
<file path=[Content_Types].xml><?xml version="1.0" encoding="utf-8"?>
<Types xmlns="http://schemas.openxmlformats.org/package/2006/content-types">
  <Override PartName="/ppt/slides/slide94.xml" ContentType="application/vnd.openxmlformats-officedocument.presentationml.slide+xml"/>
  <Override PartName="/ppt/slides/slide142.xml" ContentType="application/vnd.openxmlformats-officedocument.presentationml.slide+xml"/>
  <Override PartName="/ppt/charts/chart732.xml" ContentType="application/vnd.openxmlformats-officedocument.drawingml.chart+xml"/>
  <Override PartName="/ppt/theme/themeOverride296.xml" ContentType="application/vnd.openxmlformats-officedocument.themeOverride+xml"/>
  <Override PartName="/ppt/charts/chart240.xml" ContentType="application/vnd.openxmlformats-officedocument.drawingml.chart+xml"/>
  <Override PartName="/ppt/theme/themeOverride227.xml" ContentType="application/vnd.openxmlformats-officedocument.themeOverride+xml"/>
  <Override PartName="/ppt/slides/slide25.xml" ContentType="application/vnd.openxmlformats-officedocument.presentationml.slide+xml"/>
  <Override PartName="/ppt/charts/chart647.xml" ContentType="application/vnd.openxmlformats-officedocument.drawingml.chart+xml"/>
  <Default Extension="xml" ContentType="application/xml"/>
  <Override PartName="/ppt/slides/slide243.xml" ContentType="application/vnd.openxmlformats-officedocument.presentationml.slide+xml"/>
  <Override PartName="/ppt/charts/chart71.xml" ContentType="application/vnd.openxmlformats-officedocument.drawingml.chart+xml"/>
  <Override PartName="/ppt/charts/chart155.xml" ContentType="application/vnd.openxmlformats-officedocument.drawingml.chart+xml"/>
  <Override PartName="/ppt/charts/chart341.xml" ContentType="application/vnd.openxmlformats-officedocument.drawingml.chart+xml"/>
  <Override PartName="/ppt/charts/chart833.xml" ContentType="application/vnd.openxmlformats-officedocument.drawingml.chart+xml"/>
  <Override PartName="/ppt/theme/themeOverride328.xml" ContentType="application/vnd.openxmlformats-officedocument.themeOverride+xml"/>
  <Override PartName="/ppt/slides/slide158.xml" ContentType="application/vnd.openxmlformats-officedocument.presentationml.slide+xml"/>
  <Override PartName="/ppt/slides/slide344.xml" ContentType="application/vnd.openxmlformats-officedocument.presentationml.slide+xml"/>
  <Override PartName="/ppt/charts/chart748.xml" ContentType="application/vnd.openxmlformats-officedocument.drawingml.chart+xml"/>
  <Override PartName="/ppt/charts/chart934.xml" ContentType="application/vnd.openxmlformats-officedocument.drawingml.chart+xml"/>
  <Override PartName="/ppt/charts/chart256.xml" ContentType="application/vnd.openxmlformats-officedocument.drawingml.chart+xml"/>
  <Override PartName="/ppt/charts/chart442.xml" ContentType="application/vnd.openxmlformats-officedocument.drawingml.chart+xml"/>
  <Override PartName="/ppt/theme/themeOverride192.xml" ContentType="application/vnd.openxmlformats-officedocument.themeOverride+xml"/>
  <Override PartName="/ppt/slides/slide259.xml" ContentType="application/vnd.openxmlformats-officedocument.presentationml.slide+xml"/>
  <Override PartName="/ppt/theme/themeOverride42.xml" ContentType="application/vnd.openxmlformats-officedocument.themeOverride+xml"/>
  <Default Extension="png" ContentType="image/png"/>
  <Override PartName="/ppt/charts/chart87.xml" ContentType="application/vnd.openxmlformats-officedocument.drawingml.chart+xml"/>
  <Override PartName="/ppt/theme/themeOverride123.xml" ContentType="application/vnd.openxmlformats-officedocument.themeOverride+xml"/>
  <Override PartName="/ppt/charts/chart357.xml" ContentType="application/vnd.openxmlformats-officedocument.drawingml.chart+xml"/>
  <Override PartName="/ppt/charts/chart849.xml" ContentType="application/vnd.openxmlformats-officedocument.drawingml.chart+xml"/>
  <Override PartName="/ppt/charts/chart18.xml" ContentType="application/vnd.openxmlformats-officedocument.drawingml.chart+xml"/>
  <Override PartName="/ppt/theme/themeOverride6.xml" ContentType="application/vnd.openxmlformats-officedocument.themeOverride+xml"/>
  <Override PartName="/ppt/diagrams/quickStyle3.xml" ContentType="application/vnd.openxmlformats-officedocument.drawingml.diagramStyle+xml"/>
  <Override PartName="/ppt/charts/chart543.xml" ContentType="application/vnd.openxmlformats-officedocument.drawingml.chart+xml"/>
  <Override PartName="/ppt/theme/themeOverride293.xml" ContentType="application/vnd.openxmlformats-officedocument.themeOverride+xml"/>
  <Override PartName="/ppt/slides/slide91.xml" ContentType="application/vnd.openxmlformats-officedocument.presentationml.slide+xml"/>
  <Override PartName="/ppt/slides/slide22.xml" ContentType="application/vnd.openxmlformats-officedocument.presentationml.slide+xml"/>
  <Override PartName="/ppt/diagrams/layout6.xml" ContentType="application/vnd.openxmlformats-officedocument.drawingml.diagramLayout+xml"/>
  <Override PartName="/ppt/charts/chart458.xml" ContentType="application/vnd.openxmlformats-officedocument.drawingml.chart+xml"/>
  <Override PartName="/ppt/theme/themeOverride224.xml" ContentType="application/vnd.openxmlformats-officedocument.themeOverride+xml"/>
  <Override PartName="/ppt/slides/slide240.xml" ContentType="application/vnd.openxmlformats-officedocument.presentationml.slide+xml"/>
  <Override PartName="/ppt/theme/themeOverride58.xml" ContentType="application/vnd.openxmlformats-officedocument.themeOverride+xml"/>
  <Override PartName="/ppt/charts/chart152.xml" ContentType="application/vnd.openxmlformats-officedocument.drawingml.chart+xml"/>
  <Override PartName="/ppt/charts/chart644.xml" ContentType="application/vnd.openxmlformats-officedocument.drawingml.chart+xml"/>
  <Override PartName="/ppt/charts/chart830.xml" ContentType="application/vnd.openxmlformats-officedocument.drawingml.chart+xml"/>
  <Override PartName="/ppt/theme/themeOverride139.xml" ContentType="application/vnd.openxmlformats-officedocument.themeOverride+xml"/>
  <Override PartName="/ppt/theme/themeOverride325.xml" ContentType="application/vnd.openxmlformats-officedocument.themeOverride+xml"/>
  <Override PartName="/ppt/slides/slide155.xml" ContentType="application/vnd.openxmlformats-officedocument.presentationml.slide+xml"/>
  <Override PartName="/ppt/charts/chart559.xml" ContentType="application/vnd.openxmlformats-officedocument.drawingml.chart+xml"/>
  <Override PartName="/ppt/charts/chart745.xml" ContentType="application/vnd.openxmlformats-officedocument.drawingml.chart+xml"/>
  <Override PartName="/ppt/slides/slide341.xml" ContentType="application/vnd.openxmlformats-officedocument.presentationml.slide+xml"/>
  <Override PartName="/ppt/charts/chart253.xml" ContentType="application/vnd.openxmlformats-officedocument.drawingml.chart+xml"/>
  <Override PartName="/ppt/charts/chart931.xml" ContentType="application/vnd.openxmlformats-officedocument.drawingml.chart+xml"/>
  <Override PartName="/ppt/slides/slide38.xml" ContentType="application/vnd.openxmlformats-officedocument.presentationml.slide+xml"/>
  <Override PartName="/ppt/slides/slide256.xml" ContentType="application/vnd.openxmlformats-officedocument.presentationml.slide+xml"/>
  <Override PartName="/ppt/charts/chart84.xml" ContentType="application/vnd.openxmlformats-officedocument.drawingml.chart+xml"/>
  <Override PartName="/ppt/charts/chart168.xml" ContentType="application/vnd.openxmlformats-officedocument.drawingml.chart+xml"/>
  <Override PartName="/ppt/theme/themeOverride120.xml" ContentType="application/vnd.openxmlformats-officedocument.themeOverride+xml"/>
  <Override PartName="/ppt/charts/chart846.xml" ContentType="application/vnd.openxmlformats-officedocument.drawingml.chart+xml"/>
  <Override PartName="/ppt/theme/themeOverride3.xml" ContentType="application/vnd.openxmlformats-officedocument.themeOverride+xml"/>
  <Override PartName="/ppt/charts/chart354.xml" ContentType="application/vnd.openxmlformats-officedocument.drawingml.chart+xml"/>
  <Override PartName="/ppt/charts/chart540.xml" ContentType="application/vnd.openxmlformats-officedocument.drawingml.chart+xml"/>
  <Override PartName="/ppt/theme/themeOverride290.xml" ContentType="application/vnd.openxmlformats-officedocument.themeOverride+xml"/>
  <Override PartName="/ppt/slides/slide357.xml" ContentType="application/vnd.openxmlformats-officedocument.presentationml.slide+xml"/>
  <Override PartName="/ppt/charts/chart15.xml" ContentType="application/vnd.openxmlformats-officedocument.drawingml.chart+xml"/>
  <Override PartName="/ppt/charts/chart269.xml" ContentType="application/vnd.openxmlformats-officedocument.drawingml.chart+xml"/>
  <Override PartName="/ppt/charts/chart455.xml" ContentType="application/vnd.openxmlformats-officedocument.drawingml.chart+xml"/>
  <Override PartName="/ppt/theme/themeOverride221.xml" ContentType="application/vnd.openxmlformats-officedocument.themeOverride+xml"/>
  <Override PartName="/ppt/charts/chart947.xml" ContentType="application/vnd.openxmlformats-officedocument.drawingml.chart+xml"/>
  <Override PartName="/ppt/theme/themeOverride55.xml" ContentType="application/vnd.openxmlformats-officedocument.themeOverride+xml"/>
  <Override PartName="/ppt/diagrams/layout3.xml" ContentType="application/vnd.openxmlformats-officedocument.drawingml.diagramLayout+xml"/>
  <Override PartName="/ppt/charts/chart641.xml" ContentType="application/vnd.openxmlformats-officedocument.drawingml.chart+xml"/>
  <Override PartName="/ppt/theme/themeOverride136.xml" ContentType="application/vnd.openxmlformats-officedocument.themeOverride+xml"/>
  <Override PartName="/ppt/charts/chart556.xml" ContentType="application/vnd.openxmlformats-officedocument.drawingml.chart+xml"/>
  <Override PartName="/ppt/theme/themeOverride322.xml" ContentType="application/vnd.openxmlformats-officedocument.themeOverride+xml"/>
  <Override PartName="/ppt/slides/slide152.xml" ContentType="application/vnd.openxmlformats-officedocument.presentationml.slide+xml"/>
  <Override PartName="/ppt/charts/chart250.xml" ContentType="application/vnd.openxmlformats-officedocument.drawingml.chart+xml"/>
  <Override PartName="/ppt/charts/chart742.xml" ContentType="application/vnd.openxmlformats-officedocument.drawingml.chart+xml"/>
  <Override PartName="/ppt/theme/themeOverride237.xml" ContentType="application/vnd.openxmlformats-officedocument.themeOverride+xml"/>
  <Override PartName="/ppt/slides/slide35.xml" ContentType="application/vnd.openxmlformats-officedocument.presentationml.slide+xml"/>
  <Override PartName="/ppt/slides/slide253.xml" ContentType="application/vnd.openxmlformats-officedocument.presentationml.slide+xml"/>
  <Override PartName="/ppt/charts/chart81.xml" ContentType="application/vnd.openxmlformats-officedocument.drawingml.chart+xml"/>
  <Override PartName="/ppt/charts/chart657.xml" ContentType="application/vnd.openxmlformats-officedocument.drawingml.chart+xml"/>
  <Override PartName="/ppt/charts/chart843.xml" ContentType="application/vnd.openxmlformats-officedocument.drawingml.chart+xml"/>
  <Override PartName="/ppt/charts/chart165.xml" ContentType="application/vnd.openxmlformats-officedocument.drawingml.chart+xml"/>
  <Override PartName="/ppt/charts/chart351.xml" ContentType="application/vnd.openxmlformats-officedocument.drawingml.chart+xml"/>
  <Override PartName="/ppt/theme/themeOverride338.xml" ContentType="application/vnd.openxmlformats-officedocument.themeOverride+xml"/>
  <Override PartName="/ppt/slides/slide168.xml" ContentType="application/vnd.openxmlformats-officedocument.presentationml.slide+xml"/>
  <Override PartName="/ppt/charts/chart12.xml" ContentType="application/vnd.openxmlformats-officedocument.drawingml.chart+xml"/>
  <Override PartName="/ppt/slides/slide354.xml" ContentType="application/vnd.openxmlformats-officedocument.presentationml.slide+xml"/>
  <Override PartName="/ppt/charts/chart266.xml" ContentType="application/vnd.openxmlformats-officedocument.drawingml.chart+xml"/>
  <Override PartName="/ppt/charts/chart758.xml" ContentType="application/vnd.openxmlformats-officedocument.drawingml.chart+xml"/>
  <Override PartName="/ppt/charts/chart944.xml" ContentType="application/vnd.openxmlformats-officedocument.drawingml.chart+xml"/>
  <Override PartName="/ppt/charts/chart452.xml" ContentType="application/vnd.openxmlformats-officedocument.drawingml.chart+xml"/>
  <Override PartName="/ppt/slides/slide269.xml" ContentType="application/vnd.openxmlformats-officedocument.presentationml.slide+xml"/>
  <Override PartName="/ppt/theme/themeOverride52.xml" ContentType="application/vnd.openxmlformats-officedocument.themeOverride+xml"/>
  <Override PartName="/ppt/charts/chart97.xml" ContentType="application/vnd.openxmlformats-officedocument.drawingml.chart+xml"/>
  <Override PartName="/ppt/charts/chart859.xml" ContentType="application/vnd.openxmlformats-officedocument.drawingml.chart+xml"/>
  <Override PartName="/ppt/theme/themeOverride133.xml" ContentType="application/vnd.openxmlformats-officedocument.themeOverride+xml"/>
  <Override PartName="/ppt/charts/chart367.xml" ContentType="application/vnd.openxmlformats-officedocument.drawingml.chart+xml"/>
  <Override PartName="/ppt/charts/chart28.xml" ContentType="application/vnd.openxmlformats-officedocument.drawingml.chart+xml"/>
  <Override PartName="/ppt/charts/chart553.xml" ContentType="application/vnd.openxmlformats-officedocument.drawingml.chart+xml"/>
  <Override PartName="/ppt/theme/themeOverride234.xml" ContentType="application/vnd.openxmlformats-officedocument.themeOverride+xml"/>
  <Override PartName="/ppt/slides/slide32.xml" ContentType="application/vnd.openxmlformats-officedocument.presentationml.slide+xml"/>
  <Override PartName="/ppt/theme/themeOverride68.xml" ContentType="application/vnd.openxmlformats-officedocument.themeOverride+xml"/>
  <Override PartName="/ppt/charts/chart468.xml" ContentType="application/vnd.openxmlformats-officedocument.drawingml.chart+xml"/>
  <Override PartName="/ppt/charts/chart654.xml" ContentType="application/vnd.openxmlformats-officedocument.drawingml.chart+xml"/>
  <Override PartName="/ppt/slides/slide250.xml" ContentType="application/vnd.openxmlformats-officedocument.presentationml.slide+xml"/>
  <Override PartName="/ppt/charts/chart162.xml" ContentType="application/vnd.openxmlformats-officedocument.drawingml.chart+xml"/>
  <Override PartName="/ppt/theme/themeOverride149.xml" ContentType="application/vnd.openxmlformats-officedocument.themeOverride+xml"/>
  <Override PartName="/ppt/charts/chart840.xml" ContentType="application/vnd.openxmlformats-officedocument.drawingml.chart+xml"/>
  <Override PartName="/ppt/charts/chart569.xml" ContentType="application/vnd.openxmlformats-officedocument.drawingml.chart+xml"/>
  <Override PartName="/ppt/theme/themeOverride335.xml" ContentType="application/vnd.openxmlformats-officedocument.themeOverride+xml"/>
  <Override PartName="/ppt/slides/slide165.xml" ContentType="application/vnd.openxmlformats-officedocument.presentationml.slide+xml"/>
  <Override PartName="/ppt/slides/slide351.xml" ContentType="application/vnd.openxmlformats-officedocument.presentationml.slide+xml"/>
  <Override PartName="/ppt/charts/chart755.xml" ContentType="application/vnd.openxmlformats-officedocument.drawingml.chart+xml"/>
  <Override PartName="/ppt/charts/chart263.xml" ContentType="application/vnd.openxmlformats-officedocument.drawingml.chart+xml"/>
  <Override PartName="/ppt/charts/chart941.xml" ContentType="application/vnd.openxmlformats-officedocument.drawingml.chart+xml"/>
  <Override PartName="/ppt/slides/slide48.xml" ContentType="application/vnd.openxmlformats-officedocument.presentationml.slide+xml"/>
  <Override PartName="/ppt/slides/slide266.xml" ContentType="application/vnd.openxmlformats-officedocument.presentationml.slide+xml"/>
  <Override PartName="/ppt/charts/chart94.xml" ContentType="application/vnd.openxmlformats-officedocument.drawingml.chart+xml"/>
  <Override PartName="/ppt/charts/chart178.xml" ContentType="application/vnd.openxmlformats-officedocument.drawingml.chart+xml"/>
  <Override PartName="/ppt/theme/themeOverride130.xml" ContentType="application/vnd.openxmlformats-officedocument.themeOverride+xml"/>
  <Override PartName="/ppt/charts/chart364.xml" ContentType="application/vnd.openxmlformats-officedocument.drawingml.chart+xml"/>
  <Override PartName="/ppt/charts/chart856.xml" ContentType="application/vnd.openxmlformats-officedocument.drawingml.chart+xml"/>
  <Override PartName="/ppt/charts/chart25.xml" ContentType="application/vnd.openxmlformats-officedocument.drawingml.chart+xml"/>
  <Override PartName="/ppt/charts/chart109.xml" ContentType="application/vnd.openxmlformats-officedocument.drawingml.chart+xml"/>
  <Override PartName="/ppt/charts/chart550.xml" ContentType="application/vnd.openxmlformats-officedocument.drawingml.chart+xml"/>
  <Override PartName="/ppt/slides/slide367.xml" ContentType="application/vnd.openxmlformats-officedocument.presentationml.slide+xml"/>
  <Override PartName="/ppt/charts/chart957.xml" ContentType="application/vnd.openxmlformats-officedocument.drawingml.chart+xml"/>
  <Override PartName="/ppt/charts/chart279.xml" ContentType="application/vnd.openxmlformats-officedocument.drawingml.chart+xml"/>
  <Override PartName="/ppt/charts/chart465.xml" ContentType="application/vnd.openxmlformats-officedocument.drawingml.chart+xml"/>
  <Override PartName="/ppt/theme/themeOverride231.xml" ContentType="application/vnd.openxmlformats-officedocument.themeOverride+xml"/>
  <Override PartName="/ppt/slides/slide392.xml" ContentType="application/vnd.openxmlformats-officedocument.presentationml.slide+xml"/>
  <Override PartName="/ppt/theme/themeOverride65.xml" ContentType="application/vnd.openxmlformats-officedocument.themeOverride+xml"/>
  <Override PartName="/ppt/charts/chart320.xml" ContentType="application/vnd.openxmlformats-officedocument.drawingml.chart+xml"/>
  <Override PartName="/ppt/charts/chart651.xml" ContentType="application/vnd.openxmlformats-officedocument.drawingml.chart+xml"/>
  <Override PartName="/ppt/theme/themeOverride307.xml" ContentType="application/vnd.openxmlformats-officedocument.themeOverride+xml"/>
  <Override PartName="/ppt/slides/slide89.xml" ContentType="application/vnd.openxmlformats-officedocument.presentationml.slide+xml"/>
  <Override PartName="/ppt/slides/slide137.xml" ContentType="application/vnd.openxmlformats-officedocument.presentationml.slide+xml"/>
  <Override PartName="/ppt/slides/slide323.xml" ContentType="application/vnd.openxmlformats-officedocument.presentationml.slide+xml"/>
  <Override PartName="/ppt/diagrams/data3.xml" ContentType="application/vnd.openxmlformats-officedocument.drawingml.diagramData+xml"/>
  <Override PartName="/ppt/diagrams/colors5.xml" ContentType="application/vnd.openxmlformats-officedocument.drawingml.diagramColors+xml"/>
  <Override PartName="/ppt/theme/themeOverride90.xml" ContentType="application/vnd.openxmlformats-officedocument.themeOverride+xml"/>
  <Override PartName="/ppt/theme/themeOverride146.xml" ContentType="application/vnd.openxmlformats-officedocument.themeOverride+xml"/>
  <Override PartName="/ppt/charts/chart490.xml" ContentType="application/vnd.openxmlformats-officedocument.drawingml.chart+xml"/>
  <Override PartName="/ppt/charts/chart727.xml" ContentType="application/vnd.openxmlformats-officedocument.drawingml.chart+xml"/>
  <Override PartName="/ppt/charts/chart913.xml" ContentType="application/vnd.openxmlformats-officedocument.drawingml.chart+xml"/>
  <Override PartName="/ppt/theme/themeOverride332.xml" ContentType="application/vnd.openxmlformats-officedocument.themeOverride+xml"/>
  <Override PartName="/ppt/slides/slide162.xml" ContentType="application/vnd.openxmlformats-officedocument.presentationml.slide+xml"/>
  <Override PartName="/ppt/charts/chart235.xml" ContentType="application/vnd.openxmlformats-officedocument.drawingml.chart+xml"/>
  <Override PartName="/ppt/charts/chart421.xml" ContentType="application/vnd.openxmlformats-officedocument.drawingml.chart+xml"/>
  <Override PartName="/ppt/theme/themeOverride171.xml" ContentType="application/vnd.openxmlformats-officedocument.themeOverride+xml"/>
  <Override PartName="/ppt/charts/chart566.xml" ContentType="application/vnd.openxmlformats-officedocument.drawingml.chart+xml"/>
  <Override PartName="/ppt/charts/chart752.xml" ContentType="application/vnd.openxmlformats-officedocument.drawingml.chart+xml"/>
  <Override PartName="/ppt/charts/chart897.xml" ContentType="application/vnd.openxmlformats-officedocument.drawingml.chart+xml"/>
  <Override PartName="/ppt/slides/slide238.xml" ContentType="application/vnd.openxmlformats-officedocument.presentationml.slide+xml"/>
  <Override PartName="/ppt/theme/themeOverride21.xml" ContentType="application/vnd.openxmlformats-officedocument.themeOverride+xml"/>
  <Override PartName="/ppt/charts/chart260.xml" ContentType="application/vnd.openxmlformats-officedocument.drawingml.chart+xml"/>
  <Override PartName="/ppt/charts/chart591.xml" ContentType="application/vnd.openxmlformats-officedocument.drawingml.chart+xml"/>
  <Override PartName="/ppt/slides/slide45.xml" ContentType="application/vnd.openxmlformats-officedocument.presentationml.slide+xml"/>
  <Override PartName="/ppt/slides/slide424.xml" ContentType="application/vnd.openxmlformats-officedocument.presentationml.slide+xml"/>
  <Override PartName="/ppt/theme/theme3.xml" ContentType="application/vnd.openxmlformats-officedocument.theme+xml"/>
  <Override PartName="/ppt/charts/chart66.xml" ContentType="application/vnd.openxmlformats-officedocument.drawingml.chart+xml"/>
  <Override PartName="/ppt/theme/themeOverride102.xml" ContentType="application/vnd.openxmlformats-officedocument.themeOverride+xml"/>
  <Override PartName="/ppt/charts/chart336.xml" ContentType="application/vnd.openxmlformats-officedocument.drawingml.chart+xml"/>
  <Override PartName="/ppt/theme/themeOverride247.xml" ContentType="application/vnd.openxmlformats-officedocument.themeOverride+xml"/>
  <Override PartName="/ppt/charts/chart828.xml" ContentType="application/vnd.openxmlformats-officedocument.drawingml.chart+xml"/>
  <Override PartName="/ppt/slides/slide263.xml" ContentType="application/vnd.openxmlformats-officedocument.presentationml.slide+xml"/>
  <Override PartName="/ppt/charts/chart91.xml" ContentType="application/vnd.openxmlformats-officedocument.drawingml.chart+xml"/>
  <Override PartName="/ppt/charts/chart175.xml" ContentType="application/vnd.openxmlformats-officedocument.drawingml.chart+xml"/>
  <Override PartName="/ppt/charts/chart522.xml" ContentType="application/vnd.openxmlformats-officedocument.drawingml.chart+xml"/>
  <Override PartName="/ppt/charts/chart667.xml" ContentType="application/vnd.openxmlformats-officedocument.drawingml.chart+xml"/>
  <Override PartName="/ppt/theme/themeOverride272.xml" ContentType="application/vnd.openxmlformats-officedocument.themeOverride+xml"/>
  <Override PartName="/ppt/charts/chart853.xml" ContentType="application/vnd.openxmlformats-officedocument.drawingml.chart+xml"/>
  <Override PartName="/ppt/slides/slide70.xml" ContentType="application/vnd.openxmlformats-officedocument.presentationml.slide+xml"/>
  <Override PartName="/ppt/slides/slide339.xml" ContentType="application/vnd.openxmlformats-officedocument.presentationml.slide+xml"/>
  <Override PartName="/ppt/charts/chart361.xml" ContentType="application/vnd.openxmlformats-officedocument.drawingml.chart+xml"/>
  <Override PartName="/ppt/charts/chart692.xml" ContentType="application/vnd.openxmlformats-officedocument.drawingml.chart+xml"/>
  <Override PartName="/ppt/charts/chart929.xml" ContentType="application/vnd.openxmlformats-officedocument.drawingml.chart+xml"/>
  <Override PartName="/ppt/theme/themeOverride348.xml" ContentType="application/vnd.openxmlformats-officedocument.themeOverride+xml"/>
  <Override PartName="/ppt/slides/slide178.xml" ContentType="application/vnd.openxmlformats-officedocument.presentationml.slide+xml"/>
  <Override PartName="/ppt/charts/chart22.xml" ContentType="application/vnd.openxmlformats-officedocument.drawingml.chart+xml"/>
  <Override PartName="/ppt/charts/chart106.xml" ContentType="application/vnd.openxmlformats-officedocument.drawingml.chart+xml"/>
  <Override PartName="/ppt/charts/chart437.xml" ContentType="application/vnd.openxmlformats-officedocument.drawingml.chart+xml"/>
  <Override PartName="/ppt/theme/themeOverride187.xml" ContentType="application/vnd.openxmlformats-officedocument.themeOverride+xml"/>
  <Override PartName="/ppt/theme/themeOverride203.xml" ContentType="application/vnd.openxmlformats-officedocument.themeOverride+xml"/>
  <Override PartName="/ppt/charts/chart768.xml" ContentType="application/vnd.openxmlformats-officedocument.drawingml.chart+xml"/>
  <Override PartName="/ppt/slides/slide364.xml" ContentType="application/vnd.openxmlformats-officedocument.presentationml.slide+xml"/>
  <Override PartName="/ppt/theme/themeOverride37.xml" ContentType="application/vnd.openxmlformats-officedocument.themeOverride+xml"/>
  <Override PartName="/ppt/charts/chart131.xml" ContentType="application/vnd.openxmlformats-officedocument.drawingml.chart+xml"/>
  <Override PartName="/ppt/charts/chart276.xml" ContentType="application/vnd.openxmlformats-officedocument.drawingml.chart+xml"/>
  <Override PartName="/ppt/charts/chart623.xml" ContentType="application/vnd.openxmlformats-officedocument.drawingml.chart+xml"/>
  <Override PartName="/ppt/charts/chart954.xml" ContentType="application/vnd.openxmlformats-officedocument.drawingml.chart+xml"/>
  <Override PartName="/ppt/slides/slide109.xml" ContentType="application/vnd.openxmlformats-officedocument.presentationml.slide+xml"/>
  <Override PartName="/ppt/theme/themeOverride62.xml" ContentType="application/vnd.openxmlformats-officedocument.themeOverride+xml"/>
  <Override PartName="/ppt/theme/themeOverride118.xml" ContentType="application/vnd.openxmlformats-officedocument.themeOverride+xml"/>
  <Override PartName="/ppt/charts/chart462.xml" ContentType="application/vnd.openxmlformats-officedocument.drawingml.chart+xml"/>
  <Override PartName="/ppt/charts/chart793.xml" ContentType="application/vnd.openxmlformats-officedocument.drawingml.chart+xml"/>
  <Override PartName="/ppt/theme/themeOverride304.xml" ContentType="application/vnd.openxmlformats-officedocument.themeOverride+xml"/>
  <Override PartName="/ppt/slides/slide134.xml" ContentType="application/vnd.openxmlformats-officedocument.presentationml.slide+xml"/>
  <Override PartName="/ppt/slides/slide279.xml" ContentType="application/vnd.openxmlformats-officedocument.presentationml.slide+xml"/>
  <Override PartName="/ppt/charts/chart207.xml" ContentType="application/vnd.openxmlformats-officedocument.drawingml.chart+xml"/>
  <Override PartName="/ppt/theme/themeOverride143.xml" ContentType="application/vnd.openxmlformats-officedocument.themeOverride+xml"/>
  <Override PartName="/ppt/charts/chart538.xml" ContentType="application/vnd.openxmlformats-officedocument.drawingml.chart+xml"/>
  <Override PartName="/ppt/charts/chart724.xml" ContentType="application/vnd.openxmlformats-officedocument.drawingml.chart+xml"/>
  <Override PartName="/ppt/theme/themeOverride288.xml" ContentType="application/vnd.openxmlformats-officedocument.themeOverride+xml"/>
  <Override PartName="/ppt/charts/chart869.xml" ContentType="application/vnd.openxmlformats-officedocument.drawingml.chart+xml"/>
  <Override PartName="/ppt/slides/slide86.xml" ContentType="application/vnd.openxmlformats-officedocument.presentationml.slide+xml"/>
  <Override PartName="/ppt/slides/slide320.xml" ContentType="application/vnd.openxmlformats-officedocument.presentationml.slide+xml"/>
  <Override PartName="/ppt/diagrams/colors2.xml" ContentType="application/vnd.openxmlformats-officedocument.drawingml.diagramColors+xml"/>
  <Override PartName="/ppt/charts/chart232.xml" ContentType="application/vnd.openxmlformats-officedocument.drawingml.chart+xml"/>
  <Override PartName="/ppt/charts/chart377.xml" ContentType="application/vnd.openxmlformats-officedocument.drawingml.chart+xml"/>
  <Override PartName="/ppt/charts/chart563.xml" ContentType="application/vnd.openxmlformats-officedocument.drawingml.chart+xml"/>
  <Override PartName="/ppt/theme/themeOverride219.xml" ContentType="application/vnd.openxmlformats-officedocument.themeOverride+xml"/>
  <Override PartName="/ppt/charts/chart894.xml" ContentType="application/vnd.openxmlformats-officedocument.drawingml.chart+xml"/>
  <Override PartName="/ppt/charts/chart910.xml" ContentType="application/vnd.openxmlformats-officedocument.drawingml.chart+xml"/>
  <Override PartName="/ppt/slides/slide17.xml" ContentType="application/vnd.openxmlformats-officedocument.presentationml.slide+xml"/>
  <Override PartName="/ppt/charts/chart38.xml" ContentType="application/vnd.openxmlformats-officedocument.drawingml.chart+xml"/>
  <Override PartName="/ppt/charts/chart308.xml" ContentType="application/vnd.openxmlformats-officedocument.drawingml.chart+xml"/>
  <Override PartName="/ppt/charts/chart639.xml" ContentType="application/vnd.openxmlformats-officedocument.drawingml.chart+xml"/>
  <Override PartName="/ppt/slides/slide235.xml" ContentType="application/vnd.openxmlformats-officedocument.presentationml.slide+xml"/>
  <Override PartName="/ppt/slides/slide421.xml" ContentType="application/vnd.openxmlformats-officedocument.presentationml.slide+xml"/>
  <Override PartName="/ppt/charts/chart63.xml" ContentType="application/vnd.openxmlformats-officedocument.drawingml.chart+xml"/>
  <Override PartName="/ppt/charts/chart147.xml" ContentType="application/vnd.openxmlformats-officedocument.drawingml.chart+xml"/>
  <Override PartName="/ppt/charts/chart478.xml" ContentType="application/vnd.openxmlformats-officedocument.drawingml.chart+xml"/>
  <Override PartName="/ppt/theme/themeOverride244.xml" ContentType="application/vnd.openxmlformats-officedocument.themeOverride+xml"/>
  <Override PartName="/ppt/charts/chart825.xml" ContentType="application/vnd.openxmlformats-officedocument.drawingml.chart+xml"/>
  <Override PartName="/ppt/slides/slide42.xml" ContentType="application/vnd.openxmlformats-officedocument.presentationml.slide+xml"/>
  <Override PartName="/ppt/slides/slide260.xml" ContentType="application/vnd.openxmlformats-officedocument.presentationml.slide+xml"/>
  <Override PartName="/ppt/theme/themeOverride78.xml" ContentType="application/vnd.openxmlformats-officedocument.themeOverride+xml"/>
  <Override PartName="/ppt/charts/chart333.xml" ContentType="application/vnd.openxmlformats-officedocument.drawingml.chart+xml"/>
  <Override PartName="/ppt/charts/chart664.xml" ContentType="application/vnd.openxmlformats-officedocument.drawingml.chart+xml"/>
  <Override PartName="/ppt/charts/chart172.xml" ContentType="application/vnd.openxmlformats-officedocument.drawingml.chart+xml"/>
  <Override PartName="/ppt/charts/chart409.xml" ContentType="application/vnd.openxmlformats-officedocument.drawingml.chart+xml"/>
  <Override PartName="/ppt/theme/themeOverride159.xml" ContentType="application/vnd.openxmlformats-officedocument.themeOverride+xml"/>
  <Override PartName="/ppt/charts/chart850.xml" ContentType="application/vnd.openxmlformats-officedocument.drawingml.chart+xml"/>
  <Override PartName="/ppt/slides/slide336.xml" ContentType="application/vnd.openxmlformats-officedocument.presentationml.slide+xml"/>
  <Override PartName="/ppt/charts/chart103.xml" ContentType="application/vnd.openxmlformats-officedocument.drawingml.chart+xml"/>
  <Override PartName="/ppt/charts/chart248.xml" ContentType="application/vnd.openxmlformats-officedocument.drawingml.chart+xml"/>
  <Override PartName="/ppt/charts/chart434.xml" ContentType="application/vnd.openxmlformats-officedocument.drawingml.chart+xml"/>
  <Override PartName="/ppt/charts/chart579.xml" ContentType="application/vnd.openxmlformats-officedocument.drawingml.chart+xml"/>
  <Override PartName="/ppt/theme/themeOverride200.xml" ContentType="application/vnd.openxmlformats-officedocument.themeOverride+xml"/>
  <Override PartName="/ppt/charts/chart926.xml" ContentType="application/vnd.openxmlformats-officedocument.drawingml.chart+xml"/>
  <Override PartName="/ppt/theme/themeOverride345.xml" ContentType="application/vnd.openxmlformats-officedocument.themeOverride+xml"/>
  <Override PartName="/ppt/slides/slide175.xml" ContentType="application/vnd.openxmlformats-officedocument.presentationml.slide+xml"/>
  <Override PartName="/ppt/slides/slide361.xml" ContentType="application/vnd.openxmlformats-officedocument.presentationml.slide+xml"/>
  <Override PartName="/ppt/theme/themeOverride34.xml" ContentType="application/vnd.openxmlformats-officedocument.themeOverride+xml"/>
  <Override PartName="/ppt/charts/chart273.xml" ContentType="application/vnd.openxmlformats-officedocument.drawingml.chart+xml"/>
  <Override PartName="/ppt/theme/themeOverride184.xml" ContentType="application/vnd.openxmlformats-officedocument.themeOverride+xml"/>
  <Override PartName="/ppt/charts/chart620.xml" ContentType="application/vnd.openxmlformats-officedocument.drawingml.chart+xml"/>
  <Override PartName="/ppt/charts/chart765.xml" ContentType="application/vnd.openxmlformats-officedocument.drawingml.chart+xml"/>
  <Override PartName="/ppt/charts/chart951.xml" ContentType="application/vnd.openxmlformats-officedocument.drawingml.chart+xml"/>
  <Override PartName="/ppt/slides/slide8.xml" ContentType="application/vnd.openxmlformats-officedocument.presentationml.slide+xml"/>
  <Override PartName="/ppt/slides/slide106.xml" ContentType="application/vnd.openxmlformats-officedocument.presentationml.slide+xml"/>
  <Override PartName="/ppt/charts/chart79.xml" ContentType="application/vnd.openxmlformats-officedocument.drawingml.chart+xml"/>
  <Override PartName="/ppt/theme/themeOverride115.xml" ContentType="application/vnd.openxmlformats-officedocument.themeOverride+xml"/>
  <Override PartName="/ppt/charts/chart790.xml" ContentType="application/vnd.openxmlformats-officedocument.drawingml.chart+xml"/>
  <Override PartName="/ppt/slides/slide58.xml" ContentType="application/vnd.openxmlformats-officedocument.presentationml.slide+xml"/>
  <Override PartName="/ppt/slides/slide276.xml" ContentType="application/vnd.openxmlformats-officedocument.presentationml.slide+xml"/>
  <Override PartName="/ppt/charts/chart204.xml" ContentType="application/vnd.openxmlformats-officedocument.drawingml.chart+xml"/>
  <Override PartName="/ppt/charts/chart349.xml" ContentType="application/vnd.openxmlformats-officedocument.drawingml.chart+xml"/>
  <Override PartName="/ppt/charts/chart535.xml" ContentType="application/vnd.openxmlformats-officedocument.drawingml.chart+xml"/>
  <Override PartName="/ppt/theme/themeOverride285.xml" ContentType="application/vnd.openxmlformats-officedocument.themeOverride+xml"/>
  <Override PartName="/ppt/theme/themeOverride301.xml" ContentType="application/vnd.openxmlformats-officedocument.themeOverride+xml"/>
  <Override PartName="/ppt/charts/chart866.xml" ContentType="application/vnd.openxmlformats-officedocument.drawingml.chart+xml"/>
  <Override PartName="/ppt/slides/slide83.xml" ContentType="application/vnd.openxmlformats-officedocument.presentationml.slide+xml"/>
  <Override PartName="/ppt/slides/slide131.xml" ContentType="application/vnd.openxmlformats-officedocument.presentationml.slide+xml"/>
  <Override PartName="/ppt/charts/chart188.xml" ContentType="application/vnd.openxmlformats-officedocument.drawingml.chart+xml"/>
  <Override PartName="/ppt/charts/chart374.xml" ContentType="application/vnd.openxmlformats-officedocument.drawingml.chart+xml"/>
  <Override PartName="/ppt/theme/themeOverride140.xml" ContentType="application/vnd.openxmlformats-officedocument.themeOverride+xml"/>
  <Override PartName="/ppt/charts/chart721.xml" ContentType="application/vnd.openxmlformats-officedocument.drawingml.chart+xml"/>
  <Override PartName="/ppt/slides/slide207.xml" ContentType="application/vnd.openxmlformats-officedocument.presentationml.slide+xml"/>
  <Override PartName="/ppt/charts/chart35.xml" ContentType="application/vnd.openxmlformats-officedocument.drawingml.chart+xml"/>
  <Override PartName="/ppt/charts/chart119.xml" ContentType="application/vnd.openxmlformats-officedocument.drawingml.chart+xml"/>
  <Override PartName="/ppt/charts/chart560.xml" ContentType="application/vnd.openxmlformats-officedocument.drawingml.chart+xml"/>
  <Override PartName="/ppt/theme/themeOverride216.xml" ContentType="application/vnd.openxmlformats-officedocument.themeOverride+xml"/>
  <Override PartName="/ppt/charts/chart891.xml" ContentType="application/vnd.openxmlformats-officedocument.drawingml.chart+xml"/>
  <Override PartName="/ppt/slides/slide14.xml" ContentType="application/vnd.openxmlformats-officedocument.presentationml.slide+xml"/>
  <Override PartName="/ppt/slides/slide232.xml" ContentType="application/vnd.openxmlformats-officedocument.presentationml.slide+xml"/>
  <Override PartName="/ppt/slides/slide377.xml" ContentType="application/vnd.openxmlformats-officedocument.presentationml.slide+xml"/>
  <Override PartName="/ppt/notesMasters/notesMaster1.xml" ContentType="application/vnd.openxmlformats-officedocument.presentationml.notesMaster+xml"/>
  <Override PartName="/ppt/charts/chart60.xml" ContentType="application/vnd.openxmlformats-officedocument.drawingml.chart+xml"/>
  <Override PartName="/ppt/charts/chart289.xml" ContentType="application/vnd.openxmlformats-officedocument.drawingml.chart+xml"/>
  <Override PartName="/ppt/charts/chart305.xml" ContentType="application/vnd.openxmlformats-officedocument.drawingml.chart+xml"/>
  <Override PartName="/ppt/charts/chart636.xml" ContentType="application/vnd.openxmlformats-officedocument.drawingml.chart+xml"/>
  <Override PartName="/ppt/theme/themeOverride241.xml" ContentType="application/vnd.openxmlformats-officedocument.themeOverride+xml"/>
  <Override PartName="/ppt/charts/chart822.xml" ContentType="application/vnd.openxmlformats-officedocument.drawingml.chart+xml"/>
  <Override PartName="/ppt/slides/slide308.xml" ContentType="application/vnd.openxmlformats-officedocument.presentationml.slide+xml"/>
  <Override PartName="/ppt/charts/chart144.xml" ContentType="application/vnd.openxmlformats-officedocument.drawingml.chart+xml"/>
  <Override PartName="/ppt/charts/chart330.xml" ContentType="application/vnd.openxmlformats-officedocument.drawingml.chart+xml"/>
  <Override PartName="/ppt/charts/chart475.xml" ContentType="application/vnd.openxmlformats-officedocument.drawingml.chart+xml"/>
  <Override PartName="/ppt/charts/chart661.xml" ContentType="application/vnd.openxmlformats-officedocument.drawingml.chart+xml"/>
  <Override PartName="/ppt/slides/slide147.xml" ContentType="application/vnd.openxmlformats-officedocument.presentationml.slide+xml"/>
  <Override PartName="/ppt/theme/themeOverride75.xml" ContentType="application/vnd.openxmlformats-officedocument.themeOverride+xml"/>
  <Override PartName="/ppt/charts/chart406.xml" ContentType="application/vnd.openxmlformats-officedocument.drawingml.chart+xml"/>
  <Override PartName="/ppt/theme/themeOverride317.xml" ContentType="application/vnd.openxmlformats-officedocument.themeOverride+xml"/>
  <Override PartName="/ppt/slides/slide99.xml" ContentType="application/vnd.openxmlformats-officedocument.presentationml.slide+xml"/>
  <Override PartName="/ppt/slides/slide333.xml" ContentType="application/vnd.openxmlformats-officedocument.presentationml.slide+xml"/>
  <Override PartName="/ppt/charts/chart245.xml" ContentType="application/vnd.openxmlformats-officedocument.drawingml.chart+xml"/>
  <Override PartName="/ppt/theme/themeOverride156.xml" ContentType="application/vnd.openxmlformats-officedocument.themeOverride+xml"/>
  <Override PartName="/ppt/charts/chart737.xml" ContentType="application/vnd.openxmlformats-officedocument.drawingml.chart+xml"/>
  <Override PartName="/ppt/charts/chart923.xml" ContentType="application/vnd.openxmlformats-officedocument.drawingml.chart+xml"/>
  <Override PartName="/ppt/theme/themeOverride342.xml" ContentType="application/vnd.openxmlformats-officedocument.themeOverride+xml"/>
  <Override PartName="/ppt/slides/slide172.xml" ContentType="application/vnd.openxmlformats-officedocument.presentationml.slide+xml"/>
  <Override PartName="/ppt/slides/slide409.xml" ContentType="application/vnd.openxmlformats-officedocument.presentationml.slide+xml"/>
  <Override PartName="/ppt/charts/chart100.xml" ContentType="application/vnd.openxmlformats-officedocument.drawingml.chart+xml"/>
  <Override PartName="/ppt/charts/chart431.xml" ContentType="application/vnd.openxmlformats-officedocument.drawingml.chart+xml"/>
  <Override PartName="/ppt/theme/themeOverride181.xml" ContentType="application/vnd.openxmlformats-officedocument.themeOverride+xml"/>
  <Override PartName="/ppt/charts/chart576.xml" ContentType="application/vnd.openxmlformats-officedocument.drawingml.chart+xml"/>
  <Override PartName="/ppt/charts/chart762.xml" ContentType="application/vnd.openxmlformats-officedocument.drawingml.chart+xml"/>
  <Override PartName="/ppt/slides/slide5.xml" ContentType="application/vnd.openxmlformats-officedocument.presentationml.slide+xml"/>
  <Override PartName="/ppt/slides/slide103.xml" ContentType="application/vnd.openxmlformats-officedocument.presentationml.slide+xml"/>
  <Override PartName="/ppt/slides/slide248.xml" ContentType="application/vnd.openxmlformats-officedocument.presentationml.slide+xml"/>
  <Override PartName="/ppt/slideLayouts/slideLayout7.xml" ContentType="application/vnd.openxmlformats-officedocument.presentationml.slideLayout+xml"/>
  <Override PartName="/ppt/theme/themeOverride31.xml" ContentType="application/vnd.openxmlformats-officedocument.themeOverride+xml"/>
  <Override PartName="/ppt/charts/chart76.xml" ContentType="application/vnd.openxmlformats-officedocument.drawingml.chart+xml"/>
  <Override PartName="/ppt/charts/chart270.xml" ContentType="application/vnd.openxmlformats-officedocument.drawingml.chart+xml"/>
  <Override PartName="/ppt/charts/chart507.xml" ContentType="application/vnd.openxmlformats-officedocument.drawingml.chart+xml"/>
  <Override PartName="/ppt/theme/themeOverride257.xml" ContentType="application/vnd.openxmlformats-officedocument.themeOverride+xml"/>
  <Override PartName="/ppt/charts/chart838.xml" ContentType="application/vnd.openxmlformats-officedocument.drawingml.chart+xml"/>
  <Override PartName="/ppt/slides/slide55.xml" ContentType="application/vnd.openxmlformats-officedocument.presentationml.slide+xml"/>
  <Override PartName="/ppt/charts/chart201.xml" ContentType="application/vnd.openxmlformats-officedocument.drawingml.chart+xml"/>
  <Override PartName="/ppt/theme/themeOverride112.xml" ContentType="application/vnd.openxmlformats-officedocument.themeOverride+xml"/>
  <Override PartName="/ppt/charts/chart346.xml" ContentType="application/vnd.openxmlformats-officedocument.drawingml.chart+xml"/>
  <Override PartName="/ppt/charts/chart677.xml" ContentType="application/vnd.openxmlformats-officedocument.drawingml.chart+xml"/>
  <Override PartName="/ppt/slides/slide80.xml" ContentType="application/vnd.openxmlformats-officedocument.presentationml.slide+xml"/>
  <Override PartName="/ppt/slides/slide273.xml" ContentType="application/vnd.openxmlformats-officedocument.presentationml.slide+xml"/>
  <Override PartName="/ppt/charts/chart185.xml" ContentType="application/vnd.openxmlformats-officedocument.drawingml.chart+xml"/>
  <Override PartName="/ppt/charts/chart532.xml" ContentType="application/vnd.openxmlformats-officedocument.drawingml.chart+xml"/>
  <Override PartName="/ppt/theme/themeOverride282.xml" ContentType="application/vnd.openxmlformats-officedocument.themeOverride+xml"/>
  <Override PartName="/ppt/charts/chart863.xml" ContentType="application/vnd.openxmlformats-officedocument.drawingml.chart+xml"/>
  <Override PartName="/ppt/presentation.xml" ContentType="application/vnd.openxmlformats-officedocument.presentationml.presentation.main+xml"/>
  <Override PartName="/ppt/slides/slide204.xml" ContentType="application/vnd.openxmlformats-officedocument.presentationml.slide+xml"/>
  <Override PartName="/ppt/slides/slide349.xml" ContentType="application/vnd.openxmlformats-officedocument.presentationml.slide+xml"/>
  <Override PartName="/ppt/charts/chart32.xml" ContentType="application/vnd.openxmlformats-officedocument.drawingml.chart+xml"/>
  <Override PartName="/ppt/charts/chart371.xml" ContentType="application/vnd.openxmlformats-officedocument.drawingml.chart+xml"/>
  <Override PartName="/ppt/charts/chart608.xml" ContentType="application/vnd.openxmlformats-officedocument.drawingml.chart+xml"/>
  <Override PartName="/ppt/theme/themeOverride213.xml" ContentType="application/vnd.openxmlformats-officedocument.themeOverride+xml"/>
  <Override PartName="/ppt/charts/chart939.xml" ContentType="application/vnd.openxmlformats-officedocument.drawingml.chart+xml"/>
  <Override PartName="/docProps/app.xml" ContentType="application/vnd.openxmlformats-officedocument.extended-properties+xml"/>
  <Override PartName="/ppt/slides/slide11.xml" ContentType="application/vnd.openxmlformats-officedocument.presentationml.slide+xml"/>
  <Override PartName="/ppt/slides/slide188.xml" ContentType="application/vnd.openxmlformats-officedocument.presentationml.slide+xml"/>
  <Override PartName="/ppt/slides/slide374.xml" ContentType="application/vnd.openxmlformats-officedocument.presentationml.slide+xml"/>
  <Override PartName="/ppt/charts/chart8.xml" ContentType="application/vnd.openxmlformats-officedocument.drawingml.chart+xml"/>
  <Override PartName="/ppt/theme/themeOverride47.xml" ContentType="application/vnd.openxmlformats-officedocument.themeOverride+xml"/>
  <Override PartName="/ppt/charts/chart116.xml" ContentType="application/vnd.openxmlformats-officedocument.drawingml.chart+xml"/>
  <Override PartName="/ppt/charts/chart302.xml" ContentType="application/vnd.openxmlformats-officedocument.drawingml.chart+xml"/>
  <Override PartName="/ppt/charts/chart447.xml" ContentType="application/vnd.openxmlformats-officedocument.drawingml.chart+xml"/>
  <Override PartName="/ppt/charts/chart633.xml" ContentType="application/vnd.openxmlformats-officedocument.drawingml.chart+xml"/>
  <Override PartName="/ppt/theme/themeOverride197.xml" ContentType="application/vnd.openxmlformats-officedocument.themeOverride+xml"/>
  <Override PartName="/ppt/charts/chart778.xml" ContentType="application/vnd.openxmlformats-officedocument.drawingml.chart+xml"/>
  <Override PartName="/ppt/slides/slide119.xml" ContentType="application/vnd.openxmlformats-officedocument.presentationml.slide+xml"/>
  <Override PartName="/ppt/slideLayouts/slideLayout10.xml" ContentType="application/vnd.openxmlformats-officedocument.presentationml.slideLayout+xml"/>
  <Override PartName="/ppt/charts/chart141.xml" ContentType="application/vnd.openxmlformats-officedocument.drawingml.chart+xml"/>
  <Override PartName="/ppt/charts/chart286.xml" ContentType="application/vnd.openxmlformats-officedocument.drawingml.chart+xml"/>
  <Override PartName="/ppt/theme/themeOverride128.xml" ContentType="application/vnd.openxmlformats-officedocument.themeOverride+xml"/>
  <Override PartName="/ppt/charts/chart472.xml" ContentType="application/vnd.openxmlformats-officedocument.drawingml.chart+xml"/>
  <Override PartName="/ppt/charts/chart709.xml" ContentType="application/vnd.openxmlformats-officedocument.drawingml.chart+xml"/>
  <Override PartName="/ppt/slides/slide305.xml" ContentType="application/vnd.openxmlformats-officedocument.presentationml.slide+xml"/>
  <Override PartName="/ppt/theme/themeOverride72.xml" ContentType="application/vnd.openxmlformats-officedocument.themeOverride+xml"/>
  <Override PartName="/ppt/charts/chart217.xml" ContentType="application/vnd.openxmlformats-officedocument.drawingml.chart+xml"/>
  <Override PartName="/ppt/charts/chart548.xml" ContentType="application/vnd.openxmlformats-officedocument.drawingml.chart+xml"/>
  <Override PartName="/ppt/theme/themeOverride314.xml" ContentType="application/vnd.openxmlformats-officedocument.themeOverride+xml"/>
  <Override PartName="/ppt/slides/slide96.xml" ContentType="application/vnd.openxmlformats-officedocument.presentationml.slide+xml"/>
  <Override PartName="/ppt/slides/slide144.xml" ContentType="application/vnd.openxmlformats-officedocument.presentationml.slide+xml"/>
  <Override PartName="/ppt/slides/slide289.xml" ContentType="application/vnd.openxmlformats-officedocument.presentationml.slide+xml"/>
  <Override PartName="/ppt/slides/slide330.xml" ContentType="application/vnd.openxmlformats-officedocument.presentationml.slide+xml"/>
  <Override PartName="/ppt/charts/chart387.xml" ContentType="application/vnd.openxmlformats-officedocument.drawingml.chart+xml"/>
  <Override PartName="/ppt/charts/chart403.xml" ContentType="application/vnd.openxmlformats-officedocument.drawingml.chart+xml"/>
  <Override PartName="/ppt/theme/themeOverride153.xml" ContentType="application/vnd.openxmlformats-officedocument.themeOverride+xml"/>
  <Override PartName="/ppt/charts/chart734.xml" ContentType="application/vnd.openxmlformats-officedocument.drawingml.chart+xml"/>
  <Override PartName="/ppt/theme/themeOverride298.xml" ContentType="application/vnd.openxmlformats-officedocument.themeOverride+xml"/>
  <Override PartName="/ppt/charts/chart879.xml" ContentType="application/vnd.openxmlformats-officedocument.drawingml.chart+xml"/>
  <Override PartName="/ppt/charts/chart48.xml" ContentType="application/vnd.openxmlformats-officedocument.drawingml.chart+xml"/>
  <Override PartName="/ppt/charts/chart242.xml" ContentType="application/vnd.openxmlformats-officedocument.drawingml.chart+xml"/>
  <Override PartName="/ppt/charts/chart573.xml" ContentType="application/vnd.openxmlformats-officedocument.drawingml.chart+xml"/>
  <Override PartName="/ppt/theme/themeOverride229.xml" ContentType="application/vnd.openxmlformats-officedocument.themeOverride+xml"/>
  <Override PartName="/ppt/charts/chart920.xml" ContentType="application/vnd.openxmlformats-officedocument.drawingml.chart+xml"/>
  <Override PartName="/ppt/slides/slide27.xml" ContentType="application/vnd.openxmlformats-officedocument.presentationml.slide+xml"/>
  <Override PartName="/ppt/slides/slide406.xml" ContentType="application/vnd.openxmlformats-officedocument.presentationml.slide+xml"/>
  <Override PartName="/ppt/slideLayouts/slideLayout4.xml" ContentType="application/vnd.openxmlformats-officedocument.presentationml.slideLayout+xml"/>
  <Override PartName="/ppt/charts/chart318.xml" ContentType="application/vnd.openxmlformats-officedocument.drawingml.chart+xml"/>
  <Override PartName="/ppt/charts/chart649.xml" ContentType="application/vnd.openxmlformats-officedocument.drawingml.chart+xml"/>
  <Override PartName="/ppt/slides/slide2.xml" ContentType="application/vnd.openxmlformats-officedocument.presentationml.slide+xml"/>
  <Override PartName="/ppt/slides/slide52.xml" ContentType="application/vnd.openxmlformats-officedocument.presentationml.slide+xml"/>
  <Override PartName="/ppt/slides/slide100.xml" ContentType="application/vnd.openxmlformats-officedocument.presentationml.slide+xml"/>
  <Override PartName="/ppt/slides/slide245.xml" ContentType="application/vnd.openxmlformats-officedocument.presentationml.slide+xml"/>
  <Override PartName="/ppt/charts/chart73.xml" ContentType="application/vnd.openxmlformats-officedocument.drawingml.chart+xml"/>
  <Override PartName="/ppt/charts/chart157.xml" ContentType="application/vnd.openxmlformats-officedocument.drawingml.chart+xml"/>
  <Override PartName="/ppt/charts/chart488.xml" ContentType="application/vnd.openxmlformats-officedocument.drawingml.chart+xml"/>
  <Override PartName="/ppt/charts/chart504.xml" ContentType="application/vnd.openxmlformats-officedocument.drawingml.chart+xml"/>
  <Override PartName="/ppt/theme/themeOverride254.xml" ContentType="application/vnd.openxmlformats-officedocument.themeOverride+xml"/>
  <Override PartName="/ppt/charts/chart835.xml" ContentType="application/vnd.openxmlformats-officedocument.drawingml.chart+xml"/>
  <Override PartName="/ppt/slides/slide270.xml" ContentType="application/vnd.openxmlformats-officedocument.presentationml.slide+xml"/>
  <Override PartName="/ppt/theme/themeOverride88.xml" ContentType="application/vnd.openxmlformats-officedocument.themeOverride+xml"/>
  <Override PartName="/ppt/charts/chart182.xml" ContentType="application/vnd.openxmlformats-officedocument.drawingml.chart+xml"/>
  <Override PartName="/ppt/charts/chart343.xml" ContentType="application/vnd.openxmlformats-officedocument.drawingml.chart+xml"/>
  <Override PartName="/ppt/charts/chart674.xml" ContentType="application/vnd.openxmlformats-officedocument.drawingml.chart+xml"/>
  <Override PartName="/ppt/charts/chart860.xml" ContentType="application/vnd.openxmlformats-officedocument.drawingml.chart+xml"/>
  <Override PartName="/ppt/slides/slide346.xml" ContentType="application/vnd.openxmlformats-officedocument.presentationml.slide+xml"/>
  <Override PartName="/ppt/theme/themeOverride19.xml" ContentType="application/vnd.openxmlformats-officedocument.themeOverride+xml"/>
  <Override PartName="/ppt/charts/chart419.xml" ContentType="application/vnd.openxmlformats-officedocument.drawingml.chart+xml"/>
  <Override PartName="/ppt/theme/themeOverride169.xml" ContentType="application/vnd.openxmlformats-officedocument.themeOverride+xml"/>
  <Override PartName="/ppt/charts/chart605.xml" ContentType="application/vnd.openxmlformats-officedocument.drawingml.chart+xml"/>
  <Override PartName="/ppt/charts/chart936.xml" ContentType="application/vnd.openxmlformats-officedocument.drawingml.chart+xml"/>
  <Override PartName="/ppt/slides/slide185.xml" ContentType="application/vnd.openxmlformats-officedocument.presentationml.slide+xml"/>
  <Override PartName="/ppt/slides/slide201.xml" ContentType="application/vnd.openxmlformats-officedocument.presentationml.slide+xml"/>
  <Override PartName="/ppt/charts/chart113.xml" ContentType="application/vnd.openxmlformats-officedocument.drawingml.chart+xml"/>
  <Override PartName="/ppt/charts/chart258.xml" ContentType="application/vnd.openxmlformats-officedocument.drawingml.chart+xml"/>
  <Override PartName="/ppt/charts/chart444.xml" ContentType="application/vnd.openxmlformats-officedocument.drawingml.chart+xml"/>
  <Override PartName="/ppt/theme/themeOverride194.xml" ContentType="application/vnd.openxmlformats-officedocument.themeOverride+xml"/>
  <Override PartName="/ppt/charts/chart589.xml" ContentType="application/vnd.openxmlformats-officedocument.drawingml.chart+xml"/>
  <Override PartName="/ppt/theme/themeOverride210.xml" ContentType="application/vnd.openxmlformats-officedocument.themeOverride+xml"/>
  <Override PartName="/ppt/charts/chart775.xml" ContentType="application/vnd.openxmlformats-officedocument.drawingml.chart+xml"/>
  <Override PartName="/ppt/slides/slide371.xml" ContentType="application/vnd.openxmlformats-officedocument.presentationml.slide+xml"/>
  <Override PartName="/ppt/charts/chart5.xml" ContentType="application/vnd.openxmlformats-officedocument.drawingml.chart+xml"/>
  <Override PartName="/ppt/theme/themeOverride44.xml" ContentType="application/vnd.openxmlformats-officedocument.themeOverride+xml"/>
  <Override PartName="/ppt/charts/chart283.xml" ContentType="application/vnd.openxmlformats-officedocument.drawingml.chart+xml"/>
  <Override PartName="/ppt/charts/chart630.xml" ContentType="application/vnd.openxmlformats-officedocument.drawingml.chart+xml"/>
  <Override PartName="/ppt/slides/slide68.xml" ContentType="application/vnd.openxmlformats-officedocument.presentationml.slide+xml"/>
  <Override PartName="/ppt/slides/slide116.xml" ContentType="application/vnd.openxmlformats-officedocument.presentationml.slide+xml"/>
  <Override PartName="/ppt/slides/slide302.xml" ContentType="application/vnd.openxmlformats-officedocument.presentationml.slide+xml"/>
  <Override PartName="/ppt/charts/chart89.xml" ContentType="application/vnd.openxmlformats-officedocument.drawingml.chart+xml"/>
  <Override PartName="/ppt/theme/themeOverride125.xml" ContentType="application/vnd.openxmlformats-officedocument.themeOverride+xml"/>
  <Override PartName="/ppt/charts/chart359.xml" ContentType="application/vnd.openxmlformats-officedocument.drawingml.chart+xml"/>
  <Override PartName="/ppt/charts/chart706.xml" ContentType="application/vnd.openxmlformats-officedocument.drawingml.chart+xml"/>
  <Override PartName="/ppt/theme/themeOverride311.xml" ContentType="application/vnd.openxmlformats-officedocument.themeOverride+xml"/>
  <Override PartName="/ppt/slides/slide141.xml" ContentType="application/vnd.openxmlformats-officedocument.presentationml.slide+xml"/>
  <Override PartName="/ppt/slides/slide286.xml" ContentType="application/vnd.openxmlformats-officedocument.presentationml.slide+xml"/>
  <Override PartName="/ppt/theme/themeOverride8.xml" ContentType="application/vnd.openxmlformats-officedocument.themeOverride+xml"/>
  <Override PartName="/ppt/diagrams/quickStyle5.xml" ContentType="application/vnd.openxmlformats-officedocument.drawingml.diagramStyle+xml"/>
  <Override PartName="/ppt/charts/chart198.xml" ContentType="application/vnd.openxmlformats-officedocument.drawingml.chart+xml"/>
  <Override PartName="/ppt/charts/chart214.xml" ContentType="application/vnd.openxmlformats-officedocument.drawingml.chart+xml"/>
  <Override PartName="/ppt/charts/chart400.xml" ContentType="application/vnd.openxmlformats-officedocument.drawingml.chart+xml"/>
  <Override PartName="/ppt/theme/themeOverride150.xml" ContentType="application/vnd.openxmlformats-officedocument.themeOverride+xml"/>
  <Override PartName="/ppt/charts/chart545.xml" ContentType="application/vnd.openxmlformats-officedocument.drawingml.chart+xml"/>
  <Override PartName="/ppt/charts/chart731.xml" ContentType="application/vnd.openxmlformats-officedocument.drawingml.chart+xml"/>
  <Override PartName="/ppt/theme/themeOverride295.xml" ContentType="application/vnd.openxmlformats-officedocument.themeOverride+xml"/>
  <Override PartName="/ppt/charts/chart876.xml" ContentType="application/vnd.openxmlformats-officedocument.drawingml.chart+xml"/>
  <Override PartName="/ppt/slides/slide93.xml" ContentType="application/vnd.openxmlformats-officedocument.presentationml.slide+xml"/>
  <Override PartName="/ppt/slides/slide217.xml" ContentType="application/vnd.openxmlformats-officedocument.presentationml.slide+xml"/>
  <Override PartName="/ppt/charts/chart384.xml" ContentType="application/vnd.openxmlformats-officedocument.drawingml.chart+xml"/>
  <Override PartName="/ppt/charts/chart570.xml" ContentType="application/vnd.openxmlformats-officedocument.drawingml.chart+xml"/>
  <Override PartName="/ppt/slides/slide24.xml" ContentType="application/vnd.openxmlformats-officedocument.presentationml.slide+xml"/>
  <Override PartName="/ppt/slides/slide403.xml" ContentType="application/vnd.openxmlformats-officedocument.presentationml.slide+xml"/>
  <Override PartName="/ppt/charts/chart45.xml" ContentType="application/vnd.openxmlformats-officedocument.drawingml.chart+xml"/>
  <Override PartName="/ppt/charts/chart129.xml" ContentType="application/vnd.openxmlformats-officedocument.drawingml.chart+xml"/>
  <Override PartName="/ppt/charts/chart315.xml" ContentType="application/vnd.openxmlformats-officedocument.drawingml.chart+xml"/>
  <Override PartName="/ppt/theme/themeOverride226.xml" ContentType="application/vnd.openxmlformats-officedocument.themeOverride+xml"/>
  <Override PartName="/ppt/charts/chart807.xml" ContentType="application/vnd.openxmlformats-officedocument.drawingml.chart+xml"/>
  <Override PartName="/ppt/slides/slide242.xml" ContentType="application/vnd.openxmlformats-officedocument.presentationml.slide+xml"/>
  <Override PartName="/ppt/slides/slide387.xml" ContentType="application/vnd.openxmlformats-officedocument.presentationml.slide+xml"/>
  <Override PartName="/ppt/slideLayouts/slideLayout1.xml" ContentType="application/vnd.openxmlformats-officedocument.presentationml.slideLayout+xml"/>
  <Override PartName="/ppt/charts/chart70.xml" ContentType="application/vnd.openxmlformats-officedocument.drawingml.chart+xml"/>
  <Override PartName="/ppt/charts/chart154.xml" ContentType="application/vnd.openxmlformats-officedocument.drawingml.chart+xml"/>
  <Override PartName="/ppt/charts/chart299.xml" ContentType="application/vnd.openxmlformats-officedocument.drawingml.chart+xml"/>
  <Override PartName="/ppt/charts/chart501.xml" ContentType="application/vnd.openxmlformats-officedocument.drawingml.chart+xml"/>
  <Override PartName="/ppt/charts/chart646.xml" ContentType="application/vnd.openxmlformats-officedocument.drawingml.chart+xml"/>
  <Override PartName="/ppt/theme/themeOverride251.xml" ContentType="application/vnd.openxmlformats-officedocument.themeOverride+xml"/>
  <Override PartName="/ppt/charts/chart832.xml" ContentType="application/vnd.openxmlformats-officedocument.drawingml.chart+xml"/>
  <Override PartName="/ppt/slides/slide318.xml" ContentType="application/vnd.openxmlformats-officedocument.presentationml.slide+xml"/>
  <Override PartName="/ppt/theme/themeOverride85.xml" ContentType="application/vnd.openxmlformats-officedocument.themeOverride+xml"/>
  <Override PartName="/ppt/charts/chart340.xml" ContentType="application/vnd.openxmlformats-officedocument.drawingml.chart+xml"/>
  <Override PartName="/ppt/charts/chart485.xml" ContentType="application/vnd.openxmlformats-officedocument.drawingml.chart+xml"/>
  <Override PartName="/ppt/charts/chart671.xml" ContentType="application/vnd.openxmlformats-officedocument.drawingml.chart+xml"/>
  <Override PartName="/ppt/charts/chart908.xml" ContentType="application/vnd.openxmlformats-officedocument.drawingml.chart+xml"/>
  <Override PartName="/ppt/theme/themeOverride327.xml" ContentType="application/vnd.openxmlformats-officedocument.themeOverride+xml"/>
  <Override PartName="/ppt/slides/slide157.xml" ContentType="application/vnd.openxmlformats-officedocument.presentationml.slide+xml"/>
  <Override PartName="/ppt/charts/chart416.xml" ContentType="application/vnd.openxmlformats-officedocument.drawingml.chart+xml"/>
  <Override PartName="/ppt/theme/themeOverride166.xml" ContentType="application/vnd.openxmlformats-officedocument.themeOverride+xml"/>
  <Override PartName="/ppt/charts/chart747.xml" ContentType="application/vnd.openxmlformats-officedocument.drawingml.chart+xml"/>
  <Override PartName="/ppt/slides/slide343.xml" ContentType="application/vnd.openxmlformats-officedocument.presentationml.slide+xml"/>
  <Override PartName="/ppt/theme/themeOverride16.xml" ContentType="application/vnd.openxmlformats-officedocument.themeOverride+xml"/>
  <Override PartName="/ppt/charts/chart110.xml" ContentType="application/vnd.openxmlformats-officedocument.drawingml.chart+xml"/>
  <Override PartName="/ppt/charts/chart255.xml" ContentType="application/vnd.openxmlformats-officedocument.drawingml.chart+xml"/>
  <Override PartName="/ppt/charts/chart586.xml" ContentType="application/vnd.openxmlformats-officedocument.drawingml.chart+xml"/>
  <Override PartName="/ppt/charts/chart602.xml" ContentType="application/vnd.openxmlformats-officedocument.drawingml.chart+xml"/>
  <Override PartName="/ppt/charts/chart933.xml" ContentType="application/vnd.openxmlformats-officedocument.drawingml.chart+xml"/>
  <Override PartName="/ppt/slides/slide182.xml" ContentType="application/vnd.openxmlformats-officedocument.presentationml.slide+xml"/>
  <Override PartName="/ppt/slides/slide419.xml" ContentType="application/vnd.openxmlformats-officedocument.presentationml.slide+xml"/>
  <Override PartName="/ppt/charts/chart2.xml" ContentType="application/vnd.openxmlformats-officedocument.drawingml.chart+xml"/>
  <Override PartName="/ppt/theme/themeOverride41.xml" ContentType="application/vnd.openxmlformats-officedocument.themeOverride+xml"/>
  <Override PartName="/ppt/charts/chart441.xml" ContentType="application/vnd.openxmlformats-officedocument.drawingml.chart+xml"/>
  <Override PartName="/ppt/theme/themeOverride191.xml" ContentType="application/vnd.openxmlformats-officedocument.themeOverride+xml"/>
  <Override PartName="/ppt/charts/chart772.xml" ContentType="application/vnd.openxmlformats-officedocument.drawingml.chart+xml"/>
  <Override PartName="/ppt/slides/slide113.xml" ContentType="application/vnd.openxmlformats-officedocument.presentationml.slide+xml"/>
  <Override PartName="/ppt/slides/slide258.xml" ContentType="application/vnd.openxmlformats-officedocument.presentationml.slide+xml"/>
  <Override PartName="/ppt/charts/chart86.xml" ContentType="application/vnd.openxmlformats-officedocument.drawingml.chart+xml"/>
  <Override PartName="/ppt/charts/chart280.xml" ContentType="application/vnd.openxmlformats-officedocument.drawingml.chart+xml"/>
  <Override PartName="/ppt/theme/themeOverride122.xml" ContentType="application/vnd.openxmlformats-officedocument.themeOverride+xml"/>
  <Override PartName="/ppt/charts/chart517.xml" ContentType="application/vnd.openxmlformats-officedocument.drawingml.chart+xml"/>
  <Override PartName="/ppt/charts/chart703.xml" ContentType="application/vnd.openxmlformats-officedocument.drawingml.chart+xml"/>
  <Override PartName="/ppt/theme/themeOverride267.xml" ContentType="application/vnd.openxmlformats-officedocument.themeOverride+xml"/>
  <Override PartName="/ppt/charts/chart848.xml" ContentType="application/vnd.openxmlformats-officedocument.drawingml.chart+xml"/>
  <Override PartName="/ppt/slides/slide65.xml" ContentType="application/vnd.openxmlformats-officedocument.presentationml.slide+xml"/>
  <Override PartName="/ppt/slides/slide283.xml" ContentType="application/vnd.openxmlformats-officedocument.presentationml.slide+xml"/>
  <Override PartName="/ppt/theme/themeOverride5.xml" ContentType="application/vnd.openxmlformats-officedocument.themeOverride+xml"/>
  <Override PartName="/ppt/diagrams/quickStyle2.xml" ContentType="application/vnd.openxmlformats-officedocument.drawingml.diagramStyle+xml"/>
  <Override PartName="/ppt/charts/chart211.xml" ContentType="application/vnd.openxmlformats-officedocument.drawingml.chart+xml"/>
  <Override PartName="/ppt/charts/chart356.xml" ContentType="application/vnd.openxmlformats-officedocument.drawingml.chart+xml"/>
  <Override PartName="/ppt/charts/chart542.xml" ContentType="application/vnd.openxmlformats-officedocument.drawingml.chart+xml"/>
  <Override PartName="/ppt/charts/chart687.xml" ContentType="application/vnd.openxmlformats-officedocument.drawingml.chart+xml"/>
  <Override PartName="/ppt/theme/themeOverride292.xml" ContentType="application/vnd.openxmlformats-officedocument.themeOverride+xml"/>
  <Override PartName="/ppt/slides/slide90.xml" ContentType="application/vnd.openxmlformats-officedocument.presentationml.slide+xml"/>
  <Override PartName="/ppt/charts/chart17.xml" ContentType="application/vnd.openxmlformats-officedocument.drawingml.chart+xml"/>
  <Override PartName="/ppt/charts/chart195.xml" ContentType="application/vnd.openxmlformats-officedocument.drawingml.chart+xml"/>
  <Override PartName="/ppt/charts/chart381.xml" ContentType="application/vnd.openxmlformats-officedocument.drawingml.chart+xml"/>
  <Override PartName="/ppt/charts/chart873.xml" ContentType="application/vnd.openxmlformats-officedocument.drawingml.chart+xml"/>
  <Override PartName="/ppt/slides/slide214.xml" ContentType="application/vnd.openxmlformats-officedocument.presentationml.slide+xml"/>
  <Override PartName="/ppt/slides/slide359.xml" ContentType="application/vnd.openxmlformats-officedocument.presentationml.slide+xml"/>
  <Override PartName="/ppt/slides/slide400.xml" ContentType="application/vnd.openxmlformats-officedocument.presentationml.slide+xml"/>
  <Override PartName="/ppt/charts/chart42.xml" ContentType="application/vnd.openxmlformats-officedocument.drawingml.chart+xml"/>
  <Override PartName="/ppt/charts/chart126.xml" ContentType="application/vnd.openxmlformats-officedocument.drawingml.chart+xml"/>
  <Override PartName="/ppt/charts/chart457.xml" ContentType="application/vnd.openxmlformats-officedocument.drawingml.chart+xml"/>
  <Override PartName="/ppt/charts/chart618.xml" ContentType="application/vnd.openxmlformats-officedocument.drawingml.chart+xml"/>
  <Override PartName="/ppt/theme/themeOverride223.xml" ContentType="application/vnd.openxmlformats-officedocument.themeOverride+xml"/>
  <Override PartName="/ppt/charts/chart804.xml" ContentType="application/vnd.openxmlformats-officedocument.drawingml.chart+xml"/>
  <Override PartName="/ppt/charts/chart949.xml" ContentType="application/vnd.openxmlformats-officedocument.drawingml.chart+xml"/>
  <Override PartName="/ppt/slides/slide21.xml" ContentType="application/vnd.openxmlformats-officedocument.presentationml.slide+xml"/>
  <Override PartName="/ppt/slides/slide198.xml" ContentType="application/vnd.openxmlformats-officedocument.presentationml.slide+xml"/>
  <Override PartName="/ppt/slides/slide384.xml" ContentType="application/vnd.openxmlformats-officedocument.presentationml.slide+xml"/>
  <Override PartName="/ppt/theme/themeOverride57.xml" ContentType="application/vnd.openxmlformats-officedocument.themeOverride+xml"/>
  <Override PartName="/ppt/diagrams/layout5.xml" ContentType="application/vnd.openxmlformats-officedocument.drawingml.diagramLayout+xml"/>
  <Override PartName="/ppt/charts/chart296.xml" ContentType="application/vnd.openxmlformats-officedocument.drawingml.chart+xml"/>
  <Override PartName="/ppt/charts/chart312.xml" ContentType="application/vnd.openxmlformats-officedocument.drawingml.chart+xml"/>
  <Override PartName="/ppt/charts/chart643.xml" ContentType="application/vnd.openxmlformats-officedocument.drawingml.chart+xml"/>
  <Override PartName="/ppt/charts/chart788.xml" ContentType="application/vnd.openxmlformats-officedocument.drawingml.chart+xml"/>
  <Override PartName="/ppt/slides/slide129.xml" ContentType="application/vnd.openxmlformats-officedocument.presentationml.slide+xml"/>
  <Override PartName="/ppt/charts/chart151.xml" ContentType="application/vnd.openxmlformats-officedocument.drawingml.chart+xml"/>
  <Override PartName="/ppt/theme/themeOverride138.xml" ContentType="application/vnd.openxmlformats-officedocument.themeOverride+xml"/>
  <Override PartName="/ppt/charts/chart482.xml" ContentType="application/vnd.openxmlformats-officedocument.drawingml.chart+xml"/>
  <Override PartName="/ppt/charts/chart719.xml" ContentType="application/vnd.openxmlformats-officedocument.drawingml.chart+xml"/>
  <Override PartName="/ppt/slides/slide299.xml" ContentType="application/vnd.openxmlformats-officedocument.presentationml.slide+xml"/>
  <Override PartName="/ppt/slides/slide315.xml" ContentType="application/vnd.openxmlformats-officedocument.presentationml.slide+xml"/>
  <Override PartName="/ppt/theme/themeOverride82.xml" ContentType="application/vnd.openxmlformats-officedocument.themeOverride+xml"/>
  <Override PartName="/ppt/charts/chart227.xml" ContentType="application/vnd.openxmlformats-officedocument.drawingml.chart+xml"/>
  <Override PartName="/ppt/charts/chart558.xml" ContentType="application/vnd.openxmlformats-officedocument.drawingml.chart+xml"/>
  <Override PartName="/ppt/charts/chart889.xml" ContentType="application/vnd.openxmlformats-officedocument.drawingml.chart+xml"/>
  <Override PartName="/ppt/charts/chart905.xml" ContentType="application/vnd.openxmlformats-officedocument.drawingml.chart+xml"/>
  <Override PartName="/ppt/theme/themeOverride324.xml" ContentType="application/vnd.openxmlformats-officedocument.themeOverride+xml"/>
  <Override PartName="/ppt/diagrams/drawing7.xml" ContentType="application/vnd.ms-office.drawingml.diagramDrawing+xml"/>
  <Override PartName="/ppt/slides/slide154.xml" ContentType="application/vnd.openxmlformats-officedocument.presentationml.slide+xml"/>
  <Override PartName="/ppt/slides/slide340.xml" ContentType="application/vnd.openxmlformats-officedocument.presentationml.slide+xml"/>
  <Override PartName="/ppt/viewProps.xml" ContentType="application/vnd.openxmlformats-officedocument.presentationml.viewProps+xml"/>
  <Override PartName="/ppt/theme/themeOverride13.xml" ContentType="application/vnd.openxmlformats-officedocument.themeOverride+xml"/>
  <Override PartName="/ppt/charts/chart397.xml" ContentType="application/vnd.openxmlformats-officedocument.drawingml.chart+xml"/>
  <Override PartName="/ppt/charts/chart413.xml" ContentType="application/vnd.openxmlformats-officedocument.drawingml.chart+xml"/>
  <Override PartName="/ppt/theme/themeOverride163.xml" ContentType="application/vnd.openxmlformats-officedocument.themeOverride+xml"/>
  <Override PartName="/ppt/charts/chart744.xml" ContentType="application/vnd.openxmlformats-officedocument.drawingml.chart+xml"/>
  <Override PartName="/ppt/charts/chart930.xml" ContentType="application/vnd.openxmlformats-officedocument.drawingml.chart+xml"/>
  <Override PartName="/ppt/slides/slide416.xml" ContentType="application/vnd.openxmlformats-officedocument.presentationml.slide+xml"/>
  <Override PartName="/ppt/charts/chart58.xml" ContentType="application/vnd.openxmlformats-officedocument.drawingml.chart+xml"/>
  <Override PartName="/ppt/charts/chart252.xml" ContentType="application/vnd.openxmlformats-officedocument.drawingml.chart+xml"/>
  <Override PartName="/ppt/notesSlides/notesSlide3.xml" ContentType="application/vnd.openxmlformats-officedocument.presentationml.notesSlide+xml"/>
  <Override PartName="/ppt/charts/chart583.xml" ContentType="application/vnd.openxmlformats-officedocument.drawingml.chart+xml"/>
  <Override PartName="/ppt/theme/themeOverride239.xml" ContentType="application/vnd.openxmlformats-officedocument.themeOverride+xml"/>
  <Override PartName="/ppt/slides/slide37.xml" ContentType="application/vnd.openxmlformats-officedocument.presentationml.slide+xml"/>
  <Override PartName="/ppt/slides/slide255.xml" ContentType="application/vnd.openxmlformats-officedocument.presentationml.slide+xml"/>
  <Override PartName="/ppt/presProps.xml" ContentType="application/vnd.openxmlformats-officedocument.presentationml.presProps+xml"/>
  <Override PartName="/ppt/charts/chart83.xml" ContentType="application/vnd.openxmlformats-officedocument.drawingml.chart+xml"/>
  <Override PartName="/ppt/charts/chart328.xml" ContentType="application/vnd.openxmlformats-officedocument.drawingml.chart+xml"/>
  <Override PartName="/ppt/charts/chart514.xml" ContentType="application/vnd.openxmlformats-officedocument.drawingml.chart+xml"/>
  <Override PartName="/ppt/charts/chart659.xml" ContentType="application/vnd.openxmlformats-officedocument.drawingml.chart+xml"/>
  <Override PartName="/ppt/theme/themeOverride264.xml" ContentType="application/vnd.openxmlformats-officedocument.themeOverride+xml"/>
  <Override PartName="/ppt/charts/chart845.xml" ContentType="application/vnd.openxmlformats-officedocument.drawingml.chart+xml"/>
  <Override PartName="/ppt/slides/slide62.xml" ContentType="application/vnd.openxmlformats-officedocument.presentationml.slide+xml"/>
  <Override PartName="/ppt/slides/slide110.xml" ContentType="application/vnd.openxmlformats-officedocument.presentationml.slide+xml"/>
  <Override PartName="/ppt/charts/chart167.xml" ContentType="application/vnd.openxmlformats-officedocument.drawingml.chart+xml"/>
  <Override PartName="/ppt/charts/chart353.xml" ContentType="application/vnd.openxmlformats-officedocument.drawingml.chart+xml"/>
  <Override PartName="/ppt/charts/chart498.xml" ContentType="application/vnd.openxmlformats-officedocument.drawingml.chart+xml"/>
  <Override PartName="/ppt/charts/chart684.xml" ContentType="application/vnd.openxmlformats-officedocument.drawingml.chart+xml"/>
  <Override PartName="/ppt/charts/chart700.xml" ContentType="application/vnd.openxmlformats-officedocument.drawingml.chart+xml"/>
  <Override PartName="/ppt/slides/slide280.xml" ContentType="application/vnd.openxmlformats-officedocument.presentationml.slide+xml"/>
  <Override PartName="/ppt/charts/chart14.xml" ContentType="application/vnd.openxmlformats-officedocument.drawingml.chart+xml"/>
  <Override PartName="/ppt/theme/themeOverride2.xml" ContentType="application/vnd.openxmlformats-officedocument.themeOverride+xml"/>
  <Override PartName="/ppt/charts/chart192.xml" ContentType="application/vnd.openxmlformats-officedocument.drawingml.chart+xml"/>
  <Override PartName="/ppt/theme/themeOverride98.xml" ContentType="application/vnd.openxmlformats-officedocument.themeOverride+xml"/>
  <Override PartName="/ppt/charts/chart429.xml" ContentType="application/vnd.openxmlformats-officedocument.drawingml.chart+xml"/>
  <Override PartName="/ppt/charts/chart870.xml" ContentType="application/vnd.openxmlformats-officedocument.drawingml.chart+xml"/>
  <Override PartName="/ppt/slides/slide211.xml" ContentType="application/vnd.openxmlformats-officedocument.presentationml.slide+xml"/>
  <Override PartName="/ppt/slides/slide356.xml" ContentType="application/vnd.openxmlformats-officedocument.presentationml.slide+xml"/>
  <Override PartName="/ppt/theme/themeOverride29.xml" ContentType="application/vnd.openxmlformats-officedocument.themeOverride+xml"/>
  <Override PartName="/ppt/charts/chart268.xml" ContentType="application/vnd.openxmlformats-officedocument.drawingml.chart+xml"/>
  <Override PartName="/ppt/theme/themeOverride179.xml" ContentType="application/vnd.openxmlformats-officedocument.themeOverride+xml"/>
  <Override PartName="/ppt/charts/chart615.xml" ContentType="application/vnd.openxmlformats-officedocument.drawingml.chart+xml"/>
  <Override PartName="/ppt/theme/themeOverride220.xml" ContentType="application/vnd.openxmlformats-officedocument.themeOverride+xml"/>
  <Override PartName="/ppt/charts/chart801.xml" ContentType="application/vnd.openxmlformats-officedocument.drawingml.chart+xml"/>
  <Override PartName="/ppt/charts/chart946.xml" ContentType="application/vnd.openxmlformats-officedocument.drawingml.chart+xml"/>
  <Override PartName="/ppt/slides/slide195.xml" ContentType="application/vnd.openxmlformats-officedocument.presentationml.slide+xml"/>
  <Override PartName="/ppt/diagrams/layout2.xml" ContentType="application/vnd.openxmlformats-officedocument.drawingml.diagramLayout+xml"/>
  <Override PartName="/ppt/charts/chart123.xml" ContentType="application/vnd.openxmlformats-officedocument.drawingml.chart+xml"/>
  <Override PartName="/ppt/charts/chart454.xml" ContentType="application/vnd.openxmlformats-officedocument.drawingml.chart+xml"/>
  <Override PartName="/ppt/charts/chart599.xml" ContentType="application/vnd.openxmlformats-officedocument.drawingml.chart+xml"/>
  <Override PartName="/ppt/charts/chart640.xml" ContentType="application/vnd.openxmlformats-officedocument.drawingml.chart+xml"/>
  <Override PartName="/ppt/charts/chart785.xml" ContentType="application/vnd.openxmlformats-officedocument.drawingml.chart+xml"/>
  <Override PartName="/ppt/slides/slide126.xml" ContentType="application/vnd.openxmlformats-officedocument.presentationml.slide+xml"/>
  <Override PartName="/ppt/slides/slide381.xml" ContentType="application/vnd.openxmlformats-officedocument.presentationml.slide+xml"/>
  <Override PartName="/ppt/theme/themeOverride54.xml" ContentType="application/vnd.openxmlformats-officedocument.themeOverride+xml"/>
  <Override PartName="/ppt/charts/chart99.xml" ContentType="application/vnd.openxmlformats-officedocument.drawingml.chart+xml"/>
  <Override PartName="/ppt/charts/chart293.xml" ContentType="application/vnd.openxmlformats-officedocument.drawingml.chart+xml"/>
  <Override PartName="/ppt/slides/slide78.xml" ContentType="application/vnd.openxmlformats-officedocument.presentationml.slide+xml"/>
  <Override PartName="/ppt/slides/slide312.xml" ContentType="application/vnd.openxmlformats-officedocument.presentationml.slide+xml"/>
  <Override PartName="/ppt/charts/chart224.xml" ContentType="application/vnd.openxmlformats-officedocument.drawingml.chart+xml"/>
  <Override PartName="/ppt/charts/chart369.xml" ContentType="application/vnd.openxmlformats-officedocument.drawingml.chart+xml"/>
  <Override PartName="/ppt/theme/themeOverride135.xml" ContentType="application/vnd.openxmlformats-officedocument.themeOverride+xml"/>
  <Override PartName="/ppt/charts/chart716.xml" ContentType="application/vnd.openxmlformats-officedocument.drawingml.chart+xml"/>
  <Override PartName="/ppt/charts/chart902.xml" ContentType="application/vnd.openxmlformats-officedocument.drawingml.chart+xml"/>
  <Override PartName="/ppt/theme/themeOverride321.xml" ContentType="application/vnd.openxmlformats-officedocument.themeOverride+xml"/>
  <Override PartName="/docProps/core.xml" ContentType="application/vnd.openxmlformats-package.core-properties+xml"/>
  <Override PartName="/ppt/diagrams/drawing4.xml" ContentType="application/vnd.ms-office.drawingml.diagramDrawing+xml"/>
  <Override PartName="/ppt/slides/slide151.xml" ContentType="application/vnd.openxmlformats-officedocument.presentationml.slide+xml"/>
  <Override PartName="/ppt/slides/slide296.xml" ContentType="application/vnd.openxmlformats-officedocument.presentationml.slide+xml"/>
  <Override PartName="/ppt/charts/chart410.xml" ContentType="application/vnd.openxmlformats-officedocument.drawingml.chart+xml"/>
  <Override PartName="/ppt/theme/themeOverride160.xml" ContentType="application/vnd.openxmlformats-officedocument.themeOverride+xml"/>
  <Override PartName="/ppt/charts/chart555.xml" ContentType="application/vnd.openxmlformats-officedocument.drawingml.chart+xml"/>
  <Override PartName="/ppt/charts/chart741.xml" ContentType="application/vnd.openxmlformats-officedocument.drawingml.chart+xml"/>
  <Override PartName="/ppt/charts/chart886.xml" ContentType="application/vnd.openxmlformats-officedocument.drawingml.chart+xml"/>
  <Override PartName="/ppt/slides/slide227.xml" ContentType="application/vnd.openxmlformats-officedocument.presentationml.slide+xml"/>
  <Override PartName="/ppt/theme/themeOverride10.xml" ContentType="application/vnd.openxmlformats-officedocument.themeOverride+xml"/>
  <Override PartName="/ppt/charts/chart55.xml" ContentType="application/vnd.openxmlformats-officedocument.drawingml.chart+xml"/>
  <Override PartName="/ppt/charts/chart394.xml" ContentType="application/vnd.openxmlformats-officedocument.drawingml.chart+xml"/>
  <Override PartName="/ppt/charts/chart580.xml" ContentType="application/vnd.openxmlformats-officedocument.drawingml.chart+xml"/>
  <Override PartName="/ppt/theme/themeOverride236.xml" ContentType="application/vnd.openxmlformats-officedocument.themeOverride+xml"/>
  <Override PartName="/ppt/charts/chart817.xml" ContentType="application/vnd.openxmlformats-officedocument.drawingml.chart+xml"/>
  <Override PartName="/ppt/slides/slide34.xml" ContentType="application/vnd.openxmlformats-officedocument.presentationml.slide+xml"/>
  <Override PartName="/ppt/slides/slide397.xml" ContentType="application/vnd.openxmlformats-officedocument.presentationml.slide+xml"/>
  <Override PartName="/ppt/slides/slide413.xml" ContentType="application/vnd.openxmlformats-officedocument.presentationml.slide+xml"/>
  <Override PartName="/ppt/charts/chart139.xml" ContentType="application/vnd.openxmlformats-officedocument.drawingml.chart+xml"/>
  <Override PartName="/ppt/charts/chart325.xml" ContentType="application/vnd.openxmlformats-officedocument.drawingml.chart+xml"/>
  <Override PartName="/ppt/charts/chart656.xml" ContentType="application/vnd.openxmlformats-officedocument.drawingml.chart+xml"/>
  <Override PartName="/ppt/slides/slide252.xml" ContentType="application/vnd.openxmlformats-officedocument.presentationml.slide+xml"/>
  <Override PartName="/ppt/charts/chart80.xml" ContentType="application/vnd.openxmlformats-officedocument.drawingml.chart+xml"/>
  <Override PartName="/ppt/charts/chart164.xml" ContentType="application/vnd.openxmlformats-officedocument.drawingml.chart+xml"/>
  <Override PartName="/ppt/charts/chart495.xml" ContentType="application/vnd.openxmlformats-officedocument.drawingml.chart+xml"/>
  <Override PartName="/ppt/charts/chart511.xml" ContentType="application/vnd.openxmlformats-officedocument.drawingml.chart+xml"/>
  <Override PartName="/ppt/theme/themeOverride261.xml" ContentType="application/vnd.openxmlformats-officedocument.themeOverride+xml"/>
  <Override PartName="/ppt/charts/chart842.xml" ContentType="application/vnd.openxmlformats-officedocument.drawingml.chart+xml"/>
  <Override PartName="/ppt/slides/slide328.xml" ContentType="application/vnd.openxmlformats-officedocument.presentationml.slide+xml"/>
  <Override PartName="/ppt/charts/chart11.xml" ContentType="application/vnd.openxmlformats-officedocument.drawingml.chart+xml"/>
  <Override PartName="/ppt/theme/themeOverride95.xml" ContentType="application/vnd.openxmlformats-officedocument.themeOverride+xml"/>
  <Override PartName="/ppt/charts/chart350.xml" ContentType="application/vnd.openxmlformats-officedocument.drawingml.chart+xml"/>
  <Override PartName="/ppt/charts/chart681.xml" ContentType="application/vnd.openxmlformats-officedocument.drawingml.chart+xml"/>
  <Override PartName="/ppt/charts/chart918.xml" ContentType="application/vnd.openxmlformats-officedocument.drawingml.chart+xml"/>
  <Override PartName="/ppt/theme/themeOverride337.xml" ContentType="application/vnd.openxmlformats-officedocument.themeOverride+xml"/>
  <Override PartName="/ppt/slides/slide167.xml" ContentType="application/vnd.openxmlformats-officedocument.presentationml.slide+xml"/>
  <Override PartName="/ppt/slides/slide353.xml" ContentType="application/vnd.openxmlformats-officedocument.presentationml.slide+xml"/>
  <Override PartName="/ppt/charts/chart426.xml" ContentType="application/vnd.openxmlformats-officedocument.drawingml.chart+xml"/>
  <Override PartName="/ppt/theme/themeOverride176.xml" ContentType="application/vnd.openxmlformats-officedocument.themeOverride+xml"/>
  <Override PartName="/ppt/charts/chart612.xml" ContentType="application/vnd.openxmlformats-officedocument.drawingml.chart+xml"/>
  <Override PartName="/ppt/charts/chart757.xml" ContentType="application/vnd.openxmlformats-officedocument.drawingml.chart+xml"/>
  <Override PartName="/ppt/slides/slide192.xml" ContentType="application/vnd.openxmlformats-officedocument.presentationml.slide+xml"/>
  <Override PartName="/ppt/theme/themeOverride26.xml" ContentType="application/vnd.openxmlformats-officedocument.themeOverride+xml"/>
  <Override PartName="/ppt/charts/chart120.xml" ContentType="application/vnd.openxmlformats-officedocument.drawingml.chart+xml"/>
  <Override PartName="/ppt/charts/chart265.xml" ContentType="application/vnd.openxmlformats-officedocument.drawingml.chart+xml"/>
  <Override PartName="/ppt/theme/themeOverride107.xml" ContentType="application/vnd.openxmlformats-officedocument.themeOverride+xml"/>
  <Override PartName="/ppt/charts/chart451.xml" ContentType="application/vnd.openxmlformats-officedocument.drawingml.chart+xml"/>
  <Override PartName="/ppt/charts/chart596.xml" ContentType="application/vnd.openxmlformats-officedocument.drawingml.chart+xml"/>
  <Override PartName="/ppt/charts/chart943.xml" ContentType="application/vnd.openxmlformats-officedocument.drawingml.chart+xml"/>
  <Override PartName="/ppt/theme/themeOverride51.xml" ContentType="application/vnd.openxmlformats-officedocument.themeOverride+xml"/>
  <Override PartName="/ppt/charts/chart290.xml" ContentType="application/vnd.openxmlformats-officedocument.drawingml.chart+xml"/>
  <Override PartName="/ppt/charts/chart782.xml" ContentType="application/vnd.openxmlformats-officedocument.drawingml.chart+xml"/>
  <Override PartName="/ppt/slides/slide75.xml" ContentType="application/vnd.openxmlformats-officedocument.presentationml.slide+xml"/>
  <Override PartName="/ppt/slides/slide123.xml" ContentType="application/vnd.openxmlformats-officedocument.presentationml.slide+xml"/>
  <Override PartName="/ppt/slides/slide268.xml" ContentType="application/vnd.openxmlformats-officedocument.presentationml.slide+xml"/>
  <Override PartName="/ppt/charts/chart96.xml" ContentType="application/vnd.openxmlformats-officedocument.drawingml.chart+xml"/>
  <Override PartName="/ppt/theme/themeOverride132.xml" ContentType="application/vnd.openxmlformats-officedocument.themeOverride+xml"/>
  <Override PartName="/ppt/charts/chart527.xml" ContentType="application/vnd.openxmlformats-officedocument.drawingml.chart+xml"/>
  <Override PartName="/ppt/charts/chart713.xml" ContentType="application/vnd.openxmlformats-officedocument.drawingml.chart+xml"/>
  <Override PartName="/ppt/theme/themeOverride277.xml" ContentType="application/vnd.openxmlformats-officedocument.themeOverride+xml"/>
  <Override PartName="/ppt/charts/chart858.xml" ContentType="application/vnd.openxmlformats-officedocument.drawingml.chart+xml"/>
  <Override PartName="/ppt/slides/slide293.xml" ContentType="application/vnd.openxmlformats-officedocument.presentationml.slide+xml"/>
  <Override PartName="/ppt/charts/chart27.xml" ContentType="application/vnd.openxmlformats-officedocument.drawingml.chart+xml"/>
  <Override PartName="/ppt/charts/chart221.xml" ContentType="application/vnd.openxmlformats-officedocument.drawingml.chart+xml"/>
  <Override PartName="/ppt/charts/chart366.xml" ContentType="application/vnd.openxmlformats-officedocument.drawingml.chart+xml"/>
  <Override PartName="/ppt/charts/chart552.xml" ContentType="application/vnd.openxmlformats-officedocument.drawingml.chart+xml"/>
  <Override PartName="/ppt/theme/themeOverride208.xml" ContentType="application/vnd.openxmlformats-officedocument.themeOverride+xml"/>
  <Override PartName="/ppt/charts/chart697.xml" ContentType="application/vnd.openxmlformats-officedocument.drawingml.chart+xml"/>
  <Override PartName="/ppt/charts/chart883.xml" ContentType="application/vnd.openxmlformats-officedocument.drawingml.chart+xml"/>
  <Override PartName="/ppt/diagrams/drawing1.xml" ContentType="application/vnd.ms-office.drawingml.diagramDrawing+xml"/>
  <Override PartName="/ppt/slides/slide369.xml" ContentType="application/vnd.openxmlformats-officedocument.presentationml.slide+xml"/>
  <Default Extension="jpeg" ContentType="image/jpeg"/>
  <Override PartName="/ppt/charts/chart391.xml" ContentType="application/vnd.openxmlformats-officedocument.drawingml.chart+xml"/>
  <Override PartName="/ppt/charts/chart628.xml" ContentType="application/vnd.openxmlformats-officedocument.drawingml.chart+xml"/>
  <Override PartName="/ppt/charts/chart959.xml" ContentType="application/vnd.openxmlformats-officedocument.drawingml.chart+xml"/>
  <Override PartName="/ppt/slides/slide31.xml" ContentType="application/vnd.openxmlformats-officedocument.presentationml.slide+xml"/>
  <Override PartName="/ppt/slides/slide224.xml" ContentType="application/vnd.openxmlformats-officedocument.presentationml.slide+xml"/>
  <Override PartName="/ppt/slides/slide410.xml" ContentType="application/vnd.openxmlformats-officedocument.presentationml.slide+xml"/>
  <Override PartName="/ppt/charts/chart52.xml" ContentType="application/vnd.openxmlformats-officedocument.drawingml.chart+xml"/>
  <Override PartName="/ppt/charts/chart136.xml" ContentType="application/vnd.openxmlformats-officedocument.drawingml.chart+xml"/>
  <Override PartName="/ppt/charts/chart467.xml" ContentType="application/vnd.openxmlformats-officedocument.drawingml.chart+xml"/>
  <Override PartName="/ppt/theme/themeOverride233.xml" ContentType="application/vnd.openxmlformats-officedocument.themeOverride+xml"/>
  <Override PartName="/ppt/charts/chart798.xml" ContentType="application/vnd.openxmlformats-officedocument.drawingml.chart+xml"/>
  <Override PartName="/ppt/charts/chart814.xml" ContentType="application/vnd.openxmlformats-officedocument.drawingml.chart+xml"/>
  <Override PartName="/ppt/slides/slide394.xml" ContentType="application/vnd.openxmlformats-officedocument.presentationml.slide+xml"/>
  <Override PartName="/ppt/theme/themeOverride67.xml" ContentType="application/vnd.openxmlformats-officedocument.themeOverride+xml"/>
  <Override PartName="/ppt/charts/chart322.xml" ContentType="application/vnd.openxmlformats-officedocument.drawingml.chart+xml"/>
  <Override PartName="/ppt/charts/chart653.xml" ContentType="application/vnd.openxmlformats-officedocument.drawingml.chart+xml"/>
  <Override PartName="/ppt/theme/themeOverride309.xml" ContentType="application/vnd.openxmlformats-officedocument.themeOverride+xml"/>
  <Override PartName="/ppt/slides/slide139.xml" ContentType="application/vnd.openxmlformats-officedocument.presentationml.slide+xml"/>
  <Override PartName="/ppt/slides/slide325.xml" ContentType="application/vnd.openxmlformats-officedocument.presentationml.slide+xml"/>
  <Override PartName="/ppt/charts/chart161.xml" ContentType="application/vnd.openxmlformats-officedocument.drawingml.chart+xml"/>
  <Override PartName="/ppt/diagrams/data5.xml" ContentType="application/vnd.openxmlformats-officedocument.drawingml.diagramData+xml"/>
  <Override PartName="/ppt/theme/themeOverride92.xml" ContentType="application/vnd.openxmlformats-officedocument.themeOverride+xml"/>
  <Override PartName="/ppt/theme/themeOverride148.xml" ContentType="application/vnd.openxmlformats-officedocument.themeOverride+xml"/>
  <Override PartName="/ppt/charts/chart492.xml" ContentType="application/vnd.openxmlformats-officedocument.drawingml.chart+xml"/>
  <Override PartName="/ppt/charts/chart729.xml" ContentType="application/vnd.openxmlformats-officedocument.drawingml.chart+xml"/>
  <Override PartName="/ppt/charts/chart915.xml" ContentType="application/vnd.openxmlformats-officedocument.drawingml.chart+xml"/>
  <Override PartName="/ppt/theme/themeOverride334.xml" ContentType="application/vnd.openxmlformats-officedocument.themeOverride+xml"/>
  <Override PartName="/ppt/diagrams/colors7.xml" ContentType="application/vnd.openxmlformats-officedocument.drawingml.diagramColors+xml"/>
  <Override PartName="/ppt/slides/slide164.xml" ContentType="application/vnd.openxmlformats-officedocument.presentationml.slide+xml"/>
  <Override PartName="/ppt/charts/chart237.xml" ContentType="application/vnd.openxmlformats-officedocument.drawingml.chart+xml"/>
  <Override PartName="/ppt/charts/chart423.xml" ContentType="application/vnd.openxmlformats-officedocument.drawingml.chart+xml"/>
  <Override PartName="/ppt/theme/themeOverride173.xml" ContentType="application/vnd.openxmlformats-officedocument.themeOverride+xml"/>
  <Override PartName="/ppt/charts/chart568.xml" ContentType="application/vnd.openxmlformats-officedocument.drawingml.chart+xml"/>
  <Override PartName="/ppt/charts/chart754.xml" ContentType="application/vnd.openxmlformats-officedocument.drawingml.chart+xml"/>
  <Override PartName="/ppt/charts/chart899.xml" ContentType="application/vnd.openxmlformats-officedocument.drawingml.chart+xml"/>
  <Override PartName="/ppt/slides/slide350.xml" ContentType="application/vnd.openxmlformats-officedocument.presentationml.slide+xml"/>
  <Override PartName="/ppt/theme/themeOverride23.xml" ContentType="application/vnd.openxmlformats-officedocument.themeOverride+xml"/>
  <Override PartName="/ppt/charts/chart262.xml" ContentType="application/vnd.openxmlformats-officedocument.drawingml.chart+xml"/>
  <Override PartName="/ppt/charts/chart593.xml" ContentType="application/vnd.openxmlformats-officedocument.drawingml.chart+xml"/>
  <Override PartName="/ppt/charts/chart940.xml" ContentType="application/vnd.openxmlformats-officedocument.drawingml.chart+xml"/>
  <Override PartName="/ppt/slides/slide47.xml" ContentType="application/vnd.openxmlformats-officedocument.presentationml.slide+xml"/>
  <Override PartName="/ppt/slides/slide426.xml" ContentType="application/vnd.openxmlformats-officedocument.presentationml.slide+xml"/>
  <Override PartName="/ppt/charts/chart68.xml" ContentType="application/vnd.openxmlformats-officedocument.drawingml.chart+xml"/>
  <Override PartName="/ppt/theme/themeOverride104.xml" ContentType="application/vnd.openxmlformats-officedocument.themeOverride+xml"/>
  <Override PartName="/ppt/charts/chart338.xml" ContentType="application/vnd.openxmlformats-officedocument.drawingml.chart+xml"/>
  <Override PartName="/ppt/theme/themeOverride249.xml" ContentType="application/vnd.openxmlformats-officedocument.themeOverride+xml"/>
  <Override PartName="/ppt/slides/slide120.xml" ContentType="application/vnd.openxmlformats-officedocument.presentationml.slide+xml"/>
  <Override PartName="/ppt/slides/slide265.xml" ContentType="application/vnd.openxmlformats-officedocument.presentationml.slide+xml"/>
  <Override PartName="/ppt/charts/chart93.xml" ContentType="application/vnd.openxmlformats-officedocument.drawingml.chart+xml"/>
  <Override PartName="/ppt/charts/chart177.xml" ContentType="application/vnd.openxmlformats-officedocument.drawingml.chart+xml"/>
  <Override PartName="/ppt/charts/chart524.xml" ContentType="application/vnd.openxmlformats-officedocument.drawingml.chart+xml"/>
  <Override PartName="/ppt/charts/chart669.xml" ContentType="application/vnd.openxmlformats-officedocument.drawingml.chart+xml"/>
  <Override PartName="/ppt/theme/themeOverride274.xml" ContentType="application/vnd.openxmlformats-officedocument.themeOverride+xml"/>
  <Override PartName="/ppt/charts/chart855.xml" ContentType="application/vnd.openxmlformats-officedocument.drawingml.chart+xml"/>
  <Override PartName="/ppt/slides/slide72.xml" ContentType="application/vnd.openxmlformats-officedocument.presentationml.slide+xml"/>
  <Override PartName="/ppt/charts/chart363.xml" ContentType="application/vnd.openxmlformats-officedocument.drawingml.chart+xml"/>
  <Override PartName="/ppt/charts/chart694.xml" ContentType="application/vnd.openxmlformats-officedocument.drawingml.chart+xml"/>
  <Override PartName="/ppt/charts/chart710.xml" ContentType="application/vnd.openxmlformats-officedocument.drawingml.chart+xml"/>
  <Override PartName="/ppt/slides/slide290.xml" ContentType="application/vnd.openxmlformats-officedocument.presentationml.slide+xml"/>
  <Override PartName="/ppt/charts/chart24.xml" ContentType="application/vnd.openxmlformats-officedocument.drawingml.chart+xml"/>
  <Override PartName="/ppt/charts/chart108.xml" ContentType="application/vnd.openxmlformats-officedocument.drawingml.chart+xml"/>
  <Override PartName="/ppt/charts/chart439.xml" ContentType="application/vnd.openxmlformats-officedocument.drawingml.chart+xml"/>
  <Override PartName="/ppt/theme/themeOverride189.xml" ContentType="application/vnd.openxmlformats-officedocument.themeOverride+xml"/>
  <Override PartName="/ppt/theme/themeOverride205.xml" ContentType="application/vnd.openxmlformats-officedocument.themeOverride+xml"/>
  <Override PartName="/ppt/charts/chart880.xml" ContentType="application/vnd.openxmlformats-officedocument.drawingml.chart+xml"/>
  <Override PartName="/ppt/slides/slide221.xml" ContentType="application/vnd.openxmlformats-officedocument.presentationml.slide+xml"/>
  <Override PartName="/ppt/slides/slide366.xml" ContentType="application/vnd.openxmlformats-officedocument.presentationml.slide+xml"/>
  <Override PartName="/ppt/theme/themeOverride39.xml" ContentType="application/vnd.openxmlformats-officedocument.themeOverride+xml"/>
  <Override PartName="/ppt/charts/chart133.xml" ContentType="application/vnd.openxmlformats-officedocument.drawingml.chart+xml"/>
  <Override PartName="/ppt/charts/chart278.xml" ContentType="application/vnd.openxmlformats-officedocument.drawingml.chart+xml"/>
  <Override PartName="/ppt/charts/chart625.xml" ContentType="application/vnd.openxmlformats-officedocument.drawingml.chart+xml"/>
  <Override PartName="/ppt/theme/themeOverride230.xml" ContentType="application/vnd.openxmlformats-officedocument.themeOverride+xml"/>
  <Override PartName="/ppt/charts/chart811.xml" ContentType="application/vnd.openxmlformats-officedocument.drawingml.chart+xml"/>
  <Override PartName="/ppt/charts/chart956.xml" ContentType="application/vnd.openxmlformats-officedocument.drawingml.chart+xml"/>
  <Override PartName="/ppt/slides/slide391.xml" ContentType="application/vnd.openxmlformats-officedocument.presentationml.slide+xml"/>
  <Override PartName="/ppt/theme/themeOverride64.xml" ContentType="application/vnd.openxmlformats-officedocument.themeOverride+xml"/>
  <Override PartName="/ppt/charts/chart464.xml" ContentType="application/vnd.openxmlformats-officedocument.drawingml.chart+xml"/>
  <Override PartName="/ppt/charts/chart650.xml" ContentType="application/vnd.openxmlformats-officedocument.drawingml.chart+xml"/>
  <Override PartName="/ppt/charts/chart795.xml" ContentType="application/vnd.openxmlformats-officedocument.drawingml.chart+xml"/>
  <Override PartName="/ppt/theme/themeOverride306.xml" ContentType="application/vnd.openxmlformats-officedocument.themeOverride+xml"/>
  <Override PartName="/ppt/slides/slide136.xml" ContentType="application/vnd.openxmlformats-officedocument.presentationml.slide+xml"/>
  <Override PartName="/ppt/diagrams/data2.xml" ContentType="application/vnd.openxmlformats-officedocument.drawingml.diagramData+xml"/>
  <Override PartName="/ppt/charts/chart209.xml" ContentType="application/vnd.openxmlformats-officedocument.drawingml.chart+xml"/>
  <Override PartName="/ppt/theme/themeOverride145.xml" ContentType="application/vnd.openxmlformats-officedocument.themeOverride+xml"/>
  <Override PartName="/ppt/charts/chart726.xml" ContentType="application/vnd.openxmlformats-officedocument.drawingml.chart+xml"/>
  <Override PartName="/ppt/slides/slide88.xml" ContentType="application/vnd.openxmlformats-officedocument.presentationml.slide+xml"/>
  <Override PartName="/ppt/slides/slide322.xml" ContentType="application/vnd.openxmlformats-officedocument.presentationml.slide+xml"/>
  <Override PartName="/ppt/diagrams/colors4.xml" ContentType="application/vnd.openxmlformats-officedocument.drawingml.diagramColors+xml"/>
  <Override PartName="/ppt/charts/chart234.xml" ContentType="application/vnd.openxmlformats-officedocument.drawingml.chart+xml"/>
  <Override PartName="/ppt/charts/chart379.xml" ContentType="application/vnd.openxmlformats-officedocument.drawingml.chart+xml"/>
  <Override PartName="/ppt/charts/chart565.xml" ContentType="application/vnd.openxmlformats-officedocument.drawingml.chart+xml"/>
  <Override PartName="/ppt/charts/chart912.xml" ContentType="application/vnd.openxmlformats-officedocument.drawingml.chart+xml"/>
  <Override PartName="/ppt/theme/themeOverride331.xml" ContentType="application/vnd.openxmlformats-officedocument.themeOverride+xml"/>
  <Override PartName="/ppt/slides/slide19.xml" ContentType="application/vnd.openxmlformats-officedocument.presentationml.slide+xml"/>
  <Override PartName="/ppt/slides/slide161.xml" ContentType="application/vnd.openxmlformats-officedocument.presentationml.slide+xml"/>
  <Override PartName="/ppt/theme/themeOverride20.xml" ContentType="application/vnd.openxmlformats-officedocument.themeOverride+xml"/>
  <Override PartName="/ppt/charts/chart420.xml" ContentType="application/vnd.openxmlformats-officedocument.drawingml.chart+xml"/>
  <Override PartName="/ppt/theme/themeOverride170.xml" ContentType="application/vnd.openxmlformats-officedocument.themeOverride+xml"/>
  <Override PartName="/ppt/charts/chart751.xml" ContentType="application/vnd.openxmlformats-officedocument.drawingml.chart+xml"/>
  <Override PartName="/ppt/charts/chart896.xml" ContentType="application/vnd.openxmlformats-officedocument.drawingml.chart+xml"/>
  <Override PartName="/ppt/slides/slide237.xml" ContentType="application/vnd.openxmlformats-officedocument.presentationml.slide+xml"/>
  <Override PartName="/ppt/slides/slide423.xml" ContentType="application/vnd.openxmlformats-officedocument.presentationml.slide+xml"/>
  <Override PartName="/ppt/theme/theme2.xml" ContentType="application/vnd.openxmlformats-officedocument.theme+xml"/>
  <Override PartName="/ppt/charts/chart65.xml" ContentType="application/vnd.openxmlformats-officedocument.drawingml.chart+xml"/>
  <Override PartName="/ppt/charts/chart149.xml" ContentType="application/vnd.openxmlformats-officedocument.drawingml.chart+xml"/>
  <Override PartName="/ppt/theme/themeOverride101.xml" ContentType="application/vnd.openxmlformats-officedocument.themeOverride+xml"/>
  <Override PartName="/ppt/charts/chart590.xml" ContentType="application/vnd.openxmlformats-officedocument.drawingml.chart+xml"/>
  <Override PartName="/ppt/theme/themeOverride246.xml" ContentType="application/vnd.openxmlformats-officedocument.themeOverride+xml"/>
  <Override PartName="/ppt/charts/chart827.xml" ContentType="application/vnd.openxmlformats-officedocument.drawingml.chart+xml"/>
  <Override PartName="/ppt/slides/slide44.xml" ContentType="application/vnd.openxmlformats-officedocument.presentationml.slide+xml"/>
  <Override PartName="/ppt/slides/slide262.xml" ContentType="application/vnd.openxmlformats-officedocument.presentationml.slide+xml"/>
  <Override PartName="/ppt/charts/chart335.xml" ContentType="application/vnd.openxmlformats-officedocument.drawingml.chart+xml"/>
  <Override PartName="/ppt/charts/chart521.xml" ContentType="application/vnd.openxmlformats-officedocument.drawingml.chart+xml"/>
  <Override PartName="/ppt/charts/chart666.xml" ContentType="application/vnd.openxmlformats-officedocument.drawingml.chart+xml"/>
  <Override PartName="/ppt/charts/chart90.xml" ContentType="application/vnd.openxmlformats-officedocument.drawingml.chart+xml"/>
  <Override PartName="/ppt/charts/chart174.xml" ContentType="application/vnd.openxmlformats-officedocument.drawingml.chart+xml"/>
  <Override PartName="/ppt/charts/chart360.xml" ContentType="application/vnd.openxmlformats-officedocument.drawingml.chart+xml"/>
  <Override PartName="/ppt/theme/themeOverride271.xml" ContentType="application/vnd.openxmlformats-officedocument.themeOverride+xml"/>
  <Override PartName="/ppt/charts/chart852.xml" ContentType="application/vnd.openxmlformats-officedocument.drawingml.chart+xml"/>
  <Override PartName="/ppt/slides/slide338.xml" ContentType="application/vnd.openxmlformats-officedocument.presentationml.slide+xml"/>
  <Override PartName="/ppt/charts/chart21.xml" ContentType="application/vnd.openxmlformats-officedocument.drawingml.chart+xml"/>
  <Override PartName="/ppt/charts/chart105.xml" ContentType="application/vnd.openxmlformats-officedocument.drawingml.chart+xml"/>
  <Override PartName="/ppt/theme/themeOverride202.xml" ContentType="application/vnd.openxmlformats-officedocument.themeOverride+xml"/>
  <Override PartName="/ppt/charts/chart691.xml" ContentType="application/vnd.openxmlformats-officedocument.drawingml.chart+xml"/>
  <Override PartName="/ppt/charts/chart928.xml" ContentType="application/vnd.openxmlformats-officedocument.drawingml.chart+xml"/>
  <Override PartName="/ppt/theme/themeOverride347.xml" ContentType="application/vnd.openxmlformats-officedocument.themeOverride+xml"/>
  <Override PartName="/ppt/slides/slide177.xml" ContentType="application/vnd.openxmlformats-officedocument.presentationml.slide+xml"/>
  <Override PartName="/ppt/slides/slide363.xml" ContentType="application/vnd.openxmlformats-officedocument.presentationml.slide+xml"/>
  <Override PartName="/ppt/theme/themeOverride36.xml" ContentType="application/vnd.openxmlformats-officedocument.themeOverride+xml"/>
  <Override PartName="/ppt/charts/chart436.xml" ContentType="application/vnd.openxmlformats-officedocument.drawingml.chart+xml"/>
  <Override PartName="/ppt/theme/themeOverride186.xml" ContentType="application/vnd.openxmlformats-officedocument.themeOverride+xml"/>
  <Override PartName="/ppt/charts/chart622.xml" ContentType="application/vnd.openxmlformats-officedocument.drawingml.chart+xml"/>
  <Override PartName="/ppt/charts/chart767.xml" ContentType="application/vnd.openxmlformats-officedocument.drawingml.chart+xml"/>
  <Override PartName="/ppt/charts/chart953.xml" ContentType="application/vnd.openxmlformats-officedocument.drawingml.chart+xml"/>
  <Override PartName="/ppt/slides/slide108.xml" ContentType="application/vnd.openxmlformats-officedocument.presentationml.slide+xml"/>
  <Override PartName="/ppt/charts/chart130.xml" ContentType="application/vnd.openxmlformats-officedocument.drawingml.chart+xml"/>
  <Override PartName="/ppt/charts/chart275.xml" ContentType="application/vnd.openxmlformats-officedocument.drawingml.chart+xml"/>
  <Override PartName="/ppt/theme/themeOverride117.xml" ContentType="application/vnd.openxmlformats-officedocument.themeOverride+xml"/>
  <Override PartName="/ppt/charts/chart461.xml" ContentType="application/vnd.openxmlformats-officedocument.drawingml.chart+xml"/>
  <Override PartName="/ppt/charts/chart792.xml" ContentType="application/vnd.openxmlformats-officedocument.drawingml.chart+xml"/>
  <Override PartName="/ppt/slides/slide278.xml" ContentType="application/vnd.openxmlformats-officedocument.presentationml.slide+xml"/>
  <Override PartName="/ppt/theme/themeOverride61.xml" ContentType="application/vnd.openxmlformats-officedocument.themeOverride+xml"/>
  <Override PartName="/ppt/charts/chart206.xml" ContentType="application/vnd.openxmlformats-officedocument.drawingml.chart+xml"/>
  <Override PartName="/ppt/charts/chart537.xml" ContentType="application/vnd.openxmlformats-officedocument.drawingml.chart+xml"/>
  <Override PartName="/ppt/theme/themeOverride287.xml" ContentType="application/vnd.openxmlformats-officedocument.themeOverride+xml"/>
  <Override PartName="/ppt/theme/themeOverride303.xml" ContentType="application/vnd.openxmlformats-officedocument.themeOverride+xml"/>
  <Override PartName="/ppt/charts/chart868.xml" ContentType="application/vnd.openxmlformats-officedocument.drawingml.chart+xml"/>
  <Override PartName="/ppt/slides/slide85.xml" ContentType="application/vnd.openxmlformats-officedocument.presentationml.slide+xml"/>
  <Override PartName="/ppt/slides/slide133.xml" ContentType="application/vnd.openxmlformats-officedocument.presentationml.slide+xml"/>
  <Override PartName="/ppt/diagrams/colors1.xml" ContentType="application/vnd.openxmlformats-officedocument.drawingml.diagramColors+xml"/>
  <Override PartName="/ppt/charts/chart376.xml" ContentType="application/vnd.openxmlformats-officedocument.drawingml.chart+xml"/>
  <Override PartName="/ppt/theme/themeOverride142.xml" ContentType="application/vnd.openxmlformats-officedocument.themeOverride+xml"/>
  <Override PartName="/ppt/charts/chart723.xml" ContentType="application/vnd.openxmlformats-officedocument.drawingml.chart+xml"/>
  <Override PartName="/ppt/slides/slide209.xml" ContentType="application/vnd.openxmlformats-officedocument.presentationml.slide+xml"/>
  <Override PartName="/ppt/charts/chart37.xml" ContentType="application/vnd.openxmlformats-officedocument.drawingml.chart+xml"/>
  <Override PartName="/ppt/charts/chart231.xml" ContentType="application/vnd.openxmlformats-officedocument.drawingml.chart+xml"/>
  <Override PartName="/ppt/charts/chart562.xml" ContentType="application/vnd.openxmlformats-officedocument.drawingml.chart+xml"/>
  <Override PartName="/ppt/theme/themeOverride218.xml" ContentType="application/vnd.openxmlformats-officedocument.themeOverride+xml"/>
  <Override PartName="/ppt/charts/chart893.xml" ContentType="application/vnd.openxmlformats-officedocument.drawingml.chart+xml"/>
  <Override PartName="/ppt/slides/slide16.xml" ContentType="application/vnd.openxmlformats-officedocument.presentationml.slide+xml"/>
  <Override PartName="/ppt/slides/slide234.xml" ContentType="application/vnd.openxmlformats-officedocument.presentationml.slide+xml"/>
  <Override PartName="/ppt/slides/slide379.xml" ContentType="application/vnd.openxmlformats-officedocument.presentationml.slide+xml"/>
  <Override PartName="/ppt/charts/chart307.xml" ContentType="application/vnd.openxmlformats-officedocument.drawingml.chart+xml"/>
  <Override PartName="/ppt/charts/chart638.xml" ContentType="application/vnd.openxmlformats-officedocument.drawingml.chart+xml"/>
  <Override PartName="/ppt/theme/themeOverride243.xml" ContentType="application/vnd.openxmlformats-officedocument.themeOverride+xml"/>
  <Override PartName="/ppt/charts/chart824.xml" ContentType="application/vnd.openxmlformats-officedocument.drawingml.chart+xml"/>
  <Override PartName="/ppt/slides/slide41.xml" ContentType="application/vnd.openxmlformats-officedocument.presentationml.slide+xml"/>
  <Override PartName="/ppt/slides/slide420.xml" ContentType="application/vnd.openxmlformats-officedocument.presentationml.slide+xml"/>
  <Override PartName="/ppt/charts/chart62.xml" ContentType="application/vnd.openxmlformats-officedocument.drawingml.chart+xml"/>
  <Override PartName="/ppt/charts/chart146.xml" ContentType="application/vnd.openxmlformats-officedocument.drawingml.chart+xml"/>
  <Override PartName="/ppt/charts/chart332.xml" ContentType="application/vnd.openxmlformats-officedocument.drawingml.chart+xml"/>
  <Override PartName="/ppt/charts/chart477.xml" ContentType="application/vnd.openxmlformats-officedocument.drawingml.chart+xml"/>
  <Override PartName="/ppt/charts/chart663.xml" ContentType="application/vnd.openxmlformats-officedocument.drawingml.chart+xml"/>
  <Override PartName="/ppt/slides/slide149.xml" ContentType="application/vnd.openxmlformats-officedocument.presentationml.slide+xml"/>
  <Override PartName="/ppt/theme/themeOverride77.xml" ContentType="application/vnd.openxmlformats-officedocument.themeOverride+xml"/>
  <Override PartName="/ppt/charts/chart171.xml" ContentType="application/vnd.openxmlformats-officedocument.drawingml.chart+xml"/>
  <Override PartName="/ppt/charts/chart408.xml" ContentType="application/vnd.openxmlformats-officedocument.drawingml.chart+xml"/>
  <Override PartName="/ppt/theme/themeOverride319.xml" ContentType="application/vnd.openxmlformats-officedocument.themeOverride+xml"/>
  <Override PartName="/ppt/slides/slide335.xml" ContentType="application/vnd.openxmlformats-officedocument.presentationml.slide+xml"/>
  <Override PartName="/ppt/charts/chart247.xml" ContentType="application/vnd.openxmlformats-officedocument.drawingml.chart+xml"/>
  <Override PartName="/ppt/theme/themeOverride158.xml" ContentType="application/vnd.openxmlformats-officedocument.themeOverride+xml"/>
  <Override PartName="/ppt/charts/chart739.xml" ContentType="application/vnd.openxmlformats-officedocument.drawingml.chart+xml"/>
  <Override PartName="/ppt/charts/chart925.xml" ContentType="application/vnd.openxmlformats-officedocument.drawingml.chart+xml"/>
  <Override PartName="/ppt/theme/themeOverride344.xml" ContentType="application/vnd.openxmlformats-officedocument.themeOverride+xml"/>
  <Override PartName="/ppt/slides/slide174.xml" ContentType="application/vnd.openxmlformats-officedocument.presentationml.slide+xml"/>
  <Override PartName="/ppt/charts/chart102.xml" ContentType="application/vnd.openxmlformats-officedocument.drawingml.chart+xml"/>
  <Override PartName="/ppt/charts/chart433.xml" ContentType="application/vnd.openxmlformats-officedocument.drawingml.chart+xml"/>
  <Override PartName="/ppt/theme/themeOverride183.xml" ContentType="application/vnd.openxmlformats-officedocument.themeOverride+xml"/>
  <Override PartName="/ppt/charts/chart578.xml" ContentType="application/vnd.openxmlformats-officedocument.drawingml.chart+xml"/>
  <Override PartName="/ppt/charts/chart764.xml" ContentType="application/vnd.openxmlformats-officedocument.drawingml.chart+xml"/>
  <Override PartName="/ppt/slides/slide7.xml" ContentType="application/vnd.openxmlformats-officedocument.presentationml.slide+xml"/>
  <Override PartName="/ppt/slides/slide360.xml" ContentType="application/vnd.openxmlformats-officedocument.presentationml.slide+xml"/>
  <Override PartName="/ppt/slideLayouts/slideLayout9.xml" ContentType="application/vnd.openxmlformats-officedocument.presentationml.slideLayout+xml"/>
  <Override PartName="/ppt/theme/themeOverride33.xml" ContentType="application/vnd.openxmlformats-officedocument.themeOverride+xml"/>
  <Override PartName="/ppt/charts/chart78.xml" ContentType="application/vnd.openxmlformats-officedocument.drawingml.chart+xml"/>
  <Override PartName="/ppt/charts/chart272.xml" ContentType="application/vnd.openxmlformats-officedocument.drawingml.chart+xml"/>
  <Override PartName="/ppt/charts/chart509.xml" ContentType="application/vnd.openxmlformats-officedocument.drawingml.chart+xml"/>
  <Override PartName="/ppt/theme/themeOverride259.xml" ContentType="application/vnd.openxmlformats-officedocument.themeOverride+xml"/>
  <Override PartName="/ppt/charts/chart950.xml" ContentType="application/vnd.openxmlformats-officedocument.drawingml.chart+xml"/>
  <Override PartName="/ppt/slideMasters/slideMaster2.xml" ContentType="application/vnd.openxmlformats-officedocument.presentationml.slideMaster+xml"/>
  <Override PartName="/ppt/slides/slide57.xml" ContentType="application/vnd.openxmlformats-officedocument.presentationml.slide+xml"/>
  <Override PartName="/ppt/slides/slide105.xml" ContentType="application/vnd.openxmlformats-officedocument.presentationml.slide+xml"/>
  <Override PartName="/ppt/charts/chart203.xml" ContentType="application/vnd.openxmlformats-officedocument.drawingml.chart+xml"/>
  <Override PartName="/ppt/theme/themeOverride114.xml" ContentType="application/vnd.openxmlformats-officedocument.themeOverride+xml"/>
  <Override PartName="/ppt/charts/chart348.xml" ContentType="application/vnd.openxmlformats-officedocument.drawingml.chart+xml"/>
  <Override PartName="/ppt/charts/chart679.xml" ContentType="application/vnd.openxmlformats-officedocument.drawingml.chart+xml"/>
  <Override PartName="/ppt/theme/themeOverride300.xml" ContentType="application/vnd.openxmlformats-officedocument.themeOverride+xml"/>
  <Override PartName="/ppt/slides/slide130.xml" ContentType="application/vnd.openxmlformats-officedocument.presentationml.slide+xml"/>
  <Override PartName="/ppt/slides/slide275.xml" ContentType="application/vnd.openxmlformats-officedocument.presentationml.slide+xml"/>
  <Override PartName="/ppt/charts/chart187.xml" ContentType="application/vnd.openxmlformats-officedocument.drawingml.chart+xml"/>
  <Override PartName="/ppt/charts/chart534.xml" ContentType="application/vnd.openxmlformats-officedocument.drawingml.chart+xml"/>
  <Override PartName="/ppt/charts/chart720.xml" ContentType="application/vnd.openxmlformats-officedocument.drawingml.chart+xml"/>
  <Override PartName="/ppt/theme/themeOverride284.xml" ContentType="application/vnd.openxmlformats-officedocument.themeOverride+xml"/>
  <Override PartName="/ppt/charts/chart865.xml" ContentType="application/vnd.openxmlformats-officedocument.drawingml.chart+xml"/>
  <Override PartName="/ppt/slides/slide82.xml" ContentType="application/vnd.openxmlformats-officedocument.presentationml.slide+xml"/>
  <Override PartName="/ppt/slides/slide206.xml" ContentType="application/vnd.openxmlformats-officedocument.presentationml.slide+xml"/>
  <Override PartName="/ppt/charts/chart34.xml" ContentType="application/vnd.openxmlformats-officedocument.drawingml.chart+xml"/>
  <Override PartName="/ppt/charts/chart373.xml" ContentType="application/vnd.openxmlformats-officedocument.drawingml.chart+xml"/>
  <Override PartName="/ppt/theme/themeOverride215.xml" ContentType="application/vnd.openxmlformats-officedocument.themeOverride+xml"/>
  <Override PartName="/ppt/charts/chart890.xml" ContentType="application/vnd.openxmlformats-officedocument.drawingml.chart+xml"/>
  <Override PartName="/ppt/slides/slide13.xml" ContentType="application/vnd.openxmlformats-officedocument.presentationml.slide+xml"/>
  <Override PartName="/ppt/slides/slide376.xml" ContentType="application/vnd.openxmlformats-officedocument.presentationml.slide+xml"/>
  <Override PartName="/ppt/charts/chart118.xml" ContentType="application/vnd.openxmlformats-officedocument.drawingml.chart+xml"/>
  <Override PartName="/ppt/charts/chart304.xml" ContentType="application/vnd.openxmlformats-officedocument.drawingml.chart+xml"/>
  <Override PartName="/ppt/charts/chart449.xml" ContentType="application/vnd.openxmlformats-officedocument.drawingml.chart+xml"/>
  <Override PartName="/ppt/charts/chart635.xml" ContentType="application/vnd.openxmlformats-officedocument.drawingml.chart+xml"/>
  <Override PartName="/ppt/theme/themeOverride199.xml" ContentType="application/vnd.openxmlformats-officedocument.themeOverride+xml"/>
  <Override PartName="/ppt/slides/slide231.xml" ContentType="application/vnd.openxmlformats-officedocument.presentationml.slide+xml"/>
  <Override PartName="/ppt/theme/themeOverride49.xml" ContentType="application/vnd.openxmlformats-officedocument.themeOverride+xml"/>
  <Override PartName="/ppt/charts/chart143.xml" ContentType="application/vnd.openxmlformats-officedocument.drawingml.chart+xml"/>
  <Override PartName="/ppt/charts/chart288.xml" ContentType="application/vnd.openxmlformats-officedocument.drawingml.chart+xml"/>
  <Override PartName="/ppt/charts/chart474.xml" ContentType="application/vnd.openxmlformats-officedocument.drawingml.chart+xml"/>
  <Override PartName="/ppt/theme/themeOverride240.xml" ContentType="application/vnd.openxmlformats-officedocument.themeOverride+xml"/>
  <Override PartName="/ppt/charts/chart821.xml" ContentType="application/vnd.openxmlformats-officedocument.drawingml.chart+xml"/>
  <Override PartName="/ppt/slides/slide307.xml" ContentType="application/vnd.openxmlformats-officedocument.presentationml.slide+xml"/>
  <Override PartName="/ppt/theme/themeOverride74.xml" ContentType="application/vnd.openxmlformats-officedocument.themeOverride+xml"/>
  <Override PartName="/ppt/charts/chart219.xml" ContentType="application/vnd.openxmlformats-officedocument.drawingml.chart+xml"/>
  <Override PartName="/ppt/charts/chart660.xml" ContentType="application/vnd.openxmlformats-officedocument.drawingml.chart+xml"/>
  <Override PartName="/ppt/theme/themeOverride316.xml" ContentType="application/vnd.openxmlformats-officedocument.themeOverride+xml"/>
  <Override PartName="/ppt/slides/slide98.xml" ContentType="application/vnd.openxmlformats-officedocument.presentationml.slide+xml"/>
  <Override PartName="/ppt/slides/slide146.xml" ContentType="application/vnd.openxmlformats-officedocument.presentationml.slide+xml"/>
  <Override PartName="/ppt/slides/slide332.xml" ContentType="application/vnd.openxmlformats-officedocument.presentationml.slide+xml"/>
  <Override PartName="/ppt/charts/chart389.xml" ContentType="application/vnd.openxmlformats-officedocument.drawingml.chart+xml"/>
  <Override PartName="/ppt/charts/chart405.xml" ContentType="application/vnd.openxmlformats-officedocument.drawingml.chart+xml"/>
  <Override PartName="/ppt/theme/themeOverride155.xml" ContentType="application/vnd.openxmlformats-officedocument.themeOverride+xml"/>
  <Override PartName="/ppt/charts/chart736.xml" ContentType="application/vnd.openxmlformats-officedocument.drawingml.chart+xml"/>
  <Override PartName="/ppt/slides/slide171.xml" ContentType="application/vnd.openxmlformats-officedocument.presentationml.slide+xml"/>
  <Override PartName="/ppt/charts/chart244.xml" ContentType="application/vnd.openxmlformats-officedocument.drawingml.chart+xml"/>
  <Override PartName="/ppt/charts/chart430.xml" ContentType="application/vnd.openxmlformats-officedocument.drawingml.chart+xml"/>
  <Override PartName="/ppt/charts/chart575.xml" ContentType="application/vnd.openxmlformats-officedocument.drawingml.chart+xml"/>
  <Override PartName="/ppt/charts/chart922.xml" ContentType="application/vnd.openxmlformats-officedocument.drawingml.chart+xml"/>
  <Override PartName="/ppt/theme/themeOverride341.xml" ContentType="application/vnd.openxmlformats-officedocument.themeOverride+xml"/>
  <Override PartName="/ppt/slides/slide29.xml" ContentType="application/vnd.openxmlformats-officedocument.presentationml.slide+xml"/>
  <Override PartName="/ppt/slides/slide408.xml" ContentType="application/vnd.openxmlformats-officedocument.presentationml.slide+xml"/>
  <Override PartName="/ppt/theme/themeOverride30.xml" ContentType="application/vnd.openxmlformats-officedocument.themeOverride+xml"/>
  <Override PartName="/ppt/theme/themeOverride180.xml" ContentType="application/vnd.openxmlformats-officedocument.themeOverride+xml"/>
  <Override PartName="/ppt/charts/chart761.xml" ContentType="application/vnd.openxmlformats-officedocument.drawingml.chart+xml"/>
  <Override PartName="/ppt/slides/slide4.xml" ContentType="application/vnd.openxmlformats-officedocument.presentationml.slide+xml"/>
  <Override PartName="/ppt/slides/slide54.xml" ContentType="application/vnd.openxmlformats-officedocument.presentationml.slide+xml"/>
  <Override PartName="/ppt/slides/slide102.xml" ContentType="application/vnd.openxmlformats-officedocument.presentationml.slide+xml"/>
  <Override PartName="/ppt/slides/slide247.xml" ContentType="application/vnd.openxmlformats-officedocument.presentationml.slide+xml"/>
  <Override PartName="/ppt/slideLayouts/slideLayout6.xml" ContentType="application/vnd.openxmlformats-officedocument.presentationml.slideLayout+xml"/>
  <Override PartName="/ppt/charts/chart75.xml" ContentType="application/vnd.openxmlformats-officedocument.drawingml.chart+xml"/>
  <Override PartName="/ppt/charts/chart159.xml" ContentType="application/vnd.openxmlformats-officedocument.drawingml.chart+xml"/>
  <Override PartName="/ppt/theme/themeOverride111.xml" ContentType="application/vnd.openxmlformats-officedocument.themeOverride+xml"/>
  <Override PartName="/ppt/charts/chart506.xml" ContentType="application/vnd.openxmlformats-officedocument.drawingml.chart+xml"/>
  <Override PartName="/ppt/theme/themeOverride256.xml" ContentType="application/vnd.openxmlformats-officedocument.themeOverride+xml"/>
  <Override PartName="/ppt/charts/chart837.xml" ContentType="application/vnd.openxmlformats-officedocument.drawingml.chart+xml"/>
  <Override PartName="/ppt/slides/slide272.xml" ContentType="application/vnd.openxmlformats-officedocument.presentationml.slide+xml"/>
  <Override PartName="/ppt/charts/chart200.xml" ContentType="application/vnd.openxmlformats-officedocument.drawingml.chart+xml"/>
  <Override PartName="/ppt/charts/chart345.xml" ContentType="application/vnd.openxmlformats-officedocument.drawingml.chart+xml"/>
  <Override PartName="/ppt/charts/chart531.xml" ContentType="application/vnd.openxmlformats-officedocument.drawingml.chart+xml"/>
  <Override PartName="/ppt/charts/chart676.xml" ContentType="application/vnd.openxmlformats-officedocument.drawingml.chart+xml"/>
  <Override PartName="/ppt/theme/themeOverride281.xml" ContentType="application/vnd.openxmlformats-officedocument.themeOverride+xml"/>
  <Override PartName="/ppt/charts/chart862.xml" ContentType="application/vnd.openxmlformats-officedocument.drawingml.chart+xml"/>
  <Override PartName="/ppt/slides/slide348.xml" ContentType="application/vnd.openxmlformats-officedocument.presentationml.slide+xml"/>
  <Override PartName="/ppt/charts/chart184.xml" ContentType="application/vnd.openxmlformats-officedocument.drawingml.chart+xml"/>
  <Override PartName="/ppt/charts/chart370.xml" ContentType="application/vnd.openxmlformats-officedocument.drawingml.chart+xml"/>
  <Override PartName="/ppt/charts/chart607.xml" ContentType="application/vnd.openxmlformats-officedocument.drawingml.chart+xml"/>
  <Override PartName="/ppt/charts/chart938.xml" ContentType="application/vnd.openxmlformats-officedocument.drawingml.chart+xml"/>
  <Override PartName="/ppt/slides/slide10.xml" ContentType="application/vnd.openxmlformats-officedocument.presentationml.slide+xml"/>
  <Override PartName="/ppt/slides/slide187.xml" ContentType="application/vnd.openxmlformats-officedocument.presentationml.slide+xml"/>
  <Override PartName="/ppt/slides/slide203.xml" ContentType="application/vnd.openxmlformats-officedocument.presentationml.slide+xml"/>
  <Override PartName="/ppt/charts/chart31.xml" ContentType="application/vnd.openxmlformats-officedocument.drawingml.chart+xml"/>
  <Override PartName="/ppt/charts/chart115.xml" ContentType="application/vnd.openxmlformats-officedocument.drawingml.chart+xml"/>
  <Override PartName="/ppt/charts/chart446.xml" ContentType="application/vnd.openxmlformats-officedocument.drawingml.chart+xml"/>
  <Override PartName="/ppt/theme/themeOverride196.xml" ContentType="application/vnd.openxmlformats-officedocument.themeOverride+xml"/>
  <Override PartName="/ppt/theme/themeOverride212.xml" ContentType="application/vnd.openxmlformats-officedocument.themeOverride+xml"/>
  <Override PartName="/ppt/charts/chart777.xml" ContentType="application/vnd.openxmlformats-officedocument.drawingml.chart+xml"/>
  <Override PartName="/ppt/slides/slide373.xml" ContentType="application/vnd.openxmlformats-officedocument.presentationml.slide+xml"/>
  <Override PartName="/ppt/charts/chart7.xml" ContentType="application/vnd.openxmlformats-officedocument.drawingml.chart+xml"/>
  <Override PartName="/ppt/theme/themeOverride46.xml" ContentType="application/vnd.openxmlformats-officedocument.themeOverride+xml"/>
  <Override PartName="/ppt/charts/chart285.xml" ContentType="application/vnd.openxmlformats-officedocument.drawingml.chart+xml"/>
  <Override PartName="/ppt/charts/chart301.xml" ContentType="application/vnd.openxmlformats-officedocument.drawingml.chart+xml"/>
  <Override PartName="/ppt/charts/chart632.xml" ContentType="application/vnd.openxmlformats-officedocument.drawingml.chart+xml"/>
  <Override PartName="/ppt/slides/slide118.xml" ContentType="application/vnd.openxmlformats-officedocument.presentationml.slide+xml"/>
  <Override PartName="/ppt/slides/slide304.xml" ContentType="application/vnd.openxmlformats-officedocument.presentationml.slide+xml"/>
  <Override PartName="/ppt/theme/themeOverride71.xml" ContentType="application/vnd.openxmlformats-officedocument.themeOverride+xml"/>
  <Override PartName="/ppt/charts/chart140.xml" ContentType="application/vnd.openxmlformats-officedocument.drawingml.chart+xml"/>
  <Override PartName="/ppt/theme/themeOverride127.xml" ContentType="application/vnd.openxmlformats-officedocument.themeOverride+xml"/>
  <Override PartName="/ppt/charts/chart471.xml" ContentType="application/vnd.openxmlformats-officedocument.drawingml.chart+xml"/>
  <Override PartName="/ppt/charts/chart708.xml" ContentType="application/vnd.openxmlformats-officedocument.drawingml.chart+xml"/>
  <Override PartName="/ppt/theme/themeOverride313.xml" ContentType="application/vnd.openxmlformats-officedocument.themeOverride+xml"/>
  <Override PartName="/ppt/slides/slide143.xml" ContentType="application/vnd.openxmlformats-officedocument.presentationml.slide+xml"/>
  <Override PartName="/ppt/slides/slide288.xml" ContentType="application/vnd.openxmlformats-officedocument.presentationml.slide+xml"/>
  <Override PartName="/ppt/charts/chart216.xml" ContentType="application/vnd.openxmlformats-officedocument.drawingml.chart+xml"/>
  <Override PartName="/ppt/charts/chart402.xml" ContentType="application/vnd.openxmlformats-officedocument.drawingml.chart+xml"/>
  <Override PartName="/ppt/theme/themeOverride152.xml" ContentType="application/vnd.openxmlformats-officedocument.themeOverride+xml"/>
  <Override PartName="/ppt/charts/chart547.xml" ContentType="application/vnd.openxmlformats-officedocument.drawingml.chart+xml"/>
  <Override PartName="/ppt/charts/chart733.xml" ContentType="application/vnd.openxmlformats-officedocument.drawingml.chart+xml"/>
  <Override PartName="/ppt/theme/themeOverride297.xml" ContentType="application/vnd.openxmlformats-officedocument.themeOverride+xml"/>
  <Override PartName="/ppt/charts/chart878.xml" ContentType="application/vnd.openxmlformats-officedocument.drawingml.chart+xml"/>
  <Override PartName="/ppt/diagrams/quickStyle7.xml" ContentType="application/vnd.openxmlformats-officedocument.drawingml.diagramStyle+xml"/>
  <Override PartName="/ppt/slides/slide95.xml" ContentType="application/vnd.openxmlformats-officedocument.presentationml.slide+xml"/>
  <Override PartName="/ppt/charts/chart241.xml" ContentType="application/vnd.openxmlformats-officedocument.drawingml.chart+xml"/>
  <Override PartName="/ppt/charts/chart386.xml" ContentType="application/vnd.openxmlformats-officedocument.drawingml.chart+xml"/>
  <Override PartName="/ppt/charts/chart572.xml" ContentType="application/vnd.openxmlformats-officedocument.drawingml.chart+xml"/>
  <Override PartName="/ppt/slides/slide26.xml" ContentType="application/vnd.openxmlformats-officedocument.presentationml.slide+xml"/>
  <Override PartName="/ppt/slides/slide219.xml" ContentType="application/vnd.openxmlformats-officedocument.presentationml.slide+xml"/>
  <Override PartName="/ppt/slides/slide405.xml" ContentType="application/vnd.openxmlformats-officedocument.presentationml.slide+xml"/>
  <Override PartName="/ppt/charts/chart47.xml" ContentType="application/vnd.openxmlformats-officedocument.drawingml.chart+xml"/>
  <Override PartName="/ppt/charts/chart317.xml" ContentType="application/vnd.openxmlformats-officedocument.drawingml.chart+xml"/>
  <Override PartName="/ppt/theme/themeOverride228.xml" ContentType="application/vnd.openxmlformats-officedocument.themeOverride+xml"/>
  <Override PartName="/ppt/charts/chart809.xml" ContentType="application/vnd.openxmlformats-officedocument.drawingml.chart+xml"/>
  <Override PartName="/ppt/slides/slide1.xml" ContentType="application/vnd.openxmlformats-officedocument.presentationml.slide+xml"/>
  <Override PartName="/ppt/slides/slide244.xml" ContentType="application/vnd.openxmlformats-officedocument.presentationml.slide+xml"/>
  <Override PartName="/ppt/slides/slide389.xml" ContentType="application/vnd.openxmlformats-officedocument.presentationml.slide+xml"/>
  <Override PartName="/ppt/slideLayouts/slideLayout3.xml" ContentType="application/vnd.openxmlformats-officedocument.presentationml.slideLayout+xml"/>
  <Override PartName="/ppt/charts/chart72.xml" ContentType="application/vnd.openxmlformats-officedocument.drawingml.chart+xml"/>
  <Override PartName="/ppt/charts/chart156.xml" ContentType="application/vnd.openxmlformats-officedocument.drawingml.chart+xml"/>
  <Override PartName="/ppt/charts/chart503.xml" ContentType="application/vnd.openxmlformats-officedocument.drawingml.chart+xml"/>
  <Override PartName="/ppt/charts/chart648.xml" ContentType="application/vnd.openxmlformats-officedocument.drawingml.chart+xml"/>
  <Override PartName="/ppt/theme/themeOverride253.xml" ContentType="application/vnd.openxmlformats-officedocument.themeOverride+xml"/>
  <Override PartName="/ppt/charts/chart834.xml" ContentType="application/vnd.openxmlformats-officedocument.drawingml.chart+xml"/>
  <Override PartName="/ppt/slides/slide51.xml" ContentType="application/vnd.openxmlformats-officedocument.presentationml.slide+xml"/>
  <Override PartName="/ppt/theme/themeOverride87.xml" ContentType="application/vnd.openxmlformats-officedocument.themeOverride+xml"/>
  <Override PartName="/ppt/charts/chart342.xml" ContentType="application/vnd.openxmlformats-officedocument.drawingml.chart+xml"/>
  <Override PartName="/ppt/charts/chart487.xml" ContentType="application/vnd.openxmlformats-officedocument.drawingml.chart+xml"/>
  <Override PartName="/ppt/charts/chart673.xml" ContentType="application/vnd.openxmlformats-officedocument.drawingml.chart+xml"/>
  <Override PartName="/ppt/theme/themeOverride329.xml" ContentType="application/vnd.openxmlformats-officedocument.themeOverride+xml"/>
  <Override PartName="/ppt/slides/slide159.xml" ContentType="application/vnd.openxmlformats-officedocument.presentationml.slide+xml"/>
  <Override PartName="/ppt/charts/chart181.xml" ContentType="application/vnd.openxmlformats-officedocument.drawingml.chart+xml"/>
  <Override PartName="/ppt/charts/chart418.xml" ContentType="application/vnd.openxmlformats-officedocument.drawingml.chart+xml"/>
  <Override PartName="/ppt/theme/themeOverride168.xml" ContentType="application/vnd.openxmlformats-officedocument.themeOverride+xml"/>
  <Override PartName="/ppt/charts/chart749.xml" ContentType="application/vnd.openxmlformats-officedocument.drawingml.chart+xml"/>
  <Override PartName="/ppt/slides/slide200.xml" ContentType="application/vnd.openxmlformats-officedocument.presentationml.slide+xml"/>
  <Override PartName="/ppt/slides/slide345.xml" ContentType="application/vnd.openxmlformats-officedocument.presentationml.slide+xml"/>
  <Override PartName="/ppt/theme/themeOverride18.xml" ContentType="application/vnd.openxmlformats-officedocument.themeOverride+xml"/>
  <Override PartName="/ppt/charts/chart112.xml" ContentType="application/vnd.openxmlformats-officedocument.drawingml.chart+xml"/>
  <Override PartName="/ppt/charts/chart257.xml" ContentType="application/vnd.openxmlformats-officedocument.drawingml.chart+xml"/>
  <Override PartName="/ppt/charts/chart588.xml" ContentType="application/vnd.openxmlformats-officedocument.drawingml.chart+xml"/>
  <Override PartName="/ppt/charts/chart604.xml" ContentType="application/vnd.openxmlformats-officedocument.drawingml.chart+xml"/>
  <Override PartName="/ppt/charts/chart935.xml" ContentType="application/vnd.openxmlformats-officedocument.drawingml.chart+xml"/>
  <Override PartName="/ppt/slides/slide184.xml" ContentType="application/vnd.openxmlformats-officedocument.presentationml.slide+xml"/>
  <Override PartName="/ppt/slides/slide370.xml" ContentType="application/vnd.openxmlformats-officedocument.presentationml.slide+xml"/>
  <Override PartName="/ppt/charts/chart4.xml" ContentType="application/vnd.openxmlformats-officedocument.drawingml.chart+xml"/>
  <Override PartName="/ppt/theme/themeOverride43.xml" ContentType="application/vnd.openxmlformats-officedocument.themeOverride+xml"/>
  <Override PartName="/ppt/charts/chart443.xml" ContentType="application/vnd.openxmlformats-officedocument.drawingml.chart+xml"/>
  <Override PartName="/ppt/theme/themeOverride193.xml" ContentType="application/vnd.openxmlformats-officedocument.themeOverride+xml"/>
  <Override PartName="/ppt/charts/chart774.xml" ContentType="application/vnd.openxmlformats-officedocument.drawingml.chart+xml"/>
  <Override PartName="/ppt/slides/slide115.xml" ContentType="application/vnd.openxmlformats-officedocument.presentationml.slide+xml"/>
  <Override PartName="/ppt/handoutMasters/handoutMaster1.xml" ContentType="application/vnd.openxmlformats-officedocument.presentationml.handoutMaster+xml"/>
  <Override PartName="/ppt/charts/chart88.xml" ContentType="application/vnd.openxmlformats-officedocument.drawingml.chart+xml"/>
  <Override PartName="/ppt/charts/chart282.xml" ContentType="application/vnd.openxmlformats-officedocument.drawingml.chart+xml"/>
  <Override PartName="/ppt/theme/themeOverride124.xml" ContentType="application/vnd.openxmlformats-officedocument.themeOverride+xml"/>
  <Override PartName="/ppt/charts/chart519.xml" ContentType="application/vnd.openxmlformats-officedocument.drawingml.chart+xml"/>
  <Override PartName="/ppt/charts/chart705.xml" ContentType="application/vnd.openxmlformats-officedocument.drawingml.chart+xml"/>
  <Override PartName="/ppt/theme/themeOverride269.xml" ContentType="application/vnd.openxmlformats-officedocument.themeOverride+xml"/>
  <Override PartName="/ppt/slides/slide67.xml" ContentType="application/vnd.openxmlformats-officedocument.presentationml.slide+xml"/>
  <Override PartName="/ppt/slides/slide285.xml" ContentType="application/vnd.openxmlformats-officedocument.presentationml.slide+xml"/>
  <Override PartName="/ppt/slides/slide301.xml" ContentType="application/vnd.openxmlformats-officedocument.presentationml.slide+xml"/>
  <Override PartName="/ppt/theme/themeOverride7.xml" ContentType="application/vnd.openxmlformats-officedocument.themeOverride+xml"/>
  <Override PartName="/ppt/diagrams/quickStyle4.xml" ContentType="application/vnd.openxmlformats-officedocument.drawingml.diagramStyle+xml"/>
  <Override PartName="/ppt/charts/chart213.xml" ContentType="application/vnd.openxmlformats-officedocument.drawingml.chart+xml"/>
  <Override PartName="/ppt/charts/chart358.xml" ContentType="application/vnd.openxmlformats-officedocument.drawingml.chart+xml"/>
  <Override PartName="/ppt/charts/chart544.xml" ContentType="application/vnd.openxmlformats-officedocument.drawingml.chart+xml"/>
  <Override PartName="/ppt/charts/chart689.xml" ContentType="application/vnd.openxmlformats-officedocument.drawingml.chart+xml"/>
  <Override PartName="/ppt/theme/themeOverride310.xml" ContentType="application/vnd.openxmlformats-officedocument.themeOverride+xml"/>
  <Override PartName="/ppt/slides/slide92.xml" ContentType="application/vnd.openxmlformats-officedocument.presentationml.slide+xml"/>
  <Override PartName="/ppt/slides/slide140.xml" ContentType="application/vnd.openxmlformats-officedocument.presentationml.slide+xml"/>
  <Override PartName="/ppt/charts/chart19.xml" ContentType="application/vnd.openxmlformats-officedocument.drawingml.chart+xml"/>
  <Override PartName="/ppt/charts/chart197.xml" ContentType="application/vnd.openxmlformats-officedocument.drawingml.chart+xml"/>
  <Override PartName="/ppt/charts/chart383.xml" ContentType="application/vnd.openxmlformats-officedocument.drawingml.chart+xml"/>
  <Override PartName="/ppt/charts/chart730.xml" ContentType="application/vnd.openxmlformats-officedocument.drawingml.chart+xml"/>
  <Override PartName="/ppt/theme/themeOverride294.xml" ContentType="application/vnd.openxmlformats-officedocument.themeOverride+xml"/>
  <Override PartName="/ppt/charts/chart875.xml" ContentType="application/vnd.openxmlformats-officedocument.drawingml.chart+xml"/>
  <Override PartName="/ppt/slides/slide216.xml" ContentType="application/vnd.openxmlformats-officedocument.presentationml.slide+xml"/>
  <Override PartName="/ppt/slides/slide402.xml" ContentType="application/vnd.openxmlformats-officedocument.presentationml.slide+xml"/>
  <Override PartName="/ppt/charts/chart44.xml" ContentType="application/vnd.openxmlformats-officedocument.drawingml.chart+xml"/>
  <Override PartName="/ppt/charts/chart128.xml" ContentType="application/vnd.openxmlformats-officedocument.drawingml.chart+xml"/>
  <Override PartName="/ppt/theme/themeOverride225.xml" ContentType="application/vnd.openxmlformats-officedocument.themeOverride+xml"/>
  <Override PartName="/ppt/charts/chart806.xml" ContentType="application/vnd.openxmlformats-officedocument.drawingml.chart+xml"/>
  <Override PartName="/ppt/slides/slide23.xml" ContentType="application/vnd.openxmlformats-officedocument.presentationml.slide+xml"/>
  <Override PartName="/ppt/slides/slide241.xml" ContentType="application/vnd.openxmlformats-officedocument.presentationml.slide+xml"/>
  <Override PartName="/ppt/slides/slide386.xml" ContentType="application/vnd.openxmlformats-officedocument.presentationml.slide+xml"/>
  <Override PartName="/ppt/theme/themeOverride59.xml" ContentType="application/vnd.openxmlformats-officedocument.themeOverride+xml"/>
  <Override PartName="/ppt/charts/chart314.xml" ContentType="application/vnd.openxmlformats-officedocument.drawingml.chart+xml"/>
  <Override PartName="/ppt/charts/chart459.xml" ContentType="application/vnd.openxmlformats-officedocument.drawingml.chart+xml"/>
  <Override PartName="/ppt/charts/chart500.xml" ContentType="application/vnd.openxmlformats-officedocument.drawingml.chart+xml"/>
  <Override PartName="/ppt/charts/chart645.xml" ContentType="application/vnd.openxmlformats-officedocument.drawingml.chart+xml"/>
  <Override PartName="/ppt/diagrams/layout7.xml" ContentType="application/vnd.openxmlformats-officedocument.drawingml.diagramLayout+xml"/>
  <Override PartName="/ppt/charts/chart153.xml" ContentType="application/vnd.openxmlformats-officedocument.drawingml.chart+xml"/>
  <Override PartName="/ppt/charts/chart298.xml" ContentType="application/vnd.openxmlformats-officedocument.drawingml.chart+xml"/>
  <Override PartName="/ppt/charts/chart484.xml" ContentType="application/vnd.openxmlformats-officedocument.drawingml.chart+xml"/>
  <Override PartName="/ppt/theme/themeOverride250.xml" ContentType="application/vnd.openxmlformats-officedocument.themeOverride+xml"/>
  <Override PartName="/ppt/charts/chart831.xml" ContentType="application/vnd.openxmlformats-officedocument.drawingml.chart+xml"/>
  <Override PartName="/ppt/slides/slide317.xml" ContentType="application/vnd.openxmlformats-officedocument.presentationml.slide+xml"/>
  <Override PartName="/ppt/theme/themeOverride84.xml" ContentType="application/vnd.openxmlformats-officedocument.themeOverride+xml"/>
  <Override PartName="/ppt/charts/chart229.xml" ContentType="application/vnd.openxmlformats-officedocument.drawingml.chart+xml"/>
  <Override PartName="/ppt/charts/chart670.xml" ContentType="application/vnd.openxmlformats-officedocument.drawingml.chart+xml"/>
  <Override PartName="/ppt/charts/chart907.xml" ContentType="application/vnd.openxmlformats-officedocument.drawingml.chart+xml"/>
  <Override PartName="/ppt/theme/themeOverride326.xml" ContentType="application/vnd.openxmlformats-officedocument.themeOverride+xml"/>
  <Override PartName="/ppt/slides/slide156.xml" ContentType="application/vnd.openxmlformats-officedocument.presentationml.slide+xml"/>
  <Override PartName="/ppt/slides/slide342.xml" ContentType="application/vnd.openxmlformats-officedocument.presentationml.slide+xml"/>
  <Override PartName="/ppt/theme/themeOverride15.xml" ContentType="application/vnd.openxmlformats-officedocument.themeOverride+xml"/>
  <Override PartName="/ppt/charts/chart399.xml" ContentType="application/vnd.openxmlformats-officedocument.drawingml.chart+xml"/>
  <Override PartName="/ppt/charts/chart415.xml" ContentType="application/vnd.openxmlformats-officedocument.drawingml.chart+xml"/>
  <Override PartName="/ppt/theme/themeOverride165.xml" ContentType="application/vnd.openxmlformats-officedocument.themeOverride+xml"/>
  <Override PartName="/ppt/charts/chart601.xml" ContentType="application/vnd.openxmlformats-officedocument.drawingml.chart+xml"/>
  <Override PartName="/ppt/charts/chart746.xml" ContentType="application/vnd.openxmlformats-officedocument.drawingml.chart+xml"/>
  <Override PartName="/ppt/charts/chart932.xml" ContentType="application/vnd.openxmlformats-officedocument.drawingml.chart+xml"/>
  <Override PartName="/ppt/slides/slide181.xml" ContentType="application/vnd.openxmlformats-officedocument.presentationml.slide+xml"/>
  <Override PartName="/ppt/slides/slide418.xml" ContentType="application/vnd.openxmlformats-officedocument.presentationml.slide+xml"/>
  <Override PartName="/ppt/charts/chart1.xml" ContentType="application/vnd.openxmlformats-officedocument.drawingml.chart+xml"/>
  <Override PartName="/ppt/charts/chart254.xml" ContentType="application/vnd.openxmlformats-officedocument.drawingml.chart+xml"/>
  <Override PartName="/ppt/charts/chart440.xml" ContentType="application/vnd.openxmlformats-officedocument.drawingml.chart+xml"/>
  <Override PartName="/ppt/theme/themeOverride190.xml" ContentType="application/vnd.openxmlformats-officedocument.themeOverride+xml"/>
  <Override PartName="/ppt/charts/chart585.xml" ContentType="application/vnd.openxmlformats-officedocument.drawingml.chart+xml"/>
  <Override PartName="/ppt/charts/chart771.xml" ContentType="application/vnd.openxmlformats-officedocument.drawingml.chart+xml"/>
  <Override PartName="/ppt/slides/slide39.xml" ContentType="application/vnd.openxmlformats-officedocument.presentationml.slide+xml"/>
  <Override PartName="/ppt/slides/slide257.xml" ContentType="application/vnd.openxmlformats-officedocument.presentationml.slide+xml"/>
  <Override PartName="/ppt/theme/themeOverride40.xml" ContentType="application/vnd.openxmlformats-officedocument.themeOverride+xml"/>
  <Override PartName="/ppt/charts/chart516.xml" ContentType="application/vnd.openxmlformats-officedocument.drawingml.chart+xml"/>
  <Override PartName="/ppt/theme/themeOverride266.xml" ContentType="application/vnd.openxmlformats-officedocument.themeOverride+xml"/>
  <Override PartName="/ppt/charts/chart847.xml" ContentType="application/vnd.openxmlformats-officedocument.drawingml.chart+xml"/>
  <Override PartName="/ppt/slides/slide64.xml" ContentType="application/vnd.openxmlformats-officedocument.presentationml.slide+xml"/>
  <Override PartName="/ppt/slides/slide112.xml" ContentType="application/vnd.openxmlformats-officedocument.presentationml.slide+xml"/>
  <Override PartName="/ppt/charts/chart85.xml" ContentType="application/vnd.openxmlformats-officedocument.drawingml.chart+xml"/>
  <Override PartName="/ppt/charts/chart169.xml" ContentType="application/vnd.openxmlformats-officedocument.drawingml.chart+xml"/>
  <Override PartName="/ppt/theme/themeOverride121.xml" ContentType="application/vnd.openxmlformats-officedocument.themeOverride+xml"/>
  <Override PartName="/ppt/charts/chart355.xml" ContentType="application/vnd.openxmlformats-officedocument.drawingml.chart+xml"/>
  <Override PartName="/ppt/drawings/drawing1.xml" ContentType="application/vnd.openxmlformats-officedocument.drawingml.chartshapes+xml"/>
  <Override PartName="/ppt/charts/chart686.xml" ContentType="application/vnd.openxmlformats-officedocument.drawingml.chart+xml"/>
  <Override PartName="/ppt/charts/chart702.xml" ContentType="application/vnd.openxmlformats-officedocument.drawingml.chart+xml"/>
  <Override PartName="/ppt/slides/slide282.xml" ContentType="application/vnd.openxmlformats-officedocument.presentationml.slide+xml"/>
  <Override PartName="/ppt/charts/chart16.xml" ContentType="application/vnd.openxmlformats-officedocument.drawingml.chart+xml"/>
  <Override PartName="/ppt/theme/themeOverride4.xml" ContentType="application/vnd.openxmlformats-officedocument.themeOverride+xml"/>
  <Override PartName="/ppt/diagrams/quickStyle1.xml" ContentType="application/vnd.openxmlformats-officedocument.drawingml.diagramStyle+xml"/>
  <Override PartName="/ppt/charts/chart194.xml" ContentType="application/vnd.openxmlformats-officedocument.drawingml.chart+xml"/>
  <Override PartName="/ppt/charts/chart210.xml" ContentType="application/vnd.openxmlformats-officedocument.drawingml.chart+xml"/>
  <Override PartName="/ppt/charts/chart541.xml" ContentType="application/vnd.openxmlformats-officedocument.drawingml.chart+xml"/>
  <Override PartName="/ppt/theme/themeOverride291.xml" ContentType="application/vnd.openxmlformats-officedocument.themeOverride+xml"/>
  <Override PartName="/ppt/charts/chart872.xml" ContentType="application/vnd.openxmlformats-officedocument.drawingml.chart+xml"/>
  <Override PartName="/ppt/slides/slide213.xml" ContentType="application/vnd.openxmlformats-officedocument.presentationml.slide+xml"/>
  <Override PartName="/ppt/slides/slide358.xml" ContentType="application/vnd.openxmlformats-officedocument.presentationml.slide+xml"/>
  <Override PartName="/ppt/charts/chart380.xml" ContentType="application/vnd.openxmlformats-officedocument.drawingml.chart+xml"/>
  <Override PartName="/ppt/charts/chart617.xml" ContentType="application/vnd.openxmlformats-officedocument.drawingml.chart+xml"/>
  <Override PartName="/ppt/theme/themeOverride222.xml" ContentType="application/vnd.openxmlformats-officedocument.themeOverride+xml"/>
  <Override PartName="/ppt/charts/chart948.xml" ContentType="application/vnd.openxmlformats-officedocument.drawingml.chart+xml"/>
  <Override PartName="/ppt/slides/slide20.xml" ContentType="application/vnd.openxmlformats-officedocument.presentationml.slide+xml"/>
  <Override PartName="/ppt/slides/slide197.xml" ContentType="application/vnd.openxmlformats-officedocument.presentationml.slide+xml"/>
  <Override PartName="/ppt/charts/chart41.xml" ContentType="application/vnd.openxmlformats-officedocument.drawingml.chart+xml"/>
  <Override PartName="/ppt/charts/chart125.xml" ContentType="application/vnd.openxmlformats-officedocument.drawingml.chart+xml"/>
  <Override PartName="/ppt/diagrams/layout4.xml" ContentType="application/vnd.openxmlformats-officedocument.drawingml.diagramLayout+xml"/>
  <Override PartName="/ppt/charts/chart311.xml" ContentType="application/vnd.openxmlformats-officedocument.drawingml.chart+xml"/>
  <Override PartName="/ppt/charts/chart456.xml" ContentType="application/vnd.openxmlformats-officedocument.drawingml.chart+xml"/>
  <Override PartName="/ppt/charts/chart787.xml" ContentType="application/vnd.openxmlformats-officedocument.drawingml.chart+xml"/>
  <Override PartName="/ppt/charts/chart803.xml" ContentType="application/vnd.openxmlformats-officedocument.drawingml.chart+xml"/>
  <Override PartName="/ppt/slides/slide383.xml" ContentType="application/vnd.openxmlformats-officedocument.presentationml.slide+xml"/>
  <Override PartName="/ppt/theme/themeOverride56.xml" ContentType="application/vnd.openxmlformats-officedocument.themeOverride+xml"/>
  <Override PartName="/ppt/charts/chart150.xml" ContentType="application/vnd.openxmlformats-officedocument.drawingml.chart+xml"/>
  <Override PartName="/ppt/charts/chart295.xml" ContentType="application/vnd.openxmlformats-officedocument.drawingml.chart+xml"/>
  <Override PartName="/ppt/charts/chart481.xml" ContentType="application/vnd.openxmlformats-officedocument.drawingml.chart+xml"/>
  <Override PartName="/ppt/charts/chart642.xml" ContentType="application/vnd.openxmlformats-officedocument.drawingml.chart+xml"/>
  <Override PartName="/ppt/slides/slide128.xml" ContentType="application/vnd.openxmlformats-officedocument.presentationml.slide+xml"/>
  <Override PartName="/ppt/slides/slide314.xml" ContentType="application/vnd.openxmlformats-officedocument.presentationml.slide+xml"/>
  <Override PartName="/ppt/theme/themeOverride81.xml" ContentType="application/vnd.openxmlformats-officedocument.themeOverride+xml"/>
  <Override PartName="/ppt/charts/chart226.xml" ContentType="application/vnd.openxmlformats-officedocument.drawingml.chart+xml"/>
  <Override PartName="/ppt/theme/themeOverride137.xml" ContentType="application/vnd.openxmlformats-officedocument.themeOverride+xml"/>
  <Override PartName="/ppt/charts/chart718.xml" ContentType="application/vnd.openxmlformats-officedocument.drawingml.chart+xml"/>
  <Override PartName="/ppt/charts/chart904.xml" ContentType="application/vnd.openxmlformats-officedocument.drawingml.chart+xml"/>
  <Override PartName="/ppt/theme/themeOverride323.xml" ContentType="application/vnd.openxmlformats-officedocument.themeOverride+xml"/>
  <Override PartName="/ppt/diagrams/drawing6.xml" ContentType="application/vnd.ms-office.drawingml.diagramDrawing+xml"/>
  <Override PartName="/ppt/slides/slide153.xml" ContentType="application/vnd.openxmlformats-officedocument.presentationml.slide+xml"/>
  <Override PartName="/ppt/slides/slide298.xml" ContentType="application/vnd.openxmlformats-officedocument.presentationml.slide+xml"/>
  <Override PartName="/ppt/charts/chart412.xml" ContentType="application/vnd.openxmlformats-officedocument.drawingml.chart+xml"/>
  <Override PartName="/ppt/theme/themeOverride162.xml" ContentType="application/vnd.openxmlformats-officedocument.themeOverride+xml"/>
  <Override PartName="/ppt/charts/chart557.xml" ContentType="application/vnd.openxmlformats-officedocument.drawingml.chart+xml"/>
  <Override PartName="/ppt/charts/chart743.xml" ContentType="application/vnd.openxmlformats-officedocument.drawingml.chart+xml"/>
  <Override PartName="/ppt/charts/chart888.xml" ContentType="application/vnd.openxmlformats-officedocument.drawingml.chart+xml"/>
  <Override PartName="/ppt/slides/slide229.xml" ContentType="application/vnd.openxmlformats-officedocument.presentationml.slide+xml"/>
  <Override PartName="/ppt/notesSlides/notesSlide2.xml" ContentType="application/vnd.openxmlformats-officedocument.presentationml.notesSlide+xml"/>
  <Override PartName="/ppt/theme/themeOverride12.xml" ContentType="application/vnd.openxmlformats-officedocument.themeOverride+xml"/>
  <Override PartName="/ppt/charts/chart57.xml" ContentType="application/vnd.openxmlformats-officedocument.drawingml.chart+xml"/>
  <Override PartName="/ppt/charts/chart251.xml" ContentType="application/vnd.openxmlformats-officedocument.drawingml.chart+xml"/>
  <Override PartName="/ppt/charts/chart396.xml" ContentType="application/vnd.openxmlformats-officedocument.drawingml.chart+xml"/>
  <Override PartName="/ppt/charts/chart582.xml" ContentType="application/vnd.openxmlformats-officedocument.drawingml.chart+xml"/>
  <Override PartName="/ppt/theme/themeOverride238.xml" ContentType="application/vnd.openxmlformats-officedocument.themeOverride+xml"/>
  <Override PartName="/ppt/charts/chart819.xml" ContentType="application/vnd.openxmlformats-officedocument.drawingml.chart+xml"/>
  <Override PartName="/ppt/slides/slide36.xml" ContentType="application/vnd.openxmlformats-officedocument.presentationml.slide+xml"/>
  <Override PartName="/ppt/slides/slide399.xml" ContentType="application/vnd.openxmlformats-officedocument.presentationml.slide+xml"/>
  <Override PartName="/ppt/slides/slide415.xml" ContentType="application/vnd.openxmlformats-officedocument.presentationml.slide+xml"/>
  <Override PartName="/ppt/charts/chart327.xml" ContentType="application/vnd.openxmlformats-officedocument.drawingml.chart+xml"/>
  <Override PartName="/ppt/charts/chart658.xml" ContentType="application/vnd.openxmlformats-officedocument.drawingml.chart+xml"/>
  <Override PartName="/ppt/slides/slide254.xml" ContentType="application/vnd.openxmlformats-officedocument.presentationml.slide+xml"/>
  <Override PartName="/ppt/charts/chart82.xml" ContentType="application/vnd.openxmlformats-officedocument.drawingml.chart+xml"/>
  <Override PartName="/ppt/charts/chart166.xml" ContentType="application/vnd.openxmlformats-officedocument.drawingml.chart+xml"/>
  <Override PartName="/ppt/charts/chart497.xml" ContentType="application/vnd.openxmlformats-officedocument.drawingml.chart+xml"/>
  <Override PartName="/ppt/charts/chart513.xml" ContentType="application/vnd.openxmlformats-officedocument.drawingml.chart+xml"/>
  <Override PartName="/ppt/theme/themeOverride263.xml" ContentType="application/vnd.openxmlformats-officedocument.themeOverride+xml"/>
  <Override PartName="/ppt/charts/chart844.xml" ContentType="application/vnd.openxmlformats-officedocument.drawingml.chart+xml"/>
  <Override PartName="/ppt/slides/slide61.xml" ContentType="application/vnd.openxmlformats-officedocument.presentationml.slide+xml"/>
  <Override PartName="/ppt/charts/chart13.xml" ContentType="application/vnd.openxmlformats-officedocument.drawingml.chart+xml"/>
  <Override PartName="/ppt/theme/themeOverride1.xml" ContentType="application/vnd.openxmlformats-officedocument.themeOverride+xml"/>
  <Override PartName="/ppt/theme/themeOverride97.xml" ContentType="application/vnd.openxmlformats-officedocument.themeOverride+xml"/>
  <Override PartName="/ppt/charts/chart352.xml" ContentType="application/vnd.openxmlformats-officedocument.drawingml.chart+xml"/>
  <Override PartName="/ppt/charts/chart683.xml" ContentType="application/vnd.openxmlformats-officedocument.drawingml.chart+xml"/>
  <Override PartName="/ppt/theme/themeOverride339.xml" ContentType="application/vnd.openxmlformats-officedocument.themeOverride+xml"/>
  <Override PartName="/ppt/slides/slide169.xml" ContentType="application/vnd.openxmlformats-officedocument.presentationml.slide+xml"/>
  <Override PartName="/ppt/slides/slide355.xml" ContentType="application/vnd.openxmlformats-officedocument.presentationml.slide+xml"/>
  <Override PartName="/ppt/tableStyles.xml" ContentType="application/vnd.openxmlformats-officedocument.presentationml.tableStyles+xml"/>
  <Override PartName="/ppt/charts/chart191.xml" ContentType="application/vnd.openxmlformats-officedocument.drawingml.chart+xml"/>
  <Override PartName="/ppt/charts/chart428.xml" ContentType="application/vnd.openxmlformats-officedocument.drawingml.chart+xml"/>
  <Override PartName="/ppt/theme/themeOverride178.xml" ContentType="application/vnd.openxmlformats-officedocument.themeOverride+xml"/>
  <Override PartName="/ppt/charts/chart614.xml" ContentType="application/vnd.openxmlformats-officedocument.drawingml.chart+xml"/>
  <Override PartName="/ppt/charts/chart759.xml" ContentType="application/vnd.openxmlformats-officedocument.drawingml.chart+xml"/>
  <Override PartName="/ppt/slides/slide194.xml" ContentType="application/vnd.openxmlformats-officedocument.presentationml.slide+xml"/>
  <Override PartName="/ppt/slides/slide210.xml" ContentType="application/vnd.openxmlformats-officedocument.presentationml.slide+xml"/>
  <Override PartName="/ppt/theme/themeOverride28.xml" ContentType="application/vnd.openxmlformats-officedocument.themeOverride+xml"/>
  <Override PartName="/ppt/charts/chart122.xml" ContentType="application/vnd.openxmlformats-officedocument.drawingml.chart+xml"/>
  <Override PartName="/ppt/charts/chart267.xml" ContentType="application/vnd.openxmlformats-officedocument.drawingml.chart+xml"/>
  <Override PartName="/ppt/charts/chart453.xml" ContentType="application/vnd.openxmlformats-officedocument.drawingml.chart+xml"/>
  <Override PartName="/ppt/charts/chart598.xml" ContentType="application/vnd.openxmlformats-officedocument.drawingml.chart+xml"/>
  <Override PartName="/ppt/charts/chart800.xml" ContentType="application/vnd.openxmlformats-officedocument.drawingml.chart+xml"/>
  <Override PartName="/ppt/charts/chart945.xml" ContentType="application/vnd.openxmlformats-officedocument.drawingml.chart+xml"/>
  <Override PartName="/ppt/slides/slide380.xml" ContentType="application/vnd.openxmlformats-officedocument.presentationml.slide+xml"/>
  <Override PartName="/ppt/theme/themeOverride53.xml" ContentType="application/vnd.openxmlformats-officedocument.themeOverride+xml"/>
  <Override PartName="/ppt/diagrams/layout1.xml" ContentType="application/vnd.openxmlformats-officedocument.drawingml.diagramLayout+xml"/>
  <Override PartName="/ppt/charts/chart292.xml" ContentType="application/vnd.openxmlformats-officedocument.drawingml.chart+xml"/>
  <Override PartName="/ppt/theme/themeOverride109.xml" ContentType="application/vnd.openxmlformats-officedocument.themeOverride+xml"/>
  <Override PartName="/ppt/charts/chart784.xml" ContentType="application/vnd.openxmlformats-officedocument.drawingml.chart+xml"/>
  <Override PartName="/ppt/slides/slide77.xml" ContentType="application/vnd.openxmlformats-officedocument.presentationml.slide+xml"/>
  <Override PartName="/ppt/slides/slide125.xml" ContentType="application/vnd.openxmlformats-officedocument.presentationml.slide+xml"/>
  <Override PartName="/ppt/charts/chart98.xml" ContentType="application/vnd.openxmlformats-officedocument.drawingml.chart+xml"/>
  <Override PartName="/ppt/theme/themeOverride134.xml" ContentType="application/vnd.openxmlformats-officedocument.themeOverride+xml"/>
  <Override PartName="/ppt/charts/chart529.xml" ContentType="application/vnd.openxmlformats-officedocument.drawingml.chart+xml"/>
  <Override PartName="/ppt/charts/chart715.xml" ContentType="application/vnd.openxmlformats-officedocument.drawingml.chart+xml"/>
  <Override PartName="/ppt/theme/themeOverride279.xml" ContentType="application/vnd.openxmlformats-officedocument.themeOverride+xml"/>
  <Override PartName="/ppt/slides/slide150.xml" ContentType="application/vnd.openxmlformats-officedocument.presentationml.slide+xml"/>
  <Override PartName="/ppt/slides/slide295.xml" ContentType="application/vnd.openxmlformats-officedocument.presentationml.slide+xml"/>
  <Override PartName="/ppt/slides/slide311.xml" ContentType="application/vnd.openxmlformats-officedocument.presentationml.slide+xml"/>
  <Override PartName="/ppt/charts/chart29.xml" ContentType="application/vnd.openxmlformats-officedocument.drawingml.chart+xml"/>
  <Override PartName="/ppt/charts/chart223.xml" ContentType="application/vnd.openxmlformats-officedocument.drawingml.chart+xml"/>
  <Override PartName="/ppt/charts/chart368.xml" ContentType="application/vnd.openxmlformats-officedocument.drawingml.chart+xml"/>
  <Override PartName="/ppt/charts/chart554.xml" ContentType="application/vnd.openxmlformats-officedocument.drawingml.chart+xml"/>
  <Override PartName="/ppt/charts/chart699.xml" ContentType="application/vnd.openxmlformats-officedocument.drawingml.chart+xml"/>
  <Override PartName="/ppt/charts/chart885.xml" ContentType="application/vnd.openxmlformats-officedocument.drawingml.chart+xml"/>
  <Override PartName="/ppt/charts/chart901.xml" ContentType="application/vnd.openxmlformats-officedocument.drawingml.chart+xml"/>
  <Override PartName="/ppt/theme/themeOverride320.xml" ContentType="application/vnd.openxmlformats-officedocument.themeOverride+xml"/>
  <Override PartName="/ppt/diagrams/drawing3.xml" ContentType="application/vnd.ms-office.drawingml.diagramDrawing+xml"/>
  <Override PartName="/ppt/charts/chart393.xml" ContentType="application/vnd.openxmlformats-officedocument.drawingml.chart+xml"/>
  <Override PartName="/ppt/charts/chart740.xml" ContentType="application/vnd.openxmlformats-officedocument.drawingml.chart+xml"/>
  <Override PartName="/ppt/slides/slide33.xml" ContentType="application/vnd.openxmlformats-officedocument.presentationml.slide+xml"/>
  <Override PartName="/ppt/slides/slide226.xml" ContentType="application/vnd.openxmlformats-officedocument.presentationml.slide+xml"/>
  <Override PartName="/ppt/slides/slide412.xml" ContentType="application/vnd.openxmlformats-officedocument.presentationml.slide+xml"/>
  <Override PartName="/ppt/charts/chart54.xml" ContentType="application/vnd.openxmlformats-officedocument.drawingml.chart+xml"/>
  <Override PartName="/ppt/charts/chart138.xml" ContentType="application/vnd.openxmlformats-officedocument.drawingml.chart+xml"/>
  <Override PartName="/ppt/charts/chart469.xml" ContentType="application/vnd.openxmlformats-officedocument.drawingml.chart+xml"/>
  <Override PartName="/ppt/theme/themeOverride235.xml" ContentType="application/vnd.openxmlformats-officedocument.themeOverride+xml"/>
  <Override PartName="/ppt/charts/chart816.xml" ContentType="application/vnd.openxmlformats-officedocument.drawingml.chart+xml"/>
  <Override PartName="/ppt/slides/slide251.xml" ContentType="application/vnd.openxmlformats-officedocument.presentationml.slide+xml"/>
  <Override PartName="/ppt/slides/slide396.xml" ContentType="application/vnd.openxmlformats-officedocument.presentationml.slide+xml"/>
  <Override PartName="/ppt/theme/themeOverride69.xml" ContentType="application/vnd.openxmlformats-officedocument.themeOverride+xml"/>
  <Override PartName="/ppt/charts/chart324.xml" ContentType="application/vnd.openxmlformats-officedocument.drawingml.chart+xml"/>
  <Override PartName="/ppt/charts/chart510.xml" ContentType="application/vnd.openxmlformats-officedocument.drawingml.chart+xml"/>
  <Override PartName="/ppt/charts/chart655.xml" ContentType="application/vnd.openxmlformats-officedocument.drawingml.chart+xml"/>
  <Override PartName="/ppt/theme/themeOverride260.xml" ContentType="application/vnd.openxmlformats-officedocument.themeOverride+xml"/>
  <Override PartName="/ppt/charts/chart841.xml" ContentType="application/vnd.openxmlformats-officedocument.drawingml.chart+xml"/>
  <Override PartName="/ppt/slides/slide327.xml" ContentType="application/vnd.openxmlformats-officedocument.presentationml.slide+xml"/>
  <Override PartName="/ppt/charts/chart163.xml" ContentType="application/vnd.openxmlformats-officedocument.drawingml.chart+xml"/>
  <Override PartName="/ppt/theme/themeOverride94.xml" ContentType="application/vnd.openxmlformats-officedocument.themeOverride+xml"/>
  <Override PartName="/ppt/charts/chart494.xml" ContentType="application/vnd.openxmlformats-officedocument.drawingml.chart+xml"/>
  <Override PartName="/ppt/charts/chart680.xml" ContentType="application/vnd.openxmlformats-officedocument.drawingml.chart+xml"/>
  <Override PartName="/ppt/theme/themeOverride336.xml" ContentType="application/vnd.openxmlformats-officedocument.themeOverride+xml"/>
  <Override PartName="/ppt/diagrams/data7.xml" ContentType="application/vnd.openxmlformats-officedocument.drawingml.diagramData+xml"/>
  <Override PartName="/ppt/slides/slide166.xml" ContentType="application/vnd.openxmlformats-officedocument.presentationml.slide+xml"/>
  <Override PartName="/ppt/charts/chart10.xml" ContentType="application/vnd.openxmlformats-officedocument.drawingml.chart+xml"/>
  <Override PartName="/ppt/charts/chart239.xml" ContentType="application/vnd.openxmlformats-officedocument.drawingml.chart+xml"/>
  <Override PartName="/ppt/charts/chart425.xml" ContentType="application/vnd.openxmlformats-officedocument.drawingml.chart+xml"/>
  <Override PartName="/ppt/theme/themeOverride175.xml" ContentType="application/vnd.openxmlformats-officedocument.themeOverride+xml"/>
  <Override PartName="/ppt/charts/chart756.xml" ContentType="application/vnd.openxmlformats-officedocument.drawingml.chart+xml"/>
  <Override PartName="/ppt/charts/chart917.xml" ContentType="application/vnd.openxmlformats-officedocument.drawingml.chart+xml"/>
  <Override PartName="/ppt/slides/slide352.xml" ContentType="application/vnd.openxmlformats-officedocument.presentationml.slide+xml"/>
  <Override PartName="/ppt/theme/themeOverride25.xml" ContentType="application/vnd.openxmlformats-officedocument.themeOverride+xml"/>
  <Override PartName="/ppt/charts/chart264.xml" ContentType="application/vnd.openxmlformats-officedocument.drawingml.chart+xml"/>
  <Override PartName="/ppt/charts/chart595.xml" ContentType="application/vnd.openxmlformats-officedocument.drawingml.chart+xml"/>
  <Override PartName="/ppt/charts/chart611.xml" ContentType="application/vnd.openxmlformats-officedocument.drawingml.chart+xml"/>
  <Override PartName="/ppt/charts/chart942.xml" ContentType="application/vnd.openxmlformats-officedocument.drawingml.chart+xml"/>
  <Override PartName="/ppt/slides/slide49.xml" ContentType="application/vnd.openxmlformats-officedocument.presentationml.slide+xml"/>
  <Override PartName="/ppt/slides/slide191.xml" ContentType="application/vnd.openxmlformats-officedocument.presentationml.slide+xml"/>
  <Override PartName="/ppt/theme/themeOverride106.xml" ContentType="application/vnd.openxmlformats-officedocument.themeOverride+xml"/>
  <Override PartName="/ppt/charts/chart450.xml" ContentType="application/vnd.openxmlformats-officedocument.drawingml.chart+xml"/>
  <Override PartName="/ppt/charts/chart781.xml" ContentType="application/vnd.openxmlformats-officedocument.drawingml.chart+xml"/>
  <Override PartName="/ppt/slides/slide122.xml" ContentType="application/vnd.openxmlformats-officedocument.presentationml.slide+xml"/>
  <Override PartName="/ppt/slides/slide267.xml" ContentType="application/vnd.openxmlformats-officedocument.presentationml.slide+xml"/>
  <Override PartName="/ppt/theme/themeOverride50.xml" ContentType="application/vnd.openxmlformats-officedocument.themeOverride+xml"/>
  <Override PartName="/ppt/charts/chart95.xml" ContentType="application/vnd.openxmlformats-officedocument.drawingml.chart+xml"/>
  <Override PartName="/ppt/charts/chart179.xml" ContentType="application/vnd.openxmlformats-officedocument.drawingml.chart+xml"/>
  <Override PartName="/ppt/theme/themeOverride131.xml" ContentType="application/vnd.openxmlformats-officedocument.themeOverride+xml"/>
  <Override PartName="/ppt/charts/chart526.xml" ContentType="application/vnd.openxmlformats-officedocument.drawingml.chart+xml"/>
  <Override PartName="/ppt/theme/themeOverride276.xml" ContentType="application/vnd.openxmlformats-officedocument.themeOverride+xml"/>
  <Override PartName="/ppt/charts/chart857.xml" ContentType="application/vnd.openxmlformats-officedocument.drawingml.chart+xml"/>
  <Override PartName="/ppt/slides/slide74.xml" ContentType="application/vnd.openxmlformats-officedocument.presentationml.slide+xml"/>
  <Override PartName="/ppt/charts/chart220.xml" ContentType="application/vnd.openxmlformats-officedocument.drawingml.chart+xml"/>
  <Override PartName="/ppt/charts/chart365.xml" ContentType="application/vnd.openxmlformats-officedocument.drawingml.chart+xml"/>
  <Override PartName="/ppt/charts/chart696.xml" ContentType="application/vnd.openxmlformats-officedocument.drawingml.chart+xml"/>
  <Override PartName="/ppt/charts/chart712.xml" ContentType="application/vnd.openxmlformats-officedocument.drawingml.chart+xml"/>
  <Override PartName="/ppt/slides/slide292.xml" ContentType="application/vnd.openxmlformats-officedocument.presentationml.slide+xml"/>
  <Override PartName="/ppt/charts/chart26.xml" ContentType="application/vnd.openxmlformats-officedocument.drawingml.chart+xml"/>
  <Override PartName="/ppt/charts/chart551.xml" ContentType="application/vnd.openxmlformats-officedocument.drawingml.chart+xml"/>
  <Override PartName="/ppt/theme/themeOverride207.xml" ContentType="application/vnd.openxmlformats-officedocument.themeOverride+xml"/>
  <Override PartName="/ppt/charts/chart882.xml" ContentType="application/vnd.openxmlformats-officedocument.drawingml.chart+xml"/>
  <Override PartName="/ppt/slides/slide223.xml" ContentType="application/vnd.openxmlformats-officedocument.presentationml.slide+xml"/>
  <Override PartName="/ppt/slides/slide368.xml" ContentType="application/vnd.openxmlformats-officedocument.presentationml.slide+xml"/>
  <Override PartName="/ppt/charts/chart51.xml" ContentType="application/vnd.openxmlformats-officedocument.drawingml.chart+xml"/>
  <Override PartName="/ppt/charts/chart135.xml" ContentType="application/vnd.openxmlformats-officedocument.drawingml.chart+xml"/>
  <Override PartName="/ppt/charts/chart390.xml" ContentType="application/vnd.openxmlformats-officedocument.drawingml.chart+xml"/>
  <Override PartName="/ppt/charts/chart627.xml" ContentType="application/vnd.openxmlformats-officedocument.drawingml.chart+xml"/>
  <Override PartName="/ppt/theme/themeOverride232.xml" ContentType="application/vnd.openxmlformats-officedocument.themeOverride+xml"/>
  <Override PartName="/ppt/charts/chart813.xml" ContentType="application/vnd.openxmlformats-officedocument.drawingml.chart+xml"/>
  <Override PartName="/ppt/charts/chart958.xml" ContentType="application/vnd.openxmlformats-officedocument.drawingml.chart+xml"/>
  <Override PartName="/ppt/slides/slide30.xml" ContentType="application/vnd.openxmlformats-officedocument.presentationml.slide+xml"/>
  <Override PartName="/ppt/slides/slide393.xml" ContentType="application/vnd.openxmlformats-officedocument.presentationml.slide+xml"/>
  <Override PartName="/ppt/theme/themeOverride66.xml" ContentType="application/vnd.openxmlformats-officedocument.themeOverride+xml"/>
  <Override PartName="/ppt/charts/chart321.xml" ContentType="application/vnd.openxmlformats-officedocument.drawingml.chart+xml"/>
  <Override PartName="/ppt/charts/chart466.xml" ContentType="application/vnd.openxmlformats-officedocument.drawingml.chart+xml"/>
  <Override PartName="/ppt/charts/chart652.xml" ContentType="application/vnd.openxmlformats-officedocument.drawingml.chart+xml"/>
  <Override PartName="/ppt/charts/chart797.xml" ContentType="application/vnd.openxmlformats-officedocument.drawingml.chart+xml"/>
  <Override PartName="/ppt/theme/themeOverride308.xml" ContentType="application/vnd.openxmlformats-officedocument.themeOverride+xml"/>
  <Override PartName="/ppt/slides/slide138.xml" ContentType="application/vnd.openxmlformats-officedocument.presentationml.slide+xml"/>
  <Override PartName="/ppt/charts/chart160.xml" ContentType="application/vnd.openxmlformats-officedocument.drawingml.chart+xml"/>
  <Override PartName="/ppt/diagrams/data4.xml" ContentType="application/vnd.openxmlformats-officedocument.drawingml.diagramData+xml"/>
  <Override PartName="/ppt/theme/themeOverride147.xml" ContentType="application/vnd.openxmlformats-officedocument.themeOverride+xml"/>
  <Override PartName="/ppt/charts/chart491.xml" ContentType="application/vnd.openxmlformats-officedocument.drawingml.chart+xml"/>
  <Override PartName="/ppt/charts/chart728.xml" ContentType="application/vnd.openxmlformats-officedocument.drawingml.chart+xml"/>
  <Override PartName="/ppt/slides/slide324.xml" ContentType="application/vnd.openxmlformats-officedocument.presentationml.slide+xml"/>
  <Override PartName="/ppt/diagrams/colors6.xml" ContentType="application/vnd.openxmlformats-officedocument.drawingml.diagramColors+xml"/>
  <Override PartName="/ppt/charts/chart236.xml" ContentType="application/vnd.openxmlformats-officedocument.drawingml.chart+xml"/>
  <Override PartName="/ppt/theme/themeOverride91.xml" ContentType="application/vnd.openxmlformats-officedocument.themeOverride+xml"/>
  <Override PartName="/ppt/charts/chart567.xml" ContentType="application/vnd.openxmlformats-officedocument.drawingml.chart+xml"/>
  <Override PartName="/ppt/charts/chart914.xml" ContentType="application/vnd.openxmlformats-officedocument.drawingml.chart+xml"/>
  <Override PartName="/ppt/theme/themeOverride333.xml" ContentType="application/vnd.openxmlformats-officedocument.themeOverride+xml"/>
  <Override PartName="/ppt/slides/slide163.xml" ContentType="application/vnd.openxmlformats-officedocument.presentationml.slide+xml"/>
  <Override PartName="/ppt/theme/themeOverride22.xml" ContentType="application/vnd.openxmlformats-officedocument.themeOverride+xml"/>
  <Override PartName="/ppt/charts/chart422.xml" ContentType="application/vnd.openxmlformats-officedocument.drawingml.chart+xml"/>
  <Override PartName="/ppt/theme/themeOverride172.xml" ContentType="application/vnd.openxmlformats-officedocument.themeOverride+xml"/>
  <Override PartName="/ppt/charts/chart753.xml" ContentType="application/vnd.openxmlformats-officedocument.drawingml.chart+xml"/>
  <Override PartName="/ppt/charts/chart898.xml" ContentType="application/vnd.openxmlformats-officedocument.drawingml.chart+xml"/>
  <Override PartName="/ppt/slides/slide239.xml" ContentType="application/vnd.openxmlformats-officedocument.presentationml.slide+xml"/>
  <Override PartName="/ppt/slides/slide425.xml" ContentType="application/vnd.openxmlformats-officedocument.presentationml.slide+xml"/>
  <Override PartName="/ppt/theme/theme4.xml" ContentType="application/vnd.openxmlformats-officedocument.theme+xml"/>
  <Override PartName="/ppt/charts/chart67.xml" ContentType="application/vnd.openxmlformats-officedocument.drawingml.chart+xml"/>
  <Override PartName="/ppt/charts/chart261.xml" ContentType="application/vnd.openxmlformats-officedocument.drawingml.chart+xml"/>
  <Override PartName="/ppt/theme/themeOverride103.xml" ContentType="application/vnd.openxmlformats-officedocument.themeOverride+xml"/>
  <Override PartName="/ppt/charts/chart592.xml" ContentType="application/vnd.openxmlformats-officedocument.drawingml.chart+xml"/>
  <Override PartName="/ppt/theme/themeOverride248.xml" ContentType="application/vnd.openxmlformats-officedocument.themeOverride+xml"/>
  <Override PartName="/ppt/charts/chart829.xml" ContentType="application/vnd.openxmlformats-officedocument.drawingml.chart+xml"/>
  <Override PartName="/ppt/slides/slide46.xml" ContentType="application/vnd.openxmlformats-officedocument.presentationml.slide+xml"/>
  <Override PartName="/ppt/slides/slide264.xml" ContentType="application/vnd.openxmlformats-officedocument.presentationml.slide+xml"/>
  <Override PartName="/ppt/charts/chart337.xml" ContentType="application/vnd.openxmlformats-officedocument.drawingml.chart+xml"/>
  <Override PartName="/ppt/charts/chart523.xml" ContentType="application/vnd.openxmlformats-officedocument.drawingml.chart+xml"/>
  <Override PartName="/ppt/charts/chart668.xml" ContentType="application/vnd.openxmlformats-officedocument.drawingml.chart+xml"/>
  <Override PartName="/ppt/slides/slide71.xml" ContentType="application/vnd.openxmlformats-officedocument.presentationml.slide+xml"/>
  <Override PartName="/ppt/charts/chart92.xml" ContentType="application/vnd.openxmlformats-officedocument.drawingml.chart+xml"/>
  <Override PartName="/ppt/charts/chart176.xml" ContentType="application/vnd.openxmlformats-officedocument.drawingml.chart+xml"/>
  <Override PartName="/ppt/charts/chart362.xml" ContentType="application/vnd.openxmlformats-officedocument.drawingml.chart+xml"/>
  <Override PartName="/ppt/theme/themeOverride273.xml" ContentType="application/vnd.openxmlformats-officedocument.themeOverride+xml"/>
  <Override PartName="/ppt/charts/chart854.xml" ContentType="application/vnd.openxmlformats-officedocument.drawingml.chart+xml"/>
  <Override PartName="/ppt/charts/chart23.xml" ContentType="application/vnd.openxmlformats-officedocument.drawingml.chart+xml"/>
  <Override PartName="/ppt/charts/chart107.xml" ContentType="application/vnd.openxmlformats-officedocument.drawingml.chart+xml"/>
  <Override PartName="/ppt/theme/themeOverride204.xml" ContentType="application/vnd.openxmlformats-officedocument.themeOverride+xml"/>
  <Override PartName="/ppt/charts/chart693.xml" ContentType="application/vnd.openxmlformats-officedocument.drawingml.chart+xml"/>
  <Override PartName="/ppt/slides/slide179.xml" ContentType="application/vnd.openxmlformats-officedocument.presentationml.slide+xml"/>
  <Override PartName="/ppt/slides/slide365.xml" ContentType="application/vnd.openxmlformats-officedocument.presentationml.slide+xml"/>
  <Override PartName="/ppt/theme/themeOverride38.xml" ContentType="application/vnd.openxmlformats-officedocument.themeOverride+xml"/>
  <Override PartName="/ppt/charts/chart438.xml" ContentType="application/vnd.openxmlformats-officedocument.drawingml.chart+xml"/>
  <Override PartName="/ppt/theme/themeOverride188.xml" ContentType="application/vnd.openxmlformats-officedocument.themeOverride+xml"/>
  <Override PartName="/ppt/charts/chart624.xml" ContentType="application/vnd.openxmlformats-officedocument.drawingml.chart+xml"/>
  <Override PartName="/ppt/charts/chart769.xml" ContentType="application/vnd.openxmlformats-officedocument.drawingml.chart+xml"/>
  <Override PartName="/ppt/charts/chart955.xml" ContentType="application/vnd.openxmlformats-officedocument.drawingml.chart+xml"/>
  <Override PartName="/ppt/slides/slide220.xml" ContentType="application/vnd.openxmlformats-officedocument.presentationml.slide+xml"/>
  <Override PartName="/ppt/charts/chart132.xml" ContentType="application/vnd.openxmlformats-officedocument.drawingml.chart+xml"/>
  <Override PartName="/ppt/charts/chart277.xml" ContentType="application/vnd.openxmlformats-officedocument.drawingml.chart+xml"/>
  <Override PartName="/ppt/theme/themeOverride119.xml" ContentType="application/vnd.openxmlformats-officedocument.themeOverride+xml"/>
  <Override PartName="/ppt/charts/chart463.xml" ContentType="application/vnd.openxmlformats-officedocument.drawingml.chart+xml"/>
  <Override PartName="/ppt/charts/chart794.xml" ContentType="application/vnd.openxmlformats-officedocument.drawingml.chart+xml"/>
  <Override PartName="/ppt/charts/chart810.xml" ContentType="application/vnd.openxmlformats-officedocument.drawingml.chart+xml"/>
  <Override PartName="/ppt/slides/slide390.xml" ContentType="application/vnd.openxmlformats-officedocument.presentationml.slide+xml"/>
  <Override PartName="/ppt/theme/themeOverride63.xml" ContentType="application/vnd.openxmlformats-officedocument.themeOverride+xml"/>
  <Override PartName="/ppt/charts/chart208.xml" ContentType="application/vnd.openxmlformats-officedocument.drawingml.chart+xml"/>
  <Override PartName="/ppt/charts/chart539.xml" ContentType="application/vnd.openxmlformats-officedocument.drawingml.chart+xml"/>
  <Override PartName="/ppt/theme/themeOverride289.xml" ContentType="application/vnd.openxmlformats-officedocument.themeOverride+xml"/>
  <Override PartName="/ppt/theme/themeOverride305.xml" ContentType="application/vnd.openxmlformats-officedocument.themeOverride+xml"/>
  <Override PartName="/ppt/slides/slide87.xml" ContentType="application/vnd.openxmlformats-officedocument.presentationml.slide+xml"/>
  <Override PartName="/ppt/slides/slide135.xml" ContentType="application/vnd.openxmlformats-officedocument.presentationml.slide+xml"/>
  <Override PartName="/ppt/slides/slide321.xml" ContentType="application/vnd.openxmlformats-officedocument.presentationml.slide+xml"/>
  <Override PartName="/ppt/diagrams/data1.xml" ContentType="application/vnd.openxmlformats-officedocument.drawingml.diagramData+xml"/>
  <Override PartName="/ppt/diagrams/colors3.xml" ContentType="application/vnd.openxmlformats-officedocument.drawingml.diagramColors+xml"/>
  <Override PartName="/ppt/charts/chart378.xml" ContentType="application/vnd.openxmlformats-officedocument.drawingml.chart+xml"/>
  <Override PartName="/ppt/theme/themeOverride144.xml" ContentType="application/vnd.openxmlformats-officedocument.themeOverride+xml"/>
  <Override PartName="/ppt/charts/chart725.xml" ContentType="application/vnd.openxmlformats-officedocument.drawingml.chart+xml"/>
  <Override PartName="/ppt/charts/chart911.xml" ContentType="application/vnd.openxmlformats-officedocument.drawingml.chart+xml"/>
  <Override PartName="/ppt/theme/themeOverride330.xml" ContentType="application/vnd.openxmlformats-officedocument.themeOverride+xml"/>
  <Override PartName="/ppt/slides/slide160.xml" ContentType="application/vnd.openxmlformats-officedocument.presentationml.slide+xml"/>
  <Override PartName="/ppt/charts/chart39.xml" ContentType="application/vnd.openxmlformats-officedocument.drawingml.chart+xml"/>
  <Override PartName="/ppt/charts/chart233.xml" ContentType="application/vnd.openxmlformats-officedocument.drawingml.chart+xml"/>
  <Override PartName="/ppt/charts/chart564.xml" ContentType="application/vnd.openxmlformats-officedocument.drawingml.chart+xml"/>
  <Override PartName="/ppt/charts/chart750.xml" ContentType="application/vnd.openxmlformats-officedocument.drawingml.chart+xml"/>
  <Override PartName="/ppt/charts/chart895.xml" ContentType="application/vnd.openxmlformats-officedocument.drawingml.chart+xml"/>
  <Override PartName="/ppt/slides/slide18.xml" ContentType="application/vnd.openxmlformats-officedocument.presentationml.slide+xml"/>
  <Override PartName="/ppt/slides/slide236.xml" ContentType="application/vnd.openxmlformats-officedocument.presentationml.slide+xml"/>
  <Override PartName="/ppt/charts/chart309.xml" ContentType="application/vnd.openxmlformats-officedocument.drawingml.chart+xml"/>
  <Override PartName="/ppt/theme/themeOverride245.xml" ContentType="application/vnd.openxmlformats-officedocument.themeOverride+xml"/>
  <Override PartName="/ppt/slides/slide43.xml" ContentType="application/vnd.openxmlformats-officedocument.presentationml.slide+xml"/>
  <Override PartName="/ppt/slides/slide422.xml" ContentType="application/vnd.openxmlformats-officedocument.presentationml.slide+xml"/>
  <Override PartName="/ppt/theme/theme1.xml" ContentType="application/vnd.openxmlformats-officedocument.theme+xml"/>
  <Override PartName="/ppt/charts/chart64.xml" ContentType="application/vnd.openxmlformats-officedocument.drawingml.chart+xml"/>
  <Override PartName="/ppt/charts/chart148.xml" ContentType="application/vnd.openxmlformats-officedocument.drawingml.chart+xml"/>
  <Override PartName="/ppt/theme/themeOverride100.xml" ContentType="application/vnd.openxmlformats-officedocument.themeOverride+xml"/>
  <Override PartName="/ppt/charts/chart334.xml" ContentType="application/vnd.openxmlformats-officedocument.drawingml.chart+xml"/>
  <Override PartName="/ppt/charts/chart479.xml" ContentType="application/vnd.openxmlformats-officedocument.drawingml.chart+xml"/>
  <Override PartName="/ppt/charts/chart826.xml" ContentType="application/vnd.openxmlformats-officedocument.drawingml.chart+xml"/>
  <Override PartName="/ppt/slides/slide261.xml" ContentType="application/vnd.openxmlformats-officedocument.presentationml.slide+xml"/>
  <Override PartName="/ppt/theme/themeOverride79.xml" ContentType="application/vnd.openxmlformats-officedocument.themeOverride+xml"/>
  <Override PartName="/ppt/charts/chart173.xml" ContentType="application/vnd.openxmlformats-officedocument.drawingml.chart+xml"/>
  <Override PartName="/ppt/charts/chart520.xml" ContentType="application/vnd.openxmlformats-officedocument.drawingml.chart+xml"/>
  <Override PartName="/ppt/charts/chart665.xml" ContentType="application/vnd.openxmlformats-officedocument.drawingml.chart+xml"/>
  <Override PartName="/ppt/theme/themeOverride270.xml" ContentType="application/vnd.openxmlformats-officedocument.themeOverride+xml"/>
  <Override PartName="/ppt/charts/chart851.xml" ContentType="application/vnd.openxmlformats-officedocument.drawingml.chart+xml"/>
  <Override PartName="/ppt/slides/slide337.xml" ContentType="application/vnd.openxmlformats-officedocument.presentationml.slide+xml"/>
  <Override PartName="/ppt/charts/chart249.xml" ContentType="application/vnd.openxmlformats-officedocument.drawingml.chart+xml"/>
  <Override PartName="/ppt/charts/chart690.xml" ContentType="application/vnd.openxmlformats-officedocument.drawingml.chart+xml"/>
  <Override PartName="/ppt/charts/chart927.xml" ContentType="application/vnd.openxmlformats-officedocument.drawingml.chart+xml"/>
  <Override PartName="/ppt/theme/themeOverride346.xml" ContentType="application/vnd.openxmlformats-officedocument.themeOverride+xml"/>
  <Override PartName="/ppt/slides/slide176.xml" ContentType="application/vnd.openxmlformats-officedocument.presentationml.slide+xml"/>
  <Override PartName="/ppt/charts/chart20.xml" ContentType="application/vnd.openxmlformats-officedocument.drawingml.chart+xml"/>
  <Override PartName="/ppt/charts/chart104.xml" ContentType="application/vnd.openxmlformats-officedocument.drawingml.chart+xml"/>
  <Override PartName="/ppt/charts/chart435.xml" ContentType="application/vnd.openxmlformats-officedocument.drawingml.chart+xml"/>
  <Override PartName="/ppt/theme/themeOverride185.xml" ContentType="application/vnd.openxmlformats-officedocument.themeOverride+xml"/>
  <Override PartName="/ppt/theme/themeOverride201.xml" ContentType="application/vnd.openxmlformats-officedocument.themeOverride+xml"/>
  <Override PartName="/ppt/charts/chart766.xml" ContentType="application/vnd.openxmlformats-officedocument.drawingml.chart+xml"/>
  <Override PartName="/ppt/slides/slide362.xml" ContentType="application/vnd.openxmlformats-officedocument.presentationml.slide+xml"/>
  <Override PartName="/ppt/theme/themeOverride35.xml" ContentType="application/vnd.openxmlformats-officedocument.themeOverride+xml"/>
  <Override PartName="/ppt/charts/chart274.xml" ContentType="application/vnd.openxmlformats-officedocument.drawingml.chart+xml"/>
  <Override PartName="/ppt/charts/chart621.xml" ContentType="application/vnd.openxmlformats-officedocument.drawingml.chart+xml"/>
  <Override PartName="/ppt/charts/chart952.xml" ContentType="application/vnd.openxmlformats-officedocument.drawingml.chart+xml"/>
  <Override PartName="/ppt/slides/slide9.xml" ContentType="application/vnd.openxmlformats-officedocument.presentationml.slide+xml"/>
  <Override PartName="/ppt/slides/slide59.xml" ContentType="application/vnd.openxmlformats-officedocument.presentationml.slide+xml"/>
  <Override PartName="/ppt/slides/slide107.xml" ContentType="application/vnd.openxmlformats-officedocument.presentationml.slide+xml"/>
  <Override PartName="/ppt/theme/themeOverride60.xml" ContentType="application/vnd.openxmlformats-officedocument.themeOverride+xml"/>
  <Override PartName="/ppt/theme/themeOverride116.xml" ContentType="application/vnd.openxmlformats-officedocument.themeOverride+xml"/>
  <Override PartName="/ppt/charts/chart460.xml" ContentType="application/vnd.openxmlformats-officedocument.drawingml.chart+xml"/>
  <Override PartName="/ppt/charts/chart791.xml" ContentType="application/vnd.openxmlformats-officedocument.drawingml.chart+xml"/>
  <Override PartName="/ppt/theme/themeOverride302.xml" ContentType="application/vnd.openxmlformats-officedocument.themeOverride+xml"/>
  <Override PartName="/ppt/slides/slide132.xml" ContentType="application/vnd.openxmlformats-officedocument.presentationml.slide+xml"/>
  <Override PartName="/ppt/slides/slide277.xml" ContentType="application/vnd.openxmlformats-officedocument.presentationml.slide+xml"/>
  <Override PartName="/ppt/charts/chart189.xml" ContentType="application/vnd.openxmlformats-officedocument.drawingml.chart+xml"/>
  <Override PartName="/ppt/charts/chart205.xml" ContentType="application/vnd.openxmlformats-officedocument.drawingml.chart+xml"/>
  <Override PartName="/ppt/theme/themeOverride141.xml" ContentType="application/vnd.openxmlformats-officedocument.themeOverride+xml"/>
  <Override PartName="/ppt/charts/chart536.xml" ContentType="application/vnd.openxmlformats-officedocument.drawingml.chart+xml"/>
  <Override PartName="/ppt/charts/chart722.xml" ContentType="application/vnd.openxmlformats-officedocument.drawingml.chart+xml"/>
  <Override PartName="/ppt/theme/themeOverride286.xml" ContentType="application/vnd.openxmlformats-officedocument.themeOverride+xml"/>
  <Override PartName="/ppt/charts/chart867.xml" ContentType="application/vnd.openxmlformats-officedocument.drawingml.chart+xml"/>
  <Override PartName="/ppt/slides/slide84.xml" ContentType="application/vnd.openxmlformats-officedocument.presentationml.slide+xml"/>
  <Override PartName="/ppt/slides/slide208.xml" ContentType="application/vnd.openxmlformats-officedocument.presentationml.slide+xml"/>
  <Override PartName="/ppt/charts/chart36.xml" ContentType="application/vnd.openxmlformats-officedocument.drawingml.chart+xml"/>
  <Override PartName="/ppt/charts/chart230.xml" ContentType="application/vnd.openxmlformats-officedocument.drawingml.chart+xml"/>
  <Override PartName="/ppt/charts/chart375.xml" ContentType="application/vnd.openxmlformats-officedocument.drawingml.chart+xml"/>
  <Override PartName="/ppt/charts/chart561.xml" ContentType="application/vnd.openxmlformats-officedocument.drawingml.chart+xml"/>
  <Override PartName="/ppt/theme/themeOverride217.xml" ContentType="application/vnd.openxmlformats-officedocument.themeOverride+xml"/>
  <Override PartName="/ppt/charts/chart892.xml" ContentType="application/vnd.openxmlformats-officedocument.drawingml.chart+xml"/>
  <Override PartName="/ppt/slides/slide15.xml" ContentType="application/vnd.openxmlformats-officedocument.presentationml.slide+xml"/>
  <Override PartName="/ppt/slides/slide378.xml" ContentType="application/vnd.openxmlformats-officedocument.presentationml.slide+xml"/>
  <Override PartName="/ppt/charts/chart306.xml" ContentType="application/vnd.openxmlformats-officedocument.drawingml.chart+xml"/>
  <Override PartName="/ppt/charts/chart637.xml" ContentType="application/vnd.openxmlformats-officedocument.drawingml.chart+xml"/>
  <Override PartName="/ppt/slides/slide233.xml" ContentType="application/vnd.openxmlformats-officedocument.presentationml.slide+xml"/>
  <Override PartName="/ppt/charts/chart61.xml" ContentType="application/vnd.openxmlformats-officedocument.drawingml.chart+xml"/>
  <Override PartName="/ppt/charts/chart145.xml" ContentType="application/vnd.openxmlformats-officedocument.drawingml.chart+xml"/>
  <Override PartName="/ppt/charts/chart476.xml" ContentType="application/vnd.openxmlformats-officedocument.drawingml.chart+xml"/>
  <Override PartName="/ppt/theme/themeOverride242.xml" ContentType="application/vnd.openxmlformats-officedocument.themeOverride+xml"/>
  <Override PartName="/ppt/charts/chart823.xml" ContentType="application/vnd.openxmlformats-officedocument.drawingml.chart+xml"/>
  <Override PartName="/ppt/slides/slide40.xml" ContentType="application/vnd.openxmlformats-officedocument.presentationml.slide+xml"/>
  <Override PartName="/ppt/slides/slide309.xml" ContentType="application/vnd.openxmlformats-officedocument.presentationml.slide+xml"/>
  <Override PartName="/ppt/theme/themeOverride76.xml" ContentType="application/vnd.openxmlformats-officedocument.themeOverride+xml"/>
  <Override PartName="/ppt/charts/chart331.xml" ContentType="application/vnd.openxmlformats-officedocument.drawingml.chart+xml"/>
  <Override PartName="/ppt/charts/chart662.xml" ContentType="application/vnd.openxmlformats-officedocument.drawingml.chart+xml"/>
  <Override PartName="/ppt/theme/themeOverride318.xml" ContentType="application/vnd.openxmlformats-officedocument.themeOverride+xml"/>
  <Override PartName="/ppt/slides/slide148.xml" ContentType="application/vnd.openxmlformats-officedocument.presentationml.slide+xml"/>
  <Override PartName="/ppt/charts/chart170.xml" ContentType="application/vnd.openxmlformats-officedocument.drawingml.chart+xml"/>
  <Override PartName="/ppt/charts/chart407.xml" ContentType="application/vnd.openxmlformats-officedocument.drawingml.chart+xml"/>
  <Override PartName="/ppt/theme/themeOverride157.xml" ContentType="application/vnd.openxmlformats-officedocument.themeOverride+xml"/>
  <Override PartName="/ppt/charts/chart738.xml" ContentType="application/vnd.openxmlformats-officedocument.drawingml.chart+xml"/>
  <Override PartName="/ppt/slides/slide173.xml" ContentType="application/vnd.openxmlformats-officedocument.presentationml.slide+xml"/>
  <Override PartName="/ppt/slides/slide334.xml" ContentType="application/vnd.openxmlformats-officedocument.presentationml.slide+xml"/>
  <Override PartName="/ppt/charts/chart101.xml" ContentType="application/vnd.openxmlformats-officedocument.drawingml.chart+xml"/>
  <Override PartName="/ppt/charts/chart246.xml" ContentType="application/vnd.openxmlformats-officedocument.drawingml.chart+xml"/>
  <Override PartName="/ppt/charts/chart432.xml" ContentType="application/vnd.openxmlformats-officedocument.drawingml.chart+xml"/>
  <Override PartName="/ppt/charts/chart577.xml" ContentType="application/vnd.openxmlformats-officedocument.drawingml.chart+xml"/>
  <Override PartName="/ppt/charts/chart924.xml" ContentType="application/vnd.openxmlformats-officedocument.drawingml.chart+xml"/>
  <Override PartName="/ppt/theme/themeOverride343.xml" ContentType="application/vnd.openxmlformats-officedocument.themeOverride+xml"/>
  <Override PartName="/ppt/theme/themeOverride32.xml" ContentType="application/vnd.openxmlformats-officedocument.themeOverride+xml"/>
  <Override PartName="/ppt/charts/chart271.xml" ContentType="application/vnd.openxmlformats-officedocument.drawingml.chart+xml"/>
  <Override PartName="/ppt/theme/themeOverride182.xml" ContentType="application/vnd.openxmlformats-officedocument.themeOverride+xml"/>
  <Override PartName="/ppt/charts/chart763.xml" ContentType="application/vnd.openxmlformats-officedocument.drawingml.chart+xml"/>
  <Override PartName="/ppt/slides/slide6.xml" ContentType="application/vnd.openxmlformats-officedocument.presentationml.slide+xml"/>
  <Override PartName="/ppt/slides/slide56.xml" ContentType="application/vnd.openxmlformats-officedocument.presentationml.slide+xml"/>
  <Override PartName="/ppt/slides/slide104.xml" ContentType="application/vnd.openxmlformats-officedocument.presentationml.slide+xml"/>
  <Override PartName="/ppt/slides/slide249.xml" ContentType="application/vnd.openxmlformats-officedocument.presentationml.slide+xml"/>
  <Override PartName="/ppt/slideLayouts/slideLayout8.xml" ContentType="application/vnd.openxmlformats-officedocument.presentationml.slideLayout+xml"/>
  <Override PartName="/ppt/charts/chart77.xml" ContentType="application/vnd.openxmlformats-officedocument.drawingml.chart+xml"/>
  <Override PartName="/ppt/theme/themeOverride113.xml" ContentType="application/vnd.openxmlformats-officedocument.themeOverride+xml"/>
  <Override PartName="/ppt/charts/chart508.xml" ContentType="application/vnd.openxmlformats-officedocument.drawingml.chart+xml"/>
  <Override PartName="/ppt/theme/themeOverride258.xml" ContentType="application/vnd.openxmlformats-officedocument.themeOverride+xml"/>
  <Override PartName="/ppt/charts/chart839.xml" ContentType="application/vnd.openxmlformats-officedocument.drawingml.chart+xml"/>
  <Override PartName="/ppt/slideMasters/slideMaster1.xml" ContentType="application/vnd.openxmlformats-officedocument.presentationml.slideMaster+xml"/>
  <Override PartName="/ppt/slides/slide274.xml" ContentType="application/vnd.openxmlformats-officedocument.presentationml.slide+xml"/>
  <Override PartName="/ppt/charts/chart202.xml" ContentType="application/vnd.openxmlformats-officedocument.drawingml.chart+xml"/>
  <Override PartName="/ppt/charts/chart347.xml" ContentType="application/vnd.openxmlformats-officedocument.drawingml.chart+xml"/>
  <Override PartName="/ppt/charts/chart533.xml" ContentType="application/vnd.openxmlformats-officedocument.drawingml.chart+xml"/>
  <Override PartName="/ppt/charts/chart678.xml" ContentType="application/vnd.openxmlformats-officedocument.drawingml.chart+xml"/>
  <Override PartName="/ppt/theme/themeOverride283.xml" ContentType="application/vnd.openxmlformats-officedocument.themeOverride+xml"/>
  <Override PartName="/ppt/charts/chart864.xml" ContentType="application/vnd.openxmlformats-officedocument.drawingml.chart+xml"/>
  <Override PartName="/ppt/slides/slide81.xml" ContentType="application/vnd.openxmlformats-officedocument.presentationml.slide+xml"/>
  <Override PartName="/ppt/charts/chart186.xml" ContentType="application/vnd.openxmlformats-officedocument.drawingml.chart+xml"/>
  <Override PartName="/ppt/charts/chart372.xml" ContentType="application/vnd.openxmlformats-officedocument.drawingml.chart+xml"/>
  <Override PartName="/ppt/charts/chart609.xml" ContentType="application/vnd.openxmlformats-officedocument.drawingml.chart+xml"/>
  <Default Extension="rels" ContentType="application/vnd.openxmlformats-package.relationships+xml"/>
  <Override PartName="/ppt/slides/slide189.xml" ContentType="application/vnd.openxmlformats-officedocument.presentationml.slide+xml"/>
  <Override PartName="/ppt/slides/slide205.xml" ContentType="application/vnd.openxmlformats-officedocument.presentationml.slide+xml"/>
  <Override PartName="/ppt/charts/chart33.xml" ContentType="application/vnd.openxmlformats-officedocument.drawingml.chart+xml"/>
  <Override PartName="/ppt/charts/chart117.xml" ContentType="application/vnd.openxmlformats-officedocument.drawingml.chart+xml"/>
  <Override PartName="/ppt/charts/chart448.xml" ContentType="application/vnd.openxmlformats-officedocument.drawingml.chart+xml"/>
  <Override PartName="/ppt/theme/themeOverride198.xml" ContentType="application/vnd.openxmlformats-officedocument.themeOverride+xml"/>
  <Override PartName="/ppt/theme/themeOverride214.xml" ContentType="application/vnd.openxmlformats-officedocument.themeOverride+xml"/>
  <Override PartName="/ppt/charts/chart779.xml" ContentType="application/vnd.openxmlformats-officedocument.drawingml.chart+xml"/>
  <Override PartName="/ppt/slides/slide12.xml" ContentType="application/vnd.openxmlformats-officedocument.presentationml.slide+xml"/>
  <Override PartName="/ppt/slides/slide230.xml" ContentType="application/vnd.openxmlformats-officedocument.presentationml.slide+xml"/>
  <Override PartName="/ppt/slides/slide375.xml" ContentType="application/vnd.openxmlformats-officedocument.presentationml.slide+xml"/>
  <Override PartName="/ppt/charts/chart9.xml" ContentType="application/vnd.openxmlformats-officedocument.drawingml.chart+xml"/>
  <Override PartName="/ppt/theme/themeOverride48.xml" ContentType="application/vnd.openxmlformats-officedocument.themeOverride+xml"/>
  <Override PartName="/ppt/charts/chart287.xml" ContentType="application/vnd.openxmlformats-officedocument.drawingml.chart+xml"/>
  <Override PartName="/ppt/charts/chart303.xml" ContentType="application/vnd.openxmlformats-officedocument.drawingml.chart+xml"/>
  <Override PartName="/ppt/charts/chart634.xml" ContentType="application/vnd.openxmlformats-officedocument.drawingml.chart+xml"/>
  <Override PartName="/ppt/charts/chart820.xml" ContentType="application/vnd.openxmlformats-officedocument.drawingml.chart+xml"/>
  <Override PartName="/ppt/slides/slide306.xml" ContentType="application/vnd.openxmlformats-officedocument.presentationml.slide+xml"/>
  <Override PartName="/ppt/charts/chart142.xml" ContentType="application/vnd.openxmlformats-officedocument.drawingml.chart+xml"/>
  <Override PartName="/ppt/theme/themeOverride129.xml" ContentType="application/vnd.openxmlformats-officedocument.themeOverride+xml"/>
  <Override PartName="/ppt/charts/chart473.xml" ContentType="application/vnd.openxmlformats-officedocument.drawingml.chart+xml"/>
  <Override PartName="/ppt/theme/themeOverride315.xml" ContentType="application/vnd.openxmlformats-officedocument.themeOverride+xml"/>
  <Override PartName="/ppt/slides/slide145.xml" ContentType="application/vnd.openxmlformats-officedocument.presentationml.slide+xml"/>
  <Override PartName="/ppt/theme/themeOverride73.xml" ContentType="application/vnd.openxmlformats-officedocument.themeOverride+xml"/>
  <Override PartName="/ppt/charts/chart218.xml" ContentType="application/vnd.openxmlformats-officedocument.drawingml.chart+xml"/>
  <Override PartName="/ppt/charts/chart404.xml" ContentType="application/vnd.openxmlformats-officedocument.drawingml.chart+xml"/>
  <Override PartName="/ppt/theme/themeOverride154.xml" ContentType="application/vnd.openxmlformats-officedocument.themeOverride+xml"/>
  <Override PartName="/ppt/charts/chart549.xml" ContentType="application/vnd.openxmlformats-officedocument.drawingml.chart+xml"/>
  <Override PartName="/ppt/theme/themeOverride299.xml" ContentType="application/vnd.openxmlformats-officedocument.themeOverride+xml"/>
  <Override PartName="/ppt/slides/slide97.xml" ContentType="application/vnd.openxmlformats-officedocument.presentationml.slide+xml"/>
  <Override PartName="/ppt/slides/slide331.xml" ContentType="application/vnd.openxmlformats-officedocument.presentationml.slide+xml"/>
  <Override PartName="/ppt/charts/chart243.xml" ContentType="application/vnd.openxmlformats-officedocument.drawingml.chart+xml"/>
  <Override PartName="/ppt/charts/chart388.xml" ContentType="application/vnd.openxmlformats-officedocument.drawingml.chart+xml"/>
  <Override PartName="/ppt/charts/chart735.xml" ContentType="application/vnd.openxmlformats-officedocument.drawingml.chart+xml"/>
  <Override PartName="/ppt/charts/chart921.xml" ContentType="application/vnd.openxmlformats-officedocument.drawingml.chart+xml"/>
  <Override PartName="/ppt/theme/themeOverride340.xml" ContentType="application/vnd.openxmlformats-officedocument.themeOverride+xml"/>
  <Override PartName="/ppt/slides/slide28.xml" ContentType="application/vnd.openxmlformats-officedocument.presentationml.slide+xml"/>
  <Override PartName="/ppt/slides/slide170.xml" ContentType="application/vnd.openxmlformats-officedocument.presentationml.slide+xml"/>
  <Override PartName="/ppt/slides/slide407.xml" ContentType="application/vnd.openxmlformats-officedocument.presentationml.slide+xml"/>
  <Override PartName="/ppt/charts/chart49.xml" ContentType="application/vnd.openxmlformats-officedocument.drawingml.chart+xml"/>
  <Override PartName="/ppt/charts/chart319.xml" ContentType="application/vnd.openxmlformats-officedocument.drawingml.chart+xml"/>
  <Override PartName="/ppt/charts/chart574.xml" ContentType="application/vnd.openxmlformats-officedocument.drawingml.chart+xml"/>
  <Override PartName="/ppt/charts/chart760.xml" ContentType="application/vnd.openxmlformats-officedocument.drawingml.chart+xml"/>
  <Override PartName="/ppt/slides/slide3.xml" ContentType="application/vnd.openxmlformats-officedocument.presentationml.slide+xml"/>
  <Override PartName="/ppt/slides/slide101.xml" ContentType="application/vnd.openxmlformats-officedocument.presentationml.slide+xml"/>
  <Override PartName="/ppt/slides/slide246.xml" ContentType="application/vnd.openxmlformats-officedocument.presentationml.slide+xml"/>
  <Override PartName="/ppt/slideLayouts/slideLayout5.xml" ContentType="application/vnd.openxmlformats-officedocument.presentationml.slideLayout+xml"/>
  <Override PartName="/ppt/charts/chart74.xml" ContentType="application/vnd.openxmlformats-officedocument.drawingml.chart+xml"/>
  <Override PartName="/ppt/charts/chart158.xml" ContentType="application/vnd.openxmlformats-officedocument.drawingml.chart+xml"/>
  <Override PartName="/ppt/charts/chart505.xml" ContentType="application/vnd.openxmlformats-officedocument.drawingml.chart+xml"/>
  <Override PartName="/ppt/theme/themeOverride255.xml" ContentType="application/vnd.openxmlformats-officedocument.themeOverride+xml"/>
  <Override PartName="/ppt/charts/chart836.xml" ContentType="application/vnd.openxmlformats-officedocument.drawingml.chart+xml"/>
  <Override PartName="/ppt/slides/slide53.xml" ContentType="application/vnd.openxmlformats-officedocument.presentationml.slide+xml"/>
  <Override PartName="/ppt/theme/themeOverride89.xml" ContentType="application/vnd.openxmlformats-officedocument.themeOverride+xml"/>
  <Override PartName="/ppt/theme/themeOverride110.xml" ContentType="application/vnd.openxmlformats-officedocument.themeOverride+xml"/>
  <Override PartName="/ppt/charts/chart344.xml" ContentType="application/vnd.openxmlformats-officedocument.drawingml.chart+xml"/>
  <Override PartName="/ppt/charts/chart489.xml" ContentType="application/vnd.openxmlformats-officedocument.drawingml.chart+xml"/>
  <Override PartName="/ppt/charts/chart675.xml" ContentType="application/vnd.openxmlformats-officedocument.drawingml.chart+xml"/>
  <Override PartName="/ppt/slides/slide271.xml" ContentType="application/vnd.openxmlformats-officedocument.presentationml.slide+xml"/>
  <Override PartName="/ppt/charts/chart183.xml" ContentType="application/vnd.openxmlformats-officedocument.drawingml.chart+xml"/>
  <Override PartName="/ppt/charts/chart530.xml" ContentType="application/vnd.openxmlformats-officedocument.drawingml.chart+xml"/>
  <Override PartName="/ppt/theme/themeOverride280.xml" ContentType="application/vnd.openxmlformats-officedocument.themeOverride+xml"/>
  <Override PartName="/ppt/charts/chart861.xml" ContentType="application/vnd.openxmlformats-officedocument.drawingml.chart+xml"/>
  <Override PartName="/ppt/slides/slide202.xml" ContentType="application/vnd.openxmlformats-officedocument.presentationml.slide+xml"/>
  <Override PartName="/ppt/slides/slide347.xml" ContentType="application/vnd.openxmlformats-officedocument.presentationml.slide+xml"/>
  <Override PartName="/ppt/charts/chart30.xml" ContentType="application/vnd.openxmlformats-officedocument.drawingml.chart+xml"/>
  <Override PartName="/ppt/charts/chart259.xml" ContentType="application/vnd.openxmlformats-officedocument.drawingml.chart+xml"/>
  <Override PartName="/ppt/charts/chart606.xml" ContentType="application/vnd.openxmlformats-officedocument.drawingml.chart+xml"/>
  <Override PartName="/ppt/theme/themeOverride211.xml" ContentType="application/vnd.openxmlformats-officedocument.themeOverride+xml"/>
  <Override PartName="/ppt/charts/chart937.xml" ContentType="application/vnd.openxmlformats-officedocument.drawingml.chart+xml"/>
  <Override PartName="/ppt/slides/slide186.xml" ContentType="application/vnd.openxmlformats-officedocument.presentationml.slide+xml"/>
  <Override PartName="/ppt/slides/slide372.xml" ContentType="application/vnd.openxmlformats-officedocument.presentationml.slide+xml"/>
  <Override PartName="/ppt/charts/chart6.xml" ContentType="application/vnd.openxmlformats-officedocument.drawingml.chart+xml"/>
  <Override PartName="/ppt/theme/themeOverride45.xml" ContentType="application/vnd.openxmlformats-officedocument.themeOverride+xml"/>
  <Override PartName="/ppt/charts/chart114.xml" ContentType="application/vnd.openxmlformats-officedocument.drawingml.chart+xml"/>
  <Override PartName="/ppt/charts/chart300.xml" ContentType="application/vnd.openxmlformats-officedocument.drawingml.chart+xml"/>
  <Override PartName="/ppt/charts/chart445.xml" ContentType="application/vnd.openxmlformats-officedocument.drawingml.chart+xml"/>
  <Override PartName="/ppt/charts/chart631.xml" ContentType="application/vnd.openxmlformats-officedocument.drawingml.chart+xml"/>
  <Override PartName="/ppt/theme/themeOverride195.xml" ContentType="application/vnd.openxmlformats-officedocument.themeOverride+xml"/>
  <Override PartName="/ppt/charts/chart776.xml" ContentType="application/vnd.openxmlformats-officedocument.drawingml.chart+xml"/>
  <Override PartName="/ppt/slides/slide117.xml" ContentType="application/vnd.openxmlformats-officedocument.presentationml.slide+xml"/>
  <Override PartName="/ppt/charts/chart284.xml" ContentType="application/vnd.openxmlformats-officedocument.drawingml.chart+xml"/>
  <Override PartName="/ppt/theme/themeOverride126.xml" ContentType="application/vnd.openxmlformats-officedocument.themeOverride+xml"/>
  <Override PartName="/ppt/charts/chart470.xml" ContentType="application/vnd.openxmlformats-officedocument.drawingml.chart+xml"/>
  <Override PartName="/ppt/charts/chart707.xml" ContentType="application/vnd.openxmlformats-officedocument.drawingml.chart+xml"/>
  <Override PartName="/ppt/slides/slide69.xml" ContentType="application/vnd.openxmlformats-officedocument.presentationml.slide+xml"/>
  <Override PartName="/ppt/slides/slide287.xml" ContentType="application/vnd.openxmlformats-officedocument.presentationml.slide+xml"/>
  <Override PartName="/ppt/slides/slide303.xml" ContentType="application/vnd.openxmlformats-officedocument.presentationml.slide+xml"/>
  <Override PartName="/ppt/theme/themeOverride9.xml" ContentType="application/vnd.openxmlformats-officedocument.themeOverride+xml"/>
  <Override PartName="/ppt/theme/themeOverride70.xml" ContentType="application/vnd.openxmlformats-officedocument.themeOverride+xml"/>
  <Override PartName="/ppt/diagrams/quickStyle6.xml" ContentType="application/vnd.openxmlformats-officedocument.drawingml.diagramStyle+xml"/>
  <Override PartName="/ppt/charts/chart215.xml" ContentType="application/vnd.openxmlformats-officedocument.drawingml.chart+xml"/>
  <Override PartName="/ppt/charts/chart546.xml" ContentType="application/vnd.openxmlformats-officedocument.drawingml.chart+xml"/>
  <Override PartName="/ppt/theme/themeOverride312.xml" ContentType="application/vnd.openxmlformats-officedocument.themeOverride+xml"/>
  <Override PartName="/ppt/charts/chart199.xml" ContentType="application/vnd.openxmlformats-officedocument.drawingml.chart+xml"/>
  <Override PartName="/ppt/charts/chart385.xml" ContentType="application/vnd.openxmlformats-officedocument.drawingml.chart+xml"/>
  <Override PartName="/ppt/charts/chart401.xml" ContentType="application/vnd.openxmlformats-officedocument.drawingml.chart+xml"/>
  <Override PartName="/ppt/theme/themeOverride151.xml" ContentType="application/vnd.openxmlformats-officedocument.themeOverride+xml"/>
  <Override PartName="/ppt/charts/chart877.xml" ContentType="application/vnd.openxmlformats-officedocument.drawingml.chart+xml"/>
  <Override PartName="/ppt/slides/slide218.xml" ContentType="application/vnd.openxmlformats-officedocument.presentationml.slide+xml"/>
  <Override PartName="/ppt/charts/chart46.xml" ContentType="application/vnd.openxmlformats-officedocument.drawingml.chart+xml"/>
  <Override PartName="/ppt/charts/chart571.xml" ContentType="application/vnd.openxmlformats-officedocument.drawingml.chart+xml"/>
  <Override PartName="/ppt/charts/chart808.xml" ContentType="application/vnd.openxmlformats-officedocument.drawingml.chart+xml"/>
  <Override PartName="/ppt/slides/slide388.xml" ContentType="application/vnd.openxmlformats-officedocument.presentationml.slide+xml"/>
  <Override PartName="/ppt/slides/slide404.xml" ContentType="application/vnd.openxmlformats-officedocument.presentationml.slide+xml"/>
  <Override PartName="/ppt/slideLayouts/slideLayout2.xml" ContentType="application/vnd.openxmlformats-officedocument.presentationml.slideLayout+xml"/>
  <Override PartName="/ppt/charts/chart316.xml" ContentType="application/vnd.openxmlformats-officedocument.drawingml.chart+xml"/>
  <Override PartName="/ppt/charts/chart502.xml" ContentType="application/vnd.openxmlformats-officedocument.drawingml.chart+xml"/>
  <Override PartName="/ppt/slides/slide50.xml" ContentType="application/vnd.openxmlformats-officedocument.presentationml.slide+xml"/>
  <Override PartName="/ppt/charts/chart486.xml" ContentType="application/vnd.openxmlformats-officedocument.drawingml.chart+xml"/>
  <Override PartName="/ppt/theme/themeOverride252.xml" ContentType="application/vnd.openxmlformats-officedocument.themeOverride+xml"/>
  <Override PartName="/ppt/slides/slide319.xml" ContentType="application/vnd.openxmlformats-officedocument.presentationml.slide+xml"/>
  <Override PartName="/ppt/theme/themeOverride86.xml" ContentType="application/vnd.openxmlformats-officedocument.themeOverride+xml"/>
  <Override PartName="/ppt/charts/chart180.xml" ContentType="application/vnd.openxmlformats-officedocument.drawingml.chart+xml"/>
  <Override PartName="/ppt/charts/chart672.xml" ContentType="application/vnd.openxmlformats-officedocument.drawingml.chart+xml"/>
  <Override PartName="/ppt/charts/chart909.xml" ContentType="application/vnd.openxmlformats-officedocument.drawingml.chart+xml"/>
  <Override PartName="/ppt/theme/themeOverride17.xml" ContentType="application/vnd.openxmlformats-officedocument.themeOverride+xml"/>
  <Override PartName="/ppt/charts/chart417.xml" ContentType="application/vnd.openxmlformats-officedocument.drawingml.chart+xml"/>
  <Override PartName="/ppt/theme/themeOverride167.xml" ContentType="application/vnd.openxmlformats-officedocument.themeOverride+xml"/>
  <Override PartName="/ppt/charts/chart603.xml" ContentType="application/vnd.openxmlformats-officedocument.drawingml.chart+xml"/>
  <Override PartName="/ppt/slides/slide183.xml" ContentType="application/vnd.openxmlformats-officedocument.presentationml.slide+xml"/>
  <Default Extension="xlsx" ContentType="application/vnd.openxmlformats-officedocument.spreadsheetml.sheet"/>
  <Override PartName="/ppt/charts/chart3.xml" ContentType="application/vnd.openxmlformats-officedocument.drawingml.chart+xml"/>
  <Override PartName="/ppt/charts/chart111.xml" ContentType="application/vnd.openxmlformats-officedocument.drawingml.chart+xml"/>
  <Override PartName="/ppt/charts/chart587.xml" ContentType="application/vnd.openxmlformats-officedocument.drawingml.chart+xml"/>
  <Override PartName="/ppt/charts/chart773.xml" ContentType="application/vnd.openxmlformats-officedocument.drawingml.chart+xml"/>
  <Override PartName="/ppt/charts/chart281.xml" ContentType="application/vnd.openxmlformats-officedocument.drawingml.chart+xml"/>
  <Override PartName="/ppt/charts/chart518.xml" ContentType="application/vnd.openxmlformats-officedocument.drawingml.chart+xml"/>
  <Override PartName="/ppt/theme/themeOverride268.xml" ContentType="application/vnd.openxmlformats-officedocument.themeOverride+xml"/>
  <Override PartName="/ppt/slides/slide66.xml" ContentType="application/vnd.openxmlformats-officedocument.presentationml.slide+xml"/>
  <Override PartName="/ppt/slides/slide114.xml" ContentType="application/vnd.openxmlformats-officedocument.presentationml.slide+xml"/>
  <Override PartName="/ppt/slides/slide300.xml" ContentType="application/vnd.openxmlformats-officedocument.presentationml.slide+xml"/>
  <Override PartName="/ppt/charts/chart704.xml" ContentType="application/vnd.openxmlformats-officedocument.drawingml.chart+xml"/>
  <Override PartName="/ppt/slides/slide284.xml" ContentType="application/vnd.openxmlformats-officedocument.presentationml.slide+xml"/>
  <Override PartName="/ppt/charts/chart196.xml" ContentType="application/vnd.openxmlformats-officedocument.drawingml.chart+xml"/>
  <Override PartName="/ppt/charts/chart212.xml" ContentType="application/vnd.openxmlformats-officedocument.drawingml.chart+xml"/>
  <Override PartName="/ppt/charts/chart688.xml" ContentType="application/vnd.openxmlformats-officedocument.drawingml.chart+xml"/>
  <Override PartName="/ppt/charts/chart874.xml" ContentType="application/vnd.openxmlformats-officedocument.drawingml.chart+xml"/>
  <Override PartName="/ppt/slides/slide215.xml" ContentType="application/vnd.openxmlformats-officedocument.presentationml.slide+xml"/>
  <Override PartName="/ppt/charts/chart382.xml" ContentType="application/vnd.openxmlformats-officedocument.drawingml.chart+xml"/>
  <Override PartName="/ppt/charts/chart619.xml" ContentType="application/vnd.openxmlformats-officedocument.drawingml.chart+xml"/>
  <Override PartName="/ppt/slides/slide199.xml" ContentType="application/vnd.openxmlformats-officedocument.presentationml.slide+xml"/>
  <Override PartName="/ppt/slides/slide401.xml" ContentType="application/vnd.openxmlformats-officedocument.presentationml.slide+xml"/>
  <Override PartName="/ppt/charts/chart43.xml" ContentType="application/vnd.openxmlformats-officedocument.drawingml.chart+xml"/>
  <Override PartName="/ppt/charts/chart127.xml" ContentType="application/vnd.openxmlformats-officedocument.drawingml.chart+xml"/>
  <Override PartName="/ppt/charts/chart313.xml" ContentType="application/vnd.openxmlformats-officedocument.drawingml.chart+xml"/>
  <Override PartName="/ppt/charts/chart789.xml" ContentType="application/vnd.openxmlformats-officedocument.drawingml.chart+xml"/>
  <Override PartName="/ppt/charts/chart805.xml" ContentType="application/vnd.openxmlformats-officedocument.drawingml.chart+xml"/>
  <Override PartName="/ppt/slides/slide385.xml" ContentType="application/vnd.openxmlformats-officedocument.presentationml.slide+xml"/>
  <Override PartName="/ppt/charts/chart297.xml" ContentType="application/vnd.openxmlformats-officedocument.drawingml.chart+xml"/>
  <Override PartName="/ppt/slides/slide316.xml" ContentType="application/vnd.openxmlformats-officedocument.presentationml.slide+xml"/>
  <Override PartName="/ppt/theme/themeOverride83.xml" ContentType="application/vnd.openxmlformats-officedocument.themeOverride+xml"/>
  <Override PartName="/ppt/charts/chart483.xml" ContentType="application/vnd.openxmlformats-officedocument.drawingml.chart+xml"/>
  <Override PartName="/ppt/charts/chart906.xml" ContentType="application/vnd.openxmlformats-officedocument.drawingml.chart+xml"/>
  <Override PartName="/ppt/charts/chart228.xml" ContentType="application/vnd.openxmlformats-officedocument.drawingml.chart+xml"/>
  <Override PartName="/ppt/charts/chart414.xml" ContentType="application/vnd.openxmlformats-officedocument.drawingml.chart+xml"/>
  <Override PartName="/ppt/theme/themeOverride164.xml" ContentType="application/vnd.openxmlformats-officedocument.themeOverride+xml"/>
  <Override PartName="/ppt/theme/themeOverride14.xml" ContentType="application/vnd.openxmlformats-officedocument.themeOverride+xml"/>
  <Override PartName="/ppt/charts/chart59.xml" ContentType="application/vnd.openxmlformats-officedocument.drawingml.chart+xml"/>
  <Override PartName="/ppt/charts/chart398.xml" ContentType="application/vnd.openxmlformats-officedocument.drawingml.chart+xml"/>
  <Override PartName="/ppt/charts/chart584.xml" ContentType="application/vnd.openxmlformats-officedocument.drawingml.chart+xml"/>
  <Override PartName="/ppt/charts/chart600.xml" ContentType="application/vnd.openxmlformats-officedocument.drawingml.chart+xml"/>
  <Override PartName="/ppt/slides/slide180.xml" ContentType="application/vnd.openxmlformats-officedocument.presentationml.slide+xml"/>
  <Override PartName="/ppt/slides/slide417.xml" ContentType="application/vnd.openxmlformats-officedocument.presentationml.slide+xml"/>
  <Override PartName="/ppt/charts/chart329.xml" ContentType="application/vnd.openxmlformats-officedocument.drawingml.chart+xml"/>
  <Override PartName="/ppt/charts/chart770.xml" ContentType="application/vnd.openxmlformats-officedocument.drawingml.chart+xml"/>
  <Override PartName="/ppt/slides/slide111.xml" ContentType="application/vnd.openxmlformats-officedocument.presentationml.slide+xml"/>
  <Override PartName="/ppt/charts/chart499.xml" ContentType="application/vnd.openxmlformats-officedocument.drawingml.chart+xml"/>
  <Override PartName="/ppt/charts/chart515.xml" ContentType="application/vnd.openxmlformats-officedocument.drawingml.chart+xml"/>
  <Override PartName="/ppt/charts/chart701.xml" ContentType="application/vnd.openxmlformats-officedocument.drawingml.chart+xml"/>
  <Override PartName="/ppt/theme/themeOverride265.xml" ContentType="application/vnd.openxmlformats-officedocument.themeOverride+xml"/>
  <Override PartName="/ppt/slides/slide63.xml" ContentType="application/vnd.openxmlformats-officedocument.presentationml.slide+xml"/>
  <Override PartName="/ppt/slides/slide281.xml" ContentType="application/vnd.openxmlformats-officedocument.presentationml.slide+xml"/>
  <Override PartName="/ppt/theme/themeOverride99.xml" ContentType="application/vnd.openxmlformats-officedocument.themeOverride+xml"/>
  <Override PartName="/ppt/charts/chart685.xml" ContentType="application/vnd.openxmlformats-officedocument.drawingml.chart+xml"/>
  <Override PartName="/ppt/charts/chart871.xml" ContentType="application/vnd.openxmlformats-officedocument.drawingml.chart+xml"/>
  <Override PartName="/ppt/charts/chart193.xml" ContentType="application/vnd.openxmlformats-officedocument.drawingml.chart+xml"/>
  <Override PartName="/ppt/charts/chart616.xml" ContentType="application/vnd.openxmlformats-officedocument.drawingml.chart+xml"/>
  <Override PartName="/ppt/slides/slide196.xml" ContentType="application/vnd.openxmlformats-officedocument.presentationml.slide+xml"/>
  <Override PartName="/ppt/slides/slide212.xml" ContentType="application/vnd.openxmlformats-officedocument.presentationml.slide+xml"/>
  <Override PartName="/ppt/charts/chart40.xml" ContentType="application/vnd.openxmlformats-officedocument.drawingml.chart+xml"/>
  <Override PartName="/ppt/charts/chart124.xml" ContentType="application/vnd.openxmlformats-officedocument.drawingml.chart+xml"/>
  <Override PartName="/ppt/charts/chart802.xml" ContentType="application/vnd.openxmlformats-officedocument.drawingml.chart+xml"/>
  <Override PartName="/ppt/slides/slide382.xml" ContentType="application/vnd.openxmlformats-officedocument.presentationml.slide+xml"/>
  <Override PartName="/ppt/charts/chart294.xml" ContentType="application/vnd.openxmlformats-officedocument.drawingml.chart+xml"/>
  <Override PartName="/ppt/charts/chart310.xml" ContentType="application/vnd.openxmlformats-officedocument.drawingml.chart+xml"/>
  <Override PartName="/ppt/charts/chart786.xml" ContentType="application/vnd.openxmlformats-officedocument.drawingml.chart+xml"/>
  <Override PartName="/ppt/slides/slide79.xml" ContentType="application/vnd.openxmlformats-officedocument.presentationml.slide+xml"/>
  <Override PartName="/ppt/slides/slide127.xml" ContentType="application/vnd.openxmlformats-officedocument.presentationml.slide+xml"/>
  <Override PartName="/ppt/charts/chart480.xml" ContentType="application/vnd.openxmlformats-officedocument.drawingml.chart+xml"/>
  <Override PartName="/ppt/charts/chart717.xml" ContentType="application/vnd.openxmlformats-officedocument.drawingml.chart+xml"/>
  <Override PartName="/ppt/slides/slide297.xml" ContentType="application/vnd.openxmlformats-officedocument.presentationml.slide+xml"/>
  <Override PartName="/ppt/slides/slide313.xml" ContentType="application/vnd.openxmlformats-officedocument.presentationml.slide+xml"/>
  <Override PartName="/ppt/theme/themeOverride80.xml" ContentType="application/vnd.openxmlformats-officedocument.themeOverride+xml"/>
  <Override PartName="/ppt/charts/chart225.xml" ContentType="application/vnd.openxmlformats-officedocument.drawingml.chart+xml"/>
  <Override PartName="/ppt/charts/chart411.xml" ContentType="application/vnd.openxmlformats-officedocument.drawingml.chart+xml"/>
  <Override PartName="/ppt/charts/chart887.xml" ContentType="application/vnd.openxmlformats-officedocument.drawingml.chart+xml"/>
  <Override PartName="/ppt/charts/chart903.xml" ContentType="application/vnd.openxmlformats-officedocument.drawingml.chart+xml"/>
  <Override PartName="/ppt/diagrams/drawing5.xml" ContentType="application/vnd.ms-office.drawingml.diagramDrawing+xml"/>
  <Override PartName="/ppt/notesSlides/notesSlide1.xml" ContentType="application/vnd.openxmlformats-officedocument.presentationml.notesSlide+xml"/>
  <Override PartName="/ppt/theme/themeOverride11.xml" ContentType="application/vnd.openxmlformats-officedocument.themeOverride+xml"/>
  <Override PartName="/ppt/charts/chart395.xml" ContentType="application/vnd.openxmlformats-officedocument.drawingml.chart+xml"/>
  <Override PartName="/ppt/theme/themeOverride161.xml" ContentType="application/vnd.openxmlformats-officedocument.themeOverride+xml"/>
  <Override PartName="/ppt/slides/slide228.xml" ContentType="application/vnd.openxmlformats-officedocument.presentationml.slide+xml"/>
  <Override PartName="/ppt/slides/slide414.xml" ContentType="application/vnd.openxmlformats-officedocument.presentationml.slide+xml"/>
  <Override PartName="/ppt/charts/chart56.xml" ContentType="application/vnd.openxmlformats-officedocument.drawingml.chart+xml"/>
  <Override PartName="/ppt/charts/chart581.xml" ContentType="application/vnd.openxmlformats-officedocument.drawingml.chart+xml"/>
  <Override PartName="/ppt/charts/chart818.xml" ContentType="application/vnd.openxmlformats-officedocument.drawingml.chart+xml"/>
  <Override PartName="/ppt/slides/slide398.xml" ContentType="application/vnd.openxmlformats-officedocument.presentationml.slide+xml"/>
  <Override PartName="/ppt/charts/chart326.xml" ContentType="application/vnd.openxmlformats-officedocument.drawingml.chart+xml"/>
  <Override PartName="/ppt/charts/chart512.xml" ContentType="application/vnd.openxmlformats-officedocument.drawingml.chart+xml"/>
  <Override PartName="/ppt/theme/themeOverride262.xml" ContentType="application/vnd.openxmlformats-officedocument.themeOverride+xml"/>
  <Override PartName="/ppt/slides/slide60.xml" ContentType="application/vnd.openxmlformats-officedocument.presentationml.slide+xml"/>
  <Override PartName="/ppt/slides/slide329.xml" ContentType="application/vnd.openxmlformats-officedocument.presentationml.slide+xml"/>
  <Override PartName="/ppt/charts/chart496.xml" ContentType="application/vnd.openxmlformats-officedocument.drawingml.chart+xml"/>
  <Override PartName="/ppt/charts/chart682.xml" ContentType="application/vnd.openxmlformats-officedocument.drawingml.chart+xml"/>
  <Override PartName="/ppt/charts/chart190.xml" ContentType="application/vnd.openxmlformats-officedocument.drawingml.chart+xml"/>
  <Override PartName="/ppt/theme/themeOverride96.xml" ContentType="application/vnd.openxmlformats-officedocument.themeOverride+xml"/>
  <Override PartName="/ppt/charts/chart427.xml" ContentType="application/vnd.openxmlformats-officedocument.drawingml.chart+xml"/>
  <Override PartName="/ppt/theme/themeOverride177.xml" ContentType="application/vnd.openxmlformats-officedocument.themeOverride+xml"/>
  <Override PartName="/ppt/charts/chart919.xml" ContentType="application/vnd.openxmlformats-officedocument.drawingml.chart+xml"/>
  <Override PartName="/ppt/theme/themeOverride27.xml" ContentType="application/vnd.openxmlformats-officedocument.themeOverride+xml"/>
  <Override PartName="/ppt/charts/chart613.xml" ContentType="application/vnd.openxmlformats-officedocument.drawingml.chart+xml"/>
  <Override PartName="/ppt/slides/slide193.xml" ContentType="application/vnd.openxmlformats-officedocument.presentationml.slide+xml"/>
  <Override PartName="/ppt/charts/chart121.xml" ContentType="application/vnd.openxmlformats-officedocument.drawingml.chart+xml"/>
  <Override PartName="/ppt/theme/themeOverride108.xml" ContentType="application/vnd.openxmlformats-officedocument.themeOverride+xml"/>
  <Override PartName="/ppt/charts/chart597.xml" ContentType="application/vnd.openxmlformats-officedocument.drawingml.chart+xml"/>
  <Override PartName="/ppt/charts/chart783.xml" ContentType="application/vnd.openxmlformats-officedocument.drawingml.chart+xml"/>
  <Override PartName="/ppt/slides/slide124.xml" ContentType="application/vnd.openxmlformats-officedocument.presentationml.slide+xml"/>
  <Override PartName="/ppt/charts/chart291.xml" ContentType="application/vnd.openxmlformats-officedocument.drawingml.chart+xml"/>
  <Override PartName="/ppt/charts/chart528.xml" ContentType="application/vnd.openxmlformats-officedocument.drawingml.chart+xml"/>
  <Override PartName="/ppt/theme/themeOverride278.xml" ContentType="application/vnd.openxmlformats-officedocument.themeOverride+xml"/>
  <Override PartName="/ppt/slides/slide76.xml" ContentType="application/vnd.openxmlformats-officedocument.presentationml.slide+xml"/>
  <Override PartName="/ppt/slides/slide310.xml" ContentType="application/vnd.openxmlformats-officedocument.presentationml.slide+xml"/>
  <Override PartName="/ppt/charts/chart222.xml" ContentType="application/vnd.openxmlformats-officedocument.drawingml.chart+xml"/>
  <Override PartName="/ppt/charts/chart698.xml" ContentType="application/vnd.openxmlformats-officedocument.drawingml.chart+xml"/>
  <Override PartName="/ppt/charts/chart714.xml" ContentType="application/vnd.openxmlformats-officedocument.drawingml.chart+xml"/>
  <Override PartName="/ppt/charts/chart900.xml" ContentType="application/vnd.openxmlformats-officedocument.drawingml.chart+xml"/>
  <Override PartName="/ppt/diagrams/drawing2.xml" ContentType="application/vnd.ms-office.drawingml.diagramDrawing+xml"/>
  <Override PartName="/ppt/slides/slide294.xml" ContentType="application/vnd.openxmlformats-officedocument.presentationml.slide+xml"/>
  <Override PartName="/ppt/theme/themeOverride209.xml" ContentType="application/vnd.openxmlformats-officedocument.themeOverride+xml"/>
  <Override PartName="/ppt/charts/chart884.xml" ContentType="application/vnd.openxmlformats-officedocument.drawingml.chart+xml"/>
  <Override PartName="/ppt/slides/slide225.xml" ContentType="application/vnd.openxmlformats-officedocument.presentationml.slide+xml"/>
  <Override PartName="/ppt/charts/chart53.xml" ContentType="application/vnd.openxmlformats-officedocument.drawingml.chart+xml"/>
  <Override PartName="/ppt/charts/chart392.xml" ContentType="application/vnd.openxmlformats-officedocument.drawingml.chart+xml"/>
  <Override PartName="/ppt/charts/chart629.xml" ContentType="application/vnd.openxmlformats-officedocument.drawingml.chart+xml"/>
  <Override PartName="/ppt/charts/chart815.xml" ContentType="application/vnd.openxmlformats-officedocument.drawingml.chart+xml"/>
  <Override PartName="/ppt/slides/slide395.xml" ContentType="application/vnd.openxmlformats-officedocument.presentationml.slide+xml"/>
  <Override PartName="/ppt/slides/slide411.xml" ContentType="application/vnd.openxmlformats-officedocument.presentationml.slide+xml"/>
  <Override PartName="/ppt/charts/chart137.xml" ContentType="application/vnd.openxmlformats-officedocument.drawingml.chart+xml"/>
  <Override PartName="/ppt/charts/chart323.xml" ContentType="application/vnd.openxmlformats-officedocument.drawingml.chart+xml"/>
  <Override PartName="/ppt/charts/chart799.xml" ContentType="application/vnd.openxmlformats-officedocument.drawingml.chart+xml"/>
  <Override PartName="/ppt/diagrams/data6.xml" ContentType="application/vnd.openxmlformats-officedocument.drawingml.diagramData+xml"/>
  <Override PartName="/ppt/charts/chart493.xml" ContentType="application/vnd.openxmlformats-officedocument.drawingml.chart+xml"/>
  <Override PartName="/ppt/slides/slide326.xml" ContentType="application/vnd.openxmlformats-officedocument.presentationml.slide+xml"/>
  <Override PartName="/ppt/charts/chart238.xml" ContentType="application/vnd.openxmlformats-officedocument.drawingml.chart+xml"/>
  <Override PartName="/ppt/theme/themeOverride93.xml" ContentType="application/vnd.openxmlformats-officedocument.themeOverride+xml"/>
  <Override PartName="/ppt/charts/chart916.xml" ContentType="application/vnd.openxmlformats-officedocument.drawingml.chart+xml"/>
  <Override PartName="/ppt/theme/themeOverride24.xml" ContentType="application/vnd.openxmlformats-officedocument.themeOverride+xml"/>
  <Override PartName="/ppt/charts/chart424.xml" ContentType="application/vnd.openxmlformats-officedocument.drawingml.chart+xml"/>
  <Override PartName="/ppt/theme/themeOverride174.xml" ContentType="application/vnd.openxmlformats-officedocument.themeOverride+xml"/>
  <Override PartName="/ppt/charts/chart610.xml" ContentType="application/vnd.openxmlformats-officedocument.drawingml.chart+xml"/>
  <Override PartName="/ppt/slides/slide190.xml" ContentType="application/vnd.openxmlformats-officedocument.presentationml.slide+xml"/>
  <Override PartName="/ppt/charts/chart69.xml" ContentType="application/vnd.openxmlformats-officedocument.drawingml.chart+xml"/>
  <Override PartName="/ppt/theme/themeOverride105.xml" ContentType="application/vnd.openxmlformats-officedocument.themeOverride+xml"/>
  <Override PartName="/ppt/charts/chart594.xml" ContentType="application/vnd.openxmlformats-officedocument.drawingml.chart+xml"/>
  <Override PartName="/ppt/charts/chart339.xml" ContentType="application/vnd.openxmlformats-officedocument.drawingml.chart+xml"/>
  <Override PartName="/ppt/charts/chart525.xml" ContentType="application/vnd.openxmlformats-officedocument.drawingml.chart+xml"/>
  <Override PartName="/ppt/charts/chart780.xml" ContentType="application/vnd.openxmlformats-officedocument.drawingml.chart+xml"/>
  <Override PartName="/ppt/slides/slide73.xml" ContentType="application/vnd.openxmlformats-officedocument.presentationml.slide+xml"/>
  <Override PartName="/ppt/slides/slide121.xml" ContentType="application/vnd.openxmlformats-officedocument.presentationml.slide+xml"/>
  <Override PartName="/ppt/charts/chart711.xml" ContentType="application/vnd.openxmlformats-officedocument.drawingml.chart+xml"/>
  <Override PartName="/ppt/theme/themeOverride275.xml" ContentType="application/vnd.openxmlformats-officedocument.themeOverride+xml"/>
  <Override PartName="/ppt/slides/slide291.xml" ContentType="application/vnd.openxmlformats-officedocument.presentationml.slide+xml"/>
  <Override PartName="/ppt/theme/themeOverride206.xml" ContentType="application/vnd.openxmlformats-officedocument.themeOverride+xml"/>
  <Override PartName="/ppt/charts/chart695.xml" ContentType="application/vnd.openxmlformats-officedocument.drawingml.chart+xml"/>
  <Override PartName="/ppt/charts/chart881.xml" ContentType="application/vnd.openxmlformats-officedocument.drawingml.chart+xml"/>
  <Override PartName="/ppt/charts/chart626.xml" ContentType="application/vnd.openxmlformats-officedocument.drawingml.chart+xml"/>
  <Override PartName="/ppt/slides/slide222.xml" ContentType="application/vnd.openxmlformats-officedocument.presentationml.slide+xml"/>
  <Override PartName="/ppt/charts/chart50.xml" ContentType="application/vnd.openxmlformats-officedocument.drawingml.chart+xml"/>
  <Override PartName="/ppt/charts/chart134.xml" ContentType="application/vnd.openxmlformats-officedocument.drawingml.chart+xml"/>
  <Override PartName="/ppt/charts/chart796.xml" ContentType="application/vnd.openxmlformats-officedocument.drawingml.chart+xml"/>
  <Override PartName="/ppt/charts/chart812.xml" ContentType="application/vnd.openxmlformats-officedocument.drawingml.chart+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bookmarkIdSeed="3">
  <p:sldMasterIdLst>
    <p:sldMasterId id="2147483707" r:id="rId1"/>
    <p:sldMasterId id="2147483703" r:id="rId2"/>
  </p:sldMasterIdLst>
  <p:notesMasterIdLst>
    <p:notesMasterId r:id="rId429"/>
  </p:notesMasterIdLst>
  <p:handoutMasterIdLst>
    <p:handoutMasterId r:id="rId430"/>
  </p:handoutMasterIdLst>
  <p:sldIdLst>
    <p:sldId id="4940" r:id="rId3"/>
    <p:sldId id="5236" r:id="rId4"/>
    <p:sldId id="5867" r:id="rId5"/>
    <p:sldId id="5227" r:id="rId6"/>
    <p:sldId id="5228" r:id="rId7"/>
    <p:sldId id="5229" r:id="rId8"/>
    <p:sldId id="5230" r:id="rId9"/>
    <p:sldId id="5231" r:id="rId10"/>
    <p:sldId id="5232" r:id="rId11"/>
    <p:sldId id="5233" r:id="rId12"/>
    <p:sldId id="5234" r:id="rId13"/>
    <p:sldId id="5617" r:id="rId14"/>
    <p:sldId id="5618" r:id="rId15"/>
    <p:sldId id="5621" r:id="rId16"/>
    <p:sldId id="5622" r:id="rId17"/>
    <p:sldId id="5624" r:id="rId18"/>
    <p:sldId id="5393" r:id="rId19"/>
    <p:sldId id="5237" r:id="rId20"/>
    <p:sldId id="5171" r:id="rId21"/>
    <p:sldId id="5332" r:id="rId22"/>
    <p:sldId id="5600" r:id="rId23"/>
    <p:sldId id="5178" r:id="rId24"/>
    <p:sldId id="5329" r:id="rId25"/>
    <p:sldId id="5331" r:id="rId26"/>
    <p:sldId id="5180" r:id="rId27"/>
    <p:sldId id="5455" r:id="rId28"/>
    <p:sldId id="5487" r:id="rId29"/>
    <p:sldId id="5457" r:id="rId30"/>
    <p:sldId id="5458" r:id="rId31"/>
    <p:sldId id="5547" r:id="rId32"/>
    <p:sldId id="5548" r:id="rId33"/>
    <p:sldId id="5549" r:id="rId34"/>
    <p:sldId id="5603" r:id="rId35"/>
    <p:sldId id="5550" r:id="rId36"/>
    <p:sldId id="5551" r:id="rId37"/>
    <p:sldId id="5601" r:id="rId38"/>
    <p:sldId id="5552" r:id="rId39"/>
    <p:sldId id="5553" r:id="rId40"/>
    <p:sldId id="5554" r:id="rId41"/>
    <p:sldId id="5555" r:id="rId42"/>
    <p:sldId id="5556" r:id="rId43"/>
    <p:sldId id="5557" r:id="rId44"/>
    <p:sldId id="5558" r:id="rId45"/>
    <p:sldId id="5604" r:id="rId46"/>
    <p:sldId id="5559" r:id="rId47"/>
    <p:sldId id="5560" r:id="rId48"/>
    <p:sldId id="5561" r:id="rId49"/>
    <p:sldId id="5562" r:id="rId50"/>
    <p:sldId id="5563" r:id="rId51"/>
    <p:sldId id="5564" r:id="rId52"/>
    <p:sldId id="5565" r:id="rId53"/>
    <p:sldId id="5566" r:id="rId54"/>
    <p:sldId id="5567" r:id="rId55"/>
    <p:sldId id="5568" r:id="rId56"/>
    <p:sldId id="5569" r:id="rId57"/>
    <p:sldId id="5570" r:id="rId58"/>
    <p:sldId id="5571" r:id="rId59"/>
    <p:sldId id="5572" r:id="rId60"/>
    <p:sldId id="5573" r:id="rId61"/>
    <p:sldId id="5574" r:id="rId62"/>
    <p:sldId id="5575" r:id="rId63"/>
    <p:sldId id="5602" r:id="rId64"/>
    <p:sldId id="5577" r:id="rId65"/>
    <p:sldId id="5578" r:id="rId66"/>
    <p:sldId id="5579" r:id="rId67"/>
    <p:sldId id="5580" r:id="rId68"/>
    <p:sldId id="5581" r:id="rId69"/>
    <p:sldId id="5582" r:id="rId70"/>
    <p:sldId id="5583" r:id="rId71"/>
    <p:sldId id="5584" r:id="rId72"/>
    <p:sldId id="5585" r:id="rId73"/>
    <p:sldId id="5586" r:id="rId74"/>
    <p:sldId id="5605" r:id="rId75"/>
    <p:sldId id="5587" r:id="rId76"/>
    <p:sldId id="5588" r:id="rId77"/>
    <p:sldId id="5606" r:id="rId78"/>
    <p:sldId id="5589" r:id="rId79"/>
    <p:sldId id="5590" r:id="rId80"/>
    <p:sldId id="5607" r:id="rId81"/>
    <p:sldId id="5591" r:id="rId82"/>
    <p:sldId id="5592" r:id="rId83"/>
    <p:sldId id="5593" r:id="rId84"/>
    <p:sldId id="5594" r:id="rId85"/>
    <p:sldId id="5595" r:id="rId86"/>
    <p:sldId id="5596" r:id="rId87"/>
    <p:sldId id="5597" r:id="rId88"/>
    <p:sldId id="5598" r:id="rId89"/>
    <p:sldId id="5599" r:id="rId90"/>
    <p:sldId id="5424" r:id="rId91"/>
    <p:sldId id="5425" r:id="rId92"/>
    <p:sldId id="5426" r:id="rId93"/>
    <p:sldId id="5427" r:id="rId94"/>
    <p:sldId id="5428" r:id="rId95"/>
    <p:sldId id="5429" r:id="rId96"/>
    <p:sldId id="5430" r:id="rId97"/>
    <p:sldId id="5431" r:id="rId98"/>
    <p:sldId id="5432" r:id="rId99"/>
    <p:sldId id="5433" r:id="rId100"/>
    <p:sldId id="5434" r:id="rId101"/>
    <p:sldId id="5435" r:id="rId102"/>
    <p:sldId id="5436" r:id="rId103"/>
    <p:sldId id="5437" r:id="rId104"/>
    <p:sldId id="5438" r:id="rId105"/>
    <p:sldId id="5439" r:id="rId106"/>
    <p:sldId id="5440" r:id="rId107"/>
    <p:sldId id="5441" r:id="rId108"/>
    <p:sldId id="5442" r:id="rId109"/>
    <p:sldId id="5443" r:id="rId110"/>
    <p:sldId id="5444" r:id="rId111"/>
    <p:sldId id="5445" r:id="rId112"/>
    <p:sldId id="5446" r:id="rId113"/>
    <p:sldId id="5447" r:id="rId114"/>
    <p:sldId id="5448" r:id="rId115"/>
    <p:sldId id="5449" r:id="rId116"/>
    <p:sldId id="5450" r:id="rId117"/>
    <p:sldId id="5451" r:id="rId118"/>
    <p:sldId id="5452" r:id="rId119"/>
    <p:sldId id="5453" r:id="rId120"/>
    <p:sldId id="5454" r:id="rId121"/>
    <p:sldId id="5251" r:id="rId122"/>
    <p:sldId id="5391" r:id="rId123"/>
    <p:sldId id="5333" r:id="rId124"/>
    <p:sldId id="5335" r:id="rId125"/>
    <p:sldId id="5336" r:id="rId126"/>
    <p:sldId id="5337" r:id="rId127"/>
    <p:sldId id="5338" r:id="rId128"/>
    <p:sldId id="5339" r:id="rId129"/>
    <p:sldId id="5340" r:id="rId130"/>
    <p:sldId id="5341" r:id="rId131"/>
    <p:sldId id="5342" r:id="rId132"/>
    <p:sldId id="5343" r:id="rId133"/>
    <p:sldId id="5344" r:id="rId134"/>
    <p:sldId id="5345" r:id="rId135"/>
    <p:sldId id="5346" r:id="rId136"/>
    <p:sldId id="5609" r:id="rId137"/>
    <p:sldId id="5610" r:id="rId138"/>
    <p:sldId id="5608" r:id="rId139"/>
    <p:sldId id="5347" r:id="rId140"/>
    <p:sldId id="5348" r:id="rId141"/>
    <p:sldId id="5508" r:id="rId142"/>
    <p:sldId id="5611" r:id="rId143"/>
    <p:sldId id="5509" r:id="rId144"/>
    <p:sldId id="5510" r:id="rId145"/>
    <p:sldId id="5511" r:id="rId146"/>
    <p:sldId id="5512" r:id="rId147"/>
    <p:sldId id="5612" r:id="rId148"/>
    <p:sldId id="5513" r:id="rId149"/>
    <p:sldId id="5514" r:id="rId150"/>
    <p:sldId id="5515" r:id="rId151"/>
    <p:sldId id="5613" r:id="rId152"/>
    <p:sldId id="5516" r:id="rId153"/>
    <p:sldId id="5517" r:id="rId154"/>
    <p:sldId id="5518" r:id="rId155"/>
    <p:sldId id="5614" r:id="rId156"/>
    <p:sldId id="5519" r:id="rId157"/>
    <p:sldId id="5520" r:id="rId158"/>
    <p:sldId id="5521" r:id="rId159"/>
    <p:sldId id="5522" r:id="rId160"/>
    <p:sldId id="5523" r:id="rId161"/>
    <p:sldId id="5524" r:id="rId162"/>
    <p:sldId id="5525" r:id="rId163"/>
    <p:sldId id="5526" r:id="rId164"/>
    <p:sldId id="5527" r:id="rId165"/>
    <p:sldId id="5528" r:id="rId166"/>
    <p:sldId id="5529" r:id="rId167"/>
    <p:sldId id="5530" r:id="rId168"/>
    <p:sldId id="5531" r:id="rId169"/>
    <p:sldId id="5532" r:id="rId170"/>
    <p:sldId id="5533" r:id="rId171"/>
    <p:sldId id="5534" r:id="rId172"/>
    <p:sldId id="5535" r:id="rId173"/>
    <p:sldId id="5536" r:id="rId174"/>
    <p:sldId id="5537" r:id="rId175"/>
    <p:sldId id="5538" r:id="rId176"/>
    <p:sldId id="5539" r:id="rId177"/>
    <p:sldId id="5540" r:id="rId178"/>
    <p:sldId id="5541" r:id="rId179"/>
    <p:sldId id="5542" r:id="rId180"/>
    <p:sldId id="5543" r:id="rId181"/>
    <p:sldId id="5544" r:id="rId182"/>
    <p:sldId id="5545" r:id="rId183"/>
    <p:sldId id="5546" r:id="rId184"/>
    <p:sldId id="5389" r:id="rId185"/>
    <p:sldId id="5615" r:id="rId186"/>
    <p:sldId id="5625" r:id="rId187"/>
    <p:sldId id="5626" r:id="rId188"/>
    <p:sldId id="5627" r:id="rId189"/>
    <p:sldId id="5628" r:id="rId190"/>
    <p:sldId id="5629" r:id="rId191"/>
    <p:sldId id="5630" r:id="rId192"/>
    <p:sldId id="5631" r:id="rId193"/>
    <p:sldId id="5632" r:id="rId194"/>
    <p:sldId id="5633" r:id="rId195"/>
    <p:sldId id="5634" r:id="rId196"/>
    <p:sldId id="5635" r:id="rId197"/>
    <p:sldId id="5636" r:id="rId198"/>
    <p:sldId id="5637" r:id="rId199"/>
    <p:sldId id="5638" r:id="rId200"/>
    <p:sldId id="5639" r:id="rId201"/>
    <p:sldId id="5640" r:id="rId202"/>
    <p:sldId id="5641" r:id="rId203"/>
    <p:sldId id="5642" r:id="rId204"/>
    <p:sldId id="5643" r:id="rId205"/>
    <p:sldId id="5644" r:id="rId206"/>
    <p:sldId id="5645" r:id="rId207"/>
    <p:sldId id="5646" r:id="rId208"/>
    <p:sldId id="5647" r:id="rId209"/>
    <p:sldId id="5648" r:id="rId210"/>
    <p:sldId id="5649" r:id="rId211"/>
    <p:sldId id="5650" r:id="rId212"/>
    <p:sldId id="5651" r:id="rId213"/>
    <p:sldId id="5652" r:id="rId214"/>
    <p:sldId id="5653" r:id="rId215"/>
    <p:sldId id="5654" r:id="rId216"/>
    <p:sldId id="5655" r:id="rId217"/>
    <p:sldId id="5656" r:id="rId218"/>
    <p:sldId id="5657" r:id="rId219"/>
    <p:sldId id="5658" r:id="rId220"/>
    <p:sldId id="5659" r:id="rId221"/>
    <p:sldId id="5660" r:id="rId222"/>
    <p:sldId id="5661" r:id="rId223"/>
    <p:sldId id="5662" r:id="rId224"/>
    <p:sldId id="5663" r:id="rId225"/>
    <p:sldId id="5664" r:id="rId226"/>
    <p:sldId id="5665" r:id="rId227"/>
    <p:sldId id="5666" r:id="rId228"/>
    <p:sldId id="5667" r:id="rId229"/>
    <p:sldId id="5668" r:id="rId230"/>
    <p:sldId id="5669" r:id="rId231"/>
    <p:sldId id="5670" r:id="rId232"/>
    <p:sldId id="5671" r:id="rId233"/>
    <p:sldId id="5672" r:id="rId234"/>
    <p:sldId id="5673" r:id="rId235"/>
    <p:sldId id="5674" r:id="rId236"/>
    <p:sldId id="5675" r:id="rId237"/>
    <p:sldId id="5676" r:id="rId238"/>
    <p:sldId id="5677" r:id="rId239"/>
    <p:sldId id="5678" r:id="rId240"/>
    <p:sldId id="5679" r:id="rId241"/>
    <p:sldId id="5680" r:id="rId242"/>
    <p:sldId id="5681" r:id="rId243"/>
    <p:sldId id="5682" r:id="rId244"/>
    <p:sldId id="5683" r:id="rId245"/>
    <p:sldId id="5684" r:id="rId246"/>
    <p:sldId id="5685" r:id="rId247"/>
    <p:sldId id="5686" r:id="rId248"/>
    <p:sldId id="5687" r:id="rId249"/>
    <p:sldId id="5688" r:id="rId250"/>
    <p:sldId id="5689" r:id="rId251"/>
    <p:sldId id="5690" r:id="rId252"/>
    <p:sldId id="5691" r:id="rId253"/>
    <p:sldId id="5692" r:id="rId254"/>
    <p:sldId id="5693" r:id="rId255"/>
    <p:sldId id="5694" r:id="rId256"/>
    <p:sldId id="5695" r:id="rId257"/>
    <p:sldId id="5696" r:id="rId258"/>
    <p:sldId id="5697" r:id="rId259"/>
    <p:sldId id="5698" r:id="rId260"/>
    <p:sldId id="5699" r:id="rId261"/>
    <p:sldId id="5700" r:id="rId262"/>
    <p:sldId id="5701" r:id="rId263"/>
    <p:sldId id="5702" r:id="rId264"/>
    <p:sldId id="5703" r:id="rId265"/>
    <p:sldId id="5704" r:id="rId266"/>
    <p:sldId id="5705" r:id="rId267"/>
    <p:sldId id="5706" r:id="rId268"/>
    <p:sldId id="5707" r:id="rId269"/>
    <p:sldId id="5708" r:id="rId270"/>
    <p:sldId id="5709" r:id="rId271"/>
    <p:sldId id="5710" r:id="rId272"/>
    <p:sldId id="5711" r:id="rId273"/>
    <p:sldId id="5712" r:id="rId274"/>
    <p:sldId id="5713" r:id="rId275"/>
    <p:sldId id="5714" r:id="rId276"/>
    <p:sldId id="5715" r:id="rId277"/>
    <p:sldId id="5716" r:id="rId278"/>
    <p:sldId id="5717" r:id="rId279"/>
    <p:sldId id="5718" r:id="rId280"/>
    <p:sldId id="5719" r:id="rId281"/>
    <p:sldId id="5720" r:id="rId282"/>
    <p:sldId id="5721" r:id="rId283"/>
    <p:sldId id="5722" r:id="rId284"/>
    <p:sldId id="5723" r:id="rId285"/>
    <p:sldId id="5724" r:id="rId286"/>
    <p:sldId id="5725" r:id="rId287"/>
    <p:sldId id="5726" r:id="rId288"/>
    <p:sldId id="5727" r:id="rId289"/>
    <p:sldId id="5728" r:id="rId290"/>
    <p:sldId id="5729" r:id="rId291"/>
    <p:sldId id="5730" r:id="rId292"/>
    <p:sldId id="5731" r:id="rId293"/>
    <p:sldId id="5732" r:id="rId294"/>
    <p:sldId id="5733" r:id="rId295"/>
    <p:sldId id="5734" r:id="rId296"/>
    <p:sldId id="5735" r:id="rId297"/>
    <p:sldId id="5736" r:id="rId298"/>
    <p:sldId id="5737" r:id="rId299"/>
    <p:sldId id="5738" r:id="rId300"/>
    <p:sldId id="5739" r:id="rId301"/>
    <p:sldId id="5740" r:id="rId302"/>
    <p:sldId id="5741" r:id="rId303"/>
    <p:sldId id="5742" r:id="rId304"/>
    <p:sldId id="5743" r:id="rId305"/>
    <p:sldId id="5744" r:id="rId306"/>
    <p:sldId id="5745" r:id="rId307"/>
    <p:sldId id="5746" r:id="rId308"/>
    <p:sldId id="5747" r:id="rId309"/>
    <p:sldId id="5748" r:id="rId310"/>
    <p:sldId id="5749" r:id="rId311"/>
    <p:sldId id="5750" r:id="rId312"/>
    <p:sldId id="5751" r:id="rId313"/>
    <p:sldId id="5752" r:id="rId314"/>
    <p:sldId id="5753" r:id="rId315"/>
    <p:sldId id="5754" r:id="rId316"/>
    <p:sldId id="5755" r:id="rId317"/>
    <p:sldId id="5756" r:id="rId318"/>
    <p:sldId id="5757" r:id="rId319"/>
    <p:sldId id="5758" r:id="rId320"/>
    <p:sldId id="5759" r:id="rId321"/>
    <p:sldId id="5760" r:id="rId322"/>
    <p:sldId id="5761" r:id="rId323"/>
    <p:sldId id="5762" r:id="rId324"/>
    <p:sldId id="5763" r:id="rId325"/>
    <p:sldId id="5764" r:id="rId326"/>
    <p:sldId id="5765" r:id="rId327"/>
    <p:sldId id="5766" r:id="rId328"/>
    <p:sldId id="5767" r:id="rId329"/>
    <p:sldId id="5768" r:id="rId330"/>
    <p:sldId id="5769" r:id="rId331"/>
    <p:sldId id="5770" r:id="rId332"/>
    <p:sldId id="5771" r:id="rId333"/>
    <p:sldId id="5772" r:id="rId334"/>
    <p:sldId id="5773" r:id="rId335"/>
    <p:sldId id="5774" r:id="rId336"/>
    <p:sldId id="5775" r:id="rId337"/>
    <p:sldId id="5776" r:id="rId338"/>
    <p:sldId id="5777" r:id="rId339"/>
    <p:sldId id="5778" r:id="rId340"/>
    <p:sldId id="5779" r:id="rId341"/>
    <p:sldId id="5780" r:id="rId342"/>
    <p:sldId id="5781" r:id="rId343"/>
    <p:sldId id="5782" r:id="rId344"/>
    <p:sldId id="5783" r:id="rId345"/>
    <p:sldId id="5784" r:id="rId346"/>
    <p:sldId id="5785" r:id="rId347"/>
    <p:sldId id="5786" r:id="rId348"/>
    <p:sldId id="5787" r:id="rId349"/>
    <p:sldId id="5788" r:id="rId350"/>
    <p:sldId id="5789" r:id="rId351"/>
    <p:sldId id="5790" r:id="rId352"/>
    <p:sldId id="5791" r:id="rId353"/>
    <p:sldId id="5792" r:id="rId354"/>
    <p:sldId id="5793" r:id="rId355"/>
    <p:sldId id="5794" r:id="rId356"/>
    <p:sldId id="5795" r:id="rId357"/>
    <p:sldId id="5796" r:id="rId358"/>
    <p:sldId id="5797" r:id="rId359"/>
    <p:sldId id="5798" r:id="rId360"/>
    <p:sldId id="5799" r:id="rId361"/>
    <p:sldId id="5800" r:id="rId362"/>
    <p:sldId id="5801" r:id="rId363"/>
    <p:sldId id="5802" r:id="rId364"/>
    <p:sldId id="5803" r:id="rId365"/>
    <p:sldId id="5804" r:id="rId366"/>
    <p:sldId id="5805" r:id="rId367"/>
    <p:sldId id="5806" r:id="rId368"/>
    <p:sldId id="5807" r:id="rId369"/>
    <p:sldId id="5808" r:id="rId370"/>
    <p:sldId id="5809" r:id="rId371"/>
    <p:sldId id="5810" r:id="rId372"/>
    <p:sldId id="5811" r:id="rId373"/>
    <p:sldId id="5812" r:id="rId374"/>
    <p:sldId id="5813" r:id="rId375"/>
    <p:sldId id="5814" r:id="rId376"/>
    <p:sldId id="5815" r:id="rId377"/>
    <p:sldId id="5816" r:id="rId378"/>
    <p:sldId id="5817" r:id="rId379"/>
    <p:sldId id="5818" r:id="rId380"/>
    <p:sldId id="5819" r:id="rId381"/>
    <p:sldId id="5820" r:id="rId382"/>
    <p:sldId id="5821" r:id="rId383"/>
    <p:sldId id="5822" r:id="rId384"/>
    <p:sldId id="5823" r:id="rId385"/>
    <p:sldId id="5824" r:id="rId386"/>
    <p:sldId id="5825" r:id="rId387"/>
    <p:sldId id="5826" r:id="rId388"/>
    <p:sldId id="5827" r:id="rId389"/>
    <p:sldId id="5828" r:id="rId390"/>
    <p:sldId id="5829" r:id="rId391"/>
    <p:sldId id="5830" r:id="rId392"/>
    <p:sldId id="5831" r:id="rId393"/>
    <p:sldId id="5832" r:id="rId394"/>
    <p:sldId id="5833" r:id="rId395"/>
    <p:sldId id="5834" r:id="rId396"/>
    <p:sldId id="5835" r:id="rId397"/>
    <p:sldId id="5836" r:id="rId398"/>
    <p:sldId id="5837" r:id="rId399"/>
    <p:sldId id="5838" r:id="rId400"/>
    <p:sldId id="5839" r:id="rId401"/>
    <p:sldId id="5840" r:id="rId402"/>
    <p:sldId id="5841" r:id="rId403"/>
    <p:sldId id="5842" r:id="rId404"/>
    <p:sldId id="5843" r:id="rId405"/>
    <p:sldId id="5844" r:id="rId406"/>
    <p:sldId id="5845" r:id="rId407"/>
    <p:sldId id="5846" r:id="rId408"/>
    <p:sldId id="5847" r:id="rId409"/>
    <p:sldId id="5848" r:id="rId410"/>
    <p:sldId id="5849" r:id="rId411"/>
    <p:sldId id="5850" r:id="rId412"/>
    <p:sldId id="5851" r:id="rId413"/>
    <p:sldId id="5852" r:id="rId414"/>
    <p:sldId id="5853" r:id="rId415"/>
    <p:sldId id="5854" r:id="rId416"/>
    <p:sldId id="5855" r:id="rId417"/>
    <p:sldId id="5856" r:id="rId418"/>
    <p:sldId id="5857" r:id="rId419"/>
    <p:sldId id="5858" r:id="rId420"/>
    <p:sldId id="5859" r:id="rId421"/>
    <p:sldId id="5860" r:id="rId422"/>
    <p:sldId id="5861" r:id="rId423"/>
    <p:sldId id="5862" r:id="rId424"/>
    <p:sldId id="5863" r:id="rId425"/>
    <p:sldId id="5864" r:id="rId426"/>
    <p:sldId id="5865" r:id="rId427"/>
    <p:sldId id="5866" r:id="rId428"/>
  </p:sldIdLst>
  <p:sldSz cx="6858000" cy="9906000" type="A4"/>
  <p:notesSz cx="7053263" cy="9309100"/>
  <p:defaultTex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2060"/>
    <a:srgbClr val="99B7B9"/>
    <a:srgbClr val="5E6064"/>
    <a:srgbClr val="5B8DAC"/>
    <a:srgbClr val="7F5B3C"/>
    <a:srgbClr val="B8602E"/>
    <a:srgbClr val="984B9B"/>
    <a:srgbClr val="417A83"/>
    <a:srgbClr val="043B4F"/>
    <a:srgbClr val="FF9900"/>
  </p:clrMru>
  <p:extLst>
    <p:ext uri="{E76CE94A-603C-4142-B9EB-6D1370010A27}">
      <p14:discardImageEditData xmlns:p14="http://schemas.microsoft.com/office/powerpoint/2010/main" xmlns="" val="0"/>
    </p:ext>
    <p:ext uri="{D31A062A-798A-4329-ABDD-BBA856620510}">
      <p14:defaultImageDpi xmlns:p14="http://schemas.microsoft.com/office/powerpoint/2010/main" xmlns="" val="22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91EBBBCC-DAD2-459C-BE2E-F6DE35CF9A28}" styleName="Dark Style 2 - Accent 3/Accent 4">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3">
              <a:tint val="20000"/>
            </a:schemeClr>
          </a:solidFill>
        </a:fill>
      </a:tcStyle>
    </a:lastRow>
    <a:firstRow>
      <a:tcTxStyle b="on">
        <a:fontRef idx="minor">
          <a:scrgbClr r="0" g="0" b="0"/>
        </a:fontRef>
        <a:schemeClr val="lt1"/>
      </a:tcTxStyle>
      <a:tcStyle>
        <a:tcBdr/>
        <a:fill>
          <a:solidFill>
            <a:schemeClr val="accent4"/>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17292A2E-F333-43FB-9621-5CBBE7FDCDCB}" styleName="Light Style 2 - Accent 4">
    <a:wholeTbl>
      <a:tcTxStyle>
        <a:fontRef idx="minor">
          <a:scrgbClr r="0" g="0" b="0"/>
        </a:fontRef>
        <a:schemeClr val="tx1"/>
      </a:tcTxStyle>
      <a:tcStyle>
        <a:tcBdr>
          <a:left>
            <a:lnRef idx="1">
              <a:schemeClr val="accent4"/>
            </a:lnRef>
          </a:left>
          <a:right>
            <a:lnRef idx="1">
              <a:schemeClr val="accent4"/>
            </a:lnRef>
          </a:right>
          <a:top>
            <a:lnRef idx="1">
              <a:schemeClr val="accent4"/>
            </a:lnRef>
          </a:top>
          <a:bottom>
            <a:lnRef idx="1">
              <a:schemeClr val="accent4"/>
            </a:lnRef>
          </a:bottom>
          <a:insideH>
            <a:ln>
              <a:noFill/>
            </a:ln>
          </a:insideH>
          <a:insideV>
            <a:ln>
              <a:noFill/>
            </a:ln>
          </a:insideV>
        </a:tcBdr>
        <a:fill>
          <a:noFill/>
        </a:fill>
      </a:tcStyle>
    </a:wholeTbl>
    <a:band1H>
      <a:tcStyle>
        <a:tcBdr>
          <a:top>
            <a:lnRef idx="1">
              <a:schemeClr val="accent4"/>
            </a:lnRef>
          </a:top>
          <a:bottom>
            <a:lnRef idx="1">
              <a:schemeClr val="accent4"/>
            </a:lnRef>
          </a:bottom>
        </a:tcBdr>
      </a:tcStyle>
    </a:band1H>
    <a:band1V>
      <a:tcStyle>
        <a:tcBdr>
          <a:left>
            <a:lnRef idx="1">
              <a:schemeClr val="accent4"/>
            </a:lnRef>
          </a:left>
          <a:right>
            <a:lnRef idx="1">
              <a:schemeClr val="accent4"/>
            </a:lnRef>
          </a:right>
        </a:tcBdr>
      </a:tcStyle>
    </a:band1V>
    <a:band2V>
      <a:tcStyle>
        <a:tcBdr>
          <a:left>
            <a:lnRef idx="1">
              <a:schemeClr val="accent4"/>
            </a:lnRef>
          </a:left>
          <a:right>
            <a:lnRef idx="1">
              <a:schemeClr val="accent4"/>
            </a:lnRef>
          </a:right>
        </a:tcBdr>
      </a:tcStyle>
    </a:band2V>
    <a:lastCol>
      <a:tcTxStyle b="on"/>
      <a:tcStyle>
        <a:tcBdr/>
      </a:tcStyle>
    </a:lastCol>
    <a:firstCol>
      <a:tcTxStyle b="on"/>
      <a:tcStyle>
        <a:tcBdr/>
      </a:tcStyle>
    </a:firstCol>
    <a:lastRow>
      <a:tcTxStyle b="on"/>
      <a:tcStyle>
        <a:tcBdr>
          <a:top>
            <a:ln w="50800" cmpd="dbl">
              <a:solidFill>
                <a:schemeClr val="accent4"/>
              </a:solidFill>
            </a:ln>
          </a:top>
        </a:tcBdr>
      </a:tcStyle>
    </a:lastRow>
    <a:firstRow>
      <a:tcTxStyle b="on">
        <a:fontRef idx="minor">
          <a:scrgbClr r="0" g="0" b="0"/>
        </a:fontRef>
        <a:schemeClr val="bg1"/>
      </a:tcTxStyle>
      <a:tcStyle>
        <a:tcBdr/>
        <a:fillRef idx="1">
          <a:schemeClr val="accent4"/>
        </a:fillRef>
      </a:tcStyle>
    </a:firstRow>
  </a:tblStyle>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3C2FFA5D-87B4-456A-9821-1D502468CF0F}" styleName="Themed Style 1 - Accent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D113A9D2-9D6B-4929-AA2D-F23B5EE8CBE7}" styleName="Themed Style 2 - Accent 1">
    <a:tblBg>
      <a:fillRef idx="3">
        <a:schemeClr val="accent1"/>
      </a:fillRef>
      <a:effectRef idx="3">
        <a:schemeClr val="accent1"/>
      </a:effectRef>
    </a:tblBg>
    <a:wholeTbl>
      <a:tcTxStyle>
        <a:fontRef idx="minor">
          <a:scrgbClr r="0" g="0" b="0"/>
        </a:fontRef>
        <a:schemeClr val="lt1"/>
      </a:tcTxStyle>
      <a:tcStyle>
        <a:tcBdr>
          <a:left>
            <a:lnRef idx="1">
              <a:schemeClr val="accent1">
                <a:tint val="50000"/>
              </a:schemeClr>
            </a:lnRef>
          </a:left>
          <a:right>
            <a:lnRef idx="1">
              <a:schemeClr val="accent1">
                <a:tint val="50000"/>
              </a:schemeClr>
            </a:lnRef>
          </a:right>
          <a:top>
            <a:lnRef idx="1">
              <a:schemeClr val="accent1">
                <a:tint val="50000"/>
              </a:schemeClr>
            </a:lnRef>
          </a:top>
          <a:bottom>
            <a:lnRef idx="1">
              <a:schemeClr val="accent1">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00A15C55-8517-42AA-B614-E9B94910E393}" styleName="Medium Style 2 - Accent 4">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4">
              <a:tint val="20000"/>
            </a:schemeClr>
          </a:solidFill>
        </a:fill>
      </a:tcStyle>
    </a:wholeTbl>
    <a:band1H>
      <a:tcStyle>
        <a:tcBdr/>
        <a:fill>
          <a:solidFill>
            <a:schemeClr val="accent4">
              <a:tint val="40000"/>
            </a:schemeClr>
          </a:solidFill>
        </a:fill>
      </a:tcStyle>
    </a:band1H>
    <a:band2H>
      <a:tcStyle>
        <a:tcBdr/>
      </a:tcStyle>
    </a:band2H>
    <a:band1V>
      <a:tcStyle>
        <a:tcBdr/>
        <a:fill>
          <a:solidFill>
            <a:schemeClr val="accent4">
              <a:tint val="40000"/>
            </a:schemeClr>
          </a:solidFill>
        </a:fill>
      </a:tcStyle>
    </a:band1V>
    <a:band2V>
      <a:tcStyle>
        <a:tcBdr/>
      </a:tcStyle>
    </a:band2V>
    <a:lastCol>
      <a:tcTxStyle b="on">
        <a:fontRef idx="minor">
          <a:prstClr val="black"/>
        </a:fontRef>
        <a:schemeClr val="lt1"/>
      </a:tcTxStyle>
      <a:tcStyle>
        <a:tcBdr/>
        <a:fill>
          <a:solidFill>
            <a:schemeClr val="accent4"/>
          </a:solidFill>
        </a:fill>
      </a:tcStyle>
    </a:lastCol>
    <a:firstCol>
      <a:tcTxStyle b="on">
        <a:fontRef idx="minor">
          <a:prstClr val="black"/>
        </a:fontRef>
        <a:schemeClr val="lt1"/>
      </a:tcTxStyle>
      <a:tcStyle>
        <a:tcBdr/>
        <a:fill>
          <a:solidFill>
            <a:schemeClr val="accent4"/>
          </a:solidFill>
        </a:fill>
      </a:tcStyle>
    </a:firstCol>
    <a:lastRow>
      <a:tcTxStyle b="on">
        <a:fontRef idx="minor">
          <a:prstClr val="black"/>
        </a:fontRef>
        <a:schemeClr val="lt1"/>
      </a:tcTxStyle>
      <a:tcStyle>
        <a:tcBdr>
          <a:top>
            <a:ln w="38100" cmpd="sng">
              <a:solidFill>
                <a:schemeClr val="lt1"/>
              </a:solidFill>
            </a:ln>
          </a:top>
        </a:tcBdr>
        <a:fill>
          <a:solidFill>
            <a:schemeClr val="accent4"/>
          </a:solidFill>
        </a:fill>
      </a:tcStyle>
    </a:lastRow>
    <a:firstRow>
      <a:tcTxStyle b="on">
        <a:fontRef idx="minor">
          <a:prstClr val="black"/>
        </a:fontRef>
        <a:schemeClr val="lt1"/>
      </a:tcTxStyle>
      <a:tcStyle>
        <a:tcBdr>
          <a:bottom>
            <a:ln w="38100" cmpd="sng">
              <a:solidFill>
                <a:schemeClr val="lt1"/>
              </a:solidFill>
            </a:ln>
          </a:bottom>
        </a:tcBdr>
        <a:fill>
          <a:solidFill>
            <a:schemeClr val="accent4"/>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3B4B98B0-60AC-42C2-AFA5-B58CD77FA1E5}" styleName="Light Style 1 - Accent 1">
    <a:wholeTbl>
      <a:tcTxStyle>
        <a:fontRef idx="minor">
          <a:scrgbClr r="0" g="0" b="0"/>
        </a:fontRef>
        <a:schemeClr val="tx1"/>
      </a:tcTxStyle>
      <a:tcStyle>
        <a:tcBdr>
          <a:left>
            <a:ln>
              <a:noFill/>
            </a:ln>
          </a:left>
          <a:right>
            <a:ln>
              <a:noFill/>
            </a:ln>
          </a:right>
          <a:top>
            <a:ln w="12700" cmpd="sng">
              <a:solidFill>
                <a:schemeClr val="accent1"/>
              </a:solidFill>
            </a:ln>
          </a:top>
          <a:bottom>
            <a:ln w="12700" cmpd="sng">
              <a:solidFill>
                <a:schemeClr val="accent1"/>
              </a:solidFill>
            </a:ln>
          </a:bottom>
          <a:insideH>
            <a:ln>
              <a:noFill/>
            </a:ln>
          </a:insideH>
          <a:insideV>
            <a:ln>
              <a:noFill/>
            </a:ln>
          </a:insideV>
        </a:tcBdr>
        <a:fill>
          <a:noFill/>
        </a:fill>
      </a:tcStyle>
    </a:wholeTbl>
    <a:band1H>
      <a:tcStyle>
        <a:tcBdr/>
        <a:fill>
          <a:solidFill>
            <a:schemeClr val="accent1">
              <a:alpha val="20000"/>
            </a:schemeClr>
          </a:solidFill>
        </a:fill>
      </a:tcStyle>
    </a:band1H>
    <a:band2H>
      <a:tcStyle>
        <a:tcBdr/>
      </a:tcStyle>
    </a:band2H>
    <a:band1V>
      <a:tcStyle>
        <a:tcBdr/>
        <a:fill>
          <a:solidFill>
            <a:schemeClr val="accent1">
              <a:alpha val="20000"/>
            </a:schemeClr>
          </a:solidFill>
        </a:fill>
      </a:tcStyle>
    </a:band1V>
    <a:lastCol>
      <a:tcTxStyle b="on"/>
      <a:tcStyle>
        <a:tcBdr/>
      </a:tcStyle>
    </a:lastCol>
    <a:firstCol>
      <a:tcTxStyle b="on"/>
      <a:tcStyle>
        <a:tcBdr/>
      </a:tcStyle>
    </a:firstCol>
    <a:lastRow>
      <a:tcTxStyle b="on"/>
      <a:tcStyle>
        <a:tcBdr>
          <a:top>
            <a:ln w="12700" cmpd="sng">
              <a:solidFill>
                <a:schemeClr val="accent1"/>
              </a:solidFill>
            </a:ln>
          </a:top>
        </a:tcBdr>
        <a:fill>
          <a:noFill/>
        </a:fill>
      </a:tcStyle>
    </a:lastRow>
    <a:firstRow>
      <a:tcTxStyle b="on"/>
      <a:tcStyle>
        <a:tcBdr>
          <a:bottom>
            <a:ln w="12700" cmpd="sng">
              <a:solidFill>
                <a:schemeClr val="accent1"/>
              </a:solidFill>
            </a:ln>
          </a:bottom>
        </a:tcBdr>
        <a:fill>
          <a:noFill/>
        </a:fill>
      </a:tcStyle>
    </a:firstRow>
  </a:tblStyle>
  <a:tblStyle styleId="{08FB837D-C827-4EFA-A057-4D05807E0F7C}" styleName="Themed Style 1 - Accent 6">
    <a:tblBg>
      <a:fillRef idx="2">
        <a:schemeClr val="accent6"/>
      </a:fillRef>
      <a:effectRef idx="1">
        <a:schemeClr val="accent6"/>
      </a:effectRef>
    </a:tblBg>
    <a:wholeTbl>
      <a:tcTxStyle>
        <a:fontRef idx="minor">
          <a:scrgbClr r="0" g="0" b="0"/>
        </a:fontRef>
        <a:schemeClr val="dk1"/>
      </a:tcTxStyle>
      <a:tcStyle>
        <a:tcBdr>
          <a:left>
            <a:lnRef idx="1">
              <a:schemeClr val="accent6"/>
            </a:lnRef>
          </a:left>
          <a:right>
            <a:lnRef idx="1">
              <a:schemeClr val="accent6"/>
            </a:lnRef>
          </a:right>
          <a:top>
            <a:lnRef idx="1">
              <a:schemeClr val="accent6"/>
            </a:lnRef>
          </a:top>
          <a:bottom>
            <a:lnRef idx="1">
              <a:schemeClr val="accent6"/>
            </a:lnRef>
          </a:bottom>
          <a:insideH>
            <a:lnRef idx="1">
              <a:schemeClr val="accent6"/>
            </a:lnRef>
          </a:insideH>
          <a:insideV>
            <a:lnRef idx="1">
              <a:schemeClr val="accent6"/>
            </a:lnRef>
          </a:insideV>
        </a:tcBdr>
        <a:fill>
          <a:noFill/>
        </a:fill>
      </a:tcStyle>
    </a:wholeTbl>
    <a:band1H>
      <a:tcStyle>
        <a:tcBdr/>
        <a:fill>
          <a:solidFill>
            <a:schemeClr val="accent6">
              <a:alpha val="40000"/>
            </a:schemeClr>
          </a:solidFill>
        </a:fill>
      </a:tcStyle>
    </a:band1H>
    <a:band2H>
      <a:tcStyle>
        <a:tcBdr/>
      </a:tcStyle>
    </a:band2H>
    <a:band1V>
      <a:tcStyle>
        <a:tcBdr>
          <a:top>
            <a:lnRef idx="1">
              <a:schemeClr val="accent6"/>
            </a:lnRef>
          </a:top>
          <a:bottom>
            <a:lnRef idx="1">
              <a:schemeClr val="accent6"/>
            </a:lnRef>
          </a:bottom>
        </a:tcBdr>
        <a:fill>
          <a:solidFill>
            <a:schemeClr val="accent6">
              <a:alpha val="40000"/>
            </a:schemeClr>
          </a:solidFill>
        </a:fill>
      </a:tcStyle>
    </a:band1V>
    <a:band2V>
      <a:tcStyle>
        <a:tcBdr/>
      </a:tcStyle>
    </a:band2V>
    <a:lastCol>
      <a:tcTxStyle b="on"/>
      <a:tcStyle>
        <a:tcBdr>
          <a:left>
            <a:lnRef idx="2">
              <a:schemeClr val="accent6"/>
            </a:lnRef>
          </a:left>
          <a:right>
            <a:lnRef idx="1">
              <a:schemeClr val="accent6"/>
            </a:lnRef>
          </a:right>
          <a:top>
            <a:lnRef idx="1">
              <a:schemeClr val="accent6"/>
            </a:lnRef>
          </a:top>
          <a:bottom>
            <a:lnRef idx="1">
              <a:schemeClr val="accent6"/>
            </a:lnRef>
          </a:bottom>
          <a:insideH>
            <a:lnRef idx="1">
              <a:schemeClr val="accent6"/>
            </a:lnRef>
          </a:insideH>
          <a:insideV>
            <a:ln>
              <a:noFill/>
            </a:ln>
          </a:insideV>
        </a:tcBdr>
      </a:tcStyle>
    </a:lastCol>
    <a:firstCol>
      <a:tcTxStyle b="on"/>
      <a:tcStyle>
        <a:tcBdr>
          <a:left>
            <a:lnRef idx="1">
              <a:schemeClr val="accent6"/>
            </a:lnRef>
          </a:left>
          <a:right>
            <a:lnRef idx="2">
              <a:schemeClr val="accent6"/>
            </a:lnRef>
          </a:right>
          <a:top>
            <a:lnRef idx="1">
              <a:schemeClr val="accent6"/>
            </a:lnRef>
          </a:top>
          <a:bottom>
            <a:lnRef idx="1">
              <a:schemeClr val="accent6"/>
            </a:lnRef>
          </a:bottom>
          <a:insideH>
            <a:lnRef idx="1">
              <a:schemeClr val="accent6"/>
            </a:lnRef>
          </a:insideH>
          <a:insideV>
            <a:ln>
              <a:noFill/>
            </a:ln>
          </a:insideV>
        </a:tcBdr>
      </a:tcStyle>
    </a:firstCol>
    <a:lastRow>
      <a:tcTxStyle b="on"/>
      <a:tcStyle>
        <a:tcBdr>
          <a:left>
            <a:lnRef idx="1">
              <a:schemeClr val="accent6"/>
            </a:lnRef>
          </a:left>
          <a:right>
            <a:lnRef idx="1">
              <a:schemeClr val="accent6"/>
            </a:lnRef>
          </a:right>
          <a:top>
            <a:lnRef idx="2">
              <a:schemeClr val="accent6"/>
            </a:lnRef>
          </a:top>
          <a:bottom>
            <a:lnRef idx="2">
              <a:schemeClr val="accent6"/>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6"/>
            </a:lnRef>
          </a:left>
          <a:right>
            <a:lnRef idx="1">
              <a:schemeClr val="accent6"/>
            </a:lnRef>
          </a:right>
          <a:top>
            <a:lnRef idx="1">
              <a:schemeClr val="accent6"/>
            </a:lnRef>
          </a:top>
          <a:bottom>
            <a:lnRef idx="2">
              <a:schemeClr val="lt1"/>
            </a:lnRef>
          </a:bottom>
          <a:insideH>
            <a:ln>
              <a:noFill/>
            </a:ln>
          </a:insideH>
          <a:insideV>
            <a:ln>
              <a:noFill/>
            </a:ln>
          </a:insideV>
        </a:tcBdr>
        <a:fill>
          <a:solidFill>
            <a:schemeClr val="accent6"/>
          </a:solidFill>
        </a:fill>
      </a:tcStyle>
    </a:firstRow>
  </a:tblStyle>
  <a:tblStyle styleId="{638B1855-1B75-4FBE-930C-398BA8C253C6}" styleName="Themed Style 2 - Accent 6">
    <a:tblBg>
      <a:fillRef idx="3">
        <a:schemeClr val="accent6"/>
      </a:fillRef>
      <a:effectRef idx="3">
        <a:schemeClr val="accent6"/>
      </a:effectRef>
    </a:tblBg>
    <a:wholeTbl>
      <a:tcTxStyle>
        <a:fontRef idx="minor">
          <a:scrgbClr r="0" g="0" b="0"/>
        </a:fontRef>
        <a:schemeClr val="lt1"/>
      </a:tcTxStyle>
      <a:tcStyle>
        <a:tcBdr>
          <a:left>
            <a:lnRef idx="1">
              <a:schemeClr val="accent6">
                <a:tint val="50000"/>
              </a:schemeClr>
            </a:lnRef>
          </a:left>
          <a:right>
            <a:lnRef idx="1">
              <a:schemeClr val="accent6">
                <a:tint val="50000"/>
              </a:schemeClr>
            </a:lnRef>
          </a:right>
          <a:top>
            <a:lnRef idx="1">
              <a:schemeClr val="accent6">
                <a:tint val="50000"/>
              </a:schemeClr>
            </a:lnRef>
          </a:top>
          <a:bottom>
            <a:lnRef idx="1">
              <a:schemeClr val="accent6">
                <a:tint val="50000"/>
              </a:schemeClr>
            </a:lnRef>
          </a:bottom>
          <a:insideH>
            <a:ln>
              <a:noFill/>
            </a:ln>
          </a:insideH>
          <a:insideV>
            <a:ln>
              <a:noFill/>
            </a:ln>
          </a:insideV>
        </a:tcBdr>
        <a:fill>
          <a:noFill/>
        </a:fill>
      </a:tcStyle>
    </a:wholeTbl>
    <a:band1H>
      <a:tcStyle>
        <a:tcBdr/>
        <a:fill>
          <a:solidFill>
            <a:schemeClr val="lt1">
              <a:alpha val="20000"/>
            </a:schemeClr>
          </a:solidFill>
        </a:fill>
      </a:tcStyle>
    </a:band1H>
    <a:band1V>
      <a:tcStyle>
        <a:tcBdr/>
        <a:fill>
          <a:solidFill>
            <a:schemeClr val="lt1">
              <a:alpha val="20000"/>
            </a:schemeClr>
          </a:solidFill>
        </a:fill>
      </a:tcStyle>
    </a:band1V>
    <a:lastCol>
      <a:tcTxStyle b="on"/>
      <a:tcStyle>
        <a:tcBdr>
          <a:left>
            <a:lnRef idx="2">
              <a:schemeClr val="lt1"/>
            </a:lnRef>
          </a:left>
        </a:tcBdr>
      </a:tcStyle>
    </a:lastCol>
    <a:firstCol>
      <a:tcTxStyle b="on"/>
      <a:tcStyle>
        <a:tcBdr>
          <a:right>
            <a:lnRef idx="2">
              <a:schemeClr val="lt1"/>
            </a:lnRef>
          </a:right>
        </a:tcBdr>
      </a:tcStyle>
    </a:firstCol>
    <a:lastRow>
      <a:tcTxStyle b="on"/>
      <a:tcStyle>
        <a:tcBdr>
          <a:top>
            <a:lnRef idx="2">
              <a:schemeClr val="lt1"/>
            </a:lnRef>
          </a:top>
        </a:tcBdr>
        <a:fill>
          <a:noFill/>
        </a:fill>
      </a:tcStyle>
    </a:lastRow>
    <a:seCell>
      <a:tcStyle>
        <a:tcBdr>
          <a:left>
            <a:ln>
              <a:noFill/>
            </a:ln>
          </a:left>
          <a:top>
            <a:ln>
              <a:noFill/>
            </a:ln>
          </a:top>
        </a:tcBdr>
      </a:tcStyle>
    </a:seCell>
    <a:swCell>
      <a:tcStyle>
        <a:tcBdr>
          <a:right>
            <a:ln>
              <a:noFill/>
            </a:ln>
          </a:right>
          <a:top>
            <a:ln>
              <a:noFill/>
            </a:ln>
          </a:top>
        </a:tcBdr>
      </a:tcStyle>
    </a:swCell>
    <a:firstRow>
      <a:tcTxStyle b="on"/>
      <a:tcStyle>
        <a:tcBdr>
          <a:bottom>
            <a:lnRef idx="3">
              <a:schemeClr val="lt1"/>
            </a:lnRef>
          </a:bottom>
        </a:tcBdr>
        <a:fill>
          <a:noFill/>
        </a:fill>
      </a:tcStyle>
    </a:firstRow>
    <a:neCell>
      <a:tcStyle>
        <a:tcBdr>
          <a:bottom>
            <a:ln>
              <a:noFill/>
            </a:ln>
          </a:bottom>
        </a:tcBdr>
      </a:tcStyle>
    </a:neCell>
  </a:tblStyle>
  <a:tblStyle styleId="{68D230F3-CF80-4859-8CE7-A43EE81993B5}" styleName="Light Style 1 - Accent 6">
    <a:wholeTbl>
      <a:tcTxStyle>
        <a:fontRef idx="minor">
          <a:scrgbClr r="0" g="0" b="0"/>
        </a:fontRef>
        <a:schemeClr val="tx1"/>
      </a:tcTxStyle>
      <a:tcStyle>
        <a:tcBdr>
          <a:left>
            <a:ln>
              <a:noFill/>
            </a:ln>
          </a:left>
          <a:right>
            <a:ln>
              <a:noFill/>
            </a:ln>
          </a:right>
          <a:top>
            <a:ln w="12700" cmpd="sng">
              <a:solidFill>
                <a:schemeClr val="accent6"/>
              </a:solidFill>
            </a:ln>
          </a:top>
          <a:bottom>
            <a:ln w="12700" cmpd="sng">
              <a:solidFill>
                <a:schemeClr val="accent6"/>
              </a:solidFill>
            </a:ln>
          </a:bottom>
          <a:insideH>
            <a:ln>
              <a:noFill/>
            </a:ln>
          </a:insideH>
          <a:insideV>
            <a:ln>
              <a:noFill/>
            </a:ln>
          </a:insideV>
        </a:tcBdr>
        <a:fill>
          <a:noFill/>
        </a:fill>
      </a:tcStyle>
    </a:wholeTbl>
    <a:band1H>
      <a:tcStyle>
        <a:tcBdr/>
        <a:fill>
          <a:solidFill>
            <a:schemeClr val="accent6">
              <a:alpha val="20000"/>
            </a:schemeClr>
          </a:solidFill>
        </a:fill>
      </a:tcStyle>
    </a:band1H>
    <a:band2H>
      <a:tcStyle>
        <a:tcBdr/>
      </a:tcStyle>
    </a:band2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12700" cmpd="sng">
              <a:solidFill>
                <a:schemeClr val="accent6"/>
              </a:solidFill>
            </a:ln>
          </a:top>
        </a:tcBdr>
        <a:fill>
          <a:noFill/>
        </a:fill>
      </a:tcStyle>
    </a:lastRow>
    <a:firstRow>
      <a:tcTxStyle b="on"/>
      <a:tcStyle>
        <a:tcBdr>
          <a:bottom>
            <a:ln w="12700" cmpd="sng">
              <a:solidFill>
                <a:schemeClr val="accent6"/>
              </a:solidFill>
            </a:ln>
          </a:bottom>
        </a:tcBdr>
        <a:fill>
          <a:noFill/>
        </a:fill>
      </a:tcStyle>
    </a:firstRow>
  </a:tblStyle>
  <a:tblStyle styleId="{616DA210-FB5B-4158-B5E0-FEB733F419BA}" styleName="Light Style 3">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band1H>
      <a:tcStyle>
        <a:tcBdr/>
        <a:fill>
          <a:solidFill>
            <a:schemeClr val="tx1">
              <a:alpha val="20000"/>
            </a:schemeClr>
          </a:solidFill>
        </a:fill>
      </a:tcStyle>
    </a:band1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50800" cmpd="dbl">
              <a:solidFill>
                <a:schemeClr val="tx1"/>
              </a:solidFill>
            </a:ln>
          </a:top>
        </a:tcBdr>
        <a:fill>
          <a:noFill/>
        </a:fill>
      </a:tcStyle>
    </a:lastRow>
    <a:firstRow>
      <a:tcTxStyle b="on"/>
      <a:tcStyle>
        <a:tcBdr>
          <a:bottom>
            <a:ln w="25400" cmpd="sng">
              <a:solidFill>
                <a:schemeClr val="tx1"/>
              </a:solidFill>
            </a:ln>
          </a:bottom>
        </a:tcBdr>
        <a:fill>
          <a:noFill/>
        </a:fill>
      </a:tcStyle>
    </a:firstRow>
  </a:tblStyle>
  <a:tblStyle styleId="{69C7853C-536D-4A76-A0AE-DD22124D55A5}" styleName="Themed Style 1 - Accent 3">
    <a:tblBg>
      <a:fillRef idx="2">
        <a:schemeClr val="accent3"/>
      </a:fillRef>
      <a:effectRef idx="1">
        <a:schemeClr val="accent3"/>
      </a:effectRef>
    </a:tblBg>
    <a:wholeTbl>
      <a:tcTxStyle>
        <a:fontRef idx="minor">
          <a:scrgbClr r="0" g="0" b="0"/>
        </a:fontRef>
        <a:schemeClr val="dk1"/>
      </a:tcTxStyle>
      <a:tcStyle>
        <a:tcBdr>
          <a:left>
            <a:lnRef idx="1">
              <a:schemeClr val="accent3"/>
            </a:lnRef>
          </a:left>
          <a:right>
            <a:lnRef idx="1">
              <a:schemeClr val="accent3"/>
            </a:lnRef>
          </a:right>
          <a:top>
            <a:lnRef idx="1">
              <a:schemeClr val="accent3"/>
            </a:lnRef>
          </a:top>
          <a:bottom>
            <a:lnRef idx="1">
              <a:schemeClr val="accent3"/>
            </a:lnRef>
          </a:bottom>
          <a:insideH>
            <a:lnRef idx="1">
              <a:schemeClr val="accent3"/>
            </a:lnRef>
          </a:insideH>
          <a:insideV>
            <a:lnRef idx="1">
              <a:schemeClr val="accent3"/>
            </a:lnRef>
          </a:insideV>
        </a:tcBdr>
        <a:fill>
          <a:noFill/>
        </a:fill>
      </a:tcStyle>
    </a:wholeTbl>
    <a:band1H>
      <a:tcStyle>
        <a:tcBdr/>
        <a:fill>
          <a:solidFill>
            <a:schemeClr val="accent3">
              <a:alpha val="40000"/>
            </a:schemeClr>
          </a:solidFill>
        </a:fill>
      </a:tcStyle>
    </a:band1H>
    <a:band2H>
      <a:tcStyle>
        <a:tcBdr/>
      </a:tcStyle>
    </a:band2H>
    <a:band1V>
      <a:tcStyle>
        <a:tcBdr>
          <a:top>
            <a:lnRef idx="1">
              <a:schemeClr val="accent3"/>
            </a:lnRef>
          </a:top>
          <a:bottom>
            <a:lnRef idx="1">
              <a:schemeClr val="accent3"/>
            </a:lnRef>
          </a:bottom>
        </a:tcBdr>
        <a:fill>
          <a:solidFill>
            <a:schemeClr val="accent3">
              <a:alpha val="40000"/>
            </a:schemeClr>
          </a:solidFill>
        </a:fill>
      </a:tcStyle>
    </a:band1V>
    <a:band2V>
      <a:tcStyle>
        <a:tcBdr/>
      </a:tcStyle>
    </a:band2V>
    <a:lastCol>
      <a:tcTxStyle b="on"/>
      <a:tcStyle>
        <a:tcBdr>
          <a:left>
            <a:lnRef idx="2">
              <a:schemeClr val="accent3"/>
            </a:lnRef>
          </a:left>
          <a:right>
            <a:lnRef idx="1">
              <a:schemeClr val="accent3"/>
            </a:lnRef>
          </a:right>
          <a:top>
            <a:lnRef idx="1">
              <a:schemeClr val="accent3"/>
            </a:lnRef>
          </a:top>
          <a:bottom>
            <a:lnRef idx="1">
              <a:schemeClr val="accent3"/>
            </a:lnRef>
          </a:bottom>
          <a:insideH>
            <a:lnRef idx="1">
              <a:schemeClr val="accent3"/>
            </a:lnRef>
          </a:insideH>
          <a:insideV>
            <a:ln>
              <a:noFill/>
            </a:ln>
          </a:insideV>
        </a:tcBdr>
      </a:tcStyle>
    </a:lastCol>
    <a:firstCol>
      <a:tcTxStyle b="on"/>
      <a:tcStyle>
        <a:tcBdr>
          <a:left>
            <a:lnRef idx="1">
              <a:schemeClr val="accent3"/>
            </a:lnRef>
          </a:left>
          <a:right>
            <a:lnRef idx="2">
              <a:schemeClr val="accent3"/>
            </a:lnRef>
          </a:right>
          <a:top>
            <a:lnRef idx="1">
              <a:schemeClr val="accent3"/>
            </a:lnRef>
          </a:top>
          <a:bottom>
            <a:lnRef idx="1">
              <a:schemeClr val="accent3"/>
            </a:lnRef>
          </a:bottom>
          <a:insideH>
            <a:lnRef idx="1">
              <a:schemeClr val="accent3"/>
            </a:lnRef>
          </a:insideH>
          <a:insideV>
            <a:ln>
              <a:noFill/>
            </a:ln>
          </a:insideV>
        </a:tcBdr>
      </a:tcStyle>
    </a:firstCol>
    <a:lastRow>
      <a:tcTxStyle b="on"/>
      <a:tcStyle>
        <a:tcBdr>
          <a:left>
            <a:lnRef idx="1">
              <a:schemeClr val="accent3"/>
            </a:lnRef>
          </a:left>
          <a:right>
            <a:lnRef idx="1">
              <a:schemeClr val="accent3"/>
            </a:lnRef>
          </a:right>
          <a:top>
            <a:lnRef idx="2">
              <a:schemeClr val="accent3"/>
            </a:lnRef>
          </a:top>
          <a:bottom>
            <a:lnRef idx="2">
              <a:schemeClr val="accent3"/>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3"/>
            </a:lnRef>
          </a:left>
          <a:right>
            <a:lnRef idx="1">
              <a:schemeClr val="accent3"/>
            </a:lnRef>
          </a:right>
          <a:top>
            <a:lnRef idx="1">
              <a:schemeClr val="accent3"/>
            </a:lnRef>
          </a:top>
          <a:bottom>
            <a:lnRef idx="2">
              <a:schemeClr val="lt1"/>
            </a:lnRef>
          </a:bottom>
          <a:insideH>
            <a:ln>
              <a:noFill/>
            </a:ln>
          </a:insideH>
          <a:insideV>
            <a:ln>
              <a:noFill/>
            </a:ln>
          </a:insideV>
        </a:tcBdr>
        <a:fill>
          <a:solidFill>
            <a:schemeClr val="accent3"/>
          </a:solidFill>
        </a:fill>
      </a:tcStyle>
    </a:firstRow>
  </a:tblStyle>
  <a:tblStyle styleId="{284E427A-3D55-4303-BF80-6455036E1DE7}" styleName="Themed Style 1 - Accent 2">
    <a:tblBg>
      <a:fillRef idx="2">
        <a:schemeClr val="accent2"/>
      </a:fillRef>
      <a:effectRef idx="1">
        <a:schemeClr val="accent2"/>
      </a:effectRef>
    </a:tblBg>
    <a:wholeTbl>
      <a:tcTxStyle>
        <a:fontRef idx="minor">
          <a:scrgbClr r="0" g="0" b="0"/>
        </a:fontRef>
        <a:schemeClr val="dk1"/>
      </a:tcTxStyle>
      <a:tcStyle>
        <a:tcBdr>
          <a:left>
            <a:lnRef idx="1">
              <a:schemeClr val="accent2"/>
            </a:lnRef>
          </a:left>
          <a:right>
            <a:lnRef idx="1">
              <a:schemeClr val="accent2"/>
            </a:lnRef>
          </a:right>
          <a:top>
            <a:lnRef idx="1">
              <a:schemeClr val="accent2"/>
            </a:lnRef>
          </a:top>
          <a:bottom>
            <a:lnRef idx="1">
              <a:schemeClr val="accent2"/>
            </a:lnRef>
          </a:bottom>
          <a:insideH>
            <a:lnRef idx="1">
              <a:schemeClr val="accent2"/>
            </a:lnRef>
          </a:insideH>
          <a:insideV>
            <a:lnRef idx="1">
              <a:schemeClr val="accent2"/>
            </a:lnRef>
          </a:insideV>
        </a:tcBdr>
        <a:fill>
          <a:noFill/>
        </a:fill>
      </a:tcStyle>
    </a:wholeTbl>
    <a:band1H>
      <a:tcStyle>
        <a:tcBdr/>
        <a:fill>
          <a:solidFill>
            <a:schemeClr val="accent2">
              <a:alpha val="40000"/>
            </a:schemeClr>
          </a:solidFill>
        </a:fill>
      </a:tcStyle>
    </a:band1H>
    <a:band2H>
      <a:tcStyle>
        <a:tcBdr/>
      </a:tcStyle>
    </a:band2H>
    <a:band1V>
      <a:tcStyle>
        <a:tcBdr>
          <a:top>
            <a:lnRef idx="1">
              <a:schemeClr val="accent2"/>
            </a:lnRef>
          </a:top>
          <a:bottom>
            <a:lnRef idx="1">
              <a:schemeClr val="accent2"/>
            </a:lnRef>
          </a:bottom>
        </a:tcBdr>
        <a:fill>
          <a:solidFill>
            <a:schemeClr val="accent2">
              <a:alpha val="40000"/>
            </a:schemeClr>
          </a:solidFill>
        </a:fill>
      </a:tcStyle>
    </a:band1V>
    <a:band2V>
      <a:tcStyle>
        <a:tcBdr/>
      </a:tcStyle>
    </a:band2V>
    <a:lastCol>
      <a:tcTxStyle b="on"/>
      <a:tcStyle>
        <a:tcBdr>
          <a:left>
            <a:lnRef idx="2">
              <a:schemeClr val="accent2"/>
            </a:lnRef>
          </a:left>
          <a:right>
            <a:lnRef idx="1">
              <a:schemeClr val="accent2"/>
            </a:lnRef>
          </a:right>
          <a:top>
            <a:lnRef idx="1">
              <a:schemeClr val="accent2"/>
            </a:lnRef>
          </a:top>
          <a:bottom>
            <a:lnRef idx="1">
              <a:schemeClr val="accent2"/>
            </a:lnRef>
          </a:bottom>
          <a:insideH>
            <a:lnRef idx="1">
              <a:schemeClr val="accent2"/>
            </a:lnRef>
          </a:insideH>
          <a:insideV>
            <a:ln>
              <a:noFill/>
            </a:ln>
          </a:insideV>
        </a:tcBdr>
      </a:tcStyle>
    </a:lastCol>
    <a:firstCol>
      <a:tcTxStyle b="on"/>
      <a:tcStyle>
        <a:tcBdr>
          <a:left>
            <a:lnRef idx="1">
              <a:schemeClr val="accent2"/>
            </a:lnRef>
          </a:left>
          <a:right>
            <a:lnRef idx="2">
              <a:schemeClr val="accent2"/>
            </a:lnRef>
          </a:right>
          <a:top>
            <a:lnRef idx="1">
              <a:schemeClr val="accent2"/>
            </a:lnRef>
          </a:top>
          <a:bottom>
            <a:lnRef idx="1">
              <a:schemeClr val="accent2"/>
            </a:lnRef>
          </a:bottom>
          <a:insideH>
            <a:lnRef idx="1">
              <a:schemeClr val="accent2"/>
            </a:lnRef>
          </a:insideH>
          <a:insideV>
            <a:ln>
              <a:noFill/>
            </a:ln>
          </a:insideV>
        </a:tcBdr>
      </a:tcStyle>
    </a:firstCol>
    <a:lastRow>
      <a:tcTxStyle b="on"/>
      <a:tcStyle>
        <a:tcBdr>
          <a:left>
            <a:lnRef idx="1">
              <a:schemeClr val="accent2"/>
            </a:lnRef>
          </a:left>
          <a:right>
            <a:lnRef idx="1">
              <a:schemeClr val="accent2"/>
            </a:lnRef>
          </a:right>
          <a:top>
            <a:lnRef idx="2">
              <a:schemeClr val="accent2"/>
            </a:lnRef>
          </a:top>
          <a:bottom>
            <a:lnRef idx="2">
              <a:schemeClr val="accent2"/>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2"/>
            </a:lnRef>
          </a:left>
          <a:right>
            <a:lnRef idx="1">
              <a:schemeClr val="accent2"/>
            </a:lnRef>
          </a:right>
          <a:top>
            <a:lnRef idx="1">
              <a:schemeClr val="accent2"/>
            </a:lnRef>
          </a:top>
          <a:bottom>
            <a:lnRef idx="2">
              <a:schemeClr val="lt1"/>
            </a:lnRef>
          </a:bottom>
          <a:insideH>
            <a:ln>
              <a:noFill/>
            </a:ln>
          </a:insideH>
          <a:insideV>
            <a:ln>
              <a:noFill/>
            </a:ln>
          </a:insideV>
        </a:tcBdr>
        <a:fill>
          <a:solidFill>
            <a:schemeClr val="accent2"/>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showOutlineIcons="0" horzBarState="maximized">
    <p:restoredLeft sz="12426" autoAdjust="0"/>
    <p:restoredTop sz="86474" autoAdjust="0"/>
  </p:normalViewPr>
  <p:slideViewPr>
    <p:cSldViewPr snapToGrid="0">
      <p:cViewPr>
        <p:scale>
          <a:sx n="50" d="100"/>
          <a:sy n="50" d="100"/>
        </p:scale>
        <p:origin x="-3060" y="-510"/>
      </p:cViewPr>
      <p:guideLst>
        <p:guide orient="horz" pos="3555"/>
        <p:guide orient="horz" pos="6239"/>
        <p:guide orient="horz" pos="4162"/>
        <p:guide orient="horz" pos="183"/>
        <p:guide orient="horz" pos="2235"/>
        <p:guide orient="horz" pos="4997"/>
        <p:guide orient="horz" pos="2868"/>
        <p:guide orient="horz" pos="754"/>
        <p:guide pos="1144"/>
        <p:guide pos="205"/>
        <p:guide pos="4190"/>
        <p:guide pos="3115"/>
      </p:guideLst>
    </p:cSldViewPr>
  </p:slideViewPr>
  <p:outlineViewPr>
    <p:cViewPr>
      <p:scale>
        <a:sx n="33" d="100"/>
        <a:sy n="33" d="100"/>
      </p:scale>
      <p:origin x="246" y="0"/>
    </p:cViewPr>
  </p:outlineViewPr>
  <p:notesTextViewPr>
    <p:cViewPr>
      <p:scale>
        <a:sx n="100" d="100"/>
        <a:sy n="100" d="100"/>
      </p:scale>
      <p:origin x="0" y="0"/>
    </p:cViewPr>
  </p:notesTextViewPr>
  <p:sorterViewPr>
    <p:cViewPr>
      <p:scale>
        <a:sx n="100" d="100"/>
        <a:sy n="100" d="100"/>
      </p:scale>
      <p:origin x="0" y="0"/>
    </p:cViewPr>
  </p:sorterViewPr>
  <p:gridSpacing cx="78028800" cy="78028800"/>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99" Type="http://schemas.openxmlformats.org/officeDocument/2006/relationships/slide" Target="slides/slide297.xml"/><Relationship Id="rId21" Type="http://schemas.openxmlformats.org/officeDocument/2006/relationships/slide" Target="slides/slide19.xml"/><Relationship Id="rId63" Type="http://schemas.openxmlformats.org/officeDocument/2006/relationships/slide" Target="slides/slide61.xml"/><Relationship Id="rId159" Type="http://schemas.openxmlformats.org/officeDocument/2006/relationships/slide" Target="slides/slide157.xml"/><Relationship Id="rId324" Type="http://schemas.openxmlformats.org/officeDocument/2006/relationships/slide" Target="slides/slide322.xml"/><Relationship Id="rId366" Type="http://schemas.openxmlformats.org/officeDocument/2006/relationships/slide" Target="slides/slide364.xml"/><Relationship Id="rId170" Type="http://schemas.openxmlformats.org/officeDocument/2006/relationships/slide" Target="slides/slide168.xml"/><Relationship Id="rId226" Type="http://schemas.openxmlformats.org/officeDocument/2006/relationships/slide" Target="slides/slide224.xml"/><Relationship Id="rId433" Type="http://schemas.openxmlformats.org/officeDocument/2006/relationships/theme" Target="theme/theme1.xml"/><Relationship Id="rId268" Type="http://schemas.openxmlformats.org/officeDocument/2006/relationships/slide" Target="slides/slide266.xml"/><Relationship Id="rId32" Type="http://schemas.openxmlformats.org/officeDocument/2006/relationships/slide" Target="slides/slide30.xml"/><Relationship Id="rId74" Type="http://schemas.openxmlformats.org/officeDocument/2006/relationships/slide" Target="slides/slide72.xml"/><Relationship Id="rId128" Type="http://schemas.openxmlformats.org/officeDocument/2006/relationships/slide" Target="slides/slide126.xml"/><Relationship Id="rId335" Type="http://schemas.openxmlformats.org/officeDocument/2006/relationships/slide" Target="slides/slide333.xml"/><Relationship Id="rId377" Type="http://schemas.openxmlformats.org/officeDocument/2006/relationships/slide" Target="slides/slide375.xml"/><Relationship Id="rId5" Type="http://schemas.openxmlformats.org/officeDocument/2006/relationships/slide" Target="slides/slide3.xml"/><Relationship Id="rId181" Type="http://schemas.openxmlformats.org/officeDocument/2006/relationships/slide" Target="slides/slide179.xml"/><Relationship Id="rId237" Type="http://schemas.openxmlformats.org/officeDocument/2006/relationships/slide" Target="slides/slide235.xml"/><Relationship Id="rId402" Type="http://schemas.openxmlformats.org/officeDocument/2006/relationships/slide" Target="slides/slide400.xml"/><Relationship Id="rId279" Type="http://schemas.openxmlformats.org/officeDocument/2006/relationships/slide" Target="slides/slide277.xml"/><Relationship Id="rId43" Type="http://schemas.openxmlformats.org/officeDocument/2006/relationships/slide" Target="slides/slide41.xml"/><Relationship Id="rId139" Type="http://schemas.openxmlformats.org/officeDocument/2006/relationships/slide" Target="slides/slide137.xml"/><Relationship Id="rId290" Type="http://schemas.openxmlformats.org/officeDocument/2006/relationships/slide" Target="slides/slide288.xml"/><Relationship Id="rId304" Type="http://schemas.openxmlformats.org/officeDocument/2006/relationships/slide" Target="slides/slide302.xml"/><Relationship Id="rId346" Type="http://schemas.openxmlformats.org/officeDocument/2006/relationships/slide" Target="slides/slide344.xml"/><Relationship Id="rId388" Type="http://schemas.openxmlformats.org/officeDocument/2006/relationships/slide" Target="slides/slide386.xml"/><Relationship Id="rId85" Type="http://schemas.openxmlformats.org/officeDocument/2006/relationships/slide" Target="slides/slide83.xml"/><Relationship Id="rId150" Type="http://schemas.openxmlformats.org/officeDocument/2006/relationships/slide" Target="slides/slide148.xml"/><Relationship Id="rId192" Type="http://schemas.openxmlformats.org/officeDocument/2006/relationships/slide" Target="slides/slide190.xml"/><Relationship Id="rId206" Type="http://schemas.openxmlformats.org/officeDocument/2006/relationships/slide" Target="slides/slide204.xml"/><Relationship Id="rId413" Type="http://schemas.openxmlformats.org/officeDocument/2006/relationships/slide" Target="slides/slide411.xml"/><Relationship Id="rId248" Type="http://schemas.openxmlformats.org/officeDocument/2006/relationships/slide" Target="slides/slide246.xml"/><Relationship Id="rId269" Type="http://schemas.openxmlformats.org/officeDocument/2006/relationships/slide" Target="slides/slide267.xml"/><Relationship Id="rId434" Type="http://schemas.openxmlformats.org/officeDocument/2006/relationships/tableStyles" Target="tableStyles.xml"/><Relationship Id="rId12" Type="http://schemas.openxmlformats.org/officeDocument/2006/relationships/slide" Target="slides/slide10.xml"/><Relationship Id="rId33" Type="http://schemas.openxmlformats.org/officeDocument/2006/relationships/slide" Target="slides/slide31.xml"/><Relationship Id="rId108" Type="http://schemas.openxmlformats.org/officeDocument/2006/relationships/slide" Target="slides/slide106.xml"/><Relationship Id="rId129" Type="http://schemas.openxmlformats.org/officeDocument/2006/relationships/slide" Target="slides/slide127.xml"/><Relationship Id="rId280" Type="http://schemas.openxmlformats.org/officeDocument/2006/relationships/slide" Target="slides/slide278.xml"/><Relationship Id="rId315" Type="http://schemas.openxmlformats.org/officeDocument/2006/relationships/slide" Target="slides/slide313.xml"/><Relationship Id="rId336" Type="http://schemas.openxmlformats.org/officeDocument/2006/relationships/slide" Target="slides/slide334.xml"/><Relationship Id="rId357" Type="http://schemas.openxmlformats.org/officeDocument/2006/relationships/slide" Target="slides/slide355.xml"/><Relationship Id="rId54" Type="http://schemas.openxmlformats.org/officeDocument/2006/relationships/slide" Target="slides/slide52.xml"/><Relationship Id="rId75" Type="http://schemas.openxmlformats.org/officeDocument/2006/relationships/slide" Target="slides/slide73.xml"/><Relationship Id="rId96" Type="http://schemas.openxmlformats.org/officeDocument/2006/relationships/slide" Target="slides/slide94.xml"/><Relationship Id="rId140" Type="http://schemas.openxmlformats.org/officeDocument/2006/relationships/slide" Target="slides/slide138.xml"/><Relationship Id="rId161" Type="http://schemas.openxmlformats.org/officeDocument/2006/relationships/slide" Target="slides/slide159.xml"/><Relationship Id="rId182" Type="http://schemas.openxmlformats.org/officeDocument/2006/relationships/slide" Target="slides/slide180.xml"/><Relationship Id="rId217" Type="http://schemas.openxmlformats.org/officeDocument/2006/relationships/slide" Target="slides/slide215.xml"/><Relationship Id="rId378" Type="http://schemas.openxmlformats.org/officeDocument/2006/relationships/slide" Target="slides/slide376.xml"/><Relationship Id="rId399" Type="http://schemas.openxmlformats.org/officeDocument/2006/relationships/slide" Target="slides/slide397.xml"/><Relationship Id="rId403" Type="http://schemas.openxmlformats.org/officeDocument/2006/relationships/slide" Target="slides/slide401.xml"/><Relationship Id="rId6" Type="http://schemas.openxmlformats.org/officeDocument/2006/relationships/slide" Target="slides/slide4.xml"/><Relationship Id="rId238" Type="http://schemas.openxmlformats.org/officeDocument/2006/relationships/slide" Target="slides/slide236.xml"/><Relationship Id="rId259" Type="http://schemas.openxmlformats.org/officeDocument/2006/relationships/slide" Target="slides/slide257.xml"/><Relationship Id="rId424" Type="http://schemas.openxmlformats.org/officeDocument/2006/relationships/slide" Target="slides/slide422.xml"/><Relationship Id="rId23" Type="http://schemas.openxmlformats.org/officeDocument/2006/relationships/slide" Target="slides/slide21.xml"/><Relationship Id="rId119" Type="http://schemas.openxmlformats.org/officeDocument/2006/relationships/slide" Target="slides/slide117.xml"/><Relationship Id="rId270" Type="http://schemas.openxmlformats.org/officeDocument/2006/relationships/slide" Target="slides/slide268.xml"/><Relationship Id="rId291" Type="http://schemas.openxmlformats.org/officeDocument/2006/relationships/slide" Target="slides/slide289.xml"/><Relationship Id="rId305" Type="http://schemas.openxmlformats.org/officeDocument/2006/relationships/slide" Target="slides/slide303.xml"/><Relationship Id="rId326" Type="http://schemas.openxmlformats.org/officeDocument/2006/relationships/slide" Target="slides/slide324.xml"/><Relationship Id="rId347" Type="http://schemas.openxmlformats.org/officeDocument/2006/relationships/slide" Target="slides/slide345.xml"/><Relationship Id="rId44" Type="http://schemas.openxmlformats.org/officeDocument/2006/relationships/slide" Target="slides/slide42.xml"/><Relationship Id="rId65" Type="http://schemas.openxmlformats.org/officeDocument/2006/relationships/slide" Target="slides/slide63.xml"/><Relationship Id="rId86" Type="http://schemas.openxmlformats.org/officeDocument/2006/relationships/slide" Target="slides/slide84.xml"/><Relationship Id="rId130" Type="http://schemas.openxmlformats.org/officeDocument/2006/relationships/slide" Target="slides/slide128.xml"/><Relationship Id="rId151" Type="http://schemas.openxmlformats.org/officeDocument/2006/relationships/slide" Target="slides/slide149.xml"/><Relationship Id="rId368" Type="http://schemas.openxmlformats.org/officeDocument/2006/relationships/slide" Target="slides/slide366.xml"/><Relationship Id="rId389" Type="http://schemas.openxmlformats.org/officeDocument/2006/relationships/slide" Target="slides/slide387.xml"/><Relationship Id="rId172" Type="http://schemas.openxmlformats.org/officeDocument/2006/relationships/slide" Target="slides/slide170.xml"/><Relationship Id="rId193" Type="http://schemas.openxmlformats.org/officeDocument/2006/relationships/slide" Target="slides/slide191.xml"/><Relationship Id="rId207" Type="http://schemas.openxmlformats.org/officeDocument/2006/relationships/slide" Target="slides/slide205.xml"/><Relationship Id="rId228" Type="http://schemas.openxmlformats.org/officeDocument/2006/relationships/slide" Target="slides/slide226.xml"/><Relationship Id="rId249" Type="http://schemas.openxmlformats.org/officeDocument/2006/relationships/slide" Target="slides/slide247.xml"/><Relationship Id="rId414" Type="http://schemas.openxmlformats.org/officeDocument/2006/relationships/slide" Target="slides/slide412.xml"/><Relationship Id="rId13" Type="http://schemas.openxmlformats.org/officeDocument/2006/relationships/slide" Target="slides/slide11.xml"/><Relationship Id="rId109" Type="http://schemas.openxmlformats.org/officeDocument/2006/relationships/slide" Target="slides/slide107.xml"/><Relationship Id="rId260" Type="http://schemas.openxmlformats.org/officeDocument/2006/relationships/slide" Target="slides/slide258.xml"/><Relationship Id="rId281" Type="http://schemas.openxmlformats.org/officeDocument/2006/relationships/slide" Target="slides/slide279.xml"/><Relationship Id="rId316" Type="http://schemas.openxmlformats.org/officeDocument/2006/relationships/slide" Target="slides/slide314.xml"/><Relationship Id="rId337" Type="http://schemas.openxmlformats.org/officeDocument/2006/relationships/slide" Target="slides/slide335.xml"/><Relationship Id="rId34" Type="http://schemas.openxmlformats.org/officeDocument/2006/relationships/slide" Target="slides/slide32.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20" Type="http://schemas.openxmlformats.org/officeDocument/2006/relationships/slide" Target="slides/slide118.xml"/><Relationship Id="rId141" Type="http://schemas.openxmlformats.org/officeDocument/2006/relationships/slide" Target="slides/slide139.xml"/><Relationship Id="rId358" Type="http://schemas.openxmlformats.org/officeDocument/2006/relationships/slide" Target="slides/slide356.xml"/><Relationship Id="rId379" Type="http://schemas.openxmlformats.org/officeDocument/2006/relationships/slide" Target="slides/slide377.xml"/><Relationship Id="rId7" Type="http://schemas.openxmlformats.org/officeDocument/2006/relationships/slide" Target="slides/slide5.xml"/><Relationship Id="rId162" Type="http://schemas.openxmlformats.org/officeDocument/2006/relationships/slide" Target="slides/slide160.xml"/><Relationship Id="rId183" Type="http://schemas.openxmlformats.org/officeDocument/2006/relationships/slide" Target="slides/slide181.xml"/><Relationship Id="rId218" Type="http://schemas.openxmlformats.org/officeDocument/2006/relationships/slide" Target="slides/slide216.xml"/><Relationship Id="rId239" Type="http://schemas.openxmlformats.org/officeDocument/2006/relationships/slide" Target="slides/slide237.xml"/><Relationship Id="rId390" Type="http://schemas.openxmlformats.org/officeDocument/2006/relationships/slide" Target="slides/slide388.xml"/><Relationship Id="rId404" Type="http://schemas.openxmlformats.org/officeDocument/2006/relationships/slide" Target="slides/slide402.xml"/><Relationship Id="rId425" Type="http://schemas.openxmlformats.org/officeDocument/2006/relationships/slide" Target="slides/slide423.xml"/><Relationship Id="rId250" Type="http://schemas.openxmlformats.org/officeDocument/2006/relationships/slide" Target="slides/slide248.xml"/><Relationship Id="rId271" Type="http://schemas.openxmlformats.org/officeDocument/2006/relationships/slide" Target="slides/slide269.xml"/><Relationship Id="rId292" Type="http://schemas.openxmlformats.org/officeDocument/2006/relationships/slide" Target="slides/slide290.xml"/><Relationship Id="rId306" Type="http://schemas.openxmlformats.org/officeDocument/2006/relationships/slide" Target="slides/slide304.xml"/><Relationship Id="rId24" Type="http://schemas.openxmlformats.org/officeDocument/2006/relationships/slide" Target="slides/slide22.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31" Type="http://schemas.openxmlformats.org/officeDocument/2006/relationships/slide" Target="slides/slide129.xml"/><Relationship Id="rId327" Type="http://schemas.openxmlformats.org/officeDocument/2006/relationships/slide" Target="slides/slide325.xml"/><Relationship Id="rId348" Type="http://schemas.openxmlformats.org/officeDocument/2006/relationships/slide" Target="slides/slide346.xml"/><Relationship Id="rId369" Type="http://schemas.openxmlformats.org/officeDocument/2006/relationships/slide" Target="slides/slide367.xml"/><Relationship Id="rId152" Type="http://schemas.openxmlformats.org/officeDocument/2006/relationships/slide" Target="slides/slide150.xml"/><Relationship Id="rId173" Type="http://schemas.openxmlformats.org/officeDocument/2006/relationships/slide" Target="slides/slide171.xml"/><Relationship Id="rId194" Type="http://schemas.openxmlformats.org/officeDocument/2006/relationships/slide" Target="slides/slide192.xml"/><Relationship Id="rId208" Type="http://schemas.openxmlformats.org/officeDocument/2006/relationships/slide" Target="slides/slide206.xml"/><Relationship Id="rId229" Type="http://schemas.openxmlformats.org/officeDocument/2006/relationships/slide" Target="slides/slide227.xml"/><Relationship Id="rId380" Type="http://schemas.openxmlformats.org/officeDocument/2006/relationships/slide" Target="slides/slide378.xml"/><Relationship Id="rId415" Type="http://schemas.openxmlformats.org/officeDocument/2006/relationships/slide" Target="slides/slide413.xml"/><Relationship Id="rId240" Type="http://schemas.openxmlformats.org/officeDocument/2006/relationships/slide" Target="slides/slide238.xml"/><Relationship Id="rId261" Type="http://schemas.openxmlformats.org/officeDocument/2006/relationships/slide" Target="slides/slide259.xml"/><Relationship Id="rId14" Type="http://schemas.openxmlformats.org/officeDocument/2006/relationships/slide" Target="slides/slide12.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282" Type="http://schemas.openxmlformats.org/officeDocument/2006/relationships/slide" Target="slides/slide280.xml"/><Relationship Id="rId317" Type="http://schemas.openxmlformats.org/officeDocument/2006/relationships/slide" Target="slides/slide315.xml"/><Relationship Id="rId338" Type="http://schemas.openxmlformats.org/officeDocument/2006/relationships/slide" Target="slides/slide336.xml"/><Relationship Id="rId359" Type="http://schemas.openxmlformats.org/officeDocument/2006/relationships/slide" Target="slides/slide357.xml"/><Relationship Id="rId8" Type="http://schemas.openxmlformats.org/officeDocument/2006/relationships/slide" Target="slides/slide6.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163" Type="http://schemas.openxmlformats.org/officeDocument/2006/relationships/slide" Target="slides/slide161.xml"/><Relationship Id="rId184" Type="http://schemas.openxmlformats.org/officeDocument/2006/relationships/slide" Target="slides/slide182.xml"/><Relationship Id="rId219" Type="http://schemas.openxmlformats.org/officeDocument/2006/relationships/slide" Target="slides/slide217.xml"/><Relationship Id="rId370" Type="http://schemas.openxmlformats.org/officeDocument/2006/relationships/slide" Target="slides/slide368.xml"/><Relationship Id="rId391" Type="http://schemas.openxmlformats.org/officeDocument/2006/relationships/slide" Target="slides/slide389.xml"/><Relationship Id="rId405" Type="http://schemas.openxmlformats.org/officeDocument/2006/relationships/slide" Target="slides/slide403.xml"/><Relationship Id="rId426" Type="http://schemas.openxmlformats.org/officeDocument/2006/relationships/slide" Target="slides/slide424.xml"/><Relationship Id="rId230" Type="http://schemas.openxmlformats.org/officeDocument/2006/relationships/slide" Target="slides/slide228.xml"/><Relationship Id="rId251" Type="http://schemas.openxmlformats.org/officeDocument/2006/relationships/slide" Target="slides/slide249.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272" Type="http://schemas.openxmlformats.org/officeDocument/2006/relationships/slide" Target="slides/slide270.xml"/><Relationship Id="rId293" Type="http://schemas.openxmlformats.org/officeDocument/2006/relationships/slide" Target="slides/slide291.xml"/><Relationship Id="rId307" Type="http://schemas.openxmlformats.org/officeDocument/2006/relationships/slide" Target="slides/slide305.xml"/><Relationship Id="rId328" Type="http://schemas.openxmlformats.org/officeDocument/2006/relationships/slide" Target="slides/slide326.xml"/><Relationship Id="rId349" Type="http://schemas.openxmlformats.org/officeDocument/2006/relationships/slide" Target="slides/slide347.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slide" Target="slides/slide151.xml"/><Relationship Id="rId174" Type="http://schemas.openxmlformats.org/officeDocument/2006/relationships/slide" Target="slides/slide172.xml"/><Relationship Id="rId195" Type="http://schemas.openxmlformats.org/officeDocument/2006/relationships/slide" Target="slides/slide193.xml"/><Relationship Id="rId209" Type="http://schemas.openxmlformats.org/officeDocument/2006/relationships/slide" Target="slides/slide207.xml"/><Relationship Id="rId360" Type="http://schemas.openxmlformats.org/officeDocument/2006/relationships/slide" Target="slides/slide358.xml"/><Relationship Id="rId381" Type="http://schemas.openxmlformats.org/officeDocument/2006/relationships/slide" Target="slides/slide379.xml"/><Relationship Id="rId416" Type="http://schemas.openxmlformats.org/officeDocument/2006/relationships/slide" Target="slides/slide414.xml"/><Relationship Id="rId220" Type="http://schemas.openxmlformats.org/officeDocument/2006/relationships/slide" Target="slides/slide218.xml"/><Relationship Id="rId241" Type="http://schemas.openxmlformats.org/officeDocument/2006/relationships/slide" Target="slides/slide239.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262" Type="http://schemas.openxmlformats.org/officeDocument/2006/relationships/slide" Target="slides/slide260.xml"/><Relationship Id="rId283" Type="http://schemas.openxmlformats.org/officeDocument/2006/relationships/slide" Target="slides/slide281.xml"/><Relationship Id="rId318" Type="http://schemas.openxmlformats.org/officeDocument/2006/relationships/slide" Target="slides/slide316.xml"/><Relationship Id="rId339" Type="http://schemas.openxmlformats.org/officeDocument/2006/relationships/slide" Target="slides/slide337.xml"/><Relationship Id="rId78" Type="http://schemas.openxmlformats.org/officeDocument/2006/relationships/slide" Target="slides/slide76.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slide" Target="slides/slide141.xml"/><Relationship Id="rId164" Type="http://schemas.openxmlformats.org/officeDocument/2006/relationships/slide" Target="slides/slide162.xml"/><Relationship Id="rId185" Type="http://schemas.openxmlformats.org/officeDocument/2006/relationships/slide" Target="slides/slide183.xml"/><Relationship Id="rId350" Type="http://schemas.openxmlformats.org/officeDocument/2006/relationships/slide" Target="slides/slide348.xml"/><Relationship Id="rId371" Type="http://schemas.openxmlformats.org/officeDocument/2006/relationships/slide" Target="slides/slide369.xml"/><Relationship Id="rId406" Type="http://schemas.openxmlformats.org/officeDocument/2006/relationships/slide" Target="slides/slide404.xml"/><Relationship Id="rId9" Type="http://schemas.openxmlformats.org/officeDocument/2006/relationships/slide" Target="slides/slide7.xml"/><Relationship Id="rId210" Type="http://schemas.openxmlformats.org/officeDocument/2006/relationships/slide" Target="slides/slide208.xml"/><Relationship Id="rId392" Type="http://schemas.openxmlformats.org/officeDocument/2006/relationships/slide" Target="slides/slide390.xml"/><Relationship Id="rId427" Type="http://schemas.openxmlformats.org/officeDocument/2006/relationships/slide" Target="slides/slide425.xml"/><Relationship Id="rId26" Type="http://schemas.openxmlformats.org/officeDocument/2006/relationships/slide" Target="slides/slide24.xml"/><Relationship Id="rId231" Type="http://schemas.openxmlformats.org/officeDocument/2006/relationships/slide" Target="slides/slide229.xml"/><Relationship Id="rId252" Type="http://schemas.openxmlformats.org/officeDocument/2006/relationships/slide" Target="slides/slide250.xml"/><Relationship Id="rId273" Type="http://schemas.openxmlformats.org/officeDocument/2006/relationships/slide" Target="slides/slide271.xml"/><Relationship Id="rId294" Type="http://schemas.openxmlformats.org/officeDocument/2006/relationships/slide" Target="slides/slide292.xml"/><Relationship Id="rId308" Type="http://schemas.openxmlformats.org/officeDocument/2006/relationships/slide" Target="slides/slide306.xml"/><Relationship Id="rId329" Type="http://schemas.openxmlformats.org/officeDocument/2006/relationships/slide" Target="slides/slide327.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54" Type="http://schemas.openxmlformats.org/officeDocument/2006/relationships/slide" Target="slides/slide152.xml"/><Relationship Id="rId175" Type="http://schemas.openxmlformats.org/officeDocument/2006/relationships/slide" Target="slides/slide173.xml"/><Relationship Id="rId340" Type="http://schemas.openxmlformats.org/officeDocument/2006/relationships/slide" Target="slides/slide338.xml"/><Relationship Id="rId361" Type="http://schemas.openxmlformats.org/officeDocument/2006/relationships/slide" Target="slides/slide359.xml"/><Relationship Id="rId196" Type="http://schemas.openxmlformats.org/officeDocument/2006/relationships/slide" Target="slides/slide194.xml"/><Relationship Id="rId200" Type="http://schemas.openxmlformats.org/officeDocument/2006/relationships/slide" Target="slides/slide198.xml"/><Relationship Id="rId382" Type="http://schemas.openxmlformats.org/officeDocument/2006/relationships/slide" Target="slides/slide380.xml"/><Relationship Id="rId417" Type="http://schemas.openxmlformats.org/officeDocument/2006/relationships/slide" Target="slides/slide415.xml"/><Relationship Id="rId16" Type="http://schemas.openxmlformats.org/officeDocument/2006/relationships/slide" Target="slides/slide14.xml"/><Relationship Id="rId221" Type="http://schemas.openxmlformats.org/officeDocument/2006/relationships/slide" Target="slides/slide219.xml"/><Relationship Id="rId242" Type="http://schemas.openxmlformats.org/officeDocument/2006/relationships/slide" Target="slides/slide240.xml"/><Relationship Id="rId263" Type="http://schemas.openxmlformats.org/officeDocument/2006/relationships/slide" Target="slides/slide261.xml"/><Relationship Id="rId284" Type="http://schemas.openxmlformats.org/officeDocument/2006/relationships/slide" Target="slides/slide282.xml"/><Relationship Id="rId319" Type="http://schemas.openxmlformats.org/officeDocument/2006/relationships/slide" Target="slides/slide317.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slide" Target="slides/slide142.xml"/><Relationship Id="rId330" Type="http://schemas.openxmlformats.org/officeDocument/2006/relationships/slide" Target="slides/slide328.xml"/><Relationship Id="rId90" Type="http://schemas.openxmlformats.org/officeDocument/2006/relationships/slide" Target="slides/slide88.xml"/><Relationship Id="rId165" Type="http://schemas.openxmlformats.org/officeDocument/2006/relationships/slide" Target="slides/slide163.xml"/><Relationship Id="rId186" Type="http://schemas.openxmlformats.org/officeDocument/2006/relationships/slide" Target="slides/slide184.xml"/><Relationship Id="rId351" Type="http://schemas.openxmlformats.org/officeDocument/2006/relationships/slide" Target="slides/slide349.xml"/><Relationship Id="rId372" Type="http://schemas.openxmlformats.org/officeDocument/2006/relationships/slide" Target="slides/slide370.xml"/><Relationship Id="rId393" Type="http://schemas.openxmlformats.org/officeDocument/2006/relationships/slide" Target="slides/slide391.xml"/><Relationship Id="rId407" Type="http://schemas.openxmlformats.org/officeDocument/2006/relationships/slide" Target="slides/slide405.xml"/><Relationship Id="rId428" Type="http://schemas.openxmlformats.org/officeDocument/2006/relationships/slide" Target="slides/slide426.xml"/><Relationship Id="rId211" Type="http://schemas.openxmlformats.org/officeDocument/2006/relationships/slide" Target="slides/slide209.xml"/><Relationship Id="rId232" Type="http://schemas.openxmlformats.org/officeDocument/2006/relationships/slide" Target="slides/slide230.xml"/><Relationship Id="rId253" Type="http://schemas.openxmlformats.org/officeDocument/2006/relationships/slide" Target="slides/slide251.xml"/><Relationship Id="rId274" Type="http://schemas.openxmlformats.org/officeDocument/2006/relationships/slide" Target="slides/slide272.xml"/><Relationship Id="rId295" Type="http://schemas.openxmlformats.org/officeDocument/2006/relationships/slide" Target="slides/slide293.xml"/><Relationship Id="rId309" Type="http://schemas.openxmlformats.org/officeDocument/2006/relationships/slide" Target="slides/slide307.xml"/><Relationship Id="rId27" Type="http://schemas.openxmlformats.org/officeDocument/2006/relationships/slide" Target="slides/slide25.xml"/><Relationship Id="rId48" Type="http://schemas.openxmlformats.org/officeDocument/2006/relationships/slide" Target="slides/slide46.xml"/><Relationship Id="rId69" Type="http://schemas.openxmlformats.org/officeDocument/2006/relationships/slide" Target="slides/slide67.xml"/><Relationship Id="rId113" Type="http://schemas.openxmlformats.org/officeDocument/2006/relationships/slide" Target="slides/slide111.xml"/><Relationship Id="rId134" Type="http://schemas.openxmlformats.org/officeDocument/2006/relationships/slide" Target="slides/slide132.xml"/><Relationship Id="rId320" Type="http://schemas.openxmlformats.org/officeDocument/2006/relationships/slide" Target="slides/slide318.xml"/><Relationship Id="rId80" Type="http://schemas.openxmlformats.org/officeDocument/2006/relationships/slide" Target="slides/slide78.xml"/><Relationship Id="rId155" Type="http://schemas.openxmlformats.org/officeDocument/2006/relationships/slide" Target="slides/slide153.xml"/><Relationship Id="rId176" Type="http://schemas.openxmlformats.org/officeDocument/2006/relationships/slide" Target="slides/slide174.xml"/><Relationship Id="rId197" Type="http://schemas.openxmlformats.org/officeDocument/2006/relationships/slide" Target="slides/slide195.xml"/><Relationship Id="rId341" Type="http://schemas.openxmlformats.org/officeDocument/2006/relationships/slide" Target="slides/slide339.xml"/><Relationship Id="rId362" Type="http://schemas.openxmlformats.org/officeDocument/2006/relationships/slide" Target="slides/slide360.xml"/><Relationship Id="rId383" Type="http://schemas.openxmlformats.org/officeDocument/2006/relationships/slide" Target="slides/slide381.xml"/><Relationship Id="rId418" Type="http://schemas.openxmlformats.org/officeDocument/2006/relationships/slide" Target="slides/slide416.xml"/><Relationship Id="rId201" Type="http://schemas.openxmlformats.org/officeDocument/2006/relationships/slide" Target="slides/slide199.xml"/><Relationship Id="rId222" Type="http://schemas.openxmlformats.org/officeDocument/2006/relationships/slide" Target="slides/slide220.xml"/><Relationship Id="rId243" Type="http://schemas.openxmlformats.org/officeDocument/2006/relationships/slide" Target="slides/slide241.xml"/><Relationship Id="rId264" Type="http://schemas.openxmlformats.org/officeDocument/2006/relationships/slide" Target="slides/slide262.xml"/><Relationship Id="rId285" Type="http://schemas.openxmlformats.org/officeDocument/2006/relationships/slide" Target="slides/slide283.xml"/><Relationship Id="rId17" Type="http://schemas.openxmlformats.org/officeDocument/2006/relationships/slide" Target="slides/slide15.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24" Type="http://schemas.openxmlformats.org/officeDocument/2006/relationships/slide" Target="slides/slide122.xml"/><Relationship Id="rId310" Type="http://schemas.openxmlformats.org/officeDocument/2006/relationships/slide" Target="slides/slide308.xml"/><Relationship Id="rId70" Type="http://schemas.openxmlformats.org/officeDocument/2006/relationships/slide" Target="slides/slide68.xml"/><Relationship Id="rId91" Type="http://schemas.openxmlformats.org/officeDocument/2006/relationships/slide" Target="slides/slide89.xml"/><Relationship Id="rId145" Type="http://schemas.openxmlformats.org/officeDocument/2006/relationships/slide" Target="slides/slide143.xml"/><Relationship Id="rId166" Type="http://schemas.openxmlformats.org/officeDocument/2006/relationships/slide" Target="slides/slide164.xml"/><Relationship Id="rId187" Type="http://schemas.openxmlformats.org/officeDocument/2006/relationships/slide" Target="slides/slide185.xml"/><Relationship Id="rId331" Type="http://schemas.openxmlformats.org/officeDocument/2006/relationships/slide" Target="slides/slide329.xml"/><Relationship Id="rId352" Type="http://schemas.openxmlformats.org/officeDocument/2006/relationships/slide" Target="slides/slide350.xml"/><Relationship Id="rId373" Type="http://schemas.openxmlformats.org/officeDocument/2006/relationships/slide" Target="slides/slide371.xml"/><Relationship Id="rId394" Type="http://schemas.openxmlformats.org/officeDocument/2006/relationships/slide" Target="slides/slide392.xml"/><Relationship Id="rId408" Type="http://schemas.openxmlformats.org/officeDocument/2006/relationships/slide" Target="slides/slide406.xml"/><Relationship Id="rId429" Type="http://schemas.openxmlformats.org/officeDocument/2006/relationships/notesMaster" Target="notesMasters/notesMaster1.xml"/><Relationship Id="rId1" Type="http://schemas.openxmlformats.org/officeDocument/2006/relationships/slideMaster" Target="slideMasters/slideMaster1.xml"/><Relationship Id="rId212" Type="http://schemas.openxmlformats.org/officeDocument/2006/relationships/slide" Target="slides/slide210.xml"/><Relationship Id="rId233" Type="http://schemas.openxmlformats.org/officeDocument/2006/relationships/slide" Target="slides/slide231.xml"/><Relationship Id="rId254" Type="http://schemas.openxmlformats.org/officeDocument/2006/relationships/slide" Target="slides/slide252.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275" Type="http://schemas.openxmlformats.org/officeDocument/2006/relationships/slide" Target="slides/slide273.xml"/><Relationship Id="rId296" Type="http://schemas.openxmlformats.org/officeDocument/2006/relationships/slide" Target="slides/slide294.xml"/><Relationship Id="rId300" Type="http://schemas.openxmlformats.org/officeDocument/2006/relationships/slide" Target="slides/slide298.xml"/><Relationship Id="rId60" Type="http://schemas.openxmlformats.org/officeDocument/2006/relationships/slide" Target="slides/slide58.xml"/><Relationship Id="rId81" Type="http://schemas.openxmlformats.org/officeDocument/2006/relationships/slide" Target="slides/slide79.xml"/><Relationship Id="rId135" Type="http://schemas.openxmlformats.org/officeDocument/2006/relationships/slide" Target="slides/slide133.xml"/><Relationship Id="rId156" Type="http://schemas.openxmlformats.org/officeDocument/2006/relationships/slide" Target="slides/slide154.xml"/><Relationship Id="rId177" Type="http://schemas.openxmlformats.org/officeDocument/2006/relationships/slide" Target="slides/slide175.xml"/><Relationship Id="rId198" Type="http://schemas.openxmlformats.org/officeDocument/2006/relationships/slide" Target="slides/slide196.xml"/><Relationship Id="rId321" Type="http://schemas.openxmlformats.org/officeDocument/2006/relationships/slide" Target="slides/slide319.xml"/><Relationship Id="rId342" Type="http://schemas.openxmlformats.org/officeDocument/2006/relationships/slide" Target="slides/slide340.xml"/><Relationship Id="rId363" Type="http://schemas.openxmlformats.org/officeDocument/2006/relationships/slide" Target="slides/slide361.xml"/><Relationship Id="rId384" Type="http://schemas.openxmlformats.org/officeDocument/2006/relationships/slide" Target="slides/slide382.xml"/><Relationship Id="rId419" Type="http://schemas.openxmlformats.org/officeDocument/2006/relationships/slide" Target="slides/slide417.xml"/><Relationship Id="rId202" Type="http://schemas.openxmlformats.org/officeDocument/2006/relationships/slide" Target="slides/slide200.xml"/><Relationship Id="rId223" Type="http://schemas.openxmlformats.org/officeDocument/2006/relationships/slide" Target="slides/slide221.xml"/><Relationship Id="rId244" Type="http://schemas.openxmlformats.org/officeDocument/2006/relationships/slide" Target="slides/slide242.xml"/><Relationship Id="rId430" Type="http://schemas.openxmlformats.org/officeDocument/2006/relationships/handoutMaster" Target="handoutMasters/handoutMaster1.xml"/><Relationship Id="rId18" Type="http://schemas.openxmlformats.org/officeDocument/2006/relationships/slide" Target="slides/slide16.xml"/><Relationship Id="rId39" Type="http://schemas.openxmlformats.org/officeDocument/2006/relationships/slide" Target="slides/slide37.xml"/><Relationship Id="rId265" Type="http://schemas.openxmlformats.org/officeDocument/2006/relationships/slide" Target="slides/slide263.xml"/><Relationship Id="rId286" Type="http://schemas.openxmlformats.org/officeDocument/2006/relationships/slide" Target="slides/slide284.xml"/><Relationship Id="rId50" Type="http://schemas.openxmlformats.org/officeDocument/2006/relationships/slide" Target="slides/slide48.xml"/><Relationship Id="rId104" Type="http://schemas.openxmlformats.org/officeDocument/2006/relationships/slide" Target="slides/slide102.xml"/><Relationship Id="rId125" Type="http://schemas.openxmlformats.org/officeDocument/2006/relationships/slide" Target="slides/slide123.xml"/><Relationship Id="rId146" Type="http://schemas.openxmlformats.org/officeDocument/2006/relationships/slide" Target="slides/slide144.xml"/><Relationship Id="rId167" Type="http://schemas.openxmlformats.org/officeDocument/2006/relationships/slide" Target="slides/slide165.xml"/><Relationship Id="rId188" Type="http://schemas.openxmlformats.org/officeDocument/2006/relationships/slide" Target="slides/slide186.xml"/><Relationship Id="rId311" Type="http://schemas.openxmlformats.org/officeDocument/2006/relationships/slide" Target="slides/slide309.xml"/><Relationship Id="rId332" Type="http://schemas.openxmlformats.org/officeDocument/2006/relationships/slide" Target="slides/slide330.xml"/><Relationship Id="rId353" Type="http://schemas.openxmlformats.org/officeDocument/2006/relationships/slide" Target="slides/slide351.xml"/><Relationship Id="rId374" Type="http://schemas.openxmlformats.org/officeDocument/2006/relationships/slide" Target="slides/slide372.xml"/><Relationship Id="rId395" Type="http://schemas.openxmlformats.org/officeDocument/2006/relationships/slide" Target="slides/slide393.xml"/><Relationship Id="rId409" Type="http://schemas.openxmlformats.org/officeDocument/2006/relationships/slide" Target="slides/slide407.xml"/><Relationship Id="rId71" Type="http://schemas.openxmlformats.org/officeDocument/2006/relationships/slide" Target="slides/slide69.xml"/><Relationship Id="rId92" Type="http://schemas.openxmlformats.org/officeDocument/2006/relationships/slide" Target="slides/slide90.xml"/><Relationship Id="rId213" Type="http://schemas.openxmlformats.org/officeDocument/2006/relationships/slide" Target="slides/slide211.xml"/><Relationship Id="rId234" Type="http://schemas.openxmlformats.org/officeDocument/2006/relationships/slide" Target="slides/slide232.xml"/><Relationship Id="rId420" Type="http://schemas.openxmlformats.org/officeDocument/2006/relationships/slide" Target="slides/slide418.xml"/><Relationship Id="rId2" Type="http://schemas.openxmlformats.org/officeDocument/2006/relationships/slideMaster" Target="slideMasters/slideMaster2.xml"/><Relationship Id="rId29" Type="http://schemas.openxmlformats.org/officeDocument/2006/relationships/slide" Target="slides/slide27.xml"/><Relationship Id="rId255" Type="http://schemas.openxmlformats.org/officeDocument/2006/relationships/slide" Target="slides/slide253.xml"/><Relationship Id="rId276" Type="http://schemas.openxmlformats.org/officeDocument/2006/relationships/slide" Target="slides/slide274.xml"/><Relationship Id="rId297" Type="http://schemas.openxmlformats.org/officeDocument/2006/relationships/slide" Target="slides/slide295.xml"/><Relationship Id="rId40" Type="http://schemas.openxmlformats.org/officeDocument/2006/relationships/slide" Target="slides/slide38.xml"/><Relationship Id="rId115" Type="http://schemas.openxmlformats.org/officeDocument/2006/relationships/slide" Target="slides/slide113.xml"/><Relationship Id="rId136" Type="http://schemas.openxmlformats.org/officeDocument/2006/relationships/slide" Target="slides/slide134.xml"/><Relationship Id="rId157" Type="http://schemas.openxmlformats.org/officeDocument/2006/relationships/slide" Target="slides/slide155.xml"/><Relationship Id="rId178" Type="http://schemas.openxmlformats.org/officeDocument/2006/relationships/slide" Target="slides/slide176.xml"/><Relationship Id="rId301" Type="http://schemas.openxmlformats.org/officeDocument/2006/relationships/slide" Target="slides/slide299.xml"/><Relationship Id="rId322" Type="http://schemas.openxmlformats.org/officeDocument/2006/relationships/slide" Target="slides/slide320.xml"/><Relationship Id="rId343" Type="http://schemas.openxmlformats.org/officeDocument/2006/relationships/slide" Target="slides/slide341.xml"/><Relationship Id="rId364" Type="http://schemas.openxmlformats.org/officeDocument/2006/relationships/slide" Target="slides/slide362.xml"/><Relationship Id="rId61" Type="http://schemas.openxmlformats.org/officeDocument/2006/relationships/slide" Target="slides/slide59.xml"/><Relationship Id="rId82" Type="http://schemas.openxmlformats.org/officeDocument/2006/relationships/slide" Target="slides/slide80.xml"/><Relationship Id="rId199" Type="http://schemas.openxmlformats.org/officeDocument/2006/relationships/slide" Target="slides/slide197.xml"/><Relationship Id="rId203" Type="http://schemas.openxmlformats.org/officeDocument/2006/relationships/slide" Target="slides/slide201.xml"/><Relationship Id="rId385" Type="http://schemas.openxmlformats.org/officeDocument/2006/relationships/slide" Target="slides/slide383.xml"/><Relationship Id="rId19" Type="http://schemas.openxmlformats.org/officeDocument/2006/relationships/slide" Target="slides/slide17.xml"/><Relationship Id="rId224" Type="http://schemas.openxmlformats.org/officeDocument/2006/relationships/slide" Target="slides/slide222.xml"/><Relationship Id="rId245" Type="http://schemas.openxmlformats.org/officeDocument/2006/relationships/slide" Target="slides/slide243.xml"/><Relationship Id="rId266" Type="http://schemas.openxmlformats.org/officeDocument/2006/relationships/slide" Target="slides/slide264.xml"/><Relationship Id="rId287" Type="http://schemas.openxmlformats.org/officeDocument/2006/relationships/slide" Target="slides/slide285.xml"/><Relationship Id="rId410" Type="http://schemas.openxmlformats.org/officeDocument/2006/relationships/slide" Target="slides/slide408.xml"/><Relationship Id="rId431" Type="http://schemas.openxmlformats.org/officeDocument/2006/relationships/presProps" Target="presProps.xml"/><Relationship Id="rId30" Type="http://schemas.openxmlformats.org/officeDocument/2006/relationships/slide" Target="slides/slide2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168" Type="http://schemas.openxmlformats.org/officeDocument/2006/relationships/slide" Target="slides/slide166.xml"/><Relationship Id="rId312" Type="http://schemas.openxmlformats.org/officeDocument/2006/relationships/slide" Target="slides/slide310.xml"/><Relationship Id="rId333" Type="http://schemas.openxmlformats.org/officeDocument/2006/relationships/slide" Target="slides/slide331.xml"/><Relationship Id="rId354" Type="http://schemas.openxmlformats.org/officeDocument/2006/relationships/slide" Target="slides/slide352.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189" Type="http://schemas.openxmlformats.org/officeDocument/2006/relationships/slide" Target="slides/slide187.xml"/><Relationship Id="rId375" Type="http://schemas.openxmlformats.org/officeDocument/2006/relationships/slide" Target="slides/slide373.xml"/><Relationship Id="rId396" Type="http://schemas.openxmlformats.org/officeDocument/2006/relationships/slide" Target="slides/slide394.xml"/><Relationship Id="rId3" Type="http://schemas.openxmlformats.org/officeDocument/2006/relationships/slide" Target="slides/slide1.xml"/><Relationship Id="rId214" Type="http://schemas.openxmlformats.org/officeDocument/2006/relationships/slide" Target="slides/slide212.xml"/><Relationship Id="rId235" Type="http://schemas.openxmlformats.org/officeDocument/2006/relationships/slide" Target="slides/slide233.xml"/><Relationship Id="rId256" Type="http://schemas.openxmlformats.org/officeDocument/2006/relationships/slide" Target="slides/slide254.xml"/><Relationship Id="rId277" Type="http://schemas.openxmlformats.org/officeDocument/2006/relationships/slide" Target="slides/slide275.xml"/><Relationship Id="rId298" Type="http://schemas.openxmlformats.org/officeDocument/2006/relationships/slide" Target="slides/slide296.xml"/><Relationship Id="rId400" Type="http://schemas.openxmlformats.org/officeDocument/2006/relationships/slide" Target="slides/slide398.xml"/><Relationship Id="rId421" Type="http://schemas.openxmlformats.org/officeDocument/2006/relationships/slide" Target="slides/slide419.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slide" Target="slides/slide156.xml"/><Relationship Id="rId302" Type="http://schemas.openxmlformats.org/officeDocument/2006/relationships/slide" Target="slides/slide300.xml"/><Relationship Id="rId323" Type="http://schemas.openxmlformats.org/officeDocument/2006/relationships/slide" Target="slides/slide321.xml"/><Relationship Id="rId344" Type="http://schemas.openxmlformats.org/officeDocument/2006/relationships/slide" Target="slides/slide342.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179" Type="http://schemas.openxmlformats.org/officeDocument/2006/relationships/slide" Target="slides/slide177.xml"/><Relationship Id="rId365" Type="http://schemas.openxmlformats.org/officeDocument/2006/relationships/slide" Target="slides/slide363.xml"/><Relationship Id="rId386" Type="http://schemas.openxmlformats.org/officeDocument/2006/relationships/slide" Target="slides/slide384.xml"/><Relationship Id="rId190" Type="http://schemas.openxmlformats.org/officeDocument/2006/relationships/slide" Target="slides/slide188.xml"/><Relationship Id="rId204" Type="http://schemas.openxmlformats.org/officeDocument/2006/relationships/slide" Target="slides/slide202.xml"/><Relationship Id="rId225" Type="http://schemas.openxmlformats.org/officeDocument/2006/relationships/slide" Target="slides/slide223.xml"/><Relationship Id="rId246" Type="http://schemas.openxmlformats.org/officeDocument/2006/relationships/slide" Target="slides/slide244.xml"/><Relationship Id="rId267" Type="http://schemas.openxmlformats.org/officeDocument/2006/relationships/slide" Target="slides/slide265.xml"/><Relationship Id="rId288" Type="http://schemas.openxmlformats.org/officeDocument/2006/relationships/slide" Target="slides/slide286.xml"/><Relationship Id="rId411" Type="http://schemas.openxmlformats.org/officeDocument/2006/relationships/slide" Target="slides/slide409.xml"/><Relationship Id="rId432" Type="http://schemas.openxmlformats.org/officeDocument/2006/relationships/viewProps" Target="viewProps.xml"/><Relationship Id="rId106" Type="http://schemas.openxmlformats.org/officeDocument/2006/relationships/slide" Target="slides/slide104.xml"/><Relationship Id="rId127" Type="http://schemas.openxmlformats.org/officeDocument/2006/relationships/slide" Target="slides/slide125.xml"/><Relationship Id="rId313" Type="http://schemas.openxmlformats.org/officeDocument/2006/relationships/slide" Target="slides/slide311.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94" Type="http://schemas.openxmlformats.org/officeDocument/2006/relationships/slide" Target="slides/slide92.xml"/><Relationship Id="rId148" Type="http://schemas.openxmlformats.org/officeDocument/2006/relationships/slide" Target="slides/slide146.xml"/><Relationship Id="rId169" Type="http://schemas.openxmlformats.org/officeDocument/2006/relationships/slide" Target="slides/slide167.xml"/><Relationship Id="rId334" Type="http://schemas.openxmlformats.org/officeDocument/2006/relationships/slide" Target="slides/slide332.xml"/><Relationship Id="rId355" Type="http://schemas.openxmlformats.org/officeDocument/2006/relationships/slide" Target="slides/slide353.xml"/><Relationship Id="rId376" Type="http://schemas.openxmlformats.org/officeDocument/2006/relationships/slide" Target="slides/slide374.xml"/><Relationship Id="rId397" Type="http://schemas.openxmlformats.org/officeDocument/2006/relationships/slide" Target="slides/slide395.xml"/><Relationship Id="rId4" Type="http://schemas.openxmlformats.org/officeDocument/2006/relationships/slide" Target="slides/slide2.xml"/><Relationship Id="rId180" Type="http://schemas.openxmlformats.org/officeDocument/2006/relationships/slide" Target="slides/slide178.xml"/><Relationship Id="rId215" Type="http://schemas.openxmlformats.org/officeDocument/2006/relationships/slide" Target="slides/slide213.xml"/><Relationship Id="rId236" Type="http://schemas.openxmlformats.org/officeDocument/2006/relationships/slide" Target="slides/slide234.xml"/><Relationship Id="rId257" Type="http://schemas.openxmlformats.org/officeDocument/2006/relationships/slide" Target="slides/slide255.xml"/><Relationship Id="rId278" Type="http://schemas.openxmlformats.org/officeDocument/2006/relationships/slide" Target="slides/slide276.xml"/><Relationship Id="rId401" Type="http://schemas.openxmlformats.org/officeDocument/2006/relationships/slide" Target="slides/slide399.xml"/><Relationship Id="rId422" Type="http://schemas.openxmlformats.org/officeDocument/2006/relationships/slide" Target="slides/slide420.xml"/><Relationship Id="rId303" Type="http://schemas.openxmlformats.org/officeDocument/2006/relationships/slide" Target="slides/slide301.xml"/><Relationship Id="rId42" Type="http://schemas.openxmlformats.org/officeDocument/2006/relationships/slide" Target="slides/slide40.xml"/><Relationship Id="rId84" Type="http://schemas.openxmlformats.org/officeDocument/2006/relationships/slide" Target="slides/slide82.xml"/><Relationship Id="rId138" Type="http://schemas.openxmlformats.org/officeDocument/2006/relationships/slide" Target="slides/slide136.xml"/><Relationship Id="rId345" Type="http://schemas.openxmlformats.org/officeDocument/2006/relationships/slide" Target="slides/slide343.xml"/><Relationship Id="rId387" Type="http://schemas.openxmlformats.org/officeDocument/2006/relationships/slide" Target="slides/slide385.xml"/><Relationship Id="rId191" Type="http://schemas.openxmlformats.org/officeDocument/2006/relationships/slide" Target="slides/slide189.xml"/><Relationship Id="rId205" Type="http://schemas.openxmlformats.org/officeDocument/2006/relationships/slide" Target="slides/slide203.xml"/><Relationship Id="rId247" Type="http://schemas.openxmlformats.org/officeDocument/2006/relationships/slide" Target="slides/slide245.xml"/><Relationship Id="rId412" Type="http://schemas.openxmlformats.org/officeDocument/2006/relationships/slide" Target="slides/slide410.xml"/><Relationship Id="rId107" Type="http://schemas.openxmlformats.org/officeDocument/2006/relationships/slide" Target="slides/slide105.xml"/><Relationship Id="rId289" Type="http://schemas.openxmlformats.org/officeDocument/2006/relationships/slide" Target="slides/slide287.xml"/><Relationship Id="rId11" Type="http://schemas.openxmlformats.org/officeDocument/2006/relationships/slide" Target="slides/slide9.xml"/><Relationship Id="rId53" Type="http://schemas.openxmlformats.org/officeDocument/2006/relationships/slide" Target="slides/slide51.xml"/><Relationship Id="rId149" Type="http://schemas.openxmlformats.org/officeDocument/2006/relationships/slide" Target="slides/slide147.xml"/><Relationship Id="rId314" Type="http://schemas.openxmlformats.org/officeDocument/2006/relationships/slide" Target="slides/slide312.xml"/><Relationship Id="rId356" Type="http://schemas.openxmlformats.org/officeDocument/2006/relationships/slide" Target="slides/slide354.xml"/><Relationship Id="rId398" Type="http://schemas.openxmlformats.org/officeDocument/2006/relationships/slide" Target="slides/slide396.xml"/><Relationship Id="rId95" Type="http://schemas.openxmlformats.org/officeDocument/2006/relationships/slide" Target="slides/slide93.xml"/><Relationship Id="rId160" Type="http://schemas.openxmlformats.org/officeDocument/2006/relationships/slide" Target="slides/slide158.xml"/><Relationship Id="rId216" Type="http://schemas.openxmlformats.org/officeDocument/2006/relationships/slide" Target="slides/slide214.xml"/><Relationship Id="rId423" Type="http://schemas.openxmlformats.org/officeDocument/2006/relationships/slide" Target="slides/slide421.xml"/><Relationship Id="rId258" Type="http://schemas.openxmlformats.org/officeDocument/2006/relationships/slide" Target="slides/slide256.xml"/><Relationship Id="rId22" Type="http://schemas.openxmlformats.org/officeDocument/2006/relationships/slide" Target="slides/slide20.xml"/><Relationship Id="rId64" Type="http://schemas.openxmlformats.org/officeDocument/2006/relationships/slide" Target="slides/slide62.xml"/><Relationship Id="rId118" Type="http://schemas.openxmlformats.org/officeDocument/2006/relationships/slide" Target="slides/slide116.xml"/><Relationship Id="rId325" Type="http://schemas.openxmlformats.org/officeDocument/2006/relationships/slide" Target="slides/slide323.xml"/><Relationship Id="rId367" Type="http://schemas.openxmlformats.org/officeDocument/2006/relationships/slide" Target="slides/slide365.xml"/><Relationship Id="rId171" Type="http://schemas.openxmlformats.org/officeDocument/2006/relationships/slide" Target="slides/slide169.xml"/><Relationship Id="rId227" Type="http://schemas.openxmlformats.org/officeDocument/2006/relationships/slide" Target="slides/slide225.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Office_Excel_Worksheet1.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Office_Excel_Worksheet10.xlsx"/></Relationships>
</file>

<file path=ppt/charts/_rels/chart100.xml.rels><?xml version="1.0" encoding="UTF-8" standalone="yes"?>
<Relationships xmlns="http://schemas.openxmlformats.org/package/2006/relationships"><Relationship Id="rId1" Type="http://schemas.openxmlformats.org/officeDocument/2006/relationships/package" Target="../embeddings/Microsoft_Office_Excel_Worksheet100.xlsx"/></Relationships>
</file>

<file path=ppt/charts/_rels/chart101.xml.rels><?xml version="1.0" encoding="UTF-8" standalone="yes"?>
<Relationships xmlns="http://schemas.openxmlformats.org/package/2006/relationships"><Relationship Id="rId1" Type="http://schemas.openxmlformats.org/officeDocument/2006/relationships/package" Target="../embeddings/Microsoft_Office_Excel_Worksheet101.xlsx"/></Relationships>
</file>

<file path=ppt/charts/_rels/chart102.xml.rels><?xml version="1.0" encoding="UTF-8" standalone="yes"?>
<Relationships xmlns="http://schemas.openxmlformats.org/package/2006/relationships"><Relationship Id="rId1" Type="http://schemas.openxmlformats.org/officeDocument/2006/relationships/package" Target="../embeddings/Microsoft_Office_Excel_Worksheet102.xlsx"/></Relationships>
</file>

<file path=ppt/charts/_rels/chart103.xml.rels><?xml version="1.0" encoding="UTF-8" standalone="yes"?>
<Relationships xmlns="http://schemas.openxmlformats.org/package/2006/relationships"><Relationship Id="rId1" Type="http://schemas.openxmlformats.org/officeDocument/2006/relationships/package" Target="../embeddings/Microsoft_Office_Excel_Worksheet103.xlsx"/></Relationships>
</file>

<file path=ppt/charts/_rels/chart104.xml.rels><?xml version="1.0" encoding="UTF-8" standalone="yes"?>
<Relationships xmlns="http://schemas.openxmlformats.org/package/2006/relationships"><Relationship Id="rId2" Type="http://schemas.openxmlformats.org/officeDocument/2006/relationships/package" Target="../embeddings/Microsoft_Office_Excel_Worksheet104.xlsx"/><Relationship Id="rId1" Type="http://schemas.openxmlformats.org/officeDocument/2006/relationships/themeOverride" Target="../theme/themeOverride56.xml"/></Relationships>
</file>

<file path=ppt/charts/_rels/chart105.xml.rels><?xml version="1.0" encoding="UTF-8" standalone="yes"?>
<Relationships xmlns="http://schemas.openxmlformats.org/package/2006/relationships"><Relationship Id="rId2" Type="http://schemas.openxmlformats.org/officeDocument/2006/relationships/package" Target="../embeddings/Microsoft_Office_Excel_Worksheet105.xlsx"/><Relationship Id="rId1" Type="http://schemas.openxmlformats.org/officeDocument/2006/relationships/themeOverride" Target="../theme/themeOverride57.xml"/></Relationships>
</file>

<file path=ppt/charts/_rels/chart106.xml.rels><?xml version="1.0" encoding="UTF-8" standalone="yes"?>
<Relationships xmlns="http://schemas.openxmlformats.org/package/2006/relationships"><Relationship Id="rId2" Type="http://schemas.openxmlformats.org/officeDocument/2006/relationships/package" Target="../embeddings/Microsoft_Office_Excel_Worksheet106.xlsx"/><Relationship Id="rId1" Type="http://schemas.openxmlformats.org/officeDocument/2006/relationships/themeOverride" Target="../theme/themeOverride58.xml"/></Relationships>
</file>

<file path=ppt/charts/_rels/chart107.xml.rels><?xml version="1.0" encoding="UTF-8" standalone="yes"?>
<Relationships xmlns="http://schemas.openxmlformats.org/package/2006/relationships"><Relationship Id="rId2" Type="http://schemas.openxmlformats.org/officeDocument/2006/relationships/package" Target="../embeddings/Microsoft_Office_Excel_Worksheet107.xlsx"/><Relationship Id="rId1" Type="http://schemas.openxmlformats.org/officeDocument/2006/relationships/themeOverride" Target="../theme/themeOverride59.xml"/></Relationships>
</file>

<file path=ppt/charts/_rels/chart108.xml.rels><?xml version="1.0" encoding="UTF-8" standalone="yes"?>
<Relationships xmlns="http://schemas.openxmlformats.org/package/2006/relationships"><Relationship Id="rId2" Type="http://schemas.openxmlformats.org/officeDocument/2006/relationships/package" Target="../embeddings/Microsoft_Office_Excel_Worksheet108.xlsx"/><Relationship Id="rId1" Type="http://schemas.openxmlformats.org/officeDocument/2006/relationships/themeOverride" Target="../theme/themeOverride60.xml"/></Relationships>
</file>

<file path=ppt/charts/_rels/chart109.xml.rels><?xml version="1.0" encoding="UTF-8" standalone="yes"?>
<Relationships xmlns="http://schemas.openxmlformats.org/package/2006/relationships"><Relationship Id="rId2" Type="http://schemas.openxmlformats.org/officeDocument/2006/relationships/package" Target="../embeddings/Microsoft_Office_Excel_Worksheet109.xlsx"/><Relationship Id="rId1" Type="http://schemas.openxmlformats.org/officeDocument/2006/relationships/themeOverride" Target="../theme/themeOverride61.xml"/></Relationships>
</file>

<file path=ppt/charts/_rels/chart11.xml.rels><?xml version="1.0" encoding="UTF-8" standalone="yes"?>
<Relationships xmlns="http://schemas.openxmlformats.org/package/2006/relationships"><Relationship Id="rId1" Type="http://schemas.openxmlformats.org/officeDocument/2006/relationships/package" Target="../embeddings/Microsoft_Office_Excel_Worksheet11.xlsx"/></Relationships>
</file>

<file path=ppt/charts/_rels/chart110.xml.rels><?xml version="1.0" encoding="UTF-8" standalone="yes"?>
<Relationships xmlns="http://schemas.openxmlformats.org/package/2006/relationships"><Relationship Id="rId2" Type="http://schemas.openxmlformats.org/officeDocument/2006/relationships/package" Target="../embeddings/Microsoft_Office_Excel_Worksheet110.xlsx"/><Relationship Id="rId1" Type="http://schemas.openxmlformats.org/officeDocument/2006/relationships/themeOverride" Target="../theme/themeOverride62.xml"/></Relationships>
</file>

<file path=ppt/charts/_rels/chart111.xml.rels><?xml version="1.0" encoding="UTF-8" standalone="yes"?>
<Relationships xmlns="http://schemas.openxmlformats.org/package/2006/relationships"><Relationship Id="rId2" Type="http://schemas.openxmlformats.org/officeDocument/2006/relationships/package" Target="../embeddings/Microsoft_Office_Excel_Worksheet111.xlsx"/><Relationship Id="rId1" Type="http://schemas.openxmlformats.org/officeDocument/2006/relationships/themeOverride" Target="../theme/themeOverride63.xml"/></Relationships>
</file>

<file path=ppt/charts/_rels/chart112.xml.rels><?xml version="1.0" encoding="UTF-8" standalone="yes"?>
<Relationships xmlns="http://schemas.openxmlformats.org/package/2006/relationships"><Relationship Id="rId2" Type="http://schemas.openxmlformats.org/officeDocument/2006/relationships/package" Target="../embeddings/Microsoft_Office_Excel_Worksheet112.xlsx"/><Relationship Id="rId1" Type="http://schemas.openxmlformats.org/officeDocument/2006/relationships/themeOverride" Target="../theme/themeOverride64.xml"/></Relationships>
</file>

<file path=ppt/charts/_rels/chart113.xml.rels><?xml version="1.0" encoding="UTF-8" standalone="yes"?>
<Relationships xmlns="http://schemas.openxmlformats.org/package/2006/relationships"><Relationship Id="rId2" Type="http://schemas.openxmlformats.org/officeDocument/2006/relationships/package" Target="../embeddings/Microsoft_Office_Excel_Worksheet113.xlsx"/><Relationship Id="rId1" Type="http://schemas.openxmlformats.org/officeDocument/2006/relationships/themeOverride" Target="../theme/themeOverride65.xml"/></Relationships>
</file>

<file path=ppt/charts/_rels/chart114.xml.rels><?xml version="1.0" encoding="UTF-8" standalone="yes"?>
<Relationships xmlns="http://schemas.openxmlformats.org/package/2006/relationships"><Relationship Id="rId2" Type="http://schemas.openxmlformats.org/officeDocument/2006/relationships/package" Target="../embeddings/Microsoft_Office_Excel_Worksheet114.xlsx"/><Relationship Id="rId1" Type="http://schemas.openxmlformats.org/officeDocument/2006/relationships/themeOverride" Target="../theme/themeOverride66.xml"/></Relationships>
</file>

<file path=ppt/charts/_rels/chart115.xml.rels><?xml version="1.0" encoding="UTF-8" standalone="yes"?>
<Relationships xmlns="http://schemas.openxmlformats.org/package/2006/relationships"><Relationship Id="rId1" Type="http://schemas.openxmlformats.org/officeDocument/2006/relationships/package" Target="../embeddings/Microsoft_Office_Excel_Worksheet115.xlsx"/></Relationships>
</file>

<file path=ppt/charts/_rels/chart116.xml.rels><?xml version="1.0" encoding="UTF-8" standalone="yes"?>
<Relationships xmlns="http://schemas.openxmlformats.org/package/2006/relationships"><Relationship Id="rId2" Type="http://schemas.openxmlformats.org/officeDocument/2006/relationships/package" Target="../embeddings/Microsoft_Office_Excel_Worksheet116.xlsx"/><Relationship Id="rId1" Type="http://schemas.openxmlformats.org/officeDocument/2006/relationships/themeOverride" Target="../theme/themeOverride67.xml"/></Relationships>
</file>

<file path=ppt/charts/_rels/chart117.xml.rels><?xml version="1.0" encoding="UTF-8" standalone="yes"?>
<Relationships xmlns="http://schemas.openxmlformats.org/package/2006/relationships"><Relationship Id="rId2" Type="http://schemas.openxmlformats.org/officeDocument/2006/relationships/package" Target="../embeddings/Microsoft_Office_Excel_Worksheet117.xlsx"/><Relationship Id="rId1" Type="http://schemas.openxmlformats.org/officeDocument/2006/relationships/themeOverride" Target="../theme/themeOverride68.xml"/></Relationships>
</file>

<file path=ppt/charts/_rels/chart118.xml.rels><?xml version="1.0" encoding="UTF-8" standalone="yes"?>
<Relationships xmlns="http://schemas.openxmlformats.org/package/2006/relationships"><Relationship Id="rId1" Type="http://schemas.openxmlformats.org/officeDocument/2006/relationships/package" Target="../embeddings/Microsoft_Office_Excel_Worksheet118.xlsx"/></Relationships>
</file>

<file path=ppt/charts/_rels/chart119.xml.rels><?xml version="1.0" encoding="UTF-8" standalone="yes"?>
<Relationships xmlns="http://schemas.openxmlformats.org/package/2006/relationships"><Relationship Id="rId1" Type="http://schemas.openxmlformats.org/officeDocument/2006/relationships/package" Target="../embeddings/Microsoft_Office_Excel_Worksheet119.xlsx"/></Relationships>
</file>

<file path=ppt/charts/_rels/chart12.xml.rels><?xml version="1.0" encoding="UTF-8" standalone="yes"?>
<Relationships xmlns="http://schemas.openxmlformats.org/package/2006/relationships"><Relationship Id="rId1" Type="http://schemas.openxmlformats.org/officeDocument/2006/relationships/package" Target="../embeddings/Microsoft_Office_Excel_Worksheet12.xlsx"/></Relationships>
</file>

<file path=ppt/charts/_rels/chart120.xml.rels><?xml version="1.0" encoding="UTF-8" standalone="yes"?>
<Relationships xmlns="http://schemas.openxmlformats.org/package/2006/relationships"><Relationship Id="rId1" Type="http://schemas.openxmlformats.org/officeDocument/2006/relationships/package" Target="../embeddings/Microsoft_Office_Excel_Worksheet120.xlsx"/></Relationships>
</file>

<file path=ppt/charts/_rels/chart121.xml.rels><?xml version="1.0" encoding="UTF-8" standalone="yes"?>
<Relationships xmlns="http://schemas.openxmlformats.org/package/2006/relationships"><Relationship Id="rId1" Type="http://schemas.openxmlformats.org/officeDocument/2006/relationships/package" Target="../embeddings/Microsoft_Office_Excel_Worksheet121.xlsx"/></Relationships>
</file>

<file path=ppt/charts/_rels/chart122.xml.rels><?xml version="1.0" encoding="UTF-8" standalone="yes"?>
<Relationships xmlns="http://schemas.openxmlformats.org/package/2006/relationships"><Relationship Id="rId1" Type="http://schemas.openxmlformats.org/officeDocument/2006/relationships/package" Target="../embeddings/Microsoft_Office_Excel_Worksheet122.xlsx"/></Relationships>
</file>

<file path=ppt/charts/_rels/chart123.xml.rels><?xml version="1.0" encoding="UTF-8" standalone="yes"?>
<Relationships xmlns="http://schemas.openxmlformats.org/package/2006/relationships"><Relationship Id="rId1" Type="http://schemas.openxmlformats.org/officeDocument/2006/relationships/package" Target="../embeddings/Microsoft_Office_Excel_Worksheet123.xlsx"/></Relationships>
</file>

<file path=ppt/charts/_rels/chart124.xml.rels><?xml version="1.0" encoding="UTF-8" standalone="yes"?>
<Relationships xmlns="http://schemas.openxmlformats.org/package/2006/relationships"><Relationship Id="rId1" Type="http://schemas.openxmlformats.org/officeDocument/2006/relationships/package" Target="../embeddings/Microsoft_Office_Excel_Worksheet124.xlsx"/></Relationships>
</file>

<file path=ppt/charts/_rels/chart125.xml.rels><?xml version="1.0" encoding="UTF-8" standalone="yes"?>
<Relationships xmlns="http://schemas.openxmlformats.org/package/2006/relationships"><Relationship Id="rId1" Type="http://schemas.openxmlformats.org/officeDocument/2006/relationships/package" Target="../embeddings/Microsoft_Office_Excel_Worksheet125.xlsx"/></Relationships>
</file>

<file path=ppt/charts/_rels/chart126.xml.rels><?xml version="1.0" encoding="UTF-8" standalone="yes"?>
<Relationships xmlns="http://schemas.openxmlformats.org/package/2006/relationships"><Relationship Id="rId1" Type="http://schemas.openxmlformats.org/officeDocument/2006/relationships/package" Target="../embeddings/Microsoft_Office_Excel_Worksheet126.xlsx"/></Relationships>
</file>

<file path=ppt/charts/_rels/chart127.xml.rels><?xml version="1.0" encoding="UTF-8" standalone="yes"?>
<Relationships xmlns="http://schemas.openxmlformats.org/package/2006/relationships"><Relationship Id="rId1" Type="http://schemas.openxmlformats.org/officeDocument/2006/relationships/package" Target="../embeddings/Microsoft_Office_Excel_Worksheet127.xlsx"/></Relationships>
</file>

<file path=ppt/charts/_rels/chart128.xml.rels><?xml version="1.0" encoding="UTF-8" standalone="yes"?>
<Relationships xmlns="http://schemas.openxmlformats.org/package/2006/relationships"><Relationship Id="rId1" Type="http://schemas.openxmlformats.org/officeDocument/2006/relationships/package" Target="../embeddings/Microsoft_Office_Excel_Worksheet128.xlsx"/></Relationships>
</file>

<file path=ppt/charts/_rels/chart129.xml.rels><?xml version="1.0" encoding="UTF-8" standalone="yes"?>
<Relationships xmlns="http://schemas.openxmlformats.org/package/2006/relationships"><Relationship Id="rId2" Type="http://schemas.openxmlformats.org/officeDocument/2006/relationships/package" Target="../embeddings/Microsoft_Office_Excel_Worksheet129.xlsx"/><Relationship Id="rId1" Type="http://schemas.openxmlformats.org/officeDocument/2006/relationships/themeOverride" Target="../theme/themeOverride69.xml"/></Relationships>
</file>

<file path=ppt/charts/_rels/chart13.xml.rels><?xml version="1.0" encoding="UTF-8" standalone="yes"?>
<Relationships xmlns="http://schemas.openxmlformats.org/package/2006/relationships"><Relationship Id="rId1" Type="http://schemas.openxmlformats.org/officeDocument/2006/relationships/package" Target="../embeddings/Microsoft_Office_Excel_Worksheet13.xlsx"/></Relationships>
</file>

<file path=ppt/charts/_rels/chart130.xml.rels><?xml version="1.0" encoding="UTF-8" standalone="yes"?>
<Relationships xmlns="http://schemas.openxmlformats.org/package/2006/relationships"><Relationship Id="rId2" Type="http://schemas.openxmlformats.org/officeDocument/2006/relationships/package" Target="../embeddings/Microsoft_Office_Excel_Worksheet130.xlsx"/><Relationship Id="rId1" Type="http://schemas.openxmlformats.org/officeDocument/2006/relationships/themeOverride" Target="../theme/themeOverride70.xml"/></Relationships>
</file>

<file path=ppt/charts/_rels/chart131.xml.rels><?xml version="1.0" encoding="UTF-8" standalone="yes"?>
<Relationships xmlns="http://schemas.openxmlformats.org/package/2006/relationships"><Relationship Id="rId2" Type="http://schemas.openxmlformats.org/officeDocument/2006/relationships/package" Target="../embeddings/Microsoft_Office_Excel_Worksheet131.xlsx"/><Relationship Id="rId1" Type="http://schemas.openxmlformats.org/officeDocument/2006/relationships/themeOverride" Target="../theme/themeOverride71.xml"/></Relationships>
</file>

<file path=ppt/charts/_rels/chart132.xml.rels><?xml version="1.0" encoding="UTF-8" standalone="yes"?>
<Relationships xmlns="http://schemas.openxmlformats.org/package/2006/relationships"><Relationship Id="rId2" Type="http://schemas.openxmlformats.org/officeDocument/2006/relationships/package" Target="../embeddings/Microsoft_Office_Excel_Worksheet132.xlsx"/><Relationship Id="rId1" Type="http://schemas.openxmlformats.org/officeDocument/2006/relationships/themeOverride" Target="../theme/themeOverride72.xml"/></Relationships>
</file>

<file path=ppt/charts/_rels/chart133.xml.rels><?xml version="1.0" encoding="UTF-8" standalone="yes"?>
<Relationships xmlns="http://schemas.openxmlformats.org/package/2006/relationships"><Relationship Id="rId2" Type="http://schemas.openxmlformats.org/officeDocument/2006/relationships/package" Target="../embeddings/Microsoft_Office_Excel_Worksheet133.xlsx"/><Relationship Id="rId1" Type="http://schemas.openxmlformats.org/officeDocument/2006/relationships/themeOverride" Target="../theme/themeOverride73.xml"/></Relationships>
</file>

<file path=ppt/charts/_rels/chart134.xml.rels><?xml version="1.0" encoding="UTF-8" standalone="yes"?>
<Relationships xmlns="http://schemas.openxmlformats.org/package/2006/relationships"><Relationship Id="rId2" Type="http://schemas.openxmlformats.org/officeDocument/2006/relationships/package" Target="../embeddings/Microsoft_Office_Excel_Worksheet134.xlsx"/><Relationship Id="rId1" Type="http://schemas.openxmlformats.org/officeDocument/2006/relationships/themeOverride" Target="../theme/themeOverride74.xml"/></Relationships>
</file>

<file path=ppt/charts/_rels/chart135.xml.rels><?xml version="1.0" encoding="UTF-8" standalone="yes"?>
<Relationships xmlns="http://schemas.openxmlformats.org/package/2006/relationships"><Relationship Id="rId2" Type="http://schemas.openxmlformats.org/officeDocument/2006/relationships/package" Target="../embeddings/Microsoft_Office_Excel_Worksheet135.xlsx"/><Relationship Id="rId1" Type="http://schemas.openxmlformats.org/officeDocument/2006/relationships/themeOverride" Target="../theme/themeOverride75.xml"/></Relationships>
</file>

<file path=ppt/charts/_rels/chart136.xml.rels><?xml version="1.0" encoding="UTF-8" standalone="yes"?>
<Relationships xmlns="http://schemas.openxmlformats.org/package/2006/relationships"><Relationship Id="rId2" Type="http://schemas.openxmlformats.org/officeDocument/2006/relationships/package" Target="../embeddings/Microsoft_Office_Excel_Worksheet136.xlsx"/><Relationship Id="rId1" Type="http://schemas.openxmlformats.org/officeDocument/2006/relationships/themeOverride" Target="../theme/themeOverride76.xml"/></Relationships>
</file>

<file path=ppt/charts/_rels/chart137.xml.rels><?xml version="1.0" encoding="UTF-8" standalone="yes"?>
<Relationships xmlns="http://schemas.openxmlformats.org/package/2006/relationships"><Relationship Id="rId2" Type="http://schemas.openxmlformats.org/officeDocument/2006/relationships/package" Target="../embeddings/Microsoft_Office_Excel_Worksheet137.xlsx"/><Relationship Id="rId1" Type="http://schemas.openxmlformats.org/officeDocument/2006/relationships/themeOverride" Target="../theme/themeOverride77.xml"/></Relationships>
</file>

<file path=ppt/charts/_rels/chart138.xml.rels><?xml version="1.0" encoding="UTF-8" standalone="yes"?>
<Relationships xmlns="http://schemas.openxmlformats.org/package/2006/relationships"><Relationship Id="rId2" Type="http://schemas.openxmlformats.org/officeDocument/2006/relationships/package" Target="../embeddings/Microsoft_Office_Excel_Worksheet138.xlsx"/><Relationship Id="rId1" Type="http://schemas.openxmlformats.org/officeDocument/2006/relationships/themeOverride" Target="../theme/themeOverride78.xml"/></Relationships>
</file>

<file path=ppt/charts/_rels/chart139.xml.rels><?xml version="1.0" encoding="UTF-8" standalone="yes"?>
<Relationships xmlns="http://schemas.openxmlformats.org/package/2006/relationships"><Relationship Id="rId2" Type="http://schemas.openxmlformats.org/officeDocument/2006/relationships/package" Target="../embeddings/Microsoft_Office_Excel_Worksheet139.xlsx"/><Relationship Id="rId1" Type="http://schemas.openxmlformats.org/officeDocument/2006/relationships/themeOverride" Target="../theme/themeOverride79.xml"/></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Office_Excel_Worksheet14.xlsx"/></Relationships>
</file>

<file path=ppt/charts/_rels/chart140.xml.rels><?xml version="1.0" encoding="UTF-8" standalone="yes"?>
<Relationships xmlns="http://schemas.openxmlformats.org/package/2006/relationships"><Relationship Id="rId1" Type="http://schemas.openxmlformats.org/officeDocument/2006/relationships/package" Target="../embeddings/Microsoft_Office_Excel_Worksheet140.xlsx"/></Relationships>
</file>

<file path=ppt/charts/_rels/chart141.xml.rels><?xml version="1.0" encoding="UTF-8" standalone="yes"?>
<Relationships xmlns="http://schemas.openxmlformats.org/package/2006/relationships"><Relationship Id="rId1" Type="http://schemas.openxmlformats.org/officeDocument/2006/relationships/package" Target="../embeddings/Microsoft_Office_Excel_Worksheet141.xlsx"/></Relationships>
</file>

<file path=ppt/charts/_rels/chart142.xml.rels><?xml version="1.0" encoding="UTF-8" standalone="yes"?>
<Relationships xmlns="http://schemas.openxmlformats.org/package/2006/relationships"><Relationship Id="rId1" Type="http://schemas.openxmlformats.org/officeDocument/2006/relationships/package" Target="../embeddings/Microsoft_Office_Excel_Worksheet142.xlsx"/></Relationships>
</file>

<file path=ppt/charts/_rels/chart143.xml.rels><?xml version="1.0" encoding="UTF-8" standalone="yes"?>
<Relationships xmlns="http://schemas.openxmlformats.org/package/2006/relationships"><Relationship Id="rId1" Type="http://schemas.openxmlformats.org/officeDocument/2006/relationships/package" Target="../embeddings/Microsoft_Office_Excel_Worksheet143.xlsx"/></Relationships>
</file>

<file path=ppt/charts/_rels/chart144.xml.rels><?xml version="1.0" encoding="UTF-8" standalone="yes"?>
<Relationships xmlns="http://schemas.openxmlformats.org/package/2006/relationships"><Relationship Id="rId1" Type="http://schemas.openxmlformats.org/officeDocument/2006/relationships/package" Target="../embeddings/Microsoft_Office_Excel_Worksheet144.xlsx"/></Relationships>
</file>

<file path=ppt/charts/_rels/chart145.xml.rels><?xml version="1.0" encoding="UTF-8" standalone="yes"?>
<Relationships xmlns="http://schemas.openxmlformats.org/package/2006/relationships"><Relationship Id="rId1" Type="http://schemas.openxmlformats.org/officeDocument/2006/relationships/package" Target="../embeddings/Microsoft_Office_Excel_Worksheet145.xlsx"/></Relationships>
</file>

<file path=ppt/charts/_rels/chart146.xml.rels><?xml version="1.0" encoding="UTF-8" standalone="yes"?>
<Relationships xmlns="http://schemas.openxmlformats.org/package/2006/relationships"><Relationship Id="rId1" Type="http://schemas.openxmlformats.org/officeDocument/2006/relationships/package" Target="../embeddings/Microsoft_Office_Excel_Worksheet146.xlsx"/></Relationships>
</file>

<file path=ppt/charts/_rels/chart147.xml.rels><?xml version="1.0" encoding="UTF-8" standalone="yes"?>
<Relationships xmlns="http://schemas.openxmlformats.org/package/2006/relationships"><Relationship Id="rId1" Type="http://schemas.openxmlformats.org/officeDocument/2006/relationships/package" Target="../embeddings/Microsoft_Office_Excel_Worksheet147.xlsx"/></Relationships>
</file>

<file path=ppt/charts/_rels/chart148.xml.rels><?xml version="1.0" encoding="UTF-8" standalone="yes"?>
<Relationships xmlns="http://schemas.openxmlformats.org/package/2006/relationships"><Relationship Id="rId1" Type="http://schemas.openxmlformats.org/officeDocument/2006/relationships/package" Target="../embeddings/Microsoft_Office_Excel_Worksheet148.xlsx"/></Relationships>
</file>

<file path=ppt/charts/_rels/chart149.xml.rels><?xml version="1.0" encoding="UTF-8" standalone="yes"?>
<Relationships xmlns="http://schemas.openxmlformats.org/package/2006/relationships"><Relationship Id="rId1" Type="http://schemas.openxmlformats.org/officeDocument/2006/relationships/package" Target="../embeddings/Microsoft_Office_Excel_Worksheet149.xlsx"/></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Office_Excel_Worksheet15.xlsx"/></Relationships>
</file>

<file path=ppt/charts/_rels/chart150.xml.rels><?xml version="1.0" encoding="UTF-8" standalone="yes"?>
<Relationships xmlns="http://schemas.openxmlformats.org/package/2006/relationships"><Relationship Id="rId1" Type="http://schemas.openxmlformats.org/officeDocument/2006/relationships/package" Target="../embeddings/Microsoft_Office_Excel_Worksheet150.xlsx"/></Relationships>
</file>

<file path=ppt/charts/_rels/chart151.xml.rels><?xml version="1.0" encoding="UTF-8" standalone="yes"?>
<Relationships xmlns="http://schemas.openxmlformats.org/package/2006/relationships"><Relationship Id="rId1" Type="http://schemas.openxmlformats.org/officeDocument/2006/relationships/package" Target="../embeddings/Microsoft_Office_Excel_Worksheet151.xlsx"/></Relationships>
</file>

<file path=ppt/charts/_rels/chart152.xml.rels><?xml version="1.0" encoding="UTF-8" standalone="yes"?>
<Relationships xmlns="http://schemas.openxmlformats.org/package/2006/relationships"><Relationship Id="rId1" Type="http://schemas.openxmlformats.org/officeDocument/2006/relationships/package" Target="../embeddings/Microsoft_Office_Excel_Worksheet152.xlsx"/></Relationships>
</file>

<file path=ppt/charts/_rels/chart153.xml.rels><?xml version="1.0" encoding="UTF-8" standalone="yes"?>
<Relationships xmlns="http://schemas.openxmlformats.org/package/2006/relationships"><Relationship Id="rId1" Type="http://schemas.openxmlformats.org/officeDocument/2006/relationships/package" Target="../embeddings/Microsoft_Office_Excel_Worksheet153.xlsx"/></Relationships>
</file>

<file path=ppt/charts/_rels/chart154.xml.rels><?xml version="1.0" encoding="UTF-8" standalone="yes"?>
<Relationships xmlns="http://schemas.openxmlformats.org/package/2006/relationships"><Relationship Id="rId1" Type="http://schemas.openxmlformats.org/officeDocument/2006/relationships/package" Target="../embeddings/Microsoft_Office_Excel_Worksheet154.xlsx"/></Relationships>
</file>

<file path=ppt/charts/_rels/chart155.xml.rels><?xml version="1.0" encoding="UTF-8" standalone="yes"?>
<Relationships xmlns="http://schemas.openxmlformats.org/package/2006/relationships"><Relationship Id="rId1" Type="http://schemas.openxmlformats.org/officeDocument/2006/relationships/package" Target="../embeddings/Microsoft_Office_Excel_Worksheet155.xlsx"/></Relationships>
</file>

<file path=ppt/charts/_rels/chart156.xml.rels><?xml version="1.0" encoding="UTF-8" standalone="yes"?>
<Relationships xmlns="http://schemas.openxmlformats.org/package/2006/relationships"><Relationship Id="rId1" Type="http://schemas.openxmlformats.org/officeDocument/2006/relationships/package" Target="../embeddings/Microsoft_Office_Excel_Worksheet156.xlsx"/></Relationships>
</file>

<file path=ppt/charts/_rels/chart157.xml.rels><?xml version="1.0" encoding="UTF-8" standalone="yes"?>
<Relationships xmlns="http://schemas.openxmlformats.org/package/2006/relationships"><Relationship Id="rId1" Type="http://schemas.openxmlformats.org/officeDocument/2006/relationships/package" Target="../embeddings/Microsoft_Office_Excel_Worksheet157.xlsx"/></Relationships>
</file>

<file path=ppt/charts/_rels/chart158.xml.rels><?xml version="1.0" encoding="UTF-8" standalone="yes"?>
<Relationships xmlns="http://schemas.openxmlformats.org/package/2006/relationships"><Relationship Id="rId1" Type="http://schemas.openxmlformats.org/officeDocument/2006/relationships/package" Target="../embeddings/Microsoft_Office_Excel_Worksheet158.xlsx"/></Relationships>
</file>

<file path=ppt/charts/_rels/chart159.xml.rels><?xml version="1.0" encoding="UTF-8" standalone="yes"?>
<Relationships xmlns="http://schemas.openxmlformats.org/package/2006/relationships"><Relationship Id="rId1" Type="http://schemas.openxmlformats.org/officeDocument/2006/relationships/package" Target="../embeddings/Microsoft_Office_Excel_Worksheet159.xlsx"/></Relationships>
</file>

<file path=ppt/charts/_rels/chart16.xml.rels><?xml version="1.0" encoding="UTF-8" standalone="yes"?>
<Relationships xmlns="http://schemas.openxmlformats.org/package/2006/relationships"><Relationship Id="rId2" Type="http://schemas.openxmlformats.org/officeDocument/2006/relationships/package" Target="../embeddings/Microsoft_Office_Excel_Worksheet16.xlsx"/><Relationship Id="rId1" Type="http://schemas.openxmlformats.org/officeDocument/2006/relationships/themeOverride" Target="../theme/themeOverride1.xml"/></Relationships>
</file>

<file path=ppt/charts/_rels/chart160.xml.rels><?xml version="1.0" encoding="UTF-8" standalone="yes"?>
<Relationships xmlns="http://schemas.openxmlformats.org/package/2006/relationships"><Relationship Id="rId1" Type="http://schemas.openxmlformats.org/officeDocument/2006/relationships/package" Target="../embeddings/Microsoft_Office_Excel_Worksheet160.xlsx"/></Relationships>
</file>

<file path=ppt/charts/_rels/chart161.xml.rels><?xml version="1.0" encoding="UTF-8" standalone="yes"?>
<Relationships xmlns="http://schemas.openxmlformats.org/package/2006/relationships"><Relationship Id="rId1" Type="http://schemas.openxmlformats.org/officeDocument/2006/relationships/package" Target="../embeddings/Microsoft_Office_Excel_Worksheet161.xlsx"/></Relationships>
</file>

<file path=ppt/charts/_rels/chart162.xml.rels><?xml version="1.0" encoding="UTF-8" standalone="yes"?>
<Relationships xmlns="http://schemas.openxmlformats.org/package/2006/relationships"><Relationship Id="rId1" Type="http://schemas.openxmlformats.org/officeDocument/2006/relationships/package" Target="../embeddings/Microsoft_Office_Excel_Worksheet162.xlsx"/></Relationships>
</file>

<file path=ppt/charts/_rels/chart163.xml.rels><?xml version="1.0" encoding="UTF-8" standalone="yes"?>
<Relationships xmlns="http://schemas.openxmlformats.org/package/2006/relationships"><Relationship Id="rId1" Type="http://schemas.openxmlformats.org/officeDocument/2006/relationships/package" Target="../embeddings/Microsoft_Office_Excel_Worksheet163.xlsx"/></Relationships>
</file>

<file path=ppt/charts/_rels/chart164.xml.rels><?xml version="1.0" encoding="UTF-8" standalone="yes"?>
<Relationships xmlns="http://schemas.openxmlformats.org/package/2006/relationships"><Relationship Id="rId1" Type="http://schemas.openxmlformats.org/officeDocument/2006/relationships/package" Target="../embeddings/Microsoft_Office_Excel_Worksheet164.xlsx"/></Relationships>
</file>

<file path=ppt/charts/_rels/chart165.xml.rels><?xml version="1.0" encoding="UTF-8" standalone="yes"?>
<Relationships xmlns="http://schemas.openxmlformats.org/package/2006/relationships"><Relationship Id="rId1" Type="http://schemas.openxmlformats.org/officeDocument/2006/relationships/package" Target="../embeddings/Microsoft_Office_Excel_Worksheet165.xlsx"/></Relationships>
</file>

<file path=ppt/charts/_rels/chart166.xml.rels><?xml version="1.0" encoding="UTF-8" standalone="yes"?>
<Relationships xmlns="http://schemas.openxmlformats.org/package/2006/relationships"><Relationship Id="rId1" Type="http://schemas.openxmlformats.org/officeDocument/2006/relationships/package" Target="../embeddings/Microsoft_Office_Excel_Worksheet166.xlsx"/></Relationships>
</file>

<file path=ppt/charts/_rels/chart167.xml.rels><?xml version="1.0" encoding="UTF-8" standalone="yes"?>
<Relationships xmlns="http://schemas.openxmlformats.org/package/2006/relationships"><Relationship Id="rId1" Type="http://schemas.openxmlformats.org/officeDocument/2006/relationships/package" Target="../embeddings/Microsoft_Office_Excel_Worksheet167.xlsx"/></Relationships>
</file>

<file path=ppt/charts/_rels/chart168.xml.rels><?xml version="1.0" encoding="UTF-8" standalone="yes"?>
<Relationships xmlns="http://schemas.openxmlformats.org/package/2006/relationships"><Relationship Id="rId1" Type="http://schemas.openxmlformats.org/officeDocument/2006/relationships/package" Target="../embeddings/Microsoft_Office_Excel_Worksheet168.xlsx"/></Relationships>
</file>

<file path=ppt/charts/_rels/chart169.xml.rels><?xml version="1.0" encoding="UTF-8" standalone="yes"?>
<Relationships xmlns="http://schemas.openxmlformats.org/package/2006/relationships"><Relationship Id="rId1" Type="http://schemas.openxmlformats.org/officeDocument/2006/relationships/package" Target="../embeddings/Microsoft_Office_Excel_Worksheet169.xlsx"/></Relationships>
</file>

<file path=ppt/charts/_rels/chart17.xml.rels><?xml version="1.0" encoding="UTF-8" standalone="yes"?>
<Relationships xmlns="http://schemas.openxmlformats.org/package/2006/relationships"><Relationship Id="rId2" Type="http://schemas.openxmlformats.org/officeDocument/2006/relationships/package" Target="../embeddings/Microsoft_Office_Excel_Worksheet17.xlsx"/><Relationship Id="rId1" Type="http://schemas.openxmlformats.org/officeDocument/2006/relationships/themeOverride" Target="../theme/themeOverride2.xml"/></Relationships>
</file>

<file path=ppt/charts/_rels/chart170.xml.rels><?xml version="1.0" encoding="UTF-8" standalone="yes"?>
<Relationships xmlns="http://schemas.openxmlformats.org/package/2006/relationships"><Relationship Id="rId1" Type="http://schemas.openxmlformats.org/officeDocument/2006/relationships/package" Target="../embeddings/Microsoft_Office_Excel_Worksheet170.xlsx"/></Relationships>
</file>

<file path=ppt/charts/_rels/chart171.xml.rels><?xml version="1.0" encoding="UTF-8" standalone="yes"?>
<Relationships xmlns="http://schemas.openxmlformats.org/package/2006/relationships"><Relationship Id="rId1" Type="http://schemas.openxmlformats.org/officeDocument/2006/relationships/package" Target="../embeddings/Microsoft_Office_Excel_Worksheet171.xlsx"/></Relationships>
</file>

<file path=ppt/charts/_rels/chart172.xml.rels><?xml version="1.0" encoding="UTF-8" standalone="yes"?>
<Relationships xmlns="http://schemas.openxmlformats.org/package/2006/relationships"><Relationship Id="rId1" Type="http://schemas.openxmlformats.org/officeDocument/2006/relationships/package" Target="../embeddings/Microsoft_Office_Excel_Worksheet172.xlsx"/></Relationships>
</file>

<file path=ppt/charts/_rels/chart173.xml.rels><?xml version="1.0" encoding="UTF-8" standalone="yes"?>
<Relationships xmlns="http://schemas.openxmlformats.org/package/2006/relationships"><Relationship Id="rId2" Type="http://schemas.openxmlformats.org/officeDocument/2006/relationships/package" Target="../embeddings/Microsoft_Office_Excel_Worksheet173.xlsx"/><Relationship Id="rId1" Type="http://schemas.openxmlformats.org/officeDocument/2006/relationships/themeOverride" Target="../theme/themeOverride80.xml"/></Relationships>
</file>

<file path=ppt/charts/_rels/chart174.xml.rels><?xml version="1.0" encoding="UTF-8" standalone="yes"?>
<Relationships xmlns="http://schemas.openxmlformats.org/package/2006/relationships"><Relationship Id="rId2" Type="http://schemas.openxmlformats.org/officeDocument/2006/relationships/package" Target="../embeddings/Microsoft_Office_Excel_Worksheet174.xlsx"/><Relationship Id="rId1" Type="http://schemas.openxmlformats.org/officeDocument/2006/relationships/themeOverride" Target="../theme/themeOverride81.xml"/></Relationships>
</file>

<file path=ppt/charts/_rels/chart175.xml.rels><?xml version="1.0" encoding="UTF-8" standalone="yes"?>
<Relationships xmlns="http://schemas.openxmlformats.org/package/2006/relationships"><Relationship Id="rId2" Type="http://schemas.openxmlformats.org/officeDocument/2006/relationships/package" Target="../embeddings/Microsoft_Office_Excel_Worksheet175.xlsx"/><Relationship Id="rId1" Type="http://schemas.openxmlformats.org/officeDocument/2006/relationships/themeOverride" Target="../theme/themeOverride82.xml"/></Relationships>
</file>

<file path=ppt/charts/_rels/chart176.xml.rels><?xml version="1.0" encoding="UTF-8" standalone="yes"?>
<Relationships xmlns="http://schemas.openxmlformats.org/package/2006/relationships"><Relationship Id="rId2" Type="http://schemas.openxmlformats.org/officeDocument/2006/relationships/package" Target="../embeddings/Microsoft_Office_Excel_Worksheet176.xlsx"/><Relationship Id="rId1" Type="http://schemas.openxmlformats.org/officeDocument/2006/relationships/themeOverride" Target="../theme/themeOverride83.xml"/></Relationships>
</file>

<file path=ppt/charts/_rels/chart177.xml.rels><?xml version="1.0" encoding="UTF-8" standalone="yes"?>
<Relationships xmlns="http://schemas.openxmlformats.org/package/2006/relationships"><Relationship Id="rId2" Type="http://schemas.openxmlformats.org/officeDocument/2006/relationships/package" Target="../embeddings/Microsoft_Office_Excel_Worksheet177.xlsx"/><Relationship Id="rId1" Type="http://schemas.openxmlformats.org/officeDocument/2006/relationships/themeOverride" Target="../theme/themeOverride84.xml"/></Relationships>
</file>

<file path=ppt/charts/_rels/chart178.xml.rels><?xml version="1.0" encoding="UTF-8" standalone="yes"?>
<Relationships xmlns="http://schemas.openxmlformats.org/package/2006/relationships"><Relationship Id="rId2" Type="http://schemas.openxmlformats.org/officeDocument/2006/relationships/package" Target="../embeddings/Microsoft_Office_Excel_Worksheet178.xlsx"/><Relationship Id="rId1" Type="http://schemas.openxmlformats.org/officeDocument/2006/relationships/themeOverride" Target="../theme/themeOverride85.xml"/></Relationships>
</file>

<file path=ppt/charts/_rels/chart179.xml.rels><?xml version="1.0" encoding="UTF-8" standalone="yes"?>
<Relationships xmlns="http://schemas.openxmlformats.org/package/2006/relationships"><Relationship Id="rId2" Type="http://schemas.openxmlformats.org/officeDocument/2006/relationships/package" Target="../embeddings/Microsoft_Office_Excel_Worksheet179.xlsx"/><Relationship Id="rId1" Type="http://schemas.openxmlformats.org/officeDocument/2006/relationships/themeOverride" Target="../theme/themeOverride86.xml"/></Relationships>
</file>

<file path=ppt/charts/_rels/chart18.xml.rels><?xml version="1.0" encoding="UTF-8" standalone="yes"?>
<Relationships xmlns="http://schemas.openxmlformats.org/package/2006/relationships"><Relationship Id="rId2" Type="http://schemas.openxmlformats.org/officeDocument/2006/relationships/package" Target="../embeddings/Microsoft_Office_Excel_Worksheet18.xlsx"/><Relationship Id="rId1" Type="http://schemas.openxmlformats.org/officeDocument/2006/relationships/themeOverride" Target="../theme/themeOverride3.xml"/></Relationships>
</file>

<file path=ppt/charts/_rels/chart180.xml.rels><?xml version="1.0" encoding="UTF-8" standalone="yes"?>
<Relationships xmlns="http://schemas.openxmlformats.org/package/2006/relationships"><Relationship Id="rId2" Type="http://schemas.openxmlformats.org/officeDocument/2006/relationships/package" Target="../embeddings/Microsoft_Office_Excel_Worksheet180.xlsx"/><Relationship Id="rId1" Type="http://schemas.openxmlformats.org/officeDocument/2006/relationships/themeOverride" Target="../theme/themeOverride87.xml"/></Relationships>
</file>

<file path=ppt/charts/_rels/chart181.xml.rels><?xml version="1.0" encoding="UTF-8" standalone="yes"?>
<Relationships xmlns="http://schemas.openxmlformats.org/package/2006/relationships"><Relationship Id="rId2" Type="http://schemas.openxmlformats.org/officeDocument/2006/relationships/package" Target="../embeddings/Microsoft_Office_Excel_Worksheet181.xlsx"/><Relationship Id="rId1" Type="http://schemas.openxmlformats.org/officeDocument/2006/relationships/themeOverride" Target="../theme/themeOverride88.xml"/></Relationships>
</file>

<file path=ppt/charts/_rels/chart182.xml.rels><?xml version="1.0" encoding="UTF-8" standalone="yes"?>
<Relationships xmlns="http://schemas.openxmlformats.org/package/2006/relationships"><Relationship Id="rId2" Type="http://schemas.openxmlformats.org/officeDocument/2006/relationships/package" Target="../embeddings/Microsoft_Office_Excel_Worksheet182.xlsx"/><Relationship Id="rId1" Type="http://schemas.openxmlformats.org/officeDocument/2006/relationships/themeOverride" Target="../theme/themeOverride89.xml"/></Relationships>
</file>

<file path=ppt/charts/_rels/chart183.xml.rels><?xml version="1.0" encoding="UTF-8" standalone="yes"?>
<Relationships xmlns="http://schemas.openxmlformats.org/package/2006/relationships"><Relationship Id="rId2" Type="http://schemas.openxmlformats.org/officeDocument/2006/relationships/package" Target="../embeddings/Microsoft_Office_Excel_Worksheet183.xlsx"/><Relationship Id="rId1" Type="http://schemas.openxmlformats.org/officeDocument/2006/relationships/themeOverride" Target="../theme/themeOverride90.xml"/></Relationships>
</file>

<file path=ppt/charts/_rels/chart184.xml.rels><?xml version="1.0" encoding="UTF-8" standalone="yes"?>
<Relationships xmlns="http://schemas.openxmlformats.org/package/2006/relationships"><Relationship Id="rId1" Type="http://schemas.openxmlformats.org/officeDocument/2006/relationships/package" Target="../embeddings/Microsoft_Office_Excel_Worksheet184.xlsx"/></Relationships>
</file>

<file path=ppt/charts/_rels/chart185.xml.rels><?xml version="1.0" encoding="UTF-8" standalone="yes"?>
<Relationships xmlns="http://schemas.openxmlformats.org/package/2006/relationships"><Relationship Id="rId1" Type="http://schemas.openxmlformats.org/officeDocument/2006/relationships/package" Target="../embeddings/Microsoft_Office_Excel_Worksheet185.xlsx"/></Relationships>
</file>

<file path=ppt/charts/_rels/chart186.xml.rels><?xml version="1.0" encoding="UTF-8" standalone="yes"?>
<Relationships xmlns="http://schemas.openxmlformats.org/package/2006/relationships"><Relationship Id="rId1" Type="http://schemas.openxmlformats.org/officeDocument/2006/relationships/package" Target="../embeddings/Microsoft_Office_Excel_Worksheet186.xlsx"/></Relationships>
</file>

<file path=ppt/charts/_rels/chart187.xml.rels><?xml version="1.0" encoding="UTF-8" standalone="yes"?>
<Relationships xmlns="http://schemas.openxmlformats.org/package/2006/relationships"><Relationship Id="rId1" Type="http://schemas.openxmlformats.org/officeDocument/2006/relationships/package" Target="../embeddings/Microsoft_Office_Excel_Worksheet187.xlsx"/></Relationships>
</file>

<file path=ppt/charts/_rels/chart188.xml.rels><?xml version="1.0" encoding="UTF-8" standalone="yes"?>
<Relationships xmlns="http://schemas.openxmlformats.org/package/2006/relationships"><Relationship Id="rId1" Type="http://schemas.openxmlformats.org/officeDocument/2006/relationships/package" Target="../embeddings/Microsoft_Office_Excel_Worksheet188.xlsx"/></Relationships>
</file>

<file path=ppt/charts/_rels/chart189.xml.rels><?xml version="1.0" encoding="UTF-8" standalone="yes"?>
<Relationships xmlns="http://schemas.openxmlformats.org/package/2006/relationships"><Relationship Id="rId1" Type="http://schemas.openxmlformats.org/officeDocument/2006/relationships/package" Target="../embeddings/Microsoft_Office_Excel_Worksheet189.xlsx"/></Relationships>
</file>

<file path=ppt/charts/_rels/chart19.xml.rels><?xml version="1.0" encoding="UTF-8" standalone="yes"?>
<Relationships xmlns="http://schemas.openxmlformats.org/package/2006/relationships"><Relationship Id="rId2" Type="http://schemas.openxmlformats.org/officeDocument/2006/relationships/package" Target="../embeddings/Microsoft_Office_Excel_Worksheet19.xlsx"/><Relationship Id="rId1" Type="http://schemas.openxmlformats.org/officeDocument/2006/relationships/themeOverride" Target="../theme/themeOverride4.xml"/></Relationships>
</file>

<file path=ppt/charts/_rels/chart190.xml.rels><?xml version="1.0" encoding="UTF-8" standalone="yes"?>
<Relationships xmlns="http://schemas.openxmlformats.org/package/2006/relationships"><Relationship Id="rId1" Type="http://schemas.openxmlformats.org/officeDocument/2006/relationships/package" Target="../embeddings/Microsoft_Office_Excel_Worksheet190.xlsx"/></Relationships>
</file>

<file path=ppt/charts/_rels/chart191.xml.rels><?xml version="1.0" encoding="UTF-8" standalone="yes"?>
<Relationships xmlns="http://schemas.openxmlformats.org/package/2006/relationships"><Relationship Id="rId1" Type="http://schemas.openxmlformats.org/officeDocument/2006/relationships/package" Target="../embeddings/Microsoft_Office_Excel_Worksheet191.xlsx"/></Relationships>
</file>

<file path=ppt/charts/_rels/chart192.xml.rels><?xml version="1.0" encoding="UTF-8" standalone="yes"?>
<Relationships xmlns="http://schemas.openxmlformats.org/package/2006/relationships"><Relationship Id="rId1" Type="http://schemas.openxmlformats.org/officeDocument/2006/relationships/package" Target="../embeddings/Microsoft_Office_Excel_Worksheet192.xlsx"/></Relationships>
</file>

<file path=ppt/charts/_rels/chart193.xml.rels><?xml version="1.0" encoding="UTF-8" standalone="yes"?>
<Relationships xmlns="http://schemas.openxmlformats.org/package/2006/relationships"><Relationship Id="rId1" Type="http://schemas.openxmlformats.org/officeDocument/2006/relationships/package" Target="../embeddings/Microsoft_Office_Excel_Worksheet193.xlsx"/></Relationships>
</file>

<file path=ppt/charts/_rels/chart194.xml.rels><?xml version="1.0" encoding="UTF-8" standalone="yes"?>
<Relationships xmlns="http://schemas.openxmlformats.org/package/2006/relationships"><Relationship Id="rId1" Type="http://schemas.openxmlformats.org/officeDocument/2006/relationships/package" Target="../embeddings/Microsoft_Office_Excel_Worksheet194.xlsx"/></Relationships>
</file>

<file path=ppt/charts/_rels/chart195.xml.rels><?xml version="1.0" encoding="UTF-8" standalone="yes"?>
<Relationships xmlns="http://schemas.openxmlformats.org/package/2006/relationships"><Relationship Id="rId1" Type="http://schemas.openxmlformats.org/officeDocument/2006/relationships/package" Target="../embeddings/Microsoft_Office_Excel_Worksheet195.xlsx"/></Relationships>
</file>

<file path=ppt/charts/_rels/chart196.xml.rels><?xml version="1.0" encoding="UTF-8" standalone="yes"?>
<Relationships xmlns="http://schemas.openxmlformats.org/package/2006/relationships"><Relationship Id="rId1" Type="http://schemas.openxmlformats.org/officeDocument/2006/relationships/package" Target="../embeddings/Microsoft_Office_Excel_Worksheet196.xlsx"/></Relationships>
</file>

<file path=ppt/charts/_rels/chart197.xml.rels><?xml version="1.0" encoding="UTF-8" standalone="yes"?>
<Relationships xmlns="http://schemas.openxmlformats.org/package/2006/relationships"><Relationship Id="rId1" Type="http://schemas.openxmlformats.org/officeDocument/2006/relationships/package" Target="../embeddings/Microsoft_Office_Excel_Worksheet197.xlsx"/></Relationships>
</file>

<file path=ppt/charts/_rels/chart198.xml.rels><?xml version="1.0" encoding="UTF-8" standalone="yes"?>
<Relationships xmlns="http://schemas.openxmlformats.org/package/2006/relationships"><Relationship Id="rId1" Type="http://schemas.openxmlformats.org/officeDocument/2006/relationships/package" Target="../embeddings/Microsoft_Office_Excel_Worksheet198.xlsx"/></Relationships>
</file>

<file path=ppt/charts/_rels/chart199.xml.rels><?xml version="1.0" encoding="UTF-8" standalone="yes"?>
<Relationships xmlns="http://schemas.openxmlformats.org/package/2006/relationships"><Relationship Id="rId1" Type="http://schemas.openxmlformats.org/officeDocument/2006/relationships/package" Target="../embeddings/Microsoft_Office_Excel_Worksheet199.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Office_Excel_Worksheet2.xlsx"/></Relationships>
</file>

<file path=ppt/charts/_rels/chart20.xml.rels><?xml version="1.0" encoding="UTF-8" standalone="yes"?>
<Relationships xmlns="http://schemas.openxmlformats.org/package/2006/relationships"><Relationship Id="rId2" Type="http://schemas.openxmlformats.org/officeDocument/2006/relationships/package" Target="../embeddings/Microsoft_Office_Excel_Worksheet20.xlsx"/><Relationship Id="rId1" Type="http://schemas.openxmlformats.org/officeDocument/2006/relationships/themeOverride" Target="../theme/themeOverride5.xml"/></Relationships>
</file>

<file path=ppt/charts/_rels/chart200.xml.rels><?xml version="1.0" encoding="UTF-8" standalone="yes"?>
<Relationships xmlns="http://schemas.openxmlformats.org/package/2006/relationships"><Relationship Id="rId1" Type="http://schemas.openxmlformats.org/officeDocument/2006/relationships/package" Target="../embeddings/Microsoft_Office_Excel_Worksheet200.xlsx"/></Relationships>
</file>

<file path=ppt/charts/_rels/chart201.xml.rels><?xml version="1.0" encoding="UTF-8" standalone="yes"?>
<Relationships xmlns="http://schemas.openxmlformats.org/package/2006/relationships"><Relationship Id="rId1" Type="http://schemas.openxmlformats.org/officeDocument/2006/relationships/package" Target="../embeddings/Microsoft_Office_Excel_Worksheet201.xlsx"/></Relationships>
</file>

<file path=ppt/charts/_rels/chart202.xml.rels><?xml version="1.0" encoding="UTF-8" standalone="yes"?>
<Relationships xmlns="http://schemas.openxmlformats.org/package/2006/relationships"><Relationship Id="rId1" Type="http://schemas.openxmlformats.org/officeDocument/2006/relationships/package" Target="../embeddings/Microsoft_Office_Excel_Worksheet202.xlsx"/></Relationships>
</file>

<file path=ppt/charts/_rels/chart203.xml.rels><?xml version="1.0" encoding="UTF-8" standalone="yes"?>
<Relationships xmlns="http://schemas.openxmlformats.org/package/2006/relationships"><Relationship Id="rId1" Type="http://schemas.openxmlformats.org/officeDocument/2006/relationships/package" Target="../embeddings/Microsoft_Office_Excel_Worksheet203.xlsx"/></Relationships>
</file>

<file path=ppt/charts/_rels/chart204.xml.rels><?xml version="1.0" encoding="UTF-8" standalone="yes"?>
<Relationships xmlns="http://schemas.openxmlformats.org/package/2006/relationships"><Relationship Id="rId1" Type="http://schemas.openxmlformats.org/officeDocument/2006/relationships/package" Target="../embeddings/Microsoft_Office_Excel_Worksheet204.xlsx"/></Relationships>
</file>

<file path=ppt/charts/_rels/chart205.xml.rels><?xml version="1.0" encoding="UTF-8" standalone="yes"?>
<Relationships xmlns="http://schemas.openxmlformats.org/package/2006/relationships"><Relationship Id="rId1" Type="http://schemas.openxmlformats.org/officeDocument/2006/relationships/package" Target="../embeddings/Microsoft_Office_Excel_Worksheet205.xlsx"/></Relationships>
</file>

<file path=ppt/charts/_rels/chart206.xml.rels><?xml version="1.0" encoding="UTF-8" standalone="yes"?>
<Relationships xmlns="http://schemas.openxmlformats.org/package/2006/relationships"><Relationship Id="rId1" Type="http://schemas.openxmlformats.org/officeDocument/2006/relationships/package" Target="../embeddings/Microsoft_Office_Excel_Worksheet206.xlsx"/></Relationships>
</file>

<file path=ppt/charts/_rels/chart207.xml.rels><?xml version="1.0" encoding="UTF-8" standalone="yes"?>
<Relationships xmlns="http://schemas.openxmlformats.org/package/2006/relationships"><Relationship Id="rId1" Type="http://schemas.openxmlformats.org/officeDocument/2006/relationships/package" Target="../embeddings/Microsoft_Office_Excel_Worksheet207.xlsx"/></Relationships>
</file>

<file path=ppt/charts/_rels/chart208.xml.rels><?xml version="1.0" encoding="UTF-8" standalone="yes"?>
<Relationships xmlns="http://schemas.openxmlformats.org/package/2006/relationships"><Relationship Id="rId1" Type="http://schemas.openxmlformats.org/officeDocument/2006/relationships/package" Target="../embeddings/Microsoft_Office_Excel_Worksheet208.xlsx"/></Relationships>
</file>

<file path=ppt/charts/_rels/chart209.xml.rels><?xml version="1.0" encoding="UTF-8" standalone="yes"?>
<Relationships xmlns="http://schemas.openxmlformats.org/package/2006/relationships"><Relationship Id="rId1" Type="http://schemas.openxmlformats.org/officeDocument/2006/relationships/package" Target="../embeddings/Microsoft_Office_Excel_Worksheet209.xlsx"/></Relationships>
</file>

<file path=ppt/charts/_rels/chart21.xml.rels><?xml version="1.0" encoding="UTF-8" standalone="yes"?>
<Relationships xmlns="http://schemas.openxmlformats.org/package/2006/relationships"><Relationship Id="rId2" Type="http://schemas.openxmlformats.org/officeDocument/2006/relationships/package" Target="../embeddings/Microsoft_Office_Excel_Worksheet21.xlsx"/><Relationship Id="rId1" Type="http://schemas.openxmlformats.org/officeDocument/2006/relationships/themeOverride" Target="../theme/themeOverride6.xml"/></Relationships>
</file>

<file path=ppt/charts/_rels/chart210.xml.rels><?xml version="1.0" encoding="UTF-8" standalone="yes"?>
<Relationships xmlns="http://schemas.openxmlformats.org/package/2006/relationships"><Relationship Id="rId1" Type="http://schemas.openxmlformats.org/officeDocument/2006/relationships/package" Target="../embeddings/Microsoft_Office_Excel_Worksheet210.xlsx"/></Relationships>
</file>

<file path=ppt/charts/_rels/chart211.xml.rels><?xml version="1.0" encoding="UTF-8" standalone="yes"?>
<Relationships xmlns="http://schemas.openxmlformats.org/package/2006/relationships"><Relationship Id="rId1" Type="http://schemas.openxmlformats.org/officeDocument/2006/relationships/package" Target="../embeddings/Microsoft_Office_Excel_Worksheet211.xlsx"/></Relationships>
</file>

<file path=ppt/charts/_rels/chart212.xml.rels><?xml version="1.0" encoding="UTF-8" standalone="yes"?>
<Relationships xmlns="http://schemas.openxmlformats.org/package/2006/relationships"><Relationship Id="rId1" Type="http://schemas.openxmlformats.org/officeDocument/2006/relationships/package" Target="../embeddings/Microsoft_Office_Excel_Worksheet212.xlsx"/></Relationships>
</file>

<file path=ppt/charts/_rels/chart213.xml.rels><?xml version="1.0" encoding="UTF-8" standalone="yes"?>
<Relationships xmlns="http://schemas.openxmlformats.org/package/2006/relationships"><Relationship Id="rId1" Type="http://schemas.openxmlformats.org/officeDocument/2006/relationships/package" Target="../embeddings/Microsoft_Office_Excel_Worksheet213.xlsx"/></Relationships>
</file>

<file path=ppt/charts/_rels/chart214.xml.rels><?xml version="1.0" encoding="UTF-8" standalone="yes"?>
<Relationships xmlns="http://schemas.openxmlformats.org/package/2006/relationships"><Relationship Id="rId1" Type="http://schemas.openxmlformats.org/officeDocument/2006/relationships/package" Target="../embeddings/Microsoft_Office_Excel_Worksheet214.xlsx"/></Relationships>
</file>

<file path=ppt/charts/_rels/chart215.xml.rels><?xml version="1.0" encoding="UTF-8" standalone="yes"?>
<Relationships xmlns="http://schemas.openxmlformats.org/package/2006/relationships"><Relationship Id="rId1" Type="http://schemas.openxmlformats.org/officeDocument/2006/relationships/package" Target="../embeddings/Microsoft_Office_Excel_Worksheet215.xlsx"/></Relationships>
</file>

<file path=ppt/charts/_rels/chart216.xml.rels><?xml version="1.0" encoding="UTF-8" standalone="yes"?>
<Relationships xmlns="http://schemas.openxmlformats.org/package/2006/relationships"><Relationship Id="rId1" Type="http://schemas.openxmlformats.org/officeDocument/2006/relationships/package" Target="../embeddings/Microsoft_Office_Excel_Worksheet216.xlsx"/></Relationships>
</file>

<file path=ppt/charts/_rels/chart217.xml.rels><?xml version="1.0" encoding="UTF-8" standalone="yes"?>
<Relationships xmlns="http://schemas.openxmlformats.org/package/2006/relationships"><Relationship Id="rId1" Type="http://schemas.openxmlformats.org/officeDocument/2006/relationships/package" Target="../embeddings/Microsoft_Office_Excel_Worksheet217.xlsx"/></Relationships>
</file>

<file path=ppt/charts/_rels/chart218.xml.rels><?xml version="1.0" encoding="UTF-8" standalone="yes"?>
<Relationships xmlns="http://schemas.openxmlformats.org/package/2006/relationships"><Relationship Id="rId1" Type="http://schemas.openxmlformats.org/officeDocument/2006/relationships/package" Target="../embeddings/Microsoft_Office_Excel_Worksheet218.xlsx"/></Relationships>
</file>

<file path=ppt/charts/_rels/chart219.xml.rels><?xml version="1.0" encoding="UTF-8" standalone="yes"?>
<Relationships xmlns="http://schemas.openxmlformats.org/package/2006/relationships"><Relationship Id="rId1" Type="http://schemas.openxmlformats.org/officeDocument/2006/relationships/package" Target="../embeddings/Microsoft_Office_Excel_Worksheet219.xlsx"/></Relationships>
</file>

<file path=ppt/charts/_rels/chart22.xml.rels><?xml version="1.0" encoding="UTF-8" standalone="yes"?>
<Relationships xmlns="http://schemas.openxmlformats.org/package/2006/relationships"><Relationship Id="rId2" Type="http://schemas.openxmlformats.org/officeDocument/2006/relationships/package" Target="../embeddings/Microsoft_Office_Excel_Worksheet22.xlsx"/><Relationship Id="rId1" Type="http://schemas.openxmlformats.org/officeDocument/2006/relationships/themeOverride" Target="../theme/themeOverride7.xml"/></Relationships>
</file>

<file path=ppt/charts/_rels/chart220.xml.rels><?xml version="1.0" encoding="UTF-8" standalone="yes"?>
<Relationships xmlns="http://schemas.openxmlformats.org/package/2006/relationships"><Relationship Id="rId1" Type="http://schemas.openxmlformats.org/officeDocument/2006/relationships/package" Target="../embeddings/Microsoft_Office_Excel_Worksheet220.xlsx"/></Relationships>
</file>

<file path=ppt/charts/_rels/chart221.xml.rels><?xml version="1.0" encoding="UTF-8" standalone="yes"?>
<Relationships xmlns="http://schemas.openxmlformats.org/package/2006/relationships"><Relationship Id="rId1" Type="http://schemas.openxmlformats.org/officeDocument/2006/relationships/package" Target="../embeddings/Microsoft_Office_Excel_Worksheet221.xlsx"/></Relationships>
</file>

<file path=ppt/charts/_rels/chart222.xml.rels><?xml version="1.0" encoding="UTF-8" standalone="yes"?>
<Relationships xmlns="http://schemas.openxmlformats.org/package/2006/relationships"><Relationship Id="rId1" Type="http://schemas.openxmlformats.org/officeDocument/2006/relationships/package" Target="../embeddings/Microsoft_Office_Excel_Worksheet222.xlsx"/></Relationships>
</file>

<file path=ppt/charts/_rels/chart223.xml.rels><?xml version="1.0" encoding="UTF-8" standalone="yes"?>
<Relationships xmlns="http://schemas.openxmlformats.org/package/2006/relationships"><Relationship Id="rId1" Type="http://schemas.openxmlformats.org/officeDocument/2006/relationships/package" Target="../embeddings/Microsoft_Office_Excel_Worksheet223.xlsx"/></Relationships>
</file>

<file path=ppt/charts/_rels/chart224.xml.rels><?xml version="1.0" encoding="UTF-8" standalone="yes"?>
<Relationships xmlns="http://schemas.openxmlformats.org/package/2006/relationships"><Relationship Id="rId1" Type="http://schemas.openxmlformats.org/officeDocument/2006/relationships/package" Target="../embeddings/Microsoft_Office_Excel_Worksheet224.xlsx"/></Relationships>
</file>

<file path=ppt/charts/_rels/chart225.xml.rels><?xml version="1.0" encoding="UTF-8" standalone="yes"?>
<Relationships xmlns="http://schemas.openxmlformats.org/package/2006/relationships"><Relationship Id="rId1" Type="http://schemas.openxmlformats.org/officeDocument/2006/relationships/package" Target="../embeddings/Microsoft_Office_Excel_Worksheet225.xlsx"/></Relationships>
</file>

<file path=ppt/charts/_rels/chart226.xml.rels><?xml version="1.0" encoding="UTF-8" standalone="yes"?>
<Relationships xmlns="http://schemas.openxmlformats.org/package/2006/relationships"><Relationship Id="rId1" Type="http://schemas.openxmlformats.org/officeDocument/2006/relationships/package" Target="../embeddings/Microsoft_Office_Excel_Worksheet226.xlsx"/></Relationships>
</file>

<file path=ppt/charts/_rels/chart227.xml.rels><?xml version="1.0" encoding="UTF-8" standalone="yes"?>
<Relationships xmlns="http://schemas.openxmlformats.org/package/2006/relationships"><Relationship Id="rId1" Type="http://schemas.openxmlformats.org/officeDocument/2006/relationships/package" Target="../embeddings/Microsoft_Office_Excel_Worksheet227.xlsx"/></Relationships>
</file>

<file path=ppt/charts/_rels/chart228.xml.rels><?xml version="1.0" encoding="UTF-8" standalone="yes"?>
<Relationships xmlns="http://schemas.openxmlformats.org/package/2006/relationships"><Relationship Id="rId1" Type="http://schemas.openxmlformats.org/officeDocument/2006/relationships/package" Target="../embeddings/Microsoft_Office_Excel_Worksheet228.xlsx"/></Relationships>
</file>

<file path=ppt/charts/_rels/chart229.xml.rels><?xml version="1.0" encoding="UTF-8" standalone="yes"?>
<Relationships xmlns="http://schemas.openxmlformats.org/package/2006/relationships"><Relationship Id="rId1" Type="http://schemas.openxmlformats.org/officeDocument/2006/relationships/package" Target="../embeddings/Microsoft_Office_Excel_Worksheet229.xlsx"/></Relationships>
</file>

<file path=ppt/charts/_rels/chart23.xml.rels><?xml version="1.0" encoding="UTF-8" standalone="yes"?>
<Relationships xmlns="http://schemas.openxmlformats.org/package/2006/relationships"><Relationship Id="rId2" Type="http://schemas.openxmlformats.org/officeDocument/2006/relationships/package" Target="../embeddings/Microsoft_Office_Excel_Worksheet23.xlsx"/><Relationship Id="rId1" Type="http://schemas.openxmlformats.org/officeDocument/2006/relationships/themeOverride" Target="../theme/themeOverride8.xml"/></Relationships>
</file>

<file path=ppt/charts/_rels/chart230.xml.rels><?xml version="1.0" encoding="UTF-8" standalone="yes"?>
<Relationships xmlns="http://schemas.openxmlformats.org/package/2006/relationships"><Relationship Id="rId1" Type="http://schemas.openxmlformats.org/officeDocument/2006/relationships/package" Target="../embeddings/Microsoft_Office_Excel_Worksheet230.xlsx"/></Relationships>
</file>

<file path=ppt/charts/_rels/chart231.xml.rels><?xml version="1.0" encoding="UTF-8" standalone="yes"?>
<Relationships xmlns="http://schemas.openxmlformats.org/package/2006/relationships"><Relationship Id="rId1" Type="http://schemas.openxmlformats.org/officeDocument/2006/relationships/package" Target="../embeddings/Microsoft_Office_Excel_Worksheet231.xlsx"/></Relationships>
</file>

<file path=ppt/charts/_rels/chart232.xml.rels><?xml version="1.0" encoding="UTF-8" standalone="yes"?>
<Relationships xmlns="http://schemas.openxmlformats.org/package/2006/relationships"><Relationship Id="rId1" Type="http://schemas.openxmlformats.org/officeDocument/2006/relationships/package" Target="../embeddings/Microsoft_Office_Excel_Worksheet232.xlsx"/></Relationships>
</file>

<file path=ppt/charts/_rels/chart233.xml.rels><?xml version="1.0" encoding="UTF-8" standalone="yes"?>
<Relationships xmlns="http://schemas.openxmlformats.org/package/2006/relationships"><Relationship Id="rId1" Type="http://schemas.openxmlformats.org/officeDocument/2006/relationships/package" Target="../embeddings/Microsoft_Office_Excel_Worksheet233.xlsx"/></Relationships>
</file>

<file path=ppt/charts/_rels/chart234.xml.rels><?xml version="1.0" encoding="UTF-8" standalone="yes"?>
<Relationships xmlns="http://schemas.openxmlformats.org/package/2006/relationships"><Relationship Id="rId1" Type="http://schemas.openxmlformats.org/officeDocument/2006/relationships/package" Target="../embeddings/Microsoft_Office_Excel_Worksheet234.xlsx"/></Relationships>
</file>

<file path=ppt/charts/_rels/chart235.xml.rels><?xml version="1.0" encoding="UTF-8" standalone="yes"?>
<Relationships xmlns="http://schemas.openxmlformats.org/package/2006/relationships"><Relationship Id="rId1" Type="http://schemas.openxmlformats.org/officeDocument/2006/relationships/package" Target="../embeddings/Microsoft_Office_Excel_Worksheet235.xlsx"/></Relationships>
</file>

<file path=ppt/charts/_rels/chart236.xml.rels><?xml version="1.0" encoding="UTF-8" standalone="yes"?>
<Relationships xmlns="http://schemas.openxmlformats.org/package/2006/relationships"><Relationship Id="rId1" Type="http://schemas.openxmlformats.org/officeDocument/2006/relationships/package" Target="../embeddings/Microsoft_Office_Excel_Worksheet236.xlsx"/></Relationships>
</file>

<file path=ppt/charts/_rels/chart237.xml.rels><?xml version="1.0" encoding="UTF-8" standalone="yes"?>
<Relationships xmlns="http://schemas.openxmlformats.org/package/2006/relationships"><Relationship Id="rId1" Type="http://schemas.openxmlformats.org/officeDocument/2006/relationships/package" Target="../embeddings/Microsoft_Office_Excel_Worksheet237.xlsx"/></Relationships>
</file>

<file path=ppt/charts/_rels/chart238.xml.rels><?xml version="1.0" encoding="UTF-8" standalone="yes"?>
<Relationships xmlns="http://schemas.openxmlformats.org/package/2006/relationships"><Relationship Id="rId1" Type="http://schemas.openxmlformats.org/officeDocument/2006/relationships/package" Target="../embeddings/Microsoft_Office_Excel_Worksheet238.xlsx"/></Relationships>
</file>

<file path=ppt/charts/_rels/chart239.xml.rels><?xml version="1.0" encoding="UTF-8" standalone="yes"?>
<Relationships xmlns="http://schemas.openxmlformats.org/package/2006/relationships"><Relationship Id="rId1" Type="http://schemas.openxmlformats.org/officeDocument/2006/relationships/package" Target="../embeddings/Microsoft_Office_Excel_Worksheet239.xlsx"/></Relationships>
</file>

<file path=ppt/charts/_rels/chart24.xml.rels><?xml version="1.0" encoding="UTF-8" standalone="yes"?>
<Relationships xmlns="http://schemas.openxmlformats.org/package/2006/relationships"><Relationship Id="rId2" Type="http://schemas.openxmlformats.org/officeDocument/2006/relationships/package" Target="../embeddings/Microsoft_Office_Excel_Worksheet24.xlsx"/><Relationship Id="rId1" Type="http://schemas.openxmlformats.org/officeDocument/2006/relationships/themeOverride" Target="../theme/themeOverride9.xml"/></Relationships>
</file>

<file path=ppt/charts/_rels/chart240.xml.rels><?xml version="1.0" encoding="UTF-8" standalone="yes"?>
<Relationships xmlns="http://schemas.openxmlformats.org/package/2006/relationships"><Relationship Id="rId1" Type="http://schemas.openxmlformats.org/officeDocument/2006/relationships/package" Target="../embeddings/Microsoft_Office_Excel_Worksheet240.xlsx"/></Relationships>
</file>

<file path=ppt/charts/_rels/chart241.xml.rels><?xml version="1.0" encoding="UTF-8" standalone="yes"?>
<Relationships xmlns="http://schemas.openxmlformats.org/package/2006/relationships"><Relationship Id="rId1" Type="http://schemas.openxmlformats.org/officeDocument/2006/relationships/package" Target="../embeddings/Microsoft_Office_Excel_Worksheet241.xlsx"/></Relationships>
</file>

<file path=ppt/charts/_rels/chart242.xml.rels><?xml version="1.0" encoding="UTF-8" standalone="yes"?>
<Relationships xmlns="http://schemas.openxmlformats.org/package/2006/relationships"><Relationship Id="rId1" Type="http://schemas.openxmlformats.org/officeDocument/2006/relationships/package" Target="../embeddings/Microsoft_Office_Excel_Worksheet242.xlsx"/></Relationships>
</file>

<file path=ppt/charts/_rels/chart243.xml.rels><?xml version="1.0" encoding="UTF-8" standalone="yes"?>
<Relationships xmlns="http://schemas.openxmlformats.org/package/2006/relationships"><Relationship Id="rId1" Type="http://schemas.openxmlformats.org/officeDocument/2006/relationships/package" Target="../embeddings/Microsoft_Office_Excel_Worksheet243.xlsx"/></Relationships>
</file>

<file path=ppt/charts/_rels/chart244.xml.rels><?xml version="1.0" encoding="UTF-8" standalone="yes"?>
<Relationships xmlns="http://schemas.openxmlformats.org/package/2006/relationships"><Relationship Id="rId1" Type="http://schemas.openxmlformats.org/officeDocument/2006/relationships/package" Target="../embeddings/Microsoft_Office_Excel_Worksheet244.xlsx"/></Relationships>
</file>

<file path=ppt/charts/_rels/chart245.xml.rels><?xml version="1.0" encoding="UTF-8" standalone="yes"?>
<Relationships xmlns="http://schemas.openxmlformats.org/package/2006/relationships"><Relationship Id="rId1" Type="http://schemas.openxmlformats.org/officeDocument/2006/relationships/package" Target="../embeddings/Microsoft_Office_Excel_Worksheet245.xlsx"/></Relationships>
</file>

<file path=ppt/charts/_rels/chart246.xml.rels><?xml version="1.0" encoding="UTF-8" standalone="yes"?>
<Relationships xmlns="http://schemas.openxmlformats.org/package/2006/relationships"><Relationship Id="rId1" Type="http://schemas.openxmlformats.org/officeDocument/2006/relationships/package" Target="../embeddings/Microsoft_Office_Excel_Worksheet246.xlsx"/></Relationships>
</file>

<file path=ppt/charts/_rels/chart247.xml.rels><?xml version="1.0" encoding="UTF-8" standalone="yes"?>
<Relationships xmlns="http://schemas.openxmlformats.org/package/2006/relationships"><Relationship Id="rId1" Type="http://schemas.openxmlformats.org/officeDocument/2006/relationships/package" Target="../embeddings/Microsoft_Office_Excel_Worksheet247.xlsx"/></Relationships>
</file>

<file path=ppt/charts/_rels/chart248.xml.rels><?xml version="1.0" encoding="UTF-8" standalone="yes"?>
<Relationships xmlns="http://schemas.openxmlformats.org/package/2006/relationships"><Relationship Id="rId1" Type="http://schemas.openxmlformats.org/officeDocument/2006/relationships/package" Target="../embeddings/Microsoft_Office_Excel_Worksheet248.xlsx"/></Relationships>
</file>

<file path=ppt/charts/_rels/chart249.xml.rels><?xml version="1.0" encoding="UTF-8" standalone="yes"?>
<Relationships xmlns="http://schemas.openxmlformats.org/package/2006/relationships"><Relationship Id="rId1" Type="http://schemas.openxmlformats.org/officeDocument/2006/relationships/package" Target="../embeddings/Microsoft_Office_Excel_Worksheet249.xlsx"/></Relationships>
</file>

<file path=ppt/charts/_rels/chart25.xml.rels><?xml version="1.0" encoding="UTF-8" standalone="yes"?>
<Relationships xmlns="http://schemas.openxmlformats.org/package/2006/relationships"><Relationship Id="rId2" Type="http://schemas.openxmlformats.org/officeDocument/2006/relationships/package" Target="../embeddings/Microsoft_Office_Excel_Worksheet25.xlsx"/><Relationship Id="rId1" Type="http://schemas.openxmlformats.org/officeDocument/2006/relationships/themeOverride" Target="../theme/themeOverride10.xml"/></Relationships>
</file>

<file path=ppt/charts/_rels/chart250.xml.rels><?xml version="1.0" encoding="UTF-8" standalone="yes"?>
<Relationships xmlns="http://schemas.openxmlformats.org/package/2006/relationships"><Relationship Id="rId1" Type="http://schemas.openxmlformats.org/officeDocument/2006/relationships/package" Target="../embeddings/Microsoft_Office_Excel_Worksheet250.xlsx"/></Relationships>
</file>

<file path=ppt/charts/_rels/chart251.xml.rels><?xml version="1.0" encoding="UTF-8" standalone="yes"?>
<Relationships xmlns="http://schemas.openxmlformats.org/package/2006/relationships"><Relationship Id="rId1" Type="http://schemas.openxmlformats.org/officeDocument/2006/relationships/package" Target="../embeddings/Microsoft_Office_Excel_Worksheet251.xlsx"/></Relationships>
</file>

<file path=ppt/charts/_rels/chart252.xml.rels><?xml version="1.0" encoding="UTF-8" standalone="yes"?>
<Relationships xmlns="http://schemas.openxmlformats.org/package/2006/relationships"><Relationship Id="rId1" Type="http://schemas.openxmlformats.org/officeDocument/2006/relationships/package" Target="../embeddings/Microsoft_Office_Excel_Worksheet252.xlsx"/></Relationships>
</file>

<file path=ppt/charts/_rels/chart253.xml.rels><?xml version="1.0" encoding="UTF-8" standalone="yes"?>
<Relationships xmlns="http://schemas.openxmlformats.org/package/2006/relationships"><Relationship Id="rId1" Type="http://schemas.openxmlformats.org/officeDocument/2006/relationships/package" Target="../embeddings/Microsoft_Office_Excel_Worksheet253.xlsx"/></Relationships>
</file>

<file path=ppt/charts/_rels/chart254.xml.rels><?xml version="1.0" encoding="UTF-8" standalone="yes"?>
<Relationships xmlns="http://schemas.openxmlformats.org/package/2006/relationships"><Relationship Id="rId1" Type="http://schemas.openxmlformats.org/officeDocument/2006/relationships/package" Target="../embeddings/Microsoft_Office_Excel_Worksheet254.xlsx"/></Relationships>
</file>

<file path=ppt/charts/_rels/chart255.xml.rels><?xml version="1.0" encoding="UTF-8" standalone="yes"?>
<Relationships xmlns="http://schemas.openxmlformats.org/package/2006/relationships"><Relationship Id="rId1" Type="http://schemas.openxmlformats.org/officeDocument/2006/relationships/package" Target="../embeddings/Microsoft_Office_Excel_Worksheet255.xlsx"/></Relationships>
</file>

<file path=ppt/charts/_rels/chart256.xml.rels><?xml version="1.0" encoding="UTF-8" standalone="yes"?>
<Relationships xmlns="http://schemas.openxmlformats.org/package/2006/relationships"><Relationship Id="rId1" Type="http://schemas.openxmlformats.org/officeDocument/2006/relationships/package" Target="../embeddings/Microsoft_Office_Excel_Worksheet256.xlsx"/></Relationships>
</file>

<file path=ppt/charts/_rels/chart257.xml.rels><?xml version="1.0" encoding="UTF-8" standalone="yes"?>
<Relationships xmlns="http://schemas.openxmlformats.org/package/2006/relationships"><Relationship Id="rId1" Type="http://schemas.openxmlformats.org/officeDocument/2006/relationships/package" Target="../embeddings/Microsoft_Office_Excel_Worksheet257.xlsx"/></Relationships>
</file>

<file path=ppt/charts/_rels/chart258.xml.rels><?xml version="1.0" encoding="UTF-8" standalone="yes"?>
<Relationships xmlns="http://schemas.openxmlformats.org/package/2006/relationships"><Relationship Id="rId1" Type="http://schemas.openxmlformats.org/officeDocument/2006/relationships/package" Target="../embeddings/Microsoft_Office_Excel_Worksheet258.xlsx"/></Relationships>
</file>

<file path=ppt/charts/_rels/chart259.xml.rels><?xml version="1.0" encoding="UTF-8" standalone="yes"?>
<Relationships xmlns="http://schemas.openxmlformats.org/package/2006/relationships"><Relationship Id="rId1" Type="http://schemas.openxmlformats.org/officeDocument/2006/relationships/package" Target="../embeddings/Microsoft_Office_Excel_Worksheet259.xlsx"/></Relationships>
</file>

<file path=ppt/charts/_rels/chart26.xml.rels><?xml version="1.0" encoding="UTF-8" standalone="yes"?>
<Relationships xmlns="http://schemas.openxmlformats.org/package/2006/relationships"><Relationship Id="rId2" Type="http://schemas.openxmlformats.org/officeDocument/2006/relationships/package" Target="../embeddings/Microsoft_Office_Excel_Worksheet26.xlsx"/><Relationship Id="rId1" Type="http://schemas.openxmlformats.org/officeDocument/2006/relationships/themeOverride" Target="../theme/themeOverride11.xml"/></Relationships>
</file>

<file path=ppt/charts/_rels/chart260.xml.rels><?xml version="1.0" encoding="UTF-8" standalone="yes"?>
<Relationships xmlns="http://schemas.openxmlformats.org/package/2006/relationships"><Relationship Id="rId1" Type="http://schemas.openxmlformats.org/officeDocument/2006/relationships/package" Target="../embeddings/Microsoft_Office_Excel_Worksheet260.xlsx"/></Relationships>
</file>

<file path=ppt/charts/_rels/chart261.xml.rels><?xml version="1.0" encoding="UTF-8" standalone="yes"?>
<Relationships xmlns="http://schemas.openxmlformats.org/package/2006/relationships"><Relationship Id="rId1" Type="http://schemas.openxmlformats.org/officeDocument/2006/relationships/package" Target="../embeddings/Microsoft_Office_Excel_Worksheet261.xlsx"/></Relationships>
</file>

<file path=ppt/charts/_rels/chart262.xml.rels><?xml version="1.0" encoding="UTF-8" standalone="yes"?>
<Relationships xmlns="http://schemas.openxmlformats.org/package/2006/relationships"><Relationship Id="rId1" Type="http://schemas.openxmlformats.org/officeDocument/2006/relationships/package" Target="../embeddings/Microsoft_Office_Excel_Worksheet262.xlsx"/></Relationships>
</file>

<file path=ppt/charts/_rels/chart263.xml.rels><?xml version="1.0" encoding="UTF-8" standalone="yes"?>
<Relationships xmlns="http://schemas.openxmlformats.org/package/2006/relationships"><Relationship Id="rId1" Type="http://schemas.openxmlformats.org/officeDocument/2006/relationships/package" Target="../embeddings/Microsoft_Office_Excel_Worksheet263.xlsx"/></Relationships>
</file>

<file path=ppt/charts/_rels/chart264.xml.rels><?xml version="1.0" encoding="UTF-8" standalone="yes"?>
<Relationships xmlns="http://schemas.openxmlformats.org/package/2006/relationships"><Relationship Id="rId1" Type="http://schemas.openxmlformats.org/officeDocument/2006/relationships/package" Target="../embeddings/Microsoft_Office_Excel_Worksheet264.xlsx"/></Relationships>
</file>

<file path=ppt/charts/_rels/chart265.xml.rels><?xml version="1.0" encoding="UTF-8" standalone="yes"?>
<Relationships xmlns="http://schemas.openxmlformats.org/package/2006/relationships"><Relationship Id="rId1" Type="http://schemas.openxmlformats.org/officeDocument/2006/relationships/package" Target="../embeddings/Microsoft_Office_Excel_Worksheet265.xlsx"/></Relationships>
</file>

<file path=ppt/charts/_rels/chart266.xml.rels><?xml version="1.0" encoding="UTF-8" standalone="yes"?>
<Relationships xmlns="http://schemas.openxmlformats.org/package/2006/relationships"><Relationship Id="rId1" Type="http://schemas.openxmlformats.org/officeDocument/2006/relationships/package" Target="../embeddings/Microsoft_Office_Excel_Worksheet266.xlsx"/></Relationships>
</file>

<file path=ppt/charts/_rels/chart267.xml.rels><?xml version="1.0" encoding="UTF-8" standalone="yes"?>
<Relationships xmlns="http://schemas.openxmlformats.org/package/2006/relationships"><Relationship Id="rId1" Type="http://schemas.openxmlformats.org/officeDocument/2006/relationships/package" Target="../embeddings/Microsoft_Office_Excel_Worksheet267.xlsx"/></Relationships>
</file>

<file path=ppt/charts/_rels/chart268.xml.rels><?xml version="1.0" encoding="UTF-8" standalone="yes"?>
<Relationships xmlns="http://schemas.openxmlformats.org/package/2006/relationships"><Relationship Id="rId1" Type="http://schemas.openxmlformats.org/officeDocument/2006/relationships/package" Target="../embeddings/Microsoft_Office_Excel_Worksheet268.xlsx"/></Relationships>
</file>

<file path=ppt/charts/_rels/chart269.xml.rels><?xml version="1.0" encoding="UTF-8" standalone="yes"?>
<Relationships xmlns="http://schemas.openxmlformats.org/package/2006/relationships"><Relationship Id="rId1" Type="http://schemas.openxmlformats.org/officeDocument/2006/relationships/package" Target="../embeddings/Microsoft_Office_Excel_Worksheet269.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Office_Excel_Worksheet27.xlsx"/></Relationships>
</file>

<file path=ppt/charts/_rels/chart270.xml.rels><?xml version="1.0" encoding="UTF-8" standalone="yes"?>
<Relationships xmlns="http://schemas.openxmlformats.org/package/2006/relationships"><Relationship Id="rId1" Type="http://schemas.openxmlformats.org/officeDocument/2006/relationships/package" Target="../embeddings/Microsoft_Office_Excel_Worksheet270.xlsx"/></Relationships>
</file>

<file path=ppt/charts/_rels/chart271.xml.rels><?xml version="1.0" encoding="UTF-8" standalone="yes"?>
<Relationships xmlns="http://schemas.openxmlformats.org/package/2006/relationships"><Relationship Id="rId1" Type="http://schemas.openxmlformats.org/officeDocument/2006/relationships/package" Target="../embeddings/Microsoft_Office_Excel_Worksheet271.xlsx"/></Relationships>
</file>

<file path=ppt/charts/_rels/chart272.xml.rels><?xml version="1.0" encoding="UTF-8" standalone="yes"?>
<Relationships xmlns="http://schemas.openxmlformats.org/package/2006/relationships"><Relationship Id="rId1" Type="http://schemas.openxmlformats.org/officeDocument/2006/relationships/package" Target="../embeddings/Microsoft_Office_Excel_Worksheet272.xlsx"/></Relationships>
</file>

<file path=ppt/charts/_rels/chart273.xml.rels><?xml version="1.0" encoding="UTF-8" standalone="yes"?>
<Relationships xmlns="http://schemas.openxmlformats.org/package/2006/relationships"><Relationship Id="rId1" Type="http://schemas.openxmlformats.org/officeDocument/2006/relationships/package" Target="../embeddings/Microsoft_Office_Excel_Worksheet273.xlsx"/></Relationships>
</file>

<file path=ppt/charts/_rels/chart274.xml.rels><?xml version="1.0" encoding="UTF-8" standalone="yes"?>
<Relationships xmlns="http://schemas.openxmlformats.org/package/2006/relationships"><Relationship Id="rId1" Type="http://schemas.openxmlformats.org/officeDocument/2006/relationships/package" Target="../embeddings/Microsoft_Office_Excel_Worksheet274.xlsx"/></Relationships>
</file>

<file path=ppt/charts/_rels/chart275.xml.rels><?xml version="1.0" encoding="UTF-8" standalone="yes"?>
<Relationships xmlns="http://schemas.openxmlformats.org/package/2006/relationships"><Relationship Id="rId1" Type="http://schemas.openxmlformats.org/officeDocument/2006/relationships/package" Target="../embeddings/Microsoft_Office_Excel_Worksheet275.xlsx"/></Relationships>
</file>

<file path=ppt/charts/_rels/chart276.xml.rels><?xml version="1.0" encoding="UTF-8" standalone="yes"?>
<Relationships xmlns="http://schemas.openxmlformats.org/package/2006/relationships"><Relationship Id="rId2" Type="http://schemas.openxmlformats.org/officeDocument/2006/relationships/package" Target="../embeddings/Microsoft_Office_Excel_Worksheet276.xlsx"/><Relationship Id="rId1" Type="http://schemas.openxmlformats.org/officeDocument/2006/relationships/themeOverride" Target="../theme/themeOverride91.xml"/></Relationships>
</file>

<file path=ppt/charts/_rels/chart277.xml.rels><?xml version="1.0" encoding="UTF-8" standalone="yes"?>
<Relationships xmlns="http://schemas.openxmlformats.org/package/2006/relationships"><Relationship Id="rId2" Type="http://schemas.openxmlformats.org/officeDocument/2006/relationships/package" Target="../embeddings/Microsoft_Office_Excel_Worksheet277.xlsx"/><Relationship Id="rId1" Type="http://schemas.openxmlformats.org/officeDocument/2006/relationships/themeOverride" Target="../theme/themeOverride92.xml"/></Relationships>
</file>

<file path=ppt/charts/_rels/chart278.xml.rels><?xml version="1.0" encoding="UTF-8" standalone="yes"?>
<Relationships xmlns="http://schemas.openxmlformats.org/package/2006/relationships"><Relationship Id="rId2" Type="http://schemas.openxmlformats.org/officeDocument/2006/relationships/package" Target="../embeddings/Microsoft_Office_Excel_Worksheet278.xlsx"/><Relationship Id="rId1" Type="http://schemas.openxmlformats.org/officeDocument/2006/relationships/themeOverride" Target="../theme/themeOverride93.xml"/></Relationships>
</file>

<file path=ppt/charts/_rels/chart279.xml.rels><?xml version="1.0" encoding="UTF-8" standalone="yes"?>
<Relationships xmlns="http://schemas.openxmlformats.org/package/2006/relationships"><Relationship Id="rId2" Type="http://schemas.openxmlformats.org/officeDocument/2006/relationships/package" Target="../embeddings/Microsoft_Office_Excel_Worksheet279.xlsx"/><Relationship Id="rId1" Type="http://schemas.openxmlformats.org/officeDocument/2006/relationships/themeOverride" Target="../theme/themeOverride94.xml"/></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Office_Excel_Worksheet28.xlsx"/></Relationships>
</file>

<file path=ppt/charts/_rels/chart280.xml.rels><?xml version="1.0" encoding="UTF-8" standalone="yes"?>
<Relationships xmlns="http://schemas.openxmlformats.org/package/2006/relationships"><Relationship Id="rId2" Type="http://schemas.openxmlformats.org/officeDocument/2006/relationships/package" Target="../embeddings/Microsoft_Office_Excel_Worksheet280.xlsx"/><Relationship Id="rId1" Type="http://schemas.openxmlformats.org/officeDocument/2006/relationships/themeOverride" Target="../theme/themeOverride95.xml"/></Relationships>
</file>

<file path=ppt/charts/_rels/chart281.xml.rels><?xml version="1.0" encoding="UTF-8" standalone="yes"?>
<Relationships xmlns="http://schemas.openxmlformats.org/package/2006/relationships"><Relationship Id="rId2" Type="http://schemas.openxmlformats.org/officeDocument/2006/relationships/package" Target="../embeddings/Microsoft_Office_Excel_Worksheet281.xlsx"/><Relationship Id="rId1" Type="http://schemas.openxmlformats.org/officeDocument/2006/relationships/themeOverride" Target="../theme/themeOverride96.xml"/></Relationships>
</file>

<file path=ppt/charts/_rels/chart282.xml.rels><?xml version="1.0" encoding="UTF-8" standalone="yes"?>
<Relationships xmlns="http://schemas.openxmlformats.org/package/2006/relationships"><Relationship Id="rId2" Type="http://schemas.openxmlformats.org/officeDocument/2006/relationships/package" Target="../embeddings/Microsoft_Office_Excel_Worksheet282.xlsx"/><Relationship Id="rId1" Type="http://schemas.openxmlformats.org/officeDocument/2006/relationships/themeOverride" Target="../theme/themeOverride97.xml"/></Relationships>
</file>

<file path=ppt/charts/_rels/chart283.xml.rels><?xml version="1.0" encoding="UTF-8" standalone="yes"?>
<Relationships xmlns="http://schemas.openxmlformats.org/package/2006/relationships"><Relationship Id="rId2" Type="http://schemas.openxmlformats.org/officeDocument/2006/relationships/package" Target="../embeddings/Microsoft_Office_Excel_Worksheet283.xlsx"/><Relationship Id="rId1" Type="http://schemas.openxmlformats.org/officeDocument/2006/relationships/themeOverride" Target="../theme/themeOverride98.xml"/></Relationships>
</file>

<file path=ppt/charts/_rels/chart284.xml.rels><?xml version="1.0" encoding="UTF-8" standalone="yes"?>
<Relationships xmlns="http://schemas.openxmlformats.org/package/2006/relationships"><Relationship Id="rId2" Type="http://schemas.openxmlformats.org/officeDocument/2006/relationships/package" Target="../embeddings/Microsoft_Office_Excel_Worksheet284.xlsx"/><Relationship Id="rId1" Type="http://schemas.openxmlformats.org/officeDocument/2006/relationships/themeOverride" Target="../theme/themeOverride99.xml"/></Relationships>
</file>

<file path=ppt/charts/_rels/chart285.xml.rels><?xml version="1.0" encoding="UTF-8" standalone="yes"?>
<Relationships xmlns="http://schemas.openxmlformats.org/package/2006/relationships"><Relationship Id="rId2" Type="http://schemas.openxmlformats.org/officeDocument/2006/relationships/package" Target="../embeddings/Microsoft_Office_Excel_Worksheet285.xlsx"/><Relationship Id="rId1" Type="http://schemas.openxmlformats.org/officeDocument/2006/relationships/themeOverride" Target="../theme/themeOverride100.xml"/></Relationships>
</file>

<file path=ppt/charts/_rels/chart286.xml.rels><?xml version="1.0" encoding="UTF-8" standalone="yes"?>
<Relationships xmlns="http://schemas.openxmlformats.org/package/2006/relationships"><Relationship Id="rId2" Type="http://schemas.openxmlformats.org/officeDocument/2006/relationships/package" Target="../embeddings/Microsoft_Office_Excel_Worksheet286.xlsx"/><Relationship Id="rId1" Type="http://schemas.openxmlformats.org/officeDocument/2006/relationships/themeOverride" Target="../theme/themeOverride101.xml"/></Relationships>
</file>

<file path=ppt/charts/_rels/chart287.xml.rels><?xml version="1.0" encoding="UTF-8" standalone="yes"?>
<Relationships xmlns="http://schemas.openxmlformats.org/package/2006/relationships"><Relationship Id="rId2" Type="http://schemas.openxmlformats.org/officeDocument/2006/relationships/package" Target="../embeddings/Microsoft_Office_Excel_Worksheet287.xlsx"/><Relationship Id="rId1" Type="http://schemas.openxmlformats.org/officeDocument/2006/relationships/themeOverride" Target="../theme/themeOverride102.xml"/></Relationships>
</file>

<file path=ppt/charts/_rels/chart288.xml.rels><?xml version="1.0" encoding="UTF-8" standalone="yes"?>
<Relationships xmlns="http://schemas.openxmlformats.org/package/2006/relationships"><Relationship Id="rId2" Type="http://schemas.openxmlformats.org/officeDocument/2006/relationships/package" Target="../embeddings/Microsoft_Office_Excel_Worksheet288.xlsx"/><Relationship Id="rId1" Type="http://schemas.openxmlformats.org/officeDocument/2006/relationships/themeOverride" Target="../theme/themeOverride103.xml"/></Relationships>
</file>

<file path=ppt/charts/_rels/chart289.xml.rels><?xml version="1.0" encoding="UTF-8" standalone="yes"?>
<Relationships xmlns="http://schemas.openxmlformats.org/package/2006/relationships"><Relationship Id="rId2" Type="http://schemas.openxmlformats.org/officeDocument/2006/relationships/package" Target="../embeddings/Microsoft_Office_Excel_Worksheet289.xlsx"/><Relationship Id="rId1" Type="http://schemas.openxmlformats.org/officeDocument/2006/relationships/themeOverride" Target="../theme/themeOverride104.xml"/></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Office_Excel_Worksheet29.xlsx"/></Relationships>
</file>

<file path=ppt/charts/_rels/chart290.xml.rels><?xml version="1.0" encoding="UTF-8" standalone="yes"?>
<Relationships xmlns="http://schemas.openxmlformats.org/package/2006/relationships"><Relationship Id="rId2" Type="http://schemas.openxmlformats.org/officeDocument/2006/relationships/package" Target="../embeddings/Microsoft_Office_Excel_Worksheet290.xlsx"/><Relationship Id="rId1" Type="http://schemas.openxmlformats.org/officeDocument/2006/relationships/themeOverride" Target="../theme/themeOverride105.xml"/></Relationships>
</file>

<file path=ppt/charts/_rels/chart291.xml.rels><?xml version="1.0" encoding="UTF-8" standalone="yes"?>
<Relationships xmlns="http://schemas.openxmlformats.org/package/2006/relationships"><Relationship Id="rId2" Type="http://schemas.openxmlformats.org/officeDocument/2006/relationships/package" Target="../embeddings/Microsoft_Office_Excel_Worksheet291.xlsx"/><Relationship Id="rId1" Type="http://schemas.openxmlformats.org/officeDocument/2006/relationships/themeOverride" Target="../theme/themeOverride106.xml"/></Relationships>
</file>

<file path=ppt/charts/_rels/chart292.xml.rels><?xml version="1.0" encoding="UTF-8" standalone="yes"?>
<Relationships xmlns="http://schemas.openxmlformats.org/package/2006/relationships"><Relationship Id="rId2" Type="http://schemas.openxmlformats.org/officeDocument/2006/relationships/package" Target="../embeddings/Microsoft_Office_Excel_Worksheet292.xlsx"/><Relationship Id="rId1" Type="http://schemas.openxmlformats.org/officeDocument/2006/relationships/themeOverride" Target="../theme/themeOverride107.xml"/></Relationships>
</file>

<file path=ppt/charts/_rels/chart293.xml.rels><?xml version="1.0" encoding="UTF-8" standalone="yes"?>
<Relationships xmlns="http://schemas.openxmlformats.org/package/2006/relationships"><Relationship Id="rId2" Type="http://schemas.openxmlformats.org/officeDocument/2006/relationships/package" Target="../embeddings/Microsoft_Office_Excel_Worksheet293.xlsx"/><Relationship Id="rId1" Type="http://schemas.openxmlformats.org/officeDocument/2006/relationships/themeOverride" Target="../theme/themeOverride108.xml"/></Relationships>
</file>

<file path=ppt/charts/_rels/chart294.xml.rels><?xml version="1.0" encoding="UTF-8" standalone="yes"?>
<Relationships xmlns="http://schemas.openxmlformats.org/package/2006/relationships"><Relationship Id="rId2" Type="http://schemas.openxmlformats.org/officeDocument/2006/relationships/package" Target="../embeddings/Microsoft_Office_Excel_Worksheet294.xlsx"/><Relationship Id="rId1" Type="http://schemas.openxmlformats.org/officeDocument/2006/relationships/themeOverride" Target="../theme/themeOverride109.xml"/></Relationships>
</file>

<file path=ppt/charts/_rels/chart295.xml.rels><?xml version="1.0" encoding="UTF-8" standalone="yes"?>
<Relationships xmlns="http://schemas.openxmlformats.org/package/2006/relationships"><Relationship Id="rId2" Type="http://schemas.openxmlformats.org/officeDocument/2006/relationships/package" Target="../embeddings/Microsoft_Office_Excel_Worksheet295.xlsx"/><Relationship Id="rId1" Type="http://schemas.openxmlformats.org/officeDocument/2006/relationships/themeOverride" Target="../theme/themeOverride110.xml"/></Relationships>
</file>

<file path=ppt/charts/_rels/chart296.xml.rels><?xml version="1.0" encoding="UTF-8" standalone="yes"?>
<Relationships xmlns="http://schemas.openxmlformats.org/package/2006/relationships"><Relationship Id="rId2" Type="http://schemas.openxmlformats.org/officeDocument/2006/relationships/package" Target="../embeddings/Microsoft_Office_Excel_Worksheet296.xlsx"/><Relationship Id="rId1" Type="http://schemas.openxmlformats.org/officeDocument/2006/relationships/themeOverride" Target="../theme/themeOverride111.xml"/></Relationships>
</file>

<file path=ppt/charts/_rels/chart297.xml.rels><?xml version="1.0" encoding="UTF-8" standalone="yes"?>
<Relationships xmlns="http://schemas.openxmlformats.org/package/2006/relationships"><Relationship Id="rId2" Type="http://schemas.openxmlformats.org/officeDocument/2006/relationships/package" Target="../embeddings/Microsoft_Office_Excel_Worksheet297.xlsx"/><Relationship Id="rId1" Type="http://schemas.openxmlformats.org/officeDocument/2006/relationships/themeOverride" Target="../theme/themeOverride112.xml"/></Relationships>
</file>

<file path=ppt/charts/_rels/chart298.xml.rels><?xml version="1.0" encoding="UTF-8" standalone="yes"?>
<Relationships xmlns="http://schemas.openxmlformats.org/package/2006/relationships"><Relationship Id="rId2" Type="http://schemas.openxmlformats.org/officeDocument/2006/relationships/package" Target="../embeddings/Microsoft_Office_Excel_Worksheet298.xlsx"/><Relationship Id="rId1" Type="http://schemas.openxmlformats.org/officeDocument/2006/relationships/themeOverride" Target="../theme/themeOverride113.xml"/></Relationships>
</file>

<file path=ppt/charts/_rels/chart299.xml.rels><?xml version="1.0" encoding="UTF-8" standalone="yes"?>
<Relationships xmlns="http://schemas.openxmlformats.org/package/2006/relationships"><Relationship Id="rId2" Type="http://schemas.openxmlformats.org/officeDocument/2006/relationships/package" Target="../embeddings/Microsoft_Office_Excel_Worksheet299.xlsx"/><Relationship Id="rId1" Type="http://schemas.openxmlformats.org/officeDocument/2006/relationships/themeOverride" Target="../theme/themeOverride114.xml"/></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Office_Excel_Worksheet3.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Office_Excel_Worksheet30.xlsx"/></Relationships>
</file>

<file path=ppt/charts/_rels/chart300.xml.rels><?xml version="1.0" encoding="UTF-8" standalone="yes"?>
<Relationships xmlns="http://schemas.openxmlformats.org/package/2006/relationships"><Relationship Id="rId2" Type="http://schemas.openxmlformats.org/officeDocument/2006/relationships/package" Target="../embeddings/Microsoft_Office_Excel_Worksheet300.xlsx"/><Relationship Id="rId1" Type="http://schemas.openxmlformats.org/officeDocument/2006/relationships/themeOverride" Target="../theme/themeOverride115.xml"/></Relationships>
</file>

<file path=ppt/charts/_rels/chart301.xml.rels><?xml version="1.0" encoding="UTF-8" standalone="yes"?>
<Relationships xmlns="http://schemas.openxmlformats.org/package/2006/relationships"><Relationship Id="rId2" Type="http://schemas.openxmlformats.org/officeDocument/2006/relationships/package" Target="../embeddings/Microsoft_Office_Excel_Worksheet301.xlsx"/><Relationship Id="rId1" Type="http://schemas.openxmlformats.org/officeDocument/2006/relationships/themeOverride" Target="../theme/themeOverride116.xml"/></Relationships>
</file>

<file path=ppt/charts/_rels/chart302.xml.rels><?xml version="1.0" encoding="UTF-8" standalone="yes"?>
<Relationships xmlns="http://schemas.openxmlformats.org/package/2006/relationships"><Relationship Id="rId2" Type="http://schemas.openxmlformats.org/officeDocument/2006/relationships/package" Target="../embeddings/Microsoft_Office_Excel_Worksheet302.xlsx"/><Relationship Id="rId1" Type="http://schemas.openxmlformats.org/officeDocument/2006/relationships/themeOverride" Target="../theme/themeOverride117.xml"/></Relationships>
</file>

<file path=ppt/charts/_rels/chart303.xml.rels><?xml version="1.0" encoding="UTF-8" standalone="yes"?>
<Relationships xmlns="http://schemas.openxmlformats.org/package/2006/relationships"><Relationship Id="rId2" Type="http://schemas.openxmlformats.org/officeDocument/2006/relationships/package" Target="../embeddings/Microsoft_Office_Excel_Worksheet303.xlsx"/><Relationship Id="rId1" Type="http://schemas.openxmlformats.org/officeDocument/2006/relationships/themeOverride" Target="../theme/themeOverride118.xml"/></Relationships>
</file>

<file path=ppt/charts/_rels/chart304.xml.rels><?xml version="1.0" encoding="UTF-8" standalone="yes"?>
<Relationships xmlns="http://schemas.openxmlformats.org/package/2006/relationships"><Relationship Id="rId2" Type="http://schemas.openxmlformats.org/officeDocument/2006/relationships/package" Target="../embeddings/Microsoft_Office_Excel_Worksheet304.xlsx"/><Relationship Id="rId1" Type="http://schemas.openxmlformats.org/officeDocument/2006/relationships/themeOverride" Target="../theme/themeOverride119.xml"/></Relationships>
</file>

<file path=ppt/charts/_rels/chart305.xml.rels><?xml version="1.0" encoding="UTF-8" standalone="yes"?>
<Relationships xmlns="http://schemas.openxmlformats.org/package/2006/relationships"><Relationship Id="rId2" Type="http://schemas.openxmlformats.org/officeDocument/2006/relationships/package" Target="../embeddings/Microsoft_Office_Excel_Worksheet305.xlsx"/><Relationship Id="rId1" Type="http://schemas.openxmlformats.org/officeDocument/2006/relationships/themeOverride" Target="../theme/themeOverride120.xml"/></Relationships>
</file>

<file path=ppt/charts/_rels/chart306.xml.rels><?xml version="1.0" encoding="UTF-8" standalone="yes"?>
<Relationships xmlns="http://schemas.openxmlformats.org/package/2006/relationships"><Relationship Id="rId2" Type="http://schemas.openxmlformats.org/officeDocument/2006/relationships/package" Target="../embeddings/Microsoft_Office_Excel_Worksheet306.xlsx"/><Relationship Id="rId1" Type="http://schemas.openxmlformats.org/officeDocument/2006/relationships/themeOverride" Target="../theme/themeOverride121.xml"/></Relationships>
</file>

<file path=ppt/charts/_rels/chart307.xml.rels><?xml version="1.0" encoding="UTF-8" standalone="yes"?>
<Relationships xmlns="http://schemas.openxmlformats.org/package/2006/relationships"><Relationship Id="rId2" Type="http://schemas.openxmlformats.org/officeDocument/2006/relationships/package" Target="../embeddings/Microsoft_Office_Excel_Worksheet307.xlsx"/><Relationship Id="rId1" Type="http://schemas.openxmlformats.org/officeDocument/2006/relationships/themeOverride" Target="../theme/themeOverride122.xml"/></Relationships>
</file>

<file path=ppt/charts/_rels/chart308.xml.rels><?xml version="1.0" encoding="UTF-8" standalone="yes"?>
<Relationships xmlns="http://schemas.openxmlformats.org/package/2006/relationships"><Relationship Id="rId2" Type="http://schemas.openxmlformats.org/officeDocument/2006/relationships/package" Target="../embeddings/Microsoft_Office_Excel_Worksheet308.xlsx"/><Relationship Id="rId1" Type="http://schemas.openxmlformats.org/officeDocument/2006/relationships/themeOverride" Target="../theme/themeOverride123.xml"/></Relationships>
</file>

<file path=ppt/charts/_rels/chart309.xml.rels><?xml version="1.0" encoding="UTF-8" standalone="yes"?>
<Relationships xmlns="http://schemas.openxmlformats.org/package/2006/relationships"><Relationship Id="rId2" Type="http://schemas.openxmlformats.org/officeDocument/2006/relationships/package" Target="../embeddings/Microsoft_Office_Excel_Worksheet309.xlsx"/><Relationship Id="rId1" Type="http://schemas.openxmlformats.org/officeDocument/2006/relationships/themeOverride" Target="../theme/themeOverride124.xml"/></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Office_Excel_Worksheet31.xlsx"/></Relationships>
</file>

<file path=ppt/charts/_rels/chart310.xml.rels><?xml version="1.0" encoding="UTF-8" standalone="yes"?>
<Relationships xmlns="http://schemas.openxmlformats.org/package/2006/relationships"><Relationship Id="rId2" Type="http://schemas.openxmlformats.org/officeDocument/2006/relationships/package" Target="../embeddings/Microsoft_Office_Excel_Worksheet310.xlsx"/><Relationship Id="rId1" Type="http://schemas.openxmlformats.org/officeDocument/2006/relationships/themeOverride" Target="../theme/themeOverride125.xml"/></Relationships>
</file>

<file path=ppt/charts/_rels/chart311.xml.rels><?xml version="1.0" encoding="UTF-8" standalone="yes"?>
<Relationships xmlns="http://schemas.openxmlformats.org/package/2006/relationships"><Relationship Id="rId2" Type="http://schemas.openxmlformats.org/officeDocument/2006/relationships/package" Target="../embeddings/Microsoft_Office_Excel_Worksheet311.xlsx"/><Relationship Id="rId1" Type="http://schemas.openxmlformats.org/officeDocument/2006/relationships/themeOverride" Target="../theme/themeOverride126.xml"/></Relationships>
</file>

<file path=ppt/charts/_rels/chart312.xml.rels><?xml version="1.0" encoding="UTF-8" standalone="yes"?>
<Relationships xmlns="http://schemas.openxmlformats.org/package/2006/relationships"><Relationship Id="rId2" Type="http://schemas.openxmlformats.org/officeDocument/2006/relationships/package" Target="../embeddings/Microsoft_Office_Excel_Worksheet312.xlsx"/><Relationship Id="rId1" Type="http://schemas.openxmlformats.org/officeDocument/2006/relationships/themeOverride" Target="../theme/themeOverride127.xml"/></Relationships>
</file>

<file path=ppt/charts/_rels/chart313.xml.rels><?xml version="1.0" encoding="UTF-8" standalone="yes"?>
<Relationships xmlns="http://schemas.openxmlformats.org/package/2006/relationships"><Relationship Id="rId2" Type="http://schemas.openxmlformats.org/officeDocument/2006/relationships/package" Target="../embeddings/Microsoft_Office_Excel_Worksheet313.xlsx"/><Relationship Id="rId1" Type="http://schemas.openxmlformats.org/officeDocument/2006/relationships/themeOverride" Target="../theme/themeOverride128.xml"/></Relationships>
</file>

<file path=ppt/charts/_rels/chart314.xml.rels><?xml version="1.0" encoding="UTF-8" standalone="yes"?>
<Relationships xmlns="http://schemas.openxmlformats.org/package/2006/relationships"><Relationship Id="rId2" Type="http://schemas.openxmlformats.org/officeDocument/2006/relationships/package" Target="../embeddings/Microsoft_Office_Excel_Worksheet314.xlsx"/><Relationship Id="rId1" Type="http://schemas.openxmlformats.org/officeDocument/2006/relationships/themeOverride" Target="../theme/themeOverride129.xml"/></Relationships>
</file>

<file path=ppt/charts/_rels/chart315.xml.rels><?xml version="1.0" encoding="UTF-8" standalone="yes"?>
<Relationships xmlns="http://schemas.openxmlformats.org/package/2006/relationships"><Relationship Id="rId2" Type="http://schemas.openxmlformats.org/officeDocument/2006/relationships/package" Target="../embeddings/Microsoft_Office_Excel_Worksheet315.xlsx"/><Relationship Id="rId1" Type="http://schemas.openxmlformats.org/officeDocument/2006/relationships/themeOverride" Target="../theme/themeOverride130.xml"/></Relationships>
</file>

<file path=ppt/charts/_rels/chart316.xml.rels><?xml version="1.0" encoding="UTF-8" standalone="yes"?>
<Relationships xmlns="http://schemas.openxmlformats.org/package/2006/relationships"><Relationship Id="rId2" Type="http://schemas.openxmlformats.org/officeDocument/2006/relationships/package" Target="../embeddings/Microsoft_Office_Excel_Worksheet316.xlsx"/><Relationship Id="rId1" Type="http://schemas.openxmlformats.org/officeDocument/2006/relationships/themeOverride" Target="../theme/themeOverride131.xml"/></Relationships>
</file>

<file path=ppt/charts/_rels/chart317.xml.rels><?xml version="1.0" encoding="UTF-8" standalone="yes"?>
<Relationships xmlns="http://schemas.openxmlformats.org/package/2006/relationships"><Relationship Id="rId2" Type="http://schemas.openxmlformats.org/officeDocument/2006/relationships/package" Target="../embeddings/Microsoft_Office_Excel_Worksheet317.xlsx"/><Relationship Id="rId1" Type="http://schemas.openxmlformats.org/officeDocument/2006/relationships/themeOverride" Target="../theme/themeOverride132.xml"/></Relationships>
</file>

<file path=ppt/charts/_rels/chart318.xml.rels><?xml version="1.0" encoding="UTF-8" standalone="yes"?>
<Relationships xmlns="http://schemas.openxmlformats.org/package/2006/relationships"><Relationship Id="rId2" Type="http://schemas.openxmlformats.org/officeDocument/2006/relationships/package" Target="../embeddings/Microsoft_Office_Excel_Worksheet318.xlsx"/><Relationship Id="rId1" Type="http://schemas.openxmlformats.org/officeDocument/2006/relationships/themeOverride" Target="../theme/themeOverride133.xml"/></Relationships>
</file>

<file path=ppt/charts/_rels/chart319.xml.rels><?xml version="1.0" encoding="UTF-8" standalone="yes"?>
<Relationships xmlns="http://schemas.openxmlformats.org/package/2006/relationships"><Relationship Id="rId2" Type="http://schemas.openxmlformats.org/officeDocument/2006/relationships/package" Target="../embeddings/Microsoft_Office_Excel_Worksheet319.xlsx"/><Relationship Id="rId1" Type="http://schemas.openxmlformats.org/officeDocument/2006/relationships/themeOverride" Target="../theme/themeOverride134.xml"/></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Office_Excel_Worksheet32.xlsx"/></Relationships>
</file>

<file path=ppt/charts/_rels/chart320.xml.rels><?xml version="1.0" encoding="UTF-8" standalone="yes"?>
<Relationships xmlns="http://schemas.openxmlformats.org/package/2006/relationships"><Relationship Id="rId1" Type="http://schemas.openxmlformats.org/officeDocument/2006/relationships/package" Target="../embeddings/Microsoft_Office_Excel_Worksheet320.xlsx"/></Relationships>
</file>

<file path=ppt/charts/_rels/chart321.xml.rels><?xml version="1.0" encoding="UTF-8" standalone="yes"?>
<Relationships xmlns="http://schemas.openxmlformats.org/package/2006/relationships"><Relationship Id="rId1" Type="http://schemas.openxmlformats.org/officeDocument/2006/relationships/package" Target="../embeddings/Microsoft_Office_Excel_Worksheet321.xlsx"/></Relationships>
</file>

<file path=ppt/charts/_rels/chart322.xml.rels><?xml version="1.0" encoding="UTF-8" standalone="yes"?>
<Relationships xmlns="http://schemas.openxmlformats.org/package/2006/relationships"><Relationship Id="rId1" Type="http://schemas.openxmlformats.org/officeDocument/2006/relationships/package" Target="../embeddings/Microsoft_Office_Excel_Worksheet322.xlsx"/></Relationships>
</file>

<file path=ppt/charts/_rels/chart323.xml.rels><?xml version="1.0" encoding="UTF-8" standalone="yes"?>
<Relationships xmlns="http://schemas.openxmlformats.org/package/2006/relationships"><Relationship Id="rId1" Type="http://schemas.openxmlformats.org/officeDocument/2006/relationships/package" Target="../embeddings/Microsoft_Office_Excel_Worksheet323.xlsx"/></Relationships>
</file>

<file path=ppt/charts/_rels/chart324.xml.rels><?xml version="1.0" encoding="UTF-8" standalone="yes"?>
<Relationships xmlns="http://schemas.openxmlformats.org/package/2006/relationships"><Relationship Id="rId1" Type="http://schemas.openxmlformats.org/officeDocument/2006/relationships/package" Target="../embeddings/Microsoft_Office_Excel_Worksheet324.xlsx"/></Relationships>
</file>

<file path=ppt/charts/_rels/chart325.xml.rels><?xml version="1.0" encoding="UTF-8" standalone="yes"?>
<Relationships xmlns="http://schemas.openxmlformats.org/package/2006/relationships"><Relationship Id="rId1" Type="http://schemas.openxmlformats.org/officeDocument/2006/relationships/package" Target="../embeddings/Microsoft_Office_Excel_Worksheet325.xlsx"/></Relationships>
</file>

<file path=ppt/charts/_rels/chart326.xml.rels><?xml version="1.0" encoding="UTF-8" standalone="yes"?>
<Relationships xmlns="http://schemas.openxmlformats.org/package/2006/relationships"><Relationship Id="rId1" Type="http://schemas.openxmlformats.org/officeDocument/2006/relationships/package" Target="../embeddings/Microsoft_Office_Excel_Worksheet326.xlsx"/></Relationships>
</file>

<file path=ppt/charts/_rels/chart327.xml.rels><?xml version="1.0" encoding="UTF-8" standalone="yes"?>
<Relationships xmlns="http://schemas.openxmlformats.org/package/2006/relationships"><Relationship Id="rId1" Type="http://schemas.openxmlformats.org/officeDocument/2006/relationships/package" Target="../embeddings/Microsoft_Office_Excel_Worksheet327.xlsx"/></Relationships>
</file>

<file path=ppt/charts/_rels/chart328.xml.rels><?xml version="1.0" encoding="UTF-8" standalone="yes"?>
<Relationships xmlns="http://schemas.openxmlformats.org/package/2006/relationships"><Relationship Id="rId1" Type="http://schemas.openxmlformats.org/officeDocument/2006/relationships/package" Target="../embeddings/Microsoft_Office_Excel_Worksheet328.xlsx"/></Relationships>
</file>

<file path=ppt/charts/_rels/chart329.xml.rels><?xml version="1.0" encoding="UTF-8" standalone="yes"?>
<Relationships xmlns="http://schemas.openxmlformats.org/package/2006/relationships"><Relationship Id="rId1" Type="http://schemas.openxmlformats.org/officeDocument/2006/relationships/package" Target="../embeddings/Microsoft_Office_Excel_Worksheet329.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Office_Excel_Worksheet33.xlsx"/></Relationships>
</file>

<file path=ppt/charts/_rels/chart330.xml.rels><?xml version="1.0" encoding="UTF-8" standalone="yes"?>
<Relationships xmlns="http://schemas.openxmlformats.org/package/2006/relationships"><Relationship Id="rId1" Type="http://schemas.openxmlformats.org/officeDocument/2006/relationships/package" Target="../embeddings/Microsoft_Office_Excel_Worksheet330.xlsx"/></Relationships>
</file>

<file path=ppt/charts/_rels/chart331.xml.rels><?xml version="1.0" encoding="UTF-8" standalone="yes"?>
<Relationships xmlns="http://schemas.openxmlformats.org/package/2006/relationships"><Relationship Id="rId1" Type="http://schemas.openxmlformats.org/officeDocument/2006/relationships/package" Target="../embeddings/Microsoft_Office_Excel_Worksheet331.xlsx"/></Relationships>
</file>

<file path=ppt/charts/_rels/chart332.xml.rels><?xml version="1.0" encoding="UTF-8" standalone="yes"?>
<Relationships xmlns="http://schemas.openxmlformats.org/package/2006/relationships"><Relationship Id="rId1" Type="http://schemas.openxmlformats.org/officeDocument/2006/relationships/package" Target="../embeddings/Microsoft_Office_Excel_Worksheet332.xlsx"/></Relationships>
</file>

<file path=ppt/charts/_rels/chart333.xml.rels><?xml version="1.0" encoding="UTF-8" standalone="yes"?>
<Relationships xmlns="http://schemas.openxmlformats.org/package/2006/relationships"><Relationship Id="rId1" Type="http://schemas.openxmlformats.org/officeDocument/2006/relationships/package" Target="../embeddings/Microsoft_Office_Excel_Worksheet333.xlsx"/></Relationships>
</file>

<file path=ppt/charts/_rels/chart334.xml.rels><?xml version="1.0" encoding="UTF-8" standalone="yes"?>
<Relationships xmlns="http://schemas.openxmlformats.org/package/2006/relationships"><Relationship Id="rId1" Type="http://schemas.openxmlformats.org/officeDocument/2006/relationships/package" Target="../embeddings/Microsoft_Office_Excel_Worksheet334.xlsx"/></Relationships>
</file>

<file path=ppt/charts/_rels/chart335.xml.rels><?xml version="1.0" encoding="UTF-8" standalone="yes"?>
<Relationships xmlns="http://schemas.openxmlformats.org/package/2006/relationships"><Relationship Id="rId1" Type="http://schemas.openxmlformats.org/officeDocument/2006/relationships/package" Target="../embeddings/Microsoft_Office_Excel_Worksheet335.xlsx"/></Relationships>
</file>

<file path=ppt/charts/_rels/chart336.xml.rels><?xml version="1.0" encoding="UTF-8" standalone="yes"?>
<Relationships xmlns="http://schemas.openxmlformats.org/package/2006/relationships"><Relationship Id="rId1" Type="http://schemas.openxmlformats.org/officeDocument/2006/relationships/package" Target="../embeddings/Microsoft_Office_Excel_Worksheet336.xlsx"/></Relationships>
</file>

<file path=ppt/charts/_rels/chart337.xml.rels><?xml version="1.0" encoding="UTF-8" standalone="yes"?>
<Relationships xmlns="http://schemas.openxmlformats.org/package/2006/relationships"><Relationship Id="rId1" Type="http://schemas.openxmlformats.org/officeDocument/2006/relationships/package" Target="../embeddings/Microsoft_Office_Excel_Worksheet337.xlsx"/></Relationships>
</file>

<file path=ppt/charts/_rels/chart338.xml.rels><?xml version="1.0" encoding="UTF-8" standalone="yes"?>
<Relationships xmlns="http://schemas.openxmlformats.org/package/2006/relationships"><Relationship Id="rId1" Type="http://schemas.openxmlformats.org/officeDocument/2006/relationships/package" Target="../embeddings/Microsoft_Office_Excel_Worksheet338.xlsx"/></Relationships>
</file>

<file path=ppt/charts/_rels/chart339.xml.rels><?xml version="1.0" encoding="UTF-8" standalone="yes"?>
<Relationships xmlns="http://schemas.openxmlformats.org/package/2006/relationships"><Relationship Id="rId1" Type="http://schemas.openxmlformats.org/officeDocument/2006/relationships/package" Target="../embeddings/Microsoft_Office_Excel_Worksheet339.xlsx"/></Relationships>
</file>

<file path=ppt/charts/_rels/chart34.xml.rels><?xml version="1.0" encoding="UTF-8" standalone="yes"?>
<Relationships xmlns="http://schemas.openxmlformats.org/package/2006/relationships"><Relationship Id="rId1" Type="http://schemas.openxmlformats.org/officeDocument/2006/relationships/package" Target="../embeddings/Microsoft_Office_Excel_Worksheet34.xlsx"/></Relationships>
</file>

<file path=ppt/charts/_rels/chart340.xml.rels><?xml version="1.0" encoding="UTF-8" standalone="yes"?>
<Relationships xmlns="http://schemas.openxmlformats.org/package/2006/relationships"><Relationship Id="rId1" Type="http://schemas.openxmlformats.org/officeDocument/2006/relationships/package" Target="../embeddings/Microsoft_Office_Excel_Worksheet340.xlsx"/></Relationships>
</file>

<file path=ppt/charts/_rels/chart341.xml.rels><?xml version="1.0" encoding="UTF-8" standalone="yes"?>
<Relationships xmlns="http://schemas.openxmlformats.org/package/2006/relationships"><Relationship Id="rId1" Type="http://schemas.openxmlformats.org/officeDocument/2006/relationships/package" Target="../embeddings/Microsoft_Office_Excel_Worksheet341.xlsx"/></Relationships>
</file>

<file path=ppt/charts/_rels/chart342.xml.rels><?xml version="1.0" encoding="UTF-8" standalone="yes"?>
<Relationships xmlns="http://schemas.openxmlformats.org/package/2006/relationships"><Relationship Id="rId1" Type="http://schemas.openxmlformats.org/officeDocument/2006/relationships/package" Target="../embeddings/Microsoft_Office_Excel_Worksheet342.xlsx"/></Relationships>
</file>

<file path=ppt/charts/_rels/chart343.xml.rels><?xml version="1.0" encoding="UTF-8" standalone="yes"?>
<Relationships xmlns="http://schemas.openxmlformats.org/package/2006/relationships"><Relationship Id="rId1" Type="http://schemas.openxmlformats.org/officeDocument/2006/relationships/package" Target="../embeddings/Microsoft_Office_Excel_Worksheet343.xlsx"/></Relationships>
</file>

<file path=ppt/charts/_rels/chart344.xml.rels><?xml version="1.0" encoding="UTF-8" standalone="yes"?>
<Relationships xmlns="http://schemas.openxmlformats.org/package/2006/relationships"><Relationship Id="rId1" Type="http://schemas.openxmlformats.org/officeDocument/2006/relationships/package" Target="../embeddings/Microsoft_Office_Excel_Worksheet344.xlsx"/></Relationships>
</file>

<file path=ppt/charts/_rels/chart345.xml.rels><?xml version="1.0" encoding="UTF-8" standalone="yes"?>
<Relationships xmlns="http://schemas.openxmlformats.org/package/2006/relationships"><Relationship Id="rId1" Type="http://schemas.openxmlformats.org/officeDocument/2006/relationships/package" Target="../embeddings/Microsoft_Office_Excel_Worksheet345.xlsx"/></Relationships>
</file>

<file path=ppt/charts/_rels/chart346.xml.rels><?xml version="1.0" encoding="UTF-8" standalone="yes"?>
<Relationships xmlns="http://schemas.openxmlformats.org/package/2006/relationships"><Relationship Id="rId1" Type="http://schemas.openxmlformats.org/officeDocument/2006/relationships/package" Target="../embeddings/Microsoft_Office_Excel_Worksheet346.xlsx"/></Relationships>
</file>

<file path=ppt/charts/_rels/chart347.xml.rels><?xml version="1.0" encoding="UTF-8" standalone="yes"?>
<Relationships xmlns="http://schemas.openxmlformats.org/package/2006/relationships"><Relationship Id="rId1" Type="http://schemas.openxmlformats.org/officeDocument/2006/relationships/package" Target="../embeddings/Microsoft_Office_Excel_Worksheet347.xlsx"/></Relationships>
</file>

<file path=ppt/charts/_rels/chart348.xml.rels><?xml version="1.0" encoding="UTF-8" standalone="yes"?>
<Relationships xmlns="http://schemas.openxmlformats.org/package/2006/relationships"><Relationship Id="rId1" Type="http://schemas.openxmlformats.org/officeDocument/2006/relationships/package" Target="../embeddings/Microsoft_Office_Excel_Worksheet348.xlsx"/></Relationships>
</file>

<file path=ppt/charts/_rels/chart349.xml.rels><?xml version="1.0" encoding="UTF-8" standalone="yes"?>
<Relationships xmlns="http://schemas.openxmlformats.org/package/2006/relationships"><Relationship Id="rId1" Type="http://schemas.openxmlformats.org/officeDocument/2006/relationships/package" Target="../embeddings/Microsoft_Office_Excel_Worksheet349.xlsx"/></Relationships>
</file>

<file path=ppt/charts/_rels/chart35.xml.rels><?xml version="1.0" encoding="UTF-8" standalone="yes"?>
<Relationships xmlns="http://schemas.openxmlformats.org/package/2006/relationships"><Relationship Id="rId1" Type="http://schemas.openxmlformats.org/officeDocument/2006/relationships/package" Target="../embeddings/Microsoft_Office_Excel_Worksheet35.xlsx"/></Relationships>
</file>

<file path=ppt/charts/_rels/chart350.xml.rels><?xml version="1.0" encoding="UTF-8" standalone="yes"?>
<Relationships xmlns="http://schemas.openxmlformats.org/package/2006/relationships"><Relationship Id="rId1" Type="http://schemas.openxmlformats.org/officeDocument/2006/relationships/package" Target="../embeddings/Microsoft_Office_Excel_Worksheet350.xlsx"/></Relationships>
</file>

<file path=ppt/charts/_rels/chart351.xml.rels><?xml version="1.0" encoding="UTF-8" standalone="yes"?>
<Relationships xmlns="http://schemas.openxmlformats.org/package/2006/relationships"><Relationship Id="rId1" Type="http://schemas.openxmlformats.org/officeDocument/2006/relationships/package" Target="../embeddings/Microsoft_Office_Excel_Worksheet351.xlsx"/></Relationships>
</file>

<file path=ppt/charts/_rels/chart352.xml.rels><?xml version="1.0" encoding="UTF-8" standalone="yes"?>
<Relationships xmlns="http://schemas.openxmlformats.org/package/2006/relationships"><Relationship Id="rId1" Type="http://schemas.openxmlformats.org/officeDocument/2006/relationships/package" Target="../embeddings/Microsoft_Office_Excel_Worksheet352.xlsx"/></Relationships>
</file>

<file path=ppt/charts/_rels/chart353.xml.rels><?xml version="1.0" encoding="UTF-8" standalone="yes"?>
<Relationships xmlns="http://schemas.openxmlformats.org/package/2006/relationships"><Relationship Id="rId1" Type="http://schemas.openxmlformats.org/officeDocument/2006/relationships/package" Target="../embeddings/Microsoft_Office_Excel_Worksheet353.xlsx"/></Relationships>
</file>

<file path=ppt/charts/_rels/chart354.xml.rels><?xml version="1.0" encoding="UTF-8" standalone="yes"?>
<Relationships xmlns="http://schemas.openxmlformats.org/package/2006/relationships"><Relationship Id="rId1" Type="http://schemas.openxmlformats.org/officeDocument/2006/relationships/package" Target="../embeddings/Microsoft_Office_Excel_Worksheet354.xlsx"/></Relationships>
</file>

<file path=ppt/charts/_rels/chart355.xml.rels><?xml version="1.0" encoding="UTF-8" standalone="yes"?>
<Relationships xmlns="http://schemas.openxmlformats.org/package/2006/relationships"><Relationship Id="rId1" Type="http://schemas.openxmlformats.org/officeDocument/2006/relationships/package" Target="../embeddings/Microsoft_Office_Excel_Worksheet355.xlsx"/></Relationships>
</file>

<file path=ppt/charts/_rels/chart356.xml.rels><?xml version="1.0" encoding="UTF-8" standalone="yes"?>
<Relationships xmlns="http://schemas.openxmlformats.org/package/2006/relationships"><Relationship Id="rId1" Type="http://schemas.openxmlformats.org/officeDocument/2006/relationships/package" Target="../embeddings/Microsoft_Office_Excel_Worksheet356.xlsx"/></Relationships>
</file>

<file path=ppt/charts/_rels/chart357.xml.rels><?xml version="1.0" encoding="UTF-8" standalone="yes"?>
<Relationships xmlns="http://schemas.openxmlformats.org/package/2006/relationships"><Relationship Id="rId1" Type="http://schemas.openxmlformats.org/officeDocument/2006/relationships/package" Target="../embeddings/Microsoft_Office_Excel_Worksheet357.xlsx"/></Relationships>
</file>

<file path=ppt/charts/_rels/chart358.xml.rels><?xml version="1.0" encoding="UTF-8" standalone="yes"?>
<Relationships xmlns="http://schemas.openxmlformats.org/package/2006/relationships"><Relationship Id="rId1" Type="http://schemas.openxmlformats.org/officeDocument/2006/relationships/package" Target="../embeddings/Microsoft_Office_Excel_Worksheet358.xlsx"/></Relationships>
</file>

<file path=ppt/charts/_rels/chart359.xml.rels><?xml version="1.0" encoding="UTF-8" standalone="yes"?>
<Relationships xmlns="http://schemas.openxmlformats.org/package/2006/relationships"><Relationship Id="rId1" Type="http://schemas.openxmlformats.org/officeDocument/2006/relationships/package" Target="../embeddings/Microsoft_Office_Excel_Worksheet359.xlsx"/></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Office_Excel_Worksheet36.xlsx"/></Relationships>
</file>

<file path=ppt/charts/_rels/chart360.xml.rels><?xml version="1.0" encoding="UTF-8" standalone="yes"?>
<Relationships xmlns="http://schemas.openxmlformats.org/package/2006/relationships"><Relationship Id="rId1" Type="http://schemas.openxmlformats.org/officeDocument/2006/relationships/package" Target="../embeddings/Microsoft_Office_Excel_Worksheet360.xlsx"/></Relationships>
</file>

<file path=ppt/charts/_rels/chart361.xml.rels><?xml version="1.0" encoding="UTF-8" standalone="yes"?>
<Relationships xmlns="http://schemas.openxmlformats.org/package/2006/relationships"><Relationship Id="rId1" Type="http://schemas.openxmlformats.org/officeDocument/2006/relationships/package" Target="../embeddings/Microsoft_Office_Excel_Worksheet361.xlsx"/></Relationships>
</file>

<file path=ppt/charts/_rels/chart362.xml.rels><?xml version="1.0" encoding="UTF-8" standalone="yes"?>
<Relationships xmlns="http://schemas.openxmlformats.org/package/2006/relationships"><Relationship Id="rId1" Type="http://schemas.openxmlformats.org/officeDocument/2006/relationships/package" Target="../embeddings/Microsoft_Office_Excel_Worksheet362.xlsx"/></Relationships>
</file>

<file path=ppt/charts/_rels/chart363.xml.rels><?xml version="1.0" encoding="UTF-8" standalone="yes"?>
<Relationships xmlns="http://schemas.openxmlformats.org/package/2006/relationships"><Relationship Id="rId1" Type="http://schemas.openxmlformats.org/officeDocument/2006/relationships/package" Target="../embeddings/Microsoft_Office_Excel_Worksheet363.xlsx"/></Relationships>
</file>

<file path=ppt/charts/_rels/chart364.xml.rels><?xml version="1.0" encoding="UTF-8" standalone="yes"?>
<Relationships xmlns="http://schemas.openxmlformats.org/package/2006/relationships"><Relationship Id="rId1" Type="http://schemas.openxmlformats.org/officeDocument/2006/relationships/package" Target="../embeddings/Microsoft_Office_Excel_Worksheet364.xlsx"/></Relationships>
</file>

<file path=ppt/charts/_rels/chart365.xml.rels><?xml version="1.0" encoding="UTF-8" standalone="yes"?>
<Relationships xmlns="http://schemas.openxmlformats.org/package/2006/relationships"><Relationship Id="rId1" Type="http://schemas.openxmlformats.org/officeDocument/2006/relationships/package" Target="../embeddings/Microsoft_Office_Excel_Worksheet365.xlsx"/></Relationships>
</file>

<file path=ppt/charts/_rels/chart366.xml.rels><?xml version="1.0" encoding="UTF-8" standalone="yes"?>
<Relationships xmlns="http://schemas.openxmlformats.org/package/2006/relationships"><Relationship Id="rId1" Type="http://schemas.openxmlformats.org/officeDocument/2006/relationships/package" Target="../embeddings/Microsoft_Office_Excel_Worksheet366.xlsx"/></Relationships>
</file>

<file path=ppt/charts/_rels/chart367.xml.rels><?xml version="1.0" encoding="UTF-8" standalone="yes"?>
<Relationships xmlns="http://schemas.openxmlformats.org/package/2006/relationships"><Relationship Id="rId1" Type="http://schemas.openxmlformats.org/officeDocument/2006/relationships/package" Target="../embeddings/Microsoft_Office_Excel_Worksheet367.xlsx"/></Relationships>
</file>

<file path=ppt/charts/_rels/chart368.xml.rels><?xml version="1.0" encoding="UTF-8" standalone="yes"?>
<Relationships xmlns="http://schemas.openxmlformats.org/package/2006/relationships"><Relationship Id="rId1" Type="http://schemas.openxmlformats.org/officeDocument/2006/relationships/package" Target="../embeddings/Microsoft_Office_Excel_Worksheet368.xlsx"/></Relationships>
</file>

<file path=ppt/charts/_rels/chart369.xml.rels><?xml version="1.0" encoding="UTF-8" standalone="yes"?>
<Relationships xmlns="http://schemas.openxmlformats.org/package/2006/relationships"><Relationship Id="rId1" Type="http://schemas.openxmlformats.org/officeDocument/2006/relationships/package" Target="../embeddings/Microsoft_Office_Excel_Worksheet369.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Office_Excel_Worksheet37.xlsx"/></Relationships>
</file>

<file path=ppt/charts/_rels/chart370.xml.rels><?xml version="1.0" encoding="UTF-8" standalone="yes"?>
<Relationships xmlns="http://schemas.openxmlformats.org/package/2006/relationships"><Relationship Id="rId1" Type="http://schemas.openxmlformats.org/officeDocument/2006/relationships/package" Target="../embeddings/Microsoft_Office_Excel_Worksheet370.xlsx"/></Relationships>
</file>

<file path=ppt/charts/_rels/chart371.xml.rels><?xml version="1.0" encoding="UTF-8" standalone="yes"?>
<Relationships xmlns="http://schemas.openxmlformats.org/package/2006/relationships"><Relationship Id="rId1" Type="http://schemas.openxmlformats.org/officeDocument/2006/relationships/package" Target="../embeddings/Microsoft_Office_Excel_Worksheet371.xlsx"/></Relationships>
</file>

<file path=ppt/charts/_rels/chart372.xml.rels><?xml version="1.0" encoding="UTF-8" standalone="yes"?>
<Relationships xmlns="http://schemas.openxmlformats.org/package/2006/relationships"><Relationship Id="rId1" Type="http://schemas.openxmlformats.org/officeDocument/2006/relationships/package" Target="../embeddings/Microsoft_Office_Excel_Worksheet372.xlsx"/></Relationships>
</file>

<file path=ppt/charts/_rels/chart373.xml.rels><?xml version="1.0" encoding="UTF-8" standalone="yes"?>
<Relationships xmlns="http://schemas.openxmlformats.org/package/2006/relationships"><Relationship Id="rId1" Type="http://schemas.openxmlformats.org/officeDocument/2006/relationships/package" Target="../embeddings/Microsoft_Office_Excel_Worksheet373.xlsx"/></Relationships>
</file>

<file path=ppt/charts/_rels/chart374.xml.rels><?xml version="1.0" encoding="UTF-8" standalone="yes"?>
<Relationships xmlns="http://schemas.openxmlformats.org/package/2006/relationships"><Relationship Id="rId1" Type="http://schemas.openxmlformats.org/officeDocument/2006/relationships/package" Target="../embeddings/Microsoft_Office_Excel_Worksheet374.xlsx"/></Relationships>
</file>

<file path=ppt/charts/_rels/chart375.xml.rels><?xml version="1.0" encoding="UTF-8" standalone="yes"?>
<Relationships xmlns="http://schemas.openxmlformats.org/package/2006/relationships"><Relationship Id="rId1" Type="http://schemas.openxmlformats.org/officeDocument/2006/relationships/package" Target="../embeddings/Microsoft_Office_Excel_Worksheet375.xlsx"/></Relationships>
</file>

<file path=ppt/charts/_rels/chart376.xml.rels><?xml version="1.0" encoding="UTF-8" standalone="yes"?>
<Relationships xmlns="http://schemas.openxmlformats.org/package/2006/relationships"><Relationship Id="rId1" Type="http://schemas.openxmlformats.org/officeDocument/2006/relationships/package" Target="../embeddings/Microsoft_Office_Excel_Worksheet376.xlsx"/></Relationships>
</file>

<file path=ppt/charts/_rels/chart377.xml.rels><?xml version="1.0" encoding="UTF-8" standalone="yes"?>
<Relationships xmlns="http://schemas.openxmlformats.org/package/2006/relationships"><Relationship Id="rId1" Type="http://schemas.openxmlformats.org/officeDocument/2006/relationships/package" Target="../embeddings/Microsoft_Office_Excel_Worksheet377.xlsx"/></Relationships>
</file>

<file path=ppt/charts/_rels/chart378.xml.rels><?xml version="1.0" encoding="UTF-8" standalone="yes"?>
<Relationships xmlns="http://schemas.openxmlformats.org/package/2006/relationships"><Relationship Id="rId1" Type="http://schemas.openxmlformats.org/officeDocument/2006/relationships/package" Target="../embeddings/Microsoft_Office_Excel_Worksheet378.xlsx"/></Relationships>
</file>

<file path=ppt/charts/_rels/chart379.xml.rels><?xml version="1.0" encoding="UTF-8" standalone="yes"?>
<Relationships xmlns="http://schemas.openxmlformats.org/package/2006/relationships"><Relationship Id="rId1" Type="http://schemas.openxmlformats.org/officeDocument/2006/relationships/package" Target="../embeddings/Microsoft_Office_Excel_Worksheet379.xlsx"/></Relationships>
</file>

<file path=ppt/charts/_rels/chart38.xml.rels><?xml version="1.0" encoding="UTF-8" standalone="yes"?>
<Relationships xmlns="http://schemas.openxmlformats.org/package/2006/relationships"><Relationship Id="rId2" Type="http://schemas.openxmlformats.org/officeDocument/2006/relationships/package" Target="../embeddings/Microsoft_Office_Excel_Worksheet38.xlsx"/><Relationship Id="rId1" Type="http://schemas.openxmlformats.org/officeDocument/2006/relationships/themeOverride" Target="../theme/themeOverride12.xml"/></Relationships>
</file>

<file path=ppt/charts/_rels/chart380.xml.rels><?xml version="1.0" encoding="UTF-8" standalone="yes"?>
<Relationships xmlns="http://schemas.openxmlformats.org/package/2006/relationships"><Relationship Id="rId1" Type="http://schemas.openxmlformats.org/officeDocument/2006/relationships/package" Target="../embeddings/Microsoft_Office_Excel_Worksheet380.xlsx"/></Relationships>
</file>

<file path=ppt/charts/_rels/chart381.xml.rels><?xml version="1.0" encoding="UTF-8" standalone="yes"?>
<Relationships xmlns="http://schemas.openxmlformats.org/package/2006/relationships"><Relationship Id="rId1" Type="http://schemas.openxmlformats.org/officeDocument/2006/relationships/package" Target="../embeddings/Microsoft_Office_Excel_Worksheet381.xlsx"/></Relationships>
</file>

<file path=ppt/charts/_rels/chart382.xml.rels><?xml version="1.0" encoding="UTF-8" standalone="yes"?>
<Relationships xmlns="http://schemas.openxmlformats.org/package/2006/relationships"><Relationship Id="rId1" Type="http://schemas.openxmlformats.org/officeDocument/2006/relationships/package" Target="../embeddings/Microsoft_Office_Excel_Worksheet382.xlsx"/></Relationships>
</file>

<file path=ppt/charts/_rels/chart383.xml.rels><?xml version="1.0" encoding="UTF-8" standalone="yes"?>
<Relationships xmlns="http://schemas.openxmlformats.org/package/2006/relationships"><Relationship Id="rId1" Type="http://schemas.openxmlformats.org/officeDocument/2006/relationships/package" Target="../embeddings/Microsoft_Office_Excel_Worksheet383.xlsx"/></Relationships>
</file>

<file path=ppt/charts/_rels/chart384.xml.rels><?xml version="1.0" encoding="UTF-8" standalone="yes"?>
<Relationships xmlns="http://schemas.openxmlformats.org/package/2006/relationships"><Relationship Id="rId1" Type="http://schemas.openxmlformats.org/officeDocument/2006/relationships/package" Target="../embeddings/Microsoft_Office_Excel_Worksheet384.xlsx"/></Relationships>
</file>

<file path=ppt/charts/_rels/chart385.xml.rels><?xml version="1.0" encoding="UTF-8" standalone="yes"?>
<Relationships xmlns="http://schemas.openxmlformats.org/package/2006/relationships"><Relationship Id="rId1" Type="http://schemas.openxmlformats.org/officeDocument/2006/relationships/package" Target="../embeddings/Microsoft_Office_Excel_Worksheet385.xlsx"/></Relationships>
</file>

<file path=ppt/charts/_rels/chart386.xml.rels><?xml version="1.0" encoding="UTF-8" standalone="yes"?>
<Relationships xmlns="http://schemas.openxmlformats.org/package/2006/relationships"><Relationship Id="rId1" Type="http://schemas.openxmlformats.org/officeDocument/2006/relationships/package" Target="../embeddings/Microsoft_Office_Excel_Worksheet386.xlsx"/></Relationships>
</file>

<file path=ppt/charts/_rels/chart387.xml.rels><?xml version="1.0" encoding="UTF-8" standalone="yes"?>
<Relationships xmlns="http://schemas.openxmlformats.org/package/2006/relationships"><Relationship Id="rId1" Type="http://schemas.openxmlformats.org/officeDocument/2006/relationships/package" Target="../embeddings/Microsoft_Office_Excel_Worksheet387.xlsx"/></Relationships>
</file>

<file path=ppt/charts/_rels/chart388.xml.rels><?xml version="1.0" encoding="UTF-8" standalone="yes"?>
<Relationships xmlns="http://schemas.openxmlformats.org/package/2006/relationships"><Relationship Id="rId1" Type="http://schemas.openxmlformats.org/officeDocument/2006/relationships/package" Target="../embeddings/Microsoft_Office_Excel_Worksheet388.xlsx"/></Relationships>
</file>

<file path=ppt/charts/_rels/chart389.xml.rels><?xml version="1.0" encoding="UTF-8" standalone="yes"?>
<Relationships xmlns="http://schemas.openxmlformats.org/package/2006/relationships"><Relationship Id="rId1" Type="http://schemas.openxmlformats.org/officeDocument/2006/relationships/package" Target="../embeddings/Microsoft_Office_Excel_Worksheet389.xlsx"/></Relationships>
</file>

<file path=ppt/charts/_rels/chart39.xml.rels><?xml version="1.0" encoding="UTF-8" standalone="yes"?>
<Relationships xmlns="http://schemas.openxmlformats.org/package/2006/relationships"><Relationship Id="rId2" Type="http://schemas.openxmlformats.org/officeDocument/2006/relationships/package" Target="../embeddings/Microsoft_Office_Excel_Worksheet39.xlsx"/><Relationship Id="rId1" Type="http://schemas.openxmlformats.org/officeDocument/2006/relationships/themeOverride" Target="../theme/themeOverride13.xml"/></Relationships>
</file>

<file path=ppt/charts/_rels/chart390.xml.rels><?xml version="1.0" encoding="UTF-8" standalone="yes"?>
<Relationships xmlns="http://schemas.openxmlformats.org/package/2006/relationships"><Relationship Id="rId1" Type="http://schemas.openxmlformats.org/officeDocument/2006/relationships/package" Target="../embeddings/Microsoft_Office_Excel_Worksheet390.xlsx"/></Relationships>
</file>

<file path=ppt/charts/_rels/chart391.xml.rels><?xml version="1.0" encoding="UTF-8" standalone="yes"?>
<Relationships xmlns="http://schemas.openxmlformats.org/package/2006/relationships"><Relationship Id="rId1" Type="http://schemas.openxmlformats.org/officeDocument/2006/relationships/package" Target="../embeddings/Microsoft_Office_Excel_Worksheet391.xlsx"/></Relationships>
</file>

<file path=ppt/charts/_rels/chart392.xml.rels><?xml version="1.0" encoding="UTF-8" standalone="yes"?>
<Relationships xmlns="http://schemas.openxmlformats.org/package/2006/relationships"><Relationship Id="rId1" Type="http://schemas.openxmlformats.org/officeDocument/2006/relationships/package" Target="../embeddings/Microsoft_Office_Excel_Worksheet392.xlsx"/></Relationships>
</file>

<file path=ppt/charts/_rels/chart393.xml.rels><?xml version="1.0" encoding="UTF-8" standalone="yes"?>
<Relationships xmlns="http://schemas.openxmlformats.org/package/2006/relationships"><Relationship Id="rId1" Type="http://schemas.openxmlformats.org/officeDocument/2006/relationships/package" Target="../embeddings/Microsoft_Office_Excel_Worksheet393.xlsx"/></Relationships>
</file>

<file path=ppt/charts/_rels/chart394.xml.rels><?xml version="1.0" encoding="UTF-8" standalone="yes"?>
<Relationships xmlns="http://schemas.openxmlformats.org/package/2006/relationships"><Relationship Id="rId1" Type="http://schemas.openxmlformats.org/officeDocument/2006/relationships/package" Target="../embeddings/Microsoft_Office_Excel_Worksheet394.xlsx"/></Relationships>
</file>

<file path=ppt/charts/_rels/chart395.xml.rels><?xml version="1.0" encoding="UTF-8" standalone="yes"?>
<Relationships xmlns="http://schemas.openxmlformats.org/package/2006/relationships"><Relationship Id="rId1" Type="http://schemas.openxmlformats.org/officeDocument/2006/relationships/package" Target="../embeddings/Microsoft_Office_Excel_Worksheet395.xlsx"/></Relationships>
</file>

<file path=ppt/charts/_rels/chart396.xml.rels><?xml version="1.0" encoding="UTF-8" standalone="yes"?>
<Relationships xmlns="http://schemas.openxmlformats.org/package/2006/relationships"><Relationship Id="rId1" Type="http://schemas.openxmlformats.org/officeDocument/2006/relationships/package" Target="../embeddings/Microsoft_Office_Excel_Worksheet396.xlsx"/></Relationships>
</file>

<file path=ppt/charts/_rels/chart397.xml.rels><?xml version="1.0" encoding="UTF-8" standalone="yes"?>
<Relationships xmlns="http://schemas.openxmlformats.org/package/2006/relationships"><Relationship Id="rId1" Type="http://schemas.openxmlformats.org/officeDocument/2006/relationships/package" Target="../embeddings/Microsoft_Office_Excel_Worksheet397.xlsx"/></Relationships>
</file>

<file path=ppt/charts/_rels/chart398.xml.rels><?xml version="1.0" encoding="UTF-8" standalone="yes"?>
<Relationships xmlns="http://schemas.openxmlformats.org/package/2006/relationships"><Relationship Id="rId1" Type="http://schemas.openxmlformats.org/officeDocument/2006/relationships/package" Target="../embeddings/Microsoft_Office_Excel_Worksheet398.xlsx"/></Relationships>
</file>

<file path=ppt/charts/_rels/chart399.xml.rels><?xml version="1.0" encoding="UTF-8" standalone="yes"?>
<Relationships xmlns="http://schemas.openxmlformats.org/package/2006/relationships"><Relationship Id="rId1" Type="http://schemas.openxmlformats.org/officeDocument/2006/relationships/package" Target="../embeddings/Microsoft_Office_Excel_Worksheet399.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Office_Excel_Worksheet4.xlsx"/></Relationships>
</file>

<file path=ppt/charts/_rels/chart40.xml.rels><?xml version="1.0" encoding="UTF-8" standalone="yes"?>
<Relationships xmlns="http://schemas.openxmlformats.org/package/2006/relationships"><Relationship Id="rId2" Type="http://schemas.openxmlformats.org/officeDocument/2006/relationships/package" Target="../embeddings/Microsoft_Office_Excel_Worksheet40.xlsx"/><Relationship Id="rId1" Type="http://schemas.openxmlformats.org/officeDocument/2006/relationships/themeOverride" Target="../theme/themeOverride14.xml"/></Relationships>
</file>

<file path=ppt/charts/_rels/chart400.xml.rels><?xml version="1.0" encoding="UTF-8" standalone="yes"?>
<Relationships xmlns="http://schemas.openxmlformats.org/package/2006/relationships"><Relationship Id="rId1" Type="http://schemas.openxmlformats.org/officeDocument/2006/relationships/package" Target="../embeddings/Microsoft_Office_Excel_Worksheet400.xlsx"/></Relationships>
</file>

<file path=ppt/charts/_rels/chart401.xml.rels><?xml version="1.0" encoding="UTF-8" standalone="yes"?>
<Relationships xmlns="http://schemas.openxmlformats.org/package/2006/relationships"><Relationship Id="rId1" Type="http://schemas.openxmlformats.org/officeDocument/2006/relationships/package" Target="../embeddings/Microsoft_Office_Excel_Worksheet401.xlsx"/></Relationships>
</file>

<file path=ppt/charts/_rels/chart402.xml.rels><?xml version="1.0" encoding="UTF-8" standalone="yes"?>
<Relationships xmlns="http://schemas.openxmlformats.org/package/2006/relationships"><Relationship Id="rId1" Type="http://schemas.openxmlformats.org/officeDocument/2006/relationships/package" Target="../embeddings/Microsoft_Office_Excel_Worksheet402.xlsx"/></Relationships>
</file>

<file path=ppt/charts/_rels/chart403.xml.rels><?xml version="1.0" encoding="UTF-8" standalone="yes"?>
<Relationships xmlns="http://schemas.openxmlformats.org/package/2006/relationships"><Relationship Id="rId2" Type="http://schemas.openxmlformats.org/officeDocument/2006/relationships/package" Target="../embeddings/Microsoft_Office_Excel_Worksheet403.xlsx"/><Relationship Id="rId1" Type="http://schemas.openxmlformats.org/officeDocument/2006/relationships/themeOverride" Target="../theme/themeOverride135.xml"/></Relationships>
</file>

<file path=ppt/charts/_rels/chart404.xml.rels><?xml version="1.0" encoding="UTF-8" standalone="yes"?>
<Relationships xmlns="http://schemas.openxmlformats.org/package/2006/relationships"><Relationship Id="rId2" Type="http://schemas.openxmlformats.org/officeDocument/2006/relationships/package" Target="../embeddings/Microsoft_Office_Excel_Worksheet404.xlsx"/><Relationship Id="rId1" Type="http://schemas.openxmlformats.org/officeDocument/2006/relationships/themeOverride" Target="../theme/themeOverride136.xml"/></Relationships>
</file>

<file path=ppt/charts/_rels/chart405.xml.rels><?xml version="1.0" encoding="UTF-8" standalone="yes"?>
<Relationships xmlns="http://schemas.openxmlformats.org/package/2006/relationships"><Relationship Id="rId2" Type="http://schemas.openxmlformats.org/officeDocument/2006/relationships/package" Target="../embeddings/Microsoft_Office_Excel_Worksheet405.xlsx"/><Relationship Id="rId1" Type="http://schemas.openxmlformats.org/officeDocument/2006/relationships/themeOverride" Target="../theme/themeOverride137.xml"/></Relationships>
</file>

<file path=ppt/charts/_rels/chart406.xml.rels><?xml version="1.0" encoding="UTF-8" standalone="yes"?>
<Relationships xmlns="http://schemas.openxmlformats.org/package/2006/relationships"><Relationship Id="rId2" Type="http://schemas.openxmlformats.org/officeDocument/2006/relationships/package" Target="../embeddings/Microsoft_Office_Excel_Worksheet406.xlsx"/><Relationship Id="rId1" Type="http://schemas.openxmlformats.org/officeDocument/2006/relationships/themeOverride" Target="../theme/themeOverride138.xml"/></Relationships>
</file>

<file path=ppt/charts/_rels/chart407.xml.rels><?xml version="1.0" encoding="UTF-8" standalone="yes"?>
<Relationships xmlns="http://schemas.openxmlformats.org/package/2006/relationships"><Relationship Id="rId2" Type="http://schemas.openxmlformats.org/officeDocument/2006/relationships/package" Target="../embeddings/Microsoft_Office_Excel_Worksheet407.xlsx"/><Relationship Id="rId1" Type="http://schemas.openxmlformats.org/officeDocument/2006/relationships/themeOverride" Target="../theme/themeOverride139.xml"/></Relationships>
</file>

<file path=ppt/charts/_rels/chart408.xml.rels><?xml version="1.0" encoding="UTF-8" standalone="yes"?>
<Relationships xmlns="http://schemas.openxmlformats.org/package/2006/relationships"><Relationship Id="rId2" Type="http://schemas.openxmlformats.org/officeDocument/2006/relationships/package" Target="../embeddings/Microsoft_Office_Excel_Worksheet408.xlsx"/><Relationship Id="rId1" Type="http://schemas.openxmlformats.org/officeDocument/2006/relationships/themeOverride" Target="../theme/themeOverride140.xml"/></Relationships>
</file>

<file path=ppt/charts/_rels/chart409.xml.rels><?xml version="1.0" encoding="UTF-8" standalone="yes"?>
<Relationships xmlns="http://schemas.openxmlformats.org/package/2006/relationships"><Relationship Id="rId2" Type="http://schemas.openxmlformats.org/officeDocument/2006/relationships/package" Target="../embeddings/Microsoft_Office_Excel_Worksheet409.xlsx"/><Relationship Id="rId1" Type="http://schemas.openxmlformats.org/officeDocument/2006/relationships/themeOverride" Target="../theme/themeOverride141.xml"/></Relationships>
</file>

<file path=ppt/charts/_rels/chart41.xml.rels><?xml version="1.0" encoding="UTF-8" standalone="yes"?>
<Relationships xmlns="http://schemas.openxmlformats.org/package/2006/relationships"><Relationship Id="rId2" Type="http://schemas.openxmlformats.org/officeDocument/2006/relationships/package" Target="../embeddings/Microsoft_Office_Excel_Worksheet41.xlsx"/><Relationship Id="rId1" Type="http://schemas.openxmlformats.org/officeDocument/2006/relationships/themeOverride" Target="../theme/themeOverride15.xml"/></Relationships>
</file>

<file path=ppt/charts/_rels/chart410.xml.rels><?xml version="1.0" encoding="UTF-8" standalone="yes"?>
<Relationships xmlns="http://schemas.openxmlformats.org/package/2006/relationships"><Relationship Id="rId2" Type="http://schemas.openxmlformats.org/officeDocument/2006/relationships/package" Target="../embeddings/Microsoft_Office_Excel_Worksheet410.xlsx"/><Relationship Id="rId1" Type="http://schemas.openxmlformats.org/officeDocument/2006/relationships/themeOverride" Target="../theme/themeOverride142.xml"/></Relationships>
</file>

<file path=ppt/charts/_rels/chart411.xml.rels><?xml version="1.0" encoding="UTF-8" standalone="yes"?>
<Relationships xmlns="http://schemas.openxmlformats.org/package/2006/relationships"><Relationship Id="rId2" Type="http://schemas.openxmlformats.org/officeDocument/2006/relationships/package" Target="../embeddings/Microsoft_Office_Excel_Worksheet411.xlsx"/><Relationship Id="rId1" Type="http://schemas.openxmlformats.org/officeDocument/2006/relationships/themeOverride" Target="../theme/themeOverride143.xml"/></Relationships>
</file>

<file path=ppt/charts/_rels/chart412.xml.rels><?xml version="1.0" encoding="UTF-8" standalone="yes"?>
<Relationships xmlns="http://schemas.openxmlformats.org/package/2006/relationships"><Relationship Id="rId2" Type="http://schemas.openxmlformats.org/officeDocument/2006/relationships/package" Target="../embeddings/Microsoft_Office_Excel_Worksheet412.xlsx"/><Relationship Id="rId1" Type="http://schemas.openxmlformats.org/officeDocument/2006/relationships/themeOverride" Target="../theme/themeOverride144.xml"/></Relationships>
</file>

<file path=ppt/charts/_rels/chart413.xml.rels><?xml version="1.0" encoding="UTF-8" standalone="yes"?>
<Relationships xmlns="http://schemas.openxmlformats.org/package/2006/relationships"><Relationship Id="rId2" Type="http://schemas.openxmlformats.org/officeDocument/2006/relationships/package" Target="../embeddings/Microsoft_Office_Excel_Worksheet413.xlsx"/><Relationship Id="rId1" Type="http://schemas.openxmlformats.org/officeDocument/2006/relationships/themeOverride" Target="../theme/themeOverride145.xml"/></Relationships>
</file>

<file path=ppt/charts/_rels/chart414.xml.rels><?xml version="1.0" encoding="UTF-8" standalone="yes"?>
<Relationships xmlns="http://schemas.openxmlformats.org/package/2006/relationships"><Relationship Id="rId2" Type="http://schemas.openxmlformats.org/officeDocument/2006/relationships/package" Target="../embeddings/Microsoft_Office_Excel_Worksheet414.xlsx"/><Relationship Id="rId1" Type="http://schemas.openxmlformats.org/officeDocument/2006/relationships/themeOverride" Target="../theme/themeOverride146.xml"/></Relationships>
</file>

<file path=ppt/charts/_rels/chart415.xml.rels><?xml version="1.0" encoding="UTF-8" standalone="yes"?>
<Relationships xmlns="http://schemas.openxmlformats.org/package/2006/relationships"><Relationship Id="rId1" Type="http://schemas.openxmlformats.org/officeDocument/2006/relationships/package" Target="../embeddings/Microsoft_Office_Excel_Worksheet415.xlsx"/></Relationships>
</file>

<file path=ppt/charts/_rels/chart416.xml.rels><?xml version="1.0" encoding="UTF-8" standalone="yes"?>
<Relationships xmlns="http://schemas.openxmlformats.org/package/2006/relationships"><Relationship Id="rId1" Type="http://schemas.openxmlformats.org/officeDocument/2006/relationships/package" Target="../embeddings/Microsoft_Office_Excel_Worksheet416.xlsx"/></Relationships>
</file>

<file path=ppt/charts/_rels/chart417.xml.rels><?xml version="1.0" encoding="UTF-8" standalone="yes"?>
<Relationships xmlns="http://schemas.openxmlformats.org/package/2006/relationships"><Relationship Id="rId1" Type="http://schemas.openxmlformats.org/officeDocument/2006/relationships/package" Target="../embeddings/Microsoft_Office_Excel_Worksheet417.xlsx"/></Relationships>
</file>

<file path=ppt/charts/_rels/chart418.xml.rels><?xml version="1.0" encoding="UTF-8" standalone="yes"?>
<Relationships xmlns="http://schemas.openxmlformats.org/package/2006/relationships"><Relationship Id="rId1" Type="http://schemas.openxmlformats.org/officeDocument/2006/relationships/package" Target="../embeddings/Microsoft_Office_Excel_Worksheet418.xlsx"/></Relationships>
</file>

<file path=ppt/charts/_rels/chart419.xml.rels><?xml version="1.0" encoding="UTF-8" standalone="yes"?>
<Relationships xmlns="http://schemas.openxmlformats.org/package/2006/relationships"><Relationship Id="rId1" Type="http://schemas.openxmlformats.org/officeDocument/2006/relationships/package" Target="../embeddings/Microsoft_Office_Excel_Worksheet419.xlsx"/></Relationships>
</file>

<file path=ppt/charts/_rels/chart42.xml.rels><?xml version="1.0" encoding="UTF-8" standalone="yes"?>
<Relationships xmlns="http://schemas.openxmlformats.org/package/2006/relationships"><Relationship Id="rId2" Type="http://schemas.openxmlformats.org/officeDocument/2006/relationships/package" Target="../embeddings/Microsoft_Office_Excel_Worksheet42.xlsx"/><Relationship Id="rId1" Type="http://schemas.openxmlformats.org/officeDocument/2006/relationships/themeOverride" Target="../theme/themeOverride16.xml"/></Relationships>
</file>

<file path=ppt/charts/_rels/chart420.xml.rels><?xml version="1.0" encoding="UTF-8" standalone="yes"?>
<Relationships xmlns="http://schemas.openxmlformats.org/package/2006/relationships"><Relationship Id="rId1" Type="http://schemas.openxmlformats.org/officeDocument/2006/relationships/package" Target="../embeddings/Microsoft_Office_Excel_Worksheet420.xlsx"/></Relationships>
</file>

<file path=ppt/charts/_rels/chart421.xml.rels><?xml version="1.0" encoding="UTF-8" standalone="yes"?>
<Relationships xmlns="http://schemas.openxmlformats.org/package/2006/relationships"><Relationship Id="rId1" Type="http://schemas.openxmlformats.org/officeDocument/2006/relationships/package" Target="../embeddings/Microsoft_Office_Excel_Worksheet421.xlsx"/></Relationships>
</file>

<file path=ppt/charts/_rels/chart422.xml.rels><?xml version="1.0" encoding="UTF-8" standalone="yes"?>
<Relationships xmlns="http://schemas.openxmlformats.org/package/2006/relationships"><Relationship Id="rId1" Type="http://schemas.openxmlformats.org/officeDocument/2006/relationships/package" Target="../embeddings/Microsoft_Office_Excel_Worksheet422.xlsx"/></Relationships>
</file>

<file path=ppt/charts/_rels/chart423.xml.rels><?xml version="1.0" encoding="UTF-8" standalone="yes"?>
<Relationships xmlns="http://schemas.openxmlformats.org/package/2006/relationships"><Relationship Id="rId1" Type="http://schemas.openxmlformats.org/officeDocument/2006/relationships/package" Target="../embeddings/Microsoft_Office_Excel_Worksheet423.xlsx"/></Relationships>
</file>

<file path=ppt/charts/_rels/chart424.xml.rels><?xml version="1.0" encoding="UTF-8" standalone="yes"?>
<Relationships xmlns="http://schemas.openxmlformats.org/package/2006/relationships"><Relationship Id="rId1" Type="http://schemas.openxmlformats.org/officeDocument/2006/relationships/package" Target="../embeddings/Microsoft_Office_Excel_Worksheet424.xlsx"/></Relationships>
</file>

<file path=ppt/charts/_rels/chart425.xml.rels><?xml version="1.0" encoding="UTF-8" standalone="yes"?>
<Relationships xmlns="http://schemas.openxmlformats.org/package/2006/relationships"><Relationship Id="rId1" Type="http://schemas.openxmlformats.org/officeDocument/2006/relationships/package" Target="../embeddings/Microsoft_Office_Excel_Worksheet425.xlsx"/></Relationships>
</file>

<file path=ppt/charts/_rels/chart426.xml.rels><?xml version="1.0" encoding="UTF-8" standalone="yes"?>
<Relationships xmlns="http://schemas.openxmlformats.org/package/2006/relationships"><Relationship Id="rId1" Type="http://schemas.openxmlformats.org/officeDocument/2006/relationships/package" Target="../embeddings/Microsoft_Office_Excel_Worksheet426.xlsx"/></Relationships>
</file>

<file path=ppt/charts/_rels/chart427.xml.rels><?xml version="1.0" encoding="UTF-8" standalone="yes"?>
<Relationships xmlns="http://schemas.openxmlformats.org/package/2006/relationships"><Relationship Id="rId1" Type="http://schemas.openxmlformats.org/officeDocument/2006/relationships/package" Target="../embeddings/Microsoft_Office_Excel_Worksheet427.xlsx"/></Relationships>
</file>

<file path=ppt/charts/_rels/chart428.xml.rels><?xml version="1.0" encoding="UTF-8" standalone="yes"?>
<Relationships xmlns="http://schemas.openxmlformats.org/package/2006/relationships"><Relationship Id="rId1" Type="http://schemas.openxmlformats.org/officeDocument/2006/relationships/package" Target="../embeddings/Microsoft_Office_Excel_Worksheet428.xlsx"/></Relationships>
</file>

<file path=ppt/charts/_rels/chart429.xml.rels><?xml version="1.0" encoding="UTF-8" standalone="yes"?>
<Relationships xmlns="http://schemas.openxmlformats.org/package/2006/relationships"><Relationship Id="rId1" Type="http://schemas.openxmlformats.org/officeDocument/2006/relationships/package" Target="../embeddings/Microsoft_Office_Excel_Worksheet429.xlsx"/></Relationships>
</file>

<file path=ppt/charts/_rels/chart43.xml.rels><?xml version="1.0" encoding="UTF-8" standalone="yes"?>
<Relationships xmlns="http://schemas.openxmlformats.org/package/2006/relationships"><Relationship Id="rId2" Type="http://schemas.openxmlformats.org/officeDocument/2006/relationships/package" Target="../embeddings/Microsoft_Office_Excel_Worksheet43.xlsx"/><Relationship Id="rId1" Type="http://schemas.openxmlformats.org/officeDocument/2006/relationships/themeOverride" Target="../theme/themeOverride17.xml"/></Relationships>
</file>

<file path=ppt/charts/_rels/chart430.xml.rels><?xml version="1.0" encoding="UTF-8" standalone="yes"?>
<Relationships xmlns="http://schemas.openxmlformats.org/package/2006/relationships"><Relationship Id="rId1" Type="http://schemas.openxmlformats.org/officeDocument/2006/relationships/package" Target="../embeddings/Microsoft_Office_Excel_Worksheet430.xlsx"/></Relationships>
</file>

<file path=ppt/charts/_rels/chart431.xml.rels><?xml version="1.0" encoding="UTF-8" standalone="yes"?>
<Relationships xmlns="http://schemas.openxmlformats.org/package/2006/relationships"><Relationship Id="rId1" Type="http://schemas.openxmlformats.org/officeDocument/2006/relationships/package" Target="../embeddings/Microsoft_Office_Excel_Worksheet431.xlsx"/></Relationships>
</file>

<file path=ppt/charts/_rels/chart432.xml.rels><?xml version="1.0" encoding="UTF-8" standalone="yes"?>
<Relationships xmlns="http://schemas.openxmlformats.org/package/2006/relationships"><Relationship Id="rId1" Type="http://schemas.openxmlformats.org/officeDocument/2006/relationships/package" Target="../embeddings/Microsoft_Office_Excel_Worksheet432.xlsx"/></Relationships>
</file>

<file path=ppt/charts/_rels/chart433.xml.rels><?xml version="1.0" encoding="UTF-8" standalone="yes"?>
<Relationships xmlns="http://schemas.openxmlformats.org/package/2006/relationships"><Relationship Id="rId1" Type="http://schemas.openxmlformats.org/officeDocument/2006/relationships/package" Target="../embeddings/Microsoft_Office_Excel_Worksheet433.xlsx"/></Relationships>
</file>

<file path=ppt/charts/_rels/chart434.xml.rels><?xml version="1.0" encoding="UTF-8" standalone="yes"?>
<Relationships xmlns="http://schemas.openxmlformats.org/package/2006/relationships"><Relationship Id="rId1" Type="http://schemas.openxmlformats.org/officeDocument/2006/relationships/package" Target="../embeddings/Microsoft_Office_Excel_Worksheet434.xlsx"/></Relationships>
</file>

<file path=ppt/charts/_rels/chart435.xml.rels><?xml version="1.0" encoding="UTF-8" standalone="yes"?>
<Relationships xmlns="http://schemas.openxmlformats.org/package/2006/relationships"><Relationship Id="rId1" Type="http://schemas.openxmlformats.org/officeDocument/2006/relationships/package" Target="../embeddings/Microsoft_Office_Excel_Worksheet435.xlsx"/></Relationships>
</file>

<file path=ppt/charts/_rels/chart436.xml.rels><?xml version="1.0" encoding="UTF-8" standalone="yes"?>
<Relationships xmlns="http://schemas.openxmlformats.org/package/2006/relationships"><Relationship Id="rId1" Type="http://schemas.openxmlformats.org/officeDocument/2006/relationships/package" Target="../embeddings/Microsoft_Office_Excel_Worksheet436.xlsx"/></Relationships>
</file>

<file path=ppt/charts/_rels/chart437.xml.rels><?xml version="1.0" encoding="UTF-8" standalone="yes"?>
<Relationships xmlns="http://schemas.openxmlformats.org/package/2006/relationships"><Relationship Id="rId1" Type="http://schemas.openxmlformats.org/officeDocument/2006/relationships/package" Target="../embeddings/Microsoft_Office_Excel_Worksheet437.xlsx"/></Relationships>
</file>

<file path=ppt/charts/_rels/chart438.xml.rels><?xml version="1.0" encoding="UTF-8" standalone="yes"?>
<Relationships xmlns="http://schemas.openxmlformats.org/package/2006/relationships"><Relationship Id="rId1" Type="http://schemas.openxmlformats.org/officeDocument/2006/relationships/package" Target="../embeddings/Microsoft_Office_Excel_Worksheet438.xlsx"/></Relationships>
</file>

<file path=ppt/charts/_rels/chart439.xml.rels><?xml version="1.0" encoding="UTF-8" standalone="yes"?>
<Relationships xmlns="http://schemas.openxmlformats.org/package/2006/relationships"><Relationship Id="rId1" Type="http://schemas.openxmlformats.org/officeDocument/2006/relationships/package" Target="../embeddings/Microsoft_Office_Excel_Worksheet439.xlsx"/></Relationships>
</file>

<file path=ppt/charts/_rels/chart44.xml.rels><?xml version="1.0" encoding="UTF-8" standalone="yes"?>
<Relationships xmlns="http://schemas.openxmlformats.org/package/2006/relationships"><Relationship Id="rId2" Type="http://schemas.openxmlformats.org/officeDocument/2006/relationships/package" Target="../embeddings/Microsoft_Office_Excel_Worksheet44.xlsx"/><Relationship Id="rId1" Type="http://schemas.openxmlformats.org/officeDocument/2006/relationships/themeOverride" Target="../theme/themeOverride18.xml"/></Relationships>
</file>

<file path=ppt/charts/_rels/chart440.xml.rels><?xml version="1.0" encoding="UTF-8" standalone="yes"?>
<Relationships xmlns="http://schemas.openxmlformats.org/package/2006/relationships"><Relationship Id="rId1" Type="http://schemas.openxmlformats.org/officeDocument/2006/relationships/package" Target="../embeddings/Microsoft_Office_Excel_Worksheet440.xlsx"/></Relationships>
</file>

<file path=ppt/charts/_rels/chart441.xml.rels><?xml version="1.0" encoding="UTF-8" standalone="yes"?>
<Relationships xmlns="http://schemas.openxmlformats.org/package/2006/relationships"><Relationship Id="rId1" Type="http://schemas.openxmlformats.org/officeDocument/2006/relationships/package" Target="../embeddings/Microsoft_Office_Excel_Worksheet441.xlsx"/></Relationships>
</file>

<file path=ppt/charts/_rels/chart442.xml.rels><?xml version="1.0" encoding="UTF-8" standalone="yes"?>
<Relationships xmlns="http://schemas.openxmlformats.org/package/2006/relationships"><Relationship Id="rId1" Type="http://schemas.openxmlformats.org/officeDocument/2006/relationships/package" Target="../embeddings/Microsoft_Office_Excel_Worksheet442.xlsx"/></Relationships>
</file>

<file path=ppt/charts/_rels/chart443.xml.rels><?xml version="1.0" encoding="UTF-8" standalone="yes"?>
<Relationships xmlns="http://schemas.openxmlformats.org/package/2006/relationships"><Relationship Id="rId1" Type="http://schemas.openxmlformats.org/officeDocument/2006/relationships/package" Target="../embeddings/Microsoft_Office_Excel_Worksheet443.xlsx"/></Relationships>
</file>

<file path=ppt/charts/_rels/chart444.xml.rels><?xml version="1.0" encoding="UTF-8" standalone="yes"?>
<Relationships xmlns="http://schemas.openxmlformats.org/package/2006/relationships"><Relationship Id="rId1" Type="http://schemas.openxmlformats.org/officeDocument/2006/relationships/package" Target="../embeddings/Microsoft_Office_Excel_Worksheet444.xlsx"/></Relationships>
</file>

<file path=ppt/charts/_rels/chart445.xml.rels><?xml version="1.0" encoding="UTF-8" standalone="yes"?>
<Relationships xmlns="http://schemas.openxmlformats.org/package/2006/relationships"><Relationship Id="rId1" Type="http://schemas.openxmlformats.org/officeDocument/2006/relationships/package" Target="../embeddings/Microsoft_Office_Excel_Worksheet445.xlsx"/></Relationships>
</file>

<file path=ppt/charts/_rels/chart446.xml.rels><?xml version="1.0" encoding="UTF-8" standalone="yes"?>
<Relationships xmlns="http://schemas.openxmlformats.org/package/2006/relationships"><Relationship Id="rId1" Type="http://schemas.openxmlformats.org/officeDocument/2006/relationships/package" Target="../embeddings/Microsoft_Office_Excel_Worksheet446.xlsx"/></Relationships>
</file>

<file path=ppt/charts/_rels/chart447.xml.rels><?xml version="1.0" encoding="UTF-8" standalone="yes"?>
<Relationships xmlns="http://schemas.openxmlformats.org/package/2006/relationships"><Relationship Id="rId1" Type="http://schemas.openxmlformats.org/officeDocument/2006/relationships/package" Target="../embeddings/Microsoft_Office_Excel_Worksheet447.xlsx"/></Relationships>
</file>

<file path=ppt/charts/_rels/chart448.xml.rels><?xml version="1.0" encoding="UTF-8" standalone="yes"?>
<Relationships xmlns="http://schemas.openxmlformats.org/package/2006/relationships"><Relationship Id="rId1" Type="http://schemas.openxmlformats.org/officeDocument/2006/relationships/package" Target="../embeddings/Microsoft_Office_Excel_Worksheet448.xlsx"/></Relationships>
</file>

<file path=ppt/charts/_rels/chart449.xml.rels><?xml version="1.0" encoding="UTF-8" standalone="yes"?>
<Relationships xmlns="http://schemas.openxmlformats.org/package/2006/relationships"><Relationship Id="rId1" Type="http://schemas.openxmlformats.org/officeDocument/2006/relationships/package" Target="../embeddings/Microsoft_Office_Excel_Worksheet449.xlsx"/></Relationships>
</file>

<file path=ppt/charts/_rels/chart45.xml.rels><?xml version="1.0" encoding="UTF-8" standalone="yes"?>
<Relationships xmlns="http://schemas.openxmlformats.org/package/2006/relationships"><Relationship Id="rId2" Type="http://schemas.openxmlformats.org/officeDocument/2006/relationships/package" Target="../embeddings/Microsoft_Office_Excel_Worksheet45.xlsx"/><Relationship Id="rId1" Type="http://schemas.openxmlformats.org/officeDocument/2006/relationships/themeOverride" Target="../theme/themeOverride19.xml"/></Relationships>
</file>

<file path=ppt/charts/_rels/chart450.xml.rels><?xml version="1.0" encoding="UTF-8" standalone="yes"?>
<Relationships xmlns="http://schemas.openxmlformats.org/package/2006/relationships"><Relationship Id="rId1" Type="http://schemas.openxmlformats.org/officeDocument/2006/relationships/package" Target="../embeddings/Microsoft_Office_Excel_Worksheet450.xlsx"/></Relationships>
</file>

<file path=ppt/charts/_rels/chart451.xml.rels><?xml version="1.0" encoding="UTF-8" standalone="yes"?>
<Relationships xmlns="http://schemas.openxmlformats.org/package/2006/relationships"><Relationship Id="rId1" Type="http://schemas.openxmlformats.org/officeDocument/2006/relationships/package" Target="../embeddings/Microsoft_Office_Excel_Worksheet451.xlsx"/></Relationships>
</file>

<file path=ppt/charts/_rels/chart452.xml.rels><?xml version="1.0" encoding="UTF-8" standalone="yes"?>
<Relationships xmlns="http://schemas.openxmlformats.org/package/2006/relationships"><Relationship Id="rId1" Type="http://schemas.openxmlformats.org/officeDocument/2006/relationships/package" Target="../embeddings/Microsoft_Office_Excel_Worksheet452.xlsx"/></Relationships>
</file>

<file path=ppt/charts/_rels/chart453.xml.rels><?xml version="1.0" encoding="UTF-8" standalone="yes"?>
<Relationships xmlns="http://schemas.openxmlformats.org/package/2006/relationships"><Relationship Id="rId1" Type="http://schemas.openxmlformats.org/officeDocument/2006/relationships/package" Target="../embeddings/Microsoft_Office_Excel_Worksheet453.xlsx"/></Relationships>
</file>

<file path=ppt/charts/_rels/chart454.xml.rels><?xml version="1.0" encoding="UTF-8" standalone="yes"?>
<Relationships xmlns="http://schemas.openxmlformats.org/package/2006/relationships"><Relationship Id="rId1" Type="http://schemas.openxmlformats.org/officeDocument/2006/relationships/package" Target="../embeddings/Microsoft_Office_Excel_Worksheet454.xlsx"/></Relationships>
</file>

<file path=ppt/charts/_rels/chart455.xml.rels><?xml version="1.0" encoding="UTF-8" standalone="yes"?>
<Relationships xmlns="http://schemas.openxmlformats.org/package/2006/relationships"><Relationship Id="rId1" Type="http://schemas.openxmlformats.org/officeDocument/2006/relationships/package" Target="../embeddings/Microsoft_Office_Excel_Worksheet455.xlsx"/></Relationships>
</file>

<file path=ppt/charts/_rels/chart456.xml.rels><?xml version="1.0" encoding="UTF-8" standalone="yes"?>
<Relationships xmlns="http://schemas.openxmlformats.org/package/2006/relationships"><Relationship Id="rId1" Type="http://schemas.openxmlformats.org/officeDocument/2006/relationships/package" Target="../embeddings/Microsoft_Office_Excel_Worksheet456.xlsx"/></Relationships>
</file>

<file path=ppt/charts/_rels/chart457.xml.rels><?xml version="1.0" encoding="UTF-8" standalone="yes"?>
<Relationships xmlns="http://schemas.openxmlformats.org/package/2006/relationships"><Relationship Id="rId1" Type="http://schemas.openxmlformats.org/officeDocument/2006/relationships/package" Target="../embeddings/Microsoft_Office_Excel_Worksheet457.xlsx"/></Relationships>
</file>

<file path=ppt/charts/_rels/chart458.xml.rels><?xml version="1.0" encoding="UTF-8" standalone="yes"?>
<Relationships xmlns="http://schemas.openxmlformats.org/package/2006/relationships"><Relationship Id="rId1" Type="http://schemas.openxmlformats.org/officeDocument/2006/relationships/package" Target="../embeddings/Microsoft_Office_Excel_Worksheet458.xlsx"/></Relationships>
</file>

<file path=ppt/charts/_rels/chart459.xml.rels><?xml version="1.0" encoding="UTF-8" standalone="yes"?>
<Relationships xmlns="http://schemas.openxmlformats.org/package/2006/relationships"><Relationship Id="rId1" Type="http://schemas.openxmlformats.org/officeDocument/2006/relationships/package" Target="../embeddings/Microsoft_Office_Excel_Worksheet459.xlsx"/></Relationships>
</file>

<file path=ppt/charts/_rels/chart46.xml.rels><?xml version="1.0" encoding="UTF-8" standalone="yes"?>
<Relationships xmlns="http://schemas.openxmlformats.org/package/2006/relationships"><Relationship Id="rId2" Type="http://schemas.openxmlformats.org/officeDocument/2006/relationships/package" Target="../embeddings/Microsoft_Office_Excel_Worksheet46.xlsx"/><Relationship Id="rId1" Type="http://schemas.openxmlformats.org/officeDocument/2006/relationships/themeOverride" Target="../theme/themeOverride20.xml"/></Relationships>
</file>

<file path=ppt/charts/_rels/chart460.xml.rels><?xml version="1.0" encoding="UTF-8" standalone="yes"?>
<Relationships xmlns="http://schemas.openxmlformats.org/package/2006/relationships"><Relationship Id="rId1" Type="http://schemas.openxmlformats.org/officeDocument/2006/relationships/package" Target="../embeddings/Microsoft_Office_Excel_Worksheet460.xlsx"/></Relationships>
</file>

<file path=ppt/charts/_rels/chart461.xml.rels><?xml version="1.0" encoding="UTF-8" standalone="yes"?>
<Relationships xmlns="http://schemas.openxmlformats.org/package/2006/relationships"><Relationship Id="rId1" Type="http://schemas.openxmlformats.org/officeDocument/2006/relationships/package" Target="../embeddings/Microsoft_Office_Excel_Worksheet461.xlsx"/></Relationships>
</file>

<file path=ppt/charts/_rels/chart462.xml.rels><?xml version="1.0" encoding="UTF-8" standalone="yes"?>
<Relationships xmlns="http://schemas.openxmlformats.org/package/2006/relationships"><Relationship Id="rId1" Type="http://schemas.openxmlformats.org/officeDocument/2006/relationships/package" Target="../embeddings/Microsoft_Office_Excel_Worksheet462.xlsx"/></Relationships>
</file>

<file path=ppt/charts/_rels/chart463.xml.rels><?xml version="1.0" encoding="UTF-8" standalone="yes"?>
<Relationships xmlns="http://schemas.openxmlformats.org/package/2006/relationships"><Relationship Id="rId1" Type="http://schemas.openxmlformats.org/officeDocument/2006/relationships/package" Target="../embeddings/Microsoft_Office_Excel_Worksheet463.xlsx"/></Relationships>
</file>

<file path=ppt/charts/_rels/chart464.xml.rels><?xml version="1.0" encoding="UTF-8" standalone="yes"?>
<Relationships xmlns="http://schemas.openxmlformats.org/package/2006/relationships"><Relationship Id="rId1" Type="http://schemas.openxmlformats.org/officeDocument/2006/relationships/package" Target="../embeddings/Microsoft_Office_Excel_Worksheet464.xlsx"/></Relationships>
</file>

<file path=ppt/charts/_rels/chart465.xml.rels><?xml version="1.0" encoding="UTF-8" standalone="yes"?>
<Relationships xmlns="http://schemas.openxmlformats.org/package/2006/relationships"><Relationship Id="rId1" Type="http://schemas.openxmlformats.org/officeDocument/2006/relationships/package" Target="../embeddings/Microsoft_Office_Excel_Worksheet465.xlsx"/></Relationships>
</file>

<file path=ppt/charts/_rels/chart466.xml.rels><?xml version="1.0" encoding="UTF-8" standalone="yes"?>
<Relationships xmlns="http://schemas.openxmlformats.org/package/2006/relationships"><Relationship Id="rId1" Type="http://schemas.openxmlformats.org/officeDocument/2006/relationships/package" Target="../embeddings/Microsoft_Office_Excel_Worksheet466.xlsx"/></Relationships>
</file>

<file path=ppt/charts/_rels/chart467.xml.rels><?xml version="1.0" encoding="UTF-8" standalone="yes"?>
<Relationships xmlns="http://schemas.openxmlformats.org/package/2006/relationships"><Relationship Id="rId1" Type="http://schemas.openxmlformats.org/officeDocument/2006/relationships/package" Target="../embeddings/Microsoft_Office_Excel_Worksheet467.xlsx"/></Relationships>
</file>

<file path=ppt/charts/_rels/chart468.xml.rels><?xml version="1.0" encoding="UTF-8" standalone="yes"?>
<Relationships xmlns="http://schemas.openxmlformats.org/package/2006/relationships"><Relationship Id="rId1" Type="http://schemas.openxmlformats.org/officeDocument/2006/relationships/package" Target="../embeddings/Microsoft_Office_Excel_Worksheet468.xlsx"/></Relationships>
</file>

<file path=ppt/charts/_rels/chart469.xml.rels><?xml version="1.0" encoding="UTF-8" standalone="yes"?>
<Relationships xmlns="http://schemas.openxmlformats.org/package/2006/relationships"><Relationship Id="rId1" Type="http://schemas.openxmlformats.org/officeDocument/2006/relationships/package" Target="../embeddings/Microsoft_Office_Excel_Worksheet469.xlsx"/></Relationships>
</file>

<file path=ppt/charts/_rels/chart47.xml.rels><?xml version="1.0" encoding="UTF-8" standalone="yes"?>
<Relationships xmlns="http://schemas.openxmlformats.org/package/2006/relationships"><Relationship Id="rId2" Type="http://schemas.openxmlformats.org/officeDocument/2006/relationships/package" Target="../embeddings/Microsoft_Office_Excel_Worksheet47.xlsx"/><Relationship Id="rId1" Type="http://schemas.openxmlformats.org/officeDocument/2006/relationships/themeOverride" Target="../theme/themeOverride21.xml"/></Relationships>
</file>

<file path=ppt/charts/_rels/chart470.xml.rels><?xml version="1.0" encoding="UTF-8" standalone="yes"?>
<Relationships xmlns="http://schemas.openxmlformats.org/package/2006/relationships"><Relationship Id="rId1" Type="http://schemas.openxmlformats.org/officeDocument/2006/relationships/package" Target="../embeddings/Microsoft_Office_Excel_Worksheet470.xlsx"/></Relationships>
</file>

<file path=ppt/charts/_rels/chart471.xml.rels><?xml version="1.0" encoding="UTF-8" standalone="yes"?>
<Relationships xmlns="http://schemas.openxmlformats.org/package/2006/relationships"><Relationship Id="rId2" Type="http://schemas.openxmlformats.org/officeDocument/2006/relationships/package" Target="../embeddings/Microsoft_Office_Excel_Worksheet471.xlsx"/><Relationship Id="rId1" Type="http://schemas.openxmlformats.org/officeDocument/2006/relationships/themeOverride" Target="../theme/themeOverride147.xml"/></Relationships>
</file>

<file path=ppt/charts/_rels/chart472.xml.rels><?xml version="1.0" encoding="UTF-8" standalone="yes"?>
<Relationships xmlns="http://schemas.openxmlformats.org/package/2006/relationships"><Relationship Id="rId2" Type="http://schemas.openxmlformats.org/officeDocument/2006/relationships/package" Target="../embeddings/Microsoft_Office_Excel_Worksheet472.xlsx"/><Relationship Id="rId1" Type="http://schemas.openxmlformats.org/officeDocument/2006/relationships/themeOverride" Target="../theme/themeOverride148.xml"/></Relationships>
</file>

<file path=ppt/charts/_rels/chart473.xml.rels><?xml version="1.0" encoding="UTF-8" standalone="yes"?>
<Relationships xmlns="http://schemas.openxmlformats.org/package/2006/relationships"><Relationship Id="rId2" Type="http://schemas.openxmlformats.org/officeDocument/2006/relationships/package" Target="../embeddings/Microsoft_Office_Excel_Worksheet473.xlsx"/><Relationship Id="rId1" Type="http://schemas.openxmlformats.org/officeDocument/2006/relationships/themeOverride" Target="../theme/themeOverride149.xml"/></Relationships>
</file>

<file path=ppt/charts/_rels/chart474.xml.rels><?xml version="1.0" encoding="UTF-8" standalone="yes"?>
<Relationships xmlns="http://schemas.openxmlformats.org/package/2006/relationships"><Relationship Id="rId2" Type="http://schemas.openxmlformats.org/officeDocument/2006/relationships/package" Target="../embeddings/Microsoft_Office_Excel_Worksheet474.xlsx"/><Relationship Id="rId1" Type="http://schemas.openxmlformats.org/officeDocument/2006/relationships/themeOverride" Target="../theme/themeOverride150.xml"/></Relationships>
</file>

<file path=ppt/charts/_rels/chart475.xml.rels><?xml version="1.0" encoding="UTF-8" standalone="yes"?>
<Relationships xmlns="http://schemas.openxmlformats.org/package/2006/relationships"><Relationship Id="rId2" Type="http://schemas.openxmlformats.org/officeDocument/2006/relationships/package" Target="../embeddings/Microsoft_Office_Excel_Worksheet475.xlsx"/><Relationship Id="rId1" Type="http://schemas.openxmlformats.org/officeDocument/2006/relationships/themeOverride" Target="../theme/themeOverride151.xml"/></Relationships>
</file>

<file path=ppt/charts/_rels/chart476.xml.rels><?xml version="1.0" encoding="UTF-8" standalone="yes"?>
<Relationships xmlns="http://schemas.openxmlformats.org/package/2006/relationships"><Relationship Id="rId2" Type="http://schemas.openxmlformats.org/officeDocument/2006/relationships/package" Target="../embeddings/Microsoft_Office_Excel_Worksheet476.xlsx"/><Relationship Id="rId1" Type="http://schemas.openxmlformats.org/officeDocument/2006/relationships/themeOverride" Target="../theme/themeOverride152.xml"/></Relationships>
</file>

<file path=ppt/charts/_rels/chart477.xml.rels><?xml version="1.0" encoding="UTF-8" standalone="yes"?>
<Relationships xmlns="http://schemas.openxmlformats.org/package/2006/relationships"><Relationship Id="rId1" Type="http://schemas.openxmlformats.org/officeDocument/2006/relationships/package" Target="../embeddings/Microsoft_Office_Excel_Worksheet477.xlsx"/></Relationships>
</file>

<file path=ppt/charts/_rels/chart478.xml.rels><?xml version="1.0" encoding="UTF-8" standalone="yes"?>
<Relationships xmlns="http://schemas.openxmlformats.org/package/2006/relationships"><Relationship Id="rId1" Type="http://schemas.openxmlformats.org/officeDocument/2006/relationships/package" Target="../embeddings/Microsoft_Office_Excel_Worksheet478.xlsx"/></Relationships>
</file>

<file path=ppt/charts/_rels/chart479.xml.rels><?xml version="1.0" encoding="UTF-8" standalone="yes"?>
<Relationships xmlns="http://schemas.openxmlformats.org/package/2006/relationships"><Relationship Id="rId2" Type="http://schemas.openxmlformats.org/officeDocument/2006/relationships/chartUserShapes" Target="../drawings/drawing1.xml"/><Relationship Id="rId1" Type="http://schemas.openxmlformats.org/officeDocument/2006/relationships/package" Target="../embeddings/Microsoft_Office_Excel_Worksheet479.xlsx"/></Relationships>
</file>

<file path=ppt/charts/_rels/chart48.xml.rels><?xml version="1.0" encoding="UTF-8" standalone="yes"?>
<Relationships xmlns="http://schemas.openxmlformats.org/package/2006/relationships"><Relationship Id="rId2" Type="http://schemas.openxmlformats.org/officeDocument/2006/relationships/package" Target="../embeddings/Microsoft_Office_Excel_Worksheet48.xlsx"/><Relationship Id="rId1" Type="http://schemas.openxmlformats.org/officeDocument/2006/relationships/themeOverride" Target="../theme/themeOverride22.xml"/></Relationships>
</file>

<file path=ppt/charts/_rels/chart480.xml.rels><?xml version="1.0" encoding="UTF-8" standalone="yes"?>
<Relationships xmlns="http://schemas.openxmlformats.org/package/2006/relationships"><Relationship Id="rId2" Type="http://schemas.openxmlformats.org/officeDocument/2006/relationships/package" Target="../embeddings/Microsoft_Office_Excel_Worksheet480.xlsx"/><Relationship Id="rId1" Type="http://schemas.openxmlformats.org/officeDocument/2006/relationships/themeOverride" Target="../theme/themeOverride153.xml"/></Relationships>
</file>

<file path=ppt/charts/_rels/chart481.xml.rels><?xml version="1.0" encoding="UTF-8" standalone="yes"?>
<Relationships xmlns="http://schemas.openxmlformats.org/package/2006/relationships"><Relationship Id="rId2" Type="http://schemas.openxmlformats.org/officeDocument/2006/relationships/package" Target="../embeddings/Microsoft_Office_Excel_Worksheet481.xlsx"/><Relationship Id="rId1" Type="http://schemas.openxmlformats.org/officeDocument/2006/relationships/themeOverride" Target="../theme/themeOverride154.xml"/></Relationships>
</file>

<file path=ppt/charts/_rels/chart482.xml.rels><?xml version="1.0" encoding="UTF-8" standalone="yes"?>
<Relationships xmlns="http://schemas.openxmlformats.org/package/2006/relationships"><Relationship Id="rId2" Type="http://schemas.openxmlformats.org/officeDocument/2006/relationships/package" Target="../embeddings/Microsoft_Office_Excel_Worksheet482.xlsx"/><Relationship Id="rId1" Type="http://schemas.openxmlformats.org/officeDocument/2006/relationships/themeOverride" Target="../theme/themeOverride155.xml"/></Relationships>
</file>

<file path=ppt/charts/_rels/chart483.xml.rels><?xml version="1.0" encoding="UTF-8" standalone="yes"?>
<Relationships xmlns="http://schemas.openxmlformats.org/package/2006/relationships"><Relationship Id="rId2" Type="http://schemas.openxmlformats.org/officeDocument/2006/relationships/package" Target="../embeddings/Microsoft_Office_Excel_Worksheet483.xlsx"/><Relationship Id="rId1" Type="http://schemas.openxmlformats.org/officeDocument/2006/relationships/themeOverride" Target="../theme/themeOverride156.xml"/></Relationships>
</file>

<file path=ppt/charts/_rels/chart484.xml.rels><?xml version="1.0" encoding="UTF-8" standalone="yes"?>
<Relationships xmlns="http://schemas.openxmlformats.org/package/2006/relationships"><Relationship Id="rId2" Type="http://schemas.openxmlformats.org/officeDocument/2006/relationships/package" Target="../embeddings/Microsoft_Office_Excel_Worksheet484.xlsx"/><Relationship Id="rId1" Type="http://schemas.openxmlformats.org/officeDocument/2006/relationships/themeOverride" Target="../theme/themeOverride157.xml"/></Relationships>
</file>

<file path=ppt/charts/_rels/chart485.xml.rels><?xml version="1.0" encoding="UTF-8" standalone="yes"?>
<Relationships xmlns="http://schemas.openxmlformats.org/package/2006/relationships"><Relationship Id="rId2" Type="http://schemas.openxmlformats.org/officeDocument/2006/relationships/package" Target="../embeddings/Microsoft_Office_Excel_Worksheet485.xlsx"/><Relationship Id="rId1" Type="http://schemas.openxmlformats.org/officeDocument/2006/relationships/themeOverride" Target="../theme/themeOverride158.xml"/></Relationships>
</file>

<file path=ppt/charts/_rels/chart486.xml.rels><?xml version="1.0" encoding="UTF-8" standalone="yes"?>
<Relationships xmlns="http://schemas.openxmlformats.org/package/2006/relationships"><Relationship Id="rId2" Type="http://schemas.openxmlformats.org/officeDocument/2006/relationships/package" Target="../embeddings/Microsoft_Office_Excel_Worksheet486.xlsx"/><Relationship Id="rId1" Type="http://schemas.openxmlformats.org/officeDocument/2006/relationships/themeOverride" Target="../theme/themeOverride159.xml"/></Relationships>
</file>

<file path=ppt/charts/_rels/chart487.xml.rels><?xml version="1.0" encoding="UTF-8" standalone="yes"?>
<Relationships xmlns="http://schemas.openxmlformats.org/package/2006/relationships"><Relationship Id="rId2" Type="http://schemas.openxmlformats.org/officeDocument/2006/relationships/package" Target="../embeddings/Microsoft_Office_Excel_Worksheet487.xlsx"/><Relationship Id="rId1" Type="http://schemas.openxmlformats.org/officeDocument/2006/relationships/themeOverride" Target="../theme/themeOverride160.xml"/></Relationships>
</file>

<file path=ppt/charts/_rels/chart488.xml.rels><?xml version="1.0" encoding="UTF-8" standalone="yes"?>
<Relationships xmlns="http://schemas.openxmlformats.org/package/2006/relationships"><Relationship Id="rId2" Type="http://schemas.openxmlformats.org/officeDocument/2006/relationships/package" Target="../embeddings/Microsoft_Office_Excel_Worksheet488.xlsx"/><Relationship Id="rId1" Type="http://schemas.openxmlformats.org/officeDocument/2006/relationships/themeOverride" Target="../theme/themeOverride161.xml"/></Relationships>
</file>

<file path=ppt/charts/_rels/chart489.xml.rels><?xml version="1.0" encoding="UTF-8" standalone="yes"?>
<Relationships xmlns="http://schemas.openxmlformats.org/package/2006/relationships"><Relationship Id="rId2" Type="http://schemas.openxmlformats.org/officeDocument/2006/relationships/package" Target="../embeddings/Microsoft_Office_Excel_Worksheet489.xlsx"/><Relationship Id="rId1" Type="http://schemas.openxmlformats.org/officeDocument/2006/relationships/themeOverride" Target="../theme/themeOverride162.xml"/></Relationships>
</file>

<file path=ppt/charts/_rels/chart49.xml.rels><?xml version="1.0" encoding="UTF-8" standalone="yes"?>
<Relationships xmlns="http://schemas.openxmlformats.org/package/2006/relationships"><Relationship Id="rId1" Type="http://schemas.openxmlformats.org/officeDocument/2006/relationships/package" Target="../embeddings/Microsoft_Office_Excel_Worksheet49.xlsx"/></Relationships>
</file>

<file path=ppt/charts/_rels/chart490.xml.rels><?xml version="1.0" encoding="UTF-8" standalone="yes"?>
<Relationships xmlns="http://schemas.openxmlformats.org/package/2006/relationships"><Relationship Id="rId2" Type="http://schemas.openxmlformats.org/officeDocument/2006/relationships/package" Target="../embeddings/Microsoft_Office_Excel_Worksheet490.xlsx"/><Relationship Id="rId1" Type="http://schemas.openxmlformats.org/officeDocument/2006/relationships/themeOverride" Target="../theme/themeOverride163.xml"/></Relationships>
</file>

<file path=ppt/charts/_rels/chart491.xml.rels><?xml version="1.0" encoding="UTF-8" standalone="yes"?>
<Relationships xmlns="http://schemas.openxmlformats.org/package/2006/relationships"><Relationship Id="rId2" Type="http://schemas.openxmlformats.org/officeDocument/2006/relationships/package" Target="../embeddings/Microsoft_Office_Excel_Worksheet491.xlsx"/><Relationship Id="rId1" Type="http://schemas.openxmlformats.org/officeDocument/2006/relationships/themeOverride" Target="../theme/themeOverride164.xml"/></Relationships>
</file>

<file path=ppt/charts/_rels/chart492.xml.rels><?xml version="1.0" encoding="UTF-8" standalone="yes"?>
<Relationships xmlns="http://schemas.openxmlformats.org/package/2006/relationships"><Relationship Id="rId2" Type="http://schemas.openxmlformats.org/officeDocument/2006/relationships/package" Target="../embeddings/Microsoft_Office_Excel_Worksheet492.xlsx"/><Relationship Id="rId1" Type="http://schemas.openxmlformats.org/officeDocument/2006/relationships/themeOverride" Target="../theme/themeOverride165.xml"/></Relationships>
</file>

<file path=ppt/charts/_rels/chart493.xml.rels><?xml version="1.0" encoding="UTF-8" standalone="yes"?>
<Relationships xmlns="http://schemas.openxmlformats.org/package/2006/relationships"><Relationship Id="rId1" Type="http://schemas.openxmlformats.org/officeDocument/2006/relationships/package" Target="../embeddings/Microsoft_Office_Excel_Worksheet493.xlsx"/></Relationships>
</file>

<file path=ppt/charts/_rels/chart494.xml.rels><?xml version="1.0" encoding="UTF-8" standalone="yes"?>
<Relationships xmlns="http://schemas.openxmlformats.org/package/2006/relationships"><Relationship Id="rId1" Type="http://schemas.openxmlformats.org/officeDocument/2006/relationships/package" Target="../embeddings/Microsoft_Office_Excel_Worksheet494.xlsx"/></Relationships>
</file>

<file path=ppt/charts/_rels/chart495.xml.rels><?xml version="1.0" encoding="UTF-8" standalone="yes"?>
<Relationships xmlns="http://schemas.openxmlformats.org/package/2006/relationships"><Relationship Id="rId1" Type="http://schemas.openxmlformats.org/officeDocument/2006/relationships/package" Target="../embeddings/Microsoft_Office_Excel_Worksheet495.xlsx"/></Relationships>
</file>

<file path=ppt/charts/_rels/chart496.xml.rels><?xml version="1.0" encoding="UTF-8" standalone="yes"?>
<Relationships xmlns="http://schemas.openxmlformats.org/package/2006/relationships"><Relationship Id="rId1" Type="http://schemas.openxmlformats.org/officeDocument/2006/relationships/package" Target="../embeddings/Microsoft_Office_Excel_Worksheet496.xlsx"/></Relationships>
</file>

<file path=ppt/charts/_rels/chart497.xml.rels><?xml version="1.0" encoding="UTF-8" standalone="yes"?>
<Relationships xmlns="http://schemas.openxmlformats.org/package/2006/relationships"><Relationship Id="rId1" Type="http://schemas.openxmlformats.org/officeDocument/2006/relationships/package" Target="../embeddings/Microsoft_Office_Excel_Worksheet497.xlsx"/></Relationships>
</file>

<file path=ppt/charts/_rels/chart498.xml.rels><?xml version="1.0" encoding="UTF-8" standalone="yes"?>
<Relationships xmlns="http://schemas.openxmlformats.org/package/2006/relationships"><Relationship Id="rId1" Type="http://schemas.openxmlformats.org/officeDocument/2006/relationships/package" Target="../embeddings/Microsoft_Office_Excel_Worksheet498.xlsx"/></Relationships>
</file>

<file path=ppt/charts/_rels/chart499.xml.rels><?xml version="1.0" encoding="UTF-8" standalone="yes"?>
<Relationships xmlns="http://schemas.openxmlformats.org/package/2006/relationships"><Relationship Id="rId1" Type="http://schemas.openxmlformats.org/officeDocument/2006/relationships/package" Target="../embeddings/Microsoft_Office_Excel_Worksheet499.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Office_Excel_Worksheet5.xlsx"/></Relationships>
</file>

<file path=ppt/charts/_rels/chart50.xml.rels><?xml version="1.0" encoding="UTF-8" standalone="yes"?>
<Relationships xmlns="http://schemas.openxmlformats.org/package/2006/relationships"><Relationship Id="rId1" Type="http://schemas.openxmlformats.org/officeDocument/2006/relationships/package" Target="../embeddings/Microsoft_Office_Excel_Worksheet50.xlsx"/></Relationships>
</file>

<file path=ppt/charts/_rels/chart500.xml.rels><?xml version="1.0" encoding="UTF-8" standalone="yes"?>
<Relationships xmlns="http://schemas.openxmlformats.org/package/2006/relationships"><Relationship Id="rId1" Type="http://schemas.openxmlformats.org/officeDocument/2006/relationships/package" Target="../embeddings/Microsoft_Office_Excel_Worksheet500.xlsx"/></Relationships>
</file>

<file path=ppt/charts/_rels/chart501.xml.rels><?xml version="1.0" encoding="UTF-8" standalone="yes"?>
<Relationships xmlns="http://schemas.openxmlformats.org/package/2006/relationships"><Relationship Id="rId1" Type="http://schemas.openxmlformats.org/officeDocument/2006/relationships/package" Target="../embeddings/Microsoft_Office_Excel_Worksheet501.xlsx"/></Relationships>
</file>

<file path=ppt/charts/_rels/chart502.xml.rels><?xml version="1.0" encoding="UTF-8" standalone="yes"?>
<Relationships xmlns="http://schemas.openxmlformats.org/package/2006/relationships"><Relationship Id="rId1" Type="http://schemas.openxmlformats.org/officeDocument/2006/relationships/package" Target="../embeddings/Microsoft_Office_Excel_Worksheet502.xlsx"/></Relationships>
</file>

<file path=ppt/charts/_rels/chart503.xml.rels><?xml version="1.0" encoding="UTF-8" standalone="yes"?>
<Relationships xmlns="http://schemas.openxmlformats.org/package/2006/relationships"><Relationship Id="rId1" Type="http://schemas.openxmlformats.org/officeDocument/2006/relationships/package" Target="../embeddings/Microsoft_Office_Excel_Worksheet503.xlsx"/></Relationships>
</file>

<file path=ppt/charts/_rels/chart504.xml.rels><?xml version="1.0" encoding="UTF-8" standalone="yes"?>
<Relationships xmlns="http://schemas.openxmlformats.org/package/2006/relationships"><Relationship Id="rId1" Type="http://schemas.openxmlformats.org/officeDocument/2006/relationships/package" Target="../embeddings/Microsoft_Office_Excel_Worksheet504.xlsx"/></Relationships>
</file>

<file path=ppt/charts/_rels/chart505.xml.rels><?xml version="1.0" encoding="UTF-8" standalone="yes"?>
<Relationships xmlns="http://schemas.openxmlformats.org/package/2006/relationships"><Relationship Id="rId1" Type="http://schemas.openxmlformats.org/officeDocument/2006/relationships/package" Target="../embeddings/Microsoft_Office_Excel_Worksheet505.xlsx"/></Relationships>
</file>

<file path=ppt/charts/_rels/chart506.xml.rels><?xml version="1.0" encoding="UTF-8" standalone="yes"?>
<Relationships xmlns="http://schemas.openxmlformats.org/package/2006/relationships"><Relationship Id="rId1" Type="http://schemas.openxmlformats.org/officeDocument/2006/relationships/package" Target="../embeddings/Microsoft_Office_Excel_Worksheet506.xlsx"/></Relationships>
</file>

<file path=ppt/charts/_rels/chart507.xml.rels><?xml version="1.0" encoding="UTF-8" standalone="yes"?>
<Relationships xmlns="http://schemas.openxmlformats.org/package/2006/relationships"><Relationship Id="rId1" Type="http://schemas.openxmlformats.org/officeDocument/2006/relationships/package" Target="../embeddings/Microsoft_Office_Excel_Worksheet507.xlsx"/></Relationships>
</file>

<file path=ppt/charts/_rels/chart508.xml.rels><?xml version="1.0" encoding="UTF-8" standalone="yes"?>
<Relationships xmlns="http://schemas.openxmlformats.org/package/2006/relationships"><Relationship Id="rId1" Type="http://schemas.openxmlformats.org/officeDocument/2006/relationships/package" Target="../embeddings/Microsoft_Office_Excel_Worksheet508.xlsx"/></Relationships>
</file>

<file path=ppt/charts/_rels/chart509.xml.rels><?xml version="1.0" encoding="UTF-8" standalone="yes"?>
<Relationships xmlns="http://schemas.openxmlformats.org/package/2006/relationships"><Relationship Id="rId1" Type="http://schemas.openxmlformats.org/officeDocument/2006/relationships/package" Target="../embeddings/Microsoft_Office_Excel_Worksheet509.xlsx"/></Relationships>
</file>

<file path=ppt/charts/_rels/chart51.xml.rels><?xml version="1.0" encoding="UTF-8" standalone="yes"?>
<Relationships xmlns="http://schemas.openxmlformats.org/package/2006/relationships"><Relationship Id="rId1" Type="http://schemas.openxmlformats.org/officeDocument/2006/relationships/package" Target="../embeddings/Microsoft_Office_Excel_Worksheet51.xlsx"/></Relationships>
</file>

<file path=ppt/charts/_rels/chart510.xml.rels><?xml version="1.0" encoding="UTF-8" standalone="yes"?>
<Relationships xmlns="http://schemas.openxmlformats.org/package/2006/relationships"><Relationship Id="rId1" Type="http://schemas.openxmlformats.org/officeDocument/2006/relationships/package" Target="../embeddings/Microsoft_Office_Excel_Worksheet510.xlsx"/></Relationships>
</file>

<file path=ppt/charts/_rels/chart511.xml.rels><?xml version="1.0" encoding="UTF-8" standalone="yes"?>
<Relationships xmlns="http://schemas.openxmlformats.org/package/2006/relationships"><Relationship Id="rId1" Type="http://schemas.openxmlformats.org/officeDocument/2006/relationships/package" Target="../embeddings/Microsoft_Office_Excel_Worksheet511.xlsx"/></Relationships>
</file>

<file path=ppt/charts/_rels/chart512.xml.rels><?xml version="1.0" encoding="UTF-8" standalone="yes"?>
<Relationships xmlns="http://schemas.openxmlformats.org/package/2006/relationships"><Relationship Id="rId1" Type="http://schemas.openxmlformats.org/officeDocument/2006/relationships/package" Target="../embeddings/Microsoft_Office_Excel_Worksheet512.xlsx"/></Relationships>
</file>

<file path=ppt/charts/_rels/chart513.xml.rels><?xml version="1.0" encoding="UTF-8" standalone="yes"?>
<Relationships xmlns="http://schemas.openxmlformats.org/package/2006/relationships"><Relationship Id="rId1" Type="http://schemas.openxmlformats.org/officeDocument/2006/relationships/package" Target="../embeddings/Microsoft_Office_Excel_Worksheet513.xlsx"/></Relationships>
</file>

<file path=ppt/charts/_rels/chart514.xml.rels><?xml version="1.0" encoding="UTF-8" standalone="yes"?>
<Relationships xmlns="http://schemas.openxmlformats.org/package/2006/relationships"><Relationship Id="rId1" Type="http://schemas.openxmlformats.org/officeDocument/2006/relationships/package" Target="../embeddings/Microsoft_Office_Excel_Worksheet514.xlsx"/></Relationships>
</file>

<file path=ppt/charts/_rels/chart515.xml.rels><?xml version="1.0" encoding="UTF-8" standalone="yes"?>
<Relationships xmlns="http://schemas.openxmlformats.org/package/2006/relationships"><Relationship Id="rId2" Type="http://schemas.openxmlformats.org/officeDocument/2006/relationships/package" Target="../embeddings/Microsoft_Office_Excel_Worksheet515.xlsx"/><Relationship Id="rId1" Type="http://schemas.openxmlformats.org/officeDocument/2006/relationships/themeOverride" Target="../theme/themeOverride166.xml"/></Relationships>
</file>

<file path=ppt/charts/_rels/chart516.xml.rels><?xml version="1.0" encoding="UTF-8" standalone="yes"?>
<Relationships xmlns="http://schemas.openxmlformats.org/package/2006/relationships"><Relationship Id="rId2" Type="http://schemas.openxmlformats.org/officeDocument/2006/relationships/package" Target="../embeddings/Microsoft_Office_Excel_Worksheet516.xlsx"/><Relationship Id="rId1" Type="http://schemas.openxmlformats.org/officeDocument/2006/relationships/themeOverride" Target="../theme/themeOverride167.xml"/></Relationships>
</file>

<file path=ppt/charts/_rels/chart517.xml.rels><?xml version="1.0" encoding="UTF-8" standalone="yes"?>
<Relationships xmlns="http://schemas.openxmlformats.org/package/2006/relationships"><Relationship Id="rId2" Type="http://schemas.openxmlformats.org/officeDocument/2006/relationships/package" Target="../embeddings/Microsoft_Office_Excel_Worksheet517.xlsx"/><Relationship Id="rId1" Type="http://schemas.openxmlformats.org/officeDocument/2006/relationships/themeOverride" Target="../theme/themeOverride168.xml"/></Relationships>
</file>

<file path=ppt/charts/_rels/chart518.xml.rels><?xml version="1.0" encoding="UTF-8" standalone="yes"?>
<Relationships xmlns="http://schemas.openxmlformats.org/package/2006/relationships"><Relationship Id="rId2" Type="http://schemas.openxmlformats.org/officeDocument/2006/relationships/package" Target="../embeddings/Microsoft_Office_Excel_Worksheet518.xlsx"/><Relationship Id="rId1" Type="http://schemas.openxmlformats.org/officeDocument/2006/relationships/themeOverride" Target="../theme/themeOverride169.xml"/></Relationships>
</file>

<file path=ppt/charts/_rels/chart519.xml.rels><?xml version="1.0" encoding="UTF-8" standalone="yes"?>
<Relationships xmlns="http://schemas.openxmlformats.org/package/2006/relationships"><Relationship Id="rId2" Type="http://schemas.openxmlformats.org/officeDocument/2006/relationships/package" Target="../embeddings/Microsoft_Office_Excel_Worksheet519.xlsx"/><Relationship Id="rId1" Type="http://schemas.openxmlformats.org/officeDocument/2006/relationships/themeOverride" Target="../theme/themeOverride170.xml"/></Relationships>
</file>

<file path=ppt/charts/_rels/chart52.xml.rels><?xml version="1.0" encoding="UTF-8" standalone="yes"?>
<Relationships xmlns="http://schemas.openxmlformats.org/package/2006/relationships"><Relationship Id="rId1" Type="http://schemas.openxmlformats.org/officeDocument/2006/relationships/package" Target="../embeddings/Microsoft_Office_Excel_Worksheet52.xlsx"/></Relationships>
</file>

<file path=ppt/charts/_rels/chart520.xml.rels><?xml version="1.0" encoding="UTF-8" standalone="yes"?>
<Relationships xmlns="http://schemas.openxmlformats.org/package/2006/relationships"><Relationship Id="rId1" Type="http://schemas.openxmlformats.org/officeDocument/2006/relationships/package" Target="../embeddings/Microsoft_Office_Excel_Worksheet520.xlsx"/></Relationships>
</file>

<file path=ppt/charts/_rels/chart521.xml.rels><?xml version="1.0" encoding="UTF-8" standalone="yes"?>
<Relationships xmlns="http://schemas.openxmlformats.org/package/2006/relationships"><Relationship Id="rId1" Type="http://schemas.openxmlformats.org/officeDocument/2006/relationships/package" Target="../embeddings/Microsoft_Office_Excel_Worksheet521.xlsx"/></Relationships>
</file>

<file path=ppt/charts/_rels/chart522.xml.rels><?xml version="1.0" encoding="UTF-8" standalone="yes"?>
<Relationships xmlns="http://schemas.openxmlformats.org/package/2006/relationships"><Relationship Id="rId1" Type="http://schemas.openxmlformats.org/officeDocument/2006/relationships/package" Target="../embeddings/Microsoft_Office_Excel_Worksheet522.xlsx"/></Relationships>
</file>

<file path=ppt/charts/_rels/chart523.xml.rels><?xml version="1.0" encoding="UTF-8" standalone="yes"?>
<Relationships xmlns="http://schemas.openxmlformats.org/package/2006/relationships"><Relationship Id="rId1" Type="http://schemas.openxmlformats.org/officeDocument/2006/relationships/package" Target="../embeddings/Microsoft_Office_Excel_Worksheet523.xlsx"/></Relationships>
</file>

<file path=ppt/charts/_rels/chart524.xml.rels><?xml version="1.0" encoding="UTF-8" standalone="yes"?>
<Relationships xmlns="http://schemas.openxmlformats.org/package/2006/relationships"><Relationship Id="rId1" Type="http://schemas.openxmlformats.org/officeDocument/2006/relationships/package" Target="../embeddings/Microsoft_Office_Excel_Worksheet524.xlsx"/></Relationships>
</file>

<file path=ppt/charts/_rels/chart525.xml.rels><?xml version="1.0" encoding="UTF-8" standalone="yes"?>
<Relationships xmlns="http://schemas.openxmlformats.org/package/2006/relationships"><Relationship Id="rId1" Type="http://schemas.openxmlformats.org/officeDocument/2006/relationships/package" Target="../embeddings/Microsoft_Office_Excel_Worksheet525.xlsx"/></Relationships>
</file>

<file path=ppt/charts/_rels/chart526.xml.rels><?xml version="1.0" encoding="UTF-8" standalone="yes"?>
<Relationships xmlns="http://schemas.openxmlformats.org/package/2006/relationships"><Relationship Id="rId1" Type="http://schemas.openxmlformats.org/officeDocument/2006/relationships/package" Target="../embeddings/Microsoft_Office_Excel_Worksheet526.xlsx"/></Relationships>
</file>

<file path=ppt/charts/_rels/chart527.xml.rels><?xml version="1.0" encoding="UTF-8" standalone="yes"?>
<Relationships xmlns="http://schemas.openxmlformats.org/package/2006/relationships"><Relationship Id="rId1" Type="http://schemas.openxmlformats.org/officeDocument/2006/relationships/package" Target="../embeddings/Microsoft_Office_Excel_Worksheet527.xlsx"/></Relationships>
</file>

<file path=ppt/charts/_rels/chart528.xml.rels><?xml version="1.0" encoding="UTF-8" standalone="yes"?>
<Relationships xmlns="http://schemas.openxmlformats.org/package/2006/relationships"><Relationship Id="rId1" Type="http://schemas.openxmlformats.org/officeDocument/2006/relationships/package" Target="../embeddings/Microsoft_Office_Excel_Worksheet528.xlsx"/></Relationships>
</file>

<file path=ppt/charts/_rels/chart529.xml.rels><?xml version="1.0" encoding="UTF-8" standalone="yes"?>
<Relationships xmlns="http://schemas.openxmlformats.org/package/2006/relationships"><Relationship Id="rId1" Type="http://schemas.openxmlformats.org/officeDocument/2006/relationships/package" Target="../embeddings/Microsoft_Office_Excel_Worksheet529.xlsx"/></Relationships>
</file>

<file path=ppt/charts/_rels/chart53.xml.rels><?xml version="1.0" encoding="UTF-8" standalone="yes"?>
<Relationships xmlns="http://schemas.openxmlformats.org/package/2006/relationships"><Relationship Id="rId1" Type="http://schemas.openxmlformats.org/officeDocument/2006/relationships/package" Target="../embeddings/Microsoft_Office_Excel_Worksheet53.xlsx"/></Relationships>
</file>

<file path=ppt/charts/_rels/chart530.xml.rels><?xml version="1.0" encoding="UTF-8" standalone="yes"?>
<Relationships xmlns="http://schemas.openxmlformats.org/package/2006/relationships"><Relationship Id="rId1" Type="http://schemas.openxmlformats.org/officeDocument/2006/relationships/package" Target="../embeddings/Microsoft_Office_Excel_Worksheet530.xlsx"/></Relationships>
</file>

<file path=ppt/charts/_rels/chart531.xml.rels><?xml version="1.0" encoding="UTF-8" standalone="yes"?>
<Relationships xmlns="http://schemas.openxmlformats.org/package/2006/relationships"><Relationship Id="rId1" Type="http://schemas.openxmlformats.org/officeDocument/2006/relationships/package" Target="../embeddings/Microsoft_Office_Excel_Worksheet531.xlsx"/></Relationships>
</file>

<file path=ppt/charts/_rels/chart532.xml.rels><?xml version="1.0" encoding="UTF-8" standalone="yes"?>
<Relationships xmlns="http://schemas.openxmlformats.org/package/2006/relationships"><Relationship Id="rId1" Type="http://schemas.openxmlformats.org/officeDocument/2006/relationships/package" Target="../embeddings/Microsoft_Office_Excel_Worksheet532.xlsx"/></Relationships>
</file>

<file path=ppt/charts/_rels/chart533.xml.rels><?xml version="1.0" encoding="UTF-8" standalone="yes"?>
<Relationships xmlns="http://schemas.openxmlformats.org/package/2006/relationships"><Relationship Id="rId1" Type="http://schemas.openxmlformats.org/officeDocument/2006/relationships/package" Target="../embeddings/Microsoft_Office_Excel_Worksheet533.xlsx"/></Relationships>
</file>

<file path=ppt/charts/_rels/chart534.xml.rels><?xml version="1.0" encoding="UTF-8" standalone="yes"?>
<Relationships xmlns="http://schemas.openxmlformats.org/package/2006/relationships"><Relationship Id="rId1" Type="http://schemas.openxmlformats.org/officeDocument/2006/relationships/package" Target="../embeddings/Microsoft_Office_Excel_Worksheet534.xlsx"/></Relationships>
</file>

<file path=ppt/charts/_rels/chart535.xml.rels><?xml version="1.0" encoding="UTF-8" standalone="yes"?>
<Relationships xmlns="http://schemas.openxmlformats.org/package/2006/relationships"><Relationship Id="rId1" Type="http://schemas.openxmlformats.org/officeDocument/2006/relationships/package" Target="../embeddings/Microsoft_Office_Excel_Worksheet535.xlsx"/></Relationships>
</file>

<file path=ppt/charts/_rels/chart536.xml.rels><?xml version="1.0" encoding="UTF-8" standalone="yes"?>
<Relationships xmlns="http://schemas.openxmlformats.org/package/2006/relationships"><Relationship Id="rId2" Type="http://schemas.openxmlformats.org/officeDocument/2006/relationships/package" Target="../embeddings/Microsoft_Office_Excel_Worksheet536.xlsx"/><Relationship Id="rId1" Type="http://schemas.openxmlformats.org/officeDocument/2006/relationships/themeOverride" Target="../theme/themeOverride171.xml"/></Relationships>
</file>

<file path=ppt/charts/_rels/chart537.xml.rels><?xml version="1.0" encoding="UTF-8" standalone="yes"?>
<Relationships xmlns="http://schemas.openxmlformats.org/package/2006/relationships"><Relationship Id="rId2" Type="http://schemas.openxmlformats.org/officeDocument/2006/relationships/package" Target="../embeddings/Microsoft_Office_Excel_Worksheet537.xlsx"/><Relationship Id="rId1" Type="http://schemas.openxmlformats.org/officeDocument/2006/relationships/themeOverride" Target="../theme/themeOverride172.xml"/></Relationships>
</file>

<file path=ppt/charts/_rels/chart538.xml.rels><?xml version="1.0" encoding="UTF-8" standalone="yes"?>
<Relationships xmlns="http://schemas.openxmlformats.org/package/2006/relationships"><Relationship Id="rId2" Type="http://schemas.openxmlformats.org/officeDocument/2006/relationships/package" Target="../embeddings/Microsoft_Office_Excel_Worksheet538.xlsx"/><Relationship Id="rId1" Type="http://schemas.openxmlformats.org/officeDocument/2006/relationships/themeOverride" Target="../theme/themeOverride173.xml"/></Relationships>
</file>

<file path=ppt/charts/_rels/chart539.xml.rels><?xml version="1.0" encoding="UTF-8" standalone="yes"?>
<Relationships xmlns="http://schemas.openxmlformats.org/package/2006/relationships"><Relationship Id="rId2" Type="http://schemas.openxmlformats.org/officeDocument/2006/relationships/package" Target="../embeddings/Microsoft_Office_Excel_Worksheet539.xlsx"/><Relationship Id="rId1" Type="http://schemas.openxmlformats.org/officeDocument/2006/relationships/themeOverride" Target="../theme/themeOverride174.xml"/></Relationships>
</file>

<file path=ppt/charts/_rels/chart54.xml.rels><?xml version="1.0" encoding="UTF-8" standalone="yes"?>
<Relationships xmlns="http://schemas.openxmlformats.org/package/2006/relationships"><Relationship Id="rId1" Type="http://schemas.openxmlformats.org/officeDocument/2006/relationships/package" Target="../embeddings/Microsoft_Office_Excel_Worksheet54.xlsx"/></Relationships>
</file>

<file path=ppt/charts/_rels/chart540.xml.rels><?xml version="1.0" encoding="UTF-8" standalone="yes"?>
<Relationships xmlns="http://schemas.openxmlformats.org/package/2006/relationships"><Relationship Id="rId2" Type="http://schemas.openxmlformats.org/officeDocument/2006/relationships/package" Target="../embeddings/Microsoft_Office_Excel_Worksheet540.xlsx"/><Relationship Id="rId1" Type="http://schemas.openxmlformats.org/officeDocument/2006/relationships/themeOverride" Target="../theme/themeOverride175.xml"/></Relationships>
</file>

<file path=ppt/charts/_rels/chart541.xml.rels><?xml version="1.0" encoding="UTF-8" standalone="yes"?>
<Relationships xmlns="http://schemas.openxmlformats.org/package/2006/relationships"><Relationship Id="rId2" Type="http://schemas.openxmlformats.org/officeDocument/2006/relationships/package" Target="../embeddings/Microsoft_Office_Excel_Worksheet541.xlsx"/><Relationship Id="rId1" Type="http://schemas.openxmlformats.org/officeDocument/2006/relationships/themeOverride" Target="../theme/themeOverride176.xml"/></Relationships>
</file>

<file path=ppt/charts/_rels/chart542.xml.rels><?xml version="1.0" encoding="UTF-8" standalone="yes"?>
<Relationships xmlns="http://schemas.openxmlformats.org/package/2006/relationships"><Relationship Id="rId2" Type="http://schemas.openxmlformats.org/officeDocument/2006/relationships/package" Target="../embeddings/Microsoft_Office_Excel_Worksheet542.xlsx"/><Relationship Id="rId1" Type="http://schemas.openxmlformats.org/officeDocument/2006/relationships/themeOverride" Target="../theme/themeOverride177.xml"/></Relationships>
</file>

<file path=ppt/charts/_rels/chart543.xml.rels><?xml version="1.0" encoding="UTF-8" standalone="yes"?>
<Relationships xmlns="http://schemas.openxmlformats.org/package/2006/relationships"><Relationship Id="rId2" Type="http://schemas.openxmlformats.org/officeDocument/2006/relationships/package" Target="../embeddings/Microsoft_Office_Excel_Worksheet543.xlsx"/><Relationship Id="rId1" Type="http://schemas.openxmlformats.org/officeDocument/2006/relationships/themeOverride" Target="../theme/themeOverride178.xml"/></Relationships>
</file>

<file path=ppt/charts/_rels/chart544.xml.rels><?xml version="1.0" encoding="UTF-8" standalone="yes"?>
<Relationships xmlns="http://schemas.openxmlformats.org/package/2006/relationships"><Relationship Id="rId2" Type="http://schemas.openxmlformats.org/officeDocument/2006/relationships/package" Target="../embeddings/Microsoft_Office_Excel_Worksheet544.xlsx"/><Relationship Id="rId1" Type="http://schemas.openxmlformats.org/officeDocument/2006/relationships/themeOverride" Target="../theme/themeOverride179.xml"/></Relationships>
</file>

<file path=ppt/charts/_rels/chart545.xml.rels><?xml version="1.0" encoding="UTF-8" standalone="yes"?>
<Relationships xmlns="http://schemas.openxmlformats.org/package/2006/relationships"><Relationship Id="rId2" Type="http://schemas.openxmlformats.org/officeDocument/2006/relationships/package" Target="../embeddings/Microsoft_Office_Excel_Worksheet545.xlsx"/><Relationship Id="rId1" Type="http://schemas.openxmlformats.org/officeDocument/2006/relationships/themeOverride" Target="../theme/themeOverride180.xml"/></Relationships>
</file>

<file path=ppt/charts/_rels/chart546.xml.rels><?xml version="1.0" encoding="UTF-8" standalone="yes"?>
<Relationships xmlns="http://schemas.openxmlformats.org/package/2006/relationships"><Relationship Id="rId2" Type="http://schemas.openxmlformats.org/officeDocument/2006/relationships/package" Target="../embeddings/Microsoft_Office_Excel_Worksheet546.xlsx"/><Relationship Id="rId1" Type="http://schemas.openxmlformats.org/officeDocument/2006/relationships/themeOverride" Target="../theme/themeOverride181.xml"/></Relationships>
</file>

<file path=ppt/charts/_rels/chart547.xml.rels><?xml version="1.0" encoding="UTF-8" standalone="yes"?>
<Relationships xmlns="http://schemas.openxmlformats.org/package/2006/relationships"><Relationship Id="rId1" Type="http://schemas.openxmlformats.org/officeDocument/2006/relationships/package" Target="../embeddings/Microsoft_Office_Excel_Worksheet547.xlsx"/></Relationships>
</file>

<file path=ppt/charts/_rels/chart548.xml.rels><?xml version="1.0" encoding="UTF-8" standalone="yes"?>
<Relationships xmlns="http://schemas.openxmlformats.org/package/2006/relationships"><Relationship Id="rId1" Type="http://schemas.openxmlformats.org/officeDocument/2006/relationships/package" Target="../embeddings/Microsoft_Office_Excel_Worksheet548.xlsx"/></Relationships>
</file>

<file path=ppt/charts/_rels/chart549.xml.rels><?xml version="1.0" encoding="UTF-8" standalone="yes"?>
<Relationships xmlns="http://schemas.openxmlformats.org/package/2006/relationships"><Relationship Id="rId1" Type="http://schemas.openxmlformats.org/officeDocument/2006/relationships/package" Target="../embeddings/Microsoft_Office_Excel_Worksheet549.xlsx"/></Relationships>
</file>

<file path=ppt/charts/_rels/chart55.xml.rels><?xml version="1.0" encoding="UTF-8" standalone="yes"?>
<Relationships xmlns="http://schemas.openxmlformats.org/package/2006/relationships"><Relationship Id="rId1" Type="http://schemas.openxmlformats.org/officeDocument/2006/relationships/package" Target="../embeddings/Microsoft_Office_Excel_Worksheet55.xlsx"/></Relationships>
</file>

<file path=ppt/charts/_rels/chart550.xml.rels><?xml version="1.0" encoding="UTF-8" standalone="yes"?>
<Relationships xmlns="http://schemas.openxmlformats.org/package/2006/relationships"><Relationship Id="rId1" Type="http://schemas.openxmlformats.org/officeDocument/2006/relationships/package" Target="../embeddings/Microsoft_Office_Excel_Worksheet550.xlsx"/></Relationships>
</file>

<file path=ppt/charts/_rels/chart551.xml.rels><?xml version="1.0" encoding="UTF-8" standalone="yes"?>
<Relationships xmlns="http://schemas.openxmlformats.org/package/2006/relationships"><Relationship Id="rId1" Type="http://schemas.openxmlformats.org/officeDocument/2006/relationships/package" Target="../embeddings/Microsoft_Office_Excel_Worksheet551.xlsx"/></Relationships>
</file>

<file path=ppt/charts/_rels/chart552.xml.rels><?xml version="1.0" encoding="UTF-8" standalone="yes"?>
<Relationships xmlns="http://schemas.openxmlformats.org/package/2006/relationships"><Relationship Id="rId1" Type="http://schemas.openxmlformats.org/officeDocument/2006/relationships/package" Target="../embeddings/Microsoft_Office_Excel_Worksheet552.xlsx"/></Relationships>
</file>

<file path=ppt/charts/_rels/chart553.xml.rels><?xml version="1.0" encoding="UTF-8" standalone="yes"?>
<Relationships xmlns="http://schemas.openxmlformats.org/package/2006/relationships"><Relationship Id="rId1" Type="http://schemas.openxmlformats.org/officeDocument/2006/relationships/package" Target="../embeddings/Microsoft_Office_Excel_Worksheet553.xlsx"/></Relationships>
</file>

<file path=ppt/charts/_rels/chart554.xml.rels><?xml version="1.0" encoding="UTF-8" standalone="yes"?>
<Relationships xmlns="http://schemas.openxmlformats.org/package/2006/relationships"><Relationship Id="rId1" Type="http://schemas.openxmlformats.org/officeDocument/2006/relationships/package" Target="../embeddings/Microsoft_Office_Excel_Worksheet554.xlsx"/></Relationships>
</file>

<file path=ppt/charts/_rels/chart555.xml.rels><?xml version="1.0" encoding="UTF-8" standalone="yes"?>
<Relationships xmlns="http://schemas.openxmlformats.org/package/2006/relationships"><Relationship Id="rId1" Type="http://schemas.openxmlformats.org/officeDocument/2006/relationships/package" Target="../embeddings/Microsoft_Office_Excel_Worksheet555.xlsx"/></Relationships>
</file>

<file path=ppt/charts/_rels/chart556.xml.rels><?xml version="1.0" encoding="UTF-8" standalone="yes"?>
<Relationships xmlns="http://schemas.openxmlformats.org/package/2006/relationships"><Relationship Id="rId1" Type="http://schemas.openxmlformats.org/officeDocument/2006/relationships/package" Target="../embeddings/Microsoft_Office_Excel_Worksheet556.xlsx"/></Relationships>
</file>

<file path=ppt/charts/_rels/chart557.xml.rels><?xml version="1.0" encoding="UTF-8" standalone="yes"?>
<Relationships xmlns="http://schemas.openxmlformats.org/package/2006/relationships"><Relationship Id="rId1" Type="http://schemas.openxmlformats.org/officeDocument/2006/relationships/package" Target="../embeddings/Microsoft_Office_Excel_Worksheet557.xlsx"/></Relationships>
</file>

<file path=ppt/charts/_rels/chart558.xml.rels><?xml version="1.0" encoding="UTF-8" standalone="yes"?>
<Relationships xmlns="http://schemas.openxmlformats.org/package/2006/relationships"><Relationship Id="rId2" Type="http://schemas.openxmlformats.org/officeDocument/2006/relationships/package" Target="../embeddings/Microsoft_Office_Excel_Worksheet558.xlsx"/><Relationship Id="rId1" Type="http://schemas.openxmlformats.org/officeDocument/2006/relationships/themeOverride" Target="../theme/themeOverride182.xml"/></Relationships>
</file>

<file path=ppt/charts/_rels/chart559.xml.rels><?xml version="1.0" encoding="UTF-8" standalone="yes"?>
<Relationships xmlns="http://schemas.openxmlformats.org/package/2006/relationships"><Relationship Id="rId2" Type="http://schemas.openxmlformats.org/officeDocument/2006/relationships/package" Target="../embeddings/Microsoft_Office_Excel_Worksheet559.xlsx"/><Relationship Id="rId1" Type="http://schemas.openxmlformats.org/officeDocument/2006/relationships/themeOverride" Target="../theme/themeOverride183.xml"/></Relationships>
</file>

<file path=ppt/charts/_rels/chart56.xml.rels><?xml version="1.0" encoding="UTF-8" standalone="yes"?>
<Relationships xmlns="http://schemas.openxmlformats.org/package/2006/relationships"><Relationship Id="rId1" Type="http://schemas.openxmlformats.org/officeDocument/2006/relationships/package" Target="../embeddings/Microsoft_Office_Excel_Worksheet56.xlsx"/></Relationships>
</file>

<file path=ppt/charts/_rels/chart560.xml.rels><?xml version="1.0" encoding="UTF-8" standalone="yes"?>
<Relationships xmlns="http://schemas.openxmlformats.org/package/2006/relationships"><Relationship Id="rId2" Type="http://schemas.openxmlformats.org/officeDocument/2006/relationships/package" Target="../embeddings/Microsoft_Office_Excel_Worksheet560.xlsx"/><Relationship Id="rId1" Type="http://schemas.openxmlformats.org/officeDocument/2006/relationships/themeOverride" Target="../theme/themeOverride184.xml"/></Relationships>
</file>

<file path=ppt/charts/_rels/chart561.xml.rels><?xml version="1.0" encoding="UTF-8" standalone="yes"?>
<Relationships xmlns="http://schemas.openxmlformats.org/package/2006/relationships"><Relationship Id="rId2" Type="http://schemas.openxmlformats.org/officeDocument/2006/relationships/package" Target="../embeddings/Microsoft_Office_Excel_Worksheet561.xlsx"/><Relationship Id="rId1" Type="http://schemas.openxmlformats.org/officeDocument/2006/relationships/themeOverride" Target="../theme/themeOverride185.xml"/></Relationships>
</file>

<file path=ppt/charts/_rels/chart562.xml.rels><?xml version="1.0" encoding="UTF-8" standalone="yes"?>
<Relationships xmlns="http://schemas.openxmlformats.org/package/2006/relationships"><Relationship Id="rId2" Type="http://schemas.openxmlformats.org/officeDocument/2006/relationships/package" Target="../embeddings/Microsoft_Office_Excel_Worksheet562.xlsx"/><Relationship Id="rId1" Type="http://schemas.openxmlformats.org/officeDocument/2006/relationships/themeOverride" Target="../theme/themeOverride186.xml"/></Relationships>
</file>

<file path=ppt/charts/_rels/chart563.xml.rels><?xml version="1.0" encoding="UTF-8" standalone="yes"?>
<Relationships xmlns="http://schemas.openxmlformats.org/package/2006/relationships"><Relationship Id="rId2" Type="http://schemas.openxmlformats.org/officeDocument/2006/relationships/package" Target="../embeddings/Microsoft_Office_Excel_Worksheet563.xlsx"/><Relationship Id="rId1" Type="http://schemas.openxmlformats.org/officeDocument/2006/relationships/themeOverride" Target="../theme/themeOverride187.xml"/></Relationships>
</file>

<file path=ppt/charts/_rels/chart564.xml.rels><?xml version="1.0" encoding="UTF-8" standalone="yes"?>
<Relationships xmlns="http://schemas.openxmlformats.org/package/2006/relationships"><Relationship Id="rId2" Type="http://schemas.openxmlformats.org/officeDocument/2006/relationships/package" Target="../embeddings/Microsoft_Office_Excel_Worksheet564.xlsx"/><Relationship Id="rId1" Type="http://schemas.openxmlformats.org/officeDocument/2006/relationships/themeOverride" Target="../theme/themeOverride188.xml"/></Relationships>
</file>

<file path=ppt/charts/_rels/chart565.xml.rels><?xml version="1.0" encoding="UTF-8" standalone="yes"?>
<Relationships xmlns="http://schemas.openxmlformats.org/package/2006/relationships"><Relationship Id="rId2" Type="http://schemas.openxmlformats.org/officeDocument/2006/relationships/package" Target="../embeddings/Microsoft_Office_Excel_Worksheet565.xlsx"/><Relationship Id="rId1" Type="http://schemas.openxmlformats.org/officeDocument/2006/relationships/themeOverride" Target="../theme/themeOverride189.xml"/></Relationships>
</file>

<file path=ppt/charts/_rels/chart566.xml.rels><?xml version="1.0" encoding="UTF-8" standalone="yes"?>
<Relationships xmlns="http://schemas.openxmlformats.org/package/2006/relationships"><Relationship Id="rId2" Type="http://schemas.openxmlformats.org/officeDocument/2006/relationships/package" Target="../embeddings/Microsoft_Office_Excel_Worksheet566.xlsx"/><Relationship Id="rId1" Type="http://schemas.openxmlformats.org/officeDocument/2006/relationships/themeOverride" Target="../theme/themeOverride190.xml"/></Relationships>
</file>

<file path=ppt/charts/_rels/chart567.xml.rels><?xml version="1.0" encoding="UTF-8" standalone="yes"?>
<Relationships xmlns="http://schemas.openxmlformats.org/package/2006/relationships"><Relationship Id="rId2" Type="http://schemas.openxmlformats.org/officeDocument/2006/relationships/package" Target="../embeddings/Microsoft_Office_Excel_Worksheet567.xlsx"/><Relationship Id="rId1" Type="http://schemas.openxmlformats.org/officeDocument/2006/relationships/themeOverride" Target="../theme/themeOverride191.xml"/></Relationships>
</file>

<file path=ppt/charts/_rels/chart568.xml.rels><?xml version="1.0" encoding="UTF-8" standalone="yes"?>
<Relationships xmlns="http://schemas.openxmlformats.org/package/2006/relationships"><Relationship Id="rId2" Type="http://schemas.openxmlformats.org/officeDocument/2006/relationships/package" Target="../embeddings/Microsoft_Office_Excel_Worksheet568.xlsx"/><Relationship Id="rId1" Type="http://schemas.openxmlformats.org/officeDocument/2006/relationships/themeOverride" Target="../theme/themeOverride192.xml"/></Relationships>
</file>

<file path=ppt/charts/_rels/chart569.xml.rels><?xml version="1.0" encoding="UTF-8" standalone="yes"?>
<Relationships xmlns="http://schemas.openxmlformats.org/package/2006/relationships"><Relationship Id="rId2" Type="http://schemas.openxmlformats.org/officeDocument/2006/relationships/package" Target="../embeddings/Microsoft_Office_Excel_Worksheet569.xlsx"/><Relationship Id="rId1" Type="http://schemas.openxmlformats.org/officeDocument/2006/relationships/themeOverride" Target="../theme/themeOverride193.xml"/></Relationships>
</file>

<file path=ppt/charts/_rels/chart57.xml.rels><?xml version="1.0" encoding="UTF-8" standalone="yes"?>
<Relationships xmlns="http://schemas.openxmlformats.org/package/2006/relationships"><Relationship Id="rId1" Type="http://schemas.openxmlformats.org/officeDocument/2006/relationships/package" Target="../embeddings/Microsoft_Office_Excel_Worksheet57.xlsx"/></Relationships>
</file>

<file path=ppt/charts/_rels/chart570.xml.rels><?xml version="1.0" encoding="UTF-8" standalone="yes"?>
<Relationships xmlns="http://schemas.openxmlformats.org/package/2006/relationships"><Relationship Id="rId2" Type="http://schemas.openxmlformats.org/officeDocument/2006/relationships/package" Target="../embeddings/Microsoft_Office_Excel_Worksheet570.xlsx"/><Relationship Id="rId1" Type="http://schemas.openxmlformats.org/officeDocument/2006/relationships/themeOverride" Target="../theme/themeOverride194.xml"/></Relationships>
</file>

<file path=ppt/charts/_rels/chart571.xml.rels><?xml version="1.0" encoding="UTF-8" standalone="yes"?>
<Relationships xmlns="http://schemas.openxmlformats.org/package/2006/relationships"><Relationship Id="rId1" Type="http://schemas.openxmlformats.org/officeDocument/2006/relationships/package" Target="../embeddings/Microsoft_Office_Excel_Worksheet571.xlsx"/></Relationships>
</file>

<file path=ppt/charts/_rels/chart572.xml.rels><?xml version="1.0" encoding="UTF-8" standalone="yes"?>
<Relationships xmlns="http://schemas.openxmlformats.org/package/2006/relationships"><Relationship Id="rId1" Type="http://schemas.openxmlformats.org/officeDocument/2006/relationships/package" Target="../embeddings/Microsoft_Office_Excel_Worksheet572.xlsx"/></Relationships>
</file>

<file path=ppt/charts/_rels/chart573.xml.rels><?xml version="1.0" encoding="UTF-8" standalone="yes"?>
<Relationships xmlns="http://schemas.openxmlformats.org/package/2006/relationships"><Relationship Id="rId1" Type="http://schemas.openxmlformats.org/officeDocument/2006/relationships/package" Target="../embeddings/Microsoft_Office_Excel_Worksheet573.xlsx"/></Relationships>
</file>

<file path=ppt/charts/_rels/chart574.xml.rels><?xml version="1.0" encoding="UTF-8" standalone="yes"?>
<Relationships xmlns="http://schemas.openxmlformats.org/package/2006/relationships"><Relationship Id="rId1" Type="http://schemas.openxmlformats.org/officeDocument/2006/relationships/package" Target="../embeddings/Microsoft_Office_Excel_Worksheet574.xlsx"/></Relationships>
</file>

<file path=ppt/charts/_rels/chart575.xml.rels><?xml version="1.0" encoding="UTF-8" standalone="yes"?>
<Relationships xmlns="http://schemas.openxmlformats.org/package/2006/relationships"><Relationship Id="rId1" Type="http://schemas.openxmlformats.org/officeDocument/2006/relationships/package" Target="../embeddings/Microsoft_Office_Excel_Worksheet575.xlsx"/></Relationships>
</file>

<file path=ppt/charts/_rels/chart576.xml.rels><?xml version="1.0" encoding="UTF-8" standalone="yes"?>
<Relationships xmlns="http://schemas.openxmlformats.org/package/2006/relationships"><Relationship Id="rId1" Type="http://schemas.openxmlformats.org/officeDocument/2006/relationships/package" Target="../embeddings/Microsoft_Office_Excel_Worksheet576.xlsx"/></Relationships>
</file>

<file path=ppt/charts/_rels/chart577.xml.rels><?xml version="1.0" encoding="UTF-8" standalone="yes"?>
<Relationships xmlns="http://schemas.openxmlformats.org/package/2006/relationships"><Relationship Id="rId1" Type="http://schemas.openxmlformats.org/officeDocument/2006/relationships/package" Target="../embeddings/Microsoft_Office_Excel_Worksheet577.xlsx"/></Relationships>
</file>

<file path=ppt/charts/_rels/chart578.xml.rels><?xml version="1.0" encoding="UTF-8" standalone="yes"?>
<Relationships xmlns="http://schemas.openxmlformats.org/package/2006/relationships"><Relationship Id="rId1" Type="http://schemas.openxmlformats.org/officeDocument/2006/relationships/package" Target="../embeddings/Microsoft_Office_Excel_Worksheet578.xlsx"/></Relationships>
</file>

<file path=ppt/charts/_rels/chart579.xml.rels><?xml version="1.0" encoding="UTF-8" standalone="yes"?>
<Relationships xmlns="http://schemas.openxmlformats.org/package/2006/relationships"><Relationship Id="rId1" Type="http://schemas.openxmlformats.org/officeDocument/2006/relationships/package" Target="../embeddings/Microsoft_Office_Excel_Worksheet579.xlsx"/></Relationships>
</file>

<file path=ppt/charts/_rels/chart58.xml.rels><?xml version="1.0" encoding="UTF-8" standalone="yes"?>
<Relationships xmlns="http://schemas.openxmlformats.org/package/2006/relationships"><Relationship Id="rId1" Type="http://schemas.openxmlformats.org/officeDocument/2006/relationships/package" Target="../embeddings/Microsoft_Office_Excel_Worksheet58.xlsx"/></Relationships>
</file>

<file path=ppt/charts/_rels/chart580.xml.rels><?xml version="1.0" encoding="UTF-8" standalone="yes"?>
<Relationships xmlns="http://schemas.openxmlformats.org/package/2006/relationships"><Relationship Id="rId1" Type="http://schemas.openxmlformats.org/officeDocument/2006/relationships/package" Target="../embeddings/Microsoft_Office_Excel_Worksheet580.xlsx"/></Relationships>
</file>

<file path=ppt/charts/_rels/chart581.xml.rels><?xml version="1.0" encoding="UTF-8" standalone="yes"?>
<Relationships xmlns="http://schemas.openxmlformats.org/package/2006/relationships"><Relationship Id="rId1" Type="http://schemas.openxmlformats.org/officeDocument/2006/relationships/package" Target="../embeddings/Microsoft_Office_Excel_Worksheet581.xlsx"/></Relationships>
</file>

<file path=ppt/charts/_rels/chart582.xml.rels><?xml version="1.0" encoding="UTF-8" standalone="yes"?>
<Relationships xmlns="http://schemas.openxmlformats.org/package/2006/relationships"><Relationship Id="rId1" Type="http://schemas.openxmlformats.org/officeDocument/2006/relationships/package" Target="../embeddings/Microsoft_Office_Excel_Worksheet582.xlsx"/></Relationships>
</file>

<file path=ppt/charts/_rels/chart583.xml.rels><?xml version="1.0" encoding="UTF-8" standalone="yes"?>
<Relationships xmlns="http://schemas.openxmlformats.org/package/2006/relationships"><Relationship Id="rId1" Type="http://schemas.openxmlformats.org/officeDocument/2006/relationships/package" Target="../embeddings/Microsoft_Office_Excel_Worksheet583.xlsx"/></Relationships>
</file>

<file path=ppt/charts/_rels/chart584.xml.rels><?xml version="1.0" encoding="UTF-8" standalone="yes"?>
<Relationships xmlns="http://schemas.openxmlformats.org/package/2006/relationships"><Relationship Id="rId1" Type="http://schemas.openxmlformats.org/officeDocument/2006/relationships/package" Target="../embeddings/Microsoft_Office_Excel_Worksheet584.xlsx"/></Relationships>
</file>

<file path=ppt/charts/_rels/chart585.xml.rels><?xml version="1.0" encoding="UTF-8" standalone="yes"?>
<Relationships xmlns="http://schemas.openxmlformats.org/package/2006/relationships"><Relationship Id="rId1" Type="http://schemas.openxmlformats.org/officeDocument/2006/relationships/package" Target="../embeddings/Microsoft_Office_Excel_Worksheet585.xlsx"/></Relationships>
</file>

<file path=ppt/charts/_rels/chart586.xml.rels><?xml version="1.0" encoding="UTF-8" standalone="yes"?>
<Relationships xmlns="http://schemas.openxmlformats.org/package/2006/relationships"><Relationship Id="rId1" Type="http://schemas.openxmlformats.org/officeDocument/2006/relationships/package" Target="../embeddings/Microsoft_Office_Excel_Worksheet586.xlsx"/></Relationships>
</file>

<file path=ppt/charts/_rels/chart587.xml.rels><?xml version="1.0" encoding="UTF-8" standalone="yes"?>
<Relationships xmlns="http://schemas.openxmlformats.org/package/2006/relationships"><Relationship Id="rId1" Type="http://schemas.openxmlformats.org/officeDocument/2006/relationships/package" Target="../embeddings/Microsoft_Office_Excel_Worksheet587.xlsx"/></Relationships>
</file>

<file path=ppt/charts/_rels/chart588.xml.rels><?xml version="1.0" encoding="UTF-8" standalone="yes"?>
<Relationships xmlns="http://schemas.openxmlformats.org/package/2006/relationships"><Relationship Id="rId1" Type="http://schemas.openxmlformats.org/officeDocument/2006/relationships/package" Target="../embeddings/Microsoft_Office_Excel_Worksheet588.xlsx"/></Relationships>
</file>

<file path=ppt/charts/_rels/chart589.xml.rels><?xml version="1.0" encoding="UTF-8" standalone="yes"?>
<Relationships xmlns="http://schemas.openxmlformats.org/package/2006/relationships"><Relationship Id="rId1" Type="http://schemas.openxmlformats.org/officeDocument/2006/relationships/package" Target="../embeddings/Microsoft_Office_Excel_Worksheet589.xlsx"/></Relationships>
</file>

<file path=ppt/charts/_rels/chart59.xml.rels><?xml version="1.0" encoding="UTF-8" standalone="yes"?>
<Relationships xmlns="http://schemas.openxmlformats.org/package/2006/relationships"><Relationship Id="rId1" Type="http://schemas.openxmlformats.org/officeDocument/2006/relationships/package" Target="../embeddings/Microsoft_Office_Excel_Worksheet59.xlsx"/></Relationships>
</file>

<file path=ppt/charts/_rels/chart590.xml.rels><?xml version="1.0" encoding="UTF-8" standalone="yes"?>
<Relationships xmlns="http://schemas.openxmlformats.org/package/2006/relationships"><Relationship Id="rId1" Type="http://schemas.openxmlformats.org/officeDocument/2006/relationships/package" Target="../embeddings/Microsoft_Office_Excel_Worksheet590.xlsx"/></Relationships>
</file>

<file path=ppt/charts/_rels/chart591.xml.rels><?xml version="1.0" encoding="UTF-8" standalone="yes"?>
<Relationships xmlns="http://schemas.openxmlformats.org/package/2006/relationships"><Relationship Id="rId1" Type="http://schemas.openxmlformats.org/officeDocument/2006/relationships/package" Target="../embeddings/Microsoft_Office_Excel_Worksheet591.xlsx"/></Relationships>
</file>

<file path=ppt/charts/_rels/chart592.xml.rels><?xml version="1.0" encoding="UTF-8" standalone="yes"?>
<Relationships xmlns="http://schemas.openxmlformats.org/package/2006/relationships"><Relationship Id="rId1" Type="http://schemas.openxmlformats.org/officeDocument/2006/relationships/package" Target="../embeddings/Microsoft_Office_Excel_Worksheet592.xlsx"/></Relationships>
</file>

<file path=ppt/charts/_rels/chart593.xml.rels><?xml version="1.0" encoding="UTF-8" standalone="yes"?>
<Relationships xmlns="http://schemas.openxmlformats.org/package/2006/relationships"><Relationship Id="rId1" Type="http://schemas.openxmlformats.org/officeDocument/2006/relationships/package" Target="../embeddings/Microsoft_Office_Excel_Worksheet593.xlsx"/></Relationships>
</file>

<file path=ppt/charts/_rels/chart594.xml.rels><?xml version="1.0" encoding="UTF-8" standalone="yes"?>
<Relationships xmlns="http://schemas.openxmlformats.org/package/2006/relationships"><Relationship Id="rId1" Type="http://schemas.openxmlformats.org/officeDocument/2006/relationships/package" Target="../embeddings/Microsoft_Office_Excel_Worksheet594.xlsx"/></Relationships>
</file>

<file path=ppt/charts/_rels/chart595.xml.rels><?xml version="1.0" encoding="UTF-8" standalone="yes"?>
<Relationships xmlns="http://schemas.openxmlformats.org/package/2006/relationships"><Relationship Id="rId1" Type="http://schemas.openxmlformats.org/officeDocument/2006/relationships/package" Target="../embeddings/Microsoft_Office_Excel_Worksheet595.xlsx"/></Relationships>
</file>

<file path=ppt/charts/_rels/chart596.xml.rels><?xml version="1.0" encoding="UTF-8" standalone="yes"?>
<Relationships xmlns="http://schemas.openxmlformats.org/package/2006/relationships"><Relationship Id="rId1" Type="http://schemas.openxmlformats.org/officeDocument/2006/relationships/package" Target="../embeddings/Microsoft_Office_Excel_Worksheet596.xlsx"/></Relationships>
</file>

<file path=ppt/charts/_rels/chart597.xml.rels><?xml version="1.0" encoding="UTF-8" standalone="yes"?>
<Relationships xmlns="http://schemas.openxmlformats.org/package/2006/relationships"><Relationship Id="rId1" Type="http://schemas.openxmlformats.org/officeDocument/2006/relationships/package" Target="../embeddings/Microsoft_Office_Excel_Worksheet597.xlsx"/></Relationships>
</file>

<file path=ppt/charts/_rels/chart598.xml.rels><?xml version="1.0" encoding="UTF-8" standalone="yes"?>
<Relationships xmlns="http://schemas.openxmlformats.org/package/2006/relationships"><Relationship Id="rId1" Type="http://schemas.openxmlformats.org/officeDocument/2006/relationships/package" Target="../embeddings/Microsoft_Office_Excel_Worksheet598.xlsx"/></Relationships>
</file>

<file path=ppt/charts/_rels/chart599.xml.rels><?xml version="1.0" encoding="UTF-8" standalone="yes"?>
<Relationships xmlns="http://schemas.openxmlformats.org/package/2006/relationships"><Relationship Id="rId1" Type="http://schemas.openxmlformats.org/officeDocument/2006/relationships/package" Target="../embeddings/Microsoft_Office_Excel_Worksheet599.xlsx"/></Relationships>
</file>

<file path=ppt/charts/_rels/chart6.xml.rels><?xml version="1.0" encoding="UTF-8" standalone="yes"?>
<Relationships xmlns="http://schemas.openxmlformats.org/package/2006/relationships"><Relationship Id="rId1" Type="http://schemas.openxmlformats.org/officeDocument/2006/relationships/package" Target="../embeddings/Microsoft_Office_Excel_Worksheet6.xlsx"/></Relationships>
</file>

<file path=ppt/charts/_rels/chart60.xml.rels><?xml version="1.0" encoding="UTF-8" standalone="yes"?>
<Relationships xmlns="http://schemas.openxmlformats.org/package/2006/relationships"><Relationship Id="rId2" Type="http://schemas.openxmlformats.org/officeDocument/2006/relationships/package" Target="../embeddings/Microsoft_Office_Excel_Worksheet60.xlsx"/><Relationship Id="rId1" Type="http://schemas.openxmlformats.org/officeDocument/2006/relationships/themeOverride" Target="../theme/themeOverride23.xml"/></Relationships>
</file>

<file path=ppt/charts/_rels/chart600.xml.rels><?xml version="1.0" encoding="UTF-8" standalone="yes"?>
<Relationships xmlns="http://schemas.openxmlformats.org/package/2006/relationships"><Relationship Id="rId1" Type="http://schemas.openxmlformats.org/officeDocument/2006/relationships/package" Target="../embeddings/Microsoft_Office_Excel_Worksheet600.xlsx"/></Relationships>
</file>

<file path=ppt/charts/_rels/chart601.xml.rels><?xml version="1.0" encoding="UTF-8" standalone="yes"?>
<Relationships xmlns="http://schemas.openxmlformats.org/package/2006/relationships"><Relationship Id="rId1" Type="http://schemas.openxmlformats.org/officeDocument/2006/relationships/package" Target="../embeddings/Microsoft_Office_Excel_Worksheet601.xlsx"/></Relationships>
</file>

<file path=ppt/charts/_rels/chart602.xml.rels><?xml version="1.0" encoding="UTF-8" standalone="yes"?>
<Relationships xmlns="http://schemas.openxmlformats.org/package/2006/relationships"><Relationship Id="rId1" Type="http://schemas.openxmlformats.org/officeDocument/2006/relationships/package" Target="../embeddings/Microsoft_Office_Excel_Worksheet602.xlsx"/></Relationships>
</file>

<file path=ppt/charts/_rels/chart603.xml.rels><?xml version="1.0" encoding="UTF-8" standalone="yes"?>
<Relationships xmlns="http://schemas.openxmlformats.org/package/2006/relationships"><Relationship Id="rId1" Type="http://schemas.openxmlformats.org/officeDocument/2006/relationships/package" Target="../embeddings/Microsoft_Office_Excel_Worksheet603.xlsx"/></Relationships>
</file>

<file path=ppt/charts/_rels/chart604.xml.rels><?xml version="1.0" encoding="UTF-8" standalone="yes"?>
<Relationships xmlns="http://schemas.openxmlformats.org/package/2006/relationships"><Relationship Id="rId1" Type="http://schemas.openxmlformats.org/officeDocument/2006/relationships/package" Target="../embeddings/Microsoft_Office_Excel_Worksheet604.xlsx"/></Relationships>
</file>

<file path=ppt/charts/_rels/chart605.xml.rels><?xml version="1.0" encoding="UTF-8" standalone="yes"?>
<Relationships xmlns="http://schemas.openxmlformats.org/package/2006/relationships"><Relationship Id="rId1" Type="http://schemas.openxmlformats.org/officeDocument/2006/relationships/package" Target="../embeddings/Microsoft_Office_Excel_Worksheet605.xlsx"/></Relationships>
</file>

<file path=ppt/charts/_rels/chart606.xml.rels><?xml version="1.0" encoding="UTF-8" standalone="yes"?>
<Relationships xmlns="http://schemas.openxmlformats.org/package/2006/relationships"><Relationship Id="rId1" Type="http://schemas.openxmlformats.org/officeDocument/2006/relationships/package" Target="../embeddings/Microsoft_Office_Excel_Worksheet606.xlsx"/></Relationships>
</file>

<file path=ppt/charts/_rels/chart607.xml.rels><?xml version="1.0" encoding="UTF-8" standalone="yes"?>
<Relationships xmlns="http://schemas.openxmlformats.org/package/2006/relationships"><Relationship Id="rId1" Type="http://schemas.openxmlformats.org/officeDocument/2006/relationships/package" Target="../embeddings/Microsoft_Office_Excel_Worksheet607.xlsx"/></Relationships>
</file>

<file path=ppt/charts/_rels/chart608.xml.rels><?xml version="1.0" encoding="UTF-8" standalone="yes"?>
<Relationships xmlns="http://schemas.openxmlformats.org/package/2006/relationships"><Relationship Id="rId1" Type="http://schemas.openxmlformats.org/officeDocument/2006/relationships/package" Target="../embeddings/Microsoft_Office_Excel_Worksheet608.xlsx"/></Relationships>
</file>

<file path=ppt/charts/_rels/chart609.xml.rels><?xml version="1.0" encoding="UTF-8" standalone="yes"?>
<Relationships xmlns="http://schemas.openxmlformats.org/package/2006/relationships"><Relationship Id="rId1" Type="http://schemas.openxmlformats.org/officeDocument/2006/relationships/package" Target="../embeddings/Microsoft_Office_Excel_Worksheet609.xlsx"/></Relationships>
</file>

<file path=ppt/charts/_rels/chart61.xml.rels><?xml version="1.0" encoding="UTF-8" standalone="yes"?>
<Relationships xmlns="http://schemas.openxmlformats.org/package/2006/relationships"><Relationship Id="rId2" Type="http://schemas.openxmlformats.org/officeDocument/2006/relationships/package" Target="../embeddings/Microsoft_Office_Excel_Worksheet61.xlsx"/><Relationship Id="rId1" Type="http://schemas.openxmlformats.org/officeDocument/2006/relationships/themeOverride" Target="../theme/themeOverride24.xml"/></Relationships>
</file>

<file path=ppt/charts/_rels/chart610.xml.rels><?xml version="1.0" encoding="UTF-8" standalone="yes"?>
<Relationships xmlns="http://schemas.openxmlformats.org/package/2006/relationships"><Relationship Id="rId1" Type="http://schemas.openxmlformats.org/officeDocument/2006/relationships/package" Target="../embeddings/Microsoft_Office_Excel_Worksheet610.xlsx"/></Relationships>
</file>

<file path=ppt/charts/_rels/chart611.xml.rels><?xml version="1.0" encoding="UTF-8" standalone="yes"?>
<Relationships xmlns="http://schemas.openxmlformats.org/package/2006/relationships"><Relationship Id="rId1" Type="http://schemas.openxmlformats.org/officeDocument/2006/relationships/package" Target="../embeddings/Microsoft_Office_Excel_Worksheet611.xlsx"/></Relationships>
</file>

<file path=ppt/charts/_rels/chart612.xml.rels><?xml version="1.0" encoding="UTF-8" standalone="yes"?>
<Relationships xmlns="http://schemas.openxmlformats.org/package/2006/relationships"><Relationship Id="rId1" Type="http://schemas.openxmlformats.org/officeDocument/2006/relationships/package" Target="../embeddings/Microsoft_Office_Excel_Worksheet612.xlsx"/></Relationships>
</file>

<file path=ppt/charts/_rels/chart613.xml.rels><?xml version="1.0" encoding="UTF-8" standalone="yes"?>
<Relationships xmlns="http://schemas.openxmlformats.org/package/2006/relationships"><Relationship Id="rId1" Type="http://schemas.openxmlformats.org/officeDocument/2006/relationships/package" Target="../embeddings/Microsoft_Office_Excel_Worksheet613.xlsx"/></Relationships>
</file>

<file path=ppt/charts/_rels/chart614.xml.rels><?xml version="1.0" encoding="UTF-8" standalone="yes"?>
<Relationships xmlns="http://schemas.openxmlformats.org/package/2006/relationships"><Relationship Id="rId1" Type="http://schemas.openxmlformats.org/officeDocument/2006/relationships/package" Target="../embeddings/Microsoft_Office_Excel_Worksheet614.xlsx"/></Relationships>
</file>

<file path=ppt/charts/_rels/chart615.xml.rels><?xml version="1.0" encoding="UTF-8" standalone="yes"?>
<Relationships xmlns="http://schemas.openxmlformats.org/package/2006/relationships"><Relationship Id="rId1" Type="http://schemas.openxmlformats.org/officeDocument/2006/relationships/package" Target="../embeddings/Microsoft_Office_Excel_Worksheet615.xlsx"/></Relationships>
</file>

<file path=ppt/charts/_rels/chart616.xml.rels><?xml version="1.0" encoding="UTF-8" standalone="yes"?>
<Relationships xmlns="http://schemas.openxmlformats.org/package/2006/relationships"><Relationship Id="rId1" Type="http://schemas.openxmlformats.org/officeDocument/2006/relationships/package" Target="../embeddings/Microsoft_Office_Excel_Worksheet616.xlsx"/></Relationships>
</file>

<file path=ppt/charts/_rels/chart617.xml.rels><?xml version="1.0" encoding="UTF-8" standalone="yes"?>
<Relationships xmlns="http://schemas.openxmlformats.org/package/2006/relationships"><Relationship Id="rId1" Type="http://schemas.openxmlformats.org/officeDocument/2006/relationships/package" Target="../embeddings/Microsoft_Office_Excel_Worksheet617.xlsx"/></Relationships>
</file>

<file path=ppt/charts/_rels/chart618.xml.rels><?xml version="1.0" encoding="UTF-8" standalone="yes"?>
<Relationships xmlns="http://schemas.openxmlformats.org/package/2006/relationships"><Relationship Id="rId1" Type="http://schemas.openxmlformats.org/officeDocument/2006/relationships/package" Target="../embeddings/Microsoft_Office_Excel_Worksheet618.xlsx"/></Relationships>
</file>

<file path=ppt/charts/_rels/chart619.xml.rels><?xml version="1.0" encoding="UTF-8" standalone="yes"?>
<Relationships xmlns="http://schemas.openxmlformats.org/package/2006/relationships"><Relationship Id="rId1" Type="http://schemas.openxmlformats.org/officeDocument/2006/relationships/package" Target="../embeddings/Microsoft_Office_Excel_Worksheet619.xlsx"/></Relationships>
</file>

<file path=ppt/charts/_rels/chart62.xml.rels><?xml version="1.0" encoding="UTF-8" standalone="yes"?>
<Relationships xmlns="http://schemas.openxmlformats.org/package/2006/relationships"><Relationship Id="rId2" Type="http://schemas.openxmlformats.org/officeDocument/2006/relationships/package" Target="../embeddings/Microsoft_Office_Excel_Worksheet62.xlsx"/><Relationship Id="rId1" Type="http://schemas.openxmlformats.org/officeDocument/2006/relationships/themeOverride" Target="../theme/themeOverride25.xml"/></Relationships>
</file>

<file path=ppt/charts/_rels/chart620.xml.rels><?xml version="1.0" encoding="UTF-8" standalone="yes"?>
<Relationships xmlns="http://schemas.openxmlformats.org/package/2006/relationships"><Relationship Id="rId1" Type="http://schemas.openxmlformats.org/officeDocument/2006/relationships/package" Target="../embeddings/Microsoft_Office_Excel_Worksheet620.xlsx"/></Relationships>
</file>

<file path=ppt/charts/_rels/chart621.xml.rels><?xml version="1.0" encoding="UTF-8" standalone="yes"?>
<Relationships xmlns="http://schemas.openxmlformats.org/package/2006/relationships"><Relationship Id="rId1" Type="http://schemas.openxmlformats.org/officeDocument/2006/relationships/package" Target="../embeddings/Microsoft_Office_Excel_Worksheet621.xlsx"/></Relationships>
</file>

<file path=ppt/charts/_rels/chart622.xml.rels><?xml version="1.0" encoding="UTF-8" standalone="yes"?>
<Relationships xmlns="http://schemas.openxmlformats.org/package/2006/relationships"><Relationship Id="rId1" Type="http://schemas.openxmlformats.org/officeDocument/2006/relationships/package" Target="../embeddings/Microsoft_Office_Excel_Worksheet622.xlsx"/></Relationships>
</file>

<file path=ppt/charts/_rels/chart623.xml.rels><?xml version="1.0" encoding="UTF-8" standalone="yes"?>
<Relationships xmlns="http://schemas.openxmlformats.org/package/2006/relationships"><Relationship Id="rId1" Type="http://schemas.openxmlformats.org/officeDocument/2006/relationships/package" Target="../embeddings/Microsoft_Office_Excel_Worksheet623.xlsx"/></Relationships>
</file>

<file path=ppt/charts/_rels/chart624.xml.rels><?xml version="1.0" encoding="UTF-8" standalone="yes"?>
<Relationships xmlns="http://schemas.openxmlformats.org/package/2006/relationships"><Relationship Id="rId1" Type="http://schemas.openxmlformats.org/officeDocument/2006/relationships/package" Target="../embeddings/Microsoft_Office_Excel_Worksheet624.xlsx"/></Relationships>
</file>

<file path=ppt/charts/_rels/chart625.xml.rels><?xml version="1.0" encoding="UTF-8" standalone="yes"?>
<Relationships xmlns="http://schemas.openxmlformats.org/package/2006/relationships"><Relationship Id="rId1" Type="http://schemas.openxmlformats.org/officeDocument/2006/relationships/package" Target="../embeddings/Microsoft_Office_Excel_Worksheet625.xlsx"/></Relationships>
</file>

<file path=ppt/charts/_rels/chart626.xml.rels><?xml version="1.0" encoding="UTF-8" standalone="yes"?>
<Relationships xmlns="http://schemas.openxmlformats.org/package/2006/relationships"><Relationship Id="rId1" Type="http://schemas.openxmlformats.org/officeDocument/2006/relationships/package" Target="../embeddings/Microsoft_Office_Excel_Worksheet626.xlsx"/></Relationships>
</file>

<file path=ppt/charts/_rels/chart627.xml.rels><?xml version="1.0" encoding="UTF-8" standalone="yes"?>
<Relationships xmlns="http://schemas.openxmlformats.org/package/2006/relationships"><Relationship Id="rId1" Type="http://schemas.openxmlformats.org/officeDocument/2006/relationships/package" Target="../embeddings/Microsoft_Office_Excel_Worksheet627.xlsx"/></Relationships>
</file>

<file path=ppt/charts/_rels/chart628.xml.rels><?xml version="1.0" encoding="UTF-8" standalone="yes"?>
<Relationships xmlns="http://schemas.openxmlformats.org/package/2006/relationships"><Relationship Id="rId1" Type="http://schemas.openxmlformats.org/officeDocument/2006/relationships/package" Target="../embeddings/Microsoft_Office_Excel_Worksheet628.xlsx"/></Relationships>
</file>

<file path=ppt/charts/_rels/chart629.xml.rels><?xml version="1.0" encoding="UTF-8" standalone="yes"?>
<Relationships xmlns="http://schemas.openxmlformats.org/package/2006/relationships"><Relationship Id="rId1" Type="http://schemas.openxmlformats.org/officeDocument/2006/relationships/package" Target="../embeddings/Microsoft_Office_Excel_Worksheet629.xlsx"/></Relationships>
</file>

<file path=ppt/charts/_rels/chart63.xml.rels><?xml version="1.0" encoding="UTF-8" standalone="yes"?>
<Relationships xmlns="http://schemas.openxmlformats.org/package/2006/relationships"><Relationship Id="rId2" Type="http://schemas.openxmlformats.org/officeDocument/2006/relationships/package" Target="../embeddings/Microsoft_Office_Excel_Worksheet63.xlsx"/><Relationship Id="rId1" Type="http://schemas.openxmlformats.org/officeDocument/2006/relationships/themeOverride" Target="../theme/themeOverride26.xml"/></Relationships>
</file>

<file path=ppt/charts/_rels/chart630.xml.rels><?xml version="1.0" encoding="UTF-8" standalone="yes"?>
<Relationships xmlns="http://schemas.openxmlformats.org/package/2006/relationships"><Relationship Id="rId1" Type="http://schemas.openxmlformats.org/officeDocument/2006/relationships/package" Target="../embeddings/Microsoft_Office_Excel_Worksheet630.xlsx"/></Relationships>
</file>

<file path=ppt/charts/_rels/chart631.xml.rels><?xml version="1.0" encoding="UTF-8" standalone="yes"?>
<Relationships xmlns="http://schemas.openxmlformats.org/package/2006/relationships"><Relationship Id="rId1" Type="http://schemas.openxmlformats.org/officeDocument/2006/relationships/package" Target="../embeddings/Microsoft_Office_Excel_Worksheet631.xlsx"/></Relationships>
</file>

<file path=ppt/charts/_rels/chart632.xml.rels><?xml version="1.0" encoding="UTF-8" standalone="yes"?>
<Relationships xmlns="http://schemas.openxmlformats.org/package/2006/relationships"><Relationship Id="rId1" Type="http://schemas.openxmlformats.org/officeDocument/2006/relationships/package" Target="../embeddings/Microsoft_Office_Excel_Worksheet632.xlsx"/></Relationships>
</file>

<file path=ppt/charts/_rels/chart633.xml.rels><?xml version="1.0" encoding="UTF-8" standalone="yes"?>
<Relationships xmlns="http://schemas.openxmlformats.org/package/2006/relationships"><Relationship Id="rId1" Type="http://schemas.openxmlformats.org/officeDocument/2006/relationships/package" Target="../embeddings/Microsoft_Office_Excel_Worksheet633.xlsx"/></Relationships>
</file>

<file path=ppt/charts/_rels/chart634.xml.rels><?xml version="1.0" encoding="UTF-8" standalone="yes"?>
<Relationships xmlns="http://schemas.openxmlformats.org/package/2006/relationships"><Relationship Id="rId1" Type="http://schemas.openxmlformats.org/officeDocument/2006/relationships/package" Target="../embeddings/Microsoft_Office_Excel_Worksheet634.xlsx"/></Relationships>
</file>

<file path=ppt/charts/_rels/chart635.xml.rels><?xml version="1.0" encoding="UTF-8" standalone="yes"?>
<Relationships xmlns="http://schemas.openxmlformats.org/package/2006/relationships"><Relationship Id="rId1" Type="http://schemas.openxmlformats.org/officeDocument/2006/relationships/package" Target="../embeddings/Microsoft_Office_Excel_Worksheet635.xlsx"/></Relationships>
</file>

<file path=ppt/charts/_rels/chart636.xml.rels><?xml version="1.0" encoding="UTF-8" standalone="yes"?>
<Relationships xmlns="http://schemas.openxmlformats.org/package/2006/relationships"><Relationship Id="rId1" Type="http://schemas.openxmlformats.org/officeDocument/2006/relationships/package" Target="../embeddings/Microsoft_Office_Excel_Worksheet636.xlsx"/></Relationships>
</file>

<file path=ppt/charts/_rels/chart637.xml.rels><?xml version="1.0" encoding="UTF-8" standalone="yes"?>
<Relationships xmlns="http://schemas.openxmlformats.org/package/2006/relationships"><Relationship Id="rId1" Type="http://schemas.openxmlformats.org/officeDocument/2006/relationships/package" Target="../embeddings/Microsoft_Office_Excel_Worksheet637.xlsx"/></Relationships>
</file>

<file path=ppt/charts/_rels/chart638.xml.rels><?xml version="1.0" encoding="UTF-8" standalone="yes"?>
<Relationships xmlns="http://schemas.openxmlformats.org/package/2006/relationships"><Relationship Id="rId1" Type="http://schemas.openxmlformats.org/officeDocument/2006/relationships/package" Target="../embeddings/Microsoft_Office_Excel_Worksheet638.xlsx"/></Relationships>
</file>

<file path=ppt/charts/_rels/chart639.xml.rels><?xml version="1.0" encoding="UTF-8" standalone="yes"?>
<Relationships xmlns="http://schemas.openxmlformats.org/package/2006/relationships"><Relationship Id="rId1" Type="http://schemas.openxmlformats.org/officeDocument/2006/relationships/package" Target="../embeddings/Microsoft_Office_Excel_Worksheet639.xlsx"/></Relationships>
</file>

<file path=ppt/charts/_rels/chart64.xml.rels><?xml version="1.0" encoding="UTF-8" standalone="yes"?>
<Relationships xmlns="http://schemas.openxmlformats.org/package/2006/relationships"><Relationship Id="rId2" Type="http://schemas.openxmlformats.org/officeDocument/2006/relationships/package" Target="../embeddings/Microsoft_Office_Excel_Worksheet64.xlsx"/><Relationship Id="rId1" Type="http://schemas.openxmlformats.org/officeDocument/2006/relationships/themeOverride" Target="../theme/themeOverride27.xml"/></Relationships>
</file>

<file path=ppt/charts/_rels/chart640.xml.rels><?xml version="1.0" encoding="UTF-8" standalone="yes"?>
<Relationships xmlns="http://schemas.openxmlformats.org/package/2006/relationships"><Relationship Id="rId1" Type="http://schemas.openxmlformats.org/officeDocument/2006/relationships/package" Target="../embeddings/Microsoft_Office_Excel_Worksheet640.xlsx"/></Relationships>
</file>

<file path=ppt/charts/_rels/chart641.xml.rels><?xml version="1.0" encoding="UTF-8" standalone="yes"?>
<Relationships xmlns="http://schemas.openxmlformats.org/package/2006/relationships"><Relationship Id="rId2" Type="http://schemas.openxmlformats.org/officeDocument/2006/relationships/package" Target="../embeddings/Microsoft_Office_Excel_Worksheet641.xlsx"/><Relationship Id="rId1" Type="http://schemas.openxmlformats.org/officeDocument/2006/relationships/themeOverride" Target="../theme/themeOverride195.xml"/></Relationships>
</file>

<file path=ppt/charts/_rels/chart642.xml.rels><?xml version="1.0" encoding="UTF-8" standalone="yes"?>
<Relationships xmlns="http://schemas.openxmlformats.org/package/2006/relationships"><Relationship Id="rId2" Type="http://schemas.openxmlformats.org/officeDocument/2006/relationships/package" Target="../embeddings/Microsoft_Office_Excel_Worksheet642.xlsx"/><Relationship Id="rId1" Type="http://schemas.openxmlformats.org/officeDocument/2006/relationships/themeOverride" Target="../theme/themeOverride196.xml"/></Relationships>
</file>

<file path=ppt/charts/_rels/chart643.xml.rels><?xml version="1.0" encoding="UTF-8" standalone="yes"?>
<Relationships xmlns="http://schemas.openxmlformats.org/package/2006/relationships"><Relationship Id="rId1" Type="http://schemas.openxmlformats.org/officeDocument/2006/relationships/package" Target="../embeddings/Microsoft_Office_Excel_Worksheet643.xlsx"/></Relationships>
</file>

<file path=ppt/charts/_rels/chart644.xml.rels><?xml version="1.0" encoding="UTF-8" standalone="yes"?>
<Relationships xmlns="http://schemas.openxmlformats.org/package/2006/relationships"><Relationship Id="rId1" Type="http://schemas.openxmlformats.org/officeDocument/2006/relationships/package" Target="../embeddings/Microsoft_Office_Excel_Worksheet644.xlsx"/></Relationships>
</file>

<file path=ppt/charts/_rels/chart645.xml.rels><?xml version="1.0" encoding="UTF-8" standalone="yes"?>
<Relationships xmlns="http://schemas.openxmlformats.org/package/2006/relationships"><Relationship Id="rId1" Type="http://schemas.openxmlformats.org/officeDocument/2006/relationships/package" Target="../embeddings/Microsoft_Office_Excel_Worksheet645.xlsx"/></Relationships>
</file>

<file path=ppt/charts/_rels/chart646.xml.rels><?xml version="1.0" encoding="UTF-8" standalone="yes"?>
<Relationships xmlns="http://schemas.openxmlformats.org/package/2006/relationships"><Relationship Id="rId1" Type="http://schemas.openxmlformats.org/officeDocument/2006/relationships/package" Target="../embeddings/Microsoft_Office_Excel_Worksheet646.xlsx"/></Relationships>
</file>

<file path=ppt/charts/_rels/chart647.xml.rels><?xml version="1.0" encoding="UTF-8" standalone="yes"?>
<Relationships xmlns="http://schemas.openxmlformats.org/package/2006/relationships"><Relationship Id="rId1" Type="http://schemas.openxmlformats.org/officeDocument/2006/relationships/package" Target="../embeddings/Microsoft_Office_Excel_Worksheet647.xlsx"/></Relationships>
</file>

<file path=ppt/charts/_rels/chart648.xml.rels><?xml version="1.0" encoding="UTF-8" standalone="yes"?>
<Relationships xmlns="http://schemas.openxmlformats.org/package/2006/relationships"><Relationship Id="rId1" Type="http://schemas.openxmlformats.org/officeDocument/2006/relationships/package" Target="../embeddings/Microsoft_Office_Excel_Worksheet648.xlsx"/></Relationships>
</file>

<file path=ppt/charts/_rels/chart649.xml.rels><?xml version="1.0" encoding="UTF-8" standalone="yes"?>
<Relationships xmlns="http://schemas.openxmlformats.org/package/2006/relationships"><Relationship Id="rId1" Type="http://schemas.openxmlformats.org/officeDocument/2006/relationships/package" Target="../embeddings/Microsoft_Office_Excel_Worksheet649.xlsx"/></Relationships>
</file>

<file path=ppt/charts/_rels/chart65.xml.rels><?xml version="1.0" encoding="UTF-8" standalone="yes"?>
<Relationships xmlns="http://schemas.openxmlformats.org/package/2006/relationships"><Relationship Id="rId2" Type="http://schemas.openxmlformats.org/officeDocument/2006/relationships/package" Target="../embeddings/Microsoft_Office_Excel_Worksheet65.xlsx"/><Relationship Id="rId1" Type="http://schemas.openxmlformats.org/officeDocument/2006/relationships/themeOverride" Target="../theme/themeOverride28.xml"/></Relationships>
</file>

<file path=ppt/charts/_rels/chart650.xml.rels><?xml version="1.0" encoding="UTF-8" standalone="yes"?>
<Relationships xmlns="http://schemas.openxmlformats.org/package/2006/relationships"><Relationship Id="rId1" Type="http://schemas.openxmlformats.org/officeDocument/2006/relationships/package" Target="../embeddings/Microsoft_Office_Excel_Worksheet650.xlsx"/></Relationships>
</file>

<file path=ppt/charts/_rels/chart651.xml.rels><?xml version="1.0" encoding="UTF-8" standalone="yes"?>
<Relationships xmlns="http://schemas.openxmlformats.org/package/2006/relationships"><Relationship Id="rId1" Type="http://schemas.openxmlformats.org/officeDocument/2006/relationships/package" Target="../embeddings/Microsoft_Office_Excel_Worksheet651.xlsx"/></Relationships>
</file>

<file path=ppt/charts/_rels/chart652.xml.rels><?xml version="1.0" encoding="UTF-8" standalone="yes"?>
<Relationships xmlns="http://schemas.openxmlformats.org/package/2006/relationships"><Relationship Id="rId1" Type="http://schemas.openxmlformats.org/officeDocument/2006/relationships/package" Target="../embeddings/Microsoft_Office_Excel_Worksheet652.xlsx"/></Relationships>
</file>

<file path=ppt/charts/_rels/chart653.xml.rels><?xml version="1.0" encoding="UTF-8" standalone="yes"?>
<Relationships xmlns="http://schemas.openxmlformats.org/package/2006/relationships"><Relationship Id="rId1" Type="http://schemas.openxmlformats.org/officeDocument/2006/relationships/package" Target="../embeddings/Microsoft_Office_Excel_Worksheet653.xlsx"/></Relationships>
</file>

<file path=ppt/charts/_rels/chart654.xml.rels><?xml version="1.0" encoding="UTF-8" standalone="yes"?>
<Relationships xmlns="http://schemas.openxmlformats.org/package/2006/relationships"><Relationship Id="rId2" Type="http://schemas.openxmlformats.org/officeDocument/2006/relationships/package" Target="../embeddings/Microsoft_Office_Excel_Worksheet654.xlsx"/><Relationship Id="rId1" Type="http://schemas.openxmlformats.org/officeDocument/2006/relationships/themeOverride" Target="../theme/themeOverride197.xml"/></Relationships>
</file>

<file path=ppt/charts/_rels/chart655.xml.rels><?xml version="1.0" encoding="UTF-8" standalone="yes"?>
<Relationships xmlns="http://schemas.openxmlformats.org/package/2006/relationships"><Relationship Id="rId2" Type="http://schemas.openxmlformats.org/officeDocument/2006/relationships/package" Target="../embeddings/Microsoft_Office_Excel_Worksheet655.xlsx"/><Relationship Id="rId1" Type="http://schemas.openxmlformats.org/officeDocument/2006/relationships/themeOverride" Target="../theme/themeOverride198.xml"/></Relationships>
</file>

<file path=ppt/charts/_rels/chart656.xml.rels><?xml version="1.0" encoding="UTF-8" standalone="yes"?>
<Relationships xmlns="http://schemas.openxmlformats.org/package/2006/relationships"><Relationship Id="rId2" Type="http://schemas.openxmlformats.org/officeDocument/2006/relationships/package" Target="../embeddings/Microsoft_Office_Excel_Worksheet656.xlsx"/><Relationship Id="rId1" Type="http://schemas.openxmlformats.org/officeDocument/2006/relationships/themeOverride" Target="../theme/themeOverride199.xml"/></Relationships>
</file>

<file path=ppt/charts/_rels/chart657.xml.rels><?xml version="1.0" encoding="UTF-8" standalone="yes"?>
<Relationships xmlns="http://schemas.openxmlformats.org/package/2006/relationships"><Relationship Id="rId2" Type="http://schemas.openxmlformats.org/officeDocument/2006/relationships/package" Target="../embeddings/Microsoft_Office_Excel_Worksheet657.xlsx"/><Relationship Id="rId1" Type="http://schemas.openxmlformats.org/officeDocument/2006/relationships/themeOverride" Target="../theme/themeOverride200.xml"/></Relationships>
</file>

<file path=ppt/charts/_rels/chart658.xml.rels><?xml version="1.0" encoding="UTF-8" standalone="yes"?>
<Relationships xmlns="http://schemas.openxmlformats.org/package/2006/relationships"><Relationship Id="rId2" Type="http://schemas.openxmlformats.org/officeDocument/2006/relationships/package" Target="../embeddings/Microsoft_Office_Excel_Worksheet658.xlsx"/><Relationship Id="rId1" Type="http://schemas.openxmlformats.org/officeDocument/2006/relationships/themeOverride" Target="../theme/themeOverride201.xml"/></Relationships>
</file>

<file path=ppt/charts/_rels/chart659.xml.rels><?xml version="1.0" encoding="UTF-8" standalone="yes"?>
<Relationships xmlns="http://schemas.openxmlformats.org/package/2006/relationships"><Relationship Id="rId2" Type="http://schemas.openxmlformats.org/officeDocument/2006/relationships/package" Target="../embeddings/Microsoft_Office_Excel_Worksheet659.xlsx"/><Relationship Id="rId1" Type="http://schemas.openxmlformats.org/officeDocument/2006/relationships/themeOverride" Target="../theme/themeOverride202.xml"/></Relationships>
</file>

<file path=ppt/charts/_rels/chart66.xml.rels><?xml version="1.0" encoding="UTF-8" standalone="yes"?>
<Relationships xmlns="http://schemas.openxmlformats.org/package/2006/relationships"><Relationship Id="rId2" Type="http://schemas.openxmlformats.org/officeDocument/2006/relationships/package" Target="../embeddings/Microsoft_Office_Excel_Worksheet66.xlsx"/><Relationship Id="rId1" Type="http://schemas.openxmlformats.org/officeDocument/2006/relationships/themeOverride" Target="../theme/themeOverride29.xml"/></Relationships>
</file>

<file path=ppt/charts/_rels/chart660.xml.rels><?xml version="1.0" encoding="UTF-8" standalone="yes"?>
<Relationships xmlns="http://schemas.openxmlformats.org/package/2006/relationships"><Relationship Id="rId2" Type="http://schemas.openxmlformats.org/officeDocument/2006/relationships/package" Target="../embeddings/Microsoft_Office_Excel_Worksheet660.xlsx"/><Relationship Id="rId1" Type="http://schemas.openxmlformats.org/officeDocument/2006/relationships/themeOverride" Target="../theme/themeOverride203.xml"/></Relationships>
</file>

<file path=ppt/charts/_rels/chart661.xml.rels><?xml version="1.0" encoding="UTF-8" standalone="yes"?>
<Relationships xmlns="http://schemas.openxmlformats.org/package/2006/relationships"><Relationship Id="rId2" Type="http://schemas.openxmlformats.org/officeDocument/2006/relationships/package" Target="../embeddings/Microsoft_Office_Excel_Worksheet661.xlsx"/><Relationship Id="rId1" Type="http://schemas.openxmlformats.org/officeDocument/2006/relationships/themeOverride" Target="../theme/themeOverride204.xml"/></Relationships>
</file>

<file path=ppt/charts/_rels/chart662.xml.rels><?xml version="1.0" encoding="UTF-8" standalone="yes"?>
<Relationships xmlns="http://schemas.openxmlformats.org/package/2006/relationships"><Relationship Id="rId2" Type="http://schemas.openxmlformats.org/officeDocument/2006/relationships/package" Target="../embeddings/Microsoft_Office_Excel_Worksheet662.xlsx"/><Relationship Id="rId1" Type="http://schemas.openxmlformats.org/officeDocument/2006/relationships/themeOverride" Target="../theme/themeOverride205.xml"/></Relationships>
</file>

<file path=ppt/charts/_rels/chart663.xml.rels><?xml version="1.0" encoding="UTF-8" standalone="yes"?>
<Relationships xmlns="http://schemas.openxmlformats.org/package/2006/relationships"><Relationship Id="rId2" Type="http://schemas.openxmlformats.org/officeDocument/2006/relationships/package" Target="../embeddings/Microsoft_Office_Excel_Worksheet663.xlsx"/><Relationship Id="rId1" Type="http://schemas.openxmlformats.org/officeDocument/2006/relationships/themeOverride" Target="../theme/themeOverride206.xml"/></Relationships>
</file>

<file path=ppt/charts/_rels/chart664.xml.rels><?xml version="1.0" encoding="UTF-8" standalone="yes"?>
<Relationships xmlns="http://schemas.openxmlformats.org/package/2006/relationships"><Relationship Id="rId2" Type="http://schemas.openxmlformats.org/officeDocument/2006/relationships/package" Target="../embeddings/Microsoft_Office_Excel_Worksheet664.xlsx"/><Relationship Id="rId1" Type="http://schemas.openxmlformats.org/officeDocument/2006/relationships/themeOverride" Target="../theme/themeOverride207.xml"/></Relationships>
</file>

<file path=ppt/charts/_rels/chart665.xml.rels><?xml version="1.0" encoding="UTF-8" standalone="yes"?>
<Relationships xmlns="http://schemas.openxmlformats.org/package/2006/relationships"><Relationship Id="rId1" Type="http://schemas.openxmlformats.org/officeDocument/2006/relationships/package" Target="../embeddings/Microsoft_Office_Excel_Worksheet665.xlsx"/></Relationships>
</file>

<file path=ppt/charts/_rels/chart666.xml.rels><?xml version="1.0" encoding="UTF-8" standalone="yes"?>
<Relationships xmlns="http://schemas.openxmlformats.org/package/2006/relationships"><Relationship Id="rId1" Type="http://schemas.openxmlformats.org/officeDocument/2006/relationships/package" Target="../embeddings/Microsoft_Office_Excel_Worksheet666.xlsx"/></Relationships>
</file>

<file path=ppt/charts/_rels/chart667.xml.rels><?xml version="1.0" encoding="UTF-8" standalone="yes"?>
<Relationships xmlns="http://schemas.openxmlformats.org/package/2006/relationships"><Relationship Id="rId2" Type="http://schemas.openxmlformats.org/officeDocument/2006/relationships/package" Target="../embeddings/Microsoft_Office_Excel_Worksheet667.xlsx"/><Relationship Id="rId1" Type="http://schemas.openxmlformats.org/officeDocument/2006/relationships/themeOverride" Target="../theme/themeOverride208.xml"/></Relationships>
</file>

<file path=ppt/charts/_rels/chart668.xml.rels><?xml version="1.0" encoding="UTF-8" standalone="yes"?>
<Relationships xmlns="http://schemas.openxmlformats.org/package/2006/relationships"><Relationship Id="rId2" Type="http://schemas.openxmlformats.org/officeDocument/2006/relationships/package" Target="../embeddings/Microsoft_Office_Excel_Worksheet668.xlsx"/><Relationship Id="rId1" Type="http://schemas.openxmlformats.org/officeDocument/2006/relationships/themeOverride" Target="../theme/themeOverride209.xml"/></Relationships>
</file>

<file path=ppt/charts/_rels/chart669.xml.rels><?xml version="1.0" encoding="UTF-8" standalone="yes"?>
<Relationships xmlns="http://schemas.openxmlformats.org/package/2006/relationships"><Relationship Id="rId2" Type="http://schemas.openxmlformats.org/officeDocument/2006/relationships/package" Target="../embeddings/Microsoft_Office_Excel_Worksheet669.xlsx"/><Relationship Id="rId1" Type="http://schemas.openxmlformats.org/officeDocument/2006/relationships/themeOverride" Target="../theme/themeOverride210.xml"/></Relationships>
</file>

<file path=ppt/charts/_rels/chart67.xml.rels><?xml version="1.0" encoding="UTF-8" standalone="yes"?>
<Relationships xmlns="http://schemas.openxmlformats.org/package/2006/relationships"><Relationship Id="rId2" Type="http://schemas.openxmlformats.org/officeDocument/2006/relationships/package" Target="../embeddings/Microsoft_Office_Excel_Worksheet67.xlsx"/><Relationship Id="rId1" Type="http://schemas.openxmlformats.org/officeDocument/2006/relationships/themeOverride" Target="../theme/themeOverride30.xml"/></Relationships>
</file>

<file path=ppt/charts/_rels/chart670.xml.rels><?xml version="1.0" encoding="UTF-8" standalone="yes"?>
<Relationships xmlns="http://schemas.openxmlformats.org/package/2006/relationships"><Relationship Id="rId2" Type="http://schemas.openxmlformats.org/officeDocument/2006/relationships/package" Target="../embeddings/Microsoft_Office_Excel_Worksheet670.xlsx"/><Relationship Id="rId1" Type="http://schemas.openxmlformats.org/officeDocument/2006/relationships/themeOverride" Target="../theme/themeOverride211.xml"/></Relationships>
</file>

<file path=ppt/charts/_rels/chart671.xml.rels><?xml version="1.0" encoding="UTF-8" standalone="yes"?>
<Relationships xmlns="http://schemas.openxmlformats.org/package/2006/relationships"><Relationship Id="rId2" Type="http://schemas.openxmlformats.org/officeDocument/2006/relationships/package" Target="../embeddings/Microsoft_Office_Excel_Worksheet671.xlsx"/><Relationship Id="rId1" Type="http://schemas.openxmlformats.org/officeDocument/2006/relationships/themeOverride" Target="../theme/themeOverride212.xml"/></Relationships>
</file>

<file path=ppt/charts/_rels/chart672.xml.rels><?xml version="1.0" encoding="UTF-8" standalone="yes"?>
<Relationships xmlns="http://schemas.openxmlformats.org/package/2006/relationships"><Relationship Id="rId2" Type="http://schemas.openxmlformats.org/officeDocument/2006/relationships/package" Target="../embeddings/Microsoft_Office_Excel_Worksheet672.xlsx"/><Relationship Id="rId1" Type="http://schemas.openxmlformats.org/officeDocument/2006/relationships/themeOverride" Target="../theme/themeOverride213.xml"/></Relationships>
</file>

<file path=ppt/charts/_rels/chart673.xml.rels><?xml version="1.0" encoding="UTF-8" standalone="yes"?>
<Relationships xmlns="http://schemas.openxmlformats.org/package/2006/relationships"><Relationship Id="rId2" Type="http://schemas.openxmlformats.org/officeDocument/2006/relationships/package" Target="../embeddings/Microsoft_Office_Excel_Worksheet673.xlsx"/><Relationship Id="rId1" Type="http://schemas.openxmlformats.org/officeDocument/2006/relationships/themeOverride" Target="../theme/themeOverride214.xml"/></Relationships>
</file>

<file path=ppt/charts/_rels/chart674.xml.rels><?xml version="1.0" encoding="UTF-8" standalone="yes"?>
<Relationships xmlns="http://schemas.openxmlformats.org/package/2006/relationships"><Relationship Id="rId2" Type="http://schemas.openxmlformats.org/officeDocument/2006/relationships/package" Target="../embeddings/Microsoft_Office_Excel_Worksheet674.xlsx"/><Relationship Id="rId1" Type="http://schemas.openxmlformats.org/officeDocument/2006/relationships/themeOverride" Target="../theme/themeOverride215.xml"/></Relationships>
</file>

<file path=ppt/charts/_rels/chart675.xml.rels><?xml version="1.0" encoding="UTF-8" standalone="yes"?>
<Relationships xmlns="http://schemas.openxmlformats.org/package/2006/relationships"><Relationship Id="rId2" Type="http://schemas.openxmlformats.org/officeDocument/2006/relationships/package" Target="../embeddings/Microsoft_Office_Excel_Worksheet675.xlsx"/><Relationship Id="rId1" Type="http://schemas.openxmlformats.org/officeDocument/2006/relationships/themeOverride" Target="../theme/themeOverride216.xml"/></Relationships>
</file>

<file path=ppt/charts/_rels/chart676.xml.rels><?xml version="1.0" encoding="UTF-8" standalone="yes"?>
<Relationships xmlns="http://schemas.openxmlformats.org/package/2006/relationships"><Relationship Id="rId2" Type="http://schemas.openxmlformats.org/officeDocument/2006/relationships/package" Target="../embeddings/Microsoft_Office_Excel_Worksheet676.xlsx"/><Relationship Id="rId1" Type="http://schemas.openxmlformats.org/officeDocument/2006/relationships/themeOverride" Target="../theme/themeOverride217.xml"/></Relationships>
</file>

<file path=ppt/charts/_rels/chart677.xml.rels><?xml version="1.0" encoding="UTF-8" standalone="yes"?>
<Relationships xmlns="http://schemas.openxmlformats.org/package/2006/relationships"><Relationship Id="rId2" Type="http://schemas.openxmlformats.org/officeDocument/2006/relationships/package" Target="../embeddings/Microsoft_Office_Excel_Worksheet677.xlsx"/><Relationship Id="rId1" Type="http://schemas.openxmlformats.org/officeDocument/2006/relationships/themeOverride" Target="../theme/themeOverride218.xml"/></Relationships>
</file>

<file path=ppt/charts/_rels/chart678.xml.rels><?xml version="1.0" encoding="UTF-8" standalone="yes"?>
<Relationships xmlns="http://schemas.openxmlformats.org/package/2006/relationships"><Relationship Id="rId2" Type="http://schemas.openxmlformats.org/officeDocument/2006/relationships/package" Target="../embeddings/Microsoft_Office_Excel_Worksheet678.xlsx"/><Relationship Id="rId1" Type="http://schemas.openxmlformats.org/officeDocument/2006/relationships/themeOverride" Target="../theme/themeOverride219.xml"/></Relationships>
</file>

<file path=ppt/charts/_rels/chart679.xml.rels><?xml version="1.0" encoding="UTF-8" standalone="yes"?>
<Relationships xmlns="http://schemas.openxmlformats.org/package/2006/relationships"><Relationship Id="rId2" Type="http://schemas.openxmlformats.org/officeDocument/2006/relationships/package" Target="../embeddings/Microsoft_Office_Excel_Worksheet679.xlsx"/><Relationship Id="rId1" Type="http://schemas.openxmlformats.org/officeDocument/2006/relationships/themeOverride" Target="../theme/themeOverride220.xml"/></Relationships>
</file>

<file path=ppt/charts/_rels/chart68.xml.rels><?xml version="1.0" encoding="UTF-8" standalone="yes"?>
<Relationships xmlns="http://schemas.openxmlformats.org/package/2006/relationships"><Relationship Id="rId2" Type="http://schemas.openxmlformats.org/officeDocument/2006/relationships/package" Target="../embeddings/Microsoft_Office_Excel_Worksheet68.xlsx"/><Relationship Id="rId1" Type="http://schemas.openxmlformats.org/officeDocument/2006/relationships/themeOverride" Target="../theme/themeOverride31.xml"/></Relationships>
</file>

<file path=ppt/charts/_rels/chart680.xml.rels><?xml version="1.0" encoding="UTF-8" standalone="yes"?>
<Relationships xmlns="http://schemas.openxmlformats.org/package/2006/relationships"><Relationship Id="rId2" Type="http://schemas.openxmlformats.org/officeDocument/2006/relationships/package" Target="../embeddings/Microsoft_Office_Excel_Worksheet680.xlsx"/><Relationship Id="rId1" Type="http://schemas.openxmlformats.org/officeDocument/2006/relationships/themeOverride" Target="../theme/themeOverride221.xml"/></Relationships>
</file>

<file path=ppt/charts/_rels/chart681.xml.rels><?xml version="1.0" encoding="UTF-8" standalone="yes"?>
<Relationships xmlns="http://schemas.openxmlformats.org/package/2006/relationships"><Relationship Id="rId2" Type="http://schemas.openxmlformats.org/officeDocument/2006/relationships/package" Target="../embeddings/Microsoft_Office_Excel_Worksheet681.xlsx"/><Relationship Id="rId1" Type="http://schemas.openxmlformats.org/officeDocument/2006/relationships/themeOverride" Target="../theme/themeOverride222.xml"/></Relationships>
</file>

<file path=ppt/charts/_rels/chart682.xml.rels><?xml version="1.0" encoding="UTF-8" standalone="yes"?>
<Relationships xmlns="http://schemas.openxmlformats.org/package/2006/relationships"><Relationship Id="rId2" Type="http://schemas.openxmlformats.org/officeDocument/2006/relationships/package" Target="../embeddings/Microsoft_Office_Excel_Worksheet682.xlsx"/><Relationship Id="rId1" Type="http://schemas.openxmlformats.org/officeDocument/2006/relationships/themeOverride" Target="../theme/themeOverride223.xml"/></Relationships>
</file>

<file path=ppt/charts/_rels/chart683.xml.rels><?xml version="1.0" encoding="UTF-8" standalone="yes"?>
<Relationships xmlns="http://schemas.openxmlformats.org/package/2006/relationships"><Relationship Id="rId2" Type="http://schemas.openxmlformats.org/officeDocument/2006/relationships/package" Target="../embeddings/Microsoft_Office_Excel_Worksheet683.xlsx"/><Relationship Id="rId1" Type="http://schemas.openxmlformats.org/officeDocument/2006/relationships/themeOverride" Target="../theme/themeOverride224.xml"/></Relationships>
</file>

<file path=ppt/charts/_rels/chart684.xml.rels><?xml version="1.0" encoding="UTF-8" standalone="yes"?>
<Relationships xmlns="http://schemas.openxmlformats.org/package/2006/relationships"><Relationship Id="rId2" Type="http://schemas.openxmlformats.org/officeDocument/2006/relationships/package" Target="../embeddings/Microsoft_Office_Excel_Worksheet684.xlsx"/><Relationship Id="rId1" Type="http://schemas.openxmlformats.org/officeDocument/2006/relationships/themeOverride" Target="../theme/themeOverride225.xml"/></Relationships>
</file>

<file path=ppt/charts/_rels/chart685.xml.rels><?xml version="1.0" encoding="UTF-8" standalone="yes"?>
<Relationships xmlns="http://schemas.openxmlformats.org/package/2006/relationships"><Relationship Id="rId2" Type="http://schemas.openxmlformats.org/officeDocument/2006/relationships/package" Target="../embeddings/Microsoft_Office_Excel_Worksheet685.xlsx"/><Relationship Id="rId1" Type="http://schemas.openxmlformats.org/officeDocument/2006/relationships/themeOverride" Target="../theme/themeOverride226.xml"/></Relationships>
</file>

<file path=ppt/charts/_rels/chart686.xml.rels><?xml version="1.0" encoding="UTF-8" standalone="yes"?>
<Relationships xmlns="http://schemas.openxmlformats.org/package/2006/relationships"><Relationship Id="rId2" Type="http://schemas.openxmlformats.org/officeDocument/2006/relationships/package" Target="../embeddings/Microsoft_Office_Excel_Worksheet686.xlsx"/><Relationship Id="rId1" Type="http://schemas.openxmlformats.org/officeDocument/2006/relationships/themeOverride" Target="../theme/themeOverride227.xml"/></Relationships>
</file>

<file path=ppt/charts/_rels/chart687.xml.rels><?xml version="1.0" encoding="UTF-8" standalone="yes"?>
<Relationships xmlns="http://schemas.openxmlformats.org/package/2006/relationships"><Relationship Id="rId2" Type="http://schemas.openxmlformats.org/officeDocument/2006/relationships/package" Target="../embeddings/Microsoft_Office_Excel_Worksheet687.xlsx"/><Relationship Id="rId1" Type="http://schemas.openxmlformats.org/officeDocument/2006/relationships/themeOverride" Target="../theme/themeOverride228.xml"/></Relationships>
</file>

<file path=ppt/charts/_rels/chart688.xml.rels><?xml version="1.0" encoding="UTF-8" standalone="yes"?>
<Relationships xmlns="http://schemas.openxmlformats.org/package/2006/relationships"><Relationship Id="rId2" Type="http://schemas.openxmlformats.org/officeDocument/2006/relationships/package" Target="../embeddings/Microsoft_Office_Excel_Worksheet688.xlsx"/><Relationship Id="rId1" Type="http://schemas.openxmlformats.org/officeDocument/2006/relationships/themeOverride" Target="../theme/themeOverride229.xml"/></Relationships>
</file>

<file path=ppt/charts/_rels/chart689.xml.rels><?xml version="1.0" encoding="UTF-8" standalone="yes"?>
<Relationships xmlns="http://schemas.openxmlformats.org/package/2006/relationships"><Relationship Id="rId1" Type="http://schemas.openxmlformats.org/officeDocument/2006/relationships/package" Target="../embeddings/Microsoft_Office_Excel_Worksheet689.xlsx"/></Relationships>
</file>

<file path=ppt/charts/_rels/chart69.xml.rels><?xml version="1.0" encoding="UTF-8" standalone="yes"?>
<Relationships xmlns="http://schemas.openxmlformats.org/package/2006/relationships"><Relationship Id="rId2" Type="http://schemas.openxmlformats.org/officeDocument/2006/relationships/package" Target="../embeddings/Microsoft_Office_Excel_Worksheet69.xlsx"/><Relationship Id="rId1" Type="http://schemas.openxmlformats.org/officeDocument/2006/relationships/themeOverride" Target="../theme/themeOverride32.xml"/></Relationships>
</file>

<file path=ppt/charts/_rels/chart690.xml.rels><?xml version="1.0" encoding="UTF-8" standalone="yes"?>
<Relationships xmlns="http://schemas.openxmlformats.org/package/2006/relationships"><Relationship Id="rId1" Type="http://schemas.openxmlformats.org/officeDocument/2006/relationships/package" Target="../embeddings/Microsoft_Office_Excel_Worksheet690.xlsx"/></Relationships>
</file>

<file path=ppt/charts/_rels/chart691.xml.rels><?xml version="1.0" encoding="UTF-8" standalone="yes"?>
<Relationships xmlns="http://schemas.openxmlformats.org/package/2006/relationships"><Relationship Id="rId1" Type="http://schemas.openxmlformats.org/officeDocument/2006/relationships/package" Target="../embeddings/Microsoft_Office_Excel_Worksheet691.xlsx"/></Relationships>
</file>

<file path=ppt/charts/_rels/chart692.xml.rels><?xml version="1.0" encoding="UTF-8" standalone="yes"?>
<Relationships xmlns="http://schemas.openxmlformats.org/package/2006/relationships"><Relationship Id="rId1" Type="http://schemas.openxmlformats.org/officeDocument/2006/relationships/package" Target="../embeddings/Microsoft_Office_Excel_Worksheet692.xlsx"/></Relationships>
</file>

<file path=ppt/charts/_rels/chart693.xml.rels><?xml version="1.0" encoding="UTF-8" standalone="yes"?>
<Relationships xmlns="http://schemas.openxmlformats.org/package/2006/relationships"><Relationship Id="rId1" Type="http://schemas.openxmlformats.org/officeDocument/2006/relationships/package" Target="../embeddings/Microsoft_Office_Excel_Worksheet693.xlsx"/></Relationships>
</file>

<file path=ppt/charts/_rels/chart694.xml.rels><?xml version="1.0" encoding="UTF-8" standalone="yes"?>
<Relationships xmlns="http://schemas.openxmlformats.org/package/2006/relationships"><Relationship Id="rId1" Type="http://schemas.openxmlformats.org/officeDocument/2006/relationships/package" Target="../embeddings/Microsoft_Office_Excel_Worksheet694.xlsx"/></Relationships>
</file>

<file path=ppt/charts/_rels/chart695.xml.rels><?xml version="1.0" encoding="UTF-8" standalone="yes"?>
<Relationships xmlns="http://schemas.openxmlformats.org/package/2006/relationships"><Relationship Id="rId1" Type="http://schemas.openxmlformats.org/officeDocument/2006/relationships/package" Target="../embeddings/Microsoft_Office_Excel_Worksheet695.xlsx"/></Relationships>
</file>

<file path=ppt/charts/_rels/chart696.xml.rels><?xml version="1.0" encoding="UTF-8" standalone="yes"?>
<Relationships xmlns="http://schemas.openxmlformats.org/package/2006/relationships"><Relationship Id="rId1" Type="http://schemas.openxmlformats.org/officeDocument/2006/relationships/package" Target="../embeddings/Microsoft_Office_Excel_Worksheet696.xlsx"/></Relationships>
</file>

<file path=ppt/charts/_rels/chart697.xml.rels><?xml version="1.0" encoding="UTF-8" standalone="yes"?>
<Relationships xmlns="http://schemas.openxmlformats.org/package/2006/relationships"><Relationship Id="rId1" Type="http://schemas.openxmlformats.org/officeDocument/2006/relationships/package" Target="../embeddings/Microsoft_Office_Excel_Worksheet697.xlsx"/></Relationships>
</file>

<file path=ppt/charts/_rels/chart698.xml.rels><?xml version="1.0" encoding="UTF-8" standalone="yes"?>
<Relationships xmlns="http://schemas.openxmlformats.org/package/2006/relationships"><Relationship Id="rId1" Type="http://schemas.openxmlformats.org/officeDocument/2006/relationships/package" Target="../embeddings/Microsoft_Office_Excel_Worksheet698.xlsx"/></Relationships>
</file>

<file path=ppt/charts/_rels/chart699.xml.rels><?xml version="1.0" encoding="UTF-8" standalone="yes"?>
<Relationships xmlns="http://schemas.openxmlformats.org/package/2006/relationships"><Relationship Id="rId1" Type="http://schemas.openxmlformats.org/officeDocument/2006/relationships/package" Target="../embeddings/Microsoft_Office_Excel_Worksheet699.xlsx"/></Relationships>
</file>

<file path=ppt/charts/_rels/chart7.xml.rels><?xml version="1.0" encoding="UTF-8" standalone="yes"?>
<Relationships xmlns="http://schemas.openxmlformats.org/package/2006/relationships"><Relationship Id="rId1" Type="http://schemas.openxmlformats.org/officeDocument/2006/relationships/package" Target="../embeddings/Microsoft_Office_Excel_Worksheet7.xlsx"/></Relationships>
</file>

<file path=ppt/charts/_rels/chart70.xml.rels><?xml version="1.0" encoding="UTF-8" standalone="yes"?>
<Relationships xmlns="http://schemas.openxmlformats.org/package/2006/relationships"><Relationship Id="rId2" Type="http://schemas.openxmlformats.org/officeDocument/2006/relationships/package" Target="../embeddings/Microsoft_Office_Excel_Worksheet70.xlsx"/><Relationship Id="rId1" Type="http://schemas.openxmlformats.org/officeDocument/2006/relationships/themeOverride" Target="../theme/themeOverride33.xml"/></Relationships>
</file>

<file path=ppt/charts/_rels/chart700.xml.rels><?xml version="1.0" encoding="UTF-8" standalone="yes"?>
<Relationships xmlns="http://schemas.openxmlformats.org/package/2006/relationships"><Relationship Id="rId1" Type="http://schemas.openxmlformats.org/officeDocument/2006/relationships/package" Target="../embeddings/Microsoft_Office_Excel_Worksheet700.xlsx"/></Relationships>
</file>

<file path=ppt/charts/_rels/chart701.xml.rels><?xml version="1.0" encoding="UTF-8" standalone="yes"?>
<Relationships xmlns="http://schemas.openxmlformats.org/package/2006/relationships"><Relationship Id="rId1" Type="http://schemas.openxmlformats.org/officeDocument/2006/relationships/package" Target="../embeddings/Microsoft_Office_Excel_Worksheet701.xlsx"/></Relationships>
</file>

<file path=ppt/charts/_rels/chart702.xml.rels><?xml version="1.0" encoding="UTF-8" standalone="yes"?>
<Relationships xmlns="http://schemas.openxmlformats.org/package/2006/relationships"><Relationship Id="rId1" Type="http://schemas.openxmlformats.org/officeDocument/2006/relationships/package" Target="../embeddings/Microsoft_Office_Excel_Worksheet702.xlsx"/></Relationships>
</file>

<file path=ppt/charts/_rels/chart703.xml.rels><?xml version="1.0" encoding="UTF-8" standalone="yes"?>
<Relationships xmlns="http://schemas.openxmlformats.org/package/2006/relationships"><Relationship Id="rId1" Type="http://schemas.openxmlformats.org/officeDocument/2006/relationships/package" Target="../embeddings/Microsoft_Office_Excel_Worksheet703.xlsx"/></Relationships>
</file>

<file path=ppt/charts/_rels/chart704.xml.rels><?xml version="1.0" encoding="UTF-8" standalone="yes"?>
<Relationships xmlns="http://schemas.openxmlformats.org/package/2006/relationships"><Relationship Id="rId1" Type="http://schemas.openxmlformats.org/officeDocument/2006/relationships/package" Target="../embeddings/Microsoft_Office_Excel_Worksheet704.xlsx"/></Relationships>
</file>

<file path=ppt/charts/_rels/chart705.xml.rels><?xml version="1.0" encoding="UTF-8" standalone="yes"?>
<Relationships xmlns="http://schemas.openxmlformats.org/package/2006/relationships"><Relationship Id="rId1" Type="http://schemas.openxmlformats.org/officeDocument/2006/relationships/package" Target="../embeddings/Microsoft_Office_Excel_Worksheet705.xlsx"/></Relationships>
</file>

<file path=ppt/charts/_rels/chart706.xml.rels><?xml version="1.0" encoding="UTF-8" standalone="yes"?>
<Relationships xmlns="http://schemas.openxmlformats.org/package/2006/relationships"><Relationship Id="rId1" Type="http://schemas.openxmlformats.org/officeDocument/2006/relationships/package" Target="../embeddings/Microsoft_Office_Excel_Worksheet706.xlsx"/></Relationships>
</file>

<file path=ppt/charts/_rels/chart707.xml.rels><?xml version="1.0" encoding="UTF-8" standalone="yes"?>
<Relationships xmlns="http://schemas.openxmlformats.org/package/2006/relationships"><Relationship Id="rId1" Type="http://schemas.openxmlformats.org/officeDocument/2006/relationships/package" Target="../embeddings/Microsoft_Office_Excel_Worksheet707.xlsx"/></Relationships>
</file>

<file path=ppt/charts/_rels/chart708.xml.rels><?xml version="1.0" encoding="UTF-8" standalone="yes"?>
<Relationships xmlns="http://schemas.openxmlformats.org/package/2006/relationships"><Relationship Id="rId1" Type="http://schemas.openxmlformats.org/officeDocument/2006/relationships/package" Target="../embeddings/Microsoft_Office_Excel_Worksheet708.xlsx"/></Relationships>
</file>

<file path=ppt/charts/_rels/chart709.xml.rels><?xml version="1.0" encoding="UTF-8" standalone="yes"?>
<Relationships xmlns="http://schemas.openxmlformats.org/package/2006/relationships"><Relationship Id="rId1" Type="http://schemas.openxmlformats.org/officeDocument/2006/relationships/package" Target="../embeddings/Microsoft_Office_Excel_Worksheet709.xlsx"/></Relationships>
</file>

<file path=ppt/charts/_rels/chart71.xml.rels><?xml version="1.0" encoding="UTF-8" standalone="yes"?>
<Relationships xmlns="http://schemas.openxmlformats.org/package/2006/relationships"><Relationship Id="rId2" Type="http://schemas.openxmlformats.org/officeDocument/2006/relationships/package" Target="../embeddings/Microsoft_Office_Excel_Worksheet71.xlsx"/><Relationship Id="rId1" Type="http://schemas.openxmlformats.org/officeDocument/2006/relationships/themeOverride" Target="../theme/themeOverride34.xml"/></Relationships>
</file>

<file path=ppt/charts/_rels/chart710.xml.rels><?xml version="1.0" encoding="UTF-8" standalone="yes"?>
<Relationships xmlns="http://schemas.openxmlformats.org/package/2006/relationships"><Relationship Id="rId1" Type="http://schemas.openxmlformats.org/officeDocument/2006/relationships/package" Target="../embeddings/Microsoft_Office_Excel_Worksheet710.xlsx"/></Relationships>
</file>

<file path=ppt/charts/_rels/chart711.xml.rels><?xml version="1.0" encoding="UTF-8" standalone="yes"?>
<Relationships xmlns="http://schemas.openxmlformats.org/package/2006/relationships"><Relationship Id="rId2" Type="http://schemas.openxmlformats.org/officeDocument/2006/relationships/package" Target="../embeddings/Microsoft_Office_Excel_Worksheet711.xlsx"/><Relationship Id="rId1" Type="http://schemas.openxmlformats.org/officeDocument/2006/relationships/themeOverride" Target="../theme/themeOverride230.xml"/></Relationships>
</file>

<file path=ppt/charts/_rels/chart712.xml.rels><?xml version="1.0" encoding="UTF-8" standalone="yes"?>
<Relationships xmlns="http://schemas.openxmlformats.org/package/2006/relationships"><Relationship Id="rId1" Type="http://schemas.openxmlformats.org/officeDocument/2006/relationships/package" Target="../embeddings/Microsoft_Office_Excel_Worksheet712.xlsx"/></Relationships>
</file>

<file path=ppt/charts/_rels/chart713.xml.rels><?xml version="1.0" encoding="UTF-8" standalone="yes"?>
<Relationships xmlns="http://schemas.openxmlformats.org/package/2006/relationships"><Relationship Id="rId1" Type="http://schemas.openxmlformats.org/officeDocument/2006/relationships/package" Target="../embeddings/Microsoft_Office_Excel_Worksheet713.xlsx"/></Relationships>
</file>

<file path=ppt/charts/_rels/chart714.xml.rels><?xml version="1.0" encoding="UTF-8" standalone="yes"?>
<Relationships xmlns="http://schemas.openxmlformats.org/package/2006/relationships"><Relationship Id="rId1" Type="http://schemas.openxmlformats.org/officeDocument/2006/relationships/package" Target="../embeddings/Microsoft_Office_Excel_Worksheet714.xlsx"/></Relationships>
</file>

<file path=ppt/charts/_rels/chart715.xml.rels><?xml version="1.0" encoding="UTF-8" standalone="yes"?>
<Relationships xmlns="http://schemas.openxmlformats.org/package/2006/relationships"><Relationship Id="rId1" Type="http://schemas.openxmlformats.org/officeDocument/2006/relationships/package" Target="../embeddings/Microsoft_Office_Excel_Worksheet715.xlsx"/></Relationships>
</file>

<file path=ppt/charts/_rels/chart716.xml.rels><?xml version="1.0" encoding="UTF-8" standalone="yes"?>
<Relationships xmlns="http://schemas.openxmlformats.org/package/2006/relationships"><Relationship Id="rId1" Type="http://schemas.openxmlformats.org/officeDocument/2006/relationships/package" Target="../embeddings/Microsoft_Office_Excel_Worksheet716.xlsx"/></Relationships>
</file>

<file path=ppt/charts/_rels/chart717.xml.rels><?xml version="1.0" encoding="UTF-8" standalone="yes"?>
<Relationships xmlns="http://schemas.openxmlformats.org/package/2006/relationships"><Relationship Id="rId1" Type="http://schemas.openxmlformats.org/officeDocument/2006/relationships/package" Target="../embeddings/Microsoft_Office_Excel_Worksheet717.xlsx"/></Relationships>
</file>

<file path=ppt/charts/_rels/chart718.xml.rels><?xml version="1.0" encoding="UTF-8" standalone="yes"?>
<Relationships xmlns="http://schemas.openxmlformats.org/package/2006/relationships"><Relationship Id="rId1" Type="http://schemas.openxmlformats.org/officeDocument/2006/relationships/package" Target="../embeddings/Microsoft_Office_Excel_Worksheet718.xlsx"/></Relationships>
</file>

<file path=ppt/charts/_rels/chart719.xml.rels><?xml version="1.0" encoding="UTF-8" standalone="yes"?>
<Relationships xmlns="http://schemas.openxmlformats.org/package/2006/relationships"><Relationship Id="rId1" Type="http://schemas.openxmlformats.org/officeDocument/2006/relationships/package" Target="../embeddings/Microsoft_Office_Excel_Worksheet719.xlsx"/></Relationships>
</file>

<file path=ppt/charts/_rels/chart72.xml.rels><?xml version="1.0" encoding="UTF-8" standalone="yes"?>
<Relationships xmlns="http://schemas.openxmlformats.org/package/2006/relationships"><Relationship Id="rId2" Type="http://schemas.openxmlformats.org/officeDocument/2006/relationships/package" Target="../embeddings/Microsoft_Office_Excel_Worksheet72.xlsx"/><Relationship Id="rId1" Type="http://schemas.openxmlformats.org/officeDocument/2006/relationships/themeOverride" Target="../theme/themeOverride35.xml"/></Relationships>
</file>

<file path=ppt/charts/_rels/chart720.xml.rels><?xml version="1.0" encoding="UTF-8" standalone="yes"?>
<Relationships xmlns="http://schemas.openxmlformats.org/package/2006/relationships"><Relationship Id="rId1" Type="http://schemas.openxmlformats.org/officeDocument/2006/relationships/package" Target="../embeddings/Microsoft_Office_Excel_Worksheet720.xlsx"/></Relationships>
</file>

<file path=ppt/charts/_rels/chart721.xml.rels><?xml version="1.0" encoding="UTF-8" standalone="yes"?>
<Relationships xmlns="http://schemas.openxmlformats.org/package/2006/relationships"><Relationship Id="rId1" Type="http://schemas.openxmlformats.org/officeDocument/2006/relationships/package" Target="../embeddings/Microsoft_Office_Excel_Worksheet721.xlsx"/></Relationships>
</file>

<file path=ppt/charts/_rels/chart722.xml.rels><?xml version="1.0" encoding="UTF-8" standalone="yes"?>
<Relationships xmlns="http://schemas.openxmlformats.org/package/2006/relationships"><Relationship Id="rId1" Type="http://schemas.openxmlformats.org/officeDocument/2006/relationships/package" Target="../embeddings/Microsoft_Office_Excel_Worksheet722.xlsx"/></Relationships>
</file>

<file path=ppt/charts/_rels/chart723.xml.rels><?xml version="1.0" encoding="UTF-8" standalone="yes"?>
<Relationships xmlns="http://schemas.openxmlformats.org/package/2006/relationships"><Relationship Id="rId2" Type="http://schemas.openxmlformats.org/officeDocument/2006/relationships/package" Target="../embeddings/Microsoft_Office_Excel_Worksheet723.xlsx"/><Relationship Id="rId1" Type="http://schemas.openxmlformats.org/officeDocument/2006/relationships/themeOverride" Target="../theme/themeOverride231.xml"/></Relationships>
</file>

<file path=ppt/charts/_rels/chart724.xml.rels><?xml version="1.0" encoding="UTF-8" standalone="yes"?>
<Relationships xmlns="http://schemas.openxmlformats.org/package/2006/relationships"><Relationship Id="rId2" Type="http://schemas.openxmlformats.org/officeDocument/2006/relationships/package" Target="../embeddings/Microsoft_Office_Excel_Worksheet724.xlsx"/><Relationship Id="rId1" Type="http://schemas.openxmlformats.org/officeDocument/2006/relationships/themeOverride" Target="../theme/themeOverride232.xml"/></Relationships>
</file>

<file path=ppt/charts/_rels/chart725.xml.rels><?xml version="1.0" encoding="UTF-8" standalone="yes"?>
<Relationships xmlns="http://schemas.openxmlformats.org/package/2006/relationships"><Relationship Id="rId2" Type="http://schemas.openxmlformats.org/officeDocument/2006/relationships/package" Target="../embeddings/Microsoft_Office_Excel_Worksheet725.xlsx"/><Relationship Id="rId1" Type="http://schemas.openxmlformats.org/officeDocument/2006/relationships/themeOverride" Target="../theme/themeOverride233.xml"/></Relationships>
</file>

<file path=ppt/charts/_rels/chart726.xml.rels><?xml version="1.0" encoding="UTF-8" standalone="yes"?>
<Relationships xmlns="http://schemas.openxmlformats.org/package/2006/relationships"><Relationship Id="rId2" Type="http://schemas.openxmlformats.org/officeDocument/2006/relationships/package" Target="../embeddings/Microsoft_Office_Excel_Worksheet726.xlsx"/><Relationship Id="rId1" Type="http://schemas.openxmlformats.org/officeDocument/2006/relationships/themeOverride" Target="../theme/themeOverride234.xml"/></Relationships>
</file>

<file path=ppt/charts/_rels/chart727.xml.rels><?xml version="1.0" encoding="UTF-8" standalone="yes"?>
<Relationships xmlns="http://schemas.openxmlformats.org/package/2006/relationships"><Relationship Id="rId2" Type="http://schemas.openxmlformats.org/officeDocument/2006/relationships/package" Target="../embeddings/Microsoft_Office_Excel_Worksheet727.xlsx"/><Relationship Id="rId1" Type="http://schemas.openxmlformats.org/officeDocument/2006/relationships/themeOverride" Target="../theme/themeOverride235.xml"/></Relationships>
</file>

<file path=ppt/charts/_rels/chart728.xml.rels><?xml version="1.0" encoding="UTF-8" standalone="yes"?>
<Relationships xmlns="http://schemas.openxmlformats.org/package/2006/relationships"><Relationship Id="rId2" Type="http://schemas.openxmlformats.org/officeDocument/2006/relationships/package" Target="../embeddings/Microsoft_Office_Excel_Worksheet728.xlsx"/><Relationship Id="rId1" Type="http://schemas.openxmlformats.org/officeDocument/2006/relationships/themeOverride" Target="../theme/themeOverride236.xml"/></Relationships>
</file>

<file path=ppt/charts/_rels/chart729.xml.rels><?xml version="1.0" encoding="UTF-8" standalone="yes"?>
<Relationships xmlns="http://schemas.openxmlformats.org/package/2006/relationships"><Relationship Id="rId2" Type="http://schemas.openxmlformats.org/officeDocument/2006/relationships/package" Target="../embeddings/Microsoft_Office_Excel_Worksheet729.xlsx"/><Relationship Id="rId1" Type="http://schemas.openxmlformats.org/officeDocument/2006/relationships/themeOverride" Target="../theme/themeOverride237.xml"/></Relationships>
</file>

<file path=ppt/charts/_rels/chart73.xml.rels><?xml version="1.0" encoding="UTF-8" standalone="yes"?>
<Relationships xmlns="http://schemas.openxmlformats.org/package/2006/relationships"><Relationship Id="rId2" Type="http://schemas.openxmlformats.org/officeDocument/2006/relationships/package" Target="../embeddings/Microsoft_Office_Excel_Worksheet73.xlsx"/><Relationship Id="rId1" Type="http://schemas.openxmlformats.org/officeDocument/2006/relationships/themeOverride" Target="../theme/themeOverride36.xml"/></Relationships>
</file>

<file path=ppt/charts/_rels/chart730.xml.rels><?xml version="1.0" encoding="UTF-8" standalone="yes"?>
<Relationships xmlns="http://schemas.openxmlformats.org/package/2006/relationships"><Relationship Id="rId2" Type="http://schemas.openxmlformats.org/officeDocument/2006/relationships/package" Target="../embeddings/Microsoft_Office_Excel_Worksheet730.xlsx"/><Relationship Id="rId1" Type="http://schemas.openxmlformats.org/officeDocument/2006/relationships/themeOverride" Target="../theme/themeOverride238.xml"/></Relationships>
</file>

<file path=ppt/charts/_rels/chart731.xml.rels><?xml version="1.0" encoding="UTF-8" standalone="yes"?>
<Relationships xmlns="http://schemas.openxmlformats.org/package/2006/relationships"><Relationship Id="rId2" Type="http://schemas.openxmlformats.org/officeDocument/2006/relationships/package" Target="../embeddings/Microsoft_Office_Excel_Worksheet731.xlsx"/><Relationship Id="rId1" Type="http://schemas.openxmlformats.org/officeDocument/2006/relationships/themeOverride" Target="../theme/themeOverride239.xml"/></Relationships>
</file>

<file path=ppt/charts/_rels/chart732.xml.rels><?xml version="1.0" encoding="UTF-8" standalone="yes"?>
<Relationships xmlns="http://schemas.openxmlformats.org/package/2006/relationships"><Relationship Id="rId2" Type="http://schemas.openxmlformats.org/officeDocument/2006/relationships/package" Target="../embeddings/Microsoft_Office_Excel_Worksheet732.xlsx"/><Relationship Id="rId1" Type="http://schemas.openxmlformats.org/officeDocument/2006/relationships/themeOverride" Target="../theme/themeOverride240.xml"/></Relationships>
</file>

<file path=ppt/charts/_rels/chart733.xml.rels><?xml version="1.0" encoding="UTF-8" standalone="yes"?>
<Relationships xmlns="http://schemas.openxmlformats.org/package/2006/relationships"><Relationship Id="rId2" Type="http://schemas.openxmlformats.org/officeDocument/2006/relationships/package" Target="../embeddings/Microsoft_Office_Excel_Worksheet733.xlsx"/><Relationship Id="rId1" Type="http://schemas.openxmlformats.org/officeDocument/2006/relationships/themeOverride" Target="../theme/themeOverride241.xml"/></Relationships>
</file>

<file path=ppt/charts/_rels/chart734.xml.rels><?xml version="1.0" encoding="UTF-8" standalone="yes"?>
<Relationships xmlns="http://schemas.openxmlformats.org/package/2006/relationships"><Relationship Id="rId2" Type="http://schemas.openxmlformats.org/officeDocument/2006/relationships/package" Target="../embeddings/Microsoft_Office_Excel_Worksheet734.xlsx"/><Relationship Id="rId1" Type="http://schemas.openxmlformats.org/officeDocument/2006/relationships/themeOverride" Target="../theme/themeOverride242.xml"/></Relationships>
</file>

<file path=ppt/charts/_rels/chart735.xml.rels><?xml version="1.0" encoding="UTF-8" standalone="yes"?>
<Relationships xmlns="http://schemas.openxmlformats.org/package/2006/relationships"><Relationship Id="rId2" Type="http://schemas.openxmlformats.org/officeDocument/2006/relationships/package" Target="../embeddings/Microsoft_Office_Excel_Worksheet735.xlsx"/><Relationship Id="rId1" Type="http://schemas.openxmlformats.org/officeDocument/2006/relationships/themeOverride" Target="../theme/themeOverride243.xml"/></Relationships>
</file>

<file path=ppt/charts/_rels/chart736.xml.rels><?xml version="1.0" encoding="UTF-8" standalone="yes"?>
<Relationships xmlns="http://schemas.openxmlformats.org/package/2006/relationships"><Relationship Id="rId2" Type="http://schemas.openxmlformats.org/officeDocument/2006/relationships/package" Target="../embeddings/Microsoft_Office_Excel_Worksheet736.xlsx"/><Relationship Id="rId1" Type="http://schemas.openxmlformats.org/officeDocument/2006/relationships/themeOverride" Target="../theme/themeOverride244.xml"/></Relationships>
</file>

<file path=ppt/charts/_rels/chart737.xml.rels><?xml version="1.0" encoding="UTF-8" standalone="yes"?>
<Relationships xmlns="http://schemas.openxmlformats.org/package/2006/relationships"><Relationship Id="rId2" Type="http://schemas.openxmlformats.org/officeDocument/2006/relationships/package" Target="../embeddings/Microsoft_Office_Excel_Worksheet737.xlsx"/><Relationship Id="rId1" Type="http://schemas.openxmlformats.org/officeDocument/2006/relationships/themeOverride" Target="../theme/themeOverride245.xml"/></Relationships>
</file>

<file path=ppt/charts/_rels/chart738.xml.rels><?xml version="1.0" encoding="UTF-8" standalone="yes"?>
<Relationships xmlns="http://schemas.openxmlformats.org/package/2006/relationships"><Relationship Id="rId2" Type="http://schemas.openxmlformats.org/officeDocument/2006/relationships/package" Target="../embeddings/Microsoft_Office_Excel_Worksheet738.xlsx"/><Relationship Id="rId1" Type="http://schemas.openxmlformats.org/officeDocument/2006/relationships/themeOverride" Target="../theme/themeOverride246.xml"/></Relationships>
</file>

<file path=ppt/charts/_rels/chart739.xml.rels><?xml version="1.0" encoding="UTF-8" standalone="yes"?>
<Relationships xmlns="http://schemas.openxmlformats.org/package/2006/relationships"><Relationship Id="rId2" Type="http://schemas.openxmlformats.org/officeDocument/2006/relationships/package" Target="../embeddings/Microsoft_Office_Excel_Worksheet739.xlsx"/><Relationship Id="rId1" Type="http://schemas.openxmlformats.org/officeDocument/2006/relationships/themeOverride" Target="../theme/themeOverride247.xml"/></Relationships>
</file>

<file path=ppt/charts/_rels/chart74.xml.rels><?xml version="1.0" encoding="UTF-8" standalone="yes"?>
<Relationships xmlns="http://schemas.openxmlformats.org/package/2006/relationships"><Relationship Id="rId2" Type="http://schemas.openxmlformats.org/officeDocument/2006/relationships/package" Target="../embeddings/Microsoft_Office_Excel_Worksheet74.xlsx"/><Relationship Id="rId1" Type="http://schemas.openxmlformats.org/officeDocument/2006/relationships/themeOverride" Target="../theme/themeOverride37.xml"/></Relationships>
</file>

<file path=ppt/charts/_rels/chart740.xml.rels><?xml version="1.0" encoding="UTF-8" standalone="yes"?>
<Relationships xmlns="http://schemas.openxmlformats.org/package/2006/relationships"><Relationship Id="rId2" Type="http://schemas.openxmlformats.org/officeDocument/2006/relationships/package" Target="../embeddings/Microsoft_Office_Excel_Worksheet740.xlsx"/><Relationship Id="rId1" Type="http://schemas.openxmlformats.org/officeDocument/2006/relationships/themeOverride" Target="../theme/themeOverride248.xml"/></Relationships>
</file>

<file path=ppt/charts/_rels/chart741.xml.rels><?xml version="1.0" encoding="UTF-8" standalone="yes"?>
<Relationships xmlns="http://schemas.openxmlformats.org/package/2006/relationships"><Relationship Id="rId2" Type="http://schemas.openxmlformats.org/officeDocument/2006/relationships/package" Target="../embeddings/Microsoft_Office_Excel_Worksheet741.xlsx"/><Relationship Id="rId1" Type="http://schemas.openxmlformats.org/officeDocument/2006/relationships/themeOverride" Target="../theme/themeOverride249.xml"/></Relationships>
</file>

<file path=ppt/charts/_rels/chart742.xml.rels><?xml version="1.0" encoding="UTF-8" standalone="yes"?>
<Relationships xmlns="http://schemas.openxmlformats.org/package/2006/relationships"><Relationship Id="rId2" Type="http://schemas.openxmlformats.org/officeDocument/2006/relationships/package" Target="../embeddings/Microsoft_Office_Excel_Worksheet742.xlsx"/><Relationship Id="rId1" Type="http://schemas.openxmlformats.org/officeDocument/2006/relationships/themeOverride" Target="../theme/themeOverride250.xml"/></Relationships>
</file>

<file path=ppt/charts/_rels/chart743.xml.rels><?xml version="1.0" encoding="UTF-8" standalone="yes"?>
<Relationships xmlns="http://schemas.openxmlformats.org/package/2006/relationships"><Relationship Id="rId2" Type="http://schemas.openxmlformats.org/officeDocument/2006/relationships/package" Target="../embeddings/Microsoft_Office_Excel_Worksheet743.xlsx"/><Relationship Id="rId1" Type="http://schemas.openxmlformats.org/officeDocument/2006/relationships/themeOverride" Target="../theme/themeOverride251.xml"/></Relationships>
</file>

<file path=ppt/charts/_rels/chart744.xml.rels><?xml version="1.0" encoding="UTF-8" standalone="yes"?>
<Relationships xmlns="http://schemas.openxmlformats.org/package/2006/relationships"><Relationship Id="rId2" Type="http://schemas.openxmlformats.org/officeDocument/2006/relationships/package" Target="../embeddings/Microsoft_Office_Excel_Worksheet744.xlsx"/><Relationship Id="rId1" Type="http://schemas.openxmlformats.org/officeDocument/2006/relationships/themeOverride" Target="../theme/themeOverride252.xml"/></Relationships>
</file>

<file path=ppt/charts/_rels/chart745.xml.rels><?xml version="1.0" encoding="UTF-8" standalone="yes"?>
<Relationships xmlns="http://schemas.openxmlformats.org/package/2006/relationships"><Relationship Id="rId1" Type="http://schemas.openxmlformats.org/officeDocument/2006/relationships/package" Target="../embeddings/Microsoft_Office_Excel_Worksheet745.xlsx"/></Relationships>
</file>

<file path=ppt/charts/_rels/chart746.xml.rels><?xml version="1.0" encoding="UTF-8" standalone="yes"?>
<Relationships xmlns="http://schemas.openxmlformats.org/package/2006/relationships"><Relationship Id="rId1" Type="http://schemas.openxmlformats.org/officeDocument/2006/relationships/package" Target="../embeddings/Microsoft_Office_Excel_Worksheet746.xlsx"/></Relationships>
</file>

<file path=ppt/charts/_rels/chart747.xml.rels><?xml version="1.0" encoding="UTF-8" standalone="yes"?>
<Relationships xmlns="http://schemas.openxmlformats.org/package/2006/relationships"><Relationship Id="rId1" Type="http://schemas.openxmlformats.org/officeDocument/2006/relationships/package" Target="../embeddings/Microsoft_Office_Excel_Worksheet747.xlsx"/></Relationships>
</file>

<file path=ppt/charts/_rels/chart748.xml.rels><?xml version="1.0" encoding="UTF-8" standalone="yes"?>
<Relationships xmlns="http://schemas.openxmlformats.org/package/2006/relationships"><Relationship Id="rId1" Type="http://schemas.openxmlformats.org/officeDocument/2006/relationships/package" Target="../embeddings/Microsoft_Office_Excel_Worksheet748.xlsx"/></Relationships>
</file>

<file path=ppt/charts/_rels/chart749.xml.rels><?xml version="1.0" encoding="UTF-8" standalone="yes"?>
<Relationships xmlns="http://schemas.openxmlformats.org/package/2006/relationships"><Relationship Id="rId1" Type="http://schemas.openxmlformats.org/officeDocument/2006/relationships/package" Target="../embeddings/Microsoft_Office_Excel_Worksheet749.xlsx"/></Relationships>
</file>

<file path=ppt/charts/_rels/chart75.xml.rels><?xml version="1.0" encoding="UTF-8" standalone="yes"?>
<Relationships xmlns="http://schemas.openxmlformats.org/package/2006/relationships"><Relationship Id="rId2" Type="http://schemas.openxmlformats.org/officeDocument/2006/relationships/package" Target="../embeddings/Microsoft_Office_Excel_Worksheet75.xlsx"/><Relationship Id="rId1" Type="http://schemas.openxmlformats.org/officeDocument/2006/relationships/themeOverride" Target="../theme/themeOverride38.xml"/></Relationships>
</file>

<file path=ppt/charts/_rels/chart750.xml.rels><?xml version="1.0" encoding="UTF-8" standalone="yes"?>
<Relationships xmlns="http://schemas.openxmlformats.org/package/2006/relationships"><Relationship Id="rId1" Type="http://schemas.openxmlformats.org/officeDocument/2006/relationships/package" Target="../embeddings/Microsoft_Office_Excel_Worksheet750.xlsx"/></Relationships>
</file>

<file path=ppt/charts/_rels/chart751.xml.rels><?xml version="1.0" encoding="UTF-8" standalone="yes"?>
<Relationships xmlns="http://schemas.openxmlformats.org/package/2006/relationships"><Relationship Id="rId1" Type="http://schemas.openxmlformats.org/officeDocument/2006/relationships/package" Target="../embeddings/Microsoft_Office_Excel_Worksheet751.xlsx"/></Relationships>
</file>

<file path=ppt/charts/_rels/chart752.xml.rels><?xml version="1.0" encoding="UTF-8" standalone="yes"?>
<Relationships xmlns="http://schemas.openxmlformats.org/package/2006/relationships"><Relationship Id="rId1" Type="http://schemas.openxmlformats.org/officeDocument/2006/relationships/package" Target="../embeddings/Microsoft_Office_Excel_Worksheet752.xlsx"/></Relationships>
</file>

<file path=ppt/charts/_rels/chart753.xml.rels><?xml version="1.0" encoding="UTF-8" standalone="yes"?>
<Relationships xmlns="http://schemas.openxmlformats.org/package/2006/relationships"><Relationship Id="rId1" Type="http://schemas.openxmlformats.org/officeDocument/2006/relationships/package" Target="../embeddings/Microsoft_Office_Excel_Worksheet753.xlsx"/></Relationships>
</file>

<file path=ppt/charts/_rels/chart754.xml.rels><?xml version="1.0" encoding="UTF-8" standalone="yes"?>
<Relationships xmlns="http://schemas.openxmlformats.org/package/2006/relationships"><Relationship Id="rId1" Type="http://schemas.openxmlformats.org/officeDocument/2006/relationships/package" Target="../embeddings/Microsoft_Office_Excel_Worksheet754.xlsx"/></Relationships>
</file>

<file path=ppt/charts/_rels/chart755.xml.rels><?xml version="1.0" encoding="UTF-8" standalone="yes"?>
<Relationships xmlns="http://schemas.openxmlformats.org/package/2006/relationships"><Relationship Id="rId1" Type="http://schemas.openxmlformats.org/officeDocument/2006/relationships/package" Target="../embeddings/Microsoft_Office_Excel_Worksheet755.xlsx"/></Relationships>
</file>

<file path=ppt/charts/_rels/chart756.xml.rels><?xml version="1.0" encoding="UTF-8" standalone="yes"?>
<Relationships xmlns="http://schemas.openxmlformats.org/package/2006/relationships"><Relationship Id="rId1" Type="http://schemas.openxmlformats.org/officeDocument/2006/relationships/package" Target="../embeddings/Microsoft_Office_Excel_Worksheet756.xlsx"/></Relationships>
</file>

<file path=ppt/charts/_rels/chart757.xml.rels><?xml version="1.0" encoding="UTF-8" standalone="yes"?>
<Relationships xmlns="http://schemas.openxmlformats.org/package/2006/relationships"><Relationship Id="rId1" Type="http://schemas.openxmlformats.org/officeDocument/2006/relationships/package" Target="../embeddings/Microsoft_Office_Excel_Worksheet757.xlsx"/></Relationships>
</file>

<file path=ppt/charts/_rels/chart758.xml.rels><?xml version="1.0" encoding="UTF-8" standalone="yes"?>
<Relationships xmlns="http://schemas.openxmlformats.org/package/2006/relationships"><Relationship Id="rId1" Type="http://schemas.openxmlformats.org/officeDocument/2006/relationships/package" Target="../embeddings/Microsoft_Office_Excel_Worksheet758.xlsx"/></Relationships>
</file>

<file path=ppt/charts/_rels/chart759.xml.rels><?xml version="1.0" encoding="UTF-8" standalone="yes"?>
<Relationships xmlns="http://schemas.openxmlformats.org/package/2006/relationships"><Relationship Id="rId1" Type="http://schemas.openxmlformats.org/officeDocument/2006/relationships/package" Target="../embeddings/Microsoft_Office_Excel_Worksheet759.xlsx"/></Relationships>
</file>

<file path=ppt/charts/_rels/chart76.xml.rels><?xml version="1.0" encoding="UTF-8" standalone="yes"?>
<Relationships xmlns="http://schemas.openxmlformats.org/package/2006/relationships"><Relationship Id="rId2" Type="http://schemas.openxmlformats.org/officeDocument/2006/relationships/package" Target="../embeddings/Microsoft_Office_Excel_Worksheet76.xlsx"/><Relationship Id="rId1" Type="http://schemas.openxmlformats.org/officeDocument/2006/relationships/themeOverride" Target="../theme/themeOverride39.xml"/></Relationships>
</file>

<file path=ppt/charts/_rels/chart760.xml.rels><?xml version="1.0" encoding="UTF-8" standalone="yes"?>
<Relationships xmlns="http://schemas.openxmlformats.org/package/2006/relationships"><Relationship Id="rId1" Type="http://schemas.openxmlformats.org/officeDocument/2006/relationships/package" Target="../embeddings/Microsoft_Office_Excel_Worksheet760.xlsx"/></Relationships>
</file>

<file path=ppt/charts/_rels/chart761.xml.rels><?xml version="1.0" encoding="UTF-8" standalone="yes"?>
<Relationships xmlns="http://schemas.openxmlformats.org/package/2006/relationships"><Relationship Id="rId1" Type="http://schemas.openxmlformats.org/officeDocument/2006/relationships/package" Target="../embeddings/Microsoft_Office_Excel_Worksheet761.xlsx"/></Relationships>
</file>

<file path=ppt/charts/_rels/chart762.xml.rels><?xml version="1.0" encoding="UTF-8" standalone="yes"?>
<Relationships xmlns="http://schemas.openxmlformats.org/package/2006/relationships"><Relationship Id="rId2" Type="http://schemas.openxmlformats.org/officeDocument/2006/relationships/package" Target="../embeddings/Microsoft_Office_Excel_Worksheet762.xlsx"/><Relationship Id="rId1" Type="http://schemas.openxmlformats.org/officeDocument/2006/relationships/themeOverride" Target="../theme/themeOverride253.xml"/></Relationships>
</file>

<file path=ppt/charts/_rels/chart763.xml.rels><?xml version="1.0" encoding="UTF-8" standalone="yes"?>
<Relationships xmlns="http://schemas.openxmlformats.org/package/2006/relationships"><Relationship Id="rId2" Type="http://schemas.openxmlformats.org/officeDocument/2006/relationships/package" Target="../embeddings/Microsoft_Office_Excel_Worksheet763.xlsx"/><Relationship Id="rId1" Type="http://schemas.openxmlformats.org/officeDocument/2006/relationships/themeOverride" Target="../theme/themeOverride254.xml"/></Relationships>
</file>

<file path=ppt/charts/_rels/chart764.xml.rels><?xml version="1.0" encoding="UTF-8" standalone="yes"?>
<Relationships xmlns="http://schemas.openxmlformats.org/package/2006/relationships"><Relationship Id="rId2" Type="http://schemas.openxmlformats.org/officeDocument/2006/relationships/package" Target="../embeddings/Microsoft_Office_Excel_Worksheet764.xlsx"/><Relationship Id="rId1" Type="http://schemas.openxmlformats.org/officeDocument/2006/relationships/themeOverride" Target="../theme/themeOverride255.xml"/></Relationships>
</file>

<file path=ppt/charts/_rels/chart765.xml.rels><?xml version="1.0" encoding="UTF-8" standalone="yes"?>
<Relationships xmlns="http://schemas.openxmlformats.org/package/2006/relationships"><Relationship Id="rId2" Type="http://schemas.openxmlformats.org/officeDocument/2006/relationships/package" Target="../embeddings/Microsoft_Office_Excel_Worksheet765.xlsx"/><Relationship Id="rId1" Type="http://schemas.openxmlformats.org/officeDocument/2006/relationships/themeOverride" Target="../theme/themeOverride256.xml"/></Relationships>
</file>

<file path=ppt/charts/_rels/chart766.xml.rels><?xml version="1.0" encoding="UTF-8" standalone="yes"?>
<Relationships xmlns="http://schemas.openxmlformats.org/package/2006/relationships"><Relationship Id="rId1" Type="http://schemas.openxmlformats.org/officeDocument/2006/relationships/package" Target="../embeddings/Microsoft_Office_Excel_Worksheet766.xlsx"/></Relationships>
</file>

<file path=ppt/charts/_rels/chart767.xml.rels><?xml version="1.0" encoding="UTF-8" standalone="yes"?>
<Relationships xmlns="http://schemas.openxmlformats.org/package/2006/relationships"><Relationship Id="rId1" Type="http://schemas.openxmlformats.org/officeDocument/2006/relationships/package" Target="../embeddings/Microsoft_Office_Excel_Worksheet767.xlsx"/></Relationships>
</file>

<file path=ppt/charts/_rels/chart768.xml.rels><?xml version="1.0" encoding="UTF-8" standalone="yes"?>
<Relationships xmlns="http://schemas.openxmlformats.org/package/2006/relationships"><Relationship Id="rId1" Type="http://schemas.openxmlformats.org/officeDocument/2006/relationships/package" Target="../embeddings/Microsoft_Office_Excel_Worksheet768.xlsx"/></Relationships>
</file>

<file path=ppt/charts/_rels/chart769.xml.rels><?xml version="1.0" encoding="UTF-8" standalone="yes"?>
<Relationships xmlns="http://schemas.openxmlformats.org/package/2006/relationships"><Relationship Id="rId1" Type="http://schemas.openxmlformats.org/officeDocument/2006/relationships/package" Target="../embeddings/Microsoft_Office_Excel_Worksheet769.xlsx"/></Relationships>
</file>

<file path=ppt/charts/_rels/chart77.xml.rels><?xml version="1.0" encoding="UTF-8" standalone="yes"?>
<Relationships xmlns="http://schemas.openxmlformats.org/package/2006/relationships"><Relationship Id="rId2" Type="http://schemas.openxmlformats.org/officeDocument/2006/relationships/package" Target="../embeddings/Microsoft_Office_Excel_Worksheet77.xlsx"/><Relationship Id="rId1" Type="http://schemas.openxmlformats.org/officeDocument/2006/relationships/themeOverride" Target="../theme/themeOverride40.xml"/></Relationships>
</file>

<file path=ppt/charts/_rels/chart770.xml.rels><?xml version="1.0" encoding="UTF-8" standalone="yes"?>
<Relationships xmlns="http://schemas.openxmlformats.org/package/2006/relationships"><Relationship Id="rId1" Type="http://schemas.openxmlformats.org/officeDocument/2006/relationships/package" Target="../embeddings/Microsoft_Office_Excel_Worksheet770.xlsx"/></Relationships>
</file>

<file path=ppt/charts/_rels/chart771.xml.rels><?xml version="1.0" encoding="UTF-8" standalone="yes"?>
<Relationships xmlns="http://schemas.openxmlformats.org/package/2006/relationships"><Relationship Id="rId1" Type="http://schemas.openxmlformats.org/officeDocument/2006/relationships/package" Target="../embeddings/Microsoft_Office_Excel_Worksheet771.xlsx"/></Relationships>
</file>

<file path=ppt/charts/_rels/chart772.xml.rels><?xml version="1.0" encoding="UTF-8" standalone="yes"?>
<Relationships xmlns="http://schemas.openxmlformats.org/package/2006/relationships"><Relationship Id="rId1" Type="http://schemas.openxmlformats.org/officeDocument/2006/relationships/package" Target="../embeddings/Microsoft_Office_Excel_Worksheet772.xlsx"/></Relationships>
</file>

<file path=ppt/charts/_rels/chart773.xml.rels><?xml version="1.0" encoding="UTF-8" standalone="yes"?>
<Relationships xmlns="http://schemas.openxmlformats.org/package/2006/relationships"><Relationship Id="rId1" Type="http://schemas.openxmlformats.org/officeDocument/2006/relationships/package" Target="../embeddings/Microsoft_Office_Excel_Worksheet773.xlsx"/></Relationships>
</file>

<file path=ppt/charts/_rels/chart774.xml.rels><?xml version="1.0" encoding="UTF-8" standalone="yes"?>
<Relationships xmlns="http://schemas.openxmlformats.org/package/2006/relationships"><Relationship Id="rId1" Type="http://schemas.openxmlformats.org/officeDocument/2006/relationships/package" Target="../embeddings/Microsoft_Office_Excel_Worksheet774.xlsx"/></Relationships>
</file>

<file path=ppt/charts/_rels/chart775.xml.rels><?xml version="1.0" encoding="UTF-8" standalone="yes"?>
<Relationships xmlns="http://schemas.openxmlformats.org/package/2006/relationships"><Relationship Id="rId1" Type="http://schemas.openxmlformats.org/officeDocument/2006/relationships/package" Target="../embeddings/Microsoft_Office_Excel_Worksheet775.xlsx"/></Relationships>
</file>

<file path=ppt/charts/_rels/chart776.xml.rels><?xml version="1.0" encoding="UTF-8" standalone="yes"?>
<Relationships xmlns="http://schemas.openxmlformats.org/package/2006/relationships"><Relationship Id="rId1" Type="http://schemas.openxmlformats.org/officeDocument/2006/relationships/package" Target="../embeddings/Microsoft_Office_Excel_Worksheet776.xlsx"/></Relationships>
</file>

<file path=ppt/charts/_rels/chart777.xml.rels><?xml version="1.0" encoding="UTF-8" standalone="yes"?>
<Relationships xmlns="http://schemas.openxmlformats.org/package/2006/relationships"><Relationship Id="rId1" Type="http://schemas.openxmlformats.org/officeDocument/2006/relationships/package" Target="../embeddings/Microsoft_Office_Excel_Worksheet777.xlsx"/></Relationships>
</file>

<file path=ppt/charts/_rels/chart778.xml.rels><?xml version="1.0" encoding="UTF-8" standalone="yes"?>
<Relationships xmlns="http://schemas.openxmlformats.org/package/2006/relationships"><Relationship Id="rId1" Type="http://schemas.openxmlformats.org/officeDocument/2006/relationships/package" Target="../embeddings/Microsoft_Office_Excel_Worksheet778.xlsx"/></Relationships>
</file>

<file path=ppt/charts/_rels/chart779.xml.rels><?xml version="1.0" encoding="UTF-8" standalone="yes"?>
<Relationships xmlns="http://schemas.openxmlformats.org/package/2006/relationships"><Relationship Id="rId1" Type="http://schemas.openxmlformats.org/officeDocument/2006/relationships/package" Target="../embeddings/Microsoft_Office_Excel_Worksheet779.xlsx"/></Relationships>
</file>

<file path=ppt/charts/_rels/chart78.xml.rels><?xml version="1.0" encoding="UTF-8" standalone="yes"?>
<Relationships xmlns="http://schemas.openxmlformats.org/package/2006/relationships"><Relationship Id="rId2" Type="http://schemas.openxmlformats.org/officeDocument/2006/relationships/package" Target="../embeddings/Microsoft_Office_Excel_Worksheet78.xlsx"/><Relationship Id="rId1" Type="http://schemas.openxmlformats.org/officeDocument/2006/relationships/themeOverride" Target="../theme/themeOverride41.xml"/></Relationships>
</file>

<file path=ppt/charts/_rels/chart780.xml.rels><?xml version="1.0" encoding="UTF-8" standalone="yes"?>
<Relationships xmlns="http://schemas.openxmlformats.org/package/2006/relationships"><Relationship Id="rId1" Type="http://schemas.openxmlformats.org/officeDocument/2006/relationships/package" Target="../embeddings/Microsoft_Office_Excel_Worksheet780.xlsx"/></Relationships>
</file>

<file path=ppt/charts/_rels/chart781.xml.rels><?xml version="1.0" encoding="UTF-8" standalone="yes"?>
<Relationships xmlns="http://schemas.openxmlformats.org/package/2006/relationships"><Relationship Id="rId1" Type="http://schemas.openxmlformats.org/officeDocument/2006/relationships/package" Target="../embeddings/Microsoft_Office_Excel_Worksheet781.xlsx"/></Relationships>
</file>

<file path=ppt/charts/_rels/chart782.xml.rels><?xml version="1.0" encoding="UTF-8" standalone="yes"?>
<Relationships xmlns="http://schemas.openxmlformats.org/package/2006/relationships"><Relationship Id="rId1" Type="http://schemas.openxmlformats.org/officeDocument/2006/relationships/package" Target="../embeddings/Microsoft_Office_Excel_Worksheet782.xlsx"/></Relationships>
</file>

<file path=ppt/charts/_rels/chart783.xml.rels><?xml version="1.0" encoding="UTF-8" standalone="yes"?>
<Relationships xmlns="http://schemas.openxmlformats.org/package/2006/relationships"><Relationship Id="rId1" Type="http://schemas.openxmlformats.org/officeDocument/2006/relationships/package" Target="../embeddings/Microsoft_Office_Excel_Worksheet783.xlsx"/></Relationships>
</file>

<file path=ppt/charts/_rels/chart784.xml.rels><?xml version="1.0" encoding="UTF-8" standalone="yes"?>
<Relationships xmlns="http://schemas.openxmlformats.org/package/2006/relationships"><Relationship Id="rId1" Type="http://schemas.openxmlformats.org/officeDocument/2006/relationships/package" Target="../embeddings/Microsoft_Office_Excel_Worksheet784.xlsx"/></Relationships>
</file>

<file path=ppt/charts/_rels/chart785.xml.rels><?xml version="1.0" encoding="UTF-8" standalone="yes"?>
<Relationships xmlns="http://schemas.openxmlformats.org/package/2006/relationships"><Relationship Id="rId1" Type="http://schemas.openxmlformats.org/officeDocument/2006/relationships/package" Target="../embeddings/Microsoft_Office_Excel_Worksheet785.xlsx"/></Relationships>
</file>

<file path=ppt/charts/_rels/chart786.xml.rels><?xml version="1.0" encoding="UTF-8" standalone="yes"?>
<Relationships xmlns="http://schemas.openxmlformats.org/package/2006/relationships"><Relationship Id="rId1" Type="http://schemas.openxmlformats.org/officeDocument/2006/relationships/package" Target="../embeddings/Microsoft_Office_Excel_Worksheet786.xlsx"/></Relationships>
</file>

<file path=ppt/charts/_rels/chart787.xml.rels><?xml version="1.0" encoding="UTF-8" standalone="yes"?>
<Relationships xmlns="http://schemas.openxmlformats.org/package/2006/relationships"><Relationship Id="rId1" Type="http://schemas.openxmlformats.org/officeDocument/2006/relationships/package" Target="../embeddings/Microsoft_Office_Excel_Worksheet787.xlsx"/></Relationships>
</file>

<file path=ppt/charts/_rels/chart788.xml.rels><?xml version="1.0" encoding="UTF-8" standalone="yes"?>
<Relationships xmlns="http://schemas.openxmlformats.org/package/2006/relationships"><Relationship Id="rId1" Type="http://schemas.openxmlformats.org/officeDocument/2006/relationships/package" Target="../embeddings/Microsoft_Office_Excel_Worksheet788.xlsx"/></Relationships>
</file>

<file path=ppt/charts/_rels/chart789.xml.rels><?xml version="1.0" encoding="UTF-8" standalone="yes"?>
<Relationships xmlns="http://schemas.openxmlformats.org/package/2006/relationships"><Relationship Id="rId1" Type="http://schemas.openxmlformats.org/officeDocument/2006/relationships/package" Target="../embeddings/Microsoft_Office_Excel_Worksheet789.xlsx"/></Relationships>
</file>

<file path=ppt/charts/_rels/chart79.xml.rels><?xml version="1.0" encoding="UTF-8" standalone="yes"?>
<Relationships xmlns="http://schemas.openxmlformats.org/package/2006/relationships"><Relationship Id="rId2" Type="http://schemas.openxmlformats.org/officeDocument/2006/relationships/package" Target="../embeddings/Microsoft_Office_Excel_Worksheet79.xlsx"/><Relationship Id="rId1" Type="http://schemas.openxmlformats.org/officeDocument/2006/relationships/themeOverride" Target="../theme/themeOverride42.xml"/></Relationships>
</file>

<file path=ppt/charts/_rels/chart790.xml.rels><?xml version="1.0" encoding="UTF-8" standalone="yes"?>
<Relationships xmlns="http://schemas.openxmlformats.org/package/2006/relationships"><Relationship Id="rId1" Type="http://schemas.openxmlformats.org/officeDocument/2006/relationships/package" Target="../embeddings/Microsoft_Office_Excel_Worksheet790.xlsx"/></Relationships>
</file>

<file path=ppt/charts/_rels/chart791.xml.rels><?xml version="1.0" encoding="UTF-8" standalone="yes"?>
<Relationships xmlns="http://schemas.openxmlformats.org/package/2006/relationships"><Relationship Id="rId1" Type="http://schemas.openxmlformats.org/officeDocument/2006/relationships/package" Target="../embeddings/Microsoft_Office_Excel_Worksheet791.xlsx"/></Relationships>
</file>

<file path=ppt/charts/_rels/chart792.xml.rels><?xml version="1.0" encoding="UTF-8" standalone="yes"?>
<Relationships xmlns="http://schemas.openxmlformats.org/package/2006/relationships"><Relationship Id="rId1" Type="http://schemas.openxmlformats.org/officeDocument/2006/relationships/package" Target="../embeddings/Microsoft_Office_Excel_Worksheet792.xlsx"/></Relationships>
</file>

<file path=ppt/charts/_rels/chart793.xml.rels><?xml version="1.0" encoding="UTF-8" standalone="yes"?>
<Relationships xmlns="http://schemas.openxmlformats.org/package/2006/relationships"><Relationship Id="rId2" Type="http://schemas.openxmlformats.org/officeDocument/2006/relationships/package" Target="../embeddings/Microsoft_Office_Excel_Worksheet793.xlsx"/><Relationship Id="rId1" Type="http://schemas.openxmlformats.org/officeDocument/2006/relationships/themeOverride" Target="../theme/themeOverride257.xml"/></Relationships>
</file>

<file path=ppt/charts/_rels/chart794.xml.rels><?xml version="1.0" encoding="UTF-8" standalone="yes"?>
<Relationships xmlns="http://schemas.openxmlformats.org/package/2006/relationships"><Relationship Id="rId2" Type="http://schemas.openxmlformats.org/officeDocument/2006/relationships/package" Target="../embeddings/Microsoft_Office_Excel_Worksheet794.xlsx"/><Relationship Id="rId1" Type="http://schemas.openxmlformats.org/officeDocument/2006/relationships/themeOverride" Target="../theme/themeOverride258.xml"/></Relationships>
</file>

<file path=ppt/charts/_rels/chart795.xml.rels><?xml version="1.0" encoding="UTF-8" standalone="yes"?>
<Relationships xmlns="http://schemas.openxmlformats.org/package/2006/relationships"><Relationship Id="rId2" Type="http://schemas.openxmlformats.org/officeDocument/2006/relationships/package" Target="../embeddings/Microsoft_Office_Excel_Worksheet795.xlsx"/><Relationship Id="rId1" Type="http://schemas.openxmlformats.org/officeDocument/2006/relationships/themeOverride" Target="../theme/themeOverride259.xml"/></Relationships>
</file>

<file path=ppt/charts/_rels/chart796.xml.rels><?xml version="1.0" encoding="UTF-8" standalone="yes"?>
<Relationships xmlns="http://schemas.openxmlformats.org/package/2006/relationships"><Relationship Id="rId2" Type="http://schemas.openxmlformats.org/officeDocument/2006/relationships/package" Target="../embeddings/Microsoft_Office_Excel_Worksheet796.xlsx"/><Relationship Id="rId1" Type="http://schemas.openxmlformats.org/officeDocument/2006/relationships/themeOverride" Target="../theme/themeOverride260.xml"/></Relationships>
</file>

<file path=ppt/charts/_rels/chart797.xml.rels><?xml version="1.0" encoding="UTF-8" standalone="yes"?>
<Relationships xmlns="http://schemas.openxmlformats.org/package/2006/relationships"><Relationship Id="rId2" Type="http://schemas.openxmlformats.org/officeDocument/2006/relationships/package" Target="../embeddings/Microsoft_Office_Excel_Worksheet797.xlsx"/><Relationship Id="rId1" Type="http://schemas.openxmlformats.org/officeDocument/2006/relationships/themeOverride" Target="../theme/themeOverride261.xml"/></Relationships>
</file>

<file path=ppt/charts/_rels/chart798.xml.rels><?xml version="1.0" encoding="UTF-8" standalone="yes"?>
<Relationships xmlns="http://schemas.openxmlformats.org/package/2006/relationships"><Relationship Id="rId2" Type="http://schemas.openxmlformats.org/officeDocument/2006/relationships/package" Target="../embeddings/Microsoft_Office_Excel_Worksheet798.xlsx"/><Relationship Id="rId1" Type="http://schemas.openxmlformats.org/officeDocument/2006/relationships/themeOverride" Target="../theme/themeOverride262.xml"/></Relationships>
</file>

<file path=ppt/charts/_rels/chart799.xml.rels><?xml version="1.0" encoding="UTF-8" standalone="yes"?>
<Relationships xmlns="http://schemas.openxmlformats.org/package/2006/relationships"><Relationship Id="rId2" Type="http://schemas.openxmlformats.org/officeDocument/2006/relationships/package" Target="../embeddings/Microsoft_Office_Excel_Worksheet799.xlsx"/><Relationship Id="rId1" Type="http://schemas.openxmlformats.org/officeDocument/2006/relationships/themeOverride" Target="../theme/themeOverride263.xml"/></Relationships>
</file>

<file path=ppt/charts/_rels/chart8.xml.rels><?xml version="1.0" encoding="UTF-8" standalone="yes"?>
<Relationships xmlns="http://schemas.openxmlformats.org/package/2006/relationships"><Relationship Id="rId1" Type="http://schemas.openxmlformats.org/officeDocument/2006/relationships/package" Target="../embeddings/Microsoft_Office_Excel_Worksheet8.xlsx"/></Relationships>
</file>

<file path=ppt/charts/_rels/chart80.xml.rels><?xml version="1.0" encoding="UTF-8" standalone="yes"?>
<Relationships xmlns="http://schemas.openxmlformats.org/package/2006/relationships"><Relationship Id="rId2" Type="http://schemas.openxmlformats.org/officeDocument/2006/relationships/package" Target="../embeddings/Microsoft_Office_Excel_Worksheet80.xlsx"/><Relationship Id="rId1" Type="http://schemas.openxmlformats.org/officeDocument/2006/relationships/themeOverride" Target="../theme/themeOverride43.xml"/></Relationships>
</file>

<file path=ppt/charts/_rels/chart800.xml.rels><?xml version="1.0" encoding="UTF-8" standalone="yes"?>
<Relationships xmlns="http://schemas.openxmlformats.org/package/2006/relationships"><Relationship Id="rId2" Type="http://schemas.openxmlformats.org/officeDocument/2006/relationships/package" Target="../embeddings/Microsoft_Office_Excel_Worksheet800.xlsx"/><Relationship Id="rId1" Type="http://schemas.openxmlformats.org/officeDocument/2006/relationships/themeOverride" Target="../theme/themeOverride264.xml"/></Relationships>
</file>

<file path=ppt/charts/_rels/chart801.xml.rels><?xml version="1.0" encoding="UTF-8" standalone="yes"?>
<Relationships xmlns="http://schemas.openxmlformats.org/package/2006/relationships"><Relationship Id="rId2" Type="http://schemas.openxmlformats.org/officeDocument/2006/relationships/package" Target="../embeddings/Microsoft_Office_Excel_Worksheet801.xlsx"/><Relationship Id="rId1" Type="http://schemas.openxmlformats.org/officeDocument/2006/relationships/themeOverride" Target="../theme/themeOverride265.xml"/></Relationships>
</file>

<file path=ppt/charts/_rels/chart802.xml.rels><?xml version="1.0" encoding="UTF-8" standalone="yes"?>
<Relationships xmlns="http://schemas.openxmlformats.org/package/2006/relationships"><Relationship Id="rId2" Type="http://schemas.openxmlformats.org/officeDocument/2006/relationships/package" Target="../embeddings/Microsoft_Office_Excel_Worksheet802.xlsx"/><Relationship Id="rId1" Type="http://schemas.openxmlformats.org/officeDocument/2006/relationships/themeOverride" Target="../theme/themeOverride266.xml"/></Relationships>
</file>

<file path=ppt/charts/_rels/chart803.xml.rels><?xml version="1.0" encoding="UTF-8" standalone="yes"?>
<Relationships xmlns="http://schemas.openxmlformats.org/package/2006/relationships"><Relationship Id="rId2" Type="http://schemas.openxmlformats.org/officeDocument/2006/relationships/package" Target="../embeddings/Microsoft_Office_Excel_Worksheet803.xlsx"/><Relationship Id="rId1" Type="http://schemas.openxmlformats.org/officeDocument/2006/relationships/themeOverride" Target="../theme/themeOverride267.xml"/></Relationships>
</file>

<file path=ppt/charts/_rels/chart804.xml.rels><?xml version="1.0" encoding="UTF-8" standalone="yes"?>
<Relationships xmlns="http://schemas.openxmlformats.org/package/2006/relationships"><Relationship Id="rId2" Type="http://schemas.openxmlformats.org/officeDocument/2006/relationships/package" Target="../embeddings/Microsoft_Office_Excel_Worksheet804.xlsx"/><Relationship Id="rId1" Type="http://schemas.openxmlformats.org/officeDocument/2006/relationships/themeOverride" Target="../theme/themeOverride268.xml"/></Relationships>
</file>

<file path=ppt/charts/_rels/chart805.xml.rels><?xml version="1.0" encoding="UTF-8" standalone="yes"?>
<Relationships xmlns="http://schemas.openxmlformats.org/package/2006/relationships"><Relationship Id="rId2" Type="http://schemas.openxmlformats.org/officeDocument/2006/relationships/package" Target="../embeddings/Microsoft_Office_Excel_Worksheet805.xlsx"/><Relationship Id="rId1" Type="http://schemas.openxmlformats.org/officeDocument/2006/relationships/themeOverride" Target="../theme/themeOverride269.xml"/></Relationships>
</file>

<file path=ppt/charts/_rels/chart806.xml.rels><?xml version="1.0" encoding="UTF-8" standalone="yes"?>
<Relationships xmlns="http://schemas.openxmlformats.org/package/2006/relationships"><Relationship Id="rId2" Type="http://schemas.openxmlformats.org/officeDocument/2006/relationships/package" Target="../embeddings/Microsoft_Office_Excel_Worksheet806.xlsx"/><Relationship Id="rId1" Type="http://schemas.openxmlformats.org/officeDocument/2006/relationships/themeOverride" Target="../theme/themeOverride270.xml"/></Relationships>
</file>

<file path=ppt/charts/_rels/chart807.xml.rels><?xml version="1.0" encoding="UTF-8" standalone="yes"?>
<Relationships xmlns="http://schemas.openxmlformats.org/package/2006/relationships"><Relationship Id="rId2" Type="http://schemas.openxmlformats.org/officeDocument/2006/relationships/package" Target="../embeddings/Microsoft_Office_Excel_Worksheet807.xlsx"/><Relationship Id="rId1" Type="http://schemas.openxmlformats.org/officeDocument/2006/relationships/themeOverride" Target="../theme/themeOverride271.xml"/></Relationships>
</file>

<file path=ppt/charts/_rels/chart808.xml.rels><?xml version="1.0" encoding="UTF-8" standalone="yes"?>
<Relationships xmlns="http://schemas.openxmlformats.org/package/2006/relationships"><Relationship Id="rId2" Type="http://schemas.openxmlformats.org/officeDocument/2006/relationships/package" Target="../embeddings/Microsoft_Office_Excel_Worksheet808.xlsx"/><Relationship Id="rId1" Type="http://schemas.openxmlformats.org/officeDocument/2006/relationships/themeOverride" Target="../theme/themeOverride272.xml"/></Relationships>
</file>

<file path=ppt/charts/_rels/chart809.xml.rels><?xml version="1.0" encoding="UTF-8" standalone="yes"?>
<Relationships xmlns="http://schemas.openxmlformats.org/package/2006/relationships"><Relationship Id="rId2" Type="http://schemas.openxmlformats.org/officeDocument/2006/relationships/package" Target="../embeddings/Microsoft_Office_Excel_Worksheet809.xlsx"/><Relationship Id="rId1" Type="http://schemas.openxmlformats.org/officeDocument/2006/relationships/themeOverride" Target="../theme/themeOverride273.xml"/></Relationships>
</file>

<file path=ppt/charts/_rels/chart81.xml.rels><?xml version="1.0" encoding="UTF-8" standalone="yes"?>
<Relationships xmlns="http://schemas.openxmlformats.org/package/2006/relationships"><Relationship Id="rId2" Type="http://schemas.openxmlformats.org/officeDocument/2006/relationships/package" Target="../embeddings/Microsoft_Office_Excel_Worksheet81.xlsx"/><Relationship Id="rId1" Type="http://schemas.openxmlformats.org/officeDocument/2006/relationships/themeOverride" Target="../theme/themeOverride44.xml"/></Relationships>
</file>

<file path=ppt/charts/_rels/chart810.xml.rels><?xml version="1.0" encoding="UTF-8" standalone="yes"?>
<Relationships xmlns="http://schemas.openxmlformats.org/package/2006/relationships"><Relationship Id="rId2" Type="http://schemas.openxmlformats.org/officeDocument/2006/relationships/package" Target="../embeddings/Microsoft_Office_Excel_Worksheet810.xlsx"/><Relationship Id="rId1" Type="http://schemas.openxmlformats.org/officeDocument/2006/relationships/themeOverride" Target="../theme/themeOverride274.xml"/></Relationships>
</file>

<file path=ppt/charts/_rels/chart811.xml.rels><?xml version="1.0" encoding="UTF-8" standalone="yes"?>
<Relationships xmlns="http://schemas.openxmlformats.org/package/2006/relationships"><Relationship Id="rId2" Type="http://schemas.openxmlformats.org/officeDocument/2006/relationships/package" Target="../embeddings/Microsoft_Office_Excel_Worksheet811.xlsx"/><Relationship Id="rId1" Type="http://schemas.openxmlformats.org/officeDocument/2006/relationships/themeOverride" Target="../theme/themeOverride275.xml"/></Relationships>
</file>

<file path=ppt/charts/_rels/chart812.xml.rels><?xml version="1.0" encoding="UTF-8" standalone="yes"?>
<Relationships xmlns="http://schemas.openxmlformats.org/package/2006/relationships"><Relationship Id="rId2" Type="http://schemas.openxmlformats.org/officeDocument/2006/relationships/package" Target="../embeddings/Microsoft_Office_Excel_Worksheet812.xlsx"/><Relationship Id="rId1" Type="http://schemas.openxmlformats.org/officeDocument/2006/relationships/themeOverride" Target="../theme/themeOverride276.xml"/></Relationships>
</file>

<file path=ppt/charts/_rels/chart813.xml.rels><?xml version="1.0" encoding="UTF-8" standalone="yes"?>
<Relationships xmlns="http://schemas.openxmlformats.org/package/2006/relationships"><Relationship Id="rId2" Type="http://schemas.openxmlformats.org/officeDocument/2006/relationships/package" Target="../embeddings/Microsoft_Office_Excel_Worksheet813.xlsx"/><Relationship Id="rId1" Type="http://schemas.openxmlformats.org/officeDocument/2006/relationships/themeOverride" Target="../theme/themeOverride277.xml"/></Relationships>
</file>

<file path=ppt/charts/_rels/chart814.xml.rels><?xml version="1.0" encoding="UTF-8" standalone="yes"?>
<Relationships xmlns="http://schemas.openxmlformats.org/package/2006/relationships"><Relationship Id="rId2" Type="http://schemas.openxmlformats.org/officeDocument/2006/relationships/package" Target="../embeddings/Microsoft_Office_Excel_Worksheet814.xlsx"/><Relationship Id="rId1" Type="http://schemas.openxmlformats.org/officeDocument/2006/relationships/themeOverride" Target="../theme/themeOverride278.xml"/></Relationships>
</file>

<file path=ppt/charts/_rels/chart815.xml.rels><?xml version="1.0" encoding="UTF-8" standalone="yes"?>
<Relationships xmlns="http://schemas.openxmlformats.org/package/2006/relationships"><Relationship Id="rId2" Type="http://schemas.openxmlformats.org/officeDocument/2006/relationships/package" Target="../embeddings/Microsoft_Office_Excel_Worksheet815.xlsx"/><Relationship Id="rId1" Type="http://schemas.openxmlformats.org/officeDocument/2006/relationships/themeOverride" Target="../theme/themeOverride279.xml"/></Relationships>
</file>

<file path=ppt/charts/_rels/chart816.xml.rels><?xml version="1.0" encoding="UTF-8" standalone="yes"?>
<Relationships xmlns="http://schemas.openxmlformats.org/package/2006/relationships"><Relationship Id="rId2" Type="http://schemas.openxmlformats.org/officeDocument/2006/relationships/package" Target="../embeddings/Microsoft_Office_Excel_Worksheet816.xlsx"/><Relationship Id="rId1" Type="http://schemas.openxmlformats.org/officeDocument/2006/relationships/themeOverride" Target="../theme/themeOverride280.xml"/></Relationships>
</file>

<file path=ppt/charts/_rels/chart817.xml.rels><?xml version="1.0" encoding="UTF-8" standalone="yes"?>
<Relationships xmlns="http://schemas.openxmlformats.org/package/2006/relationships"><Relationship Id="rId2" Type="http://schemas.openxmlformats.org/officeDocument/2006/relationships/package" Target="../embeddings/Microsoft_Office_Excel_Worksheet817.xlsx"/><Relationship Id="rId1" Type="http://schemas.openxmlformats.org/officeDocument/2006/relationships/themeOverride" Target="../theme/themeOverride281.xml"/></Relationships>
</file>

<file path=ppt/charts/_rels/chart818.xml.rels><?xml version="1.0" encoding="UTF-8" standalone="yes"?>
<Relationships xmlns="http://schemas.openxmlformats.org/package/2006/relationships"><Relationship Id="rId2" Type="http://schemas.openxmlformats.org/officeDocument/2006/relationships/package" Target="../embeddings/Microsoft_Office_Excel_Worksheet818.xlsx"/><Relationship Id="rId1" Type="http://schemas.openxmlformats.org/officeDocument/2006/relationships/themeOverride" Target="../theme/themeOverride282.xml"/></Relationships>
</file>

<file path=ppt/charts/_rels/chart819.xml.rels><?xml version="1.0" encoding="UTF-8" standalone="yes"?>
<Relationships xmlns="http://schemas.openxmlformats.org/package/2006/relationships"><Relationship Id="rId2" Type="http://schemas.openxmlformats.org/officeDocument/2006/relationships/package" Target="../embeddings/Microsoft_Office_Excel_Worksheet819.xlsx"/><Relationship Id="rId1" Type="http://schemas.openxmlformats.org/officeDocument/2006/relationships/themeOverride" Target="../theme/themeOverride283.xml"/></Relationships>
</file>

<file path=ppt/charts/_rels/chart82.xml.rels><?xml version="1.0" encoding="UTF-8" standalone="yes"?>
<Relationships xmlns="http://schemas.openxmlformats.org/package/2006/relationships"><Relationship Id="rId2" Type="http://schemas.openxmlformats.org/officeDocument/2006/relationships/package" Target="../embeddings/Microsoft_Office_Excel_Worksheet82.xlsx"/><Relationship Id="rId1" Type="http://schemas.openxmlformats.org/officeDocument/2006/relationships/themeOverride" Target="../theme/themeOverride45.xml"/></Relationships>
</file>

<file path=ppt/charts/_rels/chart820.xml.rels><?xml version="1.0" encoding="UTF-8" standalone="yes"?>
<Relationships xmlns="http://schemas.openxmlformats.org/package/2006/relationships"><Relationship Id="rId2" Type="http://schemas.openxmlformats.org/officeDocument/2006/relationships/package" Target="../embeddings/Microsoft_Office_Excel_Worksheet820.xlsx"/><Relationship Id="rId1" Type="http://schemas.openxmlformats.org/officeDocument/2006/relationships/themeOverride" Target="../theme/themeOverride284.xml"/></Relationships>
</file>

<file path=ppt/charts/_rels/chart821.xml.rels><?xml version="1.0" encoding="UTF-8" standalone="yes"?>
<Relationships xmlns="http://schemas.openxmlformats.org/package/2006/relationships"><Relationship Id="rId2" Type="http://schemas.openxmlformats.org/officeDocument/2006/relationships/package" Target="../embeddings/Microsoft_Office_Excel_Worksheet821.xlsx"/><Relationship Id="rId1" Type="http://schemas.openxmlformats.org/officeDocument/2006/relationships/themeOverride" Target="../theme/themeOverride285.xml"/></Relationships>
</file>

<file path=ppt/charts/_rels/chart822.xml.rels><?xml version="1.0" encoding="UTF-8" standalone="yes"?>
<Relationships xmlns="http://schemas.openxmlformats.org/package/2006/relationships"><Relationship Id="rId2" Type="http://schemas.openxmlformats.org/officeDocument/2006/relationships/package" Target="../embeddings/Microsoft_Office_Excel_Worksheet822.xlsx"/><Relationship Id="rId1" Type="http://schemas.openxmlformats.org/officeDocument/2006/relationships/themeOverride" Target="../theme/themeOverride286.xml"/></Relationships>
</file>

<file path=ppt/charts/_rels/chart823.xml.rels><?xml version="1.0" encoding="UTF-8" standalone="yes"?>
<Relationships xmlns="http://schemas.openxmlformats.org/package/2006/relationships"><Relationship Id="rId2" Type="http://schemas.openxmlformats.org/officeDocument/2006/relationships/package" Target="../embeddings/Microsoft_Office_Excel_Worksheet823.xlsx"/><Relationship Id="rId1" Type="http://schemas.openxmlformats.org/officeDocument/2006/relationships/themeOverride" Target="../theme/themeOverride287.xml"/></Relationships>
</file>

<file path=ppt/charts/_rels/chart824.xml.rels><?xml version="1.0" encoding="UTF-8" standalone="yes"?>
<Relationships xmlns="http://schemas.openxmlformats.org/package/2006/relationships"><Relationship Id="rId2" Type="http://schemas.openxmlformats.org/officeDocument/2006/relationships/package" Target="../embeddings/Microsoft_Office_Excel_Worksheet824.xlsx"/><Relationship Id="rId1" Type="http://schemas.openxmlformats.org/officeDocument/2006/relationships/themeOverride" Target="../theme/themeOverride288.xml"/></Relationships>
</file>

<file path=ppt/charts/_rels/chart825.xml.rels><?xml version="1.0" encoding="UTF-8" standalone="yes"?>
<Relationships xmlns="http://schemas.openxmlformats.org/package/2006/relationships"><Relationship Id="rId2" Type="http://schemas.openxmlformats.org/officeDocument/2006/relationships/package" Target="../embeddings/Microsoft_Office_Excel_Worksheet825.xlsx"/><Relationship Id="rId1" Type="http://schemas.openxmlformats.org/officeDocument/2006/relationships/themeOverride" Target="../theme/themeOverride289.xml"/></Relationships>
</file>

<file path=ppt/charts/_rels/chart826.xml.rels><?xml version="1.0" encoding="UTF-8" standalone="yes"?>
<Relationships xmlns="http://schemas.openxmlformats.org/package/2006/relationships"><Relationship Id="rId1" Type="http://schemas.openxmlformats.org/officeDocument/2006/relationships/package" Target="../embeddings/Microsoft_Office_Excel_Worksheet826.xlsx"/></Relationships>
</file>

<file path=ppt/charts/_rels/chart827.xml.rels><?xml version="1.0" encoding="UTF-8" standalone="yes"?>
<Relationships xmlns="http://schemas.openxmlformats.org/package/2006/relationships"><Relationship Id="rId1" Type="http://schemas.openxmlformats.org/officeDocument/2006/relationships/package" Target="../embeddings/Microsoft_Office_Excel_Worksheet827.xlsx"/></Relationships>
</file>

<file path=ppt/charts/_rels/chart828.xml.rels><?xml version="1.0" encoding="UTF-8" standalone="yes"?>
<Relationships xmlns="http://schemas.openxmlformats.org/package/2006/relationships"><Relationship Id="rId1" Type="http://schemas.openxmlformats.org/officeDocument/2006/relationships/package" Target="../embeddings/Microsoft_Office_Excel_Worksheet828.xlsx"/></Relationships>
</file>

<file path=ppt/charts/_rels/chart829.xml.rels><?xml version="1.0" encoding="UTF-8" standalone="yes"?>
<Relationships xmlns="http://schemas.openxmlformats.org/package/2006/relationships"><Relationship Id="rId1" Type="http://schemas.openxmlformats.org/officeDocument/2006/relationships/package" Target="../embeddings/Microsoft_Office_Excel_Worksheet829.xlsx"/></Relationships>
</file>

<file path=ppt/charts/_rels/chart83.xml.rels><?xml version="1.0" encoding="UTF-8" standalone="yes"?>
<Relationships xmlns="http://schemas.openxmlformats.org/package/2006/relationships"><Relationship Id="rId2" Type="http://schemas.openxmlformats.org/officeDocument/2006/relationships/package" Target="../embeddings/Microsoft_Office_Excel_Worksheet83.xlsx"/><Relationship Id="rId1" Type="http://schemas.openxmlformats.org/officeDocument/2006/relationships/themeOverride" Target="../theme/themeOverride46.xml"/></Relationships>
</file>

<file path=ppt/charts/_rels/chart830.xml.rels><?xml version="1.0" encoding="UTF-8" standalone="yes"?>
<Relationships xmlns="http://schemas.openxmlformats.org/package/2006/relationships"><Relationship Id="rId1" Type="http://schemas.openxmlformats.org/officeDocument/2006/relationships/package" Target="../embeddings/Microsoft_Office_Excel_Worksheet830.xlsx"/></Relationships>
</file>

<file path=ppt/charts/_rels/chart831.xml.rels><?xml version="1.0" encoding="UTF-8" standalone="yes"?>
<Relationships xmlns="http://schemas.openxmlformats.org/package/2006/relationships"><Relationship Id="rId1" Type="http://schemas.openxmlformats.org/officeDocument/2006/relationships/package" Target="../embeddings/Microsoft_Office_Excel_Worksheet831.xlsx"/></Relationships>
</file>

<file path=ppt/charts/_rels/chart832.xml.rels><?xml version="1.0" encoding="UTF-8" standalone="yes"?>
<Relationships xmlns="http://schemas.openxmlformats.org/package/2006/relationships"><Relationship Id="rId1" Type="http://schemas.openxmlformats.org/officeDocument/2006/relationships/package" Target="../embeddings/Microsoft_Office_Excel_Worksheet832.xlsx"/></Relationships>
</file>

<file path=ppt/charts/_rels/chart833.xml.rels><?xml version="1.0" encoding="UTF-8" standalone="yes"?>
<Relationships xmlns="http://schemas.openxmlformats.org/package/2006/relationships"><Relationship Id="rId1" Type="http://schemas.openxmlformats.org/officeDocument/2006/relationships/package" Target="../embeddings/Microsoft_Office_Excel_Worksheet833.xlsx"/></Relationships>
</file>

<file path=ppt/charts/_rels/chart834.xml.rels><?xml version="1.0" encoding="UTF-8" standalone="yes"?>
<Relationships xmlns="http://schemas.openxmlformats.org/package/2006/relationships"><Relationship Id="rId1" Type="http://schemas.openxmlformats.org/officeDocument/2006/relationships/package" Target="../embeddings/Microsoft_Office_Excel_Worksheet834.xlsx"/></Relationships>
</file>

<file path=ppt/charts/_rels/chart835.xml.rels><?xml version="1.0" encoding="UTF-8" standalone="yes"?>
<Relationships xmlns="http://schemas.openxmlformats.org/package/2006/relationships"><Relationship Id="rId1" Type="http://schemas.openxmlformats.org/officeDocument/2006/relationships/package" Target="../embeddings/Microsoft_Office_Excel_Worksheet835.xlsx"/></Relationships>
</file>

<file path=ppt/charts/_rels/chart836.xml.rels><?xml version="1.0" encoding="UTF-8" standalone="yes"?>
<Relationships xmlns="http://schemas.openxmlformats.org/package/2006/relationships"><Relationship Id="rId1" Type="http://schemas.openxmlformats.org/officeDocument/2006/relationships/package" Target="../embeddings/Microsoft_Office_Excel_Worksheet836.xlsx"/></Relationships>
</file>

<file path=ppt/charts/_rels/chart837.xml.rels><?xml version="1.0" encoding="UTF-8" standalone="yes"?>
<Relationships xmlns="http://schemas.openxmlformats.org/package/2006/relationships"><Relationship Id="rId1" Type="http://schemas.openxmlformats.org/officeDocument/2006/relationships/package" Target="../embeddings/Microsoft_Office_Excel_Worksheet837.xlsx"/></Relationships>
</file>

<file path=ppt/charts/_rels/chart838.xml.rels><?xml version="1.0" encoding="UTF-8" standalone="yes"?>
<Relationships xmlns="http://schemas.openxmlformats.org/package/2006/relationships"><Relationship Id="rId1" Type="http://schemas.openxmlformats.org/officeDocument/2006/relationships/package" Target="../embeddings/Microsoft_Office_Excel_Worksheet838.xlsx"/></Relationships>
</file>

<file path=ppt/charts/_rels/chart839.xml.rels><?xml version="1.0" encoding="UTF-8" standalone="yes"?>
<Relationships xmlns="http://schemas.openxmlformats.org/package/2006/relationships"><Relationship Id="rId2" Type="http://schemas.openxmlformats.org/officeDocument/2006/relationships/package" Target="../embeddings/Microsoft_Office_Excel_Worksheet839.xlsx"/><Relationship Id="rId1" Type="http://schemas.openxmlformats.org/officeDocument/2006/relationships/themeOverride" Target="../theme/themeOverride290.xml"/></Relationships>
</file>

<file path=ppt/charts/_rels/chart84.xml.rels><?xml version="1.0" encoding="UTF-8" standalone="yes"?>
<Relationships xmlns="http://schemas.openxmlformats.org/package/2006/relationships"><Relationship Id="rId2" Type="http://schemas.openxmlformats.org/officeDocument/2006/relationships/package" Target="../embeddings/Microsoft_Office_Excel_Worksheet84.xlsx"/><Relationship Id="rId1" Type="http://schemas.openxmlformats.org/officeDocument/2006/relationships/themeOverride" Target="../theme/themeOverride47.xml"/></Relationships>
</file>

<file path=ppt/charts/_rels/chart840.xml.rels><?xml version="1.0" encoding="UTF-8" standalone="yes"?>
<Relationships xmlns="http://schemas.openxmlformats.org/package/2006/relationships"><Relationship Id="rId2" Type="http://schemas.openxmlformats.org/officeDocument/2006/relationships/package" Target="../embeddings/Microsoft_Office_Excel_Worksheet840.xlsx"/><Relationship Id="rId1" Type="http://schemas.openxmlformats.org/officeDocument/2006/relationships/themeOverride" Target="../theme/themeOverride291.xml"/></Relationships>
</file>

<file path=ppt/charts/_rels/chart841.xml.rels><?xml version="1.0" encoding="UTF-8" standalone="yes"?>
<Relationships xmlns="http://schemas.openxmlformats.org/package/2006/relationships"><Relationship Id="rId2" Type="http://schemas.openxmlformats.org/officeDocument/2006/relationships/package" Target="../embeddings/Microsoft_Office_Excel_Worksheet841.xlsx"/><Relationship Id="rId1" Type="http://schemas.openxmlformats.org/officeDocument/2006/relationships/themeOverride" Target="../theme/themeOverride292.xml"/></Relationships>
</file>

<file path=ppt/charts/_rels/chart842.xml.rels><?xml version="1.0" encoding="UTF-8" standalone="yes"?>
<Relationships xmlns="http://schemas.openxmlformats.org/package/2006/relationships"><Relationship Id="rId2" Type="http://schemas.openxmlformats.org/officeDocument/2006/relationships/package" Target="../embeddings/Microsoft_Office_Excel_Worksheet842.xlsx"/><Relationship Id="rId1" Type="http://schemas.openxmlformats.org/officeDocument/2006/relationships/themeOverride" Target="../theme/themeOverride293.xml"/></Relationships>
</file>

<file path=ppt/charts/_rels/chart843.xml.rels><?xml version="1.0" encoding="UTF-8" standalone="yes"?>
<Relationships xmlns="http://schemas.openxmlformats.org/package/2006/relationships"><Relationship Id="rId2" Type="http://schemas.openxmlformats.org/officeDocument/2006/relationships/package" Target="../embeddings/Microsoft_Office_Excel_Worksheet843.xlsx"/><Relationship Id="rId1" Type="http://schemas.openxmlformats.org/officeDocument/2006/relationships/themeOverride" Target="../theme/themeOverride294.xml"/></Relationships>
</file>

<file path=ppt/charts/_rels/chart844.xml.rels><?xml version="1.0" encoding="UTF-8" standalone="yes"?>
<Relationships xmlns="http://schemas.openxmlformats.org/package/2006/relationships"><Relationship Id="rId2" Type="http://schemas.openxmlformats.org/officeDocument/2006/relationships/package" Target="../embeddings/Microsoft_Office_Excel_Worksheet844.xlsx"/><Relationship Id="rId1" Type="http://schemas.openxmlformats.org/officeDocument/2006/relationships/themeOverride" Target="../theme/themeOverride295.xml"/></Relationships>
</file>

<file path=ppt/charts/_rels/chart845.xml.rels><?xml version="1.0" encoding="UTF-8" standalone="yes"?>
<Relationships xmlns="http://schemas.openxmlformats.org/package/2006/relationships"><Relationship Id="rId2" Type="http://schemas.openxmlformats.org/officeDocument/2006/relationships/package" Target="../embeddings/Microsoft_Office_Excel_Worksheet845.xlsx"/><Relationship Id="rId1" Type="http://schemas.openxmlformats.org/officeDocument/2006/relationships/themeOverride" Target="../theme/themeOverride296.xml"/></Relationships>
</file>

<file path=ppt/charts/_rels/chart846.xml.rels><?xml version="1.0" encoding="UTF-8" standalone="yes"?>
<Relationships xmlns="http://schemas.openxmlformats.org/package/2006/relationships"><Relationship Id="rId2" Type="http://schemas.openxmlformats.org/officeDocument/2006/relationships/package" Target="../embeddings/Microsoft_Office_Excel_Worksheet846.xlsx"/><Relationship Id="rId1" Type="http://schemas.openxmlformats.org/officeDocument/2006/relationships/themeOverride" Target="../theme/themeOverride297.xml"/></Relationships>
</file>

<file path=ppt/charts/_rels/chart847.xml.rels><?xml version="1.0" encoding="UTF-8" standalone="yes"?>
<Relationships xmlns="http://schemas.openxmlformats.org/package/2006/relationships"><Relationship Id="rId2" Type="http://schemas.openxmlformats.org/officeDocument/2006/relationships/package" Target="../embeddings/Microsoft_Office_Excel_Worksheet847.xlsx"/><Relationship Id="rId1" Type="http://schemas.openxmlformats.org/officeDocument/2006/relationships/themeOverride" Target="../theme/themeOverride298.xml"/></Relationships>
</file>

<file path=ppt/charts/_rels/chart848.xml.rels><?xml version="1.0" encoding="UTF-8" standalone="yes"?>
<Relationships xmlns="http://schemas.openxmlformats.org/package/2006/relationships"><Relationship Id="rId2" Type="http://schemas.openxmlformats.org/officeDocument/2006/relationships/package" Target="../embeddings/Microsoft_Office_Excel_Worksheet848.xlsx"/><Relationship Id="rId1" Type="http://schemas.openxmlformats.org/officeDocument/2006/relationships/themeOverride" Target="../theme/themeOverride299.xml"/></Relationships>
</file>

<file path=ppt/charts/_rels/chart849.xml.rels><?xml version="1.0" encoding="UTF-8" standalone="yes"?>
<Relationships xmlns="http://schemas.openxmlformats.org/package/2006/relationships"><Relationship Id="rId2" Type="http://schemas.openxmlformats.org/officeDocument/2006/relationships/package" Target="../embeddings/Microsoft_Office_Excel_Worksheet849.xlsx"/><Relationship Id="rId1" Type="http://schemas.openxmlformats.org/officeDocument/2006/relationships/themeOverride" Target="../theme/themeOverride300.xml"/></Relationships>
</file>

<file path=ppt/charts/_rels/chart85.xml.rels><?xml version="1.0" encoding="UTF-8" standalone="yes"?>
<Relationships xmlns="http://schemas.openxmlformats.org/package/2006/relationships"><Relationship Id="rId2" Type="http://schemas.openxmlformats.org/officeDocument/2006/relationships/package" Target="../embeddings/Microsoft_Office_Excel_Worksheet85.xlsx"/><Relationship Id="rId1" Type="http://schemas.openxmlformats.org/officeDocument/2006/relationships/themeOverride" Target="../theme/themeOverride48.xml"/></Relationships>
</file>

<file path=ppt/charts/_rels/chart850.xml.rels><?xml version="1.0" encoding="UTF-8" standalone="yes"?>
<Relationships xmlns="http://schemas.openxmlformats.org/package/2006/relationships"><Relationship Id="rId2" Type="http://schemas.openxmlformats.org/officeDocument/2006/relationships/package" Target="../embeddings/Microsoft_Office_Excel_Worksheet850.xlsx"/><Relationship Id="rId1" Type="http://schemas.openxmlformats.org/officeDocument/2006/relationships/themeOverride" Target="../theme/themeOverride301.xml"/></Relationships>
</file>

<file path=ppt/charts/_rels/chart851.xml.rels><?xml version="1.0" encoding="UTF-8" standalone="yes"?>
<Relationships xmlns="http://schemas.openxmlformats.org/package/2006/relationships"><Relationship Id="rId2" Type="http://schemas.openxmlformats.org/officeDocument/2006/relationships/package" Target="../embeddings/Microsoft_Office_Excel_Worksheet851.xlsx"/><Relationship Id="rId1" Type="http://schemas.openxmlformats.org/officeDocument/2006/relationships/themeOverride" Target="../theme/themeOverride302.xml"/></Relationships>
</file>

<file path=ppt/charts/_rels/chart852.xml.rels><?xml version="1.0" encoding="UTF-8" standalone="yes"?>
<Relationships xmlns="http://schemas.openxmlformats.org/package/2006/relationships"><Relationship Id="rId2" Type="http://schemas.openxmlformats.org/officeDocument/2006/relationships/package" Target="../embeddings/Microsoft_Office_Excel_Worksheet852.xlsx"/><Relationship Id="rId1" Type="http://schemas.openxmlformats.org/officeDocument/2006/relationships/themeOverride" Target="../theme/themeOverride303.xml"/></Relationships>
</file>

<file path=ppt/charts/_rels/chart853.xml.rels><?xml version="1.0" encoding="UTF-8" standalone="yes"?>
<Relationships xmlns="http://schemas.openxmlformats.org/package/2006/relationships"><Relationship Id="rId2" Type="http://schemas.openxmlformats.org/officeDocument/2006/relationships/package" Target="../embeddings/Microsoft_Office_Excel_Worksheet853.xlsx"/><Relationship Id="rId1" Type="http://schemas.openxmlformats.org/officeDocument/2006/relationships/themeOverride" Target="../theme/themeOverride304.xml"/></Relationships>
</file>

<file path=ppt/charts/_rels/chart854.xml.rels><?xml version="1.0" encoding="UTF-8" standalone="yes"?>
<Relationships xmlns="http://schemas.openxmlformats.org/package/2006/relationships"><Relationship Id="rId2" Type="http://schemas.openxmlformats.org/officeDocument/2006/relationships/package" Target="../embeddings/Microsoft_Office_Excel_Worksheet854.xlsx"/><Relationship Id="rId1" Type="http://schemas.openxmlformats.org/officeDocument/2006/relationships/themeOverride" Target="../theme/themeOverride305.xml"/></Relationships>
</file>

<file path=ppt/charts/_rels/chart855.xml.rels><?xml version="1.0" encoding="UTF-8" standalone="yes"?>
<Relationships xmlns="http://schemas.openxmlformats.org/package/2006/relationships"><Relationship Id="rId2" Type="http://schemas.openxmlformats.org/officeDocument/2006/relationships/package" Target="../embeddings/Microsoft_Office_Excel_Worksheet855.xlsx"/><Relationship Id="rId1" Type="http://schemas.openxmlformats.org/officeDocument/2006/relationships/themeOverride" Target="../theme/themeOverride306.xml"/></Relationships>
</file>

<file path=ppt/charts/_rels/chart856.xml.rels><?xml version="1.0" encoding="UTF-8" standalone="yes"?>
<Relationships xmlns="http://schemas.openxmlformats.org/package/2006/relationships"><Relationship Id="rId1" Type="http://schemas.openxmlformats.org/officeDocument/2006/relationships/package" Target="../embeddings/Microsoft_Office_Excel_Worksheet856.xlsx"/></Relationships>
</file>

<file path=ppt/charts/_rels/chart857.xml.rels><?xml version="1.0" encoding="UTF-8" standalone="yes"?>
<Relationships xmlns="http://schemas.openxmlformats.org/package/2006/relationships"><Relationship Id="rId1" Type="http://schemas.openxmlformats.org/officeDocument/2006/relationships/package" Target="../embeddings/Microsoft_Office_Excel_Worksheet857.xlsx"/></Relationships>
</file>

<file path=ppt/charts/_rels/chart858.xml.rels><?xml version="1.0" encoding="UTF-8" standalone="yes"?>
<Relationships xmlns="http://schemas.openxmlformats.org/package/2006/relationships"><Relationship Id="rId1" Type="http://schemas.openxmlformats.org/officeDocument/2006/relationships/package" Target="../embeddings/Microsoft_Office_Excel_Worksheet858.xlsx"/></Relationships>
</file>

<file path=ppt/charts/_rels/chart859.xml.rels><?xml version="1.0" encoding="UTF-8" standalone="yes"?>
<Relationships xmlns="http://schemas.openxmlformats.org/package/2006/relationships"><Relationship Id="rId1" Type="http://schemas.openxmlformats.org/officeDocument/2006/relationships/package" Target="../embeddings/Microsoft_Office_Excel_Worksheet859.xlsx"/></Relationships>
</file>

<file path=ppt/charts/_rels/chart86.xml.rels><?xml version="1.0" encoding="UTF-8" standalone="yes"?>
<Relationships xmlns="http://schemas.openxmlformats.org/package/2006/relationships"><Relationship Id="rId2" Type="http://schemas.openxmlformats.org/officeDocument/2006/relationships/package" Target="../embeddings/Microsoft_Office_Excel_Worksheet86.xlsx"/><Relationship Id="rId1" Type="http://schemas.openxmlformats.org/officeDocument/2006/relationships/themeOverride" Target="../theme/themeOverride49.xml"/></Relationships>
</file>

<file path=ppt/charts/_rels/chart860.xml.rels><?xml version="1.0" encoding="UTF-8" standalone="yes"?>
<Relationships xmlns="http://schemas.openxmlformats.org/package/2006/relationships"><Relationship Id="rId1" Type="http://schemas.openxmlformats.org/officeDocument/2006/relationships/package" Target="../embeddings/Microsoft_Office_Excel_Worksheet860.xlsx"/></Relationships>
</file>

<file path=ppt/charts/_rels/chart861.xml.rels><?xml version="1.0" encoding="UTF-8" standalone="yes"?>
<Relationships xmlns="http://schemas.openxmlformats.org/package/2006/relationships"><Relationship Id="rId1" Type="http://schemas.openxmlformats.org/officeDocument/2006/relationships/package" Target="../embeddings/Microsoft_Office_Excel_Worksheet861.xlsx"/></Relationships>
</file>

<file path=ppt/charts/_rels/chart862.xml.rels><?xml version="1.0" encoding="UTF-8" standalone="yes"?>
<Relationships xmlns="http://schemas.openxmlformats.org/package/2006/relationships"><Relationship Id="rId1" Type="http://schemas.openxmlformats.org/officeDocument/2006/relationships/package" Target="../embeddings/Microsoft_Office_Excel_Worksheet862.xlsx"/></Relationships>
</file>

<file path=ppt/charts/_rels/chart863.xml.rels><?xml version="1.0" encoding="UTF-8" standalone="yes"?>
<Relationships xmlns="http://schemas.openxmlformats.org/package/2006/relationships"><Relationship Id="rId1" Type="http://schemas.openxmlformats.org/officeDocument/2006/relationships/package" Target="../embeddings/Microsoft_Office_Excel_Worksheet863.xlsx"/></Relationships>
</file>

<file path=ppt/charts/_rels/chart864.xml.rels><?xml version="1.0" encoding="UTF-8" standalone="yes"?>
<Relationships xmlns="http://schemas.openxmlformats.org/package/2006/relationships"><Relationship Id="rId1" Type="http://schemas.openxmlformats.org/officeDocument/2006/relationships/package" Target="../embeddings/Microsoft_Office_Excel_Worksheet864.xlsx"/></Relationships>
</file>

<file path=ppt/charts/_rels/chart865.xml.rels><?xml version="1.0" encoding="UTF-8" standalone="yes"?>
<Relationships xmlns="http://schemas.openxmlformats.org/package/2006/relationships"><Relationship Id="rId1" Type="http://schemas.openxmlformats.org/officeDocument/2006/relationships/package" Target="../embeddings/Microsoft_Office_Excel_Worksheet865.xlsx"/></Relationships>
</file>

<file path=ppt/charts/_rels/chart866.xml.rels><?xml version="1.0" encoding="UTF-8" standalone="yes"?>
<Relationships xmlns="http://schemas.openxmlformats.org/package/2006/relationships"><Relationship Id="rId1" Type="http://schemas.openxmlformats.org/officeDocument/2006/relationships/package" Target="../embeddings/Microsoft_Office_Excel_Worksheet866.xlsx"/></Relationships>
</file>

<file path=ppt/charts/_rels/chart867.xml.rels><?xml version="1.0" encoding="UTF-8" standalone="yes"?>
<Relationships xmlns="http://schemas.openxmlformats.org/package/2006/relationships"><Relationship Id="rId1" Type="http://schemas.openxmlformats.org/officeDocument/2006/relationships/package" Target="../embeddings/Microsoft_Office_Excel_Worksheet867.xlsx"/></Relationships>
</file>

<file path=ppt/charts/_rels/chart868.xml.rels><?xml version="1.0" encoding="UTF-8" standalone="yes"?>
<Relationships xmlns="http://schemas.openxmlformats.org/package/2006/relationships"><Relationship Id="rId1" Type="http://schemas.openxmlformats.org/officeDocument/2006/relationships/package" Target="../embeddings/Microsoft_Office_Excel_Worksheet868.xlsx"/></Relationships>
</file>

<file path=ppt/charts/_rels/chart869.xml.rels><?xml version="1.0" encoding="UTF-8" standalone="yes"?>
<Relationships xmlns="http://schemas.openxmlformats.org/package/2006/relationships"><Relationship Id="rId1" Type="http://schemas.openxmlformats.org/officeDocument/2006/relationships/package" Target="../embeddings/Microsoft_Office_Excel_Worksheet869.xlsx"/></Relationships>
</file>

<file path=ppt/charts/_rels/chart87.xml.rels><?xml version="1.0" encoding="UTF-8" standalone="yes"?>
<Relationships xmlns="http://schemas.openxmlformats.org/package/2006/relationships"><Relationship Id="rId2" Type="http://schemas.openxmlformats.org/officeDocument/2006/relationships/package" Target="../embeddings/Microsoft_Office_Excel_Worksheet87.xlsx"/><Relationship Id="rId1" Type="http://schemas.openxmlformats.org/officeDocument/2006/relationships/themeOverride" Target="../theme/themeOverride50.xml"/></Relationships>
</file>

<file path=ppt/charts/_rels/chart870.xml.rels><?xml version="1.0" encoding="UTF-8" standalone="yes"?>
<Relationships xmlns="http://schemas.openxmlformats.org/package/2006/relationships"><Relationship Id="rId1" Type="http://schemas.openxmlformats.org/officeDocument/2006/relationships/package" Target="../embeddings/Microsoft_Office_Excel_Worksheet870.xlsx"/></Relationships>
</file>

<file path=ppt/charts/_rels/chart871.xml.rels><?xml version="1.0" encoding="UTF-8" standalone="yes"?>
<Relationships xmlns="http://schemas.openxmlformats.org/package/2006/relationships"><Relationship Id="rId1" Type="http://schemas.openxmlformats.org/officeDocument/2006/relationships/package" Target="../embeddings/Microsoft_Office_Excel_Worksheet871.xlsx"/></Relationships>
</file>

<file path=ppt/charts/_rels/chart872.xml.rels><?xml version="1.0" encoding="UTF-8" standalone="yes"?>
<Relationships xmlns="http://schemas.openxmlformats.org/package/2006/relationships"><Relationship Id="rId1" Type="http://schemas.openxmlformats.org/officeDocument/2006/relationships/package" Target="../embeddings/Microsoft_Office_Excel_Worksheet872.xlsx"/></Relationships>
</file>

<file path=ppt/charts/_rels/chart873.xml.rels><?xml version="1.0" encoding="UTF-8" standalone="yes"?>
<Relationships xmlns="http://schemas.openxmlformats.org/package/2006/relationships"><Relationship Id="rId1" Type="http://schemas.openxmlformats.org/officeDocument/2006/relationships/package" Target="../embeddings/Microsoft_Office_Excel_Worksheet873.xlsx"/></Relationships>
</file>

<file path=ppt/charts/_rels/chart874.xml.rels><?xml version="1.0" encoding="UTF-8" standalone="yes"?>
<Relationships xmlns="http://schemas.openxmlformats.org/package/2006/relationships"><Relationship Id="rId1" Type="http://schemas.openxmlformats.org/officeDocument/2006/relationships/package" Target="../embeddings/Microsoft_Office_Excel_Worksheet874.xlsx"/></Relationships>
</file>

<file path=ppt/charts/_rels/chart875.xml.rels><?xml version="1.0" encoding="UTF-8" standalone="yes"?>
<Relationships xmlns="http://schemas.openxmlformats.org/package/2006/relationships"><Relationship Id="rId1" Type="http://schemas.openxmlformats.org/officeDocument/2006/relationships/package" Target="../embeddings/Microsoft_Office_Excel_Worksheet875.xlsx"/></Relationships>
</file>

<file path=ppt/charts/_rels/chart876.xml.rels><?xml version="1.0" encoding="UTF-8" standalone="yes"?>
<Relationships xmlns="http://schemas.openxmlformats.org/package/2006/relationships"><Relationship Id="rId1" Type="http://schemas.openxmlformats.org/officeDocument/2006/relationships/package" Target="../embeddings/Microsoft_Office_Excel_Worksheet876.xlsx"/></Relationships>
</file>

<file path=ppt/charts/_rels/chart877.xml.rels><?xml version="1.0" encoding="UTF-8" standalone="yes"?>
<Relationships xmlns="http://schemas.openxmlformats.org/package/2006/relationships"><Relationship Id="rId1" Type="http://schemas.openxmlformats.org/officeDocument/2006/relationships/package" Target="../embeddings/Microsoft_Office_Excel_Worksheet877.xlsx"/></Relationships>
</file>

<file path=ppt/charts/_rels/chart878.xml.rels><?xml version="1.0" encoding="UTF-8" standalone="yes"?>
<Relationships xmlns="http://schemas.openxmlformats.org/package/2006/relationships"><Relationship Id="rId1" Type="http://schemas.openxmlformats.org/officeDocument/2006/relationships/package" Target="../embeddings/Microsoft_Office_Excel_Worksheet878.xlsx"/></Relationships>
</file>

<file path=ppt/charts/_rels/chart879.xml.rels><?xml version="1.0" encoding="UTF-8" standalone="yes"?>
<Relationships xmlns="http://schemas.openxmlformats.org/package/2006/relationships"><Relationship Id="rId1" Type="http://schemas.openxmlformats.org/officeDocument/2006/relationships/package" Target="../embeddings/Microsoft_Office_Excel_Worksheet879.xlsx"/></Relationships>
</file>

<file path=ppt/charts/_rels/chart88.xml.rels><?xml version="1.0" encoding="UTF-8" standalone="yes"?>
<Relationships xmlns="http://schemas.openxmlformats.org/package/2006/relationships"><Relationship Id="rId2" Type="http://schemas.openxmlformats.org/officeDocument/2006/relationships/package" Target="../embeddings/Microsoft_Office_Excel_Worksheet88.xlsx"/><Relationship Id="rId1" Type="http://schemas.openxmlformats.org/officeDocument/2006/relationships/themeOverride" Target="../theme/themeOverride51.xml"/></Relationships>
</file>

<file path=ppt/charts/_rels/chart880.xml.rels><?xml version="1.0" encoding="UTF-8" standalone="yes"?>
<Relationships xmlns="http://schemas.openxmlformats.org/package/2006/relationships"><Relationship Id="rId1" Type="http://schemas.openxmlformats.org/officeDocument/2006/relationships/package" Target="../embeddings/Microsoft_Office_Excel_Worksheet880.xlsx"/></Relationships>
</file>

<file path=ppt/charts/_rels/chart881.xml.rels><?xml version="1.0" encoding="UTF-8" standalone="yes"?>
<Relationships xmlns="http://schemas.openxmlformats.org/package/2006/relationships"><Relationship Id="rId1" Type="http://schemas.openxmlformats.org/officeDocument/2006/relationships/package" Target="../embeddings/Microsoft_Office_Excel_Worksheet881.xlsx"/></Relationships>
</file>

<file path=ppt/charts/_rels/chart882.xml.rels><?xml version="1.0" encoding="UTF-8" standalone="yes"?>
<Relationships xmlns="http://schemas.openxmlformats.org/package/2006/relationships"><Relationship Id="rId1" Type="http://schemas.openxmlformats.org/officeDocument/2006/relationships/package" Target="../embeddings/Microsoft_Office_Excel_Worksheet882.xlsx"/></Relationships>
</file>

<file path=ppt/charts/_rels/chart883.xml.rels><?xml version="1.0" encoding="UTF-8" standalone="yes"?>
<Relationships xmlns="http://schemas.openxmlformats.org/package/2006/relationships"><Relationship Id="rId1" Type="http://schemas.openxmlformats.org/officeDocument/2006/relationships/package" Target="../embeddings/Microsoft_Office_Excel_Worksheet883.xlsx"/></Relationships>
</file>

<file path=ppt/charts/_rels/chart884.xml.rels><?xml version="1.0" encoding="UTF-8" standalone="yes"?>
<Relationships xmlns="http://schemas.openxmlformats.org/package/2006/relationships"><Relationship Id="rId2" Type="http://schemas.openxmlformats.org/officeDocument/2006/relationships/package" Target="../embeddings/Microsoft_Office_Excel_Worksheet884.xlsx"/><Relationship Id="rId1" Type="http://schemas.openxmlformats.org/officeDocument/2006/relationships/themeOverride" Target="../theme/themeOverride307.xml"/></Relationships>
</file>

<file path=ppt/charts/_rels/chart885.xml.rels><?xml version="1.0" encoding="UTF-8" standalone="yes"?>
<Relationships xmlns="http://schemas.openxmlformats.org/package/2006/relationships"><Relationship Id="rId2" Type="http://schemas.openxmlformats.org/officeDocument/2006/relationships/package" Target="../embeddings/Microsoft_Office_Excel_Worksheet885.xlsx"/><Relationship Id="rId1" Type="http://schemas.openxmlformats.org/officeDocument/2006/relationships/themeOverride" Target="../theme/themeOverride308.xml"/></Relationships>
</file>

<file path=ppt/charts/_rels/chart886.xml.rels><?xml version="1.0" encoding="UTF-8" standalone="yes"?>
<Relationships xmlns="http://schemas.openxmlformats.org/package/2006/relationships"><Relationship Id="rId2" Type="http://schemas.openxmlformats.org/officeDocument/2006/relationships/package" Target="../embeddings/Microsoft_Office_Excel_Worksheet886.xlsx"/><Relationship Id="rId1" Type="http://schemas.openxmlformats.org/officeDocument/2006/relationships/themeOverride" Target="../theme/themeOverride309.xml"/></Relationships>
</file>

<file path=ppt/charts/_rels/chart887.xml.rels><?xml version="1.0" encoding="UTF-8" standalone="yes"?>
<Relationships xmlns="http://schemas.openxmlformats.org/package/2006/relationships"><Relationship Id="rId2" Type="http://schemas.openxmlformats.org/officeDocument/2006/relationships/package" Target="../embeddings/Microsoft_Office_Excel_Worksheet887.xlsx"/><Relationship Id="rId1" Type="http://schemas.openxmlformats.org/officeDocument/2006/relationships/themeOverride" Target="../theme/themeOverride310.xml"/></Relationships>
</file>

<file path=ppt/charts/_rels/chart888.xml.rels><?xml version="1.0" encoding="UTF-8" standalone="yes"?>
<Relationships xmlns="http://schemas.openxmlformats.org/package/2006/relationships"><Relationship Id="rId2" Type="http://schemas.openxmlformats.org/officeDocument/2006/relationships/package" Target="../embeddings/Microsoft_Office_Excel_Worksheet888.xlsx"/><Relationship Id="rId1" Type="http://schemas.openxmlformats.org/officeDocument/2006/relationships/themeOverride" Target="../theme/themeOverride311.xml"/></Relationships>
</file>

<file path=ppt/charts/_rels/chart889.xml.rels><?xml version="1.0" encoding="UTF-8" standalone="yes"?>
<Relationships xmlns="http://schemas.openxmlformats.org/package/2006/relationships"><Relationship Id="rId2" Type="http://schemas.openxmlformats.org/officeDocument/2006/relationships/package" Target="../embeddings/Microsoft_Office_Excel_Worksheet889.xlsx"/><Relationship Id="rId1" Type="http://schemas.openxmlformats.org/officeDocument/2006/relationships/themeOverride" Target="../theme/themeOverride312.xml"/></Relationships>
</file>

<file path=ppt/charts/_rels/chart89.xml.rels><?xml version="1.0" encoding="UTF-8" standalone="yes"?>
<Relationships xmlns="http://schemas.openxmlformats.org/package/2006/relationships"><Relationship Id="rId2" Type="http://schemas.openxmlformats.org/officeDocument/2006/relationships/package" Target="../embeddings/Microsoft_Office_Excel_Worksheet89.xlsx"/><Relationship Id="rId1" Type="http://schemas.openxmlformats.org/officeDocument/2006/relationships/themeOverride" Target="../theme/themeOverride52.xml"/></Relationships>
</file>

<file path=ppt/charts/_rels/chart890.xml.rels><?xml version="1.0" encoding="UTF-8" standalone="yes"?>
<Relationships xmlns="http://schemas.openxmlformats.org/package/2006/relationships"><Relationship Id="rId2" Type="http://schemas.openxmlformats.org/officeDocument/2006/relationships/package" Target="../embeddings/Microsoft_Office_Excel_Worksheet890.xlsx"/><Relationship Id="rId1" Type="http://schemas.openxmlformats.org/officeDocument/2006/relationships/themeOverride" Target="../theme/themeOverride313.xml"/></Relationships>
</file>

<file path=ppt/charts/_rels/chart891.xml.rels><?xml version="1.0" encoding="UTF-8" standalone="yes"?>
<Relationships xmlns="http://schemas.openxmlformats.org/package/2006/relationships"><Relationship Id="rId2" Type="http://schemas.openxmlformats.org/officeDocument/2006/relationships/package" Target="../embeddings/Microsoft_Office_Excel_Worksheet891.xlsx"/><Relationship Id="rId1" Type="http://schemas.openxmlformats.org/officeDocument/2006/relationships/themeOverride" Target="../theme/themeOverride314.xml"/></Relationships>
</file>

<file path=ppt/charts/_rels/chart892.xml.rels><?xml version="1.0" encoding="UTF-8" standalone="yes"?>
<Relationships xmlns="http://schemas.openxmlformats.org/package/2006/relationships"><Relationship Id="rId2" Type="http://schemas.openxmlformats.org/officeDocument/2006/relationships/package" Target="../embeddings/Microsoft_Office_Excel_Worksheet892.xlsx"/><Relationship Id="rId1" Type="http://schemas.openxmlformats.org/officeDocument/2006/relationships/themeOverride" Target="../theme/themeOverride315.xml"/></Relationships>
</file>

<file path=ppt/charts/_rels/chart893.xml.rels><?xml version="1.0" encoding="UTF-8" standalone="yes"?>
<Relationships xmlns="http://schemas.openxmlformats.org/package/2006/relationships"><Relationship Id="rId2" Type="http://schemas.openxmlformats.org/officeDocument/2006/relationships/package" Target="../embeddings/Microsoft_Office_Excel_Worksheet893.xlsx"/><Relationship Id="rId1" Type="http://schemas.openxmlformats.org/officeDocument/2006/relationships/themeOverride" Target="../theme/themeOverride316.xml"/></Relationships>
</file>

<file path=ppt/charts/_rels/chart894.xml.rels><?xml version="1.0" encoding="UTF-8" standalone="yes"?>
<Relationships xmlns="http://schemas.openxmlformats.org/package/2006/relationships"><Relationship Id="rId2" Type="http://schemas.openxmlformats.org/officeDocument/2006/relationships/package" Target="../embeddings/Microsoft_Office_Excel_Worksheet894.xlsx"/><Relationship Id="rId1" Type="http://schemas.openxmlformats.org/officeDocument/2006/relationships/themeOverride" Target="../theme/themeOverride317.xml"/></Relationships>
</file>

<file path=ppt/charts/_rels/chart895.xml.rels><?xml version="1.0" encoding="UTF-8" standalone="yes"?>
<Relationships xmlns="http://schemas.openxmlformats.org/package/2006/relationships"><Relationship Id="rId1" Type="http://schemas.openxmlformats.org/officeDocument/2006/relationships/package" Target="../embeddings/Microsoft_Office_Excel_Worksheet895.xlsx"/></Relationships>
</file>

<file path=ppt/charts/_rels/chart896.xml.rels><?xml version="1.0" encoding="UTF-8" standalone="yes"?>
<Relationships xmlns="http://schemas.openxmlformats.org/package/2006/relationships"><Relationship Id="rId1" Type="http://schemas.openxmlformats.org/officeDocument/2006/relationships/package" Target="../embeddings/Microsoft_Office_Excel_Worksheet896.xlsx"/></Relationships>
</file>

<file path=ppt/charts/_rels/chart897.xml.rels><?xml version="1.0" encoding="UTF-8" standalone="yes"?>
<Relationships xmlns="http://schemas.openxmlformats.org/package/2006/relationships"><Relationship Id="rId1" Type="http://schemas.openxmlformats.org/officeDocument/2006/relationships/package" Target="../embeddings/Microsoft_Office_Excel_Worksheet897.xlsx"/></Relationships>
</file>

<file path=ppt/charts/_rels/chart898.xml.rels><?xml version="1.0" encoding="UTF-8" standalone="yes"?>
<Relationships xmlns="http://schemas.openxmlformats.org/package/2006/relationships"><Relationship Id="rId1" Type="http://schemas.openxmlformats.org/officeDocument/2006/relationships/package" Target="../embeddings/Microsoft_Office_Excel_Worksheet898.xlsx"/></Relationships>
</file>

<file path=ppt/charts/_rels/chart899.xml.rels><?xml version="1.0" encoding="UTF-8" standalone="yes"?>
<Relationships xmlns="http://schemas.openxmlformats.org/package/2006/relationships"><Relationship Id="rId1" Type="http://schemas.openxmlformats.org/officeDocument/2006/relationships/package" Target="../embeddings/Microsoft_Office_Excel_Worksheet899.xlsx"/></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Office_Excel_Worksheet9.xlsx"/></Relationships>
</file>

<file path=ppt/charts/_rels/chart90.xml.rels><?xml version="1.0" encoding="UTF-8" standalone="yes"?>
<Relationships xmlns="http://schemas.openxmlformats.org/package/2006/relationships"><Relationship Id="rId2" Type="http://schemas.openxmlformats.org/officeDocument/2006/relationships/package" Target="../embeddings/Microsoft_Office_Excel_Worksheet90.xlsx"/><Relationship Id="rId1" Type="http://schemas.openxmlformats.org/officeDocument/2006/relationships/themeOverride" Target="../theme/themeOverride53.xml"/></Relationships>
</file>

<file path=ppt/charts/_rels/chart900.xml.rels><?xml version="1.0" encoding="UTF-8" standalone="yes"?>
<Relationships xmlns="http://schemas.openxmlformats.org/package/2006/relationships"><Relationship Id="rId1" Type="http://schemas.openxmlformats.org/officeDocument/2006/relationships/package" Target="../embeddings/Microsoft_Office_Excel_Worksheet900.xlsx"/></Relationships>
</file>

<file path=ppt/charts/_rels/chart901.xml.rels><?xml version="1.0" encoding="UTF-8" standalone="yes"?>
<Relationships xmlns="http://schemas.openxmlformats.org/package/2006/relationships"><Relationship Id="rId1" Type="http://schemas.openxmlformats.org/officeDocument/2006/relationships/package" Target="../embeddings/Microsoft_Office_Excel_Worksheet901.xlsx"/></Relationships>
</file>

<file path=ppt/charts/_rels/chart902.xml.rels><?xml version="1.0" encoding="UTF-8" standalone="yes"?>
<Relationships xmlns="http://schemas.openxmlformats.org/package/2006/relationships"><Relationship Id="rId1" Type="http://schemas.openxmlformats.org/officeDocument/2006/relationships/package" Target="../embeddings/Microsoft_Office_Excel_Worksheet902.xlsx"/></Relationships>
</file>

<file path=ppt/charts/_rels/chart903.xml.rels><?xml version="1.0" encoding="UTF-8" standalone="yes"?>
<Relationships xmlns="http://schemas.openxmlformats.org/package/2006/relationships"><Relationship Id="rId1" Type="http://schemas.openxmlformats.org/officeDocument/2006/relationships/package" Target="../embeddings/Microsoft_Office_Excel_Worksheet903.xlsx"/></Relationships>
</file>

<file path=ppt/charts/_rels/chart904.xml.rels><?xml version="1.0" encoding="UTF-8" standalone="yes"?>
<Relationships xmlns="http://schemas.openxmlformats.org/package/2006/relationships"><Relationship Id="rId1" Type="http://schemas.openxmlformats.org/officeDocument/2006/relationships/package" Target="../embeddings/Microsoft_Office_Excel_Worksheet904.xlsx"/></Relationships>
</file>

<file path=ppt/charts/_rels/chart905.xml.rels><?xml version="1.0" encoding="UTF-8" standalone="yes"?>
<Relationships xmlns="http://schemas.openxmlformats.org/package/2006/relationships"><Relationship Id="rId1" Type="http://schemas.openxmlformats.org/officeDocument/2006/relationships/package" Target="../embeddings/Microsoft_Office_Excel_Worksheet905.xlsx"/></Relationships>
</file>

<file path=ppt/charts/_rels/chart906.xml.rels><?xml version="1.0" encoding="UTF-8" standalone="yes"?>
<Relationships xmlns="http://schemas.openxmlformats.org/package/2006/relationships"><Relationship Id="rId2" Type="http://schemas.openxmlformats.org/officeDocument/2006/relationships/package" Target="../embeddings/Microsoft_Office_Excel_Worksheet906.xlsx"/><Relationship Id="rId1" Type="http://schemas.openxmlformats.org/officeDocument/2006/relationships/themeOverride" Target="../theme/themeOverride318.xml"/></Relationships>
</file>

<file path=ppt/charts/_rels/chart907.xml.rels><?xml version="1.0" encoding="UTF-8" standalone="yes"?>
<Relationships xmlns="http://schemas.openxmlformats.org/package/2006/relationships"><Relationship Id="rId2" Type="http://schemas.openxmlformats.org/officeDocument/2006/relationships/package" Target="../embeddings/Microsoft_Office_Excel_Worksheet907.xlsx"/><Relationship Id="rId1" Type="http://schemas.openxmlformats.org/officeDocument/2006/relationships/themeOverride" Target="../theme/themeOverride319.xml"/></Relationships>
</file>

<file path=ppt/charts/_rels/chart908.xml.rels><?xml version="1.0" encoding="UTF-8" standalone="yes"?>
<Relationships xmlns="http://schemas.openxmlformats.org/package/2006/relationships"><Relationship Id="rId2" Type="http://schemas.openxmlformats.org/officeDocument/2006/relationships/package" Target="../embeddings/Microsoft_Office_Excel_Worksheet908.xlsx"/><Relationship Id="rId1" Type="http://schemas.openxmlformats.org/officeDocument/2006/relationships/themeOverride" Target="../theme/themeOverride320.xml"/></Relationships>
</file>

<file path=ppt/charts/_rels/chart909.xml.rels><?xml version="1.0" encoding="UTF-8" standalone="yes"?>
<Relationships xmlns="http://schemas.openxmlformats.org/package/2006/relationships"><Relationship Id="rId2" Type="http://schemas.openxmlformats.org/officeDocument/2006/relationships/package" Target="../embeddings/Microsoft_Office_Excel_Worksheet909.xlsx"/><Relationship Id="rId1" Type="http://schemas.openxmlformats.org/officeDocument/2006/relationships/themeOverride" Target="../theme/themeOverride321.xml"/></Relationships>
</file>

<file path=ppt/charts/_rels/chart91.xml.rels><?xml version="1.0" encoding="UTF-8" standalone="yes"?>
<Relationships xmlns="http://schemas.openxmlformats.org/package/2006/relationships"><Relationship Id="rId2" Type="http://schemas.openxmlformats.org/officeDocument/2006/relationships/package" Target="../embeddings/Microsoft_Office_Excel_Worksheet91.xlsx"/><Relationship Id="rId1" Type="http://schemas.openxmlformats.org/officeDocument/2006/relationships/themeOverride" Target="../theme/themeOverride54.xml"/></Relationships>
</file>

<file path=ppt/charts/_rels/chart910.xml.rels><?xml version="1.0" encoding="UTF-8" standalone="yes"?>
<Relationships xmlns="http://schemas.openxmlformats.org/package/2006/relationships"><Relationship Id="rId2" Type="http://schemas.openxmlformats.org/officeDocument/2006/relationships/package" Target="../embeddings/Microsoft_Office_Excel_Worksheet910.xlsx"/><Relationship Id="rId1" Type="http://schemas.openxmlformats.org/officeDocument/2006/relationships/themeOverride" Target="../theme/themeOverride322.xml"/></Relationships>
</file>

<file path=ppt/charts/_rels/chart911.xml.rels><?xml version="1.0" encoding="UTF-8" standalone="yes"?>
<Relationships xmlns="http://schemas.openxmlformats.org/package/2006/relationships"><Relationship Id="rId2" Type="http://schemas.openxmlformats.org/officeDocument/2006/relationships/package" Target="../embeddings/Microsoft_Office_Excel_Worksheet911.xlsx"/><Relationship Id="rId1" Type="http://schemas.openxmlformats.org/officeDocument/2006/relationships/themeOverride" Target="../theme/themeOverride323.xml"/></Relationships>
</file>

<file path=ppt/charts/_rels/chart912.xml.rels><?xml version="1.0" encoding="UTF-8" standalone="yes"?>
<Relationships xmlns="http://schemas.openxmlformats.org/package/2006/relationships"><Relationship Id="rId2" Type="http://schemas.openxmlformats.org/officeDocument/2006/relationships/package" Target="../embeddings/Microsoft_Office_Excel_Worksheet912.xlsx"/><Relationship Id="rId1" Type="http://schemas.openxmlformats.org/officeDocument/2006/relationships/themeOverride" Target="../theme/themeOverride324.xml"/></Relationships>
</file>

<file path=ppt/charts/_rels/chart913.xml.rels><?xml version="1.0" encoding="UTF-8" standalone="yes"?>
<Relationships xmlns="http://schemas.openxmlformats.org/package/2006/relationships"><Relationship Id="rId2" Type="http://schemas.openxmlformats.org/officeDocument/2006/relationships/package" Target="../embeddings/Microsoft_Office_Excel_Worksheet913.xlsx"/><Relationship Id="rId1" Type="http://schemas.openxmlformats.org/officeDocument/2006/relationships/themeOverride" Target="../theme/themeOverride325.xml"/></Relationships>
</file>

<file path=ppt/charts/_rels/chart914.xml.rels><?xml version="1.0" encoding="UTF-8" standalone="yes"?>
<Relationships xmlns="http://schemas.openxmlformats.org/package/2006/relationships"><Relationship Id="rId2" Type="http://schemas.openxmlformats.org/officeDocument/2006/relationships/package" Target="../embeddings/Microsoft_Office_Excel_Worksheet914.xlsx"/><Relationship Id="rId1" Type="http://schemas.openxmlformats.org/officeDocument/2006/relationships/themeOverride" Target="../theme/themeOverride326.xml"/></Relationships>
</file>

<file path=ppt/charts/_rels/chart915.xml.rels><?xml version="1.0" encoding="UTF-8" standalone="yes"?>
<Relationships xmlns="http://schemas.openxmlformats.org/package/2006/relationships"><Relationship Id="rId2" Type="http://schemas.openxmlformats.org/officeDocument/2006/relationships/package" Target="../embeddings/Microsoft_Office_Excel_Worksheet915.xlsx"/><Relationship Id="rId1" Type="http://schemas.openxmlformats.org/officeDocument/2006/relationships/themeOverride" Target="../theme/themeOverride327.xml"/></Relationships>
</file>

<file path=ppt/charts/_rels/chart916.xml.rels><?xml version="1.0" encoding="UTF-8" standalone="yes"?>
<Relationships xmlns="http://schemas.openxmlformats.org/package/2006/relationships"><Relationship Id="rId2" Type="http://schemas.openxmlformats.org/officeDocument/2006/relationships/package" Target="../embeddings/Microsoft_Office_Excel_Worksheet916.xlsx"/><Relationship Id="rId1" Type="http://schemas.openxmlformats.org/officeDocument/2006/relationships/themeOverride" Target="../theme/themeOverride328.xml"/></Relationships>
</file>

<file path=ppt/charts/_rels/chart917.xml.rels><?xml version="1.0" encoding="UTF-8" standalone="yes"?>
<Relationships xmlns="http://schemas.openxmlformats.org/package/2006/relationships"><Relationship Id="rId2" Type="http://schemas.openxmlformats.org/officeDocument/2006/relationships/package" Target="../embeddings/Microsoft_Office_Excel_Worksheet917.xlsx"/><Relationship Id="rId1" Type="http://schemas.openxmlformats.org/officeDocument/2006/relationships/themeOverride" Target="../theme/themeOverride329.xml"/></Relationships>
</file>

<file path=ppt/charts/_rels/chart918.xml.rels><?xml version="1.0" encoding="UTF-8" standalone="yes"?>
<Relationships xmlns="http://schemas.openxmlformats.org/package/2006/relationships"><Relationship Id="rId2" Type="http://schemas.openxmlformats.org/officeDocument/2006/relationships/package" Target="../embeddings/Microsoft_Office_Excel_Worksheet918.xlsx"/><Relationship Id="rId1" Type="http://schemas.openxmlformats.org/officeDocument/2006/relationships/themeOverride" Target="../theme/themeOverride330.xml"/></Relationships>
</file>

<file path=ppt/charts/_rels/chart919.xml.rels><?xml version="1.0" encoding="UTF-8" standalone="yes"?>
<Relationships xmlns="http://schemas.openxmlformats.org/package/2006/relationships"><Relationship Id="rId2" Type="http://schemas.openxmlformats.org/officeDocument/2006/relationships/package" Target="../embeddings/Microsoft_Office_Excel_Worksheet919.xlsx"/><Relationship Id="rId1" Type="http://schemas.openxmlformats.org/officeDocument/2006/relationships/themeOverride" Target="../theme/themeOverride331.xml"/></Relationships>
</file>

<file path=ppt/charts/_rels/chart92.xml.rels><?xml version="1.0" encoding="UTF-8" standalone="yes"?>
<Relationships xmlns="http://schemas.openxmlformats.org/package/2006/relationships"><Relationship Id="rId2" Type="http://schemas.openxmlformats.org/officeDocument/2006/relationships/package" Target="../embeddings/Microsoft_Office_Excel_Worksheet92.xlsx"/><Relationship Id="rId1" Type="http://schemas.openxmlformats.org/officeDocument/2006/relationships/themeOverride" Target="../theme/themeOverride55.xml"/></Relationships>
</file>

<file path=ppt/charts/_rels/chart920.xml.rels><?xml version="1.0" encoding="UTF-8" standalone="yes"?>
<Relationships xmlns="http://schemas.openxmlformats.org/package/2006/relationships"><Relationship Id="rId2" Type="http://schemas.openxmlformats.org/officeDocument/2006/relationships/package" Target="../embeddings/Microsoft_Office_Excel_Worksheet920.xlsx"/><Relationship Id="rId1" Type="http://schemas.openxmlformats.org/officeDocument/2006/relationships/themeOverride" Target="../theme/themeOverride332.xml"/></Relationships>
</file>

<file path=ppt/charts/_rels/chart921.xml.rels><?xml version="1.0" encoding="UTF-8" standalone="yes"?>
<Relationships xmlns="http://schemas.openxmlformats.org/package/2006/relationships"><Relationship Id="rId2" Type="http://schemas.openxmlformats.org/officeDocument/2006/relationships/package" Target="../embeddings/Microsoft_Office_Excel_Worksheet921.xlsx"/><Relationship Id="rId1" Type="http://schemas.openxmlformats.org/officeDocument/2006/relationships/themeOverride" Target="../theme/themeOverride333.xml"/></Relationships>
</file>

<file path=ppt/charts/_rels/chart922.xml.rels><?xml version="1.0" encoding="UTF-8" standalone="yes"?>
<Relationships xmlns="http://schemas.openxmlformats.org/package/2006/relationships"><Relationship Id="rId2" Type="http://schemas.openxmlformats.org/officeDocument/2006/relationships/package" Target="../embeddings/Microsoft_Office_Excel_Worksheet922.xlsx"/><Relationship Id="rId1" Type="http://schemas.openxmlformats.org/officeDocument/2006/relationships/themeOverride" Target="../theme/themeOverride334.xml"/></Relationships>
</file>

<file path=ppt/charts/_rels/chart923.xml.rels><?xml version="1.0" encoding="UTF-8" standalone="yes"?>
<Relationships xmlns="http://schemas.openxmlformats.org/package/2006/relationships"><Relationship Id="rId2" Type="http://schemas.openxmlformats.org/officeDocument/2006/relationships/package" Target="../embeddings/Microsoft_Office_Excel_Worksheet923.xlsx"/><Relationship Id="rId1" Type="http://schemas.openxmlformats.org/officeDocument/2006/relationships/themeOverride" Target="../theme/themeOverride335.xml"/></Relationships>
</file>

<file path=ppt/charts/_rels/chart924.xml.rels><?xml version="1.0" encoding="UTF-8" standalone="yes"?>
<Relationships xmlns="http://schemas.openxmlformats.org/package/2006/relationships"><Relationship Id="rId2" Type="http://schemas.openxmlformats.org/officeDocument/2006/relationships/package" Target="../embeddings/Microsoft_Office_Excel_Worksheet924.xlsx"/><Relationship Id="rId1" Type="http://schemas.openxmlformats.org/officeDocument/2006/relationships/themeOverride" Target="../theme/themeOverride336.xml"/></Relationships>
</file>

<file path=ppt/charts/_rels/chart925.xml.rels><?xml version="1.0" encoding="UTF-8" standalone="yes"?>
<Relationships xmlns="http://schemas.openxmlformats.org/package/2006/relationships"><Relationship Id="rId2" Type="http://schemas.openxmlformats.org/officeDocument/2006/relationships/package" Target="../embeddings/Microsoft_Office_Excel_Worksheet925.xlsx"/><Relationship Id="rId1" Type="http://schemas.openxmlformats.org/officeDocument/2006/relationships/themeOverride" Target="../theme/themeOverride337.xml"/></Relationships>
</file>

<file path=ppt/charts/_rels/chart926.xml.rels><?xml version="1.0" encoding="UTF-8" standalone="yes"?>
<Relationships xmlns="http://schemas.openxmlformats.org/package/2006/relationships"><Relationship Id="rId1" Type="http://schemas.openxmlformats.org/officeDocument/2006/relationships/package" Target="../embeddings/Microsoft_Office_Excel_Worksheet926.xlsx"/></Relationships>
</file>

<file path=ppt/charts/_rels/chart927.xml.rels><?xml version="1.0" encoding="UTF-8" standalone="yes"?>
<Relationships xmlns="http://schemas.openxmlformats.org/package/2006/relationships"><Relationship Id="rId1" Type="http://schemas.openxmlformats.org/officeDocument/2006/relationships/package" Target="../embeddings/Microsoft_Office_Excel_Worksheet927.xlsx"/></Relationships>
</file>

<file path=ppt/charts/_rels/chart928.xml.rels><?xml version="1.0" encoding="UTF-8" standalone="yes"?>
<Relationships xmlns="http://schemas.openxmlformats.org/package/2006/relationships"><Relationship Id="rId1" Type="http://schemas.openxmlformats.org/officeDocument/2006/relationships/package" Target="../embeddings/Microsoft_Office_Excel_Worksheet928.xlsx"/></Relationships>
</file>

<file path=ppt/charts/_rels/chart929.xml.rels><?xml version="1.0" encoding="UTF-8" standalone="yes"?>
<Relationships xmlns="http://schemas.openxmlformats.org/package/2006/relationships"><Relationship Id="rId1" Type="http://schemas.openxmlformats.org/officeDocument/2006/relationships/package" Target="../embeddings/Microsoft_Office_Excel_Worksheet929.xlsx"/></Relationships>
</file>

<file path=ppt/charts/_rels/chart93.xml.rels><?xml version="1.0" encoding="UTF-8" standalone="yes"?>
<Relationships xmlns="http://schemas.openxmlformats.org/package/2006/relationships"><Relationship Id="rId1" Type="http://schemas.openxmlformats.org/officeDocument/2006/relationships/package" Target="../embeddings/Microsoft_Office_Excel_Worksheet93.xlsx"/></Relationships>
</file>

<file path=ppt/charts/_rels/chart930.xml.rels><?xml version="1.0" encoding="UTF-8" standalone="yes"?>
<Relationships xmlns="http://schemas.openxmlformats.org/package/2006/relationships"><Relationship Id="rId1" Type="http://schemas.openxmlformats.org/officeDocument/2006/relationships/package" Target="../embeddings/Microsoft_Office_Excel_Worksheet930.xlsx"/></Relationships>
</file>

<file path=ppt/charts/_rels/chart931.xml.rels><?xml version="1.0" encoding="UTF-8" standalone="yes"?>
<Relationships xmlns="http://schemas.openxmlformats.org/package/2006/relationships"><Relationship Id="rId1" Type="http://schemas.openxmlformats.org/officeDocument/2006/relationships/package" Target="../embeddings/Microsoft_Office_Excel_Worksheet931.xlsx"/></Relationships>
</file>

<file path=ppt/charts/_rels/chart932.xml.rels><?xml version="1.0" encoding="UTF-8" standalone="yes"?>
<Relationships xmlns="http://schemas.openxmlformats.org/package/2006/relationships"><Relationship Id="rId1" Type="http://schemas.openxmlformats.org/officeDocument/2006/relationships/package" Target="../embeddings/Microsoft_Office_Excel_Worksheet932.xlsx"/></Relationships>
</file>

<file path=ppt/charts/_rels/chart933.xml.rels><?xml version="1.0" encoding="UTF-8" standalone="yes"?>
<Relationships xmlns="http://schemas.openxmlformats.org/package/2006/relationships"><Relationship Id="rId1" Type="http://schemas.openxmlformats.org/officeDocument/2006/relationships/package" Target="../embeddings/Microsoft_Office_Excel_Worksheet933.xlsx"/></Relationships>
</file>

<file path=ppt/charts/_rels/chart934.xml.rels><?xml version="1.0" encoding="UTF-8" standalone="yes"?>
<Relationships xmlns="http://schemas.openxmlformats.org/package/2006/relationships"><Relationship Id="rId1" Type="http://schemas.openxmlformats.org/officeDocument/2006/relationships/package" Target="../embeddings/Microsoft_Office_Excel_Worksheet934.xlsx"/></Relationships>
</file>

<file path=ppt/charts/_rels/chart935.xml.rels><?xml version="1.0" encoding="UTF-8" standalone="yes"?>
<Relationships xmlns="http://schemas.openxmlformats.org/package/2006/relationships"><Relationship Id="rId1" Type="http://schemas.openxmlformats.org/officeDocument/2006/relationships/package" Target="../embeddings/Microsoft_Office_Excel_Worksheet935.xlsx"/></Relationships>
</file>

<file path=ppt/charts/_rels/chart936.xml.rels><?xml version="1.0" encoding="UTF-8" standalone="yes"?>
<Relationships xmlns="http://schemas.openxmlformats.org/package/2006/relationships"><Relationship Id="rId1" Type="http://schemas.openxmlformats.org/officeDocument/2006/relationships/package" Target="../embeddings/Microsoft_Office_Excel_Worksheet936.xlsx"/></Relationships>
</file>

<file path=ppt/charts/_rels/chart937.xml.rels><?xml version="1.0" encoding="UTF-8" standalone="yes"?>
<Relationships xmlns="http://schemas.openxmlformats.org/package/2006/relationships"><Relationship Id="rId1" Type="http://schemas.openxmlformats.org/officeDocument/2006/relationships/package" Target="../embeddings/Microsoft_Office_Excel_Worksheet937.xlsx"/></Relationships>
</file>

<file path=ppt/charts/_rels/chart938.xml.rels><?xml version="1.0" encoding="UTF-8" standalone="yes"?>
<Relationships xmlns="http://schemas.openxmlformats.org/package/2006/relationships"><Relationship Id="rId1" Type="http://schemas.openxmlformats.org/officeDocument/2006/relationships/package" Target="../embeddings/Microsoft_Office_Excel_Worksheet938.xlsx"/></Relationships>
</file>

<file path=ppt/charts/_rels/chart939.xml.rels><?xml version="1.0" encoding="UTF-8" standalone="yes"?>
<Relationships xmlns="http://schemas.openxmlformats.org/package/2006/relationships"><Relationship Id="rId1" Type="http://schemas.openxmlformats.org/officeDocument/2006/relationships/package" Target="../embeddings/Microsoft_Office_Excel_Worksheet939.xlsx"/></Relationships>
</file>

<file path=ppt/charts/_rels/chart94.xml.rels><?xml version="1.0" encoding="UTF-8" standalone="yes"?>
<Relationships xmlns="http://schemas.openxmlformats.org/package/2006/relationships"><Relationship Id="rId1" Type="http://schemas.openxmlformats.org/officeDocument/2006/relationships/package" Target="../embeddings/Microsoft_Office_Excel_Worksheet94.xlsx"/></Relationships>
</file>

<file path=ppt/charts/_rels/chart940.xml.rels><?xml version="1.0" encoding="UTF-8" standalone="yes"?>
<Relationships xmlns="http://schemas.openxmlformats.org/package/2006/relationships"><Relationship Id="rId1" Type="http://schemas.openxmlformats.org/officeDocument/2006/relationships/package" Target="../embeddings/Microsoft_Office_Excel_Worksheet940.xlsx"/></Relationships>
</file>

<file path=ppt/charts/_rels/chart941.xml.rels><?xml version="1.0" encoding="UTF-8" standalone="yes"?>
<Relationships xmlns="http://schemas.openxmlformats.org/package/2006/relationships"><Relationship Id="rId1" Type="http://schemas.openxmlformats.org/officeDocument/2006/relationships/package" Target="../embeddings/Microsoft_Office_Excel_Worksheet941.xlsx"/></Relationships>
</file>

<file path=ppt/charts/_rels/chart942.xml.rels><?xml version="1.0" encoding="UTF-8" standalone="yes"?>
<Relationships xmlns="http://schemas.openxmlformats.org/package/2006/relationships"><Relationship Id="rId1" Type="http://schemas.openxmlformats.org/officeDocument/2006/relationships/package" Target="../embeddings/Microsoft_Office_Excel_Worksheet942.xlsx"/></Relationships>
</file>

<file path=ppt/charts/_rels/chart943.xml.rels><?xml version="1.0" encoding="UTF-8" standalone="yes"?>
<Relationships xmlns="http://schemas.openxmlformats.org/package/2006/relationships"><Relationship Id="rId1" Type="http://schemas.openxmlformats.org/officeDocument/2006/relationships/package" Target="../embeddings/Microsoft_Office_Excel_Worksheet943.xlsx"/></Relationships>
</file>

<file path=ppt/charts/_rels/chart944.xml.rels><?xml version="1.0" encoding="UTF-8" standalone="yes"?>
<Relationships xmlns="http://schemas.openxmlformats.org/package/2006/relationships"><Relationship Id="rId1" Type="http://schemas.openxmlformats.org/officeDocument/2006/relationships/package" Target="../embeddings/Microsoft_Office_Excel_Worksheet944.xlsx"/></Relationships>
</file>

<file path=ppt/charts/_rels/chart945.xml.rels><?xml version="1.0" encoding="UTF-8" standalone="yes"?>
<Relationships xmlns="http://schemas.openxmlformats.org/package/2006/relationships"><Relationship Id="rId1" Type="http://schemas.openxmlformats.org/officeDocument/2006/relationships/package" Target="../embeddings/Microsoft_Office_Excel_Worksheet945.xlsx"/></Relationships>
</file>

<file path=ppt/charts/_rels/chart946.xml.rels><?xml version="1.0" encoding="UTF-8" standalone="yes"?>
<Relationships xmlns="http://schemas.openxmlformats.org/package/2006/relationships"><Relationship Id="rId1" Type="http://schemas.openxmlformats.org/officeDocument/2006/relationships/package" Target="../embeddings/Microsoft_Office_Excel_Worksheet946.xlsx"/></Relationships>
</file>

<file path=ppt/charts/_rels/chart947.xml.rels><?xml version="1.0" encoding="UTF-8" standalone="yes"?>
<Relationships xmlns="http://schemas.openxmlformats.org/package/2006/relationships"><Relationship Id="rId1" Type="http://schemas.openxmlformats.org/officeDocument/2006/relationships/package" Target="../embeddings/Microsoft_Office_Excel_Worksheet947.xlsx"/></Relationships>
</file>

<file path=ppt/charts/_rels/chart948.xml.rels><?xml version="1.0" encoding="UTF-8" standalone="yes"?>
<Relationships xmlns="http://schemas.openxmlformats.org/package/2006/relationships"><Relationship Id="rId2" Type="http://schemas.openxmlformats.org/officeDocument/2006/relationships/package" Target="../embeddings/Microsoft_Office_Excel_Worksheet948.xlsx"/><Relationship Id="rId1" Type="http://schemas.openxmlformats.org/officeDocument/2006/relationships/themeOverride" Target="../theme/themeOverride338.xml"/></Relationships>
</file>

<file path=ppt/charts/_rels/chart949.xml.rels><?xml version="1.0" encoding="UTF-8" standalone="yes"?>
<Relationships xmlns="http://schemas.openxmlformats.org/package/2006/relationships"><Relationship Id="rId2" Type="http://schemas.openxmlformats.org/officeDocument/2006/relationships/package" Target="../embeddings/Microsoft_Office_Excel_Worksheet949.xlsx"/><Relationship Id="rId1" Type="http://schemas.openxmlformats.org/officeDocument/2006/relationships/themeOverride" Target="../theme/themeOverride339.xml"/></Relationships>
</file>

<file path=ppt/charts/_rels/chart95.xml.rels><?xml version="1.0" encoding="UTF-8" standalone="yes"?>
<Relationships xmlns="http://schemas.openxmlformats.org/package/2006/relationships"><Relationship Id="rId1" Type="http://schemas.openxmlformats.org/officeDocument/2006/relationships/package" Target="../embeddings/Microsoft_Office_Excel_Worksheet95.xlsx"/></Relationships>
</file>

<file path=ppt/charts/_rels/chart950.xml.rels><?xml version="1.0" encoding="UTF-8" standalone="yes"?>
<Relationships xmlns="http://schemas.openxmlformats.org/package/2006/relationships"><Relationship Id="rId2" Type="http://schemas.openxmlformats.org/officeDocument/2006/relationships/package" Target="../embeddings/Microsoft_Office_Excel_Worksheet950.xlsx"/><Relationship Id="rId1" Type="http://schemas.openxmlformats.org/officeDocument/2006/relationships/themeOverride" Target="../theme/themeOverride340.xml"/></Relationships>
</file>

<file path=ppt/charts/_rels/chart951.xml.rels><?xml version="1.0" encoding="UTF-8" standalone="yes"?>
<Relationships xmlns="http://schemas.openxmlformats.org/package/2006/relationships"><Relationship Id="rId2" Type="http://schemas.openxmlformats.org/officeDocument/2006/relationships/package" Target="../embeddings/Microsoft_Office_Excel_Worksheet951.xlsx"/><Relationship Id="rId1" Type="http://schemas.openxmlformats.org/officeDocument/2006/relationships/themeOverride" Target="../theme/themeOverride341.xml"/></Relationships>
</file>

<file path=ppt/charts/_rels/chart952.xml.rels><?xml version="1.0" encoding="UTF-8" standalone="yes"?>
<Relationships xmlns="http://schemas.openxmlformats.org/package/2006/relationships"><Relationship Id="rId2" Type="http://schemas.openxmlformats.org/officeDocument/2006/relationships/package" Target="../embeddings/Microsoft_Office_Excel_Worksheet952.xlsx"/><Relationship Id="rId1" Type="http://schemas.openxmlformats.org/officeDocument/2006/relationships/themeOverride" Target="../theme/themeOverride342.xml"/></Relationships>
</file>

<file path=ppt/charts/_rels/chart953.xml.rels><?xml version="1.0" encoding="UTF-8" standalone="yes"?>
<Relationships xmlns="http://schemas.openxmlformats.org/package/2006/relationships"><Relationship Id="rId2" Type="http://schemas.openxmlformats.org/officeDocument/2006/relationships/package" Target="../embeddings/Microsoft_Office_Excel_Worksheet953.xlsx"/><Relationship Id="rId1" Type="http://schemas.openxmlformats.org/officeDocument/2006/relationships/themeOverride" Target="../theme/themeOverride343.xml"/></Relationships>
</file>

<file path=ppt/charts/_rels/chart954.xml.rels><?xml version="1.0" encoding="UTF-8" standalone="yes"?>
<Relationships xmlns="http://schemas.openxmlformats.org/package/2006/relationships"><Relationship Id="rId2" Type="http://schemas.openxmlformats.org/officeDocument/2006/relationships/package" Target="../embeddings/Microsoft_Office_Excel_Worksheet954.xlsx"/><Relationship Id="rId1" Type="http://schemas.openxmlformats.org/officeDocument/2006/relationships/themeOverride" Target="../theme/themeOverride344.xml"/></Relationships>
</file>

<file path=ppt/charts/_rels/chart955.xml.rels><?xml version="1.0" encoding="UTF-8" standalone="yes"?>
<Relationships xmlns="http://schemas.openxmlformats.org/package/2006/relationships"><Relationship Id="rId2" Type="http://schemas.openxmlformats.org/officeDocument/2006/relationships/package" Target="../embeddings/Microsoft_Office_Excel_Worksheet955.xlsx"/><Relationship Id="rId1" Type="http://schemas.openxmlformats.org/officeDocument/2006/relationships/themeOverride" Target="../theme/themeOverride345.xml"/></Relationships>
</file>

<file path=ppt/charts/_rels/chart956.xml.rels><?xml version="1.0" encoding="UTF-8" standalone="yes"?>
<Relationships xmlns="http://schemas.openxmlformats.org/package/2006/relationships"><Relationship Id="rId2" Type="http://schemas.openxmlformats.org/officeDocument/2006/relationships/package" Target="../embeddings/Microsoft_Office_Excel_Worksheet956.xlsx"/><Relationship Id="rId1" Type="http://schemas.openxmlformats.org/officeDocument/2006/relationships/themeOverride" Target="../theme/themeOverride346.xml"/></Relationships>
</file>

<file path=ppt/charts/_rels/chart957.xml.rels><?xml version="1.0" encoding="UTF-8" standalone="yes"?>
<Relationships xmlns="http://schemas.openxmlformats.org/package/2006/relationships"><Relationship Id="rId2" Type="http://schemas.openxmlformats.org/officeDocument/2006/relationships/package" Target="../embeddings/Microsoft_Office_Excel_Worksheet957.xlsx"/><Relationship Id="rId1" Type="http://schemas.openxmlformats.org/officeDocument/2006/relationships/themeOverride" Target="../theme/themeOverride347.xml"/></Relationships>
</file>

<file path=ppt/charts/_rels/chart958.xml.rels><?xml version="1.0" encoding="UTF-8" standalone="yes"?>
<Relationships xmlns="http://schemas.openxmlformats.org/package/2006/relationships"><Relationship Id="rId2" Type="http://schemas.openxmlformats.org/officeDocument/2006/relationships/package" Target="../embeddings/Microsoft_Office_Excel_Worksheet958.xlsx"/><Relationship Id="rId1" Type="http://schemas.openxmlformats.org/officeDocument/2006/relationships/themeOverride" Target="../theme/themeOverride348.xml"/></Relationships>
</file>

<file path=ppt/charts/_rels/chart959.xml.rels><?xml version="1.0" encoding="UTF-8" standalone="yes"?>
<Relationships xmlns="http://schemas.openxmlformats.org/package/2006/relationships"><Relationship Id="rId1" Type="http://schemas.openxmlformats.org/officeDocument/2006/relationships/package" Target="../embeddings/Microsoft_Office_Excel_Worksheet959.xlsx"/></Relationships>
</file>

<file path=ppt/charts/_rels/chart96.xml.rels><?xml version="1.0" encoding="UTF-8" standalone="yes"?>
<Relationships xmlns="http://schemas.openxmlformats.org/package/2006/relationships"><Relationship Id="rId1" Type="http://schemas.openxmlformats.org/officeDocument/2006/relationships/package" Target="../embeddings/Microsoft_Office_Excel_Worksheet96.xlsx"/></Relationships>
</file>

<file path=ppt/charts/_rels/chart97.xml.rels><?xml version="1.0" encoding="UTF-8" standalone="yes"?>
<Relationships xmlns="http://schemas.openxmlformats.org/package/2006/relationships"><Relationship Id="rId1" Type="http://schemas.openxmlformats.org/officeDocument/2006/relationships/package" Target="../embeddings/Microsoft_Office_Excel_Worksheet97.xlsx"/></Relationships>
</file>

<file path=ppt/charts/_rels/chart98.xml.rels><?xml version="1.0" encoding="UTF-8" standalone="yes"?>
<Relationships xmlns="http://schemas.openxmlformats.org/package/2006/relationships"><Relationship Id="rId1" Type="http://schemas.openxmlformats.org/officeDocument/2006/relationships/package" Target="../embeddings/Microsoft_Office_Excel_Worksheet98.xlsx"/></Relationships>
</file>

<file path=ppt/charts/_rels/chart99.xml.rels><?xml version="1.0" encoding="UTF-8" standalone="yes"?>
<Relationships xmlns="http://schemas.openxmlformats.org/package/2006/relationships"><Relationship Id="rId1" Type="http://schemas.openxmlformats.org/officeDocument/2006/relationships/package" Target="../embeddings/Microsoft_Office_Excel_Worksheet99.xlsx"/></Relationships>
</file>

<file path=ppt/charts/chart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472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0-10</c:v>
                </c:pt>
                <c:pt idx="1">
                  <c:v> 10-50</c:v>
                </c:pt>
                <c:pt idx="2">
                  <c:v> 50-100</c:v>
                </c:pt>
                <c:pt idx="3">
                  <c:v> 100-500</c:v>
                </c:pt>
                <c:pt idx="4">
                  <c:v> 500.1-1000</c:v>
                </c:pt>
                <c:pt idx="5">
                  <c:v> 1000.1-2000</c:v>
                </c:pt>
                <c:pt idx="6">
                  <c:v> 2000.1-3000</c:v>
                </c:pt>
                <c:pt idx="7">
                  <c:v> 3000.1-5000</c:v>
                </c:pt>
                <c:pt idx="8">
                  <c:v> Above 5000</c:v>
                </c:pt>
                <c:pt idx="9">
                  <c:v> No Response</c:v>
                </c:pt>
              </c:strCache>
            </c:strRef>
          </c:cat>
          <c:val>
            <c:numRef>
              <c:f>Sheet1!$B$2:$B$11</c:f>
              <c:numCache>
                <c:formatCode>0</c:formatCode>
                <c:ptCount val="10"/>
                <c:pt idx="0">
                  <c:v>5.72</c:v>
                </c:pt>
                <c:pt idx="1">
                  <c:v>3.7600000000000002</c:v>
                </c:pt>
                <c:pt idx="2">
                  <c:v>2.74</c:v>
                </c:pt>
                <c:pt idx="3">
                  <c:v>5.72</c:v>
                </c:pt>
                <c:pt idx="4">
                  <c:v>4.78</c:v>
                </c:pt>
                <c:pt idx="5">
                  <c:v>6.98</c:v>
                </c:pt>
                <c:pt idx="6">
                  <c:v>6.9</c:v>
                </c:pt>
                <c:pt idx="7">
                  <c:v>14.25</c:v>
                </c:pt>
                <c:pt idx="8">
                  <c:v>31.2</c:v>
                </c:pt>
                <c:pt idx="9">
                  <c:v>17.97</c:v>
                </c:pt>
              </c:numCache>
            </c:numRef>
          </c:val>
        </c:ser>
        <c:gapWidth val="43"/>
        <c:overlap val="100"/>
        <c:axId val="123085568"/>
        <c:axId val="123087104"/>
      </c:barChart>
      <c:catAx>
        <c:axId val="123085568"/>
        <c:scaling>
          <c:orientation val="maxMin"/>
        </c:scaling>
        <c:axPos val="l"/>
        <c:tickLblPos val="none"/>
        <c:txPr>
          <a:bodyPr/>
          <a:lstStyle/>
          <a:p>
            <a:pPr>
              <a:defRPr lang="en-IN"/>
            </a:pPr>
            <a:endParaRPr lang="en-US"/>
          </a:p>
        </c:txPr>
        <c:crossAx val="123087104"/>
        <c:crosses val="autoZero"/>
        <c:auto val="1"/>
        <c:lblAlgn val="ctr"/>
        <c:lblOffset val="100"/>
      </c:catAx>
      <c:valAx>
        <c:axId val="123087104"/>
        <c:scaling>
          <c:orientation val="minMax"/>
          <c:max val="100"/>
        </c:scaling>
        <c:delete val="1"/>
        <c:axPos val="b"/>
        <c:numFmt formatCode="0" sourceLinked="1"/>
        <c:tickLblPos val="none"/>
        <c:crossAx val="1230855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886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0-10</c:v>
                </c:pt>
                <c:pt idx="1">
                  <c:v> 10-50</c:v>
                </c:pt>
                <c:pt idx="2">
                  <c:v> 50-100</c:v>
                </c:pt>
                <c:pt idx="3">
                  <c:v> 100-500</c:v>
                </c:pt>
                <c:pt idx="4">
                  <c:v> 500.1-1000</c:v>
                </c:pt>
                <c:pt idx="5">
                  <c:v> 1000.1-2000</c:v>
                </c:pt>
                <c:pt idx="6">
                  <c:v> 2000.1-3000</c:v>
                </c:pt>
                <c:pt idx="7">
                  <c:v> 3000.1-5000</c:v>
                </c:pt>
                <c:pt idx="8">
                  <c:v> Above 5000</c:v>
                </c:pt>
                <c:pt idx="9">
                  <c:v> No Response</c:v>
                </c:pt>
              </c:strCache>
            </c:strRef>
          </c:cat>
          <c:val>
            <c:numRef>
              <c:f>Sheet1!$B$2:$B$11</c:f>
              <c:numCache>
                <c:formatCode>0</c:formatCode>
                <c:ptCount val="10"/>
                <c:pt idx="0">
                  <c:v>7.71</c:v>
                </c:pt>
                <c:pt idx="1">
                  <c:v>4.0199999999999996</c:v>
                </c:pt>
                <c:pt idx="2">
                  <c:v>2.68</c:v>
                </c:pt>
                <c:pt idx="3">
                  <c:v>9.3000000000000007</c:v>
                </c:pt>
                <c:pt idx="4">
                  <c:v>7.38</c:v>
                </c:pt>
                <c:pt idx="5">
                  <c:v>11.74</c:v>
                </c:pt>
                <c:pt idx="6">
                  <c:v>12.99</c:v>
                </c:pt>
                <c:pt idx="7">
                  <c:v>17.939999999999987</c:v>
                </c:pt>
                <c:pt idx="8">
                  <c:v>23.55</c:v>
                </c:pt>
                <c:pt idx="9">
                  <c:v>2.68</c:v>
                </c:pt>
              </c:numCache>
            </c:numRef>
          </c:val>
        </c:ser>
        <c:gapWidth val="43"/>
        <c:overlap val="100"/>
        <c:axId val="123765120"/>
        <c:axId val="123766656"/>
      </c:barChart>
      <c:catAx>
        <c:axId val="123765120"/>
        <c:scaling>
          <c:orientation val="maxMin"/>
        </c:scaling>
        <c:axPos val="l"/>
        <c:tickLblPos val="none"/>
        <c:txPr>
          <a:bodyPr/>
          <a:lstStyle/>
          <a:p>
            <a:pPr>
              <a:defRPr lang="en-IN"/>
            </a:pPr>
            <a:endParaRPr lang="en-US"/>
          </a:p>
        </c:txPr>
        <c:crossAx val="123766656"/>
        <c:crosses val="autoZero"/>
        <c:auto val="1"/>
        <c:lblAlgn val="ctr"/>
        <c:lblOffset val="100"/>
      </c:catAx>
      <c:valAx>
        <c:axId val="123766656"/>
        <c:scaling>
          <c:orientation val="minMax"/>
          <c:max val="100"/>
        </c:scaling>
        <c:delete val="1"/>
        <c:axPos val="b"/>
        <c:numFmt formatCode="0" sourceLinked="1"/>
        <c:tickLblPos val="none"/>
        <c:crossAx val="1237651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0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Tarmac Road</c:v>
                </c:pt>
                <c:pt idx="1">
                  <c:v> Paved / Brick Tiling</c:v>
                </c:pt>
                <c:pt idx="2">
                  <c:v> Earthwork</c:v>
                </c:pt>
                <c:pt idx="3">
                  <c:v> Grassy</c:v>
                </c:pt>
                <c:pt idx="4">
                  <c:v> Others specify</c:v>
                </c:pt>
              </c:strCache>
            </c:strRef>
          </c:cat>
          <c:val>
            <c:numRef>
              <c:f>Sheet1!$B$2:$B$6</c:f>
              <c:numCache>
                <c:formatCode>0</c:formatCode>
                <c:ptCount val="5"/>
                <c:pt idx="0">
                  <c:v>68.709999999999994</c:v>
                </c:pt>
                <c:pt idx="1">
                  <c:v>20.100000000000001</c:v>
                </c:pt>
                <c:pt idx="2">
                  <c:v>12.92</c:v>
                </c:pt>
                <c:pt idx="3">
                  <c:v>3.73</c:v>
                </c:pt>
                <c:pt idx="4">
                  <c:v>1.6300000000000001</c:v>
                </c:pt>
              </c:numCache>
            </c:numRef>
          </c:val>
        </c:ser>
        <c:gapWidth val="43"/>
        <c:overlap val="100"/>
        <c:axId val="139869568"/>
        <c:axId val="139871360"/>
      </c:barChart>
      <c:catAx>
        <c:axId val="139869568"/>
        <c:scaling>
          <c:orientation val="maxMin"/>
        </c:scaling>
        <c:axPos val="l"/>
        <c:tickLblPos val="none"/>
        <c:txPr>
          <a:bodyPr/>
          <a:lstStyle/>
          <a:p>
            <a:pPr>
              <a:defRPr lang="en-IN"/>
            </a:pPr>
            <a:endParaRPr lang="en-US"/>
          </a:p>
        </c:txPr>
        <c:crossAx val="139871360"/>
        <c:crosses val="autoZero"/>
        <c:auto val="1"/>
        <c:lblAlgn val="ctr"/>
        <c:lblOffset val="100"/>
      </c:catAx>
      <c:valAx>
        <c:axId val="139871360"/>
        <c:scaling>
          <c:orientation val="minMax"/>
          <c:max val="100"/>
        </c:scaling>
        <c:delete val="1"/>
        <c:axPos val="b"/>
        <c:numFmt formatCode="0" sourceLinked="1"/>
        <c:tickLblPos val="none"/>
        <c:crossAx val="1398695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0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Tarmac Road</c:v>
                </c:pt>
                <c:pt idx="1">
                  <c:v> Paved / Brick Tiling</c:v>
                </c:pt>
                <c:pt idx="2">
                  <c:v> Earthwork</c:v>
                </c:pt>
                <c:pt idx="3">
                  <c:v> Grassy</c:v>
                </c:pt>
                <c:pt idx="4">
                  <c:v> Others specify</c:v>
                </c:pt>
              </c:strCache>
            </c:strRef>
          </c:cat>
          <c:val>
            <c:numRef>
              <c:f>Sheet1!$B$2:$B$6</c:f>
              <c:numCache>
                <c:formatCode>0</c:formatCode>
                <c:ptCount val="5"/>
                <c:pt idx="0">
                  <c:v>28.57</c:v>
                </c:pt>
                <c:pt idx="1">
                  <c:v>44.720000000000013</c:v>
                </c:pt>
                <c:pt idx="2">
                  <c:v>27.08</c:v>
                </c:pt>
                <c:pt idx="3">
                  <c:v>20.350000000000001</c:v>
                </c:pt>
                <c:pt idx="4">
                  <c:v>0.56000000000000005</c:v>
                </c:pt>
              </c:numCache>
            </c:numRef>
          </c:val>
        </c:ser>
        <c:gapWidth val="43"/>
        <c:overlap val="100"/>
        <c:axId val="140001664"/>
        <c:axId val="140003200"/>
      </c:barChart>
      <c:catAx>
        <c:axId val="140001664"/>
        <c:scaling>
          <c:orientation val="maxMin"/>
        </c:scaling>
        <c:axPos val="l"/>
        <c:tickLblPos val="none"/>
        <c:txPr>
          <a:bodyPr/>
          <a:lstStyle/>
          <a:p>
            <a:pPr>
              <a:defRPr lang="en-IN"/>
            </a:pPr>
            <a:endParaRPr lang="en-US"/>
          </a:p>
        </c:txPr>
        <c:crossAx val="140003200"/>
        <c:crosses val="autoZero"/>
        <c:auto val="1"/>
        <c:lblAlgn val="ctr"/>
        <c:lblOffset val="100"/>
      </c:catAx>
      <c:valAx>
        <c:axId val="140003200"/>
        <c:scaling>
          <c:orientation val="minMax"/>
          <c:max val="100"/>
        </c:scaling>
        <c:delete val="1"/>
        <c:axPos val="b"/>
        <c:numFmt formatCode="0" sourceLinked="1"/>
        <c:tickLblPos val="none"/>
        <c:crossAx val="1400016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0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Tarmac Road</c:v>
                </c:pt>
                <c:pt idx="1">
                  <c:v> Paved / Brick Tiling</c:v>
                </c:pt>
                <c:pt idx="2">
                  <c:v> Earthwork</c:v>
                </c:pt>
                <c:pt idx="3">
                  <c:v> Grassy</c:v>
                </c:pt>
                <c:pt idx="4">
                  <c:v> Others specify</c:v>
                </c:pt>
              </c:strCache>
            </c:strRef>
          </c:cat>
          <c:val>
            <c:numRef>
              <c:f>Sheet1!$B$2:$B$6</c:f>
              <c:numCache>
                <c:formatCode>0</c:formatCode>
                <c:ptCount val="5"/>
                <c:pt idx="0">
                  <c:v>28.64</c:v>
                </c:pt>
                <c:pt idx="1">
                  <c:v>48.690000000000012</c:v>
                </c:pt>
                <c:pt idx="2">
                  <c:v>30.01</c:v>
                </c:pt>
                <c:pt idx="3">
                  <c:v>24.66</c:v>
                </c:pt>
                <c:pt idx="4">
                  <c:v>0.75000000000000755</c:v>
                </c:pt>
              </c:numCache>
            </c:numRef>
          </c:val>
        </c:ser>
        <c:gapWidth val="43"/>
        <c:overlap val="100"/>
        <c:axId val="140027008"/>
        <c:axId val="140028544"/>
      </c:barChart>
      <c:catAx>
        <c:axId val="140027008"/>
        <c:scaling>
          <c:orientation val="maxMin"/>
        </c:scaling>
        <c:axPos val="l"/>
        <c:tickLblPos val="none"/>
        <c:txPr>
          <a:bodyPr/>
          <a:lstStyle/>
          <a:p>
            <a:pPr>
              <a:defRPr lang="en-IN"/>
            </a:pPr>
            <a:endParaRPr lang="en-US"/>
          </a:p>
        </c:txPr>
        <c:crossAx val="140028544"/>
        <c:crosses val="autoZero"/>
        <c:auto val="1"/>
        <c:lblAlgn val="ctr"/>
        <c:lblOffset val="100"/>
      </c:catAx>
      <c:valAx>
        <c:axId val="140028544"/>
        <c:scaling>
          <c:orientation val="minMax"/>
          <c:max val="100"/>
        </c:scaling>
        <c:delete val="1"/>
        <c:axPos val="b"/>
        <c:numFmt formatCode="0" sourceLinked="1"/>
        <c:tickLblPos val="none"/>
        <c:crossAx val="1400270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0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Tarmac Road</c:v>
                </c:pt>
                <c:pt idx="1">
                  <c:v> Paved / Brick Tiling</c:v>
                </c:pt>
                <c:pt idx="2">
                  <c:v> Earthwork</c:v>
                </c:pt>
                <c:pt idx="3">
                  <c:v> Grassy</c:v>
                </c:pt>
                <c:pt idx="4">
                  <c:v> Others specify</c:v>
                </c:pt>
              </c:strCache>
            </c:strRef>
          </c:cat>
          <c:val>
            <c:numRef>
              <c:f>Sheet1!$B$2:$B$6</c:f>
              <c:numCache>
                <c:formatCode>0</c:formatCode>
                <c:ptCount val="5"/>
                <c:pt idx="0">
                  <c:v>36.720000000000013</c:v>
                </c:pt>
                <c:pt idx="1">
                  <c:v>26.259999999999987</c:v>
                </c:pt>
                <c:pt idx="2">
                  <c:v>32.770000000000003</c:v>
                </c:pt>
                <c:pt idx="3">
                  <c:v>15.89</c:v>
                </c:pt>
                <c:pt idx="4">
                  <c:v>3.46</c:v>
                </c:pt>
              </c:numCache>
            </c:numRef>
          </c:val>
        </c:ser>
        <c:gapWidth val="43"/>
        <c:overlap val="100"/>
        <c:axId val="139933568"/>
        <c:axId val="139935104"/>
      </c:barChart>
      <c:catAx>
        <c:axId val="139933568"/>
        <c:scaling>
          <c:orientation val="maxMin"/>
        </c:scaling>
        <c:axPos val="l"/>
        <c:tickLblPos val="none"/>
        <c:txPr>
          <a:bodyPr/>
          <a:lstStyle/>
          <a:p>
            <a:pPr>
              <a:defRPr lang="en-IN"/>
            </a:pPr>
            <a:endParaRPr lang="en-US"/>
          </a:p>
        </c:txPr>
        <c:crossAx val="139935104"/>
        <c:crosses val="autoZero"/>
        <c:auto val="1"/>
        <c:lblAlgn val="ctr"/>
        <c:lblOffset val="100"/>
      </c:catAx>
      <c:valAx>
        <c:axId val="139935104"/>
        <c:scaling>
          <c:orientation val="minMax"/>
          <c:max val="100"/>
        </c:scaling>
        <c:delete val="1"/>
        <c:axPos val="b"/>
        <c:numFmt formatCode="0" sourceLinked="1"/>
        <c:tickLblPos val="none"/>
        <c:crossAx val="1399335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0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68"/>
          <c:y val="0.12257111451324262"/>
          <c:w val="0.83441228514459997"/>
          <c:h val="0.736540491158434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Open</c:v>
                </c:pt>
                <c:pt idx="1">
                  <c:v> Covered</c:v>
                </c:pt>
              </c:strCache>
            </c:strRef>
          </c:cat>
          <c:val>
            <c:numRef>
              <c:f>Sheet1!$B$2:$B$3</c:f>
              <c:numCache>
                <c:formatCode>0</c:formatCode>
                <c:ptCount val="2"/>
                <c:pt idx="0">
                  <c:v>55.71</c:v>
                </c:pt>
                <c:pt idx="1">
                  <c:v>44.290000000000013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0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1"/>
          <c:y val="0.12257111451324262"/>
          <c:w val="0.83441228514459997"/>
          <c:h val="0.736540491158434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Open</c:v>
                </c:pt>
                <c:pt idx="1">
                  <c:v> Covered</c:v>
                </c:pt>
              </c:strCache>
            </c:strRef>
          </c:cat>
          <c:val>
            <c:numRef>
              <c:f>Sheet1!$B$2:$B$3</c:f>
              <c:numCache>
                <c:formatCode>0</c:formatCode>
                <c:ptCount val="2"/>
                <c:pt idx="0">
                  <c:v>33.33</c:v>
                </c:pt>
                <c:pt idx="1">
                  <c:v>66.669999999999987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0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1"/>
          <c:y val="0.12257111451324262"/>
          <c:w val="0.83441228514459997"/>
          <c:h val="0.736540491158434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Open</c:v>
                </c:pt>
                <c:pt idx="1">
                  <c:v> Covered</c:v>
                </c:pt>
              </c:strCache>
            </c:strRef>
          </c:cat>
          <c:val>
            <c:numRef>
              <c:f>Sheet1!$B$2:$B$3</c:f>
              <c:numCache>
                <c:formatCode>0</c:formatCode>
                <c:ptCount val="2"/>
                <c:pt idx="0">
                  <c:v>58.620000000000012</c:v>
                </c:pt>
                <c:pt idx="1">
                  <c:v>41.379999999999995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0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4"/>
          <c:y val="0.12257111451324262"/>
          <c:w val="0.83441228514459997"/>
          <c:h val="0.736540491158434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Open</c:v>
                </c:pt>
                <c:pt idx="1">
                  <c:v> Covered</c:v>
                </c:pt>
              </c:strCache>
            </c:strRef>
          </c:cat>
          <c:val>
            <c:numRef>
              <c:f>Sheet1!$B$2:$B$3</c:f>
              <c:numCache>
                <c:formatCode>0</c:formatCode>
                <c:ptCount val="2"/>
                <c:pt idx="0">
                  <c:v>42.83</c:v>
                </c:pt>
                <c:pt idx="1">
                  <c:v>57.17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0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7"/>
          <c:y val="0.12257111451324262"/>
          <c:w val="0.83441228514459997"/>
          <c:h val="0.736540491158434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Open</c:v>
                </c:pt>
                <c:pt idx="1">
                  <c:v> Covered</c:v>
                </c:pt>
              </c:strCache>
            </c:strRef>
          </c:cat>
          <c:val>
            <c:numRef>
              <c:f>Sheet1!$B$2:$B$3</c:f>
              <c:numCache>
                <c:formatCode>0</c:formatCode>
                <c:ptCount val="2"/>
                <c:pt idx="0">
                  <c:v>40.270000000000003</c:v>
                </c:pt>
                <c:pt idx="1">
                  <c:v>59.730000000000011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0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9"/>
          <c:y val="0.12257111451324262"/>
          <c:w val="0.83441228514459997"/>
          <c:h val="0.73654049115843478"/>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Open</c:v>
                </c:pt>
                <c:pt idx="1">
                  <c:v> Covered</c:v>
                </c:pt>
              </c:strCache>
            </c:strRef>
          </c:cat>
          <c:val>
            <c:numRef>
              <c:f>Sheet1!$B$2:$B$3</c:f>
              <c:numCache>
                <c:formatCode>0</c:formatCode>
                <c:ptCount val="2"/>
                <c:pt idx="0">
                  <c:v>36.36</c:v>
                </c:pt>
                <c:pt idx="1">
                  <c:v>63.64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89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0-10</c:v>
                </c:pt>
                <c:pt idx="1">
                  <c:v> 10-50</c:v>
                </c:pt>
                <c:pt idx="2">
                  <c:v> 50-100</c:v>
                </c:pt>
                <c:pt idx="3">
                  <c:v> 100-500</c:v>
                </c:pt>
                <c:pt idx="4">
                  <c:v> 500.1-1000</c:v>
                </c:pt>
                <c:pt idx="5">
                  <c:v> 1000.1-2000</c:v>
                </c:pt>
                <c:pt idx="6">
                  <c:v> 2000.1-3000</c:v>
                </c:pt>
                <c:pt idx="7">
                  <c:v> 3000.1-5000</c:v>
                </c:pt>
                <c:pt idx="8">
                  <c:v> Above 5000</c:v>
                </c:pt>
                <c:pt idx="9">
                  <c:v> No Response</c:v>
                </c:pt>
              </c:strCache>
            </c:strRef>
          </c:cat>
          <c:val>
            <c:numRef>
              <c:f>Sheet1!$B$2:$B$11</c:f>
              <c:numCache>
                <c:formatCode>0</c:formatCode>
                <c:ptCount val="10"/>
                <c:pt idx="0">
                  <c:v>0.86000000000000065</c:v>
                </c:pt>
                <c:pt idx="1">
                  <c:v>1.57</c:v>
                </c:pt>
                <c:pt idx="2">
                  <c:v>2.14</c:v>
                </c:pt>
                <c:pt idx="3">
                  <c:v>6.41</c:v>
                </c:pt>
                <c:pt idx="4">
                  <c:v>4.92</c:v>
                </c:pt>
                <c:pt idx="5">
                  <c:v>8.98</c:v>
                </c:pt>
                <c:pt idx="6">
                  <c:v>8.84</c:v>
                </c:pt>
                <c:pt idx="7">
                  <c:v>22.1</c:v>
                </c:pt>
                <c:pt idx="8">
                  <c:v>38.700000000000003</c:v>
                </c:pt>
                <c:pt idx="9">
                  <c:v>5.49</c:v>
                </c:pt>
              </c:numCache>
            </c:numRef>
          </c:val>
        </c:ser>
        <c:gapWidth val="43"/>
        <c:overlap val="100"/>
        <c:axId val="123831424"/>
        <c:axId val="123832960"/>
      </c:barChart>
      <c:catAx>
        <c:axId val="123831424"/>
        <c:scaling>
          <c:orientation val="maxMin"/>
        </c:scaling>
        <c:axPos val="l"/>
        <c:tickLblPos val="none"/>
        <c:txPr>
          <a:bodyPr/>
          <a:lstStyle/>
          <a:p>
            <a:pPr>
              <a:defRPr lang="en-IN"/>
            </a:pPr>
            <a:endParaRPr lang="en-US"/>
          </a:p>
        </c:txPr>
        <c:crossAx val="123832960"/>
        <c:crosses val="autoZero"/>
        <c:auto val="1"/>
        <c:lblAlgn val="ctr"/>
        <c:lblOffset val="100"/>
      </c:catAx>
      <c:valAx>
        <c:axId val="123832960"/>
        <c:scaling>
          <c:orientation val="minMax"/>
          <c:max val="100"/>
        </c:scaling>
        <c:delete val="1"/>
        <c:axPos val="b"/>
        <c:numFmt formatCode="0" sourceLinked="1"/>
        <c:tickLblPos val="none"/>
        <c:crossAx val="12383142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1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1"/>
          <c:y val="0.12257111451324262"/>
          <c:w val="0.83441228514459997"/>
          <c:h val="0.736540491158434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Open</c:v>
                </c:pt>
                <c:pt idx="1">
                  <c:v> Covered</c:v>
                </c:pt>
              </c:strCache>
            </c:strRef>
          </c:cat>
          <c:val>
            <c:numRef>
              <c:f>Sheet1!$B$2:$B$3</c:f>
              <c:numCache>
                <c:formatCode>0</c:formatCode>
                <c:ptCount val="2"/>
                <c:pt idx="0">
                  <c:v>55.71</c:v>
                </c:pt>
                <c:pt idx="1">
                  <c:v>44.290000000000013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1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4"/>
          <c:y val="0.12257111451324262"/>
          <c:w val="0.83441228514459997"/>
          <c:h val="0.736540491158434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Open</c:v>
                </c:pt>
                <c:pt idx="1">
                  <c:v> Covered</c:v>
                </c:pt>
              </c:strCache>
            </c:strRef>
          </c:cat>
          <c:val>
            <c:numRef>
              <c:f>Sheet1!$B$2:$B$3</c:f>
              <c:numCache>
                <c:formatCode>0</c:formatCode>
                <c:ptCount val="2"/>
                <c:pt idx="0">
                  <c:v>29</c:v>
                </c:pt>
                <c:pt idx="1">
                  <c:v>71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1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4"/>
          <c:y val="0.12257111451324262"/>
          <c:w val="0.83441228514459997"/>
          <c:h val="0.736540491158434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Open</c:v>
                </c:pt>
                <c:pt idx="1">
                  <c:v> Covered</c:v>
                </c:pt>
              </c:strCache>
            </c:strRef>
          </c:cat>
          <c:val>
            <c:numRef>
              <c:f>Sheet1!$B$2:$B$3</c:f>
              <c:numCache>
                <c:formatCode>0</c:formatCode>
                <c:ptCount val="2"/>
                <c:pt idx="0">
                  <c:v>68.86</c:v>
                </c:pt>
                <c:pt idx="1">
                  <c:v>31.14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1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7"/>
          <c:y val="0.12257111451324262"/>
          <c:w val="0.83441228514459997"/>
          <c:h val="0.736540491158434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Open</c:v>
                </c:pt>
                <c:pt idx="1">
                  <c:v> Covered</c:v>
                </c:pt>
              </c:strCache>
            </c:strRef>
          </c:cat>
          <c:val>
            <c:numRef>
              <c:f>Sheet1!$B$2:$B$3</c:f>
              <c:numCache>
                <c:formatCode>0</c:formatCode>
                <c:ptCount val="2"/>
                <c:pt idx="0">
                  <c:v>73.72</c:v>
                </c:pt>
                <c:pt idx="1">
                  <c:v>26.279999999999987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1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9"/>
          <c:y val="0.12257111451324262"/>
          <c:w val="0.83441228514459997"/>
          <c:h val="0.73654049115843478"/>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Open</c:v>
                </c:pt>
                <c:pt idx="1">
                  <c:v> Covered</c:v>
                </c:pt>
              </c:strCache>
            </c:strRef>
          </c:cat>
          <c:val>
            <c:numRef>
              <c:f>Sheet1!$B$2:$B$3</c:f>
              <c:numCache>
                <c:formatCode>0</c:formatCode>
                <c:ptCount val="2"/>
                <c:pt idx="0">
                  <c:v>41.160000000000011</c:v>
                </c:pt>
                <c:pt idx="1">
                  <c:v>58.839999999999996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1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2.2041879571186959E-2"/>
          <c:y val="0.28874170140497146"/>
          <c:w val="0.95591624085760019"/>
          <c:h val="0.54836282229427191"/>
        </c:manualLayout>
      </c:layout>
      <c:barChart>
        <c:barDir val="col"/>
        <c:grouping val="clustered"/>
        <c:ser>
          <c:idx val="0"/>
          <c:order val="0"/>
          <c:tx>
            <c:strRef>
              <c:f>Sheet1!$B$1</c:f>
              <c:strCache>
                <c:ptCount val="1"/>
                <c:pt idx="0">
                  <c:v>State Wise</c:v>
                </c:pt>
              </c:strCache>
            </c:strRef>
          </c:tx>
          <c:spPr>
            <a:solidFill>
              <a:srgbClr val="FF9900"/>
            </a:solidFill>
            <a:scene3d>
              <a:camera prst="orthographicFront"/>
              <a:lightRig rig="threePt" dir="t"/>
            </a:scene3d>
            <a:sp3d>
              <a:bevelT/>
              <a:bevelB/>
            </a:sp3d>
          </c:spPr>
          <c:dLbls>
            <c:txPr>
              <a:bodyPr/>
              <a:lstStyle/>
              <a:p>
                <a:pPr>
                  <a:defRPr lang="en-US" b="1">
                    <a:solidFill>
                      <a:srgbClr val="002060"/>
                    </a:solidFill>
                  </a:defRPr>
                </a:pPr>
                <a:endParaRPr lang="en-US"/>
              </a:p>
            </c:txPr>
            <c:showVal val="1"/>
          </c:dLbls>
          <c:cat>
            <c:strRef>
              <c:f>Sheet1!$A$2:$A$7</c:f>
              <c:strCache>
                <c:ptCount val="6"/>
                <c:pt idx="0">
                  <c:v> Wooden mezzanine platform</c:v>
                </c:pt>
                <c:pt idx="1">
                  <c:v> RCC Levels</c:v>
                </c:pt>
                <c:pt idx="2">
                  <c:v> Steel mezzanine platform</c:v>
                </c:pt>
                <c:pt idx="3">
                  <c:v> Metal Racking system</c:v>
                </c:pt>
                <c:pt idx="4">
                  <c:v> Bins stacking system</c:v>
                </c:pt>
                <c:pt idx="5">
                  <c:v> DKCS</c:v>
                </c:pt>
              </c:strCache>
            </c:strRef>
          </c:cat>
          <c:val>
            <c:numRef>
              <c:f>Sheet1!$B$2:$B$7</c:f>
              <c:numCache>
                <c:formatCode>0</c:formatCode>
                <c:ptCount val="6"/>
                <c:pt idx="0">
                  <c:v>78.010000000000005</c:v>
                </c:pt>
                <c:pt idx="1">
                  <c:v>19.25</c:v>
                </c:pt>
                <c:pt idx="2">
                  <c:v>10.47</c:v>
                </c:pt>
                <c:pt idx="3">
                  <c:v>3.04</c:v>
                </c:pt>
                <c:pt idx="4">
                  <c:v>2.86</c:v>
                </c:pt>
                <c:pt idx="5">
                  <c:v>2.16</c:v>
                </c:pt>
              </c:numCache>
            </c:numRef>
          </c:val>
        </c:ser>
        <c:gapWidth val="137"/>
        <c:axId val="144079104"/>
        <c:axId val="144089088"/>
      </c:barChart>
      <c:catAx>
        <c:axId val="144079104"/>
        <c:scaling>
          <c:orientation val="minMax"/>
        </c:scaling>
        <c:axPos val="b"/>
        <c:tickLblPos val="nextTo"/>
        <c:txPr>
          <a:bodyPr/>
          <a:lstStyle/>
          <a:p>
            <a:pPr>
              <a:defRPr lang="en-US" sz="900" b="1" i="0" baseline="0">
                <a:solidFill>
                  <a:srgbClr val="002060"/>
                </a:solidFill>
              </a:defRPr>
            </a:pPr>
            <a:endParaRPr lang="en-US"/>
          </a:p>
        </c:txPr>
        <c:crossAx val="144089088"/>
        <c:crosses val="autoZero"/>
        <c:auto val="1"/>
        <c:lblAlgn val="ctr"/>
        <c:lblOffset val="100"/>
      </c:catAx>
      <c:valAx>
        <c:axId val="144089088"/>
        <c:scaling>
          <c:orientation val="minMax"/>
          <c:max val="80"/>
          <c:min val="0"/>
        </c:scaling>
        <c:delete val="1"/>
        <c:axPos val="l"/>
        <c:numFmt formatCode="0" sourceLinked="1"/>
        <c:tickLblPos val="none"/>
        <c:crossAx val="144079104"/>
        <c:crosses val="autoZero"/>
        <c:crossBetween val="between"/>
      </c:valAx>
    </c:plotArea>
    <c:plotVisOnly val="1"/>
    <c:dispBlanksAs val="gap"/>
  </c:chart>
  <c:txPr>
    <a:bodyPr/>
    <a:lstStyle/>
    <a:p>
      <a:pPr>
        <a:defRPr sz="1000">
          <a:latin typeface="Calibri" pitchFamily="34" charset="0"/>
        </a:defRPr>
      </a:pPr>
      <a:endParaRPr lang="en-US"/>
    </a:p>
  </c:txPr>
  <c:externalData r:id="rId1"/>
</c:chartSpace>
</file>

<file path=ppt/charts/chart116.xml><?xml version="1.0" encoding="utf-8"?>
<c:chartSpace xmlns:c="http://schemas.openxmlformats.org/drawingml/2006/chart" xmlns:a="http://schemas.openxmlformats.org/drawingml/2006/main" xmlns:r="http://schemas.openxmlformats.org/officeDocument/2006/relationships">
  <c:date1904 val="1"/>
  <c:lang val="en-IN"/>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51227470823592558"/>
          <c:y val="4.3944075816790516E-2"/>
          <c:w val="0.48355874344576039"/>
          <c:h val="0.91398083803715002"/>
        </c:manualLayout>
      </c:layout>
      <c:barChart>
        <c:barDir val="bar"/>
        <c:grouping val="stacked"/>
        <c:ser>
          <c:idx val="0"/>
          <c:order val="0"/>
          <c:tx>
            <c:strRef>
              <c:f>Sheet1!$B$1</c:f>
              <c:strCache>
                <c:ptCount val="1"/>
                <c:pt idx="0">
                  <c:v>Total</c:v>
                </c:pt>
              </c:strCache>
            </c:strRef>
          </c:tx>
          <c:spPr>
            <a:solidFill>
              <a:srgbClr val="FFC000"/>
            </a:solidFill>
            <a:ln w="9525" cap="flat" cmpd="sng" algn="ctr">
              <a:solidFill>
                <a:srgbClr val="FFC000"/>
              </a:solidFill>
              <a:prstDash val="solid"/>
            </a:ln>
            <a:effectLst>
              <a:outerShdw blurRad="40000" dist="20000" dir="5400000" rotWithShape="0">
                <a:srgbClr val="000000">
                  <a:alpha val="38000"/>
                </a:srgbClr>
              </a:outerShdw>
            </a:effectLst>
            <a:scene3d>
              <a:camera prst="orthographicFront"/>
              <a:lightRig rig="threePt" dir="t"/>
            </a:scene3d>
            <a:sp3d>
              <a:bevelT prst="angle"/>
            </a:sp3d>
          </c:spPr>
          <c:dLbls>
            <c:dLbl>
              <c:idx val="0"/>
              <c:layout>
                <c:manualLayout>
                  <c:x val="0.25414375696861574"/>
                  <c:y val="-7.9955951598507943E-18"/>
                </c:manualLayout>
              </c:layout>
              <c:showVal val="1"/>
            </c:dLbl>
            <c:dLbl>
              <c:idx val="1"/>
              <c:layout>
                <c:manualLayout>
                  <c:x val="9.3922692792754767E-2"/>
                  <c:y val="0"/>
                </c:manualLayout>
              </c:layout>
              <c:showVal val="1"/>
            </c:dLbl>
            <c:dLbl>
              <c:idx val="2"/>
              <c:layout>
                <c:manualLayout>
                  <c:x val="7.1823235665043589E-2"/>
                  <c:y val="3.4890272839186412E-3"/>
                </c:manualLayout>
              </c:layout>
              <c:showVal val="1"/>
            </c:dLbl>
            <c:dLbl>
              <c:idx val="3"/>
              <c:layout>
                <c:manualLayout>
                  <c:x val="8.8397828510825768E-2"/>
                  <c:y val="0"/>
                </c:manualLayout>
              </c:layout>
              <c:showVal val="1"/>
            </c:dLbl>
            <c:dLbl>
              <c:idx val="4"/>
              <c:layout>
                <c:manualLayout>
                  <c:x val="4.9723778537337913E-2"/>
                  <c:y val="0"/>
                </c:manualLayout>
              </c:layout>
              <c:showVal val="1"/>
            </c:dLbl>
            <c:txPr>
              <a:bodyPr/>
              <a:lstStyle/>
              <a:p>
                <a:pPr>
                  <a:defRPr lang="en-US">
                    <a:solidFill>
                      <a:srgbClr val="002060"/>
                    </a:solidFill>
                  </a:defRPr>
                </a:pPr>
                <a:endParaRPr lang="en-US"/>
              </a:p>
            </c:txPr>
            <c:showVal val="1"/>
          </c:dLbls>
          <c:cat>
            <c:strRef>
              <c:f>Sheet1!$A$2:$A$6</c:f>
              <c:strCache>
                <c:ptCount val="5"/>
                <c:pt idx="0">
                  <c:v> Gunny Bags</c:v>
                </c:pt>
                <c:pt idx="1">
                  <c:v> CFB Boxes</c:v>
                </c:pt>
                <c:pt idx="2">
                  <c:v> Plastic Crates</c:v>
                </c:pt>
                <c:pt idx="3">
                  <c:v> Wooden Boxes</c:v>
                </c:pt>
                <c:pt idx="4">
                  <c:v> Any Bulk storage</c:v>
                </c:pt>
              </c:strCache>
            </c:strRef>
          </c:cat>
          <c:val>
            <c:numRef>
              <c:f>Sheet1!$B$2:$B$6</c:f>
              <c:numCache>
                <c:formatCode>0</c:formatCode>
                <c:ptCount val="5"/>
                <c:pt idx="0">
                  <c:v>68.86</c:v>
                </c:pt>
                <c:pt idx="1">
                  <c:v>20.27</c:v>
                </c:pt>
                <c:pt idx="2">
                  <c:v>16.37</c:v>
                </c:pt>
                <c:pt idx="3">
                  <c:v>11.07</c:v>
                </c:pt>
                <c:pt idx="4">
                  <c:v>5.0999999999999996</c:v>
                </c:pt>
              </c:numCache>
            </c:numRef>
          </c:val>
        </c:ser>
        <c:gapWidth val="50"/>
        <c:axId val="144131584"/>
        <c:axId val="144133120"/>
      </c:barChart>
      <c:catAx>
        <c:axId val="144131584"/>
        <c:scaling>
          <c:orientation val="maxMin"/>
        </c:scaling>
        <c:axPos val="l"/>
        <c:numFmt formatCode="0%" sourceLinked="1"/>
        <c:tickLblPos val="nextTo"/>
        <c:spPr>
          <a:ln w="12535">
            <a:solidFill>
              <a:srgbClr val="002060"/>
            </a:solidFill>
            <a:prstDash val="solid"/>
          </a:ln>
        </c:spPr>
        <c:txPr>
          <a:bodyPr/>
          <a:lstStyle/>
          <a:p>
            <a:pPr>
              <a:defRPr lang="en-US">
                <a:solidFill>
                  <a:srgbClr val="002060"/>
                </a:solidFill>
              </a:defRPr>
            </a:pPr>
            <a:endParaRPr lang="en-US"/>
          </a:p>
        </c:txPr>
        <c:crossAx val="144133120"/>
        <c:crosses val="autoZero"/>
        <c:lblAlgn val="ctr"/>
        <c:lblOffset val="100"/>
        <c:tickLblSkip val="1"/>
        <c:tickMarkSkip val="1"/>
      </c:catAx>
      <c:valAx>
        <c:axId val="144133120"/>
        <c:scaling>
          <c:orientation val="minMax"/>
        </c:scaling>
        <c:axPos val="t"/>
        <c:numFmt formatCode="0" sourceLinked="1"/>
        <c:majorTickMark val="none"/>
        <c:tickLblPos val="none"/>
        <c:spPr>
          <a:ln w="9401">
            <a:noFill/>
          </a:ln>
        </c:spPr>
        <c:txPr>
          <a:bodyPr/>
          <a:lstStyle/>
          <a:p>
            <a:pPr>
              <a:defRPr lang="en-US"/>
            </a:pPr>
            <a:endParaRPr lang="en-US"/>
          </a:p>
        </c:txPr>
        <c:crossAx val="144131584"/>
        <c:crossesAt val="1"/>
        <c:crossBetween val="between"/>
      </c:valAx>
      <c:spPr>
        <a:noFill/>
        <a:ln w="25069">
          <a:noFill/>
        </a:ln>
      </c:spPr>
    </c:plotArea>
    <c:plotVisOnly val="1"/>
    <c:dispBlanksAs val="gap"/>
  </c:chart>
  <c:spPr>
    <a:noFill/>
    <a:ln>
      <a:noFill/>
    </a:ln>
  </c:spPr>
  <c:txPr>
    <a:bodyPr/>
    <a:lstStyle/>
    <a:p>
      <a:pPr>
        <a:defRPr sz="1200" b="1" i="0" u="none" strike="noStrike" baseline="0">
          <a:solidFill>
            <a:schemeClr val="tx1"/>
          </a:solidFill>
          <a:latin typeface="Calibri" pitchFamily="34" charset="0"/>
          <a:ea typeface="Arial"/>
          <a:cs typeface="Arial"/>
        </a:defRPr>
      </a:pPr>
      <a:endParaRPr lang="en-US"/>
    </a:p>
  </c:txPr>
  <c:externalData r:id="rId2"/>
</c:chartSpace>
</file>

<file path=ppt/charts/chart11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dLbl>
              <c:idx val="2"/>
              <c:layout>
                <c:manualLayout>
                  <c:x val="8.3807085328151065E-2"/>
                  <c:y val="0.15605890193515931"/>
                </c:manualLayout>
              </c:layout>
              <c:dLblPos val="inEnd"/>
              <c:showVal val="1"/>
            </c:dLbl>
            <c:txPr>
              <a:bodyPr/>
              <a:lstStyle/>
              <a:p>
                <a:pPr>
                  <a:defRPr lang="en-US"/>
                </a:pPr>
                <a:endParaRPr lang="en-US"/>
              </a:p>
            </c:txPr>
            <c:dLblPos val="inEnd"/>
            <c:showVal val="1"/>
            <c:showLeaderLines val="1"/>
          </c:dLbls>
          <c:cat>
            <c:strRef>
              <c:f>Sheet1!$A$2:$A$4</c:f>
              <c:strCache>
                <c:ptCount val="3"/>
                <c:pt idx="0">
                  <c:v>Yes</c:v>
                </c:pt>
                <c:pt idx="1">
                  <c:v>No</c:v>
                </c:pt>
                <c:pt idx="2">
                  <c:v>DK/CS</c:v>
                </c:pt>
              </c:strCache>
            </c:strRef>
          </c:cat>
          <c:val>
            <c:numRef>
              <c:f>Sheet1!$B$2:$B$4</c:f>
              <c:numCache>
                <c:formatCode>0</c:formatCode>
                <c:ptCount val="3"/>
                <c:pt idx="0">
                  <c:v>26.84</c:v>
                </c:pt>
                <c:pt idx="1">
                  <c:v>71.61</c:v>
                </c:pt>
                <c:pt idx="2">
                  <c:v>1.56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1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084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74.27</c:v>
                </c:pt>
                <c:pt idx="1">
                  <c:v>16.72</c:v>
                </c:pt>
                <c:pt idx="2">
                  <c:v>8.02</c:v>
                </c:pt>
                <c:pt idx="3">
                  <c:v>0.98</c:v>
                </c:pt>
              </c:numCache>
            </c:numRef>
          </c:val>
        </c:ser>
        <c:gapWidth val="43"/>
        <c:overlap val="100"/>
        <c:axId val="95844992"/>
        <c:axId val="95846784"/>
      </c:barChart>
      <c:catAx>
        <c:axId val="95844992"/>
        <c:scaling>
          <c:orientation val="maxMin"/>
        </c:scaling>
        <c:axPos val="l"/>
        <c:tickLblPos val="none"/>
        <c:txPr>
          <a:bodyPr/>
          <a:lstStyle/>
          <a:p>
            <a:pPr>
              <a:defRPr lang="en-IN"/>
            </a:pPr>
            <a:endParaRPr lang="en-US"/>
          </a:p>
        </c:txPr>
        <c:crossAx val="95846784"/>
        <c:crosses val="autoZero"/>
        <c:auto val="1"/>
        <c:lblAlgn val="ctr"/>
        <c:lblOffset val="100"/>
      </c:catAx>
      <c:valAx>
        <c:axId val="95846784"/>
        <c:scaling>
          <c:orientation val="minMax"/>
          <c:max val="100"/>
        </c:scaling>
        <c:delete val="1"/>
        <c:axPos val="b"/>
        <c:numFmt formatCode="0" sourceLinked="1"/>
        <c:tickLblPos val="none"/>
        <c:crossAx val="958449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1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59.260000000000012</c:v>
                </c:pt>
                <c:pt idx="1">
                  <c:v>22.22</c:v>
                </c:pt>
                <c:pt idx="2">
                  <c:v>18.52</c:v>
                </c:pt>
                <c:pt idx="3">
                  <c:v>0</c:v>
                </c:pt>
              </c:numCache>
            </c:numRef>
          </c:val>
        </c:ser>
        <c:gapWidth val="43"/>
        <c:overlap val="100"/>
        <c:axId val="95862144"/>
        <c:axId val="95884416"/>
      </c:barChart>
      <c:catAx>
        <c:axId val="95862144"/>
        <c:scaling>
          <c:orientation val="maxMin"/>
        </c:scaling>
        <c:axPos val="l"/>
        <c:tickLblPos val="none"/>
        <c:txPr>
          <a:bodyPr/>
          <a:lstStyle/>
          <a:p>
            <a:pPr>
              <a:defRPr lang="en-IN"/>
            </a:pPr>
            <a:endParaRPr lang="en-US"/>
          </a:p>
        </c:txPr>
        <c:crossAx val="95884416"/>
        <c:crosses val="autoZero"/>
        <c:auto val="1"/>
        <c:lblAlgn val="ctr"/>
        <c:lblOffset val="100"/>
      </c:catAx>
      <c:valAx>
        <c:axId val="95884416"/>
        <c:scaling>
          <c:orientation val="minMax"/>
          <c:max val="100"/>
        </c:scaling>
        <c:delete val="1"/>
        <c:axPos val="b"/>
        <c:numFmt formatCode="0" sourceLinked="1"/>
        <c:tickLblPos val="none"/>
        <c:crossAx val="958621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895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0-10</c:v>
                </c:pt>
                <c:pt idx="1">
                  <c:v> 10-50</c:v>
                </c:pt>
                <c:pt idx="2">
                  <c:v> 50-100</c:v>
                </c:pt>
                <c:pt idx="3">
                  <c:v> 100-500</c:v>
                </c:pt>
                <c:pt idx="4">
                  <c:v> 500.1-1000</c:v>
                </c:pt>
                <c:pt idx="5">
                  <c:v> 1000.1-2000</c:v>
                </c:pt>
                <c:pt idx="6">
                  <c:v> 2000.1-3000</c:v>
                </c:pt>
                <c:pt idx="7">
                  <c:v> 3000.1-5000</c:v>
                </c:pt>
                <c:pt idx="8">
                  <c:v> Above 5000</c:v>
                </c:pt>
                <c:pt idx="9">
                  <c:v> No Response</c:v>
                </c:pt>
              </c:strCache>
            </c:strRef>
          </c:cat>
          <c:val>
            <c:numRef>
              <c:f>Sheet1!$B$2:$B$11</c:f>
              <c:numCache>
                <c:formatCode>0</c:formatCode>
                <c:ptCount val="10"/>
                <c:pt idx="0">
                  <c:v>1.05</c:v>
                </c:pt>
                <c:pt idx="1">
                  <c:v>2.56</c:v>
                </c:pt>
                <c:pt idx="2">
                  <c:v>2.2599999999999998</c:v>
                </c:pt>
                <c:pt idx="3">
                  <c:v>1.6500000000000001</c:v>
                </c:pt>
                <c:pt idx="4">
                  <c:v>8.27</c:v>
                </c:pt>
                <c:pt idx="5">
                  <c:v>8.7199999999999989</c:v>
                </c:pt>
                <c:pt idx="6">
                  <c:v>4.51</c:v>
                </c:pt>
                <c:pt idx="7">
                  <c:v>17.439999999999987</c:v>
                </c:pt>
                <c:pt idx="8">
                  <c:v>52.03</c:v>
                </c:pt>
                <c:pt idx="9">
                  <c:v>1.5</c:v>
                </c:pt>
              </c:numCache>
            </c:numRef>
          </c:val>
        </c:ser>
        <c:gapWidth val="43"/>
        <c:overlap val="100"/>
        <c:axId val="123934592"/>
        <c:axId val="123936128"/>
      </c:barChart>
      <c:catAx>
        <c:axId val="123934592"/>
        <c:scaling>
          <c:orientation val="maxMin"/>
        </c:scaling>
        <c:axPos val="l"/>
        <c:tickLblPos val="none"/>
        <c:txPr>
          <a:bodyPr/>
          <a:lstStyle/>
          <a:p>
            <a:pPr>
              <a:defRPr lang="en-IN"/>
            </a:pPr>
            <a:endParaRPr lang="en-US"/>
          </a:p>
        </c:txPr>
        <c:crossAx val="123936128"/>
        <c:crosses val="autoZero"/>
        <c:auto val="1"/>
        <c:lblAlgn val="ctr"/>
        <c:lblOffset val="100"/>
      </c:catAx>
      <c:valAx>
        <c:axId val="123936128"/>
        <c:scaling>
          <c:orientation val="minMax"/>
          <c:max val="100"/>
        </c:scaling>
        <c:delete val="1"/>
        <c:axPos val="b"/>
        <c:numFmt formatCode="0" sourceLinked="1"/>
        <c:tickLblPos val="none"/>
        <c:crossAx val="1239345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2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76.319999999999993</c:v>
                </c:pt>
                <c:pt idx="1">
                  <c:v>15.53</c:v>
                </c:pt>
                <c:pt idx="2">
                  <c:v>7.18</c:v>
                </c:pt>
                <c:pt idx="3">
                  <c:v>0.97000000000000064</c:v>
                </c:pt>
              </c:numCache>
            </c:numRef>
          </c:val>
        </c:ser>
        <c:gapWidth val="43"/>
        <c:overlap val="100"/>
        <c:axId val="95912320"/>
        <c:axId val="95913856"/>
      </c:barChart>
      <c:catAx>
        <c:axId val="95912320"/>
        <c:scaling>
          <c:orientation val="maxMin"/>
        </c:scaling>
        <c:axPos val="l"/>
        <c:tickLblPos val="none"/>
        <c:txPr>
          <a:bodyPr/>
          <a:lstStyle/>
          <a:p>
            <a:pPr>
              <a:defRPr lang="en-IN"/>
            </a:pPr>
            <a:endParaRPr lang="en-US"/>
          </a:p>
        </c:txPr>
        <c:crossAx val="95913856"/>
        <c:crosses val="autoZero"/>
        <c:auto val="1"/>
        <c:lblAlgn val="ctr"/>
        <c:lblOffset val="100"/>
      </c:catAx>
      <c:valAx>
        <c:axId val="95913856"/>
        <c:scaling>
          <c:orientation val="minMax"/>
          <c:max val="100"/>
        </c:scaling>
        <c:delete val="1"/>
        <c:axPos val="b"/>
        <c:numFmt formatCode="0" sourceLinked="1"/>
        <c:tickLblPos val="none"/>
        <c:crossAx val="959123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2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65.97</c:v>
                </c:pt>
                <c:pt idx="1">
                  <c:v>20.27</c:v>
                </c:pt>
                <c:pt idx="2">
                  <c:v>12.62</c:v>
                </c:pt>
                <c:pt idx="3">
                  <c:v>1.1499999999999908</c:v>
                </c:pt>
              </c:numCache>
            </c:numRef>
          </c:val>
        </c:ser>
        <c:gapWidth val="43"/>
        <c:overlap val="100"/>
        <c:axId val="95949952"/>
        <c:axId val="95951488"/>
      </c:barChart>
      <c:catAx>
        <c:axId val="95949952"/>
        <c:scaling>
          <c:orientation val="maxMin"/>
        </c:scaling>
        <c:axPos val="l"/>
        <c:tickLblPos val="none"/>
        <c:txPr>
          <a:bodyPr/>
          <a:lstStyle/>
          <a:p>
            <a:pPr>
              <a:defRPr lang="en-IN"/>
            </a:pPr>
            <a:endParaRPr lang="en-US"/>
          </a:p>
        </c:txPr>
        <c:crossAx val="95951488"/>
        <c:crosses val="autoZero"/>
        <c:auto val="1"/>
        <c:lblAlgn val="ctr"/>
        <c:lblOffset val="100"/>
      </c:catAx>
      <c:valAx>
        <c:axId val="95951488"/>
        <c:scaling>
          <c:orientation val="minMax"/>
          <c:max val="100"/>
        </c:scaling>
        <c:delete val="1"/>
        <c:axPos val="b"/>
        <c:numFmt formatCode="0" sourceLinked="1"/>
        <c:tickLblPos val="none"/>
        <c:crossAx val="959499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2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57.52</c:v>
                </c:pt>
                <c:pt idx="1">
                  <c:v>28.32</c:v>
                </c:pt>
                <c:pt idx="2">
                  <c:v>14.16</c:v>
                </c:pt>
                <c:pt idx="3">
                  <c:v>0</c:v>
                </c:pt>
              </c:numCache>
            </c:numRef>
          </c:val>
        </c:ser>
        <c:gapWidth val="43"/>
        <c:overlap val="100"/>
        <c:axId val="95995776"/>
        <c:axId val="95997312"/>
      </c:barChart>
      <c:catAx>
        <c:axId val="95995776"/>
        <c:scaling>
          <c:orientation val="maxMin"/>
        </c:scaling>
        <c:axPos val="l"/>
        <c:tickLblPos val="none"/>
        <c:txPr>
          <a:bodyPr/>
          <a:lstStyle/>
          <a:p>
            <a:pPr>
              <a:defRPr lang="en-IN"/>
            </a:pPr>
            <a:endParaRPr lang="en-US"/>
          </a:p>
        </c:txPr>
        <c:crossAx val="95997312"/>
        <c:crosses val="autoZero"/>
        <c:auto val="1"/>
        <c:lblAlgn val="ctr"/>
        <c:lblOffset val="100"/>
      </c:catAx>
      <c:valAx>
        <c:axId val="95997312"/>
        <c:scaling>
          <c:orientation val="minMax"/>
          <c:max val="100"/>
        </c:scaling>
        <c:delete val="1"/>
        <c:axPos val="b"/>
        <c:numFmt formatCode="0" sourceLinked="1"/>
        <c:tickLblPos val="none"/>
        <c:crossAx val="959957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2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65.910000000000025</c:v>
                </c:pt>
                <c:pt idx="1">
                  <c:v>13.639999999999999</c:v>
                </c:pt>
                <c:pt idx="2">
                  <c:v>20.45</c:v>
                </c:pt>
                <c:pt idx="3">
                  <c:v>0</c:v>
                </c:pt>
              </c:numCache>
            </c:numRef>
          </c:val>
        </c:ser>
        <c:gapWidth val="43"/>
        <c:overlap val="100"/>
        <c:axId val="96029312"/>
        <c:axId val="96031104"/>
      </c:barChart>
      <c:catAx>
        <c:axId val="96029312"/>
        <c:scaling>
          <c:orientation val="maxMin"/>
        </c:scaling>
        <c:axPos val="l"/>
        <c:tickLblPos val="none"/>
        <c:txPr>
          <a:bodyPr/>
          <a:lstStyle/>
          <a:p>
            <a:pPr>
              <a:defRPr lang="en-IN"/>
            </a:pPr>
            <a:endParaRPr lang="en-US"/>
          </a:p>
        </c:txPr>
        <c:crossAx val="96031104"/>
        <c:crosses val="autoZero"/>
        <c:auto val="1"/>
        <c:lblAlgn val="ctr"/>
        <c:lblOffset val="100"/>
      </c:catAx>
      <c:valAx>
        <c:axId val="96031104"/>
        <c:scaling>
          <c:orientation val="minMax"/>
          <c:max val="100"/>
        </c:scaling>
        <c:delete val="1"/>
        <c:axPos val="b"/>
        <c:numFmt formatCode="0" sourceLinked="1"/>
        <c:tickLblPos val="none"/>
        <c:crossAx val="960293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2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74.27</c:v>
                </c:pt>
                <c:pt idx="1">
                  <c:v>16.72</c:v>
                </c:pt>
                <c:pt idx="2">
                  <c:v>8.02</c:v>
                </c:pt>
                <c:pt idx="3">
                  <c:v>0.98</c:v>
                </c:pt>
              </c:numCache>
            </c:numRef>
          </c:val>
        </c:ser>
        <c:gapWidth val="43"/>
        <c:overlap val="100"/>
        <c:axId val="96079232"/>
        <c:axId val="96109696"/>
      </c:barChart>
      <c:catAx>
        <c:axId val="96079232"/>
        <c:scaling>
          <c:orientation val="maxMin"/>
        </c:scaling>
        <c:axPos val="l"/>
        <c:tickLblPos val="none"/>
        <c:txPr>
          <a:bodyPr/>
          <a:lstStyle/>
          <a:p>
            <a:pPr>
              <a:defRPr lang="en-IN"/>
            </a:pPr>
            <a:endParaRPr lang="en-US"/>
          </a:p>
        </c:txPr>
        <c:crossAx val="96109696"/>
        <c:crosses val="autoZero"/>
        <c:auto val="1"/>
        <c:lblAlgn val="ctr"/>
        <c:lblOffset val="100"/>
      </c:catAx>
      <c:valAx>
        <c:axId val="96109696"/>
        <c:scaling>
          <c:orientation val="minMax"/>
          <c:max val="100"/>
        </c:scaling>
        <c:delete val="1"/>
        <c:axPos val="b"/>
        <c:numFmt formatCode="0" sourceLinked="1"/>
        <c:tickLblPos val="none"/>
        <c:crossAx val="960792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2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64.400000000000006</c:v>
                </c:pt>
                <c:pt idx="1">
                  <c:v>18.37</c:v>
                </c:pt>
                <c:pt idx="2">
                  <c:v>13.49</c:v>
                </c:pt>
                <c:pt idx="3">
                  <c:v>3.73</c:v>
                </c:pt>
              </c:numCache>
            </c:numRef>
          </c:val>
        </c:ser>
        <c:gapWidth val="43"/>
        <c:overlap val="100"/>
        <c:axId val="96149888"/>
        <c:axId val="96151424"/>
      </c:barChart>
      <c:catAx>
        <c:axId val="96149888"/>
        <c:scaling>
          <c:orientation val="maxMin"/>
        </c:scaling>
        <c:axPos val="l"/>
        <c:tickLblPos val="none"/>
        <c:txPr>
          <a:bodyPr/>
          <a:lstStyle/>
          <a:p>
            <a:pPr>
              <a:defRPr lang="en-IN"/>
            </a:pPr>
            <a:endParaRPr lang="en-US"/>
          </a:p>
        </c:txPr>
        <c:crossAx val="96151424"/>
        <c:crosses val="autoZero"/>
        <c:auto val="1"/>
        <c:lblAlgn val="ctr"/>
        <c:lblOffset val="100"/>
      </c:catAx>
      <c:valAx>
        <c:axId val="96151424"/>
        <c:scaling>
          <c:orientation val="minMax"/>
          <c:max val="100"/>
        </c:scaling>
        <c:delete val="1"/>
        <c:axPos val="b"/>
        <c:numFmt formatCode="0" sourceLinked="1"/>
        <c:tickLblPos val="none"/>
        <c:crossAx val="961498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2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77.819999999999993</c:v>
                </c:pt>
                <c:pt idx="1">
                  <c:v>17.32</c:v>
                </c:pt>
                <c:pt idx="2">
                  <c:v>4.67</c:v>
                </c:pt>
                <c:pt idx="3">
                  <c:v>0.19</c:v>
                </c:pt>
              </c:numCache>
            </c:numRef>
          </c:val>
        </c:ser>
        <c:gapWidth val="43"/>
        <c:overlap val="100"/>
        <c:axId val="96171136"/>
        <c:axId val="96172672"/>
      </c:barChart>
      <c:catAx>
        <c:axId val="96171136"/>
        <c:scaling>
          <c:orientation val="maxMin"/>
        </c:scaling>
        <c:axPos val="l"/>
        <c:tickLblPos val="none"/>
        <c:txPr>
          <a:bodyPr/>
          <a:lstStyle/>
          <a:p>
            <a:pPr>
              <a:defRPr lang="en-IN"/>
            </a:pPr>
            <a:endParaRPr lang="en-US"/>
          </a:p>
        </c:txPr>
        <c:crossAx val="96172672"/>
        <c:crosses val="autoZero"/>
        <c:auto val="1"/>
        <c:lblAlgn val="ctr"/>
        <c:lblOffset val="100"/>
      </c:catAx>
      <c:valAx>
        <c:axId val="96172672"/>
        <c:scaling>
          <c:orientation val="minMax"/>
          <c:max val="100"/>
        </c:scaling>
        <c:delete val="1"/>
        <c:axPos val="b"/>
        <c:numFmt formatCode="0" sourceLinked="1"/>
        <c:tickLblPos val="none"/>
        <c:crossAx val="961711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2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83.56</c:v>
                </c:pt>
                <c:pt idx="1">
                  <c:v>6.48</c:v>
                </c:pt>
                <c:pt idx="2">
                  <c:v>9.59</c:v>
                </c:pt>
                <c:pt idx="3">
                  <c:v>0.37000000000000038</c:v>
                </c:pt>
              </c:numCache>
            </c:numRef>
          </c:val>
        </c:ser>
        <c:gapWidth val="43"/>
        <c:overlap val="100"/>
        <c:axId val="96302976"/>
        <c:axId val="96304512"/>
      </c:barChart>
      <c:catAx>
        <c:axId val="96302976"/>
        <c:scaling>
          <c:orientation val="maxMin"/>
        </c:scaling>
        <c:axPos val="l"/>
        <c:tickLblPos val="none"/>
        <c:txPr>
          <a:bodyPr/>
          <a:lstStyle/>
          <a:p>
            <a:pPr>
              <a:defRPr lang="en-IN"/>
            </a:pPr>
            <a:endParaRPr lang="en-US"/>
          </a:p>
        </c:txPr>
        <c:crossAx val="96304512"/>
        <c:crosses val="autoZero"/>
        <c:auto val="1"/>
        <c:lblAlgn val="ctr"/>
        <c:lblOffset val="100"/>
      </c:catAx>
      <c:valAx>
        <c:axId val="96304512"/>
        <c:scaling>
          <c:orientation val="minMax"/>
          <c:max val="100"/>
        </c:scaling>
        <c:delete val="1"/>
        <c:axPos val="b"/>
        <c:numFmt formatCode="0" sourceLinked="1"/>
        <c:tickLblPos val="none"/>
        <c:crossAx val="963029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2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69</c:v>
                </c:pt>
                <c:pt idx="1">
                  <c:v>22.51</c:v>
                </c:pt>
                <c:pt idx="2">
                  <c:v>8.2900000000000009</c:v>
                </c:pt>
                <c:pt idx="3">
                  <c:v>0.2</c:v>
                </c:pt>
              </c:numCache>
            </c:numRef>
          </c:val>
        </c:ser>
        <c:gapWidth val="43"/>
        <c:overlap val="100"/>
        <c:axId val="96316032"/>
        <c:axId val="96326016"/>
      </c:barChart>
      <c:catAx>
        <c:axId val="96316032"/>
        <c:scaling>
          <c:orientation val="maxMin"/>
        </c:scaling>
        <c:axPos val="l"/>
        <c:tickLblPos val="none"/>
        <c:txPr>
          <a:bodyPr/>
          <a:lstStyle/>
          <a:p>
            <a:pPr>
              <a:defRPr lang="en-IN"/>
            </a:pPr>
            <a:endParaRPr lang="en-US"/>
          </a:p>
        </c:txPr>
        <c:crossAx val="96326016"/>
        <c:crosses val="autoZero"/>
        <c:auto val="1"/>
        <c:lblAlgn val="ctr"/>
        <c:lblOffset val="100"/>
      </c:catAx>
      <c:valAx>
        <c:axId val="96326016"/>
        <c:scaling>
          <c:orientation val="minMax"/>
          <c:max val="100"/>
        </c:scaling>
        <c:delete val="1"/>
        <c:axPos val="b"/>
        <c:numFmt formatCode="0" sourceLinked="1"/>
        <c:tickLblPos val="none"/>
        <c:crossAx val="963160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2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Yes</c:v>
                </c:pt>
                <c:pt idx="1">
                  <c:v>No</c:v>
                </c:pt>
                <c:pt idx="2">
                  <c:v>DK/CS</c:v>
                </c:pt>
              </c:strCache>
            </c:strRef>
          </c:cat>
          <c:val>
            <c:numRef>
              <c:f>Sheet1!$B$2:$B$4</c:f>
              <c:numCache>
                <c:formatCode>0</c:formatCode>
                <c:ptCount val="3"/>
                <c:pt idx="0">
                  <c:v>33.33</c:v>
                </c:pt>
                <c:pt idx="1">
                  <c:v>55.56</c:v>
                </c:pt>
                <c:pt idx="2">
                  <c:v>11.11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898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0-10</c:v>
                </c:pt>
                <c:pt idx="1">
                  <c:v> 10-50</c:v>
                </c:pt>
                <c:pt idx="2">
                  <c:v> 50-100</c:v>
                </c:pt>
                <c:pt idx="3">
                  <c:v> 100-500</c:v>
                </c:pt>
                <c:pt idx="4">
                  <c:v> 500.1-1000</c:v>
                </c:pt>
                <c:pt idx="5">
                  <c:v> 1000.1-2000</c:v>
                </c:pt>
                <c:pt idx="6">
                  <c:v> 2000.1-3000</c:v>
                </c:pt>
                <c:pt idx="7">
                  <c:v> 3000.1-5000</c:v>
                </c:pt>
                <c:pt idx="8">
                  <c:v> Above 5000</c:v>
                </c:pt>
                <c:pt idx="9">
                  <c:v> No Response</c:v>
                </c:pt>
              </c:strCache>
            </c:strRef>
          </c:cat>
          <c:val>
            <c:numRef>
              <c:f>Sheet1!$B$2:$B$11</c:f>
              <c:numCache>
                <c:formatCode>0</c:formatCode>
                <c:ptCount val="10"/>
                <c:pt idx="0">
                  <c:v>0.21000000000000021</c:v>
                </c:pt>
                <c:pt idx="1">
                  <c:v>1.71</c:v>
                </c:pt>
                <c:pt idx="2">
                  <c:v>0</c:v>
                </c:pt>
                <c:pt idx="3">
                  <c:v>4.6899999999999995</c:v>
                </c:pt>
                <c:pt idx="4">
                  <c:v>6.6099999999999985</c:v>
                </c:pt>
                <c:pt idx="5">
                  <c:v>4.05</c:v>
                </c:pt>
                <c:pt idx="6">
                  <c:v>4.9000000000000004</c:v>
                </c:pt>
                <c:pt idx="7">
                  <c:v>14.07</c:v>
                </c:pt>
                <c:pt idx="8">
                  <c:v>61.83</c:v>
                </c:pt>
                <c:pt idx="9">
                  <c:v>1.9200000000000021</c:v>
                </c:pt>
              </c:numCache>
            </c:numRef>
          </c:val>
        </c:ser>
        <c:gapWidth val="43"/>
        <c:overlap val="100"/>
        <c:axId val="124009088"/>
        <c:axId val="124010880"/>
      </c:barChart>
      <c:catAx>
        <c:axId val="124009088"/>
        <c:scaling>
          <c:orientation val="maxMin"/>
        </c:scaling>
        <c:axPos val="l"/>
        <c:tickLblPos val="none"/>
        <c:txPr>
          <a:bodyPr/>
          <a:lstStyle/>
          <a:p>
            <a:pPr>
              <a:defRPr lang="en-IN"/>
            </a:pPr>
            <a:endParaRPr lang="en-US"/>
          </a:p>
        </c:txPr>
        <c:crossAx val="124010880"/>
        <c:crosses val="autoZero"/>
        <c:auto val="1"/>
        <c:lblAlgn val="ctr"/>
        <c:lblOffset val="100"/>
      </c:catAx>
      <c:valAx>
        <c:axId val="124010880"/>
        <c:scaling>
          <c:orientation val="minMax"/>
          <c:max val="100"/>
        </c:scaling>
        <c:delete val="1"/>
        <c:axPos val="b"/>
        <c:numFmt formatCode="0" sourceLinked="1"/>
        <c:tickLblPos val="none"/>
        <c:crossAx val="1240090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3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29"/>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dLbl>
              <c:idx val="2"/>
              <c:layout>
                <c:manualLayout>
                  <c:x val="8.3807085328151065E-2"/>
                  <c:y val="0.15605890193515931"/>
                </c:manualLayout>
              </c:layout>
              <c:dLblPos val="inEnd"/>
              <c:showVal val="1"/>
            </c:dLbl>
            <c:txPr>
              <a:bodyPr/>
              <a:lstStyle/>
              <a:p>
                <a:pPr>
                  <a:defRPr lang="en-US"/>
                </a:pPr>
                <a:endParaRPr lang="en-US"/>
              </a:p>
            </c:txPr>
            <c:dLblPos val="inEnd"/>
            <c:showVal val="1"/>
            <c:showLeaderLines val="1"/>
          </c:dLbls>
          <c:cat>
            <c:strRef>
              <c:f>Sheet1!$A$2:$A$4</c:f>
              <c:strCache>
                <c:ptCount val="3"/>
                <c:pt idx="0">
                  <c:v>Yes</c:v>
                </c:pt>
                <c:pt idx="1">
                  <c:v>No</c:v>
                </c:pt>
                <c:pt idx="2">
                  <c:v>DK/CS</c:v>
                </c:pt>
              </c:strCache>
            </c:strRef>
          </c:cat>
          <c:val>
            <c:numRef>
              <c:f>Sheet1!$B$2:$B$4</c:f>
              <c:numCache>
                <c:formatCode>0</c:formatCode>
                <c:ptCount val="3"/>
                <c:pt idx="0">
                  <c:v>26.84</c:v>
                </c:pt>
                <c:pt idx="1">
                  <c:v>71.61</c:v>
                </c:pt>
                <c:pt idx="2">
                  <c:v>1.56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3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51"/>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dLbl>
              <c:idx val="2"/>
              <c:layout>
                <c:manualLayout>
                  <c:x val="6.2855313996113424E-2"/>
                  <c:y val="0.15605890193515931"/>
                </c:manualLayout>
              </c:layout>
              <c:dLblPos val="inEnd"/>
              <c:showVal val="1"/>
            </c:dLbl>
            <c:txPr>
              <a:bodyPr/>
              <a:lstStyle/>
              <a:p>
                <a:pPr>
                  <a:defRPr lang="en-US"/>
                </a:pPr>
                <a:endParaRPr lang="en-US"/>
              </a:p>
            </c:txPr>
            <c:dLblPos val="inEnd"/>
            <c:showVal val="1"/>
            <c:showLeaderLines val="1"/>
          </c:dLbls>
          <c:cat>
            <c:strRef>
              <c:f>Sheet1!$A$2:$A$4</c:f>
              <c:strCache>
                <c:ptCount val="3"/>
                <c:pt idx="0">
                  <c:v>Yes</c:v>
                </c:pt>
                <c:pt idx="1">
                  <c:v>No</c:v>
                </c:pt>
                <c:pt idx="2">
                  <c:v>DK/CS</c:v>
                </c:pt>
              </c:strCache>
            </c:strRef>
          </c:cat>
          <c:val>
            <c:numRef>
              <c:f>Sheet1!$B$2:$B$4</c:f>
              <c:numCache>
                <c:formatCode>0</c:formatCode>
                <c:ptCount val="3"/>
                <c:pt idx="0">
                  <c:v>25.41</c:v>
                </c:pt>
                <c:pt idx="1">
                  <c:v>73.25</c:v>
                </c:pt>
                <c:pt idx="2">
                  <c:v>1.34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3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dLbl>
              <c:idx val="2"/>
              <c:layout>
                <c:manualLayout>
                  <c:x val="9.4282970994169796E-2"/>
                  <c:y val="0.15605890193515931"/>
                </c:manualLayout>
              </c:layout>
              <c:dLblPos val="inEnd"/>
              <c:showVal val="1"/>
            </c:dLbl>
            <c:txPr>
              <a:bodyPr/>
              <a:lstStyle/>
              <a:p>
                <a:pPr>
                  <a:defRPr lang="en-US"/>
                </a:pPr>
                <a:endParaRPr lang="en-US"/>
              </a:p>
            </c:txPr>
            <c:dLblPos val="inEnd"/>
            <c:showVal val="1"/>
            <c:showLeaderLines val="1"/>
          </c:dLbls>
          <c:cat>
            <c:strRef>
              <c:f>Sheet1!$A$2:$A$4</c:f>
              <c:strCache>
                <c:ptCount val="3"/>
                <c:pt idx="0">
                  <c:v>Yes</c:v>
                </c:pt>
                <c:pt idx="1">
                  <c:v>No</c:v>
                </c:pt>
                <c:pt idx="2">
                  <c:v>DK/CS</c:v>
                </c:pt>
              </c:strCache>
            </c:strRef>
          </c:cat>
          <c:val>
            <c:numRef>
              <c:f>Sheet1!$B$2:$B$4</c:f>
              <c:numCache>
                <c:formatCode>0</c:formatCode>
                <c:ptCount val="3"/>
                <c:pt idx="0">
                  <c:v>36.15</c:v>
                </c:pt>
                <c:pt idx="1">
                  <c:v>61.690000000000012</c:v>
                </c:pt>
                <c:pt idx="2">
                  <c:v>2.16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3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dLbl>
              <c:idx val="2"/>
              <c:layout>
                <c:manualLayout>
                  <c:x val="0.13618651365824117"/>
                  <c:y val="0.10097856665789187"/>
                </c:manualLayout>
              </c:layout>
              <c:dLblPos val="inEnd"/>
              <c:showVal val="1"/>
            </c:dLbl>
            <c:txPr>
              <a:bodyPr/>
              <a:lstStyle/>
              <a:p>
                <a:pPr>
                  <a:defRPr lang="en-US"/>
                </a:pPr>
                <a:endParaRPr lang="en-US"/>
              </a:p>
            </c:txPr>
            <c:dLblPos val="inEnd"/>
            <c:showVal val="1"/>
            <c:showLeaderLines val="1"/>
          </c:dLbls>
          <c:cat>
            <c:strRef>
              <c:f>Sheet1!$A$2:$A$4</c:f>
              <c:strCache>
                <c:ptCount val="3"/>
                <c:pt idx="0">
                  <c:v>Yes</c:v>
                </c:pt>
                <c:pt idx="1">
                  <c:v>No</c:v>
                </c:pt>
                <c:pt idx="2">
                  <c:v>DK/CS</c:v>
                </c:pt>
              </c:strCache>
            </c:strRef>
          </c:cat>
          <c:val>
            <c:numRef>
              <c:f>Sheet1!$B$2:$B$4</c:f>
              <c:numCache>
                <c:formatCode>0</c:formatCode>
                <c:ptCount val="3"/>
                <c:pt idx="0">
                  <c:v>38.050000000000004</c:v>
                </c:pt>
                <c:pt idx="1">
                  <c:v>59.51</c:v>
                </c:pt>
                <c:pt idx="2">
                  <c:v>2.4299999999999997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3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Yes</c:v>
                </c:pt>
                <c:pt idx="1">
                  <c:v>No</c:v>
                </c:pt>
                <c:pt idx="2">
                  <c:v>DK/CS</c:v>
                </c:pt>
              </c:strCache>
            </c:strRef>
          </c:cat>
          <c:val>
            <c:numRef>
              <c:f>Sheet1!$B$2:$B$4</c:f>
              <c:numCache>
                <c:formatCode>0</c:formatCode>
                <c:ptCount val="3"/>
                <c:pt idx="0">
                  <c:v>27.27</c:v>
                </c:pt>
                <c:pt idx="1">
                  <c:v>65.910000000000025</c:v>
                </c:pt>
                <c:pt idx="2">
                  <c:v>6.8199999999999985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3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dLbl>
              <c:idx val="2"/>
              <c:layout>
                <c:manualLayout>
                  <c:x val="8.3807085328151065E-2"/>
                  <c:y val="0.11933916030335708"/>
                </c:manualLayout>
              </c:layout>
              <c:dLblPos val="inEnd"/>
              <c:showVal val="1"/>
            </c:dLbl>
            <c:txPr>
              <a:bodyPr/>
              <a:lstStyle/>
              <a:p>
                <a:pPr>
                  <a:defRPr lang="en-US"/>
                </a:pPr>
                <a:endParaRPr lang="en-US"/>
              </a:p>
            </c:txPr>
            <c:dLblPos val="inEnd"/>
            <c:showVal val="1"/>
            <c:showLeaderLines val="1"/>
          </c:dLbls>
          <c:cat>
            <c:strRef>
              <c:f>Sheet1!$A$2:$A$4</c:f>
              <c:strCache>
                <c:ptCount val="3"/>
                <c:pt idx="0">
                  <c:v>Yes</c:v>
                </c:pt>
                <c:pt idx="1">
                  <c:v>No</c:v>
                </c:pt>
                <c:pt idx="2">
                  <c:v>DK/CS</c:v>
                </c:pt>
              </c:strCache>
            </c:strRef>
          </c:cat>
          <c:val>
            <c:numRef>
              <c:f>Sheet1!$B$2:$B$4</c:f>
              <c:numCache>
                <c:formatCode>0</c:formatCode>
                <c:ptCount val="3"/>
                <c:pt idx="0">
                  <c:v>25.64</c:v>
                </c:pt>
                <c:pt idx="1">
                  <c:v>71.09</c:v>
                </c:pt>
                <c:pt idx="2">
                  <c:v>3.27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3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51"/>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dLbl>
              <c:idx val="2"/>
              <c:layout>
                <c:manualLayout>
                  <c:x val="8.3807085328151065E-2"/>
                  <c:y val="0.11933916030335708"/>
                </c:manualLayout>
              </c:layout>
              <c:dLblPos val="inEnd"/>
              <c:showVal val="1"/>
            </c:dLbl>
            <c:txPr>
              <a:bodyPr/>
              <a:lstStyle/>
              <a:p>
                <a:pPr>
                  <a:defRPr lang="en-US"/>
                </a:pPr>
                <a:endParaRPr lang="en-US"/>
              </a:p>
            </c:txPr>
            <c:dLblPos val="inEnd"/>
            <c:showVal val="1"/>
            <c:showLeaderLines val="1"/>
          </c:dLbls>
          <c:cat>
            <c:strRef>
              <c:f>Sheet1!$A$2:$A$4</c:f>
              <c:strCache>
                <c:ptCount val="3"/>
                <c:pt idx="0">
                  <c:v>Yes</c:v>
                </c:pt>
                <c:pt idx="1">
                  <c:v>No</c:v>
                </c:pt>
                <c:pt idx="2">
                  <c:v>DK/CS</c:v>
                </c:pt>
              </c:strCache>
            </c:strRef>
          </c:cat>
          <c:val>
            <c:numRef>
              <c:f>Sheet1!$B$2:$B$4</c:f>
              <c:numCache>
                <c:formatCode>0</c:formatCode>
                <c:ptCount val="3"/>
                <c:pt idx="0">
                  <c:v>26.84</c:v>
                </c:pt>
                <c:pt idx="1">
                  <c:v>71.61</c:v>
                </c:pt>
                <c:pt idx="2">
                  <c:v>1.56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3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dLbl>
              <c:idx val="2"/>
              <c:layout>
                <c:manualLayout>
                  <c:x val="9.4282970994169726E-2"/>
                  <c:y val="0.11933916030335701"/>
                </c:manualLayout>
              </c:layout>
              <c:dLblPos val="inEnd"/>
              <c:showVal val="1"/>
            </c:dLbl>
            <c:txPr>
              <a:bodyPr/>
              <a:lstStyle/>
              <a:p>
                <a:pPr>
                  <a:defRPr lang="en-US"/>
                </a:pPr>
                <a:endParaRPr lang="en-US"/>
              </a:p>
            </c:txPr>
            <c:dLblPos val="inEnd"/>
            <c:showVal val="1"/>
            <c:showLeaderLines val="1"/>
          </c:dLbls>
          <c:cat>
            <c:strRef>
              <c:f>Sheet1!$A$2:$A$4</c:f>
              <c:strCache>
                <c:ptCount val="3"/>
                <c:pt idx="0">
                  <c:v>Yes</c:v>
                </c:pt>
                <c:pt idx="1">
                  <c:v>No</c:v>
                </c:pt>
                <c:pt idx="2">
                  <c:v>DK/CS</c:v>
                </c:pt>
              </c:strCache>
            </c:strRef>
          </c:cat>
          <c:val>
            <c:numRef>
              <c:f>Sheet1!$B$2:$B$4</c:f>
              <c:numCache>
                <c:formatCode>0</c:formatCode>
                <c:ptCount val="3"/>
                <c:pt idx="0">
                  <c:v>23.95</c:v>
                </c:pt>
                <c:pt idx="1">
                  <c:v>75.06</c:v>
                </c:pt>
                <c:pt idx="2">
                  <c:v>0.99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3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dLbl>
              <c:idx val="2"/>
              <c:layout>
                <c:manualLayout>
                  <c:x val="9.4282970994169726E-2"/>
                  <c:y val="0.11933916030335701"/>
                </c:manualLayout>
              </c:layout>
              <c:dLblPos val="inEnd"/>
              <c:showVal val="1"/>
            </c:dLbl>
            <c:txPr>
              <a:bodyPr/>
              <a:lstStyle/>
              <a:p>
                <a:pPr>
                  <a:defRPr lang="en-US"/>
                </a:pPr>
                <a:endParaRPr lang="en-US"/>
              </a:p>
            </c:txPr>
            <c:dLblPos val="inEnd"/>
            <c:showVal val="1"/>
            <c:showLeaderLines val="1"/>
          </c:dLbls>
          <c:cat>
            <c:strRef>
              <c:f>Sheet1!$A$2:$A$4</c:f>
              <c:strCache>
                <c:ptCount val="3"/>
                <c:pt idx="0">
                  <c:v>Yes</c:v>
                </c:pt>
                <c:pt idx="1">
                  <c:v>No</c:v>
                </c:pt>
                <c:pt idx="2">
                  <c:v>DK/CS</c:v>
                </c:pt>
              </c:strCache>
            </c:strRef>
          </c:cat>
          <c:val>
            <c:numRef>
              <c:f>Sheet1!$B$2:$B$4</c:f>
              <c:numCache>
                <c:formatCode>0</c:formatCode>
                <c:ptCount val="3"/>
                <c:pt idx="0">
                  <c:v>36.36</c:v>
                </c:pt>
                <c:pt idx="1">
                  <c:v>62.760000000000012</c:v>
                </c:pt>
                <c:pt idx="2">
                  <c:v>0.87000000000000777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3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dLbl>
              <c:idx val="2"/>
              <c:layout>
                <c:manualLayout>
                  <c:x val="9.4282970994169948E-2"/>
                  <c:y val="0.11933916030335708"/>
                </c:manualLayout>
              </c:layout>
              <c:dLblPos val="inEnd"/>
              <c:showVal val="1"/>
            </c:dLbl>
            <c:txPr>
              <a:bodyPr/>
              <a:lstStyle/>
              <a:p>
                <a:pPr>
                  <a:defRPr lang="en-US"/>
                </a:pPr>
                <a:endParaRPr lang="en-US"/>
              </a:p>
            </c:txPr>
            <c:dLblPos val="inEnd"/>
            <c:showVal val="1"/>
            <c:showLeaderLines val="1"/>
          </c:dLbls>
          <c:cat>
            <c:strRef>
              <c:f>Sheet1!$A$2:$A$4</c:f>
              <c:strCache>
                <c:ptCount val="3"/>
                <c:pt idx="0">
                  <c:v>Yes</c:v>
                </c:pt>
                <c:pt idx="1">
                  <c:v>No</c:v>
                </c:pt>
                <c:pt idx="2">
                  <c:v>DK/CS</c:v>
                </c:pt>
              </c:strCache>
            </c:strRef>
          </c:cat>
          <c:val>
            <c:numRef>
              <c:f>Sheet1!$B$2:$B$4</c:f>
              <c:numCache>
                <c:formatCode>0</c:formatCode>
                <c:ptCount val="3"/>
                <c:pt idx="0">
                  <c:v>26.779999999999987</c:v>
                </c:pt>
                <c:pt idx="1">
                  <c:v>71.760000000000005</c:v>
                </c:pt>
                <c:pt idx="2">
                  <c:v>1.46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904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0-10</c:v>
                </c:pt>
                <c:pt idx="1">
                  <c:v> 10-50</c:v>
                </c:pt>
                <c:pt idx="2">
                  <c:v> 50-100</c:v>
                </c:pt>
                <c:pt idx="3">
                  <c:v> 100-500</c:v>
                </c:pt>
                <c:pt idx="4">
                  <c:v> 500.1-1000</c:v>
                </c:pt>
                <c:pt idx="5">
                  <c:v> 1000.1-2000</c:v>
                </c:pt>
                <c:pt idx="6">
                  <c:v> 2000.1-3000</c:v>
                </c:pt>
                <c:pt idx="7">
                  <c:v> 3000.1-5000</c:v>
                </c:pt>
                <c:pt idx="8">
                  <c:v> Above 5000</c:v>
                </c:pt>
                <c:pt idx="9">
                  <c:v> No Response</c:v>
                </c:pt>
              </c:strCache>
            </c:strRef>
          </c:cat>
          <c:val>
            <c:numRef>
              <c:f>Sheet1!$B$2:$B$11</c:f>
              <c:numCache>
                <c:formatCode>0</c:formatCode>
                <c:ptCount val="10"/>
                <c:pt idx="0">
                  <c:v>1.44</c:v>
                </c:pt>
                <c:pt idx="1">
                  <c:v>0.72000000000000064</c:v>
                </c:pt>
                <c:pt idx="2">
                  <c:v>1.44</c:v>
                </c:pt>
                <c:pt idx="3">
                  <c:v>2.17</c:v>
                </c:pt>
                <c:pt idx="4">
                  <c:v>6.5</c:v>
                </c:pt>
                <c:pt idx="5">
                  <c:v>3.9699999999999998</c:v>
                </c:pt>
                <c:pt idx="6">
                  <c:v>8.66</c:v>
                </c:pt>
                <c:pt idx="7">
                  <c:v>9.39</c:v>
                </c:pt>
                <c:pt idx="8">
                  <c:v>62.82</c:v>
                </c:pt>
                <c:pt idx="9">
                  <c:v>2.8899999999999997</c:v>
                </c:pt>
              </c:numCache>
            </c:numRef>
          </c:val>
        </c:ser>
        <c:gapWidth val="43"/>
        <c:overlap val="100"/>
        <c:axId val="124042624"/>
        <c:axId val="124052608"/>
      </c:barChart>
      <c:catAx>
        <c:axId val="124042624"/>
        <c:scaling>
          <c:orientation val="maxMin"/>
        </c:scaling>
        <c:axPos val="l"/>
        <c:tickLblPos val="none"/>
        <c:txPr>
          <a:bodyPr/>
          <a:lstStyle/>
          <a:p>
            <a:pPr>
              <a:defRPr lang="en-IN"/>
            </a:pPr>
            <a:endParaRPr lang="en-US"/>
          </a:p>
        </c:txPr>
        <c:crossAx val="124052608"/>
        <c:crosses val="autoZero"/>
        <c:auto val="1"/>
        <c:lblAlgn val="ctr"/>
        <c:lblOffset val="100"/>
      </c:catAx>
      <c:valAx>
        <c:axId val="124052608"/>
        <c:scaling>
          <c:orientation val="minMax"/>
          <c:max val="100"/>
        </c:scaling>
        <c:delete val="1"/>
        <c:axPos val="b"/>
        <c:numFmt formatCode="0" sourceLinked="1"/>
        <c:tickLblPos val="none"/>
        <c:crossAx val="12404262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4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389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strCache>
            </c:strRef>
          </c:cat>
          <c:val>
            <c:numRef>
              <c:f>Sheet1!$B$2:$B$9</c:f>
              <c:numCache>
                <c:formatCode>0</c:formatCode>
                <c:ptCount val="8"/>
                <c:pt idx="0">
                  <c:v>29.55</c:v>
                </c:pt>
                <c:pt idx="1">
                  <c:v>26.57</c:v>
                </c:pt>
                <c:pt idx="2">
                  <c:v>21.04</c:v>
                </c:pt>
                <c:pt idx="3">
                  <c:v>9.8500000000000068</c:v>
                </c:pt>
                <c:pt idx="4">
                  <c:v>6.49</c:v>
                </c:pt>
                <c:pt idx="5">
                  <c:v>2.84</c:v>
                </c:pt>
                <c:pt idx="6">
                  <c:v>1.79</c:v>
                </c:pt>
                <c:pt idx="7">
                  <c:v>1.79</c:v>
                </c:pt>
              </c:numCache>
            </c:numRef>
          </c:val>
        </c:ser>
        <c:gapWidth val="59"/>
        <c:overlap val="100"/>
        <c:axId val="153964928"/>
        <c:axId val="153966464"/>
      </c:barChart>
      <c:catAx>
        <c:axId val="153964928"/>
        <c:scaling>
          <c:orientation val="maxMin"/>
        </c:scaling>
        <c:axPos val="l"/>
        <c:tickLblPos val="none"/>
        <c:txPr>
          <a:bodyPr/>
          <a:lstStyle/>
          <a:p>
            <a:pPr>
              <a:defRPr lang="en-IN"/>
            </a:pPr>
            <a:endParaRPr lang="en-US"/>
          </a:p>
        </c:txPr>
        <c:crossAx val="153966464"/>
        <c:crosses val="autoZero"/>
        <c:auto val="1"/>
        <c:lblAlgn val="ctr"/>
        <c:lblOffset val="100"/>
      </c:catAx>
      <c:valAx>
        <c:axId val="153966464"/>
        <c:scaling>
          <c:orientation val="minMax"/>
          <c:max val="100"/>
        </c:scaling>
        <c:delete val="1"/>
        <c:axPos val="b"/>
        <c:numFmt formatCode="0" sourceLinked="1"/>
        <c:tickLblPos val="none"/>
        <c:crossAx val="1539649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4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39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strCache>
            </c:strRef>
          </c:cat>
          <c:val>
            <c:numRef>
              <c:f>Sheet1!$B$2:$B$9</c:f>
              <c:numCache>
                <c:formatCode>0</c:formatCode>
                <c:ptCount val="8"/>
                <c:pt idx="0">
                  <c:v>33.33</c:v>
                </c:pt>
                <c:pt idx="1">
                  <c:v>11.11</c:v>
                </c:pt>
                <c:pt idx="2">
                  <c:v>22.22</c:v>
                </c:pt>
                <c:pt idx="3">
                  <c:v>0</c:v>
                </c:pt>
                <c:pt idx="4">
                  <c:v>22.22</c:v>
                </c:pt>
                <c:pt idx="5">
                  <c:v>0</c:v>
                </c:pt>
                <c:pt idx="6">
                  <c:v>11.11</c:v>
                </c:pt>
                <c:pt idx="7">
                  <c:v>0</c:v>
                </c:pt>
              </c:numCache>
            </c:numRef>
          </c:val>
        </c:ser>
        <c:gapWidth val="59"/>
        <c:overlap val="100"/>
        <c:axId val="154045824"/>
        <c:axId val="154059904"/>
      </c:barChart>
      <c:catAx>
        <c:axId val="154045824"/>
        <c:scaling>
          <c:orientation val="maxMin"/>
        </c:scaling>
        <c:axPos val="l"/>
        <c:tickLblPos val="none"/>
        <c:txPr>
          <a:bodyPr/>
          <a:lstStyle/>
          <a:p>
            <a:pPr>
              <a:defRPr lang="en-IN"/>
            </a:pPr>
            <a:endParaRPr lang="en-US"/>
          </a:p>
        </c:txPr>
        <c:crossAx val="154059904"/>
        <c:crosses val="autoZero"/>
        <c:auto val="1"/>
        <c:lblAlgn val="ctr"/>
        <c:lblOffset val="100"/>
      </c:catAx>
      <c:valAx>
        <c:axId val="154059904"/>
        <c:scaling>
          <c:orientation val="minMax"/>
          <c:max val="100"/>
        </c:scaling>
        <c:delete val="1"/>
        <c:axPos val="b"/>
        <c:numFmt formatCode="0" sourceLinked="1"/>
        <c:tickLblPos val="none"/>
        <c:crossAx val="15404582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4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39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strCache>
            </c:strRef>
          </c:cat>
          <c:val>
            <c:numRef>
              <c:f>Sheet1!$B$2:$B$9</c:f>
              <c:numCache>
                <c:formatCode>0</c:formatCode>
                <c:ptCount val="8"/>
                <c:pt idx="0">
                  <c:v>28.7</c:v>
                </c:pt>
                <c:pt idx="1">
                  <c:v>25.25</c:v>
                </c:pt>
                <c:pt idx="2">
                  <c:v>21.34</c:v>
                </c:pt>
                <c:pt idx="3">
                  <c:v>10.81</c:v>
                </c:pt>
                <c:pt idx="4">
                  <c:v>7.08</c:v>
                </c:pt>
                <c:pt idx="5">
                  <c:v>2.82</c:v>
                </c:pt>
                <c:pt idx="6">
                  <c:v>2.09</c:v>
                </c:pt>
                <c:pt idx="7">
                  <c:v>1.82</c:v>
                </c:pt>
              </c:numCache>
            </c:numRef>
          </c:val>
        </c:ser>
        <c:gapWidth val="59"/>
        <c:overlap val="100"/>
        <c:axId val="154083712"/>
        <c:axId val="154085248"/>
      </c:barChart>
      <c:catAx>
        <c:axId val="154083712"/>
        <c:scaling>
          <c:orientation val="maxMin"/>
        </c:scaling>
        <c:axPos val="l"/>
        <c:tickLblPos val="none"/>
        <c:txPr>
          <a:bodyPr/>
          <a:lstStyle/>
          <a:p>
            <a:pPr>
              <a:defRPr lang="en-IN"/>
            </a:pPr>
            <a:endParaRPr lang="en-US"/>
          </a:p>
        </c:txPr>
        <c:crossAx val="154085248"/>
        <c:crosses val="autoZero"/>
        <c:auto val="1"/>
        <c:lblAlgn val="ctr"/>
        <c:lblOffset val="100"/>
      </c:catAx>
      <c:valAx>
        <c:axId val="154085248"/>
        <c:scaling>
          <c:orientation val="minMax"/>
          <c:max val="100"/>
        </c:scaling>
        <c:delete val="1"/>
        <c:axPos val="b"/>
        <c:numFmt formatCode="0" sourceLinked="1"/>
        <c:tickLblPos val="none"/>
        <c:crossAx val="1540837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4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396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strCache>
            </c:strRef>
          </c:cat>
          <c:val>
            <c:numRef>
              <c:f>Sheet1!$B$2:$B$9</c:f>
              <c:numCache>
                <c:formatCode>0</c:formatCode>
                <c:ptCount val="8"/>
                <c:pt idx="0">
                  <c:v>31.38</c:v>
                </c:pt>
                <c:pt idx="1">
                  <c:v>31.91</c:v>
                </c:pt>
                <c:pt idx="2">
                  <c:v>20.21</c:v>
                </c:pt>
                <c:pt idx="3">
                  <c:v>6.38</c:v>
                </c:pt>
                <c:pt idx="4">
                  <c:v>4.26</c:v>
                </c:pt>
                <c:pt idx="5">
                  <c:v>2.66</c:v>
                </c:pt>
                <c:pt idx="6">
                  <c:v>1.6</c:v>
                </c:pt>
                <c:pt idx="7">
                  <c:v>1.6</c:v>
                </c:pt>
              </c:numCache>
            </c:numRef>
          </c:val>
        </c:ser>
        <c:gapWidth val="59"/>
        <c:overlap val="100"/>
        <c:axId val="154133632"/>
        <c:axId val="154135168"/>
      </c:barChart>
      <c:catAx>
        <c:axId val="154133632"/>
        <c:scaling>
          <c:orientation val="maxMin"/>
        </c:scaling>
        <c:axPos val="l"/>
        <c:tickLblPos val="none"/>
        <c:txPr>
          <a:bodyPr/>
          <a:lstStyle/>
          <a:p>
            <a:pPr>
              <a:defRPr lang="en-IN"/>
            </a:pPr>
            <a:endParaRPr lang="en-US"/>
          </a:p>
        </c:txPr>
        <c:crossAx val="154135168"/>
        <c:crosses val="autoZero"/>
        <c:auto val="1"/>
        <c:lblAlgn val="ctr"/>
        <c:lblOffset val="100"/>
      </c:catAx>
      <c:valAx>
        <c:axId val="154135168"/>
        <c:scaling>
          <c:orientation val="minMax"/>
          <c:max val="100"/>
        </c:scaling>
        <c:delete val="1"/>
        <c:axPos val="b"/>
        <c:numFmt formatCode="0" sourceLinked="1"/>
        <c:tickLblPos val="none"/>
        <c:crossAx val="1541336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4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02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strCache>
            </c:strRef>
          </c:cat>
          <c:val>
            <c:numRef>
              <c:f>Sheet1!$B$2:$B$9</c:f>
              <c:numCache>
                <c:formatCode>0</c:formatCode>
                <c:ptCount val="8"/>
                <c:pt idx="0">
                  <c:v>38.949999999999996</c:v>
                </c:pt>
                <c:pt idx="1">
                  <c:v>32.56</c:v>
                </c:pt>
                <c:pt idx="2">
                  <c:v>18.600000000000001</c:v>
                </c:pt>
                <c:pt idx="3">
                  <c:v>2.9099999999999997</c:v>
                </c:pt>
                <c:pt idx="4">
                  <c:v>1.74</c:v>
                </c:pt>
                <c:pt idx="5">
                  <c:v>1.74</c:v>
                </c:pt>
                <c:pt idx="6">
                  <c:v>1.74</c:v>
                </c:pt>
                <c:pt idx="7">
                  <c:v>1.74</c:v>
                </c:pt>
              </c:numCache>
            </c:numRef>
          </c:val>
        </c:ser>
        <c:gapWidth val="59"/>
        <c:overlap val="100"/>
        <c:axId val="154261376"/>
        <c:axId val="154262912"/>
      </c:barChart>
      <c:catAx>
        <c:axId val="154261376"/>
        <c:scaling>
          <c:orientation val="maxMin"/>
        </c:scaling>
        <c:axPos val="l"/>
        <c:tickLblPos val="none"/>
        <c:txPr>
          <a:bodyPr/>
          <a:lstStyle/>
          <a:p>
            <a:pPr>
              <a:defRPr lang="en-IN"/>
            </a:pPr>
            <a:endParaRPr lang="en-US"/>
          </a:p>
        </c:txPr>
        <c:crossAx val="154262912"/>
        <c:crosses val="autoZero"/>
        <c:auto val="1"/>
        <c:lblAlgn val="ctr"/>
        <c:lblOffset val="100"/>
      </c:catAx>
      <c:valAx>
        <c:axId val="154262912"/>
        <c:scaling>
          <c:orientation val="minMax"/>
          <c:max val="100"/>
        </c:scaling>
        <c:delete val="1"/>
        <c:axPos val="b"/>
        <c:numFmt formatCode="0" sourceLinked="1"/>
        <c:tickLblPos val="none"/>
        <c:crossAx val="1542613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4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05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strCache>
            </c:strRef>
          </c:cat>
          <c:val>
            <c:numRef>
              <c:f>Sheet1!$B$2:$B$9</c:f>
              <c:numCache>
                <c:formatCode>0</c:formatCode>
                <c:ptCount val="8"/>
                <c:pt idx="0">
                  <c:v>33.33</c:v>
                </c:pt>
                <c:pt idx="1">
                  <c:v>33.33</c:v>
                </c:pt>
                <c:pt idx="2">
                  <c:v>16.670000000000005</c:v>
                </c:pt>
                <c:pt idx="3">
                  <c:v>8.33</c:v>
                </c:pt>
                <c:pt idx="4">
                  <c:v>8.33</c:v>
                </c:pt>
                <c:pt idx="5">
                  <c:v>0</c:v>
                </c:pt>
                <c:pt idx="6">
                  <c:v>0</c:v>
                </c:pt>
                <c:pt idx="7">
                  <c:v>0</c:v>
                </c:pt>
              </c:numCache>
            </c:numRef>
          </c:val>
        </c:ser>
        <c:gapWidth val="59"/>
        <c:overlap val="100"/>
        <c:axId val="154159744"/>
        <c:axId val="154145152"/>
      </c:barChart>
      <c:catAx>
        <c:axId val="154159744"/>
        <c:scaling>
          <c:orientation val="maxMin"/>
        </c:scaling>
        <c:axPos val="l"/>
        <c:tickLblPos val="none"/>
        <c:txPr>
          <a:bodyPr/>
          <a:lstStyle/>
          <a:p>
            <a:pPr>
              <a:defRPr lang="en-IN"/>
            </a:pPr>
            <a:endParaRPr lang="en-US"/>
          </a:p>
        </c:txPr>
        <c:crossAx val="154145152"/>
        <c:crosses val="autoZero"/>
        <c:auto val="1"/>
        <c:lblAlgn val="ctr"/>
        <c:lblOffset val="100"/>
      </c:catAx>
      <c:valAx>
        <c:axId val="154145152"/>
        <c:scaling>
          <c:orientation val="minMax"/>
          <c:max val="100"/>
        </c:scaling>
        <c:delete val="1"/>
        <c:axPos val="b"/>
        <c:numFmt formatCode="0" sourceLinked="1"/>
        <c:tickLblPos val="none"/>
        <c:crossAx val="1541597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4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39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strCache>
            </c:strRef>
          </c:cat>
          <c:val>
            <c:numRef>
              <c:f>Sheet1!$B$2:$B$9</c:f>
              <c:numCache>
                <c:formatCode>0</c:formatCode>
                <c:ptCount val="8"/>
                <c:pt idx="0">
                  <c:v>29.55</c:v>
                </c:pt>
                <c:pt idx="1">
                  <c:v>26.57</c:v>
                </c:pt>
                <c:pt idx="2">
                  <c:v>21.04</c:v>
                </c:pt>
                <c:pt idx="3">
                  <c:v>9.8500000000000068</c:v>
                </c:pt>
                <c:pt idx="4">
                  <c:v>6.49</c:v>
                </c:pt>
                <c:pt idx="5">
                  <c:v>2.84</c:v>
                </c:pt>
                <c:pt idx="6">
                  <c:v>1.79</c:v>
                </c:pt>
                <c:pt idx="7">
                  <c:v>1.79</c:v>
                </c:pt>
              </c:numCache>
            </c:numRef>
          </c:val>
        </c:ser>
        <c:gapWidth val="59"/>
        <c:overlap val="100"/>
        <c:axId val="154201472"/>
        <c:axId val="154330240"/>
      </c:barChart>
      <c:catAx>
        <c:axId val="154201472"/>
        <c:scaling>
          <c:orientation val="maxMin"/>
        </c:scaling>
        <c:axPos val="l"/>
        <c:tickLblPos val="none"/>
        <c:txPr>
          <a:bodyPr/>
          <a:lstStyle/>
          <a:p>
            <a:pPr>
              <a:defRPr lang="en-IN"/>
            </a:pPr>
            <a:endParaRPr lang="en-US"/>
          </a:p>
        </c:txPr>
        <c:crossAx val="154330240"/>
        <c:crosses val="autoZero"/>
        <c:auto val="1"/>
        <c:lblAlgn val="ctr"/>
        <c:lblOffset val="100"/>
      </c:catAx>
      <c:valAx>
        <c:axId val="154330240"/>
        <c:scaling>
          <c:orientation val="minMax"/>
          <c:max val="100"/>
        </c:scaling>
        <c:delete val="1"/>
        <c:axPos val="b"/>
        <c:numFmt formatCode="0" sourceLinked="1"/>
        <c:tickLblPos val="none"/>
        <c:crossAx val="15420147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4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396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strCache>
            </c:strRef>
          </c:cat>
          <c:val>
            <c:numRef>
              <c:f>Sheet1!$B$2:$B$9</c:f>
              <c:numCache>
                <c:formatCode>0</c:formatCode>
                <c:ptCount val="8"/>
                <c:pt idx="0">
                  <c:v>42.01</c:v>
                </c:pt>
                <c:pt idx="1">
                  <c:v>32.339999999999996</c:v>
                </c:pt>
                <c:pt idx="2">
                  <c:v>17.47</c:v>
                </c:pt>
                <c:pt idx="3">
                  <c:v>4.09</c:v>
                </c:pt>
                <c:pt idx="4">
                  <c:v>1.86</c:v>
                </c:pt>
                <c:pt idx="5">
                  <c:v>0.37000000000000038</c:v>
                </c:pt>
                <c:pt idx="6">
                  <c:v>0.74000000000000365</c:v>
                </c:pt>
                <c:pt idx="7">
                  <c:v>1.1200000000000001</c:v>
                </c:pt>
              </c:numCache>
            </c:numRef>
          </c:val>
        </c:ser>
        <c:gapWidth val="59"/>
        <c:overlap val="100"/>
        <c:axId val="154349952"/>
        <c:axId val="154351488"/>
      </c:barChart>
      <c:catAx>
        <c:axId val="154349952"/>
        <c:scaling>
          <c:orientation val="maxMin"/>
        </c:scaling>
        <c:axPos val="l"/>
        <c:tickLblPos val="none"/>
        <c:txPr>
          <a:bodyPr/>
          <a:lstStyle/>
          <a:p>
            <a:pPr>
              <a:defRPr lang="en-IN"/>
            </a:pPr>
            <a:endParaRPr lang="en-US"/>
          </a:p>
        </c:txPr>
        <c:crossAx val="154351488"/>
        <c:crosses val="autoZero"/>
        <c:auto val="1"/>
        <c:lblAlgn val="ctr"/>
        <c:lblOffset val="100"/>
      </c:catAx>
      <c:valAx>
        <c:axId val="154351488"/>
        <c:scaling>
          <c:orientation val="minMax"/>
          <c:max val="100"/>
        </c:scaling>
        <c:delete val="1"/>
        <c:axPos val="b"/>
        <c:numFmt formatCode="0" sourceLinked="1"/>
        <c:tickLblPos val="none"/>
        <c:crossAx val="1543499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4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396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strCache>
            </c:strRef>
          </c:cat>
          <c:val>
            <c:numRef>
              <c:f>Sheet1!$B$2:$B$9</c:f>
              <c:numCache>
                <c:formatCode>0</c:formatCode>
                <c:ptCount val="8"/>
                <c:pt idx="0">
                  <c:v>22.16</c:v>
                </c:pt>
                <c:pt idx="1">
                  <c:v>23.53</c:v>
                </c:pt>
                <c:pt idx="2">
                  <c:v>25.29</c:v>
                </c:pt>
                <c:pt idx="3">
                  <c:v>13.729999999999999</c:v>
                </c:pt>
                <c:pt idx="4">
                  <c:v>7.45</c:v>
                </c:pt>
                <c:pt idx="5">
                  <c:v>3.3299999999999987</c:v>
                </c:pt>
                <c:pt idx="6">
                  <c:v>1.76</c:v>
                </c:pt>
                <c:pt idx="7">
                  <c:v>2.5499999999999998</c:v>
                </c:pt>
              </c:numCache>
            </c:numRef>
          </c:val>
        </c:ser>
        <c:gapWidth val="59"/>
        <c:overlap val="100"/>
        <c:axId val="154440832"/>
        <c:axId val="154442368"/>
      </c:barChart>
      <c:catAx>
        <c:axId val="154440832"/>
        <c:scaling>
          <c:orientation val="maxMin"/>
        </c:scaling>
        <c:axPos val="l"/>
        <c:tickLblPos val="none"/>
        <c:txPr>
          <a:bodyPr/>
          <a:lstStyle/>
          <a:p>
            <a:pPr>
              <a:defRPr lang="en-IN"/>
            </a:pPr>
            <a:endParaRPr lang="en-US"/>
          </a:p>
        </c:txPr>
        <c:crossAx val="154442368"/>
        <c:crosses val="autoZero"/>
        <c:auto val="1"/>
        <c:lblAlgn val="ctr"/>
        <c:lblOffset val="100"/>
      </c:catAx>
      <c:valAx>
        <c:axId val="154442368"/>
        <c:scaling>
          <c:orientation val="minMax"/>
          <c:max val="100"/>
        </c:scaling>
        <c:delete val="1"/>
        <c:axPos val="b"/>
        <c:numFmt formatCode="0" sourceLinked="1"/>
        <c:tickLblPos val="none"/>
        <c:crossAx val="1544408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4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02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strCache>
            </c:strRef>
          </c:cat>
          <c:val>
            <c:numRef>
              <c:f>Sheet1!$B$2:$B$9</c:f>
              <c:numCache>
                <c:formatCode>0</c:formatCode>
                <c:ptCount val="8"/>
                <c:pt idx="0">
                  <c:v>30.58</c:v>
                </c:pt>
                <c:pt idx="1">
                  <c:v>23.74</c:v>
                </c:pt>
                <c:pt idx="2">
                  <c:v>18.71</c:v>
                </c:pt>
                <c:pt idx="3">
                  <c:v>9.3500000000000068</c:v>
                </c:pt>
                <c:pt idx="4">
                  <c:v>8.99</c:v>
                </c:pt>
                <c:pt idx="5">
                  <c:v>5.04</c:v>
                </c:pt>
                <c:pt idx="6">
                  <c:v>1.8</c:v>
                </c:pt>
                <c:pt idx="7">
                  <c:v>1.8</c:v>
                </c:pt>
              </c:numCache>
            </c:numRef>
          </c:val>
        </c:ser>
        <c:gapWidth val="59"/>
        <c:overlap val="100"/>
        <c:axId val="154474368"/>
        <c:axId val="154475904"/>
      </c:barChart>
      <c:catAx>
        <c:axId val="154474368"/>
        <c:scaling>
          <c:orientation val="maxMin"/>
        </c:scaling>
        <c:axPos val="l"/>
        <c:tickLblPos val="none"/>
        <c:txPr>
          <a:bodyPr/>
          <a:lstStyle/>
          <a:p>
            <a:pPr>
              <a:defRPr lang="en-IN"/>
            </a:pPr>
            <a:endParaRPr lang="en-US"/>
          </a:p>
        </c:txPr>
        <c:crossAx val="154475904"/>
        <c:crosses val="autoZero"/>
        <c:auto val="1"/>
        <c:lblAlgn val="ctr"/>
        <c:lblOffset val="100"/>
      </c:catAx>
      <c:valAx>
        <c:axId val="154475904"/>
        <c:scaling>
          <c:orientation val="minMax"/>
          <c:max val="100"/>
        </c:scaling>
        <c:delete val="1"/>
        <c:axPos val="b"/>
        <c:numFmt formatCode="0" sourceLinked="1"/>
        <c:tickLblPos val="none"/>
        <c:crossAx val="1544743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907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0-10</c:v>
                </c:pt>
                <c:pt idx="1">
                  <c:v> 10-50</c:v>
                </c:pt>
                <c:pt idx="2">
                  <c:v> 50-100</c:v>
                </c:pt>
                <c:pt idx="3">
                  <c:v> 100-500</c:v>
                </c:pt>
                <c:pt idx="4">
                  <c:v> 500.1-1000</c:v>
                </c:pt>
                <c:pt idx="5">
                  <c:v> 1000.1-2000</c:v>
                </c:pt>
                <c:pt idx="6">
                  <c:v> 2000.1-3000</c:v>
                </c:pt>
                <c:pt idx="7">
                  <c:v> 3000.1-5000</c:v>
                </c:pt>
                <c:pt idx="8">
                  <c:v> Above 5000</c:v>
                </c:pt>
                <c:pt idx="9">
                  <c:v> No Response</c:v>
                </c:pt>
              </c:strCache>
            </c:strRef>
          </c:cat>
          <c:val>
            <c:numRef>
              <c:f>Sheet1!$B$2:$B$11</c:f>
              <c:numCache>
                <c:formatCode>0</c:formatCode>
                <c:ptCount val="10"/>
                <c:pt idx="0">
                  <c:v>6.3</c:v>
                </c:pt>
                <c:pt idx="1">
                  <c:v>2.7800000000000002</c:v>
                </c:pt>
                <c:pt idx="2">
                  <c:v>1.3</c:v>
                </c:pt>
                <c:pt idx="3">
                  <c:v>0</c:v>
                </c:pt>
                <c:pt idx="4">
                  <c:v>3.3299999999999987</c:v>
                </c:pt>
                <c:pt idx="5">
                  <c:v>10.74</c:v>
                </c:pt>
                <c:pt idx="6">
                  <c:v>5</c:v>
                </c:pt>
                <c:pt idx="7">
                  <c:v>9.26</c:v>
                </c:pt>
                <c:pt idx="8">
                  <c:v>60.74</c:v>
                </c:pt>
                <c:pt idx="9">
                  <c:v>0.56000000000000005</c:v>
                </c:pt>
              </c:numCache>
            </c:numRef>
          </c:val>
        </c:ser>
        <c:gapWidth val="43"/>
        <c:overlap val="100"/>
        <c:axId val="124092800"/>
        <c:axId val="124094336"/>
      </c:barChart>
      <c:catAx>
        <c:axId val="124092800"/>
        <c:scaling>
          <c:orientation val="maxMin"/>
        </c:scaling>
        <c:axPos val="l"/>
        <c:tickLblPos val="none"/>
        <c:txPr>
          <a:bodyPr/>
          <a:lstStyle/>
          <a:p>
            <a:pPr>
              <a:defRPr lang="en-IN"/>
            </a:pPr>
            <a:endParaRPr lang="en-US"/>
          </a:p>
        </c:txPr>
        <c:crossAx val="124094336"/>
        <c:crosses val="autoZero"/>
        <c:auto val="1"/>
        <c:lblAlgn val="ctr"/>
        <c:lblOffset val="100"/>
      </c:catAx>
      <c:valAx>
        <c:axId val="124094336"/>
        <c:scaling>
          <c:orientation val="minMax"/>
          <c:max val="100"/>
        </c:scaling>
        <c:delete val="1"/>
        <c:axPos val="b"/>
        <c:numFmt formatCode="0" sourceLinked="1"/>
        <c:tickLblPos val="none"/>
        <c:crossAx val="1240928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5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05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strCache>
            </c:strRef>
          </c:cat>
          <c:val>
            <c:numRef>
              <c:f>Sheet1!$B$2:$B$9</c:f>
              <c:numCache>
                <c:formatCode>0</c:formatCode>
                <c:ptCount val="8"/>
                <c:pt idx="0">
                  <c:v>29.37</c:v>
                </c:pt>
                <c:pt idx="1">
                  <c:v>29.37</c:v>
                </c:pt>
                <c:pt idx="2">
                  <c:v>19.7</c:v>
                </c:pt>
                <c:pt idx="3">
                  <c:v>8.92</c:v>
                </c:pt>
                <c:pt idx="4">
                  <c:v>6.6899999999999995</c:v>
                </c:pt>
                <c:pt idx="5">
                  <c:v>2.23</c:v>
                </c:pt>
                <c:pt idx="6">
                  <c:v>2.6</c:v>
                </c:pt>
                <c:pt idx="7">
                  <c:v>1.1200000000000001</c:v>
                </c:pt>
              </c:numCache>
            </c:numRef>
          </c:val>
        </c:ser>
        <c:gapWidth val="59"/>
        <c:overlap val="100"/>
        <c:axId val="154491904"/>
        <c:axId val="154518272"/>
      </c:barChart>
      <c:catAx>
        <c:axId val="154491904"/>
        <c:scaling>
          <c:orientation val="maxMin"/>
        </c:scaling>
        <c:axPos val="l"/>
        <c:tickLblPos val="none"/>
        <c:txPr>
          <a:bodyPr/>
          <a:lstStyle/>
          <a:p>
            <a:pPr>
              <a:defRPr lang="en-IN"/>
            </a:pPr>
            <a:endParaRPr lang="en-US"/>
          </a:p>
        </c:txPr>
        <c:crossAx val="154518272"/>
        <c:crosses val="autoZero"/>
        <c:auto val="1"/>
        <c:lblAlgn val="ctr"/>
        <c:lblOffset val="100"/>
      </c:catAx>
      <c:valAx>
        <c:axId val="154518272"/>
        <c:scaling>
          <c:orientation val="minMax"/>
          <c:max val="100"/>
        </c:scaling>
        <c:delete val="1"/>
        <c:axPos val="b"/>
        <c:numFmt formatCode="0" sourceLinked="1"/>
        <c:tickLblPos val="none"/>
        <c:crossAx val="1544919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5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02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 Capacity expansion</c:v>
                </c:pt>
                <c:pt idx="1">
                  <c:v> Technology up gradation / Modernization</c:v>
                </c:pt>
                <c:pt idx="2">
                  <c:v> Machinery / Automation Part</c:v>
                </c:pt>
                <c:pt idx="3">
                  <c:v> Cooling system</c:v>
                </c:pt>
                <c:pt idx="4">
                  <c:v> Insulation</c:v>
                </c:pt>
                <c:pt idx="5">
                  <c:v> Putting auxiliary equipments like Sorting &amp; Grading, Packaging, Ripening chambers etc</c:v>
                </c:pt>
                <c:pt idx="6">
                  <c:v> Others</c:v>
                </c:pt>
                <c:pt idx="7">
                  <c:v> DK/CS</c:v>
                </c:pt>
              </c:strCache>
            </c:strRef>
          </c:cat>
          <c:val>
            <c:numRef>
              <c:f>Sheet1!$B$2:$B$9</c:f>
              <c:numCache>
                <c:formatCode>0</c:formatCode>
                <c:ptCount val="8"/>
                <c:pt idx="0">
                  <c:v>59.1</c:v>
                </c:pt>
                <c:pt idx="1">
                  <c:v>31.49</c:v>
                </c:pt>
                <c:pt idx="2">
                  <c:v>28.73</c:v>
                </c:pt>
                <c:pt idx="3">
                  <c:v>27.759999999999987</c:v>
                </c:pt>
                <c:pt idx="4">
                  <c:v>23.36</c:v>
                </c:pt>
                <c:pt idx="5">
                  <c:v>17.760000000000002</c:v>
                </c:pt>
                <c:pt idx="6">
                  <c:v>4.18</c:v>
                </c:pt>
                <c:pt idx="7">
                  <c:v>2.46</c:v>
                </c:pt>
              </c:numCache>
            </c:numRef>
          </c:val>
        </c:ser>
        <c:gapWidth val="43"/>
        <c:overlap val="100"/>
        <c:axId val="156901760"/>
        <c:axId val="156903296"/>
      </c:barChart>
      <c:catAx>
        <c:axId val="156901760"/>
        <c:scaling>
          <c:orientation val="maxMin"/>
        </c:scaling>
        <c:axPos val="l"/>
        <c:tickLblPos val="none"/>
        <c:txPr>
          <a:bodyPr/>
          <a:lstStyle/>
          <a:p>
            <a:pPr>
              <a:defRPr lang="en-IN"/>
            </a:pPr>
            <a:endParaRPr lang="en-US"/>
          </a:p>
        </c:txPr>
        <c:crossAx val="156903296"/>
        <c:crosses val="autoZero"/>
        <c:auto val="1"/>
        <c:lblAlgn val="ctr"/>
        <c:lblOffset val="100"/>
      </c:catAx>
      <c:valAx>
        <c:axId val="156903296"/>
        <c:scaling>
          <c:orientation val="minMax"/>
          <c:max val="100"/>
        </c:scaling>
        <c:delete val="1"/>
        <c:axPos val="b"/>
        <c:numFmt formatCode="0" sourceLinked="1"/>
        <c:tickLblPos val="none"/>
        <c:crossAx val="1569017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5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05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 Capacity expansion</c:v>
                </c:pt>
                <c:pt idx="1">
                  <c:v> Technology up gradation / Modernization</c:v>
                </c:pt>
                <c:pt idx="2">
                  <c:v> Machinery / Automation Part</c:v>
                </c:pt>
                <c:pt idx="3">
                  <c:v> Cooling system</c:v>
                </c:pt>
                <c:pt idx="4">
                  <c:v> Insulation</c:v>
                </c:pt>
                <c:pt idx="5">
                  <c:v> Putting auxiliary equipments like Sorting &amp; Grading, Packaging, Ripening chambers etc</c:v>
                </c:pt>
                <c:pt idx="6">
                  <c:v> Others</c:v>
                </c:pt>
                <c:pt idx="7">
                  <c:v> DK/CS</c:v>
                </c:pt>
              </c:strCache>
            </c:strRef>
          </c:cat>
          <c:val>
            <c:numRef>
              <c:f>Sheet1!$B$2:$B$9</c:f>
              <c:numCache>
                <c:formatCode>0</c:formatCode>
                <c:ptCount val="8"/>
                <c:pt idx="0">
                  <c:v>44.44</c:v>
                </c:pt>
                <c:pt idx="1">
                  <c:v>55.56</c:v>
                </c:pt>
                <c:pt idx="2">
                  <c:v>11.11</c:v>
                </c:pt>
                <c:pt idx="3">
                  <c:v>44.44</c:v>
                </c:pt>
                <c:pt idx="4">
                  <c:v>22.22</c:v>
                </c:pt>
                <c:pt idx="5">
                  <c:v>22.22</c:v>
                </c:pt>
                <c:pt idx="6">
                  <c:v>0</c:v>
                </c:pt>
                <c:pt idx="7">
                  <c:v>0</c:v>
                </c:pt>
              </c:numCache>
            </c:numRef>
          </c:val>
        </c:ser>
        <c:gapWidth val="43"/>
        <c:overlap val="100"/>
        <c:axId val="156956160"/>
        <c:axId val="156957696"/>
      </c:barChart>
      <c:catAx>
        <c:axId val="156956160"/>
        <c:scaling>
          <c:orientation val="maxMin"/>
        </c:scaling>
        <c:axPos val="l"/>
        <c:tickLblPos val="none"/>
        <c:txPr>
          <a:bodyPr/>
          <a:lstStyle/>
          <a:p>
            <a:pPr>
              <a:defRPr lang="en-IN"/>
            </a:pPr>
            <a:endParaRPr lang="en-US"/>
          </a:p>
        </c:txPr>
        <c:crossAx val="156957696"/>
        <c:crosses val="autoZero"/>
        <c:auto val="1"/>
        <c:lblAlgn val="ctr"/>
        <c:lblOffset val="100"/>
      </c:catAx>
      <c:valAx>
        <c:axId val="156957696"/>
        <c:scaling>
          <c:orientation val="minMax"/>
          <c:max val="100"/>
        </c:scaling>
        <c:delete val="1"/>
        <c:axPos val="b"/>
        <c:numFmt formatCode="0" sourceLinked="1"/>
        <c:tickLblPos val="none"/>
        <c:crossAx val="1569561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5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05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 Capacity expansion</c:v>
                </c:pt>
                <c:pt idx="1">
                  <c:v> Technology up gradation / Modernization</c:v>
                </c:pt>
                <c:pt idx="2">
                  <c:v> Machinery / Automation Part</c:v>
                </c:pt>
                <c:pt idx="3">
                  <c:v> Cooling system</c:v>
                </c:pt>
                <c:pt idx="4">
                  <c:v> Insulation</c:v>
                </c:pt>
                <c:pt idx="5">
                  <c:v> Putting auxiliary equipments like Sorting &amp; Grading, Packaging, Ripening chambers etc</c:v>
                </c:pt>
                <c:pt idx="6">
                  <c:v> Others</c:v>
                </c:pt>
                <c:pt idx="7">
                  <c:v> DK/CS</c:v>
                </c:pt>
              </c:strCache>
            </c:strRef>
          </c:cat>
          <c:val>
            <c:numRef>
              <c:f>Sheet1!$B$2:$B$9</c:f>
              <c:numCache>
                <c:formatCode>0</c:formatCode>
                <c:ptCount val="8"/>
                <c:pt idx="0">
                  <c:v>59.58</c:v>
                </c:pt>
                <c:pt idx="1">
                  <c:v>28.43</c:v>
                </c:pt>
                <c:pt idx="2">
                  <c:v>26.610000000000031</c:v>
                </c:pt>
                <c:pt idx="3">
                  <c:v>24.07</c:v>
                </c:pt>
                <c:pt idx="4">
                  <c:v>20.62</c:v>
                </c:pt>
                <c:pt idx="5">
                  <c:v>16.71</c:v>
                </c:pt>
                <c:pt idx="6">
                  <c:v>4.72</c:v>
                </c:pt>
                <c:pt idx="7">
                  <c:v>2.09</c:v>
                </c:pt>
              </c:numCache>
            </c:numRef>
          </c:val>
        </c:ser>
        <c:gapWidth val="43"/>
        <c:overlap val="100"/>
        <c:axId val="156858624"/>
        <c:axId val="156860416"/>
      </c:barChart>
      <c:catAx>
        <c:axId val="156858624"/>
        <c:scaling>
          <c:orientation val="maxMin"/>
        </c:scaling>
        <c:axPos val="l"/>
        <c:tickLblPos val="none"/>
        <c:txPr>
          <a:bodyPr/>
          <a:lstStyle/>
          <a:p>
            <a:pPr>
              <a:defRPr lang="en-IN"/>
            </a:pPr>
            <a:endParaRPr lang="en-US"/>
          </a:p>
        </c:txPr>
        <c:crossAx val="156860416"/>
        <c:crosses val="autoZero"/>
        <c:auto val="1"/>
        <c:lblAlgn val="ctr"/>
        <c:lblOffset val="100"/>
      </c:catAx>
      <c:valAx>
        <c:axId val="156860416"/>
        <c:scaling>
          <c:orientation val="minMax"/>
          <c:max val="100"/>
        </c:scaling>
        <c:delete val="1"/>
        <c:axPos val="b"/>
        <c:numFmt formatCode="0" sourceLinked="1"/>
        <c:tickLblPos val="none"/>
        <c:crossAx val="15685862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5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07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 Capacity expansion</c:v>
                </c:pt>
                <c:pt idx="1">
                  <c:v> Technology up gradation / Modernization</c:v>
                </c:pt>
                <c:pt idx="2">
                  <c:v> Machinery / Automation Part</c:v>
                </c:pt>
                <c:pt idx="3">
                  <c:v> Cooling system</c:v>
                </c:pt>
                <c:pt idx="4">
                  <c:v> Insulation</c:v>
                </c:pt>
                <c:pt idx="5">
                  <c:v> Putting auxiliary equipments like Sorting &amp; Grading, Packaging, Ripening chambers etc</c:v>
                </c:pt>
                <c:pt idx="6">
                  <c:v> Others</c:v>
                </c:pt>
                <c:pt idx="7">
                  <c:v> DK/CS</c:v>
                </c:pt>
              </c:strCache>
            </c:strRef>
          </c:cat>
          <c:val>
            <c:numRef>
              <c:f>Sheet1!$B$2:$B$9</c:f>
              <c:numCache>
                <c:formatCode>0</c:formatCode>
                <c:ptCount val="8"/>
                <c:pt idx="0">
                  <c:v>52.13</c:v>
                </c:pt>
                <c:pt idx="1">
                  <c:v>37.230000000000011</c:v>
                </c:pt>
                <c:pt idx="2">
                  <c:v>34.57</c:v>
                </c:pt>
                <c:pt idx="3">
                  <c:v>43.620000000000012</c:v>
                </c:pt>
                <c:pt idx="4">
                  <c:v>28.72</c:v>
                </c:pt>
                <c:pt idx="5">
                  <c:v>16.489999999999846</c:v>
                </c:pt>
                <c:pt idx="6">
                  <c:v>2.13</c:v>
                </c:pt>
                <c:pt idx="7">
                  <c:v>1.6</c:v>
                </c:pt>
              </c:numCache>
            </c:numRef>
          </c:val>
        </c:ser>
        <c:gapWidth val="43"/>
        <c:overlap val="100"/>
        <c:axId val="156867584"/>
        <c:axId val="156979968"/>
      </c:barChart>
      <c:catAx>
        <c:axId val="156867584"/>
        <c:scaling>
          <c:orientation val="maxMin"/>
        </c:scaling>
        <c:axPos val="l"/>
        <c:tickLblPos val="none"/>
        <c:txPr>
          <a:bodyPr/>
          <a:lstStyle/>
          <a:p>
            <a:pPr>
              <a:defRPr lang="en-IN"/>
            </a:pPr>
            <a:endParaRPr lang="en-US"/>
          </a:p>
        </c:txPr>
        <c:crossAx val="156979968"/>
        <c:crosses val="autoZero"/>
        <c:auto val="1"/>
        <c:lblAlgn val="ctr"/>
        <c:lblOffset val="100"/>
      </c:catAx>
      <c:valAx>
        <c:axId val="156979968"/>
        <c:scaling>
          <c:orientation val="minMax"/>
          <c:max val="100"/>
        </c:scaling>
        <c:delete val="1"/>
        <c:axPos val="b"/>
        <c:numFmt formatCode="0" sourceLinked="1"/>
        <c:tickLblPos val="none"/>
        <c:crossAx val="1568675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5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1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 Capacity expansion</c:v>
                </c:pt>
                <c:pt idx="1">
                  <c:v> Technology up gradation / Modernization</c:v>
                </c:pt>
                <c:pt idx="2">
                  <c:v> Machinery / Automation Part</c:v>
                </c:pt>
                <c:pt idx="3">
                  <c:v> Cooling system</c:v>
                </c:pt>
                <c:pt idx="4">
                  <c:v> Insulation</c:v>
                </c:pt>
                <c:pt idx="5">
                  <c:v> Putting auxiliary equipments like Sorting &amp; Grading, Packaging, Ripening chambers etc</c:v>
                </c:pt>
                <c:pt idx="6">
                  <c:v> Others</c:v>
                </c:pt>
                <c:pt idx="7">
                  <c:v> DK/CS</c:v>
                </c:pt>
              </c:strCache>
            </c:strRef>
          </c:cat>
          <c:val>
            <c:numRef>
              <c:f>Sheet1!$B$2:$B$9</c:f>
              <c:numCache>
                <c:formatCode>0</c:formatCode>
                <c:ptCount val="8"/>
                <c:pt idx="0">
                  <c:v>61.05</c:v>
                </c:pt>
                <c:pt idx="1">
                  <c:v>48.260000000000012</c:v>
                </c:pt>
                <c:pt idx="2">
                  <c:v>36.050000000000004</c:v>
                </c:pt>
                <c:pt idx="3">
                  <c:v>37.21</c:v>
                </c:pt>
                <c:pt idx="4">
                  <c:v>38.949999999999996</c:v>
                </c:pt>
                <c:pt idx="5">
                  <c:v>26.74</c:v>
                </c:pt>
                <c:pt idx="6">
                  <c:v>1.74</c:v>
                </c:pt>
                <c:pt idx="7">
                  <c:v>4.07</c:v>
                </c:pt>
              </c:numCache>
            </c:numRef>
          </c:val>
        </c:ser>
        <c:gapWidth val="43"/>
        <c:overlap val="100"/>
        <c:axId val="157003776"/>
        <c:axId val="157005312"/>
      </c:barChart>
      <c:catAx>
        <c:axId val="157003776"/>
        <c:scaling>
          <c:orientation val="maxMin"/>
        </c:scaling>
        <c:axPos val="l"/>
        <c:tickLblPos val="none"/>
        <c:txPr>
          <a:bodyPr/>
          <a:lstStyle/>
          <a:p>
            <a:pPr>
              <a:defRPr lang="en-IN"/>
            </a:pPr>
            <a:endParaRPr lang="en-US"/>
          </a:p>
        </c:txPr>
        <c:crossAx val="157005312"/>
        <c:crosses val="autoZero"/>
        <c:auto val="1"/>
        <c:lblAlgn val="ctr"/>
        <c:lblOffset val="100"/>
      </c:catAx>
      <c:valAx>
        <c:axId val="157005312"/>
        <c:scaling>
          <c:orientation val="minMax"/>
          <c:max val="100"/>
        </c:scaling>
        <c:delete val="1"/>
        <c:axPos val="b"/>
        <c:numFmt formatCode="0" sourceLinked="1"/>
        <c:tickLblPos val="none"/>
        <c:crossAx val="1570037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5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14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 Capacity expansion</c:v>
                </c:pt>
                <c:pt idx="1">
                  <c:v> Technology up gradation / Modernization</c:v>
                </c:pt>
                <c:pt idx="2">
                  <c:v> Machinery / Automation Part</c:v>
                </c:pt>
                <c:pt idx="3">
                  <c:v> Cooling system</c:v>
                </c:pt>
                <c:pt idx="4">
                  <c:v> Insulation</c:v>
                </c:pt>
                <c:pt idx="5">
                  <c:v> Putting auxiliary equipments like Sorting &amp; Grading, Packaging, Ripening chambers etc</c:v>
                </c:pt>
                <c:pt idx="6">
                  <c:v> Others</c:v>
                </c:pt>
                <c:pt idx="7">
                  <c:v> DK/CS</c:v>
                </c:pt>
              </c:strCache>
            </c:strRef>
          </c:cat>
          <c:val>
            <c:numRef>
              <c:f>Sheet1!$B$2:$B$9</c:f>
              <c:numCache>
                <c:formatCode>0</c:formatCode>
                <c:ptCount val="8"/>
                <c:pt idx="0">
                  <c:v>50</c:v>
                </c:pt>
                <c:pt idx="1">
                  <c:v>66.669999999999987</c:v>
                </c:pt>
                <c:pt idx="2">
                  <c:v>50</c:v>
                </c:pt>
                <c:pt idx="3">
                  <c:v>41.67</c:v>
                </c:pt>
                <c:pt idx="4">
                  <c:v>50</c:v>
                </c:pt>
                <c:pt idx="5">
                  <c:v>41.67</c:v>
                </c:pt>
                <c:pt idx="6">
                  <c:v>0</c:v>
                </c:pt>
                <c:pt idx="7">
                  <c:v>0</c:v>
                </c:pt>
              </c:numCache>
            </c:numRef>
          </c:val>
        </c:ser>
        <c:gapWidth val="43"/>
        <c:overlap val="100"/>
        <c:axId val="157078272"/>
        <c:axId val="157079808"/>
      </c:barChart>
      <c:catAx>
        <c:axId val="157078272"/>
        <c:scaling>
          <c:orientation val="maxMin"/>
        </c:scaling>
        <c:axPos val="l"/>
        <c:tickLblPos val="none"/>
        <c:txPr>
          <a:bodyPr/>
          <a:lstStyle/>
          <a:p>
            <a:pPr>
              <a:defRPr lang="en-IN"/>
            </a:pPr>
            <a:endParaRPr lang="en-US"/>
          </a:p>
        </c:txPr>
        <c:crossAx val="157079808"/>
        <c:crosses val="autoZero"/>
        <c:auto val="1"/>
        <c:lblAlgn val="ctr"/>
        <c:lblOffset val="100"/>
      </c:catAx>
      <c:valAx>
        <c:axId val="157079808"/>
        <c:scaling>
          <c:orientation val="minMax"/>
          <c:max val="100"/>
        </c:scaling>
        <c:delete val="1"/>
        <c:axPos val="b"/>
        <c:numFmt formatCode="0" sourceLinked="1"/>
        <c:tickLblPos val="none"/>
        <c:crossAx val="15707827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5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05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 Capacity expansion</c:v>
                </c:pt>
                <c:pt idx="1">
                  <c:v> Technology up gradation / Modernization</c:v>
                </c:pt>
                <c:pt idx="2">
                  <c:v> Machinery / Automation Part</c:v>
                </c:pt>
                <c:pt idx="3">
                  <c:v> Cooling system</c:v>
                </c:pt>
                <c:pt idx="4">
                  <c:v> Insulation</c:v>
                </c:pt>
                <c:pt idx="5">
                  <c:v> Putting auxiliary equipments like Sorting &amp; Grading, Packaging, Ripening chambers etc</c:v>
                </c:pt>
                <c:pt idx="6">
                  <c:v> Others</c:v>
                </c:pt>
                <c:pt idx="7">
                  <c:v> DK/CS</c:v>
                </c:pt>
              </c:strCache>
            </c:strRef>
          </c:cat>
          <c:val>
            <c:numRef>
              <c:f>Sheet1!$B$2:$B$9</c:f>
              <c:numCache>
                <c:formatCode>0</c:formatCode>
                <c:ptCount val="8"/>
                <c:pt idx="0">
                  <c:v>59.1</c:v>
                </c:pt>
                <c:pt idx="1">
                  <c:v>31.49</c:v>
                </c:pt>
                <c:pt idx="2">
                  <c:v>28.73</c:v>
                </c:pt>
                <c:pt idx="3">
                  <c:v>27.759999999999987</c:v>
                </c:pt>
                <c:pt idx="4">
                  <c:v>23.36</c:v>
                </c:pt>
                <c:pt idx="5">
                  <c:v>17.760000000000002</c:v>
                </c:pt>
                <c:pt idx="6">
                  <c:v>4.18</c:v>
                </c:pt>
                <c:pt idx="7">
                  <c:v>2.46</c:v>
                </c:pt>
              </c:numCache>
            </c:numRef>
          </c:val>
        </c:ser>
        <c:gapWidth val="43"/>
        <c:overlap val="100"/>
        <c:axId val="157107712"/>
        <c:axId val="157109248"/>
      </c:barChart>
      <c:catAx>
        <c:axId val="157107712"/>
        <c:scaling>
          <c:orientation val="maxMin"/>
        </c:scaling>
        <c:axPos val="l"/>
        <c:tickLblPos val="none"/>
        <c:txPr>
          <a:bodyPr/>
          <a:lstStyle/>
          <a:p>
            <a:pPr>
              <a:defRPr lang="en-IN"/>
            </a:pPr>
            <a:endParaRPr lang="en-US"/>
          </a:p>
        </c:txPr>
        <c:crossAx val="157109248"/>
        <c:crosses val="autoZero"/>
        <c:auto val="1"/>
        <c:lblAlgn val="ctr"/>
        <c:lblOffset val="100"/>
      </c:catAx>
      <c:valAx>
        <c:axId val="157109248"/>
        <c:scaling>
          <c:orientation val="minMax"/>
          <c:max val="100"/>
        </c:scaling>
        <c:delete val="1"/>
        <c:axPos val="b"/>
        <c:numFmt formatCode="0" sourceLinked="1"/>
        <c:tickLblPos val="none"/>
        <c:crossAx val="1571077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5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07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 Capacity expansion</c:v>
                </c:pt>
                <c:pt idx="1">
                  <c:v> Technology up gradation / Modernization</c:v>
                </c:pt>
                <c:pt idx="2">
                  <c:v> Machinery / Automation Part</c:v>
                </c:pt>
                <c:pt idx="3">
                  <c:v> Cooling system</c:v>
                </c:pt>
                <c:pt idx="4">
                  <c:v> Insulation</c:v>
                </c:pt>
                <c:pt idx="5">
                  <c:v> Putting auxiliary equipments like Sorting &amp; Grading, Packaging, Ripening chambers etc</c:v>
                </c:pt>
                <c:pt idx="6">
                  <c:v> Others</c:v>
                </c:pt>
                <c:pt idx="7">
                  <c:v> DK/CS</c:v>
                </c:pt>
              </c:strCache>
            </c:strRef>
          </c:cat>
          <c:val>
            <c:numRef>
              <c:f>Sheet1!$B$2:$B$9</c:f>
              <c:numCache>
                <c:formatCode>0</c:formatCode>
                <c:ptCount val="8"/>
                <c:pt idx="0">
                  <c:v>42.75</c:v>
                </c:pt>
                <c:pt idx="1">
                  <c:v>39.03</c:v>
                </c:pt>
                <c:pt idx="2">
                  <c:v>42.75</c:v>
                </c:pt>
                <c:pt idx="3">
                  <c:v>43.87</c:v>
                </c:pt>
                <c:pt idx="4">
                  <c:v>32.339999999999996</c:v>
                </c:pt>
                <c:pt idx="5">
                  <c:v>22.3</c:v>
                </c:pt>
                <c:pt idx="6">
                  <c:v>3.3499999999999988</c:v>
                </c:pt>
                <c:pt idx="7">
                  <c:v>5.58</c:v>
                </c:pt>
              </c:numCache>
            </c:numRef>
          </c:val>
        </c:ser>
        <c:gapWidth val="43"/>
        <c:overlap val="100"/>
        <c:axId val="157145344"/>
        <c:axId val="157155328"/>
      </c:barChart>
      <c:catAx>
        <c:axId val="157145344"/>
        <c:scaling>
          <c:orientation val="maxMin"/>
        </c:scaling>
        <c:axPos val="l"/>
        <c:tickLblPos val="none"/>
        <c:txPr>
          <a:bodyPr/>
          <a:lstStyle/>
          <a:p>
            <a:pPr>
              <a:defRPr lang="en-IN"/>
            </a:pPr>
            <a:endParaRPr lang="en-US"/>
          </a:p>
        </c:txPr>
        <c:crossAx val="157155328"/>
        <c:crosses val="autoZero"/>
        <c:auto val="1"/>
        <c:lblAlgn val="ctr"/>
        <c:lblOffset val="100"/>
      </c:catAx>
      <c:valAx>
        <c:axId val="157155328"/>
        <c:scaling>
          <c:orientation val="minMax"/>
          <c:max val="100"/>
        </c:scaling>
        <c:delete val="1"/>
        <c:axPos val="b"/>
        <c:numFmt formatCode="0" sourceLinked="1"/>
        <c:tickLblPos val="none"/>
        <c:crossAx val="1571453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5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07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 Capacity expansion</c:v>
                </c:pt>
                <c:pt idx="1">
                  <c:v> Technology up gradation / Modernization</c:v>
                </c:pt>
                <c:pt idx="2">
                  <c:v> Machinery / Automation Part</c:v>
                </c:pt>
                <c:pt idx="3">
                  <c:v> Cooling system</c:v>
                </c:pt>
                <c:pt idx="4">
                  <c:v> Insulation</c:v>
                </c:pt>
                <c:pt idx="5">
                  <c:v> Putting auxiliary equipments like Sorting &amp; Grading, Packaging, Ripening chambers etc</c:v>
                </c:pt>
                <c:pt idx="6">
                  <c:v> Others</c:v>
                </c:pt>
                <c:pt idx="7">
                  <c:v> DK/CS</c:v>
                </c:pt>
              </c:strCache>
            </c:strRef>
          </c:cat>
          <c:val>
            <c:numRef>
              <c:f>Sheet1!$B$2:$B$9</c:f>
              <c:numCache>
                <c:formatCode>0</c:formatCode>
                <c:ptCount val="8"/>
                <c:pt idx="0">
                  <c:v>66.27</c:v>
                </c:pt>
                <c:pt idx="1">
                  <c:v>24.310000000000031</c:v>
                </c:pt>
                <c:pt idx="2">
                  <c:v>19.41</c:v>
                </c:pt>
                <c:pt idx="3">
                  <c:v>16.079999999999988</c:v>
                </c:pt>
                <c:pt idx="4">
                  <c:v>12.55</c:v>
                </c:pt>
                <c:pt idx="5">
                  <c:v>17.45</c:v>
                </c:pt>
                <c:pt idx="6">
                  <c:v>2.94</c:v>
                </c:pt>
                <c:pt idx="7">
                  <c:v>1.37</c:v>
                </c:pt>
              </c:numCache>
            </c:numRef>
          </c:val>
        </c:ser>
        <c:gapWidth val="43"/>
        <c:overlap val="100"/>
        <c:axId val="157215744"/>
        <c:axId val="157225728"/>
      </c:barChart>
      <c:catAx>
        <c:axId val="157215744"/>
        <c:scaling>
          <c:orientation val="maxMin"/>
        </c:scaling>
        <c:axPos val="l"/>
        <c:tickLblPos val="none"/>
        <c:txPr>
          <a:bodyPr/>
          <a:lstStyle/>
          <a:p>
            <a:pPr>
              <a:defRPr lang="en-IN"/>
            </a:pPr>
            <a:endParaRPr lang="en-US"/>
          </a:p>
        </c:txPr>
        <c:crossAx val="157225728"/>
        <c:crosses val="autoZero"/>
        <c:auto val="1"/>
        <c:lblAlgn val="ctr"/>
        <c:lblOffset val="100"/>
      </c:catAx>
      <c:valAx>
        <c:axId val="157225728"/>
        <c:scaling>
          <c:orientation val="minMax"/>
          <c:max val="100"/>
        </c:scaling>
        <c:delete val="1"/>
        <c:axPos val="b"/>
        <c:numFmt formatCode="0" sourceLinked="1"/>
        <c:tickLblPos val="none"/>
        <c:crossAx val="1572157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79"/>
          <c:y val="0.12257111451324262"/>
          <c:w val="0.83441228514459997"/>
          <c:h val="0.736540491158430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layout>
                <c:manualLayout>
                  <c:x val="2.0355565243593603E-2"/>
                  <c:y val="6.6223369862214278E-3"/>
                </c:manualLayout>
              </c:layout>
              <c:dLblPos val="inEnd"/>
              <c:showVal val="1"/>
            </c:dLbl>
            <c:dLbl>
              <c:idx val="3"/>
              <c:delete val="1"/>
            </c:dLbl>
            <c:dLbl>
              <c:idx val="4"/>
              <c:delete val="1"/>
            </c:dLbl>
            <c:txPr>
              <a:bodyPr/>
              <a:lstStyle/>
              <a:p>
                <a:pPr>
                  <a:defRPr lang="en-US"/>
                </a:pPr>
                <a:endParaRPr lang="en-US"/>
              </a:p>
            </c:txPr>
            <c:dLblPos val="inEnd"/>
            <c:showVal val="1"/>
            <c:showLeaderLines val="1"/>
          </c:dLbls>
          <c:cat>
            <c:strRef>
              <c:f>Sheet1!$A$2:$A$6</c:f>
              <c:strCache>
                <c:ptCount val="5"/>
                <c:pt idx="0">
                  <c:v> Single Commodity</c:v>
                </c:pt>
                <c:pt idx="1">
                  <c:v> Multi-commodity</c:v>
                </c:pt>
                <c:pt idx="2">
                  <c:v> CA Store (Controlled Atmosphere)</c:v>
                </c:pt>
                <c:pt idx="3">
                  <c:v> MA Store (Modified Atmosphere)</c:v>
                </c:pt>
                <c:pt idx="4">
                  <c:v> No Response</c:v>
                </c:pt>
              </c:strCache>
            </c:strRef>
          </c:cat>
          <c:val>
            <c:numRef>
              <c:f>Sheet1!$B$2:$B$6</c:f>
              <c:numCache>
                <c:formatCode>0</c:formatCode>
                <c:ptCount val="5"/>
                <c:pt idx="0">
                  <c:v>83.43</c:v>
                </c:pt>
                <c:pt idx="1">
                  <c:v>14.43</c:v>
                </c:pt>
                <c:pt idx="2">
                  <c:v>0.79</c:v>
                </c:pt>
                <c:pt idx="3">
                  <c:v>0</c:v>
                </c:pt>
                <c:pt idx="4">
                  <c:v>1.35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6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1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 Capacity expansion</c:v>
                </c:pt>
                <c:pt idx="1">
                  <c:v> Technology up gradation / Modernization</c:v>
                </c:pt>
                <c:pt idx="2">
                  <c:v> Machinery / Automation Part</c:v>
                </c:pt>
                <c:pt idx="3">
                  <c:v> Cooling system</c:v>
                </c:pt>
                <c:pt idx="4">
                  <c:v> Insulation</c:v>
                </c:pt>
                <c:pt idx="5">
                  <c:v> Putting auxiliary equipments like Sorting &amp; Grading, Packaging, Ripening chambers etc</c:v>
                </c:pt>
                <c:pt idx="6">
                  <c:v> Others</c:v>
                </c:pt>
                <c:pt idx="7">
                  <c:v> DK/CS</c:v>
                </c:pt>
              </c:strCache>
            </c:strRef>
          </c:cat>
          <c:val>
            <c:numRef>
              <c:f>Sheet1!$B$2:$B$9</c:f>
              <c:numCache>
                <c:formatCode>0</c:formatCode>
                <c:ptCount val="8"/>
                <c:pt idx="0">
                  <c:v>55.48</c:v>
                </c:pt>
                <c:pt idx="1">
                  <c:v>35.620000000000012</c:v>
                </c:pt>
                <c:pt idx="2">
                  <c:v>41.1</c:v>
                </c:pt>
                <c:pt idx="3">
                  <c:v>32.879999999999995</c:v>
                </c:pt>
                <c:pt idx="4">
                  <c:v>35.96</c:v>
                </c:pt>
                <c:pt idx="5">
                  <c:v>20.55</c:v>
                </c:pt>
                <c:pt idx="6">
                  <c:v>4.45</c:v>
                </c:pt>
                <c:pt idx="7">
                  <c:v>2.4</c:v>
                </c:pt>
              </c:numCache>
            </c:numRef>
          </c:val>
        </c:ser>
        <c:gapWidth val="43"/>
        <c:overlap val="100"/>
        <c:axId val="157249536"/>
        <c:axId val="157251072"/>
      </c:barChart>
      <c:catAx>
        <c:axId val="157249536"/>
        <c:scaling>
          <c:orientation val="maxMin"/>
        </c:scaling>
        <c:axPos val="l"/>
        <c:tickLblPos val="none"/>
        <c:txPr>
          <a:bodyPr/>
          <a:lstStyle/>
          <a:p>
            <a:pPr>
              <a:defRPr lang="en-IN"/>
            </a:pPr>
            <a:endParaRPr lang="en-US"/>
          </a:p>
        </c:txPr>
        <c:crossAx val="157251072"/>
        <c:crosses val="autoZero"/>
        <c:auto val="1"/>
        <c:lblAlgn val="ctr"/>
        <c:lblOffset val="100"/>
      </c:catAx>
      <c:valAx>
        <c:axId val="157251072"/>
        <c:scaling>
          <c:orientation val="minMax"/>
          <c:max val="100"/>
        </c:scaling>
        <c:delete val="1"/>
        <c:axPos val="b"/>
        <c:numFmt formatCode="0" sourceLinked="1"/>
        <c:tickLblPos val="none"/>
        <c:crossAx val="1572495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6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14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Sheet1!$A$2:$A$9</c:f>
              <c:strCache>
                <c:ptCount val="8"/>
                <c:pt idx="0">
                  <c:v> Capacity expansion</c:v>
                </c:pt>
                <c:pt idx="1">
                  <c:v> Technology up gradation / Modernization</c:v>
                </c:pt>
                <c:pt idx="2">
                  <c:v> Machinery / Automation Part</c:v>
                </c:pt>
                <c:pt idx="3">
                  <c:v> Cooling system</c:v>
                </c:pt>
                <c:pt idx="4">
                  <c:v> Insulation</c:v>
                </c:pt>
                <c:pt idx="5">
                  <c:v> Putting auxiliary equipments like Sorting &amp; Grading, Packaging, Ripening chambers etc</c:v>
                </c:pt>
                <c:pt idx="6">
                  <c:v> Others</c:v>
                </c:pt>
                <c:pt idx="7">
                  <c:v> DK/CS</c:v>
                </c:pt>
              </c:strCache>
            </c:strRef>
          </c:cat>
          <c:val>
            <c:numRef>
              <c:f>Sheet1!$B$2:$B$9</c:f>
              <c:numCache>
                <c:formatCode>0</c:formatCode>
                <c:ptCount val="8"/>
                <c:pt idx="0">
                  <c:v>65.8</c:v>
                </c:pt>
                <c:pt idx="1">
                  <c:v>33.090000000000003</c:v>
                </c:pt>
                <c:pt idx="2">
                  <c:v>18.959999999999987</c:v>
                </c:pt>
                <c:pt idx="3">
                  <c:v>28.25</c:v>
                </c:pt>
                <c:pt idx="4">
                  <c:v>21.19</c:v>
                </c:pt>
                <c:pt idx="5">
                  <c:v>10.78</c:v>
                </c:pt>
                <c:pt idx="6">
                  <c:v>7.06</c:v>
                </c:pt>
                <c:pt idx="7">
                  <c:v>1.49</c:v>
                </c:pt>
              </c:numCache>
            </c:numRef>
          </c:val>
        </c:ser>
        <c:gapWidth val="43"/>
        <c:overlap val="100"/>
        <c:axId val="157287168"/>
        <c:axId val="157288704"/>
      </c:barChart>
      <c:catAx>
        <c:axId val="157287168"/>
        <c:scaling>
          <c:orientation val="maxMin"/>
        </c:scaling>
        <c:axPos val="l"/>
        <c:tickLblPos val="none"/>
        <c:txPr>
          <a:bodyPr/>
          <a:lstStyle/>
          <a:p>
            <a:pPr>
              <a:defRPr lang="en-IN"/>
            </a:pPr>
            <a:endParaRPr lang="en-US"/>
          </a:p>
        </c:txPr>
        <c:crossAx val="157288704"/>
        <c:crosses val="autoZero"/>
        <c:auto val="1"/>
        <c:lblAlgn val="ctr"/>
        <c:lblOffset val="100"/>
      </c:catAx>
      <c:valAx>
        <c:axId val="157288704"/>
        <c:scaling>
          <c:orientation val="minMax"/>
          <c:max val="100"/>
        </c:scaling>
        <c:delete val="1"/>
        <c:axPos val="b"/>
        <c:numFmt formatCode="0" sourceLinked="1"/>
        <c:tickLblPos val="none"/>
        <c:crossAx val="1572871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6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0.10-3.00</c:v>
                </c:pt>
                <c:pt idx="1">
                  <c:v> 3.0001-6.0000</c:v>
                </c:pt>
                <c:pt idx="2">
                  <c:v> 6.0001-9.0000</c:v>
                </c:pt>
                <c:pt idx="3">
                  <c:v> 9.0001-12.0000</c:v>
                </c:pt>
                <c:pt idx="4">
                  <c:v> 12.0001-15.0000</c:v>
                </c:pt>
                <c:pt idx="5">
                  <c:v> 15.0001-18.0000</c:v>
                </c:pt>
                <c:pt idx="6">
                  <c:v> 18.0001-21.0000</c:v>
                </c:pt>
                <c:pt idx="7">
                  <c:v> 21.0001-24.0000</c:v>
                </c:pt>
                <c:pt idx="8">
                  <c:v> 24.0001-27.0000</c:v>
                </c:pt>
              </c:strCache>
            </c:strRef>
          </c:cat>
          <c:val>
            <c:numRef>
              <c:f>Sheet1!$B$2:$B$10</c:f>
              <c:numCache>
                <c:formatCode>0</c:formatCode>
                <c:ptCount val="9"/>
                <c:pt idx="0">
                  <c:v>1.77</c:v>
                </c:pt>
                <c:pt idx="1">
                  <c:v>10.739999999999998</c:v>
                </c:pt>
                <c:pt idx="2">
                  <c:v>6.3199999999999985</c:v>
                </c:pt>
                <c:pt idx="3">
                  <c:v>8.6</c:v>
                </c:pt>
                <c:pt idx="4">
                  <c:v>20.52</c:v>
                </c:pt>
                <c:pt idx="5">
                  <c:v>32.4</c:v>
                </c:pt>
                <c:pt idx="6">
                  <c:v>15.08</c:v>
                </c:pt>
                <c:pt idx="7">
                  <c:v>2.1</c:v>
                </c:pt>
                <c:pt idx="8">
                  <c:v>0.98</c:v>
                </c:pt>
              </c:numCache>
            </c:numRef>
          </c:val>
        </c:ser>
        <c:gapWidth val="43"/>
        <c:overlap val="100"/>
        <c:axId val="168426880"/>
        <c:axId val="168428672"/>
      </c:barChart>
      <c:catAx>
        <c:axId val="168426880"/>
        <c:scaling>
          <c:orientation val="maxMin"/>
        </c:scaling>
        <c:axPos val="l"/>
        <c:tickLblPos val="none"/>
        <c:txPr>
          <a:bodyPr/>
          <a:lstStyle/>
          <a:p>
            <a:pPr>
              <a:defRPr lang="en-IN"/>
            </a:pPr>
            <a:endParaRPr lang="en-US"/>
          </a:p>
        </c:txPr>
        <c:crossAx val="168428672"/>
        <c:crosses val="autoZero"/>
        <c:auto val="1"/>
        <c:lblAlgn val="ctr"/>
        <c:lblOffset val="100"/>
      </c:catAx>
      <c:valAx>
        <c:axId val="168428672"/>
        <c:scaling>
          <c:orientation val="minMax"/>
          <c:max val="100"/>
        </c:scaling>
        <c:delete val="1"/>
        <c:axPos val="b"/>
        <c:numFmt formatCode="0" sourceLinked="1"/>
        <c:tickLblPos val="none"/>
        <c:crossAx val="1684268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6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0.10-3.00</c:v>
                </c:pt>
                <c:pt idx="1">
                  <c:v> 3.0001-6.0000</c:v>
                </c:pt>
                <c:pt idx="2">
                  <c:v> 6.0001-9.0000</c:v>
                </c:pt>
                <c:pt idx="3">
                  <c:v> 9.0001-12.0000</c:v>
                </c:pt>
                <c:pt idx="4">
                  <c:v> 12.0001-15.0000</c:v>
                </c:pt>
                <c:pt idx="5">
                  <c:v> 15.0001-18.0000</c:v>
                </c:pt>
                <c:pt idx="6">
                  <c:v> 18.0001-21.0000</c:v>
                </c:pt>
                <c:pt idx="7">
                  <c:v> 21.0001-24.0000</c:v>
                </c:pt>
                <c:pt idx="8">
                  <c:v> 24.0001-27.0000</c:v>
                </c:pt>
              </c:strCache>
            </c:strRef>
          </c:cat>
          <c:val>
            <c:numRef>
              <c:f>Sheet1!$B$2:$B$10</c:f>
              <c:numCache>
                <c:formatCode>0</c:formatCode>
                <c:ptCount val="9"/>
                <c:pt idx="0">
                  <c:v>1.1100000000000001</c:v>
                </c:pt>
                <c:pt idx="1">
                  <c:v>6.6599999999999975</c:v>
                </c:pt>
                <c:pt idx="2">
                  <c:v>4</c:v>
                </c:pt>
                <c:pt idx="3">
                  <c:v>8.2100000000000009</c:v>
                </c:pt>
                <c:pt idx="4">
                  <c:v>22.05</c:v>
                </c:pt>
                <c:pt idx="5">
                  <c:v>36.260000000000012</c:v>
                </c:pt>
                <c:pt idx="6">
                  <c:v>16.87</c:v>
                </c:pt>
                <c:pt idx="7">
                  <c:v>2.2799999999999998</c:v>
                </c:pt>
                <c:pt idx="8">
                  <c:v>1.08</c:v>
                </c:pt>
              </c:numCache>
            </c:numRef>
          </c:val>
        </c:ser>
        <c:gapWidth val="43"/>
        <c:overlap val="100"/>
        <c:axId val="168477056"/>
        <c:axId val="168478592"/>
      </c:barChart>
      <c:catAx>
        <c:axId val="168477056"/>
        <c:scaling>
          <c:orientation val="maxMin"/>
        </c:scaling>
        <c:axPos val="l"/>
        <c:tickLblPos val="none"/>
        <c:txPr>
          <a:bodyPr/>
          <a:lstStyle/>
          <a:p>
            <a:pPr>
              <a:defRPr lang="en-IN"/>
            </a:pPr>
            <a:endParaRPr lang="en-US"/>
          </a:p>
        </c:txPr>
        <c:crossAx val="168478592"/>
        <c:crosses val="autoZero"/>
        <c:auto val="1"/>
        <c:lblAlgn val="ctr"/>
        <c:lblOffset val="100"/>
      </c:catAx>
      <c:valAx>
        <c:axId val="168478592"/>
        <c:scaling>
          <c:orientation val="minMax"/>
          <c:max val="100"/>
        </c:scaling>
        <c:delete val="1"/>
        <c:axPos val="b"/>
        <c:numFmt formatCode="0" sourceLinked="1"/>
        <c:tickLblPos val="none"/>
        <c:crossAx val="16847705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6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0.10-3.00</c:v>
                </c:pt>
                <c:pt idx="1">
                  <c:v> 3.0001-6.0000</c:v>
                </c:pt>
                <c:pt idx="2">
                  <c:v> 6.0001-9.0000</c:v>
                </c:pt>
                <c:pt idx="3">
                  <c:v> 9.0001-12.0000</c:v>
                </c:pt>
                <c:pt idx="4">
                  <c:v> 12.0001-15.0000</c:v>
                </c:pt>
                <c:pt idx="5">
                  <c:v> 15.0001-18.0000</c:v>
                </c:pt>
                <c:pt idx="6">
                  <c:v> 18.0001-21.0000</c:v>
                </c:pt>
                <c:pt idx="7">
                  <c:v> 21.0001-24.0000</c:v>
                </c:pt>
                <c:pt idx="8">
                  <c:v> 24.0001-27.0000</c:v>
                </c:pt>
              </c:strCache>
            </c:strRef>
          </c:cat>
          <c:val>
            <c:numRef>
              <c:f>Sheet1!$B$2:$B$10</c:f>
              <c:numCache>
                <c:formatCode>0</c:formatCode>
                <c:ptCount val="9"/>
                <c:pt idx="0">
                  <c:v>4.0999999999999996</c:v>
                </c:pt>
                <c:pt idx="1">
                  <c:v>19.920000000000002</c:v>
                </c:pt>
                <c:pt idx="2">
                  <c:v>15.229999999999999</c:v>
                </c:pt>
                <c:pt idx="3">
                  <c:v>11.33</c:v>
                </c:pt>
                <c:pt idx="4">
                  <c:v>18.16</c:v>
                </c:pt>
                <c:pt idx="5">
                  <c:v>18.16</c:v>
                </c:pt>
                <c:pt idx="6">
                  <c:v>8.2000000000000011</c:v>
                </c:pt>
                <c:pt idx="7">
                  <c:v>2.15</c:v>
                </c:pt>
                <c:pt idx="8">
                  <c:v>0.59</c:v>
                </c:pt>
              </c:numCache>
            </c:numRef>
          </c:val>
        </c:ser>
        <c:gapWidth val="43"/>
        <c:overlap val="100"/>
        <c:axId val="168604800"/>
        <c:axId val="168606336"/>
      </c:barChart>
      <c:catAx>
        <c:axId val="168604800"/>
        <c:scaling>
          <c:orientation val="maxMin"/>
        </c:scaling>
        <c:axPos val="l"/>
        <c:tickLblPos val="none"/>
        <c:txPr>
          <a:bodyPr/>
          <a:lstStyle/>
          <a:p>
            <a:pPr>
              <a:defRPr lang="en-IN"/>
            </a:pPr>
            <a:endParaRPr lang="en-US"/>
          </a:p>
        </c:txPr>
        <c:crossAx val="168606336"/>
        <c:crosses val="autoZero"/>
        <c:auto val="1"/>
        <c:lblAlgn val="ctr"/>
        <c:lblOffset val="100"/>
      </c:catAx>
      <c:valAx>
        <c:axId val="168606336"/>
        <c:scaling>
          <c:orientation val="minMax"/>
          <c:max val="100"/>
        </c:scaling>
        <c:delete val="1"/>
        <c:axPos val="b"/>
        <c:numFmt formatCode="0" sourceLinked="1"/>
        <c:tickLblPos val="none"/>
        <c:crossAx val="1686048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6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0.10-3.00</c:v>
                </c:pt>
                <c:pt idx="1">
                  <c:v> 3.0001-6.0000</c:v>
                </c:pt>
                <c:pt idx="2">
                  <c:v> 6.0001-9.0000</c:v>
                </c:pt>
                <c:pt idx="3">
                  <c:v> 9.0001-12.0000</c:v>
                </c:pt>
                <c:pt idx="4">
                  <c:v> 12.0001-15.0000</c:v>
                </c:pt>
                <c:pt idx="5">
                  <c:v> 15.0001-18.0000</c:v>
                </c:pt>
                <c:pt idx="6">
                  <c:v> 18.0001-21.0000</c:v>
                </c:pt>
                <c:pt idx="7">
                  <c:v> 21.0001-24.0000</c:v>
                </c:pt>
                <c:pt idx="8">
                  <c:v> 24.0001-27.0000</c:v>
                </c:pt>
              </c:strCache>
            </c:strRef>
          </c:cat>
          <c:val>
            <c:numRef>
              <c:f>Sheet1!$B$2:$B$10</c:f>
              <c:numCache>
                <c:formatCode>0</c:formatCode>
                <c:ptCount val="9"/>
                <c:pt idx="0">
                  <c:v>4.29</c:v>
                </c:pt>
                <c:pt idx="1">
                  <c:v>38.15</c:v>
                </c:pt>
                <c:pt idx="2">
                  <c:v>24.38</c:v>
                </c:pt>
                <c:pt idx="3">
                  <c:v>10.61</c:v>
                </c:pt>
                <c:pt idx="4">
                  <c:v>9.26</c:v>
                </c:pt>
                <c:pt idx="5">
                  <c:v>7.9</c:v>
                </c:pt>
                <c:pt idx="6">
                  <c:v>3.16</c:v>
                </c:pt>
                <c:pt idx="7">
                  <c:v>0.9</c:v>
                </c:pt>
                <c:pt idx="8">
                  <c:v>0.23</c:v>
                </c:pt>
              </c:numCache>
            </c:numRef>
          </c:val>
        </c:ser>
        <c:gapWidth val="43"/>
        <c:overlap val="100"/>
        <c:axId val="168626048"/>
        <c:axId val="168627584"/>
      </c:barChart>
      <c:catAx>
        <c:axId val="168626048"/>
        <c:scaling>
          <c:orientation val="maxMin"/>
        </c:scaling>
        <c:axPos val="l"/>
        <c:tickLblPos val="none"/>
        <c:txPr>
          <a:bodyPr/>
          <a:lstStyle/>
          <a:p>
            <a:pPr>
              <a:defRPr lang="en-IN"/>
            </a:pPr>
            <a:endParaRPr lang="en-US"/>
          </a:p>
        </c:txPr>
        <c:crossAx val="168627584"/>
        <c:crosses val="autoZero"/>
        <c:auto val="1"/>
        <c:lblAlgn val="ctr"/>
        <c:lblOffset val="100"/>
      </c:catAx>
      <c:valAx>
        <c:axId val="168627584"/>
        <c:scaling>
          <c:orientation val="minMax"/>
          <c:max val="100"/>
        </c:scaling>
        <c:delete val="1"/>
        <c:axPos val="b"/>
        <c:numFmt formatCode="0" sourceLinked="1"/>
        <c:tickLblPos val="none"/>
        <c:crossAx val="1686260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6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0.10-3.00</c:v>
                </c:pt>
                <c:pt idx="1">
                  <c:v> 3.0001-6.0000</c:v>
                </c:pt>
                <c:pt idx="2">
                  <c:v> 6.0001-9.0000</c:v>
                </c:pt>
                <c:pt idx="3">
                  <c:v> 9.0001-12.0000</c:v>
                </c:pt>
                <c:pt idx="4">
                  <c:v> 12.0001-15.0000</c:v>
                </c:pt>
                <c:pt idx="5">
                  <c:v> 15.0001-18.0000</c:v>
                </c:pt>
                <c:pt idx="6">
                  <c:v> 18.0001-21.0000</c:v>
                </c:pt>
                <c:pt idx="7">
                  <c:v> 21.0001-24.0000</c:v>
                </c:pt>
                <c:pt idx="8">
                  <c:v> 24.0001-27.0000</c:v>
                </c:pt>
              </c:strCache>
            </c:strRef>
          </c:cat>
          <c:val>
            <c:numRef>
              <c:f>Sheet1!$B$2:$B$10</c:f>
              <c:numCache>
                <c:formatCode>0</c:formatCode>
                <c:ptCount val="9"/>
                <c:pt idx="0">
                  <c:v>0</c:v>
                </c:pt>
                <c:pt idx="1">
                  <c:v>9.52</c:v>
                </c:pt>
                <c:pt idx="2">
                  <c:v>19.05</c:v>
                </c:pt>
                <c:pt idx="3">
                  <c:v>9.52</c:v>
                </c:pt>
                <c:pt idx="4">
                  <c:v>16.670000000000005</c:v>
                </c:pt>
                <c:pt idx="5">
                  <c:v>23.810000000000031</c:v>
                </c:pt>
                <c:pt idx="6">
                  <c:v>14.29</c:v>
                </c:pt>
                <c:pt idx="7">
                  <c:v>2.38</c:v>
                </c:pt>
                <c:pt idx="8">
                  <c:v>0</c:v>
                </c:pt>
              </c:numCache>
            </c:numRef>
          </c:val>
        </c:ser>
        <c:gapWidth val="43"/>
        <c:overlap val="100"/>
        <c:axId val="168655488"/>
        <c:axId val="168661376"/>
      </c:barChart>
      <c:catAx>
        <c:axId val="168655488"/>
        <c:scaling>
          <c:orientation val="maxMin"/>
        </c:scaling>
        <c:axPos val="l"/>
        <c:tickLblPos val="none"/>
        <c:txPr>
          <a:bodyPr/>
          <a:lstStyle/>
          <a:p>
            <a:pPr>
              <a:defRPr lang="en-IN"/>
            </a:pPr>
            <a:endParaRPr lang="en-US"/>
          </a:p>
        </c:txPr>
        <c:crossAx val="168661376"/>
        <c:crosses val="autoZero"/>
        <c:auto val="1"/>
        <c:lblAlgn val="ctr"/>
        <c:lblOffset val="100"/>
      </c:catAx>
      <c:valAx>
        <c:axId val="168661376"/>
        <c:scaling>
          <c:orientation val="minMax"/>
          <c:max val="100"/>
        </c:scaling>
        <c:delete val="1"/>
        <c:axPos val="b"/>
        <c:numFmt formatCode="0" sourceLinked="1"/>
        <c:tickLblPos val="none"/>
        <c:crossAx val="1686554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6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0.10-3.00</c:v>
                </c:pt>
                <c:pt idx="1">
                  <c:v> 3.0001-6.0000</c:v>
                </c:pt>
                <c:pt idx="2">
                  <c:v> 6.0001-9.0000</c:v>
                </c:pt>
                <c:pt idx="3">
                  <c:v> 9.0001-12.0000</c:v>
                </c:pt>
                <c:pt idx="4">
                  <c:v> 12.0001-15.0000</c:v>
                </c:pt>
                <c:pt idx="5">
                  <c:v> 15.0001-18.0000</c:v>
                </c:pt>
                <c:pt idx="6">
                  <c:v> 18.0001-21.0000</c:v>
                </c:pt>
                <c:pt idx="7">
                  <c:v> 21.0001-24.0000</c:v>
                </c:pt>
                <c:pt idx="8">
                  <c:v> 24.0001-27.0000</c:v>
                </c:pt>
              </c:strCache>
            </c:strRef>
          </c:cat>
          <c:val>
            <c:numRef>
              <c:f>Sheet1!$B$2:$B$10</c:f>
              <c:numCache>
                <c:formatCode>0</c:formatCode>
                <c:ptCount val="9"/>
                <c:pt idx="0">
                  <c:v>12</c:v>
                </c:pt>
                <c:pt idx="1">
                  <c:v>28</c:v>
                </c:pt>
                <c:pt idx="2">
                  <c:v>8</c:v>
                </c:pt>
                <c:pt idx="3">
                  <c:v>8</c:v>
                </c:pt>
                <c:pt idx="4">
                  <c:v>12</c:v>
                </c:pt>
                <c:pt idx="5">
                  <c:v>12</c:v>
                </c:pt>
                <c:pt idx="6">
                  <c:v>16</c:v>
                </c:pt>
                <c:pt idx="7">
                  <c:v>0</c:v>
                </c:pt>
                <c:pt idx="8">
                  <c:v>0</c:v>
                </c:pt>
              </c:numCache>
            </c:numRef>
          </c:val>
        </c:ser>
        <c:gapWidth val="43"/>
        <c:overlap val="100"/>
        <c:axId val="168676736"/>
        <c:axId val="168723584"/>
      </c:barChart>
      <c:catAx>
        <c:axId val="168676736"/>
        <c:scaling>
          <c:orientation val="maxMin"/>
        </c:scaling>
        <c:axPos val="l"/>
        <c:tickLblPos val="none"/>
        <c:txPr>
          <a:bodyPr/>
          <a:lstStyle/>
          <a:p>
            <a:pPr>
              <a:defRPr lang="en-IN"/>
            </a:pPr>
            <a:endParaRPr lang="en-US"/>
          </a:p>
        </c:txPr>
        <c:crossAx val="168723584"/>
        <c:crosses val="autoZero"/>
        <c:auto val="1"/>
        <c:lblAlgn val="ctr"/>
        <c:lblOffset val="100"/>
      </c:catAx>
      <c:valAx>
        <c:axId val="168723584"/>
        <c:scaling>
          <c:orientation val="minMax"/>
          <c:max val="100"/>
        </c:scaling>
        <c:delete val="1"/>
        <c:axPos val="b"/>
        <c:numFmt formatCode="0" sourceLinked="1"/>
        <c:tickLblPos val="none"/>
        <c:crossAx val="1686767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6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0.10-3.00</c:v>
                </c:pt>
                <c:pt idx="1">
                  <c:v> 3.0001-6.0000</c:v>
                </c:pt>
                <c:pt idx="2">
                  <c:v> 6.0001-9.0000</c:v>
                </c:pt>
                <c:pt idx="3">
                  <c:v> 9.0001-12.0000</c:v>
                </c:pt>
                <c:pt idx="4">
                  <c:v> 12.0001-15.0000</c:v>
                </c:pt>
                <c:pt idx="5">
                  <c:v> 15.0001-18.0000</c:v>
                </c:pt>
                <c:pt idx="6">
                  <c:v> 18.0001-21.0000</c:v>
                </c:pt>
                <c:pt idx="7">
                  <c:v> 21.0001-24.0000</c:v>
                </c:pt>
                <c:pt idx="8">
                  <c:v> 24.0001-27.0000</c:v>
                </c:pt>
              </c:strCache>
            </c:strRef>
          </c:cat>
          <c:val>
            <c:numRef>
              <c:f>Sheet1!$B$2:$B$10</c:f>
              <c:numCache>
                <c:formatCode>0</c:formatCode>
                <c:ptCount val="9"/>
                <c:pt idx="0">
                  <c:v>0.24000000000000021</c:v>
                </c:pt>
                <c:pt idx="1">
                  <c:v>1.24</c:v>
                </c:pt>
                <c:pt idx="2">
                  <c:v>2.34</c:v>
                </c:pt>
                <c:pt idx="3">
                  <c:v>10.06</c:v>
                </c:pt>
                <c:pt idx="4">
                  <c:v>29.57</c:v>
                </c:pt>
                <c:pt idx="5">
                  <c:v>37.67</c:v>
                </c:pt>
                <c:pt idx="6">
                  <c:v>14.07</c:v>
                </c:pt>
                <c:pt idx="7">
                  <c:v>2.4299999999999997</c:v>
                </c:pt>
                <c:pt idx="8">
                  <c:v>0.95000000000000062</c:v>
                </c:pt>
              </c:numCache>
            </c:numRef>
          </c:val>
        </c:ser>
        <c:gapWidth val="43"/>
        <c:overlap val="100"/>
        <c:axId val="148714624"/>
        <c:axId val="148716160"/>
      </c:barChart>
      <c:catAx>
        <c:axId val="148714624"/>
        <c:scaling>
          <c:orientation val="maxMin"/>
        </c:scaling>
        <c:axPos val="l"/>
        <c:tickLblPos val="none"/>
        <c:txPr>
          <a:bodyPr/>
          <a:lstStyle/>
          <a:p>
            <a:pPr>
              <a:defRPr lang="en-IN"/>
            </a:pPr>
            <a:endParaRPr lang="en-US"/>
          </a:p>
        </c:txPr>
        <c:crossAx val="148716160"/>
        <c:crosses val="autoZero"/>
        <c:auto val="1"/>
        <c:lblAlgn val="ctr"/>
        <c:lblOffset val="100"/>
      </c:catAx>
      <c:valAx>
        <c:axId val="148716160"/>
        <c:scaling>
          <c:orientation val="minMax"/>
          <c:max val="100"/>
        </c:scaling>
        <c:delete val="1"/>
        <c:axPos val="b"/>
        <c:numFmt formatCode="0" sourceLinked="1"/>
        <c:tickLblPos val="none"/>
        <c:crossAx val="14871462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6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0.10-3.00</c:v>
                </c:pt>
                <c:pt idx="1">
                  <c:v> 3.0001-6.0000</c:v>
                </c:pt>
                <c:pt idx="2">
                  <c:v> 6.0001-9.0000</c:v>
                </c:pt>
                <c:pt idx="3">
                  <c:v> 9.0001-12.0000</c:v>
                </c:pt>
                <c:pt idx="4">
                  <c:v> 12.0001-15.0000</c:v>
                </c:pt>
                <c:pt idx="5">
                  <c:v> 15.0001-18.0000</c:v>
                </c:pt>
                <c:pt idx="6">
                  <c:v> 18.0001-21.0000</c:v>
                </c:pt>
                <c:pt idx="7">
                  <c:v> 21.0001-24.0000</c:v>
                </c:pt>
                <c:pt idx="8">
                  <c:v> 24.0001-27.0000</c:v>
                </c:pt>
              </c:strCache>
            </c:strRef>
          </c:cat>
          <c:val>
            <c:numRef>
              <c:f>Sheet1!$B$2:$B$10</c:f>
              <c:numCache>
                <c:formatCode>0</c:formatCode>
                <c:ptCount val="9"/>
                <c:pt idx="0">
                  <c:v>1.129999999999983</c:v>
                </c:pt>
                <c:pt idx="1">
                  <c:v>3.3899999999999997</c:v>
                </c:pt>
                <c:pt idx="2">
                  <c:v>2.63</c:v>
                </c:pt>
                <c:pt idx="3">
                  <c:v>3.3899999999999997</c:v>
                </c:pt>
                <c:pt idx="4">
                  <c:v>12.8</c:v>
                </c:pt>
                <c:pt idx="5">
                  <c:v>55.96</c:v>
                </c:pt>
                <c:pt idx="6">
                  <c:v>16.439999999999987</c:v>
                </c:pt>
                <c:pt idx="7">
                  <c:v>1.76</c:v>
                </c:pt>
                <c:pt idx="8">
                  <c:v>0.88</c:v>
                </c:pt>
              </c:numCache>
            </c:numRef>
          </c:val>
        </c:ser>
        <c:gapWidth val="43"/>
        <c:overlap val="100"/>
        <c:axId val="148752256"/>
        <c:axId val="148753792"/>
      </c:barChart>
      <c:catAx>
        <c:axId val="148752256"/>
        <c:scaling>
          <c:orientation val="maxMin"/>
        </c:scaling>
        <c:axPos val="l"/>
        <c:tickLblPos val="none"/>
        <c:txPr>
          <a:bodyPr/>
          <a:lstStyle/>
          <a:p>
            <a:pPr>
              <a:defRPr lang="en-IN"/>
            </a:pPr>
            <a:endParaRPr lang="en-US"/>
          </a:p>
        </c:txPr>
        <c:crossAx val="148753792"/>
        <c:crosses val="autoZero"/>
        <c:auto val="1"/>
        <c:lblAlgn val="ctr"/>
        <c:lblOffset val="100"/>
      </c:catAx>
      <c:valAx>
        <c:axId val="148753792"/>
        <c:scaling>
          <c:orientation val="minMax"/>
          <c:max val="100"/>
        </c:scaling>
        <c:delete val="1"/>
        <c:axPos val="b"/>
        <c:numFmt formatCode="0" sourceLinked="1"/>
        <c:tickLblPos val="none"/>
        <c:crossAx val="14875225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79"/>
          <c:y val="0.12257111451324262"/>
          <c:w val="0.83441228514459997"/>
          <c:h val="0.736540491158430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delete val="1"/>
            </c:dLbl>
            <c:dLbl>
              <c:idx val="3"/>
              <c:delete val="1"/>
            </c:dLbl>
            <c:dLbl>
              <c:idx val="4"/>
              <c:layout>
                <c:manualLayout>
                  <c:x val="-0.14055838360784192"/>
                  <c:y val="-0.13231064287770294"/>
                </c:manualLayout>
              </c:layout>
              <c:showVal val="1"/>
            </c:dLbl>
            <c:txPr>
              <a:bodyPr/>
              <a:lstStyle/>
              <a:p>
                <a:pPr>
                  <a:defRPr lang="en-US"/>
                </a:pPr>
                <a:endParaRPr lang="en-US"/>
              </a:p>
            </c:txPr>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56.36</c:v>
                </c:pt>
                <c:pt idx="1">
                  <c:v>39.620000000000012</c:v>
                </c:pt>
                <c:pt idx="2">
                  <c:v>0.48000000000000032</c:v>
                </c:pt>
                <c:pt idx="3">
                  <c:v>0.19</c:v>
                </c:pt>
                <c:pt idx="4">
                  <c:v>3.3499999999999988</c:v>
                </c:pt>
              </c:numCache>
            </c:numRef>
          </c:val>
        </c:ser>
        <c:dLbls>
          <c:showVal val="1"/>
        </c:dLbls>
      </c:pie3DChart>
      <c:spPr>
        <a:noFill/>
        <a:ln w="25400">
          <a:noFill/>
        </a:ln>
      </c:spPr>
    </c:plotArea>
    <c:plotVisOnly val="1"/>
    <c:dispBlanksAs val="zero"/>
  </c:chart>
  <c:txPr>
    <a:bodyPr/>
    <a:lstStyle/>
    <a:p>
      <a:pPr>
        <a:defRPr sz="1000">
          <a:latin typeface="Calibri" pitchFamily="34" charset="0"/>
        </a:defRPr>
      </a:pPr>
      <a:endParaRPr lang="en-US"/>
    </a:p>
  </c:txPr>
  <c:externalData r:id="rId2"/>
</c:chartSpace>
</file>

<file path=ppt/charts/chart17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0.10-3.00</c:v>
                </c:pt>
                <c:pt idx="1">
                  <c:v> 3.0001-6.0000</c:v>
                </c:pt>
                <c:pt idx="2">
                  <c:v> 6.0001-9.0000</c:v>
                </c:pt>
                <c:pt idx="3">
                  <c:v> 9.0001-12.0000</c:v>
                </c:pt>
                <c:pt idx="4">
                  <c:v> 12.0001-15.0000</c:v>
                </c:pt>
                <c:pt idx="5">
                  <c:v> 15.0001-18.0000</c:v>
                </c:pt>
                <c:pt idx="6">
                  <c:v> 18.0001-21.0000</c:v>
                </c:pt>
                <c:pt idx="7">
                  <c:v> 21.0001-24.0000</c:v>
                </c:pt>
                <c:pt idx="8">
                  <c:v> 24.0001-27.0000</c:v>
                </c:pt>
              </c:strCache>
            </c:strRef>
          </c:cat>
          <c:val>
            <c:numRef>
              <c:f>Sheet1!$B$2:$B$10</c:f>
              <c:numCache>
                <c:formatCode>0</c:formatCode>
                <c:ptCount val="9"/>
                <c:pt idx="0">
                  <c:v>2.0499999999999998</c:v>
                </c:pt>
                <c:pt idx="1">
                  <c:v>13.11</c:v>
                </c:pt>
                <c:pt idx="2">
                  <c:v>16.29</c:v>
                </c:pt>
                <c:pt idx="3">
                  <c:v>12.7</c:v>
                </c:pt>
                <c:pt idx="4">
                  <c:v>20.59</c:v>
                </c:pt>
                <c:pt idx="5">
                  <c:v>18.95</c:v>
                </c:pt>
                <c:pt idx="6">
                  <c:v>10.25</c:v>
                </c:pt>
                <c:pt idx="7">
                  <c:v>2.56</c:v>
                </c:pt>
                <c:pt idx="8">
                  <c:v>1.6400000000000001</c:v>
                </c:pt>
              </c:numCache>
            </c:numRef>
          </c:val>
        </c:ser>
        <c:gapWidth val="43"/>
        <c:overlap val="100"/>
        <c:axId val="168942208"/>
        <c:axId val="168944000"/>
      </c:barChart>
      <c:catAx>
        <c:axId val="168942208"/>
        <c:scaling>
          <c:orientation val="maxMin"/>
        </c:scaling>
        <c:axPos val="l"/>
        <c:tickLblPos val="none"/>
        <c:txPr>
          <a:bodyPr/>
          <a:lstStyle/>
          <a:p>
            <a:pPr>
              <a:defRPr lang="en-IN"/>
            </a:pPr>
            <a:endParaRPr lang="en-US"/>
          </a:p>
        </c:txPr>
        <c:crossAx val="168944000"/>
        <c:crosses val="autoZero"/>
        <c:auto val="1"/>
        <c:lblAlgn val="ctr"/>
        <c:lblOffset val="100"/>
      </c:catAx>
      <c:valAx>
        <c:axId val="168944000"/>
        <c:scaling>
          <c:orientation val="minMax"/>
          <c:max val="100"/>
        </c:scaling>
        <c:delete val="1"/>
        <c:axPos val="b"/>
        <c:numFmt formatCode="0" sourceLinked="1"/>
        <c:tickLblPos val="none"/>
        <c:crossAx val="1689422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7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0.10-3.00</c:v>
                </c:pt>
                <c:pt idx="1">
                  <c:v> 3.0001-6.0000</c:v>
                </c:pt>
                <c:pt idx="2">
                  <c:v> 6.0001-9.0000</c:v>
                </c:pt>
                <c:pt idx="3">
                  <c:v> 9.0001-12.0000</c:v>
                </c:pt>
                <c:pt idx="4">
                  <c:v> 12.0001-15.0000</c:v>
                </c:pt>
                <c:pt idx="5">
                  <c:v> 15.0001-18.0000</c:v>
                </c:pt>
                <c:pt idx="6">
                  <c:v> 18.0001-21.0000</c:v>
                </c:pt>
                <c:pt idx="7">
                  <c:v> 21.0001-24.0000</c:v>
                </c:pt>
                <c:pt idx="8">
                  <c:v> 24.0001-27.0000</c:v>
                </c:pt>
              </c:strCache>
            </c:strRef>
          </c:cat>
          <c:val>
            <c:numRef>
              <c:f>Sheet1!$B$2:$B$10</c:f>
              <c:numCache>
                <c:formatCode>0</c:formatCode>
                <c:ptCount val="9"/>
                <c:pt idx="0">
                  <c:v>5.1099999999999985</c:v>
                </c:pt>
                <c:pt idx="1">
                  <c:v>33.370000000000005</c:v>
                </c:pt>
                <c:pt idx="2">
                  <c:v>7.81</c:v>
                </c:pt>
                <c:pt idx="3">
                  <c:v>5.79</c:v>
                </c:pt>
                <c:pt idx="4">
                  <c:v>8.1</c:v>
                </c:pt>
                <c:pt idx="5">
                  <c:v>16.3</c:v>
                </c:pt>
                <c:pt idx="6">
                  <c:v>20.64</c:v>
                </c:pt>
                <c:pt idx="7">
                  <c:v>1.25</c:v>
                </c:pt>
                <c:pt idx="8">
                  <c:v>0.48000000000000032</c:v>
                </c:pt>
              </c:numCache>
            </c:numRef>
          </c:val>
        </c:ser>
        <c:gapWidth val="43"/>
        <c:overlap val="100"/>
        <c:axId val="168971648"/>
        <c:axId val="168973440"/>
      </c:barChart>
      <c:catAx>
        <c:axId val="168971648"/>
        <c:scaling>
          <c:orientation val="maxMin"/>
        </c:scaling>
        <c:axPos val="l"/>
        <c:tickLblPos val="none"/>
        <c:txPr>
          <a:bodyPr/>
          <a:lstStyle/>
          <a:p>
            <a:pPr>
              <a:defRPr lang="en-IN"/>
            </a:pPr>
            <a:endParaRPr lang="en-US"/>
          </a:p>
        </c:txPr>
        <c:crossAx val="168973440"/>
        <c:crosses val="autoZero"/>
        <c:auto val="1"/>
        <c:lblAlgn val="ctr"/>
        <c:lblOffset val="100"/>
      </c:catAx>
      <c:valAx>
        <c:axId val="168973440"/>
        <c:scaling>
          <c:orientation val="minMax"/>
          <c:max val="100"/>
        </c:scaling>
        <c:delete val="1"/>
        <c:axPos val="b"/>
        <c:numFmt formatCode="0" sourceLinked="1"/>
        <c:tickLblPos val="none"/>
        <c:crossAx val="1689716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7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0.10-3.00</c:v>
                </c:pt>
                <c:pt idx="1">
                  <c:v> 3.0001-6.0000</c:v>
                </c:pt>
                <c:pt idx="2">
                  <c:v> 6.0001-9.0000</c:v>
                </c:pt>
                <c:pt idx="3">
                  <c:v> 9.0001-12.0000</c:v>
                </c:pt>
                <c:pt idx="4">
                  <c:v> 12.0001-15.0000</c:v>
                </c:pt>
                <c:pt idx="5">
                  <c:v> 15.0001-18.0000</c:v>
                </c:pt>
                <c:pt idx="6">
                  <c:v> 18.0001-21.0000</c:v>
                </c:pt>
                <c:pt idx="7">
                  <c:v> 21.0001-24.0000</c:v>
                </c:pt>
                <c:pt idx="8">
                  <c:v> 24.0001-27.0000</c:v>
                </c:pt>
              </c:strCache>
            </c:strRef>
          </c:cat>
          <c:val>
            <c:numRef>
              <c:f>Sheet1!$B$2:$B$10</c:f>
              <c:numCache>
                <c:formatCode>0</c:formatCode>
                <c:ptCount val="9"/>
                <c:pt idx="0">
                  <c:v>1.77</c:v>
                </c:pt>
                <c:pt idx="1">
                  <c:v>10.739999999999998</c:v>
                </c:pt>
                <c:pt idx="2">
                  <c:v>6.3199999999999985</c:v>
                </c:pt>
                <c:pt idx="3">
                  <c:v>8.6</c:v>
                </c:pt>
                <c:pt idx="4">
                  <c:v>20.52</c:v>
                </c:pt>
                <c:pt idx="5">
                  <c:v>32.4</c:v>
                </c:pt>
                <c:pt idx="6">
                  <c:v>15.08</c:v>
                </c:pt>
                <c:pt idx="7">
                  <c:v>2.1</c:v>
                </c:pt>
                <c:pt idx="8">
                  <c:v>0.98</c:v>
                </c:pt>
              </c:numCache>
            </c:numRef>
          </c:val>
        </c:ser>
        <c:gapWidth val="43"/>
        <c:overlap val="100"/>
        <c:axId val="169030016"/>
        <c:axId val="169031552"/>
      </c:barChart>
      <c:catAx>
        <c:axId val="169030016"/>
        <c:scaling>
          <c:orientation val="maxMin"/>
        </c:scaling>
        <c:axPos val="l"/>
        <c:tickLblPos val="none"/>
        <c:txPr>
          <a:bodyPr/>
          <a:lstStyle/>
          <a:p>
            <a:pPr>
              <a:defRPr lang="en-IN"/>
            </a:pPr>
            <a:endParaRPr lang="en-US"/>
          </a:p>
        </c:txPr>
        <c:crossAx val="169031552"/>
        <c:crosses val="autoZero"/>
        <c:auto val="1"/>
        <c:lblAlgn val="ctr"/>
        <c:lblOffset val="100"/>
      </c:catAx>
      <c:valAx>
        <c:axId val="169031552"/>
        <c:scaling>
          <c:orientation val="minMax"/>
          <c:max val="100"/>
        </c:scaling>
        <c:delete val="1"/>
        <c:axPos val="b"/>
        <c:numFmt formatCode="0" sourceLinked="1"/>
        <c:tickLblPos val="none"/>
        <c:crossAx val="1690300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7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0995"/>
          <c:y val="0.12257111451324262"/>
          <c:w val="0.83441228514459997"/>
          <c:h val="0.736540491158426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3"/>
              <c:layout>
                <c:manualLayout>
                  <c:x val="7.7156407675490632E-2"/>
                  <c:y val="9.6286694004229956E-2"/>
                </c:manualLayout>
              </c:layout>
              <c:dLblPos val="bestFit"/>
              <c:showVal val="1"/>
            </c:dLbl>
            <c:txPr>
              <a:bodyPr/>
              <a:lstStyle/>
              <a:p>
                <a:pPr>
                  <a:defRPr lang="en-US"/>
                </a:pPr>
                <a:endParaRPr lang="en-US"/>
              </a:p>
            </c:txPr>
            <c:dLblPos val="inEnd"/>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32.46</c:v>
                </c:pt>
                <c:pt idx="1">
                  <c:v>9.51</c:v>
                </c:pt>
                <c:pt idx="2">
                  <c:v>6.56</c:v>
                </c:pt>
                <c:pt idx="3">
                  <c:v>15.61</c:v>
                </c:pt>
                <c:pt idx="4">
                  <c:v>35.86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7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0999"/>
          <c:y val="0.12257111451324262"/>
          <c:w val="0.83441228514459997"/>
          <c:h val="0.73654049115842701"/>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3"/>
              <c:layout>
                <c:manualLayout>
                  <c:x val="-0.18746594049124249"/>
                  <c:y val="3.6685661128237644E-2"/>
                </c:manualLayout>
              </c:layout>
              <c:dLblPos val="bestFit"/>
              <c:showVal val="1"/>
            </c:dLbl>
            <c:txPr>
              <a:bodyPr/>
              <a:lstStyle/>
              <a:p>
                <a:pPr>
                  <a:defRPr lang="en-US"/>
                </a:pPr>
                <a:endParaRPr lang="en-US"/>
              </a:p>
            </c:txPr>
            <c:dLblPos val="inEnd"/>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37.04</c:v>
                </c:pt>
                <c:pt idx="1">
                  <c:v>25.93</c:v>
                </c:pt>
                <c:pt idx="2">
                  <c:v>11.11</c:v>
                </c:pt>
                <c:pt idx="3">
                  <c:v>11.11</c:v>
                </c:pt>
                <c:pt idx="4">
                  <c:v>14.81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7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0999"/>
          <c:y val="0.12257111451324262"/>
          <c:w val="0.83441228514459997"/>
          <c:h val="0.73654049115842701"/>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3"/>
              <c:layout>
                <c:manualLayout>
                  <c:x val="0.15857866864986506"/>
                  <c:y val="0.10290903099045132"/>
                </c:manualLayout>
              </c:layout>
              <c:dLblPos val="bestFit"/>
              <c:showVal val="1"/>
            </c:dLbl>
            <c:txPr>
              <a:bodyPr/>
              <a:lstStyle/>
              <a:p>
                <a:pPr>
                  <a:defRPr lang="en-US"/>
                </a:pPr>
                <a:endParaRPr lang="en-US"/>
              </a:p>
            </c:txPr>
            <c:dLblPos val="inEnd"/>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27.99</c:v>
                </c:pt>
                <c:pt idx="1">
                  <c:v>7.78</c:v>
                </c:pt>
                <c:pt idx="2">
                  <c:v>6.88</c:v>
                </c:pt>
                <c:pt idx="3">
                  <c:v>17.29</c:v>
                </c:pt>
                <c:pt idx="4">
                  <c:v>40.06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7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02"/>
          <c:y val="0.12257111451324262"/>
          <c:w val="0.83441228514459997"/>
          <c:h val="0.736540491158427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3"/>
              <c:layout>
                <c:manualLayout>
                  <c:x val="-0.1671103752476327"/>
                  <c:y val="8.9664357018008747E-2"/>
                </c:manualLayout>
              </c:layout>
              <c:dLblPos val="bestFit"/>
              <c:showVal val="1"/>
            </c:dLbl>
            <c:txPr>
              <a:bodyPr/>
              <a:lstStyle/>
              <a:p>
                <a:pPr>
                  <a:defRPr lang="en-US"/>
                </a:pPr>
                <a:endParaRPr lang="en-US"/>
              </a:p>
            </c:txPr>
            <c:dLblPos val="inEnd"/>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41.3</c:v>
                </c:pt>
                <c:pt idx="1">
                  <c:v>13</c:v>
                </c:pt>
                <c:pt idx="2">
                  <c:v>8.2200000000000006</c:v>
                </c:pt>
                <c:pt idx="3">
                  <c:v>12.62</c:v>
                </c:pt>
                <c:pt idx="4">
                  <c:v>24.86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7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04"/>
          <c:y val="0.12257111451324262"/>
          <c:w val="0.83441228514459997"/>
          <c:h val="0.7365404911584272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3"/>
              <c:layout>
                <c:manualLayout>
                  <c:x val="-7.5510331651461524E-2"/>
                  <c:y val="-5.6027056678861466E-2"/>
                </c:manualLayout>
              </c:layout>
              <c:dLblPos val="bestFit"/>
              <c:showVal val="1"/>
            </c:dLbl>
            <c:txPr>
              <a:bodyPr/>
              <a:lstStyle/>
              <a:p>
                <a:pPr>
                  <a:defRPr lang="en-US"/>
                </a:pPr>
                <a:endParaRPr lang="en-US"/>
              </a:p>
            </c:txPr>
            <c:dLblPos val="inEnd"/>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59.07</c:v>
                </c:pt>
                <c:pt idx="1">
                  <c:v>26.110000000000031</c:v>
                </c:pt>
                <c:pt idx="2">
                  <c:v>4.87</c:v>
                </c:pt>
                <c:pt idx="3">
                  <c:v>4.2</c:v>
                </c:pt>
                <c:pt idx="4">
                  <c:v>5.75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7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07"/>
          <c:y val="0.12257111451324262"/>
          <c:w val="0.83441228514459997"/>
          <c:h val="0.7365404911584273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22.73</c:v>
                </c:pt>
                <c:pt idx="1">
                  <c:v>22.73</c:v>
                </c:pt>
                <c:pt idx="2">
                  <c:v>20.45</c:v>
                </c:pt>
                <c:pt idx="3">
                  <c:v>13.639999999999999</c:v>
                </c:pt>
                <c:pt idx="4">
                  <c:v>20.45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7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0999"/>
          <c:y val="0.12257111451324262"/>
          <c:w val="0.83441228514459997"/>
          <c:h val="0.73654049115842701"/>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3"/>
              <c:layout>
                <c:manualLayout>
                  <c:x val="9.7511972919084228E-2"/>
                  <c:y val="0.11615370496289409"/>
                </c:manualLayout>
              </c:layout>
              <c:dLblPos val="bestFit"/>
              <c:showVal val="1"/>
            </c:dLbl>
            <c:txPr>
              <a:bodyPr/>
              <a:lstStyle/>
              <a:p>
                <a:pPr>
                  <a:defRPr lang="en-US"/>
                </a:pPr>
                <a:endParaRPr lang="en-US"/>
              </a:p>
            </c:txPr>
            <c:dLblPos val="inEnd"/>
            <c:showVal val="1"/>
            <c:showLeaderLines val="1"/>
          </c:dLbls>
          <c:cat>
            <c:strRef>
              <c:f>Sheet1!$A$2:$A$6</c:f>
              <c:strCache>
                <c:ptCount val="5"/>
                <c:pt idx="0">
                  <c:v>Ground floor only</c:v>
                </c:pt>
                <c:pt idx="1">
                  <c:v>Ground plus one floor</c:v>
                </c:pt>
                <c:pt idx="2">
                  <c:v>Three Floors</c:v>
                </c:pt>
                <c:pt idx="3">
                  <c:v>Four Floors</c:v>
                </c:pt>
                <c:pt idx="4">
                  <c:v>More than Four Floors</c:v>
                </c:pt>
              </c:strCache>
            </c:strRef>
          </c:cat>
          <c:val>
            <c:numRef>
              <c:f>Sheet1!$B$2:$B$6</c:f>
              <c:numCache>
                <c:formatCode>0</c:formatCode>
                <c:ptCount val="5"/>
                <c:pt idx="0">
                  <c:v>32.46</c:v>
                </c:pt>
                <c:pt idx="1">
                  <c:v>9.51</c:v>
                </c:pt>
                <c:pt idx="2">
                  <c:v>6.56</c:v>
                </c:pt>
                <c:pt idx="3">
                  <c:v>15.61</c:v>
                </c:pt>
                <c:pt idx="4">
                  <c:v>35.86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77"/>
          <c:y val="0.12257111451324262"/>
          <c:w val="0.83441228514459997"/>
          <c:h val="0.736540491158430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layout>
                <c:manualLayout>
                  <c:x val="-7.124447835257762E-2"/>
                  <c:y val="-5.2978695889770902E-2"/>
                </c:manualLayout>
              </c:layout>
              <c:dLblPos val="inEnd"/>
              <c:showVal val="1"/>
            </c:dLbl>
            <c:dLbl>
              <c:idx val="3"/>
              <c:delete val="1"/>
            </c:dLbl>
            <c:dLbl>
              <c:idx val="4"/>
              <c:layout>
                <c:manualLayout>
                  <c:x val="0"/>
                  <c:y val="1.3244673972442734E-2"/>
                </c:manualLayout>
              </c:layout>
              <c:dLblPos val="inEnd"/>
              <c:showVal val="1"/>
            </c:dLbl>
            <c:txPr>
              <a:bodyPr/>
              <a:lstStyle/>
              <a:p>
                <a:pPr>
                  <a:defRPr lang="en-US"/>
                </a:pPr>
                <a:endParaRPr lang="en-US"/>
              </a:p>
            </c:txPr>
            <c:dLblPos val="inEnd"/>
            <c:showVal val="1"/>
            <c:showLeaderLines val="1"/>
          </c:dLbls>
          <c:cat>
            <c:strRef>
              <c:f>Sheet1!$A$2:$A$6</c:f>
              <c:strCache>
                <c:ptCount val="5"/>
                <c:pt idx="0">
                  <c:v> Single Commodity</c:v>
                </c:pt>
                <c:pt idx="1">
                  <c:v> Multi-commodity</c:v>
                </c:pt>
                <c:pt idx="2">
                  <c:v> CA Store (Controlled Atmosphere)</c:v>
                </c:pt>
                <c:pt idx="3">
                  <c:v> MA Store (Modified Atmosphere)</c:v>
                </c:pt>
                <c:pt idx="4">
                  <c:v> No Response</c:v>
                </c:pt>
              </c:strCache>
            </c:strRef>
          </c:cat>
          <c:val>
            <c:numRef>
              <c:f>Sheet1!$B$2:$B$6</c:f>
              <c:numCache>
                <c:formatCode>0</c:formatCode>
                <c:ptCount val="5"/>
                <c:pt idx="0">
                  <c:v>71.179999999999978</c:v>
                </c:pt>
                <c:pt idx="1">
                  <c:v>25.439999999999987</c:v>
                </c:pt>
                <c:pt idx="2">
                  <c:v>0.58000000000000007</c:v>
                </c:pt>
                <c:pt idx="3">
                  <c:v>0.16</c:v>
                </c:pt>
                <c:pt idx="4">
                  <c:v>2.64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8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02"/>
          <c:y val="0.12257111451324262"/>
          <c:w val="0.83441228514459997"/>
          <c:h val="0.736540491158427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3"/>
              <c:layout>
                <c:manualLayout>
                  <c:x val="6.6978625053693813E-2"/>
                  <c:y val="0.11615370496289409"/>
                </c:manualLayout>
              </c:layout>
              <c:dLblPos val="bestFit"/>
              <c:showVal val="1"/>
            </c:dLbl>
            <c:txPr>
              <a:bodyPr/>
              <a:lstStyle/>
              <a:p>
                <a:pPr>
                  <a:defRPr lang="en-US"/>
                </a:pPr>
                <a:endParaRPr lang="en-US"/>
              </a:p>
            </c:txPr>
            <c:dLblPos val="inEnd"/>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44.690000000000012</c:v>
                </c:pt>
                <c:pt idx="1">
                  <c:v>5.45</c:v>
                </c:pt>
                <c:pt idx="2">
                  <c:v>4.1099999999999985</c:v>
                </c:pt>
                <c:pt idx="3">
                  <c:v>5.45</c:v>
                </c:pt>
                <c:pt idx="4">
                  <c:v>40.290000000000013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8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02"/>
          <c:y val="0.12257111451324262"/>
          <c:w val="0.83441228514459997"/>
          <c:h val="0.736540491158427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3"/>
              <c:layout>
                <c:manualLayout>
                  <c:x val="2.6267494566506601E-2"/>
                  <c:y val="0.11615370496289409"/>
                </c:manualLayout>
              </c:layout>
              <c:dLblPos val="bestFit"/>
              <c:showVal val="1"/>
            </c:dLbl>
            <c:txPr>
              <a:bodyPr/>
              <a:lstStyle/>
              <a:p>
                <a:pPr>
                  <a:defRPr lang="en-US"/>
                </a:pPr>
                <a:endParaRPr lang="en-US"/>
              </a:p>
            </c:txPr>
            <c:dLblPos val="inEnd"/>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34.870000000000005</c:v>
                </c:pt>
                <c:pt idx="1">
                  <c:v>10.220000000000001</c:v>
                </c:pt>
                <c:pt idx="2">
                  <c:v>3.9699999999999998</c:v>
                </c:pt>
                <c:pt idx="3">
                  <c:v>13.12</c:v>
                </c:pt>
                <c:pt idx="4">
                  <c:v>37.82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8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04"/>
          <c:y val="0.12257111451324262"/>
          <c:w val="0.83441228514459997"/>
          <c:h val="0.7365404911584272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3"/>
              <c:layout>
                <c:manualLayout>
                  <c:x val="0.23805753412362091"/>
                  <c:y val="6.3175009073123109E-2"/>
                </c:manualLayout>
              </c:layout>
              <c:dLblPos val="bestFit"/>
              <c:showVal val="1"/>
            </c:dLbl>
            <c:txPr>
              <a:bodyPr/>
              <a:lstStyle/>
              <a:p>
                <a:pPr>
                  <a:defRPr lang="en-US"/>
                </a:pPr>
                <a:endParaRPr lang="en-US"/>
              </a:p>
            </c:txPr>
            <c:dLblPos val="inEnd"/>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5.98</c:v>
                </c:pt>
                <c:pt idx="1">
                  <c:v>4.3599999999999985</c:v>
                </c:pt>
                <c:pt idx="2">
                  <c:v>9.59</c:v>
                </c:pt>
                <c:pt idx="3">
                  <c:v>39.6</c:v>
                </c:pt>
                <c:pt idx="4">
                  <c:v>40.47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8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07"/>
          <c:y val="0.12257111451324262"/>
          <c:w val="0.83441228514459997"/>
          <c:h val="0.7365404911584273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3"/>
              <c:layout>
                <c:manualLayout>
                  <c:x val="-0.15693259262584044"/>
                  <c:y val="0.10290903099045132"/>
                </c:manualLayout>
              </c:layout>
              <c:dLblPos val="bestFit"/>
              <c:showVal val="1"/>
            </c:dLbl>
            <c:txPr>
              <a:bodyPr/>
              <a:lstStyle/>
              <a:p>
                <a:pPr>
                  <a:defRPr lang="en-US"/>
                </a:pPr>
                <a:endParaRPr lang="en-US"/>
              </a:p>
            </c:txPr>
            <c:dLblPos val="inEnd"/>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35.74</c:v>
                </c:pt>
                <c:pt idx="1">
                  <c:v>16.29</c:v>
                </c:pt>
                <c:pt idx="2">
                  <c:v>12.139999999999999</c:v>
                </c:pt>
                <c:pt idx="3">
                  <c:v>12.34</c:v>
                </c:pt>
                <c:pt idx="4">
                  <c:v>23.49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8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Wooden mezzanine platform</c:v>
                </c:pt>
                <c:pt idx="1">
                  <c:v>RCC Levels</c:v>
                </c:pt>
                <c:pt idx="2">
                  <c:v>Steel mezzanine platform</c:v>
                </c:pt>
                <c:pt idx="3">
                  <c:v>Metal Racking system</c:v>
                </c:pt>
                <c:pt idx="4">
                  <c:v>Bins stacking system</c:v>
                </c:pt>
                <c:pt idx="5">
                  <c:v>Others</c:v>
                </c:pt>
              </c:strCache>
            </c:strRef>
          </c:cat>
          <c:val>
            <c:numRef>
              <c:f>Sheet1!$B$2:$B$7</c:f>
              <c:numCache>
                <c:formatCode>0</c:formatCode>
                <c:ptCount val="6"/>
                <c:pt idx="0">
                  <c:v>78.010000000000005</c:v>
                </c:pt>
                <c:pt idx="1">
                  <c:v>19.25</c:v>
                </c:pt>
                <c:pt idx="2">
                  <c:v>10.47</c:v>
                </c:pt>
                <c:pt idx="3">
                  <c:v>3.04</c:v>
                </c:pt>
                <c:pt idx="4">
                  <c:v>2.86</c:v>
                </c:pt>
                <c:pt idx="5">
                  <c:v>2.16</c:v>
                </c:pt>
              </c:numCache>
            </c:numRef>
          </c:val>
        </c:ser>
        <c:gapWidth val="43"/>
        <c:overlap val="100"/>
        <c:axId val="175052288"/>
        <c:axId val="175053824"/>
      </c:barChart>
      <c:catAx>
        <c:axId val="175052288"/>
        <c:scaling>
          <c:orientation val="maxMin"/>
        </c:scaling>
        <c:axPos val="l"/>
        <c:tickLblPos val="none"/>
        <c:txPr>
          <a:bodyPr/>
          <a:lstStyle/>
          <a:p>
            <a:pPr>
              <a:defRPr lang="en-IN"/>
            </a:pPr>
            <a:endParaRPr lang="en-US"/>
          </a:p>
        </c:txPr>
        <c:crossAx val="175053824"/>
        <c:crosses val="autoZero"/>
        <c:auto val="1"/>
        <c:lblAlgn val="ctr"/>
        <c:lblOffset val="100"/>
      </c:catAx>
      <c:valAx>
        <c:axId val="175053824"/>
        <c:scaling>
          <c:orientation val="minMax"/>
          <c:max val="100"/>
        </c:scaling>
        <c:delete val="1"/>
        <c:axPos val="b"/>
        <c:numFmt formatCode="0" sourceLinked="1"/>
        <c:tickLblPos val="none"/>
        <c:crossAx val="1750522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8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Wooden mezzanine platform</c:v>
                </c:pt>
                <c:pt idx="1">
                  <c:v>RCC Levels</c:v>
                </c:pt>
                <c:pt idx="2">
                  <c:v>Steel mezzanine platform</c:v>
                </c:pt>
                <c:pt idx="3">
                  <c:v>Metal Racking system</c:v>
                </c:pt>
                <c:pt idx="4">
                  <c:v>Bins stacking system</c:v>
                </c:pt>
                <c:pt idx="5">
                  <c:v>Others</c:v>
                </c:pt>
              </c:strCache>
            </c:strRef>
          </c:cat>
          <c:val>
            <c:numRef>
              <c:f>Sheet1!$B$2:$B$7</c:f>
              <c:numCache>
                <c:formatCode>0</c:formatCode>
                <c:ptCount val="6"/>
                <c:pt idx="0">
                  <c:v>51.85</c:v>
                </c:pt>
                <c:pt idx="1">
                  <c:v>22.22</c:v>
                </c:pt>
                <c:pt idx="2">
                  <c:v>18.52</c:v>
                </c:pt>
                <c:pt idx="3">
                  <c:v>3.7</c:v>
                </c:pt>
                <c:pt idx="4">
                  <c:v>3.7</c:v>
                </c:pt>
                <c:pt idx="5">
                  <c:v>3.7</c:v>
                </c:pt>
              </c:numCache>
            </c:numRef>
          </c:val>
        </c:ser>
        <c:gapWidth val="43"/>
        <c:overlap val="100"/>
        <c:axId val="175126784"/>
        <c:axId val="175132672"/>
      </c:barChart>
      <c:catAx>
        <c:axId val="175126784"/>
        <c:scaling>
          <c:orientation val="maxMin"/>
        </c:scaling>
        <c:axPos val="l"/>
        <c:tickLblPos val="none"/>
        <c:txPr>
          <a:bodyPr/>
          <a:lstStyle/>
          <a:p>
            <a:pPr>
              <a:defRPr lang="en-IN"/>
            </a:pPr>
            <a:endParaRPr lang="en-US"/>
          </a:p>
        </c:txPr>
        <c:crossAx val="175132672"/>
        <c:crosses val="autoZero"/>
        <c:auto val="1"/>
        <c:lblAlgn val="ctr"/>
        <c:lblOffset val="100"/>
      </c:catAx>
      <c:valAx>
        <c:axId val="175132672"/>
        <c:scaling>
          <c:orientation val="minMax"/>
          <c:max val="100"/>
        </c:scaling>
        <c:delete val="1"/>
        <c:axPos val="b"/>
        <c:numFmt formatCode="0" sourceLinked="1"/>
        <c:tickLblPos val="none"/>
        <c:crossAx val="1751267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8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Wooden mezzanine platform</c:v>
                </c:pt>
                <c:pt idx="1">
                  <c:v>RCC Levels</c:v>
                </c:pt>
                <c:pt idx="2">
                  <c:v>Steel mezzanine platform</c:v>
                </c:pt>
                <c:pt idx="3">
                  <c:v>Metal Racking system</c:v>
                </c:pt>
                <c:pt idx="4">
                  <c:v>Bins stacking system</c:v>
                </c:pt>
                <c:pt idx="5">
                  <c:v>Others</c:v>
                </c:pt>
              </c:strCache>
            </c:strRef>
          </c:cat>
          <c:val>
            <c:numRef>
              <c:f>Sheet1!$B$2:$B$7</c:f>
              <c:numCache>
                <c:formatCode>0</c:formatCode>
                <c:ptCount val="6"/>
                <c:pt idx="0">
                  <c:v>84.440000000000026</c:v>
                </c:pt>
                <c:pt idx="1">
                  <c:v>15.79</c:v>
                </c:pt>
                <c:pt idx="2">
                  <c:v>9.3500000000000068</c:v>
                </c:pt>
                <c:pt idx="3">
                  <c:v>2.0099999999999998</c:v>
                </c:pt>
                <c:pt idx="4">
                  <c:v>2.4699999999999998</c:v>
                </c:pt>
                <c:pt idx="5">
                  <c:v>1.43</c:v>
                </c:pt>
              </c:numCache>
            </c:numRef>
          </c:val>
        </c:ser>
        <c:gapWidth val="43"/>
        <c:overlap val="100"/>
        <c:axId val="175139840"/>
        <c:axId val="175149824"/>
      </c:barChart>
      <c:catAx>
        <c:axId val="175139840"/>
        <c:scaling>
          <c:orientation val="maxMin"/>
        </c:scaling>
        <c:axPos val="l"/>
        <c:tickLblPos val="none"/>
        <c:txPr>
          <a:bodyPr/>
          <a:lstStyle/>
          <a:p>
            <a:pPr>
              <a:defRPr lang="en-IN"/>
            </a:pPr>
            <a:endParaRPr lang="en-US"/>
          </a:p>
        </c:txPr>
        <c:crossAx val="175149824"/>
        <c:crosses val="autoZero"/>
        <c:auto val="1"/>
        <c:lblAlgn val="ctr"/>
        <c:lblOffset val="100"/>
      </c:catAx>
      <c:valAx>
        <c:axId val="175149824"/>
        <c:scaling>
          <c:orientation val="minMax"/>
          <c:max val="100"/>
        </c:scaling>
        <c:delete val="1"/>
        <c:axPos val="b"/>
        <c:numFmt formatCode="0" sourceLinked="1"/>
        <c:tickLblPos val="none"/>
        <c:crossAx val="17513984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8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Wooden mezzanine platform</c:v>
                </c:pt>
                <c:pt idx="1">
                  <c:v>RCC Levels</c:v>
                </c:pt>
                <c:pt idx="2">
                  <c:v>Steel mezzanine platform</c:v>
                </c:pt>
                <c:pt idx="3">
                  <c:v>Metal Racking system</c:v>
                </c:pt>
                <c:pt idx="4">
                  <c:v>Bins stacking system</c:v>
                </c:pt>
                <c:pt idx="5">
                  <c:v>Others</c:v>
                </c:pt>
              </c:strCache>
            </c:strRef>
          </c:cat>
          <c:val>
            <c:numRef>
              <c:f>Sheet1!$B$2:$B$7</c:f>
              <c:numCache>
                <c:formatCode>0</c:formatCode>
                <c:ptCount val="6"/>
                <c:pt idx="0">
                  <c:v>48.18</c:v>
                </c:pt>
                <c:pt idx="1">
                  <c:v>38.620000000000012</c:v>
                </c:pt>
                <c:pt idx="2">
                  <c:v>17.97</c:v>
                </c:pt>
                <c:pt idx="3">
                  <c:v>8.8000000000000007</c:v>
                </c:pt>
                <c:pt idx="4">
                  <c:v>5.9300000000000024</c:v>
                </c:pt>
                <c:pt idx="5">
                  <c:v>4.59</c:v>
                </c:pt>
              </c:numCache>
            </c:numRef>
          </c:val>
        </c:ser>
        <c:gapWidth val="43"/>
        <c:overlap val="100"/>
        <c:axId val="175177728"/>
        <c:axId val="175179264"/>
      </c:barChart>
      <c:catAx>
        <c:axId val="175177728"/>
        <c:scaling>
          <c:orientation val="maxMin"/>
        </c:scaling>
        <c:axPos val="l"/>
        <c:tickLblPos val="none"/>
        <c:txPr>
          <a:bodyPr/>
          <a:lstStyle/>
          <a:p>
            <a:pPr>
              <a:defRPr lang="en-IN"/>
            </a:pPr>
            <a:endParaRPr lang="en-US"/>
          </a:p>
        </c:txPr>
        <c:crossAx val="175179264"/>
        <c:crosses val="autoZero"/>
        <c:auto val="1"/>
        <c:lblAlgn val="ctr"/>
        <c:lblOffset val="100"/>
      </c:catAx>
      <c:valAx>
        <c:axId val="175179264"/>
        <c:scaling>
          <c:orientation val="minMax"/>
          <c:max val="100"/>
        </c:scaling>
        <c:delete val="1"/>
        <c:axPos val="b"/>
        <c:numFmt formatCode="0" sourceLinked="1"/>
        <c:tickLblPos val="none"/>
        <c:crossAx val="1751777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8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Wooden mezzanine platform</c:v>
                </c:pt>
                <c:pt idx="1">
                  <c:v>RCC Levels</c:v>
                </c:pt>
                <c:pt idx="2">
                  <c:v>Steel mezzanine platform</c:v>
                </c:pt>
                <c:pt idx="3">
                  <c:v>Metal Racking system</c:v>
                </c:pt>
                <c:pt idx="4">
                  <c:v>Bins stacking system</c:v>
                </c:pt>
                <c:pt idx="5">
                  <c:v>Others</c:v>
                </c:pt>
              </c:strCache>
            </c:strRef>
          </c:cat>
          <c:val>
            <c:numRef>
              <c:f>Sheet1!$B$2:$B$7</c:f>
              <c:numCache>
                <c:formatCode>0</c:formatCode>
                <c:ptCount val="6"/>
                <c:pt idx="0">
                  <c:v>46.9</c:v>
                </c:pt>
                <c:pt idx="1">
                  <c:v>33.849999999999994</c:v>
                </c:pt>
                <c:pt idx="2">
                  <c:v>18.809999999999999</c:v>
                </c:pt>
                <c:pt idx="3">
                  <c:v>9.51</c:v>
                </c:pt>
                <c:pt idx="4">
                  <c:v>5.09</c:v>
                </c:pt>
                <c:pt idx="5">
                  <c:v>7.52</c:v>
                </c:pt>
              </c:numCache>
            </c:numRef>
          </c:val>
        </c:ser>
        <c:gapWidth val="43"/>
        <c:overlap val="100"/>
        <c:axId val="175239936"/>
        <c:axId val="175241472"/>
      </c:barChart>
      <c:catAx>
        <c:axId val="175239936"/>
        <c:scaling>
          <c:orientation val="maxMin"/>
        </c:scaling>
        <c:axPos val="l"/>
        <c:tickLblPos val="none"/>
        <c:txPr>
          <a:bodyPr/>
          <a:lstStyle/>
          <a:p>
            <a:pPr>
              <a:defRPr lang="en-IN"/>
            </a:pPr>
            <a:endParaRPr lang="en-US"/>
          </a:p>
        </c:txPr>
        <c:crossAx val="175241472"/>
        <c:crosses val="autoZero"/>
        <c:auto val="1"/>
        <c:lblAlgn val="ctr"/>
        <c:lblOffset val="100"/>
      </c:catAx>
      <c:valAx>
        <c:axId val="175241472"/>
        <c:scaling>
          <c:orientation val="minMax"/>
          <c:max val="100"/>
        </c:scaling>
        <c:delete val="1"/>
        <c:axPos val="b"/>
        <c:numFmt formatCode="0" sourceLinked="1"/>
        <c:tickLblPos val="none"/>
        <c:crossAx val="1752399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8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Wooden mezzanine platform</c:v>
                </c:pt>
                <c:pt idx="1">
                  <c:v>RCC Levels</c:v>
                </c:pt>
                <c:pt idx="2">
                  <c:v>Steel mezzanine platform</c:v>
                </c:pt>
                <c:pt idx="3">
                  <c:v>Metal Racking system</c:v>
                </c:pt>
                <c:pt idx="4">
                  <c:v>Bins stacking system</c:v>
                </c:pt>
                <c:pt idx="5">
                  <c:v>Others</c:v>
                </c:pt>
              </c:strCache>
            </c:strRef>
          </c:cat>
          <c:val>
            <c:numRef>
              <c:f>Sheet1!$B$2:$B$7</c:f>
              <c:numCache>
                <c:formatCode>0</c:formatCode>
                <c:ptCount val="6"/>
                <c:pt idx="0">
                  <c:v>59.09</c:v>
                </c:pt>
                <c:pt idx="1">
                  <c:v>34.090000000000003</c:v>
                </c:pt>
                <c:pt idx="2">
                  <c:v>22.73</c:v>
                </c:pt>
                <c:pt idx="3">
                  <c:v>13.639999999999999</c:v>
                </c:pt>
                <c:pt idx="4">
                  <c:v>6.8199999999999985</c:v>
                </c:pt>
                <c:pt idx="5">
                  <c:v>4.55</c:v>
                </c:pt>
              </c:numCache>
            </c:numRef>
          </c:val>
        </c:ser>
        <c:gapWidth val="43"/>
        <c:overlap val="100"/>
        <c:axId val="175273472"/>
        <c:axId val="175275008"/>
      </c:barChart>
      <c:catAx>
        <c:axId val="175273472"/>
        <c:scaling>
          <c:orientation val="maxMin"/>
        </c:scaling>
        <c:axPos val="l"/>
        <c:tickLblPos val="none"/>
        <c:txPr>
          <a:bodyPr/>
          <a:lstStyle/>
          <a:p>
            <a:pPr>
              <a:defRPr lang="en-IN"/>
            </a:pPr>
            <a:endParaRPr lang="en-US"/>
          </a:p>
        </c:txPr>
        <c:crossAx val="175275008"/>
        <c:crosses val="autoZero"/>
        <c:auto val="1"/>
        <c:lblAlgn val="ctr"/>
        <c:lblOffset val="100"/>
      </c:catAx>
      <c:valAx>
        <c:axId val="175275008"/>
        <c:scaling>
          <c:orientation val="minMax"/>
          <c:max val="100"/>
        </c:scaling>
        <c:delete val="1"/>
        <c:axPos val="b"/>
        <c:numFmt formatCode="0" sourceLinked="1"/>
        <c:tickLblPos val="none"/>
        <c:crossAx val="17527347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81"/>
          <c:y val="0.12257111451324262"/>
          <c:w val="0.83441228514459997"/>
          <c:h val="0.73654049115843057"/>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delete val="1"/>
            </c:dLbl>
            <c:dLbl>
              <c:idx val="3"/>
              <c:layout>
                <c:manualLayout>
                  <c:x val="-0.1671103752476327"/>
                  <c:y val="8.9664357018008747E-2"/>
                </c:manualLayout>
              </c:layout>
              <c:dLblPos val="bestFit"/>
              <c:showVal val="1"/>
            </c:dLbl>
            <c:txPr>
              <a:bodyPr/>
              <a:lstStyle/>
              <a:p>
                <a:pPr>
                  <a:defRPr lang="en-US"/>
                </a:pPr>
                <a:endParaRPr lang="en-US"/>
              </a:p>
            </c:txPr>
            <c:dLblPos val="inEnd"/>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66.75</c:v>
                </c:pt>
                <c:pt idx="1">
                  <c:v>27.27</c:v>
                </c:pt>
                <c:pt idx="2">
                  <c:v>0.12000000000000002</c:v>
                </c:pt>
                <c:pt idx="3">
                  <c:v>0.5</c:v>
                </c:pt>
                <c:pt idx="4">
                  <c:v>5.35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19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Wooden mezzanine platform</c:v>
                </c:pt>
                <c:pt idx="1">
                  <c:v>RCC Levels</c:v>
                </c:pt>
                <c:pt idx="2">
                  <c:v>Steel mezzanine platform</c:v>
                </c:pt>
                <c:pt idx="3">
                  <c:v>Metal Racking system</c:v>
                </c:pt>
                <c:pt idx="4">
                  <c:v>Bins stacking system</c:v>
                </c:pt>
                <c:pt idx="5">
                  <c:v>Others</c:v>
                </c:pt>
              </c:strCache>
            </c:strRef>
          </c:cat>
          <c:val>
            <c:numRef>
              <c:f>Sheet1!$B$2:$B$7</c:f>
              <c:numCache>
                <c:formatCode>0</c:formatCode>
                <c:ptCount val="6"/>
                <c:pt idx="0">
                  <c:v>52.25</c:v>
                </c:pt>
                <c:pt idx="1">
                  <c:v>33.21</c:v>
                </c:pt>
                <c:pt idx="2">
                  <c:v>10.719999999999999</c:v>
                </c:pt>
                <c:pt idx="3">
                  <c:v>6.03</c:v>
                </c:pt>
                <c:pt idx="4">
                  <c:v>2.7800000000000002</c:v>
                </c:pt>
                <c:pt idx="5">
                  <c:v>4.21</c:v>
                </c:pt>
              </c:numCache>
            </c:numRef>
          </c:val>
        </c:ser>
        <c:gapWidth val="43"/>
        <c:overlap val="100"/>
        <c:axId val="175339776"/>
        <c:axId val="175349760"/>
      </c:barChart>
      <c:catAx>
        <c:axId val="175339776"/>
        <c:scaling>
          <c:orientation val="maxMin"/>
        </c:scaling>
        <c:axPos val="l"/>
        <c:tickLblPos val="none"/>
        <c:txPr>
          <a:bodyPr/>
          <a:lstStyle/>
          <a:p>
            <a:pPr>
              <a:defRPr lang="en-IN"/>
            </a:pPr>
            <a:endParaRPr lang="en-US"/>
          </a:p>
        </c:txPr>
        <c:crossAx val="175349760"/>
        <c:crosses val="autoZero"/>
        <c:auto val="1"/>
        <c:lblAlgn val="ctr"/>
        <c:lblOffset val="100"/>
      </c:catAx>
      <c:valAx>
        <c:axId val="175349760"/>
        <c:scaling>
          <c:orientation val="minMax"/>
          <c:max val="100"/>
        </c:scaling>
        <c:delete val="1"/>
        <c:axPos val="b"/>
        <c:numFmt formatCode="0" sourceLinked="1"/>
        <c:tickLblPos val="none"/>
        <c:crossAx val="1753397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9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Wooden mezzanine platform</c:v>
                </c:pt>
                <c:pt idx="1">
                  <c:v>RCC Levels</c:v>
                </c:pt>
                <c:pt idx="2">
                  <c:v>Steel mezzanine platform</c:v>
                </c:pt>
                <c:pt idx="3">
                  <c:v>Metal Racking system</c:v>
                </c:pt>
                <c:pt idx="4">
                  <c:v>Bins stacking system</c:v>
                </c:pt>
                <c:pt idx="5">
                  <c:v>Others</c:v>
                </c:pt>
              </c:strCache>
            </c:strRef>
          </c:cat>
          <c:val>
            <c:numRef>
              <c:f>Sheet1!$B$2:$B$7</c:f>
              <c:numCache>
                <c:formatCode>0</c:formatCode>
                <c:ptCount val="6"/>
                <c:pt idx="0">
                  <c:v>92.53</c:v>
                </c:pt>
                <c:pt idx="1">
                  <c:v>7.14</c:v>
                </c:pt>
                <c:pt idx="2">
                  <c:v>9.43</c:v>
                </c:pt>
                <c:pt idx="3">
                  <c:v>0.84000000000000064</c:v>
                </c:pt>
                <c:pt idx="4">
                  <c:v>1.31</c:v>
                </c:pt>
                <c:pt idx="5">
                  <c:v>0.51</c:v>
                </c:pt>
              </c:numCache>
            </c:numRef>
          </c:val>
        </c:ser>
        <c:gapWidth val="43"/>
        <c:overlap val="100"/>
        <c:axId val="175356928"/>
        <c:axId val="175375104"/>
      </c:barChart>
      <c:catAx>
        <c:axId val="175356928"/>
        <c:scaling>
          <c:orientation val="maxMin"/>
        </c:scaling>
        <c:axPos val="l"/>
        <c:tickLblPos val="none"/>
        <c:txPr>
          <a:bodyPr/>
          <a:lstStyle/>
          <a:p>
            <a:pPr>
              <a:defRPr lang="en-IN"/>
            </a:pPr>
            <a:endParaRPr lang="en-US"/>
          </a:p>
        </c:txPr>
        <c:crossAx val="175375104"/>
        <c:crosses val="autoZero"/>
        <c:auto val="1"/>
        <c:lblAlgn val="ctr"/>
        <c:lblOffset val="100"/>
      </c:catAx>
      <c:valAx>
        <c:axId val="175375104"/>
        <c:scaling>
          <c:orientation val="minMax"/>
          <c:max val="100"/>
        </c:scaling>
        <c:delete val="1"/>
        <c:axPos val="b"/>
        <c:numFmt formatCode="0" sourceLinked="1"/>
        <c:tickLblPos val="none"/>
        <c:crossAx val="1753569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9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Wooden mezzanine platform</c:v>
                </c:pt>
                <c:pt idx="1">
                  <c:v>RCC Levels</c:v>
                </c:pt>
                <c:pt idx="2">
                  <c:v>Steel mezzanine platform</c:v>
                </c:pt>
                <c:pt idx="3">
                  <c:v>Metal Racking system</c:v>
                </c:pt>
                <c:pt idx="4">
                  <c:v>Bins stacking system</c:v>
                </c:pt>
                <c:pt idx="5">
                  <c:v>Others</c:v>
                </c:pt>
              </c:strCache>
            </c:strRef>
          </c:cat>
          <c:val>
            <c:numRef>
              <c:f>Sheet1!$B$2:$B$7</c:f>
              <c:numCache>
                <c:formatCode>0</c:formatCode>
                <c:ptCount val="6"/>
                <c:pt idx="0">
                  <c:v>82.19</c:v>
                </c:pt>
                <c:pt idx="1">
                  <c:v>22.29</c:v>
                </c:pt>
                <c:pt idx="2">
                  <c:v>3.36</c:v>
                </c:pt>
                <c:pt idx="3">
                  <c:v>2.4899999999999998</c:v>
                </c:pt>
                <c:pt idx="4">
                  <c:v>3.24</c:v>
                </c:pt>
                <c:pt idx="5">
                  <c:v>2.86</c:v>
                </c:pt>
              </c:numCache>
            </c:numRef>
          </c:val>
        </c:ser>
        <c:gapWidth val="43"/>
        <c:overlap val="100"/>
        <c:axId val="175394816"/>
        <c:axId val="175396352"/>
      </c:barChart>
      <c:catAx>
        <c:axId val="175394816"/>
        <c:scaling>
          <c:orientation val="maxMin"/>
        </c:scaling>
        <c:axPos val="l"/>
        <c:tickLblPos val="none"/>
        <c:txPr>
          <a:bodyPr/>
          <a:lstStyle/>
          <a:p>
            <a:pPr>
              <a:defRPr lang="en-IN"/>
            </a:pPr>
            <a:endParaRPr lang="en-US"/>
          </a:p>
        </c:txPr>
        <c:crossAx val="175396352"/>
        <c:crosses val="autoZero"/>
        <c:auto val="1"/>
        <c:lblAlgn val="ctr"/>
        <c:lblOffset val="100"/>
      </c:catAx>
      <c:valAx>
        <c:axId val="175396352"/>
        <c:scaling>
          <c:orientation val="minMax"/>
          <c:max val="100"/>
        </c:scaling>
        <c:delete val="1"/>
        <c:axPos val="b"/>
        <c:numFmt formatCode="0" sourceLinked="1"/>
        <c:tickLblPos val="none"/>
        <c:crossAx val="1753948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9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Wooden mezzanine platform</c:v>
                </c:pt>
                <c:pt idx="1">
                  <c:v>RCC Levels</c:v>
                </c:pt>
                <c:pt idx="2">
                  <c:v>Steel mezzanine platform</c:v>
                </c:pt>
                <c:pt idx="3">
                  <c:v>Metal Racking system</c:v>
                </c:pt>
                <c:pt idx="4">
                  <c:v>Bins stacking system</c:v>
                </c:pt>
                <c:pt idx="5">
                  <c:v>Others</c:v>
                </c:pt>
              </c:strCache>
            </c:strRef>
          </c:cat>
          <c:val>
            <c:numRef>
              <c:f>Sheet1!$B$2:$B$7</c:f>
              <c:numCache>
                <c:formatCode>0</c:formatCode>
                <c:ptCount val="6"/>
                <c:pt idx="0">
                  <c:v>70.58</c:v>
                </c:pt>
                <c:pt idx="1">
                  <c:v>28.04</c:v>
                </c:pt>
                <c:pt idx="2">
                  <c:v>18.07</c:v>
                </c:pt>
                <c:pt idx="3">
                  <c:v>5.03</c:v>
                </c:pt>
                <c:pt idx="4">
                  <c:v>5.92</c:v>
                </c:pt>
                <c:pt idx="5">
                  <c:v>2.96</c:v>
                </c:pt>
              </c:numCache>
            </c:numRef>
          </c:val>
        </c:ser>
        <c:gapWidth val="43"/>
        <c:overlap val="100"/>
        <c:axId val="175452928"/>
        <c:axId val="175454464"/>
      </c:barChart>
      <c:catAx>
        <c:axId val="175452928"/>
        <c:scaling>
          <c:orientation val="maxMin"/>
        </c:scaling>
        <c:axPos val="l"/>
        <c:tickLblPos val="none"/>
        <c:txPr>
          <a:bodyPr/>
          <a:lstStyle/>
          <a:p>
            <a:pPr>
              <a:defRPr lang="en-IN"/>
            </a:pPr>
            <a:endParaRPr lang="en-US"/>
          </a:p>
        </c:txPr>
        <c:crossAx val="175454464"/>
        <c:crosses val="autoZero"/>
        <c:auto val="1"/>
        <c:lblAlgn val="ctr"/>
        <c:lblOffset val="100"/>
      </c:catAx>
      <c:valAx>
        <c:axId val="175454464"/>
        <c:scaling>
          <c:orientation val="minMax"/>
          <c:max val="100"/>
        </c:scaling>
        <c:delete val="1"/>
        <c:axPos val="b"/>
        <c:numFmt formatCode="0" sourceLinked="1"/>
        <c:tickLblPos val="none"/>
        <c:crossAx val="1754529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9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Wooden mezzanine platform</c:v>
                </c:pt>
                <c:pt idx="1">
                  <c:v>RCC Levels</c:v>
                </c:pt>
                <c:pt idx="2">
                  <c:v>Steel mezzanine platform</c:v>
                </c:pt>
                <c:pt idx="3">
                  <c:v>Metal Racking system</c:v>
                </c:pt>
                <c:pt idx="4">
                  <c:v>Bins stacking system</c:v>
                </c:pt>
                <c:pt idx="5">
                  <c:v>Others</c:v>
                </c:pt>
              </c:strCache>
            </c:strRef>
          </c:cat>
          <c:val>
            <c:numRef>
              <c:f>Sheet1!$B$2:$B$7</c:f>
              <c:numCache>
                <c:formatCode>0</c:formatCode>
                <c:ptCount val="6"/>
                <c:pt idx="0">
                  <c:v>78.010000000000005</c:v>
                </c:pt>
                <c:pt idx="1">
                  <c:v>19.25</c:v>
                </c:pt>
                <c:pt idx="2">
                  <c:v>10.47</c:v>
                </c:pt>
                <c:pt idx="3">
                  <c:v>3.04</c:v>
                </c:pt>
                <c:pt idx="4">
                  <c:v>2.86</c:v>
                </c:pt>
                <c:pt idx="5">
                  <c:v>2.16</c:v>
                </c:pt>
              </c:numCache>
            </c:numRef>
          </c:val>
        </c:ser>
        <c:gapWidth val="43"/>
        <c:overlap val="100"/>
        <c:axId val="175552768"/>
        <c:axId val="175554560"/>
      </c:barChart>
      <c:catAx>
        <c:axId val="175552768"/>
        <c:scaling>
          <c:orientation val="maxMin"/>
        </c:scaling>
        <c:axPos val="l"/>
        <c:tickLblPos val="none"/>
        <c:txPr>
          <a:bodyPr/>
          <a:lstStyle/>
          <a:p>
            <a:pPr>
              <a:defRPr lang="en-IN"/>
            </a:pPr>
            <a:endParaRPr lang="en-US"/>
          </a:p>
        </c:txPr>
        <c:crossAx val="175554560"/>
        <c:crosses val="autoZero"/>
        <c:auto val="1"/>
        <c:lblAlgn val="ctr"/>
        <c:lblOffset val="100"/>
      </c:catAx>
      <c:valAx>
        <c:axId val="175554560"/>
        <c:scaling>
          <c:orientation val="minMax"/>
          <c:max val="100"/>
        </c:scaling>
        <c:delete val="1"/>
        <c:axPos val="b"/>
        <c:numFmt formatCode="0" sourceLinked="1"/>
        <c:tickLblPos val="none"/>
        <c:crossAx val="1755527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9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262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Gunny Bags</c:v>
                </c:pt>
                <c:pt idx="1">
                  <c:v>CFD Boxes</c:v>
                </c:pt>
                <c:pt idx="2">
                  <c:v>Plastic Crates</c:v>
                </c:pt>
                <c:pt idx="3">
                  <c:v>Wooden Boxes</c:v>
                </c:pt>
                <c:pt idx="4">
                  <c:v>Any Bulk storage</c:v>
                </c:pt>
              </c:strCache>
            </c:strRef>
          </c:cat>
          <c:val>
            <c:numRef>
              <c:f>Sheet1!$B$2:$B$6</c:f>
              <c:numCache>
                <c:formatCode>0</c:formatCode>
                <c:ptCount val="5"/>
                <c:pt idx="0">
                  <c:v>69.02</c:v>
                </c:pt>
                <c:pt idx="1">
                  <c:v>20.059999999999999</c:v>
                </c:pt>
                <c:pt idx="2">
                  <c:v>16.3</c:v>
                </c:pt>
                <c:pt idx="3">
                  <c:v>10.9</c:v>
                </c:pt>
                <c:pt idx="4">
                  <c:v>5.1199999999999966</c:v>
                </c:pt>
              </c:numCache>
            </c:numRef>
          </c:val>
        </c:ser>
        <c:gapWidth val="43"/>
        <c:overlap val="100"/>
        <c:axId val="177210880"/>
        <c:axId val="177212416"/>
      </c:barChart>
      <c:catAx>
        <c:axId val="177210880"/>
        <c:scaling>
          <c:orientation val="maxMin"/>
        </c:scaling>
        <c:axPos val="l"/>
        <c:tickLblPos val="none"/>
        <c:txPr>
          <a:bodyPr/>
          <a:lstStyle/>
          <a:p>
            <a:pPr>
              <a:defRPr lang="en-IN"/>
            </a:pPr>
            <a:endParaRPr lang="en-US"/>
          </a:p>
        </c:txPr>
        <c:crossAx val="177212416"/>
        <c:crosses val="autoZero"/>
        <c:auto val="1"/>
        <c:lblAlgn val="ctr"/>
        <c:lblOffset val="100"/>
      </c:catAx>
      <c:valAx>
        <c:axId val="177212416"/>
        <c:scaling>
          <c:orientation val="minMax"/>
          <c:max val="100"/>
        </c:scaling>
        <c:delete val="1"/>
        <c:axPos val="b"/>
        <c:numFmt formatCode="0" sourceLinked="1"/>
        <c:tickLblPos val="none"/>
        <c:crossAx val="1772108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9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Gunny Bags</c:v>
                </c:pt>
                <c:pt idx="1">
                  <c:v>CFD Boxes</c:v>
                </c:pt>
                <c:pt idx="2">
                  <c:v>Plastic Crates</c:v>
                </c:pt>
                <c:pt idx="3">
                  <c:v>Wooden Boxes</c:v>
                </c:pt>
                <c:pt idx="4">
                  <c:v>Any Bulk storage</c:v>
                </c:pt>
              </c:strCache>
            </c:strRef>
          </c:cat>
          <c:val>
            <c:numRef>
              <c:f>Sheet1!$B$2:$B$6</c:f>
              <c:numCache>
                <c:formatCode>0</c:formatCode>
                <c:ptCount val="5"/>
                <c:pt idx="0">
                  <c:v>44.44</c:v>
                </c:pt>
                <c:pt idx="1">
                  <c:v>66.669999999999987</c:v>
                </c:pt>
                <c:pt idx="2">
                  <c:v>44.44</c:v>
                </c:pt>
                <c:pt idx="3">
                  <c:v>29.630000000000031</c:v>
                </c:pt>
                <c:pt idx="4">
                  <c:v>7.41</c:v>
                </c:pt>
              </c:numCache>
            </c:numRef>
          </c:val>
        </c:ser>
        <c:gapWidth val="43"/>
        <c:overlap val="100"/>
        <c:axId val="177342720"/>
        <c:axId val="177344512"/>
      </c:barChart>
      <c:catAx>
        <c:axId val="177342720"/>
        <c:scaling>
          <c:orientation val="maxMin"/>
        </c:scaling>
        <c:axPos val="l"/>
        <c:tickLblPos val="none"/>
        <c:txPr>
          <a:bodyPr/>
          <a:lstStyle/>
          <a:p>
            <a:pPr>
              <a:defRPr lang="en-IN"/>
            </a:pPr>
            <a:endParaRPr lang="en-US"/>
          </a:p>
        </c:txPr>
        <c:crossAx val="177344512"/>
        <c:crosses val="autoZero"/>
        <c:auto val="1"/>
        <c:lblAlgn val="ctr"/>
        <c:lblOffset val="100"/>
      </c:catAx>
      <c:valAx>
        <c:axId val="177344512"/>
        <c:scaling>
          <c:orientation val="minMax"/>
          <c:max val="100"/>
        </c:scaling>
        <c:delete val="1"/>
        <c:axPos val="b"/>
        <c:numFmt formatCode="0" sourceLinked="1"/>
        <c:tickLblPos val="none"/>
        <c:crossAx val="1773427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9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Gunny Bags</c:v>
                </c:pt>
                <c:pt idx="1">
                  <c:v>CFD Boxes</c:v>
                </c:pt>
                <c:pt idx="2">
                  <c:v>Plastic Crates</c:v>
                </c:pt>
                <c:pt idx="3">
                  <c:v>Wooden Boxes</c:v>
                </c:pt>
                <c:pt idx="4">
                  <c:v>Any Bulk storage</c:v>
                </c:pt>
              </c:strCache>
            </c:strRef>
          </c:cat>
          <c:val>
            <c:numRef>
              <c:f>Sheet1!$B$2:$B$6</c:f>
              <c:numCache>
                <c:formatCode>0</c:formatCode>
                <c:ptCount val="5"/>
                <c:pt idx="0">
                  <c:v>76.88</c:v>
                </c:pt>
                <c:pt idx="1">
                  <c:v>14.75</c:v>
                </c:pt>
                <c:pt idx="2">
                  <c:v>13.18</c:v>
                </c:pt>
                <c:pt idx="3">
                  <c:v>10.99</c:v>
                </c:pt>
                <c:pt idx="4">
                  <c:v>4.92</c:v>
                </c:pt>
              </c:numCache>
            </c:numRef>
          </c:val>
        </c:ser>
        <c:gapWidth val="43"/>
        <c:overlap val="100"/>
        <c:axId val="177368064"/>
        <c:axId val="177373952"/>
      </c:barChart>
      <c:catAx>
        <c:axId val="177368064"/>
        <c:scaling>
          <c:orientation val="maxMin"/>
        </c:scaling>
        <c:axPos val="l"/>
        <c:tickLblPos val="none"/>
        <c:txPr>
          <a:bodyPr/>
          <a:lstStyle/>
          <a:p>
            <a:pPr>
              <a:defRPr lang="en-IN"/>
            </a:pPr>
            <a:endParaRPr lang="en-US"/>
          </a:p>
        </c:txPr>
        <c:crossAx val="177373952"/>
        <c:crosses val="autoZero"/>
        <c:auto val="1"/>
        <c:lblAlgn val="ctr"/>
        <c:lblOffset val="100"/>
      </c:catAx>
      <c:valAx>
        <c:axId val="177373952"/>
        <c:scaling>
          <c:orientation val="minMax"/>
          <c:max val="100"/>
        </c:scaling>
        <c:delete val="1"/>
        <c:axPos val="b"/>
        <c:numFmt formatCode="0" sourceLinked="1"/>
        <c:tickLblPos val="none"/>
        <c:crossAx val="1773680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9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Gunny Bags</c:v>
                </c:pt>
                <c:pt idx="1">
                  <c:v>CFD Boxes</c:v>
                </c:pt>
                <c:pt idx="2">
                  <c:v>Plastic Crates</c:v>
                </c:pt>
                <c:pt idx="3">
                  <c:v>Wooden Boxes</c:v>
                </c:pt>
                <c:pt idx="4">
                  <c:v>Any Bulk storage</c:v>
                </c:pt>
              </c:strCache>
            </c:strRef>
          </c:cat>
          <c:val>
            <c:numRef>
              <c:f>Sheet1!$B$2:$B$6</c:f>
              <c:numCache>
                <c:formatCode>0</c:formatCode>
                <c:ptCount val="5"/>
                <c:pt idx="0">
                  <c:v>40.340000000000003</c:v>
                </c:pt>
                <c:pt idx="1">
                  <c:v>37.090000000000003</c:v>
                </c:pt>
                <c:pt idx="2">
                  <c:v>42.83</c:v>
                </c:pt>
                <c:pt idx="3">
                  <c:v>24.67</c:v>
                </c:pt>
                <c:pt idx="4">
                  <c:v>8.41</c:v>
                </c:pt>
              </c:numCache>
            </c:numRef>
          </c:val>
        </c:ser>
        <c:gapWidth val="43"/>
        <c:overlap val="100"/>
        <c:axId val="177319936"/>
        <c:axId val="177321472"/>
      </c:barChart>
      <c:catAx>
        <c:axId val="177319936"/>
        <c:scaling>
          <c:orientation val="maxMin"/>
        </c:scaling>
        <c:axPos val="l"/>
        <c:tickLblPos val="none"/>
        <c:txPr>
          <a:bodyPr/>
          <a:lstStyle/>
          <a:p>
            <a:pPr>
              <a:defRPr lang="en-IN"/>
            </a:pPr>
            <a:endParaRPr lang="en-US"/>
          </a:p>
        </c:txPr>
        <c:crossAx val="177321472"/>
        <c:crosses val="autoZero"/>
        <c:auto val="1"/>
        <c:lblAlgn val="ctr"/>
        <c:lblOffset val="100"/>
      </c:catAx>
      <c:valAx>
        <c:axId val="177321472"/>
        <c:scaling>
          <c:orientation val="minMax"/>
          <c:max val="100"/>
        </c:scaling>
        <c:delete val="1"/>
        <c:axPos val="b"/>
        <c:numFmt formatCode="0" sourceLinked="1"/>
        <c:tickLblPos val="none"/>
        <c:crossAx val="1773199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19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Gunny Bags</c:v>
                </c:pt>
                <c:pt idx="1">
                  <c:v>CFD Boxes</c:v>
                </c:pt>
                <c:pt idx="2">
                  <c:v>Plastic Crates</c:v>
                </c:pt>
                <c:pt idx="3">
                  <c:v>Wooden Boxes</c:v>
                </c:pt>
                <c:pt idx="4">
                  <c:v>Any Bulk storage</c:v>
                </c:pt>
              </c:strCache>
            </c:strRef>
          </c:cat>
          <c:val>
            <c:numRef>
              <c:f>Sheet1!$B$2:$B$6</c:f>
              <c:numCache>
                <c:formatCode>0</c:formatCode>
                <c:ptCount val="5"/>
                <c:pt idx="0">
                  <c:v>20.58</c:v>
                </c:pt>
                <c:pt idx="1">
                  <c:v>74.34</c:v>
                </c:pt>
                <c:pt idx="2">
                  <c:v>34.730000000000011</c:v>
                </c:pt>
                <c:pt idx="3">
                  <c:v>14.82</c:v>
                </c:pt>
                <c:pt idx="4">
                  <c:v>2.65</c:v>
                </c:pt>
              </c:numCache>
            </c:numRef>
          </c:val>
        </c:ser>
        <c:gapWidth val="43"/>
        <c:overlap val="100"/>
        <c:axId val="177304320"/>
        <c:axId val="177305856"/>
      </c:barChart>
      <c:catAx>
        <c:axId val="177304320"/>
        <c:scaling>
          <c:orientation val="maxMin"/>
        </c:scaling>
        <c:axPos val="l"/>
        <c:tickLblPos val="none"/>
        <c:txPr>
          <a:bodyPr/>
          <a:lstStyle/>
          <a:p>
            <a:pPr>
              <a:defRPr lang="en-IN"/>
            </a:pPr>
            <a:endParaRPr lang="en-US"/>
          </a:p>
        </c:txPr>
        <c:crossAx val="177305856"/>
        <c:crosses val="autoZero"/>
        <c:auto val="1"/>
        <c:lblAlgn val="ctr"/>
        <c:lblOffset val="100"/>
      </c:catAx>
      <c:valAx>
        <c:axId val="177305856"/>
        <c:scaling>
          <c:orientation val="minMax"/>
          <c:max val="100"/>
        </c:scaling>
        <c:delete val="1"/>
        <c:axPos val="b"/>
        <c:numFmt formatCode="0" sourceLinked="1"/>
        <c:tickLblPos val="none"/>
        <c:crossAx val="1773043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0-10</c:v>
                </c:pt>
                <c:pt idx="1">
                  <c:v> 10-50</c:v>
                </c:pt>
                <c:pt idx="2">
                  <c:v> 50-100</c:v>
                </c:pt>
                <c:pt idx="3">
                  <c:v> 100-500</c:v>
                </c:pt>
                <c:pt idx="4">
                  <c:v> 500.1-1000</c:v>
                </c:pt>
                <c:pt idx="5">
                  <c:v> 1000.1-2000</c:v>
                </c:pt>
                <c:pt idx="6">
                  <c:v> 2000.1-3000</c:v>
                </c:pt>
                <c:pt idx="7">
                  <c:v> 3000.1-5000</c:v>
                </c:pt>
                <c:pt idx="8">
                  <c:v> Above 5000</c:v>
                </c:pt>
                <c:pt idx="9">
                  <c:v> No Response</c:v>
                </c:pt>
              </c:strCache>
            </c:strRef>
          </c:cat>
          <c:val>
            <c:numRef>
              <c:f>Sheet1!$B$2:$B$11</c:f>
              <c:numCache>
                <c:formatCode>0</c:formatCode>
                <c:ptCount val="10"/>
                <c:pt idx="0">
                  <c:v>3.7</c:v>
                </c:pt>
                <c:pt idx="1">
                  <c:v>7.41</c:v>
                </c:pt>
                <c:pt idx="2">
                  <c:v>7.41</c:v>
                </c:pt>
                <c:pt idx="3">
                  <c:v>18.52</c:v>
                </c:pt>
                <c:pt idx="4">
                  <c:v>3.7</c:v>
                </c:pt>
                <c:pt idx="5">
                  <c:v>14.81</c:v>
                </c:pt>
                <c:pt idx="6">
                  <c:v>0</c:v>
                </c:pt>
                <c:pt idx="7">
                  <c:v>7.41</c:v>
                </c:pt>
                <c:pt idx="8">
                  <c:v>22.22</c:v>
                </c:pt>
                <c:pt idx="9">
                  <c:v>14.81</c:v>
                </c:pt>
              </c:numCache>
            </c:numRef>
          </c:val>
        </c:ser>
        <c:gapWidth val="43"/>
        <c:overlap val="100"/>
        <c:axId val="123119104"/>
        <c:axId val="123120640"/>
      </c:barChart>
      <c:catAx>
        <c:axId val="123119104"/>
        <c:scaling>
          <c:orientation val="maxMin"/>
        </c:scaling>
        <c:axPos val="l"/>
        <c:tickLblPos val="none"/>
        <c:txPr>
          <a:bodyPr/>
          <a:lstStyle/>
          <a:p>
            <a:pPr>
              <a:defRPr lang="en-IN"/>
            </a:pPr>
            <a:endParaRPr lang="en-US"/>
          </a:p>
        </c:txPr>
        <c:crossAx val="123120640"/>
        <c:crosses val="autoZero"/>
        <c:auto val="1"/>
        <c:lblAlgn val="ctr"/>
        <c:lblOffset val="100"/>
      </c:catAx>
      <c:valAx>
        <c:axId val="123120640"/>
        <c:scaling>
          <c:orientation val="minMax"/>
          <c:max val="100"/>
        </c:scaling>
        <c:delete val="1"/>
        <c:axPos val="b"/>
        <c:numFmt formatCode="0" sourceLinked="1"/>
        <c:tickLblPos val="none"/>
        <c:crossAx val="1231191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85"/>
          <c:y val="0.12257111451324262"/>
          <c:w val="0.83441228514459997"/>
          <c:h val="0.7365404911584307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layout>
                <c:manualLayout>
                  <c:x val="-0.15610474621258252"/>
                  <c:y val="8.0568811817169253E-2"/>
                </c:manualLayout>
              </c:layout>
              <c:showVal val="1"/>
            </c:dLbl>
            <c:dLbl>
              <c:idx val="3"/>
              <c:delete val="1"/>
            </c:dLbl>
            <c:dLbl>
              <c:idx val="4"/>
              <c:layout>
                <c:manualLayout>
                  <c:x val="-0.10978581778082666"/>
                  <c:y val="-9.9211994043025373E-2"/>
                </c:manualLayout>
              </c:layout>
              <c:showVal val="1"/>
            </c:dLbl>
            <c:txPr>
              <a:bodyPr/>
              <a:lstStyle/>
              <a:p>
                <a:pPr>
                  <a:defRPr lang="en-US"/>
                </a:pPr>
                <a:endParaRPr lang="en-US"/>
              </a:p>
            </c:txPr>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64.069999999999993</c:v>
                </c:pt>
                <c:pt idx="1">
                  <c:v>32.68</c:v>
                </c:pt>
                <c:pt idx="2">
                  <c:v>0.59</c:v>
                </c:pt>
                <c:pt idx="3">
                  <c:v>0.2</c:v>
                </c:pt>
                <c:pt idx="4">
                  <c:v>2.4699999999999998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0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Gunny Bags</c:v>
                </c:pt>
                <c:pt idx="1">
                  <c:v>CFD Boxes</c:v>
                </c:pt>
                <c:pt idx="2">
                  <c:v>Plastic Crates</c:v>
                </c:pt>
                <c:pt idx="3">
                  <c:v>Wooden Boxes</c:v>
                </c:pt>
                <c:pt idx="4">
                  <c:v>Any Bulk storage</c:v>
                </c:pt>
              </c:strCache>
            </c:strRef>
          </c:cat>
          <c:val>
            <c:numRef>
              <c:f>Sheet1!$B$2:$B$6</c:f>
              <c:numCache>
                <c:formatCode>0</c:formatCode>
                <c:ptCount val="5"/>
                <c:pt idx="0">
                  <c:v>47.730000000000011</c:v>
                </c:pt>
                <c:pt idx="1">
                  <c:v>70.45</c:v>
                </c:pt>
                <c:pt idx="2">
                  <c:v>34.090000000000003</c:v>
                </c:pt>
                <c:pt idx="3">
                  <c:v>31.82</c:v>
                </c:pt>
                <c:pt idx="4">
                  <c:v>4.55</c:v>
                </c:pt>
              </c:numCache>
            </c:numRef>
          </c:val>
        </c:ser>
        <c:gapWidth val="43"/>
        <c:overlap val="100"/>
        <c:axId val="177415680"/>
        <c:axId val="177417216"/>
      </c:barChart>
      <c:catAx>
        <c:axId val="177415680"/>
        <c:scaling>
          <c:orientation val="maxMin"/>
        </c:scaling>
        <c:axPos val="l"/>
        <c:tickLblPos val="none"/>
        <c:txPr>
          <a:bodyPr/>
          <a:lstStyle/>
          <a:p>
            <a:pPr>
              <a:defRPr lang="en-IN"/>
            </a:pPr>
            <a:endParaRPr lang="en-US"/>
          </a:p>
        </c:txPr>
        <c:crossAx val="177417216"/>
        <c:crosses val="autoZero"/>
        <c:auto val="1"/>
        <c:lblAlgn val="ctr"/>
        <c:lblOffset val="100"/>
      </c:catAx>
      <c:valAx>
        <c:axId val="177417216"/>
        <c:scaling>
          <c:orientation val="minMax"/>
          <c:max val="100"/>
        </c:scaling>
        <c:delete val="1"/>
        <c:axPos val="b"/>
        <c:numFmt formatCode="0" sourceLinked="1"/>
        <c:tickLblPos val="none"/>
        <c:crossAx val="1774156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0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Gunny Bags</c:v>
                </c:pt>
                <c:pt idx="1">
                  <c:v>CFD Boxes</c:v>
                </c:pt>
                <c:pt idx="2">
                  <c:v>Plastic Crates</c:v>
                </c:pt>
                <c:pt idx="3">
                  <c:v>Wooden Boxes</c:v>
                </c:pt>
                <c:pt idx="4">
                  <c:v>Any Bulk storage</c:v>
                </c:pt>
              </c:strCache>
            </c:strRef>
          </c:cat>
          <c:val>
            <c:numRef>
              <c:f>Sheet1!$B$2:$B$6</c:f>
              <c:numCache>
                <c:formatCode>0</c:formatCode>
                <c:ptCount val="5"/>
                <c:pt idx="0">
                  <c:v>69.02</c:v>
                </c:pt>
                <c:pt idx="1">
                  <c:v>20.059999999999999</c:v>
                </c:pt>
                <c:pt idx="2">
                  <c:v>16.3</c:v>
                </c:pt>
                <c:pt idx="3">
                  <c:v>10.9</c:v>
                </c:pt>
                <c:pt idx="4">
                  <c:v>5.1199999999999966</c:v>
                </c:pt>
              </c:numCache>
            </c:numRef>
          </c:val>
        </c:ser>
        <c:gapWidth val="43"/>
        <c:overlap val="100"/>
        <c:axId val="177486080"/>
        <c:axId val="177491968"/>
      </c:barChart>
      <c:catAx>
        <c:axId val="177486080"/>
        <c:scaling>
          <c:orientation val="maxMin"/>
        </c:scaling>
        <c:axPos val="l"/>
        <c:tickLblPos val="none"/>
        <c:txPr>
          <a:bodyPr/>
          <a:lstStyle/>
          <a:p>
            <a:pPr>
              <a:defRPr lang="en-IN"/>
            </a:pPr>
            <a:endParaRPr lang="en-US"/>
          </a:p>
        </c:txPr>
        <c:crossAx val="177491968"/>
        <c:crosses val="autoZero"/>
        <c:auto val="1"/>
        <c:lblAlgn val="ctr"/>
        <c:lblOffset val="100"/>
      </c:catAx>
      <c:valAx>
        <c:axId val="177491968"/>
        <c:scaling>
          <c:orientation val="minMax"/>
          <c:max val="100"/>
        </c:scaling>
        <c:delete val="1"/>
        <c:axPos val="b"/>
        <c:numFmt formatCode="0" sourceLinked="1"/>
        <c:tickLblPos val="none"/>
        <c:crossAx val="1774860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0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Gunny Bags</c:v>
                </c:pt>
                <c:pt idx="1">
                  <c:v>CFD Boxes</c:v>
                </c:pt>
                <c:pt idx="2">
                  <c:v>Plastic Crates</c:v>
                </c:pt>
                <c:pt idx="3">
                  <c:v>Wooden Boxes</c:v>
                </c:pt>
                <c:pt idx="4">
                  <c:v>Any Bulk storage</c:v>
                </c:pt>
              </c:strCache>
            </c:strRef>
          </c:cat>
          <c:val>
            <c:numRef>
              <c:f>Sheet1!$B$2:$B$6</c:f>
              <c:numCache>
                <c:formatCode>0</c:formatCode>
                <c:ptCount val="5"/>
                <c:pt idx="0">
                  <c:v>44.21</c:v>
                </c:pt>
                <c:pt idx="1">
                  <c:v>28.8</c:v>
                </c:pt>
                <c:pt idx="2">
                  <c:v>27.18</c:v>
                </c:pt>
                <c:pt idx="3">
                  <c:v>7.18</c:v>
                </c:pt>
                <c:pt idx="4">
                  <c:v>10.33</c:v>
                </c:pt>
              </c:numCache>
            </c:numRef>
          </c:val>
        </c:ser>
        <c:gapWidth val="43"/>
        <c:overlap val="100"/>
        <c:axId val="177523712"/>
        <c:axId val="177537792"/>
      </c:barChart>
      <c:catAx>
        <c:axId val="177523712"/>
        <c:scaling>
          <c:orientation val="maxMin"/>
        </c:scaling>
        <c:axPos val="l"/>
        <c:tickLblPos val="none"/>
        <c:txPr>
          <a:bodyPr/>
          <a:lstStyle/>
          <a:p>
            <a:pPr>
              <a:defRPr lang="en-IN"/>
            </a:pPr>
            <a:endParaRPr lang="en-US"/>
          </a:p>
        </c:txPr>
        <c:crossAx val="177537792"/>
        <c:crosses val="autoZero"/>
        <c:auto val="1"/>
        <c:lblAlgn val="ctr"/>
        <c:lblOffset val="100"/>
      </c:catAx>
      <c:valAx>
        <c:axId val="177537792"/>
        <c:scaling>
          <c:orientation val="minMax"/>
          <c:max val="100"/>
        </c:scaling>
        <c:delete val="1"/>
        <c:axPos val="b"/>
        <c:numFmt formatCode="0" sourceLinked="1"/>
        <c:tickLblPos val="none"/>
        <c:crossAx val="1775237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0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Gunny Bags</c:v>
                </c:pt>
                <c:pt idx="1">
                  <c:v>CFD Boxes</c:v>
                </c:pt>
                <c:pt idx="2">
                  <c:v>Plastic Crates</c:v>
                </c:pt>
                <c:pt idx="3">
                  <c:v>Wooden Boxes</c:v>
                </c:pt>
                <c:pt idx="4">
                  <c:v>Any Bulk storage</c:v>
                </c:pt>
              </c:strCache>
            </c:strRef>
          </c:cat>
          <c:val>
            <c:numRef>
              <c:f>Sheet1!$B$2:$B$6</c:f>
              <c:numCache>
                <c:formatCode>0</c:formatCode>
                <c:ptCount val="5"/>
                <c:pt idx="0">
                  <c:v>84.64</c:v>
                </c:pt>
                <c:pt idx="1">
                  <c:v>10.130000000000001</c:v>
                </c:pt>
                <c:pt idx="2">
                  <c:v>7.89</c:v>
                </c:pt>
                <c:pt idx="3">
                  <c:v>8.82</c:v>
                </c:pt>
                <c:pt idx="4">
                  <c:v>1.31</c:v>
                </c:pt>
              </c:numCache>
            </c:numRef>
          </c:val>
        </c:ser>
        <c:gapWidth val="43"/>
        <c:overlap val="100"/>
        <c:axId val="177561600"/>
        <c:axId val="177563136"/>
      </c:barChart>
      <c:catAx>
        <c:axId val="177561600"/>
        <c:scaling>
          <c:orientation val="maxMin"/>
        </c:scaling>
        <c:axPos val="l"/>
        <c:tickLblPos val="none"/>
        <c:txPr>
          <a:bodyPr/>
          <a:lstStyle/>
          <a:p>
            <a:pPr>
              <a:defRPr lang="en-IN"/>
            </a:pPr>
            <a:endParaRPr lang="en-US"/>
          </a:p>
        </c:txPr>
        <c:crossAx val="177563136"/>
        <c:crosses val="autoZero"/>
        <c:auto val="1"/>
        <c:lblAlgn val="ctr"/>
        <c:lblOffset val="100"/>
      </c:catAx>
      <c:valAx>
        <c:axId val="177563136"/>
        <c:scaling>
          <c:orientation val="minMax"/>
          <c:max val="100"/>
        </c:scaling>
        <c:delete val="1"/>
        <c:axPos val="b"/>
        <c:numFmt formatCode="0" sourceLinked="1"/>
        <c:tickLblPos val="none"/>
        <c:crossAx val="1775616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0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Gunny Bags</c:v>
                </c:pt>
                <c:pt idx="1">
                  <c:v>CFD Boxes</c:v>
                </c:pt>
                <c:pt idx="2">
                  <c:v>Plastic Crates</c:v>
                </c:pt>
                <c:pt idx="3">
                  <c:v>Wooden Boxes</c:v>
                </c:pt>
                <c:pt idx="4">
                  <c:v>Any Bulk storage</c:v>
                </c:pt>
              </c:strCache>
            </c:strRef>
          </c:cat>
          <c:val>
            <c:numRef>
              <c:f>Sheet1!$B$2:$B$6</c:f>
              <c:numCache>
                <c:formatCode>0</c:formatCode>
                <c:ptCount val="5"/>
                <c:pt idx="0">
                  <c:v>82.07</c:v>
                </c:pt>
                <c:pt idx="1">
                  <c:v>14.69</c:v>
                </c:pt>
                <c:pt idx="2">
                  <c:v>10.83</c:v>
                </c:pt>
                <c:pt idx="3">
                  <c:v>15.57</c:v>
                </c:pt>
                <c:pt idx="4">
                  <c:v>3.9899999999999998</c:v>
                </c:pt>
              </c:numCache>
            </c:numRef>
          </c:val>
        </c:ser>
        <c:gapWidth val="43"/>
        <c:overlap val="100"/>
        <c:axId val="177611520"/>
        <c:axId val="177613056"/>
      </c:barChart>
      <c:catAx>
        <c:axId val="177611520"/>
        <c:scaling>
          <c:orientation val="maxMin"/>
        </c:scaling>
        <c:axPos val="l"/>
        <c:tickLblPos val="none"/>
        <c:txPr>
          <a:bodyPr/>
          <a:lstStyle/>
          <a:p>
            <a:pPr>
              <a:defRPr lang="en-IN"/>
            </a:pPr>
            <a:endParaRPr lang="en-US"/>
          </a:p>
        </c:txPr>
        <c:crossAx val="177613056"/>
        <c:crosses val="autoZero"/>
        <c:auto val="1"/>
        <c:lblAlgn val="ctr"/>
        <c:lblOffset val="100"/>
      </c:catAx>
      <c:valAx>
        <c:axId val="177613056"/>
        <c:scaling>
          <c:orientation val="minMax"/>
          <c:max val="100"/>
        </c:scaling>
        <c:delete val="1"/>
        <c:axPos val="b"/>
        <c:numFmt formatCode="0" sourceLinked="1"/>
        <c:tickLblPos val="none"/>
        <c:crossAx val="1776115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0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Gunny Bags</c:v>
                </c:pt>
                <c:pt idx="1">
                  <c:v>CFD Boxes</c:v>
                </c:pt>
                <c:pt idx="2">
                  <c:v>Plastic Crates</c:v>
                </c:pt>
                <c:pt idx="3">
                  <c:v>Wooden Boxes</c:v>
                </c:pt>
                <c:pt idx="4">
                  <c:v>Any Bulk storage</c:v>
                </c:pt>
              </c:strCache>
            </c:strRef>
          </c:cat>
          <c:val>
            <c:numRef>
              <c:f>Sheet1!$B$2:$B$6</c:f>
              <c:numCache>
                <c:formatCode>0</c:formatCode>
                <c:ptCount val="5"/>
                <c:pt idx="0">
                  <c:v>50.44</c:v>
                </c:pt>
                <c:pt idx="1">
                  <c:v>37.31</c:v>
                </c:pt>
                <c:pt idx="2">
                  <c:v>27.54</c:v>
                </c:pt>
                <c:pt idx="3">
                  <c:v>16.29</c:v>
                </c:pt>
                <c:pt idx="4">
                  <c:v>8.59</c:v>
                </c:pt>
              </c:numCache>
            </c:numRef>
          </c:val>
        </c:ser>
        <c:gapWidth val="43"/>
        <c:overlap val="100"/>
        <c:axId val="177645056"/>
        <c:axId val="177646592"/>
      </c:barChart>
      <c:catAx>
        <c:axId val="177645056"/>
        <c:scaling>
          <c:orientation val="maxMin"/>
        </c:scaling>
        <c:axPos val="l"/>
        <c:tickLblPos val="none"/>
        <c:txPr>
          <a:bodyPr/>
          <a:lstStyle/>
          <a:p>
            <a:pPr>
              <a:defRPr lang="en-IN"/>
            </a:pPr>
            <a:endParaRPr lang="en-US"/>
          </a:p>
        </c:txPr>
        <c:crossAx val="177646592"/>
        <c:crosses val="autoZero"/>
        <c:auto val="1"/>
        <c:lblAlgn val="ctr"/>
        <c:lblOffset val="100"/>
      </c:catAx>
      <c:valAx>
        <c:axId val="177646592"/>
        <c:scaling>
          <c:orientation val="minMax"/>
          <c:max val="100"/>
        </c:scaling>
        <c:delete val="1"/>
        <c:axPos val="b"/>
        <c:numFmt formatCode="0" sourceLinked="1"/>
        <c:tickLblPos val="none"/>
        <c:crossAx val="17764505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0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05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34.770000000000003</c:v>
                </c:pt>
                <c:pt idx="1">
                  <c:v>56.620000000000012</c:v>
                </c:pt>
                <c:pt idx="2">
                  <c:v>8.61</c:v>
                </c:pt>
              </c:numCache>
            </c:numRef>
          </c:val>
        </c:ser>
        <c:gapWidth val="59"/>
        <c:overlap val="100"/>
        <c:axId val="173955328"/>
        <c:axId val="173961216"/>
      </c:barChart>
      <c:catAx>
        <c:axId val="173955328"/>
        <c:scaling>
          <c:orientation val="maxMin"/>
        </c:scaling>
        <c:axPos val="l"/>
        <c:tickLblPos val="none"/>
        <c:txPr>
          <a:bodyPr/>
          <a:lstStyle/>
          <a:p>
            <a:pPr>
              <a:defRPr lang="en-IN"/>
            </a:pPr>
            <a:endParaRPr lang="en-US"/>
          </a:p>
        </c:txPr>
        <c:crossAx val="173961216"/>
        <c:crosses val="autoZero"/>
        <c:auto val="1"/>
        <c:lblAlgn val="ctr"/>
        <c:lblOffset val="100"/>
      </c:catAx>
      <c:valAx>
        <c:axId val="173961216"/>
        <c:scaling>
          <c:orientation val="minMax"/>
          <c:max val="100"/>
        </c:scaling>
        <c:delete val="1"/>
        <c:axPos val="b"/>
        <c:numFmt formatCode="0" sourceLinked="1"/>
        <c:tickLblPos val="none"/>
        <c:crossAx val="1739553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0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07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65.38</c:v>
                </c:pt>
                <c:pt idx="1">
                  <c:v>23.08</c:v>
                </c:pt>
                <c:pt idx="2">
                  <c:v>11.54</c:v>
                </c:pt>
              </c:numCache>
            </c:numRef>
          </c:val>
        </c:ser>
        <c:gapWidth val="59"/>
        <c:overlap val="100"/>
        <c:axId val="179327360"/>
        <c:axId val="179328896"/>
      </c:barChart>
      <c:catAx>
        <c:axId val="179327360"/>
        <c:scaling>
          <c:orientation val="maxMin"/>
        </c:scaling>
        <c:axPos val="l"/>
        <c:tickLblPos val="none"/>
        <c:txPr>
          <a:bodyPr/>
          <a:lstStyle/>
          <a:p>
            <a:pPr>
              <a:defRPr lang="en-IN"/>
            </a:pPr>
            <a:endParaRPr lang="en-US"/>
          </a:p>
        </c:txPr>
        <c:crossAx val="179328896"/>
        <c:crosses val="autoZero"/>
        <c:auto val="1"/>
        <c:lblAlgn val="ctr"/>
        <c:lblOffset val="100"/>
      </c:catAx>
      <c:valAx>
        <c:axId val="179328896"/>
        <c:scaling>
          <c:orientation val="minMax"/>
          <c:max val="100"/>
        </c:scaling>
        <c:delete val="1"/>
        <c:axPos val="b"/>
        <c:numFmt formatCode="0" sourceLinked="1"/>
        <c:tickLblPos val="none"/>
        <c:crossAx val="1793273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0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07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30.99</c:v>
                </c:pt>
                <c:pt idx="1">
                  <c:v>61.25</c:v>
                </c:pt>
                <c:pt idx="2">
                  <c:v>7.75</c:v>
                </c:pt>
              </c:numCache>
            </c:numRef>
          </c:val>
        </c:ser>
        <c:gapWidth val="59"/>
        <c:overlap val="100"/>
        <c:axId val="178001024"/>
        <c:axId val="178002560"/>
      </c:barChart>
      <c:catAx>
        <c:axId val="178001024"/>
        <c:scaling>
          <c:orientation val="maxMin"/>
        </c:scaling>
        <c:axPos val="l"/>
        <c:tickLblPos val="none"/>
        <c:txPr>
          <a:bodyPr/>
          <a:lstStyle/>
          <a:p>
            <a:pPr>
              <a:defRPr lang="en-IN"/>
            </a:pPr>
            <a:endParaRPr lang="en-US"/>
          </a:p>
        </c:txPr>
        <c:crossAx val="178002560"/>
        <c:crosses val="autoZero"/>
        <c:auto val="1"/>
        <c:lblAlgn val="ctr"/>
        <c:lblOffset val="100"/>
      </c:catAx>
      <c:valAx>
        <c:axId val="178002560"/>
        <c:scaling>
          <c:orientation val="minMax"/>
          <c:max val="100"/>
        </c:scaling>
        <c:delete val="1"/>
        <c:axPos val="b"/>
        <c:numFmt formatCode="0" sourceLinked="1"/>
        <c:tickLblPos val="none"/>
        <c:crossAx val="17800102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0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1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51.61</c:v>
                </c:pt>
                <c:pt idx="1">
                  <c:v>41.11</c:v>
                </c:pt>
                <c:pt idx="2">
                  <c:v>7.28</c:v>
                </c:pt>
              </c:numCache>
            </c:numRef>
          </c:val>
        </c:ser>
        <c:gapWidth val="59"/>
        <c:overlap val="100"/>
        <c:axId val="179509120"/>
        <c:axId val="179510656"/>
      </c:barChart>
      <c:catAx>
        <c:axId val="179509120"/>
        <c:scaling>
          <c:orientation val="maxMin"/>
        </c:scaling>
        <c:axPos val="l"/>
        <c:tickLblPos val="none"/>
        <c:txPr>
          <a:bodyPr/>
          <a:lstStyle/>
          <a:p>
            <a:pPr>
              <a:defRPr lang="en-IN"/>
            </a:pPr>
            <a:endParaRPr lang="en-US"/>
          </a:p>
        </c:txPr>
        <c:crossAx val="179510656"/>
        <c:crosses val="autoZero"/>
        <c:auto val="1"/>
        <c:lblAlgn val="ctr"/>
        <c:lblOffset val="100"/>
      </c:catAx>
      <c:valAx>
        <c:axId val="179510656"/>
        <c:scaling>
          <c:orientation val="minMax"/>
          <c:max val="100"/>
        </c:scaling>
        <c:delete val="1"/>
        <c:axPos val="b"/>
        <c:numFmt formatCode="0" sourceLinked="1"/>
        <c:tickLblPos val="none"/>
        <c:crossAx val="1795091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77"/>
          <c:y val="0.12257111451324262"/>
          <c:w val="0.83441228514459997"/>
          <c:h val="0.736540491158430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layout>
                <c:manualLayout>
                  <c:x val="8.1422260974374425E-2"/>
                  <c:y val="1.3244673972442795E-2"/>
                </c:manualLayout>
              </c:layout>
              <c:dLblPos val="inEnd"/>
              <c:showVal val="1"/>
            </c:dLbl>
            <c:dLbl>
              <c:idx val="3"/>
              <c:delete val="1"/>
            </c:dLbl>
            <c:txPr>
              <a:bodyPr/>
              <a:lstStyle/>
              <a:p>
                <a:pPr>
                  <a:defRPr lang="en-US"/>
                </a:pPr>
                <a:endParaRPr lang="en-US"/>
              </a:p>
            </c:txPr>
            <c:dLblPos val="inEnd"/>
            <c:showVal val="1"/>
            <c:showLeaderLines val="1"/>
          </c:dLbls>
          <c:cat>
            <c:strRef>
              <c:f>Sheet1!$A$2:$A$6</c:f>
              <c:strCache>
                <c:ptCount val="5"/>
                <c:pt idx="0">
                  <c:v> Single Commodity</c:v>
                </c:pt>
                <c:pt idx="1">
                  <c:v> Multi-commodity</c:v>
                </c:pt>
                <c:pt idx="2">
                  <c:v> CA Store (Controlled Atmosphere)</c:v>
                </c:pt>
                <c:pt idx="3">
                  <c:v> MA Store (Modified Atmosphere)</c:v>
                </c:pt>
                <c:pt idx="4">
                  <c:v> No Response</c:v>
                </c:pt>
              </c:strCache>
            </c:strRef>
          </c:cat>
          <c:val>
            <c:numRef>
              <c:f>Sheet1!$B$2:$B$6</c:f>
              <c:numCache>
                <c:formatCode>0</c:formatCode>
                <c:ptCount val="5"/>
                <c:pt idx="0">
                  <c:v>71.819999999999993</c:v>
                </c:pt>
                <c:pt idx="1">
                  <c:v>25.2</c:v>
                </c:pt>
                <c:pt idx="2">
                  <c:v>0.53</c:v>
                </c:pt>
                <c:pt idx="3">
                  <c:v>9.0000000000000024E-2</c:v>
                </c:pt>
                <c:pt idx="4">
                  <c:v>2.3499999999999988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1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14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62.220000000000013</c:v>
                </c:pt>
                <c:pt idx="1">
                  <c:v>21.41</c:v>
                </c:pt>
                <c:pt idx="2">
                  <c:v>16.37</c:v>
                </c:pt>
              </c:numCache>
            </c:numRef>
          </c:val>
        </c:ser>
        <c:gapWidth val="59"/>
        <c:overlap val="100"/>
        <c:axId val="179538560"/>
        <c:axId val="179552640"/>
      </c:barChart>
      <c:catAx>
        <c:axId val="179538560"/>
        <c:scaling>
          <c:orientation val="maxMin"/>
        </c:scaling>
        <c:axPos val="l"/>
        <c:tickLblPos val="none"/>
        <c:txPr>
          <a:bodyPr/>
          <a:lstStyle/>
          <a:p>
            <a:pPr>
              <a:defRPr lang="en-IN"/>
            </a:pPr>
            <a:endParaRPr lang="en-US"/>
          </a:p>
        </c:txPr>
        <c:crossAx val="179552640"/>
        <c:crosses val="autoZero"/>
        <c:auto val="1"/>
        <c:lblAlgn val="ctr"/>
        <c:lblOffset val="100"/>
      </c:catAx>
      <c:valAx>
        <c:axId val="179552640"/>
        <c:scaling>
          <c:orientation val="minMax"/>
          <c:max val="100"/>
        </c:scaling>
        <c:delete val="1"/>
        <c:axPos val="b"/>
        <c:numFmt formatCode="0" sourceLinked="1"/>
        <c:tickLblPos val="none"/>
        <c:crossAx val="1795385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1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19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53.660000000000011</c:v>
                </c:pt>
                <c:pt idx="1">
                  <c:v>39.020000000000003</c:v>
                </c:pt>
                <c:pt idx="2">
                  <c:v>7.3199999999999985</c:v>
                </c:pt>
              </c:numCache>
            </c:numRef>
          </c:val>
        </c:ser>
        <c:gapWidth val="59"/>
        <c:overlap val="100"/>
        <c:axId val="179580288"/>
        <c:axId val="179590272"/>
      </c:barChart>
      <c:catAx>
        <c:axId val="179580288"/>
        <c:scaling>
          <c:orientation val="maxMin"/>
        </c:scaling>
        <c:axPos val="l"/>
        <c:tickLblPos val="none"/>
        <c:txPr>
          <a:bodyPr/>
          <a:lstStyle/>
          <a:p>
            <a:pPr>
              <a:defRPr lang="en-IN"/>
            </a:pPr>
            <a:endParaRPr lang="en-US"/>
          </a:p>
        </c:txPr>
        <c:crossAx val="179590272"/>
        <c:crosses val="autoZero"/>
        <c:auto val="1"/>
        <c:lblAlgn val="ctr"/>
        <c:lblOffset val="100"/>
      </c:catAx>
      <c:valAx>
        <c:axId val="179590272"/>
        <c:scaling>
          <c:orientation val="minMax"/>
          <c:max val="100"/>
        </c:scaling>
        <c:delete val="1"/>
        <c:axPos val="b"/>
        <c:numFmt formatCode="0" sourceLinked="1"/>
        <c:tickLblPos val="none"/>
        <c:crossAx val="1795802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1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07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34.770000000000003</c:v>
                </c:pt>
                <c:pt idx="1">
                  <c:v>56.620000000000012</c:v>
                </c:pt>
                <c:pt idx="2">
                  <c:v>8.61</c:v>
                </c:pt>
              </c:numCache>
            </c:numRef>
          </c:val>
        </c:ser>
        <c:gapWidth val="59"/>
        <c:overlap val="100"/>
        <c:axId val="179655040"/>
        <c:axId val="179656576"/>
      </c:barChart>
      <c:catAx>
        <c:axId val="179655040"/>
        <c:scaling>
          <c:orientation val="maxMin"/>
        </c:scaling>
        <c:axPos val="l"/>
        <c:tickLblPos val="none"/>
        <c:txPr>
          <a:bodyPr/>
          <a:lstStyle/>
          <a:p>
            <a:pPr>
              <a:defRPr lang="en-IN"/>
            </a:pPr>
            <a:endParaRPr lang="en-US"/>
          </a:p>
        </c:txPr>
        <c:crossAx val="179656576"/>
        <c:crosses val="autoZero"/>
        <c:auto val="1"/>
        <c:lblAlgn val="ctr"/>
        <c:lblOffset val="100"/>
      </c:catAx>
      <c:valAx>
        <c:axId val="179656576"/>
        <c:scaling>
          <c:orientation val="minMax"/>
          <c:max val="100"/>
        </c:scaling>
        <c:delete val="1"/>
        <c:axPos val="b"/>
        <c:numFmt formatCode="0" sourceLinked="1"/>
        <c:tickLblPos val="none"/>
        <c:crossAx val="17965504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1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1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56.839999999999996</c:v>
                </c:pt>
                <c:pt idx="1">
                  <c:v>24.6</c:v>
                </c:pt>
                <c:pt idx="2">
                  <c:v>18.559999999999999</c:v>
                </c:pt>
              </c:numCache>
            </c:numRef>
          </c:val>
        </c:ser>
        <c:gapWidth val="59"/>
        <c:overlap val="100"/>
        <c:axId val="179688576"/>
        <c:axId val="179690112"/>
      </c:barChart>
      <c:catAx>
        <c:axId val="179688576"/>
        <c:scaling>
          <c:orientation val="maxMin"/>
        </c:scaling>
        <c:axPos val="l"/>
        <c:tickLblPos val="none"/>
        <c:txPr>
          <a:bodyPr/>
          <a:lstStyle/>
          <a:p>
            <a:pPr>
              <a:defRPr lang="en-IN"/>
            </a:pPr>
            <a:endParaRPr lang="en-US"/>
          </a:p>
        </c:txPr>
        <c:crossAx val="179690112"/>
        <c:crosses val="autoZero"/>
        <c:auto val="1"/>
        <c:lblAlgn val="ctr"/>
        <c:lblOffset val="100"/>
      </c:catAx>
      <c:valAx>
        <c:axId val="179690112"/>
        <c:scaling>
          <c:orientation val="minMax"/>
          <c:max val="100"/>
        </c:scaling>
        <c:delete val="1"/>
        <c:axPos val="b"/>
        <c:numFmt formatCode="0" sourceLinked="1"/>
        <c:tickLblPos val="none"/>
        <c:crossAx val="1796885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1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1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18.68</c:v>
                </c:pt>
                <c:pt idx="1">
                  <c:v>79.39</c:v>
                </c:pt>
                <c:pt idx="2">
                  <c:v>1.9400000000000075</c:v>
                </c:pt>
              </c:numCache>
            </c:numRef>
          </c:val>
        </c:ser>
        <c:gapWidth val="59"/>
        <c:overlap val="100"/>
        <c:axId val="179758976"/>
        <c:axId val="179760512"/>
      </c:barChart>
      <c:catAx>
        <c:axId val="179758976"/>
        <c:scaling>
          <c:orientation val="maxMin"/>
        </c:scaling>
        <c:axPos val="l"/>
        <c:tickLblPos val="none"/>
        <c:txPr>
          <a:bodyPr/>
          <a:lstStyle/>
          <a:p>
            <a:pPr>
              <a:defRPr lang="en-IN"/>
            </a:pPr>
            <a:endParaRPr lang="en-US"/>
          </a:p>
        </c:txPr>
        <c:crossAx val="179760512"/>
        <c:crosses val="autoZero"/>
        <c:auto val="1"/>
        <c:lblAlgn val="ctr"/>
        <c:lblOffset val="100"/>
      </c:catAx>
      <c:valAx>
        <c:axId val="179760512"/>
        <c:scaling>
          <c:orientation val="minMax"/>
          <c:max val="100"/>
        </c:scaling>
        <c:delete val="1"/>
        <c:axPos val="b"/>
        <c:numFmt formatCode="0" sourceLinked="1"/>
        <c:tickLblPos val="none"/>
        <c:crossAx val="1797589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1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14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35.340000000000003</c:v>
                </c:pt>
                <c:pt idx="1">
                  <c:v>54.8</c:v>
                </c:pt>
                <c:pt idx="2">
                  <c:v>9.8600000000000048</c:v>
                </c:pt>
              </c:numCache>
            </c:numRef>
          </c:val>
        </c:ser>
        <c:gapWidth val="59"/>
        <c:overlap val="100"/>
        <c:axId val="179788416"/>
        <c:axId val="179810688"/>
      </c:barChart>
      <c:catAx>
        <c:axId val="179788416"/>
        <c:scaling>
          <c:orientation val="maxMin"/>
        </c:scaling>
        <c:axPos val="l"/>
        <c:tickLblPos val="none"/>
        <c:txPr>
          <a:bodyPr/>
          <a:lstStyle/>
          <a:p>
            <a:pPr>
              <a:defRPr lang="en-IN"/>
            </a:pPr>
            <a:endParaRPr lang="en-US"/>
          </a:p>
        </c:txPr>
        <c:crossAx val="179810688"/>
        <c:crosses val="autoZero"/>
        <c:auto val="1"/>
        <c:lblAlgn val="ctr"/>
        <c:lblOffset val="100"/>
      </c:catAx>
      <c:valAx>
        <c:axId val="179810688"/>
        <c:scaling>
          <c:orientation val="minMax"/>
          <c:max val="100"/>
        </c:scaling>
        <c:delete val="1"/>
        <c:axPos val="b"/>
        <c:numFmt formatCode="0" sourceLinked="1"/>
        <c:tickLblPos val="none"/>
        <c:crossAx val="1797884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1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19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47.92</c:v>
                </c:pt>
                <c:pt idx="1">
                  <c:v>39.81</c:v>
                </c:pt>
                <c:pt idx="2">
                  <c:v>12.27</c:v>
                </c:pt>
              </c:numCache>
            </c:numRef>
          </c:val>
        </c:ser>
        <c:gapWidth val="59"/>
        <c:overlap val="100"/>
        <c:axId val="179830144"/>
        <c:axId val="179897472"/>
      </c:barChart>
      <c:catAx>
        <c:axId val="179830144"/>
        <c:scaling>
          <c:orientation val="maxMin"/>
        </c:scaling>
        <c:axPos val="l"/>
        <c:tickLblPos val="none"/>
        <c:txPr>
          <a:bodyPr/>
          <a:lstStyle/>
          <a:p>
            <a:pPr>
              <a:defRPr lang="en-IN"/>
            </a:pPr>
            <a:endParaRPr lang="en-US"/>
          </a:p>
        </c:txPr>
        <c:crossAx val="179897472"/>
        <c:crosses val="autoZero"/>
        <c:auto val="1"/>
        <c:lblAlgn val="ctr"/>
        <c:lblOffset val="100"/>
      </c:catAx>
      <c:valAx>
        <c:axId val="179897472"/>
        <c:scaling>
          <c:orientation val="minMax"/>
          <c:max val="100"/>
        </c:scaling>
        <c:delete val="1"/>
        <c:axPos val="b"/>
        <c:numFmt formatCode="0" sourceLinked="1"/>
        <c:tickLblPos val="none"/>
        <c:crossAx val="1798301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1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1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54.690000000000012</c:v>
                </c:pt>
                <c:pt idx="1">
                  <c:v>32.809999999999995</c:v>
                </c:pt>
                <c:pt idx="2">
                  <c:v>12.5</c:v>
                </c:pt>
              </c:numCache>
            </c:numRef>
          </c:val>
        </c:ser>
        <c:gapWidth val="59"/>
        <c:overlap val="100"/>
        <c:axId val="181255168"/>
        <c:axId val="181256960"/>
      </c:barChart>
      <c:catAx>
        <c:axId val="181255168"/>
        <c:scaling>
          <c:orientation val="maxMin"/>
        </c:scaling>
        <c:axPos val="l"/>
        <c:tickLblPos val="none"/>
        <c:txPr>
          <a:bodyPr/>
          <a:lstStyle/>
          <a:p>
            <a:pPr>
              <a:defRPr lang="en-IN"/>
            </a:pPr>
            <a:endParaRPr lang="en-US"/>
          </a:p>
        </c:txPr>
        <c:crossAx val="181256960"/>
        <c:crosses val="autoZero"/>
        <c:auto val="1"/>
        <c:lblAlgn val="ctr"/>
        <c:lblOffset val="100"/>
      </c:catAx>
      <c:valAx>
        <c:axId val="181256960"/>
        <c:scaling>
          <c:orientation val="minMax"/>
          <c:max val="100"/>
        </c:scaling>
        <c:delete val="1"/>
        <c:axPos val="b"/>
        <c:numFmt formatCode="0" sourceLinked="1"/>
        <c:tickLblPos val="none"/>
        <c:crossAx val="1812551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1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14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0</c:v>
                </c:pt>
                <c:pt idx="1">
                  <c:v>0</c:v>
                </c:pt>
                <c:pt idx="2">
                  <c:v>0</c:v>
                </c:pt>
              </c:numCache>
            </c:numRef>
          </c:val>
        </c:ser>
        <c:gapWidth val="59"/>
        <c:overlap val="100"/>
        <c:axId val="174036096"/>
        <c:axId val="174037632"/>
      </c:barChart>
      <c:catAx>
        <c:axId val="174036096"/>
        <c:scaling>
          <c:orientation val="maxMin"/>
        </c:scaling>
        <c:axPos val="l"/>
        <c:tickLblPos val="none"/>
        <c:txPr>
          <a:bodyPr/>
          <a:lstStyle/>
          <a:p>
            <a:pPr>
              <a:defRPr lang="en-IN"/>
            </a:pPr>
            <a:endParaRPr lang="en-US"/>
          </a:p>
        </c:txPr>
        <c:crossAx val="174037632"/>
        <c:crosses val="autoZero"/>
        <c:auto val="1"/>
        <c:lblAlgn val="ctr"/>
        <c:lblOffset val="100"/>
      </c:catAx>
      <c:valAx>
        <c:axId val="174037632"/>
        <c:scaling>
          <c:orientation val="minMax"/>
          <c:max val="100"/>
        </c:scaling>
        <c:delete val="1"/>
        <c:axPos val="b"/>
        <c:numFmt formatCode="0" sourceLinked="1"/>
        <c:tickLblPos val="none"/>
        <c:crossAx val="17403609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1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14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56.160000000000011</c:v>
                </c:pt>
                <c:pt idx="1">
                  <c:v>34.25</c:v>
                </c:pt>
                <c:pt idx="2">
                  <c:v>9.59</c:v>
                </c:pt>
              </c:numCache>
            </c:numRef>
          </c:val>
        </c:ser>
        <c:gapWidth val="59"/>
        <c:overlap val="100"/>
        <c:axId val="181270400"/>
        <c:axId val="181271936"/>
      </c:barChart>
      <c:catAx>
        <c:axId val="181270400"/>
        <c:scaling>
          <c:orientation val="maxMin"/>
        </c:scaling>
        <c:axPos val="l"/>
        <c:tickLblPos val="none"/>
        <c:txPr>
          <a:bodyPr/>
          <a:lstStyle/>
          <a:p>
            <a:pPr>
              <a:defRPr lang="en-IN"/>
            </a:pPr>
            <a:endParaRPr lang="en-US"/>
          </a:p>
        </c:txPr>
        <c:crossAx val="181271936"/>
        <c:crosses val="autoZero"/>
        <c:auto val="1"/>
        <c:lblAlgn val="ctr"/>
        <c:lblOffset val="100"/>
      </c:catAx>
      <c:valAx>
        <c:axId val="181271936"/>
        <c:scaling>
          <c:orientation val="minMax"/>
          <c:max val="100"/>
        </c:scaling>
        <c:delete val="1"/>
        <c:axPos val="b"/>
        <c:numFmt formatCode="0" sourceLinked="1"/>
        <c:tickLblPos val="none"/>
        <c:crossAx val="1812704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77"/>
          <c:y val="0.12257111451324262"/>
          <c:w val="0.83441228514459997"/>
          <c:h val="0.736540491158430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delete val="1"/>
            </c:dLbl>
            <c:dLbl>
              <c:idx val="4"/>
              <c:layout>
                <c:manualLayout>
                  <c:x val="-0.18126951409502903"/>
                  <c:y val="-0.12568778444762421"/>
                </c:manualLayout>
              </c:layout>
              <c:showVal val="1"/>
            </c:dLbl>
            <c:txPr>
              <a:bodyPr/>
              <a:lstStyle/>
              <a:p>
                <a:pPr>
                  <a:defRPr lang="en-US"/>
                </a:pPr>
                <a:endParaRPr lang="en-US"/>
              </a:p>
            </c:txPr>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29.630000000000031</c:v>
                </c:pt>
                <c:pt idx="1">
                  <c:v>48.15</c:v>
                </c:pt>
                <c:pt idx="3">
                  <c:v>14.81</c:v>
                </c:pt>
                <c:pt idx="4">
                  <c:v>7.41</c:v>
                </c:pt>
              </c:numCache>
            </c:numRef>
          </c:val>
        </c:ser>
        <c:dLbls>
          <c:showVal val="1"/>
        </c:dLbls>
      </c:pie3DChart>
      <c:spPr>
        <a:noFill/>
        <a:ln w="25400">
          <a:noFill/>
        </a:ln>
      </c:spPr>
    </c:plotArea>
    <c:plotVisOnly val="1"/>
    <c:dispBlanksAs val="zero"/>
  </c:chart>
  <c:txPr>
    <a:bodyPr/>
    <a:lstStyle/>
    <a:p>
      <a:pPr>
        <a:defRPr sz="1000">
          <a:latin typeface="Calibri" pitchFamily="34" charset="0"/>
        </a:defRPr>
      </a:pPr>
      <a:endParaRPr lang="en-US"/>
    </a:p>
  </c:txPr>
  <c:externalData r:id="rId2"/>
</c:chartSpace>
</file>

<file path=ppt/charts/chart22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19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51.220000000000013</c:v>
                </c:pt>
                <c:pt idx="1">
                  <c:v>36.590000000000003</c:v>
                </c:pt>
                <c:pt idx="2">
                  <c:v>12.2</c:v>
                </c:pt>
              </c:numCache>
            </c:numRef>
          </c:val>
        </c:ser>
        <c:gapWidth val="59"/>
        <c:overlap val="100"/>
        <c:axId val="181275264"/>
        <c:axId val="181297536"/>
      </c:barChart>
      <c:catAx>
        <c:axId val="181275264"/>
        <c:scaling>
          <c:orientation val="maxMin"/>
        </c:scaling>
        <c:axPos val="l"/>
        <c:tickLblPos val="none"/>
        <c:txPr>
          <a:bodyPr/>
          <a:lstStyle/>
          <a:p>
            <a:pPr>
              <a:defRPr lang="en-IN"/>
            </a:pPr>
            <a:endParaRPr lang="en-US"/>
          </a:p>
        </c:txPr>
        <c:crossAx val="181297536"/>
        <c:crosses val="autoZero"/>
        <c:auto val="1"/>
        <c:lblAlgn val="ctr"/>
        <c:lblOffset val="100"/>
      </c:catAx>
      <c:valAx>
        <c:axId val="181297536"/>
        <c:scaling>
          <c:orientation val="minMax"/>
          <c:max val="100"/>
        </c:scaling>
        <c:delete val="1"/>
        <c:axPos val="b"/>
        <c:numFmt formatCode="0" sourceLinked="1"/>
        <c:tickLblPos val="none"/>
        <c:crossAx val="1812752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2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22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54.290000000000013</c:v>
                </c:pt>
                <c:pt idx="1">
                  <c:v>28.57</c:v>
                </c:pt>
                <c:pt idx="2">
                  <c:v>17.14</c:v>
                </c:pt>
              </c:numCache>
            </c:numRef>
          </c:val>
        </c:ser>
        <c:gapWidth val="59"/>
        <c:overlap val="100"/>
        <c:axId val="181316992"/>
        <c:axId val="181331072"/>
      </c:barChart>
      <c:catAx>
        <c:axId val="181316992"/>
        <c:scaling>
          <c:orientation val="maxMin"/>
        </c:scaling>
        <c:axPos val="l"/>
        <c:tickLblPos val="none"/>
        <c:txPr>
          <a:bodyPr/>
          <a:lstStyle/>
          <a:p>
            <a:pPr>
              <a:defRPr lang="en-IN"/>
            </a:pPr>
            <a:endParaRPr lang="en-US"/>
          </a:p>
        </c:txPr>
        <c:crossAx val="181331072"/>
        <c:crosses val="autoZero"/>
        <c:auto val="1"/>
        <c:lblAlgn val="ctr"/>
        <c:lblOffset val="100"/>
      </c:catAx>
      <c:valAx>
        <c:axId val="181331072"/>
        <c:scaling>
          <c:orientation val="minMax"/>
          <c:max val="100"/>
        </c:scaling>
        <c:delete val="1"/>
        <c:axPos val="b"/>
        <c:numFmt formatCode="0" sourceLinked="1"/>
        <c:tickLblPos val="none"/>
        <c:crossAx val="1813169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2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26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80</c:v>
                </c:pt>
                <c:pt idx="1">
                  <c:v>0</c:v>
                </c:pt>
                <c:pt idx="2">
                  <c:v>20</c:v>
                </c:pt>
              </c:numCache>
            </c:numRef>
          </c:val>
        </c:ser>
        <c:gapWidth val="59"/>
        <c:overlap val="100"/>
        <c:axId val="181522816"/>
        <c:axId val="181524352"/>
      </c:barChart>
      <c:catAx>
        <c:axId val="181522816"/>
        <c:scaling>
          <c:orientation val="maxMin"/>
        </c:scaling>
        <c:axPos val="l"/>
        <c:tickLblPos val="none"/>
        <c:txPr>
          <a:bodyPr/>
          <a:lstStyle/>
          <a:p>
            <a:pPr>
              <a:defRPr lang="en-IN"/>
            </a:pPr>
            <a:endParaRPr lang="en-US"/>
          </a:p>
        </c:txPr>
        <c:crossAx val="181524352"/>
        <c:crosses val="autoZero"/>
        <c:auto val="1"/>
        <c:lblAlgn val="ctr"/>
        <c:lblOffset val="100"/>
      </c:catAx>
      <c:valAx>
        <c:axId val="181524352"/>
        <c:scaling>
          <c:orientation val="minMax"/>
          <c:max val="100"/>
        </c:scaling>
        <c:delete val="1"/>
        <c:axPos val="b"/>
        <c:numFmt formatCode="0" sourceLinked="1"/>
        <c:tickLblPos val="none"/>
        <c:crossAx val="1815228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2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14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54.690000000000012</c:v>
                </c:pt>
                <c:pt idx="1">
                  <c:v>32.809999999999995</c:v>
                </c:pt>
                <c:pt idx="2">
                  <c:v>12.5</c:v>
                </c:pt>
              </c:numCache>
            </c:numRef>
          </c:val>
        </c:ser>
        <c:gapWidth val="59"/>
        <c:overlap val="100"/>
        <c:axId val="181576832"/>
        <c:axId val="181578368"/>
      </c:barChart>
      <c:catAx>
        <c:axId val="181576832"/>
        <c:scaling>
          <c:orientation val="maxMin"/>
        </c:scaling>
        <c:axPos val="l"/>
        <c:tickLblPos val="none"/>
        <c:txPr>
          <a:bodyPr/>
          <a:lstStyle/>
          <a:p>
            <a:pPr>
              <a:defRPr lang="en-IN"/>
            </a:pPr>
            <a:endParaRPr lang="en-US"/>
          </a:p>
        </c:txPr>
        <c:crossAx val="181578368"/>
        <c:crosses val="autoZero"/>
        <c:auto val="1"/>
        <c:lblAlgn val="ctr"/>
        <c:lblOffset val="100"/>
      </c:catAx>
      <c:valAx>
        <c:axId val="181578368"/>
        <c:scaling>
          <c:orientation val="minMax"/>
          <c:max val="100"/>
        </c:scaling>
        <c:delete val="1"/>
        <c:axPos val="b"/>
        <c:numFmt formatCode="0" sourceLinked="1"/>
        <c:tickLblPos val="none"/>
        <c:crossAx val="1815768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2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19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66.669999999999987</c:v>
                </c:pt>
                <c:pt idx="1">
                  <c:v>18.52</c:v>
                </c:pt>
                <c:pt idx="2">
                  <c:v>14.81</c:v>
                </c:pt>
              </c:numCache>
            </c:numRef>
          </c:val>
        </c:ser>
        <c:gapWidth val="59"/>
        <c:overlap val="100"/>
        <c:axId val="181602176"/>
        <c:axId val="181603712"/>
      </c:barChart>
      <c:catAx>
        <c:axId val="181602176"/>
        <c:scaling>
          <c:orientation val="maxMin"/>
        </c:scaling>
        <c:axPos val="l"/>
        <c:tickLblPos val="none"/>
        <c:txPr>
          <a:bodyPr/>
          <a:lstStyle/>
          <a:p>
            <a:pPr>
              <a:defRPr lang="en-IN"/>
            </a:pPr>
            <a:endParaRPr lang="en-US"/>
          </a:p>
        </c:txPr>
        <c:crossAx val="181603712"/>
        <c:crosses val="autoZero"/>
        <c:auto val="1"/>
        <c:lblAlgn val="ctr"/>
        <c:lblOffset val="100"/>
      </c:catAx>
      <c:valAx>
        <c:axId val="181603712"/>
        <c:scaling>
          <c:orientation val="minMax"/>
          <c:max val="100"/>
        </c:scaling>
        <c:delete val="1"/>
        <c:axPos val="b"/>
        <c:numFmt formatCode="0" sourceLinked="1"/>
        <c:tickLblPos val="none"/>
        <c:crossAx val="1816021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2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19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18.75</c:v>
                </c:pt>
                <c:pt idx="1">
                  <c:v>81.25</c:v>
                </c:pt>
                <c:pt idx="2">
                  <c:v>0</c:v>
                </c:pt>
              </c:numCache>
            </c:numRef>
          </c:val>
        </c:ser>
        <c:gapWidth val="59"/>
        <c:overlap val="100"/>
        <c:axId val="181660288"/>
        <c:axId val="181678464"/>
      </c:barChart>
      <c:catAx>
        <c:axId val="181660288"/>
        <c:scaling>
          <c:orientation val="maxMin"/>
        </c:scaling>
        <c:axPos val="l"/>
        <c:tickLblPos val="none"/>
        <c:txPr>
          <a:bodyPr/>
          <a:lstStyle/>
          <a:p>
            <a:pPr>
              <a:defRPr lang="en-IN"/>
            </a:pPr>
            <a:endParaRPr lang="en-US"/>
          </a:p>
        </c:txPr>
        <c:crossAx val="181678464"/>
        <c:crosses val="autoZero"/>
        <c:auto val="1"/>
        <c:lblAlgn val="ctr"/>
        <c:lblOffset val="100"/>
      </c:catAx>
      <c:valAx>
        <c:axId val="181678464"/>
        <c:scaling>
          <c:orientation val="minMax"/>
          <c:max val="100"/>
        </c:scaling>
        <c:delete val="1"/>
        <c:axPos val="b"/>
        <c:numFmt formatCode="0" sourceLinked="1"/>
        <c:tickLblPos val="none"/>
        <c:crossAx val="1816602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2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22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63.64</c:v>
                </c:pt>
                <c:pt idx="1">
                  <c:v>27.27</c:v>
                </c:pt>
                <c:pt idx="2">
                  <c:v>9.09</c:v>
                </c:pt>
              </c:numCache>
            </c:numRef>
          </c:val>
        </c:ser>
        <c:gapWidth val="59"/>
        <c:overlap val="100"/>
        <c:axId val="181706112"/>
        <c:axId val="181707904"/>
      </c:barChart>
      <c:catAx>
        <c:axId val="181706112"/>
        <c:scaling>
          <c:orientation val="maxMin"/>
        </c:scaling>
        <c:axPos val="l"/>
        <c:tickLblPos val="none"/>
        <c:txPr>
          <a:bodyPr/>
          <a:lstStyle/>
          <a:p>
            <a:pPr>
              <a:defRPr lang="en-IN"/>
            </a:pPr>
            <a:endParaRPr lang="en-US"/>
          </a:p>
        </c:txPr>
        <c:crossAx val="181707904"/>
        <c:crosses val="autoZero"/>
        <c:auto val="1"/>
        <c:lblAlgn val="ctr"/>
        <c:lblOffset val="100"/>
      </c:catAx>
      <c:valAx>
        <c:axId val="181707904"/>
        <c:scaling>
          <c:orientation val="minMax"/>
          <c:max val="100"/>
        </c:scaling>
        <c:delete val="1"/>
        <c:axPos val="b"/>
        <c:numFmt formatCode="0" sourceLinked="1"/>
        <c:tickLblPos val="none"/>
        <c:crossAx val="1817061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2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426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Sheet1!$A$2:$A$4</c:f>
              <c:strCache>
                <c:ptCount val="3"/>
                <c:pt idx="0">
                  <c:v> 1-5</c:v>
                </c:pt>
                <c:pt idx="1">
                  <c:v> 6-10</c:v>
                </c:pt>
                <c:pt idx="2">
                  <c:v> DK/CS</c:v>
                </c:pt>
              </c:strCache>
            </c:strRef>
          </c:cat>
          <c:val>
            <c:numRef>
              <c:f>Sheet1!$B$2:$B$4</c:f>
              <c:numCache>
                <c:formatCode>0</c:formatCode>
                <c:ptCount val="3"/>
                <c:pt idx="0">
                  <c:v>51.06</c:v>
                </c:pt>
                <c:pt idx="1">
                  <c:v>34.04</c:v>
                </c:pt>
                <c:pt idx="2">
                  <c:v>14.89</c:v>
                </c:pt>
              </c:numCache>
            </c:numRef>
          </c:val>
        </c:ser>
        <c:gapWidth val="59"/>
        <c:overlap val="100"/>
        <c:axId val="181813632"/>
        <c:axId val="181815168"/>
      </c:barChart>
      <c:catAx>
        <c:axId val="181813632"/>
        <c:scaling>
          <c:orientation val="maxMin"/>
        </c:scaling>
        <c:axPos val="l"/>
        <c:tickLblPos val="none"/>
        <c:txPr>
          <a:bodyPr/>
          <a:lstStyle/>
          <a:p>
            <a:pPr>
              <a:defRPr lang="en-IN"/>
            </a:pPr>
            <a:endParaRPr lang="en-US"/>
          </a:p>
        </c:txPr>
        <c:crossAx val="181815168"/>
        <c:crosses val="autoZero"/>
        <c:auto val="1"/>
        <c:lblAlgn val="ctr"/>
        <c:lblOffset val="100"/>
      </c:catAx>
      <c:valAx>
        <c:axId val="181815168"/>
        <c:scaling>
          <c:orientation val="minMax"/>
          <c:max val="100"/>
        </c:scaling>
        <c:delete val="1"/>
        <c:axPos val="b"/>
        <c:numFmt formatCode="0" sourceLinked="1"/>
        <c:tickLblPos val="none"/>
        <c:crossAx val="1818136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28.xml><?xml version="1.0" encoding="utf-8"?>
<c:chartSpace xmlns:c="http://schemas.openxmlformats.org/drawingml/2006/chart" xmlns:a="http://schemas.openxmlformats.org/drawingml/2006/main" xmlns:r="http://schemas.openxmlformats.org/officeDocument/2006/relationships">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Add on slabs (Thermocol, EPS, XPS)</c:v>
                </c:pt>
                <c:pt idx="1">
                  <c:v> Sandwich PUF Panels</c:v>
                </c:pt>
                <c:pt idx="2">
                  <c:v> Filler (Husk/Raw/Rock wool/Cork)</c:v>
                </c:pt>
                <c:pt idx="3">
                  <c:v> Brick &amp; mortar</c:v>
                </c:pt>
                <c:pt idx="4">
                  <c:v> Others (specify)</c:v>
                </c:pt>
                <c:pt idx="5">
                  <c:v> Don’t know</c:v>
                </c:pt>
              </c:strCache>
            </c:strRef>
          </c:cat>
          <c:val>
            <c:numRef>
              <c:f>Sheet1!$B$2:$B$7</c:f>
              <c:numCache>
                <c:formatCode>0</c:formatCode>
                <c:ptCount val="6"/>
                <c:pt idx="0">
                  <c:v>80.22</c:v>
                </c:pt>
                <c:pt idx="1">
                  <c:v>11.22</c:v>
                </c:pt>
                <c:pt idx="2">
                  <c:v>16.41</c:v>
                </c:pt>
                <c:pt idx="3">
                  <c:v>2.42</c:v>
                </c:pt>
                <c:pt idx="4">
                  <c:v>4.5</c:v>
                </c:pt>
                <c:pt idx="5">
                  <c:v>0.60000000000000064</c:v>
                </c:pt>
              </c:numCache>
            </c:numRef>
          </c:val>
        </c:ser>
        <c:gapWidth val="43"/>
        <c:overlap val="100"/>
        <c:axId val="182902144"/>
        <c:axId val="183227520"/>
      </c:barChart>
      <c:catAx>
        <c:axId val="182902144"/>
        <c:scaling>
          <c:orientation val="maxMin"/>
        </c:scaling>
        <c:axPos val="l"/>
        <c:tickLblPos val="none"/>
        <c:txPr>
          <a:bodyPr/>
          <a:lstStyle/>
          <a:p>
            <a:pPr>
              <a:defRPr lang="en-IN"/>
            </a:pPr>
            <a:endParaRPr lang="en-US"/>
          </a:p>
        </c:txPr>
        <c:crossAx val="183227520"/>
        <c:crosses val="autoZero"/>
        <c:auto val="1"/>
        <c:lblAlgn val="ctr"/>
        <c:lblOffset val="100"/>
      </c:catAx>
      <c:valAx>
        <c:axId val="183227520"/>
        <c:scaling>
          <c:orientation val="minMax"/>
          <c:max val="100"/>
        </c:scaling>
        <c:delete val="1"/>
        <c:axPos val="b"/>
        <c:numFmt formatCode="0" sourceLinked="1"/>
        <c:tickLblPos val="none"/>
        <c:crossAx val="1829021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2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Add on slabs (Thermocol, EPS, XPS)</c:v>
                </c:pt>
                <c:pt idx="1">
                  <c:v> Sandwich PUF Panels</c:v>
                </c:pt>
                <c:pt idx="2">
                  <c:v> Filler (Husk/Raw/Rock wool/Cork)</c:v>
                </c:pt>
                <c:pt idx="3">
                  <c:v> Brick &amp; mortar</c:v>
                </c:pt>
                <c:pt idx="4">
                  <c:v> Others (specify)</c:v>
                </c:pt>
                <c:pt idx="5">
                  <c:v> Don’t know</c:v>
                </c:pt>
              </c:strCache>
            </c:strRef>
          </c:cat>
          <c:val>
            <c:numRef>
              <c:f>Sheet1!$B$2:$B$7</c:f>
              <c:numCache>
                <c:formatCode>0</c:formatCode>
                <c:ptCount val="6"/>
                <c:pt idx="0">
                  <c:v>76.739999999999995</c:v>
                </c:pt>
                <c:pt idx="1">
                  <c:v>28.1</c:v>
                </c:pt>
                <c:pt idx="2">
                  <c:v>5.23</c:v>
                </c:pt>
                <c:pt idx="3">
                  <c:v>5.6199999999999966</c:v>
                </c:pt>
                <c:pt idx="4">
                  <c:v>2.13</c:v>
                </c:pt>
                <c:pt idx="5">
                  <c:v>1.1599999999999846</c:v>
                </c:pt>
              </c:numCache>
            </c:numRef>
          </c:val>
        </c:ser>
        <c:gapWidth val="43"/>
        <c:overlap val="100"/>
        <c:axId val="179401088"/>
        <c:axId val="179402624"/>
      </c:barChart>
      <c:catAx>
        <c:axId val="179401088"/>
        <c:scaling>
          <c:orientation val="maxMin"/>
        </c:scaling>
        <c:axPos val="l"/>
        <c:tickLblPos val="none"/>
        <c:txPr>
          <a:bodyPr/>
          <a:lstStyle/>
          <a:p>
            <a:pPr>
              <a:defRPr lang="en-IN"/>
            </a:pPr>
            <a:endParaRPr lang="en-US"/>
          </a:p>
        </c:txPr>
        <c:crossAx val="179402624"/>
        <c:crosses val="autoZero"/>
        <c:auto val="1"/>
        <c:lblAlgn val="ctr"/>
        <c:lblOffset val="100"/>
      </c:catAx>
      <c:valAx>
        <c:axId val="179402624"/>
        <c:scaling>
          <c:orientation val="minMax"/>
          <c:max val="100"/>
        </c:scaling>
        <c:delete val="1"/>
        <c:axPos val="b"/>
        <c:numFmt formatCode="0" sourceLinked="1"/>
        <c:tickLblPos val="none"/>
        <c:crossAx val="1794010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85"/>
          <c:y val="0.12257111451324262"/>
          <c:w val="0.83441228514459997"/>
          <c:h val="0.7365404911584307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layout>
                <c:manualLayout>
                  <c:x val="-9.3627986818569764E-2"/>
                  <c:y val="-9.4204568682500267E-2"/>
                </c:manualLayout>
              </c:layout>
              <c:showVal val="1"/>
            </c:dLbl>
            <c:dLbl>
              <c:idx val="3"/>
              <c:delete val="1"/>
            </c:dLbl>
            <c:dLbl>
              <c:idx val="4"/>
              <c:layout>
                <c:manualLayout>
                  <c:x val="-0.10252833751129976"/>
                  <c:y val="-0.12339134570059122"/>
                </c:manualLayout>
              </c:layout>
              <c:showVal val="1"/>
            </c:dLbl>
            <c:txPr>
              <a:bodyPr/>
              <a:lstStyle/>
              <a:p>
                <a:pPr>
                  <a:defRPr lang="en-US"/>
                </a:pPr>
                <a:endParaRPr lang="en-US"/>
              </a:p>
            </c:txPr>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27.27</c:v>
                </c:pt>
                <c:pt idx="1">
                  <c:v>65.910000000000025</c:v>
                </c:pt>
                <c:pt idx="2">
                  <c:v>2.27</c:v>
                </c:pt>
                <c:pt idx="3">
                  <c:v>0</c:v>
                </c:pt>
                <c:pt idx="4">
                  <c:v>4.55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3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Add on slabs (Thermocol, EPS, XPS)</c:v>
                </c:pt>
                <c:pt idx="1">
                  <c:v> Sandwich PUF Panels</c:v>
                </c:pt>
                <c:pt idx="2">
                  <c:v> Filler (Husk/Raw/Rock wool/Cork)</c:v>
                </c:pt>
                <c:pt idx="3">
                  <c:v> Brick &amp; mortar</c:v>
                </c:pt>
                <c:pt idx="4">
                  <c:v> Others (specify)</c:v>
                </c:pt>
                <c:pt idx="5">
                  <c:v> Don’t know</c:v>
                </c:pt>
              </c:strCache>
            </c:strRef>
          </c:cat>
          <c:val>
            <c:numRef>
              <c:f>Sheet1!$B$2:$B$7</c:f>
              <c:numCache>
                <c:formatCode>0</c:formatCode>
                <c:ptCount val="6"/>
                <c:pt idx="0">
                  <c:v>56.8</c:v>
                </c:pt>
                <c:pt idx="1">
                  <c:v>47.15</c:v>
                </c:pt>
                <c:pt idx="2">
                  <c:v>2.4099999999999997</c:v>
                </c:pt>
                <c:pt idx="3">
                  <c:v>2.19</c:v>
                </c:pt>
                <c:pt idx="4">
                  <c:v>2.63</c:v>
                </c:pt>
                <c:pt idx="5">
                  <c:v>1.32</c:v>
                </c:pt>
              </c:numCache>
            </c:numRef>
          </c:val>
        </c:ser>
        <c:gapWidth val="43"/>
        <c:overlap val="100"/>
        <c:axId val="179463296"/>
        <c:axId val="179464832"/>
      </c:barChart>
      <c:catAx>
        <c:axId val="179463296"/>
        <c:scaling>
          <c:orientation val="maxMin"/>
        </c:scaling>
        <c:axPos val="l"/>
        <c:tickLblPos val="none"/>
        <c:txPr>
          <a:bodyPr/>
          <a:lstStyle/>
          <a:p>
            <a:pPr>
              <a:defRPr lang="en-IN"/>
            </a:pPr>
            <a:endParaRPr lang="en-US"/>
          </a:p>
        </c:txPr>
        <c:crossAx val="179464832"/>
        <c:crosses val="autoZero"/>
        <c:auto val="1"/>
        <c:lblAlgn val="ctr"/>
        <c:lblOffset val="100"/>
      </c:catAx>
      <c:valAx>
        <c:axId val="179464832"/>
        <c:scaling>
          <c:orientation val="minMax"/>
          <c:max val="100"/>
        </c:scaling>
        <c:delete val="1"/>
        <c:axPos val="b"/>
        <c:numFmt formatCode="0" sourceLinked="1"/>
        <c:tickLblPos val="none"/>
        <c:crossAx val="17946329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3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Add on slabs (Thermocol, EPS, XPS)</c:v>
                </c:pt>
                <c:pt idx="1">
                  <c:v> Sandwich PUF Panels</c:v>
                </c:pt>
                <c:pt idx="2">
                  <c:v> Filler (Husk/Raw/Rock wool/Cork)</c:v>
                </c:pt>
                <c:pt idx="3">
                  <c:v> Brick &amp; mortar</c:v>
                </c:pt>
                <c:pt idx="4">
                  <c:v> Others (specify)</c:v>
                </c:pt>
                <c:pt idx="5">
                  <c:v> Don’t know</c:v>
                </c:pt>
              </c:strCache>
            </c:strRef>
          </c:cat>
          <c:val>
            <c:numRef>
              <c:f>Sheet1!$B$2:$B$7</c:f>
              <c:numCache>
                <c:formatCode>0</c:formatCode>
                <c:ptCount val="6"/>
                <c:pt idx="0">
                  <c:v>68.179999999999978</c:v>
                </c:pt>
                <c:pt idx="1">
                  <c:v>25</c:v>
                </c:pt>
                <c:pt idx="2">
                  <c:v>9.09</c:v>
                </c:pt>
                <c:pt idx="3">
                  <c:v>13.64</c:v>
                </c:pt>
                <c:pt idx="4">
                  <c:v>4.55</c:v>
                </c:pt>
                <c:pt idx="5">
                  <c:v>4.55</c:v>
                </c:pt>
              </c:numCache>
            </c:numRef>
          </c:val>
        </c:ser>
        <c:gapWidth val="43"/>
        <c:overlap val="100"/>
        <c:axId val="179492736"/>
        <c:axId val="179494272"/>
      </c:barChart>
      <c:catAx>
        <c:axId val="179492736"/>
        <c:scaling>
          <c:orientation val="maxMin"/>
        </c:scaling>
        <c:axPos val="l"/>
        <c:tickLblPos val="none"/>
        <c:txPr>
          <a:bodyPr/>
          <a:lstStyle/>
          <a:p>
            <a:pPr>
              <a:defRPr lang="en-IN"/>
            </a:pPr>
            <a:endParaRPr lang="en-US"/>
          </a:p>
        </c:txPr>
        <c:crossAx val="179494272"/>
        <c:crosses val="autoZero"/>
        <c:auto val="1"/>
        <c:lblAlgn val="ctr"/>
        <c:lblOffset val="100"/>
      </c:catAx>
      <c:valAx>
        <c:axId val="179494272"/>
        <c:scaling>
          <c:orientation val="minMax"/>
          <c:max val="100"/>
        </c:scaling>
        <c:delete val="1"/>
        <c:axPos val="b"/>
        <c:numFmt formatCode="0" sourceLinked="1"/>
        <c:tickLblPos val="none"/>
        <c:crossAx val="1794927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3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Add on slabs (Thermocol, EPS, XPS)</c:v>
                </c:pt>
                <c:pt idx="1">
                  <c:v> Sandwich PUF Panels</c:v>
                </c:pt>
                <c:pt idx="2">
                  <c:v> Filler (Husk/Raw/Rock wool/Cork)</c:v>
                </c:pt>
                <c:pt idx="3">
                  <c:v> Brick &amp; mortar</c:v>
                </c:pt>
                <c:pt idx="4">
                  <c:v> Others (specify)</c:v>
                </c:pt>
                <c:pt idx="5">
                  <c:v> Don’t know</c:v>
                </c:pt>
              </c:strCache>
            </c:strRef>
          </c:cat>
          <c:val>
            <c:numRef>
              <c:f>Sheet1!$B$2:$B$7</c:f>
              <c:numCache>
                <c:formatCode>0</c:formatCode>
                <c:ptCount val="6"/>
                <c:pt idx="0">
                  <c:v>55.56</c:v>
                </c:pt>
                <c:pt idx="1">
                  <c:v>25.93</c:v>
                </c:pt>
                <c:pt idx="2">
                  <c:v>11.11</c:v>
                </c:pt>
                <c:pt idx="3">
                  <c:v>14.81</c:v>
                </c:pt>
                <c:pt idx="4">
                  <c:v>3.7</c:v>
                </c:pt>
                <c:pt idx="5">
                  <c:v>14.81</c:v>
                </c:pt>
              </c:numCache>
            </c:numRef>
          </c:val>
        </c:ser>
        <c:gapWidth val="43"/>
        <c:overlap val="100"/>
        <c:axId val="183253632"/>
        <c:axId val="183263616"/>
      </c:barChart>
      <c:catAx>
        <c:axId val="183253632"/>
        <c:scaling>
          <c:orientation val="maxMin"/>
        </c:scaling>
        <c:axPos val="l"/>
        <c:tickLblPos val="none"/>
        <c:txPr>
          <a:bodyPr/>
          <a:lstStyle/>
          <a:p>
            <a:pPr>
              <a:defRPr lang="en-IN"/>
            </a:pPr>
            <a:endParaRPr lang="en-US"/>
          </a:p>
        </c:txPr>
        <c:crossAx val="183263616"/>
        <c:crosses val="autoZero"/>
        <c:auto val="1"/>
        <c:lblAlgn val="ctr"/>
        <c:lblOffset val="100"/>
      </c:catAx>
      <c:valAx>
        <c:axId val="183263616"/>
        <c:scaling>
          <c:orientation val="minMax"/>
          <c:max val="100"/>
        </c:scaling>
        <c:delete val="1"/>
        <c:axPos val="b"/>
        <c:numFmt formatCode="0" sourceLinked="1"/>
        <c:tickLblPos val="none"/>
        <c:crossAx val="1832536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3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Add on slabs (Thermocol, EPS, XPS)</c:v>
                </c:pt>
                <c:pt idx="1">
                  <c:v> Sandwich PUF Panels</c:v>
                </c:pt>
                <c:pt idx="2">
                  <c:v> Filler (Husk/Raw/Rock wool/Cork)</c:v>
                </c:pt>
                <c:pt idx="3">
                  <c:v> Brick &amp; mortar</c:v>
                </c:pt>
                <c:pt idx="4">
                  <c:v> Others (specify)</c:v>
                </c:pt>
                <c:pt idx="5">
                  <c:v> Don’t know</c:v>
                </c:pt>
              </c:strCache>
            </c:strRef>
          </c:cat>
          <c:val>
            <c:numRef>
              <c:f>Sheet1!$B$2:$B$7</c:f>
              <c:numCache>
                <c:formatCode>0</c:formatCode>
                <c:ptCount val="6"/>
                <c:pt idx="0">
                  <c:v>77.349999999999994</c:v>
                </c:pt>
                <c:pt idx="1">
                  <c:v>15.48</c:v>
                </c:pt>
                <c:pt idx="2">
                  <c:v>14.48</c:v>
                </c:pt>
                <c:pt idx="3">
                  <c:v>2.5299999999999998</c:v>
                </c:pt>
                <c:pt idx="4">
                  <c:v>4.18</c:v>
                </c:pt>
                <c:pt idx="5">
                  <c:v>0.8</c:v>
                </c:pt>
              </c:numCache>
            </c:numRef>
          </c:val>
        </c:ser>
        <c:gapWidth val="43"/>
        <c:overlap val="100"/>
        <c:axId val="183497088"/>
        <c:axId val="183498624"/>
      </c:barChart>
      <c:catAx>
        <c:axId val="183497088"/>
        <c:scaling>
          <c:orientation val="maxMin"/>
        </c:scaling>
        <c:axPos val="l"/>
        <c:tickLblPos val="none"/>
        <c:txPr>
          <a:bodyPr/>
          <a:lstStyle/>
          <a:p>
            <a:pPr>
              <a:defRPr lang="en-IN"/>
            </a:pPr>
            <a:endParaRPr lang="en-US"/>
          </a:p>
        </c:txPr>
        <c:crossAx val="183498624"/>
        <c:crosses val="autoZero"/>
        <c:auto val="1"/>
        <c:lblAlgn val="ctr"/>
        <c:lblOffset val="100"/>
      </c:catAx>
      <c:valAx>
        <c:axId val="183498624"/>
        <c:scaling>
          <c:orientation val="minMax"/>
          <c:max val="100"/>
        </c:scaling>
        <c:delete val="1"/>
        <c:axPos val="b"/>
        <c:numFmt formatCode="0" sourceLinked="1"/>
        <c:tickLblPos val="none"/>
        <c:crossAx val="1834970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3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Add on slabs (Thermocol, EPS, XPS)</c:v>
                </c:pt>
                <c:pt idx="1">
                  <c:v> Sandwich PUF Panels</c:v>
                </c:pt>
                <c:pt idx="2">
                  <c:v> Filler (Husk/Raw/Rock wool/Cork)</c:v>
                </c:pt>
                <c:pt idx="3">
                  <c:v> Brick &amp; mortar</c:v>
                </c:pt>
                <c:pt idx="4">
                  <c:v> Others (specify)</c:v>
                </c:pt>
                <c:pt idx="5">
                  <c:v> Don’t know</c:v>
                </c:pt>
              </c:strCache>
            </c:strRef>
          </c:cat>
          <c:val>
            <c:numRef>
              <c:f>Sheet1!$B$2:$B$7</c:f>
              <c:numCache>
                <c:formatCode>0</c:formatCode>
                <c:ptCount val="6"/>
                <c:pt idx="0">
                  <c:v>77.349999999999994</c:v>
                </c:pt>
                <c:pt idx="1">
                  <c:v>15.48</c:v>
                </c:pt>
                <c:pt idx="2">
                  <c:v>14.48</c:v>
                </c:pt>
                <c:pt idx="3">
                  <c:v>2.5299999999999998</c:v>
                </c:pt>
                <c:pt idx="4">
                  <c:v>4.18</c:v>
                </c:pt>
                <c:pt idx="5">
                  <c:v>0.8</c:v>
                </c:pt>
              </c:numCache>
            </c:numRef>
          </c:val>
        </c:ser>
        <c:gapWidth val="43"/>
        <c:overlap val="100"/>
        <c:axId val="183572736"/>
        <c:axId val="183578624"/>
      </c:barChart>
      <c:catAx>
        <c:axId val="183572736"/>
        <c:scaling>
          <c:orientation val="maxMin"/>
        </c:scaling>
        <c:axPos val="l"/>
        <c:tickLblPos val="none"/>
        <c:txPr>
          <a:bodyPr/>
          <a:lstStyle/>
          <a:p>
            <a:pPr>
              <a:defRPr lang="en-IN"/>
            </a:pPr>
            <a:endParaRPr lang="en-US"/>
          </a:p>
        </c:txPr>
        <c:crossAx val="183578624"/>
        <c:crosses val="autoZero"/>
        <c:auto val="1"/>
        <c:lblAlgn val="ctr"/>
        <c:lblOffset val="100"/>
      </c:catAx>
      <c:valAx>
        <c:axId val="183578624"/>
        <c:scaling>
          <c:orientation val="minMax"/>
          <c:max val="100"/>
        </c:scaling>
        <c:delete val="1"/>
        <c:axPos val="b"/>
        <c:numFmt formatCode="0" sourceLinked="1"/>
        <c:tickLblPos val="none"/>
        <c:crossAx val="1835727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3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Add on slabs (Thermocol, EPS, XPS)</c:v>
                </c:pt>
                <c:pt idx="1">
                  <c:v> Sandwich PUF Panels</c:v>
                </c:pt>
                <c:pt idx="2">
                  <c:v> Filler (Husk/Raw/Rock wool/Cork)</c:v>
                </c:pt>
                <c:pt idx="3">
                  <c:v> Brick &amp; mortar</c:v>
                </c:pt>
                <c:pt idx="4">
                  <c:v> Others (specify)</c:v>
                </c:pt>
                <c:pt idx="5">
                  <c:v> Don’t know</c:v>
                </c:pt>
              </c:strCache>
            </c:strRef>
          </c:cat>
          <c:val>
            <c:numRef>
              <c:f>Sheet1!$B$2:$B$7</c:f>
              <c:numCache>
                <c:formatCode>0</c:formatCode>
                <c:ptCount val="6"/>
                <c:pt idx="0">
                  <c:v>74.510000000000005</c:v>
                </c:pt>
                <c:pt idx="1">
                  <c:v>5.7</c:v>
                </c:pt>
                <c:pt idx="2">
                  <c:v>30.110000000000031</c:v>
                </c:pt>
                <c:pt idx="3">
                  <c:v>0.89</c:v>
                </c:pt>
                <c:pt idx="4">
                  <c:v>7.28</c:v>
                </c:pt>
                <c:pt idx="5">
                  <c:v>0.42000000000000032</c:v>
                </c:pt>
              </c:numCache>
            </c:numRef>
          </c:val>
        </c:ser>
        <c:gapWidth val="43"/>
        <c:overlap val="100"/>
        <c:axId val="183700480"/>
        <c:axId val="183702272"/>
      </c:barChart>
      <c:catAx>
        <c:axId val="183700480"/>
        <c:scaling>
          <c:orientation val="maxMin"/>
        </c:scaling>
        <c:axPos val="l"/>
        <c:tickLblPos val="none"/>
        <c:txPr>
          <a:bodyPr/>
          <a:lstStyle/>
          <a:p>
            <a:pPr>
              <a:defRPr lang="en-IN"/>
            </a:pPr>
            <a:endParaRPr lang="en-US"/>
          </a:p>
        </c:txPr>
        <c:crossAx val="183702272"/>
        <c:crosses val="autoZero"/>
        <c:auto val="1"/>
        <c:lblAlgn val="ctr"/>
        <c:lblOffset val="100"/>
      </c:catAx>
      <c:valAx>
        <c:axId val="183702272"/>
        <c:scaling>
          <c:orientation val="minMax"/>
          <c:max val="100"/>
        </c:scaling>
        <c:delete val="1"/>
        <c:axPos val="b"/>
        <c:numFmt formatCode="0" sourceLinked="1"/>
        <c:tickLblPos val="none"/>
        <c:crossAx val="1837004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3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Add on slabs (Thermocol, EPS, XPS)</c:v>
                </c:pt>
                <c:pt idx="1">
                  <c:v> Sandwich PUF Panels</c:v>
                </c:pt>
                <c:pt idx="2">
                  <c:v> Filler (Husk/Raw/Rock wool/Cork)</c:v>
                </c:pt>
                <c:pt idx="3">
                  <c:v> Brick &amp; mortar</c:v>
                </c:pt>
                <c:pt idx="4">
                  <c:v> Others (specify)</c:v>
                </c:pt>
                <c:pt idx="5">
                  <c:v> Don’t know</c:v>
                </c:pt>
              </c:strCache>
            </c:strRef>
          </c:cat>
          <c:val>
            <c:numRef>
              <c:f>Sheet1!$B$2:$B$7</c:f>
              <c:numCache>
                <c:formatCode>0</c:formatCode>
                <c:ptCount val="6"/>
                <c:pt idx="0">
                  <c:v>92.9</c:v>
                </c:pt>
                <c:pt idx="1">
                  <c:v>4.9800000000000004</c:v>
                </c:pt>
                <c:pt idx="2">
                  <c:v>5.85</c:v>
                </c:pt>
                <c:pt idx="3">
                  <c:v>2.62</c:v>
                </c:pt>
                <c:pt idx="4">
                  <c:v>3.36</c:v>
                </c:pt>
                <c:pt idx="5">
                  <c:v>0.75000000000000733</c:v>
                </c:pt>
              </c:numCache>
            </c:numRef>
          </c:val>
        </c:ser>
        <c:gapWidth val="43"/>
        <c:overlap val="100"/>
        <c:axId val="183738368"/>
        <c:axId val="183739904"/>
      </c:barChart>
      <c:catAx>
        <c:axId val="183738368"/>
        <c:scaling>
          <c:orientation val="maxMin"/>
        </c:scaling>
        <c:axPos val="l"/>
        <c:tickLblPos val="none"/>
        <c:txPr>
          <a:bodyPr/>
          <a:lstStyle/>
          <a:p>
            <a:pPr>
              <a:defRPr lang="en-IN"/>
            </a:pPr>
            <a:endParaRPr lang="en-US"/>
          </a:p>
        </c:txPr>
        <c:crossAx val="183739904"/>
        <c:crosses val="autoZero"/>
        <c:auto val="1"/>
        <c:lblAlgn val="ctr"/>
        <c:lblOffset val="100"/>
      </c:catAx>
      <c:valAx>
        <c:axId val="183739904"/>
        <c:scaling>
          <c:orientation val="minMax"/>
          <c:max val="100"/>
        </c:scaling>
        <c:delete val="1"/>
        <c:axPos val="b"/>
        <c:numFmt formatCode="0" sourceLinked="1"/>
        <c:tickLblPos val="none"/>
        <c:crossAx val="1837383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3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Add on slabs (Thermocol, EPS, XPS)</c:v>
                </c:pt>
                <c:pt idx="1">
                  <c:v> Sandwich PUF Panels</c:v>
                </c:pt>
                <c:pt idx="2">
                  <c:v> Filler (Husk/Raw/Rock wool/Cork)</c:v>
                </c:pt>
                <c:pt idx="3">
                  <c:v> Brick &amp; mortar</c:v>
                </c:pt>
                <c:pt idx="4">
                  <c:v> Others (specify)</c:v>
                </c:pt>
                <c:pt idx="5">
                  <c:v> Don’t know</c:v>
                </c:pt>
              </c:strCache>
            </c:strRef>
          </c:cat>
          <c:val>
            <c:numRef>
              <c:f>Sheet1!$B$2:$B$7</c:f>
              <c:numCache>
                <c:formatCode>0</c:formatCode>
                <c:ptCount val="6"/>
                <c:pt idx="0">
                  <c:v>74.33</c:v>
                </c:pt>
                <c:pt idx="1">
                  <c:v>28.23</c:v>
                </c:pt>
                <c:pt idx="2">
                  <c:v>2.86</c:v>
                </c:pt>
                <c:pt idx="3">
                  <c:v>2.4699999999999998</c:v>
                </c:pt>
                <c:pt idx="4">
                  <c:v>0.99</c:v>
                </c:pt>
                <c:pt idx="5">
                  <c:v>0.99</c:v>
                </c:pt>
              </c:numCache>
            </c:numRef>
          </c:val>
        </c:ser>
        <c:gapWidth val="43"/>
        <c:overlap val="100"/>
        <c:axId val="183771904"/>
        <c:axId val="183773440"/>
      </c:barChart>
      <c:catAx>
        <c:axId val="183771904"/>
        <c:scaling>
          <c:orientation val="maxMin"/>
        </c:scaling>
        <c:axPos val="l"/>
        <c:tickLblPos val="none"/>
        <c:txPr>
          <a:bodyPr/>
          <a:lstStyle/>
          <a:p>
            <a:pPr>
              <a:defRPr lang="en-IN"/>
            </a:pPr>
            <a:endParaRPr lang="en-US"/>
          </a:p>
        </c:txPr>
        <c:crossAx val="183773440"/>
        <c:crosses val="autoZero"/>
        <c:auto val="1"/>
        <c:lblAlgn val="ctr"/>
        <c:lblOffset val="100"/>
      </c:catAx>
      <c:valAx>
        <c:axId val="183773440"/>
        <c:scaling>
          <c:orientation val="minMax"/>
          <c:max val="100"/>
        </c:scaling>
        <c:delete val="1"/>
        <c:axPos val="b"/>
        <c:numFmt formatCode="0" sourceLinked="1"/>
        <c:tickLblPos val="none"/>
        <c:crossAx val="1837719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3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Add on slabs (Thermocol, EPS, XPS)</c:v>
                </c:pt>
                <c:pt idx="1">
                  <c:v> Sandwich PUF Panels</c:v>
                </c:pt>
                <c:pt idx="2">
                  <c:v> Filler (Husk/Raw/Rock wool/Cork)</c:v>
                </c:pt>
                <c:pt idx="3">
                  <c:v> Brick &amp; mortar</c:v>
                </c:pt>
                <c:pt idx="4">
                  <c:v> Others (specify)</c:v>
                </c:pt>
                <c:pt idx="5">
                  <c:v> Don’t know</c:v>
                </c:pt>
              </c:strCache>
            </c:strRef>
          </c:cat>
          <c:val>
            <c:numRef>
              <c:f>Sheet1!$B$2:$B$7</c:f>
              <c:numCache>
                <c:formatCode>0</c:formatCode>
                <c:ptCount val="6"/>
                <c:pt idx="0">
                  <c:v>73.97</c:v>
                </c:pt>
                <c:pt idx="1">
                  <c:v>31.2</c:v>
                </c:pt>
                <c:pt idx="2">
                  <c:v>0.29000000000000031</c:v>
                </c:pt>
                <c:pt idx="3">
                  <c:v>6.03</c:v>
                </c:pt>
                <c:pt idx="4">
                  <c:v>1.53</c:v>
                </c:pt>
                <c:pt idx="5">
                  <c:v>1.53</c:v>
                </c:pt>
              </c:numCache>
            </c:numRef>
          </c:val>
        </c:ser>
        <c:gapWidth val="43"/>
        <c:overlap val="100"/>
        <c:axId val="183825920"/>
        <c:axId val="183827456"/>
      </c:barChart>
      <c:catAx>
        <c:axId val="183825920"/>
        <c:scaling>
          <c:orientation val="maxMin"/>
        </c:scaling>
        <c:axPos val="l"/>
        <c:tickLblPos val="none"/>
        <c:txPr>
          <a:bodyPr/>
          <a:lstStyle/>
          <a:p>
            <a:pPr>
              <a:defRPr lang="en-IN"/>
            </a:pPr>
            <a:endParaRPr lang="en-US"/>
          </a:p>
        </c:txPr>
        <c:crossAx val="183827456"/>
        <c:crosses val="autoZero"/>
        <c:auto val="1"/>
        <c:lblAlgn val="ctr"/>
        <c:lblOffset val="100"/>
      </c:catAx>
      <c:valAx>
        <c:axId val="183827456"/>
        <c:scaling>
          <c:orientation val="minMax"/>
          <c:max val="100"/>
        </c:scaling>
        <c:delete val="1"/>
        <c:axPos val="b"/>
        <c:numFmt formatCode="0" sourceLinked="1"/>
        <c:tickLblPos val="none"/>
        <c:crossAx val="1838259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3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14.950000000000006</c:v>
                </c:pt>
                <c:pt idx="1">
                  <c:v>12.51</c:v>
                </c:pt>
                <c:pt idx="2">
                  <c:v>10.870000000000006</c:v>
                </c:pt>
                <c:pt idx="3">
                  <c:v>25.830000000000005</c:v>
                </c:pt>
                <c:pt idx="4">
                  <c:v>22.43</c:v>
                </c:pt>
                <c:pt idx="5">
                  <c:v>8.65</c:v>
                </c:pt>
              </c:numCache>
            </c:numRef>
          </c:val>
        </c:ser>
        <c:gapWidth val="43"/>
        <c:overlap val="100"/>
        <c:axId val="185501184"/>
        <c:axId val="185502720"/>
      </c:barChart>
      <c:catAx>
        <c:axId val="185501184"/>
        <c:scaling>
          <c:orientation val="maxMin"/>
        </c:scaling>
        <c:axPos val="l"/>
        <c:tickLblPos val="none"/>
        <c:txPr>
          <a:bodyPr/>
          <a:lstStyle/>
          <a:p>
            <a:pPr>
              <a:defRPr lang="en-IN"/>
            </a:pPr>
            <a:endParaRPr lang="en-US"/>
          </a:p>
        </c:txPr>
        <c:crossAx val="185502720"/>
        <c:crosses val="autoZero"/>
        <c:auto val="1"/>
        <c:lblAlgn val="ctr"/>
        <c:lblOffset val="100"/>
      </c:catAx>
      <c:valAx>
        <c:axId val="185502720"/>
        <c:scaling>
          <c:orientation val="minMax"/>
          <c:max val="100"/>
        </c:scaling>
        <c:delete val="1"/>
        <c:axPos val="b"/>
        <c:numFmt formatCode="0" sourceLinked="1"/>
        <c:tickLblPos val="none"/>
        <c:crossAx val="1855011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74"/>
          <c:y val="0.12257111451324262"/>
          <c:w val="0.83441228514459997"/>
          <c:h val="0.736540491158430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layout>
                <c:manualLayout>
                  <c:x val="-7.124447835257762E-2"/>
                  <c:y val="-5.2978695889770902E-2"/>
                </c:manualLayout>
              </c:layout>
              <c:dLblPos val="inEnd"/>
              <c:showVal val="1"/>
            </c:dLbl>
            <c:dLbl>
              <c:idx val="3"/>
              <c:delete val="1"/>
            </c:dLbl>
            <c:dLbl>
              <c:idx val="4"/>
              <c:layout>
                <c:manualLayout>
                  <c:x val="0"/>
                  <c:y val="1.3244673972442734E-2"/>
                </c:manualLayout>
              </c:layout>
              <c:dLblPos val="inEnd"/>
              <c:showVal val="1"/>
            </c:dLbl>
            <c:txPr>
              <a:bodyPr/>
              <a:lstStyle/>
              <a:p>
                <a:pPr>
                  <a:defRPr lang="en-US"/>
                </a:pPr>
                <a:endParaRPr lang="en-US"/>
              </a:p>
            </c:txPr>
            <c:dLblPos val="inEnd"/>
            <c:showVal val="1"/>
            <c:showLeaderLines val="1"/>
          </c:dLbls>
          <c:cat>
            <c:strRef>
              <c:f>Sheet1!$A$2:$A$6</c:f>
              <c:strCache>
                <c:ptCount val="5"/>
                <c:pt idx="0">
                  <c:v> Single Commodity</c:v>
                </c:pt>
                <c:pt idx="1">
                  <c:v> Multi-commodity</c:v>
                </c:pt>
                <c:pt idx="2">
                  <c:v> CA Store (Controlled Atmosphere)</c:v>
                </c:pt>
                <c:pt idx="3">
                  <c:v> MA Store (Modified Atmosphere)</c:v>
                </c:pt>
                <c:pt idx="4">
                  <c:v> No Response</c:v>
                </c:pt>
              </c:strCache>
            </c:strRef>
          </c:cat>
          <c:val>
            <c:numRef>
              <c:f>Sheet1!$B$2:$B$6</c:f>
              <c:numCache>
                <c:formatCode>0</c:formatCode>
                <c:ptCount val="5"/>
                <c:pt idx="0">
                  <c:v>71.179999999999978</c:v>
                </c:pt>
                <c:pt idx="1">
                  <c:v>25.439999999999987</c:v>
                </c:pt>
                <c:pt idx="2">
                  <c:v>0.58000000000000007</c:v>
                </c:pt>
                <c:pt idx="3">
                  <c:v>0.16</c:v>
                </c:pt>
                <c:pt idx="4">
                  <c:v>2.64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4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14.72</c:v>
                </c:pt>
                <c:pt idx="1">
                  <c:v>13.17</c:v>
                </c:pt>
                <c:pt idx="2">
                  <c:v>11.17</c:v>
                </c:pt>
                <c:pt idx="3">
                  <c:v>27.04</c:v>
                </c:pt>
                <c:pt idx="4">
                  <c:v>20.700000000000003</c:v>
                </c:pt>
                <c:pt idx="5">
                  <c:v>8.56</c:v>
                </c:pt>
              </c:numCache>
            </c:numRef>
          </c:val>
        </c:ser>
        <c:gapWidth val="43"/>
        <c:overlap val="100"/>
        <c:axId val="185522432"/>
        <c:axId val="185524224"/>
      </c:barChart>
      <c:catAx>
        <c:axId val="185522432"/>
        <c:scaling>
          <c:orientation val="maxMin"/>
        </c:scaling>
        <c:axPos val="l"/>
        <c:tickLblPos val="none"/>
        <c:txPr>
          <a:bodyPr/>
          <a:lstStyle/>
          <a:p>
            <a:pPr>
              <a:defRPr lang="en-IN"/>
            </a:pPr>
            <a:endParaRPr lang="en-US"/>
          </a:p>
        </c:txPr>
        <c:crossAx val="185524224"/>
        <c:crosses val="autoZero"/>
        <c:auto val="1"/>
        <c:lblAlgn val="ctr"/>
        <c:lblOffset val="100"/>
      </c:catAx>
      <c:valAx>
        <c:axId val="185524224"/>
        <c:scaling>
          <c:orientation val="minMax"/>
          <c:max val="100"/>
        </c:scaling>
        <c:delete val="1"/>
        <c:axPos val="b"/>
        <c:numFmt formatCode="0" sourceLinked="1"/>
        <c:tickLblPos val="none"/>
        <c:crossAx val="1855224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4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22.29</c:v>
                </c:pt>
                <c:pt idx="1">
                  <c:v>11.120000000000001</c:v>
                </c:pt>
                <c:pt idx="2">
                  <c:v>8.3700000000000028</c:v>
                </c:pt>
                <c:pt idx="3">
                  <c:v>19.37</c:v>
                </c:pt>
                <c:pt idx="4">
                  <c:v>29.650000000000031</c:v>
                </c:pt>
                <c:pt idx="5">
                  <c:v>6.81</c:v>
                </c:pt>
              </c:numCache>
            </c:numRef>
          </c:val>
        </c:ser>
        <c:gapWidth val="43"/>
        <c:overlap val="100"/>
        <c:axId val="170839040"/>
        <c:axId val="170840832"/>
      </c:barChart>
      <c:catAx>
        <c:axId val="170839040"/>
        <c:scaling>
          <c:orientation val="maxMin"/>
        </c:scaling>
        <c:axPos val="l"/>
        <c:tickLblPos val="none"/>
        <c:txPr>
          <a:bodyPr/>
          <a:lstStyle/>
          <a:p>
            <a:pPr>
              <a:defRPr lang="en-IN"/>
            </a:pPr>
            <a:endParaRPr lang="en-US"/>
          </a:p>
        </c:txPr>
        <c:crossAx val="170840832"/>
        <c:crosses val="autoZero"/>
        <c:auto val="1"/>
        <c:lblAlgn val="ctr"/>
        <c:lblOffset val="100"/>
      </c:catAx>
      <c:valAx>
        <c:axId val="170840832"/>
        <c:scaling>
          <c:orientation val="minMax"/>
          <c:max val="100"/>
        </c:scaling>
        <c:delete val="1"/>
        <c:axPos val="b"/>
        <c:numFmt formatCode="0" sourceLinked="1"/>
        <c:tickLblPos val="none"/>
        <c:crossAx val="17083904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4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18.329999999999988</c:v>
                </c:pt>
                <c:pt idx="1">
                  <c:v>7.98</c:v>
                </c:pt>
                <c:pt idx="2">
                  <c:v>4.67</c:v>
                </c:pt>
                <c:pt idx="3">
                  <c:v>14.94</c:v>
                </c:pt>
                <c:pt idx="4">
                  <c:v>37.950000000000003</c:v>
                </c:pt>
                <c:pt idx="5">
                  <c:v>9.68</c:v>
                </c:pt>
              </c:numCache>
            </c:numRef>
          </c:val>
        </c:ser>
        <c:gapWidth val="43"/>
        <c:overlap val="100"/>
        <c:axId val="170999808"/>
        <c:axId val="171001344"/>
      </c:barChart>
      <c:catAx>
        <c:axId val="170999808"/>
        <c:scaling>
          <c:orientation val="maxMin"/>
        </c:scaling>
        <c:axPos val="l"/>
        <c:tickLblPos val="none"/>
        <c:txPr>
          <a:bodyPr/>
          <a:lstStyle/>
          <a:p>
            <a:pPr>
              <a:defRPr lang="en-IN"/>
            </a:pPr>
            <a:endParaRPr lang="en-US"/>
          </a:p>
        </c:txPr>
        <c:crossAx val="171001344"/>
        <c:crosses val="autoZero"/>
        <c:auto val="1"/>
        <c:lblAlgn val="ctr"/>
        <c:lblOffset val="100"/>
      </c:catAx>
      <c:valAx>
        <c:axId val="171001344"/>
        <c:scaling>
          <c:orientation val="minMax"/>
          <c:max val="100"/>
        </c:scaling>
        <c:delete val="1"/>
        <c:axPos val="b"/>
        <c:numFmt formatCode="0" sourceLinked="1"/>
        <c:tickLblPos val="none"/>
        <c:crossAx val="1709998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4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23.319999999999997</c:v>
                </c:pt>
                <c:pt idx="1">
                  <c:v>6.74</c:v>
                </c:pt>
                <c:pt idx="2">
                  <c:v>11.4</c:v>
                </c:pt>
                <c:pt idx="3">
                  <c:v>18.130000000000031</c:v>
                </c:pt>
                <c:pt idx="4">
                  <c:v>32.64</c:v>
                </c:pt>
                <c:pt idx="5">
                  <c:v>2.59</c:v>
                </c:pt>
              </c:numCache>
            </c:numRef>
          </c:val>
        </c:ser>
        <c:gapWidth val="43"/>
        <c:overlap val="100"/>
        <c:axId val="185541376"/>
        <c:axId val="185542912"/>
      </c:barChart>
      <c:catAx>
        <c:axId val="185541376"/>
        <c:scaling>
          <c:orientation val="maxMin"/>
        </c:scaling>
        <c:axPos val="l"/>
        <c:tickLblPos val="none"/>
        <c:txPr>
          <a:bodyPr/>
          <a:lstStyle/>
          <a:p>
            <a:pPr>
              <a:defRPr lang="en-IN"/>
            </a:pPr>
            <a:endParaRPr lang="en-US"/>
          </a:p>
        </c:txPr>
        <c:crossAx val="185542912"/>
        <c:crosses val="autoZero"/>
        <c:auto val="1"/>
        <c:lblAlgn val="ctr"/>
        <c:lblOffset val="100"/>
      </c:catAx>
      <c:valAx>
        <c:axId val="185542912"/>
        <c:scaling>
          <c:orientation val="minMax"/>
          <c:max val="100"/>
        </c:scaling>
        <c:delete val="1"/>
        <c:axPos val="b"/>
        <c:numFmt formatCode="0" sourceLinked="1"/>
        <c:tickLblPos val="none"/>
        <c:crossAx val="1855413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4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21.779999999999987</c:v>
                </c:pt>
                <c:pt idx="1">
                  <c:v>7.92</c:v>
                </c:pt>
                <c:pt idx="2">
                  <c:v>30.69</c:v>
                </c:pt>
                <c:pt idx="3">
                  <c:v>3.96</c:v>
                </c:pt>
                <c:pt idx="4">
                  <c:v>17.82</c:v>
                </c:pt>
                <c:pt idx="5">
                  <c:v>17.82</c:v>
                </c:pt>
              </c:numCache>
            </c:numRef>
          </c:val>
        </c:ser>
        <c:gapWidth val="43"/>
        <c:overlap val="100"/>
        <c:axId val="185558528"/>
        <c:axId val="185560064"/>
      </c:barChart>
      <c:catAx>
        <c:axId val="185558528"/>
        <c:scaling>
          <c:orientation val="maxMin"/>
        </c:scaling>
        <c:axPos val="l"/>
        <c:tickLblPos val="none"/>
        <c:txPr>
          <a:bodyPr/>
          <a:lstStyle/>
          <a:p>
            <a:pPr>
              <a:defRPr lang="en-IN"/>
            </a:pPr>
            <a:endParaRPr lang="en-US"/>
          </a:p>
        </c:txPr>
        <c:crossAx val="185560064"/>
        <c:crosses val="autoZero"/>
        <c:auto val="1"/>
        <c:lblAlgn val="ctr"/>
        <c:lblOffset val="100"/>
      </c:catAx>
      <c:valAx>
        <c:axId val="185560064"/>
        <c:scaling>
          <c:orientation val="minMax"/>
          <c:max val="100"/>
        </c:scaling>
        <c:delete val="1"/>
        <c:axPos val="b"/>
        <c:numFmt formatCode="0" sourceLinked="1"/>
        <c:tickLblPos val="none"/>
        <c:crossAx val="1855585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4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14.950000000000006</c:v>
                </c:pt>
                <c:pt idx="1">
                  <c:v>12.51</c:v>
                </c:pt>
                <c:pt idx="2">
                  <c:v>10.870000000000006</c:v>
                </c:pt>
                <c:pt idx="3">
                  <c:v>25.830000000000005</c:v>
                </c:pt>
                <c:pt idx="4">
                  <c:v>22.43</c:v>
                </c:pt>
                <c:pt idx="5">
                  <c:v>8.65</c:v>
                </c:pt>
              </c:numCache>
            </c:numRef>
          </c:val>
        </c:ser>
        <c:gapWidth val="43"/>
        <c:overlap val="100"/>
        <c:axId val="181455488"/>
        <c:axId val="181457280"/>
      </c:barChart>
      <c:catAx>
        <c:axId val="181455488"/>
        <c:scaling>
          <c:orientation val="maxMin"/>
        </c:scaling>
        <c:axPos val="l"/>
        <c:tickLblPos val="none"/>
        <c:txPr>
          <a:bodyPr/>
          <a:lstStyle/>
          <a:p>
            <a:pPr>
              <a:defRPr lang="en-IN"/>
            </a:pPr>
            <a:endParaRPr lang="en-US"/>
          </a:p>
        </c:txPr>
        <c:crossAx val="181457280"/>
        <c:crosses val="autoZero"/>
        <c:auto val="1"/>
        <c:lblAlgn val="ctr"/>
        <c:lblOffset val="100"/>
      </c:catAx>
      <c:valAx>
        <c:axId val="181457280"/>
        <c:scaling>
          <c:orientation val="minMax"/>
          <c:max val="100"/>
        </c:scaling>
        <c:delete val="1"/>
        <c:axPos val="b"/>
        <c:numFmt formatCode="0" sourceLinked="1"/>
        <c:tickLblPos val="none"/>
        <c:crossAx val="1814554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4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13.530000000000001</c:v>
                </c:pt>
                <c:pt idx="1">
                  <c:v>13.92</c:v>
                </c:pt>
                <c:pt idx="2">
                  <c:v>10.77</c:v>
                </c:pt>
                <c:pt idx="3">
                  <c:v>18.93</c:v>
                </c:pt>
                <c:pt idx="4">
                  <c:v>23.150000000000031</c:v>
                </c:pt>
                <c:pt idx="5">
                  <c:v>11.39</c:v>
                </c:pt>
              </c:numCache>
            </c:numRef>
          </c:val>
        </c:ser>
        <c:gapWidth val="43"/>
        <c:overlap val="100"/>
        <c:axId val="181464448"/>
        <c:axId val="185697408"/>
      </c:barChart>
      <c:catAx>
        <c:axId val="181464448"/>
        <c:scaling>
          <c:orientation val="maxMin"/>
        </c:scaling>
        <c:axPos val="l"/>
        <c:tickLblPos val="none"/>
        <c:txPr>
          <a:bodyPr/>
          <a:lstStyle/>
          <a:p>
            <a:pPr>
              <a:defRPr lang="en-IN"/>
            </a:pPr>
            <a:endParaRPr lang="en-US"/>
          </a:p>
        </c:txPr>
        <c:crossAx val="185697408"/>
        <c:crosses val="autoZero"/>
        <c:auto val="1"/>
        <c:lblAlgn val="ctr"/>
        <c:lblOffset val="100"/>
      </c:catAx>
      <c:valAx>
        <c:axId val="185697408"/>
        <c:scaling>
          <c:orientation val="minMax"/>
          <c:max val="100"/>
        </c:scaling>
        <c:delete val="1"/>
        <c:axPos val="b"/>
        <c:numFmt formatCode="0" sourceLinked="1"/>
        <c:tickLblPos val="none"/>
        <c:crossAx val="1814644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4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20</c:v>
                </c:pt>
                <c:pt idx="1">
                  <c:v>15.83</c:v>
                </c:pt>
                <c:pt idx="2">
                  <c:v>9.33</c:v>
                </c:pt>
                <c:pt idx="3">
                  <c:v>28.479999999999986</c:v>
                </c:pt>
                <c:pt idx="4">
                  <c:v>18.02</c:v>
                </c:pt>
                <c:pt idx="5">
                  <c:v>6.68</c:v>
                </c:pt>
              </c:numCache>
            </c:numRef>
          </c:val>
        </c:ser>
        <c:gapWidth val="43"/>
        <c:overlap val="100"/>
        <c:axId val="185713024"/>
        <c:axId val="185714560"/>
      </c:barChart>
      <c:catAx>
        <c:axId val="185713024"/>
        <c:scaling>
          <c:orientation val="maxMin"/>
        </c:scaling>
        <c:axPos val="l"/>
        <c:tickLblPos val="none"/>
        <c:txPr>
          <a:bodyPr/>
          <a:lstStyle/>
          <a:p>
            <a:pPr>
              <a:defRPr lang="en-IN"/>
            </a:pPr>
            <a:endParaRPr lang="en-US"/>
          </a:p>
        </c:txPr>
        <c:crossAx val="185714560"/>
        <c:crosses val="autoZero"/>
        <c:auto val="1"/>
        <c:lblAlgn val="ctr"/>
        <c:lblOffset val="100"/>
      </c:catAx>
      <c:valAx>
        <c:axId val="185714560"/>
        <c:scaling>
          <c:orientation val="minMax"/>
          <c:max val="100"/>
        </c:scaling>
        <c:delete val="1"/>
        <c:axPos val="b"/>
        <c:numFmt formatCode="0" sourceLinked="1"/>
        <c:tickLblPos val="none"/>
        <c:crossAx val="18571302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4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11.53</c:v>
                </c:pt>
                <c:pt idx="1">
                  <c:v>10.360000000000024</c:v>
                </c:pt>
                <c:pt idx="2">
                  <c:v>9.99</c:v>
                </c:pt>
                <c:pt idx="3">
                  <c:v>34.58</c:v>
                </c:pt>
                <c:pt idx="4">
                  <c:v>25.79</c:v>
                </c:pt>
                <c:pt idx="5">
                  <c:v>5.6</c:v>
                </c:pt>
              </c:numCache>
            </c:numRef>
          </c:val>
        </c:ser>
        <c:gapWidth val="43"/>
        <c:overlap val="100"/>
        <c:axId val="185746560"/>
        <c:axId val="185748096"/>
      </c:barChart>
      <c:catAx>
        <c:axId val="185746560"/>
        <c:scaling>
          <c:orientation val="maxMin"/>
        </c:scaling>
        <c:axPos val="l"/>
        <c:tickLblPos val="none"/>
        <c:txPr>
          <a:bodyPr/>
          <a:lstStyle/>
          <a:p>
            <a:pPr>
              <a:defRPr lang="en-IN"/>
            </a:pPr>
            <a:endParaRPr lang="en-US"/>
          </a:p>
        </c:txPr>
        <c:crossAx val="185748096"/>
        <c:crosses val="autoZero"/>
        <c:auto val="1"/>
        <c:lblAlgn val="ctr"/>
        <c:lblOffset val="100"/>
      </c:catAx>
      <c:valAx>
        <c:axId val="185748096"/>
        <c:scaling>
          <c:orientation val="minMax"/>
          <c:max val="100"/>
        </c:scaling>
        <c:delete val="1"/>
        <c:axPos val="b"/>
        <c:numFmt formatCode="0" sourceLinked="1"/>
        <c:tickLblPos val="none"/>
        <c:crossAx val="1857465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4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19.920000000000002</c:v>
                </c:pt>
                <c:pt idx="1">
                  <c:v>9.75</c:v>
                </c:pt>
                <c:pt idx="2">
                  <c:v>12.94</c:v>
                </c:pt>
                <c:pt idx="3">
                  <c:v>26.59</c:v>
                </c:pt>
                <c:pt idx="4">
                  <c:v>19.920000000000002</c:v>
                </c:pt>
                <c:pt idx="5">
                  <c:v>8.2100000000000009</c:v>
                </c:pt>
              </c:numCache>
            </c:numRef>
          </c:val>
        </c:ser>
        <c:gapWidth val="43"/>
        <c:overlap val="100"/>
        <c:axId val="185812864"/>
        <c:axId val="185814400"/>
      </c:barChart>
      <c:catAx>
        <c:axId val="185812864"/>
        <c:scaling>
          <c:orientation val="maxMin"/>
        </c:scaling>
        <c:axPos val="l"/>
        <c:tickLblPos val="none"/>
        <c:txPr>
          <a:bodyPr/>
          <a:lstStyle/>
          <a:p>
            <a:pPr>
              <a:defRPr lang="en-IN"/>
            </a:pPr>
            <a:endParaRPr lang="en-US"/>
          </a:p>
        </c:txPr>
        <c:crossAx val="185814400"/>
        <c:crosses val="autoZero"/>
        <c:auto val="1"/>
        <c:lblAlgn val="ctr"/>
        <c:lblOffset val="100"/>
      </c:catAx>
      <c:valAx>
        <c:axId val="185814400"/>
        <c:scaling>
          <c:orientation val="minMax"/>
          <c:max val="100"/>
        </c:scaling>
        <c:delete val="1"/>
        <c:axPos val="b"/>
        <c:numFmt formatCode="0" sourceLinked="1"/>
        <c:tickLblPos val="none"/>
        <c:crossAx val="1858128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79"/>
          <c:y val="0.12257111451324262"/>
          <c:w val="0.83441228514459997"/>
          <c:h val="0.736540491158430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3"/>
              <c:layout>
                <c:manualLayout>
                  <c:x val="-0.1671103752476327"/>
                  <c:y val="8.9664357018008747E-2"/>
                </c:manualLayout>
              </c:layout>
              <c:dLblPos val="bestFit"/>
              <c:showVal val="1"/>
            </c:dLbl>
            <c:txPr>
              <a:bodyPr/>
              <a:lstStyle/>
              <a:p>
                <a:pPr>
                  <a:defRPr lang="en-US"/>
                </a:pPr>
                <a:endParaRPr lang="en-US"/>
              </a:p>
            </c:txPr>
            <c:dLblPos val="inEnd"/>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41.68</c:v>
                </c:pt>
                <c:pt idx="1">
                  <c:v>53.92</c:v>
                </c:pt>
                <c:pt idx="2">
                  <c:v>1.149999999999991</c:v>
                </c:pt>
                <c:pt idx="3">
                  <c:v>0.56999999999999995</c:v>
                </c:pt>
                <c:pt idx="4">
                  <c:v>2.68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5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1</c:v>
                </c:pt>
                <c:pt idx="1">
                  <c:v>2</c:v>
                </c:pt>
                <c:pt idx="2">
                  <c:v>3</c:v>
                </c:pt>
                <c:pt idx="3">
                  <c:v> More than 3</c:v>
                </c:pt>
                <c:pt idx="4">
                  <c:v> DK/CS</c:v>
                </c:pt>
              </c:strCache>
            </c:strRef>
          </c:cat>
          <c:val>
            <c:numRef>
              <c:f>Sheet1!$B$2:$B$6</c:f>
              <c:numCache>
                <c:formatCode>0</c:formatCode>
                <c:ptCount val="5"/>
                <c:pt idx="0">
                  <c:v>57.97</c:v>
                </c:pt>
                <c:pt idx="1">
                  <c:v>35.97</c:v>
                </c:pt>
                <c:pt idx="2">
                  <c:v>3.71</c:v>
                </c:pt>
                <c:pt idx="3">
                  <c:v>2.23</c:v>
                </c:pt>
                <c:pt idx="4">
                  <c:v>0.12000000000000002</c:v>
                </c:pt>
              </c:numCache>
            </c:numRef>
          </c:val>
        </c:ser>
        <c:gapWidth val="43"/>
        <c:overlap val="100"/>
        <c:axId val="187579008"/>
        <c:axId val="187580800"/>
      </c:barChart>
      <c:catAx>
        <c:axId val="187579008"/>
        <c:scaling>
          <c:orientation val="maxMin"/>
        </c:scaling>
        <c:axPos val="l"/>
        <c:tickLblPos val="none"/>
        <c:txPr>
          <a:bodyPr/>
          <a:lstStyle/>
          <a:p>
            <a:pPr>
              <a:defRPr lang="en-IN"/>
            </a:pPr>
            <a:endParaRPr lang="en-US"/>
          </a:p>
        </c:txPr>
        <c:crossAx val="187580800"/>
        <c:crosses val="autoZero"/>
        <c:auto val="1"/>
        <c:lblAlgn val="ctr"/>
        <c:lblOffset val="100"/>
      </c:catAx>
      <c:valAx>
        <c:axId val="187580800"/>
        <c:scaling>
          <c:orientation val="minMax"/>
          <c:max val="100"/>
        </c:scaling>
        <c:delete val="1"/>
        <c:axPos val="b"/>
        <c:numFmt formatCode="0" sourceLinked="1"/>
        <c:tickLblPos val="none"/>
        <c:crossAx val="1875790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5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1</c:v>
                </c:pt>
                <c:pt idx="1">
                  <c:v>2</c:v>
                </c:pt>
                <c:pt idx="2">
                  <c:v>3</c:v>
                </c:pt>
                <c:pt idx="3">
                  <c:v> More than 3</c:v>
                </c:pt>
                <c:pt idx="4">
                  <c:v> DK/CS</c:v>
                </c:pt>
              </c:strCache>
            </c:strRef>
          </c:cat>
          <c:val>
            <c:numRef>
              <c:f>Sheet1!$B$2:$B$6</c:f>
              <c:numCache>
                <c:formatCode>0</c:formatCode>
                <c:ptCount val="5"/>
                <c:pt idx="0">
                  <c:v>51.849999999999994</c:v>
                </c:pt>
                <c:pt idx="1">
                  <c:v>37.04</c:v>
                </c:pt>
                <c:pt idx="2">
                  <c:v>3.7</c:v>
                </c:pt>
                <c:pt idx="3">
                  <c:v>7.4</c:v>
                </c:pt>
                <c:pt idx="4">
                  <c:v>0</c:v>
                </c:pt>
              </c:numCache>
            </c:numRef>
          </c:val>
        </c:ser>
        <c:gapWidth val="43"/>
        <c:overlap val="100"/>
        <c:axId val="187592064"/>
        <c:axId val="187651200"/>
      </c:barChart>
      <c:catAx>
        <c:axId val="187592064"/>
        <c:scaling>
          <c:orientation val="maxMin"/>
        </c:scaling>
        <c:axPos val="l"/>
        <c:tickLblPos val="none"/>
        <c:txPr>
          <a:bodyPr/>
          <a:lstStyle/>
          <a:p>
            <a:pPr>
              <a:defRPr lang="en-IN"/>
            </a:pPr>
            <a:endParaRPr lang="en-US"/>
          </a:p>
        </c:txPr>
        <c:crossAx val="187651200"/>
        <c:crosses val="autoZero"/>
        <c:auto val="1"/>
        <c:lblAlgn val="ctr"/>
        <c:lblOffset val="100"/>
      </c:catAx>
      <c:valAx>
        <c:axId val="187651200"/>
        <c:scaling>
          <c:orientation val="minMax"/>
          <c:max val="100"/>
        </c:scaling>
        <c:delete val="1"/>
        <c:axPos val="b"/>
        <c:numFmt formatCode="0" sourceLinked="1"/>
        <c:tickLblPos val="none"/>
        <c:crossAx val="1875920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5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1</c:v>
                </c:pt>
                <c:pt idx="1">
                  <c:v>2</c:v>
                </c:pt>
                <c:pt idx="2">
                  <c:v>3</c:v>
                </c:pt>
                <c:pt idx="3">
                  <c:v> More than 3</c:v>
                </c:pt>
                <c:pt idx="4">
                  <c:v> DK/CS</c:v>
                </c:pt>
              </c:strCache>
            </c:strRef>
          </c:cat>
          <c:val>
            <c:numRef>
              <c:f>Sheet1!$B$2:$B$6</c:f>
              <c:numCache>
                <c:formatCode>0</c:formatCode>
                <c:ptCount val="5"/>
                <c:pt idx="0">
                  <c:v>57.09</c:v>
                </c:pt>
                <c:pt idx="1">
                  <c:v>37.06</c:v>
                </c:pt>
                <c:pt idx="2">
                  <c:v>3.8</c:v>
                </c:pt>
                <c:pt idx="3">
                  <c:v>1.9500000000000253</c:v>
                </c:pt>
                <c:pt idx="4">
                  <c:v>9.0000000000000024E-2</c:v>
                </c:pt>
              </c:numCache>
            </c:numRef>
          </c:val>
        </c:ser>
        <c:gapWidth val="43"/>
        <c:overlap val="100"/>
        <c:axId val="187679104"/>
        <c:axId val="187680640"/>
      </c:barChart>
      <c:catAx>
        <c:axId val="187679104"/>
        <c:scaling>
          <c:orientation val="maxMin"/>
        </c:scaling>
        <c:axPos val="l"/>
        <c:tickLblPos val="none"/>
        <c:txPr>
          <a:bodyPr/>
          <a:lstStyle/>
          <a:p>
            <a:pPr>
              <a:defRPr lang="en-IN"/>
            </a:pPr>
            <a:endParaRPr lang="en-US"/>
          </a:p>
        </c:txPr>
        <c:crossAx val="187680640"/>
        <c:crosses val="autoZero"/>
        <c:auto val="1"/>
        <c:lblAlgn val="ctr"/>
        <c:lblOffset val="100"/>
      </c:catAx>
      <c:valAx>
        <c:axId val="187680640"/>
        <c:scaling>
          <c:orientation val="minMax"/>
          <c:max val="100"/>
        </c:scaling>
        <c:delete val="1"/>
        <c:axPos val="b"/>
        <c:numFmt formatCode="0" sourceLinked="1"/>
        <c:tickLblPos val="none"/>
        <c:crossAx val="1876791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5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1</c:v>
                </c:pt>
                <c:pt idx="1">
                  <c:v>2</c:v>
                </c:pt>
                <c:pt idx="2">
                  <c:v>3</c:v>
                </c:pt>
                <c:pt idx="3">
                  <c:v> More than 3</c:v>
                </c:pt>
                <c:pt idx="4">
                  <c:v> DK/CS</c:v>
                </c:pt>
              </c:strCache>
            </c:strRef>
          </c:cat>
          <c:val>
            <c:numRef>
              <c:f>Sheet1!$B$2:$B$6</c:f>
              <c:numCache>
                <c:formatCode>0</c:formatCode>
                <c:ptCount val="5"/>
                <c:pt idx="0">
                  <c:v>61.63</c:v>
                </c:pt>
                <c:pt idx="1">
                  <c:v>29.459999999999987</c:v>
                </c:pt>
                <c:pt idx="2">
                  <c:v>3.4899999999999998</c:v>
                </c:pt>
                <c:pt idx="3">
                  <c:v>5.24</c:v>
                </c:pt>
                <c:pt idx="4">
                  <c:v>0.19</c:v>
                </c:pt>
              </c:numCache>
            </c:numRef>
          </c:val>
        </c:ser>
        <c:gapWidth val="43"/>
        <c:overlap val="100"/>
        <c:axId val="187696256"/>
        <c:axId val="187697792"/>
      </c:barChart>
      <c:catAx>
        <c:axId val="187696256"/>
        <c:scaling>
          <c:orientation val="maxMin"/>
        </c:scaling>
        <c:axPos val="l"/>
        <c:tickLblPos val="none"/>
        <c:txPr>
          <a:bodyPr/>
          <a:lstStyle/>
          <a:p>
            <a:pPr>
              <a:defRPr lang="en-IN"/>
            </a:pPr>
            <a:endParaRPr lang="en-US"/>
          </a:p>
        </c:txPr>
        <c:crossAx val="187697792"/>
        <c:crosses val="autoZero"/>
        <c:auto val="1"/>
        <c:lblAlgn val="ctr"/>
        <c:lblOffset val="100"/>
      </c:catAx>
      <c:valAx>
        <c:axId val="187697792"/>
        <c:scaling>
          <c:orientation val="minMax"/>
          <c:max val="100"/>
        </c:scaling>
        <c:delete val="1"/>
        <c:axPos val="b"/>
        <c:numFmt formatCode="0" sourceLinked="1"/>
        <c:tickLblPos val="none"/>
        <c:crossAx val="18769625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5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1</c:v>
                </c:pt>
                <c:pt idx="1">
                  <c:v>2</c:v>
                </c:pt>
                <c:pt idx="2">
                  <c:v>3</c:v>
                </c:pt>
                <c:pt idx="3">
                  <c:v> More than 3</c:v>
                </c:pt>
                <c:pt idx="4">
                  <c:v> DK/CS</c:v>
                </c:pt>
              </c:strCache>
            </c:strRef>
          </c:cat>
          <c:val>
            <c:numRef>
              <c:f>Sheet1!$B$2:$B$6</c:f>
              <c:numCache>
                <c:formatCode>0</c:formatCode>
                <c:ptCount val="5"/>
                <c:pt idx="0">
                  <c:v>60.56</c:v>
                </c:pt>
                <c:pt idx="1">
                  <c:v>33.18</c:v>
                </c:pt>
                <c:pt idx="2">
                  <c:v>3.02</c:v>
                </c:pt>
                <c:pt idx="3">
                  <c:v>2.79</c:v>
                </c:pt>
                <c:pt idx="4">
                  <c:v>0.46</c:v>
                </c:pt>
              </c:numCache>
            </c:numRef>
          </c:val>
        </c:ser>
        <c:gapWidth val="43"/>
        <c:overlap val="100"/>
        <c:axId val="187762560"/>
        <c:axId val="187764096"/>
      </c:barChart>
      <c:catAx>
        <c:axId val="187762560"/>
        <c:scaling>
          <c:orientation val="maxMin"/>
        </c:scaling>
        <c:axPos val="l"/>
        <c:tickLblPos val="none"/>
        <c:txPr>
          <a:bodyPr/>
          <a:lstStyle/>
          <a:p>
            <a:pPr>
              <a:defRPr lang="en-IN"/>
            </a:pPr>
            <a:endParaRPr lang="en-US"/>
          </a:p>
        </c:txPr>
        <c:crossAx val="187764096"/>
        <c:crosses val="autoZero"/>
        <c:auto val="1"/>
        <c:lblAlgn val="ctr"/>
        <c:lblOffset val="100"/>
      </c:catAx>
      <c:valAx>
        <c:axId val="187764096"/>
        <c:scaling>
          <c:orientation val="minMax"/>
          <c:max val="100"/>
        </c:scaling>
        <c:delete val="1"/>
        <c:axPos val="b"/>
        <c:numFmt formatCode="0" sourceLinked="1"/>
        <c:tickLblPos val="none"/>
        <c:crossAx val="1877625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5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1</c:v>
                </c:pt>
                <c:pt idx="1">
                  <c:v>2</c:v>
                </c:pt>
                <c:pt idx="2">
                  <c:v>3</c:v>
                </c:pt>
                <c:pt idx="3">
                  <c:v> More than 3</c:v>
                </c:pt>
                <c:pt idx="4">
                  <c:v> DK/CS</c:v>
                </c:pt>
              </c:strCache>
            </c:strRef>
          </c:cat>
          <c:val>
            <c:numRef>
              <c:f>Sheet1!$B$2:$B$6</c:f>
              <c:numCache>
                <c:formatCode>0</c:formatCode>
                <c:ptCount val="5"/>
                <c:pt idx="0">
                  <c:v>54.55</c:v>
                </c:pt>
                <c:pt idx="1">
                  <c:v>36.36</c:v>
                </c:pt>
                <c:pt idx="2">
                  <c:v>2.27</c:v>
                </c:pt>
                <c:pt idx="3">
                  <c:v>6.8199999999999985</c:v>
                </c:pt>
                <c:pt idx="4">
                  <c:v>0</c:v>
                </c:pt>
              </c:numCache>
            </c:numRef>
          </c:val>
        </c:ser>
        <c:gapWidth val="43"/>
        <c:overlap val="100"/>
        <c:axId val="187783808"/>
        <c:axId val="187789696"/>
      </c:barChart>
      <c:catAx>
        <c:axId val="187783808"/>
        <c:scaling>
          <c:orientation val="maxMin"/>
        </c:scaling>
        <c:axPos val="l"/>
        <c:tickLblPos val="none"/>
        <c:txPr>
          <a:bodyPr/>
          <a:lstStyle/>
          <a:p>
            <a:pPr>
              <a:defRPr lang="en-IN"/>
            </a:pPr>
            <a:endParaRPr lang="en-US"/>
          </a:p>
        </c:txPr>
        <c:crossAx val="187789696"/>
        <c:crosses val="autoZero"/>
        <c:auto val="1"/>
        <c:lblAlgn val="ctr"/>
        <c:lblOffset val="100"/>
      </c:catAx>
      <c:valAx>
        <c:axId val="187789696"/>
        <c:scaling>
          <c:orientation val="minMax"/>
          <c:max val="100"/>
        </c:scaling>
        <c:delete val="1"/>
        <c:axPos val="b"/>
        <c:numFmt formatCode="0" sourceLinked="1"/>
        <c:tickLblPos val="none"/>
        <c:crossAx val="1877838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5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1</c:v>
                </c:pt>
                <c:pt idx="1">
                  <c:v>2</c:v>
                </c:pt>
                <c:pt idx="2">
                  <c:v>3</c:v>
                </c:pt>
                <c:pt idx="3">
                  <c:v> More than 3</c:v>
                </c:pt>
                <c:pt idx="4">
                  <c:v> DK/CS</c:v>
                </c:pt>
              </c:strCache>
            </c:strRef>
          </c:cat>
          <c:val>
            <c:numRef>
              <c:f>Sheet1!$B$2:$B$6</c:f>
              <c:numCache>
                <c:formatCode>0</c:formatCode>
                <c:ptCount val="5"/>
                <c:pt idx="0">
                  <c:v>57.97</c:v>
                </c:pt>
                <c:pt idx="1">
                  <c:v>35.97</c:v>
                </c:pt>
                <c:pt idx="2">
                  <c:v>3.71</c:v>
                </c:pt>
                <c:pt idx="3">
                  <c:v>2.23</c:v>
                </c:pt>
                <c:pt idx="4">
                  <c:v>0.12000000000000002</c:v>
                </c:pt>
              </c:numCache>
            </c:numRef>
          </c:val>
        </c:ser>
        <c:gapWidth val="43"/>
        <c:overlap val="100"/>
        <c:axId val="187817344"/>
        <c:axId val="187823232"/>
      </c:barChart>
      <c:catAx>
        <c:axId val="187817344"/>
        <c:scaling>
          <c:orientation val="maxMin"/>
        </c:scaling>
        <c:axPos val="l"/>
        <c:tickLblPos val="none"/>
        <c:txPr>
          <a:bodyPr/>
          <a:lstStyle/>
          <a:p>
            <a:pPr>
              <a:defRPr lang="en-IN"/>
            </a:pPr>
            <a:endParaRPr lang="en-US"/>
          </a:p>
        </c:txPr>
        <c:crossAx val="187823232"/>
        <c:crosses val="autoZero"/>
        <c:auto val="1"/>
        <c:lblAlgn val="ctr"/>
        <c:lblOffset val="100"/>
      </c:catAx>
      <c:valAx>
        <c:axId val="187823232"/>
        <c:scaling>
          <c:orientation val="minMax"/>
          <c:max val="100"/>
        </c:scaling>
        <c:delete val="1"/>
        <c:axPos val="b"/>
        <c:numFmt formatCode="0" sourceLinked="1"/>
        <c:tickLblPos val="none"/>
        <c:crossAx val="1878173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5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1</c:v>
                </c:pt>
                <c:pt idx="1">
                  <c:v>2</c:v>
                </c:pt>
                <c:pt idx="2">
                  <c:v>3</c:v>
                </c:pt>
                <c:pt idx="3">
                  <c:v> More than 3</c:v>
                </c:pt>
                <c:pt idx="4">
                  <c:v> DK/CS</c:v>
                </c:pt>
              </c:strCache>
            </c:strRef>
          </c:cat>
          <c:val>
            <c:numRef>
              <c:f>Sheet1!$B$2:$B$6</c:f>
              <c:numCache>
                <c:formatCode>0</c:formatCode>
                <c:ptCount val="5"/>
                <c:pt idx="0">
                  <c:v>75.89</c:v>
                </c:pt>
                <c:pt idx="1">
                  <c:v>19.71</c:v>
                </c:pt>
                <c:pt idx="2">
                  <c:v>1.53</c:v>
                </c:pt>
                <c:pt idx="3">
                  <c:v>2.6799999999999997</c:v>
                </c:pt>
                <c:pt idx="4">
                  <c:v>0.19</c:v>
                </c:pt>
              </c:numCache>
            </c:numRef>
          </c:val>
        </c:ser>
        <c:gapWidth val="43"/>
        <c:overlap val="100"/>
        <c:axId val="187888000"/>
        <c:axId val="187889536"/>
      </c:barChart>
      <c:catAx>
        <c:axId val="187888000"/>
        <c:scaling>
          <c:orientation val="maxMin"/>
        </c:scaling>
        <c:axPos val="l"/>
        <c:tickLblPos val="none"/>
        <c:txPr>
          <a:bodyPr/>
          <a:lstStyle/>
          <a:p>
            <a:pPr>
              <a:defRPr lang="en-IN"/>
            </a:pPr>
            <a:endParaRPr lang="en-US"/>
          </a:p>
        </c:txPr>
        <c:crossAx val="187889536"/>
        <c:crosses val="autoZero"/>
        <c:auto val="1"/>
        <c:lblAlgn val="ctr"/>
        <c:lblOffset val="100"/>
      </c:catAx>
      <c:valAx>
        <c:axId val="187889536"/>
        <c:scaling>
          <c:orientation val="minMax"/>
          <c:max val="100"/>
        </c:scaling>
        <c:delete val="1"/>
        <c:axPos val="b"/>
        <c:numFmt formatCode="0" sourceLinked="1"/>
        <c:tickLblPos val="none"/>
        <c:crossAx val="1878880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5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1</c:v>
                </c:pt>
                <c:pt idx="1">
                  <c:v>2</c:v>
                </c:pt>
                <c:pt idx="2">
                  <c:v>3</c:v>
                </c:pt>
                <c:pt idx="3">
                  <c:v> More than 3</c:v>
                </c:pt>
                <c:pt idx="4">
                  <c:v> DK/CS</c:v>
                </c:pt>
              </c:strCache>
            </c:strRef>
          </c:cat>
          <c:val>
            <c:numRef>
              <c:f>Sheet1!$B$2:$B$6</c:f>
              <c:numCache>
                <c:formatCode>0</c:formatCode>
                <c:ptCount val="5"/>
                <c:pt idx="0">
                  <c:v>51.730000000000011</c:v>
                </c:pt>
                <c:pt idx="1">
                  <c:v>43.74</c:v>
                </c:pt>
                <c:pt idx="2">
                  <c:v>3.13</c:v>
                </c:pt>
                <c:pt idx="3">
                  <c:v>1.31</c:v>
                </c:pt>
                <c:pt idx="4">
                  <c:v>9.0000000000000024E-2</c:v>
                </c:pt>
              </c:numCache>
            </c:numRef>
          </c:val>
        </c:ser>
        <c:gapWidth val="43"/>
        <c:overlap val="100"/>
        <c:axId val="187913344"/>
        <c:axId val="187914880"/>
      </c:barChart>
      <c:catAx>
        <c:axId val="187913344"/>
        <c:scaling>
          <c:orientation val="maxMin"/>
        </c:scaling>
        <c:axPos val="l"/>
        <c:tickLblPos val="none"/>
        <c:txPr>
          <a:bodyPr/>
          <a:lstStyle/>
          <a:p>
            <a:pPr>
              <a:defRPr lang="en-IN"/>
            </a:pPr>
            <a:endParaRPr lang="en-US"/>
          </a:p>
        </c:txPr>
        <c:crossAx val="187914880"/>
        <c:crosses val="autoZero"/>
        <c:auto val="1"/>
        <c:lblAlgn val="ctr"/>
        <c:lblOffset val="100"/>
      </c:catAx>
      <c:valAx>
        <c:axId val="187914880"/>
        <c:scaling>
          <c:orientation val="minMax"/>
          <c:max val="100"/>
        </c:scaling>
        <c:delete val="1"/>
        <c:axPos val="b"/>
        <c:numFmt formatCode="0" sourceLinked="1"/>
        <c:tickLblPos val="none"/>
        <c:crossAx val="1879133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5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1</c:v>
                </c:pt>
                <c:pt idx="1">
                  <c:v>2</c:v>
                </c:pt>
                <c:pt idx="2">
                  <c:v>3</c:v>
                </c:pt>
                <c:pt idx="3">
                  <c:v> More than 3</c:v>
                </c:pt>
                <c:pt idx="4">
                  <c:v> DK/CS</c:v>
                </c:pt>
              </c:strCache>
            </c:strRef>
          </c:cat>
          <c:val>
            <c:numRef>
              <c:f>Sheet1!$B$2:$B$6</c:f>
              <c:numCache>
                <c:formatCode>0</c:formatCode>
                <c:ptCount val="5"/>
                <c:pt idx="0">
                  <c:v>42.760000000000012</c:v>
                </c:pt>
                <c:pt idx="1">
                  <c:v>48.82</c:v>
                </c:pt>
                <c:pt idx="2">
                  <c:v>6.58</c:v>
                </c:pt>
                <c:pt idx="3">
                  <c:v>1.58</c:v>
                </c:pt>
                <c:pt idx="4">
                  <c:v>0.26</c:v>
                </c:pt>
              </c:numCache>
            </c:numRef>
          </c:val>
        </c:ser>
        <c:gapWidth val="43"/>
        <c:overlap val="100"/>
        <c:axId val="187975552"/>
        <c:axId val="187977088"/>
      </c:barChart>
      <c:catAx>
        <c:axId val="187975552"/>
        <c:scaling>
          <c:orientation val="maxMin"/>
        </c:scaling>
        <c:axPos val="l"/>
        <c:tickLblPos val="none"/>
        <c:txPr>
          <a:bodyPr/>
          <a:lstStyle/>
          <a:p>
            <a:pPr>
              <a:defRPr lang="en-IN"/>
            </a:pPr>
            <a:endParaRPr lang="en-US"/>
          </a:p>
        </c:txPr>
        <c:crossAx val="187977088"/>
        <c:crosses val="autoZero"/>
        <c:auto val="1"/>
        <c:lblAlgn val="ctr"/>
        <c:lblOffset val="100"/>
      </c:catAx>
      <c:valAx>
        <c:axId val="187977088"/>
        <c:scaling>
          <c:orientation val="minMax"/>
          <c:max val="100"/>
        </c:scaling>
        <c:delete val="1"/>
        <c:axPos val="b"/>
        <c:numFmt formatCode="0" sourceLinked="1"/>
        <c:tickLblPos val="none"/>
        <c:crossAx val="1879755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81"/>
          <c:y val="0.12257111451324262"/>
          <c:w val="0.83441228514459997"/>
          <c:h val="0.73654049115843057"/>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layout>
                <c:manualLayout>
                  <c:x val="-3.3971354751020991E-2"/>
                  <c:y val="0.13354750770694021"/>
                </c:manualLayout>
              </c:layout>
              <c:showVal val="1"/>
            </c:dLbl>
            <c:dLbl>
              <c:idx val="3"/>
              <c:delete val="1"/>
            </c:dLbl>
            <c:dLbl>
              <c:idx val="4"/>
              <c:layout>
                <c:manualLayout>
                  <c:x val="-0.10978581778082666"/>
                  <c:y val="-9.9211994043025373E-2"/>
                </c:manualLayout>
              </c:layout>
              <c:showVal val="1"/>
            </c:dLbl>
            <c:txPr>
              <a:bodyPr/>
              <a:lstStyle/>
              <a:p>
                <a:pPr>
                  <a:defRPr lang="en-US"/>
                </a:pPr>
                <a:endParaRPr lang="en-US"/>
              </a:p>
            </c:txPr>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61.730000000000011</c:v>
                </c:pt>
                <c:pt idx="1">
                  <c:v>31.419999999999987</c:v>
                </c:pt>
                <c:pt idx="2">
                  <c:v>0.88</c:v>
                </c:pt>
                <c:pt idx="3">
                  <c:v>0</c:v>
                </c:pt>
                <c:pt idx="4">
                  <c:v>5.9700000000000024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6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1</c:v>
                </c:pt>
                <c:pt idx="1">
                  <c:v>2</c:v>
                </c:pt>
                <c:pt idx="2">
                  <c:v>3</c:v>
                </c:pt>
                <c:pt idx="3">
                  <c:v> More than 3</c:v>
                </c:pt>
                <c:pt idx="4">
                  <c:v> DK/CS</c:v>
                </c:pt>
              </c:strCache>
            </c:strRef>
          </c:cat>
          <c:val>
            <c:numRef>
              <c:f>Sheet1!$B$2:$B$6</c:f>
              <c:numCache>
                <c:formatCode>0</c:formatCode>
                <c:ptCount val="5"/>
                <c:pt idx="0">
                  <c:v>64.169999999999987</c:v>
                </c:pt>
                <c:pt idx="1">
                  <c:v>26.95</c:v>
                </c:pt>
                <c:pt idx="2">
                  <c:v>4.74</c:v>
                </c:pt>
                <c:pt idx="3">
                  <c:v>4.1499999999999995</c:v>
                </c:pt>
                <c:pt idx="4">
                  <c:v>0</c:v>
                </c:pt>
              </c:numCache>
            </c:numRef>
          </c:val>
        </c:ser>
        <c:gapWidth val="43"/>
        <c:overlap val="100"/>
        <c:axId val="188009088"/>
        <c:axId val="188014976"/>
      </c:barChart>
      <c:catAx>
        <c:axId val="188009088"/>
        <c:scaling>
          <c:orientation val="maxMin"/>
        </c:scaling>
        <c:axPos val="l"/>
        <c:tickLblPos val="none"/>
        <c:txPr>
          <a:bodyPr/>
          <a:lstStyle/>
          <a:p>
            <a:pPr>
              <a:defRPr lang="en-IN"/>
            </a:pPr>
            <a:endParaRPr lang="en-US"/>
          </a:p>
        </c:txPr>
        <c:crossAx val="188014976"/>
        <c:crosses val="autoZero"/>
        <c:auto val="1"/>
        <c:lblAlgn val="ctr"/>
        <c:lblOffset val="100"/>
      </c:catAx>
      <c:valAx>
        <c:axId val="188014976"/>
        <c:scaling>
          <c:orientation val="minMax"/>
          <c:max val="100"/>
        </c:scaling>
        <c:delete val="1"/>
        <c:axPos val="b"/>
        <c:numFmt formatCode="0" sourceLinked="1"/>
        <c:tickLblPos val="none"/>
        <c:crossAx val="1880090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61.xml><?xml version="1.0" encoding="utf-8"?>
<c:chartSpace xmlns:c="http://schemas.openxmlformats.org/drawingml/2006/chart" xmlns:a="http://schemas.openxmlformats.org/drawingml/2006/main" xmlns:r="http://schemas.openxmlformats.org/officeDocument/2006/relationships">
  <c:date1904 val="1"/>
  <c:lang val="en-IN"/>
  <c:style val="3"/>
  <c:chart>
    <c:view3D>
      <c:rAngAx val="1"/>
    </c:view3D>
    <c:plotArea>
      <c:layout>
        <c:manualLayout>
          <c:layoutTarget val="inner"/>
          <c:xMode val="edge"/>
          <c:yMode val="edge"/>
          <c:x val="0"/>
          <c:y val="3.2026496666679602E-2"/>
          <c:w val="1"/>
          <c:h val="0.79506724885581759"/>
        </c:manualLayout>
      </c:layout>
      <c:bar3DChart>
        <c:barDir val="col"/>
        <c:grouping val="percentStacked"/>
        <c:ser>
          <c:idx val="0"/>
          <c:order val="0"/>
          <c:tx>
            <c:strRef>
              <c:f>Sheet1!$A$2</c:f>
              <c:strCache>
                <c:ptCount val="1"/>
                <c:pt idx="0">
                  <c:v> No</c:v>
                </c:pt>
              </c:strCache>
            </c:strRef>
          </c:tx>
          <c:spPr>
            <a:solidFill>
              <a:schemeClr val="accent1">
                <a:lumMod val="40000"/>
                <a:lumOff val="60000"/>
              </a:schemeClr>
            </a:solidFill>
            <a:ln>
              <a:solidFill>
                <a:schemeClr val="bg1"/>
              </a:solidFill>
            </a:ln>
          </c:spPr>
          <c:dLbls>
            <c:txPr>
              <a:bodyPr/>
              <a:lstStyle/>
              <a:p>
                <a:pPr>
                  <a:defRPr lang="en-US"/>
                </a:pPr>
                <a:endParaRPr lang="en-US"/>
              </a:p>
            </c:txPr>
            <c:showVal val="1"/>
          </c:dLbls>
          <c:cat>
            <c:strRef>
              <c:f>Sheet1!$B$1:$F$1</c:f>
              <c:strCache>
                <c:ptCount val="5"/>
                <c:pt idx="0">
                  <c:v> All</c:v>
                </c:pt>
                <c:pt idx="1">
                  <c:v> North</c:v>
                </c:pt>
                <c:pt idx="2">
                  <c:v> East</c:v>
                </c:pt>
                <c:pt idx="3">
                  <c:v> West</c:v>
                </c:pt>
                <c:pt idx="4">
                  <c:v> South</c:v>
                </c:pt>
              </c:strCache>
            </c:strRef>
          </c:cat>
          <c:val>
            <c:numRef>
              <c:f>Sheet1!$B$2:$F$2</c:f>
              <c:numCache>
                <c:formatCode>0</c:formatCode>
                <c:ptCount val="5"/>
                <c:pt idx="0">
                  <c:v>4.6099999999999985</c:v>
                </c:pt>
                <c:pt idx="1">
                  <c:v>3.69</c:v>
                </c:pt>
                <c:pt idx="2">
                  <c:v>3.74</c:v>
                </c:pt>
                <c:pt idx="3">
                  <c:v>3.8899999999999997</c:v>
                </c:pt>
                <c:pt idx="4">
                  <c:v>7.6099999999999985</c:v>
                </c:pt>
              </c:numCache>
            </c:numRef>
          </c:val>
        </c:ser>
        <c:ser>
          <c:idx val="1"/>
          <c:order val="1"/>
          <c:tx>
            <c:strRef>
              <c:f>Sheet1!$A$3</c:f>
              <c:strCache>
                <c:ptCount val="1"/>
                <c:pt idx="0">
                  <c:v> Yes</c:v>
                </c:pt>
              </c:strCache>
            </c:strRef>
          </c:tx>
          <c:spPr>
            <a:solidFill>
              <a:srgbClr val="92D050"/>
            </a:solidFill>
            <a:ln>
              <a:solidFill>
                <a:schemeClr val="bg1"/>
              </a:solidFill>
            </a:ln>
          </c:spPr>
          <c:dLbls>
            <c:txPr>
              <a:bodyPr/>
              <a:lstStyle/>
              <a:p>
                <a:pPr>
                  <a:defRPr lang="en-US"/>
                </a:pPr>
                <a:endParaRPr lang="en-US"/>
              </a:p>
            </c:txPr>
            <c:showVal val="1"/>
          </c:dLbls>
          <c:cat>
            <c:strRef>
              <c:f>Sheet1!$B$1:$F$1</c:f>
              <c:strCache>
                <c:ptCount val="5"/>
                <c:pt idx="0">
                  <c:v> All</c:v>
                </c:pt>
                <c:pt idx="1">
                  <c:v> North</c:v>
                </c:pt>
                <c:pt idx="2">
                  <c:v> East</c:v>
                </c:pt>
                <c:pt idx="3">
                  <c:v> West</c:v>
                </c:pt>
                <c:pt idx="4">
                  <c:v> South</c:v>
                </c:pt>
              </c:strCache>
            </c:strRef>
          </c:cat>
          <c:val>
            <c:numRef>
              <c:f>Sheet1!$B$3:$F$3</c:f>
              <c:numCache>
                <c:formatCode>0</c:formatCode>
                <c:ptCount val="5"/>
                <c:pt idx="0">
                  <c:v>95.39</c:v>
                </c:pt>
                <c:pt idx="1">
                  <c:v>96.31</c:v>
                </c:pt>
                <c:pt idx="2">
                  <c:v>96.26</c:v>
                </c:pt>
                <c:pt idx="3">
                  <c:v>96.11</c:v>
                </c:pt>
                <c:pt idx="4">
                  <c:v>92.39</c:v>
                </c:pt>
              </c:numCache>
            </c:numRef>
          </c:val>
        </c:ser>
        <c:dLbls>
          <c:showVal val="1"/>
        </c:dLbls>
        <c:gapWidth val="137"/>
        <c:shape val="box"/>
        <c:axId val="190014592"/>
        <c:axId val="190016128"/>
        <c:axId val="0"/>
      </c:bar3DChart>
      <c:catAx>
        <c:axId val="190014592"/>
        <c:scaling>
          <c:orientation val="minMax"/>
        </c:scaling>
        <c:delete val="1"/>
        <c:axPos val="b"/>
        <c:tickLblPos val="none"/>
        <c:crossAx val="190016128"/>
        <c:crosses val="autoZero"/>
        <c:auto val="1"/>
        <c:lblAlgn val="ctr"/>
        <c:lblOffset val="100"/>
      </c:catAx>
      <c:valAx>
        <c:axId val="190016128"/>
        <c:scaling>
          <c:orientation val="minMax"/>
        </c:scaling>
        <c:delete val="1"/>
        <c:axPos val="l"/>
        <c:numFmt formatCode="0%" sourceLinked="1"/>
        <c:tickLblPos val="none"/>
        <c:crossAx val="190014592"/>
        <c:crosses val="autoZero"/>
        <c:crossBetween val="between"/>
      </c:valAx>
    </c:plotArea>
    <c:plotVisOnly val="1"/>
    <c:dispBlanksAs val="gap"/>
  </c:chart>
  <c:txPr>
    <a:bodyPr/>
    <a:lstStyle/>
    <a:p>
      <a:pPr>
        <a:defRPr sz="1100">
          <a:latin typeface="Calibri" pitchFamily="34" charset="0"/>
        </a:defRPr>
      </a:pPr>
      <a:endParaRPr lang="en-US"/>
    </a:p>
  </c:txPr>
  <c:externalData r:id="rId1"/>
</c:chartSpace>
</file>

<file path=ppt/charts/chart262.xml><?xml version="1.0" encoding="utf-8"?>
<c:chartSpace xmlns:c="http://schemas.openxmlformats.org/drawingml/2006/chart" xmlns:a="http://schemas.openxmlformats.org/drawingml/2006/main" xmlns:r="http://schemas.openxmlformats.org/officeDocument/2006/relationships">
  <c:date1904 val="1"/>
  <c:lang val="en-IN"/>
  <c:style val="3"/>
  <c:chart>
    <c:view3D>
      <c:rAngAx val="1"/>
    </c:view3D>
    <c:floor>
      <c:spPr>
        <a:noFill/>
        <a:ln w="9525">
          <a:noFill/>
        </a:ln>
      </c:spPr>
    </c:floor>
    <c:plotArea>
      <c:layout>
        <c:manualLayout>
          <c:layoutTarget val="inner"/>
          <c:xMode val="edge"/>
          <c:yMode val="edge"/>
          <c:x val="1.5670057995557769E-2"/>
          <c:y val="3.2026496666679602E-2"/>
          <c:w val="0.98432994200444224"/>
          <c:h val="0.92392481005491156"/>
        </c:manualLayout>
      </c:layout>
      <c:bar3DChart>
        <c:barDir val="col"/>
        <c:grouping val="percentStacked"/>
        <c:ser>
          <c:idx val="0"/>
          <c:order val="0"/>
          <c:tx>
            <c:strRef>
              <c:f>Sheet1!$A$2</c:f>
              <c:strCache>
                <c:ptCount val="1"/>
                <c:pt idx="0">
                  <c:v> No</c:v>
                </c:pt>
              </c:strCache>
            </c:strRef>
          </c:tx>
          <c:spPr>
            <a:solidFill>
              <a:schemeClr val="accent1">
                <a:lumMod val="40000"/>
                <a:lumOff val="60000"/>
              </a:schemeClr>
            </a:solidFill>
            <a:ln>
              <a:solidFill>
                <a:schemeClr val="bg1"/>
              </a:solidFill>
            </a:ln>
          </c:spPr>
          <c:dLbls>
            <c:txPr>
              <a:bodyPr/>
              <a:lstStyle/>
              <a:p>
                <a:pPr>
                  <a:defRPr lang="en-US"/>
                </a:pPr>
                <a:endParaRPr lang="en-US"/>
              </a:p>
            </c:txPr>
            <c:showVal val="1"/>
          </c:dLbls>
          <c:cat>
            <c:strRef>
              <c:f>Sheet1!$B$1</c:f>
              <c:strCache>
                <c:ptCount val="1"/>
                <c:pt idx="0">
                  <c:v> All</c:v>
                </c:pt>
              </c:strCache>
            </c:strRef>
          </c:cat>
          <c:val>
            <c:numRef>
              <c:f>Sheet1!$B$2</c:f>
              <c:numCache>
                <c:formatCode>General</c:formatCode>
                <c:ptCount val="1"/>
              </c:numCache>
            </c:numRef>
          </c:val>
        </c:ser>
        <c:ser>
          <c:idx val="1"/>
          <c:order val="1"/>
          <c:tx>
            <c:strRef>
              <c:f>Sheet1!$A$3</c:f>
              <c:strCache>
                <c:ptCount val="1"/>
                <c:pt idx="0">
                  <c:v> Yes</c:v>
                </c:pt>
              </c:strCache>
            </c:strRef>
          </c:tx>
          <c:spPr>
            <a:solidFill>
              <a:srgbClr val="92D050"/>
            </a:solidFill>
            <a:ln>
              <a:solidFill>
                <a:schemeClr val="bg1"/>
              </a:solidFill>
            </a:ln>
          </c:spPr>
          <c:dLbls>
            <c:txPr>
              <a:bodyPr/>
              <a:lstStyle/>
              <a:p>
                <a:pPr>
                  <a:defRPr lang="en-US"/>
                </a:pPr>
                <a:endParaRPr lang="en-US"/>
              </a:p>
            </c:txPr>
            <c:showVal val="1"/>
          </c:dLbls>
          <c:cat>
            <c:strRef>
              <c:f>Sheet1!$B$1</c:f>
              <c:strCache>
                <c:ptCount val="1"/>
                <c:pt idx="0">
                  <c:v> All</c:v>
                </c:pt>
              </c:strCache>
            </c:strRef>
          </c:cat>
          <c:val>
            <c:numRef>
              <c:f>Sheet1!$B$3</c:f>
              <c:numCache>
                <c:formatCode>General</c:formatCode>
                <c:ptCount val="1"/>
              </c:numCache>
            </c:numRef>
          </c:val>
        </c:ser>
        <c:dLbls>
          <c:showVal val="1"/>
        </c:dLbls>
        <c:shape val="box"/>
        <c:axId val="190082432"/>
        <c:axId val="190096512"/>
        <c:axId val="0"/>
      </c:bar3DChart>
      <c:catAx>
        <c:axId val="190082432"/>
        <c:scaling>
          <c:orientation val="minMax"/>
        </c:scaling>
        <c:delete val="1"/>
        <c:axPos val="b"/>
        <c:tickLblPos val="none"/>
        <c:crossAx val="190096512"/>
        <c:crosses val="autoZero"/>
        <c:auto val="1"/>
        <c:lblAlgn val="ctr"/>
        <c:lblOffset val="100"/>
      </c:catAx>
      <c:valAx>
        <c:axId val="190096512"/>
        <c:scaling>
          <c:orientation val="minMax"/>
        </c:scaling>
        <c:delete val="1"/>
        <c:axPos val="l"/>
        <c:numFmt formatCode="0%" sourceLinked="1"/>
        <c:tickLblPos val="none"/>
        <c:crossAx val="190082432"/>
        <c:crosses val="autoZero"/>
        <c:crossBetween val="between"/>
      </c:valAx>
    </c:plotArea>
    <c:legend>
      <c:legendPos val="r"/>
      <c:layout>
        <c:manualLayout>
          <c:xMode val="edge"/>
          <c:yMode val="edge"/>
          <c:x val="4.9648458578868675E-2"/>
          <c:y val="8.2663947688524669E-2"/>
          <c:w val="0.91694864062912362"/>
          <c:h val="0.81549716887738666"/>
        </c:manualLayout>
      </c:layout>
      <c:txPr>
        <a:bodyPr/>
        <a:lstStyle/>
        <a:p>
          <a:pPr>
            <a:defRPr lang="en-US"/>
          </a:pPr>
          <a:endParaRPr lang="en-US"/>
        </a:p>
      </c:txPr>
    </c:legend>
    <c:plotVisOnly val="1"/>
    <c:dispBlanksAs val="gap"/>
  </c:chart>
  <c:txPr>
    <a:bodyPr/>
    <a:lstStyle/>
    <a:p>
      <a:pPr>
        <a:defRPr sz="1200">
          <a:latin typeface="Calibri" pitchFamily="34" charset="0"/>
        </a:defRPr>
      </a:pPr>
      <a:endParaRPr lang="en-US"/>
    </a:p>
  </c:txPr>
  <c:externalData r:id="rId1"/>
</c:chartSpace>
</file>

<file path=ppt/charts/chart263.xml><?xml version="1.0" encoding="utf-8"?>
<c:chartSpace xmlns:c="http://schemas.openxmlformats.org/drawingml/2006/chart" xmlns:a="http://schemas.openxmlformats.org/drawingml/2006/main" xmlns:r="http://schemas.openxmlformats.org/officeDocument/2006/relationships">
  <c:date1904 val="1"/>
  <c:lang val="en-IN"/>
  <c:style val="3"/>
  <c:chart>
    <c:view3D>
      <c:rAngAx val="1"/>
    </c:view3D>
    <c:plotArea>
      <c:layout>
        <c:manualLayout>
          <c:layoutTarget val="inner"/>
          <c:xMode val="edge"/>
          <c:yMode val="edge"/>
          <c:x val="0"/>
          <c:y val="3.2026496666679602E-2"/>
          <c:w val="1"/>
          <c:h val="0.79506724885581759"/>
        </c:manualLayout>
      </c:layout>
      <c:bar3DChart>
        <c:barDir val="col"/>
        <c:grouping val="percentStacked"/>
        <c:ser>
          <c:idx val="0"/>
          <c:order val="0"/>
          <c:tx>
            <c:strRef>
              <c:f>Sheet1!$A$2</c:f>
              <c:strCache>
                <c:ptCount val="1"/>
                <c:pt idx="0">
                  <c:v> No</c:v>
                </c:pt>
              </c:strCache>
            </c:strRef>
          </c:tx>
          <c:spPr>
            <a:solidFill>
              <a:schemeClr val="accent1">
                <a:lumMod val="40000"/>
                <a:lumOff val="60000"/>
              </a:schemeClr>
            </a:solidFill>
            <a:ln>
              <a:solidFill>
                <a:schemeClr val="bg1"/>
              </a:solidFill>
            </a:ln>
          </c:spPr>
          <c:dLbls>
            <c:txPr>
              <a:bodyPr/>
              <a:lstStyle/>
              <a:p>
                <a:pPr>
                  <a:defRPr lang="en-US"/>
                </a:pPr>
                <a:endParaRPr lang="en-US"/>
              </a:p>
            </c:txPr>
            <c:showVal val="1"/>
          </c:dLbls>
          <c:cat>
            <c:strRef>
              <c:f>Sheet1!$B$1:$G$1</c:f>
              <c:strCache>
                <c:ptCount val="6"/>
                <c:pt idx="0">
                  <c:v>All</c:v>
                </c:pt>
                <c:pt idx="1">
                  <c:v> Horticulture</c:v>
                </c:pt>
                <c:pt idx="2">
                  <c:v> Processed Food</c:v>
                </c:pt>
                <c:pt idx="3">
                  <c:v> Animal Husbandry</c:v>
                </c:pt>
                <c:pt idx="4">
                  <c:v> Pharmaceuticals</c:v>
                </c:pt>
                <c:pt idx="5">
                  <c:v> Any other products</c:v>
                </c:pt>
              </c:strCache>
            </c:strRef>
          </c:cat>
          <c:val>
            <c:numRef>
              <c:f>Sheet1!$B$2:$G$2</c:f>
              <c:numCache>
                <c:formatCode>0</c:formatCode>
                <c:ptCount val="6"/>
                <c:pt idx="0">
                  <c:v>4.6099999999999985</c:v>
                </c:pt>
                <c:pt idx="1">
                  <c:v>4.25</c:v>
                </c:pt>
                <c:pt idx="2">
                  <c:v>4.6499999999999995</c:v>
                </c:pt>
                <c:pt idx="3">
                  <c:v>4.8199999999999985</c:v>
                </c:pt>
                <c:pt idx="4">
                  <c:v>4.6499999999999995</c:v>
                </c:pt>
                <c:pt idx="5">
                  <c:v>14.81</c:v>
                </c:pt>
              </c:numCache>
            </c:numRef>
          </c:val>
        </c:ser>
        <c:ser>
          <c:idx val="1"/>
          <c:order val="1"/>
          <c:tx>
            <c:strRef>
              <c:f>Sheet1!$A$3</c:f>
              <c:strCache>
                <c:ptCount val="1"/>
                <c:pt idx="0">
                  <c:v> Yes</c:v>
                </c:pt>
              </c:strCache>
            </c:strRef>
          </c:tx>
          <c:spPr>
            <a:solidFill>
              <a:srgbClr val="92D050"/>
            </a:solidFill>
            <a:ln>
              <a:solidFill>
                <a:schemeClr val="bg1"/>
              </a:solidFill>
            </a:ln>
          </c:spPr>
          <c:dLbls>
            <c:txPr>
              <a:bodyPr/>
              <a:lstStyle/>
              <a:p>
                <a:pPr>
                  <a:defRPr lang="en-US"/>
                </a:pPr>
                <a:endParaRPr lang="en-US"/>
              </a:p>
            </c:txPr>
            <c:showVal val="1"/>
          </c:dLbls>
          <c:cat>
            <c:strRef>
              <c:f>Sheet1!$B$1:$G$1</c:f>
              <c:strCache>
                <c:ptCount val="6"/>
                <c:pt idx="0">
                  <c:v>All</c:v>
                </c:pt>
                <c:pt idx="1">
                  <c:v> Horticulture</c:v>
                </c:pt>
                <c:pt idx="2">
                  <c:v> Processed Food</c:v>
                </c:pt>
                <c:pt idx="3">
                  <c:v> Animal Husbandry</c:v>
                </c:pt>
                <c:pt idx="4">
                  <c:v> Pharmaceuticals</c:v>
                </c:pt>
                <c:pt idx="5">
                  <c:v> Any other products</c:v>
                </c:pt>
              </c:strCache>
            </c:strRef>
          </c:cat>
          <c:val>
            <c:numRef>
              <c:f>Sheet1!$B$3:$G$3</c:f>
              <c:numCache>
                <c:formatCode>0</c:formatCode>
                <c:ptCount val="6"/>
                <c:pt idx="0">
                  <c:v>95.39</c:v>
                </c:pt>
                <c:pt idx="1">
                  <c:v>95.75</c:v>
                </c:pt>
                <c:pt idx="2">
                  <c:v>95.35</c:v>
                </c:pt>
                <c:pt idx="3">
                  <c:v>95.179999999999978</c:v>
                </c:pt>
                <c:pt idx="4">
                  <c:v>95.35</c:v>
                </c:pt>
                <c:pt idx="5">
                  <c:v>85.19</c:v>
                </c:pt>
              </c:numCache>
            </c:numRef>
          </c:val>
        </c:ser>
        <c:dLbls>
          <c:showVal val="1"/>
        </c:dLbls>
        <c:gapWidth val="137"/>
        <c:shape val="box"/>
        <c:axId val="190188160"/>
        <c:axId val="190194048"/>
        <c:axId val="0"/>
      </c:bar3DChart>
      <c:catAx>
        <c:axId val="190188160"/>
        <c:scaling>
          <c:orientation val="minMax"/>
        </c:scaling>
        <c:delete val="1"/>
        <c:axPos val="b"/>
        <c:tickLblPos val="none"/>
        <c:crossAx val="190194048"/>
        <c:crosses val="autoZero"/>
        <c:auto val="1"/>
        <c:lblAlgn val="ctr"/>
        <c:lblOffset val="100"/>
      </c:catAx>
      <c:valAx>
        <c:axId val="190194048"/>
        <c:scaling>
          <c:orientation val="minMax"/>
        </c:scaling>
        <c:delete val="1"/>
        <c:axPos val="l"/>
        <c:numFmt formatCode="0%" sourceLinked="1"/>
        <c:tickLblPos val="none"/>
        <c:crossAx val="190188160"/>
        <c:crosses val="autoZero"/>
        <c:crossBetween val="between"/>
      </c:valAx>
    </c:plotArea>
    <c:plotVisOnly val="1"/>
    <c:dispBlanksAs val="gap"/>
  </c:chart>
  <c:txPr>
    <a:bodyPr/>
    <a:lstStyle/>
    <a:p>
      <a:pPr>
        <a:defRPr sz="1100">
          <a:latin typeface="Calibri" pitchFamily="34" charset="0"/>
        </a:defRPr>
      </a:pPr>
      <a:endParaRPr lang="en-US"/>
    </a:p>
  </c:txPr>
  <c:externalData r:id="rId1"/>
</c:chartSpace>
</file>

<file path=ppt/charts/chart264.xml><?xml version="1.0" encoding="utf-8"?>
<c:chartSpace xmlns:c="http://schemas.openxmlformats.org/drawingml/2006/chart" xmlns:a="http://schemas.openxmlformats.org/drawingml/2006/main" xmlns:r="http://schemas.openxmlformats.org/officeDocument/2006/relationships">
  <c:date1904 val="1"/>
  <c:lang val="en-IN"/>
  <c:style val="3"/>
  <c:chart>
    <c:view3D>
      <c:rAngAx val="1"/>
    </c:view3D>
    <c:floor>
      <c:spPr>
        <a:noFill/>
        <a:ln w="9525">
          <a:noFill/>
        </a:ln>
      </c:spPr>
    </c:floor>
    <c:plotArea>
      <c:layout>
        <c:manualLayout>
          <c:layoutTarget val="inner"/>
          <c:xMode val="edge"/>
          <c:yMode val="edge"/>
          <c:x val="1.5670057995557769E-2"/>
          <c:y val="3.2026496666679602E-2"/>
          <c:w val="0.98432994200444224"/>
          <c:h val="0.92392481005491178"/>
        </c:manualLayout>
      </c:layout>
      <c:bar3DChart>
        <c:barDir val="col"/>
        <c:grouping val="percentStacked"/>
        <c:ser>
          <c:idx val="0"/>
          <c:order val="0"/>
          <c:tx>
            <c:strRef>
              <c:f>Sheet1!$A$2</c:f>
              <c:strCache>
                <c:ptCount val="1"/>
                <c:pt idx="0">
                  <c:v> No</c:v>
                </c:pt>
              </c:strCache>
            </c:strRef>
          </c:tx>
          <c:spPr>
            <a:solidFill>
              <a:schemeClr val="accent1">
                <a:lumMod val="40000"/>
                <a:lumOff val="60000"/>
              </a:schemeClr>
            </a:solidFill>
            <a:ln>
              <a:solidFill>
                <a:schemeClr val="bg1"/>
              </a:solidFill>
            </a:ln>
          </c:spPr>
          <c:dLbls>
            <c:txPr>
              <a:bodyPr/>
              <a:lstStyle/>
              <a:p>
                <a:pPr>
                  <a:defRPr lang="en-US"/>
                </a:pPr>
                <a:endParaRPr lang="en-US"/>
              </a:p>
            </c:txPr>
            <c:showVal val="1"/>
          </c:dLbls>
          <c:cat>
            <c:strRef>
              <c:f>Sheet1!$B$1</c:f>
              <c:strCache>
                <c:ptCount val="1"/>
                <c:pt idx="0">
                  <c:v> All</c:v>
                </c:pt>
              </c:strCache>
            </c:strRef>
          </c:cat>
          <c:val>
            <c:numRef>
              <c:f>Sheet1!$B$2</c:f>
              <c:numCache>
                <c:formatCode>General</c:formatCode>
                <c:ptCount val="1"/>
              </c:numCache>
            </c:numRef>
          </c:val>
        </c:ser>
        <c:ser>
          <c:idx val="1"/>
          <c:order val="1"/>
          <c:tx>
            <c:strRef>
              <c:f>Sheet1!$A$3</c:f>
              <c:strCache>
                <c:ptCount val="1"/>
                <c:pt idx="0">
                  <c:v> Yes</c:v>
                </c:pt>
              </c:strCache>
            </c:strRef>
          </c:tx>
          <c:spPr>
            <a:solidFill>
              <a:srgbClr val="92D050"/>
            </a:solidFill>
            <a:ln>
              <a:solidFill>
                <a:schemeClr val="bg1"/>
              </a:solidFill>
            </a:ln>
          </c:spPr>
          <c:dLbls>
            <c:txPr>
              <a:bodyPr/>
              <a:lstStyle/>
              <a:p>
                <a:pPr>
                  <a:defRPr lang="en-US"/>
                </a:pPr>
                <a:endParaRPr lang="en-US"/>
              </a:p>
            </c:txPr>
            <c:showVal val="1"/>
          </c:dLbls>
          <c:cat>
            <c:strRef>
              <c:f>Sheet1!$B$1</c:f>
              <c:strCache>
                <c:ptCount val="1"/>
                <c:pt idx="0">
                  <c:v> All</c:v>
                </c:pt>
              </c:strCache>
            </c:strRef>
          </c:cat>
          <c:val>
            <c:numRef>
              <c:f>Sheet1!$B$3</c:f>
              <c:numCache>
                <c:formatCode>General</c:formatCode>
                <c:ptCount val="1"/>
              </c:numCache>
            </c:numRef>
          </c:val>
        </c:ser>
        <c:dLbls>
          <c:showVal val="1"/>
        </c:dLbls>
        <c:shape val="box"/>
        <c:axId val="190215296"/>
        <c:axId val="190216832"/>
        <c:axId val="0"/>
      </c:bar3DChart>
      <c:catAx>
        <c:axId val="190215296"/>
        <c:scaling>
          <c:orientation val="minMax"/>
        </c:scaling>
        <c:delete val="1"/>
        <c:axPos val="b"/>
        <c:tickLblPos val="none"/>
        <c:crossAx val="190216832"/>
        <c:crosses val="autoZero"/>
        <c:auto val="1"/>
        <c:lblAlgn val="ctr"/>
        <c:lblOffset val="100"/>
      </c:catAx>
      <c:valAx>
        <c:axId val="190216832"/>
        <c:scaling>
          <c:orientation val="minMax"/>
        </c:scaling>
        <c:delete val="1"/>
        <c:axPos val="l"/>
        <c:numFmt formatCode="0%" sourceLinked="1"/>
        <c:tickLblPos val="none"/>
        <c:crossAx val="190215296"/>
        <c:crosses val="autoZero"/>
        <c:crossBetween val="between"/>
      </c:valAx>
    </c:plotArea>
    <c:legend>
      <c:legendPos val="r"/>
      <c:layout>
        <c:manualLayout>
          <c:xMode val="edge"/>
          <c:yMode val="edge"/>
          <c:x val="4.9648458578868675E-2"/>
          <c:y val="8.2663947688524669E-2"/>
          <c:w val="0.91694864062912373"/>
          <c:h val="0.81549716887738655"/>
        </c:manualLayout>
      </c:layout>
      <c:txPr>
        <a:bodyPr/>
        <a:lstStyle/>
        <a:p>
          <a:pPr>
            <a:defRPr lang="en-US"/>
          </a:pPr>
          <a:endParaRPr lang="en-US"/>
        </a:p>
      </c:txPr>
    </c:legend>
    <c:plotVisOnly val="1"/>
    <c:dispBlanksAs val="gap"/>
  </c:chart>
  <c:txPr>
    <a:bodyPr/>
    <a:lstStyle/>
    <a:p>
      <a:pPr>
        <a:defRPr sz="1200">
          <a:latin typeface="Calibri" pitchFamily="34" charset="0"/>
        </a:defRPr>
      </a:pPr>
      <a:endParaRPr lang="en-US"/>
    </a:p>
  </c:txPr>
  <c:externalData r:id="rId1"/>
</c:chartSpace>
</file>

<file path=ppt/charts/chart26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1-5</c:v>
                </c:pt>
                <c:pt idx="1">
                  <c:v> 6-10</c:v>
                </c:pt>
                <c:pt idx="2">
                  <c:v> 11-15</c:v>
                </c:pt>
                <c:pt idx="3">
                  <c:v> 16-20</c:v>
                </c:pt>
                <c:pt idx="4">
                  <c:v> 21-25</c:v>
                </c:pt>
                <c:pt idx="5">
                  <c:v>Above 25</c:v>
                </c:pt>
              </c:strCache>
            </c:strRef>
          </c:cat>
          <c:val>
            <c:numRef>
              <c:f>Sheet1!$B$2:$B$7</c:f>
              <c:numCache>
                <c:formatCode>0</c:formatCode>
                <c:ptCount val="6"/>
                <c:pt idx="0">
                  <c:v>19.559999999999999</c:v>
                </c:pt>
                <c:pt idx="1">
                  <c:v>23.549999999999986</c:v>
                </c:pt>
                <c:pt idx="2">
                  <c:v>11.15</c:v>
                </c:pt>
                <c:pt idx="3">
                  <c:v>13.32</c:v>
                </c:pt>
                <c:pt idx="4">
                  <c:v>5.8</c:v>
                </c:pt>
                <c:pt idx="5">
                  <c:v>25.36</c:v>
                </c:pt>
              </c:numCache>
            </c:numRef>
          </c:val>
        </c:ser>
        <c:gapWidth val="43"/>
        <c:overlap val="100"/>
        <c:axId val="191018496"/>
        <c:axId val="191020032"/>
      </c:barChart>
      <c:catAx>
        <c:axId val="191018496"/>
        <c:scaling>
          <c:orientation val="maxMin"/>
        </c:scaling>
        <c:axPos val="l"/>
        <c:tickLblPos val="none"/>
        <c:txPr>
          <a:bodyPr/>
          <a:lstStyle/>
          <a:p>
            <a:pPr>
              <a:defRPr lang="en-IN"/>
            </a:pPr>
            <a:endParaRPr lang="en-US"/>
          </a:p>
        </c:txPr>
        <c:crossAx val="191020032"/>
        <c:crosses val="autoZero"/>
        <c:auto val="1"/>
        <c:lblAlgn val="ctr"/>
        <c:lblOffset val="100"/>
      </c:catAx>
      <c:valAx>
        <c:axId val="191020032"/>
        <c:scaling>
          <c:orientation val="minMax"/>
          <c:max val="100"/>
        </c:scaling>
        <c:delete val="1"/>
        <c:axPos val="b"/>
        <c:numFmt formatCode="0" sourceLinked="1"/>
        <c:tickLblPos val="none"/>
        <c:crossAx val="19101849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6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1-5</c:v>
                </c:pt>
                <c:pt idx="1">
                  <c:v> 6-10</c:v>
                </c:pt>
                <c:pt idx="2">
                  <c:v> 11-15</c:v>
                </c:pt>
                <c:pt idx="3">
                  <c:v> 16-20</c:v>
                </c:pt>
                <c:pt idx="4">
                  <c:v> 21-25</c:v>
                </c:pt>
                <c:pt idx="5">
                  <c:v>Above 25</c:v>
                </c:pt>
              </c:strCache>
            </c:strRef>
          </c:cat>
          <c:val>
            <c:numRef>
              <c:f>Sheet1!$B$2:$B$7</c:f>
              <c:numCache>
                <c:formatCode>0</c:formatCode>
                <c:ptCount val="6"/>
                <c:pt idx="0">
                  <c:v>13.04</c:v>
                </c:pt>
                <c:pt idx="1">
                  <c:v>26.08</c:v>
                </c:pt>
                <c:pt idx="2">
                  <c:v>8.7000000000000011</c:v>
                </c:pt>
                <c:pt idx="3">
                  <c:v>13.04</c:v>
                </c:pt>
                <c:pt idx="4">
                  <c:v>4.3499999999999996</c:v>
                </c:pt>
                <c:pt idx="5">
                  <c:v>26.089999999999989</c:v>
                </c:pt>
              </c:numCache>
            </c:numRef>
          </c:val>
        </c:ser>
        <c:gapWidth val="43"/>
        <c:overlap val="100"/>
        <c:axId val="191179008"/>
        <c:axId val="191184896"/>
      </c:barChart>
      <c:catAx>
        <c:axId val="191179008"/>
        <c:scaling>
          <c:orientation val="maxMin"/>
        </c:scaling>
        <c:axPos val="l"/>
        <c:tickLblPos val="none"/>
        <c:txPr>
          <a:bodyPr/>
          <a:lstStyle/>
          <a:p>
            <a:pPr>
              <a:defRPr lang="en-IN"/>
            </a:pPr>
            <a:endParaRPr lang="en-US"/>
          </a:p>
        </c:txPr>
        <c:crossAx val="191184896"/>
        <c:crosses val="autoZero"/>
        <c:auto val="1"/>
        <c:lblAlgn val="ctr"/>
        <c:lblOffset val="100"/>
      </c:catAx>
      <c:valAx>
        <c:axId val="191184896"/>
        <c:scaling>
          <c:orientation val="minMax"/>
          <c:max val="100"/>
        </c:scaling>
        <c:delete val="1"/>
        <c:axPos val="b"/>
        <c:numFmt formatCode="0" sourceLinked="1"/>
        <c:tickLblPos val="none"/>
        <c:crossAx val="1911790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6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1-5</c:v>
                </c:pt>
                <c:pt idx="1">
                  <c:v> 6-10</c:v>
                </c:pt>
                <c:pt idx="2">
                  <c:v> 11-15</c:v>
                </c:pt>
                <c:pt idx="3">
                  <c:v> 16-20</c:v>
                </c:pt>
                <c:pt idx="4">
                  <c:v> 21-25</c:v>
                </c:pt>
                <c:pt idx="5">
                  <c:v>Above 25</c:v>
                </c:pt>
              </c:strCache>
            </c:strRef>
          </c:cat>
          <c:val>
            <c:numRef>
              <c:f>Sheet1!$B$2:$B$7</c:f>
              <c:numCache>
                <c:formatCode>0</c:formatCode>
                <c:ptCount val="6"/>
                <c:pt idx="0">
                  <c:v>16.190000000000001</c:v>
                </c:pt>
                <c:pt idx="1">
                  <c:v>22.979999999999986</c:v>
                </c:pt>
                <c:pt idx="2">
                  <c:v>11.41</c:v>
                </c:pt>
                <c:pt idx="3">
                  <c:v>14.3</c:v>
                </c:pt>
                <c:pt idx="4">
                  <c:v>6.22</c:v>
                </c:pt>
                <c:pt idx="5">
                  <c:v>27.679999999999996</c:v>
                </c:pt>
              </c:numCache>
            </c:numRef>
          </c:val>
        </c:ser>
        <c:gapWidth val="43"/>
        <c:overlap val="100"/>
        <c:axId val="191196160"/>
        <c:axId val="191251200"/>
      </c:barChart>
      <c:catAx>
        <c:axId val="191196160"/>
        <c:scaling>
          <c:orientation val="maxMin"/>
        </c:scaling>
        <c:axPos val="l"/>
        <c:tickLblPos val="none"/>
        <c:txPr>
          <a:bodyPr/>
          <a:lstStyle/>
          <a:p>
            <a:pPr>
              <a:defRPr lang="en-IN"/>
            </a:pPr>
            <a:endParaRPr lang="en-US"/>
          </a:p>
        </c:txPr>
        <c:crossAx val="191251200"/>
        <c:crosses val="autoZero"/>
        <c:auto val="1"/>
        <c:lblAlgn val="ctr"/>
        <c:lblOffset val="100"/>
      </c:catAx>
      <c:valAx>
        <c:axId val="191251200"/>
        <c:scaling>
          <c:orientation val="minMax"/>
          <c:max val="100"/>
        </c:scaling>
        <c:delete val="1"/>
        <c:axPos val="b"/>
        <c:numFmt formatCode="0" sourceLinked="1"/>
        <c:tickLblPos val="none"/>
        <c:crossAx val="1911961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6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1-5</c:v>
                </c:pt>
                <c:pt idx="1">
                  <c:v> 6-10</c:v>
                </c:pt>
                <c:pt idx="2">
                  <c:v> 11-15</c:v>
                </c:pt>
                <c:pt idx="3">
                  <c:v> 16-20</c:v>
                </c:pt>
                <c:pt idx="4">
                  <c:v> 21-25</c:v>
                </c:pt>
                <c:pt idx="5">
                  <c:v>Above 25</c:v>
                </c:pt>
              </c:strCache>
            </c:strRef>
          </c:cat>
          <c:val>
            <c:numRef>
              <c:f>Sheet1!$B$2:$B$7</c:f>
              <c:numCache>
                <c:formatCode>0</c:formatCode>
                <c:ptCount val="6"/>
                <c:pt idx="0">
                  <c:v>27.24</c:v>
                </c:pt>
                <c:pt idx="1">
                  <c:v>27.25</c:v>
                </c:pt>
                <c:pt idx="2">
                  <c:v>11.02</c:v>
                </c:pt>
                <c:pt idx="3">
                  <c:v>10.62</c:v>
                </c:pt>
                <c:pt idx="4">
                  <c:v>3.8099999999999987</c:v>
                </c:pt>
                <c:pt idx="5">
                  <c:v>19.04</c:v>
                </c:pt>
              </c:numCache>
            </c:numRef>
          </c:val>
        </c:ser>
        <c:gapWidth val="43"/>
        <c:overlap val="100"/>
        <c:axId val="191283200"/>
        <c:axId val="191284736"/>
      </c:barChart>
      <c:catAx>
        <c:axId val="191283200"/>
        <c:scaling>
          <c:orientation val="maxMin"/>
        </c:scaling>
        <c:axPos val="l"/>
        <c:tickLblPos val="none"/>
        <c:txPr>
          <a:bodyPr/>
          <a:lstStyle/>
          <a:p>
            <a:pPr>
              <a:defRPr lang="en-IN"/>
            </a:pPr>
            <a:endParaRPr lang="en-US"/>
          </a:p>
        </c:txPr>
        <c:crossAx val="191284736"/>
        <c:crosses val="autoZero"/>
        <c:auto val="1"/>
        <c:lblAlgn val="ctr"/>
        <c:lblOffset val="100"/>
      </c:catAx>
      <c:valAx>
        <c:axId val="191284736"/>
        <c:scaling>
          <c:orientation val="minMax"/>
          <c:max val="100"/>
        </c:scaling>
        <c:delete val="1"/>
        <c:axPos val="b"/>
        <c:numFmt formatCode="0" sourceLinked="1"/>
        <c:tickLblPos val="none"/>
        <c:crossAx val="1912832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6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1-5</c:v>
                </c:pt>
                <c:pt idx="1">
                  <c:v> 6-10</c:v>
                </c:pt>
                <c:pt idx="2">
                  <c:v> 11-15</c:v>
                </c:pt>
                <c:pt idx="3">
                  <c:v> 16-20</c:v>
                </c:pt>
                <c:pt idx="4">
                  <c:v> 21-25</c:v>
                </c:pt>
                <c:pt idx="5">
                  <c:v>Above 25</c:v>
                </c:pt>
              </c:strCache>
            </c:strRef>
          </c:cat>
          <c:val>
            <c:numRef>
              <c:f>Sheet1!$B$2:$B$7</c:f>
              <c:numCache>
                <c:formatCode>0</c:formatCode>
                <c:ptCount val="6"/>
                <c:pt idx="0">
                  <c:v>43.95</c:v>
                </c:pt>
                <c:pt idx="1">
                  <c:v>27.439999999999987</c:v>
                </c:pt>
                <c:pt idx="2">
                  <c:v>9.77</c:v>
                </c:pt>
                <c:pt idx="3">
                  <c:v>8.14</c:v>
                </c:pt>
                <c:pt idx="4">
                  <c:v>3.2600000000000002</c:v>
                </c:pt>
                <c:pt idx="5">
                  <c:v>6.51</c:v>
                </c:pt>
              </c:numCache>
            </c:numRef>
          </c:val>
        </c:ser>
        <c:gapWidth val="43"/>
        <c:overlap val="100"/>
        <c:axId val="191320832"/>
        <c:axId val="191322368"/>
      </c:barChart>
      <c:catAx>
        <c:axId val="191320832"/>
        <c:scaling>
          <c:orientation val="maxMin"/>
        </c:scaling>
        <c:axPos val="l"/>
        <c:tickLblPos val="none"/>
        <c:txPr>
          <a:bodyPr/>
          <a:lstStyle/>
          <a:p>
            <a:pPr>
              <a:defRPr lang="en-IN"/>
            </a:pPr>
            <a:endParaRPr lang="en-US"/>
          </a:p>
        </c:txPr>
        <c:crossAx val="191322368"/>
        <c:crosses val="autoZero"/>
        <c:auto val="1"/>
        <c:lblAlgn val="ctr"/>
        <c:lblOffset val="100"/>
      </c:catAx>
      <c:valAx>
        <c:axId val="191322368"/>
        <c:scaling>
          <c:orientation val="minMax"/>
          <c:max val="100"/>
        </c:scaling>
        <c:delete val="1"/>
        <c:axPos val="b"/>
        <c:numFmt formatCode="0" sourceLinked="1"/>
        <c:tickLblPos val="none"/>
        <c:crossAx val="1913208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365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Sheet1!$A$2:$A$10</c:f>
              <c:strCache>
                <c:ptCount val="9"/>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pt idx="8">
                  <c:v>DK/CS</c:v>
                </c:pt>
              </c:strCache>
            </c:strRef>
          </c:cat>
          <c:val>
            <c:numRef>
              <c:f>Sheet1!$B$2:$B$10</c:f>
              <c:numCache>
                <c:formatCode>0</c:formatCode>
                <c:ptCount val="9"/>
                <c:pt idx="0">
                  <c:v>8.18</c:v>
                </c:pt>
                <c:pt idx="1">
                  <c:v>15.47</c:v>
                </c:pt>
                <c:pt idx="2">
                  <c:v>17.59</c:v>
                </c:pt>
                <c:pt idx="3">
                  <c:v>15.63</c:v>
                </c:pt>
                <c:pt idx="4">
                  <c:v>13.61</c:v>
                </c:pt>
                <c:pt idx="5">
                  <c:v>6.54</c:v>
                </c:pt>
                <c:pt idx="6">
                  <c:v>4.2</c:v>
                </c:pt>
                <c:pt idx="7">
                  <c:v>16.21</c:v>
                </c:pt>
                <c:pt idx="8">
                  <c:v>2.58</c:v>
                </c:pt>
              </c:numCache>
            </c:numRef>
          </c:val>
        </c:ser>
        <c:gapWidth val="59"/>
        <c:overlap val="100"/>
        <c:axId val="125228928"/>
        <c:axId val="125384960"/>
      </c:barChart>
      <c:catAx>
        <c:axId val="125228928"/>
        <c:scaling>
          <c:orientation val="maxMin"/>
        </c:scaling>
        <c:axPos val="l"/>
        <c:tickLblPos val="none"/>
        <c:txPr>
          <a:bodyPr/>
          <a:lstStyle/>
          <a:p>
            <a:pPr>
              <a:defRPr lang="en-IN"/>
            </a:pPr>
            <a:endParaRPr lang="en-US"/>
          </a:p>
        </c:txPr>
        <c:crossAx val="125384960"/>
        <c:crosses val="autoZero"/>
        <c:auto val="1"/>
        <c:lblAlgn val="ctr"/>
        <c:lblOffset val="100"/>
      </c:catAx>
      <c:valAx>
        <c:axId val="125384960"/>
        <c:scaling>
          <c:orientation val="minMax"/>
          <c:max val="100"/>
        </c:scaling>
        <c:delete val="1"/>
        <c:axPos val="b"/>
        <c:numFmt formatCode="0" sourceLinked="1"/>
        <c:tickLblPos val="none"/>
        <c:crossAx val="1252289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7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1-5</c:v>
                </c:pt>
                <c:pt idx="1">
                  <c:v> 6-10</c:v>
                </c:pt>
                <c:pt idx="2">
                  <c:v> 11-15</c:v>
                </c:pt>
                <c:pt idx="3">
                  <c:v> 16-20</c:v>
                </c:pt>
                <c:pt idx="4">
                  <c:v> 21-25</c:v>
                </c:pt>
                <c:pt idx="5">
                  <c:v>Above 25</c:v>
                </c:pt>
              </c:strCache>
            </c:strRef>
          </c:cat>
          <c:val>
            <c:numRef>
              <c:f>Sheet1!$B$2:$B$7</c:f>
              <c:numCache>
                <c:formatCode>0</c:formatCode>
                <c:ptCount val="6"/>
                <c:pt idx="0">
                  <c:v>19.04</c:v>
                </c:pt>
                <c:pt idx="1">
                  <c:v>30.95</c:v>
                </c:pt>
                <c:pt idx="2">
                  <c:v>0</c:v>
                </c:pt>
                <c:pt idx="3">
                  <c:v>11.9</c:v>
                </c:pt>
                <c:pt idx="4">
                  <c:v>2.38</c:v>
                </c:pt>
                <c:pt idx="5">
                  <c:v>35.71</c:v>
                </c:pt>
              </c:numCache>
            </c:numRef>
          </c:val>
        </c:ser>
        <c:gapWidth val="43"/>
        <c:overlap val="100"/>
        <c:axId val="191370752"/>
        <c:axId val="191372288"/>
      </c:barChart>
      <c:catAx>
        <c:axId val="191370752"/>
        <c:scaling>
          <c:orientation val="maxMin"/>
        </c:scaling>
        <c:axPos val="l"/>
        <c:tickLblPos val="none"/>
        <c:txPr>
          <a:bodyPr/>
          <a:lstStyle/>
          <a:p>
            <a:pPr>
              <a:defRPr lang="en-IN"/>
            </a:pPr>
            <a:endParaRPr lang="en-US"/>
          </a:p>
        </c:txPr>
        <c:crossAx val="191372288"/>
        <c:crosses val="autoZero"/>
        <c:auto val="1"/>
        <c:lblAlgn val="ctr"/>
        <c:lblOffset val="100"/>
      </c:catAx>
      <c:valAx>
        <c:axId val="191372288"/>
        <c:scaling>
          <c:orientation val="minMax"/>
          <c:max val="100"/>
        </c:scaling>
        <c:delete val="1"/>
        <c:axPos val="b"/>
        <c:numFmt formatCode="0" sourceLinked="1"/>
        <c:tickLblPos val="none"/>
        <c:crossAx val="1913707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7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1-5</c:v>
                </c:pt>
                <c:pt idx="1">
                  <c:v> 6-10</c:v>
                </c:pt>
                <c:pt idx="2">
                  <c:v> 11-15</c:v>
                </c:pt>
                <c:pt idx="3">
                  <c:v> 16-20</c:v>
                </c:pt>
                <c:pt idx="4">
                  <c:v> 21-25</c:v>
                </c:pt>
                <c:pt idx="5">
                  <c:v>Above 25</c:v>
                </c:pt>
              </c:strCache>
            </c:strRef>
          </c:cat>
          <c:val>
            <c:numRef>
              <c:f>Sheet1!$B$2:$B$7</c:f>
              <c:numCache>
                <c:formatCode>0</c:formatCode>
                <c:ptCount val="6"/>
                <c:pt idx="0">
                  <c:v>20</c:v>
                </c:pt>
                <c:pt idx="1">
                  <c:v>24</c:v>
                </c:pt>
                <c:pt idx="2">
                  <c:v>11</c:v>
                </c:pt>
                <c:pt idx="3">
                  <c:v>13</c:v>
                </c:pt>
                <c:pt idx="4">
                  <c:v>6</c:v>
                </c:pt>
                <c:pt idx="5">
                  <c:v>25</c:v>
                </c:pt>
              </c:numCache>
            </c:numRef>
          </c:val>
        </c:ser>
        <c:gapWidth val="43"/>
        <c:overlap val="100"/>
        <c:axId val="191400192"/>
        <c:axId val="191430656"/>
      </c:barChart>
      <c:catAx>
        <c:axId val="191400192"/>
        <c:scaling>
          <c:orientation val="maxMin"/>
        </c:scaling>
        <c:axPos val="l"/>
        <c:tickLblPos val="none"/>
        <c:txPr>
          <a:bodyPr/>
          <a:lstStyle/>
          <a:p>
            <a:pPr>
              <a:defRPr lang="en-IN"/>
            </a:pPr>
            <a:endParaRPr lang="en-US"/>
          </a:p>
        </c:txPr>
        <c:crossAx val="191430656"/>
        <c:crosses val="autoZero"/>
        <c:auto val="1"/>
        <c:lblAlgn val="ctr"/>
        <c:lblOffset val="100"/>
      </c:catAx>
      <c:valAx>
        <c:axId val="191430656"/>
        <c:scaling>
          <c:orientation val="minMax"/>
          <c:max val="100"/>
        </c:scaling>
        <c:delete val="1"/>
        <c:axPos val="b"/>
        <c:numFmt formatCode="0" sourceLinked="1"/>
        <c:tickLblPos val="none"/>
        <c:crossAx val="1914001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7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1-5</c:v>
                </c:pt>
                <c:pt idx="1">
                  <c:v> 6-10</c:v>
                </c:pt>
                <c:pt idx="2">
                  <c:v> 11-15</c:v>
                </c:pt>
                <c:pt idx="3">
                  <c:v> 16-20</c:v>
                </c:pt>
                <c:pt idx="4">
                  <c:v> 21-25</c:v>
                </c:pt>
                <c:pt idx="5">
                  <c:v>Above 25</c:v>
                </c:pt>
              </c:strCache>
            </c:strRef>
          </c:cat>
          <c:val>
            <c:numRef>
              <c:f>Sheet1!$B$2:$B$7</c:f>
              <c:numCache>
                <c:formatCode>0</c:formatCode>
                <c:ptCount val="6"/>
                <c:pt idx="0">
                  <c:v>38.620000000000012</c:v>
                </c:pt>
                <c:pt idx="1">
                  <c:v>24.630000000000031</c:v>
                </c:pt>
                <c:pt idx="2">
                  <c:v>11.28</c:v>
                </c:pt>
                <c:pt idx="3">
                  <c:v>11.28</c:v>
                </c:pt>
                <c:pt idx="4">
                  <c:v>1.76</c:v>
                </c:pt>
                <c:pt idx="5">
                  <c:v>10.76</c:v>
                </c:pt>
              </c:numCache>
            </c:numRef>
          </c:val>
        </c:ser>
        <c:gapWidth val="43"/>
        <c:overlap val="100"/>
        <c:axId val="191450112"/>
        <c:axId val="191439616"/>
      </c:barChart>
      <c:catAx>
        <c:axId val="191450112"/>
        <c:scaling>
          <c:orientation val="maxMin"/>
        </c:scaling>
        <c:axPos val="l"/>
        <c:tickLblPos val="none"/>
        <c:txPr>
          <a:bodyPr/>
          <a:lstStyle/>
          <a:p>
            <a:pPr>
              <a:defRPr lang="en-IN"/>
            </a:pPr>
            <a:endParaRPr lang="en-US"/>
          </a:p>
        </c:txPr>
        <c:crossAx val="191439616"/>
        <c:crosses val="autoZero"/>
        <c:auto val="1"/>
        <c:lblAlgn val="ctr"/>
        <c:lblOffset val="100"/>
      </c:catAx>
      <c:valAx>
        <c:axId val="191439616"/>
        <c:scaling>
          <c:orientation val="minMax"/>
          <c:max val="100"/>
        </c:scaling>
        <c:delete val="1"/>
        <c:axPos val="b"/>
        <c:numFmt formatCode="0" sourceLinked="1"/>
        <c:tickLblPos val="none"/>
        <c:crossAx val="1914501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7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1-5</c:v>
                </c:pt>
                <c:pt idx="1">
                  <c:v> 6-10</c:v>
                </c:pt>
                <c:pt idx="2">
                  <c:v> 11-15</c:v>
                </c:pt>
                <c:pt idx="3">
                  <c:v> 16-20</c:v>
                </c:pt>
                <c:pt idx="4">
                  <c:v> 21-25</c:v>
                </c:pt>
                <c:pt idx="5">
                  <c:v>Above 25</c:v>
                </c:pt>
              </c:strCache>
            </c:strRef>
          </c:cat>
          <c:val>
            <c:numRef>
              <c:f>Sheet1!$B$2:$B$7</c:f>
              <c:numCache>
                <c:formatCode>0</c:formatCode>
                <c:ptCount val="6"/>
                <c:pt idx="0">
                  <c:v>11.6</c:v>
                </c:pt>
                <c:pt idx="1">
                  <c:v>23.58</c:v>
                </c:pt>
                <c:pt idx="2">
                  <c:v>11.01</c:v>
                </c:pt>
                <c:pt idx="3">
                  <c:v>14.9</c:v>
                </c:pt>
                <c:pt idx="4">
                  <c:v>7.28</c:v>
                </c:pt>
                <c:pt idx="5">
                  <c:v>30.23</c:v>
                </c:pt>
              </c:numCache>
            </c:numRef>
          </c:val>
        </c:ser>
        <c:gapWidth val="43"/>
        <c:overlap val="100"/>
        <c:axId val="191504384"/>
        <c:axId val="191505920"/>
      </c:barChart>
      <c:catAx>
        <c:axId val="191504384"/>
        <c:scaling>
          <c:orientation val="maxMin"/>
        </c:scaling>
        <c:axPos val="l"/>
        <c:tickLblPos val="none"/>
        <c:txPr>
          <a:bodyPr/>
          <a:lstStyle/>
          <a:p>
            <a:pPr>
              <a:defRPr lang="en-IN"/>
            </a:pPr>
            <a:endParaRPr lang="en-US"/>
          </a:p>
        </c:txPr>
        <c:crossAx val="191505920"/>
        <c:crosses val="autoZero"/>
        <c:auto val="1"/>
        <c:lblAlgn val="ctr"/>
        <c:lblOffset val="100"/>
      </c:catAx>
      <c:valAx>
        <c:axId val="191505920"/>
        <c:scaling>
          <c:orientation val="minMax"/>
          <c:max val="100"/>
        </c:scaling>
        <c:delete val="1"/>
        <c:axPos val="b"/>
        <c:numFmt formatCode="0" sourceLinked="1"/>
        <c:tickLblPos val="none"/>
        <c:crossAx val="1915043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7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1-5</c:v>
                </c:pt>
                <c:pt idx="1">
                  <c:v> 6-10</c:v>
                </c:pt>
                <c:pt idx="2">
                  <c:v> 11-15</c:v>
                </c:pt>
                <c:pt idx="3">
                  <c:v> 16-20</c:v>
                </c:pt>
                <c:pt idx="4">
                  <c:v> 21-25</c:v>
                </c:pt>
                <c:pt idx="5">
                  <c:v>Above 25</c:v>
                </c:pt>
              </c:strCache>
            </c:strRef>
          </c:cat>
          <c:val>
            <c:numRef>
              <c:f>Sheet1!$B$2:$B$7</c:f>
              <c:numCache>
                <c:formatCode>0</c:formatCode>
                <c:ptCount val="6"/>
                <c:pt idx="0">
                  <c:v>11.39</c:v>
                </c:pt>
                <c:pt idx="1">
                  <c:v>16.559999999999999</c:v>
                </c:pt>
                <c:pt idx="2">
                  <c:v>9.7000000000000011</c:v>
                </c:pt>
                <c:pt idx="3">
                  <c:v>13.709999999999999</c:v>
                </c:pt>
                <c:pt idx="4">
                  <c:v>7.63</c:v>
                </c:pt>
                <c:pt idx="5">
                  <c:v>39.720000000000013</c:v>
                </c:pt>
              </c:numCache>
            </c:numRef>
          </c:val>
        </c:ser>
        <c:gapWidth val="43"/>
        <c:overlap val="100"/>
        <c:axId val="191533824"/>
        <c:axId val="191535360"/>
      </c:barChart>
      <c:catAx>
        <c:axId val="191533824"/>
        <c:scaling>
          <c:orientation val="maxMin"/>
        </c:scaling>
        <c:axPos val="l"/>
        <c:tickLblPos val="none"/>
        <c:txPr>
          <a:bodyPr/>
          <a:lstStyle/>
          <a:p>
            <a:pPr>
              <a:defRPr lang="en-IN"/>
            </a:pPr>
            <a:endParaRPr lang="en-US"/>
          </a:p>
        </c:txPr>
        <c:crossAx val="191535360"/>
        <c:crosses val="autoZero"/>
        <c:auto val="1"/>
        <c:lblAlgn val="ctr"/>
        <c:lblOffset val="100"/>
      </c:catAx>
      <c:valAx>
        <c:axId val="191535360"/>
        <c:scaling>
          <c:orientation val="minMax"/>
          <c:max val="100"/>
        </c:scaling>
        <c:delete val="1"/>
        <c:axPos val="b"/>
        <c:numFmt formatCode="0" sourceLinked="1"/>
        <c:tickLblPos val="none"/>
        <c:crossAx val="19153382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7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1-5</c:v>
                </c:pt>
                <c:pt idx="1">
                  <c:v> 6-10</c:v>
                </c:pt>
                <c:pt idx="2">
                  <c:v> 11-15</c:v>
                </c:pt>
                <c:pt idx="3">
                  <c:v> 16-20</c:v>
                </c:pt>
                <c:pt idx="4">
                  <c:v> 21-25</c:v>
                </c:pt>
                <c:pt idx="5">
                  <c:v>Above 25</c:v>
                </c:pt>
              </c:strCache>
            </c:strRef>
          </c:cat>
          <c:val>
            <c:numRef>
              <c:f>Sheet1!$B$2:$B$7</c:f>
              <c:numCache>
                <c:formatCode>0</c:formatCode>
                <c:ptCount val="6"/>
                <c:pt idx="0">
                  <c:v>24.029999999999987</c:v>
                </c:pt>
                <c:pt idx="1">
                  <c:v>27.95</c:v>
                </c:pt>
                <c:pt idx="2">
                  <c:v>12.44</c:v>
                </c:pt>
                <c:pt idx="3">
                  <c:v>11.72</c:v>
                </c:pt>
                <c:pt idx="4">
                  <c:v>5.24</c:v>
                </c:pt>
                <c:pt idx="5">
                  <c:v>18.2</c:v>
                </c:pt>
              </c:numCache>
            </c:numRef>
          </c:val>
        </c:ser>
        <c:gapWidth val="43"/>
        <c:overlap val="100"/>
        <c:axId val="191591936"/>
        <c:axId val="191593472"/>
      </c:barChart>
      <c:catAx>
        <c:axId val="191591936"/>
        <c:scaling>
          <c:orientation val="maxMin"/>
        </c:scaling>
        <c:axPos val="l"/>
        <c:tickLblPos val="none"/>
        <c:txPr>
          <a:bodyPr/>
          <a:lstStyle/>
          <a:p>
            <a:pPr>
              <a:defRPr lang="en-IN"/>
            </a:pPr>
            <a:endParaRPr lang="en-US"/>
          </a:p>
        </c:txPr>
        <c:crossAx val="191593472"/>
        <c:crosses val="autoZero"/>
        <c:auto val="1"/>
        <c:lblAlgn val="ctr"/>
        <c:lblOffset val="100"/>
      </c:catAx>
      <c:valAx>
        <c:axId val="191593472"/>
        <c:scaling>
          <c:orientation val="minMax"/>
          <c:max val="100"/>
        </c:scaling>
        <c:delete val="1"/>
        <c:axPos val="b"/>
        <c:numFmt formatCode="0" sourceLinked="1"/>
        <c:tickLblPos val="none"/>
        <c:crossAx val="1915919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7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29"/>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FF9900"/>
              </a:solidFill>
              <a:scene3d>
                <a:camera prst="orthographicFront"/>
                <a:lightRig rig="threePt" dir="t">
                  <a:rot lat="0" lon="0" rev="1200000"/>
                </a:lightRig>
              </a:scene3d>
              <a:sp3d>
                <a:bevelT w="3200400" h="3200400"/>
                <a:bevelB w="3200400" h="3200400"/>
              </a:sp3d>
            </c:spPr>
          </c:dPt>
          <c:dPt>
            <c:idx val="1"/>
            <c:spPr>
              <a:solidFill>
                <a:srgbClr val="94B8FF"/>
              </a:solidFill>
              <a:scene3d>
                <a:camera prst="orthographicFront"/>
                <a:lightRig rig="threePt" dir="t">
                  <a:rot lat="0" lon="0" rev="1200000"/>
                </a:lightRig>
              </a:scene3d>
              <a:sp3d>
                <a:bevelT w="3200400" h="3200400"/>
                <a:bevelB w="3200400" h="3200400"/>
              </a:sp3d>
            </c:spPr>
          </c:dPt>
          <c:dPt>
            <c:idx val="2"/>
            <c:spPr>
              <a:solidFill>
                <a:srgbClr val="92D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Covered</c:v>
                </c:pt>
                <c:pt idx="1">
                  <c:v> Uncovered</c:v>
                </c:pt>
                <c:pt idx="2">
                  <c:v> Both</c:v>
                </c:pt>
              </c:strCache>
            </c:strRef>
          </c:cat>
          <c:val>
            <c:numRef>
              <c:f>Sheet1!$B$2:$B$4</c:f>
              <c:numCache>
                <c:formatCode>0</c:formatCode>
                <c:ptCount val="3"/>
                <c:pt idx="0">
                  <c:v>20.62</c:v>
                </c:pt>
                <c:pt idx="1">
                  <c:v>67.25</c:v>
                </c:pt>
                <c:pt idx="2">
                  <c:v>12.12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7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51"/>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FF9900"/>
              </a:solidFill>
              <a:scene3d>
                <a:camera prst="orthographicFront"/>
                <a:lightRig rig="threePt" dir="t">
                  <a:rot lat="0" lon="0" rev="1200000"/>
                </a:lightRig>
              </a:scene3d>
              <a:sp3d>
                <a:bevelT w="3200400" h="3200400"/>
                <a:bevelB w="3200400" h="3200400"/>
              </a:sp3d>
            </c:spPr>
          </c:dPt>
          <c:dPt>
            <c:idx val="1"/>
            <c:spPr>
              <a:solidFill>
                <a:srgbClr val="94B8FF"/>
              </a:solidFill>
              <a:scene3d>
                <a:camera prst="orthographicFront"/>
                <a:lightRig rig="threePt" dir="t">
                  <a:rot lat="0" lon="0" rev="1200000"/>
                </a:lightRig>
              </a:scene3d>
              <a:sp3d>
                <a:bevelT w="3200400" h="3200400"/>
                <a:bevelB w="3200400" h="3200400"/>
              </a:sp3d>
            </c:spPr>
          </c:dPt>
          <c:dPt>
            <c:idx val="2"/>
            <c:spPr>
              <a:solidFill>
                <a:srgbClr val="92D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Covered</c:v>
                </c:pt>
                <c:pt idx="1">
                  <c:v> Uncovered</c:v>
                </c:pt>
                <c:pt idx="2">
                  <c:v> Both</c:v>
                </c:pt>
              </c:strCache>
            </c:strRef>
          </c:cat>
          <c:val>
            <c:numRef>
              <c:f>Sheet1!$B$2:$B$4</c:f>
              <c:numCache>
                <c:formatCode>0</c:formatCode>
                <c:ptCount val="3"/>
                <c:pt idx="0">
                  <c:v>20.6</c:v>
                </c:pt>
                <c:pt idx="1">
                  <c:v>67.13</c:v>
                </c:pt>
                <c:pt idx="2">
                  <c:v>12.27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7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FF9900"/>
              </a:solidFill>
              <a:scene3d>
                <a:camera prst="orthographicFront"/>
                <a:lightRig rig="threePt" dir="t">
                  <a:rot lat="0" lon="0" rev="1200000"/>
                </a:lightRig>
              </a:scene3d>
              <a:sp3d>
                <a:bevelT w="3200400" h="3200400"/>
                <a:bevelB w="3200400" h="3200400"/>
              </a:sp3d>
            </c:spPr>
          </c:dPt>
          <c:dPt>
            <c:idx val="1"/>
            <c:spPr>
              <a:solidFill>
                <a:srgbClr val="94B8FF"/>
              </a:solidFill>
              <a:scene3d>
                <a:camera prst="orthographicFront"/>
                <a:lightRig rig="threePt" dir="t">
                  <a:rot lat="0" lon="0" rev="1200000"/>
                </a:lightRig>
              </a:scene3d>
              <a:sp3d>
                <a:bevelT w="3200400" h="3200400"/>
                <a:bevelB w="3200400" h="3200400"/>
              </a:sp3d>
            </c:spPr>
          </c:dPt>
          <c:dPt>
            <c:idx val="2"/>
            <c:spPr>
              <a:solidFill>
                <a:srgbClr val="92D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Covered</c:v>
                </c:pt>
                <c:pt idx="1">
                  <c:v> Uncovered</c:v>
                </c:pt>
                <c:pt idx="2">
                  <c:v> Both</c:v>
                </c:pt>
              </c:strCache>
            </c:strRef>
          </c:cat>
          <c:val>
            <c:numRef>
              <c:f>Sheet1!$B$2:$B$4</c:f>
              <c:numCache>
                <c:formatCode>0</c:formatCode>
                <c:ptCount val="3"/>
                <c:pt idx="0">
                  <c:v>24.74</c:v>
                </c:pt>
                <c:pt idx="1">
                  <c:v>64.33</c:v>
                </c:pt>
                <c:pt idx="2">
                  <c:v>10.93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7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FF9900"/>
              </a:solidFill>
              <a:scene3d>
                <a:camera prst="orthographicFront"/>
                <a:lightRig rig="threePt" dir="t">
                  <a:rot lat="0" lon="0" rev="1200000"/>
                </a:lightRig>
              </a:scene3d>
              <a:sp3d>
                <a:bevelT w="3200400" h="3200400"/>
                <a:bevelB w="3200400" h="3200400"/>
              </a:sp3d>
            </c:spPr>
          </c:dPt>
          <c:dPt>
            <c:idx val="1"/>
            <c:spPr>
              <a:solidFill>
                <a:srgbClr val="94B8FF"/>
              </a:solidFill>
              <a:scene3d>
                <a:camera prst="orthographicFront"/>
                <a:lightRig rig="threePt" dir="t">
                  <a:rot lat="0" lon="0" rev="1200000"/>
                </a:lightRig>
              </a:scene3d>
              <a:sp3d>
                <a:bevelT w="3200400" h="3200400"/>
                <a:bevelB w="3200400" h="3200400"/>
              </a:sp3d>
            </c:spPr>
          </c:dPt>
          <c:dPt>
            <c:idx val="2"/>
            <c:spPr>
              <a:solidFill>
                <a:srgbClr val="92D050"/>
              </a:solidFill>
              <a:scene3d>
                <a:camera prst="orthographicFront"/>
                <a:lightRig rig="threePt" dir="t">
                  <a:rot lat="0" lon="0" rev="1200000"/>
                </a:lightRig>
              </a:scene3d>
              <a:sp3d>
                <a:bevelT w="3200400" h="3200400"/>
                <a:bevelB w="3200400" h="3200400"/>
              </a:sp3d>
            </c:spPr>
          </c:dPt>
          <c:dLbls>
            <c:dLbl>
              <c:idx val="0"/>
              <c:showVal val="1"/>
            </c:dLbl>
            <c:dLbl>
              <c:idx val="1"/>
              <c:layout>
                <c:manualLayout>
                  <c:x val="0.24750146002501044"/>
                  <c:y val="0.15355718882911354"/>
                </c:manualLayout>
              </c:layout>
              <c:dLblPos val="bestFit"/>
              <c:showVal val="1"/>
            </c:dLbl>
            <c:dLbl>
              <c:idx val="2"/>
              <c:showVal val="1"/>
            </c:dLbl>
            <c:txPr>
              <a:bodyPr/>
              <a:lstStyle/>
              <a:p>
                <a:pPr>
                  <a:defRPr lang="en-US" sz="1000"/>
                </a:pPr>
                <a:endParaRPr lang="en-US"/>
              </a:p>
            </c:txPr>
            <c:dLblPos val="inEnd"/>
            <c:showVal val="1"/>
            <c:showLeaderLines val="1"/>
          </c:dLbls>
          <c:cat>
            <c:strRef>
              <c:f>Sheet1!$A$2:$A$4</c:f>
              <c:strCache>
                <c:ptCount val="3"/>
                <c:pt idx="0">
                  <c:v> Covered</c:v>
                </c:pt>
                <c:pt idx="1">
                  <c:v> Uncovered</c:v>
                </c:pt>
                <c:pt idx="2">
                  <c:v> Both</c:v>
                </c:pt>
              </c:strCache>
            </c:strRef>
          </c:cat>
          <c:val>
            <c:numRef>
              <c:f>Sheet1!$B$2:$B$4</c:f>
              <c:numCache>
                <c:formatCode>0</c:formatCode>
                <c:ptCount val="3"/>
                <c:pt idx="0">
                  <c:v>15.9</c:v>
                </c:pt>
                <c:pt idx="1">
                  <c:v>70.28</c:v>
                </c:pt>
                <c:pt idx="2">
                  <c:v>13.82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367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Sheet1!$A$2:$A$10</c:f>
              <c:strCache>
                <c:ptCount val="9"/>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pt idx="8">
                  <c:v>DK/CS</c:v>
                </c:pt>
              </c:strCache>
            </c:strRef>
          </c:cat>
          <c:val>
            <c:numRef>
              <c:f>Sheet1!$B$2:$B$10</c:f>
              <c:numCache>
                <c:formatCode>0</c:formatCode>
                <c:ptCount val="9"/>
                <c:pt idx="0">
                  <c:v>11.11</c:v>
                </c:pt>
                <c:pt idx="1">
                  <c:v>11.11</c:v>
                </c:pt>
                <c:pt idx="2">
                  <c:v>3.7</c:v>
                </c:pt>
                <c:pt idx="3">
                  <c:v>11.11</c:v>
                </c:pt>
                <c:pt idx="4">
                  <c:v>11.11</c:v>
                </c:pt>
                <c:pt idx="5">
                  <c:v>14.81</c:v>
                </c:pt>
                <c:pt idx="6">
                  <c:v>7.41</c:v>
                </c:pt>
                <c:pt idx="7">
                  <c:v>25.93</c:v>
                </c:pt>
                <c:pt idx="8">
                  <c:v>3.7</c:v>
                </c:pt>
              </c:numCache>
            </c:numRef>
          </c:val>
        </c:ser>
        <c:gapWidth val="59"/>
        <c:overlap val="100"/>
        <c:axId val="125933056"/>
        <c:axId val="125934592"/>
      </c:barChart>
      <c:catAx>
        <c:axId val="125933056"/>
        <c:scaling>
          <c:orientation val="maxMin"/>
        </c:scaling>
        <c:axPos val="l"/>
        <c:tickLblPos val="none"/>
        <c:txPr>
          <a:bodyPr/>
          <a:lstStyle/>
          <a:p>
            <a:pPr>
              <a:defRPr lang="en-IN"/>
            </a:pPr>
            <a:endParaRPr lang="en-US"/>
          </a:p>
        </c:txPr>
        <c:crossAx val="125934592"/>
        <c:crosses val="autoZero"/>
        <c:auto val="1"/>
        <c:lblAlgn val="ctr"/>
        <c:lblOffset val="100"/>
      </c:catAx>
      <c:valAx>
        <c:axId val="125934592"/>
        <c:scaling>
          <c:orientation val="minMax"/>
          <c:max val="100"/>
        </c:scaling>
        <c:delete val="1"/>
        <c:axPos val="b"/>
        <c:numFmt formatCode="0" sourceLinked="1"/>
        <c:tickLblPos val="none"/>
        <c:crossAx val="12593305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8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FF9900"/>
              </a:solidFill>
              <a:scene3d>
                <a:camera prst="orthographicFront"/>
                <a:lightRig rig="threePt" dir="t">
                  <a:rot lat="0" lon="0" rev="1200000"/>
                </a:lightRig>
              </a:scene3d>
              <a:sp3d>
                <a:bevelT w="3200400" h="3200400"/>
                <a:bevelB w="3200400" h="3200400"/>
              </a:sp3d>
            </c:spPr>
          </c:dPt>
          <c:dPt>
            <c:idx val="1"/>
            <c:spPr>
              <a:solidFill>
                <a:srgbClr val="94B8FF"/>
              </a:solidFill>
              <a:scene3d>
                <a:camera prst="orthographicFront"/>
                <a:lightRig rig="threePt" dir="t">
                  <a:rot lat="0" lon="0" rev="1200000"/>
                </a:lightRig>
              </a:scene3d>
              <a:sp3d>
                <a:bevelT w="3200400" h="3200400"/>
                <a:bevelB w="3200400" h="3200400"/>
              </a:sp3d>
            </c:spPr>
          </c:dPt>
          <c:dPt>
            <c:idx val="2"/>
            <c:spPr>
              <a:solidFill>
                <a:srgbClr val="92D050"/>
              </a:solidFill>
              <a:scene3d>
                <a:camera prst="orthographicFront"/>
                <a:lightRig rig="threePt" dir="t">
                  <a:rot lat="0" lon="0" rev="1200000"/>
                </a:lightRig>
              </a:scene3d>
              <a:sp3d>
                <a:bevelT w="3200400" h="3200400"/>
                <a:bevelB w="3200400" h="3200400"/>
              </a:sp3d>
            </c:spPr>
          </c:dPt>
          <c:dLbls>
            <c:dLbl>
              <c:idx val="0"/>
              <c:layout>
                <c:manualLayout>
                  <c:x val="0.16265915922356317"/>
                  <c:y val="-0.16387847211179021"/>
                </c:manualLayout>
              </c:layout>
              <c:dLblPos val="bestFit"/>
              <c:showVal val="1"/>
            </c:dLbl>
            <c:dLbl>
              <c:idx val="1"/>
              <c:showVal val="1"/>
            </c:dLbl>
            <c:dLbl>
              <c:idx val="2"/>
              <c:showVal val="1"/>
            </c:dLbl>
            <c:txPr>
              <a:bodyPr/>
              <a:lstStyle/>
              <a:p>
                <a:pPr>
                  <a:defRPr lang="en-US" sz="1000"/>
                </a:pPr>
                <a:endParaRPr lang="en-US"/>
              </a:p>
            </c:txPr>
            <c:dLblPos val="inEnd"/>
            <c:showVal val="1"/>
            <c:showLeaderLines val="1"/>
          </c:dLbls>
          <c:cat>
            <c:strRef>
              <c:f>Sheet1!$A$2:$A$4</c:f>
              <c:strCache>
                <c:ptCount val="3"/>
                <c:pt idx="0">
                  <c:v> Covered</c:v>
                </c:pt>
                <c:pt idx="1">
                  <c:v> Uncovered</c:v>
                </c:pt>
                <c:pt idx="2">
                  <c:v> Both</c:v>
                </c:pt>
              </c:strCache>
            </c:strRef>
          </c:cat>
          <c:val>
            <c:numRef>
              <c:f>Sheet1!$B$2:$B$4</c:f>
              <c:numCache>
                <c:formatCode>0</c:formatCode>
                <c:ptCount val="3"/>
                <c:pt idx="0">
                  <c:v>33.33</c:v>
                </c:pt>
                <c:pt idx="1">
                  <c:v>38.1</c:v>
                </c:pt>
                <c:pt idx="2">
                  <c:v>28.57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8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6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FF9900"/>
              </a:solidFill>
              <a:scene3d>
                <a:camera prst="orthographicFront"/>
                <a:lightRig rig="threePt" dir="t">
                  <a:rot lat="0" lon="0" rev="1200000"/>
                </a:lightRig>
              </a:scene3d>
              <a:sp3d>
                <a:bevelT w="3200400" h="3200400"/>
                <a:bevelB w="3200400" h="3200400"/>
              </a:sp3d>
            </c:spPr>
          </c:dPt>
          <c:dPt>
            <c:idx val="1"/>
            <c:spPr>
              <a:solidFill>
                <a:srgbClr val="94B8FF"/>
              </a:solidFill>
              <a:scene3d>
                <a:camera prst="orthographicFront"/>
                <a:lightRig rig="threePt" dir="t">
                  <a:rot lat="0" lon="0" rev="1200000"/>
                </a:lightRig>
              </a:scene3d>
              <a:sp3d>
                <a:bevelT w="3200400" h="3200400"/>
                <a:bevelB w="3200400" h="3200400"/>
              </a:sp3d>
            </c:spPr>
          </c:dPt>
          <c:dPt>
            <c:idx val="2"/>
            <c:spPr>
              <a:solidFill>
                <a:srgbClr val="92D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Covered</c:v>
                </c:pt>
                <c:pt idx="1">
                  <c:v> Uncovered</c:v>
                </c:pt>
                <c:pt idx="2">
                  <c:v> Both</c:v>
                </c:pt>
              </c:strCache>
            </c:strRef>
          </c:cat>
          <c:val>
            <c:numRef>
              <c:f>Sheet1!$B$2:$B$4</c:f>
              <c:numCache>
                <c:formatCode>0</c:formatCode>
                <c:ptCount val="3"/>
                <c:pt idx="0">
                  <c:v>26.09</c:v>
                </c:pt>
                <c:pt idx="1">
                  <c:v>52.17</c:v>
                </c:pt>
                <c:pt idx="2">
                  <c:v>21.74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8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51"/>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FF9900"/>
              </a:solidFill>
              <a:scene3d>
                <a:camera prst="orthographicFront"/>
                <a:lightRig rig="threePt" dir="t">
                  <a:rot lat="0" lon="0" rev="1200000"/>
                </a:lightRig>
              </a:scene3d>
              <a:sp3d>
                <a:bevelT w="3200400" h="3200400"/>
                <a:bevelB w="3200400" h="3200400"/>
              </a:sp3d>
            </c:spPr>
          </c:dPt>
          <c:dPt>
            <c:idx val="1"/>
            <c:spPr>
              <a:solidFill>
                <a:srgbClr val="94B8FF"/>
              </a:solidFill>
              <a:scene3d>
                <a:camera prst="orthographicFront"/>
                <a:lightRig rig="threePt" dir="t">
                  <a:rot lat="0" lon="0" rev="1200000"/>
                </a:lightRig>
              </a:scene3d>
              <a:sp3d>
                <a:bevelT w="3200400" h="3200400"/>
                <a:bevelB w="3200400" h="3200400"/>
              </a:sp3d>
            </c:spPr>
          </c:dPt>
          <c:dPt>
            <c:idx val="2"/>
            <c:spPr>
              <a:solidFill>
                <a:srgbClr val="92D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Covered</c:v>
                </c:pt>
                <c:pt idx="1">
                  <c:v> Uncovered</c:v>
                </c:pt>
                <c:pt idx="2">
                  <c:v> Both</c:v>
                </c:pt>
              </c:strCache>
            </c:strRef>
          </c:cat>
          <c:val>
            <c:numRef>
              <c:f>Sheet1!$B$2:$B$4</c:f>
              <c:numCache>
                <c:formatCode>0</c:formatCode>
                <c:ptCount val="3"/>
                <c:pt idx="0">
                  <c:v>20.62</c:v>
                </c:pt>
                <c:pt idx="1">
                  <c:v>67.25</c:v>
                </c:pt>
                <c:pt idx="2">
                  <c:v>12.12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8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FF9900"/>
              </a:solidFill>
              <a:scene3d>
                <a:camera prst="orthographicFront"/>
                <a:lightRig rig="threePt" dir="t">
                  <a:rot lat="0" lon="0" rev="1200000"/>
                </a:lightRig>
              </a:scene3d>
              <a:sp3d>
                <a:bevelT w="3200400" h="3200400"/>
                <a:bevelB w="3200400" h="3200400"/>
              </a:sp3d>
            </c:spPr>
          </c:dPt>
          <c:dPt>
            <c:idx val="1"/>
            <c:spPr>
              <a:solidFill>
                <a:srgbClr val="94B8FF"/>
              </a:solidFill>
              <a:scene3d>
                <a:camera prst="orthographicFront"/>
                <a:lightRig rig="threePt" dir="t">
                  <a:rot lat="0" lon="0" rev="1200000"/>
                </a:lightRig>
              </a:scene3d>
              <a:sp3d>
                <a:bevelT w="3200400" h="3200400"/>
                <a:bevelB w="3200400" h="3200400"/>
              </a:sp3d>
            </c:spPr>
          </c:dPt>
          <c:dPt>
            <c:idx val="2"/>
            <c:spPr>
              <a:solidFill>
                <a:srgbClr val="92D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Covered</c:v>
                </c:pt>
                <c:pt idx="1">
                  <c:v> Uncovered</c:v>
                </c:pt>
                <c:pt idx="2">
                  <c:v> Both</c:v>
                </c:pt>
              </c:strCache>
            </c:strRef>
          </c:cat>
          <c:val>
            <c:numRef>
              <c:f>Sheet1!$B$2:$B$4</c:f>
              <c:numCache>
                <c:formatCode>0</c:formatCode>
                <c:ptCount val="3"/>
                <c:pt idx="0">
                  <c:v>26.29</c:v>
                </c:pt>
                <c:pt idx="1">
                  <c:v>64.669999999999987</c:v>
                </c:pt>
                <c:pt idx="2">
                  <c:v>9.0400000000000009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8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FF9900"/>
              </a:solidFill>
              <a:scene3d>
                <a:camera prst="orthographicFront"/>
                <a:lightRig rig="threePt" dir="t">
                  <a:rot lat="0" lon="0" rev="1200000"/>
                </a:lightRig>
              </a:scene3d>
              <a:sp3d>
                <a:bevelT w="3200400" h="3200400"/>
                <a:bevelB w="3200400" h="3200400"/>
              </a:sp3d>
            </c:spPr>
          </c:dPt>
          <c:dPt>
            <c:idx val="1"/>
            <c:spPr>
              <a:solidFill>
                <a:srgbClr val="94B8FF"/>
              </a:solidFill>
              <a:scene3d>
                <a:camera prst="orthographicFront"/>
                <a:lightRig rig="threePt" dir="t">
                  <a:rot lat="0" lon="0" rev="1200000"/>
                </a:lightRig>
              </a:scene3d>
              <a:sp3d>
                <a:bevelT w="3200400" h="3200400"/>
                <a:bevelB w="3200400" h="3200400"/>
              </a:sp3d>
            </c:spPr>
          </c:dPt>
          <c:dPt>
            <c:idx val="2"/>
            <c:spPr>
              <a:solidFill>
                <a:srgbClr val="92D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Covered</c:v>
                </c:pt>
                <c:pt idx="1">
                  <c:v> Uncovered</c:v>
                </c:pt>
                <c:pt idx="2">
                  <c:v> Both</c:v>
                </c:pt>
              </c:strCache>
            </c:strRef>
          </c:cat>
          <c:val>
            <c:numRef>
              <c:f>Sheet1!$B$2:$B$4</c:f>
              <c:numCache>
                <c:formatCode>0</c:formatCode>
                <c:ptCount val="3"/>
                <c:pt idx="0">
                  <c:v>6.4700000000000024</c:v>
                </c:pt>
                <c:pt idx="1">
                  <c:v>65.2</c:v>
                </c:pt>
                <c:pt idx="2">
                  <c:v>28.330000000000005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8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5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FF9900"/>
              </a:solidFill>
              <a:scene3d>
                <a:camera prst="orthographicFront"/>
                <a:lightRig rig="threePt" dir="t">
                  <a:rot lat="0" lon="0" rev="1200000"/>
                </a:lightRig>
              </a:scene3d>
              <a:sp3d>
                <a:bevelT w="3200400" h="3200400"/>
                <a:bevelB w="3200400" h="3200400"/>
              </a:sp3d>
            </c:spPr>
          </c:dPt>
          <c:dPt>
            <c:idx val="1"/>
            <c:spPr>
              <a:solidFill>
                <a:srgbClr val="94B8FF"/>
              </a:solidFill>
              <a:scene3d>
                <a:camera prst="orthographicFront"/>
                <a:lightRig rig="threePt" dir="t">
                  <a:rot lat="0" lon="0" rev="1200000"/>
                </a:lightRig>
              </a:scene3d>
              <a:sp3d>
                <a:bevelT w="3200400" h="3200400"/>
                <a:bevelB w="3200400" h="3200400"/>
              </a:sp3d>
            </c:spPr>
          </c:dPt>
          <c:dPt>
            <c:idx val="2"/>
            <c:spPr>
              <a:solidFill>
                <a:srgbClr val="92D050"/>
              </a:solidFill>
              <a:scene3d>
                <a:camera prst="orthographicFront"/>
                <a:lightRig rig="threePt" dir="t">
                  <a:rot lat="0" lon="0" rev="1200000"/>
                </a:lightRig>
              </a:scene3d>
              <a:sp3d>
                <a:bevelT w="3200400" h="3200400"/>
                <a:bevelB w="3200400" h="3200400"/>
              </a:sp3d>
            </c:spPr>
          </c:dPt>
          <c:dLbls>
            <c:dLbl>
              <c:idx val="0"/>
              <c:showVal val="1"/>
            </c:dLbl>
            <c:dLbl>
              <c:idx val="1"/>
              <c:layout>
                <c:manualLayout>
                  <c:x val="0.16369437469685919"/>
                  <c:y val="0.15355718882911273"/>
                </c:manualLayout>
              </c:layout>
              <c:spPr/>
              <c:txPr>
                <a:bodyPr/>
                <a:lstStyle/>
                <a:p>
                  <a:pPr>
                    <a:defRPr lang="en-US" sz="1000"/>
                  </a:pPr>
                  <a:endParaRPr lang="en-US"/>
                </a:p>
              </c:txPr>
              <c:dLblPos val="bestFit"/>
              <c:showVal val="1"/>
            </c:dLbl>
            <c:dLbl>
              <c:idx val="2"/>
              <c:layout>
                <c:manualLayout>
                  <c:x val="-9.9650006434008565E-2"/>
                  <c:y val="-0.12651035236495375"/>
                </c:manualLayout>
              </c:layout>
              <c:showVal val="1"/>
            </c:dLbl>
            <c:txPr>
              <a:bodyPr/>
              <a:lstStyle/>
              <a:p>
                <a:pPr>
                  <a:defRPr lang="en-US"/>
                </a:pPr>
                <a:endParaRPr lang="en-US"/>
              </a:p>
            </c:txPr>
            <c:dLblPos val="inEnd"/>
            <c:showVal val="1"/>
            <c:showLeaderLines val="1"/>
          </c:dLbls>
          <c:cat>
            <c:strRef>
              <c:f>Sheet1!$A$2:$A$4</c:f>
              <c:strCache>
                <c:ptCount val="3"/>
                <c:pt idx="0">
                  <c:v> Covered</c:v>
                </c:pt>
                <c:pt idx="1">
                  <c:v> Uncovered</c:v>
                </c:pt>
                <c:pt idx="2">
                  <c:v> Both</c:v>
                </c:pt>
              </c:strCache>
            </c:strRef>
          </c:cat>
          <c:val>
            <c:numRef>
              <c:f>Sheet1!$B$2:$B$4</c:f>
              <c:numCache>
                <c:formatCode>0</c:formatCode>
                <c:ptCount val="3"/>
                <c:pt idx="0">
                  <c:v>15.72</c:v>
                </c:pt>
                <c:pt idx="1">
                  <c:v>74.819999999999993</c:v>
                </c:pt>
                <c:pt idx="2">
                  <c:v>9.4600000000000026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8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6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FF9900"/>
              </a:solidFill>
              <a:scene3d>
                <a:camera prst="orthographicFront"/>
                <a:lightRig rig="threePt" dir="t">
                  <a:rot lat="0" lon="0" rev="1200000"/>
                </a:lightRig>
              </a:scene3d>
              <a:sp3d>
                <a:bevelT w="3200400" h="3200400"/>
                <a:bevelB w="3200400" h="3200400"/>
              </a:sp3d>
            </c:spPr>
          </c:dPt>
          <c:dPt>
            <c:idx val="1"/>
            <c:spPr>
              <a:solidFill>
                <a:srgbClr val="94B8FF"/>
              </a:solidFill>
              <a:scene3d>
                <a:camera prst="orthographicFront"/>
                <a:lightRig rig="threePt" dir="t">
                  <a:rot lat="0" lon="0" rev="1200000"/>
                </a:lightRig>
              </a:scene3d>
              <a:sp3d>
                <a:bevelT w="3200400" h="3200400"/>
                <a:bevelB w="3200400" h="3200400"/>
              </a:sp3d>
            </c:spPr>
          </c:dPt>
          <c:dPt>
            <c:idx val="2"/>
            <c:spPr>
              <a:solidFill>
                <a:srgbClr val="92D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Covered</c:v>
                </c:pt>
                <c:pt idx="1">
                  <c:v> Uncovered</c:v>
                </c:pt>
                <c:pt idx="2">
                  <c:v> Both</c:v>
                </c:pt>
              </c:strCache>
            </c:strRef>
          </c:cat>
          <c:val>
            <c:numRef>
              <c:f>Sheet1!$B$2:$B$4</c:f>
              <c:numCache>
                <c:formatCode>0</c:formatCode>
                <c:ptCount val="3"/>
                <c:pt idx="0">
                  <c:v>24.84</c:v>
                </c:pt>
                <c:pt idx="1">
                  <c:v>67.08</c:v>
                </c:pt>
                <c:pt idx="2">
                  <c:v>8.07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8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4"/>
          <c:y val="0.12257111451324262"/>
          <c:w val="0.83441228514459997"/>
          <c:h val="0.736540491158432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53.57</c:v>
                </c:pt>
                <c:pt idx="1">
                  <c:v>32.590000000000003</c:v>
                </c:pt>
                <c:pt idx="2">
                  <c:v>13.84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8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7"/>
          <c:y val="0.12257111451324262"/>
          <c:w val="0.83441228514459997"/>
          <c:h val="0.736540491158432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73.61</c:v>
                </c:pt>
                <c:pt idx="1">
                  <c:v>16.670000000000005</c:v>
                </c:pt>
                <c:pt idx="2">
                  <c:v>9.7199999999999989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8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7"/>
          <c:y val="0.12257111451324262"/>
          <c:w val="0.83441228514459997"/>
          <c:h val="0.736540491158432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34.78</c:v>
                </c:pt>
                <c:pt idx="1">
                  <c:v>47.83</c:v>
                </c:pt>
                <c:pt idx="2">
                  <c:v>17.39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367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Sheet1!$A$2:$A$10</c:f>
              <c:strCache>
                <c:ptCount val="9"/>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pt idx="8">
                  <c:v>DK/CS</c:v>
                </c:pt>
              </c:strCache>
            </c:strRef>
          </c:cat>
          <c:val>
            <c:numRef>
              <c:f>Sheet1!$B$2:$B$10</c:f>
              <c:numCache>
                <c:formatCode>0</c:formatCode>
                <c:ptCount val="9"/>
                <c:pt idx="0">
                  <c:v>8.3500000000000068</c:v>
                </c:pt>
                <c:pt idx="1">
                  <c:v>15.51</c:v>
                </c:pt>
                <c:pt idx="2">
                  <c:v>17.84</c:v>
                </c:pt>
                <c:pt idx="3">
                  <c:v>16.130000000000031</c:v>
                </c:pt>
                <c:pt idx="4">
                  <c:v>13.15</c:v>
                </c:pt>
                <c:pt idx="5">
                  <c:v>6.21</c:v>
                </c:pt>
                <c:pt idx="6">
                  <c:v>4.04</c:v>
                </c:pt>
                <c:pt idx="7">
                  <c:v>16.18</c:v>
                </c:pt>
                <c:pt idx="8">
                  <c:v>2.58</c:v>
                </c:pt>
              </c:numCache>
            </c:numRef>
          </c:val>
        </c:ser>
        <c:gapWidth val="59"/>
        <c:overlap val="100"/>
        <c:axId val="126044416"/>
        <c:axId val="126066688"/>
      </c:barChart>
      <c:catAx>
        <c:axId val="126044416"/>
        <c:scaling>
          <c:orientation val="maxMin"/>
        </c:scaling>
        <c:axPos val="l"/>
        <c:tickLblPos val="none"/>
        <c:txPr>
          <a:bodyPr/>
          <a:lstStyle/>
          <a:p>
            <a:pPr>
              <a:defRPr lang="en-IN"/>
            </a:pPr>
            <a:endParaRPr lang="en-US"/>
          </a:p>
        </c:txPr>
        <c:crossAx val="126066688"/>
        <c:crosses val="autoZero"/>
        <c:auto val="1"/>
        <c:lblAlgn val="ctr"/>
        <c:lblOffset val="100"/>
      </c:catAx>
      <c:valAx>
        <c:axId val="126066688"/>
        <c:scaling>
          <c:orientation val="minMax"/>
          <c:max val="100"/>
        </c:scaling>
        <c:delete val="1"/>
        <c:axPos val="b"/>
        <c:numFmt formatCode="0" sourceLinked="1"/>
        <c:tickLblPos val="none"/>
        <c:crossAx val="1260444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29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9"/>
          <c:y val="0.12257111451324262"/>
          <c:w val="0.83441228514459997"/>
          <c:h val="0.736540491158432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61.11</c:v>
                </c:pt>
                <c:pt idx="1">
                  <c:v>22.22</c:v>
                </c:pt>
                <c:pt idx="2">
                  <c:v>16.670000000000005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9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31"/>
          <c:y val="0.12257111451324262"/>
          <c:w val="0.83441228514459997"/>
          <c:h val="0.7365404911584327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45.45</c:v>
                </c:pt>
                <c:pt idx="1">
                  <c:v>39.770000000000003</c:v>
                </c:pt>
                <c:pt idx="2">
                  <c:v>14.77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9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1"/>
          <c:y val="0.12257111451324262"/>
          <c:w val="0.83441228514459997"/>
          <c:h val="0.736540491158432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53.57</c:v>
                </c:pt>
                <c:pt idx="1">
                  <c:v>32.590000000000003</c:v>
                </c:pt>
                <c:pt idx="2">
                  <c:v>13.84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9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4"/>
          <c:y val="0.12257111451324262"/>
          <c:w val="0.83441228514459997"/>
          <c:h val="0.736540491158432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1"/>
              <c:showVal val="1"/>
            </c:dLbl>
            <c:dLbl>
              <c:idx val="3"/>
              <c:layout>
                <c:manualLayout>
                  <c:x val="-0.19764381381857468"/>
                  <c:y val="7.6419481155164004E-2"/>
                </c:manualLayout>
              </c:layout>
              <c:dLblPos val="bestFit"/>
              <c:showVal val="1"/>
            </c:dLbl>
            <c:txPr>
              <a:bodyPr/>
              <a:lstStyle/>
              <a:p>
                <a:pPr>
                  <a:defRPr lang="en-US" sz="1000"/>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50</c:v>
                </c:pt>
                <c:pt idx="1">
                  <c:v>25</c:v>
                </c:pt>
                <c:pt idx="2">
                  <c:v>25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9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4"/>
          <c:y val="0.12257111451324262"/>
          <c:w val="0.83441228514459997"/>
          <c:h val="0.736540491158432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43.59</c:v>
                </c:pt>
                <c:pt idx="1">
                  <c:v>42.74</c:v>
                </c:pt>
                <c:pt idx="2">
                  <c:v>13.68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9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7"/>
          <c:y val="0.12257111451324262"/>
          <c:w val="0.83441228514459997"/>
          <c:h val="0.736540491158432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32.65</c:v>
                </c:pt>
                <c:pt idx="1">
                  <c:v>40.82</c:v>
                </c:pt>
                <c:pt idx="2">
                  <c:v>26.53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9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9"/>
          <c:y val="0.12257111451324262"/>
          <c:w val="0.83441228514459997"/>
          <c:h val="0.736540491158432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74.440000000000026</c:v>
                </c:pt>
                <c:pt idx="1">
                  <c:v>13.33</c:v>
                </c:pt>
                <c:pt idx="2">
                  <c:v>12.22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9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31"/>
          <c:y val="0.12257111451324262"/>
          <c:w val="0.83441228514459997"/>
          <c:h val="0.7365404911584327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sz="1000"/>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33.33</c:v>
                </c:pt>
                <c:pt idx="1">
                  <c:v>16.670000000000005</c:v>
                </c:pt>
                <c:pt idx="2">
                  <c:v>50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9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6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44</c:v>
                </c:pt>
                <c:pt idx="1">
                  <c:v>56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29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6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20.66</c:v>
                </c:pt>
                <c:pt idx="1">
                  <c:v>79.34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0-10</c:v>
                </c:pt>
                <c:pt idx="1">
                  <c:v> 10-50</c:v>
                </c:pt>
                <c:pt idx="2">
                  <c:v> 50-100</c:v>
                </c:pt>
                <c:pt idx="3">
                  <c:v> 100-500</c:v>
                </c:pt>
                <c:pt idx="4">
                  <c:v> 500.1-1000</c:v>
                </c:pt>
                <c:pt idx="5">
                  <c:v> 1000.1-2000</c:v>
                </c:pt>
                <c:pt idx="6">
                  <c:v> 2000.1-3000</c:v>
                </c:pt>
                <c:pt idx="7">
                  <c:v> 3000.1-5000</c:v>
                </c:pt>
                <c:pt idx="8">
                  <c:v> Above 5000</c:v>
                </c:pt>
                <c:pt idx="9">
                  <c:v> No Response</c:v>
                </c:pt>
              </c:strCache>
            </c:strRef>
          </c:cat>
          <c:val>
            <c:numRef>
              <c:f>Sheet1!$B$2:$B$11</c:f>
              <c:numCache>
                <c:formatCode>0</c:formatCode>
                <c:ptCount val="10"/>
                <c:pt idx="0">
                  <c:v>5.22</c:v>
                </c:pt>
                <c:pt idx="1">
                  <c:v>3.12</c:v>
                </c:pt>
                <c:pt idx="2">
                  <c:v>1.78</c:v>
                </c:pt>
                <c:pt idx="3">
                  <c:v>3.3</c:v>
                </c:pt>
                <c:pt idx="4">
                  <c:v>3.8299999999999987</c:v>
                </c:pt>
                <c:pt idx="5">
                  <c:v>7.13</c:v>
                </c:pt>
                <c:pt idx="6">
                  <c:v>7.3599999999999985</c:v>
                </c:pt>
                <c:pt idx="7">
                  <c:v>15.79</c:v>
                </c:pt>
                <c:pt idx="8">
                  <c:v>34.89</c:v>
                </c:pt>
                <c:pt idx="9">
                  <c:v>17.59</c:v>
                </c:pt>
              </c:numCache>
            </c:numRef>
          </c:val>
        </c:ser>
        <c:gapWidth val="43"/>
        <c:overlap val="100"/>
        <c:axId val="76527872"/>
        <c:axId val="76529664"/>
      </c:barChart>
      <c:catAx>
        <c:axId val="76527872"/>
        <c:scaling>
          <c:orientation val="maxMin"/>
        </c:scaling>
        <c:axPos val="l"/>
        <c:tickLblPos val="none"/>
        <c:txPr>
          <a:bodyPr/>
          <a:lstStyle/>
          <a:p>
            <a:pPr>
              <a:defRPr lang="en-IN"/>
            </a:pPr>
            <a:endParaRPr lang="en-US"/>
          </a:p>
        </c:txPr>
        <c:crossAx val="76529664"/>
        <c:crosses val="autoZero"/>
        <c:auto val="1"/>
        <c:lblAlgn val="ctr"/>
        <c:lblOffset val="100"/>
      </c:catAx>
      <c:valAx>
        <c:axId val="76529664"/>
        <c:scaling>
          <c:orientation val="minMax"/>
          <c:max val="100"/>
        </c:scaling>
        <c:delete val="1"/>
        <c:axPos val="b"/>
        <c:numFmt formatCode="0" sourceLinked="1"/>
        <c:tickLblPos val="none"/>
        <c:crossAx val="7652787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37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Sheet1!$A$2:$A$10</c:f>
              <c:strCache>
                <c:ptCount val="9"/>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pt idx="8">
                  <c:v>DK/CS</c:v>
                </c:pt>
              </c:strCache>
            </c:strRef>
          </c:cat>
          <c:val>
            <c:numRef>
              <c:f>Sheet1!$B$2:$B$10</c:f>
              <c:numCache>
                <c:formatCode>0</c:formatCode>
                <c:ptCount val="9"/>
                <c:pt idx="0">
                  <c:v>6.5</c:v>
                </c:pt>
                <c:pt idx="1">
                  <c:v>14.91</c:v>
                </c:pt>
                <c:pt idx="2">
                  <c:v>14.15</c:v>
                </c:pt>
                <c:pt idx="3">
                  <c:v>18.36</c:v>
                </c:pt>
                <c:pt idx="4">
                  <c:v>13.38</c:v>
                </c:pt>
                <c:pt idx="5">
                  <c:v>6.5</c:v>
                </c:pt>
                <c:pt idx="6">
                  <c:v>5.1599999999999975</c:v>
                </c:pt>
                <c:pt idx="7">
                  <c:v>18.93</c:v>
                </c:pt>
                <c:pt idx="8">
                  <c:v>2.1</c:v>
                </c:pt>
              </c:numCache>
            </c:numRef>
          </c:val>
        </c:ser>
        <c:gapWidth val="59"/>
        <c:overlap val="100"/>
        <c:axId val="126082048"/>
        <c:axId val="125960960"/>
      </c:barChart>
      <c:catAx>
        <c:axId val="126082048"/>
        <c:scaling>
          <c:orientation val="maxMin"/>
        </c:scaling>
        <c:axPos val="l"/>
        <c:tickLblPos val="none"/>
        <c:txPr>
          <a:bodyPr/>
          <a:lstStyle/>
          <a:p>
            <a:pPr>
              <a:defRPr lang="en-IN"/>
            </a:pPr>
            <a:endParaRPr lang="en-US"/>
          </a:p>
        </c:txPr>
        <c:crossAx val="125960960"/>
        <c:crosses val="autoZero"/>
        <c:auto val="1"/>
        <c:lblAlgn val="ctr"/>
        <c:lblOffset val="100"/>
      </c:catAx>
      <c:valAx>
        <c:axId val="125960960"/>
        <c:scaling>
          <c:orientation val="minMax"/>
          <c:max val="100"/>
        </c:scaling>
        <c:delete val="1"/>
        <c:axPos val="b"/>
        <c:numFmt formatCode="0" sourceLinked="1"/>
        <c:tickLblPos val="none"/>
        <c:crossAx val="1260820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0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651"/>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15.52</c:v>
                </c:pt>
                <c:pt idx="1">
                  <c:v>84.48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0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6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33.6</c:v>
                </c:pt>
                <c:pt idx="1">
                  <c:v>66.400000000000006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0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6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58.190000000000012</c:v>
                </c:pt>
                <c:pt idx="1">
                  <c:v>41.81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0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6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23.259999999999987</c:v>
                </c:pt>
                <c:pt idx="1">
                  <c:v>76.739999999999995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0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6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29.479999999999986</c:v>
                </c:pt>
                <c:pt idx="1">
                  <c:v>70.52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0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651"/>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20.66</c:v>
                </c:pt>
                <c:pt idx="1">
                  <c:v>79.34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0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6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6.67</c:v>
                </c:pt>
                <c:pt idx="1">
                  <c:v>93.33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0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6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10.83</c:v>
                </c:pt>
                <c:pt idx="1">
                  <c:v>89.169999999999987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0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6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50.24</c:v>
                </c:pt>
                <c:pt idx="1">
                  <c:v>49.760000000000012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0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15"/>
          <c:y val="0.12257111451324262"/>
          <c:w val="0.83441228514459997"/>
          <c:h val="0.73654049115843201"/>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52.4</c:v>
                </c:pt>
                <c:pt idx="1">
                  <c:v>32.4</c:v>
                </c:pt>
                <c:pt idx="2">
                  <c:v>15.19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374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Sheet1!$A$2:$A$10</c:f>
              <c:strCache>
                <c:ptCount val="9"/>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pt idx="8">
                  <c:v>DK/CS</c:v>
                </c:pt>
              </c:strCache>
            </c:strRef>
          </c:cat>
          <c:val>
            <c:numRef>
              <c:f>Sheet1!$B$2:$B$10</c:f>
              <c:numCache>
                <c:formatCode>0</c:formatCode>
                <c:ptCount val="9"/>
                <c:pt idx="0">
                  <c:v>7.3</c:v>
                </c:pt>
                <c:pt idx="1">
                  <c:v>16.149999999999999</c:v>
                </c:pt>
                <c:pt idx="2">
                  <c:v>19.91</c:v>
                </c:pt>
                <c:pt idx="3">
                  <c:v>13.05</c:v>
                </c:pt>
                <c:pt idx="4">
                  <c:v>14.82</c:v>
                </c:pt>
                <c:pt idx="5">
                  <c:v>7.52</c:v>
                </c:pt>
                <c:pt idx="6">
                  <c:v>4.6499999999999995</c:v>
                </c:pt>
                <c:pt idx="7">
                  <c:v>14.16</c:v>
                </c:pt>
                <c:pt idx="8">
                  <c:v>2.4299999999999997</c:v>
                </c:pt>
              </c:numCache>
            </c:numRef>
          </c:val>
        </c:ser>
        <c:gapWidth val="59"/>
        <c:overlap val="100"/>
        <c:axId val="126001152"/>
        <c:axId val="126002688"/>
      </c:barChart>
      <c:catAx>
        <c:axId val="126001152"/>
        <c:scaling>
          <c:orientation val="maxMin"/>
        </c:scaling>
        <c:axPos val="l"/>
        <c:tickLblPos val="none"/>
        <c:txPr>
          <a:bodyPr/>
          <a:lstStyle/>
          <a:p>
            <a:pPr>
              <a:defRPr lang="en-IN"/>
            </a:pPr>
            <a:endParaRPr lang="en-US"/>
          </a:p>
        </c:txPr>
        <c:crossAx val="126002688"/>
        <c:crosses val="autoZero"/>
        <c:auto val="1"/>
        <c:lblAlgn val="ctr"/>
        <c:lblOffset val="100"/>
      </c:catAx>
      <c:valAx>
        <c:axId val="126002688"/>
        <c:scaling>
          <c:orientation val="minMax"/>
          <c:max val="100"/>
        </c:scaling>
        <c:delete val="1"/>
        <c:axPos val="b"/>
        <c:numFmt formatCode="0" sourceLinked="1"/>
        <c:tickLblPos val="none"/>
        <c:crossAx val="1260011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1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18"/>
          <c:y val="0.12257111451324262"/>
          <c:w val="0.83441228514459997"/>
          <c:h val="0.736540491158432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1"/>
              <c:showVal val="1"/>
            </c:dLbl>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50</c:v>
                </c:pt>
                <c:pt idx="1">
                  <c:v>16.670000000000005</c:v>
                </c:pt>
                <c:pt idx="2">
                  <c:v>33.33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1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18"/>
          <c:y val="0.12257111451324262"/>
          <c:w val="0.83441228514459997"/>
          <c:h val="0.736540491158432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43.01</c:v>
                </c:pt>
                <c:pt idx="1">
                  <c:v>38.75</c:v>
                </c:pt>
                <c:pt idx="2">
                  <c:v>18.239999999999988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1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1"/>
          <c:y val="0.12257111451324262"/>
          <c:w val="0.83441228514459997"/>
          <c:h val="0.736540491158432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46.07</c:v>
                </c:pt>
                <c:pt idx="1">
                  <c:v>37.08</c:v>
                </c:pt>
                <c:pt idx="2">
                  <c:v>16.850000000000001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1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4"/>
          <c:y val="0.12257111451324262"/>
          <c:w val="0.83441228514459997"/>
          <c:h val="0.736540491158432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80.669999999999987</c:v>
                </c:pt>
                <c:pt idx="1">
                  <c:v>11.9</c:v>
                </c:pt>
                <c:pt idx="2">
                  <c:v>7.4300000000000024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1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7"/>
          <c:y val="0.12257111451324262"/>
          <c:w val="0.83441228514459997"/>
          <c:h val="0.736540491158432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0"/>
              <c:layout>
                <c:manualLayout>
                  <c:x val="0.13231037268315202"/>
                  <c:y val="4.6356358903549583E-2"/>
                </c:manualLayout>
              </c:layout>
              <c:dLblPos val="inEnd"/>
              <c:showVal val="1"/>
            </c:dLbl>
            <c:dLbl>
              <c:idx val="2"/>
              <c:delete val="1"/>
            </c:dLbl>
            <c:dLbl>
              <c:idx val="3"/>
              <c:layout>
                <c:manualLayout>
                  <c:x val="-0.19764381381857468"/>
                  <c:y val="7.6419481155164004E-2"/>
                </c:manualLayout>
              </c:layout>
              <c:dLblPos val="bestFit"/>
              <c:showVal val="1"/>
            </c:dLbl>
            <c:txPr>
              <a:bodyPr/>
              <a:lstStyle/>
              <a:p>
                <a:pPr>
                  <a:defRPr lang="en-US" sz="1000"/>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80</c:v>
                </c:pt>
                <c:pt idx="1">
                  <c:v>20</c:v>
                </c:pt>
                <c:pt idx="2">
                  <c:v>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1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18"/>
          <c:y val="0.12257111451324262"/>
          <c:w val="0.83441228514459997"/>
          <c:h val="0.736540491158432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52.4</c:v>
                </c:pt>
                <c:pt idx="1">
                  <c:v>32.4</c:v>
                </c:pt>
                <c:pt idx="2">
                  <c:v>15.19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1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1"/>
          <c:y val="0.12257111451324262"/>
          <c:w val="0.83441228514459997"/>
          <c:h val="0.736540491158432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56.35</c:v>
                </c:pt>
                <c:pt idx="1">
                  <c:v>33.880000000000003</c:v>
                </c:pt>
                <c:pt idx="2">
                  <c:v>9.77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1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1"/>
          <c:y val="0.12257111451324262"/>
          <c:w val="0.83441228514459997"/>
          <c:h val="0.736540491158432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73.61</c:v>
                </c:pt>
                <c:pt idx="1">
                  <c:v>10.42</c:v>
                </c:pt>
                <c:pt idx="2">
                  <c:v>15.97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1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4"/>
          <c:y val="0.12257111451324262"/>
          <c:w val="0.83441228514459997"/>
          <c:h val="0.736540491158432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70.11</c:v>
                </c:pt>
                <c:pt idx="1">
                  <c:v>8.0500000000000007</c:v>
                </c:pt>
                <c:pt idx="2">
                  <c:v>21.84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1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7"/>
          <c:y val="0.12257111451324262"/>
          <c:w val="0.83441228514459997"/>
          <c:h val="0.736540491158432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Sheet1!$A$2:$A$4</c:f>
              <c:strCache>
                <c:ptCount val="3"/>
                <c:pt idx="0">
                  <c:v>Owned</c:v>
                </c:pt>
                <c:pt idx="1">
                  <c:v>Outsourced</c:v>
                </c:pt>
                <c:pt idx="2">
                  <c:v>Both</c:v>
                </c:pt>
              </c:strCache>
            </c:strRef>
          </c:cat>
          <c:val>
            <c:numRef>
              <c:f>Sheet1!$B$2:$B$4</c:f>
              <c:numCache>
                <c:formatCode>0</c:formatCode>
                <c:ptCount val="3"/>
                <c:pt idx="0">
                  <c:v>40.840000000000003</c:v>
                </c:pt>
                <c:pt idx="1">
                  <c:v>42.03</c:v>
                </c:pt>
                <c:pt idx="2">
                  <c:v>17.130000000000031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379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Sheet1!$A$2:$A$10</c:f>
              <c:strCache>
                <c:ptCount val="9"/>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pt idx="8">
                  <c:v>DK/CS</c:v>
                </c:pt>
              </c:strCache>
            </c:strRef>
          </c:cat>
          <c:val>
            <c:numRef>
              <c:f>Sheet1!$B$2:$B$10</c:f>
              <c:numCache>
                <c:formatCode>0</c:formatCode>
                <c:ptCount val="9"/>
                <c:pt idx="0">
                  <c:v>6.8199999999999985</c:v>
                </c:pt>
                <c:pt idx="1">
                  <c:v>9.09</c:v>
                </c:pt>
                <c:pt idx="2">
                  <c:v>6.8199999999999985</c:v>
                </c:pt>
                <c:pt idx="3">
                  <c:v>18.18</c:v>
                </c:pt>
                <c:pt idx="4">
                  <c:v>11.360000000000024</c:v>
                </c:pt>
                <c:pt idx="5">
                  <c:v>11.360000000000024</c:v>
                </c:pt>
                <c:pt idx="6">
                  <c:v>2.27</c:v>
                </c:pt>
                <c:pt idx="7">
                  <c:v>29.55</c:v>
                </c:pt>
                <c:pt idx="8">
                  <c:v>4.55</c:v>
                </c:pt>
              </c:numCache>
            </c:numRef>
          </c:val>
        </c:ser>
        <c:gapWidth val="59"/>
        <c:overlap val="100"/>
        <c:axId val="126108416"/>
        <c:axId val="126109952"/>
      </c:barChart>
      <c:catAx>
        <c:axId val="126108416"/>
        <c:scaling>
          <c:orientation val="maxMin"/>
        </c:scaling>
        <c:axPos val="l"/>
        <c:tickLblPos val="none"/>
        <c:txPr>
          <a:bodyPr/>
          <a:lstStyle/>
          <a:p>
            <a:pPr>
              <a:defRPr lang="en-IN"/>
            </a:pPr>
            <a:endParaRPr lang="en-US"/>
          </a:p>
        </c:txPr>
        <c:crossAx val="126109952"/>
        <c:crosses val="autoZero"/>
        <c:auto val="1"/>
        <c:lblAlgn val="ctr"/>
        <c:lblOffset val="100"/>
      </c:catAx>
      <c:valAx>
        <c:axId val="126109952"/>
        <c:scaling>
          <c:orientation val="minMax"/>
          <c:max val="100"/>
        </c:scaling>
        <c:delete val="1"/>
        <c:axPos val="b"/>
        <c:numFmt formatCode="0" sourceLinked="1"/>
        <c:tickLblPos val="none"/>
        <c:crossAx val="1261084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20.xml><?xml version="1.0" encoding="utf-8"?>
<c:chartSpace xmlns:c="http://schemas.openxmlformats.org/drawingml/2006/chart" xmlns:a="http://schemas.openxmlformats.org/drawingml/2006/main" xmlns:r="http://schemas.openxmlformats.org/officeDocument/2006/relationships">
  <c:date1904 val="1"/>
  <c:lang val="en-IN"/>
  <c:style val="26"/>
  <c:chart>
    <c:autoTitleDeleted val="1"/>
    <c:plotArea>
      <c:layout>
        <c:manualLayout>
          <c:layoutTarget val="inner"/>
          <c:xMode val="edge"/>
          <c:yMode val="edge"/>
          <c:x val="0.14716927925336806"/>
          <c:y val="8.8773552048405063E-2"/>
          <c:w val="0.34428484129048093"/>
          <c:h val="0.89261244772850923"/>
        </c:manualLayout>
      </c:layout>
      <c:pieChart>
        <c:varyColors val="1"/>
        <c:ser>
          <c:idx val="0"/>
          <c:order val="0"/>
          <c:tx>
            <c:strRef>
              <c:f>Sheet1!$B$1</c:f>
              <c:strCache>
                <c:ptCount val="1"/>
                <c:pt idx="0">
                  <c:v>Rank 1</c:v>
                </c:pt>
              </c:strCache>
            </c:strRef>
          </c:tx>
          <c:spPr>
            <a:scene3d>
              <a:camera prst="orthographicFront"/>
              <a:lightRig rig="threePt" dir="t">
                <a:rot lat="0" lon="0" rev="1200000"/>
              </a:lightRig>
            </a:scene3d>
            <a:sp3d/>
          </c:spPr>
          <c:dPt>
            <c:idx val="0"/>
            <c:spPr>
              <a:solidFill>
                <a:schemeClr val="accent1">
                  <a:lumMod val="50000"/>
                  <a:lumOff val="50000"/>
                </a:schemeClr>
              </a:solidFill>
              <a:scene3d>
                <a:camera prst="orthographicFront"/>
                <a:lightRig rig="threePt" dir="t">
                  <a:rot lat="0" lon="0" rev="1200000"/>
                </a:lightRig>
              </a:scene3d>
              <a:sp3d/>
            </c:spPr>
          </c:dPt>
          <c:dPt>
            <c:idx val="2"/>
            <c:spPr>
              <a:solidFill>
                <a:schemeClr val="tx2">
                  <a:lumMod val="60000"/>
                  <a:lumOff val="40000"/>
                </a:schemeClr>
              </a:solidFill>
              <a:scene3d>
                <a:camera prst="orthographicFront"/>
                <a:lightRig rig="threePt" dir="t">
                  <a:rot lat="0" lon="0" rev="1200000"/>
                </a:lightRig>
              </a:scene3d>
              <a:sp3d/>
            </c:spPr>
          </c:dPt>
          <c:dPt>
            <c:idx val="3"/>
            <c:spPr>
              <a:solidFill>
                <a:srgbClr val="00B050"/>
              </a:solidFill>
              <a:scene3d>
                <a:camera prst="orthographicFront"/>
                <a:lightRig rig="threePt" dir="t">
                  <a:rot lat="0" lon="0" rev="1200000"/>
                </a:lightRig>
              </a:scene3d>
              <a:sp3d/>
            </c:spPr>
          </c:dPt>
          <c:dPt>
            <c:idx val="4"/>
            <c:spPr>
              <a:solidFill>
                <a:srgbClr val="FF9900"/>
              </a:solidFill>
              <a:scene3d>
                <a:camera prst="orthographicFront"/>
                <a:lightRig rig="threePt" dir="t">
                  <a:rot lat="0" lon="0" rev="1200000"/>
                </a:lightRig>
              </a:scene3d>
              <a:sp3d/>
            </c:spPr>
          </c:dPt>
          <c:dLbls>
            <c:txPr>
              <a:bodyPr/>
              <a:lstStyle/>
              <a:p>
                <a:pPr>
                  <a:defRPr lang="en-US"/>
                </a:pPr>
                <a:endParaRPr lang="en-US"/>
              </a:p>
            </c:txPr>
            <c:dLblPos val="inEnd"/>
            <c:showVal val="1"/>
          </c:dLbls>
          <c:cat>
            <c:strRef>
              <c:f>Sheet1!$A$2:$A$9</c:f>
              <c:strCache>
                <c:ptCount val="8"/>
                <c:pt idx="0">
                  <c:v> Farmgate</c:v>
                </c:pt>
                <c:pt idx="1">
                  <c:v> Pharma stand alone </c:v>
                </c:pt>
                <c:pt idx="2">
                  <c:v> Animal Husbandry Stand alone</c:v>
                </c:pt>
                <c:pt idx="3">
                  <c:v> Proccessed food stand alone</c:v>
                </c:pt>
                <c:pt idx="4">
                  <c:v>Dedicated to Mandi</c:v>
                </c:pt>
                <c:pt idx="5">
                  <c:v>PCC - Port based infrastructure</c:v>
                </c:pt>
                <c:pt idx="6">
                  <c:v> Part of Network of Cold Stores</c:v>
                </c:pt>
                <c:pt idx="7">
                  <c:v> Dedicated to other Industrial Facility for own use</c:v>
                </c:pt>
              </c:strCache>
            </c:strRef>
          </c:cat>
          <c:val>
            <c:numRef>
              <c:f>Sheet1!$B$2:$B$9</c:f>
              <c:numCache>
                <c:formatCode>0</c:formatCode>
                <c:ptCount val="8"/>
                <c:pt idx="0">
                  <c:v>68.099999999999994</c:v>
                </c:pt>
                <c:pt idx="1">
                  <c:v>0.6200000000000031</c:v>
                </c:pt>
                <c:pt idx="2">
                  <c:v>6.8199999999999985</c:v>
                </c:pt>
                <c:pt idx="3">
                  <c:v>8.4500000000000028</c:v>
                </c:pt>
                <c:pt idx="4">
                  <c:v>8.120000000000001</c:v>
                </c:pt>
                <c:pt idx="5">
                  <c:v>1.9200000000000021</c:v>
                </c:pt>
                <c:pt idx="6">
                  <c:v>1.3800000000000001</c:v>
                </c:pt>
                <c:pt idx="7">
                  <c:v>4.84</c:v>
                </c:pt>
              </c:numCache>
            </c:numRef>
          </c:val>
        </c:ser>
        <c:dLbls>
          <c:showVal val="1"/>
        </c:dLbls>
        <c:firstSliceAng val="0"/>
      </c:pieChart>
    </c:plotArea>
    <c:legend>
      <c:legendPos val="r"/>
      <c:layout>
        <c:manualLayout>
          <c:xMode val="edge"/>
          <c:yMode val="edge"/>
          <c:x val="0.57617261753829585"/>
          <c:y val="6.1213893088828332E-2"/>
          <c:w val="0.33989569235297729"/>
          <c:h val="0.89281802133220856"/>
        </c:manualLayout>
      </c:layout>
      <c:txPr>
        <a:bodyPr/>
        <a:lstStyle/>
        <a:p>
          <a:pPr>
            <a:defRPr lang="en-IN" sz="1000"/>
          </a:pPr>
          <a:endParaRPr lang="en-US"/>
        </a:p>
      </c:txPr>
    </c:legend>
    <c:plotVisOnly val="1"/>
    <c:dispBlanksAs val="zero"/>
  </c:chart>
  <c:txPr>
    <a:bodyPr/>
    <a:lstStyle/>
    <a:p>
      <a:pPr>
        <a:defRPr sz="1100"/>
      </a:pPr>
      <a:endParaRPr lang="en-US"/>
    </a:p>
  </c:txPr>
  <c:externalData r:id="rId1"/>
</c:chartSpace>
</file>

<file path=ppt/charts/chart32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919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Sheet1!$A$2:$A$22</c:f>
              <c:strCache>
                <c:ptCount val="21"/>
                <c:pt idx="0">
                  <c:v> Potato (raw)</c:v>
                </c:pt>
                <c:pt idx="1">
                  <c:v> Spices</c:v>
                </c:pt>
                <c:pt idx="2">
                  <c:v> Apple</c:v>
                </c:pt>
                <c:pt idx="3">
                  <c:v> Grapes</c:v>
                </c:pt>
                <c:pt idx="4">
                  <c:v> Oranges</c:v>
                </c:pt>
                <c:pt idx="5">
                  <c:v> Banana</c:v>
                </c:pt>
                <c:pt idx="6">
                  <c:v> Pulses</c:v>
                </c:pt>
                <c:pt idx="7">
                  <c:v> Seeds</c:v>
                </c:pt>
                <c:pt idx="8">
                  <c:v> Mango</c:v>
                </c:pt>
                <c:pt idx="9">
                  <c:v> Carrot</c:v>
                </c:pt>
                <c:pt idx="10">
                  <c:v> Flowers</c:v>
                </c:pt>
                <c:pt idx="11">
                  <c:v> Peas</c:v>
                </c:pt>
                <c:pt idx="12">
                  <c:v> Onion</c:v>
                </c:pt>
                <c:pt idx="13">
                  <c:v> Pomegranate</c:v>
                </c:pt>
                <c:pt idx="14">
                  <c:v> Litchi</c:v>
                </c:pt>
                <c:pt idx="15">
                  <c:v> Kiwi</c:v>
                </c:pt>
                <c:pt idx="16">
                  <c:v> Cabbage</c:v>
                </c:pt>
                <c:pt idx="17">
                  <c:v> Guava</c:v>
                </c:pt>
                <c:pt idx="18">
                  <c:v> Pineapple</c:v>
                </c:pt>
                <c:pt idx="19">
                  <c:v> Cauliflower</c:v>
                </c:pt>
                <c:pt idx="20">
                  <c:v>Other</c:v>
                </c:pt>
              </c:strCache>
            </c:strRef>
          </c:cat>
          <c:val>
            <c:numRef>
              <c:f>Sheet1!$B$2:$B$22</c:f>
              <c:numCache>
                <c:formatCode>0</c:formatCode>
                <c:ptCount val="21"/>
                <c:pt idx="0">
                  <c:v>68.84</c:v>
                </c:pt>
                <c:pt idx="1">
                  <c:v>18.579999999999988</c:v>
                </c:pt>
                <c:pt idx="2">
                  <c:v>13.89</c:v>
                </c:pt>
                <c:pt idx="3">
                  <c:v>12.46</c:v>
                </c:pt>
                <c:pt idx="4">
                  <c:v>9.3000000000000007</c:v>
                </c:pt>
                <c:pt idx="5">
                  <c:v>8.65</c:v>
                </c:pt>
                <c:pt idx="6">
                  <c:v>8.61</c:v>
                </c:pt>
                <c:pt idx="7">
                  <c:v>7.73</c:v>
                </c:pt>
                <c:pt idx="8">
                  <c:v>4.29</c:v>
                </c:pt>
                <c:pt idx="9">
                  <c:v>4.2699999999999996</c:v>
                </c:pt>
                <c:pt idx="10">
                  <c:v>3.14</c:v>
                </c:pt>
                <c:pt idx="11">
                  <c:v>2.98</c:v>
                </c:pt>
                <c:pt idx="12">
                  <c:v>2.63</c:v>
                </c:pt>
                <c:pt idx="13">
                  <c:v>2.4899999999999998</c:v>
                </c:pt>
                <c:pt idx="14">
                  <c:v>2.4499999999999997</c:v>
                </c:pt>
                <c:pt idx="15">
                  <c:v>2.2599999999999998</c:v>
                </c:pt>
                <c:pt idx="16">
                  <c:v>2.08</c:v>
                </c:pt>
                <c:pt idx="17">
                  <c:v>1.9400000000000075</c:v>
                </c:pt>
                <c:pt idx="18">
                  <c:v>1.82</c:v>
                </c:pt>
                <c:pt idx="19">
                  <c:v>1.75</c:v>
                </c:pt>
                <c:pt idx="20">
                  <c:v>6.55</c:v>
                </c:pt>
              </c:numCache>
            </c:numRef>
          </c:val>
        </c:ser>
        <c:gapWidth val="43"/>
        <c:overlap val="100"/>
        <c:axId val="204452608"/>
        <c:axId val="204454144"/>
      </c:barChart>
      <c:catAx>
        <c:axId val="204452608"/>
        <c:scaling>
          <c:orientation val="maxMin"/>
        </c:scaling>
        <c:axPos val="l"/>
        <c:tickLblPos val="none"/>
        <c:txPr>
          <a:bodyPr/>
          <a:lstStyle/>
          <a:p>
            <a:pPr>
              <a:defRPr lang="en-IN"/>
            </a:pPr>
            <a:endParaRPr lang="en-US"/>
          </a:p>
        </c:txPr>
        <c:crossAx val="204454144"/>
        <c:crosses val="autoZero"/>
        <c:auto val="1"/>
        <c:lblAlgn val="ctr"/>
        <c:lblOffset val="100"/>
      </c:catAx>
      <c:valAx>
        <c:axId val="204454144"/>
        <c:scaling>
          <c:orientation val="minMax"/>
          <c:max val="100"/>
        </c:scaling>
        <c:delete val="1"/>
        <c:axPos val="b"/>
        <c:numFmt formatCode="0" sourceLinked="1"/>
        <c:tickLblPos val="none"/>
        <c:crossAx val="2044526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2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92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Sheet1!$A$2:$A$22</c:f>
              <c:strCache>
                <c:ptCount val="21"/>
                <c:pt idx="0">
                  <c:v> Potato (raw)</c:v>
                </c:pt>
                <c:pt idx="1">
                  <c:v> Spices</c:v>
                </c:pt>
                <c:pt idx="2">
                  <c:v> Apple</c:v>
                </c:pt>
                <c:pt idx="3">
                  <c:v> Grapes</c:v>
                </c:pt>
                <c:pt idx="4">
                  <c:v> Oranges</c:v>
                </c:pt>
                <c:pt idx="5">
                  <c:v> Banana</c:v>
                </c:pt>
                <c:pt idx="6">
                  <c:v> Pulses</c:v>
                </c:pt>
                <c:pt idx="7">
                  <c:v> Seeds</c:v>
                </c:pt>
                <c:pt idx="8">
                  <c:v> Mango</c:v>
                </c:pt>
                <c:pt idx="9">
                  <c:v> Carrot</c:v>
                </c:pt>
                <c:pt idx="10">
                  <c:v> Flowers</c:v>
                </c:pt>
                <c:pt idx="11">
                  <c:v> Peas</c:v>
                </c:pt>
                <c:pt idx="12">
                  <c:v> Onion</c:v>
                </c:pt>
                <c:pt idx="13">
                  <c:v> Pomegranate</c:v>
                </c:pt>
                <c:pt idx="14">
                  <c:v> Litchi</c:v>
                </c:pt>
                <c:pt idx="15">
                  <c:v> Kiwi</c:v>
                </c:pt>
                <c:pt idx="16">
                  <c:v> Cabbage</c:v>
                </c:pt>
                <c:pt idx="17">
                  <c:v> Guava</c:v>
                </c:pt>
                <c:pt idx="18">
                  <c:v> Pineapple</c:v>
                </c:pt>
                <c:pt idx="19">
                  <c:v> Cauliflower</c:v>
                </c:pt>
                <c:pt idx="20">
                  <c:v>Other</c:v>
                </c:pt>
              </c:strCache>
            </c:strRef>
          </c:cat>
          <c:val>
            <c:numRef>
              <c:f>Sheet1!$B$2:$B$22</c:f>
              <c:numCache>
                <c:formatCode>0</c:formatCode>
                <c:ptCount val="21"/>
                <c:pt idx="0">
                  <c:v>68.84</c:v>
                </c:pt>
                <c:pt idx="1">
                  <c:v>18.579999999999988</c:v>
                </c:pt>
                <c:pt idx="2">
                  <c:v>13.89</c:v>
                </c:pt>
                <c:pt idx="3">
                  <c:v>12.46</c:v>
                </c:pt>
                <c:pt idx="4">
                  <c:v>9.3000000000000007</c:v>
                </c:pt>
                <c:pt idx="5">
                  <c:v>8.65</c:v>
                </c:pt>
                <c:pt idx="6">
                  <c:v>8.61</c:v>
                </c:pt>
                <c:pt idx="7">
                  <c:v>7.73</c:v>
                </c:pt>
                <c:pt idx="8">
                  <c:v>4.29</c:v>
                </c:pt>
                <c:pt idx="9">
                  <c:v>4.2699999999999996</c:v>
                </c:pt>
                <c:pt idx="10">
                  <c:v>3.14</c:v>
                </c:pt>
                <c:pt idx="11">
                  <c:v>2.98</c:v>
                </c:pt>
                <c:pt idx="12">
                  <c:v>2.63</c:v>
                </c:pt>
                <c:pt idx="13">
                  <c:v>2.4899999999999998</c:v>
                </c:pt>
                <c:pt idx="14">
                  <c:v>2.4499999999999997</c:v>
                </c:pt>
                <c:pt idx="15">
                  <c:v>2.2599999999999998</c:v>
                </c:pt>
                <c:pt idx="16">
                  <c:v>2.08</c:v>
                </c:pt>
                <c:pt idx="17">
                  <c:v>1.9400000000000075</c:v>
                </c:pt>
                <c:pt idx="18">
                  <c:v>1.82</c:v>
                </c:pt>
                <c:pt idx="19">
                  <c:v>1.75</c:v>
                </c:pt>
                <c:pt idx="20">
                  <c:v>6.55</c:v>
                </c:pt>
              </c:numCache>
            </c:numRef>
          </c:val>
        </c:ser>
        <c:gapWidth val="43"/>
        <c:overlap val="100"/>
        <c:axId val="204473856"/>
        <c:axId val="204475392"/>
      </c:barChart>
      <c:catAx>
        <c:axId val="204473856"/>
        <c:scaling>
          <c:orientation val="maxMin"/>
        </c:scaling>
        <c:axPos val="l"/>
        <c:tickLblPos val="none"/>
        <c:txPr>
          <a:bodyPr/>
          <a:lstStyle/>
          <a:p>
            <a:pPr>
              <a:defRPr lang="en-IN"/>
            </a:pPr>
            <a:endParaRPr lang="en-US"/>
          </a:p>
        </c:txPr>
        <c:crossAx val="204475392"/>
        <c:crosses val="autoZero"/>
        <c:auto val="1"/>
        <c:lblAlgn val="ctr"/>
        <c:lblOffset val="100"/>
      </c:catAx>
      <c:valAx>
        <c:axId val="204475392"/>
        <c:scaling>
          <c:orientation val="minMax"/>
          <c:max val="100"/>
        </c:scaling>
        <c:delete val="1"/>
        <c:axPos val="b"/>
        <c:numFmt formatCode="0" sourceLinked="1"/>
        <c:tickLblPos val="none"/>
        <c:crossAx val="20447385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2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926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Sheet1!$A$2:$A$22</c:f>
              <c:strCache>
                <c:ptCount val="21"/>
                <c:pt idx="0">
                  <c:v> Potato (raw)</c:v>
                </c:pt>
                <c:pt idx="1">
                  <c:v> Spices</c:v>
                </c:pt>
                <c:pt idx="2">
                  <c:v> Apple</c:v>
                </c:pt>
                <c:pt idx="3">
                  <c:v> Grapes</c:v>
                </c:pt>
                <c:pt idx="4">
                  <c:v> Oranges</c:v>
                </c:pt>
                <c:pt idx="5">
                  <c:v> Banana</c:v>
                </c:pt>
                <c:pt idx="6">
                  <c:v> Pulses</c:v>
                </c:pt>
                <c:pt idx="7">
                  <c:v> Seeds</c:v>
                </c:pt>
                <c:pt idx="8">
                  <c:v> Mango</c:v>
                </c:pt>
                <c:pt idx="9">
                  <c:v> Carrot</c:v>
                </c:pt>
                <c:pt idx="10">
                  <c:v> Flowers</c:v>
                </c:pt>
                <c:pt idx="11">
                  <c:v> Peas</c:v>
                </c:pt>
                <c:pt idx="12">
                  <c:v> Onion</c:v>
                </c:pt>
                <c:pt idx="13">
                  <c:v> Pomegranate</c:v>
                </c:pt>
                <c:pt idx="14">
                  <c:v> Litchi</c:v>
                </c:pt>
                <c:pt idx="15">
                  <c:v> Kiwi</c:v>
                </c:pt>
                <c:pt idx="16">
                  <c:v> Cabbage</c:v>
                </c:pt>
                <c:pt idx="17">
                  <c:v> Guava</c:v>
                </c:pt>
                <c:pt idx="18">
                  <c:v> Pineapple</c:v>
                </c:pt>
                <c:pt idx="19">
                  <c:v> Cauliflower</c:v>
                </c:pt>
                <c:pt idx="20">
                  <c:v>Other</c:v>
                </c:pt>
              </c:strCache>
            </c:strRef>
          </c:cat>
          <c:val>
            <c:numRef>
              <c:f>Sheet1!$B$2:$B$22</c:f>
              <c:numCache>
                <c:formatCode>0</c:formatCode>
                <c:ptCount val="21"/>
                <c:pt idx="0">
                  <c:v>55.51</c:v>
                </c:pt>
                <c:pt idx="1">
                  <c:v>37.800000000000004</c:v>
                </c:pt>
                <c:pt idx="2">
                  <c:v>57.87</c:v>
                </c:pt>
                <c:pt idx="3">
                  <c:v>42.91</c:v>
                </c:pt>
                <c:pt idx="4">
                  <c:v>46.85</c:v>
                </c:pt>
                <c:pt idx="5">
                  <c:v>18.899999999999999</c:v>
                </c:pt>
                <c:pt idx="6">
                  <c:v>25.2</c:v>
                </c:pt>
                <c:pt idx="7">
                  <c:v>28.74</c:v>
                </c:pt>
                <c:pt idx="8">
                  <c:v>19.690000000000001</c:v>
                </c:pt>
                <c:pt idx="9">
                  <c:v>23.62</c:v>
                </c:pt>
                <c:pt idx="10">
                  <c:v>19.690000000000001</c:v>
                </c:pt>
                <c:pt idx="11">
                  <c:v>17.72</c:v>
                </c:pt>
                <c:pt idx="12">
                  <c:v>19.29</c:v>
                </c:pt>
                <c:pt idx="13">
                  <c:v>12.6</c:v>
                </c:pt>
                <c:pt idx="14">
                  <c:v>15.350000000000026</c:v>
                </c:pt>
                <c:pt idx="15">
                  <c:v>13.78</c:v>
                </c:pt>
                <c:pt idx="16">
                  <c:v>11.42</c:v>
                </c:pt>
                <c:pt idx="17">
                  <c:v>10.24</c:v>
                </c:pt>
                <c:pt idx="18">
                  <c:v>10.63</c:v>
                </c:pt>
                <c:pt idx="19">
                  <c:v>13.39</c:v>
                </c:pt>
                <c:pt idx="20">
                  <c:v>11.42</c:v>
                </c:pt>
              </c:numCache>
            </c:numRef>
          </c:val>
        </c:ser>
        <c:gapWidth val="43"/>
        <c:overlap val="100"/>
        <c:axId val="204540160"/>
        <c:axId val="204554240"/>
      </c:barChart>
      <c:catAx>
        <c:axId val="204540160"/>
        <c:scaling>
          <c:orientation val="maxMin"/>
        </c:scaling>
        <c:axPos val="l"/>
        <c:tickLblPos val="none"/>
        <c:txPr>
          <a:bodyPr/>
          <a:lstStyle/>
          <a:p>
            <a:pPr>
              <a:defRPr lang="en-IN"/>
            </a:pPr>
            <a:endParaRPr lang="en-US"/>
          </a:p>
        </c:txPr>
        <c:crossAx val="204554240"/>
        <c:crosses val="autoZero"/>
        <c:auto val="1"/>
        <c:lblAlgn val="ctr"/>
        <c:lblOffset val="100"/>
      </c:catAx>
      <c:valAx>
        <c:axId val="204554240"/>
        <c:scaling>
          <c:orientation val="minMax"/>
          <c:max val="100"/>
        </c:scaling>
        <c:delete val="1"/>
        <c:axPos val="b"/>
        <c:numFmt formatCode="0" sourceLinked="1"/>
        <c:tickLblPos val="none"/>
        <c:crossAx val="2045401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2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9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Sheet1!$A$2:$A$22</c:f>
              <c:strCache>
                <c:ptCount val="21"/>
                <c:pt idx="0">
                  <c:v> Potato (raw)</c:v>
                </c:pt>
                <c:pt idx="1">
                  <c:v> Spices</c:v>
                </c:pt>
                <c:pt idx="2">
                  <c:v> Apple</c:v>
                </c:pt>
                <c:pt idx="3">
                  <c:v> Grapes</c:v>
                </c:pt>
                <c:pt idx="4">
                  <c:v> Oranges</c:v>
                </c:pt>
                <c:pt idx="5">
                  <c:v> Banana</c:v>
                </c:pt>
                <c:pt idx="6">
                  <c:v> Pulses</c:v>
                </c:pt>
                <c:pt idx="7">
                  <c:v> Seeds</c:v>
                </c:pt>
                <c:pt idx="8">
                  <c:v> Mango</c:v>
                </c:pt>
                <c:pt idx="9">
                  <c:v> Carrot</c:v>
                </c:pt>
                <c:pt idx="10">
                  <c:v> Flowers</c:v>
                </c:pt>
                <c:pt idx="11">
                  <c:v> Peas</c:v>
                </c:pt>
                <c:pt idx="12">
                  <c:v> Onion</c:v>
                </c:pt>
                <c:pt idx="13">
                  <c:v> Pomegranate</c:v>
                </c:pt>
                <c:pt idx="14">
                  <c:v> Litchi</c:v>
                </c:pt>
                <c:pt idx="15">
                  <c:v> Kiwi</c:v>
                </c:pt>
                <c:pt idx="16">
                  <c:v> Cabbage</c:v>
                </c:pt>
                <c:pt idx="17">
                  <c:v> Guava</c:v>
                </c:pt>
                <c:pt idx="18">
                  <c:v> Pineapple</c:v>
                </c:pt>
                <c:pt idx="19">
                  <c:v> Cauliflower</c:v>
                </c:pt>
                <c:pt idx="20">
                  <c:v>Other</c:v>
                </c:pt>
              </c:strCache>
            </c:strRef>
          </c:cat>
          <c:val>
            <c:numRef>
              <c:f>Sheet1!$B$2:$B$22</c:f>
              <c:numCache>
                <c:formatCode>0</c:formatCode>
                <c:ptCount val="21"/>
                <c:pt idx="0">
                  <c:v>58.760000000000012</c:v>
                </c:pt>
                <c:pt idx="1">
                  <c:v>27.84</c:v>
                </c:pt>
                <c:pt idx="2">
                  <c:v>53.61</c:v>
                </c:pt>
                <c:pt idx="3">
                  <c:v>42.27</c:v>
                </c:pt>
                <c:pt idx="4">
                  <c:v>41.24</c:v>
                </c:pt>
                <c:pt idx="5">
                  <c:v>18.559999999999999</c:v>
                </c:pt>
                <c:pt idx="6">
                  <c:v>22.68</c:v>
                </c:pt>
                <c:pt idx="7">
                  <c:v>27.84</c:v>
                </c:pt>
                <c:pt idx="8">
                  <c:v>16.489999999999856</c:v>
                </c:pt>
                <c:pt idx="9">
                  <c:v>32.99</c:v>
                </c:pt>
                <c:pt idx="10">
                  <c:v>25.77</c:v>
                </c:pt>
                <c:pt idx="11">
                  <c:v>21.650000000000031</c:v>
                </c:pt>
                <c:pt idx="12">
                  <c:v>25.77</c:v>
                </c:pt>
                <c:pt idx="13">
                  <c:v>9.2800000000000011</c:v>
                </c:pt>
                <c:pt idx="14">
                  <c:v>15.46</c:v>
                </c:pt>
                <c:pt idx="15">
                  <c:v>11.34</c:v>
                </c:pt>
                <c:pt idx="16">
                  <c:v>14.43</c:v>
                </c:pt>
                <c:pt idx="17">
                  <c:v>17.53</c:v>
                </c:pt>
                <c:pt idx="18">
                  <c:v>13.4</c:v>
                </c:pt>
                <c:pt idx="19">
                  <c:v>14.43</c:v>
                </c:pt>
                <c:pt idx="20">
                  <c:v>16.489999999999856</c:v>
                </c:pt>
              </c:numCache>
            </c:numRef>
          </c:val>
        </c:ser>
        <c:gapWidth val="43"/>
        <c:overlap val="100"/>
        <c:axId val="204565504"/>
        <c:axId val="204571392"/>
      </c:barChart>
      <c:catAx>
        <c:axId val="204565504"/>
        <c:scaling>
          <c:orientation val="maxMin"/>
        </c:scaling>
        <c:axPos val="l"/>
        <c:tickLblPos val="none"/>
        <c:txPr>
          <a:bodyPr/>
          <a:lstStyle/>
          <a:p>
            <a:pPr>
              <a:defRPr lang="en-IN"/>
            </a:pPr>
            <a:endParaRPr lang="en-US"/>
          </a:p>
        </c:txPr>
        <c:crossAx val="204571392"/>
        <c:crosses val="autoZero"/>
        <c:auto val="1"/>
        <c:lblAlgn val="ctr"/>
        <c:lblOffset val="100"/>
      </c:catAx>
      <c:valAx>
        <c:axId val="204571392"/>
        <c:scaling>
          <c:orientation val="minMax"/>
          <c:max val="100"/>
        </c:scaling>
        <c:delete val="1"/>
        <c:axPos val="b"/>
        <c:numFmt formatCode="0" sourceLinked="1"/>
        <c:tickLblPos val="none"/>
        <c:crossAx val="2045655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2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935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Sheet1!$A$2:$A$22</c:f>
              <c:strCache>
                <c:ptCount val="21"/>
                <c:pt idx="0">
                  <c:v> Potato (raw)</c:v>
                </c:pt>
                <c:pt idx="1">
                  <c:v> Spices</c:v>
                </c:pt>
                <c:pt idx="2">
                  <c:v> Apple</c:v>
                </c:pt>
                <c:pt idx="3">
                  <c:v> Grapes</c:v>
                </c:pt>
                <c:pt idx="4">
                  <c:v> Oranges</c:v>
                </c:pt>
                <c:pt idx="5">
                  <c:v> Banana</c:v>
                </c:pt>
                <c:pt idx="6">
                  <c:v> Pulses</c:v>
                </c:pt>
                <c:pt idx="7">
                  <c:v> Seeds</c:v>
                </c:pt>
                <c:pt idx="8">
                  <c:v> Mango</c:v>
                </c:pt>
                <c:pt idx="9">
                  <c:v> Carrot</c:v>
                </c:pt>
                <c:pt idx="10">
                  <c:v> Flowers</c:v>
                </c:pt>
                <c:pt idx="11">
                  <c:v> Peas</c:v>
                </c:pt>
                <c:pt idx="12">
                  <c:v> Onion</c:v>
                </c:pt>
                <c:pt idx="13">
                  <c:v> Pomegranate</c:v>
                </c:pt>
                <c:pt idx="14">
                  <c:v> Litchi</c:v>
                </c:pt>
                <c:pt idx="15">
                  <c:v> Kiwi</c:v>
                </c:pt>
                <c:pt idx="16">
                  <c:v> Cabbage</c:v>
                </c:pt>
                <c:pt idx="17">
                  <c:v> Guava</c:v>
                </c:pt>
                <c:pt idx="18">
                  <c:v> Pineapple</c:v>
                </c:pt>
                <c:pt idx="19">
                  <c:v> Cauliflower</c:v>
                </c:pt>
                <c:pt idx="20">
                  <c:v>Other</c:v>
                </c:pt>
              </c:strCache>
            </c:strRef>
          </c:cat>
          <c:val>
            <c:numRef>
              <c:f>Sheet1!$B$2:$B$22</c:f>
              <c:numCache>
                <c:formatCode>0</c:formatCode>
                <c:ptCount val="21"/>
                <c:pt idx="0">
                  <c:v>51.35</c:v>
                </c:pt>
                <c:pt idx="1">
                  <c:v>59.46</c:v>
                </c:pt>
                <c:pt idx="2">
                  <c:v>59.46</c:v>
                </c:pt>
                <c:pt idx="3">
                  <c:v>56.760000000000012</c:v>
                </c:pt>
                <c:pt idx="4">
                  <c:v>45.95</c:v>
                </c:pt>
                <c:pt idx="5">
                  <c:v>18.920000000000002</c:v>
                </c:pt>
                <c:pt idx="6">
                  <c:v>45.95</c:v>
                </c:pt>
                <c:pt idx="7">
                  <c:v>43.24</c:v>
                </c:pt>
                <c:pt idx="8">
                  <c:v>32.43</c:v>
                </c:pt>
                <c:pt idx="9">
                  <c:v>29.73</c:v>
                </c:pt>
                <c:pt idx="10">
                  <c:v>40.54</c:v>
                </c:pt>
                <c:pt idx="11">
                  <c:v>35.14</c:v>
                </c:pt>
                <c:pt idx="12">
                  <c:v>21.62</c:v>
                </c:pt>
                <c:pt idx="13">
                  <c:v>16.22</c:v>
                </c:pt>
                <c:pt idx="14">
                  <c:v>24.32</c:v>
                </c:pt>
                <c:pt idx="15">
                  <c:v>24.32</c:v>
                </c:pt>
                <c:pt idx="16">
                  <c:v>27.03</c:v>
                </c:pt>
                <c:pt idx="17">
                  <c:v>18.920000000000002</c:v>
                </c:pt>
                <c:pt idx="18">
                  <c:v>21.62</c:v>
                </c:pt>
                <c:pt idx="19">
                  <c:v>16.22</c:v>
                </c:pt>
                <c:pt idx="20">
                  <c:v>5.41</c:v>
                </c:pt>
              </c:numCache>
            </c:numRef>
          </c:val>
        </c:ser>
        <c:gapWidth val="43"/>
        <c:overlap val="100"/>
        <c:axId val="201789440"/>
        <c:axId val="201790976"/>
      </c:barChart>
      <c:catAx>
        <c:axId val="201789440"/>
        <c:scaling>
          <c:orientation val="maxMin"/>
        </c:scaling>
        <c:axPos val="l"/>
        <c:tickLblPos val="none"/>
        <c:txPr>
          <a:bodyPr/>
          <a:lstStyle/>
          <a:p>
            <a:pPr>
              <a:defRPr lang="en-IN"/>
            </a:pPr>
            <a:endParaRPr lang="en-US"/>
          </a:p>
        </c:txPr>
        <c:crossAx val="201790976"/>
        <c:crosses val="autoZero"/>
        <c:auto val="1"/>
        <c:lblAlgn val="ctr"/>
        <c:lblOffset val="100"/>
      </c:catAx>
      <c:valAx>
        <c:axId val="201790976"/>
        <c:scaling>
          <c:orientation val="minMax"/>
          <c:max val="100"/>
        </c:scaling>
        <c:delete val="1"/>
        <c:axPos val="b"/>
        <c:numFmt formatCode="0" sourceLinked="1"/>
        <c:tickLblPos val="none"/>
        <c:crossAx val="20178944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2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938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Sheet1!$A$2:$A$22</c:f>
              <c:strCache>
                <c:ptCount val="21"/>
                <c:pt idx="0">
                  <c:v> Potato (raw)</c:v>
                </c:pt>
                <c:pt idx="1">
                  <c:v> Spices</c:v>
                </c:pt>
                <c:pt idx="2">
                  <c:v> Apple</c:v>
                </c:pt>
                <c:pt idx="3">
                  <c:v> Grapes</c:v>
                </c:pt>
                <c:pt idx="4">
                  <c:v> Oranges</c:v>
                </c:pt>
                <c:pt idx="5">
                  <c:v> Banana</c:v>
                </c:pt>
                <c:pt idx="6">
                  <c:v> Pulses</c:v>
                </c:pt>
                <c:pt idx="7">
                  <c:v> Seeds</c:v>
                </c:pt>
                <c:pt idx="8">
                  <c:v> Mango</c:v>
                </c:pt>
                <c:pt idx="9">
                  <c:v> Carrot</c:v>
                </c:pt>
                <c:pt idx="10">
                  <c:v> Flowers</c:v>
                </c:pt>
                <c:pt idx="11">
                  <c:v> Peas</c:v>
                </c:pt>
                <c:pt idx="12">
                  <c:v> Onion</c:v>
                </c:pt>
                <c:pt idx="13">
                  <c:v> Pomegranate</c:v>
                </c:pt>
                <c:pt idx="14">
                  <c:v> Litchi</c:v>
                </c:pt>
                <c:pt idx="15">
                  <c:v> Kiwi</c:v>
                </c:pt>
                <c:pt idx="16">
                  <c:v> Cabbage</c:v>
                </c:pt>
                <c:pt idx="17">
                  <c:v> Guava</c:v>
                </c:pt>
                <c:pt idx="18">
                  <c:v> Pineapple</c:v>
                </c:pt>
                <c:pt idx="19">
                  <c:v> Cauliflower</c:v>
                </c:pt>
                <c:pt idx="20">
                  <c:v>Other</c:v>
                </c:pt>
              </c:strCache>
            </c:strRef>
          </c:cat>
          <c:val>
            <c:numRef>
              <c:f>Sheet1!$B$2:$B$22</c:f>
              <c:numCache>
                <c:formatCode>0</c:formatCode>
                <c:ptCount val="21"/>
                <c:pt idx="0">
                  <c:v>60</c:v>
                </c:pt>
                <c:pt idx="1">
                  <c:v>60</c:v>
                </c:pt>
                <c:pt idx="2">
                  <c:v>90</c:v>
                </c:pt>
                <c:pt idx="3">
                  <c:v>60</c:v>
                </c:pt>
                <c:pt idx="4">
                  <c:v>70</c:v>
                </c:pt>
                <c:pt idx="5">
                  <c:v>40</c:v>
                </c:pt>
                <c:pt idx="6">
                  <c:v>40</c:v>
                </c:pt>
                <c:pt idx="7">
                  <c:v>40</c:v>
                </c:pt>
                <c:pt idx="8">
                  <c:v>40</c:v>
                </c:pt>
                <c:pt idx="9">
                  <c:v>20</c:v>
                </c:pt>
                <c:pt idx="10">
                  <c:v>20</c:v>
                </c:pt>
                <c:pt idx="11">
                  <c:v>30</c:v>
                </c:pt>
                <c:pt idx="12">
                  <c:v>40</c:v>
                </c:pt>
                <c:pt idx="13">
                  <c:v>20</c:v>
                </c:pt>
                <c:pt idx="14">
                  <c:v>20</c:v>
                </c:pt>
                <c:pt idx="15">
                  <c:v>30</c:v>
                </c:pt>
                <c:pt idx="16">
                  <c:v>20</c:v>
                </c:pt>
                <c:pt idx="17">
                  <c:v>20</c:v>
                </c:pt>
                <c:pt idx="18">
                  <c:v>20</c:v>
                </c:pt>
                <c:pt idx="19">
                  <c:v>20</c:v>
                </c:pt>
                <c:pt idx="20">
                  <c:v>0</c:v>
                </c:pt>
              </c:numCache>
            </c:numRef>
          </c:val>
        </c:ser>
        <c:gapWidth val="43"/>
        <c:overlap val="100"/>
        <c:axId val="201831168"/>
        <c:axId val="201832704"/>
      </c:barChart>
      <c:catAx>
        <c:axId val="201831168"/>
        <c:scaling>
          <c:orientation val="maxMin"/>
        </c:scaling>
        <c:axPos val="l"/>
        <c:tickLblPos val="none"/>
        <c:txPr>
          <a:bodyPr/>
          <a:lstStyle/>
          <a:p>
            <a:pPr>
              <a:defRPr lang="en-IN"/>
            </a:pPr>
            <a:endParaRPr lang="en-US"/>
          </a:p>
        </c:txPr>
        <c:crossAx val="201832704"/>
        <c:crosses val="autoZero"/>
        <c:auto val="1"/>
        <c:lblAlgn val="ctr"/>
        <c:lblOffset val="100"/>
      </c:catAx>
      <c:valAx>
        <c:axId val="201832704"/>
        <c:scaling>
          <c:orientation val="minMax"/>
          <c:max val="100"/>
        </c:scaling>
        <c:delete val="1"/>
        <c:axPos val="b"/>
        <c:numFmt formatCode="0" sourceLinked="1"/>
        <c:tickLblPos val="none"/>
        <c:crossAx val="2018311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2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926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Sheet1!$A$2:$A$22</c:f>
              <c:strCache>
                <c:ptCount val="21"/>
                <c:pt idx="0">
                  <c:v> Potato (raw)</c:v>
                </c:pt>
                <c:pt idx="1">
                  <c:v> Spices</c:v>
                </c:pt>
                <c:pt idx="2">
                  <c:v> Apple</c:v>
                </c:pt>
                <c:pt idx="3">
                  <c:v> Grapes</c:v>
                </c:pt>
                <c:pt idx="4">
                  <c:v> Oranges</c:v>
                </c:pt>
                <c:pt idx="5">
                  <c:v> Banana</c:v>
                </c:pt>
                <c:pt idx="6">
                  <c:v> Pulses</c:v>
                </c:pt>
                <c:pt idx="7">
                  <c:v> Seeds</c:v>
                </c:pt>
                <c:pt idx="8">
                  <c:v> Mango</c:v>
                </c:pt>
                <c:pt idx="9">
                  <c:v> Carrot</c:v>
                </c:pt>
                <c:pt idx="10">
                  <c:v> Flowers</c:v>
                </c:pt>
                <c:pt idx="11">
                  <c:v> Peas</c:v>
                </c:pt>
                <c:pt idx="12">
                  <c:v> Onion</c:v>
                </c:pt>
                <c:pt idx="13">
                  <c:v> Pomegranate</c:v>
                </c:pt>
                <c:pt idx="14">
                  <c:v> Litchi</c:v>
                </c:pt>
                <c:pt idx="15">
                  <c:v> Kiwi</c:v>
                </c:pt>
                <c:pt idx="16">
                  <c:v> Cabbage</c:v>
                </c:pt>
                <c:pt idx="17">
                  <c:v> Guava</c:v>
                </c:pt>
                <c:pt idx="18">
                  <c:v> Pineapple</c:v>
                </c:pt>
                <c:pt idx="19">
                  <c:v> Cauliflower</c:v>
                </c:pt>
                <c:pt idx="20">
                  <c:v>Other</c:v>
                </c:pt>
              </c:strCache>
            </c:strRef>
          </c:cat>
          <c:val>
            <c:numRef>
              <c:f>Sheet1!$B$2:$B$22</c:f>
              <c:numCache>
                <c:formatCode>0</c:formatCode>
                <c:ptCount val="21"/>
                <c:pt idx="0">
                  <c:v>69</c:v>
                </c:pt>
                <c:pt idx="1">
                  <c:v>19</c:v>
                </c:pt>
                <c:pt idx="2">
                  <c:v>14</c:v>
                </c:pt>
                <c:pt idx="3">
                  <c:v>12</c:v>
                </c:pt>
                <c:pt idx="4">
                  <c:v>9</c:v>
                </c:pt>
                <c:pt idx="5">
                  <c:v>9</c:v>
                </c:pt>
                <c:pt idx="6">
                  <c:v>9</c:v>
                </c:pt>
                <c:pt idx="7">
                  <c:v>8</c:v>
                </c:pt>
                <c:pt idx="8">
                  <c:v>4</c:v>
                </c:pt>
                <c:pt idx="9">
                  <c:v>4</c:v>
                </c:pt>
                <c:pt idx="10">
                  <c:v>3</c:v>
                </c:pt>
                <c:pt idx="11">
                  <c:v>3</c:v>
                </c:pt>
                <c:pt idx="12">
                  <c:v>3</c:v>
                </c:pt>
                <c:pt idx="13">
                  <c:v>2</c:v>
                </c:pt>
                <c:pt idx="14">
                  <c:v>2</c:v>
                </c:pt>
                <c:pt idx="15">
                  <c:v>2</c:v>
                </c:pt>
                <c:pt idx="16">
                  <c:v>2</c:v>
                </c:pt>
                <c:pt idx="17">
                  <c:v>2</c:v>
                </c:pt>
                <c:pt idx="18">
                  <c:v>2</c:v>
                </c:pt>
                <c:pt idx="19">
                  <c:v>2</c:v>
                </c:pt>
                <c:pt idx="20">
                  <c:v>7</c:v>
                </c:pt>
              </c:numCache>
            </c:numRef>
          </c:val>
        </c:ser>
        <c:gapWidth val="43"/>
        <c:overlap val="100"/>
        <c:axId val="204649984"/>
        <c:axId val="204651520"/>
      </c:barChart>
      <c:catAx>
        <c:axId val="204649984"/>
        <c:scaling>
          <c:orientation val="maxMin"/>
        </c:scaling>
        <c:axPos val="l"/>
        <c:tickLblPos val="none"/>
        <c:txPr>
          <a:bodyPr/>
          <a:lstStyle/>
          <a:p>
            <a:pPr>
              <a:defRPr lang="en-IN"/>
            </a:pPr>
            <a:endParaRPr lang="en-US"/>
          </a:p>
        </c:txPr>
        <c:crossAx val="204651520"/>
        <c:crosses val="autoZero"/>
        <c:auto val="1"/>
        <c:lblAlgn val="ctr"/>
        <c:lblOffset val="100"/>
      </c:catAx>
      <c:valAx>
        <c:axId val="204651520"/>
        <c:scaling>
          <c:orientation val="minMax"/>
          <c:max val="100"/>
        </c:scaling>
        <c:delete val="1"/>
        <c:axPos val="b"/>
        <c:numFmt formatCode="0" sourceLinked="1"/>
        <c:tickLblPos val="none"/>
        <c:crossAx val="2046499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2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9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Sheet1!$A$2:$A$22</c:f>
              <c:strCache>
                <c:ptCount val="21"/>
                <c:pt idx="0">
                  <c:v> Potato (raw)</c:v>
                </c:pt>
                <c:pt idx="1">
                  <c:v> Spices</c:v>
                </c:pt>
                <c:pt idx="2">
                  <c:v> Apple</c:v>
                </c:pt>
                <c:pt idx="3">
                  <c:v> Grapes</c:v>
                </c:pt>
                <c:pt idx="4">
                  <c:v> Oranges</c:v>
                </c:pt>
                <c:pt idx="5">
                  <c:v> Banana</c:v>
                </c:pt>
                <c:pt idx="6">
                  <c:v> Pulses</c:v>
                </c:pt>
                <c:pt idx="7">
                  <c:v> Seeds</c:v>
                </c:pt>
                <c:pt idx="8">
                  <c:v> Carrot</c:v>
                </c:pt>
                <c:pt idx="9">
                  <c:v> Mango</c:v>
                </c:pt>
                <c:pt idx="10">
                  <c:v> Flowers</c:v>
                </c:pt>
                <c:pt idx="11">
                  <c:v> Peas</c:v>
                </c:pt>
                <c:pt idx="12">
                  <c:v> Onion</c:v>
                </c:pt>
                <c:pt idx="13">
                  <c:v> Pomegranate</c:v>
                </c:pt>
                <c:pt idx="14">
                  <c:v> Litchi</c:v>
                </c:pt>
                <c:pt idx="15">
                  <c:v> Kiwi</c:v>
                </c:pt>
                <c:pt idx="16">
                  <c:v> Cabbage</c:v>
                </c:pt>
                <c:pt idx="17">
                  <c:v> Guava</c:v>
                </c:pt>
                <c:pt idx="18">
                  <c:v> Pineapple</c:v>
                </c:pt>
                <c:pt idx="19">
                  <c:v> Cauliflower</c:v>
                </c:pt>
                <c:pt idx="20">
                  <c:v> Other</c:v>
                </c:pt>
              </c:strCache>
            </c:strRef>
          </c:cat>
          <c:val>
            <c:numRef>
              <c:f>Sheet1!$B$2:$B$22</c:f>
              <c:numCache>
                <c:formatCode>0</c:formatCode>
                <c:ptCount val="21"/>
                <c:pt idx="0">
                  <c:v>90.09</c:v>
                </c:pt>
                <c:pt idx="1">
                  <c:v>7.5</c:v>
                </c:pt>
                <c:pt idx="2">
                  <c:v>10.97</c:v>
                </c:pt>
                <c:pt idx="3">
                  <c:v>5.44</c:v>
                </c:pt>
                <c:pt idx="4">
                  <c:v>7.46</c:v>
                </c:pt>
                <c:pt idx="5">
                  <c:v>3.75</c:v>
                </c:pt>
                <c:pt idx="6">
                  <c:v>3.9</c:v>
                </c:pt>
                <c:pt idx="7">
                  <c:v>4.71</c:v>
                </c:pt>
                <c:pt idx="8">
                  <c:v>1.83</c:v>
                </c:pt>
                <c:pt idx="9">
                  <c:v>1.2</c:v>
                </c:pt>
                <c:pt idx="10">
                  <c:v>0.63000000000000422</c:v>
                </c:pt>
                <c:pt idx="11">
                  <c:v>1.59</c:v>
                </c:pt>
                <c:pt idx="12">
                  <c:v>1.1100000000000001</c:v>
                </c:pt>
                <c:pt idx="13">
                  <c:v>0.72000000000000064</c:v>
                </c:pt>
                <c:pt idx="14">
                  <c:v>1.1100000000000001</c:v>
                </c:pt>
                <c:pt idx="15">
                  <c:v>1.01</c:v>
                </c:pt>
                <c:pt idx="16">
                  <c:v>0.58000000000000007</c:v>
                </c:pt>
                <c:pt idx="17">
                  <c:v>0.63000000000000422</c:v>
                </c:pt>
                <c:pt idx="18">
                  <c:v>0.77000000000000424</c:v>
                </c:pt>
                <c:pt idx="19">
                  <c:v>0.53</c:v>
                </c:pt>
                <c:pt idx="20">
                  <c:v>1.9800000000000084</c:v>
                </c:pt>
              </c:numCache>
            </c:numRef>
          </c:val>
        </c:ser>
        <c:gapWidth val="43"/>
        <c:overlap val="100"/>
        <c:axId val="204667136"/>
        <c:axId val="204742656"/>
      </c:barChart>
      <c:catAx>
        <c:axId val="204667136"/>
        <c:scaling>
          <c:orientation val="maxMin"/>
        </c:scaling>
        <c:axPos val="l"/>
        <c:tickLblPos val="none"/>
        <c:txPr>
          <a:bodyPr/>
          <a:lstStyle/>
          <a:p>
            <a:pPr>
              <a:defRPr lang="en-IN"/>
            </a:pPr>
            <a:endParaRPr lang="en-US"/>
          </a:p>
        </c:txPr>
        <c:crossAx val="204742656"/>
        <c:crosses val="autoZero"/>
        <c:auto val="1"/>
        <c:lblAlgn val="ctr"/>
        <c:lblOffset val="100"/>
      </c:catAx>
      <c:valAx>
        <c:axId val="204742656"/>
        <c:scaling>
          <c:orientation val="minMax"/>
          <c:max val="100"/>
        </c:scaling>
        <c:delete val="1"/>
        <c:axPos val="b"/>
        <c:numFmt formatCode="0" sourceLinked="1"/>
        <c:tickLblPos val="none"/>
        <c:crossAx val="2046671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2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935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Sheet1!$A$2:$A$22</c:f>
              <c:strCache>
                <c:ptCount val="21"/>
                <c:pt idx="0">
                  <c:v> Potato (raw)</c:v>
                </c:pt>
                <c:pt idx="1">
                  <c:v> Spices</c:v>
                </c:pt>
                <c:pt idx="2">
                  <c:v> Apple</c:v>
                </c:pt>
                <c:pt idx="3">
                  <c:v> Grapes</c:v>
                </c:pt>
                <c:pt idx="4">
                  <c:v> Oranges</c:v>
                </c:pt>
                <c:pt idx="5">
                  <c:v> Banana</c:v>
                </c:pt>
                <c:pt idx="6">
                  <c:v> Pulses</c:v>
                </c:pt>
                <c:pt idx="7">
                  <c:v> Seeds</c:v>
                </c:pt>
                <c:pt idx="8">
                  <c:v> Carrot</c:v>
                </c:pt>
                <c:pt idx="9">
                  <c:v> Mango</c:v>
                </c:pt>
                <c:pt idx="10">
                  <c:v> Flowers</c:v>
                </c:pt>
                <c:pt idx="11">
                  <c:v> Peas</c:v>
                </c:pt>
                <c:pt idx="12">
                  <c:v> Onion</c:v>
                </c:pt>
                <c:pt idx="13">
                  <c:v> Pomegranate</c:v>
                </c:pt>
                <c:pt idx="14">
                  <c:v> Litchi</c:v>
                </c:pt>
                <c:pt idx="15">
                  <c:v> Kiwi</c:v>
                </c:pt>
                <c:pt idx="16">
                  <c:v> Cabbage</c:v>
                </c:pt>
                <c:pt idx="17">
                  <c:v> Guava</c:v>
                </c:pt>
                <c:pt idx="18">
                  <c:v> Pineapple</c:v>
                </c:pt>
                <c:pt idx="19">
                  <c:v> Cauliflower</c:v>
                </c:pt>
                <c:pt idx="20">
                  <c:v> Other</c:v>
                </c:pt>
              </c:strCache>
            </c:strRef>
          </c:cat>
          <c:val>
            <c:numRef>
              <c:f>Sheet1!$B$2:$B$22</c:f>
              <c:numCache>
                <c:formatCode>0</c:formatCode>
                <c:ptCount val="21"/>
                <c:pt idx="0">
                  <c:v>89.04</c:v>
                </c:pt>
                <c:pt idx="1">
                  <c:v>10.83</c:v>
                </c:pt>
                <c:pt idx="2">
                  <c:v>16.779999999999987</c:v>
                </c:pt>
                <c:pt idx="3">
                  <c:v>12.29</c:v>
                </c:pt>
                <c:pt idx="4">
                  <c:v>13.74</c:v>
                </c:pt>
                <c:pt idx="5">
                  <c:v>2.25</c:v>
                </c:pt>
                <c:pt idx="6">
                  <c:v>5.0199999999999996</c:v>
                </c:pt>
                <c:pt idx="7">
                  <c:v>7.9300000000000024</c:v>
                </c:pt>
                <c:pt idx="8">
                  <c:v>3.57</c:v>
                </c:pt>
                <c:pt idx="9">
                  <c:v>7.13</c:v>
                </c:pt>
                <c:pt idx="10">
                  <c:v>8.59</c:v>
                </c:pt>
                <c:pt idx="11">
                  <c:v>2.11</c:v>
                </c:pt>
                <c:pt idx="12">
                  <c:v>1.85</c:v>
                </c:pt>
                <c:pt idx="13">
                  <c:v>1.06</c:v>
                </c:pt>
                <c:pt idx="14">
                  <c:v>2.11</c:v>
                </c:pt>
                <c:pt idx="15">
                  <c:v>1.06</c:v>
                </c:pt>
                <c:pt idx="16">
                  <c:v>3.3</c:v>
                </c:pt>
                <c:pt idx="17">
                  <c:v>1.85</c:v>
                </c:pt>
                <c:pt idx="18">
                  <c:v>2.11</c:v>
                </c:pt>
                <c:pt idx="19">
                  <c:v>2.25</c:v>
                </c:pt>
                <c:pt idx="20">
                  <c:v>6.8699999999999966</c:v>
                </c:pt>
              </c:numCache>
            </c:numRef>
          </c:val>
        </c:ser>
        <c:gapWidth val="43"/>
        <c:overlap val="100"/>
        <c:axId val="204758016"/>
        <c:axId val="204804864"/>
      </c:barChart>
      <c:catAx>
        <c:axId val="204758016"/>
        <c:scaling>
          <c:orientation val="maxMin"/>
        </c:scaling>
        <c:axPos val="l"/>
        <c:tickLblPos val="none"/>
        <c:txPr>
          <a:bodyPr/>
          <a:lstStyle/>
          <a:p>
            <a:pPr>
              <a:defRPr lang="en-IN"/>
            </a:pPr>
            <a:endParaRPr lang="en-US"/>
          </a:p>
        </c:txPr>
        <c:crossAx val="204804864"/>
        <c:crosses val="autoZero"/>
        <c:auto val="1"/>
        <c:lblAlgn val="ctr"/>
        <c:lblOffset val="100"/>
      </c:catAx>
      <c:valAx>
        <c:axId val="204804864"/>
        <c:scaling>
          <c:orientation val="minMax"/>
          <c:max val="100"/>
        </c:scaling>
        <c:delete val="1"/>
        <c:axPos val="b"/>
        <c:numFmt formatCode="0" sourceLinked="1"/>
        <c:tickLblPos val="none"/>
        <c:crossAx val="2047580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367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Sheet1!$A$2:$A$10</c:f>
              <c:strCache>
                <c:ptCount val="9"/>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pt idx="8">
                  <c:v>DK/CS</c:v>
                </c:pt>
              </c:strCache>
            </c:strRef>
          </c:cat>
          <c:val>
            <c:numRef>
              <c:f>Sheet1!$B$2:$B$10</c:f>
              <c:numCache>
                <c:formatCode>0</c:formatCode>
                <c:ptCount val="9"/>
                <c:pt idx="0">
                  <c:v>8.18</c:v>
                </c:pt>
                <c:pt idx="1">
                  <c:v>15.47</c:v>
                </c:pt>
                <c:pt idx="2">
                  <c:v>17.59</c:v>
                </c:pt>
                <c:pt idx="3">
                  <c:v>15.63</c:v>
                </c:pt>
                <c:pt idx="4">
                  <c:v>13.61</c:v>
                </c:pt>
                <c:pt idx="5">
                  <c:v>6.54</c:v>
                </c:pt>
                <c:pt idx="6">
                  <c:v>4.2</c:v>
                </c:pt>
                <c:pt idx="7">
                  <c:v>16.21</c:v>
                </c:pt>
                <c:pt idx="8">
                  <c:v>2.58</c:v>
                </c:pt>
              </c:numCache>
            </c:numRef>
          </c:val>
        </c:ser>
        <c:gapWidth val="59"/>
        <c:overlap val="100"/>
        <c:axId val="126141952"/>
        <c:axId val="126143488"/>
      </c:barChart>
      <c:catAx>
        <c:axId val="126141952"/>
        <c:scaling>
          <c:orientation val="maxMin"/>
        </c:scaling>
        <c:axPos val="l"/>
        <c:tickLblPos val="none"/>
        <c:txPr>
          <a:bodyPr/>
          <a:lstStyle/>
          <a:p>
            <a:pPr>
              <a:defRPr lang="en-IN"/>
            </a:pPr>
            <a:endParaRPr lang="en-US"/>
          </a:p>
        </c:txPr>
        <c:crossAx val="126143488"/>
        <c:crosses val="autoZero"/>
        <c:auto val="1"/>
        <c:lblAlgn val="ctr"/>
        <c:lblOffset val="100"/>
      </c:catAx>
      <c:valAx>
        <c:axId val="126143488"/>
        <c:scaling>
          <c:orientation val="minMax"/>
          <c:max val="100"/>
        </c:scaling>
        <c:delete val="1"/>
        <c:axPos val="b"/>
        <c:numFmt formatCode="0" sourceLinked="1"/>
        <c:tickLblPos val="none"/>
        <c:crossAx val="1261419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3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938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Sheet1!$A$2:$A$22</c:f>
              <c:strCache>
                <c:ptCount val="21"/>
                <c:pt idx="0">
                  <c:v> Potato (raw)</c:v>
                </c:pt>
                <c:pt idx="1">
                  <c:v> Spices</c:v>
                </c:pt>
                <c:pt idx="2">
                  <c:v> Apple</c:v>
                </c:pt>
                <c:pt idx="3">
                  <c:v> Grapes</c:v>
                </c:pt>
                <c:pt idx="4">
                  <c:v> Oranges</c:v>
                </c:pt>
                <c:pt idx="5">
                  <c:v> Banana</c:v>
                </c:pt>
                <c:pt idx="6">
                  <c:v> Pulses</c:v>
                </c:pt>
                <c:pt idx="7">
                  <c:v> Seeds</c:v>
                </c:pt>
                <c:pt idx="8">
                  <c:v> Carrot</c:v>
                </c:pt>
                <c:pt idx="9">
                  <c:v> Mango</c:v>
                </c:pt>
                <c:pt idx="10">
                  <c:v> Flowers</c:v>
                </c:pt>
                <c:pt idx="11">
                  <c:v> Peas</c:v>
                </c:pt>
                <c:pt idx="12">
                  <c:v> Onion</c:v>
                </c:pt>
                <c:pt idx="13">
                  <c:v> Pomegranate</c:v>
                </c:pt>
                <c:pt idx="14">
                  <c:v> Litchi</c:v>
                </c:pt>
                <c:pt idx="15">
                  <c:v> Kiwi</c:v>
                </c:pt>
                <c:pt idx="16">
                  <c:v> Cabbage</c:v>
                </c:pt>
                <c:pt idx="17">
                  <c:v> Guava</c:v>
                </c:pt>
                <c:pt idx="18">
                  <c:v> Pineapple</c:v>
                </c:pt>
                <c:pt idx="19">
                  <c:v> Cauliflower</c:v>
                </c:pt>
                <c:pt idx="20">
                  <c:v> Other</c:v>
                </c:pt>
              </c:strCache>
            </c:strRef>
          </c:cat>
          <c:val>
            <c:numRef>
              <c:f>Sheet1!$B$2:$B$22</c:f>
              <c:numCache>
                <c:formatCode>0</c:formatCode>
                <c:ptCount val="21"/>
                <c:pt idx="0">
                  <c:v>50.92</c:v>
                </c:pt>
                <c:pt idx="1">
                  <c:v>18.850000000000001</c:v>
                </c:pt>
                <c:pt idx="2">
                  <c:v>19.899999999999999</c:v>
                </c:pt>
                <c:pt idx="3">
                  <c:v>35.99</c:v>
                </c:pt>
                <c:pt idx="4">
                  <c:v>11.26</c:v>
                </c:pt>
                <c:pt idx="5">
                  <c:v>11.52</c:v>
                </c:pt>
                <c:pt idx="6">
                  <c:v>11.65</c:v>
                </c:pt>
                <c:pt idx="7">
                  <c:v>11.78</c:v>
                </c:pt>
                <c:pt idx="8">
                  <c:v>9.82</c:v>
                </c:pt>
                <c:pt idx="9">
                  <c:v>10.6</c:v>
                </c:pt>
                <c:pt idx="10">
                  <c:v>5.5</c:v>
                </c:pt>
                <c:pt idx="11">
                  <c:v>7.46</c:v>
                </c:pt>
                <c:pt idx="12">
                  <c:v>8.25</c:v>
                </c:pt>
                <c:pt idx="13">
                  <c:v>8.120000000000001</c:v>
                </c:pt>
                <c:pt idx="14">
                  <c:v>6.94</c:v>
                </c:pt>
                <c:pt idx="15">
                  <c:v>6.94</c:v>
                </c:pt>
                <c:pt idx="16">
                  <c:v>4.45</c:v>
                </c:pt>
                <c:pt idx="17">
                  <c:v>6.28</c:v>
                </c:pt>
                <c:pt idx="18">
                  <c:v>3.53</c:v>
                </c:pt>
                <c:pt idx="19">
                  <c:v>4.3199999999999985</c:v>
                </c:pt>
                <c:pt idx="20">
                  <c:v>13.350000000000026</c:v>
                </c:pt>
              </c:numCache>
            </c:numRef>
          </c:val>
        </c:ser>
        <c:gapWidth val="43"/>
        <c:overlap val="100"/>
        <c:axId val="204824576"/>
        <c:axId val="204826112"/>
      </c:barChart>
      <c:catAx>
        <c:axId val="204824576"/>
        <c:scaling>
          <c:orientation val="maxMin"/>
        </c:scaling>
        <c:axPos val="l"/>
        <c:tickLblPos val="none"/>
        <c:txPr>
          <a:bodyPr/>
          <a:lstStyle/>
          <a:p>
            <a:pPr>
              <a:defRPr lang="en-IN"/>
            </a:pPr>
            <a:endParaRPr lang="en-US"/>
          </a:p>
        </c:txPr>
        <c:crossAx val="204826112"/>
        <c:crosses val="autoZero"/>
        <c:auto val="1"/>
        <c:lblAlgn val="ctr"/>
        <c:lblOffset val="100"/>
      </c:catAx>
      <c:valAx>
        <c:axId val="204826112"/>
        <c:scaling>
          <c:orientation val="minMax"/>
          <c:max val="100"/>
        </c:scaling>
        <c:delete val="1"/>
        <c:axPos val="b"/>
        <c:numFmt formatCode="0" sourceLinked="1"/>
        <c:tickLblPos val="none"/>
        <c:crossAx val="2048245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3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949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Sheet1!$A$2:$A$22</c:f>
              <c:strCache>
                <c:ptCount val="21"/>
                <c:pt idx="0">
                  <c:v> Potato (raw)</c:v>
                </c:pt>
                <c:pt idx="1">
                  <c:v> Spices</c:v>
                </c:pt>
                <c:pt idx="2">
                  <c:v> Apple</c:v>
                </c:pt>
                <c:pt idx="3">
                  <c:v> Grapes</c:v>
                </c:pt>
                <c:pt idx="4">
                  <c:v> Oranges</c:v>
                </c:pt>
                <c:pt idx="5">
                  <c:v> Banana</c:v>
                </c:pt>
                <c:pt idx="6">
                  <c:v> Pulses</c:v>
                </c:pt>
                <c:pt idx="7">
                  <c:v> Seeds</c:v>
                </c:pt>
                <c:pt idx="8">
                  <c:v> Carrot</c:v>
                </c:pt>
                <c:pt idx="9">
                  <c:v> Mango</c:v>
                </c:pt>
                <c:pt idx="10">
                  <c:v> Flowers</c:v>
                </c:pt>
                <c:pt idx="11">
                  <c:v> Peas</c:v>
                </c:pt>
                <c:pt idx="12">
                  <c:v> Onion</c:v>
                </c:pt>
                <c:pt idx="13">
                  <c:v> Pomegranate</c:v>
                </c:pt>
                <c:pt idx="14">
                  <c:v> Litchi</c:v>
                </c:pt>
                <c:pt idx="15">
                  <c:v> Kiwi</c:v>
                </c:pt>
                <c:pt idx="16">
                  <c:v> Cabbage</c:v>
                </c:pt>
                <c:pt idx="17">
                  <c:v> Guava</c:v>
                </c:pt>
                <c:pt idx="18">
                  <c:v> Pineapple</c:v>
                </c:pt>
                <c:pt idx="19">
                  <c:v> Cauliflower</c:v>
                </c:pt>
                <c:pt idx="20">
                  <c:v> Other</c:v>
                </c:pt>
              </c:strCache>
            </c:strRef>
          </c:cat>
          <c:val>
            <c:numRef>
              <c:f>Sheet1!$B$2:$B$22</c:f>
              <c:numCache>
                <c:formatCode>0</c:formatCode>
                <c:ptCount val="21"/>
                <c:pt idx="0">
                  <c:v>6.41</c:v>
                </c:pt>
                <c:pt idx="1">
                  <c:v>57.71</c:v>
                </c:pt>
                <c:pt idx="2">
                  <c:v>12.96</c:v>
                </c:pt>
                <c:pt idx="3">
                  <c:v>8.0500000000000007</c:v>
                </c:pt>
                <c:pt idx="4">
                  <c:v>7.91</c:v>
                </c:pt>
                <c:pt idx="5">
                  <c:v>26.19</c:v>
                </c:pt>
                <c:pt idx="6">
                  <c:v>22.51</c:v>
                </c:pt>
                <c:pt idx="7">
                  <c:v>11.870000000000006</c:v>
                </c:pt>
                <c:pt idx="8">
                  <c:v>6.28</c:v>
                </c:pt>
                <c:pt idx="9">
                  <c:v>3.4099999999999997</c:v>
                </c:pt>
                <c:pt idx="10">
                  <c:v>2.1800000000000002</c:v>
                </c:pt>
                <c:pt idx="11">
                  <c:v>3.14</c:v>
                </c:pt>
                <c:pt idx="12">
                  <c:v>1.9100000000000001</c:v>
                </c:pt>
                <c:pt idx="13">
                  <c:v>3.14</c:v>
                </c:pt>
                <c:pt idx="14">
                  <c:v>1.9100000000000001</c:v>
                </c:pt>
                <c:pt idx="15">
                  <c:v>2.1800000000000002</c:v>
                </c:pt>
                <c:pt idx="16">
                  <c:v>2.59</c:v>
                </c:pt>
                <c:pt idx="17">
                  <c:v>1.23</c:v>
                </c:pt>
                <c:pt idx="18">
                  <c:v>2.73</c:v>
                </c:pt>
                <c:pt idx="19">
                  <c:v>2.0499999999999998</c:v>
                </c:pt>
                <c:pt idx="20">
                  <c:v>12.139999999999999</c:v>
                </c:pt>
              </c:numCache>
            </c:numRef>
          </c:val>
        </c:ser>
        <c:gapWidth val="43"/>
        <c:overlap val="100"/>
        <c:axId val="204886784"/>
        <c:axId val="204888320"/>
      </c:barChart>
      <c:catAx>
        <c:axId val="204886784"/>
        <c:scaling>
          <c:orientation val="maxMin"/>
        </c:scaling>
        <c:axPos val="l"/>
        <c:tickLblPos val="none"/>
        <c:txPr>
          <a:bodyPr/>
          <a:lstStyle/>
          <a:p>
            <a:pPr>
              <a:defRPr lang="en-IN"/>
            </a:pPr>
            <a:endParaRPr lang="en-US"/>
          </a:p>
        </c:txPr>
        <c:crossAx val="204888320"/>
        <c:crosses val="autoZero"/>
        <c:auto val="1"/>
        <c:lblAlgn val="ctr"/>
        <c:lblOffset val="100"/>
      </c:catAx>
      <c:valAx>
        <c:axId val="204888320"/>
        <c:scaling>
          <c:orientation val="minMax"/>
          <c:max val="100"/>
        </c:scaling>
        <c:delete val="1"/>
        <c:axPos val="b"/>
        <c:numFmt formatCode="0" sourceLinked="1"/>
        <c:tickLblPos val="none"/>
        <c:crossAx val="2048867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3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Butter</c:v>
                </c:pt>
                <c:pt idx="1">
                  <c:v> Milk</c:v>
                </c:pt>
                <c:pt idx="2">
                  <c:v> Potato Processed</c:v>
                </c:pt>
                <c:pt idx="3">
                  <c:v> Cheese</c:v>
                </c:pt>
                <c:pt idx="4">
                  <c:v> Fruit Pulp</c:v>
                </c:pt>
                <c:pt idx="5">
                  <c:v> Chocolate</c:v>
                </c:pt>
                <c:pt idx="6">
                  <c:v> Ready to eat / cook</c:v>
                </c:pt>
                <c:pt idx="7">
                  <c:v> Wine</c:v>
                </c:pt>
                <c:pt idx="8">
                  <c:v> Other</c:v>
                </c:pt>
              </c:strCache>
            </c:strRef>
          </c:cat>
          <c:val>
            <c:numRef>
              <c:f>Sheet1!$B$2:$B$10</c:f>
              <c:numCache>
                <c:formatCode>0</c:formatCode>
                <c:ptCount val="9"/>
                <c:pt idx="0">
                  <c:v>31.55</c:v>
                </c:pt>
                <c:pt idx="1">
                  <c:v>28.49</c:v>
                </c:pt>
                <c:pt idx="2">
                  <c:v>26.58</c:v>
                </c:pt>
                <c:pt idx="3">
                  <c:v>19.12</c:v>
                </c:pt>
                <c:pt idx="4">
                  <c:v>13</c:v>
                </c:pt>
                <c:pt idx="5">
                  <c:v>12.62</c:v>
                </c:pt>
                <c:pt idx="6">
                  <c:v>12.43</c:v>
                </c:pt>
                <c:pt idx="7">
                  <c:v>0.76000000000000412</c:v>
                </c:pt>
                <c:pt idx="8">
                  <c:v>36.71</c:v>
                </c:pt>
              </c:numCache>
            </c:numRef>
          </c:val>
        </c:ser>
        <c:gapWidth val="43"/>
        <c:overlap val="100"/>
        <c:axId val="207881344"/>
        <c:axId val="207882880"/>
      </c:barChart>
      <c:catAx>
        <c:axId val="207881344"/>
        <c:scaling>
          <c:orientation val="maxMin"/>
        </c:scaling>
        <c:axPos val="l"/>
        <c:tickLblPos val="none"/>
        <c:txPr>
          <a:bodyPr/>
          <a:lstStyle/>
          <a:p>
            <a:pPr>
              <a:defRPr lang="en-IN"/>
            </a:pPr>
            <a:endParaRPr lang="en-US"/>
          </a:p>
        </c:txPr>
        <c:crossAx val="207882880"/>
        <c:crosses val="autoZero"/>
        <c:auto val="1"/>
        <c:lblAlgn val="ctr"/>
        <c:lblOffset val="100"/>
      </c:catAx>
      <c:valAx>
        <c:axId val="207882880"/>
        <c:scaling>
          <c:orientation val="minMax"/>
          <c:max val="100"/>
        </c:scaling>
        <c:delete val="1"/>
        <c:axPos val="b"/>
        <c:numFmt formatCode="0" sourceLinked="1"/>
        <c:tickLblPos val="none"/>
        <c:crossAx val="2078813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3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Butter</c:v>
                </c:pt>
                <c:pt idx="1">
                  <c:v> Milk</c:v>
                </c:pt>
                <c:pt idx="2">
                  <c:v> Potato Processed</c:v>
                </c:pt>
                <c:pt idx="3">
                  <c:v> Cheese</c:v>
                </c:pt>
                <c:pt idx="4">
                  <c:v> Fruit Pulp</c:v>
                </c:pt>
                <c:pt idx="5">
                  <c:v> Chocolate</c:v>
                </c:pt>
                <c:pt idx="6">
                  <c:v> Ready to eat / cook</c:v>
                </c:pt>
                <c:pt idx="7">
                  <c:v> Wine</c:v>
                </c:pt>
                <c:pt idx="8">
                  <c:v> Other</c:v>
                </c:pt>
              </c:strCache>
            </c:strRef>
          </c:cat>
          <c:val>
            <c:numRef>
              <c:f>Sheet1!$B$2:$B$10</c:f>
              <c:numCache>
                <c:formatCode>0</c:formatCode>
                <c:ptCount val="9"/>
                <c:pt idx="0">
                  <c:v>62.5</c:v>
                </c:pt>
                <c:pt idx="1">
                  <c:v>25</c:v>
                </c:pt>
                <c:pt idx="2">
                  <c:v>37.5</c:v>
                </c:pt>
                <c:pt idx="3">
                  <c:v>37.5</c:v>
                </c:pt>
                <c:pt idx="4">
                  <c:v>25</c:v>
                </c:pt>
                <c:pt idx="5">
                  <c:v>37.5</c:v>
                </c:pt>
                <c:pt idx="6">
                  <c:v>0</c:v>
                </c:pt>
                <c:pt idx="7">
                  <c:v>0</c:v>
                </c:pt>
                <c:pt idx="8">
                  <c:v>12.5</c:v>
                </c:pt>
              </c:numCache>
            </c:numRef>
          </c:val>
        </c:ser>
        <c:gapWidth val="43"/>
        <c:overlap val="100"/>
        <c:axId val="207906688"/>
        <c:axId val="207908224"/>
      </c:barChart>
      <c:catAx>
        <c:axId val="207906688"/>
        <c:scaling>
          <c:orientation val="maxMin"/>
        </c:scaling>
        <c:axPos val="l"/>
        <c:tickLblPos val="none"/>
        <c:txPr>
          <a:bodyPr/>
          <a:lstStyle/>
          <a:p>
            <a:pPr>
              <a:defRPr lang="en-IN"/>
            </a:pPr>
            <a:endParaRPr lang="en-US"/>
          </a:p>
        </c:txPr>
        <c:crossAx val="207908224"/>
        <c:crosses val="autoZero"/>
        <c:auto val="1"/>
        <c:lblAlgn val="ctr"/>
        <c:lblOffset val="100"/>
      </c:catAx>
      <c:valAx>
        <c:axId val="207908224"/>
        <c:scaling>
          <c:orientation val="minMax"/>
          <c:max val="100"/>
        </c:scaling>
        <c:delete val="1"/>
        <c:axPos val="b"/>
        <c:numFmt formatCode="0" sourceLinked="1"/>
        <c:tickLblPos val="none"/>
        <c:crossAx val="2079066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3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Butter</c:v>
                </c:pt>
                <c:pt idx="1">
                  <c:v> Milk</c:v>
                </c:pt>
                <c:pt idx="2">
                  <c:v> Potato Processed</c:v>
                </c:pt>
                <c:pt idx="3">
                  <c:v> Cheese</c:v>
                </c:pt>
                <c:pt idx="4">
                  <c:v> Fruit Pulp</c:v>
                </c:pt>
                <c:pt idx="5">
                  <c:v> Chocolate</c:v>
                </c:pt>
                <c:pt idx="6">
                  <c:v> Ready to eat / cook</c:v>
                </c:pt>
                <c:pt idx="7">
                  <c:v> Wine</c:v>
                </c:pt>
                <c:pt idx="8">
                  <c:v> Other</c:v>
                </c:pt>
              </c:strCache>
            </c:strRef>
          </c:cat>
          <c:val>
            <c:numRef>
              <c:f>Sheet1!$B$2:$B$10</c:f>
              <c:numCache>
                <c:formatCode>0</c:formatCode>
                <c:ptCount val="9"/>
                <c:pt idx="0">
                  <c:v>37.4</c:v>
                </c:pt>
                <c:pt idx="1">
                  <c:v>12.6</c:v>
                </c:pt>
                <c:pt idx="2">
                  <c:v>34.65</c:v>
                </c:pt>
                <c:pt idx="3">
                  <c:v>24.41</c:v>
                </c:pt>
                <c:pt idx="4">
                  <c:v>16.93</c:v>
                </c:pt>
                <c:pt idx="5">
                  <c:v>17.32</c:v>
                </c:pt>
                <c:pt idx="6">
                  <c:v>12.99</c:v>
                </c:pt>
                <c:pt idx="7">
                  <c:v>1.1800000000000073</c:v>
                </c:pt>
                <c:pt idx="8">
                  <c:v>35.43</c:v>
                </c:pt>
              </c:numCache>
            </c:numRef>
          </c:val>
        </c:ser>
        <c:gapWidth val="43"/>
        <c:overlap val="100"/>
        <c:axId val="207981184"/>
        <c:axId val="207982976"/>
      </c:barChart>
      <c:catAx>
        <c:axId val="207981184"/>
        <c:scaling>
          <c:orientation val="maxMin"/>
        </c:scaling>
        <c:axPos val="l"/>
        <c:tickLblPos val="none"/>
        <c:txPr>
          <a:bodyPr/>
          <a:lstStyle/>
          <a:p>
            <a:pPr>
              <a:defRPr lang="en-IN"/>
            </a:pPr>
            <a:endParaRPr lang="en-US"/>
          </a:p>
        </c:txPr>
        <c:crossAx val="207982976"/>
        <c:crosses val="autoZero"/>
        <c:auto val="1"/>
        <c:lblAlgn val="ctr"/>
        <c:lblOffset val="100"/>
      </c:catAx>
      <c:valAx>
        <c:axId val="207982976"/>
        <c:scaling>
          <c:orientation val="minMax"/>
          <c:max val="100"/>
        </c:scaling>
        <c:delete val="1"/>
        <c:axPos val="b"/>
        <c:numFmt formatCode="0" sourceLinked="1"/>
        <c:tickLblPos val="none"/>
        <c:crossAx val="2079811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3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Butter</c:v>
                </c:pt>
                <c:pt idx="1">
                  <c:v> Milk</c:v>
                </c:pt>
                <c:pt idx="2">
                  <c:v> Potato Processed</c:v>
                </c:pt>
                <c:pt idx="3">
                  <c:v> Cheese</c:v>
                </c:pt>
                <c:pt idx="4">
                  <c:v> Fruit Pulp</c:v>
                </c:pt>
                <c:pt idx="5">
                  <c:v> Chocolate</c:v>
                </c:pt>
                <c:pt idx="6">
                  <c:v> Ready to eat / cook</c:v>
                </c:pt>
                <c:pt idx="7">
                  <c:v> Wine</c:v>
                </c:pt>
                <c:pt idx="8">
                  <c:v> Other</c:v>
                </c:pt>
              </c:strCache>
            </c:strRef>
          </c:cat>
          <c:val>
            <c:numRef>
              <c:f>Sheet1!$B$2:$B$10</c:f>
              <c:numCache>
                <c:formatCode>0</c:formatCode>
                <c:ptCount val="9"/>
                <c:pt idx="0">
                  <c:v>31.55</c:v>
                </c:pt>
                <c:pt idx="1">
                  <c:v>28.49</c:v>
                </c:pt>
                <c:pt idx="2">
                  <c:v>26.58</c:v>
                </c:pt>
                <c:pt idx="3">
                  <c:v>19.12</c:v>
                </c:pt>
                <c:pt idx="4">
                  <c:v>13</c:v>
                </c:pt>
                <c:pt idx="5">
                  <c:v>12.62</c:v>
                </c:pt>
                <c:pt idx="6">
                  <c:v>12.43</c:v>
                </c:pt>
                <c:pt idx="7">
                  <c:v>0.76000000000000412</c:v>
                </c:pt>
                <c:pt idx="8">
                  <c:v>36.71</c:v>
                </c:pt>
              </c:numCache>
            </c:numRef>
          </c:val>
        </c:ser>
        <c:gapWidth val="43"/>
        <c:overlap val="100"/>
        <c:axId val="208006528"/>
        <c:axId val="207991936"/>
      </c:barChart>
      <c:catAx>
        <c:axId val="208006528"/>
        <c:scaling>
          <c:orientation val="maxMin"/>
        </c:scaling>
        <c:axPos val="l"/>
        <c:tickLblPos val="none"/>
        <c:txPr>
          <a:bodyPr/>
          <a:lstStyle/>
          <a:p>
            <a:pPr>
              <a:defRPr lang="en-IN"/>
            </a:pPr>
            <a:endParaRPr lang="en-US"/>
          </a:p>
        </c:txPr>
        <c:crossAx val="207991936"/>
        <c:crosses val="autoZero"/>
        <c:auto val="1"/>
        <c:lblAlgn val="ctr"/>
        <c:lblOffset val="100"/>
      </c:catAx>
      <c:valAx>
        <c:axId val="207991936"/>
        <c:scaling>
          <c:orientation val="minMax"/>
          <c:max val="100"/>
        </c:scaling>
        <c:delete val="1"/>
        <c:axPos val="b"/>
        <c:numFmt formatCode="0" sourceLinked="1"/>
        <c:tickLblPos val="none"/>
        <c:crossAx val="2080065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3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Butter</c:v>
                </c:pt>
                <c:pt idx="1">
                  <c:v> Milk</c:v>
                </c:pt>
                <c:pt idx="2">
                  <c:v> Potato Processed</c:v>
                </c:pt>
                <c:pt idx="3">
                  <c:v> Cheese</c:v>
                </c:pt>
                <c:pt idx="4">
                  <c:v> Fruit Pulp</c:v>
                </c:pt>
                <c:pt idx="5">
                  <c:v> Chocolate</c:v>
                </c:pt>
                <c:pt idx="6">
                  <c:v> Ready to eat / cook</c:v>
                </c:pt>
                <c:pt idx="7">
                  <c:v> Wine</c:v>
                </c:pt>
                <c:pt idx="8">
                  <c:v> Other</c:v>
                </c:pt>
              </c:strCache>
            </c:strRef>
          </c:cat>
          <c:val>
            <c:numRef>
              <c:f>Sheet1!$B$2:$B$10</c:f>
              <c:numCache>
                <c:formatCode>0</c:formatCode>
                <c:ptCount val="9"/>
                <c:pt idx="0">
                  <c:v>58.7</c:v>
                </c:pt>
                <c:pt idx="1">
                  <c:v>19.57</c:v>
                </c:pt>
                <c:pt idx="2">
                  <c:v>30.43</c:v>
                </c:pt>
                <c:pt idx="3">
                  <c:v>52.17</c:v>
                </c:pt>
                <c:pt idx="4">
                  <c:v>17.39</c:v>
                </c:pt>
                <c:pt idx="5">
                  <c:v>39.130000000000003</c:v>
                </c:pt>
                <c:pt idx="6">
                  <c:v>34.78</c:v>
                </c:pt>
                <c:pt idx="7">
                  <c:v>0</c:v>
                </c:pt>
                <c:pt idx="8">
                  <c:v>32.61</c:v>
                </c:pt>
              </c:numCache>
            </c:numRef>
          </c:val>
        </c:ser>
        <c:gapWidth val="43"/>
        <c:overlap val="100"/>
        <c:axId val="208019840"/>
        <c:axId val="208021376"/>
      </c:barChart>
      <c:catAx>
        <c:axId val="208019840"/>
        <c:scaling>
          <c:orientation val="maxMin"/>
        </c:scaling>
        <c:axPos val="l"/>
        <c:tickLblPos val="none"/>
        <c:txPr>
          <a:bodyPr/>
          <a:lstStyle/>
          <a:p>
            <a:pPr>
              <a:defRPr lang="en-IN"/>
            </a:pPr>
            <a:endParaRPr lang="en-US"/>
          </a:p>
        </c:txPr>
        <c:crossAx val="208021376"/>
        <c:crosses val="autoZero"/>
        <c:auto val="1"/>
        <c:lblAlgn val="ctr"/>
        <c:lblOffset val="100"/>
      </c:catAx>
      <c:valAx>
        <c:axId val="208021376"/>
        <c:scaling>
          <c:orientation val="minMax"/>
          <c:max val="100"/>
        </c:scaling>
        <c:delete val="1"/>
        <c:axPos val="b"/>
        <c:numFmt formatCode="0" sourceLinked="1"/>
        <c:tickLblPos val="none"/>
        <c:crossAx val="20801984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3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Butter</c:v>
                </c:pt>
                <c:pt idx="1">
                  <c:v> Milk</c:v>
                </c:pt>
                <c:pt idx="2">
                  <c:v> Potato Processed</c:v>
                </c:pt>
                <c:pt idx="3">
                  <c:v> Cheese</c:v>
                </c:pt>
                <c:pt idx="4">
                  <c:v> Fruit Pulp</c:v>
                </c:pt>
                <c:pt idx="5">
                  <c:v> Chocolate</c:v>
                </c:pt>
                <c:pt idx="6">
                  <c:v> Ready to eat / cook</c:v>
                </c:pt>
                <c:pt idx="7">
                  <c:v> Wine</c:v>
                </c:pt>
                <c:pt idx="8">
                  <c:v> Other</c:v>
                </c:pt>
              </c:strCache>
            </c:strRef>
          </c:cat>
          <c:val>
            <c:numRef>
              <c:f>Sheet1!$B$2:$B$10</c:f>
              <c:numCache>
                <c:formatCode>0</c:formatCode>
                <c:ptCount val="9"/>
                <c:pt idx="0">
                  <c:v>75</c:v>
                </c:pt>
                <c:pt idx="1">
                  <c:v>29.17</c:v>
                </c:pt>
                <c:pt idx="2">
                  <c:v>37.5</c:v>
                </c:pt>
                <c:pt idx="3">
                  <c:v>79.169999999999987</c:v>
                </c:pt>
                <c:pt idx="4">
                  <c:v>37.5</c:v>
                </c:pt>
                <c:pt idx="5">
                  <c:v>66.669999999999987</c:v>
                </c:pt>
                <c:pt idx="6">
                  <c:v>33.33</c:v>
                </c:pt>
                <c:pt idx="7">
                  <c:v>8.33</c:v>
                </c:pt>
                <c:pt idx="8">
                  <c:v>33.33</c:v>
                </c:pt>
              </c:numCache>
            </c:numRef>
          </c:val>
        </c:ser>
        <c:gapWidth val="43"/>
        <c:overlap val="100"/>
        <c:axId val="208094336"/>
        <c:axId val="208095872"/>
      </c:barChart>
      <c:catAx>
        <c:axId val="208094336"/>
        <c:scaling>
          <c:orientation val="maxMin"/>
        </c:scaling>
        <c:axPos val="l"/>
        <c:tickLblPos val="none"/>
        <c:txPr>
          <a:bodyPr/>
          <a:lstStyle/>
          <a:p>
            <a:pPr>
              <a:defRPr lang="en-IN"/>
            </a:pPr>
            <a:endParaRPr lang="en-US"/>
          </a:p>
        </c:txPr>
        <c:crossAx val="208095872"/>
        <c:crosses val="autoZero"/>
        <c:auto val="1"/>
        <c:lblAlgn val="ctr"/>
        <c:lblOffset val="100"/>
      </c:catAx>
      <c:valAx>
        <c:axId val="208095872"/>
        <c:scaling>
          <c:orientation val="minMax"/>
          <c:max val="100"/>
        </c:scaling>
        <c:delete val="1"/>
        <c:axPos val="b"/>
        <c:numFmt formatCode="0" sourceLinked="1"/>
        <c:tickLblPos val="none"/>
        <c:crossAx val="2080943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3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Butter</c:v>
                </c:pt>
                <c:pt idx="1">
                  <c:v> Milk</c:v>
                </c:pt>
                <c:pt idx="2">
                  <c:v> Potato Processed</c:v>
                </c:pt>
                <c:pt idx="3">
                  <c:v> Cheese</c:v>
                </c:pt>
                <c:pt idx="4">
                  <c:v> Fruit Pulp</c:v>
                </c:pt>
                <c:pt idx="5">
                  <c:v> Chocolate</c:v>
                </c:pt>
                <c:pt idx="6">
                  <c:v> Ready to eat / cook</c:v>
                </c:pt>
                <c:pt idx="7">
                  <c:v> Wine</c:v>
                </c:pt>
                <c:pt idx="8">
                  <c:v> Other</c:v>
                </c:pt>
              </c:strCache>
            </c:strRef>
          </c:cat>
          <c:val>
            <c:numRef>
              <c:f>Sheet1!$B$2:$B$10</c:f>
              <c:numCache>
                <c:formatCode>0</c:formatCode>
                <c:ptCount val="9"/>
                <c:pt idx="0">
                  <c:v>31.55</c:v>
                </c:pt>
                <c:pt idx="1">
                  <c:v>28.49</c:v>
                </c:pt>
                <c:pt idx="2">
                  <c:v>26.58</c:v>
                </c:pt>
                <c:pt idx="3">
                  <c:v>19.12</c:v>
                </c:pt>
                <c:pt idx="4">
                  <c:v>13</c:v>
                </c:pt>
                <c:pt idx="5">
                  <c:v>12.62</c:v>
                </c:pt>
                <c:pt idx="6">
                  <c:v>12.43</c:v>
                </c:pt>
                <c:pt idx="7">
                  <c:v>0.76000000000000412</c:v>
                </c:pt>
                <c:pt idx="8">
                  <c:v>36.71</c:v>
                </c:pt>
              </c:numCache>
            </c:numRef>
          </c:val>
        </c:ser>
        <c:gapWidth val="43"/>
        <c:overlap val="100"/>
        <c:axId val="208124160"/>
        <c:axId val="208175104"/>
      </c:barChart>
      <c:catAx>
        <c:axId val="208124160"/>
        <c:scaling>
          <c:orientation val="maxMin"/>
        </c:scaling>
        <c:axPos val="l"/>
        <c:tickLblPos val="none"/>
        <c:txPr>
          <a:bodyPr/>
          <a:lstStyle/>
          <a:p>
            <a:pPr>
              <a:defRPr lang="en-IN"/>
            </a:pPr>
            <a:endParaRPr lang="en-US"/>
          </a:p>
        </c:txPr>
        <c:crossAx val="208175104"/>
        <c:crosses val="autoZero"/>
        <c:auto val="1"/>
        <c:lblAlgn val="ctr"/>
        <c:lblOffset val="100"/>
      </c:catAx>
      <c:valAx>
        <c:axId val="208175104"/>
        <c:scaling>
          <c:orientation val="minMax"/>
          <c:max val="100"/>
        </c:scaling>
        <c:delete val="1"/>
        <c:axPos val="b"/>
        <c:numFmt formatCode="0" sourceLinked="1"/>
        <c:tickLblPos val="none"/>
        <c:crossAx val="2081241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3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Butter</c:v>
                </c:pt>
                <c:pt idx="1">
                  <c:v> Milk</c:v>
                </c:pt>
                <c:pt idx="2">
                  <c:v> Potato Processed</c:v>
                </c:pt>
                <c:pt idx="3">
                  <c:v> Cheese</c:v>
                </c:pt>
                <c:pt idx="4">
                  <c:v> Fruit Pulp</c:v>
                </c:pt>
                <c:pt idx="5">
                  <c:v> Chocolate</c:v>
                </c:pt>
                <c:pt idx="6">
                  <c:v> Ready to eat / cook</c:v>
                </c:pt>
                <c:pt idx="7">
                  <c:v> Wine</c:v>
                </c:pt>
                <c:pt idx="8">
                  <c:v> Other</c:v>
                </c:pt>
              </c:strCache>
            </c:strRef>
          </c:cat>
          <c:val>
            <c:numRef>
              <c:f>Sheet1!$B$2:$B$10</c:f>
              <c:numCache>
                <c:formatCode>0</c:formatCode>
                <c:ptCount val="9"/>
                <c:pt idx="0">
                  <c:v>32.21</c:v>
                </c:pt>
                <c:pt idx="1">
                  <c:v>39.6</c:v>
                </c:pt>
                <c:pt idx="2">
                  <c:v>12.08</c:v>
                </c:pt>
                <c:pt idx="3">
                  <c:v>11.41</c:v>
                </c:pt>
                <c:pt idx="4">
                  <c:v>10.07</c:v>
                </c:pt>
                <c:pt idx="5">
                  <c:v>8.7200000000000006</c:v>
                </c:pt>
                <c:pt idx="6">
                  <c:v>18.12</c:v>
                </c:pt>
                <c:pt idx="7">
                  <c:v>0</c:v>
                </c:pt>
                <c:pt idx="8">
                  <c:v>51</c:v>
                </c:pt>
              </c:numCache>
            </c:numRef>
          </c:val>
        </c:ser>
        <c:gapWidth val="43"/>
        <c:overlap val="100"/>
        <c:axId val="208235520"/>
        <c:axId val="208216832"/>
      </c:barChart>
      <c:catAx>
        <c:axId val="208235520"/>
        <c:scaling>
          <c:orientation val="maxMin"/>
        </c:scaling>
        <c:axPos val="l"/>
        <c:tickLblPos val="none"/>
        <c:txPr>
          <a:bodyPr/>
          <a:lstStyle/>
          <a:p>
            <a:pPr>
              <a:defRPr lang="en-IN"/>
            </a:pPr>
            <a:endParaRPr lang="en-US"/>
          </a:p>
        </c:txPr>
        <c:crossAx val="208216832"/>
        <c:crosses val="autoZero"/>
        <c:auto val="1"/>
        <c:lblAlgn val="ctr"/>
        <c:lblOffset val="100"/>
      </c:catAx>
      <c:valAx>
        <c:axId val="208216832"/>
        <c:scaling>
          <c:orientation val="minMax"/>
          <c:max val="100"/>
        </c:scaling>
        <c:delete val="1"/>
        <c:axPos val="b"/>
        <c:numFmt formatCode="0" sourceLinked="1"/>
        <c:tickLblPos val="none"/>
        <c:crossAx val="2082355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37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Sheet1!$A$2:$A$10</c:f>
              <c:strCache>
                <c:ptCount val="9"/>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pt idx="8">
                  <c:v>DK/CS</c:v>
                </c:pt>
              </c:strCache>
            </c:strRef>
          </c:cat>
          <c:val>
            <c:numRef>
              <c:f>Sheet1!$B$2:$B$10</c:f>
              <c:numCache>
                <c:formatCode>0</c:formatCode>
                <c:ptCount val="9"/>
                <c:pt idx="0">
                  <c:v>15.02</c:v>
                </c:pt>
                <c:pt idx="1">
                  <c:v>23.919999999999987</c:v>
                </c:pt>
                <c:pt idx="2">
                  <c:v>21.24</c:v>
                </c:pt>
                <c:pt idx="3">
                  <c:v>15.79</c:v>
                </c:pt>
                <c:pt idx="4">
                  <c:v>12.44</c:v>
                </c:pt>
                <c:pt idx="5">
                  <c:v>4.21</c:v>
                </c:pt>
                <c:pt idx="6">
                  <c:v>1.6300000000000001</c:v>
                </c:pt>
                <c:pt idx="7">
                  <c:v>5.07</c:v>
                </c:pt>
                <c:pt idx="8">
                  <c:v>0.67000000000000515</c:v>
                </c:pt>
              </c:numCache>
            </c:numRef>
          </c:val>
        </c:ser>
        <c:gapWidth val="59"/>
        <c:overlap val="100"/>
        <c:axId val="126388480"/>
        <c:axId val="126390272"/>
      </c:barChart>
      <c:catAx>
        <c:axId val="126388480"/>
        <c:scaling>
          <c:orientation val="maxMin"/>
        </c:scaling>
        <c:axPos val="l"/>
        <c:tickLblPos val="none"/>
        <c:txPr>
          <a:bodyPr/>
          <a:lstStyle/>
          <a:p>
            <a:pPr>
              <a:defRPr lang="en-IN"/>
            </a:pPr>
            <a:endParaRPr lang="en-US"/>
          </a:p>
        </c:txPr>
        <c:crossAx val="126390272"/>
        <c:crosses val="autoZero"/>
        <c:auto val="1"/>
        <c:lblAlgn val="ctr"/>
        <c:lblOffset val="100"/>
      </c:catAx>
      <c:valAx>
        <c:axId val="126390272"/>
        <c:scaling>
          <c:orientation val="minMax"/>
          <c:max val="100"/>
        </c:scaling>
        <c:delete val="1"/>
        <c:axPos val="b"/>
        <c:numFmt formatCode="0" sourceLinked="1"/>
        <c:tickLblPos val="none"/>
        <c:crossAx val="1263884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4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Butter</c:v>
                </c:pt>
                <c:pt idx="1">
                  <c:v> Milk</c:v>
                </c:pt>
                <c:pt idx="2">
                  <c:v> Potato Processed</c:v>
                </c:pt>
                <c:pt idx="3">
                  <c:v> Cheese</c:v>
                </c:pt>
                <c:pt idx="4">
                  <c:v> Fruit Pulp</c:v>
                </c:pt>
                <c:pt idx="5">
                  <c:v> Chocolate</c:v>
                </c:pt>
                <c:pt idx="6">
                  <c:v> Ready to eat / cook</c:v>
                </c:pt>
                <c:pt idx="7">
                  <c:v> Wine</c:v>
                </c:pt>
                <c:pt idx="8">
                  <c:v> Other</c:v>
                </c:pt>
              </c:strCache>
            </c:strRef>
          </c:cat>
          <c:val>
            <c:numRef>
              <c:f>Sheet1!$B$2:$B$10</c:f>
              <c:numCache>
                <c:formatCode>0</c:formatCode>
                <c:ptCount val="9"/>
                <c:pt idx="0">
                  <c:v>30.09</c:v>
                </c:pt>
                <c:pt idx="1">
                  <c:v>12.39</c:v>
                </c:pt>
                <c:pt idx="2">
                  <c:v>38.94</c:v>
                </c:pt>
                <c:pt idx="3">
                  <c:v>17.7</c:v>
                </c:pt>
                <c:pt idx="4">
                  <c:v>17.7</c:v>
                </c:pt>
                <c:pt idx="5">
                  <c:v>10.62</c:v>
                </c:pt>
                <c:pt idx="6">
                  <c:v>7.96</c:v>
                </c:pt>
                <c:pt idx="7">
                  <c:v>0</c:v>
                </c:pt>
                <c:pt idx="8">
                  <c:v>30.08</c:v>
                </c:pt>
              </c:numCache>
            </c:numRef>
          </c:val>
        </c:ser>
        <c:gapWidth val="43"/>
        <c:overlap val="100"/>
        <c:axId val="208252928"/>
        <c:axId val="208254464"/>
      </c:barChart>
      <c:catAx>
        <c:axId val="208252928"/>
        <c:scaling>
          <c:orientation val="maxMin"/>
        </c:scaling>
        <c:axPos val="l"/>
        <c:tickLblPos val="none"/>
        <c:txPr>
          <a:bodyPr/>
          <a:lstStyle/>
          <a:p>
            <a:pPr>
              <a:defRPr lang="en-IN"/>
            </a:pPr>
            <a:endParaRPr lang="en-US"/>
          </a:p>
        </c:txPr>
        <c:crossAx val="208254464"/>
        <c:crosses val="autoZero"/>
        <c:auto val="1"/>
        <c:lblAlgn val="ctr"/>
        <c:lblOffset val="100"/>
      </c:catAx>
      <c:valAx>
        <c:axId val="208254464"/>
        <c:scaling>
          <c:orientation val="minMax"/>
          <c:max val="100"/>
        </c:scaling>
        <c:delete val="1"/>
        <c:axPos val="b"/>
        <c:numFmt formatCode="0" sourceLinked="1"/>
        <c:tickLblPos val="none"/>
        <c:crossAx val="2082529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4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Butter</c:v>
                </c:pt>
                <c:pt idx="1">
                  <c:v> Milk</c:v>
                </c:pt>
                <c:pt idx="2">
                  <c:v> Potato Processed</c:v>
                </c:pt>
                <c:pt idx="3">
                  <c:v> Cheese</c:v>
                </c:pt>
                <c:pt idx="4">
                  <c:v> Fruit Pulp</c:v>
                </c:pt>
                <c:pt idx="5">
                  <c:v> Chocolate</c:v>
                </c:pt>
                <c:pt idx="6">
                  <c:v> Ready to eat / cook</c:v>
                </c:pt>
                <c:pt idx="7">
                  <c:v> Wine</c:v>
                </c:pt>
                <c:pt idx="8">
                  <c:v> Other</c:v>
                </c:pt>
              </c:strCache>
            </c:strRef>
          </c:cat>
          <c:val>
            <c:numRef>
              <c:f>Sheet1!$B$2:$B$10</c:f>
              <c:numCache>
                <c:formatCode>0</c:formatCode>
                <c:ptCount val="9"/>
                <c:pt idx="0">
                  <c:v>17.279999999999987</c:v>
                </c:pt>
                <c:pt idx="1">
                  <c:v>14.81</c:v>
                </c:pt>
                <c:pt idx="2">
                  <c:v>49.379999999999995</c:v>
                </c:pt>
                <c:pt idx="3">
                  <c:v>14.81</c:v>
                </c:pt>
                <c:pt idx="4">
                  <c:v>9.8800000000000008</c:v>
                </c:pt>
                <c:pt idx="5">
                  <c:v>8.6399999999999988</c:v>
                </c:pt>
                <c:pt idx="6">
                  <c:v>9.8800000000000008</c:v>
                </c:pt>
                <c:pt idx="7">
                  <c:v>1.23</c:v>
                </c:pt>
                <c:pt idx="8">
                  <c:v>32.1</c:v>
                </c:pt>
              </c:numCache>
            </c:numRef>
          </c:val>
        </c:ser>
        <c:gapWidth val="43"/>
        <c:overlap val="100"/>
        <c:axId val="208294656"/>
        <c:axId val="208296192"/>
      </c:barChart>
      <c:catAx>
        <c:axId val="208294656"/>
        <c:scaling>
          <c:orientation val="maxMin"/>
        </c:scaling>
        <c:axPos val="l"/>
        <c:tickLblPos val="none"/>
        <c:txPr>
          <a:bodyPr/>
          <a:lstStyle/>
          <a:p>
            <a:pPr>
              <a:defRPr lang="en-IN"/>
            </a:pPr>
            <a:endParaRPr lang="en-US"/>
          </a:p>
        </c:txPr>
        <c:crossAx val="208296192"/>
        <c:crosses val="autoZero"/>
        <c:auto val="1"/>
        <c:lblAlgn val="ctr"/>
        <c:lblOffset val="100"/>
      </c:catAx>
      <c:valAx>
        <c:axId val="208296192"/>
        <c:scaling>
          <c:orientation val="minMax"/>
          <c:max val="100"/>
        </c:scaling>
        <c:delete val="1"/>
        <c:axPos val="b"/>
        <c:numFmt formatCode="0" sourceLinked="1"/>
        <c:tickLblPos val="none"/>
        <c:crossAx val="20829465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4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Butter</c:v>
                </c:pt>
                <c:pt idx="1">
                  <c:v> Milk</c:v>
                </c:pt>
                <c:pt idx="2">
                  <c:v> Potato Processed</c:v>
                </c:pt>
                <c:pt idx="3">
                  <c:v> Cheese</c:v>
                </c:pt>
                <c:pt idx="4">
                  <c:v> Fruit Pulp</c:v>
                </c:pt>
                <c:pt idx="5">
                  <c:v> Chocolate</c:v>
                </c:pt>
                <c:pt idx="6">
                  <c:v> Ready to eat / cook</c:v>
                </c:pt>
                <c:pt idx="7">
                  <c:v> Wine</c:v>
                </c:pt>
                <c:pt idx="8">
                  <c:v> Other</c:v>
                </c:pt>
              </c:strCache>
            </c:strRef>
          </c:cat>
          <c:val>
            <c:numRef>
              <c:f>Sheet1!$B$2:$B$10</c:f>
              <c:numCache>
                <c:formatCode>0</c:formatCode>
                <c:ptCount val="9"/>
                <c:pt idx="0">
                  <c:v>38.33</c:v>
                </c:pt>
                <c:pt idx="1">
                  <c:v>35.56</c:v>
                </c:pt>
                <c:pt idx="2">
                  <c:v>20.56</c:v>
                </c:pt>
                <c:pt idx="3">
                  <c:v>28.330000000000005</c:v>
                </c:pt>
                <c:pt idx="4">
                  <c:v>13.89</c:v>
                </c:pt>
                <c:pt idx="5">
                  <c:v>18.89</c:v>
                </c:pt>
                <c:pt idx="6">
                  <c:v>11.67</c:v>
                </c:pt>
                <c:pt idx="7">
                  <c:v>1.6700000000000021</c:v>
                </c:pt>
                <c:pt idx="8">
                  <c:v>31.110000000000031</c:v>
                </c:pt>
              </c:numCache>
            </c:numRef>
          </c:val>
        </c:ser>
        <c:gapWidth val="43"/>
        <c:overlap val="100"/>
        <c:axId val="208356864"/>
        <c:axId val="208358400"/>
      </c:barChart>
      <c:catAx>
        <c:axId val="208356864"/>
        <c:scaling>
          <c:orientation val="maxMin"/>
        </c:scaling>
        <c:axPos val="l"/>
        <c:tickLblPos val="none"/>
        <c:txPr>
          <a:bodyPr/>
          <a:lstStyle/>
          <a:p>
            <a:pPr>
              <a:defRPr lang="en-IN"/>
            </a:pPr>
            <a:endParaRPr lang="en-US"/>
          </a:p>
        </c:txPr>
        <c:crossAx val="208358400"/>
        <c:crosses val="autoZero"/>
        <c:auto val="1"/>
        <c:lblAlgn val="ctr"/>
        <c:lblOffset val="100"/>
      </c:catAx>
      <c:valAx>
        <c:axId val="208358400"/>
        <c:scaling>
          <c:orientation val="minMax"/>
          <c:max val="100"/>
        </c:scaling>
        <c:delete val="1"/>
        <c:axPos val="b"/>
        <c:numFmt formatCode="0" sourceLinked="1"/>
        <c:tickLblPos val="none"/>
        <c:crossAx val="2083568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43.xml><?xml version="1.0" encoding="utf-8"?>
<c:chartSpace xmlns:c="http://schemas.openxmlformats.org/drawingml/2006/chart" xmlns:a="http://schemas.openxmlformats.org/drawingml/2006/main" xmlns:r="http://schemas.openxmlformats.org/officeDocument/2006/relationships">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ICECREAM</c:v>
                </c:pt>
                <c:pt idx="1">
                  <c:v> jaggery</c:v>
                </c:pt>
                <c:pt idx="2">
                  <c:v> CURD</c:v>
                </c:pt>
                <c:pt idx="3">
                  <c:v> MILK PRODUCT</c:v>
                </c:pt>
                <c:pt idx="4">
                  <c:v> DRY FRUITS</c:v>
                </c:pt>
                <c:pt idx="5">
                  <c:v> MANGO PULK</c:v>
                </c:pt>
                <c:pt idx="6">
                  <c:v> paneer</c:v>
                </c:pt>
                <c:pt idx="7">
                  <c:v> Fry food</c:v>
                </c:pt>
                <c:pt idx="8">
                  <c:v> fruit juice</c:v>
                </c:pt>
              </c:strCache>
            </c:strRef>
          </c:cat>
          <c:val>
            <c:numRef>
              <c:f>Sheet1!$B$2:$B$10</c:f>
              <c:numCache>
                <c:formatCode>0</c:formatCode>
                <c:ptCount val="9"/>
                <c:pt idx="0">
                  <c:v>26.630000000000031</c:v>
                </c:pt>
                <c:pt idx="1">
                  <c:v>25.54</c:v>
                </c:pt>
                <c:pt idx="2">
                  <c:v>13.59</c:v>
                </c:pt>
                <c:pt idx="3">
                  <c:v>4.3499999999999996</c:v>
                </c:pt>
                <c:pt idx="4">
                  <c:v>2.17</c:v>
                </c:pt>
                <c:pt idx="5">
                  <c:v>2.17</c:v>
                </c:pt>
                <c:pt idx="6">
                  <c:v>2.17</c:v>
                </c:pt>
                <c:pt idx="7">
                  <c:v>2.17</c:v>
                </c:pt>
                <c:pt idx="8">
                  <c:v>1.6300000000000001</c:v>
                </c:pt>
              </c:numCache>
            </c:numRef>
          </c:val>
        </c:ser>
        <c:gapWidth val="43"/>
        <c:overlap val="100"/>
        <c:axId val="211624704"/>
        <c:axId val="211626240"/>
      </c:barChart>
      <c:catAx>
        <c:axId val="211624704"/>
        <c:scaling>
          <c:orientation val="maxMin"/>
        </c:scaling>
        <c:axPos val="l"/>
        <c:tickLblPos val="none"/>
        <c:txPr>
          <a:bodyPr/>
          <a:lstStyle/>
          <a:p>
            <a:pPr>
              <a:defRPr lang="en-IN"/>
            </a:pPr>
            <a:endParaRPr lang="en-US"/>
          </a:p>
        </c:txPr>
        <c:crossAx val="211626240"/>
        <c:crosses val="autoZero"/>
        <c:auto val="1"/>
        <c:lblAlgn val="ctr"/>
        <c:lblOffset val="100"/>
      </c:catAx>
      <c:valAx>
        <c:axId val="211626240"/>
        <c:scaling>
          <c:orientation val="minMax"/>
          <c:max val="100"/>
        </c:scaling>
        <c:delete val="1"/>
        <c:axPos val="b"/>
        <c:numFmt formatCode="0" sourceLinked="1"/>
        <c:tickLblPos val="none"/>
        <c:crossAx val="2116247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4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ICECREAM</c:v>
                </c:pt>
                <c:pt idx="1">
                  <c:v> jaggery</c:v>
                </c:pt>
                <c:pt idx="2">
                  <c:v> CURD</c:v>
                </c:pt>
                <c:pt idx="3">
                  <c:v> MILK PRODUCT</c:v>
                </c:pt>
                <c:pt idx="4">
                  <c:v> DRY FRUITS</c:v>
                </c:pt>
                <c:pt idx="5">
                  <c:v> MANGO PULK</c:v>
                </c:pt>
                <c:pt idx="6">
                  <c:v> paneer</c:v>
                </c:pt>
                <c:pt idx="7">
                  <c:v> Fry food</c:v>
                </c:pt>
                <c:pt idx="8">
                  <c:v> fruit juice</c:v>
                </c:pt>
              </c:strCache>
            </c:strRef>
          </c:cat>
          <c:val>
            <c:numRef>
              <c:f>Sheet1!$B$2:$B$10</c:f>
              <c:numCache>
                <c:formatCode>0</c:formatCode>
                <c:ptCount val="9"/>
                <c:pt idx="0">
                  <c:v>18.39</c:v>
                </c:pt>
                <c:pt idx="1">
                  <c:v>40.230000000000011</c:v>
                </c:pt>
                <c:pt idx="2">
                  <c:v>3.4499999999999997</c:v>
                </c:pt>
                <c:pt idx="3">
                  <c:v>5.75</c:v>
                </c:pt>
                <c:pt idx="4">
                  <c:v>1.1499999999999975</c:v>
                </c:pt>
                <c:pt idx="5">
                  <c:v>3.4499999999999997</c:v>
                </c:pt>
                <c:pt idx="6">
                  <c:v>2.2999999999999998</c:v>
                </c:pt>
                <c:pt idx="7">
                  <c:v>3.4499999999999997</c:v>
                </c:pt>
                <c:pt idx="8">
                  <c:v>2.2999999999999998</c:v>
                </c:pt>
              </c:numCache>
            </c:numRef>
          </c:val>
        </c:ser>
        <c:gapWidth val="43"/>
        <c:overlap val="100"/>
        <c:axId val="211662336"/>
        <c:axId val="211663872"/>
      </c:barChart>
      <c:catAx>
        <c:axId val="211662336"/>
        <c:scaling>
          <c:orientation val="maxMin"/>
        </c:scaling>
        <c:axPos val="l"/>
        <c:tickLblPos val="none"/>
        <c:txPr>
          <a:bodyPr/>
          <a:lstStyle/>
          <a:p>
            <a:pPr>
              <a:defRPr lang="en-IN"/>
            </a:pPr>
            <a:endParaRPr lang="en-US"/>
          </a:p>
        </c:txPr>
        <c:crossAx val="211663872"/>
        <c:crosses val="autoZero"/>
        <c:auto val="1"/>
        <c:lblAlgn val="ctr"/>
        <c:lblOffset val="100"/>
      </c:catAx>
      <c:valAx>
        <c:axId val="211663872"/>
        <c:scaling>
          <c:orientation val="minMax"/>
          <c:max val="100"/>
        </c:scaling>
        <c:delete val="1"/>
        <c:axPos val="b"/>
        <c:numFmt formatCode="0" sourceLinked="1"/>
        <c:tickLblPos val="none"/>
        <c:crossAx val="2116623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4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ICECREAM</c:v>
                </c:pt>
                <c:pt idx="1">
                  <c:v> jaggery</c:v>
                </c:pt>
                <c:pt idx="2">
                  <c:v> CURD</c:v>
                </c:pt>
                <c:pt idx="3">
                  <c:v> MILK PRODUCT</c:v>
                </c:pt>
                <c:pt idx="4">
                  <c:v> DRY FRUITS</c:v>
                </c:pt>
                <c:pt idx="5">
                  <c:v> MANGO PULK</c:v>
                </c:pt>
                <c:pt idx="6">
                  <c:v> paneer</c:v>
                </c:pt>
                <c:pt idx="7">
                  <c:v> Fry food</c:v>
                </c:pt>
                <c:pt idx="8">
                  <c:v> fruit juice</c:v>
                </c:pt>
              </c:strCache>
            </c:strRef>
          </c:cat>
          <c:val>
            <c:numRef>
              <c:f>Sheet1!$B$2:$B$10</c:f>
              <c:numCache>
                <c:formatCode>0</c:formatCode>
                <c:ptCount val="9"/>
                <c:pt idx="0">
                  <c:v>26.630000000000031</c:v>
                </c:pt>
                <c:pt idx="1">
                  <c:v>25.54</c:v>
                </c:pt>
                <c:pt idx="2">
                  <c:v>13.59</c:v>
                </c:pt>
                <c:pt idx="3">
                  <c:v>4.3499999999999996</c:v>
                </c:pt>
                <c:pt idx="4">
                  <c:v>2.17</c:v>
                </c:pt>
                <c:pt idx="5">
                  <c:v>2.17</c:v>
                </c:pt>
                <c:pt idx="6">
                  <c:v>2.17</c:v>
                </c:pt>
                <c:pt idx="7">
                  <c:v>2.17</c:v>
                </c:pt>
                <c:pt idx="8">
                  <c:v>1.6300000000000001</c:v>
                </c:pt>
              </c:numCache>
            </c:numRef>
          </c:val>
        </c:ser>
        <c:gapWidth val="43"/>
        <c:overlap val="100"/>
        <c:axId val="211802368"/>
        <c:axId val="211804160"/>
      </c:barChart>
      <c:catAx>
        <c:axId val="211802368"/>
        <c:scaling>
          <c:orientation val="maxMin"/>
        </c:scaling>
        <c:axPos val="l"/>
        <c:tickLblPos val="none"/>
        <c:txPr>
          <a:bodyPr/>
          <a:lstStyle/>
          <a:p>
            <a:pPr>
              <a:defRPr lang="en-IN"/>
            </a:pPr>
            <a:endParaRPr lang="en-US"/>
          </a:p>
        </c:txPr>
        <c:crossAx val="211804160"/>
        <c:crosses val="autoZero"/>
        <c:auto val="1"/>
        <c:lblAlgn val="ctr"/>
        <c:lblOffset val="100"/>
      </c:catAx>
      <c:valAx>
        <c:axId val="211804160"/>
        <c:scaling>
          <c:orientation val="minMax"/>
          <c:max val="100"/>
        </c:scaling>
        <c:delete val="1"/>
        <c:axPos val="b"/>
        <c:numFmt formatCode="0" sourceLinked="1"/>
        <c:tickLblPos val="none"/>
        <c:crossAx val="2118023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4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ICECREAM</c:v>
                </c:pt>
                <c:pt idx="1">
                  <c:v> jaggery</c:v>
                </c:pt>
                <c:pt idx="2">
                  <c:v> CURD</c:v>
                </c:pt>
                <c:pt idx="3">
                  <c:v> MILK PRODUCT</c:v>
                </c:pt>
                <c:pt idx="4">
                  <c:v> DRY FRUITS</c:v>
                </c:pt>
                <c:pt idx="5">
                  <c:v> MANGO PULK</c:v>
                </c:pt>
                <c:pt idx="6">
                  <c:v> paneer</c:v>
                </c:pt>
                <c:pt idx="7">
                  <c:v> Fry food</c:v>
                </c:pt>
                <c:pt idx="8">
                  <c:v> fruit juice</c:v>
                </c:pt>
              </c:strCache>
            </c:strRef>
          </c:cat>
          <c:val>
            <c:numRef>
              <c:f>Sheet1!$B$2:$B$10</c:f>
              <c:numCache>
                <c:formatCode>0</c:formatCode>
                <c:ptCount val="9"/>
                <c:pt idx="0">
                  <c:v>50</c:v>
                </c:pt>
                <c:pt idx="1">
                  <c:v>8.33</c:v>
                </c:pt>
                <c:pt idx="2">
                  <c:v>8.33</c:v>
                </c:pt>
                <c:pt idx="3">
                  <c:v>0</c:v>
                </c:pt>
                <c:pt idx="4">
                  <c:v>0</c:v>
                </c:pt>
                <c:pt idx="5">
                  <c:v>0</c:v>
                </c:pt>
                <c:pt idx="6">
                  <c:v>16.670000000000005</c:v>
                </c:pt>
                <c:pt idx="7">
                  <c:v>0</c:v>
                </c:pt>
                <c:pt idx="8">
                  <c:v>8.33</c:v>
                </c:pt>
              </c:numCache>
            </c:numRef>
          </c:val>
        </c:ser>
        <c:gapWidth val="43"/>
        <c:overlap val="100"/>
        <c:axId val="211880960"/>
        <c:axId val="211886848"/>
      </c:barChart>
      <c:catAx>
        <c:axId val="211880960"/>
        <c:scaling>
          <c:orientation val="maxMin"/>
        </c:scaling>
        <c:axPos val="l"/>
        <c:tickLblPos val="none"/>
        <c:txPr>
          <a:bodyPr/>
          <a:lstStyle/>
          <a:p>
            <a:pPr>
              <a:defRPr lang="en-IN"/>
            </a:pPr>
            <a:endParaRPr lang="en-US"/>
          </a:p>
        </c:txPr>
        <c:crossAx val="211886848"/>
        <c:crosses val="autoZero"/>
        <c:auto val="1"/>
        <c:lblAlgn val="ctr"/>
        <c:lblOffset val="100"/>
      </c:catAx>
      <c:valAx>
        <c:axId val="211886848"/>
        <c:scaling>
          <c:orientation val="minMax"/>
          <c:max val="100"/>
        </c:scaling>
        <c:delete val="1"/>
        <c:axPos val="b"/>
        <c:numFmt formatCode="0" sourceLinked="1"/>
        <c:tickLblPos val="none"/>
        <c:crossAx val="2118809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4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ICECREAM</c:v>
                </c:pt>
                <c:pt idx="1">
                  <c:v> jaggery</c:v>
                </c:pt>
                <c:pt idx="2">
                  <c:v> CURD</c:v>
                </c:pt>
                <c:pt idx="3">
                  <c:v> MILK PRODUCT</c:v>
                </c:pt>
                <c:pt idx="4">
                  <c:v> DRY FRUITS</c:v>
                </c:pt>
                <c:pt idx="5">
                  <c:v> MANGO PULK</c:v>
                </c:pt>
                <c:pt idx="6">
                  <c:v> paneer</c:v>
                </c:pt>
                <c:pt idx="7">
                  <c:v> Fry food</c:v>
                </c:pt>
                <c:pt idx="8">
                  <c:v> fruit juice</c:v>
                </c:pt>
              </c:strCache>
            </c:strRef>
          </c:cat>
          <c:val>
            <c:numRef>
              <c:f>Sheet1!$B$2:$B$10</c:f>
              <c:numCache>
                <c:formatCode>0</c:formatCode>
                <c:ptCount val="9"/>
                <c:pt idx="0">
                  <c:v>50</c:v>
                </c:pt>
                <c:pt idx="1">
                  <c:v>0</c:v>
                </c:pt>
                <c:pt idx="2">
                  <c:v>16.670000000000005</c:v>
                </c:pt>
                <c:pt idx="3">
                  <c:v>0</c:v>
                </c:pt>
                <c:pt idx="4">
                  <c:v>0</c:v>
                </c:pt>
                <c:pt idx="5">
                  <c:v>0</c:v>
                </c:pt>
                <c:pt idx="6">
                  <c:v>33.33</c:v>
                </c:pt>
                <c:pt idx="7">
                  <c:v>0</c:v>
                </c:pt>
                <c:pt idx="8">
                  <c:v>16.670000000000005</c:v>
                </c:pt>
              </c:numCache>
            </c:numRef>
          </c:val>
        </c:ser>
        <c:gapWidth val="43"/>
        <c:overlap val="100"/>
        <c:axId val="211820544"/>
        <c:axId val="211822080"/>
      </c:barChart>
      <c:catAx>
        <c:axId val="211820544"/>
        <c:scaling>
          <c:orientation val="maxMin"/>
        </c:scaling>
        <c:axPos val="l"/>
        <c:tickLblPos val="none"/>
        <c:txPr>
          <a:bodyPr/>
          <a:lstStyle/>
          <a:p>
            <a:pPr>
              <a:defRPr lang="en-IN"/>
            </a:pPr>
            <a:endParaRPr lang="en-US"/>
          </a:p>
        </c:txPr>
        <c:crossAx val="211822080"/>
        <c:crosses val="autoZero"/>
        <c:auto val="1"/>
        <c:lblAlgn val="ctr"/>
        <c:lblOffset val="100"/>
      </c:catAx>
      <c:valAx>
        <c:axId val="211822080"/>
        <c:scaling>
          <c:orientation val="minMax"/>
          <c:max val="100"/>
        </c:scaling>
        <c:delete val="1"/>
        <c:axPos val="b"/>
        <c:numFmt formatCode="0" sourceLinked="1"/>
        <c:tickLblPos val="none"/>
        <c:crossAx val="2118205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4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ICECREAM</c:v>
                </c:pt>
                <c:pt idx="1">
                  <c:v> jaggery</c:v>
                </c:pt>
                <c:pt idx="2">
                  <c:v> CURD</c:v>
                </c:pt>
                <c:pt idx="3">
                  <c:v> MILK PRODUCT</c:v>
                </c:pt>
                <c:pt idx="4">
                  <c:v> DRY FRUITS</c:v>
                </c:pt>
                <c:pt idx="5">
                  <c:v> MANGO PULK</c:v>
                </c:pt>
                <c:pt idx="6">
                  <c:v> paneer</c:v>
                </c:pt>
                <c:pt idx="7">
                  <c:v> Fry food</c:v>
                </c:pt>
                <c:pt idx="8">
                  <c:v> fruit juice</c:v>
                </c:pt>
              </c:strCache>
            </c:strRef>
          </c:cat>
          <c:val>
            <c:numRef>
              <c:f>Sheet1!$B$2:$B$10</c:f>
              <c:numCache>
                <c:formatCode>0</c:formatCode>
                <c:ptCount val="9"/>
                <c:pt idx="0">
                  <c:v>0</c:v>
                </c:pt>
                <c:pt idx="1">
                  <c:v>100</c:v>
                </c:pt>
                <c:pt idx="2">
                  <c:v>0</c:v>
                </c:pt>
                <c:pt idx="3">
                  <c:v>0</c:v>
                </c:pt>
                <c:pt idx="4">
                  <c:v>0</c:v>
                </c:pt>
                <c:pt idx="5">
                  <c:v>0</c:v>
                </c:pt>
                <c:pt idx="6">
                  <c:v>0</c:v>
                </c:pt>
                <c:pt idx="7">
                  <c:v>0</c:v>
                </c:pt>
                <c:pt idx="8">
                  <c:v>0</c:v>
                </c:pt>
              </c:numCache>
            </c:numRef>
          </c:val>
        </c:ser>
        <c:gapWidth val="43"/>
        <c:overlap val="100"/>
        <c:axId val="211858176"/>
        <c:axId val="211859712"/>
      </c:barChart>
      <c:catAx>
        <c:axId val="211858176"/>
        <c:scaling>
          <c:orientation val="maxMin"/>
        </c:scaling>
        <c:axPos val="l"/>
        <c:tickLblPos val="none"/>
        <c:txPr>
          <a:bodyPr/>
          <a:lstStyle/>
          <a:p>
            <a:pPr>
              <a:defRPr lang="en-IN"/>
            </a:pPr>
            <a:endParaRPr lang="en-US"/>
          </a:p>
        </c:txPr>
        <c:crossAx val="211859712"/>
        <c:crosses val="autoZero"/>
        <c:auto val="1"/>
        <c:lblAlgn val="ctr"/>
        <c:lblOffset val="100"/>
      </c:catAx>
      <c:valAx>
        <c:axId val="211859712"/>
        <c:scaling>
          <c:orientation val="minMax"/>
          <c:max val="100"/>
        </c:scaling>
        <c:delete val="1"/>
        <c:axPos val="b"/>
        <c:numFmt formatCode="0" sourceLinked="1"/>
        <c:tickLblPos val="none"/>
        <c:crossAx val="2118581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4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ICECREAM</c:v>
                </c:pt>
                <c:pt idx="1">
                  <c:v> jaggery</c:v>
                </c:pt>
                <c:pt idx="2">
                  <c:v> CURD</c:v>
                </c:pt>
                <c:pt idx="3">
                  <c:v> MILK PRODUCT</c:v>
                </c:pt>
                <c:pt idx="4">
                  <c:v> DRY FRUITS</c:v>
                </c:pt>
                <c:pt idx="5">
                  <c:v> MANGO PULK</c:v>
                </c:pt>
                <c:pt idx="6">
                  <c:v> paneer</c:v>
                </c:pt>
                <c:pt idx="7">
                  <c:v> Fry food</c:v>
                </c:pt>
                <c:pt idx="8">
                  <c:v> fruit juice</c:v>
                </c:pt>
              </c:strCache>
            </c:strRef>
          </c:cat>
          <c:val>
            <c:numRef>
              <c:f>Sheet1!$B$2:$B$10</c:f>
              <c:numCache>
                <c:formatCode>0</c:formatCode>
                <c:ptCount val="9"/>
                <c:pt idx="0">
                  <c:v>26.630000000000031</c:v>
                </c:pt>
                <c:pt idx="1">
                  <c:v>25.54</c:v>
                </c:pt>
                <c:pt idx="2">
                  <c:v>13.59</c:v>
                </c:pt>
                <c:pt idx="3">
                  <c:v>4.3499999999999996</c:v>
                </c:pt>
                <c:pt idx="4">
                  <c:v>2.17</c:v>
                </c:pt>
                <c:pt idx="5">
                  <c:v>2.17</c:v>
                </c:pt>
                <c:pt idx="6">
                  <c:v>2.17</c:v>
                </c:pt>
                <c:pt idx="7">
                  <c:v>2.17</c:v>
                </c:pt>
                <c:pt idx="8">
                  <c:v>1.6300000000000001</c:v>
                </c:pt>
              </c:numCache>
            </c:numRef>
          </c:val>
        </c:ser>
        <c:gapWidth val="43"/>
        <c:overlap val="100"/>
        <c:axId val="208460032"/>
        <c:axId val="208461824"/>
      </c:barChart>
      <c:catAx>
        <c:axId val="208460032"/>
        <c:scaling>
          <c:orientation val="maxMin"/>
        </c:scaling>
        <c:axPos val="l"/>
        <c:tickLblPos val="none"/>
        <c:txPr>
          <a:bodyPr/>
          <a:lstStyle/>
          <a:p>
            <a:pPr>
              <a:defRPr lang="en-IN"/>
            </a:pPr>
            <a:endParaRPr lang="en-US"/>
          </a:p>
        </c:txPr>
        <c:crossAx val="208461824"/>
        <c:crosses val="autoZero"/>
        <c:auto val="1"/>
        <c:lblAlgn val="ctr"/>
        <c:lblOffset val="100"/>
      </c:catAx>
      <c:valAx>
        <c:axId val="208461824"/>
        <c:scaling>
          <c:orientation val="minMax"/>
          <c:max val="100"/>
        </c:scaling>
        <c:delete val="1"/>
        <c:axPos val="b"/>
        <c:numFmt formatCode="0" sourceLinked="1"/>
        <c:tickLblPos val="none"/>
        <c:crossAx val="2084600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37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Sheet1!$A$2:$A$10</c:f>
              <c:strCache>
                <c:ptCount val="9"/>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pt idx="8">
                  <c:v>DK/CS</c:v>
                </c:pt>
              </c:strCache>
            </c:strRef>
          </c:cat>
          <c:val>
            <c:numRef>
              <c:f>Sheet1!$B$2:$B$10</c:f>
              <c:numCache>
                <c:formatCode>0</c:formatCode>
                <c:ptCount val="9"/>
                <c:pt idx="0">
                  <c:v>4.8599999999999985</c:v>
                </c:pt>
                <c:pt idx="1">
                  <c:v>13.4</c:v>
                </c:pt>
                <c:pt idx="2">
                  <c:v>16.29</c:v>
                </c:pt>
                <c:pt idx="3">
                  <c:v>15.59</c:v>
                </c:pt>
                <c:pt idx="4">
                  <c:v>14.33</c:v>
                </c:pt>
                <c:pt idx="5">
                  <c:v>6.91</c:v>
                </c:pt>
                <c:pt idx="6">
                  <c:v>4.3</c:v>
                </c:pt>
                <c:pt idx="7">
                  <c:v>19.79</c:v>
                </c:pt>
                <c:pt idx="8">
                  <c:v>4.53</c:v>
                </c:pt>
              </c:numCache>
            </c:numRef>
          </c:val>
        </c:ser>
        <c:gapWidth val="59"/>
        <c:overlap val="100"/>
        <c:axId val="126405632"/>
        <c:axId val="126432000"/>
      </c:barChart>
      <c:catAx>
        <c:axId val="126405632"/>
        <c:scaling>
          <c:orientation val="maxMin"/>
        </c:scaling>
        <c:axPos val="l"/>
        <c:tickLblPos val="none"/>
        <c:txPr>
          <a:bodyPr/>
          <a:lstStyle/>
          <a:p>
            <a:pPr>
              <a:defRPr lang="en-IN"/>
            </a:pPr>
            <a:endParaRPr lang="en-US"/>
          </a:p>
        </c:txPr>
        <c:crossAx val="126432000"/>
        <c:crosses val="autoZero"/>
        <c:auto val="1"/>
        <c:lblAlgn val="ctr"/>
        <c:lblOffset val="100"/>
      </c:catAx>
      <c:valAx>
        <c:axId val="126432000"/>
        <c:scaling>
          <c:orientation val="minMax"/>
          <c:max val="100"/>
        </c:scaling>
        <c:delete val="1"/>
        <c:axPos val="b"/>
        <c:numFmt formatCode="0" sourceLinked="1"/>
        <c:tickLblPos val="none"/>
        <c:crossAx val="1264056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5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ICECREAM</c:v>
                </c:pt>
                <c:pt idx="1">
                  <c:v> jaggery</c:v>
                </c:pt>
                <c:pt idx="2">
                  <c:v> CURD</c:v>
                </c:pt>
                <c:pt idx="3">
                  <c:v> MILK PRODUCT</c:v>
                </c:pt>
                <c:pt idx="4">
                  <c:v> DRY FRUITS</c:v>
                </c:pt>
                <c:pt idx="5">
                  <c:v> MANGO PULK</c:v>
                </c:pt>
                <c:pt idx="6">
                  <c:v> paneer</c:v>
                </c:pt>
                <c:pt idx="7">
                  <c:v> Fry food</c:v>
                </c:pt>
                <c:pt idx="8">
                  <c:v> fruit juice</c:v>
                </c:pt>
              </c:strCache>
            </c:strRef>
          </c:cat>
          <c:val>
            <c:numRef>
              <c:f>Sheet1!$B$2:$B$10</c:f>
              <c:numCache>
                <c:formatCode>0</c:formatCode>
                <c:ptCount val="9"/>
                <c:pt idx="0">
                  <c:v>12.12</c:v>
                </c:pt>
                <c:pt idx="1">
                  <c:v>42.42</c:v>
                </c:pt>
                <c:pt idx="2">
                  <c:v>3.03</c:v>
                </c:pt>
                <c:pt idx="3">
                  <c:v>9.09</c:v>
                </c:pt>
                <c:pt idx="4">
                  <c:v>3.03</c:v>
                </c:pt>
                <c:pt idx="5">
                  <c:v>0</c:v>
                </c:pt>
                <c:pt idx="6">
                  <c:v>0</c:v>
                </c:pt>
                <c:pt idx="7">
                  <c:v>3.03</c:v>
                </c:pt>
                <c:pt idx="8">
                  <c:v>3.03</c:v>
                </c:pt>
              </c:numCache>
            </c:numRef>
          </c:val>
        </c:ser>
        <c:gapWidth val="43"/>
        <c:overlap val="100"/>
        <c:axId val="212077568"/>
        <c:axId val="212144896"/>
      </c:barChart>
      <c:catAx>
        <c:axId val="212077568"/>
        <c:scaling>
          <c:orientation val="maxMin"/>
        </c:scaling>
        <c:axPos val="l"/>
        <c:tickLblPos val="none"/>
        <c:txPr>
          <a:bodyPr/>
          <a:lstStyle/>
          <a:p>
            <a:pPr>
              <a:defRPr lang="en-IN"/>
            </a:pPr>
            <a:endParaRPr lang="en-US"/>
          </a:p>
        </c:txPr>
        <c:crossAx val="212144896"/>
        <c:crosses val="autoZero"/>
        <c:auto val="1"/>
        <c:lblAlgn val="ctr"/>
        <c:lblOffset val="100"/>
      </c:catAx>
      <c:valAx>
        <c:axId val="212144896"/>
        <c:scaling>
          <c:orientation val="minMax"/>
          <c:max val="100"/>
        </c:scaling>
        <c:delete val="1"/>
        <c:axPos val="b"/>
        <c:numFmt formatCode="0" sourceLinked="1"/>
        <c:tickLblPos val="none"/>
        <c:crossAx val="2120775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5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ICECREAM</c:v>
                </c:pt>
                <c:pt idx="1">
                  <c:v> jaggery</c:v>
                </c:pt>
                <c:pt idx="2">
                  <c:v> CURD</c:v>
                </c:pt>
                <c:pt idx="3">
                  <c:v> MILK PRODUCT</c:v>
                </c:pt>
                <c:pt idx="4">
                  <c:v> DRY FRUITS</c:v>
                </c:pt>
                <c:pt idx="5">
                  <c:v> MANGO PULK</c:v>
                </c:pt>
                <c:pt idx="6">
                  <c:v> paneer</c:v>
                </c:pt>
                <c:pt idx="7">
                  <c:v> Fry food</c:v>
                </c:pt>
                <c:pt idx="8">
                  <c:v> fruit juice</c:v>
                </c:pt>
              </c:strCache>
            </c:strRef>
          </c:cat>
          <c:val>
            <c:numRef>
              <c:f>Sheet1!$B$2:$B$10</c:f>
              <c:numCache>
                <c:formatCode>0</c:formatCode>
                <c:ptCount val="9"/>
                <c:pt idx="0">
                  <c:v>7.6899999999999995</c:v>
                </c:pt>
                <c:pt idx="1">
                  <c:v>50</c:v>
                </c:pt>
                <c:pt idx="2">
                  <c:v>3.8499999999999988</c:v>
                </c:pt>
                <c:pt idx="3">
                  <c:v>7.6899999999999995</c:v>
                </c:pt>
                <c:pt idx="4">
                  <c:v>0</c:v>
                </c:pt>
                <c:pt idx="5">
                  <c:v>0</c:v>
                </c:pt>
                <c:pt idx="6">
                  <c:v>0</c:v>
                </c:pt>
                <c:pt idx="7">
                  <c:v>0</c:v>
                </c:pt>
                <c:pt idx="8">
                  <c:v>3.8499999999999988</c:v>
                </c:pt>
              </c:numCache>
            </c:numRef>
          </c:val>
        </c:ser>
        <c:gapWidth val="43"/>
        <c:overlap val="100"/>
        <c:axId val="212189184"/>
        <c:axId val="212190720"/>
      </c:barChart>
      <c:catAx>
        <c:axId val="212189184"/>
        <c:scaling>
          <c:orientation val="maxMin"/>
        </c:scaling>
        <c:axPos val="l"/>
        <c:tickLblPos val="none"/>
        <c:txPr>
          <a:bodyPr/>
          <a:lstStyle/>
          <a:p>
            <a:pPr>
              <a:defRPr lang="en-IN"/>
            </a:pPr>
            <a:endParaRPr lang="en-US"/>
          </a:p>
        </c:txPr>
        <c:crossAx val="212190720"/>
        <c:crosses val="autoZero"/>
        <c:auto val="1"/>
        <c:lblAlgn val="ctr"/>
        <c:lblOffset val="100"/>
      </c:catAx>
      <c:valAx>
        <c:axId val="212190720"/>
        <c:scaling>
          <c:orientation val="minMax"/>
          <c:max val="100"/>
        </c:scaling>
        <c:delete val="1"/>
        <c:axPos val="b"/>
        <c:numFmt formatCode="0" sourceLinked="1"/>
        <c:tickLblPos val="none"/>
        <c:crossAx val="2121891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5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ICECREAM</c:v>
                </c:pt>
                <c:pt idx="1">
                  <c:v> jaggery</c:v>
                </c:pt>
                <c:pt idx="2">
                  <c:v> CURD</c:v>
                </c:pt>
                <c:pt idx="3">
                  <c:v> MILK PRODUCT</c:v>
                </c:pt>
                <c:pt idx="4">
                  <c:v> DRY FRUITS</c:v>
                </c:pt>
                <c:pt idx="5">
                  <c:v> MANGO PULK</c:v>
                </c:pt>
                <c:pt idx="6">
                  <c:v> paneer</c:v>
                </c:pt>
                <c:pt idx="7">
                  <c:v> Fry food</c:v>
                </c:pt>
                <c:pt idx="8">
                  <c:v> fruit juice</c:v>
                </c:pt>
              </c:strCache>
            </c:strRef>
          </c:cat>
          <c:val>
            <c:numRef>
              <c:f>Sheet1!$B$2:$B$10</c:f>
              <c:numCache>
                <c:formatCode>0</c:formatCode>
                <c:ptCount val="9"/>
                <c:pt idx="0">
                  <c:v>41.18</c:v>
                </c:pt>
                <c:pt idx="1">
                  <c:v>9.8000000000000007</c:v>
                </c:pt>
                <c:pt idx="2">
                  <c:v>3.92</c:v>
                </c:pt>
                <c:pt idx="3">
                  <c:v>5.88</c:v>
                </c:pt>
                <c:pt idx="4">
                  <c:v>5.88</c:v>
                </c:pt>
                <c:pt idx="5">
                  <c:v>3.92</c:v>
                </c:pt>
                <c:pt idx="6">
                  <c:v>3.92</c:v>
                </c:pt>
                <c:pt idx="7">
                  <c:v>1.9600000000000022</c:v>
                </c:pt>
                <c:pt idx="8">
                  <c:v>1.9600000000000022</c:v>
                </c:pt>
              </c:numCache>
            </c:numRef>
          </c:val>
        </c:ser>
        <c:gapWidth val="43"/>
        <c:overlap val="100"/>
        <c:axId val="212214528"/>
        <c:axId val="212216064"/>
      </c:barChart>
      <c:catAx>
        <c:axId val="212214528"/>
        <c:scaling>
          <c:orientation val="maxMin"/>
        </c:scaling>
        <c:axPos val="l"/>
        <c:tickLblPos val="none"/>
        <c:txPr>
          <a:bodyPr/>
          <a:lstStyle/>
          <a:p>
            <a:pPr>
              <a:defRPr lang="en-IN"/>
            </a:pPr>
            <a:endParaRPr lang="en-US"/>
          </a:p>
        </c:txPr>
        <c:crossAx val="212216064"/>
        <c:crosses val="autoZero"/>
        <c:auto val="1"/>
        <c:lblAlgn val="ctr"/>
        <c:lblOffset val="100"/>
      </c:catAx>
      <c:valAx>
        <c:axId val="212216064"/>
        <c:scaling>
          <c:orientation val="minMax"/>
          <c:max val="100"/>
        </c:scaling>
        <c:delete val="1"/>
        <c:axPos val="b"/>
        <c:numFmt formatCode="0" sourceLinked="1"/>
        <c:tickLblPos val="none"/>
        <c:crossAx val="2122145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5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ICECREAM</c:v>
                </c:pt>
                <c:pt idx="1">
                  <c:v> jaggery</c:v>
                </c:pt>
                <c:pt idx="2">
                  <c:v> CURD</c:v>
                </c:pt>
                <c:pt idx="3">
                  <c:v> MILK PRODUCT</c:v>
                </c:pt>
                <c:pt idx="4">
                  <c:v> DRY FRUITS</c:v>
                </c:pt>
                <c:pt idx="5">
                  <c:v> MANGO PULK</c:v>
                </c:pt>
                <c:pt idx="6">
                  <c:v> paneer</c:v>
                </c:pt>
                <c:pt idx="7">
                  <c:v> Fry food</c:v>
                </c:pt>
                <c:pt idx="8">
                  <c:v> fruit juice</c:v>
                </c:pt>
              </c:strCache>
            </c:strRef>
          </c:cat>
          <c:val>
            <c:numRef>
              <c:f>Sheet1!$B$2:$B$10</c:f>
              <c:numCache>
                <c:formatCode>0</c:formatCode>
                <c:ptCount val="9"/>
                <c:pt idx="0">
                  <c:v>29.73</c:v>
                </c:pt>
                <c:pt idx="1">
                  <c:v>20.27</c:v>
                </c:pt>
                <c:pt idx="2">
                  <c:v>28.38</c:v>
                </c:pt>
                <c:pt idx="3">
                  <c:v>0</c:v>
                </c:pt>
                <c:pt idx="4">
                  <c:v>0</c:v>
                </c:pt>
                <c:pt idx="5">
                  <c:v>2.7</c:v>
                </c:pt>
                <c:pt idx="6">
                  <c:v>2.7</c:v>
                </c:pt>
                <c:pt idx="7">
                  <c:v>2.7</c:v>
                </c:pt>
                <c:pt idx="8">
                  <c:v>0</c:v>
                </c:pt>
              </c:numCache>
            </c:numRef>
          </c:val>
        </c:ser>
        <c:gapWidth val="43"/>
        <c:overlap val="100"/>
        <c:axId val="212272640"/>
        <c:axId val="212274176"/>
      </c:barChart>
      <c:catAx>
        <c:axId val="212272640"/>
        <c:scaling>
          <c:orientation val="maxMin"/>
        </c:scaling>
        <c:axPos val="l"/>
        <c:tickLblPos val="none"/>
        <c:txPr>
          <a:bodyPr/>
          <a:lstStyle/>
          <a:p>
            <a:pPr>
              <a:defRPr lang="en-IN"/>
            </a:pPr>
            <a:endParaRPr lang="en-US"/>
          </a:p>
        </c:txPr>
        <c:crossAx val="212274176"/>
        <c:crosses val="autoZero"/>
        <c:auto val="1"/>
        <c:lblAlgn val="ctr"/>
        <c:lblOffset val="100"/>
      </c:catAx>
      <c:valAx>
        <c:axId val="212274176"/>
        <c:scaling>
          <c:orientation val="minMax"/>
          <c:max val="100"/>
        </c:scaling>
        <c:delete val="1"/>
        <c:axPos val="b"/>
        <c:numFmt formatCode="0" sourceLinked="1"/>
        <c:tickLblPos val="none"/>
        <c:crossAx val="21227264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5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Seafood</c:v>
                </c:pt>
                <c:pt idx="1">
                  <c:v>Fresh water fish</c:v>
                </c:pt>
                <c:pt idx="2">
                  <c:v>Poultry</c:v>
                </c:pt>
                <c:pt idx="3">
                  <c:v>Meats  (Beef, Lamb, Mutton, Pork)</c:v>
                </c:pt>
                <c:pt idx="4">
                  <c:v>Other</c:v>
                </c:pt>
              </c:strCache>
            </c:strRef>
          </c:cat>
          <c:val>
            <c:numRef>
              <c:f>Sheet1!$B$2:$B$6</c:f>
              <c:numCache>
                <c:formatCode>0</c:formatCode>
                <c:ptCount val="5"/>
                <c:pt idx="0">
                  <c:v>71.02</c:v>
                </c:pt>
                <c:pt idx="1">
                  <c:v>23.67</c:v>
                </c:pt>
                <c:pt idx="2">
                  <c:v>13.94</c:v>
                </c:pt>
                <c:pt idx="3">
                  <c:v>11.28</c:v>
                </c:pt>
                <c:pt idx="4">
                  <c:v>5.75</c:v>
                </c:pt>
              </c:numCache>
            </c:numRef>
          </c:val>
        </c:ser>
        <c:gapWidth val="43"/>
        <c:overlap val="100"/>
        <c:axId val="215499136"/>
        <c:axId val="215500672"/>
      </c:barChart>
      <c:catAx>
        <c:axId val="215499136"/>
        <c:scaling>
          <c:orientation val="maxMin"/>
        </c:scaling>
        <c:axPos val="l"/>
        <c:tickLblPos val="none"/>
        <c:txPr>
          <a:bodyPr/>
          <a:lstStyle/>
          <a:p>
            <a:pPr>
              <a:defRPr lang="en-IN"/>
            </a:pPr>
            <a:endParaRPr lang="en-US"/>
          </a:p>
        </c:txPr>
        <c:crossAx val="215500672"/>
        <c:crosses val="autoZero"/>
        <c:auto val="1"/>
        <c:lblAlgn val="ctr"/>
        <c:lblOffset val="100"/>
      </c:catAx>
      <c:valAx>
        <c:axId val="215500672"/>
        <c:scaling>
          <c:orientation val="minMax"/>
          <c:max val="100"/>
        </c:scaling>
        <c:delete val="1"/>
        <c:axPos val="b"/>
        <c:numFmt formatCode="0" sourceLinked="1"/>
        <c:tickLblPos val="none"/>
        <c:crossAx val="2154991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5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Seafood</c:v>
                </c:pt>
                <c:pt idx="1">
                  <c:v>Fresh water fish</c:v>
                </c:pt>
                <c:pt idx="2">
                  <c:v>Poultry</c:v>
                </c:pt>
                <c:pt idx="3">
                  <c:v>Meats  (Beef, Lamb, Mutton, Pork)</c:v>
                </c:pt>
                <c:pt idx="4">
                  <c:v>Other</c:v>
                </c:pt>
              </c:strCache>
            </c:strRef>
          </c:cat>
          <c:val>
            <c:numRef>
              <c:f>Sheet1!$B$2:$B$6</c:f>
              <c:numCache>
                <c:formatCode>0</c:formatCode>
                <c:ptCount val="5"/>
                <c:pt idx="0">
                  <c:v>100</c:v>
                </c:pt>
                <c:pt idx="1">
                  <c:v>66.669999999999987</c:v>
                </c:pt>
                <c:pt idx="2">
                  <c:v>33.33</c:v>
                </c:pt>
                <c:pt idx="3">
                  <c:v>66.669999999999987</c:v>
                </c:pt>
                <c:pt idx="4">
                  <c:v>0</c:v>
                </c:pt>
              </c:numCache>
            </c:numRef>
          </c:val>
        </c:ser>
        <c:gapWidth val="43"/>
        <c:overlap val="100"/>
        <c:axId val="215430272"/>
        <c:axId val="215431808"/>
      </c:barChart>
      <c:catAx>
        <c:axId val="215430272"/>
        <c:scaling>
          <c:orientation val="maxMin"/>
        </c:scaling>
        <c:axPos val="l"/>
        <c:tickLblPos val="none"/>
        <c:txPr>
          <a:bodyPr/>
          <a:lstStyle/>
          <a:p>
            <a:pPr>
              <a:defRPr lang="en-IN"/>
            </a:pPr>
            <a:endParaRPr lang="en-US"/>
          </a:p>
        </c:txPr>
        <c:crossAx val="215431808"/>
        <c:crosses val="autoZero"/>
        <c:auto val="1"/>
        <c:lblAlgn val="ctr"/>
        <c:lblOffset val="100"/>
      </c:catAx>
      <c:valAx>
        <c:axId val="215431808"/>
        <c:scaling>
          <c:orientation val="minMax"/>
          <c:max val="100"/>
        </c:scaling>
        <c:delete val="1"/>
        <c:axPos val="b"/>
        <c:numFmt formatCode="0" sourceLinked="1"/>
        <c:tickLblPos val="none"/>
        <c:crossAx val="21543027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5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Seafood</c:v>
                </c:pt>
                <c:pt idx="1">
                  <c:v>Fresh water fish</c:v>
                </c:pt>
                <c:pt idx="2">
                  <c:v>Poultry</c:v>
                </c:pt>
                <c:pt idx="3">
                  <c:v>Meats  (Beef, Lamb, Mutton, Pork)</c:v>
                </c:pt>
                <c:pt idx="4">
                  <c:v>Other</c:v>
                </c:pt>
              </c:strCache>
            </c:strRef>
          </c:cat>
          <c:val>
            <c:numRef>
              <c:f>Sheet1!$B$2:$B$6</c:f>
              <c:numCache>
                <c:formatCode>0</c:formatCode>
                <c:ptCount val="5"/>
                <c:pt idx="0">
                  <c:v>19.59</c:v>
                </c:pt>
                <c:pt idx="1">
                  <c:v>17.53</c:v>
                </c:pt>
                <c:pt idx="2">
                  <c:v>54.64</c:v>
                </c:pt>
                <c:pt idx="3">
                  <c:v>23.71</c:v>
                </c:pt>
                <c:pt idx="4">
                  <c:v>24.74</c:v>
                </c:pt>
              </c:numCache>
            </c:numRef>
          </c:val>
        </c:ser>
        <c:gapWidth val="43"/>
        <c:overlap val="100"/>
        <c:axId val="215455616"/>
        <c:axId val="215457152"/>
      </c:barChart>
      <c:catAx>
        <c:axId val="215455616"/>
        <c:scaling>
          <c:orientation val="maxMin"/>
        </c:scaling>
        <c:axPos val="l"/>
        <c:tickLblPos val="none"/>
        <c:txPr>
          <a:bodyPr/>
          <a:lstStyle/>
          <a:p>
            <a:pPr>
              <a:defRPr lang="en-IN"/>
            </a:pPr>
            <a:endParaRPr lang="en-US"/>
          </a:p>
        </c:txPr>
        <c:crossAx val="215457152"/>
        <c:crosses val="autoZero"/>
        <c:auto val="1"/>
        <c:lblAlgn val="ctr"/>
        <c:lblOffset val="100"/>
      </c:catAx>
      <c:valAx>
        <c:axId val="215457152"/>
        <c:scaling>
          <c:orientation val="minMax"/>
          <c:max val="100"/>
        </c:scaling>
        <c:delete val="1"/>
        <c:axPos val="b"/>
        <c:numFmt formatCode="0" sourceLinked="1"/>
        <c:tickLblPos val="none"/>
        <c:crossAx val="2154556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5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Seafood</c:v>
                </c:pt>
                <c:pt idx="1">
                  <c:v>Fresh water fish</c:v>
                </c:pt>
                <c:pt idx="2">
                  <c:v>Poultry</c:v>
                </c:pt>
                <c:pt idx="3">
                  <c:v>Meats  (Beef, Lamb, Mutton, Pork)</c:v>
                </c:pt>
                <c:pt idx="4">
                  <c:v>Other</c:v>
                </c:pt>
              </c:strCache>
            </c:strRef>
          </c:cat>
          <c:val>
            <c:numRef>
              <c:f>Sheet1!$B$2:$B$6</c:f>
              <c:numCache>
                <c:formatCode>0</c:formatCode>
                <c:ptCount val="5"/>
                <c:pt idx="0">
                  <c:v>39.130000000000003</c:v>
                </c:pt>
                <c:pt idx="1">
                  <c:v>28.259999999999987</c:v>
                </c:pt>
                <c:pt idx="2">
                  <c:v>58.7</c:v>
                </c:pt>
                <c:pt idx="3">
                  <c:v>34.78</c:v>
                </c:pt>
                <c:pt idx="4">
                  <c:v>6.52</c:v>
                </c:pt>
              </c:numCache>
            </c:numRef>
          </c:val>
        </c:ser>
        <c:gapWidth val="43"/>
        <c:overlap val="100"/>
        <c:axId val="215554688"/>
        <c:axId val="215560576"/>
      </c:barChart>
      <c:catAx>
        <c:axId val="215554688"/>
        <c:scaling>
          <c:orientation val="maxMin"/>
        </c:scaling>
        <c:axPos val="l"/>
        <c:tickLblPos val="none"/>
        <c:txPr>
          <a:bodyPr/>
          <a:lstStyle/>
          <a:p>
            <a:pPr>
              <a:defRPr lang="en-IN"/>
            </a:pPr>
            <a:endParaRPr lang="en-US"/>
          </a:p>
        </c:txPr>
        <c:crossAx val="215560576"/>
        <c:crosses val="autoZero"/>
        <c:auto val="1"/>
        <c:lblAlgn val="ctr"/>
        <c:lblOffset val="100"/>
      </c:catAx>
      <c:valAx>
        <c:axId val="215560576"/>
        <c:scaling>
          <c:orientation val="minMax"/>
          <c:max val="100"/>
        </c:scaling>
        <c:delete val="1"/>
        <c:axPos val="b"/>
        <c:numFmt formatCode="0" sourceLinked="1"/>
        <c:tickLblPos val="none"/>
        <c:crossAx val="2155546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5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Seafood</c:v>
                </c:pt>
                <c:pt idx="1">
                  <c:v>Fresh water fish</c:v>
                </c:pt>
                <c:pt idx="2">
                  <c:v>Poultry</c:v>
                </c:pt>
                <c:pt idx="3">
                  <c:v>Meats  (Beef, Lamb, Mutton, Pork)</c:v>
                </c:pt>
                <c:pt idx="4">
                  <c:v>Other</c:v>
                </c:pt>
              </c:strCache>
            </c:strRef>
          </c:cat>
          <c:val>
            <c:numRef>
              <c:f>Sheet1!$B$2:$B$6</c:f>
              <c:numCache>
                <c:formatCode>0</c:formatCode>
                <c:ptCount val="5"/>
                <c:pt idx="0">
                  <c:v>71.02</c:v>
                </c:pt>
                <c:pt idx="1">
                  <c:v>23.67</c:v>
                </c:pt>
                <c:pt idx="2">
                  <c:v>13.94</c:v>
                </c:pt>
                <c:pt idx="3">
                  <c:v>11.28</c:v>
                </c:pt>
                <c:pt idx="4">
                  <c:v>5.75</c:v>
                </c:pt>
              </c:numCache>
            </c:numRef>
          </c:val>
        </c:ser>
        <c:gapWidth val="43"/>
        <c:overlap val="100"/>
        <c:axId val="215682432"/>
        <c:axId val="215684224"/>
      </c:barChart>
      <c:catAx>
        <c:axId val="215682432"/>
        <c:scaling>
          <c:orientation val="maxMin"/>
        </c:scaling>
        <c:axPos val="l"/>
        <c:tickLblPos val="none"/>
        <c:txPr>
          <a:bodyPr/>
          <a:lstStyle/>
          <a:p>
            <a:pPr>
              <a:defRPr lang="en-IN"/>
            </a:pPr>
            <a:endParaRPr lang="en-US"/>
          </a:p>
        </c:txPr>
        <c:crossAx val="215684224"/>
        <c:crosses val="autoZero"/>
        <c:auto val="1"/>
        <c:lblAlgn val="ctr"/>
        <c:lblOffset val="100"/>
      </c:catAx>
      <c:valAx>
        <c:axId val="215684224"/>
        <c:scaling>
          <c:orientation val="minMax"/>
          <c:max val="100"/>
        </c:scaling>
        <c:delete val="1"/>
        <c:axPos val="b"/>
        <c:numFmt formatCode="0" sourceLinked="1"/>
        <c:tickLblPos val="none"/>
        <c:crossAx val="2156824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5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Seafood</c:v>
                </c:pt>
                <c:pt idx="1">
                  <c:v>Fresh water fish</c:v>
                </c:pt>
                <c:pt idx="2">
                  <c:v>Poultry</c:v>
                </c:pt>
                <c:pt idx="3">
                  <c:v>Meats  (Beef, Lamb, Mutton, Pork)</c:v>
                </c:pt>
                <c:pt idx="4">
                  <c:v>Other</c:v>
                </c:pt>
              </c:strCache>
            </c:strRef>
          </c:cat>
          <c:val>
            <c:numRef>
              <c:f>Sheet1!$B$2:$B$6</c:f>
              <c:numCache>
                <c:formatCode>0</c:formatCode>
                <c:ptCount val="5"/>
                <c:pt idx="0">
                  <c:v>50</c:v>
                </c:pt>
                <c:pt idx="1">
                  <c:v>50</c:v>
                </c:pt>
                <c:pt idx="2">
                  <c:v>58.33</c:v>
                </c:pt>
                <c:pt idx="3">
                  <c:v>50</c:v>
                </c:pt>
                <c:pt idx="4">
                  <c:v>8.33</c:v>
                </c:pt>
              </c:numCache>
            </c:numRef>
          </c:val>
        </c:ser>
        <c:gapWidth val="43"/>
        <c:overlap val="100"/>
        <c:axId val="215712128"/>
        <c:axId val="215713664"/>
      </c:barChart>
      <c:catAx>
        <c:axId val="215712128"/>
        <c:scaling>
          <c:orientation val="maxMin"/>
        </c:scaling>
        <c:axPos val="l"/>
        <c:tickLblPos val="none"/>
        <c:txPr>
          <a:bodyPr/>
          <a:lstStyle/>
          <a:p>
            <a:pPr>
              <a:defRPr lang="en-IN"/>
            </a:pPr>
            <a:endParaRPr lang="en-US"/>
          </a:p>
        </c:txPr>
        <c:crossAx val="215713664"/>
        <c:crosses val="autoZero"/>
        <c:auto val="1"/>
        <c:lblAlgn val="ctr"/>
        <c:lblOffset val="100"/>
      </c:catAx>
      <c:valAx>
        <c:axId val="215713664"/>
        <c:scaling>
          <c:orientation val="minMax"/>
          <c:max val="100"/>
        </c:scaling>
        <c:delete val="1"/>
        <c:axPos val="b"/>
        <c:numFmt formatCode="0" sourceLinked="1"/>
        <c:tickLblPos val="none"/>
        <c:crossAx val="2157121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374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Sheet1!$A$2:$A$10</c:f>
              <c:strCache>
                <c:ptCount val="9"/>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pt idx="8">
                  <c:v>DK/CS</c:v>
                </c:pt>
              </c:strCache>
            </c:strRef>
          </c:cat>
          <c:val>
            <c:numRef>
              <c:f>Sheet1!$B$2:$B$10</c:f>
              <c:numCache>
                <c:formatCode>0</c:formatCode>
                <c:ptCount val="9"/>
                <c:pt idx="0">
                  <c:v>7.85</c:v>
                </c:pt>
                <c:pt idx="1">
                  <c:v>9.59</c:v>
                </c:pt>
                <c:pt idx="2">
                  <c:v>17.68</c:v>
                </c:pt>
                <c:pt idx="3">
                  <c:v>14.07</c:v>
                </c:pt>
                <c:pt idx="4">
                  <c:v>7.72</c:v>
                </c:pt>
                <c:pt idx="5">
                  <c:v>4.6099999999999985</c:v>
                </c:pt>
                <c:pt idx="6">
                  <c:v>9.59</c:v>
                </c:pt>
                <c:pt idx="7">
                  <c:v>28.02</c:v>
                </c:pt>
                <c:pt idx="8">
                  <c:v>0.87000000000000732</c:v>
                </c:pt>
              </c:numCache>
            </c:numRef>
          </c:val>
        </c:ser>
        <c:gapWidth val="59"/>
        <c:overlap val="100"/>
        <c:axId val="126468480"/>
        <c:axId val="126470016"/>
      </c:barChart>
      <c:catAx>
        <c:axId val="126468480"/>
        <c:scaling>
          <c:orientation val="maxMin"/>
        </c:scaling>
        <c:axPos val="l"/>
        <c:tickLblPos val="none"/>
        <c:txPr>
          <a:bodyPr/>
          <a:lstStyle/>
          <a:p>
            <a:pPr>
              <a:defRPr lang="en-IN"/>
            </a:pPr>
            <a:endParaRPr lang="en-US"/>
          </a:p>
        </c:txPr>
        <c:crossAx val="126470016"/>
        <c:crosses val="autoZero"/>
        <c:auto val="1"/>
        <c:lblAlgn val="ctr"/>
        <c:lblOffset val="100"/>
      </c:catAx>
      <c:valAx>
        <c:axId val="126470016"/>
        <c:scaling>
          <c:orientation val="minMax"/>
          <c:max val="100"/>
        </c:scaling>
        <c:delete val="1"/>
        <c:axPos val="b"/>
        <c:numFmt formatCode="0" sourceLinked="1"/>
        <c:tickLblPos val="none"/>
        <c:crossAx val="1264684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6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Seafood</c:v>
                </c:pt>
                <c:pt idx="1">
                  <c:v>Fresh water fish</c:v>
                </c:pt>
                <c:pt idx="2">
                  <c:v>Poultry</c:v>
                </c:pt>
                <c:pt idx="3">
                  <c:v>Meats  (Beef, Lamb, Mutton, Pork)</c:v>
                </c:pt>
                <c:pt idx="4">
                  <c:v>Other</c:v>
                </c:pt>
              </c:strCache>
            </c:strRef>
          </c:cat>
          <c:val>
            <c:numRef>
              <c:f>Sheet1!$B$2:$B$6</c:f>
              <c:numCache>
                <c:formatCode>0</c:formatCode>
                <c:ptCount val="5"/>
                <c:pt idx="0">
                  <c:v>71.02</c:v>
                </c:pt>
                <c:pt idx="1">
                  <c:v>23.67</c:v>
                </c:pt>
                <c:pt idx="2">
                  <c:v>13.94</c:v>
                </c:pt>
                <c:pt idx="3">
                  <c:v>11.28</c:v>
                </c:pt>
                <c:pt idx="4">
                  <c:v>5.75</c:v>
                </c:pt>
              </c:numCache>
            </c:numRef>
          </c:val>
        </c:ser>
        <c:gapWidth val="43"/>
        <c:overlap val="100"/>
        <c:axId val="215635456"/>
        <c:axId val="215636992"/>
      </c:barChart>
      <c:catAx>
        <c:axId val="215635456"/>
        <c:scaling>
          <c:orientation val="maxMin"/>
        </c:scaling>
        <c:axPos val="l"/>
        <c:tickLblPos val="none"/>
        <c:txPr>
          <a:bodyPr/>
          <a:lstStyle/>
          <a:p>
            <a:pPr>
              <a:defRPr lang="en-IN"/>
            </a:pPr>
            <a:endParaRPr lang="en-US"/>
          </a:p>
        </c:txPr>
        <c:crossAx val="215636992"/>
        <c:crosses val="autoZero"/>
        <c:auto val="1"/>
        <c:lblAlgn val="ctr"/>
        <c:lblOffset val="100"/>
      </c:catAx>
      <c:valAx>
        <c:axId val="215636992"/>
        <c:scaling>
          <c:orientation val="minMax"/>
          <c:max val="100"/>
        </c:scaling>
        <c:delete val="1"/>
        <c:axPos val="b"/>
        <c:numFmt formatCode="0" sourceLinked="1"/>
        <c:tickLblPos val="none"/>
        <c:crossAx val="21563545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6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Seafood</c:v>
                </c:pt>
                <c:pt idx="1">
                  <c:v>Fresh water fish</c:v>
                </c:pt>
                <c:pt idx="2">
                  <c:v>Poultry</c:v>
                </c:pt>
                <c:pt idx="3">
                  <c:v>Meats  (Beef, Lamb, Mutton, Pork)</c:v>
                </c:pt>
                <c:pt idx="4">
                  <c:v>Other</c:v>
                </c:pt>
              </c:strCache>
            </c:strRef>
          </c:cat>
          <c:val>
            <c:numRef>
              <c:f>Sheet1!$B$2:$B$6</c:f>
              <c:numCache>
                <c:formatCode>0</c:formatCode>
                <c:ptCount val="5"/>
                <c:pt idx="0">
                  <c:v>89.36999999999999</c:v>
                </c:pt>
                <c:pt idx="1">
                  <c:v>16.43</c:v>
                </c:pt>
                <c:pt idx="2">
                  <c:v>6.28</c:v>
                </c:pt>
                <c:pt idx="3">
                  <c:v>7.73</c:v>
                </c:pt>
                <c:pt idx="4">
                  <c:v>0.48000000000000032</c:v>
                </c:pt>
              </c:numCache>
            </c:numRef>
          </c:val>
        </c:ser>
        <c:gapWidth val="43"/>
        <c:overlap val="100"/>
        <c:axId val="215755008"/>
        <c:axId val="215756800"/>
      </c:barChart>
      <c:catAx>
        <c:axId val="215755008"/>
        <c:scaling>
          <c:orientation val="maxMin"/>
        </c:scaling>
        <c:axPos val="l"/>
        <c:tickLblPos val="none"/>
        <c:txPr>
          <a:bodyPr/>
          <a:lstStyle/>
          <a:p>
            <a:pPr>
              <a:defRPr lang="en-IN"/>
            </a:pPr>
            <a:endParaRPr lang="en-US"/>
          </a:p>
        </c:txPr>
        <c:crossAx val="215756800"/>
        <c:crosses val="autoZero"/>
        <c:auto val="1"/>
        <c:lblAlgn val="ctr"/>
        <c:lblOffset val="100"/>
      </c:catAx>
      <c:valAx>
        <c:axId val="215756800"/>
        <c:scaling>
          <c:orientation val="minMax"/>
          <c:max val="100"/>
        </c:scaling>
        <c:delete val="1"/>
        <c:axPos val="b"/>
        <c:numFmt formatCode="0" sourceLinked="1"/>
        <c:tickLblPos val="none"/>
        <c:crossAx val="2157550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6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Seafood</c:v>
                </c:pt>
                <c:pt idx="1">
                  <c:v>Fresh water fish</c:v>
                </c:pt>
                <c:pt idx="2">
                  <c:v>Poultry</c:v>
                </c:pt>
                <c:pt idx="3">
                  <c:v>Meats  (Beef, Lamb, Mutton, Pork)</c:v>
                </c:pt>
                <c:pt idx="4">
                  <c:v>Other</c:v>
                </c:pt>
              </c:strCache>
            </c:strRef>
          </c:cat>
          <c:val>
            <c:numRef>
              <c:f>Sheet1!$B$2:$B$6</c:f>
              <c:numCache>
                <c:formatCode>0</c:formatCode>
                <c:ptCount val="5"/>
                <c:pt idx="0">
                  <c:v>14.29</c:v>
                </c:pt>
                <c:pt idx="1">
                  <c:v>4.76</c:v>
                </c:pt>
                <c:pt idx="2">
                  <c:v>38.1</c:v>
                </c:pt>
                <c:pt idx="3">
                  <c:v>33.33</c:v>
                </c:pt>
                <c:pt idx="4">
                  <c:v>23.810000000000031</c:v>
                </c:pt>
              </c:numCache>
            </c:numRef>
          </c:val>
        </c:ser>
        <c:gapWidth val="43"/>
        <c:overlap val="100"/>
        <c:axId val="215784448"/>
        <c:axId val="215790336"/>
      </c:barChart>
      <c:catAx>
        <c:axId val="215784448"/>
        <c:scaling>
          <c:orientation val="maxMin"/>
        </c:scaling>
        <c:axPos val="l"/>
        <c:tickLblPos val="none"/>
        <c:txPr>
          <a:bodyPr/>
          <a:lstStyle/>
          <a:p>
            <a:pPr>
              <a:defRPr lang="en-IN"/>
            </a:pPr>
            <a:endParaRPr lang="en-US"/>
          </a:p>
        </c:txPr>
        <c:crossAx val="215790336"/>
        <c:crosses val="autoZero"/>
        <c:auto val="1"/>
        <c:lblAlgn val="ctr"/>
        <c:lblOffset val="100"/>
      </c:catAx>
      <c:valAx>
        <c:axId val="215790336"/>
        <c:scaling>
          <c:orientation val="minMax"/>
          <c:max val="100"/>
        </c:scaling>
        <c:delete val="1"/>
        <c:axPos val="b"/>
        <c:numFmt formatCode="0" sourceLinked="1"/>
        <c:tickLblPos val="none"/>
        <c:crossAx val="2157844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6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Seafood</c:v>
                </c:pt>
                <c:pt idx="1">
                  <c:v>Fresh water fish</c:v>
                </c:pt>
                <c:pt idx="2">
                  <c:v>Poultry</c:v>
                </c:pt>
                <c:pt idx="3">
                  <c:v>Meats  (Beef, Lamb, Mutton, Pork)</c:v>
                </c:pt>
                <c:pt idx="4">
                  <c:v>Other</c:v>
                </c:pt>
              </c:strCache>
            </c:strRef>
          </c:cat>
          <c:val>
            <c:numRef>
              <c:f>Sheet1!$B$2:$B$6</c:f>
              <c:numCache>
                <c:formatCode>0</c:formatCode>
                <c:ptCount val="5"/>
                <c:pt idx="0">
                  <c:v>26.32</c:v>
                </c:pt>
                <c:pt idx="1">
                  <c:v>15.79</c:v>
                </c:pt>
                <c:pt idx="2">
                  <c:v>43.86</c:v>
                </c:pt>
                <c:pt idx="3">
                  <c:v>8.77</c:v>
                </c:pt>
                <c:pt idx="4">
                  <c:v>28.07</c:v>
                </c:pt>
              </c:numCache>
            </c:numRef>
          </c:val>
        </c:ser>
        <c:gapWidth val="43"/>
        <c:overlap val="100"/>
        <c:axId val="215855104"/>
        <c:axId val="215856640"/>
      </c:barChart>
      <c:catAx>
        <c:axId val="215855104"/>
        <c:scaling>
          <c:orientation val="maxMin"/>
        </c:scaling>
        <c:axPos val="l"/>
        <c:tickLblPos val="none"/>
        <c:txPr>
          <a:bodyPr/>
          <a:lstStyle/>
          <a:p>
            <a:pPr>
              <a:defRPr lang="en-IN"/>
            </a:pPr>
            <a:endParaRPr lang="en-US"/>
          </a:p>
        </c:txPr>
        <c:crossAx val="215856640"/>
        <c:crosses val="autoZero"/>
        <c:auto val="1"/>
        <c:lblAlgn val="ctr"/>
        <c:lblOffset val="100"/>
      </c:catAx>
      <c:valAx>
        <c:axId val="215856640"/>
        <c:scaling>
          <c:orientation val="minMax"/>
          <c:max val="100"/>
        </c:scaling>
        <c:delete val="1"/>
        <c:axPos val="b"/>
        <c:numFmt formatCode="0" sourceLinked="1"/>
        <c:tickLblPos val="none"/>
        <c:crossAx val="2158551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6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Seafood</c:v>
                </c:pt>
                <c:pt idx="1">
                  <c:v>Fresh water fish</c:v>
                </c:pt>
                <c:pt idx="2">
                  <c:v>Poultry</c:v>
                </c:pt>
                <c:pt idx="3">
                  <c:v>Meats  (Beef, Lamb, Mutton, Pork)</c:v>
                </c:pt>
                <c:pt idx="4">
                  <c:v>Other</c:v>
                </c:pt>
              </c:strCache>
            </c:strRef>
          </c:cat>
          <c:val>
            <c:numRef>
              <c:f>Sheet1!$B$2:$B$6</c:f>
              <c:numCache>
                <c:formatCode>0</c:formatCode>
                <c:ptCount val="5"/>
                <c:pt idx="0">
                  <c:v>70.66</c:v>
                </c:pt>
                <c:pt idx="1">
                  <c:v>37.720000000000013</c:v>
                </c:pt>
                <c:pt idx="2">
                  <c:v>10.18</c:v>
                </c:pt>
                <c:pt idx="3">
                  <c:v>13.77</c:v>
                </c:pt>
                <c:pt idx="4">
                  <c:v>2.4</c:v>
                </c:pt>
              </c:numCache>
            </c:numRef>
          </c:val>
        </c:ser>
        <c:gapWidth val="43"/>
        <c:overlap val="100"/>
        <c:axId val="215876352"/>
        <c:axId val="215877888"/>
      </c:barChart>
      <c:catAx>
        <c:axId val="215876352"/>
        <c:scaling>
          <c:orientation val="maxMin"/>
        </c:scaling>
        <c:axPos val="l"/>
        <c:tickLblPos val="none"/>
        <c:txPr>
          <a:bodyPr/>
          <a:lstStyle/>
          <a:p>
            <a:pPr>
              <a:defRPr lang="en-IN"/>
            </a:pPr>
            <a:endParaRPr lang="en-US"/>
          </a:p>
        </c:txPr>
        <c:crossAx val="215877888"/>
        <c:crosses val="autoZero"/>
        <c:auto val="1"/>
        <c:lblAlgn val="ctr"/>
        <c:lblOffset val="100"/>
      </c:catAx>
      <c:valAx>
        <c:axId val="215877888"/>
        <c:scaling>
          <c:orientation val="minMax"/>
          <c:max val="100"/>
        </c:scaling>
        <c:delete val="1"/>
        <c:axPos val="b"/>
        <c:numFmt formatCode="0" sourceLinked="1"/>
        <c:tickLblPos val="none"/>
        <c:crossAx val="2158763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6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Vaccine</c:v>
                </c:pt>
                <c:pt idx="1">
                  <c:v>Medicine</c:v>
                </c:pt>
                <c:pt idx="2">
                  <c:v>Active product ingredient</c:v>
                </c:pt>
                <c:pt idx="3">
                  <c:v> Other</c:v>
                </c:pt>
              </c:strCache>
            </c:strRef>
          </c:cat>
          <c:val>
            <c:numRef>
              <c:f>Sheet1!$B$2:$B$5</c:f>
              <c:numCache>
                <c:formatCode>0</c:formatCode>
                <c:ptCount val="4"/>
                <c:pt idx="0">
                  <c:v>68.179999999999978</c:v>
                </c:pt>
                <c:pt idx="1">
                  <c:v>50</c:v>
                </c:pt>
                <c:pt idx="2">
                  <c:v>13.64</c:v>
                </c:pt>
                <c:pt idx="3">
                  <c:v>11.360000000000024</c:v>
                </c:pt>
              </c:numCache>
            </c:numRef>
          </c:val>
        </c:ser>
        <c:gapWidth val="43"/>
        <c:overlap val="100"/>
        <c:axId val="217781760"/>
        <c:axId val="217783296"/>
      </c:barChart>
      <c:catAx>
        <c:axId val="217781760"/>
        <c:scaling>
          <c:orientation val="maxMin"/>
        </c:scaling>
        <c:axPos val="l"/>
        <c:tickLblPos val="none"/>
        <c:txPr>
          <a:bodyPr/>
          <a:lstStyle/>
          <a:p>
            <a:pPr>
              <a:defRPr lang="en-IN"/>
            </a:pPr>
            <a:endParaRPr lang="en-US"/>
          </a:p>
        </c:txPr>
        <c:crossAx val="217783296"/>
        <c:crosses val="autoZero"/>
        <c:auto val="1"/>
        <c:lblAlgn val="ctr"/>
        <c:lblOffset val="100"/>
      </c:catAx>
      <c:valAx>
        <c:axId val="217783296"/>
        <c:scaling>
          <c:orientation val="minMax"/>
          <c:max val="100"/>
        </c:scaling>
        <c:delete val="1"/>
        <c:axPos val="b"/>
        <c:numFmt formatCode="0" sourceLinked="1"/>
        <c:tickLblPos val="none"/>
        <c:crossAx val="2177817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6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Vaccine</c:v>
                </c:pt>
                <c:pt idx="1">
                  <c:v>Medicine</c:v>
                </c:pt>
                <c:pt idx="2">
                  <c:v>Active product ingredient</c:v>
                </c:pt>
                <c:pt idx="3">
                  <c:v> Other</c:v>
                </c:pt>
              </c:strCache>
            </c:strRef>
          </c:cat>
          <c:val>
            <c:numRef>
              <c:f>Sheet1!$B$2:$B$5</c:f>
              <c:numCache>
                <c:formatCode>0</c:formatCode>
                <c:ptCount val="4"/>
                <c:pt idx="0">
                  <c:v>50</c:v>
                </c:pt>
                <c:pt idx="1">
                  <c:v>25</c:v>
                </c:pt>
                <c:pt idx="2">
                  <c:v>0</c:v>
                </c:pt>
                <c:pt idx="3">
                  <c:v>25</c:v>
                </c:pt>
              </c:numCache>
            </c:numRef>
          </c:val>
        </c:ser>
        <c:gapWidth val="43"/>
        <c:overlap val="100"/>
        <c:axId val="217856256"/>
        <c:axId val="217862144"/>
      </c:barChart>
      <c:catAx>
        <c:axId val="217856256"/>
        <c:scaling>
          <c:orientation val="maxMin"/>
        </c:scaling>
        <c:axPos val="l"/>
        <c:tickLblPos val="none"/>
        <c:txPr>
          <a:bodyPr/>
          <a:lstStyle/>
          <a:p>
            <a:pPr>
              <a:defRPr lang="en-IN"/>
            </a:pPr>
            <a:endParaRPr lang="en-US"/>
          </a:p>
        </c:txPr>
        <c:crossAx val="217862144"/>
        <c:crosses val="autoZero"/>
        <c:auto val="1"/>
        <c:lblAlgn val="ctr"/>
        <c:lblOffset val="100"/>
      </c:catAx>
      <c:valAx>
        <c:axId val="217862144"/>
        <c:scaling>
          <c:orientation val="minMax"/>
          <c:max val="100"/>
        </c:scaling>
        <c:delete val="1"/>
        <c:axPos val="b"/>
        <c:numFmt formatCode="0" sourceLinked="1"/>
        <c:tickLblPos val="none"/>
        <c:crossAx val="21785625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6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Vaccine</c:v>
                </c:pt>
                <c:pt idx="1">
                  <c:v>Medicine</c:v>
                </c:pt>
                <c:pt idx="2">
                  <c:v>Active product ingredient</c:v>
                </c:pt>
                <c:pt idx="3">
                  <c:v> Other</c:v>
                </c:pt>
              </c:strCache>
            </c:strRef>
          </c:cat>
          <c:val>
            <c:numRef>
              <c:f>Sheet1!$B$2:$B$5</c:f>
              <c:numCache>
                <c:formatCode>0</c:formatCode>
                <c:ptCount val="4"/>
                <c:pt idx="0">
                  <c:v>72.97</c:v>
                </c:pt>
                <c:pt idx="1">
                  <c:v>48.65</c:v>
                </c:pt>
                <c:pt idx="2">
                  <c:v>10.81</c:v>
                </c:pt>
                <c:pt idx="3">
                  <c:v>10.81</c:v>
                </c:pt>
              </c:numCache>
            </c:numRef>
          </c:val>
        </c:ser>
        <c:gapWidth val="43"/>
        <c:overlap val="100"/>
        <c:axId val="217873408"/>
        <c:axId val="217879296"/>
      </c:barChart>
      <c:catAx>
        <c:axId val="217873408"/>
        <c:scaling>
          <c:orientation val="maxMin"/>
        </c:scaling>
        <c:axPos val="l"/>
        <c:tickLblPos val="none"/>
        <c:txPr>
          <a:bodyPr/>
          <a:lstStyle/>
          <a:p>
            <a:pPr>
              <a:defRPr lang="en-IN"/>
            </a:pPr>
            <a:endParaRPr lang="en-US"/>
          </a:p>
        </c:txPr>
        <c:crossAx val="217879296"/>
        <c:crosses val="autoZero"/>
        <c:auto val="1"/>
        <c:lblAlgn val="ctr"/>
        <c:lblOffset val="100"/>
      </c:catAx>
      <c:valAx>
        <c:axId val="217879296"/>
        <c:scaling>
          <c:orientation val="minMax"/>
          <c:max val="100"/>
        </c:scaling>
        <c:delete val="1"/>
        <c:axPos val="b"/>
        <c:numFmt formatCode="0" sourceLinked="1"/>
        <c:tickLblPos val="none"/>
        <c:crossAx val="2178734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6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Vaccine</c:v>
                </c:pt>
                <c:pt idx="1">
                  <c:v>Medicine</c:v>
                </c:pt>
                <c:pt idx="2">
                  <c:v>Active product ingredient</c:v>
                </c:pt>
                <c:pt idx="3">
                  <c:v> Other</c:v>
                </c:pt>
              </c:strCache>
            </c:strRef>
          </c:cat>
          <c:val>
            <c:numRef>
              <c:f>Sheet1!$B$2:$B$5</c:f>
              <c:numCache>
                <c:formatCode>0</c:formatCode>
                <c:ptCount val="4"/>
                <c:pt idx="0">
                  <c:v>70.83</c:v>
                </c:pt>
                <c:pt idx="1">
                  <c:v>70.83</c:v>
                </c:pt>
                <c:pt idx="2">
                  <c:v>8.33</c:v>
                </c:pt>
                <c:pt idx="3">
                  <c:v>4.17</c:v>
                </c:pt>
              </c:numCache>
            </c:numRef>
          </c:val>
        </c:ser>
        <c:gapWidth val="43"/>
        <c:overlap val="100"/>
        <c:axId val="217907200"/>
        <c:axId val="217908736"/>
      </c:barChart>
      <c:catAx>
        <c:axId val="217907200"/>
        <c:scaling>
          <c:orientation val="maxMin"/>
        </c:scaling>
        <c:axPos val="l"/>
        <c:tickLblPos val="none"/>
        <c:txPr>
          <a:bodyPr/>
          <a:lstStyle/>
          <a:p>
            <a:pPr>
              <a:defRPr lang="en-IN"/>
            </a:pPr>
            <a:endParaRPr lang="en-US"/>
          </a:p>
        </c:txPr>
        <c:crossAx val="217908736"/>
        <c:crosses val="autoZero"/>
        <c:auto val="1"/>
        <c:lblAlgn val="ctr"/>
        <c:lblOffset val="100"/>
      </c:catAx>
      <c:valAx>
        <c:axId val="217908736"/>
        <c:scaling>
          <c:orientation val="minMax"/>
          <c:max val="100"/>
        </c:scaling>
        <c:delete val="1"/>
        <c:axPos val="b"/>
        <c:numFmt formatCode="0" sourceLinked="1"/>
        <c:tickLblPos val="none"/>
        <c:crossAx val="2179072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6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Vaccine</c:v>
                </c:pt>
                <c:pt idx="1">
                  <c:v>Medicine</c:v>
                </c:pt>
                <c:pt idx="2">
                  <c:v>Active product ingredient</c:v>
                </c:pt>
                <c:pt idx="3">
                  <c:v> Other</c:v>
                </c:pt>
              </c:strCache>
            </c:strRef>
          </c:cat>
          <c:val>
            <c:numRef>
              <c:f>Sheet1!$B$2:$B$5</c:f>
              <c:numCache>
                <c:formatCode>0</c:formatCode>
                <c:ptCount val="4"/>
                <c:pt idx="0">
                  <c:v>75</c:v>
                </c:pt>
                <c:pt idx="1">
                  <c:v>66.669999999999987</c:v>
                </c:pt>
                <c:pt idx="2">
                  <c:v>16.670000000000005</c:v>
                </c:pt>
                <c:pt idx="3">
                  <c:v>8.33</c:v>
                </c:pt>
              </c:numCache>
            </c:numRef>
          </c:val>
        </c:ser>
        <c:gapWidth val="43"/>
        <c:overlap val="100"/>
        <c:axId val="217965312"/>
        <c:axId val="217966848"/>
      </c:barChart>
      <c:catAx>
        <c:axId val="217965312"/>
        <c:scaling>
          <c:orientation val="maxMin"/>
        </c:scaling>
        <c:axPos val="l"/>
        <c:tickLblPos val="none"/>
        <c:txPr>
          <a:bodyPr/>
          <a:lstStyle/>
          <a:p>
            <a:pPr>
              <a:defRPr lang="en-IN"/>
            </a:pPr>
            <a:endParaRPr lang="en-US"/>
          </a:p>
        </c:txPr>
        <c:crossAx val="217966848"/>
        <c:crosses val="autoZero"/>
        <c:auto val="1"/>
        <c:lblAlgn val="ctr"/>
        <c:lblOffset val="100"/>
      </c:catAx>
      <c:valAx>
        <c:axId val="217966848"/>
        <c:scaling>
          <c:orientation val="minMax"/>
          <c:max val="100"/>
        </c:scaling>
        <c:delete val="1"/>
        <c:axPos val="b"/>
        <c:numFmt formatCode="0" sourceLinked="1"/>
        <c:tickLblPos val="none"/>
        <c:crossAx val="2179653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379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00" b="0">
                    <a:solidFill>
                      <a:srgbClr val="002060"/>
                    </a:solidFill>
                  </a:defRPr>
                </a:pPr>
                <a:endParaRPr lang="en-US"/>
              </a:p>
            </c:txPr>
            <c:showVal val="1"/>
          </c:dLbls>
          <c:cat>
            <c:strRef>
              <c:f>Sheet1!$A$2:$A$10</c:f>
              <c:strCache>
                <c:ptCount val="9"/>
                <c:pt idx="0">
                  <c:v>Less than 1 yr (2012 to 2013)</c:v>
                </c:pt>
                <c:pt idx="1">
                  <c:v>2 to 5yrs (2009 to 2011)</c:v>
                </c:pt>
                <c:pt idx="2">
                  <c:v>6 to 10yrs (2004 to 2008)</c:v>
                </c:pt>
                <c:pt idx="3">
                  <c:v>11 to 15yrs (1999 to 2003)</c:v>
                </c:pt>
                <c:pt idx="4">
                  <c:v>16 to 20yrs (1994 to 1998)</c:v>
                </c:pt>
                <c:pt idx="5">
                  <c:v>21 to 25yrs (1993 to 1989)</c:v>
                </c:pt>
                <c:pt idx="6">
                  <c:v>26 to 30yrs (1984 to 1988)</c:v>
                </c:pt>
                <c:pt idx="7">
                  <c:v>More than 30 yrs</c:v>
                </c:pt>
                <c:pt idx="8">
                  <c:v>DK/CS</c:v>
                </c:pt>
              </c:strCache>
            </c:strRef>
          </c:cat>
          <c:val>
            <c:numRef>
              <c:f>Sheet1!$B$2:$B$10</c:f>
              <c:numCache>
                <c:formatCode>0</c:formatCode>
                <c:ptCount val="9"/>
                <c:pt idx="0">
                  <c:v>8.39</c:v>
                </c:pt>
                <c:pt idx="1">
                  <c:v>15.79</c:v>
                </c:pt>
                <c:pt idx="2">
                  <c:v>16.489999999999849</c:v>
                </c:pt>
                <c:pt idx="3">
                  <c:v>16.779999999999987</c:v>
                </c:pt>
                <c:pt idx="4">
                  <c:v>17.97</c:v>
                </c:pt>
                <c:pt idx="5">
                  <c:v>9.67</c:v>
                </c:pt>
                <c:pt idx="6">
                  <c:v>2.3699999999999997</c:v>
                </c:pt>
                <c:pt idx="7">
                  <c:v>10.76</c:v>
                </c:pt>
                <c:pt idx="8">
                  <c:v>1.78</c:v>
                </c:pt>
              </c:numCache>
            </c:numRef>
          </c:val>
        </c:ser>
        <c:gapWidth val="59"/>
        <c:overlap val="100"/>
        <c:axId val="126526592"/>
        <c:axId val="126528128"/>
      </c:barChart>
      <c:catAx>
        <c:axId val="126526592"/>
        <c:scaling>
          <c:orientation val="maxMin"/>
        </c:scaling>
        <c:axPos val="l"/>
        <c:tickLblPos val="none"/>
        <c:txPr>
          <a:bodyPr/>
          <a:lstStyle/>
          <a:p>
            <a:pPr>
              <a:defRPr lang="en-IN"/>
            </a:pPr>
            <a:endParaRPr lang="en-US"/>
          </a:p>
        </c:txPr>
        <c:crossAx val="126528128"/>
        <c:crosses val="autoZero"/>
        <c:auto val="1"/>
        <c:lblAlgn val="ctr"/>
        <c:lblOffset val="100"/>
      </c:catAx>
      <c:valAx>
        <c:axId val="126528128"/>
        <c:scaling>
          <c:orientation val="minMax"/>
          <c:max val="100"/>
        </c:scaling>
        <c:delete val="1"/>
        <c:axPos val="b"/>
        <c:numFmt formatCode="0" sourceLinked="1"/>
        <c:tickLblPos val="none"/>
        <c:crossAx val="1265265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7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Vaccine</c:v>
                </c:pt>
                <c:pt idx="1">
                  <c:v>Medicine</c:v>
                </c:pt>
                <c:pt idx="2">
                  <c:v>Active product ingredient</c:v>
                </c:pt>
                <c:pt idx="3">
                  <c:v> Other</c:v>
                </c:pt>
              </c:strCache>
            </c:strRef>
          </c:cat>
          <c:val>
            <c:numRef>
              <c:f>Sheet1!$B$2:$B$5</c:f>
              <c:numCache>
                <c:formatCode>0</c:formatCode>
                <c:ptCount val="4"/>
                <c:pt idx="0">
                  <c:v>68.179999999999978</c:v>
                </c:pt>
                <c:pt idx="1">
                  <c:v>50</c:v>
                </c:pt>
                <c:pt idx="2">
                  <c:v>13.64</c:v>
                </c:pt>
                <c:pt idx="3">
                  <c:v>11.360000000000024</c:v>
                </c:pt>
              </c:numCache>
            </c:numRef>
          </c:val>
        </c:ser>
        <c:gapWidth val="43"/>
        <c:overlap val="100"/>
        <c:axId val="217998848"/>
        <c:axId val="218000384"/>
      </c:barChart>
      <c:catAx>
        <c:axId val="217998848"/>
        <c:scaling>
          <c:orientation val="maxMin"/>
        </c:scaling>
        <c:axPos val="l"/>
        <c:tickLblPos val="none"/>
        <c:txPr>
          <a:bodyPr/>
          <a:lstStyle/>
          <a:p>
            <a:pPr>
              <a:defRPr lang="en-IN"/>
            </a:pPr>
            <a:endParaRPr lang="en-US"/>
          </a:p>
        </c:txPr>
        <c:crossAx val="218000384"/>
        <c:crosses val="autoZero"/>
        <c:auto val="1"/>
        <c:lblAlgn val="ctr"/>
        <c:lblOffset val="100"/>
      </c:catAx>
      <c:valAx>
        <c:axId val="218000384"/>
        <c:scaling>
          <c:orientation val="minMax"/>
          <c:max val="100"/>
        </c:scaling>
        <c:delete val="1"/>
        <c:axPos val="b"/>
        <c:numFmt formatCode="0" sourceLinked="1"/>
        <c:tickLblPos val="none"/>
        <c:crossAx val="2179988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7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Vaccine</c:v>
                </c:pt>
                <c:pt idx="1">
                  <c:v>Medicine</c:v>
                </c:pt>
                <c:pt idx="2">
                  <c:v>Active product ingredient</c:v>
                </c:pt>
                <c:pt idx="3">
                  <c:v> Other</c:v>
                </c:pt>
              </c:strCache>
            </c:strRef>
          </c:cat>
          <c:val>
            <c:numRef>
              <c:f>Sheet1!$B$2:$B$5</c:f>
              <c:numCache>
                <c:formatCode>0</c:formatCode>
                <c:ptCount val="4"/>
                <c:pt idx="0">
                  <c:v>68.179999999999978</c:v>
                </c:pt>
                <c:pt idx="1">
                  <c:v>50</c:v>
                </c:pt>
                <c:pt idx="2">
                  <c:v>13.64</c:v>
                </c:pt>
                <c:pt idx="3">
                  <c:v>11.360000000000024</c:v>
                </c:pt>
              </c:numCache>
            </c:numRef>
          </c:val>
        </c:ser>
        <c:gapWidth val="43"/>
        <c:overlap val="100"/>
        <c:axId val="218172032"/>
        <c:axId val="218173824"/>
      </c:barChart>
      <c:catAx>
        <c:axId val="218172032"/>
        <c:scaling>
          <c:orientation val="maxMin"/>
        </c:scaling>
        <c:axPos val="l"/>
        <c:tickLblPos val="none"/>
        <c:txPr>
          <a:bodyPr/>
          <a:lstStyle/>
          <a:p>
            <a:pPr>
              <a:defRPr lang="en-IN"/>
            </a:pPr>
            <a:endParaRPr lang="en-US"/>
          </a:p>
        </c:txPr>
        <c:crossAx val="218173824"/>
        <c:crosses val="autoZero"/>
        <c:auto val="1"/>
        <c:lblAlgn val="ctr"/>
        <c:lblOffset val="100"/>
      </c:catAx>
      <c:valAx>
        <c:axId val="218173824"/>
        <c:scaling>
          <c:orientation val="minMax"/>
          <c:max val="100"/>
        </c:scaling>
        <c:delete val="1"/>
        <c:axPos val="b"/>
        <c:numFmt formatCode="0" sourceLinked="1"/>
        <c:tickLblPos val="none"/>
        <c:crossAx val="2181720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7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Vaccine</c:v>
                </c:pt>
                <c:pt idx="1">
                  <c:v> Medicine</c:v>
                </c:pt>
                <c:pt idx="2">
                  <c:v> Active product ingredient</c:v>
                </c:pt>
                <c:pt idx="3">
                  <c:v> Other1</c:v>
                </c:pt>
              </c:strCache>
            </c:strRef>
          </c:cat>
          <c:val>
            <c:numRef>
              <c:f>Sheet1!$B$2:$B$5</c:f>
              <c:numCache>
                <c:formatCode>0</c:formatCode>
                <c:ptCount val="4"/>
                <c:pt idx="0">
                  <c:v>72.73</c:v>
                </c:pt>
                <c:pt idx="1">
                  <c:v>36.36</c:v>
                </c:pt>
                <c:pt idx="2">
                  <c:v>18.18</c:v>
                </c:pt>
                <c:pt idx="3">
                  <c:v>27.27</c:v>
                </c:pt>
              </c:numCache>
            </c:numRef>
          </c:val>
        </c:ser>
        <c:gapWidth val="43"/>
        <c:overlap val="100"/>
        <c:axId val="218066304"/>
        <c:axId val="218195072"/>
      </c:barChart>
      <c:catAx>
        <c:axId val="218066304"/>
        <c:scaling>
          <c:orientation val="maxMin"/>
        </c:scaling>
        <c:axPos val="l"/>
        <c:tickLblPos val="none"/>
        <c:txPr>
          <a:bodyPr/>
          <a:lstStyle/>
          <a:p>
            <a:pPr>
              <a:defRPr lang="en-IN"/>
            </a:pPr>
            <a:endParaRPr lang="en-US"/>
          </a:p>
        </c:txPr>
        <c:crossAx val="218195072"/>
        <c:crosses val="autoZero"/>
        <c:auto val="1"/>
        <c:lblAlgn val="ctr"/>
        <c:lblOffset val="100"/>
      </c:catAx>
      <c:valAx>
        <c:axId val="218195072"/>
        <c:scaling>
          <c:orientation val="minMax"/>
          <c:max val="100"/>
        </c:scaling>
        <c:delete val="1"/>
        <c:axPos val="b"/>
        <c:numFmt formatCode="0" sourceLinked="1"/>
        <c:tickLblPos val="none"/>
        <c:crossAx val="2180663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7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Vaccine</c:v>
                </c:pt>
                <c:pt idx="1">
                  <c:v> Medicine</c:v>
                </c:pt>
                <c:pt idx="2">
                  <c:v> Active product ingredient</c:v>
                </c:pt>
                <c:pt idx="3">
                  <c:v> Other1</c:v>
                </c:pt>
              </c:strCache>
            </c:strRef>
          </c:cat>
          <c:val>
            <c:numRef>
              <c:f>Sheet1!$B$2:$B$5</c:f>
              <c:numCache>
                <c:formatCode>0</c:formatCode>
                <c:ptCount val="4"/>
                <c:pt idx="0">
                  <c:v>55.56</c:v>
                </c:pt>
                <c:pt idx="1">
                  <c:v>44.44</c:v>
                </c:pt>
                <c:pt idx="2">
                  <c:v>11.11</c:v>
                </c:pt>
                <c:pt idx="3">
                  <c:v>11.11</c:v>
                </c:pt>
              </c:numCache>
            </c:numRef>
          </c:val>
        </c:ser>
        <c:gapWidth val="43"/>
        <c:overlap val="100"/>
        <c:axId val="218222976"/>
        <c:axId val="218224512"/>
      </c:barChart>
      <c:catAx>
        <c:axId val="218222976"/>
        <c:scaling>
          <c:orientation val="maxMin"/>
        </c:scaling>
        <c:axPos val="l"/>
        <c:tickLblPos val="none"/>
        <c:txPr>
          <a:bodyPr/>
          <a:lstStyle/>
          <a:p>
            <a:pPr>
              <a:defRPr lang="en-IN"/>
            </a:pPr>
            <a:endParaRPr lang="en-US"/>
          </a:p>
        </c:txPr>
        <c:crossAx val="218224512"/>
        <c:crosses val="autoZero"/>
        <c:auto val="1"/>
        <c:lblAlgn val="ctr"/>
        <c:lblOffset val="100"/>
      </c:catAx>
      <c:valAx>
        <c:axId val="218224512"/>
        <c:scaling>
          <c:orientation val="minMax"/>
          <c:max val="100"/>
        </c:scaling>
        <c:delete val="1"/>
        <c:axPos val="b"/>
        <c:numFmt formatCode="0" sourceLinked="1"/>
        <c:tickLblPos val="none"/>
        <c:crossAx val="2182229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7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Vaccine</c:v>
                </c:pt>
                <c:pt idx="1">
                  <c:v> Medicine</c:v>
                </c:pt>
                <c:pt idx="2">
                  <c:v> Active product ingredient</c:v>
                </c:pt>
                <c:pt idx="3">
                  <c:v> Other1</c:v>
                </c:pt>
              </c:strCache>
            </c:strRef>
          </c:cat>
          <c:val>
            <c:numRef>
              <c:f>Sheet1!$B$2:$B$5</c:f>
              <c:numCache>
                <c:formatCode>0</c:formatCode>
                <c:ptCount val="4"/>
                <c:pt idx="0">
                  <c:v>90</c:v>
                </c:pt>
                <c:pt idx="1">
                  <c:v>40</c:v>
                </c:pt>
                <c:pt idx="2">
                  <c:v>0</c:v>
                </c:pt>
                <c:pt idx="3">
                  <c:v>0</c:v>
                </c:pt>
              </c:numCache>
            </c:numRef>
          </c:val>
        </c:ser>
        <c:gapWidth val="43"/>
        <c:overlap val="100"/>
        <c:axId val="218150016"/>
        <c:axId val="218151552"/>
      </c:barChart>
      <c:catAx>
        <c:axId val="218150016"/>
        <c:scaling>
          <c:orientation val="maxMin"/>
        </c:scaling>
        <c:axPos val="l"/>
        <c:tickLblPos val="none"/>
        <c:txPr>
          <a:bodyPr/>
          <a:lstStyle/>
          <a:p>
            <a:pPr>
              <a:defRPr lang="en-IN"/>
            </a:pPr>
            <a:endParaRPr lang="en-US"/>
          </a:p>
        </c:txPr>
        <c:crossAx val="218151552"/>
        <c:crosses val="autoZero"/>
        <c:auto val="1"/>
        <c:lblAlgn val="ctr"/>
        <c:lblOffset val="100"/>
      </c:catAx>
      <c:valAx>
        <c:axId val="218151552"/>
        <c:scaling>
          <c:orientation val="minMax"/>
          <c:max val="100"/>
        </c:scaling>
        <c:delete val="1"/>
        <c:axPos val="b"/>
        <c:numFmt formatCode="0" sourceLinked="1"/>
        <c:tickLblPos val="none"/>
        <c:crossAx val="2181500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7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Vaccine</c:v>
                </c:pt>
                <c:pt idx="1">
                  <c:v> Medicine</c:v>
                </c:pt>
                <c:pt idx="2">
                  <c:v> Active product ingredient</c:v>
                </c:pt>
                <c:pt idx="3">
                  <c:v> Other1</c:v>
                </c:pt>
              </c:strCache>
            </c:strRef>
          </c:cat>
          <c:val>
            <c:numRef>
              <c:f>Sheet1!$B$2:$B$5</c:f>
              <c:numCache>
                <c:formatCode>0</c:formatCode>
                <c:ptCount val="4"/>
                <c:pt idx="0">
                  <c:v>57.14</c:v>
                </c:pt>
                <c:pt idx="1">
                  <c:v>71.430000000000007</c:v>
                </c:pt>
                <c:pt idx="2">
                  <c:v>21.43</c:v>
                </c:pt>
                <c:pt idx="3">
                  <c:v>7.14</c:v>
                </c:pt>
              </c:numCache>
            </c:numRef>
          </c:val>
        </c:ser>
        <c:gapWidth val="43"/>
        <c:overlap val="100"/>
        <c:axId val="218244992"/>
        <c:axId val="218246528"/>
      </c:barChart>
      <c:catAx>
        <c:axId val="218244992"/>
        <c:scaling>
          <c:orientation val="maxMin"/>
        </c:scaling>
        <c:axPos val="l"/>
        <c:tickLblPos val="none"/>
        <c:txPr>
          <a:bodyPr/>
          <a:lstStyle/>
          <a:p>
            <a:pPr>
              <a:defRPr lang="en-IN"/>
            </a:pPr>
            <a:endParaRPr lang="en-US"/>
          </a:p>
        </c:txPr>
        <c:crossAx val="218246528"/>
        <c:crosses val="autoZero"/>
        <c:auto val="1"/>
        <c:lblAlgn val="ctr"/>
        <c:lblOffset val="100"/>
      </c:catAx>
      <c:valAx>
        <c:axId val="218246528"/>
        <c:scaling>
          <c:orientation val="minMax"/>
          <c:max val="100"/>
        </c:scaling>
        <c:delete val="1"/>
        <c:axPos val="b"/>
        <c:numFmt formatCode="0" sourceLinked="1"/>
        <c:tickLblPos val="none"/>
        <c:crossAx val="2182449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7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3"/>
                <c:pt idx="0">
                  <c:v> Pure Lease Rental Model</c:v>
                </c:pt>
                <c:pt idx="1">
                  <c:v> Captive Use</c:v>
                </c:pt>
                <c:pt idx="2">
                  <c:v> Supply Chain Service</c:v>
                </c:pt>
              </c:strCache>
            </c:strRef>
          </c:cat>
          <c:val>
            <c:numRef>
              <c:f>Sheet1!$B$2:$B$5</c:f>
              <c:numCache>
                <c:formatCode>0</c:formatCode>
                <c:ptCount val="4"/>
                <c:pt idx="0">
                  <c:v>75.36999999999999</c:v>
                </c:pt>
                <c:pt idx="1">
                  <c:v>26.7</c:v>
                </c:pt>
                <c:pt idx="2">
                  <c:v>13.01</c:v>
                </c:pt>
                <c:pt idx="3">
                  <c:v>3.2800000000000002</c:v>
                </c:pt>
              </c:numCache>
            </c:numRef>
          </c:val>
        </c:ser>
        <c:gapWidth val="43"/>
        <c:overlap val="100"/>
        <c:axId val="224939392"/>
        <c:axId val="224941184"/>
      </c:barChart>
      <c:catAx>
        <c:axId val="224939392"/>
        <c:scaling>
          <c:orientation val="maxMin"/>
        </c:scaling>
        <c:axPos val="l"/>
        <c:tickLblPos val="none"/>
        <c:txPr>
          <a:bodyPr/>
          <a:lstStyle/>
          <a:p>
            <a:pPr>
              <a:defRPr lang="en-IN"/>
            </a:pPr>
            <a:endParaRPr lang="en-US"/>
          </a:p>
        </c:txPr>
        <c:crossAx val="224941184"/>
        <c:crosses val="autoZero"/>
        <c:auto val="1"/>
        <c:lblAlgn val="ctr"/>
        <c:lblOffset val="100"/>
      </c:catAx>
      <c:valAx>
        <c:axId val="224941184"/>
        <c:scaling>
          <c:orientation val="minMax"/>
          <c:max val="100"/>
        </c:scaling>
        <c:delete val="1"/>
        <c:axPos val="b"/>
        <c:numFmt formatCode="0" sourceLinked="1"/>
        <c:tickLblPos val="none"/>
        <c:crossAx val="2249393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7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3"/>
                <c:pt idx="0">
                  <c:v> Pure Lease Rental Model</c:v>
                </c:pt>
                <c:pt idx="1">
                  <c:v> Captive Use</c:v>
                </c:pt>
                <c:pt idx="2">
                  <c:v> Supply Chain Service</c:v>
                </c:pt>
              </c:strCache>
            </c:strRef>
          </c:cat>
          <c:val>
            <c:numRef>
              <c:f>Sheet1!$B$2:$B$5</c:f>
              <c:numCache>
                <c:formatCode>0</c:formatCode>
                <c:ptCount val="4"/>
                <c:pt idx="0">
                  <c:v>46.51</c:v>
                </c:pt>
                <c:pt idx="1">
                  <c:v>38.28</c:v>
                </c:pt>
                <c:pt idx="2">
                  <c:v>19.71</c:v>
                </c:pt>
                <c:pt idx="3">
                  <c:v>12.34</c:v>
                </c:pt>
              </c:numCache>
            </c:numRef>
          </c:val>
        </c:ser>
        <c:gapWidth val="43"/>
        <c:overlap val="100"/>
        <c:axId val="224883072"/>
        <c:axId val="224884608"/>
      </c:barChart>
      <c:catAx>
        <c:axId val="224883072"/>
        <c:scaling>
          <c:orientation val="maxMin"/>
        </c:scaling>
        <c:axPos val="l"/>
        <c:tickLblPos val="none"/>
        <c:txPr>
          <a:bodyPr/>
          <a:lstStyle/>
          <a:p>
            <a:pPr>
              <a:defRPr lang="en-IN"/>
            </a:pPr>
            <a:endParaRPr lang="en-US"/>
          </a:p>
        </c:txPr>
        <c:crossAx val="224884608"/>
        <c:crosses val="autoZero"/>
        <c:auto val="1"/>
        <c:lblAlgn val="ctr"/>
        <c:lblOffset val="100"/>
      </c:catAx>
      <c:valAx>
        <c:axId val="224884608"/>
        <c:scaling>
          <c:orientation val="minMax"/>
          <c:max val="100"/>
        </c:scaling>
        <c:delete val="1"/>
        <c:axPos val="b"/>
        <c:numFmt formatCode="0" sourceLinked="1"/>
        <c:tickLblPos val="none"/>
        <c:crossAx val="22488307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7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3"/>
                <c:pt idx="0">
                  <c:v> Pure Lease Rental Model</c:v>
                </c:pt>
                <c:pt idx="1">
                  <c:v> Captive Use</c:v>
                </c:pt>
                <c:pt idx="2">
                  <c:v> Supply Chain Service</c:v>
                </c:pt>
              </c:strCache>
            </c:strRef>
          </c:cat>
          <c:val>
            <c:numRef>
              <c:f>Sheet1!$B$2:$B$5</c:f>
              <c:numCache>
                <c:formatCode>0</c:formatCode>
                <c:ptCount val="4"/>
                <c:pt idx="0">
                  <c:v>88.1</c:v>
                </c:pt>
                <c:pt idx="1">
                  <c:v>16.059999999999999</c:v>
                </c:pt>
                <c:pt idx="2">
                  <c:v>6.1599999999999975</c:v>
                </c:pt>
                <c:pt idx="3">
                  <c:v>0.79</c:v>
                </c:pt>
              </c:numCache>
            </c:numRef>
          </c:val>
        </c:ser>
        <c:gapWidth val="43"/>
        <c:overlap val="100"/>
        <c:axId val="224994432"/>
        <c:axId val="224995968"/>
      </c:barChart>
      <c:catAx>
        <c:axId val="224994432"/>
        <c:scaling>
          <c:orientation val="maxMin"/>
        </c:scaling>
        <c:axPos val="l"/>
        <c:tickLblPos val="none"/>
        <c:txPr>
          <a:bodyPr/>
          <a:lstStyle/>
          <a:p>
            <a:pPr>
              <a:defRPr lang="en-IN"/>
            </a:pPr>
            <a:endParaRPr lang="en-US"/>
          </a:p>
        </c:txPr>
        <c:crossAx val="224995968"/>
        <c:crosses val="autoZero"/>
        <c:auto val="1"/>
        <c:lblAlgn val="ctr"/>
        <c:lblOffset val="100"/>
      </c:catAx>
      <c:valAx>
        <c:axId val="224995968"/>
        <c:scaling>
          <c:orientation val="minMax"/>
          <c:max val="100"/>
        </c:scaling>
        <c:delete val="1"/>
        <c:axPos val="b"/>
        <c:numFmt formatCode="0" sourceLinked="1"/>
        <c:tickLblPos val="none"/>
        <c:crossAx val="2249944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7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3"/>
                <c:pt idx="0">
                  <c:v> Pure Lease Rental Model</c:v>
                </c:pt>
                <c:pt idx="1">
                  <c:v> Captive Use</c:v>
                </c:pt>
                <c:pt idx="2">
                  <c:v> Supply Chain Service</c:v>
                </c:pt>
              </c:strCache>
            </c:strRef>
          </c:cat>
          <c:val>
            <c:numRef>
              <c:f>Sheet1!$B$2:$B$5</c:f>
              <c:numCache>
                <c:formatCode>0</c:formatCode>
                <c:ptCount val="4"/>
                <c:pt idx="0">
                  <c:v>90.910000000000025</c:v>
                </c:pt>
                <c:pt idx="1">
                  <c:v>19.18</c:v>
                </c:pt>
                <c:pt idx="2">
                  <c:v>8.7199999999999989</c:v>
                </c:pt>
                <c:pt idx="3">
                  <c:v>0.62000000000000743</c:v>
                </c:pt>
              </c:numCache>
            </c:numRef>
          </c:val>
        </c:ser>
        <c:gapWidth val="43"/>
        <c:overlap val="100"/>
        <c:axId val="224769920"/>
        <c:axId val="224771456"/>
      </c:barChart>
      <c:catAx>
        <c:axId val="224769920"/>
        <c:scaling>
          <c:orientation val="maxMin"/>
        </c:scaling>
        <c:axPos val="l"/>
        <c:tickLblPos val="none"/>
        <c:txPr>
          <a:bodyPr/>
          <a:lstStyle/>
          <a:p>
            <a:pPr>
              <a:defRPr lang="en-IN"/>
            </a:pPr>
            <a:endParaRPr lang="en-US"/>
          </a:p>
        </c:txPr>
        <c:crossAx val="224771456"/>
        <c:crosses val="autoZero"/>
        <c:auto val="1"/>
        <c:lblAlgn val="ctr"/>
        <c:lblOffset val="100"/>
      </c:catAx>
      <c:valAx>
        <c:axId val="224771456"/>
        <c:scaling>
          <c:orientation val="minMax"/>
          <c:max val="100"/>
        </c:scaling>
        <c:delete val="1"/>
        <c:axPos val="b"/>
        <c:numFmt formatCode="0" sourceLinked="1"/>
        <c:tickLblPos val="none"/>
        <c:crossAx val="2247699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7"/>
          <c:y val="0.12257111451324262"/>
          <c:w val="0.83441228514459997"/>
          <c:h val="0.736540491158432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9.98</c:v>
                </c:pt>
                <c:pt idx="1">
                  <c:v>30.810000000000031</c:v>
                </c:pt>
                <c:pt idx="2">
                  <c:v>18.190000000000001</c:v>
                </c:pt>
                <c:pt idx="3">
                  <c:v>41.03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8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3"/>
                <c:pt idx="0">
                  <c:v> Pure Lease Rental Model</c:v>
                </c:pt>
                <c:pt idx="1">
                  <c:v> Captive Use</c:v>
                </c:pt>
                <c:pt idx="2">
                  <c:v> Supply Chain Service</c:v>
                </c:pt>
              </c:strCache>
            </c:strRef>
          </c:cat>
          <c:val>
            <c:numRef>
              <c:f>Sheet1!$B$2:$B$5</c:f>
              <c:numCache>
                <c:formatCode>0</c:formatCode>
                <c:ptCount val="4"/>
                <c:pt idx="0">
                  <c:v>65.940000000000026</c:v>
                </c:pt>
                <c:pt idx="1">
                  <c:v>43.24</c:v>
                </c:pt>
                <c:pt idx="2">
                  <c:v>23.99</c:v>
                </c:pt>
                <c:pt idx="3">
                  <c:v>1.28</c:v>
                </c:pt>
              </c:numCache>
            </c:numRef>
          </c:val>
        </c:ser>
        <c:gapWidth val="43"/>
        <c:overlap val="100"/>
        <c:axId val="225081984"/>
        <c:axId val="225083776"/>
      </c:barChart>
      <c:catAx>
        <c:axId val="225081984"/>
        <c:scaling>
          <c:orientation val="maxMin"/>
        </c:scaling>
        <c:axPos val="l"/>
        <c:tickLblPos val="none"/>
        <c:txPr>
          <a:bodyPr/>
          <a:lstStyle/>
          <a:p>
            <a:pPr>
              <a:defRPr lang="en-IN"/>
            </a:pPr>
            <a:endParaRPr lang="en-US"/>
          </a:p>
        </c:txPr>
        <c:crossAx val="225083776"/>
        <c:crosses val="autoZero"/>
        <c:auto val="1"/>
        <c:lblAlgn val="ctr"/>
        <c:lblOffset val="100"/>
      </c:catAx>
      <c:valAx>
        <c:axId val="225083776"/>
        <c:scaling>
          <c:orientation val="minMax"/>
          <c:max val="100"/>
        </c:scaling>
        <c:delete val="1"/>
        <c:axPos val="b"/>
        <c:numFmt formatCode="0" sourceLinked="1"/>
        <c:tickLblPos val="none"/>
        <c:crossAx val="2250819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8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Pure Lease Rental Model</c:v>
                </c:pt>
                <c:pt idx="1">
                  <c:v>Captive Use</c:v>
                </c:pt>
                <c:pt idx="2">
                  <c:v>Supply Chain Service</c:v>
                </c:pt>
                <c:pt idx="3">
                  <c:v>Mixed</c:v>
                </c:pt>
              </c:strCache>
            </c:strRef>
          </c:cat>
          <c:val>
            <c:numRef>
              <c:f>Sheet1!$B$2:$B$5</c:f>
              <c:numCache>
                <c:formatCode>0</c:formatCode>
                <c:ptCount val="4"/>
                <c:pt idx="0">
                  <c:v>75.36999999999999</c:v>
                </c:pt>
                <c:pt idx="1">
                  <c:v>26.7</c:v>
                </c:pt>
                <c:pt idx="2">
                  <c:v>13.01</c:v>
                </c:pt>
                <c:pt idx="3">
                  <c:v>3.2800000000000002</c:v>
                </c:pt>
              </c:numCache>
            </c:numRef>
          </c:val>
        </c:ser>
        <c:gapWidth val="43"/>
        <c:overlap val="100"/>
        <c:axId val="225092352"/>
        <c:axId val="225093888"/>
      </c:barChart>
      <c:catAx>
        <c:axId val="225092352"/>
        <c:scaling>
          <c:orientation val="maxMin"/>
        </c:scaling>
        <c:axPos val="l"/>
        <c:tickLblPos val="none"/>
        <c:txPr>
          <a:bodyPr/>
          <a:lstStyle/>
          <a:p>
            <a:pPr>
              <a:defRPr lang="en-IN"/>
            </a:pPr>
            <a:endParaRPr lang="en-US"/>
          </a:p>
        </c:txPr>
        <c:crossAx val="225093888"/>
        <c:crosses val="autoZero"/>
        <c:auto val="1"/>
        <c:lblAlgn val="ctr"/>
        <c:lblOffset val="100"/>
      </c:catAx>
      <c:valAx>
        <c:axId val="225093888"/>
        <c:scaling>
          <c:orientation val="minMax"/>
          <c:max val="100"/>
        </c:scaling>
        <c:delete val="1"/>
        <c:axPos val="b"/>
        <c:numFmt formatCode="0" sourceLinked="1"/>
        <c:tickLblPos val="none"/>
        <c:crossAx val="2250923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8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Pure Lease Rental Model</c:v>
                </c:pt>
                <c:pt idx="1">
                  <c:v>Captive Use</c:v>
                </c:pt>
                <c:pt idx="2">
                  <c:v>Supply Chain Service</c:v>
                </c:pt>
                <c:pt idx="3">
                  <c:v>Mixed</c:v>
                </c:pt>
              </c:strCache>
            </c:strRef>
          </c:cat>
          <c:val>
            <c:numRef>
              <c:f>Sheet1!$B$2:$B$5</c:f>
              <c:numCache>
                <c:formatCode>0</c:formatCode>
                <c:ptCount val="4"/>
                <c:pt idx="0">
                  <c:v>77.78</c:v>
                </c:pt>
                <c:pt idx="1">
                  <c:v>59.260000000000012</c:v>
                </c:pt>
                <c:pt idx="2">
                  <c:v>22.22</c:v>
                </c:pt>
                <c:pt idx="3">
                  <c:v>0</c:v>
                </c:pt>
              </c:numCache>
            </c:numRef>
          </c:val>
        </c:ser>
        <c:gapWidth val="43"/>
        <c:overlap val="100"/>
        <c:axId val="225277440"/>
        <c:axId val="225278976"/>
      </c:barChart>
      <c:catAx>
        <c:axId val="225277440"/>
        <c:scaling>
          <c:orientation val="maxMin"/>
        </c:scaling>
        <c:axPos val="l"/>
        <c:tickLblPos val="none"/>
        <c:txPr>
          <a:bodyPr/>
          <a:lstStyle/>
          <a:p>
            <a:pPr>
              <a:defRPr lang="en-IN"/>
            </a:pPr>
            <a:endParaRPr lang="en-US"/>
          </a:p>
        </c:txPr>
        <c:crossAx val="225278976"/>
        <c:crosses val="autoZero"/>
        <c:auto val="1"/>
        <c:lblAlgn val="ctr"/>
        <c:lblOffset val="100"/>
      </c:catAx>
      <c:valAx>
        <c:axId val="225278976"/>
        <c:scaling>
          <c:orientation val="minMax"/>
          <c:max val="100"/>
        </c:scaling>
        <c:delete val="1"/>
        <c:axPos val="b"/>
        <c:numFmt formatCode="0" sourceLinked="1"/>
        <c:tickLblPos val="none"/>
        <c:crossAx val="22527744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8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Pure Lease Rental Model</c:v>
                </c:pt>
                <c:pt idx="1">
                  <c:v>Captive Use</c:v>
                </c:pt>
                <c:pt idx="2">
                  <c:v>Supply Chain Service</c:v>
                </c:pt>
                <c:pt idx="3">
                  <c:v>Mixed</c:v>
                </c:pt>
              </c:strCache>
            </c:strRef>
          </c:cat>
          <c:val>
            <c:numRef>
              <c:f>Sheet1!$B$2:$B$5</c:f>
              <c:numCache>
                <c:formatCode>0</c:formatCode>
                <c:ptCount val="4"/>
                <c:pt idx="0">
                  <c:v>82.440000000000026</c:v>
                </c:pt>
                <c:pt idx="1">
                  <c:v>20.75</c:v>
                </c:pt>
                <c:pt idx="2">
                  <c:v>11.89</c:v>
                </c:pt>
                <c:pt idx="3">
                  <c:v>3.3899999999999997</c:v>
                </c:pt>
              </c:numCache>
            </c:numRef>
          </c:val>
        </c:ser>
        <c:gapWidth val="43"/>
        <c:overlap val="100"/>
        <c:axId val="225302784"/>
        <c:axId val="225296384"/>
      </c:barChart>
      <c:catAx>
        <c:axId val="225302784"/>
        <c:scaling>
          <c:orientation val="maxMin"/>
        </c:scaling>
        <c:axPos val="l"/>
        <c:tickLblPos val="none"/>
        <c:txPr>
          <a:bodyPr/>
          <a:lstStyle/>
          <a:p>
            <a:pPr>
              <a:defRPr lang="en-IN"/>
            </a:pPr>
            <a:endParaRPr lang="en-US"/>
          </a:p>
        </c:txPr>
        <c:crossAx val="225296384"/>
        <c:crosses val="autoZero"/>
        <c:auto val="1"/>
        <c:lblAlgn val="ctr"/>
        <c:lblOffset val="100"/>
      </c:catAx>
      <c:valAx>
        <c:axId val="225296384"/>
        <c:scaling>
          <c:orientation val="minMax"/>
          <c:max val="100"/>
        </c:scaling>
        <c:delete val="1"/>
        <c:axPos val="b"/>
        <c:numFmt formatCode="0" sourceLinked="1"/>
        <c:tickLblPos val="none"/>
        <c:crossAx val="2253027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8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Pure Lease Rental Model</c:v>
                </c:pt>
                <c:pt idx="1">
                  <c:v>Captive Use</c:v>
                </c:pt>
                <c:pt idx="2">
                  <c:v>Supply Chain Service</c:v>
                </c:pt>
                <c:pt idx="3">
                  <c:v>Mixed</c:v>
                </c:pt>
              </c:strCache>
            </c:strRef>
          </c:cat>
          <c:val>
            <c:numRef>
              <c:f>Sheet1!$B$2:$B$5</c:f>
              <c:numCache>
                <c:formatCode>0</c:formatCode>
                <c:ptCount val="4"/>
                <c:pt idx="0">
                  <c:v>63.290000000000013</c:v>
                </c:pt>
                <c:pt idx="1">
                  <c:v>44.17</c:v>
                </c:pt>
                <c:pt idx="2">
                  <c:v>21.8</c:v>
                </c:pt>
                <c:pt idx="3">
                  <c:v>3.06</c:v>
                </c:pt>
              </c:numCache>
            </c:numRef>
          </c:val>
        </c:ser>
        <c:gapWidth val="43"/>
        <c:overlap val="100"/>
        <c:axId val="225315840"/>
        <c:axId val="225329920"/>
      </c:barChart>
      <c:catAx>
        <c:axId val="225315840"/>
        <c:scaling>
          <c:orientation val="maxMin"/>
        </c:scaling>
        <c:axPos val="l"/>
        <c:numFmt formatCode="0" sourceLinked="1"/>
        <c:tickLblPos val="none"/>
        <c:txPr>
          <a:bodyPr/>
          <a:lstStyle/>
          <a:p>
            <a:pPr>
              <a:defRPr lang="en-IN"/>
            </a:pPr>
            <a:endParaRPr lang="en-US"/>
          </a:p>
        </c:txPr>
        <c:crossAx val="225329920"/>
        <c:crosses val="autoZero"/>
        <c:auto val="1"/>
        <c:lblAlgn val="ctr"/>
        <c:lblOffset val="100"/>
      </c:catAx>
      <c:valAx>
        <c:axId val="225329920"/>
        <c:scaling>
          <c:orientation val="minMax"/>
          <c:max val="100"/>
        </c:scaling>
        <c:delete val="1"/>
        <c:axPos val="b"/>
        <c:numFmt formatCode="0" sourceLinked="1"/>
        <c:tickLblPos val="none"/>
        <c:crossAx val="22531584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8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Pure Lease Rental Model</c:v>
                </c:pt>
                <c:pt idx="1">
                  <c:v>Captive Use</c:v>
                </c:pt>
                <c:pt idx="2">
                  <c:v>Supply Chain Service</c:v>
                </c:pt>
                <c:pt idx="3">
                  <c:v>Mixed</c:v>
                </c:pt>
              </c:strCache>
            </c:strRef>
          </c:cat>
          <c:val>
            <c:numRef>
              <c:f>Sheet1!$B$2:$B$5</c:f>
              <c:numCache>
                <c:formatCode>0</c:formatCode>
                <c:ptCount val="4"/>
                <c:pt idx="0">
                  <c:v>27.650000000000031</c:v>
                </c:pt>
                <c:pt idx="1">
                  <c:v>70.13</c:v>
                </c:pt>
                <c:pt idx="2">
                  <c:v>16.37</c:v>
                </c:pt>
                <c:pt idx="3">
                  <c:v>1.1100000000000001</c:v>
                </c:pt>
              </c:numCache>
            </c:numRef>
          </c:val>
        </c:ser>
        <c:gapWidth val="43"/>
        <c:overlap val="100"/>
        <c:axId val="233775104"/>
        <c:axId val="233776640"/>
      </c:barChart>
      <c:catAx>
        <c:axId val="233775104"/>
        <c:scaling>
          <c:orientation val="maxMin"/>
        </c:scaling>
        <c:axPos val="l"/>
        <c:tickLblPos val="none"/>
        <c:txPr>
          <a:bodyPr/>
          <a:lstStyle/>
          <a:p>
            <a:pPr>
              <a:defRPr lang="en-IN"/>
            </a:pPr>
            <a:endParaRPr lang="en-US"/>
          </a:p>
        </c:txPr>
        <c:crossAx val="233776640"/>
        <c:crosses val="autoZero"/>
        <c:auto val="1"/>
        <c:lblAlgn val="ctr"/>
        <c:lblOffset val="100"/>
      </c:catAx>
      <c:valAx>
        <c:axId val="233776640"/>
        <c:scaling>
          <c:orientation val="minMax"/>
          <c:max val="100"/>
        </c:scaling>
        <c:delete val="1"/>
        <c:axPos val="b"/>
        <c:numFmt formatCode="0" sourceLinked="1"/>
        <c:tickLblPos val="none"/>
        <c:crossAx val="2337751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8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Pure Lease Rental Model</c:v>
                </c:pt>
                <c:pt idx="1">
                  <c:v>Captive Use</c:v>
                </c:pt>
                <c:pt idx="2">
                  <c:v>Supply Chain Service</c:v>
                </c:pt>
                <c:pt idx="3">
                  <c:v>Mixed</c:v>
                </c:pt>
              </c:strCache>
            </c:strRef>
          </c:cat>
          <c:val>
            <c:numRef>
              <c:f>Sheet1!$B$2:$B$5</c:f>
              <c:numCache>
                <c:formatCode>0</c:formatCode>
                <c:ptCount val="4"/>
                <c:pt idx="0">
                  <c:v>81.819999999999993</c:v>
                </c:pt>
                <c:pt idx="1">
                  <c:v>54.55</c:v>
                </c:pt>
                <c:pt idx="2">
                  <c:v>25</c:v>
                </c:pt>
                <c:pt idx="3">
                  <c:v>2.27</c:v>
                </c:pt>
              </c:numCache>
            </c:numRef>
          </c:val>
        </c:ser>
        <c:gapWidth val="43"/>
        <c:overlap val="100"/>
        <c:axId val="233800448"/>
        <c:axId val="233801984"/>
      </c:barChart>
      <c:catAx>
        <c:axId val="233800448"/>
        <c:scaling>
          <c:orientation val="maxMin"/>
        </c:scaling>
        <c:axPos val="l"/>
        <c:tickLblPos val="none"/>
        <c:txPr>
          <a:bodyPr/>
          <a:lstStyle/>
          <a:p>
            <a:pPr>
              <a:defRPr lang="en-IN"/>
            </a:pPr>
            <a:endParaRPr lang="en-US"/>
          </a:p>
        </c:txPr>
        <c:crossAx val="233801984"/>
        <c:crosses val="autoZero"/>
        <c:auto val="1"/>
        <c:lblAlgn val="ctr"/>
        <c:lblOffset val="100"/>
      </c:catAx>
      <c:valAx>
        <c:axId val="233801984"/>
        <c:scaling>
          <c:orientation val="minMax"/>
          <c:max val="100"/>
        </c:scaling>
        <c:delete val="1"/>
        <c:axPos val="b"/>
        <c:numFmt formatCode="0" sourceLinked="1"/>
        <c:tickLblPos val="none"/>
        <c:crossAx val="2338004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8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Pure Lease Rental Model</c:v>
                </c:pt>
                <c:pt idx="1">
                  <c:v>Captive Use</c:v>
                </c:pt>
                <c:pt idx="2">
                  <c:v>Supply Chain Service</c:v>
                </c:pt>
                <c:pt idx="3">
                  <c:v>Mixed</c:v>
                </c:pt>
              </c:strCache>
            </c:strRef>
          </c:cat>
          <c:val>
            <c:numRef>
              <c:f>Sheet1!$B$2:$B$5</c:f>
              <c:numCache>
                <c:formatCode>0</c:formatCode>
                <c:ptCount val="4"/>
                <c:pt idx="0">
                  <c:v>75.36999999999999</c:v>
                </c:pt>
                <c:pt idx="1">
                  <c:v>26.7</c:v>
                </c:pt>
                <c:pt idx="2">
                  <c:v>13.01</c:v>
                </c:pt>
                <c:pt idx="3">
                  <c:v>3.2800000000000002</c:v>
                </c:pt>
              </c:numCache>
            </c:numRef>
          </c:val>
        </c:ser>
        <c:gapWidth val="43"/>
        <c:overlap val="100"/>
        <c:axId val="233883136"/>
        <c:axId val="233884672"/>
      </c:barChart>
      <c:catAx>
        <c:axId val="233883136"/>
        <c:scaling>
          <c:orientation val="maxMin"/>
        </c:scaling>
        <c:axPos val="l"/>
        <c:tickLblPos val="none"/>
        <c:txPr>
          <a:bodyPr/>
          <a:lstStyle/>
          <a:p>
            <a:pPr>
              <a:defRPr lang="en-IN"/>
            </a:pPr>
            <a:endParaRPr lang="en-US"/>
          </a:p>
        </c:txPr>
        <c:crossAx val="233884672"/>
        <c:crosses val="autoZero"/>
        <c:auto val="1"/>
        <c:lblAlgn val="ctr"/>
        <c:lblOffset val="100"/>
      </c:catAx>
      <c:valAx>
        <c:axId val="233884672"/>
        <c:scaling>
          <c:orientation val="minMax"/>
          <c:max val="100"/>
        </c:scaling>
        <c:delete val="1"/>
        <c:axPos val="b"/>
        <c:numFmt formatCode="0" sourceLinked="1"/>
        <c:tickLblPos val="none"/>
        <c:crossAx val="2338831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8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Pure Lease Rental Model</c:v>
                </c:pt>
                <c:pt idx="1">
                  <c:v>Captive Use</c:v>
                </c:pt>
                <c:pt idx="2">
                  <c:v>Supply Chain Service</c:v>
                </c:pt>
                <c:pt idx="3">
                  <c:v>Mixed</c:v>
                </c:pt>
              </c:strCache>
            </c:strRef>
          </c:cat>
          <c:val>
            <c:numRef>
              <c:f>Sheet1!$B$2:$B$5</c:f>
              <c:numCache>
                <c:formatCode>0</c:formatCode>
                <c:ptCount val="4"/>
                <c:pt idx="0">
                  <c:v>46.51</c:v>
                </c:pt>
                <c:pt idx="1">
                  <c:v>38.28</c:v>
                </c:pt>
                <c:pt idx="2">
                  <c:v>19.71</c:v>
                </c:pt>
                <c:pt idx="3">
                  <c:v>12.34</c:v>
                </c:pt>
              </c:numCache>
            </c:numRef>
          </c:val>
        </c:ser>
        <c:gapWidth val="43"/>
        <c:overlap val="100"/>
        <c:axId val="233912576"/>
        <c:axId val="233914368"/>
      </c:barChart>
      <c:catAx>
        <c:axId val="233912576"/>
        <c:scaling>
          <c:orientation val="maxMin"/>
        </c:scaling>
        <c:axPos val="l"/>
        <c:tickLblPos val="none"/>
        <c:txPr>
          <a:bodyPr/>
          <a:lstStyle/>
          <a:p>
            <a:pPr>
              <a:defRPr lang="en-IN"/>
            </a:pPr>
            <a:endParaRPr lang="en-US"/>
          </a:p>
        </c:txPr>
        <c:crossAx val="233914368"/>
        <c:crosses val="autoZero"/>
        <c:auto val="1"/>
        <c:lblAlgn val="ctr"/>
        <c:lblOffset val="100"/>
      </c:catAx>
      <c:valAx>
        <c:axId val="233914368"/>
        <c:scaling>
          <c:orientation val="minMax"/>
          <c:max val="100"/>
        </c:scaling>
        <c:delete val="1"/>
        <c:axPos val="b"/>
        <c:numFmt formatCode="0" sourceLinked="1"/>
        <c:tickLblPos val="none"/>
        <c:crossAx val="2339125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8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Pure Lease Rental Model</c:v>
                </c:pt>
                <c:pt idx="1">
                  <c:v>Captive Use</c:v>
                </c:pt>
                <c:pt idx="2">
                  <c:v>Supply Chain Service</c:v>
                </c:pt>
                <c:pt idx="3">
                  <c:v>Mixed</c:v>
                </c:pt>
              </c:strCache>
            </c:strRef>
          </c:cat>
          <c:val>
            <c:numRef>
              <c:f>Sheet1!$B$2:$B$5</c:f>
              <c:numCache>
                <c:formatCode>0</c:formatCode>
                <c:ptCount val="4"/>
                <c:pt idx="0">
                  <c:v>88.1</c:v>
                </c:pt>
                <c:pt idx="1">
                  <c:v>16.059999999999999</c:v>
                </c:pt>
                <c:pt idx="2">
                  <c:v>6.1599999999999975</c:v>
                </c:pt>
                <c:pt idx="3">
                  <c:v>0.79</c:v>
                </c:pt>
              </c:numCache>
            </c:numRef>
          </c:val>
        </c:ser>
        <c:gapWidth val="43"/>
        <c:overlap val="100"/>
        <c:axId val="233950208"/>
        <c:axId val="233952000"/>
      </c:barChart>
      <c:catAx>
        <c:axId val="233950208"/>
        <c:scaling>
          <c:orientation val="maxMin"/>
        </c:scaling>
        <c:axPos val="l"/>
        <c:tickLblPos val="none"/>
        <c:txPr>
          <a:bodyPr/>
          <a:lstStyle/>
          <a:p>
            <a:pPr>
              <a:defRPr lang="en-IN"/>
            </a:pPr>
            <a:endParaRPr lang="en-US"/>
          </a:p>
        </c:txPr>
        <c:crossAx val="233952000"/>
        <c:crosses val="autoZero"/>
        <c:auto val="1"/>
        <c:lblAlgn val="ctr"/>
        <c:lblOffset val="100"/>
      </c:catAx>
      <c:valAx>
        <c:axId val="233952000"/>
        <c:scaling>
          <c:orientation val="minMax"/>
          <c:max val="100"/>
        </c:scaling>
        <c:delete val="1"/>
        <c:axPos val="b"/>
        <c:numFmt formatCode="0" sourceLinked="1"/>
        <c:tickLblPos val="none"/>
        <c:crossAx val="2339502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7"/>
          <c:y val="0.12257111451324262"/>
          <c:w val="0.83441228514459997"/>
          <c:h val="0.736540491158432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2.25</c:v>
                </c:pt>
                <c:pt idx="1">
                  <c:v>90.58</c:v>
                </c:pt>
                <c:pt idx="2">
                  <c:v>2.0699999999999998</c:v>
                </c:pt>
                <c:pt idx="3">
                  <c:v>5.0999999999999996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39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Pure Lease Rental Model</c:v>
                </c:pt>
                <c:pt idx="1">
                  <c:v>Captive Use</c:v>
                </c:pt>
                <c:pt idx="2">
                  <c:v>Supply Chain Service</c:v>
                </c:pt>
                <c:pt idx="3">
                  <c:v>Mixed</c:v>
                </c:pt>
              </c:strCache>
            </c:strRef>
          </c:cat>
          <c:val>
            <c:numRef>
              <c:f>Sheet1!$B$2:$B$5</c:f>
              <c:numCache>
                <c:formatCode>0</c:formatCode>
                <c:ptCount val="4"/>
                <c:pt idx="0">
                  <c:v>90.910000000000025</c:v>
                </c:pt>
                <c:pt idx="1">
                  <c:v>19.18</c:v>
                </c:pt>
                <c:pt idx="2">
                  <c:v>8.7199999999999989</c:v>
                </c:pt>
                <c:pt idx="3">
                  <c:v>0.62000000000000743</c:v>
                </c:pt>
              </c:numCache>
            </c:numRef>
          </c:val>
        </c:ser>
        <c:gapWidth val="43"/>
        <c:overlap val="100"/>
        <c:axId val="201166848"/>
        <c:axId val="201168384"/>
      </c:barChart>
      <c:catAx>
        <c:axId val="201166848"/>
        <c:scaling>
          <c:orientation val="maxMin"/>
        </c:scaling>
        <c:axPos val="l"/>
        <c:tickLblPos val="none"/>
        <c:txPr>
          <a:bodyPr/>
          <a:lstStyle/>
          <a:p>
            <a:pPr>
              <a:defRPr lang="en-IN"/>
            </a:pPr>
            <a:endParaRPr lang="en-US"/>
          </a:p>
        </c:txPr>
        <c:crossAx val="201168384"/>
        <c:crosses val="autoZero"/>
        <c:auto val="1"/>
        <c:lblAlgn val="ctr"/>
        <c:lblOffset val="100"/>
      </c:catAx>
      <c:valAx>
        <c:axId val="201168384"/>
        <c:scaling>
          <c:orientation val="minMax"/>
          <c:max val="100"/>
        </c:scaling>
        <c:delete val="1"/>
        <c:axPos val="b"/>
        <c:numFmt formatCode="0" sourceLinked="1"/>
        <c:tickLblPos val="none"/>
        <c:crossAx val="2011668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9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Pure Lease Rental Model</c:v>
                </c:pt>
                <c:pt idx="1">
                  <c:v>Captive Use</c:v>
                </c:pt>
                <c:pt idx="2">
                  <c:v>Supply Chain Service</c:v>
                </c:pt>
                <c:pt idx="3">
                  <c:v>Mixed</c:v>
                </c:pt>
              </c:strCache>
            </c:strRef>
          </c:cat>
          <c:val>
            <c:numRef>
              <c:f>Sheet1!$B$2:$B$5</c:f>
              <c:numCache>
                <c:formatCode>0</c:formatCode>
                <c:ptCount val="4"/>
                <c:pt idx="0">
                  <c:v>65.940000000000026</c:v>
                </c:pt>
                <c:pt idx="1">
                  <c:v>43.24</c:v>
                </c:pt>
                <c:pt idx="2">
                  <c:v>23.99</c:v>
                </c:pt>
                <c:pt idx="3">
                  <c:v>1.28</c:v>
                </c:pt>
              </c:numCache>
            </c:numRef>
          </c:val>
        </c:ser>
        <c:gapWidth val="43"/>
        <c:overlap val="100"/>
        <c:axId val="234103552"/>
        <c:axId val="234105088"/>
      </c:barChart>
      <c:catAx>
        <c:axId val="234103552"/>
        <c:scaling>
          <c:orientation val="maxMin"/>
        </c:scaling>
        <c:axPos val="l"/>
        <c:tickLblPos val="none"/>
        <c:txPr>
          <a:bodyPr/>
          <a:lstStyle/>
          <a:p>
            <a:pPr>
              <a:defRPr lang="en-IN"/>
            </a:pPr>
            <a:endParaRPr lang="en-US"/>
          </a:p>
        </c:txPr>
        <c:crossAx val="234105088"/>
        <c:crosses val="autoZero"/>
        <c:auto val="1"/>
        <c:lblAlgn val="ctr"/>
        <c:lblOffset val="100"/>
      </c:catAx>
      <c:valAx>
        <c:axId val="234105088"/>
        <c:scaling>
          <c:orientation val="minMax"/>
          <c:max val="100"/>
        </c:scaling>
        <c:delete val="1"/>
        <c:axPos val="b"/>
        <c:numFmt formatCode="0" sourceLinked="1"/>
        <c:tickLblPos val="none"/>
        <c:crossAx val="2341035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9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7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 Partnership</c:v>
                </c:pt>
                <c:pt idx="1">
                  <c:v> Company (Private Ltd.)</c:v>
                </c:pt>
                <c:pt idx="2">
                  <c:v> Proprietorship</c:v>
                </c:pt>
                <c:pt idx="3">
                  <c:v> Company (Public Ltd.)</c:v>
                </c:pt>
                <c:pt idx="4">
                  <c:v> Cooperative</c:v>
                </c:pt>
                <c:pt idx="5">
                  <c:v> Government (Co./Dept./ PSU)</c:v>
                </c:pt>
                <c:pt idx="6">
                  <c:v> DKCS</c:v>
                </c:pt>
              </c:strCache>
            </c:strRef>
          </c:cat>
          <c:val>
            <c:numRef>
              <c:f>Sheet1!$B$2:$B$8</c:f>
              <c:numCache>
                <c:formatCode>0</c:formatCode>
                <c:ptCount val="7"/>
                <c:pt idx="0">
                  <c:v>33.520000000000003</c:v>
                </c:pt>
                <c:pt idx="1">
                  <c:v>31.24</c:v>
                </c:pt>
                <c:pt idx="2">
                  <c:v>26.7</c:v>
                </c:pt>
                <c:pt idx="3">
                  <c:v>3.48</c:v>
                </c:pt>
                <c:pt idx="4">
                  <c:v>2.6</c:v>
                </c:pt>
                <c:pt idx="5">
                  <c:v>1.6400000000000001</c:v>
                </c:pt>
                <c:pt idx="6">
                  <c:v>0.48000000000000032</c:v>
                </c:pt>
              </c:numCache>
            </c:numRef>
          </c:val>
        </c:ser>
        <c:gapWidth val="43"/>
        <c:overlap val="100"/>
        <c:axId val="236201472"/>
        <c:axId val="236203008"/>
      </c:barChart>
      <c:catAx>
        <c:axId val="236201472"/>
        <c:scaling>
          <c:orientation val="maxMin"/>
        </c:scaling>
        <c:axPos val="l"/>
        <c:tickLblPos val="none"/>
        <c:txPr>
          <a:bodyPr/>
          <a:lstStyle/>
          <a:p>
            <a:pPr>
              <a:defRPr lang="en-IN"/>
            </a:pPr>
            <a:endParaRPr lang="en-US"/>
          </a:p>
        </c:txPr>
        <c:crossAx val="236203008"/>
        <c:crosses val="autoZero"/>
        <c:auto val="1"/>
        <c:lblAlgn val="ctr"/>
        <c:lblOffset val="100"/>
      </c:catAx>
      <c:valAx>
        <c:axId val="236203008"/>
        <c:scaling>
          <c:orientation val="minMax"/>
          <c:max val="100"/>
        </c:scaling>
        <c:delete val="1"/>
        <c:axPos val="b"/>
        <c:numFmt formatCode="0" sourceLinked="1"/>
        <c:tickLblPos val="none"/>
        <c:crossAx val="23620147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9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Partnership</c:v>
                </c:pt>
                <c:pt idx="1">
                  <c:v>Company (Private Ltd.)</c:v>
                </c:pt>
                <c:pt idx="2">
                  <c:v>Proprietorship</c:v>
                </c:pt>
                <c:pt idx="3">
                  <c:v>Company (Public Ltd.)</c:v>
                </c:pt>
                <c:pt idx="4">
                  <c:v>Cooperative</c:v>
                </c:pt>
                <c:pt idx="5">
                  <c:v>Government (Co./Dept./ PSU)</c:v>
                </c:pt>
                <c:pt idx="6">
                  <c:v>DKCS</c:v>
                </c:pt>
              </c:strCache>
            </c:strRef>
          </c:cat>
          <c:val>
            <c:numRef>
              <c:f>Sheet1!$B$2:$B$8</c:f>
              <c:numCache>
                <c:formatCode>0</c:formatCode>
                <c:ptCount val="7"/>
                <c:pt idx="0">
                  <c:v>29.630000000000031</c:v>
                </c:pt>
                <c:pt idx="1">
                  <c:v>22.22</c:v>
                </c:pt>
                <c:pt idx="2">
                  <c:v>29.630000000000031</c:v>
                </c:pt>
                <c:pt idx="3">
                  <c:v>7.41</c:v>
                </c:pt>
                <c:pt idx="4">
                  <c:v>3.7</c:v>
                </c:pt>
                <c:pt idx="5">
                  <c:v>3.7</c:v>
                </c:pt>
                <c:pt idx="6">
                  <c:v>0</c:v>
                </c:pt>
              </c:numCache>
            </c:numRef>
          </c:val>
        </c:ser>
        <c:gapWidth val="43"/>
        <c:overlap val="100"/>
        <c:axId val="172898560"/>
        <c:axId val="172900352"/>
      </c:barChart>
      <c:catAx>
        <c:axId val="172898560"/>
        <c:scaling>
          <c:orientation val="maxMin"/>
        </c:scaling>
        <c:axPos val="l"/>
        <c:tickLblPos val="none"/>
        <c:txPr>
          <a:bodyPr/>
          <a:lstStyle/>
          <a:p>
            <a:pPr>
              <a:defRPr lang="en-IN"/>
            </a:pPr>
            <a:endParaRPr lang="en-US"/>
          </a:p>
        </c:txPr>
        <c:crossAx val="172900352"/>
        <c:crosses val="autoZero"/>
        <c:auto val="1"/>
        <c:lblAlgn val="ctr"/>
        <c:lblOffset val="100"/>
      </c:catAx>
      <c:valAx>
        <c:axId val="172900352"/>
        <c:scaling>
          <c:orientation val="minMax"/>
          <c:max val="100"/>
        </c:scaling>
        <c:delete val="1"/>
        <c:axPos val="b"/>
        <c:numFmt formatCode="0" sourceLinked="1"/>
        <c:tickLblPos val="none"/>
        <c:crossAx val="1728985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9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Partnership</c:v>
                </c:pt>
                <c:pt idx="1">
                  <c:v>Company (Private Ltd.)</c:v>
                </c:pt>
                <c:pt idx="2">
                  <c:v>Proprietorship</c:v>
                </c:pt>
                <c:pt idx="3">
                  <c:v>Company (Public Ltd.)</c:v>
                </c:pt>
                <c:pt idx="4">
                  <c:v>Cooperative</c:v>
                </c:pt>
                <c:pt idx="5">
                  <c:v>Government (Co./Dept./ PSU)</c:v>
                </c:pt>
                <c:pt idx="6">
                  <c:v>DKCS</c:v>
                </c:pt>
              </c:strCache>
            </c:strRef>
          </c:cat>
          <c:val>
            <c:numRef>
              <c:f>Sheet1!$B$2:$B$8</c:f>
              <c:numCache>
                <c:formatCode>0</c:formatCode>
                <c:ptCount val="7"/>
                <c:pt idx="0">
                  <c:v>34.800000000000004</c:v>
                </c:pt>
                <c:pt idx="1">
                  <c:v>31.34</c:v>
                </c:pt>
                <c:pt idx="2">
                  <c:v>27.19</c:v>
                </c:pt>
                <c:pt idx="3">
                  <c:v>3.09</c:v>
                </c:pt>
                <c:pt idx="4">
                  <c:v>1.75</c:v>
                </c:pt>
                <c:pt idx="5">
                  <c:v>1.04</c:v>
                </c:pt>
                <c:pt idx="6">
                  <c:v>0.48000000000000032</c:v>
                </c:pt>
              </c:numCache>
            </c:numRef>
          </c:val>
        </c:ser>
        <c:gapWidth val="43"/>
        <c:overlap val="100"/>
        <c:axId val="172932096"/>
        <c:axId val="172937984"/>
      </c:barChart>
      <c:catAx>
        <c:axId val="172932096"/>
        <c:scaling>
          <c:orientation val="maxMin"/>
        </c:scaling>
        <c:axPos val="l"/>
        <c:tickLblPos val="none"/>
        <c:txPr>
          <a:bodyPr/>
          <a:lstStyle/>
          <a:p>
            <a:pPr>
              <a:defRPr lang="en-IN"/>
            </a:pPr>
            <a:endParaRPr lang="en-US"/>
          </a:p>
        </c:txPr>
        <c:crossAx val="172937984"/>
        <c:crosses val="autoZero"/>
        <c:auto val="1"/>
        <c:lblAlgn val="ctr"/>
        <c:lblOffset val="100"/>
      </c:catAx>
      <c:valAx>
        <c:axId val="172937984"/>
        <c:scaling>
          <c:orientation val="minMax"/>
          <c:max val="100"/>
        </c:scaling>
        <c:delete val="1"/>
        <c:axPos val="b"/>
        <c:numFmt formatCode="0" sourceLinked="1"/>
        <c:tickLblPos val="none"/>
        <c:crossAx val="17293209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9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Partnership</c:v>
                </c:pt>
                <c:pt idx="1">
                  <c:v>Company (Private Ltd.)</c:v>
                </c:pt>
                <c:pt idx="2">
                  <c:v>Proprietorship</c:v>
                </c:pt>
                <c:pt idx="3">
                  <c:v>Company (Public Ltd.)</c:v>
                </c:pt>
                <c:pt idx="4">
                  <c:v>Cooperative</c:v>
                </c:pt>
                <c:pt idx="5">
                  <c:v>Government (Co./Dept./ PSU)</c:v>
                </c:pt>
                <c:pt idx="6">
                  <c:v>DKCS</c:v>
                </c:pt>
              </c:strCache>
            </c:strRef>
          </c:cat>
          <c:val>
            <c:numRef>
              <c:f>Sheet1!$B$2:$B$8</c:f>
              <c:numCache>
                <c:formatCode>0</c:formatCode>
                <c:ptCount val="7"/>
                <c:pt idx="0">
                  <c:v>24.09</c:v>
                </c:pt>
                <c:pt idx="1">
                  <c:v>30.02</c:v>
                </c:pt>
                <c:pt idx="2">
                  <c:v>21.22</c:v>
                </c:pt>
                <c:pt idx="3">
                  <c:v>7.07</c:v>
                </c:pt>
                <c:pt idx="4">
                  <c:v>10.130000000000001</c:v>
                </c:pt>
                <c:pt idx="5">
                  <c:v>5.74</c:v>
                </c:pt>
                <c:pt idx="6">
                  <c:v>1.149999999999991</c:v>
                </c:pt>
              </c:numCache>
            </c:numRef>
          </c:val>
        </c:ser>
        <c:gapWidth val="43"/>
        <c:overlap val="100"/>
        <c:axId val="236302336"/>
        <c:axId val="236303872"/>
      </c:barChart>
      <c:catAx>
        <c:axId val="236302336"/>
        <c:scaling>
          <c:orientation val="maxMin"/>
        </c:scaling>
        <c:axPos val="l"/>
        <c:tickLblPos val="none"/>
        <c:txPr>
          <a:bodyPr/>
          <a:lstStyle/>
          <a:p>
            <a:pPr>
              <a:defRPr lang="en-IN"/>
            </a:pPr>
            <a:endParaRPr lang="en-US"/>
          </a:p>
        </c:txPr>
        <c:crossAx val="236303872"/>
        <c:crosses val="autoZero"/>
        <c:auto val="1"/>
        <c:lblAlgn val="ctr"/>
        <c:lblOffset val="100"/>
      </c:catAx>
      <c:valAx>
        <c:axId val="236303872"/>
        <c:scaling>
          <c:orientation val="minMax"/>
          <c:max val="100"/>
        </c:scaling>
        <c:delete val="1"/>
        <c:axPos val="b"/>
        <c:numFmt formatCode="0" sourceLinked="1"/>
        <c:tickLblPos val="none"/>
        <c:crossAx val="2363023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9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Partnership</c:v>
                </c:pt>
                <c:pt idx="1">
                  <c:v>Company (Private Ltd.)</c:v>
                </c:pt>
                <c:pt idx="2">
                  <c:v>Proprietorship</c:v>
                </c:pt>
                <c:pt idx="3">
                  <c:v>Company (Public Ltd.)</c:v>
                </c:pt>
                <c:pt idx="4">
                  <c:v>Cooperative</c:v>
                </c:pt>
                <c:pt idx="5">
                  <c:v>Government (Co./Dept./ PSU)</c:v>
                </c:pt>
                <c:pt idx="6">
                  <c:v>DKCS</c:v>
                </c:pt>
              </c:strCache>
            </c:strRef>
          </c:cat>
          <c:val>
            <c:numRef>
              <c:f>Sheet1!$B$2:$B$8</c:f>
              <c:numCache>
                <c:formatCode>0</c:formatCode>
                <c:ptCount val="7"/>
                <c:pt idx="0">
                  <c:v>28.32</c:v>
                </c:pt>
                <c:pt idx="1">
                  <c:v>39.6</c:v>
                </c:pt>
                <c:pt idx="2">
                  <c:v>21.9</c:v>
                </c:pt>
                <c:pt idx="3">
                  <c:v>5.53</c:v>
                </c:pt>
                <c:pt idx="4">
                  <c:v>0.88</c:v>
                </c:pt>
                <c:pt idx="5">
                  <c:v>2.65</c:v>
                </c:pt>
                <c:pt idx="6">
                  <c:v>0.66000000000000514</c:v>
                </c:pt>
              </c:numCache>
            </c:numRef>
          </c:val>
        </c:ser>
        <c:gapWidth val="43"/>
        <c:overlap val="100"/>
        <c:axId val="236323584"/>
        <c:axId val="236325120"/>
      </c:barChart>
      <c:catAx>
        <c:axId val="236323584"/>
        <c:scaling>
          <c:orientation val="maxMin"/>
        </c:scaling>
        <c:axPos val="l"/>
        <c:tickLblPos val="none"/>
        <c:txPr>
          <a:bodyPr/>
          <a:lstStyle/>
          <a:p>
            <a:pPr>
              <a:defRPr lang="en-IN"/>
            </a:pPr>
            <a:endParaRPr lang="en-US"/>
          </a:p>
        </c:txPr>
        <c:crossAx val="236325120"/>
        <c:crosses val="autoZero"/>
        <c:auto val="1"/>
        <c:lblAlgn val="ctr"/>
        <c:lblOffset val="100"/>
      </c:catAx>
      <c:valAx>
        <c:axId val="236325120"/>
        <c:scaling>
          <c:orientation val="minMax"/>
          <c:max val="100"/>
        </c:scaling>
        <c:delete val="1"/>
        <c:axPos val="b"/>
        <c:numFmt formatCode="0" sourceLinked="1"/>
        <c:tickLblPos val="none"/>
        <c:crossAx val="2363235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9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Partnership</c:v>
                </c:pt>
                <c:pt idx="1">
                  <c:v>Company (Private Ltd.)</c:v>
                </c:pt>
                <c:pt idx="2">
                  <c:v>Proprietorship</c:v>
                </c:pt>
                <c:pt idx="3">
                  <c:v>Company (Public Ltd.)</c:v>
                </c:pt>
                <c:pt idx="4">
                  <c:v>Cooperative</c:v>
                </c:pt>
                <c:pt idx="5">
                  <c:v>Government (Co./Dept./ PSU)</c:v>
                </c:pt>
                <c:pt idx="6">
                  <c:v>DKCS</c:v>
                </c:pt>
              </c:strCache>
            </c:strRef>
          </c:cat>
          <c:val>
            <c:numRef>
              <c:f>Sheet1!$B$2:$B$8</c:f>
              <c:numCache>
                <c:formatCode>0</c:formatCode>
                <c:ptCount val="7"/>
                <c:pt idx="0">
                  <c:v>27.27</c:v>
                </c:pt>
                <c:pt idx="1">
                  <c:v>27.27</c:v>
                </c:pt>
                <c:pt idx="2">
                  <c:v>15.91</c:v>
                </c:pt>
                <c:pt idx="3">
                  <c:v>18.18</c:v>
                </c:pt>
                <c:pt idx="4">
                  <c:v>2.27</c:v>
                </c:pt>
                <c:pt idx="5">
                  <c:v>6.8199999999999985</c:v>
                </c:pt>
                <c:pt idx="6">
                  <c:v>0</c:v>
                </c:pt>
              </c:numCache>
            </c:numRef>
          </c:val>
        </c:ser>
        <c:gapWidth val="43"/>
        <c:overlap val="100"/>
        <c:axId val="236377600"/>
        <c:axId val="236379136"/>
      </c:barChart>
      <c:catAx>
        <c:axId val="236377600"/>
        <c:scaling>
          <c:orientation val="maxMin"/>
        </c:scaling>
        <c:axPos val="l"/>
        <c:tickLblPos val="none"/>
        <c:txPr>
          <a:bodyPr/>
          <a:lstStyle/>
          <a:p>
            <a:pPr>
              <a:defRPr lang="en-IN"/>
            </a:pPr>
            <a:endParaRPr lang="en-US"/>
          </a:p>
        </c:txPr>
        <c:crossAx val="236379136"/>
        <c:crosses val="autoZero"/>
        <c:auto val="1"/>
        <c:lblAlgn val="ctr"/>
        <c:lblOffset val="100"/>
      </c:catAx>
      <c:valAx>
        <c:axId val="236379136"/>
        <c:scaling>
          <c:orientation val="minMax"/>
          <c:max val="100"/>
        </c:scaling>
        <c:delete val="1"/>
        <c:axPos val="b"/>
        <c:numFmt formatCode="0" sourceLinked="1"/>
        <c:tickLblPos val="none"/>
        <c:crossAx val="2363776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9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 Partnership</c:v>
                </c:pt>
                <c:pt idx="1">
                  <c:v> Company (Private Ltd.)</c:v>
                </c:pt>
                <c:pt idx="2">
                  <c:v> Proprietorship</c:v>
                </c:pt>
                <c:pt idx="3">
                  <c:v> Company (Public Ltd.)</c:v>
                </c:pt>
                <c:pt idx="4">
                  <c:v> Cooperative</c:v>
                </c:pt>
                <c:pt idx="5">
                  <c:v> Government (Co./Dept./ PSU)</c:v>
                </c:pt>
                <c:pt idx="6">
                  <c:v> DKCS</c:v>
                </c:pt>
              </c:strCache>
            </c:strRef>
          </c:cat>
          <c:val>
            <c:numRef>
              <c:f>Sheet1!$B$2:$B$8</c:f>
              <c:numCache>
                <c:formatCode>0</c:formatCode>
                <c:ptCount val="7"/>
                <c:pt idx="0">
                  <c:v>34</c:v>
                </c:pt>
                <c:pt idx="1">
                  <c:v>31</c:v>
                </c:pt>
                <c:pt idx="2">
                  <c:v>27</c:v>
                </c:pt>
                <c:pt idx="3">
                  <c:v>3</c:v>
                </c:pt>
                <c:pt idx="4">
                  <c:v>3</c:v>
                </c:pt>
                <c:pt idx="5">
                  <c:v>2</c:v>
                </c:pt>
                <c:pt idx="6">
                  <c:v>0</c:v>
                </c:pt>
              </c:numCache>
            </c:numRef>
          </c:val>
        </c:ser>
        <c:gapWidth val="43"/>
        <c:overlap val="100"/>
        <c:axId val="236439808"/>
        <c:axId val="236445696"/>
      </c:barChart>
      <c:catAx>
        <c:axId val="236439808"/>
        <c:scaling>
          <c:orientation val="maxMin"/>
        </c:scaling>
        <c:axPos val="l"/>
        <c:tickLblPos val="none"/>
        <c:txPr>
          <a:bodyPr/>
          <a:lstStyle/>
          <a:p>
            <a:pPr>
              <a:defRPr lang="en-IN"/>
            </a:pPr>
            <a:endParaRPr lang="en-US"/>
          </a:p>
        </c:txPr>
        <c:crossAx val="236445696"/>
        <c:crosses val="autoZero"/>
        <c:auto val="1"/>
        <c:lblAlgn val="ctr"/>
        <c:lblOffset val="100"/>
      </c:catAx>
      <c:valAx>
        <c:axId val="236445696"/>
        <c:scaling>
          <c:orientation val="minMax"/>
          <c:max val="100"/>
        </c:scaling>
        <c:delete val="1"/>
        <c:axPos val="b"/>
        <c:numFmt formatCode="0" sourceLinked="1"/>
        <c:tickLblPos val="none"/>
        <c:crossAx val="2364398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39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Partnership</c:v>
                </c:pt>
                <c:pt idx="1">
                  <c:v>Company (Private Ltd.)</c:v>
                </c:pt>
                <c:pt idx="2">
                  <c:v>Proprietorship</c:v>
                </c:pt>
                <c:pt idx="3">
                  <c:v>Company (Public Ltd.)</c:v>
                </c:pt>
                <c:pt idx="4">
                  <c:v>Cooperative</c:v>
                </c:pt>
                <c:pt idx="5">
                  <c:v>Government (Co./Dept./ PSU)</c:v>
                </c:pt>
                <c:pt idx="6">
                  <c:v>DKCS</c:v>
                </c:pt>
              </c:strCache>
            </c:strRef>
          </c:cat>
          <c:val>
            <c:numRef>
              <c:f>Sheet1!$B$2:$B$8</c:f>
              <c:numCache>
                <c:formatCode>0</c:formatCode>
                <c:ptCount val="7"/>
                <c:pt idx="0">
                  <c:v>24.5</c:v>
                </c:pt>
                <c:pt idx="1">
                  <c:v>33.01</c:v>
                </c:pt>
                <c:pt idx="2">
                  <c:v>32.25</c:v>
                </c:pt>
                <c:pt idx="3">
                  <c:v>2.9699999999999998</c:v>
                </c:pt>
                <c:pt idx="4">
                  <c:v>2.8699999999999997</c:v>
                </c:pt>
                <c:pt idx="5">
                  <c:v>3.06</c:v>
                </c:pt>
                <c:pt idx="6">
                  <c:v>0.96000000000000063</c:v>
                </c:pt>
              </c:numCache>
            </c:numRef>
          </c:val>
        </c:ser>
        <c:gapWidth val="43"/>
        <c:overlap val="100"/>
        <c:axId val="236452864"/>
        <c:axId val="236466944"/>
      </c:barChart>
      <c:catAx>
        <c:axId val="236452864"/>
        <c:scaling>
          <c:orientation val="maxMin"/>
        </c:scaling>
        <c:axPos val="l"/>
        <c:tickLblPos val="none"/>
        <c:txPr>
          <a:bodyPr/>
          <a:lstStyle/>
          <a:p>
            <a:pPr>
              <a:defRPr lang="en-IN"/>
            </a:pPr>
            <a:endParaRPr lang="en-US"/>
          </a:p>
        </c:txPr>
        <c:crossAx val="236466944"/>
        <c:crosses val="autoZero"/>
        <c:auto val="1"/>
        <c:lblAlgn val="ctr"/>
        <c:lblOffset val="100"/>
      </c:catAx>
      <c:valAx>
        <c:axId val="236466944"/>
        <c:scaling>
          <c:orientation val="minMax"/>
          <c:max val="100"/>
        </c:scaling>
        <c:delete val="1"/>
        <c:axPos val="b"/>
        <c:numFmt formatCode="0" sourceLinked="1"/>
        <c:tickLblPos val="none"/>
        <c:crossAx val="2364528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0-10</c:v>
                </c:pt>
                <c:pt idx="1">
                  <c:v> 10-50</c:v>
                </c:pt>
                <c:pt idx="2">
                  <c:v> 50-100</c:v>
                </c:pt>
                <c:pt idx="3">
                  <c:v> 100-500</c:v>
                </c:pt>
                <c:pt idx="4">
                  <c:v> 500.1-1000</c:v>
                </c:pt>
                <c:pt idx="5">
                  <c:v> 1000.1-2000</c:v>
                </c:pt>
                <c:pt idx="6">
                  <c:v> 2000.1-3000</c:v>
                </c:pt>
                <c:pt idx="7">
                  <c:v> 3000.1-5000</c:v>
                </c:pt>
                <c:pt idx="8">
                  <c:v> Above 5000</c:v>
                </c:pt>
                <c:pt idx="9">
                  <c:v> No Response</c:v>
                </c:pt>
              </c:strCache>
            </c:strRef>
          </c:cat>
          <c:val>
            <c:numRef>
              <c:f>Sheet1!$B$2:$B$11</c:f>
              <c:numCache>
                <c:formatCode>0</c:formatCode>
                <c:ptCount val="10"/>
                <c:pt idx="0">
                  <c:v>8.41</c:v>
                </c:pt>
                <c:pt idx="1">
                  <c:v>6.88</c:v>
                </c:pt>
                <c:pt idx="2">
                  <c:v>4.9700000000000024</c:v>
                </c:pt>
                <c:pt idx="3">
                  <c:v>7.46</c:v>
                </c:pt>
                <c:pt idx="4">
                  <c:v>5.35</c:v>
                </c:pt>
                <c:pt idx="5">
                  <c:v>6.1199999999999966</c:v>
                </c:pt>
                <c:pt idx="6">
                  <c:v>6.88</c:v>
                </c:pt>
                <c:pt idx="7">
                  <c:v>13</c:v>
                </c:pt>
                <c:pt idx="8">
                  <c:v>19.89</c:v>
                </c:pt>
                <c:pt idx="9">
                  <c:v>21.03</c:v>
                </c:pt>
              </c:numCache>
            </c:numRef>
          </c:val>
        </c:ser>
        <c:gapWidth val="43"/>
        <c:overlap val="100"/>
        <c:axId val="76545024"/>
        <c:axId val="123278080"/>
      </c:barChart>
      <c:catAx>
        <c:axId val="76545024"/>
        <c:scaling>
          <c:orientation val="maxMin"/>
        </c:scaling>
        <c:axPos val="l"/>
        <c:tickLblPos val="none"/>
        <c:txPr>
          <a:bodyPr/>
          <a:lstStyle/>
          <a:p>
            <a:pPr>
              <a:defRPr lang="en-IN"/>
            </a:pPr>
            <a:endParaRPr lang="en-US"/>
          </a:p>
        </c:txPr>
        <c:crossAx val="123278080"/>
        <c:crosses val="autoZero"/>
        <c:auto val="1"/>
        <c:lblAlgn val="ctr"/>
        <c:lblOffset val="100"/>
      </c:catAx>
      <c:valAx>
        <c:axId val="123278080"/>
        <c:scaling>
          <c:orientation val="minMax"/>
          <c:max val="100"/>
        </c:scaling>
        <c:delete val="1"/>
        <c:axPos val="b"/>
        <c:numFmt formatCode="0" sourceLinked="1"/>
        <c:tickLblPos val="none"/>
        <c:crossAx val="7654502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9"/>
          <c:y val="0.12257111451324262"/>
          <c:w val="0.83441228514459997"/>
          <c:h val="0.736540491158432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1.3900000000000001</c:v>
                </c:pt>
                <c:pt idx="1">
                  <c:v>88.48</c:v>
                </c:pt>
                <c:pt idx="2">
                  <c:v>3.54</c:v>
                </c:pt>
                <c:pt idx="3">
                  <c:v>6.59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0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Partnership</c:v>
                </c:pt>
                <c:pt idx="1">
                  <c:v>Company (Private Ltd.)</c:v>
                </c:pt>
                <c:pt idx="2">
                  <c:v>Proprietorship</c:v>
                </c:pt>
                <c:pt idx="3">
                  <c:v>Company (Public Ltd.)</c:v>
                </c:pt>
                <c:pt idx="4">
                  <c:v>Cooperative</c:v>
                </c:pt>
                <c:pt idx="5">
                  <c:v>Government (Co./Dept./ PSU)</c:v>
                </c:pt>
                <c:pt idx="6">
                  <c:v>DKCS</c:v>
                </c:pt>
              </c:strCache>
            </c:strRef>
          </c:cat>
          <c:val>
            <c:numRef>
              <c:f>Sheet1!$B$2:$B$8</c:f>
              <c:numCache>
                <c:formatCode>0</c:formatCode>
                <c:ptCount val="7"/>
                <c:pt idx="0">
                  <c:v>42.58</c:v>
                </c:pt>
                <c:pt idx="1">
                  <c:v>25.82</c:v>
                </c:pt>
                <c:pt idx="2">
                  <c:v>27.54</c:v>
                </c:pt>
                <c:pt idx="3">
                  <c:v>3.03</c:v>
                </c:pt>
                <c:pt idx="4">
                  <c:v>0.42000000000000032</c:v>
                </c:pt>
                <c:pt idx="5">
                  <c:v>0.47000000000000008</c:v>
                </c:pt>
                <c:pt idx="6">
                  <c:v>0.05</c:v>
                </c:pt>
              </c:numCache>
            </c:numRef>
          </c:val>
        </c:ser>
        <c:gapWidth val="43"/>
        <c:overlap val="100"/>
        <c:axId val="236494848"/>
        <c:axId val="236496384"/>
      </c:barChart>
      <c:catAx>
        <c:axId val="236494848"/>
        <c:scaling>
          <c:orientation val="maxMin"/>
        </c:scaling>
        <c:axPos val="l"/>
        <c:tickLblPos val="none"/>
        <c:txPr>
          <a:bodyPr/>
          <a:lstStyle/>
          <a:p>
            <a:pPr>
              <a:defRPr lang="en-IN"/>
            </a:pPr>
            <a:endParaRPr lang="en-US"/>
          </a:p>
        </c:txPr>
        <c:crossAx val="236496384"/>
        <c:crosses val="autoZero"/>
        <c:auto val="1"/>
        <c:lblAlgn val="ctr"/>
        <c:lblOffset val="100"/>
      </c:catAx>
      <c:valAx>
        <c:axId val="236496384"/>
        <c:scaling>
          <c:orientation val="minMax"/>
          <c:max val="100"/>
        </c:scaling>
        <c:delete val="1"/>
        <c:axPos val="b"/>
        <c:numFmt formatCode="0" sourceLinked="1"/>
        <c:tickLblPos val="none"/>
        <c:crossAx val="2364948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0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Partnership</c:v>
                </c:pt>
                <c:pt idx="1">
                  <c:v>Company (Private Ltd.)</c:v>
                </c:pt>
                <c:pt idx="2">
                  <c:v>Proprietorship</c:v>
                </c:pt>
                <c:pt idx="3">
                  <c:v>Company (Public Ltd.)</c:v>
                </c:pt>
                <c:pt idx="4">
                  <c:v>Cooperative</c:v>
                </c:pt>
                <c:pt idx="5">
                  <c:v>Government (Co./Dept./ PSU)</c:v>
                </c:pt>
                <c:pt idx="6">
                  <c:v>DKCS</c:v>
                </c:pt>
              </c:strCache>
            </c:strRef>
          </c:cat>
          <c:val>
            <c:numRef>
              <c:f>Sheet1!$B$2:$B$8</c:f>
              <c:numCache>
                <c:formatCode>0</c:formatCode>
                <c:ptCount val="7"/>
                <c:pt idx="0">
                  <c:v>22.67</c:v>
                </c:pt>
                <c:pt idx="1">
                  <c:v>46.33</c:v>
                </c:pt>
                <c:pt idx="2">
                  <c:v>18.309999999999999</c:v>
                </c:pt>
                <c:pt idx="3">
                  <c:v>2.86</c:v>
                </c:pt>
                <c:pt idx="4">
                  <c:v>5.73</c:v>
                </c:pt>
                <c:pt idx="5">
                  <c:v>2.62</c:v>
                </c:pt>
                <c:pt idx="6">
                  <c:v>1</c:v>
                </c:pt>
              </c:numCache>
            </c:numRef>
          </c:val>
        </c:ser>
        <c:gapWidth val="43"/>
        <c:overlap val="100"/>
        <c:axId val="236561152"/>
        <c:axId val="236562688"/>
      </c:barChart>
      <c:catAx>
        <c:axId val="236561152"/>
        <c:scaling>
          <c:orientation val="maxMin"/>
        </c:scaling>
        <c:axPos val="l"/>
        <c:tickLblPos val="none"/>
        <c:txPr>
          <a:bodyPr/>
          <a:lstStyle/>
          <a:p>
            <a:pPr>
              <a:defRPr lang="en-IN"/>
            </a:pPr>
            <a:endParaRPr lang="en-US"/>
          </a:p>
        </c:txPr>
        <c:crossAx val="236562688"/>
        <c:crosses val="autoZero"/>
        <c:auto val="1"/>
        <c:lblAlgn val="ctr"/>
        <c:lblOffset val="100"/>
      </c:catAx>
      <c:valAx>
        <c:axId val="236562688"/>
        <c:scaling>
          <c:orientation val="minMax"/>
          <c:max val="100"/>
        </c:scaling>
        <c:delete val="1"/>
        <c:axPos val="b"/>
        <c:numFmt formatCode="0" sourceLinked="1"/>
        <c:tickLblPos val="none"/>
        <c:crossAx val="2365611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0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Partnership</c:v>
                </c:pt>
                <c:pt idx="1">
                  <c:v>Company (Private Ltd.)</c:v>
                </c:pt>
                <c:pt idx="2">
                  <c:v>Proprietorship</c:v>
                </c:pt>
                <c:pt idx="3">
                  <c:v>Company (Public Ltd.)</c:v>
                </c:pt>
                <c:pt idx="4">
                  <c:v>Cooperative</c:v>
                </c:pt>
                <c:pt idx="5">
                  <c:v>Government (Co./Dept./ PSU)</c:v>
                </c:pt>
                <c:pt idx="6">
                  <c:v>DKCS</c:v>
                </c:pt>
              </c:strCache>
            </c:strRef>
          </c:cat>
          <c:val>
            <c:numRef>
              <c:f>Sheet1!$B$2:$B$8</c:f>
              <c:numCache>
                <c:formatCode>0</c:formatCode>
                <c:ptCount val="7"/>
                <c:pt idx="0">
                  <c:v>32.28</c:v>
                </c:pt>
                <c:pt idx="1">
                  <c:v>28.919999999999987</c:v>
                </c:pt>
                <c:pt idx="2">
                  <c:v>25.86</c:v>
                </c:pt>
                <c:pt idx="3">
                  <c:v>5.4300000000000024</c:v>
                </c:pt>
                <c:pt idx="4">
                  <c:v>4.4400000000000004</c:v>
                </c:pt>
                <c:pt idx="5">
                  <c:v>1.8800000000000001</c:v>
                </c:pt>
                <c:pt idx="6">
                  <c:v>0.49000000000000032</c:v>
                </c:pt>
              </c:numCache>
            </c:numRef>
          </c:val>
        </c:ser>
        <c:gapWidth val="43"/>
        <c:overlap val="100"/>
        <c:axId val="236578304"/>
        <c:axId val="236579840"/>
      </c:barChart>
      <c:catAx>
        <c:axId val="236578304"/>
        <c:scaling>
          <c:orientation val="maxMin"/>
        </c:scaling>
        <c:axPos val="l"/>
        <c:tickLblPos val="none"/>
        <c:txPr>
          <a:bodyPr/>
          <a:lstStyle/>
          <a:p>
            <a:pPr>
              <a:defRPr lang="en-IN"/>
            </a:pPr>
            <a:endParaRPr lang="en-US"/>
          </a:p>
        </c:txPr>
        <c:crossAx val="236579840"/>
        <c:crosses val="autoZero"/>
        <c:auto val="1"/>
        <c:lblAlgn val="ctr"/>
        <c:lblOffset val="100"/>
      </c:catAx>
      <c:valAx>
        <c:axId val="236579840"/>
        <c:scaling>
          <c:orientation val="minMax"/>
          <c:max val="100"/>
        </c:scaling>
        <c:delete val="1"/>
        <c:axPos val="b"/>
        <c:numFmt formatCode="0" sourceLinked="1"/>
        <c:tickLblPos val="none"/>
        <c:crossAx val="2365783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0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title>
      <c:tx>
        <c:rich>
          <a:bodyPr/>
          <a:lstStyle/>
          <a:p>
            <a:pPr>
              <a:defRPr lang="en-US" sz="1050"/>
            </a:pPr>
            <a:r>
              <a:rPr lang="en-US" dirty="0"/>
              <a:t>Transport Services</a:t>
            </a:r>
          </a:p>
        </c:rich>
      </c:tx>
    </c:title>
    <c:view3D>
      <c:rotX val="50"/>
      <c:rotY val="150"/>
      <c:perspective val="30"/>
    </c:view3D>
    <c:plotArea>
      <c:layout>
        <c:manualLayout>
          <c:layoutTarget val="inner"/>
          <c:xMode val="edge"/>
          <c:yMode val="edge"/>
          <c:x val="0"/>
          <c:y val="0.10830297540241129"/>
          <c:w val="0.76567534607689169"/>
          <c:h val="0.89093777437112398"/>
        </c:manualLayout>
      </c:layout>
      <c:pie3DChart>
        <c:varyColors val="1"/>
        <c:ser>
          <c:idx val="0"/>
          <c:order val="0"/>
          <c:tx>
            <c:strRef>
              <c:f>Sheet1!$B$1</c:f>
              <c:strCache>
                <c:ptCount val="1"/>
                <c:pt idx="0">
                  <c:v>Owned Transport</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dLbl>
              <c:idx val="1"/>
              <c:layout>
                <c:manualLayout>
                  <c:x val="1.7672619644541965E-4"/>
                  <c:y val="0.17964860829499671"/>
                </c:manualLayout>
              </c:layout>
              <c:showPercent val="1"/>
            </c:dLbl>
            <c:txPr>
              <a:bodyPr/>
              <a:lstStyle/>
              <a:p>
                <a:pPr>
                  <a:defRPr lang="en-IN" sz="1000"/>
                </a:pPr>
                <a:endParaRPr lang="en-US"/>
              </a:p>
            </c:txPr>
            <c:showPercent val="1"/>
          </c:dLbls>
          <c:cat>
            <c:strRef>
              <c:f>Sheet1!$A$2:$A$3</c:f>
              <c:strCache>
                <c:ptCount val="2"/>
                <c:pt idx="0">
                  <c:v>Yes</c:v>
                </c:pt>
                <c:pt idx="1">
                  <c:v>No</c:v>
                </c:pt>
              </c:strCache>
            </c:strRef>
          </c:cat>
          <c:val>
            <c:numRef>
              <c:f>Sheet1!$B$2:$B$3</c:f>
              <c:numCache>
                <c:formatCode>0</c:formatCode>
                <c:ptCount val="2"/>
                <c:pt idx="0">
                  <c:v>21</c:v>
                </c:pt>
                <c:pt idx="1">
                  <c:v>79</c:v>
                </c:pt>
              </c:numCache>
            </c:numRef>
          </c:val>
        </c:ser>
        <c:dLbls>
          <c:showPercent val="1"/>
        </c:dLbls>
      </c:pie3DChart>
    </c:plotArea>
    <c:legend>
      <c:legendPos val="r"/>
      <c:layout>
        <c:manualLayout>
          <c:xMode val="edge"/>
          <c:yMode val="edge"/>
          <c:x val="0.82971187151746384"/>
          <c:y val="0.38022535251419143"/>
          <c:w val="0.15054247427558454"/>
          <c:h val="0.2837868416082609"/>
        </c:manualLayout>
      </c:layout>
      <c:txPr>
        <a:bodyPr/>
        <a:lstStyle/>
        <a:p>
          <a:pPr>
            <a:defRPr lang="en-US"/>
          </a:pPr>
          <a:endParaRPr lang="en-US"/>
        </a:p>
      </c:txPr>
    </c:legend>
    <c:plotVisOnly val="1"/>
    <c:dispBlanksAs val="zero"/>
  </c:chart>
  <c:txPr>
    <a:bodyPr/>
    <a:lstStyle/>
    <a:p>
      <a:pPr>
        <a:defRPr sz="1000">
          <a:latin typeface="Calibri" pitchFamily="34" charset="0"/>
        </a:defRPr>
      </a:pPr>
      <a:endParaRPr lang="en-US"/>
    </a:p>
  </c:txPr>
  <c:externalData r:id="rId2"/>
</c:chartSpace>
</file>

<file path=ppt/charts/chart40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63"/>
          <c:y val="0.12257111451324262"/>
          <c:w val="0.83441228514459997"/>
          <c:h val="0.73654049115843401"/>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State Highway</c:v>
                </c:pt>
                <c:pt idx="1">
                  <c:v> National Highway</c:v>
                </c:pt>
              </c:strCache>
            </c:strRef>
          </c:cat>
          <c:val>
            <c:numRef>
              <c:f>Sheet1!$B$2:$B$3</c:f>
              <c:numCache>
                <c:formatCode>0</c:formatCode>
                <c:ptCount val="2"/>
                <c:pt idx="0">
                  <c:v>47.15</c:v>
                </c:pt>
                <c:pt idx="1">
                  <c:v>52.849999999999994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0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65"/>
          <c:y val="0.12257111451324262"/>
          <c:w val="0.83441228514459997"/>
          <c:h val="0.736540491158434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State Highway</c:v>
                </c:pt>
                <c:pt idx="1">
                  <c:v> National Highway</c:v>
                </c:pt>
              </c:strCache>
            </c:strRef>
          </c:cat>
          <c:val>
            <c:numRef>
              <c:f>Sheet1!$B$2:$B$3</c:f>
              <c:numCache>
                <c:formatCode>0</c:formatCode>
                <c:ptCount val="2"/>
                <c:pt idx="0">
                  <c:v>55.56</c:v>
                </c:pt>
                <c:pt idx="1">
                  <c:v>44.44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0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65"/>
          <c:y val="0.12257111451324262"/>
          <c:w val="0.83441228514459997"/>
          <c:h val="0.736540491158434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State Highway</c:v>
                </c:pt>
                <c:pt idx="1">
                  <c:v> National Highway</c:v>
                </c:pt>
              </c:strCache>
            </c:strRef>
          </c:cat>
          <c:val>
            <c:numRef>
              <c:f>Sheet1!$B$2:$B$3</c:f>
              <c:numCache>
                <c:formatCode>0</c:formatCode>
                <c:ptCount val="2"/>
                <c:pt idx="0">
                  <c:v>47.43</c:v>
                </c:pt>
                <c:pt idx="1">
                  <c:v>52.57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0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68"/>
          <c:y val="0.12257111451324262"/>
          <c:w val="0.83441228514459997"/>
          <c:h val="0.736540491158434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State Highway</c:v>
                </c:pt>
                <c:pt idx="1">
                  <c:v> National Highway</c:v>
                </c:pt>
              </c:strCache>
            </c:strRef>
          </c:cat>
          <c:val>
            <c:numRef>
              <c:f>Sheet1!$B$2:$B$3</c:f>
              <c:numCache>
                <c:formatCode>0</c:formatCode>
                <c:ptCount val="2"/>
                <c:pt idx="0">
                  <c:v>43.98</c:v>
                </c:pt>
                <c:pt idx="1">
                  <c:v>56.02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0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1"/>
          <c:y val="0.12257111451324262"/>
          <c:w val="0.83441228514459997"/>
          <c:h val="0.736540491158434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State Highway</c:v>
                </c:pt>
                <c:pt idx="1">
                  <c:v> National Highway</c:v>
                </c:pt>
              </c:strCache>
            </c:strRef>
          </c:cat>
          <c:val>
            <c:numRef>
              <c:f>Sheet1!$B$2:$B$3</c:f>
              <c:numCache>
                <c:formatCode>0</c:formatCode>
                <c:ptCount val="2"/>
                <c:pt idx="0">
                  <c:v>42.7</c:v>
                </c:pt>
                <c:pt idx="1">
                  <c:v>57.3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0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4"/>
          <c:y val="0.12257111451324262"/>
          <c:w val="0.83441228514459997"/>
          <c:h val="0.736540491158434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State Highway</c:v>
                </c:pt>
                <c:pt idx="1">
                  <c:v> National Highway</c:v>
                </c:pt>
              </c:strCache>
            </c:strRef>
          </c:cat>
          <c:val>
            <c:numRef>
              <c:f>Sheet1!$B$2:$B$3</c:f>
              <c:numCache>
                <c:formatCode>0</c:formatCode>
                <c:ptCount val="2"/>
                <c:pt idx="0">
                  <c:v>38.64</c:v>
                </c:pt>
                <c:pt idx="1">
                  <c:v>61.36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31"/>
          <c:y val="0.12257111451324262"/>
          <c:w val="0.83441228514459997"/>
          <c:h val="0.7365404911584327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2.9</c:v>
                </c:pt>
                <c:pt idx="1">
                  <c:v>62.78</c:v>
                </c:pt>
                <c:pt idx="2">
                  <c:v>14.370000000000006</c:v>
                </c:pt>
                <c:pt idx="3">
                  <c:v>19.95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1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65"/>
          <c:y val="0.12257111451324262"/>
          <c:w val="0.83441228514459997"/>
          <c:h val="0.736540491158434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State Highway</c:v>
                </c:pt>
                <c:pt idx="1">
                  <c:v> National Highway</c:v>
                </c:pt>
              </c:strCache>
            </c:strRef>
          </c:cat>
          <c:val>
            <c:numRef>
              <c:f>Sheet1!$B$2:$B$3</c:f>
              <c:numCache>
                <c:formatCode>0</c:formatCode>
                <c:ptCount val="2"/>
                <c:pt idx="0">
                  <c:v>47.15</c:v>
                </c:pt>
                <c:pt idx="1">
                  <c:v>52.849999999999994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1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68"/>
          <c:y val="0.12257111451324262"/>
          <c:w val="0.83441228514459997"/>
          <c:h val="0.736540491158434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State Highway</c:v>
                </c:pt>
                <c:pt idx="1">
                  <c:v> National Highway</c:v>
                </c:pt>
              </c:strCache>
            </c:strRef>
          </c:cat>
          <c:val>
            <c:numRef>
              <c:f>Sheet1!$B$2:$B$3</c:f>
              <c:numCache>
                <c:formatCode>0</c:formatCode>
                <c:ptCount val="2"/>
                <c:pt idx="0">
                  <c:v>35.980000000000004</c:v>
                </c:pt>
                <c:pt idx="1">
                  <c:v>64.02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1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68"/>
          <c:y val="0.12257111451324262"/>
          <c:w val="0.83441228514459997"/>
          <c:h val="0.736540491158434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State Highway</c:v>
                </c:pt>
                <c:pt idx="1">
                  <c:v> National Highway</c:v>
                </c:pt>
              </c:strCache>
            </c:strRef>
          </c:cat>
          <c:val>
            <c:numRef>
              <c:f>Sheet1!$B$2:$B$3</c:f>
              <c:numCache>
                <c:formatCode>0</c:formatCode>
                <c:ptCount val="2"/>
                <c:pt idx="0">
                  <c:v>50.37</c:v>
                </c:pt>
                <c:pt idx="1">
                  <c:v>49.63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1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1"/>
          <c:y val="0.12257111451324262"/>
          <c:w val="0.83441228514459997"/>
          <c:h val="0.736540491158434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State Highway</c:v>
                </c:pt>
                <c:pt idx="1">
                  <c:v> National Highway</c:v>
                </c:pt>
              </c:strCache>
            </c:strRef>
          </c:cat>
          <c:val>
            <c:numRef>
              <c:f>Sheet1!$B$2:$B$3</c:f>
              <c:numCache>
                <c:formatCode>0</c:formatCode>
                <c:ptCount val="2"/>
                <c:pt idx="0">
                  <c:v>42.59</c:v>
                </c:pt>
                <c:pt idx="1">
                  <c:v>57.41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1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4"/>
          <c:y val="0.12257111451324262"/>
          <c:w val="0.83441228514459997"/>
          <c:h val="0.736540491158434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3"/>
              <c:layout>
                <c:manualLayout>
                  <c:x val="-0.19764381381857468"/>
                  <c:y val="7.6419481155164004E-2"/>
                </c:manualLayout>
              </c:layout>
              <c:dLblPos val="bestFit"/>
              <c:showVal val="1"/>
            </c:dLbl>
            <c:txPr>
              <a:bodyPr/>
              <a:lstStyle/>
              <a:p>
                <a:pPr>
                  <a:defRPr lang="en-US"/>
                </a:pPr>
                <a:endParaRPr lang="en-US"/>
              </a:p>
            </c:txPr>
            <c:dLblPos val="inEnd"/>
            <c:showVal val="1"/>
            <c:showLeaderLines val="1"/>
          </c:dLbls>
          <c:cat>
            <c:strRef>
              <c:f>Sheet1!$A$2:$A$3</c:f>
              <c:strCache>
                <c:ptCount val="2"/>
                <c:pt idx="0">
                  <c:v> State Highway</c:v>
                </c:pt>
                <c:pt idx="1">
                  <c:v> National Highway</c:v>
                </c:pt>
              </c:strCache>
            </c:strRef>
          </c:cat>
          <c:val>
            <c:numRef>
              <c:f>Sheet1!$B$2:$B$3</c:f>
              <c:numCache>
                <c:formatCode>0</c:formatCode>
                <c:ptCount val="2"/>
                <c:pt idx="0">
                  <c:v>55.48</c:v>
                </c:pt>
                <c:pt idx="1">
                  <c:v>44.52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1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48.15</c:v>
                </c:pt>
                <c:pt idx="1">
                  <c:v>14.81</c:v>
                </c:pt>
                <c:pt idx="2">
                  <c:v>18.52</c:v>
                </c:pt>
                <c:pt idx="3">
                  <c:v>14.81</c:v>
                </c:pt>
                <c:pt idx="4">
                  <c:v>3.7</c:v>
                </c:pt>
                <c:pt idx="5">
                  <c:v>0</c:v>
                </c:pt>
              </c:numCache>
            </c:numRef>
          </c:val>
        </c:ser>
        <c:gapWidth val="43"/>
        <c:overlap val="100"/>
        <c:axId val="239905408"/>
        <c:axId val="239907200"/>
      </c:barChart>
      <c:catAx>
        <c:axId val="239905408"/>
        <c:scaling>
          <c:orientation val="maxMin"/>
        </c:scaling>
        <c:axPos val="l"/>
        <c:tickLblPos val="none"/>
        <c:txPr>
          <a:bodyPr/>
          <a:lstStyle/>
          <a:p>
            <a:pPr>
              <a:defRPr lang="en-IN"/>
            </a:pPr>
            <a:endParaRPr lang="en-US"/>
          </a:p>
        </c:txPr>
        <c:crossAx val="239907200"/>
        <c:crosses val="autoZero"/>
        <c:auto val="1"/>
        <c:lblAlgn val="ctr"/>
        <c:lblOffset val="100"/>
      </c:catAx>
      <c:valAx>
        <c:axId val="239907200"/>
        <c:scaling>
          <c:orientation val="minMax"/>
          <c:max val="100"/>
        </c:scaling>
        <c:delete val="1"/>
        <c:axPos val="b"/>
        <c:numFmt formatCode="0" sourceLinked="1"/>
        <c:tickLblPos val="none"/>
        <c:crossAx val="2399054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1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62.06</c:v>
                </c:pt>
                <c:pt idx="1">
                  <c:v>10.29</c:v>
                </c:pt>
                <c:pt idx="2">
                  <c:v>11.75</c:v>
                </c:pt>
                <c:pt idx="3">
                  <c:v>7.09</c:v>
                </c:pt>
                <c:pt idx="4">
                  <c:v>8.49</c:v>
                </c:pt>
                <c:pt idx="5">
                  <c:v>0.32000000000000234</c:v>
                </c:pt>
              </c:numCache>
            </c:numRef>
          </c:val>
        </c:ser>
        <c:gapWidth val="43"/>
        <c:overlap val="100"/>
        <c:axId val="239918464"/>
        <c:axId val="239989888"/>
      </c:barChart>
      <c:catAx>
        <c:axId val="239918464"/>
        <c:scaling>
          <c:orientation val="maxMin"/>
        </c:scaling>
        <c:axPos val="l"/>
        <c:tickLblPos val="none"/>
        <c:txPr>
          <a:bodyPr/>
          <a:lstStyle/>
          <a:p>
            <a:pPr>
              <a:defRPr lang="en-IN"/>
            </a:pPr>
            <a:endParaRPr lang="en-US"/>
          </a:p>
        </c:txPr>
        <c:crossAx val="239989888"/>
        <c:crosses val="autoZero"/>
        <c:auto val="1"/>
        <c:lblAlgn val="ctr"/>
        <c:lblOffset val="100"/>
      </c:catAx>
      <c:valAx>
        <c:axId val="239989888"/>
        <c:scaling>
          <c:orientation val="minMax"/>
          <c:max val="100"/>
        </c:scaling>
        <c:delete val="1"/>
        <c:axPos val="b"/>
        <c:numFmt formatCode="0" sourceLinked="1"/>
        <c:tickLblPos val="none"/>
        <c:crossAx val="2399184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1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52.58</c:v>
                </c:pt>
                <c:pt idx="1">
                  <c:v>16.829999999999988</c:v>
                </c:pt>
                <c:pt idx="2">
                  <c:v>14.34</c:v>
                </c:pt>
                <c:pt idx="3">
                  <c:v>6.88</c:v>
                </c:pt>
                <c:pt idx="4">
                  <c:v>8.99</c:v>
                </c:pt>
                <c:pt idx="5">
                  <c:v>0.38000000000000228</c:v>
                </c:pt>
              </c:numCache>
            </c:numRef>
          </c:val>
        </c:ser>
        <c:gapWidth val="43"/>
        <c:overlap val="100"/>
        <c:axId val="240009600"/>
        <c:axId val="240011136"/>
      </c:barChart>
      <c:catAx>
        <c:axId val="240009600"/>
        <c:scaling>
          <c:orientation val="maxMin"/>
        </c:scaling>
        <c:axPos val="l"/>
        <c:tickLblPos val="none"/>
        <c:txPr>
          <a:bodyPr/>
          <a:lstStyle/>
          <a:p>
            <a:pPr>
              <a:defRPr lang="en-IN"/>
            </a:pPr>
            <a:endParaRPr lang="en-US"/>
          </a:p>
        </c:txPr>
        <c:crossAx val="240011136"/>
        <c:crosses val="autoZero"/>
        <c:auto val="1"/>
        <c:lblAlgn val="ctr"/>
        <c:lblOffset val="100"/>
      </c:catAx>
      <c:valAx>
        <c:axId val="240011136"/>
        <c:scaling>
          <c:orientation val="minMax"/>
          <c:max val="100"/>
        </c:scaling>
        <c:delete val="1"/>
        <c:axPos val="b"/>
        <c:numFmt formatCode="0" sourceLinked="1"/>
        <c:tickLblPos val="none"/>
        <c:crossAx val="2400096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1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46.02</c:v>
                </c:pt>
                <c:pt idx="1">
                  <c:v>15.709999999999999</c:v>
                </c:pt>
                <c:pt idx="2">
                  <c:v>17.479999999999986</c:v>
                </c:pt>
                <c:pt idx="3">
                  <c:v>9.51</c:v>
                </c:pt>
                <c:pt idx="4">
                  <c:v>9.2900000000000009</c:v>
                </c:pt>
                <c:pt idx="5">
                  <c:v>1.9900000000000091</c:v>
                </c:pt>
              </c:numCache>
            </c:numRef>
          </c:val>
        </c:ser>
        <c:gapWidth val="43"/>
        <c:overlap val="100"/>
        <c:axId val="240026752"/>
        <c:axId val="240028288"/>
      </c:barChart>
      <c:catAx>
        <c:axId val="240026752"/>
        <c:scaling>
          <c:orientation val="maxMin"/>
        </c:scaling>
        <c:axPos val="l"/>
        <c:tickLblPos val="none"/>
        <c:txPr>
          <a:bodyPr/>
          <a:lstStyle/>
          <a:p>
            <a:pPr>
              <a:defRPr lang="en-IN"/>
            </a:pPr>
            <a:endParaRPr lang="en-US"/>
          </a:p>
        </c:txPr>
        <c:crossAx val="240028288"/>
        <c:crosses val="autoZero"/>
        <c:auto val="1"/>
        <c:lblAlgn val="ctr"/>
        <c:lblOffset val="100"/>
      </c:catAx>
      <c:valAx>
        <c:axId val="240028288"/>
        <c:scaling>
          <c:orientation val="minMax"/>
          <c:max val="100"/>
        </c:scaling>
        <c:delete val="1"/>
        <c:axPos val="b"/>
        <c:numFmt formatCode="0" sourceLinked="1"/>
        <c:tickLblPos val="none"/>
        <c:crossAx val="2400267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1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59.09</c:v>
                </c:pt>
                <c:pt idx="1">
                  <c:v>18.18</c:v>
                </c:pt>
                <c:pt idx="2">
                  <c:v>13.639999999999999</c:v>
                </c:pt>
                <c:pt idx="3">
                  <c:v>4.55</c:v>
                </c:pt>
                <c:pt idx="4">
                  <c:v>4.55</c:v>
                </c:pt>
                <c:pt idx="5">
                  <c:v>0</c:v>
                </c:pt>
              </c:numCache>
            </c:numRef>
          </c:val>
        </c:ser>
        <c:gapWidth val="43"/>
        <c:overlap val="100"/>
        <c:axId val="240097152"/>
        <c:axId val="240098688"/>
      </c:barChart>
      <c:catAx>
        <c:axId val="240097152"/>
        <c:scaling>
          <c:orientation val="maxMin"/>
        </c:scaling>
        <c:axPos val="l"/>
        <c:tickLblPos val="none"/>
        <c:txPr>
          <a:bodyPr/>
          <a:lstStyle/>
          <a:p>
            <a:pPr>
              <a:defRPr lang="en-IN"/>
            </a:pPr>
            <a:endParaRPr lang="en-US"/>
          </a:p>
        </c:txPr>
        <c:crossAx val="240098688"/>
        <c:crosses val="autoZero"/>
        <c:auto val="1"/>
        <c:lblAlgn val="ctr"/>
        <c:lblOffset val="100"/>
      </c:catAx>
      <c:valAx>
        <c:axId val="240098688"/>
        <c:scaling>
          <c:orientation val="minMax"/>
          <c:max val="100"/>
        </c:scaling>
        <c:delete val="1"/>
        <c:axPos val="b"/>
        <c:numFmt formatCode="0" sourceLinked="1"/>
        <c:tickLblPos val="none"/>
        <c:crossAx val="2400971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1"/>
          <c:y val="0.12257111451324262"/>
          <c:w val="0.83441228514459997"/>
          <c:h val="0.736540491158432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3.69</c:v>
                </c:pt>
                <c:pt idx="1">
                  <c:v>72.39</c:v>
                </c:pt>
                <c:pt idx="2">
                  <c:v>8.31</c:v>
                </c:pt>
                <c:pt idx="3">
                  <c:v>15.6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2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59.64</c:v>
                </c:pt>
                <c:pt idx="1">
                  <c:v>11.129999999999999</c:v>
                </c:pt>
                <c:pt idx="2">
                  <c:v>12.59</c:v>
                </c:pt>
                <c:pt idx="3">
                  <c:v>7.46</c:v>
                </c:pt>
                <c:pt idx="4">
                  <c:v>8.69</c:v>
                </c:pt>
                <c:pt idx="5">
                  <c:v>0.48000000000000032</c:v>
                </c:pt>
              </c:numCache>
            </c:numRef>
          </c:val>
        </c:ser>
        <c:gapWidth val="43"/>
        <c:overlap val="100"/>
        <c:axId val="240122496"/>
        <c:axId val="240132480"/>
      </c:barChart>
      <c:catAx>
        <c:axId val="240122496"/>
        <c:scaling>
          <c:orientation val="maxMin"/>
        </c:scaling>
        <c:axPos val="l"/>
        <c:tickLblPos val="none"/>
        <c:txPr>
          <a:bodyPr/>
          <a:lstStyle/>
          <a:p>
            <a:pPr>
              <a:defRPr lang="en-IN"/>
            </a:pPr>
            <a:endParaRPr lang="en-US"/>
          </a:p>
        </c:txPr>
        <c:crossAx val="240132480"/>
        <c:crosses val="autoZero"/>
        <c:auto val="1"/>
        <c:lblAlgn val="ctr"/>
        <c:lblOffset val="100"/>
      </c:catAx>
      <c:valAx>
        <c:axId val="240132480"/>
        <c:scaling>
          <c:orientation val="minMax"/>
          <c:max val="100"/>
        </c:scaling>
        <c:delete val="1"/>
        <c:axPos val="b"/>
        <c:numFmt formatCode="0" sourceLinked="1"/>
        <c:tickLblPos val="none"/>
        <c:crossAx val="24012249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2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52.730000000000011</c:v>
                </c:pt>
                <c:pt idx="1">
                  <c:v>13.01</c:v>
                </c:pt>
                <c:pt idx="2">
                  <c:v>14.450000000000006</c:v>
                </c:pt>
                <c:pt idx="3">
                  <c:v>7.37</c:v>
                </c:pt>
                <c:pt idx="4">
                  <c:v>11.2</c:v>
                </c:pt>
                <c:pt idx="5">
                  <c:v>1.24</c:v>
                </c:pt>
              </c:numCache>
            </c:numRef>
          </c:val>
        </c:ser>
        <c:gapWidth val="43"/>
        <c:overlap val="100"/>
        <c:axId val="240151936"/>
        <c:axId val="240153728"/>
      </c:barChart>
      <c:catAx>
        <c:axId val="240151936"/>
        <c:scaling>
          <c:orientation val="maxMin"/>
        </c:scaling>
        <c:axPos val="l"/>
        <c:tickLblPos val="none"/>
        <c:txPr>
          <a:bodyPr/>
          <a:lstStyle/>
          <a:p>
            <a:pPr>
              <a:defRPr lang="en-IN"/>
            </a:pPr>
            <a:endParaRPr lang="en-US"/>
          </a:p>
        </c:txPr>
        <c:crossAx val="240153728"/>
        <c:crosses val="autoZero"/>
        <c:auto val="1"/>
        <c:lblAlgn val="ctr"/>
        <c:lblOffset val="100"/>
      </c:catAx>
      <c:valAx>
        <c:axId val="240153728"/>
        <c:scaling>
          <c:orientation val="minMax"/>
          <c:max val="100"/>
        </c:scaling>
        <c:delete val="1"/>
        <c:axPos val="b"/>
        <c:numFmt formatCode="0" sourceLinked="1"/>
        <c:tickLblPos val="none"/>
        <c:crossAx val="2401519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2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64.290000000000006</c:v>
                </c:pt>
                <c:pt idx="1">
                  <c:v>10.220000000000001</c:v>
                </c:pt>
                <c:pt idx="2">
                  <c:v>11.860000000000024</c:v>
                </c:pt>
                <c:pt idx="3">
                  <c:v>7</c:v>
                </c:pt>
                <c:pt idx="4">
                  <c:v>6.26</c:v>
                </c:pt>
                <c:pt idx="5">
                  <c:v>0.37000000000000038</c:v>
                </c:pt>
              </c:numCache>
            </c:numRef>
          </c:val>
        </c:ser>
        <c:gapWidth val="43"/>
        <c:overlap val="100"/>
        <c:axId val="240222592"/>
        <c:axId val="240224128"/>
      </c:barChart>
      <c:catAx>
        <c:axId val="240222592"/>
        <c:scaling>
          <c:orientation val="maxMin"/>
        </c:scaling>
        <c:axPos val="l"/>
        <c:tickLblPos val="none"/>
        <c:txPr>
          <a:bodyPr/>
          <a:lstStyle/>
          <a:p>
            <a:pPr>
              <a:defRPr lang="en-IN"/>
            </a:pPr>
            <a:endParaRPr lang="en-US"/>
          </a:p>
        </c:txPr>
        <c:crossAx val="240224128"/>
        <c:crosses val="autoZero"/>
        <c:auto val="1"/>
        <c:lblAlgn val="ctr"/>
        <c:lblOffset val="100"/>
      </c:catAx>
      <c:valAx>
        <c:axId val="240224128"/>
        <c:scaling>
          <c:orientation val="minMax"/>
          <c:max val="100"/>
        </c:scaling>
        <c:delete val="1"/>
        <c:axPos val="b"/>
        <c:numFmt formatCode="0" sourceLinked="1"/>
        <c:tickLblPos val="none"/>
        <c:crossAx val="2402225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2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59.65</c:v>
                </c:pt>
                <c:pt idx="1">
                  <c:v>7.72</c:v>
                </c:pt>
                <c:pt idx="2">
                  <c:v>8.84</c:v>
                </c:pt>
                <c:pt idx="3">
                  <c:v>8.9700000000000006</c:v>
                </c:pt>
                <c:pt idx="4">
                  <c:v>14.450000000000006</c:v>
                </c:pt>
                <c:pt idx="5">
                  <c:v>0.37000000000000038</c:v>
                </c:pt>
              </c:numCache>
            </c:numRef>
          </c:val>
        </c:ser>
        <c:gapWidth val="43"/>
        <c:overlap val="100"/>
        <c:axId val="240247936"/>
        <c:axId val="240249472"/>
      </c:barChart>
      <c:catAx>
        <c:axId val="240247936"/>
        <c:scaling>
          <c:orientation val="maxMin"/>
        </c:scaling>
        <c:axPos val="l"/>
        <c:tickLblPos val="none"/>
        <c:txPr>
          <a:bodyPr/>
          <a:lstStyle/>
          <a:p>
            <a:pPr>
              <a:defRPr lang="en-IN"/>
            </a:pPr>
            <a:endParaRPr lang="en-US"/>
          </a:p>
        </c:txPr>
        <c:crossAx val="240249472"/>
        <c:crosses val="autoZero"/>
        <c:auto val="1"/>
        <c:lblAlgn val="ctr"/>
        <c:lblOffset val="100"/>
      </c:catAx>
      <c:valAx>
        <c:axId val="240249472"/>
        <c:scaling>
          <c:orientation val="minMax"/>
          <c:max val="100"/>
        </c:scaling>
        <c:delete val="1"/>
        <c:axPos val="b"/>
        <c:numFmt formatCode="0" sourceLinked="1"/>
        <c:tickLblPos val="none"/>
        <c:crossAx val="2402479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2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56.96</c:v>
                </c:pt>
                <c:pt idx="1">
                  <c:v>13.82</c:v>
                </c:pt>
                <c:pt idx="2">
                  <c:v>15.2</c:v>
                </c:pt>
                <c:pt idx="3">
                  <c:v>7.31</c:v>
                </c:pt>
                <c:pt idx="4">
                  <c:v>6.71</c:v>
                </c:pt>
                <c:pt idx="5">
                  <c:v>0</c:v>
                </c:pt>
              </c:numCache>
            </c:numRef>
          </c:val>
        </c:ser>
        <c:gapWidth val="43"/>
        <c:overlap val="100"/>
        <c:axId val="240306048"/>
        <c:axId val="240307584"/>
      </c:barChart>
      <c:catAx>
        <c:axId val="240306048"/>
        <c:scaling>
          <c:orientation val="maxMin"/>
        </c:scaling>
        <c:axPos val="l"/>
        <c:tickLblPos val="none"/>
        <c:txPr>
          <a:bodyPr/>
          <a:lstStyle/>
          <a:p>
            <a:pPr>
              <a:defRPr lang="en-IN"/>
            </a:pPr>
            <a:endParaRPr lang="en-US"/>
          </a:p>
        </c:txPr>
        <c:crossAx val="240307584"/>
        <c:crosses val="autoZero"/>
        <c:auto val="1"/>
        <c:lblAlgn val="ctr"/>
        <c:lblOffset val="100"/>
      </c:catAx>
      <c:valAx>
        <c:axId val="240307584"/>
        <c:scaling>
          <c:orientation val="minMax"/>
          <c:max val="100"/>
        </c:scaling>
        <c:delete val="1"/>
        <c:axPos val="b"/>
        <c:numFmt formatCode="0" sourceLinked="1"/>
        <c:tickLblPos val="none"/>
        <c:crossAx val="2403060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2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59.64</c:v>
                </c:pt>
                <c:pt idx="1">
                  <c:v>11.129999999999999</c:v>
                </c:pt>
                <c:pt idx="2">
                  <c:v>12.59</c:v>
                </c:pt>
                <c:pt idx="3">
                  <c:v>7.46</c:v>
                </c:pt>
                <c:pt idx="4">
                  <c:v>8.69</c:v>
                </c:pt>
                <c:pt idx="5">
                  <c:v>0.48000000000000032</c:v>
                </c:pt>
              </c:numCache>
            </c:numRef>
          </c:val>
        </c:ser>
        <c:gapWidth val="43"/>
        <c:overlap val="100"/>
        <c:axId val="240344064"/>
        <c:axId val="240390912"/>
      </c:barChart>
      <c:catAx>
        <c:axId val="240344064"/>
        <c:scaling>
          <c:orientation val="maxMin"/>
        </c:scaling>
        <c:axPos val="l"/>
        <c:tickLblPos val="none"/>
        <c:txPr>
          <a:bodyPr/>
          <a:lstStyle/>
          <a:p>
            <a:pPr>
              <a:defRPr lang="en-IN"/>
            </a:pPr>
            <a:endParaRPr lang="en-US"/>
          </a:p>
        </c:txPr>
        <c:crossAx val="240390912"/>
        <c:crosses val="autoZero"/>
        <c:auto val="1"/>
        <c:lblAlgn val="ctr"/>
        <c:lblOffset val="100"/>
      </c:catAx>
      <c:valAx>
        <c:axId val="240390912"/>
        <c:scaling>
          <c:orientation val="minMax"/>
          <c:max val="100"/>
        </c:scaling>
        <c:delete val="1"/>
        <c:axPos val="b"/>
        <c:numFmt formatCode="0" sourceLinked="1"/>
        <c:tickLblPos val="none"/>
        <c:crossAx val="2403440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2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11.11</c:v>
                </c:pt>
                <c:pt idx="1">
                  <c:v>3.7</c:v>
                </c:pt>
                <c:pt idx="2">
                  <c:v>37.04</c:v>
                </c:pt>
                <c:pt idx="3">
                  <c:v>29.630000000000031</c:v>
                </c:pt>
                <c:pt idx="4">
                  <c:v>18.52</c:v>
                </c:pt>
                <c:pt idx="5">
                  <c:v>0</c:v>
                </c:pt>
              </c:numCache>
            </c:numRef>
          </c:val>
        </c:ser>
        <c:gapWidth val="43"/>
        <c:overlap val="100"/>
        <c:axId val="242319360"/>
        <c:axId val="242320896"/>
      </c:barChart>
      <c:catAx>
        <c:axId val="242319360"/>
        <c:scaling>
          <c:orientation val="maxMin"/>
        </c:scaling>
        <c:axPos val="l"/>
        <c:tickLblPos val="none"/>
        <c:txPr>
          <a:bodyPr/>
          <a:lstStyle/>
          <a:p>
            <a:pPr>
              <a:defRPr lang="en-IN"/>
            </a:pPr>
            <a:endParaRPr lang="en-US"/>
          </a:p>
        </c:txPr>
        <c:crossAx val="242320896"/>
        <c:crosses val="autoZero"/>
        <c:auto val="1"/>
        <c:lblAlgn val="ctr"/>
        <c:lblOffset val="100"/>
      </c:catAx>
      <c:valAx>
        <c:axId val="242320896"/>
        <c:scaling>
          <c:orientation val="minMax"/>
          <c:max val="100"/>
        </c:scaling>
        <c:delete val="1"/>
        <c:axPos val="b"/>
        <c:numFmt formatCode="0" sourceLinked="1"/>
        <c:tickLblPos val="none"/>
        <c:crossAx val="2423193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2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9.3000000000000007</c:v>
                </c:pt>
                <c:pt idx="1">
                  <c:v>9.4600000000000026</c:v>
                </c:pt>
                <c:pt idx="2">
                  <c:v>25.99</c:v>
                </c:pt>
                <c:pt idx="3">
                  <c:v>23.03</c:v>
                </c:pt>
                <c:pt idx="4">
                  <c:v>31.43</c:v>
                </c:pt>
                <c:pt idx="5">
                  <c:v>0.78</c:v>
                </c:pt>
              </c:numCache>
            </c:numRef>
          </c:val>
        </c:ser>
        <c:gapWidth val="43"/>
        <c:overlap val="100"/>
        <c:axId val="222868224"/>
        <c:axId val="222869760"/>
      </c:barChart>
      <c:catAx>
        <c:axId val="222868224"/>
        <c:scaling>
          <c:orientation val="maxMin"/>
        </c:scaling>
        <c:axPos val="l"/>
        <c:tickLblPos val="none"/>
        <c:txPr>
          <a:bodyPr/>
          <a:lstStyle/>
          <a:p>
            <a:pPr>
              <a:defRPr lang="en-IN"/>
            </a:pPr>
            <a:endParaRPr lang="en-US"/>
          </a:p>
        </c:txPr>
        <c:crossAx val="222869760"/>
        <c:crosses val="autoZero"/>
        <c:auto val="1"/>
        <c:lblAlgn val="ctr"/>
        <c:lblOffset val="100"/>
      </c:catAx>
      <c:valAx>
        <c:axId val="222869760"/>
        <c:scaling>
          <c:orientation val="minMax"/>
          <c:max val="100"/>
        </c:scaling>
        <c:delete val="1"/>
        <c:axPos val="b"/>
        <c:numFmt formatCode="0" sourceLinked="1"/>
        <c:tickLblPos val="none"/>
        <c:crossAx val="22286822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2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10.130000000000001</c:v>
                </c:pt>
                <c:pt idx="1">
                  <c:v>10.130000000000001</c:v>
                </c:pt>
                <c:pt idx="2">
                  <c:v>27.72</c:v>
                </c:pt>
                <c:pt idx="3">
                  <c:v>23.14</c:v>
                </c:pt>
                <c:pt idx="4">
                  <c:v>28.3</c:v>
                </c:pt>
                <c:pt idx="5">
                  <c:v>0.56999999999999995</c:v>
                </c:pt>
              </c:numCache>
            </c:numRef>
          </c:val>
        </c:ser>
        <c:gapWidth val="43"/>
        <c:overlap val="100"/>
        <c:axId val="222836224"/>
        <c:axId val="222837760"/>
      </c:barChart>
      <c:catAx>
        <c:axId val="222836224"/>
        <c:scaling>
          <c:orientation val="maxMin"/>
        </c:scaling>
        <c:axPos val="l"/>
        <c:tickLblPos val="none"/>
        <c:txPr>
          <a:bodyPr/>
          <a:lstStyle/>
          <a:p>
            <a:pPr>
              <a:defRPr lang="en-IN"/>
            </a:pPr>
            <a:endParaRPr lang="en-US"/>
          </a:p>
        </c:txPr>
        <c:crossAx val="222837760"/>
        <c:crosses val="autoZero"/>
        <c:auto val="1"/>
        <c:lblAlgn val="ctr"/>
        <c:lblOffset val="100"/>
      </c:catAx>
      <c:valAx>
        <c:axId val="222837760"/>
        <c:scaling>
          <c:orientation val="minMax"/>
          <c:max val="100"/>
        </c:scaling>
        <c:delete val="1"/>
        <c:axPos val="b"/>
        <c:numFmt formatCode="0" sourceLinked="1"/>
        <c:tickLblPos val="none"/>
        <c:crossAx val="22283622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2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5.75</c:v>
                </c:pt>
                <c:pt idx="1">
                  <c:v>12.83</c:v>
                </c:pt>
                <c:pt idx="2">
                  <c:v>34.51</c:v>
                </c:pt>
                <c:pt idx="3">
                  <c:v>26.77</c:v>
                </c:pt>
                <c:pt idx="4">
                  <c:v>18.14</c:v>
                </c:pt>
                <c:pt idx="5">
                  <c:v>1.9900000000000091</c:v>
                </c:pt>
              </c:numCache>
            </c:numRef>
          </c:val>
        </c:ser>
        <c:gapWidth val="43"/>
        <c:overlap val="100"/>
        <c:axId val="222923008"/>
        <c:axId val="222924800"/>
      </c:barChart>
      <c:catAx>
        <c:axId val="222923008"/>
        <c:scaling>
          <c:orientation val="maxMin"/>
        </c:scaling>
        <c:axPos val="l"/>
        <c:tickLblPos val="none"/>
        <c:txPr>
          <a:bodyPr/>
          <a:lstStyle/>
          <a:p>
            <a:pPr>
              <a:defRPr lang="en-IN"/>
            </a:pPr>
            <a:endParaRPr lang="en-US"/>
          </a:p>
        </c:txPr>
        <c:crossAx val="222924800"/>
        <c:crosses val="autoZero"/>
        <c:auto val="1"/>
        <c:lblAlgn val="ctr"/>
        <c:lblOffset val="100"/>
      </c:catAx>
      <c:valAx>
        <c:axId val="222924800"/>
        <c:scaling>
          <c:orientation val="minMax"/>
          <c:max val="100"/>
        </c:scaling>
        <c:delete val="1"/>
        <c:axPos val="b"/>
        <c:numFmt formatCode="0" sourceLinked="1"/>
        <c:tickLblPos val="none"/>
        <c:crossAx val="2229230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4"/>
          <c:y val="0.12257111451324262"/>
          <c:w val="0.83441228514459997"/>
          <c:h val="0.736540491158432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29.7</c:v>
                </c:pt>
                <c:pt idx="1">
                  <c:v>40.590000000000003</c:v>
                </c:pt>
                <c:pt idx="2">
                  <c:v>12.870000000000006</c:v>
                </c:pt>
                <c:pt idx="3">
                  <c:v>16.829999999999988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3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13.639999999999999</c:v>
                </c:pt>
                <c:pt idx="1">
                  <c:v>22.73</c:v>
                </c:pt>
                <c:pt idx="2">
                  <c:v>27.27</c:v>
                </c:pt>
                <c:pt idx="3">
                  <c:v>13.639999999999999</c:v>
                </c:pt>
                <c:pt idx="4">
                  <c:v>22.73</c:v>
                </c:pt>
                <c:pt idx="5">
                  <c:v>0</c:v>
                </c:pt>
              </c:numCache>
            </c:numRef>
          </c:val>
        </c:ser>
        <c:gapWidth val="43"/>
        <c:overlap val="100"/>
        <c:axId val="222899200"/>
        <c:axId val="223044352"/>
      </c:barChart>
      <c:catAx>
        <c:axId val="222899200"/>
        <c:scaling>
          <c:orientation val="maxMin"/>
        </c:scaling>
        <c:axPos val="l"/>
        <c:tickLblPos val="none"/>
        <c:txPr>
          <a:bodyPr/>
          <a:lstStyle/>
          <a:p>
            <a:pPr>
              <a:defRPr lang="en-IN"/>
            </a:pPr>
            <a:endParaRPr lang="en-US"/>
          </a:p>
        </c:txPr>
        <c:crossAx val="223044352"/>
        <c:crosses val="autoZero"/>
        <c:auto val="1"/>
        <c:lblAlgn val="ctr"/>
        <c:lblOffset val="100"/>
      </c:catAx>
      <c:valAx>
        <c:axId val="223044352"/>
        <c:scaling>
          <c:orientation val="minMax"/>
          <c:max val="100"/>
        </c:scaling>
        <c:delete val="1"/>
        <c:axPos val="b"/>
        <c:numFmt formatCode="0" sourceLinked="1"/>
        <c:tickLblPos val="none"/>
        <c:crossAx val="2228992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3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9.0500000000000007</c:v>
                </c:pt>
                <c:pt idx="1">
                  <c:v>9.65</c:v>
                </c:pt>
                <c:pt idx="2">
                  <c:v>26.759999999999987</c:v>
                </c:pt>
                <c:pt idx="3">
                  <c:v>23.630000000000031</c:v>
                </c:pt>
                <c:pt idx="4">
                  <c:v>30</c:v>
                </c:pt>
                <c:pt idx="5">
                  <c:v>0.9</c:v>
                </c:pt>
              </c:numCache>
            </c:numRef>
          </c:val>
        </c:ser>
        <c:gapWidth val="43"/>
        <c:overlap val="100"/>
        <c:axId val="223080448"/>
        <c:axId val="223081984"/>
      </c:barChart>
      <c:catAx>
        <c:axId val="223080448"/>
        <c:scaling>
          <c:orientation val="maxMin"/>
        </c:scaling>
        <c:axPos val="l"/>
        <c:tickLblPos val="none"/>
        <c:txPr>
          <a:bodyPr/>
          <a:lstStyle/>
          <a:p>
            <a:pPr>
              <a:defRPr lang="en-IN"/>
            </a:pPr>
            <a:endParaRPr lang="en-US"/>
          </a:p>
        </c:txPr>
        <c:crossAx val="223081984"/>
        <c:crosses val="autoZero"/>
        <c:auto val="1"/>
        <c:lblAlgn val="ctr"/>
        <c:lblOffset val="100"/>
      </c:catAx>
      <c:valAx>
        <c:axId val="223081984"/>
        <c:scaling>
          <c:orientation val="minMax"/>
          <c:max val="100"/>
        </c:scaling>
        <c:delete val="1"/>
        <c:axPos val="b"/>
        <c:numFmt formatCode="0" sourceLinked="1"/>
        <c:tickLblPos val="none"/>
        <c:crossAx val="2230804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3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6.79</c:v>
                </c:pt>
                <c:pt idx="1">
                  <c:v>9</c:v>
                </c:pt>
                <c:pt idx="2">
                  <c:v>23.64</c:v>
                </c:pt>
                <c:pt idx="3">
                  <c:v>26.7</c:v>
                </c:pt>
                <c:pt idx="4">
                  <c:v>31.39</c:v>
                </c:pt>
                <c:pt idx="5">
                  <c:v>2.4899999999999998</c:v>
                </c:pt>
              </c:numCache>
            </c:numRef>
          </c:val>
        </c:ser>
        <c:gapWidth val="43"/>
        <c:overlap val="100"/>
        <c:axId val="223064832"/>
        <c:axId val="223066368"/>
      </c:barChart>
      <c:catAx>
        <c:axId val="223064832"/>
        <c:scaling>
          <c:orientation val="maxMin"/>
        </c:scaling>
        <c:axPos val="l"/>
        <c:tickLblPos val="none"/>
        <c:txPr>
          <a:bodyPr/>
          <a:lstStyle/>
          <a:p>
            <a:pPr>
              <a:defRPr lang="en-IN"/>
            </a:pPr>
            <a:endParaRPr lang="en-US"/>
          </a:p>
        </c:txPr>
        <c:crossAx val="223066368"/>
        <c:crosses val="autoZero"/>
        <c:auto val="1"/>
        <c:lblAlgn val="ctr"/>
        <c:lblOffset val="100"/>
      </c:catAx>
      <c:valAx>
        <c:axId val="223066368"/>
        <c:scaling>
          <c:orientation val="minMax"/>
          <c:max val="100"/>
        </c:scaling>
        <c:delete val="1"/>
        <c:axPos val="b"/>
        <c:numFmt formatCode="0" sourceLinked="1"/>
        <c:tickLblPos val="none"/>
        <c:crossAx val="2230648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3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9.94</c:v>
                </c:pt>
                <c:pt idx="1">
                  <c:v>10.130000000000001</c:v>
                </c:pt>
                <c:pt idx="2">
                  <c:v>28.66</c:v>
                </c:pt>
                <c:pt idx="3">
                  <c:v>20.959999999999987</c:v>
                </c:pt>
                <c:pt idx="4">
                  <c:v>30.07</c:v>
                </c:pt>
                <c:pt idx="5">
                  <c:v>0.23</c:v>
                </c:pt>
              </c:numCache>
            </c:numRef>
          </c:val>
        </c:ser>
        <c:gapWidth val="43"/>
        <c:overlap val="100"/>
        <c:axId val="223233536"/>
        <c:axId val="223235072"/>
      </c:barChart>
      <c:catAx>
        <c:axId val="223233536"/>
        <c:scaling>
          <c:orientation val="maxMin"/>
        </c:scaling>
        <c:axPos val="l"/>
        <c:tickLblPos val="none"/>
        <c:txPr>
          <a:bodyPr/>
          <a:lstStyle/>
          <a:p>
            <a:pPr>
              <a:defRPr lang="en-IN"/>
            </a:pPr>
            <a:endParaRPr lang="en-US"/>
          </a:p>
        </c:txPr>
        <c:crossAx val="223235072"/>
        <c:crosses val="autoZero"/>
        <c:auto val="1"/>
        <c:lblAlgn val="ctr"/>
        <c:lblOffset val="100"/>
      </c:catAx>
      <c:valAx>
        <c:axId val="223235072"/>
        <c:scaling>
          <c:orientation val="minMax"/>
          <c:max val="100"/>
        </c:scaling>
        <c:delete val="1"/>
        <c:axPos val="b"/>
        <c:numFmt formatCode="0" sourceLinked="1"/>
        <c:tickLblPos val="none"/>
        <c:crossAx val="2232335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3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11.209999999999999</c:v>
                </c:pt>
                <c:pt idx="1">
                  <c:v>10.59</c:v>
                </c:pt>
                <c:pt idx="2">
                  <c:v>24.91</c:v>
                </c:pt>
                <c:pt idx="3">
                  <c:v>24.779999999999987</c:v>
                </c:pt>
                <c:pt idx="4">
                  <c:v>27.650000000000031</c:v>
                </c:pt>
                <c:pt idx="5">
                  <c:v>0.8700000000000041</c:v>
                </c:pt>
              </c:numCache>
            </c:numRef>
          </c:val>
        </c:ser>
        <c:gapWidth val="43"/>
        <c:overlap val="100"/>
        <c:axId val="223262976"/>
        <c:axId val="223268864"/>
      </c:barChart>
      <c:catAx>
        <c:axId val="223262976"/>
        <c:scaling>
          <c:orientation val="maxMin"/>
        </c:scaling>
        <c:axPos val="l"/>
        <c:tickLblPos val="none"/>
        <c:txPr>
          <a:bodyPr/>
          <a:lstStyle/>
          <a:p>
            <a:pPr>
              <a:defRPr lang="en-IN"/>
            </a:pPr>
            <a:endParaRPr lang="en-US"/>
          </a:p>
        </c:txPr>
        <c:crossAx val="223268864"/>
        <c:crosses val="autoZero"/>
        <c:auto val="1"/>
        <c:lblAlgn val="ctr"/>
        <c:lblOffset val="100"/>
      </c:catAx>
      <c:valAx>
        <c:axId val="223268864"/>
        <c:scaling>
          <c:orientation val="minMax"/>
          <c:max val="100"/>
        </c:scaling>
        <c:delete val="1"/>
        <c:axPos val="b"/>
        <c:numFmt formatCode="0" sourceLinked="1"/>
        <c:tickLblPos val="none"/>
        <c:crossAx val="2232629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3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7.8</c:v>
                </c:pt>
                <c:pt idx="1">
                  <c:v>8.59</c:v>
                </c:pt>
                <c:pt idx="2">
                  <c:v>27.439999999999987</c:v>
                </c:pt>
                <c:pt idx="3">
                  <c:v>25.17</c:v>
                </c:pt>
                <c:pt idx="4">
                  <c:v>30.310000000000031</c:v>
                </c:pt>
                <c:pt idx="5">
                  <c:v>0.69000000000000061</c:v>
                </c:pt>
              </c:numCache>
            </c:numRef>
          </c:val>
        </c:ser>
        <c:gapWidth val="43"/>
        <c:overlap val="100"/>
        <c:axId val="223276032"/>
        <c:axId val="223331072"/>
      </c:barChart>
      <c:catAx>
        <c:axId val="223276032"/>
        <c:scaling>
          <c:orientation val="maxMin"/>
        </c:scaling>
        <c:axPos val="l"/>
        <c:tickLblPos val="none"/>
        <c:txPr>
          <a:bodyPr/>
          <a:lstStyle/>
          <a:p>
            <a:pPr>
              <a:defRPr lang="en-IN"/>
            </a:pPr>
            <a:endParaRPr lang="en-US"/>
          </a:p>
        </c:txPr>
        <c:crossAx val="223331072"/>
        <c:crosses val="autoZero"/>
        <c:auto val="1"/>
        <c:lblAlgn val="ctr"/>
        <c:lblOffset val="100"/>
      </c:catAx>
      <c:valAx>
        <c:axId val="223331072"/>
        <c:scaling>
          <c:orientation val="minMax"/>
          <c:max val="100"/>
        </c:scaling>
        <c:delete val="1"/>
        <c:axPos val="b"/>
        <c:numFmt formatCode="0" sourceLinked="1"/>
        <c:tickLblPos val="none"/>
        <c:crossAx val="2232760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3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9.0500000000000007</c:v>
                </c:pt>
                <c:pt idx="1">
                  <c:v>9.65</c:v>
                </c:pt>
                <c:pt idx="2">
                  <c:v>26.759999999999987</c:v>
                </c:pt>
                <c:pt idx="3">
                  <c:v>23.630000000000031</c:v>
                </c:pt>
                <c:pt idx="4">
                  <c:v>30</c:v>
                </c:pt>
                <c:pt idx="5">
                  <c:v>0.9</c:v>
                </c:pt>
              </c:numCache>
            </c:numRef>
          </c:val>
        </c:ser>
        <c:gapWidth val="43"/>
        <c:overlap val="100"/>
        <c:axId val="223420416"/>
        <c:axId val="223421952"/>
      </c:barChart>
      <c:catAx>
        <c:axId val="223420416"/>
        <c:scaling>
          <c:orientation val="maxMin"/>
        </c:scaling>
        <c:axPos val="l"/>
        <c:tickLblPos val="none"/>
        <c:txPr>
          <a:bodyPr/>
          <a:lstStyle/>
          <a:p>
            <a:pPr>
              <a:defRPr lang="en-IN"/>
            </a:pPr>
            <a:endParaRPr lang="en-US"/>
          </a:p>
        </c:txPr>
        <c:crossAx val="223421952"/>
        <c:crosses val="autoZero"/>
        <c:auto val="1"/>
        <c:lblAlgn val="ctr"/>
        <c:lblOffset val="100"/>
      </c:catAx>
      <c:valAx>
        <c:axId val="223421952"/>
        <c:scaling>
          <c:orientation val="minMax"/>
          <c:max val="100"/>
        </c:scaling>
        <c:delete val="1"/>
        <c:axPos val="b"/>
        <c:numFmt formatCode="0" sourceLinked="1"/>
        <c:tickLblPos val="none"/>
        <c:crossAx val="2234204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3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605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11.11</c:v>
                </c:pt>
                <c:pt idx="1">
                  <c:v>3.7</c:v>
                </c:pt>
                <c:pt idx="2">
                  <c:v>3.7</c:v>
                </c:pt>
                <c:pt idx="3">
                  <c:v>11.11</c:v>
                </c:pt>
                <c:pt idx="4">
                  <c:v>62.96</c:v>
                </c:pt>
                <c:pt idx="5">
                  <c:v>7.41</c:v>
                </c:pt>
              </c:numCache>
            </c:numRef>
          </c:val>
        </c:ser>
        <c:gapWidth val="43"/>
        <c:overlap val="100"/>
        <c:axId val="244994816"/>
        <c:axId val="244996352"/>
      </c:barChart>
      <c:catAx>
        <c:axId val="244994816"/>
        <c:scaling>
          <c:orientation val="maxMin"/>
        </c:scaling>
        <c:axPos val="l"/>
        <c:tickLblPos val="none"/>
        <c:txPr>
          <a:bodyPr/>
          <a:lstStyle/>
          <a:p>
            <a:pPr>
              <a:defRPr lang="en-IN"/>
            </a:pPr>
            <a:endParaRPr lang="en-US"/>
          </a:p>
        </c:txPr>
        <c:crossAx val="244996352"/>
        <c:crosses val="autoZero"/>
        <c:auto val="1"/>
        <c:lblAlgn val="ctr"/>
        <c:lblOffset val="100"/>
      </c:catAx>
      <c:valAx>
        <c:axId val="244996352"/>
        <c:scaling>
          <c:orientation val="minMax"/>
          <c:max val="100"/>
        </c:scaling>
        <c:delete val="1"/>
        <c:axPos val="b"/>
        <c:numFmt formatCode="0" sourceLinked="1"/>
        <c:tickLblPos val="none"/>
        <c:crossAx val="2449948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3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2.77</c:v>
                </c:pt>
                <c:pt idx="1">
                  <c:v>0.39000000000000234</c:v>
                </c:pt>
                <c:pt idx="2">
                  <c:v>1.6600000000000001</c:v>
                </c:pt>
                <c:pt idx="3">
                  <c:v>5.1199999999999966</c:v>
                </c:pt>
                <c:pt idx="4">
                  <c:v>60.93</c:v>
                </c:pt>
                <c:pt idx="5">
                  <c:v>29.130000000000031</c:v>
                </c:pt>
              </c:numCache>
            </c:numRef>
          </c:val>
        </c:ser>
        <c:gapWidth val="43"/>
        <c:overlap val="100"/>
        <c:axId val="245061120"/>
        <c:axId val="245062656"/>
      </c:barChart>
      <c:catAx>
        <c:axId val="245061120"/>
        <c:scaling>
          <c:orientation val="maxMin"/>
        </c:scaling>
        <c:axPos val="l"/>
        <c:tickLblPos val="none"/>
        <c:txPr>
          <a:bodyPr/>
          <a:lstStyle/>
          <a:p>
            <a:pPr>
              <a:defRPr lang="en-IN"/>
            </a:pPr>
            <a:endParaRPr lang="en-US"/>
          </a:p>
        </c:txPr>
        <c:crossAx val="245062656"/>
        <c:crosses val="autoZero"/>
        <c:auto val="1"/>
        <c:lblAlgn val="ctr"/>
        <c:lblOffset val="100"/>
      </c:catAx>
      <c:valAx>
        <c:axId val="245062656"/>
        <c:scaling>
          <c:orientation val="minMax"/>
          <c:max val="100"/>
        </c:scaling>
        <c:delete val="1"/>
        <c:axPos val="b"/>
        <c:numFmt formatCode="0" sourceLinked="1"/>
        <c:tickLblPos val="none"/>
        <c:crossAx val="2450611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3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2.29</c:v>
                </c:pt>
                <c:pt idx="1">
                  <c:v>1.72</c:v>
                </c:pt>
                <c:pt idx="2">
                  <c:v>5.54</c:v>
                </c:pt>
                <c:pt idx="3">
                  <c:v>7.84</c:v>
                </c:pt>
                <c:pt idx="4">
                  <c:v>64.239999999999995</c:v>
                </c:pt>
                <c:pt idx="5">
                  <c:v>18.36</c:v>
                </c:pt>
              </c:numCache>
            </c:numRef>
          </c:val>
        </c:ser>
        <c:gapWidth val="43"/>
        <c:overlap val="100"/>
        <c:axId val="245086464"/>
        <c:axId val="245112832"/>
      </c:barChart>
      <c:catAx>
        <c:axId val="245086464"/>
        <c:scaling>
          <c:orientation val="maxMin"/>
        </c:scaling>
        <c:axPos val="l"/>
        <c:tickLblPos val="none"/>
        <c:txPr>
          <a:bodyPr/>
          <a:lstStyle/>
          <a:p>
            <a:pPr>
              <a:defRPr lang="en-IN"/>
            </a:pPr>
            <a:endParaRPr lang="en-US"/>
          </a:p>
        </c:txPr>
        <c:crossAx val="245112832"/>
        <c:crosses val="autoZero"/>
        <c:auto val="1"/>
        <c:lblAlgn val="ctr"/>
        <c:lblOffset val="100"/>
      </c:catAx>
      <c:valAx>
        <c:axId val="245112832"/>
        <c:scaling>
          <c:orientation val="minMax"/>
          <c:max val="100"/>
        </c:scaling>
        <c:delete val="1"/>
        <c:axPos val="b"/>
        <c:numFmt formatCode="0" sourceLinked="1"/>
        <c:tickLblPos val="none"/>
        <c:crossAx val="2450864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4"/>
          <c:y val="0.12257111451324262"/>
          <c:w val="0.83441228514459997"/>
          <c:h val="0.736540491158432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3.58</c:v>
                </c:pt>
                <c:pt idx="1">
                  <c:v>79.930000000000007</c:v>
                </c:pt>
                <c:pt idx="2">
                  <c:v>3.38</c:v>
                </c:pt>
                <c:pt idx="3">
                  <c:v>13.11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4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0.88</c:v>
                </c:pt>
                <c:pt idx="1">
                  <c:v>0.88</c:v>
                </c:pt>
                <c:pt idx="2">
                  <c:v>2.65</c:v>
                </c:pt>
                <c:pt idx="3">
                  <c:v>6.64</c:v>
                </c:pt>
                <c:pt idx="4">
                  <c:v>71.459999999999994</c:v>
                </c:pt>
                <c:pt idx="5">
                  <c:v>17.479999999999986</c:v>
                </c:pt>
              </c:numCache>
            </c:numRef>
          </c:val>
        </c:ser>
        <c:gapWidth val="43"/>
        <c:overlap val="100"/>
        <c:axId val="245156864"/>
        <c:axId val="245175040"/>
      </c:barChart>
      <c:catAx>
        <c:axId val="245156864"/>
        <c:scaling>
          <c:orientation val="maxMin"/>
        </c:scaling>
        <c:axPos val="l"/>
        <c:tickLblPos val="none"/>
        <c:txPr>
          <a:bodyPr/>
          <a:lstStyle/>
          <a:p>
            <a:pPr>
              <a:defRPr lang="en-IN"/>
            </a:pPr>
            <a:endParaRPr lang="en-US"/>
          </a:p>
        </c:txPr>
        <c:crossAx val="245175040"/>
        <c:crosses val="autoZero"/>
        <c:auto val="1"/>
        <c:lblAlgn val="ctr"/>
        <c:lblOffset val="100"/>
      </c:catAx>
      <c:valAx>
        <c:axId val="245175040"/>
        <c:scaling>
          <c:orientation val="minMax"/>
          <c:max val="100"/>
        </c:scaling>
        <c:delete val="1"/>
        <c:axPos val="b"/>
        <c:numFmt formatCode="0" sourceLinked="1"/>
        <c:tickLblPos val="none"/>
        <c:crossAx val="2451568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4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11.360000000000024</c:v>
                </c:pt>
                <c:pt idx="1">
                  <c:v>2.27</c:v>
                </c:pt>
                <c:pt idx="2">
                  <c:v>0</c:v>
                </c:pt>
                <c:pt idx="3">
                  <c:v>9.09</c:v>
                </c:pt>
                <c:pt idx="4">
                  <c:v>70.45</c:v>
                </c:pt>
                <c:pt idx="5">
                  <c:v>6.8199999999999985</c:v>
                </c:pt>
              </c:numCache>
            </c:numRef>
          </c:val>
        </c:ser>
        <c:gapWidth val="43"/>
        <c:overlap val="100"/>
        <c:axId val="245182464"/>
        <c:axId val="245184000"/>
      </c:barChart>
      <c:catAx>
        <c:axId val="245182464"/>
        <c:scaling>
          <c:orientation val="maxMin"/>
        </c:scaling>
        <c:axPos val="l"/>
        <c:tickLblPos val="none"/>
        <c:txPr>
          <a:bodyPr/>
          <a:lstStyle/>
          <a:p>
            <a:pPr>
              <a:defRPr lang="en-IN"/>
            </a:pPr>
            <a:endParaRPr lang="en-US"/>
          </a:p>
        </c:txPr>
        <c:crossAx val="245184000"/>
        <c:crosses val="autoZero"/>
        <c:auto val="1"/>
        <c:lblAlgn val="ctr"/>
        <c:lblOffset val="100"/>
      </c:catAx>
      <c:valAx>
        <c:axId val="245184000"/>
        <c:scaling>
          <c:orientation val="minMax"/>
          <c:max val="100"/>
        </c:scaling>
        <c:delete val="1"/>
        <c:axPos val="b"/>
        <c:numFmt formatCode="0" sourceLinked="1"/>
        <c:tickLblPos val="none"/>
        <c:crossAx val="2451824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4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2.64</c:v>
                </c:pt>
                <c:pt idx="1">
                  <c:v>0.54</c:v>
                </c:pt>
                <c:pt idx="2">
                  <c:v>2.02</c:v>
                </c:pt>
                <c:pt idx="3">
                  <c:v>5.5</c:v>
                </c:pt>
                <c:pt idx="4">
                  <c:v>61.8</c:v>
                </c:pt>
                <c:pt idx="5">
                  <c:v>27.5</c:v>
                </c:pt>
              </c:numCache>
            </c:numRef>
          </c:val>
        </c:ser>
        <c:gapWidth val="43"/>
        <c:overlap val="100"/>
        <c:axId val="245207808"/>
        <c:axId val="245209344"/>
      </c:barChart>
      <c:catAx>
        <c:axId val="245207808"/>
        <c:scaling>
          <c:orientation val="maxMin"/>
        </c:scaling>
        <c:axPos val="l"/>
        <c:tickLblPos val="none"/>
        <c:txPr>
          <a:bodyPr/>
          <a:lstStyle/>
          <a:p>
            <a:pPr>
              <a:defRPr lang="en-IN"/>
            </a:pPr>
            <a:endParaRPr lang="en-US"/>
          </a:p>
        </c:txPr>
        <c:crossAx val="245209344"/>
        <c:crosses val="autoZero"/>
        <c:auto val="1"/>
        <c:lblAlgn val="ctr"/>
        <c:lblOffset val="100"/>
      </c:catAx>
      <c:valAx>
        <c:axId val="245209344"/>
        <c:scaling>
          <c:orientation val="minMax"/>
          <c:max val="100"/>
        </c:scaling>
        <c:delete val="1"/>
        <c:axPos val="b"/>
        <c:numFmt formatCode="0" sourceLinked="1"/>
        <c:tickLblPos val="none"/>
        <c:crossAx val="2452078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4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9.09</c:v>
                </c:pt>
                <c:pt idx="1">
                  <c:v>0.19</c:v>
                </c:pt>
                <c:pt idx="2">
                  <c:v>1.44</c:v>
                </c:pt>
                <c:pt idx="3">
                  <c:v>3.25</c:v>
                </c:pt>
                <c:pt idx="4">
                  <c:v>52.339999999999996</c:v>
                </c:pt>
                <c:pt idx="5">
                  <c:v>33.68</c:v>
                </c:pt>
              </c:numCache>
            </c:numRef>
          </c:val>
        </c:ser>
        <c:gapWidth val="43"/>
        <c:overlap val="100"/>
        <c:axId val="245265920"/>
        <c:axId val="245267456"/>
      </c:barChart>
      <c:catAx>
        <c:axId val="245265920"/>
        <c:scaling>
          <c:orientation val="maxMin"/>
        </c:scaling>
        <c:axPos val="l"/>
        <c:tickLblPos val="none"/>
        <c:txPr>
          <a:bodyPr/>
          <a:lstStyle/>
          <a:p>
            <a:pPr>
              <a:defRPr lang="en-IN"/>
            </a:pPr>
            <a:endParaRPr lang="en-US"/>
          </a:p>
        </c:txPr>
        <c:crossAx val="245267456"/>
        <c:crosses val="autoZero"/>
        <c:auto val="1"/>
        <c:lblAlgn val="ctr"/>
        <c:lblOffset val="100"/>
      </c:catAx>
      <c:valAx>
        <c:axId val="245267456"/>
        <c:scaling>
          <c:orientation val="minMax"/>
          <c:max val="100"/>
        </c:scaling>
        <c:delete val="1"/>
        <c:axPos val="b"/>
        <c:numFmt formatCode="0" sourceLinked="1"/>
        <c:tickLblPos val="none"/>
        <c:crossAx val="2452659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4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1.4</c:v>
                </c:pt>
                <c:pt idx="1">
                  <c:v>0.23</c:v>
                </c:pt>
                <c:pt idx="2">
                  <c:v>1.4</c:v>
                </c:pt>
                <c:pt idx="3">
                  <c:v>2.66</c:v>
                </c:pt>
                <c:pt idx="4">
                  <c:v>66.709999999999994</c:v>
                </c:pt>
                <c:pt idx="5">
                  <c:v>27.59</c:v>
                </c:pt>
              </c:numCache>
            </c:numRef>
          </c:val>
        </c:ser>
        <c:gapWidth val="43"/>
        <c:overlap val="100"/>
        <c:axId val="245295360"/>
        <c:axId val="245313536"/>
      </c:barChart>
      <c:catAx>
        <c:axId val="245295360"/>
        <c:scaling>
          <c:orientation val="maxMin"/>
        </c:scaling>
        <c:axPos val="l"/>
        <c:tickLblPos val="none"/>
        <c:txPr>
          <a:bodyPr/>
          <a:lstStyle/>
          <a:p>
            <a:pPr>
              <a:defRPr lang="en-IN"/>
            </a:pPr>
            <a:endParaRPr lang="en-US"/>
          </a:p>
        </c:txPr>
        <c:crossAx val="245313536"/>
        <c:crosses val="autoZero"/>
        <c:auto val="1"/>
        <c:lblAlgn val="ctr"/>
        <c:lblOffset val="100"/>
      </c:catAx>
      <c:valAx>
        <c:axId val="245313536"/>
        <c:scaling>
          <c:orientation val="minMax"/>
          <c:max val="100"/>
        </c:scaling>
        <c:delete val="1"/>
        <c:axPos val="b"/>
        <c:numFmt formatCode="0" sourceLinked="1"/>
        <c:tickLblPos val="none"/>
        <c:crossAx val="2452953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4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0</c:v>
                </c:pt>
                <c:pt idx="1">
                  <c:v>0.25</c:v>
                </c:pt>
                <c:pt idx="2">
                  <c:v>0.6200000000000041</c:v>
                </c:pt>
                <c:pt idx="3">
                  <c:v>8.34</c:v>
                </c:pt>
                <c:pt idx="4">
                  <c:v>57.78</c:v>
                </c:pt>
                <c:pt idx="5">
                  <c:v>33</c:v>
                </c:pt>
              </c:numCache>
            </c:numRef>
          </c:val>
        </c:ser>
        <c:gapWidth val="43"/>
        <c:overlap val="100"/>
        <c:axId val="245324800"/>
        <c:axId val="245334784"/>
      </c:barChart>
      <c:catAx>
        <c:axId val="245324800"/>
        <c:scaling>
          <c:orientation val="maxMin"/>
        </c:scaling>
        <c:axPos val="l"/>
        <c:tickLblPos val="none"/>
        <c:txPr>
          <a:bodyPr/>
          <a:lstStyle/>
          <a:p>
            <a:pPr>
              <a:defRPr lang="en-IN"/>
            </a:pPr>
            <a:endParaRPr lang="en-US"/>
          </a:p>
        </c:txPr>
        <c:crossAx val="245334784"/>
        <c:crosses val="autoZero"/>
        <c:auto val="1"/>
        <c:lblAlgn val="ctr"/>
        <c:lblOffset val="100"/>
      </c:catAx>
      <c:valAx>
        <c:axId val="245334784"/>
        <c:scaling>
          <c:orientation val="minMax"/>
          <c:max val="100"/>
        </c:scaling>
        <c:delete val="1"/>
        <c:axPos val="b"/>
        <c:numFmt formatCode="0" sourceLinked="1"/>
        <c:tickLblPos val="none"/>
        <c:crossAx val="2453248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4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0.69000000000000061</c:v>
                </c:pt>
                <c:pt idx="1">
                  <c:v>1.78</c:v>
                </c:pt>
                <c:pt idx="2">
                  <c:v>5.03</c:v>
                </c:pt>
                <c:pt idx="3">
                  <c:v>11.55</c:v>
                </c:pt>
                <c:pt idx="4">
                  <c:v>64.36</c:v>
                </c:pt>
                <c:pt idx="5">
                  <c:v>16.579999999999988</c:v>
                </c:pt>
              </c:numCache>
            </c:numRef>
          </c:val>
        </c:ser>
        <c:gapWidth val="43"/>
        <c:overlap val="100"/>
        <c:axId val="245391360"/>
        <c:axId val="245392896"/>
      </c:barChart>
      <c:catAx>
        <c:axId val="245391360"/>
        <c:scaling>
          <c:orientation val="maxMin"/>
        </c:scaling>
        <c:axPos val="l"/>
        <c:tickLblPos val="none"/>
        <c:txPr>
          <a:bodyPr/>
          <a:lstStyle/>
          <a:p>
            <a:pPr>
              <a:defRPr lang="en-IN"/>
            </a:pPr>
            <a:endParaRPr lang="en-US"/>
          </a:p>
        </c:txPr>
        <c:crossAx val="245392896"/>
        <c:crosses val="autoZero"/>
        <c:auto val="1"/>
        <c:lblAlgn val="ctr"/>
        <c:lblOffset val="100"/>
      </c:catAx>
      <c:valAx>
        <c:axId val="245392896"/>
        <c:scaling>
          <c:orientation val="minMax"/>
          <c:max val="100"/>
        </c:scaling>
        <c:delete val="1"/>
        <c:axPos val="b"/>
        <c:numFmt formatCode="0" sourceLinked="1"/>
        <c:tickLblPos val="none"/>
        <c:crossAx val="2453913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4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2.64</c:v>
                </c:pt>
                <c:pt idx="1">
                  <c:v>0.54</c:v>
                </c:pt>
                <c:pt idx="2">
                  <c:v>2.02</c:v>
                </c:pt>
                <c:pt idx="3">
                  <c:v>5.5</c:v>
                </c:pt>
                <c:pt idx="4">
                  <c:v>61.8</c:v>
                </c:pt>
                <c:pt idx="5">
                  <c:v>27.5</c:v>
                </c:pt>
              </c:numCache>
            </c:numRef>
          </c:val>
        </c:ser>
        <c:gapWidth val="43"/>
        <c:overlap val="100"/>
        <c:axId val="245420800"/>
        <c:axId val="245422336"/>
      </c:barChart>
      <c:catAx>
        <c:axId val="245420800"/>
        <c:scaling>
          <c:orientation val="maxMin"/>
        </c:scaling>
        <c:axPos val="l"/>
        <c:tickLblPos val="none"/>
        <c:txPr>
          <a:bodyPr/>
          <a:lstStyle/>
          <a:p>
            <a:pPr>
              <a:defRPr lang="en-IN"/>
            </a:pPr>
            <a:endParaRPr lang="en-US"/>
          </a:p>
        </c:txPr>
        <c:crossAx val="245422336"/>
        <c:crosses val="autoZero"/>
        <c:auto val="1"/>
        <c:lblAlgn val="ctr"/>
        <c:lblOffset val="100"/>
      </c:catAx>
      <c:valAx>
        <c:axId val="245422336"/>
        <c:scaling>
          <c:orientation val="minMax"/>
          <c:max val="100"/>
        </c:scaling>
        <c:delete val="1"/>
        <c:axPos val="b"/>
        <c:numFmt formatCode="0" sourceLinked="1"/>
        <c:tickLblPos val="none"/>
        <c:crossAx val="2454208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4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7.41</c:v>
                </c:pt>
                <c:pt idx="1">
                  <c:v>0</c:v>
                </c:pt>
                <c:pt idx="2">
                  <c:v>3.7</c:v>
                </c:pt>
                <c:pt idx="3">
                  <c:v>3.7</c:v>
                </c:pt>
                <c:pt idx="4">
                  <c:v>44.44</c:v>
                </c:pt>
                <c:pt idx="5">
                  <c:v>40.74</c:v>
                </c:pt>
              </c:numCache>
            </c:numRef>
          </c:val>
        </c:ser>
        <c:gapWidth val="43"/>
        <c:overlap val="100"/>
        <c:axId val="247490048"/>
        <c:axId val="247491584"/>
      </c:barChart>
      <c:catAx>
        <c:axId val="247490048"/>
        <c:scaling>
          <c:orientation val="maxMin"/>
        </c:scaling>
        <c:axPos val="l"/>
        <c:tickLblPos val="none"/>
        <c:txPr>
          <a:bodyPr/>
          <a:lstStyle/>
          <a:p>
            <a:pPr>
              <a:defRPr lang="en-IN"/>
            </a:pPr>
            <a:endParaRPr lang="en-US"/>
          </a:p>
        </c:txPr>
        <c:crossAx val="247491584"/>
        <c:crosses val="autoZero"/>
        <c:auto val="1"/>
        <c:lblAlgn val="ctr"/>
        <c:lblOffset val="100"/>
      </c:catAx>
      <c:valAx>
        <c:axId val="247491584"/>
        <c:scaling>
          <c:orientation val="minMax"/>
          <c:max val="100"/>
        </c:scaling>
        <c:delete val="1"/>
        <c:axPos val="b"/>
        <c:numFmt formatCode="0" sourceLinked="1"/>
        <c:tickLblPos val="none"/>
        <c:crossAx val="2474900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4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2.98</c:v>
                </c:pt>
                <c:pt idx="1">
                  <c:v>2.0000000000000011E-2</c:v>
                </c:pt>
                <c:pt idx="2">
                  <c:v>0.30000000000000032</c:v>
                </c:pt>
                <c:pt idx="3">
                  <c:v>3.46</c:v>
                </c:pt>
                <c:pt idx="4">
                  <c:v>17.59</c:v>
                </c:pt>
                <c:pt idx="5">
                  <c:v>75.649999999999991</c:v>
                </c:pt>
              </c:numCache>
            </c:numRef>
          </c:val>
        </c:ser>
        <c:gapWidth val="43"/>
        <c:overlap val="100"/>
        <c:axId val="247515392"/>
        <c:axId val="247517184"/>
      </c:barChart>
      <c:catAx>
        <c:axId val="247515392"/>
        <c:scaling>
          <c:orientation val="maxMin"/>
        </c:scaling>
        <c:axPos val="l"/>
        <c:tickLblPos val="none"/>
        <c:txPr>
          <a:bodyPr/>
          <a:lstStyle/>
          <a:p>
            <a:pPr>
              <a:defRPr lang="en-IN"/>
            </a:pPr>
            <a:endParaRPr lang="en-US"/>
          </a:p>
        </c:txPr>
        <c:crossAx val="247517184"/>
        <c:crosses val="autoZero"/>
        <c:auto val="1"/>
        <c:lblAlgn val="ctr"/>
        <c:lblOffset val="100"/>
      </c:catAx>
      <c:valAx>
        <c:axId val="247517184"/>
        <c:scaling>
          <c:orientation val="minMax"/>
          <c:max val="100"/>
        </c:scaling>
        <c:delete val="1"/>
        <c:axPos val="b"/>
        <c:numFmt formatCode="0" sourceLinked="1"/>
        <c:tickLblPos val="none"/>
        <c:crossAx val="2475153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7"/>
          <c:y val="0.12257111451324262"/>
          <c:w val="0.83441228514459997"/>
          <c:h val="0.736540491158432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3"/>
              <c:layout>
                <c:manualLayout>
                  <c:x val="-0.16711197804804537"/>
                  <c:y val="4.9930335100680394E-2"/>
                </c:manualLayout>
              </c:layout>
              <c:dLblPos val="bestFit"/>
              <c:showVal val="1"/>
            </c:dLbl>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3.7600000000000002</c:v>
                </c:pt>
                <c:pt idx="1">
                  <c:v>52.879999999999995</c:v>
                </c:pt>
                <c:pt idx="2">
                  <c:v>16.8</c:v>
                </c:pt>
                <c:pt idx="3">
                  <c:v>26.56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5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3.44</c:v>
                </c:pt>
                <c:pt idx="1">
                  <c:v>0.19</c:v>
                </c:pt>
                <c:pt idx="2">
                  <c:v>1.53</c:v>
                </c:pt>
                <c:pt idx="3">
                  <c:v>3.44</c:v>
                </c:pt>
                <c:pt idx="4">
                  <c:v>33.270000000000003</c:v>
                </c:pt>
                <c:pt idx="5">
                  <c:v>58.13</c:v>
                </c:pt>
              </c:numCache>
            </c:numRef>
          </c:val>
        </c:ser>
        <c:gapWidth val="43"/>
        <c:overlap val="100"/>
        <c:axId val="247540736"/>
        <c:axId val="247546624"/>
      </c:barChart>
      <c:catAx>
        <c:axId val="247540736"/>
        <c:scaling>
          <c:orientation val="maxMin"/>
        </c:scaling>
        <c:axPos val="l"/>
        <c:tickLblPos val="none"/>
        <c:txPr>
          <a:bodyPr/>
          <a:lstStyle/>
          <a:p>
            <a:pPr>
              <a:defRPr lang="en-IN"/>
            </a:pPr>
            <a:endParaRPr lang="en-US"/>
          </a:p>
        </c:txPr>
        <c:crossAx val="247546624"/>
        <c:crosses val="autoZero"/>
        <c:auto val="1"/>
        <c:lblAlgn val="ctr"/>
        <c:lblOffset val="100"/>
      </c:catAx>
      <c:valAx>
        <c:axId val="247546624"/>
        <c:scaling>
          <c:orientation val="minMax"/>
          <c:max val="100"/>
        </c:scaling>
        <c:delete val="1"/>
        <c:axPos val="b"/>
        <c:numFmt formatCode="0" sourceLinked="1"/>
        <c:tickLblPos val="none"/>
        <c:crossAx val="2475407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5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3.7600000000000002</c:v>
                </c:pt>
                <c:pt idx="1">
                  <c:v>1.9900000000000091</c:v>
                </c:pt>
                <c:pt idx="2">
                  <c:v>4.6499999999999995</c:v>
                </c:pt>
                <c:pt idx="3">
                  <c:v>9.07</c:v>
                </c:pt>
                <c:pt idx="4">
                  <c:v>48.67</c:v>
                </c:pt>
                <c:pt idx="5">
                  <c:v>31.86</c:v>
                </c:pt>
              </c:numCache>
            </c:numRef>
          </c:val>
        </c:ser>
        <c:gapWidth val="43"/>
        <c:overlap val="100"/>
        <c:axId val="247619584"/>
        <c:axId val="247621120"/>
      </c:barChart>
      <c:catAx>
        <c:axId val="247619584"/>
        <c:scaling>
          <c:orientation val="maxMin"/>
        </c:scaling>
        <c:axPos val="l"/>
        <c:tickLblPos val="none"/>
        <c:txPr>
          <a:bodyPr/>
          <a:lstStyle/>
          <a:p>
            <a:pPr>
              <a:defRPr lang="en-IN"/>
            </a:pPr>
            <a:endParaRPr lang="en-US"/>
          </a:p>
        </c:txPr>
        <c:crossAx val="247621120"/>
        <c:crosses val="autoZero"/>
        <c:auto val="1"/>
        <c:lblAlgn val="ctr"/>
        <c:lblOffset val="100"/>
      </c:catAx>
      <c:valAx>
        <c:axId val="247621120"/>
        <c:scaling>
          <c:orientation val="minMax"/>
          <c:max val="100"/>
        </c:scaling>
        <c:delete val="1"/>
        <c:axPos val="b"/>
        <c:numFmt formatCode="0" sourceLinked="1"/>
        <c:tickLblPos val="none"/>
        <c:crossAx val="2476195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5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2.27</c:v>
                </c:pt>
                <c:pt idx="1">
                  <c:v>0</c:v>
                </c:pt>
                <c:pt idx="2">
                  <c:v>2.27</c:v>
                </c:pt>
                <c:pt idx="3">
                  <c:v>6.8199999999999985</c:v>
                </c:pt>
                <c:pt idx="4">
                  <c:v>50</c:v>
                </c:pt>
                <c:pt idx="5">
                  <c:v>38.64</c:v>
                </c:pt>
              </c:numCache>
            </c:numRef>
          </c:val>
        </c:ser>
        <c:gapWidth val="43"/>
        <c:overlap val="100"/>
        <c:axId val="247649024"/>
        <c:axId val="247650560"/>
      </c:barChart>
      <c:catAx>
        <c:axId val="247649024"/>
        <c:scaling>
          <c:orientation val="maxMin"/>
        </c:scaling>
        <c:axPos val="l"/>
        <c:tickLblPos val="none"/>
        <c:txPr>
          <a:bodyPr/>
          <a:lstStyle/>
          <a:p>
            <a:pPr>
              <a:defRPr lang="en-IN"/>
            </a:pPr>
            <a:endParaRPr lang="en-US"/>
          </a:p>
        </c:txPr>
        <c:crossAx val="247650560"/>
        <c:crosses val="autoZero"/>
        <c:auto val="1"/>
        <c:lblAlgn val="ctr"/>
        <c:lblOffset val="100"/>
      </c:catAx>
      <c:valAx>
        <c:axId val="247650560"/>
        <c:scaling>
          <c:orientation val="minMax"/>
          <c:max val="100"/>
        </c:scaling>
        <c:delete val="1"/>
        <c:axPos val="b"/>
        <c:numFmt formatCode="0" sourceLinked="1"/>
        <c:tickLblPos val="none"/>
        <c:crossAx val="24764902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5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3.22</c:v>
                </c:pt>
                <c:pt idx="1">
                  <c:v>0.26</c:v>
                </c:pt>
                <c:pt idx="2">
                  <c:v>0.76000000000000456</c:v>
                </c:pt>
                <c:pt idx="3">
                  <c:v>3.84</c:v>
                </c:pt>
                <c:pt idx="4">
                  <c:v>20.75</c:v>
                </c:pt>
                <c:pt idx="5">
                  <c:v>71.179999999999978</c:v>
                </c:pt>
              </c:numCache>
            </c:numRef>
          </c:val>
        </c:ser>
        <c:gapWidth val="43"/>
        <c:overlap val="100"/>
        <c:axId val="247699328"/>
        <c:axId val="247700864"/>
      </c:barChart>
      <c:catAx>
        <c:axId val="247699328"/>
        <c:scaling>
          <c:orientation val="maxMin"/>
        </c:scaling>
        <c:axPos val="l"/>
        <c:tickLblPos val="none"/>
        <c:txPr>
          <a:bodyPr/>
          <a:lstStyle/>
          <a:p>
            <a:pPr>
              <a:defRPr lang="en-IN"/>
            </a:pPr>
            <a:endParaRPr lang="en-US"/>
          </a:p>
        </c:txPr>
        <c:crossAx val="247700864"/>
        <c:crosses val="autoZero"/>
        <c:auto val="1"/>
        <c:lblAlgn val="ctr"/>
        <c:lblOffset val="100"/>
      </c:catAx>
      <c:valAx>
        <c:axId val="247700864"/>
        <c:scaling>
          <c:orientation val="minMax"/>
          <c:max val="100"/>
        </c:scaling>
        <c:delete val="1"/>
        <c:axPos val="b"/>
        <c:numFmt formatCode="0" sourceLinked="1"/>
        <c:tickLblPos val="none"/>
        <c:crossAx val="2476993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5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12.15</c:v>
                </c:pt>
                <c:pt idx="1">
                  <c:v>0.86000000000000065</c:v>
                </c:pt>
                <c:pt idx="2">
                  <c:v>2.4899999999999998</c:v>
                </c:pt>
                <c:pt idx="3">
                  <c:v>3.64</c:v>
                </c:pt>
                <c:pt idx="4">
                  <c:v>24.5</c:v>
                </c:pt>
                <c:pt idx="5">
                  <c:v>56.36</c:v>
                </c:pt>
              </c:numCache>
            </c:numRef>
          </c:val>
        </c:ser>
        <c:gapWidth val="43"/>
        <c:overlap val="100"/>
        <c:axId val="247882112"/>
        <c:axId val="247883648"/>
      </c:barChart>
      <c:catAx>
        <c:axId val="247882112"/>
        <c:scaling>
          <c:orientation val="maxMin"/>
        </c:scaling>
        <c:axPos val="l"/>
        <c:tickLblPos val="none"/>
        <c:txPr>
          <a:bodyPr/>
          <a:lstStyle/>
          <a:p>
            <a:pPr>
              <a:defRPr lang="en-IN"/>
            </a:pPr>
            <a:endParaRPr lang="en-US"/>
          </a:p>
        </c:txPr>
        <c:crossAx val="247883648"/>
        <c:crosses val="autoZero"/>
        <c:auto val="1"/>
        <c:lblAlgn val="ctr"/>
        <c:lblOffset val="100"/>
      </c:catAx>
      <c:valAx>
        <c:axId val="247883648"/>
        <c:scaling>
          <c:orientation val="minMax"/>
          <c:max val="100"/>
        </c:scaling>
        <c:delete val="1"/>
        <c:axPos val="b"/>
        <c:numFmt formatCode="0" sourceLinked="1"/>
        <c:tickLblPos val="none"/>
        <c:crossAx val="2478821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5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0.42000000000000032</c:v>
                </c:pt>
                <c:pt idx="1">
                  <c:v>0</c:v>
                </c:pt>
                <c:pt idx="2">
                  <c:v>0</c:v>
                </c:pt>
                <c:pt idx="3">
                  <c:v>5.79</c:v>
                </c:pt>
                <c:pt idx="4">
                  <c:v>3.5</c:v>
                </c:pt>
                <c:pt idx="5">
                  <c:v>90.29</c:v>
                </c:pt>
              </c:numCache>
            </c:numRef>
          </c:val>
        </c:ser>
        <c:gapWidth val="43"/>
        <c:overlap val="100"/>
        <c:axId val="247919744"/>
        <c:axId val="247921280"/>
      </c:barChart>
      <c:catAx>
        <c:axId val="247919744"/>
        <c:scaling>
          <c:orientation val="maxMin"/>
        </c:scaling>
        <c:axPos val="l"/>
        <c:tickLblPos val="none"/>
        <c:txPr>
          <a:bodyPr/>
          <a:lstStyle/>
          <a:p>
            <a:pPr>
              <a:defRPr lang="en-IN"/>
            </a:pPr>
            <a:endParaRPr lang="en-US"/>
          </a:p>
        </c:txPr>
        <c:crossAx val="247921280"/>
        <c:crosses val="autoZero"/>
        <c:auto val="1"/>
        <c:lblAlgn val="ctr"/>
        <c:lblOffset val="100"/>
      </c:catAx>
      <c:valAx>
        <c:axId val="247921280"/>
        <c:scaling>
          <c:orientation val="minMax"/>
          <c:max val="100"/>
        </c:scaling>
        <c:delete val="1"/>
        <c:axPos val="b"/>
        <c:numFmt formatCode="0" sourceLinked="1"/>
        <c:tickLblPos val="none"/>
        <c:crossAx val="2479197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5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0.12000000000000002</c:v>
                </c:pt>
                <c:pt idx="1">
                  <c:v>0</c:v>
                </c:pt>
                <c:pt idx="2">
                  <c:v>0.25</c:v>
                </c:pt>
                <c:pt idx="3">
                  <c:v>1.37</c:v>
                </c:pt>
                <c:pt idx="4">
                  <c:v>45.949999999999996</c:v>
                </c:pt>
                <c:pt idx="5">
                  <c:v>52.3</c:v>
                </c:pt>
              </c:numCache>
            </c:numRef>
          </c:val>
        </c:ser>
        <c:gapWidth val="43"/>
        <c:overlap val="100"/>
        <c:axId val="248027008"/>
        <c:axId val="248028544"/>
      </c:barChart>
      <c:catAx>
        <c:axId val="248027008"/>
        <c:scaling>
          <c:orientation val="maxMin"/>
        </c:scaling>
        <c:axPos val="l"/>
        <c:tickLblPos val="none"/>
        <c:txPr>
          <a:bodyPr/>
          <a:lstStyle/>
          <a:p>
            <a:pPr>
              <a:defRPr lang="en-IN"/>
            </a:pPr>
            <a:endParaRPr lang="en-US"/>
          </a:p>
        </c:txPr>
        <c:crossAx val="248028544"/>
        <c:crosses val="autoZero"/>
        <c:auto val="1"/>
        <c:lblAlgn val="ctr"/>
        <c:lblOffset val="100"/>
      </c:catAx>
      <c:valAx>
        <c:axId val="248028544"/>
        <c:scaling>
          <c:orientation val="minMax"/>
          <c:max val="100"/>
        </c:scaling>
        <c:delete val="1"/>
        <c:axPos val="b"/>
        <c:numFmt formatCode="0" sourceLinked="1"/>
        <c:tickLblPos val="none"/>
        <c:crossAx val="2480270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5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2.3699999999999997</c:v>
                </c:pt>
                <c:pt idx="1">
                  <c:v>0.39000000000000234</c:v>
                </c:pt>
                <c:pt idx="2">
                  <c:v>0.99</c:v>
                </c:pt>
                <c:pt idx="3">
                  <c:v>1.8800000000000001</c:v>
                </c:pt>
                <c:pt idx="4">
                  <c:v>33.370000000000005</c:v>
                </c:pt>
                <c:pt idx="5">
                  <c:v>61.01</c:v>
                </c:pt>
              </c:numCache>
            </c:numRef>
          </c:val>
        </c:ser>
        <c:gapWidth val="43"/>
        <c:overlap val="100"/>
        <c:axId val="248072832"/>
        <c:axId val="248078720"/>
      </c:barChart>
      <c:catAx>
        <c:axId val="248072832"/>
        <c:scaling>
          <c:orientation val="maxMin"/>
        </c:scaling>
        <c:axPos val="l"/>
        <c:tickLblPos val="none"/>
        <c:txPr>
          <a:bodyPr/>
          <a:lstStyle/>
          <a:p>
            <a:pPr>
              <a:defRPr lang="en-IN"/>
            </a:pPr>
            <a:endParaRPr lang="en-US"/>
          </a:p>
        </c:txPr>
        <c:crossAx val="248078720"/>
        <c:crosses val="autoZero"/>
        <c:auto val="1"/>
        <c:lblAlgn val="ctr"/>
        <c:lblOffset val="100"/>
      </c:catAx>
      <c:valAx>
        <c:axId val="248078720"/>
        <c:scaling>
          <c:orientation val="minMax"/>
          <c:max val="100"/>
        </c:scaling>
        <c:delete val="1"/>
        <c:axPos val="b"/>
        <c:numFmt formatCode="0" sourceLinked="1"/>
        <c:tickLblPos val="none"/>
        <c:crossAx val="2480728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5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0-1</c:v>
                </c:pt>
                <c:pt idx="1">
                  <c:v> 1-2</c:v>
                </c:pt>
                <c:pt idx="2">
                  <c:v> 2-5</c:v>
                </c:pt>
                <c:pt idx="3">
                  <c:v> 5-10</c:v>
                </c:pt>
                <c:pt idx="4">
                  <c:v> Above 10</c:v>
                </c:pt>
                <c:pt idx="5">
                  <c:v> DK/CS</c:v>
                </c:pt>
              </c:strCache>
            </c:strRef>
          </c:cat>
          <c:val>
            <c:numRef>
              <c:f>Sheet1!$B$2:$B$7</c:f>
              <c:numCache>
                <c:formatCode>0</c:formatCode>
                <c:ptCount val="6"/>
                <c:pt idx="0">
                  <c:v>3.22</c:v>
                </c:pt>
                <c:pt idx="1">
                  <c:v>0.26</c:v>
                </c:pt>
                <c:pt idx="2">
                  <c:v>0.76000000000000456</c:v>
                </c:pt>
                <c:pt idx="3">
                  <c:v>3.84</c:v>
                </c:pt>
                <c:pt idx="4">
                  <c:v>20.75</c:v>
                </c:pt>
                <c:pt idx="5">
                  <c:v>71.179999999999978</c:v>
                </c:pt>
              </c:numCache>
            </c:numRef>
          </c:val>
        </c:ser>
        <c:gapWidth val="43"/>
        <c:overlap val="100"/>
        <c:axId val="248115200"/>
        <c:axId val="248116736"/>
      </c:barChart>
      <c:catAx>
        <c:axId val="248115200"/>
        <c:scaling>
          <c:orientation val="maxMin"/>
        </c:scaling>
        <c:axPos val="l"/>
        <c:tickLblPos val="none"/>
        <c:txPr>
          <a:bodyPr/>
          <a:lstStyle/>
          <a:p>
            <a:pPr>
              <a:defRPr lang="en-IN"/>
            </a:pPr>
            <a:endParaRPr lang="en-US"/>
          </a:p>
        </c:txPr>
        <c:crossAx val="248116736"/>
        <c:crosses val="autoZero"/>
        <c:auto val="1"/>
        <c:lblAlgn val="ctr"/>
        <c:lblOffset val="100"/>
      </c:catAx>
      <c:valAx>
        <c:axId val="248116736"/>
        <c:scaling>
          <c:orientation val="minMax"/>
          <c:max val="100"/>
        </c:scaling>
        <c:delete val="1"/>
        <c:axPos val="b"/>
        <c:numFmt formatCode="0" sourceLinked="1"/>
        <c:tickLblPos val="none"/>
        <c:crossAx val="2481152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5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pieChart>
        <c:varyColors val="1"/>
        <c:ser>
          <c:idx val="0"/>
          <c:order val="0"/>
          <c:tx>
            <c:strRef>
              <c:f>Sheet1!$B$1</c:f>
              <c:strCache>
                <c:ptCount val="1"/>
                <c:pt idx="0">
                  <c:v>Sales</c:v>
                </c:pt>
              </c:strCache>
            </c:strRef>
          </c:tx>
          <c:spPr>
            <a:scene3d>
              <a:camera prst="orthographicFront"/>
              <a:lightRig rig="threePt" dir="t"/>
            </a:scene3d>
            <a:sp3d>
              <a:bevelT/>
              <a:bevelB/>
            </a:sp3d>
          </c:spPr>
          <c:explosion val="20"/>
          <c:dPt>
            <c:idx val="0"/>
            <c:spPr>
              <a:solidFill>
                <a:srgbClr val="043B4F"/>
              </a:solidFill>
              <a:scene3d>
                <a:camera prst="orthographicFront"/>
                <a:lightRig rig="threePt" dir="t"/>
              </a:scene3d>
              <a:sp3d>
                <a:bevelT/>
                <a:bevelB/>
              </a:sp3d>
            </c:spPr>
          </c:dPt>
          <c:dPt>
            <c:idx val="1"/>
            <c:spPr>
              <a:solidFill>
                <a:srgbClr val="417A83"/>
              </a:solidFill>
              <a:scene3d>
                <a:camera prst="orthographicFront"/>
                <a:lightRig rig="threePt" dir="t"/>
              </a:scene3d>
              <a:sp3d>
                <a:bevelT/>
                <a:bevelB/>
              </a:sp3d>
            </c:spPr>
          </c:dPt>
          <c:dPt>
            <c:idx val="2"/>
            <c:spPr>
              <a:solidFill>
                <a:srgbClr val="984B9B"/>
              </a:solidFill>
              <a:scene3d>
                <a:camera prst="orthographicFront"/>
                <a:lightRig rig="threePt" dir="t"/>
              </a:scene3d>
              <a:sp3d>
                <a:bevelT/>
                <a:bevelB/>
              </a:sp3d>
            </c:spPr>
          </c:dPt>
          <c:dPt>
            <c:idx val="3"/>
            <c:spPr>
              <a:solidFill>
                <a:srgbClr val="B8602E"/>
              </a:solidFill>
              <a:scene3d>
                <a:camera prst="orthographicFront"/>
                <a:lightRig rig="threePt" dir="t"/>
              </a:scene3d>
              <a:sp3d>
                <a:bevelT/>
                <a:bevelB/>
              </a:sp3d>
            </c:spPr>
          </c:dPt>
          <c:dPt>
            <c:idx val="4"/>
            <c:spPr>
              <a:solidFill>
                <a:srgbClr val="7F5B3C"/>
              </a:solidFill>
              <a:scene3d>
                <a:camera prst="orthographicFront"/>
                <a:lightRig rig="threePt" dir="t"/>
              </a:scene3d>
              <a:sp3d>
                <a:bevelT/>
                <a:bevelB/>
              </a:sp3d>
            </c:spPr>
          </c:dPt>
          <c:dPt>
            <c:idx val="5"/>
            <c:spPr>
              <a:solidFill>
                <a:srgbClr val="5B8DAC"/>
              </a:solidFill>
              <a:scene3d>
                <a:camera prst="orthographicFront"/>
                <a:lightRig rig="threePt" dir="t"/>
              </a:scene3d>
              <a:sp3d>
                <a:bevelT/>
                <a:bevelB/>
              </a:sp3d>
            </c:spPr>
          </c:dPt>
          <c:dPt>
            <c:idx val="6"/>
            <c:spPr>
              <a:solidFill>
                <a:srgbClr val="5E6064"/>
              </a:solidFill>
              <a:scene3d>
                <a:camera prst="orthographicFront"/>
                <a:lightRig rig="threePt" dir="t"/>
              </a:scene3d>
              <a:sp3d>
                <a:bevelT/>
                <a:bevelB/>
              </a:sp3d>
            </c:spPr>
          </c:dPt>
          <c:dPt>
            <c:idx val="7"/>
            <c:spPr>
              <a:solidFill>
                <a:srgbClr val="99B7B9"/>
              </a:solidFill>
              <a:scene3d>
                <a:camera prst="orthographicFront"/>
                <a:lightRig rig="threePt" dir="t"/>
              </a:scene3d>
              <a:sp3d>
                <a:bevelT/>
                <a:bevelB/>
              </a:sp3d>
            </c:spPr>
          </c:dPt>
          <c:dLbls>
            <c:txPr>
              <a:bodyPr/>
              <a:lstStyle/>
              <a:p>
                <a:pPr>
                  <a:defRPr lang="en-US" b="1">
                    <a:solidFill>
                      <a:schemeClr val="bg1"/>
                    </a:solidFill>
                  </a:defRPr>
                </a:pPr>
                <a:endParaRPr lang="en-US"/>
              </a:p>
            </c:txPr>
            <c:dLblPos val="inEnd"/>
            <c:showVal val="1"/>
            <c:showLeaderLines val="1"/>
          </c:dLbls>
          <c:cat>
            <c:strRef>
              <c:f>Sheet1!$A$2:$A$9</c:f>
              <c:strCache>
                <c:ptCount val="8"/>
                <c:pt idx="0">
                  <c:v> Ante - room</c:v>
                </c:pt>
                <c:pt idx="1">
                  <c:v> Sorting/Grading</c:v>
                </c:pt>
                <c:pt idx="2">
                  <c:v> Packaging</c:v>
                </c:pt>
                <c:pt idx="3">
                  <c:v> Pre-cooler</c:v>
                </c:pt>
                <c:pt idx="4">
                  <c:v> Blast freezer / IQF  (Individually quick Freezer)</c:v>
                </c:pt>
                <c:pt idx="5">
                  <c:v> Ripening Chamber</c:v>
                </c:pt>
                <c:pt idx="6">
                  <c:v> Refrigerated Trucks / Reefer Trucks</c:v>
                </c:pt>
                <c:pt idx="7">
                  <c:v> No Response</c:v>
                </c:pt>
              </c:strCache>
            </c:strRef>
          </c:cat>
          <c:val>
            <c:numRef>
              <c:f>Sheet1!$B$2:$B$9</c:f>
              <c:numCache>
                <c:formatCode>0</c:formatCode>
                <c:ptCount val="8"/>
                <c:pt idx="0">
                  <c:v>58.15</c:v>
                </c:pt>
                <c:pt idx="1">
                  <c:v>44.71</c:v>
                </c:pt>
                <c:pt idx="2">
                  <c:v>42.45</c:v>
                </c:pt>
                <c:pt idx="3">
                  <c:v>38.78</c:v>
                </c:pt>
                <c:pt idx="4">
                  <c:v>16.97</c:v>
                </c:pt>
                <c:pt idx="5">
                  <c:v>13.39</c:v>
                </c:pt>
                <c:pt idx="6">
                  <c:v>4.4800000000000004</c:v>
                </c:pt>
                <c:pt idx="7">
                  <c:v>9.59</c:v>
                </c:pt>
              </c:numCache>
            </c:numRef>
          </c:val>
        </c:ser>
        <c:firstSliceAng val="0"/>
      </c:pieChart>
    </c:plotArea>
    <c:legend>
      <c:legendPos val="r"/>
      <c:layout>
        <c:manualLayout>
          <c:xMode val="edge"/>
          <c:yMode val="edge"/>
          <c:x val="0.60077277554046205"/>
          <c:y val="2.3983609191708184E-2"/>
          <c:w val="0.38592354390816197"/>
          <c:h val="0.93152659488991529"/>
        </c:manualLayout>
      </c:layout>
      <c:txPr>
        <a:bodyPr/>
        <a:lstStyle/>
        <a:p>
          <a:pPr>
            <a:defRPr lang="en-US"/>
          </a:pPr>
          <a:endParaRPr lang="en-US"/>
        </a:p>
      </c:txPr>
    </c:legend>
    <c:plotVisOnly val="1"/>
  </c:chart>
  <c:spPr>
    <a:effectLst>
      <a:outerShdw blurRad="50800" dist="38100" dir="2700000" algn="tl" rotWithShape="0">
        <a:prstClr val="black">
          <a:alpha val="40000"/>
        </a:prstClr>
      </a:outerShdw>
    </a:effectLst>
  </c:spPr>
  <c:txPr>
    <a:bodyPr/>
    <a:lstStyle/>
    <a:p>
      <a:pPr>
        <a:defRPr sz="1000">
          <a:latin typeface="Calibri" pitchFamily="34" charset="0"/>
        </a:defRPr>
      </a:pPr>
      <a:endParaRPr lang="en-US"/>
    </a:p>
  </c:txPr>
  <c:externalData r:id="rId1"/>
</c:chartSpace>
</file>

<file path=ppt/charts/chart4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9"/>
          <c:y val="0.12257111451324262"/>
          <c:w val="0.83441228514459997"/>
          <c:h val="0.736540491158432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1.62</c:v>
                </c:pt>
                <c:pt idx="1">
                  <c:v>21.08</c:v>
                </c:pt>
                <c:pt idx="2">
                  <c:v>52.39</c:v>
                </c:pt>
                <c:pt idx="3">
                  <c:v>24.91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6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Ante - room</c:v>
                </c:pt>
                <c:pt idx="1">
                  <c:v> Sorting/Grading</c:v>
                </c:pt>
                <c:pt idx="2">
                  <c:v> Packaging</c:v>
                </c:pt>
                <c:pt idx="3">
                  <c:v> Pre-cooler</c:v>
                </c:pt>
                <c:pt idx="4">
                  <c:v> Blast freezer / IQF  (Individually quick Freezer)</c:v>
                </c:pt>
                <c:pt idx="5">
                  <c:v> Ripening Chamber</c:v>
                </c:pt>
                <c:pt idx="6">
                  <c:v> Refrigerated Trucks / Reefer Trucks</c:v>
                </c:pt>
                <c:pt idx="7">
                  <c:v> No Response</c:v>
                </c:pt>
              </c:strCache>
            </c:strRef>
          </c:cat>
          <c:val>
            <c:numRef>
              <c:f>Sheet1!$B$2:$B$9</c:f>
              <c:numCache>
                <c:formatCode>0</c:formatCode>
                <c:ptCount val="8"/>
                <c:pt idx="0">
                  <c:v>58.15</c:v>
                </c:pt>
                <c:pt idx="1">
                  <c:v>44.71</c:v>
                </c:pt>
                <c:pt idx="2">
                  <c:v>42.45</c:v>
                </c:pt>
                <c:pt idx="3">
                  <c:v>38.78</c:v>
                </c:pt>
                <c:pt idx="4">
                  <c:v>16.97</c:v>
                </c:pt>
                <c:pt idx="5">
                  <c:v>13.39</c:v>
                </c:pt>
                <c:pt idx="6">
                  <c:v>4.4800000000000004</c:v>
                </c:pt>
                <c:pt idx="7">
                  <c:v>9.59</c:v>
                </c:pt>
              </c:numCache>
            </c:numRef>
          </c:val>
        </c:ser>
        <c:gapWidth val="43"/>
        <c:overlap val="100"/>
        <c:axId val="242681344"/>
        <c:axId val="242682880"/>
      </c:barChart>
      <c:catAx>
        <c:axId val="242681344"/>
        <c:scaling>
          <c:orientation val="maxMin"/>
        </c:scaling>
        <c:axPos val="l"/>
        <c:tickLblPos val="none"/>
        <c:txPr>
          <a:bodyPr/>
          <a:lstStyle/>
          <a:p>
            <a:pPr>
              <a:defRPr lang="en-IN"/>
            </a:pPr>
            <a:endParaRPr lang="en-US"/>
          </a:p>
        </c:txPr>
        <c:crossAx val="242682880"/>
        <c:crosses val="autoZero"/>
        <c:auto val="1"/>
        <c:lblAlgn val="ctr"/>
        <c:lblOffset val="100"/>
      </c:catAx>
      <c:valAx>
        <c:axId val="242682880"/>
        <c:scaling>
          <c:orientation val="minMax"/>
          <c:max val="100"/>
        </c:scaling>
        <c:delete val="1"/>
        <c:axPos val="b"/>
        <c:numFmt formatCode="0" sourceLinked="1"/>
        <c:tickLblPos val="none"/>
        <c:crossAx val="2426813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6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Ante - room</c:v>
                </c:pt>
                <c:pt idx="1">
                  <c:v> Sorting/Grading</c:v>
                </c:pt>
                <c:pt idx="2">
                  <c:v> Packaging</c:v>
                </c:pt>
                <c:pt idx="3">
                  <c:v> Pre-cooler</c:v>
                </c:pt>
                <c:pt idx="4">
                  <c:v> Blast freezer / IQF  (Individually quick Freezer)</c:v>
                </c:pt>
                <c:pt idx="5">
                  <c:v> Ripening Chamber</c:v>
                </c:pt>
                <c:pt idx="6">
                  <c:v> Refrigerated Trucks / Reefer Trucks</c:v>
                </c:pt>
                <c:pt idx="7">
                  <c:v> No Response</c:v>
                </c:pt>
              </c:strCache>
            </c:strRef>
          </c:cat>
          <c:val>
            <c:numRef>
              <c:f>Sheet1!$B$2:$B$9</c:f>
              <c:numCache>
                <c:formatCode>0</c:formatCode>
                <c:ptCount val="8"/>
                <c:pt idx="0">
                  <c:v>59.260000000000012</c:v>
                </c:pt>
                <c:pt idx="1">
                  <c:v>25.93</c:v>
                </c:pt>
                <c:pt idx="2">
                  <c:v>37.04</c:v>
                </c:pt>
                <c:pt idx="3">
                  <c:v>51.849999999999994</c:v>
                </c:pt>
                <c:pt idx="4">
                  <c:v>25.93</c:v>
                </c:pt>
                <c:pt idx="5">
                  <c:v>11.11</c:v>
                </c:pt>
                <c:pt idx="6">
                  <c:v>14.81</c:v>
                </c:pt>
                <c:pt idx="7">
                  <c:v>0</c:v>
                </c:pt>
              </c:numCache>
            </c:numRef>
          </c:val>
        </c:ser>
        <c:gapWidth val="43"/>
        <c:overlap val="100"/>
        <c:axId val="242714880"/>
        <c:axId val="242724864"/>
      </c:barChart>
      <c:catAx>
        <c:axId val="242714880"/>
        <c:scaling>
          <c:orientation val="maxMin"/>
        </c:scaling>
        <c:axPos val="l"/>
        <c:tickLblPos val="none"/>
        <c:txPr>
          <a:bodyPr/>
          <a:lstStyle/>
          <a:p>
            <a:pPr>
              <a:defRPr lang="en-IN"/>
            </a:pPr>
            <a:endParaRPr lang="en-US"/>
          </a:p>
        </c:txPr>
        <c:crossAx val="242724864"/>
        <c:crosses val="autoZero"/>
        <c:auto val="1"/>
        <c:lblAlgn val="ctr"/>
        <c:lblOffset val="100"/>
      </c:catAx>
      <c:valAx>
        <c:axId val="242724864"/>
        <c:scaling>
          <c:orientation val="minMax"/>
          <c:max val="100"/>
        </c:scaling>
        <c:delete val="1"/>
        <c:axPos val="b"/>
        <c:numFmt formatCode="0" sourceLinked="1"/>
        <c:tickLblPos val="none"/>
        <c:crossAx val="2427148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6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Ante - room</c:v>
                </c:pt>
                <c:pt idx="1">
                  <c:v> Sorting/Grading</c:v>
                </c:pt>
                <c:pt idx="2">
                  <c:v> Packaging</c:v>
                </c:pt>
                <c:pt idx="3">
                  <c:v> Pre-cooler</c:v>
                </c:pt>
                <c:pt idx="4">
                  <c:v> Blast freezer / IQF  (Individually quick Freezer)</c:v>
                </c:pt>
                <c:pt idx="5">
                  <c:v> Ripening Chamber</c:v>
                </c:pt>
                <c:pt idx="6">
                  <c:v> Refrigerated Trucks / Reefer Trucks</c:v>
                </c:pt>
                <c:pt idx="7">
                  <c:v> No Response</c:v>
                </c:pt>
              </c:strCache>
            </c:strRef>
          </c:cat>
          <c:val>
            <c:numRef>
              <c:f>Sheet1!$B$2:$B$9</c:f>
              <c:numCache>
                <c:formatCode>0</c:formatCode>
                <c:ptCount val="8"/>
                <c:pt idx="0">
                  <c:v>56.45</c:v>
                </c:pt>
                <c:pt idx="1">
                  <c:v>43.620000000000012</c:v>
                </c:pt>
                <c:pt idx="2">
                  <c:v>39.81</c:v>
                </c:pt>
                <c:pt idx="3">
                  <c:v>36.260000000000012</c:v>
                </c:pt>
                <c:pt idx="4">
                  <c:v>12.3</c:v>
                </c:pt>
                <c:pt idx="5">
                  <c:v>13.09</c:v>
                </c:pt>
                <c:pt idx="6">
                  <c:v>2.7</c:v>
                </c:pt>
                <c:pt idx="7">
                  <c:v>10.06</c:v>
                </c:pt>
              </c:numCache>
            </c:numRef>
          </c:val>
        </c:ser>
        <c:gapWidth val="43"/>
        <c:overlap val="100"/>
        <c:axId val="242772992"/>
        <c:axId val="242774784"/>
      </c:barChart>
      <c:catAx>
        <c:axId val="242772992"/>
        <c:scaling>
          <c:orientation val="maxMin"/>
        </c:scaling>
        <c:axPos val="l"/>
        <c:tickLblPos val="none"/>
        <c:txPr>
          <a:bodyPr/>
          <a:lstStyle/>
          <a:p>
            <a:pPr>
              <a:defRPr lang="en-IN"/>
            </a:pPr>
            <a:endParaRPr lang="en-US"/>
          </a:p>
        </c:txPr>
        <c:crossAx val="242774784"/>
        <c:crosses val="autoZero"/>
        <c:auto val="1"/>
        <c:lblAlgn val="ctr"/>
        <c:lblOffset val="100"/>
      </c:catAx>
      <c:valAx>
        <c:axId val="242774784"/>
        <c:scaling>
          <c:orientation val="minMax"/>
          <c:max val="100"/>
        </c:scaling>
        <c:delete val="1"/>
        <c:axPos val="b"/>
        <c:numFmt formatCode="0" sourceLinked="1"/>
        <c:tickLblPos val="none"/>
        <c:crossAx val="2427729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6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Ante - room</c:v>
                </c:pt>
                <c:pt idx="1">
                  <c:v> Sorting/Grading</c:v>
                </c:pt>
                <c:pt idx="2">
                  <c:v> Packaging</c:v>
                </c:pt>
                <c:pt idx="3">
                  <c:v> Pre-cooler</c:v>
                </c:pt>
                <c:pt idx="4">
                  <c:v> Blast freezer / IQF  (Individually quick Freezer)</c:v>
                </c:pt>
                <c:pt idx="5">
                  <c:v> Ripening Chamber</c:v>
                </c:pt>
                <c:pt idx="6">
                  <c:v> Refrigerated Trucks / Reefer Trucks</c:v>
                </c:pt>
                <c:pt idx="7">
                  <c:v> No Response</c:v>
                </c:pt>
              </c:strCache>
            </c:strRef>
          </c:cat>
          <c:val>
            <c:numRef>
              <c:f>Sheet1!$B$2:$B$9</c:f>
              <c:numCache>
                <c:formatCode>0</c:formatCode>
                <c:ptCount val="8"/>
                <c:pt idx="0">
                  <c:v>61.38</c:v>
                </c:pt>
                <c:pt idx="1">
                  <c:v>38.43</c:v>
                </c:pt>
                <c:pt idx="2">
                  <c:v>43.4</c:v>
                </c:pt>
                <c:pt idx="3">
                  <c:v>45.32</c:v>
                </c:pt>
                <c:pt idx="4">
                  <c:v>24.09</c:v>
                </c:pt>
                <c:pt idx="5">
                  <c:v>13.58</c:v>
                </c:pt>
                <c:pt idx="6">
                  <c:v>9.3700000000000028</c:v>
                </c:pt>
                <c:pt idx="7">
                  <c:v>9.75</c:v>
                </c:pt>
              </c:numCache>
            </c:numRef>
          </c:val>
        </c:ser>
        <c:gapWidth val="43"/>
        <c:overlap val="100"/>
        <c:axId val="242819072"/>
        <c:axId val="242820608"/>
      </c:barChart>
      <c:catAx>
        <c:axId val="242819072"/>
        <c:scaling>
          <c:orientation val="maxMin"/>
        </c:scaling>
        <c:axPos val="l"/>
        <c:numFmt formatCode="0" sourceLinked="1"/>
        <c:tickLblPos val="none"/>
        <c:txPr>
          <a:bodyPr/>
          <a:lstStyle/>
          <a:p>
            <a:pPr>
              <a:defRPr lang="en-IN"/>
            </a:pPr>
            <a:endParaRPr lang="en-US"/>
          </a:p>
        </c:txPr>
        <c:crossAx val="242820608"/>
        <c:crosses val="autoZero"/>
        <c:auto val="1"/>
        <c:lblAlgn val="ctr"/>
        <c:lblOffset val="100"/>
      </c:catAx>
      <c:valAx>
        <c:axId val="242820608"/>
        <c:scaling>
          <c:orientation val="minMax"/>
          <c:max val="100"/>
        </c:scaling>
        <c:delete val="1"/>
        <c:axPos val="b"/>
        <c:numFmt formatCode="0" sourceLinked="1"/>
        <c:tickLblPos val="none"/>
        <c:crossAx val="24281907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6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Ante - room</c:v>
                </c:pt>
                <c:pt idx="1">
                  <c:v> Sorting/Grading</c:v>
                </c:pt>
                <c:pt idx="2">
                  <c:v> Packaging</c:v>
                </c:pt>
                <c:pt idx="3">
                  <c:v> Pre-cooler</c:v>
                </c:pt>
                <c:pt idx="4">
                  <c:v> Blast freezer / IQF  (Individually quick Freezer)</c:v>
                </c:pt>
                <c:pt idx="5">
                  <c:v> Ripening Chamber</c:v>
                </c:pt>
                <c:pt idx="6">
                  <c:v> Refrigerated Trucks / Reefer Trucks</c:v>
                </c:pt>
                <c:pt idx="7">
                  <c:v> No Response</c:v>
                </c:pt>
              </c:strCache>
            </c:strRef>
          </c:cat>
          <c:val>
            <c:numRef>
              <c:f>Sheet1!$B$2:$B$9</c:f>
              <c:numCache>
                <c:formatCode>0</c:formatCode>
                <c:ptCount val="8"/>
                <c:pt idx="0">
                  <c:v>80.75</c:v>
                </c:pt>
                <c:pt idx="1">
                  <c:v>61.95</c:v>
                </c:pt>
                <c:pt idx="2">
                  <c:v>68.14</c:v>
                </c:pt>
                <c:pt idx="3">
                  <c:v>63.5</c:v>
                </c:pt>
                <c:pt idx="4">
                  <c:v>59.96</c:v>
                </c:pt>
                <c:pt idx="5">
                  <c:v>16.149999999999999</c:v>
                </c:pt>
                <c:pt idx="6">
                  <c:v>19.91</c:v>
                </c:pt>
                <c:pt idx="7">
                  <c:v>4.87</c:v>
                </c:pt>
              </c:numCache>
            </c:numRef>
          </c:val>
        </c:ser>
        <c:gapWidth val="43"/>
        <c:overlap val="100"/>
        <c:axId val="242877184"/>
        <c:axId val="242878720"/>
      </c:barChart>
      <c:catAx>
        <c:axId val="242877184"/>
        <c:scaling>
          <c:orientation val="maxMin"/>
        </c:scaling>
        <c:axPos val="l"/>
        <c:tickLblPos val="none"/>
        <c:txPr>
          <a:bodyPr/>
          <a:lstStyle/>
          <a:p>
            <a:pPr>
              <a:defRPr lang="en-IN"/>
            </a:pPr>
            <a:endParaRPr lang="en-US"/>
          </a:p>
        </c:txPr>
        <c:crossAx val="242878720"/>
        <c:crosses val="autoZero"/>
        <c:auto val="1"/>
        <c:lblAlgn val="ctr"/>
        <c:lblOffset val="100"/>
      </c:catAx>
      <c:valAx>
        <c:axId val="242878720"/>
        <c:scaling>
          <c:orientation val="minMax"/>
          <c:max val="100"/>
        </c:scaling>
        <c:delete val="1"/>
        <c:axPos val="b"/>
        <c:numFmt formatCode="0" sourceLinked="1"/>
        <c:tickLblPos val="none"/>
        <c:crossAx val="2428771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6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Ante - room</c:v>
                </c:pt>
                <c:pt idx="1">
                  <c:v> Sorting/Grading</c:v>
                </c:pt>
                <c:pt idx="2">
                  <c:v> Packaging</c:v>
                </c:pt>
                <c:pt idx="3">
                  <c:v> Pre-cooler</c:v>
                </c:pt>
                <c:pt idx="4">
                  <c:v> Blast freezer / IQF  (Individually quick Freezer)</c:v>
                </c:pt>
                <c:pt idx="5">
                  <c:v> Ripening Chamber</c:v>
                </c:pt>
                <c:pt idx="6">
                  <c:v> Refrigerated Trucks / Reefer Trucks</c:v>
                </c:pt>
                <c:pt idx="7">
                  <c:v> No Response</c:v>
                </c:pt>
              </c:strCache>
            </c:strRef>
          </c:cat>
          <c:val>
            <c:numRef>
              <c:f>Sheet1!$B$2:$B$9</c:f>
              <c:numCache>
                <c:formatCode>0</c:formatCode>
                <c:ptCount val="8"/>
                <c:pt idx="0">
                  <c:v>77.27</c:v>
                </c:pt>
                <c:pt idx="1">
                  <c:v>47.730000000000011</c:v>
                </c:pt>
                <c:pt idx="2">
                  <c:v>38.64</c:v>
                </c:pt>
                <c:pt idx="3">
                  <c:v>54.55</c:v>
                </c:pt>
                <c:pt idx="4">
                  <c:v>36.36</c:v>
                </c:pt>
                <c:pt idx="5">
                  <c:v>11.360000000000024</c:v>
                </c:pt>
                <c:pt idx="6">
                  <c:v>13.64</c:v>
                </c:pt>
                <c:pt idx="7">
                  <c:v>6.8199999999999985</c:v>
                </c:pt>
              </c:numCache>
            </c:numRef>
          </c:val>
        </c:ser>
        <c:gapWidth val="43"/>
        <c:overlap val="100"/>
        <c:axId val="242906624"/>
        <c:axId val="242908160"/>
      </c:barChart>
      <c:catAx>
        <c:axId val="242906624"/>
        <c:scaling>
          <c:orientation val="maxMin"/>
        </c:scaling>
        <c:axPos val="l"/>
        <c:tickLblPos val="none"/>
        <c:txPr>
          <a:bodyPr/>
          <a:lstStyle/>
          <a:p>
            <a:pPr>
              <a:defRPr lang="en-IN"/>
            </a:pPr>
            <a:endParaRPr lang="en-US"/>
          </a:p>
        </c:txPr>
        <c:crossAx val="242908160"/>
        <c:crosses val="autoZero"/>
        <c:auto val="1"/>
        <c:lblAlgn val="ctr"/>
        <c:lblOffset val="100"/>
      </c:catAx>
      <c:valAx>
        <c:axId val="242908160"/>
        <c:scaling>
          <c:orientation val="minMax"/>
          <c:max val="100"/>
        </c:scaling>
        <c:delete val="1"/>
        <c:axPos val="b"/>
        <c:numFmt formatCode="0" sourceLinked="1"/>
        <c:tickLblPos val="none"/>
        <c:crossAx val="24290662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6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Ante - room</c:v>
                </c:pt>
                <c:pt idx="1">
                  <c:v> Sorting/Grading</c:v>
                </c:pt>
                <c:pt idx="2">
                  <c:v> Packaging</c:v>
                </c:pt>
                <c:pt idx="3">
                  <c:v> Pre-cooler</c:v>
                </c:pt>
                <c:pt idx="4">
                  <c:v> Blast freezer / IQF  (Individually quick Freezer)</c:v>
                </c:pt>
                <c:pt idx="5">
                  <c:v> Ripening Chamber</c:v>
                </c:pt>
                <c:pt idx="6">
                  <c:v> Refrigerated Trucks / Reefer Trucks</c:v>
                </c:pt>
                <c:pt idx="7">
                  <c:v> No Response</c:v>
                </c:pt>
              </c:strCache>
            </c:strRef>
          </c:cat>
          <c:val>
            <c:numRef>
              <c:f>Sheet1!$B$2:$B$9</c:f>
              <c:numCache>
                <c:formatCode>0</c:formatCode>
                <c:ptCount val="8"/>
                <c:pt idx="0">
                  <c:v>58.15</c:v>
                </c:pt>
                <c:pt idx="1">
                  <c:v>44.71</c:v>
                </c:pt>
                <c:pt idx="2">
                  <c:v>42.45</c:v>
                </c:pt>
                <c:pt idx="3">
                  <c:v>38.78</c:v>
                </c:pt>
                <c:pt idx="4">
                  <c:v>16.97</c:v>
                </c:pt>
                <c:pt idx="5">
                  <c:v>13.39</c:v>
                </c:pt>
                <c:pt idx="6">
                  <c:v>4.4800000000000004</c:v>
                </c:pt>
                <c:pt idx="7">
                  <c:v>9.59</c:v>
                </c:pt>
              </c:numCache>
            </c:numRef>
          </c:val>
        </c:ser>
        <c:gapWidth val="43"/>
        <c:overlap val="100"/>
        <c:axId val="243001984"/>
        <c:axId val="243077504"/>
      </c:barChart>
      <c:catAx>
        <c:axId val="243001984"/>
        <c:scaling>
          <c:orientation val="maxMin"/>
        </c:scaling>
        <c:axPos val="l"/>
        <c:tickLblPos val="none"/>
        <c:txPr>
          <a:bodyPr/>
          <a:lstStyle/>
          <a:p>
            <a:pPr>
              <a:defRPr lang="en-IN"/>
            </a:pPr>
            <a:endParaRPr lang="en-US"/>
          </a:p>
        </c:txPr>
        <c:crossAx val="243077504"/>
        <c:crosses val="autoZero"/>
        <c:auto val="1"/>
        <c:lblAlgn val="ctr"/>
        <c:lblOffset val="100"/>
      </c:catAx>
      <c:valAx>
        <c:axId val="243077504"/>
        <c:scaling>
          <c:orientation val="minMax"/>
          <c:max val="100"/>
        </c:scaling>
        <c:delete val="1"/>
        <c:axPos val="b"/>
        <c:numFmt formatCode="0" sourceLinked="1"/>
        <c:tickLblPos val="none"/>
        <c:crossAx val="2430019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6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Ante - room</c:v>
                </c:pt>
                <c:pt idx="1">
                  <c:v> Sorting/Grading</c:v>
                </c:pt>
                <c:pt idx="2">
                  <c:v> Packaging</c:v>
                </c:pt>
                <c:pt idx="3">
                  <c:v> Pre-cooler</c:v>
                </c:pt>
                <c:pt idx="4">
                  <c:v> Blast freezer / IQF  (Individually quick Freezer)</c:v>
                </c:pt>
                <c:pt idx="5">
                  <c:v> Ripening Chamber</c:v>
                </c:pt>
                <c:pt idx="6">
                  <c:v> Refrigerated Trucks / Reefer Trucks</c:v>
                </c:pt>
                <c:pt idx="7">
                  <c:v> No Response</c:v>
                </c:pt>
              </c:strCache>
            </c:strRef>
          </c:cat>
          <c:val>
            <c:numRef>
              <c:f>Sheet1!$B$2:$B$9</c:f>
              <c:numCache>
                <c:formatCode>0</c:formatCode>
                <c:ptCount val="8"/>
                <c:pt idx="0">
                  <c:v>61.82</c:v>
                </c:pt>
                <c:pt idx="1">
                  <c:v>31.67</c:v>
                </c:pt>
                <c:pt idx="2">
                  <c:v>35.020000000000003</c:v>
                </c:pt>
                <c:pt idx="3">
                  <c:v>40.290000000000013</c:v>
                </c:pt>
                <c:pt idx="4">
                  <c:v>21.72</c:v>
                </c:pt>
                <c:pt idx="5">
                  <c:v>21.24</c:v>
                </c:pt>
                <c:pt idx="6">
                  <c:v>6.89</c:v>
                </c:pt>
                <c:pt idx="7">
                  <c:v>11.2</c:v>
                </c:pt>
              </c:numCache>
            </c:numRef>
          </c:val>
        </c:ser>
        <c:gapWidth val="43"/>
        <c:overlap val="100"/>
        <c:axId val="243142016"/>
        <c:axId val="243143808"/>
      </c:barChart>
      <c:catAx>
        <c:axId val="243142016"/>
        <c:scaling>
          <c:orientation val="maxMin"/>
        </c:scaling>
        <c:axPos val="l"/>
        <c:tickLblPos val="none"/>
        <c:txPr>
          <a:bodyPr/>
          <a:lstStyle/>
          <a:p>
            <a:pPr>
              <a:defRPr lang="en-IN"/>
            </a:pPr>
            <a:endParaRPr lang="en-US"/>
          </a:p>
        </c:txPr>
        <c:crossAx val="243143808"/>
        <c:crosses val="autoZero"/>
        <c:auto val="1"/>
        <c:lblAlgn val="ctr"/>
        <c:lblOffset val="100"/>
      </c:catAx>
      <c:valAx>
        <c:axId val="243143808"/>
        <c:scaling>
          <c:orientation val="minMax"/>
          <c:max val="100"/>
        </c:scaling>
        <c:delete val="1"/>
        <c:axPos val="b"/>
        <c:numFmt formatCode="0" sourceLinked="1"/>
        <c:tickLblPos val="none"/>
        <c:crossAx val="2431420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6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Ante - room</c:v>
                </c:pt>
                <c:pt idx="1">
                  <c:v> Sorting/Grading</c:v>
                </c:pt>
                <c:pt idx="2">
                  <c:v> Packaging</c:v>
                </c:pt>
                <c:pt idx="3">
                  <c:v> Pre-cooler</c:v>
                </c:pt>
                <c:pt idx="4">
                  <c:v> Blast freezer / IQF  (Individually quick Freezer)</c:v>
                </c:pt>
                <c:pt idx="5">
                  <c:v> Ripening Chamber</c:v>
                </c:pt>
                <c:pt idx="6">
                  <c:v> Refrigerated Trucks / Reefer Trucks</c:v>
                </c:pt>
                <c:pt idx="7">
                  <c:v> No Response</c:v>
                </c:pt>
              </c:strCache>
            </c:strRef>
          </c:cat>
          <c:val>
            <c:numRef>
              <c:f>Sheet1!$B$2:$B$9</c:f>
              <c:numCache>
                <c:formatCode>0</c:formatCode>
                <c:ptCount val="8"/>
                <c:pt idx="0">
                  <c:v>57.94</c:v>
                </c:pt>
                <c:pt idx="1">
                  <c:v>44.07</c:v>
                </c:pt>
                <c:pt idx="2">
                  <c:v>36.18</c:v>
                </c:pt>
                <c:pt idx="3">
                  <c:v>34.83</c:v>
                </c:pt>
                <c:pt idx="4">
                  <c:v>13.17</c:v>
                </c:pt>
                <c:pt idx="5">
                  <c:v>9.1</c:v>
                </c:pt>
                <c:pt idx="6">
                  <c:v>2.15</c:v>
                </c:pt>
                <c:pt idx="7">
                  <c:v>8.59</c:v>
                </c:pt>
              </c:numCache>
            </c:numRef>
          </c:val>
        </c:ser>
        <c:gapWidth val="43"/>
        <c:overlap val="100"/>
        <c:axId val="243171712"/>
        <c:axId val="243173248"/>
      </c:barChart>
      <c:catAx>
        <c:axId val="243171712"/>
        <c:scaling>
          <c:orientation val="maxMin"/>
        </c:scaling>
        <c:axPos val="l"/>
        <c:tickLblPos val="none"/>
        <c:txPr>
          <a:bodyPr/>
          <a:lstStyle/>
          <a:p>
            <a:pPr>
              <a:defRPr lang="en-IN"/>
            </a:pPr>
            <a:endParaRPr lang="en-US"/>
          </a:p>
        </c:txPr>
        <c:crossAx val="243173248"/>
        <c:crosses val="autoZero"/>
        <c:auto val="1"/>
        <c:lblAlgn val="ctr"/>
        <c:lblOffset val="100"/>
      </c:catAx>
      <c:valAx>
        <c:axId val="243173248"/>
        <c:scaling>
          <c:orientation val="minMax"/>
          <c:max val="100"/>
        </c:scaling>
        <c:delete val="1"/>
        <c:axPos val="b"/>
        <c:numFmt formatCode="0" sourceLinked="1"/>
        <c:tickLblPos val="none"/>
        <c:crossAx val="2431717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6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Ante - room</c:v>
                </c:pt>
                <c:pt idx="1">
                  <c:v> Sorting/Grading</c:v>
                </c:pt>
                <c:pt idx="2">
                  <c:v> Packaging</c:v>
                </c:pt>
                <c:pt idx="3">
                  <c:v> Pre-cooler</c:v>
                </c:pt>
                <c:pt idx="4">
                  <c:v> Blast freezer / IQF  (Individually quick Freezer)</c:v>
                </c:pt>
                <c:pt idx="5">
                  <c:v> Ripening Chamber</c:v>
                </c:pt>
                <c:pt idx="6">
                  <c:v> Refrigerated Trucks / Reefer Trucks</c:v>
                </c:pt>
                <c:pt idx="7">
                  <c:v> No Response</c:v>
                </c:pt>
              </c:strCache>
            </c:strRef>
          </c:cat>
          <c:val>
            <c:numRef>
              <c:f>Sheet1!$B$2:$B$9</c:f>
              <c:numCache>
                <c:formatCode>0</c:formatCode>
                <c:ptCount val="8"/>
                <c:pt idx="0">
                  <c:v>43.21</c:v>
                </c:pt>
                <c:pt idx="1">
                  <c:v>58.9</c:v>
                </c:pt>
                <c:pt idx="2">
                  <c:v>58.660000000000011</c:v>
                </c:pt>
                <c:pt idx="3">
                  <c:v>40.6</c:v>
                </c:pt>
                <c:pt idx="4">
                  <c:v>11.71</c:v>
                </c:pt>
                <c:pt idx="5">
                  <c:v>7.1</c:v>
                </c:pt>
                <c:pt idx="6">
                  <c:v>2.2400000000000002</c:v>
                </c:pt>
                <c:pt idx="7">
                  <c:v>8.84</c:v>
                </c:pt>
              </c:numCache>
            </c:numRef>
          </c:val>
        </c:ser>
        <c:gapWidth val="43"/>
        <c:overlap val="100"/>
        <c:axId val="243201152"/>
        <c:axId val="243202688"/>
      </c:barChart>
      <c:catAx>
        <c:axId val="243201152"/>
        <c:scaling>
          <c:orientation val="maxMin"/>
        </c:scaling>
        <c:axPos val="l"/>
        <c:numFmt formatCode="0" sourceLinked="1"/>
        <c:tickLblPos val="none"/>
        <c:txPr>
          <a:bodyPr/>
          <a:lstStyle/>
          <a:p>
            <a:pPr>
              <a:defRPr lang="en-IN"/>
            </a:pPr>
            <a:endParaRPr lang="en-US"/>
          </a:p>
        </c:txPr>
        <c:crossAx val="243202688"/>
        <c:crosses val="autoZero"/>
        <c:auto val="1"/>
        <c:lblAlgn val="ctr"/>
        <c:lblOffset val="100"/>
      </c:catAx>
      <c:valAx>
        <c:axId val="243202688"/>
        <c:scaling>
          <c:orientation val="minMax"/>
          <c:max val="100"/>
        </c:scaling>
        <c:delete val="1"/>
        <c:axPos val="b"/>
        <c:numFmt formatCode="0" sourceLinked="1"/>
        <c:tickLblPos val="none"/>
        <c:crossAx val="2432011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31"/>
          <c:y val="0.12257111451324262"/>
          <c:w val="0.83441228514459997"/>
          <c:h val="0.7365404911584327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1.04</c:v>
                </c:pt>
                <c:pt idx="1">
                  <c:v>68.39</c:v>
                </c:pt>
                <c:pt idx="2">
                  <c:v>12.950000000000006</c:v>
                </c:pt>
                <c:pt idx="3">
                  <c:v>17.62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7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Ante - room</c:v>
                </c:pt>
                <c:pt idx="1">
                  <c:v> Sorting/Grading</c:v>
                </c:pt>
                <c:pt idx="2">
                  <c:v> Packaging</c:v>
                </c:pt>
                <c:pt idx="3">
                  <c:v> Pre-cooler</c:v>
                </c:pt>
                <c:pt idx="4">
                  <c:v> Blast freezer / IQF  (Individually quick Freezer)</c:v>
                </c:pt>
                <c:pt idx="5">
                  <c:v> Ripening Chamber</c:v>
                </c:pt>
                <c:pt idx="6">
                  <c:v> Refrigerated Trucks / Reefer Trucks</c:v>
                </c:pt>
                <c:pt idx="7">
                  <c:v> No Response</c:v>
                </c:pt>
              </c:strCache>
            </c:strRef>
          </c:cat>
          <c:val>
            <c:numRef>
              <c:f>Sheet1!$B$2:$B$9</c:f>
              <c:numCache>
                <c:formatCode>0</c:formatCode>
                <c:ptCount val="8"/>
                <c:pt idx="0">
                  <c:v>66.63</c:v>
                </c:pt>
                <c:pt idx="1">
                  <c:v>48.27</c:v>
                </c:pt>
                <c:pt idx="2">
                  <c:v>50.54</c:v>
                </c:pt>
                <c:pt idx="3">
                  <c:v>44.13</c:v>
                </c:pt>
                <c:pt idx="4">
                  <c:v>24.279999999999987</c:v>
                </c:pt>
                <c:pt idx="5">
                  <c:v>19.350000000000001</c:v>
                </c:pt>
                <c:pt idx="6">
                  <c:v>8.69</c:v>
                </c:pt>
                <c:pt idx="7">
                  <c:v>10.66</c:v>
                </c:pt>
              </c:numCache>
            </c:numRef>
          </c:val>
        </c:ser>
        <c:gapWidth val="43"/>
        <c:overlap val="100"/>
        <c:axId val="243259264"/>
        <c:axId val="243260800"/>
      </c:barChart>
      <c:catAx>
        <c:axId val="243259264"/>
        <c:scaling>
          <c:orientation val="maxMin"/>
        </c:scaling>
        <c:axPos val="l"/>
        <c:tickLblPos val="none"/>
        <c:txPr>
          <a:bodyPr/>
          <a:lstStyle/>
          <a:p>
            <a:pPr>
              <a:defRPr lang="en-IN"/>
            </a:pPr>
            <a:endParaRPr lang="en-US"/>
          </a:p>
        </c:txPr>
        <c:crossAx val="243260800"/>
        <c:crosses val="autoZero"/>
        <c:auto val="1"/>
        <c:lblAlgn val="ctr"/>
        <c:lblOffset val="100"/>
      </c:catAx>
      <c:valAx>
        <c:axId val="243260800"/>
        <c:scaling>
          <c:orientation val="minMax"/>
          <c:max val="100"/>
        </c:scaling>
        <c:delete val="1"/>
        <c:axPos val="b"/>
        <c:numFmt formatCode="0" sourceLinked="1"/>
        <c:tickLblPos val="none"/>
        <c:crossAx val="2432592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7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BFBFBF">
                  <a:lumMod val="40000"/>
                  <a:lumOff val="60000"/>
                </a:srgbClr>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No response</c:v>
                </c:pt>
              </c:strCache>
            </c:strRef>
          </c:cat>
          <c:val>
            <c:numRef>
              <c:f>Sheet1!$B$2:$B$4</c:f>
              <c:numCache>
                <c:formatCode>0</c:formatCode>
                <c:ptCount val="3"/>
                <c:pt idx="0">
                  <c:v>19</c:v>
                </c:pt>
                <c:pt idx="1">
                  <c:v>63</c:v>
                </c:pt>
                <c:pt idx="2">
                  <c:v>19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7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BFBFBF">
                  <a:lumMod val="40000"/>
                  <a:lumOff val="60000"/>
                </a:srgbClr>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No Response</c:v>
                </c:pt>
              </c:strCache>
            </c:strRef>
          </c:cat>
          <c:val>
            <c:numRef>
              <c:f>Sheet1!$B$2:$B$4</c:f>
              <c:numCache>
                <c:formatCode>0</c:formatCode>
                <c:ptCount val="3"/>
                <c:pt idx="0">
                  <c:v>33.94</c:v>
                </c:pt>
                <c:pt idx="1">
                  <c:v>25</c:v>
                </c:pt>
                <c:pt idx="2">
                  <c:v>41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7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BFBFBF">
                  <a:lumMod val="40000"/>
                  <a:lumOff val="60000"/>
                </a:srgbClr>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No response</c:v>
                </c:pt>
              </c:strCache>
            </c:strRef>
          </c:cat>
          <c:val>
            <c:numRef>
              <c:f>Sheet1!$B$2:$B$4</c:f>
              <c:numCache>
                <c:formatCode>0</c:formatCode>
                <c:ptCount val="3"/>
                <c:pt idx="0">
                  <c:v>37</c:v>
                </c:pt>
                <c:pt idx="1">
                  <c:v>20</c:v>
                </c:pt>
                <c:pt idx="2">
                  <c:v>43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7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BFBFBF">
                  <a:lumMod val="40000"/>
                  <a:lumOff val="60000"/>
                </a:srgbClr>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No response</c:v>
                </c:pt>
              </c:strCache>
            </c:strRef>
          </c:cat>
          <c:val>
            <c:numRef>
              <c:f>Sheet1!$B$2:$B$4</c:f>
              <c:numCache>
                <c:formatCode>0</c:formatCode>
                <c:ptCount val="3"/>
                <c:pt idx="0">
                  <c:v>21</c:v>
                </c:pt>
                <c:pt idx="1">
                  <c:v>39</c:v>
                </c:pt>
                <c:pt idx="2">
                  <c:v>41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7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BFBFBF">
                  <a:lumMod val="40000"/>
                  <a:lumOff val="60000"/>
                </a:srgbClr>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No response</c:v>
                </c:pt>
              </c:strCache>
            </c:strRef>
          </c:cat>
          <c:val>
            <c:numRef>
              <c:f>Sheet1!$B$2:$B$4</c:f>
              <c:numCache>
                <c:formatCode>0</c:formatCode>
                <c:ptCount val="3"/>
                <c:pt idx="0">
                  <c:v>16.010000000000005</c:v>
                </c:pt>
                <c:pt idx="1">
                  <c:v>54</c:v>
                </c:pt>
                <c:pt idx="2">
                  <c:v>30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7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BFBFBF">
                  <a:lumMod val="40000"/>
                  <a:lumOff val="60000"/>
                </a:srgbClr>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2"/>
                <c:pt idx="0">
                  <c:v> Yes</c:v>
                </c:pt>
                <c:pt idx="1">
                  <c:v> No</c:v>
                </c:pt>
              </c:strCache>
            </c:strRef>
          </c:cat>
          <c:val>
            <c:numRef>
              <c:f>Sheet1!$B$2:$B$4</c:f>
              <c:numCache>
                <c:formatCode>0</c:formatCode>
                <c:ptCount val="3"/>
                <c:pt idx="0">
                  <c:v>27.27</c:v>
                </c:pt>
                <c:pt idx="1">
                  <c:v>31.82</c:v>
                </c:pt>
                <c:pt idx="2">
                  <c:v>40.910000000000004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7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pieChart>
        <c:varyColors val="1"/>
        <c:ser>
          <c:idx val="0"/>
          <c:order val="0"/>
          <c:tx>
            <c:strRef>
              <c:f>Sheet1!$B$1</c:f>
              <c:strCache>
                <c:ptCount val="1"/>
                <c:pt idx="0">
                  <c:v>Column1</c:v>
                </c:pt>
              </c:strCache>
            </c:strRef>
          </c:tx>
          <c:explosion val="1"/>
          <c:dPt>
            <c:idx val="0"/>
            <c:spPr>
              <a:solidFill>
                <a:srgbClr val="FF4B4B"/>
              </a:solidFill>
            </c:spPr>
          </c:dPt>
          <c:dPt>
            <c:idx val="1"/>
            <c:spPr>
              <a:solidFill>
                <a:srgbClr val="D9D9D9"/>
              </a:solidFill>
            </c:spPr>
          </c:dPt>
          <c:dPt>
            <c:idx val="3"/>
            <c:spPr>
              <a:solidFill>
                <a:srgbClr val="1E6A7E"/>
              </a:solidFill>
            </c:spPr>
          </c:dPt>
          <c:dLbls>
            <c:dLbl>
              <c:idx val="1"/>
              <c:spPr/>
              <c:txPr>
                <a:bodyPr/>
                <a:lstStyle/>
                <a:p>
                  <a:pPr>
                    <a:defRPr lang="en-US" sz="1000">
                      <a:solidFill>
                        <a:schemeClr val="tx1"/>
                      </a:solidFill>
                      <a:latin typeface="Calibri" pitchFamily="34" charset="0"/>
                    </a:defRPr>
                  </a:pPr>
                  <a:endParaRPr lang="en-US"/>
                </a:p>
              </c:txPr>
            </c:dLbl>
            <c:txPr>
              <a:bodyPr/>
              <a:lstStyle/>
              <a:p>
                <a:pPr>
                  <a:defRPr lang="en-US" sz="1000">
                    <a:solidFill>
                      <a:schemeClr val="bg1"/>
                    </a:solidFill>
                    <a:latin typeface="Calibri" pitchFamily="34" charset="0"/>
                  </a:defRPr>
                </a:pPr>
                <a:endParaRPr lang="en-US"/>
              </a:p>
            </c:txPr>
            <c:dLblPos val="inEnd"/>
            <c:showVal val="1"/>
            <c:showLeaderLines val="1"/>
          </c:dLbls>
          <c:cat>
            <c:strRef>
              <c:f>Sheet1!$A$2:$A$5</c:f>
              <c:strCache>
                <c:ptCount val="4"/>
                <c:pt idx="0">
                  <c:v> Mild Chill &gt;10C</c:v>
                </c:pt>
                <c:pt idx="1">
                  <c:v> Chill betn. 0 &amp; 10C</c:v>
                </c:pt>
                <c:pt idx="2">
                  <c:v> Frozen below 0C</c:v>
                </c:pt>
                <c:pt idx="3">
                  <c:v> DK / CS</c:v>
                </c:pt>
              </c:strCache>
            </c:strRef>
          </c:cat>
          <c:val>
            <c:numRef>
              <c:f>Sheet1!$B$2:$B$5</c:f>
              <c:numCache>
                <c:formatCode>0</c:formatCode>
                <c:ptCount val="4"/>
                <c:pt idx="0">
                  <c:v>3.72</c:v>
                </c:pt>
                <c:pt idx="1">
                  <c:v>72.23</c:v>
                </c:pt>
                <c:pt idx="2">
                  <c:v>8.0500000000000007</c:v>
                </c:pt>
                <c:pt idx="3">
                  <c:v>16</c:v>
                </c:pt>
              </c:numCache>
            </c:numRef>
          </c:val>
        </c:ser>
        <c:firstSliceAng val="0"/>
      </c:pieChart>
    </c:plotArea>
    <c:legend>
      <c:legendPos val="r"/>
      <c:layout>
        <c:manualLayout>
          <c:xMode val="edge"/>
          <c:yMode val="edge"/>
          <c:x val="0.64998912433627964"/>
          <c:y val="0.197301666332904"/>
          <c:w val="0.33064812857270637"/>
          <c:h val="0.66950955867923423"/>
        </c:manualLayout>
      </c:layout>
      <c:txPr>
        <a:bodyPr/>
        <a:lstStyle/>
        <a:p>
          <a:pPr>
            <a:defRPr lang="en-US" sz="1000">
              <a:latin typeface="Calibri" pitchFamily="34" charset="0"/>
            </a:defRPr>
          </a:pPr>
          <a:endParaRPr lang="en-US"/>
        </a:p>
      </c:txPr>
    </c:legend>
    <c:plotVisOnly val="1"/>
  </c:chart>
  <c:txPr>
    <a:bodyPr/>
    <a:lstStyle/>
    <a:p>
      <a:pPr>
        <a:defRPr sz="1800"/>
      </a:pPr>
      <a:endParaRPr lang="en-US"/>
    </a:p>
  </c:txPr>
  <c:externalData r:id="rId1"/>
</c:chartSpace>
</file>

<file path=ppt/charts/chart47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55583293835156666"/>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Ammonia</c:v>
                </c:pt>
                <c:pt idx="1">
                  <c:v> Freon</c:v>
                </c:pt>
                <c:pt idx="2">
                  <c:v> Carban Dioxide</c:v>
                </c:pt>
                <c:pt idx="3">
                  <c:v> Others</c:v>
                </c:pt>
              </c:strCache>
            </c:strRef>
          </c:cat>
          <c:val>
            <c:numRef>
              <c:f>Sheet1!$B$2:$B$5</c:f>
              <c:numCache>
                <c:formatCode>0</c:formatCode>
                <c:ptCount val="4"/>
                <c:pt idx="0">
                  <c:v>89.13</c:v>
                </c:pt>
                <c:pt idx="1">
                  <c:v>9.7299999999999986</c:v>
                </c:pt>
                <c:pt idx="2">
                  <c:v>0.23</c:v>
                </c:pt>
                <c:pt idx="3">
                  <c:v>1.59</c:v>
                </c:pt>
              </c:numCache>
            </c:numRef>
          </c:val>
        </c:ser>
        <c:gapWidth val="43"/>
        <c:overlap val="100"/>
        <c:axId val="256486016"/>
        <c:axId val="256528768"/>
      </c:barChart>
      <c:catAx>
        <c:axId val="256486016"/>
        <c:scaling>
          <c:orientation val="maxMin"/>
        </c:scaling>
        <c:axPos val="l"/>
        <c:tickLblPos val="none"/>
        <c:txPr>
          <a:bodyPr/>
          <a:lstStyle/>
          <a:p>
            <a:pPr>
              <a:defRPr lang="en-IN"/>
            </a:pPr>
            <a:endParaRPr lang="en-US"/>
          </a:p>
        </c:txPr>
        <c:crossAx val="256528768"/>
        <c:crosses val="autoZero"/>
        <c:auto val="1"/>
        <c:lblAlgn val="ctr"/>
        <c:lblOffset val="100"/>
      </c:catAx>
      <c:valAx>
        <c:axId val="256528768"/>
        <c:scaling>
          <c:orientation val="minMax"/>
          <c:max val="100"/>
        </c:scaling>
        <c:delete val="1"/>
        <c:axPos val="b"/>
        <c:numFmt formatCode="0" sourceLinked="1"/>
        <c:tickLblPos val="none"/>
        <c:crossAx val="2564860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79.xml><?xml version="1.0" encoding="utf-8"?>
<c:chartSpace xmlns:c="http://schemas.openxmlformats.org/drawingml/2006/chart" xmlns:a="http://schemas.openxmlformats.org/drawingml/2006/main" xmlns:r="http://schemas.openxmlformats.org/officeDocument/2006/relationships">
  <c:date1904 val="1"/>
  <c:lang val="en-IN"/>
  <c:style val="18"/>
  <c:chart>
    <c:title>
      <c:tx>
        <c:rich>
          <a:bodyPr/>
          <a:lstStyle/>
          <a:p>
            <a:pPr>
              <a:defRPr lang="en-IN" sz="1100"/>
            </a:pPr>
            <a:r>
              <a:rPr lang="en-US" sz="1100" dirty="0" smtClean="0"/>
              <a:t>In</a:t>
            </a:r>
            <a:r>
              <a:rPr lang="en-US" sz="1100" baseline="0" dirty="0" smtClean="0"/>
              <a:t> MT</a:t>
            </a:r>
            <a:endParaRPr lang="en-US" sz="1100" dirty="0"/>
          </a:p>
        </c:rich>
      </c:tx>
      <c:layout>
        <c:manualLayout>
          <c:xMode val="edge"/>
          <c:yMode val="edge"/>
          <c:x val="0.86719409282700965"/>
          <c:y val="0.29096898160858148"/>
        </c:manualLayout>
      </c:layout>
      <c:overlay val="1"/>
    </c:title>
    <c:plotArea>
      <c:layout>
        <c:manualLayout>
          <c:layoutTarget val="inner"/>
          <c:xMode val="edge"/>
          <c:yMode val="edge"/>
          <c:x val="2.8175348273775436E-2"/>
          <c:y val="0.14777861112131779"/>
          <c:w val="0.95288398445386635"/>
          <c:h val="0.55578999740420065"/>
        </c:manualLayout>
      </c:layout>
      <c:lineChart>
        <c:grouping val="stacked"/>
        <c:ser>
          <c:idx val="0"/>
          <c:order val="0"/>
          <c:tx>
            <c:strRef>
              <c:f>Sheet1!$B$1</c:f>
              <c:strCache>
                <c:ptCount val="1"/>
                <c:pt idx="0">
                  <c:v>Series 1</c:v>
                </c:pt>
              </c:strCache>
            </c:strRef>
          </c:tx>
          <c:spPr>
            <a:ln w="44450">
              <a:solidFill>
                <a:srgbClr val="009900"/>
              </a:solidFill>
            </a:ln>
          </c:spPr>
          <c:marker>
            <c:symbol val="circle"/>
            <c:size val="9"/>
            <c:spPr>
              <a:solidFill>
                <a:schemeClr val="bg1"/>
              </a:solidFill>
              <a:ln w="25400">
                <a:solidFill>
                  <a:srgbClr val="009900"/>
                </a:solidFill>
              </a:ln>
            </c:spPr>
          </c:marker>
          <c:dPt>
            <c:idx val="17"/>
            <c:marker>
              <c:spPr>
                <a:solidFill>
                  <a:sysClr val="window" lastClr="FFFFFF"/>
                </a:solidFill>
                <a:ln w="25400">
                  <a:solidFill>
                    <a:srgbClr val="009900"/>
                  </a:solidFill>
                </a:ln>
              </c:spPr>
            </c:marker>
          </c:dPt>
          <c:dPt>
            <c:idx val="22"/>
            <c:marker>
              <c:spPr>
                <a:solidFill>
                  <a:sysClr val="window" lastClr="FFFFFF"/>
                </a:solidFill>
                <a:ln w="25400">
                  <a:solidFill>
                    <a:srgbClr val="009900"/>
                  </a:solidFill>
                </a:ln>
              </c:spPr>
            </c:marker>
          </c:dPt>
          <c:dLbls>
            <c:dLbl>
              <c:idx val="0"/>
              <c:layout>
                <c:manualLayout>
                  <c:x val="-4.4755244755244894E-2"/>
                  <c:y val="-6.2500000000000014E-2"/>
                </c:manualLayout>
              </c:layout>
              <c:showVal val="1"/>
            </c:dLbl>
            <c:dLbl>
              <c:idx val="1"/>
              <c:layout>
                <c:manualLayout>
                  <c:x val="-5.9673659673659667E-2"/>
                  <c:y val="6.2500000000000014E-2"/>
                </c:manualLayout>
              </c:layout>
              <c:showVal val="1"/>
            </c:dLbl>
            <c:dLbl>
              <c:idx val="2"/>
              <c:layout>
                <c:manualLayout>
                  <c:x val="-2.2377622377622416E-2"/>
                  <c:y val="-6.6666666666666721E-2"/>
                </c:manualLayout>
              </c:layout>
              <c:showVal val="1"/>
            </c:dLbl>
            <c:dLbl>
              <c:idx val="3"/>
              <c:layout>
                <c:manualLayout>
                  <c:x val="-3.9160839160839171E-2"/>
                  <c:y val="6.6666666666666693E-2"/>
                </c:manualLayout>
              </c:layout>
              <c:tx>
                <c:rich>
                  <a:bodyPr/>
                  <a:lstStyle/>
                  <a:p>
                    <a:r>
                      <a:rPr lang="en-US" dirty="0" smtClean="0"/>
                      <a:t>3482</a:t>
                    </a:r>
                    <a:endParaRPr lang="en-US" dirty="0"/>
                  </a:p>
                </c:rich>
              </c:tx>
              <c:showVal val="1"/>
            </c:dLbl>
            <c:dLbl>
              <c:idx val="4"/>
              <c:layout>
                <c:manualLayout>
                  <c:x val="-2.0512820512820485E-2"/>
                  <c:y val="-5.8333333333334923E-2"/>
                </c:manualLayout>
              </c:layout>
              <c:showVal val="1"/>
            </c:dLbl>
            <c:dLbl>
              <c:idx val="5"/>
              <c:layout>
                <c:manualLayout>
                  <c:x val="-3.9160839160839192E-2"/>
                  <c:y val="5.8333333333334923E-2"/>
                </c:manualLayout>
              </c:layout>
              <c:showVal val="1"/>
            </c:dLbl>
            <c:dLbl>
              <c:idx val="6"/>
              <c:layout>
                <c:manualLayout>
                  <c:x val="-3.7296037296037296E-2"/>
                  <c:y val="-5.4166666666666932E-2"/>
                </c:manualLayout>
              </c:layout>
              <c:tx>
                <c:rich>
                  <a:bodyPr/>
                  <a:lstStyle/>
                  <a:p>
                    <a:r>
                      <a:rPr lang="en-US" dirty="0" smtClean="0"/>
                      <a:t>2401</a:t>
                    </a:r>
                    <a:endParaRPr lang="en-US" dirty="0"/>
                  </a:p>
                </c:rich>
              </c:tx>
              <c:showVal val="1"/>
            </c:dLbl>
            <c:dLbl>
              <c:idx val="7"/>
              <c:layout>
                <c:manualLayout>
                  <c:x val="-4.4755244755244894E-2"/>
                  <c:y val="6.2500000000000014E-2"/>
                </c:manualLayout>
              </c:layout>
              <c:showVal val="1"/>
            </c:dLbl>
            <c:dLbl>
              <c:idx val="8"/>
              <c:layout>
                <c:manualLayout>
                  <c:x val="-5.5797058045197113E-2"/>
                  <c:y val="-9.6716144209101809E-2"/>
                </c:manualLayout>
              </c:layout>
              <c:showVal val="1"/>
            </c:dLbl>
            <c:dLbl>
              <c:idx val="9"/>
              <c:layout>
                <c:manualLayout>
                  <c:x val="-8.7645687645687642E-2"/>
                  <c:y val="0"/>
                </c:manualLayout>
              </c:layout>
              <c:showVal val="1"/>
            </c:dLbl>
            <c:dLbl>
              <c:idx val="10"/>
              <c:layout>
                <c:manualLayout>
                  <c:x val="-6.5268065268065278E-2"/>
                  <c:y val="2.9166338582677215E-2"/>
                </c:manualLayout>
              </c:layout>
              <c:showVal val="1"/>
            </c:dLbl>
            <c:dLbl>
              <c:idx val="11"/>
              <c:layout>
                <c:manualLayout>
                  <c:x val="-4.4755244755244894E-2"/>
                  <c:y val="6.2500000000000014E-2"/>
                </c:manualLayout>
              </c:layout>
              <c:showVal val="1"/>
            </c:dLbl>
            <c:dLbl>
              <c:idx val="12"/>
              <c:layout>
                <c:manualLayout>
                  <c:x val="-2.7972027972028492E-2"/>
                  <c:y val="-5.8333333333334923E-2"/>
                </c:manualLayout>
              </c:layout>
              <c:showVal val="1"/>
            </c:dLbl>
            <c:dLbl>
              <c:idx val="13"/>
              <c:layout>
                <c:manualLayout>
                  <c:x val="-4.6620046620046617E-2"/>
                  <c:y val="4.5833333333334433E-2"/>
                </c:manualLayout>
              </c:layout>
              <c:showVal val="1"/>
            </c:dLbl>
            <c:dLbl>
              <c:idx val="14"/>
              <c:layout>
                <c:manualLayout>
                  <c:x val="-2.6107226107226215E-2"/>
                  <c:y val="-6.2500000000000014E-2"/>
                </c:manualLayout>
              </c:layout>
              <c:showVal val="1"/>
            </c:dLbl>
            <c:dLbl>
              <c:idx val="15"/>
              <c:layout>
                <c:manualLayout>
                  <c:x val="-3.53381367619576E-2"/>
                  <c:y val="-0.10520127238846023"/>
                </c:manualLayout>
              </c:layout>
              <c:showVal val="1"/>
            </c:dLbl>
            <c:dLbl>
              <c:idx val="16"/>
              <c:layout>
                <c:manualLayout>
                  <c:x val="-3.9160839160839171E-2"/>
                  <c:y val="-6.2500000000000014E-2"/>
                </c:manualLayout>
              </c:layout>
              <c:tx>
                <c:rich>
                  <a:bodyPr/>
                  <a:lstStyle/>
                  <a:p>
                    <a:r>
                      <a:rPr lang="en-US" dirty="0" smtClean="0"/>
                      <a:t>3706</a:t>
                    </a:r>
                    <a:endParaRPr lang="en-US" dirty="0"/>
                  </a:p>
                </c:rich>
              </c:tx>
              <c:showVal val="1"/>
            </c:dLbl>
            <c:dLbl>
              <c:idx val="17"/>
              <c:layout>
                <c:manualLayout>
                  <c:x val="-1.1188811188811263E-2"/>
                  <c:y val="-6.2500000000000111E-2"/>
                </c:manualLayout>
              </c:layout>
              <c:showVal val="1"/>
            </c:dLbl>
            <c:dLbl>
              <c:idx val="18"/>
              <c:layout>
                <c:manualLayout>
                  <c:x val="-2.0512820512820596E-2"/>
                  <c:y val="-5.8333333333334923E-2"/>
                </c:manualLayout>
              </c:layout>
              <c:showVal val="1"/>
            </c:dLbl>
            <c:dLbl>
              <c:idx val="19"/>
              <c:layout>
                <c:manualLayout>
                  <c:x val="-3.7207850777872913E-2"/>
                  <c:y val="1.4507421631366079E-2"/>
                </c:manualLayout>
              </c:layout>
              <c:tx>
                <c:rich>
                  <a:bodyPr/>
                  <a:lstStyle/>
                  <a:p>
                    <a:r>
                      <a:rPr lang="en-US" dirty="0" smtClean="0"/>
                      <a:t>3929</a:t>
                    </a:r>
                    <a:endParaRPr lang="en-US" dirty="0"/>
                  </a:p>
                </c:rich>
              </c:tx>
              <c:showVal val="1"/>
            </c:dLbl>
            <c:dLbl>
              <c:idx val="20"/>
              <c:layout>
                <c:manualLayout>
                  <c:x val="-4.1025641025641123E-2"/>
                  <c:y val="-5.4166666666666932E-2"/>
                </c:manualLayout>
              </c:layout>
              <c:showVal val="1"/>
            </c:dLbl>
            <c:dLbl>
              <c:idx val="21"/>
              <c:layout>
                <c:manualLayout>
                  <c:x val="-2.4242424242424229E-2"/>
                  <c:y val="-5.8333333333334923E-2"/>
                </c:manualLayout>
              </c:layout>
              <c:showVal val="1"/>
            </c:dLbl>
            <c:dLbl>
              <c:idx val="22"/>
              <c:layout>
                <c:manualLayout>
                  <c:x val="-2.6107226107226215E-2"/>
                  <c:y val="-5.4166994750659538E-2"/>
                </c:manualLayout>
              </c:layout>
              <c:showVal val="1"/>
            </c:dLbl>
            <c:dLbl>
              <c:idx val="23"/>
              <c:layout>
                <c:manualLayout>
                  <c:x val="-9.3240093240094767E-3"/>
                  <c:y val="-3.3333333333333354E-2"/>
                </c:manualLayout>
              </c:layout>
              <c:showVal val="1"/>
            </c:dLbl>
            <c:dLbl>
              <c:idx val="24"/>
              <c:layout>
                <c:manualLayout>
                  <c:x val="0"/>
                  <c:y val="-5.0000000000000024E-2"/>
                </c:manualLayout>
              </c:layout>
              <c:showVal val="1"/>
            </c:dLbl>
            <c:delete val="1"/>
          </c:dLbls>
          <c:cat>
            <c:strRef>
              <c:f>Sheet1!$A$2:$A$26</c:f>
              <c:strCache>
                <c:ptCount val="25"/>
                <c:pt idx="0">
                  <c:v>Chandigarh</c:v>
                </c:pt>
                <c:pt idx="1">
                  <c:v>UP </c:v>
                </c:pt>
                <c:pt idx="2">
                  <c:v>U'chal</c:v>
                </c:pt>
                <c:pt idx="3">
                  <c:v>R'sthan</c:v>
                </c:pt>
                <c:pt idx="4">
                  <c:v>Punjab</c:v>
                </c:pt>
                <c:pt idx="5">
                  <c:v>Delhi</c:v>
                </c:pt>
                <c:pt idx="6">
                  <c:v>Haryana</c:v>
                </c:pt>
                <c:pt idx="7">
                  <c:v>J &amp; K</c:v>
                </c:pt>
                <c:pt idx="8">
                  <c:v>HP</c:v>
                </c:pt>
                <c:pt idx="9">
                  <c:v>WB</c:v>
                </c:pt>
                <c:pt idx="10">
                  <c:v>C'garh</c:v>
                </c:pt>
                <c:pt idx="11">
                  <c:v>Assam</c:v>
                </c:pt>
                <c:pt idx="12">
                  <c:v>Bihar</c:v>
                </c:pt>
                <c:pt idx="13">
                  <c:v>Jharkhand</c:v>
                </c:pt>
                <c:pt idx="14">
                  <c:v>Orissa</c:v>
                </c:pt>
                <c:pt idx="15">
                  <c:v>MP</c:v>
                </c:pt>
                <c:pt idx="16">
                  <c:v>Gujarat</c:v>
                </c:pt>
                <c:pt idx="17">
                  <c:v>M'shtra</c:v>
                </c:pt>
                <c:pt idx="18">
                  <c:v>Goa</c:v>
                </c:pt>
                <c:pt idx="19">
                  <c:v>AP</c:v>
                </c:pt>
                <c:pt idx="20">
                  <c:v>TN</c:v>
                </c:pt>
                <c:pt idx="21">
                  <c:v>K'taka</c:v>
                </c:pt>
                <c:pt idx="22">
                  <c:v>Kerala</c:v>
                </c:pt>
                <c:pt idx="23">
                  <c:v>A &amp; N</c:v>
                </c:pt>
                <c:pt idx="24">
                  <c:v> Pondicherry</c:v>
                </c:pt>
              </c:strCache>
            </c:strRef>
          </c:cat>
          <c:val>
            <c:numRef>
              <c:f>Sheet1!$B$2:$B$26</c:f>
              <c:numCache>
                <c:formatCode>0</c:formatCode>
                <c:ptCount val="25"/>
                <c:pt idx="0">
                  <c:v>7610</c:v>
                </c:pt>
                <c:pt idx="1">
                  <c:v>6559</c:v>
                </c:pt>
                <c:pt idx="2">
                  <c:v>5777.56</c:v>
                </c:pt>
                <c:pt idx="3">
                  <c:v>3758.4100000000012</c:v>
                </c:pt>
                <c:pt idx="4">
                  <c:v>3384.48</c:v>
                </c:pt>
                <c:pt idx="5">
                  <c:v>2969.14</c:v>
                </c:pt>
                <c:pt idx="6">
                  <c:v>2754.44</c:v>
                </c:pt>
                <c:pt idx="7">
                  <c:v>2226.27</c:v>
                </c:pt>
                <c:pt idx="8">
                  <c:v>1195.77</c:v>
                </c:pt>
                <c:pt idx="9">
                  <c:v>11113.240000000014</c:v>
                </c:pt>
                <c:pt idx="10">
                  <c:v>5698.63</c:v>
                </c:pt>
                <c:pt idx="11">
                  <c:v>7790.91</c:v>
                </c:pt>
                <c:pt idx="12">
                  <c:v>5329.73</c:v>
                </c:pt>
                <c:pt idx="13">
                  <c:v>4136.79</c:v>
                </c:pt>
                <c:pt idx="14">
                  <c:v>3094.7599999999998</c:v>
                </c:pt>
                <c:pt idx="15">
                  <c:v>5447.63</c:v>
                </c:pt>
                <c:pt idx="16">
                  <c:v>3682.19</c:v>
                </c:pt>
                <c:pt idx="17">
                  <c:v>1706.1</c:v>
                </c:pt>
                <c:pt idx="18">
                  <c:v>1168.33</c:v>
                </c:pt>
                <c:pt idx="19">
                  <c:v>3881.62</c:v>
                </c:pt>
                <c:pt idx="20">
                  <c:v>2068.3200000000002</c:v>
                </c:pt>
                <c:pt idx="21">
                  <c:v>1439.58</c:v>
                </c:pt>
                <c:pt idx="22">
                  <c:v>1544.28</c:v>
                </c:pt>
                <c:pt idx="23">
                  <c:v>274.56</c:v>
                </c:pt>
                <c:pt idx="24">
                  <c:v>10</c:v>
                </c:pt>
              </c:numCache>
            </c:numRef>
          </c:val>
        </c:ser>
        <c:marker val="1"/>
        <c:axId val="257721856"/>
        <c:axId val="257723392"/>
      </c:lineChart>
      <c:catAx>
        <c:axId val="257721856"/>
        <c:scaling>
          <c:orientation val="minMax"/>
        </c:scaling>
        <c:axPos val="b"/>
        <c:numFmt formatCode="General" sourceLinked="1"/>
        <c:tickLblPos val="nextTo"/>
        <c:txPr>
          <a:bodyPr/>
          <a:lstStyle/>
          <a:p>
            <a:pPr>
              <a:defRPr lang="en-IN" sz="900"/>
            </a:pPr>
            <a:endParaRPr lang="en-US"/>
          </a:p>
        </c:txPr>
        <c:crossAx val="257723392"/>
        <c:crosses val="autoZero"/>
        <c:auto val="1"/>
        <c:lblAlgn val="ctr"/>
        <c:lblOffset val="100"/>
      </c:catAx>
      <c:valAx>
        <c:axId val="257723392"/>
        <c:scaling>
          <c:orientation val="minMax"/>
          <c:max val="12000"/>
        </c:scaling>
        <c:delete val="1"/>
        <c:axPos val="l"/>
        <c:numFmt formatCode="0" sourceLinked="1"/>
        <c:tickLblPos val="none"/>
        <c:crossAx val="257721856"/>
        <c:crosses val="autoZero"/>
        <c:crossBetween val="between"/>
      </c:valAx>
      <c:spPr>
        <a:noFill/>
      </c:spPr>
    </c:plotArea>
    <c:plotVisOnly val="1"/>
    <c:dispBlanksAs val="zero"/>
  </c:chart>
  <c:spPr>
    <a:noFill/>
  </c:spPr>
  <c:txPr>
    <a:bodyPr/>
    <a:lstStyle/>
    <a:p>
      <a:pPr>
        <a:defRPr sz="1100"/>
      </a:pPr>
      <a:endParaRPr lang="en-US"/>
    </a:p>
  </c:txPr>
  <c:externalData r:id="rId1"/>
  <c:userShapes r:id="rId2"/>
</c:chartSpace>
</file>

<file path=ppt/charts/chart4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24"/>
          <c:y val="0.12257111451324262"/>
          <c:w val="0.83441228514459997"/>
          <c:h val="0.736540491158432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3.69</c:v>
                </c:pt>
                <c:pt idx="1">
                  <c:v>72.39</c:v>
                </c:pt>
                <c:pt idx="2">
                  <c:v>8.31</c:v>
                </c:pt>
                <c:pt idx="3">
                  <c:v>15.6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8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No response</c:v>
                </c:pt>
              </c:strCache>
            </c:strRef>
          </c:cat>
          <c:val>
            <c:numRef>
              <c:f>Sheet1!$B$2:$B$4</c:f>
              <c:numCache>
                <c:formatCode>0</c:formatCode>
                <c:ptCount val="3"/>
                <c:pt idx="0">
                  <c:v>24.06</c:v>
                </c:pt>
                <c:pt idx="1">
                  <c:v>38</c:v>
                </c:pt>
                <c:pt idx="2">
                  <c:v>38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8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8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No response</c:v>
                </c:pt>
              </c:strCache>
            </c:strRef>
          </c:cat>
          <c:val>
            <c:numRef>
              <c:f>Sheet1!$B$2:$B$4</c:f>
              <c:numCache>
                <c:formatCode>0</c:formatCode>
                <c:ptCount val="3"/>
                <c:pt idx="0">
                  <c:v>33.94</c:v>
                </c:pt>
                <c:pt idx="1">
                  <c:v>25</c:v>
                </c:pt>
                <c:pt idx="2">
                  <c:v>41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8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No response</c:v>
                </c:pt>
              </c:strCache>
            </c:strRef>
          </c:cat>
          <c:val>
            <c:numRef>
              <c:f>Sheet1!$B$2:$B$4</c:f>
              <c:numCache>
                <c:formatCode>0</c:formatCode>
                <c:ptCount val="3"/>
                <c:pt idx="0">
                  <c:v>39.17</c:v>
                </c:pt>
                <c:pt idx="1">
                  <c:v>16.850000000000001</c:v>
                </c:pt>
                <c:pt idx="2">
                  <c:v>43.98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8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No response</c:v>
                </c:pt>
              </c:strCache>
            </c:strRef>
          </c:cat>
          <c:val>
            <c:numRef>
              <c:f>Sheet1!$B$2:$B$4</c:f>
              <c:numCache>
                <c:formatCode>0</c:formatCode>
                <c:ptCount val="3"/>
                <c:pt idx="0">
                  <c:v>48</c:v>
                </c:pt>
                <c:pt idx="1">
                  <c:v>13</c:v>
                </c:pt>
                <c:pt idx="2">
                  <c:v>39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8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No response</c:v>
                </c:pt>
              </c:strCache>
            </c:strRef>
          </c:cat>
          <c:val>
            <c:numRef>
              <c:f>Sheet1!$B$2:$B$4</c:f>
              <c:numCache>
                <c:formatCode>0</c:formatCode>
                <c:ptCount val="3"/>
                <c:pt idx="0">
                  <c:v>23</c:v>
                </c:pt>
                <c:pt idx="1">
                  <c:v>37.33</c:v>
                </c:pt>
                <c:pt idx="2">
                  <c:v>40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8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BFBFBF">
                  <a:lumMod val="40000"/>
                  <a:lumOff val="60000"/>
                </a:srgbClr>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No response</c:v>
                </c:pt>
              </c:strCache>
            </c:strRef>
          </c:cat>
          <c:val>
            <c:numRef>
              <c:f>Sheet1!$B$2:$B$4</c:f>
              <c:numCache>
                <c:formatCode>0</c:formatCode>
                <c:ptCount val="3"/>
                <c:pt idx="0">
                  <c:v>19</c:v>
                </c:pt>
                <c:pt idx="1">
                  <c:v>63</c:v>
                </c:pt>
                <c:pt idx="2">
                  <c:v>19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8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BFBFBF">
                  <a:lumMod val="40000"/>
                  <a:lumOff val="60000"/>
                </a:srgbClr>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No Response</c:v>
                </c:pt>
              </c:strCache>
            </c:strRef>
          </c:cat>
          <c:val>
            <c:numRef>
              <c:f>Sheet1!$B$2:$B$4</c:f>
              <c:numCache>
                <c:formatCode>0</c:formatCode>
                <c:ptCount val="3"/>
                <c:pt idx="0">
                  <c:v>33.94</c:v>
                </c:pt>
                <c:pt idx="1">
                  <c:v>25</c:v>
                </c:pt>
                <c:pt idx="2">
                  <c:v>41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8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BFBFBF">
                  <a:lumMod val="40000"/>
                  <a:lumOff val="60000"/>
                </a:srgbClr>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No response</c:v>
                </c:pt>
              </c:strCache>
            </c:strRef>
          </c:cat>
          <c:val>
            <c:numRef>
              <c:f>Sheet1!$B$2:$B$4</c:f>
              <c:numCache>
                <c:formatCode>0</c:formatCode>
                <c:ptCount val="3"/>
                <c:pt idx="0">
                  <c:v>37</c:v>
                </c:pt>
                <c:pt idx="1">
                  <c:v>20</c:v>
                </c:pt>
                <c:pt idx="2">
                  <c:v>43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8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BFBFBF">
                  <a:lumMod val="40000"/>
                  <a:lumOff val="60000"/>
                </a:srgbClr>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No response</c:v>
                </c:pt>
              </c:strCache>
            </c:strRef>
          </c:cat>
          <c:val>
            <c:numRef>
              <c:f>Sheet1!$B$2:$B$4</c:f>
              <c:numCache>
                <c:formatCode>0</c:formatCode>
                <c:ptCount val="3"/>
                <c:pt idx="0">
                  <c:v>21</c:v>
                </c:pt>
                <c:pt idx="1">
                  <c:v>39</c:v>
                </c:pt>
                <c:pt idx="2">
                  <c:v>41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8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BFBFBF">
                  <a:lumMod val="40000"/>
                  <a:lumOff val="60000"/>
                </a:srgbClr>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No response</c:v>
                </c:pt>
              </c:strCache>
            </c:strRef>
          </c:cat>
          <c:val>
            <c:numRef>
              <c:f>Sheet1!$B$2:$B$4</c:f>
              <c:numCache>
                <c:formatCode>0</c:formatCode>
                <c:ptCount val="3"/>
                <c:pt idx="0">
                  <c:v>16.010000000000005</c:v>
                </c:pt>
                <c:pt idx="1">
                  <c:v>54</c:v>
                </c:pt>
                <c:pt idx="2">
                  <c:v>30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056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74.099999999999994</c:v>
                </c:pt>
                <c:pt idx="1">
                  <c:v>16.86</c:v>
                </c:pt>
                <c:pt idx="2">
                  <c:v>8.07</c:v>
                </c:pt>
                <c:pt idx="3">
                  <c:v>0.96000000000000063</c:v>
                </c:pt>
              </c:numCache>
            </c:numRef>
          </c:val>
        </c:ser>
        <c:gapWidth val="43"/>
        <c:overlap val="100"/>
        <c:axId val="131570304"/>
        <c:axId val="131580288"/>
      </c:barChart>
      <c:catAx>
        <c:axId val="131570304"/>
        <c:scaling>
          <c:orientation val="maxMin"/>
        </c:scaling>
        <c:axPos val="l"/>
        <c:tickLblPos val="none"/>
        <c:txPr>
          <a:bodyPr/>
          <a:lstStyle/>
          <a:p>
            <a:pPr>
              <a:defRPr lang="en-IN"/>
            </a:pPr>
            <a:endParaRPr lang="en-US"/>
          </a:p>
        </c:txPr>
        <c:crossAx val="131580288"/>
        <c:crosses val="autoZero"/>
        <c:auto val="1"/>
        <c:lblAlgn val="ctr"/>
        <c:lblOffset val="100"/>
      </c:catAx>
      <c:valAx>
        <c:axId val="131580288"/>
        <c:scaling>
          <c:orientation val="minMax"/>
          <c:max val="100"/>
        </c:scaling>
        <c:delete val="1"/>
        <c:axPos val="b"/>
        <c:numFmt formatCode="0" sourceLinked="1"/>
        <c:tickLblPos val="none"/>
        <c:crossAx val="1315703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9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BFBFBF">
                  <a:lumMod val="40000"/>
                  <a:lumOff val="60000"/>
                </a:srgbClr>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2"/>
                <c:pt idx="0">
                  <c:v> Yes</c:v>
                </c:pt>
                <c:pt idx="1">
                  <c:v> No</c:v>
                </c:pt>
              </c:strCache>
            </c:strRef>
          </c:cat>
          <c:val>
            <c:numRef>
              <c:f>Sheet1!$B$2:$B$4</c:f>
              <c:numCache>
                <c:formatCode>0</c:formatCode>
                <c:ptCount val="3"/>
                <c:pt idx="0">
                  <c:v>27.27</c:v>
                </c:pt>
                <c:pt idx="1">
                  <c:v>31.82</c:v>
                </c:pt>
                <c:pt idx="2">
                  <c:v>40.910000000000004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491.xml><?xml version="1.0" encoding="utf-8"?>
<c:chartSpace xmlns:c="http://schemas.openxmlformats.org/drawingml/2006/chart" xmlns:a="http://schemas.openxmlformats.org/drawingml/2006/main" xmlns:r="http://schemas.openxmlformats.org/officeDocument/2006/relationships">
  <c:date1904 val="1"/>
  <c:lang val="en-IN"/>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5.9862848962061704E-2"/>
          <c:w val="1"/>
          <c:h val="0.42995054154256435"/>
        </c:manualLayout>
      </c:layout>
      <c:barChart>
        <c:barDir val="col"/>
        <c:grouping val="percentStacked"/>
        <c:ser>
          <c:idx val="0"/>
          <c:order val="0"/>
          <c:tx>
            <c:strRef>
              <c:f>Sheet1!$A$2</c:f>
              <c:strCache>
                <c:ptCount val="1"/>
                <c:pt idx="0">
                  <c:v>Bunker Coil</c:v>
                </c:pt>
              </c:strCache>
            </c:strRef>
          </c:tx>
          <c:spPr>
            <a:gradFill flip="none" rotWithShape="1">
              <a:gsLst>
                <a:gs pos="0">
                  <a:srgbClr val="92D050">
                    <a:shade val="30000"/>
                    <a:satMod val="115000"/>
                  </a:srgbClr>
                </a:gs>
                <a:gs pos="50000">
                  <a:srgbClr val="92D050">
                    <a:shade val="67500"/>
                    <a:satMod val="115000"/>
                  </a:srgbClr>
                </a:gs>
                <a:gs pos="100000">
                  <a:srgbClr val="92D050">
                    <a:shade val="100000"/>
                    <a:satMod val="115000"/>
                  </a:srgbClr>
                </a:gs>
              </a:gsLst>
              <a:lin ang="16200000" scaled="1"/>
              <a:tileRect/>
            </a:gradFill>
            <a:scene3d>
              <a:camera prst="orthographicFront"/>
              <a:lightRig rig="threePt" dir="t"/>
            </a:scene3d>
            <a:sp3d/>
          </c:spPr>
          <c:dLbls>
            <c:txPr>
              <a:bodyPr/>
              <a:lstStyle/>
              <a:p>
                <a:pPr>
                  <a:defRPr lang="en-IN">
                    <a:solidFill>
                      <a:schemeClr val="tx1"/>
                    </a:solidFill>
                  </a:defRPr>
                </a:pPr>
                <a:endParaRPr lang="en-US"/>
              </a:p>
            </c:txPr>
            <c:dLblPos val="ctr"/>
            <c:showVal val="1"/>
          </c:dLbls>
          <c:cat>
            <c:strRef>
              <c:f>Sheet1!$B$1:$P$1</c:f>
              <c:strCache>
                <c:ptCount val="15"/>
                <c:pt idx="0">
                  <c:v> All
(n=5003)</c:v>
                </c:pt>
                <c:pt idx="1">
                  <c:v> On/After 2009
(n=1183)</c:v>
                </c:pt>
                <c:pt idx="2">
                  <c:v> Before 2009
(n=3691)</c:v>
                </c:pt>
                <c:pt idx="3">
                  <c:v> All
(n=2142)</c:v>
                </c:pt>
                <c:pt idx="4">
                  <c:v> On/After 2009
(n=391)</c:v>
                </c:pt>
                <c:pt idx="5">
                  <c:v> Before 2009
(n=1654)</c:v>
                </c:pt>
                <c:pt idx="6">
                  <c:v> All
(n=803)</c:v>
                </c:pt>
                <c:pt idx="7">
                  <c:v> On/After 2009
(n=140)</c:v>
                </c:pt>
                <c:pt idx="8">
                  <c:v> Before 2009
(n=656)</c:v>
                </c:pt>
                <c:pt idx="9">
                  <c:v> All
(n=1013)</c:v>
                </c:pt>
                <c:pt idx="10">
                  <c:v> On/After 2009
(n=242)</c:v>
                </c:pt>
                <c:pt idx="11">
                  <c:v> Before 2009
(n=750)</c:v>
                </c:pt>
                <c:pt idx="12">
                  <c:v> All
(n=1045)</c:v>
                </c:pt>
                <c:pt idx="13">
                  <c:v> On/After 2009
(n=407)</c:v>
                </c:pt>
                <c:pt idx="14">
                  <c:v> Before 2009
(n=631)</c:v>
                </c:pt>
              </c:strCache>
            </c:strRef>
          </c:cat>
          <c:val>
            <c:numRef>
              <c:f>Sheet1!$B$2:$P$2</c:f>
              <c:numCache>
                <c:formatCode>0</c:formatCode>
                <c:ptCount val="15"/>
                <c:pt idx="0">
                  <c:v>34.18</c:v>
                </c:pt>
                <c:pt idx="1">
                  <c:v>26.97</c:v>
                </c:pt>
                <c:pt idx="2">
                  <c:v>36.220000000000013</c:v>
                </c:pt>
                <c:pt idx="3">
                  <c:v>39.17</c:v>
                </c:pt>
                <c:pt idx="4">
                  <c:v>28.130000000000031</c:v>
                </c:pt>
                <c:pt idx="5">
                  <c:v>41.290000000000013</c:v>
                </c:pt>
                <c:pt idx="6">
                  <c:v>48.07</c:v>
                </c:pt>
                <c:pt idx="7">
                  <c:v>41.43</c:v>
                </c:pt>
                <c:pt idx="8">
                  <c:v>49.39</c:v>
                </c:pt>
                <c:pt idx="9">
                  <c:v>23</c:v>
                </c:pt>
                <c:pt idx="10">
                  <c:v>20</c:v>
                </c:pt>
                <c:pt idx="11">
                  <c:v>24</c:v>
                </c:pt>
                <c:pt idx="12">
                  <c:v>24.110000000000031</c:v>
                </c:pt>
                <c:pt idx="13">
                  <c:v>25.06</c:v>
                </c:pt>
                <c:pt idx="14">
                  <c:v>23.77</c:v>
                </c:pt>
              </c:numCache>
            </c:numRef>
          </c:val>
        </c:ser>
        <c:ser>
          <c:idx val="1"/>
          <c:order val="1"/>
          <c:tx>
            <c:strRef>
              <c:f>Sheet1!$A$3</c:f>
              <c:strCache>
                <c:ptCount val="1"/>
                <c:pt idx="0">
                  <c:v>Fin Coil</c:v>
                </c:pt>
              </c:strCache>
            </c:strRef>
          </c:tx>
          <c:spPr>
            <a:gradFill flip="none" rotWithShape="1">
              <a:gsLst>
                <a:gs pos="0">
                  <a:srgbClr val="FF9999">
                    <a:shade val="30000"/>
                    <a:satMod val="115000"/>
                  </a:srgbClr>
                </a:gs>
                <a:gs pos="50000">
                  <a:srgbClr val="FF9999">
                    <a:shade val="67500"/>
                    <a:satMod val="115000"/>
                  </a:srgbClr>
                </a:gs>
                <a:gs pos="100000">
                  <a:srgbClr val="FF9999">
                    <a:shade val="100000"/>
                    <a:satMod val="115000"/>
                  </a:srgbClr>
                </a:gs>
              </a:gsLst>
              <a:lin ang="16200000" scaled="1"/>
              <a:tileRect/>
            </a:gradFill>
            <a:scene3d>
              <a:camera prst="orthographicFront"/>
              <a:lightRig rig="threePt" dir="t"/>
            </a:scene3d>
            <a:sp3d/>
          </c:spPr>
          <c:dLbls>
            <c:txPr>
              <a:bodyPr/>
              <a:lstStyle/>
              <a:p>
                <a:pPr>
                  <a:defRPr lang="en-IN">
                    <a:solidFill>
                      <a:schemeClr val="tx1"/>
                    </a:solidFill>
                  </a:defRPr>
                </a:pPr>
                <a:endParaRPr lang="en-US"/>
              </a:p>
            </c:txPr>
            <c:showVal val="1"/>
          </c:dLbls>
          <c:cat>
            <c:strRef>
              <c:f>Sheet1!$B$1:$P$1</c:f>
              <c:strCache>
                <c:ptCount val="15"/>
                <c:pt idx="0">
                  <c:v> All
(n=5003)</c:v>
                </c:pt>
                <c:pt idx="1">
                  <c:v> On/After 2009
(n=1183)</c:v>
                </c:pt>
                <c:pt idx="2">
                  <c:v> Before 2009
(n=3691)</c:v>
                </c:pt>
                <c:pt idx="3">
                  <c:v> All
(n=2142)</c:v>
                </c:pt>
                <c:pt idx="4">
                  <c:v> On/After 2009
(n=391)</c:v>
                </c:pt>
                <c:pt idx="5">
                  <c:v> Before 2009
(n=1654)</c:v>
                </c:pt>
                <c:pt idx="6">
                  <c:v> All
(n=803)</c:v>
                </c:pt>
                <c:pt idx="7">
                  <c:v> On/After 2009
(n=140)</c:v>
                </c:pt>
                <c:pt idx="8">
                  <c:v> Before 2009
(n=656)</c:v>
                </c:pt>
                <c:pt idx="9">
                  <c:v> All
(n=1013)</c:v>
                </c:pt>
                <c:pt idx="10">
                  <c:v> On/After 2009
(n=242)</c:v>
                </c:pt>
                <c:pt idx="11">
                  <c:v> Before 2009
(n=750)</c:v>
                </c:pt>
                <c:pt idx="12">
                  <c:v> All
(n=1045)</c:v>
                </c:pt>
                <c:pt idx="13">
                  <c:v> On/After 2009
(n=407)</c:v>
                </c:pt>
                <c:pt idx="14">
                  <c:v> Before 2009
(n=631)</c:v>
                </c:pt>
              </c:strCache>
            </c:strRef>
          </c:cat>
          <c:val>
            <c:numRef>
              <c:f>Sheet1!$B$3:$P$3</c:f>
              <c:numCache>
                <c:formatCode>0</c:formatCode>
                <c:ptCount val="15"/>
                <c:pt idx="0">
                  <c:v>24.85</c:v>
                </c:pt>
                <c:pt idx="1">
                  <c:v>38.550000000000004</c:v>
                </c:pt>
                <c:pt idx="2">
                  <c:v>20.56</c:v>
                </c:pt>
                <c:pt idx="3">
                  <c:v>16.850000000000001</c:v>
                </c:pt>
                <c:pt idx="4">
                  <c:v>34.270000000000003</c:v>
                </c:pt>
                <c:pt idx="5">
                  <c:v>12.82</c:v>
                </c:pt>
                <c:pt idx="6">
                  <c:v>12.950000000000006</c:v>
                </c:pt>
                <c:pt idx="7">
                  <c:v>32.86</c:v>
                </c:pt>
                <c:pt idx="8">
                  <c:v>8.84</c:v>
                </c:pt>
                <c:pt idx="9">
                  <c:v>37.410000000000004</c:v>
                </c:pt>
                <c:pt idx="10">
                  <c:v>45.31</c:v>
                </c:pt>
                <c:pt idx="11">
                  <c:v>34.67</c:v>
                </c:pt>
                <c:pt idx="12">
                  <c:v>38.18</c:v>
                </c:pt>
                <c:pt idx="13">
                  <c:v>40.54</c:v>
                </c:pt>
                <c:pt idx="14">
                  <c:v>36.290000000000013</c:v>
                </c:pt>
              </c:numCache>
            </c:numRef>
          </c:val>
        </c:ser>
        <c:ser>
          <c:idx val="2"/>
          <c:order val="2"/>
          <c:tx>
            <c:strRef>
              <c:f>Sheet1!$A$4</c:f>
              <c:strCache>
                <c:ptCount val="1"/>
                <c:pt idx="0">
                  <c:v>DK/CS</c:v>
                </c:pt>
              </c:strCache>
            </c:strRef>
          </c:tx>
          <c:spPr>
            <a:gradFill flip="none" rotWithShape="1">
              <a:gsLst>
                <a:gs pos="0">
                  <a:srgbClr val="D9D9D9">
                    <a:shade val="30000"/>
                    <a:satMod val="115000"/>
                  </a:srgbClr>
                </a:gs>
                <a:gs pos="50000">
                  <a:srgbClr val="D9D9D9">
                    <a:shade val="67500"/>
                    <a:satMod val="115000"/>
                  </a:srgbClr>
                </a:gs>
                <a:gs pos="100000">
                  <a:srgbClr val="D9D9D9">
                    <a:shade val="100000"/>
                    <a:satMod val="115000"/>
                  </a:srgbClr>
                </a:gs>
              </a:gsLst>
              <a:lin ang="18900000" scaled="1"/>
              <a:tileRect/>
            </a:gradFill>
            <a:scene3d>
              <a:camera prst="orthographicFront"/>
              <a:lightRig rig="threePt" dir="t"/>
            </a:scene3d>
            <a:sp3d/>
          </c:spPr>
          <c:dLbls>
            <c:txPr>
              <a:bodyPr/>
              <a:lstStyle/>
              <a:p>
                <a:pPr>
                  <a:defRPr lang="en-IN">
                    <a:solidFill>
                      <a:schemeClr val="tx1"/>
                    </a:solidFill>
                  </a:defRPr>
                </a:pPr>
                <a:endParaRPr lang="en-US"/>
              </a:p>
            </c:txPr>
            <c:showVal val="1"/>
          </c:dLbls>
          <c:cat>
            <c:strRef>
              <c:f>Sheet1!$B$1:$P$1</c:f>
              <c:strCache>
                <c:ptCount val="15"/>
                <c:pt idx="0">
                  <c:v> All
(n=5003)</c:v>
                </c:pt>
                <c:pt idx="1">
                  <c:v> On/After 2009
(n=1183)</c:v>
                </c:pt>
                <c:pt idx="2">
                  <c:v> Before 2009
(n=3691)</c:v>
                </c:pt>
                <c:pt idx="3">
                  <c:v> All
(n=2142)</c:v>
                </c:pt>
                <c:pt idx="4">
                  <c:v> On/After 2009
(n=391)</c:v>
                </c:pt>
                <c:pt idx="5">
                  <c:v> Before 2009
(n=1654)</c:v>
                </c:pt>
                <c:pt idx="6">
                  <c:v> All
(n=803)</c:v>
                </c:pt>
                <c:pt idx="7">
                  <c:v> On/After 2009
(n=140)</c:v>
                </c:pt>
                <c:pt idx="8">
                  <c:v> Before 2009
(n=656)</c:v>
                </c:pt>
                <c:pt idx="9">
                  <c:v> All
(n=1013)</c:v>
                </c:pt>
                <c:pt idx="10">
                  <c:v> On/After 2009
(n=242)</c:v>
                </c:pt>
                <c:pt idx="11">
                  <c:v> Before 2009
(n=750)</c:v>
                </c:pt>
                <c:pt idx="12">
                  <c:v> All
(n=1045)</c:v>
                </c:pt>
                <c:pt idx="13">
                  <c:v> On/After 2009
(n=407)</c:v>
                </c:pt>
                <c:pt idx="14">
                  <c:v> Before 2009
(n=631)</c:v>
                </c:pt>
              </c:strCache>
            </c:strRef>
          </c:cat>
          <c:val>
            <c:numRef>
              <c:f>Sheet1!$B$4:$P$4</c:f>
              <c:numCache>
                <c:formatCode>0</c:formatCode>
                <c:ptCount val="15"/>
                <c:pt idx="0">
                  <c:v>40.98</c:v>
                </c:pt>
                <c:pt idx="1">
                  <c:v>34.49</c:v>
                </c:pt>
                <c:pt idx="2">
                  <c:v>43.21</c:v>
                </c:pt>
                <c:pt idx="3">
                  <c:v>43.98</c:v>
                </c:pt>
                <c:pt idx="4">
                  <c:v>37.6</c:v>
                </c:pt>
                <c:pt idx="5">
                  <c:v>45.89</c:v>
                </c:pt>
                <c:pt idx="6">
                  <c:v>38.980000000000004</c:v>
                </c:pt>
                <c:pt idx="7">
                  <c:v>25.71</c:v>
                </c:pt>
                <c:pt idx="8">
                  <c:v>41.77</c:v>
                </c:pt>
                <c:pt idx="9">
                  <c:v>39.590000000000003</c:v>
                </c:pt>
                <c:pt idx="10">
                  <c:v>34.690000000000012</c:v>
                </c:pt>
                <c:pt idx="11">
                  <c:v>41.33</c:v>
                </c:pt>
                <c:pt idx="12">
                  <c:v>37.700000000000003</c:v>
                </c:pt>
                <c:pt idx="13">
                  <c:v>34.4</c:v>
                </c:pt>
                <c:pt idx="14">
                  <c:v>39.94</c:v>
                </c:pt>
              </c:numCache>
            </c:numRef>
          </c:val>
        </c:ser>
        <c:dLbls>
          <c:showVal val="1"/>
        </c:dLbls>
        <c:gapWidth val="80"/>
        <c:overlap val="100"/>
        <c:axId val="260315776"/>
        <c:axId val="260329856"/>
      </c:barChart>
      <c:catAx>
        <c:axId val="260315776"/>
        <c:scaling>
          <c:orientation val="minMax"/>
        </c:scaling>
        <c:axPos val="b"/>
        <c:numFmt formatCode="General" sourceLinked="1"/>
        <c:tickLblPos val="nextTo"/>
        <c:txPr>
          <a:bodyPr rot="0" vert="horz"/>
          <a:lstStyle/>
          <a:p>
            <a:pPr>
              <a:defRPr lang="en-IN" sz="850">
                <a:solidFill>
                  <a:schemeClr val="tx1"/>
                </a:solidFill>
              </a:defRPr>
            </a:pPr>
            <a:endParaRPr lang="en-US"/>
          </a:p>
        </c:txPr>
        <c:crossAx val="260329856"/>
        <c:crossesAt val="0"/>
        <c:auto val="1"/>
        <c:lblAlgn val="ctr"/>
        <c:lblOffset val="100"/>
        <c:tickLblSkip val="1"/>
        <c:tickMarkSkip val="1"/>
      </c:catAx>
      <c:valAx>
        <c:axId val="260329856"/>
        <c:scaling>
          <c:orientation val="minMax"/>
          <c:max val="1"/>
        </c:scaling>
        <c:delete val="1"/>
        <c:axPos val="l"/>
        <c:numFmt formatCode="0%" sourceLinked="0"/>
        <c:minorTickMark val="cross"/>
        <c:tickLblPos val="none"/>
        <c:crossAx val="260315776"/>
        <c:crosses val="autoZero"/>
        <c:crossBetween val="between"/>
        <c:minorUnit val="0.1"/>
      </c:valAx>
    </c:plotArea>
    <c:legend>
      <c:legendPos val="b"/>
      <c:layout>
        <c:manualLayout>
          <c:xMode val="edge"/>
          <c:yMode val="edge"/>
          <c:x val="0.22784243669811571"/>
          <c:y val="0.7304179290018995"/>
          <c:w val="0.57908635930541619"/>
          <c:h val="9.2741569931248755E-2"/>
        </c:manualLayout>
      </c:layout>
      <c:txPr>
        <a:bodyPr/>
        <a:lstStyle/>
        <a:p>
          <a:pPr>
            <a:defRPr lang="en-IN" sz="1200"/>
          </a:pPr>
          <a:endParaRPr lang="en-US"/>
        </a:p>
      </c:txPr>
    </c:legend>
    <c:plotVisOnly val="1"/>
    <c:dispBlanksAs val="gap"/>
  </c:chart>
  <c:txPr>
    <a:bodyPr/>
    <a:lstStyle/>
    <a:p>
      <a:pPr>
        <a:defRPr sz="1100">
          <a:latin typeface="Calibri" pitchFamily="34" charset="0"/>
        </a:defRPr>
      </a:pPr>
      <a:endParaRPr lang="en-US"/>
    </a:p>
  </c:txPr>
  <c:externalData r:id="rId2"/>
</c:chartSpace>
</file>

<file path=ppt/charts/chart492.xml><?xml version="1.0" encoding="utf-8"?>
<c:chartSpace xmlns:c="http://schemas.openxmlformats.org/drawingml/2006/chart" xmlns:a="http://schemas.openxmlformats.org/drawingml/2006/main" xmlns:r="http://schemas.openxmlformats.org/officeDocument/2006/relationships">
  <c:date1904 val="1"/>
  <c:lang val="en-IN"/>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
          <c:y val="5.9862848962061704E-2"/>
          <c:w val="1"/>
          <c:h val="0.4299505415425644"/>
        </c:manualLayout>
      </c:layout>
      <c:barChart>
        <c:barDir val="col"/>
        <c:grouping val="percentStacked"/>
        <c:ser>
          <c:idx val="0"/>
          <c:order val="0"/>
          <c:tx>
            <c:strRef>
              <c:f>Sheet1!$A$2</c:f>
              <c:strCache>
                <c:ptCount val="1"/>
                <c:pt idx="0">
                  <c:v>Bunker Coil</c:v>
                </c:pt>
              </c:strCache>
            </c:strRef>
          </c:tx>
          <c:spPr>
            <a:gradFill flip="none" rotWithShape="1">
              <a:gsLst>
                <a:gs pos="0">
                  <a:srgbClr val="92D050">
                    <a:shade val="30000"/>
                    <a:satMod val="115000"/>
                  </a:srgbClr>
                </a:gs>
                <a:gs pos="50000">
                  <a:srgbClr val="92D050">
                    <a:shade val="67500"/>
                    <a:satMod val="115000"/>
                  </a:srgbClr>
                </a:gs>
                <a:gs pos="100000">
                  <a:srgbClr val="92D050">
                    <a:shade val="100000"/>
                    <a:satMod val="115000"/>
                  </a:srgbClr>
                </a:gs>
              </a:gsLst>
              <a:lin ang="16200000" scaled="1"/>
              <a:tileRect/>
            </a:gradFill>
            <a:scene3d>
              <a:camera prst="orthographicFront"/>
              <a:lightRig rig="threePt" dir="t"/>
            </a:scene3d>
            <a:sp3d/>
          </c:spPr>
          <c:dLbls>
            <c:txPr>
              <a:bodyPr/>
              <a:lstStyle/>
              <a:p>
                <a:pPr>
                  <a:defRPr lang="en-IN">
                    <a:solidFill>
                      <a:schemeClr val="tx1"/>
                    </a:solidFill>
                  </a:defRPr>
                </a:pPr>
                <a:endParaRPr lang="en-US"/>
              </a:p>
            </c:txPr>
            <c:dLblPos val="ctr"/>
            <c:showVal val="1"/>
          </c:dLbls>
          <c:cat>
            <c:strRef>
              <c:f>Sheet1!$B$1:$P$1</c:f>
              <c:strCache>
                <c:ptCount val="15"/>
                <c:pt idx="0">
                  <c:v> All
(n=4333)</c:v>
                </c:pt>
                <c:pt idx="1">
                  <c:v> On/After 2009
(n=1034)</c:v>
                </c:pt>
                <c:pt idx="2">
                  <c:v> Before 2009
(n=3187)</c:v>
                </c:pt>
                <c:pt idx="3">
                  <c:v> All
(n=523)</c:v>
                </c:pt>
                <c:pt idx="4">
                  <c:v> On/After 2009
(n=112)</c:v>
                </c:pt>
                <c:pt idx="5">
                  <c:v> Before 2009
(n=400)</c:v>
                </c:pt>
                <c:pt idx="6">
                  <c:v> All
(n=452)</c:v>
                </c:pt>
                <c:pt idx="7">
                  <c:v> On/After 2009
(n=106)</c:v>
                </c:pt>
                <c:pt idx="8">
                  <c:v> Before 2009
(n=335)</c:v>
                </c:pt>
                <c:pt idx="9">
                  <c:v> All
(n=44)</c:v>
                </c:pt>
                <c:pt idx="10">
                  <c:v> On/After 2009
(n=7)</c:v>
                </c:pt>
                <c:pt idx="11">
                  <c:v> Before 2009
(n=35)</c:v>
                </c:pt>
                <c:pt idx="12">
                  <c:v> All
(n=27)</c:v>
                </c:pt>
                <c:pt idx="13">
                  <c:v> On/After 2009
(n=6)</c:v>
                </c:pt>
                <c:pt idx="14">
                  <c:v> Before 2009
(n=20)</c:v>
                </c:pt>
              </c:strCache>
            </c:strRef>
          </c:cat>
          <c:val>
            <c:numRef>
              <c:f>Sheet1!$B$2:$P$2</c:f>
              <c:numCache>
                <c:formatCode>0</c:formatCode>
                <c:ptCount val="15"/>
                <c:pt idx="0">
                  <c:v>36.950000000000003</c:v>
                </c:pt>
                <c:pt idx="1">
                  <c:v>28.34</c:v>
                </c:pt>
                <c:pt idx="2">
                  <c:v>39.44</c:v>
                </c:pt>
                <c:pt idx="3">
                  <c:v>20.650000000000031</c:v>
                </c:pt>
                <c:pt idx="4">
                  <c:v>18.75</c:v>
                </c:pt>
                <c:pt idx="5">
                  <c:v>21.5</c:v>
                </c:pt>
                <c:pt idx="6">
                  <c:v>16.37</c:v>
                </c:pt>
                <c:pt idx="7">
                  <c:v>18.87</c:v>
                </c:pt>
                <c:pt idx="8">
                  <c:v>15.22</c:v>
                </c:pt>
                <c:pt idx="9">
                  <c:v>27.27</c:v>
                </c:pt>
                <c:pt idx="10">
                  <c:v>14.29</c:v>
                </c:pt>
                <c:pt idx="11">
                  <c:v>31.43</c:v>
                </c:pt>
                <c:pt idx="12">
                  <c:v>18.52</c:v>
                </c:pt>
                <c:pt idx="13">
                  <c:v>33.33</c:v>
                </c:pt>
                <c:pt idx="14">
                  <c:v>15</c:v>
                </c:pt>
              </c:numCache>
            </c:numRef>
          </c:val>
        </c:ser>
        <c:ser>
          <c:idx val="1"/>
          <c:order val="1"/>
          <c:tx>
            <c:strRef>
              <c:f>Sheet1!$A$3</c:f>
              <c:strCache>
                <c:ptCount val="1"/>
                <c:pt idx="0">
                  <c:v>Fin Coil</c:v>
                </c:pt>
              </c:strCache>
            </c:strRef>
          </c:tx>
          <c:spPr>
            <a:gradFill flip="none" rotWithShape="1">
              <a:gsLst>
                <a:gs pos="0">
                  <a:srgbClr val="FF9999">
                    <a:shade val="30000"/>
                    <a:satMod val="115000"/>
                  </a:srgbClr>
                </a:gs>
                <a:gs pos="50000">
                  <a:srgbClr val="FF9999">
                    <a:shade val="67500"/>
                    <a:satMod val="115000"/>
                  </a:srgbClr>
                </a:gs>
                <a:gs pos="100000">
                  <a:srgbClr val="FF9999">
                    <a:shade val="100000"/>
                    <a:satMod val="115000"/>
                  </a:srgbClr>
                </a:gs>
              </a:gsLst>
              <a:lin ang="16200000" scaled="1"/>
              <a:tileRect/>
            </a:gradFill>
            <a:scene3d>
              <a:camera prst="orthographicFront"/>
              <a:lightRig rig="threePt" dir="t"/>
            </a:scene3d>
            <a:sp3d/>
          </c:spPr>
          <c:dLbls>
            <c:txPr>
              <a:bodyPr/>
              <a:lstStyle/>
              <a:p>
                <a:pPr>
                  <a:defRPr lang="en-IN">
                    <a:solidFill>
                      <a:schemeClr val="tx1"/>
                    </a:solidFill>
                  </a:defRPr>
                </a:pPr>
                <a:endParaRPr lang="en-US"/>
              </a:p>
            </c:txPr>
            <c:showVal val="1"/>
          </c:dLbls>
          <c:cat>
            <c:strRef>
              <c:f>Sheet1!$B$1:$P$1</c:f>
              <c:strCache>
                <c:ptCount val="15"/>
                <c:pt idx="0">
                  <c:v> All
(n=4333)</c:v>
                </c:pt>
                <c:pt idx="1">
                  <c:v> On/After 2009
(n=1034)</c:v>
                </c:pt>
                <c:pt idx="2">
                  <c:v> Before 2009
(n=3187)</c:v>
                </c:pt>
                <c:pt idx="3">
                  <c:v> All
(n=523)</c:v>
                </c:pt>
                <c:pt idx="4">
                  <c:v> On/After 2009
(n=112)</c:v>
                </c:pt>
                <c:pt idx="5">
                  <c:v> Before 2009
(n=400)</c:v>
                </c:pt>
                <c:pt idx="6">
                  <c:v> All
(n=452)</c:v>
                </c:pt>
                <c:pt idx="7">
                  <c:v> On/After 2009
(n=106)</c:v>
                </c:pt>
                <c:pt idx="8">
                  <c:v> Before 2009
(n=335)</c:v>
                </c:pt>
                <c:pt idx="9">
                  <c:v> All
(n=44)</c:v>
                </c:pt>
                <c:pt idx="10">
                  <c:v> On/After 2009
(n=7)</c:v>
                </c:pt>
                <c:pt idx="11">
                  <c:v> Before 2009
(n=35)</c:v>
                </c:pt>
                <c:pt idx="12">
                  <c:v> All
(n=27)</c:v>
                </c:pt>
                <c:pt idx="13">
                  <c:v> On/After 2009
(n=6)</c:v>
                </c:pt>
                <c:pt idx="14">
                  <c:v> Before 2009
(n=20)</c:v>
                </c:pt>
              </c:strCache>
            </c:strRef>
          </c:cat>
          <c:val>
            <c:numRef>
              <c:f>Sheet1!$B$3:$P$3</c:f>
              <c:numCache>
                <c:formatCode>0</c:formatCode>
                <c:ptCount val="15"/>
                <c:pt idx="0">
                  <c:v>20.329999999999988</c:v>
                </c:pt>
                <c:pt idx="1">
                  <c:v>35.880000000000003</c:v>
                </c:pt>
                <c:pt idx="2">
                  <c:v>15.47</c:v>
                </c:pt>
                <c:pt idx="3">
                  <c:v>38.81</c:v>
                </c:pt>
                <c:pt idx="4">
                  <c:v>48.21</c:v>
                </c:pt>
                <c:pt idx="5">
                  <c:v>35.5</c:v>
                </c:pt>
                <c:pt idx="6">
                  <c:v>53.98</c:v>
                </c:pt>
                <c:pt idx="7">
                  <c:v>59.43</c:v>
                </c:pt>
                <c:pt idx="8">
                  <c:v>52.24</c:v>
                </c:pt>
                <c:pt idx="9">
                  <c:v>31.82</c:v>
                </c:pt>
                <c:pt idx="10">
                  <c:v>42.86</c:v>
                </c:pt>
                <c:pt idx="11">
                  <c:v>25.71</c:v>
                </c:pt>
                <c:pt idx="12">
                  <c:v>62.96</c:v>
                </c:pt>
                <c:pt idx="13">
                  <c:v>50</c:v>
                </c:pt>
                <c:pt idx="14">
                  <c:v>65</c:v>
                </c:pt>
              </c:numCache>
            </c:numRef>
          </c:val>
        </c:ser>
        <c:ser>
          <c:idx val="2"/>
          <c:order val="2"/>
          <c:tx>
            <c:strRef>
              <c:f>Sheet1!$A$4</c:f>
              <c:strCache>
                <c:ptCount val="1"/>
                <c:pt idx="0">
                  <c:v>DK/CS</c:v>
                </c:pt>
              </c:strCache>
            </c:strRef>
          </c:tx>
          <c:spPr>
            <a:gradFill flip="none" rotWithShape="1">
              <a:gsLst>
                <a:gs pos="0">
                  <a:srgbClr val="D9D9D9">
                    <a:shade val="30000"/>
                    <a:satMod val="115000"/>
                  </a:srgbClr>
                </a:gs>
                <a:gs pos="50000">
                  <a:srgbClr val="D9D9D9">
                    <a:shade val="67500"/>
                    <a:satMod val="115000"/>
                  </a:srgbClr>
                </a:gs>
                <a:gs pos="100000">
                  <a:srgbClr val="D9D9D9">
                    <a:shade val="100000"/>
                    <a:satMod val="115000"/>
                  </a:srgbClr>
                </a:gs>
              </a:gsLst>
              <a:lin ang="18900000" scaled="1"/>
              <a:tileRect/>
            </a:gradFill>
            <a:scene3d>
              <a:camera prst="orthographicFront"/>
              <a:lightRig rig="threePt" dir="t"/>
            </a:scene3d>
            <a:sp3d/>
          </c:spPr>
          <c:dLbls>
            <c:txPr>
              <a:bodyPr/>
              <a:lstStyle/>
              <a:p>
                <a:pPr>
                  <a:defRPr lang="en-IN">
                    <a:solidFill>
                      <a:schemeClr val="tx1"/>
                    </a:solidFill>
                  </a:defRPr>
                </a:pPr>
                <a:endParaRPr lang="en-US"/>
              </a:p>
            </c:txPr>
            <c:showVal val="1"/>
          </c:dLbls>
          <c:cat>
            <c:strRef>
              <c:f>Sheet1!$B$1:$P$1</c:f>
              <c:strCache>
                <c:ptCount val="15"/>
                <c:pt idx="0">
                  <c:v> All
(n=4333)</c:v>
                </c:pt>
                <c:pt idx="1">
                  <c:v> On/After 2009
(n=1034)</c:v>
                </c:pt>
                <c:pt idx="2">
                  <c:v> Before 2009
(n=3187)</c:v>
                </c:pt>
                <c:pt idx="3">
                  <c:v> All
(n=523)</c:v>
                </c:pt>
                <c:pt idx="4">
                  <c:v> On/After 2009
(n=112)</c:v>
                </c:pt>
                <c:pt idx="5">
                  <c:v> Before 2009
(n=400)</c:v>
                </c:pt>
                <c:pt idx="6">
                  <c:v> All
(n=452)</c:v>
                </c:pt>
                <c:pt idx="7">
                  <c:v> On/After 2009
(n=106)</c:v>
                </c:pt>
                <c:pt idx="8">
                  <c:v> Before 2009
(n=335)</c:v>
                </c:pt>
                <c:pt idx="9">
                  <c:v> All
(n=44)</c:v>
                </c:pt>
                <c:pt idx="10">
                  <c:v> On/After 2009
(n=7)</c:v>
                </c:pt>
                <c:pt idx="11">
                  <c:v> Before 2009
(n=35)</c:v>
                </c:pt>
                <c:pt idx="12">
                  <c:v> All
(n=27)</c:v>
                </c:pt>
                <c:pt idx="13">
                  <c:v> On/After 2009
(n=6)</c:v>
                </c:pt>
                <c:pt idx="14">
                  <c:v> Before 2009
(n=20)</c:v>
                </c:pt>
              </c:strCache>
            </c:strRef>
          </c:cat>
          <c:val>
            <c:numRef>
              <c:f>Sheet1!$B$4:$P$4</c:f>
              <c:numCache>
                <c:formatCode>0</c:formatCode>
                <c:ptCount val="15"/>
                <c:pt idx="0">
                  <c:v>42.720000000000013</c:v>
                </c:pt>
                <c:pt idx="1">
                  <c:v>35.78</c:v>
                </c:pt>
                <c:pt idx="2">
                  <c:v>45.09</c:v>
                </c:pt>
                <c:pt idx="3">
                  <c:v>40.54</c:v>
                </c:pt>
                <c:pt idx="4">
                  <c:v>33.04</c:v>
                </c:pt>
                <c:pt idx="5">
                  <c:v>43</c:v>
                </c:pt>
                <c:pt idx="6">
                  <c:v>29.650000000000031</c:v>
                </c:pt>
                <c:pt idx="7">
                  <c:v>21.7</c:v>
                </c:pt>
                <c:pt idx="8">
                  <c:v>32.54</c:v>
                </c:pt>
                <c:pt idx="9">
                  <c:v>40.910000000000004</c:v>
                </c:pt>
                <c:pt idx="10">
                  <c:v>42.86</c:v>
                </c:pt>
                <c:pt idx="11">
                  <c:v>42.86</c:v>
                </c:pt>
                <c:pt idx="12">
                  <c:v>18.52</c:v>
                </c:pt>
                <c:pt idx="13">
                  <c:v>16.670000000000005</c:v>
                </c:pt>
                <c:pt idx="14">
                  <c:v>20</c:v>
                </c:pt>
              </c:numCache>
            </c:numRef>
          </c:val>
        </c:ser>
        <c:dLbls>
          <c:showVal val="1"/>
        </c:dLbls>
        <c:gapWidth val="80"/>
        <c:overlap val="100"/>
        <c:axId val="260389504"/>
        <c:axId val="260399488"/>
      </c:barChart>
      <c:catAx>
        <c:axId val="260389504"/>
        <c:scaling>
          <c:orientation val="minMax"/>
        </c:scaling>
        <c:axPos val="b"/>
        <c:numFmt formatCode="General" sourceLinked="1"/>
        <c:tickLblPos val="nextTo"/>
        <c:txPr>
          <a:bodyPr rot="0" vert="horz"/>
          <a:lstStyle/>
          <a:p>
            <a:pPr>
              <a:defRPr lang="en-IN" sz="850">
                <a:solidFill>
                  <a:schemeClr val="tx1"/>
                </a:solidFill>
              </a:defRPr>
            </a:pPr>
            <a:endParaRPr lang="en-US"/>
          </a:p>
        </c:txPr>
        <c:crossAx val="260399488"/>
        <c:crossesAt val="0"/>
        <c:auto val="1"/>
        <c:lblAlgn val="ctr"/>
        <c:lblOffset val="100"/>
        <c:tickLblSkip val="1"/>
        <c:tickMarkSkip val="1"/>
      </c:catAx>
      <c:valAx>
        <c:axId val="260399488"/>
        <c:scaling>
          <c:orientation val="minMax"/>
          <c:max val="1"/>
        </c:scaling>
        <c:delete val="1"/>
        <c:axPos val="l"/>
        <c:numFmt formatCode="0%" sourceLinked="0"/>
        <c:minorTickMark val="cross"/>
        <c:tickLblPos val="none"/>
        <c:crossAx val="260389504"/>
        <c:crosses val="autoZero"/>
        <c:crossBetween val="between"/>
        <c:minorUnit val="0.1"/>
      </c:valAx>
    </c:plotArea>
    <c:legend>
      <c:legendPos val="b"/>
      <c:layout>
        <c:manualLayout>
          <c:xMode val="edge"/>
          <c:yMode val="edge"/>
          <c:x val="0.22784243669811571"/>
          <c:y val="0.7304179290018995"/>
          <c:w val="0.57908635930541619"/>
          <c:h val="9.2741569931248755E-2"/>
        </c:manualLayout>
      </c:layout>
      <c:txPr>
        <a:bodyPr/>
        <a:lstStyle/>
        <a:p>
          <a:pPr>
            <a:defRPr lang="en-IN" sz="1200"/>
          </a:pPr>
          <a:endParaRPr lang="en-US"/>
        </a:p>
      </c:txPr>
    </c:legend>
    <c:plotVisOnly val="1"/>
    <c:dispBlanksAs val="gap"/>
  </c:chart>
  <c:txPr>
    <a:bodyPr/>
    <a:lstStyle/>
    <a:p>
      <a:pPr>
        <a:defRPr sz="1100">
          <a:latin typeface="Calibri" pitchFamily="34" charset="0"/>
        </a:defRPr>
      </a:pPr>
      <a:endParaRPr lang="en-US"/>
    </a:p>
  </c:txPr>
  <c:externalData r:id="rId2"/>
</c:chartSpace>
</file>

<file path=ppt/charts/chart49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numRef>
              <c:f>Sheet1!$A$2:$A$3</c:f>
              <c:numCache>
                <c:formatCode>General</c:formatCode>
                <c:ptCount val="2"/>
                <c:pt idx="0">
                  <c:v>1</c:v>
                </c:pt>
                <c:pt idx="1">
                  <c:v>2</c:v>
                </c:pt>
              </c:numCache>
            </c:numRef>
          </c:cat>
          <c:val>
            <c:numRef>
              <c:f>Sheet1!$B$2:$B$3</c:f>
              <c:numCache>
                <c:formatCode>0</c:formatCode>
                <c:ptCount val="2"/>
                <c:pt idx="0">
                  <c:v>50</c:v>
                </c:pt>
                <c:pt idx="1">
                  <c:v>50</c:v>
                </c:pt>
              </c:numCache>
            </c:numRef>
          </c:val>
        </c:ser>
        <c:gapWidth val="43"/>
        <c:overlap val="100"/>
        <c:axId val="261681152"/>
        <c:axId val="261682688"/>
      </c:barChart>
      <c:catAx>
        <c:axId val="261681152"/>
        <c:scaling>
          <c:orientation val="maxMin"/>
        </c:scaling>
        <c:axPos val="l"/>
        <c:numFmt formatCode="General" sourceLinked="1"/>
        <c:tickLblPos val="none"/>
        <c:txPr>
          <a:bodyPr/>
          <a:lstStyle/>
          <a:p>
            <a:pPr>
              <a:defRPr lang="en-IN"/>
            </a:pPr>
            <a:endParaRPr lang="en-US"/>
          </a:p>
        </c:txPr>
        <c:crossAx val="261682688"/>
        <c:crosses val="autoZero"/>
        <c:auto val="1"/>
        <c:lblAlgn val="ctr"/>
        <c:lblOffset val="100"/>
      </c:catAx>
      <c:valAx>
        <c:axId val="261682688"/>
        <c:scaling>
          <c:orientation val="minMax"/>
          <c:max val="100"/>
        </c:scaling>
        <c:delete val="1"/>
        <c:axPos val="b"/>
        <c:numFmt formatCode="0" sourceLinked="1"/>
        <c:tickLblPos val="none"/>
        <c:crossAx val="2616811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9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numRef>
              <c:f>Sheet1!$A$2:$A$3</c:f>
              <c:numCache>
                <c:formatCode>General</c:formatCode>
                <c:ptCount val="2"/>
                <c:pt idx="0">
                  <c:v>1</c:v>
                </c:pt>
                <c:pt idx="1">
                  <c:v>2</c:v>
                </c:pt>
              </c:numCache>
            </c:numRef>
          </c:cat>
          <c:val>
            <c:numRef>
              <c:f>Sheet1!$B$2:$B$3</c:f>
              <c:numCache>
                <c:formatCode>0</c:formatCode>
                <c:ptCount val="2"/>
                <c:pt idx="0">
                  <c:v>51</c:v>
                </c:pt>
                <c:pt idx="1">
                  <c:v>49</c:v>
                </c:pt>
              </c:numCache>
            </c:numRef>
          </c:val>
        </c:ser>
        <c:gapWidth val="43"/>
        <c:overlap val="100"/>
        <c:axId val="261776128"/>
        <c:axId val="261777664"/>
      </c:barChart>
      <c:catAx>
        <c:axId val="261776128"/>
        <c:scaling>
          <c:orientation val="maxMin"/>
        </c:scaling>
        <c:axPos val="l"/>
        <c:numFmt formatCode="General" sourceLinked="1"/>
        <c:tickLblPos val="none"/>
        <c:txPr>
          <a:bodyPr/>
          <a:lstStyle/>
          <a:p>
            <a:pPr>
              <a:defRPr lang="en-IN"/>
            </a:pPr>
            <a:endParaRPr lang="en-US"/>
          </a:p>
        </c:txPr>
        <c:crossAx val="261777664"/>
        <c:crosses val="autoZero"/>
        <c:auto val="1"/>
        <c:lblAlgn val="ctr"/>
        <c:lblOffset val="100"/>
      </c:catAx>
      <c:valAx>
        <c:axId val="261777664"/>
        <c:scaling>
          <c:orientation val="minMax"/>
          <c:max val="100"/>
        </c:scaling>
        <c:delete val="1"/>
        <c:axPos val="b"/>
        <c:numFmt formatCode="0" sourceLinked="1"/>
        <c:tickLblPos val="none"/>
        <c:crossAx val="2617761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9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numRef>
              <c:f>Sheet1!$A$2:$A$3</c:f>
              <c:numCache>
                <c:formatCode>General</c:formatCode>
                <c:ptCount val="2"/>
                <c:pt idx="0">
                  <c:v>1</c:v>
                </c:pt>
                <c:pt idx="1">
                  <c:v>2</c:v>
                </c:pt>
              </c:numCache>
            </c:numRef>
          </c:cat>
          <c:val>
            <c:numRef>
              <c:f>Sheet1!$B$2:$B$3</c:f>
              <c:numCache>
                <c:formatCode>0</c:formatCode>
                <c:ptCount val="2"/>
                <c:pt idx="0">
                  <c:v>48</c:v>
                </c:pt>
                <c:pt idx="1">
                  <c:v>51</c:v>
                </c:pt>
              </c:numCache>
            </c:numRef>
          </c:val>
        </c:ser>
        <c:gapWidth val="43"/>
        <c:overlap val="100"/>
        <c:axId val="261846528"/>
        <c:axId val="261848064"/>
      </c:barChart>
      <c:catAx>
        <c:axId val="261846528"/>
        <c:scaling>
          <c:orientation val="maxMin"/>
        </c:scaling>
        <c:axPos val="l"/>
        <c:numFmt formatCode="General" sourceLinked="1"/>
        <c:tickLblPos val="none"/>
        <c:txPr>
          <a:bodyPr/>
          <a:lstStyle/>
          <a:p>
            <a:pPr>
              <a:defRPr lang="en-IN"/>
            </a:pPr>
            <a:endParaRPr lang="en-US"/>
          </a:p>
        </c:txPr>
        <c:crossAx val="261848064"/>
        <c:crosses val="autoZero"/>
        <c:auto val="1"/>
        <c:lblAlgn val="ctr"/>
        <c:lblOffset val="100"/>
      </c:catAx>
      <c:valAx>
        <c:axId val="261848064"/>
        <c:scaling>
          <c:orientation val="minMax"/>
          <c:max val="100"/>
        </c:scaling>
        <c:delete val="1"/>
        <c:axPos val="b"/>
        <c:numFmt formatCode="0" sourceLinked="1"/>
        <c:tickLblPos val="none"/>
        <c:crossAx val="2618465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9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numRef>
              <c:f>Sheet1!$A$2:$A$3</c:f>
              <c:numCache>
                <c:formatCode>General</c:formatCode>
                <c:ptCount val="2"/>
                <c:pt idx="0">
                  <c:v>1</c:v>
                </c:pt>
                <c:pt idx="1">
                  <c:v>2</c:v>
                </c:pt>
              </c:numCache>
            </c:numRef>
          </c:cat>
          <c:val>
            <c:numRef>
              <c:f>Sheet1!$B$2:$B$3</c:f>
              <c:numCache>
                <c:formatCode>0</c:formatCode>
                <c:ptCount val="2"/>
                <c:pt idx="0">
                  <c:v>58</c:v>
                </c:pt>
                <c:pt idx="1">
                  <c:v>42</c:v>
                </c:pt>
              </c:numCache>
            </c:numRef>
          </c:val>
        </c:ser>
        <c:gapWidth val="43"/>
        <c:overlap val="100"/>
        <c:axId val="261875968"/>
        <c:axId val="261885952"/>
      </c:barChart>
      <c:catAx>
        <c:axId val="261875968"/>
        <c:scaling>
          <c:orientation val="maxMin"/>
        </c:scaling>
        <c:axPos val="l"/>
        <c:numFmt formatCode="General" sourceLinked="1"/>
        <c:tickLblPos val="none"/>
        <c:txPr>
          <a:bodyPr/>
          <a:lstStyle/>
          <a:p>
            <a:pPr>
              <a:defRPr lang="en-IN"/>
            </a:pPr>
            <a:endParaRPr lang="en-US"/>
          </a:p>
        </c:txPr>
        <c:crossAx val="261885952"/>
        <c:crosses val="autoZero"/>
        <c:auto val="1"/>
        <c:lblAlgn val="ctr"/>
        <c:lblOffset val="100"/>
      </c:catAx>
      <c:valAx>
        <c:axId val="261885952"/>
        <c:scaling>
          <c:orientation val="minMax"/>
          <c:max val="100"/>
        </c:scaling>
        <c:delete val="1"/>
        <c:axPos val="b"/>
        <c:numFmt formatCode="0" sourceLinked="1"/>
        <c:tickLblPos val="none"/>
        <c:crossAx val="2618759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9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numRef>
              <c:f>Sheet1!$A$2:$A$3</c:f>
              <c:numCache>
                <c:formatCode>General</c:formatCode>
                <c:ptCount val="2"/>
                <c:pt idx="0">
                  <c:v>1</c:v>
                </c:pt>
                <c:pt idx="1">
                  <c:v>2</c:v>
                </c:pt>
              </c:numCache>
            </c:numRef>
          </c:cat>
          <c:val>
            <c:numRef>
              <c:f>Sheet1!$B$2:$B$3</c:f>
              <c:numCache>
                <c:formatCode>0</c:formatCode>
                <c:ptCount val="2"/>
                <c:pt idx="0">
                  <c:v>58</c:v>
                </c:pt>
                <c:pt idx="1">
                  <c:v>42</c:v>
                </c:pt>
              </c:numCache>
            </c:numRef>
          </c:val>
        </c:ser>
        <c:gapWidth val="43"/>
        <c:overlap val="100"/>
        <c:axId val="261901312"/>
        <c:axId val="261903104"/>
      </c:barChart>
      <c:catAx>
        <c:axId val="261901312"/>
        <c:scaling>
          <c:orientation val="maxMin"/>
        </c:scaling>
        <c:axPos val="l"/>
        <c:numFmt formatCode="General" sourceLinked="1"/>
        <c:tickLblPos val="none"/>
        <c:txPr>
          <a:bodyPr/>
          <a:lstStyle/>
          <a:p>
            <a:pPr>
              <a:defRPr lang="en-IN"/>
            </a:pPr>
            <a:endParaRPr lang="en-US"/>
          </a:p>
        </c:txPr>
        <c:crossAx val="261903104"/>
        <c:crosses val="autoZero"/>
        <c:auto val="1"/>
        <c:lblAlgn val="ctr"/>
        <c:lblOffset val="100"/>
      </c:catAx>
      <c:valAx>
        <c:axId val="261903104"/>
        <c:scaling>
          <c:orientation val="minMax"/>
          <c:max val="100"/>
        </c:scaling>
        <c:delete val="1"/>
        <c:axPos val="b"/>
        <c:numFmt formatCode="0" sourceLinked="1"/>
        <c:tickLblPos val="none"/>
        <c:crossAx val="2619013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9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numRef>
              <c:f>Sheet1!$A$2:$A$3</c:f>
              <c:numCache>
                <c:formatCode>General</c:formatCode>
                <c:ptCount val="2"/>
                <c:pt idx="0">
                  <c:v>1</c:v>
                </c:pt>
                <c:pt idx="1">
                  <c:v>2</c:v>
                </c:pt>
              </c:numCache>
            </c:numRef>
          </c:cat>
          <c:val>
            <c:numRef>
              <c:f>Sheet1!$B$2:$B$3</c:f>
              <c:numCache>
                <c:formatCode>0</c:formatCode>
                <c:ptCount val="2"/>
                <c:pt idx="0">
                  <c:v>59</c:v>
                </c:pt>
                <c:pt idx="1">
                  <c:v>41</c:v>
                </c:pt>
              </c:numCache>
            </c:numRef>
          </c:val>
        </c:ser>
        <c:gapWidth val="43"/>
        <c:overlap val="100"/>
        <c:axId val="261951488"/>
        <c:axId val="261953024"/>
      </c:barChart>
      <c:catAx>
        <c:axId val="261951488"/>
        <c:scaling>
          <c:orientation val="maxMin"/>
        </c:scaling>
        <c:axPos val="l"/>
        <c:numFmt formatCode="General" sourceLinked="1"/>
        <c:tickLblPos val="none"/>
        <c:txPr>
          <a:bodyPr/>
          <a:lstStyle/>
          <a:p>
            <a:pPr>
              <a:defRPr lang="en-IN"/>
            </a:pPr>
            <a:endParaRPr lang="en-US"/>
          </a:p>
        </c:txPr>
        <c:crossAx val="261953024"/>
        <c:crosses val="autoZero"/>
        <c:auto val="1"/>
        <c:lblAlgn val="ctr"/>
        <c:lblOffset val="100"/>
      </c:catAx>
      <c:valAx>
        <c:axId val="261953024"/>
        <c:scaling>
          <c:orientation val="minMax"/>
          <c:max val="100"/>
        </c:scaling>
        <c:delete val="1"/>
        <c:axPos val="b"/>
        <c:numFmt formatCode="0" sourceLinked="1"/>
        <c:tickLblPos val="none"/>
        <c:crossAx val="2619514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49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numRef>
              <c:f>Sheet1!$A$2:$A$3</c:f>
              <c:numCache>
                <c:formatCode>General</c:formatCode>
                <c:ptCount val="2"/>
                <c:pt idx="0">
                  <c:v>1</c:v>
                </c:pt>
                <c:pt idx="1">
                  <c:v>2</c:v>
                </c:pt>
              </c:numCache>
            </c:numRef>
          </c:cat>
          <c:val>
            <c:numRef>
              <c:f>Sheet1!$B$2:$B$3</c:f>
              <c:numCache>
                <c:formatCode>0</c:formatCode>
                <c:ptCount val="2"/>
                <c:pt idx="0">
                  <c:v>50</c:v>
                </c:pt>
                <c:pt idx="1">
                  <c:v>50</c:v>
                </c:pt>
              </c:numCache>
            </c:numRef>
          </c:val>
        </c:ser>
        <c:gapWidth val="43"/>
        <c:overlap val="100"/>
        <c:axId val="261980928"/>
        <c:axId val="261982464"/>
      </c:barChart>
      <c:catAx>
        <c:axId val="261980928"/>
        <c:scaling>
          <c:orientation val="maxMin"/>
        </c:scaling>
        <c:axPos val="l"/>
        <c:numFmt formatCode="General" sourceLinked="1"/>
        <c:tickLblPos val="none"/>
        <c:txPr>
          <a:bodyPr/>
          <a:lstStyle/>
          <a:p>
            <a:pPr>
              <a:defRPr lang="en-IN"/>
            </a:pPr>
            <a:endParaRPr lang="en-US"/>
          </a:p>
        </c:txPr>
        <c:crossAx val="261982464"/>
        <c:crosses val="autoZero"/>
        <c:auto val="1"/>
        <c:lblAlgn val="ctr"/>
        <c:lblOffset val="100"/>
      </c:catAx>
      <c:valAx>
        <c:axId val="261982464"/>
        <c:scaling>
          <c:orientation val="minMax"/>
          <c:max val="100"/>
        </c:scaling>
        <c:delete val="1"/>
        <c:axPos val="b"/>
        <c:numFmt formatCode="0" sourceLinked="1"/>
        <c:tickLblPos val="none"/>
        <c:crossAx val="2619809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0-10</c:v>
                </c:pt>
                <c:pt idx="1">
                  <c:v> 10-50</c:v>
                </c:pt>
                <c:pt idx="2">
                  <c:v> 50-100</c:v>
                </c:pt>
                <c:pt idx="3">
                  <c:v> 100-500</c:v>
                </c:pt>
                <c:pt idx="4">
                  <c:v> 500.1-1000</c:v>
                </c:pt>
                <c:pt idx="5">
                  <c:v> 1000.1-2000</c:v>
                </c:pt>
                <c:pt idx="6">
                  <c:v> 2000.1-3000</c:v>
                </c:pt>
                <c:pt idx="7">
                  <c:v> 3000.1-5000</c:v>
                </c:pt>
                <c:pt idx="8">
                  <c:v> Above 5000</c:v>
                </c:pt>
                <c:pt idx="9">
                  <c:v> No Response</c:v>
                </c:pt>
              </c:strCache>
            </c:strRef>
          </c:cat>
          <c:val>
            <c:numRef>
              <c:f>Sheet1!$B$2:$B$11</c:f>
              <c:numCache>
                <c:formatCode>0</c:formatCode>
                <c:ptCount val="10"/>
                <c:pt idx="0">
                  <c:v>7.3</c:v>
                </c:pt>
                <c:pt idx="1">
                  <c:v>6.42</c:v>
                </c:pt>
                <c:pt idx="2">
                  <c:v>8.8500000000000068</c:v>
                </c:pt>
                <c:pt idx="3">
                  <c:v>24.34</c:v>
                </c:pt>
                <c:pt idx="4">
                  <c:v>13.5</c:v>
                </c:pt>
                <c:pt idx="5">
                  <c:v>7.08</c:v>
                </c:pt>
                <c:pt idx="6">
                  <c:v>3.7600000000000002</c:v>
                </c:pt>
                <c:pt idx="7">
                  <c:v>3.98</c:v>
                </c:pt>
                <c:pt idx="8">
                  <c:v>6.1899999999999995</c:v>
                </c:pt>
                <c:pt idx="9">
                  <c:v>18.579999999999988</c:v>
                </c:pt>
              </c:numCache>
            </c:numRef>
          </c:val>
        </c:ser>
        <c:gapWidth val="43"/>
        <c:overlap val="100"/>
        <c:axId val="123330560"/>
        <c:axId val="123332096"/>
      </c:barChart>
      <c:catAx>
        <c:axId val="123330560"/>
        <c:scaling>
          <c:orientation val="maxMin"/>
        </c:scaling>
        <c:axPos val="l"/>
        <c:tickLblPos val="none"/>
        <c:txPr>
          <a:bodyPr/>
          <a:lstStyle/>
          <a:p>
            <a:pPr>
              <a:defRPr lang="en-IN"/>
            </a:pPr>
            <a:endParaRPr lang="en-US"/>
          </a:p>
        </c:txPr>
        <c:crossAx val="123332096"/>
        <c:crosses val="autoZero"/>
        <c:auto val="1"/>
        <c:lblAlgn val="ctr"/>
        <c:lblOffset val="100"/>
      </c:catAx>
      <c:valAx>
        <c:axId val="123332096"/>
        <c:scaling>
          <c:orientation val="minMax"/>
          <c:max val="100"/>
        </c:scaling>
        <c:delete val="1"/>
        <c:axPos val="b"/>
        <c:numFmt formatCode="0" sourceLinked="1"/>
        <c:tickLblPos val="none"/>
        <c:crossAx val="1233305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59.260000000000012</c:v>
                </c:pt>
                <c:pt idx="1">
                  <c:v>22.22</c:v>
                </c:pt>
                <c:pt idx="2">
                  <c:v>18.52</c:v>
                </c:pt>
                <c:pt idx="3">
                  <c:v>0</c:v>
                </c:pt>
              </c:numCache>
            </c:numRef>
          </c:val>
        </c:ser>
        <c:gapWidth val="43"/>
        <c:overlap val="100"/>
        <c:axId val="131603840"/>
        <c:axId val="131609728"/>
      </c:barChart>
      <c:catAx>
        <c:axId val="131603840"/>
        <c:scaling>
          <c:orientation val="maxMin"/>
        </c:scaling>
        <c:axPos val="l"/>
        <c:tickLblPos val="none"/>
        <c:txPr>
          <a:bodyPr/>
          <a:lstStyle/>
          <a:p>
            <a:pPr>
              <a:defRPr lang="en-IN"/>
            </a:pPr>
            <a:endParaRPr lang="en-US"/>
          </a:p>
        </c:txPr>
        <c:crossAx val="131609728"/>
        <c:crosses val="autoZero"/>
        <c:auto val="1"/>
        <c:lblAlgn val="ctr"/>
        <c:lblOffset val="100"/>
      </c:catAx>
      <c:valAx>
        <c:axId val="131609728"/>
        <c:scaling>
          <c:orientation val="minMax"/>
          <c:max val="100"/>
        </c:scaling>
        <c:delete val="1"/>
        <c:axPos val="b"/>
        <c:numFmt formatCode="0" sourceLinked="1"/>
        <c:tickLblPos val="none"/>
        <c:crossAx val="13160384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0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numRef>
              <c:f>Sheet1!$A$2:$A$3</c:f>
              <c:numCache>
                <c:formatCode>General</c:formatCode>
                <c:ptCount val="2"/>
                <c:pt idx="0">
                  <c:v>1</c:v>
                </c:pt>
                <c:pt idx="1">
                  <c:v>2</c:v>
                </c:pt>
              </c:numCache>
            </c:numRef>
          </c:cat>
          <c:val>
            <c:numRef>
              <c:f>Sheet1!$B$2:$B$3</c:f>
              <c:numCache>
                <c:formatCode>0</c:formatCode>
                <c:ptCount val="2"/>
                <c:pt idx="0">
                  <c:v>60</c:v>
                </c:pt>
                <c:pt idx="1">
                  <c:v>40</c:v>
                </c:pt>
              </c:numCache>
            </c:numRef>
          </c:val>
        </c:ser>
        <c:gapWidth val="43"/>
        <c:overlap val="100"/>
        <c:axId val="262010368"/>
        <c:axId val="262011904"/>
      </c:barChart>
      <c:catAx>
        <c:axId val="262010368"/>
        <c:scaling>
          <c:orientation val="maxMin"/>
        </c:scaling>
        <c:axPos val="l"/>
        <c:numFmt formatCode="General" sourceLinked="1"/>
        <c:tickLblPos val="none"/>
        <c:txPr>
          <a:bodyPr/>
          <a:lstStyle/>
          <a:p>
            <a:pPr>
              <a:defRPr lang="en-IN"/>
            </a:pPr>
            <a:endParaRPr lang="en-US"/>
          </a:p>
        </c:txPr>
        <c:crossAx val="262011904"/>
        <c:crosses val="autoZero"/>
        <c:auto val="1"/>
        <c:lblAlgn val="ctr"/>
        <c:lblOffset val="100"/>
      </c:catAx>
      <c:valAx>
        <c:axId val="262011904"/>
        <c:scaling>
          <c:orientation val="minMax"/>
          <c:max val="100"/>
        </c:scaling>
        <c:delete val="1"/>
        <c:axPos val="b"/>
        <c:numFmt formatCode="0" sourceLinked="1"/>
        <c:tickLblPos val="none"/>
        <c:crossAx val="2620103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0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numRef>
              <c:f>Sheet1!$A$2:$A$3</c:f>
              <c:numCache>
                <c:formatCode>General</c:formatCode>
                <c:ptCount val="2"/>
                <c:pt idx="0">
                  <c:v>1</c:v>
                </c:pt>
                <c:pt idx="1">
                  <c:v>2</c:v>
                </c:pt>
              </c:numCache>
            </c:numRef>
          </c:cat>
          <c:val>
            <c:numRef>
              <c:f>Sheet1!$B$2:$B$3</c:f>
              <c:numCache>
                <c:formatCode>0</c:formatCode>
                <c:ptCount val="2"/>
                <c:pt idx="0">
                  <c:v>41.1</c:v>
                </c:pt>
                <c:pt idx="1">
                  <c:v>58.67</c:v>
                </c:pt>
              </c:numCache>
            </c:numRef>
          </c:val>
        </c:ser>
        <c:gapWidth val="43"/>
        <c:overlap val="100"/>
        <c:axId val="262072576"/>
        <c:axId val="262086656"/>
      </c:barChart>
      <c:catAx>
        <c:axId val="262072576"/>
        <c:scaling>
          <c:orientation val="maxMin"/>
        </c:scaling>
        <c:axPos val="l"/>
        <c:numFmt formatCode="General" sourceLinked="1"/>
        <c:tickLblPos val="none"/>
        <c:txPr>
          <a:bodyPr/>
          <a:lstStyle/>
          <a:p>
            <a:pPr>
              <a:defRPr lang="en-IN"/>
            </a:pPr>
            <a:endParaRPr lang="en-US"/>
          </a:p>
        </c:txPr>
        <c:crossAx val="262086656"/>
        <c:crosses val="autoZero"/>
        <c:auto val="1"/>
        <c:lblAlgn val="ctr"/>
        <c:lblOffset val="100"/>
      </c:catAx>
      <c:valAx>
        <c:axId val="262086656"/>
        <c:scaling>
          <c:orientation val="minMax"/>
          <c:max val="100"/>
        </c:scaling>
        <c:delete val="1"/>
        <c:axPos val="b"/>
        <c:numFmt formatCode="0" sourceLinked="1"/>
        <c:tickLblPos val="none"/>
        <c:crossAx val="2620725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0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numRef>
              <c:f>Sheet1!$A$2:$A$3</c:f>
              <c:numCache>
                <c:formatCode>General</c:formatCode>
                <c:ptCount val="2"/>
                <c:pt idx="0">
                  <c:v>1</c:v>
                </c:pt>
                <c:pt idx="1">
                  <c:v>2</c:v>
                </c:pt>
              </c:numCache>
            </c:numRef>
          </c:cat>
          <c:val>
            <c:numRef>
              <c:f>Sheet1!$B$2:$B$3</c:f>
              <c:numCache>
                <c:formatCode>0</c:formatCode>
                <c:ptCount val="2"/>
                <c:pt idx="0">
                  <c:v>36.56</c:v>
                </c:pt>
                <c:pt idx="1">
                  <c:v>63.44</c:v>
                </c:pt>
              </c:numCache>
            </c:numRef>
          </c:val>
        </c:ser>
        <c:gapWidth val="43"/>
        <c:overlap val="100"/>
        <c:axId val="262106112"/>
        <c:axId val="262112000"/>
      </c:barChart>
      <c:catAx>
        <c:axId val="262106112"/>
        <c:scaling>
          <c:orientation val="maxMin"/>
        </c:scaling>
        <c:axPos val="l"/>
        <c:numFmt formatCode="General" sourceLinked="1"/>
        <c:tickLblPos val="none"/>
        <c:txPr>
          <a:bodyPr/>
          <a:lstStyle/>
          <a:p>
            <a:pPr>
              <a:defRPr lang="en-IN"/>
            </a:pPr>
            <a:endParaRPr lang="en-US"/>
          </a:p>
        </c:txPr>
        <c:crossAx val="262112000"/>
        <c:crosses val="autoZero"/>
        <c:auto val="1"/>
        <c:lblAlgn val="ctr"/>
        <c:lblOffset val="100"/>
      </c:catAx>
      <c:valAx>
        <c:axId val="262112000"/>
        <c:scaling>
          <c:orientation val="minMax"/>
          <c:max val="100"/>
        </c:scaling>
        <c:delete val="1"/>
        <c:axPos val="b"/>
        <c:numFmt formatCode="0" sourceLinked="1"/>
        <c:tickLblPos val="none"/>
        <c:crossAx val="2621061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0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numRef>
              <c:f>Sheet1!$A$2:$A$3</c:f>
              <c:numCache>
                <c:formatCode>General</c:formatCode>
                <c:ptCount val="2"/>
                <c:pt idx="0">
                  <c:v>1</c:v>
                </c:pt>
                <c:pt idx="1">
                  <c:v>2</c:v>
                </c:pt>
              </c:numCache>
            </c:numRef>
          </c:cat>
          <c:val>
            <c:numRef>
              <c:f>Sheet1!$B$2:$B$3</c:f>
              <c:numCache>
                <c:formatCode>0</c:formatCode>
                <c:ptCount val="2"/>
                <c:pt idx="0">
                  <c:v>65.86999999999999</c:v>
                </c:pt>
                <c:pt idx="1">
                  <c:v>34.07</c:v>
                </c:pt>
              </c:numCache>
            </c:numRef>
          </c:val>
        </c:ser>
        <c:gapWidth val="43"/>
        <c:overlap val="100"/>
        <c:axId val="262238208"/>
        <c:axId val="262239744"/>
      </c:barChart>
      <c:catAx>
        <c:axId val="262238208"/>
        <c:scaling>
          <c:orientation val="maxMin"/>
        </c:scaling>
        <c:axPos val="l"/>
        <c:numFmt formatCode="General" sourceLinked="1"/>
        <c:tickLblPos val="none"/>
        <c:txPr>
          <a:bodyPr/>
          <a:lstStyle/>
          <a:p>
            <a:pPr>
              <a:defRPr lang="en-IN"/>
            </a:pPr>
            <a:endParaRPr lang="en-US"/>
          </a:p>
        </c:txPr>
        <c:crossAx val="262239744"/>
        <c:crosses val="autoZero"/>
        <c:auto val="1"/>
        <c:lblAlgn val="ctr"/>
        <c:lblOffset val="100"/>
      </c:catAx>
      <c:valAx>
        <c:axId val="262239744"/>
        <c:scaling>
          <c:orientation val="minMax"/>
          <c:max val="100"/>
        </c:scaling>
        <c:delete val="1"/>
        <c:axPos val="b"/>
        <c:numFmt formatCode="0" sourceLinked="1"/>
        <c:tickLblPos val="none"/>
        <c:crossAx val="2622382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0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Add on Panel (Thermocol / EPS / XPS</c:v>
                </c:pt>
                <c:pt idx="1">
                  <c:v> PUF Sandwich Panel</c:v>
                </c:pt>
                <c:pt idx="2">
                  <c:v> Fillers (Husk / Raw / Rock / Wool / Stardust)</c:v>
                </c:pt>
                <c:pt idx="3">
                  <c:v> MIX</c:v>
                </c:pt>
                <c:pt idx="4">
                  <c:v> DK / CS</c:v>
                </c:pt>
              </c:strCache>
            </c:strRef>
          </c:cat>
          <c:val>
            <c:numRef>
              <c:f>Sheet1!$B$2:$B$6</c:f>
              <c:numCache>
                <c:formatCode>0</c:formatCode>
                <c:ptCount val="5"/>
                <c:pt idx="0">
                  <c:v>70.940000000000026</c:v>
                </c:pt>
                <c:pt idx="1">
                  <c:v>12</c:v>
                </c:pt>
                <c:pt idx="2">
                  <c:v>12.32</c:v>
                </c:pt>
                <c:pt idx="3">
                  <c:v>0.62000000000000843</c:v>
                </c:pt>
                <c:pt idx="4">
                  <c:v>1.04</c:v>
                </c:pt>
              </c:numCache>
            </c:numRef>
          </c:val>
        </c:ser>
        <c:gapWidth val="43"/>
        <c:overlap val="100"/>
        <c:axId val="263431296"/>
        <c:axId val="263432832"/>
      </c:barChart>
      <c:catAx>
        <c:axId val="263431296"/>
        <c:scaling>
          <c:orientation val="maxMin"/>
        </c:scaling>
        <c:axPos val="l"/>
        <c:tickLblPos val="none"/>
        <c:txPr>
          <a:bodyPr/>
          <a:lstStyle/>
          <a:p>
            <a:pPr>
              <a:defRPr lang="en-IN"/>
            </a:pPr>
            <a:endParaRPr lang="en-US"/>
          </a:p>
        </c:txPr>
        <c:crossAx val="263432832"/>
        <c:crosses val="autoZero"/>
        <c:auto val="1"/>
        <c:lblAlgn val="ctr"/>
        <c:lblOffset val="100"/>
      </c:catAx>
      <c:valAx>
        <c:axId val="263432832"/>
        <c:scaling>
          <c:orientation val="minMax"/>
          <c:max val="100"/>
        </c:scaling>
        <c:delete val="1"/>
        <c:axPos val="b"/>
        <c:numFmt formatCode="0" sourceLinked="1"/>
        <c:tickLblPos val="none"/>
        <c:crossAx val="26343129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0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Add on Panel (Thermocol / EPS / XPS</c:v>
                </c:pt>
                <c:pt idx="1">
                  <c:v> PUF Sandwich Panel</c:v>
                </c:pt>
                <c:pt idx="2">
                  <c:v> Fillers (Husk / Raw / Rock / Wool / Stardust)</c:v>
                </c:pt>
                <c:pt idx="3">
                  <c:v> MIX</c:v>
                </c:pt>
                <c:pt idx="4">
                  <c:v> DK / CS</c:v>
                </c:pt>
              </c:strCache>
            </c:strRef>
          </c:cat>
          <c:val>
            <c:numRef>
              <c:f>Sheet1!$B$2:$B$6</c:f>
              <c:numCache>
                <c:formatCode>0</c:formatCode>
                <c:ptCount val="5"/>
                <c:pt idx="0">
                  <c:v>72.61</c:v>
                </c:pt>
                <c:pt idx="1">
                  <c:v>10</c:v>
                </c:pt>
                <c:pt idx="2">
                  <c:v>14</c:v>
                </c:pt>
                <c:pt idx="3">
                  <c:v>0.64000000000000412</c:v>
                </c:pt>
                <c:pt idx="4">
                  <c:v>0.83000000000000063</c:v>
                </c:pt>
              </c:numCache>
            </c:numRef>
          </c:val>
        </c:ser>
        <c:gapWidth val="43"/>
        <c:overlap val="100"/>
        <c:axId val="263460736"/>
        <c:axId val="263462272"/>
      </c:barChart>
      <c:catAx>
        <c:axId val="263460736"/>
        <c:scaling>
          <c:orientation val="maxMin"/>
        </c:scaling>
        <c:axPos val="l"/>
        <c:tickLblPos val="none"/>
        <c:txPr>
          <a:bodyPr/>
          <a:lstStyle/>
          <a:p>
            <a:pPr>
              <a:defRPr lang="en-IN"/>
            </a:pPr>
            <a:endParaRPr lang="en-US"/>
          </a:p>
        </c:txPr>
        <c:crossAx val="263462272"/>
        <c:crosses val="autoZero"/>
        <c:auto val="1"/>
        <c:lblAlgn val="ctr"/>
        <c:lblOffset val="100"/>
      </c:catAx>
      <c:valAx>
        <c:axId val="263462272"/>
        <c:scaling>
          <c:orientation val="minMax"/>
          <c:max val="100"/>
        </c:scaling>
        <c:delete val="1"/>
        <c:axPos val="b"/>
        <c:numFmt formatCode="0" sourceLinked="1"/>
        <c:tickLblPos val="none"/>
        <c:crossAx val="2634607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0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Add on Panel (Thermocol / EPS / XPS</c:v>
                </c:pt>
                <c:pt idx="1">
                  <c:v> PUF Sandwich Panel</c:v>
                </c:pt>
                <c:pt idx="2">
                  <c:v> Fillers (Husk / Raw / Rock / Wool / Stardust)</c:v>
                </c:pt>
                <c:pt idx="3">
                  <c:v> MIX</c:v>
                </c:pt>
                <c:pt idx="4">
                  <c:v> DK / CS</c:v>
                </c:pt>
              </c:strCache>
            </c:strRef>
          </c:cat>
          <c:val>
            <c:numRef>
              <c:f>Sheet1!$B$2:$B$6</c:f>
              <c:numCache>
                <c:formatCode>0</c:formatCode>
                <c:ptCount val="5"/>
                <c:pt idx="0">
                  <c:v>70</c:v>
                </c:pt>
                <c:pt idx="1">
                  <c:v>21</c:v>
                </c:pt>
                <c:pt idx="2">
                  <c:v>6</c:v>
                </c:pt>
                <c:pt idx="3">
                  <c:v>0.73000000000000065</c:v>
                </c:pt>
                <c:pt idx="4">
                  <c:v>1.1499999999999917</c:v>
                </c:pt>
              </c:numCache>
            </c:numRef>
          </c:val>
        </c:ser>
        <c:gapWidth val="43"/>
        <c:overlap val="100"/>
        <c:axId val="263522944"/>
        <c:axId val="263532928"/>
      </c:barChart>
      <c:catAx>
        <c:axId val="263522944"/>
        <c:scaling>
          <c:orientation val="maxMin"/>
        </c:scaling>
        <c:axPos val="l"/>
        <c:tickLblPos val="none"/>
        <c:txPr>
          <a:bodyPr/>
          <a:lstStyle/>
          <a:p>
            <a:pPr>
              <a:defRPr lang="en-IN"/>
            </a:pPr>
            <a:endParaRPr lang="en-US"/>
          </a:p>
        </c:txPr>
        <c:crossAx val="263532928"/>
        <c:crosses val="autoZero"/>
        <c:auto val="1"/>
        <c:lblAlgn val="ctr"/>
        <c:lblOffset val="100"/>
      </c:catAx>
      <c:valAx>
        <c:axId val="263532928"/>
        <c:scaling>
          <c:orientation val="minMax"/>
          <c:max val="100"/>
        </c:scaling>
        <c:delete val="1"/>
        <c:axPos val="b"/>
        <c:numFmt formatCode="0" sourceLinked="1"/>
        <c:tickLblPos val="none"/>
        <c:crossAx val="2635229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0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Add on Panel (Thermocol / EPS / XPS</c:v>
                </c:pt>
                <c:pt idx="1">
                  <c:v> PUF Sandwich Panel</c:v>
                </c:pt>
                <c:pt idx="2">
                  <c:v> Fillers (Husk / Raw / Rock / Wool / Stardust)</c:v>
                </c:pt>
                <c:pt idx="3">
                  <c:v> MIX</c:v>
                </c:pt>
                <c:pt idx="4">
                  <c:v> DK / CS</c:v>
                </c:pt>
              </c:strCache>
            </c:strRef>
          </c:cat>
          <c:val>
            <c:numRef>
              <c:f>Sheet1!$B$2:$B$6</c:f>
              <c:numCache>
                <c:formatCode>0</c:formatCode>
                <c:ptCount val="5"/>
                <c:pt idx="0">
                  <c:v>60.57</c:v>
                </c:pt>
                <c:pt idx="1">
                  <c:v>33</c:v>
                </c:pt>
                <c:pt idx="2">
                  <c:v>3</c:v>
                </c:pt>
                <c:pt idx="3">
                  <c:v>0</c:v>
                </c:pt>
                <c:pt idx="4">
                  <c:v>2.0499999999999998</c:v>
                </c:pt>
              </c:numCache>
            </c:numRef>
          </c:val>
        </c:ser>
        <c:gapWidth val="43"/>
        <c:overlap val="100"/>
        <c:axId val="263548288"/>
        <c:axId val="263558272"/>
      </c:barChart>
      <c:catAx>
        <c:axId val="263548288"/>
        <c:scaling>
          <c:orientation val="maxMin"/>
        </c:scaling>
        <c:axPos val="l"/>
        <c:tickLblPos val="none"/>
        <c:txPr>
          <a:bodyPr/>
          <a:lstStyle/>
          <a:p>
            <a:pPr>
              <a:defRPr lang="en-IN"/>
            </a:pPr>
            <a:endParaRPr lang="en-US"/>
          </a:p>
        </c:txPr>
        <c:crossAx val="263558272"/>
        <c:crosses val="autoZero"/>
        <c:auto val="1"/>
        <c:lblAlgn val="ctr"/>
        <c:lblOffset val="100"/>
      </c:catAx>
      <c:valAx>
        <c:axId val="263558272"/>
        <c:scaling>
          <c:orientation val="minMax"/>
          <c:max val="100"/>
        </c:scaling>
        <c:delete val="1"/>
        <c:axPos val="b"/>
        <c:numFmt formatCode="0" sourceLinked="1"/>
        <c:tickLblPos val="none"/>
        <c:crossAx val="2635482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0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Add on Panel (Thermocol / EPS / XPS</c:v>
                </c:pt>
                <c:pt idx="1">
                  <c:v> PUF Sandwich Panel</c:v>
                </c:pt>
                <c:pt idx="2">
                  <c:v> Fillers (Husk / Raw / Rock / Wool / Stardust)</c:v>
                </c:pt>
                <c:pt idx="3">
                  <c:v> MIX</c:v>
                </c:pt>
                <c:pt idx="4">
                  <c:v> DK / CS</c:v>
                </c:pt>
              </c:strCache>
            </c:strRef>
          </c:cat>
          <c:val>
            <c:numRef>
              <c:f>Sheet1!$B$2:$B$6</c:f>
              <c:numCache>
                <c:formatCode>0</c:formatCode>
                <c:ptCount val="5"/>
                <c:pt idx="0">
                  <c:v>70</c:v>
                </c:pt>
                <c:pt idx="1">
                  <c:v>24</c:v>
                </c:pt>
                <c:pt idx="2">
                  <c:v>5</c:v>
                </c:pt>
                <c:pt idx="3">
                  <c:v>0</c:v>
                </c:pt>
                <c:pt idx="4">
                  <c:v>1.08</c:v>
                </c:pt>
              </c:numCache>
            </c:numRef>
          </c:val>
        </c:ser>
        <c:gapWidth val="43"/>
        <c:overlap val="100"/>
        <c:axId val="263577984"/>
        <c:axId val="263579520"/>
      </c:barChart>
      <c:catAx>
        <c:axId val="263577984"/>
        <c:scaling>
          <c:orientation val="maxMin"/>
        </c:scaling>
        <c:axPos val="l"/>
        <c:tickLblPos val="none"/>
        <c:txPr>
          <a:bodyPr/>
          <a:lstStyle/>
          <a:p>
            <a:pPr>
              <a:defRPr lang="en-IN"/>
            </a:pPr>
            <a:endParaRPr lang="en-US"/>
          </a:p>
        </c:txPr>
        <c:crossAx val="263579520"/>
        <c:crosses val="autoZero"/>
        <c:auto val="1"/>
        <c:lblAlgn val="ctr"/>
        <c:lblOffset val="100"/>
      </c:catAx>
      <c:valAx>
        <c:axId val="263579520"/>
        <c:scaling>
          <c:orientation val="minMax"/>
          <c:max val="100"/>
        </c:scaling>
        <c:delete val="1"/>
        <c:axPos val="b"/>
        <c:numFmt formatCode="0" sourceLinked="1"/>
        <c:tickLblPos val="none"/>
        <c:crossAx val="2635779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0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Add on Panel (Thermocol / EPS / XPS</c:v>
                </c:pt>
                <c:pt idx="1">
                  <c:v> PUF Sandwich Panel</c:v>
                </c:pt>
                <c:pt idx="2">
                  <c:v> Fillers (Husk / Raw / Rock / Wool / Stardust)</c:v>
                </c:pt>
                <c:pt idx="3">
                  <c:v> MIX</c:v>
                </c:pt>
                <c:pt idx="4">
                  <c:v> DK / CS</c:v>
                </c:pt>
              </c:strCache>
            </c:strRef>
          </c:cat>
          <c:val>
            <c:numRef>
              <c:f>Sheet1!$B$2:$B$6</c:f>
              <c:numCache>
                <c:formatCode>0</c:formatCode>
                <c:ptCount val="5"/>
                <c:pt idx="0">
                  <c:v>64</c:v>
                </c:pt>
                <c:pt idx="1">
                  <c:v>14</c:v>
                </c:pt>
                <c:pt idx="2">
                  <c:v>8</c:v>
                </c:pt>
                <c:pt idx="3">
                  <c:v>3.09</c:v>
                </c:pt>
                <c:pt idx="4">
                  <c:v>11.34</c:v>
                </c:pt>
              </c:numCache>
            </c:numRef>
          </c:val>
        </c:ser>
        <c:gapWidth val="43"/>
        <c:overlap val="100"/>
        <c:axId val="263644288"/>
        <c:axId val="263645824"/>
      </c:barChart>
      <c:catAx>
        <c:axId val="263644288"/>
        <c:scaling>
          <c:orientation val="maxMin"/>
        </c:scaling>
        <c:axPos val="l"/>
        <c:tickLblPos val="none"/>
        <c:txPr>
          <a:bodyPr/>
          <a:lstStyle/>
          <a:p>
            <a:pPr>
              <a:defRPr lang="en-IN"/>
            </a:pPr>
            <a:endParaRPr lang="en-US"/>
          </a:p>
        </c:txPr>
        <c:crossAx val="263645824"/>
        <c:crosses val="autoZero"/>
        <c:auto val="1"/>
        <c:lblAlgn val="ctr"/>
        <c:lblOffset val="100"/>
      </c:catAx>
      <c:valAx>
        <c:axId val="263645824"/>
        <c:scaling>
          <c:orientation val="minMax"/>
          <c:max val="100"/>
        </c:scaling>
        <c:delete val="1"/>
        <c:axPos val="b"/>
        <c:numFmt formatCode="0" sourceLinked="1"/>
        <c:tickLblPos val="none"/>
        <c:crossAx val="2636442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76.209999999999994</c:v>
                </c:pt>
                <c:pt idx="1">
                  <c:v>15.58</c:v>
                </c:pt>
                <c:pt idx="2">
                  <c:v>7.24</c:v>
                </c:pt>
                <c:pt idx="3">
                  <c:v>0.97000000000000064</c:v>
                </c:pt>
              </c:numCache>
            </c:numRef>
          </c:val>
        </c:ser>
        <c:gapWidth val="43"/>
        <c:overlap val="100"/>
        <c:axId val="131727744"/>
        <c:axId val="131729280"/>
      </c:barChart>
      <c:catAx>
        <c:axId val="131727744"/>
        <c:scaling>
          <c:orientation val="maxMin"/>
        </c:scaling>
        <c:axPos val="l"/>
        <c:tickLblPos val="none"/>
        <c:txPr>
          <a:bodyPr/>
          <a:lstStyle/>
          <a:p>
            <a:pPr>
              <a:defRPr lang="en-IN"/>
            </a:pPr>
            <a:endParaRPr lang="en-US"/>
          </a:p>
        </c:txPr>
        <c:crossAx val="131729280"/>
        <c:crosses val="autoZero"/>
        <c:auto val="1"/>
        <c:lblAlgn val="ctr"/>
        <c:lblOffset val="100"/>
      </c:catAx>
      <c:valAx>
        <c:axId val="131729280"/>
        <c:scaling>
          <c:orientation val="minMax"/>
          <c:max val="100"/>
        </c:scaling>
        <c:delete val="1"/>
        <c:axPos val="b"/>
        <c:numFmt formatCode="0" sourceLinked="1"/>
        <c:tickLblPos val="none"/>
        <c:crossAx val="1317277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1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Add on Panel (Thermocol / EPS / XPS</c:v>
                </c:pt>
                <c:pt idx="1">
                  <c:v> PUF Sandwich Panel</c:v>
                </c:pt>
                <c:pt idx="2">
                  <c:v> Fillers (Husk / Raw / Rock / Wool / Stardust)</c:v>
                </c:pt>
                <c:pt idx="3">
                  <c:v> MIX</c:v>
                </c:pt>
                <c:pt idx="4">
                  <c:v> DK / CS</c:v>
                </c:pt>
              </c:strCache>
            </c:strRef>
          </c:cat>
          <c:val>
            <c:numRef>
              <c:f>Sheet1!$B$2:$B$6</c:f>
              <c:numCache>
                <c:formatCode>0</c:formatCode>
                <c:ptCount val="5"/>
                <c:pt idx="0">
                  <c:v>70.940000000000026</c:v>
                </c:pt>
                <c:pt idx="1">
                  <c:v>12</c:v>
                </c:pt>
                <c:pt idx="2">
                  <c:v>12.32</c:v>
                </c:pt>
                <c:pt idx="3">
                  <c:v>0.62000000000000843</c:v>
                </c:pt>
                <c:pt idx="4">
                  <c:v>1.04</c:v>
                </c:pt>
              </c:numCache>
            </c:numRef>
          </c:val>
        </c:ser>
        <c:gapWidth val="43"/>
        <c:overlap val="100"/>
        <c:axId val="263719168"/>
        <c:axId val="263729152"/>
      </c:barChart>
      <c:catAx>
        <c:axId val="263719168"/>
        <c:scaling>
          <c:orientation val="maxMin"/>
        </c:scaling>
        <c:axPos val="l"/>
        <c:tickLblPos val="none"/>
        <c:txPr>
          <a:bodyPr/>
          <a:lstStyle/>
          <a:p>
            <a:pPr>
              <a:defRPr lang="en-IN"/>
            </a:pPr>
            <a:endParaRPr lang="en-US"/>
          </a:p>
        </c:txPr>
        <c:crossAx val="263729152"/>
        <c:crosses val="autoZero"/>
        <c:auto val="1"/>
        <c:lblAlgn val="ctr"/>
        <c:lblOffset val="100"/>
      </c:catAx>
      <c:valAx>
        <c:axId val="263729152"/>
        <c:scaling>
          <c:orientation val="minMax"/>
          <c:max val="100"/>
        </c:scaling>
        <c:delete val="1"/>
        <c:axPos val="b"/>
        <c:numFmt formatCode="0" sourceLinked="1"/>
        <c:tickLblPos val="none"/>
        <c:crossAx val="2637191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1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Add on Panel (Thermocol / EPS / XPS</c:v>
                </c:pt>
                <c:pt idx="1">
                  <c:v> PUF Sandwich Panel</c:v>
                </c:pt>
                <c:pt idx="2">
                  <c:v> Fillers (Husk / Raw / Rock / Wool / Stardust)</c:v>
                </c:pt>
                <c:pt idx="3">
                  <c:v> MIX</c:v>
                </c:pt>
                <c:pt idx="4">
                  <c:v> DK / CS</c:v>
                </c:pt>
              </c:strCache>
            </c:strRef>
          </c:cat>
          <c:val>
            <c:numRef>
              <c:f>Sheet1!$B$2:$B$6</c:f>
              <c:numCache>
                <c:formatCode>0</c:formatCode>
                <c:ptCount val="5"/>
                <c:pt idx="0">
                  <c:v>62.99</c:v>
                </c:pt>
                <c:pt idx="1">
                  <c:v>4</c:v>
                </c:pt>
                <c:pt idx="2">
                  <c:v>27</c:v>
                </c:pt>
                <c:pt idx="3">
                  <c:v>1.1200000000000001</c:v>
                </c:pt>
                <c:pt idx="4">
                  <c:v>0.95000000000000062</c:v>
                </c:pt>
              </c:numCache>
            </c:numRef>
          </c:val>
        </c:ser>
        <c:gapWidth val="43"/>
        <c:overlap val="100"/>
        <c:axId val="263736320"/>
        <c:axId val="263779072"/>
      </c:barChart>
      <c:catAx>
        <c:axId val="263736320"/>
        <c:scaling>
          <c:orientation val="maxMin"/>
        </c:scaling>
        <c:axPos val="l"/>
        <c:tickLblPos val="none"/>
        <c:txPr>
          <a:bodyPr/>
          <a:lstStyle/>
          <a:p>
            <a:pPr>
              <a:defRPr lang="en-IN"/>
            </a:pPr>
            <a:endParaRPr lang="en-US"/>
          </a:p>
        </c:txPr>
        <c:crossAx val="263779072"/>
        <c:crosses val="autoZero"/>
        <c:auto val="1"/>
        <c:lblAlgn val="ctr"/>
        <c:lblOffset val="100"/>
      </c:catAx>
      <c:valAx>
        <c:axId val="263779072"/>
        <c:scaling>
          <c:orientation val="minMax"/>
          <c:max val="100"/>
        </c:scaling>
        <c:delete val="1"/>
        <c:axPos val="b"/>
        <c:numFmt formatCode="0" sourceLinked="1"/>
        <c:tickLblPos val="none"/>
        <c:crossAx val="2637363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1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Add on Panel (Thermocol / EPS / XPS</c:v>
                </c:pt>
                <c:pt idx="1">
                  <c:v> PUF Sandwich Panel</c:v>
                </c:pt>
                <c:pt idx="2">
                  <c:v> Fillers (Husk / Raw / Rock / Wool / Stardust)</c:v>
                </c:pt>
                <c:pt idx="3">
                  <c:v> MIX</c:v>
                </c:pt>
                <c:pt idx="4">
                  <c:v> DK / CS</c:v>
                </c:pt>
              </c:strCache>
            </c:strRef>
          </c:cat>
          <c:val>
            <c:numRef>
              <c:f>Sheet1!$B$2:$B$6</c:f>
              <c:numCache>
                <c:formatCode>0</c:formatCode>
                <c:ptCount val="5"/>
                <c:pt idx="0">
                  <c:v>87.89</c:v>
                </c:pt>
                <c:pt idx="1">
                  <c:v>4</c:v>
                </c:pt>
                <c:pt idx="2">
                  <c:v>6</c:v>
                </c:pt>
                <c:pt idx="3">
                  <c:v>0.56999999999999995</c:v>
                </c:pt>
                <c:pt idx="4">
                  <c:v>0.29000000000000031</c:v>
                </c:pt>
              </c:numCache>
            </c:numRef>
          </c:val>
        </c:ser>
        <c:gapWidth val="43"/>
        <c:overlap val="100"/>
        <c:axId val="263798784"/>
        <c:axId val="263800320"/>
      </c:barChart>
      <c:catAx>
        <c:axId val="263798784"/>
        <c:scaling>
          <c:orientation val="maxMin"/>
        </c:scaling>
        <c:axPos val="l"/>
        <c:tickLblPos val="none"/>
        <c:txPr>
          <a:bodyPr/>
          <a:lstStyle/>
          <a:p>
            <a:pPr>
              <a:defRPr lang="en-IN"/>
            </a:pPr>
            <a:endParaRPr lang="en-US"/>
          </a:p>
        </c:txPr>
        <c:crossAx val="263800320"/>
        <c:crosses val="autoZero"/>
        <c:auto val="1"/>
        <c:lblAlgn val="ctr"/>
        <c:lblOffset val="100"/>
      </c:catAx>
      <c:valAx>
        <c:axId val="263800320"/>
        <c:scaling>
          <c:orientation val="minMax"/>
          <c:max val="100"/>
        </c:scaling>
        <c:delete val="1"/>
        <c:axPos val="b"/>
        <c:numFmt formatCode="0" sourceLinked="1"/>
        <c:tickLblPos val="none"/>
        <c:crossAx val="2637987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1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Add on Panel (Thermocol / EPS / XPS</c:v>
                </c:pt>
                <c:pt idx="1">
                  <c:v> PUF Sandwich Panel</c:v>
                </c:pt>
                <c:pt idx="2">
                  <c:v> Fillers (Husk / Raw / Rock / Wool / Stardust)</c:v>
                </c:pt>
                <c:pt idx="3">
                  <c:v> MIX</c:v>
                </c:pt>
                <c:pt idx="4">
                  <c:v> DK / CS</c:v>
                </c:pt>
              </c:strCache>
            </c:strRef>
          </c:cat>
          <c:val>
            <c:numRef>
              <c:f>Sheet1!$B$2:$B$6</c:f>
              <c:numCache>
                <c:formatCode>0</c:formatCode>
                <c:ptCount val="5"/>
                <c:pt idx="0">
                  <c:v>73</c:v>
                </c:pt>
                <c:pt idx="1">
                  <c:v>23</c:v>
                </c:pt>
                <c:pt idx="2">
                  <c:v>2</c:v>
                </c:pt>
                <c:pt idx="3">
                  <c:v>0.12000000000000002</c:v>
                </c:pt>
                <c:pt idx="4">
                  <c:v>1.1800000000000073</c:v>
                </c:pt>
              </c:numCache>
            </c:numRef>
          </c:val>
        </c:ser>
        <c:gapWidth val="43"/>
        <c:overlap val="100"/>
        <c:axId val="263844608"/>
        <c:axId val="263846144"/>
      </c:barChart>
      <c:catAx>
        <c:axId val="263844608"/>
        <c:scaling>
          <c:orientation val="maxMin"/>
        </c:scaling>
        <c:axPos val="l"/>
        <c:tickLblPos val="none"/>
        <c:txPr>
          <a:bodyPr/>
          <a:lstStyle/>
          <a:p>
            <a:pPr>
              <a:defRPr lang="en-IN"/>
            </a:pPr>
            <a:endParaRPr lang="en-US"/>
          </a:p>
        </c:txPr>
        <c:crossAx val="263846144"/>
        <c:crosses val="autoZero"/>
        <c:auto val="1"/>
        <c:lblAlgn val="ctr"/>
        <c:lblOffset val="100"/>
      </c:catAx>
      <c:valAx>
        <c:axId val="263846144"/>
        <c:scaling>
          <c:orientation val="minMax"/>
          <c:max val="100"/>
        </c:scaling>
        <c:delete val="1"/>
        <c:axPos val="b"/>
        <c:numFmt formatCode="0" sourceLinked="1"/>
        <c:tickLblPos val="none"/>
        <c:crossAx val="2638446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1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Add on Panel (Thermocol / EPS / XPS</c:v>
                </c:pt>
                <c:pt idx="1">
                  <c:v> PUF Sandwich Panel</c:v>
                </c:pt>
                <c:pt idx="2">
                  <c:v> Fillers (Husk / Raw / Rock / Wool / Stardust)</c:v>
                </c:pt>
                <c:pt idx="3">
                  <c:v> MIX</c:v>
                </c:pt>
                <c:pt idx="4">
                  <c:v> DK / CS</c:v>
                </c:pt>
              </c:strCache>
            </c:strRef>
          </c:cat>
          <c:val>
            <c:numRef>
              <c:f>Sheet1!$B$2:$B$6</c:f>
              <c:numCache>
                <c:formatCode>0</c:formatCode>
                <c:ptCount val="5"/>
                <c:pt idx="0">
                  <c:v>72.349999999999994</c:v>
                </c:pt>
                <c:pt idx="1">
                  <c:v>24</c:v>
                </c:pt>
                <c:pt idx="2">
                  <c:v>0</c:v>
                </c:pt>
                <c:pt idx="3">
                  <c:v>0.24000000000000021</c:v>
                </c:pt>
                <c:pt idx="4">
                  <c:v>1.71</c:v>
                </c:pt>
              </c:numCache>
            </c:numRef>
          </c:val>
        </c:ser>
        <c:gapWidth val="43"/>
        <c:overlap val="100"/>
        <c:axId val="263890432"/>
        <c:axId val="263891968"/>
      </c:barChart>
      <c:catAx>
        <c:axId val="263890432"/>
        <c:scaling>
          <c:orientation val="maxMin"/>
        </c:scaling>
        <c:axPos val="l"/>
        <c:tickLblPos val="none"/>
        <c:txPr>
          <a:bodyPr/>
          <a:lstStyle/>
          <a:p>
            <a:pPr>
              <a:defRPr lang="en-IN"/>
            </a:pPr>
            <a:endParaRPr lang="en-US"/>
          </a:p>
        </c:txPr>
        <c:crossAx val="263891968"/>
        <c:crosses val="autoZero"/>
        <c:auto val="1"/>
        <c:lblAlgn val="ctr"/>
        <c:lblOffset val="100"/>
      </c:catAx>
      <c:valAx>
        <c:axId val="263891968"/>
        <c:scaling>
          <c:orientation val="minMax"/>
          <c:max val="100"/>
        </c:scaling>
        <c:delete val="1"/>
        <c:axPos val="b"/>
        <c:numFmt formatCode="0" sourceLinked="1"/>
        <c:tickLblPos val="none"/>
        <c:crossAx val="2638904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1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54"/>
          <c:y val="0.12257111451324262"/>
          <c:w val="0.83441228514459997"/>
          <c:h val="0.736540491158433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2"/>
              <c:layout>
                <c:manualLayout>
                  <c:x val="3.0533347865392826E-2"/>
                  <c:y val="-6.0704054448628384E-17"/>
                </c:manualLayout>
              </c:layout>
              <c:dLblPos val="inEnd"/>
              <c:showVal val="1"/>
            </c:dLbl>
            <c:dLbl>
              <c:idx val="3"/>
              <c:dLblPos val="bestFit"/>
              <c:showVal val="1"/>
            </c:dLbl>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3.72</c:v>
                </c:pt>
                <c:pt idx="1">
                  <c:v>72.23</c:v>
                </c:pt>
                <c:pt idx="2">
                  <c:v>8.0500000000000007</c:v>
                </c:pt>
                <c:pt idx="3">
                  <c:v>16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1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57"/>
          <c:y val="0.12257111451324262"/>
          <c:w val="0.83441228514459997"/>
          <c:h val="0.7365404911584337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2"/>
              <c:showVal val="1"/>
            </c:dLbl>
            <c:dLbl>
              <c:idx val="3"/>
              <c:showVal val="1"/>
            </c:dLbl>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9.43</c:v>
                </c:pt>
                <c:pt idx="1">
                  <c:v>40</c:v>
                </c:pt>
                <c:pt idx="2">
                  <c:v>23</c:v>
                </c:pt>
                <c:pt idx="3">
                  <c:v>29.19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1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57"/>
          <c:y val="0.12257111451324262"/>
          <c:w val="0.83441228514459997"/>
          <c:h val="0.7365404911584337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3.16</c:v>
                </c:pt>
                <c:pt idx="1">
                  <c:v>73.7</c:v>
                </c:pt>
                <c:pt idx="2">
                  <c:v>7.06</c:v>
                </c:pt>
                <c:pt idx="3">
                  <c:v>16.079999999999988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1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6"/>
          <c:y val="0.12257111451324262"/>
          <c:w val="0.83441228514459997"/>
          <c:h val="0.736540491158433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0.82000000000000062</c:v>
                </c:pt>
                <c:pt idx="1">
                  <c:v>94.28</c:v>
                </c:pt>
                <c:pt idx="2">
                  <c:v>1.05</c:v>
                </c:pt>
                <c:pt idx="3">
                  <c:v>3.8499999999999988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1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63"/>
          <c:y val="0.12257111451324262"/>
          <c:w val="0.83441228514459997"/>
          <c:h val="0.73654049115843401"/>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2"/>
              <c:delete val="1"/>
            </c:dLbl>
            <c:dLbl>
              <c:idx val="3"/>
              <c:dLblPos val="bestFit"/>
              <c:showVal val="1"/>
            </c:dLbl>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2.38</c:v>
                </c:pt>
                <c:pt idx="1">
                  <c:v>86.9</c:v>
                </c:pt>
                <c:pt idx="2">
                  <c:v>0</c:v>
                </c:pt>
                <c:pt idx="3">
                  <c:v>10.71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65.97</c:v>
                </c:pt>
                <c:pt idx="1">
                  <c:v>20.27</c:v>
                </c:pt>
                <c:pt idx="2">
                  <c:v>12.62</c:v>
                </c:pt>
                <c:pt idx="3">
                  <c:v>1.1499999999999904</c:v>
                </c:pt>
              </c:numCache>
            </c:numRef>
          </c:val>
        </c:ser>
        <c:gapWidth val="43"/>
        <c:overlap val="100"/>
        <c:axId val="131748992"/>
        <c:axId val="131750528"/>
      </c:barChart>
      <c:catAx>
        <c:axId val="131748992"/>
        <c:scaling>
          <c:orientation val="maxMin"/>
        </c:scaling>
        <c:axPos val="l"/>
        <c:tickLblPos val="none"/>
        <c:txPr>
          <a:bodyPr/>
          <a:lstStyle/>
          <a:p>
            <a:pPr>
              <a:defRPr lang="en-IN"/>
            </a:pPr>
            <a:endParaRPr lang="en-US"/>
          </a:p>
        </c:txPr>
        <c:crossAx val="131750528"/>
        <c:crosses val="autoZero"/>
        <c:auto val="1"/>
        <c:lblAlgn val="ctr"/>
        <c:lblOffset val="100"/>
      </c:catAx>
      <c:valAx>
        <c:axId val="131750528"/>
        <c:scaling>
          <c:orientation val="minMax"/>
          <c:max val="100"/>
        </c:scaling>
        <c:delete val="1"/>
        <c:axPos val="b"/>
        <c:numFmt formatCode="0" sourceLinked="1"/>
        <c:tickLblPos val="none"/>
        <c:crossAx val="1317489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2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14.950000000000006</c:v>
                </c:pt>
                <c:pt idx="1">
                  <c:v>12.51</c:v>
                </c:pt>
                <c:pt idx="2">
                  <c:v>10.870000000000006</c:v>
                </c:pt>
                <c:pt idx="3">
                  <c:v>25.830000000000005</c:v>
                </c:pt>
                <c:pt idx="4">
                  <c:v>22.43</c:v>
                </c:pt>
                <c:pt idx="5">
                  <c:v>8.65</c:v>
                </c:pt>
              </c:numCache>
            </c:numRef>
          </c:val>
        </c:ser>
        <c:gapWidth val="43"/>
        <c:overlap val="100"/>
        <c:axId val="265955968"/>
        <c:axId val="266043776"/>
      </c:barChart>
      <c:catAx>
        <c:axId val="265955968"/>
        <c:scaling>
          <c:orientation val="maxMin"/>
        </c:scaling>
        <c:axPos val="l"/>
        <c:tickLblPos val="none"/>
        <c:txPr>
          <a:bodyPr/>
          <a:lstStyle/>
          <a:p>
            <a:pPr>
              <a:defRPr lang="en-IN"/>
            </a:pPr>
            <a:endParaRPr lang="en-US"/>
          </a:p>
        </c:txPr>
        <c:crossAx val="266043776"/>
        <c:crosses val="autoZero"/>
        <c:auto val="1"/>
        <c:lblAlgn val="ctr"/>
        <c:lblOffset val="100"/>
      </c:catAx>
      <c:valAx>
        <c:axId val="266043776"/>
        <c:scaling>
          <c:orientation val="minMax"/>
          <c:max val="100"/>
        </c:scaling>
        <c:delete val="1"/>
        <c:axPos val="b"/>
        <c:numFmt formatCode="0" sourceLinked="1"/>
        <c:tickLblPos val="none"/>
        <c:crossAx val="2659559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2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15</c:v>
                </c:pt>
                <c:pt idx="1">
                  <c:v>13.18</c:v>
                </c:pt>
                <c:pt idx="2">
                  <c:v>11.32</c:v>
                </c:pt>
                <c:pt idx="3">
                  <c:v>27</c:v>
                </c:pt>
                <c:pt idx="4">
                  <c:v>21</c:v>
                </c:pt>
                <c:pt idx="5">
                  <c:v>8.5400000000000009</c:v>
                </c:pt>
              </c:numCache>
            </c:numRef>
          </c:val>
        </c:ser>
        <c:gapWidth val="43"/>
        <c:overlap val="100"/>
        <c:axId val="266075520"/>
        <c:axId val="266142848"/>
      </c:barChart>
      <c:catAx>
        <c:axId val="266075520"/>
        <c:scaling>
          <c:orientation val="maxMin"/>
        </c:scaling>
        <c:axPos val="l"/>
        <c:tickLblPos val="none"/>
        <c:txPr>
          <a:bodyPr/>
          <a:lstStyle/>
          <a:p>
            <a:pPr>
              <a:defRPr lang="en-IN"/>
            </a:pPr>
            <a:endParaRPr lang="en-US"/>
          </a:p>
        </c:txPr>
        <c:crossAx val="266142848"/>
        <c:crosses val="autoZero"/>
        <c:auto val="1"/>
        <c:lblAlgn val="ctr"/>
        <c:lblOffset val="100"/>
      </c:catAx>
      <c:valAx>
        <c:axId val="266142848"/>
        <c:scaling>
          <c:orientation val="minMax"/>
          <c:max val="100"/>
        </c:scaling>
        <c:delete val="1"/>
        <c:axPos val="b"/>
        <c:numFmt formatCode="0" sourceLinked="1"/>
        <c:tickLblPos val="none"/>
        <c:crossAx val="2660755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2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22</c:v>
                </c:pt>
                <c:pt idx="1">
                  <c:v>11.239999999999998</c:v>
                </c:pt>
                <c:pt idx="2">
                  <c:v>8</c:v>
                </c:pt>
                <c:pt idx="3">
                  <c:v>19.260000000000002</c:v>
                </c:pt>
                <c:pt idx="4">
                  <c:v>30.130000000000031</c:v>
                </c:pt>
                <c:pt idx="5">
                  <c:v>7</c:v>
                </c:pt>
              </c:numCache>
            </c:numRef>
          </c:val>
        </c:ser>
        <c:gapWidth val="43"/>
        <c:overlap val="100"/>
        <c:axId val="266195328"/>
        <c:axId val="266196864"/>
      </c:barChart>
      <c:catAx>
        <c:axId val="266195328"/>
        <c:scaling>
          <c:orientation val="maxMin"/>
        </c:scaling>
        <c:axPos val="l"/>
        <c:tickLblPos val="none"/>
        <c:txPr>
          <a:bodyPr/>
          <a:lstStyle/>
          <a:p>
            <a:pPr>
              <a:defRPr lang="en-IN"/>
            </a:pPr>
            <a:endParaRPr lang="en-US"/>
          </a:p>
        </c:txPr>
        <c:crossAx val="266196864"/>
        <c:crosses val="autoZero"/>
        <c:auto val="1"/>
        <c:lblAlgn val="ctr"/>
        <c:lblOffset val="100"/>
      </c:catAx>
      <c:valAx>
        <c:axId val="266196864"/>
        <c:scaling>
          <c:orientation val="minMax"/>
          <c:max val="100"/>
        </c:scaling>
        <c:delete val="1"/>
        <c:axPos val="b"/>
        <c:numFmt formatCode="0" sourceLinked="1"/>
        <c:tickLblPos val="none"/>
        <c:crossAx val="2661953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2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17.84</c:v>
                </c:pt>
                <c:pt idx="1">
                  <c:v>7.59</c:v>
                </c:pt>
                <c:pt idx="2">
                  <c:v>4.6399999999999997</c:v>
                </c:pt>
                <c:pt idx="3">
                  <c:v>15.08</c:v>
                </c:pt>
                <c:pt idx="4">
                  <c:v>38</c:v>
                </c:pt>
                <c:pt idx="5">
                  <c:v>9.629999999999999</c:v>
                </c:pt>
              </c:numCache>
            </c:numRef>
          </c:val>
        </c:ser>
        <c:gapWidth val="43"/>
        <c:overlap val="100"/>
        <c:axId val="266237056"/>
        <c:axId val="266238592"/>
      </c:barChart>
      <c:catAx>
        <c:axId val="266237056"/>
        <c:scaling>
          <c:orientation val="maxMin"/>
        </c:scaling>
        <c:axPos val="l"/>
        <c:tickLblPos val="none"/>
        <c:txPr>
          <a:bodyPr/>
          <a:lstStyle/>
          <a:p>
            <a:pPr>
              <a:defRPr lang="en-IN"/>
            </a:pPr>
            <a:endParaRPr lang="en-US"/>
          </a:p>
        </c:txPr>
        <c:crossAx val="266238592"/>
        <c:crosses val="autoZero"/>
        <c:auto val="1"/>
        <c:lblAlgn val="ctr"/>
        <c:lblOffset val="100"/>
      </c:catAx>
      <c:valAx>
        <c:axId val="266238592"/>
        <c:scaling>
          <c:orientation val="minMax"/>
          <c:max val="100"/>
        </c:scaling>
        <c:delete val="1"/>
        <c:axPos val="b"/>
        <c:numFmt formatCode="0" sourceLinked="1"/>
        <c:tickLblPos val="none"/>
        <c:crossAx val="26623705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2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23</c:v>
                </c:pt>
                <c:pt idx="1">
                  <c:v>6.99</c:v>
                </c:pt>
                <c:pt idx="2">
                  <c:v>11</c:v>
                </c:pt>
                <c:pt idx="3">
                  <c:v>18</c:v>
                </c:pt>
                <c:pt idx="4">
                  <c:v>33</c:v>
                </c:pt>
                <c:pt idx="5">
                  <c:v>2.69</c:v>
                </c:pt>
              </c:numCache>
            </c:numRef>
          </c:val>
        </c:ser>
        <c:gapWidth val="43"/>
        <c:overlap val="100"/>
        <c:axId val="266262400"/>
        <c:axId val="266263936"/>
      </c:barChart>
      <c:catAx>
        <c:axId val="266262400"/>
        <c:scaling>
          <c:orientation val="maxMin"/>
        </c:scaling>
        <c:axPos val="l"/>
        <c:tickLblPos val="none"/>
        <c:txPr>
          <a:bodyPr/>
          <a:lstStyle/>
          <a:p>
            <a:pPr>
              <a:defRPr lang="en-IN"/>
            </a:pPr>
            <a:endParaRPr lang="en-US"/>
          </a:p>
        </c:txPr>
        <c:crossAx val="266263936"/>
        <c:crosses val="autoZero"/>
        <c:auto val="1"/>
        <c:lblAlgn val="ctr"/>
        <c:lblOffset val="100"/>
      </c:catAx>
      <c:valAx>
        <c:axId val="266263936"/>
        <c:scaling>
          <c:orientation val="minMax"/>
          <c:max val="100"/>
        </c:scaling>
        <c:delete val="1"/>
        <c:axPos val="b"/>
        <c:numFmt formatCode="0" sourceLinked="1"/>
        <c:tickLblPos val="none"/>
        <c:crossAx val="2662624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2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22</c:v>
                </c:pt>
                <c:pt idx="1">
                  <c:v>8.25</c:v>
                </c:pt>
                <c:pt idx="2">
                  <c:v>31</c:v>
                </c:pt>
                <c:pt idx="3">
                  <c:v>4.1199999999999966</c:v>
                </c:pt>
                <c:pt idx="4">
                  <c:v>17.52</c:v>
                </c:pt>
                <c:pt idx="5">
                  <c:v>18</c:v>
                </c:pt>
              </c:numCache>
            </c:numRef>
          </c:val>
        </c:ser>
        <c:gapWidth val="43"/>
        <c:overlap val="100"/>
        <c:axId val="266328704"/>
        <c:axId val="266338688"/>
      </c:barChart>
      <c:catAx>
        <c:axId val="266328704"/>
        <c:scaling>
          <c:orientation val="maxMin"/>
        </c:scaling>
        <c:axPos val="l"/>
        <c:tickLblPos val="none"/>
        <c:txPr>
          <a:bodyPr/>
          <a:lstStyle/>
          <a:p>
            <a:pPr>
              <a:defRPr lang="en-IN"/>
            </a:pPr>
            <a:endParaRPr lang="en-US"/>
          </a:p>
        </c:txPr>
        <c:crossAx val="266338688"/>
        <c:crosses val="autoZero"/>
        <c:auto val="1"/>
        <c:lblAlgn val="ctr"/>
        <c:lblOffset val="100"/>
      </c:catAx>
      <c:valAx>
        <c:axId val="266338688"/>
        <c:scaling>
          <c:orientation val="minMax"/>
          <c:max val="100"/>
        </c:scaling>
        <c:delete val="1"/>
        <c:axPos val="b"/>
        <c:numFmt formatCode="0" sourceLinked="1"/>
        <c:tickLblPos val="none"/>
        <c:crossAx val="2663287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2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14.950000000000006</c:v>
                </c:pt>
                <c:pt idx="1">
                  <c:v>12.51</c:v>
                </c:pt>
                <c:pt idx="2">
                  <c:v>10.870000000000006</c:v>
                </c:pt>
                <c:pt idx="3">
                  <c:v>25.830000000000005</c:v>
                </c:pt>
                <c:pt idx="4">
                  <c:v>22.43</c:v>
                </c:pt>
                <c:pt idx="5">
                  <c:v>8.65</c:v>
                </c:pt>
              </c:numCache>
            </c:numRef>
          </c:val>
        </c:ser>
        <c:gapWidth val="43"/>
        <c:overlap val="100"/>
        <c:axId val="266346880"/>
        <c:axId val="266348416"/>
      </c:barChart>
      <c:catAx>
        <c:axId val="266346880"/>
        <c:scaling>
          <c:orientation val="maxMin"/>
        </c:scaling>
        <c:axPos val="l"/>
        <c:tickLblPos val="none"/>
        <c:txPr>
          <a:bodyPr/>
          <a:lstStyle/>
          <a:p>
            <a:pPr>
              <a:defRPr lang="en-IN"/>
            </a:pPr>
            <a:endParaRPr lang="en-US"/>
          </a:p>
        </c:txPr>
        <c:crossAx val="266348416"/>
        <c:crosses val="autoZero"/>
        <c:auto val="1"/>
        <c:lblAlgn val="ctr"/>
        <c:lblOffset val="100"/>
      </c:catAx>
      <c:valAx>
        <c:axId val="266348416"/>
        <c:scaling>
          <c:orientation val="minMax"/>
          <c:max val="100"/>
        </c:scaling>
        <c:delete val="1"/>
        <c:axPos val="b"/>
        <c:numFmt formatCode="0" sourceLinked="1"/>
        <c:tickLblPos val="none"/>
        <c:crossAx val="2663468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2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13.74</c:v>
                </c:pt>
                <c:pt idx="1">
                  <c:v>13.880000000000004</c:v>
                </c:pt>
                <c:pt idx="2">
                  <c:v>10.739999999999998</c:v>
                </c:pt>
                <c:pt idx="3">
                  <c:v>18.600000000000001</c:v>
                </c:pt>
                <c:pt idx="4">
                  <c:v>23.09</c:v>
                </c:pt>
                <c:pt idx="5">
                  <c:v>11</c:v>
                </c:pt>
              </c:numCache>
            </c:numRef>
          </c:val>
        </c:ser>
        <c:gapWidth val="43"/>
        <c:overlap val="100"/>
        <c:axId val="266441856"/>
        <c:axId val="266443392"/>
      </c:barChart>
      <c:catAx>
        <c:axId val="266441856"/>
        <c:scaling>
          <c:orientation val="maxMin"/>
        </c:scaling>
        <c:axPos val="l"/>
        <c:tickLblPos val="none"/>
        <c:txPr>
          <a:bodyPr/>
          <a:lstStyle/>
          <a:p>
            <a:pPr>
              <a:defRPr lang="en-IN"/>
            </a:pPr>
            <a:endParaRPr lang="en-US"/>
          </a:p>
        </c:txPr>
        <c:crossAx val="266443392"/>
        <c:crosses val="autoZero"/>
        <c:auto val="1"/>
        <c:lblAlgn val="ctr"/>
        <c:lblOffset val="100"/>
      </c:catAx>
      <c:valAx>
        <c:axId val="266443392"/>
        <c:scaling>
          <c:orientation val="minMax"/>
          <c:max val="100"/>
        </c:scaling>
        <c:delete val="1"/>
        <c:axPos val="b"/>
        <c:numFmt formatCode="0" sourceLinked="1"/>
        <c:tickLblPos val="none"/>
        <c:crossAx val="26644185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2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20</c:v>
                </c:pt>
                <c:pt idx="1">
                  <c:v>15.68</c:v>
                </c:pt>
                <c:pt idx="2">
                  <c:v>9</c:v>
                </c:pt>
                <c:pt idx="3">
                  <c:v>28</c:v>
                </c:pt>
                <c:pt idx="4">
                  <c:v>18.259999999999987</c:v>
                </c:pt>
                <c:pt idx="5">
                  <c:v>6.8199999999999985</c:v>
                </c:pt>
              </c:numCache>
            </c:numRef>
          </c:val>
        </c:ser>
        <c:gapWidth val="43"/>
        <c:overlap val="100"/>
        <c:axId val="266471296"/>
        <c:axId val="266472832"/>
      </c:barChart>
      <c:catAx>
        <c:axId val="266471296"/>
        <c:scaling>
          <c:orientation val="maxMin"/>
        </c:scaling>
        <c:axPos val="l"/>
        <c:tickLblPos val="none"/>
        <c:txPr>
          <a:bodyPr/>
          <a:lstStyle/>
          <a:p>
            <a:pPr>
              <a:defRPr lang="en-IN"/>
            </a:pPr>
            <a:endParaRPr lang="en-US"/>
          </a:p>
        </c:txPr>
        <c:crossAx val="266472832"/>
        <c:crosses val="autoZero"/>
        <c:auto val="1"/>
        <c:lblAlgn val="ctr"/>
        <c:lblOffset val="100"/>
      </c:catAx>
      <c:valAx>
        <c:axId val="266472832"/>
        <c:scaling>
          <c:orientation val="minMax"/>
          <c:max val="100"/>
        </c:scaling>
        <c:delete val="1"/>
        <c:axPos val="b"/>
        <c:numFmt formatCode="0" sourceLinked="1"/>
        <c:tickLblPos val="none"/>
        <c:crossAx val="26647129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2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12</c:v>
                </c:pt>
                <c:pt idx="1">
                  <c:v>10.370000000000006</c:v>
                </c:pt>
                <c:pt idx="2">
                  <c:v>10.01</c:v>
                </c:pt>
                <c:pt idx="3">
                  <c:v>34.92</c:v>
                </c:pt>
                <c:pt idx="4">
                  <c:v>25.82</c:v>
                </c:pt>
                <c:pt idx="5">
                  <c:v>6</c:v>
                </c:pt>
              </c:numCache>
            </c:numRef>
          </c:val>
        </c:ser>
        <c:gapWidth val="43"/>
        <c:overlap val="100"/>
        <c:axId val="266500736"/>
        <c:axId val="266502528"/>
      </c:barChart>
      <c:catAx>
        <c:axId val="266500736"/>
        <c:scaling>
          <c:orientation val="maxMin"/>
        </c:scaling>
        <c:axPos val="l"/>
        <c:tickLblPos val="none"/>
        <c:txPr>
          <a:bodyPr/>
          <a:lstStyle/>
          <a:p>
            <a:pPr>
              <a:defRPr lang="en-IN"/>
            </a:pPr>
            <a:endParaRPr lang="en-US"/>
          </a:p>
        </c:txPr>
        <c:crossAx val="266502528"/>
        <c:crosses val="autoZero"/>
        <c:auto val="1"/>
        <c:lblAlgn val="ctr"/>
        <c:lblOffset val="100"/>
      </c:catAx>
      <c:valAx>
        <c:axId val="266502528"/>
        <c:scaling>
          <c:orientation val="minMax"/>
          <c:max val="100"/>
        </c:scaling>
        <c:delete val="1"/>
        <c:axPos val="b"/>
        <c:numFmt formatCode="0" sourceLinked="1"/>
        <c:tickLblPos val="none"/>
        <c:crossAx val="2665007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57.89</c:v>
                </c:pt>
                <c:pt idx="1">
                  <c:v>27.85</c:v>
                </c:pt>
                <c:pt idx="2">
                  <c:v>14.25</c:v>
                </c:pt>
                <c:pt idx="3">
                  <c:v>0</c:v>
                </c:pt>
              </c:numCache>
            </c:numRef>
          </c:val>
        </c:ser>
        <c:gapWidth val="43"/>
        <c:overlap val="100"/>
        <c:axId val="131790720"/>
        <c:axId val="131792256"/>
      </c:barChart>
      <c:catAx>
        <c:axId val="131790720"/>
        <c:scaling>
          <c:orientation val="maxMin"/>
        </c:scaling>
        <c:axPos val="l"/>
        <c:tickLblPos val="none"/>
        <c:txPr>
          <a:bodyPr/>
          <a:lstStyle/>
          <a:p>
            <a:pPr>
              <a:defRPr lang="en-IN"/>
            </a:pPr>
            <a:endParaRPr lang="en-US"/>
          </a:p>
        </c:txPr>
        <c:crossAx val="131792256"/>
        <c:crosses val="autoZero"/>
        <c:auto val="1"/>
        <c:lblAlgn val="ctr"/>
        <c:lblOffset val="100"/>
      </c:catAx>
      <c:valAx>
        <c:axId val="131792256"/>
        <c:scaling>
          <c:orientation val="minMax"/>
          <c:max val="100"/>
        </c:scaling>
        <c:delete val="1"/>
        <c:axPos val="b"/>
        <c:numFmt formatCode="0" sourceLinked="1"/>
        <c:tickLblPos val="none"/>
        <c:crossAx val="1317907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3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1- 30 mm</c:v>
                </c:pt>
                <c:pt idx="1">
                  <c:v> 30-50 mm</c:v>
                </c:pt>
                <c:pt idx="2">
                  <c:v> 50-70 mm</c:v>
                </c:pt>
                <c:pt idx="3">
                  <c:v> 70 - 100 mm</c:v>
                </c:pt>
                <c:pt idx="4">
                  <c:v> Above 100 mm</c:v>
                </c:pt>
                <c:pt idx="5">
                  <c:v>DK / CS </c:v>
                </c:pt>
              </c:strCache>
            </c:strRef>
          </c:cat>
          <c:val>
            <c:numRef>
              <c:f>Sheet1!$B$2:$B$7</c:f>
              <c:numCache>
                <c:formatCode>0</c:formatCode>
                <c:ptCount val="6"/>
                <c:pt idx="0">
                  <c:v>19.920000000000002</c:v>
                </c:pt>
                <c:pt idx="1">
                  <c:v>9.65</c:v>
                </c:pt>
                <c:pt idx="2">
                  <c:v>13.15</c:v>
                </c:pt>
                <c:pt idx="3">
                  <c:v>26.75</c:v>
                </c:pt>
                <c:pt idx="4">
                  <c:v>19.829999999999988</c:v>
                </c:pt>
                <c:pt idx="5">
                  <c:v>8.14</c:v>
                </c:pt>
              </c:numCache>
            </c:numRef>
          </c:val>
        </c:ser>
        <c:gapWidth val="43"/>
        <c:overlap val="100"/>
        <c:axId val="266558848"/>
        <c:axId val="266560640"/>
      </c:barChart>
      <c:catAx>
        <c:axId val="266558848"/>
        <c:scaling>
          <c:orientation val="maxMin"/>
        </c:scaling>
        <c:axPos val="l"/>
        <c:tickLblPos val="none"/>
        <c:txPr>
          <a:bodyPr/>
          <a:lstStyle/>
          <a:p>
            <a:pPr>
              <a:defRPr lang="en-IN"/>
            </a:pPr>
            <a:endParaRPr lang="en-US"/>
          </a:p>
        </c:txPr>
        <c:crossAx val="266560640"/>
        <c:crosses val="autoZero"/>
        <c:auto val="1"/>
        <c:lblAlgn val="ctr"/>
        <c:lblOffset val="100"/>
      </c:catAx>
      <c:valAx>
        <c:axId val="266560640"/>
        <c:scaling>
          <c:orientation val="minMax"/>
          <c:max val="100"/>
        </c:scaling>
        <c:delete val="1"/>
        <c:axPos val="b"/>
        <c:numFmt formatCode="0" sourceLinked="1"/>
        <c:tickLblPos val="none"/>
        <c:crossAx val="2665588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3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449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 1- 30 mm</c:v>
                </c:pt>
                <c:pt idx="1">
                  <c:v> 31 - 50 mm</c:v>
                </c:pt>
                <c:pt idx="2">
                  <c:v> 51 - 70 mm</c:v>
                </c:pt>
                <c:pt idx="3">
                  <c:v> 70 - 100 mm</c:v>
                </c:pt>
                <c:pt idx="4">
                  <c:v> Above 100 mm</c:v>
                </c:pt>
                <c:pt idx="5">
                  <c:v> Any other (specify) in mm</c:v>
                </c:pt>
                <c:pt idx="6">
                  <c:v> DK / CS</c:v>
                </c:pt>
              </c:strCache>
            </c:strRef>
          </c:cat>
          <c:val>
            <c:numRef>
              <c:f>Sheet1!$B$2:$B$8</c:f>
              <c:numCache>
                <c:formatCode>0</c:formatCode>
                <c:ptCount val="7"/>
                <c:pt idx="0">
                  <c:v>14.96</c:v>
                </c:pt>
                <c:pt idx="1">
                  <c:v>12.51</c:v>
                </c:pt>
                <c:pt idx="2">
                  <c:v>10.870000000000006</c:v>
                </c:pt>
                <c:pt idx="3">
                  <c:v>25.830000000000005</c:v>
                </c:pt>
                <c:pt idx="4">
                  <c:v>22.439999999999987</c:v>
                </c:pt>
                <c:pt idx="5">
                  <c:v>4.74</c:v>
                </c:pt>
                <c:pt idx="6">
                  <c:v>8.65</c:v>
                </c:pt>
              </c:numCache>
            </c:numRef>
          </c:val>
        </c:ser>
        <c:gapWidth val="43"/>
        <c:overlap val="100"/>
        <c:axId val="271110912"/>
        <c:axId val="271112448"/>
      </c:barChart>
      <c:catAx>
        <c:axId val="271110912"/>
        <c:scaling>
          <c:orientation val="maxMin"/>
        </c:scaling>
        <c:axPos val="l"/>
        <c:tickLblPos val="none"/>
        <c:txPr>
          <a:bodyPr/>
          <a:lstStyle/>
          <a:p>
            <a:pPr>
              <a:defRPr lang="en-IN"/>
            </a:pPr>
            <a:endParaRPr lang="en-US"/>
          </a:p>
        </c:txPr>
        <c:crossAx val="271112448"/>
        <c:crosses val="autoZero"/>
        <c:auto val="1"/>
        <c:lblAlgn val="ctr"/>
        <c:lblOffset val="100"/>
      </c:catAx>
      <c:valAx>
        <c:axId val="271112448"/>
        <c:scaling>
          <c:orientation val="minMax"/>
          <c:max val="100"/>
        </c:scaling>
        <c:delete val="1"/>
        <c:axPos val="b"/>
        <c:numFmt formatCode="0" sourceLinked="1"/>
        <c:tickLblPos val="none"/>
        <c:crossAx val="2711109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3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 1- 30 mm</c:v>
                </c:pt>
                <c:pt idx="1">
                  <c:v> 31 - 50 mm</c:v>
                </c:pt>
                <c:pt idx="2">
                  <c:v> 51 - 70 mm</c:v>
                </c:pt>
                <c:pt idx="3">
                  <c:v> 70 - 100 mm</c:v>
                </c:pt>
                <c:pt idx="4">
                  <c:v> Above 100 mm</c:v>
                </c:pt>
                <c:pt idx="5">
                  <c:v> Any other (specify) in mm</c:v>
                </c:pt>
                <c:pt idx="6">
                  <c:v> DK / CS</c:v>
                </c:pt>
              </c:strCache>
            </c:strRef>
          </c:cat>
          <c:val>
            <c:numRef>
              <c:f>Sheet1!$B$2:$B$8</c:f>
              <c:numCache>
                <c:formatCode>0</c:formatCode>
                <c:ptCount val="7"/>
                <c:pt idx="0">
                  <c:v>15.56</c:v>
                </c:pt>
                <c:pt idx="1">
                  <c:v>14.08</c:v>
                </c:pt>
                <c:pt idx="2">
                  <c:v>11.5</c:v>
                </c:pt>
                <c:pt idx="3">
                  <c:v>27.439999999999987</c:v>
                </c:pt>
                <c:pt idx="4">
                  <c:v>21.919999999999987</c:v>
                </c:pt>
                <c:pt idx="5">
                  <c:v>1.3800000000000001</c:v>
                </c:pt>
                <c:pt idx="6">
                  <c:v>8.120000000000001</c:v>
                </c:pt>
              </c:numCache>
            </c:numRef>
          </c:val>
        </c:ser>
        <c:gapWidth val="43"/>
        <c:overlap val="100"/>
        <c:axId val="271128064"/>
        <c:axId val="271129600"/>
      </c:barChart>
      <c:catAx>
        <c:axId val="271128064"/>
        <c:scaling>
          <c:orientation val="maxMin"/>
        </c:scaling>
        <c:axPos val="l"/>
        <c:tickLblPos val="none"/>
        <c:txPr>
          <a:bodyPr/>
          <a:lstStyle/>
          <a:p>
            <a:pPr>
              <a:defRPr lang="en-IN"/>
            </a:pPr>
            <a:endParaRPr lang="en-US"/>
          </a:p>
        </c:txPr>
        <c:crossAx val="271129600"/>
        <c:crosses val="autoZero"/>
        <c:auto val="1"/>
        <c:lblAlgn val="ctr"/>
        <c:lblOffset val="100"/>
      </c:catAx>
      <c:valAx>
        <c:axId val="271129600"/>
        <c:scaling>
          <c:orientation val="minMax"/>
          <c:max val="100"/>
        </c:scaling>
        <c:delete val="1"/>
        <c:axPos val="b"/>
        <c:numFmt formatCode="0" sourceLinked="1"/>
        <c:tickLblPos val="none"/>
        <c:crossAx val="2711280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3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 1- 30 mm</c:v>
                </c:pt>
                <c:pt idx="1">
                  <c:v> 31 - 50 mm</c:v>
                </c:pt>
                <c:pt idx="2">
                  <c:v> 51 - 70 mm</c:v>
                </c:pt>
                <c:pt idx="3">
                  <c:v> 70 - 100 mm</c:v>
                </c:pt>
                <c:pt idx="4">
                  <c:v> Above 100 mm</c:v>
                </c:pt>
                <c:pt idx="5">
                  <c:v> Any other (specify) in mm</c:v>
                </c:pt>
                <c:pt idx="6">
                  <c:v> DK / CS</c:v>
                </c:pt>
              </c:strCache>
            </c:strRef>
          </c:cat>
          <c:val>
            <c:numRef>
              <c:f>Sheet1!$B$2:$B$8</c:f>
              <c:numCache>
                <c:formatCode>0</c:formatCode>
                <c:ptCount val="7"/>
                <c:pt idx="0">
                  <c:v>17.71</c:v>
                </c:pt>
                <c:pt idx="1">
                  <c:v>10.53</c:v>
                </c:pt>
                <c:pt idx="2">
                  <c:v>8.4500000000000028</c:v>
                </c:pt>
                <c:pt idx="3">
                  <c:v>10.07</c:v>
                </c:pt>
                <c:pt idx="4">
                  <c:v>19.559999999999999</c:v>
                </c:pt>
                <c:pt idx="5">
                  <c:v>24.88</c:v>
                </c:pt>
                <c:pt idx="6">
                  <c:v>8.8000000000000007</c:v>
                </c:pt>
              </c:numCache>
            </c:numRef>
          </c:val>
        </c:ser>
        <c:gapWidth val="43"/>
        <c:overlap val="100"/>
        <c:axId val="271186176"/>
        <c:axId val="271187968"/>
      </c:barChart>
      <c:catAx>
        <c:axId val="271186176"/>
        <c:scaling>
          <c:orientation val="maxMin"/>
        </c:scaling>
        <c:axPos val="l"/>
        <c:tickLblPos val="none"/>
        <c:txPr>
          <a:bodyPr/>
          <a:lstStyle/>
          <a:p>
            <a:pPr>
              <a:defRPr lang="en-IN"/>
            </a:pPr>
            <a:endParaRPr lang="en-US"/>
          </a:p>
        </c:txPr>
        <c:crossAx val="271187968"/>
        <c:crosses val="autoZero"/>
        <c:auto val="1"/>
        <c:lblAlgn val="ctr"/>
        <c:lblOffset val="100"/>
      </c:catAx>
      <c:valAx>
        <c:axId val="271187968"/>
        <c:scaling>
          <c:orientation val="minMax"/>
          <c:max val="100"/>
        </c:scaling>
        <c:delete val="1"/>
        <c:axPos val="b"/>
        <c:numFmt formatCode="0" sourceLinked="1"/>
        <c:tickLblPos val="none"/>
        <c:crossAx val="2711861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3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 1- 30 mm</c:v>
                </c:pt>
                <c:pt idx="1">
                  <c:v> 31 - 50 mm</c:v>
                </c:pt>
                <c:pt idx="2">
                  <c:v> 51 - 70 mm</c:v>
                </c:pt>
                <c:pt idx="3">
                  <c:v> 70 - 100 mm</c:v>
                </c:pt>
                <c:pt idx="4">
                  <c:v> Above 100 mm</c:v>
                </c:pt>
                <c:pt idx="5">
                  <c:v> Any other (specify) in mm</c:v>
                </c:pt>
                <c:pt idx="6">
                  <c:v> DK / CS</c:v>
                </c:pt>
              </c:strCache>
            </c:strRef>
          </c:cat>
          <c:val>
            <c:numRef>
              <c:f>Sheet1!$B$2:$B$8</c:f>
              <c:numCache>
                <c:formatCode>0</c:formatCode>
                <c:ptCount val="7"/>
                <c:pt idx="0">
                  <c:v>22.62</c:v>
                </c:pt>
                <c:pt idx="1">
                  <c:v>8.33</c:v>
                </c:pt>
                <c:pt idx="2">
                  <c:v>2.38</c:v>
                </c:pt>
                <c:pt idx="3">
                  <c:v>33.33</c:v>
                </c:pt>
                <c:pt idx="4">
                  <c:v>9.52</c:v>
                </c:pt>
                <c:pt idx="5">
                  <c:v>20.239999999999988</c:v>
                </c:pt>
                <c:pt idx="6">
                  <c:v>3.57</c:v>
                </c:pt>
              </c:numCache>
            </c:numRef>
          </c:val>
        </c:ser>
        <c:gapWidth val="43"/>
        <c:overlap val="100"/>
        <c:axId val="271211520"/>
        <c:axId val="271196928"/>
      </c:barChart>
      <c:catAx>
        <c:axId val="271211520"/>
        <c:scaling>
          <c:orientation val="maxMin"/>
        </c:scaling>
        <c:axPos val="l"/>
        <c:tickLblPos val="none"/>
        <c:txPr>
          <a:bodyPr/>
          <a:lstStyle/>
          <a:p>
            <a:pPr>
              <a:defRPr lang="en-IN"/>
            </a:pPr>
            <a:endParaRPr lang="en-US"/>
          </a:p>
        </c:txPr>
        <c:crossAx val="271196928"/>
        <c:crosses val="autoZero"/>
        <c:auto val="1"/>
        <c:lblAlgn val="ctr"/>
        <c:lblOffset val="100"/>
      </c:catAx>
      <c:valAx>
        <c:axId val="271196928"/>
        <c:scaling>
          <c:orientation val="minMax"/>
          <c:max val="100"/>
        </c:scaling>
        <c:delete val="1"/>
        <c:axPos val="b"/>
        <c:numFmt formatCode="0" sourceLinked="1"/>
        <c:tickLblPos val="none"/>
        <c:crossAx val="2712115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3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 1- 30 mm</c:v>
                </c:pt>
                <c:pt idx="1">
                  <c:v> 31 - 50 mm</c:v>
                </c:pt>
                <c:pt idx="2">
                  <c:v> 51 - 70 mm</c:v>
                </c:pt>
                <c:pt idx="3">
                  <c:v> 70 - 100 mm</c:v>
                </c:pt>
                <c:pt idx="4">
                  <c:v> Above 100 mm</c:v>
                </c:pt>
                <c:pt idx="5">
                  <c:v> Any other (specify) in mm</c:v>
                </c:pt>
                <c:pt idx="6">
                  <c:v> DK / CS</c:v>
                </c:pt>
              </c:strCache>
            </c:strRef>
          </c:cat>
          <c:val>
            <c:numRef>
              <c:f>Sheet1!$B$2:$B$8</c:f>
              <c:numCache>
                <c:formatCode>0</c:formatCode>
                <c:ptCount val="7"/>
                <c:pt idx="0">
                  <c:v>11.04</c:v>
                </c:pt>
                <c:pt idx="1">
                  <c:v>6.9700000000000024</c:v>
                </c:pt>
                <c:pt idx="2">
                  <c:v>10.23</c:v>
                </c:pt>
                <c:pt idx="3">
                  <c:v>35.1</c:v>
                </c:pt>
                <c:pt idx="4">
                  <c:v>29.979999999999986</c:v>
                </c:pt>
                <c:pt idx="5">
                  <c:v>2.0299999999999998</c:v>
                </c:pt>
                <c:pt idx="6">
                  <c:v>4.6499999999999995</c:v>
                </c:pt>
              </c:numCache>
            </c:numRef>
          </c:val>
        </c:ser>
        <c:gapWidth val="43"/>
        <c:overlap val="100"/>
        <c:axId val="271278080"/>
        <c:axId val="271279616"/>
      </c:barChart>
      <c:catAx>
        <c:axId val="271278080"/>
        <c:scaling>
          <c:orientation val="maxMin"/>
        </c:scaling>
        <c:axPos val="l"/>
        <c:tickLblPos val="none"/>
        <c:txPr>
          <a:bodyPr/>
          <a:lstStyle/>
          <a:p>
            <a:pPr>
              <a:defRPr lang="en-IN"/>
            </a:pPr>
            <a:endParaRPr lang="en-US"/>
          </a:p>
        </c:txPr>
        <c:crossAx val="271279616"/>
        <c:crosses val="autoZero"/>
        <c:auto val="1"/>
        <c:lblAlgn val="ctr"/>
        <c:lblOffset val="100"/>
      </c:catAx>
      <c:valAx>
        <c:axId val="271279616"/>
        <c:scaling>
          <c:orientation val="minMax"/>
          <c:max val="100"/>
        </c:scaling>
        <c:delete val="1"/>
        <c:axPos val="b"/>
        <c:numFmt formatCode="0" sourceLinked="1"/>
        <c:tickLblPos val="none"/>
        <c:crossAx val="2712780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3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1"/>
          <c:y val="0.12257111451324262"/>
          <c:w val="0.83441228514459997"/>
          <c:h val="0.736540491158434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2"/>
              <c:layout>
                <c:manualLayout>
                  <c:x val="3.0533347865392899E-2"/>
                  <c:y val="-6.0704054448629038E-17"/>
                </c:manualLayout>
              </c:layout>
              <c:dLblPos val="inEnd"/>
              <c:showVal val="1"/>
            </c:dLbl>
            <c:dLbl>
              <c:idx val="3"/>
              <c:layout>
                <c:manualLayout>
                  <c:x val="-0.11622146213864866"/>
                  <c:y val="-6.2649393665082695E-2"/>
                </c:manualLayout>
              </c:layout>
              <c:dLblPos val="bestFit"/>
              <c:showVal val="1"/>
            </c:dLbl>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3.72</c:v>
                </c:pt>
                <c:pt idx="1">
                  <c:v>72.23</c:v>
                </c:pt>
                <c:pt idx="2">
                  <c:v>8.0500000000000007</c:v>
                </c:pt>
                <c:pt idx="3">
                  <c:v>16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3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5"/>
          <c:y val="0.12257111451324262"/>
          <c:w val="0.83441228514459997"/>
          <c:h val="0.73654049115843501"/>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2"/>
              <c:layout>
                <c:manualLayout>
                  <c:x val="-0.14689826064099656"/>
                  <c:y val="4.6421017941840524E-2"/>
                </c:manualLayout>
              </c:layout>
              <c:showVal val="1"/>
            </c:dLbl>
            <c:dLbl>
              <c:idx val="3"/>
              <c:dLblPos val="ctr"/>
              <c:showVal val="1"/>
            </c:dLbl>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30</c:v>
                </c:pt>
                <c:pt idx="1">
                  <c:v>41</c:v>
                </c:pt>
                <c:pt idx="2">
                  <c:v>13</c:v>
                </c:pt>
                <c:pt idx="3">
                  <c:v>17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3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5"/>
          <c:y val="0.12257111451324262"/>
          <c:w val="0.83441228514459997"/>
          <c:h val="0.73654049115843501"/>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3"/>
              <c:layout>
                <c:manualLayout>
                  <c:x val="-0.14675481000403906"/>
                  <c:y val="-6.9271730651304236E-2"/>
                </c:manualLayout>
              </c:layout>
              <c:dLblPos val="bestFit"/>
              <c:showVal val="1"/>
            </c:dLbl>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3.54</c:v>
                </c:pt>
                <c:pt idx="1">
                  <c:v>79.78</c:v>
                </c:pt>
                <c:pt idx="2">
                  <c:v>3.29</c:v>
                </c:pt>
                <c:pt idx="3">
                  <c:v>13.4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3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9"/>
          <c:y val="0.12257111451324262"/>
          <c:w val="0.83441228514459997"/>
          <c:h val="0.736540491158435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3"/>
              <c:layout>
                <c:manualLayout>
                  <c:x val="-0.17728976066984234"/>
                  <c:y val="3.6685661128237644E-2"/>
                </c:manualLayout>
              </c:layout>
              <c:dLblPos val="bestFit"/>
              <c:showVal val="1"/>
            </c:dLbl>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4.25</c:v>
                </c:pt>
                <c:pt idx="1">
                  <c:v>53</c:v>
                </c:pt>
                <c:pt idx="2">
                  <c:v>17</c:v>
                </c:pt>
                <c:pt idx="3">
                  <c:v>27.459999999999987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65.910000000000025</c:v>
                </c:pt>
                <c:pt idx="1">
                  <c:v>13.639999999999999</c:v>
                </c:pt>
                <c:pt idx="2">
                  <c:v>20.45</c:v>
                </c:pt>
                <c:pt idx="3">
                  <c:v>0</c:v>
                </c:pt>
              </c:numCache>
            </c:numRef>
          </c:val>
        </c:ser>
        <c:gapWidth val="43"/>
        <c:overlap val="100"/>
        <c:axId val="131848832"/>
        <c:axId val="131850624"/>
      </c:barChart>
      <c:catAx>
        <c:axId val="131848832"/>
        <c:scaling>
          <c:orientation val="maxMin"/>
        </c:scaling>
        <c:axPos val="l"/>
        <c:tickLblPos val="none"/>
        <c:txPr>
          <a:bodyPr/>
          <a:lstStyle/>
          <a:p>
            <a:pPr>
              <a:defRPr lang="en-IN"/>
            </a:pPr>
            <a:endParaRPr lang="en-US"/>
          </a:p>
        </c:txPr>
        <c:crossAx val="131850624"/>
        <c:crosses val="autoZero"/>
        <c:auto val="1"/>
        <c:lblAlgn val="ctr"/>
        <c:lblOffset val="100"/>
      </c:catAx>
      <c:valAx>
        <c:axId val="131850624"/>
        <c:scaling>
          <c:orientation val="minMax"/>
          <c:max val="100"/>
        </c:scaling>
        <c:delete val="1"/>
        <c:axPos val="b"/>
        <c:numFmt formatCode="0" sourceLinked="1"/>
        <c:tickLblPos val="none"/>
        <c:crossAx val="1318488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4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2"/>
          <c:y val="0.12257111451324262"/>
          <c:w val="0.83441228514459997"/>
          <c:h val="0.736540491158435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3"/>
              <c:layout>
                <c:manualLayout>
                  <c:x val="-0.15693259262583956"/>
                  <c:y val="-2.9537708733976042E-2"/>
                </c:manualLayout>
              </c:layout>
              <c:dLblPos val="bestFit"/>
              <c:showVal val="1"/>
            </c:dLbl>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1.61</c:v>
                </c:pt>
                <c:pt idx="1">
                  <c:v>20.79</c:v>
                </c:pt>
                <c:pt idx="2">
                  <c:v>52</c:v>
                </c:pt>
                <c:pt idx="3">
                  <c:v>25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4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5"/>
          <c:y val="0.12257111451324262"/>
          <c:w val="0.83441228514459997"/>
          <c:h val="0.736540491158435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0"/>
              <c:delete val="1"/>
            </c:dLbl>
            <c:dLbl>
              <c:idx val="3"/>
              <c:dLblPos val="ctr"/>
              <c:showVal val="1"/>
            </c:dLbl>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1.08</c:v>
                </c:pt>
                <c:pt idx="1">
                  <c:v>68</c:v>
                </c:pt>
                <c:pt idx="2">
                  <c:v>13.44</c:v>
                </c:pt>
                <c:pt idx="3">
                  <c:v>18.279999999999987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4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5"/>
          <c:y val="0.12257111451324262"/>
          <c:w val="0.83441228514459997"/>
          <c:h val="0.73654049115843501"/>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3"/>
              <c:layout>
                <c:manualLayout>
                  <c:x val="-0.10604367951685255"/>
                  <c:y val="-6.9271730651304236E-2"/>
                </c:manualLayout>
              </c:layout>
              <c:dLblPos val="bestFit"/>
              <c:showVal val="1"/>
            </c:dLbl>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3.72</c:v>
                </c:pt>
                <c:pt idx="1">
                  <c:v>72.23</c:v>
                </c:pt>
                <c:pt idx="2">
                  <c:v>8.0500000000000007</c:v>
                </c:pt>
                <c:pt idx="3">
                  <c:v>16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4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9"/>
          <c:y val="0.12257111451324262"/>
          <c:w val="0.83441228514459997"/>
          <c:h val="0.736540491158435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3"/>
              <c:layout>
                <c:manualLayout>
                  <c:x val="-0.20782150573481967"/>
                  <c:y val="5.6552150643044558E-2"/>
                </c:manualLayout>
              </c:layout>
              <c:dLblPos val="bestFit"/>
              <c:showVal val="1"/>
            </c:dLbl>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10</c:v>
                </c:pt>
                <c:pt idx="1">
                  <c:v>31</c:v>
                </c:pt>
                <c:pt idx="2">
                  <c:v>18</c:v>
                </c:pt>
                <c:pt idx="3">
                  <c:v>41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4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9"/>
          <c:y val="0.12257111451324262"/>
          <c:w val="0.83441228514459997"/>
          <c:h val="0.736540491158435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2"/>
              <c:showVal val="1"/>
            </c:dLbl>
            <c:dLbl>
              <c:idx val="3"/>
              <c:layout>
                <c:manualLayout>
                  <c:x val="-0.18881790263949796"/>
                  <c:y val="-1.1706936037610707E-2"/>
                </c:manualLayout>
              </c:layout>
              <c:showVal val="1"/>
            </c:dLbl>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2.23</c:v>
                </c:pt>
                <c:pt idx="1">
                  <c:v>90.63</c:v>
                </c:pt>
                <c:pt idx="2">
                  <c:v>1.9600000000000195</c:v>
                </c:pt>
                <c:pt idx="3">
                  <c:v>5.18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4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2"/>
          <c:y val="0.12257111451324262"/>
          <c:w val="0.83441228514459997"/>
          <c:h val="0.736540491158435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4"/>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3"/>
              <c:layout>
                <c:manualLayout>
                  <c:x val="-0.1772881578694363"/>
                  <c:y val="3.0063324142016276E-2"/>
                </c:manualLayout>
              </c:layout>
              <c:dLblPos val="bestFit"/>
              <c:showVal val="1"/>
            </c:dLbl>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1.33</c:v>
                </c:pt>
                <c:pt idx="1">
                  <c:v>88</c:v>
                </c:pt>
                <c:pt idx="2">
                  <c:v>4</c:v>
                </c:pt>
                <c:pt idx="3">
                  <c:v>6.91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4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5"/>
          <c:y val="0.12257111451324262"/>
          <c:w val="0.83441228514459997"/>
          <c:h val="0.736540491158435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3"/>
              <c:layout>
                <c:manualLayout>
                  <c:x val="-0.15693259262583956"/>
                  <c:y val="3.5739761971308082E-3"/>
                </c:manualLayout>
              </c:layout>
              <c:dLblPos val="bestFit"/>
              <c:showVal val="1"/>
            </c:dLbl>
            <c:txPr>
              <a:bodyPr/>
              <a:lstStyle/>
              <a:p>
                <a:pPr>
                  <a:defRPr lang="en-US"/>
                </a:pPr>
                <a:endParaRPr lang="en-US"/>
              </a:p>
            </c:txPr>
            <c:dLblPos val="inEnd"/>
            <c:showVal val="1"/>
            <c:showLeaderLines val="1"/>
          </c:dLbls>
          <c:cat>
            <c:strRef>
              <c:f>Sheet1!$A$2:$A$5</c:f>
              <c:strCache>
                <c:ptCount val="4"/>
                <c:pt idx="0">
                  <c:v>Mild Chill &gt;10C</c:v>
                </c:pt>
                <c:pt idx="1">
                  <c:v>Chill betn. 0 &amp; 10C</c:v>
                </c:pt>
                <c:pt idx="2">
                  <c:v>Frozen below 0C</c:v>
                </c:pt>
                <c:pt idx="3">
                  <c:v>DK / CS</c:v>
                </c:pt>
              </c:strCache>
            </c:strRef>
          </c:cat>
          <c:val>
            <c:numRef>
              <c:f>Sheet1!$B$2:$B$5</c:f>
              <c:numCache>
                <c:formatCode>0</c:formatCode>
                <c:ptCount val="4"/>
                <c:pt idx="0">
                  <c:v>2.74</c:v>
                </c:pt>
                <c:pt idx="1">
                  <c:v>63</c:v>
                </c:pt>
                <c:pt idx="2">
                  <c:v>14</c:v>
                </c:pt>
                <c:pt idx="3">
                  <c:v>20.350000000000001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4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 Ammonia Based</c:v>
                </c:pt>
                <c:pt idx="1">
                  <c:v> Air and water cooled</c:v>
                </c:pt>
                <c:pt idx="2">
                  <c:v> Reciprocating</c:v>
                </c:pt>
                <c:pt idx="3">
                  <c:v> Screw</c:v>
                </c:pt>
                <c:pt idx="4">
                  <c:v> Centrifugal</c:v>
                </c:pt>
                <c:pt idx="5">
                  <c:v> Semi Hermetic</c:v>
                </c:pt>
                <c:pt idx="6">
                  <c:v> DK / CS</c:v>
                </c:pt>
              </c:strCache>
            </c:strRef>
          </c:cat>
          <c:val>
            <c:numRef>
              <c:f>Sheet1!$B$2:$B$8</c:f>
              <c:numCache>
                <c:formatCode>0</c:formatCode>
                <c:ptCount val="7"/>
                <c:pt idx="0">
                  <c:v>69.81</c:v>
                </c:pt>
                <c:pt idx="1">
                  <c:v>23.09</c:v>
                </c:pt>
                <c:pt idx="2">
                  <c:v>1.6500000000000001</c:v>
                </c:pt>
                <c:pt idx="3">
                  <c:v>1.35</c:v>
                </c:pt>
                <c:pt idx="4">
                  <c:v>0.36000000000000032</c:v>
                </c:pt>
                <c:pt idx="5">
                  <c:v>0.24000000000000021</c:v>
                </c:pt>
                <c:pt idx="6">
                  <c:v>3.51</c:v>
                </c:pt>
              </c:numCache>
            </c:numRef>
          </c:val>
        </c:ser>
        <c:gapWidth val="43"/>
        <c:overlap val="100"/>
        <c:axId val="275580416"/>
        <c:axId val="275581952"/>
      </c:barChart>
      <c:catAx>
        <c:axId val="275580416"/>
        <c:scaling>
          <c:orientation val="maxMin"/>
        </c:scaling>
        <c:axPos val="l"/>
        <c:tickLblPos val="none"/>
        <c:txPr>
          <a:bodyPr/>
          <a:lstStyle/>
          <a:p>
            <a:pPr>
              <a:defRPr lang="en-IN"/>
            </a:pPr>
            <a:endParaRPr lang="en-US"/>
          </a:p>
        </c:txPr>
        <c:crossAx val="275581952"/>
        <c:crosses val="autoZero"/>
        <c:auto val="1"/>
        <c:lblAlgn val="ctr"/>
        <c:lblOffset val="100"/>
      </c:catAx>
      <c:valAx>
        <c:axId val="275581952"/>
        <c:scaling>
          <c:orientation val="minMax"/>
          <c:max val="100"/>
        </c:scaling>
        <c:delete val="1"/>
        <c:axPos val="b"/>
        <c:numFmt formatCode="0" sourceLinked="1"/>
        <c:tickLblPos val="none"/>
        <c:crossAx val="2755804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4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 Ammonia Based</c:v>
                </c:pt>
                <c:pt idx="1">
                  <c:v> Air and water cooled</c:v>
                </c:pt>
                <c:pt idx="2">
                  <c:v> Reciprocating</c:v>
                </c:pt>
                <c:pt idx="3">
                  <c:v> Screw</c:v>
                </c:pt>
                <c:pt idx="4">
                  <c:v> Centrifugal</c:v>
                </c:pt>
                <c:pt idx="5">
                  <c:v> Semi Hermetic</c:v>
                </c:pt>
                <c:pt idx="6">
                  <c:v> DK / CS</c:v>
                </c:pt>
              </c:strCache>
            </c:strRef>
          </c:cat>
          <c:val>
            <c:numRef>
              <c:f>Sheet1!$B$2:$B$8</c:f>
              <c:numCache>
                <c:formatCode>0</c:formatCode>
                <c:ptCount val="7"/>
                <c:pt idx="0">
                  <c:v>48</c:v>
                </c:pt>
                <c:pt idx="1">
                  <c:v>23</c:v>
                </c:pt>
                <c:pt idx="2">
                  <c:v>9</c:v>
                </c:pt>
                <c:pt idx="3">
                  <c:v>0</c:v>
                </c:pt>
                <c:pt idx="4">
                  <c:v>2.68</c:v>
                </c:pt>
                <c:pt idx="5">
                  <c:v>0</c:v>
                </c:pt>
                <c:pt idx="6">
                  <c:v>17</c:v>
                </c:pt>
              </c:numCache>
            </c:numRef>
          </c:val>
        </c:ser>
        <c:gapWidth val="43"/>
        <c:overlap val="100"/>
        <c:axId val="275618048"/>
        <c:axId val="275636224"/>
      </c:barChart>
      <c:catAx>
        <c:axId val="275618048"/>
        <c:scaling>
          <c:orientation val="maxMin"/>
        </c:scaling>
        <c:axPos val="l"/>
        <c:tickLblPos val="none"/>
        <c:txPr>
          <a:bodyPr/>
          <a:lstStyle/>
          <a:p>
            <a:pPr>
              <a:defRPr lang="en-IN"/>
            </a:pPr>
            <a:endParaRPr lang="en-US"/>
          </a:p>
        </c:txPr>
        <c:crossAx val="275636224"/>
        <c:crosses val="autoZero"/>
        <c:auto val="1"/>
        <c:lblAlgn val="ctr"/>
        <c:lblOffset val="100"/>
      </c:catAx>
      <c:valAx>
        <c:axId val="275636224"/>
        <c:scaling>
          <c:orientation val="minMax"/>
          <c:max val="100"/>
        </c:scaling>
        <c:delete val="1"/>
        <c:axPos val="b"/>
        <c:numFmt formatCode="0" sourceLinked="1"/>
        <c:tickLblPos val="none"/>
        <c:crossAx val="2756180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4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 Ammonia Based</c:v>
                </c:pt>
                <c:pt idx="1">
                  <c:v> Air and water cooled</c:v>
                </c:pt>
                <c:pt idx="2">
                  <c:v> Reciprocating</c:v>
                </c:pt>
                <c:pt idx="3">
                  <c:v> Screw</c:v>
                </c:pt>
                <c:pt idx="4">
                  <c:v> Centrifugal</c:v>
                </c:pt>
                <c:pt idx="5">
                  <c:v> Semi Hermetic</c:v>
                </c:pt>
                <c:pt idx="6">
                  <c:v> DK / CS</c:v>
                </c:pt>
              </c:strCache>
            </c:strRef>
          </c:cat>
          <c:val>
            <c:numRef>
              <c:f>Sheet1!$B$2:$B$8</c:f>
              <c:numCache>
                <c:formatCode>0</c:formatCode>
                <c:ptCount val="7"/>
                <c:pt idx="0">
                  <c:v>71.25</c:v>
                </c:pt>
                <c:pt idx="1">
                  <c:v>22.95</c:v>
                </c:pt>
                <c:pt idx="2">
                  <c:v>1.1800000000000141</c:v>
                </c:pt>
                <c:pt idx="3">
                  <c:v>1.3</c:v>
                </c:pt>
                <c:pt idx="4">
                  <c:v>0.25</c:v>
                </c:pt>
                <c:pt idx="5">
                  <c:v>0.11</c:v>
                </c:pt>
                <c:pt idx="6">
                  <c:v>2.96</c:v>
                </c:pt>
              </c:numCache>
            </c:numRef>
          </c:val>
        </c:ser>
        <c:gapWidth val="43"/>
        <c:overlap val="100"/>
        <c:axId val="275684352"/>
        <c:axId val="275690240"/>
      </c:barChart>
      <c:catAx>
        <c:axId val="275684352"/>
        <c:scaling>
          <c:orientation val="maxMin"/>
        </c:scaling>
        <c:axPos val="l"/>
        <c:tickLblPos val="none"/>
        <c:txPr>
          <a:bodyPr/>
          <a:lstStyle/>
          <a:p>
            <a:pPr>
              <a:defRPr lang="en-IN"/>
            </a:pPr>
            <a:endParaRPr lang="en-US"/>
          </a:p>
        </c:txPr>
        <c:crossAx val="275690240"/>
        <c:crosses val="autoZero"/>
        <c:auto val="1"/>
        <c:lblAlgn val="ctr"/>
        <c:lblOffset val="100"/>
      </c:catAx>
      <c:valAx>
        <c:axId val="275690240"/>
        <c:scaling>
          <c:orientation val="minMax"/>
          <c:max val="100"/>
        </c:scaling>
        <c:delete val="1"/>
        <c:axPos val="b"/>
        <c:numFmt formatCode="0" sourceLinked="1"/>
        <c:tickLblPos val="none"/>
        <c:crossAx val="2756843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64.400000000000006</c:v>
                </c:pt>
                <c:pt idx="1">
                  <c:v>18.37</c:v>
                </c:pt>
                <c:pt idx="2">
                  <c:v>13.49</c:v>
                </c:pt>
                <c:pt idx="3">
                  <c:v>3.73</c:v>
                </c:pt>
              </c:numCache>
            </c:numRef>
          </c:val>
        </c:ser>
        <c:gapWidth val="43"/>
        <c:overlap val="100"/>
        <c:axId val="131882368"/>
        <c:axId val="131892352"/>
      </c:barChart>
      <c:catAx>
        <c:axId val="131882368"/>
        <c:scaling>
          <c:orientation val="maxMin"/>
        </c:scaling>
        <c:axPos val="l"/>
        <c:tickLblPos val="none"/>
        <c:txPr>
          <a:bodyPr/>
          <a:lstStyle/>
          <a:p>
            <a:pPr>
              <a:defRPr lang="en-IN"/>
            </a:pPr>
            <a:endParaRPr lang="en-US"/>
          </a:p>
        </c:txPr>
        <c:crossAx val="131892352"/>
        <c:crosses val="autoZero"/>
        <c:auto val="1"/>
        <c:lblAlgn val="ctr"/>
        <c:lblOffset val="100"/>
      </c:catAx>
      <c:valAx>
        <c:axId val="131892352"/>
        <c:scaling>
          <c:orientation val="minMax"/>
          <c:max val="100"/>
        </c:scaling>
        <c:delete val="1"/>
        <c:axPos val="b"/>
        <c:numFmt formatCode="0" sourceLinked="1"/>
        <c:tickLblPos val="none"/>
        <c:crossAx val="1318823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5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 Ammonia Based</c:v>
                </c:pt>
                <c:pt idx="1">
                  <c:v> Air and water cooled</c:v>
                </c:pt>
                <c:pt idx="2">
                  <c:v> Reciprocating</c:v>
                </c:pt>
                <c:pt idx="3">
                  <c:v> Screw</c:v>
                </c:pt>
                <c:pt idx="4">
                  <c:v> Centrifugal</c:v>
                </c:pt>
                <c:pt idx="5">
                  <c:v> Semi Hermetic</c:v>
                </c:pt>
                <c:pt idx="6">
                  <c:v> DK / CS</c:v>
                </c:pt>
              </c:strCache>
            </c:strRef>
          </c:cat>
          <c:val>
            <c:numRef>
              <c:f>Sheet1!$B$2:$B$8</c:f>
              <c:numCache>
                <c:formatCode>0</c:formatCode>
                <c:ptCount val="7"/>
                <c:pt idx="0">
                  <c:v>60.92</c:v>
                </c:pt>
                <c:pt idx="1">
                  <c:v>22.68</c:v>
                </c:pt>
                <c:pt idx="2">
                  <c:v>7.92</c:v>
                </c:pt>
                <c:pt idx="3">
                  <c:v>1.72</c:v>
                </c:pt>
                <c:pt idx="4">
                  <c:v>0.7500000000000141</c:v>
                </c:pt>
                <c:pt idx="5">
                  <c:v>0.84000000000000064</c:v>
                </c:pt>
                <c:pt idx="6">
                  <c:v>5.17</c:v>
                </c:pt>
              </c:numCache>
            </c:numRef>
          </c:val>
        </c:ser>
        <c:gapWidth val="43"/>
        <c:overlap val="100"/>
        <c:axId val="275714048"/>
        <c:axId val="275715584"/>
      </c:barChart>
      <c:catAx>
        <c:axId val="275714048"/>
        <c:scaling>
          <c:orientation val="maxMin"/>
        </c:scaling>
        <c:axPos val="l"/>
        <c:tickLblPos val="none"/>
        <c:txPr>
          <a:bodyPr/>
          <a:lstStyle/>
          <a:p>
            <a:pPr>
              <a:defRPr lang="en-IN"/>
            </a:pPr>
            <a:endParaRPr lang="en-US"/>
          </a:p>
        </c:txPr>
        <c:crossAx val="275715584"/>
        <c:crosses val="autoZero"/>
        <c:auto val="1"/>
        <c:lblAlgn val="ctr"/>
        <c:lblOffset val="100"/>
      </c:catAx>
      <c:valAx>
        <c:axId val="275715584"/>
        <c:scaling>
          <c:orientation val="minMax"/>
          <c:max val="100"/>
        </c:scaling>
        <c:delete val="1"/>
        <c:axPos val="b"/>
        <c:numFmt formatCode="0" sourceLinked="1"/>
        <c:tickLblPos val="none"/>
        <c:crossAx val="2757140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5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 Ammonia Based</c:v>
                </c:pt>
                <c:pt idx="1">
                  <c:v> Air and water cooled</c:v>
                </c:pt>
                <c:pt idx="2">
                  <c:v> Reciprocating</c:v>
                </c:pt>
                <c:pt idx="3">
                  <c:v> Screw</c:v>
                </c:pt>
                <c:pt idx="4">
                  <c:v> Centrifugal</c:v>
                </c:pt>
                <c:pt idx="5">
                  <c:v> Semi Hermetic</c:v>
                </c:pt>
                <c:pt idx="6">
                  <c:v> DK / CS</c:v>
                </c:pt>
              </c:strCache>
            </c:strRef>
          </c:cat>
          <c:val>
            <c:numRef>
              <c:f>Sheet1!$B$2:$B$8</c:f>
              <c:numCache>
                <c:formatCode>0</c:formatCode>
                <c:ptCount val="7"/>
                <c:pt idx="0">
                  <c:v>56</c:v>
                </c:pt>
                <c:pt idx="1">
                  <c:v>29</c:v>
                </c:pt>
                <c:pt idx="2">
                  <c:v>4.8499999999999996</c:v>
                </c:pt>
                <c:pt idx="3">
                  <c:v>1.8800000000000001</c:v>
                </c:pt>
                <c:pt idx="4">
                  <c:v>1.08</c:v>
                </c:pt>
                <c:pt idx="5">
                  <c:v>0.56999999999999995</c:v>
                </c:pt>
                <c:pt idx="6">
                  <c:v>7.1899999999999995</c:v>
                </c:pt>
              </c:numCache>
            </c:numRef>
          </c:val>
        </c:ser>
        <c:gapWidth val="43"/>
        <c:overlap val="100"/>
        <c:axId val="275768064"/>
        <c:axId val="275769600"/>
      </c:barChart>
      <c:catAx>
        <c:axId val="275768064"/>
        <c:scaling>
          <c:orientation val="maxMin"/>
        </c:scaling>
        <c:axPos val="l"/>
        <c:tickLblPos val="none"/>
        <c:txPr>
          <a:bodyPr/>
          <a:lstStyle/>
          <a:p>
            <a:pPr>
              <a:defRPr lang="en-IN"/>
            </a:pPr>
            <a:endParaRPr lang="en-US"/>
          </a:p>
        </c:txPr>
        <c:crossAx val="275769600"/>
        <c:crosses val="autoZero"/>
        <c:auto val="1"/>
        <c:lblAlgn val="ctr"/>
        <c:lblOffset val="100"/>
      </c:catAx>
      <c:valAx>
        <c:axId val="275769600"/>
        <c:scaling>
          <c:orientation val="minMax"/>
          <c:max val="100"/>
        </c:scaling>
        <c:delete val="1"/>
        <c:axPos val="b"/>
        <c:numFmt formatCode="0" sourceLinked="1"/>
        <c:tickLblPos val="none"/>
        <c:crossAx val="2757680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5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 Ammonia Based</c:v>
                </c:pt>
                <c:pt idx="1">
                  <c:v> Air and water cooled</c:v>
                </c:pt>
                <c:pt idx="2">
                  <c:v> Reciprocating</c:v>
                </c:pt>
                <c:pt idx="3">
                  <c:v> Screw</c:v>
                </c:pt>
                <c:pt idx="4">
                  <c:v> Centrifugal</c:v>
                </c:pt>
                <c:pt idx="5">
                  <c:v> Semi Hermetic</c:v>
                </c:pt>
                <c:pt idx="6">
                  <c:v> DK / CS</c:v>
                </c:pt>
              </c:strCache>
            </c:strRef>
          </c:cat>
          <c:val>
            <c:numRef>
              <c:f>Sheet1!$B$2:$B$8</c:f>
              <c:numCache>
                <c:formatCode>0</c:formatCode>
                <c:ptCount val="7"/>
                <c:pt idx="0">
                  <c:v>51</c:v>
                </c:pt>
                <c:pt idx="1">
                  <c:v>26</c:v>
                </c:pt>
                <c:pt idx="2">
                  <c:v>9.2299999999999986</c:v>
                </c:pt>
                <c:pt idx="3">
                  <c:v>0</c:v>
                </c:pt>
                <c:pt idx="4">
                  <c:v>0</c:v>
                </c:pt>
                <c:pt idx="5">
                  <c:v>0</c:v>
                </c:pt>
                <c:pt idx="6">
                  <c:v>14</c:v>
                </c:pt>
              </c:numCache>
            </c:numRef>
          </c:val>
        </c:ser>
        <c:gapWidth val="43"/>
        <c:overlap val="100"/>
        <c:axId val="275801600"/>
        <c:axId val="275803136"/>
      </c:barChart>
      <c:catAx>
        <c:axId val="275801600"/>
        <c:scaling>
          <c:orientation val="maxMin"/>
        </c:scaling>
        <c:axPos val="l"/>
        <c:tickLblPos val="none"/>
        <c:txPr>
          <a:bodyPr/>
          <a:lstStyle/>
          <a:p>
            <a:pPr>
              <a:defRPr lang="en-IN"/>
            </a:pPr>
            <a:endParaRPr lang="en-US"/>
          </a:p>
        </c:txPr>
        <c:crossAx val="275803136"/>
        <c:crosses val="autoZero"/>
        <c:auto val="1"/>
        <c:lblAlgn val="ctr"/>
        <c:lblOffset val="100"/>
      </c:catAx>
      <c:valAx>
        <c:axId val="275803136"/>
        <c:scaling>
          <c:orientation val="minMax"/>
          <c:max val="100"/>
        </c:scaling>
        <c:delete val="1"/>
        <c:axPos val="b"/>
        <c:numFmt formatCode="0" sourceLinked="1"/>
        <c:tickLblPos val="none"/>
        <c:crossAx val="2758016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5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 Ammonia Based</c:v>
                </c:pt>
                <c:pt idx="1">
                  <c:v> Air and water cooled</c:v>
                </c:pt>
                <c:pt idx="2">
                  <c:v> Reciprocating</c:v>
                </c:pt>
                <c:pt idx="3">
                  <c:v> Screw</c:v>
                </c:pt>
                <c:pt idx="4">
                  <c:v> Centrifugal</c:v>
                </c:pt>
                <c:pt idx="5">
                  <c:v> Semi Hermetic</c:v>
                </c:pt>
                <c:pt idx="6">
                  <c:v> DK / CS</c:v>
                </c:pt>
              </c:strCache>
            </c:strRef>
          </c:cat>
          <c:val>
            <c:numRef>
              <c:f>Sheet1!$B$2:$B$8</c:f>
              <c:numCache>
                <c:formatCode>0</c:formatCode>
                <c:ptCount val="7"/>
                <c:pt idx="0">
                  <c:v>69.81</c:v>
                </c:pt>
                <c:pt idx="1">
                  <c:v>23.09</c:v>
                </c:pt>
                <c:pt idx="2">
                  <c:v>1.6500000000000001</c:v>
                </c:pt>
                <c:pt idx="3">
                  <c:v>1.35</c:v>
                </c:pt>
                <c:pt idx="4">
                  <c:v>0.36000000000000032</c:v>
                </c:pt>
                <c:pt idx="5">
                  <c:v>0.24000000000000021</c:v>
                </c:pt>
                <c:pt idx="6">
                  <c:v>3.51</c:v>
                </c:pt>
              </c:numCache>
            </c:numRef>
          </c:val>
        </c:ser>
        <c:gapWidth val="43"/>
        <c:overlap val="100"/>
        <c:axId val="275822848"/>
        <c:axId val="275832832"/>
      </c:barChart>
      <c:catAx>
        <c:axId val="275822848"/>
        <c:scaling>
          <c:orientation val="maxMin"/>
        </c:scaling>
        <c:axPos val="l"/>
        <c:tickLblPos val="none"/>
        <c:txPr>
          <a:bodyPr/>
          <a:lstStyle/>
          <a:p>
            <a:pPr>
              <a:defRPr lang="en-IN"/>
            </a:pPr>
            <a:endParaRPr lang="en-US"/>
          </a:p>
        </c:txPr>
        <c:crossAx val="275832832"/>
        <c:crosses val="autoZero"/>
        <c:auto val="1"/>
        <c:lblAlgn val="ctr"/>
        <c:lblOffset val="100"/>
      </c:catAx>
      <c:valAx>
        <c:axId val="275832832"/>
        <c:scaling>
          <c:orientation val="minMax"/>
          <c:max val="100"/>
        </c:scaling>
        <c:delete val="1"/>
        <c:axPos val="b"/>
        <c:numFmt formatCode="0" sourceLinked="1"/>
        <c:tickLblPos val="none"/>
        <c:crossAx val="2758228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5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 Ammonia Based</c:v>
                </c:pt>
                <c:pt idx="1">
                  <c:v> Air and water cooled</c:v>
                </c:pt>
                <c:pt idx="2">
                  <c:v> Reciprocating</c:v>
                </c:pt>
                <c:pt idx="3">
                  <c:v> Screw</c:v>
                </c:pt>
                <c:pt idx="4">
                  <c:v> Centrifugal</c:v>
                </c:pt>
                <c:pt idx="5">
                  <c:v> Semi Hermetic</c:v>
                </c:pt>
                <c:pt idx="6">
                  <c:v> DK / CS</c:v>
                </c:pt>
              </c:strCache>
            </c:strRef>
          </c:cat>
          <c:val>
            <c:numRef>
              <c:f>Sheet1!$B$2:$B$8</c:f>
              <c:numCache>
                <c:formatCode>0</c:formatCode>
                <c:ptCount val="7"/>
                <c:pt idx="0">
                  <c:v>57</c:v>
                </c:pt>
                <c:pt idx="1">
                  <c:v>31</c:v>
                </c:pt>
                <c:pt idx="2">
                  <c:v>2.0699999999999998</c:v>
                </c:pt>
                <c:pt idx="3">
                  <c:v>0.8</c:v>
                </c:pt>
                <c:pt idx="4">
                  <c:v>0.8</c:v>
                </c:pt>
                <c:pt idx="5">
                  <c:v>1</c:v>
                </c:pt>
                <c:pt idx="6">
                  <c:v>7.68</c:v>
                </c:pt>
              </c:numCache>
            </c:numRef>
          </c:val>
        </c:ser>
        <c:gapWidth val="43"/>
        <c:overlap val="100"/>
        <c:axId val="275893248"/>
        <c:axId val="275903232"/>
      </c:barChart>
      <c:catAx>
        <c:axId val="275893248"/>
        <c:scaling>
          <c:orientation val="maxMin"/>
        </c:scaling>
        <c:axPos val="l"/>
        <c:tickLblPos val="none"/>
        <c:txPr>
          <a:bodyPr/>
          <a:lstStyle/>
          <a:p>
            <a:pPr>
              <a:defRPr lang="en-IN"/>
            </a:pPr>
            <a:endParaRPr lang="en-US"/>
          </a:p>
        </c:txPr>
        <c:crossAx val="275903232"/>
        <c:crosses val="autoZero"/>
        <c:auto val="1"/>
        <c:lblAlgn val="ctr"/>
        <c:lblOffset val="100"/>
      </c:catAx>
      <c:valAx>
        <c:axId val="275903232"/>
        <c:scaling>
          <c:orientation val="minMax"/>
          <c:max val="100"/>
        </c:scaling>
        <c:delete val="1"/>
        <c:axPos val="b"/>
        <c:numFmt formatCode="0" sourceLinked="1"/>
        <c:tickLblPos val="none"/>
        <c:crossAx val="2758932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5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 Ammonia Based</c:v>
                </c:pt>
                <c:pt idx="1">
                  <c:v> Air and water cooled</c:v>
                </c:pt>
                <c:pt idx="2">
                  <c:v> Reciprocating</c:v>
                </c:pt>
                <c:pt idx="3">
                  <c:v> Screw</c:v>
                </c:pt>
                <c:pt idx="4">
                  <c:v> Centrifugal</c:v>
                </c:pt>
                <c:pt idx="5">
                  <c:v> Semi Hermetic</c:v>
                </c:pt>
                <c:pt idx="6">
                  <c:v> DK / CS</c:v>
                </c:pt>
              </c:strCache>
            </c:strRef>
          </c:cat>
          <c:val>
            <c:numRef>
              <c:f>Sheet1!$B$2:$B$8</c:f>
              <c:numCache>
                <c:formatCode>0</c:formatCode>
                <c:ptCount val="7"/>
                <c:pt idx="0">
                  <c:v>83.97</c:v>
                </c:pt>
                <c:pt idx="1">
                  <c:v>13.09</c:v>
                </c:pt>
                <c:pt idx="2">
                  <c:v>0.45</c:v>
                </c:pt>
                <c:pt idx="3">
                  <c:v>0.54</c:v>
                </c:pt>
                <c:pt idx="4">
                  <c:v>1.0000000000000005E-2</c:v>
                </c:pt>
                <c:pt idx="5">
                  <c:v>6.0000000000000032E-2</c:v>
                </c:pt>
                <c:pt idx="6">
                  <c:v>1.8800000000000001</c:v>
                </c:pt>
              </c:numCache>
            </c:numRef>
          </c:val>
        </c:ser>
        <c:gapWidth val="43"/>
        <c:overlap val="100"/>
        <c:axId val="275927040"/>
        <c:axId val="275928576"/>
      </c:barChart>
      <c:catAx>
        <c:axId val="275927040"/>
        <c:scaling>
          <c:orientation val="maxMin"/>
        </c:scaling>
        <c:axPos val="l"/>
        <c:tickLblPos val="none"/>
        <c:txPr>
          <a:bodyPr/>
          <a:lstStyle/>
          <a:p>
            <a:pPr>
              <a:defRPr lang="en-IN"/>
            </a:pPr>
            <a:endParaRPr lang="en-US"/>
          </a:p>
        </c:txPr>
        <c:crossAx val="275928576"/>
        <c:crosses val="autoZero"/>
        <c:auto val="1"/>
        <c:lblAlgn val="ctr"/>
        <c:lblOffset val="100"/>
      </c:catAx>
      <c:valAx>
        <c:axId val="275928576"/>
        <c:scaling>
          <c:orientation val="minMax"/>
          <c:max val="100"/>
        </c:scaling>
        <c:delete val="1"/>
        <c:axPos val="b"/>
        <c:numFmt formatCode="0" sourceLinked="1"/>
        <c:tickLblPos val="none"/>
        <c:crossAx val="27592704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5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 Ammonia Based</c:v>
                </c:pt>
                <c:pt idx="1">
                  <c:v> Air and water cooled</c:v>
                </c:pt>
                <c:pt idx="2">
                  <c:v> Reciprocating</c:v>
                </c:pt>
                <c:pt idx="3">
                  <c:v> Screw</c:v>
                </c:pt>
                <c:pt idx="4">
                  <c:v> Centrifugal</c:v>
                </c:pt>
                <c:pt idx="5">
                  <c:v> Semi Hermetic</c:v>
                </c:pt>
                <c:pt idx="6">
                  <c:v> DK / CS</c:v>
                </c:pt>
              </c:strCache>
            </c:strRef>
          </c:cat>
          <c:val>
            <c:numRef>
              <c:f>Sheet1!$B$2:$B$8</c:f>
              <c:numCache>
                <c:formatCode>0</c:formatCode>
                <c:ptCount val="7"/>
                <c:pt idx="0">
                  <c:v>49</c:v>
                </c:pt>
                <c:pt idx="1">
                  <c:v>48</c:v>
                </c:pt>
                <c:pt idx="2">
                  <c:v>0.75000000000000411</c:v>
                </c:pt>
                <c:pt idx="3">
                  <c:v>0</c:v>
                </c:pt>
                <c:pt idx="4">
                  <c:v>0</c:v>
                </c:pt>
                <c:pt idx="5">
                  <c:v>6.0000000000000032E-2</c:v>
                </c:pt>
                <c:pt idx="6">
                  <c:v>2.52</c:v>
                </c:pt>
              </c:numCache>
            </c:numRef>
          </c:val>
        </c:ser>
        <c:gapWidth val="43"/>
        <c:overlap val="100"/>
        <c:axId val="275956480"/>
        <c:axId val="275958016"/>
      </c:barChart>
      <c:catAx>
        <c:axId val="275956480"/>
        <c:scaling>
          <c:orientation val="maxMin"/>
        </c:scaling>
        <c:axPos val="l"/>
        <c:tickLblPos val="none"/>
        <c:txPr>
          <a:bodyPr/>
          <a:lstStyle/>
          <a:p>
            <a:pPr>
              <a:defRPr lang="en-IN"/>
            </a:pPr>
            <a:endParaRPr lang="en-US"/>
          </a:p>
        </c:txPr>
        <c:crossAx val="275958016"/>
        <c:crosses val="autoZero"/>
        <c:auto val="1"/>
        <c:lblAlgn val="ctr"/>
        <c:lblOffset val="100"/>
      </c:catAx>
      <c:valAx>
        <c:axId val="275958016"/>
        <c:scaling>
          <c:orientation val="minMax"/>
          <c:max val="100"/>
        </c:scaling>
        <c:delete val="1"/>
        <c:axPos val="b"/>
        <c:numFmt formatCode="0" sourceLinked="1"/>
        <c:tickLblPos val="none"/>
        <c:crossAx val="2759564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5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Sheet1!$A$2:$A$8</c:f>
              <c:strCache>
                <c:ptCount val="7"/>
                <c:pt idx="0">
                  <c:v> Ammonia Based</c:v>
                </c:pt>
                <c:pt idx="1">
                  <c:v> Air and water cooled</c:v>
                </c:pt>
                <c:pt idx="2">
                  <c:v> Reciprocating</c:v>
                </c:pt>
                <c:pt idx="3">
                  <c:v> Screw</c:v>
                </c:pt>
                <c:pt idx="4">
                  <c:v> Centrifugal</c:v>
                </c:pt>
                <c:pt idx="5">
                  <c:v> Semi Hermetic</c:v>
                </c:pt>
                <c:pt idx="6">
                  <c:v> DK / CS</c:v>
                </c:pt>
              </c:strCache>
            </c:strRef>
          </c:cat>
          <c:val>
            <c:numRef>
              <c:f>Sheet1!$B$2:$B$8</c:f>
              <c:numCache>
                <c:formatCode>0</c:formatCode>
                <c:ptCount val="7"/>
                <c:pt idx="0">
                  <c:v>74</c:v>
                </c:pt>
                <c:pt idx="1">
                  <c:v>12.17</c:v>
                </c:pt>
                <c:pt idx="2">
                  <c:v>4.17</c:v>
                </c:pt>
                <c:pt idx="3">
                  <c:v>4.34</c:v>
                </c:pt>
                <c:pt idx="4">
                  <c:v>0.9</c:v>
                </c:pt>
                <c:pt idx="5">
                  <c:v>0.53</c:v>
                </c:pt>
                <c:pt idx="6">
                  <c:v>3.8899999999999997</c:v>
                </c:pt>
              </c:numCache>
            </c:numRef>
          </c:val>
        </c:ser>
        <c:gapWidth val="43"/>
        <c:overlap val="100"/>
        <c:axId val="276018688"/>
        <c:axId val="276020224"/>
      </c:barChart>
      <c:catAx>
        <c:axId val="276018688"/>
        <c:scaling>
          <c:orientation val="maxMin"/>
        </c:scaling>
        <c:axPos val="l"/>
        <c:tickLblPos val="none"/>
        <c:txPr>
          <a:bodyPr/>
          <a:lstStyle/>
          <a:p>
            <a:pPr>
              <a:defRPr lang="en-IN"/>
            </a:pPr>
            <a:endParaRPr lang="en-US"/>
          </a:p>
        </c:txPr>
        <c:crossAx val="276020224"/>
        <c:crosses val="autoZero"/>
        <c:auto val="1"/>
        <c:lblAlgn val="ctr"/>
        <c:lblOffset val="100"/>
      </c:catAx>
      <c:valAx>
        <c:axId val="276020224"/>
        <c:scaling>
          <c:orientation val="minMax"/>
          <c:max val="100"/>
        </c:scaling>
        <c:delete val="1"/>
        <c:axPos val="b"/>
        <c:numFmt formatCode="0" sourceLinked="1"/>
        <c:tickLblPos val="none"/>
        <c:crossAx val="2760186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5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63"/>
          <c:y val="0.12257111451324262"/>
          <c:w val="0.83441228514459997"/>
          <c:h val="0.73654049115843401"/>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2"/>
              <c:layout>
                <c:manualLayout>
                  <c:x val="-0.11645117273267892"/>
                  <c:y val="9.4206511947705934E-2"/>
                </c:manualLayout>
              </c:layout>
              <c:dLblPos val="bestFit"/>
              <c:showVal val="1"/>
            </c:dLbl>
            <c:dLbl>
              <c:idx val="3"/>
              <c:dLblPos val="bestFit"/>
              <c:showVal val="1"/>
            </c:dLbl>
            <c:txPr>
              <a:bodyPr/>
              <a:lstStyle/>
              <a:p>
                <a:pPr>
                  <a:defRPr lang="en-US"/>
                </a:pPr>
                <a:endParaRPr lang="en-US"/>
              </a:p>
            </c:txPr>
            <c:dLblPos val="inEnd"/>
            <c:showVal val="1"/>
            <c:showLeaderLines val="1"/>
          </c:dLbls>
          <c:cat>
            <c:strRef>
              <c:f>Sheet1!$A$2:$A$5</c:f>
              <c:strCache>
                <c:ptCount val="4"/>
                <c:pt idx="0">
                  <c:v> Emergency Door Release from inside</c:v>
                </c:pt>
                <c:pt idx="1">
                  <c:v> Emergency Bell on inside</c:v>
                </c:pt>
                <c:pt idx="2">
                  <c:v> Both</c:v>
                </c:pt>
                <c:pt idx="3">
                  <c:v> None</c:v>
                </c:pt>
              </c:strCache>
            </c:strRef>
          </c:cat>
          <c:val>
            <c:numRef>
              <c:f>Sheet1!$B$2:$B$5</c:f>
              <c:numCache>
                <c:formatCode>0</c:formatCode>
                <c:ptCount val="4"/>
                <c:pt idx="0">
                  <c:v>24.01</c:v>
                </c:pt>
                <c:pt idx="1">
                  <c:v>26.9</c:v>
                </c:pt>
                <c:pt idx="2">
                  <c:v>35.230000000000011</c:v>
                </c:pt>
                <c:pt idx="3">
                  <c:v>13.860000000000024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5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6"/>
          <c:y val="0.12257111451324262"/>
          <c:w val="0.83441228514459997"/>
          <c:h val="0.736540491158433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2"/>
              <c:layout>
                <c:manualLayout>
                  <c:x val="-0.10647448048535429"/>
                  <c:y val="9.4206511947705934E-2"/>
                </c:manualLayout>
              </c:layout>
              <c:dLblPos val="bestFit"/>
              <c:showVal val="1"/>
            </c:dLbl>
            <c:dLbl>
              <c:idx val="3"/>
              <c:dLblPos val="bestFit"/>
              <c:showVal val="1"/>
            </c:dLbl>
            <c:txPr>
              <a:bodyPr/>
              <a:lstStyle/>
              <a:p>
                <a:pPr>
                  <a:defRPr lang="en-US"/>
                </a:pPr>
                <a:endParaRPr lang="en-US"/>
              </a:p>
            </c:txPr>
            <c:dLblPos val="inEnd"/>
            <c:showVal val="1"/>
            <c:showLeaderLines val="1"/>
          </c:dLbls>
          <c:cat>
            <c:strRef>
              <c:f>Sheet1!$A$2:$A$5</c:f>
              <c:strCache>
                <c:ptCount val="4"/>
                <c:pt idx="0">
                  <c:v> Emergency Door Release from inside</c:v>
                </c:pt>
                <c:pt idx="1">
                  <c:v> Emergency Bell on inside</c:v>
                </c:pt>
                <c:pt idx="2">
                  <c:v> Both</c:v>
                </c:pt>
                <c:pt idx="3">
                  <c:v> None</c:v>
                </c:pt>
              </c:strCache>
            </c:strRef>
          </c:cat>
          <c:val>
            <c:numRef>
              <c:f>Sheet1!$B$2:$B$5</c:f>
              <c:numCache>
                <c:formatCode>0</c:formatCode>
                <c:ptCount val="4"/>
                <c:pt idx="0">
                  <c:v>25.88</c:v>
                </c:pt>
                <c:pt idx="1">
                  <c:v>24.150000000000031</c:v>
                </c:pt>
                <c:pt idx="2">
                  <c:v>37.04</c:v>
                </c:pt>
                <c:pt idx="3">
                  <c:v>12.93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77.819999999999993</c:v>
                </c:pt>
                <c:pt idx="1">
                  <c:v>17.32</c:v>
                </c:pt>
                <c:pt idx="2">
                  <c:v>4.67</c:v>
                </c:pt>
                <c:pt idx="3">
                  <c:v>0.19</c:v>
                </c:pt>
              </c:numCache>
            </c:numRef>
          </c:val>
        </c:ser>
        <c:gapWidth val="43"/>
        <c:overlap val="100"/>
        <c:axId val="131932544"/>
        <c:axId val="131934080"/>
      </c:barChart>
      <c:catAx>
        <c:axId val="131932544"/>
        <c:scaling>
          <c:orientation val="maxMin"/>
        </c:scaling>
        <c:axPos val="l"/>
        <c:tickLblPos val="none"/>
        <c:txPr>
          <a:bodyPr/>
          <a:lstStyle/>
          <a:p>
            <a:pPr>
              <a:defRPr lang="en-IN"/>
            </a:pPr>
            <a:endParaRPr lang="en-US"/>
          </a:p>
        </c:txPr>
        <c:crossAx val="131934080"/>
        <c:crosses val="autoZero"/>
        <c:auto val="1"/>
        <c:lblAlgn val="ctr"/>
        <c:lblOffset val="100"/>
      </c:catAx>
      <c:valAx>
        <c:axId val="131934080"/>
        <c:scaling>
          <c:orientation val="minMax"/>
          <c:max val="100"/>
        </c:scaling>
        <c:delete val="1"/>
        <c:axPos val="b"/>
        <c:numFmt formatCode="0" sourceLinked="1"/>
        <c:tickLblPos val="none"/>
        <c:crossAx val="1319325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6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4"/>
          <c:y val="0.12257111451324262"/>
          <c:w val="0.83441228514459997"/>
          <c:h val="0.736540491158434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3"/>
              <c:layout>
                <c:manualLayout>
                  <c:x val="-8.9669871198960055E-2"/>
                  <c:y val="-9.2576099516517255E-2"/>
                </c:manualLayout>
              </c:layout>
              <c:dLblPos val="bestFit"/>
              <c:showVal val="1"/>
            </c:dLbl>
            <c:txPr>
              <a:bodyPr/>
              <a:lstStyle/>
              <a:p>
                <a:pPr>
                  <a:defRPr lang="en-US"/>
                </a:pPr>
                <a:endParaRPr lang="en-US"/>
              </a:p>
            </c:txPr>
            <c:dLblPos val="inEnd"/>
            <c:showVal val="1"/>
            <c:showLeaderLines val="1"/>
          </c:dLbls>
          <c:cat>
            <c:strRef>
              <c:f>Sheet1!$A$2:$A$5</c:f>
              <c:strCache>
                <c:ptCount val="4"/>
                <c:pt idx="0">
                  <c:v> Emergency Door Release from inside</c:v>
                </c:pt>
                <c:pt idx="1">
                  <c:v> Emergency Bell on inside</c:v>
                </c:pt>
                <c:pt idx="2">
                  <c:v> Both</c:v>
                </c:pt>
                <c:pt idx="3">
                  <c:v> None</c:v>
                </c:pt>
              </c:strCache>
            </c:strRef>
          </c:cat>
          <c:val>
            <c:numRef>
              <c:f>Sheet1!$B$2:$B$5</c:f>
              <c:numCache>
                <c:formatCode>0</c:formatCode>
                <c:ptCount val="4"/>
                <c:pt idx="0">
                  <c:v>11.11</c:v>
                </c:pt>
                <c:pt idx="1">
                  <c:v>25.93</c:v>
                </c:pt>
                <c:pt idx="2">
                  <c:v>55.56</c:v>
                </c:pt>
                <c:pt idx="3">
                  <c:v>7.41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6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1"/>
          <c:y val="0.12257111451324262"/>
          <c:w val="0.83441228514459997"/>
          <c:h val="0.736540491158434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Sheet1!$A$2:$A$5</c:f>
              <c:strCache>
                <c:ptCount val="4"/>
                <c:pt idx="0">
                  <c:v> Emergency Door Release from inside</c:v>
                </c:pt>
                <c:pt idx="1">
                  <c:v> Emergency Bell on inside</c:v>
                </c:pt>
                <c:pt idx="2">
                  <c:v> Both</c:v>
                </c:pt>
                <c:pt idx="3">
                  <c:v> None</c:v>
                </c:pt>
              </c:strCache>
            </c:strRef>
          </c:cat>
          <c:val>
            <c:numRef>
              <c:f>Sheet1!$B$2:$B$5</c:f>
              <c:numCache>
                <c:formatCode>0</c:formatCode>
                <c:ptCount val="4"/>
                <c:pt idx="0">
                  <c:v>25.88</c:v>
                </c:pt>
                <c:pt idx="1">
                  <c:v>24.150000000000031</c:v>
                </c:pt>
                <c:pt idx="2">
                  <c:v>37.04</c:v>
                </c:pt>
                <c:pt idx="3">
                  <c:v>12.93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6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4"/>
          <c:y val="0.12257111451324262"/>
          <c:w val="0.83441228514459997"/>
          <c:h val="0.736540491158434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Sheet1!$A$2:$A$5</c:f>
              <c:strCache>
                <c:ptCount val="4"/>
                <c:pt idx="0">
                  <c:v> Emergency Door Release from inside</c:v>
                </c:pt>
                <c:pt idx="1">
                  <c:v> Emergency Bell on inside</c:v>
                </c:pt>
                <c:pt idx="2">
                  <c:v> Both</c:v>
                </c:pt>
                <c:pt idx="3">
                  <c:v> None</c:v>
                </c:pt>
              </c:strCache>
            </c:strRef>
          </c:cat>
          <c:val>
            <c:numRef>
              <c:f>Sheet1!$B$2:$B$5</c:f>
              <c:numCache>
                <c:formatCode>0</c:formatCode>
                <c:ptCount val="4"/>
                <c:pt idx="0">
                  <c:v>27.9</c:v>
                </c:pt>
                <c:pt idx="1">
                  <c:v>21.49</c:v>
                </c:pt>
                <c:pt idx="2">
                  <c:v>37.020000000000003</c:v>
                </c:pt>
                <c:pt idx="3">
                  <c:v>13.58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6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7"/>
          <c:y val="0.12257111451324262"/>
          <c:w val="0.83441228514459997"/>
          <c:h val="0.736540491158434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Sheet1!$A$2:$A$5</c:f>
              <c:strCache>
                <c:ptCount val="4"/>
                <c:pt idx="0">
                  <c:v> Emergency Door Release from inside</c:v>
                </c:pt>
                <c:pt idx="1">
                  <c:v> Emergency Bell on inside</c:v>
                </c:pt>
                <c:pt idx="2">
                  <c:v> Both</c:v>
                </c:pt>
                <c:pt idx="3">
                  <c:v> None</c:v>
                </c:pt>
              </c:strCache>
            </c:strRef>
          </c:cat>
          <c:val>
            <c:numRef>
              <c:f>Sheet1!$B$2:$B$5</c:f>
              <c:numCache>
                <c:formatCode>0</c:formatCode>
                <c:ptCount val="4"/>
                <c:pt idx="0">
                  <c:v>19.77</c:v>
                </c:pt>
                <c:pt idx="1">
                  <c:v>26.55</c:v>
                </c:pt>
                <c:pt idx="2">
                  <c:v>42.05</c:v>
                </c:pt>
                <c:pt idx="3">
                  <c:v>11.63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6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9"/>
          <c:y val="0.12257111451324262"/>
          <c:w val="0.83441228514459997"/>
          <c:h val="0.73654049115843478"/>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Sheet1!$A$2:$A$5</c:f>
              <c:strCache>
                <c:ptCount val="4"/>
                <c:pt idx="0">
                  <c:v> Emergency Door Release from inside</c:v>
                </c:pt>
                <c:pt idx="1">
                  <c:v> Emergency Bell on inside</c:v>
                </c:pt>
                <c:pt idx="2">
                  <c:v> Both</c:v>
                </c:pt>
                <c:pt idx="3">
                  <c:v> None</c:v>
                </c:pt>
              </c:strCache>
            </c:strRef>
          </c:cat>
          <c:val>
            <c:numRef>
              <c:f>Sheet1!$B$2:$B$5</c:f>
              <c:numCache>
                <c:formatCode>0</c:formatCode>
                <c:ptCount val="4"/>
                <c:pt idx="0">
                  <c:v>25.58</c:v>
                </c:pt>
                <c:pt idx="1">
                  <c:v>30.23</c:v>
                </c:pt>
                <c:pt idx="2">
                  <c:v>39.53</c:v>
                </c:pt>
                <c:pt idx="3">
                  <c:v>4.6499999999999995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6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9"/>
          <c:y val="0.12257111451324262"/>
          <c:w val="0.83441228514459997"/>
          <c:h val="0.73654049115843478"/>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Sheet1!$A$2:$A$5</c:f>
              <c:strCache>
                <c:ptCount val="4"/>
                <c:pt idx="0">
                  <c:v> Emergency Door Release from inside</c:v>
                </c:pt>
                <c:pt idx="1">
                  <c:v> Emergency Bell on inside</c:v>
                </c:pt>
                <c:pt idx="2">
                  <c:v> Both</c:v>
                </c:pt>
                <c:pt idx="3">
                  <c:v> None</c:v>
                </c:pt>
              </c:strCache>
            </c:strRef>
          </c:cat>
          <c:val>
            <c:numRef>
              <c:f>Sheet1!$B$2:$B$5</c:f>
              <c:numCache>
                <c:formatCode>0</c:formatCode>
                <c:ptCount val="4"/>
                <c:pt idx="0">
                  <c:v>7.24</c:v>
                </c:pt>
                <c:pt idx="1">
                  <c:v>46.05</c:v>
                </c:pt>
                <c:pt idx="2">
                  <c:v>42.760000000000012</c:v>
                </c:pt>
                <c:pt idx="3">
                  <c:v>3.9499999999999997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6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7"/>
          <c:y val="0.12257111451324262"/>
          <c:w val="0.83441228514459997"/>
          <c:h val="0.736540491158434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Sheet1!$A$2:$A$5</c:f>
              <c:strCache>
                <c:ptCount val="4"/>
                <c:pt idx="0">
                  <c:v> Emergency Door Release from inside</c:v>
                </c:pt>
                <c:pt idx="1">
                  <c:v> Emergency Bell on inside</c:v>
                </c:pt>
                <c:pt idx="2">
                  <c:v> Both</c:v>
                </c:pt>
                <c:pt idx="3">
                  <c:v> None</c:v>
                </c:pt>
              </c:strCache>
            </c:strRef>
          </c:cat>
          <c:val>
            <c:numRef>
              <c:f>Sheet1!$B$2:$B$5</c:f>
              <c:numCache>
                <c:formatCode>0</c:formatCode>
                <c:ptCount val="4"/>
                <c:pt idx="0">
                  <c:v>16.36</c:v>
                </c:pt>
                <c:pt idx="1">
                  <c:v>18.47</c:v>
                </c:pt>
                <c:pt idx="2">
                  <c:v>52.06</c:v>
                </c:pt>
                <c:pt idx="3">
                  <c:v>13.11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6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4"/>
          <c:y val="0.12257111451324262"/>
          <c:w val="0.83441228514459997"/>
          <c:h val="0.736540491158434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Sheet1!$A$2:$A$5</c:f>
              <c:strCache>
                <c:ptCount val="4"/>
                <c:pt idx="0">
                  <c:v> Emergency Door Release from inside</c:v>
                </c:pt>
                <c:pt idx="1">
                  <c:v> Emergency Bell on inside</c:v>
                </c:pt>
                <c:pt idx="2">
                  <c:v> Both</c:v>
                </c:pt>
                <c:pt idx="3">
                  <c:v> None</c:v>
                </c:pt>
              </c:strCache>
            </c:strRef>
          </c:cat>
          <c:val>
            <c:numRef>
              <c:f>Sheet1!$B$2:$B$5</c:f>
              <c:numCache>
                <c:formatCode>0</c:formatCode>
                <c:ptCount val="4"/>
                <c:pt idx="0">
                  <c:v>25.88</c:v>
                </c:pt>
                <c:pt idx="1">
                  <c:v>24.150000000000031</c:v>
                </c:pt>
                <c:pt idx="2">
                  <c:v>37.04</c:v>
                </c:pt>
                <c:pt idx="3">
                  <c:v>12.93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6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7"/>
          <c:y val="0.12257111451324262"/>
          <c:w val="0.83441228514459997"/>
          <c:h val="0.736540491158434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Sheet1!$A$2:$A$5</c:f>
              <c:strCache>
                <c:ptCount val="4"/>
                <c:pt idx="0">
                  <c:v> Emergency Door Release from inside</c:v>
                </c:pt>
                <c:pt idx="1">
                  <c:v> Emergency Bell on inside</c:v>
                </c:pt>
                <c:pt idx="2">
                  <c:v> Both</c:v>
                </c:pt>
                <c:pt idx="3">
                  <c:v> None</c:v>
                </c:pt>
              </c:strCache>
            </c:strRef>
          </c:cat>
          <c:val>
            <c:numRef>
              <c:f>Sheet1!$B$2:$B$5</c:f>
              <c:numCache>
                <c:formatCode>0</c:formatCode>
                <c:ptCount val="4"/>
                <c:pt idx="0">
                  <c:v>38.33</c:v>
                </c:pt>
                <c:pt idx="1">
                  <c:v>16.670000000000005</c:v>
                </c:pt>
                <c:pt idx="2">
                  <c:v>31.89</c:v>
                </c:pt>
                <c:pt idx="3">
                  <c:v>13.12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6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1"/>
          <c:y val="0.12257111451324262"/>
          <c:w val="0.83441228514459997"/>
          <c:h val="0.736540491158434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Sheet1!$A$2:$A$5</c:f>
              <c:strCache>
                <c:ptCount val="4"/>
                <c:pt idx="0">
                  <c:v> Emergency Door Release from inside</c:v>
                </c:pt>
                <c:pt idx="1">
                  <c:v> Emergency Bell on inside</c:v>
                </c:pt>
                <c:pt idx="2">
                  <c:v> Both</c:v>
                </c:pt>
                <c:pt idx="3">
                  <c:v> None</c:v>
                </c:pt>
              </c:strCache>
            </c:strRef>
          </c:cat>
          <c:val>
            <c:numRef>
              <c:f>Sheet1!$B$2:$B$5</c:f>
              <c:numCache>
                <c:formatCode>0</c:formatCode>
                <c:ptCount val="4"/>
                <c:pt idx="0">
                  <c:v>13.24</c:v>
                </c:pt>
                <c:pt idx="1">
                  <c:v>46.64</c:v>
                </c:pt>
                <c:pt idx="2">
                  <c:v>26.58</c:v>
                </c:pt>
                <c:pt idx="3">
                  <c:v>13.53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83.56</c:v>
                </c:pt>
                <c:pt idx="1">
                  <c:v>6.48</c:v>
                </c:pt>
                <c:pt idx="2">
                  <c:v>9.59</c:v>
                </c:pt>
                <c:pt idx="3">
                  <c:v>0.37000000000000038</c:v>
                </c:pt>
              </c:numCache>
            </c:numRef>
          </c:val>
        </c:ser>
        <c:gapWidth val="43"/>
        <c:overlap val="100"/>
        <c:axId val="131986560"/>
        <c:axId val="131988096"/>
      </c:barChart>
      <c:catAx>
        <c:axId val="131986560"/>
        <c:scaling>
          <c:orientation val="maxMin"/>
        </c:scaling>
        <c:axPos val="l"/>
        <c:tickLblPos val="none"/>
        <c:txPr>
          <a:bodyPr/>
          <a:lstStyle/>
          <a:p>
            <a:pPr>
              <a:defRPr lang="en-IN"/>
            </a:pPr>
            <a:endParaRPr lang="en-US"/>
          </a:p>
        </c:txPr>
        <c:crossAx val="131988096"/>
        <c:crosses val="autoZero"/>
        <c:auto val="1"/>
        <c:lblAlgn val="ctr"/>
        <c:lblOffset val="100"/>
      </c:catAx>
      <c:valAx>
        <c:axId val="131988096"/>
        <c:scaling>
          <c:orientation val="minMax"/>
          <c:max val="100"/>
        </c:scaling>
        <c:delete val="1"/>
        <c:axPos val="b"/>
        <c:numFmt formatCode="0" sourceLinked="1"/>
        <c:tickLblPos val="none"/>
        <c:crossAx val="1319865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7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1"/>
          <c:y val="0.12257111451324262"/>
          <c:w val="0.83441228514459997"/>
          <c:h val="0.736540491158434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Sheet1!$A$2:$A$5</c:f>
              <c:strCache>
                <c:ptCount val="4"/>
                <c:pt idx="0">
                  <c:v> Emergency Door Release from inside</c:v>
                </c:pt>
                <c:pt idx="1">
                  <c:v> Emergency Bell on inside</c:v>
                </c:pt>
                <c:pt idx="2">
                  <c:v> Both</c:v>
                </c:pt>
                <c:pt idx="3">
                  <c:v> None</c:v>
                </c:pt>
              </c:strCache>
            </c:strRef>
          </c:cat>
          <c:val>
            <c:numRef>
              <c:f>Sheet1!$B$2:$B$5</c:f>
              <c:numCache>
                <c:formatCode>0</c:formatCode>
                <c:ptCount val="4"/>
                <c:pt idx="0">
                  <c:v>20.420000000000002</c:v>
                </c:pt>
                <c:pt idx="1">
                  <c:v>21.79</c:v>
                </c:pt>
                <c:pt idx="2">
                  <c:v>46.45</c:v>
                </c:pt>
                <c:pt idx="3">
                  <c:v>11.33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57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66.669999999999987</c:v>
                </c:pt>
                <c:pt idx="1">
                  <c:v>48.15</c:v>
                </c:pt>
                <c:pt idx="2">
                  <c:v>25.93</c:v>
                </c:pt>
                <c:pt idx="3">
                  <c:v>14.81</c:v>
                </c:pt>
                <c:pt idx="4">
                  <c:v>11.11</c:v>
                </c:pt>
                <c:pt idx="5">
                  <c:v>29.630000000000031</c:v>
                </c:pt>
                <c:pt idx="6">
                  <c:v>18.52</c:v>
                </c:pt>
                <c:pt idx="7">
                  <c:v>3.7</c:v>
                </c:pt>
              </c:numCache>
            </c:numRef>
          </c:val>
        </c:ser>
        <c:gapWidth val="43"/>
        <c:overlap val="100"/>
        <c:axId val="280103552"/>
        <c:axId val="280105344"/>
      </c:barChart>
      <c:catAx>
        <c:axId val="280103552"/>
        <c:scaling>
          <c:orientation val="maxMin"/>
        </c:scaling>
        <c:axPos val="l"/>
        <c:tickLblPos val="none"/>
        <c:txPr>
          <a:bodyPr/>
          <a:lstStyle/>
          <a:p>
            <a:pPr>
              <a:defRPr lang="en-IN"/>
            </a:pPr>
            <a:endParaRPr lang="en-US"/>
          </a:p>
        </c:txPr>
        <c:crossAx val="280105344"/>
        <c:crosses val="autoZero"/>
        <c:auto val="1"/>
        <c:lblAlgn val="ctr"/>
        <c:lblOffset val="100"/>
      </c:catAx>
      <c:valAx>
        <c:axId val="280105344"/>
        <c:scaling>
          <c:orientation val="minMax"/>
          <c:max val="100"/>
        </c:scaling>
        <c:delete val="1"/>
        <c:axPos val="b"/>
        <c:numFmt formatCode="0" sourceLinked="1"/>
        <c:tickLblPos val="none"/>
        <c:crossAx val="2801035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7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73.540000000000006</c:v>
                </c:pt>
                <c:pt idx="1">
                  <c:v>45.5</c:v>
                </c:pt>
                <c:pt idx="2">
                  <c:v>48.49</c:v>
                </c:pt>
                <c:pt idx="3">
                  <c:v>18.899999999999999</c:v>
                </c:pt>
                <c:pt idx="4">
                  <c:v>15.81</c:v>
                </c:pt>
                <c:pt idx="5">
                  <c:v>15.71</c:v>
                </c:pt>
                <c:pt idx="6">
                  <c:v>11.63</c:v>
                </c:pt>
                <c:pt idx="7">
                  <c:v>2.9899999999999998</c:v>
                </c:pt>
              </c:numCache>
            </c:numRef>
          </c:val>
        </c:ser>
        <c:gapWidth val="43"/>
        <c:overlap val="100"/>
        <c:axId val="280157568"/>
        <c:axId val="280163456"/>
      </c:barChart>
      <c:catAx>
        <c:axId val="280157568"/>
        <c:scaling>
          <c:orientation val="maxMin"/>
        </c:scaling>
        <c:axPos val="l"/>
        <c:tickLblPos val="none"/>
        <c:txPr>
          <a:bodyPr/>
          <a:lstStyle/>
          <a:p>
            <a:pPr>
              <a:defRPr lang="en-IN"/>
            </a:pPr>
            <a:endParaRPr lang="en-US"/>
          </a:p>
        </c:txPr>
        <c:crossAx val="280163456"/>
        <c:crosses val="autoZero"/>
        <c:auto val="1"/>
        <c:lblAlgn val="ctr"/>
        <c:lblOffset val="100"/>
      </c:catAx>
      <c:valAx>
        <c:axId val="280163456"/>
        <c:scaling>
          <c:orientation val="minMax"/>
          <c:max val="100"/>
        </c:scaling>
        <c:delete val="1"/>
        <c:axPos val="b"/>
        <c:numFmt formatCode="0" sourceLinked="1"/>
        <c:tickLblPos val="none"/>
        <c:crossAx val="2801575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7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69.22</c:v>
                </c:pt>
                <c:pt idx="1">
                  <c:v>46.27</c:v>
                </c:pt>
                <c:pt idx="2">
                  <c:v>39.39</c:v>
                </c:pt>
                <c:pt idx="3">
                  <c:v>16.630000000000031</c:v>
                </c:pt>
                <c:pt idx="4">
                  <c:v>22.18</c:v>
                </c:pt>
                <c:pt idx="5">
                  <c:v>21.99</c:v>
                </c:pt>
                <c:pt idx="6">
                  <c:v>17.97</c:v>
                </c:pt>
                <c:pt idx="7">
                  <c:v>3.82</c:v>
                </c:pt>
              </c:numCache>
            </c:numRef>
          </c:val>
        </c:ser>
        <c:gapWidth val="43"/>
        <c:overlap val="100"/>
        <c:axId val="280211840"/>
        <c:axId val="280213376"/>
      </c:barChart>
      <c:catAx>
        <c:axId val="280211840"/>
        <c:scaling>
          <c:orientation val="maxMin"/>
        </c:scaling>
        <c:axPos val="l"/>
        <c:tickLblPos val="none"/>
        <c:txPr>
          <a:bodyPr/>
          <a:lstStyle/>
          <a:p>
            <a:pPr>
              <a:defRPr lang="en-IN"/>
            </a:pPr>
            <a:endParaRPr lang="en-US"/>
          </a:p>
        </c:txPr>
        <c:crossAx val="280213376"/>
        <c:crosses val="autoZero"/>
        <c:auto val="1"/>
        <c:lblAlgn val="ctr"/>
        <c:lblOffset val="100"/>
      </c:catAx>
      <c:valAx>
        <c:axId val="280213376"/>
        <c:scaling>
          <c:orientation val="minMax"/>
          <c:max val="100"/>
        </c:scaling>
        <c:delete val="1"/>
        <c:axPos val="b"/>
        <c:numFmt formatCode="0" sourceLinked="1"/>
        <c:tickLblPos val="none"/>
        <c:crossAx val="28021184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7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78.73</c:v>
                </c:pt>
                <c:pt idx="1">
                  <c:v>65.13</c:v>
                </c:pt>
                <c:pt idx="2">
                  <c:v>34.870000000000005</c:v>
                </c:pt>
                <c:pt idx="3">
                  <c:v>33.550000000000004</c:v>
                </c:pt>
                <c:pt idx="4">
                  <c:v>32.020000000000003</c:v>
                </c:pt>
                <c:pt idx="5">
                  <c:v>26.97</c:v>
                </c:pt>
                <c:pt idx="6">
                  <c:v>30.7</c:v>
                </c:pt>
                <c:pt idx="7">
                  <c:v>3.29</c:v>
                </c:pt>
              </c:numCache>
            </c:numRef>
          </c:val>
        </c:ser>
        <c:gapWidth val="43"/>
        <c:overlap val="100"/>
        <c:axId val="280237184"/>
        <c:axId val="280238720"/>
      </c:barChart>
      <c:catAx>
        <c:axId val="280237184"/>
        <c:scaling>
          <c:orientation val="maxMin"/>
        </c:scaling>
        <c:axPos val="l"/>
        <c:tickLblPos val="none"/>
        <c:txPr>
          <a:bodyPr/>
          <a:lstStyle/>
          <a:p>
            <a:pPr>
              <a:defRPr lang="en-IN"/>
            </a:pPr>
            <a:endParaRPr lang="en-US"/>
          </a:p>
        </c:txPr>
        <c:crossAx val="280238720"/>
        <c:crosses val="autoZero"/>
        <c:auto val="1"/>
        <c:lblAlgn val="ctr"/>
        <c:lblOffset val="100"/>
      </c:catAx>
      <c:valAx>
        <c:axId val="280238720"/>
        <c:scaling>
          <c:orientation val="minMax"/>
          <c:max val="100"/>
        </c:scaling>
        <c:delete val="1"/>
        <c:axPos val="b"/>
        <c:numFmt formatCode="0" sourceLinked="1"/>
        <c:tickLblPos val="none"/>
        <c:crossAx val="2802371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7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84.09</c:v>
                </c:pt>
                <c:pt idx="1">
                  <c:v>40.910000000000004</c:v>
                </c:pt>
                <c:pt idx="2">
                  <c:v>25</c:v>
                </c:pt>
                <c:pt idx="3">
                  <c:v>20.45</c:v>
                </c:pt>
                <c:pt idx="4">
                  <c:v>18.18</c:v>
                </c:pt>
                <c:pt idx="5">
                  <c:v>27.27</c:v>
                </c:pt>
                <c:pt idx="6">
                  <c:v>20.45</c:v>
                </c:pt>
                <c:pt idx="7">
                  <c:v>2.27</c:v>
                </c:pt>
              </c:numCache>
            </c:numRef>
          </c:val>
        </c:ser>
        <c:gapWidth val="43"/>
        <c:overlap val="100"/>
        <c:axId val="280303488"/>
        <c:axId val="280305024"/>
      </c:barChart>
      <c:catAx>
        <c:axId val="280303488"/>
        <c:scaling>
          <c:orientation val="maxMin"/>
        </c:scaling>
        <c:axPos val="l"/>
        <c:tickLblPos val="none"/>
        <c:txPr>
          <a:bodyPr/>
          <a:lstStyle/>
          <a:p>
            <a:pPr>
              <a:defRPr lang="en-IN"/>
            </a:pPr>
            <a:endParaRPr lang="en-US"/>
          </a:p>
        </c:txPr>
        <c:crossAx val="280305024"/>
        <c:crosses val="autoZero"/>
        <c:auto val="1"/>
        <c:lblAlgn val="ctr"/>
        <c:lblOffset val="100"/>
      </c:catAx>
      <c:valAx>
        <c:axId val="280305024"/>
        <c:scaling>
          <c:orientation val="minMax"/>
          <c:max val="100"/>
        </c:scaling>
        <c:delete val="1"/>
        <c:axPos val="b"/>
        <c:numFmt formatCode="0" sourceLinked="1"/>
        <c:tickLblPos val="none"/>
        <c:crossAx val="2803034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7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72.86</c:v>
                </c:pt>
                <c:pt idx="1">
                  <c:v>46.8</c:v>
                </c:pt>
                <c:pt idx="2">
                  <c:v>46.260000000000012</c:v>
                </c:pt>
                <c:pt idx="3">
                  <c:v>19.329999999999988</c:v>
                </c:pt>
                <c:pt idx="4">
                  <c:v>17.45</c:v>
                </c:pt>
                <c:pt idx="5">
                  <c:v>16.439999999999987</c:v>
                </c:pt>
                <c:pt idx="6">
                  <c:v>13.13</c:v>
                </c:pt>
                <c:pt idx="7">
                  <c:v>3.19</c:v>
                </c:pt>
              </c:numCache>
            </c:numRef>
          </c:val>
        </c:ser>
        <c:gapWidth val="43"/>
        <c:overlap val="100"/>
        <c:axId val="280357888"/>
        <c:axId val="280429312"/>
      </c:barChart>
      <c:catAx>
        <c:axId val="280357888"/>
        <c:scaling>
          <c:orientation val="maxMin"/>
        </c:scaling>
        <c:axPos val="l"/>
        <c:tickLblPos val="none"/>
        <c:txPr>
          <a:bodyPr/>
          <a:lstStyle/>
          <a:p>
            <a:pPr>
              <a:defRPr lang="en-IN"/>
            </a:pPr>
            <a:endParaRPr lang="en-US"/>
          </a:p>
        </c:txPr>
        <c:crossAx val="280429312"/>
        <c:crosses val="autoZero"/>
        <c:auto val="1"/>
        <c:lblAlgn val="ctr"/>
        <c:lblOffset val="100"/>
      </c:catAx>
      <c:valAx>
        <c:axId val="280429312"/>
        <c:scaling>
          <c:orientation val="minMax"/>
          <c:max val="100"/>
        </c:scaling>
        <c:delete val="1"/>
        <c:axPos val="b"/>
        <c:numFmt formatCode="0" sourceLinked="1"/>
        <c:tickLblPos val="none"/>
        <c:crossAx val="2803578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7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64.209999999999994</c:v>
                </c:pt>
                <c:pt idx="1">
                  <c:v>44.690000000000012</c:v>
                </c:pt>
                <c:pt idx="2">
                  <c:v>46.6</c:v>
                </c:pt>
                <c:pt idx="3">
                  <c:v>10.33</c:v>
                </c:pt>
                <c:pt idx="4">
                  <c:v>17.03</c:v>
                </c:pt>
                <c:pt idx="5">
                  <c:v>20.38</c:v>
                </c:pt>
                <c:pt idx="6">
                  <c:v>14.64</c:v>
                </c:pt>
                <c:pt idx="7">
                  <c:v>5.9300000000000024</c:v>
                </c:pt>
              </c:numCache>
            </c:numRef>
          </c:val>
        </c:ser>
        <c:gapWidth val="43"/>
        <c:overlap val="100"/>
        <c:axId val="280461312"/>
        <c:axId val="280462848"/>
      </c:barChart>
      <c:catAx>
        <c:axId val="280461312"/>
        <c:scaling>
          <c:orientation val="maxMin"/>
        </c:scaling>
        <c:axPos val="l"/>
        <c:tickLblPos val="none"/>
        <c:txPr>
          <a:bodyPr/>
          <a:lstStyle/>
          <a:p>
            <a:pPr>
              <a:defRPr lang="en-IN"/>
            </a:pPr>
            <a:endParaRPr lang="en-US"/>
          </a:p>
        </c:txPr>
        <c:crossAx val="280462848"/>
        <c:crosses val="autoZero"/>
        <c:auto val="1"/>
        <c:lblAlgn val="ctr"/>
        <c:lblOffset val="100"/>
      </c:catAx>
      <c:valAx>
        <c:axId val="280462848"/>
        <c:scaling>
          <c:orientation val="minMax"/>
          <c:max val="100"/>
        </c:scaling>
        <c:delete val="1"/>
        <c:axPos val="b"/>
        <c:numFmt formatCode="0" sourceLinked="1"/>
        <c:tickLblPos val="none"/>
        <c:crossAx val="2804613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7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77.22</c:v>
                </c:pt>
                <c:pt idx="1">
                  <c:v>43.98</c:v>
                </c:pt>
                <c:pt idx="2">
                  <c:v>54.3</c:v>
                </c:pt>
                <c:pt idx="3">
                  <c:v>15.5</c:v>
                </c:pt>
                <c:pt idx="4">
                  <c:v>21.06</c:v>
                </c:pt>
                <c:pt idx="5">
                  <c:v>13.17</c:v>
                </c:pt>
                <c:pt idx="6">
                  <c:v>10.18</c:v>
                </c:pt>
                <c:pt idx="7">
                  <c:v>2.75</c:v>
                </c:pt>
              </c:numCache>
            </c:numRef>
          </c:val>
        </c:ser>
        <c:gapWidth val="43"/>
        <c:overlap val="100"/>
        <c:axId val="280531712"/>
        <c:axId val="280533248"/>
      </c:barChart>
      <c:catAx>
        <c:axId val="280531712"/>
        <c:scaling>
          <c:orientation val="maxMin"/>
        </c:scaling>
        <c:axPos val="l"/>
        <c:tickLblPos val="none"/>
        <c:txPr>
          <a:bodyPr/>
          <a:lstStyle/>
          <a:p>
            <a:pPr>
              <a:defRPr lang="en-IN"/>
            </a:pPr>
            <a:endParaRPr lang="en-US"/>
          </a:p>
        </c:txPr>
        <c:crossAx val="280533248"/>
        <c:crosses val="autoZero"/>
        <c:auto val="1"/>
        <c:lblAlgn val="ctr"/>
        <c:lblOffset val="100"/>
      </c:catAx>
      <c:valAx>
        <c:axId val="280533248"/>
        <c:scaling>
          <c:orientation val="minMax"/>
          <c:max val="100"/>
        </c:scaling>
        <c:delete val="1"/>
        <c:axPos val="b"/>
        <c:numFmt formatCode="0" sourceLinked="1"/>
        <c:tickLblPos val="none"/>
        <c:crossAx val="2805317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7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84.43</c:v>
                </c:pt>
                <c:pt idx="1">
                  <c:v>68.489999999999995</c:v>
                </c:pt>
                <c:pt idx="2">
                  <c:v>53.8</c:v>
                </c:pt>
                <c:pt idx="3">
                  <c:v>52.43</c:v>
                </c:pt>
                <c:pt idx="4">
                  <c:v>5.98</c:v>
                </c:pt>
                <c:pt idx="5">
                  <c:v>13.33</c:v>
                </c:pt>
                <c:pt idx="6">
                  <c:v>12.7</c:v>
                </c:pt>
                <c:pt idx="7">
                  <c:v>1.25</c:v>
                </c:pt>
              </c:numCache>
            </c:numRef>
          </c:val>
        </c:ser>
        <c:gapWidth val="43"/>
        <c:overlap val="100"/>
        <c:axId val="280565248"/>
        <c:axId val="280566784"/>
      </c:barChart>
      <c:catAx>
        <c:axId val="280565248"/>
        <c:scaling>
          <c:orientation val="maxMin"/>
        </c:scaling>
        <c:axPos val="l"/>
        <c:tickLblPos val="none"/>
        <c:txPr>
          <a:bodyPr/>
          <a:lstStyle/>
          <a:p>
            <a:pPr>
              <a:defRPr lang="en-IN"/>
            </a:pPr>
            <a:endParaRPr lang="en-US"/>
          </a:p>
        </c:txPr>
        <c:crossAx val="280566784"/>
        <c:crosses val="autoZero"/>
        <c:auto val="1"/>
        <c:lblAlgn val="ctr"/>
        <c:lblOffset val="100"/>
      </c:catAx>
      <c:valAx>
        <c:axId val="280566784"/>
        <c:scaling>
          <c:orientation val="minMax"/>
          <c:max val="100"/>
        </c:scaling>
        <c:delete val="1"/>
        <c:axPos val="b"/>
        <c:numFmt formatCode="0" sourceLinked="1"/>
        <c:tickLblPos val="none"/>
        <c:crossAx val="2805652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69</c:v>
                </c:pt>
                <c:pt idx="1">
                  <c:v>22.51</c:v>
                </c:pt>
                <c:pt idx="2">
                  <c:v>8.2900000000000009</c:v>
                </c:pt>
                <c:pt idx="3">
                  <c:v>0.2</c:v>
                </c:pt>
              </c:numCache>
            </c:numRef>
          </c:val>
        </c:ser>
        <c:gapWidth val="43"/>
        <c:overlap val="100"/>
        <c:axId val="134109056"/>
        <c:axId val="134110592"/>
      </c:barChart>
      <c:catAx>
        <c:axId val="134109056"/>
        <c:scaling>
          <c:orientation val="maxMin"/>
        </c:scaling>
        <c:axPos val="l"/>
        <c:tickLblPos val="none"/>
        <c:txPr>
          <a:bodyPr/>
          <a:lstStyle/>
          <a:p>
            <a:pPr>
              <a:defRPr lang="en-IN"/>
            </a:pPr>
            <a:endParaRPr lang="en-US"/>
          </a:p>
        </c:txPr>
        <c:crossAx val="134110592"/>
        <c:crosses val="autoZero"/>
        <c:auto val="1"/>
        <c:lblAlgn val="ctr"/>
        <c:lblOffset val="100"/>
      </c:catAx>
      <c:valAx>
        <c:axId val="134110592"/>
        <c:scaling>
          <c:orientation val="minMax"/>
          <c:max val="100"/>
        </c:scaling>
        <c:delete val="1"/>
        <c:axPos val="b"/>
        <c:numFmt formatCode="0" sourceLinked="1"/>
        <c:tickLblPos val="none"/>
        <c:crossAx val="13410905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8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63.77</c:v>
                </c:pt>
                <c:pt idx="1">
                  <c:v>38.01</c:v>
                </c:pt>
                <c:pt idx="2">
                  <c:v>21.62</c:v>
                </c:pt>
                <c:pt idx="3">
                  <c:v>9.9700000000000006</c:v>
                </c:pt>
                <c:pt idx="4">
                  <c:v>20.239999999999988</c:v>
                </c:pt>
                <c:pt idx="5">
                  <c:v>21.82</c:v>
                </c:pt>
                <c:pt idx="6">
                  <c:v>18.459999999999987</c:v>
                </c:pt>
                <c:pt idx="7">
                  <c:v>2.7600000000000002</c:v>
                </c:pt>
              </c:numCache>
            </c:numRef>
          </c:val>
        </c:ser>
        <c:gapWidth val="43"/>
        <c:overlap val="100"/>
        <c:axId val="280619264"/>
        <c:axId val="280625152"/>
      </c:barChart>
      <c:catAx>
        <c:axId val="280619264"/>
        <c:scaling>
          <c:orientation val="maxMin"/>
        </c:scaling>
        <c:axPos val="l"/>
        <c:tickLblPos val="none"/>
        <c:txPr>
          <a:bodyPr/>
          <a:lstStyle/>
          <a:p>
            <a:pPr>
              <a:defRPr lang="en-IN"/>
            </a:pPr>
            <a:endParaRPr lang="en-US"/>
          </a:p>
        </c:txPr>
        <c:crossAx val="280625152"/>
        <c:crosses val="autoZero"/>
        <c:auto val="1"/>
        <c:lblAlgn val="ctr"/>
        <c:lblOffset val="100"/>
      </c:catAx>
      <c:valAx>
        <c:axId val="280625152"/>
        <c:scaling>
          <c:orientation val="minMax"/>
          <c:max val="100"/>
        </c:scaling>
        <c:delete val="1"/>
        <c:axPos val="b"/>
        <c:numFmt formatCode="0" sourceLinked="1"/>
        <c:tickLblPos val="none"/>
        <c:crossAx val="2806192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8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72.940000000000026</c:v>
                </c:pt>
                <c:pt idx="1">
                  <c:v>46.85</c:v>
                </c:pt>
                <c:pt idx="2">
                  <c:v>45.99</c:v>
                </c:pt>
                <c:pt idx="3">
                  <c:v>19.23</c:v>
                </c:pt>
                <c:pt idx="4">
                  <c:v>17.630000000000031</c:v>
                </c:pt>
                <c:pt idx="5">
                  <c:v>16.45</c:v>
                </c:pt>
                <c:pt idx="6">
                  <c:v>13.19</c:v>
                </c:pt>
                <c:pt idx="7">
                  <c:v>3.18</c:v>
                </c:pt>
              </c:numCache>
            </c:numRef>
          </c:val>
        </c:ser>
        <c:gapWidth val="43"/>
        <c:overlap val="100"/>
        <c:axId val="280714624"/>
        <c:axId val="280716416"/>
      </c:barChart>
      <c:catAx>
        <c:axId val="280714624"/>
        <c:scaling>
          <c:orientation val="maxMin"/>
        </c:scaling>
        <c:axPos val="l"/>
        <c:tickLblPos val="none"/>
        <c:txPr>
          <a:bodyPr/>
          <a:lstStyle/>
          <a:p>
            <a:pPr>
              <a:defRPr lang="en-IN"/>
            </a:pPr>
            <a:endParaRPr lang="en-US"/>
          </a:p>
        </c:txPr>
        <c:crossAx val="280716416"/>
        <c:crosses val="autoZero"/>
        <c:auto val="1"/>
        <c:lblAlgn val="ctr"/>
        <c:lblOffset val="100"/>
      </c:catAx>
      <c:valAx>
        <c:axId val="280716416"/>
        <c:scaling>
          <c:orientation val="minMax"/>
          <c:max val="100"/>
        </c:scaling>
        <c:delete val="1"/>
        <c:axPos val="b"/>
        <c:numFmt formatCode="0" sourceLinked="1"/>
        <c:tickLblPos val="none"/>
        <c:crossAx val="28071462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8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73.64</c:v>
                </c:pt>
                <c:pt idx="1">
                  <c:v>45.6</c:v>
                </c:pt>
                <c:pt idx="2">
                  <c:v>48.120000000000012</c:v>
                </c:pt>
                <c:pt idx="3">
                  <c:v>18.760000000000002</c:v>
                </c:pt>
                <c:pt idx="4">
                  <c:v>16.059999999999999</c:v>
                </c:pt>
                <c:pt idx="5">
                  <c:v>15.76</c:v>
                </c:pt>
                <c:pt idx="6">
                  <c:v>11.65</c:v>
                </c:pt>
                <c:pt idx="7">
                  <c:v>2.98</c:v>
                </c:pt>
              </c:numCache>
            </c:numRef>
          </c:val>
        </c:ser>
        <c:gapWidth val="43"/>
        <c:overlap val="100"/>
        <c:axId val="281578496"/>
        <c:axId val="283616000"/>
      </c:barChart>
      <c:catAx>
        <c:axId val="281578496"/>
        <c:scaling>
          <c:orientation val="maxMin"/>
        </c:scaling>
        <c:axPos val="l"/>
        <c:tickLblPos val="none"/>
        <c:txPr>
          <a:bodyPr/>
          <a:lstStyle/>
          <a:p>
            <a:pPr>
              <a:defRPr lang="en-IN"/>
            </a:pPr>
            <a:endParaRPr lang="en-US"/>
          </a:p>
        </c:txPr>
        <c:crossAx val="283616000"/>
        <c:crosses val="autoZero"/>
        <c:auto val="1"/>
        <c:lblAlgn val="ctr"/>
        <c:lblOffset val="100"/>
      </c:catAx>
      <c:valAx>
        <c:axId val="283616000"/>
        <c:scaling>
          <c:orientation val="minMax"/>
          <c:max val="100"/>
        </c:scaling>
        <c:delete val="1"/>
        <c:axPos val="b"/>
        <c:numFmt formatCode="0" sourceLinked="1"/>
        <c:tickLblPos val="none"/>
        <c:crossAx val="28157849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8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69.22</c:v>
                </c:pt>
                <c:pt idx="1">
                  <c:v>46.27</c:v>
                </c:pt>
                <c:pt idx="2">
                  <c:v>39.39</c:v>
                </c:pt>
                <c:pt idx="3">
                  <c:v>16.630000000000031</c:v>
                </c:pt>
                <c:pt idx="4">
                  <c:v>22.18</c:v>
                </c:pt>
                <c:pt idx="5">
                  <c:v>21.99</c:v>
                </c:pt>
                <c:pt idx="6">
                  <c:v>17.97</c:v>
                </c:pt>
                <c:pt idx="7">
                  <c:v>3.82</c:v>
                </c:pt>
              </c:numCache>
            </c:numRef>
          </c:val>
        </c:ser>
        <c:gapWidth val="43"/>
        <c:overlap val="100"/>
        <c:axId val="283652096"/>
        <c:axId val="283653632"/>
      </c:barChart>
      <c:catAx>
        <c:axId val="283652096"/>
        <c:scaling>
          <c:orientation val="maxMin"/>
        </c:scaling>
        <c:axPos val="l"/>
        <c:tickLblPos val="none"/>
        <c:txPr>
          <a:bodyPr/>
          <a:lstStyle/>
          <a:p>
            <a:pPr>
              <a:defRPr lang="en-IN"/>
            </a:pPr>
            <a:endParaRPr lang="en-US"/>
          </a:p>
        </c:txPr>
        <c:crossAx val="283653632"/>
        <c:crosses val="autoZero"/>
        <c:auto val="1"/>
        <c:lblAlgn val="ctr"/>
        <c:lblOffset val="100"/>
      </c:catAx>
      <c:valAx>
        <c:axId val="283653632"/>
        <c:scaling>
          <c:orientation val="minMax"/>
          <c:max val="100"/>
        </c:scaling>
        <c:delete val="1"/>
        <c:axPos val="b"/>
        <c:numFmt formatCode="0" sourceLinked="1"/>
        <c:tickLblPos val="none"/>
        <c:crossAx val="28365209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8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78.760000000000005</c:v>
                </c:pt>
                <c:pt idx="1">
                  <c:v>65.040000000000006</c:v>
                </c:pt>
                <c:pt idx="2">
                  <c:v>35.18</c:v>
                </c:pt>
                <c:pt idx="3">
                  <c:v>33.630000000000003</c:v>
                </c:pt>
                <c:pt idx="4">
                  <c:v>31.86</c:v>
                </c:pt>
                <c:pt idx="5">
                  <c:v>26.55</c:v>
                </c:pt>
                <c:pt idx="6">
                  <c:v>31.19</c:v>
                </c:pt>
                <c:pt idx="7">
                  <c:v>3.32</c:v>
                </c:pt>
              </c:numCache>
            </c:numRef>
          </c:val>
        </c:ser>
        <c:gapWidth val="43"/>
        <c:overlap val="100"/>
        <c:axId val="283702016"/>
        <c:axId val="283703552"/>
      </c:barChart>
      <c:catAx>
        <c:axId val="283702016"/>
        <c:scaling>
          <c:orientation val="maxMin"/>
        </c:scaling>
        <c:axPos val="l"/>
        <c:tickLblPos val="none"/>
        <c:txPr>
          <a:bodyPr/>
          <a:lstStyle/>
          <a:p>
            <a:pPr>
              <a:defRPr lang="en-IN"/>
            </a:pPr>
            <a:endParaRPr lang="en-US"/>
          </a:p>
        </c:txPr>
        <c:crossAx val="283703552"/>
        <c:crosses val="autoZero"/>
        <c:auto val="1"/>
        <c:lblAlgn val="ctr"/>
        <c:lblOffset val="100"/>
      </c:catAx>
      <c:valAx>
        <c:axId val="283703552"/>
        <c:scaling>
          <c:orientation val="minMax"/>
          <c:max val="100"/>
        </c:scaling>
        <c:delete val="1"/>
        <c:axPos val="b"/>
        <c:numFmt formatCode="0" sourceLinked="1"/>
        <c:tickLblPos val="none"/>
        <c:crossAx val="2837020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8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84.09</c:v>
                </c:pt>
                <c:pt idx="1">
                  <c:v>40.910000000000004</c:v>
                </c:pt>
                <c:pt idx="2">
                  <c:v>25</c:v>
                </c:pt>
                <c:pt idx="3">
                  <c:v>20.45</c:v>
                </c:pt>
                <c:pt idx="4">
                  <c:v>18.18</c:v>
                </c:pt>
                <c:pt idx="5">
                  <c:v>27.27</c:v>
                </c:pt>
                <c:pt idx="6">
                  <c:v>20.45</c:v>
                </c:pt>
                <c:pt idx="7">
                  <c:v>2.27</c:v>
                </c:pt>
              </c:numCache>
            </c:numRef>
          </c:val>
        </c:ser>
        <c:gapWidth val="43"/>
        <c:overlap val="100"/>
        <c:axId val="283751936"/>
        <c:axId val="283753472"/>
      </c:barChart>
      <c:catAx>
        <c:axId val="283751936"/>
        <c:scaling>
          <c:orientation val="maxMin"/>
        </c:scaling>
        <c:axPos val="l"/>
        <c:tickLblPos val="none"/>
        <c:txPr>
          <a:bodyPr/>
          <a:lstStyle/>
          <a:p>
            <a:pPr>
              <a:defRPr lang="en-IN"/>
            </a:pPr>
            <a:endParaRPr lang="en-US"/>
          </a:p>
        </c:txPr>
        <c:crossAx val="283753472"/>
        <c:crosses val="autoZero"/>
        <c:auto val="1"/>
        <c:lblAlgn val="ctr"/>
        <c:lblOffset val="100"/>
      </c:catAx>
      <c:valAx>
        <c:axId val="283753472"/>
        <c:scaling>
          <c:orientation val="minMax"/>
          <c:max val="100"/>
        </c:scaling>
        <c:delete val="1"/>
        <c:axPos val="b"/>
        <c:numFmt formatCode="0" sourceLinked="1"/>
        <c:tickLblPos val="none"/>
        <c:crossAx val="2837519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8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72.940000000000026</c:v>
                </c:pt>
                <c:pt idx="1">
                  <c:v>46.85</c:v>
                </c:pt>
                <c:pt idx="2">
                  <c:v>45.99</c:v>
                </c:pt>
                <c:pt idx="3">
                  <c:v>19.23</c:v>
                </c:pt>
                <c:pt idx="4">
                  <c:v>17.630000000000031</c:v>
                </c:pt>
                <c:pt idx="5">
                  <c:v>16.45</c:v>
                </c:pt>
                <c:pt idx="6">
                  <c:v>13.19</c:v>
                </c:pt>
                <c:pt idx="7">
                  <c:v>3.18</c:v>
                </c:pt>
              </c:numCache>
            </c:numRef>
          </c:val>
        </c:ser>
        <c:gapWidth val="43"/>
        <c:overlap val="100"/>
        <c:axId val="283789952"/>
        <c:axId val="283795840"/>
      </c:barChart>
      <c:catAx>
        <c:axId val="283789952"/>
        <c:scaling>
          <c:orientation val="maxMin"/>
        </c:scaling>
        <c:axPos val="l"/>
        <c:tickLblPos val="none"/>
        <c:txPr>
          <a:bodyPr/>
          <a:lstStyle/>
          <a:p>
            <a:pPr>
              <a:defRPr lang="en-IN"/>
            </a:pPr>
            <a:endParaRPr lang="en-US"/>
          </a:p>
        </c:txPr>
        <c:crossAx val="283795840"/>
        <c:crosses val="autoZero"/>
        <c:auto val="1"/>
        <c:lblAlgn val="ctr"/>
        <c:lblOffset val="100"/>
      </c:catAx>
      <c:valAx>
        <c:axId val="283795840"/>
        <c:scaling>
          <c:orientation val="minMax"/>
          <c:max val="100"/>
        </c:scaling>
        <c:delete val="1"/>
        <c:axPos val="b"/>
        <c:numFmt formatCode="0" sourceLinked="1"/>
        <c:tickLblPos val="none"/>
        <c:crossAx val="2837899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8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66.669999999999987</c:v>
                </c:pt>
                <c:pt idx="1">
                  <c:v>48.15</c:v>
                </c:pt>
                <c:pt idx="2">
                  <c:v>25.93</c:v>
                </c:pt>
                <c:pt idx="3">
                  <c:v>14.81</c:v>
                </c:pt>
                <c:pt idx="4">
                  <c:v>11.11</c:v>
                </c:pt>
                <c:pt idx="5">
                  <c:v>29.630000000000031</c:v>
                </c:pt>
                <c:pt idx="6">
                  <c:v>18.52</c:v>
                </c:pt>
                <c:pt idx="7">
                  <c:v>3.7</c:v>
                </c:pt>
              </c:numCache>
            </c:numRef>
          </c:val>
        </c:ser>
        <c:gapWidth val="43"/>
        <c:overlap val="100"/>
        <c:axId val="283910144"/>
        <c:axId val="283911680"/>
      </c:barChart>
      <c:catAx>
        <c:axId val="283910144"/>
        <c:scaling>
          <c:orientation val="maxMin"/>
        </c:scaling>
        <c:axPos val="l"/>
        <c:tickLblPos val="none"/>
        <c:txPr>
          <a:bodyPr/>
          <a:lstStyle/>
          <a:p>
            <a:pPr>
              <a:defRPr lang="en-IN"/>
            </a:pPr>
            <a:endParaRPr lang="en-US"/>
          </a:p>
        </c:txPr>
        <c:crossAx val="283911680"/>
        <c:crosses val="autoZero"/>
        <c:auto val="1"/>
        <c:lblAlgn val="ctr"/>
        <c:lblOffset val="100"/>
      </c:catAx>
      <c:valAx>
        <c:axId val="283911680"/>
        <c:scaling>
          <c:orientation val="minMax"/>
          <c:max val="100"/>
        </c:scaling>
        <c:delete val="1"/>
        <c:axPos val="b"/>
        <c:numFmt formatCode="0" sourceLinked="1"/>
        <c:tickLblPos val="none"/>
        <c:crossAx val="2839101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8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72.940000000000026</c:v>
                </c:pt>
                <c:pt idx="1">
                  <c:v>46.849999999999994</c:v>
                </c:pt>
                <c:pt idx="2">
                  <c:v>45.99</c:v>
                </c:pt>
                <c:pt idx="3">
                  <c:v>19.23</c:v>
                </c:pt>
                <c:pt idx="4">
                  <c:v>17.630000000000031</c:v>
                </c:pt>
                <c:pt idx="5">
                  <c:v>16.45</c:v>
                </c:pt>
                <c:pt idx="6">
                  <c:v>13.19</c:v>
                </c:pt>
                <c:pt idx="7">
                  <c:v>3.18</c:v>
                </c:pt>
              </c:numCache>
            </c:numRef>
          </c:val>
        </c:ser>
        <c:gapWidth val="43"/>
        <c:overlap val="100"/>
        <c:axId val="284738688"/>
        <c:axId val="284740224"/>
      </c:barChart>
      <c:catAx>
        <c:axId val="284738688"/>
        <c:scaling>
          <c:orientation val="maxMin"/>
        </c:scaling>
        <c:axPos val="l"/>
        <c:tickLblPos val="none"/>
        <c:txPr>
          <a:bodyPr/>
          <a:lstStyle/>
          <a:p>
            <a:pPr>
              <a:defRPr lang="en-IN"/>
            </a:pPr>
            <a:endParaRPr lang="en-US"/>
          </a:p>
        </c:txPr>
        <c:crossAx val="284740224"/>
        <c:crosses val="autoZero"/>
        <c:auto val="1"/>
        <c:lblAlgn val="ctr"/>
        <c:lblOffset val="100"/>
      </c:catAx>
      <c:valAx>
        <c:axId val="284740224"/>
        <c:scaling>
          <c:orientation val="minMax"/>
          <c:max val="100"/>
        </c:scaling>
        <c:delete val="1"/>
        <c:axPos val="b"/>
        <c:numFmt formatCode="0" sourceLinked="1"/>
        <c:tickLblPos val="none"/>
        <c:crossAx val="2847386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8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64.349999999999994</c:v>
                </c:pt>
                <c:pt idx="1">
                  <c:v>44.8</c:v>
                </c:pt>
                <c:pt idx="2">
                  <c:v>46.63</c:v>
                </c:pt>
                <c:pt idx="3">
                  <c:v>10.31</c:v>
                </c:pt>
                <c:pt idx="4">
                  <c:v>17.149999999999999</c:v>
                </c:pt>
                <c:pt idx="5">
                  <c:v>20.329999999999988</c:v>
                </c:pt>
                <c:pt idx="6">
                  <c:v>14.64</c:v>
                </c:pt>
                <c:pt idx="7">
                  <c:v>5.9700000000000024</c:v>
                </c:pt>
              </c:numCache>
            </c:numRef>
          </c:val>
        </c:ser>
        <c:gapWidth val="43"/>
        <c:overlap val="100"/>
        <c:axId val="284768128"/>
        <c:axId val="284769664"/>
      </c:barChart>
      <c:catAx>
        <c:axId val="284768128"/>
        <c:scaling>
          <c:orientation val="maxMin"/>
        </c:scaling>
        <c:axPos val="l"/>
        <c:tickLblPos val="none"/>
        <c:txPr>
          <a:bodyPr/>
          <a:lstStyle/>
          <a:p>
            <a:pPr>
              <a:defRPr lang="en-IN"/>
            </a:pPr>
            <a:endParaRPr lang="en-US"/>
          </a:p>
        </c:txPr>
        <c:crossAx val="284769664"/>
        <c:crosses val="autoZero"/>
        <c:auto val="1"/>
        <c:lblAlgn val="ctr"/>
        <c:lblOffset val="100"/>
      </c:catAx>
      <c:valAx>
        <c:axId val="284769664"/>
        <c:scaling>
          <c:orientation val="minMax"/>
          <c:max val="100"/>
        </c:scaling>
        <c:delete val="1"/>
        <c:axPos val="b"/>
        <c:numFmt formatCode="0" sourceLinked="1"/>
        <c:tickLblPos val="none"/>
        <c:crossAx val="2847681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8062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Brick &amp; Mortar structure / RCC</c:v>
                </c:pt>
                <c:pt idx="1">
                  <c:v> Modern Pre Engineered Building (PEB)</c:v>
                </c:pt>
                <c:pt idx="2">
                  <c:v> Both</c:v>
                </c:pt>
                <c:pt idx="3">
                  <c:v> Others (specify)</c:v>
                </c:pt>
              </c:strCache>
            </c:strRef>
          </c:cat>
          <c:val>
            <c:numRef>
              <c:f>Sheet1!$B$2:$B$5</c:f>
              <c:numCache>
                <c:formatCode>0</c:formatCode>
                <c:ptCount val="4"/>
                <c:pt idx="0">
                  <c:v>74.099999999999994</c:v>
                </c:pt>
                <c:pt idx="1">
                  <c:v>16.86</c:v>
                </c:pt>
                <c:pt idx="2">
                  <c:v>8.07</c:v>
                </c:pt>
                <c:pt idx="3">
                  <c:v>0.96000000000000063</c:v>
                </c:pt>
              </c:numCache>
            </c:numRef>
          </c:val>
        </c:ser>
        <c:gapWidth val="43"/>
        <c:overlap val="100"/>
        <c:axId val="134183936"/>
        <c:axId val="134198016"/>
      </c:barChart>
      <c:catAx>
        <c:axId val="134183936"/>
        <c:scaling>
          <c:orientation val="maxMin"/>
        </c:scaling>
        <c:axPos val="l"/>
        <c:tickLblPos val="none"/>
        <c:txPr>
          <a:bodyPr/>
          <a:lstStyle/>
          <a:p>
            <a:pPr>
              <a:defRPr lang="en-IN"/>
            </a:pPr>
            <a:endParaRPr lang="en-US"/>
          </a:p>
        </c:txPr>
        <c:crossAx val="134198016"/>
        <c:crosses val="autoZero"/>
        <c:auto val="1"/>
        <c:lblAlgn val="ctr"/>
        <c:lblOffset val="100"/>
      </c:catAx>
      <c:valAx>
        <c:axId val="134198016"/>
        <c:scaling>
          <c:orientation val="minMax"/>
          <c:max val="100"/>
        </c:scaling>
        <c:delete val="1"/>
        <c:axPos val="b"/>
        <c:numFmt formatCode="0" sourceLinked="1"/>
        <c:tickLblPos val="none"/>
        <c:crossAx val="1341839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9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77.22</c:v>
                </c:pt>
                <c:pt idx="1">
                  <c:v>43.98</c:v>
                </c:pt>
                <c:pt idx="2">
                  <c:v>54.3</c:v>
                </c:pt>
                <c:pt idx="3">
                  <c:v>15.5</c:v>
                </c:pt>
                <c:pt idx="4">
                  <c:v>21.06</c:v>
                </c:pt>
                <c:pt idx="5">
                  <c:v>13.17</c:v>
                </c:pt>
                <c:pt idx="6">
                  <c:v>10.18</c:v>
                </c:pt>
                <c:pt idx="7">
                  <c:v>2.75</c:v>
                </c:pt>
              </c:numCache>
            </c:numRef>
          </c:val>
        </c:ser>
        <c:gapWidth val="43"/>
        <c:overlap val="100"/>
        <c:axId val="284830336"/>
        <c:axId val="284836224"/>
      </c:barChart>
      <c:catAx>
        <c:axId val="284830336"/>
        <c:scaling>
          <c:orientation val="maxMin"/>
        </c:scaling>
        <c:axPos val="l"/>
        <c:tickLblPos val="none"/>
        <c:txPr>
          <a:bodyPr/>
          <a:lstStyle/>
          <a:p>
            <a:pPr>
              <a:defRPr lang="en-IN"/>
            </a:pPr>
            <a:endParaRPr lang="en-US"/>
          </a:p>
        </c:txPr>
        <c:crossAx val="284836224"/>
        <c:crosses val="autoZero"/>
        <c:auto val="1"/>
        <c:lblAlgn val="ctr"/>
        <c:lblOffset val="100"/>
      </c:catAx>
      <c:valAx>
        <c:axId val="284836224"/>
        <c:scaling>
          <c:orientation val="minMax"/>
          <c:max val="100"/>
        </c:scaling>
        <c:delete val="1"/>
        <c:axPos val="b"/>
        <c:numFmt formatCode="0" sourceLinked="1"/>
        <c:tickLblPos val="none"/>
        <c:crossAx val="2848303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9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84.43</c:v>
                </c:pt>
                <c:pt idx="1">
                  <c:v>68.489999999999995</c:v>
                </c:pt>
                <c:pt idx="2">
                  <c:v>53.8</c:v>
                </c:pt>
                <c:pt idx="3">
                  <c:v>52.43</c:v>
                </c:pt>
                <c:pt idx="4">
                  <c:v>5.98</c:v>
                </c:pt>
                <c:pt idx="5">
                  <c:v>13.33</c:v>
                </c:pt>
                <c:pt idx="6">
                  <c:v>12.7</c:v>
                </c:pt>
                <c:pt idx="7">
                  <c:v>1.25</c:v>
                </c:pt>
              </c:numCache>
            </c:numRef>
          </c:val>
        </c:ser>
        <c:gapWidth val="43"/>
        <c:overlap val="100"/>
        <c:axId val="284851584"/>
        <c:axId val="284877952"/>
      </c:barChart>
      <c:catAx>
        <c:axId val="284851584"/>
        <c:scaling>
          <c:orientation val="maxMin"/>
        </c:scaling>
        <c:axPos val="l"/>
        <c:tickLblPos val="none"/>
        <c:txPr>
          <a:bodyPr/>
          <a:lstStyle/>
          <a:p>
            <a:pPr>
              <a:defRPr lang="en-IN"/>
            </a:pPr>
            <a:endParaRPr lang="en-US"/>
          </a:p>
        </c:txPr>
        <c:crossAx val="284877952"/>
        <c:crosses val="autoZero"/>
        <c:auto val="1"/>
        <c:lblAlgn val="ctr"/>
        <c:lblOffset val="100"/>
      </c:catAx>
      <c:valAx>
        <c:axId val="284877952"/>
        <c:scaling>
          <c:orientation val="minMax"/>
          <c:max val="100"/>
        </c:scaling>
        <c:delete val="1"/>
        <c:axPos val="b"/>
        <c:numFmt formatCode="0" sourceLinked="1"/>
        <c:tickLblPos val="none"/>
        <c:crossAx val="2848515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9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Gas Based/Extinguishers</c:v>
                </c:pt>
                <c:pt idx="1">
                  <c:v> Sand Box</c:v>
                </c:pt>
                <c:pt idx="2">
                  <c:v> Manual rounds</c:v>
                </c:pt>
                <c:pt idx="3">
                  <c:v> Hose/Hydrant</c:v>
                </c:pt>
                <c:pt idx="4">
                  <c:v> Sprinklers</c:v>
                </c:pt>
                <c:pt idx="5">
                  <c:v> Smoke Detectors</c:v>
                </c:pt>
                <c:pt idx="6">
                  <c:v> Heat Sensors</c:v>
                </c:pt>
                <c:pt idx="7">
                  <c:v> Others</c:v>
                </c:pt>
              </c:strCache>
            </c:strRef>
          </c:cat>
          <c:val>
            <c:numRef>
              <c:f>Sheet1!$B$2:$B$9</c:f>
              <c:numCache>
                <c:formatCode>0</c:formatCode>
                <c:ptCount val="8"/>
                <c:pt idx="0">
                  <c:v>63.58</c:v>
                </c:pt>
                <c:pt idx="1">
                  <c:v>38.07</c:v>
                </c:pt>
                <c:pt idx="2">
                  <c:v>21.91</c:v>
                </c:pt>
                <c:pt idx="3">
                  <c:v>10.220000000000001</c:v>
                </c:pt>
                <c:pt idx="4">
                  <c:v>20.350000000000001</c:v>
                </c:pt>
                <c:pt idx="5">
                  <c:v>22.01</c:v>
                </c:pt>
                <c:pt idx="6">
                  <c:v>18.309999999999999</c:v>
                </c:pt>
                <c:pt idx="7">
                  <c:v>2.73</c:v>
                </c:pt>
              </c:numCache>
            </c:numRef>
          </c:val>
        </c:ser>
        <c:gapWidth val="43"/>
        <c:overlap val="100"/>
        <c:axId val="284893568"/>
        <c:axId val="284895104"/>
      </c:barChart>
      <c:catAx>
        <c:axId val="284893568"/>
        <c:scaling>
          <c:orientation val="maxMin"/>
        </c:scaling>
        <c:axPos val="l"/>
        <c:tickLblPos val="none"/>
        <c:txPr>
          <a:bodyPr/>
          <a:lstStyle/>
          <a:p>
            <a:pPr>
              <a:defRPr lang="en-IN"/>
            </a:pPr>
            <a:endParaRPr lang="en-US"/>
          </a:p>
        </c:txPr>
        <c:crossAx val="284895104"/>
        <c:crosses val="autoZero"/>
        <c:auto val="1"/>
        <c:lblAlgn val="ctr"/>
        <c:lblOffset val="100"/>
      </c:catAx>
      <c:valAx>
        <c:axId val="284895104"/>
        <c:scaling>
          <c:orientation val="minMax"/>
          <c:max val="100"/>
        </c:scaling>
        <c:delete val="1"/>
        <c:axPos val="b"/>
        <c:numFmt formatCode="0" sourceLinked="1"/>
        <c:tickLblPos val="none"/>
        <c:crossAx val="2848935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9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Ammonia</c:v>
                </c:pt>
                <c:pt idx="1">
                  <c:v> Freon</c:v>
                </c:pt>
                <c:pt idx="2">
                  <c:v> Carban Dioxide</c:v>
                </c:pt>
                <c:pt idx="3">
                  <c:v> Others</c:v>
                </c:pt>
              </c:strCache>
            </c:strRef>
          </c:cat>
          <c:val>
            <c:numRef>
              <c:f>Sheet1!$B$2:$B$5</c:f>
              <c:numCache>
                <c:formatCode>0</c:formatCode>
                <c:ptCount val="4"/>
                <c:pt idx="0">
                  <c:v>88.85</c:v>
                </c:pt>
                <c:pt idx="1">
                  <c:v>10.02</c:v>
                </c:pt>
                <c:pt idx="2">
                  <c:v>0.24000000000000021</c:v>
                </c:pt>
                <c:pt idx="3">
                  <c:v>2</c:v>
                </c:pt>
              </c:numCache>
            </c:numRef>
          </c:val>
        </c:ser>
        <c:gapWidth val="43"/>
        <c:overlap val="100"/>
        <c:axId val="285022848"/>
        <c:axId val="285024640"/>
      </c:barChart>
      <c:catAx>
        <c:axId val="285022848"/>
        <c:scaling>
          <c:orientation val="maxMin"/>
        </c:scaling>
        <c:axPos val="l"/>
        <c:tickLblPos val="none"/>
        <c:txPr>
          <a:bodyPr/>
          <a:lstStyle/>
          <a:p>
            <a:pPr>
              <a:defRPr lang="en-IN"/>
            </a:pPr>
            <a:endParaRPr lang="en-US"/>
          </a:p>
        </c:txPr>
        <c:crossAx val="285024640"/>
        <c:crosses val="autoZero"/>
        <c:auto val="1"/>
        <c:lblAlgn val="ctr"/>
        <c:lblOffset val="100"/>
      </c:catAx>
      <c:valAx>
        <c:axId val="285024640"/>
        <c:scaling>
          <c:orientation val="minMax"/>
          <c:max val="100"/>
        </c:scaling>
        <c:delete val="1"/>
        <c:axPos val="b"/>
        <c:numFmt formatCode="0" sourceLinked="1"/>
        <c:tickLblPos val="none"/>
        <c:crossAx val="2850228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9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Ammonia</c:v>
                </c:pt>
                <c:pt idx="1">
                  <c:v> Freon</c:v>
                </c:pt>
                <c:pt idx="2">
                  <c:v> Carban Dioxide</c:v>
                </c:pt>
                <c:pt idx="3">
                  <c:v> Others</c:v>
                </c:pt>
              </c:strCache>
            </c:strRef>
          </c:cat>
          <c:val>
            <c:numRef>
              <c:f>Sheet1!$B$2:$B$5</c:f>
              <c:numCache>
                <c:formatCode>0</c:formatCode>
                <c:ptCount val="4"/>
                <c:pt idx="0">
                  <c:v>88.14</c:v>
                </c:pt>
                <c:pt idx="1">
                  <c:v>13.56</c:v>
                </c:pt>
                <c:pt idx="2">
                  <c:v>0</c:v>
                </c:pt>
                <c:pt idx="3">
                  <c:v>2.54</c:v>
                </c:pt>
              </c:numCache>
            </c:numRef>
          </c:val>
        </c:ser>
        <c:gapWidth val="43"/>
        <c:overlap val="100"/>
        <c:axId val="285052288"/>
        <c:axId val="285090944"/>
      </c:barChart>
      <c:catAx>
        <c:axId val="285052288"/>
        <c:scaling>
          <c:orientation val="maxMin"/>
        </c:scaling>
        <c:axPos val="l"/>
        <c:tickLblPos val="none"/>
        <c:txPr>
          <a:bodyPr/>
          <a:lstStyle/>
          <a:p>
            <a:pPr>
              <a:defRPr lang="en-IN"/>
            </a:pPr>
            <a:endParaRPr lang="en-US"/>
          </a:p>
        </c:txPr>
        <c:crossAx val="285090944"/>
        <c:crosses val="autoZero"/>
        <c:auto val="1"/>
        <c:lblAlgn val="ctr"/>
        <c:lblOffset val="100"/>
      </c:catAx>
      <c:valAx>
        <c:axId val="285090944"/>
        <c:scaling>
          <c:orientation val="minMax"/>
          <c:max val="100"/>
        </c:scaling>
        <c:delete val="1"/>
        <c:axPos val="b"/>
        <c:numFmt formatCode="0" sourceLinked="1"/>
        <c:tickLblPos val="none"/>
        <c:crossAx val="2850522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9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Ammonia</c:v>
                </c:pt>
                <c:pt idx="1">
                  <c:v> Freon</c:v>
                </c:pt>
                <c:pt idx="2">
                  <c:v> Carban Dioxide</c:v>
                </c:pt>
                <c:pt idx="3">
                  <c:v> Others</c:v>
                </c:pt>
              </c:strCache>
            </c:strRef>
          </c:cat>
          <c:val>
            <c:numRef>
              <c:f>Sheet1!$B$2:$B$5</c:f>
              <c:numCache>
                <c:formatCode>0</c:formatCode>
                <c:ptCount val="4"/>
                <c:pt idx="0">
                  <c:v>91.22</c:v>
                </c:pt>
                <c:pt idx="1">
                  <c:v>7.59</c:v>
                </c:pt>
                <c:pt idx="2">
                  <c:v>0.21000000000000021</c:v>
                </c:pt>
                <c:pt idx="3">
                  <c:v>1.55</c:v>
                </c:pt>
              </c:numCache>
            </c:numRef>
          </c:val>
        </c:ser>
        <c:gapWidth val="43"/>
        <c:overlap val="100"/>
        <c:axId val="285122944"/>
        <c:axId val="285124480"/>
      </c:barChart>
      <c:catAx>
        <c:axId val="285122944"/>
        <c:scaling>
          <c:orientation val="maxMin"/>
        </c:scaling>
        <c:axPos val="l"/>
        <c:tickLblPos val="none"/>
        <c:txPr>
          <a:bodyPr/>
          <a:lstStyle/>
          <a:p>
            <a:pPr>
              <a:defRPr lang="en-IN"/>
            </a:pPr>
            <a:endParaRPr lang="en-US"/>
          </a:p>
        </c:txPr>
        <c:crossAx val="285124480"/>
        <c:crosses val="autoZero"/>
        <c:auto val="1"/>
        <c:lblAlgn val="ctr"/>
        <c:lblOffset val="100"/>
      </c:catAx>
      <c:valAx>
        <c:axId val="285124480"/>
        <c:scaling>
          <c:orientation val="minMax"/>
          <c:max val="100"/>
        </c:scaling>
        <c:delete val="1"/>
        <c:axPos val="b"/>
        <c:numFmt formatCode="0" sourceLinked="1"/>
        <c:tickLblPos val="none"/>
        <c:crossAx val="2851229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9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Ammonia</c:v>
                </c:pt>
                <c:pt idx="1">
                  <c:v> Freon</c:v>
                </c:pt>
                <c:pt idx="2">
                  <c:v> Carban Dioxide</c:v>
                </c:pt>
                <c:pt idx="3">
                  <c:v> Others</c:v>
                </c:pt>
              </c:strCache>
            </c:strRef>
          </c:cat>
          <c:val>
            <c:numRef>
              <c:f>Sheet1!$B$2:$B$5</c:f>
              <c:numCache>
                <c:formatCode>0</c:formatCode>
                <c:ptCount val="4"/>
                <c:pt idx="0">
                  <c:v>84.26</c:v>
                </c:pt>
                <c:pt idx="1">
                  <c:v>15.6</c:v>
                </c:pt>
                <c:pt idx="2">
                  <c:v>9.0000000000000024E-2</c:v>
                </c:pt>
                <c:pt idx="3">
                  <c:v>1.58</c:v>
                </c:pt>
              </c:numCache>
            </c:numRef>
          </c:val>
        </c:ser>
        <c:gapWidth val="43"/>
        <c:overlap val="100"/>
        <c:axId val="285197440"/>
        <c:axId val="285198976"/>
      </c:barChart>
      <c:catAx>
        <c:axId val="285197440"/>
        <c:scaling>
          <c:orientation val="maxMin"/>
        </c:scaling>
        <c:axPos val="l"/>
        <c:tickLblPos val="none"/>
        <c:txPr>
          <a:bodyPr/>
          <a:lstStyle/>
          <a:p>
            <a:pPr>
              <a:defRPr lang="en-IN"/>
            </a:pPr>
            <a:endParaRPr lang="en-US"/>
          </a:p>
        </c:txPr>
        <c:crossAx val="285198976"/>
        <c:crosses val="autoZero"/>
        <c:auto val="1"/>
        <c:lblAlgn val="ctr"/>
        <c:lblOffset val="100"/>
      </c:catAx>
      <c:valAx>
        <c:axId val="285198976"/>
        <c:scaling>
          <c:orientation val="minMax"/>
          <c:max val="100"/>
        </c:scaling>
        <c:delete val="1"/>
        <c:axPos val="b"/>
        <c:numFmt formatCode="0" sourceLinked="1"/>
        <c:tickLblPos val="none"/>
        <c:crossAx val="28519744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9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Ammonia</c:v>
                </c:pt>
                <c:pt idx="1">
                  <c:v> Freon</c:v>
                </c:pt>
                <c:pt idx="2">
                  <c:v> Carban Dioxide</c:v>
                </c:pt>
                <c:pt idx="3">
                  <c:v> Others</c:v>
                </c:pt>
              </c:strCache>
            </c:strRef>
          </c:cat>
          <c:val>
            <c:numRef>
              <c:f>Sheet1!$B$2:$B$5</c:f>
              <c:numCache>
                <c:formatCode>0</c:formatCode>
                <c:ptCount val="4"/>
                <c:pt idx="0">
                  <c:v>74.209999999999994</c:v>
                </c:pt>
                <c:pt idx="1">
                  <c:v>26.12</c:v>
                </c:pt>
                <c:pt idx="2">
                  <c:v>0.49000000000000032</c:v>
                </c:pt>
                <c:pt idx="3">
                  <c:v>1.0900000000000001</c:v>
                </c:pt>
              </c:numCache>
            </c:numRef>
          </c:val>
        </c:ser>
        <c:gapWidth val="43"/>
        <c:overlap val="100"/>
        <c:axId val="285230976"/>
        <c:axId val="285232512"/>
      </c:barChart>
      <c:catAx>
        <c:axId val="285230976"/>
        <c:scaling>
          <c:orientation val="maxMin"/>
        </c:scaling>
        <c:axPos val="l"/>
        <c:tickLblPos val="none"/>
        <c:txPr>
          <a:bodyPr/>
          <a:lstStyle/>
          <a:p>
            <a:pPr>
              <a:defRPr lang="en-IN"/>
            </a:pPr>
            <a:endParaRPr lang="en-US"/>
          </a:p>
        </c:txPr>
        <c:crossAx val="285232512"/>
        <c:crosses val="autoZero"/>
        <c:auto val="1"/>
        <c:lblAlgn val="ctr"/>
        <c:lblOffset val="100"/>
      </c:catAx>
      <c:valAx>
        <c:axId val="285232512"/>
        <c:scaling>
          <c:orientation val="minMax"/>
          <c:max val="100"/>
        </c:scaling>
        <c:delete val="1"/>
        <c:axPos val="b"/>
        <c:numFmt formatCode="0" sourceLinked="1"/>
        <c:tickLblPos val="none"/>
        <c:crossAx val="2852309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9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Ammonia</c:v>
                </c:pt>
                <c:pt idx="1">
                  <c:v> Freon</c:v>
                </c:pt>
                <c:pt idx="2">
                  <c:v> Carban Dioxide</c:v>
                </c:pt>
                <c:pt idx="3">
                  <c:v> Others</c:v>
                </c:pt>
              </c:strCache>
            </c:strRef>
          </c:cat>
          <c:val>
            <c:numRef>
              <c:f>Sheet1!$B$2:$B$5</c:f>
              <c:numCache>
                <c:formatCode>0</c:formatCode>
                <c:ptCount val="4"/>
                <c:pt idx="0">
                  <c:v>79.930000000000007</c:v>
                </c:pt>
                <c:pt idx="1">
                  <c:v>18.59</c:v>
                </c:pt>
                <c:pt idx="2">
                  <c:v>0</c:v>
                </c:pt>
                <c:pt idx="3">
                  <c:v>1.49</c:v>
                </c:pt>
              </c:numCache>
            </c:numRef>
          </c:val>
        </c:ser>
        <c:gapWidth val="43"/>
        <c:overlap val="100"/>
        <c:axId val="285284992"/>
        <c:axId val="285290880"/>
      </c:barChart>
      <c:catAx>
        <c:axId val="285284992"/>
        <c:scaling>
          <c:orientation val="maxMin"/>
        </c:scaling>
        <c:axPos val="l"/>
        <c:tickLblPos val="none"/>
        <c:txPr>
          <a:bodyPr/>
          <a:lstStyle/>
          <a:p>
            <a:pPr>
              <a:defRPr lang="en-IN"/>
            </a:pPr>
            <a:endParaRPr lang="en-US"/>
          </a:p>
        </c:txPr>
        <c:crossAx val="285290880"/>
        <c:crosses val="autoZero"/>
        <c:auto val="1"/>
        <c:lblAlgn val="ctr"/>
        <c:lblOffset val="100"/>
      </c:catAx>
      <c:valAx>
        <c:axId val="285290880"/>
        <c:scaling>
          <c:orientation val="minMax"/>
          <c:max val="100"/>
        </c:scaling>
        <c:delete val="1"/>
        <c:axPos val="b"/>
        <c:numFmt formatCode="0" sourceLinked="1"/>
        <c:tickLblPos val="none"/>
        <c:crossAx val="2852849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59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Ammonia</c:v>
                </c:pt>
                <c:pt idx="1">
                  <c:v> Freon</c:v>
                </c:pt>
                <c:pt idx="2">
                  <c:v> Carban Dioxide</c:v>
                </c:pt>
                <c:pt idx="3">
                  <c:v> Others</c:v>
                </c:pt>
              </c:strCache>
            </c:strRef>
          </c:cat>
          <c:val>
            <c:numRef>
              <c:f>Sheet1!$B$2:$B$5</c:f>
              <c:numCache>
                <c:formatCode>0</c:formatCode>
                <c:ptCount val="4"/>
                <c:pt idx="0">
                  <c:v>89</c:v>
                </c:pt>
                <c:pt idx="1">
                  <c:v>10</c:v>
                </c:pt>
                <c:pt idx="2">
                  <c:v>0</c:v>
                </c:pt>
                <c:pt idx="3">
                  <c:v>2</c:v>
                </c:pt>
              </c:numCache>
            </c:numRef>
          </c:val>
        </c:ser>
        <c:gapWidth val="43"/>
        <c:overlap val="100"/>
        <c:axId val="285327360"/>
        <c:axId val="285328896"/>
      </c:barChart>
      <c:catAx>
        <c:axId val="285327360"/>
        <c:scaling>
          <c:orientation val="maxMin"/>
        </c:scaling>
        <c:axPos val="l"/>
        <c:tickLblPos val="none"/>
        <c:txPr>
          <a:bodyPr/>
          <a:lstStyle/>
          <a:p>
            <a:pPr>
              <a:defRPr lang="en-IN"/>
            </a:pPr>
            <a:endParaRPr lang="en-US"/>
          </a:p>
        </c:txPr>
        <c:crossAx val="285328896"/>
        <c:crosses val="autoZero"/>
        <c:auto val="1"/>
        <c:lblAlgn val="ctr"/>
        <c:lblOffset val="100"/>
      </c:catAx>
      <c:valAx>
        <c:axId val="285328896"/>
        <c:scaling>
          <c:orientation val="minMax"/>
          <c:max val="100"/>
        </c:scaling>
        <c:delete val="1"/>
        <c:axPos val="b"/>
        <c:numFmt formatCode="0" sourceLinked="1"/>
        <c:tickLblPos val="none"/>
        <c:crossAx val="2853273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0-10</c:v>
                </c:pt>
                <c:pt idx="1">
                  <c:v> 10-50</c:v>
                </c:pt>
                <c:pt idx="2">
                  <c:v> 50-100</c:v>
                </c:pt>
                <c:pt idx="3">
                  <c:v> 100-500</c:v>
                </c:pt>
                <c:pt idx="4">
                  <c:v> 500.1-1000</c:v>
                </c:pt>
                <c:pt idx="5">
                  <c:v> 1000.1-2000</c:v>
                </c:pt>
                <c:pt idx="6">
                  <c:v> 2000.1-3000</c:v>
                </c:pt>
                <c:pt idx="7">
                  <c:v> 3000.1-5000</c:v>
                </c:pt>
                <c:pt idx="8">
                  <c:v> Above 5000</c:v>
                </c:pt>
                <c:pt idx="9">
                  <c:v> No Response</c:v>
                </c:pt>
              </c:strCache>
            </c:strRef>
          </c:cat>
          <c:val>
            <c:numRef>
              <c:f>Sheet1!$B$2:$B$11</c:f>
              <c:numCache>
                <c:formatCode>0</c:formatCode>
                <c:ptCount val="10"/>
                <c:pt idx="0">
                  <c:v>4.55</c:v>
                </c:pt>
                <c:pt idx="1">
                  <c:v>6.8199999999999985</c:v>
                </c:pt>
                <c:pt idx="2">
                  <c:v>2.27</c:v>
                </c:pt>
                <c:pt idx="3">
                  <c:v>0</c:v>
                </c:pt>
                <c:pt idx="4">
                  <c:v>13.64</c:v>
                </c:pt>
                <c:pt idx="5">
                  <c:v>9.09</c:v>
                </c:pt>
                <c:pt idx="6">
                  <c:v>2.27</c:v>
                </c:pt>
                <c:pt idx="7">
                  <c:v>15.91</c:v>
                </c:pt>
                <c:pt idx="8">
                  <c:v>22.73</c:v>
                </c:pt>
                <c:pt idx="9">
                  <c:v>22.73</c:v>
                </c:pt>
              </c:numCache>
            </c:numRef>
          </c:val>
        </c:ser>
        <c:gapWidth val="43"/>
        <c:overlap val="100"/>
        <c:axId val="123360000"/>
        <c:axId val="123361536"/>
      </c:barChart>
      <c:catAx>
        <c:axId val="123360000"/>
        <c:scaling>
          <c:orientation val="maxMin"/>
        </c:scaling>
        <c:axPos val="l"/>
        <c:tickLblPos val="none"/>
        <c:txPr>
          <a:bodyPr/>
          <a:lstStyle/>
          <a:p>
            <a:pPr>
              <a:defRPr lang="en-IN"/>
            </a:pPr>
            <a:endParaRPr lang="en-US"/>
          </a:p>
        </c:txPr>
        <c:crossAx val="123361536"/>
        <c:crosses val="autoZero"/>
        <c:auto val="1"/>
        <c:lblAlgn val="ctr"/>
        <c:lblOffset val="100"/>
      </c:catAx>
      <c:valAx>
        <c:axId val="123361536"/>
        <c:scaling>
          <c:orientation val="minMax"/>
          <c:max val="100"/>
        </c:scaling>
        <c:delete val="1"/>
        <c:axPos val="b"/>
        <c:numFmt formatCode="0" sourceLinked="1"/>
        <c:tickLblPos val="none"/>
        <c:crossAx val="1233600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95"/>
          <c:y val="0.12257111451324262"/>
          <c:w val="0.83441228514459997"/>
          <c:h val="0.736540491158431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layout>
                <c:manualLayout>
                  <c:x val="2.0355565243593603E-2"/>
                  <c:y val="6.6223369862214278E-3"/>
                </c:manualLayout>
              </c:layout>
              <c:dLblPos val="inEnd"/>
              <c:showVal val="1"/>
            </c:dLbl>
            <c:dLbl>
              <c:idx val="3"/>
              <c:delete val="1"/>
            </c:dLbl>
            <c:dLbl>
              <c:idx val="4"/>
              <c:delete val="1"/>
            </c:dLbl>
            <c:txPr>
              <a:bodyPr/>
              <a:lstStyle/>
              <a:p>
                <a:pPr>
                  <a:defRPr lang="en-US"/>
                </a:pPr>
                <a:endParaRPr lang="en-US"/>
              </a:p>
            </c:txPr>
            <c:dLblPos val="inEnd"/>
            <c:showVal val="1"/>
            <c:showLeaderLines val="1"/>
          </c:dLbls>
          <c:cat>
            <c:strRef>
              <c:f>Sheet1!$A$2:$A$6</c:f>
              <c:strCache>
                <c:ptCount val="5"/>
                <c:pt idx="0">
                  <c:v> Single Commodity</c:v>
                </c:pt>
                <c:pt idx="1">
                  <c:v> Multi-commodity</c:v>
                </c:pt>
                <c:pt idx="2">
                  <c:v> CA Store (Controlled Atmosphere)</c:v>
                </c:pt>
                <c:pt idx="3">
                  <c:v> MA Store (Modified Atmosphere)</c:v>
                </c:pt>
                <c:pt idx="4">
                  <c:v> No Response</c:v>
                </c:pt>
              </c:strCache>
            </c:strRef>
          </c:cat>
          <c:val>
            <c:numRef>
              <c:f>Sheet1!$B$2:$B$6</c:f>
              <c:numCache>
                <c:formatCode>0</c:formatCode>
                <c:ptCount val="5"/>
                <c:pt idx="0">
                  <c:v>83.43</c:v>
                </c:pt>
                <c:pt idx="1">
                  <c:v>14.43</c:v>
                </c:pt>
                <c:pt idx="2">
                  <c:v>0.79</c:v>
                </c:pt>
                <c:pt idx="3">
                  <c:v>0</c:v>
                </c:pt>
                <c:pt idx="4">
                  <c:v>1.35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0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Ammonia</c:v>
                </c:pt>
                <c:pt idx="1">
                  <c:v> Freon</c:v>
                </c:pt>
                <c:pt idx="2">
                  <c:v> Carban Dioxide</c:v>
                </c:pt>
                <c:pt idx="3">
                  <c:v> Others</c:v>
                </c:pt>
              </c:strCache>
            </c:strRef>
          </c:cat>
          <c:val>
            <c:numRef>
              <c:f>Sheet1!$B$2:$B$5</c:f>
              <c:numCache>
                <c:formatCode>0</c:formatCode>
                <c:ptCount val="4"/>
                <c:pt idx="0">
                  <c:v>65.97</c:v>
                </c:pt>
                <c:pt idx="1">
                  <c:v>26.919999999999987</c:v>
                </c:pt>
                <c:pt idx="2">
                  <c:v>0.22</c:v>
                </c:pt>
                <c:pt idx="3">
                  <c:v>7.35</c:v>
                </c:pt>
              </c:numCache>
            </c:numRef>
          </c:val>
        </c:ser>
        <c:gapWidth val="43"/>
        <c:overlap val="100"/>
        <c:axId val="285369088"/>
        <c:axId val="285370624"/>
      </c:barChart>
      <c:catAx>
        <c:axId val="285369088"/>
        <c:scaling>
          <c:orientation val="maxMin"/>
        </c:scaling>
        <c:axPos val="l"/>
        <c:tickLblPos val="none"/>
        <c:txPr>
          <a:bodyPr/>
          <a:lstStyle/>
          <a:p>
            <a:pPr>
              <a:defRPr lang="en-IN"/>
            </a:pPr>
            <a:endParaRPr lang="en-US"/>
          </a:p>
        </c:txPr>
        <c:crossAx val="285370624"/>
        <c:crosses val="autoZero"/>
        <c:auto val="1"/>
        <c:lblAlgn val="ctr"/>
        <c:lblOffset val="100"/>
      </c:catAx>
      <c:valAx>
        <c:axId val="285370624"/>
        <c:scaling>
          <c:orientation val="minMax"/>
          <c:max val="100"/>
        </c:scaling>
        <c:delete val="1"/>
        <c:axPos val="b"/>
        <c:numFmt formatCode="0" sourceLinked="1"/>
        <c:tickLblPos val="none"/>
        <c:crossAx val="2853690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0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Ammonia</c:v>
                </c:pt>
                <c:pt idx="1">
                  <c:v> Freon</c:v>
                </c:pt>
                <c:pt idx="2">
                  <c:v> Carban Dioxide</c:v>
                </c:pt>
                <c:pt idx="3">
                  <c:v> Others</c:v>
                </c:pt>
              </c:strCache>
            </c:strRef>
          </c:cat>
          <c:val>
            <c:numRef>
              <c:f>Sheet1!$B$2:$B$5</c:f>
              <c:numCache>
                <c:formatCode>0</c:formatCode>
                <c:ptCount val="4"/>
                <c:pt idx="0">
                  <c:v>97.77</c:v>
                </c:pt>
                <c:pt idx="1">
                  <c:v>2.6</c:v>
                </c:pt>
                <c:pt idx="2">
                  <c:v>0.1</c:v>
                </c:pt>
                <c:pt idx="3">
                  <c:v>0.1</c:v>
                </c:pt>
              </c:numCache>
            </c:numRef>
          </c:val>
        </c:ser>
        <c:gapWidth val="43"/>
        <c:overlap val="100"/>
        <c:axId val="285414912"/>
        <c:axId val="285416448"/>
      </c:barChart>
      <c:catAx>
        <c:axId val="285414912"/>
        <c:scaling>
          <c:orientation val="maxMin"/>
        </c:scaling>
        <c:axPos val="l"/>
        <c:tickLblPos val="none"/>
        <c:txPr>
          <a:bodyPr/>
          <a:lstStyle/>
          <a:p>
            <a:pPr>
              <a:defRPr lang="en-IN"/>
            </a:pPr>
            <a:endParaRPr lang="en-US"/>
          </a:p>
        </c:txPr>
        <c:crossAx val="285416448"/>
        <c:crosses val="autoZero"/>
        <c:auto val="1"/>
        <c:lblAlgn val="ctr"/>
        <c:lblOffset val="100"/>
      </c:catAx>
      <c:valAx>
        <c:axId val="285416448"/>
        <c:scaling>
          <c:orientation val="minMax"/>
          <c:max val="100"/>
        </c:scaling>
        <c:delete val="1"/>
        <c:axPos val="b"/>
        <c:numFmt formatCode="0" sourceLinked="1"/>
        <c:tickLblPos val="none"/>
        <c:crossAx val="2854149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0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Ammonia</c:v>
                </c:pt>
                <c:pt idx="1">
                  <c:v> Freon</c:v>
                </c:pt>
                <c:pt idx="2">
                  <c:v> Carban Dioxide</c:v>
                </c:pt>
                <c:pt idx="3">
                  <c:v> Others</c:v>
                </c:pt>
              </c:strCache>
            </c:strRef>
          </c:cat>
          <c:val>
            <c:numRef>
              <c:f>Sheet1!$B$2:$B$5</c:f>
              <c:numCache>
                <c:formatCode>0</c:formatCode>
                <c:ptCount val="4"/>
                <c:pt idx="0">
                  <c:v>96.06</c:v>
                </c:pt>
                <c:pt idx="1">
                  <c:v>3.65</c:v>
                </c:pt>
                <c:pt idx="2">
                  <c:v>0.32000000000000739</c:v>
                </c:pt>
                <c:pt idx="3">
                  <c:v>0.26</c:v>
                </c:pt>
              </c:numCache>
            </c:numRef>
          </c:val>
        </c:ser>
        <c:gapWidth val="43"/>
        <c:overlap val="100"/>
        <c:axId val="285444352"/>
        <c:axId val="285458432"/>
      </c:barChart>
      <c:catAx>
        <c:axId val="285444352"/>
        <c:scaling>
          <c:orientation val="maxMin"/>
        </c:scaling>
        <c:axPos val="l"/>
        <c:tickLblPos val="none"/>
        <c:txPr>
          <a:bodyPr/>
          <a:lstStyle/>
          <a:p>
            <a:pPr>
              <a:defRPr lang="en-IN"/>
            </a:pPr>
            <a:endParaRPr lang="en-US"/>
          </a:p>
        </c:txPr>
        <c:crossAx val="285458432"/>
        <c:crosses val="autoZero"/>
        <c:auto val="1"/>
        <c:lblAlgn val="ctr"/>
        <c:lblOffset val="100"/>
      </c:catAx>
      <c:valAx>
        <c:axId val="285458432"/>
        <c:scaling>
          <c:orientation val="minMax"/>
          <c:max val="100"/>
        </c:scaling>
        <c:delete val="1"/>
        <c:axPos val="b"/>
        <c:numFmt formatCode="0" sourceLinked="1"/>
        <c:tickLblPos val="none"/>
        <c:crossAx val="2854443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0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Ammonia</c:v>
                </c:pt>
                <c:pt idx="1">
                  <c:v> Freon</c:v>
                </c:pt>
                <c:pt idx="2">
                  <c:v> Carban Dioxide</c:v>
                </c:pt>
                <c:pt idx="3">
                  <c:v> Others</c:v>
                </c:pt>
              </c:strCache>
            </c:strRef>
          </c:cat>
          <c:val>
            <c:numRef>
              <c:f>Sheet1!$B$2:$B$5</c:f>
              <c:numCache>
                <c:formatCode>0</c:formatCode>
                <c:ptCount val="4"/>
                <c:pt idx="0">
                  <c:v>85.27</c:v>
                </c:pt>
                <c:pt idx="1">
                  <c:v>15.06</c:v>
                </c:pt>
                <c:pt idx="2">
                  <c:v>0.38000000000000705</c:v>
                </c:pt>
                <c:pt idx="3">
                  <c:v>0.63000000000001433</c:v>
                </c:pt>
              </c:numCache>
            </c:numRef>
          </c:val>
        </c:ser>
        <c:gapWidth val="43"/>
        <c:overlap val="100"/>
        <c:axId val="285559808"/>
        <c:axId val="285569792"/>
      </c:barChart>
      <c:catAx>
        <c:axId val="285559808"/>
        <c:scaling>
          <c:orientation val="maxMin"/>
        </c:scaling>
        <c:axPos val="l"/>
        <c:tickLblPos val="none"/>
        <c:txPr>
          <a:bodyPr/>
          <a:lstStyle/>
          <a:p>
            <a:pPr>
              <a:defRPr lang="en-IN"/>
            </a:pPr>
            <a:endParaRPr lang="en-US"/>
          </a:p>
        </c:txPr>
        <c:crossAx val="285569792"/>
        <c:crosses val="autoZero"/>
        <c:auto val="1"/>
        <c:lblAlgn val="ctr"/>
        <c:lblOffset val="100"/>
      </c:catAx>
      <c:valAx>
        <c:axId val="285569792"/>
        <c:scaling>
          <c:orientation val="minMax"/>
          <c:max val="100"/>
        </c:scaling>
        <c:delete val="1"/>
        <c:axPos val="b"/>
        <c:numFmt formatCode="0" sourceLinked="1"/>
        <c:tickLblPos val="none"/>
        <c:crossAx val="2855598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0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R22</c:v>
                </c:pt>
                <c:pt idx="1">
                  <c:v> R404A</c:v>
                </c:pt>
                <c:pt idx="2">
                  <c:v> R12</c:v>
                </c:pt>
                <c:pt idx="3">
                  <c:v> R134a</c:v>
                </c:pt>
                <c:pt idx="4">
                  <c:v> R143</c:v>
                </c:pt>
                <c:pt idx="5">
                  <c:v> R401A</c:v>
                </c:pt>
                <c:pt idx="6">
                  <c:v> R407A</c:v>
                </c:pt>
                <c:pt idx="7">
                  <c:v> R408A</c:v>
                </c:pt>
                <c:pt idx="8">
                  <c:v> R406A</c:v>
                </c:pt>
                <c:pt idx="9">
                  <c:v> R414</c:v>
                </c:pt>
              </c:strCache>
            </c:strRef>
          </c:cat>
          <c:val>
            <c:numRef>
              <c:f>Sheet1!$B$2:$B$11</c:f>
              <c:numCache>
                <c:formatCode>0</c:formatCode>
                <c:ptCount val="10"/>
                <c:pt idx="0">
                  <c:v>56.02</c:v>
                </c:pt>
                <c:pt idx="1">
                  <c:v>24.310000000000031</c:v>
                </c:pt>
                <c:pt idx="2">
                  <c:v>7.1099999999999985</c:v>
                </c:pt>
                <c:pt idx="3">
                  <c:v>5.21</c:v>
                </c:pt>
                <c:pt idx="4">
                  <c:v>2.46</c:v>
                </c:pt>
                <c:pt idx="5">
                  <c:v>2.2999999999999998</c:v>
                </c:pt>
                <c:pt idx="6">
                  <c:v>1.4</c:v>
                </c:pt>
                <c:pt idx="7">
                  <c:v>0.9</c:v>
                </c:pt>
                <c:pt idx="8">
                  <c:v>0.67000000000001059</c:v>
                </c:pt>
                <c:pt idx="9">
                  <c:v>0.11</c:v>
                </c:pt>
              </c:numCache>
            </c:numRef>
          </c:val>
        </c:ser>
        <c:gapWidth val="43"/>
        <c:overlap val="100"/>
        <c:axId val="286923392"/>
        <c:axId val="286929280"/>
      </c:barChart>
      <c:catAx>
        <c:axId val="286923392"/>
        <c:scaling>
          <c:orientation val="maxMin"/>
        </c:scaling>
        <c:axPos val="l"/>
        <c:tickLblPos val="none"/>
        <c:txPr>
          <a:bodyPr/>
          <a:lstStyle/>
          <a:p>
            <a:pPr>
              <a:defRPr lang="en-IN"/>
            </a:pPr>
            <a:endParaRPr lang="en-US"/>
          </a:p>
        </c:txPr>
        <c:crossAx val="286929280"/>
        <c:crosses val="autoZero"/>
        <c:auto val="1"/>
        <c:lblAlgn val="ctr"/>
        <c:lblOffset val="100"/>
      </c:catAx>
      <c:valAx>
        <c:axId val="286929280"/>
        <c:scaling>
          <c:orientation val="minMax"/>
          <c:max val="100"/>
        </c:scaling>
        <c:delete val="1"/>
        <c:axPos val="b"/>
        <c:numFmt formatCode="0" sourceLinked="1"/>
        <c:tickLblPos val="none"/>
        <c:crossAx val="2869233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0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R22</c:v>
                </c:pt>
                <c:pt idx="1">
                  <c:v> R404A</c:v>
                </c:pt>
                <c:pt idx="2">
                  <c:v> R12</c:v>
                </c:pt>
                <c:pt idx="3">
                  <c:v> R134a</c:v>
                </c:pt>
                <c:pt idx="4">
                  <c:v> R143</c:v>
                </c:pt>
                <c:pt idx="5">
                  <c:v> R401A</c:v>
                </c:pt>
                <c:pt idx="6">
                  <c:v> R407A</c:v>
                </c:pt>
                <c:pt idx="7">
                  <c:v> R408A</c:v>
                </c:pt>
                <c:pt idx="8">
                  <c:v> R406A</c:v>
                </c:pt>
                <c:pt idx="9">
                  <c:v> R414</c:v>
                </c:pt>
              </c:strCache>
            </c:strRef>
          </c:cat>
          <c:val>
            <c:numRef>
              <c:f>Sheet1!$B$2:$B$11</c:f>
              <c:numCache>
                <c:formatCode>0</c:formatCode>
                <c:ptCount val="10"/>
                <c:pt idx="0">
                  <c:v>43.75</c:v>
                </c:pt>
                <c:pt idx="1">
                  <c:v>0</c:v>
                </c:pt>
                <c:pt idx="2">
                  <c:v>37.5</c:v>
                </c:pt>
                <c:pt idx="3">
                  <c:v>0</c:v>
                </c:pt>
                <c:pt idx="4">
                  <c:v>0</c:v>
                </c:pt>
                <c:pt idx="5">
                  <c:v>18.75</c:v>
                </c:pt>
                <c:pt idx="6">
                  <c:v>0</c:v>
                </c:pt>
                <c:pt idx="7">
                  <c:v>0</c:v>
                </c:pt>
                <c:pt idx="8">
                  <c:v>0</c:v>
                </c:pt>
                <c:pt idx="9">
                  <c:v>0</c:v>
                </c:pt>
              </c:numCache>
            </c:numRef>
          </c:val>
        </c:ser>
        <c:gapWidth val="43"/>
        <c:overlap val="100"/>
        <c:axId val="286936448"/>
        <c:axId val="286962816"/>
      </c:barChart>
      <c:catAx>
        <c:axId val="286936448"/>
        <c:scaling>
          <c:orientation val="maxMin"/>
        </c:scaling>
        <c:axPos val="l"/>
        <c:tickLblPos val="none"/>
        <c:txPr>
          <a:bodyPr/>
          <a:lstStyle/>
          <a:p>
            <a:pPr>
              <a:defRPr lang="en-IN"/>
            </a:pPr>
            <a:endParaRPr lang="en-US"/>
          </a:p>
        </c:txPr>
        <c:crossAx val="286962816"/>
        <c:crosses val="autoZero"/>
        <c:auto val="1"/>
        <c:lblAlgn val="ctr"/>
        <c:lblOffset val="100"/>
      </c:catAx>
      <c:valAx>
        <c:axId val="286962816"/>
        <c:scaling>
          <c:orientation val="minMax"/>
          <c:max val="100"/>
        </c:scaling>
        <c:delete val="1"/>
        <c:axPos val="b"/>
        <c:numFmt formatCode="0" sourceLinked="1"/>
        <c:tickLblPos val="none"/>
        <c:crossAx val="2869364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0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R22</c:v>
                </c:pt>
                <c:pt idx="1">
                  <c:v> R404A</c:v>
                </c:pt>
                <c:pt idx="2">
                  <c:v> R12</c:v>
                </c:pt>
                <c:pt idx="3">
                  <c:v> R134a</c:v>
                </c:pt>
                <c:pt idx="4">
                  <c:v> R143</c:v>
                </c:pt>
                <c:pt idx="5">
                  <c:v> R401A</c:v>
                </c:pt>
                <c:pt idx="6">
                  <c:v> R407A</c:v>
                </c:pt>
                <c:pt idx="7">
                  <c:v> R408A</c:v>
                </c:pt>
                <c:pt idx="8">
                  <c:v> R406A</c:v>
                </c:pt>
                <c:pt idx="9">
                  <c:v> R414</c:v>
                </c:pt>
              </c:strCache>
            </c:strRef>
          </c:cat>
          <c:val>
            <c:numRef>
              <c:f>Sheet1!$B$2:$B$11</c:f>
              <c:numCache>
                <c:formatCode>0</c:formatCode>
                <c:ptCount val="10"/>
                <c:pt idx="0">
                  <c:v>65.58</c:v>
                </c:pt>
                <c:pt idx="1">
                  <c:v>15.12</c:v>
                </c:pt>
                <c:pt idx="2">
                  <c:v>6.52</c:v>
                </c:pt>
                <c:pt idx="3">
                  <c:v>5.68</c:v>
                </c:pt>
                <c:pt idx="4">
                  <c:v>3.34</c:v>
                </c:pt>
                <c:pt idx="5">
                  <c:v>3.01</c:v>
                </c:pt>
                <c:pt idx="6">
                  <c:v>0.42000000000000032</c:v>
                </c:pt>
                <c:pt idx="7">
                  <c:v>0</c:v>
                </c:pt>
                <c:pt idx="8">
                  <c:v>0.42000000000000032</c:v>
                </c:pt>
                <c:pt idx="9">
                  <c:v>0.17</c:v>
                </c:pt>
              </c:numCache>
            </c:numRef>
          </c:val>
        </c:ser>
        <c:gapWidth val="43"/>
        <c:overlap val="100"/>
        <c:axId val="287031680"/>
        <c:axId val="287033216"/>
      </c:barChart>
      <c:catAx>
        <c:axId val="287031680"/>
        <c:scaling>
          <c:orientation val="maxMin"/>
        </c:scaling>
        <c:axPos val="l"/>
        <c:tickLblPos val="none"/>
        <c:txPr>
          <a:bodyPr/>
          <a:lstStyle/>
          <a:p>
            <a:pPr>
              <a:defRPr lang="en-IN"/>
            </a:pPr>
            <a:endParaRPr lang="en-US"/>
          </a:p>
        </c:txPr>
        <c:crossAx val="287033216"/>
        <c:crosses val="autoZero"/>
        <c:auto val="1"/>
        <c:lblAlgn val="ctr"/>
        <c:lblOffset val="100"/>
      </c:catAx>
      <c:valAx>
        <c:axId val="287033216"/>
        <c:scaling>
          <c:orientation val="minMax"/>
          <c:max val="100"/>
        </c:scaling>
        <c:delete val="1"/>
        <c:axPos val="b"/>
        <c:numFmt formatCode="0" sourceLinked="1"/>
        <c:tickLblPos val="none"/>
        <c:crossAx val="2870316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0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R22</c:v>
                </c:pt>
                <c:pt idx="1">
                  <c:v> R404A</c:v>
                </c:pt>
                <c:pt idx="2">
                  <c:v> R12</c:v>
                </c:pt>
                <c:pt idx="3">
                  <c:v> R134a</c:v>
                </c:pt>
                <c:pt idx="4">
                  <c:v> R143</c:v>
                </c:pt>
                <c:pt idx="5">
                  <c:v> R401A</c:v>
                </c:pt>
                <c:pt idx="6">
                  <c:v> R407A</c:v>
                </c:pt>
                <c:pt idx="7">
                  <c:v> R408A</c:v>
                </c:pt>
                <c:pt idx="8">
                  <c:v> R406A</c:v>
                </c:pt>
                <c:pt idx="9">
                  <c:v> R414</c:v>
                </c:pt>
              </c:strCache>
            </c:strRef>
          </c:cat>
          <c:val>
            <c:numRef>
              <c:f>Sheet1!$B$2:$B$11</c:f>
              <c:numCache>
                <c:formatCode>0</c:formatCode>
                <c:ptCount val="10"/>
                <c:pt idx="0">
                  <c:v>37.33</c:v>
                </c:pt>
                <c:pt idx="1">
                  <c:v>38.720000000000013</c:v>
                </c:pt>
                <c:pt idx="2">
                  <c:v>7.52</c:v>
                </c:pt>
                <c:pt idx="3">
                  <c:v>9.75</c:v>
                </c:pt>
                <c:pt idx="4">
                  <c:v>6.96</c:v>
                </c:pt>
                <c:pt idx="5">
                  <c:v>5.57</c:v>
                </c:pt>
                <c:pt idx="6">
                  <c:v>1.9500000000000082</c:v>
                </c:pt>
                <c:pt idx="7">
                  <c:v>0</c:v>
                </c:pt>
                <c:pt idx="8">
                  <c:v>0</c:v>
                </c:pt>
                <c:pt idx="9">
                  <c:v>0.56000000000000005</c:v>
                </c:pt>
              </c:numCache>
            </c:numRef>
          </c:val>
        </c:ser>
        <c:gapWidth val="43"/>
        <c:overlap val="100"/>
        <c:axId val="287065216"/>
        <c:axId val="287066752"/>
      </c:barChart>
      <c:catAx>
        <c:axId val="287065216"/>
        <c:scaling>
          <c:orientation val="maxMin"/>
        </c:scaling>
        <c:axPos val="l"/>
        <c:tickLblPos val="none"/>
        <c:txPr>
          <a:bodyPr/>
          <a:lstStyle/>
          <a:p>
            <a:pPr>
              <a:defRPr lang="en-IN"/>
            </a:pPr>
            <a:endParaRPr lang="en-US"/>
          </a:p>
        </c:txPr>
        <c:crossAx val="287066752"/>
        <c:crosses val="autoZero"/>
        <c:auto val="1"/>
        <c:lblAlgn val="ctr"/>
        <c:lblOffset val="100"/>
      </c:catAx>
      <c:valAx>
        <c:axId val="287066752"/>
        <c:scaling>
          <c:orientation val="minMax"/>
          <c:max val="100"/>
        </c:scaling>
        <c:delete val="1"/>
        <c:axPos val="b"/>
        <c:numFmt formatCode="0" sourceLinked="1"/>
        <c:tickLblPos val="none"/>
        <c:crossAx val="2870652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0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R22</c:v>
                </c:pt>
                <c:pt idx="1">
                  <c:v> R404A</c:v>
                </c:pt>
                <c:pt idx="2">
                  <c:v> R12</c:v>
                </c:pt>
                <c:pt idx="3">
                  <c:v> R134a</c:v>
                </c:pt>
                <c:pt idx="4">
                  <c:v> R143</c:v>
                </c:pt>
                <c:pt idx="5">
                  <c:v> R401A</c:v>
                </c:pt>
                <c:pt idx="6">
                  <c:v> R407A</c:v>
                </c:pt>
                <c:pt idx="7">
                  <c:v> R408A</c:v>
                </c:pt>
                <c:pt idx="8">
                  <c:v> R406A</c:v>
                </c:pt>
                <c:pt idx="9">
                  <c:v> R414</c:v>
                </c:pt>
              </c:strCache>
            </c:strRef>
          </c:cat>
          <c:val>
            <c:numRef>
              <c:f>Sheet1!$B$2:$B$11</c:f>
              <c:numCache>
                <c:formatCode>0</c:formatCode>
                <c:ptCount val="10"/>
                <c:pt idx="0">
                  <c:v>34.660000000000011</c:v>
                </c:pt>
                <c:pt idx="1">
                  <c:v>44.05</c:v>
                </c:pt>
                <c:pt idx="2">
                  <c:v>10.23</c:v>
                </c:pt>
                <c:pt idx="3">
                  <c:v>4.38</c:v>
                </c:pt>
                <c:pt idx="4">
                  <c:v>0.84000000000000064</c:v>
                </c:pt>
                <c:pt idx="5">
                  <c:v>1.04</c:v>
                </c:pt>
                <c:pt idx="6">
                  <c:v>1.25</c:v>
                </c:pt>
                <c:pt idx="7">
                  <c:v>3.34</c:v>
                </c:pt>
                <c:pt idx="8">
                  <c:v>1.46</c:v>
                </c:pt>
                <c:pt idx="9">
                  <c:v>0</c:v>
                </c:pt>
              </c:numCache>
            </c:numRef>
          </c:val>
        </c:ser>
        <c:gapWidth val="43"/>
        <c:overlap val="100"/>
        <c:axId val="287086464"/>
        <c:axId val="287088000"/>
      </c:barChart>
      <c:catAx>
        <c:axId val="287086464"/>
        <c:scaling>
          <c:orientation val="maxMin"/>
        </c:scaling>
        <c:axPos val="l"/>
        <c:tickLblPos val="none"/>
        <c:txPr>
          <a:bodyPr/>
          <a:lstStyle/>
          <a:p>
            <a:pPr>
              <a:defRPr lang="en-IN"/>
            </a:pPr>
            <a:endParaRPr lang="en-US"/>
          </a:p>
        </c:txPr>
        <c:crossAx val="287088000"/>
        <c:crosses val="autoZero"/>
        <c:auto val="1"/>
        <c:lblAlgn val="ctr"/>
        <c:lblOffset val="100"/>
      </c:catAx>
      <c:valAx>
        <c:axId val="287088000"/>
        <c:scaling>
          <c:orientation val="minMax"/>
          <c:max val="100"/>
        </c:scaling>
        <c:delete val="1"/>
        <c:axPos val="b"/>
        <c:numFmt formatCode="0" sourceLinked="1"/>
        <c:tickLblPos val="none"/>
        <c:crossAx val="2870864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0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R22</c:v>
                </c:pt>
                <c:pt idx="1">
                  <c:v> R404A</c:v>
                </c:pt>
                <c:pt idx="2">
                  <c:v> R12</c:v>
                </c:pt>
                <c:pt idx="3">
                  <c:v> R134a</c:v>
                </c:pt>
                <c:pt idx="4">
                  <c:v> R143</c:v>
                </c:pt>
                <c:pt idx="5">
                  <c:v> R401A</c:v>
                </c:pt>
                <c:pt idx="6">
                  <c:v> R407A</c:v>
                </c:pt>
                <c:pt idx="7">
                  <c:v> R408A</c:v>
                </c:pt>
                <c:pt idx="8">
                  <c:v> R406A</c:v>
                </c:pt>
                <c:pt idx="9">
                  <c:v> R414</c:v>
                </c:pt>
              </c:strCache>
            </c:strRef>
          </c:cat>
          <c:val>
            <c:numRef>
              <c:f>Sheet1!$B$2:$B$11</c:f>
              <c:numCache>
                <c:formatCode>0</c:formatCode>
                <c:ptCount val="10"/>
                <c:pt idx="0">
                  <c:v>14</c:v>
                </c:pt>
                <c:pt idx="1">
                  <c:v>52</c:v>
                </c:pt>
                <c:pt idx="2">
                  <c:v>10</c:v>
                </c:pt>
                <c:pt idx="3">
                  <c:v>0</c:v>
                </c:pt>
                <c:pt idx="4">
                  <c:v>0</c:v>
                </c:pt>
                <c:pt idx="5">
                  <c:v>0</c:v>
                </c:pt>
                <c:pt idx="6">
                  <c:v>24</c:v>
                </c:pt>
                <c:pt idx="7">
                  <c:v>0</c:v>
                </c:pt>
                <c:pt idx="8">
                  <c:v>0</c:v>
                </c:pt>
                <c:pt idx="9">
                  <c:v>0</c:v>
                </c:pt>
              </c:numCache>
            </c:numRef>
          </c:val>
        </c:ser>
        <c:gapWidth val="43"/>
        <c:overlap val="100"/>
        <c:axId val="234011264"/>
        <c:axId val="234013056"/>
      </c:barChart>
      <c:catAx>
        <c:axId val="234011264"/>
        <c:scaling>
          <c:orientation val="maxMin"/>
        </c:scaling>
        <c:axPos val="l"/>
        <c:tickLblPos val="none"/>
        <c:txPr>
          <a:bodyPr/>
          <a:lstStyle/>
          <a:p>
            <a:pPr>
              <a:defRPr lang="en-IN"/>
            </a:pPr>
            <a:endParaRPr lang="en-US"/>
          </a:p>
        </c:txPr>
        <c:crossAx val="234013056"/>
        <c:crosses val="autoZero"/>
        <c:auto val="1"/>
        <c:lblAlgn val="ctr"/>
        <c:lblOffset val="100"/>
      </c:catAx>
      <c:valAx>
        <c:axId val="234013056"/>
        <c:scaling>
          <c:orientation val="minMax"/>
          <c:max val="100"/>
        </c:scaling>
        <c:delete val="1"/>
        <c:axPos val="b"/>
        <c:numFmt formatCode="0" sourceLinked="1"/>
        <c:tickLblPos val="none"/>
        <c:crossAx val="2340112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95"/>
          <c:y val="0.12257111451324262"/>
          <c:w val="0.83441228514459997"/>
          <c:h val="0.736540491158431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delete val="1"/>
            </c:dLbl>
            <c:dLbl>
              <c:idx val="3"/>
              <c:delete val="1"/>
            </c:dLbl>
            <c:dLbl>
              <c:idx val="4"/>
              <c:layout>
                <c:manualLayout>
                  <c:x val="-0.14055838360784206"/>
                  <c:y val="-0.13231064287770294"/>
                </c:manualLayout>
              </c:layout>
              <c:showVal val="1"/>
            </c:dLbl>
            <c:txPr>
              <a:bodyPr/>
              <a:lstStyle/>
              <a:p>
                <a:pPr>
                  <a:defRPr lang="en-US"/>
                </a:pPr>
                <a:endParaRPr lang="en-US"/>
              </a:p>
            </c:txPr>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56.36</c:v>
                </c:pt>
                <c:pt idx="1">
                  <c:v>39.620000000000012</c:v>
                </c:pt>
                <c:pt idx="2">
                  <c:v>0.48000000000000032</c:v>
                </c:pt>
                <c:pt idx="3">
                  <c:v>0.19</c:v>
                </c:pt>
                <c:pt idx="4">
                  <c:v>3.3499999999999988</c:v>
                </c:pt>
              </c:numCache>
            </c:numRef>
          </c:val>
        </c:ser>
        <c:dLbls>
          <c:showVal val="1"/>
        </c:dLbls>
      </c:pie3DChart>
      <c:spPr>
        <a:noFill/>
        <a:ln w="25400">
          <a:noFill/>
        </a:ln>
      </c:spPr>
    </c:plotArea>
    <c:plotVisOnly val="1"/>
    <c:dispBlanksAs val="zero"/>
  </c:chart>
  <c:txPr>
    <a:bodyPr/>
    <a:lstStyle/>
    <a:p>
      <a:pPr>
        <a:defRPr sz="1000">
          <a:latin typeface="Calibri" pitchFamily="34" charset="0"/>
        </a:defRPr>
      </a:pPr>
      <a:endParaRPr lang="en-US"/>
    </a:p>
  </c:txPr>
  <c:externalData r:id="rId2"/>
</c:chartSpace>
</file>

<file path=ppt/charts/chart61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R22</c:v>
                </c:pt>
                <c:pt idx="1">
                  <c:v> R404A</c:v>
                </c:pt>
                <c:pt idx="2">
                  <c:v> R12</c:v>
                </c:pt>
                <c:pt idx="3">
                  <c:v> R134a</c:v>
                </c:pt>
                <c:pt idx="4">
                  <c:v> R143</c:v>
                </c:pt>
                <c:pt idx="5">
                  <c:v> R401A</c:v>
                </c:pt>
                <c:pt idx="6">
                  <c:v> R407A</c:v>
                </c:pt>
                <c:pt idx="7">
                  <c:v> R408A</c:v>
                </c:pt>
                <c:pt idx="8">
                  <c:v> R406A</c:v>
                </c:pt>
                <c:pt idx="9">
                  <c:v> R414</c:v>
                </c:pt>
              </c:strCache>
            </c:strRef>
          </c:cat>
          <c:val>
            <c:numRef>
              <c:f>Sheet1!$B$2:$B$11</c:f>
              <c:numCache>
                <c:formatCode>0</c:formatCode>
                <c:ptCount val="10"/>
                <c:pt idx="0">
                  <c:v>56.02</c:v>
                </c:pt>
                <c:pt idx="1">
                  <c:v>24.310000000000031</c:v>
                </c:pt>
                <c:pt idx="2">
                  <c:v>7.1099999999999985</c:v>
                </c:pt>
                <c:pt idx="3">
                  <c:v>5.21</c:v>
                </c:pt>
                <c:pt idx="4">
                  <c:v>2.46</c:v>
                </c:pt>
                <c:pt idx="5">
                  <c:v>2.2999999999999998</c:v>
                </c:pt>
                <c:pt idx="6">
                  <c:v>1.4</c:v>
                </c:pt>
                <c:pt idx="7">
                  <c:v>0.9</c:v>
                </c:pt>
                <c:pt idx="8">
                  <c:v>0.67000000000001059</c:v>
                </c:pt>
                <c:pt idx="9">
                  <c:v>0.11</c:v>
                </c:pt>
              </c:numCache>
            </c:numRef>
          </c:val>
        </c:ser>
        <c:gapWidth val="43"/>
        <c:overlap val="100"/>
        <c:axId val="258157952"/>
        <c:axId val="287442048"/>
      </c:barChart>
      <c:catAx>
        <c:axId val="258157952"/>
        <c:scaling>
          <c:orientation val="maxMin"/>
        </c:scaling>
        <c:axPos val="l"/>
        <c:tickLblPos val="none"/>
        <c:txPr>
          <a:bodyPr/>
          <a:lstStyle/>
          <a:p>
            <a:pPr>
              <a:defRPr lang="en-IN"/>
            </a:pPr>
            <a:endParaRPr lang="en-US"/>
          </a:p>
        </c:txPr>
        <c:crossAx val="287442048"/>
        <c:crosses val="autoZero"/>
        <c:auto val="1"/>
        <c:lblAlgn val="ctr"/>
        <c:lblOffset val="100"/>
      </c:catAx>
      <c:valAx>
        <c:axId val="287442048"/>
        <c:scaling>
          <c:orientation val="minMax"/>
          <c:max val="100"/>
        </c:scaling>
        <c:delete val="1"/>
        <c:axPos val="b"/>
        <c:numFmt formatCode="0" sourceLinked="1"/>
        <c:tickLblPos val="none"/>
        <c:crossAx val="2581579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1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R22</c:v>
                </c:pt>
                <c:pt idx="1">
                  <c:v> R404A</c:v>
                </c:pt>
                <c:pt idx="2">
                  <c:v> R12</c:v>
                </c:pt>
                <c:pt idx="3">
                  <c:v> R134a</c:v>
                </c:pt>
                <c:pt idx="4">
                  <c:v> R143</c:v>
                </c:pt>
                <c:pt idx="5">
                  <c:v> R401A</c:v>
                </c:pt>
                <c:pt idx="6">
                  <c:v> R407A</c:v>
                </c:pt>
                <c:pt idx="7">
                  <c:v> R408A</c:v>
                </c:pt>
                <c:pt idx="8">
                  <c:v> R406A</c:v>
                </c:pt>
                <c:pt idx="9">
                  <c:v> R414</c:v>
                </c:pt>
              </c:strCache>
            </c:strRef>
          </c:cat>
          <c:val>
            <c:numRef>
              <c:f>Sheet1!$B$2:$B$11</c:f>
              <c:numCache>
                <c:formatCode>0</c:formatCode>
                <c:ptCount val="10"/>
                <c:pt idx="0">
                  <c:v>52.46</c:v>
                </c:pt>
                <c:pt idx="1">
                  <c:v>32.300000000000004</c:v>
                </c:pt>
                <c:pt idx="2">
                  <c:v>4.01</c:v>
                </c:pt>
                <c:pt idx="3">
                  <c:v>6.53</c:v>
                </c:pt>
                <c:pt idx="4">
                  <c:v>2.86</c:v>
                </c:pt>
                <c:pt idx="5">
                  <c:v>2.4099999999999997</c:v>
                </c:pt>
                <c:pt idx="6">
                  <c:v>2.29</c:v>
                </c:pt>
                <c:pt idx="7">
                  <c:v>1.72</c:v>
                </c:pt>
                <c:pt idx="8">
                  <c:v>0.69000000000000061</c:v>
                </c:pt>
                <c:pt idx="9">
                  <c:v>0</c:v>
                </c:pt>
              </c:numCache>
            </c:numRef>
          </c:val>
        </c:ser>
        <c:gapWidth val="43"/>
        <c:overlap val="100"/>
        <c:axId val="287465856"/>
        <c:axId val="287467392"/>
      </c:barChart>
      <c:catAx>
        <c:axId val="287465856"/>
        <c:scaling>
          <c:orientation val="maxMin"/>
        </c:scaling>
        <c:axPos val="l"/>
        <c:tickLblPos val="none"/>
        <c:txPr>
          <a:bodyPr/>
          <a:lstStyle/>
          <a:p>
            <a:pPr>
              <a:defRPr lang="en-IN"/>
            </a:pPr>
            <a:endParaRPr lang="en-US"/>
          </a:p>
        </c:txPr>
        <c:crossAx val="287467392"/>
        <c:crosses val="autoZero"/>
        <c:auto val="1"/>
        <c:lblAlgn val="ctr"/>
        <c:lblOffset val="100"/>
      </c:catAx>
      <c:valAx>
        <c:axId val="287467392"/>
        <c:scaling>
          <c:orientation val="minMax"/>
          <c:max val="100"/>
        </c:scaling>
        <c:delete val="1"/>
        <c:axPos val="b"/>
        <c:numFmt formatCode="0" sourceLinked="1"/>
        <c:tickLblPos val="none"/>
        <c:crossAx val="28746585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1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R22</c:v>
                </c:pt>
                <c:pt idx="1">
                  <c:v> R404A</c:v>
                </c:pt>
                <c:pt idx="2">
                  <c:v> R12</c:v>
                </c:pt>
                <c:pt idx="3">
                  <c:v> R134a</c:v>
                </c:pt>
                <c:pt idx="4">
                  <c:v> R143</c:v>
                </c:pt>
                <c:pt idx="5">
                  <c:v> R401A</c:v>
                </c:pt>
                <c:pt idx="6">
                  <c:v> R407A</c:v>
                </c:pt>
                <c:pt idx="7">
                  <c:v> R408A</c:v>
                </c:pt>
                <c:pt idx="8">
                  <c:v> R406A</c:v>
                </c:pt>
                <c:pt idx="9">
                  <c:v> R414</c:v>
                </c:pt>
              </c:strCache>
            </c:strRef>
          </c:cat>
          <c:val>
            <c:numRef>
              <c:f>Sheet1!$B$2:$B$11</c:f>
              <c:numCache>
                <c:formatCode>0</c:formatCode>
                <c:ptCount val="10"/>
                <c:pt idx="0">
                  <c:v>30.22</c:v>
                </c:pt>
                <c:pt idx="1">
                  <c:v>18.130000000000031</c:v>
                </c:pt>
                <c:pt idx="2">
                  <c:v>16.479999999999986</c:v>
                </c:pt>
                <c:pt idx="3">
                  <c:v>4.95</c:v>
                </c:pt>
                <c:pt idx="4">
                  <c:v>8.2399999999999984</c:v>
                </c:pt>
                <c:pt idx="5">
                  <c:v>1.6500000000000001</c:v>
                </c:pt>
                <c:pt idx="6">
                  <c:v>2.75</c:v>
                </c:pt>
                <c:pt idx="7">
                  <c:v>0</c:v>
                </c:pt>
                <c:pt idx="8">
                  <c:v>0</c:v>
                </c:pt>
                <c:pt idx="9">
                  <c:v>0</c:v>
                </c:pt>
              </c:numCache>
            </c:numRef>
          </c:val>
        </c:ser>
        <c:gapWidth val="43"/>
        <c:overlap val="100"/>
        <c:axId val="215962752"/>
        <c:axId val="215964288"/>
      </c:barChart>
      <c:catAx>
        <c:axId val="215962752"/>
        <c:scaling>
          <c:orientation val="maxMin"/>
        </c:scaling>
        <c:axPos val="l"/>
        <c:tickLblPos val="none"/>
        <c:txPr>
          <a:bodyPr/>
          <a:lstStyle/>
          <a:p>
            <a:pPr>
              <a:defRPr lang="en-IN"/>
            </a:pPr>
            <a:endParaRPr lang="en-US"/>
          </a:p>
        </c:txPr>
        <c:crossAx val="215964288"/>
        <c:crosses val="autoZero"/>
        <c:auto val="1"/>
        <c:lblAlgn val="ctr"/>
        <c:lblOffset val="100"/>
      </c:catAx>
      <c:valAx>
        <c:axId val="215964288"/>
        <c:scaling>
          <c:orientation val="minMax"/>
          <c:max val="100"/>
        </c:scaling>
        <c:delete val="1"/>
        <c:axPos val="b"/>
        <c:numFmt formatCode="0" sourceLinked="1"/>
        <c:tickLblPos val="none"/>
        <c:crossAx val="2159627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1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R22</c:v>
                </c:pt>
                <c:pt idx="1">
                  <c:v> R404A</c:v>
                </c:pt>
                <c:pt idx="2">
                  <c:v> R12</c:v>
                </c:pt>
                <c:pt idx="3">
                  <c:v> R134a</c:v>
                </c:pt>
                <c:pt idx="4">
                  <c:v> R143</c:v>
                </c:pt>
                <c:pt idx="5">
                  <c:v> R401A</c:v>
                </c:pt>
                <c:pt idx="6">
                  <c:v> R407A</c:v>
                </c:pt>
                <c:pt idx="7">
                  <c:v> R408A</c:v>
                </c:pt>
                <c:pt idx="8">
                  <c:v> R406A</c:v>
                </c:pt>
                <c:pt idx="9">
                  <c:v> R414</c:v>
                </c:pt>
              </c:strCache>
            </c:strRef>
          </c:cat>
          <c:val>
            <c:numRef>
              <c:f>Sheet1!$B$2:$B$11</c:f>
              <c:numCache>
                <c:formatCode>0</c:formatCode>
                <c:ptCount val="10"/>
                <c:pt idx="0">
                  <c:v>58.87</c:v>
                </c:pt>
                <c:pt idx="1">
                  <c:v>13.48</c:v>
                </c:pt>
                <c:pt idx="2">
                  <c:v>23.4</c:v>
                </c:pt>
                <c:pt idx="3">
                  <c:v>1.42</c:v>
                </c:pt>
                <c:pt idx="4">
                  <c:v>0</c:v>
                </c:pt>
                <c:pt idx="5">
                  <c:v>0</c:v>
                </c:pt>
                <c:pt idx="6">
                  <c:v>0</c:v>
                </c:pt>
                <c:pt idx="7">
                  <c:v>0</c:v>
                </c:pt>
                <c:pt idx="8">
                  <c:v>0</c:v>
                </c:pt>
                <c:pt idx="9">
                  <c:v>0</c:v>
                </c:pt>
              </c:numCache>
            </c:numRef>
          </c:val>
        </c:ser>
        <c:gapWidth val="43"/>
        <c:overlap val="100"/>
        <c:axId val="215996288"/>
        <c:axId val="215997824"/>
      </c:barChart>
      <c:catAx>
        <c:axId val="215996288"/>
        <c:scaling>
          <c:orientation val="maxMin"/>
        </c:scaling>
        <c:axPos val="l"/>
        <c:tickLblPos val="none"/>
        <c:txPr>
          <a:bodyPr/>
          <a:lstStyle/>
          <a:p>
            <a:pPr>
              <a:defRPr lang="en-IN"/>
            </a:pPr>
            <a:endParaRPr lang="en-US"/>
          </a:p>
        </c:txPr>
        <c:crossAx val="215997824"/>
        <c:crosses val="autoZero"/>
        <c:auto val="1"/>
        <c:lblAlgn val="ctr"/>
        <c:lblOffset val="100"/>
      </c:catAx>
      <c:valAx>
        <c:axId val="215997824"/>
        <c:scaling>
          <c:orientation val="minMax"/>
          <c:max val="100"/>
        </c:scaling>
        <c:delete val="1"/>
        <c:axPos val="b"/>
        <c:numFmt formatCode="0" sourceLinked="1"/>
        <c:tickLblPos val="none"/>
        <c:crossAx val="2159962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1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R22</c:v>
                </c:pt>
                <c:pt idx="1">
                  <c:v> R404A</c:v>
                </c:pt>
                <c:pt idx="2">
                  <c:v> R12</c:v>
                </c:pt>
                <c:pt idx="3">
                  <c:v> R134a</c:v>
                </c:pt>
                <c:pt idx="4">
                  <c:v> R143</c:v>
                </c:pt>
                <c:pt idx="5">
                  <c:v> R401A</c:v>
                </c:pt>
                <c:pt idx="6">
                  <c:v> R407A</c:v>
                </c:pt>
                <c:pt idx="7">
                  <c:v> R408A</c:v>
                </c:pt>
                <c:pt idx="8">
                  <c:v> R406A</c:v>
                </c:pt>
                <c:pt idx="9">
                  <c:v> R414</c:v>
                </c:pt>
              </c:strCache>
            </c:strRef>
          </c:cat>
          <c:val>
            <c:numRef>
              <c:f>Sheet1!$B$2:$B$11</c:f>
              <c:numCache>
                <c:formatCode>0</c:formatCode>
                <c:ptCount val="10"/>
                <c:pt idx="0">
                  <c:v>67.099999999999994</c:v>
                </c:pt>
                <c:pt idx="1">
                  <c:v>17.18</c:v>
                </c:pt>
                <c:pt idx="2">
                  <c:v>5.56</c:v>
                </c:pt>
                <c:pt idx="3">
                  <c:v>5.07</c:v>
                </c:pt>
                <c:pt idx="4">
                  <c:v>0.65000000000000935</c:v>
                </c:pt>
                <c:pt idx="5">
                  <c:v>2.7800000000000002</c:v>
                </c:pt>
                <c:pt idx="6">
                  <c:v>0</c:v>
                </c:pt>
                <c:pt idx="7">
                  <c:v>0.16</c:v>
                </c:pt>
                <c:pt idx="8">
                  <c:v>0.98</c:v>
                </c:pt>
                <c:pt idx="9">
                  <c:v>0.3300000000000049</c:v>
                </c:pt>
              </c:numCache>
            </c:numRef>
          </c:val>
        </c:ser>
        <c:gapWidth val="43"/>
        <c:overlap val="100"/>
        <c:axId val="287550080"/>
        <c:axId val="287564160"/>
      </c:barChart>
      <c:catAx>
        <c:axId val="287550080"/>
        <c:scaling>
          <c:orientation val="maxMin"/>
        </c:scaling>
        <c:axPos val="l"/>
        <c:tickLblPos val="none"/>
        <c:txPr>
          <a:bodyPr/>
          <a:lstStyle/>
          <a:p>
            <a:pPr>
              <a:defRPr lang="en-IN"/>
            </a:pPr>
            <a:endParaRPr lang="en-US"/>
          </a:p>
        </c:txPr>
        <c:crossAx val="287564160"/>
        <c:crosses val="autoZero"/>
        <c:auto val="1"/>
        <c:lblAlgn val="ctr"/>
        <c:lblOffset val="100"/>
      </c:catAx>
      <c:valAx>
        <c:axId val="287564160"/>
        <c:scaling>
          <c:orientation val="minMax"/>
          <c:max val="100"/>
        </c:scaling>
        <c:delete val="1"/>
        <c:axPos val="b"/>
        <c:numFmt formatCode="0" sourceLinked="1"/>
        <c:tickLblPos val="none"/>
        <c:crossAx val="2875500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1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978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11.719999999999999</c:v>
                </c:pt>
                <c:pt idx="1">
                  <c:v>5.74</c:v>
                </c:pt>
                <c:pt idx="2">
                  <c:v>4.8199999999999985</c:v>
                </c:pt>
                <c:pt idx="3">
                  <c:v>7.03</c:v>
                </c:pt>
                <c:pt idx="4">
                  <c:v>6.95</c:v>
                </c:pt>
                <c:pt idx="5">
                  <c:v>14.350000000000026</c:v>
                </c:pt>
                <c:pt idx="6">
                  <c:v>31.3</c:v>
                </c:pt>
                <c:pt idx="7">
                  <c:v>18.09</c:v>
                </c:pt>
              </c:numCache>
            </c:numRef>
          </c:val>
        </c:ser>
        <c:gapWidth val="43"/>
        <c:overlap val="100"/>
        <c:axId val="290029952"/>
        <c:axId val="290031488"/>
      </c:barChart>
      <c:catAx>
        <c:axId val="290029952"/>
        <c:scaling>
          <c:orientation val="maxMin"/>
        </c:scaling>
        <c:axPos val="l"/>
        <c:tickLblPos val="none"/>
        <c:txPr>
          <a:bodyPr/>
          <a:lstStyle/>
          <a:p>
            <a:pPr>
              <a:defRPr lang="en-IN"/>
            </a:pPr>
            <a:endParaRPr lang="en-US"/>
          </a:p>
        </c:txPr>
        <c:crossAx val="290031488"/>
        <c:crosses val="autoZero"/>
        <c:auto val="1"/>
        <c:lblAlgn val="ctr"/>
        <c:lblOffset val="100"/>
      </c:catAx>
      <c:valAx>
        <c:axId val="290031488"/>
        <c:scaling>
          <c:orientation val="minMax"/>
          <c:max val="100"/>
        </c:scaling>
        <c:delete val="1"/>
        <c:axPos val="b"/>
        <c:numFmt formatCode="0" sourceLinked="1"/>
        <c:tickLblPos val="none"/>
        <c:crossAx val="2900299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1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9.52</c:v>
                </c:pt>
                <c:pt idx="1">
                  <c:v>3.3</c:v>
                </c:pt>
                <c:pt idx="2">
                  <c:v>3.8499999999999988</c:v>
                </c:pt>
                <c:pt idx="3">
                  <c:v>7.2</c:v>
                </c:pt>
                <c:pt idx="4">
                  <c:v>7.4300000000000024</c:v>
                </c:pt>
                <c:pt idx="5">
                  <c:v>15.92</c:v>
                </c:pt>
                <c:pt idx="6">
                  <c:v>35.050000000000004</c:v>
                </c:pt>
                <c:pt idx="7">
                  <c:v>17.73</c:v>
                </c:pt>
              </c:numCache>
            </c:numRef>
          </c:val>
        </c:ser>
        <c:gapWidth val="43"/>
        <c:overlap val="100"/>
        <c:axId val="290055296"/>
        <c:axId val="290056832"/>
      </c:barChart>
      <c:catAx>
        <c:axId val="290055296"/>
        <c:scaling>
          <c:orientation val="maxMin"/>
        </c:scaling>
        <c:axPos val="l"/>
        <c:tickLblPos val="none"/>
        <c:txPr>
          <a:bodyPr/>
          <a:lstStyle/>
          <a:p>
            <a:pPr>
              <a:defRPr lang="en-IN"/>
            </a:pPr>
            <a:endParaRPr lang="en-US"/>
          </a:p>
        </c:txPr>
        <c:crossAx val="290056832"/>
        <c:crosses val="autoZero"/>
        <c:auto val="1"/>
        <c:lblAlgn val="ctr"/>
        <c:lblOffset val="100"/>
      </c:catAx>
      <c:valAx>
        <c:axId val="290056832"/>
        <c:scaling>
          <c:orientation val="minMax"/>
          <c:max val="100"/>
        </c:scaling>
        <c:delete val="1"/>
        <c:axPos val="b"/>
        <c:numFmt formatCode="0" sourceLinked="1"/>
        <c:tickLblPos val="none"/>
        <c:crossAx val="29005529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1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20.259999999999987</c:v>
                </c:pt>
                <c:pt idx="1">
                  <c:v>7.46</c:v>
                </c:pt>
                <c:pt idx="2">
                  <c:v>5.35</c:v>
                </c:pt>
                <c:pt idx="3">
                  <c:v>6.1199999999999966</c:v>
                </c:pt>
                <c:pt idx="4">
                  <c:v>6.88</c:v>
                </c:pt>
                <c:pt idx="5">
                  <c:v>13</c:v>
                </c:pt>
                <c:pt idx="6">
                  <c:v>19.89</c:v>
                </c:pt>
                <c:pt idx="7">
                  <c:v>21.03</c:v>
                </c:pt>
              </c:numCache>
            </c:numRef>
          </c:val>
        </c:ser>
        <c:gapWidth val="43"/>
        <c:overlap val="100"/>
        <c:axId val="290125696"/>
        <c:axId val="290127232"/>
      </c:barChart>
      <c:catAx>
        <c:axId val="290125696"/>
        <c:scaling>
          <c:orientation val="maxMin"/>
        </c:scaling>
        <c:axPos val="l"/>
        <c:tickLblPos val="none"/>
        <c:txPr>
          <a:bodyPr/>
          <a:lstStyle/>
          <a:p>
            <a:pPr>
              <a:defRPr lang="en-IN"/>
            </a:pPr>
            <a:endParaRPr lang="en-US"/>
          </a:p>
        </c:txPr>
        <c:crossAx val="290127232"/>
        <c:crosses val="autoZero"/>
        <c:auto val="1"/>
        <c:lblAlgn val="ctr"/>
        <c:lblOffset val="100"/>
      </c:catAx>
      <c:valAx>
        <c:axId val="290127232"/>
        <c:scaling>
          <c:orientation val="minMax"/>
          <c:max val="100"/>
        </c:scaling>
        <c:delete val="1"/>
        <c:axPos val="b"/>
        <c:numFmt formatCode="0" sourceLinked="1"/>
        <c:tickLblPos val="none"/>
        <c:crossAx val="29012569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1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22.59</c:v>
                </c:pt>
                <c:pt idx="1">
                  <c:v>24.34</c:v>
                </c:pt>
                <c:pt idx="2">
                  <c:v>13.6</c:v>
                </c:pt>
                <c:pt idx="3">
                  <c:v>7.02</c:v>
                </c:pt>
                <c:pt idx="4">
                  <c:v>3.73</c:v>
                </c:pt>
                <c:pt idx="5">
                  <c:v>3.9499999999999997</c:v>
                </c:pt>
                <c:pt idx="6">
                  <c:v>6.3599999999999985</c:v>
                </c:pt>
                <c:pt idx="7">
                  <c:v>18.420000000000002</c:v>
                </c:pt>
              </c:numCache>
            </c:numRef>
          </c:val>
        </c:ser>
        <c:gapWidth val="43"/>
        <c:overlap val="100"/>
        <c:axId val="290155136"/>
        <c:axId val="290165120"/>
      </c:barChart>
      <c:catAx>
        <c:axId val="290155136"/>
        <c:scaling>
          <c:orientation val="maxMin"/>
        </c:scaling>
        <c:axPos val="l"/>
        <c:tickLblPos val="none"/>
        <c:txPr>
          <a:bodyPr/>
          <a:lstStyle/>
          <a:p>
            <a:pPr>
              <a:defRPr lang="en-IN"/>
            </a:pPr>
            <a:endParaRPr lang="en-US"/>
          </a:p>
        </c:txPr>
        <c:crossAx val="290165120"/>
        <c:crosses val="autoZero"/>
        <c:auto val="1"/>
        <c:lblAlgn val="ctr"/>
        <c:lblOffset val="100"/>
      </c:catAx>
      <c:valAx>
        <c:axId val="290165120"/>
        <c:scaling>
          <c:orientation val="minMax"/>
          <c:max val="100"/>
        </c:scaling>
        <c:delete val="1"/>
        <c:axPos val="b"/>
        <c:numFmt formatCode="0" sourceLinked="1"/>
        <c:tickLblPos val="none"/>
        <c:crossAx val="2901551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1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14</c:v>
                </c:pt>
                <c:pt idx="1">
                  <c:v>0</c:v>
                </c:pt>
                <c:pt idx="2">
                  <c:v>13.950000000000006</c:v>
                </c:pt>
                <c:pt idx="3">
                  <c:v>9.3000000000000007</c:v>
                </c:pt>
                <c:pt idx="4">
                  <c:v>2.3299999999999987</c:v>
                </c:pt>
                <c:pt idx="5">
                  <c:v>16.279999999999987</c:v>
                </c:pt>
                <c:pt idx="6">
                  <c:v>23.259999999999987</c:v>
                </c:pt>
                <c:pt idx="7">
                  <c:v>23.259999999999987</c:v>
                </c:pt>
              </c:numCache>
            </c:numRef>
          </c:val>
        </c:ser>
        <c:gapWidth val="43"/>
        <c:overlap val="100"/>
        <c:axId val="290180480"/>
        <c:axId val="290186368"/>
      </c:barChart>
      <c:catAx>
        <c:axId val="290180480"/>
        <c:scaling>
          <c:orientation val="maxMin"/>
        </c:scaling>
        <c:axPos val="l"/>
        <c:tickLblPos val="none"/>
        <c:txPr>
          <a:bodyPr/>
          <a:lstStyle/>
          <a:p>
            <a:pPr>
              <a:defRPr lang="en-IN"/>
            </a:pPr>
            <a:endParaRPr lang="en-US"/>
          </a:p>
        </c:txPr>
        <c:crossAx val="290186368"/>
        <c:crosses val="autoZero"/>
        <c:auto val="1"/>
        <c:lblAlgn val="ctr"/>
        <c:lblOffset val="100"/>
      </c:catAx>
      <c:valAx>
        <c:axId val="290186368"/>
        <c:scaling>
          <c:orientation val="minMax"/>
          <c:max val="100"/>
        </c:scaling>
        <c:delete val="1"/>
        <c:axPos val="b"/>
        <c:numFmt formatCode="0" sourceLinked="1"/>
        <c:tickLblPos val="none"/>
        <c:crossAx val="2901804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92"/>
          <c:y val="0.12257111451324262"/>
          <c:w val="0.83441228514459997"/>
          <c:h val="0.73654049115843101"/>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layout>
                <c:manualLayout>
                  <c:x val="-7.124447835257762E-2"/>
                  <c:y val="-5.2978695889770902E-2"/>
                </c:manualLayout>
              </c:layout>
              <c:dLblPos val="inEnd"/>
              <c:showVal val="1"/>
            </c:dLbl>
            <c:dLbl>
              <c:idx val="3"/>
              <c:delete val="1"/>
            </c:dLbl>
            <c:dLbl>
              <c:idx val="4"/>
              <c:layout>
                <c:manualLayout>
                  <c:x val="0"/>
                  <c:y val="1.3244673972442734E-2"/>
                </c:manualLayout>
              </c:layout>
              <c:dLblPos val="inEnd"/>
              <c:showVal val="1"/>
            </c:dLbl>
            <c:txPr>
              <a:bodyPr/>
              <a:lstStyle/>
              <a:p>
                <a:pPr>
                  <a:defRPr lang="en-US"/>
                </a:pPr>
                <a:endParaRPr lang="en-US"/>
              </a:p>
            </c:txPr>
            <c:dLblPos val="inEnd"/>
            <c:showVal val="1"/>
            <c:showLeaderLines val="1"/>
          </c:dLbls>
          <c:cat>
            <c:strRef>
              <c:f>Sheet1!$A$2:$A$6</c:f>
              <c:strCache>
                <c:ptCount val="5"/>
                <c:pt idx="0">
                  <c:v> Single Commodity</c:v>
                </c:pt>
                <c:pt idx="1">
                  <c:v> Multi-commodity</c:v>
                </c:pt>
                <c:pt idx="2">
                  <c:v> CA Store (Controlled Atmosphere)</c:v>
                </c:pt>
                <c:pt idx="3">
                  <c:v> MA Store (Modified Atmosphere)</c:v>
                </c:pt>
                <c:pt idx="4">
                  <c:v> No Response</c:v>
                </c:pt>
              </c:strCache>
            </c:strRef>
          </c:cat>
          <c:val>
            <c:numRef>
              <c:f>Sheet1!$B$2:$B$6</c:f>
              <c:numCache>
                <c:formatCode>0</c:formatCode>
                <c:ptCount val="5"/>
                <c:pt idx="0">
                  <c:v>71.179999999999978</c:v>
                </c:pt>
                <c:pt idx="1">
                  <c:v>25.439999999999987</c:v>
                </c:pt>
                <c:pt idx="2">
                  <c:v>0.58000000000000007</c:v>
                </c:pt>
                <c:pt idx="3">
                  <c:v>0.16</c:v>
                </c:pt>
                <c:pt idx="4">
                  <c:v>2.64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2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18.52</c:v>
                </c:pt>
                <c:pt idx="1">
                  <c:v>18.52</c:v>
                </c:pt>
                <c:pt idx="2">
                  <c:v>3.7</c:v>
                </c:pt>
                <c:pt idx="3">
                  <c:v>14.81</c:v>
                </c:pt>
                <c:pt idx="4">
                  <c:v>0</c:v>
                </c:pt>
                <c:pt idx="5">
                  <c:v>7.41</c:v>
                </c:pt>
                <c:pt idx="6">
                  <c:v>22.22</c:v>
                </c:pt>
                <c:pt idx="7">
                  <c:v>14.81</c:v>
                </c:pt>
              </c:numCache>
            </c:numRef>
          </c:val>
        </c:ser>
        <c:gapWidth val="43"/>
        <c:overlap val="100"/>
        <c:axId val="290238848"/>
        <c:axId val="290240384"/>
      </c:barChart>
      <c:catAx>
        <c:axId val="290238848"/>
        <c:scaling>
          <c:orientation val="maxMin"/>
        </c:scaling>
        <c:axPos val="l"/>
        <c:tickLblPos val="none"/>
        <c:txPr>
          <a:bodyPr/>
          <a:lstStyle/>
          <a:p>
            <a:pPr>
              <a:defRPr lang="en-IN"/>
            </a:pPr>
            <a:endParaRPr lang="en-US"/>
          </a:p>
        </c:txPr>
        <c:crossAx val="290240384"/>
        <c:crosses val="autoZero"/>
        <c:auto val="1"/>
        <c:lblAlgn val="ctr"/>
        <c:lblOffset val="100"/>
      </c:catAx>
      <c:valAx>
        <c:axId val="290240384"/>
        <c:scaling>
          <c:orientation val="minMax"/>
          <c:max val="100"/>
        </c:scaling>
        <c:delete val="1"/>
        <c:axPos val="b"/>
        <c:numFmt formatCode="0" sourceLinked="1"/>
        <c:tickLblPos val="none"/>
        <c:crossAx val="2902388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2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7.42</c:v>
                </c:pt>
                <c:pt idx="1">
                  <c:v>2.66</c:v>
                </c:pt>
                <c:pt idx="2">
                  <c:v>4.9000000000000004</c:v>
                </c:pt>
                <c:pt idx="3">
                  <c:v>8.0300000000000011</c:v>
                </c:pt>
                <c:pt idx="4">
                  <c:v>7.28</c:v>
                </c:pt>
                <c:pt idx="5">
                  <c:v>15.31</c:v>
                </c:pt>
                <c:pt idx="6">
                  <c:v>38.839999999999996</c:v>
                </c:pt>
                <c:pt idx="7">
                  <c:v>15.55</c:v>
                </c:pt>
              </c:numCache>
            </c:numRef>
          </c:val>
        </c:ser>
        <c:gapWidth val="43"/>
        <c:overlap val="100"/>
        <c:axId val="290278016"/>
        <c:axId val="290308480"/>
      </c:barChart>
      <c:catAx>
        <c:axId val="290278016"/>
        <c:scaling>
          <c:orientation val="maxMin"/>
        </c:scaling>
        <c:axPos val="l"/>
        <c:tickLblPos val="none"/>
        <c:txPr>
          <a:bodyPr/>
          <a:lstStyle/>
          <a:p>
            <a:pPr>
              <a:defRPr lang="en-IN"/>
            </a:pPr>
            <a:endParaRPr lang="en-US"/>
          </a:p>
        </c:txPr>
        <c:crossAx val="290308480"/>
        <c:crosses val="autoZero"/>
        <c:auto val="1"/>
        <c:lblAlgn val="ctr"/>
        <c:lblOffset val="100"/>
      </c:catAx>
      <c:valAx>
        <c:axId val="290308480"/>
        <c:scaling>
          <c:orientation val="minMax"/>
          <c:max val="100"/>
        </c:scaling>
        <c:delete val="1"/>
        <c:axPos val="b"/>
        <c:numFmt formatCode="0" sourceLinked="1"/>
        <c:tickLblPos val="none"/>
        <c:crossAx val="2902780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2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3.24</c:v>
                </c:pt>
                <c:pt idx="1">
                  <c:v>3.61</c:v>
                </c:pt>
                <c:pt idx="2">
                  <c:v>3.11</c:v>
                </c:pt>
                <c:pt idx="3">
                  <c:v>7.35</c:v>
                </c:pt>
                <c:pt idx="4">
                  <c:v>5.85</c:v>
                </c:pt>
                <c:pt idx="5">
                  <c:v>16.809999999999999</c:v>
                </c:pt>
                <c:pt idx="6">
                  <c:v>48.07</c:v>
                </c:pt>
                <c:pt idx="7">
                  <c:v>11.96</c:v>
                </c:pt>
              </c:numCache>
            </c:numRef>
          </c:val>
        </c:ser>
        <c:gapWidth val="43"/>
        <c:overlap val="100"/>
        <c:axId val="290508160"/>
        <c:axId val="290509952"/>
      </c:barChart>
      <c:catAx>
        <c:axId val="290508160"/>
        <c:scaling>
          <c:orientation val="maxMin"/>
        </c:scaling>
        <c:axPos val="l"/>
        <c:tickLblPos val="none"/>
        <c:txPr>
          <a:bodyPr/>
          <a:lstStyle/>
          <a:p>
            <a:pPr>
              <a:defRPr lang="en-IN"/>
            </a:pPr>
            <a:endParaRPr lang="en-US"/>
          </a:p>
        </c:txPr>
        <c:crossAx val="290509952"/>
        <c:crosses val="autoZero"/>
        <c:auto val="1"/>
        <c:lblAlgn val="ctr"/>
        <c:lblOffset val="100"/>
      </c:catAx>
      <c:valAx>
        <c:axId val="290509952"/>
        <c:scaling>
          <c:orientation val="minMax"/>
          <c:max val="100"/>
        </c:scaling>
        <c:delete val="1"/>
        <c:axPos val="b"/>
        <c:numFmt formatCode="0" sourceLinked="1"/>
        <c:tickLblPos val="none"/>
        <c:crossAx val="2905081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2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21.12</c:v>
                </c:pt>
                <c:pt idx="1">
                  <c:v>10.07</c:v>
                </c:pt>
                <c:pt idx="2">
                  <c:v>5.63</c:v>
                </c:pt>
                <c:pt idx="3">
                  <c:v>7.6</c:v>
                </c:pt>
                <c:pt idx="4">
                  <c:v>8</c:v>
                </c:pt>
                <c:pt idx="5">
                  <c:v>11.450000000000006</c:v>
                </c:pt>
                <c:pt idx="6">
                  <c:v>18.459999999999987</c:v>
                </c:pt>
                <c:pt idx="7">
                  <c:v>17.670000000000005</c:v>
                </c:pt>
              </c:numCache>
            </c:numRef>
          </c:val>
        </c:ser>
        <c:gapWidth val="43"/>
        <c:overlap val="100"/>
        <c:axId val="290599296"/>
        <c:axId val="290600832"/>
      </c:barChart>
      <c:catAx>
        <c:axId val="290599296"/>
        <c:scaling>
          <c:orientation val="maxMin"/>
        </c:scaling>
        <c:axPos val="l"/>
        <c:tickLblPos val="none"/>
        <c:txPr>
          <a:bodyPr/>
          <a:lstStyle/>
          <a:p>
            <a:pPr>
              <a:defRPr lang="en-IN"/>
            </a:pPr>
            <a:endParaRPr lang="en-US"/>
          </a:p>
        </c:txPr>
        <c:crossAx val="290600832"/>
        <c:crosses val="autoZero"/>
        <c:auto val="1"/>
        <c:lblAlgn val="ctr"/>
        <c:lblOffset val="100"/>
      </c:catAx>
      <c:valAx>
        <c:axId val="290600832"/>
        <c:scaling>
          <c:orientation val="minMax"/>
          <c:max val="100"/>
        </c:scaling>
        <c:delete val="1"/>
        <c:axPos val="b"/>
        <c:numFmt formatCode="0" sourceLinked="1"/>
        <c:tickLblPos val="none"/>
        <c:crossAx val="29059929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2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20.32</c:v>
                </c:pt>
                <c:pt idx="1">
                  <c:v>9.34</c:v>
                </c:pt>
                <c:pt idx="2">
                  <c:v>5.01</c:v>
                </c:pt>
                <c:pt idx="3">
                  <c:v>3.9499999999999997</c:v>
                </c:pt>
                <c:pt idx="4">
                  <c:v>5.88</c:v>
                </c:pt>
                <c:pt idx="5">
                  <c:v>12.81</c:v>
                </c:pt>
                <c:pt idx="6">
                  <c:v>14.64</c:v>
                </c:pt>
                <c:pt idx="7">
                  <c:v>28.03</c:v>
                </c:pt>
              </c:numCache>
            </c:numRef>
          </c:val>
        </c:ser>
        <c:gapWidth val="43"/>
        <c:overlap val="100"/>
        <c:axId val="290620544"/>
        <c:axId val="290622080"/>
      </c:barChart>
      <c:catAx>
        <c:axId val="290620544"/>
        <c:scaling>
          <c:orientation val="maxMin"/>
        </c:scaling>
        <c:axPos val="l"/>
        <c:tickLblPos val="none"/>
        <c:txPr>
          <a:bodyPr/>
          <a:lstStyle/>
          <a:p>
            <a:pPr>
              <a:defRPr lang="en-IN"/>
            </a:pPr>
            <a:endParaRPr lang="en-US"/>
          </a:p>
        </c:txPr>
        <c:crossAx val="290622080"/>
        <c:crosses val="autoZero"/>
        <c:auto val="1"/>
        <c:lblAlgn val="ctr"/>
        <c:lblOffset val="100"/>
      </c:catAx>
      <c:valAx>
        <c:axId val="290622080"/>
        <c:scaling>
          <c:orientation val="minMax"/>
          <c:max val="100"/>
        </c:scaling>
        <c:delete val="1"/>
        <c:axPos val="b"/>
        <c:numFmt formatCode="0" sourceLinked="1"/>
        <c:tickLblPos val="none"/>
        <c:crossAx val="2906205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2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11.719999999999999</c:v>
                </c:pt>
                <c:pt idx="1">
                  <c:v>5.74</c:v>
                </c:pt>
                <c:pt idx="2">
                  <c:v>4.8199999999999985</c:v>
                </c:pt>
                <c:pt idx="3">
                  <c:v>7.03</c:v>
                </c:pt>
                <c:pt idx="4">
                  <c:v>6.95</c:v>
                </c:pt>
                <c:pt idx="5">
                  <c:v>14.350000000000026</c:v>
                </c:pt>
                <c:pt idx="6">
                  <c:v>31.3</c:v>
                </c:pt>
                <c:pt idx="7">
                  <c:v>18.09</c:v>
                </c:pt>
              </c:numCache>
            </c:numRef>
          </c:val>
        </c:ser>
        <c:gapWidth val="43"/>
        <c:overlap val="100"/>
        <c:axId val="290783232"/>
        <c:axId val="290784768"/>
      </c:barChart>
      <c:catAx>
        <c:axId val="290783232"/>
        <c:scaling>
          <c:orientation val="maxMin"/>
        </c:scaling>
        <c:axPos val="l"/>
        <c:tickLblPos val="none"/>
        <c:txPr>
          <a:bodyPr/>
          <a:lstStyle/>
          <a:p>
            <a:pPr>
              <a:defRPr lang="en-IN"/>
            </a:pPr>
            <a:endParaRPr lang="en-US"/>
          </a:p>
        </c:txPr>
        <c:crossAx val="290784768"/>
        <c:crosses val="autoZero"/>
        <c:auto val="1"/>
        <c:lblAlgn val="ctr"/>
        <c:lblOffset val="100"/>
      </c:catAx>
      <c:valAx>
        <c:axId val="290784768"/>
        <c:scaling>
          <c:orientation val="minMax"/>
          <c:max val="100"/>
        </c:scaling>
        <c:delete val="1"/>
        <c:axPos val="b"/>
        <c:numFmt formatCode="0" sourceLinked="1"/>
        <c:tickLblPos val="none"/>
        <c:crossAx val="2907832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2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10.25</c:v>
                </c:pt>
                <c:pt idx="1">
                  <c:v>5.4300000000000024</c:v>
                </c:pt>
                <c:pt idx="2">
                  <c:v>4.53</c:v>
                </c:pt>
                <c:pt idx="3">
                  <c:v>7.87</c:v>
                </c:pt>
                <c:pt idx="4">
                  <c:v>8.11</c:v>
                </c:pt>
                <c:pt idx="5">
                  <c:v>17.23</c:v>
                </c:pt>
                <c:pt idx="6">
                  <c:v>30.59</c:v>
                </c:pt>
                <c:pt idx="7">
                  <c:v>15.98</c:v>
                </c:pt>
              </c:numCache>
            </c:numRef>
          </c:val>
        </c:ser>
        <c:gapWidth val="43"/>
        <c:overlap val="100"/>
        <c:axId val="290553216"/>
        <c:axId val="290559104"/>
      </c:barChart>
      <c:catAx>
        <c:axId val="290553216"/>
        <c:scaling>
          <c:orientation val="maxMin"/>
        </c:scaling>
        <c:axPos val="l"/>
        <c:tickLblPos val="none"/>
        <c:txPr>
          <a:bodyPr/>
          <a:lstStyle/>
          <a:p>
            <a:pPr>
              <a:defRPr lang="en-IN"/>
            </a:pPr>
            <a:endParaRPr lang="en-US"/>
          </a:p>
        </c:txPr>
        <c:crossAx val="290559104"/>
        <c:crosses val="autoZero"/>
        <c:auto val="1"/>
        <c:lblAlgn val="ctr"/>
        <c:lblOffset val="100"/>
      </c:catAx>
      <c:valAx>
        <c:axId val="290559104"/>
        <c:scaling>
          <c:orientation val="minMax"/>
          <c:max val="100"/>
        </c:scaling>
        <c:delete val="1"/>
        <c:axPos val="b"/>
        <c:numFmt formatCode="0" sourceLinked="1"/>
        <c:tickLblPos val="none"/>
        <c:crossAx val="2905532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2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21.27</c:v>
                </c:pt>
                <c:pt idx="1">
                  <c:v>8.0500000000000007</c:v>
                </c:pt>
                <c:pt idx="2">
                  <c:v>5.17</c:v>
                </c:pt>
                <c:pt idx="3">
                  <c:v>4.5999999999999996</c:v>
                </c:pt>
                <c:pt idx="4">
                  <c:v>5.17</c:v>
                </c:pt>
                <c:pt idx="5">
                  <c:v>9.77</c:v>
                </c:pt>
                <c:pt idx="6">
                  <c:v>30.459999999999987</c:v>
                </c:pt>
                <c:pt idx="7">
                  <c:v>15.52</c:v>
                </c:pt>
              </c:numCache>
            </c:numRef>
          </c:val>
        </c:ser>
        <c:gapWidth val="43"/>
        <c:overlap val="100"/>
        <c:axId val="290582912"/>
        <c:axId val="290584448"/>
      </c:barChart>
      <c:catAx>
        <c:axId val="290582912"/>
        <c:scaling>
          <c:orientation val="maxMin"/>
        </c:scaling>
        <c:axPos val="l"/>
        <c:tickLblPos val="none"/>
        <c:txPr>
          <a:bodyPr/>
          <a:lstStyle/>
          <a:p>
            <a:pPr>
              <a:defRPr lang="en-IN"/>
            </a:pPr>
            <a:endParaRPr lang="en-US"/>
          </a:p>
        </c:txPr>
        <c:crossAx val="290584448"/>
        <c:crosses val="autoZero"/>
        <c:auto val="1"/>
        <c:lblAlgn val="ctr"/>
        <c:lblOffset val="100"/>
      </c:catAx>
      <c:valAx>
        <c:axId val="290584448"/>
        <c:scaling>
          <c:orientation val="minMax"/>
          <c:max val="100"/>
        </c:scaling>
        <c:delete val="1"/>
        <c:axPos val="b"/>
        <c:numFmt formatCode="0" sourceLinked="1"/>
        <c:tickLblPos val="none"/>
        <c:crossAx val="2905829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2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6.9099999999999993</c:v>
                </c:pt>
                <c:pt idx="1">
                  <c:v>5.57</c:v>
                </c:pt>
                <c:pt idx="2">
                  <c:v>4.41</c:v>
                </c:pt>
                <c:pt idx="3">
                  <c:v>6.21</c:v>
                </c:pt>
                <c:pt idx="4">
                  <c:v>6.2700000000000014</c:v>
                </c:pt>
                <c:pt idx="5">
                  <c:v>12.48</c:v>
                </c:pt>
                <c:pt idx="6">
                  <c:v>41.33</c:v>
                </c:pt>
                <c:pt idx="7">
                  <c:v>16.829999999999988</c:v>
                </c:pt>
              </c:numCache>
            </c:numRef>
          </c:val>
        </c:ser>
        <c:gapWidth val="43"/>
        <c:overlap val="100"/>
        <c:axId val="290956416"/>
        <c:axId val="290957952"/>
      </c:barChart>
      <c:catAx>
        <c:axId val="290956416"/>
        <c:scaling>
          <c:orientation val="maxMin"/>
        </c:scaling>
        <c:axPos val="l"/>
        <c:tickLblPos val="none"/>
        <c:txPr>
          <a:bodyPr/>
          <a:lstStyle/>
          <a:p>
            <a:pPr>
              <a:defRPr lang="en-IN"/>
            </a:pPr>
            <a:endParaRPr lang="en-US"/>
          </a:p>
        </c:txPr>
        <c:crossAx val="290957952"/>
        <c:crosses val="autoZero"/>
        <c:auto val="1"/>
        <c:lblAlgn val="ctr"/>
        <c:lblOffset val="100"/>
      </c:catAx>
      <c:valAx>
        <c:axId val="290957952"/>
        <c:scaling>
          <c:orientation val="minMax"/>
          <c:max val="100"/>
        </c:scaling>
        <c:delete val="1"/>
        <c:axPos val="b"/>
        <c:numFmt formatCode="0" sourceLinked="1"/>
        <c:tickLblPos val="none"/>
        <c:crossAx val="2909564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2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40</c:v>
                </c:pt>
                <c:pt idx="1">
                  <c:v>20</c:v>
                </c:pt>
                <c:pt idx="2">
                  <c:v>0</c:v>
                </c:pt>
                <c:pt idx="3">
                  <c:v>0</c:v>
                </c:pt>
                <c:pt idx="4">
                  <c:v>20</c:v>
                </c:pt>
                <c:pt idx="5">
                  <c:v>0</c:v>
                </c:pt>
                <c:pt idx="6">
                  <c:v>20</c:v>
                </c:pt>
                <c:pt idx="7">
                  <c:v>0</c:v>
                </c:pt>
              </c:numCache>
            </c:numRef>
          </c:val>
        </c:ser>
        <c:gapWidth val="43"/>
        <c:overlap val="100"/>
        <c:axId val="291047296"/>
        <c:axId val="291048832"/>
      </c:barChart>
      <c:catAx>
        <c:axId val="291047296"/>
        <c:scaling>
          <c:orientation val="maxMin"/>
        </c:scaling>
        <c:axPos val="l"/>
        <c:tickLblPos val="none"/>
        <c:txPr>
          <a:bodyPr/>
          <a:lstStyle/>
          <a:p>
            <a:pPr>
              <a:defRPr lang="en-IN"/>
            </a:pPr>
            <a:endParaRPr lang="en-US"/>
          </a:p>
        </c:txPr>
        <c:crossAx val="291048832"/>
        <c:crosses val="autoZero"/>
        <c:auto val="1"/>
        <c:lblAlgn val="ctr"/>
        <c:lblOffset val="100"/>
      </c:catAx>
      <c:valAx>
        <c:axId val="291048832"/>
        <c:scaling>
          <c:orientation val="minMax"/>
          <c:max val="100"/>
        </c:scaling>
        <c:delete val="1"/>
        <c:axPos val="b"/>
        <c:numFmt formatCode="0" sourceLinked="1"/>
        <c:tickLblPos val="none"/>
        <c:crossAx val="29104729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99"/>
          <c:y val="0.12257111451324262"/>
          <c:w val="0.83441228514459997"/>
          <c:h val="0.736540491158431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delete val="1"/>
            </c:dLbl>
            <c:dLbl>
              <c:idx val="3"/>
              <c:layout>
                <c:manualLayout>
                  <c:x val="-0.1671103752476327"/>
                  <c:y val="8.9664357018008747E-2"/>
                </c:manualLayout>
              </c:layout>
              <c:dLblPos val="bestFit"/>
              <c:showVal val="1"/>
            </c:dLbl>
            <c:txPr>
              <a:bodyPr/>
              <a:lstStyle/>
              <a:p>
                <a:pPr>
                  <a:defRPr lang="en-US"/>
                </a:pPr>
                <a:endParaRPr lang="en-US"/>
              </a:p>
            </c:txPr>
            <c:dLblPos val="inEnd"/>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66.75</c:v>
                </c:pt>
                <c:pt idx="1">
                  <c:v>27.27</c:v>
                </c:pt>
                <c:pt idx="2">
                  <c:v>0.12000000000000002</c:v>
                </c:pt>
                <c:pt idx="3">
                  <c:v>0.5</c:v>
                </c:pt>
                <c:pt idx="4">
                  <c:v>5.35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3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16.610000000000031</c:v>
                </c:pt>
                <c:pt idx="1">
                  <c:v>5.24</c:v>
                </c:pt>
                <c:pt idx="2">
                  <c:v>5.24</c:v>
                </c:pt>
                <c:pt idx="3">
                  <c:v>7.56</c:v>
                </c:pt>
                <c:pt idx="4">
                  <c:v>7.1899999999999995</c:v>
                </c:pt>
                <c:pt idx="5">
                  <c:v>13.4</c:v>
                </c:pt>
                <c:pt idx="6">
                  <c:v>22.6</c:v>
                </c:pt>
                <c:pt idx="7">
                  <c:v>22.16</c:v>
                </c:pt>
              </c:numCache>
            </c:numRef>
          </c:val>
        </c:ser>
        <c:gapWidth val="43"/>
        <c:overlap val="100"/>
        <c:axId val="291119872"/>
        <c:axId val="291121408"/>
      </c:barChart>
      <c:catAx>
        <c:axId val="291119872"/>
        <c:scaling>
          <c:orientation val="maxMin"/>
        </c:scaling>
        <c:axPos val="l"/>
        <c:tickLblPos val="none"/>
        <c:txPr>
          <a:bodyPr/>
          <a:lstStyle/>
          <a:p>
            <a:pPr>
              <a:defRPr lang="en-IN"/>
            </a:pPr>
            <a:endParaRPr lang="en-US"/>
          </a:p>
        </c:txPr>
        <c:crossAx val="291121408"/>
        <c:crosses val="autoZero"/>
        <c:auto val="1"/>
        <c:lblAlgn val="ctr"/>
        <c:lblOffset val="100"/>
      </c:catAx>
      <c:valAx>
        <c:axId val="291121408"/>
        <c:scaling>
          <c:orientation val="minMax"/>
          <c:max val="100"/>
        </c:scaling>
        <c:delete val="1"/>
        <c:axPos val="b"/>
        <c:numFmt formatCode="0" sourceLinked="1"/>
        <c:tickLblPos val="none"/>
        <c:crossAx val="29111987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3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7.42</c:v>
                </c:pt>
                <c:pt idx="1">
                  <c:v>2.66</c:v>
                </c:pt>
                <c:pt idx="2">
                  <c:v>4.9000000000000004</c:v>
                </c:pt>
                <c:pt idx="3">
                  <c:v>8.0300000000000011</c:v>
                </c:pt>
                <c:pt idx="4">
                  <c:v>7.28</c:v>
                </c:pt>
                <c:pt idx="5">
                  <c:v>15.31</c:v>
                </c:pt>
                <c:pt idx="6">
                  <c:v>38.839999999999996</c:v>
                </c:pt>
                <c:pt idx="7">
                  <c:v>15.55</c:v>
                </c:pt>
              </c:numCache>
            </c:numRef>
          </c:val>
        </c:ser>
        <c:gapWidth val="43"/>
        <c:overlap val="100"/>
        <c:axId val="291225984"/>
        <c:axId val="291227520"/>
      </c:barChart>
      <c:catAx>
        <c:axId val="291225984"/>
        <c:scaling>
          <c:orientation val="maxMin"/>
        </c:scaling>
        <c:axPos val="l"/>
        <c:tickLblPos val="none"/>
        <c:txPr>
          <a:bodyPr/>
          <a:lstStyle/>
          <a:p>
            <a:pPr>
              <a:defRPr lang="en-IN"/>
            </a:pPr>
            <a:endParaRPr lang="en-US"/>
          </a:p>
        </c:txPr>
        <c:crossAx val="291227520"/>
        <c:crosses val="autoZero"/>
        <c:auto val="1"/>
        <c:lblAlgn val="ctr"/>
        <c:lblOffset val="100"/>
      </c:catAx>
      <c:valAx>
        <c:axId val="291227520"/>
        <c:scaling>
          <c:orientation val="minMax"/>
          <c:max val="100"/>
        </c:scaling>
        <c:delete val="1"/>
        <c:axPos val="b"/>
        <c:numFmt formatCode="0" sourceLinked="1"/>
        <c:tickLblPos val="none"/>
        <c:crossAx val="2912259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3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3.24</c:v>
                </c:pt>
                <c:pt idx="1">
                  <c:v>3.61</c:v>
                </c:pt>
                <c:pt idx="2">
                  <c:v>3.11</c:v>
                </c:pt>
                <c:pt idx="3">
                  <c:v>7.35</c:v>
                </c:pt>
                <c:pt idx="4">
                  <c:v>5.85</c:v>
                </c:pt>
                <c:pt idx="5">
                  <c:v>16.809999999999999</c:v>
                </c:pt>
                <c:pt idx="6">
                  <c:v>48.07</c:v>
                </c:pt>
                <c:pt idx="7">
                  <c:v>11.96</c:v>
                </c:pt>
              </c:numCache>
            </c:numRef>
          </c:val>
        </c:ser>
        <c:gapWidth val="43"/>
        <c:overlap val="100"/>
        <c:axId val="281691264"/>
        <c:axId val="281692800"/>
      </c:barChart>
      <c:catAx>
        <c:axId val="281691264"/>
        <c:scaling>
          <c:orientation val="maxMin"/>
        </c:scaling>
        <c:axPos val="l"/>
        <c:tickLblPos val="none"/>
        <c:txPr>
          <a:bodyPr/>
          <a:lstStyle/>
          <a:p>
            <a:pPr>
              <a:defRPr lang="en-IN"/>
            </a:pPr>
            <a:endParaRPr lang="en-US"/>
          </a:p>
        </c:txPr>
        <c:crossAx val="281692800"/>
        <c:crosses val="autoZero"/>
        <c:auto val="1"/>
        <c:lblAlgn val="ctr"/>
        <c:lblOffset val="100"/>
      </c:catAx>
      <c:valAx>
        <c:axId val="281692800"/>
        <c:scaling>
          <c:orientation val="minMax"/>
          <c:max val="100"/>
        </c:scaling>
        <c:delete val="1"/>
        <c:axPos val="b"/>
        <c:numFmt formatCode="0" sourceLinked="1"/>
        <c:tickLblPos val="none"/>
        <c:crossAx val="2816912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3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21.12</c:v>
                </c:pt>
                <c:pt idx="1">
                  <c:v>10.07</c:v>
                </c:pt>
                <c:pt idx="2">
                  <c:v>5.63</c:v>
                </c:pt>
                <c:pt idx="3">
                  <c:v>7.6</c:v>
                </c:pt>
                <c:pt idx="4">
                  <c:v>8</c:v>
                </c:pt>
                <c:pt idx="5">
                  <c:v>11.450000000000006</c:v>
                </c:pt>
                <c:pt idx="6">
                  <c:v>18.459999999999987</c:v>
                </c:pt>
                <c:pt idx="7">
                  <c:v>17.670000000000005</c:v>
                </c:pt>
              </c:numCache>
            </c:numRef>
          </c:val>
        </c:ser>
        <c:gapWidth val="43"/>
        <c:overlap val="100"/>
        <c:axId val="281687936"/>
        <c:axId val="281689472"/>
      </c:barChart>
      <c:catAx>
        <c:axId val="281687936"/>
        <c:scaling>
          <c:orientation val="maxMin"/>
        </c:scaling>
        <c:axPos val="l"/>
        <c:tickLblPos val="none"/>
        <c:txPr>
          <a:bodyPr/>
          <a:lstStyle/>
          <a:p>
            <a:pPr>
              <a:defRPr lang="en-IN"/>
            </a:pPr>
            <a:endParaRPr lang="en-US"/>
          </a:p>
        </c:txPr>
        <c:crossAx val="281689472"/>
        <c:crosses val="autoZero"/>
        <c:auto val="1"/>
        <c:lblAlgn val="ctr"/>
        <c:lblOffset val="100"/>
      </c:catAx>
      <c:valAx>
        <c:axId val="281689472"/>
        <c:scaling>
          <c:orientation val="minMax"/>
          <c:max val="100"/>
        </c:scaling>
        <c:delete val="1"/>
        <c:axPos val="b"/>
        <c:numFmt formatCode="0" sourceLinked="1"/>
        <c:tickLblPos val="none"/>
        <c:crossAx val="2816879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3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11.719999999999999</c:v>
                </c:pt>
                <c:pt idx="1">
                  <c:v>5.74</c:v>
                </c:pt>
                <c:pt idx="2">
                  <c:v>4.8199999999999985</c:v>
                </c:pt>
                <c:pt idx="3">
                  <c:v>7.03</c:v>
                </c:pt>
                <c:pt idx="4">
                  <c:v>6.95</c:v>
                </c:pt>
                <c:pt idx="5">
                  <c:v>14.350000000000026</c:v>
                </c:pt>
                <c:pt idx="6">
                  <c:v>31.3</c:v>
                </c:pt>
                <c:pt idx="7">
                  <c:v>18.09</c:v>
                </c:pt>
              </c:numCache>
            </c:numRef>
          </c:val>
        </c:ser>
        <c:gapWidth val="43"/>
        <c:overlap val="100"/>
        <c:axId val="291414784"/>
        <c:axId val="291416320"/>
      </c:barChart>
      <c:catAx>
        <c:axId val="291414784"/>
        <c:scaling>
          <c:orientation val="maxMin"/>
        </c:scaling>
        <c:axPos val="l"/>
        <c:tickLblPos val="none"/>
        <c:txPr>
          <a:bodyPr/>
          <a:lstStyle/>
          <a:p>
            <a:pPr>
              <a:defRPr lang="en-IN"/>
            </a:pPr>
            <a:endParaRPr lang="en-US"/>
          </a:p>
        </c:txPr>
        <c:crossAx val="291416320"/>
        <c:crosses val="autoZero"/>
        <c:auto val="1"/>
        <c:lblAlgn val="ctr"/>
        <c:lblOffset val="100"/>
      </c:catAx>
      <c:valAx>
        <c:axId val="291416320"/>
        <c:scaling>
          <c:orientation val="minMax"/>
          <c:max val="100"/>
        </c:scaling>
        <c:delete val="1"/>
        <c:axPos val="b"/>
        <c:numFmt formatCode="0" sourceLinked="1"/>
        <c:tickLblPos val="none"/>
        <c:crossAx val="2914147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3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9.57</c:v>
                </c:pt>
                <c:pt idx="1">
                  <c:v>5.14</c:v>
                </c:pt>
                <c:pt idx="2">
                  <c:v>4.51</c:v>
                </c:pt>
                <c:pt idx="3">
                  <c:v>6.25</c:v>
                </c:pt>
                <c:pt idx="4">
                  <c:v>5.9300000000000024</c:v>
                </c:pt>
                <c:pt idx="5">
                  <c:v>14.219999999999999</c:v>
                </c:pt>
                <c:pt idx="6">
                  <c:v>37.620000000000012</c:v>
                </c:pt>
                <c:pt idx="7">
                  <c:v>16.75</c:v>
                </c:pt>
              </c:numCache>
            </c:numRef>
          </c:val>
        </c:ser>
        <c:gapWidth val="43"/>
        <c:overlap val="100"/>
        <c:axId val="290864512"/>
        <c:axId val="290866304"/>
      </c:barChart>
      <c:catAx>
        <c:axId val="290864512"/>
        <c:scaling>
          <c:orientation val="maxMin"/>
        </c:scaling>
        <c:axPos val="l"/>
        <c:tickLblPos val="none"/>
        <c:txPr>
          <a:bodyPr/>
          <a:lstStyle/>
          <a:p>
            <a:pPr>
              <a:defRPr lang="en-IN"/>
            </a:pPr>
            <a:endParaRPr lang="en-US"/>
          </a:p>
        </c:txPr>
        <c:crossAx val="290866304"/>
        <c:crosses val="autoZero"/>
        <c:auto val="1"/>
        <c:lblAlgn val="ctr"/>
        <c:lblOffset val="100"/>
      </c:catAx>
      <c:valAx>
        <c:axId val="290866304"/>
        <c:scaling>
          <c:orientation val="minMax"/>
          <c:max val="100"/>
        </c:scaling>
        <c:delete val="1"/>
        <c:axPos val="b"/>
        <c:numFmt formatCode="0" sourceLinked="1"/>
        <c:tickLblPos val="none"/>
        <c:crossAx val="2908645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3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9</c:v>
                </c:pt>
                <c:pt idx="1">
                  <c:v>4</c:v>
                </c:pt>
                <c:pt idx="2">
                  <c:v>4</c:v>
                </c:pt>
                <c:pt idx="3">
                  <c:v>7</c:v>
                </c:pt>
                <c:pt idx="4">
                  <c:v>7</c:v>
                </c:pt>
                <c:pt idx="5">
                  <c:v>15</c:v>
                </c:pt>
                <c:pt idx="6">
                  <c:v>39</c:v>
                </c:pt>
                <c:pt idx="7">
                  <c:v>15</c:v>
                </c:pt>
              </c:numCache>
            </c:numRef>
          </c:val>
        </c:ser>
        <c:gapWidth val="43"/>
        <c:overlap val="100"/>
        <c:axId val="291635584"/>
        <c:axId val="291637120"/>
      </c:barChart>
      <c:catAx>
        <c:axId val="291635584"/>
        <c:scaling>
          <c:orientation val="maxMin"/>
        </c:scaling>
        <c:axPos val="l"/>
        <c:tickLblPos val="none"/>
        <c:txPr>
          <a:bodyPr/>
          <a:lstStyle/>
          <a:p>
            <a:pPr>
              <a:defRPr lang="en-IN"/>
            </a:pPr>
            <a:endParaRPr lang="en-US"/>
          </a:p>
        </c:txPr>
        <c:crossAx val="291637120"/>
        <c:crosses val="autoZero"/>
        <c:auto val="1"/>
        <c:lblAlgn val="ctr"/>
        <c:lblOffset val="100"/>
      </c:catAx>
      <c:valAx>
        <c:axId val="291637120"/>
        <c:scaling>
          <c:orientation val="minMax"/>
          <c:max val="100"/>
        </c:scaling>
        <c:delete val="1"/>
        <c:axPos val="b"/>
        <c:numFmt formatCode="0" sourceLinked="1"/>
        <c:tickLblPos val="none"/>
        <c:crossAx val="2916355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3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17</c:v>
                </c:pt>
                <c:pt idx="1">
                  <c:v>8</c:v>
                </c:pt>
                <c:pt idx="2">
                  <c:v>5</c:v>
                </c:pt>
                <c:pt idx="3">
                  <c:v>7</c:v>
                </c:pt>
                <c:pt idx="4">
                  <c:v>7</c:v>
                </c:pt>
                <c:pt idx="5">
                  <c:v>13</c:v>
                </c:pt>
                <c:pt idx="6">
                  <c:v>18.459999999999987</c:v>
                </c:pt>
                <c:pt idx="7">
                  <c:v>23</c:v>
                </c:pt>
              </c:numCache>
            </c:numRef>
          </c:val>
        </c:ser>
        <c:gapWidth val="43"/>
        <c:overlap val="100"/>
        <c:axId val="291652736"/>
        <c:axId val="291654272"/>
      </c:barChart>
      <c:catAx>
        <c:axId val="291652736"/>
        <c:scaling>
          <c:orientation val="maxMin"/>
        </c:scaling>
        <c:axPos val="l"/>
        <c:tickLblPos val="none"/>
        <c:txPr>
          <a:bodyPr/>
          <a:lstStyle/>
          <a:p>
            <a:pPr>
              <a:defRPr lang="en-IN"/>
            </a:pPr>
            <a:endParaRPr lang="en-US"/>
          </a:p>
        </c:txPr>
        <c:crossAx val="291654272"/>
        <c:crosses val="autoZero"/>
        <c:auto val="1"/>
        <c:lblAlgn val="ctr"/>
        <c:lblOffset val="100"/>
      </c:catAx>
      <c:valAx>
        <c:axId val="291654272"/>
        <c:scaling>
          <c:orientation val="minMax"/>
          <c:max val="100"/>
        </c:scaling>
        <c:delete val="1"/>
        <c:axPos val="b"/>
        <c:numFmt formatCode="0" sourceLinked="1"/>
        <c:tickLblPos val="none"/>
        <c:crossAx val="2916527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3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&lt;=100 </c:v>
                </c:pt>
                <c:pt idx="1">
                  <c:v> 100-500</c:v>
                </c:pt>
                <c:pt idx="2">
                  <c:v> 500.1-1000</c:v>
                </c:pt>
                <c:pt idx="3">
                  <c:v> 1000.1-2000</c:v>
                </c:pt>
                <c:pt idx="4">
                  <c:v> 2000.1-3000</c:v>
                </c:pt>
                <c:pt idx="5">
                  <c:v> 3000.1-5000</c:v>
                </c:pt>
                <c:pt idx="6">
                  <c:v> Above 5000</c:v>
                </c:pt>
                <c:pt idx="7">
                  <c:v> No Response</c:v>
                </c:pt>
              </c:strCache>
            </c:strRef>
          </c:cat>
          <c:val>
            <c:numRef>
              <c:f>Sheet1!$B$2:$B$9</c:f>
              <c:numCache>
                <c:formatCode>0</c:formatCode>
                <c:ptCount val="8"/>
                <c:pt idx="0">
                  <c:v>18.5</c:v>
                </c:pt>
                <c:pt idx="1">
                  <c:v>7.09</c:v>
                </c:pt>
                <c:pt idx="2">
                  <c:v>5.4</c:v>
                </c:pt>
                <c:pt idx="3">
                  <c:v>8.7100000000000009</c:v>
                </c:pt>
                <c:pt idx="4">
                  <c:v>9.18</c:v>
                </c:pt>
                <c:pt idx="5">
                  <c:v>14.31</c:v>
                </c:pt>
                <c:pt idx="6">
                  <c:v>15.94</c:v>
                </c:pt>
                <c:pt idx="7">
                  <c:v>20.86</c:v>
                </c:pt>
              </c:numCache>
            </c:numRef>
          </c:val>
        </c:ser>
        <c:gapWidth val="43"/>
        <c:overlap val="100"/>
        <c:axId val="291856384"/>
        <c:axId val="291857920"/>
      </c:barChart>
      <c:catAx>
        <c:axId val="291856384"/>
        <c:scaling>
          <c:orientation val="maxMin"/>
        </c:scaling>
        <c:axPos val="l"/>
        <c:tickLblPos val="none"/>
        <c:txPr>
          <a:bodyPr/>
          <a:lstStyle/>
          <a:p>
            <a:pPr>
              <a:defRPr lang="en-IN"/>
            </a:pPr>
            <a:endParaRPr lang="en-US"/>
          </a:p>
        </c:txPr>
        <c:crossAx val="291857920"/>
        <c:crosses val="autoZero"/>
        <c:auto val="1"/>
        <c:lblAlgn val="ctr"/>
        <c:lblOffset val="100"/>
      </c:catAx>
      <c:valAx>
        <c:axId val="291857920"/>
        <c:scaling>
          <c:orientation val="minMax"/>
          <c:max val="100"/>
        </c:scaling>
        <c:delete val="1"/>
        <c:axPos val="b"/>
        <c:numFmt formatCode="0" sourceLinked="1"/>
        <c:tickLblPos val="none"/>
        <c:crossAx val="2918563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39.xml><?xml version="1.0" encoding="utf-8"?>
<c:chartSpace xmlns:c="http://schemas.openxmlformats.org/drawingml/2006/chart" xmlns:a="http://schemas.openxmlformats.org/drawingml/2006/main" xmlns:r="http://schemas.openxmlformats.org/officeDocument/2006/relationships">
  <c:date1904 val="1"/>
  <c:lang val="en-IN"/>
  <c:chart>
    <c:title>
      <c:tx>
        <c:rich>
          <a:bodyPr/>
          <a:lstStyle/>
          <a:p>
            <a:pPr>
              <a:defRPr lang="en-IN"/>
            </a:pPr>
            <a:r>
              <a:rPr lang="en-US" sz="900" dirty="0"/>
              <a:t>Spare parts</a:t>
            </a:r>
          </a:p>
        </c:rich>
      </c:tx>
      <c:layout>
        <c:manualLayout>
          <c:xMode val="edge"/>
          <c:yMode val="edge"/>
          <c:x val="0.41028414642793193"/>
          <c:y val="0"/>
        </c:manualLayout>
      </c:layout>
    </c:title>
    <c:plotArea>
      <c:layout>
        <c:manualLayout>
          <c:layoutTarget val="inner"/>
          <c:xMode val="edge"/>
          <c:yMode val="edge"/>
          <c:x val="0"/>
          <c:y val="1.7842726085889483E-4"/>
          <c:w val="0.94907407407409994"/>
          <c:h val="0.60352988546886865"/>
        </c:manualLayout>
      </c:layout>
      <c:barChart>
        <c:barDir val="col"/>
        <c:grouping val="clustered"/>
        <c:ser>
          <c:idx val="0"/>
          <c:order val="0"/>
          <c:tx>
            <c:strRef>
              <c:f>Sheet1!$B$1</c:f>
              <c:strCache>
                <c:ptCount val="1"/>
                <c:pt idx="0">
                  <c:v>Column1</c:v>
                </c:pt>
              </c:strCache>
            </c:strRef>
          </c:tx>
          <c:spPr>
            <a:gradFill>
              <a:gsLst>
                <a:gs pos="0">
                  <a:srgbClr val="FFF200"/>
                </a:gs>
                <a:gs pos="45000">
                  <a:srgbClr val="FF7A00"/>
                </a:gs>
                <a:gs pos="70000">
                  <a:srgbClr val="FF0300"/>
                </a:gs>
                <a:gs pos="100000">
                  <a:srgbClr val="4D0808"/>
                </a:gs>
              </a:gsLst>
              <a:lin ang="5400000" scaled="0"/>
            </a:gradFill>
          </c:spPr>
          <c:dLbls>
            <c:dLbl>
              <c:idx val="0"/>
              <c:layout>
                <c:manualLayout>
                  <c:x val="-1.5541081771501756E-17"/>
                  <c:y val="3.4280130750356991E-2"/>
                </c:manualLayout>
              </c:layout>
              <c:showVal val="1"/>
            </c:dLbl>
            <c:dLbl>
              <c:idx val="1"/>
              <c:layout>
                <c:manualLayout>
                  <c:x val="-6.216432708600722E-17"/>
                  <c:y val="6.8560261500713954E-2"/>
                </c:manualLayout>
              </c:layout>
              <c:showVal val="1"/>
            </c:dLbl>
            <c:dLbl>
              <c:idx val="2"/>
              <c:layout>
                <c:manualLayout>
                  <c:x val="-3.3908206480152492E-3"/>
                  <c:y val="5.7133551250594973E-2"/>
                </c:manualLayout>
              </c:layout>
              <c:showVal val="1"/>
            </c:dLbl>
            <c:txPr>
              <a:bodyPr/>
              <a:lstStyle/>
              <a:p>
                <a:pPr>
                  <a:defRPr lang="en-IN">
                    <a:latin typeface="Calibri" pitchFamily="34" charset="0"/>
                  </a:defRPr>
                </a:pPr>
                <a:endParaRPr lang="en-US"/>
              </a:p>
            </c:txPr>
            <c:showVal val="1"/>
          </c:dLbls>
          <c:cat>
            <c:strRef>
              <c:f>Sheet1!$A$2:$A$4</c:f>
              <c:strCache>
                <c:ptCount val="3"/>
                <c:pt idx="0">
                  <c:v> Refrigeration</c:v>
                </c:pt>
                <c:pt idx="1">
                  <c:v> Power unit</c:v>
                </c:pt>
                <c:pt idx="2">
                  <c:v> Controllers &amp; Sensors</c:v>
                </c:pt>
              </c:strCache>
            </c:strRef>
          </c:cat>
          <c:val>
            <c:numRef>
              <c:f>Sheet1!$B$2:$B$4</c:f>
              <c:numCache>
                <c:formatCode>0</c:formatCode>
                <c:ptCount val="3"/>
                <c:pt idx="0">
                  <c:v>78.92</c:v>
                </c:pt>
                <c:pt idx="1">
                  <c:v>70.95</c:v>
                </c:pt>
                <c:pt idx="2">
                  <c:v>33.71</c:v>
                </c:pt>
              </c:numCache>
            </c:numRef>
          </c:val>
        </c:ser>
        <c:axId val="291612160"/>
        <c:axId val="291613696"/>
      </c:barChart>
      <c:catAx>
        <c:axId val="291612160"/>
        <c:scaling>
          <c:orientation val="minMax"/>
        </c:scaling>
        <c:axPos val="b"/>
        <c:tickLblPos val="nextTo"/>
        <c:txPr>
          <a:bodyPr/>
          <a:lstStyle/>
          <a:p>
            <a:pPr>
              <a:defRPr lang="en-IN"/>
            </a:pPr>
            <a:endParaRPr lang="en-US"/>
          </a:p>
        </c:txPr>
        <c:crossAx val="291613696"/>
        <c:crosses val="autoZero"/>
        <c:auto val="1"/>
        <c:lblAlgn val="ctr"/>
        <c:lblOffset val="100"/>
      </c:catAx>
      <c:valAx>
        <c:axId val="291613696"/>
        <c:scaling>
          <c:orientation val="minMax"/>
        </c:scaling>
        <c:delete val="1"/>
        <c:axPos val="l"/>
        <c:numFmt formatCode="0" sourceLinked="1"/>
        <c:tickLblPos val="none"/>
        <c:crossAx val="291612160"/>
        <c:crosses val="autoZero"/>
        <c:crossBetween val="between"/>
      </c:valAx>
    </c:plotArea>
    <c:plotVisOnly val="1"/>
    <c:dispBlanksAs val="gap"/>
  </c:chart>
  <c:externalData r:id="rId1"/>
</c:chartSpace>
</file>

<file path=ppt/charts/chart6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02"/>
          <c:y val="0.12257111451324262"/>
          <c:w val="0.83441228514459997"/>
          <c:h val="0.736540491158431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layout>
                <c:manualLayout>
                  <c:x val="-0.15610474621258252"/>
                  <c:y val="8.0568811817169253E-2"/>
                </c:manualLayout>
              </c:layout>
              <c:showVal val="1"/>
            </c:dLbl>
            <c:dLbl>
              <c:idx val="3"/>
              <c:delete val="1"/>
            </c:dLbl>
            <c:dLbl>
              <c:idx val="4"/>
              <c:layout>
                <c:manualLayout>
                  <c:x val="-0.10978581778082666"/>
                  <c:y val="-9.9211994043025373E-2"/>
                </c:manualLayout>
              </c:layout>
              <c:showVal val="1"/>
            </c:dLbl>
            <c:txPr>
              <a:bodyPr/>
              <a:lstStyle/>
              <a:p>
                <a:pPr>
                  <a:defRPr lang="en-US"/>
                </a:pPr>
                <a:endParaRPr lang="en-US"/>
              </a:p>
            </c:txPr>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64.069999999999993</c:v>
                </c:pt>
                <c:pt idx="1">
                  <c:v>32.68</c:v>
                </c:pt>
                <c:pt idx="2">
                  <c:v>0.59</c:v>
                </c:pt>
                <c:pt idx="3">
                  <c:v>0.2</c:v>
                </c:pt>
                <c:pt idx="4">
                  <c:v>2.4699999999999998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40.xml><?xml version="1.0" encoding="utf-8"?>
<c:chartSpace xmlns:c="http://schemas.openxmlformats.org/drawingml/2006/chart" xmlns:a="http://schemas.openxmlformats.org/drawingml/2006/main" xmlns:r="http://schemas.openxmlformats.org/officeDocument/2006/relationships">
  <c:date1904 val="1"/>
  <c:lang val="en-IN"/>
  <c:style val="3"/>
  <c:chart>
    <c:view3D>
      <c:rAngAx val="1"/>
    </c:view3D>
    <c:plotArea>
      <c:layout>
        <c:manualLayout>
          <c:layoutTarget val="inner"/>
          <c:xMode val="edge"/>
          <c:yMode val="edge"/>
          <c:x val="0"/>
          <c:y val="3.2026496666679602E-2"/>
          <c:w val="0.86349025858175465"/>
          <c:h val="0.79506724885581759"/>
        </c:manualLayout>
      </c:layout>
      <c:bar3DChart>
        <c:barDir val="col"/>
        <c:grouping val="clustered"/>
        <c:ser>
          <c:idx val="0"/>
          <c:order val="0"/>
          <c:tx>
            <c:strRef>
              <c:f>Sheet1!$A$2</c:f>
              <c:strCache>
                <c:ptCount val="1"/>
                <c:pt idx="0">
                  <c:v> Refrigeration plant &amp; equipments</c:v>
                </c:pt>
              </c:strCache>
            </c:strRef>
          </c:tx>
          <c:spPr>
            <a:gradFill flip="none" rotWithShape="1">
              <a:gsLst>
                <a:gs pos="0">
                  <a:srgbClr val="FF9900">
                    <a:shade val="30000"/>
                    <a:satMod val="115000"/>
                  </a:srgbClr>
                </a:gs>
                <a:gs pos="50000">
                  <a:srgbClr val="FF9900">
                    <a:shade val="67500"/>
                    <a:satMod val="115000"/>
                  </a:srgbClr>
                </a:gs>
                <a:gs pos="100000">
                  <a:srgbClr val="FF9900">
                    <a:shade val="100000"/>
                    <a:satMod val="115000"/>
                  </a:srgbClr>
                </a:gs>
              </a:gsLst>
              <a:lin ang="2700000" scaled="1"/>
              <a:tileRect/>
            </a:gradFill>
            <a:ln>
              <a:solidFill>
                <a:schemeClr val="bg1"/>
              </a:solidFill>
            </a:ln>
          </c:spPr>
          <c:dLbls>
            <c:txPr>
              <a:bodyPr/>
              <a:lstStyle/>
              <a:p>
                <a:pPr>
                  <a:defRPr lang="en-US"/>
                </a:pPr>
                <a:endParaRPr lang="en-US"/>
              </a:p>
            </c:txPr>
            <c:showVal val="1"/>
          </c:dLbls>
          <c:cat>
            <c:strRef>
              <c:f>Sheet1!$B$1:$G$1</c:f>
              <c:strCache>
                <c:ptCount val="6"/>
                <c:pt idx="0">
                  <c:v> All</c:v>
                </c:pt>
                <c:pt idx="1">
                  <c:v> Horticulture</c:v>
                </c:pt>
                <c:pt idx="2">
                  <c:v> Processed Food</c:v>
                </c:pt>
                <c:pt idx="3">
                  <c:v> Animal Husbandry</c:v>
                </c:pt>
                <c:pt idx="4">
                  <c:v> Pharmaceuticals</c:v>
                </c:pt>
                <c:pt idx="5">
                  <c:v> Any other products</c:v>
                </c:pt>
              </c:strCache>
            </c:strRef>
          </c:cat>
          <c:val>
            <c:numRef>
              <c:f>Sheet1!$B$2:$G$2</c:f>
              <c:numCache>
                <c:formatCode>0</c:formatCode>
                <c:ptCount val="6"/>
                <c:pt idx="0">
                  <c:v>90.4</c:v>
                </c:pt>
                <c:pt idx="1">
                  <c:v>91.34</c:v>
                </c:pt>
                <c:pt idx="2">
                  <c:v>85.960000000000022</c:v>
                </c:pt>
                <c:pt idx="3">
                  <c:v>88.410000000000025</c:v>
                </c:pt>
                <c:pt idx="4">
                  <c:v>88.240000000000023</c:v>
                </c:pt>
                <c:pt idx="5">
                  <c:v>100</c:v>
                </c:pt>
              </c:numCache>
            </c:numRef>
          </c:val>
        </c:ser>
        <c:ser>
          <c:idx val="1"/>
          <c:order val="1"/>
          <c:tx>
            <c:strRef>
              <c:f>Sheet1!$A$3</c:f>
              <c:strCache>
                <c:ptCount val="1"/>
                <c:pt idx="0">
                  <c:v> Diesel Genset</c:v>
                </c:pt>
              </c:strCache>
            </c:strRef>
          </c:tx>
          <c:spPr>
            <a:gradFill flip="none" rotWithShape="1">
              <a:gsLst>
                <a:gs pos="0">
                  <a:srgbClr val="94B8FF">
                    <a:shade val="30000"/>
                    <a:satMod val="115000"/>
                  </a:srgbClr>
                </a:gs>
                <a:gs pos="50000">
                  <a:srgbClr val="94B8FF">
                    <a:shade val="67500"/>
                    <a:satMod val="115000"/>
                  </a:srgbClr>
                </a:gs>
                <a:gs pos="100000">
                  <a:srgbClr val="94B8FF">
                    <a:shade val="100000"/>
                    <a:satMod val="115000"/>
                  </a:srgbClr>
                </a:gs>
              </a:gsLst>
              <a:lin ang="2700000" scaled="1"/>
              <a:tileRect/>
            </a:gradFill>
            <a:ln>
              <a:solidFill>
                <a:schemeClr val="bg1"/>
              </a:solidFill>
            </a:ln>
          </c:spPr>
          <c:dLbls>
            <c:txPr>
              <a:bodyPr/>
              <a:lstStyle/>
              <a:p>
                <a:pPr>
                  <a:defRPr lang="en-US"/>
                </a:pPr>
                <a:endParaRPr lang="en-US"/>
              </a:p>
            </c:txPr>
            <c:showVal val="1"/>
          </c:dLbls>
          <c:cat>
            <c:strRef>
              <c:f>Sheet1!$B$1:$G$1</c:f>
              <c:strCache>
                <c:ptCount val="6"/>
                <c:pt idx="0">
                  <c:v> All</c:v>
                </c:pt>
                <c:pt idx="1">
                  <c:v> Horticulture</c:v>
                </c:pt>
                <c:pt idx="2">
                  <c:v> Processed Food</c:v>
                </c:pt>
                <c:pt idx="3">
                  <c:v> Animal Husbandry</c:v>
                </c:pt>
                <c:pt idx="4">
                  <c:v> Pharmaceuticals</c:v>
                </c:pt>
                <c:pt idx="5">
                  <c:v> Any other products</c:v>
                </c:pt>
              </c:strCache>
            </c:strRef>
          </c:cat>
          <c:val>
            <c:numRef>
              <c:f>Sheet1!$B$3:$G$3</c:f>
              <c:numCache>
                <c:formatCode>0</c:formatCode>
                <c:ptCount val="6"/>
                <c:pt idx="0">
                  <c:v>65.11</c:v>
                </c:pt>
                <c:pt idx="1">
                  <c:v>66.08</c:v>
                </c:pt>
                <c:pt idx="2">
                  <c:v>57.89</c:v>
                </c:pt>
                <c:pt idx="3">
                  <c:v>60.14</c:v>
                </c:pt>
                <c:pt idx="4">
                  <c:v>47.06</c:v>
                </c:pt>
                <c:pt idx="5">
                  <c:v>9.09</c:v>
                </c:pt>
              </c:numCache>
            </c:numRef>
          </c:val>
        </c:ser>
        <c:dLbls>
          <c:showVal val="1"/>
        </c:dLbls>
        <c:gapWidth val="137"/>
        <c:shape val="box"/>
        <c:axId val="294867328"/>
        <c:axId val="294868864"/>
        <c:axId val="0"/>
      </c:bar3DChart>
      <c:catAx>
        <c:axId val="294867328"/>
        <c:scaling>
          <c:orientation val="minMax"/>
        </c:scaling>
        <c:delete val="1"/>
        <c:axPos val="b"/>
        <c:tickLblPos val="none"/>
        <c:crossAx val="294868864"/>
        <c:crosses val="autoZero"/>
        <c:auto val="1"/>
        <c:lblAlgn val="ctr"/>
        <c:lblOffset val="100"/>
      </c:catAx>
      <c:valAx>
        <c:axId val="294868864"/>
        <c:scaling>
          <c:orientation val="minMax"/>
        </c:scaling>
        <c:delete val="1"/>
        <c:axPos val="l"/>
        <c:numFmt formatCode="0" sourceLinked="1"/>
        <c:tickLblPos val="none"/>
        <c:crossAx val="294867328"/>
        <c:crosses val="autoZero"/>
        <c:crossBetween val="between"/>
      </c:valAx>
    </c:plotArea>
    <c:legend>
      <c:legendPos val="r"/>
      <c:layout>
        <c:manualLayout>
          <c:xMode val="edge"/>
          <c:yMode val="edge"/>
          <c:x val="0.80383154522603106"/>
          <c:y val="0.25654652955367407"/>
          <c:w val="0.18505729079938768"/>
          <c:h val="0.49280184641122843"/>
        </c:manualLayout>
      </c:layout>
      <c:txPr>
        <a:bodyPr/>
        <a:lstStyle/>
        <a:p>
          <a:pPr>
            <a:defRPr lang="en-IN"/>
          </a:pPr>
          <a:endParaRPr lang="en-US"/>
        </a:p>
      </c:txPr>
    </c:legend>
    <c:plotVisOnly val="1"/>
    <c:dispBlanksAs val="gap"/>
  </c:chart>
  <c:txPr>
    <a:bodyPr/>
    <a:lstStyle/>
    <a:p>
      <a:pPr>
        <a:defRPr sz="1100">
          <a:latin typeface="Calibri" pitchFamily="34" charset="0"/>
        </a:defRPr>
      </a:pPr>
      <a:endParaRPr lang="en-US"/>
    </a:p>
  </c:txPr>
  <c:externalData r:id="rId1"/>
</c:chartSpace>
</file>

<file path=ppt/charts/chart64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8251779316264333"/>
          <c:y val="0.23984762321376488"/>
          <c:w val="0.811075238305828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53</c:v>
                </c:pt>
                <c:pt idx="1">
                  <c:v>47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42.xml><?xml version="1.0" encoding="utf-8"?>
<c:chartSpace xmlns:c="http://schemas.openxmlformats.org/drawingml/2006/chart" xmlns:a="http://schemas.openxmlformats.org/drawingml/2006/main" xmlns:r="http://schemas.openxmlformats.org/officeDocument/2006/relationships">
  <c:date1904 val="1"/>
  <c:lang val="en-IN"/>
  <c:style val="26"/>
  <c:clrMapOvr bg1="lt1" tx1="dk1" bg2="lt2" tx2="dk2" accent1="accent1" accent2="accent2" accent3="accent3" accent4="accent4" accent5="accent5" accent6="accent6" hlink="hlink" folHlink="folHlink"/>
  <c:chart>
    <c:title>
      <c:tx>
        <c:rich>
          <a:bodyPr/>
          <a:lstStyle/>
          <a:p>
            <a:pPr>
              <a:defRPr lang="en-US" sz="1200"/>
            </a:pPr>
            <a:r>
              <a:rPr lang="en-IN" sz="1200" dirty="0"/>
              <a:t>Break down days (%) in a year</a:t>
            </a:r>
          </a:p>
        </c:rich>
      </c:tx>
      <c:layout>
        <c:manualLayout>
          <c:xMode val="edge"/>
          <c:yMode val="edge"/>
          <c:x val="0.23837107059315438"/>
          <c:y val="0.13416667253572495"/>
        </c:manualLayout>
      </c:layout>
    </c:title>
    <c:plotArea>
      <c:layout>
        <c:manualLayout>
          <c:layoutTarget val="inner"/>
          <c:xMode val="edge"/>
          <c:yMode val="edge"/>
          <c:x val="0.13879064959634169"/>
          <c:y val="0.32188889412297167"/>
          <c:w val="0.33932944735543069"/>
          <c:h val="0.63219106355384014"/>
        </c:manualLayout>
      </c:layout>
      <c:pieChart>
        <c:varyColors val="1"/>
        <c:ser>
          <c:idx val="0"/>
          <c:order val="0"/>
          <c:tx>
            <c:strRef>
              <c:f>Sheet1!$B$1</c:f>
              <c:strCache>
                <c:ptCount val="1"/>
                <c:pt idx="0">
                  <c:v>Rank 1</c:v>
                </c:pt>
              </c:strCache>
            </c:strRef>
          </c:tx>
          <c:dLbls>
            <c:txPr>
              <a:bodyPr/>
              <a:lstStyle/>
              <a:p>
                <a:pPr>
                  <a:defRPr lang="en-US"/>
                </a:pPr>
                <a:endParaRPr lang="en-US"/>
              </a:p>
            </c:txPr>
            <c:showPercent val="1"/>
          </c:dLbls>
          <c:cat>
            <c:strRef>
              <c:f>Sheet1!$A$2:$A$5</c:f>
              <c:strCache>
                <c:ptCount val="4"/>
                <c:pt idx="0">
                  <c:v>0 days</c:v>
                </c:pt>
                <c:pt idx="1">
                  <c:v>1-10 days</c:v>
                </c:pt>
                <c:pt idx="2">
                  <c:v>&gt; 10 days</c:v>
                </c:pt>
                <c:pt idx="3">
                  <c:v> DKCS</c:v>
                </c:pt>
              </c:strCache>
            </c:strRef>
          </c:cat>
          <c:val>
            <c:numRef>
              <c:f>Sheet1!$B$2:$B$5</c:f>
              <c:numCache>
                <c:formatCode>0</c:formatCode>
                <c:ptCount val="4"/>
                <c:pt idx="0">
                  <c:v>65.040000000000006</c:v>
                </c:pt>
                <c:pt idx="1">
                  <c:v>26.18</c:v>
                </c:pt>
                <c:pt idx="2">
                  <c:v>1.6600000000000001</c:v>
                </c:pt>
                <c:pt idx="3">
                  <c:v>7.1</c:v>
                </c:pt>
              </c:numCache>
            </c:numRef>
          </c:val>
        </c:ser>
        <c:dLbls>
          <c:showPercent val="1"/>
        </c:dLbls>
        <c:firstSliceAng val="0"/>
      </c:pieChart>
    </c:plotArea>
    <c:legend>
      <c:legendPos val="r"/>
      <c:txPr>
        <a:bodyPr/>
        <a:lstStyle/>
        <a:p>
          <a:pPr>
            <a:defRPr lang="en-US"/>
          </a:pPr>
          <a:endParaRPr lang="en-US"/>
        </a:p>
      </c:txPr>
    </c:legend>
    <c:plotVisOnly val="1"/>
    <c:dispBlanksAs val="zero"/>
  </c:chart>
  <c:externalData r:id="rId2"/>
</c:chartSpace>
</file>

<file path=ppt/charts/chart64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Refrigeration</c:v>
                </c:pt>
                <c:pt idx="1">
                  <c:v> Power unit</c:v>
                </c:pt>
                <c:pt idx="2">
                  <c:v> Controllers &amp; Sensors</c:v>
                </c:pt>
                <c:pt idx="3">
                  <c:v> Others Specify</c:v>
                </c:pt>
              </c:strCache>
            </c:strRef>
          </c:cat>
          <c:val>
            <c:numRef>
              <c:f>Sheet1!$B$2:$B$5</c:f>
              <c:numCache>
                <c:formatCode>0</c:formatCode>
                <c:ptCount val="4"/>
                <c:pt idx="0">
                  <c:v>78.940000000000026</c:v>
                </c:pt>
                <c:pt idx="1">
                  <c:v>71.11999999999999</c:v>
                </c:pt>
                <c:pt idx="2">
                  <c:v>33.630000000000003</c:v>
                </c:pt>
                <c:pt idx="3">
                  <c:v>5.28</c:v>
                </c:pt>
              </c:numCache>
            </c:numRef>
          </c:val>
        </c:ser>
        <c:gapWidth val="43"/>
        <c:overlap val="100"/>
        <c:axId val="295539456"/>
        <c:axId val="295540992"/>
      </c:barChart>
      <c:catAx>
        <c:axId val="295539456"/>
        <c:scaling>
          <c:orientation val="maxMin"/>
        </c:scaling>
        <c:axPos val="l"/>
        <c:tickLblPos val="none"/>
        <c:txPr>
          <a:bodyPr/>
          <a:lstStyle/>
          <a:p>
            <a:pPr>
              <a:defRPr lang="en-IN"/>
            </a:pPr>
            <a:endParaRPr lang="en-US"/>
          </a:p>
        </c:txPr>
        <c:crossAx val="295540992"/>
        <c:crosses val="autoZero"/>
        <c:auto val="1"/>
        <c:lblAlgn val="ctr"/>
        <c:lblOffset val="100"/>
      </c:catAx>
      <c:valAx>
        <c:axId val="295540992"/>
        <c:scaling>
          <c:orientation val="minMax"/>
          <c:max val="100"/>
        </c:scaling>
        <c:delete val="1"/>
        <c:axPos val="b"/>
        <c:numFmt formatCode="0" sourceLinked="1"/>
        <c:tickLblPos val="none"/>
        <c:crossAx val="29553945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4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Refrigeration</c:v>
                </c:pt>
                <c:pt idx="1">
                  <c:v> Power unit</c:v>
                </c:pt>
                <c:pt idx="2">
                  <c:v> Controllers &amp; Sensors</c:v>
                </c:pt>
                <c:pt idx="3">
                  <c:v> Others Specify</c:v>
                </c:pt>
              </c:strCache>
            </c:strRef>
          </c:cat>
          <c:val>
            <c:numRef>
              <c:f>Sheet1!$B$2:$B$5</c:f>
              <c:numCache>
                <c:formatCode>0</c:formatCode>
                <c:ptCount val="4"/>
                <c:pt idx="0">
                  <c:v>74.069999999999993</c:v>
                </c:pt>
                <c:pt idx="1">
                  <c:v>40.74</c:v>
                </c:pt>
                <c:pt idx="2">
                  <c:v>22.22</c:v>
                </c:pt>
                <c:pt idx="3">
                  <c:v>11.11</c:v>
                </c:pt>
              </c:numCache>
            </c:numRef>
          </c:val>
        </c:ser>
        <c:gapWidth val="43"/>
        <c:overlap val="100"/>
        <c:axId val="295593472"/>
        <c:axId val="295595008"/>
      </c:barChart>
      <c:catAx>
        <c:axId val="295593472"/>
        <c:scaling>
          <c:orientation val="maxMin"/>
        </c:scaling>
        <c:axPos val="l"/>
        <c:tickLblPos val="none"/>
        <c:txPr>
          <a:bodyPr/>
          <a:lstStyle/>
          <a:p>
            <a:pPr>
              <a:defRPr lang="en-IN"/>
            </a:pPr>
            <a:endParaRPr lang="en-US"/>
          </a:p>
        </c:txPr>
        <c:crossAx val="295595008"/>
        <c:crosses val="autoZero"/>
        <c:auto val="1"/>
        <c:lblAlgn val="ctr"/>
        <c:lblOffset val="100"/>
      </c:catAx>
      <c:valAx>
        <c:axId val="295595008"/>
        <c:scaling>
          <c:orientation val="minMax"/>
          <c:max val="100"/>
        </c:scaling>
        <c:delete val="1"/>
        <c:axPos val="b"/>
        <c:numFmt formatCode="0" sourceLinked="1"/>
        <c:tickLblPos val="none"/>
        <c:crossAx val="29559347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4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Refrigeration</c:v>
                </c:pt>
                <c:pt idx="1">
                  <c:v> Power unit</c:v>
                </c:pt>
                <c:pt idx="2">
                  <c:v> Controllers &amp; Sensors</c:v>
                </c:pt>
                <c:pt idx="3">
                  <c:v> Others Specify</c:v>
                </c:pt>
              </c:strCache>
            </c:strRef>
          </c:cat>
          <c:val>
            <c:numRef>
              <c:f>Sheet1!$B$2:$B$5</c:f>
              <c:numCache>
                <c:formatCode>0</c:formatCode>
                <c:ptCount val="4"/>
                <c:pt idx="0">
                  <c:v>79.14</c:v>
                </c:pt>
                <c:pt idx="1">
                  <c:v>71.430000000000007</c:v>
                </c:pt>
                <c:pt idx="2">
                  <c:v>33.67</c:v>
                </c:pt>
                <c:pt idx="3">
                  <c:v>5.29</c:v>
                </c:pt>
              </c:numCache>
            </c:numRef>
          </c:val>
        </c:ser>
        <c:gapWidth val="43"/>
        <c:overlap val="100"/>
        <c:axId val="295622912"/>
        <c:axId val="295628800"/>
      </c:barChart>
      <c:catAx>
        <c:axId val="295622912"/>
        <c:scaling>
          <c:orientation val="maxMin"/>
        </c:scaling>
        <c:axPos val="l"/>
        <c:tickLblPos val="none"/>
        <c:txPr>
          <a:bodyPr/>
          <a:lstStyle/>
          <a:p>
            <a:pPr>
              <a:defRPr lang="en-IN"/>
            </a:pPr>
            <a:endParaRPr lang="en-US"/>
          </a:p>
        </c:txPr>
        <c:crossAx val="295628800"/>
        <c:crosses val="autoZero"/>
        <c:auto val="1"/>
        <c:lblAlgn val="ctr"/>
        <c:lblOffset val="100"/>
      </c:catAx>
      <c:valAx>
        <c:axId val="295628800"/>
        <c:scaling>
          <c:orientation val="minMax"/>
          <c:max val="100"/>
        </c:scaling>
        <c:delete val="1"/>
        <c:axPos val="b"/>
        <c:numFmt formatCode="0" sourceLinked="1"/>
        <c:tickLblPos val="none"/>
        <c:crossAx val="2956229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4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Refrigeration</c:v>
                </c:pt>
                <c:pt idx="1">
                  <c:v> Power unit</c:v>
                </c:pt>
                <c:pt idx="2">
                  <c:v> Controllers &amp; Sensors</c:v>
                </c:pt>
                <c:pt idx="3">
                  <c:v> Others Specify</c:v>
                </c:pt>
              </c:strCache>
            </c:strRef>
          </c:cat>
          <c:val>
            <c:numRef>
              <c:f>Sheet1!$B$2:$B$5</c:f>
              <c:numCache>
                <c:formatCode>0</c:formatCode>
                <c:ptCount val="4"/>
                <c:pt idx="0">
                  <c:v>76.290000000000006</c:v>
                </c:pt>
                <c:pt idx="1">
                  <c:v>69.790000000000006</c:v>
                </c:pt>
                <c:pt idx="2">
                  <c:v>35.56</c:v>
                </c:pt>
                <c:pt idx="3">
                  <c:v>3.25</c:v>
                </c:pt>
              </c:numCache>
            </c:numRef>
          </c:val>
        </c:ser>
        <c:gapWidth val="43"/>
        <c:overlap val="100"/>
        <c:axId val="295697408"/>
        <c:axId val="295699200"/>
      </c:barChart>
      <c:catAx>
        <c:axId val="295697408"/>
        <c:scaling>
          <c:orientation val="maxMin"/>
        </c:scaling>
        <c:axPos val="l"/>
        <c:tickLblPos val="none"/>
        <c:txPr>
          <a:bodyPr/>
          <a:lstStyle/>
          <a:p>
            <a:pPr>
              <a:defRPr lang="en-IN"/>
            </a:pPr>
            <a:endParaRPr lang="en-US"/>
          </a:p>
        </c:txPr>
        <c:crossAx val="295699200"/>
        <c:crosses val="autoZero"/>
        <c:auto val="1"/>
        <c:lblAlgn val="ctr"/>
        <c:lblOffset val="100"/>
      </c:catAx>
      <c:valAx>
        <c:axId val="295699200"/>
        <c:scaling>
          <c:orientation val="minMax"/>
          <c:max val="100"/>
        </c:scaling>
        <c:delete val="1"/>
        <c:axPos val="b"/>
        <c:numFmt formatCode="0" sourceLinked="1"/>
        <c:tickLblPos val="none"/>
        <c:crossAx val="2956974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4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Refrigeration</c:v>
                </c:pt>
                <c:pt idx="1">
                  <c:v> Power unit</c:v>
                </c:pt>
                <c:pt idx="2">
                  <c:v> Controllers &amp; Sensors</c:v>
                </c:pt>
                <c:pt idx="3">
                  <c:v> Others Specify</c:v>
                </c:pt>
              </c:strCache>
            </c:strRef>
          </c:cat>
          <c:val>
            <c:numRef>
              <c:f>Sheet1!$B$2:$B$5</c:f>
              <c:numCache>
                <c:formatCode>0</c:formatCode>
                <c:ptCount val="4"/>
                <c:pt idx="0">
                  <c:v>84.960000000000022</c:v>
                </c:pt>
                <c:pt idx="1">
                  <c:v>71.679999999999978</c:v>
                </c:pt>
                <c:pt idx="2">
                  <c:v>39.82</c:v>
                </c:pt>
                <c:pt idx="3">
                  <c:v>5.53</c:v>
                </c:pt>
              </c:numCache>
            </c:numRef>
          </c:val>
        </c:ser>
        <c:gapWidth val="43"/>
        <c:overlap val="100"/>
        <c:axId val="295739392"/>
        <c:axId val="295740928"/>
      </c:barChart>
      <c:catAx>
        <c:axId val="295739392"/>
        <c:scaling>
          <c:orientation val="maxMin"/>
        </c:scaling>
        <c:axPos val="l"/>
        <c:tickLblPos val="none"/>
        <c:txPr>
          <a:bodyPr/>
          <a:lstStyle/>
          <a:p>
            <a:pPr>
              <a:defRPr lang="en-IN"/>
            </a:pPr>
            <a:endParaRPr lang="en-US"/>
          </a:p>
        </c:txPr>
        <c:crossAx val="295740928"/>
        <c:crosses val="autoZero"/>
        <c:auto val="1"/>
        <c:lblAlgn val="ctr"/>
        <c:lblOffset val="100"/>
      </c:catAx>
      <c:valAx>
        <c:axId val="295740928"/>
        <c:scaling>
          <c:orientation val="minMax"/>
          <c:max val="100"/>
        </c:scaling>
        <c:delete val="1"/>
        <c:axPos val="b"/>
        <c:numFmt formatCode="0" sourceLinked="1"/>
        <c:tickLblPos val="none"/>
        <c:crossAx val="2957393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4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Refrigeration</c:v>
                </c:pt>
                <c:pt idx="1">
                  <c:v> Power unit</c:v>
                </c:pt>
                <c:pt idx="2">
                  <c:v> Controllers &amp; Sensors</c:v>
                </c:pt>
                <c:pt idx="3">
                  <c:v> Others Specify</c:v>
                </c:pt>
              </c:strCache>
            </c:strRef>
          </c:cat>
          <c:val>
            <c:numRef>
              <c:f>Sheet1!$B$2:$B$5</c:f>
              <c:numCache>
                <c:formatCode>0</c:formatCode>
                <c:ptCount val="4"/>
                <c:pt idx="0">
                  <c:v>75</c:v>
                </c:pt>
                <c:pt idx="1">
                  <c:v>59.09</c:v>
                </c:pt>
                <c:pt idx="2">
                  <c:v>29.55</c:v>
                </c:pt>
                <c:pt idx="3">
                  <c:v>2.27</c:v>
                </c:pt>
              </c:numCache>
            </c:numRef>
          </c:val>
        </c:ser>
        <c:gapWidth val="43"/>
        <c:overlap val="100"/>
        <c:axId val="295752448"/>
        <c:axId val="295753984"/>
      </c:barChart>
      <c:catAx>
        <c:axId val="295752448"/>
        <c:scaling>
          <c:orientation val="maxMin"/>
        </c:scaling>
        <c:axPos val="l"/>
        <c:tickLblPos val="none"/>
        <c:txPr>
          <a:bodyPr/>
          <a:lstStyle/>
          <a:p>
            <a:pPr>
              <a:defRPr lang="en-IN"/>
            </a:pPr>
            <a:endParaRPr lang="en-US"/>
          </a:p>
        </c:txPr>
        <c:crossAx val="295753984"/>
        <c:crosses val="autoZero"/>
        <c:auto val="1"/>
        <c:lblAlgn val="ctr"/>
        <c:lblOffset val="100"/>
      </c:catAx>
      <c:valAx>
        <c:axId val="295753984"/>
        <c:scaling>
          <c:orientation val="minMax"/>
          <c:max val="100"/>
        </c:scaling>
        <c:delete val="1"/>
        <c:axPos val="b"/>
        <c:numFmt formatCode="0" sourceLinked="1"/>
        <c:tickLblPos val="none"/>
        <c:crossAx val="2957524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4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Refrigeration</c:v>
                </c:pt>
                <c:pt idx="1">
                  <c:v> Power unit</c:v>
                </c:pt>
                <c:pt idx="2">
                  <c:v> Controllers &amp; Sensors</c:v>
                </c:pt>
                <c:pt idx="3">
                  <c:v> Others Specify</c:v>
                </c:pt>
              </c:strCache>
            </c:strRef>
          </c:cat>
          <c:val>
            <c:numRef>
              <c:f>Sheet1!$B$2:$B$5</c:f>
              <c:numCache>
                <c:formatCode>0</c:formatCode>
                <c:ptCount val="4"/>
                <c:pt idx="0">
                  <c:v>78.940000000000026</c:v>
                </c:pt>
                <c:pt idx="1">
                  <c:v>71.11999999999999</c:v>
                </c:pt>
                <c:pt idx="2">
                  <c:v>33.630000000000003</c:v>
                </c:pt>
                <c:pt idx="3">
                  <c:v>5.28</c:v>
                </c:pt>
              </c:numCache>
            </c:numRef>
          </c:val>
        </c:ser>
        <c:gapWidth val="43"/>
        <c:overlap val="100"/>
        <c:axId val="295827328"/>
        <c:axId val="295828864"/>
      </c:barChart>
      <c:catAx>
        <c:axId val="295827328"/>
        <c:scaling>
          <c:orientation val="maxMin"/>
        </c:scaling>
        <c:axPos val="l"/>
        <c:tickLblPos val="none"/>
        <c:txPr>
          <a:bodyPr/>
          <a:lstStyle/>
          <a:p>
            <a:pPr>
              <a:defRPr lang="en-IN"/>
            </a:pPr>
            <a:endParaRPr lang="en-US"/>
          </a:p>
        </c:txPr>
        <c:crossAx val="295828864"/>
        <c:crosses val="autoZero"/>
        <c:auto val="1"/>
        <c:lblAlgn val="ctr"/>
        <c:lblOffset val="100"/>
      </c:catAx>
      <c:valAx>
        <c:axId val="295828864"/>
        <c:scaling>
          <c:orientation val="minMax"/>
          <c:max val="100"/>
        </c:scaling>
        <c:delete val="1"/>
        <c:axPos val="b"/>
        <c:numFmt formatCode="0" sourceLinked="1"/>
        <c:tickLblPos val="none"/>
        <c:crossAx val="2958273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92"/>
          <c:y val="0.12257111451324262"/>
          <c:w val="0.83441228514459997"/>
          <c:h val="0.73654049115843101"/>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layout>
                <c:manualLayout>
                  <c:x val="8.1422260974374425E-2"/>
                  <c:y val="1.3244673972442795E-2"/>
                </c:manualLayout>
              </c:layout>
              <c:dLblPos val="inEnd"/>
              <c:showVal val="1"/>
            </c:dLbl>
            <c:dLbl>
              <c:idx val="3"/>
              <c:delete val="1"/>
            </c:dLbl>
            <c:txPr>
              <a:bodyPr/>
              <a:lstStyle/>
              <a:p>
                <a:pPr>
                  <a:defRPr lang="en-US"/>
                </a:pPr>
                <a:endParaRPr lang="en-US"/>
              </a:p>
            </c:txPr>
            <c:dLblPos val="inEnd"/>
            <c:showVal val="1"/>
            <c:showLeaderLines val="1"/>
          </c:dLbls>
          <c:cat>
            <c:strRef>
              <c:f>Sheet1!$A$2:$A$6</c:f>
              <c:strCache>
                <c:ptCount val="5"/>
                <c:pt idx="0">
                  <c:v> Single Commodity</c:v>
                </c:pt>
                <c:pt idx="1">
                  <c:v> Multi-commodity</c:v>
                </c:pt>
                <c:pt idx="2">
                  <c:v> CA Store (Controlled Atmosphere)</c:v>
                </c:pt>
                <c:pt idx="3">
                  <c:v> MA Store (Modified Atmosphere)</c:v>
                </c:pt>
                <c:pt idx="4">
                  <c:v> No Response</c:v>
                </c:pt>
              </c:strCache>
            </c:strRef>
          </c:cat>
          <c:val>
            <c:numRef>
              <c:f>Sheet1!$B$2:$B$6</c:f>
              <c:numCache>
                <c:formatCode>0</c:formatCode>
                <c:ptCount val="5"/>
                <c:pt idx="0">
                  <c:v>71.819999999999993</c:v>
                </c:pt>
                <c:pt idx="1">
                  <c:v>25.2</c:v>
                </c:pt>
                <c:pt idx="2">
                  <c:v>0.53</c:v>
                </c:pt>
                <c:pt idx="3">
                  <c:v>9.0000000000000024E-2</c:v>
                </c:pt>
                <c:pt idx="4">
                  <c:v>2.3499999999999988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5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Refrigeration</c:v>
                </c:pt>
                <c:pt idx="1">
                  <c:v> Power unit</c:v>
                </c:pt>
                <c:pt idx="2">
                  <c:v> Controllers &amp; Sensors</c:v>
                </c:pt>
                <c:pt idx="3">
                  <c:v> Others Specify</c:v>
                </c:pt>
              </c:strCache>
            </c:strRef>
          </c:cat>
          <c:val>
            <c:numRef>
              <c:f>Sheet1!$B$2:$B$5</c:f>
              <c:numCache>
                <c:formatCode>0</c:formatCode>
                <c:ptCount val="4"/>
                <c:pt idx="0">
                  <c:v>81.790000000000006</c:v>
                </c:pt>
                <c:pt idx="1">
                  <c:v>67.63</c:v>
                </c:pt>
                <c:pt idx="2">
                  <c:v>46.44</c:v>
                </c:pt>
                <c:pt idx="3">
                  <c:v>9.83</c:v>
                </c:pt>
              </c:numCache>
            </c:numRef>
          </c:val>
        </c:ser>
        <c:gapWidth val="43"/>
        <c:overlap val="100"/>
        <c:axId val="295860864"/>
        <c:axId val="295862656"/>
      </c:barChart>
      <c:catAx>
        <c:axId val="295860864"/>
        <c:scaling>
          <c:orientation val="maxMin"/>
        </c:scaling>
        <c:axPos val="l"/>
        <c:tickLblPos val="none"/>
        <c:txPr>
          <a:bodyPr/>
          <a:lstStyle/>
          <a:p>
            <a:pPr>
              <a:defRPr lang="en-IN"/>
            </a:pPr>
            <a:endParaRPr lang="en-US"/>
          </a:p>
        </c:txPr>
        <c:crossAx val="295862656"/>
        <c:crosses val="autoZero"/>
        <c:auto val="1"/>
        <c:lblAlgn val="ctr"/>
        <c:lblOffset val="100"/>
      </c:catAx>
      <c:valAx>
        <c:axId val="295862656"/>
        <c:scaling>
          <c:orientation val="minMax"/>
          <c:max val="100"/>
        </c:scaling>
        <c:delete val="1"/>
        <c:axPos val="b"/>
        <c:numFmt formatCode="0" sourceLinked="1"/>
        <c:tickLblPos val="none"/>
        <c:crossAx val="2958608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5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Refrigeration</c:v>
                </c:pt>
                <c:pt idx="1">
                  <c:v> Power unit</c:v>
                </c:pt>
                <c:pt idx="2">
                  <c:v> Controllers &amp; Sensors</c:v>
                </c:pt>
                <c:pt idx="3">
                  <c:v> Others Specify</c:v>
                </c:pt>
              </c:strCache>
            </c:strRef>
          </c:cat>
          <c:val>
            <c:numRef>
              <c:f>Sheet1!$B$2:$B$5</c:f>
              <c:numCache>
                <c:formatCode>0</c:formatCode>
                <c:ptCount val="4"/>
                <c:pt idx="0">
                  <c:v>80.11999999999999</c:v>
                </c:pt>
                <c:pt idx="1">
                  <c:v>73.11999999999999</c:v>
                </c:pt>
                <c:pt idx="2">
                  <c:v>35.97</c:v>
                </c:pt>
                <c:pt idx="3">
                  <c:v>4.4000000000000004</c:v>
                </c:pt>
              </c:numCache>
            </c:numRef>
          </c:val>
        </c:ser>
        <c:gapWidth val="43"/>
        <c:overlap val="100"/>
        <c:axId val="295869824"/>
        <c:axId val="295888000"/>
      </c:barChart>
      <c:catAx>
        <c:axId val="295869824"/>
        <c:scaling>
          <c:orientation val="maxMin"/>
        </c:scaling>
        <c:axPos val="l"/>
        <c:tickLblPos val="none"/>
        <c:txPr>
          <a:bodyPr/>
          <a:lstStyle/>
          <a:p>
            <a:pPr>
              <a:defRPr lang="en-IN"/>
            </a:pPr>
            <a:endParaRPr lang="en-US"/>
          </a:p>
        </c:txPr>
        <c:crossAx val="295888000"/>
        <c:crosses val="autoZero"/>
        <c:auto val="1"/>
        <c:lblAlgn val="ctr"/>
        <c:lblOffset val="100"/>
      </c:catAx>
      <c:valAx>
        <c:axId val="295888000"/>
        <c:scaling>
          <c:orientation val="minMax"/>
          <c:max val="100"/>
        </c:scaling>
        <c:delete val="1"/>
        <c:axPos val="b"/>
        <c:numFmt formatCode="0" sourceLinked="1"/>
        <c:tickLblPos val="none"/>
        <c:crossAx val="29586982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5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Refrigeration</c:v>
                </c:pt>
                <c:pt idx="1">
                  <c:v> Power unit</c:v>
                </c:pt>
                <c:pt idx="2">
                  <c:v> Controllers &amp; Sensors</c:v>
                </c:pt>
                <c:pt idx="3">
                  <c:v> Others Specify</c:v>
                </c:pt>
              </c:strCache>
            </c:strRef>
          </c:cat>
          <c:val>
            <c:numRef>
              <c:f>Sheet1!$B$2:$B$5</c:f>
              <c:numCache>
                <c:formatCode>0</c:formatCode>
                <c:ptCount val="4"/>
                <c:pt idx="0">
                  <c:v>87.11</c:v>
                </c:pt>
                <c:pt idx="1">
                  <c:v>79.86999999999999</c:v>
                </c:pt>
                <c:pt idx="2">
                  <c:v>32</c:v>
                </c:pt>
                <c:pt idx="3">
                  <c:v>1.71</c:v>
                </c:pt>
              </c:numCache>
            </c:numRef>
          </c:val>
        </c:ser>
        <c:gapWidth val="43"/>
        <c:overlap val="100"/>
        <c:axId val="295952768"/>
        <c:axId val="295954304"/>
      </c:barChart>
      <c:catAx>
        <c:axId val="295952768"/>
        <c:scaling>
          <c:orientation val="maxMin"/>
        </c:scaling>
        <c:axPos val="l"/>
        <c:tickLblPos val="none"/>
        <c:txPr>
          <a:bodyPr/>
          <a:lstStyle/>
          <a:p>
            <a:pPr>
              <a:defRPr lang="en-IN"/>
            </a:pPr>
            <a:endParaRPr lang="en-US"/>
          </a:p>
        </c:txPr>
        <c:crossAx val="295954304"/>
        <c:crosses val="autoZero"/>
        <c:auto val="1"/>
        <c:lblAlgn val="ctr"/>
        <c:lblOffset val="100"/>
      </c:catAx>
      <c:valAx>
        <c:axId val="295954304"/>
        <c:scaling>
          <c:orientation val="minMax"/>
          <c:max val="100"/>
        </c:scaling>
        <c:delete val="1"/>
        <c:axPos val="b"/>
        <c:numFmt formatCode="0" sourceLinked="1"/>
        <c:tickLblPos val="none"/>
        <c:crossAx val="2959527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5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 Refrigeration</c:v>
                </c:pt>
                <c:pt idx="1">
                  <c:v> Power unit</c:v>
                </c:pt>
                <c:pt idx="2">
                  <c:v> Controllers &amp; Sensors</c:v>
                </c:pt>
                <c:pt idx="3">
                  <c:v> Others Specify</c:v>
                </c:pt>
              </c:strCache>
            </c:strRef>
          </c:cat>
          <c:val>
            <c:numRef>
              <c:f>Sheet1!$B$2:$B$5</c:f>
              <c:numCache>
                <c:formatCode>0</c:formatCode>
                <c:ptCount val="4"/>
                <c:pt idx="0">
                  <c:v>67.42</c:v>
                </c:pt>
                <c:pt idx="1">
                  <c:v>62.49</c:v>
                </c:pt>
                <c:pt idx="2">
                  <c:v>17.670000000000005</c:v>
                </c:pt>
                <c:pt idx="3">
                  <c:v>5.23</c:v>
                </c:pt>
              </c:numCache>
            </c:numRef>
          </c:val>
        </c:ser>
        <c:gapWidth val="43"/>
        <c:overlap val="100"/>
        <c:axId val="295982208"/>
        <c:axId val="295983744"/>
      </c:barChart>
      <c:catAx>
        <c:axId val="295982208"/>
        <c:scaling>
          <c:orientation val="maxMin"/>
        </c:scaling>
        <c:axPos val="l"/>
        <c:tickLblPos val="none"/>
        <c:txPr>
          <a:bodyPr/>
          <a:lstStyle/>
          <a:p>
            <a:pPr>
              <a:defRPr lang="en-IN"/>
            </a:pPr>
            <a:endParaRPr lang="en-US"/>
          </a:p>
        </c:txPr>
        <c:crossAx val="295983744"/>
        <c:crosses val="autoZero"/>
        <c:auto val="1"/>
        <c:lblAlgn val="ctr"/>
        <c:lblOffset val="100"/>
      </c:catAx>
      <c:valAx>
        <c:axId val="295983744"/>
        <c:scaling>
          <c:orientation val="minMax"/>
          <c:max val="100"/>
        </c:scaling>
        <c:delete val="1"/>
        <c:axPos val="b"/>
        <c:numFmt formatCode="0" sourceLinked="1"/>
        <c:tickLblPos val="none"/>
        <c:crossAx val="2959822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5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40.74</c:v>
                </c:pt>
                <c:pt idx="1">
                  <c:v>59.260000000000012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5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31.810000000000031</c:v>
                </c:pt>
                <c:pt idx="1">
                  <c:v>68.19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5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32.71</c:v>
                </c:pt>
                <c:pt idx="1">
                  <c:v>67.290000000000006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5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32.809999999999995</c:v>
                </c:pt>
                <c:pt idx="1">
                  <c:v>67.19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5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30.259999999999987</c:v>
                </c:pt>
                <c:pt idx="1">
                  <c:v>69.739999999999995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5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39</c:v>
                </c:pt>
                <c:pt idx="1">
                  <c:v>61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92"/>
          <c:y val="0.12257111451324262"/>
          <c:w val="0.83441228514459997"/>
          <c:h val="0.73654049115843101"/>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delete val="1"/>
            </c:dLbl>
            <c:dLbl>
              <c:idx val="4"/>
              <c:layout>
                <c:manualLayout>
                  <c:x val="-0.18126951409502923"/>
                  <c:y val="-0.12568778444762421"/>
                </c:manualLayout>
              </c:layout>
              <c:showVal val="1"/>
            </c:dLbl>
            <c:txPr>
              <a:bodyPr/>
              <a:lstStyle/>
              <a:p>
                <a:pPr>
                  <a:defRPr lang="en-US"/>
                </a:pPr>
                <a:endParaRPr lang="en-US"/>
              </a:p>
            </c:txPr>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29.630000000000031</c:v>
                </c:pt>
                <c:pt idx="1">
                  <c:v>48.15</c:v>
                </c:pt>
                <c:pt idx="3">
                  <c:v>14.81</c:v>
                </c:pt>
                <c:pt idx="4">
                  <c:v>7.41</c:v>
                </c:pt>
              </c:numCache>
            </c:numRef>
          </c:val>
        </c:ser>
        <c:dLbls>
          <c:showVal val="1"/>
        </c:dLbls>
      </c:pie3DChart>
      <c:spPr>
        <a:noFill/>
        <a:ln w="25400">
          <a:noFill/>
        </a:ln>
      </c:spPr>
    </c:plotArea>
    <c:plotVisOnly val="1"/>
    <c:dispBlanksAs val="zero"/>
  </c:chart>
  <c:txPr>
    <a:bodyPr/>
    <a:lstStyle/>
    <a:p>
      <a:pPr>
        <a:defRPr sz="1000">
          <a:latin typeface="Calibri" pitchFamily="34" charset="0"/>
        </a:defRPr>
      </a:pPr>
      <a:endParaRPr lang="en-US"/>
    </a:p>
  </c:txPr>
  <c:externalData r:id="rId2"/>
</c:chartSpace>
</file>

<file path=ppt/charts/chart66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39.5</c:v>
                </c:pt>
                <c:pt idx="1">
                  <c:v>60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6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31.810000000000031</c:v>
                </c:pt>
                <c:pt idx="1">
                  <c:v>68.19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6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30</c:v>
                </c:pt>
                <c:pt idx="1">
                  <c:v>70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6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26</c:v>
                </c:pt>
                <c:pt idx="1">
                  <c:v>74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6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31.939999999999987</c:v>
                </c:pt>
                <c:pt idx="1">
                  <c:v>68.06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65.xml><?xml version="1.0" encoding="utf-8"?>
<c:chartSpace xmlns:c="http://schemas.openxmlformats.org/drawingml/2006/chart" xmlns:a="http://schemas.openxmlformats.org/drawingml/2006/main" xmlns:r="http://schemas.openxmlformats.org/officeDocument/2006/relationships">
  <c:date1904 val="1"/>
  <c:lang val="en-IN"/>
  <c:style val="3"/>
  <c:chart>
    <c:view3D>
      <c:rAngAx val="1"/>
    </c:view3D>
    <c:plotArea>
      <c:layout>
        <c:manualLayout>
          <c:layoutTarget val="inner"/>
          <c:xMode val="edge"/>
          <c:yMode val="edge"/>
          <c:x val="0"/>
          <c:y val="3.2026496666679602E-2"/>
          <c:w val="0.86349025858175465"/>
          <c:h val="0.79506724885581759"/>
        </c:manualLayout>
      </c:layout>
      <c:bar3DChart>
        <c:barDir val="col"/>
        <c:grouping val="clustered"/>
        <c:ser>
          <c:idx val="0"/>
          <c:order val="0"/>
          <c:tx>
            <c:strRef>
              <c:f>Sheet1!$A$2</c:f>
              <c:strCache>
                <c:ptCount val="1"/>
                <c:pt idx="0">
                  <c:v> Refrigeration plant &amp; equipments</c:v>
                </c:pt>
              </c:strCache>
            </c:strRef>
          </c:tx>
          <c:spPr>
            <a:gradFill flip="none" rotWithShape="1">
              <a:gsLst>
                <a:gs pos="0">
                  <a:srgbClr val="FF9900">
                    <a:shade val="30000"/>
                    <a:satMod val="115000"/>
                  </a:srgbClr>
                </a:gs>
                <a:gs pos="50000">
                  <a:srgbClr val="FF9900">
                    <a:shade val="67500"/>
                    <a:satMod val="115000"/>
                  </a:srgbClr>
                </a:gs>
                <a:gs pos="100000">
                  <a:srgbClr val="FF9900">
                    <a:shade val="100000"/>
                    <a:satMod val="115000"/>
                  </a:srgbClr>
                </a:gs>
              </a:gsLst>
              <a:lin ang="2700000" scaled="1"/>
              <a:tileRect/>
            </a:gradFill>
            <a:ln>
              <a:solidFill>
                <a:schemeClr val="bg1"/>
              </a:solidFill>
            </a:ln>
          </c:spPr>
          <c:dLbls>
            <c:dLbl>
              <c:idx val="0"/>
              <c:layout>
                <c:manualLayout>
                  <c:x val="1.3888888888889336E-2"/>
                  <c:y val="-1.7686109162750745E-2"/>
                </c:manualLayout>
              </c:layout>
              <c:showVal val="1"/>
            </c:dLbl>
            <c:dLbl>
              <c:idx val="1"/>
              <c:layout>
                <c:manualLayout>
                  <c:x val="1.7857142857142856E-2"/>
                  <c:y val="-1.7686109162750745E-2"/>
                </c:manualLayout>
              </c:layout>
              <c:showVal val="1"/>
            </c:dLbl>
            <c:dLbl>
              <c:idx val="2"/>
              <c:layout>
                <c:manualLayout>
                  <c:x val="1.3888888888889336E-2"/>
                  <c:y val="-1.7686109162750745E-2"/>
                </c:manualLayout>
              </c:layout>
              <c:showVal val="1"/>
            </c:dLbl>
            <c:dLbl>
              <c:idx val="3"/>
              <c:layout>
                <c:manualLayout>
                  <c:x val="1.3888888888889336E-2"/>
                  <c:y val="-2.3581478883667642E-2"/>
                </c:manualLayout>
              </c:layout>
              <c:showVal val="1"/>
            </c:dLbl>
            <c:dLbl>
              <c:idx val="4"/>
              <c:layout>
                <c:manualLayout>
                  <c:x val="1.1904761904761921E-2"/>
                  <c:y val="-1.7686109162750745E-2"/>
                </c:manualLayout>
              </c:layout>
              <c:showVal val="1"/>
            </c:dLbl>
            <c:dLbl>
              <c:idx val="5"/>
              <c:layout>
                <c:manualLayout>
                  <c:x val="1.9841269841270447E-3"/>
                  <c:y val="0"/>
                </c:manualLayout>
              </c:layout>
              <c:showVal val="1"/>
            </c:dLbl>
            <c:txPr>
              <a:bodyPr/>
              <a:lstStyle/>
              <a:p>
                <a:pPr>
                  <a:defRPr lang="en-US"/>
                </a:pPr>
                <a:endParaRPr lang="en-US"/>
              </a:p>
            </c:txPr>
            <c:showVal val="1"/>
          </c:dLbls>
          <c:cat>
            <c:strRef>
              <c:f>Sheet1!$B$1:$G$1</c:f>
              <c:strCache>
                <c:ptCount val="6"/>
                <c:pt idx="0">
                  <c:v> All</c:v>
                </c:pt>
                <c:pt idx="1">
                  <c:v> Horticulture</c:v>
                </c:pt>
                <c:pt idx="2">
                  <c:v> Processed Food</c:v>
                </c:pt>
                <c:pt idx="3">
                  <c:v> Animal Husbandry</c:v>
                </c:pt>
                <c:pt idx="4">
                  <c:v> Pharmaceuticals</c:v>
                </c:pt>
                <c:pt idx="5">
                  <c:v> Any other products</c:v>
                </c:pt>
              </c:strCache>
            </c:strRef>
          </c:cat>
          <c:val>
            <c:numRef>
              <c:f>Sheet1!$B$2:$G$2</c:f>
              <c:numCache>
                <c:formatCode>0</c:formatCode>
                <c:ptCount val="6"/>
                <c:pt idx="0">
                  <c:v>90.4</c:v>
                </c:pt>
                <c:pt idx="1">
                  <c:v>91.34</c:v>
                </c:pt>
                <c:pt idx="2">
                  <c:v>85.960000000000022</c:v>
                </c:pt>
                <c:pt idx="3">
                  <c:v>88.410000000000025</c:v>
                </c:pt>
                <c:pt idx="4">
                  <c:v>88.240000000000023</c:v>
                </c:pt>
                <c:pt idx="5">
                  <c:v>100</c:v>
                </c:pt>
              </c:numCache>
            </c:numRef>
          </c:val>
        </c:ser>
        <c:ser>
          <c:idx val="1"/>
          <c:order val="1"/>
          <c:tx>
            <c:strRef>
              <c:f>Sheet1!$A$3</c:f>
              <c:strCache>
                <c:ptCount val="1"/>
                <c:pt idx="0">
                  <c:v> Diesel Genset</c:v>
                </c:pt>
              </c:strCache>
            </c:strRef>
          </c:tx>
          <c:spPr>
            <a:gradFill flip="none" rotWithShape="1">
              <a:gsLst>
                <a:gs pos="0">
                  <a:srgbClr val="94B8FF">
                    <a:shade val="30000"/>
                    <a:satMod val="115000"/>
                  </a:srgbClr>
                </a:gs>
                <a:gs pos="50000">
                  <a:srgbClr val="94B8FF">
                    <a:shade val="67500"/>
                    <a:satMod val="115000"/>
                  </a:srgbClr>
                </a:gs>
                <a:gs pos="100000">
                  <a:srgbClr val="94B8FF">
                    <a:shade val="100000"/>
                    <a:satMod val="115000"/>
                  </a:srgbClr>
                </a:gs>
              </a:gsLst>
              <a:lin ang="2700000" scaled="1"/>
              <a:tileRect/>
            </a:gradFill>
            <a:ln>
              <a:solidFill>
                <a:schemeClr val="bg1"/>
              </a:solidFill>
            </a:ln>
          </c:spPr>
          <c:dLbls>
            <c:dLbl>
              <c:idx val="0"/>
              <c:layout>
                <c:manualLayout>
                  <c:x val="1.1904761904761921E-2"/>
                  <c:y val="-2.358147888366768E-2"/>
                </c:manualLayout>
              </c:layout>
              <c:showVal val="1"/>
            </c:dLbl>
            <c:dLbl>
              <c:idx val="1"/>
              <c:layout>
                <c:manualLayout>
                  <c:x val="1.7857142857142856E-2"/>
                  <c:y val="-1.7686109162750745E-2"/>
                </c:manualLayout>
              </c:layout>
              <c:showVal val="1"/>
            </c:dLbl>
            <c:dLbl>
              <c:idx val="2"/>
              <c:layout>
                <c:manualLayout>
                  <c:x val="1.1904761904761921E-2"/>
                  <c:y val="-2.9476848604585396E-2"/>
                </c:manualLayout>
              </c:layout>
              <c:showVal val="1"/>
            </c:dLbl>
            <c:dLbl>
              <c:idx val="3"/>
              <c:layout>
                <c:manualLayout>
                  <c:x val="1.3888888888889336E-2"/>
                  <c:y val="-3.5372218325501491E-2"/>
                </c:manualLayout>
              </c:layout>
              <c:showVal val="1"/>
            </c:dLbl>
            <c:dLbl>
              <c:idx val="4"/>
              <c:layout>
                <c:manualLayout>
                  <c:x val="5.9523809523809521E-3"/>
                  <c:y val="-5.8953697209169114E-3"/>
                </c:manualLayout>
              </c:layout>
              <c:showVal val="1"/>
            </c:dLbl>
            <c:dLbl>
              <c:idx val="5"/>
              <c:layout>
                <c:manualLayout>
                  <c:x val="1.3888888888889336E-2"/>
                  <c:y val="-5.8953697209169112E-2"/>
                </c:manualLayout>
              </c:layout>
              <c:showVal val="1"/>
            </c:dLbl>
            <c:txPr>
              <a:bodyPr/>
              <a:lstStyle/>
              <a:p>
                <a:pPr>
                  <a:defRPr lang="en-US"/>
                </a:pPr>
                <a:endParaRPr lang="en-US"/>
              </a:p>
            </c:txPr>
            <c:showVal val="1"/>
          </c:dLbls>
          <c:cat>
            <c:strRef>
              <c:f>Sheet1!$B$1:$G$1</c:f>
              <c:strCache>
                <c:ptCount val="6"/>
                <c:pt idx="0">
                  <c:v> All</c:v>
                </c:pt>
                <c:pt idx="1">
                  <c:v> Horticulture</c:v>
                </c:pt>
                <c:pt idx="2">
                  <c:v> Processed Food</c:v>
                </c:pt>
                <c:pt idx="3">
                  <c:v> Animal Husbandry</c:v>
                </c:pt>
                <c:pt idx="4">
                  <c:v> Pharmaceuticals</c:v>
                </c:pt>
                <c:pt idx="5">
                  <c:v> Any other products</c:v>
                </c:pt>
              </c:strCache>
            </c:strRef>
          </c:cat>
          <c:val>
            <c:numRef>
              <c:f>Sheet1!$B$3:$G$3</c:f>
              <c:numCache>
                <c:formatCode>0</c:formatCode>
                <c:ptCount val="6"/>
                <c:pt idx="0">
                  <c:v>65.11</c:v>
                </c:pt>
                <c:pt idx="1">
                  <c:v>66.08</c:v>
                </c:pt>
                <c:pt idx="2">
                  <c:v>57.89</c:v>
                </c:pt>
                <c:pt idx="3">
                  <c:v>60.14</c:v>
                </c:pt>
                <c:pt idx="4">
                  <c:v>47.06</c:v>
                </c:pt>
                <c:pt idx="5">
                  <c:v>9.09</c:v>
                </c:pt>
              </c:numCache>
            </c:numRef>
          </c:val>
        </c:ser>
        <c:dLbls>
          <c:showVal val="1"/>
        </c:dLbls>
        <c:gapWidth val="137"/>
        <c:shape val="box"/>
        <c:axId val="298920576"/>
        <c:axId val="298934656"/>
        <c:axId val="0"/>
      </c:bar3DChart>
      <c:catAx>
        <c:axId val="298920576"/>
        <c:scaling>
          <c:orientation val="minMax"/>
        </c:scaling>
        <c:delete val="1"/>
        <c:axPos val="b"/>
        <c:tickLblPos val="none"/>
        <c:crossAx val="298934656"/>
        <c:crosses val="autoZero"/>
        <c:auto val="1"/>
        <c:lblAlgn val="ctr"/>
        <c:lblOffset val="100"/>
      </c:catAx>
      <c:valAx>
        <c:axId val="298934656"/>
        <c:scaling>
          <c:orientation val="minMax"/>
        </c:scaling>
        <c:delete val="1"/>
        <c:axPos val="l"/>
        <c:numFmt formatCode="0" sourceLinked="1"/>
        <c:tickLblPos val="none"/>
        <c:crossAx val="298920576"/>
        <c:crosses val="autoZero"/>
        <c:crossBetween val="between"/>
      </c:valAx>
    </c:plotArea>
    <c:legend>
      <c:legendPos val="r"/>
      <c:layout>
        <c:manualLayout>
          <c:xMode val="edge"/>
          <c:yMode val="edge"/>
          <c:x val="0.80383154522603106"/>
          <c:y val="0.25654652955367407"/>
          <c:w val="0.18505729079938688"/>
          <c:h val="0.49280184641122843"/>
        </c:manualLayout>
      </c:layout>
      <c:txPr>
        <a:bodyPr/>
        <a:lstStyle/>
        <a:p>
          <a:pPr>
            <a:defRPr lang="en-IN"/>
          </a:pPr>
          <a:endParaRPr lang="en-US"/>
        </a:p>
      </c:txPr>
    </c:legend>
    <c:plotVisOnly val="1"/>
    <c:dispBlanksAs val="gap"/>
  </c:chart>
  <c:txPr>
    <a:bodyPr/>
    <a:lstStyle/>
    <a:p>
      <a:pPr>
        <a:defRPr sz="1100">
          <a:latin typeface="Calibri" pitchFamily="34" charset="0"/>
        </a:defRPr>
      </a:pPr>
      <a:endParaRPr lang="en-US"/>
    </a:p>
  </c:txPr>
  <c:externalData r:id="rId1"/>
</c:chartSpace>
</file>

<file path=ppt/charts/chart666.xml><?xml version="1.0" encoding="utf-8"?>
<c:chartSpace xmlns:c="http://schemas.openxmlformats.org/drawingml/2006/chart" xmlns:a="http://schemas.openxmlformats.org/drawingml/2006/main" xmlns:r="http://schemas.openxmlformats.org/officeDocument/2006/relationships">
  <c:date1904 val="1"/>
  <c:lang val="en-IN"/>
  <c:style val="3"/>
  <c:chart>
    <c:view3D>
      <c:rAngAx val="1"/>
    </c:view3D>
    <c:plotArea>
      <c:layout>
        <c:manualLayout>
          <c:layoutTarget val="inner"/>
          <c:xMode val="edge"/>
          <c:yMode val="edge"/>
          <c:x val="0"/>
          <c:y val="3.2026496666679602E-2"/>
          <c:w val="0.86349025858175465"/>
          <c:h val="0.79506724885581759"/>
        </c:manualLayout>
      </c:layout>
      <c:bar3DChart>
        <c:barDir val="col"/>
        <c:grouping val="clustered"/>
        <c:ser>
          <c:idx val="0"/>
          <c:order val="0"/>
          <c:tx>
            <c:strRef>
              <c:f>Sheet1!$A$2</c:f>
              <c:strCache>
                <c:ptCount val="1"/>
                <c:pt idx="0">
                  <c:v> Refrigeration plant &amp; equipments</c:v>
                </c:pt>
              </c:strCache>
            </c:strRef>
          </c:tx>
          <c:spPr>
            <a:gradFill flip="none" rotWithShape="1">
              <a:gsLst>
                <a:gs pos="0">
                  <a:srgbClr val="FF9900">
                    <a:shade val="30000"/>
                    <a:satMod val="115000"/>
                  </a:srgbClr>
                </a:gs>
                <a:gs pos="50000">
                  <a:srgbClr val="FF9900">
                    <a:shade val="67500"/>
                    <a:satMod val="115000"/>
                  </a:srgbClr>
                </a:gs>
                <a:gs pos="100000">
                  <a:srgbClr val="FF9900">
                    <a:shade val="100000"/>
                    <a:satMod val="115000"/>
                  </a:srgbClr>
                </a:gs>
              </a:gsLst>
              <a:lin ang="2700000" scaled="1"/>
              <a:tileRect/>
            </a:gradFill>
            <a:ln>
              <a:solidFill>
                <a:schemeClr val="bg1"/>
              </a:solidFill>
            </a:ln>
          </c:spPr>
          <c:dLbls>
            <c:dLbl>
              <c:idx val="0"/>
              <c:layout>
                <c:manualLayout>
                  <c:x val="1.7857142857142856E-2"/>
                  <c:y val="-2.9476848604585396E-2"/>
                </c:manualLayout>
              </c:layout>
              <c:showVal val="1"/>
            </c:dLbl>
            <c:dLbl>
              <c:idx val="1"/>
              <c:layout>
                <c:manualLayout>
                  <c:x val="1.9841269841270374E-2"/>
                  <c:y val="-3.5372218325501491E-2"/>
                </c:manualLayout>
              </c:layout>
              <c:showVal val="1"/>
            </c:dLbl>
            <c:dLbl>
              <c:idx val="2"/>
              <c:layout>
                <c:manualLayout>
                  <c:x val="1.1904761904761921E-2"/>
                  <c:y val="-2.3581478883667642E-2"/>
                </c:manualLayout>
              </c:layout>
              <c:showVal val="1"/>
            </c:dLbl>
            <c:dLbl>
              <c:idx val="3"/>
              <c:layout>
                <c:manualLayout>
                  <c:x val="1.1904761904761843E-2"/>
                  <c:y val="-2.3581478883667645E-2"/>
                </c:manualLayout>
              </c:layout>
              <c:showVal val="1"/>
            </c:dLbl>
            <c:dLbl>
              <c:idx val="4"/>
              <c:layout>
                <c:manualLayout>
                  <c:x val="7.9365079365079413E-3"/>
                  <c:y val="-1.7686109162750745E-2"/>
                </c:manualLayout>
              </c:layout>
              <c:showVal val="1"/>
            </c:dLbl>
            <c:txPr>
              <a:bodyPr/>
              <a:lstStyle/>
              <a:p>
                <a:pPr>
                  <a:defRPr lang="en-US"/>
                </a:pPr>
                <a:endParaRPr lang="en-US"/>
              </a:p>
            </c:txPr>
            <c:showVal val="1"/>
          </c:dLbls>
          <c:cat>
            <c:strRef>
              <c:f>Sheet1!$B$1:$F$1</c:f>
              <c:strCache>
                <c:ptCount val="5"/>
                <c:pt idx="0">
                  <c:v> All</c:v>
                </c:pt>
                <c:pt idx="1">
                  <c:v> North</c:v>
                </c:pt>
                <c:pt idx="2">
                  <c:v> East</c:v>
                </c:pt>
                <c:pt idx="3">
                  <c:v> West</c:v>
                </c:pt>
                <c:pt idx="4">
                  <c:v> South</c:v>
                </c:pt>
              </c:strCache>
            </c:strRef>
          </c:cat>
          <c:val>
            <c:numRef>
              <c:f>Sheet1!$B$2:$F$2</c:f>
              <c:numCache>
                <c:formatCode>0</c:formatCode>
                <c:ptCount val="5"/>
                <c:pt idx="0">
                  <c:v>90.4</c:v>
                </c:pt>
                <c:pt idx="1">
                  <c:v>87</c:v>
                </c:pt>
                <c:pt idx="2">
                  <c:v>86.54</c:v>
                </c:pt>
                <c:pt idx="3">
                  <c:v>93.69</c:v>
                </c:pt>
                <c:pt idx="4">
                  <c:v>95.92</c:v>
                </c:pt>
              </c:numCache>
            </c:numRef>
          </c:val>
        </c:ser>
        <c:ser>
          <c:idx val="1"/>
          <c:order val="1"/>
          <c:tx>
            <c:strRef>
              <c:f>Sheet1!$A$3</c:f>
              <c:strCache>
                <c:ptCount val="1"/>
                <c:pt idx="0">
                  <c:v> Diesel Genset</c:v>
                </c:pt>
              </c:strCache>
            </c:strRef>
          </c:tx>
          <c:spPr>
            <a:gradFill flip="none" rotWithShape="1">
              <a:gsLst>
                <a:gs pos="0">
                  <a:srgbClr val="94B8FF">
                    <a:shade val="30000"/>
                    <a:satMod val="115000"/>
                  </a:srgbClr>
                </a:gs>
                <a:gs pos="50000">
                  <a:srgbClr val="94B8FF">
                    <a:shade val="67500"/>
                    <a:satMod val="115000"/>
                  </a:srgbClr>
                </a:gs>
                <a:gs pos="100000">
                  <a:srgbClr val="94B8FF">
                    <a:shade val="100000"/>
                    <a:satMod val="115000"/>
                  </a:srgbClr>
                </a:gs>
              </a:gsLst>
              <a:lin ang="2700000" scaled="1"/>
              <a:tileRect/>
            </a:gradFill>
            <a:ln>
              <a:solidFill>
                <a:schemeClr val="bg1"/>
              </a:solidFill>
            </a:ln>
          </c:spPr>
          <c:dLbls>
            <c:dLbl>
              <c:idx val="0"/>
              <c:layout>
                <c:manualLayout>
                  <c:x val="1.5873015873015879E-2"/>
                  <c:y val="-4.1267588046418384E-2"/>
                </c:manualLayout>
              </c:layout>
              <c:showVal val="1"/>
            </c:dLbl>
            <c:dLbl>
              <c:idx val="1"/>
              <c:layout>
                <c:manualLayout>
                  <c:x val="1.3888888888889336E-2"/>
                  <c:y val="-1.7686109162750745E-2"/>
                </c:manualLayout>
              </c:layout>
              <c:showVal val="1"/>
            </c:dLbl>
            <c:dLbl>
              <c:idx val="2"/>
              <c:layout>
                <c:manualLayout>
                  <c:x val="1.7857142857142856E-2"/>
                  <c:y val="-2.9476848604585396E-2"/>
                </c:manualLayout>
              </c:layout>
              <c:showVal val="1"/>
            </c:dLbl>
            <c:dLbl>
              <c:idx val="3"/>
              <c:layout>
                <c:manualLayout>
                  <c:x val="1.5873015873015945E-2"/>
                  <c:y val="-6.4849066930086033E-2"/>
                </c:manualLayout>
              </c:layout>
              <c:showVal val="1"/>
            </c:dLbl>
            <c:dLbl>
              <c:idx val="4"/>
              <c:layout>
                <c:manualLayout>
                  <c:x val="1.7857142857142856E-2"/>
                  <c:y val="-2.3581478883667645E-2"/>
                </c:manualLayout>
              </c:layout>
              <c:showVal val="1"/>
            </c:dLbl>
            <c:txPr>
              <a:bodyPr/>
              <a:lstStyle/>
              <a:p>
                <a:pPr>
                  <a:defRPr lang="en-US"/>
                </a:pPr>
                <a:endParaRPr lang="en-US"/>
              </a:p>
            </c:txPr>
            <c:showVal val="1"/>
          </c:dLbls>
          <c:cat>
            <c:strRef>
              <c:f>Sheet1!$B$1:$F$1</c:f>
              <c:strCache>
                <c:ptCount val="5"/>
                <c:pt idx="0">
                  <c:v> All</c:v>
                </c:pt>
                <c:pt idx="1">
                  <c:v> North</c:v>
                </c:pt>
                <c:pt idx="2">
                  <c:v> East</c:v>
                </c:pt>
                <c:pt idx="3">
                  <c:v> West</c:v>
                </c:pt>
                <c:pt idx="4">
                  <c:v> South</c:v>
                </c:pt>
              </c:strCache>
            </c:strRef>
          </c:cat>
          <c:val>
            <c:numRef>
              <c:f>Sheet1!$B$3:$F$3</c:f>
              <c:numCache>
                <c:formatCode>0</c:formatCode>
                <c:ptCount val="5"/>
                <c:pt idx="0">
                  <c:v>65.11</c:v>
                </c:pt>
                <c:pt idx="1">
                  <c:v>76.510000000000005</c:v>
                </c:pt>
                <c:pt idx="2">
                  <c:v>70.669999999999987</c:v>
                </c:pt>
                <c:pt idx="3">
                  <c:v>46</c:v>
                </c:pt>
                <c:pt idx="4">
                  <c:v>61</c:v>
                </c:pt>
              </c:numCache>
            </c:numRef>
          </c:val>
        </c:ser>
        <c:dLbls>
          <c:showVal val="1"/>
        </c:dLbls>
        <c:gapWidth val="137"/>
        <c:shape val="box"/>
        <c:axId val="268289920"/>
        <c:axId val="268291456"/>
        <c:axId val="0"/>
      </c:bar3DChart>
      <c:catAx>
        <c:axId val="268289920"/>
        <c:scaling>
          <c:orientation val="minMax"/>
        </c:scaling>
        <c:delete val="1"/>
        <c:axPos val="b"/>
        <c:tickLblPos val="none"/>
        <c:crossAx val="268291456"/>
        <c:crosses val="autoZero"/>
        <c:auto val="1"/>
        <c:lblAlgn val="ctr"/>
        <c:lblOffset val="100"/>
      </c:catAx>
      <c:valAx>
        <c:axId val="268291456"/>
        <c:scaling>
          <c:orientation val="minMax"/>
        </c:scaling>
        <c:delete val="1"/>
        <c:axPos val="l"/>
        <c:numFmt formatCode="0" sourceLinked="1"/>
        <c:tickLblPos val="none"/>
        <c:crossAx val="268289920"/>
        <c:crosses val="autoZero"/>
        <c:crossBetween val="between"/>
      </c:valAx>
    </c:plotArea>
    <c:legend>
      <c:legendPos val="r"/>
      <c:layout>
        <c:manualLayout>
          <c:xMode val="edge"/>
          <c:yMode val="edge"/>
          <c:x val="0.80383154522603106"/>
          <c:y val="0.25654652955367407"/>
          <c:w val="0.18505729079938693"/>
          <c:h val="0.49280184641122843"/>
        </c:manualLayout>
      </c:layout>
      <c:txPr>
        <a:bodyPr/>
        <a:lstStyle/>
        <a:p>
          <a:pPr>
            <a:defRPr lang="en-IN"/>
          </a:pPr>
          <a:endParaRPr lang="en-US"/>
        </a:p>
      </c:txPr>
    </c:legend>
    <c:plotVisOnly val="1"/>
    <c:dispBlanksAs val="gap"/>
  </c:chart>
  <c:txPr>
    <a:bodyPr/>
    <a:lstStyle/>
    <a:p>
      <a:pPr>
        <a:defRPr sz="1100">
          <a:latin typeface="Calibri" pitchFamily="34" charset="0"/>
        </a:defRPr>
      </a:pPr>
      <a:endParaRPr lang="en-US"/>
    </a:p>
  </c:txPr>
  <c:externalData r:id="rId1"/>
</c:chartSpace>
</file>

<file path=ppt/charts/chart66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26.1</c:v>
                </c:pt>
                <c:pt idx="1">
                  <c:v>73.900000000000006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6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33.33</c:v>
                </c:pt>
                <c:pt idx="1">
                  <c:v>66.669999999999987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6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28.79</c:v>
                </c:pt>
                <c:pt idx="1">
                  <c:v>71.209999999999994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02"/>
          <c:y val="0.12257111451324262"/>
          <c:w val="0.83441228514459997"/>
          <c:h val="0.736540491158431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layout>
                <c:manualLayout>
                  <c:x val="-9.3627986818569764E-2"/>
                  <c:y val="-9.4204568682500267E-2"/>
                </c:manualLayout>
              </c:layout>
              <c:showVal val="1"/>
            </c:dLbl>
            <c:dLbl>
              <c:idx val="3"/>
              <c:delete val="1"/>
            </c:dLbl>
            <c:dLbl>
              <c:idx val="4"/>
              <c:layout>
                <c:manualLayout>
                  <c:x val="-0.10252833751129976"/>
                  <c:y val="-0.12339134570059122"/>
                </c:manualLayout>
              </c:layout>
              <c:showVal val="1"/>
            </c:dLbl>
            <c:txPr>
              <a:bodyPr/>
              <a:lstStyle/>
              <a:p>
                <a:pPr>
                  <a:defRPr lang="en-US"/>
                </a:pPr>
                <a:endParaRPr lang="en-US"/>
              </a:p>
            </c:txPr>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27.27</c:v>
                </c:pt>
                <c:pt idx="1">
                  <c:v>65.910000000000025</c:v>
                </c:pt>
                <c:pt idx="2">
                  <c:v>2.27</c:v>
                </c:pt>
                <c:pt idx="3">
                  <c:v>0</c:v>
                </c:pt>
                <c:pt idx="4">
                  <c:v>4.55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7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29.06</c:v>
                </c:pt>
                <c:pt idx="1">
                  <c:v>70.940000000000026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7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28.68</c:v>
                </c:pt>
                <c:pt idx="1">
                  <c:v>71.319999999999993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7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36</c:v>
                </c:pt>
                <c:pt idx="1">
                  <c:v>64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7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41.620000000000012</c:v>
                </c:pt>
                <c:pt idx="1">
                  <c:v>58.38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7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28.79</c:v>
                </c:pt>
                <c:pt idx="1">
                  <c:v>71.209999999999994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7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26</c:v>
                </c:pt>
                <c:pt idx="1">
                  <c:v>74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7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18.93</c:v>
                </c:pt>
                <c:pt idx="1">
                  <c:v>81.069999999999993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7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28.14</c:v>
                </c:pt>
                <c:pt idx="1">
                  <c:v>71.86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7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48</c:v>
                </c:pt>
                <c:pt idx="1">
                  <c:v>52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7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8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52.7</c:v>
                </c:pt>
                <c:pt idx="1">
                  <c:v>47.3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89"/>
          <c:y val="0.12257111451324262"/>
          <c:w val="0.83441228514459997"/>
          <c:h val="0.736540491158430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layout>
                <c:manualLayout>
                  <c:x val="-7.124447835257762E-2"/>
                  <c:y val="-5.2978695889770902E-2"/>
                </c:manualLayout>
              </c:layout>
              <c:dLblPos val="inEnd"/>
              <c:showVal val="1"/>
            </c:dLbl>
            <c:dLbl>
              <c:idx val="3"/>
              <c:delete val="1"/>
            </c:dLbl>
            <c:dLbl>
              <c:idx val="4"/>
              <c:layout>
                <c:manualLayout>
                  <c:x val="0"/>
                  <c:y val="1.3244673972442734E-2"/>
                </c:manualLayout>
              </c:layout>
              <c:dLblPos val="inEnd"/>
              <c:showVal val="1"/>
            </c:dLbl>
            <c:txPr>
              <a:bodyPr/>
              <a:lstStyle/>
              <a:p>
                <a:pPr>
                  <a:defRPr lang="en-US"/>
                </a:pPr>
                <a:endParaRPr lang="en-US"/>
              </a:p>
            </c:txPr>
            <c:dLblPos val="inEnd"/>
            <c:showVal val="1"/>
            <c:showLeaderLines val="1"/>
          </c:dLbls>
          <c:cat>
            <c:strRef>
              <c:f>Sheet1!$A$2:$A$6</c:f>
              <c:strCache>
                <c:ptCount val="5"/>
                <c:pt idx="0">
                  <c:v> Single Commodity</c:v>
                </c:pt>
                <c:pt idx="1">
                  <c:v> Multi-commodity</c:v>
                </c:pt>
                <c:pt idx="2">
                  <c:v> CA Store (Controlled Atmosphere)</c:v>
                </c:pt>
                <c:pt idx="3">
                  <c:v> MA Store (Modified Atmosphere)</c:v>
                </c:pt>
                <c:pt idx="4">
                  <c:v> No Response</c:v>
                </c:pt>
              </c:strCache>
            </c:strRef>
          </c:cat>
          <c:val>
            <c:numRef>
              <c:f>Sheet1!$B$2:$B$6</c:f>
              <c:numCache>
                <c:formatCode>0</c:formatCode>
                <c:ptCount val="5"/>
                <c:pt idx="0">
                  <c:v>71.179999999999978</c:v>
                </c:pt>
                <c:pt idx="1">
                  <c:v>25.439999999999987</c:v>
                </c:pt>
                <c:pt idx="2">
                  <c:v>0.58000000000000007</c:v>
                </c:pt>
                <c:pt idx="3">
                  <c:v>0.16</c:v>
                </c:pt>
                <c:pt idx="4">
                  <c:v>2.64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8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52.51</c:v>
                </c:pt>
                <c:pt idx="1">
                  <c:v>47.49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8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56.39</c:v>
                </c:pt>
                <c:pt idx="1">
                  <c:v>43.61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8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58</c:v>
                </c:pt>
                <c:pt idx="1">
                  <c:v>42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8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64</c:v>
                </c:pt>
                <c:pt idx="1">
                  <c:v>36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8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37.760000000000012</c:v>
                </c:pt>
                <c:pt idx="1">
                  <c:v>62.24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8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52.7</c:v>
                </c:pt>
                <c:pt idx="1">
                  <c:v>47.3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8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53</c:v>
                </c:pt>
                <c:pt idx="1">
                  <c:v>47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8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65.63</c:v>
                </c:pt>
                <c:pt idx="1">
                  <c:v>34.370000000000005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8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57.88</c:v>
                </c:pt>
                <c:pt idx="1">
                  <c:v>42.120000000000012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8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1-2</c:v>
                </c:pt>
                <c:pt idx="1">
                  <c:v> 3-4</c:v>
                </c:pt>
                <c:pt idx="2">
                  <c:v> DKCS</c:v>
                </c:pt>
              </c:strCache>
            </c:strRef>
          </c:cat>
          <c:val>
            <c:numRef>
              <c:f>Sheet1!$B$2:$B$4</c:f>
              <c:numCache>
                <c:formatCode>0</c:formatCode>
                <c:ptCount val="3"/>
                <c:pt idx="0">
                  <c:v>57</c:v>
                </c:pt>
                <c:pt idx="1">
                  <c:v>5.57</c:v>
                </c:pt>
                <c:pt idx="2">
                  <c:v>38.1</c:v>
                </c:pt>
              </c:numCache>
            </c:numRef>
          </c:val>
        </c:ser>
        <c:gapWidth val="43"/>
        <c:overlap val="100"/>
        <c:axId val="302981504"/>
        <c:axId val="302983040"/>
      </c:barChart>
      <c:catAx>
        <c:axId val="302981504"/>
        <c:scaling>
          <c:orientation val="maxMin"/>
        </c:scaling>
        <c:axPos val="l"/>
        <c:tickLblPos val="none"/>
        <c:txPr>
          <a:bodyPr/>
          <a:lstStyle/>
          <a:p>
            <a:pPr>
              <a:defRPr lang="en-IN"/>
            </a:pPr>
            <a:endParaRPr lang="en-US"/>
          </a:p>
        </c:txPr>
        <c:crossAx val="302983040"/>
        <c:crosses val="autoZero"/>
        <c:auto val="1"/>
        <c:lblAlgn val="ctr"/>
        <c:lblOffset val="100"/>
      </c:catAx>
      <c:valAx>
        <c:axId val="302983040"/>
        <c:scaling>
          <c:orientation val="minMax"/>
          <c:max val="100"/>
        </c:scaling>
        <c:delete val="1"/>
        <c:axPos val="b"/>
        <c:numFmt formatCode="0" sourceLinked="1"/>
        <c:tickLblPos val="none"/>
        <c:crossAx val="3029815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95"/>
          <c:y val="0.12257111451324262"/>
          <c:w val="0.83441228514459997"/>
          <c:h val="0.736540491158431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3"/>
              <c:layout>
                <c:manualLayout>
                  <c:x val="-0.1671103752476327"/>
                  <c:y val="8.9664357018008747E-2"/>
                </c:manualLayout>
              </c:layout>
              <c:dLblPos val="bestFit"/>
              <c:showVal val="1"/>
            </c:dLbl>
            <c:txPr>
              <a:bodyPr/>
              <a:lstStyle/>
              <a:p>
                <a:pPr>
                  <a:defRPr lang="en-US"/>
                </a:pPr>
                <a:endParaRPr lang="en-US"/>
              </a:p>
            </c:txPr>
            <c:dLblPos val="inEnd"/>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41.68</c:v>
                </c:pt>
                <c:pt idx="1">
                  <c:v>53.92</c:v>
                </c:pt>
                <c:pt idx="2">
                  <c:v>1.1499999999999897</c:v>
                </c:pt>
                <c:pt idx="3">
                  <c:v>0.56999999999999995</c:v>
                </c:pt>
                <c:pt idx="4">
                  <c:v>2.68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69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1-2</c:v>
                </c:pt>
                <c:pt idx="1">
                  <c:v> 3-4</c:v>
                </c:pt>
                <c:pt idx="2">
                  <c:v> DKCS</c:v>
                </c:pt>
              </c:strCache>
            </c:strRef>
          </c:cat>
          <c:val>
            <c:numRef>
              <c:f>Sheet1!$B$2:$B$4</c:f>
              <c:numCache>
                <c:formatCode>0</c:formatCode>
                <c:ptCount val="3"/>
                <c:pt idx="0">
                  <c:v>76.92</c:v>
                </c:pt>
                <c:pt idx="1">
                  <c:v>7.6899999999999995</c:v>
                </c:pt>
                <c:pt idx="2">
                  <c:v>15.38</c:v>
                </c:pt>
              </c:numCache>
            </c:numRef>
          </c:val>
        </c:ser>
        <c:gapWidth val="43"/>
        <c:overlap val="100"/>
        <c:axId val="303015040"/>
        <c:axId val="303016576"/>
      </c:barChart>
      <c:catAx>
        <c:axId val="303015040"/>
        <c:scaling>
          <c:orientation val="maxMin"/>
        </c:scaling>
        <c:axPos val="l"/>
        <c:tickLblPos val="none"/>
        <c:txPr>
          <a:bodyPr/>
          <a:lstStyle/>
          <a:p>
            <a:pPr>
              <a:defRPr lang="en-IN"/>
            </a:pPr>
            <a:endParaRPr lang="en-US"/>
          </a:p>
        </c:txPr>
        <c:crossAx val="303016576"/>
        <c:crosses val="autoZero"/>
        <c:auto val="1"/>
        <c:lblAlgn val="ctr"/>
        <c:lblOffset val="100"/>
      </c:catAx>
      <c:valAx>
        <c:axId val="303016576"/>
        <c:scaling>
          <c:orientation val="minMax"/>
          <c:max val="100"/>
        </c:scaling>
        <c:delete val="1"/>
        <c:axPos val="b"/>
        <c:numFmt formatCode="0" sourceLinked="1"/>
        <c:tickLblPos val="none"/>
        <c:crossAx val="30301504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9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1-2</c:v>
                </c:pt>
                <c:pt idx="1">
                  <c:v> 3-4</c:v>
                </c:pt>
                <c:pt idx="2">
                  <c:v> DKCS</c:v>
                </c:pt>
              </c:strCache>
            </c:strRef>
          </c:cat>
          <c:val>
            <c:numRef>
              <c:f>Sheet1!$B$2:$B$4</c:f>
              <c:numCache>
                <c:formatCode>0</c:formatCode>
                <c:ptCount val="3"/>
                <c:pt idx="0">
                  <c:v>55.97</c:v>
                </c:pt>
                <c:pt idx="1">
                  <c:v>5.48</c:v>
                </c:pt>
                <c:pt idx="2">
                  <c:v>38</c:v>
                </c:pt>
              </c:numCache>
            </c:numRef>
          </c:val>
        </c:ser>
        <c:gapWidth val="43"/>
        <c:overlap val="100"/>
        <c:axId val="303064960"/>
        <c:axId val="303066496"/>
      </c:barChart>
      <c:catAx>
        <c:axId val="303064960"/>
        <c:scaling>
          <c:orientation val="maxMin"/>
        </c:scaling>
        <c:axPos val="l"/>
        <c:tickLblPos val="none"/>
        <c:txPr>
          <a:bodyPr/>
          <a:lstStyle/>
          <a:p>
            <a:pPr>
              <a:defRPr lang="en-IN"/>
            </a:pPr>
            <a:endParaRPr lang="en-US"/>
          </a:p>
        </c:txPr>
        <c:crossAx val="303066496"/>
        <c:crosses val="autoZero"/>
        <c:auto val="1"/>
        <c:lblAlgn val="ctr"/>
        <c:lblOffset val="100"/>
      </c:catAx>
      <c:valAx>
        <c:axId val="303066496"/>
        <c:scaling>
          <c:orientation val="minMax"/>
          <c:max val="100"/>
        </c:scaling>
        <c:delete val="1"/>
        <c:axPos val="b"/>
        <c:numFmt formatCode="0" sourceLinked="1"/>
        <c:tickLblPos val="none"/>
        <c:crossAx val="3030649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9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1-2</c:v>
                </c:pt>
                <c:pt idx="1">
                  <c:v> 3-4</c:v>
                </c:pt>
                <c:pt idx="2">
                  <c:v> DKCS</c:v>
                </c:pt>
              </c:strCache>
            </c:strRef>
          </c:cat>
          <c:val>
            <c:numRef>
              <c:f>Sheet1!$B$2:$B$4</c:f>
              <c:numCache>
                <c:formatCode>0</c:formatCode>
                <c:ptCount val="3"/>
                <c:pt idx="0">
                  <c:v>52</c:v>
                </c:pt>
                <c:pt idx="1">
                  <c:v>5.23</c:v>
                </c:pt>
                <c:pt idx="2">
                  <c:v>43</c:v>
                </c:pt>
              </c:numCache>
            </c:numRef>
          </c:val>
        </c:ser>
        <c:gapWidth val="43"/>
        <c:overlap val="100"/>
        <c:axId val="303090304"/>
        <c:axId val="303096192"/>
      </c:barChart>
      <c:catAx>
        <c:axId val="303090304"/>
        <c:scaling>
          <c:orientation val="maxMin"/>
        </c:scaling>
        <c:axPos val="l"/>
        <c:tickLblPos val="none"/>
        <c:txPr>
          <a:bodyPr/>
          <a:lstStyle/>
          <a:p>
            <a:pPr>
              <a:defRPr lang="en-IN"/>
            </a:pPr>
            <a:endParaRPr lang="en-US"/>
          </a:p>
        </c:txPr>
        <c:crossAx val="303096192"/>
        <c:crosses val="autoZero"/>
        <c:auto val="1"/>
        <c:lblAlgn val="ctr"/>
        <c:lblOffset val="100"/>
      </c:catAx>
      <c:valAx>
        <c:axId val="303096192"/>
        <c:scaling>
          <c:orientation val="minMax"/>
          <c:max val="100"/>
        </c:scaling>
        <c:delete val="1"/>
        <c:axPos val="b"/>
        <c:numFmt formatCode="0" sourceLinked="1"/>
        <c:tickLblPos val="none"/>
        <c:crossAx val="3030903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9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1-2</c:v>
                </c:pt>
                <c:pt idx="1">
                  <c:v> 3-4</c:v>
                </c:pt>
                <c:pt idx="2">
                  <c:v> DKCS</c:v>
                </c:pt>
              </c:strCache>
            </c:strRef>
          </c:cat>
          <c:val>
            <c:numRef>
              <c:f>Sheet1!$B$2:$B$4</c:f>
              <c:numCache>
                <c:formatCode>0</c:formatCode>
                <c:ptCount val="3"/>
                <c:pt idx="0">
                  <c:v>63.4</c:v>
                </c:pt>
                <c:pt idx="1">
                  <c:v>7.17</c:v>
                </c:pt>
                <c:pt idx="2">
                  <c:v>29.43</c:v>
                </c:pt>
              </c:numCache>
            </c:numRef>
          </c:val>
        </c:ser>
        <c:gapWidth val="43"/>
        <c:overlap val="100"/>
        <c:axId val="303132032"/>
        <c:axId val="303137920"/>
      </c:barChart>
      <c:catAx>
        <c:axId val="303132032"/>
        <c:scaling>
          <c:orientation val="maxMin"/>
        </c:scaling>
        <c:axPos val="l"/>
        <c:tickLblPos val="none"/>
        <c:txPr>
          <a:bodyPr/>
          <a:lstStyle/>
          <a:p>
            <a:pPr>
              <a:defRPr lang="en-IN"/>
            </a:pPr>
            <a:endParaRPr lang="en-US"/>
          </a:p>
        </c:txPr>
        <c:crossAx val="303137920"/>
        <c:crosses val="autoZero"/>
        <c:auto val="1"/>
        <c:lblAlgn val="ctr"/>
        <c:lblOffset val="100"/>
      </c:catAx>
      <c:valAx>
        <c:axId val="303137920"/>
        <c:scaling>
          <c:orientation val="minMax"/>
          <c:max val="100"/>
        </c:scaling>
        <c:delete val="1"/>
        <c:axPos val="b"/>
        <c:numFmt formatCode="0" sourceLinked="1"/>
        <c:tickLblPos val="none"/>
        <c:crossAx val="3031320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9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1-2</c:v>
                </c:pt>
                <c:pt idx="1">
                  <c:v> 3-4</c:v>
                </c:pt>
                <c:pt idx="2">
                  <c:v> DKCS</c:v>
                </c:pt>
              </c:strCache>
            </c:strRef>
          </c:cat>
          <c:val>
            <c:numRef>
              <c:f>Sheet1!$B$2:$B$4</c:f>
              <c:numCache>
                <c:formatCode>0</c:formatCode>
                <c:ptCount val="3"/>
                <c:pt idx="0">
                  <c:v>60.71</c:v>
                </c:pt>
                <c:pt idx="1">
                  <c:v>10.71</c:v>
                </c:pt>
                <c:pt idx="2">
                  <c:v>28.57</c:v>
                </c:pt>
              </c:numCache>
            </c:numRef>
          </c:val>
        </c:ser>
        <c:gapWidth val="43"/>
        <c:overlap val="100"/>
        <c:axId val="303198592"/>
        <c:axId val="303200128"/>
      </c:barChart>
      <c:catAx>
        <c:axId val="303198592"/>
        <c:scaling>
          <c:orientation val="maxMin"/>
        </c:scaling>
        <c:axPos val="l"/>
        <c:tickLblPos val="none"/>
        <c:txPr>
          <a:bodyPr/>
          <a:lstStyle/>
          <a:p>
            <a:pPr>
              <a:defRPr lang="en-IN"/>
            </a:pPr>
            <a:endParaRPr lang="en-US"/>
          </a:p>
        </c:txPr>
        <c:crossAx val="303200128"/>
        <c:crosses val="autoZero"/>
        <c:auto val="1"/>
        <c:lblAlgn val="ctr"/>
        <c:lblOffset val="100"/>
      </c:catAx>
      <c:valAx>
        <c:axId val="303200128"/>
        <c:scaling>
          <c:orientation val="minMax"/>
          <c:max val="100"/>
        </c:scaling>
        <c:delete val="1"/>
        <c:axPos val="b"/>
        <c:numFmt formatCode="0" sourceLinked="1"/>
        <c:tickLblPos val="none"/>
        <c:crossAx val="3031985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9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1-2</c:v>
                </c:pt>
                <c:pt idx="1">
                  <c:v> 3-4</c:v>
                </c:pt>
                <c:pt idx="2">
                  <c:v> DKCS</c:v>
                </c:pt>
              </c:strCache>
            </c:strRef>
          </c:cat>
          <c:val>
            <c:numRef>
              <c:f>Sheet1!$B$2:$B$4</c:f>
              <c:numCache>
                <c:formatCode>0</c:formatCode>
                <c:ptCount val="3"/>
                <c:pt idx="0">
                  <c:v>57</c:v>
                </c:pt>
                <c:pt idx="1">
                  <c:v>5.57</c:v>
                </c:pt>
                <c:pt idx="2">
                  <c:v>38.1</c:v>
                </c:pt>
              </c:numCache>
            </c:numRef>
          </c:val>
        </c:ser>
        <c:gapWidth val="43"/>
        <c:overlap val="100"/>
        <c:axId val="303309952"/>
        <c:axId val="303311488"/>
      </c:barChart>
      <c:catAx>
        <c:axId val="303309952"/>
        <c:scaling>
          <c:orientation val="maxMin"/>
        </c:scaling>
        <c:axPos val="l"/>
        <c:tickLblPos val="none"/>
        <c:txPr>
          <a:bodyPr/>
          <a:lstStyle/>
          <a:p>
            <a:pPr>
              <a:defRPr lang="en-IN"/>
            </a:pPr>
            <a:endParaRPr lang="en-US"/>
          </a:p>
        </c:txPr>
        <c:crossAx val="303311488"/>
        <c:crosses val="autoZero"/>
        <c:auto val="1"/>
        <c:lblAlgn val="ctr"/>
        <c:lblOffset val="100"/>
      </c:catAx>
      <c:valAx>
        <c:axId val="303311488"/>
        <c:scaling>
          <c:orientation val="minMax"/>
          <c:max val="100"/>
        </c:scaling>
        <c:delete val="1"/>
        <c:axPos val="b"/>
        <c:numFmt formatCode="0" sourceLinked="1"/>
        <c:tickLblPos val="none"/>
        <c:crossAx val="3033099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9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1-2</c:v>
                </c:pt>
                <c:pt idx="1">
                  <c:v> 3-4</c:v>
                </c:pt>
                <c:pt idx="2">
                  <c:v> DKCS</c:v>
                </c:pt>
              </c:strCache>
            </c:strRef>
          </c:cat>
          <c:val>
            <c:numRef>
              <c:f>Sheet1!$B$2:$B$4</c:f>
              <c:numCache>
                <c:formatCode>0</c:formatCode>
                <c:ptCount val="3"/>
                <c:pt idx="0">
                  <c:v>53.32</c:v>
                </c:pt>
                <c:pt idx="1">
                  <c:v>11.22</c:v>
                </c:pt>
                <c:pt idx="2">
                  <c:v>36</c:v>
                </c:pt>
              </c:numCache>
            </c:numRef>
          </c:val>
        </c:ser>
        <c:gapWidth val="43"/>
        <c:overlap val="100"/>
        <c:axId val="303368064"/>
        <c:axId val="303369600"/>
      </c:barChart>
      <c:catAx>
        <c:axId val="303368064"/>
        <c:scaling>
          <c:orientation val="maxMin"/>
        </c:scaling>
        <c:axPos val="l"/>
        <c:tickLblPos val="none"/>
        <c:txPr>
          <a:bodyPr/>
          <a:lstStyle/>
          <a:p>
            <a:pPr>
              <a:defRPr lang="en-IN"/>
            </a:pPr>
            <a:endParaRPr lang="en-US"/>
          </a:p>
        </c:txPr>
        <c:crossAx val="303369600"/>
        <c:crosses val="autoZero"/>
        <c:auto val="1"/>
        <c:lblAlgn val="ctr"/>
        <c:lblOffset val="100"/>
      </c:catAx>
      <c:valAx>
        <c:axId val="303369600"/>
        <c:scaling>
          <c:orientation val="minMax"/>
          <c:max val="100"/>
        </c:scaling>
        <c:delete val="1"/>
        <c:axPos val="b"/>
        <c:numFmt formatCode="0" sourceLinked="1"/>
        <c:tickLblPos val="none"/>
        <c:crossAx val="3033680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9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1-2</c:v>
                </c:pt>
                <c:pt idx="1">
                  <c:v> 3-4</c:v>
                </c:pt>
                <c:pt idx="2">
                  <c:v> DKCS</c:v>
                </c:pt>
              </c:strCache>
            </c:strRef>
          </c:cat>
          <c:val>
            <c:numRef>
              <c:f>Sheet1!$B$2:$B$4</c:f>
              <c:numCache>
                <c:formatCode>0</c:formatCode>
                <c:ptCount val="3"/>
                <c:pt idx="0">
                  <c:v>70.959999999999994</c:v>
                </c:pt>
                <c:pt idx="1">
                  <c:v>4.33</c:v>
                </c:pt>
                <c:pt idx="2">
                  <c:v>24</c:v>
                </c:pt>
              </c:numCache>
            </c:numRef>
          </c:val>
        </c:ser>
        <c:gapWidth val="43"/>
        <c:overlap val="100"/>
        <c:axId val="303389312"/>
        <c:axId val="303395200"/>
      </c:barChart>
      <c:catAx>
        <c:axId val="303389312"/>
        <c:scaling>
          <c:orientation val="maxMin"/>
        </c:scaling>
        <c:axPos val="l"/>
        <c:tickLblPos val="none"/>
        <c:txPr>
          <a:bodyPr/>
          <a:lstStyle/>
          <a:p>
            <a:pPr>
              <a:defRPr lang="en-IN"/>
            </a:pPr>
            <a:endParaRPr lang="en-US"/>
          </a:p>
        </c:txPr>
        <c:crossAx val="303395200"/>
        <c:crosses val="autoZero"/>
        <c:auto val="1"/>
        <c:lblAlgn val="ctr"/>
        <c:lblOffset val="100"/>
      </c:catAx>
      <c:valAx>
        <c:axId val="303395200"/>
        <c:scaling>
          <c:orientation val="minMax"/>
          <c:max val="100"/>
        </c:scaling>
        <c:delete val="1"/>
        <c:axPos val="b"/>
        <c:numFmt formatCode="0" sourceLinked="1"/>
        <c:tickLblPos val="none"/>
        <c:crossAx val="3033893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9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1-2</c:v>
                </c:pt>
                <c:pt idx="1">
                  <c:v> 3-4</c:v>
                </c:pt>
                <c:pt idx="2">
                  <c:v> DKCS</c:v>
                </c:pt>
              </c:strCache>
            </c:strRef>
          </c:cat>
          <c:val>
            <c:numRef>
              <c:f>Sheet1!$B$2:$B$4</c:f>
              <c:numCache>
                <c:formatCode>0</c:formatCode>
                <c:ptCount val="3"/>
                <c:pt idx="0">
                  <c:v>33.590000000000003</c:v>
                </c:pt>
                <c:pt idx="1">
                  <c:v>3.42</c:v>
                </c:pt>
                <c:pt idx="2">
                  <c:v>63</c:v>
                </c:pt>
              </c:numCache>
            </c:numRef>
          </c:val>
        </c:ser>
        <c:gapWidth val="43"/>
        <c:overlap val="100"/>
        <c:axId val="303402368"/>
        <c:axId val="303416448"/>
      </c:barChart>
      <c:catAx>
        <c:axId val="303402368"/>
        <c:scaling>
          <c:orientation val="maxMin"/>
        </c:scaling>
        <c:axPos val="l"/>
        <c:tickLblPos val="none"/>
        <c:txPr>
          <a:bodyPr/>
          <a:lstStyle/>
          <a:p>
            <a:pPr>
              <a:defRPr lang="en-IN"/>
            </a:pPr>
            <a:endParaRPr lang="en-US"/>
          </a:p>
        </c:txPr>
        <c:crossAx val="303416448"/>
        <c:crosses val="autoZero"/>
        <c:auto val="1"/>
        <c:lblAlgn val="ctr"/>
        <c:lblOffset val="100"/>
      </c:catAx>
      <c:valAx>
        <c:axId val="303416448"/>
        <c:scaling>
          <c:orientation val="minMax"/>
          <c:max val="100"/>
        </c:scaling>
        <c:delete val="1"/>
        <c:axPos val="b"/>
        <c:numFmt formatCode="0" sourceLinked="1"/>
        <c:tickLblPos val="none"/>
        <c:crossAx val="3034023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69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1-2</c:v>
                </c:pt>
                <c:pt idx="1">
                  <c:v> 3-4</c:v>
                </c:pt>
                <c:pt idx="2">
                  <c:v> DKCS</c:v>
                </c:pt>
              </c:strCache>
            </c:strRef>
          </c:cat>
          <c:val>
            <c:numRef>
              <c:f>Sheet1!$B$2:$B$4</c:f>
              <c:numCache>
                <c:formatCode>0</c:formatCode>
                <c:ptCount val="3"/>
                <c:pt idx="0">
                  <c:v>50.52</c:v>
                </c:pt>
                <c:pt idx="1">
                  <c:v>6.03</c:v>
                </c:pt>
                <c:pt idx="2">
                  <c:v>42</c:v>
                </c:pt>
              </c:numCache>
            </c:numRef>
          </c:val>
        </c:ser>
        <c:gapWidth val="43"/>
        <c:overlap val="100"/>
        <c:axId val="303276416"/>
        <c:axId val="303277952"/>
      </c:barChart>
      <c:catAx>
        <c:axId val="303276416"/>
        <c:scaling>
          <c:orientation val="maxMin"/>
        </c:scaling>
        <c:axPos val="l"/>
        <c:tickLblPos val="none"/>
        <c:txPr>
          <a:bodyPr/>
          <a:lstStyle/>
          <a:p>
            <a:pPr>
              <a:defRPr lang="en-IN"/>
            </a:pPr>
            <a:endParaRPr lang="en-US"/>
          </a:p>
        </c:txPr>
        <c:crossAx val="303277952"/>
        <c:crosses val="autoZero"/>
        <c:auto val="1"/>
        <c:lblAlgn val="ctr"/>
        <c:lblOffset val="100"/>
      </c:catAx>
      <c:valAx>
        <c:axId val="303277952"/>
        <c:scaling>
          <c:orientation val="minMax"/>
          <c:max val="100"/>
        </c:scaling>
        <c:delete val="1"/>
        <c:axPos val="b"/>
        <c:numFmt formatCode="0" sourceLinked="1"/>
        <c:tickLblPos val="none"/>
        <c:crossAx val="3032764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88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0-10</c:v>
                </c:pt>
                <c:pt idx="1">
                  <c:v> 10-50</c:v>
                </c:pt>
                <c:pt idx="2">
                  <c:v> 50-100</c:v>
                </c:pt>
                <c:pt idx="3">
                  <c:v> 100-500</c:v>
                </c:pt>
                <c:pt idx="4">
                  <c:v> 500.1-1000</c:v>
                </c:pt>
                <c:pt idx="5">
                  <c:v> 1000.1-2000</c:v>
                </c:pt>
                <c:pt idx="6">
                  <c:v> 2000.1-3000</c:v>
                </c:pt>
                <c:pt idx="7">
                  <c:v> 3000.1-5000</c:v>
                </c:pt>
                <c:pt idx="8">
                  <c:v> Above 5000</c:v>
                </c:pt>
                <c:pt idx="9">
                  <c:v> No Response</c:v>
                </c:pt>
              </c:strCache>
            </c:strRef>
          </c:cat>
          <c:val>
            <c:numRef>
              <c:f>Sheet1!$B$2:$B$11</c:f>
              <c:numCache>
                <c:formatCode>0</c:formatCode>
                <c:ptCount val="10"/>
                <c:pt idx="0">
                  <c:v>24.5</c:v>
                </c:pt>
                <c:pt idx="1">
                  <c:v>13.91</c:v>
                </c:pt>
                <c:pt idx="2">
                  <c:v>4.42</c:v>
                </c:pt>
                <c:pt idx="3">
                  <c:v>9.27</c:v>
                </c:pt>
                <c:pt idx="4">
                  <c:v>4.6399999999999997</c:v>
                </c:pt>
                <c:pt idx="5">
                  <c:v>5.52</c:v>
                </c:pt>
                <c:pt idx="6">
                  <c:v>2.4299999999999997</c:v>
                </c:pt>
                <c:pt idx="7">
                  <c:v>5.74</c:v>
                </c:pt>
                <c:pt idx="8">
                  <c:v>4.8599999999999985</c:v>
                </c:pt>
                <c:pt idx="9">
                  <c:v>24.72</c:v>
                </c:pt>
              </c:numCache>
            </c:numRef>
          </c:val>
        </c:ser>
        <c:gapWidth val="43"/>
        <c:overlap val="100"/>
        <c:axId val="123542144"/>
        <c:axId val="123548032"/>
      </c:barChart>
      <c:catAx>
        <c:axId val="123542144"/>
        <c:scaling>
          <c:orientation val="maxMin"/>
        </c:scaling>
        <c:axPos val="l"/>
        <c:tickLblPos val="none"/>
        <c:txPr>
          <a:bodyPr/>
          <a:lstStyle/>
          <a:p>
            <a:pPr>
              <a:defRPr lang="en-IN"/>
            </a:pPr>
            <a:endParaRPr lang="en-US"/>
          </a:p>
        </c:txPr>
        <c:crossAx val="123548032"/>
        <c:crosses val="autoZero"/>
        <c:auto val="1"/>
        <c:lblAlgn val="ctr"/>
        <c:lblOffset val="100"/>
      </c:catAx>
      <c:valAx>
        <c:axId val="123548032"/>
        <c:scaling>
          <c:orientation val="minMax"/>
          <c:max val="100"/>
        </c:scaling>
        <c:delete val="1"/>
        <c:axPos val="b"/>
        <c:numFmt formatCode="0" sourceLinked="1"/>
        <c:tickLblPos val="none"/>
        <c:crossAx val="1235421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099"/>
          <c:y val="0.12257111451324262"/>
          <c:w val="0.83441228514459997"/>
          <c:h val="0.736540491158431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Pt>
            <c:idx val="3"/>
            <c:spPr>
              <a:solidFill>
                <a:srgbClr val="00B050"/>
              </a:solidFill>
              <a:scene3d>
                <a:camera prst="orthographicFront"/>
                <a:lightRig rig="threePt" dir="t">
                  <a:rot lat="0" lon="0" rev="1200000"/>
                </a:lightRig>
              </a:scene3d>
              <a:sp3d>
                <a:bevelT w="3200400" h="3200400"/>
                <a:bevelB w="3200400" h="3200400"/>
              </a:sp3d>
            </c:spPr>
          </c:dPt>
          <c:dPt>
            <c:idx val="4"/>
            <c:spPr>
              <a:solidFill>
                <a:srgbClr val="BFBFBF"/>
              </a:solidFill>
              <a:scene3d>
                <a:camera prst="orthographicFront"/>
                <a:lightRig rig="threePt" dir="t">
                  <a:rot lat="0" lon="0" rev="1200000"/>
                </a:lightRig>
              </a:scene3d>
              <a:sp3d>
                <a:bevelT w="3200400" h="3200400"/>
                <a:bevelB w="3200400" h="3200400"/>
              </a:sp3d>
            </c:spPr>
          </c:dPt>
          <c:dLbls>
            <c:dLbl>
              <c:idx val="2"/>
              <c:layout>
                <c:manualLayout>
                  <c:x val="-3.3971354751020991E-2"/>
                  <c:y val="0.13354750770694021"/>
                </c:manualLayout>
              </c:layout>
              <c:showVal val="1"/>
            </c:dLbl>
            <c:dLbl>
              <c:idx val="3"/>
              <c:delete val="1"/>
            </c:dLbl>
            <c:dLbl>
              <c:idx val="4"/>
              <c:layout>
                <c:manualLayout>
                  <c:x val="-0.10978581778082666"/>
                  <c:y val="-9.9211994043025373E-2"/>
                </c:manualLayout>
              </c:layout>
              <c:showVal val="1"/>
            </c:dLbl>
            <c:txPr>
              <a:bodyPr/>
              <a:lstStyle/>
              <a:p>
                <a:pPr>
                  <a:defRPr lang="en-US"/>
                </a:pPr>
                <a:endParaRPr lang="en-US"/>
              </a:p>
            </c:txPr>
            <c:showVal val="1"/>
            <c:showLeaderLines val="1"/>
          </c:dLbls>
          <c:cat>
            <c:strRef>
              <c:f>Sheet1!$A$2:$A$6</c:f>
              <c:strCache>
                <c:ptCount val="5"/>
                <c:pt idx="0">
                  <c:v> Ground floor only</c:v>
                </c:pt>
                <c:pt idx="1">
                  <c:v> Ground plus one floor</c:v>
                </c:pt>
                <c:pt idx="2">
                  <c:v> Three Floors</c:v>
                </c:pt>
                <c:pt idx="3">
                  <c:v> Four Floors</c:v>
                </c:pt>
                <c:pt idx="4">
                  <c:v> More than Four Floors</c:v>
                </c:pt>
              </c:strCache>
            </c:strRef>
          </c:cat>
          <c:val>
            <c:numRef>
              <c:f>Sheet1!$B$2:$B$6</c:f>
              <c:numCache>
                <c:formatCode>0</c:formatCode>
                <c:ptCount val="5"/>
                <c:pt idx="0">
                  <c:v>61.730000000000011</c:v>
                </c:pt>
                <c:pt idx="1">
                  <c:v>31.419999999999987</c:v>
                </c:pt>
                <c:pt idx="2">
                  <c:v>0.88</c:v>
                </c:pt>
                <c:pt idx="3">
                  <c:v>0</c:v>
                </c:pt>
                <c:pt idx="4">
                  <c:v>5.9700000000000024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0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0</c:v>
                </c:pt>
                <c:pt idx="1">
                  <c:v>1-10</c:v>
                </c:pt>
                <c:pt idx="2">
                  <c:v>Above 10</c:v>
                </c:pt>
                <c:pt idx="3">
                  <c:v> DKCS</c:v>
                </c:pt>
              </c:strCache>
            </c:strRef>
          </c:cat>
          <c:val>
            <c:numRef>
              <c:f>Sheet1!$B$2:$B$5</c:f>
              <c:numCache>
                <c:formatCode>0</c:formatCode>
                <c:ptCount val="4"/>
                <c:pt idx="0">
                  <c:v>65.040000000000006</c:v>
                </c:pt>
                <c:pt idx="1">
                  <c:v>26.18</c:v>
                </c:pt>
                <c:pt idx="2">
                  <c:v>1.6600000000000001</c:v>
                </c:pt>
                <c:pt idx="3">
                  <c:v>7.1</c:v>
                </c:pt>
              </c:numCache>
            </c:numRef>
          </c:val>
        </c:ser>
        <c:gapWidth val="43"/>
        <c:overlap val="100"/>
        <c:axId val="304743168"/>
        <c:axId val="304744704"/>
      </c:barChart>
      <c:catAx>
        <c:axId val="304743168"/>
        <c:scaling>
          <c:orientation val="maxMin"/>
        </c:scaling>
        <c:axPos val="l"/>
        <c:tickLblPos val="none"/>
        <c:txPr>
          <a:bodyPr/>
          <a:lstStyle/>
          <a:p>
            <a:pPr>
              <a:defRPr lang="en-IN"/>
            </a:pPr>
            <a:endParaRPr lang="en-US"/>
          </a:p>
        </c:txPr>
        <c:crossAx val="304744704"/>
        <c:crosses val="autoZero"/>
        <c:auto val="1"/>
        <c:lblAlgn val="ctr"/>
        <c:lblOffset val="100"/>
      </c:catAx>
      <c:valAx>
        <c:axId val="304744704"/>
        <c:scaling>
          <c:orientation val="minMax"/>
          <c:max val="100"/>
        </c:scaling>
        <c:delete val="1"/>
        <c:axPos val="b"/>
        <c:numFmt formatCode="0" sourceLinked="1"/>
        <c:tickLblPos val="none"/>
        <c:crossAx val="3047431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0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0</c:v>
                </c:pt>
                <c:pt idx="1">
                  <c:v>1-10</c:v>
                </c:pt>
                <c:pt idx="2">
                  <c:v>Above 10</c:v>
                </c:pt>
                <c:pt idx="3">
                  <c:v> DKCS</c:v>
                </c:pt>
              </c:strCache>
            </c:strRef>
          </c:cat>
          <c:val>
            <c:numRef>
              <c:f>Sheet1!$B$2:$B$5</c:f>
              <c:numCache>
                <c:formatCode>0</c:formatCode>
                <c:ptCount val="4"/>
                <c:pt idx="0">
                  <c:v>37</c:v>
                </c:pt>
                <c:pt idx="1">
                  <c:v>37</c:v>
                </c:pt>
                <c:pt idx="2">
                  <c:v>15</c:v>
                </c:pt>
                <c:pt idx="3">
                  <c:v>11</c:v>
                </c:pt>
              </c:numCache>
            </c:numRef>
          </c:val>
        </c:ser>
        <c:gapWidth val="43"/>
        <c:overlap val="100"/>
        <c:axId val="304772608"/>
        <c:axId val="304774144"/>
      </c:barChart>
      <c:catAx>
        <c:axId val="304772608"/>
        <c:scaling>
          <c:orientation val="maxMin"/>
        </c:scaling>
        <c:axPos val="l"/>
        <c:tickLblPos val="none"/>
        <c:txPr>
          <a:bodyPr/>
          <a:lstStyle/>
          <a:p>
            <a:pPr>
              <a:defRPr lang="en-IN"/>
            </a:pPr>
            <a:endParaRPr lang="en-US"/>
          </a:p>
        </c:txPr>
        <c:crossAx val="304774144"/>
        <c:crosses val="autoZero"/>
        <c:auto val="1"/>
        <c:lblAlgn val="ctr"/>
        <c:lblOffset val="100"/>
      </c:catAx>
      <c:valAx>
        <c:axId val="304774144"/>
        <c:scaling>
          <c:orientation val="minMax"/>
          <c:max val="100"/>
        </c:scaling>
        <c:delete val="1"/>
        <c:axPos val="b"/>
        <c:numFmt formatCode="0" sourceLinked="1"/>
        <c:tickLblPos val="none"/>
        <c:crossAx val="3047726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0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0</c:v>
                </c:pt>
                <c:pt idx="1">
                  <c:v>1-10</c:v>
                </c:pt>
                <c:pt idx="2">
                  <c:v>Above 10</c:v>
                </c:pt>
                <c:pt idx="3">
                  <c:v> DKCS</c:v>
                </c:pt>
              </c:strCache>
            </c:strRef>
          </c:cat>
          <c:val>
            <c:numRef>
              <c:f>Sheet1!$B$2:$B$5</c:f>
              <c:numCache>
                <c:formatCode>0</c:formatCode>
                <c:ptCount val="4"/>
                <c:pt idx="0">
                  <c:v>68</c:v>
                </c:pt>
                <c:pt idx="1">
                  <c:v>24</c:v>
                </c:pt>
                <c:pt idx="2">
                  <c:v>1.4900000000000002</c:v>
                </c:pt>
                <c:pt idx="3">
                  <c:v>7</c:v>
                </c:pt>
              </c:numCache>
            </c:numRef>
          </c:val>
        </c:ser>
        <c:gapWidth val="43"/>
        <c:overlap val="100"/>
        <c:axId val="304830720"/>
        <c:axId val="304836608"/>
      </c:barChart>
      <c:catAx>
        <c:axId val="304830720"/>
        <c:scaling>
          <c:orientation val="maxMin"/>
        </c:scaling>
        <c:axPos val="l"/>
        <c:tickLblPos val="none"/>
        <c:txPr>
          <a:bodyPr/>
          <a:lstStyle/>
          <a:p>
            <a:pPr>
              <a:defRPr lang="en-IN"/>
            </a:pPr>
            <a:endParaRPr lang="en-US"/>
          </a:p>
        </c:txPr>
        <c:crossAx val="304836608"/>
        <c:crosses val="autoZero"/>
        <c:auto val="1"/>
        <c:lblAlgn val="ctr"/>
        <c:lblOffset val="100"/>
      </c:catAx>
      <c:valAx>
        <c:axId val="304836608"/>
        <c:scaling>
          <c:orientation val="minMax"/>
          <c:max val="100"/>
        </c:scaling>
        <c:delete val="1"/>
        <c:axPos val="b"/>
        <c:numFmt formatCode="0" sourceLinked="1"/>
        <c:tickLblPos val="none"/>
        <c:crossAx val="3048307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0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0</c:v>
                </c:pt>
                <c:pt idx="1">
                  <c:v>1-10</c:v>
                </c:pt>
                <c:pt idx="2">
                  <c:v>Above 10</c:v>
                </c:pt>
                <c:pt idx="3">
                  <c:v> DKCS</c:v>
                </c:pt>
              </c:strCache>
            </c:strRef>
          </c:cat>
          <c:val>
            <c:numRef>
              <c:f>Sheet1!$B$2:$B$5</c:f>
              <c:numCache>
                <c:formatCode>0</c:formatCode>
                <c:ptCount val="4"/>
                <c:pt idx="0">
                  <c:v>54.81</c:v>
                </c:pt>
                <c:pt idx="1">
                  <c:v>37.330000000000005</c:v>
                </c:pt>
                <c:pt idx="2">
                  <c:v>3.14</c:v>
                </c:pt>
                <c:pt idx="3">
                  <c:v>4.72</c:v>
                </c:pt>
              </c:numCache>
            </c:numRef>
          </c:val>
        </c:ser>
        <c:gapWidth val="43"/>
        <c:overlap val="100"/>
        <c:axId val="304860160"/>
        <c:axId val="304866048"/>
      </c:barChart>
      <c:catAx>
        <c:axId val="304860160"/>
        <c:scaling>
          <c:orientation val="maxMin"/>
        </c:scaling>
        <c:axPos val="l"/>
        <c:tickLblPos val="none"/>
        <c:txPr>
          <a:bodyPr/>
          <a:lstStyle/>
          <a:p>
            <a:pPr>
              <a:defRPr lang="en-IN"/>
            </a:pPr>
            <a:endParaRPr lang="en-US"/>
          </a:p>
        </c:txPr>
        <c:crossAx val="304866048"/>
        <c:crosses val="autoZero"/>
        <c:auto val="1"/>
        <c:lblAlgn val="ctr"/>
        <c:lblOffset val="100"/>
      </c:catAx>
      <c:valAx>
        <c:axId val="304866048"/>
        <c:scaling>
          <c:orientation val="minMax"/>
          <c:max val="100"/>
        </c:scaling>
        <c:delete val="1"/>
        <c:axPos val="b"/>
        <c:numFmt formatCode="0" sourceLinked="1"/>
        <c:tickLblPos val="none"/>
        <c:crossAx val="3048601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0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0</c:v>
                </c:pt>
                <c:pt idx="1">
                  <c:v>1-10</c:v>
                </c:pt>
                <c:pt idx="2">
                  <c:v>Above 10</c:v>
                </c:pt>
                <c:pt idx="3">
                  <c:v> DKCS</c:v>
                </c:pt>
              </c:strCache>
            </c:strRef>
          </c:cat>
          <c:val>
            <c:numRef>
              <c:f>Sheet1!$B$2:$B$5</c:f>
              <c:numCache>
                <c:formatCode>0</c:formatCode>
                <c:ptCount val="4"/>
                <c:pt idx="0">
                  <c:v>48.720000000000013</c:v>
                </c:pt>
                <c:pt idx="1">
                  <c:v>45</c:v>
                </c:pt>
                <c:pt idx="2">
                  <c:v>2.3099999999999987</c:v>
                </c:pt>
                <c:pt idx="3">
                  <c:v>4</c:v>
                </c:pt>
              </c:numCache>
            </c:numRef>
          </c:val>
        </c:ser>
        <c:gapWidth val="43"/>
        <c:overlap val="100"/>
        <c:axId val="304930816"/>
        <c:axId val="304932352"/>
      </c:barChart>
      <c:catAx>
        <c:axId val="304930816"/>
        <c:scaling>
          <c:orientation val="maxMin"/>
        </c:scaling>
        <c:axPos val="l"/>
        <c:tickLblPos val="none"/>
        <c:txPr>
          <a:bodyPr/>
          <a:lstStyle/>
          <a:p>
            <a:pPr>
              <a:defRPr lang="en-IN"/>
            </a:pPr>
            <a:endParaRPr lang="en-US"/>
          </a:p>
        </c:txPr>
        <c:crossAx val="304932352"/>
        <c:crosses val="autoZero"/>
        <c:auto val="1"/>
        <c:lblAlgn val="ctr"/>
        <c:lblOffset val="100"/>
      </c:catAx>
      <c:valAx>
        <c:axId val="304932352"/>
        <c:scaling>
          <c:orientation val="minMax"/>
          <c:max val="100"/>
        </c:scaling>
        <c:delete val="1"/>
        <c:axPos val="b"/>
        <c:numFmt formatCode="0" sourceLinked="1"/>
        <c:tickLblPos val="none"/>
        <c:crossAx val="3049308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0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0</c:v>
                </c:pt>
                <c:pt idx="1">
                  <c:v>1-10</c:v>
                </c:pt>
                <c:pt idx="2">
                  <c:v>Above 10</c:v>
                </c:pt>
                <c:pt idx="3">
                  <c:v> DKCS</c:v>
                </c:pt>
              </c:strCache>
            </c:strRef>
          </c:cat>
          <c:val>
            <c:numRef>
              <c:f>Sheet1!$B$2:$B$5</c:f>
              <c:numCache>
                <c:formatCode>0</c:formatCode>
                <c:ptCount val="4"/>
                <c:pt idx="0">
                  <c:v>45</c:v>
                </c:pt>
                <c:pt idx="1">
                  <c:v>39</c:v>
                </c:pt>
                <c:pt idx="2">
                  <c:v>4.76</c:v>
                </c:pt>
                <c:pt idx="3">
                  <c:v>11</c:v>
                </c:pt>
              </c:numCache>
            </c:numRef>
          </c:val>
        </c:ser>
        <c:gapWidth val="43"/>
        <c:overlap val="100"/>
        <c:axId val="304960256"/>
        <c:axId val="304961792"/>
      </c:barChart>
      <c:catAx>
        <c:axId val="304960256"/>
        <c:scaling>
          <c:orientation val="maxMin"/>
        </c:scaling>
        <c:axPos val="l"/>
        <c:tickLblPos val="none"/>
        <c:txPr>
          <a:bodyPr/>
          <a:lstStyle/>
          <a:p>
            <a:pPr>
              <a:defRPr lang="en-IN"/>
            </a:pPr>
            <a:endParaRPr lang="en-US"/>
          </a:p>
        </c:txPr>
        <c:crossAx val="304961792"/>
        <c:crosses val="autoZero"/>
        <c:auto val="1"/>
        <c:lblAlgn val="ctr"/>
        <c:lblOffset val="100"/>
      </c:catAx>
      <c:valAx>
        <c:axId val="304961792"/>
        <c:scaling>
          <c:orientation val="minMax"/>
          <c:max val="100"/>
        </c:scaling>
        <c:delete val="1"/>
        <c:axPos val="b"/>
        <c:numFmt formatCode="0" sourceLinked="1"/>
        <c:tickLblPos val="none"/>
        <c:crossAx val="30496025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0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0</c:v>
                </c:pt>
                <c:pt idx="1">
                  <c:v>10-Jan</c:v>
                </c:pt>
                <c:pt idx="2">
                  <c:v>Above 10</c:v>
                </c:pt>
                <c:pt idx="3">
                  <c:v> DKCS</c:v>
                </c:pt>
              </c:strCache>
            </c:strRef>
          </c:cat>
          <c:val>
            <c:numRef>
              <c:f>Sheet1!$B$2:$B$5</c:f>
              <c:numCache>
                <c:formatCode>0</c:formatCode>
                <c:ptCount val="4"/>
                <c:pt idx="0">
                  <c:v>65.040000000000006</c:v>
                </c:pt>
                <c:pt idx="1">
                  <c:v>26.18</c:v>
                </c:pt>
                <c:pt idx="2">
                  <c:v>1.6600000000000001</c:v>
                </c:pt>
                <c:pt idx="3">
                  <c:v>7.1</c:v>
                </c:pt>
              </c:numCache>
            </c:numRef>
          </c:val>
        </c:ser>
        <c:gapWidth val="43"/>
        <c:overlap val="100"/>
        <c:axId val="304989696"/>
        <c:axId val="304991232"/>
      </c:barChart>
      <c:catAx>
        <c:axId val="304989696"/>
        <c:scaling>
          <c:orientation val="maxMin"/>
        </c:scaling>
        <c:axPos val="l"/>
        <c:tickLblPos val="none"/>
        <c:txPr>
          <a:bodyPr/>
          <a:lstStyle/>
          <a:p>
            <a:pPr>
              <a:defRPr lang="en-IN"/>
            </a:pPr>
            <a:endParaRPr lang="en-US"/>
          </a:p>
        </c:txPr>
        <c:crossAx val="304991232"/>
        <c:crosses val="autoZero"/>
        <c:auto val="1"/>
        <c:lblAlgn val="ctr"/>
        <c:lblOffset val="100"/>
      </c:catAx>
      <c:valAx>
        <c:axId val="304991232"/>
        <c:scaling>
          <c:orientation val="minMax"/>
          <c:max val="100"/>
        </c:scaling>
        <c:delete val="1"/>
        <c:axPos val="b"/>
        <c:numFmt formatCode="0" sourceLinked="1"/>
        <c:tickLblPos val="none"/>
        <c:crossAx val="30498969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0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0</c:v>
                </c:pt>
                <c:pt idx="1">
                  <c:v>1-10</c:v>
                </c:pt>
                <c:pt idx="2">
                  <c:v>Above 10</c:v>
                </c:pt>
                <c:pt idx="3">
                  <c:v> DKCS</c:v>
                </c:pt>
              </c:strCache>
            </c:strRef>
          </c:cat>
          <c:val>
            <c:numRef>
              <c:f>Sheet1!$B$2:$B$5</c:f>
              <c:numCache>
                <c:formatCode>0</c:formatCode>
                <c:ptCount val="4"/>
                <c:pt idx="0">
                  <c:v>61.290000000000013</c:v>
                </c:pt>
                <c:pt idx="1">
                  <c:v>34.950000000000003</c:v>
                </c:pt>
                <c:pt idx="2">
                  <c:v>3.1799999999999997</c:v>
                </c:pt>
                <c:pt idx="3">
                  <c:v>0.59</c:v>
                </c:pt>
              </c:numCache>
            </c:numRef>
          </c:val>
        </c:ser>
        <c:gapWidth val="43"/>
        <c:overlap val="100"/>
        <c:axId val="305051904"/>
        <c:axId val="305061888"/>
      </c:barChart>
      <c:catAx>
        <c:axId val="305051904"/>
        <c:scaling>
          <c:orientation val="maxMin"/>
        </c:scaling>
        <c:axPos val="l"/>
        <c:tickLblPos val="none"/>
        <c:txPr>
          <a:bodyPr/>
          <a:lstStyle/>
          <a:p>
            <a:pPr>
              <a:defRPr lang="en-IN"/>
            </a:pPr>
            <a:endParaRPr lang="en-US"/>
          </a:p>
        </c:txPr>
        <c:crossAx val="305061888"/>
        <c:crosses val="autoZero"/>
        <c:auto val="1"/>
        <c:lblAlgn val="ctr"/>
        <c:lblOffset val="100"/>
      </c:catAx>
      <c:valAx>
        <c:axId val="305061888"/>
        <c:scaling>
          <c:orientation val="minMax"/>
          <c:max val="100"/>
        </c:scaling>
        <c:delete val="1"/>
        <c:axPos val="b"/>
        <c:numFmt formatCode="0" sourceLinked="1"/>
        <c:tickLblPos val="none"/>
        <c:crossAx val="3050519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0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0</c:v>
                </c:pt>
                <c:pt idx="1">
                  <c:v>1-10</c:v>
                </c:pt>
                <c:pt idx="2">
                  <c:v>Above 10</c:v>
                </c:pt>
                <c:pt idx="3">
                  <c:v> DKCS</c:v>
                </c:pt>
              </c:strCache>
            </c:strRef>
          </c:cat>
          <c:val>
            <c:numRef>
              <c:f>Sheet1!$B$2:$B$5</c:f>
              <c:numCache>
                <c:formatCode>0</c:formatCode>
                <c:ptCount val="4"/>
                <c:pt idx="0">
                  <c:v>75.11</c:v>
                </c:pt>
                <c:pt idx="1">
                  <c:v>10.270000000000001</c:v>
                </c:pt>
                <c:pt idx="2">
                  <c:v>0.51999999999999991</c:v>
                </c:pt>
                <c:pt idx="3">
                  <c:v>14.1</c:v>
                </c:pt>
              </c:numCache>
            </c:numRef>
          </c:val>
        </c:ser>
        <c:gapWidth val="43"/>
        <c:overlap val="100"/>
        <c:axId val="305073152"/>
        <c:axId val="305091328"/>
      </c:barChart>
      <c:catAx>
        <c:axId val="305073152"/>
        <c:scaling>
          <c:orientation val="maxMin"/>
        </c:scaling>
        <c:axPos val="l"/>
        <c:tickLblPos val="none"/>
        <c:txPr>
          <a:bodyPr/>
          <a:lstStyle/>
          <a:p>
            <a:pPr>
              <a:defRPr lang="en-IN"/>
            </a:pPr>
            <a:endParaRPr lang="en-US"/>
          </a:p>
        </c:txPr>
        <c:crossAx val="305091328"/>
        <c:crosses val="autoZero"/>
        <c:auto val="1"/>
        <c:lblAlgn val="ctr"/>
        <c:lblOffset val="100"/>
      </c:catAx>
      <c:valAx>
        <c:axId val="305091328"/>
        <c:scaling>
          <c:orientation val="minMax"/>
          <c:max val="100"/>
        </c:scaling>
        <c:delete val="1"/>
        <c:axPos val="b"/>
        <c:numFmt formatCode="0" sourceLinked="1"/>
        <c:tickLblPos val="none"/>
        <c:crossAx val="3050731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0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0</c:v>
                </c:pt>
                <c:pt idx="1">
                  <c:v>1-10</c:v>
                </c:pt>
                <c:pt idx="2">
                  <c:v>Above 10</c:v>
                </c:pt>
                <c:pt idx="3">
                  <c:v> DKCS</c:v>
                </c:pt>
              </c:strCache>
            </c:strRef>
          </c:cat>
          <c:val>
            <c:numRef>
              <c:f>Sheet1!$B$2:$B$5</c:f>
              <c:numCache>
                <c:formatCode>0</c:formatCode>
                <c:ptCount val="4"/>
                <c:pt idx="0">
                  <c:v>72</c:v>
                </c:pt>
                <c:pt idx="1">
                  <c:v>24</c:v>
                </c:pt>
                <c:pt idx="2">
                  <c:v>2.36</c:v>
                </c:pt>
                <c:pt idx="3">
                  <c:v>1.84</c:v>
                </c:pt>
              </c:numCache>
            </c:numRef>
          </c:val>
        </c:ser>
        <c:gapWidth val="43"/>
        <c:overlap val="100"/>
        <c:axId val="305098752"/>
        <c:axId val="305100288"/>
      </c:barChart>
      <c:catAx>
        <c:axId val="305098752"/>
        <c:scaling>
          <c:orientation val="maxMin"/>
        </c:scaling>
        <c:axPos val="l"/>
        <c:tickLblPos val="none"/>
        <c:txPr>
          <a:bodyPr/>
          <a:lstStyle/>
          <a:p>
            <a:pPr>
              <a:defRPr lang="en-IN"/>
            </a:pPr>
            <a:endParaRPr lang="en-US"/>
          </a:p>
        </c:txPr>
        <c:crossAx val="305100288"/>
        <c:crosses val="autoZero"/>
        <c:auto val="1"/>
        <c:lblAlgn val="ctr"/>
        <c:lblOffset val="100"/>
      </c:catAx>
      <c:valAx>
        <c:axId val="305100288"/>
        <c:scaling>
          <c:orientation val="minMax"/>
          <c:max val="100"/>
        </c:scaling>
        <c:delete val="1"/>
        <c:axPos val="b"/>
        <c:numFmt formatCode="0" sourceLinked="1"/>
        <c:tickLblPos val="none"/>
        <c:crossAx val="3050987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1"/>
          <c:y val="0.12257111451324262"/>
          <c:w val="0.83441228514459997"/>
          <c:h val="0.736540491158434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81.209999999999994</c:v>
                </c:pt>
                <c:pt idx="1">
                  <c:v>17.05</c:v>
                </c:pt>
                <c:pt idx="2">
                  <c:v>1.74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1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Sheet1!$A$2:$A$5</c:f>
              <c:strCache>
                <c:ptCount val="4"/>
                <c:pt idx="0">
                  <c:v>0</c:v>
                </c:pt>
                <c:pt idx="1">
                  <c:v>1-10</c:v>
                </c:pt>
                <c:pt idx="2">
                  <c:v>Above 10</c:v>
                </c:pt>
                <c:pt idx="3">
                  <c:v> DKCS</c:v>
                </c:pt>
              </c:strCache>
            </c:strRef>
          </c:cat>
          <c:val>
            <c:numRef>
              <c:f>Sheet1!$B$2:$B$5</c:f>
              <c:numCache>
                <c:formatCode>0</c:formatCode>
                <c:ptCount val="4"/>
                <c:pt idx="0">
                  <c:v>42</c:v>
                </c:pt>
                <c:pt idx="1">
                  <c:v>53</c:v>
                </c:pt>
                <c:pt idx="2">
                  <c:v>2.0999999999999988</c:v>
                </c:pt>
                <c:pt idx="3">
                  <c:v>2.8899999999999997</c:v>
                </c:pt>
              </c:numCache>
            </c:numRef>
          </c:val>
        </c:ser>
        <c:gapWidth val="43"/>
        <c:overlap val="100"/>
        <c:axId val="305160960"/>
        <c:axId val="305162496"/>
      </c:barChart>
      <c:catAx>
        <c:axId val="305160960"/>
        <c:scaling>
          <c:orientation val="maxMin"/>
        </c:scaling>
        <c:axPos val="l"/>
        <c:tickLblPos val="none"/>
        <c:txPr>
          <a:bodyPr/>
          <a:lstStyle/>
          <a:p>
            <a:pPr>
              <a:defRPr lang="en-IN"/>
            </a:pPr>
            <a:endParaRPr lang="en-US"/>
          </a:p>
        </c:txPr>
        <c:crossAx val="305162496"/>
        <c:crosses val="autoZero"/>
        <c:auto val="1"/>
        <c:lblAlgn val="ctr"/>
        <c:lblOffset val="100"/>
      </c:catAx>
      <c:valAx>
        <c:axId val="305162496"/>
        <c:scaling>
          <c:orientation val="minMax"/>
          <c:max val="100"/>
        </c:scaling>
        <c:delete val="1"/>
        <c:axPos val="b"/>
        <c:numFmt formatCode="0" sourceLinked="1"/>
        <c:tickLblPos val="none"/>
        <c:crossAx val="3051609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11.xml><?xml version="1.0" encoding="utf-8"?>
<c:chartSpace xmlns:c="http://schemas.openxmlformats.org/drawingml/2006/chart" xmlns:a="http://schemas.openxmlformats.org/drawingml/2006/main" xmlns:r="http://schemas.openxmlformats.org/officeDocument/2006/relationships">
  <c:date1904 val="1"/>
  <c:lang val="en-IN"/>
  <c:clrMapOvr bg1="lt1" tx1="dk1" bg2="lt2" tx2="dk2" accent1="accent1" accent2="accent2" accent3="accent3" accent4="accent4" accent5="accent5" accent6="accent6" hlink="hlink" folHlink="folHlink"/>
  <c:chart>
    <c:autoTitleDeleted val="1"/>
    <c:plotArea>
      <c:layout>
        <c:manualLayout>
          <c:layoutTarget val="inner"/>
          <c:xMode val="edge"/>
          <c:yMode val="edge"/>
          <c:x val="2.513685789276349E-2"/>
          <c:y val="1.076034850277238E-2"/>
          <c:w val="0.69817231399152313"/>
          <c:h val="0.821739402484301"/>
        </c:manualLayout>
      </c:layout>
      <c:barChart>
        <c:barDir val="bar"/>
        <c:grouping val="stacked"/>
        <c:ser>
          <c:idx val="0"/>
          <c:order val="0"/>
          <c:tx>
            <c:strRef>
              <c:f>Sheet1!$B$1</c:f>
              <c:strCache>
                <c:ptCount val="1"/>
                <c:pt idx="0">
                  <c:v>Average Storage Capacity (MT)</c:v>
                </c:pt>
              </c:strCache>
            </c:strRef>
          </c:tx>
          <c:spPr>
            <a:solidFill>
              <a:srgbClr val="FF9900"/>
            </a:solidFill>
            <a:ln w="9525">
              <a:solidFill>
                <a:srgbClr val="FFC000"/>
              </a:solidFill>
              <a:prstDash val="solid"/>
              <a:round/>
            </a:ln>
            <a:effectLst>
              <a:outerShdw blurRad="50800" dist="38100" dir="5400000" algn="t" rotWithShape="0">
                <a:prstClr val="black">
                  <a:alpha val="40000"/>
                </a:prstClr>
              </a:outerShdw>
            </a:effectLst>
          </c:spPr>
          <c:dPt>
            <c:idx val="0"/>
            <c:spPr>
              <a:solidFill>
                <a:srgbClr val="FF9900"/>
              </a:solidFill>
              <a:ln w="9525">
                <a:solidFill>
                  <a:srgbClr val="FFC000"/>
                </a:solidFill>
                <a:round/>
              </a:ln>
              <a:effectLst>
                <a:outerShdw blurRad="50800" dist="38100" dir="5400000" algn="t" rotWithShape="0">
                  <a:prstClr val="black">
                    <a:alpha val="40000"/>
                  </a:prstClr>
                </a:outerShdw>
              </a:effectLst>
            </c:spPr>
          </c:dPt>
          <c:dLbls>
            <c:txPr>
              <a:bodyPr/>
              <a:lstStyle/>
              <a:p>
                <a:pPr>
                  <a:defRPr lang="en-US" b="1">
                    <a:solidFill>
                      <a:srgbClr val="10253F"/>
                    </a:solidFill>
                  </a:defRPr>
                </a:pPr>
                <a:endParaRPr lang="en-US"/>
              </a:p>
            </c:txPr>
            <c:showVal val="1"/>
          </c:dLbls>
          <c:cat>
            <c:strRef>
              <c:f>Sheet1!$A$2:$A$8</c:f>
              <c:strCache>
                <c:ptCount val="4"/>
                <c:pt idx="0">
                  <c:v> North 
(n=2113)</c:v>
                </c:pt>
                <c:pt idx="1">
                  <c:v> East 
(n=803)</c:v>
                </c:pt>
                <c:pt idx="2">
                  <c:v> West
 (n=1027)</c:v>
                </c:pt>
                <c:pt idx="3">
                  <c:v> South 
(n=1038)</c:v>
                </c:pt>
              </c:strCache>
            </c:strRef>
          </c:cat>
          <c:val>
            <c:numRef>
              <c:f>Sheet1!$B$2:$B$5</c:f>
              <c:numCache>
                <c:formatCode>0</c:formatCode>
                <c:ptCount val="4"/>
                <c:pt idx="0">
                  <c:v>5391</c:v>
                </c:pt>
                <c:pt idx="1">
                  <c:v>8543.2800000000007</c:v>
                </c:pt>
                <c:pt idx="2">
                  <c:v>3107.8500000000022</c:v>
                </c:pt>
                <c:pt idx="3">
                  <c:v>2850.3100000000022</c:v>
                </c:pt>
              </c:numCache>
            </c:numRef>
          </c:val>
        </c:ser>
        <c:gapWidth val="70"/>
        <c:axId val="305528192"/>
        <c:axId val="306783360"/>
      </c:barChart>
      <c:scatterChart>
        <c:scatterStyle val="lineMarker"/>
        <c:ser>
          <c:idx val="1"/>
          <c:order val="1"/>
          <c:tx>
            <c:strRef>
              <c:f>Sheet1!$D$1</c:f>
              <c:strCache>
                <c:ptCount val="1"/>
                <c:pt idx="0">
                  <c:v>Capacity Utilization (% annum)</c:v>
                </c:pt>
              </c:strCache>
            </c:strRef>
          </c:tx>
          <c:spPr>
            <a:ln w="19050">
              <a:solidFill>
                <a:srgbClr val="018553"/>
              </a:solidFill>
            </a:ln>
          </c:spPr>
          <c:marker>
            <c:symbol val="diamond"/>
            <c:size val="8"/>
            <c:spPr>
              <a:solidFill>
                <a:srgbClr val="00B050"/>
              </a:solidFill>
              <a:ln w="19050">
                <a:solidFill>
                  <a:srgbClr val="018553"/>
                </a:solidFill>
              </a:ln>
            </c:spPr>
          </c:marker>
          <c:dLbls>
            <c:spPr>
              <a:solidFill>
                <a:srgbClr val="92D050"/>
              </a:solidFill>
            </c:spPr>
            <c:txPr>
              <a:bodyPr/>
              <a:lstStyle/>
              <a:p>
                <a:pPr>
                  <a:defRPr lang="en-US">
                    <a:solidFill>
                      <a:sysClr val="windowText" lastClr="000000"/>
                    </a:solidFill>
                  </a:defRPr>
                </a:pPr>
                <a:endParaRPr lang="en-US"/>
              </a:p>
            </c:txPr>
            <c:dLblPos val="r"/>
            <c:showCatName val="1"/>
          </c:dLbls>
          <c:xVal>
            <c:numRef>
              <c:f>Sheet1!$D$2:$D$5</c:f>
              <c:numCache>
                <c:formatCode>0.0</c:formatCode>
                <c:ptCount val="4"/>
                <c:pt idx="0">
                  <c:v>75.02</c:v>
                </c:pt>
                <c:pt idx="1">
                  <c:v>77.53</c:v>
                </c:pt>
                <c:pt idx="2">
                  <c:v>70.84</c:v>
                </c:pt>
                <c:pt idx="3">
                  <c:v>75.61999999999999</c:v>
                </c:pt>
              </c:numCache>
            </c:numRef>
          </c:xVal>
          <c:yVal>
            <c:numRef>
              <c:f>Sheet1!$C$2:$C$5</c:f>
              <c:numCache>
                <c:formatCode>General</c:formatCode>
                <c:ptCount val="4"/>
                <c:pt idx="0">
                  <c:v>8.7000000000000011</c:v>
                </c:pt>
                <c:pt idx="1">
                  <c:v>6.3</c:v>
                </c:pt>
                <c:pt idx="2">
                  <c:v>3.8</c:v>
                </c:pt>
                <c:pt idx="3">
                  <c:v>1</c:v>
                </c:pt>
              </c:numCache>
            </c:numRef>
          </c:yVal>
        </c:ser>
        <c:axId val="306786688"/>
        <c:axId val="306784896"/>
      </c:scatterChart>
      <c:catAx>
        <c:axId val="305528192"/>
        <c:scaling>
          <c:orientation val="maxMin"/>
        </c:scaling>
        <c:axPos val="l"/>
        <c:numFmt formatCode="0%" sourceLinked="1"/>
        <c:tickLblPos val="nextTo"/>
        <c:spPr>
          <a:ln w="12535">
            <a:solidFill>
              <a:srgbClr val="002060"/>
            </a:solidFill>
            <a:prstDash val="solid"/>
          </a:ln>
        </c:spPr>
        <c:txPr>
          <a:bodyPr/>
          <a:lstStyle/>
          <a:p>
            <a:pPr>
              <a:defRPr lang="en-US">
                <a:solidFill>
                  <a:srgbClr val="000000"/>
                </a:solidFill>
              </a:defRPr>
            </a:pPr>
            <a:endParaRPr lang="en-US"/>
          </a:p>
        </c:txPr>
        <c:crossAx val="306783360"/>
        <c:crosses val="autoZero"/>
        <c:lblAlgn val="ctr"/>
        <c:lblOffset val="100"/>
        <c:tickLblSkip val="1"/>
        <c:tickMarkSkip val="1"/>
      </c:catAx>
      <c:valAx>
        <c:axId val="306783360"/>
        <c:scaling>
          <c:orientation val="minMax"/>
        </c:scaling>
        <c:axPos val="t"/>
        <c:numFmt formatCode="0" sourceLinked="1"/>
        <c:majorTickMark val="none"/>
        <c:tickLblPos val="none"/>
        <c:spPr>
          <a:ln w="9401">
            <a:noFill/>
          </a:ln>
        </c:spPr>
        <c:txPr>
          <a:bodyPr/>
          <a:lstStyle/>
          <a:p>
            <a:pPr>
              <a:defRPr lang="en-US"/>
            </a:pPr>
            <a:endParaRPr lang="en-US"/>
          </a:p>
        </c:txPr>
        <c:crossAx val="305528192"/>
        <c:crossesAt val="1"/>
        <c:crossBetween val="between"/>
      </c:valAx>
      <c:valAx>
        <c:axId val="306784896"/>
        <c:scaling>
          <c:orientation val="minMax"/>
          <c:max val="10"/>
          <c:min val="0"/>
        </c:scaling>
        <c:delete val="1"/>
        <c:axPos val="l"/>
        <c:numFmt formatCode="General" sourceLinked="1"/>
        <c:majorTickMark val="none"/>
        <c:tickLblPos val="none"/>
        <c:crossAx val="306786688"/>
        <c:crosses val="autoZero"/>
        <c:crossBetween val="midCat"/>
      </c:valAx>
      <c:valAx>
        <c:axId val="306786688"/>
        <c:scaling>
          <c:orientation val="minMax"/>
          <c:max val="100"/>
        </c:scaling>
        <c:axPos val="t"/>
        <c:numFmt formatCode="0.0" sourceLinked="1"/>
        <c:majorTickMark val="none"/>
        <c:tickLblPos val="none"/>
        <c:spPr>
          <a:ln>
            <a:noFill/>
          </a:ln>
        </c:spPr>
        <c:txPr>
          <a:bodyPr/>
          <a:lstStyle/>
          <a:p>
            <a:pPr>
              <a:defRPr lang="en-US"/>
            </a:pPr>
            <a:endParaRPr lang="en-US"/>
          </a:p>
        </c:txPr>
        <c:crossAx val="306784896"/>
        <c:crosses val="max"/>
        <c:crossBetween val="midCat"/>
        <c:majorUnit val="25"/>
      </c:valAx>
      <c:spPr>
        <a:noFill/>
        <a:ln w="25069">
          <a:noFill/>
        </a:ln>
      </c:spPr>
    </c:plotArea>
    <c:legend>
      <c:legendPos val="b"/>
      <c:layout>
        <c:manualLayout>
          <c:xMode val="edge"/>
          <c:yMode val="edge"/>
          <c:x val="0.12995259379844584"/>
          <c:y val="0.880256507569675"/>
          <c:w val="0.79370009027755994"/>
          <c:h val="0.1168383091224922"/>
        </c:manualLayout>
      </c:layout>
      <c:txPr>
        <a:bodyPr/>
        <a:lstStyle/>
        <a:p>
          <a:pPr rtl="0">
            <a:defRPr lang="en-US">
              <a:solidFill>
                <a:srgbClr val="000000"/>
              </a:solidFill>
            </a:defRPr>
          </a:pPr>
          <a:endParaRPr lang="en-US"/>
        </a:p>
      </c:txPr>
    </c:legend>
    <c:plotVisOnly val="1"/>
    <c:dispBlanksAs val="gap"/>
  </c:chart>
  <c:spPr>
    <a:noFill/>
    <a:ln>
      <a:noFill/>
    </a:ln>
  </c:spPr>
  <c:txPr>
    <a:bodyPr/>
    <a:lstStyle/>
    <a:p>
      <a:pPr>
        <a:defRPr sz="1000" b="1" i="0" u="none" strike="noStrike" baseline="0">
          <a:solidFill>
            <a:schemeClr val="tx1"/>
          </a:solidFill>
          <a:latin typeface="Calibri" pitchFamily="34" charset="0"/>
          <a:ea typeface="Arial"/>
          <a:cs typeface="Arial"/>
        </a:defRPr>
      </a:pPr>
      <a:endParaRPr lang="en-US"/>
    </a:p>
  </c:txPr>
  <c:externalData r:id="rId2"/>
</c:chartSpace>
</file>

<file path=ppt/charts/chart71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1-50</c:v>
                </c:pt>
                <c:pt idx="1">
                  <c:v> 51-100</c:v>
                </c:pt>
                <c:pt idx="2">
                  <c:v> 101-150</c:v>
                </c:pt>
                <c:pt idx="3">
                  <c:v> 151-200</c:v>
                </c:pt>
                <c:pt idx="4">
                  <c:v> 201-250</c:v>
                </c:pt>
                <c:pt idx="5">
                  <c:v> 251-300</c:v>
                </c:pt>
                <c:pt idx="6">
                  <c:v>300 KVA and above</c:v>
                </c:pt>
                <c:pt idx="7">
                  <c:v> DK/CS</c:v>
                </c:pt>
              </c:strCache>
            </c:strRef>
          </c:cat>
          <c:val>
            <c:numRef>
              <c:f>Sheet1!$B$2:$B$9</c:f>
              <c:numCache>
                <c:formatCode>0</c:formatCode>
                <c:ptCount val="8"/>
                <c:pt idx="0">
                  <c:v>11.98</c:v>
                </c:pt>
                <c:pt idx="1">
                  <c:v>26.71</c:v>
                </c:pt>
                <c:pt idx="2">
                  <c:v>18.79</c:v>
                </c:pt>
                <c:pt idx="3">
                  <c:v>17.420000000000002</c:v>
                </c:pt>
                <c:pt idx="4">
                  <c:v>9.42</c:v>
                </c:pt>
                <c:pt idx="5">
                  <c:v>3.4</c:v>
                </c:pt>
                <c:pt idx="6">
                  <c:v>10.66</c:v>
                </c:pt>
                <c:pt idx="7">
                  <c:v>1.62</c:v>
                </c:pt>
              </c:numCache>
            </c:numRef>
          </c:val>
        </c:ser>
        <c:gapWidth val="43"/>
        <c:overlap val="100"/>
        <c:axId val="310065792"/>
        <c:axId val="310067584"/>
      </c:barChart>
      <c:catAx>
        <c:axId val="310065792"/>
        <c:scaling>
          <c:orientation val="maxMin"/>
        </c:scaling>
        <c:axPos val="l"/>
        <c:tickLblPos val="none"/>
        <c:txPr>
          <a:bodyPr/>
          <a:lstStyle/>
          <a:p>
            <a:pPr>
              <a:defRPr lang="en-IN"/>
            </a:pPr>
            <a:endParaRPr lang="en-US"/>
          </a:p>
        </c:txPr>
        <c:crossAx val="310067584"/>
        <c:crosses val="autoZero"/>
        <c:auto val="1"/>
        <c:lblAlgn val="ctr"/>
        <c:lblOffset val="100"/>
      </c:catAx>
      <c:valAx>
        <c:axId val="310067584"/>
        <c:scaling>
          <c:orientation val="minMax"/>
          <c:max val="100"/>
        </c:scaling>
        <c:delete val="1"/>
        <c:axPos val="b"/>
        <c:numFmt formatCode="0" sourceLinked="1"/>
        <c:tickLblPos val="none"/>
        <c:crossAx val="3100657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1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1-50</c:v>
                </c:pt>
                <c:pt idx="1">
                  <c:v> 51-100</c:v>
                </c:pt>
                <c:pt idx="2">
                  <c:v> 101-150</c:v>
                </c:pt>
                <c:pt idx="3">
                  <c:v> 151-200</c:v>
                </c:pt>
                <c:pt idx="4">
                  <c:v> 201-250</c:v>
                </c:pt>
                <c:pt idx="5">
                  <c:v> 251-300</c:v>
                </c:pt>
                <c:pt idx="6">
                  <c:v>300 KVA and above</c:v>
                </c:pt>
                <c:pt idx="7">
                  <c:v> DK/CS</c:v>
                </c:pt>
              </c:strCache>
            </c:strRef>
          </c:cat>
          <c:val>
            <c:numRef>
              <c:f>Sheet1!$B$2:$B$9</c:f>
              <c:numCache>
                <c:formatCode>0</c:formatCode>
                <c:ptCount val="8"/>
                <c:pt idx="0">
                  <c:v>3.7</c:v>
                </c:pt>
                <c:pt idx="1">
                  <c:v>33.33</c:v>
                </c:pt>
                <c:pt idx="2">
                  <c:v>14.81</c:v>
                </c:pt>
                <c:pt idx="3">
                  <c:v>3.7</c:v>
                </c:pt>
                <c:pt idx="4">
                  <c:v>14.81</c:v>
                </c:pt>
                <c:pt idx="5">
                  <c:v>0</c:v>
                </c:pt>
                <c:pt idx="6">
                  <c:v>26</c:v>
                </c:pt>
                <c:pt idx="7">
                  <c:v>4</c:v>
                </c:pt>
              </c:numCache>
            </c:numRef>
          </c:val>
        </c:ser>
        <c:gapWidth val="43"/>
        <c:overlap val="100"/>
        <c:axId val="310078848"/>
        <c:axId val="310080640"/>
      </c:barChart>
      <c:catAx>
        <c:axId val="310078848"/>
        <c:scaling>
          <c:orientation val="maxMin"/>
        </c:scaling>
        <c:axPos val="l"/>
        <c:tickLblPos val="none"/>
        <c:txPr>
          <a:bodyPr/>
          <a:lstStyle/>
          <a:p>
            <a:pPr>
              <a:defRPr lang="en-IN"/>
            </a:pPr>
            <a:endParaRPr lang="en-US"/>
          </a:p>
        </c:txPr>
        <c:crossAx val="310080640"/>
        <c:crosses val="autoZero"/>
        <c:auto val="1"/>
        <c:lblAlgn val="ctr"/>
        <c:lblOffset val="100"/>
      </c:catAx>
      <c:valAx>
        <c:axId val="310080640"/>
        <c:scaling>
          <c:orientation val="minMax"/>
          <c:max val="100"/>
        </c:scaling>
        <c:delete val="1"/>
        <c:axPos val="b"/>
        <c:numFmt formatCode="0" sourceLinked="1"/>
        <c:tickLblPos val="none"/>
        <c:crossAx val="3100788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1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1-50</c:v>
                </c:pt>
                <c:pt idx="1">
                  <c:v> 51-100</c:v>
                </c:pt>
                <c:pt idx="2">
                  <c:v> 101-150</c:v>
                </c:pt>
                <c:pt idx="3">
                  <c:v> 151-200</c:v>
                </c:pt>
                <c:pt idx="4">
                  <c:v> 201-250</c:v>
                </c:pt>
                <c:pt idx="5">
                  <c:v> 251-300</c:v>
                </c:pt>
                <c:pt idx="6">
                  <c:v>300 KVA and above</c:v>
                </c:pt>
                <c:pt idx="7">
                  <c:v> DK/CS</c:v>
                </c:pt>
              </c:strCache>
            </c:strRef>
          </c:cat>
          <c:val>
            <c:numRef>
              <c:f>Sheet1!$B$2:$B$9</c:f>
              <c:numCache>
                <c:formatCode>0</c:formatCode>
                <c:ptCount val="8"/>
                <c:pt idx="0">
                  <c:v>11.75</c:v>
                </c:pt>
                <c:pt idx="1">
                  <c:v>26.75</c:v>
                </c:pt>
                <c:pt idx="2">
                  <c:v>19.91</c:v>
                </c:pt>
                <c:pt idx="3">
                  <c:v>18.989999999999789</c:v>
                </c:pt>
                <c:pt idx="4">
                  <c:v>9.1300000000000008</c:v>
                </c:pt>
                <c:pt idx="5">
                  <c:v>3.4899999999999998</c:v>
                </c:pt>
                <c:pt idx="6">
                  <c:v>8.98</c:v>
                </c:pt>
                <c:pt idx="7">
                  <c:v>0.99</c:v>
                </c:pt>
              </c:numCache>
            </c:numRef>
          </c:val>
        </c:ser>
        <c:gapWidth val="43"/>
        <c:overlap val="100"/>
        <c:axId val="310100352"/>
        <c:axId val="310101888"/>
      </c:barChart>
      <c:catAx>
        <c:axId val="310100352"/>
        <c:scaling>
          <c:orientation val="maxMin"/>
        </c:scaling>
        <c:axPos val="l"/>
        <c:tickLblPos val="none"/>
        <c:txPr>
          <a:bodyPr/>
          <a:lstStyle/>
          <a:p>
            <a:pPr>
              <a:defRPr lang="en-IN"/>
            </a:pPr>
            <a:endParaRPr lang="en-US"/>
          </a:p>
        </c:txPr>
        <c:crossAx val="310101888"/>
        <c:crosses val="autoZero"/>
        <c:auto val="1"/>
        <c:lblAlgn val="ctr"/>
        <c:lblOffset val="100"/>
      </c:catAx>
      <c:valAx>
        <c:axId val="310101888"/>
        <c:scaling>
          <c:orientation val="minMax"/>
          <c:max val="100"/>
        </c:scaling>
        <c:delete val="1"/>
        <c:axPos val="b"/>
        <c:numFmt formatCode="0" sourceLinked="1"/>
        <c:tickLblPos val="none"/>
        <c:crossAx val="3101003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1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1-50</c:v>
                </c:pt>
                <c:pt idx="1">
                  <c:v> 51-100</c:v>
                </c:pt>
                <c:pt idx="2">
                  <c:v> 101-150</c:v>
                </c:pt>
                <c:pt idx="3">
                  <c:v> 151-200</c:v>
                </c:pt>
                <c:pt idx="4">
                  <c:v> 201-250</c:v>
                </c:pt>
                <c:pt idx="5">
                  <c:v> 251-300</c:v>
                </c:pt>
                <c:pt idx="6">
                  <c:v>300 KVA and above</c:v>
                </c:pt>
                <c:pt idx="7">
                  <c:v> DK/CS</c:v>
                </c:pt>
              </c:strCache>
            </c:strRef>
          </c:cat>
          <c:val>
            <c:numRef>
              <c:f>Sheet1!$B$2:$B$9</c:f>
              <c:numCache>
                <c:formatCode>0</c:formatCode>
                <c:ptCount val="8"/>
                <c:pt idx="0">
                  <c:v>12.4</c:v>
                </c:pt>
                <c:pt idx="1">
                  <c:v>32.75</c:v>
                </c:pt>
                <c:pt idx="2">
                  <c:v>13.370000000000006</c:v>
                </c:pt>
                <c:pt idx="3">
                  <c:v>12.21</c:v>
                </c:pt>
                <c:pt idx="4">
                  <c:v>9.3000000000000007</c:v>
                </c:pt>
                <c:pt idx="5">
                  <c:v>3.1</c:v>
                </c:pt>
                <c:pt idx="6">
                  <c:v>14</c:v>
                </c:pt>
                <c:pt idx="7">
                  <c:v>3</c:v>
                </c:pt>
              </c:numCache>
            </c:numRef>
          </c:val>
        </c:ser>
        <c:gapWidth val="43"/>
        <c:overlap val="100"/>
        <c:axId val="310031488"/>
        <c:axId val="310033024"/>
      </c:barChart>
      <c:catAx>
        <c:axId val="310031488"/>
        <c:scaling>
          <c:orientation val="maxMin"/>
        </c:scaling>
        <c:axPos val="l"/>
        <c:tickLblPos val="none"/>
        <c:txPr>
          <a:bodyPr/>
          <a:lstStyle/>
          <a:p>
            <a:pPr>
              <a:defRPr lang="en-IN"/>
            </a:pPr>
            <a:endParaRPr lang="en-US"/>
          </a:p>
        </c:txPr>
        <c:crossAx val="310033024"/>
        <c:crosses val="autoZero"/>
        <c:auto val="1"/>
        <c:lblAlgn val="ctr"/>
        <c:lblOffset val="100"/>
      </c:catAx>
      <c:valAx>
        <c:axId val="310033024"/>
        <c:scaling>
          <c:orientation val="minMax"/>
          <c:max val="100"/>
        </c:scaling>
        <c:delete val="1"/>
        <c:axPos val="b"/>
        <c:numFmt formatCode="0" sourceLinked="1"/>
        <c:tickLblPos val="none"/>
        <c:crossAx val="3100314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1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1-50</c:v>
                </c:pt>
                <c:pt idx="1">
                  <c:v> 51-100</c:v>
                </c:pt>
                <c:pt idx="2">
                  <c:v> 101-150</c:v>
                </c:pt>
                <c:pt idx="3">
                  <c:v> 151-200</c:v>
                </c:pt>
                <c:pt idx="4">
                  <c:v> 201-250</c:v>
                </c:pt>
                <c:pt idx="5">
                  <c:v> 251-300</c:v>
                </c:pt>
                <c:pt idx="6">
                  <c:v>300 KVA and above</c:v>
                </c:pt>
                <c:pt idx="7">
                  <c:v> DK/CS</c:v>
                </c:pt>
              </c:strCache>
            </c:strRef>
          </c:cat>
          <c:val>
            <c:numRef>
              <c:f>Sheet1!$B$2:$B$9</c:f>
              <c:numCache>
                <c:formatCode>0</c:formatCode>
                <c:ptCount val="8"/>
                <c:pt idx="0">
                  <c:v>10.75</c:v>
                </c:pt>
                <c:pt idx="1">
                  <c:v>20.39</c:v>
                </c:pt>
                <c:pt idx="2">
                  <c:v>14</c:v>
                </c:pt>
                <c:pt idx="3">
                  <c:v>8.99</c:v>
                </c:pt>
                <c:pt idx="4">
                  <c:v>8.77</c:v>
                </c:pt>
                <c:pt idx="5">
                  <c:v>5.04</c:v>
                </c:pt>
                <c:pt idx="6">
                  <c:v>27</c:v>
                </c:pt>
                <c:pt idx="7">
                  <c:v>6.03</c:v>
                </c:pt>
              </c:numCache>
            </c:numRef>
          </c:val>
        </c:ser>
        <c:gapWidth val="43"/>
        <c:overlap val="100"/>
        <c:axId val="310130560"/>
        <c:axId val="310132096"/>
      </c:barChart>
      <c:catAx>
        <c:axId val="310130560"/>
        <c:scaling>
          <c:orientation val="maxMin"/>
        </c:scaling>
        <c:axPos val="l"/>
        <c:tickLblPos val="none"/>
        <c:txPr>
          <a:bodyPr/>
          <a:lstStyle/>
          <a:p>
            <a:pPr>
              <a:defRPr lang="en-IN"/>
            </a:pPr>
            <a:endParaRPr lang="en-US"/>
          </a:p>
        </c:txPr>
        <c:crossAx val="310132096"/>
        <c:crosses val="autoZero"/>
        <c:auto val="1"/>
        <c:lblAlgn val="ctr"/>
        <c:lblOffset val="100"/>
      </c:catAx>
      <c:valAx>
        <c:axId val="310132096"/>
        <c:scaling>
          <c:orientation val="minMax"/>
          <c:max val="100"/>
        </c:scaling>
        <c:delete val="1"/>
        <c:axPos val="b"/>
        <c:numFmt formatCode="0" sourceLinked="1"/>
        <c:tickLblPos val="none"/>
        <c:crossAx val="3101305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1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1-50</c:v>
                </c:pt>
                <c:pt idx="1">
                  <c:v> 51-100</c:v>
                </c:pt>
                <c:pt idx="2">
                  <c:v> 101-150</c:v>
                </c:pt>
                <c:pt idx="3">
                  <c:v> 151-200</c:v>
                </c:pt>
                <c:pt idx="4">
                  <c:v> 201-250</c:v>
                </c:pt>
                <c:pt idx="5">
                  <c:v> 251-300</c:v>
                </c:pt>
                <c:pt idx="6">
                  <c:v>300 KVA and above</c:v>
                </c:pt>
                <c:pt idx="7">
                  <c:v> DK/CS</c:v>
                </c:pt>
              </c:strCache>
            </c:strRef>
          </c:cat>
          <c:val>
            <c:numRef>
              <c:f>Sheet1!$B$2:$B$9</c:f>
              <c:numCache>
                <c:formatCode>0</c:formatCode>
                <c:ptCount val="8"/>
                <c:pt idx="0">
                  <c:v>4.55</c:v>
                </c:pt>
                <c:pt idx="1">
                  <c:v>43.18</c:v>
                </c:pt>
                <c:pt idx="2">
                  <c:v>18.18</c:v>
                </c:pt>
                <c:pt idx="3">
                  <c:v>9.09</c:v>
                </c:pt>
                <c:pt idx="4">
                  <c:v>0</c:v>
                </c:pt>
                <c:pt idx="5">
                  <c:v>6.8199999999999985</c:v>
                </c:pt>
                <c:pt idx="6">
                  <c:v>13.64</c:v>
                </c:pt>
                <c:pt idx="7">
                  <c:v>4.76</c:v>
                </c:pt>
              </c:numCache>
            </c:numRef>
          </c:val>
        </c:ser>
        <c:gapWidth val="43"/>
        <c:overlap val="100"/>
        <c:axId val="310200960"/>
        <c:axId val="310215040"/>
      </c:barChart>
      <c:catAx>
        <c:axId val="310200960"/>
        <c:scaling>
          <c:orientation val="maxMin"/>
        </c:scaling>
        <c:axPos val="l"/>
        <c:tickLblPos val="none"/>
        <c:txPr>
          <a:bodyPr/>
          <a:lstStyle/>
          <a:p>
            <a:pPr>
              <a:defRPr lang="en-IN"/>
            </a:pPr>
            <a:endParaRPr lang="en-US"/>
          </a:p>
        </c:txPr>
        <c:crossAx val="310215040"/>
        <c:crosses val="autoZero"/>
        <c:auto val="1"/>
        <c:lblAlgn val="ctr"/>
        <c:lblOffset val="100"/>
      </c:catAx>
      <c:valAx>
        <c:axId val="310215040"/>
        <c:scaling>
          <c:orientation val="minMax"/>
          <c:max val="100"/>
        </c:scaling>
        <c:delete val="1"/>
        <c:axPos val="b"/>
        <c:numFmt formatCode="0" sourceLinked="1"/>
        <c:tickLblPos val="none"/>
        <c:crossAx val="3102009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1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1-50</c:v>
                </c:pt>
                <c:pt idx="1">
                  <c:v> 51-100</c:v>
                </c:pt>
                <c:pt idx="2">
                  <c:v> 101-150</c:v>
                </c:pt>
                <c:pt idx="3">
                  <c:v> 151-200</c:v>
                </c:pt>
                <c:pt idx="4">
                  <c:v> 201-250</c:v>
                </c:pt>
                <c:pt idx="5">
                  <c:v> 251-300</c:v>
                </c:pt>
                <c:pt idx="6">
                  <c:v>300 KVA and above</c:v>
                </c:pt>
                <c:pt idx="7">
                  <c:v> DK/CS</c:v>
                </c:pt>
              </c:strCache>
            </c:strRef>
          </c:cat>
          <c:val>
            <c:numRef>
              <c:f>Sheet1!$B$2:$B$9</c:f>
              <c:numCache>
                <c:formatCode>0</c:formatCode>
                <c:ptCount val="8"/>
                <c:pt idx="0">
                  <c:v>11.82</c:v>
                </c:pt>
                <c:pt idx="1">
                  <c:v>26.58</c:v>
                </c:pt>
                <c:pt idx="2">
                  <c:v>18.73</c:v>
                </c:pt>
                <c:pt idx="3">
                  <c:v>17.29</c:v>
                </c:pt>
                <c:pt idx="4">
                  <c:v>9.48</c:v>
                </c:pt>
                <c:pt idx="5">
                  <c:v>3.3899999999999997</c:v>
                </c:pt>
                <c:pt idx="6">
                  <c:v>11.100000000000001</c:v>
                </c:pt>
                <c:pt idx="7">
                  <c:v>1.62</c:v>
                </c:pt>
              </c:numCache>
            </c:numRef>
          </c:val>
        </c:ser>
        <c:gapWidth val="43"/>
        <c:overlap val="100"/>
        <c:axId val="310246784"/>
        <c:axId val="310228096"/>
      </c:barChart>
      <c:catAx>
        <c:axId val="310246784"/>
        <c:scaling>
          <c:orientation val="maxMin"/>
        </c:scaling>
        <c:axPos val="l"/>
        <c:tickLblPos val="none"/>
        <c:txPr>
          <a:bodyPr/>
          <a:lstStyle/>
          <a:p>
            <a:pPr>
              <a:defRPr lang="en-IN"/>
            </a:pPr>
            <a:endParaRPr lang="en-US"/>
          </a:p>
        </c:txPr>
        <c:crossAx val="310228096"/>
        <c:crosses val="autoZero"/>
        <c:auto val="1"/>
        <c:lblAlgn val="ctr"/>
        <c:lblOffset val="100"/>
      </c:catAx>
      <c:valAx>
        <c:axId val="310228096"/>
        <c:scaling>
          <c:orientation val="minMax"/>
          <c:max val="100"/>
        </c:scaling>
        <c:delete val="1"/>
        <c:axPos val="b"/>
        <c:numFmt formatCode="0" sourceLinked="1"/>
        <c:tickLblPos val="none"/>
        <c:crossAx val="3102467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1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1-50</c:v>
                </c:pt>
                <c:pt idx="1">
                  <c:v> 51-100</c:v>
                </c:pt>
                <c:pt idx="2">
                  <c:v> 101-150</c:v>
                </c:pt>
                <c:pt idx="3">
                  <c:v> 151-200</c:v>
                </c:pt>
                <c:pt idx="4">
                  <c:v> 201-250</c:v>
                </c:pt>
                <c:pt idx="5">
                  <c:v> 251-300</c:v>
                </c:pt>
                <c:pt idx="6">
                  <c:v> 301-350</c:v>
                </c:pt>
                <c:pt idx="7">
                  <c:v> DK/CS</c:v>
                </c:pt>
              </c:strCache>
            </c:strRef>
          </c:cat>
          <c:val>
            <c:numRef>
              <c:f>Sheet1!$B$2:$B$9</c:f>
              <c:numCache>
                <c:formatCode>0</c:formatCode>
                <c:ptCount val="8"/>
                <c:pt idx="0">
                  <c:v>33.24</c:v>
                </c:pt>
                <c:pt idx="1">
                  <c:v>19.850000000000001</c:v>
                </c:pt>
                <c:pt idx="2">
                  <c:v>23.8</c:v>
                </c:pt>
                <c:pt idx="3">
                  <c:v>4.24</c:v>
                </c:pt>
                <c:pt idx="4">
                  <c:v>4.53</c:v>
                </c:pt>
                <c:pt idx="5">
                  <c:v>1.73</c:v>
                </c:pt>
                <c:pt idx="6">
                  <c:v>9.44</c:v>
                </c:pt>
                <c:pt idx="7">
                  <c:v>3.27</c:v>
                </c:pt>
              </c:numCache>
            </c:numRef>
          </c:val>
        </c:ser>
        <c:gapWidth val="43"/>
        <c:overlap val="100"/>
        <c:axId val="310325632"/>
        <c:axId val="310327168"/>
      </c:barChart>
      <c:catAx>
        <c:axId val="310325632"/>
        <c:scaling>
          <c:orientation val="maxMin"/>
        </c:scaling>
        <c:axPos val="l"/>
        <c:tickLblPos val="none"/>
        <c:txPr>
          <a:bodyPr/>
          <a:lstStyle/>
          <a:p>
            <a:pPr>
              <a:defRPr lang="en-IN"/>
            </a:pPr>
            <a:endParaRPr lang="en-US"/>
          </a:p>
        </c:txPr>
        <c:crossAx val="310327168"/>
        <c:crosses val="autoZero"/>
        <c:auto val="1"/>
        <c:lblAlgn val="ctr"/>
        <c:lblOffset val="100"/>
      </c:catAx>
      <c:valAx>
        <c:axId val="310327168"/>
        <c:scaling>
          <c:orientation val="minMax"/>
          <c:max val="100"/>
        </c:scaling>
        <c:delete val="1"/>
        <c:axPos val="b"/>
        <c:numFmt formatCode="0" sourceLinked="1"/>
        <c:tickLblPos val="none"/>
        <c:crossAx val="3103256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4"/>
          <c:y val="0.12257111451324262"/>
          <c:w val="0.83441228514459997"/>
          <c:h val="0.736540491158434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2"/>
              <c:delete val="1"/>
            </c:dLbl>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88.89</c:v>
                </c:pt>
                <c:pt idx="1">
                  <c:v>11.11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2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1-50</c:v>
                </c:pt>
                <c:pt idx="1">
                  <c:v> 51-100</c:v>
                </c:pt>
                <c:pt idx="2">
                  <c:v> 101-150</c:v>
                </c:pt>
                <c:pt idx="3">
                  <c:v> 151-200</c:v>
                </c:pt>
                <c:pt idx="4">
                  <c:v> 201-250</c:v>
                </c:pt>
                <c:pt idx="5">
                  <c:v> 251-300</c:v>
                </c:pt>
                <c:pt idx="6">
                  <c:v>300 KVA and above</c:v>
                </c:pt>
                <c:pt idx="7">
                  <c:v> DK/CS</c:v>
                </c:pt>
              </c:strCache>
            </c:strRef>
          </c:cat>
          <c:val>
            <c:numRef>
              <c:f>Sheet1!$B$2:$B$9</c:f>
              <c:numCache>
                <c:formatCode>0</c:formatCode>
                <c:ptCount val="8"/>
                <c:pt idx="0">
                  <c:v>3.6</c:v>
                </c:pt>
                <c:pt idx="1">
                  <c:v>26.36</c:v>
                </c:pt>
                <c:pt idx="2">
                  <c:v>19.21</c:v>
                </c:pt>
                <c:pt idx="3">
                  <c:v>29.86</c:v>
                </c:pt>
                <c:pt idx="4">
                  <c:v>11.83</c:v>
                </c:pt>
                <c:pt idx="5">
                  <c:v>2.65</c:v>
                </c:pt>
                <c:pt idx="6">
                  <c:v>5.2899999999999991</c:v>
                </c:pt>
                <c:pt idx="7">
                  <c:v>1.1800000000000141</c:v>
                </c:pt>
              </c:numCache>
            </c:numRef>
          </c:val>
        </c:ser>
        <c:gapWidth val="43"/>
        <c:overlap val="100"/>
        <c:axId val="310260864"/>
        <c:axId val="310262400"/>
      </c:barChart>
      <c:catAx>
        <c:axId val="310260864"/>
        <c:scaling>
          <c:orientation val="maxMin"/>
        </c:scaling>
        <c:axPos val="l"/>
        <c:tickLblPos val="none"/>
        <c:txPr>
          <a:bodyPr/>
          <a:lstStyle/>
          <a:p>
            <a:pPr>
              <a:defRPr lang="en-IN"/>
            </a:pPr>
            <a:endParaRPr lang="en-US"/>
          </a:p>
        </c:txPr>
        <c:crossAx val="310262400"/>
        <c:crosses val="autoZero"/>
        <c:auto val="1"/>
        <c:lblAlgn val="ctr"/>
        <c:lblOffset val="100"/>
      </c:catAx>
      <c:valAx>
        <c:axId val="310262400"/>
        <c:scaling>
          <c:orientation val="minMax"/>
          <c:max val="100"/>
        </c:scaling>
        <c:delete val="1"/>
        <c:axPos val="b"/>
        <c:numFmt formatCode="0" sourceLinked="1"/>
        <c:tickLblPos val="none"/>
        <c:crossAx val="3102608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2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1-50</c:v>
                </c:pt>
                <c:pt idx="1">
                  <c:v> 51-100</c:v>
                </c:pt>
                <c:pt idx="2">
                  <c:v> 101-150</c:v>
                </c:pt>
                <c:pt idx="3">
                  <c:v> 151-200</c:v>
                </c:pt>
                <c:pt idx="4">
                  <c:v> 201-250</c:v>
                </c:pt>
                <c:pt idx="5">
                  <c:v> 251-300</c:v>
                </c:pt>
                <c:pt idx="6">
                  <c:v>300 KVA and above</c:v>
                </c:pt>
                <c:pt idx="7">
                  <c:v> DK/CS</c:v>
                </c:pt>
              </c:strCache>
            </c:strRef>
          </c:cat>
          <c:val>
            <c:numRef>
              <c:f>Sheet1!$B$2:$B$9</c:f>
              <c:numCache>
                <c:formatCode>0</c:formatCode>
                <c:ptCount val="8"/>
                <c:pt idx="0">
                  <c:v>9.84</c:v>
                </c:pt>
                <c:pt idx="1">
                  <c:v>22.91</c:v>
                </c:pt>
                <c:pt idx="2">
                  <c:v>13.57</c:v>
                </c:pt>
                <c:pt idx="3">
                  <c:v>11.96</c:v>
                </c:pt>
                <c:pt idx="4">
                  <c:v>10.709999999999999</c:v>
                </c:pt>
                <c:pt idx="5">
                  <c:v>7.22</c:v>
                </c:pt>
                <c:pt idx="6">
                  <c:v>23.530000000000005</c:v>
                </c:pt>
                <c:pt idx="7">
                  <c:v>0.13</c:v>
                </c:pt>
              </c:numCache>
            </c:numRef>
          </c:val>
        </c:ser>
        <c:gapWidth val="43"/>
        <c:overlap val="100"/>
        <c:axId val="310290304"/>
        <c:axId val="310291840"/>
      </c:barChart>
      <c:catAx>
        <c:axId val="310290304"/>
        <c:scaling>
          <c:orientation val="maxMin"/>
        </c:scaling>
        <c:axPos val="l"/>
        <c:tickLblPos val="none"/>
        <c:txPr>
          <a:bodyPr/>
          <a:lstStyle/>
          <a:p>
            <a:pPr>
              <a:defRPr lang="en-IN"/>
            </a:pPr>
            <a:endParaRPr lang="en-US"/>
          </a:p>
        </c:txPr>
        <c:crossAx val="310291840"/>
        <c:crosses val="autoZero"/>
        <c:auto val="1"/>
        <c:lblAlgn val="ctr"/>
        <c:lblOffset val="100"/>
      </c:catAx>
      <c:valAx>
        <c:axId val="310291840"/>
        <c:scaling>
          <c:orientation val="minMax"/>
          <c:max val="100"/>
        </c:scaling>
        <c:delete val="1"/>
        <c:axPos val="b"/>
        <c:numFmt formatCode="0" sourceLinked="1"/>
        <c:tickLblPos val="none"/>
        <c:crossAx val="3102903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2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Sheet1!$A$2:$A$9</c:f>
              <c:strCache>
                <c:ptCount val="8"/>
                <c:pt idx="0">
                  <c:v> 1-50</c:v>
                </c:pt>
                <c:pt idx="1">
                  <c:v> 51-100</c:v>
                </c:pt>
                <c:pt idx="2">
                  <c:v> 101-150</c:v>
                </c:pt>
                <c:pt idx="3">
                  <c:v> 151-200</c:v>
                </c:pt>
                <c:pt idx="4">
                  <c:v> 201-250</c:v>
                </c:pt>
                <c:pt idx="5">
                  <c:v> 251-300</c:v>
                </c:pt>
                <c:pt idx="6">
                  <c:v>300 KVA and above</c:v>
                </c:pt>
                <c:pt idx="7">
                  <c:v> DK/CS</c:v>
                </c:pt>
              </c:strCache>
            </c:strRef>
          </c:cat>
          <c:val>
            <c:numRef>
              <c:f>Sheet1!$B$2:$B$9</c:f>
              <c:numCache>
                <c:formatCode>0</c:formatCode>
                <c:ptCount val="8"/>
                <c:pt idx="0">
                  <c:v>8.7900000000000009</c:v>
                </c:pt>
                <c:pt idx="1">
                  <c:v>36.92</c:v>
                </c:pt>
                <c:pt idx="2">
                  <c:v>16.39</c:v>
                </c:pt>
                <c:pt idx="3">
                  <c:v>8.7900000000000009</c:v>
                </c:pt>
                <c:pt idx="4">
                  <c:v>8.69</c:v>
                </c:pt>
                <c:pt idx="5">
                  <c:v>3.65</c:v>
                </c:pt>
                <c:pt idx="6">
                  <c:v>14.810000000000002</c:v>
                </c:pt>
                <c:pt idx="7">
                  <c:v>2</c:v>
                </c:pt>
              </c:numCache>
            </c:numRef>
          </c:val>
        </c:ser>
        <c:gapWidth val="43"/>
        <c:overlap val="100"/>
        <c:axId val="310459008"/>
        <c:axId val="310468992"/>
      </c:barChart>
      <c:catAx>
        <c:axId val="310459008"/>
        <c:scaling>
          <c:orientation val="maxMin"/>
        </c:scaling>
        <c:axPos val="l"/>
        <c:tickLblPos val="none"/>
        <c:txPr>
          <a:bodyPr/>
          <a:lstStyle/>
          <a:p>
            <a:pPr>
              <a:defRPr lang="en-IN"/>
            </a:pPr>
            <a:endParaRPr lang="en-US"/>
          </a:p>
        </c:txPr>
        <c:crossAx val="310468992"/>
        <c:crosses val="autoZero"/>
        <c:auto val="1"/>
        <c:lblAlgn val="ctr"/>
        <c:lblOffset val="100"/>
      </c:catAx>
      <c:valAx>
        <c:axId val="310468992"/>
        <c:scaling>
          <c:orientation val="minMax"/>
          <c:max val="100"/>
        </c:scaling>
        <c:delete val="1"/>
        <c:axPos val="b"/>
        <c:numFmt formatCode="0" sourceLinked="1"/>
        <c:tickLblPos val="none"/>
        <c:crossAx val="3104590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2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2"/>
          <c:y val="0.12257111451324262"/>
          <c:w val="0.83441228514459997"/>
          <c:h val="0.736540491158435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2"/>
              <c:delete val="1"/>
            </c:dLbl>
            <c:dLbl>
              <c:idx val="3"/>
              <c:dLblPos val="bestFit"/>
              <c:showVal val="1"/>
            </c:dLbl>
            <c:txPr>
              <a:bodyPr/>
              <a:lstStyle/>
              <a:p>
                <a:pPr>
                  <a:defRPr lang="en-US"/>
                </a:pPr>
                <a:endParaRPr lang="en-US"/>
              </a:p>
            </c:txPr>
            <c:dLblPos val="inEnd"/>
            <c:showVal val="1"/>
            <c:showLeaderLines val="1"/>
          </c:dLbls>
          <c:cat>
            <c:strRef>
              <c:f>Sheet1!$A$2:$A$4</c:f>
              <c:strCache>
                <c:ptCount val="3"/>
                <c:pt idx="0">
                  <c:v>Usable (Satisfactory)</c:v>
                </c:pt>
                <c:pt idx="1">
                  <c:v>Voltage Fluctuating</c:v>
                </c:pt>
                <c:pt idx="2">
                  <c:v>Highly Irregular</c:v>
                </c:pt>
              </c:strCache>
            </c:strRef>
          </c:cat>
          <c:val>
            <c:numRef>
              <c:f>Sheet1!$B$2:$B$4</c:f>
              <c:numCache>
                <c:formatCode>0</c:formatCode>
                <c:ptCount val="3"/>
                <c:pt idx="0">
                  <c:v>56</c:v>
                </c:pt>
                <c:pt idx="1">
                  <c:v>44</c:v>
                </c:pt>
                <c:pt idx="2">
                  <c:v>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2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9"/>
          <c:y val="0.12257111451324262"/>
          <c:w val="0.83441228514459997"/>
          <c:h val="0.736540491158435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Sheet1!$A$2:$A$4</c:f>
              <c:strCache>
                <c:ptCount val="3"/>
                <c:pt idx="0">
                  <c:v>Usable (Satisfactory)</c:v>
                </c:pt>
                <c:pt idx="1">
                  <c:v>Voltage Fluctuating</c:v>
                </c:pt>
                <c:pt idx="2">
                  <c:v>Highly Irregular</c:v>
                </c:pt>
              </c:strCache>
            </c:strRef>
          </c:cat>
          <c:val>
            <c:numRef>
              <c:f>Sheet1!$B$2:$B$4</c:f>
              <c:numCache>
                <c:formatCode>0</c:formatCode>
                <c:ptCount val="3"/>
                <c:pt idx="0">
                  <c:v>51.690000000000012</c:v>
                </c:pt>
                <c:pt idx="1">
                  <c:v>43.190000000000012</c:v>
                </c:pt>
                <c:pt idx="2">
                  <c:v>5.1199999999999966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2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2"/>
          <c:y val="0.12257111451324262"/>
          <c:w val="0.83441228514459997"/>
          <c:h val="0.736540491158435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Sheet1!$A$2:$A$4</c:f>
              <c:strCache>
                <c:ptCount val="3"/>
                <c:pt idx="0">
                  <c:v>Usable (Satisfactory)</c:v>
                </c:pt>
                <c:pt idx="1">
                  <c:v>Voltage Fluctuating</c:v>
                </c:pt>
                <c:pt idx="2">
                  <c:v>Highly Irregular</c:v>
                </c:pt>
              </c:strCache>
            </c:strRef>
          </c:cat>
          <c:val>
            <c:numRef>
              <c:f>Sheet1!$B$2:$B$4</c:f>
              <c:numCache>
                <c:formatCode>0</c:formatCode>
                <c:ptCount val="3"/>
                <c:pt idx="0">
                  <c:v>50.65</c:v>
                </c:pt>
                <c:pt idx="1">
                  <c:v>43.92</c:v>
                </c:pt>
                <c:pt idx="2">
                  <c:v>5.4300000000000024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2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5"/>
          <c:y val="0.12257111451324262"/>
          <c:w val="0.83441228514459997"/>
          <c:h val="0.736540491158435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Sheet1!$A$2:$A$4</c:f>
              <c:strCache>
                <c:ptCount val="3"/>
                <c:pt idx="0">
                  <c:v>Usable (Satisfactory)</c:v>
                </c:pt>
                <c:pt idx="1">
                  <c:v>Voltage Fluctuating</c:v>
                </c:pt>
                <c:pt idx="2">
                  <c:v>Highly Irregular</c:v>
                </c:pt>
              </c:strCache>
            </c:strRef>
          </c:cat>
          <c:val>
            <c:numRef>
              <c:f>Sheet1!$B$2:$B$4</c:f>
              <c:numCache>
                <c:formatCode>0</c:formatCode>
                <c:ptCount val="3"/>
                <c:pt idx="0">
                  <c:v>52</c:v>
                </c:pt>
                <c:pt idx="1">
                  <c:v>44.77</c:v>
                </c:pt>
                <c:pt idx="2">
                  <c:v>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2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9"/>
          <c:y val="0.12257111451324262"/>
          <c:w val="0.83441228514459997"/>
          <c:h val="0.736540491158435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Usable (Satisfactory)</c:v>
                </c:pt>
                <c:pt idx="1">
                  <c:v>Voltage Fluctuating</c:v>
                </c:pt>
                <c:pt idx="2">
                  <c:v>Highly Irregular</c:v>
                </c:pt>
              </c:strCache>
            </c:strRef>
          </c:cat>
          <c:val>
            <c:numRef>
              <c:f>Sheet1!$B$2:$B$4</c:f>
              <c:numCache>
                <c:formatCode>0</c:formatCode>
                <c:ptCount val="3"/>
                <c:pt idx="0">
                  <c:v>52</c:v>
                </c:pt>
                <c:pt idx="1">
                  <c:v>41</c:v>
                </c:pt>
                <c:pt idx="2">
                  <c:v>6.98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2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9"/>
          <c:y val="0.12257111451324262"/>
          <c:w val="0.83441228514459997"/>
          <c:h val="0.736540491158435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Usable (Satisfactory)</c:v>
                </c:pt>
                <c:pt idx="1">
                  <c:v>Voltage Fluctuating</c:v>
                </c:pt>
                <c:pt idx="2">
                  <c:v>Highly Irregular</c:v>
                </c:pt>
              </c:strCache>
            </c:strRef>
          </c:cat>
          <c:val>
            <c:numRef>
              <c:f>Sheet1!$B$2:$B$4</c:f>
              <c:numCache>
                <c:formatCode>0</c:formatCode>
                <c:ptCount val="3"/>
                <c:pt idx="0">
                  <c:v>64</c:v>
                </c:pt>
                <c:pt idx="1">
                  <c:v>32.89</c:v>
                </c:pt>
                <c:pt idx="2">
                  <c:v>2.4099999999999997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2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5"/>
          <c:y val="0.12257111451324262"/>
          <c:w val="0.83441228514459997"/>
          <c:h val="0.736540491158435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Sheet1!$A$2:$A$4</c:f>
              <c:strCache>
                <c:ptCount val="3"/>
                <c:pt idx="0">
                  <c:v>Usable (Satisfactory)</c:v>
                </c:pt>
                <c:pt idx="1">
                  <c:v>Voltage Fluctuating</c:v>
                </c:pt>
                <c:pt idx="2">
                  <c:v>Highly Irregular</c:v>
                </c:pt>
              </c:strCache>
            </c:strRef>
          </c:cat>
          <c:val>
            <c:numRef>
              <c:f>Sheet1!$B$2:$B$4</c:f>
              <c:numCache>
                <c:formatCode>0</c:formatCode>
                <c:ptCount val="3"/>
                <c:pt idx="0">
                  <c:v>62.67</c:v>
                </c:pt>
                <c:pt idx="1">
                  <c:v>34.06</c:v>
                </c:pt>
                <c:pt idx="2">
                  <c:v>3.27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4"/>
          <c:y val="0.12257111451324262"/>
          <c:w val="0.83441228514459997"/>
          <c:h val="0.736540491158434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80.38</c:v>
                </c:pt>
                <c:pt idx="1">
                  <c:v>17.86</c:v>
                </c:pt>
                <c:pt idx="2">
                  <c:v>1.75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3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2"/>
          <c:y val="0.12257111451324262"/>
          <c:w val="0.83441228514459997"/>
          <c:h val="0.736540491158435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Sheet1!$A$2:$A$4</c:f>
              <c:strCache>
                <c:ptCount val="3"/>
                <c:pt idx="0">
                  <c:v>Usable (Satisfactory)</c:v>
                </c:pt>
                <c:pt idx="1">
                  <c:v>Voltage Fluctuating</c:v>
                </c:pt>
                <c:pt idx="2">
                  <c:v>Highly Irregular</c:v>
                </c:pt>
              </c:strCache>
            </c:strRef>
          </c:cat>
          <c:val>
            <c:numRef>
              <c:f>Sheet1!$B$2:$B$4</c:f>
              <c:numCache>
                <c:formatCode>0</c:formatCode>
                <c:ptCount val="3"/>
                <c:pt idx="0">
                  <c:v>51.690000000000012</c:v>
                </c:pt>
                <c:pt idx="1">
                  <c:v>43.190000000000012</c:v>
                </c:pt>
                <c:pt idx="2">
                  <c:v>5.1199999999999966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3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5"/>
          <c:y val="0.12257111451324262"/>
          <c:w val="0.83441228514459997"/>
          <c:h val="0.736540491158435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Sheet1!$A$2:$A$4</c:f>
              <c:strCache>
                <c:ptCount val="3"/>
                <c:pt idx="0">
                  <c:v>Usable (Satisfactory)</c:v>
                </c:pt>
                <c:pt idx="1">
                  <c:v>Voltage Fluctuating</c:v>
                </c:pt>
                <c:pt idx="2">
                  <c:v>Highly Irregular</c:v>
                </c:pt>
              </c:strCache>
            </c:strRef>
          </c:cat>
          <c:val>
            <c:numRef>
              <c:f>Sheet1!$B$2:$B$4</c:f>
              <c:numCache>
                <c:formatCode>0</c:formatCode>
                <c:ptCount val="3"/>
                <c:pt idx="0">
                  <c:v>40.840000000000003</c:v>
                </c:pt>
                <c:pt idx="1">
                  <c:v>53.05</c:v>
                </c:pt>
                <c:pt idx="2">
                  <c:v>6.1099999999999985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3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201"/>
          <c:y val="0.12257111451324262"/>
          <c:w val="0.83441228514459997"/>
          <c:h val="0.736540491158435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Sheet1!$A$2:$A$4</c:f>
              <c:strCache>
                <c:ptCount val="3"/>
                <c:pt idx="0">
                  <c:v>Usable (Satisfactory)</c:v>
                </c:pt>
                <c:pt idx="1">
                  <c:v>Voltage Fluctuating</c:v>
                </c:pt>
                <c:pt idx="2">
                  <c:v>Highly Irregular</c:v>
                </c:pt>
              </c:strCache>
            </c:strRef>
          </c:cat>
          <c:val>
            <c:numRef>
              <c:f>Sheet1!$B$2:$B$4</c:f>
              <c:numCache>
                <c:formatCode>0</c:formatCode>
                <c:ptCount val="3"/>
                <c:pt idx="0">
                  <c:v>51.5</c:v>
                </c:pt>
                <c:pt idx="1">
                  <c:v>44</c:v>
                </c:pt>
                <c:pt idx="2">
                  <c:v>4.6899999999999995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3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201"/>
          <c:y val="0.12257111451324262"/>
          <c:w val="0.83441228514459997"/>
          <c:h val="0.736540491158435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Usable (Satisfactory)</c:v>
                </c:pt>
                <c:pt idx="1">
                  <c:v>Voltage Fluctuating</c:v>
                </c:pt>
                <c:pt idx="2">
                  <c:v>Highly Irregular</c:v>
                </c:pt>
              </c:strCache>
            </c:strRef>
          </c:cat>
          <c:val>
            <c:numRef>
              <c:f>Sheet1!$B$2:$B$4</c:f>
              <c:numCache>
                <c:formatCode>0</c:formatCode>
                <c:ptCount val="3"/>
                <c:pt idx="0">
                  <c:v>67.25</c:v>
                </c:pt>
                <c:pt idx="1">
                  <c:v>27.4</c:v>
                </c:pt>
                <c:pt idx="2">
                  <c:v>5.35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3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19</c:v>
                </c:pt>
                <c:pt idx="1">
                  <c:v>85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3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5</c:v>
                </c:pt>
                <c:pt idx="1">
                  <c:v>95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3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4</c:v>
                </c:pt>
                <c:pt idx="1">
                  <c:v>96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3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6</c:v>
                </c:pt>
                <c:pt idx="1">
                  <c:v>94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3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8</c:v>
                </c:pt>
                <c:pt idx="1">
                  <c:v>93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3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7</c:v>
                </c:pt>
                <c:pt idx="1">
                  <c:v>93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7"/>
          <c:y val="0.12257111451324262"/>
          <c:w val="0.83441228514459997"/>
          <c:h val="0.736540491158434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79.540000000000006</c:v>
                </c:pt>
                <c:pt idx="1">
                  <c:v>19.5</c:v>
                </c:pt>
                <c:pt idx="2">
                  <c:v>0.96000000000000063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4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4</c:v>
                </c:pt>
                <c:pt idx="1">
                  <c:v>96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4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5</c:v>
                </c:pt>
                <c:pt idx="1">
                  <c:v>95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4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5</c:v>
                </c:pt>
                <c:pt idx="1">
                  <c:v>95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4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6</c:v>
                </c:pt>
                <c:pt idx="1">
                  <c:v>94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4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Yes</c:v>
                </c:pt>
                <c:pt idx="1">
                  <c:v>No</c:v>
                </c:pt>
              </c:strCache>
            </c:strRef>
          </c:cat>
          <c:val>
            <c:numRef>
              <c:f>Sheet1!$B$2:$B$3</c:f>
              <c:numCache>
                <c:formatCode>0</c:formatCode>
                <c:ptCount val="2"/>
                <c:pt idx="0">
                  <c:v>4</c:v>
                </c:pt>
                <c:pt idx="1">
                  <c:v>96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4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Wind</c:v>
                </c:pt>
                <c:pt idx="1">
                  <c:v>Solar Thermal</c:v>
                </c:pt>
                <c:pt idx="2">
                  <c:v>Solar Photo Voltaic</c:v>
                </c:pt>
                <c:pt idx="3">
                  <c:v>Biomass Gasifier</c:v>
                </c:pt>
                <c:pt idx="4">
                  <c:v>Other</c:v>
                </c:pt>
                <c:pt idx="5">
                  <c:v>None</c:v>
                </c:pt>
              </c:strCache>
            </c:strRef>
          </c:cat>
          <c:val>
            <c:numRef>
              <c:f>Sheet1!$B$2:$B$7</c:f>
              <c:numCache>
                <c:formatCode>0</c:formatCode>
                <c:ptCount val="6"/>
                <c:pt idx="0">
                  <c:v>1.6400000000000001</c:v>
                </c:pt>
                <c:pt idx="1">
                  <c:v>1.1499999999999675</c:v>
                </c:pt>
                <c:pt idx="2">
                  <c:v>0.76000000000001644</c:v>
                </c:pt>
                <c:pt idx="3">
                  <c:v>0.74000000000000365</c:v>
                </c:pt>
                <c:pt idx="4">
                  <c:v>0.59</c:v>
                </c:pt>
                <c:pt idx="5">
                  <c:v>95.33</c:v>
                </c:pt>
              </c:numCache>
            </c:numRef>
          </c:val>
        </c:ser>
        <c:gapWidth val="43"/>
        <c:overlap val="100"/>
        <c:axId val="322017536"/>
        <c:axId val="322023424"/>
      </c:barChart>
      <c:catAx>
        <c:axId val="322017536"/>
        <c:scaling>
          <c:orientation val="maxMin"/>
        </c:scaling>
        <c:axPos val="l"/>
        <c:tickLblPos val="none"/>
        <c:txPr>
          <a:bodyPr/>
          <a:lstStyle/>
          <a:p>
            <a:pPr>
              <a:defRPr lang="en-IN"/>
            </a:pPr>
            <a:endParaRPr lang="en-US"/>
          </a:p>
        </c:txPr>
        <c:crossAx val="322023424"/>
        <c:crosses val="autoZero"/>
        <c:auto val="1"/>
        <c:lblAlgn val="ctr"/>
        <c:lblOffset val="100"/>
      </c:catAx>
      <c:valAx>
        <c:axId val="322023424"/>
        <c:scaling>
          <c:orientation val="minMax"/>
          <c:max val="100"/>
        </c:scaling>
        <c:delete val="1"/>
        <c:axPos val="b"/>
        <c:numFmt formatCode="0" sourceLinked="1"/>
        <c:tickLblPos val="none"/>
        <c:crossAx val="3220175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4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Wind</c:v>
                </c:pt>
                <c:pt idx="1">
                  <c:v>Solar Thermal</c:v>
                </c:pt>
                <c:pt idx="2">
                  <c:v>Solar Photo Voltaic</c:v>
                </c:pt>
                <c:pt idx="3">
                  <c:v>Biomass Gasifier</c:v>
                </c:pt>
                <c:pt idx="4">
                  <c:v>Other</c:v>
                </c:pt>
                <c:pt idx="5">
                  <c:v>None</c:v>
                </c:pt>
              </c:strCache>
            </c:strRef>
          </c:cat>
          <c:val>
            <c:numRef>
              <c:f>Sheet1!$B$2:$B$7</c:f>
              <c:numCache>
                <c:formatCode>0</c:formatCode>
                <c:ptCount val="6"/>
                <c:pt idx="0">
                  <c:v>0</c:v>
                </c:pt>
                <c:pt idx="1">
                  <c:v>7.41</c:v>
                </c:pt>
                <c:pt idx="2">
                  <c:v>3.7</c:v>
                </c:pt>
                <c:pt idx="3">
                  <c:v>7.41</c:v>
                </c:pt>
                <c:pt idx="4">
                  <c:v>0</c:v>
                </c:pt>
                <c:pt idx="5">
                  <c:v>85.19</c:v>
                </c:pt>
              </c:numCache>
            </c:numRef>
          </c:val>
        </c:ser>
        <c:gapWidth val="43"/>
        <c:overlap val="100"/>
        <c:axId val="322038784"/>
        <c:axId val="322040576"/>
      </c:barChart>
      <c:catAx>
        <c:axId val="322038784"/>
        <c:scaling>
          <c:orientation val="maxMin"/>
        </c:scaling>
        <c:axPos val="l"/>
        <c:tickLblPos val="none"/>
        <c:txPr>
          <a:bodyPr/>
          <a:lstStyle/>
          <a:p>
            <a:pPr>
              <a:defRPr lang="en-IN"/>
            </a:pPr>
            <a:endParaRPr lang="en-US"/>
          </a:p>
        </c:txPr>
        <c:crossAx val="322040576"/>
        <c:crosses val="autoZero"/>
        <c:auto val="1"/>
        <c:lblAlgn val="ctr"/>
        <c:lblOffset val="100"/>
      </c:catAx>
      <c:valAx>
        <c:axId val="322040576"/>
        <c:scaling>
          <c:orientation val="minMax"/>
          <c:max val="100"/>
        </c:scaling>
        <c:delete val="1"/>
        <c:axPos val="b"/>
        <c:numFmt formatCode="0" sourceLinked="1"/>
        <c:tickLblPos val="none"/>
        <c:crossAx val="3220387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4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Wind</c:v>
                </c:pt>
                <c:pt idx="1">
                  <c:v>Solar Thermal</c:v>
                </c:pt>
                <c:pt idx="2">
                  <c:v>Solar Photo Voltaic</c:v>
                </c:pt>
                <c:pt idx="3">
                  <c:v>Biomass Gasifier</c:v>
                </c:pt>
                <c:pt idx="4">
                  <c:v>Other</c:v>
                </c:pt>
                <c:pt idx="5">
                  <c:v>None</c:v>
                </c:pt>
              </c:strCache>
            </c:strRef>
          </c:cat>
          <c:val>
            <c:numRef>
              <c:f>Sheet1!$B$2:$B$7</c:f>
              <c:numCache>
                <c:formatCode>0</c:formatCode>
                <c:ptCount val="6"/>
                <c:pt idx="0">
                  <c:v>1.7</c:v>
                </c:pt>
                <c:pt idx="1">
                  <c:v>1.06</c:v>
                </c:pt>
                <c:pt idx="2">
                  <c:v>0.47000000000000008</c:v>
                </c:pt>
                <c:pt idx="3">
                  <c:v>0.5</c:v>
                </c:pt>
                <c:pt idx="4">
                  <c:v>0</c:v>
                </c:pt>
                <c:pt idx="5">
                  <c:v>95.86999999999999</c:v>
                </c:pt>
              </c:numCache>
            </c:numRef>
          </c:val>
        </c:ser>
        <c:gapWidth val="43"/>
        <c:overlap val="100"/>
        <c:axId val="322101248"/>
        <c:axId val="322102784"/>
      </c:barChart>
      <c:catAx>
        <c:axId val="322101248"/>
        <c:scaling>
          <c:orientation val="maxMin"/>
        </c:scaling>
        <c:axPos val="l"/>
        <c:tickLblPos val="none"/>
        <c:txPr>
          <a:bodyPr/>
          <a:lstStyle/>
          <a:p>
            <a:pPr>
              <a:defRPr lang="en-IN"/>
            </a:pPr>
            <a:endParaRPr lang="en-US"/>
          </a:p>
        </c:txPr>
        <c:crossAx val="322102784"/>
        <c:crosses val="autoZero"/>
        <c:auto val="1"/>
        <c:lblAlgn val="ctr"/>
        <c:lblOffset val="100"/>
      </c:catAx>
      <c:valAx>
        <c:axId val="322102784"/>
        <c:scaling>
          <c:orientation val="minMax"/>
          <c:max val="100"/>
        </c:scaling>
        <c:delete val="1"/>
        <c:axPos val="b"/>
        <c:numFmt formatCode="0" sourceLinked="1"/>
        <c:tickLblPos val="none"/>
        <c:crossAx val="3221012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4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Wind</c:v>
                </c:pt>
                <c:pt idx="1">
                  <c:v>Solar Thermal</c:v>
                </c:pt>
                <c:pt idx="2">
                  <c:v>Solar Photo Voltaic</c:v>
                </c:pt>
                <c:pt idx="3">
                  <c:v>Biomass Gasifier</c:v>
                </c:pt>
                <c:pt idx="4">
                  <c:v>Other</c:v>
                </c:pt>
                <c:pt idx="5">
                  <c:v>None</c:v>
                </c:pt>
              </c:strCache>
            </c:strRef>
          </c:cat>
          <c:val>
            <c:numRef>
              <c:f>Sheet1!$B$2:$B$7</c:f>
              <c:numCache>
                <c:formatCode>0</c:formatCode>
                <c:ptCount val="6"/>
                <c:pt idx="0">
                  <c:v>0.78</c:v>
                </c:pt>
                <c:pt idx="1">
                  <c:v>1.55</c:v>
                </c:pt>
                <c:pt idx="2">
                  <c:v>0.58000000000000007</c:v>
                </c:pt>
                <c:pt idx="3">
                  <c:v>2.13</c:v>
                </c:pt>
                <c:pt idx="4">
                  <c:v>0.97000000000000064</c:v>
                </c:pt>
                <c:pt idx="5">
                  <c:v>94.19</c:v>
                </c:pt>
              </c:numCache>
            </c:numRef>
          </c:val>
        </c:ser>
        <c:gapWidth val="43"/>
        <c:overlap val="100"/>
        <c:axId val="322134784"/>
        <c:axId val="322136320"/>
      </c:barChart>
      <c:catAx>
        <c:axId val="322134784"/>
        <c:scaling>
          <c:orientation val="maxMin"/>
        </c:scaling>
        <c:axPos val="l"/>
        <c:tickLblPos val="none"/>
        <c:txPr>
          <a:bodyPr/>
          <a:lstStyle/>
          <a:p>
            <a:pPr>
              <a:defRPr lang="en-IN"/>
            </a:pPr>
            <a:endParaRPr lang="en-US"/>
          </a:p>
        </c:txPr>
        <c:crossAx val="322136320"/>
        <c:crosses val="autoZero"/>
        <c:auto val="1"/>
        <c:lblAlgn val="ctr"/>
        <c:lblOffset val="100"/>
      </c:catAx>
      <c:valAx>
        <c:axId val="322136320"/>
        <c:scaling>
          <c:orientation val="minMax"/>
          <c:max val="100"/>
        </c:scaling>
        <c:delete val="1"/>
        <c:axPos val="b"/>
        <c:numFmt formatCode="0" sourceLinked="1"/>
        <c:tickLblPos val="none"/>
        <c:crossAx val="3221347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4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Wind</c:v>
                </c:pt>
                <c:pt idx="1">
                  <c:v>Solar Thermal</c:v>
                </c:pt>
                <c:pt idx="2">
                  <c:v>Solar Photo Voltaic</c:v>
                </c:pt>
                <c:pt idx="3">
                  <c:v>Biomass Gasifier</c:v>
                </c:pt>
                <c:pt idx="4">
                  <c:v>Other</c:v>
                </c:pt>
                <c:pt idx="5">
                  <c:v>None</c:v>
                </c:pt>
              </c:strCache>
            </c:strRef>
          </c:cat>
          <c:val>
            <c:numRef>
              <c:f>Sheet1!$B$2:$B$7</c:f>
              <c:numCache>
                <c:formatCode>0</c:formatCode>
                <c:ptCount val="6"/>
                <c:pt idx="0">
                  <c:v>1.32</c:v>
                </c:pt>
                <c:pt idx="1">
                  <c:v>0.88</c:v>
                </c:pt>
                <c:pt idx="2">
                  <c:v>3.07</c:v>
                </c:pt>
                <c:pt idx="3">
                  <c:v>1.54</c:v>
                </c:pt>
                <c:pt idx="4">
                  <c:v>1.1000000000000001</c:v>
                </c:pt>
                <c:pt idx="5">
                  <c:v>93.42</c:v>
                </c:pt>
              </c:numCache>
            </c:numRef>
          </c:val>
        </c:ser>
        <c:gapWidth val="43"/>
        <c:overlap val="100"/>
        <c:axId val="322209280"/>
        <c:axId val="322210816"/>
      </c:barChart>
      <c:catAx>
        <c:axId val="322209280"/>
        <c:scaling>
          <c:orientation val="maxMin"/>
        </c:scaling>
        <c:axPos val="l"/>
        <c:tickLblPos val="none"/>
        <c:txPr>
          <a:bodyPr/>
          <a:lstStyle/>
          <a:p>
            <a:pPr>
              <a:defRPr lang="en-IN"/>
            </a:pPr>
            <a:endParaRPr lang="en-US"/>
          </a:p>
        </c:txPr>
        <c:crossAx val="322210816"/>
        <c:crosses val="autoZero"/>
        <c:auto val="1"/>
        <c:lblAlgn val="ctr"/>
        <c:lblOffset val="100"/>
      </c:catAx>
      <c:valAx>
        <c:axId val="322210816"/>
        <c:scaling>
          <c:orientation val="minMax"/>
          <c:max val="100"/>
        </c:scaling>
        <c:delete val="1"/>
        <c:axPos val="b"/>
        <c:numFmt formatCode="0" sourceLinked="1"/>
        <c:tickLblPos val="none"/>
        <c:crossAx val="3222092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9"/>
          <c:y val="0.12257111451324262"/>
          <c:w val="0.83441228514459997"/>
          <c:h val="0.73654049115843478"/>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87.83</c:v>
                </c:pt>
                <c:pt idx="1">
                  <c:v>9.7299999999999986</c:v>
                </c:pt>
                <c:pt idx="2">
                  <c:v>2.4299999999999997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5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Wind</c:v>
                </c:pt>
                <c:pt idx="1">
                  <c:v>Solar Thermal</c:v>
                </c:pt>
                <c:pt idx="2">
                  <c:v>Solar Photo Voltaic</c:v>
                </c:pt>
                <c:pt idx="3">
                  <c:v>Biomass Gasifier</c:v>
                </c:pt>
                <c:pt idx="4">
                  <c:v>Other</c:v>
                </c:pt>
                <c:pt idx="5">
                  <c:v>None</c:v>
                </c:pt>
              </c:strCache>
            </c:strRef>
          </c:cat>
          <c:val>
            <c:numRef>
              <c:f>Sheet1!$B$2:$B$7</c:f>
              <c:numCache>
                <c:formatCode>0</c:formatCode>
                <c:ptCount val="6"/>
                <c:pt idx="0">
                  <c:v>2.3299999999999987</c:v>
                </c:pt>
                <c:pt idx="1">
                  <c:v>0</c:v>
                </c:pt>
                <c:pt idx="2">
                  <c:v>0</c:v>
                </c:pt>
                <c:pt idx="3">
                  <c:v>4.6499999999999995</c:v>
                </c:pt>
                <c:pt idx="4">
                  <c:v>0</c:v>
                </c:pt>
                <c:pt idx="5">
                  <c:v>93.02</c:v>
                </c:pt>
              </c:numCache>
            </c:numRef>
          </c:val>
        </c:ser>
        <c:gapWidth val="43"/>
        <c:overlap val="100"/>
        <c:axId val="322230528"/>
        <c:axId val="322240512"/>
      </c:barChart>
      <c:catAx>
        <c:axId val="322230528"/>
        <c:scaling>
          <c:orientation val="maxMin"/>
        </c:scaling>
        <c:axPos val="l"/>
        <c:tickLblPos val="none"/>
        <c:txPr>
          <a:bodyPr/>
          <a:lstStyle/>
          <a:p>
            <a:pPr>
              <a:defRPr lang="en-IN"/>
            </a:pPr>
            <a:endParaRPr lang="en-US"/>
          </a:p>
        </c:txPr>
        <c:crossAx val="322240512"/>
        <c:crosses val="autoZero"/>
        <c:auto val="1"/>
        <c:lblAlgn val="ctr"/>
        <c:lblOffset val="100"/>
      </c:catAx>
      <c:valAx>
        <c:axId val="322240512"/>
        <c:scaling>
          <c:orientation val="minMax"/>
          <c:max val="100"/>
        </c:scaling>
        <c:delete val="1"/>
        <c:axPos val="b"/>
        <c:numFmt formatCode="0" sourceLinked="1"/>
        <c:tickLblPos val="none"/>
        <c:crossAx val="3222305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5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Wind</c:v>
                </c:pt>
                <c:pt idx="1">
                  <c:v>Solar Thermal</c:v>
                </c:pt>
                <c:pt idx="2">
                  <c:v>Solar Photo Voltaic</c:v>
                </c:pt>
                <c:pt idx="3">
                  <c:v>Biomass Gasifier</c:v>
                </c:pt>
                <c:pt idx="4">
                  <c:v>Other</c:v>
                </c:pt>
                <c:pt idx="5">
                  <c:v>None</c:v>
                </c:pt>
              </c:strCache>
            </c:strRef>
          </c:cat>
          <c:val>
            <c:numRef>
              <c:f>Sheet1!$B$2:$B$7</c:f>
              <c:numCache>
                <c:formatCode>0</c:formatCode>
                <c:ptCount val="6"/>
                <c:pt idx="0">
                  <c:v>1.6400000000000001</c:v>
                </c:pt>
                <c:pt idx="1">
                  <c:v>1.1499999999999675</c:v>
                </c:pt>
                <c:pt idx="2">
                  <c:v>0.76000000000001644</c:v>
                </c:pt>
                <c:pt idx="3">
                  <c:v>0.74000000000000365</c:v>
                </c:pt>
                <c:pt idx="4">
                  <c:v>0.59</c:v>
                </c:pt>
                <c:pt idx="5">
                  <c:v>95.33</c:v>
                </c:pt>
              </c:numCache>
            </c:numRef>
          </c:val>
        </c:ser>
        <c:gapWidth val="43"/>
        <c:overlap val="100"/>
        <c:axId val="322255872"/>
        <c:axId val="322257664"/>
      </c:barChart>
      <c:catAx>
        <c:axId val="322255872"/>
        <c:scaling>
          <c:orientation val="maxMin"/>
        </c:scaling>
        <c:axPos val="l"/>
        <c:tickLblPos val="none"/>
        <c:txPr>
          <a:bodyPr/>
          <a:lstStyle/>
          <a:p>
            <a:pPr>
              <a:defRPr lang="en-IN"/>
            </a:pPr>
            <a:endParaRPr lang="en-US"/>
          </a:p>
        </c:txPr>
        <c:crossAx val="322257664"/>
        <c:crosses val="autoZero"/>
        <c:auto val="1"/>
        <c:lblAlgn val="ctr"/>
        <c:lblOffset val="100"/>
      </c:catAx>
      <c:valAx>
        <c:axId val="322257664"/>
        <c:scaling>
          <c:orientation val="minMax"/>
          <c:max val="100"/>
        </c:scaling>
        <c:delete val="1"/>
        <c:axPos val="b"/>
        <c:numFmt formatCode="0" sourceLinked="1"/>
        <c:tickLblPos val="none"/>
        <c:crossAx val="32225587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5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Wind</c:v>
                </c:pt>
                <c:pt idx="1">
                  <c:v>Solar Thermal</c:v>
                </c:pt>
                <c:pt idx="2">
                  <c:v>Solar Photo Voltaic</c:v>
                </c:pt>
                <c:pt idx="3">
                  <c:v>Biomass Gasifier</c:v>
                </c:pt>
                <c:pt idx="4">
                  <c:v>Other</c:v>
                </c:pt>
                <c:pt idx="5">
                  <c:v>None</c:v>
                </c:pt>
              </c:strCache>
            </c:strRef>
          </c:cat>
          <c:val>
            <c:numRef>
              <c:f>Sheet1!$B$2:$B$7</c:f>
              <c:numCache>
                <c:formatCode>0</c:formatCode>
                <c:ptCount val="6"/>
                <c:pt idx="0">
                  <c:v>0.59</c:v>
                </c:pt>
                <c:pt idx="1">
                  <c:v>1.58</c:v>
                </c:pt>
                <c:pt idx="2">
                  <c:v>0.79</c:v>
                </c:pt>
                <c:pt idx="3">
                  <c:v>0.69000000000000061</c:v>
                </c:pt>
                <c:pt idx="4">
                  <c:v>1</c:v>
                </c:pt>
                <c:pt idx="5">
                  <c:v>96.240000000000023</c:v>
                </c:pt>
              </c:numCache>
            </c:numRef>
          </c:val>
        </c:ser>
        <c:gapWidth val="43"/>
        <c:overlap val="100"/>
        <c:axId val="322326528"/>
        <c:axId val="322328064"/>
      </c:barChart>
      <c:catAx>
        <c:axId val="322326528"/>
        <c:scaling>
          <c:orientation val="maxMin"/>
        </c:scaling>
        <c:axPos val="l"/>
        <c:tickLblPos val="none"/>
        <c:txPr>
          <a:bodyPr/>
          <a:lstStyle/>
          <a:p>
            <a:pPr>
              <a:defRPr lang="en-IN"/>
            </a:pPr>
            <a:endParaRPr lang="en-US"/>
          </a:p>
        </c:txPr>
        <c:crossAx val="322328064"/>
        <c:crosses val="autoZero"/>
        <c:auto val="1"/>
        <c:lblAlgn val="ctr"/>
        <c:lblOffset val="100"/>
      </c:catAx>
      <c:valAx>
        <c:axId val="322328064"/>
        <c:scaling>
          <c:orientation val="minMax"/>
          <c:max val="100"/>
        </c:scaling>
        <c:delete val="1"/>
        <c:axPos val="b"/>
        <c:numFmt formatCode="0" sourceLinked="1"/>
        <c:tickLblPos val="none"/>
        <c:crossAx val="3223265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5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Wind</c:v>
                </c:pt>
                <c:pt idx="1">
                  <c:v>Solar Thermal</c:v>
                </c:pt>
                <c:pt idx="2">
                  <c:v>Solar Photo Voltaic</c:v>
                </c:pt>
                <c:pt idx="3">
                  <c:v>Biomass Gasifier</c:v>
                </c:pt>
                <c:pt idx="4">
                  <c:v>Other</c:v>
                </c:pt>
                <c:pt idx="5">
                  <c:v>None</c:v>
                </c:pt>
              </c:strCache>
            </c:strRef>
          </c:cat>
          <c:val>
            <c:numRef>
              <c:f>Sheet1!$B$2:$B$7</c:f>
              <c:numCache>
                <c:formatCode>0</c:formatCode>
                <c:ptCount val="6"/>
                <c:pt idx="0">
                  <c:v>2.27</c:v>
                </c:pt>
                <c:pt idx="1">
                  <c:v>1.42</c:v>
                </c:pt>
                <c:pt idx="2">
                  <c:v>0.43000000000000038</c:v>
                </c:pt>
                <c:pt idx="3">
                  <c:v>0.56999999999999995</c:v>
                </c:pt>
                <c:pt idx="4">
                  <c:v>0.43000000000000038</c:v>
                </c:pt>
                <c:pt idx="5">
                  <c:v>94.98</c:v>
                </c:pt>
              </c:numCache>
            </c:numRef>
          </c:val>
        </c:ser>
        <c:gapWidth val="43"/>
        <c:overlap val="100"/>
        <c:axId val="322355968"/>
        <c:axId val="322357504"/>
      </c:barChart>
      <c:catAx>
        <c:axId val="322355968"/>
        <c:scaling>
          <c:orientation val="maxMin"/>
        </c:scaling>
        <c:axPos val="l"/>
        <c:tickLblPos val="none"/>
        <c:txPr>
          <a:bodyPr/>
          <a:lstStyle/>
          <a:p>
            <a:pPr>
              <a:defRPr lang="en-IN"/>
            </a:pPr>
            <a:endParaRPr lang="en-US"/>
          </a:p>
        </c:txPr>
        <c:crossAx val="322357504"/>
        <c:crosses val="autoZero"/>
        <c:auto val="1"/>
        <c:lblAlgn val="ctr"/>
        <c:lblOffset val="100"/>
      </c:catAx>
      <c:valAx>
        <c:axId val="322357504"/>
        <c:scaling>
          <c:orientation val="minMax"/>
          <c:max val="100"/>
        </c:scaling>
        <c:delete val="1"/>
        <c:axPos val="b"/>
        <c:numFmt formatCode="0" sourceLinked="1"/>
        <c:tickLblPos val="none"/>
        <c:crossAx val="3223559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5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Wind</c:v>
                </c:pt>
                <c:pt idx="1">
                  <c:v>Solar Thermal</c:v>
                </c:pt>
                <c:pt idx="2">
                  <c:v>Solar Photo Voltaic</c:v>
                </c:pt>
                <c:pt idx="3">
                  <c:v>Biomass Gasifier</c:v>
                </c:pt>
                <c:pt idx="4">
                  <c:v>Other</c:v>
                </c:pt>
                <c:pt idx="5">
                  <c:v>None</c:v>
                </c:pt>
              </c:strCache>
            </c:strRef>
          </c:cat>
          <c:val>
            <c:numRef>
              <c:f>Sheet1!$B$2:$B$7</c:f>
              <c:numCache>
                <c:formatCode>0</c:formatCode>
                <c:ptCount val="6"/>
                <c:pt idx="0">
                  <c:v>2.8899999999999997</c:v>
                </c:pt>
                <c:pt idx="1">
                  <c:v>1.05</c:v>
                </c:pt>
                <c:pt idx="2">
                  <c:v>0.39000000000000851</c:v>
                </c:pt>
                <c:pt idx="3">
                  <c:v>0.92</c:v>
                </c:pt>
                <c:pt idx="4">
                  <c:v>0.66000000000001846</c:v>
                </c:pt>
                <c:pt idx="5">
                  <c:v>94.08</c:v>
                </c:pt>
              </c:numCache>
            </c:numRef>
          </c:val>
        </c:ser>
        <c:gapWidth val="43"/>
        <c:overlap val="100"/>
        <c:axId val="322377216"/>
        <c:axId val="322378752"/>
      </c:barChart>
      <c:catAx>
        <c:axId val="322377216"/>
        <c:scaling>
          <c:orientation val="maxMin"/>
        </c:scaling>
        <c:axPos val="l"/>
        <c:tickLblPos val="none"/>
        <c:txPr>
          <a:bodyPr/>
          <a:lstStyle/>
          <a:p>
            <a:pPr>
              <a:defRPr lang="en-IN"/>
            </a:pPr>
            <a:endParaRPr lang="en-US"/>
          </a:p>
        </c:txPr>
        <c:crossAx val="322378752"/>
        <c:crosses val="autoZero"/>
        <c:auto val="1"/>
        <c:lblAlgn val="ctr"/>
        <c:lblOffset val="100"/>
      </c:catAx>
      <c:valAx>
        <c:axId val="322378752"/>
        <c:scaling>
          <c:orientation val="minMax"/>
          <c:max val="100"/>
        </c:scaling>
        <c:delete val="1"/>
        <c:axPos val="b"/>
        <c:numFmt formatCode="0" sourceLinked="1"/>
        <c:tickLblPos val="none"/>
        <c:crossAx val="3223772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5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Wind</c:v>
                </c:pt>
                <c:pt idx="1">
                  <c:v>Solar Thermal</c:v>
                </c:pt>
                <c:pt idx="2">
                  <c:v>Solar Photo Voltaic</c:v>
                </c:pt>
                <c:pt idx="3">
                  <c:v>Biomass Gasifier</c:v>
                </c:pt>
                <c:pt idx="4">
                  <c:v>Other</c:v>
                </c:pt>
                <c:pt idx="5">
                  <c:v>None</c:v>
                </c:pt>
              </c:strCache>
            </c:strRef>
          </c:cat>
          <c:val>
            <c:numRef>
              <c:f>Sheet1!$B$2:$B$7</c:f>
              <c:numCache>
                <c:formatCode>0</c:formatCode>
                <c:ptCount val="6"/>
                <c:pt idx="0">
                  <c:v>0.4</c:v>
                </c:pt>
                <c:pt idx="1">
                  <c:v>0.2</c:v>
                </c:pt>
                <c:pt idx="2">
                  <c:v>1.7</c:v>
                </c:pt>
                <c:pt idx="3">
                  <c:v>1</c:v>
                </c:pt>
                <c:pt idx="4">
                  <c:v>1.1000000000000001</c:v>
                </c:pt>
                <c:pt idx="5">
                  <c:v>96.11</c:v>
                </c:pt>
              </c:numCache>
            </c:numRef>
          </c:val>
        </c:ser>
        <c:gapWidth val="43"/>
        <c:overlap val="100"/>
        <c:axId val="322513152"/>
        <c:axId val="322519040"/>
      </c:barChart>
      <c:catAx>
        <c:axId val="322513152"/>
        <c:scaling>
          <c:orientation val="maxMin"/>
        </c:scaling>
        <c:axPos val="l"/>
        <c:tickLblPos val="none"/>
        <c:txPr>
          <a:bodyPr/>
          <a:lstStyle/>
          <a:p>
            <a:pPr>
              <a:defRPr lang="en-IN"/>
            </a:pPr>
            <a:endParaRPr lang="en-US"/>
          </a:p>
        </c:txPr>
        <c:crossAx val="322519040"/>
        <c:crosses val="autoZero"/>
        <c:auto val="1"/>
        <c:lblAlgn val="ctr"/>
        <c:lblOffset val="100"/>
      </c:catAx>
      <c:valAx>
        <c:axId val="322519040"/>
        <c:scaling>
          <c:orientation val="minMax"/>
          <c:max val="100"/>
        </c:scaling>
        <c:delete val="1"/>
        <c:axPos val="b"/>
        <c:numFmt formatCode="0" sourceLinked="1"/>
        <c:tickLblPos val="none"/>
        <c:crossAx val="3225131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5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24.35</c:v>
                </c:pt>
                <c:pt idx="1">
                  <c:v>21.5</c:v>
                </c:pt>
                <c:pt idx="2">
                  <c:v>17.649999999999999</c:v>
                </c:pt>
                <c:pt idx="3">
                  <c:v>10.38</c:v>
                </c:pt>
                <c:pt idx="4">
                  <c:v>8.07</c:v>
                </c:pt>
                <c:pt idx="5">
                  <c:v>7.79</c:v>
                </c:pt>
                <c:pt idx="6">
                  <c:v>6.08</c:v>
                </c:pt>
                <c:pt idx="7">
                  <c:v>5.92</c:v>
                </c:pt>
                <c:pt idx="8">
                  <c:v>3.8299999999999987</c:v>
                </c:pt>
                <c:pt idx="9">
                  <c:v>21.12</c:v>
                </c:pt>
              </c:numCache>
            </c:numRef>
          </c:val>
        </c:ser>
        <c:gapWidth val="43"/>
        <c:overlap val="100"/>
        <c:axId val="324337664"/>
        <c:axId val="324339200"/>
      </c:barChart>
      <c:catAx>
        <c:axId val="324337664"/>
        <c:scaling>
          <c:orientation val="maxMin"/>
        </c:scaling>
        <c:axPos val="l"/>
        <c:tickLblPos val="none"/>
        <c:txPr>
          <a:bodyPr/>
          <a:lstStyle/>
          <a:p>
            <a:pPr>
              <a:defRPr lang="en-IN"/>
            </a:pPr>
            <a:endParaRPr lang="en-US"/>
          </a:p>
        </c:txPr>
        <c:crossAx val="324339200"/>
        <c:crosses val="autoZero"/>
        <c:auto val="1"/>
        <c:lblAlgn val="ctr"/>
        <c:lblOffset val="100"/>
      </c:catAx>
      <c:valAx>
        <c:axId val="324339200"/>
        <c:scaling>
          <c:orientation val="minMax"/>
          <c:max val="100"/>
        </c:scaling>
        <c:delete val="1"/>
        <c:axPos val="b"/>
        <c:numFmt formatCode="0" sourceLinked="1"/>
        <c:tickLblPos val="none"/>
        <c:crossAx val="3243376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5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0</c:v>
                </c:pt>
                <c:pt idx="1">
                  <c:v>44.44</c:v>
                </c:pt>
                <c:pt idx="2">
                  <c:v>22.22</c:v>
                </c:pt>
                <c:pt idx="3">
                  <c:v>7.41</c:v>
                </c:pt>
                <c:pt idx="4">
                  <c:v>22.22</c:v>
                </c:pt>
                <c:pt idx="5">
                  <c:v>11.11</c:v>
                </c:pt>
                <c:pt idx="6">
                  <c:v>7.41</c:v>
                </c:pt>
                <c:pt idx="7">
                  <c:v>14.81</c:v>
                </c:pt>
                <c:pt idx="8">
                  <c:v>0</c:v>
                </c:pt>
                <c:pt idx="9">
                  <c:v>14.81</c:v>
                </c:pt>
              </c:numCache>
            </c:numRef>
          </c:val>
        </c:ser>
        <c:gapWidth val="43"/>
        <c:overlap val="100"/>
        <c:axId val="324408064"/>
        <c:axId val="324409600"/>
      </c:barChart>
      <c:catAx>
        <c:axId val="324408064"/>
        <c:scaling>
          <c:orientation val="maxMin"/>
        </c:scaling>
        <c:axPos val="l"/>
        <c:tickLblPos val="none"/>
        <c:txPr>
          <a:bodyPr/>
          <a:lstStyle/>
          <a:p>
            <a:pPr>
              <a:defRPr lang="en-IN"/>
            </a:pPr>
            <a:endParaRPr lang="en-US"/>
          </a:p>
        </c:txPr>
        <c:crossAx val="324409600"/>
        <c:crosses val="autoZero"/>
        <c:auto val="1"/>
        <c:lblAlgn val="ctr"/>
        <c:lblOffset val="100"/>
      </c:catAx>
      <c:valAx>
        <c:axId val="324409600"/>
        <c:scaling>
          <c:orientation val="minMax"/>
          <c:max val="100"/>
        </c:scaling>
        <c:delete val="1"/>
        <c:axPos val="b"/>
        <c:numFmt formatCode="0" sourceLinked="1"/>
        <c:tickLblPos val="none"/>
        <c:crossAx val="3244080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5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24.95</c:v>
                </c:pt>
                <c:pt idx="1">
                  <c:v>19.57</c:v>
                </c:pt>
                <c:pt idx="2">
                  <c:v>17.850000000000001</c:v>
                </c:pt>
                <c:pt idx="3">
                  <c:v>10.19</c:v>
                </c:pt>
                <c:pt idx="4">
                  <c:v>6.57</c:v>
                </c:pt>
                <c:pt idx="5">
                  <c:v>6.89</c:v>
                </c:pt>
                <c:pt idx="6">
                  <c:v>6.2700000000000014</c:v>
                </c:pt>
                <c:pt idx="7">
                  <c:v>5.8</c:v>
                </c:pt>
                <c:pt idx="8">
                  <c:v>2.79</c:v>
                </c:pt>
                <c:pt idx="9">
                  <c:v>22.89</c:v>
                </c:pt>
              </c:numCache>
            </c:numRef>
          </c:val>
        </c:ser>
        <c:gapWidth val="43"/>
        <c:overlap val="100"/>
        <c:axId val="324421120"/>
        <c:axId val="324422656"/>
      </c:barChart>
      <c:catAx>
        <c:axId val="324421120"/>
        <c:scaling>
          <c:orientation val="maxMin"/>
        </c:scaling>
        <c:axPos val="l"/>
        <c:tickLblPos val="none"/>
        <c:txPr>
          <a:bodyPr/>
          <a:lstStyle/>
          <a:p>
            <a:pPr>
              <a:defRPr lang="en-IN"/>
            </a:pPr>
            <a:endParaRPr lang="en-US"/>
          </a:p>
        </c:txPr>
        <c:crossAx val="324422656"/>
        <c:crosses val="autoZero"/>
        <c:auto val="1"/>
        <c:lblAlgn val="ctr"/>
        <c:lblOffset val="100"/>
      </c:catAx>
      <c:valAx>
        <c:axId val="324422656"/>
        <c:scaling>
          <c:orientation val="minMax"/>
          <c:max val="100"/>
        </c:scaling>
        <c:delete val="1"/>
        <c:axPos val="b"/>
        <c:numFmt formatCode="0" sourceLinked="1"/>
        <c:tickLblPos val="none"/>
        <c:crossAx val="3244211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5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22.12</c:v>
                </c:pt>
                <c:pt idx="1">
                  <c:v>34.07</c:v>
                </c:pt>
                <c:pt idx="2">
                  <c:v>17.04</c:v>
                </c:pt>
                <c:pt idx="3">
                  <c:v>12.61</c:v>
                </c:pt>
                <c:pt idx="4">
                  <c:v>21.02</c:v>
                </c:pt>
                <c:pt idx="5">
                  <c:v>18.809999999999999</c:v>
                </c:pt>
                <c:pt idx="6">
                  <c:v>5.09</c:v>
                </c:pt>
                <c:pt idx="7">
                  <c:v>6.42</c:v>
                </c:pt>
                <c:pt idx="8">
                  <c:v>11.950000000000006</c:v>
                </c:pt>
                <c:pt idx="9">
                  <c:v>11.06</c:v>
                </c:pt>
              </c:numCache>
            </c:numRef>
          </c:val>
        </c:ser>
        <c:gapWidth val="43"/>
        <c:overlap val="100"/>
        <c:axId val="324495616"/>
        <c:axId val="324497408"/>
      </c:barChart>
      <c:catAx>
        <c:axId val="324495616"/>
        <c:scaling>
          <c:orientation val="maxMin"/>
        </c:scaling>
        <c:axPos val="l"/>
        <c:tickLblPos val="none"/>
        <c:txPr>
          <a:bodyPr/>
          <a:lstStyle/>
          <a:p>
            <a:pPr>
              <a:defRPr lang="en-IN"/>
            </a:pPr>
            <a:endParaRPr lang="en-US"/>
          </a:p>
        </c:txPr>
        <c:crossAx val="324497408"/>
        <c:crosses val="autoZero"/>
        <c:auto val="1"/>
        <c:lblAlgn val="ctr"/>
        <c:lblOffset val="100"/>
      </c:catAx>
      <c:valAx>
        <c:axId val="324497408"/>
        <c:scaling>
          <c:orientation val="minMax"/>
          <c:max val="100"/>
        </c:scaling>
        <c:delete val="1"/>
        <c:axPos val="b"/>
        <c:numFmt formatCode="0" sourceLinked="1"/>
        <c:tickLblPos val="none"/>
        <c:crossAx val="3244956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1"/>
          <c:y val="0.12257111451324262"/>
          <c:w val="0.83441228514459997"/>
          <c:h val="0.736540491158434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77.27</c:v>
                </c:pt>
                <c:pt idx="1">
                  <c:v>20.45</c:v>
                </c:pt>
                <c:pt idx="2">
                  <c:v>2.27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6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22.37</c:v>
                </c:pt>
                <c:pt idx="1">
                  <c:v>33.770000000000003</c:v>
                </c:pt>
                <c:pt idx="2">
                  <c:v>16.89</c:v>
                </c:pt>
                <c:pt idx="3">
                  <c:v>12.5</c:v>
                </c:pt>
                <c:pt idx="4">
                  <c:v>21.27</c:v>
                </c:pt>
                <c:pt idx="5">
                  <c:v>18.86</c:v>
                </c:pt>
                <c:pt idx="6">
                  <c:v>5.26</c:v>
                </c:pt>
                <c:pt idx="7">
                  <c:v>6.58</c:v>
                </c:pt>
                <c:pt idx="8">
                  <c:v>12.28</c:v>
                </c:pt>
                <c:pt idx="9">
                  <c:v>10.96</c:v>
                </c:pt>
              </c:numCache>
            </c:numRef>
          </c:val>
        </c:ser>
        <c:gapWidth val="43"/>
        <c:overlap val="100"/>
        <c:axId val="324525056"/>
        <c:axId val="324530944"/>
      </c:barChart>
      <c:catAx>
        <c:axId val="324525056"/>
        <c:scaling>
          <c:orientation val="maxMin"/>
        </c:scaling>
        <c:axPos val="l"/>
        <c:tickLblPos val="none"/>
        <c:txPr>
          <a:bodyPr/>
          <a:lstStyle/>
          <a:p>
            <a:pPr>
              <a:defRPr lang="en-IN"/>
            </a:pPr>
            <a:endParaRPr lang="en-US"/>
          </a:p>
        </c:txPr>
        <c:crossAx val="324530944"/>
        <c:crosses val="autoZero"/>
        <c:auto val="1"/>
        <c:lblAlgn val="ctr"/>
        <c:lblOffset val="100"/>
      </c:catAx>
      <c:valAx>
        <c:axId val="324530944"/>
        <c:scaling>
          <c:orientation val="minMax"/>
          <c:max val="100"/>
        </c:scaling>
        <c:delete val="1"/>
        <c:axPos val="b"/>
        <c:numFmt formatCode="0" sourceLinked="1"/>
        <c:tickLblPos val="none"/>
        <c:crossAx val="32452505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6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15.91</c:v>
                </c:pt>
                <c:pt idx="1">
                  <c:v>22.73</c:v>
                </c:pt>
                <c:pt idx="2">
                  <c:v>13.64</c:v>
                </c:pt>
                <c:pt idx="3">
                  <c:v>9.09</c:v>
                </c:pt>
                <c:pt idx="4">
                  <c:v>22.73</c:v>
                </c:pt>
                <c:pt idx="5">
                  <c:v>20.45</c:v>
                </c:pt>
                <c:pt idx="6">
                  <c:v>18.18</c:v>
                </c:pt>
                <c:pt idx="7">
                  <c:v>22.73</c:v>
                </c:pt>
                <c:pt idx="8">
                  <c:v>4.55</c:v>
                </c:pt>
                <c:pt idx="9">
                  <c:v>15.91</c:v>
                </c:pt>
              </c:numCache>
            </c:numRef>
          </c:val>
        </c:ser>
        <c:gapWidth val="43"/>
        <c:overlap val="100"/>
        <c:axId val="324595712"/>
        <c:axId val="324597248"/>
      </c:barChart>
      <c:catAx>
        <c:axId val="324595712"/>
        <c:scaling>
          <c:orientation val="maxMin"/>
        </c:scaling>
        <c:axPos val="l"/>
        <c:tickLblPos val="none"/>
        <c:txPr>
          <a:bodyPr/>
          <a:lstStyle/>
          <a:p>
            <a:pPr>
              <a:defRPr lang="en-IN"/>
            </a:pPr>
            <a:endParaRPr lang="en-US"/>
          </a:p>
        </c:txPr>
        <c:crossAx val="324597248"/>
        <c:crosses val="autoZero"/>
        <c:auto val="1"/>
        <c:lblAlgn val="ctr"/>
        <c:lblOffset val="100"/>
      </c:catAx>
      <c:valAx>
        <c:axId val="324597248"/>
        <c:scaling>
          <c:orientation val="minMax"/>
          <c:max val="100"/>
        </c:scaling>
        <c:delete val="1"/>
        <c:axPos val="b"/>
        <c:numFmt formatCode="0" sourceLinked="1"/>
        <c:tickLblPos val="none"/>
        <c:crossAx val="3245957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6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title>
      <c:txPr>
        <a:bodyPr/>
        <a:lstStyle/>
        <a:p>
          <a:pPr>
            <a:defRPr lang="en-IN" sz="1400"/>
          </a:pPr>
          <a:endParaRPr lang="en-US"/>
        </a:p>
      </c:txPr>
    </c:title>
    <c:view3D>
      <c:rotX val="50"/>
      <c:rotY val="150"/>
      <c:perspective val="30"/>
    </c:view3D>
    <c:plotArea>
      <c:layout>
        <c:manualLayout>
          <c:layoutTarget val="inner"/>
          <c:xMode val="edge"/>
          <c:yMode val="edge"/>
          <c:x val="0.2872366089862638"/>
          <c:y val="0.18127474744433394"/>
          <c:w val="0.71276349099949265"/>
          <c:h val="0.76865148070640565"/>
        </c:manualLayout>
      </c:layout>
      <c:pie3DChart>
        <c:varyColors val="1"/>
        <c:ser>
          <c:idx val="0"/>
          <c:order val="0"/>
          <c:tx>
            <c:strRef>
              <c:f>Sheet1!$B$1</c:f>
              <c:strCache>
                <c:ptCount val="1"/>
                <c:pt idx="0">
                  <c:v>Automated Ventilation</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Lbls>
            <c:dLbl>
              <c:idx val="0"/>
              <c:tx>
                <c:rich>
                  <a:bodyPr/>
                  <a:lstStyle/>
                  <a:p>
                    <a:r>
                      <a:rPr lang="en-US" sz="1100" dirty="0" smtClean="0"/>
                      <a:t>2</a:t>
                    </a:r>
                    <a:r>
                      <a:rPr lang="en-US" sz="1100" dirty="0"/>
                      <a:t>1</a:t>
                    </a:r>
                    <a:r>
                      <a:rPr lang="en-US" dirty="0" smtClean="0"/>
                      <a:t>%</a:t>
                    </a:r>
                    <a:endParaRPr lang="en-US" dirty="0"/>
                  </a:p>
                </c:rich>
              </c:tx>
              <c:showVal val="1"/>
              <c:showPercent val="1"/>
            </c:dLbl>
            <c:dLbl>
              <c:idx val="1"/>
              <c:layout>
                <c:manualLayout>
                  <c:x val="6.2672805854972432E-4"/>
                  <c:y val="0.16433408475388139"/>
                </c:manualLayout>
              </c:layout>
              <c:tx>
                <c:rich>
                  <a:bodyPr/>
                  <a:lstStyle/>
                  <a:p>
                    <a:r>
                      <a:rPr lang="en-US" sz="1100" dirty="0"/>
                      <a:t>8</a:t>
                    </a:r>
                    <a:r>
                      <a:rPr lang="en-US" dirty="0"/>
                      <a:t>3</a:t>
                    </a:r>
                    <a:r>
                      <a:rPr lang="en-US" dirty="0" smtClean="0"/>
                      <a:t>%</a:t>
                    </a:r>
                    <a:endParaRPr lang="en-US" dirty="0"/>
                  </a:p>
                </c:rich>
              </c:tx>
              <c:showVal val="1"/>
              <c:showPercent val="1"/>
            </c:dLbl>
            <c:txPr>
              <a:bodyPr/>
              <a:lstStyle/>
              <a:p>
                <a:pPr>
                  <a:defRPr lang="en-US" sz="1100"/>
                </a:pPr>
                <a:endParaRPr lang="en-US"/>
              </a:p>
            </c:txPr>
            <c:showVal val="1"/>
            <c:showPercent val="1"/>
          </c:dLbls>
          <c:cat>
            <c:strRef>
              <c:f>Sheet1!$A$2:$A$3</c:f>
              <c:strCache>
                <c:ptCount val="2"/>
                <c:pt idx="0">
                  <c:v> Automatic Ventilation system</c:v>
                </c:pt>
                <c:pt idx="1">
                  <c:v> Manual (Door opened regularly)</c:v>
                </c:pt>
              </c:strCache>
            </c:strRef>
          </c:cat>
          <c:val>
            <c:numRef>
              <c:f>Sheet1!$B$2:$B$3</c:f>
              <c:numCache>
                <c:formatCode>0%</c:formatCode>
                <c:ptCount val="2"/>
                <c:pt idx="0">
                  <c:v>0.21000000000000021</c:v>
                </c:pt>
                <c:pt idx="1">
                  <c:v>0.83480000000000065</c:v>
                </c:pt>
              </c:numCache>
            </c:numRef>
          </c:val>
        </c:ser>
        <c:dLbls>
          <c:showPercent val="1"/>
        </c:dLbls>
      </c:pie3DChart>
    </c:plotArea>
    <c:legend>
      <c:legendPos val="l"/>
      <c:txPr>
        <a:bodyPr/>
        <a:lstStyle/>
        <a:p>
          <a:pPr>
            <a:defRPr lang="en-IN" sz="1000"/>
          </a:pPr>
          <a:endParaRPr lang="en-US"/>
        </a:p>
      </c:txPr>
    </c:legend>
    <c:plotVisOnly val="1"/>
    <c:dispBlanksAs val="zero"/>
  </c:chart>
  <c:txPr>
    <a:bodyPr/>
    <a:lstStyle/>
    <a:p>
      <a:pPr>
        <a:defRPr sz="800">
          <a:latin typeface="Calibri" pitchFamily="34" charset="0"/>
        </a:defRPr>
      </a:pPr>
      <a:endParaRPr lang="en-US"/>
    </a:p>
  </c:txPr>
  <c:externalData r:id="rId2"/>
</c:chartSpace>
</file>

<file path=ppt/charts/chart76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title>
      <c:tx>
        <c:rich>
          <a:bodyPr/>
          <a:lstStyle/>
          <a:p>
            <a:pPr>
              <a:defRPr lang="en-US"/>
            </a:pPr>
            <a:r>
              <a:rPr lang="en-US" dirty="0"/>
              <a:t>CO</a:t>
            </a:r>
            <a:r>
              <a:rPr lang="en-US" baseline="-25000" dirty="0"/>
              <a:t>² </a:t>
            </a:r>
            <a:r>
              <a:rPr lang="en-US" dirty="0"/>
              <a:t>air sensors (%)</a:t>
            </a:r>
          </a:p>
        </c:rich>
      </c:tx>
      <c:layout>
        <c:manualLayout>
          <c:xMode val="edge"/>
          <c:yMode val="edge"/>
          <c:x val="0.54888888888888965"/>
          <c:y val="2.2650056625141596E-2"/>
        </c:manualLayout>
      </c:layout>
      <c:overlay val="1"/>
    </c:title>
    <c:view3D>
      <c:rotX val="50"/>
      <c:perspective val="30"/>
    </c:view3D>
    <c:plotArea>
      <c:layout>
        <c:manualLayout>
          <c:layoutTarget val="inner"/>
          <c:xMode val="edge"/>
          <c:yMode val="edge"/>
          <c:x val="2.6649168853895211E-3"/>
          <c:y val="0.18387941090696999"/>
          <c:w val="0.76371063868677846"/>
          <c:h val="0.77815179352584463"/>
        </c:manualLayout>
      </c:layout>
      <c:pie3DChart>
        <c:varyColors val="1"/>
        <c:ser>
          <c:idx val="0"/>
          <c:order val="0"/>
          <c:tx>
            <c:strRef>
              <c:f>Sheet1!$B$1</c:f>
              <c:strCache>
                <c:ptCount val="1"/>
                <c:pt idx="0">
                  <c:v>CO² air sensors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Yes</c:v>
                </c:pt>
                <c:pt idx="1">
                  <c:v> No</c:v>
                </c:pt>
                <c:pt idx="2">
                  <c:v> Not needed</c:v>
                </c:pt>
              </c:strCache>
            </c:strRef>
          </c:cat>
          <c:val>
            <c:numRef>
              <c:f>Sheet1!$B$2:$B$4</c:f>
              <c:numCache>
                <c:formatCode>0</c:formatCode>
                <c:ptCount val="3"/>
                <c:pt idx="0">
                  <c:v>25.53</c:v>
                </c:pt>
                <c:pt idx="1">
                  <c:v>60.160000000000011</c:v>
                </c:pt>
                <c:pt idx="2">
                  <c:v>14.31</c:v>
                </c:pt>
              </c:numCache>
            </c:numRef>
          </c:val>
        </c:ser>
        <c:dLbls>
          <c:showVal val="1"/>
        </c:dLbls>
      </c:pie3DChart>
    </c:plotArea>
    <c:legend>
      <c:legendPos val="r"/>
      <c:layout>
        <c:manualLayout>
          <c:xMode val="edge"/>
          <c:yMode val="edge"/>
          <c:x val="0.64950016717478165"/>
          <c:y val="0.24459536307961521"/>
          <c:w val="0.34510366813543231"/>
          <c:h val="0.67186933418330086"/>
        </c:manualLayout>
      </c:layout>
      <c:txPr>
        <a:bodyPr/>
        <a:lstStyle/>
        <a:p>
          <a:pPr>
            <a:defRPr lang="en-US"/>
          </a:pPr>
          <a:endParaRPr lang="en-US"/>
        </a:p>
      </c:txPr>
    </c:legend>
    <c:plotVisOnly val="1"/>
    <c:dispBlanksAs val="zero"/>
  </c:chart>
  <c:txPr>
    <a:bodyPr/>
    <a:lstStyle/>
    <a:p>
      <a:pPr>
        <a:defRPr sz="1200">
          <a:latin typeface="Calibri" pitchFamily="34" charset="0"/>
        </a:defRPr>
      </a:pPr>
      <a:endParaRPr lang="en-US"/>
    </a:p>
  </c:txPr>
  <c:externalData r:id="rId2"/>
</c:chartSpace>
</file>

<file path=ppt/charts/chart76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title>
      <c:tx>
        <c:rich>
          <a:bodyPr/>
          <a:lstStyle/>
          <a:p>
            <a:pPr>
              <a:defRPr lang="en-US"/>
            </a:pPr>
            <a:r>
              <a:rPr lang="en-US" sz="900" dirty="0"/>
              <a:t>Automation in drives</a:t>
            </a:r>
          </a:p>
        </c:rich>
      </c:tx>
      <c:layout>
        <c:manualLayout>
          <c:xMode val="edge"/>
          <c:yMode val="edge"/>
          <c:x val="0.27217933009487227"/>
          <c:y val="4.1435461754490404E-3"/>
        </c:manualLayout>
      </c:layout>
      <c:overlay val="1"/>
    </c:title>
    <c:view3D>
      <c:rotX val="50"/>
      <c:perspective val="30"/>
    </c:view3D>
    <c:plotArea>
      <c:layout>
        <c:manualLayout>
          <c:layoutTarget val="inner"/>
          <c:xMode val="edge"/>
          <c:yMode val="edge"/>
          <c:x val="0.12497214820612867"/>
          <c:y val="0.10557125775314413"/>
          <c:w val="0.7305215861571237"/>
          <c:h val="0.7420097052703577"/>
        </c:manualLayout>
      </c:layout>
      <c:pie3DChart>
        <c:varyColors val="1"/>
        <c:ser>
          <c:idx val="0"/>
          <c:order val="0"/>
          <c:tx>
            <c:strRef>
              <c:f>Sheet1!$B$1</c:f>
              <c:strCache>
                <c:ptCount val="1"/>
                <c:pt idx="0">
                  <c:v>Drives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VFD</c:v>
                </c:pt>
                <c:pt idx="1">
                  <c:v>PLC</c:v>
                </c:pt>
                <c:pt idx="2">
                  <c:v>ERW</c:v>
                </c:pt>
              </c:strCache>
            </c:strRef>
          </c:cat>
          <c:val>
            <c:numRef>
              <c:f>Sheet1!$B$2:$B$4</c:f>
              <c:numCache>
                <c:formatCode>0</c:formatCode>
                <c:ptCount val="3"/>
                <c:pt idx="0">
                  <c:v>45.94</c:v>
                </c:pt>
                <c:pt idx="1">
                  <c:v>39</c:v>
                </c:pt>
                <c:pt idx="2">
                  <c:v>32</c:v>
                </c:pt>
              </c:numCache>
            </c:numRef>
          </c:val>
        </c:ser>
        <c:dLbls>
          <c:showVal val="1"/>
        </c:dLbls>
      </c:pie3DChart>
    </c:plotArea>
    <c:legend>
      <c:legendPos val="b"/>
      <c:layout>
        <c:manualLayout>
          <c:xMode val="edge"/>
          <c:yMode val="edge"/>
          <c:x val="0.21430187973890882"/>
          <c:y val="0.81879005226392476"/>
          <c:w val="0.62810684430204811"/>
          <c:h val="0.14506780402450001"/>
        </c:manualLayout>
      </c:layout>
      <c:txPr>
        <a:bodyPr/>
        <a:lstStyle/>
        <a:p>
          <a:pPr>
            <a:defRPr lang="en-US" sz="800"/>
          </a:pPr>
          <a:endParaRPr lang="en-US"/>
        </a:p>
      </c:txPr>
    </c:legend>
    <c:plotVisOnly val="1"/>
    <c:dispBlanksAs val="zero"/>
  </c:chart>
  <c:txPr>
    <a:bodyPr/>
    <a:lstStyle/>
    <a:p>
      <a:pPr>
        <a:defRPr sz="1000">
          <a:latin typeface="Calibri" pitchFamily="34" charset="0"/>
        </a:defRPr>
      </a:pPr>
      <a:endParaRPr lang="en-US"/>
    </a:p>
  </c:txPr>
  <c:externalData r:id="rId2"/>
</c:chartSpace>
</file>

<file path=ppt/charts/chart76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title>
      <c:tx>
        <c:rich>
          <a:bodyPr/>
          <a:lstStyle/>
          <a:p>
            <a:pPr>
              <a:defRPr lang="en-US"/>
            </a:pPr>
            <a:r>
              <a:rPr lang="en-US" sz="900" dirty="0"/>
              <a:t>Automation in drives</a:t>
            </a:r>
          </a:p>
        </c:rich>
      </c:tx>
      <c:layout>
        <c:manualLayout>
          <c:xMode val="edge"/>
          <c:yMode val="edge"/>
          <c:x val="0.27217933009487233"/>
          <c:y val="4.1435461754490404E-3"/>
        </c:manualLayout>
      </c:layout>
      <c:overlay val="1"/>
    </c:title>
    <c:view3D>
      <c:rotX val="50"/>
      <c:perspective val="30"/>
    </c:view3D>
    <c:plotArea>
      <c:layout>
        <c:manualLayout>
          <c:layoutTarget val="inner"/>
          <c:xMode val="edge"/>
          <c:yMode val="edge"/>
          <c:x val="0.12497214820612869"/>
          <c:y val="0.10557125775314415"/>
          <c:w val="0.7305215861571237"/>
          <c:h val="0.7420097052703577"/>
        </c:manualLayout>
      </c:layout>
      <c:pie3DChart>
        <c:varyColors val="1"/>
        <c:dLbls>
          <c:showVal val="1"/>
        </c:dLbls>
      </c:pie3DChart>
    </c:plotArea>
    <c:legend>
      <c:legendPos val="b"/>
      <c:layout>
        <c:manualLayout>
          <c:xMode val="edge"/>
          <c:yMode val="edge"/>
          <c:x val="0.21430187973890882"/>
          <c:y val="0.81879005226392498"/>
          <c:w val="0.62810684430204811"/>
          <c:h val="0.14506780402450001"/>
        </c:manualLayout>
      </c:layout>
      <c:txPr>
        <a:bodyPr/>
        <a:lstStyle/>
        <a:p>
          <a:pPr>
            <a:defRPr lang="en-US" sz="800"/>
          </a:pPr>
          <a:endParaRPr lang="en-US"/>
        </a:p>
      </c:txPr>
    </c:legend>
    <c:plotVisOnly val="1"/>
    <c:dispBlanksAs val="zero"/>
  </c:chart>
  <c:txPr>
    <a:bodyPr/>
    <a:lstStyle/>
    <a:p>
      <a:pPr>
        <a:defRPr sz="1000">
          <a:latin typeface="Calibri" pitchFamily="34" charset="0"/>
        </a:defRPr>
      </a:pPr>
      <a:endParaRPr lang="en-US"/>
    </a:p>
  </c:txPr>
  <c:externalData r:id="rId2"/>
</c:chartSpace>
</file>

<file path=ppt/charts/chart76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24.35</c:v>
                </c:pt>
                <c:pt idx="1">
                  <c:v>21.5</c:v>
                </c:pt>
                <c:pt idx="2">
                  <c:v>17.649999999999999</c:v>
                </c:pt>
                <c:pt idx="3">
                  <c:v>10.38</c:v>
                </c:pt>
                <c:pt idx="4">
                  <c:v>8.07</c:v>
                </c:pt>
                <c:pt idx="5">
                  <c:v>7.79</c:v>
                </c:pt>
                <c:pt idx="6">
                  <c:v>6.08</c:v>
                </c:pt>
                <c:pt idx="7">
                  <c:v>5.92</c:v>
                </c:pt>
                <c:pt idx="8">
                  <c:v>3.8299999999999987</c:v>
                </c:pt>
                <c:pt idx="9">
                  <c:v>21.12</c:v>
                </c:pt>
              </c:numCache>
            </c:numRef>
          </c:val>
        </c:ser>
        <c:gapWidth val="43"/>
        <c:overlap val="100"/>
        <c:axId val="326390144"/>
        <c:axId val="326391680"/>
      </c:barChart>
      <c:catAx>
        <c:axId val="326390144"/>
        <c:scaling>
          <c:orientation val="maxMin"/>
        </c:scaling>
        <c:axPos val="l"/>
        <c:tickLblPos val="none"/>
        <c:txPr>
          <a:bodyPr/>
          <a:lstStyle/>
          <a:p>
            <a:pPr>
              <a:defRPr lang="en-IN"/>
            </a:pPr>
            <a:endParaRPr lang="en-US"/>
          </a:p>
        </c:txPr>
        <c:crossAx val="326391680"/>
        <c:crosses val="autoZero"/>
        <c:auto val="1"/>
        <c:lblAlgn val="ctr"/>
        <c:lblOffset val="100"/>
      </c:catAx>
      <c:valAx>
        <c:axId val="326391680"/>
        <c:scaling>
          <c:orientation val="minMax"/>
          <c:max val="100"/>
        </c:scaling>
        <c:delete val="1"/>
        <c:axPos val="b"/>
        <c:numFmt formatCode="0" sourceLinked="1"/>
        <c:tickLblPos val="none"/>
        <c:crossAx val="3263901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6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0</c:v>
                </c:pt>
                <c:pt idx="1">
                  <c:v>44.44</c:v>
                </c:pt>
                <c:pt idx="2">
                  <c:v>22.22</c:v>
                </c:pt>
                <c:pt idx="3">
                  <c:v>7.41</c:v>
                </c:pt>
                <c:pt idx="4">
                  <c:v>22.22</c:v>
                </c:pt>
                <c:pt idx="5">
                  <c:v>11.11</c:v>
                </c:pt>
                <c:pt idx="6">
                  <c:v>7.41</c:v>
                </c:pt>
                <c:pt idx="7">
                  <c:v>14.81</c:v>
                </c:pt>
                <c:pt idx="8">
                  <c:v>0</c:v>
                </c:pt>
                <c:pt idx="9">
                  <c:v>14.81</c:v>
                </c:pt>
              </c:numCache>
            </c:numRef>
          </c:val>
        </c:ser>
        <c:gapWidth val="43"/>
        <c:overlap val="100"/>
        <c:axId val="326608000"/>
        <c:axId val="326609536"/>
      </c:barChart>
      <c:catAx>
        <c:axId val="326608000"/>
        <c:scaling>
          <c:orientation val="maxMin"/>
        </c:scaling>
        <c:axPos val="l"/>
        <c:tickLblPos val="none"/>
        <c:txPr>
          <a:bodyPr/>
          <a:lstStyle/>
          <a:p>
            <a:pPr>
              <a:defRPr lang="en-IN"/>
            </a:pPr>
            <a:endParaRPr lang="en-US"/>
          </a:p>
        </c:txPr>
        <c:crossAx val="326609536"/>
        <c:crosses val="autoZero"/>
        <c:auto val="1"/>
        <c:lblAlgn val="ctr"/>
        <c:lblOffset val="100"/>
      </c:catAx>
      <c:valAx>
        <c:axId val="326609536"/>
        <c:scaling>
          <c:orientation val="minMax"/>
          <c:max val="100"/>
        </c:scaling>
        <c:delete val="1"/>
        <c:axPos val="b"/>
        <c:numFmt formatCode="0" sourceLinked="1"/>
        <c:tickLblPos val="none"/>
        <c:crossAx val="3266080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6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24.95</c:v>
                </c:pt>
                <c:pt idx="1">
                  <c:v>19.57</c:v>
                </c:pt>
                <c:pt idx="2">
                  <c:v>18.260000000000002</c:v>
                </c:pt>
                <c:pt idx="3">
                  <c:v>10.15</c:v>
                </c:pt>
                <c:pt idx="4">
                  <c:v>6.55</c:v>
                </c:pt>
                <c:pt idx="5">
                  <c:v>6.9</c:v>
                </c:pt>
                <c:pt idx="6">
                  <c:v>6.1899999999999995</c:v>
                </c:pt>
                <c:pt idx="7">
                  <c:v>5.8199999999999985</c:v>
                </c:pt>
                <c:pt idx="8">
                  <c:v>2.77</c:v>
                </c:pt>
                <c:pt idx="9">
                  <c:v>22.69</c:v>
                </c:pt>
              </c:numCache>
            </c:numRef>
          </c:val>
        </c:ser>
        <c:gapWidth val="43"/>
        <c:overlap val="100"/>
        <c:axId val="326629248"/>
        <c:axId val="326630784"/>
      </c:barChart>
      <c:catAx>
        <c:axId val="326629248"/>
        <c:scaling>
          <c:orientation val="maxMin"/>
        </c:scaling>
        <c:axPos val="l"/>
        <c:tickLblPos val="none"/>
        <c:txPr>
          <a:bodyPr/>
          <a:lstStyle/>
          <a:p>
            <a:pPr>
              <a:defRPr lang="en-IN"/>
            </a:pPr>
            <a:endParaRPr lang="en-US"/>
          </a:p>
        </c:txPr>
        <c:crossAx val="326630784"/>
        <c:crosses val="autoZero"/>
        <c:auto val="1"/>
        <c:lblAlgn val="ctr"/>
        <c:lblOffset val="100"/>
      </c:catAx>
      <c:valAx>
        <c:axId val="326630784"/>
        <c:scaling>
          <c:orientation val="minMax"/>
          <c:max val="100"/>
        </c:scaling>
        <c:delete val="1"/>
        <c:axPos val="b"/>
        <c:numFmt formatCode="0" sourceLinked="1"/>
        <c:tickLblPos val="none"/>
        <c:crossAx val="3266292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6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22.75</c:v>
                </c:pt>
                <c:pt idx="1">
                  <c:v>28.87</c:v>
                </c:pt>
                <c:pt idx="2">
                  <c:v>11.28</c:v>
                </c:pt>
                <c:pt idx="3">
                  <c:v>13.19</c:v>
                </c:pt>
                <c:pt idx="4">
                  <c:v>12.43</c:v>
                </c:pt>
                <c:pt idx="5">
                  <c:v>12.81</c:v>
                </c:pt>
                <c:pt idx="6">
                  <c:v>9.94</c:v>
                </c:pt>
                <c:pt idx="7">
                  <c:v>8.8000000000000007</c:v>
                </c:pt>
                <c:pt idx="8">
                  <c:v>6.31</c:v>
                </c:pt>
                <c:pt idx="9">
                  <c:v>13.77</c:v>
                </c:pt>
              </c:numCache>
            </c:numRef>
          </c:val>
        </c:ser>
        <c:gapWidth val="43"/>
        <c:overlap val="100"/>
        <c:axId val="326695552"/>
        <c:axId val="326713728"/>
      </c:barChart>
      <c:catAx>
        <c:axId val="326695552"/>
        <c:scaling>
          <c:orientation val="maxMin"/>
        </c:scaling>
        <c:axPos val="l"/>
        <c:tickLblPos val="none"/>
        <c:txPr>
          <a:bodyPr/>
          <a:lstStyle/>
          <a:p>
            <a:pPr>
              <a:defRPr lang="en-IN"/>
            </a:pPr>
            <a:endParaRPr lang="en-US"/>
          </a:p>
        </c:txPr>
        <c:crossAx val="326713728"/>
        <c:crosses val="autoZero"/>
        <c:auto val="1"/>
        <c:lblAlgn val="ctr"/>
        <c:lblOffset val="100"/>
      </c:catAx>
      <c:valAx>
        <c:axId val="326713728"/>
        <c:scaling>
          <c:orientation val="minMax"/>
          <c:max val="100"/>
        </c:scaling>
        <c:delete val="1"/>
        <c:axPos val="b"/>
        <c:numFmt formatCode="0" sourceLinked="1"/>
        <c:tickLblPos val="none"/>
        <c:crossAx val="3266955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4"/>
          <c:y val="0.12257111451324262"/>
          <c:w val="0.83441228514459997"/>
          <c:h val="0.736540491158434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81.169999999999987</c:v>
                </c:pt>
                <c:pt idx="1">
                  <c:v>17.130000000000031</c:v>
                </c:pt>
                <c:pt idx="2">
                  <c:v>1.71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7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22.12</c:v>
                </c:pt>
                <c:pt idx="1">
                  <c:v>34.07</c:v>
                </c:pt>
                <c:pt idx="2">
                  <c:v>17.04</c:v>
                </c:pt>
                <c:pt idx="3">
                  <c:v>12.61</c:v>
                </c:pt>
                <c:pt idx="4">
                  <c:v>21.02</c:v>
                </c:pt>
                <c:pt idx="5">
                  <c:v>18.809999999999999</c:v>
                </c:pt>
                <c:pt idx="6">
                  <c:v>5.09</c:v>
                </c:pt>
                <c:pt idx="7">
                  <c:v>6.42</c:v>
                </c:pt>
                <c:pt idx="8">
                  <c:v>11.950000000000006</c:v>
                </c:pt>
                <c:pt idx="9">
                  <c:v>11.06</c:v>
                </c:pt>
              </c:numCache>
            </c:numRef>
          </c:val>
        </c:ser>
        <c:gapWidth val="43"/>
        <c:overlap val="100"/>
        <c:axId val="326724992"/>
        <c:axId val="326734976"/>
      </c:barChart>
      <c:catAx>
        <c:axId val="326724992"/>
        <c:scaling>
          <c:orientation val="maxMin"/>
        </c:scaling>
        <c:axPos val="l"/>
        <c:tickLblPos val="none"/>
        <c:txPr>
          <a:bodyPr/>
          <a:lstStyle/>
          <a:p>
            <a:pPr>
              <a:defRPr lang="en-IN"/>
            </a:pPr>
            <a:endParaRPr lang="en-US"/>
          </a:p>
        </c:txPr>
        <c:crossAx val="326734976"/>
        <c:crosses val="autoZero"/>
        <c:auto val="1"/>
        <c:lblAlgn val="ctr"/>
        <c:lblOffset val="100"/>
      </c:catAx>
      <c:valAx>
        <c:axId val="326734976"/>
        <c:scaling>
          <c:orientation val="minMax"/>
          <c:max val="100"/>
        </c:scaling>
        <c:delete val="1"/>
        <c:axPos val="b"/>
        <c:numFmt formatCode="0" sourceLinked="1"/>
        <c:tickLblPos val="none"/>
        <c:crossAx val="3267249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7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15.91</c:v>
                </c:pt>
                <c:pt idx="1">
                  <c:v>22.73</c:v>
                </c:pt>
                <c:pt idx="2">
                  <c:v>13.64</c:v>
                </c:pt>
                <c:pt idx="3">
                  <c:v>9.09</c:v>
                </c:pt>
                <c:pt idx="4">
                  <c:v>22.73</c:v>
                </c:pt>
                <c:pt idx="5">
                  <c:v>20.45</c:v>
                </c:pt>
                <c:pt idx="6">
                  <c:v>18.18</c:v>
                </c:pt>
                <c:pt idx="7">
                  <c:v>22.73</c:v>
                </c:pt>
                <c:pt idx="8">
                  <c:v>4.55</c:v>
                </c:pt>
                <c:pt idx="9">
                  <c:v>15.91</c:v>
                </c:pt>
              </c:numCache>
            </c:numRef>
          </c:val>
        </c:ser>
        <c:gapWidth val="43"/>
        <c:overlap val="100"/>
        <c:axId val="326812032"/>
        <c:axId val="326813568"/>
      </c:barChart>
      <c:catAx>
        <c:axId val="326812032"/>
        <c:scaling>
          <c:orientation val="maxMin"/>
        </c:scaling>
        <c:axPos val="l"/>
        <c:tickLblPos val="none"/>
        <c:txPr>
          <a:bodyPr/>
          <a:lstStyle/>
          <a:p>
            <a:pPr>
              <a:defRPr lang="en-IN"/>
            </a:pPr>
            <a:endParaRPr lang="en-US"/>
          </a:p>
        </c:txPr>
        <c:crossAx val="326813568"/>
        <c:crosses val="autoZero"/>
        <c:auto val="1"/>
        <c:lblAlgn val="ctr"/>
        <c:lblOffset val="100"/>
      </c:catAx>
      <c:valAx>
        <c:axId val="326813568"/>
        <c:scaling>
          <c:orientation val="minMax"/>
          <c:max val="100"/>
        </c:scaling>
        <c:delete val="1"/>
        <c:axPos val="b"/>
        <c:numFmt formatCode="0" sourceLinked="1"/>
        <c:tickLblPos val="none"/>
        <c:crossAx val="3268120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7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14.450000000000006</c:v>
                </c:pt>
                <c:pt idx="1">
                  <c:v>31.29</c:v>
                </c:pt>
                <c:pt idx="2">
                  <c:v>11.77</c:v>
                </c:pt>
                <c:pt idx="3">
                  <c:v>17.989999999999849</c:v>
                </c:pt>
                <c:pt idx="4">
                  <c:v>14.74</c:v>
                </c:pt>
                <c:pt idx="5">
                  <c:v>12.54</c:v>
                </c:pt>
                <c:pt idx="6">
                  <c:v>6.99</c:v>
                </c:pt>
                <c:pt idx="7">
                  <c:v>6.99</c:v>
                </c:pt>
                <c:pt idx="8">
                  <c:v>5.6499999999999995</c:v>
                </c:pt>
                <c:pt idx="9">
                  <c:v>16.75</c:v>
                </c:pt>
              </c:numCache>
            </c:numRef>
          </c:val>
        </c:ser>
        <c:gapWidth val="43"/>
        <c:overlap val="100"/>
        <c:axId val="326841472"/>
        <c:axId val="326843008"/>
      </c:barChart>
      <c:catAx>
        <c:axId val="326841472"/>
        <c:scaling>
          <c:orientation val="maxMin"/>
        </c:scaling>
        <c:axPos val="l"/>
        <c:tickLblPos val="none"/>
        <c:txPr>
          <a:bodyPr/>
          <a:lstStyle/>
          <a:p>
            <a:pPr>
              <a:defRPr lang="en-IN"/>
            </a:pPr>
            <a:endParaRPr lang="en-US"/>
          </a:p>
        </c:txPr>
        <c:crossAx val="326843008"/>
        <c:crosses val="autoZero"/>
        <c:auto val="1"/>
        <c:lblAlgn val="ctr"/>
        <c:lblOffset val="100"/>
      </c:catAx>
      <c:valAx>
        <c:axId val="326843008"/>
        <c:scaling>
          <c:orientation val="minMax"/>
          <c:max val="100"/>
        </c:scaling>
        <c:delete val="1"/>
        <c:axPos val="b"/>
        <c:numFmt formatCode="0" sourceLinked="1"/>
        <c:tickLblPos val="none"/>
        <c:crossAx val="32684147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7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18.21</c:v>
                </c:pt>
                <c:pt idx="1">
                  <c:v>14.66</c:v>
                </c:pt>
                <c:pt idx="2">
                  <c:v>27.03</c:v>
                </c:pt>
                <c:pt idx="3">
                  <c:v>4.4800000000000004</c:v>
                </c:pt>
                <c:pt idx="4">
                  <c:v>4.76</c:v>
                </c:pt>
                <c:pt idx="5">
                  <c:v>2.94</c:v>
                </c:pt>
                <c:pt idx="6">
                  <c:v>5.79</c:v>
                </c:pt>
                <c:pt idx="7">
                  <c:v>1.73</c:v>
                </c:pt>
                <c:pt idx="8">
                  <c:v>1.4</c:v>
                </c:pt>
                <c:pt idx="9">
                  <c:v>30.16</c:v>
                </c:pt>
              </c:numCache>
            </c:numRef>
          </c:val>
        </c:ser>
        <c:gapWidth val="43"/>
        <c:overlap val="100"/>
        <c:axId val="326899584"/>
        <c:axId val="326901120"/>
      </c:barChart>
      <c:catAx>
        <c:axId val="326899584"/>
        <c:scaling>
          <c:orientation val="maxMin"/>
        </c:scaling>
        <c:axPos val="l"/>
        <c:tickLblPos val="none"/>
        <c:txPr>
          <a:bodyPr/>
          <a:lstStyle/>
          <a:p>
            <a:pPr>
              <a:defRPr lang="en-IN"/>
            </a:pPr>
            <a:endParaRPr lang="en-US"/>
          </a:p>
        </c:txPr>
        <c:crossAx val="326901120"/>
        <c:crosses val="autoZero"/>
        <c:auto val="1"/>
        <c:lblAlgn val="ctr"/>
        <c:lblOffset val="100"/>
      </c:catAx>
      <c:valAx>
        <c:axId val="326901120"/>
        <c:scaling>
          <c:orientation val="minMax"/>
          <c:max val="100"/>
        </c:scaling>
        <c:delete val="1"/>
        <c:axPos val="b"/>
        <c:numFmt formatCode="0" sourceLinked="1"/>
        <c:tickLblPos val="none"/>
        <c:crossAx val="3268995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7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47.07</c:v>
                </c:pt>
                <c:pt idx="1">
                  <c:v>15.19</c:v>
                </c:pt>
                <c:pt idx="2">
                  <c:v>14.57</c:v>
                </c:pt>
                <c:pt idx="3">
                  <c:v>14.450000000000006</c:v>
                </c:pt>
                <c:pt idx="4">
                  <c:v>5.35</c:v>
                </c:pt>
                <c:pt idx="5">
                  <c:v>9.09</c:v>
                </c:pt>
                <c:pt idx="6">
                  <c:v>4.4800000000000004</c:v>
                </c:pt>
                <c:pt idx="7">
                  <c:v>7.72</c:v>
                </c:pt>
                <c:pt idx="8">
                  <c:v>2.4899999999999998</c:v>
                </c:pt>
                <c:pt idx="9">
                  <c:v>14.32</c:v>
                </c:pt>
              </c:numCache>
            </c:numRef>
          </c:val>
        </c:ser>
        <c:gapWidth val="43"/>
        <c:overlap val="100"/>
        <c:axId val="326924928"/>
        <c:axId val="326926720"/>
      </c:barChart>
      <c:catAx>
        <c:axId val="326924928"/>
        <c:scaling>
          <c:orientation val="maxMin"/>
        </c:scaling>
        <c:axPos val="l"/>
        <c:tickLblPos val="none"/>
        <c:txPr>
          <a:bodyPr/>
          <a:lstStyle/>
          <a:p>
            <a:pPr>
              <a:defRPr lang="en-IN"/>
            </a:pPr>
            <a:endParaRPr lang="en-US"/>
          </a:p>
        </c:txPr>
        <c:crossAx val="326926720"/>
        <c:crosses val="autoZero"/>
        <c:auto val="1"/>
        <c:lblAlgn val="ctr"/>
        <c:lblOffset val="100"/>
      </c:catAx>
      <c:valAx>
        <c:axId val="326926720"/>
        <c:scaling>
          <c:orientation val="minMax"/>
          <c:max val="100"/>
        </c:scaling>
        <c:delete val="1"/>
        <c:axPos val="b"/>
        <c:numFmt formatCode="0" sourceLinked="1"/>
        <c:tickLblPos val="none"/>
        <c:crossAx val="3269249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7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29.419999999999987</c:v>
                </c:pt>
                <c:pt idx="1">
                  <c:v>31</c:v>
                </c:pt>
                <c:pt idx="2">
                  <c:v>8</c:v>
                </c:pt>
                <c:pt idx="3">
                  <c:v>11.65</c:v>
                </c:pt>
                <c:pt idx="4">
                  <c:v>10.17</c:v>
                </c:pt>
                <c:pt idx="5">
                  <c:v>12.24</c:v>
                </c:pt>
                <c:pt idx="6">
                  <c:v>6.6099999999999985</c:v>
                </c:pt>
                <c:pt idx="7">
                  <c:v>12.24</c:v>
                </c:pt>
                <c:pt idx="8">
                  <c:v>7.9</c:v>
                </c:pt>
                <c:pt idx="9">
                  <c:v>11.15</c:v>
                </c:pt>
              </c:numCache>
            </c:numRef>
          </c:val>
        </c:ser>
        <c:gapWidth val="43"/>
        <c:overlap val="100"/>
        <c:axId val="327048576"/>
        <c:axId val="327050368"/>
      </c:barChart>
      <c:catAx>
        <c:axId val="327048576"/>
        <c:scaling>
          <c:orientation val="maxMin"/>
        </c:scaling>
        <c:axPos val="l"/>
        <c:tickLblPos val="none"/>
        <c:txPr>
          <a:bodyPr/>
          <a:lstStyle/>
          <a:p>
            <a:pPr>
              <a:defRPr lang="en-IN"/>
            </a:pPr>
            <a:endParaRPr lang="en-US"/>
          </a:p>
        </c:txPr>
        <c:crossAx val="327050368"/>
        <c:crosses val="autoZero"/>
        <c:auto val="1"/>
        <c:lblAlgn val="ctr"/>
        <c:lblOffset val="100"/>
      </c:catAx>
      <c:valAx>
        <c:axId val="327050368"/>
        <c:scaling>
          <c:orientation val="minMax"/>
          <c:max val="100"/>
        </c:scaling>
        <c:delete val="1"/>
        <c:axPos val="b"/>
        <c:numFmt formatCode="0" sourceLinked="1"/>
        <c:tickLblPos val="none"/>
        <c:crossAx val="3270485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7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24.35</c:v>
                </c:pt>
                <c:pt idx="1">
                  <c:v>21.5</c:v>
                </c:pt>
                <c:pt idx="2">
                  <c:v>17.649999999999999</c:v>
                </c:pt>
                <c:pt idx="3">
                  <c:v>10.38</c:v>
                </c:pt>
                <c:pt idx="4">
                  <c:v>8.07</c:v>
                </c:pt>
                <c:pt idx="5">
                  <c:v>7.79</c:v>
                </c:pt>
                <c:pt idx="6">
                  <c:v>6.08</c:v>
                </c:pt>
                <c:pt idx="7">
                  <c:v>5.92</c:v>
                </c:pt>
                <c:pt idx="8">
                  <c:v>3.8299999999999987</c:v>
                </c:pt>
                <c:pt idx="9">
                  <c:v>21.12</c:v>
                </c:pt>
              </c:numCache>
            </c:numRef>
          </c:val>
        </c:ser>
        <c:gapWidth val="43"/>
        <c:overlap val="100"/>
        <c:axId val="327230208"/>
        <c:axId val="327231744"/>
      </c:barChart>
      <c:catAx>
        <c:axId val="327230208"/>
        <c:scaling>
          <c:orientation val="maxMin"/>
        </c:scaling>
        <c:axPos val="l"/>
        <c:tickLblPos val="none"/>
        <c:txPr>
          <a:bodyPr/>
          <a:lstStyle/>
          <a:p>
            <a:pPr>
              <a:defRPr lang="en-IN"/>
            </a:pPr>
            <a:endParaRPr lang="en-US"/>
          </a:p>
        </c:txPr>
        <c:crossAx val="327231744"/>
        <c:crosses val="autoZero"/>
        <c:auto val="1"/>
        <c:lblAlgn val="ctr"/>
        <c:lblOffset val="100"/>
      </c:catAx>
      <c:valAx>
        <c:axId val="327231744"/>
        <c:scaling>
          <c:orientation val="minMax"/>
          <c:max val="100"/>
        </c:scaling>
        <c:delete val="1"/>
        <c:axPos val="b"/>
        <c:numFmt formatCode="0" sourceLinked="1"/>
        <c:tickLblPos val="none"/>
        <c:crossAx val="3272302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7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24.35</c:v>
                </c:pt>
                <c:pt idx="1">
                  <c:v>21.5</c:v>
                </c:pt>
                <c:pt idx="2">
                  <c:v>17.649999999999999</c:v>
                </c:pt>
                <c:pt idx="3">
                  <c:v>10.38</c:v>
                </c:pt>
                <c:pt idx="4">
                  <c:v>8.07</c:v>
                </c:pt>
                <c:pt idx="5">
                  <c:v>7.79</c:v>
                </c:pt>
                <c:pt idx="6">
                  <c:v>6.08</c:v>
                </c:pt>
                <c:pt idx="7">
                  <c:v>5.92</c:v>
                </c:pt>
                <c:pt idx="8">
                  <c:v>3.8299999999999987</c:v>
                </c:pt>
                <c:pt idx="9">
                  <c:v>21.12</c:v>
                </c:pt>
              </c:numCache>
            </c:numRef>
          </c:val>
        </c:ser>
        <c:gapWidth val="43"/>
        <c:overlap val="100"/>
        <c:axId val="330719232"/>
        <c:axId val="330720768"/>
      </c:barChart>
      <c:catAx>
        <c:axId val="330719232"/>
        <c:scaling>
          <c:orientation val="maxMin"/>
        </c:scaling>
        <c:axPos val="l"/>
        <c:tickLblPos val="none"/>
        <c:txPr>
          <a:bodyPr/>
          <a:lstStyle/>
          <a:p>
            <a:pPr>
              <a:defRPr lang="en-IN"/>
            </a:pPr>
            <a:endParaRPr lang="en-US"/>
          </a:p>
        </c:txPr>
        <c:crossAx val="330720768"/>
        <c:crosses val="autoZero"/>
        <c:auto val="1"/>
        <c:lblAlgn val="ctr"/>
        <c:lblOffset val="100"/>
      </c:catAx>
      <c:valAx>
        <c:axId val="330720768"/>
        <c:scaling>
          <c:orientation val="minMax"/>
          <c:max val="100"/>
        </c:scaling>
        <c:delete val="1"/>
        <c:axPos val="b"/>
        <c:numFmt formatCode="0" sourceLinked="1"/>
        <c:tickLblPos val="none"/>
        <c:crossAx val="3307192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7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0</c:v>
                </c:pt>
                <c:pt idx="1">
                  <c:v>44.44</c:v>
                </c:pt>
                <c:pt idx="2">
                  <c:v>22.22</c:v>
                </c:pt>
                <c:pt idx="3">
                  <c:v>7.41</c:v>
                </c:pt>
                <c:pt idx="4">
                  <c:v>22.22</c:v>
                </c:pt>
                <c:pt idx="5">
                  <c:v>11.11</c:v>
                </c:pt>
                <c:pt idx="6">
                  <c:v>7.41</c:v>
                </c:pt>
                <c:pt idx="7">
                  <c:v>14.81</c:v>
                </c:pt>
                <c:pt idx="8">
                  <c:v>0</c:v>
                </c:pt>
                <c:pt idx="9">
                  <c:v>14.81</c:v>
                </c:pt>
              </c:numCache>
            </c:numRef>
          </c:val>
        </c:ser>
        <c:gapWidth val="43"/>
        <c:overlap val="100"/>
        <c:axId val="330769152"/>
        <c:axId val="330770688"/>
      </c:barChart>
      <c:catAx>
        <c:axId val="330769152"/>
        <c:scaling>
          <c:orientation val="maxMin"/>
        </c:scaling>
        <c:axPos val="l"/>
        <c:tickLblPos val="none"/>
        <c:txPr>
          <a:bodyPr/>
          <a:lstStyle/>
          <a:p>
            <a:pPr>
              <a:defRPr lang="en-IN"/>
            </a:pPr>
            <a:endParaRPr lang="en-US"/>
          </a:p>
        </c:txPr>
        <c:crossAx val="330770688"/>
        <c:crosses val="autoZero"/>
        <c:auto val="1"/>
        <c:lblAlgn val="ctr"/>
        <c:lblOffset val="100"/>
      </c:catAx>
      <c:valAx>
        <c:axId val="330770688"/>
        <c:scaling>
          <c:orientation val="minMax"/>
          <c:max val="100"/>
        </c:scaling>
        <c:delete val="1"/>
        <c:axPos val="b"/>
        <c:numFmt formatCode="0" sourceLinked="1"/>
        <c:tickLblPos val="none"/>
        <c:crossAx val="3307691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7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24.95</c:v>
                </c:pt>
                <c:pt idx="1">
                  <c:v>19.57</c:v>
                </c:pt>
                <c:pt idx="2">
                  <c:v>18.260000000000002</c:v>
                </c:pt>
                <c:pt idx="3">
                  <c:v>10.15</c:v>
                </c:pt>
                <c:pt idx="4">
                  <c:v>6.55</c:v>
                </c:pt>
                <c:pt idx="5">
                  <c:v>6.9</c:v>
                </c:pt>
                <c:pt idx="6">
                  <c:v>6.1899999999999995</c:v>
                </c:pt>
                <c:pt idx="7">
                  <c:v>5.8199999999999985</c:v>
                </c:pt>
                <c:pt idx="8">
                  <c:v>2.77</c:v>
                </c:pt>
                <c:pt idx="9">
                  <c:v>22.69</c:v>
                </c:pt>
              </c:numCache>
            </c:numRef>
          </c:val>
        </c:ser>
        <c:gapWidth val="43"/>
        <c:overlap val="100"/>
        <c:axId val="330823168"/>
        <c:axId val="330824704"/>
      </c:barChart>
      <c:catAx>
        <c:axId val="330823168"/>
        <c:scaling>
          <c:orientation val="maxMin"/>
        </c:scaling>
        <c:axPos val="l"/>
        <c:tickLblPos val="none"/>
        <c:txPr>
          <a:bodyPr/>
          <a:lstStyle/>
          <a:p>
            <a:pPr>
              <a:defRPr lang="en-IN"/>
            </a:pPr>
            <a:endParaRPr lang="en-US"/>
          </a:p>
        </c:txPr>
        <c:crossAx val="330824704"/>
        <c:crosses val="autoZero"/>
        <c:auto val="1"/>
        <c:lblAlgn val="ctr"/>
        <c:lblOffset val="100"/>
      </c:catAx>
      <c:valAx>
        <c:axId val="330824704"/>
        <c:scaling>
          <c:orientation val="minMax"/>
          <c:max val="100"/>
        </c:scaling>
        <c:delete val="1"/>
        <c:axPos val="b"/>
        <c:numFmt formatCode="0" sourceLinked="1"/>
        <c:tickLblPos val="none"/>
        <c:crossAx val="3308231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7"/>
          <c:y val="0.12257111451324262"/>
          <c:w val="0.83441228514459997"/>
          <c:h val="0.736540491158434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88.61</c:v>
                </c:pt>
                <c:pt idx="1">
                  <c:v>10.33</c:v>
                </c:pt>
                <c:pt idx="2">
                  <c:v>1.05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8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22.75</c:v>
                </c:pt>
                <c:pt idx="1">
                  <c:v>28.87</c:v>
                </c:pt>
                <c:pt idx="2">
                  <c:v>11.28</c:v>
                </c:pt>
                <c:pt idx="3">
                  <c:v>13.19</c:v>
                </c:pt>
                <c:pt idx="4">
                  <c:v>12.43</c:v>
                </c:pt>
                <c:pt idx="5">
                  <c:v>12.81</c:v>
                </c:pt>
                <c:pt idx="6">
                  <c:v>9.94</c:v>
                </c:pt>
                <c:pt idx="7">
                  <c:v>8.8000000000000007</c:v>
                </c:pt>
                <c:pt idx="8">
                  <c:v>6.31</c:v>
                </c:pt>
                <c:pt idx="9">
                  <c:v>13.77</c:v>
                </c:pt>
              </c:numCache>
            </c:numRef>
          </c:val>
        </c:ser>
        <c:gapWidth val="43"/>
        <c:overlap val="100"/>
        <c:axId val="330844416"/>
        <c:axId val="330854400"/>
      </c:barChart>
      <c:catAx>
        <c:axId val="330844416"/>
        <c:scaling>
          <c:orientation val="maxMin"/>
        </c:scaling>
        <c:axPos val="l"/>
        <c:tickLblPos val="none"/>
        <c:txPr>
          <a:bodyPr/>
          <a:lstStyle/>
          <a:p>
            <a:pPr>
              <a:defRPr lang="en-IN"/>
            </a:pPr>
            <a:endParaRPr lang="en-US"/>
          </a:p>
        </c:txPr>
        <c:crossAx val="330854400"/>
        <c:crosses val="autoZero"/>
        <c:auto val="1"/>
        <c:lblAlgn val="ctr"/>
        <c:lblOffset val="100"/>
      </c:catAx>
      <c:valAx>
        <c:axId val="330854400"/>
        <c:scaling>
          <c:orientation val="minMax"/>
          <c:max val="100"/>
        </c:scaling>
        <c:delete val="1"/>
        <c:axPos val="b"/>
        <c:numFmt formatCode="0" sourceLinked="1"/>
        <c:tickLblPos val="none"/>
        <c:crossAx val="3308444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8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22.12</c:v>
                </c:pt>
                <c:pt idx="1">
                  <c:v>34.07</c:v>
                </c:pt>
                <c:pt idx="2">
                  <c:v>17.04</c:v>
                </c:pt>
                <c:pt idx="3">
                  <c:v>12.61</c:v>
                </c:pt>
                <c:pt idx="4">
                  <c:v>21.02</c:v>
                </c:pt>
                <c:pt idx="5">
                  <c:v>18.809999999999999</c:v>
                </c:pt>
                <c:pt idx="6">
                  <c:v>5.09</c:v>
                </c:pt>
                <c:pt idx="7">
                  <c:v>6.42</c:v>
                </c:pt>
                <c:pt idx="8">
                  <c:v>11.950000000000006</c:v>
                </c:pt>
                <c:pt idx="9">
                  <c:v>11.06</c:v>
                </c:pt>
              </c:numCache>
            </c:numRef>
          </c:val>
        </c:ser>
        <c:gapWidth val="43"/>
        <c:overlap val="100"/>
        <c:axId val="330914816"/>
        <c:axId val="330916608"/>
      </c:barChart>
      <c:catAx>
        <c:axId val="330914816"/>
        <c:scaling>
          <c:orientation val="maxMin"/>
        </c:scaling>
        <c:axPos val="l"/>
        <c:tickLblPos val="none"/>
        <c:txPr>
          <a:bodyPr/>
          <a:lstStyle/>
          <a:p>
            <a:pPr>
              <a:defRPr lang="en-IN"/>
            </a:pPr>
            <a:endParaRPr lang="en-US"/>
          </a:p>
        </c:txPr>
        <c:crossAx val="330916608"/>
        <c:crosses val="autoZero"/>
        <c:auto val="1"/>
        <c:lblAlgn val="ctr"/>
        <c:lblOffset val="100"/>
      </c:catAx>
      <c:valAx>
        <c:axId val="330916608"/>
        <c:scaling>
          <c:orientation val="minMax"/>
          <c:max val="100"/>
        </c:scaling>
        <c:delete val="1"/>
        <c:axPos val="b"/>
        <c:numFmt formatCode="0" sourceLinked="1"/>
        <c:tickLblPos val="none"/>
        <c:crossAx val="3309148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8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15.91</c:v>
                </c:pt>
                <c:pt idx="1">
                  <c:v>22.73</c:v>
                </c:pt>
                <c:pt idx="2">
                  <c:v>13.64</c:v>
                </c:pt>
                <c:pt idx="3">
                  <c:v>9.09</c:v>
                </c:pt>
                <c:pt idx="4">
                  <c:v>22.73</c:v>
                </c:pt>
                <c:pt idx="5">
                  <c:v>20.45</c:v>
                </c:pt>
                <c:pt idx="6">
                  <c:v>18.18</c:v>
                </c:pt>
                <c:pt idx="7">
                  <c:v>22.73</c:v>
                </c:pt>
                <c:pt idx="8">
                  <c:v>4.55</c:v>
                </c:pt>
                <c:pt idx="9">
                  <c:v>15.91</c:v>
                </c:pt>
              </c:numCache>
            </c:numRef>
          </c:val>
        </c:ser>
        <c:gapWidth val="43"/>
        <c:overlap val="100"/>
        <c:axId val="330940416"/>
        <c:axId val="330941952"/>
      </c:barChart>
      <c:catAx>
        <c:axId val="330940416"/>
        <c:scaling>
          <c:orientation val="maxMin"/>
        </c:scaling>
        <c:axPos val="l"/>
        <c:tickLblPos val="none"/>
        <c:txPr>
          <a:bodyPr/>
          <a:lstStyle/>
          <a:p>
            <a:pPr>
              <a:defRPr lang="en-IN"/>
            </a:pPr>
            <a:endParaRPr lang="en-US"/>
          </a:p>
        </c:txPr>
        <c:crossAx val="330941952"/>
        <c:crosses val="autoZero"/>
        <c:auto val="1"/>
        <c:lblAlgn val="ctr"/>
        <c:lblOffset val="100"/>
      </c:catAx>
      <c:valAx>
        <c:axId val="330941952"/>
        <c:scaling>
          <c:orientation val="minMax"/>
          <c:max val="100"/>
        </c:scaling>
        <c:delete val="1"/>
        <c:axPos val="b"/>
        <c:numFmt formatCode="0" sourceLinked="1"/>
        <c:tickLblPos val="none"/>
        <c:crossAx val="3309404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8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24.35</c:v>
                </c:pt>
                <c:pt idx="1">
                  <c:v>21.5</c:v>
                </c:pt>
                <c:pt idx="2">
                  <c:v>17.649999999999999</c:v>
                </c:pt>
                <c:pt idx="3">
                  <c:v>10.38</c:v>
                </c:pt>
                <c:pt idx="4">
                  <c:v>8.07</c:v>
                </c:pt>
                <c:pt idx="5">
                  <c:v>7.79</c:v>
                </c:pt>
                <c:pt idx="6">
                  <c:v>6.08</c:v>
                </c:pt>
                <c:pt idx="7">
                  <c:v>5.92</c:v>
                </c:pt>
                <c:pt idx="8">
                  <c:v>3.8299999999999987</c:v>
                </c:pt>
                <c:pt idx="9">
                  <c:v>21.12</c:v>
                </c:pt>
              </c:numCache>
            </c:numRef>
          </c:val>
        </c:ser>
        <c:gapWidth val="43"/>
        <c:overlap val="100"/>
        <c:axId val="331060352"/>
        <c:axId val="331061888"/>
      </c:barChart>
      <c:catAx>
        <c:axId val="331060352"/>
        <c:scaling>
          <c:orientation val="maxMin"/>
        </c:scaling>
        <c:axPos val="l"/>
        <c:tickLblPos val="none"/>
        <c:txPr>
          <a:bodyPr/>
          <a:lstStyle/>
          <a:p>
            <a:pPr>
              <a:defRPr lang="en-IN"/>
            </a:pPr>
            <a:endParaRPr lang="en-US"/>
          </a:p>
        </c:txPr>
        <c:crossAx val="331061888"/>
        <c:crosses val="autoZero"/>
        <c:auto val="1"/>
        <c:lblAlgn val="ctr"/>
        <c:lblOffset val="100"/>
      </c:catAx>
      <c:valAx>
        <c:axId val="331061888"/>
        <c:scaling>
          <c:orientation val="minMax"/>
          <c:max val="100"/>
        </c:scaling>
        <c:delete val="1"/>
        <c:axPos val="b"/>
        <c:numFmt formatCode="0" sourceLinked="1"/>
        <c:tickLblPos val="none"/>
        <c:crossAx val="3310603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8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40</c:v>
                </c:pt>
                <c:pt idx="1">
                  <c:v>20</c:v>
                </c:pt>
                <c:pt idx="2">
                  <c:v>20</c:v>
                </c:pt>
                <c:pt idx="3">
                  <c:v>0</c:v>
                </c:pt>
                <c:pt idx="4">
                  <c:v>40</c:v>
                </c:pt>
                <c:pt idx="5">
                  <c:v>20</c:v>
                </c:pt>
                <c:pt idx="6">
                  <c:v>0</c:v>
                </c:pt>
                <c:pt idx="7">
                  <c:v>20</c:v>
                </c:pt>
                <c:pt idx="8">
                  <c:v>20</c:v>
                </c:pt>
                <c:pt idx="9">
                  <c:v>0</c:v>
                </c:pt>
              </c:numCache>
            </c:numRef>
          </c:val>
        </c:ser>
        <c:gapWidth val="43"/>
        <c:overlap val="100"/>
        <c:axId val="331167616"/>
        <c:axId val="331169152"/>
      </c:barChart>
      <c:catAx>
        <c:axId val="331167616"/>
        <c:scaling>
          <c:orientation val="maxMin"/>
        </c:scaling>
        <c:axPos val="l"/>
        <c:tickLblPos val="none"/>
        <c:txPr>
          <a:bodyPr/>
          <a:lstStyle/>
          <a:p>
            <a:pPr>
              <a:defRPr lang="en-IN"/>
            </a:pPr>
            <a:endParaRPr lang="en-US"/>
          </a:p>
        </c:txPr>
        <c:crossAx val="331169152"/>
        <c:crosses val="autoZero"/>
        <c:auto val="1"/>
        <c:lblAlgn val="ctr"/>
        <c:lblOffset val="100"/>
      </c:catAx>
      <c:valAx>
        <c:axId val="331169152"/>
        <c:scaling>
          <c:orientation val="minMax"/>
          <c:max val="100"/>
        </c:scaling>
        <c:delete val="1"/>
        <c:axPos val="b"/>
        <c:numFmt formatCode="0" sourceLinked="1"/>
        <c:tickLblPos val="none"/>
        <c:crossAx val="3311676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8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21.259999999999987</c:v>
                </c:pt>
                <c:pt idx="1">
                  <c:v>22.01</c:v>
                </c:pt>
                <c:pt idx="2">
                  <c:v>21.41</c:v>
                </c:pt>
                <c:pt idx="3">
                  <c:v>10.63</c:v>
                </c:pt>
                <c:pt idx="4">
                  <c:v>6.14</c:v>
                </c:pt>
                <c:pt idx="5">
                  <c:v>6.3599999999999985</c:v>
                </c:pt>
                <c:pt idx="6">
                  <c:v>3.44</c:v>
                </c:pt>
                <c:pt idx="7">
                  <c:v>4.6399999999999997</c:v>
                </c:pt>
                <c:pt idx="8">
                  <c:v>3.29</c:v>
                </c:pt>
                <c:pt idx="9">
                  <c:v>23.35</c:v>
                </c:pt>
              </c:numCache>
            </c:numRef>
          </c:val>
        </c:ser>
        <c:gapWidth val="43"/>
        <c:overlap val="100"/>
        <c:axId val="331225728"/>
        <c:axId val="331235712"/>
      </c:barChart>
      <c:catAx>
        <c:axId val="331225728"/>
        <c:scaling>
          <c:orientation val="maxMin"/>
        </c:scaling>
        <c:axPos val="l"/>
        <c:tickLblPos val="none"/>
        <c:txPr>
          <a:bodyPr/>
          <a:lstStyle/>
          <a:p>
            <a:pPr>
              <a:defRPr lang="en-IN"/>
            </a:pPr>
            <a:endParaRPr lang="en-US"/>
          </a:p>
        </c:txPr>
        <c:crossAx val="331235712"/>
        <c:crosses val="autoZero"/>
        <c:auto val="1"/>
        <c:lblAlgn val="ctr"/>
        <c:lblOffset val="100"/>
      </c:catAx>
      <c:valAx>
        <c:axId val="331235712"/>
        <c:scaling>
          <c:orientation val="minMax"/>
          <c:max val="100"/>
        </c:scaling>
        <c:delete val="1"/>
        <c:axPos val="b"/>
        <c:numFmt formatCode="0" sourceLinked="1"/>
        <c:tickLblPos val="none"/>
        <c:crossAx val="3312257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8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20.87</c:v>
                </c:pt>
                <c:pt idx="1">
                  <c:v>17.77</c:v>
                </c:pt>
                <c:pt idx="2">
                  <c:v>21.23</c:v>
                </c:pt>
                <c:pt idx="3">
                  <c:v>8.23</c:v>
                </c:pt>
                <c:pt idx="4">
                  <c:v>7.45</c:v>
                </c:pt>
                <c:pt idx="5">
                  <c:v>6.14</c:v>
                </c:pt>
                <c:pt idx="6">
                  <c:v>5.78</c:v>
                </c:pt>
                <c:pt idx="7">
                  <c:v>3.52</c:v>
                </c:pt>
                <c:pt idx="8">
                  <c:v>3.16</c:v>
                </c:pt>
                <c:pt idx="9">
                  <c:v>24.09</c:v>
                </c:pt>
              </c:numCache>
            </c:numRef>
          </c:val>
        </c:ser>
        <c:gapWidth val="43"/>
        <c:overlap val="100"/>
        <c:axId val="331255168"/>
        <c:axId val="331256960"/>
      </c:barChart>
      <c:catAx>
        <c:axId val="331255168"/>
        <c:scaling>
          <c:orientation val="maxMin"/>
        </c:scaling>
        <c:axPos val="l"/>
        <c:tickLblPos val="none"/>
        <c:txPr>
          <a:bodyPr/>
          <a:lstStyle/>
          <a:p>
            <a:pPr>
              <a:defRPr lang="en-IN"/>
            </a:pPr>
            <a:endParaRPr lang="en-US"/>
          </a:p>
        </c:txPr>
        <c:crossAx val="331256960"/>
        <c:crosses val="autoZero"/>
        <c:auto val="1"/>
        <c:lblAlgn val="ctr"/>
        <c:lblOffset val="100"/>
      </c:catAx>
      <c:valAx>
        <c:axId val="331256960"/>
        <c:scaling>
          <c:orientation val="minMax"/>
          <c:max val="100"/>
        </c:scaling>
        <c:delete val="1"/>
        <c:axPos val="b"/>
        <c:numFmt formatCode="0" sourceLinked="1"/>
        <c:tickLblPos val="none"/>
        <c:crossAx val="3312551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8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34.480000000000004</c:v>
                </c:pt>
                <c:pt idx="1">
                  <c:v>25.29</c:v>
                </c:pt>
                <c:pt idx="2">
                  <c:v>12.07</c:v>
                </c:pt>
                <c:pt idx="3">
                  <c:v>13.22</c:v>
                </c:pt>
                <c:pt idx="4">
                  <c:v>12.64</c:v>
                </c:pt>
                <c:pt idx="5">
                  <c:v>13.79</c:v>
                </c:pt>
                <c:pt idx="6">
                  <c:v>10.92</c:v>
                </c:pt>
                <c:pt idx="7">
                  <c:v>12.64</c:v>
                </c:pt>
                <c:pt idx="8">
                  <c:v>8.0500000000000007</c:v>
                </c:pt>
                <c:pt idx="9">
                  <c:v>12.64</c:v>
                </c:pt>
              </c:numCache>
            </c:numRef>
          </c:val>
        </c:ser>
        <c:gapWidth val="43"/>
        <c:overlap val="100"/>
        <c:axId val="331342208"/>
        <c:axId val="331343744"/>
      </c:barChart>
      <c:catAx>
        <c:axId val="331342208"/>
        <c:scaling>
          <c:orientation val="maxMin"/>
        </c:scaling>
        <c:axPos val="l"/>
        <c:tickLblPos val="none"/>
        <c:txPr>
          <a:bodyPr/>
          <a:lstStyle/>
          <a:p>
            <a:pPr>
              <a:defRPr lang="en-IN"/>
            </a:pPr>
            <a:endParaRPr lang="en-US"/>
          </a:p>
        </c:txPr>
        <c:crossAx val="331343744"/>
        <c:crosses val="autoZero"/>
        <c:auto val="1"/>
        <c:lblAlgn val="ctr"/>
        <c:lblOffset val="100"/>
      </c:catAx>
      <c:valAx>
        <c:axId val="331343744"/>
        <c:scaling>
          <c:orientation val="minMax"/>
          <c:max val="100"/>
        </c:scaling>
        <c:delete val="1"/>
        <c:axPos val="b"/>
        <c:numFmt formatCode="0" sourceLinked="1"/>
        <c:tickLblPos val="none"/>
        <c:crossAx val="3313422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8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29.88</c:v>
                </c:pt>
                <c:pt idx="1">
                  <c:v>24.18</c:v>
                </c:pt>
                <c:pt idx="2">
                  <c:v>12.09</c:v>
                </c:pt>
                <c:pt idx="3">
                  <c:v>11.39</c:v>
                </c:pt>
                <c:pt idx="4">
                  <c:v>9.7200000000000024</c:v>
                </c:pt>
                <c:pt idx="5">
                  <c:v>9.4</c:v>
                </c:pt>
                <c:pt idx="6">
                  <c:v>8.32</c:v>
                </c:pt>
                <c:pt idx="7">
                  <c:v>8.32</c:v>
                </c:pt>
                <c:pt idx="8">
                  <c:v>3.84</c:v>
                </c:pt>
                <c:pt idx="9">
                  <c:v>17.59</c:v>
                </c:pt>
              </c:numCache>
            </c:numRef>
          </c:val>
        </c:ser>
        <c:gapWidth val="43"/>
        <c:overlap val="100"/>
        <c:axId val="331379840"/>
        <c:axId val="331381376"/>
      </c:barChart>
      <c:catAx>
        <c:axId val="331379840"/>
        <c:scaling>
          <c:orientation val="maxMin"/>
        </c:scaling>
        <c:axPos val="l"/>
        <c:tickLblPos val="none"/>
        <c:txPr>
          <a:bodyPr/>
          <a:lstStyle/>
          <a:p>
            <a:pPr>
              <a:defRPr lang="en-IN"/>
            </a:pPr>
            <a:endParaRPr lang="en-US"/>
          </a:p>
        </c:txPr>
        <c:crossAx val="331381376"/>
        <c:crosses val="autoZero"/>
        <c:auto val="1"/>
        <c:lblAlgn val="ctr"/>
        <c:lblOffset val="100"/>
      </c:catAx>
      <c:valAx>
        <c:axId val="331381376"/>
        <c:scaling>
          <c:orientation val="minMax"/>
          <c:max val="100"/>
        </c:scaling>
        <c:delete val="1"/>
        <c:axPos val="b"/>
        <c:numFmt formatCode="0" sourceLinked="1"/>
        <c:tickLblPos val="none"/>
        <c:crossAx val="33137984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8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8.33</c:v>
                </c:pt>
                <c:pt idx="1">
                  <c:v>25</c:v>
                </c:pt>
                <c:pt idx="2">
                  <c:v>0</c:v>
                </c:pt>
                <c:pt idx="3">
                  <c:v>16.670000000000005</c:v>
                </c:pt>
                <c:pt idx="4">
                  <c:v>8.33</c:v>
                </c:pt>
                <c:pt idx="5">
                  <c:v>16.670000000000005</c:v>
                </c:pt>
                <c:pt idx="6">
                  <c:v>16.670000000000005</c:v>
                </c:pt>
                <c:pt idx="7">
                  <c:v>0</c:v>
                </c:pt>
                <c:pt idx="8">
                  <c:v>0</c:v>
                </c:pt>
                <c:pt idx="9">
                  <c:v>16.670000000000005</c:v>
                </c:pt>
              </c:numCache>
            </c:numRef>
          </c:val>
        </c:ser>
        <c:gapWidth val="43"/>
        <c:overlap val="100"/>
        <c:axId val="331474816"/>
        <c:axId val="331476352"/>
      </c:barChart>
      <c:catAx>
        <c:axId val="331474816"/>
        <c:scaling>
          <c:orientation val="maxMin"/>
        </c:scaling>
        <c:axPos val="l"/>
        <c:tickLblPos val="none"/>
        <c:txPr>
          <a:bodyPr/>
          <a:lstStyle/>
          <a:p>
            <a:pPr>
              <a:defRPr lang="en-IN"/>
            </a:pPr>
            <a:endParaRPr lang="en-US"/>
          </a:p>
        </c:txPr>
        <c:crossAx val="331476352"/>
        <c:crosses val="autoZero"/>
        <c:auto val="1"/>
        <c:lblAlgn val="ctr"/>
        <c:lblOffset val="100"/>
      </c:catAx>
      <c:valAx>
        <c:axId val="331476352"/>
        <c:scaling>
          <c:orientation val="minMax"/>
          <c:max val="100"/>
        </c:scaling>
        <c:delete val="1"/>
        <c:axPos val="b"/>
        <c:numFmt formatCode="0" sourceLinked="1"/>
        <c:tickLblPos val="none"/>
        <c:crossAx val="3314748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9"/>
          <c:y val="0.12257111451324262"/>
          <c:w val="0.83441228514459997"/>
          <c:h val="0.73654049115843478"/>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72.349999999999994</c:v>
                </c:pt>
                <c:pt idx="1">
                  <c:v>25.03</c:v>
                </c:pt>
                <c:pt idx="2">
                  <c:v>2.62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9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24.62</c:v>
                </c:pt>
                <c:pt idx="1">
                  <c:v>26.919999999999987</c:v>
                </c:pt>
                <c:pt idx="2">
                  <c:v>18.459999999999987</c:v>
                </c:pt>
                <c:pt idx="3">
                  <c:v>10</c:v>
                </c:pt>
                <c:pt idx="4">
                  <c:v>7.6899999999999995</c:v>
                </c:pt>
                <c:pt idx="5">
                  <c:v>8.4600000000000026</c:v>
                </c:pt>
                <c:pt idx="6">
                  <c:v>2.3099999999999987</c:v>
                </c:pt>
                <c:pt idx="7">
                  <c:v>9.23</c:v>
                </c:pt>
                <c:pt idx="8">
                  <c:v>4.6199999999999966</c:v>
                </c:pt>
                <c:pt idx="9">
                  <c:v>13.08</c:v>
                </c:pt>
              </c:numCache>
            </c:numRef>
          </c:val>
        </c:ser>
        <c:gapWidth val="43"/>
        <c:overlap val="100"/>
        <c:axId val="331508352"/>
        <c:axId val="331518336"/>
      </c:barChart>
      <c:catAx>
        <c:axId val="331508352"/>
        <c:scaling>
          <c:orientation val="maxMin"/>
        </c:scaling>
        <c:axPos val="l"/>
        <c:tickLblPos val="none"/>
        <c:txPr>
          <a:bodyPr/>
          <a:lstStyle/>
          <a:p>
            <a:pPr>
              <a:defRPr lang="en-IN"/>
            </a:pPr>
            <a:endParaRPr lang="en-US"/>
          </a:p>
        </c:txPr>
        <c:crossAx val="331518336"/>
        <c:crosses val="autoZero"/>
        <c:auto val="1"/>
        <c:lblAlgn val="ctr"/>
        <c:lblOffset val="100"/>
      </c:catAx>
      <c:valAx>
        <c:axId val="331518336"/>
        <c:scaling>
          <c:orientation val="minMax"/>
          <c:max val="100"/>
        </c:scaling>
        <c:delete val="1"/>
        <c:axPos val="b"/>
        <c:numFmt formatCode="0" sourceLinked="1"/>
        <c:tickLblPos val="none"/>
        <c:crossAx val="3315083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9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17.07</c:v>
                </c:pt>
                <c:pt idx="1">
                  <c:v>23.17</c:v>
                </c:pt>
                <c:pt idx="2">
                  <c:v>24.39</c:v>
                </c:pt>
                <c:pt idx="3">
                  <c:v>20.73</c:v>
                </c:pt>
                <c:pt idx="4">
                  <c:v>7.3199999999999985</c:v>
                </c:pt>
                <c:pt idx="5">
                  <c:v>17.07</c:v>
                </c:pt>
                <c:pt idx="6">
                  <c:v>3.66</c:v>
                </c:pt>
                <c:pt idx="7">
                  <c:v>6.1</c:v>
                </c:pt>
                <c:pt idx="8">
                  <c:v>10.98</c:v>
                </c:pt>
                <c:pt idx="9">
                  <c:v>14.63</c:v>
                </c:pt>
              </c:numCache>
            </c:numRef>
          </c:val>
        </c:ser>
        <c:gapWidth val="43"/>
        <c:overlap val="100"/>
        <c:axId val="331558272"/>
        <c:axId val="331560064"/>
      </c:barChart>
      <c:catAx>
        <c:axId val="331558272"/>
        <c:scaling>
          <c:orientation val="maxMin"/>
        </c:scaling>
        <c:axPos val="l"/>
        <c:tickLblPos val="none"/>
        <c:txPr>
          <a:bodyPr/>
          <a:lstStyle/>
          <a:p>
            <a:pPr>
              <a:defRPr lang="en-IN"/>
            </a:pPr>
            <a:endParaRPr lang="en-US"/>
          </a:p>
        </c:txPr>
        <c:crossAx val="331560064"/>
        <c:crosses val="autoZero"/>
        <c:auto val="1"/>
        <c:lblAlgn val="ctr"/>
        <c:lblOffset val="100"/>
      </c:catAx>
      <c:valAx>
        <c:axId val="331560064"/>
        <c:scaling>
          <c:orientation val="minMax"/>
          <c:max val="100"/>
        </c:scaling>
        <c:delete val="1"/>
        <c:axPos val="b"/>
        <c:numFmt formatCode="0" sourceLinked="1"/>
        <c:tickLblPos val="none"/>
        <c:crossAx val="33155827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9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Conveyor Belt for loading unloading</c:v>
                </c:pt>
                <c:pt idx="1">
                  <c:v> Hand Pallet Lifters</c:v>
                </c:pt>
                <c:pt idx="2">
                  <c:v> Manual / worker / Labour</c:v>
                </c:pt>
                <c:pt idx="3">
                  <c:v> Humidity Sensors and Controls</c:v>
                </c:pt>
                <c:pt idx="4">
                  <c:v> Data Loggers (fixed or portable)</c:v>
                </c:pt>
                <c:pt idx="5">
                  <c:v> Fork Lift for Pallet handling (electric or diesel)</c:v>
                </c:pt>
                <c:pt idx="6">
                  <c:v> Warehouse Management Software</c:v>
                </c:pt>
                <c:pt idx="7">
                  <c:v> Cargo Lift (for multi level stores)</c:v>
                </c:pt>
                <c:pt idx="8">
                  <c:v> Bar-code / RFID tags and readers</c:v>
                </c:pt>
                <c:pt idx="9">
                  <c:v> No Response</c:v>
                </c:pt>
              </c:strCache>
            </c:strRef>
          </c:cat>
          <c:val>
            <c:numRef>
              <c:f>Sheet1!$B$2:$B$11</c:f>
              <c:numCache>
                <c:formatCode>0</c:formatCode>
                <c:ptCount val="10"/>
                <c:pt idx="0">
                  <c:v>29.17</c:v>
                </c:pt>
                <c:pt idx="1">
                  <c:v>20.830000000000005</c:v>
                </c:pt>
                <c:pt idx="2">
                  <c:v>12.5</c:v>
                </c:pt>
                <c:pt idx="3">
                  <c:v>20.830000000000005</c:v>
                </c:pt>
                <c:pt idx="4">
                  <c:v>8.33</c:v>
                </c:pt>
                <c:pt idx="5">
                  <c:v>16.670000000000005</c:v>
                </c:pt>
                <c:pt idx="6">
                  <c:v>0</c:v>
                </c:pt>
                <c:pt idx="7">
                  <c:v>20.830000000000005</c:v>
                </c:pt>
                <c:pt idx="8">
                  <c:v>8.33</c:v>
                </c:pt>
                <c:pt idx="9">
                  <c:v>20.830000000000005</c:v>
                </c:pt>
              </c:numCache>
            </c:numRef>
          </c:val>
        </c:ser>
        <c:gapWidth val="43"/>
        <c:overlap val="100"/>
        <c:axId val="331620736"/>
        <c:axId val="331622272"/>
      </c:barChart>
      <c:catAx>
        <c:axId val="331620736"/>
        <c:scaling>
          <c:orientation val="maxMin"/>
        </c:scaling>
        <c:axPos val="l"/>
        <c:tickLblPos val="none"/>
        <c:txPr>
          <a:bodyPr/>
          <a:lstStyle/>
          <a:p>
            <a:pPr>
              <a:defRPr lang="en-IN"/>
            </a:pPr>
            <a:endParaRPr lang="en-US"/>
          </a:p>
        </c:txPr>
        <c:crossAx val="331622272"/>
        <c:crosses val="autoZero"/>
        <c:auto val="1"/>
        <c:lblAlgn val="ctr"/>
        <c:lblOffset val="100"/>
      </c:catAx>
      <c:valAx>
        <c:axId val="331622272"/>
        <c:scaling>
          <c:orientation val="minMax"/>
          <c:max val="100"/>
        </c:scaling>
        <c:delete val="1"/>
        <c:axPos val="b"/>
        <c:numFmt formatCode="0" sourceLinked="1"/>
        <c:tickLblPos val="none"/>
        <c:crossAx val="3316207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79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5"/>
          <c:y val="0.12257111451324262"/>
          <c:w val="0.83441228514459997"/>
          <c:h val="0.736540491158435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2"/>
              <c:delete val="1"/>
            </c:dLbl>
            <c:dLbl>
              <c:idx val="3"/>
              <c:dLblPos val="bestFit"/>
              <c:showVal val="1"/>
            </c:dLbl>
            <c:txPr>
              <a:bodyPr/>
              <a:lstStyle/>
              <a:p>
                <a:pPr>
                  <a:defRPr lang="en-US"/>
                </a:pPr>
                <a:endParaRPr lang="en-US"/>
              </a:p>
            </c:txPr>
            <c:dLblPos val="inEnd"/>
            <c:showVal val="1"/>
            <c:showLeaderLines val="1"/>
          </c:dLbls>
          <c:cat>
            <c:strRef>
              <c:f>Sheet1!$A$2:$A$4</c:f>
              <c:strCache>
                <c:ptCount val="3"/>
                <c:pt idx="0">
                  <c:v> Automatic Ventilation system</c:v>
                </c:pt>
                <c:pt idx="1">
                  <c:v> Manual Air Replenishment (Door opened regularly)</c:v>
                </c:pt>
                <c:pt idx="2">
                  <c:v> Not needed</c:v>
                </c:pt>
              </c:strCache>
            </c:strRef>
          </c:cat>
          <c:val>
            <c:numRef>
              <c:f>Sheet1!$B$2:$B$4</c:f>
              <c:numCache>
                <c:formatCode>0</c:formatCode>
                <c:ptCount val="3"/>
                <c:pt idx="0">
                  <c:v>26</c:v>
                </c:pt>
                <c:pt idx="1">
                  <c:v>78</c:v>
                </c:pt>
                <c:pt idx="2" formatCode="General">
                  <c:v>0</c:v>
                </c:pt>
              </c:numCache>
            </c:numRef>
          </c:val>
        </c:ser>
        <c:dLbls>
          <c:showVal val="1"/>
        </c:dLbls>
      </c:pie3DChart>
      <c:spPr>
        <a:noFill/>
        <a:ln w="25400">
          <a:noFill/>
        </a:ln>
      </c:spPr>
    </c:plotArea>
    <c:plotVisOnly val="1"/>
    <c:dispBlanksAs val="zero"/>
  </c:chart>
  <c:txPr>
    <a:bodyPr/>
    <a:lstStyle/>
    <a:p>
      <a:pPr>
        <a:defRPr sz="1000">
          <a:latin typeface="Calibri" pitchFamily="34" charset="0"/>
        </a:defRPr>
      </a:pPr>
      <a:endParaRPr lang="en-US"/>
    </a:p>
  </c:txPr>
  <c:externalData r:id="rId2"/>
</c:chartSpace>
</file>

<file path=ppt/charts/chart79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2"/>
          <c:y val="0.12257111451324262"/>
          <c:w val="0.83441228514459997"/>
          <c:h val="0.736540491158435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2"/>
              <c:delete val="1"/>
            </c:dLbl>
            <c:dLbl>
              <c:idx val="3"/>
              <c:dLblPos val="bestFit"/>
              <c:showVal val="1"/>
            </c:dLbl>
            <c:txPr>
              <a:bodyPr/>
              <a:lstStyle/>
              <a:p>
                <a:pPr>
                  <a:defRPr lang="en-US"/>
                </a:pPr>
                <a:endParaRPr lang="en-US"/>
              </a:p>
            </c:txPr>
            <c:dLblPos val="inEnd"/>
            <c:showVal val="1"/>
            <c:showLeaderLines val="1"/>
          </c:dLbls>
          <c:cat>
            <c:strRef>
              <c:f>Sheet1!$A$2:$A$4</c:f>
              <c:strCache>
                <c:ptCount val="3"/>
                <c:pt idx="0">
                  <c:v> Automatic Ventilation system</c:v>
                </c:pt>
                <c:pt idx="1">
                  <c:v> Manual Air Replenishment (Door opened regularly)</c:v>
                </c:pt>
                <c:pt idx="2">
                  <c:v> Not needed</c:v>
                </c:pt>
              </c:strCache>
            </c:strRef>
          </c:cat>
          <c:val>
            <c:numRef>
              <c:f>Sheet1!$B$2:$B$4</c:f>
              <c:numCache>
                <c:formatCode>0</c:formatCode>
                <c:ptCount val="3"/>
                <c:pt idx="0">
                  <c:v>21</c:v>
                </c:pt>
                <c:pt idx="1">
                  <c:v>83.48</c:v>
                </c:pt>
                <c:pt idx="2" formatCode="General">
                  <c:v>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9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5"/>
          <c:y val="0.12257111451324262"/>
          <c:w val="0.83441228514459997"/>
          <c:h val="0.736540491158435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2"/>
              <c:delete val="1"/>
            </c:dLbl>
            <c:dLbl>
              <c:idx val="3"/>
              <c:dLblPos val="bestFit"/>
              <c:showVal val="1"/>
            </c:dLbl>
            <c:txPr>
              <a:bodyPr/>
              <a:lstStyle/>
              <a:p>
                <a:pPr>
                  <a:defRPr lang="en-US"/>
                </a:pPr>
                <a:endParaRPr lang="en-US"/>
              </a:p>
            </c:txPr>
            <c:dLblPos val="inEnd"/>
            <c:showVal val="1"/>
            <c:showLeaderLines val="1"/>
          </c:dLbls>
          <c:cat>
            <c:strRef>
              <c:f>Sheet1!$A$2:$A$4</c:f>
              <c:strCache>
                <c:ptCount val="3"/>
                <c:pt idx="0">
                  <c:v> Automatic Ventilation system</c:v>
                </c:pt>
                <c:pt idx="1">
                  <c:v> Manual Air Replenishment (Door opened regularly)</c:v>
                </c:pt>
                <c:pt idx="2">
                  <c:v> Not needed</c:v>
                </c:pt>
              </c:strCache>
            </c:strRef>
          </c:cat>
          <c:val>
            <c:numRef>
              <c:f>Sheet1!$B$2:$B$4</c:f>
              <c:numCache>
                <c:formatCode>0</c:formatCode>
                <c:ptCount val="3"/>
                <c:pt idx="0">
                  <c:v>17.53</c:v>
                </c:pt>
                <c:pt idx="1">
                  <c:v>86.48</c:v>
                </c:pt>
                <c:pt idx="2" formatCode="General">
                  <c:v>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9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9"/>
          <c:y val="0.12257111451324262"/>
          <c:w val="0.83441228514459997"/>
          <c:h val="0.736540491158435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2"/>
              <c:delete val="1"/>
            </c:dLbl>
            <c:dLbl>
              <c:idx val="3"/>
              <c:dLblPos val="bestFit"/>
              <c:showVal val="1"/>
            </c:dLbl>
            <c:txPr>
              <a:bodyPr/>
              <a:lstStyle/>
              <a:p>
                <a:pPr>
                  <a:defRPr lang="en-US"/>
                </a:pPr>
                <a:endParaRPr lang="en-US"/>
              </a:p>
            </c:txPr>
            <c:dLblPos val="inEnd"/>
            <c:showVal val="1"/>
            <c:showLeaderLines val="1"/>
          </c:dLbls>
          <c:cat>
            <c:strRef>
              <c:f>Sheet1!$A$2:$A$4</c:f>
              <c:strCache>
                <c:ptCount val="3"/>
                <c:pt idx="0">
                  <c:v> Automatic Ventilation system</c:v>
                </c:pt>
                <c:pt idx="1">
                  <c:v> Manual Air Replenishment (Door opened regularly)</c:v>
                </c:pt>
                <c:pt idx="2">
                  <c:v> Not needed</c:v>
                </c:pt>
              </c:strCache>
            </c:strRef>
          </c:cat>
          <c:val>
            <c:numRef>
              <c:f>Sheet1!$B$2:$B$4</c:f>
              <c:numCache>
                <c:formatCode>0</c:formatCode>
                <c:ptCount val="3"/>
                <c:pt idx="0">
                  <c:v>28.49</c:v>
                </c:pt>
                <c:pt idx="1">
                  <c:v>73.86999999999999</c:v>
                </c:pt>
                <c:pt idx="2" formatCode="General">
                  <c:v>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9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201"/>
          <c:y val="0.12257111451324262"/>
          <c:w val="0.83441228514459997"/>
          <c:h val="0.736540491158435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2"/>
              <c:delete val="1"/>
            </c:dLbl>
            <c:dLbl>
              <c:idx val="3"/>
              <c:dLblPos val="bestFit"/>
              <c:showVal val="1"/>
            </c:dLbl>
            <c:txPr>
              <a:bodyPr/>
              <a:lstStyle/>
              <a:p>
                <a:pPr>
                  <a:defRPr lang="en-US"/>
                </a:pPr>
                <a:endParaRPr lang="en-US"/>
              </a:p>
            </c:txPr>
            <c:dLblPos val="inEnd"/>
            <c:showVal val="1"/>
            <c:showLeaderLines val="1"/>
          </c:dLbls>
          <c:cat>
            <c:strRef>
              <c:f>Sheet1!$A$2:$A$4</c:f>
              <c:strCache>
                <c:ptCount val="3"/>
                <c:pt idx="0">
                  <c:v> Automatic Ventilation system</c:v>
                </c:pt>
                <c:pt idx="1">
                  <c:v> Manual Air Replenishment (Door opened regularly)</c:v>
                </c:pt>
                <c:pt idx="2">
                  <c:v> Not needed</c:v>
                </c:pt>
              </c:strCache>
            </c:strRef>
          </c:cat>
          <c:val>
            <c:numRef>
              <c:f>Sheet1!$B$2:$B$4</c:f>
              <c:numCache>
                <c:formatCode>0</c:formatCode>
                <c:ptCount val="3"/>
                <c:pt idx="0">
                  <c:v>42</c:v>
                </c:pt>
                <c:pt idx="1">
                  <c:v>63.11</c:v>
                </c:pt>
                <c:pt idx="2" formatCode="General">
                  <c:v>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9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204"/>
          <c:y val="0.12257111451324262"/>
          <c:w val="0.83441228514459997"/>
          <c:h val="0.73654049115843578"/>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2"/>
              <c:delete val="1"/>
            </c:dLbl>
            <c:dLbl>
              <c:idx val="3"/>
              <c:dLblPos val="bestFit"/>
              <c:showVal val="1"/>
            </c:dLbl>
            <c:txPr>
              <a:bodyPr/>
              <a:lstStyle/>
              <a:p>
                <a:pPr>
                  <a:defRPr lang="en-US"/>
                </a:pPr>
                <a:endParaRPr lang="en-US"/>
              </a:p>
            </c:txPr>
            <c:dLblPos val="inEnd"/>
            <c:showVal val="1"/>
            <c:showLeaderLines val="1"/>
          </c:dLbls>
          <c:cat>
            <c:strRef>
              <c:f>Sheet1!$A$2:$A$4</c:f>
              <c:strCache>
                <c:ptCount val="3"/>
                <c:pt idx="0">
                  <c:v> Automatic Ventilation system</c:v>
                </c:pt>
                <c:pt idx="1">
                  <c:v> Manual Air Replenishment (Door opened regularly)</c:v>
                </c:pt>
                <c:pt idx="2">
                  <c:v> Not needed</c:v>
                </c:pt>
              </c:strCache>
            </c:strRef>
          </c:cat>
          <c:val>
            <c:numRef>
              <c:f>Sheet1!$B$2:$B$4</c:f>
              <c:numCache>
                <c:formatCode>0</c:formatCode>
                <c:ptCount val="3"/>
                <c:pt idx="0">
                  <c:v>25</c:v>
                </c:pt>
                <c:pt idx="1">
                  <c:v>75</c:v>
                </c:pt>
                <c:pt idx="2" formatCode="General">
                  <c:v>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79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9"/>
          <c:y val="0.12257111451324262"/>
          <c:w val="0.83441228514459997"/>
          <c:h val="0.736540491158435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2"/>
              <c:delete val="1"/>
            </c:dLbl>
            <c:dLbl>
              <c:idx val="3"/>
              <c:dLblPos val="bestFit"/>
              <c:showVal val="1"/>
            </c:dLbl>
            <c:txPr>
              <a:bodyPr/>
              <a:lstStyle/>
              <a:p>
                <a:pPr>
                  <a:defRPr lang="en-US"/>
                </a:pPr>
                <a:endParaRPr lang="en-US"/>
              </a:p>
            </c:txPr>
            <c:dLblPos val="inEnd"/>
            <c:showVal val="1"/>
            <c:showLeaderLines val="1"/>
          </c:dLbls>
          <c:cat>
            <c:strRef>
              <c:f>Sheet1!$A$2:$A$4</c:f>
              <c:strCache>
                <c:ptCount val="3"/>
                <c:pt idx="0">
                  <c:v> Automatic Ventilation system</c:v>
                </c:pt>
                <c:pt idx="1">
                  <c:v> Manual Air Replenishment (Door opened regularly)</c:v>
                </c:pt>
                <c:pt idx="2">
                  <c:v> Not needed</c:v>
                </c:pt>
              </c:strCache>
            </c:strRef>
          </c:cat>
          <c:val>
            <c:numRef>
              <c:f>Sheet1!$B$2:$B$4</c:f>
              <c:numCache>
                <c:formatCode>0</c:formatCode>
                <c:ptCount val="3"/>
                <c:pt idx="0">
                  <c:v>30.1</c:v>
                </c:pt>
                <c:pt idx="1">
                  <c:v>70.790000000000006</c:v>
                </c:pt>
                <c:pt idx="2" formatCode="General">
                  <c:v>0</c:v>
                </c:pt>
              </c:numCache>
            </c:numRef>
          </c:val>
        </c:ser>
        <c:dLbls>
          <c:showVal val="1"/>
        </c:dLbls>
      </c:pie3DChart>
      <c:spPr>
        <a:noFill/>
        <a:ln w="25400">
          <a:noFill/>
        </a:ln>
      </c:spPr>
    </c:plotArea>
    <c:plotVisOnly val="1"/>
    <c:dispBlanksAs val="zero"/>
  </c:chart>
  <c:txPr>
    <a:bodyPr/>
    <a:lstStyle/>
    <a:p>
      <a:pPr>
        <a:defRPr sz="1000">
          <a:latin typeface="Calibri" pitchFamily="34" charset="0"/>
        </a:defRPr>
      </a:pPr>
      <a:endParaRPr lang="en-US"/>
    </a:p>
  </c:txPr>
  <c:externalData r:id="rId2"/>
</c:chartSpace>
</file>

<file path=ppt/charts/chart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886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0-10</c:v>
                </c:pt>
                <c:pt idx="1">
                  <c:v> 10-50</c:v>
                </c:pt>
                <c:pt idx="2">
                  <c:v> 50-100</c:v>
                </c:pt>
                <c:pt idx="3">
                  <c:v> 100-500</c:v>
                </c:pt>
                <c:pt idx="4">
                  <c:v> 500.1-1000</c:v>
                </c:pt>
                <c:pt idx="5">
                  <c:v> 1000.1-2000</c:v>
                </c:pt>
                <c:pt idx="6">
                  <c:v> 2000.1-3000</c:v>
                </c:pt>
                <c:pt idx="7">
                  <c:v> 3000.1-5000</c:v>
                </c:pt>
                <c:pt idx="8">
                  <c:v> Above 5000</c:v>
                </c:pt>
                <c:pt idx="9">
                  <c:v> No Response</c:v>
                </c:pt>
              </c:strCache>
            </c:strRef>
          </c:cat>
          <c:val>
            <c:numRef>
              <c:f>Sheet1!$B$2:$B$11</c:f>
              <c:numCache>
                <c:formatCode>0</c:formatCode>
                <c:ptCount val="10"/>
                <c:pt idx="0">
                  <c:v>15.53</c:v>
                </c:pt>
                <c:pt idx="1">
                  <c:v>16.89</c:v>
                </c:pt>
                <c:pt idx="2">
                  <c:v>7.94</c:v>
                </c:pt>
                <c:pt idx="3">
                  <c:v>10.54</c:v>
                </c:pt>
                <c:pt idx="4">
                  <c:v>6.8</c:v>
                </c:pt>
                <c:pt idx="5">
                  <c:v>9.75</c:v>
                </c:pt>
                <c:pt idx="6">
                  <c:v>6.58</c:v>
                </c:pt>
                <c:pt idx="7">
                  <c:v>6.8</c:v>
                </c:pt>
                <c:pt idx="8">
                  <c:v>9.64</c:v>
                </c:pt>
                <c:pt idx="9">
                  <c:v>9.52</c:v>
                </c:pt>
              </c:numCache>
            </c:numRef>
          </c:val>
        </c:ser>
        <c:gapWidth val="43"/>
        <c:overlap val="100"/>
        <c:axId val="123600256"/>
        <c:axId val="123610240"/>
      </c:barChart>
      <c:catAx>
        <c:axId val="123600256"/>
        <c:scaling>
          <c:orientation val="maxMin"/>
        </c:scaling>
        <c:axPos val="l"/>
        <c:tickLblPos val="none"/>
        <c:txPr>
          <a:bodyPr/>
          <a:lstStyle/>
          <a:p>
            <a:pPr>
              <a:defRPr lang="en-IN"/>
            </a:pPr>
            <a:endParaRPr lang="en-US"/>
          </a:p>
        </c:txPr>
        <c:crossAx val="123610240"/>
        <c:crosses val="autoZero"/>
        <c:auto val="1"/>
        <c:lblAlgn val="ctr"/>
        <c:lblOffset val="100"/>
      </c:catAx>
      <c:valAx>
        <c:axId val="123610240"/>
        <c:scaling>
          <c:orientation val="minMax"/>
          <c:max val="100"/>
        </c:scaling>
        <c:delete val="1"/>
        <c:axPos val="b"/>
        <c:numFmt formatCode="0" sourceLinked="1"/>
        <c:tickLblPos val="none"/>
        <c:crossAx val="12360025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1"/>
          <c:y val="0.12257111451324262"/>
          <c:w val="0.83441228514459997"/>
          <c:h val="0.736540491158434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78.28</c:v>
                </c:pt>
                <c:pt idx="1">
                  <c:v>19.84</c:v>
                </c:pt>
                <c:pt idx="2">
                  <c:v>1.8800000000000001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0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5"/>
          <c:y val="0.12257111451324262"/>
          <c:w val="0.83441228514459997"/>
          <c:h val="0.73654049115843534"/>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2"/>
              <c:delete val="1"/>
            </c:dLbl>
            <c:dLbl>
              <c:idx val="3"/>
              <c:dLblPos val="bestFit"/>
              <c:showVal val="1"/>
            </c:dLbl>
            <c:txPr>
              <a:bodyPr/>
              <a:lstStyle/>
              <a:p>
                <a:pPr>
                  <a:defRPr lang="en-US"/>
                </a:pPr>
                <a:endParaRPr lang="en-US"/>
              </a:p>
            </c:txPr>
            <c:dLblPos val="inEnd"/>
            <c:showVal val="1"/>
            <c:showLeaderLines val="1"/>
          </c:dLbls>
          <c:cat>
            <c:strRef>
              <c:f>Sheet1!$A$2:$A$4</c:f>
              <c:strCache>
                <c:ptCount val="3"/>
                <c:pt idx="0">
                  <c:v> Automatic Ventilation system</c:v>
                </c:pt>
                <c:pt idx="1">
                  <c:v> Manual Air Replenishment (Door opened regularly)</c:v>
                </c:pt>
                <c:pt idx="2">
                  <c:v> Not needed</c:v>
                </c:pt>
              </c:strCache>
            </c:strRef>
          </c:cat>
          <c:val>
            <c:numRef>
              <c:f>Sheet1!$B$2:$B$4</c:f>
              <c:numCache>
                <c:formatCode>0</c:formatCode>
                <c:ptCount val="3"/>
                <c:pt idx="0">
                  <c:v>21</c:v>
                </c:pt>
                <c:pt idx="1">
                  <c:v>83.48</c:v>
                </c:pt>
                <c:pt idx="2" formatCode="General">
                  <c:v>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0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99"/>
          <c:y val="0.12257111451324262"/>
          <c:w val="0.83441228514459997"/>
          <c:h val="0.7365404911584354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2"/>
              <c:delete val="1"/>
            </c:dLbl>
            <c:dLbl>
              <c:idx val="3"/>
              <c:dLblPos val="bestFit"/>
              <c:showVal val="1"/>
            </c:dLbl>
            <c:txPr>
              <a:bodyPr/>
              <a:lstStyle/>
              <a:p>
                <a:pPr>
                  <a:defRPr lang="en-US"/>
                </a:pPr>
                <a:endParaRPr lang="en-US"/>
              </a:p>
            </c:txPr>
            <c:dLblPos val="inEnd"/>
            <c:showVal val="1"/>
            <c:showLeaderLines val="1"/>
          </c:dLbls>
          <c:cat>
            <c:strRef>
              <c:f>Sheet1!$A$2:$A$4</c:f>
              <c:strCache>
                <c:ptCount val="3"/>
                <c:pt idx="0">
                  <c:v> Automatic Ventilation system</c:v>
                </c:pt>
                <c:pt idx="1">
                  <c:v> Manual Air Replenishment (Door opened regularly)</c:v>
                </c:pt>
                <c:pt idx="2">
                  <c:v> Not needed</c:v>
                </c:pt>
              </c:strCache>
            </c:strRef>
          </c:cat>
          <c:val>
            <c:numRef>
              <c:f>Sheet1!$B$2:$B$4</c:f>
              <c:numCache>
                <c:formatCode>0</c:formatCode>
                <c:ptCount val="3"/>
                <c:pt idx="0">
                  <c:v>13.39</c:v>
                </c:pt>
                <c:pt idx="1">
                  <c:v>91.669999999999987</c:v>
                </c:pt>
                <c:pt idx="2" formatCode="General">
                  <c:v>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0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201"/>
          <c:y val="0.12257111451324262"/>
          <c:w val="0.83441228514459997"/>
          <c:h val="0.736540491158435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2"/>
              <c:delete val="1"/>
            </c:dLbl>
            <c:dLbl>
              <c:idx val="3"/>
              <c:dLblPos val="bestFit"/>
              <c:showVal val="1"/>
            </c:dLbl>
            <c:txPr>
              <a:bodyPr/>
              <a:lstStyle/>
              <a:p>
                <a:pPr>
                  <a:defRPr lang="en-US"/>
                </a:pPr>
                <a:endParaRPr lang="en-US"/>
              </a:p>
            </c:txPr>
            <c:dLblPos val="inEnd"/>
            <c:showVal val="1"/>
            <c:showLeaderLines val="1"/>
          </c:dLbls>
          <c:cat>
            <c:strRef>
              <c:f>Sheet1!$A$2:$A$4</c:f>
              <c:strCache>
                <c:ptCount val="3"/>
                <c:pt idx="0">
                  <c:v> Automatic Ventilation system</c:v>
                </c:pt>
                <c:pt idx="1">
                  <c:v> Manual Air Replenishment (Door opened regularly)</c:v>
                </c:pt>
                <c:pt idx="2">
                  <c:v> Not needed</c:v>
                </c:pt>
              </c:strCache>
            </c:strRef>
          </c:cat>
          <c:val>
            <c:numRef>
              <c:f>Sheet1!$B$2:$B$4</c:f>
              <c:numCache>
                <c:formatCode>0</c:formatCode>
                <c:ptCount val="3"/>
                <c:pt idx="0">
                  <c:v>9.8700000000000028</c:v>
                </c:pt>
                <c:pt idx="1">
                  <c:v>92.89</c:v>
                </c:pt>
                <c:pt idx="2" formatCode="General">
                  <c:v>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0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204"/>
          <c:y val="0.12257111451324262"/>
          <c:w val="0.83441228514459997"/>
          <c:h val="0.73654049115843578"/>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2"/>
              <c:delete val="1"/>
            </c:dLbl>
            <c:dLbl>
              <c:idx val="3"/>
              <c:dLblPos val="bestFit"/>
              <c:showVal val="1"/>
            </c:dLbl>
            <c:txPr>
              <a:bodyPr/>
              <a:lstStyle/>
              <a:p>
                <a:pPr>
                  <a:defRPr lang="en-US"/>
                </a:pPr>
                <a:endParaRPr lang="en-US"/>
              </a:p>
            </c:txPr>
            <c:dLblPos val="inEnd"/>
            <c:showVal val="1"/>
            <c:showLeaderLines val="1"/>
          </c:dLbls>
          <c:cat>
            <c:strRef>
              <c:f>Sheet1!$A$2:$A$4</c:f>
              <c:strCache>
                <c:ptCount val="3"/>
                <c:pt idx="0">
                  <c:v> Automatic Ventilation system</c:v>
                </c:pt>
                <c:pt idx="1">
                  <c:v> Manual Air Replenishment (Door opened regularly)</c:v>
                </c:pt>
                <c:pt idx="2">
                  <c:v> Not needed</c:v>
                </c:pt>
              </c:strCache>
            </c:strRef>
          </c:cat>
          <c:val>
            <c:numRef>
              <c:f>Sheet1!$B$2:$B$4</c:f>
              <c:numCache>
                <c:formatCode>0</c:formatCode>
                <c:ptCount val="3"/>
                <c:pt idx="0">
                  <c:v>35</c:v>
                </c:pt>
                <c:pt idx="1">
                  <c:v>71</c:v>
                </c:pt>
                <c:pt idx="2" formatCode="General">
                  <c:v>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0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Not needed</c:v>
                </c:pt>
              </c:strCache>
            </c:strRef>
          </c:cat>
          <c:val>
            <c:numRef>
              <c:f>Sheet1!$B$2:$B$4</c:f>
              <c:numCache>
                <c:formatCode>0</c:formatCode>
                <c:ptCount val="3"/>
                <c:pt idx="0">
                  <c:v>11.11</c:v>
                </c:pt>
                <c:pt idx="1">
                  <c:v>62.96</c:v>
                </c:pt>
                <c:pt idx="2">
                  <c:v>25.93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0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Not needed</c:v>
                </c:pt>
              </c:strCache>
            </c:strRef>
          </c:cat>
          <c:val>
            <c:numRef>
              <c:f>Sheet1!$B$2:$B$4</c:f>
              <c:numCache>
                <c:formatCode>0</c:formatCode>
                <c:ptCount val="3"/>
                <c:pt idx="0">
                  <c:v>25.53</c:v>
                </c:pt>
                <c:pt idx="1">
                  <c:v>60.160000000000011</c:v>
                </c:pt>
                <c:pt idx="2">
                  <c:v>15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0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Not needed</c:v>
                </c:pt>
              </c:strCache>
            </c:strRef>
          </c:cat>
          <c:val>
            <c:numRef>
              <c:f>Sheet1!$B$2:$B$4</c:f>
              <c:numCache>
                <c:formatCode>0</c:formatCode>
                <c:ptCount val="3"/>
                <c:pt idx="0">
                  <c:v>26.7</c:v>
                </c:pt>
                <c:pt idx="1">
                  <c:v>60.17</c:v>
                </c:pt>
                <c:pt idx="2">
                  <c:v>13.13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0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Not needed</c:v>
                </c:pt>
              </c:strCache>
            </c:strRef>
          </c:cat>
          <c:val>
            <c:numRef>
              <c:f>Sheet1!$B$2:$B$4</c:f>
              <c:numCache>
                <c:formatCode>0</c:formatCode>
                <c:ptCount val="3"/>
                <c:pt idx="0">
                  <c:v>27.53</c:v>
                </c:pt>
                <c:pt idx="1">
                  <c:v>55.45</c:v>
                </c:pt>
                <c:pt idx="2">
                  <c:v>17.02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0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Not needed</c:v>
                </c:pt>
              </c:strCache>
            </c:strRef>
          </c:cat>
          <c:val>
            <c:numRef>
              <c:f>Sheet1!$B$2:$B$4</c:f>
              <c:numCache>
                <c:formatCode>0</c:formatCode>
                <c:ptCount val="3"/>
                <c:pt idx="0">
                  <c:v>15.71</c:v>
                </c:pt>
                <c:pt idx="1">
                  <c:v>59.51</c:v>
                </c:pt>
                <c:pt idx="2">
                  <c:v>24.779999999999987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0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Not needed</c:v>
                </c:pt>
              </c:strCache>
            </c:strRef>
          </c:cat>
          <c:val>
            <c:numRef>
              <c:f>Sheet1!$B$2:$B$4</c:f>
              <c:numCache>
                <c:formatCode>0</c:formatCode>
                <c:ptCount val="3"/>
                <c:pt idx="0">
                  <c:v>13.64</c:v>
                </c:pt>
                <c:pt idx="1">
                  <c:v>52.27</c:v>
                </c:pt>
                <c:pt idx="2">
                  <c:v>34.090000000000003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7"/>
          <c:y val="0.12257111451324262"/>
          <c:w val="0.83441228514459997"/>
          <c:h val="0.736540491158434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82.31</c:v>
                </c:pt>
                <c:pt idx="1">
                  <c:v>16.010000000000005</c:v>
                </c:pt>
                <c:pt idx="2">
                  <c:v>1.6800000000000086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1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Not needed</c:v>
                </c:pt>
              </c:strCache>
            </c:strRef>
          </c:cat>
          <c:val>
            <c:numRef>
              <c:f>Sheet1!$B$2:$B$4</c:f>
              <c:numCache>
                <c:formatCode>0</c:formatCode>
                <c:ptCount val="3"/>
                <c:pt idx="0">
                  <c:v>17.239999999999988</c:v>
                </c:pt>
                <c:pt idx="1">
                  <c:v>52.99</c:v>
                </c:pt>
                <c:pt idx="2">
                  <c:v>29.77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1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Not needed</c:v>
                </c:pt>
              </c:strCache>
            </c:strRef>
          </c:cat>
          <c:val>
            <c:numRef>
              <c:f>Sheet1!$B$2:$B$4</c:f>
              <c:numCache>
                <c:formatCode>0</c:formatCode>
                <c:ptCount val="3"/>
                <c:pt idx="0">
                  <c:v>25.53</c:v>
                </c:pt>
                <c:pt idx="1">
                  <c:v>60.160000000000011</c:v>
                </c:pt>
                <c:pt idx="2">
                  <c:v>14.31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1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Not needed</c:v>
                </c:pt>
              </c:strCache>
            </c:strRef>
          </c:cat>
          <c:val>
            <c:numRef>
              <c:f>Sheet1!$B$2:$B$4</c:f>
              <c:numCache>
                <c:formatCode>0</c:formatCode>
                <c:ptCount val="3"/>
                <c:pt idx="0">
                  <c:v>29.01</c:v>
                </c:pt>
                <c:pt idx="1">
                  <c:v>61.67</c:v>
                </c:pt>
                <c:pt idx="2">
                  <c:v>9.32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1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Not needed</c:v>
                </c:pt>
              </c:strCache>
            </c:strRef>
          </c:cat>
          <c:val>
            <c:numRef>
              <c:f>Sheet1!$B$2:$B$4</c:f>
              <c:numCache>
                <c:formatCode>0</c:formatCode>
                <c:ptCount val="3"/>
                <c:pt idx="0">
                  <c:v>23.79</c:v>
                </c:pt>
                <c:pt idx="1">
                  <c:v>63.01</c:v>
                </c:pt>
                <c:pt idx="2">
                  <c:v>13.2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1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Not needed</c:v>
                </c:pt>
              </c:strCache>
            </c:strRef>
          </c:cat>
          <c:val>
            <c:numRef>
              <c:f>Sheet1!$B$2:$B$4</c:f>
              <c:numCache>
                <c:formatCode>0</c:formatCode>
                <c:ptCount val="3"/>
                <c:pt idx="0">
                  <c:v>28.54</c:v>
                </c:pt>
                <c:pt idx="1">
                  <c:v>60.68</c:v>
                </c:pt>
                <c:pt idx="2">
                  <c:v>10.78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1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204"/>
          <c:y val="0.12257111451324262"/>
          <c:w val="0.83441228514459997"/>
          <c:h val="0.73654049115843578"/>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Sheet1!$A$2:$A$4</c:f>
              <c:strCache>
                <c:ptCount val="3"/>
                <c:pt idx="0">
                  <c:v> Automatic Controllers</c:v>
                </c:pt>
                <c:pt idx="1">
                  <c:v> Manual Cut-off and Cut-In</c:v>
                </c:pt>
                <c:pt idx="2">
                  <c:v> Both</c:v>
                </c:pt>
              </c:strCache>
            </c:strRef>
          </c:cat>
          <c:val>
            <c:numRef>
              <c:f>Sheet1!$B$2:$B$4</c:f>
              <c:numCache>
                <c:formatCode>0</c:formatCode>
                <c:ptCount val="3"/>
                <c:pt idx="0">
                  <c:v>29.630000000000031</c:v>
                </c:pt>
                <c:pt idx="1">
                  <c:v>51.85</c:v>
                </c:pt>
                <c:pt idx="2">
                  <c:v>18.52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1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201"/>
          <c:y val="0.12257111451324262"/>
          <c:w val="0.83441228514459997"/>
          <c:h val="0.736540491158435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Sheet1!$A$2:$A$4</c:f>
              <c:strCache>
                <c:ptCount val="3"/>
                <c:pt idx="0">
                  <c:v> Automatic Controllers</c:v>
                </c:pt>
                <c:pt idx="1">
                  <c:v> Manual Cut-off and Cut-In</c:v>
                </c:pt>
                <c:pt idx="2">
                  <c:v> Both</c:v>
                </c:pt>
              </c:strCache>
            </c:strRef>
          </c:cat>
          <c:val>
            <c:numRef>
              <c:f>Sheet1!$B$2:$B$4</c:f>
              <c:numCache>
                <c:formatCode>0</c:formatCode>
                <c:ptCount val="3"/>
                <c:pt idx="0">
                  <c:v>17.809999999999999</c:v>
                </c:pt>
                <c:pt idx="1">
                  <c:v>77.05</c:v>
                </c:pt>
                <c:pt idx="2">
                  <c:v>5.14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1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207"/>
          <c:y val="0.12257111451324262"/>
          <c:w val="0.83441228514459997"/>
          <c:h val="0.7365404911584358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Sheet1!$A$2:$A$4</c:f>
              <c:strCache>
                <c:ptCount val="3"/>
                <c:pt idx="0">
                  <c:v> Automatic Controllers</c:v>
                </c:pt>
                <c:pt idx="1">
                  <c:v> Manual Cut-off and Cut-In</c:v>
                </c:pt>
                <c:pt idx="2">
                  <c:v> Both</c:v>
                </c:pt>
              </c:strCache>
            </c:strRef>
          </c:cat>
          <c:val>
            <c:numRef>
              <c:f>Sheet1!$B$2:$B$4</c:f>
              <c:numCache>
                <c:formatCode>0</c:formatCode>
                <c:ptCount val="3"/>
                <c:pt idx="0">
                  <c:v>14.67</c:v>
                </c:pt>
                <c:pt idx="1">
                  <c:v>80.349999999999994</c:v>
                </c:pt>
                <c:pt idx="2">
                  <c:v>4.9800000000000004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1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21"/>
          <c:y val="0.12257111451324262"/>
          <c:w val="0.83441228514459997"/>
          <c:h val="0.73654049115843601"/>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Sheet1!$A$2:$A$4</c:f>
              <c:strCache>
                <c:ptCount val="3"/>
                <c:pt idx="0">
                  <c:v> Automatic Controllers</c:v>
                </c:pt>
                <c:pt idx="1">
                  <c:v> Manual Cut-off and Cut-In</c:v>
                </c:pt>
                <c:pt idx="2">
                  <c:v> Both</c:v>
                </c:pt>
              </c:strCache>
            </c:strRef>
          </c:cat>
          <c:val>
            <c:numRef>
              <c:f>Sheet1!$B$2:$B$4</c:f>
              <c:numCache>
                <c:formatCode>0</c:formatCode>
                <c:ptCount val="3"/>
                <c:pt idx="0">
                  <c:v>28.110000000000031</c:v>
                </c:pt>
                <c:pt idx="1">
                  <c:v>65.77</c:v>
                </c:pt>
                <c:pt idx="2">
                  <c:v>6.1199999999999966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1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213"/>
          <c:y val="0.12257111451324262"/>
          <c:w val="0.83441228514459997"/>
          <c:h val="0.736540491158436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Sheet1!$A$2:$A$4</c:f>
              <c:strCache>
                <c:ptCount val="3"/>
                <c:pt idx="0">
                  <c:v> Automatic Controllers</c:v>
                </c:pt>
                <c:pt idx="1">
                  <c:v> Manual Cut-off and Cut-In</c:v>
                </c:pt>
                <c:pt idx="2">
                  <c:v> Both</c:v>
                </c:pt>
              </c:strCache>
            </c:strRef>
          </c:cat>
          <c:val>
            <c:numRef>
              <c:f>Sheet1!$B$2:$B$4</c:f>
              <c:numCache>
                <c:formatCode>0</c:formatCode>
                <c:ptCount val="3"/>
                <c:pt idx="0">
                  <c:v>35.18</c:v>
                </c:pt>
                <c:pt idx="1">
                  <c:v>56.42</c:v>
                </c:pt>
                <c:pt idx="2">
                  <c:v>8.41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7"/>
          <c:y val="0.12257111451324262"/>
          <c:w val="0.83441228514459997"/>
          <c:h val="0.73654049115843456"/>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70.56</c:v>
                </c:pt>
                <c:pt idx="1">
                  <c:v>25.5</c:v>
                </c:pt>
                <c:pt idx="2">
                  <c:v>3.94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2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215"/>
          <c:y val="0.12257111451324262"/>
          <c:w val="0.83441228514459997"/>
          <c:h val="0.736540491158436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Sheet1!$A$2:$A$4</c:f>
              <c:strCache>
                <c:ptCount val="3"/>
                <c:pt idx="0">
                  <c:v> Automatic Controllers</c:v>
                </c:pt>
                <c:pt idx="1">
                  <c:v> Manual Cut-off and Cut-In</c:v>
                </c:pt>
                <c:pt idx="2">
                  <c:v> Both</c:v>
                </c:pt>
              </c:strCache>
            </c:strRef>
          </c:cat>
          <c:val>
            <c:numRef>
              <c:f>Sheet1!$B$2:$B$4</c:f>
              <c:numCache>
                <c:formatCode>0</c:formatCode>
                <c:ptCount val="3"/>
                <c:pt idx="0">
                  <c:v>25</c:v>
                </c:pt>
                <c:pt idx="1">
                  <c:v>59.09</c:v>
                </c:pt>
                <c:pt idx="2">
                  <c:v>15.91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2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207"/>
          <c:y val="0.12257111451324262"/>
          <c:w val="0.83441228514459997"/>
          <c:h val="0.7365404911584358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Sheet1!$A$2:$A$4</c:f>
              <c:strCache>
                <c:ptCount val="3"/>
                <c:pt idx="0">
                  <c:v> Automatic Controllers</c:v>
                </c:pt>
                <c:pt idx="1">
                  <c:v> Manual Cut-off and Cut-In</c:v>
                </c:pt>
                <c:pt idx="2">
                  <c:v> Both</c:v>
                </c:pt>
              </c:strCache>
            </c:strRef>
          </c:cat>
          <c:val>
            <c:numRef>
              <c:f>Sheet1!$B$2:$B$4</c:f>
              <c:numCache>
                <c:formatCode>0</c:formatCode>
                <c:ptCount val="3"/>
                <c:pt idx="0">
                  <c:v>27.259999999999987</c:v>
                </c:pt>
                <c:pt idx="1">
                  <c:v>67.440000000000026</c:v>
                </c:pt>
                <c:pt idx="2">
                  <c:v>5.3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2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204"/>
          <c:y val="0.12257111451324262"/>
          <c:w val="0.83441228514459997"/>
          <c:h val="0.73654049115843578"/>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Sheet1!$A$2:$A$4</c:f>
              <c:strCache>
                <c:ptCount val="3"/>
                <c:pt idx="0">
                  <c:v> Automatic Controllers</c:v>
                </c:pt>
                <c:pt idx="1">
                  <c:v> Manual Cut-off and Cut-In</c:v>
                </c:pt>
                <c:pt idx="2">
                  <c:v> Both</c:v>
                </c:pt>
              </c:strCache>
            </c:strRef>
          </c:cat>
          <c:val>
            <c:numRef>
              <c:f>Sheet1!$B$2:$B$4</c:f>
              <c:numCache>
                <c:formatCode>0</c:formatCode>
                <c:ptCount val="3"/>
                <c:pt idx="0">
                  <c:v>17.809999999999999</c:v>
                </c:pt>
                <c:pt idx="1">
                  <c:v>77.05</c:v>
                </c:pt>
                <c:pt idx="2">
                  <c:v>5.14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2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21"/>
          <c:y val="0.12257111451324262"/>
          <c:w val="0.83441228514459997"/>
          <c:h val="0.73654049115843601"/>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Sheet1!$A$2:$A$4</c:f>
              <c:strCache>
                <c:ptCount val="3"/>
                <c:pt idx="0">
                  <c:v> Automatic Controllers</c:v>
                </c:pt>
                <c:pt idx="1">
                  <c:v> Manual Cut-off and Cut-In</c:v>
                </c:pt>
                <c:pt idx="2">
                  <c:v> Both</c:v>
                </c:pt>
              </c:strCache>
            </c:strRef>
          </c:cat>
          <c:val>
            <c:numRef>
              <c:f>Sheet1!$B$2:$B$4</c:f>
              <c:numCache>
                <c:formatCode>0</c:formatCode>
                <c:ptCount val="3"/>
                <c:pt idx="0">
                  <c:v>12.83</c:v>
                </c:pt>
                <c:pt idx="1">
                  <c:v>80.97</c:v>
                </c:pt>
                <c:pt idx="2">
                  <c:v>6.2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2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213"/>
          <c:y val="0.12257111451324262"/>
          <c:w val="0.83441228514459997"/>
          <c:h val="0.736540491158436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Sheet1!$A$2:$A$4</c:f>
              <c:strCache>
                <c:ptCount val="3"/>
                <c:pt idx="0">
                  <c:v> Automatic Controllers</c:v>
                </c:pt>
                <c:pt idx="1">
                  <c:v> Manual Cut-off and Cut-In</c:v>
                </c:pt>
                <c:pt idx="2">
                  <c:v> Both</c:v>
                </c:pt>
              </c:strCache>
            </c:strRef>
          </c:cat>
          <c:val>
            <c:numRef>
              <c:f>Sheet1!$B$2:$B$4</c:f>
              <c:numCache>
                <c:formatCode>0</c:formatCode>
                <c:ptCount val="3"/>
                <c:pt idx="0">
                  <c:v>9</c:v>
                </c:pt>
                <c:pt idx="1">
                  <c:v>88</c:v>
                </c:pt>
                <c:pt idx="2">
                  <c:v>3.03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2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215"/>
          <c:y val="0.12257111451324262"/>
          <c:w val="0.83441228514459997"/>
          <c:h val="0.73654049115843623"/>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3"/>
              <c:dLblPos val="bestFit"/>
              <c:showVal val="1"/>
            </c:dLbl>
            <c:txPr>
              <a:bodyPr/>
              <a:lstStyle/>
              <a:p>
                <a:pPr>
                  <a:defRPr lang="en-US"/>
                </a:pPr>
                <a:endParaRPr lang="en-US"/>
              </a:p>
            </c:txPr>
            <c:dLblPos val="inEnd"/>
            <c:showVal val="1"/>
            <c:showLeaderLines val="1"/>
          </c:dLbls>
          <c:cat>
            <c:strRef>
              <c:f>Sheet1!$A$2:$A$4</c:f>
              <c:strCache>
                <c:ptCount val="3"/>
                <c:pt idx="0">
                  <c:v> Automatic Controllers</c:v>
                </c:pt>
                <c:pt idx="1">
                  <c:v> Manual Cut-off and Cut-In</c:v>
                </c:pt>
                <c:pt idx="2">
                  <c:v> Both</c:v>
                </c:pt>
              </c:strCache>
            </c:strRef>
          </c:cat>
          <c:val>
            <c:numRef>
              <c:f>Sheet1!$B$2:$B$4</c:f>
              <c:numCache>
                <c:formatCode>0</c:formatCode>
                <c:ptCount val="3"/>
                <c:pt idx="0">
                  <c:v>25.610000000000031</c:v>
                </c:pt>
                <c:pt idx="1">
                  <c:v>69.81</c:v>
                </c:pt>
                <c:pt idx="2">
                  <c:v>4.58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2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VFD (Variable frequency drive)</c:v>
                </c:pt>
                <c:pt idx="1">
                  <c:v> PLC (Program logic control)</c:v>
                </c:pt>
                <c:pt idx="2">
                  <c:v> ERW (Energy recovery wheel</c:v>
                </c:pt>
              </c:strCache>
            </c:strRef>
          </c:cat>
          <c:val>
            <c:numRef>
              <c:f>Sheet1!$B$2:$B$4</c:f>
              <c:numCache>
                <c:formatCode>0</c:formatCode>
                <c:ptCount val="3"/>
                <c:pt idx="0">
                  <c:v>45.58</c:v>
                </c:pt>
                <c:pt idx="1">
                  <c:v>39.020000000000003</c:v>
                </c:pt>
                <c:pt idx="2">
                  <c:v>31.58</c:v>
                </c:pt>
              </c:numCache>
            </c:numRef>
          </c:val>
        </c:ser>
        <c:gapWidth val="43"/>
        <c:overlap val="100"/>
        <c:axId val="324307968"/>
        <c:axId val="324330240"/>
      </c:barChart>
      <c:catAx>
        <c:axId val="324307968"/>
        <c:scaling>
          <c:orientation val="maxMin"/>
        </c:scaling>
        <c:axPos val="l"/>
        <c:tickLblPos val="none"/>
        <c:txPr>
          <a:bodyPr/>
          <a:lstStyle/>
          <a:p>
            <a:pPr>
              <a:defRPr lang="en-IN"/>
            </a:pPr>
            <a:endParaRPr lang="en-US"/>
          </a:p>
        </c:txPr>
        <c:crossAx val="324330240"/>
        <c:crosses val="autoZero"/>
        <c:auto val="1"/>
        <c:lblAlgn val="ctr"/>
        <c:lblOffset val="100"/>
      </c:catAx>
      <c:valAx>
        <c:axId val="324330240"/>
        <c:scaling>
          <c:orientation val="minMax"/>
          <c:max val="100"/>
        </c:scaling>
        <c:delete val="1"/>
        <c:axPos val="b"/>
        <c:numFmt formatCode="0" sourceLinked="1"/>
        <c:tickLblPos val="none"/>
        <c:crossAx val="3243079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2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VFD (Variable frequency drive)</c:v>
                </c:pt>
                <c:pt idx="1">
                  <c:v> PLC (Program logic control)</c:v>
                </c:pt>
                <c:pt idx="2">
                  <c:v> ERW (Energy recovery wheel</c:v>
                </c:pt>
              </c:strCache>
            </c:strRef>
          </c:cat>
          <c:val>
            <c:numRef>
              <c:f>Sheet1!$B$2:$B$4</c:f>
              <c:numCache>
                <c:formatCode>0</c:formatCode>
                <c:ptCount val="3"/>
                <c:pt idx="0">
                  <c:v>53.85</c:v>
                </c:pt>
                <c:pt idx="1">
                  <c:v>15.38</c:v>
                </c:pt>
                <c:pt idx="2">
                  <c:v>30.77</c:v>
                </c:pt>
              </c:numCache>
            </c:numRef>
          </c:val>
        </c:ser>
        <c:gapWidth val="43"/>
        <c:overlap val="100"/>
        <c:axId val="336834560"/>
        <c:axId val="336836096"/>
      </c:barChart>
      <c:catAx>
        <c:axId val="336834560"/>
        <c:scaling>
          <c:orientation val="maxMin"/>
        </c:scaling>
        <c:axPos val="l"/>
        <c:tickLblPos val="none"/>
        <c:txPr>
          <a:bodyPr/>
          <a:lstStyle/>
          <a:p>
            <a:pPr>
              <a:defRPr lang="en-IN"/>
            </a:pPr>
            <a:endParaRPr lang="en-US"/>
          </a:p>
        </c:txPr>
        <c:crossAx val="336836096"/>
        <c:crosses val="autoZero"/>
        <c:auto val="1"/>
        <c:lblAlgn val="ctr"/>
        <c:lblOffset val="100"/>
      </c:catAx>
      <c:valAx>
        <c:axId val="336836096"/>
        <c:scaling>
          <c:orientation val="minMax"/>
          <c:max val="100"/>
        </c:scaling>
        <c:delete val="1"/>
        <c:axPos val="b"/>
        <c:numFmt formatCode="0" sourceLinked="1"/>
        <c:tickLblPos val="none"/>
        <c:crossAx val="3368345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2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VFD (Variable frequency drive)</c:v>
                </c:pt>
                <c:pt idx="1">
                  <c:v> PLC (Program logic control)</c:v>
                </c:pt>
                <c:pt idx="2">
                  <c:v> ERW (Energy recovery wheel</c:v>
                </c:pt>
              </c:strCache>
            </c:strRef>
          </c:cat>
          <c:val>
            <c:numRef>
              <c:f>Sheet1!$B$2:$B$4</c:f>
              <c:numCache>
                <c:formatCode>0</c:formatCode>
                <c:ptCount val="3"/>
                <c:pt idx="0">
                  <c:v>42.56</c:v>
                </c:pt>
                <c:pt idx="1">
                  <c:v>37</c:v>
                </c:pt>
                <c:pt idx="2">
                  <c:v>37.33</c:v>
                </c:pt>
              </c:numCache>
            </c:numRef>
          </c:val>
        </c:ser>
        <c:gapWidth val="43"/>
        <c:overlap val="100"/>
        <c:axId val="336888576"/>
        <c:axId val="336890112"/>
      </c:barChart>
      <c:catAx>
        <c:axId val="336888576"/>
        <c:scaling>
          <c:orientation val="maxMin"/>
        </c:scaling>
        <c:axPos val="l"/>
        <c:tickLblPos val="none"/>
        <c:txPr>
          <a:bodyPr/>
          <a:lstStyle/>
          <a:p>
            <a:pPr>
              <a:defRPr lang="en-IN"/>
            </a:pPr>
            <a:endParaRPr lang="en-US"/>
          </a:p>
        </c:txPr>
        <c:crossAx val="336890112"/>
        <c:crosses val="autoZero"/>
        <c:auto val="1"/>
        <c:lblAlgn val="ctr"/>
        <c:lblOffset val="100"/>
      </c:catAx>
      <c:valAx>
        <c:axId val="336890112"/>
        <c:scaling>
          <c:orientation val="minMax"/>
          <c:max val="100"/>
        </c:scaling>
        <c:delete val="1"/>
        <c:axPos val="b"/>
        <c:numFmt formatCode="0" sourceLinked="1"/>
        <c:tickLblPos val="none"/>
        <c:crossAx val="3368885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2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VFD (Variable frequency drive)</c:v>
                </c:pt>
                <c:pt idx="1">
                  <c:v> PLC (Program logic control)</c:v>
                </c:pt>
                <c:pt idx="2">
                  <c:v> ERW (Energy recovery wheel</c:v>
                </c:pt>
              </c:strCache>
            </c:strRef>
          </c:cat>
          <c:val>
            <c:numRef>
              <c:f>Sheet1!$B$2:$B$4</c:f>
              <c:numCache>
                <c:formatCode>0</c:formatCode>
                <c:ptCount val="3"/>
                <c:pt idx="0">
                  <c:v>45.81</c:v>
                </c:pt>
                <c:pt idx="1">
                  <c:v>49.720000000000013</c:v>
                </c:pt>
                <c:pt idx="2">
                  <c:v>24.02</c:v>
                </c:pt>
              </c:numCache>
            </c:numRef>
          </c:val>
        </c:ser>
        <c:gapWidth val="43"/>
        <c:overlap val="100"/>
        <c:axId val="336930304"/>
        <c:axId val="336931840"/>
      </c:barChart>
      <c:catAx>
        <c:axId val="336930304"/>
        <c:scaling>
          <c:orientation val="maxMin"/>
        </c:scaling>
        <c:axPos val="l"/>
        <c:tickLblPos val="none"/>
        <c:txPr>
          <a:bodyPr/>
          <a:lstStyle/>
          <a:p>
            <a:pPr>
              <a:defRPr lang="en-IN"/>
            </a:pPr>
            <a:endParaRPr lang="en-US"/>
          </a:p>
        </c:txPr>
        <c:crossAx val="336931840"/>
        <c:crosses val="autoZero"/>
        <c:auto val="1"/>
        <c:lblAlgn val="ctr"/>
        <c:lblOffset val="100"/>
      </c:catAx>
      <c:valAx>
        <c:axId val="336931840"/>
        <c:scaling>
          <c:orientation val="minMax"/>
          <c:max val="100"/>
        </c:scaling>
        <c:delete val="1"/>
        <c:axPos val="b"/>
        <c:numFmt formatCode="0" sourceLinked="1"/>
        <c:tickLblPos val="none"/>
        <c:crossAx val="3369303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9"/>
          <c:y val="0.12257111451324262"/>
          <c:w val="0.83441228514459997"/>
          <c:h val="0.73654049115843478"/>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2"/>
              <c:delete val="1"/>
            </c:dLbl>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77.78</c:v>
                </c:pt>
                <c:pt idx="1">
                  <c:v>22.22</c:v>
                </c:pt>
                <c:pt idx="2">
                  <c:v>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3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VFD (Variable frequency drive)</c:v>
                </c:pt>
                <c:pt idx="1">
                  <c:v> PLC (Program logic control)</c:v>
                </c:pt>
                <c:pt idx="2">
                  <c:v> ERW (Energy recovery wheel</c:v>
                </c:pt>
              </c:strCache>
            </c:strRef>
          </c:cat>
          <c:val>
            <c:numRef>
              <c:f>Sheet1!$B$2:$B$4</c:f>
              <c:numCache>
                <c:formatCode>0</c:formatCode>
                <c:ptCount val="3"/>
                <c:pt idx="0">
                  <c:v>56.35</c:v>
                </c:pt>
                <c:pt idx="1">
                  <c:v>40.1</c:v>
                </c:pt>
                <c:pt idx="2">
                  <c:v>12.69</c:v>
                </c:pt>
              </c:numCache>
            </c:numRef>
          </c:val>
        </c:ser>
        <c:gapWidth val="43"/>
        <c:overlap val="100"/>
        <c:axId val="336963840"/>
        <c:axId val="336973824"/>
      </c:barChart>
      <c:catAx>
        <c:axId val="336963840"/>
        <c:scaling>
          <c:orientation val="maxMin"/>
        </c:scaling>
        <c:axPos val="l"/>
        <c:tickLblPos val="none"/>
        <c:txPr>
          <a:bodyPr/>
          <a:lstStyle/>
          <a:p>
            <a:pPr>
              <a:defRPr lang="en-IN"/>
            </a:pPr>
            <a:endParaRPr lang="en-US"/>
          </a:p>
        </c:txPr>
        <c:crossAx val="336973824"/>
        <c:crosses val="autoZero"/>
        <c:auto val="1"/>
        <c:lblAlgn val="ctr"/>
        <c:lblOffset val="100"/>
      </c:catAx>
      <c:valAx>
        <c:axId val="336973824"/>
        <c:scaling>
          <c:orientation val="minMax"/>
          <c:max val="100"/>
        </c:scaling>
        <c:delete val="1"/>
        <c:axPos val="b"/>
        <c:numFmt formatCode="0" sourceLinked="1"/>
        <c:tickLblPos val="none"/>
        <c:crossAx val="33696384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3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VFD (Variable frequency drive)</c:v>
                </c:pt>
                <c:pt idx="1">
                  <c:v> PLC (Program logic control)</c:v>
                </c:pt>
                <c:pt idx="2">
                  <c:v> ERW (Energy recovery wheel</c:v>
                </c:pt>
              </c:strCache>
            </c:strRef>
          </c:cat>
          <c:val>
            <c:numRef>
              <c:f>Sheet1!$B$2:$B$4</c:f>
              <c:numCache>
                <c:formatCode>0</c:formatCode>
                <c:ptCount val="3"/>
                <c:pt idx="0">
                  <c:v>44.44</c:v>
                </c:pt>
                <c:pt idx="1">
                  <c:v>44.44</c:v>
                </c:pt>
                <c:pt idx="2">
                  <c:v>22.22</c:v>
                </c:pt>
              </c:numCache>
            </c:numRef>
          </c:val>
        </c:ser>
        <c:gapWidth val="43"/>
        <c:overlap val="100"/>
        <c:axId val="337083392"/>
        <c:axId val="337085184"/>
      </c:barChart>
      <c:catAx>
        <c:axId val="337083392"/>
        <c:scaling>
          <c:orientation val="maxMin"/>
        </c:scaling>
        <c:axPos val="l"/>
        <c:tickLblPos val="none"/>
        <c:txPr>
          <a:bodyPr/>
          <a:lstStyle/>
          <a:p>
            <a:pPr>
              <a:defRPr lang="en-IN"/>
            </a:pPr>
            <a:endParaRPr lang="en-US"/>
          </a:p>
        </c:txPr>
        <c:crossAx val="337085184"/>
        <c:crosses val="autoZero"/>
        <c:auto val="1"/>
        <c:lblAlgn val="ctr"/>
        <c:lblOffset val="100"/>
      </c:catAx>
      <c:valAx>
        <c:axId val="337085184"/>
        <c:scaling>
          <c:orientation val="minMax"/>
          <c:max val="100"/>
        </c:scaling>
        <c:delete val="1"/>
        <c:axPos val="b"/>
        <c:numFmt formatCode="0" sourceLinked="1"/>
        <c:tickLblPos val="none"/>
        <c:crossAx val="3370833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3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VFD (Variable frequency drive)</c:v>
                </c:pt>
                <c:pt idx="1">
                  <c:v> PLC (Program logic control)</c:v>
                </c:pt>
                <c:pt idx="2">
                  <c:v> ERW (Energy recovery wheel</c:v>
                </c:pt>
              </c:strCache>
            </c:strRef>
          </c:cat>
          <c:val>
            <c:numRef>
              <c:f>Sheet1!$B$2:$B$4</c:f>
              <c:numCache>
                <c:formatCode>0</c:formatCode>
                <c:ptCount val="3"/>
                <c:pt idx="0">
                  <c:v>45.58</c:v>
                </c:pt>
                <c:pt idx="1">
                  <c:v>39.020000000000003</c:v>
                </c:pt>
                <c:pt idx="2">
                  <c:v>31.58</c:v>
                </c:pt>
              </c:numCache>
            </c:numRef>
          </c:val>
        </c:ser>
        <c:gapWidth val="43"/>
        <c:overlap val="100"/>
        <c:axId val="353833344"/>
        <c:axId val="353834880"/>
      </c:barChart>
      <c:catAx>
        <c:axId val="353833344"/>
        <c:scaling>
          <c:orientation val="maxMin"/>
        </c:scaling>
        <c:axPos val="l"/>
        <c:tickLblPos val="none"/>
        <c:txPr>
          <a:bodyPr/>
          <a:lstStyle/>
          <a:p>
            <a:pPr>
              <a:defRPr lang="en-IN"/>
            </a:pPr>
            <a:endParaRPr lang="en-US"/>
          </a:p>
        </c:txPr>
        <c:crossAx val="353834880"/>
        <c:crosses val="autoZero"/>
        <c:auto val="1"/>
        <c:lblAlgn val="ctr"/>
        <c:lblOffset val="100"/>
      </c:catAx>
      <c:valAx>
        <c:axId val="353834880"/>
        <c:scaling>
          <c:orientation val="minMax"/>
          <c:max val="100"/>
        </c:scaling>
        <c:delete val="1"/>
        <c:axPos val="b"/>
        <c:numFmt formatCode="0" sourceLinked="1"/>
        <c:tickLblPos val="none"/>
        <c:crossAx val="35383334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3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VFD (Variable frequency drive)</c:v>
                </c:pt>
                <c:pt idx="1">
                  <c:v> PLC (Program logic control)</c:v>
                </c:pt>
                <c:pt idx="2">
                  <c:v> ERW (Energy recovery wheel</c:v>
                </c:pt>
              </c:strCache>
            </c:strRef>
          </c:cat>
          <c:val>
            <c:numRef>
              <c:f>Sheet1!$B$2:$B$4</c:f>
              <c:numCache>
                <c:formatCode>0</c:formatCode>
                <c:ptCount val="3"/>
                <c:pt idx="0">
                  <c:v>56.21</c:v>
                </c:pt>
                <c:pt idx="1">
                  <c:v>38.760000000000012</c:v>
                </c:pt>
                <c:pt idx="2">
                  <c:v>26.919999999999987</c:v>
                </c:pt>
              </c:numCache>
            </c:numRef>
          </c:val>
        </c:ser>
        <c:gapWidth val="43"/>
        <c:overlap val="100"/>
        <c:axId val="353764480"/>
        <c:axId val="353766016"/>
      </c:barChart>
      <c:catAx>
        <c:axId val="353764480"/>
        <c:scaling>
          <c:orientation val="maxMin"/>
        </c:scaling>
        <c:axPos val="l"/>
        <c:tickLblPos val="none"/>
        <c:txPr>
          <a:bodyPr/>
          <a:lstStyle/>
          <a:p>
            <a:pPr>
              <a:defRPr lang="en-IN"/>
            </a:pPr>
            <a:endParaRPr lang="en-US"/>
          </a:p>
        </c:txPr>
        <c:crossAx val="353766016"/>
        <c:crosses val="autoZero"/>
        <c:auto val="1"/>
        <c:lblAlgn val="ctr"/>
        <c:lblOffset val="100"/>
      </c:catAx>
      <c:valAx>
        <c:axId val="353766016"/>
        <c:scaling>
          <c:orientation val="minMax"/>
          <c:max val="100"/>
        </c:scaling>
        <c:delete val="1"/>
        <c:axPos val="b"/>
        <c:numFmt formatCode="0" sourceLinked="1"/>
        <c:tickLblPos val="none"/>
        <c:crossAx val="3537644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3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VFD (Variable frequency drive)</c:v>
                </c:pt>
                <c:pt idx="1">
                  <c:v> PLC (Program logic control)</c:v>
                </c:pt>
                <c:pt idx="2">
                  <c:v> ERW (Energy recovery wheel</c:v>
                </c:pt>
              </c:strCache>
            </c:strRef>
          </c:cat>
          <c:val>
            <c:numRef>
              <c:f>Sheet1!$B$2:$B$4</c:f>
              <c:numCache>
                <c:formatCode>0</c:formatCode>
                <c:ptCount val="3"/>
                <c:pt idx="0">
                  <c:v>39.71</c:v>
                </c:pt>
                <c:pt idx="1">
                  <c:v>26.47</c:v>
                </c:pt>
                <c:pt idx="2">
                  <c:v>49.75</c:v>
                </c:pt>
              </c:numCache>
            </c:numRef>
          </c:val>
        </c:ser>
        <c:gapWidth val="43"/>
        <c:overlap val="100"/>
        <c:axId val="353802112"/>
        <c:axId val="353803648"/>
      </c:barChart>
      <c:catAx>
        <c:axId val="353802112"/>
        <c:scaling>
          <c:orientation val="maxMin"/>
        </c:scaling>
        <c:axPos val="l"/>
        <c:tickLblPos val="none"/>
        <c:txPr>
          <a:bodyPr/>
          <a:lstStyle/>
          <a:p>
            <a:pPr>
              <a:defRPr lang="en-IN"/>
            </a:pPr>
            <a:endParaRPr lang="en-US"/>
          </a:p>
        </c:txPr>
        <c:crossAx val="353803648"/>
        <c:crosses val="autoZero"/>
        <c:auto val="1"/>
        <c:lblAlgn val="ctr"/>
        <c:lblOffset val="100"/>
      </c:catAx>
      <c:valAx>
        <c:axId val="353803648"/>
        <c:scaling>
          <c:orientation val="minMax"/>
          <c:max val="100"/>
        </c:scaling>
        <c:delete val="1"/>
        <c:axPos val="b"/>
        <c:numFmt formatCode="0" sourceLinked="1"/>
        <c:tickLblPos val="none"/>
        <c:crossAx val="3538021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3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VFD (Variable frequency drive)</c:v>
                </c:pt>
                <c:pt idx="1">
                  <c:v> PLC (Program logic control)</c:v>
                </c:pt>
                <c:pt idx="2">
                  <c:v> ERW (Energy recovery wheel</c:v>
                </c:pt>
              </c:strCache>
            </c:strRef>
          </c:cat>
          <c:val>
            <c:numRef>
              <c:f>Sheet1!$B$2:$B$4</c:f>
              <c:numCache>
                <c:formatCode>0</c:formatCode>
                <c:ptCount val="3"/>
                <c:pt idx="0">
                  <c:v>59.14</c:v>
                </c:pt>
                <c:pt idx="1">
                  <c:v>27.959999999999987</c:v>
                </c:pt>
                <c:pt idx="2">
                  <c:v>30.110000000000031</c:v>
                </c:pt>
              </c:numCache>
            </c:numRef>
          </c:val>
        </c:ser>
        <c:gapWidth val="43"/>
        <c:overlap val="100"/>
        <c:axId val="353897088"/>
        <c:axId val="353902976"/>
      </c:barChart>
      <c:catAx>
        <c:axId val="353897088"/>
        <c:scaling>
          <c:orientation val="maxMin"/>
        </c:scaling>
        <c:axPos val="l"/>
        <c:tickLblPos val="none"/>
        <c:txPr>
          <a:bodyPr/>
          <a:lstStyle/>
          <a:p>
            <a:pPr>
              <a:defRPr lang="en-IN"/>
            </a:pPr>
            <a:endParaRPr lang="en-US"/>
          </a:p>
        </c:txPr>
        <c:crossAx val="353902976"/>
        <c:crosses val="autoZero"/>
        <c:auto val="1"/>
        <c:lblAlgn val="ctr"/>
        <c:lblOffset val="100"/>
      </c:catAx>
      <c:valAx>
        <c:axId val="353902976"/>
        <c:scaling>
          <c:orientation val="minMax"/>
          <c:max val="100"/>
        </c:scaling>
        <c:delete val="1"/>
        <c:axPos val="b"/>
        <c:numFmt formatCode="0" sourceLinked="1"/>
        <c:tickLblPos val="none"/>
        <c:crossAx val="3538970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3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 VFD (Variable frequency drive)</c:v>
                </c:pt>
                <c:pt idx="1">
                  <c:v> PLC (Program logic control)</c:v>
                </c:pt>
                <c:pt idx="2">
                  <c:v> ERW (Energy recovery wheel</c:v>
                </c:pt>
              </c:strCache>
            </c:strRef>
          </c:cat>
          <c:val>
            <c:numRef>
              <c:f>Sheet1!$B$2:$B$4</c:f>
              <c:numCache>
                <c:formatCode>0</c:formatCode>
                <c:ptCount val="3"/>
                <c:pt idx="0">
                  <c:v>38.06</c:v>
                </c:pt>
                <c:pt idx="1">
                  <c:v>58.39</c:v>
                </c:pt>
                <c:pt idx="2">
                  <c:v>13.229999999999999</c:v>
                </c:pt>
              </c:numCache>
            </c:numRef>
          </c:val>
        </c:ser>
        <c:gapWidth val="43"/>
        <c:overlap val="100"/>
        <c:axId val="353951104"/>
        <c:axId val="353956992"/>
      </c:barChart>
      <c:catAx>
        <c:axId val="353951104"/>
        <c:scaling>
          <c:orientation val="maxMin"/>
        </c:scaling>
        <c:axPos val="l"/>
        <c:tickLblPos val="none"/>
        <c:txPr>
          <a:bodyPr/>
          <a:lstStyle/>
          <a:p>
            <a:pPr>
              <a:defRPr lang="en-IN"/>
            </a:pPr>
            <a:endParaRPr lang="en-US"/>
          </a:p>
        </c:txPr>
        <c:crossAx val="353956992"/>
        <c:crosses val="autoZero"/>
        <c:auto val="1"/>
        <c:lblAlgn val="ctr"/>
        <c:lblOffset val="100"/>
      </c:catAx>
      <c:valAx>
        <c:axId val="353956992"/>
        <c:scaling>
          <c:orientation val="minMax"/>
          <c:max val="100"/>
        </c:scaling>
        <c:delete val="1"/>
        <c:axPos val="b"/>
        <c:numFmt formatCode="0" sourceLinked="1"/>
        <c:tickLblPos val="none"/>
        <c:crossAx val="3539511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37.xml><?xml version="1.0" encoding="utf-8"?>
<c:chartSpace xmlns:c="http://schemas.openxmlformats.org/drawingml/2006/chart" xmlns:a="http://schemas.openxmlformats.org/drawingml/2006/main" xmlns:r="http://schemas.openxmlformats.org/officeDocument/2006/relationships">
  <c:date1904 val="1"/>
  <c:lang val="en-IN"/>
  <c:style val="3"/>
  <c:chart>
    <c:view3D>
      <c:rAngAx val="1"/>
    </c:view3D>
    <c:plotArea>
      <c:layout>
        <c:manualLayout>
          <c:layoutTarget val="inner"/>
          <c:xMode val="edge"/>
          <c:yMode val="edge"/>
          <c:x val="0"/>
          <c:y val="3.2026496666679602E-2"/>
          <c:w val="0.86349025858175465"/>
          <c:h val="0.79506724885581759"/>
        </c:manualLayout>
      </c:layout>
      <c:bar3DChart>
        <c:barDir val="col"/>
        <c:grouping val="clustered"/>
        <c:ser>
          <c:idx val="0"/>
          <c:order val="0"/>
          <c:tx>
            <c:strRef>
              <c:f>Sheet1!$A$2</c:f>
              <c:strCache>
                <c:ptCount val="1"/>
                <c:pt idx="0">
                  <c:v> Automatic System</c:v>
                </c:pt>
              </c:strCache>
            </c:strRef>
          </c:tx>
          <c:spPr>
            <a:gradFill flip="none" rotWithShape="1">
              <a:gsLst>
                <a:gs pos="0">
                  <a:srgbClr val="FF9900">
                    <a:shade val="30000"/>
                    <a:satMod val="115000"/>
                  </a:srgbClr>
                </a:gs>
                <a:gs pos="50000">
                  <a:srgbClr val="FF9900">
                    <a:shade val="67500"/>
                    <a:satMod val="115000"/>
                  </a:srgbClr>
                </a:gs>
                <a:gs pos="100000">
                  <a:srgbClr val="FF9900">
                    <a:shade val="100000"/>
                    <a:satMod val="115000"/>
                  </a:srgbClr>
                </a:gs>
              </a:gsLst>
              <a:lin ang="2700000" scaled="1"/>
              <a:tileRect/>
            </a:gradFill>
            <a:ln>
              <a:solidFill>
                <a:schemeClr val="bg1"/>
              </a:solidFill>
            </a:ln>
          </c:spPr>
          <c:dLbls>
            <c:txPr>
              <a:bodyPr/>
              <a:lstStyle/>
              <a:p>
                <a:pPr>
                  <a:defRPr lang="en-US"/>
                </a:pPr>
                <a:endParaRPr lang="en-US"/>
              </a:p>
            </c:txPr>
            <c:showVal val="1"/>
          </c:dLbls>
          <c:cat>
            <c:strRef>
              <c:f>Sheet1!$B$1:$G$1</c:f>
              <c:strCache>
                <c:ptCount val="6"/>
                <c:pt idx="0">
                  <c:v> All</c:v>
                </c:pt>
                <c:pt idx="1">
                  <c:v> Horticulture</c:v>
                </c:pt>
                <c:pt idx="2">
                  <c:v> Processed Food</c:v>
                </c:pt>
                <c:pt idx="3">
                  <c:v> Animal Husbandry</c:v>
                </c:pt>
                <c:pt idx="4">
                  <c:v> Pharmaceuticals</c:v>
                </c:pt>
                <c:pt idx="5">
                  <c:v> Any other products</c:v>
                </c:pt>
              </c:strCache>
            </c:strRef>
          </c:cat>
          <c:val>
            <c:numRef>
              <c:f>Sheet1!$B$2:$G$2</c:f>
              <c:numCache>
                <c:formatCode>0</c:formatCode>
                <c:ptCount val="6"/>
                <c:pt idx="0">
                  <c:v>18.43</c:v>
                </c:pt>
                <c:pt idx="1">
                  <c:v>17.079999999999988</c:v>
                </c:pt>
                <c:pt idx="2">
                  <c:v>24.09</c:v>
                </c:pt>
                <c:pt idx="3">
                  <c:v>25</c:v>
                </c:pt>
                <c:pt idx="4">
                  <c:v>22.73</c:v>
                </c:pt>
                <c:pt idx="5">
                  <c:v>29.630000000000031</c:v>
                </c:pt>
              </c:numCache>
            </c:numRef>
          </c:val>
        </c:ser>
        <c:ser>
          <c:idx val="1"/>
          <c:order val="1"/>
          <c:tx>
            <c:strRef>
              <c:f>Sheet1!$A$3</c:f>
              <c:strCache>
                <c:ptCount val="1"/>
                <c:pt idx="0">
                  <c:v> Manual  by technician</c:v>
                </c:pt>
              </c:strCache>
            </c:strRef>
          </c:tx>
          <c:spPr>
            <a:gradFill flip="none" rotWithShape="1">
              <a:gsLst>
                <a:gs pos="0">
                  <a:srgbClr val="94B8FF">
                    <a:shade val="30000"/>
                    <a:satMod val="115000"/>
                  </a:srgbClr>
                </a:gs>
                <a:gs pos="50000">
                  <a:srgbClr val="94B8FF">
                    <a:shade val="67500"/>
                    <a:satMod val="115000"/>
                  </a:srgbClr>
                </a:gs>
                <a:gs pos="100000">
                  <a:srgbClr val="94B8FF">
                    <a:shade val="100000"/>
                    <a:satMod val="115000"/>
                  </a:srgbClr>
                </a:gs>
              </a:gsLst>
              <a:lin ang="2700000" scaled="1"/>
              <a:tileRect/>
            </a:gradFill>
            <a:ln>
              <a:solidFill>
                <a:schemeClr val="bg1"/>
              </a:solidFill>
            </a:ln>
          </c:spPr>
          <c:dLbls>
            <c:txPr>
              <a:bodyPr/>
              <a:lstStyle/>
              <a:p>
                <a:pPr>
                  <a:defRPr lang="en-US"/>
                </a:pPr>
                <a:endParaRPr lang="en-US"/>
              </a:p>
            </c:txPr>
            <c:showVal val="1"/>
          </c:dLbls>
          <c:cat>
            <c:strRef>
              <c:f>Sheet1!$B$1:$G$1</c:f>
              <c:strCache>
                <c:ptCount val="6"/>
                <c:pt idx="0">
                  <c:v> All</c:v>
                </c:pt>
                <c:pt idx="1">
                  <c:v> Horticulture</c:v>
                </c:pt>
                <c:pt idx="2">
                  <c:v> Processed Food</c:v>
                </c:pt>
                <c:pt idx="3">
                  <c:v> Animal Husbandry</c:v>
                </c:pt>
                <c:pt idx="4">
                  <c:v> Pharmaceuticals</c:v>
                </c:pt>
                <c:pt idx="5">
                  <c:v> Any other products</c:v>
                </c:pt>
              </c:strCache>
            </c:strRef>
          </c:cat>
          <c:val>
            <c:numRef>
              <c:f>Sheet1!$B$3:$G$3</c:f>
              <c:numCache>
                <c:formatCode>0</c:formatCode>
                <c:ptCount val="6"/>
                <c:pt idx="0">
                  <c:v>85.61</c:v>
                </c:pt>
                <c:pt idx="1">
                  <c:v>86.89</c:v>
                </c:pt>
                <c:pt idx="2">
                  <c:v>80.11</c:v>
                </c:pt>
                <c:pt idx="3">
                  <c:v>80.09</c:v>
                </c:pt>
                <c:pt idx="4">
                  <c:v>77.27</c:v>
                </c:pt>
                <c:pt idx="5">
                  <c:v>77.78</c:v>
                </c:pt>
              </c:numCache>
            </c:numRef>
          </c:val>
        </c:ser>
        <c:dLbls>
          <c:showVal val="1"/>
        </c:dLbls>
        <c:gapWidth val="137"/>
        <c:shape val="box"/>
        <c:axId val="355007104"/>
        <c:axId val="355012992"/>
        <c:axId val="0"/>
      </c:bar3DChart>
      <c:catAx>
        <c:axId val="355007104"/>
        <c:scaling>
          <c:orientation val="minMax"/>
        </c:scaling>
        <c:delete val="1"/>
        <c:axPos val="b"/>
        <c:tickLblPos val="none"/>
        <c:crossAx val="355012992"/>
        <c:crosses val="autoZero"/>
        <c:auto val="1"/>
        <c:lblAlgn val="ctr"/>
        <c:lblOffset val="100"/>
      </c:catAx>
      <c:valAx>
        <c:axId val="355012992"/>
        <c:scaling>
          <c:orientation val="minMax"/>
        </c:scaling>
        <c:delete val="1"/>
        <c:axPos val="l"/>
        <c:numFmt formatCode="0" sourceLinked="1"/>
        <c:tickLblPos val="none"/>
        <c:crossAx val="355007104"/>
        <c:crosses val="autoZero"/>
        <c:crossBetween val="between"/>
      </c:valAx>
    </c:plotArea>
    <c:legend>
      <c:legendPos val="r"/>
      <c:layout>
        <c:manualLayout>
          <c:xMode val="edge"/>
          <c:yMode val="edge"/>
          <c:x val="0.80383154522603106"/>
          <c:y val="0.25654652955367407"/>
          <c:w val="0.18505729079938704"/>
          <c:h val="0.49280184641122843"/>
        </c:manualLayout>
      </c:layout>
      <c:txPr>
        <a:bodyPr/>
        <a:lstStyle/>
        <a:p>
          <a:pPr>
            <a:defRPr lang="en-IN"/>
          </a:pPr>
          <a:endParaRPr lang="en-US"/>
        </a:p>
      </c:txPr>
    </c:legend>
    <c:plotVisOnly val="1"/>
    <c:dispBlanksAs val="gap"/>
  </c:chart>
  <c:txPr>
    <a:bodyPr/>
    <a:lstStyle/>
    <a:p>
      <a:pPr>
        <a:defRPr sz="1100">
          <a:latin typeface="Calibri" pitchFamily="34" charset="0"/>
        </a:defRPr>
      </a:pPr>
      <a:endParaRPr lang="en-US"/>
    </a:p>
  </c:txPr>
  <c:externalData r:id="rId1"/>
</c:chartSpace>
</file>

<file path=ppt/charts/chart838.xml><?xml version="1.0" encoding="utf-8"?>
<c:chartSpace xmlns:c="http://schemas.openxmlformats.org/drawingml/2006/chart" xmlns:a="http://schemas.openxmlformats.org/drawingml/2006/main" xmlns:r="http://schemas.openxmlformats.org/officeDocument/2006/relationships">
  <c:date1904 val="1"/>
  <c:lang val="en-IN"/>
  <c:style val="3"/>
  <c:chart>
    <c:view3D>
      <c:rAngAx val="1"/>
    </c:view3D>
    <c:plotArea>
      <c:layout>
        <c:manualLayout>
          <c:layoutTarget val="inner"/>
          <c:xMode val="edge"/>
          <c:yMode val="edge"/>
          <c:x val="0"/>
          <c:y val="3.2026496666679602E-2"/>
          <c:w val="0.86349025858175465"/>
          <c:h val="0.79506724885581759"/>
        </c:manualLayout>
      </c:layout>
      <c:bar3DChart>
        <c:barDir val="col"/>
        <c:grouping val="clustered"/>
        <c:ser>
          <c:idx val="0"/>
          <c:order val="0"/>
          <c:tx>
            <c:strRef>
              <c:f>Sheet1!$A$2</c:f>
              <c:strCache>
                <c:ptCount val="1"/>
                <c:pt idx="0">
                  <c:v> Automatic System</c:v>
                </c:pt>
              </c:strCache>
            </c:strRef>
          </c:tx>
          <c:spPr>
            <a:gradFill flip="none" rotWithShape="1">
              <a:gsLst>
                <a:gs pos="0">
                  <a:srgbClr val="FF9900">
                    <a:shade val="30000"/>
                    <a:satMod val="115000"/>
                  </a:srgbClr>
                </a:gs>
                <a:gs pos="50000">
                  <a:srgbClr val="FF9900">
                    <a:shade val="67500"/>
                    <a:satMod val="115000"/>
                  </a:srgbClr>
                </a:gs>
                <a:gs pos="100000">
                  <a:srgbClr val="FF9900">
                    <a:shade val="100000"/>
                    <a:satMod val="115000"/>
                  </a:srgbClr>
                </a:gs>
              </a:gsLst>
              <a:lin ang="2700000" scaled="1"/>
              <a:tileRect/>
            </a:gradFill>
            <a:ln>
              <a:solidFill>
                <a:schemeClr val="bg1"/>
              </a:solidFill>
            </a:ln>
          </c:spPr>
          <c:dLbls>
            <c:txPr>
              <a:bodyPr/>
              <a:lstStyle/>
              <a:p>
                <a:pPr>
                  <a:defRPr lang="en-US"/>
                </a:pPr>
                <a:endParaRPr lang="en-US"/>
              </a:p>
            </c:txPr>
            <c:showVal val="1"/>
          </c:dLbls>
          <c:cat>
            <c:strRef>
              <c:f>Sheet1!$B$1:$F$1</c:f>
              <c:strCache>
                <c:ptCount val="5"/>
                <c:pt idx="0">
                  <c:v> All</c:v>
                </c:pt>
                <c:pt idx="1">
                  <c:v> North</c:v>
                </c:pt>
                <c:pt idx="2">
                  <c:v> East</c:v>
                </c:pt>
                <c:pt idx="3">
                  <c:v> West</c:v>
                </c:pt>
                <c:pt idx="4">
                  <c:v> South</c:v>
                </c:pt>
              </c:strCache>
            </c:strRef>
          </c:cat>
          <c:val>
            <c:numRef>
              <c:f>Sheet1!$B$2:$F$2</c:f>
              <c:numCache>
                <c:formatCode>0</c:formatCode>
                <c:ptCount val="5"/>
                <c:pt idx="0">
                  <c:v>18.43</c:v>
                </c:pt>
                <c:pt idx="1">
                  <c:v>14.1</c:v>
                </c:pt>
                <c:pt idx="2">
                  <c:v>10.34</c:v>
                </c:pt>
                <c:pt idx="3">
                  <c:v>33.17</c:v>
                </c:pt>
                <c:pt idx="4">
                  <c:v>19.23</c:v>
                </c:pt>
              </c:numCache>
            </c:numRef>
          </c:val>
        </c:ser>
        <c:ser>
          <c:idx val="1"/>
          <c:order val="1"/>
          <c:tx>
            <c:strRef>
              <c:f>Sheet1!$A$3</c:f>
              <c:strCache>
                <c:ptCount val="1"/>
                <c:pt idx="0">
                  <c:v> Manual  by technician</c:v>
                </c:pt>
              </c:strCache>
            </c:strRef>
          </c:tx>
          <c:spPr>
            <a:gradFill flip="none" rotWithShape="1">
              <a:gsLst>
                <a:gs pos="0">
                  <a:srgbClr val="94B8FF">
                    <a:shade val="30000"/>
                    <a:satMod val="115000"/>
                  </a:srgbClr>
                </a:gs>
                <a:gs pos="50000">
                  <a:srgbClr val="94B8FF">
                    <a:shade val="67500"/>
                    <a:satMod val="115000"/>
                  </a:srgbClr>
                </a:gs>
                <a:gs pos="100000">
                  <a:srgbClr val="94B8FF">
                    <a:shade val="100000"/>
                    <a:satMod val="115000"/>
                  </a:srgbClr>
                </a:gs>
              </a:gsLst>
              <a:lin ang="2700000" scaled="1"/>
              <a:tileRect/>
            </a:gradFill>
            <a:ln>
              <a:solidFill>
                <a:schemeClr val="bg1"/>
              </a:solidFill>
            </a:ln>
          </c:spPr>
          <c:dLbls>
            <c:txPr>
              <a:bodyPr/>
              <a:lstStyle/>
              <a:p>
                <a:pPr>
                  <a:defRPr lang="en-US"/>
                </a:pPr>
                <a:endParaRPr lang="en-US"/>
              </a:p>
            </c:txPr>
            <c:showVal val="1"/>
          </c:dLbls>
          <c:cat>
            <c:strRef>
              <c:f>Sheet1!$B$1:$F$1</c:f>
              <c:strCache>
                <c:ptCount val="5"/>
                <c:pt idx="0">
                  <c:v> All</c:v>
                </c:pt>
                <c:pt idx="1">
                  <c:v> North</c:v>
                </c:pt>
                <c:pt idx="2">
                  <c:v> East</c:v>
                </c:pt>
                <c:pt idx="3">
                  <c:v> West</c:v>
                </c:pt>
                <c:pt idx="4">
                  <c:v> South</c:v>
                </c:pt>
              </c:strCache>
            </c:strRef>
          </c:cat>
          <c:val>
            <c:numRef>
              <c:f>Sheet1!$B$3:$F$3</c:f>
              <c:numCache>
                <c:formatCode>0</c:formatCode>
                <c:ptCount val="5"/>
                <c:pt idx="0">
                  <c:v>85.61</c:v>
                </c:pt>
                <c:pt idx="1">
                  <c:v>91.36</c:v>
                </c:pt>
                <c:pt idx="2">
                  <c:v>92.53</c:v>
                </c:pt>
                <c:pt idx="3">
                  <c:v>70.19</c:v>
                </c:pt>
                <c:pt idx="4">
                  <c:v>83.440000000000026</c:v>
                </c:pt>
              </c:numCache>
            </c:numRef>
          </c:val>
        </c:ser>
        <c:dLbls>
          <c:showVal val="1"/>
        </c:dLbls>
        <c:gapWidth val="137"/>
        <c:shape val="box"/>
        <c:axId val="355113984"/>
        <c:axId val="355123968"/>
        <c:axId val="0"/>
      </c:bar3DChart>
      <c:catAx>
        <c:axId val="355113984"/>
        <c:scaling>
          <c:orientation val="minMax"/>
        </c:scaling>
        <c:delete val="1"/>
        <c:axPos val="b"/>
        <c:tickLblPos val="none"/>
        <c:crossAx val="355123968"/>
        <c:crosses val="autoZero"/>
        <c:auto val="1"/>
        <c:lblAlgn val="ctr"/>
        <c:lblOffset val="100"/>
      </c:catAx>
      <c:valAx>
        <c:axId val="355123968"/>
        <c:scaling>
          <c:orientation val="minMax"/>
        </c:scaling>
        <c:delete val="1"/>
        <c:axPos val="l"/>
        <c:numFmt formatCode="0" sourceLinked="1"/>
        <c:tickLblPos val="none"/>
        <c:crossAx val="355113984"/>
        <c:crosses val="autoZero"/>
        <c:crossBetween val="between"/>
      </c:valAx>
    </c:plotArea>
    <c:legend>
      <c:legendPos val="r"/>
      <c:layout>
        <c:manualLayout>
          <c:xMode val="edge"/>
          <c:yMode val="edge"/>
          <c:x val="0.80383154522603106"/>
          <c:y val="0.25654652955367407"/>
          <c:w val="0.18505729079938707"/>
          <c:h val="0.49280184641122843"/>
        </c:manualLayout>
      </c:layout>
      <c:txPr>
        <a:bodyPr/>
        <a:lstStyle/>
        <a:p>
          <a:pPr>
            <a:defRPr lang="en-IN"/>
          </a:pPr>
          <a:endParaRPr lang="en-US"/>
        </a:p>
      </c:txPr>
    </c:legend>
    <c:plotVisOnly val="1"/>
    <c:dispBlanksAs val="gap"/>
  </c:chart>
  <c:txPr>
    <a:bodyPr/>
    <a:lstStyle/>
    <a:p>
      <a:pPr>
        <a:defRPr sz="1100">
          <a:latin typeface="Calibri" pitchFamily="34" charset="0"/>
        </a:defRPr>
      </a:pPr>
      <a:endParaRPr lang="en-US"/>
    </a:p>
  </c:txPr>
  <c:externalData r:id="rId1"/>
</c:chartSpace>
</file>

<file path=ppt/charts/chart83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Do not know</c:v>
                </c:pt>
              </c:strCache>
            </c:strRef>
          </c:cat>
          <c:val>
            <c:numRef>
              <c:f>Sheet1!$B$2:$B$4</c:f>
              <c:numCache>
                <c:formatCode>0</c:formatCode>
                <c:ptCount val="3"/>
                <c:pt idx="0">
                  <c:v>37.04</c:v>
                </c:pt>
                <c:pt idx="1">
                  <c:v>37.04</c:v>
                </c:pt>
                <c:pt idx="2">
                  <c:v>25.93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9"/>
          <c:y val="0.12257111451324262"/>
          <c:w val="0.83441228514459997"/>
          <c:h val="0.73654049115843478"/>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69.739999999999995</c:v>
                </c:pt>
                <c:pt idx="1">
                  <c:v>26.38</c:v>
                </c:pt>
                <c:pt idx="2">
                  <c:v>3.88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4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Do not know</c:v>
                </c:pt>
              </c:strCache>
            </c:strRef>
          </c:cat>
          <c:val>
            <c:numRef>
              <c:f>Sheet1!$B$2:$B$4</c:f>
              <c:numCache>
                <c:formatCode>0</c:formatCode>
                <c:ptCount val="3"/>
                <c:pt idx="0">
                  <c:v>16.809999999999999</c:v>
                </c:pt>
                <c:pt idx="1">
                  <c:v>69.02</c:v>
                </c:pt>
                <c:pt idx="2">
                  <c:v>14.17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4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Do not know</c:v>
                </c:pt>
              </c:strCache>
            </c:strRef>
          </c:cat>
          <c:val>
            <c:numRef>
              <c:f>Sheet1!$B$2:$B$4</c:f>
              <c:numCache>
                <c:formatCode>0</c:formatCode>
                <c:ptCount val="3"/>
                <c:pt idx="0">
                  <c:v>10.210000000000001</c:v>
                </c:pt>
                <c:pt idx="1">
                  <c:v>75.28</c:v>
                </c:pt>
                <c:pt idx="2">
                  <c:v>14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4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Do not know</c:v>
                </c:pt>
              </c:strCache>
            </c:strRef>
          </c:cat>
          <c:val>
            <c:numRef>
              <c:f>Sheet1!$B$2:$B$4</c:f>
              <c:numCache>
                <c:formatCode>0</c:formatCode>
                <c:ptCount val="3"/>
                <c:pt idx="0">
                  <c:v>33.910000000000004</c:v>
                </c:pt>
                <c:pt idx="1">
                  <c:v>52.91</c:v>
                </c:pt>
                <c:pt idx="2">
                  <c:v>13.18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4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1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Do not know</c:v>
                </c:pt>
              </c:strCache>
            </c:strRef>
          </c:cat>
          <c:val>
            <c:numRef>
              <c:f>Sheet1!$B$2:$B$4</c:f>
              <c:numCache>
                <c:formatCode>0</c:formatCode>
                <c:ptCount val="3"/>
                <c:pt idx="0">
                  <c:v>65.27</c:v>
                </c:pt>
                <c:pt idx="1">
                  <c:v>27.43</c:v>
                </c:pt>
                <c:pt idx="2">
                  <c:v>7.3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4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1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Do not know</c:v>
                </c:pt>
              </c:strCache>
            </c:strRef>
          </c:cat>
          <c:val>
            <c:numRef>
              <c:f>Sheet1!$B$2:$B$4</c:f>
              <c:numCache>
                <c:formatCode>0</c:formatCode>
                <c:ptCount val="3"/>
                <c:pt idx="0">
                  <c:v>34.090000000000003</c:v>
                </c:pt>
                <c:pt idx="1">
                  <c:v>50</c:v>
                </c:pt>
                <c:pt idx="2">
                  <c:v>15.91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4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8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Do not know</c:v>
                </c:pt>
              </c:strCache>
            </c:strRef>
          </c:cat>
          <c:val>
            <c:numRef>
              <c:f>Sheet1!$B$2:$B$4</c:f>
              <c:numCache>
                <c:formatCode>0</c:formatCode>
                <c:ptCount val="3"/>
                <c:pt idx="0">
                  <c:v>26.59</c:v>
                </c:pt>
                <c:pt idx="1">
                  <c:v>63.87</c:v>
                </c:pt>
                <c:pt idx="2">
                  <c:v>9.5400000000000009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4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851"/>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Do not know</c:v>
                </c:pt>
              </c:strCache>
            </c:strRef>
          </c:cat>
          <c:val>
            <c:numRef>
              <c:f>Sheet1!$B$2:$B$4</c:f>
              <c:numCache>
                <c:formatCode>0</c:formatCode>
                <c:ptCount val="3"/>
                <c:pt idx="0">
                  <c:v>5.74</c:v>
                </c:pt>
                <c:pt idx="1">
                  <c:v>75.63</c:v>
                </c:pt>
                <c:pt idx="2">
                  <c:v>18.630000000000031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4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8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Do not know</c:v>
                </c:pt>
              </c:strCache>
            </c:strRef>
          </c:cat>
          <c:val>
            <c:numRef>
              <c:f>Sheet1!$B$2:$B$4</c:f>
              <c:numCache>
                <c:formatCode>0</c:formatCode>
                <c:ptCount val="3"/>
                <c:pt idx="0">
                  <c:v>8.5500000000000007</c:v>
                </c:pt>
                <c:pt idx="1">
                  <c:v>77.89</c:v>
                </c:pt>
                <c:pt idx="2">
                  <c:v>13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4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8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Do not know</c:v>
                </c:pt>
              </c:strCache>
            </c:strRef>
          </c:cat>
          <c:val>
            <c:numRef>
              <c:f>Sheet1!$B$2:$B$4</c:f>
              <c:numCache>
                <c:formatCode>0</c:formatCode>
                <c:ptCount val="3"/>
                <c:pt idx="0">
                  <c:v>36.220000000000013</c:v>
                </c:pt>
                <c:pt idx="1">
                  <c:v>53.55</c:v>
                </c:pt>
                <c:pt idx="2">
                  <c:v>10.220000000000001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4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1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Do not know</c:v>
                </c:pt>
              </c:strCache>
            </c:strRef>
          </c:cat>
          <c:val>
            <c:numRef>
              <c:f>Sheet1!$B$2:$B$4</c:f>
              <c:numCache>
                <c:formatCode>0</c:formatCode>
                <c:ptCount val="3"/>
                <c:pt idx="0">
                  <c:v>37.04</c:v>
                </c:pt>
                <c:pt idx="1">
                  <c:v>37.04</c:v>
                </c:pt>
                <c:pt idx="2">
                  <c:v>25.93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1"/>
          <c:y val="0.12257111451324262"/>
          <c:w val="0.83441228514459997"/>
          <c:h val="0.736540491158434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66.16</c:v>
                </c:pt>
                <c:pt idx="1">
                  <c:v>30.59</c:v>
                </c:pt>
                <c:pt idx="2">
                  <c:v>3.25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5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0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Do not know</c:v>
                </c:pt>
              </c:strCache>
            </c:strRef>
          </c:cat>
          <c:val>
            <c:numRef>
              <c:f>Sheet1!$B$2:$B$4</c:f>
              <c:numCache>
                <c:formatCode>0</c:formatCode>
                <c:ptCount val="3"/>
                <c:pt idx="0">
                  <c:v>16.84</c:v>
                </c:pt>
                <c:pt idx="1">
                  <c:v>69.08</c:v>
                </c:pt>
                <c:pt idx="2">
                  <c:v>14.07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5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1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Do not know</c:v>
                </c:pt>
              </c:strCache>
            </c:strRef>
          </c:cat>
          <c:val>
            <c:numRef>
              <c:f>Sheet1!$B$2:$B$4</c:f>
              <c:numCache>
                <c:formatCode>0</c:formatCode>
                <c:ptCount val="3"/>
                <c:pt idx="0">
                  <c:v>10.210000000000001</c:v>
                </c:pt>
                <c:pt idx="1">
                  <c:v>75.28</c:v>
                </c:pt>
                <c:pt idx="2">
                  <c:v>14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5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1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Do not know</c:v>
                </c:pt>
              </c:strCache>
            </c:strRef>
          </c:cat>
          <c:val>
            <c:numRef>
              <c:f>Sheet1!$B$2:$B$4</c:f>
              <c:numCache>
                <c:formatCode>0</c:formatCode>
                <c:ptCount val="3"/>
                <c:pt idx="0">
                  <c:v>33.910000000000004</c:v>
                </c:pt>
                <c:pt idx="1">
                  <c:v>52.91</c:v>
                </c:pt>
                <c:pt idx="2">
                  <c:v>13.18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5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1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Do not know</c:v>
                </c:pt>
              </c:strCache>
            </c:strRef>
          </c:cat>
          <c:val>
            <c:numRef>
              <c:f>Sheet1!$B$2:$B$4</c:f>
              <c:numCache>
                <c:formatCode>0</c:formatCode>
                <c:ptCount val="3"/>
                <c:pt idx="0">
                  <c:v>65.27</c:v>
                </c:pt>
                <c:pt idx="1">
                  <c:v>27.43</c:v>
                </c:pt>
                <c:pt idx="2">
                  <c:v>7.3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5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172"/>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Do not know</c:v>
                </c:pt>
              </c:strCache>
            </c:strRef>
          </c:cat>
          <c:val>
            <c:numRef>
              <c:f>Sheet1!$B$2:$B$4</c:f>
              <c:numCache>
                <c:formatCode>0</c:formatCode>
                <c:ptCount val="3"/>
                <c:pt idx="0">
                  <c:v>34.090000000000003</c:v>
                </c:pt>
                <c:pt idx="1">
                  <c:v>50</c:v>
                </c:pt>
                <c:pt idx="2">
                  <c:v>15.91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5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1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Pt>
            <c:idx val="2"/>
            <c:spPr>
              <a:solidFill>
                <a:srgbClr val="D9D9D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Sheet1!$A$2:$A$4</c:f>
              <c:strCache>
                <c:ptCount val="3"/>
                <c:pt idx="0">
                  <c:v> Yes</c:v>
                </c:pt>
                <c:pt idx="1">
                  <c:v> No</c:v>
                </c:pt>
                <c:pt idx="2">
                  <c:v> Do not know</c:v>
                </c:pt>
              </c:strCache>
            </c:strRef>
          </c:cat>
          <c:val>
            <c:numRef>
              <c:f>Sheet1!$B$2:$B$4</c:f>
              <c:numCache>
                <c:formatCode>0</c:formatCode>
                <c:ptCount val="3"/>
                <c:pt idx="0">
                  <c:v>16.84</c:v>
                </c:pt>
                <c:pt idx="1">
                  <c:v>69.08</c:v>
                </c:pt>
                <c:pt idx="2">
                  <c:v>14.07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5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FSSA (Food Safety Standard Association of India )</c:v>
                </c:pt>
                <c:pt idx="1">
                  <c:v> HACCP</c:v>
                </c:pt>
                <c:pt idx="2">
                  <c:v> ISO</c:v>
                </c:pt>
                <c:pt idx="3">
                  <c:v> WDRA (Warehousing Development and Regulatory Authority)</c:v>
                </c:pt>
                <c:pt idx="4">
                  <c:v> Others Specify</c:v>
                </c:pt>
              </c:strCache>
            </c:strRef>
          </c:cat>
          <c:val>
            <c:numRef>
              <c:f>Sheet1!$B$2:$B$6</c:f>
              <c:numCache>
                <c:formatCode>0</c:formatCode>
                <c:ptCount val="5"/>
                <c:pt idx="0">
                  <c:v>41.71</c:v>
                </c:pt>
                <c:pt idx="1">
                  <c:v>36.760000000000012</c:v>
                </c:pt>
                <c:pt idx="2">
                  <c:v>35</c:v>
                </c:pt>
                <c:pt idx="3">
                  <c:v>4.33</c:v>
                </c:pt>
                <c:pt idx="4">
                  <c:v>20</c:v>
                </c:pt>
              </c:numCache>
            </c:numRef>
          </c:val>
        </c:ser>
        <c:gapWidth val="43"/>
        <c:overlap val="100"/>
        <c:axId val="357612160"/>
        <c:axId val="358928768"/>
      </c:barChart>
      <c:catAx>
        <c:axId val="357612160"/>
        <c:scaling>
          <c:orientation val="maxMin"/>
        </c:scaling>
        <c:axPos val="l"/>
        <c:tickLblPos val="none"/>
        <c:txPr>
          <a:bodyPr/>
          <a:lstStyle/>
          <a:p>
            <a:pPr>
              <a:defRPr lang="en-IN"/>
            </a:pPr>
            <a:endParaRPr lang="en-US"/>
          </a:p>
        </c:txPr>
        <c:crossAx val="358928768"/>
        <c:crosses val="autoZero"/>
        <c:auto val="1"/>
        <c:lblAlgn val="ctr"/>
        <c:lblOffset val="100"/>
      </c:catAx>
      <c:valAx>
        <c:axId val="358928768"/>
        <c:scaling>
          <c:orientation val="minMax"/>
          <c:max val="100"/>
        </c:scaling>
        <c:delete val="1"/>
        <c:axPos val="b"/>
        <c:numFmt formatCode="0" sourceLinked="1"/>
        <c:tickLblPos val="none"/>
        <c:crossAx val="3576121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5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FSSA (Food Safety Standard Association of India )</c:v>
                </c:pt>
                <c:pt idx="1">
                  <c:v> HACCP</c:v>
                </c:pt>
                <c:pt idx="2">
                  <c:v> ISO</c:v>
                </c:pt>
                <c:pt idx="3">
                  <c:v> WDRA (Warehousing Development and Regulatory Authority)</c:v>
                </c:pt>
                <c:pt idx="4">
                  <c:v> Others Specify</c:v>
                </c:pt>
              </c:strCache>
            </c:strRef>
          </c:cat>
          <c:val>
            <c:numRef>
              <c:f>Sheet1!$B$2:$B$6</c:f>
              <c:numCache>
                <c:formatCode>0</c:formatCode>
                <c:ptCount val="5"/>
                <c:pt idx="0">
                  <c:v>30</c:v>
                </c:pt>
                <c:pt idx="1">
                  <c:v>40</c:v>
                </c:pt>
                <c:pt idx="2">
                  <c:v>50</c:v>
                </c:pt>
                <c:pt idx="3">
                  <c:v>10</c:v>
                </c:pt>
                <c:pt idx="4">
                  <c:v>10</c:v>
                </c:pt>
              </c:numCache>
            </c:numRef>
          </c:val>
        </c:ser>
        <c:gapWidth val="43"/>
        <c:overlap val="100"/>
        <c:axId val="358935936"/>
        <c:axId val="354083968"/>
      </c:barChart>
      <c:catAx>
        <c:axId val="358935936"/>
        <c:scaling>
          <c:orientation val="maxMin"/>
        </c:scaling>
        <c:axPos val="l"/>
        <c:tickLblPos val="none"/>
        <c:txPr>
          <a:bodyPr/>
          <a:lstStyle/>
          <a:p>
            <a:pPr>
              <a:defRPr lang="en-IN"/>
            </a:pPr>
            <a:endParaRPr lang="en-US"/>
          </a:p>
        </c:txPr>
        <c:crossAx val="354083968"/>
        <c:crosses val="autoZero"/>
        <c:auto val="1"/>
        <c:lblAlgn val="ctr"/>
        <c:lblOffset val="100"/>
      </c:catAx>
      <c:valAx>
        <c:axId val="354083968"/>
        <c:scaling>
          <c:orientation val="minMax"/>
          <c:max val="100"/>
        </c:scaling>
        <c:delete val="1"/>
        <c:axPos val="b"/>
        <c:numFmt formatCode="0" sourceLinked="1"/>
        <c:tickLblPos val="none"/>
        <c:crossAx val="3589359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5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FSSA (Food Safety Standard Association of India )</c:v>
                </c:pt>
                <c:pt idx="1">
                  <c:v> HACCP</c:v>
                </c:pt>
                <c:pt idx="2">
                  <c:v> ISO</c:v>
                </c:pt>
                <c:pt idx="3">
                  <c:v> WDRA (Warehousing Development and Regulatory Authority)</c:v>
                </c:pt>
                <c:pt idx="4">
                  <c:v> Others Specify</c:v>
                </c:pt>
              </c:strCache>
            </c:strRef>
          </c:cat>
          <c:val>
            <c:numRef>
              <c:f>Sheet1!$B$2:$B$6</c:f>
              <c:numCache>
                <c:formatCode>0</c:formatCode>
                <c:ptCount val="5"/>
                <c:pt idx="0">
                  <c:v>43.15</c:v>
                </c:pt>
                <c:pt idx="1">
                  <c:v>17.53</c:v>
                </c:pt>
                <c:pt idx="2">
                  <c:v>33.03</c:v>
                </c:pt>
                <c:pt idx="3">
                  <c:v>6.29</c:v>
                </c:pt>
                <c:pt idx="4">
                  <c:v>25.39</c:v>
                </c:pt>
              </c:numCache>
            </c:numRef>
          </c:val>
        </c:ser>
        <c:gapWidth val="43"/>
        <c:overlap val="100"/>
        <c:axId val="358949248"/>
        <c:axId val="358950784"/>
      </c:barChart>
      <c:catAx>
        <c:axId val="358949248"/>
        <c:scaling>
          <c:orientation val="maxMin"/>
        </c:scaling>
        <c:axPos val="l"/>
        <c:tickLblPos val="none"/>
        <c:txPr>
          <a:bodyPr/>
          <a:lstStyle/>
          <a:p>
            <a:pPr>
              <a:defRPr lang="en-IN"/>
            </a:pPr>
            <a:endParaRPr lang="en-US"/>
          </a:p>
        </c:txPr>
        <c:crossAx val="358950784"/>
        <c:crosses val="autoZero"/>
        <c:auto val="1"/>
        <c:lblAlgn val="ctr"/>
        <c:lblOffset val="100"/>
      </c:catAx>
      <c:valAx>
        <c:axId val="358950784"/>
        <c:scaling>
          <c:orientation val="minMax"/>
          <c:max val="100"/>
        </c:scaling>
        <c:delete val="1"/>
        <c:axPos val="b"/>
        <c:numFmt formatCode="0" sourceLinked="1"/>
        <c:tickLblPos val="none"/>
        <c:crossAx val="3589492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5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FSSA (Food Safety Standard Association of India )</c:v>
                </c:pt>
                <c:pt idx="1">
                  <c:v> HACCP</c:v>
                </c:pt>
                <c:pt idx="2">
                  <c:v> ISO</c:v>
                </c:pt>
                <c:pt idx="3">
                  <c:v> WDRA (Warehousing Development and Regulatory Authority)</c:v>
                </c:pt>
                <c:pt idx="4">
                  <c:v> Others Specify</c:v>
                </c:pt>
              </c:strCache>
            </c:strRef>
          </c:cat>
          <c:val>
            <c:numRef>
              <c:f>Sheet1!$B$2:$B$6</c:f>
              <c:numCache>
                <c:formatCode>0</c:formatCode>
                <c:ptCount val="5"/>
                <c:pt idx="0">
                  <c:v>53.11</c:v>
                </c:pt>
                <c:pt idx="1">
                  <c:v>25.419999999999987</c:v>
                </c:pt>
                <c:pt idx="2">
                  <c:v>55.93</c:v>
                </c:pt>
                <c:pt idx="3">
                  <c:v>4.5199999999999996</c:v>
                </c:pt>
                <c:pt idx="4">
                  <c:v>9.6</c:v>
                </c:pt>
              </c:numCache>
            </c:numRef>
          </c:val>
        </c:ser>
        <c:gapWidth val="43"/>
        <c:overlap val="100"/>
        <c:axId val="359015552"/>
        <c:axId val="359017088"/>
      </c:barChart>
      <c:catAx>
        <c:axId val="359015552"/>
        <c:scaling>
          <c:orientation val="maxMin"/>
        </c:scaling>
        <c:axPos val="l"/>
        <c:numFmt formatCode="0" sourceLinked="1"/>
        <c:tickLblPos val="none"/>
        <c:txPr>
          <a:bodyPr/>
          <a:lstStyle/>
          <a:p>
            <a:pPr>
              <a:defRPr lang="en-IN"/>
            </a:pPr>
            <a:endParaRPr lang="en-US"/>
          </a:p>
        </c:txPr>
        <c:crossAx val="359017088"/>
        <c:crosses val="autoZero"/>
        <c:auto val="1"/>
        <c:lblAlgn val="ctr"/>
        <c:lblOffset val="100"/>
      </c:catAx>
      <c:valAx>
        <c:axId val="359017088"/>
        <c:scaling>
          <c:orientation val="minMax"/>
          <c:max val="100"/>
        </c:scaling>
        <c:delete val="1"/>
        <c:axPos val="b"/>
        <c:numFmt formatCode="0" sourceLinked="1"/>
        <c:tickLblPos val="none"/>
        <c:crossAx val="3590155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5"/>
          <c:y val="0.12257111451324262"/>
          <c:w val="0.83441228514459997"/>
          <c:h val="0.73654049115843501"/>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77.430000000000007</c:v>
                </c:pt>
                <c:pt idx="1">
                  <c:v>18.809999999999999</c:v>
                </c:pt>
                <c:pt idx="2">
                  <c:v>3.7600000000000002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6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FSSA (Food Safety Standard Association of India )</c:v>
                </c:pt>
                <c:pt idx="1">
                  <c:v> HACCP</c:v>
                </c:pt>
                <c:pt idx="2">
                  <c:v> ISO</c:v>
                </c:pt>
                <c:pt idx="3">
                  <c:v> WDRA (Warehousing Development and Regulatory Authority)</c:v>
                </c:pt>
                <c:pt idx="4">
                  <c:v> Others Specify</c:v>
                </c:pt>
              </c:strCache>
            </c:strRef>
          </c:cat>
          <c:val>
            <c:numRef>
              <c:f>Sheet1!$B$2:$B$6</c:f>
              <c:numCache>
                <c:formatCode>0</c:formatCode>
                <c:ptCount val="5"/>
                <c:pt idx="0">
                  <c:v>36.270000000000003</c:v>
                </c:pt>
                <c:pt idx="1">
                  <c:v>73.56</c:v>
                </c:pt>
                <c:pt idx="2">
                  <c:v>27.12</c:v>
                </c:pt>
                <c:pt idx="3">
                  <c:v>0.68</c:v>
                </c:pt>
                <c:pt idx="4">
                  <c:v>17.29</c:v>
                </c:pt>
              </c:numCache>
            </c:numRef>
          </c:val>
        </c:ser>
        <c:gapWidth val="43"/>
        <c:overlap val="100"/>
        <c:axId val="359044992"/>
        <c:axId val="359046528"/>
      </c:barChart>
      <c:catAx>
        <c:axId val="359044992"/>
        <c:scaling>
          <c:orientation val="maxMin"/>
        </c:scaling>
        <c:axPos val="l"/>
        <c:tickLblPos val="none"/>
        <c:txPr>
          <a:bodyPr/>
          <a:lstStyle/>
          <a:p>
            <a:pPr>
              <a:defRPr lang="en-IN"/>
            </a:pPr>
            <a:endParaRPr lang="en-US"/>
          </a:p>
        </c:txPr>
        <c:crossAx val="359046528"/>
        <c:crosses val="autoZero"/>
        <c:auto val="1"/>
        <c:lblAlgn val="ctr"/>
        <c:lblOffset val="100"/>
      </c:catAx>
      <c:valAx>
        <c:axId val="359046528"/>
        <c:scaling>
          <c:orientation val="minMax"/>
          <c:max val="100"/>
        </c:scaling>
        <c:delete val="1"/>
        <c:axPos val="b"/>
        <c:numFmt formatCode="0" sourceLinked="1"/>
        <c:tickLblPos val="none"/>
        <c:crossAx val="3590449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6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FSSA (Food Safety Standard Association of India )</c:v>
                </c:pt>
                <c:pt idx="1">
                  <c:v> HACCP</c:v>
                </c:pt>
                <c:pt idx="2">
                  <c:v> ISO</c:v>
                </c:pt>
                <c:pt idx="3">
                  <c:v> WDRA (Warehousing Development and Regulatory Authority)</c:v>
                </c:pt>
                <c:pt idx="4">
                  <c:v> Others Specify</c:v>
                </c:pt>
              </c:strCache>
            </c:strRef>
          </c:cat>
          <c:val>
            <c:numRef>
              <c:f>Sheet1!$B$2:$B$6</c:f>
              <c:numCache>
                <c:formatCode>0</c:formatCode>
                <c:ptCount val="5"/>
                <c:pt idx="0">
                  <c:v>26.67</c:v>
                </c:pt>
                <c:pt idx="1">
                  <c:v>33.33</c:v>
                </c:pt>
                <c:pt idx="2">
                  <c:v>60</c:v>
                </c:pt>
                <c:pt idx="3">
                  <c:v>6.67</c:v>
                </c:pt>
                <c:pt idx="4">
                  <c:v>0</c:v>
                </c:pt>
              </c:numCache>
            </c:numRef>
          </c:val>
        </c:ser>
        <c:gapWidth val="43"/>
        <c:overlap val="100"/>
        <c:axId val="359082624"/>
        <c:axId val="359096704"/>
      </c:barChart>
      <c:catAx>
        <c:axId val="359082624"/>
        <c:scaling>
          <c:orientation val="maxMin"/>
        </c:scaling>
        <c:axPos val="l"/>
        <c:tickLblPos val="none"/>
        <c:txPr>
          <a:bodyPr/>
          <a:lstStyle/>
          <a:p>
            <a:pPr>
              <a:defRPr lang="en-IN"/>
            </a:pPr>
            <a:endParaRPr lang="en-US"/>
          </a:p>
        </c:txPr>
        <c:crossAx val="359096704"/>
        <c:crosses val="autoZero"/>
        <c:auto val="1"/>
        <c:lblAlgn val="ctr"/>
        <c:lblOffset val="100"/>
      </c:catAx>
      <c:valAx>
        <c:axId val="359096704"/>
        <c:scaling>
          <c:orientation val="minMax"/>
          <c:max val="100"/>
        </c:scaling>
        <c:delete val="1"/>
        <c:axPos val="b"/>
        <c:numFmt formatCode="0" sourceLinked="1"/>
        <c:tickLblPos val="none"/>
        <c:crossAx val="35908262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6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FSSA (Food Safety Standard Association of India )</c:v>
                </c:pt>
                <c:pt idx="1">
                  <c:v> HACCP</c:v>
                </c:pt>
                <c:pt idx="2">
                  <c:v> ISO</c:v>
                </c:pt>
                <c:pt idx="3">
                  <c:v> WDRA (Warehousing Development and Regulatory Authority)</c:v>
                </c:pt>
                <c:pt idx="4">
                  <c:v> Others Specify</c:v>
                </c:pt>
              </c:strCache>
            </c:strRef>
          </c:cat>
          <c:val>
            <c:numRef>
              <c:f>Sheet1!$B$2:$B$6</c:f>
              <c:numCache>
                <c:formatCode>0</c:formatCode>
                <c:ptCount val="5"/>
                <c:pt idx="0">
                  <c:v>42</c:v>
                </c:pt>
                <c:pt idx="1">
                  <c:v>37</c:v>
                </c:pt>
                <c:pt idx="2">
                  <c:v>35</c:v>
                </c:pt>
                <c:pt idx="3">
                  <c:v>4</c:v>
                </c:pt>
                <c:pt idx="4">
                  <c:v>20</c:v>
                </c:pt>
              </c:numCache>
            </c:numRef>
          </c:val>
        </c:ser>
        <c:gapWidth val="43"/>
        <c:overlap val="100"/>
        <c:axId val="359161856"/>
        <c:axId val="359163392"/>
      </c:barChart>
      <c:catAx>
        <c:axId val="359161856"/>
        <c:scaling>
          <c:orientation val="maxMin"/>
        </c:scaling>
        <c:axPos val="l"/>
        <c:tickLblPos val="none"/>
        <c:txPr>
          <a:bodyPr/>
          <a:lstStyle/>
          <a:p>
            <a:pPr>
              <a:defRPr lang="en-IN"/>
            </a:pPr>
            <a:endParaRPr lang="en-US"/>
          </a:p>
        </c:txPr>
        <c:crossAx val="359163392"/>
        <c:crosses val="autoZero"/>
        <c:auto val="1"/>
        <c:lblAlgn val="ctr"/>
        <c:lblOffset val="100"/>
      </c:catAx>
      <c:valAx>
        <c:axId val="359163392"/>
        <c:scaling>
          <c:orientation val="minMax"/>
          <c:max val="100"/>
        </c:scaling>
        <c:delete val="1"/>
        <c:axPos val="b"/>
        <c:numFmt formatCode="0" sourceLinked="1"/>
        <c:tickLblPos val="none"/>
        <c:crossAx val="35916185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6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FSSA (Food Safety Standard Association of India )</c:v>
                </c:pt>
                <c:pt idx="1">
                  <c:v> HACCP</c:v>
                </c:pt>
                <c:pt idx="2">
                  <c:v> ISO</c:v>
                </c:pt>
                <c:pt idx="3">
                  <c:v> WDRA (Warehousing Development and Regulatory Authority)</c:v>
                </c:pt>
                <c:pt idx="4">
                  <c:v> Others Specify</c:v>
                </c:pt>
              </c:strCache>
            </c:strRef>
          </c:cat>
          <c:val>
            <c:numRef>
              <c:f>Sheet1!$B$2:$B$6</c:f>
              <c:numCache>
                <c:formatCode>0</c:formatCode>
                <c:ptCount val="5"/>
                <c:pt idx="0">
                  <c:v>31.71</c:v>
                </c:pt>
                <c:pt idx="1">
                  <c:v>14.63</c:v>
                </c:pt>
                <c:pt idx="2">
                  <c:v>29.27</c:v>
                </c:pt>
                <c:pt idx="3">
                  <c:v>12.2</c:v>
                </c:pt>
                <c:pt idx="4">
                  <c:v>26.830000000000005</c:v>
                </c:pt>
              </c:numCache>
            </c:numRef>
          </c:val>
        </c:ser>
        <c:gapWidth val="43"/>
        <c:overlap val="100"/>
        <c:axId val="359195392"/>
        <c:axId val="359196928"/>
      </c:barChart>
      <c:catAx>
        <c:axId val="359195392"/>
        <c:scaling>
          <c:orientation val="maxMin"/>
        </c:scaling>
        <c:axPos val="l"/>
        <c:tickLblPos val="none"/>
        <c:txPr>
          <a:bodyPr/>
          <a:lstStyle/>
          <a:p>
            <a:pPr>
              <a:defRPr lang="en-IN"/>
            </a:pPr>
            <a:endParaRPr lang="en-US"/>
          </a:p>
        </c:txPr>
        <c:crossAx val="359196928"/>
        <c:crosses val="autoZero"/>
        <c:auto val="1"/>
        <c:lblAlgn val="ctr"/>
        <c:lblOffset val="100"/>
      </c:catAx>
      <c:valAx>
        <c:axId val="359196928"/>
        <c:scaling>
          <c:orientation val="minMax"/>
          <c:max val="100"/>
        </c:scaling>
        <c:delete val="1"/>
        <c:axPos val="b"/>
        <c:numFmt formatCode="0" sourceLinked="1"/>
        <c:tickLblPos val="none"/>
        <c:crossAx val="3591953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6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FSSA (Food Safety Standard Association of India )</c:v>
                </c:pt>
                <c:pt idx="1">
                  <c:v> HACCP</c:v>
                </c:pt>
                <c:pt idx="2">
                  <c:v> ISO</c:v>
                </c:pt>
                <c:pt idx="3">
                  <c:v> WDRA (Warehousing Development and Regulatory Authority)</c:v>
                </c:pt>
                <c:pt idx="4">
                  <c:v> Others Specify</c:v>
                </c:pt>
              </c:strCache>
            </c:strRef>
          </c:cat>
          <c:val>
            <c:numRef>
              <c:f>Sheet1!$B$2:$B$6</c:f>
              <c:numCache>
                <c:formatCode>0</c:formatCode>
                <c:ptCount val="5"/>
                <c:pt idx="0">
                  <c:v>37.68</c:v>
                </c:pt>
                <c:pt idx="1">
                  <c:v>21.74</c:v>
                </c:pt>
                <c:pt idx="2">
                  <c:v>31.88</c:v>
                </c:pt>
                <c:pt idx="3">
                  <c:v>1.45</c:v>
                </c:pt>
                <c:pt idx="4">
                  <c:v>24.64</c:v>
                </c:pt>
              </c:numCache>
            </c:numRef>
          </c:val>
        </c:ser>
        <c:gapWidth val="43"/>
        <c:overlap val="100"/>
        <c:axId val="359224832"/>
        <c:axId val="359226368"/>
      </c:barChart>
      <c:catAx>
        <c:axId val="359224832"/>
        <c:scaling>
          <c:orientation val="maxMin"/>
        </c:scaling>
        <c:axPos val="l"/>
        <c:tickLblPos val="none"/>
        <c:txPr>
          <a:bodyPr/>
          <a:lstStyle/>
          <a:p>
            <a:pPr>
              <a:defRPr lang="en-IN"/>
            </a:pPr>
            <a:endParaRPr lang="en-US"/>
          </a:p>
        </c:txPr>
        <c:crossAx val="359226368"/>
        <c:crosses val="autoZero"/>
        <c:auto val="1"/>
        <c:lblAlgn val="ctr"/>
        <c:lblOffset val="100"/>
      </c:catAx>
      <c:valAx>
        <c:axId val="359226368"/>
        <c:scaling>
          <c:orientation val="minMax"/>
          <c:max val="100"/>
        </c:scaling>
        <c:delete val="1"/>
        <c:axPos val="b"/>
        <c:numFmt formatCode="0" sourceLinked="1"/>
        <c:tickLblPos val="none"/>
        <c:crossAx val="3592248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6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FSSA (Food Safety Standard Association of India )</c:v>
                </c:pt>
                <c:pt idx="1">
                  <c:v> HACCP</c:v>
                </c:pt>
                <c:pt idx="2">
                  <c:v> ISO</c:v>
                </c:pt>
                <c:pt idx="3">
                  <c:v> WDRA (Warehousing Development and Regulatory Authority)</c:v>
                </c:pt>
                <c:pt idx="4">
                  <c:v> Others Specify</c:v>
                </c:pt>
              </c:strCache>
            </c:strRef>
          </c:cat>
          <c:val>
            <c:numRef>
              <c:f>Sheet1!$B$2:$B$6</c:f>
              <c:numCache>
                <c:formatCode>0</c:formatCode>
                <c:ptCount val="5"/>
                <c:pt idx="0">
                  <c:v>51.63</c:v>
                </c:pt>
                <c:pt idx="1">
                  <c:v>31.79</c:v>
                </c:pt>
                <c:pt idx="2">
                  <c:v>32.61</c:v>
                </c:pt>
                <c:pt idx="3">
                  <c:v>3.2600000000000002</c:v>
                </c:pt>
                <c:pt idx="4">
                  <c:v>23.1</c:v>
                </c:pt>
              </c:numCache>
            </c:numRef>
          </c:val>
        </c:ser>
        <c:gapWidth val="43"/>
        <c:overlap val="100"/>
        <c:axId val="359291136"/>
        <c:axId val="359297024"/>
      </c:barChart>
      <c:catAx>
        <c:axId val="359291136"/>
        <c:scaling>
          <c:orientation val="maxMin"/>
        </c:scaling>
        <c:axPos val="l"/>
        <c:tickLblPos val="none"/>
        <c:txPr>
          <a:bodyPr/>
          <a:lstStyle/>
          <a:p>
            <a:pPr>
              <a:defRPr lang="en-IN"/>
            </a:pPr>
            <a:endParaRPr lang="en-US"/>
          </a:p>
        </c:txPr>
        <c:crossAx val="359297024"/>
        <c:crosses val="autoZero"/>
        <c:auto val="1"/>
        <c:lblAlgn val="ctr"/>
        <c:lblOffset val="100"/>
      </c:catAx>
      <c:valAx>
        <c:axId val="359297024"/>
        <c:scaling>
          <c:orientation val="minMax"/>
          <c:max val="100"/>
        </c:scaling>
        <c:delete val="1"/>
        <c:axPos val="b"/>
        <c:numFmt formatCode="0" sourceLinked="1"/>
        <c:tickLblPos val="none"/>
        <c:crossAx val="35929113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6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FSSA (Food Safety Standard Association of India )</c:v>
                </c:pt>
                <c:pt idx="1">
                  <c:v> HACCP</c:v>
                </c:pt>
                <c:pt idx="2">
                  <c:v> ISO</c:v>
                </c:pt>
                <c:pt idx="3">
                  <c:v> WDRA (Warehousing Development and Regulatory Authority)</c:v>
                </c:pt>
                <c:pt idx="4">
                  <c:v> Others Specify</c:v>
                </c:pt>
              </c:strCache>
            </c:strRef>
          </c:cat>
          <c:val>
            <c:numRef>
              <c:f>Sheet1!$B$2:$B$6</c:f>
              <c:numCache>
                <c:formatCode>0</c:formatCode>
                <c:ptCount val="5"/>
                <c:pt idx="0">
                  <c:v>34.880000000000003</c:v>
                </c:pt>
                <c:pt idx="1">
                  <c:v>58.01</c:v>
                </c:pt>
                <c:pt idx="2">
                  <c:v>40.93</c:v>
                </c:pt>
                <c:pt idx="3">
                  <c:v>3.2</c:v>
                </c:pt>
                <c:pt idx="4">
                  <c:v>11.39</c:v>
                </c:pt>
              </c:numCache>
            </c:numRef>
          </c:val>
        </c:ser>
        <c:gapWidth val="43"/>
        <c:overlap val="100"/>
        <c:axId val="359304576"/>
        <c:axId val="358499456"/>
      </c:barChart>
      <c:catAx>
        <c:axId val="359304576"/>
        <c:scaling>
          <c:orientation val="maxMin"/>
        </c:scaling>
        <c:axPos val="l"/>
        <c:tickLblPos val="none"/>
        <c:txPr>
          <a:bodyPr/>
          <a:lstStyle/>
          <a:p>
            <a:pPr>
              <a:defRPr lang="en-IN"/>
            </a:pPr>
            <a:endParaRPr lang="en-US"/>
          </a:p>
        </c:txPr>
        <c:crossAx val="358499456"/>
        <c:crosses val="autoZero"/>
        <c:auto val="1"/>
        <c:lblAlgn val="ctr"/>
        <c:lblOffset val="100"/>
      </c:catAx>
      <c:valAx>
        <c:axId val="358499456"/>
        <c:scaling>
          <c:orientation val="minMax"/>
          <c:max val="100"/>
        </c:scaling>
        <c:delete val="1"/>
        <c:axPos val="b"/>
        <c:numFmt formatCode="0" sourceLinked="1"/>
        <c:tickLblPos val="none"/>
        <c:crossAx val="3593045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6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Less than 1 yr (2012 to 2013)</c:v>
                </c:pt>
                <c:pt idx="1">
                  <c:v> 2 to 5yrs (2009 to 2011)</c:v>
                </c:pt>
                <c:pt idx="2">
                  <c:v> 6 to 10yrs (2004 to 2008)</c:v>
                </c:pt>
                <c:pt idx="3">
                  <c:v> 11 to 15yrs (1999 to 2003)</c:v>
                </c:pt>
                <c:pt idx="4">
                  <c:v> 16 to 20yrs (1994 to 1998)</c:v>
                </c:pt>
                <c:pt idx="5">
                  <c:v> 21 to 25yrs (1993 to 1989)</c:v>
                </c:pt>
                <c:pt idx="6">
                  <c:v> 26 to 30yrs (1984 to 1988)</c:v>
                </c:pt>
                <c:pt idx="7">
                  <c:v> More than 30 yrs</c:v>
                </c:pt>
                <c:pt idx="8">
                  <c:v> DK/CS</c:v>
                </c:pt>
              </c:strCache>
            </c:strRef>
          </c:cat>
          <c:val>
            <c:numRef>
              <c:f>Sheet1!$B$2:$B$10</c:f>
              <c:numCache>
                <c:formatCode>0</c:formatCode>
                <c:ptCount val="9"/>
                <c:pt idx="0">
                  <c:v>50.42</c:v>
                </c:pt>
                <c:pt idx="1">
                  <c:v>8.56</c:v>
                </c:pt>
                <c:pt idx="2">
                  <c:v>12.96</c:v>
                </c:pt>
                <c:pt idx="3">
                  <c:v>7.02</c:v>
                </c:pt>
                <c:pt idx="4">
                  <c:v>4.04</c:v>
                </c:pt>
                <c:pt idx="5">
                  <c:v>2.38</c:v>
                </c:pt>
                <c:pt idx="6">
                  <c:v>0.59</c:v>
                </c:pt>
                <c:pt idx="7">
                  <c:v>2.2599999999999998</c:v>
                </c:pt>
                <c:pt idx="8">
                  <c:v>11.77</c:v>
                </c:pt>
              </c:numCache>
            </c:numRef>
          </c:val>
        </c:ser>
        <c:gapWidth val="43"/>
        <c:overlap val="100"/>
        <c:axId val="235751680"/>
        <c:axId val="235769856"/>
      </c:barChart>
      <c:catAx>
        <c:axId val="235751680"/>
        <c:scaling>
          <c:orientation val="maxMin"/>
        </c:scaling>
        <c:axPos val="l"/>
        <c:tickLblPos val="none"/>
        <c:txPr>
          <a:bodyPr/>
          <a:lstStyle/>
          <a:p>
            <a:pPr>
              <a:defRPr lang="en-IN"/>
            </a:pPr>
            <a:endParaRPr lang="en-US"/>
          </a:p>
        </c:txPr>
        <c:crossAx val="235769856"/>
        <c:crosses val="autoZero"/>
        <c:auto val="1"/>
        <c:lblAlgn val="ctr"/>
        <c:lblOffset val="100"/>
      </c:catAx>
      <c:valAx>
        <c:axId val="235769856"/>
        <c:scaling>
          <c:orientation val="minMax"/>
          <c:max val="100"/>
        </c:scaling>
        <c:delete val="1"/>
        <c:axPos val="b"/>
        <c:numFmt formatCode="0" sourceLinked="1"/>
        <c:tickLblPos val="none"/>
        <c:crossAx val="2357516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6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Less than 1 yr (2012 to 2013)</c:v>
                </c:pt>
                <c:pt idx="1">
                  <c:v> 2 to 5yrs (2009 to 2011)</c:v>
                </c:pt>
                <c:pt idx="2">
                  <c:v> 6 to 10yrs (2004 to 2008)</c:v>
                </c:pt>
                <c:pt idx="3">
                  <c:v> 11 to 15yrs (1999 to 2003)</c:v>
                </c:pt>
                <c:pt idx="4">
                  <c:v> 16 to 20yrs (1994 to 1998)</c:v>
                </c:pt>
                <c:pt idx="5">
                  <c:v> 21 to 25yrs (1993 to 1989)</c:v>
                </c:pt>
                <c:pt idx="6">
                  <c:v> 26 to 30yrs (1984 to 1988)</c:v>
                </c:pt>
                <c:pt idx="7">
                  <c:v> More than 30 yrs</c:v>
                </c:pt>
                <c:pt idx="8">
                  <c:v> DK/CS</c:v>
                </c:pt>
              </c:strCache>
            </c:strRef>
          </c:cat>
          <c:val>
            <c:numRef>
              <c:f>Sheet1!$B$2:$B$10</c:f>
              <c:numCache>
                <c:formatCode>0</c:formatCode>
                <c:ptCount val="9"/>
                <c:pt idx="0">
                  <c:v>48.78</c:v>
                </c:pt>
                <c:pt idx="1">
                  <c:v>8.69</c:v>
                </c:pt>
                <c:pt idx="2">
                  <c:v>12.03</c:v>
                </c:pt>
                <c:pt idx="3">
                  <c:v>6.68</c:v>
                </c:pt>
                <c:pt idx="4">
                  <c:v>3.56</c:v>
                </c:pt>
                <c:pt idx="5">
                  <c:v>2.4499999999999997</c:v>
                </c:pt>
                <c:pt idx="6">
                  <c:v>0.67000000000000581</c:v>
                </c:pt>
                <c:pt idx="7">
                  <c:v>3.12</c:v>
                </c:pt>
                <c:pt idx="8">
                  <c:v>14.03</c:v>
                </c:pt>
              </c:numCache>
            </c:numRef>
          </c:val>
        </c:ser>
        <c:gapWidth val="43"/>
        <c:overlap val="100"/>
        <c:axId val="235797504"/>
        <c:axId val="235799296"/>
      </c:barChart>
      <c:catAx>
        <c:axId val="235797504"/>
        <c:scaling>
          <c:orientation val="maxMin"/>
        </c:scaling>
        <c:axPos val="l"/>
        <c:tickLblPos val="none"/>
        <c:txPr>
          <a:bodyPr/>
          <a:lstStyle/>
          <a:p>
            <a:pPr>
              <a:defRPr lang="en-IN"/>
            </a:pPr>
            <a:endParaRPr lang="en-US"/>
          </a:p>
        </c:txPr>
        <c:crossAx val="235799296"/>
        <c:crosses val="autoZero"/>
        <c:auto val="1"/>
        <c:lblAlgn val="ctr"/>
        <c:lblOffset val="100"/>
      </c:catAx>
      <c:valAx>
        <c:axId val="235799296"/>
        <c:scaling>
          <c:orientation val="minMax"/>
          <c:max val="100"/>
        </c:scaling>
        <c:delete val="1"/>
        <c:axPos val="b"/>
        <c:numFmt formatCode="0" sourceLinked="1"/>
        <c:tickLblPos val="none"/>
        <c:crossAx val="2357975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6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Less than 1 yr (2012 to 2013)</c:v>
                </c:pt>
                <c:pt idx="1">
                  <c:v> 2 to 5yrs (2009 to 2011)</c:v>
                </c:pt>
                <c:pt idx="2">
                  <c:v> 6 to 10yrs (2004 to 2008)</c:v>
                </c:pt>
                <c:pt idx="3">
                  <c:v> 11 to 15yrs (1999 to 2003)</c:v>
                </c:pt>
                <c:pt idx="4">
                  <c:v> 16 to 20yrs (1994 to 1998)</c:v>
                </c:pt>
                <c:pt idx="5">
                  <c:v> 21 to 25yrs (1993 to 1989)</c:v>
                </c:pt>
                <c:pt idx="6">
                  <c:v> 26 to 30yrs (1984 to 1988)</c:v>
                </c:pt>
                <c:pt idx="7">
                  <c:v> More than 30 yrs</c:v>
                </c:pt>
                <c:pt idx="8">
                  <c:v> DK/CS</c:v>
                </c:pt>
              </c:strCache>
            </c:strRef>
          </c:cat>
          <c:val>
            <c:numRef>
              <c:f>Sheet1!$B$2:$B$10</c:f>
              <c:numCache>
                <c:formatCode>0</c:formatCode>
                <c:ptCount val="9"/>
                <c:pt idx="0">
                  <c:v>58.190000000000012</c:v>
                </c:pt>
                <c:pt idx="1">
                  <c:v>8.4700000000000006</c:v>
                </c:pt>
                <c:pt idx="2">
                  <c:v>6.21</c:v>
                </c:pt>
                <c:pt idx="3">
                  <c:v>7.34</c:v>
                </c:pt>
                <c:pt idx="4">
                  <c:v>0</c:v>
                </c:pt>
                <c:pt idx="5">
                  <c:v>1.6900000000000088</c:v>
                </c:pt>
                <c:pt idx="6">
                  <c:v>0</c:v>
                </c:pt>
                <c:pt idx="7">
                  <c:v>1.6900000000000088</c:v>
                </c:pt>
                <c:pt idx="8">
                  <c:v>16.38</c:v>
                </c:pt>
              </c:numCache>
            </c:numRef>
          </c:val>
        </c:ser>
        <c:gapWidth val="43"/>
        <c:overlap val="100"/>
        <c:axId val="235819008"/>
        <c:axId val="235820544"/>
      </c:barChart>
      <c:catAx>
        <c:axId val="235819008"/>
        <c:scaling>
          <c:orientation val="maxMin"/>
        </c:scaling>
        <c:axPos val="l"/>
        <c:tickLblPos val="none"/>
        <c:txPr>
          <a:bodyPr/>
          <a:lstStyle/>
          <a:p>
            <a:pPr>
              <a:defRPr lang="en-IN"/>
            </a:pPr>
            <a:endParaRPr lang="en-US"/>
          </a:p>
        </c:txPr>
        <c:crossAx val="235820544"/>
        <c:crosses val="autoZero"/>
        <c:auto val="1"/>
        <c:lblAlgn val="ctr"/>
        <c:lblOffset val="100"/>
      </c:catAx>
      <c:valAx>
        <c:axId val="235820544"/>
        <c:scaling>
          <c:orientation val="minMax"/>
          <c:max val="100"/>
        </c:scaling>
        <c:delete val="1"/>
        <c:axPos val="b"/>
        <c:numFmt formatCode="0" sourceLinked="1"/>
        <c:tickLblPos val="none"/>
        <c:crossAx val="2358190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9"/>
          <c:y val="0.12257111451324262"/>
          <c:w val="0.83441228514459997"/>
          <c:h val="0.736540491158435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dLbl>
              <c:idx val="2"/>
              <c:delete val="1"/>
            </c:dLbl>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63.64</c:v>
                </c:pt>
                <c:pt idx="1">
                  <c:v>36.36</c:v>
                </c:pt>
                <c:pt idx="2">
                  <c:v>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7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Less than 1 yr (2012 to 2013)</c:v>
                </c:pt>
                <c:pt idx="1">
                  <c:v> 2 to 5yrs (2009 to 2011)</c:v>
                </c:pt>
                <c:pt idx="2">
                  <c:v> 6 to 10yrs (2004 to 2008)</c:v>
                </c:pt>
                <c:pt idx="3">
                  <c:v> 11 to 15yrs (1999 to 2003)</c:v>
                </c:pt>
                <c:pt idx="4">
                  <c:v> 16 to 20yrs (1994 to 1998)</c:v>
                </c:pt>
                <c:pt idx="5">
                  <c:v> 21 to 25yrs (1993 to 1989)</c:v>
                </c:pt>
                <c:pt idx="6">
                  <c:v> 26 to 30yrs (1984 to 1988)</c:v>
                </c:pt>
                <c:pt idx="7">
                  <c:v> More than 30 yrs</c:v>
                </c:pt>
                <c:pt idx="8">
                  <c:v> DK/CS</c:v>
                </c:pt>
              </c:strCache>
            </c:strRef>
          </c:cat>
          <c:val>
            <c:numRef>
              <c:f>Sheet1!$B$2:$B$10</c:f>
              <c:numCache>
                <c:formatCode>0</c:formatCode>
                <c:ptCount val="9"/>
                <c:pt idx="0">
                  <c:v>50.85</c:v>
                </c:pt>
                <c:pt idx="1">
                  <c:v>8.81</c:v>
                </c:pt>
                <c:pt idx="2">
                  <c:v>17.29</c:v>
                </c:pt>
                <c:pt idx="3">
                  <c:v>6.78</c:v>
                </c:pt>
                <c:pt idx="4">
                  <c:v>6.1</c:v>
                </c:pt>
                <c:pt idx="5">
                  <c:v>2.3699999999999997</c:v>
                </c:pt>
                <c:pt idx="6">
                  <c:v>0.68</c:v>
                </c:pt>
                <c:pt idx="7">
                  <c:v>1.02</c:v>
                </c:pt>
                <c:pt idx="8">
                  <c:v>6.1</c:v>
                </c:pt>
              </c:numCache>
            </c:numRef>
          </c:val>
        </c:ser>
        <c:gapWidth val="43"/>
        <c:overlap val="100"/>
        <c:axId val="235893504"/>
        <c:axId val="235895040"/>
      </c:barChart>
      <c:catAx>
        <c:axId val="235893504"/>
        <c:scaling>
          <c:orientation val="maxMin"/>
        </c:scaling>
        <c:axPos val="l"/>
        <c:tickLblPos val="none"/>
        <c:txPr>
          <a:bodyPr/>
          <a:lstStyle/>
          <a:p>
            <a:pPr>
              <a:defRPr lang="en-IN"/>
            </a:pPr>
            <a:endParaRPr lang="en-US"/>
          </a:p>
        </c:txPr>
        <c:crossAx val="235895040"/>
        <c:crosses val="autoZero"/>
        <c:auto val="1"/>
        <c:lblAlgn val="ctr"/>
        <c:lblOffset val="100"/>
      </c:catAx>
      <c:valAx>
        <c:axId val="235895040"/>
        <c:scaling>
          <c:orientation val="minMax"/>
          <c:max val="100"/>
        </c:scaling>
        <c:delete val="1"/>
        <c:axPos val="b"/>
        <c:numFmt formatCode="0" sourceLinked="1"/>
        <c:tickLblPos val="none"/>
        <c:crossAx val="2358935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7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Less than 1 yr (2012 to 2013)</c:v>
                </c:pt>
                <c:pt idx="1">
                  <c:v> 2 to 5yrs (2009 to 2011)</c:v>
                </c:pt>
                <c:pt idx="2">
                  <c:v> 6 to 10yrs (2004 to 2008)</c:v>
                </c:pt>
                <c:pt idx="3">
                  <c:v> 11 to 15yrs (1999 to 2003)</c:v>
                </c:pt>
                <c:pt idx="4">
                  <c:v> 16 to 20yrs (1994 to 1998)</c:v>
                </c:pt>
                <c:pt idx="5">
                  <c:v> 21 to 25yrs (1993 to 1989)</c:v>
                </c:pt>
                <c:pt idx="6">
                  <c:v> 26 to 30yrs (1984 to 1988)</c:v>
                </c:pt>
                <c:pt idx="7">
                  <c:v> More than 30 yrs</c:v>
                </c:pt>
                <c:pt idx="8">
                  <c:v> DK/CS</c:v>
                </c:pt>
              </c:strCache>
            </c:strRef>
          </c:cat>
          <c:val>
            <c:numRef>
              <c:f>Sheet1!$B$2:$B$10</c:f>
              <c:numCache>
                <c:formatCode>0</c:formatCode>
                <c:ptCount val="9"/>
                <c:pt idx="0">
                  <c:v>33.33</c:v>
                </c:pt>
                <c:pt idx="1">
                  <c:v>13.33</c:v>
                </c:pt>
                <c:pt idx="2">
                  <c:v>20</c:v>
                </c:pt>
                <c:pt idx="3">
                  <c:v>0</c:v>
                </c:pt>
                <c:pt idx="4">
                  <c:v>0</c:v>
                </c:pt>
                <c:pt idx="5">
                  <c:v>13.33</c:v>
                </c:pt>
                <c:pt idx="6">
                  <c:v>0</c:v>
                </c:pt>
                <c:pt idx="7">
                  <c:v>0</c:v>
                </c:pt>
                <c:pt idx="8">
                  <c:v>20</c:v>
                </c:pt>
              </c:numCache>
            </c:numRef>
          </c:val>
        </c:ser>
        <c:gapWidth val="43"/>
        <c:overlap val="100"/>
        <c:axId val="235906560"/>
        <c:axId val="235908096"/>
      </c:barChart>
      <c:catAx>
        <c:axId val="235906560"/>
        <c:scaling>
          <c:orientation val="maxMin"/>
        </c:scaling>
        <c:axPos val="l"/>
        <c:tickLblPos val="none"/>
        <c:txPr>
          <a:bodyPr/>
          <a:lstStyle/>
          <a:p>
            <a:pPr>
              <a:defRPr lang="en-IN"/>
            </a:pPr>
            <a:endParaRPr lang="en-US"/>
          </a:p>
        </c:txPr>
        <c:crossAx val="235908096"/>
        <c:crosses val="autoZero"/>
        <c:auto val="1"/>
        <c:lblAlgn val="ctr"/>
        <c:lblOffset val="100"/>
      </c:catAx>
      <c:valAx>
        <c:axId val="235908096"/>
        <c:scaling>
          <c:orientation val="minMax"/>
          <c:max val="100"/>
        </c:scaling>
        <c:delete val="1"/>
        <c:axPos val="b"/>
        <c:numFmt formatCode="0" sourceLinked="1"/>
        <c:tickLblPos val="none"/>
        <c:crossAx val="23590656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7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Less than 1 yr (2012 to 2013)</c:v>
                </c:pt>
                <c:pt idx="1">
                  <c:v> 2 to 5yrs (2009 to 2011)</c:v>
                </c:pt>
                <c:pt idx="2">
                  <c:v> 6 to 10yrs (2004 to 2008)</c:v>
                </c:pt>
                <c:pt idx="3">
                  <c:v> 11 to 15yrs (1999 to 2003)</c:v>
                </c:pt>
                <c:pt idx="4">
                  <c:v> 16 to 20yrs (1994 to 1998)</c:v>
                </c:pt>
                <c:pt idx="5">
                  <c:v> 21 to 25yrs (1993 to 1989)</c:v>
                </c:pt>
                <c:pt idx="6">
                  <c:v> 26 to 30yrs (1984 to 1988)</c:v>
                </c:pt>
                <c:pt idx="7">
                  <c:v> More than 30 yrs</c:v>
                </c:pt>
                <c:pt idx="8">
                  <c:v> DK/CS</c:v>
                </c:pt>
              </c:strCache>
            </c:strRef>
          </c:cat>
          <c:val>
            <c:numRef>
              <c:f>Sheet1!$B$2:$B$10</c:f>
              <c:numCache>
                <c:formatCode>0</c:formatCode>
                <c:ptCount val="9"/>
                <c:pt idx="0">
                  <c:v>50</c:v>
                </c:pt>
                <c:pt idx="1">
                  <c:v>10</c:v>
                </c:pt>
                <c:pt idx="2">
                  <c:v>10</c:v>
                </c:pt>
                <c:pt idx="3">
                  <c:v>20</c:v>
                </c:pt>
                <c:pt idx="4">
                  <c:v>0</c:v>
                </c:pt>
                <c:pt idx="5">
                  <c:v>0</c:v>
                </c:pt>
                <c:pt idx="6">
                  <c:v>0</c:v>
                </c:pt>
                <c:pt idx="7">
                  <c:v>0</c:v>
                </c:pt>
                <c:pt idx="8">
                  <c:v>10</c:v>
                </c:pt>
              </c:numCache>
            </c:numRef>
          </c:val>
        </c:ser>
        <c:gapWidth val="43"/>
        <c:overlap val="100"/>
        <c:axId val="235940096"/>
        <c:axId val="235941888"/>
      </c:barChart>
      <c:catAx>
        <c:axId val="235940096"/>
        <c:scaling>
          <c:orientation val="maxMin"/>
        </c:scaling>
        <c:axPos val="l"/>
        <c:tickLblPos val="none"/>
        <c:txPr>
          <a:bodyPr/>
          <a:lstStyle/>
          <a:p>
            <a:pPr>
              <a:defRPr lang="en-IN"/>
            </a:pPr>
            <a:endParaRPr lang="en-US"/>
          </a:p>
        </c:txPr>
        <c:crossAx val="235941888"/>
        <c:crosses val="autoZero"/>
        <c:auto val="1"/>
        <c:lblAlgn val="ctr"/>
        <c:lblOffset val="100"/>
      </c:catAx>
      <c:valAx>
        <c:axId val="235941888"/>
        <c:scaling>
          <c:orientation val="minMax"/>
          <c:max val="100"/>
        </c:scaling>
        <c:delete val="1"/>
        <c:axPos val="b"/>
        <c:numFmt formatCode="0" sourceLinked="1"/>
        <c:tickLblPos val="none"/>
        <c:crossAx val="23594009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7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Less than 1 yr (2012 to 2013)</c:v>
                </c:pt>
                <c:pt idx="1">
                  <c:v> 2 to 5yrs (2009 to 2011)</c:v>
                </c:pt>
                <c:pt idx="2">
                  <c:v> 6 to 10yrs (2004 to 2008)</c:v>
                </c:pt>
                <c:pt idx="3">
                  <c:v> 11 to 15yrs (1999 to 2003)</c:v>
                </c:pt>
                <c:pt idx="4">
                  <c:v> 16 to 20yrs (1994 to 1998)</c:v>
                </c:pt>
                <c:pt idx="5">
                  <c:v> 21 to 25yrs (1993 to 1989)</c:v>
                </c:pt>
                <c:pt idx="6">
                  <c:v> 26 to 30yrs (1984 to 1988)</c:v>
                </c:pt>
                <c:pt idx="7">
                  <c:v> More than 30 yrs</c:v>
                </c:pt>
                <c:pt idx="8">
                  <c:v> DK/CS</c:v>
                </c:pt>
              </c:strCache>
            </c:strRef>
          </c:cat>
          <c:val>
            <c:numRef>
              <c:f>Sheet1!$B$2:$B$10</c:f>
              <c:numCache>
                <c:formatCode>0</c:formatCode>
                <c:ptCount val="9"/>
                <c:pt idx="0">
                  <c:v>36.590000000000003</c:v>
                </c:pt>
                <c:pt idx="1">
                  <c:v>8.1300000000000008</c:v>
                </c:pt>
                <c:pt idx="2">
                  <c:v>8.94</c:v>
                </c:pt>
                <c:pt idx="3">
                  <c:v>8.1300000000000008</c:v>
                </c:pt>
                <c:pt idx="4">
                  <c:v>5.6899999999999995</c:v>
                </c:pt>
                <c:pt idx="5">
                  <c:v>1.6300000000000001</c:v>
                </c:pt>
                <c:pt idx="6">
                  <c:v>0.81</c:v>
                </c:pt>
                <c:pt idx="7">
                  <c:v>3.25</c:v>
                </c:pt>
                <c:pt idx="8">
                  <c:v>26.830000000000005</c:v>
                </c:pt>
              </c:numCache>
            </c:numRef>
          </c:val>
        </c:ser>
        <c:gapWidth val="43"/>
        <c:overlap val="100"/>
        <c:axId val="236001152"/>
        <c:axId val="236002688"/>
      </c:barChart>
      <c:catAx>
        <c:axId val="236001152"/>
        <c:scaling>
          <c:orientation val="maxMin"/>
        </c:scaling>
        <c:axPos val="l"/>
        <c:tickLblPos val="none"/>
        <c:txPr>
          <a:bodyPr/>
          <a:lstStyle/>
          <a:p>
            <a:pPr>
              <a:defRPr lang="en-IN"/>
            </a:pPr>
            <a:endParaRPr lang="en-US"/>
          </a:p>
        </c:txPr>
        <c:crossAx val="236002688"/>
        <c:crosses val="autoZero"/>
        <c:auto val="1"/>
        <c:lblAlgn val="ctr"/>
        <c:lblOffset val="100"/>
      </c:catAx>
      <c:valAx>
        <c:axId val="236002688"/>
        <c:scaling>
          <c:orientation val="minMax"/>
          <c:max val="100"/>
        </c:scaling>
        <c:delete val="1"/>
        <c:axPos val="b"/>
        <c:numFmt formatCode="0" sourceLinked="1"/>
        <c:tickLblPos val="none"/>
        <c:crossAx val="2360011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7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Less than 1 yr (2012 to 2013)</c:v>
                </c:pt>
                <c:pt idx="1">
                  <c:v> 2 to 5yrs (2009 to 2011)</c:v>
                </c:pt>
                <c:pt idx="2">
                  <c:v> 6 to 10yrs (2004 to 2008)</c:v>
                </c:pt>
                <c:pt idx="3">
                  <c:v> 11 to 15yrs (1999 to 2003)</c:v>
                </c:pt>
                <c:pt idx="4">
                  <c:v> 16 to 20yrs (1994 to 1998)</c:v>
                </c:pt>
                <c:pt idx="5">
                  <c:v> 21 to 25yrs (1993 to 1989)</c:v>
                </c:pt>
                <c:pt idx="6">
                  <c:v> 26 to 30yrs (1984 to 1988)</c:v>
                </c:pt>
                <c:pt idx="7">
                  <c:v> More than 30 yrs</c:v>
                </c:pt>
                <c:pt idx="8">
                  <c:v> DK/CS</c:v>
                </c:pt>
              </c:strCache>
            </c:strRef>
          </c:cat>
          <c:val>
            <c:numRef>
              <c:f>Sheet1!$B$2:$B$10</c:f>
              <c:numCache>
                <c:formatCode>0</c:formatCode>
                <c:ptCount val="9"/>
                <c:pt idx="0">
                  <c:v>50.720000000000013</c:v>
                </c:pt>
                <c:pt idx="1">
                  <c:v>11.59</c:v>
                </c:pt>
                <c:pt idx="2">
                  <c:v>14.49</c:v>
                </c:pt>
                <c:pt idx="3">
                  <c:v>4.3499999999999996</c:v>
                </c:pt>
                <c:pt idx="4">
                  <c:v>0</c:v>
                </c:pt>
                <c:pt idx="5">
                  <c:v>1.45</c:v>
                </c:pt>
                <c:pt idx="6">
                  <c:v>2.9</c:v>
                </c:pt>
                <c:pt idx="7">
                  <c:v>4.3499999999999996</c:v>
                </c:pt>
                <c:pt idx="8">
                  <c:v>10.14</c:v>
                </c:pt>
              </c:numCache>
            </c:numRef>
          </c:val>
        </c:ser>
        <c:gapWidth val="43"/>
        <c:overlap val="100"/>
        <c:axId val="359447168"/>
        <c:axId val="359453056"/>
      </c:barChart>
      <c:catAx>
        <c:axId val="359447168"/>
        <c:scaling>
          <c:orientation val="maxMin"/>
        </c:scaling>
        <c:axPos val="l"/>
        <c:tickLblPos val="none"/>
        <c:txPr>
          <a:bodyPr/>
          <a:lstStyle/>
          <a:p>
            <a:pPr>
              <a:defRPr lang="en-IN"/>
            </a:pPr>
            <a:endParaRPr lang="en-US"/>
          </a:p>
        </c:txPr>
        <c:crossAx val="359453056"/>
        <c:crosses val="autoZero"/>
        <c:auto val="1"/>
        <c:lblAlgn val="ctr"/>
        <c:lblOffset val="100"/>
      </c:catAx>
      <c:valAx>
        <c:axId val="359453056"/>
        <c:scaling>
          <c:orientation val="minMax"/>
          <c:max val="100"/>
        </c:scaling>
        <c:delete val="1"/>
        <c:axPos val="b"/>
        <c:numFmt formatCode="0" sourceLinked="1"/>
        <c:tickLblPos val="none"/>
        <c:crossAx val="3594471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7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Less than 1 yr (2012 to 2013)</c:v>
                </c:pt>
                <c:pt idx="1">
                  <c:v> 2 to 5yrs (2009 to 2011)</c:v>
                </c:pt>
                <c:pt idx="2">
                  <c:v> 6 to 10yrs (2004 to 2008)</c:v>
                </c:pt>
                <c:pt idx="3">
                  <c:v> 11 to 15yrs (1999 to 2003)</c:v>
                </c:pt>
                <c:pt idx="4">
                  <c:v> 16 to 20yrs (1994 to 1998)</c:v>
                </c:pt>
                <c:pt idx="5">
                  <c:v> 21 to 25yrs (1993 to 1989)</c:v>
                </c:pt>
                <c:pt idx="6">
                  <c:v> 26 to 30yrs (1984 to 1988)</c:v>
                </c:pt>
                <c:pt idx="7">
                  <c:v> More than 30 yrs</c:v>
                </c:pt>
                <c:pt idx="8">
                  <c:v> DK/CS</c:v>
                </c:pt>
              </c:strCache>
            </c:strRef>
          </c:cat>
          <c:val>
            <c:numRef>
              <c:f>Sheet1!$B$2:$B$10</c:f>
              <c:numCache>
                <c:formatCode>0</c:formatCode>
                <c:ptCount val="9"/>
                <c:pt idx="0">
                  <c:v>58.7</c:v>
                </c:pt>
                <c:pt idx="1">
                  <c:v>9.24</c:v>
                </c:pt>
                <c:pt idx="2">
                  <c:v>9.7800000000000011</c:v>
                </c:pt>
                <c:pt idx="3">
                  <c:v>4.3499999999999996</c:v>
                </c:pt>
                <c:pt idx="4">
                  <c:v>2.9899999999999998</c:v>
                </c:pt>
                <c:pt idx="5">
                  <c:v>2.4499999999999997</c:v>
                </c:pt>
                <c:pt idx="6">
                  <c:v>0</c:v>
                </c:pt>
                <c:pt idx="7">
                  <c:v>2.17</c:v>
                </c:pt>
                <c:pt idx="8">
                  <c:v>10.33</c:v>
                </c:pt>
              </c:numCache>
            </c:numRef>
          </c:val>
        </c:ser>
        <c:gapWidth val="43"/>
        <c:overlap val="100"/>
        <c:axId val="236162432"/>
        <c:axId val="236172416"/>
      </c:barChart>
      <c:catAx>
        <c:axId val="236162432"/>
        <c:scaling>
          <c:orientation val="maxMin"/>
        </c:scaling>
        <c:axPos val="l"/>
        <c:tickLblPos val="none"/>
        <c:txPr>
          <a:bodyPr/>
          <a:lstStyle/>
          <a:p>
            <a:pPr>
              <a:defRPr lang="en-IN"/>
            </a:pPr>
            <a:endParaRPr lang="en-US"/>
          </a:p>
        </c:txPr>
        <c:crossAx val="236172416"/>
        <c:crosses val="autoZero"/>
        <c:auto val="1"/>
        <c:lblAlgn val="ctr"/>
        <c:lblOffset val="100"/>
      </c:catAx>
      <c:valAx>
        <c:axId val="236172416"/>
        <c:scaling>
          <c:orientation val="minMax"/>
          <c:max val="100"/>
        </c:scaling>
        <c:delete val="1"/>
        <c:axPos val="b"/>
        <c:numFmt formatCode="0" sourceLinked="1"/>
        <c:tickLblPos val="none"/>
        <c:crossAx val="2361624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7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Less than 1 yr (2012 to 2013)</c:v>
                </c:pt>
                <c:pt idx="1">
                  <c:v> 2 to 5yrs (2009 to 2011)</c:v>
                </c:pt>
                <c:pt idx="2">
                  <c:v> 6 to 10yrs (2004 to 2008)</c:v>
                </c:pt>
                <c:pt idx="3">
                  <c:v> 11 to 15yrs (1999 to 2003)</c:v>
                </c:pt>
                <c:pt idx="4">
                  <c:v> 16 to 20yrs (1994 to 1998)</c:v>
                </c:pt>
                <c:pt idx="5">
                  <c:v> 21 to 25yrs (1993 to 1989)</c:v>
                </c:pt>
                <c:pt idx="6">
                  <c:v> 26 to 30yrs (1984 to 1988)</c:v>
                </c:pt>
                <c:pt idx="7">
                  <c:v> More than 30 yrs</c:v>
                </c:pt>
                <c:pt idx="8">
                  <c:v> DK/CS</c:v>
                </c:pt>
              </c:strCache>
            </c:strRef>
          </c:cat>
          <c:val>
            <c:numRef>
              <c:f>Sheet1!$B$2:$B$10</c:f>
              <c:numCache>
                <c:formatCode>0</c:formatCode>
                <c:ptCount val="9"/>
                <c:pt idx="0">
                  <c:v>45.55</c:v>
                </c:pt>
                <c:pt idx="1">
                  <c:v>7.1199999999999966</c:v>
                </c:pt>
                <c:pt idx="2">
                  <c:v>18.510000000000005</c:v>
                </c:pt>
                <c:pt idx="3">
                  <c:v>10.68</c:v>
                </c:pt>
                <c:pt idx="4">
                  <c:v>5.6899999999999995</c:v>
                </c:pt>
                <c:pt idx="5">
                  <c:v>2.8499999999999988</c:v>
                </c:pt>
                <c:pt idx="6">
                  <c:v>0.71000000000000063</c:v>
                </c:pt>
                <c:pt idx="7">
                  <c:v>1.42</c:v>
                </c:pt>
                <c:pt idx="8">
                  <c:v>7.4700000000000024</c:v>
                </c:pt>
              </c:numCache>
            </c:numRef>
          </c:val>
        </c:ser>
        <c:gapWidth val="43"/>
        <c:overlap val="100"/>
        <c:axId val="363667840"/>
        <c:axId val="363669376"/>
      </c:barChart>
      <c:catAx>
        <c:axId val="363667840"/>
        <c:scaling>
          <c:orientation val="maxMin"/>
        </c:scaling>
        <c:axPos val="l"/>
        <c:tickLblPos val="none"/>
        <c:txPr>
          <a:bodyPr/>
          <a:lstStyle/>
          <a:p>
            <a:pPr>
              <a:defRPr lang="en-IN"/>
            </a:pPr>
            <a:endParaRPr lang="en-US"/>
          </a:p>
        </c:txPr>
        <c:crossAx val="363669376"/>
        <c:crosses val="autoZero"/>
        <c:auto val="1"/>
        <c:lblAlgn val="ctr"/>
        <c:lblOffset val="100"/>
      </c:catAx>
      <c:valAx>
        <c:axId val="363669376"/>
        <c:scaling>
          <c:orientation val="minMax"/>
          <c:max val="100"/>
        </c:scaling>
        <c:delete val="1"/>
        <c:axPos val="b"/>
        <c:numFmt formatCode="0" sourceLinked="1"/>
        <c:tickLblPos val="none"/>
        <c:crossAx val="36366784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7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Less than 1 yr (2012 to 2013)</c:v>
                </c:pt>
                <c:pt idx="1">
                  <c:v> 2 to 5yrs (2009 to 2011)</c:v>
                </c:pt>
                <c:pt idx="2">
                  <c:v> 6 to 10yrs (2004 to 2008)</c:v>
                </c:pt>
                <c:pt idx="3">
                  <c:v> 11 to 15yrs (1999 to 2003)</c:v>
                </c:pt>
                <c:pt idx="4">
                  <c:v> 16 to 20yrs (1994 to 1998)</c:v>
                </c:pt>
                <c:pt idx="5">
                  <c:v> 21 to 25yrs (1993 to 1989)</c:v>
                </c:pt>
                <c:pt idx="6">
                  <c:v> 26 to 30yrs (1984 to 1988)</c:v>
                </c:pt>
                <c:pt idx="7">
                  <c:v> More than 30 yrs</c:v>
                </c:pt>
                <c:pt idx="8">
                  <c:v> DK/CS</c:v>
                </c:pt>
              </c:strCache>
            </c:strRef>
          </c:cat>
          <c:val>
            <c:numRef>
              <c:f>Sheet1!$B$2:$B$10</c:f>
              <c:numCache>
                <c:formatCode>0</c:formatCode>
                <c:ptCount val="9"/>
                <c:pt idx="0">
                  <c:v>50.42</c:v>
                </c:pt>
                <c:pt idx="1">
                  <c:v>8.56</c:v>
                </c:pt>
                <c:pt idx="2">
                  <c:v>12.96</c:v>
                </c:pt>
                <c:pt idx="3">
                  <c:v>7.02</c:v>
                </c:pt>
                <c:pt idx="4">
                  <c:v>4.04</c:v>
                </c:pt>
                <c:pt idx="5">
                  <c:v>2.38</c:v>
                </c:pt>
                <c:pt idx="6">
                  <c:v>0.59</c:v>
                </c:pt>
                <c:pt idx="7">
                  <c:v>2.2599999999999998</c:v>
                </c:pt>
                <c:pt idx="8">
                  <c:v>11.77</c:v>
                </c:pt>
              </c:numCache>
            </c:numRef>
          </c:val>
        </c:ser>
        <c:gapWidth val="43"/>
        <c:overlap val="100"/>
        <c:axId val="363751296"/>
        <c:axId val="363752832"/>
      </c:barChart>
      <c:catAx>
        <c:axId val="363751296"/>
        <c:scaling>
          <c:orientation val="maxMin"/>
        </c:scaling>
        <c:axPos val="l"/>
        <c:tickLblPos val="none"/>
        <c:txPr>
          <a:bodyPr/>
          <a:lstStyle/>
          <a:p>
            <a:pPr>
              <a:defRPr lang="en-IN"/>
            </a:pPr>
            <a:endParaRPr lang="en-US"/>
          </a:p>
        </c:txPr>
        <c:crossAx val="363752832"/>
        <c:crosses val="autoZero"/>
        <c:auto val="1"/>
        <c:lblAlgn val="ctr"/>
        <c:lblOffset val="100"/>
      </c:catAx>
      <c:valAx>
        <c:axId val="363752832"/>
        <c:scaling>
          <c:orientation val="minMax"/>
          <c:max val="100"/>
        </c:scaling>
        <c:delete val="1"/>
        <c:axPos val="b"/>
        <c:numFmt formatCode="0" sourceLinked="1"/>
        <c:tickLblPos val="none"/>
        <c:crossAx val="36375129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7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Less than 1 yr (2012 to 2013)</c:v>
                </c:pt>
                <c:pt idx="1">
                  <c:v> 2 to 5yrs (2009 to 2011)</c:v>
                </c:pt>
                <c:pt idx="2">
                  <c:v> 6 to 10yrs (2004 to 2008)</c:v>
                </c:pt>
                <c:pt idx="3">
                  <c:v> 11 to 15yrs (1999 to 2003)</c:v>
                </c:pt>
                <c:pt idx="4">
                  <c:v> 16 to 20yrs (1994 to 1998)</c:v>
                </c:pt>
                <c:pt idx="5">
                  <c:v> 21 to 25yrs (1993 to 1989)</c:v>
                </c:pt>
                <c:pt idx="6">
                  <c:v> 26 to 30yrs (1984 to 1988)</c:v>
                </c:pt>
                <c:pt idx="7">
                  <c:v> More than 30 yrs</c:v>
                </c:pt>
                <c:pt idx="8">
                  <c:v> DK/CS</c:v>
                </c:pt>
              </c:strCache>
            </c:strRef>
          </c:cat>
          <c:val>
            <c:numRef>
              <c:f>Sheet1!$B$2:$B$10</c:f>
              <c:numCache>
                <c:formatCode>0</c:formatCode>
                <c:ptCount val="9"/>
                <c:pt idx="0">
                  <c:v>50.42</c:v>
                </c:pt>
                <c:pt idx="1">
                  <c:v>8.56</c:v>
                </c:pt>
                <c:pt idx="2">
                  <c:v>12.96</c:v>
                </c:pt>
                <c:pt idx="3">
                  <c:v>7.02</c:v>
                </c:pt>
                <c:pt idx="4">
                  <c:v>4.04</c:v>
                </c:pt>
                <c:pt idx="5">
                  <c:v>2.38</c:v>
                </c:pt>
                <c:pt idx="6">
                  <c:v>0.59</c:v>
                </c:pt>
                <c:pt idx="7">
                  <c:v>2.2599999999999998</c:v>
                </c:pt>
                <c:pt idx="8">
                  <c:v>11.77</c:v>
                </c:pt>
              </c:numCache>
            </c:numRef>
          </c:val>
        </c:ser>
        <c:gapWidth val="43"/>
        <c:overlap val="100"/>
        <c:axId val="366475520"/>
        <c:axId val="366546944"/>
      </c:barChart>
      <c:catAx>
        <c:axId val="366475520"/>
        <c:scaling>
          <c:orientation val="maxMin"/>
        </c:scaling>
        <c:axPos val="l"/>
        <c:tickLblPos val="none"/>
        <c:txPr>
          <a:bodyPr/>
          <a:lstStyle/>
          <a:p>
            <a:pPr>
              <a:defRPr lang="en-IN"/>
            </a:pPr>
            <a:endParaRPr lang="en-US"/>
          </a:p>
        </c:txPr>
        <c:crossAx val="366546944"/>
        <c:crosses val="autoZero"/>
        <c:auto val="1"/>
        <c:lblAlgn val="ctr"/>
        <c:lblOffset val="100"/>
      </c:catAx>
      <c:valAx>
        <c:axId val="366546944"/>
        <c:scaling>
          <c:orientation val="minMax"/>
          <c:max val="100"/>
        </c:scaling>
        <c:delete val="1"/>
        <c:axPos val="b"/>
        <c:numFmt formatCode="0" sourceLinked="1"/>
        <c:tickLblPos val="none"/>
        <c:crossAx val="3664755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7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Less than 1 yr (2012 to 2013)</c:v>
                </c:pt>
                <c:pt idx="1">
                  <c:v> 2 to 5yrs (2009 to 2011)</c:v>
                </c:pt>
                <c:pt idx="2">
                  <c:v> 6 to 10yrs (2004 to 2008)</c:v>
                </c:pt>
                <c:pt idx="3">
                  <c:v> 11 to 15yrs (1999 to 2003)</c:v>
                </c:pt>
                <c:pt idx="4">
                  <c:v> 16 to 20yrs (1994 to 1998)</c:v>
                </c:pt>
                <c:pt idx="5">
                  <c:v> 21 to 25yrs (1993 to 1989)</c:v>
                </c:pt>
                <c:pt idx="6">
                  <c:v> 26 to 30yrs (1984 to 1988)</c:v>
                </c:pt>
                <c:pt idx="7">
                  <c:v> More than 30 yrs</c:v>
                </c:pt>
                <c:pt idx="8">
                  <c:v> DK/CS</c:v>
                </c:pt>
              </c:strCache>
            </c:strRef>
          </c:cat>
          <c:val>
            <c:numRef>
              <c:f>Sheet1!$B$2:$B$10</c:f>
              <c:numCache>
                <c:formatCode>0</c:formatCode>
                <c:ptCount val="9"/>
                <c:pt idx="0">
                  <c:v>31.74</c:v>
                </c:pt>
                <c:pt idx="1">
                  <c:v>13.77</c:v>
                </c:pt>
                <c:pt idx="2">
                  <c:v>15.57</c:v>
                </c:pt>
                <c:pt idx="3">
                  <c:v>7.78</c:v>
                </c:pt>
                <c:pt idx="4">
                  <c:v>5.99</c:v>
                </c:pt>
                <c:pt idx="5">
                  <c:v>2.9899999999999998</c:v>
                </c:pt>
                <c:pt idx="6">
                  <c:v>0.60000000000000064</c:v>
                </c:pt>
                <c:pt idx="7">
                  <c:v>2.4</c:v>
                </c:pt>
                <c:pt idx="8">
                  <c:v>19.16</c:v>
                </c:pt>
              </c:numCache>
            </c:numRef>
          </c:val>
        </c:ser>
        <c:gapWidth val="43"/>
        <c:overlap val="100"/>
        <c:axId val="366566400"/>
        <c:axId val="366592768"/>
      </c:barChart>
      <c:catAx>
        <c:axId val="366566400"/>
        <c:scaling>
          <c:orientation val="maxMin"/>
        </c:scaling>
        <c:axPos val="l"/>
        <c:tickLblPos val="none"/>
        <c:txPr>
          <a:bodyPr/>
          <a:lstStyle/>
          <a:p>
            <a:pPr>
              <a:defRPr lang="en-IN"/>
            </a:pPr>
            <a:endParaRPr lang="en-US"/>
          </a:p>
        </c:txPr>
        <c:crossAx val="366592768"/>
        <c:crosses val="autoZero"/>
        <c:auto val="1"/>
        <c:lblAlgn val="ctr"/>
        <c:lblOffset val="100"/>
      </c:catAx>
      <c:valAx>
        <c:axId val="366592768"/>
        <c:scaling>
          <c:orientation val="minMax"/>
          <c:max val="100"/>
        </c:scaling>
        <c:delete val="1"/>
        <c:axPos val="b"/>
        <c:numFmt formatCode="0" sourceLinked="1"/>
        <c:tickLblPos val="none"/>
        <c:crossAx val="3665664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79"/>
          <c:y val="0.12257111451324262"/>
          <c:w val="0.83441228514459997"/>
          <c:h val="0.73654049115843478"/>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70.56</c:v>
                </c:pt>
                <c:pt idx="1">
                  <c:v>25.5</c:v>
                </c:pt>
                <c:pt idx="2">
                  <c:v>3.94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8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Less than 1 yr (2012 to 2013)</c:v>
                </c:pt>
                <c:pt idx="1">
                  <c:v> 2 to 5yrs (2009 to 2011)</c:v>
                </c:pt>
                <c:pt idx="2">
                  <c:v> 6 to 10yrs (2004 to 2008)</c:v>
                </c:pt>
                <c:pt idx="3">
                  <c:v> 11 to 15yrs (1999 to 2003)</c:v>
                </c:pt>
                <c:pt idx="4">
                  <c:v> 16 to 20yrs (1994 to 1998)</c:v>
                </c:pt>
                <c:pt idx="5">
                  <c:v> 21 to 25yrs (1993 to 1989)</c:v>
                </c:pt>
                <c:pt idx="6">
                  <c:v> 26 to 30yrs (1984 to 1988)</c:v>
                </c:pt>
                <c:pt idx="7">
                  <c:v> More than 30 yrs</c:v>
                </c:pt>
                <c:pt idx="8">
                  <c:v> DK/CS</c:v>
                </c:pt>
              </c:strCache>
            </c:strRef>
          </c:cat>
          <c:val>
            <c:numRef>
              <c:f>Sheet1!$B$2:$B$10</c:f>
              <c:numCache>
                <c:formatCode>0</c:formatCode>
                <c:ptCount val="9"/>
                <c:pt idx="0">
                  <c:v>43</c:v>
                </c:pt>
                <c:pt idx="1">
                  <c:v>9.9</c:v>
                </c:pt>
                <c:pt idx="2">
                  <c:v>15.7</c:v>
                </c:pt>
                <c:pt idx="3">
                  <c:v>10.24</c:v>
                </c:pt>
                <c:pt idx="4">
                  <c:v>2.3899999999999997</c:v>
                </c:pt>
                <c:pt idx="5">
                  <c:v>3.07</c:v>
                </c:pt>
                <c:pt idx="6">
                  <c:v>0.68</c:v>
                </c:pt>
                <c:pt idx="7">
                  <c:v>3.4099999999999997</c:v>
                </c:pt>
                <c:pt idx="8">
                  <c:v>11.6</c:v>
                </c:pt>
              </c:numCache>
            </c:numRef>
          </c:val>
        </c:ser>
        <c:gapWidth val="43"/>
        <c:overlap val="100"/>
        <c:axId val="366678016"/>
        <c:axId val="366679552"/>
      </c:barChart>
      <c:catAx>
        <c:axId val="366678016"/>
        <c:scaling>
          <c:orientation val="maxMin"/>
        </c:scaling>
        <c:axPos val="l"/>
        <c:tickLblPos val="none"/>
        <c:txPr>
          <a:bodyPr/>
          <a:lstStyle/>
          <a:p>
            <a:pPr>
              <a:defRPr lang="en-IN"/>
            </a:pPr>
            <a:endParaRPr lang="en-US"/>
          </a:p>
        </c:txPr>
        <c:crossAx val="366679552"/>
        <c:crosses val="autoZero"/>
        <c:auto val="1"/>
        <c:lblAlgn val="ctr"/>
        <c:lblOffset val="100"/>
      </c:catAx>
      <c:valAx>
        <c:axId val="366679552"/>
        <c:scaling>
          <c:orientation val="minMax"/>
          <c:max val="100"/>
        </c:scaling>
        <c:delete val="1"/>
        <c:axPos val="b"/>
        <c:numFmt formatCode="0" sourceLinked="1"/>
        <c:tickLblPos val="none"/>
        <c:crossAx val="36667801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8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Less than 1 yr (2012 to 2013)</c:v>
                </c:pt>
                <c:pt idx="1">
                  <c:v> 2 to 5yrs (2009 to 2011)</c:v>
                </c:pt>
                <c:pt idx="2">
                  <c:v> 6 to 10yrs (2004 to 2008)</c:v>
                </c:pt>
                <c:pt idx="3">
                  <c:v> 11 to 15yrs (1999 to 2003)</c:v>
                </c:pt>
                <c:pt idx="4">
                  <c:v> 16 to 20yrs (1994 to 1998)</c:v>
                </c:pt>
                <c:pt idx="5">
                  <c:v> 21 to 25yrs (1993 to 1989)</c:v>
                </c:pt>
                <c:pt idx="6">
                  <c:v> 26 to 30yrs (1984 to 1988)</c:v>
                </c:pt>
                <c:pt idx="7">
                  <c:v> More than 30 yrs</c:v>
                </c:pt>
                <c:pt idx="8">
                  <c:v> DK/CS</c:v>
                </c:pt>
              </c:strCache>
            </c:strRef>
          </c:cat>
          <c:val>
            <c:numRef>
              <c:f>Sheet1!$B$2:$B$10</c:f>
              <c:numCache>
                <c:formatCode>0</c:formatCode>
                <c:ptCount val="9"/>
                <c:pt idx="0">
                  <c:v>50.160000000000011</c:v>
                </c:pt>
                <c:pt idx="1">
                  <c:v>9.27</c:v>
                </c:pt>
                <c:pt idx="2">
                  <c:v>16.93</c:v>
                </c:pt>
                <c:pt idx="3">
                  <c:v>6.39</c:v>
                </c:pt>
                <c:pt idx="4">
                  <c:v>7.03</c:v>
                </c:pt>
                <c:pt idx="5">
                  <c:v>2.2400000000000002</c:v>
                </c:pt>
                <c:pt idx="6">
                  <c:v>0.64000000000000501</c:v>
                </c:pt>
                <c:pt idx="7">
                  <c:v>1.28</c:v>
                </c:pt>
                <c:pt idx="8">
                  <c:v>6.07</c:v>
                </c:pt>
              </c:numCache>
            </c:numRef>
          </c:val>
        </c:ser>
        <c:gapWidth val="43"/>
        <c:overlap val="100"/>
        <c:axId val="366732032"/>
        <c:axId val="366733568"/>
      </c:barChart>
      <c:catAx>
        <c:axId val="366732032"/>
        <c:scaling>
          <c:orientation val="maxMin"/>
        </c:scaling>
        <c:axPos val="l"/>
        <c:tickLblPos val="none"/>
        <c:txPr>
          <a:bodyPr/>
          <a:lstStyle/>
          <a:p>
            <a:pPr>
              <a:defRPr lang="en-IN"/>
            </a:pPr>
            <a:endParaRPr lang="en-US"/>
          </a:p>
        </c:txPr>
        <c:crossAx val="366733568"/>
        <c:crosses val="autoZero"/>
        <c:auto val="1"/>
        <c:lblAlgn val="ctr"/>
        <c:lblOffset val="100"/>
      </c:catAx>
      <c:valAx>
        <c:axId val="366733568"/>
        <c:scaling>
          <c:orientation val="minMax"/>
          <c:max val="100"/>
        </c:scaling>
        <c:delete val="1"/>
        <c:axPos val="b"/>
        <c:numFmt formatCode="0" sourceLinked="1"/>
        <c:tickLblPos val="none"/>
        <c:crossAx val="36673203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8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Less than 1 yr (2012 to 2013)</c:v>
                </c:pt>
                <c:pt idx="1">
                  <c:v> 2 to 5yrs (2009 to 2011)</c:v>
                </c:pt>
                <c:pt idx="2">
                  <c:v> 6 to 10yrs (2004 to 2008)</c:v>
                </c:pt>
                <c:pt idx="3">
                  <c:v> 11 to 15yrs (1999 to 2003)</c:v>
                </c:pt>
                <c:pt idx="4">
                  <c:v> 16 to 20yrs (1994 to 1998)</c:v>
                </c:pt>
                <c:pt idx="5">
                  <c:v> 21 to 25yrs (1993 to 1989)</c:v>
                </c:pt>
                <c:pt idx="6">
                  <c:v> 26 to 30yrs (1984 to 1988)</c:v>
                </c:pt>
                <c:pt idx="7">
                  <c:v> More than 30 yrs</c:v>
                </c:pt>
                <c:pt idx="8">
                  <c:v> DK/CS</c:v>
                </c:pt>
              </c:strCache>
            </c:strRef>
          </c:cat>
          <c:val>
            <c:numRef>
              <c:f>Sheet1!$B$2:$B$10</c:f>
              <c:numCache>
                <c:formatCode>0</c:formatCode>
                <c:ptCount val="9"/>
                <c:pt idx="0">
                  <c:v>92</c:v>
                </c:pt>
                <c:pt idx="1">
                  <c:v>0</c:v>
                </c:pt>
                <c:pt idx="2">
                  <c:v>0</c:v>
                </c:pt>
                <c:pt idx="3">
                  <c:v>0</c:v>
                </c:pt>
                <c:pt idx="4">
                  <c:v>0</c:v>
                </c:pt>
                <c:pt idx="5">
                  <c:v>0</c:v>
                </c:pt>
                <c:pt idx="6">
                  <c:v>0</c:v>
                </c:pt>
                <c:pt idx="7">
                  <c:v>0</c:v>
                </c:pt>
                <c:pt idx="8">
                  <c:v>8</c:v>
                </c:pt>
              </c:numCache>
            </c:numRef>
          </c:val>
        </c:ser>
        <c:gapWidth val="43"/>
        <c:overlap val="100"/>
        <c:axId val="366634496"/>
        <c:axId val="366636032"/>
      </c:barChart>
      <c:catAx>
        <c:axId val="366634496"/>
        <c:scaling>
          <c:orientation val="maxMin"/>
        </c:scaling>
        <c:axPos val="l"/>
        <c:tickLblPos val="none"/>
        <c:txPr>
          <a:bodyPr/>
          <a:lstStyle/>
          <a:p>
            <a:pPr>
              <a:defRPr lang="en-IN"/>
            </a:pPr>
            <a:endParaRPr lang="en-US"/>
          </a:p>
        </c:txPr>
        <c:crossAx val="366636032"/>
        <c:crosses val="autoZero"/>
        <c:auto val="1"/>
        <c:lblAlgn val="ctr"/>
        <c:lblOffset val="100"/>
      </c:catAx>
      <c:valAx>
        <c:axId val="366636032"/>
        <c:scaling>
          <c:orientation val="minMax"/>
          <c:max val="100"/>
        </c:scaling>
        <c:delete val="1"/>
        <c:axPos val="b"/>
        <c:numFmt formatCode="0" sourceLinked="1"/>
        <c:tickLblPos val="none"/>
        <c:crossAx val="36663449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8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Sheet1!$A$2:$A$10</c:f>
              <c:strCache>
                <c:ptCount val="9"/>
                <c:pt idx="0">
                  <c:v> Less than 1 yr (2012 to 2013)</c:v>
                </c:pt>
                <c:pt idx="1">
                  <c:v> 2 to 5yrs (2009 to 2011)</c:v>
                </c:pt>
                <c:pt idx="2">
                  <c:v> 6 to 10yrs (2004 to 2008)</c:v>
                </c:pt>
                <c:pt idx="3">
                  <c:v> 11 to 15yrs (1999 to 2003)</c:v>
                </c:pt>
                <c:pt idx="4">
                  <c:v> 16 to 20yrs (1994 to 1998)</c:v>
                </c:pt>
                <c:pt idx="5">
                  <c:v> 21 to 25yrs (1993 to 1989)</c:v>
                </c:pt>
                <c:pt idx="6">
                  <c:v> 26 to 30yrs (1984 to 1988)</c:v>
                </c:pt>
                <c:pt idx="7">
                  <c:v> More than 30 yrs</c:v>
                </c:pt>
                <c:pt idx="8">
                  <c:v> DK/CS</c:v>
                </c:pt>
              </c:strCache>
            </c:strRef>
          </c:cat>
          <c:val>
            <c:numRef>
              <c:f>Sheet1!$B$2:$B$10</c:f>
              <c:numCache>
                <c:formatCode>0</c:formatCode>
                <c:ptCount val="9"/>
                <c:pt idx="0">
                  <c:v>37.840000000000003</c:v>
                </c:pt>
                <c:pt idx="1">
                  <c:v>2.7</c:v>
                </c:pt>
                <c:pt idx="2">
                  <c:v>13.51</c:v>
                </c:pt>
                <c:pt idx="3">
                  <c:v>8.11</c:v>
                </c:pt>
                <c:pt idx="4">
                  <c:v>10.81</c:v>
                </c:pt>
                <c:pt idx="5">
                  <c:v>0</c:v>
                </c:pt>
                <c:pt idx="6">
                  <c:v>0</c:v>
                </c:pt>
                <c:pt idx="7">
                  <c:v>2.7</c:v>
                </c:pt>
                <c:pt idx="8">
                  <c:v>24.32</c:v>
                </c:pt>
              </c:numCache>
            </c:numRef>
          </c:val>
        </c:ser>
        <c:gapWidth val="43"/>
        <c:overlap val="100"/>
        <c:axId val="363886848"/>
        <c:axId val="363896832"/>
      </c:barChart>
      <c:catAx>
        <c:axId val="363886848"/>
        <c:scaling>
          <c:orientation val="maxMin"/>
        </c:scaling>
        <c:axPos val="l"/>
        <c:tickLblPos val="none"/>
        <c:txPr>
          <a:bodyPr/>
          <a:lstStyle/>
          <a:p>
            <a:pPr>
              <a:defRPr lang="en-IN"/>
            </a:pPr>
            <a:endParaRPr lang="en-US"/>
          </a:p>
        </c:txPr>
        <c:crossAx val="363896832"/>
        <c:crosses val="autoZero"/>
        <c:auto val="1"/>
        <c:lblAlgn val="ctr"/>
        <c:lblOffset val="100"/>
      </c:catAx>
      <c:valAx>
        <c:axId val="363896832"/>
        <c:scaling>
          <c:orientation val="minMax"/>
          <c:max val="100"/>
        </c:scaling>
        <c:delete val="1"/>
        <c:axPos val="b"/>
        <c:numFmt formatCode="0" sourceLinked="1"/>
        <c:tickLblPos val="none"/>
        <c:crossAx val="3638868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8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66.669999999999987</c:v>
                </c:pt>
                <c:pt idx="1">
                  <c:v>33.33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8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8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53.47</c:v>
                </c:pt>
                <c:pt idx="1">
                  <c:v>46.53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8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8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52.67</c:v>
                </c:pt>
                <c:pt idx="1">
                  <c:v>47.33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8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62.98</c:v>
                </c:pt>
                <c:pt idx="1">
                  <c:v>37.020000000000003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8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60.53</c:v>
                </c:pt>
                <c:pt idx="1">
                  <c:v>39.47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8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69.77</c:v>
                </c:pt>
                <c:pt idx="1">
                  <c:v>30.23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1"/>
          <c:y val="0.12257111451324262"/>
          <c:w val="0.83441228514459997"/>
          <c:h val="0.736540491158434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81.63</c:v>
                </c:pt>
                <c:pt idx="1">
                  <c:v>15.89</c:v>
                </c:pt>
                <c:pt idx="2">
                  <c:v>2.4899999999999998</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9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50</c:v>
                </c:pt>
                <c:pt idx="1">
                  <c:v>50</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9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8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53.47</c:v>
                </c:pt>
                <c:pt idx="1">
                  <c:v>46.53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9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45.809999999999995</c:v>
                </c:pt>
                <c:pt idx="1">
                  <c:v>54.190000000000012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9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69</c:v>
                </c:pt>
                <c:pt idx="1">
                  <c:v>31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9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IN"/>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61.58</c:v>
                </c:pt>
                <c:pt idx="1">
                  <c:v>38.42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89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ISO</c:v>
                </c:pt>
                <c:pt idx="1">
                  <c:v> FSSA (Food Safety Standard Association of India )</c:v>
                </c:pt>
                <c:pt idx="2">
                  <c:v> WDRA (Warehousing Development and Regulatory Authority)</c:v>
                </c:pt>
                <c:pt idx="3">
                  <c:v> HACCP</c:v>
                </c:pt>
                <c:pt idx="4">
                  <c:v> Other</c:v>
                </c:pt>
                <c:pt idx="5">
                  <c:v> None of the above</c:v>
                </c:pt>
              </c:strCache>
            </c:strRef>
          </c:cat>
          <c:val>
            <c:numRef>
              <c:f>Sheet1!$B$2:$B$7</c:f>
              <c:numCache>
                <c:formatCode>0</c:formatCode>
                <c:ptCount val="6"/>
                <c:pt idx="0">
                  <c:v>52.71</c:v>
                </c:pt>
                <c:pt idx="1">
                  <c:v>34.99</c:v>
                </c:pt>
                <c:pt idx="2">
                  <c:v>15.360000000000024</c:v>
                </c:pt>
                <c:pt idx="3">
                  <c:v>14.88</c:v>
                </c:pt>
                <c:pt idx="4">
                  <c:v>2.2400000000000002</c:v>
                </c:pt>
                <c:pt idx="5">
                  <c:v>9.91</c:v>
                </c:pt>
              </c:numCache>
            </c:numRef>
          </c:val>
        </c:ser>
        <c:gapWidth val="43"/>
        <c:overlap val="100"/>
        <c:axId val="366803584"/>
        <c:axId val="368775552"/>
      </c:barChart>
      <c:catAx>
        <c:axId val="366803584"/>
        <c:scaling>
          <c:orientation val="maxMin"/>
        </c:scaling>
        <c:axPos val="l"/>
        <c:tickLblPos val="none"/>
        <c:txPr>
          <a:bodyPr/>
          <a:lstStyle/>
          <a:p>
            <a:pPr>
              <a:defRPr lang="en-IN"/>
            </a:pPr>
            <a:endParaRPr lang="en-US"/>
          </a:p>
        </c:txPr>
        <c:crossAx val="368775552"/>
        <c:crosses val="autoZero"/>
        <c:auto val="1"/>
        <c:lblAlgn val="ctr"/>
        <c:lblOffset val="100"/>
      </c:catAx>
      <c:valAx>
        <c:axId val="368775552"/>
        <c:scaling>
          <c:orientation val="minMax"/>
          <c:max val="100"/>
        </c:scaling>
        <c:delete val="1"/>
        <c:axPos val="b"/>
        <c:numFmt formatCode="0" sourceLinked="1"/>
        <c:tickLblPos val="none"/>
        <c:crossAx val="36680358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9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ISO</c:v>
                </c:pt>
                <c:pt idx="1">
                  <c:v> FSSA (Food Safety Standard Association of India )</c:v>
                </c:pt>
                <c:pt idx="2">
                  <c:v> WDRA (Warehousing Development and Regulatory Authority)</c:v>
                </c:pt>
                <c:pt idx="3">
                  <c:v> HACCP</c:v>
                </c:pt>
                <c:pt idx="4">
                  <c:v> Other</c:v>
                </c:pt>
                <c:pt idx="5">
                  <c:v> None of the above</c:v>
                </c:pt>
              </c:strCache>
            </c:strRef>
          </c:cat>
          <c:val>
            <c:numRef>
              <c:f>Sheet1!$B$2:$B$7</c:f>
              <c:numCache>
                <c:formatCode>0</c:formatCode>
                <c:ptCount val="6"/>
                <c:pt idx="0">
                  <c:v>44.44</c:v>
                </c:pt>
                <c:pt idx="1">
                  <c:v>33.33</c:v>
                </c:pt>
                <c:pt idx="2">
                  <c:v>33.33</c:v>
                </c:pt>
                <c:pt idx="3">
                  <c:v>11.11</c:v>
                </c:pt>
                <c:pt idx="4">
                  <c:v>0</c:v>
                </c:pt>
                <c:pt idx="5">
                  <c:v>16.670000000000005</c:v>
                </c:pt>
              </c:numCache>
            </c:numRef>
          </c:val>
        </c:ser>
        <c:gapWidth val="43"/>
        <c:overlap val="100"/>
        <c:axId val="368795008"/>
        <c:axId val="368813184"/>
      </c:barChart>
      <c:catAx>
        <c:axId val="368795008"/>
        <c:scaling>
          <c:orientation val="maxMin"/>
        </c:scaling>
        <c:axPos val="l"/>
        <c:tickLblPos val="none"/>
        <c:txPr>
          <a:bodyPr/>
          <a:lstStyle/>
          <a:p>
            <a:pPr>
              <a:defRPr lang="en-IN"/>
            </a:pPr>
            <a:endParaRPr lang="en-US"/>
          </a:p>
        </c:txPr>
        <c:crossAx val="368813184"/>
        <c:crosses val="autoZero"/>
        <c:auto val="1"/>
        <c:lblAlgn val="ctr"/>
        <c:lblOffset val="100"/>
      </c:catAx>
      <c:valAx>
        <c:axId val="368813184"/>
        <c:scaling>
          <c:orientation val="minMax"/>
          <c:max val="100"/>
        </c:scaling>
        <c:delete val="1"/>
        <c:axPos val="b"/>
        <c:numFmt formatCode="0" sourceLinked="1"/>
        <c:tickLblPos val="none"/>
        <c:crossAx val="3687950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9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ISO</c:v>
                </c:pt>
                <c:pt idx="1">
                  <c:v> FSSA (Food Safety Standard Association of India )</c:v>
                </c:pt>
                <c:pt idx="2">
                  <c:v> WDRA (Warehousing Development and Regulatory Authority)</c:v>
                </c:pt>
                <c:pt idx="3">
                  <c:v> HACCP</c:v>
                </c:pt>
                <c:pt idx="4">
                  <c:v> Other</c:v>
                </c:pt>
                <c:pt idx="5">
                  <c:v> None of the above</c:v>
                </c:pt>
              </c:strCache>
            </c:strRef>
          </c:cat>
          <c:val>
            <c:numRef>
              <c:f>Sheet1!$B$2:$B$7</c:f>
              <c:numCache>
                <c:formatCode>0</c:formatCode>
                <c:ptCount val="6"/>
                <c:pt idx="0">
                  <c:v>53.42</c:v>
                </c:pt>
                <c:pt idx="1">
                  <c:v>35.800000000000004</c:v>
                </c:pt>
                <c:pt idx="2">
                  <c:v>16.649999999999999</c:v>
                </c:pt>
                <c:pt idx="3">
                  <c:v>14.02</c:v>
                </c:pt>
                <c:pt idx="4">
                  <c:v>1.62</c:v>
                </c:pt>
                <c:pt idx="5">
                  <c:v>9.68</c:v>
                </c:pt>
              </c:numCache>
            </c:numRef>
          </c:val>
        </c:ser>
        <c:gapWidth val="43"/>
        <c:overlap val="100"/>
        <c:axId val="368877952"/>
        <c:axId val="368879488"/>
      </c:barChart>
      <c:catAx>
        <c:axId val="368877952"/>
        <c:scaling>
          <c:orientation val="maxMin"/>
        </c:scaling>
        <c:axPos val="l"/>
        <c:tickLblPos val="none"/>
        <c:txPr>
          <a:bodyPr/>
          <a:lstStyle/>
          <a:p>
            <a:pPr>
              <a:defRPr lang="en-IN"/>
            </a:pPr>
            <a:endParaRPr lang="en-US"/>
          </a:p>
        </c:txPr>
        <c:crossAx val="368879488"/>
        <c:crosses val="autoZero"/>
        <c:auto val="1"/>
        <c:lblAlgn val="ctr"/>
        <c:lblOffset val="100"/>
      </c:catAx>
      <c:valAx>
        <c:axId val="368879488"/>
        <c:scaling>
          <c:orientation val="minMax"/>
          <c:max val="100"/>
        </c:scaling>
        <c:delete val="1"/>
        <c:axPos val="b"/>
        <c:numFmt formatCode="0" sourceLinked="1"/>
        <c:tickLblPos val="none"/>
        <c:crossAx val="3688779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9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ISO</c:v>
                </c:pt>
                <c:pt idx="1">
                  <c:v> FSSA (Food Safety Standard Association of India )</c:v>
                </c:pt>
                <c:pt idx="2">
                  <c:v> WDRA (Warehousing Development and Regulatory Authority)</c:v>
                </c:pt>
                <c:pt idx="3">
                  <c:v> HACCP</c:v>
                </c:pt>
                <c:pt idx="4">
                  <c:v> Other</c:v>
                </c:pt>
                <c:pt idx="5">
                  <c:v> None of the above</c:v>
                </c:pt>
              </c:strCache>
            </c:strRef>
          </c:cat>
          <c:val>
            <c:numRef>
              <c:f>Sheet1!$B$2:$B$7</c:f>
              <c:numCache>
                <c:formatCode>0</c:formatCode>
                <c:ptCount val="6"/>
                <c:pt idx="0">
                  <c:v>50.46</c:v>
                </c:pt>
                <c:pt idx="1">
                  <c:v>32.720000000000013</c:v>
                </c:pt>
                <c:pt idx="2">
                  <c:v>16.82</c:v>
                </c:pt>
                <c:pt idx="3">
                  <c:v>18.959999999999987</c:v>
                </c:pt>
                <c:pt idx="4">
                  <c:v>3.98</c:v>
                </c:pt>
                <c:pt idx="5">
                  <c:v>11.01</c:v>
                </c:pt>
              </c:numCache>
            </c:numRef>
          </c:val>
        </c:ser>
        <c:gapWidth val="43"/>
        <c:overlap val="100"/>
        <c:axId val="368895104"/>
        <c:axId val="368896640"/>
      </c:barChart>
      <c:catAx>
        <c:axId val="368895104"/>
        <c:scaling>
          <c:orientation val="maxMin"/>
        </c:scaling>
        <c:axPos val="l"/>
        <c:numFmt formatCode="0" sourceLinked="1"/>
        <c:tickLblPos val="none"/>
        <c:txPr>
          <a:bodyPr/>
          <a:lstStyle/>
          <a:p>
            <a:pPr>
              <a:defRPr lang="en-IN"/>
            </a:pPr>
            <a:endParaRPr lang="en-US"/>
          </a:p>
        </c:txPr>
        <c:crossAx val="368896640"/>
        <c:crosses val="autoZero"/>
        <c:auto val="1"/>
        <c:lblAlgn val="ctr"/>
        <c:lblOffset val="100"/>
      </c:catAx>
      <c:valAx>
        <c:axId val="368896640"/>
        <c:scaling>
          <c:orientation val="minMax"/>
          <c:max val="100"/>
        </c:scaling>
        <c:delete val="1"/>
        <c:axPos val="b"/>
        <c:numFmt formatCode="0" sourceLinked="1"/>
        <c:tickLblPos val="none"/>
        <c:crossAx val="3688951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89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ISO</c:v>
                </c:pt>
                <c:pt idx="1">
                  <c:v> FSSA (Food Safety Standard Association of India )</c:v>
                </c:pt>
                <c:pt idx="2">
                  <c:v> WDRA (Warehousing Development and Regulatory Authority)</c:v>
                </c:pt>
                <c:pt idx="3">
                  <c:v> HACCP</c:v>
                </c:pt>
                <c:pt idx="4">
                  <c:v> Other</c:v>
                </c:pt>
                <c:pt idx="5">
                  <c:v> None of the above</c:v>
                </c:pt>
              </c:strCache>
            </c:strRef>
          </c:cat>
          <c:val>
            <c:numRef>
              <c:f>Sheet1!$B$2:$B$7</c:f>
              <c:numCache>
                <c:formatCode>0</c:formatCode>
                <c:ptCount val="6"/>
                <c:pt idx="0">
                  <c:v>56.57</c:v>
                </c:pt>
                <c:pt idx="1">
                  <c:v>29.56</c:v>
                </c:pt>
                <c:pt idx="2">
                  <c:v>8.0300000000000011</c:v>
                </c:pt>
                <c:pt idx="3">
                  <c:v>20.07</c:v>
                </c:pt>
                <c:pt idx="4">
                  <c:v>8.39</c:v>
                </c:pt>
                <c:pt idx="5">
                  <c:v>9.8500000000000068</c:v>
                </c:pt>
              </c:numCache>
            </c:numRef>
          </c:val>
        </c:ser>
        <c:gapWidth val="43"/>
        <c:overlap val="100"/>
        <c:axId val="368957312"/>
        <c:axId val="368958848"/>
      </c:barChart>
      <c:catAx>
        <c:axId val="368957312"/>
        <c:scaling>
          <c:orientation val="maxMin"/>
        </c:scaling>
        <c:axPos val="l"/>
        <c:tickLblPos val="none"/>
        <c:txPr>
          <a:bodyPr/>
          <a:lstStyle/>
          <a:p>
            <a:pPr>
              <a:defRPr lang="en-IN"/>
            </a:pPr>
            <a:endParaRPr lang="en-US"/>
          </a:p>
        </c:txPr>
        <c:crossAx val="368958848"/>
        <c:crosses val="autoZero"/>
        <c:auto val="1"/>
        <c:lblAlgn val="ctr"/>
        <c:lblOffset val="100"/>
      </c:catAx>
      <c:valAx>
        <c:axId val="368958848"/>
        <c:scaling>
          <c:orientation val="minMax"/>
          <c:max val="100"/>
        </c:scaling>
        <c:delete val="1"/>
        <c:axPos val="b"/>
        <c:numFmt formatCode="0" sourceLinked="1"/>
        <c:tickLblPos val="none"/>
        <c:crossAx val="3689573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879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Sheet1!$A$2:$A$11</c:f>
              <c:strCache>
                <c:ptCount val="10"/>
                <c:pt idx="0">
                  <c:v> 0-10</c:v>
                </c:pt>
                <c:pt idx="1">
                  <c:v> 10-50</c:v>
                </c:pt>
                <c:pt idx="2">
                  <c:v> 50-100</c:v>
                </c:pt>
                <c:pt idx="3">
                  <c:v> 100-500</c:v>
                </c:pt>
                <c:pt idx="4">
                  <c:v> 500.1-1000</c:v>
                </c:pt>
                <c:pt idx="5">
                  <c:v> 1000.1-2000</c:v>
                </c:pt>
                <c:pt idx="6">
                  <c:v> 2000.1-3000</c:v>
                </c:pt>
                <c:pt idx="7">
                  <c:v> 3000.1-5000</c:v>
                </c:pt>
                <c:pt idx="8">
                  <c:v> Above 5000</c:v>
                </c:pt>
                <c:pt idx="9">
                  <c:v> No Response</c:v>
                </c:pt>
              </c:strCache>
            </c:strRef>
          </c:cat>
          <c:val>
            <c:numRef>
              <c:f>Sheet1!$B$2:$B$11</c:f>
              <c:numCache>
                <c:formatCode>0</c:formatCode>
                <c:ptCount val="10"/>
                <c:pt idx="0">
                  <c:v>5.2700000000000014</c:v>
                </c:pt>
                <c:pt idx="1">
                  <c:v>3.4099999999999997</c:v>
                </c:pt>
                <c:pt idx="2">
                  <c:v>2.5299999999999998</c:v>
                </c:pt>
                <c:pt idx="3">
                  <c:v>5.6599999999999975</c:v>
                </c:pt>
                <c:pt idx="4">
                  <c:v>4.79</c:v>
                </c:pt>
                <c:pt idx="5">
                  <c:v>7.76</c:v>
                </c:pt>
                <c:pt idx="6">
                  <c:v>7.25</c:v>
                </c:pt>
                <c:pt idx="7">
                  <c:v>13.55</c:v>
                </c:pt>
                <c:pt idx="8">
                  <c:v>32.260000000000012</c:v>
                </c:pt>
                <c:pt idx="9">
                  <c:v>17.52</c:v>
                </c:pt>
              </c:numCache>
            </c:numRef>
          </c:val>
        </c:ser>
        <c:gapWidth val="43"/>
        <c:overlap val="100"/>
        <c:axId val="123647488"/>
        <c:axId val="123649024"/>
      </c:barChart>
      <c:catAx>
        <c:axId val="123647488"/>
        <c:scaling>
          <c:orientation val="maxMin"/>
        </c:scaling>
        <c:axPos val="l"/>
        <c:tickLblPos val="none"/>
        <c:txPr>
          <a:bodyPr/>
          <a:lstStyle/>
          <a:p>
            <a:pPr>
              <a:defRPr lang="en-IN"/>
            </a:pPr>
            <a:endParaRPr lang="en-US"/>
          </a:p>
        </c:txPr>
        <c:crossAx val="123649024"/>
        <c:crosses val="autoZero"/>
        <c:auto val="1"/>
        <c:lblAlgn val="ctr"/>
        <c:lblOffset val="100"/>
      </c:catAx>
      <c:valAx>
        <c:axId val="123649024"/>
        <c:scaling>
          <c:orientation val="minMax"/>
          <c:max val="100"/>
        </c:scaling>
        <c:delete val="1"/>
        <c:axPos val="b"/>
        <c:numFmt formatCode="0" sourceLinked="1"/>
        <c:tickLblPos val="none"/>
        <c:crossAx val="1236474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1"/>
          <c:y val="0.12257111451324262"/>
          <c:w val="0.83441228514459997"/>
          <c:h val="0.7365404911584349"/>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73.440000000000026</c:v>
                </c:pt>
                <c:pt idx="1">
                  <c:v>22.08</c:v>
                </c:pt>
                <c:pt idx="2">
                  <c:v>4.4800000000000004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0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ISO</c:v>
                </c:pt>
                <c:pt idx="1">
                  <c:v> FSSA (Food Safety Standard Association of India )</c:v>
                </c:pt>
                <c:pt idx="2">
                  <c:v> WDRA (Warehousing Development and Regulatory Authority)</c:v>
                </c:pt>
                <c:pt idx="3">
                  <c:v> HACCP</c:v>
                </c:pt>
                <c:pt idx="4">
                  <c:v> Other</c:v>
                </c:pt>
                <c:pt idx="5">
                  <c:v> None of the above</c:v>
                </c:pt>
              </c:strCache>
            </c:strRef>
          </c:cat>
          <c:val>
            <c:numRef>
              <c:f>Sheet1!$B$2:$B$7</c:f>
              <c:numCache>
                <c:formatCode>0</c:formatCode>
                <c:ptCount val="6"/>
                <c:pt idx="0">
                  <c:v>64.52</c:v>
                </c:pt>
                <c:pt idx="1">
                  <c:v>22.58</c:v>
                </c:pt>
                <c:pt idx="2">
                  <c:v>12.9</c:v>
                </c:pt>
                <c:pt idx="3">
                  <c:v>16.130000000000031</c:v>
                </c:pt>
                <c:pt idx="4">
                  <c:v>0</c:v>
                </c:pt>
                <c:pt idx="5">
                  <c:v>3.23</c:v>
                </c:pt>
              </c:numCache>
            </c:numRef>
          </c:val>
        </c:ser>
        <c:gapWidth val="43"/>
        <c:overlap val="100"/>
        <c:axId val="368990848"/>
        <c:axId val="368992640"/>
      </c:barChart>
      <c:catAx>
        <c:axId val="368990848"/>
        <c:scaling>
          <c:orientation val="maxMin"/>
        </c:scaling>
        <c:axPos val="l"/>
        <c:tickLblPos val="none"/>
        <c:txPr>
          <a:bodyPr/>
          <a:lstStyle/>
          <a:p>
            <a:pPr>
              <a:defRPr lang="en-IN"/>
            </a:pPr>
            <a:endParaRPr lang="en-US"/>
          </a:p>
        </c:txPr>
        <c:crossAx val="368992640"/>
        <c:crosses val="autoZero"/>
        <c:auto val="1"/>
        <c:lblAlgn val="ctr"/>
        <c:lblOffset val="100"/>
      </c:catAx>
      <c:valAx>
        <c:axId val="368992640"/>
        <c:scaling>
          <c:orientation val="minMax"/>
          <c:max val="100"/>
        </c:scaling>
        <c:delete val="1"/>
        <c:axPos val="b"/>
        <c:numFmt formatCode="0" sourceLinked="1"/>
        <c:tickLblPos val="none"/>
        <c:crossAx val="3689908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0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ISO</c:v>
                </c:pt>
                <c:pt idx="1">
                  <c:v> FSSA (Food Safety Standard Association of India )</c:v>
                </c:pt>
                <c:pt idx="2">
                  <c:v> WDRA (Warehousing Development and Regulatory Authority)</c:v>
                </c:pt>
                <c:pt idx="3">
                  <c:v> HACCP</c:v>
                </c:pt>
                <c:pt idx="4">
                  <c:v> Other</c:v>
                </c:pt>
                <c:pt idx="5">
                  <c:v> None of the above</c:v>
                </c:pt>
              </c:strCache>
            </c:strRef>
          </c:cat>
          <c:val>
            <c:numRef>
              <c:f>Sheet1!$B$2:$B$7</c:f>
              <c:numCache>
                <c:formatCode>0</c:formatCode>
                <c:ptCount val="6"/>
                <c:pt idx="0">
                  <c:v>52.71</c:v>
                </c:pt>
                <c:pt idx="1">
                  <c:v>34.99</c:v>
                </c:pt>
                <c:pt idx="2">
                  <c:v>15.360000000000024</c:v>
                </c:pt>
                <c:pt idx="3">
                  <c:v>14.88</c:v>
                </c:pt>
                <c:pt idx="4">
                  <c:v>2.2400000000000002</c:v>
                </c:pt>
                <c:pt idx="5">
                  <c:v>9.91</c:v>
                </c:pt>
              </c:numCache>
            </c:numRef>
          </c:val>
        </c:ser>
        <c:gapWidth val="43"/>
        <c:overlap val="100"/>
        <c:axId val="369012096"/>
        <c:axId val="369108096"/>
      </c:barChart>
      <c:catAx>
        <c:axId val="369012096"/>
        <c:scaling>
          <c:orientation val="maxMin"/>
        </c:scaling>
        <c:axPos val="l"/>
        <c:tickLblPos val="none"/>
        <c:txPr>
          <a:bodyPr/>
          <a:lstStyle/>
          <a:p>
            <a:pPr>
              <a:defRPr lang="en-IN"/>
            </a:pPr>
            <a:endParaRPr lang="en-US"/>
          </a:p>
        </c:txPr>
        <c:crossAx val="369108096"/>
        <c:crosses val="autoZero"/>
        <c:auto val="1"/>
        <c:lblAlgn val="ctr"/>
        <c:lblOffset val="100"/>
      </c:catAx>
      <c:valAx>
        <c:axId val="369108096"/>
        <c:scaling>
          <c:orientation val="minMax"/>
          <c:max val="100"/>
        </c:scaling>
        <c:delete val="1"/>
        <c:axPos val="b"/>
        <c:numFmt formatCode="0" sourceLinked="1"/>
        <c:tickLblPos val="none"/>
        <c:crossAx val="36901209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0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ISO</c:v>
                </c:pt>
                <c:pt idx="1">
                  <c:v> FSSA (Food Safety Standard Association of India )</c:v>
                </c:pt>
                <c:pt idx="2">
                  <c:v> WDRA (Warehousing Development and Regulatory Authority)</c:v>
                </c:pt>
                <c:pt idx="3">
                  <c:v> HACCP</c:v>
                </c:pt>
                <c:pt idx="4">
                  <c:v> Other</c:v>
                </c:pt>
                <c:pt idx="5">
                  <c:v> None of the above</c:v>
                </c:pt>
              </c:strCache>
            </c:strRef>
          </c:cat>
          <c:val>
            <c:numRef>
              <c:f>Sheet1!$B$2:$B$7</c:f>
              <c:numCache>
                <c:formatCode>0</c:formatCode>
                <c:ptCount val="6"/>
                <c:pt idx="0">
                  <c:v>67.239999999999995</c:v>
                </c:pt>
                <c:pt idx="1">
                  <c:v>30.08</c:v>
                </c:pt>
                <c:pt idx="2">
                  <c:v>9.58</c:v>
                </c:pt>
                <c:pt idx="3">
                  <c:v>16.670000000000005</c:v>
                </c:pt>
                <c:pt idx="4">
                  <c:v>4.21</c:v>
                </c:pt>
                <c:pt idx="5">
                  <c:v>8.24</c:v>
                </c:pt>
              </c:numCache>
            </c:numRef>
          </c:val>
        </c:ser>
        <c:gapWidth val="43"/>
        <c:overlap val="100"/>
        <c:axId val="369156480"/>
        <c:axId val="369158016"/>
      </c:barChart>
      <c:catAx>
        <c:axId val="369156480"/>
        <c:scaling>
          <c:orientation val="maxMin"/>
        </c:scaling>
        <c:axPos val="l"/>
        <c:tickLblPos val="none"/>
        <c:txPr>
          <a:bodyPr/>
          <a:lstStyle/>
          <a:p>
            <a:pPr>
              <a:defRPr lang="en-IN"/>
            </a:pPr>
            <a:endParaRPr lang="en-US"/>
          </a:p>
        </c:txPr>
        <c:crossAx val="369158016"/>
        <c:crosses val="autoZero"/>
        <c:auto val="1"/>
        <c:lblAlgn val="ctr"/>
        <c:lblOffset val="100"/>
      </c:catAx>
      <c:valAx>
        <c:axId val="369158016"/>
        <c:scaling>
          <c:orientation val="minMax"/>
          <c:max val="100"/>
        </c:scaling>
        <c:delete val="1"/>
        <c:axPos val="b"/>
        <c:numFmt formatCode="0" sourceLinked="1"/>
        <c:tickLblPos val="none"/>
        <c:crossAx val="3691564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0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ISO</c:v>
                </c:pt>
                <c:pt idx="1">
                  <c:v> FSSA (Food Safety Standard Association of India )</c:v>
                </c:pt>
                <c:pt idx="2">
                  <c:v> WDRA (Warehousing Development and Regulatory Authority)</c:v>
                </c:pt>
                <c:pt idx="3">
                  <c:v> HACCP</c:v>
                </c:pt>
                <c:pt idx="4">
                  <c:v> Other</c:v>
                </c:pt>
                <c:pt idx="5">
                  <c:v> None of the above</c:v>
                </c:pt>
              </c:strCache>
            </c:strRef>
          </c:cat>
          <c:val>
            <c:numRef>
              <c:f>Sheet1!$B$2:$B$7</c:f>
              <c:numCache>
                <c:formatCode>0</c:formatCode>
                <c:ptCount val="6"/>
                <c:pt idx="0">
                  <c:v>39.690000000000012</c:v>
                </c:pt>
                <c:pt idx="1">
                  <c:v>41.95</c:v>
                </c:pt>
                <c:pt idx="2">
                  <c:v>14.46</c:v>
                </c:pt>
                <c:pt idx="3">
                  <c:v>9.0300000000000011</c:v>
                </c:pt>
                <c:pt idx="4">
                  <c:v>0.82000000000000062</c:v>
                </c:pt>
                <c:pt idx="5">
                  <c:v>14.05</c:v>
                </c:pt>
              </c:numCache>
            </c:numRef>
          </c:val>
        </c:ser>
        <c:gapWidth val="43"/>
        <c:overlap val="100"/>
        <c:axId val="369054848"/>
        <c:axId val="369056384"/>
      </c:barChart>
      <c:catAx>
        <c:axId val="369054848"/>
        <c:scaling>
          <c:orientation val="maxMin"/>
        </c:scaling>
        <c:axPos val="l"/>
        <c:tickLblPos val="none"/>
        <c:txPr>
          <a:bodyPr/>
          <a:lstStyle/>
          <a:p>
            <a:pPr>
              <a:defRPr lang="en-IN"/>
            </a:pPr>
            <a:endParaRPr lang="en-US"/>
          </a:p>
        </c:txPr>
        <c:crossAx val="369056384"/>
        <c:crosses val="autoZero"/>
        <c:auto val="1"/>
        <c:lblAlgn val="ctr"/>
        <c:lblOffset val="100"/>
      </c:catAx>
      <c:valAx>
        <c:axId val="369056384"/>
        <c:scaling>
          <c:orientation val="minMax"/>
          <c:max val="100"/>
        </c:scaling>
        <c:delete val="1"/>
        <c:axPos val="b"/>
        <c:numFmt formatCode="0" sourceLinked="1"/>
        <c:tickLblPos val="none"/>
        <c:crossAx val="3690548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0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ISO</c:v>
                </c:pt>
                <c:pt idx="1">
                  <c:v> FSSA (Food Safety Standard Association of India )</c:v>
                </c:pt>
                <c:pt idx="2">
                  <c:v> WDRA (Warehousing Development and Regulatory Authority)</c:v>
                </c:pt>
                <c:pt idx="3">
                  <c:v> HACCP</c:v>
                </c:pt>
                <c:pt idx="4">
                  <c:v> Other</c:v>
                </c:pt>
                <c:pt idx="5">
                  <c:v> None of the above</c:v>
                </c:pt>
              </c:strCache>
            </c:strRef>
          </c:cat>
          <c:val>
            <c:numRef>
              <c:f>Sheet1!$B$2:$B$7</c:f>
              <c:numCache>
                <c:formatCode>0</c:formatCode>
                <c:ptCount val="6"/>
                <c:pt idx="0">
                  <c:v>56.24</c:v>
                </c:pt>
                <c:pt idx="1">
                  <c:v>38.880000000000003</c:v>
                </c:pt>
                <c:pt idx="2">
                  <c:v>25.68</c:v>
                </c:pt>
                <c:pt idx="3">
                  <c:v>13.38</c:v>
                </c:pt>
                <c:pt idx="4">
                  <c:v>2.71</c:v>
                </c:pt>
                <c:pt idx="5">
                  <c:v>6.6899999999999995</c:v>
                </c:pt>
              </c:numCache>
            </c:numRef>
          </c:val>
        </c:ser>
        <c:gapWidth val="43"/>
        <c:overlap val="100"/>
        <c:axId val="369080192"/>
        <c:axId val="369081728"/>
      </c:barChart>
      <c:catAx>
        <c:axId val="369080192"/>
        <c:scaling>
          <c:orientation val="maxMin"/>
        </c:scaling>
        <c:axPos val="l"/>
        <c:tickLblPos val="none"/>
        <c:txPr>
          <a:bodyPr/>
          <a:lstStyle/>
          <a:p>
            <a:pPr>
              <a:defRPr lang="en-IN"/>
            </a:pPr>
            <a:endParaRPr lang="en-US"/>
          </a:p>
        </c:txPr>
        <c:crossAx val="369081728"/>
        <c:crosses val="autoZero"/>
        <c:auto val="1"/>
        <c:lblAlgn val="ctr"/>
        <c:lblOffset val="100"/>
      </c:catAx>
      <c:valAx>
        <c:axId val="369081728"/>
        <c:scaling>
          <c:orientation val="minMax"/>
          <c:max val="100"/>
        </c:scaling>
        <c:delete val="1"/>
        <c:axPos val="b"/>
        <c:numFmt formatCode="0" sourceLinked="1"/>
        <c:tickLblPos val="none"/>
        <c:crossAx val="3690801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0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Sheet1!$A$2:$A$7</c:f>
              <c:strCache>
                <c:ptCount val="6"/>
                <c:pt idx="0">
                  <c:v> ISO</c:v>
                </c:pt>
                <c:pt idx="1">
                  <c:v> FSSA (Food Safety Standard Association of India )</c:v>
                </c:pt>
                <c:pt idx="2">
                  <c:v> WDRA (Warehousing Development and Regulatory Authority)</c:v>
                </c:pt>
                <c:pt idx="3">
                  <c:v> HACCP</c:v>
                </c:pt>
                <c:pt idx="4">
                  <c:v> Other</c:v>
                </c:pt>
                <c:pt idx="5">
                  <c:v> None of the above</c:v>
                </c:pt>
              </c:strCache>
            </c:strRef>
          </c:cat>
          <c:val>
            <c:numRef>
              <c:f>Sheet1!$B$2:$B$7</c:f>
              <c:numCache>
                <c:formatCode>0</c:formatCode>
                <c:ptCount val="6"/>
                <c:pt idx="0">
                  <c:v>57.760000000000012</c:v>
                </c:pt>
                <c:pt idx="1">
                  <c:v>24.8</c:v>
                </c:pt>
                <c:pt idx="2">
                  <c:v>12.48</c:v>
                </c:pt>
                <c:pt idx="3">
                  <c:v>23.84</c:v>
                </c:pt>
                <c:pt idx="4">
                  <c:v>2.4</c:v>
                </c:pt>
                <c:pt idx="5">
                  <c:v>7.68</c:v>
                </c:pt>
              </c:numCache>
            </c:numRef>
          </c:val>
        </c:ser>
        <c:gapWidth val="43"/>
        <c:overlap val="100"/>
        <c:axId val="369203840"/>
        <c:axId val="369217920"/>
      </c:barChart>
      <c:catAx>
        <c:axId val="369203840"/>
        <c:scaling>
          <c:orientation val="maxMin"/>
        </c:scaling>
        <c:axPos val="l"/>
        <c:tickLblPos val="none"/>
        <c:txPr>
          <a:bodyPr/>
          <a:lstStyle/>
          <a:p>
            <a:pPr>
              <a:defRPr lang="en-IN"/>
            </a:pPr>
            <a:endParaRPr lang="en-US"/>
          </a:p>
        </c:txPr>
        <c:crossAx val="369217920"/>
        <c:crosses val="autoZero"/>
        <c:auto val="1"/>
        <c:lblAlgn val="ctr"/>
        <c:lblOffset val="100"/>
      </c:catAx>
      <c:valAx>
        <c:axId val="369217920"/>
        <c:scaling>
          <c:orientation val="minMax"/>
          <c:max val="100"/>
        </c:scaling>
        <c:delete val="1"/>
        <c:axPos val="b"/>
        <c:numFmt formatCode="0" sourceLinked="1"/>
        <c:tickLblPos val="none"/>
        <c:crossAx val="36920384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0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1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33</c:v>
                </c:pt>
                <c:pt idx="1">
                  <c:v>67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0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1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41.660000000000011</c:v>
                </c:pt>
                <c:pt idx="1">
                  <c:v>58.34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0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172"/>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42.790000000000013</c:v>
                </c:pt>
                <c:pt idx="1">
                  <c:v>57.21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0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1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36.94</c:v>
                </c:pt>
                <c:pt idx="1">
                  <c:v>63.06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5"/>
          <c:y val="0.12257111451324262"/>
          <c:w val="0.83441228514459997"/>
          <c:h val="0.73654049115843501"/>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62.14</c:v>
                </c:pt>
                <c:pt idx="1">
                  <c:v>32.630000000000003</c:v>
                </c:pt>
                <c:pt idx="2">
                  <c:v>5.23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1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1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40.6</c:v>
                </c:pt>
                <c:pt idx="1">
                  <c:v>59.4</c:v>
                </c:pt>
              </c:numCache>
            </c:numRef>
          </c:val>
        </c:ser>
        <c:dLbls>
          <c:showVal val="1"/>
        </c:dLbls>
      </c:pie3DChart>
    </c:plotArea>
    <c:legend>
      <c:legendPos val="b"/>
      <c:txPr>
        <a:bodyPr/>
        <a:lstStyle/>
        <a:p>
          <a:pPr>
            <a:defRPr lang="en-US"/>
          </a:pPr>
          <a:endParaRPr lang="en-US"/>
        </a:p>
      </c:txPr>
    </c:legend>
    <c:plotVisOnly val="1"/>
    <c:dispBlanksAs val="zero"/>
  </c:chart>
  <c:txPr>
    <a:bodyPr/>
    <a:lstStyle/>
    <a:p>
      <a:pPr>
        <a:defRPr sz="1000">
          <a:latin typeface="Calibri" pitchFamily="34" charset="0"/>
        </a:defRPr>
      </a:pPr>
      <a:endParaRPr lang="en-US"/>
    </a:p>
  </c:txPr>
  <c:externalData r:id="rId2"/>
</c:chartSpace>
</file>

<file path=ppt/charts/chart91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2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38.64</c:v>
                </c:pt>
                <c:pt idx="1">
                  <c:v>61.36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12.xml><?xml version="1.0" encoding="utf-8"?>
<c:chartSpace xmlns:c="http://schemas.openxmlformats.org/drawingml/2006/chart" xmlns:a="http://schemas.openxmlformats.org/drawingml/2006/main" xmlns:r="http://schemas.openxmlformats.org/officeDocument/2006/relationships">
  <c:date1904 val="1"/>
  <c:lang val="en-IN"/>
  <c:style val="18"/>
  <c:clrMapOvr bg1="lt1" tx1="dk1" bg2="lt2" tx2="dk2" accent1="accent1" accent2="accent2" accent3="accent3" accent4="accent4" accent5="accent5" accent6="accent6" hlink="hlink" folHlink="folHlink"/>
  <c:chart>
    <c:title>
      <c:layout>
        <c:manualLayout>
          <c:xMode val="edge"/>
          <c:yMode val="edge"/>
          <c:x val="1.6651065204851361E-2"/>
          <c:y val="0.2185273159144894"/>
        </c:manualLayout>
      </c:layout>
      <c:txPr>
        <a:bodyPr/>
        <a:lstStyle/>
        <a:p>
          <a:pPr>
            <a:defRPr lang="en-US"/>
          </a:pPr>
          <a:endParaRPr lang="en-US"/>
        </a:p>
      </c:txPr>
    </c:title>
    <c:plotArea>
      <c:layout>
        <c:manualLayout>
          <c:layoutTarget val="inner"/>
          <c:xMode val="edge"/>
          <c:yMode val="edge"/>
          <c:x val="0.12033384350576418"/>
          <c:y val="6.7601324181270697E-2"/>
          <c:w val="0.77652762384644092"/>
          <c:h val="0.43943429549470703"/>
        </c:manualLayout>
      </c:layout>
      <c:barChart>
        <c:barDir val="col"/>
        <c:grouping val="clustered"/>
        <c:ser>
          <c:idx val="0"/>
          <c:order val="0"/>
          <c:tx>
            <c:strRef>
              <c:f>Sheet1!$B$1</c:f>
              <c:strCache>
                <c:ptCount val="1"/>
                <c:pt idx="0">
                  <c:v>Type of upgrade (%)</c:v>
                </c:pt>
              </c:strCache>
            </c:strRef>
          </c:tx>
          <c:spPr>
            <a:scene3d>
              <a:camera prst="orthographicFront"/>
              <a:lightRig rig="threePt" dir="t"/>
            </a:scene3d>
            <a:sp3d>
              <a:bevelT w="152400" h="50800" prst="softRound"/>
            </a:sp3d>
          </c:spPr>
          <c:dLbls>
            <c:txPr>
              <a:bodyPr/>
              <a:lstStyle/>
              <a:p>
                <a:pPr>
                  <a:defRPr lang="en-US"/>
                </a:pPr>
                <a:endParaRPr lang="en-US"/>
              </a:p>
            </c:txPr>
            <c:showVal val="1"/>
          </c:dLbls>
          <c:cat>
            <c:strRef>
              <c:f>Sheet1!$A$2:$A$8</c:f>
              <c:strCache>
                <c:ptCount val="7"/>
                <c:pt idx="0">
                  <c:v>Capacity Build</c:v>
                </c:pt>
                <c:pt idx="1">
                  <c:v> Training to Managers </c:v>
                </c:pt>
                <c:pt idx="2">
                  <c:v>Modernization</c:v>
                </c:pt>
                <c:pt idx="3">
                  <c:v> Training to operators </c:v>
                </c:pt>
                <c:pt idx="4">
                  <c:v> Marketing Support</c:v>
                </c:pt>
                <c:pt idx="5">
                  <c:v> Reefer trucks</c:v>
                </c:pt>
                <c:pt idx="6">
                  <c:v>Auxiliary equipments  </c:v>
                </c:pt>
              </c:strCache>
            </c:strRef>
          </c:cat>
          <c:val>
            <c:numRef>
              <c:f>Sheet1!$B$2:$B$8</c:f>
              <c:numCache>
                <c:formatCode>0</c:formatCode>
                <c:ptCount val="7"/>
                <c:pt idx="0">
                  <c:v>46.75</c:v>
                </c:pt>
                <c:pt idx="1">
                  <c:v>44.59</c:v>
                </c:pt>
                <c:pt idx="2">
                  <c:v>22.75</c:v>
                </c:pt>
                <c:pt idx="3">
                  <c:v>8.99</c:v>
                </c:pt>
                <c:pt idx="4">
                  <c:v>6.2</c:v>
                </c:pt>
                <c:pt idx="5">
                  <c:v>1.59</c:v>
                </c:pt>
                <c:pt idx="6">
                  <c:v>1.2</c:v>
                </c:pt>
              </c:numCache>
            </c:numRef>
          </c:val>
        </c:ser>
        <c:dLbls>
          <c:showVal val="1"/>
        </c:dLbls>
        <c:gapWidth val="75"/>
        <c:axId val="371309184"/>
        <c:axId val="371577216"/>
      </c:barChart>
      <c:catAx>
        <c:axId val="371309184"/>
        <c:scaling>
          <c:orientation val="maxMin"/>
        </c:scaling>
        <c:axPos val="t"/>
        <c:majorTickMark val="none"/>
        <c:tickLblPos val="high"/>
        <c:txPr>
          <a:bodyPr rot="-2700000"/>
          <a:lstStyle/>
          <a:p>
            <a:pPr>
              <a:defRPr lang="en-US" sz="700" baseline="0"/>
            </a:pPr>
            <a:endParaRPr lang="en-US"/>
          </a:p>
        </c:txPr>
        <c:crossAx val="371577216"/>
        <c:crosses val="autoZero"/>
        <c:auto val="1"/>
        <c:lblAlgn val="ctr"/>
        <c:lblOffset val="100"/>
      </c:catAx>
      <c:valAx>
        <c:axId val="371577216"/>
        <c:scaling>
          <c:orientation val="maxMin"/>
        </c:scaling>
        <c:delete val="1"/>
        <c:axPos val="l"/>
        <c:numFmt formatCode="0" sourceLinked="1"/>
        <c:majorTickMark val="none"/>
        <c:tickLblPos val="none"/>
        <c:crossAx val="371309184"/>
        <c:crosses val="max"/>
        <c:crossBetween val="between"/>
      </c:valAx>
      <c:spPr>
        <a:noFill/>
        <a:ln w="25400">
          <a:noFill/>
        </a:ln>
      </c:spPr>
    </c:plotArea>
    <c:plotVisOnly val="1"/>
    <c:dispBlanksAs val="gap"/>
  </c:chart>
  <c:txPr>
    <a:bodyPr/>
    <a:lstStyle/>
    <a:p>
      <a:pPr>
        <a:defRPr sz="900"/>
      </a:pPr>
      <a:endParaRPr lang="en-US"/>
    </a:p>
  </c:txPr>
  <c:externalData r:id="rId2"/>
</c:chartSpace>
</file>

<file path=ppt/charts/chart913.xml><?xml version="1.0" encoding="utf-8"?>
<c:chartSpace xmlns:c="http://schemas.openxmlformats.org/drawingml/2006/chart" xmlns:a="http://schemas.openxmlformats.org/drawingml/2006/main" xmlns:r="http://schemas.openxmlformats.org/officeDocument/2006/relationships">
  <c:date1904 val="1"/>
  <c:lang val="en-IN"/>
  <c:style val="26"/>
  <c:clrMapOvr bg1="lt1" tx1="dk1" bg2="lt2" tx2="dk2" accent1="accent1" accent2="accent2" accent3="accent3" accent4="accent4" accent5="accent5" accent6="accent6" hlink="hlink" folHlink="folHlink"/>
  <c:chart>
    <c:title>
      <c:tx>
        <c:rich>
          <a:bodyPr/>
          <a:lstStyle/>
          <a:p>
            <a:pPr>
              <a:defRPr lang="en-US" sz="1200"/>
            </a:pPr>
            <a:r>
              <a:rPr lang="en-US" sz="1200" dirty="0"/>
              <a:t>Modernisation or Expansion (%)</a:t>
            </a:r>
          </a:p>
        </c:rich>
      </c:tx>
    </c:title>
    <c:view3D>
      <c:rotX val="30"/>
      <c:perspective val="30"/>
    </c:view3D>
    <c:plotArea>
      <c:layout>
        <c:manualLayout>
          <c:layoutTarget val="inner"/>
          <c:xMode val="edge"/>
          <c:yMode val="edge"/>
          <c:x val="5.1086586461579146E-2"/>
          <c:y val="0.34087592181048265"/>
          <c:w val="0.77661932992235649"/>
          <c:h val="0.65912399716559489"/>
        </c:manualLayout>
      </c:layout>
      <c:pie3DChart>
        <c:varyColors val="1"/>
        <c:ser>
          <c:idx val="0"/>
          <c:order val="0"/>
          <c:tx>
            <c:strRef>
              <c:f>Sheet1!$B$1</c:f>
              <c:strCache>
                <c:ptCount val="1"/>
                <c:pt idx="0">
                  <c:v>Upgradation</c:v>
                </c:pt>
              </c:strCache>
            </c:strRef>
          </c:tx>
          <c:spPr>
            <a:scene3d>
              <a:camera prst="orthographicFront"/>
              <a:lightRig rig="threePt" dir="t">
                <a:rot lat="0" lon="0" rev="1200000"/>
              </a:lightRig>
            </a:scene3d>
            <a:sp3d>
              <a:bevelT w="63500" h="25400" prst="softRound"/>
            </a:sp3d>
          </c:spPr>
          <c:dLbls>
            <c:dLbl>
              <c:idx val="0"/>
              <c:spPr/>
              <c:txPr>
                <a:bodyPr/>
                <a:lstStyle/>
                <a:p>
                  <a:pPr>
                    <a:defRPr lang="en-US" sz="1200"/>
                  </a:pPr>
                  <a:endParaRPr lang="en-US"/>
                </a:p>
              </c:txPr>
            </c:dLbl>
            <c:dLbl>
              <c:idx val="1"/>
              <c:spPr/>
              <c:txPr>
                <a:bodyPr/>
                <a:lstStyle/>
                <a:p>
                  <a:pPr>
                    <a:defRPr lang="en-US" sz="1200"/>
                  </a:pPr>
                  <a:endParaRPr lang="en-US"/>
                </a:p>
              </c:txPr>
            </c:dLbl>
            <c:dLbl>
              <c:idx val="2"/>
              <c:layout>
                <c:manualLayout>
                  <c:x val="1.4469529806105778E-2"/>
                  <c:y val="8.9635694759985243E-2"/>
                </c:manualLayout>
              </c:layout>
              <c:spPr/>
              <c:txPr>
                <a:bodyPr/>
                <a:lstStyle/>
                <a:p>
                  <a:pPr>
                    <a:defRPr lang="en-US" sz="900"/>
                  </a:pPr>
                  <a:endParaRPr lang="en-US"/>
                </a:p>
              </c:txPr>
              <c:dLblPos val="bestFit"/>
              <c:showVal val="1"/>
            </c:dLbl>
            <c:txPr>
              <a:bodyPr/>
              <a:lstStyle/>
              <a:p>
                <a:pPr>
                  <a:defRPr lang="en-US" sz="1400"/>
                </a:pPr>
                <a:endParaRPr lang="en-US"/>
              </a:p>
            </c:txPr>
            <c:dLblPos val="ctr"/>
            <c:showVal val="1"/>
            <c:showLeaderLines val="1"/>
          </c:dLbls>
          <c:cat>
            <c:strRef>
              <c:f>Sheet1!$A$2:$A$3</c:f>
              <c:strCache>
                <c:ptCount val="2"/>
                <c:pt idx="0">
                  <c:v>Yes</c:v>
                </c:pt>
                <c:pt idx="1">
                  <c:v>No</c:v>
                </c:pt>
              </c:strCache>
            </c:strRef>
          </c:cat>
          <c:val>
            <c:numRef>
              <c:f>Sheet1!$B$2:$B$3</c:f>
              <c:numCache>
                <c:formatCode>General</c:formatCode>
                <c:ptCount val="2"/>
                <c:pt idx="0">
                  <c:v>27</c:v>
                </c:pt>
                <c:pt idx="1">
                  <c:v>73</c:v>
                </c:pt>
              </c:numCache>
            </c:numRef>
          </c:val>
        </c:ser>
        <c:dLbls>
          <c:showVal val="1"/>
        </c:dLbls>
      </c:pie3DChart>
    </c:plotArea>
    <c:legend>
      <c:legendPos val="r"/>
      <c:layout>
        <c:manualLayout>
          <c:xMode val="edge"/>
          <c:yMode val="edge"/>
          <c:x val="0.78027765688601491"/>
          <c:y val="0.18840354206825471"/>
          <c:w val="0.19436359916520921"/>
          <c:h val="0.36138547385231257"/>
        </c:manualLayout>
      </c:layout>
      <c:txPr>
        <a:bodyPr/>
        <a:lstStyle/>
        <a:p>
          <a:pPr>
            <a:defRPr lang="en-US"/>
          </a:pPr>
          <a:endParaRPr lang="en-US"/>
        </a:p>
      </c:txPr>
    </c:legend>
    <c:plotVisOnly val="1"/>
    <c:dispBlanksAs val="zero"/>
  </c:chart>
  <c:externalData r:id="rId2"/>
</c:chartSpace>
</file>

<file path=ppt/charts/chart914.xml><?xml version="1.0" encoding="utf-8"?>
<c:chartSpace xmlns:c="http://schemas.openxmlformats.org/drawingml/2006/chart" xmlns:a="http://schemas.openxmlformats.org/drawingml/2006/main" xmlns:r="http://schemas.openxmlformats.org/officeDocument/2006/relationships">
  <c:date1904 val="1"/>
  <c:lang val="en-IN"/>
  <c:style val="18"/>
  <c:clrMapOvr bg1="lt1" tx1="dk1" bg2="lt2" tx2="dk2" accent1="accent1" accent2="accent2" accent3="accent3" accent4="accent4" accent5="accent5" accent6="accent6" hlink="hlink" folHlink="folHlink"/>
  <c:chart>
    <c:title>
      <c:tx>
        <c:rich>
          <a:bodyPr/>
          <a:lstStyle/>
          <a:p>
            <a:pPr>
              <a:defRPr lang="en-US" sz="1200"/>
            </a:pPr>
            <a:r>
              <a:rPr lang="en-US" sz="1200" dirty="0"/>
              <a:t>Years since last Upgrade (%)</a:t>
            </a:r>
          </a:p>
        </c:rich>
      </c:tx>
    </c:title>
    <c:plotArea>
      <c:layout>
        <c:manualLayout>
          <c:layoutTarget val="inner"/>
          <c:xMode val="edge"/>
          <c:yMode val="edge"/>
          <c:x val="0.18680430143617524"/>
          <c:y val="0.14286064550072691"/>
          <c:w val="0.68771146280485862"/>
          <c:h val="0.52208998780588867"/>
        </c:manualLayout>
      </c:layout>
      <c:barChart>
        <c:barDir val="col"/>
        <c:grouping val="clustered"/>
        <c:ser>
          <c:idx val="0"/>
          <c:order val="0"/>
          <c:tx>
            <c:strRef>
              <c:f>Sheet1!$B$1</c:f>
              <c:strCache>
                <c:ptCount val="1"/>
                <c:pt idx="0">
                  <c:v>Rank 1</c:v>
                </c:pt>
              </c:strCache>
            </c:strRef>
          </c:tx>
          <c:spPr>
            <a:effectLst>
              <a:outerShdw blurRad="63500" sx="102000" sy="102000" algn="ctr" rotWithShape="0">
                <a:prstClr val="black">
                  <a:alpha val="40000"/>
                </a:prstClr>
              </a:outerShdw>
            </a:effectLst>
          </c:spPr>
          <c:dLbls>
            <c:txPr>
              <a:bodyPr/>
              <a:lstStyle/>
              <a:p>
                <a:pPr>
                  <a:defRPr lang="en-US"/>
                </a:pPr>
                <a:endParaRPr lang="en-US"/>
              </a:p>
            </c:txPr>
            <c:showVal val="1"/>
          </c:dLbls>
          <c:cat>
            <c:strRef>
              <c:f>Sheet1!$A$2:$A$9</c:f>
              <c:strCache>
                <c:ptCount val="8"/>
                <c:pt idx="0">
                  <c:v>&lt; 1 yr</c:v>
                </c:pt>
                <c:pt idx="1">
                  <c:v>2 to 5yrs</c:v>
                </c:pt>
                <c:pt idx="2">
                  <c:v>6 to 10yrs</c:v>
                </c:pt>
                <c:pt idx="3">
                  <c:v>11 to 15yrs</c:v>
                </c:pt>
                <c:pt idx="4">
                  <c:v>16 to 20yrs</c:v>
                </c:pt>
                <c:pt idx="5">
                  <c:v>21 to 25yrs</c:v>
                </c:pt>
                <c:pt idx="6">
                  <c:v>26 to 30yrs</c:v>
                </c:pt>
                <c:pt idx="7">
                  <c:v>&gt; 30 yrs</c:v>
                </c:pt>
              </c:strCache>
            </c:strRef>
          </c:cat>
          <c:val>
            <c:numRef>
              <c:f>Sheet1!$B$2:$B$9</c:f>
              <c:numCache>
                <c:formatCode>0</c:formatCode>
                <c:ptCount val="8"/>
                <c:pt idx="0">
                  <c:v>29.55</c:v>
                </c:pt>
                <c:pt idx="1">
                  <c:v>26.57</c:v>
                </c:pt>
                <c:pt idx="2">
                  <c:v>21.04</c:v>
                </c:pt>
                <c:pt idx="3">
                  <c:v>9.8500000000000068</c:v>
                </c:pt>
                <c:pt idx="4">
                  <c:v>6.49</c:v>
                </c:pt>
                <c:pt idx="5">
                  <c:v>2.84</c:v>
                </c:pt>
                <c:pt idx="6">
                  <c:v>1.79</c:v>
                </c:pt>
                <c:pt idx="7">
                  <c:v>1.79</c:v>
                </c:pt>
              </c:numCache>
            </c:numRef>
          </c:val>
        </c:ser>
        <c:axId val="371878912"/>
        <c:axId val="371877376"/>
      </c:barChart>
      <c:valAx>
        <c:axId val="371877376"/>
        <c:scaling>
          <c:orientation val="minMax"/>
        </c:scaling>
        <c:delete val="1"/>
        <c:axPos val="l"/>
        <c:numFmt formatCode="0" sourceLinked="1"/>
        <c:tickLblPos val="none"/>
        <c:crossAx val="371878912"/>
        <c:crosses val="max"/>
        <c:crossBetween val="between"/>
      </c:valAx>
      <c:catAx>
        <c:axId val="371878912"/>
        <c:scaling>
          <c:orientation val="maxMin"/>
        </c:scaling>
        <c:axPos val="b"/>
        <c:tickLblPos val="nextTo"/>
        <c:txPr>
          <a:bodyPr rot="-2700000"/>
          <a:lstStyle/>
          <a:p>
            <a:pPr>
              <a:defRPr lang="en-US" sz="600" baseline="0"/>
            </a:pPr>
            <a:endParaRPr lang="en-US"/>
          </a:p>
        </c:txPr>
        <c:crossAx val="371877376"/>
        <c:crosses val="autoZero"/>
        <c:lblAlgn val="ctr"/>
        <c:lblOffset val="100"/>
      </c:catAx>
    </c:plotArea>
    <c:plotVisOnly val="1"/>
    <c:dispBlanksAs val="gap"/>
  </c:chart>
  <c:externalData r:id="rId2"/>
</c:chartSpace>
</file>

<file path=ppt/charts/chart91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37.230000000000011</c:v>
                </c:pt>
                <c:pt idx="1">
                  <c:v>62.77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1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43.11</c:v>
                </c:pt>
                <c:pt idx="1">
                  <c:v>56.89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1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26.84</c:v>
                </c:pt>
                <c:pt idx="1">
                  <c:v>73.16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1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55</c:v>
                </c:pt>
                <c:pt idx="1">
                  <c:v>45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1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1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41.660000000000011</c:v>
                </c:pt>
                <c:pt idx="1">
                  <c:v>58.339999999999996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2292277066491189"/>
          <c:y val="0.12257111451324262"/>
          <c:w val="0.83441228514459997"/>
          <c:h val="0.73654049115843512"/>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5"/>
          <c:dPt>
            <c:idx val="0"/>
            <c:spPr>
              <a:solidFill>
                <a:srgbClr val="FF9900"/>
              </a:solidFill>
              <a:scene3d>
                <a:camera prst="orthographicFront"/>
                <a:lightRig rig="threePt" dir="t">
                  <a:rot lat="0" lon="0" rev="1200000"/>
                </a:lightRig>
              </a:scene3d>
              <a:sp3d>
                <a:bevelT w="3200400" h="3200400"/>
                <a:bevelB w="3200400" h="3200400"/>
              </a:sp3d>
            </c:spPr>
          </c:dPt>
          <c:dPt>
            <c:idx val="1"/>
            <c:spPr>
              <a:gradFill>
                <a:gsLst>
                  <a:gs pos="0">
                    <a:srgbClr val="597A91"/>
                  </a:gs>
                  <a:gs pos="50000">
                    <a:srgbClr val="82B1D0"/>
                  </a:gs>
                  <a:gs pos="100000">
                    <a:srgbClr val="9CD3F8"/>
                  </a:gs>
                </a:gsLst>
                <a:lin ang="0" scaled="1"/>
              </a:gradFill>
              <a:scene3d>
                <a:camera prst="orthographicFront"/>
                <a:lightRig rig="threePt" dir="t">
                  <a:rot lat="0" lon="0" rev="1200000"/>
                </a:lightRig>
              </a:scene3d>
              <a:sp3d>
                <a:bevelT w="3200400" h="3200400"/>
                <a:bevelB w="3200400" h="3200400"/>
              </a:sp3d>
            </c:spPr>
          </c:dPt>
          <c:dPt>
            <c:idx val="2"/>
            <c:spPr>
              <a:solidFill>
                <a:srgbClr val="FF4B4B"/>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Sheet1!$A$2:$A$4</c:f>
              <c:strCache>
                <c:ptCount val="3"/>
                <c:pt idx="0">
                  <c:v> Good</c:v>
                </c:pt>
                <c:pt idx="1">
                  <c:v> Fair</c:v>
                </c:pt>
                <c:pt idx="2">
                  <c:v> Not Satisfactory</c:v>
                </c:pt>
              </c:strCache>
            </c:strRef>
          </c:cat>
          <c:val>
            <c:numRef>
              <c:f>Sheet1!$B$2:$B$4</c:f>
              <c:numCache>
                <c:formatCode>0</c:formatCode>
                <c:ptCount val="3"/>
                <c:pt idx="0">
                  <c:v>59.720000000000013</c:v>
                </c:pt>
                <c:pt idx="1">
                  <c:v>37.020000000000003</c:v>
                </c:pt>
                <c:pt idx="2">
                  <c:v>3.2600000000000002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2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2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33</c:v>
                </c:pt>
                <c:pt idx="1">
                  <c:v>67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2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1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41.660000000000011</c:v>
                </c:pt>
                <c:pt idx="1">
                  <c:v>58.34</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2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1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42.790000000000013</c:v>
                </c:pt>
                <c:pt idx="1">
                  <c:v>57.21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2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2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36.94</c:v>
                </c:pt>
                <c:pt idx="1">
                  <c:v>63.06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2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2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40.6</c:v>
                </c:pt>
                <c:pt idx="1">
                  <c:v>59.4</c:v>
                </c:pt>
              </c:numCache>
            </c:numRef>
          </c:val>
        </c:ser>
        <c:dLbls>
          <c:showVal val="1"/>
        </c:dLbls>
      </c:pie3DChart>
    </c:plotArea>
    <c:legend>
      <c:legendPos val="b"/>
      <c:txPr>
        <a:bodyPr/>
        <a:lstStyle/>
        <a:p>
          <a:pPr>
            <a:defRPr lang="en-US"/>
          </a:pPr>
          <a:endParaRPr lang="en-US"/>
        </a:p>
      </c:txPr>
    </c:legend>
    <c:plotVisOnly val="1"/>
    <c:dispBlanksAs val="zero"/>
  </c:chart>
  <c:txPr>
    <a:bodyPr/>
    <a:lstStyle/>
    <a:p>
      <a:pPr>
        <a:defRPr sz="1000">
          <a:latin typeface="Calibri" pitchFamily="34" charset="0"/>
        </a:defRPr>
      </a:pPr>
      <a:endParaRPr lang="en-US"/>
    </a:p>
  </c:txPr>
  <c:externalData r:id="rId2"/>
</c:chartSpace>
</file>

<file path=ppt/charts/chart92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32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38.64</c:v>
                </c:pt>
                <c:pt idx="1">
                  <c:v>61.36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2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7898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1</c:v>
                </c:pt>
                <c:pt idx="1">
                  <c:v>2</c:v>
                </c:pt>
                <c:pt idx="2">
                  <c:v>Above 2</c:v>
                </c:pt>
              </c:strCache>
            </c:strRef>
          </c:cat>
          <c:val>
            <c:numRef>
              <c:f>Sheet1!$B$2:$B$4</c:f>
              <c:numCache>
                <c:formatCode>0</c:formatCode>
                <c:ptCount val="3"/>
                <c:pt idx="0">
                  <c:v>67</c:v>
                </c:pt>
                <c:pt idx="1">
                  <c:v>11</c:v>
                </c:pt>
                <c:pt idx="2">
                  <c:v>22</c:v>
                </c:pt>
              </c:numCache>
            </c:numRef>
          </c:val>
        </c:ser>
        <c:gapWidth val="43"/>
        <c:overlap val="100"/>
        <c:axId val="373729152"/>
        <c:axId val="373730688"/>
      </c:barChart>
      <c:catAx>
        <c:axId val="373729152"/>
        <c:scaling>
          <c:orientation val="maxMin"/>
        </c:scaling>
        <c:axPos val="l"/>
        <c:numFmt formatCode="General" sourceLinked="1"/>
        <c:tickLblPos val="none"/>
        <c:txPr>
          <a:bodyPr/>
          <a:lstStyle/>
          <a:p>
            <a:pPr>
              <a:defRPr lang="en-IN"/>
            </a:pPr>
            <a:endParaRPr lang="en-US"/>
          </a:p>
        </c:txPr>
        <c:crossAx val="373730688"/>
        <c:crosses val="autoZero"/>
        <c:auto val="1"/>
        <c:lblAlgn val="ctr"/>
        <c:lblOffset val="100"/>
      </c:catAx>
      <c:valAx>
        <c:axId val="373730688"/>
        <c:scaling>
          <c:orientation val="minMax"/>
          <c:max val="100"/>
        </c:scaling>
        <c:delete val="1"/>
        <c:axPos val="b"/>
        <c:numFmt formatCode="0" sourceLinked="1"/>
        <c:tickLblPos val="none"/>
        <c:crossAx val="3737291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2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1</c:v>
                </c:pt>
                <c:pt idx="1">
                  <c:v>2</c:v>
                </c:pt>
                <c:pt idx="2">
                  <c:v>Above 2</c:v>
                </c:pt>
              </c:strCache>
            </c:strRef>
          </c:cat>
          <c:val>
            <c:numRef>
              <c:f>Sheet1!$B$2:$B$4</c:f>
              <c:numCache>
                <c:formatCode>0</c:formatCode>
                <c:ptCount val="3"/>
                <c:pt idx="0">
                  <c:v>85.23</c:v>
                </c:pt>
                <c:pt idx="1">
                  <c:v>6.39</c:v>
                </c:pt>
                <c:pt idx="2">
                  <c:v>2.65</c:v>
                </c:pt>
              </c:numCache>
            </c:numRef>
          </c:val>
        </c:ser>
        <c:gapWidth val="43"/>
        <c:overlap val="100"/>
        <c:axId val="374821248"/>
        <c:axId val="374822784"/>
      </c:barChart>
      <c:catAx>
        <c:axId val="374821248"/>
        <c:scaling>
          <c:orientation val="maxMin"/>
        </c:scaling>
        <c:axPos val="l"/>
        <c:numFmt formatCode="General" sourceLinked="1"/>
        <c:tickLblPos val="none"/>
        <c:txPr>
          <a:bodyPr/>
          <a:lstStyle/>
          <a:p>
            <a:pPr>
              <a:defRPr lang="en-IN"/>
            </a:pPr>
            <a:endParaRPr lang="en-US"/>
          </a:p>
        </c:txPr>
        <c:crossAx val="374822784"/>
        <c:crosses val="autoZero"/>
        <c:auto val="1"/>
        <c:lblAlgn val="ctr"/>
        <c:lblOffset val="100"/>
      </c:catAx>
      <c:valAx>
        <c:axId val="374822784"/>
        <c:scaling>
          <c:orientation val="minMax"/>
          <c:max val="100"/>
        </c:scaling>
        <c:delete val="1"/>
        <c:axPos val="b"/>
        <c:numFmt formatCode="0" sourceLinked="1"/>
        <c:tickLblPos val="none"/>
        <c:crossAx val="37482124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2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1</c:v>
                </c:pt>
                <c:pt idx="1">
                  <c:v>2</c:v>
                </c:pt>
                <c:pt idx="2">
                  <c:v>Above 2</c:v>
                </c:pt>
              </c:strCache>
            </c:strRef>
          </c:cat>
          <c:val>
            <c:numRef>
              <c:f>Sheet1!$B$2:$B$4</c:f>
              <c:numCache>
                <c:formatCode>0</c:formatCode>
                <c:ptCount val="3"/>
                <c:pt idx="0">
                  <c:v>84.04</c:v>
                </c:pt>
                <c:pt idx="1">
                  <c:v>6.91</c:v>
                </c:pt>
                <c:pt idx="2">
                  <c:v>4.26</c:v>
                </c:pt>
              </c:numCache>
            </c:numRef>
          </c:val>
        </c:ser>
        <c:gapWidth val="43"/>
        <c:overlap val="100"/>
        <c:axId val="374953088"/>
        <c:axId val="374954624"/>
      </c:barChart>
      <c:catAx>
        <c:axId val="374953088"/>
        <c:scaling>
          <c:orientation val="maxMin"/>
        </c:scaling>
        <c:axPos val="l"/>
        <c:numFmt formatCode="General" sourceLinked="1"/>
        <c:tickLblPos val="none"/>
        <c:txPr>
          <a:bodyPr/>
          <a:lstStyle/>
          <a:p>
            <a:pPr>
              <a:defRPr lang="en-IN"/>
            </a:pPr>
            <a:endParaRPr lang="en-US"/>
          </a:p>
        </c:txPr>
        <c:crossAx val="374954624"/>
        <c:crosses val="autoZero"/>
        <c:auto val="1"/>
        <c:lblAlgn val="ctr"/>
        <c:lblOffset val="100"/>
      </c:catAx>
      <c:valAx>
        <c:axId val="374954624"/>
        <c:scaling>
          <c:orientation val="minMax"/>
          <c:max val="100"/>
        </c:scaling>
        <c:delete val="1"/>
        <c:axPos val="b"/>
        <c:numFmt formatCode="0" sourceLinked="1"/>
        <c:tickLblPos val="none"/>
        <c:crossAx val="3749530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2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1</c:v>
                </c:pt>
                <c:pt idx="1">
                  <c:v>2</c:v>
                </c:pt>
                <c:pt idx="2">
                  <c:v>Above 2</c:v>
                </c:pt>
              </c:strCache>
            </c:strRef>
          </c:cat>
          <c:val>
            <c:numRef>
              <c:f>Sheet1!$B$2:$B$4</c:f>
              <c:numCache>
                <c:formatCode>0</c:formatCode>
                <c:ptCount val="3"/>
                <c:pt idx="0">
                  <c:v>89</c:v>
                </c:pt>
                <c:pt idx="1">
                  <c:v>5.71</c:v>
                </c:pt>
                <c:pt idx="2">
                  <c:v>1</c:v>
                </c:pt>
              </c:numCache>
            </c:numRef>
          </c:val>
        </c:ser>
        <c:gapWidth val="43"/>
        <c:overlap val="100"/>
        <c:axId val="374982528"/>
        <c:axId val="374984064"/>
      </c:barChart>
      <c:catAx>
        <c:axId val="374982528"/>
        <c:scaling>
          <c:orientation val="maxMin"/>
        </c:scaling>
        <c:axPos val="l"/>
        <c:numFmt formatCode="General" sourceLinked="1"/>
        <c:tickLblPos val="none"/>
        <c:txPr>
          <a:bodyPr/>
          <a:lstStyle/>
          <a:p>
            <a:pPr>
              <a:defRPr lang="en-IN"/>
            </a:pPr>
            <a:endParaRPr lang="en-US"/>
          </a:p>
        </c:txPr>
        <c:crossAx val="374984064"/>
        <c:crosses val="autoZero"/>
        <c:auto val="1"/>
        <c:lblAlgn val="ctr"/>
        <c:lblOffset val="100"/>
      </c:catAx>
      <c:valAx>
        <c:axId val="374984064"/>
        <c:scaling>
          <c:orientation val="minMax"/>
          <c:max val="100"/>
        </c:scaling>
        <c:delete val="1"/>
        <c:axPos val="b"/>
        <c:numFmt formatCode="0" sourceLinked="1"/>
        <c:tickLblPos val="none"/>
        <c:crossAx val="3749825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Tarmac Road</c:v>
                </c:pt>
                <c:pt idx="1">
                  <c:v> Paved / Brick Tiling</c:v>
                </c:pt>
                <c:pt idx="2">
                  <c:v> Earthwork</c:v>
                </c:pt>
                <c:pt idx="3">
                  <c:v> Grassy</c:v>
                </c:pt>
                <c:pt idx="4">
                  <c:v> Others specify</c:v>
                </c:pt>
              </c:strCache>
            </c:strRef>
          </c:cat>
          <c:val>
            <c:numRef>
              <c:f>Sheet1!$B$2:$B$6</c:f>
              <c:numCache>
                <c:formatCode>0</c:formatCode>
                <c:ptCount val="5"/>
                <c:pt idx="0">
                  <c:v>38.620000000000012</c:v>
                </c:pt>
                <c:pt idx="1">
                  <c:v>36.480000000000004</c:v>
                </c:pt>
                <c:pt idx="2">
                  <c:v>25.74</c:v>
                </c:pt>
                <c:pt idx="3">
                  <c:v>16.670000000000005</c:v>
                </c:pt>
                <c:pt idx="4">
                  <c:v>1.4</c:v>
                </c:pt>
              </c:numCache>
            </c:numRef>
          </c:val>
        </c:ser>
        <c:gapWidth val="43"/>
        <c:overlap val="100"/>
        <c:axId val="139515392"/>
        <c:axId val="139516928"/>
      </c:barChart>
      <c:catAx>
        <c:axId val="139515392"/>
        <c:scaling>
          <c:orientation val="maxMin"/>
        </c:scaling>
        <c:axPos val="l"/>
        <c:tickLblPos val="none"/>
        <c:txPr>
          <a:bodyPr/>
          <a:lstStyle/>
          <a:p>
            <a:pPr>
              <a:defRPr lang="en-IN"/>
            </a:pPr>
            <a:endParaRPr lang="en-US"/>
          </a:p>
        </c:txPr>
        <c:crossAx val="139516928"/>
        <c:crosses val="autoZero"/>
        <c:auto val="1"/>
        <c:lblAlgn val="ctr"/>
        <c:lblOffset val="100"/>
      </c:catAx>
      <c:valAx>
        <c:axId val="139516928"/>
        <c:scaling>
          <c:orientation val="minMax"/>
          <c:max val="100"/>
        </c:scaling>
        <c:delete val="1"/>
        <c:axPos val="b"/>
        <c:numFmt formatCode="0" sourceLinked="1"/>
        <c:tickLblPos val="none"/>
        <c:crossAx val="13951539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3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1</c:v>
                </c:pt>
                <c:pt idx="1">
                  <c:v>2</c:v>
                </c:pt>
                <c:pt idx="2">
                  <c:v>Above 2</c:v>
                </c:pt>
              </c:strCache>
            </c:strRef>
          </c:cat>
          <c:val>
            <c:numRef>
              <c:f>Sheet1!$B$2:$B$4</c:f>
              <c:numCache>
                <c:formatCode>0</c:formatCode>
                <c:ptCount val="3"/>
                <c:pt idx="0">
                  <c:v>82.35</c:v>
                </c:pt>
                <c:pt idx="1">
                  <c:v>11.76</c:v>
                </c:pt>
                <c:pt idx="2">
                  <c:v>5.88</c:v>
                </c:pt>
              </c:numCache>
            </c:numRef>
          </c:val>
        </c:ser>
        <c:gapWidth val="43"/>
        <c:overlap val="100"/>
        <c:axId val="375003776"/>
        <c:axId val="375009664"/>
      </c:barChart>
      <c:catAx>
        <c:axId val="375003776"/>
        <c:scaling>
          <c:orientation val="maxMin"/>
        </c:scaling>
        <c:axPos val="l"/>
        <c:numFmt formatCode="General" sourceLinked="1"/>
        <c:tickLblPos val="none"/>
        <c:txPr>
          <a:bodyPr/>
          <a:lstStyle/>
          <a:p>
            <a:pPr>
              <a:defRPr lang="en-IN"/>
            </a:pPr>
            <a:endParaRPr lang="en-US"/>
          </a:p>
        </c:txPr>
        <c:crossAx val="375009664"/>
        <c:crosses val="autoZero"/>
        <c:auto val="1"/>
        <c:lblAlgn val="ctr"/>
        <c:lblOffset val="100"/>
      </c:catAx>
      <c:valAx>
        <c:axId val="375009664"/>
        <c:scaling>
          <c:orientation val="minMax"/>
          <c:max val="100"/>
        </c:scaling>
        <c:delete val="1"/>
        <c:axPos val="b"/>
        <c:numFmt formatCode="0" sourceLinked="1"/>
        <c:tickLblPos val="none"/>
        <c:crossAx val="3750037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3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1</c:v>
                </c:pt>
                <c:pt idx="1">
                  <c:v>2</c:v>
                </c:pt>
                <c:pt idx="2">
                  <c:v>Above 2</c:v>
                </c:pt>
              </c:strCache>
            </c:strRef>
          </c:cat>
          <c:val>
            <c:numRef>
              <c:f>Sheet1!$B$2:$B$4</c:f>
              <c:numCache>
                <c:formatCode>0</c:formatCode>
                <c:ptCount val="3"/>
                <c:pt idx="0">
                  <c:v>85.26</c:v>
                </c:pt>
                <c:pt idx="1">
                  <c:v>6.58</c:v>
                </c:pt>
                <c:pt idx="2">
                  <c:v>2.8499999999999988</c:v>
                </c:pt>
              </c:numCache>
            </c:numRef>
          </c:val>
        </c:ser>
        <c:gapWidth val="43"/>
        <c:overlap val="100"/>
        <c:axId val="375074176"/>
        <c:axId val="375088256"/>
      </c:barChart>
      <c:catAx>
        <c:axId val="375074176"/>
        <c:scaling>
          <c:orientation val="maxMin"/>
        </c:scaling>
        <c:axPos val="l"/>
        <c:numFmt formatCode="General" sourceLinked="1"/>
        <c:tickLblPos val="none"/>
        <c:txPr>
          <a:bodyPr/>
          <a:lstStyle/>
          <a:p>
            <a:pPr>
              <a:defRPr lang="en-IN"/>
            </a:pPr>
            <a:endParaRPr lang="en-US"/>
          </a:p>
        </c:txPr>
        <c:crossAx val="375088256"/>
        <c:crosses val="autoZero"/>
        <c:auto val="1"/>
        <c:lblAlgn val="ctr"/>
        <c:lblOffset val="100"/>
      </c:catAx>
      <c:valAx>
        <c:axId val="375088256"/>
        <c:scaling>
          <c:orientation val="minMax"/>
          <c:max val="100"/>
        </c:scaling>
        <c:delete val="1"/>
        <c:axPos val="b"/>
        <c:numFmt formatCode="0" sourceLinked="1"/>
        <c:tickLblPos val="none"/>
        <c:crossAx val="375074176"/>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3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1</c:v>
                </c:pt>
                <c:pt idx="1">
                  <c:v>2</c:v>
                </c:pt>
                <c:pt idx="2">
                  <c:v>Above 2</c:v>
                </c:pt>
              </c:strCache>
            </c:strRef>
          </c:cat>
          <c:val>
            <c:numRef>
              <c:f>Sheet1!$B$2:$B$4</c:f>
              <c:numCache>
                <c:formatCode>0</c:formatCode>
                <c:ptCount val="3"/>
                <c:pt idx="0">
                  <c:v>84</c:v>
                </c:pt>
                <c:pt idx="1">
                  <c:v>8.51</c:v>
                </c:pt>
                <c:pt idx="2">
                  <c:v>4</c:v>
                </c:pt>
              </c:numCache>
            </c:numRef>
          </c:val>
        </c:ser>
        <c:gapWidth val="43"/>
        <c:overlap val="100"/>
        <c:axId val="375124352"/>
        <c:axId val="375125888"/>
      </c:barChart>
      <c:catAx>
        <c:axId val="375124352"/>
        <c:scaling>
          <c:orientation val="maxMin"/>
        </c:scaling>
        <c:axPos val="l"/>
        <c:numFmt formatCode="General" sourceLinked="1"/>
        <c:tickLblPos val="none"/>
        <c:txPr>
          <a:bodyPr/>
          <a:lstStyle/>
          <a:p>
            <a:pPr>
              <a:defRPr lang="en-IN"/>
            </a:pPr>
            <a:endParaRPr lang="en-US"/>
          </a:p>
        </c:txPr>
        <c:crossAx val="375125888"/>
        <c:crosses val="autoZero"/>
        <c:auto val="1"/>
        <c:lblAlgn val="ctr"/>
        <c:lblOffset val="100"/>
      </c:catAx>
      <c:valAx>
        <c:axId val="375125888"/>
        <c:scaling>
          <c:orientation val="minMax"/>
          <c:max val="100"/>
        </c:scaling>
        <c:delete val="1"/>
        <c:axPos val="b"/>
        <c:numFmt formatCode="0" sourceLinked="1"/>
        <c:tickLblPos val="none"/>
        <c:crossAx val="3751243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3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1</c:v>
                </c:pt>
                <c:pt idx="1">
                  <c:v>2</c:v>
                </c:pt>
                <c:pt idx="2">
                  <c:v>Above 2</c:v>
                </c:pt>
              </c:strCache>
            </c:strRef>
          </c:cat>
          <c:val>
            <c:numRef>
              <c:f>Sheet1!$B$2:$B$4</c:f>
              <c:numCache>
                <c:formatCode>0</c:formatCode>
                <c:ptCount val="3"/>
                <c:pt idx="0">
                  <c:v>82</c:v>
                </c:pt>
                <c:pt idx="1">
                  <c:v>5.49</c:v>
                </c:pt>
                <c:pt idx="2">
                  <c:v>3.8499999999999988</c:v>
                </c:pt>
              </c:numCache>
            </c:numRef>
          </c:val>
        </c:ser>
        <c:gapWidth val="43"/>
        <c:overlap val="100"/>
        <c:axId val="375145600"/>
        <c:axId val="375147136"/>
      </c:barChart>
      <c:catAx>
        <c:axId val="375145600"/>
        <c:scaling>
          <c:orientation val="maxMin"/>
        </c:scaling>
        <c:axPos val="l"/>
        <c:numFmt formatCode="General" sourceLinked="1"/>
        <c:tickLblPos val="none"/>
        <c:txPr>
          <a:bodyPr/>
          <a:lstStyle/>
          <a:p>
            <a:pPr>
              <a:defRPr lang="en-IN"/>
            </a:pPr>
            <a:endParaRPr lang="en-US"/>
          </a:p>
        </c:txPr>
        <c:crossAx val="375147136"/>
        <c:crosses val="autoZero"/>
        <c:auto val="1"/>
        <c:lblAlgn val="ctr"/>
        <c:lblOffset val="100"/>
      </c:catAx>
      <c:valAx>
        <c:axId val="375147136"/>
        <c:scaling>
          <c:orientation val="minMax"/>
          <c:max val="100"/>
        </c:scaling>
        <c:delete val="1"/>
        <c:axPos val="b"/>
        <c:numFmt formatCode="0" sourceLinked="1"/>
        <c:tickLblPos val="none"/>
        <c:crossAx val="3751456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3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1</c:v>
                </c:pt>
                <c:pt idx="1">
                  <c:v>2</c:v>
                </c:pt>
                <c:pt idx="2">
                  <c:v>Above 2</c:v>
                </c:pt>
              </c:strCache>
            </c:strRef>
          </c:cat>
          <c:val>
            <c:numRef>
              <c:f>Sheet1!$B$2:$B$4</c:f>
              <c:numCache>
                <c:formatCode>0</c:formatCode>
                <c:ptCount val="3"/>
                <c:pt idx="0">
                  <c:v>80.88</c:v>
                </c:pt>
                <c:pt idx="1">
                  <c:v>9.31</c:v>
                </c:pt>
                <c:pt idx="2">
                  <c:v>1.47</c:v>
                </c:pt>
              </c:numCache>
            </c:numRef>
          </c:val>
        </c:ser>
        <c:gapWidth val="43"/>
        <c:overlap val="100"/>
        <c:axId val="375203712"/>
        <c:axId val="375205248"/>
      </c:barChart>
      <c:catAx>
        <c:axId val="375203712"/>
        <c:scaling>
          <c:orientation val="maxMin"/>
        </c:scaling>
        <c:axPos val="l"/>
        <c:numFmt formatCode="General" sourceLinked="1"/>
        <c:tickLblPos val="none"/>
        <c:txPr>
          <a:bodyPr/>
          <a:lstStyle/>
          <a:p>
            <a:pPr>
              <a:defRPr lang="en-IN"/>
            </a:pPr>
            <a:endParaRPr lang="en-US"/>
          </a:p>
        </c:txPr>
        <c:crossAx val="375205248"/>
        <c:crosses val="autoZero"/>
        <c:auto val="1"/>
        <c:lblAlgn val="ctr"/>
        <c:lblOffset val="100"/>
      </c:catAx>
      <c:valAx>
        <c:axId val="375205248"/>
        <c:scaling>
          <c:orientation val="minMax"/>
          <c:max val="100"/>
        </c:scaling>
        <c:delete val="1"/>
        <c:axPos val="b"/>
        <c:numFmt formatCode="0" sourceLinked="1"/>
        <c:tickLblPos val="none"/>
        <c:crossAx val="37520371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3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1</c:v>
                </c:pt>
                <c:pt idx="1">
                  <c:v>2</c:v>
                </c:pt>
                <c:pt idx="2">
                  <c:v>Above 2</c:v>
                </c:pt>
              </c:strCache>
            </c:strRef>
          </c:cat>
          <c:val>
            <c:numRef>
              <c:f>Sheet1!$B$2:$B$4</c:f>
              <c:numCache>
                <c:formatCode>0</c:formatCode>
                <c:ptCount val="3"/>
                <c:pt idx="0">
                  <c:v>92.83</c:v>
                </c:pt>
                <c:pt idx="1">
                  <c:v>6.07</c:v>
                </c:pt>
                <c:pt idx="2">
                  <c:v>0.73000000000000065</c:v>
                </c:pt>
              </c:numCache>
            </c:numRef>
          </c:val>
        </c:ser>
        <c:gapWidth val="43"/>
        <c:overlap val="100"/>
        <c:axId val="375216768"/>
        <c:axId val="375218560"/>
      </c:barChart>
      <c:catAx>
        <c:axId val="375216768"/>
        <c:scaling>
          <c:orientation val="maxMin"/>
        </c:scaling>
        <c:axPos val="l"/>
        <c:numFmt formatCode="General" sourceLinked="1"/>
        <c:tickLblPos val="none"/>
        <c:txPr>
          <a:bodyPr/>
          <a:lstStyle/>
          <a:p>
            <a:pPr>
              <a:defRPr lang="en-IN"/>
            </a:pPr>
            <a:endParaRPr lang="en-US"/>
          </a:p>
        </c:txPr>
        <c:crossAx val="375218560"/>
        <c:crosses val="autoZero"/>
        <c:auto val="1"/>
        <c:lblAlgn val="ctr"/>
        <c:lblOffset val="100"/>
      </c:catAx>
      <c:valAx>
        <c:axId val="375218560"/>
        <c:scaling>
          <c:orientation val="minMax"/>
          <c:max val="100"/>
        </c:scaling>
        <c:delete val="1"/>
        <c:axPos val="b"/>
        <c:numFmt formatCode="0" sourceLinked="1"/>
        <c:tickLblPos val="none"/>
        <c:crossAx val="3752167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3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Sheet1!$A$2:$A$4</c:f>
              <c:strCache>
                <c:ptCount val="3"/>
                <c:pt idx="0">
                  <c:v>1</c:v>
                </c:pt>
                <c:pt idx="1">
                  <c:v>2</c:v>
                </c:pt>
                <c:pt idx="2">
                  <c:v>Above 2</c:v>
                </c:pt>
              </c:strCache>
            </c:strRef>
          </c:cat>
          <c:val>
            <c:numRef>
              <c:f>Sheet1!$B$2:$B$4</c:f>
              <c:numCache>
                <c:formatCode>0</c:formatCode>
                <c:ptCount val="3"/>
                <c:pt idx="0">
                  <c:v>85.26</c:v>
                </c:pt>
                <c:pt idx="1">
                  <c:v>6.58</c:v>
                </c:pt>
                <c:pt idx="2">
                  <c:v>2.8499999999999988</c:v>
                </c:pt>
              </c:numCache>
            </c:numRef>
          </c:val>
        </c:ser>
        <c:gapWidth val="43"/>
        <c:overlap val="100"/>
        <c:axId val="375308288"/>
        <c:axId val="375309824"/>
      </c:barChart>
      <c:catAx>
        <c:axId val="375308288"/>
        <c:scaling>
          <c:orientation val="maxMin"/>
        </c:scaling>
        <c:axPos val="l"/>
        <c:numFmt formatCode="General" sourceLinked="1"/>
        <c:tickLblPos val="none"/>
        <c:txPr>
          <a:bodyPr/>
          <a:lstStyle/>
          <a:p>
            <a:pPr>
              <a:defRPr lang="en-IN"/>
            </a:pPr>
            <a:endParaRPr lang="en-US"/>
          </a:p>
        </c:txPr>
        <c:crossAx val="375309824"/>
        <c:crosses val="autoZero"/>
        <c:auto val="1"/>
        <c:lblAlgn val="ctr"/>
        <c:lblOffset val="100"/>
      </c:catAx>
      <c:valAx>
        <c:axId val="375309824"/>
        <c:scaling>
          <c:orientation val="minMax"/>
          <c:max val="100"/>
        </c:scaling>
        <c:delete val="1"/>
        <c:axPos val="b"/>
        <c:numFmt formatCode="0" sourceLinked="1"/>
        <c:tickLblPos val="none"/>
        <c:crossAx val="3753082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3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50" b="0">
                    <a:solidFill>
                      <a:srgbClr val="002060"/>
                    </a:solidFill>
                  </a:defRPr>
                </a:pPr>
                <a:endParaRPr lang="en-US"/>
              </a:p>
            </c:txPr>
            <c:showVal val="1"/>
          </c:dLbls>
          <c:cat>
            <c:strRef>
              <c:f>Sheet1!$A$2:$A$8</c:f>
              <c:strCache>
                <c:ptCount val="7"/>
                <c:pt idx="0">
                  <c:v> Cold store capacity expansion</c:v>
                </c:pt>
                <c:pt idx="1">
                  <c:v> Training to financial management</c:v>
                </c:pt>
                <c:pt idx="2">
                  <c:v> Cold store technology up gradation / Modernization</c:v>
                </c:pt>
                <c:pt idx="3">
                  <c:v> Training to operational manpower</c:v>
                </c:pt>
                <c:pt idx="4">
                  <c:v> Marketing Support</c:v>
                </c:pt>
                <c:pt idx="5">
                  <c:v> Reefer trucks</c:v>
                </c:pt>
                <c:pt idx="6">
                  <c:v> Putting auxiliary equipments like Sorting &amp; Granding, Packaging, Ripening chambers etc</c:v>
                </c:pt>
              </c:strCache>
            </c:strRef>
          </c:cat>
          <c:val>
            <c:numRef>
              <c:f>Sheet1!$B$2:$B$8</c:f>
              <c:numCache>
                <c:formatCode>0</c:formatCode>
                <c:ptCount val="7"/>
                <c:pt idx="0">
                  <c:v>46.75</c:v>
                </c:pt>
                <c:pt idx="1">
                  <c:v>44.59</c:v>
                </c:pt>
                <c:pt idx="2">
                  <c:v>22.75</c:v>
                </c:pt>
                <c:pt idx="3">
                  <c:v>8.99</c:v>
                </c:pt>
                <c:pt idx="4">
                  <c:v>6.2</c:v>
                </c:pt>
                <c:pt idx="5">
                  <c:v>1.59</c:v>
                </c:pt>
                <c:pt idx="6">
                  <c:v>1.2</c:v>
                </c:pt>
              </c:numCache>
            </c:numRef>
          </c:val>
        </c:ser>
        <c:gapWidth val="43"/>
        <c:overlap val="100"/>
        <c:axId val="376660352"/>
        <c:axId val="376661888"/>
      </c:barChart>
      <c:catAx>
        <c:axId val="376660352"/>
        <c:scaling>
          <c:orientation val="maxMin"/>
        </c:scaling>
        <c:axPos val="l"/>
        <c:tickLblPos val="none"/>
        <c:txPr>
          <a:bodyPr/>
          <a:lstStyle/>
          <a:p>
            <a:pPr>
              <a:defRPr lang="en-IN"/>
            </a:pPr>
            <a:endParaRPr lang="en-US"/>
          </a:p>
        </c:txPr>
        <c:crossAx val="376661888"/>
        <c:crosses val="autoZero"/>
        <c:auto val="1"/>
        <c:lblAlgn val="ctr"/>
        <c:lblOffset val="100"/>
      </c:catAx>
      <c:valAx>
        <c:axId val="376661888"/>
        <c:scaling>
          <c:orientation val="minMax"/>
          <c:max val="100"/>
        </c:scaling>
        <c:delete val="1"/>
        <c:axPos val="b"/>
        <c:numFmt formatCode="0" sourceLinked="1"/>
        <c:tickLblPos val="none"/>
        <c:crossAx val="376660352"/>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3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50" b="0">
                    <a:solidFill>
                      <a:srgbClr val="002060"/>
                    </a:solidFill>
                  </a:defRPr>
                </a:pPr>
                <a:endParaRPr lang="en-US"/>
              </a:p>
            </c:txPr>
            <c:showVal val="1"/>
          </c:dLbls>
          <c:cat>
            <c:strRef>
              <c:f>Sheet1!$A$2:$A$8</c:f>
              <c:strCache>
                <c:ptCount val="7"/>
                <c:pt idx="0">
                  <c:v> Cold store capacity expansion</c:v>
                </c:pt>
                <c:pt idx="1">
                  <c:v> Training to financial management</c:v>
                </c:pt>
                <c:pt idx="2">
                  <c:v> Cold store technology up gradation / Modernization</c:v>
                </c:pt>
                <c:pt idx="3">
                  <c:v> Training to operational manpower</c:v>
                </c:pt>
                <c:pt idx="4">
                  <c:v> Marketing Support</c:v>
                </c:pt>
                <c:pt idx="5">
                  <c:v> Reefer trucks</c:v>
                </c:pt>
                <c:pt idx="6">
                  <c:v> Putting auxiliary equipments like Sorting &amp; Granding, Packaging, Ripening chambers etc</c:v>
                </c:pt>
              </c:strCache>
            </c:strRef>
          </c:cat>
          <c:val>
            <c:numRef>
              <c:f>Sheet1!$B$2:$B$8</c:f>
              <c:numCache>
                <c:formatCode>0</c:formatCode>
                <c:ptCount val="7"/>
                <c:pt idx="0">
                  <c:v>45.84</c:v>
                </c:pt>
                <c:pt idx="1">
                  <c:v>45.84</c:v>
                </c:pt>
                <c:pt idx="2">
                  <c:v>22.43</c:v>
                </c:pt>
                <c:pt idx="3">
                  <c:v>7.78</c:v>
                </c:pt>
                <c:pt idx="4">
                  <c:v>5.46</c:v>
                </c:pt>
                <c:pt idx="5">
                  <c:v>1.1900000000000088</c:v>
                </c:pt>
                <c:pt idx="6">
                  <c:v>0.59</c:v>
                </c:pt>
              </c:numCache>
            </c:numRef>
          </c:val>
        </c:ser>
        <c:gapWidth val="43"/>
        <c:overlap val="100"/>
        <c:axId val="376693888"/>
        <c:axId val="376695424"/>
      </c:barChart>
      <c:catAx>
        <c:axId val="376693888"/>
        <c:scaling>
          <c:orientation val="maxMin"/>
        </c:scaling>
        <c:axPos val="l"/>
        <c:tickLblPos val="none"/>
        <c:txPr>
          <a:bodyPr/>
          <a:lstStyle/>
          <a:p>
            <a:pPr>
              <a:defRPr lang="en-IN"/>
            </a:pPr>
            <a:endParaRPr lang="en-US"/>
          </a:p>
        </c:txPr>
        <c:crossAx val="376695424"/>
        <c:crosses val="autoZero"/>
        <c:auto val="1"/>
        <c:lblAlgn val="ctr"/>
        <c:lblOffset val="100"/>
      </c:catAx>
      <c:valAx>
        <c:axId val="376695424"/>
        <c:scaling>
          <c:orientation val="minMax"/>
          <c:max val="100"/>
        </c:scaling>
        <c:delete val="1"/>
        <c:axPos val="b"/>
        <c:numFmt formatCode="0" sourceLinked="1"/>
        <c:tickLblPos val="none"/>
        <c:crossAx val="37669388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3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50" b="0">
                    <a:solidFill>
                      <a:srgbClr val="002060"/>
                    </a:solidFill>
                  </a:defRPr>
                </a:pPr>
                <a:endParaRPr lang="en-US"/>
              </a:p>
            </c:txPr>
            <c:showVal val="1"/>
          </c:dLbls>
          <c:cat>
            <c:strRef>
              <c:f>Sheet1!$A$2:$A$8</c:f>
              <c:strCache>
                <c:ptCount val="7"/>
                <c:pt idx="0">
                  <c:v> Cold store capacity expansion</c:v>
                </c:pt>
                <c:pt idx="1">
                  <c:v> Training to financial management</c:v>
                </c:pt>
                <c:pt idx="2">
                  <c:v> Cold store technology up gradation / Modernization</c:v>
                </c:pt>
                <c:pt idx="3">
                  <c:v> Training to operational manpower</c:v>
                </c:pt>
                <c:pt idx="4">
                  <c:v> Marketing Support</c:v>
                </c:pt>
                <c:pt idx="5">
                  <c:v> Reefer trucks</c:v>
                </c:pt>
                <c:pt idx="6">
                  <c:v> Putting auxiliary equipments like Sorting &amp; Granding, Packaging, Ripening chambers etc</c:v>
                </c:pt>
              </c:strCache>
            </c:strRef>
          </c:cat>
          <c:val>
            <c:numRef>
              <c:f>Sheet1!$B$2:$B$8</c:f>
              <c:numCache>
                <c:formatCode>0</c:formatCode>
                <c:ptCount val="7"/>
                <c:pt idx="0">
                  <c:v>59.28</c:v>
                </c:pt>
                <c:pt idx="1">
                  <c:v>36.08</c:v>
                </c:pt>
                <c:pt idx="2">
                  <c:v>25.259999999999987</c:v>
                </c:pt>
                <c:pt idx="3">
                  <c:v>13.92</c:v>
                </c:pt>
                <c:pt idx="4">
                  <c:v>5.1499999999999995</c:v>
                </c:pt>
                <c:pt idx="5">
                  <c:v>2.06</c:v>
                </c:pt>
                <c:pt idx="6">
                  <c:v>1.55</c:v>
                </c:pt>
              </c:numCache>
            </c:numRef>
          </c:val>
        </c:ser>
        <c:gapWidth val="43"/>
        <c:overlap val="100"/>
        <c:axId val="376747904"/>
        <c:axId val="376749440"/>
      </c:barChart>
      <c:catAx>
        <c:axId val="376747904"/>
        <c:scaling>
          <c:orientation val="maxMin"/>
        </c:scaling>
        <c:axPos val="l"/>
        <c:tickLblPos val="none"/>
        <c:txPr>
          <a:bodyPr/>
          <a:lstStyle/>
          <a:p>
            <a:pPr>
              <a:defRPr lang="en-IN"/>
            </a:pPr>
            <a:endParaRPr lang="en-US"/>
          </a:p>
        </c:txPr>
        <c:crossAx val="376749440"/>
        <c:crosses val="autoZero"/>
        <c:auto val="1"/>
        <c:lblAlgn val="ctr"/>
        <c:lblOffset val="100"/>
      </c:catAx>
      <c:valAx>
        <c:axId val="376749440"/>
        <c:scaling>
          <c:orientation val="minMax"/>
          <c:max val="100"/>
        </c:scaling>
        <c:delete val="1"/>
        <c:axPos val="b"/>
        <c:numFmt formatCode="0" sourceLinked="1"/>
        <c:tickLblPos val="none"/>
        <c:crossAx val="3767479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Tarmac Road</c:v>
                </c:pt>
                <c:pt idx="1">
                  <c:v> Paved / Brick Tiling</c:v>
                </c:pt>
                <c:pt idx="2">
                  <c:v> Earthwork</c:v>
                </c:pt>
                <c:pt idx="3">
                  <c:v> Grassy</c:v>
                </c:pt>
                <c:pt idx="4">
                  <c:v> Others specify</c:v>
                </c:pt>
              </c:strCache>
            </c:strRef>
          </c:cat>
          <c:val>
            <c:numRef>
              <c:f>Sheet1!$B$2:$B$6</c:f>
              <c:numCache>
                <c:formatCode>0</c:formatCode>
                <c:ptCount val="5"/>
                <c:pt idx="0">
                  <c:v>66.669999999999987</c:v>
                </c:pt>
                <c:pt idx="1">
                  <c:v>25.93</c:v>
                </c:pt>
                <c:pt idx="2">
                  <c:v>11.11</c:v>
                </c:pt>
                <c:pt idx="3">
                  <c:v>11.11</c:v>
                </c:pt>
                <c:pt idx="4">
                  <c:v>0</c:v>
                </c:pt>
              </c:numCache>
            </c:numRef>
          </c:val>
        </c:ser>
        <c:gapWidth val="43"/>
        <c:overlap val="100"/>
        <c:axId val="139610368"/>
        <c:axId val="139620352"/>
      </c:barChart>
      <c:catAx>
        <c:axId val="139610368"/>
        <c:scaling>
          <c:orientation val="maxMin"/>
        </c:scaling>
        <c:axPos val="l"/>
        <c:tickLblPos val="none"/>
        <c:txPr>
          <a:bodyPr/>
          <a:lstStyle/>
          <a:p>
            <a:pPr>
              <a:defRPr lang="en-IN"/>
            </a:pPr>
            <a:endParaRPr lang="en-US"/>
          </a:p>
        </c:txPr>
        <c:crossAx val="139620352"/>
        <c:crosses val="autoZero"/>
        <c:auto val="1"/>
        <c:lblAlgn val="ctr"/>
        <c:lblOffset val="100"/>
      </c:catAx>
      <c:valAx>
        <c:axId val="139620352"/>
        <c:scaling>
          <c:orientation val="minMax"/>
          <c:max val="100"/>
        </c:scaling>
        <c:delete val="1"/>
        <c:axPos val="b"/>
        <c:numFmt formatCode="0" sourceLinked="1"/>
        <c:tickLblPos val="none"/>
        <c:crossAx val="13961036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40.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50" b="0">
                    <a:solidFill>
                      <a:srgbClr val="002060"/>
                    </a:solidFill>
                  </a:defRPr>
                </a:pPr>
                <a:endParaRPr lang="en-US"/>
              </a:p>
            </c:txPr>
            <c:showVal val="1"/>
          </c:dLbls>
          <c:cat>
            <c:strRef>
              <c:f>Sheet1!$A$2:$A$8</c:f>
              <c:strCache>
                <c:ptCount val="7"/>
                <c:pt idx="0">
                  <c:v> Cold store capacity expansion</c:v>
                </c:pt>
                <c:pt idx="1">
                  <c:v> Training to financial management</c:v>
                </c:pt>
                <c:pt idx="2">
                  <c:v> Cold store technology up gradation / Modernization</c:v>
                </c:pt>
                <c:pt idx="3">
                  <c:v> Training to operational manpower</c:v>
                </c:pt>
                <c:pt idx="4">
                  <c:v> Marketing Support</c:v>
                </c:pt>
                <c:pt idx="5">
                  <c:v> Reefer trucks</c:v>
                </c:pt>
                <c:pt idx="6">
                  <c:v> Putting auxiliary equipments like Sorting &amp; Granding, Packaging, Ripening chambers etc</c:v>
                </c:pt>
              </c:strCache>
            </c:strRef>
          </c:cat>
          <c:val>
            <c:numRef>
              <c:f>Sheet1!$B$2:$B$8</c:f>
              <c:numCache>
                <c:formatCode>0</c:formatCode>
                <c:ptCount val="7"/>
                <c:pt idx="0">
                  <c:v>45.11</c:v>
                </c:pt>
                <c:pt idx="1">
                  <c:v>38.04</c:v>
                </c:pt>
                <c:pt idx="2">
                  <c:v>26.09</c:v>
                </c:pt>
                <c:pt idx="3">
                  <c:v>15.76</c:v>
                </c:pt>
                <c:pt idx="4">
                  <c:v>10.870000000000006</c:v>
                </c:pt>
                <c:pt idx="5">
                  <c:v>4.8899999999999997</c:v>
                </c:pt>
                <c:pt idx="6">
                  <c:v>6.52</c:v>
                </c:pt>
              </c:numCache>
            </c:numRef>
          </c:val>
        </c:ser>
        <c:gapWidth val="43"/>
        <c:overlap val="100"/>
        <c:axId val="376801920"/>
        <c:axId val="376795520"/>
      </c:barChart>
      <c:catAx>
        <c:axId val="376801920"/>
        <c:scaling>
          <c:orientation val="maxMin"/>
        </c:scaling>
        <c:axPos val="l"/>
        <c:tickLblPos val="none"/>
        <c:txPr>
          <a:bodyPr/>
          <a:lstStyle/>
          <a:p>
            <a:pPr>
              <a:defRPr lang="en-IN"/>
            </a:pPr>
            <a:endParaRPr lang="en-US"/>
          </a:p>
        </c:txPr>
        <c:crossAx val="376795520"/>
        <c:crosses val="autoZero"/>
        <c:auto val="1"/>
        <c:lblAlgn val="ctr"/>
        <c:lblOffset val="100"/>
      </c:catAx>
      <c:valAx>
        <c:axId val="376795520"/>
        <c:scaling>
          <c:orientation val="minMax"/>
          <c:max val="100"/>
        </c:scaling>
        <c:delete val="1"/>
        <c:axPos val="b"/>
        <c:numFmt formatCode="0" sourceLinked="1"/>
        <c:tickLblPos val="none"/>
        <c:crossAx val="3768019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41.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50" b="0">
                    <a:solidFill>
                      <a:srgbClr val="002060"/>
                    </a:solidFill>
                  </a:defRPr>
                </a:pPr>
                <a:endParaRPr lang="en-US"/>
              </a:p>
            </c:txPr>
            <c:showVal val="1"/>
          </c:dLbls>
          <c:cat>
            <c:strRef>
              <c:f>Sheet1!$A$2:$A$8</c:f>
              <c:strCache>
                <c:ptCount val="7"/>
                <c:pt idx="0">
                  <c:v> Cold store capacity expansion</c:v>
                </c:pt>
                <c:pt idx="1">
                  <c:v> Training to financial management</c:v>
                </c:pt>
                <c:pt idx="2">
                  <c:v> Cold store technology up gradation / Modernization</c:v>
                </c:pt>
                <c:pt idx="3">
                  <c:v> Training to operational manpower</c:v>
                </c:pt>
                <c:pt idx="4">
                  <c:v> Marketing Support</c:v>
                </c:pt>
                <c:pt idx="5">
                  <c:v> Reefer trucks</c:v>
                </c:pt>
                <c:pt idx="6">
                  <c:v> Putting auxiliary equipments like Sorting &amp; Granding, Packaging, Ripening chambers etc</c:v>
                </c:pt>
              </c:strCache>
            </c:strRef>
          </c:cat>
          <c:val>
            <c:numRef>
              <c:f>Sheet1!$B$2:$B$8</c:f>
              <c:numCache>
                <c:formatCode>0</c:formatCode>
                <c:ptCount val="7"/>
                <c:pt idx="0">
                  <c:v>17.649999999999999</c:v>
                </c:pt>
                <c:pt idx="1">
                  <c:v>41.18</c:v>
                </c:pt>
                <c:pt idx="2">
                  <c:v>41.18</c:v>
                </c:pt>
                <c:pt idx="3">
                  <c:v>17.649999999999999</c:v>
                </c:pt>
                <c:pt idx="4">
                  <c:v>11.76</c:v>
                </c:pt>
                <c:pt idx="5">
                  <c:v>0</c:v>
                </c:pt>
                <c:pt idx="6">
                  <c:v>11.76</c:v>
                </c:pt>
              </c:numCache>
            </c:numRef>
          </c:val>
        </c:ser>
        <c:gapWidth val="43"/>
        <c:overlap val="100"/>
        <c:axId val="376864128"/>
        <c:axId val="376849536"/>
      </c:barChart>
      <c:catAx>
        <c:axId val="376864128"/>
        <c:scaling>
          <c:orientation val="maxMin"/>
        </c:scaling>
        <c:axPos val="l"/>
        <c:tickLblPos val="none"/>
        <c:txPr>
          <a:bodyPr/>
          <a:lstStyle/>
          <a:p>
            <a:pPr>
              <a:defRPr lang="en-IN"/>
            </a:pPr>
            <a:endParaRPr lang="en-US"/>
          </a:p>
        </c:txPr>
        <c:crossAx val="376849536"/>
        <c:crosses val="autoZero"/>
        <c:auto val="1"/>
        <c:lblAlgn val="ctr"/>
        <c:lblOffset val="100"/>
      </c:catAx>
      <c:valAx>
        <c:axId val="376849536"/>
        <c:scaling>
          <c:orientation val="minMax"/>
          <c:max val="100"/>
        </c:scaling>
        <c:delete val="1"/>
        <c:axPos val="b"/>
        <c:numFmt formatCode="0" sourceLinked="1"/>
        <c:tickLblPos val="none"/>
        <c:crossAx val="3768641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42.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50" b="0">
                    <a:solidFill>
                      <a:srgbClr val="002060"/>
                    </a:solidFill>
                  </a:defRPr>
                </a:pPr>
                <a:endParaRPr lang="en-US"/>
              </a:p>
            </c:txPr>
            <c:showVal val="1"/>
          </c:dLbls>
          <c:cat>
            <c:strRef>
              <c:f>Sheet1!$A$2:$A$8</c:f>
              <c:strCache>
                <c:ptCount val="7"/>
                <c:pt idx="0">
                  <c:v> Cold store capacity expansion</c:v>
                </c:pt>
                <c:pt idx="1">
                  <c:v> Training to financial management</c:v>
                </c:pt>
                <c:pt idx="2">
                  <c:v> Cold store technology up gradation / Modernization</c:v>
                </c:pt>
                <c:pt idx="3">
                  <c:v> Training to operational manpower</c:v>
                </c:pt>
                <c:pt idx="4">
                  <c:v> Marketing Support</c:v>
                </c:pt>
                <c:pt idx="5">
                  <c:v> Reefer trucks</c:v>
                </c:pt>
                <c:pt idx="6">
                  <c:v> Putting auxiliary equipments like Sorting &amp; Granding, Packaging, Ripening chambers etc</c:v>
                </c:pt>
              </c:strCache>
            </c:strRef>
          </c:cat>
          <c:val>
            <c:numRef>
              <c:f>Sheet1!$B$2:$B$8</c:f>
              <c:numCache>
                <c:formatCode>0</c:formatCode>
                <c:ptCount val="7"/>
                <c:pt idx="0">
                  <c:v>44.44</c:v>
                </c:pt>
                <c:pt idx="1">
                  <c:v>11.11</c:v>
                </c:pt>
                <c:pt idx="2">
                  <c:v>55.56</c:v>
                </c:pt>
                <c:pt idx="3">
                  <c:v>11.11</c:v>
                </c:pt>
                <c:pt idx="4">
                  <c:v>0</c:v>
                </c:pt>
                <c:pt idx="5">
                  <c:v>0</c:v>
                </c:pt>
                <c:pt idx="6">
                  <c:v>11.11</c:v>
                </c:pt>
              </c:numCache>
            </c:numRef>
          </c:val>
        </c:ser>
        <c:gapWidth val="43"/>
        <c:overlap val="100"/>
        <c:axId val="376889728"/>
        <c:axId val="376891264"/>
      </c:barChart>
      <c:catAx>
        <c:axId val="376889728"/>
        <c:scaling>
          <c:orientation val="maxMin"/>
        </c:scaling>
        <c:axPos val="l"/>
        <c:tickLblPos val="none"/>
        <c:txPr>
          <a:bodyPr/>
          <a:lstStyle/>
          <a:p>
            <a:pPr>
              <a:defRPr lang="en-IN"/>
            </a:pPr>
            <a:endParaRPr lang="en-US"/>
          </a:p>
        </c:txPr>
        <c:crossAx val="376891264"/>
        <c:crosses val="autoZero"/>
        <c:auto val="1"/>
        <c:lblAlgn val="ctr"/>
        <c:lblOffset val="100"/>
      </c:catAx>
      <c:valAx>
        <c:axId val="376891264"/>
        <c:scaling>
          <c:orientation val="minMax"/>
          <c:max val="100"/>
        </c:scaling>
        <c:delete val="1"/>
        <c:axPos val="b"/>
        <c:numFmt formatCode="0" sourceLinked="1"/>
        <c:tickLblPos val="none"/>
        <c:crossAx val="37688972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43.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50" b="0">
                    <a:solidFill>
                      <a:srgbClr val="002060"/>
                    </a:solidFill>
                  </a:defRPr>
                </a:pPr>
                <a:endParaRPr lang="en-US"/>
              </a:p>
            </c:txPr>
            <c:showVal val="1"/>
          </c:dLbls>
          <c:cat>
            <c:strRef>
              <c:f>Sheet1!$A$2:$A$8</c:f>
              <c:strCache>
                <c:ptCount val="7"/>
                <c:pt idx="0">
                  <c:v> Cold store capacity expansion</c:v>
                </c:pt>
                <c:pt idx="1">
                  <c:v> Training to financial management</c:v>
                </c:pt>
                <c:pt idx="2">
                  <c:v> Cold store technology up gradation / Modernization</c:v>
                </c:pt>
                <c:pt idx="3">
                  <c:v> Training to operational manpower</c:v>
                </c:pt>
                <c:pt idx="4">
                  <c:v> Marketing Support</c:v>
                </c:pt>
                <c:pt idx="5">
                  <c:v> Reefer trucks</c:v>
                </c:pt>
                <c:pt idx="6">
                  <c:v> Putting auxiliary equipments like Sorting &amp; Granding, Packaging, Ripening chambers etc</c:v>
                </c:pt>
              </c:strCache>
            </c:strRef>
          </c:cat>
          <c:val>
            <c:numRef>
              <c:f>Sheet1!$B$2:$B$8</c:f>
              <c:numCache>
                <c:formatCode>0</c:formatCode>
                <c:ptCount val="7"/>
                <c:pt idx="0">
                  <c:v>53.38</c:v>
                </c:pt>
                <c:pt idx="1">
                  <c:v>37.770000000000003</c:v>
                </c:pt>
                <c:pt idx="2">
                  <c:v>23.14</c:v>
                </c:pt>
                <c:pt idx="3">
                  <c:v>2.9499999999999997</c:v>
                </c:pt>
                <c:pt idx="4">
                  <c:v>5.0199999999999996</c:v>
                </c:pt>
                <c:pt idx="5">
                  <c:v>1.42</c:v>
                </c:pt>
                <c:pt idx="6">
                  <c:v>0.760000000000005</c:v>
                </c:pt>
              </c:numCache>
            </c:numRef>
          </c:val>
        </c:ser>
        <c:gapWidth val="43"/>
        <c:overlap val="100"/>
        <c:axId val="376931840"/>
        <c:axId val="376933376"/>
      </c:barChart>
      <c:catAx>
        <c:axId val="376931840"/>
        <c:scaling>
          <c:orientation val="maxMin"/>
        </c:scaling>
        <c:axPos val="l"/>
        <c:tickLblPos val="none"/>
        <c:txPr>
          <a:bodyPr/>
          <a:lstStyle/>
          <a:p>
            <a:pPr>
              <a:defRPr lang="en-IN"/>
            </a:pPr>
            <a:endParaRPr lang="en-US"/>
          </a:p>
        </c:txPr>
        <c:crossAx val="376933376"/>
        <c:crosses val="autoZero"/>
        <c:auto val="1"/>
        <c:lblAlgn val="ctr"/>
        <c:lblOffset val="100"/>
      </c:catAx>
      <c:valAx>
        <c:axId val="376933376"/>
        <c:scaling>
          <c:orientation val="minMax"/>
          <c:max val="100"/>
        </c:scaling>
        <c:delete val="1"/>
        <c:axPos val="b"/>
        <c:numFmt formatCode="0" sourceLinked="1"/>
        <c:tickLblPos val="none"/>
        <c:crossAx val="37693184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44.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50" b="0">
                    <a:solidFill>
                      <a:srgbClr val="002060"/>
                    </a:solidFill>
                  </a:defRPr>
                </a:pPr>
                <a:endParaRPr lang="en-US"/>
              </a:p>
            </c:txPr>
            <c:showVal val="1"/>
          </c:dLbls>
          <c:cat>
            <c:strRef>
              <c:f>Sheet1!$A$2:$A$8</c:f>
              <c:strCache>
                <c:ptCount val="7"/>
                <c:pt idx="0">
                  <c:v> Cold store capacity expansion</c:v>
                </c:pt>
                <c:pt idx="1">
                  <c:v> Training to financial management</c:v>
                </c:pt>
                <c:pt idx="2">
                  <c:v> Cold store technology up gradation / Modernization</c:v>
                </c:pt>
                <c:pt idx="3">
                  <c:v> Training to operational manpower</c:v>
                </c:pt>
                <c:pt idx="4">
                  <c:v> Marketing Support</c:v>
                </c:pt>
                <c:pt idx="5">
                  <c:v> Reefer trucks</c:v>
                </c:pt>
                <c:pt idx="6">
                  <c:v> Putting auxiliary equipments like Sorting &amp; Granding, Packaging, Ripening chambers etc</c:v>
                </c:pt>
              </c:strCache>
            </c:strRef>
          </c:cat>
          <c:val>
            <c:numRef>
              <c:f>Sheet1!$B$2:$B$8</c:f>
              <c:numCache>
                <c:formatCode>0</c:formatCode>
                <c:ptCount val="7"/>
                <c:pt idx="0">
                  <c:v>34.25</c:v>
                </c:pt>
                <c:pt idx="1">
                  <c:v>44.290000000000013</c:v>
                </c:pt>
                <c:pt idx="2">
                  <c:v>25.57</c:v>
                </c:pt>
                <c:pt idx="3">
                  <c:v>7.31</c:v>
                </c:pt>
                <c:pt idx="4">
                  <c:v>6.39</c:v>
                </c:pt>
                <c:pt idx="5">
                  <c:v>0.46</c:v>
                </c:pt>
                <c:pt idx="6">
                  <c:v>0</c:v>
                </c:pt>
              </c:numCache>
            </c:numRef>
          </c:val>
        </c:ser>
        <c:gapWidth val="43"/>
        <c:overlap val="100"/>
        <c:axId val="377063680"/>
        <c:axId val="377065472"/>
      </c:barChart>
      <c:catAx>
        <c:axId val="377063680"/>
        <c:scaling>
          <c:orientation val="maxMin"/>
        </c:scaling>
        <c:axPos val="l"/>
        <c:tickLblPos val="none"/>
        <c:txPr>
          <a:bodyPr/>
          <a:lstStyle/>
          <a:p>
            <a:pPr>
              <a:defRPr lang="en-IN"/>
            </a:pPr>
            <a:endParaRPr lang="en-US"/>
          </a:p>
        </c:txPr>
        <c:crossAx val="377065472"/>
        <c:crosses val="autoZero"/>
        <c:auto val="1"/>
        <c:lblAlgn val="ctr"/>
        <c:lblOffset val="100"/>
      </c:catAx>
      <c:valAx>
        <c:axId val="377065472"/>
        <c:scaling>
          <c:orientation val="minMax"/>
          <c:max val="100"/>
        </c:scaling>
        <c:delete val="1"/>
        <c:axPos val="b"/>
        <c:numFmt formatCode="0" sourceLinked="1"/>
        <c:tickLblPos val="none"/>
        <c:crossAx val="37706368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4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50" b="0">
                    <a:solidFill>
                      <a:srgbClr val="002060"/>
                    </a:solidFill>
                  </a:defRPr>
                </a:pPr>
                <a:endParaRPr lang="en-US"/>
              </a:p>
            </c:txPr>
            <c:showVal val="1"/>
          </c:dLbls>
          <c:cat>
            <c:strRef>
              <c:f>Sheet1!$A$2:$A$8</c:f>
              <c:strCache>
                <c:ptCount val="7"/>
                <c:pt idx="0">
                  <c:v> Cold store capacity expansion</c:v>
                </c:pt>
                <c:pt idx="1">
                  <c:v> Training to financial management</c:v>
                </c:pt>
                <c:pt idx="2">
                  <c:v> Cold store technology up gradation / Modernization</c:v>
                </c:pt>
                <c:pt idx="3">
                  <c:v> Training to operational manpower</c:v>
                </c:pt>
                <c:pt idx="4">
                  <c:v> Marketing Support</c:v>
                </c:pt>
                <c:pt idx="5">
                  <c:v> Reefer trucks</c:v>
                </c:pt>
                <c:pt idx="6">
                  <c:v> Putting auxiliary equipments like Sorting &amp; Granding, Packaging, Ripening chambers etc</c:v>
                </c:pt>
              </c:strCache>
            </c:strRef>
          </c:cat>
          <c:val>
            <c:numRef>
              <c:f>Sheet1!$B$2:$B$8</c:f>
              <c:numCache>
                <c:formatCode>0</c:formatCode>
                <c:ptCount val="7"/>
                <c:pt idx="0">
                  <c:v>53.86</c:v>
                </c:pt>
                <c:pt idx="1">
                  <c:v>45.78</c:v>
                </c:pt>
                <c:pt idx="2">
                  <c:v>26.57</c:v>
                </c:pt>
                <c:pt idx="3">
                  <c:v>20.830000000000005</c:v>
                </c:pt>
                <c:pt idx="4">
                  <c:v>4.67</c:v>
                </c:pt>
                <c:pt idx="5">
                  <c:v>0.54</c:v>
                </c:pt>
                <c:pt idx="6">
                  <c:v>2.3299999999999987</c:v>
                </c:pt>
              </c:numCache>
            </c:numRef>
          </c:val>
        </c:ser>
        <c:gapWidth val="43"/>
        <c:overlap val="100"/>
        <c:axId val="377089024"/>
        <c:axId val="377090816"/>
      </c:barChart>
      <c:catAx>
        <c:axId val="377089024"/>
        <c:scaling>
          <c:orientation val="maxMin"/>
        </c:scaling>
        <c:axPos val="l"/>
        <c:tickLblPos val="none"/>
        <c:txPr>
          <a:bodyPr/>
          <a:lstStyle/>
          <a:p>
            <a:pPr>
              <a:defRPr lang="en-IN"/>
            </a:pPr>
            <a:endParaRPr lang="en-US"/>
          </a:p>
        </c:txPr>
        <c:crossAx val="377090816"/>
        <c:crosses val="autoZero"/>
        <c:auto val="1"/>
        <c:lblAlgn val="ctr"/>
        <c:lblOffset val="100"/>
      </c:catAx>
      <c:valAx>
        <c:axId val="377090816"/>
        <c:scaling>
          <c:orientation val="minMax"/>
          <c:max val="100"/>
        </c:scaling>
        <c:delete val="1"/>
        <c:axPos val="b"/>
        <c:numFmt formatCode="0" sourceLinked="1"/>
        <c:tickLblPos val="none"/>
        <c:crossAx val="37708902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4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50" b="0">
                    <a:solidFill>
                      <a:srgbClr val="002060"/>
                    </a:solidFill>
                  </a:defRPr>
                </a:pPr>
                <a:endParaRPr lang="en-US"/>
              </a:p>
            </c:txPr>
            <c:showVal val="1"/>
          </c:dLbls>
          <c:cat>
            <c:strRef>
              <c:f>Sheet1!$A$2:$A$8</c:f>
              <c:strCache>
                <c:ptCount val="7"/>
                <c:pt idx="0">
                  <c:v> Cold store capacity expansion</c:v>
                </c:pt>
                <c:pt idx="1">
                  <c:v> Training to financial management</c:v>
                </c:pt>
                <c:pt idx="2">
                  <c:v> Cold store technology up gradation / Modernization</c:v>
                </c:pt>
                <c:pt idx="3">
                  <c:v> Training to operational manpower</c:v>
                </c:pt>
                <c:pt idx="4">
                  <c:v> Marketing Support</c:v>
                </c:pt>
                <c:pt idx="5">
                  <c:v> Reefer trucks</c:v>
                </c:pt>
                <c:pt idx="6">
                  <c:v> Putting auxiliary equipments like Sorting &amp; Granding, Packaging, Ripening chambers etc</c:v>
                </c:pt>
              </c:strCache>
            </c:strRef>
          </c:cat>
          <c:val>
            <c:numRef>
              <c:f>Sheet1!$B$2:$B$8</c:f>
              <c:numCache>
                <c:formatCode>0</c:formatCode>
                <c:ptCount val="7"/>
                <c:pt idx="0">
                  <c:v>27.91</c:v>
                </c:pt>
                <c:pt idx="1">
                  <c:v>59.17</c:v>
                </c:pt>
                <c:pt idx="2">
                  <c:v>14.73</c:v>
                </c:pt>
                <c:pt idx="3">
                  <c:v>7.24</c:v>
                </c:pt>
                <c:pt idx="4">
                  <c:v>11.11</c:v>
                </c:pt>
                <c:pt idx="5">
                  <c:v>4.13</c:v>
                </c:pt>
                <c:pt idx="6">
                  <c:v>1.29</c:v>
                </c:pt>
              </c:numCache>
            </c:numRef>
          </c:val>
        </c:ser>
        <c:gapWidth val="43"/>
        <c:overlap val="100"/>
        <c:axId val="377135104"/>
        <c:axId val="377136640"/>
      </c:barChart>
      <c:catAx>
        <c:axId val="377135104"/>
        <c:scaling>
          <c:orientation val="maxMin"/>
        </c:scaling>
        <c:axPos val="l"/>
        <c:tickLblPos val="none"/>
        <c:txPr>
          <a:bodyPr/>
          <a:lstStyle/>
          <a:p>
            <a:pPr>
              <a:defRPr lang="en-IN"/>
            </a:pPr>
            <a:endParaRPr lang="en-US"/>
          </a:p>
        </c:txPr>
        <c:crossAx val="377136640"/>
        <c:crosses val="autoZero"/>
        <c:auto val="1"/>
        <c:lblAlgn val="ctr"/>
        <c:lblOffset val="100"/>
      </c:catAx>
      <c:valAx>
        <c:axId val="377136640"/>
        <c:scaling>
          <c:orientation val="minMax"/>
          <c:max val="100"/>
        </c:scaling>
        <c:delete val="1"/>
        <c:axPos val="b"/>
        <c:numFmt formatCode="0" sourceLinked="1"/>
        <c:tickLblPos val="none"/>
        <c:crossAx val="37713510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4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950" b="0">
                    <a:solidFill>
                      <a:srgbClr val="002060"/>
                    </a:solidFill>
                  </a:defRPr>
                </a:pPr>
                <a:endParaRPr lang="en-US"/>
              </a:p>
            </c:txPr>
            <c:showVal val="1"/>
          </c:dLbls>
          <c:cat>
            <c:strRef>
              <c:f>Sheet1!$A$2:$A$8</c:f>
              <c:strCache>
                <c:ptCount val="7"/>
                <c:pt idx="0">
                  <c:v> Cold store capacity expansion</c:v>
                </c:pt>
                <c:pt idx="1">
                  <c:v> Training to financial management</c:v>
                </c:pt>
                <c:pt idx="2">
                  <c:v> Cold store technology up gradation / Modernization</c:v>
                </c:pt>
                <c:pt idx="3">
                  <c:v> Training to operational manpower</c:v>
                </c:pt>
                <c:pt idx="4">
                  <c:v> Marketing Support</c:v>
                </c:pt>
                <c:pt idx="5">
                  <c:v> Reefer trucks</c:v>
                </c:pt>
                <c:pt idx="6">
                  <c:v> Putting auxiliary equipments like Sorting &amp; Granding, Packaging, Ripening chambers etc</c:v>
                </c:pt>
              </c:strCache>
            </c:strRef>
          </c:cat>
          <c:val>
            <c:numRef>
              <c:f>Sheet1!$B$2:$B$8</c:f>
              <c:numCache>
                <c:formatCode>0</c:formatCode>
                <c:ptCount val="7"/>
                <c:pt idx="0">
                  <c:v>46.75</c:v>
                </c:pt>
                <c:pt idx="1">
                  <c:v>44.59</c:v>
                </c:pt>
                <c:pt idx="2">
                  <c:v>22.75</c:v>
                </c:pt>
                <c:pt idx="3">
                  <c:v>8.99</c:v>
                </c:pt>
                <c:pt idx="4">
                  <c:v>6.2</c:v>
                </c:pt>
                <c:pt idx="5">
                  <c:v>1.59</c:v>
                </c:pt>
                <c:pt idx="6">
                  <c:v>1.2</c:v>
                </c:pt>
              </c:numCache>
            </c:numRef>
          </c:val>
        </c:ser>
        <c:gapWidth val="43"/>
        <c:overlap val="100"/>
        <c:axId val="377230464"/>
        <c:axId val="377232000"/>
      </c:barChart>
      <c:catAx>
        <c:axId val="377230464"/>
        <c:scaling>
          <c:orientation val="maxMin"/>
        </c:scaling>
        <c:axPos val="l"/>
        <c:tickLblPos val="none"/>
        <c:txPr>
          <a:bodyPr/>
          <a:lstStyle/>
          <a:p>
            <a:pPr>
              <a:defRPr lang="en-IN"/>
            </a:pPr>
            <a:endParaRPr lang="en-US"/>
          </a:p>
        </c:txPr>
        <c:crossAx val="377232000"/>
        <c:crosses val="autoZero"/>
        <c:auto val="1"/>
        <c:lblAlgn val="ctr"/>
        <c:lblOffset val="100"/>
      </c:catAx>
      <c:valAx>
        <c:axId val="377232000"/>
        <c:scaling>
          <c:orientation val="minMax"/>
          <c:max val="100"/>
        </c:scaling>
        <c:delete val="1"/>
        <c:axPos val="b"/>
        <c:numFmt formatCode="0" sourceLinked="1"/>
        <c:tickLblPos val="none"/>
        <c:crossAx val="3772304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4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8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81</c:v>
                </c:pt>
                <c:pt idx="1">
                  <c:v>19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49.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873"/>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75</c:v>
                </c:pt>
                <c:pt idx="1">
                  <c:v>25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5.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Tarmac Road</c:v>
                </c:pt>
                <c:pt idx="1">
                  <c:v> Paved / Brick Tiling</c:v>
                </c:pt>
                <c:pt idx="2">
                  <c:v> Earthwork</c:v>
                </c:pt>
                <c:pt idx="3">
                  <c:v> Grassy</c:v>
                </c:pt>
                <c:pt idx="4">
                  <c:v> Others specify</c:v>
                </c:pt>
              </c:strCache>
            </c:strRef>
          </c:cat>
          <c:val>
            <c:numRef>
              <c:f>Sheet1!$B$2:$B$6</c:f>
              <c:numCache>
                <c:formatCode>0</c:formatCode>
                <c:ptCount val="5"/>
                <c:pt idx="0">
                  <c:v>35.840000000000003</c:v>
                </c:pt>
                <c:pt idx="1">
                  <c:v>37.78</c:v>
                </c:pt>
                <c:pt idx="2">
                  <c:v>27.810000000000031</c:v>
                </c:pt>
                <c:pt idx="3">
                  <c:v>18.190000000000001</c:v>
                </c:pt>
                <c:pt idx="4">
                  <c:v>1.04</c:v>
                </c:pt>
              </c:numCache>
            </c:numRef>
          </c:val>
        </c:ser>
        <c:gapWidth val="43"/>
        <c:overlap val="100"/>
        <c:axId val="139648000"/>
        <c:axId val="139649792"/>
      </c:barChart>
      <c:catAx>
        <c:axId val="139648000"/>
        <c:scaling>
          <c:orientation val="maxMin"/>
        </c:scaling>
        <c:axPos val="l"/>
        <c:tickLblPos val="none"/>
        <c:txPr>
          <a:bodyPr/>
          <a:lstStyle/>
          <a:p>
            <a:pPr>
              <a:defRPr lang="en-IN"/>
            </a:pPr>
            <a:endParaRPr lang="en-US"/>
          </a:p>
        </c:txPr>
        <c:crossAx val="139649792"/>
        <c:crosses val="autoZero"/>
        <c:auto val="1"/>
        <c:lblAlgn val="ctr"/>
        <c:lblOffset val="100"/>
      </c:catAx>
      <c:valAx>
        <c:axId val="139649792"/>
        <c:scaling>
          <c:orientation val="minMax"/>
          <c:max val="100"/>
        </c:scaling>
        <c:delete val="1"/>
        <c:axPos val="b"/>
        <c:numFmt formatCode="0" sourceLinked="1"/>
        <c:tickLblPos val="none"/>
        <c:crossAx val="1396480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50.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8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75.58</c:v>
                </c:pt>
                <c:pt idx="1">
                  <c:v>24.419999999999987</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51.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8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72.099999999999994</c:v>
                </c:pt>
                <c:pt idx="1">
                  <c:v>27.9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52.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74</c:v>
                </c:pt>
                <c:pt idx="1">
                  <c:v>26</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53.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68.179999999999978</c:v>
                </c:pt>
                <c:pt idx="1">
                  <c:v>31.82</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54.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84.75</c:v>
                </c:pt>
                <c:pt idx="1">
                  <c:v>15.25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55.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884"/>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75</c:v>
                </c:pt>
                <c:pt idx="1">
                  <c:v>25</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56.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895"/>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62.89</c:v>
                </c:pt>
                <c:pt idx="1">
                  <c:v>37.11</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57.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06"/>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87</c:v>
                </c:pt>
                <c:pt idx="1">
                  <c:v>13</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58.xml><?xml version="1.0" encoding="utf-8"?>
<c:chartSpace xmlns:c="http://schemas.openxmlformats.org/drawingml/2006/chart" xmlns:a="http://schemas.openxmlformats.org/drawingml/2006/main" xmlns:r="http://schemas.openxmlformats.org/officeDocument/2006/relationships">
  <c:date1904 val="1"/>
  <c:lang val="en-IN"/>
  <c:style val="32"/>
  <c:clrMapOvr bg1="lt1" tx1="dk1" bg2="lt2" tx2="dk2" accent1="accent1" accent2="accent2" accent3="accent3" accent4="accent4" accent5="accent5" accent6="accent6" hlink="hlink" folHlink="folHlink"/>
  <c:chart>
    <c:autoTitleDeleted val="1"/>
    <c:view3D>
      <c:rotX val="50"/>
      <c:rotY val="150"/>
      <c:perspective val="30"/>
    </c:view3D>
    <c:plotArea>
      <c:layout>
        <c:manualLayout>
          <c:layoutTarget val="inner"/>
          <c:xMode val="edge"/>
          <c:yMode val="edge"/>
          <c:x val="0.13459120949461689"/>
          <c:y val="0.12873666740877168"/>
          <c:w val="0.81107523830582928"/>
          <c:h val="0.72420944131060005"/>
        </c:manualLayout>
      </c:layout>
      <c:pie3DChart>
        <c:varyColors val="1"/>
        <c:ser>
          <c:idx val="0"/>
          <c:order val="0"/>
          <c:tx>
            <c:strRef>
              <c:f>Sheet1!$B$1</c:f>
              <c:strCache>
                <c:ptCount val="1"/>
                <c:pt idx="0">
                  <c:v>Sales</c:v>
                </c:pt>
              </c:strCache>
            </c:strRef>
          </c:tx>
          <c:spPr>
            <a:scene3d>
              <a:camera prst="orthographicFront"/>
              <a:lightRig rig="threePt" dir="t">
                <a:rot lat="0" lon="0" rev="1200000"/>
              </a:lightRig>
            </a:scene3d>
            <a:sp3d>
              <a:bevelT w="3200400" h="3200400"/>
              <a:bevelB w="3200400" h="3200400"/>
            </a:sp3d>
          </c:spPr>
          <c:explosion val="10"/>
          <c:dPt>
            <c:idx val="0"/>
            <c:spPr>
              <a:solidFill>
                <a:srgbClr val="92D050"/>
              </a:solidFill>
              <a:scene3d>
                <a:camera prst="orthographicFront"/>
                <a:lightRig rig="threePt" dir="t">
                  <a:rot lat="0" lon="0" rev="1200000"/>
                </a:lightRig>
              </a:scene3d>
              <a:sp3d>
                <a:bevelT w="3200400" h="3200400"/>
                <a:bevelB w="3200400" h="3200400"/>
              </a:sp3d>
            </c:spPr>
          </c:dPt>
          <c:dPt>
            <c:idx val="1"/>
            <c:spPr>
              <a:solidFill>
                <a:srgbClr val="FF9999"/>
              </a:solidFill>
              <a:scene3d>
                <a:camera prst="orthographicFront"/>
                <a:lightRig rig="threePt" dir="t">
                  <a:rot lat="0" lon="0" rev="1200000"/>
                </a:lightRig>
              </a:scene3d>
              <a:sp3d>
                <a:bevelT w="3200400" h="3200400"/>
                <a:bevelB w="3200400" h="3200400"/>
              </a:sp3d>
            </c:spPr>
          </c:dPt>
          <c:dLbls>
            <c:txPr>
              <a:bodyPr/>
              <a:lstStyle/>
              <a:p>
                <a:pPr>
                  <a:defRPr lang="en-US"/>
                </a:pPr>
                <a:endParaRPr lang="en-US"/>
              </a:p>
            </c:txPr>
            <c:dLblPos val="inEnd"/>
            <c:showVal val="1"/>
            <c:showLeaderLines val="1"/>
          </c:dLbls>
          <c:cat>
            <c:strRef>
              <c:f>Sheet1!$A$2:$A$3</c:f>
              <c:strCache>
                <c:ptCount val="2"/>
                <c:pt idx="0">
                  <c:v> Yes</c:v>
                </c:pt>
                <c:pt idx="1">
                  <c:v> No</c:v>
                </c:pt>
              </c:strCache>
            </c:strRef>
          </c:cat>
          <c:val>
            <c:numRef>
              <c:f>Sheet1!$B$2:$B$3</c:f>
              <c:numCache>
                <c:formatCode>0</c:formatCode>
                <c:ptCount val="2"/>
                <c:pt idx="0">
                  <c:v>80.940000000000026</c:v>
                </c:pt>
                <c:pt idx="1">
                  <c:v>19.059999999999999</c:v>
                </c:pt>
              </c:numCache>
            </c:numRef>
          </c:val>
        </c:ser>
        <c:dLbls>
          <c:showVal val="1"/>
        </c:dLbls>
      </c:pie3DChart>
    </c:plotArea>
    <c:plotVisOnly val="1"/>
    <c:dispBlanksAs val="zero"/>
  </c:chart>
  <c:txPr>
    <a:bodyPr/>
    <a:lstStyle/>
    <a:p>
      <a:pPr>
        <a:defRPr sz="1000">
          <a:latin typeface="Calibri" pitchFamily="34" charset="0"/>
        </a:defRPr>
      </a:pPr>
      <a:endParaRPr lang="en-US"/>
    </a:p>
  </c:txPr>
  <c:externalData r:id="rId2"/>
</c:chartSpace>
</file>

<file path=ppt/charts/chart959.xml><?xml version="1.0" encoding="utf-8"?>
<c:chartSpace xmlns:c="http://schemas.openxmlformats.org/drawingml/2006/chart" xmlns:a="http://schemas.openxmlformats.org/drawingml/2006/main" xmlns:r="http://schemas.openxmlformats.org/officeDocument/2006/relationships">
  <c:date1904 val="1"/>
  <c:lang val="en-IN"/>
  <c:style val="26"/>
  <c:chart>
    <c:autoTitleDeleted val="1"/>
    <c:plotArea>
      <c:layout>
        <c:manualLayout>
          <c:layoutTarget val="inner"/>
          <c:xMode val="edge"/>
          <c:yMode val="edge"/>
          <c:x val="5.6069918343540422E-2"/>
          <c:y val="3.8470623864324656E-2"/>
          <c:w val="0.68368675269760004"/>
          <c:h val="0.57058695545917415"/>
        </c:manualLayout>
      </c:layout>
      <c:barChart>
        <c:barDir val="col"/>
        <c:grouping val="clustered"/>
        <c:ser>
          <c:idx val="0"/>
          <c:order val="0"/>
          <c:tx>
            <c:strRef>
              <c:f>Sheet1!$B$1</c:f>
              <c:strCache>
                <c:ptCount val="1"/>
                <c:pt idx="0">
                  <c:v>Education Level</c:v>
                </c:pt>
              </c:strCache>
            </c:strRef>
          </c:tx>
          <c:spPr>
            <a:gradFill>
              <a:gsLst>
                <a:gs pos="0">
                  <a:srgbClr val="FFF200"/>
                </a:gs>
                <a:gs pos="45000">
                  <a:srgbClr val="FF7A00"/>
                </a:gs>
                <a:gs pos="70000">
                  <a:srgbClr val="FF0300"/>
                </a:gs>
                <a:gs pos="100000">
                  <a:srgbClr val="4D0808"/>
                </a:gs>
              </a:gsLst>
              <a:lin ang="5400000" scaled="0"/>
            </a:gradFill>
            <a:scene3d>
              <a:camera prst="orthographicFront"/>
              <a:lightRig rig="threePt" dir="t">
                <a:rot lat="0" lon="0" rev="1200000"/>
              </a:lightRig>
            </a:scene3d>
            <a:sp3d>
              <a:bevelT w="63500" h="25400" prst="angle"/>
            </a:sp3d>
          </c:spPr>
          <c:dLbls>
            <c:txPr>
              <a:bodyPr/>
              <a:lstStyle/>
              <a:p>
                <a:pPr>
                  <a:defRPr lang="en-IN"/>
                </a:pPr>
                <a:endParaRPr lang="en-US"/>
              </a:p>
            </c:txPr>
            <c:showVal val="1"/>
          </c:dLbls>
          <c:cat>
            <c:strRef>
              <c:f>Sheet1!$A$2:$A$7</c:f>
              <c:strCache>
                <c:ptCount val="6"/>
                <c:pt idx="0">
                  <c:v>Post Graduate</c:v>
                </c:pt>
                <c:pt idx="1">
                  <c:v>Graduate</c:v>
                </c:pt>
                <c:pt idx="2">
                  <c:v>SSC/HSc</c:v>
                </c:pt>
                <c:pt idx="3">
                  <c:v>Technical Dilpoma</c:v>
                </c:pt>
                <c:pt idx="4">
                  <c:v>Less than SSC</c:v>
                </c:pt>
                <c:pt idx="5">
                  <c:v>Unskilled</c:v>
                </c:pt>
              </c:strCache>
            </c:strRef>
          </c:cat>
          <c:val>
            <c:numRef>
              <c:f>Sheet1!$B$2:$B$7</c:f>
              <c:numCache>
                <c:formatCode>0.0</c:formatCode>
                <c:ptCount val="6"/>
                <c:pt idx="0">
                  <c:v>1.29</c:v>
                </c:pt>
                <c:pt idx="1">
                  <c:v>2.74</c:v>
                </c:pt>
                <c:pt idx="2">
                  <c:v>6.9700000000000024</c:v>
                </c:pt>
                <c:pt idx="3">
                  <c:v>1.37</c:v>
                </c:pt>
                <c:pt idx="4">
                  <c:v>3.9</c:v>
                </c:pt>
                <c:pt idx="5">
                  <c:v>1.28</c:v>
                </c:pt>
              </c:numCache>
            </c:numRef>
          </c:val>
        </c:ser>
        <c:gapWidth val="100"/>
        <c:axId val="222456832"/>
        <c:axId val="222479104"/>
      </c:barChart>
      <c:catAx>
        <c:axId val="222456832"/>
        <c:scaling>
          <c:orientation val="minMax"/>
        </c:scaling>
        <c:axPos val="b"/>
        <c:tickLblPos val="nextTo"/>
        <c:txPr>
          <a:bodyPr/>
          <a:lstStyle/>
          <a:p>
            <a:pPr>
              <a:defRPr lang="en-IN"/>
            </a:pPr>
            <a:endParaRPr lang="en-US"/>
          </a:p>
        </c:txPr>
        <c:crossAx val="222479104"/>
        <c:crosses val="autoZero"/>
        <c:auto val="1"/>
        <c:lblAlgn val="ctr"/>
        <c:lblOffset val="100"/>
      </c:catAx>
      <c:valAx>
        <c:axId val="222479104"/>
        <c:scaling>
          <c:orientation val="minMax"/>
        </c:scaling>
        <c:delete val="1"/>
        <c:axPos val="l"/>
        <c:numFmt formatCode="0.0" sourceLinked="1"/>
        <c:tickLblPos val="none"/>
        <c:crossAx val="222456832"/>
        <c:crosses val="autoZero"/>
        <c:crossBetween val="between"/>
      </c:valAx>
    </c:plotArea>
    <c:legend>
      <c:legendPos val="r"/>
      <c:txPr>
        <a:bodyPr/>
        <a:lstStyle/>
        <a:p>
          <a:pPr>
            <a:defRPr lang="en-IN"/>
          </a:pPr>
          <a:endParaRPr lang="en-US"/>
        </a:p>
      </c:txPr>
    </c:legend>
    <c:plotVisOnly val="1"/>
    <c:dispBlanksAs val="zero"/>
  </c:chart>
  <c:externalData r:id="rId1"/>
</c:chartSpace>
</file>

<file path=ppt/charts/chart96.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Tarmac Road</c:v>
                </c:pt>
                <c:pt idx="1">
                  <c:v> Paved / Brick Tiling</c:v>
                </c:pt>
                <c:pt idx="2">
                  <c:v> Earthwork</c:v>
                </c:pt>
                <c:pt idx="3">
                  <c:v> Grassy</c:v>
                </c:pt>
                <c:pt idx="4">
                  <c:v> Others specify</c:v>
                </c:pt>
              </c:strCache>
            </c:strRef>
          </c:cat>
          <c:val>
            <c:numRef>
              <c:f>Sheet1!$B$2:$B$6</c:f>
              <c:numCache>
                <c:formatCode>0</c:formatCode>
                <c:ptCount val="5"/>
                <c:pt idx="0">
                  <c:v>48.18</c:v>
                </c:pt>
                <c:pt idx="1">
                  <c:v>27.150000000000031</c:v>
                </c:pt>
                <c:pt idx="2">
                  <c:v>22.18</c:v>
                </c:pt>
                <c:pt idx="3">
                  <c:v>15.49</c:v>
                </c:pt>
                <c:pt idx="4">
                  <c:v>2.4899999999999998</c:v>
                </c:pt>
              </c:numCache>
            </c:numRef>
          </c:val>
        </c:ser>
        <c:gapWidth val="43"/>
        <c:overlap val="100"/>
        <c:axId val="139710464"/>
        <c:axId val="139712000"/>
      </c:barChart>
      <c:catAx>
        <c:axId val="139710464"/>
        <c:scaling>
          <c:orientation val="maxMin"/>
        </c:scaling>
        <c:axPos val="l"/>
        <c:tickLblPos val="none"/>
        <c:txPr>
          <a:bodyPr/>
          <a:lstStyle/>
          <a:p>
            <a:pPr>
              <a:defRPr lang="en-IN"/>
            </a:pPr>
            <a:endParaRPr lang="en-US"/>
          </a:p>
        </c:txPr>
        <c:crossAx val="139712000"/>
        <c:crosses val="autoZero"/>
        <c:auto val="1"/>
        <c:lblAlgn val="ctr"/>
        <c:lblOffset val="100"/>
      </c:catAx>
      <c:valAx>
        <c:axId val="139712000"/>
        <c:scaling>
          <c:orientation val="minMax"/>
          <c:max val="100"/>
        </c:scaling>
        <c:delete val="1"/>
        <c:axPos val="b"/>
        <c:numFmt formatCode="0" sourceLinked="1"/>
        <c:tickLblPos val="none"/>
        <c:crossAx val="139710464"/>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7.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Tarmac Road</c:v>
                </c:pt>
                <c:pt idx="1">
                  <c:v> Paved / Brick Tiling</c:v>
                </c:pt>
                <c:pt idx="2">
                  <c:v> Earthwork</c:v>
                </c:pt>
                <c:pt idx="3">
                  <c:v> Grassy</c:v>
                </c:pt>
                <c:pt idx="4">
                  <c:v> Others specify</c:v>
                </c:pt>
              </c:strCache>
            </c:strRef>
          </c:cat>
          <c:val>
            <c:numRef>
              <c:f>Sheet1!$B$2:$B$6</c:f>
              <c:numCache>
                <c:formatCode>0</c:formatCode>
                <c:ptCount val="5"/>
                <c:pt idx="0">
                  <c:v>55.53</c:v>
                </c:pt>
                <c:pt idx="1">
                  <c:v>35.18</c:v>
                </c:pt>
                <c:pt idx="2">
                  <c:v>10.18</c:v>
                </c:pt>
                <c:pt idx="3">
                  <c:v>4.6499999999999995</c:v>
                </c:pt>
                <c:pt idx="4">
                  <c:v>3.1</c:v>
                </c:pt>
              </c:numCache>
            </c:numRef>
          </c:val>
        </c:ser>
        <c:gapWidth val="43"/>
        <c:overlap val="100"/>
        <c:axId val="139744000"/>
        <c:axId val="139745536"/>
      </c:barChart>
      <c:catAx>
        <c:axId val="139744000"/>
        <c:scaling>
          <c:orientation val="maxMin"/>
        </c:scaling>
        <c:axPos val="l"/>
        <c:tickLblPos val="none"/>
        <c:txPr>
          <a:bodyPr/>
          <a:lstStyle/>
          <a:p>
            <a:pPr>
              <a:defRPr lang="en-IN"/>
            </a:pPr>
            <a:endParaRPr lang="en-US"/>
          </a:p>
        </c:txPr>
        <c:crossAx val="139745536"/>
        <c:crosses val="autoZero"/>
        <c:auto val="1"/>
        <c:lblAlgn val="ctr"/>
        <c:lblOffset val="100"/>
      </c:catAx>
      <c:valAx>
        <c:axId val="139745536"/>
        <c:scaling>
          <c:orientation val="minMax"/>
          <c:max val="100"/>
        </c:scaling>
        <c:delete val="1"/>
        <c:axPos val="b"/>
        <c:numFmt formatCode="0" sourceLinked="1"/>
        <c:tickLblPos val="none"/>
        <c:crossAx val="13974400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8.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Tarmac Road</c:v>
                </c:pt>
                <c:pt idx="1">
                  <c:v> Paved / Brick Tiling</c:v>
                </c:pt>
                <c:pt idx="2">
                  <c:v> Earthwork</c:v>
                </c:pt>
                <c:pt idx="3">
                  <c:v> Grassy</c:v>
                </c:pt>
                <c:pt idx="4">
                  <c:v> Others specify</c:v>
                </c:pt>
              </c:strCache>
            </c:strRef>
          </c:cat>
          <c:val>
            <c:numRef>
              <c:f>Sheet1!$B$2:$B$6</c:f>
              <c:numCache>
                <c:formatCode>0</c:formatCode>
                <c:ptCount val="5"/>
                <c:pt idx="0">
                  <c:v>50</c:v>
                </c:pt>
                <c:pt idx="1">
                  <c:v>20.45</c:v>
                </c:pt>
                <c:pt idx="2">
                  <c:v>34.090000000000003</c:v>
                </c:pt>
                <c:pt idx="3">
                  <c:v>9.09</c:v>
                </c:pt>
                <c:pt idx="4">
                  <c:v>0</c:v>
                </c:pt>
              </c:numCache>
            </c:numRef>
          </c:val>
        </c:ser>
        <c:gapWidth val="43"/>
        <c:overlap val="100"/>
        <c:axId val="139806208"/>
        <c:axId val="139807744"/>
      </c:barChart>
      <c:catAx>
        <c:axId val="139806208"/>
        <c:scaling>
          <c:orientation val="maxMin"/>
        </c:scaling>
        <c:axPos val="l"/>
        <c:tickLblPos val="none"/>
        <c:txPr>
          <a:bodyPr/>
          <a:lstStyle/>
          <a:p>
            <a:pPr>
              <a:defRPr lang="en-IN"/>
            </a:pPr>
            <a:endParaRPr lang="en-US"/>
          </a:p>
        </c:txPr>
        <c:crossAx val="139807744"/>
        <c:crosses val="autoZero"/>
        <c:auto val="1"/>
        <c:lblAlgn val="ctr"/>
        <c:lblOffset val="100"/>
      </c:catAx>
      <c:valAx>
        <c:axId val="139807744"/>
        <c:scaling>
          <c:orientation val="minMax"/>
          <c:max val="100"/>
        </c:scaling>
        <c:delete val="1"/>
        <c:axPos val="b"/>
        <c:numFmt formatCode="0" sourceLinked="1"/>
        <c:tickLblPos val="none"/>
        <c:crossAx val="139806208"/>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charts/chart99.xml><?xml version="1.0" encoding="utf-8"?>
<c:chartSpace xmlns:c="http://schemas.openxmlformats.org/drawingml/2006/chart" xmlns:a="http://schemas.openxmlformats.org/drawingml/2006/main" xmlns:r="http://schemas.openxmlformats.org/officeDocument/2006/relationships">
  <c:date1904 val="1"/>
  <c:lang val="en-IN"/>
  <c:chart>
    <c:autoTitleDeleted val="1"/>
    <c:plotArea>
      <c:layout>
        <c:manualLayout>
          <c:layoutTarget val="inner"/>
          <c:xMode val="edge"/>
          <c:yMode val="edge"/>
          <c:x val="0.28213779527559057"/>
          <c:y val="1.5126059209846963E-2"/>
          <c:w val="0.27471831074237008"/>
          <c:h val="0.86562540171656865"/>
        </c:manualLayout>
      </c:layout>
      <c:barChart>
        <c:barDir val="bar"/>
        <c:grouping val="clustered"/>
        <c:ser>
          <c:idx val="0"/>
          <c:order val="0"/>
          <c:tx>
            <c:strRef>
              <c:f>Sheet1!$B$1</c:f>
              <c:strCache>
                <c:ptCount val="1"/>
                <c:pt idx="0">
                  <c:v>Rank 1</c:v>
                </c:pt>
              </c:strCache>
            </c:strRef>
          </c:tx>
          <c:spPr>
            <a:solidFill>
              <a:srgbClr val="FF9900"/>
            </a:solidFill>
            <a:ln>
              <a:solidFill>
                <a:schemeClr val="bg1"/>
              </a:solidFill>
            </a:ln>
            <a:effectLst>
              <a:outerShdw blurRad="50800" dist="38100" dir="5400000" algn="t" rotWithShape="0">
                <a:prstClr val="black">
                  <a:alpha val="40000"/>
                </a:prstClr>
              </a:outerShdw>
            </a:effectLst>
          </c:spPr>
          <c:dLbls>
            <c:txPr>
              <a:bodyPr/>
              <a:lstStyle/>
              <a:p>
                <a:pPr>
                  <a:defRPr lang="en-IN" sz="1000" b="0">
                    <a:solidFill>
                      <a:srgbClr val="002060"/>
                    </a:solidFill>
                  </a:defRPr>
                </a:pPr>
                <a:endParaRPr lang="en-US"/>
              </a:p>
            </c:txPr>
            <c:showVal val="1"/>
          </c:dLbls>
          <c:cat>
            <c:strRef>
              <c:f>Sheet1!$A$2:$A$6</c:f>
              <c:strCache>
                <c:ptCount val="5"/>
                <c:pt idx="0">
                  <c:v> Tarmac Road</c:v>
                </c:pt>
                <c:pt idx="1">
                  <c:v> Paved / Brick Tiling</c:v>
                </c:pt>
                <c:pt idx="2">
                  <c:v> Earthwork</c:v>
                </c:pt>
                <c:pt idx="3">
                  <c:v> Grassy</c:v>
                </c:pt>
                <c:pt idx="4">
                  <c:v> Others specify</c:v>
                </c:pt>
              </c:strCache>
            </c:strRef>
          </c:cat>
          <c:val>
            <c:numRef>
              <c:f>Sheet1!$B$2:$B$6</c:f>
              <c:numCache>
                <c:formatCode>0</c:formatCode>
                <c:ptCount val="5"/>
                <c:pt idx="0">
                  <c:v>38.620000000000012</c:v>
                </c:pt>
                <c:pt idx="1">
                  <c:v>36.480000000000004</c:v>
                </c:pt>
                <c:pt idx="2">
                  <c:v>25.74</c:v>
                </c:pt>
                <c:pt idx="3">
                  <c:v>16.670000000000005</c:v>
                </c:pt>
                <c:pt idx="4">
                  <c:v>1.4</c:v>
                </c:pt>
              </c:numCache>
            </c:numRef>
          </c:val>
        </c:ser>
        <c:gapWidth val="43"/>
        <c:overlap val="100"/>
        <c:axId val="139848320"/>
        <c:axId val="139850112"/>
      </c:barChart>
      <c:catAx>
        <c:axId val="139848320"/>
        <c:scaling>
          <c:orientation val="maxMin"/>
        </c:scaling>
        <c:axPos val="l"/>
        <c:tickLblPos val="none"/>
        <c:txPr>
          <a:bodyPr/>
          <a:lstStyle/>
          <a:p>
            <a:pPr>
              <a:defRPr lang="en-IN"/>
            </a:pPr>
            <a:endParaRPr lang="en-US"/>
          </a:p>
        </c:txPr>
        <c:crossAx val="139850112"/>
        <c:crosses val="autoZero"/>
        <c:auto val="1"/>
        <c:lblAlgn val="ctr"/>
        <c:lblOffset val="100"/>
      </c:catAx>
      <c:valAx>
        <c:axId val="139850112"/>
        <c:scaling>
          <c:orientation val="minMax"/>
          <c:max val="100"/>
        </c:scaling>
        <c:delete val="1"/>
        <c:axPos val="b"/>
        <c:numFmt formatCode="0" sourceLinked="1"/>
        <c:tickLblPos val="none"/>
        <c:crossAx val="139848320"/>
        <c:crosses val="max"/>
        <c:crossBetween val="between"/>
      </c:valAx>
    </c:plotArea>
    <c:plotVisOnly val="1"/>
    <c:dispBlanksAs val="gap"/>
  </c:chart>
  <c:txPr>
    <a:bodyPr/>
    <a:lstStyle/>
    <a:p>
      <a:pPr>
        <a:defRPr sz="1100">
          <a:solidFill>
            <a:schemeClr val="tx1"/>
          </a:solidFill>
          <a:latin typeface="Calibri" pitchFamily="34" charset="0"/>
        </a:defRPr>
      </a:pPr>
      <a:endParaRPr lang="en-US"/>
    </a:p>
  </c:txPr>
  <c:externalData r:id="rId1"/>
</c:chartSpace>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0_1">
  <dgm:title val=""/>
  <dgm:desc val=""/>
  <dgm:catLst>
    <dgm:cat type="mainScheme" pri="10100"/>
  </dgm:catLst>
  <dgm:styleLbl name="node0">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lig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lnNode1">
    <dgm:fillClrLst meth="repeat">
      <a:schemeClr val="lt1"/>
    </dgm:fillClrLst>
    <dgm:linClrLst meth="repeat">
      <a:schemeClr val="dk1">
        <a:shade val="80000"/>
      </a:schemeClr>
    </dgm:linClrLst>
    <dgm:effectClrLst/>
    <dgm:txLinClrLst/>
    <dgm:txFillClrLst meth="repeat">
      <a:schemeClr val="dk1"/>
    </dgm:txFillClrLst>
    <dgm:txEffectClrLst/>
  </dgm:styleLbl>
  <dgm:styleLbl name="vennNode1">
    <dgm:fillClrLst meth="repeat">
      <a:schemeClr val="lt1">
        <a:alpha val="50000"/>
      </a:schemeClr>
    </dgm:fillClrLst>
    <dgm:linClrLst meth="repeat">
      <a:schemeClr val="dk1">
        <a:shade val="80000"/>
      </a:schemeClr>
    </dgm:linClrLst>
    <dgm:effectClrLst/>
    <dgm:txLinClrLst/>
    <dgm:txFillClrLst/>
    <dgm:txEffectClrLst/>
  </dgm:styleLbl>
  <dgm:styleLbl name="node2">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3">
    <dgm:fillClrLst meth="repeat">
      <a:schemeClr val="lt1"/>
    </dgm:fillClrLst>
    <dgm:linClrLst meth="repeat">
      <a:schemeClr val="dk1">
        <a:shade val="80000"/>
      </a:schemeClr>
    </dgm:linClrLst>
    <dgm:effectClrLst/>
    <dgm:txLinClrLst/>
    <dgm:txFillClrLst meth="repeat">
      <a:schemeClr val="dk1"/>
    </dgm:txFillClrLst>
    <dgm:txEffectClrLst/>
  </dgm:styleLbl>
  <dgm:styleLbl name="node4">
    <dgm:fillClrLst meth="repeat">
      <a:schemeClr val="lt1"/>
    </dgm:fillClrLst>
    <dgm:linClrLst meth="repeat">
      <a:schemeClr val="dk1">
        <a:shade val="80000"/>
      </a:schemeClr>
    </dgm:linClrLst>
    <dgm:effectClrLst/>
    <dgm:txLinClrLst/>
    <dgm:txFillClrLst meth="repeat">
      <a:schemeClr val="dk1"/>
    </dgm:txFillClrLst>
    <dgm:txEffectClrLst/>
  </dgm:styleLbl>
  <dgm:styleLbl name="f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align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bgImgPlace1">
    <dgm:fillClrLst meth="repeat">
      <a:schemeClr val="dk1">
        <a:tint val="40000"/>
      </a:schemeClr>
    </dgm:fillClrLst>
    <dgm:linClrLst meth="repeat">
      <a:schemeClr val="dk1">
        <a:shade val="80000"/>
      </a:schemeClr>
    </dgm:linClrLst>
    <dgm:effectClrLst/>
    <dgm:txLinClrLst/>
    <dgm:txFillClrLst meth="repeat">
      <a:schemeClr val="lt1"/>
    </dgm:txFillClrLst>
    <dgm:txEffectClrLst/>
  </dgm:styleLbl>
  <dgm:styleLbl name="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f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bgSibTrans2D1">
    <dgm:fillClrLst meth="repeat">
      <a:schemeClr val="dk1">
        <a:tint val="60000"/>
      </a:schemeClr>
    </dgm:fillClrLst>
    <dgm:linClrLst meth="repeat">
      <a:schemeClr val="dk1">
        <a:tint val="60000"/>
      </a:schemeClr>
    </dgm:linClrLst>
    <dgm:effectClrLst/>
    <dgm:txLinClrLst/>
    <dgm:txFillClrLst meth="repeat">
      <a:schemeClr val="dk1"/>
    </dgm:txFillClrLst>
    <dgm:txEffectClrLst/>
  </dgm:styleLbl>
  <dgm:styleLbl name="sibTrans1D1">
    <dgm:fillClrLst meth="repeat">
      <a:schemeClr val="dk1"/>
    </dgm:fillClrLst>
    <dgm:linClrLst meth="repeat">
      <a:schemeClr val="dk1"/>
    </dgm:linClrLst>
    <dgm:effectClrLst/>
    <dgm:txLinClrLst/>
    <dgm:txFillClrLst meth="repeat">
      <a:schemeClr val="tx1"/>
    </dgm:txFillClrLst>
    <dgm:txEffectClrLst/>
  </dgm:styleLbl>
  <dgm:styleLbl name="callout">
    <dgm:fillClrLst meth="repeat">
      <a:schemeClr val="dk1"/>
    </dgm:fillClrLst>
    <dgm:linClrLst meth="repeat">
      <a:schemeClr val="dk1"/>
    </dgm:linClrLst>
    <dgm:effectClrLst/>
    <dgm:txLinClrLst/>
    <dgm:txFillClrLst meth="repeat">
      <a:schemeClr val="tx1"/>
    </dgm:txFillClrLst>
    <dgm:txEffectClrLst/>
  </dgm:styleLbl>
  <dgm:styleLbl name="asst0">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1">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2">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3">
    <dgm:fillClrLst meth="repeat">
      <a:schemeClr val="lt1"/>
    </dgm:fillClrLst>
    <dgm:linClrLst meth="repeat">
      <a:schemeClr val="dk1">
        <a:shade val="80000"/>
      </a:schemeClr>
    </dgm:linClrLst>
    <dgm:effectClrLst/>
    <dgm:txLinClrLst/>
    <dgm:txFillClrLst meth="repeat">
      <a:schemeClr val="dk1"/>
    </dgm:txFillClrLst>
    <dgm:txEffectClrLst/>
  </dgm:styleLbl>
  <dgm:styleLbl name="asst4">
    <dgm:fillClrLst meth="repeat">
      <a:schemeClr val="lt1"/>
    </dgm:fillClrLst>
    <dgm:linClrLst meth="repeat">
      <a:schemeClr val="dk1">
        <a:shade val="80000"/>
      </a:schemeClr>
    </dgm:linClrLst>
    <dgm:effectClrLst/>
    <dgm:txLinClrLst/>
    <dgm:txFillClrLst meth="repeat">
      <a:schemeClr val="dk1"/>
    </dgm:txFillClrLst>
    <dgm:txEffectClrLst/>
  </dgm:styleLbl>
  <dgm:styleLbl name="parChTrans2D1">
    <dgm:fillClrLst meth="repeat">
      <a:schemeClr val="dk1">
        <a:tint val="60000"/>
      </a:schemeClr>
    </dgm:fillClrLst>
    <dgm:linClrLst meth="repeat">
      <a:schemeClr val="dk1">
        <a:tint val="60000"/>
      </a:schemeClr>
    </dgm:linClrLst>
    <dgm:effectClrLst/>
    <dgm:txLinClrLst/>
    <dgm:txFillClrLst/>
    <dgm:txEffectClrLst/>
  </dgm:styleLbl>
  <dgm:styleLbl name="parChTrans2D2">
    <dgm:fillClrLst meth="repeat">
      <a:schemeClr val="dk1"/>
    </dgm:fillClrLst>
    <dgm:linClrLst meth="repeat">
      <a:schemeClr val="dk1"/>
    </dgm:linClrLst>
    <dgm:effectClrLst/>
    <dgm:txLinClrLst/>
    <dgm:txFillClrLst/>
    <dgm:txEffectClrLst/>
  </dgm:styleLbl>
  <dgm:styleLbl name="parChTrans2D3">
    <dgm:fillClrLst meth="repeat">
      <a:schemeClr val="dk1"/>
    </dgm:fillClrLst>
    <dgm:linClrLst meth="repeat">
      <a:schemeClr val="dk1"/>
    </dgm:linClrLst>
    <dgm:effectClrLst/>
    <dgm:txLinClrLst/>
    <dgm:txFillClrLst/>
    <dgm:txEffectClrLst/>
  </dgm:styleLbl>
  <dgm:styleLbl name="parChTrans2D4">
    <dgm:fillClrLst meth="repeat">
      <a:schemeClr val="dk1"/>
    </dgm:fillClrLst>
    <dgm:linClrLst meth="repeat">
      <a:schemeClr val="dk1"/>
    </dgm:linClrLst>
    <dgm:effectClrLst/>
    <dgm:txLinClrLst/>
    <dgm:txFillClrLst meth="repeat">
      <a:schemeClr val="lt1"/>
    </dgm:txFillClrLst>
    <dgm:txEffectClrLst/>
  </dgm:styleLbl>
  <dgm:styleLbl name="parChTrans1D1">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2">
    <dgm:fillClrLst meth="repeat">
      <a:schemeClr val="dk1"/>
    </dgm:fillClrLst>
    <dgm:linClrLst meth="repeat">
      <a:schemeClr val="dk1">
        <a:shade val="60000"/>
      </a:schemeClr>
    </dgm:linClrLst>
    <dgm:effectClrLst/>
    <dgm:txLinClrLst/>
    <dgm:txFillClrLst meth="repeat">
      <a:schemeClr val="tx1"/>
    </dgm:txFillClrLst>
    <dgm:txEffectClrLst/>
  </dgm:styleLbl>
  <dgm:styleLbl name="parChTrans1D3">
    <dgm:fillClrLst meth="repeat">
      <a:schemeClr val="dk1"/>
    </dgm:fillClrLst>
    <dgm:linClrLst meth="repeat">
      <a:schemeClr val="dk1">
        <a:shade val="80000"/>
      </a:schemeClr>
    </dgm:linClrLst>
    <dgm:effectClrLst/>
    <dgm:txLinClrLst/>
    <dgm:txFillClrLst meth="repeat">
      <a:schemeClr val="tx1"/>
    </dgm:txFillClrLst>
    <dgm:txEffectClrLst/>
  </dgm:styleLbl>
  <dgm:styleLbl name="parChTrans1D4">
    <dgm:fillClrLst meth="repeat">
      <a:schemeClr val="dk1"/>
    </dgm:fillClrLst>
    <dgm:linClrLst meth="repeat">
      <a:schemeClr val="dk1">
        <a:shade val="80000"/>
      </a:schemeClr>
    </dgm:linClrLst>
    <dgm:effectClrLst/>
    <dgm:txLinClrLst/>
    <dgm:txFillClrLst meth="repeat">
      <a:schemeClr val="tx1"/>
    </dgm:txFillClrLst>
    <dgm:txEffectClrLst/>
  </dgm:styleLbl>
  <dgm:styleLbl name="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conF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align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trAlignAcc1">
    <dgm:fillClrLst meth="repeat">
      <a:schemeClr val="dk1">
        <a:alpha val="40000"/>
        <a:tint val="40000"/>
      </a:schemeClr>
    </dgm:fillClrLst>
    <dgm:linClrLst meth="repeat">
      <a:schemeClr val="dk1"/>
    </dgm:linClrLst>
    <dgm:effectClrLst/>
    <dgm:txLinClrLst/>
    <dgm:txFillClrLst meth="repeat">
      <a:schemeClr val="dk1"/>
    </dgm:txFillClrLst>
    <dgm:txEffectClrLst/>
  </dgm:styleLbl>
  <dgm:styleLbl name="bgAcc1">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solidFgAcc1">
    <dgm:fillClrLst meth="repeat">
      <a:schemeClr val="lt1"/>
    </dgm:fillClrLst>
    <dgm:linClrLst meth="repeat">
      <a:schemeClr val="dk1"/>
    </dgm:linClrLst>
    <dgm:effectClrLst/>
    <dgm:txLinClrLst/>
    <dgm:txFillClrLst meth="repeat">
      <a:schemeClr val="dk1"/>
    </dgm:txFillClrLst>
    <dgm:txEffectClrLst/>
  </dgm:styleLbl>
  <dgm:styleLbl name="solidAlignAcc1">
    <dgm:fillClrLst meth="repeat">
      <a:schemeClr val="lt1"/>
    </dgm:fillClrLst>
    <dgm:linClrLst meth="repeat">
      <a:schemeClr val="dk1"/>
    </dgm:linClrLst>
    <dgm:effectClrLst/>
    <dgm:txLinClrLst/>
    <dgm:txFillClrLst meth="repeat">
      <a:schemeClr val="dk1"/>
    </dgm:txFillClrLst>
    <dgm:txEffectClrLst/>
  </dgm:styleLbl>
  <dgm:styleLbl name="solidBgAcc1">
    <dgm:fillClrLst meth="repeat">
      <a:schemeClr val="lt1"/>
    </dgm:fillClrLst>
    <dgm:linClrLst meth="repeat">
      <a:schemeClr val="dk1"/>
    </dgm:linClrLst>
    <dgm:effectClrLst/>
    <dgm:txLinClrLst/>
    <dgm:txFillClrLst meth="repeat">
      <a:schemeClr val="dk1"/>
    </dgm:txFillClrLst>
    <dgm:txEffectClrLst/>
  </dgm:styleLbl>
  <dgm:styleLbl name="f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align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bgAccFollowNode1">
    <dgm:fillClrLst meth="repeat">
      <a:schemeClr val="lt1">
        <a:alpha val="90000"/>
        <a:tint val="40000"/>
      </a:schemeClr>
    </dgm:fillClrLst>
    <dgm:linClrLst meth="repeat">
      <a:schemeClr val="dk1">
        <a:alpha val="90000"/>
      </a:schemeClr>
    </dgm:linClrLst>
    <dgm:effectClrLst/>
    <dgm:txLinClrLst/>
    <dgm:txFillClrLst meth="repeat">
      <a:schemeClr val="dk1"/>
    </dgm:txFillClrLst>
    <dgm:txEffectClrLst/>
  </dgm:styleLbl>
  <dgm:styleLbl name="fgAcc0">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2">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3">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fgAcc4">
    <dgm:fillClrLst meth="repeat">
      <a:schemeClr val="dk1">
        <a:alpha val="90000"/>
        <a:tint val="40000"/>
      </a:schemeClr>
    </dgm:fillClrLst>
    <dgm:linClrLst meth="repeat">
      <a:schemeClr val="dk1"/>
    </dgm:linClrLst>
    <dgm:effectClrLst/>
    <dgm:txLinClrLst/>
    <dgm:txFillClrLst meth="repeat">
      <a:schemeClr val="dk1"/>
    </dgm:txFillClrLst>
    <dgm:txEffectClrLst/>
  </dgm:styleLbl>
  <dgm:styleLbl name="bgShp">
    <dgm:fillClrLst meth="repeat">
      <a:schemeClr val="dk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dk1">
        <a:shade val="80000"/>
      </a:schemeClr>
    </dgm:fillClrLst>
    <dgm:linClrLst meth="repeat">
      <a:schemeClr val="dk1"/>
    </dgm:linClrLst>
    <dgm:effectClrLst/>
    <dgm:txLinClrLst/>
    <dgm:txFillClrLst meth="repeat">
      <a:schemeClr val="lt1"/>
    </dgm:txFillClrLst>
    <dgm:txEffectClrLst/>
  </dgm:styleLbl>
  <dgm:styleLbl name="trBgShp">
    <dgm:fillClrLst meth="repeat">
      <a:schemeClr val="dk1">
        <a:tint val="50000"/>
        <a:alpha val="40000"/>
      </a:schemeClr>
    </dgm:fillClrLst>
    <dgm:linClrLst meth="repeat">
      <a:schemeClr val="dk1"/>
    </dgm:linClrLst>
    <dgm:effectClrLst/>
    <dgm:txLinClrLst/>
    <dgm:txFillClrLst meth="repeat">
      <a:schemeClr val="lt1"/>
    </dgm:txFillClrLst>
    <dgm:txEffectClrLst/>
  </dgm:styleLbl>
  <dgm:styleLbl name="fgShp">
    <dgm:fillClrLst meth="repeat">
      <a:schemeClr val="dk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8D5B3F8E-D1D3-42C4-AD6A-F11E28757214}" type="doc">
      <dgm:prSet loTypeId="urn:microsoft.com/office/officeart/2005/8/layout/hierarchy3" loCatId="hierarchy" qsTypeId="urn:microsoft.com/office/officeart/2005/8/quickstyle/simple5" qsCatId="simple" csTypeId="urn:microsoft.com/office/officeart/2005/8/colors/accent1_2" csCatId="accent1" phldr="1"/>
      <dgm:spPr/>
      <dgm:t>
        <a:bodyPr/>
        <a:lstStyle/>
        <a:p>
          <a:endParaRPr lang="en-US"/>
        </a:p>
      </dgm:t>
    </dgm:pt>
    <dgm:pt modelId="{F986C92F-074B-4569-9182-5AD9EDCEA4D0}">
      <dgm:prSet phldrT="[Text]" custT="1"/>
      <dgm:spPr>
        <a:solidFill>
          <a:schemeClr val="accent1">
            <a:lumMod val="60000"/>
            <a:lumOff val="40000"/>
          </a:schemeClr>
        </a:solidFill>
      </dgm:spPr>
      <dgm:t>
        <a:bodyPr/>
        <a:lstStyle/>
        <a:p>
          <a:r>
            <a:rPr lang="en-US" sz="1400" b="1" dirty="0">
              <a:latin typeface="Calibri" pitchFamily="34" charset="0"/>
            </a:rPr>
            <a:t>All</a:t>
          </a:r>
          <a:br>
            <a:rPr lang="en-US" sz="1400" b="1" dirty="0">
              <a:latin typeface="Calibri" pitchFamily="34" charset="0"/>
            </a:rPr>
          </a:br>
          <a:r>
            <a:rPr lang="en-US" sz="1400" b="1" dirty="0">
              <a:latin typeface="Calibri" pitchFamily="34" charset="0"/>
            </a:rPr>
            <a:t>(</a:t>
          </a:r>
          <a:r>
            <a:rPr lang="en-US" sz="1400" b="1" dirty="0" smtClean="0">
              <a:latin typeface="Calibri" pitchFamily="34" charset="0"/>
            </a:rPr>
            <a:t>n=5003)</a:t>
          </a:r>
          <a:endParaRPr lang="en-US" sz="1400" b="1" dirty="0">
            <a:latin typeface="Calibri" pitchFamily="34" charset="0"/>
          </a:endParaRPr>
        </a:p>
      </dgm:t>
    </dgm:pt>
    <dgm:pt modelId="{63BC6C48-49C4-41BE-ABD9-96E5875E5206}" type="parTrans" cxnId="{76B5F50F-7637-41E9-8E4B-7CE9C5B112ED}">
      <dgm:prSet/>
      <dgm:spPr/>
      <dgm:t>
        <a:bodyPr/>
        <a:lstStyle/>
        <a:p>
          <a:endParaRPr lang="en-US" sz="1200">
            <a:latin typeface="Calibri" pitchFamily="34" charset="0"/>
          </a:endParaRPr>
        </a:p>
      </dgm:t>
    </dgm:pt>
    <dgm:pt modelId="{925B8134-609E-44E6-89CE-D2DF844B8B57}" type="sibTrans" cxnId="{76B5F50F-7637-41E9-8E4B-7CE9C5B112ED}">
      <dgm:prSet/>
      <dgm:spPr/>
      <dgm:t>
        <a:bodyPr/>
        <a:lstStyle/>
        <a:p>
          <a:endParaRPr lang="en-US" sz="1200">
            <a:latin typeface="Calibri" pitchFamily="34" charset="0"/>
          </a:endParaRPr>
        </a:p>
      </dgm:t>
    </dgm:pt>
    <dgm:pt modelId="{CBEF39B5-6709-4503-9874-7B43C6DDAB08}">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4566.8</a:t>
          </a:r>
          <a:endParaRPr lang="en-US" sz="1200" dirty="0">
            <a:latin typeface="Calibri" pitchFamily="34" charset="0"/>
          </a:endParaRPr>
        </a:p>
      </dgm:t>
    </dgm:pt>
    <dgm:pt modelId="{A11AC076-3A82-4E54-81C3-534063663224}" type="parTrans" cxnId="{B3CFB76D-A17A-430D-B739-1D9EC36C30D6}">
      <dgm:prSet/>
      <dgm:spPr/>
      <dgm:t>
        <a:bodyPr/>
        <a:lstStyle/>
        <a:p>
          <a:endParaRPr lang="en-US" sz="1200" dirty="0">
            <a:latin typeface="Calibri" pitchFamily="34" charset="0"/>
          </a:endParaRPr>
        </a:p>
      </dgm:t>
    </dgm:pt>
    <dgm:pt modelId="{CA7BF61F-125A-4B5F-88E5-52C62DB5E3AF}" type="sibTrans" cxnId="{B3CFB76D-A17A-430D-B739-1D9EC36C30D6}">
      <dgm:prSet/>
      <dgm:spPr/>
      <dgm:t>
        <a:bodyPr/>
        <a:lstStyle/>
        <a:p>
          <a:endParaRPr lang="en-US" sz="1200">
            <a:latin typeface="Calibri" pitchFamily="34" charset="0"/>
          </a:endParaRPr>
        </a:p>
      </dgm:t>
    </dgm:pt>
    <dgm:pt modelId="{396E9662-479A-40EA-B8A4-5975608ACB3A}">
      <dgm:prSet phldrT="[Text]" custT="1"/>
      <dgm:spPr>
        <a:solidFill>
          <a:schemeClr val="accent1">
            <a:lumMod val="60000"/>
            <a:lumOff val="40000"/>
          </a:schemeClr>
        </a:solidFill>
      </dgm:spPr>
      <dgm:t>
        <a:bodyPr/>
        <a:lstStyle/>
        <a:p>
          <a:r>
            <a:rPr lang="en-US" sz="1400" b="1" dirty="0" smtClean="0">
              <a:latin typeface="Calibri" pitchFamily="34" charset="0"/>
            </a:rPr>
            <a:t>Type H</a:t>
          </a:r>
          <a:r>
            <a:rPr lang="en-US" sz="1400" b="1" dirty="0">
              <a:latin typeface="Calibri" pitchFamily="34" charset="0"/>
            </a:rPr>
            <a:t/>
          </a:r>
          <a:br>
            <a:rPr lang="en-US" sz="1400" b="1" dirty="0">
              <a:latin typeface="Calibri" pitchFamily="34" charset="0"/>
            </a:rPr>
          </a:br>
          <a:r>
            <a:rPr lang="en-US" sz="1400" b="1" dirty="0">
              <a:latin typeface="Calibri" pitchFamily="34" charset="0"/>
            </a:rPr>
            <a:t>(</a:t>
          </a:r>
          <a:r>
            <a:rPr lang="en-US" sz="1400" b="1" dirty="0" smtClean="0">
              <a:latin typeface="Calibri" pitchFamily="34" charset="0"/>
            </a:rPr>
            <a:t>n=4333)</a:t>
          </a:r>
          <a:endParaRPr lang="en-US" sz="1400" b="1" dirty="0">
            <a:latin typeface="Calibri" pitchFamily="34" charset="0"/>
          </a:endParaRPr>
        </a:p>
      </dgm:t>
    </dgm:pt>
    <dgm:pt modelId="{BCE2A53F-F3E4-43A2-B0F2-123D81F99BE9}" type="parTrans" cxnId="{F48C38D3-2769-469E-8B97-55EDD200FE6C}">
      <dgm:prSet/>
      <dgm:spPr/>
      <dgm:t>
        <a:bodyPr/>
        <a:lstStyle/>
        <a:p>
          <a:endParaRPr lang="en-US" sz="1200">
            <a:latin typeface="Calibri" pitchFamily="34" charset="0"/>
          </a:endParaRPr>
        </a:p>
      </dgm:t>
    </dgm:pt>
    <dgm:pt modelId="{FDE254B2-4DD5-44C3-97F3-6F3C40EF367F}" type="sibTrans" cxnId="{F48C38D3-2769-469E-8B97-55EDD200FE6C}">
      <dgm:prSet/>
      <dgm:spPr/>
      <dgm:t>
        <a:bodyPr/>
        <a:lstStyle/>
        <a:p>
          <a:endParaRPr lang="en-US" sz="1200">
            <a:latin typeface="Calibri" pitchFamily="34" charset="0"/>
          </a:endParaRPr>
        </a:p>
      </dgm:t>
    </dgm:pt>
    <dgm:pt modelId="{D84DFC25-FF8A-473A-8683-D9FD0284CD40}">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4868.1</a:t>
          </a:r>
          <a:endParaRPr lang="en-US" sz="1200" dirty="0">
            <a:latin typeface="Calibri" pitchFamily="34" charset="0"/>
          </a:endParaRPr>
        </a:p>
      </dgm:t>
    </dgm:pt>
    <dgm:pt modelId="{CC8C43E9-2E95-4A14-A6F1-1837DB14A51E}" type="parTrans" cxnId="{401C5B14-B886-40A2-B27D-6D755B205893}">
      <dgm:prSet/>
      <dgm:spPr/>
      <dgm:t>
        <a:bodyPr/>
        <a:lstStyle/>
        <a:p>
          <a:endParaRPr lang="en-US" sz="1200" dirty="0">
            <a:latin typeface="Calibri" pitchFamily="34" charset="0"/>
          </a:endParaRPr>
        </a:p>
      </dgm:t>
    </dgm:pt>
    <dgm:pt modelId="{9CF8886C-2B5E-4DA7-9151-5DD8E8ED6CE4}" type="sibTrans" cxnId="{401C5B14-B886-40A2-B27D-6D755B205893}">
      <dgm:prSet/>
      <dgm:spPr/>
      <dgm:t>
        <a:bodyPr/>
        <a:lstStyle/>
        <a:p>
          <a:endParaRPr lang="en-US" sz="1200">
            <a:latin typeface="Calibri" pitchFamily="34" charset="0"/>
          </a:endParaRPr>
        </a:p>
      </dgm:t>
    </dgm:pt>
    <dgm:pt modelId="{A0A83082-40CD-431E-B62A-01E0F70D23CB}">
      <dgm:prSet phldrT="[Text]" custT="1"/>
      <dgm:spPr>
        <a:solidFill>
          <a:schemeClr val="accent1">
            <a:lumMod val="60000"/>
            <a:lumOff val="40000"/>
          </a:schemeClr>
        </a:solidFill>
      </dgm:spPr>
      <dgm:t>
        <a:bodyPr/>
        <a:lstStyle/>
        <a:p>
          <a:r>
            <a:rPr lang="en-US" sz="1400" b="1" dirty="0" smtClean="0">
              <a:latin typeface="Calibri" pitchFamily="34" charset="0"/>
            </a:rPr>
            <a:t>Type P</a:t>
          </a:r>
          <a:r>
            <a:rPr lang="en-US" sz="1400" b="1" dirty="0">
              <a:latin typeface="Calibri" pitchFamily="34" charset="0"/>
            </a:rPr>
            <a:t/>
          </a:r>
          <a:br>
            <a:rPr lang="en-US" sz="1400" b="1" dirty="0">
              <a:latin typeface="Calibri" pitchFamily="34" charset="0"/>
            </a:rPr>
          </a:br>
          <a:r>
            <a:rPr lang="en-US" sz="1400" b="1" dirty="0" smtClean="0">
              <a:latin typeface="Calibri" pitchFamily="34" charset="0"/>
            </a:rPr>
            <a:t>(n=523)</a:t>
          </a:r>
          <a:endParaRPr lang="en-US" sz="1400" b="1" dirty="0">
            <a:latin typeface="Calibri" pitchFamily="34" charset="0"/>
          </a:endParaRPr>
        </a:p>
      </dgm:t>
    </dgm:pt>
    <dgm:pt modelId="{ACECE28A-0B12-45E2-A386-85F9B94C1F3A}" type="parTrans" cxnId="{96382499-AFBB-402D-96CD-E04FBDF7E417}">
      <dgm:prSet/>
      <dgm:spPr/>
      <dgm:t>
        <a:bodyPr/>
        <a:lstStyle/>
        <a:p>
          <a:endParaRPr lang="en-US" sz="1200">
            <a:latin typeface="Calibri" pitchFamily="34" charset="0"/>
          </a:endParaRPr>
        </a:p>
      </dgm:t>
    </dgm:pt>
    <dgm:pt modelId="{C6E20907-4FA1-458E-9517-6F8FF92A22DF}" type="sibTrans" cxnId="{96382499-AFBB-402D-96CD-E04FBDF7E417}">
      <dgm:prSet/>
      <dgm:spPr/>
      <dgm:t>
        <a:bodyPr/>
        <a:lstStyle/>
        <a:p>
          <a:endParaRPr lang="en-US" sz="1200">
            <a:latin typeface="Calibri" pitchFamily="34" charset="0"/>
          </a:endParaRPr>
        </a:p>
      </dgm:t>
    </dgm:pt>
    <dgm:pt modelId="{50E81B65-3BC8-4CAE-A7C5-0611F1074BDB}">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3933.1</a:t>
          </a:r>
          <a:endParaRPr lang="en-US" sz="1200" dirty="0">
            <a:latin typeface="Calibri" pitchFamily="34" charset="0"/>
          </a:endParaRPr>
        </a:p>
      </dgm:t>
    </dgm:pt>
    <dgm:pt modelId="{6B912088-EA22-45B4-B357-52E3F6336985}" type="parTrans" cxnId="{9088CE97-6807-439F-8FC6-3AF30F22ECEF}">
      <dgm:prSet/>
      <dgm:spPr/>
      <dgm:t>
        <a:bodyPr/>
        <a:lstStyle/>
        <a:p>
          <a:endParaRPr lang="en-US" sz="1200" dirty="0">
            <a:latin typeface="Calibri" pitchFamily="34" charset="0"/>
          </a:endParaRPr>
        </a:p>
      </dgm:t>
    </dgm:pt>
    <dgm:pt modelId="{B8746F8C-DCCD-49A7-A15E-0E65623420FA}" type="sibTrans" cxnId="{9088CE97-6807-439F-8FC6-3AF30F22ECEF}">
      <dgm:prSet/>
      <dgm:spPr/>
      <dgm:t>
        <a:bodyPr/>
        <a:lstStyle/>
        <a:p>
          <a:endParaRPr lang="en-US" sz="1200">
            <a:latin typeface="Calibri" pitchFamily="34" charset="0"/>
          </a:endParaRPr>
        </a:p>
      </dgm:t>
    </dgm:pt>
    <dgm:pt modelId="{36C0C5F4-9488-409B-96B3-8C1DD0A0C33B}">
      <dgm:prSet phldrT="[Text]" custT="1"/>
      <dgm:spPr>
        <a:solidFill>
          <a:schemeClr val="accent1">
            <a:lumMod val="60000"/>
            <a:lumOff val="40000"/>
          </a:schemeClr>
        </a:solidFill>
      </dgm:spPr>
      <dgm:t>
        <a:bodyPr/>
        <a:lstStyle/>
        <a:p>
          <a:r>
            <a:rPr lang="en-US" sz="1400" b="1" dirty="0" smtClean="0">
              <a:latin typeface="Calibri" pitchFamily="34" charset="0"/>
            </a:rPr>
            <a:t>Type M</a:t>
          </a:r>
          <a:r>
            <a:rPr lang="en-US" sz="1400" b="1" dirty="0">
              <a:latin typeface="Calibri" pitchFamily="34" charset="0"/>
            </a:rPr>
            <a:t/>
          </a:r>
          <a:br>
            <a:rPr lang="en-US" sz="1400" b="1" dirty="0">
              <a:latin typeface="Calibri" pitchFamily="34" charset="0"/>
            </a:rPr>
          </a:br>
          <a:r>
            <a:rPr lang="en-US" sz="1400" b="1" dirty="0" smtClean="0">
              <a:latin typeface="Calibri" pitchFamily="34" charset="0"/>
            </a:rPr>
            <a:t>(n=452)</a:t>
          </a:r>
          <a:endParaRPr lang="en-US" sz="1400" b="1" dirty="0">
            <a:latin typeface="Calibri" pitchFamily="34" charset="0"/>
          </a:endParaRPr>
        </a:p>
      </dgm:t>
    </dgm:pt>
    <dgm:pt modelId="{64FD89F2-F705-4F5F-A897-40F1A68CA6CB}" type="parTrans" cxnId="{27362B66-8444-446E-A7DF-FB572BD752EC}">
      <dgm:prSet/>
      <dgm:spPr/>
      <dgm:t>
        <a:bodyPr/>
        <a:lstStyle/>
        <a:p>
          <a:endParaRPr lang="en-US" sz="1200">
            <a:latin typeface="Calibri" pitchFamily="34" charset="0"/>
          </a:endParaRPr>
        </a:p>
      </dgm:t>
    </dgm:pt>
    <dgm:pt modelId="{25D322C2-36BA-40CC-ACF4-D82574D6C1EE}" type="sibTrans" cxnId="{27362B66-8444-446E-A7DF-FB572BD752EC}">
      <dgm:prSet/>
      <dgm:spPr/>
      <dgm:t>
        <a:bodyPr/>
        <a:lstStyle/>
        <a:p>
          <a:endParaRPr lang="en-US" sz="1200">
            <a:latin typeface="Calibri" pitchFamily="34" charset="0"/>
          </a:endParaRPr>
        </a:p>
      </dgm:t>
    </dgm:pt>
    <dgm:pt modelId="{06395C9D-5F7E-4529-862A-3A80211239E5}">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3105.8</a:t>
          </a:r>
          <a:endParaRPr lang="en-US" sz="1200" dirty="0">
            <a:latin typeface="Calibri" pitchFamily="34" charset="0"/>
          </a:endParaRPr>
        </a:p>
      </dgm:t>
    </dgm:pt>
    <dgm:pt modelId="{A407185D-4D59-442E-9E23-9A7DB5A27917}" type="parTrans" cxnId="{082DA561-017E-4899-B4FF-FB34A0EF4122}">
      <dgm:prSet/>
      <dgm:spPr/>
      <dgm:t>
        <a:bodyPr/>
        <a:lstStyle/>
        <a:p>
          <a:endParaRPr lang="en-US" sz="1200" dirty="0">
            <a:latin typeface="Calibri" pitchFamily="34" charset="0"/>
          </a:endParaRPr>
        </a:p>
      </dgm:t>
    </dgm:pt>
    <dgm:pt modelId="{AF8833A1-4E91-4733-8E86-4EC1ECBDF427}" type="sibTrans" cxnId="{082DA561-017E-4899-B4FF-FB34A0EF4122}">
      <dgm:prSet/>
      <dgm:spPr/>
      <dgm:t>
        <a:bodyPr/>
        <a:lstStyle/>
        <a:p>
          <a:endParaRPr lang="en-US" sz="1200">
            <a:latin typeface="Calibri" pitchFamily="34" charset="0"/>
          </a:endParaRPr>
        </a:p>
      </dgm:t>
    </dgm:pt>
    <dgm:pt modelId="{11859876-3F64-4FC6-A575-EE98811DE916}">
      <dgm:prSet phldrT="[Text]" custT="1"/>
      <dgm:spPr>
        <a:solidFill>
          <a:srgbClr val="FF6666"/>
        </a:solidFill>
      </dgm:spPr>
      <dgm:t>
        <a:bodyPr/>
        <a:lstStyle/>
        <a:p>
          <a:r>
            <a:rPr lang="en-US" sz="1400" b="1" dirty="0" smtClean="0">
              <a:latin typeface="Calibri" pitchFamily="34" charset="0"/>
            </a:rPr>
            <a:t>Type Q</a:t>
          </a:r>
          <a:r>
            <a:rPr lang="en-US" sz="1400" b="1" dirty="0">
              <a:latin typeface="Calibri" pitchFamily="34" charset="0"/>
            </a:rPr>
            <a:t/>
          </a:r>
          <a:br>
            <a:rPr lang="en-US" sz="1400" b="1" dirty="0">
              <a:latin typeface="Calibri" pitchFamily="34" charset="0"/>
            </a:rPr>
          </a:br>
          <a:r>
            <a:rPr lang="en-US" sz="1400" b="1" dirty="0">
              <a:latin typeface="Calibri" pitchFamily="34" charset="0"/>
            </a:rPr>
            <a:t>(</a:t>
          </a:r>
          <a:r>
            <a:rPr lang="en-US" sz="1400" b="1" dirty="0" smtClean="0">
              <a:latin typeface="Calibri" pitchFamily="34" charset="0"/>
            </a:rPr>
            <a:t>n=44)</a:t>
          </a:r>
          <a:endParaRPr lang="en-US" sz="1400" b="1" dirty="0">
            <a:latin typeface="Calibri" pitchFamily="34" charset="0"/>
          </a:endParaRPr>
        </a:p>
      </dgm:t>
    </dgm:pt>
    <dgm:pt modelId="{E99A6D7E-3776-45CB-AFA7-628BEB5906ED}" type="parTrans" cxnId="{F75EAE46-14FE-4C75-A9CD-B815B0CB9BC8}">
      <dgm:prSet/>
      <dgm:spPr/>
      <dgm:t>
        <a:bodyPr/>
        <a:lstStyle/>
        <a:p>
          <a:endParaRPr lang="en-US" sz="1200">
            <a:latin typeface="Calibri" pitchFamily="34" charset="0"/>
          </a:endParaRPr>
        </a:p>
      </dgm:t>
    </dgm:pt>
    <dgm:pt modelId="{BAB10840-5800-4EFE-9B6E-C1DC186A8B7D}" type="sibTrans" cxnId="{F75EAE46-14FE-4C75-A9CD-B815B0CB9BC8}">
      <dgm:prSet/>
      <dgm:spPr/>
      <dgm:t>
        <a:bodyPr/>
        <a:lstStyle/>
        <a:p>
          <a:endParaRPr lang="en-US" sz="1200">
            <a:latin typeface="Calibri" pitchFamily="34" charset="0"/>
          </a:endParaRPr>
        </a:p>
      </dgm:t>
    </dgm:pt>
    <dgm:pt modelId="{2BB669E1-7827-4A64-B3C0-3A2323794B3A}">
      <dgm:prSet phldrT="[Text]" custT="1"/>
      <dgm:spPr>
        <a:solidFill>
          <a:srgbClr val="FFFFFF">
            <a:alpha val="89804"/>
          </a:srgbClr>
        </a:solidFill>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4818.4</a:t>
          </a:r>
          <a:endParaRPr lang="en-US" sz="1200" dirty="0">
            <a:latin typeface="Calibri" pitchFamily="34" charset="0"/>
          </a:endParaRPr>
        </a:p>
      </dgm:t>
    </dgm:pt>
    <dgm:pt modelId="{0828C231-7D84-401E-9392-10FEDDF860EE}" type="parTrans" cxnId="{160A0293-DB9B-4D03-B6D3-0FCE07E18C48}">
      <dgm:prSet/>
      <dgm:spPr/>
      <dgm:t>
        <a:bodyPr/>
        <a:lstStyle/>
        <a:p>
          <a:endParaRPr lang="en-US" sz="1200" dirty="0">
            <a:latin typeface="Calibri" pitchFamily="34" charset="0"/>
          </a:endParaRPr>
        </a:p>
      </dgm:t>
    </dgm:pt>
    <dgm:pt modelId="{507891C6-DE81-4E1B-A685-4B76C2FBAC85}" type="sibTrans" cxnId="{160A0293-DB9B-4D03-B6D3-0FCE07E18C48}">
      <dgm:prSet/>
      <dgm:spPr/>
      <dgm:t>
        <a:bodyPr/>
        <a:lstStyle/>
        <a:p>
          <a:endParaRPr lang="en-US" sz="1200">
            <a:latin typeface="Calibri" pitchFamily="34" charset="0"/>
          </a:endParaRPr>
        </a:p>
      </dgm:t>
    </dgm:pt>
    <dgm:pt modelId="{293F5BE7-DD52-489F-9C79-B114D5B0B04A}">
      <dgm:prSet custT="1"/>
      <dgm:spPr>
        <a:solidFill>
          <a:srgbClr val="FF6666"/>
        </a:solidFill>
      </dgm:spPr>
      <dgm:t>
        <a:bodyPr/>
        <a:lstStyle/>
        <a:p>
          <a:r>
            <a:rPr lang="en-US" sz="1400" b="1" dirty="0" smtClean="0">
              <a:latin typeface="Calibri" pitchFamily="34" charset="0"/>
            </a:rPr>
            <a:t>Other Products</a:t>
          </a:r>
          <a:br>
            <a:rPr lang="en-US" sz="1400" b="1" dirty="0" smtClean="0">
              <a:latin typeface="Calibri" pitchFamily="34" charset="0"/>
            </a:rPr>
          </a:br>
          <a:r>
            <a:rPr lang="en-US" sz="1400" b="1" dirty="0" smtClean="0">
              <a:latin typeface="Calibri" pitchFamily="34" charset="0"/>
            </a:rPr>
            <a:t>(n=27)</a:t>
          </a:r>
          <a:endParaRPr lang="en-US" sz="1400" dirty="0"/>
        </a:p>
      </dgm:t>
    </dgm:pt>
    <dgm:pt modelId="{EF535CE2-26E3-4866-89FF-A425046FB107}" type="parTrans" cxnId="{D7F46E48-7B39-463B-9B49-FF39946BEBCF}">
      <dgm:prSet/>
      <dgm:spPr/>
      <dgm:t>
        <a:bodyPr/>
        <a:lstStyle/>
        <a:p>
          <a:endParaRPr lang="en-US"/>
        </a:p>
      </dgm:t>
    </dgm:pt>
    <dgm:pt modelId="{C3A8436F-9A9D-4021-B2C7-D80881919EFF}" type="sibTrans" cxnId="{D7F46E48-7B39-463B-9B49-FF39946BEBCF}">
      <dgm:prSet/>
      <dgm:spPr/>
      <dgm:t>
        <a:bodyPr/>
        <a:lstStyle/>
        <a:p>
          <a:endParaRPr lang="en-US"/>
        </a:p>
      </dgm:t>
    </dgm:pt>
    <dgm:pt modelId="{67A3BBBB-7D95-4678-8FD8-850F47BF0FF0}">
      <dgm:prSet custT="1"/>
      <dgm:spPr>
        <a:solidFill>
          <a:srgbClr val="FFFFFF">
            <a:alpha val="90000"/>
          </a:srgbClr>
        </a:solidFill>
        <a:ln>
          <a:noFill/>
        </a:ln>
        <a:effectLst>
          <a:innerShdw blurRad="63500" dist="50800" dir="2700000">
            <a:prstClr val="black">
              <a:alpha val="50000"/>
            </a:prstClr>
          </a:innerShdw>
        </a:effectLst>
      </dgm:spPr>
      <dgm:t>
        <a:bodyPr/>
        <a:lstStyle/>
        <a:p>
          <a:r>
            <a:rPr lang="en-US" sz="1200" dirty="0" smtClean="0">
              <a:latin typeface="Calibri" pitchFamily="34" charset="0"/>
            </a:rPr>
            <a:t>Mean</a:t>
          </a:r>
        </a:p>
        <a:p>
          <a:r>
            <a:rPr lang="en-US" sz="1200" dirty="0" smtClean="0">
              <a:latin typeface="Calibri" pitchFamily="34" charset="0"/>
            </a:rPr>
            <a:t>4759.8</a:t>
          </a:r>
        </a:p>
      </dgm:t>
    </dgm:pt>
    <dgm:pt modelId="{A9765323-7C13-460E-8B91-634DFCFAD7FF}" type="parTrans" cxnId="{E4E0406A-2253-473B-8F5F-CCFD2564DB9C}">
      <dgm:prSet/>
      <dgm:spPr/>
      <dgm:t>
        <a:bodyPr/>
        <a:lstStyle/>
        <a:p>
          <a:endParaRPr lang="en-US" dirty="0"/>
        </a:p>
      </dgm:t>
    </dgm:pt>
    <dgm:pt modelId="{ACF92B59-CFB3-4134-B125-ACB0838BE4BC}" type="sibTrans" cxnId="{E4E0406A-2253-473B-8F5F-CCFD2564DB9C}">
      <dgm:prSet/>
      <dgm:spPr/>
      <dgm:t>
        <a:bodyPr/>
        <a:lstStyle/>
        <a:p>
          <a:endParaRPr lang="en-US"/>
        </a:p>
      </dgm:t>
    </dgm:pt>
    <dgm:pt modelId="{27ACB58D-808F-4B00-9E4F-374E0D4B2991}" type="pres">
      <dgm:prSet presAssocID="{8D5B3F8E-D1D3-42C4-AD6A-F11E28757214}" presName="diagram" presStyleCnt="0">
        <dgm:presLayoutVars>
          <dgm:chPref val="1"/>
          <dgm:dir/>
          <dgm:animOne val="branch"/>
          <dgm:animLvl val="lvl"/>
          <dgm:resizeHandles/>
        </dgm:presLayoutVars>
      </dgm:prSet>
      <dgm:spPr/>
      <dgm:t>
        <a:bodyPr/>
        <a:lstStyle/>
        <a:p>
          <a:endParaRPr lang="en-US"/>
        </a:p>
      </dgm:t>
    </dgm:pt>
    <dgm:pt modelId="{CAD547F1-414B-4F0C-BF6F-C045F58182BC}" type="pres">
      <dgm:prSet presAssocID="{F986C92F-074B-4569-9182-5AD9EDCEA4D0}" presName="root" presStyleCnt="0"/>
      <dgm:spPr/>
    </dgm:pt>
    <dgm:pt modelId="{FFB20172-6524-4B55-AA8E-69ADE1EE747D}" type="pres">
      <dgm:prSet presAssocID="{F986C92F-074B-4569-9182-5AD9EDCEA4D0}" presName="rootComposite" presStyleCnt="0"/>
      <dgm:spPr/>
    </dgm:pt>
    <dgm:pt modelId="{07011804-5411-4C8E-B02C-19014C13CDA1}" type="pres">
      <dgm:prSet presAssocID="{F986C92F-074B-4569-9182-5AD9EDCEA4D0}" presName="rootText" presStyleLbl="node1" presStyleIdx="0" presStyleCnt="6" custScaleY="182719"/>
      <dgm:spPr/>
      <dgm:t>
        <a:bodyPr/>
        <a:lstStyle/>
        <a:p>
          <a:endParaRPr lang="en-US"/>
        </a:p>
      </dgm:t>
    </dgm:pt>
    <dgm:pt modelId="{7FDE2E71-9CD7-4112-B74A-0B74926A845F}" type="pres">
      <dgm:prSet presAssocID="{F986C92F-074B-4569-9182-5AD9EDCEA4D0}" presName="rootConnector" presStyleLbl="node1" presStyleIdx="0" presStyleCnt="6"/>
      <dgm:spPr/>
      <dgm:t>
        <a:bodyPr/>
        <a:lstStyle/>
        <a:p>
          <a:endParaRPr lang="en-US"/>
        </a:p>
      </dgm:t>
    </dgm:pt>
    <dgm:pt modelId="{54593BFA-EE51-45B4-8B47-40518FC5C3FB}" type="pres">
      <dgm:prSet presAssocID="{F986C92F-074B-4569-9182-5AD9EDCEA4D0}" presName="childShape" presStyleCnt="0"/>
      <dgm:spPr/>
    </dgm:pt>
    <dgm:pt modelId="{B8AB778E-7A90-4EAE-8ABB-151AC4EAEE00}" type="pres">
      <dgm:prSet presAssocID="{A11AC076-3A82-4E54-81C3-534063663224}" presName="Name13" presStyleLbl="parChTrans1D2" presStyleIdx="0" presStyleCnt="6"/>
      <dgm:spPr/>
      <dgm:t>
        <a:bodyPr/>
        <a:lstStyle/>
        <a:p>
          <a:endParaRPr lang="en-US"/>
        </a:p>
      </dgm:t>
    </dgm:pt>
    <dgm:pt modelId="{6F231887-7176-480D-B7BB-670A1A86C3E5}" type="pres">
      <dgm:prSet presAssocID="{CBEF39B5-6709-4503-9874-7B43C6DDAB08}" presName="childText" presStyleLbl="bgAcc1" presStyleIdx="0" presStyleCnt="6" custScaleY="107302" custLinFactNeighborY="26201">
        <dgm:presLayoutVars>
          <dgm:bulletEnabled val="1"/>
        </dgm:presLayoutVars>
      </dgm:prSet>
      <dgm:spPr/>
      <dgm:t>
        <a:bodyPr/>
        <a:lstStyle/>
        <a:p>
          <a:endParaRPr lang="en-US"/>
        </a:p>
      </dgm:t>
    </dgm:pt>
    <dgm:pt modelId="{A4686636-5DD4-4330-B5CB-41DA98D5F90A}" type="pres">
      <dgm:prSet presAssocID="{396E9662-479A-40EA-B8A4-5975608ACB3A}" presName="root" presStyleCnt="0"/>
      <dgm:spPr/>
    </dgm:pt>
    <dgm:pt modelId="{0EC5A77E-42C6-49BC-9122-BDBBC8B310A9}" type="pres">
      <dgm:prSet presAssocID="{396E9662-479A-40EA-B8A4-5975608ACB3A}" presName="rootComposite" presStyleCnt="0"/>
      <dgm:spPr/>
    </dgm:pt>
    <dgm:pt modelId="{1A71C6D7-D580-4928-9FE8-A6040818A69A}" type="pres">
      <dgm:prSet presAssocID="{396E9662-479A-40EA-B8A4-5975608ACB3A}" presName="rootText" presStyleLbl="node1" presStyleIdx="1" presStyleCnt="6" custScaleX="112662" custScaleY="182719"/>
      <dgm:spPr/>
      <dgm:t>
        <a:bodyPr/>
        <a:lstStyle/>
        <a:p>
          <a:endParaRPr lang="en-US"/>
        </a:p>
      </dgm:t>
    </dgm:pt>
    <dgm:pt modelId="{1587D582-CEE9-494F-8E20-1A6A098E95F1}" type="pres">
      <dgm:prSet presAssocID="{396E9662-479A-40EA-B8A4-5975608ACB3A}" presName="rootConnector" presStyleLbl="node1" presStyleIdx="1" presStyleCnt="6"/>
      <dgm:spPr/>
      <dgm:t>
        <a:bodyPr/>
        <a:lstStyle/>
        <a:p>
          <a:endParaRPr lang="en-US"/>
        </a:p>
      </dgm:t>
    </dgm:pt>
    <dgm:pt modelId="{AB4EAEC6-033F-474A-8E16-066A35A3CD39}" type="pres">
      <dgm:prSet presAssocID="{396E9662-479A-40EA-B8A4-5975608ACB3A}" presName="childShape" presStyleCnt="0"/>
      <dgm:spPr/>
    </dgm:pt>
    <dgm:pt modelId="{66B30C22-FED4-4ED8-821B-95B891645432}" type="pres">
      <dgm:prSet presAssocID="{CC8C43E9-2E95-4A14-A6F1-1837DB14A51E}" presName="Name13" presStyleLbl="parChTrans1D2" presStyleIdx="1" presStyleCnt="6"/>
      <dgm:spPr/>
      <dgm:t>
        <a:bodyPr/>
        <a:lstStyle/>
        <a:p>
          <a:endParaRPr lang="en-US"/>
        </a:p>
      </dgm:t>
    </dgm:pt>
    <dgm:pt modelId="{E73F9456-BC72-4C78-B610-473CE0A7D7B8}" type="pres">
      <dgm:prSet presAssocID="{D84DFC25-FF8A-473A-8683-D9FD0284CD40}" presName="childText" presStyleLbl="bgAcc1" presStyleIdx="1" presStyleCnt="6" custScaleY="107302" custLinFactNeighborY="26201">
        <dgm:presLayoutVars>
          <dgm:bulletEnabled val="1"/>
        </dgm:presLayoutVars>
      </dgm:prSet>
      <dgm:spPr/>
      <dgm:t>
        <a:bodyPr/>
        <a:lstStyle/>
        <a:p>
          <a:endParaRPr lang="en-US"/>
        </a:p>
      </dgm:t>
    </dgm:pt>
    <dgm:pt modelId="{0D1D6198-5BA4-462D-9399-389379B86DAC}" type="pres">
      <dgm:prSet presAssocID="{A0A83082-40CD-431E-B62A-01E0F70D23CB}" presName="root" presStyleCnt="0"/>
      <dgm:spPr/>
    </dgm:pt>
    <dgm:pt modelId="{C398A05E-A1A4-473D-ADB1-AF39A752BE5D}" type="pres">
      <dgm:prSet presAssocID="{A0A83082-40CD-431E-B62A-01E0F70D23CB}" presName="rootComposite" presStyleCnt="0"/>
      <dgm:spPr/>
    </dgm:pt>
    <dgm:pt modelId="{1AF3C8A1-9C60-4C8F-B705-90B46616E028}" type="pres">
      <dgm:prSet presAssocID="{A0A83082-40CD-431E-B62A-01E0F70D23CB}" presName="rootText" presStyleLbl="node1" presStyleIdx="2" presStyleCnt="6" custScaleY="182719"/>
      <dgm:spPr/>
      <dgm:t>
        <a:bodyPr/>
        <a:lstStyle/>
        <a:p>
          <a:endParaRPr lang="en-US"/>
        </a:p>
      </dgm:t>
    </dgm:pt>
    <dgm:pt modelId="{A38916F7-7937-4A85-9DED-AC6A90C7DB7D}" type="pres">
      <dgm:prSet presAssocID="{A0A83082-40CD-431E-B62A-01E0F70D23CB}" presName="rootConnector" presStyleLbl="node1" presStyleIdx="2" presStyleCnt="6"/>
      <dgm:spPr/>
      <dgm:t>
        <a:bodyPr/>
        <a:lstStyle/>
        <a:p>
          <a:endParaRPr lang="en-US"/>
        </a:p>
      </dgm:t>
    </dgm:pt>
    <dgm:pt modelId="{4C15BFA6-E8A7-4353-817B-13311F62B879}" type="pres">
      <dgm:prSet presAssocID="{A0A83082-40CD-431E-B62A-01E0F70D23CB}" presName="childShape" presStyleCnt="0"/>
      <dgm:spPr/>
    </dgm:pt>
    <dgm:pt modelId="{C321A6DF-5592-43F4-A647-7723C0F84040}" type="pres">
      <dgm:prSet presAssocID="{6B912088-EA22-45B4-B357-52E3F6336985}" presName="Name13" presStyleLbl="parChTrans1D2" presStyleIdx="2" presStyleCnt="6"/>
      <dgm:spPr/>
      <dgm:t>
        <a:bodyPr/>
        <a:lstStyle/>
        <a:p>
          <a:endParaRPr lang="en-US"/>
        </a:p>
      </dgm:t>
    </dgm:pt>
    <dgm:pt modelId="{8D80F13F-BA48-4E76-AF8D-5246BBFB7DAD}" type="pres">
      <dgm:prSet presAssocID="{50E81B65-3BC8-4CAE-A7C5-0611F1074BDB}" presName="childText" presStyleLbl="bgAcc1" presStyleIdx="2" presStyleCnt="6" custScaleY="107302" custLinFactNeighborY="26201">
        <dgm:presLayoutVars>
          <dgm:bulletEnabled val="1"/>
        </dgm:presLayoutVars>
      </dgm:prSet>
      <dgm:spPr/>
      <dgm:t>
        <a:bodyPr/>
        <a:lstStyle/>
        <a:p>
          <a:endParaRPr lang="en-US"/>
        </a:p>
      </dgm:t>
    </dgm:pt>
    <dgm:pt modelId="{5A4CDFFC-B377-4589-8B85-0E13564824B9}" type="pres">
      <dgm:prSet presAssocID="{36C0C5F4-9488-409B-96B3-8C1DD0A0C33B}" presName="root" presStyleCnt="0"/>
      <dgm:spPr/>
    </dgm:pt>
    <dgm:pt modelId="{4373573F-25A8-46DC-B8C1-446096A4407B}" type="pres">
      <dgm:prSet presAssocID="{36C0C5F4-9488-409B-96B3-8C1DD0A0C33B}" presName="rootComposite" presStyleCnt="0"/>
      <dgm:spPr/>
    </dgm:pt>
    <dgm:pt modelId="{BDCC6E20-C2E6-4709-926E-447E78555F26}" type="pres">
      <dgm:prSet presAssocID="{36C0C5F4-9488-409B-96B3-8C1DD0A0C33B}" presName="rootText" presStyleLbl="node1" presStyleIdx="3" presStyleCnt="6" custScaleY="182719"/>
      <dgm:spPr/>
      <dgm:t>
        <a:bodyPr/>
        <a:lstStyle/>
        <a:p>
          <a:endParaRPr lang="en-US"/>
        </a:p>
      </dgm:t>
    </dgm:pt>
    <dgm:pt modelId="{D77DD108-465E-4BB5-B725-4B1FED666623}" type="pres">
      <dgm:prSet presAssocID="{36C0C5F4-9488-409B-96B3-8C1DD0A0C33B}" presName="rootConnector" presStyleLbl="node1" presStyleIdx="3" presStyleCnt="6"/>
      <dgm:spPr/>
      <dgm:t>
        <a:bodyPr/>
        <a:lstStyle/>
        <a:p>
          <a:endParaRPr lang="en-US"/>
        </a:p>
      </dgm:t>
    </dgm:pt>
    <dgm:pt modelId="{DF066F1A-7E0F-46CD-B267-1A0AC700EB55}" type="pres">
      <dgm:prSet presAssocID="{36C0C5F4-9488-409B-96B3-8C1DD0A0C33B}" presName="childShape" presStyleCnt="0"/>
      <dgm:spPr/>
    </dgm:pt>
    <dgm:pt modelId="{CAF739D8-2015-4CC0-B4CD-13CAB0D275B0}" type="pres">
      <dgm:prSet presAssocID="{A407185D-4D59-442E-9E23-9A7DB5A27917}" presName="Name13" presStyleLbl="parChTrans1D2" presStyleIdx="3" presStyleCnt="6"/>
      <dgm:spPr/>
      <dgm:t>
        <a:bodyPr/>
        <a:lstStyle/>
        <a:p>
          <a:endParaRPr lang="en-US"/>
        </a:p>
      </dgm:t>
    </dgm:pt>
    <dgm:pt modelId="{EDF59CC9-3C9F-41FB-838E-719C15F23A0D}" type="pres">
      <dgm:prSet presAssocID="{06395C9D-5F7E-4529-862A-3A80211239E5}" presName="childText" presStyleLbl="bgAcc1" presStyleIdx="3" presStyleCnt="6" custScaleY="107302" custLinFactNeighborY="26201">
        <dgm:presLayoutVars>
          <dgm:bulletEnabled val="1"/>
        </dgm:presLayoutVars>
      </dgm:prSet>
      <dgm:spPr/>
      <dgm:t>
        <a:bodyPr/>
        <a:lstStyle/>
        <a:p>
          <a:endParaRPr lang="en-US"/>
        </a:p>
      </dgm:t>
    </dgm:pt>
    <dgm:pt modelId="{E964F5F5-07EE-48F3-B9E4-3486B58CB3B6}" type="pres">
      <dgm:prSet presAssocID="{11859876-3F64-4FC6-A575-EE98811DE916}" presName="root" presStyleCnt="0"/>
      <dgm:spPr/>
    </dgm:pt>
    <dgm:pt modelId="{534E40AA-934C-43DE-B1D2-4C69D2423474}" type="pres">
      <dgm:prSet presAssocID="{11859876-3F64-4FC6-A575-EE98811DE916}" presName="rootComposite" presStyleCnt="0"/>
      <dgm:spPr/>
    </dgm:pt>
    <dgm:pt modelId="{EB78EE24-5688-4077-BEC9-8FC435D912EA}" type="pres">
      <dgm:prSet presAssocID="{11859876-3F64-4FC6-A575-EE98811DE916}" presName="rootText" presStyleLbl="node1" presStyleIdx="4" presStyleCnt="6" custScaleX="99805" custScaleY="182719"/>
      <dgm:spPr/>
      <dgm:t>
        <a:bodyPr/>
        <a:lstStyle/>
        <a:p>
          <a:endParaRPr lang="en-US"/>
        </a:p>
      </dgm:t>
    </dgm:pt>
    <dgm:pt modelId="{3D4A3E09-C246-4DA2-917A-E2EAE8FC586E}" type="pres">
      <dgm:prSet presAssocID="{11859876-3F64-4FC6-A575-EE98811DE916}" presName="rootConnector" presStyleLbl="node1" presStyleIdx="4" presStyleCnt="6"/>
      <dgm:spPr/>
      <dgm:t>
        <a:bodyPr/>
        <a:lstStyle/>
        <a:p>
          <a:endParaRPr lang="en-US"/>
        </a:p>
      </dgm:t>
    </dgm:pt>
    <dgm:pt modelId="{4D6D4F7D-C318-45C7-9CEA-8B36E484EC68}" type="pres">
      <dgm:prSet presAssocID="{11859876-3F64-4FC6-A575-EE98811DE916}" presName="childShape" presStyleCnt="0"/>
      <dgm:spPr/>
    </dgm:pt>
    <dgm:pt modelId="{0B5B4056-2A50-4CD5-B4A3-0830E01F95A4}" type="pres">
      <dgm:prSet presAssocID="{0828C231-7D84-401E-9392-10FEDDF860EE}" presName="Name13" presStyleLbl="parChTrans1D2" presStyleIdx="4" presStyleCnt="6"/>
      <dgm:spPr/>
      <dgm:t>
        <a:bodyPr/>
        <a:lstStyle/>
        <a:p>
          <a:endParaRPr lang="en-US"/>
        </a:p>
      </dgm:t>
    </dgm:pt>
    <dgm:pt modelId="{DC38A57A-188B-4389-A6A7-178CEEC7A1D4}" type="pres">
      <dgm:prSet presAssocID="{2BB669E1-7827-4A64-B3C0-3A2323794B3A}" presName="childText" presStyleLbl="bgAcc1" presStyleIdx="4" presStyleCnt="6" custScaleY="107302" custLinFactNeighborY="26201">
        <dgm:presLayoutVars>
          <dgm:bulletEnabled val="1"/>
        </dgm:presLayoutVars>
      </dgm:prSet>
      <dgm:spPr/>
      <dgm:t>
        <a:bodyPr/>
        <a:lstStyle/>
        <a:p>
          <a:endParaRPr lang="en-US"/>
        </a:p>
      </dgm:t>
    </dgm:pt>
    <dgm:pt modelId="{828C93A4-1B7A-4C97-A7F4-0A6BDB390B67}" type="pres">
      <dgm:prSet presAssocID="{293F5BE7-DD52-489F-9C79-B114D5B0B04A}" presName="root" presStyleCnt="0"/>
      <dgm:spPr/>
    </dgm:pt>
    <dgm:pt modelId="{198DA0CD-FE08-4293-BC92-683E5047F0DE}" type="pres">
      <dgm:prSet presAssocID="{293F5BE7-DD52-489F-9C79-B114D5B0B04A}" presName="rootComposite" presStyleCnt="0"/>
      <dgm:spPr/>
    </dgm:pt>
    <dgm:pt modelId="{587E3EF2-F032-4940-9EB3-1EB48B017E1F}" type="pres">
      <dgm:prSet presAssocID="{293F5BE7-DD52-489F-9C79-B114D5B0B04A}" presName="rootText" presStyleLbl="node1" presStyleIdx="5" presStyleCnt="6" custScaleX="107039" custScaleY="188815"/>
      <dgm:spPr/>
      <dgm:t>
        <a:bodyPr/>
        <a:lstStyle/>
        <a:p>
          <a:endParaRPr lang="en-US"/>
        </a:p>
      </dgm:t>
    </dgm:pt>
    <dgm:pt modelId="{02C322CE-008E-44F2-A9B6-442BC75C1870}" type="pres">
      <dgm:prSet presAssocID="{293F5BE7-DD52-489F-9C79-B114D5B0B04A}" presName="rootConnector" presStyleLbl="node1" presStyleIdx="5" presStyleCnt="6"/>
      <dgm:spPr/>
      <dgm:t>
        <a:bodyPr/>
        <a:lstStyle/>
        <a:p>
          <a:endParaRPr lang="en-US"/>
        </a:p>
      </dgm:t>
    </dgm:pt>
    <dgm:pt modelId="{2072E770-2DB6-47DB-9C24-7C1D86252627}" type="pres">
      <dgm:prSet presAssocID="{293F5BE7-DD52-489F-9C79-B114D5B0B04A}" presName="childShape" presStyleCnt="0"/>
      <dgm:spPr/>
    </dgm:pt>
    <dgm:pt modelId="{802AAAA7-1F54-49B7-82F7-991910DDB0A6}" type="pres">
      <dgm:prSet presAssocID="{A9765323-7C13-460E-8B91-634DFCFAD7FF}" presName="Name13" presStyleLbl="parChTrans1D2" presStyleIdx="5" presStyleCnt="6"/>
      <dgm:spPr/>
      <dgm:t>
        <a:bodyPr/>
        <a:lstStyle/>
        <a:p>
          <a:endParaRPr lang="en-US"/>
        </a:p>
      </dgm:t>
    </dgm:pt>
    <dgm:pt modelId="{94F375AE-2869-48EB-B251-2275A2B7ED96}" type="pres">
      <dgm:prSet presAssocID="{67A3BBBB-7D95-4678-8FD8-850F47BF0FF0}" presName="childText" presStyleLbl="bgAcc1" presStyleIdx="5" presStyleCnt="6" custScaleY="102174" custLinFactNeighborX="163" custLinFactNeighborY="20831">
        <dgm:presLayoutVars>
          <dgm:bulletEnabled val="1"/>
        </dgm:presLayoutVars>
      </dgm:prSet>
      <dgm:spPr/>
      <dgm:t>
        <a:bodyPr/>
        <a:lstStyle/>
        <a:p>
          <a:endParaRPr lang="en-US"/>
        </a:p>
      </dgm:t>
    </dgm:pt>
  </dgm:ptLst>
  <dgm:cxnLst>
    <dgm:cxn modelId="{2603E955-02A1-4689-9056-8C7248E0CDB8}" type="presOf" srcId="{CC8C43E9-2E95-4A14-A6F1-1837DB14A51E}" destId="{66B30C22-FED4-4ED8-821B-95B891645432}" srcOrd="0" destOrd="0" presId="urn:microsoft.com/office/officeart/2005/8/layout/hierarchy3"/>
    <dgm:cxn modelId="{082DA561-017E-4899-B4FF-FB34A0EF4122}" srcId="{36C0C5F4-9488-409B-96B3-8C1DD0A0C33B}" destId="{06395C9D-5F7E-4529-862A-3A80211239E5}" srcOrd="0" destOrd="0" parTransId="{A407185D-4D59-442E-9E23-9A7DB5A27917}" sibTransId="{AF8833A1-4E91-4733-8E86-4EC1ECBDF427}"/>
    <dgm:cxn modelId="{160A0293-DB9B-4D03-B6D3-0FCE07E18C48}" srcId="{11859876-3F64-4FC6-A575-EE98811DE916}" destId="{2BB669E1-7827-4A64-B3C0-3A2323794B3A}" srcOrd="0" destOrd="0" parTransId="{0828C231-7D84-401E-9392-10FEDDF860EE}" sibTransId="{507891C6-DE81-4E1B-A685-4B76C2FBAC85}"/>
    <dgm:cxn modelId="{B0302DFB-DB5E-4537-947A-EF703B32484C}" type="presOf" srcId="{293F5BE7-DD52-489F-9C79-B114D5B0B04A}" destId="{02C322CE-008E-44F2-A9B6-442BC75C1870}" srcOrd="1" destOrd="0" presId="urn:microsoft.com/office/officeart/2005/8/layout/hierarchy3"/>
    <dgm:cxn modelId="{D7F46E48-7B39-463B-9B49-FF39946BEBCF}" srcId="{8D5B3F8E-D1D3-42C4-AD6A-F11E28757214}" destId="{293F5BE7-DD52-489F-9C79-B114D5B0B04A}" srcOrd="5" destOrd="0" parTransId="{EF535CE2-26E3-4866-89FF-A425046FB107}" sibTransId="{C3A8436F-9A9D-4021-B2C7-D80881919EFF}"/>
    <dgm:cxn modelId="{76B5F50F-7637-41E9-8E4B-7CE9C5B112ED}" srcId="{8D5B3F8E-D1D3-42C4-AD6A-F11E28757214}" destId="{F986C92F-074B-4569-9182-5AD9EDCEA4D0}" srcOrd="0" destOrd="0" parTransId="{63BC6C48-49C4-41BE-ABD9-96E5875E5206}" sibTransId="{925B8134-609E-44E6-89CE-D2DF844B8B57}"/>
    <dgm:cxn modelId="{AF38B7C1-C9EF-4259-B1B5-11918A1D757D}" type="presOf" srcId="{396E9662-479A-40EA-B8A4-5975608ACB3A}" destId="{1A71C6D7-D580-4928-9FE8-A6040818A69A}" srcOrd="0" destOrd="0" presId="urn:microsoft.com/office/officeart/2005/8/layout/hierarchy3"/>
    <dgm:cxn modelId="{A742E29E-D0FE-4C65-B582-7DB765C7BCF2}" type="presOf" srcId="{CBEF39B5-6709-4503-9874-7B43C6DDAB08}" destId="{6F231887-7176-480D-B7BB-670A1A86C3E5}" srcOrd="0" destOrd="0" presId="urn:microsoft.com/office/officeart/2005/8/layout/hierarchy3"/>
    <dgm:cxn modelId="{12E1787C-E416-4A64-A4AB-463BAFAE8383}" type="presOf" srcId="{36C0C5F4-9488-409B-96B3-8C1DD0A0C33B}" destId="{D77DD108-465E-4BB5-B725-4B1FED666623}" srcOrd="1" destOrd="0" presId="urn:microsoft.com/office/officeart/2005/8/layout/hierarchy3"/>
    <dgm:cxn modelId="{9088CE97-6807-439F-8FC6-3AF30F22ECEF}" srcId="{A0A83082-40CD-431E-B62A-01E0F70D23CB}" destId="{50E81B65-3BC8-4CAE-A7C5-0611F1074BDB}" srcOrd="0" destOrd="0" parTransId="{6B912088-EA22-45B4-B357-52E3F6336985}" sibTransId="{B8746F8C-DCCD-49A7-A15E-0E65623420FA}"/>
    <dgm:cxn modelId="{099EDD44-8306-49D8-8BF6-AB1F7D6D78E1}" type="presOf" srcId="{2BB669E1-7827-4A64-B3C0-3A2323794B3A}" destId="{DC38A57A-188B-4389-A6A7-178CEEC7A1D4}" srcOrd="0" destOrd="0" presId="urn:microsoft.com/office/officeart/2005/8/layout/hierarchy3"/>
    <dgm:cxn modelId="{E0794CE6-2B8B-4AC8-8CF2-83E52E098F7C}" type="presOf" srcId="{06395C9D-5F7E-4529-862A-3A80211239E5}" destId="{EDF59CC9-3C9F-41FB-838E-719C15F23A0D}" srcOrd="0" destOrd="0" presId="urn:microsoft.com/office/officeart/2005/8/layout/hierarchy3"/>
    <dgm:cxn modelId="{11A55DA5-CFCA-4B6D-8307-388DE31FD082}" type="presOf" srcId="{D84DFC25-FF8A-473A-8683-D9FD0284CD40}" destId="{E73F9456-BC72-4C78-B610-473CE0A7D7B8}" srcOrd="0" destOrd="0" presId="urn:microsoft.com/office/officeart/2005/8/layout/hierarchy3"/>
    <dgm:cxn modelId="{9E53150B-27A4-4FE3-A097-9D525B64E6A8}" type="presOf" srcId="{8D5B3F8E-D1D3-42C4-AD6A-F11E28757214}" destId="{27ACB58D-808F-4B00-9E4F-374E0D4B2991}" srcOrd="0" destOrd="0" presId="urn:microsoft.com/office/officeart/2005/8/layout/hierarchy3"/>
    <dgm:cxn modelId="{27362B66-8444-446E-A7DF-FB572BD752EC}" srcId="{8D5B3F8E-D1D3-42C4-AD6A-F11E28757214}" destId="{36C0C5F4-9488-409B-96B3-8C1DD0A0C33B}" srcOrd="3" destOrd="0" parTransId="{64FD89F2-F705-4F5F-A897-40F1A68CA6CB}" sibTransId="{25D322C2-36BA-40CC-ACF4-D82574D6C1EE}"/>
    <dgm:cxn modelId="{F75EAE46-14FE-4C75-A9CD-B815B0CB9BC8}" srcId="{8D5B3F8E-D1D3-42C4-AD6A-F11E28757214}" destId="{11859876-3F64-4FC6-A575-EE98811DE916}" srcOrd="4" destOrd="0" parTransId="{E99A6D7E-3776-45CB-AFA7-628BEB5906ED}" sibTransId="{BAB10840-5800-4EFE-9B6E-C1DC186A8B7D}"/>
    <dgm:cxn modelId="{1A4F7D05-BD50-4685-B1E4-A50B06666425}" type="presOf" srcId="{11859876-3F64-4FC6-A575-EE98811DE916}" destId="{3D4A3E09-C246-4DA2-917A-E2EAE8FC586E}" srcOrd="1" destOrd="0" presId="urn:microsoft.com/office/officeart/2005/8/layout/hierarchy3"/>
    <dgm:cxn modelId="{AA6C27D9-F73F-44D3-B53B-17828A315925}" type="presOf" srcId="{6B912088-EA22-45B4-B357-52E3F6336985}" destId="{C321A6DF-5592-43F4-A647-7723C0F84040}" srcOrd="0" destOrd="0" presId="urn:microsoft.com/office/officeart/2005/8/layout/hierarchy3"/>
    <dgm:cxn modelId="{90BE789A-55FC-454E-B498-7B89D68A943C}" type="presOf" srcId="{A0A83082-40CD-431E-B62A-01E0F70D23CB}" destId="{A38916F7-7937-4A85-9DED-AC6A90C7DB7D}" srcOrd="1" destOrd="0" presId="urn:microsoft.com/office/officeart/2005/8/layout/hierarchy3"/>
    <dgm:cxn modelId="{8C01C0CE-3037-4FA8-9F1A-9BAA47BD9CBD}" type="presOf" srcId="{293F5BE7-DD52-489F-9C79-B114D5B0B04A}" destId="{587E3EF2-F032-4940-9EB3-1EB48B017E1F}" srcOrd="0" destOrd="0" presId="urn:microsoft.com/office/officeart/2005/8/layout/hierarchy3"/>
    <dgm:cxn modelId="{14D10CFA-7125-412D-8B07-137C2EE540FA}" type="presOf" srcId="{F986C92F-074B-4569-9182-5AD9EDCEA4D0}" destId="{07011804-5411-4C8E-B02C-19014C13CDA1}" srcOrd="0" destOrd="0" presId="urn:microsoft.com/office/officeart/2005/8/layout/hierarchy3"/>
    <dgm:cxn modelId="{B3CFB76D-A17A-430D-B739-1D9EC36C30D6}" srcId="{F986C92F-074B-4569-9182-5AD9EDCEA4D0}" destId="{CBEF39B5-6709-4503-9874-7B43C6DDAB08}" srcOrd="0" destOrd="0" parTransId="{A11AC076-3A82-4E54-81C3-534063663224}" sibTransId="{CA7BF61F-125A-4B5F-88E5-52C62DB5E3AF}"/>
    <dgm:cxn modelId="{B6EB41BB-1340-472F-B689-1A89851AF76A}" type="presOf" srcId="{396E9662-479A-40EA-B8A4-5975608ACB3A}" destId="{1587D582-CEE9-494F-8E20-1A6A098E95F1}" srcOrd="1" destOrd="0" presId="urn:microsoft.com/office/officeart/2005/8/layout/hierarchy3"/>
    <dgm:cxn modelId="{CBE3E337-B9B5-4954-85C2-5F29CB88403B}" type="presOf" srcId="{36C0C5F4-9488-409B-96B3-8C1DD0A0C33B}" destId="{BDCC6E20-C2E6-4709-926E-447E78555F26}" srcOrd="0" destOrd="0" presId="urn:microsoft.com/office/officeart/2005/8/layout/hierarchy3"/>
    <dgm:cxn modelId="{2434F6B0-5C6D-4C1E-A064-3880BDB73DF1}" type="presOf" srcId="{A9765323-7C13-460E-8B91-634DFCFAD7FF}" destId="{802AAAA7-1F54-49B7-82F7-991910DDB0A6}" srcOrd="0" destOrd="0" presId="urn:microsoft.com/office/officeart/2005/8/layout/hierarchy3"/>
    <dgm:cxn modelId="{130D6655-C0C1-4459-84DF-EDFAA6942A55}" type="presOf" srcId="{A11AC076-3A82-4E54-81C3-534063663224}" destId="{B8AB778E-7A90-4EAE-8ABB-151AC4EAEE00}" srcOrd="0" destOrd="0" presId="urn:microsoft.com/office/officeart/2005/8/layout/hierarchy3"/>
    <dgm:cxn modelId="{F48C38D3-2769-469E-8B97-55EDD200FE6C}" srcId="{8D5B3F8E-D1D3-42C4-AD6A-F11E28757214}" destId="{396E9662-479A-40EA-B8A4-5975608ACB3A}" srcOrd="1" destOrd="0" parTransId="{BCE2A53F-F3E4-43A2-B0F2-123D81F99BE9}" sibTransId="{FDE254B2-4DD5-44C3-97F3-6F3C40EF367F}"/>
    <dgm:cxn modelId="{F38A059B-DD04-4C7F-B17A-F223F019696C}" type="presOf" srcId="{0828C231-7D84-401E-9392-10FEDDF860EE}" destId="{0B5B4056-2A50-4CD5-B4A3-0830E01F95A4}" srcOrd="0" destOrd="0" presId="urn:microsoft.com/office/officeart/2005/8/layout/hierarchy3"/>
    <dgm:cxn modelId="{7A80B683-343A-45BA-AD4B-B23E91831936}" type="presOf" srcId="{F986C92F-074B-4569-9182-5AD9EDCEA4D0}" destId="{7FDE2E71-9CD7-4112-B74A-0B74926A845F}" srcOrd="1" destOrd="0" presId="urn:microsoft.com/office/officeart/2005/8/layout/hierarchy3"/>
    <dgm:cxn modelId="{401C5B14-B886-40A2-B27D-6D755B205893}" srcId="{396E9662-479A-40EA-B8A4-5975608ACB3A}" destId="{D84DFC25-FF8A-473A-8683-D9FD0284CD40}" srcOrd="0" destOrd="0" parTransId="{CC8C43E9-2E95-4A14-A6F1-1837DB14A51E}" sibTransId="{9CF8886C-2B5E-4DA7-9151-5DD8E8ED6CE4}"/>
    <dgm:cxn modelId="{0C14FDD1-0CBE-4F34-9FC7-273D822AD91D}" type="presOf" srcId="{A0A83082-40CD-431E-B62A-01E0F70D23CB}" destId="{1AF3C8A1-9C60-4C8F-B705-90B46616E028}" srcOrd="0" destOrd="0" presId="urn:microsoft.com/office/officeart/2005/8/layout/hierarchy3"/>
    <dgm:cxn modelId="{3C1DDFB1-26EE-41FD-BD7A-DF9D3DD47C10}" type="presOf" srcId="{50E81B65-3BC8-4CAE-A7C5-0611F1074BDB}" destId="{8D80F13F-BA48-4E76-AF8D-5246BBFB7DAD}" srcOrd="0" destOrd="0" presId="urn:microsoft.com/office/officeart/2005/8/layout/hierarchy3"/>
    <dgm:cxn modelId="{96382499-AFBB-402D-96CD-E04FBDF7E417}" srcId="{8D5B3F8E-D1D3-42C4-AD6A-F11E28757214}" destId="{A0A83082-40CD-431E-B62A-01E0F70D23CB}" srcOrd="2" destOrd="0" parTransId="{ACECE28A-0B12-45E2-A386-85F9B94C1F3A}" sibTransId="{C6E20907-4FA1-458E-9517-6F8FF92A22DF}"/>
    <dgm:cxn modelId="{E4E0406A-2253-473B-8F5F-CCFD2564DB9C}" srcId="{293F5BE7-DD52-489F-9C79-B114D5B0B04A}" destId="{67A3BBBB-7D95-4678-8FD8-850F47BF0FF0}" srcOrd="0" destOrd="0" parTransId="{A9765323-7C13-460E-8B91-634DFCFAD7FF}" sibTransId="{ACF92B59-CFB3-4134-B125-ACB0838BE4BC}"/>
    <dgm:cxn modelId="{F5A75000-FAA2-4B84-A284-FC9A799EF910}" type="presOf" srcId="{A407185D-4D59-442E-9E23-9A7DB5A27917}" destId="{CAF739D8-2015-4CC0-B4CD-13CAB0D275B0}" srcOrd="0" destOrd="0" presId="urn:microsoft.com/office/officeart/2005/8/layout/hierarchy3"/>
    <dgm:cxn modelId="{F9166112-5956-4DEF-84CE-07CAAC48B8CF}" type="presOf" srcId="{67A3BBBB-7D95-4678-8FD8-850F47BF0FF0}" destId="{94F375AE-2869-48EB-B251-2275A2B7ED96}" srcOrd="0" destOrd="0" presId="urn:microsoft.com/office/officeart/2005/8/layout/hierarchy3"/>
    <dgm:cxn modelId="{BFC048A9-88CF-4D4B-B9CF-17E6CACD86A0}" type="presOf" srcId="{11859876-3F64-4FC6-A575-EE98811DE916}" destId="{EB78EE24-5688-4077-BEC9-8FC435D912EA}" srcOrd="0" destOrd="0" presId="urn:microsoft.com/office/officeart/2005/8/layout/hierarchy3"/>
    <dgm:cxn modelId="{0BED8862-1EE4-48CE-813D-6F86FFC31D6C}" type="presParOf" srcId="{27ACB58D-808F-4B00-9E4F-374E0D4B2991}" destId="{CAD547F1-414B-4F0C-BF6F-C045F58182BC}" srcOrd="0" destOrd="0" presId="urn:microsoft.com/office/officeart/2005/8/layout/hierarchy3"/>
    <dgm:cxn modelId="{40711429-6531-4AF9-8DE6-24E3E7915B36}" type="presParOf" srcId="{CAD547F1-414B-4F0C-BF6F-C045F58182BC}" destId="{FFB20172-6524-4B55-AA8E-69ADE1EE747D}" srcOrd="0" destOrd="0" presId="urn:microsoft.com/office/officeart/2005/8/layout/hierarchy3"/>
    <dgm:cxn modelId="{0F0CE0E0-A52E-46D7-864C-064EC1457B56}" type="presParOf" srcId="{FFB20172-6524-4B55-AA8E-69ADE1EE747D}" destId="{07011804-5411-4C8E-B02C-19014C13CDA1}" srcOrd="0" destOrd="0" presId="urn:microsoft.com/office/officeart/2005/8/layout/hierarchy3"/>
    <dgm:cxn modelId="{288C2168-6221-4EA0-87F8-739D9078C07A}" type="presParOf" srcId="{FFB20172-6524-4B55-AA8E-69ADE1EE747D}" destId="{7FDE2E71-9CD7-4112-B74A-0B74926A845F}" srcOrd="1" destOrd="0" presId="urn:microsoft.com/office/officeart/2005/8/layout/hierarchy3"/>
    <dgm:cxn modelId="{4C2D97CD-7E83-4C5E-B8D9-A083839FEFFA}" type="presParOf" srcId="{CAD547F1-414B-4F0C-BF6F-C045F58182BC}" destId="{54593BFA-EE51-45B4-8B47-40518FC5C3FB}" srcOrd="1" destOrd="0" presId="urn:microsoft.com/office/officeart/2005/8/layout/hierarchy3"/>
    <dgm:cxn modelId="{677ACCC5-669C-4AEC-A3BB-C5619AF9EC6B}" type="presParOf" srcId="{54593BFA-EE51-45B4-8B47-40518FC5C3FB}" destId="{B8AB778E-7A90-4EAE-8ABB-151AC4EAEE00}" srcOrd="0" destOrd="0" presId="urn:microsoft.com/office/officeart/2005/8/layout/hierarchy3"/>
    <dgm:cxn modelId="{FDA663D5-33F3-4726-9ED6-6312638F012A}" type="presParOf" srcId="{54593BFA-EE51-45B4-8B47-40518FC5C3FB}" destId="{6F231887-7176-480D-B7BB-670A1A86C3E5}" srcOrd="1" destOrd="0" presId="urn:microsoft.com/office/officeart/2005/8/layout/hierarchy3"/>
    <dgm:cxn modelId="{7359C3B0-D148-4ADD-A6C8-590196D6C49D}" type="presParOf" srcId="{27ACB58D-808F-4B00-9E4F-374E0D4B2991}" destId="{A4686636-5DD4-4330-B5CB-41DA98D5F90A}" srcOrd="1" destOrd="0" presId="urn:microsoft.com/office/officeart/2005/8/layout/hierarchy3"/>
    <dgm:cxn modelId="{2E1E2473-05EE-49CE-BE36-BBAB3495FF3E}" type="presParOf" srcId="{A4686636-5DD4-4330-B5CB-41DA98D5F90A}" destId="{0EC5A77E-42C6-49BC-9122-BDBBC8B310A9}" srcOrd="0" destOrd="0" presId="urn:microsoft.com/office/officeart/2005/8/layout/hierarchy3"/>
    <dgm:cxn modelId="{E1231595-D970-4558-A367-1CCB15D7C190}" type="presParOf" srcId="{0EC5A77E-42C6-49BC-9122-BDBBC8B310A9}" destId="{1A71C6D7-D580-4928-9FE8-A6040818A69A}" srcOrd="0" destOrd="0" presId="urn:microsoft.com/office/officeart/2005/8/layout/hierarchy3"/>
    <dgm:cxn modelId="{9C4B8FC5-33AA-4E1D-8C7D-C54C8B9CDBA4}" type="presParOf" srcId="{0EC5A77E-42C6-49BC-9122-BDBBC8B310A9}" destId="{1587D582-CEE9-494F-8E20-1A6A098E95F1}" srcOrd="1" destOrd="0" presId="urn:microsoft.com/office/officeart/2005/8/layout/hierarchy3"/>
    <dgm:cxn modelId="{6C7CD89E-EF92-4FEF-B7C8-9CEEDB1AF9A4}" type="presParOf" srcId="{A4686636-5DD4-4330-B5CB-41DA98D5F90A}" destId="{AB4EAEC6-033F-474A-8E16-066A35A3CD39}" srcOrd="1" destOrd="0" presId="urn:microsoft.com/office/officeart/2005/8/layout/hierarchy3"/>
    <dgm:cxn modelId="{F104941B-0ED0-4254-8CDF-FBEB3B0C7E5F}" type="presParOf" srcId="{AB4EAEC6-033F-474A-8E16-066A35A3CD39}" destId="{66B30C22-FED4-4ED8-821B-95B891645432}" srcOrd="0" destOrd="0" presId="urn:microsoft.com/office/officeart/2005/8/layout/hierarchy3"/>
    <dgm:cxn modelId="{5A695570-7185-42C1-8687-CB369C80E49C}" type="presParOf" srcId="{AB4EAEC6-033F-474A-8E16-066A35A3CD39}" destId="{E73F9456-BC72-4C78-B610-473CE0A7D7B8}" srcOrd="1" destOrd="0" presId="urn:microsoft.com/office/officeart/2005/8/layout/hierarchy3"/>
    <dgm:cxn modelId="{2FF83861-4378-4E0F-9E2C-5133D38319BF}" type="presParOf" srcId="{27ACB58D-808F-4B00-9E4F-374E0D4B2991}" destId="{0D1D6198-5BA4-462D-9399-389379B86DAC}" srcOrd="2" destOrd="0" presId="urn:microsoft.com/office/officeart/2005/8/layout/hierarchy3"/>
    <dgm:cxn modelId="{97F850DC-9489-474D-990C-76BD5D05C7D0}" type="presParOf" srcId="{0D1D6198-5BA4-462D-9399-389379B86DAC}" destId="{C398A05E-A1A4-473D-ADB1-AF39A752BE5D}" srcOrd="0" destOrd="0" presId="urn:microsoft.com/office/officeart/2005/8/layout/hierarchy3"/>
    <dgm:cxn modelId="{8780BEF5-4C73-4BF6-A45B-2C0B799BC443}" type="presParOf" srcId="{C398A05E-A1A4-473D-ADB1-AF39A752BE5D}" destId="{1AF3C8A1-9C60-4C8F-B705-90B46616E028}" srcOrd="0" destOrd="0" presId="urn:microsoft.com/office/officeart/2005/8/layout/hierarchy3"/>
    <dgm:cxn modelId="{11F4A86C-0972-47CF-9EAF-9EDDE62C77AA}" type="presParOf" srcId="{C398A05E-A1A4-473D-ADB1-AF39A752BE5D}" destId="{A38916F7-7937-4A85-9DED-AC6A90C7DB7D}" srcOrd="1" destOrd="0" presId="urn:microsoft.com/office/officeart/2005/8/layout/hierarchy3"/>
    <dgm:cxn modelId="{7A57C0A7-AB4E-4D5D-BF5B-9836155D7241}" type="presParOf" srcId="{0D1D6198-5BA4-462D-9399-389379B86DAC}" destId="{4C15BFA6-E8A7-4353-817B-13311F62B879}" srcOrd="1" destOrd="0" presId="urn:microsoft.com/office/officeart/2005/8/layout/hierarchy3"/>
    <dgm:cxn modelId="{EFBA4D4C-752E-4A36-A780-4AE936CF3EE0}" type="presParOf" srcId="{4C15BFA6-E8A7-4353-817B-13311F62B879}" destId="{C321A6DF-5592-43F4-A647-7723C0F84040}" srcOrd="0" destOrd="0" presId="urn:microsoft.com/office/officeart/2005/8/layout/hierarchy3"/>
    <dgm:cxn modelId="{BDC0EB01-AF41-4AB8-B611-7A893BEA392F}" type="presParOf" srcId="{4C15BFA6-E8A7-4353-817B-13311F62B879}" destId="{8D80F13F-BA48-4E76-AF8D-5246BBFB7DAD}" srcOrd="1" destOrd="0" presId="urn:microsoft.com/office/officeart/2005/8/layout/hierarchy3"/>
    <dgm:cxn modelId="{5EB19F3A-D34A-4E00-8489-B73907603017}" type="presParOf" srcId="{27ACB58D-808F-4B00-9E4F-374E0D4B2991}" destId="{5A4CDFFC-B377-4589-8B85-0E13564824B9}" srcOrd="3" destOrd="0" presId="urn:microsoft.com/office/officeart/2005/8/layout/hierarchy3"/>
    <dgm:cxn modelId="{548DD603-2D57-4188-81DB-22EE02FCF69B}" type="presParOf" srcId="{5A4CDFFC-B377-4589-8B85-0E13564824B9}" destId="{4373573F-25A8-46DC-B8C1-446096A4407B}" srcOrd="0" destOrd="0" presId="urn:microsoft.com/office/officeart/2005/8/layout/hierarchy3"/>
    <dgm:cxn modelId="{7CAD2ED5-98AB-448D-97FC-404FD904B930}" type="presParOf" srcId="{4373573F-25A8-46DC-B8C1-446096A4407B}" destId="{BDCC6E20-C2E6-4709-926E-447E78555F26}" srcOrd="0" destOrd="0" presId="urn:microsoft.com/office/officeart/2005/8/layout/hierarchy3"/>
    <dgm:cxn modelId="{1239A62F-9E18-4321-98B4-92D732FECBBE}" type="presParOf" srcId="{4373573F-25A8-46DC-B8C1-446096A4407B}" destId="{D77DD108-465E-4BB5-B725-4B1FED666623}" srcOrd="1" destOrd="0" presId="urn:microsoft.com/office/officeart/2005/8/layout/hierarchy3"/>
    <dgm:cxn modelId="{E007DF22-DA9C-49C3-9385-864CDF8B5404}" type="presParOf" srcId="{5A4CDFFC-B377-4589-8B85-0E13564824B9}" destId="{DF066F1A-7E0F-46CD-B267-1A0AC700EB55}" srcOrd="1" destOrd="0" presId="urn:microsoft.com/office/officeart/2005/8/layout/hierarchy3"/>
    <dgm:cxn modelId="{5AD6AE19-99D4-4513-93BC-035F16A2350D}" type="presParOf" srcId="{DF066F1A-7E0F-46CD-B267-1A0AC700EB55}" destId="{CAF739D8-2015-4CC0-B4CD-13CAB0D275B0}" srcOrd="0" destOrd="0" presId="urn:microsoft.com/office/officeart/2005/8/layout/hierarchy3"/>
    <dgm:cxn modelId="{8D52CA7B-4459-4325-A848-9B0090522F5C}" type="presParOf" srcId="{DF066F1A-7E0F-46CD-B267-1A0AC700EB55}" destId="{EDF59CC9-3C9F-41FB-838E-719C15F23A0D}" srcOrd="1" destOrd="0" presId="urn:microsoft.com/office/officeart/2005/8/layout/hierarchy3"/>
    <dgm:cxn modelId="{4C40A7D1-A5A9-41BA-B25F-A8B288C465DD}" type="presParOf" srcId="{27ACB58D-808F-4B00-9E4F-374E0D4B2991}" destId="{E964F5F5-07EE-48F3-B9E4-3486B58CB3B6}" srcOrd="4" destOrd="0" presId="urn:microsoft.com/office/officeart/2005/8/layout/hierarchy3"/>
    <dgm:cxn modelId="{2925A5CE-8C76-4B7E-9EE1-212D1829165C}" type="presParOf" srcId="{E964F5F5-07EE-48F3-B9E4-3486B58CB3B6}" destId="{534E40AA-934C-43DE-B1D2-4C69D2423474}" srcOrd="0" destOrd="0" presId="urn:microsoft.com/office/officeart/2005/8/layout/hierarchy3"/>
    <dgm:cxn modelId="{EA2BDF42-385F-46D5-BBDF-48BA2BFE13B4}" type="presParOf" srcId="{534E40AA-934C-43DE-B1D2-4C69D2423474}" destId="{EB78EE24-5688-4077-BEC9-8FC435D912EA}" srcOrd="0" destOrd="0" presId="urn:microsoft.com/office/officeart/2005/8/layout/hierarchy3"/>
    <dgm:cxn modelId="{8A9B5F8C-89A8-4FDE-80FF-D146A54D7D04}" type="presParOf" srcId="{534E40AA-934C-43DE-B1D2-4C69D2423474}" destId="{3D4A3E09-C246-4DA2-917A-E2EAE8FC586E}" srcOrd="1" destOrd="0" presId="urn:microsoft.com/office/officeart/2005/8/layout/hierarchy3"/>
    <dgm:cxn modelId="{1B00F023-1962-4558-8F50-FFF0619FC6D0}" type="presParOf" srcId="{E964F5F5-07EE-48F3-B9E4-3486B58CB3B6}" destId="{4D6D4F7D-C318-45C7-9CEA-8B36E484EC68}" srcOrd="1" destOrd="0" presId="urn:microsoft.com/office/officeart/2005/8/layout/hierarchy3"/>
    <dgm:cxn modelId="{33AC5FD6-5823-4991-90D7-60B73EA544AA}" type="presParOf" srcId="{4D6D4F7D-C318-45C7-9CEA-8B36E484EC68}" destId="{0B5B4056-2A50-4CD5-B4A3-0830E01F95A4}" srcOrd="0" destOrd="0" presId="urn:microsoft.com/office/officeart/2005/8/layout/hierarchy3"/>
    <dgm:cxn modelId="{AEEE220A-0918-4101-9EB9-0A84B8E4118F}" type="presParOf" srcId="{4D6D4F7D-C318-45C7-9CEA-8B36E484EC68}" destId="{DC38A57A-188B-4389-A6A7-178CEEC7A1D4}" srcOrd="1" destOrd="0" presId="urn:microsoft.com/office/officeart/2005/8/layout/hierarchy3"/>
    <dgm:cxn modelId="{2EFFD245-9670-4C95-8472-27734A5CBE39}" type="presParOf" srcId="{27ACB58D-808F-4B00-9E4F-374E0D4B2991}" destId="{828C93A4-1B7A-4C97-A7F4-0A6BDB390B67}" srcOrd="5" destOrd="0" presId="urn:microsoft.com/office/officeart/2005/8/layout/hierarchy3"/>
    <dgm:cxn modelId="{B2F31F37-BE3F-4DAF-8410-84FBB132367F}" type="presParOf" srcId="{828C93A4-1B7A-4C97-A7F4-0A6BDB390B67}" destId="{198DA0CD-FE08-4293-BC92-683E5047F0DE}" srcOrd="0" destOrd="0" presId="urn:microsoft.com/office/officeart/2005/8/layout/hierarchy3"/>
    <dgm:cxn modelId="{8494AF1A-78A7-4D96-B7C9-9F1AEF3C6781}" type="presParOf" srcId="{198DA0CD-FE08-4293-BC92-683E5047F0DE}" destId="{587E3EF2-F032-4940-9EB3-1EB48B017E1F}" srcOrd="0" destOrd="0" presId="urn:microsoft.com/office/officeart/2005/8/layout/hierarchy3"/>
    <dgm:cxn modelId="{8D758A21-265C-4F6B-9EE8-9330FE6930BB}" type="presParOf" srcId="{198DA0CD-FE08-4293-BC92-683E5047F0DE}" destId="{02C322CE-008E-44F2-A9B6-442BC75C1870}" srcOrd="1" destOrd="0" presId="urn:microsoft.com/office/officeart/2005/8/layout/hierarchy3"/>
    <dgm:cxn modelId="{0D311646-89CE-42C6-B7BD-5F1A8C309B23}" type="presParOf" srcId="{828C93A4-1B7A-4C97-A7F4-0A6BDB390B67}" destId="{2072E770-2DB6-47DB-9C24-7C1D86252627}" srcOrd="1" destOrd="0" presId="urn:microsoft.com/office/officeart/2005/8/layout/hierarchy3"/>
    <dgm:cxn modelId="{A3B77596-58AD-4A67-942E-035C83F4FE72}" type="presParOf" srcId="{2072E770-2DB6-47DB-9C24-7C1D86252627}" destId="{802AAAA7-1F54-49B7-82F7-991910DDB0A6}" srcOrd="0" destOrd="0" presId="urn:microsoft.com/office/officeart/2005/8/layout/hierarchy3"/>
    <dgm:cxn modelId="{879F02A0-832E-4756-AA77-0551CB9F328B}" type="presParOf" srcId="{2072E770-2DB6-47DB-9C24-7C1D86252627}" destId="{94F375AE-2869-48EB-B251-2275A2B7ED96}" srcOrd="1" destOrd="0" presId="urn:microsoft.com/office/officeart/2005/8/layout/hierarchy3"/>
  </dgm:cxnLst>
  <dgm:bg/>
  <dgm:whole/>
  <dgm:extLst>
    <a:ext uri="http://schemas.microsoft.com/office/drawing/2008/diagram">
      <dsp:dataModelExt xmlns=""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8D5B3F8E-D1D3-42C4-AD6A-F11E28757214}" type="doc">
      <dgm:prSet loTypeId="urn:microsoft.com/office/officeart/2005/8/layout/hierarchy3" loCatId="hierarchy" qsTypeId="urn:microsoft.com/office/officeart/2005/8/quickstyle/simple5" qsCatId="simple" csTypeId="urn:microsoft.com/office/officeart/2005/8/colors/accent1_2" csCatId="accent1" phldr="1"/>
      <dgm:spPr/>
      <dgm:t>
        <a:bodyPr/>
        <a:lstStyle/>
        <a:p>
          <a:endParaRPr lang="en-US"/>
        </a:p>
      </dgm:t>
    </dgm:pt>
    <dgm:pt modelId="{F986C92F-074B-4569-9182-5AD9EDCEA4D0}">
      <dgm:prSet phldrT="[Text]" custT="1"/>
      <dgm:spPr>
        <a:solidFill>
          <a:schemeClr val="accent1">
            <a:lumMod val="60000"/>
            <a:lumOff val="40000"/>
          </a:schemeClr>
        </a:solidFill>
      </dgm:spPr>
      <dgm:t>
        <a:bodyPr/>
        <a:lstStyle/>
        <a:p>
          <a:r>
            <a:rPr lang="en-US" sz="1400" b="1" dirty="0" smtClean="0">
              <a:latin typeface="Calibri" pitchFamily="34" charset="0"/>
            </a:rPr>
            <a:t>All</a:t>
          </a:r>
          <a:br>
            <a:rPr lang="en-US" sz="1400" b="1" dirty="0" smtClean="0">
              <a:latin typeface="Calibri" pitchFamily="34" charset="0"/>
            </a:rPr>
          </a:br>
          <a:r>
            <a:rPr lang="en-US" sz="1400" b="1" dirty="0" smtClean="0">
              <a:latin typeface="Calibri" pitchFamily="34" charset="0"/>
            </a:rPr>
            <a:t>(n=5003)</a:t>
          </a:r>
          <a:endParaRPr lang="en-US" sz="1400" b="1" dirty="0">
            <a:latin typeface="Calibri" pitchFamily="34" charset="0"/>
          </a:endParaRPr>
        </a:p>
      </dgm:t>
    </dgm:pt>
    <dgm:pt modelId="{63BC6C48-49C4-41BE-ABD9-96E5875E5206}" type="parTrans" cxnId="{76B5F50F-7637-41E9-8E4B-7CE9C5B112ED}">
      <dgm:prSet/>
      <dgm:spPr/>
      <dgm:t>
        <a:bodyPr/>
        <a:lstStyle/>
        <a:p>
          <a:endParaRPr lang="en-US" sz="1200">
            <a:latin typeface="Calibri" pitchFamily="34" charset="0"/>
          </a:endParaRPr>
        </a:p>
      </dgm:t>
    </dgm:pt>
    <dgm:pt modelId="{925B8134-609E-44E6-89CE-D2DF844B8B57}" type="sibTrans" cxnId="{76B5F50F-7637-41E9-8E4B-7CE9C5B112ED}">
      <dgm:prSet/>
      <dgm:spPr/>
      <dgm:t>
        <a:bodyPr/>
        <a:lstStyle/>
        <a:p>
          <a:endParaRPr lang="en-US" sz="1200">
            <a:latin typeface="Calibri" pitchFamily="34" charset="0"/>
          </a:endParaRPr>
        </a:p>
      </dgm:t>
    </dgm:pt>
    <dgm:pt modelId="{CBEF39B5-6709-4503-9874-7B43C6DDAB08}">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smtClean="0">
              <a:latin typeface="Calibri" pitchFamily="34" charset="0"/>
            </a:rPr>
            <a:t>Mean</a:t>
          </a:r>
        </a:p>
        <a:p>
          <a:r>
            <a:rPr lang="en-US" sz="1200" dirty="0" smtClean="0">
              <a:latin typeface="Calibri" pitchFamily="34" charset="0"/>
            </a:rPr>
            <a:t>3568.3</a:t>
          </a:r>
          <a:endParaRPr lang="en-US" sz="1200" dirty="0">
            <a:latin typeface="Calibri" pitchFamily="34" charset="0"/>
          </a:endParaRPr>
        </a:p>
      </dgm:t>
    </dgm:pt>
    <dgm:pt modelId="{A11AC076-3A82-4E54-81C3-534063663224}" type="parTrans" cxnId="{B3CFB76D-A17A-430D-B739-1D9EC36C30D6}">
      <dgm:prSet/>
      <dgm:spPr/>
      <dgm:t>
        <a:bodyPr/>
        <a:lstStyle/>
        <a:p>
          <a:endParaRPr lang="en-US" sz="1200" dirty="0">
            <a:latin typeface="Calibri" pitchFamily="34" charset="0"/>
          </a:endParaRPr>
        </a:p>
      </dgm:t>
    </dgm:pt>
    <dgm:pt modelId="{CA7BF61F-125A-4B5F-88E5-52C62DB5E3AF}" type="sibTrans" cxnId="{B3CFB76D-A17A-430D-B739-1D9EC36C30D6}">
      <dgm:prSet/>
      <dgm:spPr/>
      <dgm:t>
        <a:bodyPr/>
        <a:lstStyle/>
        <a:p>
          <a:endParaRPr lang="en-US" sz="1200">
            <a:latin typeface="Calibri" pitchFamily="34" charset="0"/>
          </a:endParaRPr>
        </a:p>
      </dgm:t>
    </dgm:pt>
    <dgm:pt modelId="{396E9662-479A-40EA-B8A4-5975608ACB3A}">
      <dgm:prSet phldrT="[Text]" custT="1"/>
      <dgm:spPr>
        <a:solidFill>
          <a:schemeClr val="accent1">
            <a:lumMod val="60000"/>
            <a:lumOff val="40000"/>
          </a:schemeClr>
        </a:solidFill>
      </dgm:spPr>
      <dgm:t>
        <a:bodyPr/>
        <a:lstStyle/>
        <a:p>
          <a:r>
            <a:rPr lang="en-US" sz="1400" b="1" dirty="0" smtClean="0">
              <a:latin typeface="Calibri" pitchFamily="34" charset="0"/>
            </a:rPr>
            <a:t>Type H</a:t>
          </a:r>
          <a:r>
            <a:rPr lang="en-US" sz="1400" b="1" dirty="0">
              <a:latin typeface="Calibri" pitchFamily="34" charset="0"/>
            </a:rPr>
            <a:t/>
          </a:r>
          <a:br>
            <a:rPr lang="en-US" sz="1400" b="1" dirty="0">
              <a:latin typeface="Calibri" pitchFamily="34" charset="0"/>
            </a:rPr>
          </a:br>
          <a:r>
            <a:rPr lang="en-US" sz="1400" b="1" dirty="0">
              <a:latin typeface="Calibri" pitchFamily="34" charset="0"/>
            </a:rPr>
            <a:t>(</a:t>
          </a:r>
          <a:r>
            <a:rPr lang="en-US" sz="1400" b="1" dirty="0" smtClean="0">
              <a:latin typeface="Calibri" pitchFamily="34" charset="0"/>
            </a:rPr>
            <a:t>n=</a:t>
          </a:r>
          <a:r>
            <a:rPr lang="en-US" sz="1400" b="1" i="0" u="none" dirty="0" smtClean="0"/>
            <a:t>4333</a:t>
          </a:r>
          <a:r>
            <a:rPr lang="en-US" sz="1400" b="1" dirty="0" smtClean="0">
              <a:latin typeface="Calibri" pitchFamily="34" charset="0"/>
            </a:rPr>
            <a:t>)</a:t>
          </a:r>
          <a:endParaRPr lang="en-US" sz="1400" b="1" dirty="0">
            <a:latin typeface="Calibri" pitchFamily="34" charset="0"/>
          </a:endParaRPr>
        </a:p>
      </dgm:t>
    </dgm:pt>
    <dgm:pt modelId="{BCE2A53F-F3E4-43A2-B0F2-123D81F99BE9}" type="parTrans" cxnId="{F48C38D3-2769-469E-8B97-55EDD200FE6C}">
      <dgm:prSet/>
      <dgm:spPr/>
      <dgm:t>
        <a:bodyPr/>
        <a:lstStyle/>
        <a:p>
          <a:endParaRPr lang="en-US" sz="1200">
            <a:latin typeface="Calibri" pitchFamily="34" charset="0"/>
          </a:endParaRPr>
        </a:p>
      </dgm:t>
    </dgm:pt>
    <dgm:pt modelId="{FDE254B2-4DD5-44C3-97F3-6F3C40EF367F}" type="sibTrans" cxnId="{F48C38D3-2769-469E-8B97-55EDD200FE6C}">
      <dgm:prSet/>
      <dgm:spPr/>
      <dgm:t>
        <a:bodyPr/>
        <a:lstStyle/>
        <a:p>
          <a:endParaRPr lang="en-US" sz="1200">
            <a:latin typeface="Calibri" pitchFamily="34" charset="0"/>
          </a:endParaRPr>
        </a:p>
      </dgm:t>
    </dgm:pt>
    <dgm:pt modelId="{D84DFC25-FF8A-473A-8683-D9FD0284CD40}">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3775.9</a:t>
          </a:r>
          <a:endParaRPr lang="en-US" sz="1200" dirty="0">
            <a:latin typeface="Calibri" pitchFamily="34" charset="0"/>
          </a:endParaRPr>
        </a:p>
      </dgm:t>
    </dgm:pt>
    <dgm:pt modelId="{CC8C43E9-2E95-4A14-A6F1-1837DB14A51E}" type="parTrans" cxnId="{401C5B14-B886-40A2-B27D-6D755B205893}">
      <dgm:prSet/>
      <dgm:spPr/>
      <dgm:t>
        <a:bodyPr/>
        <a:lstStyle/>
        <a:p>
          <a:endParaRPr lang="en-US" sz="1200" dirty="0">
            <a:latin typeface="Calibri" pitchFamily="34" charset="0"/>
          </a:endParaRPr>
        </a:p>
      </dgm:t>
    </dgm:pt>
    <dgm:pt modelId="{9CF8886C-2B5E-4DA7-9151-5DD8E8ED6CE4}" type="sibTrans" cxnId="{401C5B14-B886-40A2-B27D-6D755B205893}">
      <dgm:prSet/>
      <dgm:spPr/>
      <dgm:t>
        <a:bodyPr/>
        <a:lstStyle/>
        <a:p>
          <a:endParaRPr lang="en-US" sz="1200">
            <a:latin typeface="Calibri" pitchFamily="34" charset="0"/>
          </a:endParaRPr>
        </a:p>
      </dgm:t>
    </dgm:pt>
    <dgm:pt modelId="{A0A83082-40CD-431E-B62A-01E0F70D23CB}">
      <dgm:prSet phldrT="[Text]" custT="1"/>
      <dgm:spPr>
        <a:solidFill>
          <a:schemeClr val="accent1">
            <a:lumMod val="60000"/>
            <a:lumOff val="40000"/>
          </a:schemeClr>
        </a:solidFill>
      </dgm:spPr>
      <dgm:t>
        <a:bodyPr/>
        <a:lstStyle/>
        <a:p>
          <a:r>
            <a:rPr lang="en-US" sz="1400" b="1" dirty="0" smtClean="0">
              <a:latin typeface="Calibri" pitchFamily="34" charset="0"/>
            </a:rPr>
            <a:t>Type P</a:t>
          </a:r>
          <a:r>
            <a:rPr lang="en-US" sz="1400" b="1" dirty="0">
              <a:latin typeface="Calibri" pitchFamily="34" charset="0"/>
            </a:rPr>
            <a:t/>
          </a:r>
          <a:br>
            <a:rPr lang="en-US" sz="1400" b="1" dirty="0">
              <a:latin typeface="Calibri" pitchFamily="34" charset="0"/>
            </a:rPr>
          </a:br>
          <a:r>
            <a:rPr lang="en-US" sz="1400" b="1" dirty="0" smtClean="0">
              <a:latin typeface="Calibri" pitchFamily="34" charset="0"/>
            </a:rPr>
            <a:t>(n=</a:t>
          </a:r>
          <a:r>
            <a:rPr lang="en-US" sz="1400" b="1" i="0" u="none" dirty="0" smtClean="0"/>
            <a:t>523</a:t>
          </a:r>
          <a:r>
            <a:rPr lang="en-US" sz="1400" b="1" dirty="0" smtClean="0">
              <a:latin typeface="Calibri" pitchFamily="34" charset="0"/>
            </a:rPr>
            <a:t>)</a:t>
          </a:r>
          <a:endParaRPr lang="en-US" sz="1400" b="1" dirty="0">
            <a:latin typeface="Calibri" pitchFamily="34" charset="0"/>
          </a:endParaRPr>
        </a:p>
      </dgm:t>
    </dgm:pt>
    <dgm:pt modelId="{ACECE28A-0B12-45E2-A386-85F9B94C1F3A}" type="parTrans" cxnId="{96382499-AFBB-402D-96CD-E04FBDF7E417}">
      <dgm:prSet/>
      <dgm:spPr/>
      <dgm:t>
        <a:bodyPr/>
        <a:lstStyle/>
        <a:p>
          <a:endParaRPr lang="en-US" sz="1200">
            <a:latin typeface="Calibri" pitchFamily="34" charset="0"/>
          </a:endParaRPr>
        </a:p>
      </dgm:t>
    </dgm:pt>
    <dgm:pt modelId="{C6E20907-4FA1-458E-9517-6F8FF92A22DF}" type="sibTrans" cxnId="{96382499-AFBB-402D-96CD-E04FBDF7E417}">
      <dgm:prSet/>
      <dgm:spPr/>
      <dgm:t>
        <a:bodyPr/>
        <a:lstStyle/>
        <a:p>
          <a:endParaRPr lang="en-US" sz="1200">
            <a:latin typeface="Calibri" pitchFamily="34" charset="0"/>
          </a:endParaRPr>
        </a:p>
      </dgm:t>
    </dgm:pt>
    <dgm:pt modelId="{50E81B65-3BC8-4CAE-A7C5-0611F1074BDB}">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2885.5</a:t>
          </a:r>
          <a:endParaRPr lang="en-US" sz="1200" dirty="0">
            <a:latin typeface="Calibri" pitchFamily="34" charset="0"/>
          </a:endParaRPr>
        </a:p>
      </dgm:t>
    </dgm:pt>
    <dgm:pt modelId="{6B912088-EA22-45B4-B357-52E3F6336985}" type="parTrans" cxnId="{9088CE97-6807-439F-8FC6-3AF30F22ECEF}">
      <dgm:prSet/>
      <dgm:spPr/>
      <dgm:t>
        <a:bodyPr/>
        <a:lstStyle/>
        <a:p>
          <a:endParaRPr lang="en-US" sz="1200" dirty="0">
            <a:latin typeface="Calibri" pitchFamily="34" charset="0"/>
          </a:endParaRPr>
        </a:p>
      </dgm:t>
    </dgm:pt>
    <dgm:pt modelId="{B8746F8C-DCCD-49A7-A15E-0E65623420FA}" type="sibTrans" cxnId="{9088CE97-6807-439F-8FC6-3AF30F22ECEF}">
      <dgm:prSet/>
      <dgm:spPr/>
      <dgm:t>
        <a:bodyPr/>
        <a:lstStyle/>
        <a:p>
          <a:endParaRPr lang="en-US" sz="1200">
            <a:latin typeface="Calibri" pitchFamily="34" charset="0"/>
          </a:endParaRPr>
        </a:p>
      </dgm:t>
    </dgm:pt>
    <dgm:pt modelId="{36C0C5F4-9488-409B-96B3-8C1DD0A0C33B}">
      <dgm:prSet phldrT="[Text]" custT="1"/>
      <dgm:spPr>
        <a:solidFill>
          <a:schemeClr val="accent1">
            <a:lumMod val="60000"/>
            <a:lumOff val="40000"/>
          </a:schemeClr>
        </a:solidFill>
      </dgm:spPr>
      <dgm:t>
        <a:bodyPr/>
        <a:lstStyle/>
        <a:p>
          <a:r>
            <a:rPr lang="en-US" sz="1400" b="1" dirty="0" smtClean="0">
              <a:latin typeface="Calibri" pitchFamily="34" charset="0"/>
            </a:rPr>
            <a:t>Type M</a:t>
          </a:r>
          <a:r>
            <a:rPr lang="en-US" sz="1400" b="1" dirty="0">
              <a:latin typeface="Calibri" pitchFamily="34" charset="0"/>
            </a:rPr>
            <a:t/>
          </a:r>
          <a:br>
            <a:rPr lang="en-US" sz="1400" b="1" dirty="0">
              <a:latin typeface="Calibri" pitchFamily="34" charset="0"/>
            </a:rPr>
          </a:br>
          <a:r>
            <a:rPr lang="en-US" sz="1400" b="1" dirty="0" smtClean="0">
              <a:latin typeface="Calibri" pitchFamily="34" charset="0"/>
            </a:rPr>
            <a:t>(n=</a:t>
          </a:r>
          <a:r>
            <a:rPr lang="en-US" sz="1400" b="1" i="0" u="none" dirty="0" smtClean="0"/>
            <a:t>452</a:t>
          </a:r>
          <a:r>
            <a:rPr lang="en-US" sz="1400" b="1" dirty="0" smtClean="0">
              <a:latin typeface="Calibri" pitchFamily="34" charset="0"/>
            </a:rPr>
            <a:t>)</a:t>
          </a:r>
          <a:endParaRPr lang="en-US" sz="1400" b="1" dirty="0">
            <a:latin typeface="Calibri" pitchFamily="34" charset="0"/>
          </a:endParaRPr>
        </a:p>
      </dgm:t>
    </dgm:pt>
    <dgm:pt modelId="{64FD89F2-F705-4F5F-A897-40F1A68CA6CB}" type="parTrans" cxnId="{27362B66-8444-446E-A7DF-FB572BD752EC}">
      <dgm:prSet/>
      <dgm:spPr/>
      <dgm:t>
        <a:bodyPr/>
        <a:lstStyle/>
        <a:p>
          <a:endParaRPr lang="en-US" sz="1200">
            <a:latin typeface="Calibri" pitchFamily="34" charset="0"/>
          </a:endParaRPr>
        </a:p>
      </dgm:t>
    </dgm:pt>
    <dgm:pt modelId="{25D322C2-36BA-40CC-ACF4-D82574D6C1EE}" type="sibTrans" cxnId="{27362B66-8444-446E-A7DF-FB572BD752EC}">
      <dgm:prSet/>
      <dgm:spPr/>
      <dgm:t>
        <a:bodyPr/>
        <a:lstStyle/>
        <a:p>
          <a:endParaRPr lang="en-US" sz="1200">
            <a:latin typeface="Calibri" pitchFamily="34" charset="0"/>
          </a:endParaRPr>
        </a:p>
      </dgm:t>
    </dgm:pt>
    <dgm:pt modelId="{06395C9D-5F7E-4529-862A-3A80211239E5}">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2205.3</a:t>
          </a:r>
          <a:endParaRPr lang="en-US" sz="1200" dirty="0">
            <a:latin typeface="Calibri" pitchFamily="34" charset="0"/>
          </a:endParaRPr>
        </a:p>
      </dgm:t>
    </dgm:pt>
    <dgm:pt modelId="{A407185D-4D59-442E-9E23-9A7DB5A27917}" type="parTrans" cxnId="{082DA561-017E-4899-B4FF-FB34A0EF4122}">
      <dgm:prSet/>
      <dgm:spPr/>
      <dgm:t>
        <a:bodyPr/>
        <a:lstStyle/>
        <a:p>
          <a:endParaRPr lang="en-US" sz="1200" dirty="0">
            <a:latin typeface="Calibri" pitchFamily="34" charset="0"/>
          </a:endParaRPr>
        </a:p>
      </dgm:t>
    </dgm:pt>
    <dgm:pt modelId="{AF8833A1-4E91-4733-8E86-4EC1ECBDF427}" type="sibTrans" cxnId="{082DA561-017E-4899-B4FF-FB34A0EF4122}">
      <dgm:prSet/>
      <dgm:spPr/>
      <dgm:t>
        <a:bodyPr/>
        <a:lstStyle/>
        <a:p>
          <a:endParaRPr lang="en-US" sz="1200">
            <a:latin typeface="Calibri" pitchFamily="34" charset="0"/>
          </a:endParaRPr>
        </a:p>
      </dgm:t>
    </dgm:pt>
    <dgm:pt modelId="{11859876-3F64-4FC6-A575-EE98811DE916}">
      <dgm:prSet phldrT="[Text]" custT="1"/>
      <dgm:spPr>
        <a:solidFill>
          <a:srgbClr val="FF6666"/>
        </a:solidFill>
      </dgm:spPr>
      <dgm:t>
        <a:bodyPr/>
        <a:lstStyle/>
        <a:p>
          <a:r>
            <a:rPr lang="en-US" sz="1400" b="1" dirty="0" smtClean="0">
              <a:latin typeface="Calibri" pitchFamily="34" charset="0"/>
            </a:rPr>
            <a:t>Type Q</a:t>
          </a:r>
          <a:r>
            <a:rPr lang="en-US" sz="1400" b="1" dirty="0">
              <a:latin typeface="Calibri" pitchFamily="34" charset="0"/>
            </a:rPr>
            <a:t/>
          </a:r>
          <a:br>
            <a:rPr lang="en-US" sz="1400" b="1" dirty="0">
              <a:latin typeface="Calibri" pitchFamily="34" charset="0"/>
            </a:rPr>
          </a:br>
          <a:r>
            <a:rPr lang="en-US" sz="1400" b="1" dirty="0">
              <a:latin typeface="Calibri" pitchFamily="34" charset="0"/>
            </a:rPr>
            <a:t>(</a:t>
          </a:r>
          <a:r>
            <a:rPr lang="en-US" sz="1400" b="1" dirty="0" smtClean="0">
              <a:latin typeface="Calibri" pitchFamily="34" charset="0"/>
            </a:rPr>
            <a:t>n=</a:t>
          </a:r>
          <a:r>
            <a:rPr lang="en-US" sz="1400" b="1" i="0" u="none" dirty="0" smtClean="0"/>
            <a:t>44</a:t>
          </a:r>
          <a:r>
            <a:rPr lang="en-US" sz="1400" b="1" dirty="0" smtClean="0">
              <a:latin typeface="Calibri" pitchFamily="34" charset="0"/>
            </a:rPr>
            <a:t>)</a:t>
          </a:r>
          <a:endParaRPr lang="en-US" sz="1400" b="1" dirty="0">
            <a:latin typeface="Calibri" pitchFamily="34" charset="0"/>
          </a:endParaRPr>
        </a:p>
      </dgm:t>
    </dgm:pt>
    <dgm:pt modelId="{E99A6D7E-3776-45CB-AFA7-628BEB5906ED}" type="parTrans" cxnId="{F75EAE46-14FE-4C75-A9CD-B815B0CB9BC8}">
      <dgm:prSet/>
      <dgm:spPr/>
      <dgm:t>
        <a:bodyPr/>
        <a:lstStyle/>
        <a:p>
          <a:endParaRPr lang="en-US" sz="1200">
            <a:latin typeface="Calibri" pitchFamily="34" charset="0"/>
          </a:endParaRPr>
        </a:p>
      </dgm:t>
    </dgm:pt>
    <dgm:pt modelId="{BAB10840-5800-4EFE-9B6E-C1DC186A8B7D}" type="sibTrans" cxnId="{F75EAE46-14FE-4C75-A9CD-B815B0CB9BC8}">
      <dgm:prSet/>
      <dgm:spPr/>
      <dgm:t>
        <a:bodyPr/>
        <a:lstStyle/>
        <a:p>
          <a:endParaRPr lang="en-US" sz="1200">
            <a:latin typeface="Calibri" pitchFamily="34" charset="0"/>
          </a:endParaRPr>
        </a:p>
      </dgm:t>
    </dgm:pt>
    <dgm:pt modelId="{2BB669E1-7827-4A64-B3C0-3A2323794B3A}">
      <dgm:prSet phldrT="[Text]" custT="1"/>
      <dgm:spPr>
        <a:solidFill>
          <a:srgbClr val="FFFFFF">
            <a:alpha val="89804"/>
          </a:srgbClr>
        </a:solidFill>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2837.8</a:t>
          </a:r>
          <a:endParaRPr lang="en-US" sz="1200" dirty="0">
            <a:latin typeface="Calibri" pitchFamily="34" charset="0"/>
          </a:endParaRPr>
        </a:p>
      </dgm:t>
    </dgm:pt>
    <dgm:pt modelId="{0828C231-7D84-401E-9392-10FEDDF860EE}" type="parTrans" cxnId="{160A0293-DB9B-4D03-B6D3-0FCE07E18C48}">
      <dgm:prSet/>
      <dgm:spPr/>
      <dgm:t>
        <a:bodyPr/>
        <a:lstStyle/>
        <a:p>
          <a:endParaRPr lang="en-US" sz="1200" dirty="0">
            <a:latin typeface="Calibri" pitchFamily="34" charset="0"/>
          </a:endParaRPr>
        </a:p>
      </dgm:t>
    </dgm:pt>
    <dgm:pt modelId="{507891C6-DE81-4E1B-A685-4B76C2FBAC85}" type="sibTrans" cxnId="{160A0293-DB9B-4D03-B6D3-0FCE07E18C48}">
      <dgm:prSet/>
      <dgm:spPr/>
      <dgm:t>
        <a:bodyPr/>
        <a:lstStyle/>
        <a:p>
          <a:endParaRPr lang="en-US" sz="1200">
            <a:latin typeface="Calibri" pitchFamily="34" charset="0"/>
          </a:endParaRPr>
        </a:p>
      </dgm:t>
    </dgm:pt>
    <dgm:pt modelId="{293F5BE7-DD52-489F-9C79-B114D5B0B04A}">
      <dgm:prSet custT="1"/>
      <dgm:spPr>
        <a:solidFill>
          <a:srgbClr val="FF6666"/>
        </a:solidFill>
      </dgm:spPr>
      <dgm:t>
        <a:bodyPr/>
        <a:lstStyle/>
        <a:p>
          <a:r>
            <a:rPr lang="en-US" sz="1400" b="1" dirty="0" smtClean="0">
              <a:solidFill>
                <a:schemeClr val="bg1"/>
              </a:solidFill>
              <a:latin typeface="Calibri" pitchFamily="34" charset="0"/>
            </a:rPr>
            <a:t>Other Products</a:t>
          </a:r>
          <a:br>
            <a:rPr lang="en-US" sz="1400" b="1" dirty="0" smtClean="0">
              <a:solidFill>
                <a:schemeClr val="bg1"/>
              </a:solidFill>
              <a:latin typeface="Calibri" pitchFamily="34" charset="0"/>
            </a:rPr>
          </a:br>
          <a:r>
            <a:rPr lang="en-US" sz="1400" b="1" dirty="0" smtClean="0">
              <a:solidFill>
                <a:schemeClr val="bg1"/>
              </a:solidFill>
              <a:latin typeface="Calibri" pitchFamily="34" charset="0"/>
            </a:rPr>
            <a:t>(n=</a:t>
          </a:r>
          <a:r>
            <a:rPr lang="en-US" sz="1400" b="1" i="0" u="none" dirty="0" smtClean="0">
              <a:solidFill>
                <a:schemeClr val="bg1"/>
              </a:solidFill>
            </a:rPr>
            <a:t>27</a:t>
          </a:r>
          <a:r>
            <a:rPr lang="en-US" sz="1400" b="1" dirty="0" smtClean="0">
              <a:solidFill>
                <a:schemeClr val="bg1"/>
              </a:solidFill>
              <a:latin typeface="Calibri" pitchFamily="34" charset="0"/>
            </a:rPr>
            <a:t>)</a:t>
          </a:r>
          <a:endParaRPr lang="en-US" sz="1400" b="1" dirty="0">
            <a:solidFill>
              <a:schemeClr val="bg1"/>
            </a:solidFill>
          </a:endParaRPr>
        </a:p>
      </dgm:t>
    </dgm:pt>
    <dgm:pt modelId="{EF535CE2-26E3-4866-89FF-A425046FB107}" type="parTrans" cxnId="{D7F46E48-7B39-463B-9B49-FF39946BEBCF}">
      <dgm:prSet/>
      <dgm:spPr/>
      <dgm:t>
        <a:bodyPr/>
        <a:lstStyle/>
        <a:p>
          <a:endParaRPr lang="en-US"/>
        </a:p>
      </dgm:t>
    </dgm:pt>
    <dgm:pt modelId="{C3A8436F-9A9D-4021-B2C7-D80881919EFF}" type="sibTrans" cxnId="{D7F46E48-7B39-463B-9B49-FF39946BEBCF}">
      <dgm:prSet/>
      <dgm:spPr/>
      <dgm:t>
        <a:bodyPr/>
        <a:lstStyle/>
        <a:p>
          <a:endParaRPr lang="en-US"/>
        </a:p>
      </dgm:t>
    </dgm:pt>
    <dgm:pt modelId="{67A3BBBB-7D95-4678-8FD8-850F47BF0FF0}">
      <dgm:prSet custT="1"/>
      <dgm:spPr>
        <a:solidFill>
          <a:srgbClr val="FFFFFF">
            <a:alpha val="90000"/>
          </a:srgbClr>
        </a:solidFill>
        <a:ln>
          <a:noFill/>
        </a:ln>
        <a:effectLst>
          <a:innerShdw blurRad="63500" dist="50800" dir="2700000">
            <a:prstClr val="black">
              <a:alpha val="50000"/>
            </a:prstClr>
          </a:innerShdw>
        </a:effectLst>
      </dgm:spPr>
      <dgm:t>
        <a:bodyPr/>
        <a:lstStyle/>
        <a:p>
          <a:r>
            <a:rPr lang="en-US" sz="1200" dirty="0" smtClean="0">
              <a:latin typeface="Calibri" pitchFamily="34" charset="0"/>
            </a:rPr>
            <a:t>Mean</a:t>
          </a:r>
        </a:p>
        <a:p>
          <a:r>
            <a:rPr lang="en-US" sz="1200" b="0" i="0" u="none" dirty="0" smtClean="0"/>
            <a:t>3366.7</a:t>
          </a:r>
          <a:endParaRPr lang="en-US" sz="1200" dirty="0"/>
        </a:p>
      </dgm:t>
    </dgm:pt>
    <dgm:pt modelId="{A9765323-7C13-460E-8B91-634DFCFAD7FF}" type="parTrans" cxnId="{E4E0406A-2253-473B-8F5F-CCFD2564DB9C}">
      <dgm:prSet/>
      <dgm:spPr/>
      <dgm:t>
        <a:bodyPr/>
        <a:lstStyle/>
        <a:p>
          <a:endParaRPr lang="en-US" dirty="0"/>
        </a:p>
      </dgm:t>
    </dgm:pt>
    <dgm:pt modelId="{ACF92B59-CFB3-4134-B125-ACB0838BE4BC}" type="sibTrans" cxnId="{E4E0406A-2253-473B-8F5F-CCFD2564DB9C}">
      <dgm:prSet/>
      <dgm:spPr/>
      <dgm:t>
        <a:bodyPr/>
        <a:lstStyle/>
        <a:p>
          <a:endParaRPr lang="en-US"/>
        </a:p>
      </dgm:t>
    </dgm:pt>
    <dgm:pt modelId="{27ACB58D-808F-4B00-9E4F-374E0D4B2991}" type="pres">
      <dgm:prSet presAssocID="{8D5B3F8E-D1D3-42C4-AD6A-F11E28757214}" presName="diagram" presStyleCnt="0">
        <dgm:presLayoutVars>
          <dgm:chPref val="1"/>
          <dgm:dir/>
          <dgm:animOne val="branch"/>
          <dgm:animLvl val="lvl"/>
          <dgm:resizeHandles/>
        </dgm:presLayoutVars>
      </dgm:prSet>
      <dgm:spPr/>
      <dgm:t>
        <a:bodyPr/>
        <a:lstStyle/>
        <a:p>
          <a:endParaRPr lang="en-US"/>
        </a:p>
      </dgm:t>
    </dgm:pt>
    <dgm:pt modelId="{CAD547F1-414B-4F0C-BF6F-C045F58182BC}" type="pres">
      <dgm:prSet presAssocID="{F986C92F-074B-4569-9182-5AD9EDCEA4D0}" presName="root" presStyleCnt="0"/>
      <dgm:spPr/>
    </dgm:pt>
    <dgm:pt modelId="{FFB20172-6524-4B55-AA8E-69ADE1EE747D}" type="pres">
      <dgm:prSet presAssocID="{F986C92F-074B-4569-9182-5AD9EDCEA4D0}" presName="rootComposite" presStyleCnt="0"/>
      <dgm:spPr/>
    </dgm:pt>
    <dgm:pt modelId="{07011804-5411-4C8E-B02C-19014C13CDA1}" type="pres">
      <dgm:prSet presAssocID="{F986C92F-074B-4569-9182-5AD9EDCEA4D0}" presName="rootText" presStyleLbl="node1" presStyleIdx="0" presStyleCnt="6" custScaleY="182719"/>
      <dgm:spPr/>
      <dgm:t>
        <a:bodyPr/>
        <a:lstStyle/>
        <a:p>
          <a:endParaRPr lang="en-US"/>
        </a:p>
      </dgm:t>
    </dgm:pt>
    <dgm:pt modelId="{7FDE2E71-9CD7-4112-B74A-0B74926A845F}" type="pres">
      <dgm:prSet presAssocID="{F986C92F-074B-4569-9182-5AD9EDCEA4D0}" presName="rootConnector" presStyleLbl="node1" presStyleIdx="0" presStyleCnt="6"/>
      <dgm:spPr/>
      <dgm:t>
        <a:bodyPr/>
        <a:lstStyle/>
        <a:p>
          <a:endParaRPr lang="en-US"/>
        </a:p>
      </dgm:t>
    </dgm:pt>
    <dgm:pt modelId="{54593BFA-EE51-45B4-8B47-40518FC5C3FB}" type="pres">
      <dgm:prSet presAssocID="{F986C92F-074B-4569-9182-5AD9EDCEA4D0}" presName="childShape" presStyleCnt="0"/>
      <dgm:spPr/>
    </dgm:pt>
    <dgm:pt modelId="{B8AB778E-7A90-4EAE-8ABB-151AC4EAEE00}" type="pres">
      <dgm:prSet presAssocID="{A11AC076-3A82-4E54-81C3-534063663224}" presName="Name13" presStyleLbl="parChTrans1D2" presStyleIdx="0" presStyleCnt="6"/>
      <dgm:spPr/>
      <dgm:t>
        <a:bodyPr/>
        <a:lstStyle/>
        <a:p>
          <a:endParaRPr lang="en-US"/>
        </a:p>
      </dgm:t>
    </dgm:pt>
    <dgm:pt modelId="{6F231887-7176-480D-B7BB-670A1A86C3E5}" type="pres">
      <dgm:prSet presAssocID="{CBEF39B5-6709-4503-9874-7B43C6DDAB08}" presName="childText" presStyleLbl="bgAcc1" presStyleIdx="0" presStyleCnt="6" custScaleY="107302" custLinFactNeighborY="26201">
        <dgm:presLayoutVars>
          <dgm:bulletEnabled val="1"/>
        </dgm:presLayoutVars>
      </dgm:prSet>
      <dgm:spPr/>
      <dgm:t>
        <a:bodyPr/>
        <a:lstStyle/>
        <a:p>
          <a:endParaRPr lang="en-US"/>
        </a:p>
      </dgm:t>
    </dgm:pt>
    <dgm:pt modelId="{A4686636-5DD4-4330-B5CB-41DA98D5F90A}" type="pres">
      <dgm:prSet presAssocID="{396E9662-479A-40EA-B8A4-5975608ACB3A}" presName="root" presStyleCnt="0"/>
      <dgm:spPr/>
    </dgm:pt>
    <dgm:pt modelId="{0EC5A77E-42C6-49BC-9122-BDBBC8B310A9}" type="pres">
      <dgm:prSet presAssocID="{396E9662-479A-40EA-B8A4-5975608ACB3A}" presName="rootComposite" presStyleCnt="0"/>
      <dgm:spPr/>
    </dgm:pt>
    <dgm:pt modelId="{1A71C6D7-D580-4928-9FE8-A6040818A69A}" type="pres">
      <dgm:prSet presAssocID="{396E9662-479A-40EA-B8A4-5975608ACB3A}" presName="rootText" presStyleLbl="node1" presStyleIdx="1" presStyleCnt="6" custScaleX="112662" custScaleY="182719"/>
      <dgm:spPr/>
      <dgm:t>
        <a:bodyPr/>
        <a:lstStyle/>
        <a:p>
          <a:endParaRPr lang="en-US"/>
        </a:p>
      </dgm:t>
    </dgm:pt>
    <dgm:pt modelId="{1587D582-CEE9-494F-8E20-1A6A098E95F1}" type="pres">
      <dgm:prSet presAssocID="{396E9662-479A-40EA-B8A4-5975608ACB3A}" presName="rootConnector" presStyleLbl="node1" presStyleIdx="1" presStyleCnt="6"/>
      <dgm:spPr/>
      <dgm:t>
        <a:bodyPr/>
        <a:lstStyle/>
        <a:p>
          <a:endParaRPr lang="en-US"/>
        </a:p>
      </dgm:t>
    </dgm:pt>
    <dgm:pt modelId="{AB4EAEC6-033F-474A-8E16-066A35A3CD39}" type="pres">
      <dgm:prSet presAssocID="{396E9662-479A-40EA-B8A4-5975608ACB3A}" presName="childShape" presStyleCnt="0"/>
      <dgm:spPr/>
    </dgm:pt>
    <dgm:pt modelId="{66B30C22-FED4-4ED8-821B-95B891645432}" type="pres">
      <dgm:prSet presAssocID="{CC8C43E9-2E95-4A14-A6F1-1837DB14A51E}" presName="Name13" presStyleLbl="parChTrans1D2" presStyleIdx="1" presStyleCnt="6"/>
      <dgm:spPr/>
      <dgm:t>
        <a:bodyPr/>
        <a:lstStyle/>
        <a:p>
          <a:endParaRPr lang="en-US"/>
        </a:p>
      </dgm:t>
    </dgm:pt>
    <dgm:pt modelId="{E73F9456-BC72-4C78-B610-473CE0A7D7B8}" type="pres">
      <dgm:prSet presAssocID="{D84DFC25-FF8A-473A-8683-D9FD0284CD40}" presName="childText" presStyleLbl="bgAcc1" presStyleIdx="1" presStyleCnt="6" custScaleY="107302" custLinFactNeighborY="26201">
        <dgm:presLayoutVars>
          <dgm:bulletEnabled val="1"/>
        </dgm:presLayoutVars>
      </dgm:prSet>
      <dgm:spPr/>
      <dgm:t>
        <a:bodyPr/>
        <a:lstStyle/>
        <a:p>
          <a:endParaRPr lang="en-US"/>
        </a:p>
      </dgm:t>
    </dgm:pt>
    <dgm:pt modelId="{0D1D6198-5BA4-462D-9399-389379B86DAC}" type="pres">
      <dgm:prSet presAssocID="{A0A83082-40CD-431E-B62A-01E0F70D23CB}" presName="root" presStyleCnt="0"/>
      <dgm:spPr/>
    </dgm:pt>
    <dgm:pt modelId="{C398A05E-A1A4-473D-ADB1-AF39A752BE5D}" type="pres">
      <dgm:prSet presAssocID="{A0A83082-40CD-431E-B62A-01E0F70D23CB}" presName="rootComposite" presStyleCnt="0"/>
      <dgm:spPr/>
    </dgm:pt>
    <dgm:pt modelId="{1AF3C8A1-9C60-4C8F-B705-90B46616E028}" type="pres">
      <dgm:prSet presAssocID="{A0A83082-40CD-431E-B62A-01E0F70D23CB}" presName="rootText" presStyleLbl="node1" presStyleIdx="2" presStyleCnt="6" custScaleY="182719"/>
      <dgm:spPr/>
      <dgm:t>
        <a:bodyPr/>
        <a:lstStyle/>
        <a:p>
          <a:endParaRPr lang="en-US"/>
        </a:p>
      </dgm:t>
    </dgm:pt>
    <dgm:pt modelId="{A38916F7-7937-4A85-9DED-AC6A90C7DB7D}" type="pres">
      <dgm:prSet presAssocID="{A0A83082-40CD-431E-B62A-01E0F70D23CB}" presName="rootConnector" presStyleLbl="node1" presStyleIdx="2" presStyleCnt="6"/>
      <dgm:spPr/>
      <dgm:t>
        <a:bodyPr/>
        <a:lstStyle/>
        <a:p>
          <a:endParaRPr lang="en-US"/>
        </a:p>
      </dgm:t>
    </dgm:pt>
    <dgm:pt modelId="{4C15BFA6-E8A7-4353-817B-13311F62B879}" type="pres">
      <dgm:prSet presAssocID="{A0A83082-40CD-431E-B62A-01E0F70D23CB}" presName="childShape" presStyleCnt="0"/>
      <dgm:spPr/>
    </dgm:pt>
    <dgm:pt modelId="{C321A6DF-5592-43F4-A647-7723C0F84040}" type="pres">
      <dgm:prSet presAssocID="{6B912088-EA22-45B4-B357-52E3F6336985}" presName="Name13" presStyleLbl="parChTrans1D2" presStyleIdx="2" presStyleCnt="6"/>
      <dgm:spPr/>
      <dgm:t>
        <a:bodyPr/>
        <a:lstStyle/>
        <a:p>
          <a:endParaRPr lang="en-US"/>
        </a:p>
      </dgm:t>
    </dgm:pt>
    <dgm:pt modelId="{8D80F13F-BA48-4E76-AF8D-5246BBFB7DAD}" type="pres">
      <dgm:prSet presAssocID="{50E81B65-3BC8-4CAE-A7C5-0611F1074BDB}" presName="childText" presStyleLbl="bgAcc1" presStyleIdx="2" presStyleCnt="6" custScaleY="107302" custLinFactNeighborY="26201">
        <dgm:presLayoutVars>
          <dgm:bulletEnabled val="1"/>
        </dgm:presLayoutVars>
      </dgm:prSet>
      <dgm:spPr/>
      <dgm:t>
        <a:bodyPr/>
        <a:lstStyle/>
        <a:p>
          <a:endParaRPr lang="en-US"/>
        </a:p>
      </dgm:t>
    </dgm:pt>
    <dgm:pt modelId="{5A4CDFFC-B377-4589-8B85-0E13564824B9}" type="pres">
      <dgm:prSet presAssocID="{36C0C5F4-9488-409B-96B3-8C1DD0A0C33B}" presName="root" presStyleCnt="0"/>
      <dgm:spPr/>
    </dgm:pt>
    <dgm:pt modelId="{4373573F-25A8-46DC-B8C1-446096A4407B}" type="pres">
      <dgm:prSet presAssocID="{36C0C5F4-9488-409B-96B3-8C1DD0A0C33B}" presName="rootComposite" presStyleCnt="0"/>
      <dgm:spPr/>
    </dgm:pt>
    <dgm:pt modelId="{BDCC6E20-C2E6-4709-926E-447E78555F26}" type="pres">
      <dgm:prSet presAssocID="{36C0C5F4-9488-409B-96B3-8C1DD0A0C33B}" presName="rootText" presStyleLbl="node1" presStyleIdx="3" presStyleCnt="6" custScaleY="182719"/>
      <dgm:spPr/>
      <dgm:t>
        <a:bodyPr/>
        <a:lstStyle/>
        <a:p>
          <a:endParaRPr lang="en-US"/>
        </a:p>
      </dgm:t>
    </dgm:pt>
    <dgm:pt modelId="{D77DD108-465E-4BB5-B725-4B1FED666623}" type="pres">
      <dgm:prSet presAssocID="{36C0C5F4-9488-409B-96B3-8C1DD0A0C33B}" presName="rootConnector" presStyleLbl="node1" presStyleIdx="3" presStyleCnt="6"/>
      <dgm:spPr/>
      <dgm:t>
        <a:bodyPr/>
        <a:lstStyle/>
        <a:p>
          <a:endParaRPr lang="en-US"/>
        </a:p>
      </dgm:t>
    </dgm:pt>
    <dgm:pt modelId="{DF066F1A-7E0F-46CD-B267-1A0AC700EB55}" type="pres">
      <dgm:prSet presAssocID="{36C0C5F4-9488-409B-96B3-8C1DD0A0C33B}" presName="childShape" presStyleCnt="0"/>
      <dgm:spPr/>
    </dgm:pt>
    <dgm:pt modelId="{CAF739D8-2015-4CC0-B4CD-13CAB0D275B0}" type="pres">
      <dgm:prSet presAssocID="{A407185D-4D59-442E-9E23-9A7DB5A27917}" presName="Name13" presStyleLbl="parChTrans1D2" presStyleIdx="3" presStyleCnt="6"/>
      <dgm:spPr/>
      <dgm:t>
        <a:bodyPr/>
        <a:lstStyle/>
        <a:p>
          <a:endParaRPr lang="en-US"/>
        </a:p>
      </dgm:t>
    </dgm:pt>
    <dgm:pt modelId="{EDF59CC9-3C9F-41FB-838E-719C15F23A0D}" type="pres">
      <dgm:prSet presAssocID="{06395C9D-5F7E-4529-862A-3A80211239E5}" presName="childText" presStyleLbl="bgAcc1" presStyleIdx="3" presStyleCnt="6" custScaleY="107302" custLinFactNeighborY="26201">
        <dgm:presLayoutVars>
          <dgm:bulletEnabled val="1"/>
        </dgm:presLayoutVars>
      </dgm:prSet>
      <dgm:spPr/>
      <dgm:t>
        <a:bodyPr/>
        <a:lstStyle/>
        <a:p>
          <a:endParaRPr lang="en-US"/>
        </a:p>
      </dgm:t>
    </dgm:pt>
    <dgm:pt modelId="{E964F5F5-07EE-48F3-B9E4-3486B58CB3B6}" type="pres">
      <dgm:prSet presAssocID="{11859876-3F64-4FC6-A575-EE98811DE916}" presName="root" presStyleCnt="0"/>
      <dgm:spPr/>
    </dgm:pt>
    <dgm:pt modelId="{534E40AA-934C-43DE-B1D2-4C69D2423474}" type="pres">
      <dgm:prSet presAssocID="{11859876-3F64-4FC6-A575-EE98811DE916}" presName="rootComposite" presStyleCnt="0"/>
      <dgm:spPr/>
    </dgm:pt>
    <dgm:pt modelId="{EB78EE24-5688-4077-BEC9-8FC435D912EA}" type="pres">
      <dgm:prSet presAssocID="{11859876-3F64-4FC6-A575-EE98811DE916}" presName="rootText" presStyleLbl="node1" presStyleIdx="4" presStyleCnt="6" custScaleX="99805" custScaleY="182719"/>
      <dgm:spPr/>
      <dgm:t>
        <a:bodyPr/>
        <a:lstStyle/>
        <a:p>
          <a:endParaRPr lang="en-US"/>
        </a:p>
      </dgm:t>
    </dgm:pt>
    <dgm:pt modelId="{3D4A3E09-C246-4DA2-917A-E2EAE8FC586E}" type="pres">
      <dgm:prSet presAssocID="{11859876-3F64-4FC6-A575-EE98811DE916}" presName="rootConnector" presStyleLbl="node1" presStyleIdx="4" presStyleCnt="6"/>
      <dgm:spPr/>
      <dgm:t>
        <a:bodyPr/>
        <a:lstStyle/>
        <a:p>
          <a:endParaRPr lang="en-US"/>
        </a:p>
      </dgm:t>
    </dgm:pt>
    <dgm:pt modelId="{4D6D4F7D-C318-45C7-9CEA-8B36E484EC68}" type="pres">
      <dgm:prSet presAssocID="{11859876-3F64-4FC6-A575-EE98811DE916}" presName="childShape" presStyleCnt="0"/>
      <dgm:spPr/>
    </dgm:pt>
    <dgm:pt modelId="{0B5B4056-2A50-4CD5-B4A3-0830E01F95A4}" type="pres">
      <dgm:prSet presAssocID="{0828C231-7D84-401E-9392-10FEDDF860EE}" presName="Name13" presStyleLbl="parChTrans1D2" presStyleIdx="4" presStyleCnt="6"/>
      <dgm:spPr/>
      <dgm:t>
        <a:bodyPr/>
        <a:lstStyle/>
        <a:p>
          <a:endParaRPr lang="en-US"/>
        </a:p>
      </dgm:t>
    </dgm:pt>
    <dgm:pt modelId="{DC38A57A-188B-4389-A6A7-178CEEC7A1D4}" type="pres">
      <dgm:prSet presAssocID="{2BB669E1-7827-4A64-B3C0-3A2323794B3A}" presName="childText" presStyleLbl="bgAcc1" presStyleIdx="4" presStyleCnt="6" custScaleY="107302" custLinFactNeighborY="26201">
        <dgm:presLayoutVars>
          <dgm:bulletEnabled val="1"/>
        </dgm:presLayoutVars>
      </dgm:prSet>
      <dgm:spPr/>
      <dgm:t>
        <a:bodyPr/>
        <a:lstStyle/>
        <a:p>
          <a:endParaRPr lang="en-US"/>
        </a:p>
      </dgm:t>
    </dgm:pt>
    <dgm:pt modelId="{828C93A4-1B7A-4C97-A7F4-0A6BDB390B67}" type="pres">
      <dgm:prSet presAssocID="{293F5BE7-DD52-489F-9C79-B114D5B0B04A}" presName="root" presStyleCnt="0"/>
      <dgm:spPr/>
    </dgm:pt>
    <dgm:pt modelId="{198DA0CD-FE08-4293-BC92-683E5047F0DE}" type="pres">
      <dgm:prSet presAssocID="{293F5BE7-DD52-489F-9C79-B114D5B0B04A}" presName="rootComposite" presStyleCnt="0"/>
      <dgm:spPr/>
    </dgm:pt>
    <dgm:pt modelId="{587E3EF2-F032-4940-9EB3-1EB48B017E1F}" type="pres">
      <dgm:prSet presAssocID="{293F5BE7-DD52-489F-9C79-B114D5B0B04A}" presName="rootText" presStyleLbl="node1" presStyleIdx="5" presStyleCnt="6" custScaleX="107039" custScaleY="188815"/>
      <dgm:spPr/>
      <dgm:t>
        <a:bodyPr/>
        <a:lstStyle/>
        <a:p>
          <a:endParaRPr lang="en-US"/>
        </a:p>
      </dgm:t>
    </dgm:pt>
    <dgm:pt modelId="{02C322CE-008E-44F2-A9B6-442BC75C1870}" type="pres">
      <dgm:prSet presAssocID="{293F5BE7-DD52-489F-9C79-B114D5B0B04A}" presName="rootConnector" presStyleLbl="node1" presStyleIdx="5" presStyleCnt="6"/>
      <dgm:spPr/>
      <dgm:t>
        <a:bodyPr/>
        <a:lstStyle/>
        <a:p>
          <a:endParaRPr lang="en-US"/>
        </a:p>
      </dgm:t>
    </dgm:pt>
    <dgm:pt modelId="{2072E770-2DB6-47DB-9C24-7C1D86252627}" type="pres">
      <dgm:prSet presAssocID="{293F5BE7-DD52-489F-9C79-B114D5B0B04A}" presName="childShape" presStyleCnt="0"/>
      <dgm:spPr/>
    </dgm:pt>
    <dgm:pt modelId="{802AAAA7-1F54-49B7-82F7-991910DDB0A6}" type="pres">
      <dgm:prSet presAssocID="{A9765323-7C13-460E-8B91-634DFCFAD7FF}" presName="Name13" presStyleLbl="parChTrans1D2" presStyleIdx="5" presStyleCnt="6"/>
      <dgm:spPr/>
      <dgm:t>
        <a:bodyPr/>
        <a:lstStyle/>
        <a:p>
          <a:endParaRPr lang="en-US"/>
        </a:p>
      </dgm:t>
    </dgm:pt>
    <dgm:pt modelId="{94F375AE-2869-48EB-B251-2275A2B7ED96}" type="pres">
      <dgm:prSet presAssocID="{67A3BBBB-7D95-4678-8FD8-850F47BF0FF0}" presName="childText" presStyleLbl="bgAcc1" presStyleIdx="5" presStyleCnt="6" custScaleY="102174" custLinFactNeighborX="163" custLinFactNeighborY="20831">
        <dgm:presLayoutVars>
          <dgm:bulletEnabled val="1"/>
        </dgm:presLayoutVars>
      </dgm:prSet>
      <dgm:spPr/>
      <dgm:t>
        <a:bodyPr/>
        <a:lstStyle/>
        <a:p>
          <a:endParaRPr lang="en-US"/>
        </a:p>
      </dgm:t>
    </dgm:pt>
  </dgm:ptLst>
  <dgm:cxnLst>
    <dgm:cxn modelId="{24E9423F-2859-4C03-B5D3-728A10D54BC7}" type="presOf" srcId="{11859876-3F64-4FC6-A575-EE98811DE916}" destId="{3D4A3E09-C246-4DA2-917A-E2EAE8FC586E}" srcOrd="1" destOrd="0" presId="urn:microsoft.com/office/officeart/2005/8/layout/hierarchy3"/>
    <dgm:cxn modelId="{AED52CEA-DB5E-44D8-805A-769E1D676E18}" type="presOf" srcId="{F986C92F-074B-4569-9182-5AD9EDCEA4D0}" destId="{7FDE2E71-9CD7-4112-B74A-0B74926A845F}" srcOrd="1" destOrd="0" presId="urn:microsoft.com/office/officeart/2005/8/layout/hierarchy3"/>
    <dgm:cxn modelId="{B46CAE2D-752E-40A5-A1CC-4972FB1C8048}" type="presOf" srcId="{A9765323-7C13-460E-8B91-634DFCFAD7FF}" destId="{802AAAA7-1F54-49B7-82F7-991910DDB0A6}" srcOrd="0" destOrd="0" presId="urn:microsoft.com/office/officeart/2005/8/layout/hierarchy3"/>
    <dgm:cxn modelId="{E6D21FDA-2932-48F8-B816-54CB91B7F1A5}" type="presOf" srcId="{396E9662-479A-40EA-B8A4-5975608ACB3A}" destId="{1587D582-CEE9-494F-8E20-1A6A098E95F1}" srcOrd="1" destOrd="0" presId="urn:microsoft.com/office/officeart/2005/8/layout/hierarchy3"/>
    <dgm:cxn modelId="{3399BCDA-56C0-41B6-B80C-D25939590AD3}" type="presOf" srcId="{0828C231-7D84-401E-9392-10FEDDF860EE}" destId="{0B5B4056-2A50-4CD5-B4A3-0830E01F95A4}" srcOrd="0" destOrd="0" presId="urn:microsoft.com/office/officeart/2005/8/layout/hierarchy3"/>
    <dgm:cxn modelId="{082DA561-017E-4899-B4FF-FB34A0EF4122}" srcId="{36C0C5F4-9488-409B-96B3-8C1DD0A0C33B}" destId="{06395C9D-5F7E-4529-862A-3A80211239E5}" srcOrd="0" destOrd="0" parTransId="{A407185D-4D59-442E-9E23-9A7DB5A27917}" sibTransId="{AF8833A1-4E91-4733-8E86-4EC1ECBDF427}"/>
    <dgm:cxn modelId="{160A0293-DB9B-4D03-B6D3-0FCE07E18C48}" srcId="{11859876-3F64-4FC6-A575-EE98811DE916}" destId="{2BB669E1-7827-4A64-B3C0-3A2323794B3A}" srcOrd="0" destOrd="0" parTransId="{0828C231-7D84-401E-9392-10FEDDF860EE}" sibTransId="{507891C6-DE81-4E1B-A685-4B76C2FBAC85}"/>
    <dgm:cxn modelId="{B1E97670-3DB1-4A15-868E-FB8A12F0416C}" type="presOf" srcId="{8D5B3F8E-D1D3-42C4-AD6A-F11E28757214}" destId="{27ACB58D-808F-4B00-9E4F-374E0D4B2991}" srcOrd="0" destOrd="0" presId="urn:microsoft.com/office/officeart/2005/8/layout/hierarchy3"/>
    <dgm:cxn modelId="{D7F46E48-7B39-463B-9B49-FF39946BEBCF}" srcId="{8D5B3F8E-D1D3-42C4-AD6A-F11E28757214}" destId="{293F5BE7-DD52-489F-9C79-B114D5B0B04A}" srcOrd="5" destOrd="0" parTransId="{EF535CE2-26E3-4866-89FF-A425046FB107}" sibTransId="{C3A8436F-9A9D-4021-B2C7-D80881919EFF}"/>
    <dgm:cxn modelId="{C93869DA-4CDE-4E66-AA1A-1634B599CCFB}" type="presOf" srcId="{293F5BE7-DD52-489F-9C79-B114D5B0B04A}" destId="{02C322CE-008E-44F2-A9B6-442BC75C1870}" srcOrd="1" destOrd="0" presId="urn:microsoft.com/office/officeart/2005/8/layout/hierarchy3"/>
    <dgm:cxn modelId="{76B5F50F-7637-41E9-8E4B-7CE9C5B112ED}" srcId="{8D5B3F8E-D1D3-42C4-AD6A-F11E28757214}" destId="{F986C92F-074B-4569-9182-5AD9EDCEA4D0}" srcOrd="0" destOrd="0" parTransId="{63BC6C48-49C4-41BE-ABD9-96E5875E5206}" sibTransId="{925B8134-609E-44E6-89CE-D2DF844B8B57}"/>
    <dgm:cxn modelId="{F041D7A7-3984-4012-8665-E42551EE950B}" type="presOf" srcId="{06395C9D-5F7E-4529-862A-3A80211239E5}" destId="{EDF59CC9-3C9F-41FB-838E-719C15F23A0D}" srcOrd="0" destOrd="0" presId="urn:microsoft.com/office/officeart/2005/8/layout/hierarchy3"/>
    <dgm:cxn modelId="{05F1EF78-E47F-4770-B3B4-66532BD94D73}" type="presOf" srcId="{A407185D-4D59-442E-9E23-9A7DB5A27917}" destId="{CAF739D8-2015-4CC0-B4CD-13CAB0D275B0}" srcOrd="0" destOrd="0" presId="urn:microsoft.com/office/officeart/2005/8/layout/hierarchy3"/>
    <dgm:cxn modelId="{9088CE97-6807-439F-8FC6-3AF30F22ECEF}" srcId="{A0A83082-40CD-431E-B62A-01E0F70D23CB}" destId="{50E81B65-3BC8-4CAE-A7C5-0611F1074BDB}" srcOrd="0" destOrd="0" parTransId="{6B912088-EA22-45B4-B357-52E3F6336985}" sibTransId="{B8746F8C-DCCD-49A7-A15E-0E65623420FA}"/>
    <dgm:cxn modelId="{687B0CE5-6DFC-46AF-AF53-EC1F1108C3E4}" type="presOf" srcId="{A11AC076-3A82-4E54-81C3-534063663224}" destId="{B8AB778E-7A90-4EAE-8ABB-151AC4EAEE00}" srcOrd="0" destOrd="0" presId="urn:microsoft.com/office/officeart/2005/8/layout/hierarchy3"/>
    <dgm:cxn modelId="{DCE45C23-54CA-4570-9FE2-666023144F0D}" type="presOf" srcId="{293F5BE7-DD52-489F-9C79-B114D5B0B04A}" destId="{587E3EF2-F032-4940-9EB3-1EB48B017E1F}" srcOrd="0" destOrd="0" presId="urn:microsoft.com/office/officeart/2005/8/layout/hierarchy3"/>
    <dgm:cxn modelId="{0CDD8271-DAFB-4027-A327-BCDD1A3E02F8}" type="presOf" srcId="{67A3BBBB-7D95-4678-8FD8-850F47BF0FF0}" destId="{94F375AE-2869-48EB-B251-2275A2B7ED96}" srcOrd="0" destOrd="0" presId="urn:microsoft.com/office/officeart/2005/8/layout/hierarchy3"/>
    <dgm:cxn modelId="{0534C794-C507-400A-8A71-040C4321FF6F}" type="presOf" srcId="{50E81B65-3BC8-4CAE-A7C5-0611F1074BDB}" destId="{8D80F13F-BA48-4E76-AF8D-5246BBFB7DAD}" srcOrd="0" destOrd="0" presId="urn:microsoft.com/office/officeart/2005/8/layout/hierarchy3"/>
    <dgm:cxn modelId="{27362B66-8444-446E-A7DF-FB572BD752EC}" srcId="{8D5B3F8E-D1D3-42C4-AD6A-F11E28757214}" destId="{36C0C5F4-9488-409B-96B3-8C1DD0A0C33B}" srcOrd="3" destOrd="0" parTransId="{64FD89F2-F705-4F5F-A897-40F1A68CA6CB}" sibTransId="{25D322C2-36BA-40CC-ACF4-D82574D6C1EE}"/>
    <dgm:cxn modelId="{36B16A3A-2CEE-44E0-B7CD-9FDA2B01D675}" type="presOf" srcId="{D84DFC25-FF8A-473A-8683-D9FD0284CD40}" destId="{E73F9456-BC72-4C78-B610-473CE0A7D7B8}" srcOrd="0" destOrd="0" presId="urn:microsoft.com/office/officeart/2005/8/layout/hierarchy3"/>
    <dgm:cxn modelId="{3F1F776D-4697-45DC-86E3-DD617D6471D4}" type="presOf" srcId="{36C0C5F4-9488-409B-96B3-8C1DD0A0C33B}" destId="{BDCC6E20-C2E6-4709-926E-447E78555F26}" srcOrd="0" destOrd="0" presId="urn:microsoft.com/office/officeart/2005/8/layout/hierarchy3"/>
    <dgm:cxn modelId="{F75EAE46-14FE-4C75-A9CD-B815B0CB9BC8}" srcId="{8D5B3F8E-D1D3-42C4-AD6A-F11E28757214}" destId="{11859876-3F64-4FC6-A575-EE98811DE916}" srcOrd="4" destOrd="0" parTransId="{E99A6D7E-3776-45CB-AFA7-628BEB5906ED}" sibTransId="{BAB10840-5800-4EFE-9B6E-C1DC186A8B7D}"/>
    <dgm:cxn modelId="{493E5185-EADC-4813-BECC-06955E80D168}" type="presOf" srcId="{CBEF39B5-6709-4503-9874-7B43C6DDAB08}" destId="{6F231887-7176-480D-B7BB-670A1A86C3E5}" srcOrd="0" destOrd="0" presId="urn:microsoft.com/office/officeart/2005/8/layout/hierarchy3"/>
    <dgm:cxn modelId="{64EF7ADD-EA6A-46E3-8A2A-4D64EDE3EA96}" type="presOf" srcId="{396E9662-479A-40EA-B8A4-5975608ACB3A}" destId="{1A71C6D7-D580-4928-9FE8-A6040818A69A}" srcOrd="0" destOrd="0" presId="urn:microsoft.com/office/officeart/2005/8/layout/hierarchy3"/>
    <dgm:cxn modelId="{8381527E-793D-49C2-B063-BD18DD16F95A}" type="presOf" srcId="{A0A83082-40CD-431E-B62A-01E0F70D23CB}" destId="{1AF3C8A1-9C60-4C8F-B705-90B46616E028}" srcOrd="0" destOrd="0" presId="urn:microsoft.com/office/officeart/2005/8/layout/hierarchy3"/>
    <dgm:cxn modelId="{ECA53BFF-7CF6-45CE-9CB8-D281881DC613}" type="presOf" srcId="{F986C92F-074B-4569-9182-5AD9EDCEA4D0}" destId="{07011804-5411-4C8E-B02C-19014C13CDA1}" srcOrd="0" destOrd="0" presId="urn:microsoft.com/office/officeart/2005/8/layout/hierarchy3"/>
    <dgm:cxn modelId="{B3CFB76D-A17A-430D-B739-1D9EC36C30D6}" srcId="{F986C92F-074B-4569-9182-5AD9EDCEA4D0}" destId="{CBEF39B5-6709-4503-9874-7B43C6DDAB08}" srcOrd="0" destOrd="0" parTransId="{A11AC076-3A82-4E54-81C3-534063663224}" sibTransId="{CA7BF61F-125A-4B5F-88E5-52C62DB5E3AF}"/>
    <dgm:cxn modelId="{F48C38D3-2769-469E-8B97-55EDD200FE6C}" srcId="{8D5B3F8E-D1D3-42C4-AD6A-F11E28757214}" destId="{396E9662-479A-40EA-B8A4-5975608ACB3A}" srcOrd="1" destOrd="0" parTransId="{BCE2A53F-F3E4-43A2-B0F2-123D81F99BE9}" sibTransId="{FDE254B2-4DD5-44C3-97F3-6F3C40EF367F}"/>
    <dgm:cxn modelId="{51B6BED2-2DAF-465E-B4AB-A00B31C130B0}" type="presOf" srcId="{36C0C5F4-9488-409B-96B3-8C1DD0A0C33B}" destId="{D77DD108-465E-4BB5-B725-4B1FED666623}" srcOrd="1" destOrd="0" presId="urn:microsoft.com/office/officeart/2005/8/layout/hierarchy3"/>
    <dgm:cxn modelId="{239A7FD3-B0EF-4084-BDA6-5C1970536113}" type="presOf" srcId="{11859876-3F64-4FC6-A575-EE98811DE916}" destId="{EB78EE24-5688-4077-BEC9-8FC435D912EA}" srcOrd="0" destOrd="0" presId="urn:microsoft.com/office/officeart/2005/8/layout/hierarchy3"/>
    <dgm:cxn modelId="{7AAED7C9-594C-47FC-A329-AC632862CF0E}" type="presOf" srcId="{6B912088-EA22-45B4-B357-52E3F6336985}" destId="{C321A6DF-5592-43F4-A647-7723C0F84040}" srcOrd="0" destOrd="0" presId="urn:microsoft.com/office/officeart/2005/8/layout/hierarchy3"/>
    <dgm:cxn modelId="{401C5B14-B886-40A2-B27D-6D755B205893}" srcId="{396E9662-479A-40EA-B8A4-5975608ACB3A}" destId="{D84DFC25-FF8A-473A-8683-D9FD0284CD40}" srcOrd="0" destOrd="0" parTransId="{CC8C43E9-2E95-4A14-A6F1-1837DB14A51E}" sibTransId="{9CF8886C-2B5E-4DA7-9151-5DD8E8ED6CE4}"/>
    <dgm:cxn modelId="{ECAA0D88-A384-41C0-99FA-B52B319B866F}" type="presOf" srcId="{CC8C43E9-2E95-4A14-A6F1-1837DB14A51E}" destId="{66B30C22-FED4-4ED8-821B-95B891645432}" srcOrd="0" destOrd="0" presId="urn:microsoft.com/office/officeart/2005/8/layout/hierarchy3"/>
    <dgm:cxn modelId="{96382499-AFBB-402D-96CD-E04FBDF7E417}" srcId="{8D5B3F8E-D1D3-42C4-AD6A-F11E28757214}" destId="{A0A83082-40CD-431E-B62A-01E0F70D23CB}" srcOrd="2" destOrd="0" parTransId="{ACECE28A-0B12-45E2-A386-85F9B94C1F3A}" sibTransId="{C6E20907-4FA1-458E-9517-6F8FF92A22DF}"/>
    <dgm:cxn modelId="{E4E0406A-2253-473B-8F5F-CCFD2564DB9C}" srcId="{293F5BE7-DD52-489F-9C79-B114D5B0B04A}" destId="{67A3BBBB-7D95-4678-8FD8-850F47BF0FF0}" srcOrd="0" destOrd="0" parTransId="{A9765323-7C13-460E-8B91-634DFCFAD7FF}" sibTransId="{ACF92B59-CFB3-4134-B125-ACB0838BE4BC}"/>
    <dgm:cxn modelId="{97BBEC72-473D-44E7-9F8F-7BFFCA72E4E7}" type="presOf" srcId="{A0A83082-40CD-431E-B62A-01E0F70D23CB}" destId="{A38916F7-7937-4A85-9DED-AC6A90C7DB7D}" srcOrd="1" destOrd="0" presId="urn:microsoft.com/office/officeart/2005/8/layout/hierarchy3"/>
    <dgm:cxn modelId="{7EF6B495-2AF9-4B94-A840-201CD8F18875}" type="presOf" srcId="{2BB669E1-7827-4A64-B3C0-3A2323794B3A}" destId="{DC38A57A-188B-4389-A6A7-178CEEC7A1D4}" srcOrd="0" destOrd="0" presId="urn:microsoft.com/office/officeart/2005/8/layout/hierarchy3"/>
    <dgm:cxn modelId="{B60F06E7-0AE7-4DBA-BCE0-87B7FA49371F}" type="presParOf" srcId="{27ACB58D-808F-4B00-9E4F-374E0D4B2991}" destId="{CAD547F1-414B-4F0C-BF6F-C045F58182BC}" srcOrd="0" destOrd="0" presId="urn:microsoft.com/office/officeart/2005/8/layout/hierarchy3"/>
    <dgm:cxn modelId="{79CEC025-3A7D-472D-A3E0-40C8486C92BF}" type="presParOf" srcId="{CAD547F1-414B-4F0C-BF6F-C045F58182BC}" destId="{FFB20172-6524-4B55-AA8E-69ADE1EE747D}" srcOrd="0" destOrd="0" presId="urn:microsoft.com/office/officeart/2005/8/layout/hierarchy3"/>
    <dgm:cxn modelId="{E731461C-4DAC-441D-95A3-E1CFBE6B50B6}" type="presParOf" srcId="{FFB20172-6524-4B55-AA8E-69ADE1EE747D}" destId="{07011804-5411-4C8E-B02C-19014C13CDA1}" srcOrd="0" destOrd="0" presId="urn:microsoft.com/office/officeart/2005/8/layout/hierarchy3"/>
    <dgm:cxn modelId="{0B879E75-5F2D-4BD2-B72B-A07AE7D18D25}" type="presParOf" srcId="{FFB20172-6524-4B55-AA8E-69ADE1EE747D}" destId="{7FDE2E71-9CD7-4112-B74A-0B74926A845F}" srcOrd="1" destOrd="0" presId="urn:microsoft.com/office/officeart/2005/8/layout/hierarchy3"/>
    <dgm:cxn modelId="{D2292968-0714-43BC-AAD9-45942D805EE7}" type="presParOf" srcId="{CAD547F1-414B-4F0C-BF6F-C045F58182BC}" destId="{54593BFA-EE51-45B4-8B47-40518FC5C3FB}" srcOrd="1" destOrd="0" presId="urn:microsoft.com/office/officeart/2005/8/layout/hierarchy3"/>
    <dgm:cxn modelId="{DF1A242B-8FAC-47F4-A7CB-F835038F6A58}" type="presParOf" srcId="{54593BFA-EE51-45B4-8B47-40518FC5C3FB}" destId="{B8AB778E-7A90-4EAE-8ABB-151AC4EAEE00}" srcOrd="0" destOrd="0" presId="urn:microsoft.com/office/officeart/2005/8/layout/hierarchy3"/>
    <dgm:cxn modelId="{A22A7377-7497-4C81-9111-B57092981BC3}" type="presParOf" srcId="{54593BFA-EE51-45B4-8B47-40518FC5C3FB}" destId="{6F231887-7176-480D-B7BB-670A1A86C3E5}" srcOrd="1" destOrd="0" presId="urn:microsoft.com/office/officeart/2005/8/layout/hierarchy3"/>
    <dgm:cxn modelId="{290E131C-8294-4311-9CD5-F8ABF9EC786A}" type="presParOf" srcId="{27ACB58D-808F-4B00-9E4F-374E0D4B2991}" destId="{A4686636-5DD4-4330-B5CB-41DA98D5F90A}" srcOrd="1" destOrd="0" presId="urn:microsoft.com/office/officeart/2005/8/layout/hierarchy3"/>
    <dgm:cxn modelId="{C88694EA-880A-4DFD-8225-F08A95912568}" type="presParOf" srcId="{A4686636-5DD4-4330-B5CB-41DA98D5F90A}" destId="{0EC5A77E-42C6-49BC-9122-BDBBC8B310A9}" srcOrd="0" destOrd="0" presId="urn:microsoft.com/office/officeart/2005/8/layout/hierarchy3"/>
    <dgm:cxn modelId="{A40836A4-CB49-4842-99F2-92DA4B69549E}" type="presParOf" srcId="{0EC5A77E-42C6-49BC-9122-BDBBC8B310A9}" destId="{1A71C6D7-D580-4928-9FE8-A6040818A69A}" srcOrd="0" destOrd="0" presId="urn:microsoft.com/office/officeart/2005/8/layout/hierarchy3"/>
    <dgm:cxn modelId="{E390B7E6-34C3-49D7-A29F-3EAE02BF9FEE}" type="presParOf" srcId="{0EC5A77E-42C6-49BC-9122-BDBBC8B310A9}" destId="{1587D582-CEE9-494F-8E20-1A6A098E95F1}" srcOrd="1" destOrd="0" presId="urn:microsoft.com/office/officeart/2005/8/layout/hierarchy3"/>
    <dgm:cxn modelId="{FEAC50D5-4FD1-4A30-9920-85C31F2B8A9B}" type="presParOf" srcId="{A4686636-5DD4-4330-B5CB-41DA98D5F90A}" destId="{AB4EAEC6-033F-474A-8E16-066A35A3CD39}" srcOrd="1" destOrd="0" presId="urn:microsoft.com/office/officeart/2005/8/layout/hierarchy3"/>
    <dgm:cxn modelId="{9D626FB0-4F34-4B7D-99F6-12830ADBACE9}" type="presParOf" srcId="{AB4EAEC6-033F-474A-8E16-066A35A3CD39}" destId="{66B30C22-FED4-4ED8-821B-95B891645432}" srcOrd="0" destOrd="0" presId="urn:microsoft.com/office/officeart/2005/8/layout/hierarchy3"/>
    <dgm:cxn modelId="{58F5B15D-A4A6-446E-8E16-EDF8ACF50497}" type="presParOf" srcId="{AB4EAEC6-033F-474A-8E16-066A35A3CD39}" destId="{E73F9456-BC72-4C78-B610-473CE0A7D7B8}" srcOrd="1" destOrd="0" presId="urn:microsoft.com/office/officeart/2005/8/layout/hierarchy3"/>
    <dgm:cxn modelId="{72A05ABD-4DF2-4F49-B80B-98C961A8E6E9}" type="presParOf" srcId="{27ACB58D-808F-4B00-9E4F-374E0D4B2991}" destId="{0D1D6198-5BA4-462D-9399-389379B86DAC}" srcOrd="2" destOrd="0" presId="urn:microsoft.com/office/officeart/2005/8/layout/hierarchy3"/>
    <dgm:cxn modelId="{3EA13FAD-0475-4099-ABB9-548F4A4E2E99}" type="presParOf" srcId="{0D1D6198-5BA4-462D-9399-389379B86DAC}" destId="{C398A05E-A1A4-473D-ADB1-AF39A752BE5D}" srcOrd="0" destOrd="0" presId="urn:microsoft.com/office/officeart/2005/8/layout/hierarchy3"/>
    <dgm:cxn modelId="{B744E4AB-E109-4394-87A8-9D8570CCA13D}" type="presParOf" srcId="{C398A05E-A1A4-473D-ADB1-AF39A752BE5D}" destId="{1AF3C8A1-9C60-4C8F-B705-90B46616E028}" srcOrd="0" destOrd="0" presId="urn:microsoft.com/office/officeart/2005/8/layout/hierarchy3"/>
    <dgm:cxn modelId="{8B6406EF-45DF-40F0-AE2F-C955E519BD45}" type="presParOf" srcId="{C398A05E-A1A4-473D-ADB1-AF39A752BE5D}" destId="{A38916F7-7937-4A85-9DED-AC6A90C7DB7D}" srcOrd="1" destOrd="0" presId="urn:microsoft.com/office/officeart/2005/8/layout/hierarchy3"/>
    <dgm:cxn modelId="{87B6BCE5-E06B-497B-B6E5-FF13D61B2232}" type="presParOf" srcId="{0D1D6198-5BA4-462D-9399-389379B86DAC}" destId="{4C15BFA6-E8A7-4353-817B-13311F62B879}" srcOrd="1" destOrd="0" presId="urn:microsoft.com/office/officeart/2005/8/layout/hierarchy3"/>
    <dgm:cxn modelId="{995429BB-EF6C-4D46-BE83-1E9A24A938AB}" type="presParOf" srcId="{4C15BFA6-E8A7-4353-817B-13311F62B879}" destId="{C321A6DF-5592-43F4-A647-7723C0F84040}" srcOrd="0" destOrd="0" presId="urn:microsoft.com/office/officeart/2005/8/layout/hierarchy3"/>
    <dgm:cxn modelId="{AF599C06-78F1-4B99-B91C-8DBC519A1771}" type="presParOf" srcId="{4C15BFA6-E8A7-4353-817B-13311F62B879}" destId="{8D80F13F-BA48-4E76-AF8D-5246BBFB7DAD}" srcOrd="1" destOrd="0" presId="urn:microsoft.com/office/officeart/2005/8/layout/hierarchy3"/>
    <dgm:cxn modelId="{B60453E9-0655-483E-8A24-5201AFE2B0D8}" type="presParOf" srcId="{27ACB58D-808F-4B00-9E4F-374E0D4B2991}" destId="{5A4CDFFC-B377-4589-8B85-0E13564824B9}" srcOrd="3" destOrd="0" presId="urn:microsoft.com/office/officeart/2005/8/layout/hierarchy3"/>
    <dgm:cxn modelId="{BAC6D489-AA8C-417F-BF49-3505EFB6381A}" type="presParOf" srcId="{5A4CDFFC-B377-4589-8B85-0E13564824B9}" destId="{4373573F-25A8-46DC-B8C1-446096A4407B}" srcOrd="0" destOrd="0" presId="urn:microsoft.com/office/officeart/2005/8/layout/hierarchy3"/>
    <dgm:cxn modelId="{DE103542-D32C-4E25-9B55-73E200B72740}" type="presParOf" srcId="{4373573F-25A8-46DC-B8C1-446096A4407B}" destId="{BDCC6E20-C2E6-4709-926E-447E78555F26}" srcOrd="0" destOrd="0" presId="urn:microsoft.com/office/officeart/2005/8/layout/hierarchy3"/>
    <dgm:cxn modelId="{5AF8DF43-D94B-4224-B311-D3214B29AE73}" type="presParOf" srcId="{4373573F-25A8-46DC-B8C1-446096A4407B}" destId="{D77DD108-465E-4BB5-B725-4B1FED666623}" srcOrd="1" destOrd="0" presId="urn:microsoft.com/office/officeart/2005/8/layout/hierarchy3"/>
    <dgm:cxn modelId="{A1780BED-8EB4-4CFA-AC9E-7F11E66AC3A6}" type="presParOf" srcId="{5A4CDFFC-B377-4589-8B85-0E13564824B9}" destId="{DF066F1A-7E0F-46CD-B267-1A0AC700EB55}" srcOrd="1" destOrd="0" presId="urn:microsoft.com/office/officeart/2005/8/layout/hierarchy3"/>
    <dgm:cxn modelId="{EE216170-2B5E-435D-B8BC-DBCCA06CAF2A}" type="presParOf" srcId="{DF066F1A-7E0F-46CD-B267-1A0AC700EB55}" destId="{CAF739D8-2015-4CC0-B4CD-13CAB0D275B0}" srcOrd="0" destOrd="0" presId="urn:microsoft.com/office/officeart/2005/8/layout/hierarchy3"/>
    <dgm:cxn modelId="{BC9685FA-38F6-4923-8A43-BA6ED519FD8B}" type="presParOf" srcId="{DF066F1A-7E0F-46CD-B267-1A0AC700EB55}" destId="{EDF59CC9-3C9F-41FB-838E-719C15F23A0D}" srcOrd="1" destOrd="0" presId="urn:microsoft.com/office/officeart/2005/8/layout/hierarchy3"/>
    <dgm:cxn modelId="{09DB684F-E565-45C9-A4C6-1535679D8044}" type="presParOf" srcId="{27ACB58D-808F-4B00-9E4F-374E0D4B2991}" destId="{E964F5F5-07EE-48F3-B9E4-3486B58CB3B6}" srcOrd="4" destOrd="0" presId="urn:microsoft.com/office/officeart/2005/8/layout/hierarchy3"/>
    <dgm:cxn modelId="{2281649F-B3E6-4904-BB6B-6A01262BAF4B}" type="presParOf" srcId="{E964F5F5-07EE-48F3-B9E4-3486B58CB3B6}" destId="{534E40AA-934C-43DE-B1D2-4C69D2423474}" srcOrd="0" destOrd="0" presId="urn:microsoft.com/office/officeart/2005/8/layout/hierarchy3"/>
    <dgm:cxn modelId="{6A81E8C2-B804-415C-BA4A-1FCA38D6B39F}" type="presParOf" srcId="{534E40AA-934C-43DE-B1D2-4C69D2423474}" destId="{EB78EE24-5688-4077-BEC9-8FC435D912EA}" srcOrd="0" destOrd="0" presId="urn:microsoft.com/office/officeart/2005/8/layout/hierarchy3"/>
    <dgm:cxn modelId="{BBFB0E7E-A7E6-4134-BE18-D68F23C27AE4}" type="presParOf" srcId="{534E40AA-934C-43DE-B1D2-4C69D2423474}" destId="{3D4A3E09-C246-4DA2-917A-E2EAE8FC586E}" srcOrd="1" destOrd="0" presId="urn:microsoft.com/office/officeart/2005/8/layout/hierarchy3"/>
    <dgm:cxn modelId="{EEAF1C7A-F037-4584-87DB-5067A6178646}" type="presParOf" srcId="{E964F5F5-07EE-48F3-B9E4-3486B58CB3B6}" destId="{4D6D4F7D-C318-45C7-9CEA-8B36E484EC68}" srcOrd="1" destOrd="0" presId="urn:microsoft.com/office/officeart/2005/8/layout/hierarchy3"/>
    <dgm:cxn modelId="{B764A025-6176-481F-964C-9444D172745D}" type="presParOf" srcId="{4D6D4F7D-C318-45C7-9CEA-8B36E484EC68}" destId="{0B5B4056-2A50-4CD5-B4A3-0830E01F95A4}" srcOrd="0" destOrd="0" presId="urn:microsoft.com/office/officeart/2005/8/layout/hierarchy3"/>
    <dgm:cxn modelId="{A2C2BEF8-7AFF-4C12-A695-B10E5AFF265C}" type="presParOf" srcId="{4D6D4F7D-C318-45C7-9CEA-8B36E484EC68}" destId="{DC38A57A-188B-4389-A6A7-178CEEC7A1D4}" srcOrd="1" destOrd="0" presId="urn:microsoft.com/office/officeart/2005/8/layout/hierarchy3"/>
    <dgm:cxn modelId="{488B032D-9FBE-4015-821A-7261C5312BE7}" type="presParOf" srcId="{27ACB58D-808F-4B00-9E4F-374E0D4B2991}" destId="{828C93A4-1B7A-4C97-A7F4-0A6BDB390B67}" srcOrd="5" destOrd="0" presId="urn:microsoft.com/office/officeart/2005/8/layout/hierarchy3"/>
    <dgm:cxn modelId="{A7C3F4A4-F5A0-43A7-831B-80F5DD30A2FF}" type="presParOf" srcId="{828C93A4-1B7A-4C97-A7F4-0A6BDB390B67}" destId="{198DA0CD-FE08-4293-BC92-683E5047F0DE}" srcOrd="0" destOrd="0" presId="urn:microsoft.com/office/officeart/2005/8/layout/hierarchy3"/>
    <dgm:cxn modelId="{91B80E20-7DEB-4593-99D3-328F606DA656}" type="presParOf" srcId="{198DA0CD-FE08-4293-BC92-683E5047F0DE}" destId="{587E3EF2-F032-4940-9EB3-1EB48B017E1F}" srcOrd="0" destOrd="0" presId="urn:microsoft.com/office/officeart/2005/8/layout/hierarchy3"/>
    <dgm:cxn modelId="{3DBC7E15-2B48-4894-A2BC-2EF010547A90}" type="presParOf" srcId="{198DA0CD-FE08-4293-BC92-683E5047F0DE}" destId="{02C322CE-008E-44F2-A9B6-442BC75C1870}" srcOrd="1" destOrd="0" presId="urn:microsoft.com/office/officeart/2005/8/layout/hierarchy3"/>
    <dgm:cxn modelId="{8AA49F0C-7127-433F-BE65-0AB92F537ED1}" type="presParOf" srcId="{828C93A4-1B7A-4C97-A7F4-0A6BDB390B67}" destId="{2072E770-2DB6-47DB-9C24-7C1D86252627}" srcOrd="1" destOrd="0" presId="urn:microsoft.com/office/officeart/2005/8/layout/hierarchy3"/>
    <dgm:cxn modelId="{C7F2B2C8-EADA-4E28-BF3F-24BA8ED06393}" type="presParOf" srcId="{2072E770-2DB6-47DB-9C24-7C1D86252627}" destId="{802AAAA7-1F54-49B7-82F7-991910DDB0A6}" srcOrd="0" destOrd="0" presId="urn:microsoft.com/office/officeart/2005/8/layout/hierarchy3"/>
    <dgm:cxn modelId="{D05F51D7-AFB8-4032-8EB4-9AD49A6104C0}" type="presParOf" srcId="{2072E770-2DB6-47DB-9C24-7C1D86252627}" destId="{94F375AE-2869-48EB-B251-2275A2B7ED96}" srcOrd="1" destOrd="0" presId="urn:microsoft.com/office/officeart/2005/8/layout/hierarchy3"/>
  </dgm:cxnLst>
  <dgm:bg/>
  <dgm:whole/>
  <dgm:extLst>
    <a:ext uri="http://schemas.microsoft.com/office/drawing/2008/diagram">
      <dsp:dataModelExt xmlns="" xmlns:dsp="http://schemas.microsoft.com/office/drawing/2008/diagram" relId="rId11"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8D5B3F8E-D1D3-42C4-AD6A-F11E28757214}" type="doc">
      <dgm:prSet loTypeId="urn:microsoft.com/office/officeart/2005/8/layout/hierarchy3" loCatId="hierarchy" qsTypeId="urn:microsoft.com/office/officeart/2005/8/quickstyle/simple5" qsCatId="simple" csTypeId="urn:microsoft.com/office/officeart/2005/8/colors/accent1_2" csCatId="accent1" phldr="1"/>
      <dgm:spPr/>
      <dgm:t>
        <a:bodyPr/>
        <a:lstStyle/>
        <a:p>
          <a:endParaRPr lang="en-US"/>
        </a:p>
      </dgm:t>
    </dgm:pt>
    <dgm:pt modelId="{F986C92F-074B-4569-9182-5AD9EDCEA4D0}">
      <dgm:prSet phldrT="[Text]" custT="1"/>
      <dgm:spPr>
        <a:solidFill>
          <a:schemeClr val="accent1">
            <a:lumMod val="60000"/>
            <a:lumOff val="40000"/>
          </a:schemeClr>
        </a:solidFill>
      </dgm:spPr>
      <dgm:t>
        <a:bodyPr/>
        <a:lstStyle/>
        <a:p>
          <a:r>
            <a:rPr lang="en-US" sz="1400" b="1" dirty="0">
              <a:latin typeface="Calibri" pitchFamily="34" charset="0"/>
            </a:rPr>
            <a:t>All</a:t>
          </a:r>
          <a:br>
            <a:rPr lang="en-US" sz="1400" b="1" dirty="0">
              <a:latin typeface="Calibri" pitchFamily="34" charset="0"/>
            </a:rPr>
          </a:br>
          <a:r>
            <a:rPr lang="en-US" sz="1400" b="1" dirty="0">
              <a:latin typeface="Calibri" pitchFamily="34" charset="0"/>
            </a:rPr>
            <a:t>(</a:t>
          </a:r>
          <a:r>
            <a:rPr lang="en-US" sz="1400" b="1" dirty="0" smtClean="0">
              <a:latin typeface="Calibri" pitchFamily="34" charset="0"/>
            </a:rPr>
            <a:t>n=</a:t>
          </a:r>
          <a:r>
            <a:rPr lang="en-US" sz="1400" b="1" i="0" u="none" dirty="0" smtClean="0"/>
            <a:t>5003</a:t>
          </a:r>
          <a:r>
            <a:rPr lang="en-US" sz="1400" b="1" dirty="0" smtClean="0">
              <a:latin typeface="Calibri" pitchFamily="34" charset="0"/>
            </a:rPr>
            <a:t>)</a:t>
          </a:r>
          <a:endParaRPr lang="en-US" sz="1400" b="1" dirty="0">
            <a:latin typeface="Calibri" pitchFamily="34" charset="0"/>
          </a:endParaRPr>
        </a:p>
      </dgm:t>
    </dgm:pt>
    <dgm:pt modelId="{63BC6C48-49C4-41BE-ABD9-96E5875E5206}" type="parTrans" cxnId="{76B5F50F-7637-41E9-8E4B-7CE9C5B112ED}">
      <dgm:prSet/>
      <dgm:spPr/>
      <dgm:t>
        <a:bodyPr/>
        <a:lstStyle/>
        <a:p>
          <a:endParaRPr lang="en-US" sz="1200">
            <a:latin typeface="Calibri" pitchFamily="34" charset="0"/>
          </a:endParaRPr>
        </a:p>
      </dgm:t>
    </dgm:pt>
    <dgm:pt modelId="{925B8134-609E-44E6-89CE-D2DF844B8B57}" type="sibTrans" cxnId="{76B5F50F-7637-41E9-8E4B-7CE9C5B112ED}">
      <dgm:prSet/>
      <dgm:spPr/>
      <dgm:t>
        <a:bodyPr/>
        <a:lstStyle/>
        <a:p>
          <a:endParaRPr lang="en-US" sz="1200">
            <a:latin typeface="Calibri" pitchFamily="34" charset="0"/>
          </a:endParaRPr>
        </a:p>
      </dgm:t>
    </dgm:pt>
    <dgm:pt modelId="{FC16C0FD-BCAF-4CFF-8401-193BDBEBAB88}">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4566.8</a:t>
          </a:r>
          <a:endParaRPr lang="en-US" sz="1200" dirty="0">
            <a:latin typeface="Calibri" pitchFamily="34" charset="0"/>
          </a:endParaRPr>
        </a:p>
      </dgm:t>
    </dgm:pt>
    <dgm:pt modelId="{8C12A6C5-CEFB-414A-BAA6-B7AEB7B439CC}" type="parTrans" cxnId="{6F8CD208-107B-460F-88DD-78D0D0CC5079}">
      <dgm:prSet/>
      <dgm:spPr/>
      <dgm:t>
        <a:bodyPr/>
        <a:lstStyle/>
        <a:p>
          <a:endParaRPr lang="en-US" sz="1200" dirty="0">
            <a:latin typeface="Calibri" pitchFamily="34" charset="0"/>
          </a:endParaRPr>
        </a:p>
      </dgm:t>
    </dgm:pt>
    <dgm:pt modelId="{EE3B6127-CF5E-481B-875E-E3436FD6EFBD}" type="sibTrans" cxnId="{6F8CD208-107B-460F-88DD-78D0D0CC5079}">
      <dgm:prSet/>
      <dgm:spPr/>
      <dgm:t>
        <a:bodyPr/>
        <a:lstStyle/>
        <a:p>
          <a:endParaRPr lang="en-US" sz="1200">
            <a:latin typeface="Calibri" pitchFamily="34" charset="0"/>
          </a:endParaRPr>
        </a:p>
      </dgm:t>
    </dgm:pt>
    <dgm:pt modelId="{396E9662-479A-40EA-B8A4-5975608ACB3A}">
      <dgm:prSet phldrT="[Text]" custT="1"/>
      <dgm:spPr>
        <a:solidFill>
          <a:schemeClr val="accent1">
            <a:lumMod val="60000"/>
            <a:lumOff val="40000"/>
          </a:schemeClr>
        </a:solidFill>
      </dgm:spPr>
      <dgm:t>
        <a:bodyPr/>
        <a:lstStyle/>
        <a:p>
          <a:r>
            <a:rPr lang="en-US" sz="1400" b="1" dirty="0" smtClean="0">
              <a:latin typeface="Calibri" pitchFamily="34" charset="0"/>
            </a:rPr>
            <a:t>North</a:t>
          </a:r>
          <a:r>
            <a:rPr lang="en-US" sz="1400" b="1" dirty="0">
              <a:latin typeface="Calibri" pitchFamily="34" charset="0"/>
            </a:rPr>
            <a:t/>
          </a:r>
          <a:br>
            <a:rPr lang="en-US" sz="1400" b="1" dirty="0">
              <a:latin typeface="Calibri" pitchFamily="34" charset="0"/>
            </a:rPr>
          </a:br>
          <a:r>
            <a:rPr lang="en-US" sz="1400" b="1" dirty="0">
              <a:latin typeface="Calibri" pitchFamily="34" charset="0"/>
            </a:rPr>
            <a:t>(</a:t>
          </a:r>
          <a:r>
            <a:rPr lang="en-US" sz="1400" b="1" dirty="0" smtClean="0">
              <a:latin typeface="Calibri" pitchFamily="34" charset="0"/>
            </a:rPr>
            <a:t>n=</a:t>
          </a:r>
          <a:r>
            <a:rPr lang="en-US" sz="1400" b="1" i="0" u="none" dirty="0" smtClean="0"/>
            <a:t>2142</a:t>
          </a:r>
          <a:r>
            <a:rPr lang="en-US" sz="1400" b="1" dirty="0" smtClean="0">
              <a:latin typeface="Calibri" pitchFamily="34" charset="0"/>
            </a:rPr>
            <a:t>)</a:t>
          </a:r>
          <a:endParaRPr lang="en-US" sz="1400" b="1" dirty="0">
            <a:latin typeface="Calibri" pitchFamily="34" charset="0"/>
          </a:endParaRPr>
        </a:p>
      </dgm:t>
    </dgm:pt>
    <dgm:pt modelId="{BCE2A53F-F3E4-43A2-B0F2-123D81F99BE9}" type="parTrans" cxnId="{F48C38D3-2769-469E-8B97-55EDD200FE6C}">
      <dgm:prSet/>
      <dgm:spPr/>
      <dgm:t>
        <a:bodyPr/>
        <a:lstStyle/>
        <a:p>
          <a:endParaRPr lang="en-US" sz="1200">
            <a:latin typeface="Calibri" pitchFamily="34" charset="0"/>
          </a:endParaRPr>
        </a:p>
      </dgm:t>
    </dgm:pt>
    <dgm:pt modelId="{FDE254B2-4DD5-44C3-97F3-6F3C40EF367F}" type="sibTrans" cxnId="{F48C38D3-2769-469E-8B97-55EDD200FE6C}">
      <dgm:prSet/>
      <dgm:spPr/>
      <dgm:t>
        <a:bodyPr/>
        <a:lstStyle/>
        <a:p>
          <a:endParaRPr lang="en-US" sz="1200">
            <a:latin typeface="Calibri" pitchFamily="34" charset="0"/>
          </a:endParaRPr>
        </a:p>
      </dgm:t>
    </dgm:pt>
    <dgm:pt modelId="{786ACA62-3DD3-479E-9838-1E902CC0E3BD}">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5458.4</a:t>
          </a:r>
          <a:endParaRPr lang="en-US" sz="1200" dirty="0">
            <a:latin typeface="Calibri" pitchFamily="34" charset="0"/>
          </a:endParaRPr>
        </a:p>
      </dgm:t>
    </dgm:pt>
    <dgm:pt modelId="{665BC4A8-FC1B-4F38-83AC-4E852EB62995}" type="parTrans" cxnId="{8B70D5B8-DBBA-48E0-8224-C52A0E61466C}">
      <dgm:prSet/>
      <dgm:spPr/>
      <dgm:t>
        <a:bodyPr/>
        <a:lstStyle/>
        <a:p>
          <a:endParaRPr lang="en-US" sz="1200" dirty="0">
            <a:latin typeface="Calibri" pitchFamily="34" charset="0"/>
          </a:endParaRPr>
        </a:p>
      </dgm:t>
    </dgm:pt>
    <dgm:pt modelId="{BDAFB82C-643A-4389-A266-6A110E02D0D5}" type="sibTrans" cxnId="{8B70D5B8-DBBA-48E0-8224-C52A0E61466C}">
      <dgm:prSet/>
      <dgm:spPr/>
      <dgm:t>
        <a:bodyPr/>
        <a:lstStyle/>
        <a:p>
          <a:endParaRPr lang="en-US" sz="1200">
            <a:latin typeface="Calibri" pitchFamily="34" charset="0"/>
          </a:endParaRPr>
        </a:p>
      </dgm:t>
    </dgm:pt>
    <dgm:pt modelId="{BFBFBA6D-FD60-4BEF-B76F-DA4A974CE060}">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3689.7</a:t>
          </a:r>
          <a:endParaRPr lang="en-US" sz="1200" dirty="0">
            <a:latin typeface="Calibri" pitchFamily="34" charset="0"/>
          </a:endParaRPr>
        </a:p>
      </dgm:t>
    </dgm:pt>
    <dgm:pt modelId="{49001451-DAE7-4771-9FB4-CD75F8758E8B}" type="parTrans" cxnId="{220F6FB1-DF43-48C7-804D-BC08476F6FAA}">
      <dgm:prSet/>
      <dgm:spPr/>
      <dgm:t>
        <a:bodyPr/>
        <a:lstStyle/>
        <a:p>
          <a:endParaRPr lang="en-US" sz="1200" dirty="0">
            <a:latin typeface="Calibri" pitchFamily="34" charset="0"/>
          </a:endParaRPr>
        </a:p>
      </dgm:t>
    </dgm:pt>
    <dgm:pt modelId="{20A69267-7A2C-4861-AC03-B364087785A3}" type="sibTrans" cxnId="{220F6FB1-DF43-48C7-804D-BC08476F6FAA}">
      <dgm:prSet/>
      <dgm:spPr/>
      <dgm:t>
        <a:bodyPr/>
        <a:lstStyle/>
        <a:p>
          <a:endParaRPr lang="en-US" sz="1200">
            <a:latin typeface="Calibri" pitchFamily="34" charset="0"/>
          </a:endParaRPr>
        </a:p>
      </dgm:t>
    </dgm:pt>
    <dgm:pt modelId="{A0A83082-40CD-431E-B62A-01E0F70D23CB}">
      <dgm:prSet phldrT="[Text]" custT="1"/>
      <dgm:spPr>
        <a:solidFill>
          <a:schemeClr val="accent1">
            <a:lumMod val="60000"/>
            <a:lumOff val="40000"/>
          </a:schemeClr>
        </a:solidFill>
      </dgm:spPr>
      <dgm:t>
        <a:bodyPr/>
        <a:lstStyle/>
        <a:p>
          <a:r>
            <a:rPr lang="en-US" sz="1400" b="1" dirty="0" smtClean="0">
              <a:latin typeface="Calibri" pitchFamily="34" charset="0"/>
            </a:rPr>
            <a:t>East</a:t>
          </a:r>
          <a:r>
            <a:rPr lang="en-US" sz="1400" b="1" dirty="0">
              <a:latin typeface="Calibri" pitchFamily="34" charset="0"/>
            </a:rPr>
            <a:t/>
          </a:r>
          <a:br>
            <a:rPr lang="en-US" sz="1400" b="1" dirty="0">
              <a:latin typeface="Calibri" pitchFamily="34" charset="0"/>
            </a:rPr>
          </a:br>
          <a:r>
            <a:rPr lang="en-US" sz="1400" b="1" dirty="0" smtClean="0">
              <a:latin typeface="Calibri" pitchFamily="34" charset="0"/>
            </a:rPr>
            <a:t>(n=</a:t>
          </a:r>
          <a:r>
            <a:rPr lang="en-US" sz="1400" b="1" i="0" u="none" dirty="0" smtClean="0"/>
            <a:t>803</a:t>
          </a:r>
          <a:r>
            <a:rPr lang="en-US" sz="1400" b="1" dirty="0" smtClean="0">
              <a:latin typeface="Calibri" pitchFamily="34" charset="0"/>
            </a:rPr>
            <a:t>)</a:t>
          </a:r>
          <a:endParaRPr lang="en-US" sz="1400" b="1" dirty="0">
            <a:latin typeface="Calibri" pitchFamily="34" charset="0"/>
          </a:endParaRPr>
        </a:p>
      </dgm:t>
    </dgm:pt>
    <dgm:pt modelId="{ACECE28A-0B12-45E2-A386-85F9B94C1F3A}" type="parTrans" cxnId="{96382499-AFBB-402D-96CD-E04FBDF7E417}">
      <dgm:prSet/>
      <dgm:spPr/>
      <dgm:t>
        <a:bodyPr/>
        <a:lstStyle/>
        <a:p>
          <a:endParaRPr lang="en-US" sz="1200">
            <a:latin typeface="Calibri" pitchFamily="34" charset="0"/>
          </a:endParaRPr>
        </a:p>
      </dgm:t>
    </dgm:pt>
    <dgm:pt modelId="{C6E20907-4FA1-458E-9517-6F8FF92A22DF}" type="sibTrans" cxnId="{96382499-AFBB-402D-96CD-E04FBDF7E417}">
      <dgm:prSet/>
      <dgm:spPr/>
      <dgm:t>
        <a:bodyPr/>
        <a:lstStyle/>
        <a:p>
          <a:endParaRPr lang="en-US" sz="1200">
            <a:latin typeface="Calibri" pitchFamily="34" charset="0"/>
          </a:endParaRPr>
        </a:p>
      </dgm:t>
    </dgm:pt>
    <dgm:pt modelId="{E05EA663-CB76-4F8F-8F72-68D40CCFA108}">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5274.8</a:t>
          </a:r>
          <a:endParaRPr lang="en-US" sz="1200" dirty="0">
            <a:latin typeface="Calibri" pitchFamily="34" charset="0"/>
          </a:endParaRPr>
        </a:p>
      </dgm:t>
    </dgm:pt>
    <dgm:pt modelId="{6B28B860-DAB5-48D2-AB1A-7D10F33E234A}" type="parTrans" cxnId="{B11907F4-FB43-44C7-B4A9-1F85D547C0E1}">
      <dgm:prSet/>
      <dgm:spPr/>
      <dgm:t>
        <a:bodyPr/>
        <a:lstStyle/>
        <a:p>
          <a:endParaRPr lang="en-US" sz="1200" dirty="0">
            <a:latin typeface="Calibri" pitchFamily="34" charset="0"/>
          </a:endParaRPr>
        </a:p>
      </dgm:t>
    </dgm:pt>
    <dgm:pt modelId="{F4F19CDC-D984-4EE8-8DB5-E1811BCE5967}" type="sibTrans" cxnId="{B11907F4-FB43-44C7-B4A9-1F85D547C0E1}">
      <dgm:prSet/>
      <dgm:spPr/>
      <dgm:t>
        <a:bodyPr/>
        <a:lstStyle/>
        <a:p>
          <a:endParaRPr lang="en-US" sz="1200">
            <a:latin typeface="Calibri" pitchFamily="34" charset="0"/>
          </a:endParaRPr>
        </a:p>
      </dgm:t>
    </dgm:pt>
    <dgm:pt modelId="{36C0C5F4-9488-409B-96B3-8C1DD0A0C33B}">
      <dgm:prSet phldrT="[Text]" custT="1"/>
      <dgm:spPr>
        <a:solidFill>
          <a:schemeClr val="accent1">
            <a:lumMod val="60000"/>
            <a:lumOff val="40000"/>
          </a:schemeClr>
        </a:solidFill>
      </dgm:spPr>
      <dgm:t>
        <a:bodyPr/>
        <a:lstStyle/>
        <a:p>
          <a:r>
            <a:rPr lang="en-US" sz="1400" b="1" dirty="0" smtClean="0">
              <a:latin typeface="Calibri" pitchFamily="34" charset="0"/>
            </a:rPr>
            <a:t>West</a:t>
          </a:r>
          <a:r>
            <a:rPr lang="en-US" sz="1400" b="1" dirty="0">
              <a:latin typeface="Calibri" pitchFamily="34" charset="0"/>
            </a:rPr>
            <a:t/>
          </a:r>
          <a:br>
            <a:rPr lang="en-US" sz="1400" b="1" dirty="0">
              <a:latin typeface="Calibri" pitchFamily="34" charset="0"/>
            </a:rPr>
          </a:br>
          <a:r>
            <a:rPr lang="en-US" sz="1400" b="1" dirty="0" smtClean="0">
              <a:latin typeface="Calibri" pitchFamily="34" charset="0"/>
            </a:rPr>
            <a:t>(n=</a:t>
          </a:r>
          <a:r>
            <a:rPr lang="en-US" sz="1400" b="1" i="0" u="none" dirty="0" smtClean="0"/>
            <a:t>1013</a:t>
          </a:r>
          <a:r>
            <a:rPr lang="en-US" sz="1400" b="1" dirty="0" smtClean="0">
              <a:latin typeface="Calibri" pitchFamily="34" charset="0"/>
            </a:rPr>
            <a:t>)</a:t>
          </a:r>
          <a:endParaRPr lang="en-US" sz="1400" b="1" dirty="0">
            <a:latin typeface="Calibri" pitchFamily="34" charset="0"/>
          </a:endParaRPr>
        </a:p>
      </dgm:t>
    </dgm:pt>
    <dgm:pt modelId="{64FD89F2-F705-4F5F-A897-40F1A68CA6CB}" type="parTrans" cxnId="{27362B66-8444-446E-A7DF-FB572BD752EC}">
      <dgm:prSet/>
      <dgm:spPr/>
      <dgm:t>
        <a:bodyPr/>
        <a:lstStyle/>
        <a:p>
          <a:endParaRPr lang="en-US" sz="1200">
            <a:latin typeface="Calibri" pitchFamily="34" charset="0"/>
          </a:endParaRPr>
        </a:p>
      </dgm:t>
    </dgm:pt>
    <dgm:pt modelId="{25D322C2-36BA-40CC-ACF4-D82574D6C1EE}" type="sibTrans" cxnId="{27362B66-8444-446E-A7DF-FB572BD752EC}">
      <dgm:prSet/>
      <dgm:spPr/>
      <dgm:t>
        <a:bodyPr/>
        <a:lstStyle/>
        <a:p>
          <a:endParaRPr lang="en-US" sz="1200">
            <a:latin typeface="Calibri" pitchFamily="34" charset="0"/>
          </a:endParaRPr>
        </a:p>
      </dgm:t>
    </dgm:pt>
    <dgm:pt modelId="{9BD0D232-8B22-431E-A664-FF26185E95E5}">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4132.7</a:t>
          </a:r>
          <a:endParaRPr lang="en-US" sz="1200" dirty="0">
            <a:latin typeface="Calibri" pitchFamily="34" charset="0"/>
          </a:endParaRPr>
        </a:p>
      </dgm:t>
    </dgm:pt>
    <dgm:pt modelId="{4B1B8F8C-1002-4071-8366-E6B021FAE993}" type="parTrans" cxnId="{2302BFFF-C269-4C98-B210-8D7278CD9C5B}">
      <dgm:prSet/>
      <dgm:spPr/>
      <dgm:t>
        <a:bodyPr/>
        <a:lstStyle/>
        <a:p>
          <a:endParaRPr lang="en-US" sz="1200" dirty="0">
            <a:latin typeface="Calibri" pitchFamily="34" charset="0"/>
          </a:endParaRPr>
        </a:p>
      </dgm:t>
    </dgm:pt>
    <dgm:pt modelId="{F3355EBB-9741-4C65-9B8F-81FCFD5D6E16}" type="sibTrans" cxnId="{2302BFFF-C269-4C98-B210-8D7278CD9C5B}">
      <dgm:prSet/>
      <dgm:spPr/>
      <dgm:t>
        <a:bodyPr/>
        <a:lstStyle/>
        <a:p>
          <a:endParaRPr lang="en-US" sz="1200">
            <a:latin typeface="Calibri" pitchFamily="34" charset="0"/>
          </a:endParaRPr>
        </a:p>
      </dgm:t>
    </dgm:pt>
    <dgm:pt modelId="{11859876-3F64-4FC6-A575-EE98811DE916}">
      <dgm:prSet phldrT="[Text]" custT="1"/>
      <dgm:spPr>
        <a:solidFill>
          <a:schemeClr val="accent1">
            <a:lumMod val="60000"/>
            <a:lumOff val="40000"/>
          </a:schemeClr>
        </a:solidFill>
      </dgm:spPr>
      <dgm:t>
        <a:bodyPr/>
        <a:lstStyle/>
        <a:p>
          <a:r>
            <a:rPr lang="en-US" sz="1400" b="1" dirty="0" smtClean="0">
              <a:latin typeface="Calibri" pitchFamily="34" charset="0"/>
            </a:rPr>
            <a:t>South</a:t>
          </a:r>
          <a:r>
            <a:rPr lang="en-US" sz="1400" b="1" dirty="0">
              <a:latin typeface="Calibri" pitchFamily="34" charset="0"/>
            </a:rPr>
            <a:t/>
          </a:r>
          <a:br>
            <a:rPr lang="en-US" sz="1400" b="1" dirty="0">
              <a:latin typeface="Calibri" pitchFamily="34" charset="0"/>
            </a:rPr>
          </a:br>
          <a:r>
            <a:rPr lang="en-US" sz="1400" b="1" dirty="0">
              <a:latin typeface="Calibri" pitchFamily="34" charset="0"/>
            </a:rPr>
            <a:t>(</a:t>
          </a:r>
          <a:r>
            <a:rPr lang="en-US" sz="1400" b="1" dirty="0" smtClean="0">
              <a:latin typeface="Calibri" pitchFamily="34" charset="0"/>
            </a:rPr>
            <a:t>n=</a:t>
          </a:r>
          <a:r>
            <a:rPr lang="en-US" sz="1400" b="1" i="0" u="none" dirty="0" smtClean="0"/>
            <a:t>1045</a:t>
          </a:r>
          <a:r>
            <a:rPr lang="en-US" sz="1400" b="1" dirty="0" smtClean="0">
              <a:latin typeface="Calibri" pitchFamily="34" charset="0"/>
            </a:rPr>
            <a:t>)</a:t>
          </a:r>
          <a:endParaRPr lang="en-US" sz="1400" b="1" dirty="0">
            <a:latin typeface="Calibri" pitchFamily="34" charset="0"/>
          </a:endParaRPr>
        </a:p>
      </dgm:t>
    </dgm:pt>
    <dgm:pt modelId="{E99A6D7E-3776-45CB-AFA7-628BEB5906ED}" type="parTrans" cxnId="{F75EAE46-14FE-4C75-A9CD-B815B0CB9BC8}">
      <dgm:prSet/>
      <dgm:spPr/>
      <dgm:t>
        <a:bodyPr/>
        <a:lstStyle/>
        <a:p>
          <a:endParaRPr lang="en-US" sz="1200">
            <a:latin typeface="Calibri" pitchFamily="34" charset="0"/>
          </a:endParaRPr>
        </a:p>
      </dgm:t>
    </dgm:pt>
    <dgm:pt modelId="{BAB10840-5800-4EFE-9B6E-C1DC186A8B7D}" type="sibTrans" cxnId="{F75EAE46-14FE-4C75-A9CD-B815B0CB9BC8}">
      <dgm:prSet/>
      <dgm:spPr/>
      <dgm:t>
        <a:bodyPr/>
        <a:lstStyle/>
        <a:p>
          <a:endParaRPr lang="en-US" sz="1200">
            <a:latin typeface="Calibri" pitchFamily="34" charset="0"/>
          </a:endParaRPr>
        </a:p>
      </dgm:t>
    </dgm:pt>
    <dgm:pt modelId="{27ACB58D-808F-4B00-9E4F-374E0D4B2991}" type="pres">
      <dgm:prSet presAssocID="{8D5B3F8E-D1D3-42C4-AD6A-F11E28757214}" presName="diagram" presStyleCnt="0">
        <dgm:presLayoutVars>
          <dgm:chPref val="1"/>
          <dgm:dir/>
          <dgm:animOne val="branch"/>
          <dgm:animLvl val="lvl"/>
          <dgm:resizeHandles/>
        </dgm:presLayoutVars>
      </dgm:prSet>
      <dgm:spPr/>
      <dgm:t>
        <a:bodyPr/>
        <a:lstStyle/>
        <a:p>
          <a:endParaRPr lang="en-US"/>
        </a:p>
      </dgm:t>
    </dgm:pt>
    <dgm:pt modelId="{CAD547F1-414B-4F0C-BF6F-C045F58182BC}" type="pres">
      <dgm:prSet presAssocID="{F986C92F-074B-4569-9182-5AD9EDCEA4D0}" presName="root" presStyleCnt="0"/>
      <dgm:spPr/>
    </dgm:pt>
    <dgm:pt modelId="{FFB20172-6524-4B55-AA8E-69ADE1EE747D}" type="pres">
      <dgm:prSet presAssocID="{F986C92F-074B-4569-9182-5AD9EDCEA4D0}" presName="rootComposite" presStyleCnt="0"/>
      <dgm:spPr/>
    </dgm:pt>
    <dgm:pt modelId="{07011804-5411-4C8E-B02C-19014C13CDA1}" type="pres">
      <dgm:prSet presAssocID="{F986C92F-074B-4569-9182-5AD9EDCEA4D0}" presName="rootText" presStyleLbl="node1" presStyleIdx="0" presStyleCnt="5" custScaleY="182719"/>
      <dgm:spPr/>
      <dgm:t>
        <a:bodyPr/>
        <a:lstStyle/>
        <a:p>
          <a:endParaRPr lang="en-US"/>
        </a:p>
      </dgm:t>
    </dgm:pt>
    <dgm:pt modelId="{7FDE2E71-9CD7-4112-B74A-0B74926A845F}" type="pres">
      <dgm:prSet presAssocID="{F986C92F-074B-4569-9182-5AD9EDCEA4D0}" presName="rootConnector" presStyleLbl="node1" presStyleIdx="0" presStyleCnt="5"/>
      <dgm:spPr/>
      <dgm:t>
        <a:bodyPr/>
        <a:lstStyle/>
        <a:p>
          <a:endParaRPr lang="en-US"/>
        </a:p>
      </dgm:t>
    </dgm:pt>
    <dgm:pt modelId="{54593BFA-EE51-45B4-8B47-40518FC5C3FB}" type="pres">
      <dgm:prSet presAssocID="{F986C92F-074B-4569-9182-5AD9EDCEA4D0}" presName="childShape" presStyleCnt="0"/>
      <dgm:spPr/>
    </dgm:pt>
    <dgm:pt modelId="{904668B3-A1EB-4801-8C61-F932CA8E526F}" type="pres">
      <dgm:prSet presAssocID="{8C12A6C5-CEFB-414A-BAA6-B7AEB7B439CC}" presName="Name13" presStyleLbl="parChTrans1D2" presStyleIdx="0" presStyleCnt="5"/>
      <dgm:spPr/>
      <dgm:t>
        <a:bodyPr/>
        <a:lstStyle/>
        <a:p>
          <a:endParaRPr lang="en-US"/>
        </a:p>
      </dgm:t>
    </dgm:pt>
    <dgm:pt modelId="{C2E1C950-AE8C-4B12-A763-DDA233B447E4}" type="pres">
      <dgm:prSet presAssocID="{FC16C0FD-BCAF-4CFF-8401-193BDBEBAB88}" presName="childText" presStyleLbl="bgAcc1" presStyleIdx="0" presStyleCnt="5" custScaleY="107302" custLinFactNeighborY="44297">
        <dgm:presLayoutVars>
          <dgm:bulletEnabled val="1"/>
        </dgm:presLayoutVars>
      </dgm:prSet>
      <dgm:spPr/>
      <dgm:t>
        <a:bodyPr/>
        <a:lstStyle/>
        <a:p>
          <a:endParaRPr lang="en-US"/>
        </a:p>
      </dgm:t>
    </dgm:pt>
    <dgm:pt modelId="{A4686636-5DD4-4330-B5CB-41DA98D5F90A}" type="pres">
      <dgm:prSet presAssocID="{396E9662-479A-40EA-B8A4-5975608ACB3A}" presName="root" presStyleCnt="0"/>
      <dgm:spPr/>
    </dgm:pt>
    <dgm:pt modelId="{0EC5A77E-42C6-49BC-9122-BDBBC8B310A9}" type="pres">
      <dgm:prSet presAssocID="{396E9662-479A-40EA-B8A4-5975608ACB3A}" presName="rootComposite" presStyleCnt="0"/>
      <dgm:spPr/>
    </dgm:pt>
    <dgm:pt modelId="{1A71C6D7-D580-4928-9FE8-A6040818A69A}" type="pres">
      <dgm:prSet presAssocID="{396E9662-479A-40EA-B8A4-5975608ACB3A}" presName="rootText" presStyleLbl="node1" presStyleIdx="1" presStyleCnt="5" custScaleX="112662" custScaleY="182719"/>
      <dgm:spPr/>
      <dgm:t>
        <a:bodyPr/>
        <a:lstStyle/>
        <a:p>
          <a:endParaRPr lang="en-US"/>
        </a:p>
      </dgm:t>
    </dgm:pt>
    <dgm:pt modelId="{1587D582-CEE9-494F-8E20-1A6A098E95F1}" type="pres">
      <dgm:prSet presAssocID="{396E9662-479A-40EA-B8A4-5975608ACB3A}" presName="rootConnector" presStyleLbl="node1" presStyleIdx="1" presStyleCnt="5"/>
      <dgm:spPr/>
      <dgm:t>
        <a:bodyPr/>
        <a:lstStyle/>
        <a:p>
          <a:endParaRPr lang="en-US"/>
        </a:p>
      </dgm:t>
    </dgm:pt>
    <dgm:pt modelId="{AB4EAEC6-033F-474A-8E16-066A35A3CD39}" type="pres">
      <dgm:prSet presAssocID="{396E9662-479A-40EA-B8A4-5975608ACB3A}" presName="childShape" presStyleCnt="0"/>
      <dgm:spPr/>
    </dgm:pt>
    <dgm:pt modelId="{04EC47DD-738D-4455-AF24-15C56EFA1D5B}" type="pres">
      <dgm:prSet presAssocID="{665BC4A8-FC1B-4F38-83AC-4E852EB62995}" presName="Name13" presStyleLbl="parChTrans1D2" presStyleIdx="1" presStyleCnt="5"/>
      <dgm:spPr/>
      <dgm:t>
        <a:bodyPr/>
        <a:lstStyle/>
        <a:p>
          <a:endParaRPr lang="en-US"/>
        </a:p>
      </dgm:t>
    </dgm:pt>
    <dgm:pt modelId="{6B932466-8A8B-40A3-AEB6-E399475AECC5}" type="pres">
      <dgm:prSet presAssocID="{786ACA62-3DD3-479E-9838-1E902CC0E3BD}" presName="childText" presStyleLbl="bgAcc1" presStyleIdx="1" presStyleCnt="5" custScaleY="107302" custLinFactNeighborY="44297">
        <dgm:presLayoutVars>
          <dgm:bulletEnabled val="1"/>
        </dgm:presLayoutVars>
      </dgm:prSet>
      <dgm:spPr/>
      <dgm:t>
        <a:bodyPr/>
        <a:lstStyle/>
        <a:p>
          <a:endParaRPr lang="en-US"/>
        </a:p>
      </dgm:t>
    </dgm:pt>
    <dgm:pt modelId="{0D1D6198-5BA4-462D-9399-389379B86DAC}" type="pres">
      <dgm:prSet presAssocID="{A0A83082-40CD-431E-B62A-01E0F70D23CB}" presName="root" presStyleCnt="0"/>
      <dgm:spPr/>
    </dgm:pt>
    <dgm:pt modelId="{C398A05E-A1A4-473D-ADB1-AF39A752BE5D}" type="pres">
      <dgm:prSet presAssocID="{A0A83082-40CD-431E-B62A-01E0F70D23CB}" presName="rootComposite" presStyleCnt="0"/>
      <dgm:spPr/>
    </dgm:pt>
    <dgm:pt modelId="{1AF3C8A1-9C60-4C8F-B705-90B46616E028}" type="pres">
      <dgm:prSet presAssocID="{A0A83082-40CD-431E-B62A-01E0F70D23CB}" presName="rootText" presStyleLbl="node1" presStyleIdx="2" presStyleCnt="5" custScaleY="182719"/>
      <dgm:spPr/>
      <dgm:t>
        <a:bodyPr/>
        <a:lstStyle/>
        <a:p>
          <a:endParaRPr lang="en-US"/>
        </a:p>
      </dgm:t>
    </dgm:pt>
    <dgm:pt modelId="{A38916F7-7937-4A85-9DED-AC6A90C7DB7D}" type="pres">
      <dgm:prSet presAssocID="{A0A83082-40CD-431E-B62A-01E0F70D23CB}" presName="rootConnector" presStyleLbl="node1" presStyleIdx="2" presStyleCnt="5"/>
      <dgm:spPr/>
      <dgm:t>
        <a:bodyPr/>
        <a:lstStyle/>
        <a:p>
          <a:endParaRPr lang="en-US"/>
        </a:p>
      </dgm:t>
    </dgm:pt>
    <dgm:pt modelId="{4C15BFA6-E8A7-4353-817B-13311F62B879}" type="pres">
      <dgm:prSet presAssocID="{A0A83082-40CD-431E-B62A-01E0F70D23CB}" presName="childShape" presStyleCnt="0"/>
      <dgm:spPr/>
    </dgm:pt>
    <dgm:pt modelId="{76362BEA-523A-4B11-9B8A-F05B2A7DF9F5}" type="pres">
      <dgm:prSet presAssocID="{6B28B860-DAB5-48D2-AB1A-7D10F33E234A}" presName="Name13" presStyleLbl="parChTrans1D2" presStyleIdx="2" presStyleCnt="5"/>
      <dgm:spPr/>
      <dgm:t>
        <a:bodyPr/>
        <a:lstStyle/>
        <a:p>
          <a:endParaRPr lang="en-US"/>
        </a:p>
      </dgm:t>
    </dgm:pt>
    <dgm:pt modelId="{96C374E0-AB31-4D6F-ABE2-C2392FFABC9B}" type="pres">
      <dgm:prSet presAssocID="{E05EA663-CB76-4F8F-8F72-68D40CCFA108}" presName="childText" presStyleLbl="bgAcc1" presStyleIdx="2" presStyleCnt="5" custScaleY="107302" custLinFactNeighborY="44297">
        <dgm:presLayoutVars>
          <dgm:bulletEnabled val="1"/>
        </dgm:presLayoutVars>
      </dgm:prSet>
      <dgm:spPr/>
      <dgm:t>
        <a:bodyPr/>
        <a:lstStyle/>
        <a:p>
          <a:endParaRPr lang="en-US"/>
        </a:p>
      </dgm:t>
    </dgm:pt>
    <dgm:pt modelId="{5A4CDFFC-B377-4589-8B85-0E13564824B9}" type="pres">
      <dgm:prSet presAssocID="{36C0C5F4-9488-409B-96B3-8C1DD0A0C33B}" presName="root" presStyleCnt="0"/>
      <dgm:spPr/>
    </dgm:pt>
    <dgm:pt modelId="{4373573F-25A8-46DC-B8C1-446096A4407B}" type="pres">
      <dgm:prSet presAssocID="{36C0C5F4-9488-409B-96B3-8C1DD0A0C33B}" presName="rootComposite" presStyleCnt="0"/>
      <dgm:spPr/>
    </dgm:pt>
    <dgm:pt modelId="{BDCC6E20-C2E6-4709-926E-447E78555F26}" type="pres">
      <dgm:prSet presAssocID="{36C0C5F4-9488-409B-96B3-8C1DD0A0C33B}" presName="rootText" presStyleLbl="node1" presStyleIdx="3" presStyleCnt="5" custScaleY="182719"/>
      <dgm:spPr/>
      <dgm:t>
        <a:bodyPr/>
        <a:lstStyle/>
        <a:p>
          <a:endParaRPr lang="en-US"/>
        </a:p>
      </dgm:t>
    </dgm:pt>
    <dgm:pt modelId="{D77DD108-465E-4BB5-B725-4B1FED666623}" type="pres">
      <dgm:prSet presAssocID="{36C0C5F4-9488-409B-96B3-8C1DD0A0C33B}" presName="rootConnector" presStyleLbl="node1" presStyleIdx="3" presStyleCnt="5"/>
      <dgm:spPr/>
      <dgm:t>
        <a:bodyPr/>
        <a:lstStyle/>
        <a:p>
          <a:endParaRPr lang="en-US"/>
        </a:p>
      </dgm:t>
    </dgm:pt>
    <dgm:pt modelId="{DF066F1A-7E0F-46CD-B267-1A0AC700EB55}" type="pres">
      <dgm:prSet presAssocID="{36C0C5F4-9488-409B-96B3-8C1DD0A0C33B}" presName="childShape" presStyleCnt="0"/>
      <dgm:spPr/>
    </dgm:pt>
    <dgm:pt modelId="{BE24F390-9071-40DC-935E-FC3E6CB630CA}" type="pres">
      <dgm:prSet presAssocID="{4B1B8F8C-1002-4071-8366-E6B021FAE993}" presName="Name13" presStyleLbl="parChTrans1D2" presStyleIdx="3" presStyleCnt="5"/>
      <dgm:spPr/>
      <dgm:t>
        <a:bodyPr/>
        <a:lstStyle/>
        <a:p>
          <a:endParaRPr lang="en-US"/>
        </a:p>
      </dgm:t>
    </dgm:pt>
    <dgm:pt modelId="{ADBD46F2-8BD9-477D-A8BA-FF8EE2E10D83}" type="pres">
      <dgm:prSet presAssocID="{9BD0D232-8B22-431E-A664-FF26185E95E5}" presName="childText" presStyleLbl="bgAcc1" presStyleIdx="3" presStyleCnt="5" custScaleY="107302" custLinFactNeighborY="44297">
        <dgm:presLayoutVars>
          <dgm:bulletEnabled val="1"/>
        </dgm:presLayoutVars>
      </dgm:prSet>
      <dgm:spPr/>
      <dgm:t>
        <a:bodyPr/>
        <a:lstStyle/>
        <a:p>
          <a:endParaRPr lang="en-US"/>
        </a:p>
      </dgm:t>
    </dgm:pt>
    <dgm:pt modelId="{E964F5F5-07EE-48F3-B9E4-3486B58CB3B6}" type="pres">
      <dgm:prSet presAssocID="{11859876-3F64-4FC6-A575-EE98811DE916}" presName="root" presStyleCnt="0"/>
      <dgm:spPr/>
    </dgm:pt>
    <dgm:pt modelId="{534E40AA-934C-43DE-B1D2-4C69D2423474}" type="pres">
      <dgm:prSet presAssocID="{11859876-3F64-4FC6-A575-EE98811DE916}" presName="rootComposite" presStyleCnt="0"/>
      <dgm:spPr/>
    </dgm:pt>
    <dgm:pt modelId="{EB78EE24-5688-4077-BEC9-8FC435D912EA}" type="pres">
      <dgm:prSet presAssocID="{11859876-3F64-4FC6-A575-EE98811DE916}" presName="rootText" presStyleLbl="node1" presStyleIdx="4" presStyleCnt="5" custScaleX="100341" custScaleY="182719"/>
      <dgm:spPr/>
      <dgm:t>
        <a:bodyPr/>
        <a:lstStyle/>
        <a:p>
          <a:endParaRPr lang="en-US"/>
        </a:p>
      </dgm:t>
    </dgm:pt>
    <dgm:pt modelId="{3D4A3E09-C246-4DA2-917A-E2EAE8FC586E}" type="pres">
      <dgm:prSet presAssocID="{11859876-3F64-4FC6-A575-EE98811DE916}" presName="rootConnector" presStyleLbl="node1" presStyleIdx="4" presStyleCnt="5"/>
      <dgm:spPr/>
      <dgm:t>
        <a:bodyPr/>
        <a:lstStyle/>
        <a:p>
          <a:endParaRPr lang="en-US"/>
        </a:p>
      </dgm:t>
    </dgm:pt>
    <dgm:pt modelId="{4D6D4F7D-C318-45C7-9CEA-8B36E484EC68}" type="pres">
      <dgm:prSet presAssocID="{11859876-3F64-4FC6-A575-EE98811DE916}" presName="childShape" presStyleCnt="0"/>
      <dgm:spPr/>
    </dgm:pt>
    <dgm:pt modelId="{A98AB2D1-CBD1-406C-8720-6A691D173393}" type="pres">
      <dgm:prSet presAssocID="{49001451-DAE7-4771-9FB4-CD75F8758E8B}" presName="Name13" presStyleLbl="parChTrans1D2" presStyleIdx="4" presStyleCnt="5"/>
      <dgm:spPr/>
      <dgm:t>
        <a:bodyPr/>
        <a:lstStyle/>
        <a:p>
          <a:endParaRPr lang="en-US"/>
        </a:p>
      </dgm:t>
    </dgm:pt>
    <dgm:pt modelId="{AF746459-741C-4FC9-A92D-353FDDD66307}" type="pres">
      <dgm:prSet presAssocID="{BFBFBA6D-FD60-4BEF-B76F-DA4A974CE060}" presName="childText" presStyleLbl="bgAcc1" presStyleIdx="4" presStyleCnt="5" custScaleY="107302" custLinFactNeighborY="44297">
        <dgm:presLayoutVars>
          <dgm:bulletEnabled val="1"/>
        </dgm:presLayoutVars>
      </dgm:prSet>
      <dgm:spPr/>
      <dgm:t>
        <a:bodyPr/>
        <a:lstStyle/>
        <a:p>
          <a:endParaRPr lang="en-US"/>
        </a:p>
      </dgm:t>
    </dgm:pt>
  </dgm:ptLst>
  <dgm:cxnLst>
    <dgm:cxn modelId="{F49C3F12-84A0-4640-BB6F-EE7A2120479F}" type="presOf" srcId="{36C0C5F4-9488-409B-96B3-8C1DD0A0C33B}" destId="{BDCC6E20-C2E6-4709-926E-447E78555F26}" srcOrd="0" destOrd="0" presId="urn:microsoft.com/office/officeart/2005/8/layout/hierarchy3"/>
    <dgm:cxn modelId="{30EE1D9E-2F05-4369-A0BE-588F55FD4366}" type="presOf" srcId="{49001451-DAE7-4771-9FB4-CD75F8758E8B}" destId="{A98AB2D1-CBD1-406C-8720-6A691D173393}" srcOrd="0" destOrd="0" presId="urn:microsoft.com/office/officeart/2005/8/layout/hierarchy3"/>
    <dgm:cxn modelId="{10C58C4E-8B42-4A8A-A132-B587089631E2}" type="presOf" srcId="{E05EA663-CB76-4F8F-8F72-68D40CCFA108}" destId="{96C374E0-AB31-4D6F-ABE2-C2392FFABC9B}" srcOrd="0" destOrd="0" presId="urn:microsoft.com/office/officeart/2005/8/layout/hierarchy3"/>
    <dgm:cxn modelId="{C5E55CBF-F3FC-40DD-8B73-2F55E85487AD}" type="presOf" srcId="{9BD0D232-8B22-431E-A664-FF26185E95E5}" destId="{ADBD46F2-8BD9-477D-A8BA-FF8EE2E10D83}" srcOrd="0" destOrd="0" presId="urn:microsoft.com/office/officeart/2005/8/layout/hierarchy3"/>
    <dgm:cxn modelId="{2302BFFF-C269-4C98-B210-8D7278CD9C5B}" srcId="{36C0C5F4-9488-409B-96B3-8C1DD0A0C33B}" destId="{9BD0D232-8B22-431E-A664-FF26185E95E5}" srcOrd="0" destOrd="0" parTransId="{4B1B8F8C-1002-4071-8366-E6B021FAE993}" sibTransId="{F3355EBB-9741-4C65-9B8F-81FCFD5D6E16}"/>
    <dgm:cxn modelId="{7D286BDD-E276-4E12-A2BD-9148872462C3}" type="presOf" srcId="{665BC4A8-FC1B-4F38-83AC-4E852EB62995}" destId="{04EC47DD-738D-4455-AF24-15C56EFA1D5B}" srcOrd="0" destOrd="0" presId="urn:microsoft.com/office/officeart/2005/8/layout/hierarchy3"/>
    <dgm:cxn modelId="{3E2360FB-AFD3-4559-90C1-6FB922A134D0}" type="presOf" srcId="{36C0C5F4-9488-409B-96B3-8C1DD0A0C33B}" destId="{D77DD108-465E-4BB5-B725-4B1FED666623}" srcOrd="1" destOrd="0" presId="urn:microsoft.com/office/officeart/2005/8/layout/hierarchy3"/>
    <dgm:cxn modelId="{76B5F50F-7637-41E9-8E4B-7CE9C5B112ED}" srcId="{8D5B3F8E-D1D3-42C4-AD6A-F11E28757214}" destId="{F986C92F-074B-4569-9182-5AD9EDCEA4D0}" srcOrd="0" destOrd="0" parTransId="{63BC6C48-49C4-41BE-ABD9-96E5875E5206}" sibTransId="{925B8134-609E-44E6-89CE-D2DF844B8B57}"/>
    <dgm:cxn modelId="{DC87212D-326F-4D0D-85CD-F5DC3136774A}" type="presOf" srcId="{396E9662-479A-40EA-B8A4-5975608ACB3A}" destId="{1587D582-CEE9-494F-8E20-1A6A098E95F1}" srcOrd="1" destOrd="0" presId="urn:microsoft.com/office/officeart/2005/8/layout/hierarchy3"/>
    <dgm:cxn modelId="{A327B218-EBF4-4BB5-9770-26AB7AE43B45}" type="presOf" srcId="{11859876-3F64-4FC6-A575-EE98811DE916}" destId="{EB78EE24-5688-4077-BEC9-8FC435D912EA}" srcOrd="0" destOrd="0" presId="urn:microsoft.com/office/officeart/2005/8/layout/hierarchy3"/>
    <dgm:cxn modelId="{220F6FB1-DF43-48C7-804D-BC08476F6FAA}" srcId="{11859876-3F64-4FC6-A575-EE98811DE916}" destId="{BFBFBA6D-FD60-4BEF-B76F-DA4A974CE060}" srcOrd="0" destOrd="0" parTransId="{49001451-DAE7-4771-9FB4-CD75F8758E8B}" sibTransId="{20A69267-7A2C-4861-AC03-B364087785A3}"/>
    <dgm:cxn modelId="{FE2D14A2-8ADA-49EF-8840-5ED512B85B4A}" type="presOf" srcId="{6B28B860-DAB5-48D2-AB1A-7D10F33E234A}" destId="{76362BEA-523A-4B11-9B8A-F05B2A7DF9F5}" srcOrd="0" destOrd="0" presId="urn:microsoft.com/office/officeart/2005/8/layout/hierarchy3"/>
    <dgm:cxn modelId="{27362B66-8444-446E-A7DF-FB572BD752EC}" srcId="{8D5B3F8E-D1D3-42C4-AD6A-F11E28757214}" destId="{36C0C5F4-9488-409B-96B3-8C1DD0A0C33B}" srcOrd="3" destOrd="0" parTransId="{64FD89F2-F705-4F5F-A897-40F1A68CA6CB}" sibTransId="{25D322C2-36BA-40CC-ACF4-D82574D6C1EE}"/>
    <dgm:cxn modelId="{F75EAE46-14FE-4C75-A9CD-B815B0CB9BC8}" srcId="{8D5B3F8E-D1D3-42C4-AD6A-F11E28757214}" destId="{11859876-3F64-4FC6-A575-EE98811DE916}" srcOrd="4" destOrd="0" parTransId="{E99A6D7E-3776-45CB-AFA7-628BEB5906ED}" sibTransId="{BAB10840-5800-4EFE-9B6E-C1DC186A8B7D}"/>
    <dgm:cxn modelId="{8432A58A-2806-40A0-B499-226B79AD5A15}" type="presOf" srcId="{BFBFBA6D-FD60-4BEF-B76F-DA4A974CE060}" destId="{AF746459-741C-4FC9-A92D-353FDDD66307}" srcOrd="0" destOrd="0" presId="urn:microsoft.com/office/officeart/2005/8/layout/hierarchy3"/>
    <dgm:cxn modelId="{8C6E3327-2F5B-4D38-8FA5-EF8D8D663C1C}" type="presOf" srcId="{8D5B3F8E-D1D3-42C4-AD6A-F11E28757214}" destId="{27ACB58D-808F-4B00-9E4F-374E0D4B2991}" srcOrd="0" destOrd="0" presId="urn:microsoft.com/office/officeart/2005/8/layout/hierarchy3"/>
    <dgm:cxn modelId="{B11907F4-FB43-44C7-B4A9-1F85D547C0E1}" srcId="{A0A83082-40CD-431E-B62A-01E0F70D23CB}" destId="{E05EA663-CB76-4F8F-8F72-68D40CCFA108}" srcOrd="0" destOrd="0" parTransId="{6B28B860-DAB5-48D2-AB1A-7D10F33E234A}" sibTransId="{F4F19CDC-D984-4EE8-8DB5-E1811BCE5967}"/>
    <dgm:cxn modelId="{F48C38D3-2769-469E-8B97-55EDD200FE6C}" srcId="{8D5B3F8E-D1D3-42C4-AD6A-F11E28757214}" destId="{396E9662-479A-40EA-B8A4-5975608ACB3A}" srcOrd="1" destOrd="0" parTransId="{BCE2A53F-F3E4-43A2-B0F2-123D81F99BE9}" sibTransId="{FDE254B2-4DD5-44C3-97F3-6F3C40EF367F}"/>
    <dgm:cxn modelId="{185D2DA7-662A-4471-A2D4-C90CAA6B519F}" type="presOf" srcId="{FC16C0FD-BCAF-4CFF-8401-193BDBEBAB88}" destId="{C2E1C950-AE8C-4B12-A763-DDA233B447E4}" srcOrd="0" destOrd="0" presId="urn:microsoft.com/office/officeart/2005/8/layout/hierarchy3"/>
    <dgm:cxn modelId="{6F8CD208-107B-460F-88DD-78D0D0CC5079}" srcId="{F986C92F-074B-4569-9182-5AD9EDCEA4D0}" destId="{FC16C0FD-BCAF-4CFF-8401-193BDBEBAB88}" srcOrd="0" destOrd="0" parTransId="{8C12A6C5-CEFB-414A-BAA6-B7AEB7B439CC}" sibTransId="{EE3B6127-CF5E-481B-875E-E3436FD6EFBD}"/>
    <dgm:cxn modelId="{4A65211B-A67F-4ED7-B9B7-463B5F1EE8A5}" type="presOf" srcId="{396E9662-479A-40EA-B8A4-5975608ACB3A}" destId="{1A71C6D7-D580-4928-9FE8-A6040818A69A}" srcOrd="0" destOrd="0" presId="urn:microsoft.com/office/officeart/2005/8/layout/hierarchy3"/>
    <dgm:cxn modelId="{40095662-D76A-4FCF-99AE-E7F627DC9FD8}" type="presOf" srcId="{A0A83082-40CD-431E-B62A-01E0F70D23CB}" destId="{1AF3C8A1-9C60-4C8F-B705-90B46616E028}" srcOrd="0" destOrd="0" presId="urn:microsoft.com/office/officeart/2005/8/layout/hierarchy3"/>
    <dgm:cxn modelId="{8B70D5B8-DBBA-48E0-8224-C52A0E61466C}" srcId="{396E9662-479A-40EA-B8A4-5975608ACB3A}" destId="{786ACA62-3DD3-479E-9838-1E902CC0E3BD}" srcOrd="0" destOrd="0" parTransId="{665BC4A8-FC1B-4F38-83AC-4E852EB62995}" sibTransId="{BDAFB82C-643A-4389-A266-6A110E02D0D5}"/>
    <dgm:cxn modelId="{D46C73AB-8539-426D-A2E5-0558307CCB11}" type="presOf" srcId="{F986C92F-074B-4569-9182-5AD9EDCEA4D0}" destId="{7FDE2E71-9CD7-4112-B74A-0B74926A845F}" srcOrd="1" destOrd="0" presId="urn:microsoft.com/office/officeart/2005/8/layout/hierarchy3"/>
    <dgm:cxn modelId="{7929D26D-B5FE-43B2-B698-8D5379FCFCB5}" type="presOf" srcId="{F986C92F-074B-4569-9182-5AD9EDCEA4D0}" destId="{07011804-5411-4C8E-B02C-19014C13CDA1}" srcOrd="0" destOrd="0" presId="urn:microsoft.com/office/officeart/2005/8/layout/hierarchy3"/>
    <dgm:cxn modelId="{3BCD12AB-7C3D-4E48-87D1-C4CED81EC776}" type="presOf" srcId="{A0A83082-40CD-431E-B62A-01E0F70D23CB}" destId="{A38916F7-7937-4A85-9DED-AC6A90C7DB7D}" srcOrd="1" destOrd="0" presId="urn:microsoft.com/office/officeart/2005/8/layout/hierarchy3"/>
    <dgm:cxn modelId="{CFA3DFA2-9E95-4991-A889-939993F7DBF7}" type="presOf" srcId="{11859876-3F64-4FC6-A575-EE98811DE916}" destId="{3D4A3E09-C246-4DA2-917A-E2EAE8FC586E}" srcOrd="1" destOrd="0" presId="urn:microsoft.com/office/officeart/2005/8/layout/hierarchy3"/>
    <dgm:cxn modelId="{19E378AC-31EE-4C50-9605-690D76E19F7C}" type="presOf" srcId="{8C12A6C5-CEFB-414A-BAA6-B7AEB7B439CC}" destId="{904668B3-A1EB-4801-8C61-F932CA8E526F}" srcOrd="0" destOrd="0" presId="urn:microsoft.com/office/officeart/2005/8/layout/hierarchy3"/>
    <dgm:cxn modelId="{C4483682-4627-41B1-96FC-1A3CBFBC5F44}" type="presOf" srcId="{4B1B8F8C-1002-4071-8366-E6B021FAE993}" destId="{BE24F390-9071-40DC-935E-FC3E6CB630CA}" srcOrd="0" destOrd="0" presId="urn:microsoft.com/office/officeart/2005/8/layout/hierarchy3"/>
    <dgm:cxn modelId="{15AFDC52-8D8E-4A05-9E4B-ACB20BEAE185}" type="presOf" srcId="{786ACA62-3DD3-479E-9838-1E902CC0E3BD}" destId="{6B932466-8A8B-40A3-AEB6-E399475AECC5}" srcOrd="0" destOrd="0" presId="urn:microsoft.com/office/officeart/2005/8/layout/hierarchy3"/>
    <dgm:cxn modelId="{96382499-AFBB-402D-96CD-E04FBDF7E417}" srcId="{8D5B3F8E-D1D3-42C4-AD6A-F11E28757214}" destId="{A0A83082-40CD-431E-B62A-01E0F70D23CB}" srcOrd="2" destOrd="0" parTransId="{ACECE28A-0B12-45E2-A386-85F9B94C1F3A}" sibTransId="{C6E20907-4FA1-458E-9517-6F8FF92A22DF}"/>
    <dgm:cxn modelId="{0D545C76-C960-480A-B1E9-3A68861D8099}" type="presParOf" srcId="{27ACB58D-808F-4B00-9E4F-374E0D4B2991}" destId="{CAD547F1-414B-4F0C-BF6F-C045F58182BC}" srcOrd="0" destOrd="0" presId="urn:microsoft.com/office/officeart/2005/8/layout/hierarchy3"/>
    <dgm:cxn modelId="{85D3A3B1-87EC-48F7-84E3-1473A5AEB899}" type="presParOf" srcId="{CAD547F1-414B-4F0C-BF6F-C045F58182BC}" destId="{FFB20172-6524-4B55-AA8E-69ADE1EE747D}" srcOrd="0" destOrd="0" presId="urn:microsoft.com/office/officeart/2005/8/layout/hierarchy3"/>
    <dgm:cxn modelId="{2B9CF7ED-5458-4F78-9B91-FE8F3B7577A6}" type="presParOf" srcId="{FFB20172-6524-4B55-AA8E-69ADE1EE747D}" destId="{07011804-5411-4C8E-B02C-19014C13CDA1}" srcOrd="0" destOrd="0" presId="urn:microsoft.com/office/officeart/2005/8/layout/hierarchy3"/>
    <dgm:cxn modelId="{96F2F87D-00C7-4336-8309-8275AD11FF00}" type="presParOf" srcId="{FFB20172-6524-4B55-AA8E-69ADE1EE747D}" destId="{7FDE2E71-9CD7-4112-B74A-0B74926A845F}" srcOrd="1" destOrd="0" presId="urn:microsoft.com/office/officeart/2005/8/layout/hierarchy3"/>
    <dgm:cxn modelId="{DB1EF8AE-E57F-4457-B0D8-04C78A10985D}" type="presParOf" srcId="{CAD547F1-414B-4F0C-BF6F-C045F58182BC}" destId="{54593BFA-EE51-45B4-8B47-40518FC5C3FB}" srcOrd="1" destOrd="0" presId="urn:microsoft.com/office/officeart/2005/8/layout/hierarchy3"/>
    <dgm:cxn modelId="{EA8A35BD-5310-4B32-8F5D-3385837F01EC}" type="presParOf" srcId="{54593BFA-EE51-45B4-8B47-40518FC5C3FB}" destId="{904668B3-A1EB-4801-8C61-F932CA8E526F}" srcOrd="0" destOrd="0" presId="urn:microsoft.com/office/officeart/2005/8/layout/hierarchy3"/>
    <dgm:cxn modelId="{9EEB9E7D-516E-4C10-8523-082D1802C8A1}" type="presParOf" srcId="{54593BFA-EE51-45B4-8B47-40518FC5C3FB}" destId="{C2E1C950-AE8C-4B12-A763-DDA233B447E4}" srcOrd="1" destOrd="0" presId="urn:microsoft.com/office/officeart/2005/8/layout/hierarchy3"/>
    <dgm:cxn modelId="{0DAD60FC-54C3-4286-9069-95395B31880C}" type="presParOf" srcId="{27ACB58D-808F-4B00-9E4F-374E0D4B2991}" destId="{A4686636-5DD4-4330-B5CB-41DA98D5F90A}" srcOrd="1" destOrd="0" presId="urn:microsoft.com/office/officeart/2005/8/layout/hierarchy3"/>
    <dgm:cxn modelId="{4D216C34-5738-4DB0-8407-6BE4BB1A407C}" type="presParOf" srcId="{A4686636-5DD4-4330-B5CB-41DA98D5F90A}" destId="{0EC5A77E-42C6-49BC-9122-BDBBC8B310A9}" srcOrd="0" destOrd="0" presId="urn:microsoft.com/office/officeart/2005/8/layout/hierarchy3"/>
    <dgm:cxn modelId="{32F15544-297D-4C56-906C-AD90D742932D}" type="presParOf" srcId="{0EC5A77E-42C6-49BC-9122-BDBBC8B310A9}" destId="{1A71C6D7-D580-4928-9FE8-A6040818A69A}" srcOrd="0" destOrd="0" presId="urn:microsoft.com/office/officeart/2005/8/layout/hierarchy3"/>
    <dgm:cxn modelId="{5269269F-85AD-4E46-A761-7821E65BA875}" type="presParOf" srcId="{0EC5A77E-42C6-49BC-9122-BDBBC8B310A9}" destId="{1587D582-CEE9-494F-8E20-1A6A098E95F1}" srcOrd="1" destOrd="0" presId="urn:microsoft.com/office/officeart/2005/8/layout/hierarchy3"/>
    <dgm:cxn modelId="{459966B2-2B87-4AB2-9A9C-F180D5AC9CB0}" type="presParOf" srcId="{A4686636-5DD4-4330-B5CB-41DA98D5F90A}" destId="{AB4EAEC6-033F-474A-8E16-066A35A3CD39}" srcOrd="1" destOrd="0" presId="urn:microsoft.com/office/officeart/2005/8/layout/hierarchy3"/>
    <dgm:cxn modelId="{8E15F9D1-A6F2-446F-ABF0-6694464E2602}" type="presParOf" srcId="{AB4EAEC6-033F-474A-8E16-066A35A3CD39}" destId="{04EC47DD-738D-4455-AF24-15C56EFA1D5B}" srcOrd="0" destOrd="0" presId="urn:microsoft.com/office/officeart/2005/8/layout/hierarchy3"/>
    <dgm:cxn modelId="{C21FF32A-B591-46E2-BE49-314D73854ADF}" type="presParOf" srcId="{AB4EAEC6-033F-474A-8E16-066A35A3CD39}" destId="{6B932466-8A8B-40A3-AEB6-E399475AECC5}" srcOrd="1" destOrd="0" presId="urn:microsoft.com/office/officeart/2005/8/layout/hierarchy3"/>
    <dgm:cxn modelId="{B0F02D5D-67A8-483F-AE4F-1F209C4D50FE}" type="presParOf" srcId="{27ACB58D-808F-4B00-9E4F-374E0D4B2991}" destId="{0D1D6198-5BA4-462D-9399-389379B86DAC}" srcOrd="2" destOrd="0" presId="urn:microsoft.com/office/officeart/2005/8/layout/hierarchy3"/>
    <dgm:cxn modelId="{87B68539-8F80-45BC-81B1-C3751A2D2279}" type="presParOf" srcId="{0D1D6198-5BA4-462D-9399-389379B86DAC}" destId="{C398A05E-A1A4-473D-ADB1-AF39A752BE5D}" srcOrd="0" destOrd="0" presId="urn:microsoft.com/office/officeart/2005/8/layout/hierarchy3"/>
    <dgm:cxn modelId="{40F11C82-4BA8-4DB8-9878-D732CECDEFA5}" type="presParOf" srcId="{C398A05E-A1A4-473D-ADB1-AF39A752BE5D}" destId="{1AF3C8A1-9C60-4C8F-B705-90B46616E028}" srcOrd="0" destOrd="0" presId="urn:microsoft.com/office/officeart/2005/8/layout/hierarchy3"/>
    <dgm:cxn modelId="{1D1B75E9-B366-444A-AAB2-A87395379813}" type="presParOf" srcId="{C398A05E-A1A4-473D-ADB1-AF39A752BE5D}" destId="{A38916F7-7937-4A85-9DED-AC6A90C7DB7D}" srcOrd="1" destOrd="0" presId="urn:microsoft.com/office/officeart/2005/8/layout/hierarchy3"/>
    <dgm:cxn modelId="{7B3D83E3-708B-4EA0-B3BE-31CA20ADEBAA}" type="presParOf" srcId="{0D1D6198-5BA4-462D-9399-389379B86DAC}" destId="{4C15BFA6-E8A7-4353-817B-13311F62B879}" srcOrd="1" destOrd="0" presId="urn:microsoft.com/office/officeart/2005/8/layout/hierarchy3"/>
    <dgm:cxn modelId="{8E421364-07E3-467F-A587-7F342C478961}" type="presParOf" srcId="{4C15BFA6-E8A7-4353-817B-13311F62B879}" destId="{76362BEA-523A-4B11-9B8A-F05B2A7DF9F5}" srcOrd="0" destOrd="0" presId="urn:microsoft.com/office/officeart/2005/8/layout/hierarchy3"/>
    <dgm:cxn modelId="{8CF8A547-8CB4-4DCD-B5E5-AACFB34828C3}" type="presParOf" srcId="{4C15BFA6-E8A7-4353-817B-13311F62B879}" destId="{96C374E0-AB31-4D6F-ABE2-C2392FFABC9B}" srcOrd="1" destOrd="0" presId="urn:microsoft.com/office/officeart/2005/8/layout/hierarchy3"/>
    <dgm:cxn modelId="{48362AF4-A322-4BF2-9BC8-94B1C73F45F7}" type="presParOf" srcId="{27ACB58D-808F-4B00-9E4F-374E0D4B2991}" destId="{5A4CDFFC-B377-4589-8B85-0E13564824B9}" srcOrd="3" destOrd="0" presId="urn:microsoft.com/office/officeart/2005/8/layout/hierarchy3"/>
    <dgm:cxn modelId="{8A0BA3E3-A97B-4B6C-86C3-3D7A5B382638}" type="presParOf" srcId="{5A4CDFFC-B377-4589-8B85-0E13564824B9}" destId="{4373573F-25A8-46DC-B8C1-446096A4407B}" srcOrd="0" destOrd="0" presId="urn:microsoft.com/office/officeart/2005/8/layout/hierarchy3"/>
    <dgm:cxn modelId="{FBA559F6-4145-4E43-9997-57C7ED421558}" type="presParOf" srcId="{4373573F-25A8-46DC-B8C1-446096A4407B}" destId="{BDCC6E20-C2E6-4709-926E-447E78555F26}" srcOrd="0" destOrd="0" presId="urn:microsoft.com/office/officeart/2005/8/layout/hierarchy3"/>
    <dgm:cxn modelId="{BEA68622-EF6D-4265-99BB-B0F4A06B0F10}" type="presParOf" srcId="{4373573F-25A8-46DC-B8C1-446096A4407B}" destId="{D77DD108-465E-4BB5-B725-4B1FED666623}" srcOrd="1" destOrd="0" presId="urn:microsoft.com/office/officeart/2005/8/layout/hierarchy3"/>
    <dgm:cxn modelId="{39496C51-5FB2-4573-9B5B-31F0E22F4B45}" type="presParOf" srcId="{5A4CDFFC-B377-4589-8B85-0E13564824B9}" destId="{DF066F1A-7E0F-46CD-B267-1A0AC700EB55}" srcOrd="1" destOrd="0" presId="urn:microsoft.com/office/officeart/2005/8/layout/hierarchy3"/>
    <dgm:cxn modelId="{C8CA42A3-A624-4C96-9C0C-943D95B08DE7}" type="presParOf" srcId="{DF066F1A-7E0F-46CD-B267-1A0AC700EB55}" destId="{BE24F390-9071-40DC-935E-FC3E6CB630CA}" srcOrd="0" destOrd="0" presId="urn:microsoft.com/office/officeart/2005/8/layout/hierarchy3"/>
    <dgm:cxn modelId="{68616B52-D904-4D65-80CE-CC5146DCEB59}" type="presParOf" srcId="{DF066F1A-7E0F-46CD-B267-1A0AC700EB55}" destId="{ADBD46F2-8BD9-477D-A8BA-FF8EE2E10D83}" srcOrd="1" destOrd="0" presId="urn:microsoft.com/office/officeart/2005/8/layout/hierarchy3"/>
    <dgm:cxn modelId="{44F0D6A5-2E2F-4B78-AFBB-3809CD0F188F}" type="presParOf" srcId="{27ACB58D-808F-4B00-9E4F-374E0D4B2991}" destId="{E964F5F5-07EE-48F3-B9E4-3486B58CB3B6}" srcOrd="4" destOrd="0" presId="urn:microsoft.com/office/officeart/2005/8/layout/hierarchy3"/>
    <dgm:cxn modelId="{8F7E0348-2E21-4D25-909E-9D8EC8619D6C}" type="presParOf" srcId="{E964F5F5-07EE-48F3-B9E4-3486B58CB3B6}" destId="{534E40AA-934C-43DE-B1D2-4C69D2423474}" srcOrd="0" destOrd="0" presId="urn:microsoft.com/office/officeart/2005/8/layout/hierarchy3"/>
    <dgm:cxn modelId="{9D13D486-37E1-455E-86BE-CC25830DAEDE}" type="presParOf" srcId="{534E40AA-934C-43DE-B1D2-4C69D2423474}" destId="{EB78EE24-5688-4077-BEC9-8FC435D912EA}" srcOrd="0" destOrd="0" presId="urn:microsoft.com/office/officeart/2005/8/layout/hierarchy3"/>
    <dgm:cxn modelId="{36B54EB1-BCB7-432B-A077-B9EACEAF70FA}" type="presParOf" srcId="{534E40AA-934C-43DE-B1D2-4C69D2423474}" destId="{3D4A3E09-C246-4DA2-917A-E2EAE8FC586E}" srcOrd="1" destOrd="0" presId="urn:microsoft.com/office/officeart/2005/8/layout/hierarchy3"/>
    <dgm:cxn modelId="{6C0DD7E7-0A79-4BD3-8047-1CE62A356695}" type="presParOf" srcId="{E964F5F5-07EE-48F3-B9E4-3486B58CB3B6}" destId="{4D6D4F7D-C318-45C7-9CEA-8B36E484EC68}" srcOrd="1" destOrd="0" presId="urn:microsoft.com/office/officeart/2005/8/layout/hierarchy3"/>
    <dgm:cxn modelId="{563069BD-FF92-4D5F-86CE-194F1324BCDB}" type="presParOf" srcId="{4D6D4F7D-C318-45C7-9CEA-8B36E484EC68}" destId="{A98AB2D1-CBD1-406C-8720-6A691D173393}" srcOrd="0" destOrd="0" presId="urn:microsoft.com/office/officeart/2005/8/layout/hierarchy3"/>
    <dgm:cxn modelId="{EE9D50BF-E5D5-4CB2-AE86-5096D652C5D0}" type="presParOf" srcId="{4D6D4F7D-C318-45C7-9CEA-8B36E484EC68}" destId="{AF746459-741C-4FC9-A92D-353FDDD66307}" srcOrd="1" destOrd="0" presId="urn:microsoft.com/office/officeart/2005/8/layout/hierarchy3"/>
  </dgm:cxnLst>
  <dgm:bg/>
  <dgm:whole/>
  <dgm:extLst>
    <a:ext uri="http://schemas.microsoft.com/office/drawing/2008/diagram">
      <dsp:dataModelExt xmlns=""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8D5B3F8E-D1D3-42C4-AD6A-F11E28757214}" type="doc">
      <dgm:prSet loTypeId="urn:microsoft.com/office/officeart/2005/8/layout/hierarchy3" loCatId="hierarchy" qsTypeId="urn:microsoft.com/office/officeart/2005/8/quickstyle/simple5" qsCatId="simple" csTypeId="urn:microsoft.com/office/officeart/2005/8/colors/accent1_2" csCatId="accent1" phldr="1"/>
      <dgm:spPr/>
      <dgm:t>
        <a:bodyPr/>
        <a:lstStyle/>
        <a:p>
          <a:endParaRPr lang="en-US"/>
        </a:p>
      </dgm:t>
    </dgm:pt>
    <dgm:pt modelId="{F986C92F-074B-4569-9182-5AD9EDCEA4D0}">
      <dgm:prSet phldrT="[Text]" custT="1"/>
      <dgm:spPr>
        <a:solidFill>
          <a:schemeClr val="accent1">
            <a:lumMod val="60000"/>
            <a:lumOff val="40000"/>
          </a:schemeClr>
        </a:solidFill>
      </dgm:spPr>
      <dgm:t>
        <a:bodyPr/>
        <a:lstStyle/>
        <a:p>
          <a:r>
            <a:rPr lang="en-US" sz="1400" b="1" dirty="0">
              <a:latin typeface="Calibri" pitchFamily="34" charset="0"/>
            </a:rPr>
            <a:t>All</a:t>
          </a:r>
          <a:br>
            <a:rPr lang="en-US" sz="1400" b="1" dirty="0">
              <a:latin typeface="Calibri" pitchFamily="34" charset="0"/>
            </a:rPr>
          </a:br>
          <a:r>
            <a:rPr lang="en-US" sz="1400" b="1" dirty="0">
              <a:latin typeface="Calibri" pitchFamily="34" charset="0"/>
            </a:rPr>
            <a:t>(</a:t>
          </a:r>
          <a:r>
            <a:rPr lang="en-US" sz="1400" b="1" dirty="0" smtClean="0">
              <a:latin typeface="Calibri" pitchFamily="34" charset="0"/>
            </a:rPr>
            <a:t>n=</a:t>
          </a:r>
          <a:r>
            <a:rPr lang="en-US" sz="1400" b="1" i="0" u="none" dirty="0" smtClean="0"/>
            <a:t>5003</a:t>
          </a:r>
          <a:r>
            <a:rPr lang="en-US" sz="1400" b="1" dirty="0" smtClean="0">
              <a:latin typeface="Calibri" pitchFamily="34" charset="0"/>
            </a:rPr>
            <a:t>)</a:t>
          </a:r>
          <a:endParaRPr lang="en-US" sz="1400" b="1" dirty="0">
            <a:latin typeface="Calibri" pitchFamily="34" charset="0"/>
          </a:endParaRPr>
        </a:p>
      </dgm:t>
    </dgm:pt>
    <dgm:pt modelId="{63BC6C48-49C4-41BE-ABD9-96E5875E5206}" type="parTrans" cxnId="{76B5F50F-7637-41E9-8E4B-7CE9C5B112ED}">
      <dgm:prSet/>
      <dgm:spPr/>
      <dgm:t>
        <a:bodyPr/>
        <a:lstStyle/>
        <a:p>
          <a:endParaRPr lang="en-US" sz="1200">
            <a:latin typeface="Calibri" pitchFamily="34" charset="0"/>
          </a:endParaRPr>
        </a:p>
      </dgm:t>
    </dgm:pt>
    <dgm:pt modelId="{925B8134-609E-44E6-89CE-D2DF844B8B57}" type="sibTrans" cxnId="{76B5F50F-7637-41E9-8E4B-7CE9C5B112ED}">
      <dgm:prSet/>
      <dgm:spPr/>
      <dgm:t>
        <a:bodyPr/>
        <a:lstStyle/>
        <a:p>
          <a:endParaRPr lang="en-US" sz="1200">
            <a:latin typeface="Calibri" pitchFamily="34" charset="0"/>
          </a:endParaRPr>
        </a:p>
      </dgm:t>
    </dgm:pt>
    <dgm:pt modelId="{CBEF39B5-6709-4503-9874-7B43C6DDAB08}">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b="0" dirty="0">
              <a:latin typeface="Calibri" pitchFamily="34" charset="0"/>
            </a:rPr>
            <a:t>Mean</a:t>
          </a:r>
        </a:p>
        <a:p>
          <a:r>
            <a:rPr lang="en-US" sz="1200" b="0" i="0" u="none" dirty="0" smtClean="0"/>
            <a:t>4566.8</a:t>
          </a:r>
          <a:endParaRPr lang="en-US" sz="1200" b="0" dirty="0">
            <a:latin typeface="Calibri" pitchFamily="34" charset="0"/>
          </a:endParaRPr>
        </a:p>
      </dgm:t>
    </dgm:pt>
    <dgm:pt modelId="{A11AC076-3A82-4E54-81C3-534063663224}" type="parTrans" cxnId="{B3CFB76D-A17A-430D-B739-1D9EC36C30D6}">
      <dgm:prSet/>
      <dgm:spPr/>
      <dgm:t>
        <a:bodyPr/>
        <a:lstStyle/>
        <a:p>
          <a:endParaRPr lang="en-US" sz="1200" dirty="0">
            <a:latin typeface="Calibri" pitchFamily="34" charset="0"/>
          </a:endParaRPr>
        </a:p>
      </dgm:t>
    </dgm:pt>
    <dgm:pt modelId="{CA7BF61F-125A-4B5F-88E5-52C62DB5E3AF}" type="sibTrans" cxnId="{B3CFB76D-A17A-430D-B739-1D9EC36C30D6}">
      <dgm:prSet/>
      <dgm:spPr/>
      <dgm:t>
        <a:bodyPr/>
        <a:lstStyle/>
        <a:p>
          <a:endParaRPr lang="en-US" sz="1200">
            <a:latin typeface="Calibri" pitchFamily="34" charset="0"/>
          </a:endParaRPr>
        </a:p>
      </dgm:t>
    </dgm:pt>
    <dgm:pt modelId="{396E9662-479A-40EA-B8A4-5975608ACB3A}">
      <dgm:prSet phldrT="[Text]" custT="1"/>
      <dgm:spPr>
        <a:solidFill>
          <a:schemeClr val="accent1">
            <a:lumMod val="60000"/>
            <a:lumOff val="40000"/>
          </a:schemeClr>
        </a:solidFill>
      </dgm:spPr>
      <dgm:t>
        <a:bodyPr/>
        <a:lstStyle/>
        <a:p>
          <a:r>
            <a:rPr lang="en-US" sz="1400" b="1" dirty="0" smtClean="0">
              <a:latin typeface="Calibri" pitchFamily="34" charset="0"/>
            </a:rPr>
            <a:t>Type H</a:t>
          </a:r>
          <a:r>
            <a:rPr lang="en-US" sz="1400" b="1" dirty="0">
              <a:latin typeface="Calibri" pitchFamily="34" charset="0"/>
            </a:rPr>
            <a:t/>
          </a:r>
          <a:br>
            <a:rPr lang="en-US" sz="1400" b="1" dirty="0">
              <a:latin typeface="Calibri" pitchFamily="34" charset="0"/>
            </a:rPr>
          </a:br>
          <a:r>
            <a:rPr lang="en-US" sz="1400" b="1" dirty="0">
              <a:latin typeface="Calibri" pitchFamily="34" charset="0"/>
            </a:rPr>
            <a:t>(</a:t>
          </a:r>
          <a:r>
            <a:rPr lang="en-US" sz="1400" b="1" dirty="0" smtClean="0">
              <a:latin typeface="Calibri" pitchFamily="34" charset="0"/>
            </a:rPr>
            <a:t>n=</a:t>
          </a:r>
          <a:r>
            <a:rPr lang="en-US" sz="1400" b="1" i="0" u="none" dirty="0" smtClean="0"/>
            <a:t>4333</a:t>
          </a:r>
          <a:r>
            <a:rPr lang="en-US" sz="1400" b="1" dirty="0" smtClean="0">
              <a:latin typeface="Calibri" pitchFamily="34" charset="0"/>
            </a:rPr>
            <a:t>)</a:t>
          </a:r>
          <a:endParaRPr lang="en-US" sz="1400" b="1" dirty="0">
            <a:latin typeface="Calibri" pitchFamily="34" charset="0"/>
          </a:endParaRPr>
        </a:p>
      </dgm:t>
    </dgm:pt>
    <dgm:pt modelId="{BCE2A53F-F3E4-43A2-B0F2-123D81F99BE9}" type="parTrans" cxnId="{F48C38D3-2769-469E-8B97-55EDD200FE6C}">
      <dgm:prSet/>
      <dgm:spPr/>
      <dgm:t>
        <a:bodyPr/>
        <a:lstStyle/>
        <a:p>
          <a:endParaRPr lang="en-US" sz="1200">
            <a:latin typeface="Calibri" pitchFamily="34" charset="0"/>
          </a:endParaRPr>
        </a:p>
      </dgm:t>
    </dgm:pt>
    <dgm:pt modelId="{FDE254B2-4DD5-44C3-97F3-6F3C40EF367F}" type="sibTrans" cxnId="{F48C38D3-2769-469E-8B97-55EDD200FE6C}">
      <dgm:prSet/>
      <dgm:spPr/>
      <dgm:t>
        <a:bodyPr/>
        <a:lstStyle/>
        <a:p>
          <a:endParaRPr lang="en-US" sz="1200">
            <a:latin typeface="Calibri" pitchFamily="34" charset="0"/>
          </a:endParaRPr>
        </a:p>
      </dgm:t>
    </dgm:pt>
    <dgm:pt modelId="{D84DFC25-FF8A-473A-8683-D9FD0284CD40}">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b="0" dirty="0">
              <a:latin typeface="Calibri" pitchFamily="34" charset="0"/>
            </a:rPr>
            <a:t>Mean</a:t>
          </a:r>
        </a:p>
        <a:p>
          <a:r>
            <a:rPr lang="en-US" sz="1200" b="0" i="0" u="none" dirty="0" smtClean="0"/>
            <a:t>4868.1</a:t>
          </a:r>
          <a:endParaRPr lang="en-US" sz="1200" b="0" dirty="0">
            <a:latin typeface="Calibri" pitchFamily="34" charset="0"/>
          </a:endParaRPr>
        </a:p>
      </dgm:t>
    </dgm:pt>
    <dgm:pt modelId="{CC8C43E9-2E95-4A14-A6F1-1837DB14A51E}" type="parTrans" cxnId="{401C5B14-B886-40A2-B27D-6D755B205893}">
      <dgm:prSet/>
      <dgm:spPr/>
      <dgm:t>
        <a:bodyPr/>
        <a:lstStyle/>
        <a:p>
          <a:endParaRPr lang="en-US" sz="1200" dirty="0">
            <a:latin typeface="Calibri" pitchFamily="34" charset="0"/>
          </a:endParaRPr>
        </a:p>
      </dgm:t>
    </dgm:pt>
    <dgm:pt modelId="{9CF8886C-2B5E-4DA7-9151-5DD8E8ED6CE4}" type="sibTrans" cxnId="{401C5B14-B886-40A2-B27D-6D755B205893}">
      <dgm:prSet/>
      <dgm:spPr/>
      <dgm:t>
        <a:bodyPr/>
        <a:lstStyle/>
        <a:p>
          <a:endParaRPr lang="en-US" sz="1200">
            <a:latin typeface="Calibri" pitchFamily="34" charset="0"/>
          </a:endParaRPr>
        </a:p>
      </dgm:t>
    </dgm:pt>
    <dgm:pt modelId="{A0A83082-40CD-431E-B62A-01E0F70D23CB}">
      <dgm:prSet phldrT="[Text]" custT="1"/>
      <dgm:spPr>
        <a:solidFill>
          <a:schemeClr val="accent1">
            <a:lumMod val="60000"/>
            <a:lumOff val="40000"/>
          </a:schemeClr>
        </a:solidFill>
      </dgm:spPr>
      <dgm:t>
        <a:bodyPr/>
        <a:lstStyle/>
        <a:p>
          <a:r>
            <a:rPr lang="en-US" sz="1400" b="1" dirty="0" smtClean="0">
              <a:latin typeface="Calibri" pitchFamily="34" charset="0"/>
            </a:rPr>
            <a:t>Type P</a:t>
          </a:r>
          <a:r>
            <a:rPr lang="en-US" sz="1400" b="1" dirty="0">
              <a:latin typeface="Calibri" pitchFamily="34" charset="0"/>
            </a:rPr>
            <a:t/>
          </a:r>
          <a:br>
            <a:rPr lang="en-US" sz="1400" b="1" dirty="0">
              <a:latin typeface="Calibri" pitchFamily="34" charset="0"/>
            </a:rPr>
          </a:br>
          <a:r>
            <a:rPr lang="en-US" sz="1400" b="1" dirty="0" smtClean="0">
              <a:latin typeface="Calibri" pitchFamily="34" charset="0"/>
            </a:rPr>
            <a:t>(n=</a:t>
          </a:r>
          <a:r>
            <a:rPr lang="en-US" sz="1400" b="1" i="0" u="none" dirty="0" smtClean="0"/>
            <a:t>523</a:t>
          </a:r>
          <a:r>
            <a:rPr lang="en-US" sz="1400" b="1" dirty="0" smtClean="0">
              <a:latin typeface="Calibri" pitchFamily="34" charset="0"/>
            </a:rPr>
            <a:t>)</a:t>
          </a:r>
          <a:endParaRPr lang="en-US" sz="1400" b="1" dirty="0">
            <a:latin typeface="Calibri" pitchFamily="34" charset="0"/>
          </a:endParaRPr>
        </a:p>
      </dgm:t>
    </dgm:pt>
    <dgm:pt modelId="{ACECE28A-0B12-45E2-A386-85F9B94C1F3A}" type="parTrans" cxnId="{96382499-AFBB-402D-96CD-E04FBDF7E417}">
      <dgm:prSet/>
      <dgm:spPr/>
      <dgm:t>
        <a:bodyPr/>
        <a:lstStyle/>
        <a:p>
          <a:endParaRPr lang="en-US" sz="1200">
            <a:latin typeface="Calibri" pitchFamily="34" charset="0"/>
          </a:endParaRPr>
        </a:p>
      </dgm:t>
    </dgm:pt>
    <dgm:pt modelId="{C6E20907-4FA1-458E-9517-6F8FF92A22DF}" type="sibTrans" cxnId="{96382499-AFBB-402D-96CD-E04FBDF7E417}">
      <dgm:prSet/>
      <dgm:spPr/>
      <dgm:t>
        <a:bodyPr/>
        <a:lstStyle/>
        <a:p>
          <a:endParaRPr lang="en-US" sz="1200">
            <a:latin typeface="Calibri" pitchFamily="34" charset="0"/>
          </a:endParaRPr>
        </a:p>
      </dgm:t>
    </dgm:pt>
    <dgm:pt modelId="{50E81B65-3BC8-4CAE-A7C5-0611F1074BDB}">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b="0" dirty="0">
              <a:latin typeface="Calibri" pitchFamily="34" charset="0"/>
            </a:rPr>
            <a:t>Mean</a:t>
          </a:r>
        </a:p>
        <a:p>
          <a:r>
            <a:rPr lang="en-US" sz="1200" b="0" i="0" u="none" dirty="0" smtClean="0"/>
            <a:t>3993.1</a:t>
          </a:r>
          <a:endParaRPr lang="en-US" sz="1200" b="0" dirty="0">
            <a:latin typeface="Calibri" pitchFamily="34" charset="0"/>
          </a:endParaRPr>
        </a:p>
      </dgm:t>
    </dgm:pt>
    <dgm:pt modelId="{6B912088-EA22-45B4-B357-52E3F6336985}" type="parTrans" cxnId="{9088CE97-6807-439F-8FC6-3AF30F22ECEF}">
      <dgm:prSet/>
      <dgm:spPr/>
      <dgm:t>
        <a:bodyPr/>
        <a:lstStyle/>
        <a:p>
          <a:endParaRPr lang="en-US" sz="1200" dirty="0">
            <a:latin typeface="Calibri" pitchFamily="34" charset="0"/>
          </a:endParaRPr>
        </a:p>
      </dgm:t>
    </dgm:pt>
    <dgm:pt modelId="{B8746F8C-DCCD-49A7-A15E-0E65623420FA}" type="sibTrans" cxnId="{9088CE97-6807-439F-8FC6-3AF30F22ECEF}">
      <dgm:prSet/>
      <dgm:spPr/>
      <dgm:t>
        <a:bodyPr/>
        <a:lstStyle/>
        <a:p>
          <a:endParaRPr lang="en-US" sz="1200">
            <a:latin typeface="Calibri" pitchFamily="34" charset="0"/>
          </a:endParaRPr>
        </a:p>
      </dgm:t>
    </dgm:pt>
    <dgm:pt modelId="{36C0C5F4-9488-409B-96B3-8C1DD0A0C33B}">
      <dgm:prSet phldrT="[Text]" custT="1"/>
      <dgm:spPr>
        <a:solidFill>
          <a:schemeClr val="accent1">
            <a:lumMod val="60000"/>
            <a:lumOff val="40000"/>
          </a:schemeClr>
        </a:solidFill>
      </dgm:spPr>
      <dgm:t>
        <a:bodyPr/>
        <a:lstStyle/>
        <a:p>
          <a:r>
            <a:rPr lang="en-US" sz="1400" b="1" dirty="0" smtClean="0">
              <a:latin typeface="Calibri" pitchFamily="34" charset="0"/>
            </a:rPr>
            <a:t>Type M</a:t>
          </a:r>
          <a:r>
            <a:rPr lang="en-US" sz="1400" b="1" dirty="0">
              <a:latin typeface="Calibri" pitchFamily="34" charset="0"/>
            </a:rPr>
            <a:t/>
          </a:r>
          <a:br>
            <a:rPr lang="en-US" sz="1400" b="1" dirty="0">
              <a:latin typeface="Calibri" pitchFamily="34" charset="0"/>
            </a:rPr>
          </a:br>
          <a:r>
            <a:rPr lang="en-US" sz="1400" b="1" dirty="0" smtClean="0">
              <a:latin typeface="Calibri" pitchFamily="34" charset="0"/>
            </a:rPr>
            <a:t>(n=</a:t>
          </a:r>
          <a:r>
            <a:rPr lang="en-US" sz="1400" b="1" i="0" u="none" dirty="0" smtClean="0"/>
            <a:t>452</a:t>
          </a:r>
          <a:r>
            <a:rPr lang="en-US" sz="1400" b="1" dirty="0" smtClean="0">
              <a:latin typeface="Calibri" pitchFamily="34" charset="0"/>
            </a:rPr>
            <a:t>)</a:t>
          </a:r>
          <a:endParaRPr lang="en-US" sz="1400" b="1" dirty="0">
            <a:latin typeface="Calibri" pitchFamily="34" charset="0"/>
          </a:endParaRPr>
        </a:p>
      </dgm:t>
    </dgm:pt>
    <dgm:pt modelId="{64FD89F2-F705-4F5F-A897-40F1A68CA6CB}" type="parTrans" cxnId="{27362B66-8444-446E-A7DF-FB572BD752EC}">
      <dgm:prSet/>
      <dgm:spPr/>
      <dgm:t>
        <a:bodyPr/>
        <a:lstStyle/>
        <a:p>
          <a:endParaRPr lang="en-US" sz="1200">
            <a:latin typeface="Calibri" pitchFamily="34" charset="0"/>
          </a:endParaRPr>
        </a:p>
      </dgm:t>
    </dgm:pt>
    <dgm:pt modelId="{25D322C2-36BA-40CC-ACF4-D82574D6C1EE}" type="sibTrans" cxnId="{27362B66-8444-446E-A7DF-FB572BD752EC}">
      <dgm:prSet/>
      <dgm:spPr/>
      <dgm:t>
        <a:bodyPr/>
        <a:lstStyle/>
        <a:p>
          <a:endParaRPr lang="en-US" sz="1200">
            <a:latin typeface="Calibri" pitchFamily="34" charset="0"/>
          </a:endParaRPr>
        </a:p>
      </dgm:t>
    </dgm:pt>
    <dgm:pt modelId="{06395C9D-5F7E-4529-862A-3A80211239E5}">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b="0" dirty="0">
              <a:latin typeface="Calibri" pitchFamily="34" charset="0"/>
            </a:rPr>
            <a:t>Mean</a:t>
          </a:r>
        </a:p>
        <a:p>
          <a:r>
            <a:rPr lang="en-US" sz="1200" b="0" i="0" u="none" dirty="0" smtClean="0"/>
            <a:t>3105.8</a:t>
          </a:r>
          <a:endParaRPr lang="en-US" sz="1200" b="0" dirty="0">
            <a:latin typeface="Calibri" pitchFamily="34" charset="0"/>
          </a:endParaRPr>
        </a:p>
      </dgm:t>
    </dgm:pt>
    <dgm:pt modelId="{A407185D-4D59-442E-9E23-9A7DB5A27917}" type="parTrans" cxnId="{082DA561-017E-4899-B4FF-FB34A0EF4122}">
      <dgm:prSet/>
      <dgm:spPr/>
      <dgm:t>
        <a:bodyPr/>
        <a:lstStyle/>
        <a:p>
          <a:endParaRPr lang="en-US" sz="1200" dirty="0">
            <a:latin typeface="Calibri" pitchFamily="34" charset="0"/>
          </a:endParaRPr>
        </a:p>
      </dgm:t>
    </dgm:pt>
    <dgm:pt modelId="{AF8833A1-4E91-4733-8E86-4EC1ECBDF427}" type="sibTrans" cxnId="{082DA561-017E-4899-B4FF-FB34A0EF4122}">
      <dgm:prSet/>
      <dgm:spPr/>
      <dgm:t>
        <a:bodyPr/>
        <a:lstStyle/>
        <a:p>
          <a:endParaRPr lang="en-US" sz="1200">
            <a:latin typeface="Calibri" pitchFamily="34" charset="0"/>
          </a:endParaRPr>
        </a:p>
      </dgm:t>
    </dgm:pt>
    <dgm:pt modelId="{11859876-3F64-4FC6-A575-EE98811DE916}">
      <dgm:prSet phldrT="[Text]" custT="1"/>
      <dgm:spPr>
        <a:solidFill>
          <a:srgbClr val="FF6666"/>
        </a:solidFill>
      </dgm:spPr>
      <dgm:t>
        <a:bodyPr/>
        <a:lstStyle/>
        <a:p>
          <a:r>
            <a:rPr lang="en-US" sz="1400" b="1" dirty="0" smtClean="0">
              <a:latin typeface="Calibri" pitchFamily="34" charset="0"/>
            </a:rPr>
            <a:t>Type Q</a:t>
          </a:r>
          <a:r>
            <a:rPr lang="en-US" sz="1400" b="1" dirty="0">
              <a:latin typeface="Calibri" pitchFamily="34" charset="0"/>
            </a:rPr>
            <a:t/>
          </a:r>
          <a:br>
            <a:rPr lang="en-US" sz="1400" b="1" dirty="0">
              <a:latin typeface="Calibri" pitchFamily="34" charset="0"/>
            </a:rPr>
          </a:br>
          <a:r>
            <a:rPr lang="en-US" sz="1400" b="1" dirty="0">
              <a:latin typeface="Calibri" pitchFamily="34" charset="0"/>
            </a:rPr>
            <a:t>(</a:t>
          </a:r>
          <a:r>
            <a:rPr lang="en-US" sz="1400" b="1" dirty="0" smtClean="0">
              <a:latin typeface="Calibri" pitchFamily="34" charset="0"/>
            </a:rPr>
            <a:t>n=</a:t>
          </a:r>
          <a:r>
            <a:rPr lang="en-US" sz="1400" b="1" i="0" u="none" dirty="0" smtClean="0"/>
            <a:t>44</a:t>
          </a:r>
          <a:r>
            <a:rPr lang="en-US" sz="1400" b="1" dirty="0" smtClean="0">
              <a:latin typeface="Calibri" pitchFamily="34" charset="0"/>
            </a:rPr>
            <a:t>)</a:t>
          </a:r>
          <a:endParaRPr lang="en-US" sz="1400" b="1" dirty="0">
            <a:latin typeface="Calibri" pitchFamily="34" charset="0"/>
          </a:endParaRPr>
        </a:p>
      </dgm:t>
    </dgm:pt>
    <dgm:pt modelId="{E99A6D7E-3776-45CB-AFA7-628BEB5906ED}" type="parTrans" cxnId="{F75EAE46-14FE-4C75-A9CD-B815B0CB9BC8}">
      <dgm:prSet/>
      <dgm:spPr/>
      <dgm:t>
        <a:bodyPr/>
        <a:lstStyle/>
        <a:p>
          <a:endParaRPr lang="en-US" sz="1200">
            <a:latin typeface="Calibri" pitchFamily="34" charset="0"/>
          </a:endParaRPr>
        </a:p>
      </dgm:t>
    </dgm:pt>
    <dgm:pt modelId="{BAB10840-5800-4EFE-9B6E-C1DC186A8B7D}" type="sibTrans" cxnId="{F75EAE46-14FE-4C75-A9CD-B815B0CB9BC8}">
      <dgm:prSet/>
      <dgm:spPr/>
      <dgm:t>
        <a:bodyPr/>
        <a:lstStyle/>
        <a:p>
          <a:endParaRPr lang="en-US" sz="1200">
            <a:latin typeface="Calibri" pitchFamily="34" charset="0"/>
          </a:endParaRPr>
        </a:p>
      </dgm:t>
    </dgm:pt>
    <dgm:pt modelId="{2BB669E1-7827-4A64-B3C0-3A2323794B3A}">
      <dgm:prSet phldrT="[Text]" custT="1"/>
      <dgm:spPr>
        <a:solidFill>
          <a:srgbClr val="FFFFFF">
            <a:alpha val="89804"/>
          </a:srgbClr>
        </a:solidFill>
        <a:ln>
          <a:solidFill>
            <a:schemeClr val="tx2">
              <a:lumMod val="60000"/>
              <a:lumOff val="40000"/>
            </a:schemeClr>
          </a:solidFill>
        </a:ln>
        <a:effectLst>
          <a:innerShdw blurRad="63500" dist="50800" dir="2700000">
            <a:prstClr val="black">
              <a:alpha val="50000"/>
            </a:prstClr>
          </a:innerShdw>
        </a:effectLst>
      </dgm:spPr>
      <dgm:t>
        <a:bodyPr/>
        <a:lstStyle/>
        <a:p>
          <a:r>
            <a:rPr lang="en-US" sz="1200" b="0" dirty="0">
              <a:latin typeface="Calibri" pitchFamily="34" charset="0"/>
            </a:rPr>
            <a:t>Mean</a:t>
          </a:r>
        </a:p>
        <a:p>
          <a:r>
            <a:rPr lang="en-US" sz="1200" b="0" i="0" u="none" dirty="0" smtClean="0"/>
            <a:t>4818.4</a:t>
          </a:r>
          <a:endParaRPr lang="en-US" sz="1200" b="0" dirty="0">
            <a:latin typeface="Calibri" pitchFamily="34" charset="0"/>
          </a:endParaRPr>
        </a:p>
      </dgm:t>
    </dgm:pt>
    <dgm:pt modelId="{0828C231-7D84-401E-9392-10FEDDF860EE}" type="parTrans" cxnId="{160A0293-DB9B-4D03-B6D3-0FCE07E18C48}">
      <dgm:prSet/>
      <dgm:spPr/>
      <dgm:t>
        <a:bodyPr/>
        <a:lstStyle/>
        <a:p>
          <a:endParaRPr lang="en-US" sz="1200" dirty="0">
            <a:latin typeface="Calibri" pitchFamily="34" charset="0"/>
          </a:endParaRPr>
        </a:p>
      </dgm:t>
    </dgm:pt>
    <dgm:pt modelId="{507891C6-DE81-4E1B-A685-4B76C2FBAC85}" type="sibTrans" cxnId="{160A0293-DB9B-4D03-B6D3-0FCE07E18C48}">
      <dgm:prSet/>
      <dgm:spPr/>
      <dgm:t>
        <a:bodyPr/>
        <a:lstStyle/>
        <a:p>
          <a:endParaRPr lang="en-US" sz="1200">
            <a:latin typeface="Calibri" pitchFamily="34" charset="0"/>
          </a:endParaRPr>
        </a:p>
      </dgm:t>
    </dgm:pt>
    <dgm:pt modelId="{293F5BE7-DD52-489F-9C79-B114D5B0B04A}">
      <dgm:prSet custT="1"/>
      <dgm:spPr>
        <a:solidFill>
          <a:srgbClr val="FF6666"/>
        </a:solidFill>
      </dgm:spPr>
      <dgm:t>
        <a:bodyPr/>
        <a:lstStyle/>
        <a:p>
          <a:r>
            <a:rPr lang="en-US" sz="1400" b="1" dirty="0" smtClean="0">
              <a:latin typeface="Calibri" pitchFamily="34" charset="0"/>
            </a:rPr>
            <a:t>Other Products</a:t>
          </a:r>
          <a:br>
            <a:rPr lang="en-US" sz="1400" b="1" dirty="0" smtClean="0">
              <a:latin typeface="Calibri" pitchFamily="34" charset="0"/>
            </a:rPr>
          </a:br>
          <a:r>
            <a:rPr lang="en-US" sz="1400" b="1" dirty="0" smtClean="0">
              <a:latin typeface="Calibri" pitchFamily="34" charset="0"/>
            </a:rPr>
            <a:t>(n=</a:t>
          </a:r>
          <a:r>
            <a:rPr lang="en-US" sz="1400" b="1" i="0" u="none" dirty="0" smtClean="0"/>
            <a:t>27</a:t>
          </a:r>
          <a:r>
            <a:rPr lang="en-US" sz="1400" b="1" dirty="0" smtClean="0">
              <a:latin typeface="Calibri" pitchFamily="34" charset="0"/>
            </a:rPr>
            <a:t>)</a:t>
          </a:r>
          <a:endParaRPr lang="en-US" sz="1400" b="1" dirty="0"/>
        </a:p>
      </dgm:t>
    </dgm:pt>
    <dgm:pt modelId="{EF535CE2-26E3-4866-89FF-A425046FB107}" type="parTrans" cxnId="{D7F46E48-7B39-463B-9B49-FF39946BEBCF}">
      <dgm:prSet/>
      <dgm:spPr/>
      <dgm:t>
        <a:bodyPr/>
        <a:lstStyle/>
        <a:p>
          <a:endParaRPr lang="en-US"/>
        </a:p>
      </dgm:t>
    </dgm:pt>
    <dgm:pt modelId="{C3A8436F-9A9D-4021-B2C7-D80881919EFF}" type="sibTrans" cxnId="{D7F46E48-7B39-463B-9B49-FF39946BEBCF}">
      <dgm:prSet/>
      <dgm:spPr/>
      <dgm:t>
        <a:bodyPr/>
        <a:lstStyle/>
        <a:p>
          <a:endParaRPr lang="en-US"/>
        </a:p>
      </dgm:t>
    </dgm:pt>
    <dgm:pt modelId="{67A3BBBB-7D95-4678-8FD8-850F47BF0FF0}">
      <dgm:prSet custT="1"/>
      <dgm:spPr>
        <a:solidFill>
          <a:srgbClr val="FFFFFF">
            <a:alpha val="90000"/>
          </a:srgbClr>
        </a:solidFill>
        <a:ln>
          <a:noFill/>
        </a:ln>
        <a:effectLst>
          <a:innerShdw blurRad="63500" dist="50800" dir="2700000">
            <a:prstClr val="black">
              <a:alpha val="50000"/>
            </a:prstClr>
          </a:innerShdw>
        </a:effectLst>
      </dgm:spPr>
      <dgm:t>
        <a:bodyPr/>
        <a:lstStyle/>
        <a:p>
          <a:r>
            <a:rPr lang="en-US" sz="1200" b="0" dirty="0" smtClean="0">
              <a:latin typeface="Calibri" pitchFamily="34" charset="0"/>
            </a:rPr>
            <a:t>Mean</a:t>
          </a:r>
        </a:p>
        <a:p>
          <a:r>
            <a:rPr lang="en-US" sz="1200" b="0" i="0" u="none" dirty="0" smtClean="0"/>
            <a:t>4759.8</a:t>
          </a:r>
          <a:endParaRPr lang="en-US" sz="1200" b="0" dirty="0"/>
        </a:p>
      </dgm:t>
    </dgm:pt>
    <dgm:pt modelId="{A9765323-7C13-460E-8B91-634DFCFAD7FF}" type="parTrans" cxnId="{E4E0406A-2253-473B-8F5F-CCFD2564DB9C}">
      <dgm:prSet/>
      <dgm:spPr/>
      <dgm:t>
        <a:bodyPr/>
        <a:lstStyle/>
        <a:p>
          <a:endParaRPr lang="en-US" dirty="0"/>
        </a:p>
      </dgm:t>
    </dgm:pt>
    <dgm:pt modelId="{ACF92B59-CFB3-4134-B125-ACB0838BE4BC}" type="sibTrans" cxnId="{E4E0406A-2253-473B-8F5F-CCFD2564DB9C}">
      <dgm:prSet/>
      <dgm:spPr/>
      <dgm:t>
        <a:bodyPr/>
        <a:lstStyle/>
        <a:p>
          <a:endParaRPr lang="en-US"/>
        </a:p>
      </dgm:t>
    </dgm:pt>
    <dgm:pt modelId="{27ACB58D-808F-4B00-9E4F-374E0D4B2991}" type="pres">
      <dgm:prSet presAssocID="{8D5B3F8E-D1D3-42C4-AD6A-F11E28757214}" presName="diagram" presStyleCnt="0">
        <dgm:presLayoutVars>
          <dgm:chPref val="1"/>
          <dgm:dir/>
          <dgm:animOne val="branch"/>
          <dgm:animLvl val="lvl"/>
          <dgm:resizeHandles/>
        </dgm:presLayoutVars>
      </dgm:prSet>
      <dgm:spPr/>
      <dgm:t>
        <a:bodyPr/>
        <a:lstStyle/>
        <a:p>
          <a:endParaRPr lang="en-US"/>
        </a:p>
      </dgm:t>
    </dgm:pt>
    <dgm:pt modelId="{CAD547F1-414B-4F0C-BF6F-C045F58182BC}" type="pres">
      <dgm:prSet presAssocID="{F986C92F-074B-4569-9182-5AD9EDCEA4D0}" presName="root" presStyleCnt="0"/>
      <dgm:spPr/>
    </dgm:pt>
    <dgm:pt modelId="{FFB20172-6524-4B55-AA8E-69ADE1EE747D}" type="pres">
      <dgm:prSet presAssocID="{F986C92F-074B-4569-9182-5AD9EDCEA4D0}" presName="rootComposite" presStyleCnt="0"/>
      <dgm:spPr/>
    </dgm:pt>
    <dgm:pt modelId="{07011804-5411-4C8E-B02C-19014C13CDA1}" type="pres">
      <dgm:prSet presAssocID="{F986C92F-074B-4569-9182-5AD9EDCEA4D0}" presName="rootText" presStyleLbl="node1" presStyleIdx="0" presStyleCnt="6" custScaleY="182719"/>
      <dgm:spPr/>
      <dgm:t>
        <a:bodyPr/>
        <a:lstStyle/>
        <a:p>
          <a:endParaRPr lang="en-US"/>
        </a:p>
      </dgm:t>
    </dgm:pt>
    <dgm:pt modelId="{7FDE2E71-9CD7-4112-B74A-0B74926A845F}" type="pres">
      <dgm:prSet presAssocID="{F986C92F-074B-4569-9182-5AD9EDCEA4D0}" presName="rootConnector" presStyleLbl="node1" presStyleIdx="0" presStyleCnt="6"/>
      <dgm:spPr/>
      <dgm:t>
        <a:bodyPr/>
        <a:lstStyle/>
        <a:p>
          <a:endParaRPr lang="en-US"/>
        </a:p>
      </dgm:t>
    </dgm:pt>
    <dgm:pt modelId="{54593BFA-EE51-45B4-8B47-40518FC5C3FB}" type="pres">
      <dgm:prSet presAssocID="{F986C92F-074B-4569-9182-5AD9EDCEA4D0}" presName="childShape" presStyleCnt="0"/>
      <dgm:spPr/>
    </dgm:pt>
    <dgm:pt modelId="{B8AB778E-7A90-4EAE-8ABB-151AC4EAEE00}" type="pres">
      <dgm:prSet presAssocID="{A11AC076-3A82-4E54-81C3-534063663224}" presName="Name13" presStyleLbl="parChTrans1D2" presStyleIdx="0" presStyleCnt="6"/>
      <dgm:spPr/>
      <dgm:t>
        <a:bodyPr/>
        <a:lstStyle/>
        <a:p>
          <a:endParaRPr lang="en-US"/>
        </a:p>
      </dgm:t>
    </dgm:pt>
    <dgm:pt modelId="{6F231887-7176-480D-B7BB-670A1A86C3E5}" type="pres">
      <dgm:prSet presAssocID="{CBEF39B5-6709-4503-9874-7B43C6DDAB08}" presName="childText" presStyleLbl="bgAcc1" presStyleIdx="0" presStyleCnt="6" custScaleY="107302" custLinFactNeighborY="26201">
        <dgm:presLayoutVars>
          <dgm:bulletEnabled val="1"/>
        </dgm:presLayoutVars>
      </dgm:prSet>
      <dgm:spPr/>
      <dgm:t>
        <a:bodyPr/>
        <a:lstStyle/>
        <a:p>
          <a:endParaRPr lang="en-US"/>
        </a:p>
      </dgm:t>
    </dgm:pt>
    <dgm:pt modelId="{A4686636-5DD4-4330-B5CB-41DA98D5F90A}" type="pres">
      <dgm:prSet presAssocID="{396E9662-479A-40EA-B8A4-5975608ACB3A}" presName="root" presStyleCnt="0"/>
      <dgm:spPr/>
    </dgm:pt>
    <dgm:pt modelId="{0EC5A77E-42C6-49BC-9122-BDBBC8B310A9}" type="pres">
      <dgm:prSet presAssocID="{396E9662-479A-40EA-B8A4-5975608ACB3A}" presName="rootComposite" presStyleCnt="0"/>
      <dgm:spPr/>
    </dgm:pt>
    <dgm:pt modelId="{1A71C6D7-D580-4928-9FE8-A6040818A69A}" type="pres">
      <dgm:prSet presAssocID="{396E9662-479A-40EA-B8A4-5975608ACB3A}" presName="rootText" presStyleLbl="node1" presStyleIdx="1" presStyleCnt="6" custScaleX="112662" custScaleY="182719"/>
      <dgm:spPr/>
      <dgm:t>
        <a:bodyPr/>
        <a:lstStyle/>
        <a:p>
          <a:endParaRPr lang="en-US"/>
        </a:p>
      </dgm:t>
    </dgm:pt>
    <dgm:pt modelId="{1587D582-CEE9-494F-8E20-1A6A098E95F1}" type="pres">
      <dgm:prSet presAssocID="{396E9662-479A-40EA-B8A4-5975608ACB3A}" presName="rootConnector" presStyleLbl="node1" presStyleIdx="1" presStyleCnt="6"/>
      <dgm:spPr/>
      <dgm:t>
        <a:bodyPr/>
        <a:lstStyle/>
        <a:p>
          <a:endParaRPr lang="en-US"/>
        </a:p>
      </dgm:t>
    </dgm:pt>
    <dgm:pt modelId="{AB4EAEC6-033F-474A-8E16-066A35A3CD39}" type="pres">
      <dgm:prSet presAssocID="{396E9662-479A-40EA-B8A4-5975608ACB3A}" presName="childShape" presStyleCnt="0"/>
      <dgm:spPr/>
    </dgm:pt>
    <dgm:pt modelId="{66B30C22-FED4-4ED8-821B-95B891645432}" type="pres">
      <dgm:prSet presAssocID="{CC8C43E9-2E95-4A14-A6F1-1837DB14A51E}" presName="Name13" presStyleLbl="parChTrans1D2" presStyleIdx="1" presStyleCnt="6"/>
      <dgm:spPr/>
      <dgm:t>
        <a:bodyPr/>
        <a:lstStyle/>
        <a:p>
          <a:endParaRPr lang="en-US"/>
        </a:p>
      </dgm:t>
    </dgm:pt>
    <dgm:pt modelId="{E73F9456-BC72-4C78-B610-473CE0A7D7B8}" type="pres">
      <dgm:prSet presAssocID="{D84DFC25-FF8A-473A-8683-D9FD0284CD40}" presName="childText" presStyleLbl="bgAcc1" presStyleIdx="1" presStyleCnt="6" custScaleY="107302" custLinFactNeighborY="26201">
        <dgm:presLayoutVars>
          <dgm:bulletEnabled val="1"/>
        </dgm:presLayoutVars>
      </dgm:prSet>
      <dgm:spPr/>
      <dgm:t>
        <a:bodyPr/>
        <a:lstStyle/>
        <a:p>
          <a:endParaRPr lang="en-US"/>
        </a:p>
      </dgm:t>
    </dgm:pt>
    <dgm:pt modelId="{0D1D6198-5BA4-462D-9399-389379B86DAC}" type="pres">
      <dgm:prSet presAssocID="{A0A83082-40CD-431E-B62A-01E0F70D23CB}" presName="root" presStyleCnt="0"/>
      <dgm:spPr/>
    </dgm:pt>
    <dgm:pt modelId="{C398A05E-A1A4-473D-ADB1-AF39A752BE5D}" type="pres">
      <dgm:prSet presAssocID="{A0A83082-40CD-431E-B62A-01E0F70D23CB}" presName="rootComposite" presStyleCnt="0"/>
      <dgm:spPr/>
    </dgm:pt>
    <dgm:pt modelId="{1AF3C8A1-9C60-4C8F-B705-90B46616E028}" type="pres">
      <dgm:prSet presAssocID="{A0A83082-40CD-431E-B62A-01E0F70D23CB}" presName="rootText" presStyleLbl="node1" presStyleIdx="2" presStyleCnt="6" custScaleY="182719"/>
      <dgm:spPr/>
      <dgm:t>
        <a:bodyPr/>
        <a:lstStyle/>
        <a:p>
          <a:endParaRPr lang="en-US"/>
        </a:p>
      </dgm:t>
    </dgm:pt>
    <dgm:pt modelId="{A38916F7-7937-4A85-9DED-AC6A90C7DB7D}" type="pres">
      <dgm:prSet presAssocID="{A0A83082-40CD-431E-B62A-01E0F70D23CB}" presName="rootConnector" presStyleLbl="node1" presStyleIdx="2" presStyleCnt="6"/>
      <dgm:spPr/>
      <dgm:t>
        <a:bodyPr/>
        <a:lstStyle/>
        <a:p>
          <a:endParaRPr lang="en-US"/>
        </a:p>
      </dgm:t>
    </dgm:pt>
    <dgm:pt modelId="{4C15BFA6-E8A7-4353-817B-13311F62B879}" type="pres">
      <dgm:prSet presAssocID="{A0A83082-40CD-431E-B62A-01E0F70D23CB}" presName="childShape" presStyleCnt="0"/>
      <dgm:spPr/>
    </dgm:pt>
    <dgm:pt modelId="{C321A6DF-5592-43F4-A647-7723C0F84040}" type="pres">
      <dgm:prSet presAssocID="{6B912088-EA22-45B4-B357-52E3F6336985}" presName="Name13" presStyleLbl="parChTrans1D2" presStyleIdx="2" presStyleCnt="6"/>
      <dgm:spPr/>
      <dgm:t>
        <a:bodyPr/>
        <a:lstStyle/>
        <a:p>
          <a:endParaRPr lang="en-US"/>
        </a:p>
      </dgm:t>
    </dgm:pt>
    <dgm:pt modelId="{8D80F13F-BA48-4E76-AF8D-5246BBFB7DAD}" type="pres">
      <dgm:prSet presAssocID="{50E81B65-3BC8-4CAE-A7C5-0611F1074BDB}" presName="childText" presStyleLbl="bgAcc1" presStyleIdx="2" presStyleCnt="6" custScaleY="107302" custLinFactNeighborY="26201">
        <dgm:presLayoutVars>
          <dgm:bulletEnabled val="1"/>
        </dgm:presLayoutVars>
      </dgm:prSet>
      <dgm:spPr/>
      <dgm:t>
        <a:bodyPr/>
        <a:lstStyle/>
        <a:p>
          <a:endParaRPr lang="en-US"/>
        </a:p>
      </dgm:t>
    </dgm:pt>
    <dgm:pt modelId="{5A4CDFFC-B377-4589-8B85-0E13564824B9}" type="pres">
      <dgm:prSet presAssocID="{36C0C5F4-9488-409B-96B3-8C1DD0A0C33B}" presName="root" presStyleCnt="0"/>
      <dgm:spPr/>
    </dgm:pt>
    <dgm:pt modelId="{4373573F-25A8-46DC-B8C1-446096A4407B}" type="pres">
      <dgm:prSet presAssocID="{36C0C5F4-9488-409B-96B3-8C1DD0A0C33B}" presName="rootComposite" presStyleCnt="0"/>
      <dgm:spPr/>
    </dgm:pt>
    <dgm:pt modelId="{BDCC6E20-C2E6-4709-926E-447E78555F26}" type="pres">
      <dgm:prSet presAssocID="{36C0C5F4-9488-409B-96B3-8C1DD0A0C33B}" presName="rootText" presStyleLbl="node1" presStyleIdx="3" presStyleCnt="6" custScaleY="182719"/>
      <dgm:spPr/>
      <dgm:t>
        <a:bodyPr/>
        <a:lstStyle/>
        <a:p>
          <a:endParaRPr lang="en-US"/>
        </a:p>
      </dgm:t>
    </dgm:pt>
    <dgm:pt modelId="{D77DD108-465E-4BB5-B725-4B1FED666623}" type="pres">
      <dgm:prSet presAssocID="{36C0C5F4-9488-409B-96B3-8C1DD0A0C33B}" presName="rootConnector" presStyleLbl="node1" presStyleIdx="3" presStyleCnt="6"/>
      <dgm:spPr/>
      <dgm:t>
        <a:bodyPr/>
        <a:lstStyle/>
        <a:p>
          <a:endParaRPr lang="en-US"/>
        </a:p>
      </dgm:t>
    </dgm:pt>
    <dgm:pt modelId="{DF066F1A-7E0F-46CD-B267-1A0AC700EB55}" type="pres">
      <dgm:prSet presAssocID="{36C0C5F4-9488-409B-96B3-8C1DD0A0C33B}" presName="childShape" presStyleCnt="0"/>
      <dgm:spPr/>
    </dgm:pt>
    <dgm:pt modelId="{CAF739D8-2015-4CC0-B4CD-13CAB0D275B0}" type="pres">
      <dgm:prSet presAssocID="{A407185D-4D59-442E-9E23-9A7DB5A27917}" presName="Name13" presStyleLbl="parChTrans1D2" presStyleIdx="3" presStyleCnt="6"/>
      <dgm:spPr/>
      <dgm:t>
        <a:bodyPr/>
        <a:lstStyle/>
        <a:p>
          <a:endParaRPr lang="en-US"/>
        </a:p>
      </dgm:t>
    </dgm:pt>
    <dgm:pt modelId="{EDF59CC9-3C9F-41FB-838E-719C15F23A0D}" type="pres">
      <dgm:prSet presAssocID="{06395C9D-5F7E-4529-862A-3A80211239E5}" presName="childText" presStyleLbl="bgAcc1" presStyleIdx="3" presStyleCnt="6" custScaleY="107302" custLinFactNeighborY="26201">
        <dgm:presLayoutVars>
          <dgm:bulletEnabled val="1"/>
        </dgm:presLayoutVars>
      </dgm:prSet>
      <dgm:spPr/>
      <dgm:t>
        <a:bodyPr/>
        <a:lstStyle/>
        <a:p>
          <a:endParaRPr lang="en-US"/>
        </a:p>
      </dgm:t>
    </dgm:pt>
    <dgm:pt modelId="{E964F5F5-07EE-48F3-B9E4-3486B58CB3B6}" type="pres">
      <dgm:prSet presAssocID="{11859876-3F64-4FC6-A575-EE98811DE916}" presName="root" presStyleCnt="0"/>
      <dgm:spPr/>
    </dgm:pt>
    <dgm:pt modelId="{534E40AA-934C-43DE-B1D2-4C69D2423474}" type="pres">
      <dgm:prSet presAssocID="{11859876-3F64-4FC6-A575-EE98811DE916}" presName="rootComposite" presStyleCnt="0"/>
      <dgm:spPr/>
    </dgm:pt>
    <dgm:pt modelId="{EB78EE24-5688-4077-BEC9-8FC435D912EA}" type="pres">
      <dgm:prSet presAssocID="{11859876-3F64-4FC6-A575-EE98811DE916}" presName="rootText" presStyleLbl="node1" presStyleIdx="4" presStyleCnt="6" custScaleX="99805" custScaleY="182719"/>
      <dgm:spPr/>
      <dgm:t>
        <a:bodyPr/>
        <a:lstStyle/>
        <a:p>
          <a:endParaRPr lang="en-US"/>
        </a:p>
      </dgm:t>
    </dgm:pt>
    <dgm:pt modelId="{3D4A3E09-C246-4DA2-917A-E2EAE8FC586E}" type="pres">
      <dgm:prSet presAssocID="{11859876-3F64-4FC6-A575-EE98811DE916}" presName="rootConnector" presStyleLbl="node1" presStyleIdx="4" presStyleCnt="6"/>
      <dgm:spPr/>
      <dgm:t>
        <a:bodyPr/>
        <a:lstStyle/>
        <a:p>
          <a:endParaRPr lang="en-US"/>
        </a:p>
      </dgm:t>
    </dgm:pt>
    <dgm:pt modelId="{4D6D4F7D-C318-45C7-9CEA-8B36E484EC68}" type="pres">
      <dgm:prSet presAssocID="{11859876-3F64-4FC6-A575-EE98811DE916}" presName="childShape" presStyleCnt="0"/>
      <dgm:spPr/>
    </dgm:pt>
    <dgm:pt modelId="{0B5B4056-2A50-4CD5-B4A3-0830E01F95A4}" type="pres">
      <dgm:prSet presAssocID="{0828C231-7D84-401E-9392-10FEDDF860EE}" presName="Name13" presStyleLbl="parChTrans1D2" presStyleIdx="4" presStyleCnt="6"/>
      <dgm:spPr/>
      <dgm:t>
        <a:bodyPr/>
        <a:lstStyle/>
        <a:p>
          <a:endParaRPr lang="en-US"/>
        </a:p>
      </dgm:t>
    </dgm:pt>
    <dgm:pt modelId="{DC38A57A-188B-4389-A6A7-178CEEC7A1D4}" type="pres">
      <dgm:prSet presAssocID="{2BB669E1-7827-4A64-B3C0-3A2323794B3A}" presName="childText" presStyleLbl="bgAcc1" presStyleIdx="4" presStyleCnt="6" custScaleY="107302" custLinFactNeighborY="26201">
        <dgm:presLayoutVars>
          <dgm:bulletEnabled val="1"/>
        </dgm:presLayoutVars>
      </dgm:prSet>
      <dgm:spPr/>
      <dgm:t>
        <a:bodyPr/>
        <a:lstStyle/>
        <a:p>
          <a:endParaRPr lang="en-US"/>
        </a:p>
      </dgm:t>
    </dgm:pt>
    <dgm:pt modelId="{828C93A4-1B7A-4C97-A7F4-0A6BDB390B67}" type="pres">
      <dgm:prSet presAssocID="{293F5BE7-DD52-489F-9C79-B114D5B0B04A}" presName="root" presStyleCnt="0"/>
      <dgm:spPr/>
    </dgm:pt>
    <dgm:pt modelId="{198DA0CD-FE08-4293-BC92-683E5047F0DE}" type="pres">
      <dgm:prSet presAssocID="{293F5BE7-DD52-489F-9C79-B114D5B0B04A}" presName="rootComposite" presStyleCnt="0"/>
      <dgm:spPr/>
    </dgm:pt>
    <dgm:pt modelId="{587E3EF2-F032-4940-9EB3-1EB48B017E1F}" type="pres">
      <dgm:prSet presAssocID="{293F5BE7-DD52-489F-9C79-B114D5B0B04A}" presName="rootText" presStyleLbl="node1" presStyleIdx="5" presStyleCnt="6" custScaleX="107039" custScaleY="188815"/>
      <dgm:spPr/>
      <dgm:t>
        <a:bodyPr/>
        <a:lstStyle/>
        <a:p>
          <a:endParaRPr lang="en-US"/>
        </a:p>
      </dgm:t>
    </dgm:pt>
    <dgm:pt modelId="{02C322CE-008E-44F2-A9B6-442BC75C1870}" type="pres">
      <dgm:prSet presAssocID="{293F5BE7-DD52-489F-9C79-B114D5B0B04A}" presName="rootConnector" presStyleLbl="node1" presStyleIdx="5" presStyleCnt="6"/>
      <dgm:spPr/>
      <dgm:t>
        <a:bodyPr/>
        <a:lstStyle/>
        <a:p>
          <a:endParaRPr lang="en-US"/>
        </a:p>
      </dgm:t>
    </dgm:pt>
    <dgm:pt modelId="{2072E770-2DB6-47DB-9C24-7C1D86252627}" type="pres">
      <dgm:prSet presAssocID="{293F5BE7-DD52-489F-9C79-B114D5B0B04A}" presName="childShape" presStyleCnt="0"/>
      <dgm:spPr/>
    </dgm:pt>
    <dgm:pt modelId="{802AAAA7-1F54-49B7-82F7-991910DDB0A6}" type="pres">
      <dgm:prSet presAssocID="{A9765323-7C13-460E-8B91-634DFCFAD7FF}" presName="Name13" presStyleLbl="parChTrans1D2" presStyleIdx="5" presStyleCnt="6"/>
      <dgm:spPr/>
      <dgm:t>
        <a:bodyPr/>
        <a:lstStyle/>
        <a:p>
          <a:endParaRPr lang="en-US"/>
        </a:p>
      </dgm:t>
    </dgm:pt>
    <dgm:pt modelId="{94F375AE-2869-48EB-B251-2275A2B7ED96}" type="pres">
      <dgm:prSet presAssocID="{67A3BBBB-7D95-4678-8FD8-850F47BF0FF0}" presName="childText" presStyleLbl="bgAcc1" presStyleIdx="5" presStyleCnt="6" custScaleY="102174" custLinFactNeighborX="163" custLinFactNeighborY="20831">
        <dgm:presLayoutVars>
          <dgm:bulletEnabled val="1"/>
        </dgm:presLayoutVars>
      </dgm:prSet>
      <dgm:spPr/>
      <dgm:t>
        <a:bodyPr/>
        <a:lstStyle/>
        <a:p>
          <a:endParaRPr lang="en-US"/>
        </a:p>
      </dgm:t>
    </dgm:pt>
  </dgm:ptLst>
  <dgm:cxnLst>
    <dgm:cxn modelId="{80AF7143-3E8A-4086-A891-472D3F420AEC}" type="presOf" srcId="{293F5BE7-DD52-489F-9C79-B114D5B0B04A}" destId="{02C322CE-008E-44F2-A9B6-442BC75C1870}" srcOrd="1" destOrd="0" presId="urn:microsoft.com/office/officeart/2005/8/layout/hierarchy3"/>
    <dgm:cxn modelId="{7F952DE1-6163-4865-A243-9C5F913002C6}" type="presOf" srcId="{A11AC076-3A82-4E54-81C3-534063663224}" destId="{B8AB778E-7A90-4EAE-8ABB-151AC4EAEE00}" srcOrd="0" destOrd="0" presId="urn:microsoft.com/office/officeart/2005/8/layout/hierarchy3"/>
    <dgm:cxn modelId="{91EB4EFA-AE50-42C8-B002-D260623F7E53}" type="presOf" srcId="{11859876-3F64-4FC6-A575-EE98811DE916}" destId="{3D4A3E09-C246-4DA2-917A-E2EAE8FC586E}" srcOrd="1" destOrd="0" presId="urn:microsoft.com/office/officeart/2005/8/layout/hierarchy3"/>
    <dgm:cxn modelId="{082DA561-017E-4899-B4FF-FB34A0EF4122}" srcId="{36C0C5F4-9488-409B-96B3-8C1DD0A0C33B}" destId="{06395C9D-5F7E-4529-862A-3A80211239E5}" srcOrd="0" destOrd="0" parTransId="{A407185D-4D59-442E-9E23-9A7DB5A27917}" sibTransId="{AF8833A1-4E91-4733-8E86-4EC1ECBDF427}"/>
    <dgm:cxn modelId="{160A0293-DB9B-4D03-B6D3-0FCE07E18C48}" srcId="{11859876-3F64-4FC6-A575-EE98811DE916}" destId="{2BB669E1-7827-4A64-B3C0-3A2323794B3A}" srcOrd="0" destOrd="0" parTransId="{0828C231-7D84-401E-9392-10FEDDF860EE}" sibTransId="{507891C6-DE81-4E1B-A685-4B76C2FBAC85}"/>
    <dgm:cxn modelId="{69560B5A-0F77-4BE1-9B67-C68C4337D4A0}" type="presOf" srcId="{A407185D-4D59-442E-9E23-9A7DB5A27917}" destId="{CAF739D8-2015-4CC0-B4CD-13CAB0D275B0}" srcOrd="0" destOrd="0" presId="urn:microsoft.com/office/officeart/2005/8/layout/hierarchy3"/>
    <dgm:cxn modelId="{A4D181FA-D6C0-4699-B3E4-C1B2B3317845}" type="presOf" srcId="{F986C92F-074B-4569-9182-5AD9EDCEA4D0}" destId="{7FDE2E71-9CD7-4112-B74A-0B74926A845F}" srcOrd="1" destOrd="0" presId="urn:microsoft.com/office/officeart/2005/8/layout/hierarchy3"/>
    <dgm:cxn modelId="{8F64B77A-A5E2-4756-86DF-47EBAF4C249E}" type="presOf" srcId="{36C0C5F4-9488-409B-96B3-8C1DD0A0C33B}" destId="{BDCC6E20-C2E6-4709-926E-447E78555F26}" srcOrd="0" destOrd="0" presId="urn:microsoft.com/office/officeart/2005/8/layout/hierarchy3"/>
    <dgm:cxn modelId="{48FDC122-6516-4D2C-992A-34D107E83BE4}" type="presOf" srcId="{06395C9D-5F7E-4529-862A-3A80211239E5}" destId="{EDF59CC9-3C9F-41FB-838E-719C15F23A0D}" srcOrd="0" destOrd="0" presId="urn:microsoft.com/office/officeart/2005/8/layout/hierarchy3"/>
    <dgm:cxn modelId="{D7F46E48-7B39-463B-9B49-FF39946BEBCF}" srcId="{8D5B3F8E-D1D3-42C4-AD6A-F11E28757214}" destId="{293F5BE7-DD52-489F-9C79-B114D5B0B04A}" srcOrd="5" destOrd="0" parTransId="{EF535CE2-26E3-4866-89FF-A425046FB107}" sibTransId="{C3A8436F-9A9D-4021-B2C7-D80881919EFF}"/>
    <dgm:cxn modelId="{E1C5F903-36E4-4DDC-AF7C-C14EF4BAA837}" type="presOf" srcId="{CC8C43E9-2E95-4A14-A6F1-1837DB14A51E}" destId="{66B30C22-FED4-4ED8-821B-95B891645432}" srcOrd="0" destOrd="0" presId="urn:microsoft.com/office/officeart/2005/8/layout/hierarchy3"/>
    <dgm:cxn modelId="{258F5322-0100-48EF-BA48-4AA231F819D6}" type="presOf" srcId="{0828C231-7D84-401E-9392-10FEDDF860EE}" destId="{0B5B4056-2A50-4CD5-B4A3-0830E01F95A4}" srcOrd="0" destOrd="0" presId="urn:microsoft.com/office/officeart/2005/8/layout/hierarchy3"/>
    <dgm:cxn modelId="{76B5F50F-7637-41E9-8E4B-7CE9C5B112ED}" srcId="{8D5B3F8E-D1D3-42C4-AD6A-F11E28757214}" destId="{F986C92F-074B-4569-9182-5AD9EDCEA4D0}" srcOrd="0" destOrd="0" parTransId="{63BC6C48-49C4-41BE-ABD9-96E5875E5206}" sibTransId="{925B8134-609E-44E6-89CE-D2DF844B8B57}"/>
    <dgm:cxn modelId="{12005AE3-BC10-4641-9C13-2A5FD96DFBCF}" type="presOf" srcId="{A9765323-7C13-460E-8B91-634DFCFAD7FF}" destId="{802AAAA7-1F54-49B7-82F7-991910DDB0A6}" srcOrd="0" destOrd="0" presId="urn:microsoft.com/office/officeart/2005/8/layout/hierarchy3"/>
    <dgm:cxn modelId="{A8A8A2C5-756A-437F-9AEE-47A7C08A613F}" type="presOf" srcId="{11859876-3F64-4FC6-A575-EE98811DE916}" destId="{EB78EE24-5688-4077-BEC9-8FC435D912EA}" srcOrd="0" destOrd="0" presId="urn:microsoft.com/office/officeart/2005/8/layout/hierarchy3"/>
    <dgm:cxn modelId="{508ECAF5-DE8A-4518-88AA-44A0C4D8031D}" type="presOf" srcId="{396E9662-479A-40EA-B8A4-5975608ACB3A}" destId="{1A71C6D7-D580-4928-9FE8-A6040818A69A}" srcOrd="0" destOrd="0" presId="urn:microsoft.com/office/officeart/2005/8/layout/hierarchy3"/>
    <dgm:cxn modelId="{62B7EA62-70E9-4897-ADF8-295AA950257F}" type="presOf" srcId="{50E81B65-3BC8-4CAE-A7C5-0611F1074BDB}" destId="{8D80F13F-BA48-4E76-AF8D-5246BBFB7DAD}" srcOrd="0" destOrd="0" presId="urn:microsoft.com/office/officeart/2005/8/layout/hierarchy3"/>
    <dgm:cxn modelId="{9088CE97-6807-439F-8FC6-3AF30F22ECEF}" srcId="{A0A83082-40CD-431E-B62A-01E0F70D23CB}" destId="{50E81B65-3BC8-4CAE-A7C5-0611F1074BDB}" srcOrd="0" destOrd="0" parTransId="{6B912088-EA22-45B4-B357-52E3F6336985}" sibTransId="{B8746F8C-DCCD-49A7-A15E-0E65623420FA}"/>
    <dgm:cxn modelId="{27362B66-8444-446E-A7DF-FB572BD752EC}" srcId="{8D5B3F8E-D1D3-42C4-AD6A-F11E28757214}" destId="{36C0C5F4-9488-409B-96B3-8C1DD0A0C33B}" srcOrd="3" destOrd="0" parTransId="{64FD89F2-F705-4F5F-A897-40F1A68CA6CB}" sibTransId="{25D322C2-36BA-40CC-ACF4-D82574D6C1EE}"/>
    <dgm:cxn modelId="{F75EAE46-14FE-4C75-A9CD-B815B0CB9BC8}" srcId="{8D5B3F8E-D1D3-42C4-AD6A-F11E28757214}" destId="{11859876-3F64-4FC6-A575-EE98811DE916}" srcOrd="4" destOrd="0" parTransId="{E99A6D7E-3776-45CB-AFA7-628BEB5906ED}" sibTransId="{BAB10840-5800-4EFE-9B6E-C1DC186A8B7D}"/>
    <dgm:cxn modelId="{420009F1-3216-4B77-8D85-900F486BD0BD}" type="presOf" srcId="{8D5B3F8E-D1D3-42C4-AD6A-F11E28757214}" destId="{27ACB58D-808F-4B00-9E4F-374E0D4B2991}" srcOrd="0" destOrd="0" presId="urn:microsoft.com/office/officeart/2005/8/layout/hierarchy3"/>
    <dgm:cxn modelId="{28BF1362-7958-49D0-950F-8D7C108CB646}" type="presOf" srcId="{67A3BBBB-7D95-4678-8FD8-850F47BF0FF0}" destId="{94F375AE-2869-48EB-B251-2275A2B7ED96}" srcOrd="0" destOrd="0" presId="urn:microsoft.com/office/officeart/2005/8/layout/hierarchy3"/>
    <dgm:cxn modelId="{FE7EED3E-91ED-4E93-9911-0104DD453FA9}" type="presOf" srcId="{293F5BE7-DD52-489F-9C79-B114D5B0B04A}" destId="{587E3EF2-F032-4940-9EB3-1EB48B017E1F}" srcOrd="0" destOrd="0" presId="urn:microsoft.com/office/officeart/2005/8/layout/hierarchy3"/>
    <dgm:cxn modelId="{B3CFB76D-A17A-430D-B739-1D9EC36C30D6}" srcId="{F986C92F-074B-4569-9182-5AD9EDCEA4D0}" destId="{CBEF39B5-6709-4503-9874-7B43C6DDAB08}" srcOrd="0" destOrd="0" parTransId="{A11AC076-3A82-4E54-81C3-534063663224}" sibTransId="{CA7BF61F-125A-4B5F-88E5-52C62DB5E3AF}"/>
    <dgm:cxn modelId="{25F34293-79AF-496A-9588-0E160F567D08}" type="presOf" srcId="{2BB669E1-7827-4A64-B3C0-3A2323794B3A}" destId="{DC38A57A-188B-4389-A6A7-178CEEC7A1D4}" srcOrd="0" destOrd="0" presId="urn:microsoft.com/office/officeart/2005/8/layout/hierarchy3"/>
    <dgm:cxn modelId="{F6A8B59B-B456-4017-8979-FB7691F89659}" type="presOf" srcId="{CBEF39B5-6709-4503-9874-7B43C6DDAB08}" destId="{6F231887-7176-480D-B7BB-670A1A86C3E5}" srcOrd="0" destOrd="0" presId="urn:microsoft.com/office/officeart/2005/8/layout/hierarchy3"/>
    <dgm:cxn modelId="{F48C38D3-2769-469E-8B97-55EDD200FE6C}" srcId="{8D5B3F8E-D1D3-42C4-AD6A-F11E28757214}" destId="{396E9662-479A-40EA-B8A4-5975608ACB3A}" srcOrd="1" destOrd="0" parTransId="{BCE2A53F-F3E4-43A2-B0F2-123D81F99BE9}" sibTransId="{FDE254B2-4DD5-44C3-97F3-6F3C40EF367F}"/>
    <dgm:cxn modelId="{55709B83-D77E-4E41-9470-B525051B1F00}" type="presOf" srcId="{F986C92F-074B-4569-9182-5AD9EDCEA4D0}" destId="{07011804-5411-4C8E-B02C-19014C13CDA1}" srcOrd="0" destOrd="0" presId="urn:microsoft.com/office/officeart/2005/8/layout/hierarchy3"/>
    <dgm:cxn modelId="{880F9EB1-9988-4EC2-AEE1-0FC7A7C66C73}" type="presOf" srcId="{36C0C5F4-9488-409B-96B3-8C1DD0A0C33B}" destId="{D77DD108-465E-4BB5-B725-4B1FED666623}" srcOrd="1" destOrd="0" presId="urn:microsoft.com/office/officeart/2005/8/layout/hierarchy3"/>
    <dgm:cxn modelId="{529B675F-6FB9-4701-8332-99315FF7D6D4}" type="presOf" srcId="{6B912088-EA22-45B4-B357-52E3F6336985}" destId="{C321A6DF-5592-43F4-A647-7723C0F84040}" srcOrd="0" destOrd="0" presId="urn:microsoft.com/office/officeart/2005/8/layout/hierarchy3"/>
    <dgm:cxn modelId="{401C5B14-B886-40A2-B27D-6D755B205893}" srcId="{396E9662-479A-40EA-B8A4-5975608ACB3A}" destId="{D84DFC25-FF8A-473A-8683-D9FD0284CD40}" srcOrd="0" destOrd="0" parTransId="{CC8C43E9-2E95-4A14-A6F1-1837DB14A51E}" sibTransId="{9CF8886C-2B5E-4DA7-9151-5DD8E8ED6CE4}"/>
    <dgm:cxn modelId="{2944EEF2-54F0-40B4-AB5C-AF9F12BECBB9}" type="presOf" srcId="{A0A83082-40CD-431E-B62A-01E0F70D23CB}" destId="{1AF3C8A1-9C60-4C8F-B705-90B46616E028}" srcOrd="0" destOrd="0" presId="urn:microsoft.com/office/officeart/2005/8/layout/hierarchy3"/>
    <dgm:cxn modelId="{12063405-0FDA-445B-BC2D-5AFF71481772}" type="presOf" srcId="{396E9662-479A-40EA-B8A4-5975608ACB3A}" destId="{1587D582-CEE9-494F-8E20-1A6A098E95F1}" srcOrd="1" destOrd="0" presId="urn:microsoft.com/office/officeart/2005/8/layout/hierarchy3"/>
    <dgm:cxn modelId="{1BE5E909-0957-4385-B8DC-A10E59C1575E}" type="presOf" srcId="{A0A83082-40CD-431E-B62A-01E0F70D23CB}" destId="{A38916F7-7937-4A85-9DED-AC6A90C7DB7D}" srcOrd="1" destOrd="0" presId="urn:microsoft.com/office/officeart/2005/8/layout/hierarchy3"/>
    <dgm:cxn modelId="{E45AF2DE-A0DC-4A72-9CF0-2A341DCD21F7}" type="presOf" srcId="{D84DFC25-FF8A-473A-8683-D9FD0284CD40}" destId="{E73F9456-BC72-4C78-B610-473CE0A7D7B8}" srcOrd="0" destOrd="0" presId="urn:microsoft.com/office/officeart/2005/8/layout/hierarchy3"/>
    <dgm:cxn modelId="{96382499-AFBB-402D-96CD-E04FBDF7E417}" srcId="{8D5B3F8E-D1D3-42C4-AD6A-F11E28757214}" destId="{A0A83082-40CD-431E-B62A-01E0F70D23CB}" srcOrd="2" destOrd="0" parTransId="{ACECE28A-0B12-45E2-A386-85F9B94C1F3A}" sibTransId="{C6E20907-4FA1-458E-9517-6F8FF92A22DF}"/>
    <dgm:cxn modelId="{E4E0406A-2253-473B-8F5F-CCFD2564DB9C}" srcId="{293F5BE7-DD52-489F-9C79-B114D5B0B04A}" destId="{67A3BBBB-7D95-4678-8FD8-850F47BF0FF0}" srcOrd="0" destOrd="0" parTransId="{A9765323-7C13-460E-8B91-634DFCFAD7FF}" sibTransId="{ACF92B59-CFB3-4134-B125-ACB0838BE4BC}"/>
    <dgm:cxn modelId="{7FAA3F89-8042-4A5A-AF34-578900C39438}" type="presParOf" srcId="{27ACB58D-808F-4B00-9E4F-374E0D4B2991}" destId="{CAD547F1-414B-4F0C-BF6F-C045F58182BC}" srcOrd="0" destOrd="0" presId="urn:microsoft.com/office/officeart/2005/8/layout/hierarchy3"/>
    <dgm:cxn modelId="{CB130BCF-17F1-4A7A-997E-50EBB0BF0AB4}" type="presParOf" srcId="{CAD547F1-414B-4F0C-BF6F-C045F58182BC}" destId="{FFB20172-6524-4B55-AA8E-69ADE1EE747D}" srcOrd="0" destOrd="0" presId="urn:microsoft.com/office/officeart/2005/8/layout/hierarchy3"/>
    <dgm:cxn modelId="{77A139F4-E772-4CBE-A189-B15629D0F514}" type="presParOf" srcId="{FFB20172-6524-4B55-AA8E-69ADE1EE747D}" destId="{07011804-5411-4C8E-B02C-19014C13CDA1}" srcOrd="0" destOrd="0" presId="urn:microsoft.com/office/officeart/2005/8/layout/hierarchy3"/>
    <dgm:cxn modelId="{74410D21-0B55-43CF-8D89-11AA4DADBEAF}" type="presParOf" srcId="{FFB20172-6524-4B55-AA8E-69ADE1EE747D}" destId="{7FDE2E71-9CD7-4112-B74A-0B74926A845F}" srcOrd="1" destOrd="0" presId="urn:microsoft.com/office/officeart/2005/8/layout/hierarchy3"/>
    <dgm:cxn modelId="{A27A45C2-7DDA-461C-9F74-070096690F82}" type="presParOf" srcId="{CAD547F1-414B-4F0C-BF6F-C045F58182BC}" destId="{54593BFA-EE51-45B4-8B47-40518FC5C3FB}" srcOrd="1" destOrd="0" presId="urn:microsoft.com/office/officeart/2005/8/layout/hierarchy3"/>
    <dgm:cxn modelId="{02E3B8ED-025A-4D02-A12E-7540EAEB9618}" type="presParOf" srcId="{54593BFA-EE51-45B4-8B47-40518FC5C3FB}" destId="{B8AB778E-7A90-4EAE-8ABB-151AC4EAEE00}" srcOrd="0" destOrd="0" presId="urn:microsoft.com/office/officeart/2005/8/layout/hierarchy3"/>
    <dgm:cxn modelId="{25E42E27-F74B-457E-921A-8D778723F068}" type="presParOf" srcId="{54593BFA-EE51-45B4-8B47-40518FC5C3FB}" destId="{6F231887-7176-480D-B7BB-670A1A86C3E5}" srcOrd="1" destOrd="0" presId="urn:microsoft.com/office/officeart/2005/8/layout/hierarchy3"/>
    <dgm:cxn modelId="{C995D346-C0F5-415C-8817-918E12EF8462}" type="presParOf" srcId="{27ACB58D-808F-4B00-9E4F-374E0D4B2991}" destId="{A4686636-5DD4-4330-B5CB-41DA98D5F90A}" srcOrd="1" destOrd="0" presId="urn:microsoft.com/office/officeart/2005/8/layout/hierarchy3"/>
    <dgm:cxn modelId="{55D7D188-45A6-4916-98B8-D0456046B0CD}" type="presParOf" srcId="{A4686636-5DD4-4330-B5CB-41DA98D5F90A}" destId="{0EC5A77E-42C6-49BC-9122-BDBBC8B310A9}" srcOrd="0" destOrd="0" presId="urn:microsoft.com/office/officeart/2005/8/layout/hierarchy3"/>
    <dgm:cxn modelId="{56FE47BD-D7A2-4D92-A1D5-4EE04796ECC2}" type="presParOf" srcId="{0EC5A77E-42C6-49BC-9122-BDBBC8B310A9}" destId="{1A71C6D7-D580-4928-9FE8-A6040818A69A}" srcOrd="0" destOrd="0" presId="urn:microsoft.com/office/officeart/2005/8/layout/hierarchy3"/>
    <dgm:cxn modelId="{E8D1DA95-1312-45BC-8718-474B5361AB61}" type="presParOf" srcId="{0EC5A77E-42C6-49BC-9122-BDBBC8B310A9}" destId="{1587D582-CEE9-494F-8E20-1A6A098E95F1}" srcOrd="1" destOrd="0" presId="urn:microsoft.com/office/officeart/2005/8/layout/hierarchy3"/>
    <dgm:cxn modelId="{B7B46FC4-C4C5-4377-B7B5-B0635C97A52C}" type="presParOf" srcId="{A4686636-5DD4-4330-B5CB-41DA98D5F90A}" destId="{AB4EAEC6-033F-474A-8E16-066A35A3CD39}" srcOrd="1" destOrd="0" presId="urn:microsoft.com/office/officeart/2005/8/layout/hierarchy3"/>
    <dgm:cxn modelId="{B635BE69-036A-40EF-97FB-C9F2F3486B2E}" type="presParOf" srcId="{AB4EAEC6-033F-474A-8E16-066A35A3CD39}" destId="{66B30C22-FED4-4ED8-821B-95B891645432}" srcOrd="0" destOrd="0" presId="urn:microsoft.com/office/officeart/2005/8/layout/hierarchy3"/>
    <dgm:cxn modelId="{95EF20E0-36F1-4AF4-A81E-CE39E09DBAA2}" type="presParOf" srcId="{AB4EAEC6-033F-474A-8E16-066A35A3CD39}" destId="{E73F9456-BC72-4C78-B610-473CE0A7D7B8}" srcOrd="1" destOrd="0" presId="urn:microsoft.com/office/officeart/2005/8/layout/hierarchy3"/>
    <dgm:cxn modelId="{1E645663-709A-4846-B9BD-F0E1027BF984}" type="presParOf" srcId="{27ACB58D-808F-4B00-9E4F-374E0D4B2991}" destId="{0D1D6198-5BA4-462D-9399-389379B86DAC}" srcOrd="2" destOrd="0" presId="urn:microsoft.com/office/officeart/2005/8/layout/hierarchy3"/>
    <dgm:cxn modelId="{0DECE799-150E-4232-ABA7-033DBDDA4D1D}" type="presParOf" srcId="{0D1D6198-5BA4-462D-9399-389379B86DAC}" destId="{C398A05E-A1A4-473D-ADB1-AF39A752BE5D}" srcOrd="0" destOrd="0" presId="urn:microsoft.com/office/officeart/2005/8/layout/hierarchy3"/>
    <dgm:cxn modelId="{C59FCBAA-F509-4222-AADC-0A8C64D4971D}" type="presParOf" srcId="{C398A05E-A1A4-473D-ADB1-AF39A752BE5D}" destId="{1AF3C8A1-9C60-4C8F-B705-90B46616E028}" srcOrd="0" destOrd="0" presId="urn:microsoft.com/office/officeart/2005/8/layout/hierarchy3"/>
    <dgm:cxn modelId="{F08ACB75-3875-4DDF-816F-53B807D055CC}" type="presParOf" srcId="{C398A05E-A1A4-473D-ADB1-AF39A752BE5D}" destId="{A38916F7-7937-4A85-9DED-AC6A90C7DB7D}" srcOrd="1" destOrd="0" presId="urn:microsoft.com/office/officeart/2005/8/layout/hierarchy3"/>
    <dgm:cxn modelId="{355CF522-7A5B-4031-A1E2-80C58DB5FE03}" type="presParOf" srcId="{0D1D6198-5BA4-462D-9399-389379B86DAC}" destId="{4C15BFA6-E8A7-4353-817B-13311F62B879}" srcOrd="1" destOrd="0" presId="urn:microsoft.com/office/officeart/2005/8/layout/hierarchy3"/>
    <dgm:cxn modelId="{297AA06B-4EAE-4EAA-82AD-ED9B8259B6CD}" type="presParOf" srcId="{4C15BFA6-E8A7-4353-817B-13311F62B879}" destId="{C321A6DF-5592-43F4-A647-7723C0F84040}" srcOrd="0" destOrd="0" presId="urn:microsoft.com/office/officeart/2005/8/layout/hierarchy3"/>
    <dgm:cxn modelId="{7B07E0CB-F08A-4674-B6A7-092FEDEB3649}" type="presParOf" srcId="{4C15BFA6-E8A7-4353-817B-13311F62B879}" destId="{8D80F13F-BA48-4E76-AF8D-5246BBFB7DAD}" srcOrd="1" destOrd="0" presId="urn:microsoft.com/office/officeart/2005/8/layout/hierarchy3"/>
    <dgm:cxn modelId="{D349505A-1DE0-4027-A99C-09A515924908}" type="presParOf" srcId="{27ACB58D-808F-4B00-9E4F-374E0D4B2991}" destId="{5A4CDFFC-B377-4589-8B85-0E13564824B9}" srcOrd="3" destOrd="0" presId="urn:microsoft.com/office/officeart/2005/8/layout/hierarchy3"/>
    <dgm:cxn modelId="{5929CA79-C3E5-4A26-9BD1-402B0B576B93}" type="presParOf" srcId="{5A4CDFFC-B377-4589-8B85-0E13564824B9}" destId="{4373573F-25A8-46DC-B8C1-446096A4407B}" srcOrd="0" destOrd="0" presId="urn:microsoft.com/office/officeart/2005/8/layout/hierarchy3"/>
    <dgm:cxn modelId="{9D2B4951-D2ED-4608-A7BC-2512A092805C}" type="presParOf" srcId="{4373573F-25A8-46DC-B8C1-446096A4407B}" destId="{BDCC6E20-C2E6-4709-926E-447E78555F26}" srcOrd="0" destOrd="0" presId="urn:microsoft.com/office/officeart/2005/8/layout/hierarchy3"/>
    <dgm:cxn modelId="{DF542DCC-47BE-4C32-BDE4-8260AFD9A5A1}" type="presParOf" srcId="{4373573F-25A8-46DC-B8C1-446096A4407B}" destId="{D77DD108-465E-4BB5-B725-4B1FED666623}" srcOrd="1" destOrd="0" presId="urn:microsoft.com/office/officeart/2005/8/layout/hierarchy3"/>
    <dgm:cxn modelId="{3576E07B-6CC8-4659-B60B-96FD784DE802}" type="presParOf" srcId="{5A4CDFFC-B377-4589-8B85-0E13564824B9}" destId="{DF066F1A-7E0F-46CD-B267-1A0AC700EB55}" srcOrd="1" destOrd="0" presId="urn:microsoft.com/office/officeart/2005/8/layout/hierarchy3"/>
    <dgm:cxn modelId="{7126EC56-7773-4309-B56B-2796B764E1AA}" type="presParOf" srcId="{DF066F1A-7E0F-46CD-B267-1A0AC700EB55}" destId="{CAF739D8-2015-4CC0-B4CD-13CAB0D275B0}" srcOrd="0" destOrd="0" presId="urn:microsoft.com/office/officeart/2005/8/layout/hierarchy3"/>
    <dgm:cxn modelId="{76BC3051-CB8E-4161-8967-0205CC016C08}" type="presParOf" srcId="{DF066F1A-7E0F-46CD-B267-1A0AC700EB55}" destId="{EDF59CC9-3C9F-41FB-838E-719C15F23A0D}" srcOrd="1" destOrd="0" presId="urn:microsoft.com/office/officeart/2005/8/layout/hierarchy3"/>
    <dgm:cxn modelId="{387AD720-AE4C-473C-A253-EA66DFBC8B17}" type="presParOf" srcId="{27ACB58D-808F-4B00-9E4F-374E0D4B2991}" destId="{E964F5F5-07EE-48F3-B9E4-3486B58CB3B6}" srcOrd="4" destOrd="0" presId="urn:microsoft.com/office/officeart/2005/8/layout/hierarchy3"/>
    <dgm:cxn modelId="{348C12D5-F5D1-46EE-8085-63881DBEDC2A}" type="presParOf" srcId="{E964F5F5-07EE-48F3-B9E4-3486B58CB3B6}" destId="{534E40AA-934C-43DE-B1D2-4C69D2423474}" srcOrd="0" destOrd="0" presId="urn:microsoft.com/office/officeart/2005/8/layout/hierarchy3"/>
    <dgm:cxn modelId="{F9055AA3-8E01-41E0-9BF6-D6CCB0F29A78}" type="presParOf" srcId="{534E40AA-934C-43DE-B1D2-4C69D2423474}" destId="{EB78EE24-5688-4077-BEC9-8FC435D912EA}" srcOrd="0" destOrd="0" presId="urn:microsoft.com/office/officeart/2005/8/layout/hierarchy3"/>
    <dgm:cxn modelId="{C5E75140-BFB8-4569-909F-D0583E54DDE1}" type="presParOf" srcId="{534E40AA-934C-43DE-B1D2-4C69D2423474}" destId="{3D4A3E09-C246-4DA2-917A-E2EAE8FC586E}" srcOrd="1" destOrd="0" presId="urn:microsoft.com/office/officeart/2005/8/layout/hierarchy3"/>
    <dgm:cxn modelId="{32358AB9-82DC-40A2-98F7-5CEDFA7254C5}" type="presParOf" srcId="{E964F5F5-07EE-48F3-B9E4-3486B58CB3B6}" destId="{4D6D4F7D-C318-45C7-9CEA-8B36E484EC68}" srcOrd="1" destOrd="0" presId="urn:microsoft.com/office/officeart/2005/8/layout/hierarchy3"/>
    <dgm:cxn modelId="{34B44B30-726C-4748-BAA5-656662010C0C}" type="presParOf" srcId="{4D6D4F7D-C318-45C7-9CEA-8B36E484EC68}" destId="{0B5B4056-2A50-4CD5-B4A3-0830E01F95A4}" srcOrd="0" destOrd="0" presId="urn:microsoft.com/office/officeart/2005/8/layout/hierarchy3"/>
    <dgm:cxn modelId="{1E07DE18-8765-4820-9D55-2A8894DAE288}" type="presParOf" srcId="{4D6D4F7D-C318-45C7-9CEA-8B36E484EC68}" destId="{DC38A57A-188B-4389-A6A7-178CEEC7A1D4}" srcOrd="1" destOrd="0" presId="urn:microsoft.com/office/officeart/2005/8/layout/hierarchy3"/>
    <dgm:cxn modelId="{26E88523-274F-412D-AA35-BC12C2E17591}" type="presParOf" srcId="{27ACB58D-808F-4B00-9E4F-374E0D4B2991}" destId="{828C93A4-1B7A-4C97-A7F4-0A6BDB390B67}" srcOrd="5" destOrd="0" presId="urn:microsoft.com/office/officeart/2005/8/layout/hierarchy3"/>
    <dgm:cxn modelId="{A9A99541-4170-4E61-B741-739988FE2CFE}" type="presParOf" srcId="{828C93A4-1B7A-4C97-A7F4-0A6BDB390B67}" destId="{198DA0CD-FE08-4293-BC92-683E5047F0DE}" srcOrd="0" destOrd="0" presId="urn:microsoft.com/office/officeart/2005/8/layout/hierarchy3"/>
    <dgm:cxn modelId="{B9C084DA-A71F-4D50-AF04-B44FB6F86E02}" type="presParOf" srcId="{198DA0CD-FE08-4293-BC92-683E5047F0DE}" destId="{587E3EF2-F032-4940-9EB3-1EB48B017E1F}" srcOrd="0" destOrd="0" presId="urn:microsoft.com/office/officeart/2005/8/layout/hierarchy3"/>
    <dgm:cxn modelId="{8C30D6E7-63F9-432E-8CB9-ABC94E866B49}" type="presParOf" srcId="{198DA0CD-FE08-4293-BC92-683E5047F0DE}" destId="{02C322CE-008E-44F2-A9B6-442BC75C1870}" srcOrd="1" destOrd="0" presId="urn:microsoft.com/office/officeart/2005/8/layout/hierarchy3"/>
    <dgm:cxn modelId="{9D71EA7E-44C3-467C-BC3F-6052AEC04ED6}" type="presParOf" srcId="{828C93A4-1B7A-4C97-A7F4-0A6BDB390B67}" destId="{2072E770-2DB6-47DB-9C24-7C1D86252627}" srcOrd="1" destOrd="0" presId="urn:microsoft.com/office/officeart/2005/8/layout/hierarchy3"/>
    <dgm:cxn modelId="{768DF147-403B-4542-8E4B-BBA3D6BF3A79}" type="presParOf" srcId="{2072E770-2DB6-47DB-9C24-7C1D86252627}" destId="{802AAAA7-1F54-49B7-82F7-991910DDB0A6}" srcOrd="0" destOrd="0" presId="urn:microsoft.com/office/officeart/2005/8/layout/hierarchy3"/>
    <dgm:cxn modelId="{3AD93C99-6DB8-4F60-966E-274D0AF55C0F}" type="presParOf" srcId="{2072E770-2DB6-47DB-9C24-7C1D86252627}" destId="{94F375AE-2869-48EB-B251-2275A2B7ED96}" srcOrd="1" destOrd="0" presId="urn:microsoft.com/office/officeart/2005/8/layout/hierarchy3"/>
  </dgm:cxnLst>
  <dgm:bg/>
  <dgm:whole/>
  <dgm:extLst>
    <a:ext uri="http://schemas.microsoft.com/office/drawing/2008/diagram">
      <dsp:dataModelExt xmlns="" xmlns:dsp="http://schemas.microsoft.com/office/drawing/2008/diagram" relId="rId11"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8D5B3F8E-D1D3-42C4-AD6A-F11E28757214}" type="doc">
      <dgm:prSet loTypeId="urn:microsoft.com/office/officeart/2005/8/layout/hierarchy3" loCatId="hierarchy" qsTypeId="urn:microsoft.com/office/officeart/2005/8/quickstyle/simple5" qsCatId="simple" csTypeId="urn:microsoft.com/office/officeart/2005/8/colors/accent1_2" csCatId="accent1" phldr="1"/>
      <dgm:spPr/>
      <dgm:t>
        <a:bodyPr/>
        <a:lstStyle/>
        <a:p>
          <a:endParaRPr lang="en-US"/>
        </a:p>
      </dgm:t>
    </dgm:pt>
    <dgm:pt modelId="{F986C92F-074B-4569-9182-5AD9EDCEA4D0}">
      <dgm:prSet phldrT="[Text]" custT="1"/>
      <dgm:spPr>
        <a:solidFill>
          <a:schemeClr val="accent1">
            <a:lumMod val="60000"/>
            <a:lumOff val="40000"/>
          </a:schemeClr>
        </a:solidFill>
      </dgm:spPr>
      <dgm:t>
        <a:bodyPr/>
        <a:lstStyle/>
        <a:p>
          <a:r>
            <a:rPr lang="en-US" sz="1400" b="1" dirty="0">
              <a:latin typeface="Calibri" pitchFamily="34" charset="0"/>
            </a:rPr>
            <a:t>All</a:t>
          </a:r>
          <a:br>
            <a:rPr lang="en-US" sz="1400" b="1" dirty="0">
              <a:latin typeface="Calibri" pitchFamily="34" charset="0"/>
            </a:rPr>
          </a:br>
          <a:r>
            <a:rPr lang="en-US" sz="1400" b="1" dirty="0">
              <a:latin typeface="Calibri" pitchFamily="34" charset="0"/>
            </a:rPr>
            <a:t>(</a:t>
          </a:r>
          <a:r>
            <a:rPr lang="en-US" sz="1400" b="1" dirty="0" smtClean="0">
              <a:latin typeface="Calibri" pitchFamily="34" charset="0"/>
            </a:rPr>
            <a:t>n=</a:t>
          </a:r>
          <a:r>
            <a:rPr lang="en-US" sz="1400" b="1" i="0" u="none" dirty="0" smtClean="0"/>
            <a:t>5003</a:t>
          </a:r>
          <a:r>
            <a:rPr lang="en-US" sz="1400" b="1" dirty="0" smtClean="0">
              <a:latin typeface="Calibri" pitchFamily="34" charset="0"/>
            </a:rPr>
            <a:t>)</a:t>
          </a:r>
          <a:endParaRPr lang="en-US" sz="1400" b="1" dirty="0">
            <a:latin typeface="Calibri" pitchFamily="34" charset="0"/>
          </a:endParaRPr>
        </a:p>
      </dgm:t>
    </dgm:pt>
    <dgm:pt modelId="{63BC6C48-49C4-41BE-ABD9-96E5875E5206}" type="parTrans" cxnId="{76B5F50F-7637-41E9-8E4B-7CE9C5B112ED}">
      <dgm:prSet/>
      <dgm:spPr/>
      <dgm:t>
        <a:bodyPr/>
        <a:lstStyle/>
        <a:p>
          <a:endParaRPr lang="en-US" sz="1200">
            <a:latin typeface="Calibri" pitchFamily="34" charset="0"/>
          </a:endParaRPr>
        </a:p>
      </dgm:t>
    </dgm:pt>
    <dgm:pt modelId="{925B8134-609E-44E6-89CE-D2DF844B8B57}" type="sibTrans" cxnId="{76B5F50F-7637-41E9-8E4B-7CE9C5B112ED}">
      <dgm:prSet/>
      <dgm:spPr/>
      <dgm:t>
        <a:bodyPr/>
        <a:lstStyle/>
        <a:p>
          <a:endParaRPr lang="en-US" sz="1200">
            <a:latin typeface="Calibri" pitchFamily="34" charset="0"/>
          </a:endParaRPr>
        </a:p>
      </dgm:t>
    </dgm:pt>
    <dgm:pt modelId="{FC16C0FD-BCAF-4CFF-8401-193BDBEBAB88}">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3568.3</a:t>
          </a:r>
          <a:endParaRPr lang="en-US" sz="1200" dirty="0">
            <a:latin typeface="Calibri" pitchFamily="34" charset="0"/>
          </a:endParaRPr>
        </a:p>
      </dgm:t>
    </dgm:pt>
    <dgm:pt modelId="{8C12A6C5-CEFB-414A-BAA6-B7AEB7B439CC}" type="parTrans" cxnId="{6F8CD208-107B-460F-88DD-78D0D0CC5079}">
      <dgm:prSet/>
      <dgm:spPr/>
      <dgm:t>
        <a:bodyPr/>
        <a:lstStyle/>
        <a:p>
          <a:endParaRPr lang="en-US" sz="1200" dirty="0">
            <a:latin typeface="Calibri" pitchFamily="34" charset="0"/>
          </a:endParaRPr>
        </a:p>
      </dgm:t>
    </dgm:pt>
    <dgm:pt modelId="{EE3B6127-CF5E-481B-875E-E3436FD6EFBD}" type="sibTrans" cxnId="{6F8CD208-107B-460F-88DD-78D0D0CC5079}">
      <dgm:prSet/>
      <dgm:spPr/>
      <dgm:t>
        <a:bodyPr/>
        <a:lstStyle/>
        <a:p>
          <a:endParaRPr lang="en-US" sz="1200">
            <a:latin typeface="Calibri" pitchFamily="34" charset="0"/>
          </a:endParaRPr>
        </a:p>
      </dgm:t>
    </dgm:pt>
    <dgm:pt modelId="{396E9662-479A-40EA-B8A4-5975608ACB3A}">
      <dgm:prSet phldrT="[Text]" custT="1"/>
      <dgm:spPr>
        <a:solidFill>
          <a:schemeClr val="accent1">
            <a:lumMod val="60000"/>
            <a:lumOff val="40000"/>
          </a:schemeClr>
        </a:solidFill>
      </dgm:spPr>
      <dgm:t>
        <a:bodyPr/>
        <a:lstStyle/>
        <a:p>
          <a:r>
            <a:rPr lang="en-US" sz="1400" b="1" dirty="0" smtClean="0">
              <a:latin typeface="Calibri" pitchFamily="34" charset="0"/>
            </a:rPr>
            <a:t>North</a:t>
          </a:r>
          <a:r>
            <a:rPr lang="en-US" sz="1400" b="1" dirty="0">
              <a:latin typeface="Calibri" pitchFamily="34" charset="0"/>
            </a:rPr>
            <a:t/>
          </a:r>
          <a:br>
            <a:rPr lang="en-US" sz="1400" b="1" dirty="0">
              <a:latin typeface="Calibri" pitchFamily="34" charset="0"/>
            </a:rPr>
          </a:br>
          <a:r>
            <a:rPr lang="en-US" sz="1400" b="1" dirty="0">
              <a:latin typeface="Calibri" pitchFamily="34" charset="0"/>
            </a:rPr>
            <a:t>(</a:t>
          </a:r>
          <a:r>
            <a:rPr lang="en-US" sz="1400" b="1" dirty="0" smtClean="0">
              <a:latin typeface="Calibri" pitchFamily="34" charset="0"/>
            </a:rPr>
            <a:t>n=</a:t>
          </a:r>
          <a:r>
            <a:rPr lang="en-US" sz="1400" b="1" i="0" u="none" dirty="0" smtClean="0"/>
            <a:t>2142</a:t>
          </a:r>
          <a:r>
            <a:rPr lang="en-US" sz="1400" b="1" dirty="0" smtClean="0">
              <a:latin typeface="Calibri" pitchFamily="34" charset="0"/>
            </a:rPr>
            <a:t>)</a:t>
          </a:r>
          <a:endParaRPr lang="en-US" sz="1400" b="1" dirty="0">
            <a:latin typeface="Calibri" pitchFamily="34" charset="0"/>
          </a:endParaRPr>
        </a:p>
      </dgm:t>
    </dgm:pt>
    <dgm:pt modelId="{BCE2A53F-F3E4-43A2-B0F2-123D81F99BE9}" type="parTrans" cxnId="{F48C38D3-2769-469E-8B97-55EDD200FE6C}">
      <dgm:prSet/>
      <dgm:spPr/>
      <dgm:t>
        <a:bodyPr/>
        <a:lstStyle/>
        <a:p>
          <a:endParaRPr lang="en-US" sz="1200">
            <a:latin typeface="Calibri" pitchFamily="34" charset="0"/>
          </a:endParaRPr>
        </a:p>
      </dgm:t>
    </dgm:pt>
    <dgm:pt modelId="{FDE254B2-4DD5-44C3-97F3-6F3C40EF367F}" type="sibTrans" cxnId="{F48C38D3-2769-469E-8B97-55EDD200FE6C}">
      <dgm:prSet/>
      <dgm:spPr/>
      <dgm:t>
        <a:bodyPr/>
        <a:lstStyle/>
        <a:p>
          <a:endParaRPr lang="en-US" sz="1200">
            <a:latin typeface="Calibri" pitchFamily="34" charset="0"/>
          </a:endParaRPr>
        </a:p>
      </dgm:t>
    </dgm:pt>
    <dgm:pt modelId="{786ACA62-3DD3-479E-9838-1E902CC0E3BD}">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4621.8</a:t>
          </a:r>
          <a:endParaRPr lang="en-US" sz="1200" dirty="0">
            <a:latin typeface="Calibri" pitchFamily="34" charset="0"/>
          </a:endParaRPr>
        </a:p>
      </dgm:t>
    </dgm:pt>
    <dgm:pt modelId="{665BC4A8-FC1B-4F38-83AC-4E852EB62995}" type="parTrans" cxnId="{8B70D5B8-DBBA-48E0-8224-C52A0E61466C}">
      <dgm:prSet/>
      <dgm:spPr/>
      <dgm:t>
        <a:bodyPr/>
        <a:lstStyle/>
        <a:p>
          <a:endParaRPr lang="en-US" sz="1200" dirty="0">
            <a:latin typeface="Calibri" pitchFamily="34" charset="0"/>
          </a:endParaRPr>
        </a:p>
      </dgm:t>
    </dgm:pt>
    <dgm:pt modelId="{BDAFB82C-643A-4389-A266-6A110E02D0D5}" type="sibTrans" cxnId="{8B70D5B8-DBBA-48E0-8224-C52A0E61466C}">
      <dgm:prSet/>
      <dgm:spPr/>
      <dgm:t>
        <a:bodyPr/>
        <a:lstStyle/>
        <a:p>
          <a:endParaRPr lang="en-US" sz="1200">
            <a:latin typeface="Calibri" pitchFamily="34" charset="0"/>
          </a:endParaRPr>
        </a:p>
      </dgm:t>
    </dgm:pt>
    <dgm:pt modelId="{BFBFBA6D-FD60-4BEF-B76F-DA4A974CE060}">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2525.6</a:t>
          </a:r>
          <a:endParaRPr lang="en-US" sz="1200" dirty="0">
            <a:latin typeface="Calibri" pitchFamily="34" charset="0"/>
          </a:endParaRPr>
        </a:p>
      </dgm:t>
    </dgm:pt>
    <dgm:pt modelId="{49001451-DAE7-4771-9FB4-CD75F8758E8B}" type="parTrans" cxnId="{220F6FB1-DF43-48C7-804D-BC08476F6FAA}">
      <dgm:prSet/>
      <dgm:spPr/>
      <dgm:t>
        <a:bodyPr/>
        <a:lstStyle/>
        <a:p>
          <a:endParaRPr lang="en-US" sz="1200" dirty="0">
            <a:latin typeface="Calibri" pitchFamily="34" charset="0"/>
          </a:endParaRPr>
        </a:p>
      </dgm:t>
    </dgm:pt>
    <dgm:pt modelId="{20A69267-7A2C-4861-AC03-B364087785A3}" type="sibTrans" cxnId="{220F6FB1-DF43-48C7-804D-BC08476F6FAA}">
      <dgm:prSet/>
      <dgm:spPr/>
      <dgm:t>
        <a:bodyPr/>
        <a:lstStyle/>
        <a:p>
          <a:endParaRPr lang="en-US" sz="1200">
            <a:latin typeface="Calibri" pitchFamily="34" charset="0"/>
          </a:endParaRPr>
        </a:p>
      </dgm:t>
    </dgm:pt>
    <dgm:pt modelId="{A0A83082-40CD-431E-B62A-01E0F70D23CB}">
      <dgm:prSet phldrT="[Text]" custT="1"/>
      <dgm:spPr>
        <a:solidFill>
          <a:schemeClr val="accent1">
            <a:lumMod val="60000"/>
            <a:lumOff val="40000"/>
          </a:schemeClr>
        </a:solidFill>
      </dgm:spPr>
      <dgm:t>
        <a:bodyPr/>
        <a:lstStyle/>
        <a:p>
          <a:r>
            <a:rPr lang="en-US" sz="1400" b="1" dirty="0" smtClean="0">
              <a:latin typeface="Calibri" pitchFamily="34" charset="0"/>
            </a:rPr>
            <a:t>East</a:t>
          </a:r>
          <a:r>
            <a:rPr lang="en-US" sz="1400" b="1" dirty="0">
              <a:latin typeface="Calibri" pitchFamily="34" charset="0"/>
            </a:rPr>
            <a:t/>
          </a:r>
          <a:br>
            <a:rPr lang="en-US" sz="1400" b="1" dirty="0">
              <a:latin typeface="Calibri" pitchFamily="34" charset="0"/>
            </a:rPr>
          </a:br>
          <a:r>
            <a:rPr lang="en-US" sz="1400" b="1" dirty="0" smtClean="0">
              <a:latin typeface="Calibri" pitchFamily="34" charset="0"/>
            </a:rPr>
            <a:t>(n=</a:t>
          </a:r>
          <a:r>
            <a:rPr lang="en-US" sz="1400" b="1" i="0" u="none" dirty="0" smtClean="0"/>
            <a:t>803</a:t>
          </a:r>
          <a:r>
            <a:rPr lang="en-US" sz="1400" b="1" dirty="0" smtClean="0">
              <a:latin typeface="Calibri" pitchFamily="34" charset="0"/>
            </a:rPr>
            <a:t>)</a:t>
          </a:r>
          <a:endParaRPr lang="en-US" sz="1400" b="1" dirty="0">
            <a:latin typeface="Calibri" pitchFamily="34" charset="0"/>
          </a:endParaRPr>
        </a:p>
      </dgm:t>
    </dgm:pt>
    <dgm:pt modelId="{ACECE28A-0B12-45E2-A386-85F9B94C1F3A}" type="parTrans" cxnId="{96382499-AFBB-402D-96CD-E04FBDF7E417}">
      <dgm:prSet/>
      <dgm:spPr/>
      <dgm:t>
        <a:bodyPr/>
        <a:lstStyle/>
        <a:p>
          <a:endParaRPr lang="en-US" sz="1200">
            <a:latin typeface="Calibri" pitchFamily="34" charset="0"/>
          </a:endParaRPr>
        </a:p>
      </dgm:t>
    </dgm:pt>
    <dgm:pt modelId="{C6E20907-4FA1-458E-9517-6F8FF92A22DF}" type="sibTrans" cxnId="{96382499-AFBB-402D-96CD-E04FBDF7E417}">
      <dgm:prSet/>
      <dgm:spPr/>
      <dgm:t>
        <a:bodyPr/>
        <a:lstStyle/>
        <a:p>
          <a:endParaRPr lang="en-US" sz="1200">
            <a:latin typeface="Calibri" pitchFamily="34" charset="0"/>
          </a:endParaRPr>
        </a:p>
      </dgm:t>
    </dgm:pt>
    <dgm:pt modelId="{E05EA663-CB76-4F8F-8F72-68D40CCFA108}">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3957.3</a:t>
          </a:r>
          <a:endParaRPr lang="en-US" sz="1200" dirty="0">
            <a:latin typeface="Calibri" pitchFamily="34" charset="0"/>
          </a:endParaRPr>
        </a:p>
      </dgm:t>
    </dgm:pt>
    <dgm:pt modelId="{6B28B860-DAB5-48D2-AB1A-7D10F33E234A}" type="parTrans" cxnId="{B11907F4-FB43-44C7-B4A9-1F85D547C0E1}">
      <dgm:prSet/>
      <dgm:spPr/>
      <dgm:t>
        <a:bodyPr/>
        <a:lstStyle/>
        <a:p>
          <a:endParaRPr lang="en-US" sz="1200" dirty="0">
            <a:latin typeface="Calibri" pitchFamily="34" charset="0"/>
          </a:endParaRPr>
        </a:p>
      </dgm:t>
    </dgm:pt>
    <dgm:pt modelId="{F4F19CDC-D984-4EE8-8DB5-E1811BCE5967}" type="sibTrans" cxnId="{B11907F4-FB43-44C7-B4A9-1F85D547C0E1}">
      <dgm:prSet/>
      <dgm:spPr/>
      <dgm:t>
        <a:bodyPr/>
        <a:lstStyle/>
        <a:p>
          <a:endParaRPr lang="en-US" sz="1200">
            <a:latin typeface="Calibri" pitchFamily="34" charset="0"/>
          </a:endParaRPr>
        </a:p>
      </dgm:t>
    </dgm:pt>
    <dgm:pt modelId="{36C0C5F4-9488-409B-96B3-8C1DD0A0C33B}">
      <dgm:prSet phldrT="[Text]" custT="1"/>
      <dgm:spPr>
        <a:solidFill>
          <a:schemeClr val="accent1">
            <a:lumMod val="60000"/>
            <a:lumOff val="40000"/>
          </a:schemeClr>
        </a:solidFill>
      </dgm:spPr>
      <dgm:t>
        <a:bodyPr/>
        <a:lstStyle/>
        <a:p>
          <a:r>
            <a:rPr lang="en-US" sz="1400" b="1" dirty="0" smtClean="0">
              <a:latin typeface="Calibri" pitchFamily="34" charset="0"/>
            </a:rPr>
            <a:t>West</a:t>
          </a:r>
          <a:r>
            <a:rPr lang="en-US" sz="1400" b="1" dirty="0">
              <a:latin typeface="Calibri" pitchFamily="34" charset="0"/>
            </a:rPr>
            <a:t/>
          </a:r>
          <a:br>
            <a:rPr lang="en-US" sz="1400" b="1" dirty="0">
              <a:latin typeface="Calibri" pitchFamily="34" charset="0"/>
            </a:rPr>
          </a:br>
          <a:r>
            <a:rPr lang="en-US" sz="1400" b="1" dirty="0" smtClean="0">
              <a:latin typeface="Calibri" pitchFamily="34" charset="0"/>
            </a:rPr>
            <a:t>(n=</a:t>
          </a:r>
          <a:r>
            <a:rPr lang="en-US" sz="1400" b="1" i="0" u="none" dirty="0" smtClean="0"/>
            <a:t>1013</a:t>
          </a:r>
          <a:r>
            <a:rPr lang="en-US" sz="1400" b="1" dirty="0" smtClean="0">
              <a:latin typeface="Calibri" pitchFamily="34" charset="0"/>
            </a:rPr>
            <a:t>)</a:t>
          </a:r>
          <a:endParaRPr lang="en-US" sz="1400" b="1" dirty="0">
            <a:latin typeface="Calibri" pitchFamily="34" charset="0"/>
          </a:endParaRPr>
        </a:p>
      </dgm:t>
    </dgm:pt>
    <dgm:pt modelId="{64FD89F2-F705-4F5F-A897-40F1A68CA6CB}" type="parTrans" cxnId="{27362B66-8444-446E-A7DF-FB572BD752EC}">
      <dgm:prSet/>
      <dgm:spPr/>
      <dgm:t>
        <a:bodyPr/>
        <a:lstStyle/>
        <a:p>
          <a:endParaRPr lang="en-US" sz="1200">
            <a:latin typeface="Calibri" pitchFamily="34" charset="0"/>
          </a:endParaRPr>
        </a:p>
      </dgm:t>
    </dgm:pt>
    <dgm:pt modelId="{25D322C2-36BA-40CC-ACF4-D82574D6C1EE}" type="sibTrans" cxnId="{27362B66-8444-446E-A7DF-FB572BD752EC}">
      <dgm:prSet/>
      <dgm:spPr/>
      <dgm:t>
        <a:bodyPr/>
        <a:lstStyle/>
        <a:p>
          <a:endParaRPr lang="en-US" sz="1200">
            <a:latin typeface="Calibri" pitchFamily="34" charset="0"/>
          </a:endParaRPr>
        </a:p>
      </dgm:t>
    </dgm:pt>
    <dgm:pt modelId="{9BD0D232-8B22-431E-A664-FF26185E95E5}">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2732.1</a:t>
          </a:r>
          <a:endParaRPr lang="en-US" sz="1200" dirty="0">
            <a:latin typeface="Calibri" pitchFamily="34" charset="0"/>
          </a:endParaRPr>
        </a:p>
      </dgm:t>
    </dgm:pt>
    <dgm:pt modelId="{4B1B8F8C-1002-4071-8366-E6B021FAE993}" type="parTrans" cxnId="{2302BFFF-C269-4C98-B210-8D7278CD9C5B}">
      <dgm:prSet/>
      <dgm:spPr/>
      <dgm:t>
        <a:bodyPr/>
        <a:lstStyle/>
        <a:p>
          <a:endParaRPr lang="en-US" sz="1200" dirty="0">
            <a:latin typeface="Calibri" pitchFamily="34" charset="0"/>
          </a:endParaRPr>
        </a:p>
      </dgm:t>
    </dgm:pt>
    <dgm:pt modelId="{F3355EBB-9741-4C65-9B8F-81FCFD5D6E16}" type="sibTrans" cxnId="{2302BFFF-C269-4C98-B210-8D7278CD9C5B}">
      <dgm:prSet/>
      <dgm:spPr/>
      <dgm:t>
        <a:bodyPr/>
        <a:lstStyle/>
        <a:p>
          <a:endParaRPr lang="en-US" sz="1200">
            <a:latin typeface="Calibri" pitchFamily="34" charset="0"/>
          </a:endParaRPr>
        </a:p>
      </dgm:t>
    </dgm:pt>
    <dgm:pt modelId="{11859876-3F64-4FC6-A575-EE98811DE916}">
      <dgm:prSet phldrT="[Text]" custT="1"/>
      <dgm:spPr>
        <a:solidFill>
          <a:schemeClr val="accent1">
            <a:lumMod val="60000"/>
            <a:lumOff val="40000"/>
          </a:schemeClr>
        </a:solidFill>
      </dgm:spPr>
      <dgm:t>
        <a:bodyPr/>
        <a:lstStyle/>
        <a:p>
          <a:r>
            <a:rPr lang="en-US" sz="1400" b="1" dirty="0" smtClean="0">
              <a:latin typeface="Calibri" pitchFamily="34" charset="0"/>
            </a:rPr>
            <a:t>South</a:t>
          </a:r>
          <a:r>
            <a:rPr lang="en-US" sz="1400" b="1" dirty="0">
              <a:latin typeface="Calibri" pitchFamily="34" charset="0"/>
            </a:rPr>
            <a:t/>
          </a:r>
          <a:br>
            <a:rPr lang="en-US" sz="1400" b="1" dirty="0">
              <a:latin typeface="Calibri" pitchFamily="34" charset="0"/>
            </a:rPr>
          </a:br>
          <a:r>
            <a:rPr lang="en-US" sz="1400" b="1" dirty="0">
              <a:latin typeface="Calibri" pitchFamily="34" charset="0"/>
            </a:rPr>
            <a:t>(</a:t>
          </a:r>
          <a:r>
            <a:rPr lang="en-US" sz="1400" b="1" dirty="0" smtClean="0">
              <a:latin typeface="Calibri" pitchFamily="34" charset="0"/>
            </a:rPr>
            <a:t>n=</a:t>
          </a:r>
          <a:r>
            <a:rPr lang="en-US" sz="1400" b="1" i="0" u="none" dirty="0" smtClean="0"/>
            <a:t>1045</a:t>
          </a:r>
          <a:r>
            <a:rPr lang="en-US" sz="1400" b="1" dirty="0" smtClean="0">
              <a:latin typeface="Calibri" pitchFamily="34" charset="0"/>
            </a:rPr>
            <a:t>)</a:t>
          </a:r>
          <a:endParaRPr lang="en-US" sz="1400" b="1" dirty="0">
            <a:latin typeface="Calibri" pitchFamily="34" charset="0"/>
          </a:endParaRPr>
        </a:p>
      </dgm:t>
    </dgm:pt>
    <dgm:pt modelId="{E99A6D7E-3776-45CB-AFA7-628BEB5906ED}" type="parTrans" cxnId="{F75EAE46-14FE-4C75-A9CD-B815B0CB9BC8}">
      <dgm:prSet/>
      <dgm:spPr/>
      <dgm:t>
        <a:bodyPr/>
        <a:lstStyle/>
        <a:p>
          <a:endParaRPr lang="en-US" sz="1200">
            <a:latin typeface="Calibri" pitchFamily="34" charset="0"/>
          </a:endParaRPr>
        </a:p>
      </dgm:t>
    </dgm:pt>
    <dgm:pt modelId="{BAB10840-5800-4EFE-9B6E-C1DC186A8B7D}" type="sibTrans" cxnId="{F75EAE46-14FE-4C75-A9CD-B815B0CB9BC8}">
      <dgm:prSet/>
      <dgm:spPr/>
      <dgm:t>
        <a:bodyPr/>
        <a:lstStyle/>
        <a:p>
          <a:endParaRPr lang="en-US" sz="1200">
            <a:latin typeface="Calibri" pitchFamily="34" charset="0"/>
          </a:endParaRPr>
        </a:p>
      </dgm:t>
    </dgm:pt>
    <dgm:pt modelId="{27ACB58D-808F-4B00-9E4F-374E0D4B2991}" type="pres">
      <dgm:prSet presAssocID="{8D5B3F8E-D1D3-42C4-AD6A-F11E28757214}" presName="diagram" presStyleCnt="0">
        <dgm:presLayoutVars>
          <dgm:chPref val="1"/>
          <dgm:dir/>
          <dgm:animOne val="branch"/>
          <dgm:animLvl val="lvl"/>
          <dgm:resizeHandles/>
        </dgm:presLayoutVars>
      </dgm:prSet>
      <dgm:spPr/>
      <dgm:t>
        <a:bodyPr/>
        <a:lstStyle/>
        <a:p>
          <a:endParaRPr lang="en-US"/>
        </a:p>
      </dgm:t>
    </dgm:pt>
    <dgm:pt modelId="{CAD547F1-414B-4F0C-BF6F-C045F58182BC}" type="pres">
      <dgm:prSet presAssocID="{F986C92F-074B-4569-9182-5AD9EDCEA4D0}" presName="root" presStyleCnt="0"/>
      <dgm:spPr/>
    </dgm:pt>
    <dgm:pt modelId="{FFB20172-6524-4B55-AA8E-69ADE1EE747D}" type="pres">
      <dgm:prSet presAssocID="{F986C92F-074B-4569-9182-5AD9EDCEA4D0}" presName="rootComposite" presStyleCnt="0"/>
      <dgm:spPr/>
    </dgm:pt>
    <dgm:pt modelId="{07011804-5411-4C8E-B02C-19014C13CDA1}" type="pres">
      <dgm:prSet presAssocID="{F986C92F-074B-4569-9182-5AD9EDCEA4D0}" presName="rootText" presStyleLbl="node1" presStyleIdx="0" presStyleCnt="5" custScaleY="182719"/>
      <dgm:spPr/>
      <dgm:t>
        <a:bodyPr/>
        <a:lstStyle/>
        <a:p>
          <a:endParaRPr lang="en-US"/>
        </a:p>
      </dgm:t>
    </dgm:pt>
    <dgm:pt modelId="{7FDE2E71-9CD7-4112-B74A-0B74926A845F}" type="pres">
      <dgm:prSet presAssocID="{F986C92F-074B-4569-9182-5AD9EDCEA4D0}" presName="rootConnector" presStyleLbl="node1" presStyleIdx="0" presStyleCnt="5"/>
      <dgm:spPr/>
      <dgm:t>
        <a:bodyPr/>
        <a:lstStyle/>
        <a:p>
          <a:endParaRPr lang="en-US"/>
        </a:p>
      </dgm:t>
    </dgm:pt>
    <dgm:pt modelId="{54593BFA-EE51-45B4-8B47-40518FC5C3FB}" type="pres">
      <dgm:prSet presAssocID="{F986C92F-074B-4569-9182-5AD9EDCEA4D0}" presName="childShape" presStyleCnt="0"/>
      <dgm:spPr/>
    </dgm:pt>
    <dgm:pt modelId="{904668B3-A1EB-4801-8C61-F932CA8E526F}" type="pres">
      <dgm:prSet presAssocID="{8C12A6C5-CEFB-414A-BAA6-B7AEB7B439CC}" presName="Name13" presStyleLbl="parChTrans1D2" presStyleIdx="0" presStyleCnt="5"/>
      <dgm:spPr/>
      <dgm:t>
        <a:bodyPr/>
        <a:lstStyle/>
        <a:p>
          <a:endParaRPr lang="en-US"/>
        </a:p>
      </dgm:t>
    </dgm:pt>
    <dgm:pt modelId="{C2E1C950-AE8C-4B12-A763-DDA233B447E4}" type="pres">
      <dgm:prSet presAssocID="{FC16C0FD-BCAF-4CFF-8401-193BDBEBAB88}" presName="childText" presStyleLbl="bgAcc1" presStyleIdx="0" presStyleCnt="5" custScaleY="107302" custLinFactNeighborY="44297">
        <dgm:presLayoutVars>
          <dgm:bulletEnabled val="1"/>
        </dgm:presLayoutVars>
      </dgm:prSet>
      <dgm:spPr/>
      <dgm:t>
        <a:bodyPr/>
        <a:lstStyle/>
        <a:p>
          <a:endParaRPr lang="en-US"/>
        </a:p>
      </dgm:t>
    </dgm:pt>
    <dgm:pt modelId="{A4686636-5DD4-4330-B5CB-41DA98D5F90A}" type="pres">
      <dgm:prSet presAssocID="{396E9662-479A-40EA-B8A4-5975608ACB3A}" presName="root" presStyleCnt="0"/>
      <dgm:spPr/>
    </dgm:pt>
    <dgm:pt modelId="{0EC5A77E-42C6-49BC-9122-BDBBC8B310A9}" type="pres">
      <dgm:prSet presAssocID="{396E9662-479A-40EA-B8A4-5975608ACB3A}" presName="rootComposite" presStyleCnt="0"/>
      <dgm:spPr/>
    </dgm:pt>
    <dgm:pt modelId="{1A71C6D7-D580-4928-9FE8-A6040818A69A}" type="pres">
      <dgm:prSet presAssocID="{396E9662-479A-40EA-B8A4-5975608ACB3A}" presName="rootText" presStyleLbl="node1" presStyleIdx="1" presStyleCnt="5" custScaleX="112662" custScaleY="182719"/>
      <dgm:spPr/>
      <dgm:t>
        <a:bodyPr/>
        <a:lstStyle/>
        <a:p>
          <a:endParaRPr lang="en-US"/>
        </a:p>
      </dgm:t>
    </dgm:pt>
    <dgm:pt modelId="{1587D582-CEE9-494F-8E20-1A6A098E95F1}" type="pres">
      <dgm:prSet presAssocID="{396E9662-479A-40EA-B8A4-5975608ACB3A}" presName="rootConnector" presStyleLbl="node1" presStyleIdx="1" presStyleCnt="5"/>
      <dgm:spPr/>
      <dgm:t>
        <a:bodyPr/>
        <a:lstStyle/>
        <a:p>
          <a:endParaRPr lang="en-US"/>
        </a:p>
      </dgm:t>
    </dgm:pt>
    <dgm:pt modelId="{AB4EAEC6-033F-474A-8E16-066A35A3CD39}" type="pres">
      <dgm:prSet presAssocID="{396E9662-479A-40EA-B8A4-5975608ACB3A}" presName="childShape" presStyleCnt="0"/>
      <dgm:spPr/>
    </dgm:pt>
    <dgm:pt modelId="{04EC47DD-738D-4455-AF24-15C56EFA1D5B}" type="pres">
      <dgm:prSet presAssocID="{665BC4A8-FC1B-4F38-83AC-4E852EB62995}" presName="Name13" presStyleLbl="parChTrans1D2" presStyleIdx="1" presStyleCnt="5"/>
      <dgm:spPr/>
      <dgm:t>
        <a:bodyPr/>
        <a:lstStyle/>
        <a:p>
          <a:endParaRPr lang="en-US"/>
        </a:p>
      </dgm:t>
    </dgm:pt>
    <dgm:pt modelId="{6B932466-8A8B-40A3-AEB6-E399475AECC5}" type="pres">
      <dgm:prSet presAssocID="{786ACA62-3DD3-479E-9838-1E902CC0E3BD}" presName="childText" presStyleLbl="bgAcc1" presStyleIdx="1" presStyleCnt="5" custScaleY="107302" custLinFactNeighborY="44297">
        <dgm:presLayoutVars>
          <dgm:bulletEnabled val="1"/>
        </dgm:presLayoutVars>
      </dgm:prSet>
      <dgm:spPr/>
      <dgm:t>
        <a:bodyPr/>
        <a:lstStyle/>
        <a:p>
          <a:endParaRPr lang="en-US"/>
        </a:p>
      </dgm:t>
    </dgm:pt>
    <dgm:pt modelId="{0D1D6198-5BA4-462D-9399-389379B86DAC}" type="pres">
      <dgm:prSet presAssocID="{A0A83082-40CD-431E-B62A-01E0F70D23CB}" presName="root" presStyleCnt="0"/>
      <dgm:spPr/>
    </dgm:pt>
    <dgm:pt modelId="{C398A05E-A1A4-473D-ADB1-AF39A752BE5D}" type="pres">
      <dgm:prSet presAssocID="{A0A83082-40CD-431E-B62A-01E0F70D23CB}" presName="rootComposite" presStyleCnt="0"/>
      <dgm:spPr/>
    </dgm:pt>
    <dgm:pt modelId="{1AF3C8A1-9C60-4C8F-B705-90B46616E028}" type="pres">
      <dgm:prSet presAssocID="{A0A83082-40CD-431E-B62A-01E0F70D23CB}" presName="rootText" presStyleLbl="node1" presStyleIdx="2" presStyleCnt="5" custScaleY="182719"/>
      <dgm:spPr/>
      <dgm:t>
        <a:bodyPr/>
        <a:lstStyle/>
        <a:p>
          <a:endParaRPr lang="en-US"/>
        </a:p>
      </dgm:t>
    </dgm:pt>
    <dgm:pt modelId="{A38916F7-7937-4A85-9DED-AC6A90C7DB7D}" type="pres">
      <dgm:prSet presAssocID="{A0A83082-40CD-431E-B62A-01E0F70D23CB}" presName="rootConnector" presStyleLbl="node1" presStyleIdx="2" presStyleCnt="5"/>
      <dgm:spPr/>
      <dgm:t>
        <a:bodyPr/>
        <a:lstStyle/>
        <a:p>
          <a:endParaRPr lang="en-US"/>
        </a:p>
      </dgm:t>
    </dgm:pt>
    <dgm:pt modelId="{4C15BFA6-E8A7-4353-817B-13311F62B879}" type="pres">
      <dgm:prSet presAssocID="{A0A83082-40CD-431E-B62A-01E0F70D23CB}" presName="childShape" presStyleCnt="0"/>
      <dgm:spPr/>
    </dgm:pt>
    <dgm:pt modelId="{76362BEA-523A-4B11-9B8A-F05B2A7DF9F5}" type="pres">
      <dgm:prSet presAssocID="{6B28B860-DAB5-48D2-AB1A-7D10F33E234A}" presName="Name13" presStyleLbl="parChTrans1D2" presStyleIdx="2" presStyleCnt="5"/>
      <dgm:spPr/>
      <dgm:t>
        <a:bodyPr/>
        <a:lstStyle/>
        <a:p>
          <a:endParaRPr lang="en-US"/>
        </a:p>
      </dgm:t>
    </dgm:pt>
    <dgm:pt modelId="{96C374E0-AB31-4D6F-ABE2-C2392FFABC9B}" type="pres">
      <dgm:prSet presAssocID="{E05EA663-CB76-4F8F-8F72-68D40CCFA108}" presName="childText" presStyleLbl="bgAcc1" presStyleIdx="2" presStyleCnt="5" custScaleY="107302" custLinFactNeighborY="44297">
        <dgm:presLayoutVars>
          <dgm:bulletEnabled val="1"/>
        </dgm:presLayoutVars>
      </dgm:prSet>
      <dgm:spPr/>
      <dgm:t>
        <a:bodyPr/>
        <a:lstStyle/>
        <a:p>
          <a:endParaRPr lang="en-US"/>
        </a:p>
      </dgm:t>
    </dgm:pt>
    <dgm:pt modelId="{5A4CDFFC-B377-4589-8B85-0E13564824B9}" type="pres">
      <dgm:prSet presAssocID="{36C0C5F4-9488-409B-96B3-8C1DD0A0C33B}" presName="root" presStyleCnt="0"/>
      <dgm:spPr/>
    </dgm:pt>
    <dgm:pt modelId="{4373573F-25A8-46DC-B8C1-446096A4407B}" type="pres">
      <dgm:prSet presAssocID="{36C0C5F4-9488-409B-96B3-8C1DD0A0C33B}" presName="rootComposite" presStyleCnt="0"/>
      <dgm:spPr/>
    </dgm:pt>
    <dgm:pt modelId="{BDCC6E20-C2E6-4709-926E-447E78555F26}" type="pres">
      <dgm:prSet presAssocID="{36C0C5F4-9488-409B-96B3-8C1DD0A0C33B}" presName="rootText" presStyleLbl="node1" presStyleIdx="3" presStyleCnt="5" custScaleY="182719"/>
      <dgm:spPr/>
      <dgm:t>
        <a:bodyPr/>
        <a:lstStyle/>
        <a:p>
          <a:endParaRPr lang="en-US"/>
        </a:p>
      </dgm:t>
    </dgm:pt>
    <dgm:pt modelId="{D77DD108-465E-4BB5-B725-4B1FED666623}" type="pres">
      <dgm:prSet presAssocID="{36C0C5F4-9488-409B-96B3-8C1DD0A0C33B}" presName="rootConnector" presStyleLbl="node1" presStyleIdx="3" presStyleCnt="5"/>
      <dgm:spPr/>
      <dgm:t>
        <a:bodyPr/>
        <a:lstStyle/>
        <a:p>
          <a:endParaRPr lang="en-US"/>
        </a:p>
      </dgm:t>
    </dgm:pt>
    <dgm:pt modelId="{DF066F1A-7E0F-46CD-B267-1A0AC700EB55}" type="pres">
      <dgm:prSet presAssocID="{36C0C5F4-9488-409B-96B3-8C1DD0A0C33B}" presName="childShape" presStyleCnt="0"/>
      <dgm:spPr/>
    </dgm:pt>
    <dgm:pt modelId="{BE24F390-9071-40DC-935E-FC3E6CB630CA}" type="pres">
      <dgm:prSet presAssocID="{4B1B8F8C-1002-4071-8366-E6B021FAE993}" presName="Name13" presStyleLbl="parChTrans1D2" presStyleIdx="3" presStyleCnt="5"/>
      <dgm:spPr/>
      <dgm:t>
        <a:bodyPr/>
        <a:lstStyle/>
        <a:p>
          <a:endParaRPr lang="en-US"/>
        </a:p>
      </dgm:t>
    </dgm:pt>
    <dgm:pt modelId="{ADBD46F2-8BD9-477D-A8BA-FF8EE2E10D83}" type="pres">
      <dgm:prSet presAssocID="{9BD0D232-8B22-431E-A664-FF26185E95E5}" presName="childText" presStyleLbl="bgAcc1" presStyleIdx="3" presStyleCnt="5" custScaleY="107302" custLinFactNeighborY="44297">
        <dgm:presLayoutVars>
          <dgm:bulletEnabled val="1"/>
        </dgm:presLayoutVars>
      </dgm:prSet>
      <dgm:spPr/>
      <dgm:t>
        <a:bodyPr/>
        <a:lstStyle/>
        <a:p>
          <a:endParaRPr lang="en-US"/>
        </a:p>
      </dgm:t>
    </dgm:pt>
    <dgm:pt modelId="{E964F5F5-07EE-48F3-B9E4-3486B58CB3B6}" type="pres">
      <dgm:prSet presAssocID="{11859876-3F64-4FC6-A575-EE98811DE916}" presName="root" presStyleCnt="0"/>
      <dgm:spPr/>
    </dgm:pt>
    <dgm:pt modelId="{534E40AA-934C-43DE-B1D2-4C69D2423474}" type="pres">
      <dgm:prSet presAssocID="{11859876-3F64-4FC6-A575-EE98811DE916}" presName="rootComposite" presStyleCnt="0"/>
      <dgm:spPr/>
    </dgm:pt>
    <dgm:pt modelId="{EB78EE24-5688-4077-BEC9-8FC435D912EA}" type="pres">
      <dgm:prSet presAssocID="{11859876-3F64-4FC6-A575-EE98811DE916}" presName="rootText" presStyleLbl="node1" presStyleIdx="4" presStyleCnt="5" custScaleX="100341" custScaleY="182719"/>
      <dgm:spPr/>
      <dgm:t>
        <a:bodyPr/>
        <a:lstStyle/>
        <a:p>
          <a:endParaRPr lang="en-US"/>
        </a:p>
      </dgm:t>
    </dgm:pt>
    <dgm:pt modelId="{3D4A3E09-C246-4DA2-917A-E2EAE8FC586E}" type="pres">
      <dgm:prSet presAssocID="{11859876-3F64-4FC6-A575-EE98811DE916}" presName="rootConnector" presStyleLbl="node1" presStyleIdx="4" presStyleCnt="5"/>
      <dgm:spPr/>
      <dgm:t>
        <a:bodyPr/>
        <a:lstStyle/>
        <a:p>
          <a:endParaRPr lang="en-US"/>
        </a:p>
      </dgm:t>
    </dgm:pt>
    <dgm:pt modelId="{4D6D4F7D-C318-45C7-9CEA-8B36E484EC68}" type="pres">
      <dgm:prSet presAssocID="{11859876-3F64-4FC6-A575-EE98811DE916}" presName="childShape" presStyleCnt="0"/>
      <dgm:spPr/>
    </dgm:pt>
    <dgm:pt modelId="{A98AB2D1-CBD1-406C-8720-6A691D173393}" type="pres">
      <dgm:prSet presAssocID="{49001451-DAE7-4771-9FB4-CD75F8758E8B}" presName="Name13" presStyleLbl="parChTrans1D2" presStyleIdx="4" presStyleCnt="5"/>
      <dgm:spPr/>
      <dgm:t>
        <a:bodyPr/>
        <a:lstStyle/>
        <a:p>
          <a:endParaRPr lang="en-US"/>
        </a:p>
      </dgm:t>
    </dgm:pt>
    <dgm:pt modelId="{AF746459-741C-4FC9-A92D-353FDDD66307}" type="pres">
      <dgm:prSet presAssocID="{BFBFBA6D-FD60-4BEF-B76F-DA4A974CE060}" presName="childText" presStyleLbl="bgAcc1" presStyleIdx="4" presStyleCnt="5" custScaleY="107302" custLinFactNeighborY="44297">
        <dgm:presLayoutVars>
          <dgm:bulletEnabled val="1"/>
        </dgm:presLayoutVars>
      </dgm:prSet>
      <dgm:spPr/>
      <dgm:t>
        <a:bodyPr/>
        <a:lstStyle/>
        <a:p>
          <a:endParaRPr lang="en-US"/>
        </a:p>
      </dgm:t>
    </dgm:pt>
  </dgm:ptLst>
  <dgm:cxnLst>
    <dgm:cxn modelId="{492F282B-55CF-4F76-9157-89B6977827F6}" type="presOf" srcId="{9BD0D232-8B22-431E-A664-FF26185E95E5}" destId="{ADBD46F2-8BD9-477D-A8BA-FF8EE2E10D83}" srcOrd="0" destOrd="0" presId="urn:microsoft.com/office/officeart/2005/8/layout/hierarchy3"/>
    <dgm:cxn modelId="{68F9C023-6D5D-487D-9DDE-2FA726073FAE}" type="presOf" srcId="{665BC4A8-FC1B-4F38-83AC-4E852EB62995}" destId="{04EC47DD-738D-4455-AF24-15C56EFA1D5B}" srcOrd="0" destOrd="0" presId="urn:microsoft.com/office/officeart/2005/8/layout/hierarchy3"/>
    <dgm:cxn modelId="{F00E7929-FA26-4445-91BD-8584E26B8A52}" type="presOf" srcId="{49001451-DAE7-4771-9FB4-CD75F8758E8B}" destId="{A98AB2D1-CBD1-406C-8720-6A691D173393}" srcOrd="0" destOrd="0" presId="urn:microsoft.com/office/officeart/2005/8/layout/hierarchy3"/>
    <dgm:cxn modelId="{2302BFFF-C269-4C98-B210-8D7278CD9C5B}" srcId="{36C0C5F4-9488-409B-96B3-8C1DD0A0C33B}" destId="{9BD0D232-8B22-431E-A664-FF26185E95E5}" srcOrd="0" destOrd="0" parTransId="{4B1B8F8C-1002-4071-8366-E6B021FAE993}" sibTransId="{F3355EBB-9741-4C65-9B8F-81FCFD5D6E16}"/>
    <dgm:cxn modelId="{6B85CA89-F42F-486B-A92C-678056B42D4E}" type="presOf" srcId="{6B28B860-DAB5-48D2-AB1A-7D10F33E234A}" destId="{76362BEA-523A-4B11-9B8A-F05B2A7DF9F5}" srcOrd="0" destOrd="0" presId="urn:microsoft.com/office/officeart/2005/8/layout/hierarchy3"/>
    <dgm:cxn modelId="{C13C005B-9D35-4ACA-90D2-5F6189B36E88}" type="presOf" srcId="{FC16C0FD-BCAF-4CFF-8401-193BDBEBAB88}" destId="{C2E1C950-AE8C-4B12-A763-DDA233B447E4}" srcOrd="0" destOrd="0" presId="urn:microsoft.com/office/officeart/2005/8/layout/hierarchy3"/>
    <dgm:cxn modelId="{3029790E-BC22-4AFA-AAD3-C1D39BE1900E}" type="presOf" srcId="{8C12A6C5-CEFB-414A-BAA6-B7AEB7B439CC}" destId="{904668B3-A1EB-4801-8C61-F932CA8E526F}" srcOrd="0" destOrd="0" presId="urn:microsoft.com/office/officeart/2005/8/layout/hierarchy3"/>
    <dgm:cxn modelId="{84BDE5E8-3F8D-4D59-97C1-F4A1676EE751}" type="presOf" srcId="{11859876-3F64-4FC6-A575-EE98811DE916}" destId="{EB78EE24-5688-4077-BEC9-8FC435D912EA}" srcOrd="0" destOrd="0" presId="urn:microsoft.com/office/officeart/2005/8/layout/hierarchy3"/>
    <dgm:cxn modelId="{76B5F50F-7637-41E9-8E4B-7CE9C5B112ED}" srcId="{8D5B3F8E-D1D3-42C4-AD6A-F11E28757214}" destId="{F986C92F-074B-4569-9182-5AD9EDCEA4D0}" srcOrd="0" destOrd="0" parTransId="{63BC6C48-49C4-41BE-ABD9-96E5875E5206}" sibTransId="{925B8134-609E-44E6-89CE-D2DF844B8B57}"/>
    <dgm:cxn modelId="{A77AD5AD-18F7-4A37-A249-6D9F84F5F27E}" type="presOf" srcId="{E05EA663-CB76-4F8F-8F72-68D40CCFA108}" destId="{96C374E0-AB31-4D6F-ABE2-C2392FFABC9B}" srcOrd="0" destOrd="0" presId="urn:microsoft.com/office/officeart/2005/8/layout/hierarchy3"/>
    <dgm:cxn modelId="{53EAC256-0623-4700-AFC5-3D4566ECD87F}" type="presOf" srcId="{A0A83082-40CD-431E-B62A-01E0F70D23CB}" destId="{A38916F7-7937-4A85-9DED-AC6A90C7DB7D}" srcOrd="1" destOrd="0" presId="urn:microsoft.com/office/officeart/2005/8/layout/hierarchy3"/>
    <dgm:cxn modelId="{53E6342C-EC11-4352-8BE5-D1B34B22F490}" type="presOf" srcId="{F986C92F-074B-4569-9182-5AD9EDCEA4D0}" destId="{07011804-5411-4C8E-B02C-19014C13CDA1}" srcOrd="0" destOrd="0" presId="urn:microsoft.com/office/officeart/2005/8/layout/hierarchy3"/>
    <dgm:cxn modelId="{FFDDF0F0-394B-4584-9907-A96381990F90}" type="presOf" srcId="{8D5B3F8E-D1D3-42C4-AD6A-F11E28757214}" destId="{27ACB58D-808F-4B00-9E4F-374E0D4B2991}" srcOrd="0" destOrd="0" presId="urn:microsoft.com/office/officeart/2005/8/layout/hierarchy3"/>
    <dgm:cxn modelId="{220F6FB1-DF43-48C7-804D-BC08476F6FAA}" srcId="{11859876-3F64-4FC6-A575-EE98811DE916}" destId="{BFBFBA6D-FD60-4BEF-B76F-DA4A974CE060}" srcOrd="0" destOrd="0" parTransId="{49001451-DAE7-4771-9FB4-CD75F8758E8B}" sibTransId="{20A69267-7A2C-4861-AC03-B364087785A3}"/>
    <dgm:cxn modelId="{27362B66-8444-446E-A7DF-FB572BD752EC}" srcId="{8D5B3F8E-D1D3-42C4-AD6A-F11E28757214}" destId="{36C0C5F4-9488-409B-96B3-8C1DD0A0C33B}" srcOrd="3" destOrd="0" parTransId="{64FD89F2-F705-4F5F-A897-40F1A68CA6CB}" sibTransId="{25D322C2-36BA-40CC-ACF4-D82574D6C1EE}"/>
    <dgm:cxn modelId="{FB3A9644-891A-4A69-95C7-05EE7DAD180B}" type="presOf" srcId="{36C0C5F4-9488-409B-96B3-8C1DD0A0C33B}" destId="{BDCC6E20-C2E6-4709-926E-447E78555F26}" srcOrd="0" destOrd="0" presId="urn:microsoft.com/office/officeart/2005/8/layout/hierarchy3"/>
    <dgm:cxn modelId="{49E96F9F-4A80-4BDC-8E19-959C91DA1647}" type="presOf" srcId="{396E9662-479A-40EA-B8A4-5975608ACB3A}" destId="{1A71C6D7-D580-4928-9FE8-A6040818A69A}" srcOrd="0" destOrd="0" presId="urn:microsoft.com/office/officeart/2005/8/layout/hierarchy3"/>
    <dgm:cxn modelId="{6EC8E63C-E6F8-45CC-A205-82BABA795107}" type="presOf" srcId="{786ACA62-3DD3-479E-9838-1E902CC0E3BD}" destId="{6B932466-8A8B-40A3-AEB6-E399475AECC5}" srcOrd="0" destOrd="0" presId="urn:microsoft.com/office/officeart/2005/8/layout/hierarchy3"/>
    <dgm:cxn modelId="{F75EAE46-14FE-4C75-A9CD-B815B0CB9BC8}" srcId="{8D5B3F8E-D1D3-42C4-AD6A-F11E28757214}" destId="{11859876-3F64-4FC6-A575-EE98811DE916}" srcOrd="4" destOrd="0" parTransId="{E99A6D7E-3776-45CB-AFA7-628BEB5906ED}" sibTransId="{BAB10840-5800-4EFE-9B6E-C1DC186A8B7D}"/>
    <dgm:cxn modelId="{FFBB6D9B-050D-4F69-95CE-A91A01982BC7}" type="presOf" srcId="{11859876-3F64-4FC6-A575-EE98811DE916}" destId="{3D4A3E09-C246-4DA2-917A-E2EAE8FC586E}" srcOrd="1" destOrd="0" presId="urn:microsoft.com/office/officeart/2005/8/layout/hierarchy3"/>
    <dgm:cxn modelId="{26D34350-DDFE-47D4-A60F-4D5D3F49EFF1}" type="presOf" srcId="{A0A83082-40CD-431E-B62A-01E0F70D23CB}" destId="{1AF3C8A1-9C60-4C8F-B705-90B46616E028}" srcOrd="0" destOrd="0" presId="urn:microsoft.com/office/officeart/2005/8/layout/hierarchy3"/>
    <dgm:cxn modelId="{69249ED5-148D-4336-9EF2-55EF265A70D2}" type="presOf" srcId="{BFBFBA6D-FD60-4BEF-B76F-DA4A974CE060}" destId="{AF746459-741C-4FC9-A92D-353FDDD66307}" srcOrd="0" destOrd="0" presId="urn:microsoft.com/office/officeart/2005/8/layout/hierarchy3"/>
    <dgm:cxn modelId="{29C2E82D-AECE-4C87-8EE9-69887CEF40B0}" type="presOf" srcId="{4B1B8F8C-1002-4071-8366-E6B021FAE993}" destId="{BE24F390-9071-40DC-935E-FC3E6CB630CA}" srcOrd="0" destOrd="0" presId="urn:microsoft.com/office/officeart/2005/8/layout/hierarchy3"/>
    <dgm:cxn modelId="{B11907F4-FB43-44C7-B4A9-1F85D547C0E1}" srcId="{A0A83082-40CD-431E-B62A-01E0F70D23CB}" destId="{E05EA663-CB76-4F8F-8F72-68D40CCFA108}" srcOrd="0" destOrd="0" parTransId="{6B28B860-DAB5-48D2-AB1A-7D10F33E234A}" sibTransId="{F4F19CDC-D984-4EE8-8DB5-E1811BCE5967}"/>
    <dgm:cxn modelId="{F48C38D3-2769-469E-8B97-55EDD200FE6C}" srcId="{8D5B3F8E-D1D3-42C4-AD6A-F11E28757214}" destId="{396E9662-479A-40EA-B8A4-5975608ACB3A}" srcOrd="1" destOrd="0" parTransId="{BCE2A53F-F3E4-43A2-B0F2-123D81F99BE9}" sibTransId="{FDE254B2-4DD5-44C3-97F3-6F3C40EF367F}"/>
    <dgm:cxn modelId="{6F8CD208-107B-460F-88DD-78D0D0CC5079}" srcId="{F986C92F-074B-4569-9182-5AD9EDCEA4D0}" destId="{FC16C0FD-BCAF-4CFF-8401-193BDBEBAB88}" srcOrd="0" destOrd="0" parTransId="{8C12A6C5-CEFB-414A-BAA6-B7AEB7B439CC}" sibTransId="{EE3B6127-CF5E-481B-875E-E3436FD6EFBD}"/>
    <dgm:cxn modelId="{8B70D5B8-DBBA-48E0-8224-C52A0E61466C}" srcId="{396E9662-479A-40EA-B8A4-5975608ACB3A}" destId="{786ACA62-3DD3-479E-9838-1E902CC0E3BD}" srcOrd="0" destOrd="0" parTransId="{665BC4A8-FC1B-4F38-83AC-4E852EB62995}" sibTransId="{BDAFB82C-643A-4389-A266-6A110E02D0D5}"/>
    <dgm:cxn modelId="{D00E7C40-CA82-47F3-B104-86AEB0B4E6B0}" type="presOf" srcId="{F986C92F-074B-4569-9182-5AD9EDCEA4D0}" destId="{7FDE2E71-9CD7-4112-B74A-0B74926A845F}" srcOrd="1" destOrd="0" presId="urn:microsoft.com/office/officeart/2005/8/layout/hierarchy3"/>
    <dgm:cxn modelId="{F60AADAC-26A8-4F0A-9186-56C3D1462C7E}" type="presOf" srcId="{36C0C5F4-9488-409B-96B3-8C1DD0A0C33B}" destId="{D77DD108-465E-4BB5-B725-4B1FED666623}" srcOrd="1" destOrd="0" presId="urn:microsoft.com/office/officeart/2005/8/layout/hierarchy3"/>
    <dgm:cxn modelId="{EF6B66DA-FA6A-45A8-A70C-00BF13E3350A}" type="presOf" srcId="{396E9662-479A-40EA-B8A4-5975608ACB3A}" destId="{1587D582-CEE9-494F-8E20-1A6A098E95F1}" srcOrd="1" destOrd="0" presId="urn:microsoft.com/office/officeart/2005/8/layout/hierarchy3"/>
    <dgm:cxn modelId="{96382499-AFBB-402D-96CD-E04FBDF7E417}" srcId="{8D5B3F8E-D1D3-42C4-AD6A-F11E28757214}" destId="{A0A83082-40CD-431E-B62A-01E0F70D23CB}" srcOrd="2" destOrd="0" parTransId="{ACECE28A-0B12-45E2-A386-85F9B94C1F3A}" sibTransId="{C6E20907-4FA1-458E-9517-6F8FF92A22DF}"/>
    <dgm:cxn modelId="{7A3DE709-1595-4930-8BBA-AD3F83193555}" type="presParOf" srcId="{27ACB58D-808F-4B00-9E4F-374E0D4B2991}" destId="{CAD547F1-414B-4F0C-BF6F-C045F58182BC}" srcOrd="0" destOrd="0" presId="urn:microsoft.com/office/officeart/2005/8/layout/hierarchy3"/>
    <dgm:cxn modelId="{6C8A1881-E906-4370-BEAA-D34F63465A6B}" type="presParOf" srcId="{CAD547F1-414B-4F0C-BF6F-C045F58182BC}" destId="{FFB20172-6524-4B55-AA8E-69ADE1EE747D}" srcOrd="0" destOrd="0" presId="urn:microsoft.com/office/officeart/2005/8/layout/hierarchy3"/>
    <dgm:cxn modelId="{CFDD9D97-B868-4EB4-B490-B39B9283608A}" type="presParOf" srcId="{FFB20172-6524-4B55-AA8E-69ADE1EE747D}" destId="{07011804-5411-4C8E-B02C-19014C13CDA1}" srcOrd="0" destOrd="0" presId="urn:microsoft.com/office/officeart/2005/8/layout/hierarchy3"/>
    <dgm:cxn modelId="{2D8AC432-A8F3-4DC0-8615-DE714E5F367F}" type="presParOf" srcId="{FFB20172-6524-4B55-AA8E-69ADE1EE747D}" destId="{7FDE2E71-9CD7-4112-B74A-0B74926A845F}" srcOrd="1" destOrd="0" presId="urn:microsoft.com/office/officeart/2005/8/layout/hierarchy3"/>
    <dgm:cxn modelId="{96E0CE1C-512C-46DD-86B2-A83E81B45E72}" type="presParOf" srcId="{CAD547F1-414B-4F0C-BF6F-C045F58182BC}" destId="{54593BFA-EE51-45B4-8B47-40518FC5C3FB}" srcOrd="1" destOrd="0" presId="urn:microsoft.com/office/officeart/2005/8/layout/hierarchy3"/>
    <dgm:cxn modelId="{7CD96900-4DD8-459C-BBA3-DFDFCA393543}" type="presParOf" srcId="{54593BFA-EE51-45B4-8B47-40518FC5C3FB}" destId="{904668B3-A1EB-4801-8C61-F932CA8E526F}" srcOrd="0" destOrd="0" presId="urn:microsoft.com/office/officeart/2005/8/layout/hierarchy3"/>
    <dgm:cxn modelId="{CCB86923-AA5D-4060-B7CA-6F867F37AC34}" type="presParOf" srcId="{54593BFA-EE51-45B4-8B47-40518FC5C3FB}" destId="{C2E1C950-AE8C-4B12-A763-DDA233B447E4}" srcOrd="1" destOrd="0" presId="urn:microsoft.com/office/officeart/2005/8/layout/hierarchy3"/>
    <dgm:cxn modelId="{763109F3-AE17-4A1D-80D8-386F83D28AD4}" type="presParOf" srcId="{27ACB58D-808F-4B00-9E4F-374E0D4B2991}" destId="{A4686636-5DD4-4330-B5CB-41DA98D5F90A}" srcOrd="1" destOrd="0" presId="urn:microsoft.com/office/officeart/2005/8/layout/hierarchy3"/>
    <dgm:cxn modelId="{861F06E1-D354-4E36-9AEB-9A72FA8D6595}" type="presParOf" srcId="{A4686636-5DD4-4330-B5CB-41DA98D5F90A}" destId="{0EC5A77E-42C6-49BC-9122-BDBBC8B310A9}" srcOrd="0" destOrd="0" presId="urn:microsoft.com/office/officeart/2005/8/layout/hierarchy3"/>
    <dgm:cxn modelId="{20553353-A9A4-4421-8652-6403067BE750}" type="presParOf" srcId="{0EC5A77E-42C6-49BC-9122-BDBBC8B310A9}" destId="{1A71C6D7-D580-4928-9FE8-A6040818A69A}" srcOrd="0" destOrd="0" presId="urn:microsoft.com/office/officeart/2005/8/layout/hierarchy3"/>
    <dgm:cxn modelId="{257A4C32-7F72-4CF6-A417-D3C5B190FDBD}" type="presParOf" srcId="{0EC5A77E-42C6-49BC-9122-BDBBC8B310A9}" destId="{1587D582-CEE9-494F-8E20-1A6A098E95F1}" srcOrd="1" destOrd="0" presId="urn:microsoft.com/office/officeart/2005/8/layout/hierarchy3"/>
    <dgm:cxn modelId="{C88A4992-2A78-42CC-9424-434B840DEA2A}" type="presParOf" srcId="{A4686636-5DD4-4330-B5CB-41DA98D5F90A}" destId="{AB4EAEC6-033F-474A-8E16-066A35A3CD39}" srcOrd="1" destOrd="0" presId="urn:microsoft.com/office/officeart/2005/8/layout/hierarchy3"/>
    <dgm:cxn modelId="{BD920892-5935-4995-B092-45F10728783A}" type="presParOf" srcId="{AB4EAEC6-033F-474A-8E16-066A35A3CD39}" destId="{04EC47DD-738D-4455-AF24-15C56EFA1D5B}" srcOrd="0" destOrd="0" presId="urn:microsoft.com/office/officeart/2005/8/layout/hierarchy3"/>
    <dgm:cxn modelId="{713EE9D9-A021-4826-941B-0674783A7D4A}" type="presParOf" srcId="{AB4EAEC6-033F-474A-8E16-066A35A3CD39}" destId="{6B932466-8A8B-40A3-AEB6-E399475AECC5}" srcOrd="1" destOrd="0" presId="urn:microsoft.com/office/officeart/2005/8/layout/hierarchy3"/>
    <dgm:cxn modelId="{3C593240-57B5-44AD-9A2C-2321A3BF7467}" type="presParOf" srcId="{27ACB58D-808F-4B00-9E4F-374E0D4B2991}" destId="{0D1D6198-5BA4-462D-9399-389379B86DAC}" srcOrd="2" destOrd="0" presId="urn:microsoft.com/office/officeart/2005/8/layout/hierarchy3"/>
    <dgm:cxn modelId="{52F3A40A-0980-4FAF-AE6F-33BDB3F9D566}" type="presParOf" srcId="{0D1D6198-5BA4-462D-9399-389379B86DAC}" destId="{C398A05E-A1A4-473D-ADB1-AF39A752BE5D}" srcOrd="0" destOrd="0" presId="urn:microsoft.com/office/officeart/2005/8/layout/hierarchy3"/>
    <dgm:cxn modelId="{E0C20C9C-6CA5-44DD-9A72-9B528F8F5120}" type="presParOf" srcId="{C398A05E-A1A4-473D-ADB1-AF39A752BE5D}" destId="{1AF3C8A1-9C60-4C8F-B705-90B46616E028}" srcOrd="0" destOrd="0" presId="urn:microsoft.com/office/officeart/2005/8/layout/hierarchy3"/>
    <dgm:cxn modelId="{83474C8F-C349-4783-8FFC-7AE20AD2A379}" type="presParOf" srcId="{C398A05E-A1A4-473D-ADB1-AF39A752BE5D}" destId="{A38916F7-7937-4A85-9DED-AC6A90C7DB7D}" srcOrd="1" destOrd="0" presId="urn:microsoft.com/office/officeart/2005/8/layout/hierarchy3"/>
    <dgm:cxn modelId="{2E82357A-B11E-4254-A13A-4F51C91CA4F1}" type="presParOf" srcId="{0D1D6198-5BA4-462D-9399-389379B86DAC}" destId="{4C15BFA6-E8A7-4353-817B-13311F62B879}" srcOrd="1" destOrd="0" presId="urn:microsoft.com/office/officeart/2005/8/layout/hierarchy3"/>
    <dgm:cxn modelId="{E9680373-79F5-49A8-B77B-A41CD3BF936C}" type="presParOf" srcId="{4C15BFA6-E8A7-4353-817B-13311F62B879}" destId="{76362BEA-523A-4B11-9B8A-F05B2A7DF9F5}" srcOrd="0" destOrd="0" presId="urn:microsoft.com/office/officeart/2005/8/layout/hierarchy3"/>
    <dgm:cxn modelId="{C5A49EC6-6CD2-4B8A-92C9-A279F0C7A2FB}" type="presParOf" srcId="{4C15BFA6-E8A7-4353-817B-13311F62B879}" destId="{96C374E0-AB31-4D6F-ABE2-C2392FFABC9B}" srcOrd="1" destOrd="0" presId="urn:microsoft.com/office/officeart/2005/8/layout/hierarchy3"/>
    <dgm:cxn modelId="{9EDE11EF-CA06-4D5D-A354-F6B89B493687}" type="presParOf" srcId="{27ACB58D-808F-4B00-9E4F-374E0D4B2991}" destId="{5A4CDFFC-B377-4589-8B85-0E13564824B9}" srcOrd="3" destOrd="0" presId="urn:microsoft.com/office/officeart/2005/8/layout/hierarchy3"/>
    <dgm:cxn modelId="{5214C5B5-445E-4FAB-A84E-833AF9E4570B}" type="presParOf" srcId="{5A4CDFFC-B377-4589-8B85-0E13564824B9}" destId="{4373573F-25A8-46DC-B8C1-446096A4407B}" srcOrd="0" destOrd="0" presId="urn:microsoft.com/office/officeart/2005/8/layout/hierarchy3"/>
    <dgm:cxn modelId="{D0C4C861-154F-4007-BF5A-A611327ED932}" type="presParOf" srcId="{4373573F-25A8-46DC-B8C1-446096A4407B}" destId="{BDCC6E20-C2E6-4709-926E-447E78555F26}" srcOrd="0" destOrd="0" presId="urn:microsoft.com/office/officeart/2005/8/layout/hierarchy3"/>
    <dgm:cxn modelId="{692F3AD1-23CF-4784-9426-B6006380C49B}" type="presParOf" srcId="{4373573F-25A8-46DC-B8C1-446096A4407B}" destId="{D77DD108-465E-4BB5-B725-4B1FED666623}" srcOrd="1" destOrd="0" presId="urn:microsoft.com/office/officeart/2005/8/layout/hierarchy3"/>
    <dgm:cxn modelId="{6F40884E-60C0-43E5-8B11-7956E7C19AD9}" type="presParOf" srcId="{5A4CDFFC-B377-4589-8B85-0E13564824B9}" destId="{DF066F1A-7E0F-46CD-B267-1A0AC700EB55}" srcOrd="1" destOrd="0" presId="urn:microsoft.com/office/officeart/2005/8/layout/hierarchy3"/>
    <dgm:cxn modelId="{D669C50D-F2E8-4A9F-B795-32DE3E805986}" type="presParOf" srcId="{DF066F1A-7E0F-46CD-B267-1A0AC700EB55}" destId="{BE24F390-9071-40DC-935E-FC3E6CB630CA}" srcOrd="0" destOrd="0" presId="urn:microsoft.com/office/officeart/2005/8/layout/hierarchy3"/>
    <dgm:cxn modelId="{21154381-138D-4875-B790-E27BE88D132E}" type="presParOf" srcId="{DF066F1A-7E0F-46CD-B267-1A0AC700EB55}" destId="{ADBD46F2-8BD9-477D-A8BA-FF8EE2E10D83}" srcOrd="1" destOrd="0" presId="urn:microsoft.com/office/officeart/2005/8/layout/hierarchy3"/>
    <dgm:cxn modelId="{A5F610F5-0F70-4A91-9351-5E12E764D777}" type="presParOf" srcId="{27ACB58D-808F-4B00-9E4F-374E0D4B2991}" destId="{E964F5F5-07EE-48F3-B9E4-3486B58CB3B6}" srcOrd="4" destOrd="0" presId="urn:microsoft.com/office/officeart/2005/8/layout/hierarchy3"/>
    <dgm:cxn modelId="{817D8412-AF8F-489B-BD26-EAD710A43FA9}" type="presParOf" srcId="{E964F5F5-07EE-48F3-B9E4-3486B58CB3B6}" destId="{534E40AA-934C-43DE-B1D2-4C69D2423474}" srcOrd="0" destOrd="0" presId="urn:microsoft.com/office/officeart/2005/8/layout/hierarchy3"/>
    <dgm:cxn modelId="{984EE433-4E1D-49E1-A45F-01A0AF073E53}" type="presParOf" srcId="{534E40AA-934C-43DE-B1D2-4C69D2423474}" destId="{EB78EE24-5688-4077-BEC9-8FC435D912EA}" srcOrd="0" destOrd="0" presId="urn:microsoft.com/office/officeart/2005/8/layout/hierarchy3"/>
    <dgm:cxn modelId="{FD973AB3-BE15-4772-B077-C20C0185B8CF}" type="presParOf" srcId="{534E40AA-934C-43DE-B1D2-4C69D2423474}" destId="{3D4A3E09-C246-4DA2-917A-E2EAE8FC586E}" srcOrd="1" destOrd="0" presId="urn:microsoft.com/office/officeart/2005/8/layout/hierarchy3"/>
    <dgm:cxn modelId="{D4758BA9-E555-4CB9-BBBA-F4DC29A2C2D5}" type="presParOf" srcId="{E964F5F5-07EE-48F3-B9E4-3486B58CB3B6}" destId="{4D6D4F7D-C318-45C7-9CEA-8B36E484EC68}" srcOrd="1" destOrd="0" presId="urn:microsoft.com/office/officeart/2005/8/layout/hierarchy3"/>
    <dgm:cxn modelId="{25E4D2E4-BE14-4F37-993E-6E9699FC733D}" type="presParOf" srcId="{4D6D4F7D-C318-45C7-9CEA-8B36E484EC68}" destId="{A98AB2D1-CBD1-406C-8720-6A691D173393}" srcOrd="0" destOrd="0" presId="urn:microsoft.com/office/officeart/2005/8/layout/hierarchy3"/>
    <dgm:cxn modelId="{72EABB42-723D-40DD-B8BA-8D8EF9B365F0}" type="presParOf" srcId="{4D6D4F7D-C318-45C7-9CEA-8B36E484EC68}" destId="{AF746459-741C-4FC9-A92D-353FDDD66307}" srcOrd="1" destOrd="0" presId="urn:microsoft.com/office/officeart/2005/8/layout/hierarchy3"/>
  </dgm:cxnLst>
  <dgm:bg/>
  <dgm:whole/>
  <dgm:extLst>
    <a:ext uri="http://schemas.microsoft.com/office/drawing/2008/diagram">
      <dsp:dataModelExt xmlns=""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8D5B3F8E-D1D3-42C4-AD6A-F11E28757214}" type="doc">
      <dgm:prSet loTypeId="urn:microsoft.com/office/officeart/2005/8/layout/hierarchy3" loCatId="hierarchy" qsTypeId="urn:microsoft.com/office/officeart/2005/8/quickstyle/simple5" qsCatId="simple" csTypeId="urn:microsoft.com/office/officeart/2005/8/colors/accent1_2" csCatId="accent1" phldr="1"/>
      <dgm:spPr/>
      <dgm:t>
        <a:bodyPr/>
        <a:lstStyle/>
        <a:p>
          <a:endParaRPr lang="en-US"/>
        </a:p>
      </dgm:t>
    </dgm:pt>
    <dgm:pt modelId="{F986C92F-074B-4569-9182-5AD9EDCEA4D0}">
      <dgm:prSet phldrT="[Text]" custT="1"/>
      <dgm:spPr>
        <a:solidFill>
          <a:schemeClr val="accent1">
            <a:lumMod val="60000"/>
            <a:lumOff val="40000"/>
          </a:schemeClr>
        </a:solidFill>
      </dgm:spPr>
      <dgm:t>
        <a:bodyPr/>
        <a:lstStyle/>
        <a:p>
          <a:r>
            <a:rPr lang="en-US" sz="1400" b="1" dirty="0">
              <a:latin typeface="Calibri" pitchFamily="34" charset="0"/>
            </a:rPr>
            <a:t>All</a:t>
          </a:r>
          <a:br>
            <a:rPr lang="en-US" sz="1400" b="1" dirty="0">
              <a:latin typeface="Calibri" pitchFamily="34" charset="0"/>
            </a:rPr>
          </a:br>
          <a:r>
            <a:rPr lang="en-US" sz="1400" b="1" dirty="0">
              <a:latin typeface="Calibri" pitchFamily="34" charset="0"/>
            </a:rPr>
            <a:t>(</a:t>
          </a:r>
          <a:r>
            <a:rPr lang="en-US" sz="1400" b="1" dirty="0" smtClean="0">
              <a:latin typeface="Calibri" pitchFamily="34" charset="0"/>
            </a:rPr>
            <a:t>n=</a:t>
          </a:r>
          <a:r>
            <a:rPr lang="en-US" sz="1400" b="1" i="0" u="none" dirty="0" smtClean="0"/>
            <a:t>5003</a:t>
          </a:r>
          <a:r>
            <a:rPr lang="en-US" sz="1400" b="1" dirty="0" smtClean="0">
              <a:latin typeface="Calibri" pitchFamily="34" charset="0"/>
            </a:rPr>
            <a:t>)</a:t>
          </a:r>
          <a:endParaRPr lang="en-US" sz="1400" b="1" dirty="0">
            <a:latin typeface="Calibri" pitchFamily="34" charset="0"/>
          </a:endParaRPr>
        </a:p>
      </dgm:t>
    </dgm:pt>
    <dgm:pt modelId="{63BC6C48-49C4-41BE-ABD9-96E5875E5206}" type="parTrans" cxnId="{76B5F50F-7637-41E9-8E4B-7CE9C5B112ED}">
      <dgm:prSet/>
      <dgm:spPr/>
      <dgm:t>
        <a:bodyPr/>
        <a:lstStyle/>
        <a:p>
          <a:endParaRPr lang="en-US" sz="1200">
            <a:latin typeface="Calibri" pitchFamily="34" charset="0"/>
          </a:endParaRPr>
        </a:p>
      </dgm:t>
    </dgm:pt>
    <dgm:pt modelId="{925B8134-609E-44E6-89CE-D2DF844B8B57}" type="sibTrans" cxnId="{76B5F50F-7637-41E9-8E4B-7CE9C5B112ED}">
      <dgm:prSet/>
      <dgm:spPr/>
      <dgm:t>
        <a:bodyPr/>
        <a:lstStyle/>
        <a:p>
          <a:endParaRPr lang="en-US" sz="1200">
            <a:latin typeface="Calibri" pitchFamily="34" charset="0"/>
          </a:endParaRPr>
        </a:p>
      </dgm:t>
    </dgm:pt>
    <dgm:pt modelId="{CBEF39B5-6709-4503-9874-7B43C6DDAB08}">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3568.3</a:t>
          </a:r>
          <a:endParaRPr lang="en-US" sz="1200" dirty="0">
            <a:latin typeface="Calibri" pitchFamily="34" charset="0"/>
          </a:endParaRPr>
        </a:p>
      </dgm:t>
    </dgm:pt>
    <dgm:pt modelId="{A11AC076-3A82-4E54-81C3-534063663224}" type="parTrans" cxnId="{B3CFB76D-A17A-430D-B739-1D9EC36C30D6}">
      <dgm:prSet/>
      <dgm:spPr/>
      <dgm:t>
        <a:bodyPr/>
        <a:lstStyle/>
        <a:p>
          <a:endParaRPr lang="en-US" sz="1200" dirty="0">
            <a:latin typeface="Calibri" pitchFamily="34" charset="0"/>
          </a:endParaRPr>
        </a:p>
      </dgm:t>
    </dgm:pt>
    <dgm:pt modelId="{CA7BF61F-125A-4B5F-88E5-52C62DB5E3AF}" type="sibTrans" cxnId="{B3CFB76D-A17A-430D-B739-1D9EC36C30D6}">
      <dgm:prSet/>
      <dgm:spPr/>
      <dgm:t>
        <a:bodyPr/>
        <a:lstStyle/>
        <a:p>
          <a:endParaRPr lang="en-US" sz="1200">
            <a:latin typeface="Calibri" pitchFamily="34" charset="0"/>
          </a:endParaRPr>
        </a:p>
      </dgm:t>
    </dgm:pt>
    <dgm:pt modelId="{396E9662-479A-40EA-B8A4-5975608ACB3A}">
      <dgm:prSet phldrT="[Text]" custT="1"/>
      <dgm:spPr>
        <a:solidFill>
          <a:schemeClr val="accent1">
            <a:lumMod val="60000"/>
            <a:lumOff val="40000"/>
          </a:schemeClr>
        </a:solidFill>
      </dgm:spPr>
      <dgm:t>
        <a:bodyPr/>
        <a:lstStyle/>
        <a:p>
          <a:r>
            <a:rPr lang="en-US" sz="1400" b="1" dirty="0" smtClean="0">
              <a:latin typeface="Calibri" pitchFamily="34" charset="0"/>
            </a:rPr>
            <a:t>Type H</a:t>
          </a:r>
          <a:r>
            <a:rPr lang="en-US" sz="1400" b="1" dirty="0">
              <a:latin typeface="Calibri" pitchFamily="34" charset="0"/>
            </a:rPr>
            <a:t/>
          </a:r>
          <a:br>
            <a:rPr lang="en-US" sz="1400" b="1" dirty="0">
              <a:latin typeface="Calibri" pitchFamily="34" charset="0"/>
            </a:rPr>
          </a:br>
          <a:r>
            <a:rPr lang="en-US" sz="1400" b="1" dirty="0">
              <a:latin typeface="Calibri" pitchFamily="34" charset="0"/>
            </a:rPr>
            <a:t>(</a:t>
          </a:r>
          <a:r>
            <a:rPr lang="en-US" sz="1400" b="1" dirty="0" smtClean="0">
              <a:latin typeface="Calibri" pitchFamily="34" charset="0"/>
            </a:rPr>
            <a:t>n=</a:t>
          </a:r>
          <a:r>
            <a:rPr lang="en-US" sz="1400" b="1" i="0" u="none" dirty="0" smtClean="0"/>
            <a:t>4333</a:t>
          </a:r>
          <a:r>
            <a:rPr lang="en-US" sz="1400" b="1" dirty="0" smtClean="0">
              <a:latin typeface="Calibri" pitchFamily="34" charset="0"/>
            </a:rPr>
            <a:t>)</a:t>
          </a:r>
          <a:endParaRPr lang="en-US" sz="1400" b="1" dirty="0">
            <a:latin typeface="Calibri" pitchFamily="34" charset="0"/>
          </a:endParaRPr>
        </a:p>
      </dgm:t>
    </dgm:pt>
    <dgm:pt modelId="{BCE2A53F-F3E4-43A2-B0F2-123D81F99BE9}" type="parTrans" cxnId="{F48C38D3-2769-469E-8B97-55EDD200FE6C}">
      <dgm:prSet/>
      <dgm:spPr/>
      <dgm:t>
        <a:bodyPr/>
        <a:lstStyle/>
        <a:p>
          <a:endParaRPr lang="en-US" sz="1200">
            <a:latin typeface="Calibri" pitchFamily="34" charset="0"/>
          </a:endParaRPr>
        </a:p>
      </dgm:t>
    </dgm:pt>
    <dgm:pt modelId="{FDE254B2-4DD5-44C3-97F3-6F3C40EF367F}" type="sibTrans" cxnId="{F48C38D3-2769-469E-8B97-55EDD200FE6C}">
      <dgm:prSet/>
      <dgm:spPr/>
      <dgm:t>
        <a:bodyPr/>
        <a:lstStyle/>
        <a:p>
          <a:endParaRPr lang="en-US" sz="1200">
            <a:latin typeface="Calibri" pitchFamily="34" charset="0"/>
          </a:endParaRPr>
        </a:p>
      </dgm:t>
    </dgm:pt>
    <dgm:pt modelId="{D84DFC25-FF8A-473A-8683-D9FD0284CD40}">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3775.9</a:t>
          </a:r>
          <a:endParaRPr lang="en-US" sz="1200" dirty="0">
            <a:latin typeface="Calibri" pitchFamily="34" charset="0"/>
          </a:endParaRPr>
        </a:p>
      </dgm:t>
    </dgm:pt>
    <dgm:pt modelId="{CC8C43E9-2E95-4A14-A6F1-1837DB14A51E}" type="parTrans" cxnId="{401C5B14-B886-40A2-B27D-6D755B205893}">
      <dgm:prSet/>
      <dgm:spPr/>
      <dgm:t>
        <a:bodyPr/>
        <a:lstStyle/>
        <a:p>
          <a:endParaRPr lang="en-US" sz="1200" dirty="0">
            <a:latin typeface="Calibri" pitchFamily="34" charset="0"/>
          </a:endParaRPr>
        </a:p>
      </dgm:t>
    </dgm:pt>
    <dgm:pt modelId="{9CF8886C-2B5E-4DA7-9151-5DD8E8ED6CE4}" type="sibTrans" cxnId="{401C5B14-B886-40A2-B27D-6D755B205893}">
      <dgm:prSet/>
      <dgm:spPr/>
      <dgm:t>
        <a:bodyPr/>
        <a:lstStyle/>
        <a:p>
          <a:endParaRPr lang="en-US" sz="1200">
            <a:latin typeface="Calibri" pitchFamily="34" charset="0"/>
          </a:endParaRPr>
        </a:p>
      </dgm:t>
    </dgm:pt>
    <dgm:pt modelId="{A0A83082-40CD-431E-B62A-01E0F70D23CB}">
      <dgm:prSet phldrT="[Text]" custT="1"/>
      <dgm:spPr>
        <a:solidFill>
          <a:schemeClr val="accent1">
            <a:lumMod val="60000"/>
            <a:lumOff val="40000"/>
          </a:schemeClr>
        </a:solidFill>
      </dgm:spPr>
      <dgm:t>
        <a:bodyPr/>
        <a:lstStyle/>
        <a:p>
          <a:r>
            <a:rPr lang="en-US" sz="1400" b="1" dirty="0" smtClean="0">
              <a:latin typeface="Calibri" pitchFamily="34" charset="0"/>
            </a:rPr>
            <a:t>Type P</a:t>
          </a:r>
          <a:r>
            <a:rPr lang="en-US" sz="1400" b="1" dirty="0">
              <a:latin typeface="Calibri" pitchFamily="34" charset="0"/>
            </a:rPr>
            <a:t/>
          </a:r>
          <a:br>
            <a:rPr lang="en-US" sz="1400" b="1" dirty="0">
              <a:latin typeface="Calibri" pitchFamily="34" charset="0"/>
            </a:rPr>
          </a:br>
          <a:r>
            <a:rPr lang="en-US" sz="1400" b="1" dirty="0" smtClean="0">
              <a:latin typeface="Calibri" pitchFamily="34" charset="0"/>
            </a:rPr>
            <a:t>(n=</a:t>
          </a:r>
          <a:r>
            <a:rPr lang="en-US" sz="1400" b="1" i="0" u="none" dirty="0" smtClean="0"/>
            <a:t>523</a:t>
          </a:r>
          <a:r>
            <a:rPr lang="en-US" sz="1400" b="1" dirty="0" smtClean="0">
              <a:latin typeface="Calibri" pitchFamily="34" charset="0"/>
            </a:rPr>
            <a:t>)</a:t>
          </a:r>
          <a:endParaRPr lang="en-US" sz="1400" b="1" dirty="0">
            <a:latin typeface="Calibri" pitchFamily="34" charset="0"/>
          </a:endParaRPr>
        </a:p>
      </dgm:t>
    </dgm:pt>
    <dgm:pt modelId="{ACECE28A-0B12-45E2-A386-85F9B94C1F3A}" type="parTrans" cxnId="{96382499-AFBB-402D-96CD-E04FBDF7E417}">
      <dgm:prSet/>
      <dgm:spPr/>
      <dgm:t>
        <a:bodyPr/>
        <a:lstStyle/>
        <a:p>
          <a:endParaRPr lang="en-US" sz="1200">
            <a:latin typeface="Calibri" pitchFamily="34" charset="0"/>
          </a:endParaRPr>
        </a:p>
      </dgm:t>
    </dgm:pt>
    <dgm:pt modelId="{C6E20907-4FA1-458E-9517-6F8FF92A22DF}" type="sibTrans" cxnId="{96382499-AFBB-402D-96CD-E04FBDF7E417}">
      <dgm:prSet/>
      <dgm:spPr/>
      <dgm:t>
        <a:bodyPr/>
        <a:lstStyle/>
        <a:p>
          <a:endParaRPr lang="en-US" sz="1200">
            <a:latin typeface="Calibri" pitchFamily="34" charset="0"/>
          </a:endParaRPr>
        </a:p>
      </dgm:t>
    </dgm:pt>
    <dgm:pt modelId="{50E81B65-3BC8-4CAE-A7C5-0611F1074BDB}">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2885.5</a:t>
          </a:r>
          <a:endParaRPr lang="en-US" sz="1200" dirty="0">
            <a:latin typeface="Calibri" pitchFamily="34" charset="0"/>
          </a:endParaRPr>
        </a:p>
      </dgm:t>
    </dgm:pt>
    <dgm:pt modelId="{6B912088-EA22-45B4-B357-52E3F6336985}" type="parTrans" cxnId="{9088CE97-6807-439F-8FC6-3AF30F22ECEF}">
      <dgm:prSet/>
      <dgm:spPr/>
      <dgm:t>
        <a:bodyPr/>
        <a:lstStyle/>
        <a:p>
          <a:endParaRPr lang="en-US" sz="1200" dirty="0">
            <a:latin typeface="Calibri" pitchFamily="34" charset="0"/>
          </a:endParaRPr>
        </a:p>
      </dgm:t>
    </dgm:pt>
    <dgm:pt modelId="{B8746F8C-DCCD-49A7-A15E-0E65623420FA}" type="sibTrans" cxnId="{9088CE97-6807-439F-8FC6-3AF30F22ECEF}">
      <dgm:prSet/>
      <dgm:spPr/>
      <dgm:t>
        <a:bodyPr/>
        <a:lstStyle/>
        <a:p>
          <a:endParaRPr lang="en-US" sz="1200">
            <a:latin typeface="Calibri" pitchFamily="34" charset="0"/>
          </a:endParaRPr>
        </a:p>
      </dgm:t>
    </dgm:pt>
    <dgm:pt modelId="{36C0C5F4-9488-409B-96B3-8C1DD0A0C33B}">
      <dgm:prSet phldrT="[Text]" custT="1"/>
      <dgm:spPr>
        <a:solidFill>
          <a:schemeClr val="accent1">
            <a:lumMod val="60000"/>
            <a:lumOff val="40000"/>
          </a:schemeClr>
        </a:solidFill>
      </dgm:spPr>
      <dgm:t>
        <a:bodyPr/>
        <a:lstStyle/>
        <a:p>
          <a:r>
            <a:rPr lang="en-US" sz="1400" b="1" dirty="0" smtClean="0">
              <a:latin typeface="Calibri" pitchFamily="34" charset="0"/>
            </a:rPr>
            <a:t>Type M</a:t>
          </a:r>
          <a:r>
            <a:rPr lang="en-US" sz="1400" b="1" dirty="0">
              <a:latin typeface="Calibri" pitchFamily="34" charset="0"/>
            </a:rPr>
            <a:t/>
          </a:r>
          <a:br>
            <a:rPr lang="en-US" sz="1400" b="1" dirty="0">
              <a:latin typeface="Calibri" pitchFamily="34" charset="0"/>
            </a:rPr>
          </a:br>
          <a:r>
            <a:rPr lang="en-US" sz="1400" b="1" dirty="0" smtClean="0">
              <a:latin typeface="Calibri" pitchFamily="34" charset="0"/>
            </a:rPr>
            <a:t>(n=</a:t>
          </a:r>
          <a:r>
            <a:rPr lang="en-US" sz="1400" b="1" i="0" u="none" dirty="0" smtClean="0"/>
            <a:t>452</a:t>
          </a:r>
          <a:r>
            <a:rPr lang="en-US" sz="1400" b="1" dirty="0" smtClean="0">
              <a:latin typeface="Calibri" pitchFamily="34" charset="0"/>
            </a:rPr>
            <a:t>)</a:t>
          </a:r>
          <a:endParaRPr lang="en-US" sz="1400" b="1" dirty="0">
            <a:latin typeface="Calibri" pitchFamily="34" charset="0"/>
          </a:endParaRPr>
        </a:p>
      </dgm:t>
    </dgm:pt>
    <dgm:pt modelId="{64FD89F2-F705-4F5F-A897-40F1A68CA6CB}" type="parTrans" cxnId="{27362B66-8444-446E-A7DF-FB572BD752EC}">
      <dgm:prSet/>
      <dgm:spPr/>
      <dgm:t>
        <a:bodyPr/>
        <a:lstStyle/>
        <a:p>
          <a:endParaRPr lang="en-US" sz="1200">
            <a:latin typeface="Calibri" pitchFamily="34" charset="0"/>
          </a:endParaRPr>
        </a:p>
      </dgm:t>
    </dgm:pt>
    <dgm:pt modelId="{25D322C2-36BA-40CC-ACF4-D82574D6C1EE}" type="sibTrans" cxnId="{27362B66-8444-446E-A7DF-FB572BD752EC}">
      <dgm:prSet/>
      <dgm:spPr/>
      <dgm:t>
        <a:bodyPr/>
        <a:lstStyle/>
        <a:p>
          <a:endParaRPr lang="en-US" sz="1200">
            <a:latin typeface="Calibri" pitchFamily="34" charset="0"/>
          </a:endParaRPr>
        </a:p>
      </dgm:t>
    </dgm:pt>
    <dgm:pt modelId="{06395C9D-5F7E-4529-862A-3A80211239E5}">
      <dgm:prSet phldrT="[Text]" custT="1"/>
      <dgm:spPr>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2205.3</a:t>
          </a:r>
          <a:endParaRPr lang="en-US" sz="1200" dirty="0">
            <a:latin typeface="Calibri" pitchFamily="34" charset="0"/>
          </a:endParaRPr>
        </a:p>
      </dgm:t>
    </dgm:pt>
    <dgm:pt modelId="{A407185D-4D59-442E-9E23-9A7DB5A27917}" type="parTrans" cxnId="{082DA561-017E-4899-B4FF-FB34A0EF4122}">
      <dgm:prSet/>
      <dgm:spPr/>
      <dgm:t>
        <a:bodyPr/>
        <a:lstStyle/>
        <a:p>
          <a:endParaRPr lang="en-US" sz="1200" dirty="0">
            <a:latin typeface="Calibri" pitchFamily="34" charset="0"/>
          </a:endParaRPr>
        </a:p>
      </dgm:t>
    </dgm:pt>
    <dgm:pt modelId="{AF8833A1-4E91-4733-8E86-4EC1ECBDF427}" type="sibTrans" cxnId="{082DA561-017E-4899-B4FF-FB34A0EF4122}">
      <dgm:prSet/>
      <dgm:spPr/>
      <dgm:t>
        <a:bodyPr/>
        <a:lstStyle/>
        <a:p>
          <a:endParaRPr lang="en-US" sz="1200">
            <a:latin typeface="Calibri" pitchFamily="34" charset="0"/>
          </a:endParaRPr>
        </a:p>
      </dgm:t>
    </dgm:pt>
    <dgm:pt modelId="{11859876-3F64-4FC6-A575-EE98811DE916}">
      <dgm:prSet phldrT="[Text]" custT="1"/>
      <dgm:spPr>
        <a:solidFill>
          <a:srgbClr val="FF6666"/>
        </a:solidFill>
      </dgm:spPr>
      <dgm:t>
        <a:bodyPr/>
        <a:lstStyle/>
        <a:p>
          <a:r>
            <a:rPr lang="en-US" sz="1400" b="1" dirty="0" smtClean="0">
              <a:latin typeface="Calibri" pitchFamily="34" charset="0"/>
            </a:rPr>
            <a:t>Type Q</a:t>
          </a:r>
          <a:r>
            <a:rPr lang="en-US" sz="1400" b="1" dirty="0">
              <a:latin typeface="Calibri" pitchFamily="34" charset="0"/>
            </a:rPr>
            <a:t/>
          </a:r>
          <a:br>
            <a:rPr lang="en-US" sz="1400" b="1" dirty="0">
              <a:latin typeface="Calibri" pitchFamily="34" charset="0"/>
            </a:rPr>
          </a:br>
          <a:r>
            <a:rPr lang="en-US" sz="1400" b="1" dirty="0">
              <a:latin typeface="Calibri" pitchFamily="34" charset="0"/>
            </a:rPr>
            <a:t>(</a:t>
          </a:r>
          <a:r>
            <a:rPr lang="en-US" sz="1400" b="1" dirty="0" smtClean="0">
              <a:latin typeface="Calibri" pitchFamily="34" charset="0"/>
            </a:rPr>
            <a:t>n=</a:t>
          </a:r>
          <a:r>
            <a:rPr lang="en-US" sz="1400" b="1" i="0" u="none" dirty="0" smtClean="0"/>
            <a:t>44</a:t>
          </a:r>
          <a:r>
            <a:rPr lang="en-US" sz="1400" b="1" dirty="0" smtClean="0">
              <a:latin typeface="Calibri" pitchFamily="34" charset="0"/>
            </a:rPr>
            <a:t>)</a:t>
          </a:r>
          <a:endParaRPr lang="en-US" sz="1400" b="1" dirty="0">
            <a:latin typeface="Calibri" pitchFamily="34" charset="0"/>
          </a:endParaRPr>
        </a:p>
      </dgm:t>
    </dgm:pt>
    <dgm:pt modelId="{E99A6D7E-3776-45CB-AFA7-628BEB5906ED}" type="parTrans" cxnId="{F75EAE46-14FE-4C75-A9CD-B815B0CB9BC8}">
      <dgm:prSet/>
      <dgm:spPr/>
      <dgm:t>
        <a:bodyPr/>
        <a:lstStyle/>
        <a:p>
          <a:endParaRPr lang="en-US" sz="1200">
            <a:latin typeface="Calibri" pitchFamily="34" charset="0"/>
          </a:endParaRPr>
        </a:p>
      </dgm:t>
    </dgm:pt>
    <dgm:pt modelId="{BAB10840-5800-4EFE-9B6E-C1DC186A8B7D}" type="sibTrans" cxnId="{F75EAE46-14FE-4C75-A9CD-B815B0CB9BC8}">
      <dgm:prSet/>
      <dgm:spPr/>
      <dgm:t>
        <a:bodyPr/>
        <a:lstStyle/>
        <a:p>
          <a:endParaRPr lang="en-US" sz="1200">
            <a:latin typeface="Calibri" pitchFamily="34" charset="0"/>
          </a:endParaRPr>
        </a:p>
      </dgm:t>
    </dgm:pt>
    <dgm:pt modelId="{2BB669E1-7827-4A64-B3C0-3A2323794B3A}">
      <dgm:prSet phldrT="[Text]" custT="1"/>
      <dgm:spPr>
        <a:solidFill>
          <a:srgbClr val="FFFFFF">
            <a:alpha val="89804"/>
          </a:srgbClr>
        </a:solidFill>
        <a:ln>
          <a:solidFill>
            <a:schemeClr val="tx2">
              <a:lumMod val="60000"/>
              <a:lumOff val="40000"/>
            </a:schemeClr>
          </a:solidFill>
        </a:ln>
        <a:effectLst>
          <a:innerShdw blurRad="63500" dist="50800" dir="2700000">
            <a:prstClr val="black">
              <a:alpha val="50000"/>
            </a:prstClr>
          </a:innerShdw>
        </a:effectLst>
      </dgm:spPr>
      <dgm:t>
        <a:bodyPr/>
        <a:lstStyle/>
        <a:p>
          <a:r>
            <a:rPr lang="en-US" sz="1200" dirty="0">
              <a:latin typeface="Calibri" pitchFamily="34" charset="0"/>
            </a:rPr>
            <a:t>Mean</a:t>
          </a:r>
        </a:p>
        <a:p>
          <a:r>
            <a:rPr lang="en-US" sz="1200" b="0" i="0" u="none" dirty="0" smtClean="0"/>
            <a:t>2837.8</a:t>
          </a:r>
          <a:endParaRPr lang="en-US" sz="1200" dirty="0">
            <a:latin typeface="Calibri" pitchFamily="34" charset="0"/>
          </a:endParaRPr>
        </a:p>
      </dgm:t>
    </dgm:pt>
    <dgm:pt modelId="{0828C231-7D84-401E-9392-10FEDDF860EE}" type="parTrans" cxnId="{160A0293-DB9B-4D03-B6D3-0FCE07E18C48}">
      <dgm:prSet/>
      <dgm:spPr/>
      <dgm:t>
        <a:bodyPr/>
        <a:lstStyle/>
        <a:p>
          <a:endParaRPr lang="en-US" sz="1200" dirty="0">
            <a:latin typeface="Calibri" pitchFamily="34" charset="0"/>
          </a:endParaRPr>
        </a:p>
      </dgm:t>
    </dgm:pt>
    <dgm:pt modelId="{507891C6-DE81-4E1B-A685-4B76C2FBAC85}" type="sibTrans" cxnId="{160A0293-DB9B-4D03-B6D3-0FCE07E18C48}">
      <dgm:prSet/>
      <dgm:spPr/>
      <dgm:t>
        <a:bodyPr/>
        <a:lstStyle/>
        <a:p>
          <a:endParaRPr lang="en-US" sz="1200">
            <a:latin typeface="Calibri" pitchFamily="34" charset="0"/>
          </a:endParaRPr>
        </a:p>
      </dgm:t>
    </dgm:pt>
    <dgm:pt modelId="{293F5BE7-DD52-489F-9C79-B114D5B0B04A}">
      <dgm:prSet custT="1"/>
      <dgm:spPr>
        <a:solidFill>
          <a:srgbClr val="FF6666"/>
        </a:solidFill>
      </dgm:spPr>
      <dgm:t>
        <a:bodyPr/>
        <a:lstStyle/>
        <a:p>
          <a:r>
            <a:rPr lang="en-US" sz="1400" b="1" dirty="0" smtClean="0">
              <a:latin typeface="Calibri" pitchFamily="34" charset="0"/>
            </a:rPr>
            <a:t>Other Products</a:t>
          </a:r>
          <a:br>
            <a:rPr lang="en-US" sz="1400" b="1" dirty="0" smtClean="0">
              <a:latin typeface="Calibri" pitchFamily="34" charset="0"/>
            </a:rPr>
          </a:br>
          <a:r>
            <a:rPr lang="en-US" sz="1400" b="1" dirty="0" smtClean="0">
              <a:latin typeface="Calibri" pitchFamily="34" charset="0"/>
            </a:rPr>
            <a:t>(n=</a:t>
          </a:r>
          <a:r>
            <a:rPr lang="en-US" sz="1400" b="1" i="0" u="none" dirty="0" smtClean="0"/>
            <a:t>27</a:t>
          </a:r>
          <a:r>
            <a:rPr lang="en-US" sz="1400" b="1" dirty="0" smtClean="0">
              <a:latin typeface="Calibri" pitchFamily="34" charset="0"/>
            </a:rPr>
            <a:t>)</a:t>
          </a:r>
          <a:endParaRPr lang="en-US" sz="1400" b="1" dirty="0"/>
        </a:p>
      </dgm:t>
    </dgm:pt>
    <dgm:pt modelId="{EF535CE2-26E3-4866-89FF-A425046FB107}" type="parTrans" cxnId="{D7F46E48-7B39-463B-9B49-FF39946BEBCF}">
      <dgm:prSet/>
      <dgm:spPr/>
      <dgm:t>
        <a:bodyPr/>
        <a:lstStyle/>
        <a:p>
          <a:endParaRPr lang="en-US"/>
        </a:p>
      </dgm:t>
    </dgm:pt>
    <dgm:pt modelId="{C3A8436F-9A9D-4021-B2C7-D80881919EFF}" type="sibTrans" cxnId="{D7F46E48-7B39-463B-9B49-FF39946BEBCF}">
      <dgm:prSet/>
      <dgm:spPr/>
      <dgm:t>
        <a:bodyPr/>
        <a:lstStyle/>
        <a:p>
          <a:endParaRPr lang="en-US"/>
        </a:p>
      </dgm:t>
    </dgm:pt>
    <dgm:pt modelId="{67A3BBBB-7D95-4678-8FD8-850F47BF0FF0}">
      <dgm:prSet custT="1"/>
      <dgm:spPr>
        <a:solidFill>
          <a:srgbClr val="FFFFFF">
            <a:alpha val="90000"/>
          </a:srgbClr>
        </a:solidFill>
        <a:ln>
          <a:noFill/>
        </a:ln>
        <a:effectLst>
          <a:innerShdw blurRad="63500" dist="50800" dir="2700000">
            <a:prstClr val="black">
              <a:alpha val="50000"/>
            </a:prstClr>
          </a:innerShdw>
        </a:effectLst>
      </dgm:spPr>
      <dgm:t>
        <a:bodyPr/>
        <a:lstStyle/>
        <a:p>
          <a:r>
            <a:rPr lang="en-US" sz="1200" dirty="0" smtClean="0">
              <a:latin typeface="Calibri" pitchFamily="34" charset="0"/>
            </a:rPr>
            <a:t>Mean</a:t>
          </a:r>
        </a:p>
        <a:p>
          <a:r>
            <a:rPr lang="en-US" sz="1200" b="0" i="0" u="none" dirty="0" smtClean="0"/>
            <a:t>3366.7</a:t>
          </a:r>
          <a:endParaRPr lang="en-US" sz="1200" dirty="0"/>
        </a:p>
      </dgm:t>
    </dgm:pt>
    <dgm:pt modelId="{A9765323-7C13-460E-8B91-634DFCFAD7FF}" type="parTrans" cxnId="{E4E0406A-2253-473B-8F5F-CCFD2564DB9C}">
      <dgm:prSet/>
      <dgm:spPr/>
      <dgm:t>
        <a:bodyPr/>
        <a:lstStyle/>
        <a:p>
          <a:endParaRPr lang="en-US" dirty="0"/>
        </a:p>
      </dgm:t>
    </dgm:pt>
    <dgm:pt modelId="{ACF92B59-CFB3-4134-B125-ACB0838BE4BC}" type="sibTrans" cxnId="{E4E0406A-2253-473B-8F5F-CCFD2564DB9C}">
      <dgm:prSet/>
      <dgm:spPr/>
      <dgm:t>
        <a:bodyPr/>
        <a:lstStyle/>
        <a:p>
          <a:endParaRPr lang="en-US"/>
        </a:p>
      </dgm:t>
    </dgm:pt>
    <dgm:pt modelId="{27ACB58D-808F-4B00-9E4F-374E0D4B2991}" type="pres">
      <dgm:prSet presAssocID="{8D5B3F8E-D1D3-42C4-AD6A-F11E28757214}" presName="diagram" presStyleCnt="0">
        <dgm:presLayoutVars>
          <dgm:chPref val="1"/>
          <dgm:dir/>
          <dgm:animOne val="branch"/>
          <dgm:animLvl val="lvl"/>
          <dgm:resizeHandles/>
        </dgm:presLayoutVars>
      </dgm:prSet>
      <dgm:spPr/>
      <dgm:t>
        <a:bodyPr/>
        <a:lstStyle/>
        <a:p>
          <a:endParaRPr lang="en-US"/>
        </a:p>
      </dgm:t>
    </dgm:pt>
    <dgm:pt modelId="{CAD547F1-414B-4F0C-BF6F-C045F58182BC}" type="pres">
      <dgm:prSet presAssocID="{F986C92F-074B-4569-9182-5AD9EDCEA4D0}" presName="root" presStyleCnt="0"/>
      <dgm:spPr/>
    </dgm:pt>
    <dgm:pt modelId="{FFB20172-6524-4B55-AA8E-69ADE1EE747D}" type="pres">
      <dgm:prSet presAssocID="{F986C92F-074B-4569-9182-5AD9EDCEA4D0}" presName="rootComposite" presStyleCnt="0"/>
      <dgm:spPr/>
    </dgm:pt>
    <dgm:pt modelId="{07011804-5411-4C8E-B02C-19014C13CDA1}" type="pres">
      <dgm:prSet presAssocID="{F986C92F-074B-4569-9182-5AD9EDCEA4D0}" presName="rootText" presStyleLbl="node1" presStyleIdx="0" presStyleCnt="6" custScaleY="182719"/>
      <dgm:spPr/>
      <dgm:t>
        <a:bodyPr/>
        <a:lstStyle/>
        <a:p>
          <a:endParaRPr lang="en-US"/>
        </a:p>
      </dgm:t>
    </dgm:pt>
    <dgm:pt modelId="{7FDE2E71-9CD7-4112-B74A-0B74926A845F}" type="pres">
      <dgm:prSet presAssocID="{F986C92F-074B-4569-9182-5AD9EDCEA4D0}" presName="rootConnector" presStyleLbl="node1" presStyleIdx="0" presStyleCnt="6"/>
      <dgm:spPr/>
      <dgm:t>
        <a:bodyPr/>
        <a:lstStyle/>
        <a:p>
          <a:endParaRPr lang="en-US"/>
        </a:p>
      </dgm:t>
    </dgm:pt>
    <dgm:pt modelId="{54593BFA-EE51-45B4-8B47-40518FC5C3FB}" type="pres">
      <dgm:prSet presAssocID="{F986C92F-074B-4569-9182-5AD9EDCEA4D0}" presName="childShape" presStyleCnt="0"/>
      <dgm:spPr/>
    </dgm:pt>
    <dgm:pt modelId="{B8AB778E-7A90-4EAE-8ABB-151AC4EAEE00}" type="pres">
      <dgm:prSet presAssocID="{A11AC076-3A82-4E54-81C3-534063663224}" presName="Name13" presStyleLbl="parChTrans1D2" presStyleIdx="0" presStyleCnt="6"/>
      <dgm:spPr/>
      <dgm:t>
        <a:bodyPr/>
        <a:lstStyle/>
        <a:p>
          <a:endParaRPr lang="en-US"/>
        </a:p>
      </dgm:t>
    </dgm:pt>
    <dgm:pt modelId="{6F231887-7176-480D-B7BB-670A1A86C3E5}" type="pres">
      <dgm:prSet presAssocID="{CBEF39B5-6709-4503-9874-7B43C6DDAB08}" presName="childText" presStyleLbl="bgAcc1" presStyleIdx="0" presStyleCnt="6" custScaleY="107302" custLinFactNeighborY="26201">
        <dgm:presLayoutVars>
          <dgm:bulletEnabled val="1"/>
        </dgm:presLayoutVars>
      </dgm:prSet>
      <dgm:spPr/>
      <dgm:t>
        <a:bodyPr/>
        <a:lstStyle/>
        <a:p>
          <a:endParaRPr lang="en-US"/>
        </a:p>
      </dgm:t>
    </dgm:pt>
    <dgm:pt modelId="{A4686636-5DD4-4330-B5CB-41DA98D5F90A}" type="pres">
      <dgm:prSet presAssocID="{396E9662-479A-40EA-B8A4-5975608ACB3A}" presName="root" presStyleCnt="0"/>
      <dgm:spPr/>
    </dgm:pt>
    <dgm:pt modelId="{0EC5A77E-42C6-49BC-9122-BDBBC8B310A9}" type="pres">
      <dgm:prSet presAssocID="{396E9662-479A-40EA-B8A4-5975608ACB3A}" presName="rootComposite" presStyleCnt="0"/>
      <dgm:spPr/>
    </dgm:pt>
    <dgm:pt modelId="{1A71C6D7-D580-4928-9FE8-A6040818A69A}" type="pres">
      <dgm:prSet presAssocID="{396E9662-479A-40EA-B8A4-5975608ACB3A}" presName="rootText" presStyleLbl="node1" presStyleIdx="1" presStyleCnt="6" custScaleX="112662" custScaleY="182719"/>
      <dgm:spPr/>
      <dgm:t>
        <a:bodyPr/>
        <a:lstStyle/>
        <a:p>
          <a:endParaRPr lang="en-US"/>
        </a:p>
      </dgm:t>
    </dgm:pt>
    <dgm:pt modelId="{1587D582-CEE9-494F-8E20-1A6A098E95F1}" type="pres">
      <dgm:prSet presAssocID="{396E9662-479A-40EA-B8A4-5975608ACB3A}" presName="rootConnector" presStyleLbl="node1" presStyleIdx="1" presStyleCnt="6"/>
      <dgm:spPr/>
      <dgm:t>
        <a:bodyPr/>
        <a:lstStyle/>
        <a:p>
          <a:endParaRPr lang="en-US"/>
        </a:p>
      </dgm:t>
    </dgm:pt>
    <dgm:pt modelId="{AB4EAEC6-033F-474A-8E16-066A35A3CD39}" type="pres">
      <dgm:prSet presAssocID="{396E9662-479A-40EA-B8A4-5975608ACB3A}" presName="childShape" presStyleCnt="0"/>
      <dgm:spPr/>
    </dgm:pt>
    <dgm:pt modelId="{66B30C22-FED4-4ED8-821B-95B891645432}" type="pres">
      <dgm:prSet presAssocID="{CC8C43E9-2E95-4A14-A6F1-1837DB14A51E}" presName="Name13" presStyleLbl="parChTrans1D2" presStyleIdx="1" presStyleCnt="6"/>
      <dgm:spPr/>
      <dgm:t>
        <a:bodyPr/>
        <a:lstStyle/>
        <a:p>
          <a:endParaRPr lang="en-US"/>
        </a:p>
      </dgm:t>
    </dgm:pt>
    <dgm:pt modelId="{E73F9456-BC72-4C78-B610-473CE0A7D7B8}" type="pres">
      <dgm:prSet presAssocID="{D84DFC25-FF8A-473A-8683-D9FD0284CD40}" presName="childText" presStyleLbl="bgAcc1" presStyleIdx="1" presStyleCnt="6" custScaleY="107302" custLinFactNeighborY="26201">
        <dgm:presLayoutVars>
          <dgm:bulletEnabled val="1"/>
        </dgm:presLayoutVars>
      </dgm:prSet>
      <dgm:spPr/>
      <dgm:t>
        <a:bodyPr/>
        <a:lstStyle/>
        <a:p>
          <a:endParaRPr lang="en-US"/>
        </a:p>
      </dgm:t>
    </dgm:pt>
    <dgm:pt modelId="{0D1D6198-5BA4-462D-9399-389379B86DAC}" type="pres">
      <dgm:prSet presAssocID="{A0A83082-40CD-431E-B62A-01E0F70D23CB}" presName="root" presStyleCnt="0"/>
      <dgm:spPr/>
    </dgm:pt>
    <dgm:pt modelId="{C398A05E-A1A4-473D-ADB1-AF39A752BE5D}" type="pres">
      <dgm:prSet presAssocID="{A0A83082-40CD-431E-B62A-01E0F70D23CB}" presName="rootComposite" presStyleCnt="0"/>
      <dgm:spPr/>
    </dgm:pt>
    <dgm:pt modelId="{1AF3C8A1-9C60-4C8F-B705-90B46616E028}" type="pres">
      <dgm:prSet presAssocID="{A0A83082-40CD-431E-B62A-01E0F70D23CB}" presName="rootText" presStyleLbl="node1" presStyleIdx="2" presStyleCnt="6" custScaleY="182719"/>
      <dgm:spPr/>
      <dgm:t>
        <a:bodyPr/>
        <a:lstStyle/>
        <a:p>
          <a:endParaRPr lang="en-US"/>
        </a:p>
      </dgm:t>
    </dgm:pt>
    <dgm:pt modelId="{A38916F7-7937-4A85-9DED-AC6A90C7DB7D}" type="pres">
      <dgm:prSet presAssocID="{A0A83082-40CD-431E-B62A-01E0F70D23CB}" presName="rootConnector" presStyleLbl="node1" presStyleIdx="2" presStyleCnt="6"/>
      <dgm:spPr/>
      <dgm:t>
        <a:bodyPr/>
        <a:lstStyle/>
        <a:p>
          <a:endParaRPr lang="en-US"/>
        </a:p>
      </dgm:t>
    </dgm:pt>
    <dgm:pt modelId="{4C15BFA6-E8A7-4353-817B-13311F62B879}" type="pres">
      <dgm:prSet presAssocID="{A0A83082-40CD-431E-B62A-01E0F70D23CB}" presName="childShape" presStyleCnt="0"/>
      <dgm:spPr/>
    </dgm:pt>
    <dgm:pt modelId="{C321A6DF-5592-43F4-A647-7723C0F84040}" type="pres">
      <dgm:prSet presAssocID="{6B912088-EA22-45B4-B357-52E3F6336985}" presName="Name13" presStyleLbl="parChTrans1D2" presStyleIdx="2" presStyleCnt="6"/>
      <dgm:spPr/>
      <dgm:t>
        <a:bodyPr/>
        <a:lstStyle/>
        <a:p>
          <a:endParaRPr lang="en-US"/>
        </a:p>
      </dgm:t>
    </dgm:pt>
    <dgm:pt modelId="{8D80F13F-BA48-4E76-AF8D-5246BBFB7DAD}" type="pres">
      <dgm:prSet presAssocID="{50E81B65-3BC8-4CAE-A7C5-0611F1074BDB}" presName="childText" presStyleLbl="bgAcc1" presStyleIdx="2" presStyleCnt="6" custScaleY="107302" custLinFactNeighborY="26201">
        <dgm:presLayoutVars>
          <dgm:bulletEnabled val="1"/>
        </dgm:presLayoutVars>
      </dgm:prSet>
      <dgm:spPr/>
      <dgm:t>
        <a:bodyPr/>
        <a:lstStyle/>
        <a:p>
          <a:endParaRPr lang="en-US"/>
        </a:p>
      </dgm:t>
    </dgm:pt>
    <dgm:pt modelId="{5A4CDFFC-B377-4589-8B85-0E13564824B9}" type="pres">
      <dgm:prSet presAssocID="{36C0C5F4-9488-409B-96B3-8C1DD0A0C33B}" presName="root" presStyleCnt="0"/>
      <dgm:spPr/>
    </dgm:pt>
    <dgm:pt modelId="{4373573F-25A8-46DC-B8C1-446096A4407B}" type="pres">
      <dgm:prSet presAssocID="{36C0C5F4-9488-409B-96B3-8C1DD0A0C33B}" presName="rootComposite" presStyleCnt="0"/>
      <dgm:spPr/>
    </dgm:pt>
    <dgm:pt modelId="{BDCC6E20-C2E6-4709-926E-447E78555F26}" type="pres">
      <dgm:prSet presAssocID="{36C0C5F4-9488-409B-96B3-8C1DD0A0C33B}" presName="rootText" presStyleLbl="node1" presStyleIdx="3" presStyleCnt="6" custScaleY="182719"/>
      <dgm:spPr/>
      <dgm:t>
        <a:bodyPr/>
        <a:lstStyle/>
        <a:p>
          <a:endParaRPr lang="en-US"/>
        </a:p>
      </dgm:t>
    </dgm:pt>
    <dgm:pt modelId="{D77DD108-465E-4BB5-B725-4B1FED666623}" type="pres">
      <dgm:prSet presAssocID="{36C0C5F4-9488-409B-96B3-8C1DD0A0C33B}" presName="rootConnector" presStyleLbl="node1" presStyleIdx="3" presStyleCnt="6"/>
      <dgm:spPr/>
      <dgm:t>
        <a:bodyPr/>
        <a:lstStyle/>
        <a:p>
          <a:endParaRPr lang="en-US"/>
        </a:p>
      </dgm:t>
    </dgm:pt>
    <dgm:pt modelId="{DF066F1A-7E0F-46CD-B267-1A0AC700EB55}" type="pres">
      <dgm:prSet presAssocID="{36C0C5F4-9488-409B-96B3-8C1DD0A0C33B}" presName="childShape" presStyleCnt="0"/>
      <dgm:spPr/>
    </dgm:pt>
    <dgm:pt modelId="{CAF739D8-2015-4CC0-B4CD-13CAB0D275B0}" type="pres">
      <dgm:prSet presAssocID="{A407185D-4D59-442E-9E23-9A7DB5A27917}" presName="Name13" presStyleLbl="parChTrans1D2" presStyleIdx="3" presStyleCnt="6"/>
      <dgm:spPr/>
      <dgm:t>
        <a:bodyPr/>
        <a:lstStyle/>
        <a:p>
          <a:endParaRPr lang="en-US"/>
        </a:p>
      </dgm:t>
    </dgm:pt>
    <dgm:pt modelId="{EDF59CC9-3C9F-41FB-838E-719C15F23A0D}" type="pres">
      <dgm:prSet presAssocID="{06395C9D-5F7E-4529-862A-3A80211239E5}" presName="childText" presStyleLbl="bgAcc1" presStyleIdx="3" presStyleCnt="6" custScaleY="107302" custLinFactNeighborY="26201">
        <dgm:presLayoutVars>
          <dgm:bulletEnabled val="1"/>
        </dgm:presLayoutVars>
      </dgm:prSet>
      <dgm:spPr/>
      <dgm:t>
        <a:bodyPr/>
        <a:lstStyle/>
        <a:p>
          <a:endParaRPr lang="en-US"/>
        </a:p>
      </dgm:t>
    </dgm:pt>
    <dgm:pt modelId="{E964F5F5-07EE-48F3-B9E4-3486B58CB3B6}" type="pres">
      <dgm:prSet presAssocID="{11859876-3F64-4FC6-A575-EE98811DE916}" presName="root" presStyleCnt="0"/>
      <dgm:spPr/>
    </dgm:pt>
    <dgm:pt modelId="{534E40AA-934C-43DE-B1D2-4C69D2423474}" type="pres">
      <dgm:prSet presAssocID="{11859876-3F64-4FC6-A575-EE98811DE916}" presName="rootComposite" presStyleCnt="0"/>
      <dgm:spPr/>
    </dgm:pt>
    <dgm:pt modelId="{EB78EE24-5688-4077-BEC9-8FC435D912EA}" type="pres">
      <dgm:prSet presAssocID="{11859876-3F64-4FC6-A575-EE98811DE916}" presName="rootText" presStyleLbl="node1" presStyleIdx="4" presStyleCnt="6" custScaleX="99805" custScaleY="182719"/>
      <dgm:spPr/>
      <dgm:t>
        <a:bodyPr/>
        <a:lstStyle/>
        <a:p>
          <a:endParaRPr lang="en-US"/>
        </a:p>
      </dgm:t>
    </dgm:pt>
    <dgm:pt modelId="{3D4A3E09-C246-4DA2-917A-E2EAE8FC586E}" type="pres">
      <dgm:prSet presAssocID="{11859876-3F64-4FC6-A575-EE98811DE916}" presName="rootConnector" presStyleLbl="node1" presStyleIdx="4" presStyleCnt="6"/>
      <dgm:spPr/>
      <dgm:t>
        <a:bodyPr/>
        <a:lstStyle/>
        <a:p>
          <a:endParaRPr lang="en-US"/>
        </a:p>
      </dgm:t>
    </dgm:pt>
    <dgm:pt modelId="{4D6D4F7D-C318-45C7-9CEA-8B36E484EC68}" type="pres">
      <dgm:prSet presAssocID="{11859876-3F64-4FC6-A575-EE98811DE916}" presName="childShape" presStyleCnt="0"/>
      <dgm:spPr/>
    </dgm:pt>
    <dgm:pt modelId="{0B5B4056-2A50-4CD5-B4A3-0830E01F95A4}" type="pres">
      <dgm:prSet presAssocID="{0828C231-7D84-401E-9392-10FEDDF860EE}" presName="Name13" presStyleLbl="parChTrans1D2" presStyleIdx="4" presStyleCnt="6"/>
      <dgm:spPr/>
      <dgm:t>
        <a:bodyPr/>
        <a:lstStyle/>
        <a:p>
          <a:endParaRPr lang="en-US"/>
        </a:p>
      </dgm:t>
    </dgm:pt>
    <dgm:pt modelId="{DC38A57A-188B-4389-A6A7-178CEEC7A1D4}" type="pres">
      <dgm:prSet presAssocID="{2BB669E1-7827-4A64-B3C0-3A2323794B3A}" presName="childText" presStyleLbl="bgAcc1" presStyleIdx="4" presStyleCnt="6" custScaleY="107302" custLinFactNeighborY="26201">
        <dgm:presLayoutVars>
          <dgm:bulletEnabled val="1"/>
        </dgm:presLayoutVars>
      </dgm:prSet>
      <dgm:spPr/>
      <dgm:t>
        <a:bodyPr/>
        <a:lstStyle/>
        <a:p>
          <a:endParaRPr lang="en-US"/>
        </a:p>
      </dgm:t>
    </dgm:pt>
    <dgm:pt modelId="{828C93A4-1B7A-4C97-A7F4-0A6BDB390B67}" type="pres">
      <dgm:prSet presAssocID="{293F5BE7-DD52-489F-9C79-B114D5B0B04A}" presName="root" presStyleCnt="0"/>
      <dgm:spPr/>
    </dgm:pt>
    <dgm:pt modelId="{198DA0CD-FE08-4293-BC92-683E5047F0DE}" type="pres">
      <dgm:prSet presAssocID="{293F5BE7-DD52-489F-9C79-B114D5B0B04A}" presName="rootComposite" presStyleCnt="0"/>
      <dgm:spPr/>
    </dgm:pt>
    <dgm:pt modelId="{587E3EF2-F032-4940-9EB3-1EB48B017E1F}" type="pres">
      <dgm:prSet presAssocID="{293F5BE7-DD52-489F-9C79-B114D5B0B04A}" presName="rootText" presStyleLbl="node1" presStyleIdx="5" presStyleCnt="6" custScaleX="107039" custScaleY="188815"/>
      <dgm:spPr/>
      <dgm:t>
        <a:bodyPr/>
        <a:lstStyle/>
        <a:p>
          <a:endParaRPr lang="en-US"/>
        </a:p>
      </dgm:t>
    </dgm:pt>
    <dgm:pt modelId="{02C322CE-008E-44F2-A9B6-442BC75C1870}" type="pres">
      <dgm:prSet presAssocID="{293F5BE7-DD52-489F-9C79-B114D5B0B04A}" presName="rootConnector" presStyleLbl="node1" presStyleIdx="5" presStyleCnt="6"/>
      <dgm:spPr/>
      <dgm:t>
        <a:bodyPr/>
        <a:lstStyle/>
        <a:p>
          <a:endParaRPr lang="en-US"/>
        </a:p>
      </dgm:t>
    </dgm:pt>
    <dgm:pt modelId="{2072E770-2DB6-47DB-9C24-7C1D86252627}" type="pres">
      <dgm:prSet presAssocID="{293F5BE7-DD52-489F-9C79-B114D5B0B04A}" presName="childShape" presStyleCnt="0"/>
      <dgm:spPr/>
    </dgm:pt>
    <dgm:pt modelId="{802AAAA7-1F54-49B7-82F7-991910DDB0A6}" type="pres">
      <dgm:prSet presAssocID="{A9765323-7C13-460E-8B91-634DFCFAD7FF}" presName="Name13" presStyleLbl="parChTrans1D2" presStyleIdx="5" presStyleCnt="6"/>
      <dgm:spPr/>
      <dgm:t>
        <a:bodyPr/>
        <a:lstStyle/>
        <a:p>
          <a:endParaRPr lang="en-US"/>
        </a:p>
      </dgm:t>
    </dgm:pt>
    <dgm:pt modelId="{94F375AE-2869-48EB-B251-2275A2B7ED96}" type="pres">
      <dgm:prSet presAssocID="{67A3BBBB-7D95-4678-8FD8-850F47BF0FF0}" presName="childText" presStyleLbl="bgAcc1" presStyleIdx="5" presStyleCnt="6" custScaleY="102174" custLinFactNeighborX="163" custLinFactNeighborY="20831">
        <dgm:presLayoutVars>
          <dgm:bulletEnabled val="1"/>
        </dgm:presLayoutVars>
      </dgm:prSet>
      <dgm:spPr/>
      <dgm:t>
        <a:bodyPr/>
        <a:lstStyle/>
        <a:p>
          <a:endParaRPr lang="en-US"/>
        </a:p>
      </dgm:t>
    </dgm:pt>
  </dgm:ptLst>
  <dgm:cxnLst>
    <dgm:cxn modelId="{69074CB9-18FC-4902-9508-6021179D155D}" type="presOf" srcId="{06395C9D-5F7E-4529-862A-3A80211239E5}" destId="{EDF59CC9-3C9F-41FB-838E-719C15F23A0D}" srcOrd="0" destOrd="0" presId="urn:microsoft.com/office/officeart/2005/8/layout/hierarchy3"/>
    <dgm:cxn modelId="{2535FC8E-503F-4427-8477-5CA90B27E9BA}" type="presOf" srcId="{A11AC076-3A82-4E54-81C3-534063663224}" destId="{B8AB778E-7A90-4EAE-8ABB-151AC4EAEE00}" srcOrd="0" destOrd="0" presId="urn:microsoft.com/office/officeart/2005/8/layout/hierarchy3"/>
    <dgm:cxn modelId="{5C610C60-B932-424F-AA5A-31A695C66FC5}" type="presOf" srcId="{2BB669E1-7827-4A64-B3C0-3A2323794B3A}" destId="{DC38A57A-188B-4389-A6A7-178CEEC7A1D4}" srcOrd="0" destOrd="0" presId="urn:microsoft.com/office/officeart/2005/8/layout/hierarchy3"/>
    <dgm:cxn modelId="{CFC9C459-2B55-4778-9A5D-8BF2A69E25BC}" type="presOf" srcId="{293F5BE7-DD52-489F-9C79-B114D5B0B04A}" destId="{02C322CE-008E-44F2-A9B6-442BC75C1870}" srcOrd="1" destOrd="0" presId="urn:microsoft.com/office/officeart/2005/8/layout/hierarchy3"/>
    <dgm:cxn modelId="{C3CC3588-EC6D-4D13-A05B-CA748280E9FD}" type="presOf" srcId="{CBEF39B5-6709-4503-9874-7B43C6DDAB08}" destId="{6F231887-7176-480D-B7BB-670A1A86C3E5}" srcOrd="0" destOrd="0" presId="urn:microsoft.com/office/officeart/2005/8/layout/hierarchy3"/>
    <dgm:cxn modelId="{082DA561-017E-4899-B4FF-FB34A0EF4122}" srcId="{36C0C5F4-9488-409B-96B3-8C1DD0A0C33B}" destId="{06395C9D-5F7E-4529-862A-3A80211239E5}" srcOrd="0" destOrd="0" parTransId="{A407185D-4D59-442E-9E23-9A7DB5A27917}" sibTransId="{AF8833A1-4E91-4733-8E86-4EC1ECBDF427}"/>
    <dgm:cxn modelId="{0F6FCAEB-D2D8-4493-AE97-C3DFA725DBC1}" type="presOf" srcId="{67A3BBBB-7D95-4678-8FD8-850F47BF0FF0}" destId="{94F375AE-2869-48EB-B251-2275A2B7ED96}" srcOrd="0" destOrd="0" presId="urn:microsoft.com/office/officeart/2005/8/layout/hierarchy3"/>
    <dgm:cxn modelId="{160A0293-DB9B-4D03-B6D3-0FCE07E18C48}" srcId="{11859876-3F64-4FC6-A575-EE98811DE916}" destId="{2BB669E1-7827-4A64-B3C0-3A2323794B3A}" srcOrd="0" destOrd="0" parTransId="{0828C231-7D84-401E-9392-10FEDDF860EE}" sibTransId="{507891C6-DE81-4E1B-A685-4B76C2FBAC85}"/>
    <dgm:cxn modelId="{977D0FA5-3CE3-4E90-8E65-01206B9CF072}" type="presOf" srcId="{50E81B65-3BC8-4CAE-A7C5-0611F1074BDB}" destId="{8D80F13F-BA48-4E76-AF8D-5246BBFB7DAD}" srcOrd="0" destOrd="0" presId="urn:microsoft.com/office/officeart/2005/8/layout/hierarchy3"/>
    <dgm:cxn modelId="{FA8E9310-7B43-4EDB-ACF9-FE979BD001FD}" type="presOf" srcId="{11859876-3F64-4FC6-A575-EE98811DE916}" destId="{3D4A3E09-C246-4DA2-917A-E2EAE8FC586E}" srcOrd="1" destOrd="0" presId="urn:microsoft.com/office/officeart/2005/8/layout/hierarchy3"/>
    <dgm:cxn modelId="{B86F0119-0130-4B4E-8A6F-74078E2442F3}" type="presOf" srcId="{F986C92F-074B-4569-9182-5AD9EDCEA4D0}" destId="{07011804-5411-4C8E-B02C-19014C13CDA1}" srcOrd="0" destOrd="0" presId="urn:microsoft.com/office/officeart/2005/8/layout/hierarchy3"/>
    <dgm:cxn modelId="{AB19B313-F981-496A-A390-7A949783BA8D}" type="presOf" srcId="{A0A83082-40CD-431E-B62A-01E0F70D23CB}" destId="{A38916F7-7937-4A85-9DED-AC6A90C7DB7D}" srcOrd="1" destOrd="0" presId="urn:microsoft.com/office/officeart/2005/8/layout/hierarchy3"/>
    <dgm:cxn modelId="{D7F46E48-7B39-463B-9B49-FF39946BEBCF}" srcId="{8D5B3F8E-D1D3-42C4-AD6A-F11E28757214}" destId="{293F5BE7-DD52-489F-9C79-B114D5B0B04A}" srcOrd="5" destOrd="0" parTransId="{EF535CE2-26E3-4866-89FF-A425046FB107}" sibTransId="{C3A8436F-9A9D-4021-B2C7-D80881919EFF}"/>
    <dgm:cxn modelId="{D050F7AA-9063-4E1B-94EE-0D7CB9841274}" type="presOf" srcId="{A407185D-4D59-442E-9E23-9A7DB5A27917}" destId="{CAF739D8-2015-4CC0-B4CD-13CAB0D275B0}" srcOrd="0" destOrd="0" presId="urn:microsoft.com/office/officeart/2005/8/layout/hierarchy3"/>
    <dgm:cxn modelId="{76B5F50F-7637-41E9-8E4B-7CE9C5B112ED}" srcId="{8D5B3F8E-D1D3-42C4-AD6A-F11E28757214}" destId="{F986C92F-074B-4569-9182-5AD9EDCEA4D0}" srcOrd="0" destOrd="0" parTransId="{63BC6C48-49C4-41BE-ABD9-96E5875E5206}" sibTransId="{925B8134-609E-44E6-89CE-D2DF844B8B57}"/>
    <dgm:cxn modelId="{D57DA4C0-D3C9-463D-B72B-56E49797310A}" type="presOf" srcId="{CC8C43E9-2E95-4A14-A6F1-1837DB14A51E}" destId="{66B30C22-FED4-4ED8-821B-95B891645432}" srcOrd="0" destOrd="0" presId="urn:microsoft.com/office/officeart/2005/8/layout/hierarchy3"/>
    <dgm:cxn modelId="{BBD9A9B1-D97A-426B-8B42-CD76C49827E0}" type="presOf" srcId="{36C0C5F4-9488-409B-96B3-8C1DD0A0C33B}" destId="{BDCC6E20-C2E6-4709-926E-447E78555F26}" srcOrd="0" destOrd="0" presId="urn:microsoft.com/office/officeart/2005/8/layout/hierarchy3"/>
    <dgm:cxn modelId="{9088CE97-6807-439F-8FC6-3AF30F22ECEF}" srcId="{A0A83082-40CD-431E-B62A-01E0F70D23CB}" destId="{50E81B65-3BC8-4CAE-A7C5-0611F1074BDB}" srcOrd="0" destOrd="0" parTransId="{6B912088-EA22-45B4-B357-52E3F6336985}" sibTransId="{B8746F8C-DCCD-49A7-A15E-0E65623420FA}"/>
    <dgm:cxn modelId="{27362B66-8444-446E-A7DF-FB572BD752EC}" srcId="{8D5B3F8E-D1D3-42C4-AD6A-F11E28757214}" destId="{36C0C5F4-9488-409B-96B3-8C1DD0A0C33B}" srcOrd="3" destOrd="0" parTransId="{64FD89F2-F705-4F5F-A897-40F1A68CA6CB}" sibTransId="{25D322C2-36BA-40CC-ACF4-D82574D6C1EE}"/>
    <dgm:cxn modelId="{738714AC-57D1-42BE-9F98-F7D3278EAC33}" type="presOf" srcId="{A9765323-7C13-460E-8B91-634DFCFAD7FF}" destId="{802AAAA7-1F54-49B7-82F7-991910DDB0A6}" srcOrd="0" destOrd="0" presId="urn:microsoft.com/office/officeart/2005/8/layout/hierarchy3"/>
    <dgm:cxn modelId="{F75EAE46-14FE-4C75-A9CD-B815B0CB9BC8}" srcId="{8D5B3F8E-D1D3-42C4-AD6A-F11E28757214}" destId="{11859876-3F64-4FC6-A575-EE98811DE916}" srcOrd="4" destOrd="0" parTransId="{E99A6D7E-3776-45CB-AFA7-628BEB5906ED}" sibTransId="{BAB10840-5800-4EFE-9B6E-C1DC186A8B7D}"/>
    <dgm:cxn modelId="{DB407F1B-F598-497D-ABC6-FBF7C1DEF93F}" type="presOf" srcId="{6B912088-EA22-45B4-B357-52E3F6336985}" destId="{C321A6DF-5592-43F4-A647-7723C0F84040}" srcOrd="0" destOrd="0" presId="urn:microsoft.com/office/officeart/2005/8/layout/hierarchy3"/>
    <dgm:cxn modelId="{4EC31C7A-280D-4FC3-8FF6-C17E19655D6C}" type="presOf" srcId="{0828C231-7D84-401E-9392-10FEDDF860EE}" destId="{0B5B4056-2A50-4CD5-B4A3-0830E01F95A4}" srcOrd="0" destOrd="0" presId="urn:microsoft.com/office/officeart/2005/8/layout/hierarchy3"/>
    <dgm:cxn modelId="{B3CFB76D-A17A-430D-B739-1D9EC36C30D6}" srcId="{F986C92F-074B-4569-9182-5AD9EDCEA4D0}" destId="{CBEF39B5-6709-4503-9874-7B43C6DDAB08}" srcOrd="0" destOrd="0" parTransId="{A11AC076-3A82-4E54-81C3-534063663224}" sibTransId="{CA7BF61F-125A-4B5F-88E5-52C62DB5E3AF}"/>
    <dgm:cxn modelId="{A9959F72-1DE5-484D-87F1-C230A47C4175}" type="presOf" srcId="{11859876-3F64-4FC6-A575-EE98811DE916}" destId="{EB78EE24-5688-4077-BEC9-8FC435D912EA}" srcOrd="0" destOrd="0" presId="urn:microsoft.com/office/officeart/2005/8/layout/hierarchy3"/>
    <dgm:cxn modelId="{F48C38D3-2769-469E-8B97-55EDD200FE6C}" srcId="{8D5B3F8E-D1D3-42C4-AD6A-F11E28757214}" destId="{396E9662-479A-40EA-B8A4-5975608ACB3A}" srcOrd="1" destOrd="0" parTransId="{BCE2A53F-F3E4-43A2-B0F2-123D81F99BE9}" sibTransId="{FDE254B2-4DD5-44C3-97F3-6F3C40EF367F}"/>
    <dgm:cxn modelId="{66BA9EDE-5F2F-41A1-8379-557C542BB46B}" type="presOf" srcId="{A0A83082-40CD-431E-B62A-01E0F70D23CB}" destId="{1AF3C8A1-9C60-4C8F-B705-90B46616E028}" srcOrd="0" destOrd="0" presId="urn:microsoft.com/office/officeart/2005/8/layout/hierarchy3"/>
    <dgm:cxn modelId="{7187BA08-D08E-4C33-B713-B34D2F5B99B4}" type="presOf" srcId="{396E9662-479A-40EA-B8A4-5975608ACB3A}" destId="{1587D582-CEE9-494F-8E20-1A6A098E95F1}" srcOrd="1" destOrd="0" presId="urn:microsoft.com/office/officeart/2005/8/layout/hierarchy3"/>
    <dgm:cxn modelId="{401C5B14-B886-40A2-B27D-6D755B205893}" srcId="{396E9662-479A-40EA-B8A4-5975608ACB3A}" destId="{D84DFC25-FF8A-473A-8683-D9FD0284CD40}" srcOrd="0" destOrd="0" parTransId="{CC8C43E9-2E95-4A14-A6F1-1837DB14A51E}" sibTransId="{9CF8886C-2B5E-4DA7-9151-5DD8E8ED6CE4}"/>
    <dgm:cxn modelId="{3BCD669C-F3B2-4974-9B0D-4EDE2CA26070}" type="presOf" srcId="{F986C92F-074B-4569-9182-5AD9EDCEA4D0}" destId="{7FDE2E71-9CD7-4112-B74A-0B74926A845F}" srcOrd="1" destOrd="0" presId="urn:microsoft.com/office/officeart/2005/8/layout/hierarchy3"/>
    <dgm:cxn modelId="{7FEAE0FA-EEA1-46E7-9459-DAEF33405EF3}" type="presOf" srcId="{D84DFC25-FF8A-473A-8683-D9FD0284CD40}" destId="{E73F9456-BC72-4C78-B610-473CE0A7D7B8}" srcOrd="0" destOrd="0" presId="urn:microsoft.com/office/officeart/2005/8/layout/hierarchy3"/>
    <dgm:cxn modelId="{33FC77D7-13DD-41EC-9DF0-772320D61ABF}" type="presOf" srcId="{396E9662-479A-40EA-B8A4-5975608ACB3A}" destId="{1A71C6D7-D580-4928-9FE8-A6040818A69A}" srcOrd="0" destOrd="0" presId="urn:microsoft.com/office/officeart/2005/8/layout/hierarchy3"/>
    <dgm:cxn modelId="{D8ECB4C2-1E97-45EF-96A7-869CB831481A}" type="presOf" srcId="{36C0C5F4-9488-409B-96B3-8C1DD0A0C33B}" destId="{D77DD108-465E-4BB5-B725-4B1FED666623}" srcOrd="1" destOrd="0" presId="urn:microsoft.com/office/officeart/2005/8/layout/hierarchy3"/>
    <dgm:cxn modelId="{96382499-AFBB-402D-96CD-E04FBDF7E417}" srcId="{8D5B3F8E-D1D3-42C4-AD6A-F11E28757214}" destId="{A0A83082-40CD-431E-B62A-01E0F70D23CB}" srcOrd="2" destOrd="0" parTransId="{ACECE28A-0B12-45E2-A386-85F9B94C1F3A}" sibTransId="{C6E20907-4FA1-458E-9517-6F8FF92A22DF}"/>
    <dgm:cxn modelId="{E4E0406A-2253-473B-8F5F-CCFD2564DB9C}" srcId="{293F5BE7-DD52-489F-9C79-B114D5B0B04A}" destId="{67A3BBBB-7D95-4678-8FD8-850F47BF0FF0}" srcOrd="0" destOrd="0" parTransId="{A9765323-7C13-460E-8B91-634DFCFAD7FF}" sibTransId="{ACF92B59-CFB3-4134-B125-ACB0838BE4BC}"/>
    <dgm:cxn modelId="{47D7EF7D-6F8D-4C42-8BBB-AC717CB99F5A}" type="presOf" srcId="{8D5B3F8E-D1D3-42C4-AD6A-F11E28757214}" destId="{27ACB58D-808F-4B00-9E4F-374E0D4B2991}" srcOrd="0" destOrd="0" presId="urn:microsoft.com/office/officeart/2005/8/layout/hierarchy3"/>
    <dgm:cxn modelId="{50F558BF-6F38-429B-B553-664DD429BE1F}" type="presOf" srcId="{293F5BE7-DD52-489F-9C79-B114D5B0B04A}" destId="{587E3EF2-F032-4940-9EB3-1EB48B017E1F}" srcOrd="0" destOrd="0" presId="urn:microsoft.com/office/officeart/2005/8/layout/hierarchy3"/>
    <dgm:cxn modelId="{A957E747-3EAF-433E-A31C-585CBD5C9955}" type="presParOf" srcId="{27ACB58D-808F-4B00-9E4F-374E0D4B2991}" destId="{CAD547F1-414B-4F0C-BF6F-C045F58182BC}" srcOrd="0" destOrd="0" presId="urn:microsoft.com/office/officeart/2005/8/layout/hierarchy3"/>
    <dgm:cxn modelId="{23F3C014-2767-47AE-8434-9F8D1CB56E68}" type="presParOf" srcId="{CAD547F1-414B-4F0C-BF6F-C045F58182BC}" destId="{FFB20172-6524-4B55-AA8E-69ADE1EE747D}" srcOrd="0" destOrd="0" presId="urn:microsoft.com/office/officeart/2005/8/layout/hierarchy3"/>
    <dgm:cxn modelId="{E4DA2491-A9F9-45EC-B2B8-8D128A41D141}" type="presParOf" srcId="{FFB20172-6524-4B55-AA8E-69ADE1EE747D}" destId="{07011804-5411-4C8E-B02C-19014C13CDA1}" srcOrd="0" destOrd="0" presId="urn:microsoft.com/office/officeart/2005/8/layout/hierarchy3"/>
    <dgm:cxn modelId="{B0CC227C-E6BA-4AC0-97C1-4980AC070C5B}" type="presParOf" srcId="{FFB20172-6524-4B55-AA8E-69ADE1EE747D}" destId="{7FDE2E71-9CD7-4112-B74A-0B74926A845F}" srcOrd="1" destOrd="0" presId="urn:microsoft.com/office/officeart/2005/8/layout/hierarchy3"/>
    <dgm:cxn modelId="{81F852CD-F9FE-4C61-B805-E4BA13069B3C}" type="presParOf" srcId="{CAD547F1-414B-4F0C-BF6F-C045F58182BC}" destId="{54593BFA-EE51-45B4-8B47-40518FC5C3FB}" srcOrd="1" destOrd="0" presId="urn:microsoft.com/office/officeart/2005/8/layout/hierarchy3"/>
    <dgm:cxn modelId="{ADACD841-22FD-43F3-86A6-466665EB0959}" type="presParOf" srcId="{54593BFA-EE51-45B4-8B47-40518FC5C3FB}" destId="{B8AB778E-7A90-4EAE-8ABB-151AC4EAEE00}" srcOrd="0" destOrd="0" presId="urn:microsoft.com/office/officeart/2005/8/layout/hierarchy3"/>
    <dgm:cxn modelId="{6C713810-E500-4855-9E9B-6EE33B533753}" type="presParOf" srcId="{54593BFA-EE51-45B4-8B47-40518FC5C3FB}" destId="{6F231887-7176-480D-B7BB-670A1A86C3E5}" srcOrd="1" destOrd="0" presId="urn:microsoft.com/office/officeart/2005/8/layout/hierarchy3"/>
    <dgm:cxn modelId="{A1331384-535C-4470-95E0-A4B31E81D1CE}" type="presParOf" srcId="{27ACB58D-808F-4B00-9E4F-374E0D4B2991}" destId="{A4686636-5DD4-4330-B5CB-41DA98D5F90A}" srcOrd="1" destOrd="0" presId="urn:microsoft.com/office/officeart/2005/8/layout/hierarchy3"/>
    <dgm:cxn modelId="{C9B72794-0CDE-4FC4-A4A2-6D9219E0A7AB}" type="presParOf" srcId="{A4686636-5DD4-4330-B5CB-41DA98D5F90A}" destId="{0EC5A77E-42C6-49BC-9122-BDBBC8B310A9}" srcOrd="0" destOrd="0" presId="urn:microsoft.com/office/officeart/2005/8/layout/hierarchy3"/>
    <dgm:cxn modelId="{7C249F5C-D040-449A-A785-23E74F4850E9}" type="presParOf" srcId="{0EC5A77E-42C6-49BC-9122-BDBBC8B310A9}" destId="{1A71C6D7-D580-4928-9FE8-A6040818A69A}" srcOrd="0" destOrd="0" presId="urn:microsoft.com/office/officeart/2005/8/layout/hierarchy3"/>
    <dgm:cxn modelId="{7EAFABF5-D3CC-4D70-942B-7417CC976D60}" type="presParOf" srcId="{0EC5A77E-42C6-49BC-9122-BDBBC8B310A9}" destId="{1587D582-CEE9-494F-8E20-1A6A098E95F1}" srcOrd="1" destOrd="0" presId="urn:microsoft.com/office/officeart/2005/8/layout/hierarchy3"/>
    <dgm:cxn modelId="{2B42D908-1A10-409F-BD08-23187FE1B6DD}" type="presParOf" srcId="{A4686636-5DD4-4330-B5CB-41DA98D5F90A}" destId="{AB4EAEC6-033F-474A-8E16-066A35A3CD39}" srcOrd="1" destOrd="0" presId="urn:microsoft.com/office/officeart/2005/8/layout/hierarchy3"/>
    <dgm:cxn modelId="{5413E9F9-1FE2-49ED-A407-BCC7D26A476B}" type="presParOf" srcId="{AB4EAEC6-033F-474A-8E16-066A35A3CD39}" destId="{66B30C22-FED4-4ED8-821B-95B891645432}" srcOrd="0" destOrd="0" presId="urn:microsoft.com/office/officeart/2005/8/layout/hierarchy3"/>
    <dgm:cxn modelId="{97A738B1-228A-469D-9E41-244B7FD2F1F6}" type="presParOf" srcId="{AB4EAEC6-033F-474A-8E16-066A35A3CD39}" destId="{E73F9456-BC72-4C78-B610-473CE0A7D7B8}" srcOrd="1" destOrd="0" presId="urn:microsoft.com/office/officeart/2005/8/layout/hierarchy3"/>
    <dgm:cxn modelId="{02D52BA9-5580-4FD0-872D-2B4DB5F88D08}" type="presParOf" srcId="{27ACB58D-808F-4B00-9E4F-374E0D4B2991}" destId="{0D1D6198-5BA4-462D-9399-389379B86DAC}" srcOrd="2" destOrd="0" presId="urn:microsoft.com/office/officeart/2005/8/layout/hierarchy3"/>
    <dgm:cxn modelId="{37830032-632E-4FDD-9618-6B7F1F929708}" type="presParOf" srcId="{0D1D6198-5BA4-462D-9399-389379B86DAC}" destId="{C398A05E-A1A4-473D-ADB1-AF39A752BE5D}" srcOrd="0" destOrd="0" presId="urn:microsoft.com/office/officeart/2005/8/layout/hierarchy3"/>
    <dgm:cxn modelId="{CEEE84D2-5C46-4D80-8C86-C6B71A904BF9}" type="presParOf" srcId="{C398A05E-A1A4-473D-ADB1-AF39A752BE5D}" destId="{1AF3C8A1-9C60-4C8F-B705-90B46616E028}" srcOrd="0" destOrd="0" presId="urn:microsoft.com/office/officeart/2005/8/layout/hierarchy3"/>
    <dgm:cxn modelId="{736377DA-B65E-4F4F-8B95-6A97E4BBF7AE}" type="presParOf" srcId="{C398A05E-A1A4-473D-ADB1-AF39A752BE5D}" destId="{A38916F7-7937-4A85-9DED-AC6A90C7DB7D}" srcOrd="1" destOrd="0" presId="urn:microsoft.com/office/officeart/2005/8/layout/hierarchy3"/>
    <dgm:cxn modelId="{C78E50B4-4553-434E-A3E3-025358E9202C}" type="presParOf" srcId="{0D1D6198-5BA4-462D-9399-389379B86DAC}" destId="{4C15BFA6-E8A7-4353-817B-13311F62B879}" srcOrd="1" destOrd="0" presId="urn:microsoft.com/office/officeart/2005/8/layout/hierarchy3"/>
    <dgm:cxn modelId="{3F6893E3-F0C3-415E-978E-02E931AFBE1E}" type="presParOf" srcId="{4C15BFA6-E8A7-4353-817B-13311F62B879}" destId="{C321A6DF-5592-43F4-A647-7723C0F84040}" srcOrd="0" destOrd="0" presId="urn:microsoft.com/office/officeart/2005/8/layout/hierarchy3"/>
    <dgm:cxn modelId="{397901A0-1577-48A3-9375-8EE40A67802D}" type="presParOf" srcId="{4C15BFA6-E8A7-4353-817B-13311F62B879}" destId="{8D80F13F-BA48-4E76-AF8D-5246BBFB7DAD}" srcOrd="1" destOrd="0" presId="urn:microsoft.com/office/officeart/2005/8/layout/hierarchy3"/>
    <dgm:cxn modelId="{8D508EAB-0BA4-4DC5-BB38-8E9A39CDE7B4}" type="presParOf" srcId="{27ACB58D-808F-4B00-9E4F-374E0D4B2991}" destId="{5A4CDFFC-B377-4589-8B85-0E13564824B9}" srcOrd="3" destOrd="0" presId="urn:microsoft.com/office/officeart/2005/8/layout/hierarchy3"/>
    <dgm:cxn modelId="{79DE7DF6-F1ED-41B0-9C25-9E36AF69BD4D}" type="presParOf" srcId="{5A4CDFFC-B377-4589-8B85-0E13564824B9}" destId="{4373573F-25A8-46DC-B8C1-446096A4407B}" srcOrd="0" destOrd="0" presId="urn:microsoft.com/office/officeart/2005/8/layout/hierarchy3"/>
    <dgm:cxn modelId="{6F01E247-1AF0-4F34-9BF3-7E86FFFF6D0E}" type="presParOf" srcId="{4373573F-25A8-46DC-B8C1-446096A4407B}" destId="{BDCC6E20-C2E6-4709-926E-447E78555F26}" srcOrd="0" destOrd="0" presId="urn:microsoft.com/office/officeart/2005/8/layout/hierarchy3"/>
    <dgm:cxn modelId="{6930E69B-B72C-41C2-9CF1-C3F1052907C8}" type="presParOf" srcId="{4373573F-25A8-46DC-B8C1-446096A4407B}" destId="{D77DD108-465E-4BB5-B725-4B1FED666623}" srcOrd="1" destOrd="0" presId="urn:microsoft.com/office/officeart/2005/8/layout/hierarchy3"/>
    <dgm:cxn modelId="{48C890F0-B5AA-49B5-8C28-F4F1390C3136}" type="presParOf" srcId="{5A4CDFFC-B377-4589-8B85-0E13564824B9}" destId="{DF066F1A-7E0F-46CD-B267-1A0AC700EB55}" srcOrd="1" destOrd="0" presId="urn:microsoft.com/office/officeart/2005/8/layout/hierarchy3"/>
    <dgm:cxn modelId="{68C1FB8B-FEA9-4A6F-8C17-06CE109D5D23}" type="presParOf" srcId="{DF066F1A-7E0F-46CD-B267-1A0AC700EB55}" destId="{CAF739D8-2015-4CC0-B4CD-13CAB0D275B0}" srcOrd="0" destOrd="0" presId="urn:microsoft.com/office/officeart/2005/8/layout/hierarchy3"/>
    <dgm:cxn modelId="{328716BF-8AC6-4C0A-93E4-DB8F1233B155}" type="presParOf" srcId="{DF066F1A-7E0F-46CD-B267-1A0AC700EB55}" destId="{EDF59CC9-3C9F-41FB-838E-719C15F23A0D}" srcOrd="1" destOrd="0" presId="urn:microsoft.com/office/officeart/2005/8/layout/hierarchy3"/>
    <dgm:cxn modelId="{C671F3EF-0ABD-4ED5-9681-F5ECF242EE2D}" type="presParOf" srcId="{27ACB58D-808F-4B00-9E4F-374E0D4B2991}" destId="{E964F5F5-07EE-48F3-B9E4-3486B58CB3B6}" srcOrd="4" destOrd="0" presId="urn:microsoft.com/office/officeart/2005/8/layout/hierarchy3"/>
    <dgm:cxn modelId="{9EF84F7B-7D10-4398-B0F5-34448EABFBBD}" type="presParOf" srcId="{E964F5F5-07EE-48F3-B9E4-3486B58CB3B6}" destId="{534E40AA-934C-43DE-B1D2-4C69D2423474}" srcOrd="0" destOrd="0" presId="urn:microsoft.com/office/officeart/2005/8/layout/hierarchy3"/>
    <dgm:cxn modelId="{BA659CA9-B8D3-49CA-AA3E-AA097044BA2D}" type="presParOf" srcId="{534E40AA-934C-43DE-B1D2-4C69D2423474}" destId="{EB78EE24-5688-4077-BEC9-8FC435D912EA}" srcOrd="0" destOrd="0" presId="urn:microsoft.com/office/officeart/2005/8/layout/hierarchy3"/>
    <dgm:cxn modelId="{F4D9D692-D67C-4226-851F-D49E7388C417}" type="presParOf" srcId="{534E40AA-934C-43DE-B1D2-4C69D2423474}" destId="{3D4A3E09-C246-4DA2-917A-E2EAE8FC586E}" srcOrd="1" destOrd="0" presId="urn:microsoft.com/office/officeart/2005/8/layout/hierarchy3"/>
    <dgm:cxn modelId="{E24D5F73-3667-4B29-A88B-903C9438699C}" type="presParOf" srcId="{E964F5F5-07EE-48F3-B9E4-3486B58CB3B6}" destId="{4D6D4F7D-C318-45C7-9CEA-8B36E484EC68}" srcOrd="1" destOrd="0" presId="urn:microsoft.com/office/officeart/2005/8/layout/hierarchy3"/>
    <dgm:cxn modelId="{2240BC5F-6B15-462A-91D6-93ED027E554F}" type="presParOf" srcId="{4D6D4F7D-C318-45C7-9CEA-8B36E484EC68}" destId="{0B5B4056-2A50-4CD5-B4A3-0830E01F95A4}" srcOrd="0" destOrd="0" presId="urn:microsoft.com/office/officeart/2005/8/layout/hierarchy3"/>
    <dgm:cxn modelId="{5A95293E-21F1-4AFE-B848-3C6AF8A1B7A6}" type="presParOf" srcId="{4D6D4F7D-C318-45C7-9CEA-8B36E484EC68}" destId="{DC38A57A-188B-4389-A6A7-178CEEC7A1D4}" srcOrd="1" destOrd="0" presId="urn:microsoft.com/office/officeart/2005/8/layout/hierarchy3"/>
    <dgm:cxn modelId="{63BAF1BB-9528-49D4-9D69-900525EFE79F}" type="presParOf" srcId="{27ACB58D-808F-4B00-9E4F-374E0D4B2991}" destId="{828C93A4-1B7A-4C97-A7F4-0A6BDB390B67}" srcOrd="5" destOrd="0" presId="urn:microsoft.com/office/officeart/2005/8/layout/hierarchy3"/>
    <dgm:cxn modelId="{F6A757F3-C37E-4A63-9724-D27367D94391}" type="presParOf" srcId="{828C93A4-1B7A-4C97-A7F4-0A6BDB390B67}" destId="{198DA0CD-FE08-4293-BC92-683E5047F0DE}" srcOrd="0" destOrd="0" presId="urn:microsoft.com/office/officeart/2005/8/layout/hierarchy3"/>
    <dgm:cxn modelId="{0DF0F258-22DE-4A03-AEF9-0C2C5A672AD6}" type="presParOf" srcId="{198DA0CD-FE08-4293-BC92-683E5047F0DE}" destId="{587E3EF2-F032-4940-9EB3-1EB48B017E1F}" srcOrd="0" destOrd="0" presId="urn:microsoft.com/office/officeart/2005/8/layout/hierarchy3"/>
    <dgm:cxn modelId="{1E8DD736-ECA9-4DF8-AEF3-975564A957A6}" type="presParOf" srcId="{198DA0CD-FE08-4293-BC92-683E5047F0DE}" destId="{02C322CE-008E-44F2-A9B6-442BC75C1870}" srcOrd="1" destOrd="0" presId="urn:microsoft.com/office/officeart/2005/8/layout/hierarchy3"/>
    <dgm:cxn modelId="{9EE88771-41D5-4632-BAF3-D2CAD55E72EB}" type="presParOf" srcId="{828C93A4-1B7A-4C97-A7F4-0A6BDB390B67}" destId="{2072E770-2DB6-47DB-9C24-7C1D86252627}" srcOrd="1" destOrd="0" presId="urn:microsoft.com/office/officeart/2005/8/layout/hierarchy3"/>
    <dgm:cxn modelId="{055AFCF0-4635-4655-A9A5-E6850EF90793}" type="presParOf" srcId="{2072E770-2DB6-47DB-9C24-7C1D86252627}" destId="{802AAAA7-1F54-49B7-82F7-991910DDB0A6}" srcOrd="0" destOrd="0" presId="urn:microsoft.com/office/officeart/2005/8/layout/hierarchy3"/>
    <dgm:cxn modelId="{84667F37-5C28-4C64-AEBB-000E71FECCBE}" type="presParOf" srcId="{2072E770-2DB6-47DB-9C24-7C1D86252627}" destId="{94F375AE-2869-48EB-B251-2275A2B7ED96}" srcOrd="1" destOrd="0" presId="urn:microsoft.com/office/officeart/2005/8/layout/hierarchy3"/>
  </dgm:cxnLst>
  <dgm:bg/>
  <dgm:whole/>
  <dgm:extLst>
    <a:ext uri="http://schemas.microsoft.com/office/drawing/2008/diagram">
      <dsp:dataModelExt xmlns="" xmlns:dsp="http://schemas.microsoft.com/office/drawing/2008/diagram" relId="rId11"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A6950224-87BA-4376-8012-AA630F43408A}" type="doc">
      <dgm:prSet loTypeId="urn:microsoft.com/office/officeart/2005/8/layout/venn3" loCatId="relationship" qsTypeId="urn:microsoft.com/office/officeart/2005/8/quickstyle/simple5" qsCatId="simple" csTypeId="urn:microsoft.com/office/officeart/2005/8/colors/accent0_1" csCatId="mainScheme" phldr="1"/>
      <dgm:spPr/>
      <dgm:t>
        <a:bodyPr/>
        <a:lstStyle/>
        <a:p>
          <a:endParaRPr lang="en-US"/>
        </a:p>
      </dgm:t>
    </dgm:pt>
    <dgm:pt modelId="{6B4C9266-B1D8-4F43-9979-50180769ADE7}">
      <dgm:prSet phldrT="[Text]"/>
      <dgm:spPr>
        <a:xfrm>
          <a:off x="114370" y="1087"/>
          <a:ext cx="1267824" cy="1267824"/>
        </a:xfrm>
        <a:solidFill>
          <a:srgbClr val="00B050"/>
        </a:solidFill>
        <a:ln>
          <a:solidFill>
            <a:sysClr val="windowText" lastClr="000000"/>
          </a:solid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gm:spPr>
      <dgm:t>
        <a:bodyPr/>
        <a:lstStyle/>
        <a:p>
          <a:r>
            <a:rPr lang="en-US" dirty="0" smtClean="0"/>
            <a:t>Post graduates</a:t>
          </a:r>
          <a:endParaRPr lang="en-US" b="0" i="0" baseline="0" dirty="0">
            <a:solidFill>
              <a:sysClr val="windowText" lastClr="000000"/>
            </a:solidFill>
            <a:latin typeface="Calibri" pitchFamily="34" charset="0"/>
            <a:ea typeface="+mn-ea"/>
            <a:cs typeface="+mn-cs"/>
          </a:endParaRPr>
        </a:p>
        <a:p>
          <a:r>
            <a:rPr lang="en-US" b="0" i="0" baseline="0" dirty="0" smtClean="0">
              <a:solidFill>
                <a:sysClr val="windowText" lastClr="000000"/>
              </a:solidFill>
              <a:latin typeface="Calibri" pitchFamily="34" charset="0"/>
              <a:ea typeface="+mn-ea"/>
              <a:cs typeface="+mn-cs"/>
            </a:rPr>
            <a:t>1.3</a:t>
          </a:r>
          <a:endParaRPr lang="en-US" b="1" dirty="0">
            <a:solidFill>
              <a:sysClr val="windowText" lastClr="000000"/>
            </a:solidFill>
            <a:latin typeface="Calibri"/>
            <a:ea typeface="+mn-ea"/>
            <a:cs typeface="+mn-cs"/>
          </a:endParaRPr>
        </a:p>
      </dgm:t>
    </dgm:pt>
    <dgm:pt modelId="{F16DD9B5-68EE-42FA-9097-B1F3D075F928}" type="parTrans" cxnId="{BBD60740-E352-4C4F-8325-D9772A809047}">
      <dgm:prSet/>
      <dgm:spPr/>
      <dgm:t>
        <a:bodyPr/>
        <a:lstStyle/>
        <a:p>
          <a:endParaRPr lang="en-US"/>
        </a:p>
      </dgm:t>
    </dgm:pt>
    <dgm:pt modelId="{8B274042-4CB7-47D9-BFE6-C04C0987A2D7}" type="sibTrans" cxnId="{BBD60740-E352-4C4F-8325-D9772A809047}">
      <dgm:prSet/>
      <dgm:spPr/>
      <dgm:t>
        <a:bodyPr/>
        <a:lstStyle/>
        <a:p>
          <a:endParaRPr lang="en-US"/>
        </a:p>
      </dgm:t>
    </dgm:pt>
    <dgm:pt modelId="{924BA590-4134-4F27-995D-814F5B7A1150}">
      <dgm:prSet phldrT="[Text]"/>
      <dgm:spPr>
        <a:xfrm>
          <a:off x="1128629" y="1087"/>
          <a:ext cx="1267824" cy="1267824"/>
        </a:xfrm>
        <a:solidFill>
          <a:srgbClr val="92D050"/>
        </a:solidFill>
        <a:ln>
          <a:solidFill>
            <a:sysClr val="windowText" lastClr="000000"/>
          </a:solid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gm:spPr>
      <dgm:t>
        <a:bodyPr/>
        <a:lstStyle/>
        <a:p>
          <a:r>
            <a:rPr lang="en-US" dirty="0" smtClean="0"/>
            <a:t>Graduates</a:t>
          </a:r>
          <a:endParaRPr lang="en-US" b="0" i="0" baseline="0" dirty="0">
            <a:solidFill>
              <a:sysClr val="windowText" lastClr="000000"/>
            </a:solidFill>
            <a:latin typeface="Calibri" pitchFamily="34" charset="0"/>
            <a:ea typeface="+mn-ea"/>
            <a:cs typeface="+mn-cs"/>
          </a:endParaRPr>
        </a:p>
        <a:p>
          <a:r>
            <a:rPr lang="en-US" b="1" i="0" baseline="0" dirty="0" smtClean="0">
              <a:solidFill>
                <a:sysClr val="windowText" lastClr="000000"/>
              </a:solidFill>
              <a:latin typeface="Calibri" pitchFamily="34" charset="0"/>
              <a:ea typeface="+mn-ea"/>
              <a:cs typeface="+mn-cs"/>
            </a:rPr>
            <a:t>2.7</a:t>
          </a:r>
          <a:endParaRPr lang="en-US" b="1" dirty="0">
            <a:solidFill>
              <a:sysClr val="windowText" lastClr="000000"/>
            </a:solidFill>
            <a:latin typeface="Calibri"/>
            <a:ea typeface="+mn-ea"/>
            <a:cs typeface="+mn-cs"/>
          </a:endParaRPr>
        </a:p>
      </dgm:t>
    </dgm:pt>
    <dgm:pt modelId="{FD01E2C5-027C-432B-8712-1B27BDB3274C}" type="parTrans" cxnId="{87AE24D4-CA07-41E8-A152-B08193ED8653}">
      <dgm:prSet/>
      <dgm:spPr/>
      <dgm:t>
        <a:bodyPr/>
        <a:lstStyle/>
        <a:p>
          <a:endParaRPr lang="en-US"/>
        </a:p>
      </dgm:t>
    </dgm:pt>
    <dgm:pt modelId="{6F11FFA5-E06D-40F5-833E-CF16109AB258}" type="sibTrans" cxnId="{87AE24D4-CA07-41E8-A152-B08193ED8653}">
      <dgm:prSet/>
      <dgm:spPr/>
      <dgm:t>
        <a:bodyPr/>
        <a:lstStyle/>
        <a:p>
          <a:endParaRPr lang="en-US"/>
        </a:p>
      </dgm:t>
    </dgm:pt>
    <dgm:pt modelId="{7784CDC9-5934-45B5-AD74-5A1977983453}">
      <dgm:prSet phldrT="[Text]"/>
      <dgm:spPr>
        <a:xfrm>
          <a:off x="2142888" y="1087"/>
          <a:ext cx="1267824" cy="1267824"/>
        </a:xfrm>
        <a:solidFill>
          <a:schemeClr val="bg1">
            <a:lumMod val="75000"/>
          </a:schemeClr>
        </a:solidFill>
        <a:ln>
          <a:solidFill>
            <a:sysClr val="windowText" lastClr="000000"/>
          </a:solid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gm:spPr>
      <dgm:t>
        <a:bodyPr/>
        <a:lstStyle/>
        <a:p>
          <a:r>
            <a:rPr lang="en-US" dirty="0" smtClean="0"/>
            <a:t>SSC /</a:t>
          </a:r>
          <a:br>
            <a:rPr lang="en-US" dirty="0" smtClean="0"/>
          </a:br>
          <a:r>
            <a:rPr lang="en-US" dirty="0" smtClean="0"/>
            <a:t>HSC</a:t>
          </a:r>
          <a:endParaRPr lang="en-US" b="0" i="0" baseline="0" dirty="0">
            <a:solidFill>
              <a:sysClr val="windowText" lastClr="000000"/>
            </a:solidFill>
            <a:latin typeface="Calibri" pitchFamily="34" charset="0"/>
            <a:ea typeface="+mn-ea"/>
            <a:cs typeface="+mn-cs"/>
          </a:endParaRPr>
        </a:p>
        <a:p>
          <a:r>
            <a:rPr lang="en-US" b="1" dirty="0" smtClean="0">
              <a:solidFill>
                <a:sysClr val="windowText" lastClr="000000"/>
              </a:solidFill>
              <a:latin typeface="Calibri"/>
              <a:ea typeface="+mn-ea"/>
              <a:cs typeface="+mn-cs"/>
            </a:rPr>
            <a:t>7.0</a:t>
          </a:r>
          <a:endParaRPr lang="en-US" b="1" dirty="0">
            <a:solidFill>
              <a:sysClr val="windowText" lastClr="000000"/>
            </a:solidFill>
            <a:latin typeface="Calibri"/>
            <a:ea typeface="+mn-ea"/>
            <a:cs typeface="+mn-cs"/>
          </a:endParaRPr>
        </a:p>
      </dgm:t>
    </dgm:pt>
    <dgm:pt modelId="{E625AC46-01C4-4840-BEC2-BDF477B0127F}" type="parTrans" cxnId="{DDEC7C7A-0C97-4646-A290-26A5FF7CED9A}">
      <dgm:prSet/>
      <dgm:spPr/>
      <dgm:t>
        <a:bodyPr/>
        <a:lstStyle/>
        <a:p>
          <a:endParaRPr lang="en-US"/>
        </a:p>
      </dgm:t>
    </dgm:pt>
    <dgm:pt modelId="{47E3C5F2-D0E3-4E51-B29C-97F602FAE5D4}" type="sibTrans" cxnId="{DDEC7C7A-0C97-4646-A290-26A5FF7CED9A}">
      <dgm:prSet/>
      <dgm:spPr/>
      <dgm:t>
        <a:bodyPr/>
        <a:lstStyle/>
        <a:p>
          <a:endParaRPr lang="en-US"/>
        </a:p>
      </dgm:t>
    </dgm:pt>
    <dgm:pt modelId="{AE7379EB-A1C6-48D8-80FF-C81F3D6CE1D4}">
      <dgm:prSet phldrT="[Text]"/>
      <dgm:spPr>
        <a:xfrm>
          <a:off x="2142888" y="1087"/>
          <a:ext cx="1267824" cy="1267824"/>
        </a:xfrm>
        <a:solidFill>
          <a:schemeClr val="accent1">
            <a:lumMod val="60000"/>
            <a:lumOff val="40000"/>
          </a:schemeClr>
        </a:solidFill>
        <a:ln>
          <a:solidFill>
            <a:sysClr val="windowText" lastClr="000000"/>
          </a:solid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gm:spPr>
      <dgm:t>
        <a:bodyPr/>
        <a:lstStyle/>
        <a:p>
          <a:r>
            <a:rPr lang="en-US" dirty="0" smtClean="0"/>
            <a:t>Unskilled</a:t>
          </a:r>
        </a:p>
        <a:p>
          <a:r>
            <a:rPr lang="en-US" b="1" i="0" baseline="0" dirty="0" smtClean="0">
              <a:solidFill>
                <a:sysClr val="windowText" lastClr="000000"/>
              </a:solidFill>
              <a:latin typeface="Calibri" pitchFamily="34" charset="0"/>
              <a:ea typeface="+mn-ea"/>
              <a:cs typeface="+mn-cs"/>
            </a:rPr>
            <a:t>1.3</a:t>
          </a:r>
          <a:endParaRPr lang="en-US" b="1" dirty="0">
            <a:solidFill>
              <a:sysClr val="windowText" lastClr="000000"/>
            </a:solidFill>
            <a:latin typeface="Calibri"/>
            <a:ea typeface="+mn-ea"/>
            <a:cs typeface="+mn-cs"/>
          </a:endParaRPr>
        </a:p>
      </dgm:t>
    </dgm:pt>
    <dgm:pt modelId="{81BE7D18-E2E8-471C-80A7-38F56A0CEEC3}" type="parTrans" cxnId="{531262C5-4C4A-4F2A-8B32-82471D6951E8}">
      <dgm:prSet/>
      <dgm:spPr/>
      <dgm:t>
        <a:bodyPr/>
        <a:lstStyle/>
        <a:p>
          <a:endParaRPr lang="en-US"/>
        </a:p>
      </dgm:t>
    </dgm:pt>
    <dgm:pt modelId="{5D45D80A-B90E-42A6-82AB-C2CBEB634B92}" type="sibTrans" cxnId="{531262C5-4C4A-4F2A-8B32-82471D6951E8}">
      <dgm:prSet/>
      <dgm:spPr/>
      <dgm:t>
        <a:bodyPr/>
        <a:lstStyle/>
        <a:p>
          <a:endParaRPr lang="en-US"/>
        </a:p>
      </dgm:t>
    </dgm:pt>
    <dgm:pt modelId="{5256017A-9BF7-42A1-9BA1-45F1548410B4}">
      <dgm:prSet phldrT="[Text]"/>
      <dgm:spPr>
        <a:xfrm>
          <a:off x="2142888" y="1087"/>
          <a:ext cx="1267824" cy="1267824"/>
        </a:xfrm>
        <a:solidFill>
          <a:schemeClr val="accent5">
            <a:lumMod val="60000"/>
            <a:lumOff val="40000"/>
          </a:schemeClr>
        </a:solidFill>
        <a:ln>
          <a:solidFill>
            <a:sysClr val="windowText" lastClr="000000"/>
          </a:solid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gm:spPr>
      <dgm:t>
        <a:bodyPr/>
        <a:lstStyle/>
        <a:p>
          <a:r>
            <a:rPr lang="en-US" dirty="0" smtClean="0"/>
            <a:t>Technical/ Diploma</a:t>
          </a:r>
        </a:p>
        <a:p>
          <a:r>
            <a:rPr lang="en-US" b="1" i="0" baseline="0" dirty="0" smtClean="0">
              <a:solidFill>
                <a:sysClr val="windowText" lastClr="000000"/>
              </a:solidFill>
              <a:latin typeface="Calibri" pitchFamily="34" charset="0"/>
              <a:ea typeface="+mn-ea"/>
              <a:cs typeface="+mn-cs"/>
            </a:rPr>
            <a:t>1.4</a:t>
          </a:r>
          <a:endParaRPr lang="en-US" b="1" dirty="0">
            <a:solidFill>
              <a:sysClr val="windowText" lastClr="000000"/>
            </a:solidFill>
            <a:latin typeface="Calibri"/>
            <a:ea typeface="+mn-ea"/>
            <a:cs typeface="+mn-cs"/>
          </a:endParaRPr>
        </a:p>
      </dgm:t>
    </dgm:pt>
    <dgm:pt modelId="{B98C8739-16D8-4455-920A-3EF71A47BE91}" type="parTrans" cxnId="{FF0C020C-036B-4BF8-9DA6-CF0B32D90261}">
      <dgm:prSet/>
      <dgm:spPr/>
      <dgm:t>
        <a:bodyPr/>
        <a:lstStyle/>
        <a:p>
          <a:endParaRPr lang="en-US"/>
        </a:p>
      </dgm:t>
    </dgm:pt>
    <dgm:pt modelId="{99D535FC-4E2F-4D1D-B60F-E96C9EC02990}" type="sibTrans" cxnId="{FF0C020C-036B-4BF8-9DA6-CF0B32D90261}">
      <dgm:prSet/>
      <dgm:spPr/>
      <dgm:t>
        <a:bodyPr/>
        <a:lstStyle/>
        <a:p>
          <a:endParaRPr lang="en-US"/>
        </a:p>
      </dgm:t>
    </dgm:pt>
    <dgm:pt modelId="{0C0C559E-593C-4B8F-B65A-6F3842C67A63}">
      <dgm:prSet phldrT="[Text]"/>
      <dgm:spPr>
        <a:xfrm>
          <a:off x="2142888" y="1087"/>
          <a:ext cx="1267824" cy="1267824"/>
        </a:xfrm>
        <a:solidFill>
          <a:schemeClr val="accent1">
            <a:lumMod val="40000"/>
            <a:lumOff val="60000"/>
          </a:schemeClr>
        </a:solidFill>
        <a:ln>
          <a:solidFill>
            <a:sysClr val="windowText" lastClr="000000"/>
          </a:solid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gm:spPr>
      <dgm:t>
        <a:bodyPr/>
        <a:lstStyle/>
        <a:p>
          <a:r>
            <a:rPr lang="en-US" dirty="0" smtClean="0"/>
            <a:t>Less than SSC</a:t>
          </a:r>
        </a:p>
        <a:p>
          <a:r>
            <a:rPr lang="en-US" b="1" dirty="0" smtClean="0">
              <a:solidFill>
                <a:sysClr val="windowText" lastClr="000000"/>
              </a:solidFill>
              <a:latin typeface="Calibri"/>
              <a:ea typeface="+mn-ea"/>
              <a:cs typeface="+mn-cs"/>
            </a:rPr>
            <a:t>3.9</a:t>
          </a:r>
          <a:endParaRPr lang="en-US" b="1" dirty="0">
            <a:solidFill>
              <a:sysClr val="windowText" lastClr="000000"/>
            </a:solidFill>
            <a:latin typeface="Calibri"/>
            <a:ea typeface="+mn-ea"/>
            <a:cs typeface="+mn-cs"/>
          </a:endParaRPr>
        </a:p>
      </dgm:t>
    </dgm:pt>
    <dgm:pt modelId="{1F2380C6-6E6C-4AD3-807B-00EEFFB8B757}" type="parTrans" cxnId="{8F5FF5DE-ADDB-47C6-A219-7246BF6EB61A}">
      <dgm:prSet/>
      <dgm:spPr/>
      <dgm:t>
        <a:bodyPr/>
        <a:lstStyle/>
        <a:p>
          <a:endParaRPr lang="en-US"/>
        </a:p>
      </dgm:t>
    </dgm:pt>
    <dgm:pt modelId="{F906485D-2BC3-4215-8666-687B8F782E1A}" type="sibTrans" cxnId="{8F5FF5DE-ADDB-47C6-A219-7246BF6EB61A}">
      <dgm:prSet/>
      <dgm:spPr/>
      <dgm:t>
        <a:bodyPr/>
        <a:lstStyle/>
        <a:p>
          <a:endParaRPr lang="en-US"/>
        </a:p>
      </dgm:t>
    </dgm:pt>
    <dgm:pt modelId="{1071D2AF-E27F-4C46-95A3-E0053DE07E35}" type="pres">
      <dgm:prSet presAssocID="{A6950224-87BA-4376-8012-AA630F43408A}" presName="Name0" presStyleCnt="0">
        <dgm:presLayoutVars>
          <dgm:dir/>
          <dgm:resizeHandles val="exact"/>
        </dgm:presLayoutVars>
      </dgm:prSet>
      <dgm:spPr/>
      <dgm:t>
        <a:bodyPr/>
        <a:lstStyle/>
        <a:p>
          <a:endParaRPr lang="en-US"/>
        </a:p>
      </dgm:t>
    </dgm:pt>
    <dgm:pt modelId="{9F22EB1E-6ABD-4E57-AF8C-C48BD076AD33}" type="pres">
      <dgm:prSet presAssocID="{6B4C9266-B1D8-4F43-9979-50180769ADE7}" presName="Name5" presStyleLbl="vennNode1" presStyleIdx="0" presStyleCnt="6">
        <dgm:presLayoutVars>
          <dgm:bulletEnabled val="1"/>
        </dgm:presLayoutVars>
      </dgm:prSet>
      <dgm:spPr>
        <a:prstGeom prst="ellipse">
          <a:avLst/>
        </a:prstGeom>
      </dgm:spPr>
      <dgm:t>
        <a:bodyPr/>
        <a:lstStyle/>
        <a:p>
          <a:endParaRPr lang="en-US"/>
        </a:p>
      </dgm:t>
    </dgm:pt>
    <dgm:pt modelId="{78CA27AB-CBD8-480E-B65C-D5F2DB3D9CBF}" type="pres">
      <dgm:prSet presAssocID="{8B274042-4CB7-47D9-BFE6-C04C0987A2D7}" presName="space" presStyleCnt="0"/>
      <dgm:spPr/>
    </dgm:pt>
    <dgm:pt modelId="{27836894-8341-4C54-9248-5C00A3B38624}" type="pres">
      <dgm:prSet presAssocID="{924BA590-4134-4F27-995D-814F5B7A1150}" presName="Name5" presStyleLbl="vennNode1" presStyleIdx="1" presStyleCnt="6">
        <dgm:presLayoutVars>
          <dgm:bulletEnabled val="1"/>
        </dgm:presLayoutVars>
      </dgm:prSet>
      <dgm:spPr>
        <a:prstGeom prst="ellipse">
          <a:avLst/>
        </a:prstGeom>
      </dgm:spPr>
      <dgm:t>
        <a:bodyPr/>
        <a:lstStyle/>
        <a:p>
          <a:endParaRPr lang="en-US"/>
        </a:p>
      </dgm:t>
    </dgm:pt>
    <dgm:pt modelId="{31001964-6501-48E6-8904-1585C8B80DEF}" type="pres">
      <dgm:prSet presAssocID="{6F11FFA5-E06D-40F5-833E-CF16109AB258}" presName="space" presStyleCnt="0"/>
      <dgm:spPr/>
    </dgm:pt>
    <dgm:pt modelId="{D13A25EB-CCE5-48B4-9A29-5C715096FEB1}" type="pres">
      <dgm:prSet presAssocID="{7784CDC9-5934-45B5-AD74-5A1977983453}" presName="Name5" presStyleLbl="vennNode1" presStyleIdx="2" presStyleCnt="6" custLinFactNeighborY="1373">
        <dgm:presLayoutVars>
          <dgm:bulletEnabled val="1"/>
        </dgm:presLayoutVars>
      </dgm:prSet>
      <dgm:spPr>
        <a:prstGeom prst="ellipse">
          <a:avLst/>
        </a:prstGeom>
      </dgm:spPr>
      <dgm:t>
        <a:bodyPr/>
        <a:lstStyle/>
        <a:p>
          <a:endParaRPr lang="en-US"/>
        </a:p>
      </dgm:t>
    </dgm:pt>
    <dgm:pt modelId="{07D67536-EE1F-4366-9B88-D6DD434A4898}" type="pres">
      <dgm:prSet presAssocID="{47E3C5F2-D0E3-4E51-B29C-97F602FAE5D4}" presName="space" presStyleCnt="0"/>
      <dgm:spPr/>
    </dgm:pt>
    <dgm:pt modelId="{B4F6EEFA-30C8-42DA-BE2F-DC501FCF466C}" type="pres">
      <dgm:prSet presAssocID="{5256017A-9BF7-42A1-9BA1-45F1548410B4}" presName="Name5" presStyleLbl="vennNode1" presStyleIdx="3" presStyleCnt="6">
        <dgm:presLayoutVars>
          <dgm:bulletEnabled val="1"/>
        </dgm:presLayoutVars>
      </dgm:prSet>
      <dgm:spPr/>
      <dgm:t>
        <a:bodyPr/>
        <a:lstStyle/>
        <a:p>
          <a:endParaRPr lang="en-US"/>
        </a:p>
      </dgm:t>
    </dgm:pt>
    <dgm:pt modelId="{4E4790E1-24E3-489B-88BC-6C8421E58592}" type="pres">
      <dgm:prSet presAssocID="{99D535FC-4E2F-4D1D-B60F-E96C9EC02990}" presName="space" presStyleCnt="0"/>
      <dgm:spPr/>
    </dgm:pt>
    <dgm:pt modelId="{019CD38D-A234-438F-9196-E26ACD9F8F6C}" type="pres">
      <dgm:prSet presAssocID="{0C0C559E-593C-4B8F-B65A-6F3842C67A63}" presName="Name5" presStyleLbl="vennNode1" presStyleIdx="4" presStyleCnt="6">
        <dgm:presLayoutVars>
          <dgm:bulletEnabled val="1"/>
        </dgm:presLayoutVars>
      </dgm:prSet>
      <dgm:spPr/>
      <dgm:t>
        <a:bodyPr/>
        <a:lstStyle/>
        <a:p>
          <a:endParaRPr lang="en-US"/>
        </a:p>
      </dgm:t>
    </dgm:pt>
    <dgm:pt modelId="{0CA83122-80E0-4E15-9CAF-157CAB81FEB1}" type="pres">
      <dgm:prSet presAssocID="{F906485D-2BC3-4215-8666-687B8F782E1A}" presName="space" presStyleCnt="0"/>
      <dgm:spPr/>
    </dgm:pt>
    <dgm:pt modelId="{70F50815-B896-4D06-8DF2-6970B458802C}" type="pres">
      <dgm:prSet presAssocID="{AE7379EB-A1C6-48D8-80FF-C81F3D6CE1D4}" presName="Name5" presStyleLbl="vennNode1" presStyleIdx="5" presStyleCnt="6">
        <dgm:presLayoutVars>
          <dgm:bulletEnabled val="1"/>
        </dgm:presLayoutVars>
      </dgm:prSet>
      <dgm:spPr/>
      <dgm:t>
        <a:bodyPr/>
        <a:lstStyle/>
        <a:p>
          <a:endParaRPr lang="en-US"/>
        </a:p>
      </dgm:t>
    </dgm:pt>
  </dgm:ptLst>
  <dgm:cxnLst>
    <dgm:cxn modelId="{378DD6EE-9AC6-4B85-B7B1-12D4359EA60E}" type="presOf" srcId="{5256017A-9BF7-42A1-9BA1-45F1548410B4}" destId="{B4F6EEFA-30C8-42DA-BE2F-DC501FCF466C}" srcOrd="0" destOrd="0" presId="urn:microsoft.com/office/officeart/2005/8/layout/venn3"/>
    <dgm:cxn modelId="{D5E87C01-7954-4867-8865-DAECB0D4ED1D}" type="presOf" srcId="{AE7379EB-A1C6-48D8-80FF-C81F3D6CE1D4}" destId="{70F50815-B896-4D06-8DF2-6970B458802C}" srcOrd="0" destOrd="0" presId="urn:microsoft.com/office/officeart/2005/8/layout/venn3"/>
    <dgm:cxn modelId="{4CF740B8-7FD4-429A-B70C-76B57DA59A92}" type="presOf" srcId="{A6950224-87BA-4376-8012-AA630F43408A}" destId="{1071D2AF-E27F-4C46-95A3-E0053DE07E35}" srcOrd="0" destOrd="0" presId="urn:microsoft.com/office/officeart/2005/8/layout/venn3"/>
    <dgm:cxn modelId="{DDEC7C7A-0C97-4646-A290-26A5FF7CED9A}" srcId="{A6950224-87BA-4376-8012-AA630F43408A}" destId="{7784CDC9-5934-45B5-AD74-5A1977983453}" srcOrd="2" destOrd="0" parTransId="{E625AC46-01C4-4840-BEC2-BDF477B0127F}" sibTransId="{47E3C5F2-D0E3-4E51-B29C-97F602FAE5D4}"/>
    <dgm:cxn modelId="{88AC09BE-47CE-40BE-A274-A076D4F90706}" type="presOf" srcId="{6B4C9266-B1D8-4F43-9979-50180769ADE7}" destId="{9F22EB1E-6ABD-4E57-AF8C-C48BD076AD33}" srcOrd="0" destOrd="0" presId="urn:microsoft.com/office/officeart/2005/8/layout/venn3"/>
    <dgm:cxn modelId="{87AE24D4-CA07-41E8-A152-B08193ED8653}" srcId="{A6950224-87BA-4376-8012-AA630F43408A}" destId="{924BA590-4134-4F27-995D-814F5B7A1150}" srcOrd="1" destOrd="0" parTransId="{FD01E2C5-027C-432B-8712-1B27BDB3274C}" sibTransId="{6F11FFA5-E06D-40F5-833E-CF16109AB258}"/>
    <dgm:cxn modelId="{C43FF97C-DE33-42AE-834F-F9AA2721930F}" type="presOf" srcId="{924BA590-4134-4F27-995D-814F5B7A1150}" destId="{27836894-8341-4C54-9248-5C00A3B38624}" srcOrd="0" destOrd="0" presId="urn:microsoft.com/office/officeart/2005/8/layout/venn3"/>
    <dgm:cxn modelId="{8F5FF5DE-ADDB-47C6-A219-7246BF6EB61A}" srcId="{A6950224-87BA-4376-8012-AA630F43408A}" destId="{0C0C559E-593C-4B8F-B65A-6F3842C67A63}" srcOrd="4" destOrd="0" parTransId="{1F2380C6-6E6C-4AD3-807B-00EEFFB8B757}" sibTransId="{F906485D-2BC3-4215-8666-687B8F782E1A}"/>
    <dgm:cxn modelId="{7FC96193-EA8D-4151-853A-BA056B217CFE}" type="presOf" srcId="{0C0C559E-593C-4B8F-B65A-6F3842C67A63}" destId="{019CD38D-A234-438F-9196-E26ACD9F8F6C}" srcOrd="0" destOrd="0" presId="urn:microsoft.com/office/officeart/2005/8/layout/venn3"/>
    <dgm:cxn modelId="{531262C5-4C4A-4F2A-8B32-82471D6951E8}" srcId="{A6950224-87BA-4376-8012-AA630F43408A}" destId="{AE7379EB-A1C6-48D8-80FF-C81F3D6CE1D4}" srcOrd="5" destOrd="0" parTransId="{81BE7D18-E2E8-471C-80A7-38F56A0CEEC3}" sibTransId="{5D45D80A-B90E-42A6-82AB-C2CBEB634B92}"/>
    <dgm:cxn modelId="{FF0C020C-036B-4BF8-9DA6-CF0B32D90261}" srcId="{A6950224-87BA-4376-8012-AA630F43408A}" destId="{5256017A-9BF7-42A1-9BA1-45F1548410B4}" srcOrd="3" destOrd="0" parTransId="{B98C8739-16D8-4455-920A-3EF71A47BE91}" sibTransId="{99D535FC-4E2F-4D1D-B60F-E96C9EC02990}"/>
    <dgm:cxn modelId="{2276C239-3DE5-49CA-AF89-0A03103B8C21}" type="presOf" srcId="{7784CDC9-5934-45B5-AD74-5A1977983453}" destId="{D13A25EB-CCE5-48B4-9A29-5C715096FEB1}" srcOrd="0" destOrd="0" presId="urn:microsoft.com/office/officeart/2005/8/layout/venn3"/>
    <dgm:cxn modelId="{BBD60740-E352-4C4F-8325-D9772A809047}" srcId="{A6950224-87BA-4376-8012-AA630F43408A}" destId="{6B4C9266-B1D8-4F43-9979-50180769ADE7}" srcOrd="0" destOrd="0" parTransId="{F16DD9B5-68EE-42FA-9097-B1F3D075F928}" sibTransId="{8B274042-4CB7-47D9-BFE6-C04C0987A2D7}"/>
    <dgm:cxn modelId="{3B11E6E9-C40F-4016-85C6-DD014568583B}" type="presParOf" srcId="{1071D2AF-E27F-4C46-95A3-E0053DE07E35}" destId="{9F22EB1E-6ABD-4E57-AF8C-C48BD076AD33}" srcOrd="0" destOrd="0" presId="urn:microsoft.com/office/officeart/2005/8/layout/venn3"/>
    <dgm:cxn modelId="{1C44EB1C-17DB-4936-8E76-7AAAD4666B35}" type="presParOf" srcId="{1071D2AF-E27F-4C46-95A3-E0053DE07E35}" destId="{78CA27AB-CBD8-480E-B65C-D5F2DB3D9CBF}" srcOrd="1" destOrd="0" presId="urn:microsoft.com/office/officeart/2005/8/layout/venn3"/>
    <dgm:cxn modelId="{5D260631-3F06-440C-8568-85CA1B9BC012}" type="presParOf" srcId="{1071D2AF-E27F-4C46-95A3-E0053DE07E35}" destId="{27836894-8341-4C54-9248-5C00A3B38624}" srcOrd="2" destOrd="0" presId="urn:microsoft.com/office/officeart/2005/8/layout/venn3"/>
    <dgm:cxn modelId="{41DA1FBD-908C-4FE6-A0F4-0A56D75908DE}" type="presParOf" srcId="{1071D2AF-E27F-4C46-95A3-E0053DE07E35}" destId="{31001964-6501-48E6-8904-1585C8B80DEF}" srcOrd="3" destOrd="0" presId="urn:microsoft.com/office/officeart/2005/8/layout/venn3"/>
    <dgm:cxn modelId="{10E20A27-E85F-45ED-9E97-1DE05D1548D5}" type="presParOf" srcId="{1071D2AF-E27F-4C46-95A3-E0053DE07E35}" destId="{D13A25EB-CCE5-48B4-9A29-5C715096FEB1}" srcOrd="4" destOrd="0" presId="urn:microsoft.com/office/officeart/2005/8/layout/venn3"/>
    <dgm:cxn modelId="{0E21E22E-5813-4171-B47C-EC36CF101538}" type="presParOf" srcId="{1071D2AF-E27F-4C46-95A3-E0053DE07E35}" destId="{07D67536-EE1F-4366-9B88-D6DD434A4898}" srcOrd="5" destOrd="0" presId="urn:microsoft.com/office/officeart/2005/8/layout/venn3"/>
    <dgm:cxn modelId="{339261EC-2A1D-44B2-88A8-61076AA52F52}" type="presParOf" srcId="{1071D2AF-E27F-4C46-95A3-E0053DE07E35}" destId="{B4F6EEFA-30C8-42DA-BE2F-DC501FCF466C}" srcOrd="6" destOrd="0" presId="urn:microsoft.com/office/officeart/2005/8/layout/venn3"/>
    <dgm:cxn modelId="{3925AECD-F44F-403F-9C54-5E83A2627A32}" type="presParOf" srcId="{1071D2AF-E27F-4C46-95A3-E0053DE07E35}" destId="{4E4790E1-24E3-489B-88BC-6C8421E58592}" srcOrd="7" destOrd="0" presId="urn:microsoft.com/office/officeart/2005/8/layout/venn3"/>
    <dgm:cxn modelId="{0A94E820-60CA-4376-8305-5AB8C596A749}" type="presParOf" srcId="{1071D2AF-E27F-4C46-95A3-E0053DE07E35}" destId="{019CD38D-A234-438F-9196-E26ACD9F8F6C}" srcOrd="8" destOrd="0" presId="urn:microsoft.com/office/officeart/2005/8/layout/venn3"/>
    <dgm:cxn modelId="{E203A09A-A6BE-4485-B78E-916043F08E4F}" type="presParOf" srcId="{1071D2AF-E27F-4C46-95A3-E0053DE07E35}" destId="{0CA83122-80E0-4E15-9CAF-157CAB81FEB1}" srcOrd="9" destOrd="0" presId="urn:microsoft.com/office/officeart/2005/8/layout/venn3"/>
    <dgm:cxn modelId="{EA8219E3-9571-4252-9842-9403A2BA371D}" type="presParOf" srcId="{1071D2AF-E27F-4C46-95A3-E0053DE07E35}" destId="{70F50815-B896-4D06-8DF2-6970B458802C}" srcOrd="10" destOrd="0" presId="urn:microsoft.com/office/officeart/2005/8/layout/venn3"/>
  </dgm:cxnLst>
  <dgm:bg/>
  <dgm:whole>
    <a:ln>
      <a:noFill/>
    </a:ln>
  </dgm:whole>
  <dgm:extLst>
    <a:ext uri="http://schemas.microsoft.com/office/drawing/2008/diagram">
      <dsp:dataModelExt xmlns=""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a="http://schemas.openxmlformats.org/drawingml/2006/main" xmlns:dsp="http://schemas.microsoft.com/office/drawing/2008/diagram">
  <dsp:spTree>
    <dsp:nvGrpSpPr>
      <dsp:cNvPr id="0" name=""/>
      <dsp:cNvGrpSpPr/>
    </dsp:nvGrpSpPr>
    <dsp:grpSpPr/>
    <dsp:sp modelId="{07011804-5411-4C8E-B02C-19014C13CDA1}">
      <dsp:nvSpPr>
        <dsp:cNvPr id="0" name=""/>
        <dsp:cNvSpPr/>
      </dsp:nvSpPr>
      <dsp:spPr>
        <a:xfrm>
          <a:off x="953" y="171409"/>
          <a:ext cx="861619" cy="787171"/>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a:latin typeface="Calibri" pitchFamily="34" charset="0"/>
            </a:rPr>
            <a:t>All</a:t>
          </a:r>
          <a:br>
            <a:rPr lang="en-US" sz="1400" b="1" kern="1200" dirty="0">
              <a:latin typeface="Calibri" pitchFamily="34" charset="0"/>
            </a:rPr>
          </a:br>
          <a:r>
            <a:rPr lang="en-US" sz="1400" b="1" kern="1200" dirty="0">
              <a:latin typeface="Calibri" pitchFamily="34" charset="0"/>
            </a:rPr>
            <a:t>(</a:t>
          </a:r>
          <a:r>
            <a:rPr lang="en-US" sz="1400" b="1" kern="1200" dirty="0" smtClean="0">
              <a:latin typeface="Calibri" pitchFamily="34" charset="0"/>
            </a:rPr>
            <a:t>n=5003)</a:t>
          </a:r>
          <a:endParaRPr lang="en-US" sz="1400" b="1" kern="1200" dirty="0">
            <a:latin typeface="Calibri" pitchFamily="34" charset="0"/>
          </a:endParaRPr>
        </a:p>
      </dsp:txBody>
      <dsp:txXfrm>
        <a:off x="953" y="171409"/>
        <a:ext cx="861619" cy="787171"/>
      </dsp:txXfrm>
    </dsp:sp>
    <dsp:sp modelId="{B8AB778E-7A90-4EAE-8ABB-151AC4EAEE00}">
      <dsp:nvSpPr>
        <dsp:cNvPr id="0" name=""/>
        <dsp:cNvSpPr/>
      </dsp:nvSpPr>
      <dsp:spPr>
        <a:xfrm>
          <a:off x="41395" y="958580"/>
          <a:ext cx="91440" cy="451712"/>
        </a:xfrm>
        <a:custGeom>
          <a:avLst/>
          <a:gdLst/>
          <a:ahLst/>
          <a:cxnLst/>
          <a:rect l="0" t="0" r="0" b="0"/>
          <a:pathLst>
            <a:path>
              <a:moveTo>
                <a:pt x="45720" y="0"/>
              </a:moveTo>
              <a:lnTo>
                <a:pt x="45720" y="451712"/>
              </a:lnTo>
              <a:lnTo>
                <a:pt x="131881" y="451712"/>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F231887-7176-480D-B7BB-670A1A86C3E5}">
      <dsp:nvSpPr>
        <dsp:cNvPr id="0" name=""/>
        <dsp:cNvSpPr/>
      </dsp:nvSpPr>
      <dsp:spPr>
        <a:xfrm>
          <a:off x="173277" y="1179159"/>
          <a:ext cx="689295" cy="462267"/>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4566.8</a:t>
          </a:r>
          <a:endParaRPr lang="en-US" sz="1200" kern="1200" dirty="0">
            <a:latin typeface="Calibri" pitchFamily="34" charset="0"/>
          </a:endParaRPr>
        </a:p>
      </dsp:txBody>
      <dsp:txXfrm>
        <a:off x="173277" y="1179159"/>
        <a:ext cx="689295" cy="462267"/>
      </dsp:txXfrm>
    </dsp:sp>
    <dsp:sp modelId="{1A71C6D7-D580-4928-9FE8-A6040818A69A}">
      <dsp:nvSpPr>
        <dsp:cNvPr id="0" name=""/>
        <dsp:cNvSpPr/>
      </dsp:nvSpPr>
      <dsp:spPr>
        <a:xfrm>
          <a:off x="1077977" y="171409"/>
          <a:ext cx="970717" cy="787171"/>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Type H</a:t>
          </a:r>
          <a:r>
            <a:rPr lang="en-US" sz="1400" b="1" kern="1200" dirty="0">
              <a:latin typeface="Calibri" pitchFamily="34" charset="0"/>
            </a:rPr>
            <a:t/>
          </a:r>
          <a:br>
            <a:rPr lang="en-US" sz="1400" b="1" kern="1200" dirty="0">
              <a:latin typeface="Calibri" pitchFamily="34" charset="0"/>
            </a:rPr>
          </a:br>
          <a:r>
            <a:rPr lang="en-US" sz="1400" b="1" kern="1200" dirty="0">
              <a:latin typeface="Calibri" pitchFamily="34" charset="0"/>
            </a:rPr>
            <a:t>(</a:t>
          </a:r>
          <a:r>
            <a:rPr lang="en-US" sz="1400" b="1" kern="1200" dirty="0" smtClean="0">
              <a:latin typeface="Calibri" pitchFamily="34" charset="0"/>
            </a:rPr>
            <a:t>n=4333)</a:t>
          </a:r>
          <a:endParaRPr lang="en-US" sz="1400" b="1" kern="1200" dirty="0">
            <a:latin typeface="Calibri" pitchFamily="34" charset="0"/>
          </a:endParaRPr>
        </a:p>
      </dsp:txBody>
      <dsp:txXfrm>
        <a:off x="1077977" y="171409"/>
        <a:ext cx="970717" cy="787171"/>
      </dsp:txXfrm>
    </dsp:sp>
    <dsp:sp modelId="{66B30C22-FED4-4ED8-821B-95B891645432}">
      <dsp:nvSpPr>
        <dsp:cNvPr id="0" name=""/>
        <dsp:cNvSpPr/>
      </dsp:nvSpPr>
      <dsp:spPr>
        <a:xfrm>
          <a:off x="1175049" y="958580"/>
          <a:ext cx="97071" cy="451712"/>
        </a:xfrm>
        <a:custGeom>
          <a:avLst/>
          <a:gdLst/>
          <a:ahLst/>
          <a:cxnLst/>
          <a:rect l="0" t="0" r="0" b="0"/>
          <a:pathLst>
            <a:path>
              <a:moveTo>
                <a:pt x="0" y="0"/>
              </a:moveTo>
              <a:lnTo>
                <a:pt x="0" y="451712"/>
              </a:lnTo>
              <a:lnTo>
                <a:pt x="97071" y="451712"/>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E73F9456-BC72-4C78-B610-473CE0A7D7B8}">
      <dsp:nvSpPr>
        <dsp:cNvPr id="0" name=""/>
        <dsp:cNvSpPr/>
      </dsp:nvSpPr>
      <dsp:spPr>
        <a:xfrm>
          <a:off x="1272121" y="1179159"/>
          <a:ext cx="689295" cy="462267"/>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4868.1</a:t>
          </a:r>
          <a:endParaRPr lang="en-US" sz="1200" kern="1200" dirty="0">
            <a:latin typeface="Calibri" pitchFamily="34" charset="0"/>
          </a:endParaRPr>
        </a:p>
      </dsp:txBody>
      <dsp:txXfrm>
        <a:off x="1272121" y="1179159"/>
        <a:ext cx="689295" cy="462267"/>
      </dsp:txXfrm>
    </dsp:sp>
    <dsp:sp modelId="{1AF3C8A1-9C60-4C8F-B705-90B46616E028}">
      <dsp:nvSpPr>
        <dsp:cNvPr id="0" name=""/>
        <dsp:cNvSpPr/>
      </dsp:nvSpPr>
      <dsp:spPr>
        <a:xfrm>
          <a:off x="2264100" y="171409"/>
          <a:ext cx="861619" cy="787171"/>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Type P</a:t>
          </a:r>
          <a:r>
            <a:rPr lang="en-US" sz="1400" b="1" kern="1200" dirty="0">
              <a:latin typeface="Calibri" pitchFamily="34" charset="0"/>
            </a:rPr>
            <a:t/>
          </a:r>
          <a:br>
            <a:rPr lang="en-US" sz="1400" b="1" kern="1200" dirty="0">
              <a:latin typeface="Calibri" pitchFamily="34" charset="0"/>
            </a:rPr>
          </a:br>
          <a:r>
            <a:rPr lang="en-US" sz="1400" b="1" kern="1200" dirty="0" smtClean="0">
              <a:latin typeface="Calibri" pitchFamily="34" charset="0"/>
            </a:rPr>
            <a:t>(n=523)</a:t>
          </a:r>
          <a:endParaRPr lang="en-US" sz="1400" b="1" kern="1200" dirty="0">
            <a:latin typeface="Calibri" pitchFamily="34" charset="0"/>
          </a:endParaRPr>
        </a:p>
      </dsp:txBody>
      <dsp:txXfrm>
        <a:off x="2264100" y="171409"/>
        <a:ext cx="861619" cy="787171"/>
      </dsp:txXfrm>
    </dsp:sp>
    <dsp:sp modelId="{C321A6DF-5592-43F4-A647-7723C0F84040}">
      <dsp:nvSpPr>
        <dsp:cNvPr id="0" name=""/>
        <dsp:cNvSpPr/>
      </dsp:nvSpPr>
      <dsp:spPr>
        <a:xfrm>
          <a:off x="2304542" y="958580"/>
          <a:ext cx="91440" cy="451712"/>
        </a:xfrm>
        <a:custGeom>
          <a:avLst/>
          <a:gdLst/>
          <a:ahLst/>
          <a:cxnLst/>
          <a:rect l="0" t="0" r="0" b="0"/>
          <a:pathLst>
            <a:path>
              <a:moveTo>
                <a:pt x="45720" y="0"/>
              </a:moveTo>
              <a:lnTo>
                <a:pt x="45720" y="451712"/>
              </a:lnTo>
              <a:lnTo>
                <a:pt x="131881" y="451712"/>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8D80F13F-BA48-4E76-AF8D-5246BBFB7DAD}">
      <dsp:nvSpPr>
        <dsp:cNvPr id="0" name=""/>
        <dsp:cNvSpPr/>
      </dsp:nvSpPr>
      <dsp:spPr>
        <a:xfrm>
          <a:off x="2436424" y="1179159"/>
          <a:ext cx="689295" cy="462267"/>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3933.1</a:t>
          </a:r>
          <a:endParaRPr lang="en-US" sz="1200" kern="1200" dirty="0">
            <a:latin typeface="Calibri" pitchFamily="34" charset="0"/>
          </a:endParaRPr>
        </a:p>
      </dsp:txBody>
      <dsp:txXfrm>
        <a:off x="2436424" y="1179159"/>
        <a:ext cx="689295" cy="462267"/>
      </dsp:txXfrm>
    </dsp:sp>
    <dsp:sp modelId="{BDCC6E20-C2E6-4709-926E-447E78555F26}">
      <dsp:nvSpPr>
        <dsp:cNvPr id="0" name=""/>
        <dsp:cNvSpPr/>
      </dsp:nvSpPr>
      <dsp:spPr>
        <a:xfrm>
          <a:off x="3341124" y="171409"/>
          <a:ext cx="861619" cy="787171"/>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Type M</a:t>
          </a:r>
          <a:r>
            <a:rPr lang="en-US" sz="1400" b="1" kern="1200" dirty="0">
              <a:latin typeface="Calibri" pitchFamily="34" charset="0"/>
            </a:rPr>
            <a:t/>
          </a:r>
          <a:br>
            <a:rPr lang="en-US" sz="1400" b="1" kern="1200" dirty="0">
              <a:latin typeface="Calibri" pitchFamily="34" charset="0"/>
            </a:rPr>
          </a:br>
          <a:r>
            <a:rPr lang="en-US" sz="1400" b="1" kern="1200" dirty="0" smtClean="0">
              <a:latin typeface="Calibri" pitchFamily="34" charset="0"/>
            </a:rPr>
            <a:t>(n=452)</a:t>
          </a:r>
          <a:endParaRPr lang="en-US" sz="1400" b="1" kern="1200" dirty="0">
            <a:latin typeface="Calibri" pitchFamily="34" charset="0"/>
          </a:endParaRPr>
        </a:p>
      </dsp:txBody>
      <dsp:txXfrm>
        <a:off x="3341124" y="171409"/>
        <a:ext cx="861619" cy="787171"/>
      </dsp:txXfrm>
    </dsp:sp>
    <dsp:sp modelId="{CAF739D8-2015-4CC0-B4CD-13CAB0D275B0}">
      <dsp:nvSpPr>
        <dsp:cNvPr id="0" name=""/>
        <dsp:cNvSpPr/>
      </dsp:nvSpPr>
      <dsp:spPr>
        <a:xfrm>
          <a:off x="3381566" y="958580"/>
          <a:ext cx="91440" cy="451712"/>
        </a:xfrm>
        <a:custGeom>
          <a:avLst/>
          <a:gdLst/>
          <a:ahLst/>
          <a:cxnLst/>
          <a:rect l="0" t="0" r="0" b="0"/>
          <a:pathLst>
            <a:path>
              <a:moveTo>
                <a:pt x="45720" y="0"/>
              </a:moveTo>
              <a:lnTo>
                <a:pt x="45720" y="451712"/>
              </a:lnTo>
              <a:lnTo>
                <a:pt x="131881" y="451712"/>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EDF59CC9-3C9F-41FB-838E-719C15F23A0D}">
      <dsp:nvSpPr>
        <dsp:cNvPr id="0" name=""/>
        <dsp:cNvSpPr/>
      </dsp:nvSpPr>
      <dsp:spPr>
        <a:xfrm>
          <a:off x="3513448" y="1179159"/>
          <a:ext cx="689295" cy="462267"/>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3105.8</a:t>
          </a:r>
          <a:endParaRPr lang="en-US" sz="1200" kern="1200" dirty="0">
            <a:latin typeface="Calibri" pitchFamily="34" charset="0"/>
          </a:endParaRPr>
        </a:p>
      </dsp:txBody>
      <dsp:txXfrm>
        <a:off x="3513448" y="1179159"/>
        <a:ext cx="689295" cy="462267"/>
      </dsp:txXfrm>
    </dsp:sp>
    <dsp:sp modelId="{EB78EE24-5688-4077-BEC9-8FC435D912EA}">
      <dsp:nvSpPr>
        <dsp:cNvPr id="0" name=""/>
        <dsp:cNvSpPr/>
      </dsp:nvSpPr>
      <dsp:spPr>
        <a:xfrm>
          <a:off x="4418148" y="171409"/>
          <a:ext cx="859939" cy="787171"/>
        </a:xfrm>
        <a:prstGeom prst="roundRect">
          <a:avLst>
            <a:gd name="adj" fmla="val 10000"/>
          </a:avLst>
        </a:prstGeom>
        <a:solidFill>
          <a:srgbClr val="FF6666"/>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Type Q</a:t>
          </a:r>
          <a:r>
            <a:rPr lang="en-US" sz="1400" b="1" kern="1200" dirty="0">
              <a:latin typeface="Calibri" pitchFamily="34" charset="0"/>
            </a:rPr>
            <a:t/>
          </a:r>
          <a:br>
            <a:rPr lang="en-US" sz="1400" b="1" kern="1200" dirty="0">
              <a:latin typeface="Calibri" pitchFamily="34" charset="0"/>
            </a:rPr>
          </a:br>
          <a:r>
            <a:rPr lang="en-US" sz="1400" b="1" kern="1200" dirty="0">
              <a:latin typeface="Calibri" pitchFamily="34" charset="0"/>
            </a:rPr>
            <a:t>(</a:t>
          </a:r>
          <a:r>
            <a:rPr lang="en-US" sz="1400" b="1" kern="1200" dirty="0" smtClean="0">
              <a:latin typeface="Calibri" pitchFamily="34" charset="0"/>
            </a:rPr>
            <a:t>n=44)</a:t>
          </a:r>
          <a:endParaRPr lang="en-US" sz="1400" b="1" kern="1200" dirty="0">
            <a:latin typeface="Calibri" pitchFamily="34" charset="0"/>
          </a:endParaRPr>
        </a:p>
      </dsp:txBody>
      <dsp:txXfrm>
        <a:off x="4418148" y="171409"/>
        <a:ext cx="859939" cy="787171"/>
      </dsp:txXfrm>
    </dsp:sp>
    <dsp:sp modelId="{0B5B4056-2A50-4CD5-B4A3-0830E01F95A4}">
      <dsp:nvSpPr>
        <dsp:cNvPr id="0" name=""/>
        <dsp:cNvSpPr/>
      </dsp:nvSpPr>
      <dsp:spPr>
        <a:xfrm>
          <a:off x="4458422" y="958580"/>
          <a:ext cx="91440" cy="451712"/>
        </a:xfrm>
        <a:custGeom>
          <a:avLst/>
          <a:gdLst/>
          <a:ahLst/>
          <a:cxnLst/>
          <a:rect l="0" t="0" r="0" b="0"/>
          <a:pathLst>
            <a:path>
              <a:moveTo>
                <a:pt x="45720" y="0"/>
              </a:moveTo>
              <a:lnTo>
                <a:pt x="45720" y="451712"/>
              </a:lnTo>
              <a:lnTo>
                <a:pt x="131713" y="451712"/>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DC38A57A-188B-4389-A6A7-178CEEC7A1D4}">
      <dsp:nvSpPr>
        <dsp:cNvPr id="0" name=""/>
        <dsp:cNvSpPr/>
      </dsp:nvSpPr>
      <dsp:spPr>
        <a:xfrm>
          <a:off x="4590136" y="1179159"/>
          <a:ext cx="689295" cy="462267"/>
        </a:xfrm>
        <a:prstGeom prst="roundRect">
          <a:avLst>
            <a:gd name="adj" fmla="val 10000"/>
          </a:avLst>
        </a:prstGeom>
        <a:solidFill>
          <a:srgbClr val="FFFFFF">
            <a:alpha val="89804"/>
          </a:srgb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4818.4</a:t>
          </a:r>
          <a:endParaRPr lang="en-US" sz="1200" kern="1200" dirty="0">
            <a:latin typeface="Calibri" pitchFamily="34" charset="0"/>
          </a:endParaRPr>
        </a:p>
      </dsp:txBody>
      <dsp:txXfrm>
        <a:off x="4590136" y="1179159"/>
        <a:ext cx="689295" cy="462267"/>
      </dsp:txXfrm>
    </dsp:sp>
    <dsp:sp modelId="{587E3EF2-F032-4940-9EB3-1EB48B017E1F}">
      <dsp:nvSpPr>
        <dsp:cNvPr id="0" name=""/>
        <dsp:cNvSpPr/>
      </dsp:nvSpPr>
      <dsp:spPr>
        <a:xfrm>
          <a:off x="5493492" y="171409"/>
          <a:ext cx="922268" cy="813433"/>
        </a:xfrm>
        <a:prstGeom prst="roundRect">
          <a:avLst>
            <a:gd name="adj" fmla="val 10000"/>
          </a:avLst>
        </a:prstGeom>
        <a:solidFill>
          <a:srgbClr val="FF6666"/>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Other Products</a:t>
          </a:r>
          <a:br>
            <a:rPr lang="en-US" sz="1400" b="1" kern="1200" dirty="0" smtClean="0">
              <a:latin typeface="Calibri" pitchFamily="34" charset="0"/>
            </a:rPr>
          </a:br>
          <a:r>
            <a:rPr lang="en-US" sz="1400" b="1" kern="1200" dirty="0" smtClean="0">
              <a:latin typeface="Calibri" pitchFamily="34" charset="0"/>
            </a:rPr>
            <a:t>(n=27)</a:t>
          </a:r>
          <a:endParaRPr lang="en-US" sz="1400" kern="1200" dirty="0"/>
        </a:p>
      </dsp:txBody>
      <dsp:txXfrm>
        <a:off x="5493492" y="171409"/>
        <a:ext cx="922268" cy="813433"/>
      </dsp:txXfrm>
    </dsp:sp>
    <dsp:sp modelId="{802AAAA7-1F54-49B7-82F7-991910DDB0A6}">
      <dsp:nvSpPr>
        <dsp:cNvPr id="0" name=""/>
        <dsp:cNvSpPr/>
      </dsp:nvSpPr>
      <dsp:spPr>
        <a:xfrm>
          <a:off x="5585719" y="984842"/>
          <a:ext cx="93350" cy="417532"/>
        </a:xfrm>
        <a:custGeom>
          <a:avLst/>
          <a:gdLst/>
          <a:ahLst/>
          <a:cxnLst/>
          <a:rect l="0" t="0" r="0" b="0"/>
          <a:pathLst>
            <a:path>
              <a:moveTo>
                <a:pt x="0" y="0"/>
              </a:moveTo>
              <a:lnTo>
                <a:pt x="0" y="417532"/>
              </a:lnTo>
              <a:lnTo>
                <a:pt x="93350" y="417532"/>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4F375AE-2869-48EB-B251-2275A2B7ED96}">
      <dsp:nvSpPr>
        <dsp:cNvPr id="0" name=""/>
        <dsp:cNvSpPr/>
      </dsp:nvSpPr>
      <dsp:spPr>
        <a:xfrm>
          <a:off x="5679070" y="1182287"/>
          <a:ext cx="689295" cy="440175"/>
        </a:xfrm>
        <a:prstGeom prst="roundRect">
          <a:avLst>
            <a:gd name="adj" fmla="val 10000"/>
          </a:avLst>
        </a:prstGeom>
        <a:solidFill>
          <a:srgbClr val="FFFFFF">
            <a:alpha val="90000"/>
          </a:srgbClr>
        </a:solidFill>
        <a:ln w="9525" cap="flat" cmpd="sng" algn="ctr">
          <a:no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smtClean="0">
              <a:latin typeface="Calibri" pitchFamily="34" charset="0"/>
            </a:rPr>
            <a:t>Mean</a:t>
          </a:r>
        </a:p>
        <a:p>
          <a:pPr lvl="0" algn="ctr" defTabSz="533400">
            <a:lnSpc>
              <a:spcPct val="90000"/>
            </a:lnSpc>
            <a:spcBef>
              <a:spcPct val="0"/>
            </a:spcBef>
            <a:spcAft>
              <a:spcPct val="35000"/>
            </a:spcAft>
          </a:pPr>
          <a:r>
            <a:rPr lang="en-US" sz="1200" kern="1200" dirty="0" smtClean="0">
              <a:latin typeface="Calibri" pitchFamily="34" charset="0"/>
            </a:rPr>
            <a:t>4759.8</a:t>
          </a:r>
        </a:p>
      </dsp:txBody>
      <dsp:txXfrm>
        <a:off x="5679070" y="1182287"/>
        <a:ext cx="689295" cy="440175"/>
      </dsp:txXfrm>
    </dsp:sp>
  </dsp:spTree>
</dsp:drawing>
</file>

<file path=ppt/diagrams/drawing2.xml><?xml version="1.0" encoding="utf-8"?>
<dsp:drawing xmlns:dgm="http://schemas.openxmlformats.org/drawingml/2006/diagram" xmlns:a="http://schemas.openxmlformats.org/drawingml/2006/main" xmlns:dsp="http://schemas.microsoft.com/office/drawing/2008/diagram">
  <dsp:spTree>
    <dsp:nvGrpSpPr>
      <dsp:cNvPr id="0" name=""/>
      <dsp:cNvGrpSpPr/>
    </dsp:nvGrpSpPr>
    <dsp:grpSpPr/>
    <dsp:sp modelId="{07011804-5411-4C8E-B02C-19014C13CDA1}">
      <dsp:nvSpPr>
        <dsp:cNvPr id="0" name=""/>
        <dsp:cNvSpPr/>
      </dsp:nvSpPr>
      <dsp:spPr>
        <a:xfrm>
          <a:off x="931" y="108055"/>
          <a:ext cx="841576" cy="768860"/>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All</a:t>
          </a:r>
          <a:br>
            <a:rPr lang="en-US" sz="1400" b="1" kern="1200" dirty="0" smtClean="0">
              <a:latin typeface="Calibri" pitchFamily="34" charset="0"/>
            </a:rPr>
          </a:br>
          <a:r>
            <a:rPr lang="en-US" sz="1400" b="1" kern="1200" dirty="0" smtClean="0">
              <a:latin typeface="Calibri" pitchFamily="34" charset="0"/>
            </a:rPr>
            <a:t>(n=5003)</a:t>
          </a:r>
          <a:endParaRPr lang="en-US" sz="1400" b="1" kern="1200" dirty="0">
            <a:latin typeface="Calibri" pitchFamily="34" charset="0"/>
          </a:endParaRPr>
        </a:p>
      </dsp:txBody>
      <dsp:txXfrm>
        <a:off x="931" y="108055"/>
        <a:ext cx="841576" cy="768860"/>
      </dsp:txXfrm>
    </dsp:sp>
    <dsp:sp modelId="{B8AB778E-7A90-4EAE-8ABB-151AC4EAEE00}">
      <dsp:nvSpPr>
        <dsp:cNvPr id="0" name=""/>
        <dsp:cNvSpPr/>
      </dsp:nvSpPr>
      <dsp:spPr>
        <a:xfrm>
          <a:off x="39368" y="876915"/>
          <a:ext cx="91440" cy="441204"/>
        </a:xfrm>
        <a:custGeom>
          <a:avLst/>
          <a:gdLst/>
          <a:ahLst/>
          <a:cxnLst/>
          <a:rect l="0" t="0" r="0" b="0"/>
          <a:pathLst>
            <a:path>
              <a:moveTo>
                <a:pt x="45720" y="0"/>
              </a:moveTo>
              <a:lnTo>
                <a:pt x="45720" y="441204"/>
              </a:lnTo>
              <a:lnTo>
                <a:pt x="129877" y="4412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F231887-7176-480D-B7BB-670A1A86C3E5}">
      <dsp:nvSpPr>
        <dsp:cNvPr id="0" name=""/>
        <dsp:cNvSpPr/>
      </dsp:nvSpPr>
      <dsp:spPr>
        <a:xfrm>
          <a:off x="169246" y="1092363"/>
          <a:ext cx="673261" cy="45151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smtClean="0">
              <a:latin typeface="Calibri" pitchFamily="34" charset="0"/>
            </a:rPr>
            <a:t>Mean</a:t>
          </a:r>
        </a:p>
        <a:p>
          <a:pPr lvl="0" algn="ctr" defTabSz="533400">
            <a:lnSpc>
              <a:spcPct val="90000"/>
            </a:lnSpc>
            <a:spcBef>
              <a:spcPct val="0"/>
            </a:spcBef>
            <a:spcAft>
              <a:spcPct val="35000"/>
            </a:spcAft>
          </a:pPr>
          <a:r>
            <a:rPr lang="en-US" sz="1200" kern="1200" dirty="0" smtClean="0">
              <a:latin typeface="Calibri" pitchFamily="34" charset="0"/>
            </a:rPr>
            <a:t>3568.3</a:t>
          </a:r>
          <a:endParaRPr lang="en-US" sz="1200" kern="1200" dirty="0">
            <a:latin typeface="Calibri" pitchFamily="34" charset="0"/>
          </a:endParaRPr>
        </a:p>
      </dsp:txBody>
      <dsp:txXfrm>
        <a:off x="169246" y="1092363"/>
        <a:ext cx="673261" cy="451514"/>
      </dsp:txXfrm>
    </dsp:sp>
    <dsp:sp modelId="{1A71C6D7-D580-4928-9FE8-A6040818A69A}">
      <dsp:nvSpPr>
        <dsp:cNvPr id="0" name=""/>
        <dsp:cNvSpPr/>
      </dsp:nvSpPr>
      <dsp:spPr>
        <a:xfrm>
          <a:off x="1052901" y="108055"/>
          <a:ext cx="948137" cy="768860"/>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Type H</a:t>
          </a:r>
          <a:r>
            <a:rPr lang="en-US" sz="1400" b="1" kern="1200" dirty="0">
              <a:latin typeface="Calibri" pitchFamily="34" charset="0"/>
            </a:rPr>
            <a:t/>
          </a:r>
          <a:br>
            <a:rPr lang="en-US" sz="1400" b="1" kern="1200" dirty="0">
              <a:latin typeface="Calibri" pitchFamily="34" charset="0"/>
            </a:rPr>
          </a:br>
          <a:r>
            <a:rPr lang="en-US" sz="1400" b="1" kern="1200" dirty="0">
              <a:latin typeface="Calibri" pitchFamily="34" charset="0"/>
            </a:rPr>
            <a:t>(</a:t>
          </a:r>
          <a:r>
            <a:rPr lang="en-US" sz="1400" b="1" kern="1200" dirty="0" smtClean="0">
              <a:latin typeface="Calibri" pitchFamily="34" charset="0"/>
            </a:rPr>
            <a:t>n=</a:t>
          </a:r>
          <a:r>
            <a:rPr lang="en-US" sz="1400" b="1" i="0" u="none" kern="1200" dirty="0" smtClean="0"/>
            <a:t>4333</a:t>
          </a:r>
          <a:r>
            <a:rPr lang="en-US" sz="1400" b="1" kern="1200" dirty="0" smtClean="0">
              <a:latin typeface="Calibri" pitchFamily="34" charset="0"/>
            </a:rPr>
            <a:t>)</a:t>
          </a:r>
          <a:endParaRPr lang="en-US" sz="1400" b="1" kern="1200" dirty="0">
            <a:latin typeface="Calibri" pitchFamily="34" charset="0"/>
          </a:endParaRPr>
        </a:p>
      </dsp:txBody>
      <dsp:txXfrm>
        <a:off x="1052901" y="108055"/>
        <a:ext cx="948137" cy="768860"/>
      </dsp:txXfrm>
    </dsp:sp>
    <dsp:sp modelId="{66B30C22-FED4-4ED8-821B-95B891645432}">
      <dsp:nvSpPr>
        <dsp:cNvPr id="0" name=""/>
        <dsp:cNvSpPr/>
      </dsp:nvSpPr>
      <dsp:spPr>
        <a:xfrm>
          <a:off x="1147715" y="876915"/>
          <a:ext cx="94813" cy="441204"/>
        </a:xfrm>
        <a:custGeom>
          <a:avLst/>
          <a:gdLst/>
          <a:ahLst/>
          <a:cxnLst/>
          <a:rect l="0" t="0" r="0" b="0"/>
          <a:pathLst>
            <a:path>
              <a:moveTo>
                <a:pt x="0" y="0"/>
              </a:moveTo>
              <a:lnTo>
                <a:pt x="0" y="441204"/>
              </a:lnTo>
              <a:lnTo>
                <a:pt x="94813" y="4412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E73F9456-BC72-4C78-B610-473CE0A7D7B8}">
      <dsp:nvSpPr>
        <dsp:cNvPr id="0" name=""/>
        <dsp:cNvSpPr/>
      </dsp:nvSpPr>
      <dsp:spPr>
        <a:xfrm>
          <a:off x="1242529" y="1092363"/>
          <a:ext cx="673261" cy="45151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3775.9</a:t>
          </a:r>
          <a:endParaRPr lang="en-US" sz="1200" kern="1200" dirty="0">
            <a:latin typeface="Calibri" pitchFamily="34" charset="0"/>
          </a:endParaRPr>
        </a:p>
      </dsp:txBody>
      <dsp:txXfrm>
        <a:off x="1242529" y="1092363"/>
        <a:ext cx="673261" cy="451514"/>
      </dsp:txXfrm>
    </dsp:sp>
    <dsp:sp modelId="{1AF3C8A1-9C60-4C8F-B705-90B46616E028}">
      <dsp:nvSpPr>
        <dsp:cNvPr id="0" name=""/>
        <dsp:cNvSpPr/>
      </dsp:nvSpPr>
      <dsp:spPr>
        <a:xfrm>
          <a:off x="2211433" y="108055"/>
          <a:ext cx="841576" cy="768860"/>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Type P</a:t>
          </a:r>
          <a:r>
            <a:rPr lang="en-US" sz="1400" b="1" kern="1200" dirty="0">
              <a:latin typeface="Calibri" pitchFamily="34" charset="0"/>
            </a:rPr>
            <a:t/>
          </a:r>
          <a:br>
            <a:rPr lang="en-US" sz="1400" b="1" kern="1200" dirty="0">
              <a:latin typeface="Calibri" pitchFamily="34" charset="0"/>
            </a:rPr>
          </a:br>
          <a:r>
            <a:rPr lang="en-US" sz="1400" b="1" kern="1200" dirty="0" smtClean="0">
              <a:latin typeface="Calibri" pitchFamily="34" charset="0"/>
            </a:rPr>
            <a:t>(n=</a:t>
          </a:r>
          <a:r>
            <a:rPr lang="en-US" sz="1400" b="1" i="0" u="none" kern="1200" dirty="0" smtClean="0"/>
            <a:t>523</a:t>
          </a:r>
          <a:r>
            <a:rPr lang="en-US" sz="1400" b="1" kern="1200" dirty="0" smtClean="0">
              <a:latin typeface="Calibri" pitchFamily="34" charset="0"/>
            </a:rPr>
            <a:t>)</a:t>
          </a:r>
          <a:endParaRPr lang="en-US" sz="1400" b="1" kern="1200" dirty="0">
            <a:latin typeface="Calibri" pitchFamily="34" charset="0"/>
          </a:endParaRPr>
        </a:p>
      </dsp:txBody>
      <dsp:txXfrm>
        <a:off x="2211433" y="108055"/>
        <a:ext cx="841576" cy="768860"/>
      </dsp:txXfrm>
    </dsp:sp>
    <dsp:sp modelId="{C321A6DF-5592-43F4-A647-7723C0F84040}">
      <dsp:nvSpPr>
        <dsp:cNvPr id="0" name=""/>
        <dsp:cNvSpPr/>
      </dsp:nvSpPr>
      <dsp:spPr>
        <a:xfrm>
          <a:off x="2249870" y="876915"/>
          <a:ext cx="91440" cy="441204"/>
        </a:xfrm>
        <a:custGeom>
          <a:avLst/>
          <a:gdLst/>
          <a:ahLst/>
          <a:cxnLst/>
          <a:rect l="0" t="0" r="0" b="0"/>
          <a:pathLst>
            <a:path>
              <a:moveTo>
                <a:pt x="45720" y="0"/>
              </a:moveTo>
              <a:lnTo>
                <a:pt x="45720" y="441204"/>
              </a:lnTo>
              <a:lnTo>
                <a:pt x="129877" y="4412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8D80F13F-BA48-4E76-AF8D-5246BBFB7DAD}">
      <dsp:nvSpPr>
        <dsp:cNvPr id="0" name=""/>
        <dsp:cNvSpPr/>
      </dsp:nvSpPr>
      <dsp:spPr>
        <a:xfrm>
          <a:off x="2379748" y="1092363"/>
          <a:ext cx="673261" cy="45151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2885.5</a:t>
          </a:r>
          <a:endParaRPr lang="en-US" sz="1200" kern="1200" dirty="0">
            <a:latin typeface="Calibri" pitchFamily="34" charset="0"/>
          </a:endParaRPr>
        </a:p>
      </dsp:txBody>
      <dsp:txXfrm>
        <a:off x="2379748" y="1092363"/>
        <a:ext cx="673261" cy="451514"/>
      </dsp:txXfrm>
    </dsp:sp>
    <dsp:sp modelId="{BDCC6E20-C2E6-4709-926E-447E78555F26}">
      <dsp:nvSpPr>
        <dsp:cNvPr id="0" name=""/>
        <dsp:cNvSpPr/>
      </dsp:nvSpPr>
      <dsp:spPr>
        <a:xfrm>
          <a:off x="3263404" y="108055"/>
          <a:ext cx="841576" cy="768860"/>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Type M</a:t>
          </a:r>
          <a:r>
            <a:rPr lang="en-US" sz="1400" b="1" kern="1200" dirty="0">
              <a:latin typeface="Calibri" pitchFamily="34" charset="0"/>
            </a:rPr>
            <a:t/>
          </a:r>
          <a:br>
            <a:rPr lang="en-US" sz="1400" b="1" kern="1200" dirty="0">
              <a:latin typeface="Calibri" pitchFamily="34" charset="0"/>
            </a:rPr>
          </a:br>
          <a:r>
            <a:rPr lang="en-US" sz="1400" b="1" kern="1200" dirty="0" smtClean="0">
              <a:latin typeface="Calibri" pitchFamily="34" charset="0"/>
            </a:rPr>
            <a:t>(n=</a:t>
          </a:r>
          <a:r>
            <a:rPr lang="en-US" sz="1400" b="1" i="0" u="none" kern="1200" dirty="0" smtClean="0"/>
            <a:t>452</a:t>
          </a:r>
          <a:r>
            <a:rPr lang="en-US" sz="1400" b="1" kern="1200" dirty="0" smtClean="0">
              <a:latin typeface="Calibri" pitchFamily="34" charset="0"/>
            </a:rPr>
            <a:t>)</a:t>
          </a:r>
          <a:endParaRPr lang="en-US" sz="1400" b="1" kern="1200" dirty="0">
            <a:latin typeface="Calibri" pitchFamily="34" charset="0"/>
          </a:endParaRPr>
        </a:p>
      </dsp:txBody>
      <dsp:txXfrm>
        <a:off x="3263404" y="108055"/>
        <a:ext cx="841576" cy="768860"/>
      </dsp:txXfrm>
    </dsp:sp>
    <dsp:sp modelId="{CAF739D8-2015-4CC0-B4CD-13CAB0D275B0}">
      <dsp:nvSpPr>
        <dsp:cNvPr id="0" name=""/>
        <dsp:cNvSpPr/>
      </dsp:nvSpPr>
      <dsp:spPr>
        <a:xfrm>
          <a:off x="3301841" y="876915"/>
          <a:ext cx="91440" cy="441204"/>
        </a:xfrm>
        <a:custGeom>
          <a:avLst/>
          <a:gdLst/>
          <a:ahLst/>
          <a:cxnLst/>
          <a:rect l="0" t="0" r="0" b="0"/>
          <a:pathLst>
            <a:path>
              <a:moveTo>
                <a:pt x="45720" y="0"/>
              </a:moveTo>
              <a:lnTo>
                <a:pt x="45720" y="441204"/>
              </a:lnTo>
              <a:lnTo>
                <a:pt x="129877" y="4412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EDF59CC9-3C9F-41FB-838E-719C15F23A0D}">
      <dsp:nvSpPr>
        <dsp:cNvPr id="0" name=""/>
        <dsp:cNvSpPr/>
      </dsp:nvSpPr>
      <dsp:spPr>
        <a:xfrm>
          <a:off x="3431719" y="1092363"/>
          <a:ext cx="673261" cy="45151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2205.3</a:t>
          </a:r>
          <a:endParaRPr lang="en-US" sz="1200" kern="1200" dirty="0">
            <a:latin typeface="Calibri" pitchFamily="34" charset="0"/>
          </a:endParaRPr>
        </a:p>
      </dsp:txBody>
      <dsp:txXfrm>
        <a:off x="3431719" y="1092363"/>
        <a:ext cx="673261" cy="451514"/>
      </dsp:txXfrm>
    </dsp:sp>
    <dsp:sp modelId="{EB78EE24-5688-4077-BEC9-8FC435D912EA}">
      <dsp:nvSpPr>
        <dsp:cNvPr id="0" name=""/>
        <dsp:cNvSpPr/>
      </dsp:nvSpPr>
      <dsp:spPr>
        <a:xfrm>
          <a:off x="4315374" y="108055"/>
          <a:ext cx="839935" cy="768860"/>
        </a:xfrm>
        <a:prstGeom prst="roundRect">
          <a:avLst>
            <a:gd name="adj" fmla="val 10000"/>
          </a:avLst>
        </a:prstGeom>
        <a:solidFill>
          <a:srgbClr val="FF6666"/>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Type Q</a:t>
          </a:r>
          <a:r>
            <a:rPr lang="en-US" sz="1400" b="1" kern="1200" dirty="0">
              <a:latin typeface="Calibri" pitchFamily="34" charset="0"/>
            </a:rPr>
            <a:t/>
          </a:r>
          <a:br>
            <a:rPr lang="en-US" sz="1400" b="1" kern="1200" dirty="0">
              <a:latin typeface="Calibri" pitchFamily="34" charset="0"/>
            </a:rPr>
          </a:br>
          <a:r>
            <a:rPr lang="en-US" sz="1400" b="1" kern="1200" dirty="0">
              <a:latin typeface="Calibri" pitchFamily="34" charset="0"/>
            </a:rPr>
            <a:t>(</a:t>
          </a:r>
          <a:r>
            <a:rPr lang="en-US" sz="1400" b="1" kern="1200" dirty="0" smtClean="0">
              <a:latin typeface="Calibri" pitchFamily="34" charset="0"/>
            </a:rPr>
            <a:t>n=</a:t>
          </a:r>
          <a:r>
            <a:rPr lang="en-US" sz="1400" b="1" i="0" u="none" kern="1200" dirty="0" smtClean="0"/>
            <a:t>44</a:t>
          </a:r>
          <a:r>
            <a:rPr lang="en-US" sz="1400" b="1" kern="1200" dirty="0" smtClean="0">
              <a:latin typeface="Calibri" pitchFamily="34" charset="0"/>
            </a:rPr>
            <a:t>)</a:t>
          </a:r>
          <a:endParaRPr lang="en-US" sz="1400" b="1" kern="1200" dirty="0">
            <a:latin typeface="Calibri" pitchFamily="34" charset="0"/>
          </a:endParaRPr>
        </a:p>
      </dsp:txBody>
      <dsp:txXfrm>
        <a:off x="4315374" y="108055"/>
        <a:ext cx="839935" cy="768860"/>
      </dsp:txXfrm>
    </dsp:sp>
    <dsp:sp modelId="{0B5B4056-2A50-4CD5-B4A3-0830E01F95A4}">
      <dsp:nvSpPr>
        <dsp:cNvPr id="0" name=""/>
        <dsp:cNvSpPr/>
      </dsp:nvSpPr>
      <dsp:spPr>
        <a:xfrm>
          <a:off x="4353648" y="876915"/>
          <a:ext cx="91440" cy="441204"/>
        </a:xfrm>
        <a:custGeom>
          <a:avLst/>
          <a:gdLst/>
          <a:ahLst/>
          <a:cxnLst/>
          <a:rect l="0" t="0" r="0" b="0"/>
          <a:pathLst>
            <a:path>
              <a:moveTo>
                <a:pt x="45720" y="0"/>
              </a:moveTo>
              <a:lnTo>
                <a:pt x="45720" y="441204"/>
              </a:lnTo>
              <a:lnTo>
                <a:pt x="129713" y="4412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DC38A57A-188B-4389-A6A7-178CEEC7A1D4}">
      <dsp:nvSpPr>
        <dsp:cNvPr id="0" name=""/>
        <dsp:cNvSpPr/>
      </dsp:nvSpPr>
      <dsp:spPr>
        <a:xfrm>
          <a:off x="4483362" y="1092363"/>
          <a:ext cx="673261" cy="451514"/>
        </a:xfrm>
        <a:prstGeom prst="roundRect">
          <a:avLst>
            <a:gd name="adj" fmla="val 10000"/>
          </a:avLst>
        </a:prstGeom>
        <a:solidFill>
          <a:srgbClr val="FFFFFF">
            <a:alpha val="89804"/>
          </a:srgb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2837.8</a:t>
          </a:r>
          <a:endParaRPr lang="en-US" sz="1200" kern="1200" dirty="0">
            <a:latin typeface="Calibri" pitchFamily="34" charset="0"/>
          </a:endParaRPr>
        </a:p>
      </dsp:txBody>
      <dsp:txXfrm>
        <a:off x="4483362" y="1092363"/>
        <a:ext cx="673261" cy="451514"/>
      </dsp:txXfrm>
    </dsp:sp>
    <dsp:sp modelId="{587E3EF2-F032-4940-9EB3-1EB48B017E1F}">
      <dsp:nvSpPr>
        <dsp:cNvPr id="0" name=""/>
        <dsp:cNvSpPr/>
      </dsp:nvSpPr>
      <dsp:spPr>
        <a:xfrm>
          <a:off x="5365704" y="108055"/>
          <a:ext cx="900815" cy="794511"/>
        </a:xfrm>
        <a:prstGeom prst="roundRect">
          <a:avLst>
            <a:gd name="adj" fmla="val 10000"/>
          </a:avLst>
        </a:prstGeom>
        <a:solidFill>
          <a:srgbClr val="FF6666"/>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solidFill>
                <a:schemeClr val="bg1"/>
              </a:solidFill>
              <a:latin typeface="Calibri" pitchFamily="34" charset="0"/>
            </a:rPr>
            <a:t>Other Products</a:t>
          </a:r>
          <a:br>
            <a:rPr lang="en-US" sz="1400" b="1" kern="1200" dirty="0" smtClean="0">
              <a:solidFill>
                <a:schemeClr val="bg1"/>
              </a:solidFill>
              <a:latin typeface="Calibri" pitchFamily="34" charset="0"/>
            </a:rPr>
          </a:br>
          <a:r>
            <a:rPr lang="en-US" sz="1400" b="1" kern="1200" dirty="0" smtClean="0">
              <a:solidFill>
                <a:schemeClr val="bg1"/>
              </a:solidFill>
              <a:latin typeface="Calibri" pitchFamily="34" charset="0"/>
            </a:rPr>
            <a:t>(n=</a:t>
          </a:r>
          <a:r>
            <a:rPr lang="en-US" sz="1400" b="1" i="0" u="none" kern="1200" dirty="0" smtClean="0">
              <a:solidFill>
                <a:schemeClr val="bg1"/>
              </a:solidFill>
            </a:rPr>
            <a:t>27</a:t>
          </a:r>
          <a:r>
            <a:rPr lang="en-US" sz="1400" b="1" kern="1200" dirty="0" smtClean="0">
              <a:solidFill>
                <a:schemeClr val="bg1"/>
              </a:solidFill>
              <a:latin typeface="Calibri" pitchFamily="34" charset="0"/>
            </a:rPr>
            <a:t>)</a:t>
          </a:r>
          <a:endParaRPr lang="en-US" sz="1400" b="1" kern="1200" dirty="0">
            <a:solidFill>
              <a:schemeClr val="bg1"/>
            </a:solidFill>
          </a:endParaRPr>
        </a:p>
      </dsp:txBody>
      <dsp:txXfrm>
        <a:off x="5365704" y="108055"/>
        <a:ext cx="900815" cy="794511"/>
      </dsp:txXfrm>
    </dsp:sp>
    <dsp:sp modelId="{802AAAA7-1F54-49B7-82F7-991910DDB0A6}">
      <dsp:nvSpPr>
        <dsp:cNvPr id="0" name=""/>
        <dsp:cNvSpPr/>
      </dsp:nvSpPr>
      <dsp:spPr>
        <a:xfrm>
          <a:off x="5410066" y="902566"/>
          <a:ext cx="91440" cy="407819"/>
        </a:xfrm>
        <a:custGeom>
          <a:avLst/>
          <a:gdLst/>
          <a:ahLst/>
          <a:cxnLst/>
          <a:rect l="0" t="0" r="0" b="0"/>
          <a:pathLst>
            <a:path>
              <a:moveTo>
                <a:pt x="45720" y="0"/>
              </a:moveTo>
              <a:lnTo>
                <a:pt x="45720" y="407819"/>
              </a:lnTo>
              <a:lnTo>
                <a:pt x="136898" y="407819"/>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4F375AE-2869-48EB-B251-2275A2B7ED96}">
      <dsp:nvSpPr>
        <dsp:cNvPr id="0" name=""/>
        <dsp:cNvSpPr/>
      </dsp:nvSpPr>
      <dsp:spPr>
        <a:xfrm>
          <a:off x="5546965" y="1095418"/>
          <a:ext cx="673261" cy="429936"/>
        </a:xfrm>
        <a:prstGeom prst="roundRect">
          <a:avLst>
            <a:gd name="adj" fmla="val 10000"/>
          </a:avLst>
        </a:prstGeom>
        <a:solidFill>
          <a:srgbClr val="FFFFFF">
            <a:alpha val="90000"/>
          </a:srgbClr>
        </a:solidFill>
        <a:ln w="9525" cap="flat" cmpd="sng" algn="ctr">
          <a:no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smtClean="0">
              <a:latin typeface="Calibri" pitchFamily="34" charset="0"/>
            </a:rPr>
            <a:t>Mean</a:t>
          </a:r>
        </a:p>
        <a:p>
          <a:pPr lvl="0" algn="ctr" defTabSz="533400">
            <a:lnSpc>
              <a:spcPct val="90000"/>
            </a:lnSpc>
            <a:spcBef>
              <a:spcPct val="0"/>
            </a:spcBef>
            <a:spcAft>
              <a:spcPct val="35000"/>
            </a:spcAft>
          </a:pPr>
          <a:r>
            <a:rPr lang="en-US" sz="1200" b="0" i="0" u="none" kern="1200" dirty="0" smtClean="0"/>
            <a:t>3366.7</a:t>
          </a:r>
          <a:endParaRPr lang="en-US" sz="1200" kern="1200" dirty="0"/>
        </a:p>
      </dsp:txBody>
      <dsp:txXfrm>
        <a:off x="5546965" y="1095418"/>
        <a:ext cx="673261" cy="429936"/>
      </dsp:txXfrm>
    </dsp:sp>
  </dsp:spTree>
</dsp:drawing>
</file>

<file path=ppt/diagrams/drawing3.xml><?xml version="1.0" encoding="utf-8"?>
<dsp:drawing xmlns:dgm="http://schemas.openxmlformats.org/drawingml/2006/diagram" xmlns:a="http://schemas.openxmlformats.org/drawingml/2006/main" xmlns:dsp="http://schemas.microsoft.com/office/drawing/2008/diagram">
  <dsp:spTree>
    <dsp:nvGrpSpPr>
      <dsp:cNvPr id="0" name=""/>
      <dsp:cNvGrpSpPr/>
    </dsp:nvGrpSpPr>
    <dsp:grpSpPr/>
    <dsp:sp modelId="{07011804-5411-4C8E-B02C-19014C13CDA1}">
      <dsp:nvSpPr>
        <dsp:cNvPr id="0" name=""/>
        <dsp:cNvSpPr/>
      </dsp:nvSpPr>
      <dsp:spPr>
        <a:xfrm>
          <a:off x="872" y="976191"/>
          <a:ext cx="1022133" cy="933815"/>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a:latin typeface="Calibri" pitchFamily="34" charset="0"/>
            </a:rPr>
            <a:t>All</a:t>
          </a:r>
          <a:br>
            <a:rPr lang="en-US" sz="1400" b="1" kern="1200" dirty="0">
              <a:latin typeface="Calibri" pitchFamily="34" charset="0"/>
            </a:rPr>
          </a:br>
          <a:r>
            <a:rPr lang="en-US" sz="1400" b="1" kern="1200" dirty="0">
              <a:latin typeface="Calibri" pitchFamily="34" charset="0"/>
            </a:rPr>
            <a:t>(</a:t>
          </a:r>
          <a:r>
            <a:rPr lang="en-US" sz="1400" b="1" kern="1200" dirty="0" smtClean="0">
              <a:latin typeface="Calibri" pitchFamily="34" charset="0"/>
            </a:rPr>
            <a:t>n=</a:t>
          </a:r>
          <a:r>
            <a:rPr lang="en-US" sz="1400" b="1" i="0" u="none" kern="1200" dirty="0" smtClean="0"/>
            <a:t>5003</a:t>
          </a:r>
          <a:r>
            <a:rPr lang="en-US" sz="1400" b="1" kern="1200" dirty="0" smtClean="0">
              <a:latin typeface="Calibri" pitchFamily="34" charset="0"/>
            </a:rPr>
            <a:t>)</a:t>
          </a:r>
          <a:endParaRPr lang="en-US" sz="1400" b="1" kern="1200" dirty="0">
            <a:latin typeface="Calibri" pitchFamily="34" charset="0"/>
          </a:endParaRPr>
        </a:p>
      </dsp:txBody>
      <dsp:txXfrm>
        <a:off x="872" y="976191"/>
        <a:ext cx="1022133" cy="933815"/>
      </dsp:txXfrm>
    </dsp:sp>
    <dsp:sp modelId="{904668B3-A1EB-4801-8C61-F932CA8E526F}">
      <dsp:nvSpPr>
        <dsp:cNvPr id="0" name=""/>
        <dsp:cNvSpPr/>
      </dsp:nvSpPr>
      <dsp:spPr>
        <a:xfrm>
          <a:off x="103085" y="1910007"/>
          <a:ext cx="102213" cy="628346"/>
        </a:xfrm>
        <a:custGeom>
          <a:avLst/>
          <a:gdLst/>
          <a:ahLst/>
          <a:cxnLst/>
          <a:rect l="0" t="0" r="0" b="0"/>
          <a:pathLst>
            <a:path>
              <a:moveTo>
                <a:pt x="0" y="0"/>
              </a:moveTo>
              <a:lnTo>
                <a:pt x="0" y="628346"/>
              </a:lnTo>
              <a:lnTo>
                <a:pt x="102213" y="628346"/>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C2E1C950-AE8C-4B12-A763-DDA233B447E4}">
      <dsp:nvSpPr>
        <dsp:cNvPr id="0" name=""/>
        <dsp:cNvSpPr/>
      </dsp:nvSpPr>
      <dsp:spPr>
        <a:xfrm>
          <a:off x="205298" y="2264161"/>
          <a:ext cx="817706" cy="54838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4566.8</a:t>
          </a:r>
          <a:endParaRPr lang="en-US" sz="1200" kern="1200" dirty="0">
            <a:latin typeface="Calibri" pitchFamily="34" charset="0"/>
          </a:endParaRPr>
        </a:p>
      </dsp:txBody>
      <dsp:txXfrm>
        <a:off x="205298" y="2264161"/>
        <a:ext cx="817706" cy="548384"/>
      </dsp:txXfrm>
    </dsp:sp>
    <dsp:sp modelId="{1A71C6D7-D580-4928-9FE8-A6040818A69A}">
      <dsp:nvSpPr>
        <dsp:cNvPr id="0" name=""/>
        <dsp:cNvSpPr/>
      </dsp:nvSpPr>
      <dsp:spPr>
        <a:xfrm>
          <a:off x="1278538" y="976191"/>
          <a:ext cx="1151555" cy="933815"/>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North</a:t>
          </a:r>
          <a:r>
            <a:rPr lang="en-US" sz="1400" b="1" kern="1200" dirty="0">
              <a:latin typeface="Calibri" pitchFamily="34" charset="0"/>
            </a:rPr>
            <a:t/>
          </a:r>
          <a:br>
            <a:rPr lang="en-US" sz="1400" b="1" kern="1200" dirty="0">
              <a:latin typeface="Calibri" pitchFamily="34" charset="0"/>
            </a:rPr>
          </a:br>
          <a:r>
            <a:rPr lang="en-US" sz="1400" b="1" kern="1200" dirty="0">
              <a:latin typeface="Calibri" pitchFamily="34" charset="0"/>
            </a:rPr>
            <a:t>(</a:t>
          </a:r>
          <a:r>
            <a:rPr lang="en-US" sz="1400" b="1" kern="1200" dirty="0" smtClean="0">
              <a:latin typeface="Calibri" pitchFamily="34" charset="0"/>
            </a:rPr>
            <a:t>n=</a:t>
          </a:r>
          <a:r>
            <a:rPr lang="en-US" sz="1400" b="1" i="0" u="none" kern="1200" dirty="0" smtClean="0"/>
            <a:t>2142</a:t>
          </a:r>
          <a:r>
            <a:rPr lang="en-US" sz="1400" b="1" kern="1200" dirty="0" smtClean="0">
              <a:latin typeface="Calibri" pitchFamily="34" charset="0"/>
            </a:rPr>
            <a:t>)</a:t>
          </a:r>
          <a:endParaRPr lang="en-US" sz="1400" b="1" kern="1200" dirty="0">
            <a:latin typeface="Calibri" pitchFamily="34" charset="0"/>
          </a:endParaRPr>
        </a:p>
      </dsp:txBody>
      <dsp:txXfrm>
        <a:off x="1278538" y="976191"/>
        <a:ext cx="1151555" cy="933815"/>
      </dsp:txXfrm>
    </dsp:sp>
    <dsp:sp modelId="{04EC47DD-738D-4455-AF24-15C56EFA1D5B}">
      <dsp:nvSpPr>
        <dsp:cNvPr id="0" name=""/>
        <dsp:cNvSpPr/>
      </dsp:nvSpPr>
      <dsp:spPr>
        <a:xfrm>
          <a:off x="1393694" y="1910007"/>
          <a:ext cx="115155" cy="628346"/>
        </a:xfrm>
        <a:custGeom>
          <a:avLst/>
          <a:gdLst/>
          <a:ahLst/>
          <a:cxnLst/>
          <a:rect l="0" t="0" r="0" b="0"/>
          <a:pathLst>
            <a:path>
              <a:moveTo>
                <a:pt x="0" y="0"/>
              </a:moveTo>
              <a:lnTo>
                <a:pt x="0" y="628346"/>
              </a:lnTo>
              <a:lnTo>
                <a:pt x="115155" y="628346"/>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B932466-8A8B-40A3-AEB6-E399475AECC5}">
      <dsp:nvSpPr>
        <dsp:cNvPr id="0" name=""/>
        <dsp:cNvSpPr/>
      </dsp:nvSpPr>
      <dsp:spPr>
        <a:xfrm>
          <a:off x="1508849" y="2264161"/>
          <a:ext cx="817706" cy="54838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5458.4</a:t>
          </a:r>
          <a:endParaRPr lang="en-US" sz="1200" kern="1200" dirty="0">
            <a:latin typeface="Calibri" pitchFamily="34" charset="0"/>
          </a:endParaRPr>
        </a:p>
      </dsp:txBody>
      <dsp:txXfrm>
        <a:off x="1508849" y="2264161"/>
        <a:ext cx="817706" cy="548384"/>
      </dsp:txXfrm>
    </dsp:sp>
    <dsp:sp modelId="{1AF3C8A1-9C60-4C8F-B705-90B46616E028}">
      <dsp:nvSpPr>
        <dsp:cNvPr id="0" name=""/>
        <dsp:cNvSpPr/>
      </dsp:nvSpPr>
      <dsp:spPr>
        <a:xfrm>
          <a:off x="2685627" y="976191"/>
          <a:ext cx="1022133" cy="933815"/>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East</a:t>
          </a:r>
          <a:r>
            <a:rPr lang="en-US" sz="1400" b="1" kern="1200" dirty="0">
              <a:latin typeface="Calibri" pitchFamily="34" charset="0"/>
            </a:rPr>
            <a:t/>
          </a:r>
          <a:br>
            <a:rPr lang="en-US" sz="1400" b="1" kern="1200" dirty="0">
              <a:latin typeface="Calibri" pitchFamily="34" charset="0"/>
            </a:rPr>
          </a:br>
          <a:r>
            <a:rPr lang="en-US" sz="1400" b="1" kern="1200" dirty="0" smtClean="0">
              <a:latin typeface="Calibri" pitchFamily="34" charset="0"/>
            </a:rPr>
            <a:t>(n=</a:t>
          </a:r>
          <a:r>
            <a:rPr lang="en-US" sz="1400" b="1" i="0" u="none" kern="1200" dirty="0" smtClean="0"/>
            <a:t>803</a:t>
          </a:r>
          <a:r>
            <a:rPr lang="en-US" sz="1400" b="1" kern="1200" dirty="0" smtClean="0">
              <a:latin typeface="Calibri" pitchFamily="34" charset="0"/>
            </a:rPr>
            <a:t>)</a:t>
          </a:r>
          <a:endParaRPr lang="en-US" sz="1400" b="1" kern="1200" dirty="0">
            <a:latin typeface="Calibri" pitchFamily="34" charset="0"/>
          </a:endParaRPr>
        </a:p>
      </dsp:txBody>
      <dsp:txXfrm>
        <a:off x="2685627" y="976191"/>
        <a:ext cx="1022133" cy="933815"/>
      </dsp:txXfrm>
    </dsp:sp>
    <dsp:sp modelId="{76362BEA-523A-4B11-9B8A-F05B2A7DF9F5}">
      <dsp:nvSpPr>
        <dsp:cNvPr id="0" name=""/>
        <dsp:cNvSpPr/>
      </dsp:nvSpPr>
      <dsp:spPr>
        <a:xfrm>
          <a:off x="2787840" y="1910007"/>
          <a:ext cx="102213" cy="628346"/>
        </a:xfrm>
        <a:custGeom>
          <a:avLst/>
          <a:gdLst/>
          <a:ahLst/>
          <a:cxnLst/>
          <a:rect l="0" t="0" r="0" b="0"/>
          <a:pathLst>
            <a:path>
              <a:moveTo>
                <a:pt x="0" y="0"/>
              </a:moveTo>
              <a:lnTo>
                <a:pt x="0" y="628346"/>
              </a:lnTo>
              <a:lnTo>
                <a:pt x="102213" y="628346"/>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6C374E0-AB31-4D6F-ABE2-C2392FFABC9B}">
      <dsp:nvSpPr>
        <dsp:cNvPr id="0" name=""/>
        <dsp:cNvSpPr/>
      </dsp:nvSpPr>
      <dsp:spPr>
        <a:xfrm>
          <a:off x="2890054" y="2264161"/>
          <a:ext cx="817706" cy="54838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5274.8</a:t>
          </a:r>
          <a:endParaRPr lang="en-US" sz="1200" kern="1200" dirty="0">
            <a:latin typeface="Calibri" pitchFamily="34" charset="0"/>
          </a:endParaRPr>
        </a:p>
      </dsp:txBody>
      <dsp:txXfrm>
        <a:off x="2890054" y="2264161"/>
        <a:ext cx="817706" cy="548384"/>
      </dsp:txXfrm>
    </dsp:sp>
    <dsp:sp modelId="{BDCC6E20-C2E6-4709-926E-447E78555F26}">
      <dsp:nvSpPr>
        <dsp:cNvPr id="0" name=""/>
        <dsp:cNvSpPr/>
      </dsp:nvSpPr>
      <dsp:spPr>
        <a:xfrm>
          <a:off x="3963293" y="976191"/>
          <a:ext cx="1022133" cy="933815"/>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West</a:t>
          </a:r>
          <a:r>
            <a:rPr lang="en-US" sz="1400" b="1" kern="1200" dirty="0">
              <a:latin typeface="Calibri" pitchFamily="34" charset="0"/>
            </a:rPr>
            <a:t/>
          </a:r>
          <a:br>
            <a:rPr lang="en-US" sz="1400" b="1" kern="1200" dirty="0">
              <a:latin typeface="Calibri" pitchFamily="34" charset="0"/>
            </a:rPr>
          </a:br>
          <a:r>
            <a:rPr lang="en-US" sz="1400" b="1" kern="1200" dirty="0" smtClean="0">
              <a:latin typeface="Calibri" pitchFamily="34" charset="0"/>
            </a:rPr>
            <a:t>(n=</a:t>
          </a:r>
          <a:r>
            <a:rPr lang="en-US" sz="1400" b="1" i="0" u="none" kern="1200" dirty="0" smtClean="0"/>
            <a:t>1013</a:t>
          </a:r>
          <a:r>
            <a:rPr lang="en-US" sz="1400" b="1" kern="1200" dirty="0" smtClean="0">
              <a:latin typeface="Calibri" pitchFamily="34" charset="0"/>
            </a:rPr>
            <a:t>)</a:t>
          </a:r>
          <a:endParaRPr lang="en-US" sz="1400" b="1" kern="1200" dirty="0">
            <a:latin typeface="Calibri" pitchFamily="34" charset="0"/>
          </a:endParaRPr>
        </a:p>
      </dsp:txBody>
      <dsp:txXfrm>
        <a:off x="3963293" y="976191"/>
        <a:ext cx="1022133" cy="933815"/>
      </dsp:txXfrm>
    </dsp:sp>
    <dsp:sp modelId="{BE24F390-9071-40DC-935E-FC3E6CB630CA}">
      <dsp:nvSpPr>
        <dsp:cNvPr id="0" name=""/>
        <dsp:cNvSpPr/>
      </dsp:nvSpPr>
      <dsp:spPr>
        <a:xfrm>
          <a:off x="4065507" y="1910007"/>
          <a:ext cx="102213" cy="628346"/>
        </a:xfrm>
        <a:custGeom>
          <a:avLst/>
          <a:gdLst/>
          <a:ahLst/>
          <a:cxnLst/>
          <a:rect l="0" t="0" r="0" b="0"/>
          <a:pathLst>
            <a:path>
              <a:moveTo>
                <a:pt x="0" y="0"/>
              </a:moveTo>
              <a:lnTo>
                <a:pt x="0" y="628346"/>
              </a:lnTo>
              <a:lnTo>
                <a:pt x="102213" y="628346"/>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ADBD46F2-8BD9-477D-A8BA-FF8EE2E10D83}">
      <dsp:nvSpPr>
        <dsp:cNvPr id="0" name=""/>
        <dsp:cNvSpPr/>
      </dsp:nvSpPr>
      <dsp:spPr>
        <a:xfrm>
          <a:off x="4167720" y="2264161"/>
          <a:ext cx="817706" cy="54838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4132.7</a:t>
          </a:r>
          <a:endParaRPr lang="en-US" sz="1200" kern="1200" dirty="0">
            <a:latin typeface="Calibri" pitchFamily="34" charset="0"/>
          </a:endParaRPr>
        </a:p>
      </dsp:txBody>
      <dsp:txXfrm>
        <a:off x="4167720" y="2264161"/>
        <a:ext cx="817706" cy="548384"/>
      </dsp:txXfrm>
    </dsp:sp>
    <dsp:sp modelId="{EB78EE24-5688-4077-BEC9-8FC435D912EA}">
      <dsp:nvSpPr>
        <dsp:cNvPr id="0" name=""/>
        <dsp:cNvSpPr/>
      </dsp:nvSpPr>
      <dsp:spPr>
        <a:xfrm>
          <a:off x="5240960" y="976191"/>
          <a:ext cx="1025618" cy="933815"/>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South</a:t>
          </a:r>
          <a:r>
            <a:rPr lang="en-US" sz="1400" b="1" kern="1200" dirty="0">
              <a:latin typeface="Calibri" pitchFamily="34" charset="0"/>
            </a:rPr>
            <a:t/>
          </a:r>
          <a:br>
            <a:rPr lang="en-US" sz="1400" b="1" kern="1200" dirty="0">
              <a:latin typeface="Calibri" pitchFamily="34" charset="0"/>
            </a:rPr>
          </a:br>
          <a:r>
            <a:rPr lang="en-US" sz="1400" b="1" kern="1200" dirty="0">
              <a:latin typeface="Calibri" pitchFamily="34" charset="0"/>
            </a:rPr>
            <a:t>(</a:t>
          </a:r>
          <a:r>
            <a:rPr lang="en-US" sz="1400" b="1" kern="1200" dirty="0" smtClean="0">
              <a:latin typeface="Calibri" pitchFamily="34" charset="0"/>
            </a:rPr>
            <a:t>n=</a:t>
          </a:r>
          <a:r>
            <a:rPr lang="en-US" sz="1400" b="1" i="0" u="none" kern="1200" dirty="0" smtClean="0"/>
            <a:t>1045</a:t>
          </a:r>
          <a:r>
            <a:rPr lang="en-US" sz="1400" b="1" kern="1200" dirty="0" smtClean="0">
              <a:latin typeface="Calibri" pitchFamily="34" charset="0"/>
            </a:rPr>
            <a:t>)</a:t>
          </a:r>
          <a:endParaRPr lang="en-US" sz="1400" b="1" kern="1200" dirty="0">
            <a:latin typeface="Calibri" pitchFamily="34" charset="0"/>
          </a:endParaRPr>
        </a:p>
      </dsp:txBody>
      <dsp:txXfrm>
        <a:off x="5240960" y="976191"/>
        <a:ext cx="1025618" cy="933815"/>
      </dsp:txXfrm>
    </dsp:sp>
    <dsp:sp modelId="{A98AB2D1-CBD1-406C-8720-6A691D173393}">
      <dsp:nvSpPr>
        <dsp:cNvPr id="0" name=""/>
        <dsp:cNvSpPr/>
      </dsp:nvSpPr>
      <dsp:spPr>
        <a:xfrm>
          <a:off x="5343522" y="1910007"/>
          <a:ext cx="102561" cy="628346"/>
        </a:xfrm>
        <a:custGeom>
          <a:avLst/>
          <a:gdLst/>
          <a:ahLst/>
          <a:cxnLst/>
          <a:rect l="0" t="0" r="0" b="0"/>
          <a:pathLst>
            <a:path>
              <a:moveTo>
                <a:pt x="0" y="0"/>
              </a:moveTo>
              <a:lnTo>
                <a:pt x="0" y="628346"/>
              </a:lnTo>
              <a:lnTo>
                <a:pt x="102561" y="628346"/>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AF746459-741C-4FC9-A92D-353FDDD66307}">
      <dsp:nvSpPr>
        <dsp:cNvPr id="0" name=""/>
        <dsp:cNvSpPr/>
      </dsp:nvSpPr>
      <dsp:spPr>
        <a:xfrm>
          <a:off x="5446083" y="2264161"/>
          <a:ext cx="817706" cy="54838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3689.7</a:t>
          </a:r>
          <a:endParaRPr lang="en-US" sz="1200" kern="1200" dirty="0">
            <a:latin typeface="Calibri" pitchFamily="34" charset="0"/>
          </a:endParaRPr>
        </a:p>
      </dsp:txBody>
      <dsp:txXfrm>
        <a:off x="5446083" y="2264161"/>
        <a:ext cx="817706" cy="548384"/>
      </dsp:txXfrm>
    </dsp:sp>
  </dsp:spTree>
</dsp:drawing>
</file>

<file path=ppt/diagrams/drawing4.xml><?xml version="1.0" encoding="utf-8"?>
<dsp:drawing xmlns:dgm="http://schemas.openxmlformats.org/drawingml/2006/diagram" xmlns:a="http://schemas.openxmlformats.org/drawingml/2006/main" xmlns:dsp="http://schemas.microsoft.com/office/drawing/2008/diagram">
  <dsp:spTree>
    <dsp:nvGrpSpPr>
      <dsp:cNvPr id="0" name=""/>
      <dsp:cNvGrpSpPr/>
    </dsp:nvGrpSpPr>
    <dsp:grpSpPr/>
    <dsp:sp modelId="{07011804-5411-4C8E-B02C-19014C13CDA1}">
      <dsp:nvSpPr>
        <dsp:cNvPr id="0" name=""/>
        <dsp:cNvSpPr/>
      </dsp:nvSpPr>
      <dsp:spPr>
        <a:xfrm>
          <a:off x="931" y="1116352"/>
          <a:ext cx="841576" cy="768860"/>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a:latin typeface="Calibri" pitchFamily="34" charset="0"/>
            </a:rPr>
            <a:t>All</a:t>
          </a:r>
          <a:br>
            <a:rPr lang="en-US" sz="1400" b="1" kern="1200" dirty="0">
              <a:latin typeface="Calibri" pitchFamily="34" charset="0"/>
            </a:rPr>
          </a:br>
          <a:r>
            <a:rPr lang="en-US" sz="1400" b="1" kern="1200" dirty="0">
              <a:latin typeface="Calibri" pitchFamily="34" charset="0"/>
            </a:rPr>
            <a:t>(</a:t>
          </a:r>
          <a:r>
            <a:rPr lang="en-US" sz="1400" b="1" kern="1200" dirty="0" smtClean="0">
              <a:latin typeface="Calibri" pitchFamily="34" charset="0"/>
            </a:rPr>
            <a:t>n=</a:t>
          </a:r>
          <a:r>
            <a:rPr lang="en-US" sz="1400" b="1" i="0" u="none" kern="1200" dirty="0" smtClean="0"/>
            <a:t>5003</a:t>
          </a:r>
          <a:r>
            <a:rPr lang="en-US" sz="1400" b="1" kern="1200" dirty="0" smtClean="0">
              <a:latin typeface="Calibri" pitchFamily="34" charset="0"/>
            </a:rPr>
            <a:t>)</a:t>
          </a:r>
          <a:endParaRPr lang="en-US" sz="1400" b="1" kern="1200" dirty="0">
            <a:latin typeface="Calibri" pitchFamily="34" charset="0"/>
          </a:endParaRPr>
        </a:p>
      </dsp:txBody>
      <dsp:txXfrm>
        <a:off x="931" y="1116352"/>
        <a:ext cx="841576" cy="768860"/>
      </dsp:txXfrm>
    </dsp:sp>
    <dsp:sp modelId="{B8AB778E-7A90-4EAE-8ABB-151AC4EAEE00}">
      <dsp:nvSpPr>
        <dsp:cNvPr id="0" name=""/>
        <dsp:cNvSpPr/>
      </dsp:nvSpPr>
      <dsp:spPr>
        <a:xfrm>
          <a:off x="39368" y="1885212"/>
          <a:ext cx="91440" cy="441204"/>
        </a:xfrm>
        <a:custGeom>
          <a:avLst/>
          <a:gdLst/>
          <a:ahLst/>
          <a:cxnLst/>
          <a:rect l="0" t="0" r="0" b="0"/>
          <a:pathLst>
            <a:path>
              <a:moveTo>
                <a:pt x="45720" y="0"/>
              </a:moveTo>
              <a:lnTo>
                <a:pt x="45720" y="441204"/>
              </a:lnTo>
              <a:lnTo>
                <a:pt x="129877" y="4412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F231887-7176-480D-B7BB-670A1A86C3E5}">
      <dsp:nvSpPr>
        <dsp:cNvPr id="0" name=""/>
        <dsp:cNvSpPr/>
      </dsp:nvSpPr>
      <dsp:spPr>
        <a:xfrm>
          <a:off x="169246" y="2100660"/>
          <a:ext cx="673261" cy="45151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b="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4566.8</a:t>
          </a:r>
          <a:endParaRPr lang="en-US" sz="1200" b="0" kern="1200" dirty="0">
            <a:latin typeface="Calibri" pitchFamily="34" charset="0"/>
          </a:endParaRPr>
        </a:p>
      </dsp:txBody>
      <dsp:txXfrm>
        <a:off x="169246" y="2100660"/>
        <a:ext cx="673261" cy="451514"/>
      </dsp:txXfrm>
    </dsp:sp>
    <dsp:sp modelId="{1A71C6D7-D580-4928-9FE8-A6040818A69A}">
      <dsp:nvSpPr>
        <dsp:cNvPr id="0" name=""/>
        <dsp:cNvSpPr/>
      </dsp:nvSpPr>
      <dsp:spPr>
        <a:xfrm>
          <a:off x="1052901" y="1116352"/>
          <a:ext cx="948137" cy="768860"/>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Type H</a:t>
          </a:r>
          <a:r>
            <a:rPr lang="en-US" sz="1400" b="1" kern="1200" dirty="0">
              <a:latin typeface="Calibri" pitchFamily="34" charset="0"/>
            </a:rPr>
            <a:t/>
          </a:r>
          <a:br>
            <a:rPr lang="en-US" sz="1400" b="1" kern="1200" dirty="0">
              <a:latin typeface="Calibri" pitchFamily="34" charset="0"/>
            </a:rPr>
          </a:br>
          <a:r>
            <a:rPr lang="en-US" sz="1400" b="1" kern="1200" dirty="0">
              <a:latin typeface="Calibri" pitchFamily="34" charset="0"/>
            </a:rPr>
            <a:t>(</a:t>
          </a:r>
          <a:r>
            <a:rPr lang="en-US" sz="1400" b="1" kern="1200" dirty="0" smtClean="0">
              <a:latin typeface="Calibri" pitchFamily="34" charset="0"/>
            </a:rPr>
            <a:t>n=</a:t>
          </a:r>
          <a:r>
            <a:rPr lang="en-US" sz="1400" b="1" i="0" u="none" kern="1200" dirty="0" smtClean="0"/>
            <a:t>4333</a:t>
          </a:r>
          <a:r>
            <a:rPr lang="en-US" sz="1400" b="1" kern="1200" dirty="0" smtClean="0">
              <a:latin typeface="Calibri" pitchFamily="34" charset="0"/>
            </a:rPr>
            <a:t>)</a:t>
          </a:r>
          <a:endParaRPr lang="en-US" sz="1400" b="1" kern="1200" dirty="0">
            <a:latin typeface="Calibri" pitchFamily="34" charset="0"/>
          </a:endParaRPr>
        </a:p>
      </dsp:txBody>
      <dsp:txXfrm>
        <a:off x="1052901" y="1116352"/>
        <a:ext cx="948137" cy="768860"/>
      </dsp:txXfrm>
    </dsp:sp>
    <dsp:sp modelId="{66B30C22-FED4-4ED8-821B-95B891645432}">
      <dsp:nvSpPr>
        <dsp:cNvPr id="0" name=""/>
        <dsp:cNvSpPr/>
      </dsp:nvSpPr>
      <dsp:spPr>
        <a:xfrm>
          <a:off x="1147715" y="1885212"/>
          <a:ext cx="94813" cy="441204"/>
        </a:xfrm>
        <a:custGeom>
          <a:avLst/>
          <a:gdLst/>
          <a:ahLst/>
          <a:cxnLst/>
          <a:rect l="0" t="0" r="0" b="0"/>
          <a:pathLst>
            <a:path>
              <a:moveTo>
                <a:pt x="0" y="0"/>
              </a:moveTo>
              <a:lnTo>
                <a:pt x="0" y="441204"/>
              </a:lnTo>
              <a:lnTo>
                <a:pt x="94813" y="4412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E73F9456-BC72-4C78-B610-473CE0A7D7B8}">
      <dsp:nvSpPr>
        <dsp:cNvPr id="0" name=""/>
        <dsp:cNvSpPr/>
      </dsp:nvSpPr>
      <dsp:spPr>
        <a:xfrm>
          <a:off x="1242529" y="2100660"/>
          <a:ext cx="673261" cy="45151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b="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4868.1</a:t>
          </a:r>
          <a:endParaRPr lang="en-US" sz="1200" b="0" kern="1200" dirty="0">
            <a:latin typeface="Calibri" pitchFamily="34" charset="0"/>
          </a:endParaRPr>
        </a:p>
      </dsp:txBody>
      <dsp:txXfrm>
        <a:off x="1242529" y="2100660"/>
        <a:ext cx="673261" cy="451514"/>
      </dsp:txXfrm>
    </dsp:sp>
    <dsp:sp modelId="{1AF3C8A1-9C60-4C8F-B705-90B46616E028}">
      <dsp:nvSpPr>
        <dsp:cNvPr id="0" name=""/>
        <dsp:cNvSpPr/>
      </dsp:nvSpPr>
      <dsp:spPr>
        <a:xfrm>
          <a:off x="2211433" y="1116352"/>
          <a:ext cx="841576" cy="768860"/>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Type P</a:t>
          </a:r>
          <a:r>
            <a:rPr lang="en-US" sz="1400" b="1" kern="1200" dirty="0">
              <a:latin typeface="Calibri" pitchFamily="34" charset="0"/>
            </a:rPr>
            <a:t/>
          </a:r>
          <a:br>
            <a:rPr lang="en-US" sz="1400" b="1" kern="1200" dirty="0">
              <a:latin typeface="Calibri" pitchFamily="34" charset="0"/>
            </a:rPr>
          </a:br>
          <a:r>
            <a:rPr lang="en-US" sz="1400" b="1" kern="1200" dirty="0" smtClean="0">
              <a:latin typeface="Calibri" pitchFamily="34" charset="0"/>
            </a:rPr>
            <a:t>(n=</a:t>
          </a:r>
          <a:r>
            <a:rPr lang="en-US" sz="1400" b="1" i="0" u="none" kern="1200" dirty="0" smtClean="0"/>
            <a:t>523</a:t>
          </a:r>
          <a:r>
            <a:rPr lang="en-US" sz="1400" b="1" kern="1200" dirty="0" smtClean="0">
              <a:latin typeface="Calibri" pitchFamily="34" charset="0"/>
            </a:rPr>
            <a:t>)</a:t>
          </a:r>
          <a:endParaRPr lang="en-US" sz="1400" b="1" kern="1200" dirty="0">
            <a:latin typeface="Calibri" pitchFamily="34" charset="0"/>
          </a:endParaRPr>
        </a:p>
      </dsp:txBody>
      <dsp:txXfrm>
        <a:off x="2211433" y="1116352"/>
        <a:ext cx="841576" cy="768860"/>
      </dsp:txXfrm>
    </dsp:sp>
    <dsp:sp modelId="{C321A6DF-5592-43F4-A647-7723C0F84040}">
      <dsp:nvSpPr>
        <dsp:cNvPr id="0" name=""/>
        <dsp:cNvSpPr/>
      </dsp:nvSpPr>
      <dsp:spPr>
        <a:xfrm>
          <a:off x="2249870" y="1885212"/>
          <a:ext cx="91440" cy="441204"/>
        </a:xfrm>
        <a:custGeom>
          <a:avLst/>
          <a:gdLst/>
          <a:ahLst/>
          <a:cxnLst/>
          <a:rect l="0" t="0" r="0" b="0"/>
          <a:pathLst>
            <a:path>
              <a:moveTo>
                <a:pt x="45720" y="0"/>
              </a:moveTo>
              <a:lnTo>
                <a:pt x="45720" y="441204"/>
              </a:lnTo>
              <a:lnTo>
                <a:pt x="129877" y="4412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8D80F13F-BA48-4E76-AF8D-5246BBFB7DAD}">
      <dsp:nvSpPr>
        <dsp:cNvPr id="0" name=""/>
        <dsp:cNvSpPr/>
      </dsp:nvSpPr>
      <dsp:spPr>
        <a:xfrm>
          <a:off x="2379748" y="2100660"/>
          <a:ext cx="673261" cy="45151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b="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3993.1</a:t>
          </a:r>
          <a:endParaRPr lang="en-US" sz="1200" b="0" kern="1200" dirty="0">
            <a:latin typeface="Calibri" pitchFamily="34" charset="0"/>
          </a:endParaRPr>
        </a:p>
      </dsp:txBody>
      <dsp:txXfrm>
        <a:off x="2379748" y="2100660"/>
        <a:ext cx="673261" cy="451514"/>
      </dsp:txXfrm>
    </dsp:sp>
    <dsp:sp modelId="{BDCC6E20-C2E6-4709-926E-447E78555F26}">
      <dsp:nvSpPr>
        <dsp:cNvPr id="0" name=""/>
        <dsp:cNvSpPr/>
      </dsp:nvSpPr>
      <dsp:spPr>
        <a:xfrm>
          <a:off x="3263404" y="1116352"/>
          <a:ext cx="841576" cy="768860"/>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Type M</a:t>
          </a:r>
          <a:r>
            <a:rPr lang="en-US" sz="1400" b="1" kern="1200" dirty="0">
              <a:latin typeface="Calibri" pitchFamily="34" charset="0"/>
            </a:rPr>
            <a:t/>
          </a:r>
          <a:br>
            <a:rPr lang="en-US" sz="1400" b="1" kern="1200" dirty="0">
              <a:latin typeface="Calibri" pitchFamily="34" charset="0"/>
            </a:rPr>
          </a:br>
          <a:r>
            <a:rPr lang="en-US" sz="1400" b="1" kern="1200" dirty="0" smtClean="0">
              <a:latin typeface="Calibri" pitchFamily="34" charset="0"/>
            </a:rPr>
            <a:t>(n=</a:t>
          </a:r>
          <a:r>
            <a:rPr lang="en-US" sz="1400" b="1" i="0" u="none" kern="1200" dirty="0" smtClean="0"/>
            <a:t>452</a:t>
          </a:r>
          <a:r>
            <a:rPr lang="en-US" sz="1400" b="1" kern="1200" dirty="0" smtClean="0">
              <a:latin typeface="Calibri" pitchFamily="34" charset="0"/>
            </a:rPr>
            <a:t>)</a:t>
          </a:r>
          <a:endParaRPr lang="en-US" sz="1400" b="1" kern="1200" dirty="0">
            <a:latin typeface="Calibri" pitchFamily="34" charset="0"/>
          </a:endParaRPr>
        </a:p>
      </dsp:txBody>
      <dsp:txXfrm>
        <a:off x="3263404" y="1116352"/>
        <a:ext cx="841576" cy="768860"/>
      </dsp:txXfrm>
    </dsp:sp>
    <dsp:sp modelId="{CAF739D8-2015-4CC0-B4CD-13CAB0D275B0}">
      <dsp:nvSpPr>
        <dsp:cNvPr id="0" name=""/>
        <dsp:cNvSpPr/>
      </dsp:nvSpPr>
      <dsp:spPr>
        <a:xfrm>
          <a:off x="3301841" y="1885212"/>
          <a:ext cx="91440" cy="441204"/>
        </a:xfrm>
        <a:custGeom>
          <a:avLst/>
          <a:gdLst/>
          <a:ahLst/>
          <a:cxnLst/>
          <a:rect l="0" t="0" r="0" b="0"/>
          <a:pathLst>
            <a:path>
              <a:moveTo>
                <a:pt x="45720" y="0"/>
              </a:moveTo>
              <a:lnTo>
                <a:pt x="45720" y="441204"/>
              </a:lnTo>
              <a:lnTo>
                <a:pt x="129877" y="4412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EDF59CC9-3C9F-41FB-838E-719C15F23A0D}">
      <dsp:nvSpPr>
        <dsp:cNvPr id="0" name=""/>
        <dsp:cNvSpPr/>
      </dsp:nvSpPr>
      <dsp:spPr>
        <a:xfrm>
          <a:off x="3431719" y="2100660"/>
          <a:ext cx="673261" cy="45151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b="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3105.8</a:t>
          </a:r>
          <a:endParaRPr lang="en-US" sz="1200" b="0" kern="1200" dirty="0">
            <a:latin typeface="Calibri" pitchFamily="34" charset="0"/>
          </a:endParaRPr>
        </a:p>
      </dsp:txBody>
      <dsp:txXfrm>
        <a:off x="3431719" y="2100660"/>
        <a:ext cx="673261" cy="451514"/>
      </dsp:txXfrm>
    </dsp:sp>
    <dsp:sp modelId="{EB78EE24-5688-4077-BEC9-8FC435D912EA}">
      <dsp:nvSpPr>
        <dsp:cNvPr id="0" name=""/>
        <dsp:cNvSpPr/>
      </dsp:nvSpPr>
      <dsp:spPr>
        <a:xfrm>
          <a:off x="4315374" y="1116352"/>
          <a:ext cx="839935" cy="768860"/>
        </a:xfrm>
        <a:prstGeom prst="roundRect">
          <a:avLst>
            <a:gd name="adj" fmla="val 10000"/>
          </a:avLst>
        </a:prstGeom>
        <a:solidFill>
          <a:srgbClr val="FF6666"/>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Type Q</a:t>
          </a:r>
          <a:r>
            <a:rPr lang="en-US" sz="1400" b="1" kern="1200" dirty="0">
              <a:latin typeface="Calibri" pitchFamily="34" charset="0"/>
            </a:rPr>
            <a:t/>
          </a:r>
          <a:br>
            <a:rPr lang="en-US" sz="1400" b="1" kern="1200" dirty="0">
              <a:latin typeface="Calibri" pitchFamily="34" charset="0"/>
            </a:rPr>
          </a:br>
          <a:r>
            <a:rPr lang="en-US" sz="1400" b="1" kern="1200" dirty="0">
              <a:latin typeface="Calibri" pitchFamily="34" charset="0"/>
            </a:rPr>
            <a:t>(</a:t>
          </a:r>
          <a:r>
            <a:rPr lang="en-US" sz="1400" b="1" kern="1200" dirty="0" smtClean="0">
              <a:latin typeface="Calibri" pitchFamily="34" charset="0"/>
            </a:rPr>
            <a:t>n=</a:t>
          </a:r>
          <a:r>
            <a:rPr lang="en-US" sz="1400" b="1" i="0" u="none" kern="1200" dirty="0" smtClean="0"/>
            <a:t>44</a:t>
          </a:r>
          <a:r>
            <a:rPr lang="en-US" sz="1400" b="1" kern="1200" dirty="0" smtClean="0">
              <a:latin typeface="Calibri" pitchFamily="34" charset="0"/>
            </a:rPr>
            <a:t>)</a:t>
          </a:r>
          <a:endParaRPr lang="en-US" sz="1400" b="1" kern="1200" dirty="0">
            <a:latin typeface="Calibri" pitchFamily="34" charset="0"/>
          </a:endParaRPr>
        </a:p>
      </dsp:txBody>
      <dsp:txXfrm>
        <a:off x="4315374" y="1116352"/>
        <a:ext cx="839935" cy="768860"/>
      </dsp:txXfrm>
    </dsp:sp>
    <dsp:sp modelId="{0B5B4056-2A50-4CD5-B4A3-0830E01F95A4}">
      <dsp:nvSpPr>
        <dsp:cNvPr id="0" name=""/>
        <dsp:cNvSpPr/>
      </dsp:nvSpPr>
      <dsp:spPr>
        <a:xfrm>
          <a:off x="4353648" y="1885212"/>
          <a:ext cx="91440" cy="441204"/>
        </a:xfrm>
        <a:custGeom>
          <a:avLst/>
          <a:gdLst/>
          <a:ahLst/>
          <a:cxnLst/>
          <a:rect l="0" t="0" r="0" b="0"/>
          <a:pathLst>
            <a:path>
              <a:moveTo>
                <a:pt x="45720" y="0"/>
              </a:moveTo>
              <a:lnTo>
                <a:pt x="45720" y="441204"/>
              </a:lnTo>
              <a:lnTo>
                <a:pt x="129713" y="4412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DC38A57A-188B-4389-A6A7-178CEEC7A1D4}">
      <dsp:nvSpPr>
        <dsp:cNvPr id="0" name=""/>
        <dsp:cNvSpPr/>
      </dsp:nvSpPr>
      <dsp:spPr>
        <a:xfrm>
          <a:off x="4483362" y="2100660"/>
          <a:ext cx="673261" cy="451514"/>
        </a:xfrm>
        <a:prstGeom prst="roundRect">
          <a:avLst>
            <a:gd name="adj" fmla="val 10000"/>
          </a:avLst>
        </a:prstGeom>
        <a:solidFill>
          <a:srgbClr val="FFFFFF">
            <a:alpha val="89804"/>
          </a:srgb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b="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4818.4</a:t>
          </a:r>
          <a:endParaRPr lang="en-US" sz="1200" b="0" kern="1200" dirty="0">
            <a:latin typeface="Calibri" pitchFamily="34" charset="0"/>
          </a:endParaRPr>
        </a:p>
      </dsp:txBody>
      <dsp:txXfrm>
        <a:off x="4483362" y="2100660"/>
        <a:ext cx="673261" cy="451514"/>
      </dsp:txXfrm>
    </dsp:sp>
    <dsp:sp modelId="{587E3EF2-F032-4940-9EB3-1EB48B017E1F}">
      <dsp:nvSpPr>
        <dsp:cNvPr id="0" name=""/>
        <dsp:cNvSpPr/>
      </dsp:nvSpPr>
      <dsp:spPr>
        <a:xfrm>
          <a:off x="5365704" y="1116352"/>
          <a:ext cx="900815" cy="794511"/>
        </a:xfrm>
        <a:prstGeom prst="roundRect">
          <a:avLst>
            <a:gd name="adj" fmla="val 10000"/>
          </a:avLst>
        </a:prstGeom>
        <a:solidFill>
          <a:srgbClr val="FF6666"/>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Other Products</a:t>
          </a:r>
          <a:br>
            <a:rPr lang="en-US" sz="1400" b="1" kern="1200" dirty="0" smtClean="0">
              <a:latin typeface="Calibri" pitchFamily="34" charset="0"/>
            </a:rPr>
          </a:br>
          <a:r>
            <a:rPr lang="en-US" sz="1400" b="1" kern="1200" dirty="0" smtClean="0">
              <a:latin typeface="Calibri" pitchFamily="34" charset="0"/>
            </a:rPr>
            <a:t>(n=</a:t>
          </a:r>
          <a:r>
            <a:rPr lang="en-US" sz="1400" b="1" i="0" u="none" kern="1200" dirty="0" smtClean="0"/>
            <a:t>27</a:t>
          </a:r>
          <a:r>
            <a:rPr lang="en-US" sz="1400" b="1" kern="1200" dirty="0" smtClean="0">
              <a:latin typeface="Calibri" pitchFamily="34" charset="0"/>
            </a:rPr>
            <a:t>)</a:t>
          </a:r>
          <a:endParaRPr lang="en-US" sz="1400" b="1" kern="1200" dirty="0"/>
        </a:p>
      </dsp:txBody>
      <dsp:txXfrm>
        <a:off x="5365704" y="1116352"/>
        <a:ext cx="900815" cy="794511"/>
      </dsp:txXfrm>
    </dsp:sp>
    <dsp:sp modelId="{802AAAA7-1F54-49B7-82F7-991910DDB0A6}">
      <dsp:nvSpPr>
        <dsp:cNvPr id="0" name=""/>
        <dsp:cNvSpPr/>
      </dsp:nvSpPr>
      <dsp:spPr>
        <a:xfrm>
          <a:off x="5410066" y="1910864"/>
          <a:ext cx="91440" cy="407819"/>
        </a:xfrm>
        <a:custGeom>
          <a:avLst/>
          <a:gdLst/>
          <a:ahLst/>
          <a:cxnLst/>
          <a:rect l="0" t="0" r="0" b="0"/>
          <a:pathLst>
            <a:path>
              <a:moveTo>
                <a:pt x="45720" y="0"/>
              </a:moveTo>
              <a:lnTo>
                <a:pt x="45720" y="407819"/>
              </a:lnTo>
              <a:lnTo>
                <a:pt x="136898" y="407819"/>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4F375AE-2869-48EB-B251-2275A2B7ED96}">
      <dsp:nvSpPr>
        <dsp:cNvPr id="0" name=""/>
        <dsp:cNvSpPr/>
      </dsp:nvSpPr>
      <dsp:spPr>
        <a:xfrm>
          <a:off x="5546965" y="2103715"/>
          <a:ext cx="673261" cy="429936"/>
        </a:xfrm>
        <a:prstGeom prst="roundRect">
          <a:avLst>
            <a:gd name="adj" fmla="val 10000"/>
          </a:avLst>
        </a:prstGeom>
        <a:solidFill>
          <a:srgbClr val="FFFFFF">
            <a:alpha val="90000"/>
          </a:srgbClr>
        </a:solidFill>
        <a:ln w="9525" cap="flat" cmpd="sng" algn="ctr">
          <a:no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b="0" kern="1200" dirty="0" smtClean="0">
              <a:latin typeface="Calibri" pitchFamily="34" charset="0"/>
            </a:rPr>
            <a:t>Mean</a:t>
          </a:r>
        </a:p>
        <a:p>
          <a:pPr lvl="0" algn="ctr" defTabSz="533400">
            <a:lnSpc>
              <a:spcPct val="90000"/>
            </a:lnSpc>
            <a:spcBef>
              <a:spcPct val="0"/>
            </a:spcBef>
            <a:spcAft>
              <a:spcPct val="35000"/>
            </a:spcAft>
          </a:pPr>
          <a:r>
            <a:rPr lang="en-US" sz="1200" b="0" i="0" u="none" kern="1200" dirty="0" smtClean="0"/>
            <a:t>4759.8</a:t>
          </a:r>
          <a:endParaRPr lang="en-US" sz="1200" b="0" kern="1200" dirty="0"/>
        </a:p>
      </dsp:txBody>
      <dsp:txXfrm>
        <a:off x="5546965" y="2103715"/>
        <a:ext cx="673261" cy="429936"/>
      </dsp:txXfrm>
    </dsp:sp>
  </dsp:spTree>
</dsp:drawing>
</file>

<file path=ppt/diagrams/drawing5.xml><?xml version="1.0" encoding="utf-8"?>
<dsp:drawing xmlns:dgm="http://schemas.openxmlformats.org/drawingml/2006/diagram" xmlns:a="http://schemas.openxmlformats.org/drawingml/2006/main" xmlns:dsp="http://schemas.microsoft.com/office/drawing/2008/diagram">
  <dsp:spTree>
    <dsp:nvGrpSpPr>
      <dsp:cNvPr id="0" name=""/>
      <dsp:cNvGrpSpPr/>
    </dsp:nvGrpSpPr>
    <dsp:grpSpPr/>
    <dsp:sp modelId="{07011804-5411-4C8E-B02C-19014C13CDA1}">
      <dsp:nvSpPr>
        <dsp:cNvPr id="0" name=""/>
        <dsp:cNvSpPr/>
      </dsp:nvSpPr>
      <dsp:spPr>
        <a:xfrm>
          <a:off x="872" y="976191"/>
          <a:ext cx="1022133" cy="933815"/>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a:latin typeface="Calibri" pitchFamily="34" charset="0"/>
            </a:rPr>
            <a:t>All</a:t>
          </a:r>
          <a:br>
            <a:rPr lang="en-US" sz="1400" b="1" kern="1200" dirty="0">
              <a:latin typeface="Calibri" pitchFamily="34" charset="0"/>
            </a:rPr>
          </a:br>
          <a:r>
            <a:rPr lang="en-US" sz="1400" b="1" kern="1200" dirty="0">
              <a:latin typeface="Calibri" pitchFamily="34" charset="0"/>
            </a:rPr>
            <a:t>(</a:t>
          </a:r>
          <a:r>
            <a:rPr lang="en-US" sz="1400" b="1" kern="1200" dirty="0" smtClean="0">
              <a:latin typeface="Calibri" pitchFamily="34" charset="0"/>
            </a:rPr>
            <a:t>n=</a:t>
          </a:r>
          <a:r>
            <a:rPr lang="en-US" sz="1400" b="1" i="0" u="none" kern="1200" dirty="0" smtClean="0"/>
            <a:t>5003</a:t>
          </a:r>
          <a:r>
            <a:rPr lang="en-US" sz="1400" b="1" kern="1200" dirty="0" smtClean="0">
              <a:latin typeface="Calibri" pitchFamily="34" charset="0"/>
            </a:rPr>
            <a:t>)</a:t>
          </a:r>
          <a:endParaRPr lang="en-US" sz="1400" b="1" kern="1200" dirty="0">
            <a:latin typeface="Calibri" pitchFamily="34" charset="0"/>
          </a:endParaRPr>
        </a:p>
      </dsp:txBody>
      <dsp:txXfrm>
        <a:off x="872" y="976191"/>
        <a:ext cx="1022133" cy="933815"/>
      </dsp:txXfrm>
    </dsp:sp>
    <dsp:sp modelId="{904668B3-A1EB-4801-8C61-F932CA8E526F}">
      <dsp:nvSpPr>
        <dsp:cNvPr id="0" name=""/>
        <dsp:cNvSpPr/>
      </dsp:nvSpPr>
      <dsp:spPr>
        <a:xfrm>
          <a:off x="103085" y="1910007"/>
          <a:ext cx="102213" cy="628346"/>
        </a:xfrm>
        <a:custGeom>
          <a:avLst/>
          <a:gdLst/>
          <a:ahLst/>
          <a:cxnLst/>
          <a:rect l="0" t="0" r="0" b="0"/>
          <a:pathLst>
            <a:path>
              <a:moveTo>
                <a:pt x="0" y="0"/>
              </a:moveTo>
              <a:lnTo>
                <a:pt x="0" y="628346"/>
              </a:lnTo>
              <a:lnTo>
                <a:pt x="102213" y="628346"/>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C2E1C950-AE8C-4B12-A763-DDA233B447E4}">
      <dsp:nvSpPr>
        <dsp:cNvPr id="0" name=""/>
        <dsp:cNvSpPr/>
      </dsp:nvSpPr>
      <dsp:spPr>
        <a:xfrm>
          <a:off x="205298" y="2264161"/>
          <a:ext cx="817706" cy="54838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3568.3</a:t>
          </a:r>
          <a:endParaRPr lang="en-US" sz="1200" kern="1200" dirty="0">
            <a:latin typeface="Calibri" pitchFamily="34" charset="0"/>
          </a:endParaRPr>
        </a:p>
      </dsp:txBody>
      <dsp:txXfrm>
        <a:off x="205298" y="2264161"/>
        <a:ext cx="817706" cy="548384"/>
      </dsp:txXfrm>
    </dsp:sp>
    <dsp:sp modelId="{1A71C6D7-D580-4928-9FE8-A6040818A69A}">
      <dsp:nvSpPr>
        <dsp:cNvPr id="0" name=""/>
        <dsp:cNvSpPr/>
      </dsp:nvSpPr>
      <dsp:spPr>
        <a:xfrm>
          <a:off x="1278538" y="976191"/>
          <a:ext cx="1151555" cy="933815"/>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North</a:t>
          </a:r>
          <a:r>
            <a:rPr lang="en-US" sz="1400" b="1" kern="1200" dirty="0">
              <a:latin typeface="Calibri" pitchFamily="34" charset="0"/>
            </a:rPr>
            <a:t/>
          </a:r>
          <a:br>
            <a:rPr lang="en-US" sz="1400" b="1" kern="1200" dirty="0">
              <a:latin typeface="Calibri" pitchFamily="34" charset="0"/>
            </a:rPr>
          </a:br>
          <a:r>
            <a:rPr lang="en-US" sz="1400" b="1" kern="1200" dirty="0">
              <a:latin typeface="Calibri" pitchFamily="34" charset="0"/>
            </a:rPr>
            <a:t>(</a:t>
          </a:r>
          <a:r>
            <a:rPr lang="en-US" sz="1400" b="1" kern="1200" dirty="0" smtClean="0">
              <a:latin typeface="Calibri" pitchFamily="34" charset="0"/>
            </a:rPr>
            <a:t>n=</a:t>
          </a:r>
          <a:r>
            <a:rPr lang="en-US" sz="1400" b="1" i="0" u="none" kern="1200" dirty="0" smtClean="0"/>
            <a:t>2142</a:t>
          </a:r>
          <a:r>
            <a:rPr lang="en-US" sz="1400" b="1" kern="1200" dirty="0" smtClean="0">
              <a:latin typeface="Calibri" pitchFamily="34" charset="0"/>
            </a:rPr>
            <a:t>)</a:t>
          </a:r>
          <a:endParaRPr lang="en-US" sz="1400" b="1" kern="1200" dirty="0">
            <a:latin typeface="Calibri" pitchFamily="34" charset="0"/>
          </a:endParaRPr>
        </a:p>
      </dsp:txBody>
      <dsp:txXfrm>
        <a:off x="1278538" y="976191"/>
        <a:ext cx="1151555" cy="933815"/>
      </dsp:txXfrm>
    </dsp:sp>
    <dsp:sp modelId="{04EC47DD-738D-4455-AF24-15C56EFA1D5B}">
      <dsp:nvSpPr>
        <dsp:cNvPr id="0" name=""/>
        <dsp:cNvSpPr/>
      </dsp:nvSpPr>
      <dsp:spPr>
        <a:xfrm>
          <a:off x="1393694" y="1910007"/>
          <a:ext cx="115155" cy="628346"/>
        </a:xfrm>
        <a:custGeom>
          <a:avLst/>
          <a:gdLst/>
          <a:ahLst/>
          <a:cxnLst/>
          <a:rect l="0" t="0" r="0" b="0"/>
          <a:pathLst>
            <a:path>
              <a:moveTo>
                <a:pt x="0" y="0"/>
              </a:moveTo>
              <a:lnTo>
                <a:pt x="0" y="628346"/>
              </a:lnTo>
              <a:lnTo>
                <a:pt x="115155" y="628346"/>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B932466-8A8B-40A3-AEB6-E399475AECC5}">
      <dsp:nvSpPr>
        <dsp:cNvPr id="0" name=""/>
        <dsp:cNvSpPr/>
      </dsp:nvSpPr>
      <dsp:spPr>
        <a:xfrm>
          <a:off x="1508849" y="2264161"/>
          <a:ext cx="817706" cy="54838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4621.8</a:t>
          </a:r>
          <a:endParaRPr lang="en-US" sz="1200" kern="1200" dirty="0">
            <a:latin typeface="Calibri" pitchFamily="34" charset="0"/>
          </a:endParaRPr>
        </a:p>
      </dsp:txBody>
      <dsp:txXfrm>
        <a:off x="1508849" y="2264161"/>
        <a:ext cx="817706" cy="548384"/>
      </dsp:txXfrm>
    </dsp:sp>
    <dsp:sp modelId="{1AF3C8A1-9C60-4C8F-B705-90B46616E028}">
      <dsp:nvSpPr>
        <dsp:cNvPr id="0" name=""/>
        <dsp:cNvSpPr/>
      </dsp:nvSpPr>
      <dsp:spPr>
        <a:xfrm>
          <a:off x="2685627" y="976191"/>
          <a:ext cx="1022133" cy="933815"/>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East</a:t>
          </a:r>
          <a:r>
            <a:rPr lang="en-US" sz="1400" b="1" kern="1200" dirty="0">
              <a:latin typeface="Calibri" pitchFamily="34" charset="0"/>
            </a:rPr>
            <a:t/>
          </a:r>
          <a:br>
            <a:rPr lang="en-US" sz="1400" b="1" kern="1200" dirty="0">
              <a:latin typeface="Calibri" pitchFamily="34" charset="0"/>
            </a:rPr>
          </a:br>
          <a:r>
            <a:rPr lang="en-US" sz="1400" b="1" kern="1200" dirty="0" smtClean="0">
              <a:latin typeface="Calibri" pitchFamily="34" charset="0"/>
            </a:rPr>
            <a:t>(n=</a:t>
          </a:r>
          <a:r>
            <a:rPr lang="en-US" sz="1400" b="1" i="0" u="none" kern="1200" dirty="0" smtClean="0"/>
            <a:t>803</a:t>
          </a:r>
          <a:r>
            <a:rPr lang="en-US" sz="1400" b="1" kern="1200" dirty="0" smtClean="0">
              <a:latin typeface="Calibri" pitchFamily="34" charset="0"/>
            </a:rPr>
            <a:t>)</a:t>
          </a:r>
          <a:endParaRPr lang="en-US" sz="1400" b="1" kern="1200" dirty="0">
            <a:latin typeface="Calibri" pitchFamily="34" charset="0"/>
          </a:endParaRPr>
        </a:p>
      </dsp:txBody>
      <dsp:txXfrm>
        <a:off x="2685627" y="976191"/>
        <a:ext cx="1022133" cy="933815"/>
      </dsp:txXfrm>
    </dsp:sp>
    <dsp:sp modelId="{76362BEA-523A-4B11-9B8A-F05B2A7DF9F5}">
      <dsp:nvSpPr>
        <dsp:cNvPr id="0" name=""/>
        <dsp:cNvSpPr/>
      </dsp:nvSpPr>
      <dsp:spPr>
        <a:xfrm>
          <a:off x="2787840" y="1910007"/>
          <a:ext cx="102213" cy="628346"/>
        </a:xfrm>
        <a:custGeom>
          <a:avLst/>
          <a:gdLst/>
          <a:ahLst/>
          <a:cxnLst/>
          <a:rect l="0" t="0" r="0" b="0"/>
          <a:pathLst>
            <a:path>
              <a:moveTo>
                <a:pt x="0" y="0"/>
              </a:moveTo>
              <a:lnTo>
                <a:pt x="0" y="628346"/>
              </a:lnTo>
              <a:lnTo>
                <a:pt x="102213" y="628346"/>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6C374E0-AB31-4D6F-ABE2-C2392FFABC9B}">
      <dsp:nvSpPr>
        <dsp:cNvPr id="0" name=""/>
        <dsp:cNvSpPr/>
      </dsp:nvSpPr>
      <dsp:spPr>
        <a:xfrm>
          <a:off x="2890054" y="2264161"/>
          <a:ext cx="817706" cy="54838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3957.3</a:t>
          </a:r>
          <a:endParaRPr lang="en-US" sz="1200" kern="1200" dirty="0">
            <a:latin typeface="Calibri" pitchFamily="34" charset="0"/>
          </a:endParaRPr>
        </a:p>
      </dsp:txBody>
      <dsp:txXfrm>
        <a:off x="2890054" y="2264161"/>
        <a:ext cx="817706" cy="548384"/>
      </dsp:txXfrm>
    </dsp:sp>
    <dsp:sp modelId="{BDCC6E20-C2E6-4709-926E-447E78555F26}">
      <dsp:nvSpPr>
        <dsp:cNvPr id="0" name=""/>
        <dsp:cNvSpPr/>
      </dsp:nvSpPr>
      <dsp:spPr>
        <a:xfrm>
          <a:off x="3963293" y="976191"/>
          <a:ext cx="1022133" cy="933815"/>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West</a:t>
          </a:r>
          <a:r>
            <a:rPr lang="en-US" sz="1400" b="1" kern="1200" dirty="0">
              <a:latin typeface="Calibri" pitchFamily="34" charset="0"/>
            </a:rPr>
            <a:t/>
          </a:r>
          <a:br>
            <a:rPr lang="en-US" sz="1400" b="1" kern="1200" dirty="0">
              <a:latin typeface="Calibri" pitchFamily="34" charset="0"/>
            </a:rPr>
          </a:br>
          <a:r>
            <a:rPr lang="en-US" sz="1400" b="1" kern="1200" dirty="0" smtClean="0">
              <a:latin typeface="Calibri" pitchFamily="34" charset="0"/>
            </a:rPr>
            <a:t>(n=</a:t>
          </a:r>
          <a:r>
            <a:rPr lang="en-US" sz="1400" b="1" i="0" u="none" kern="1200" dirty="0" smtClean="0"/>
            <a:t>1013</a:t>
          </a:r>
          <a:r>
            <a:rPr lang="en-US" sz="1400" b="1" kern="1200" dirty="0" smtClean="0">
              <a:latin typeface="Calibri" pitchFamily="34" charset="0"/>
            </a:rPr>
            <a:t>)</a:t>
          </a:r>
          <a:endParaRPr lang="en-US" sz="1400" b="1" kern="1200" dirty="0">
            <a:latin typeface="Calibri" pitchFamily="34" charset="0"/>
          </a:endParaRPr>
        </a:p>
      </dsp:txBody>
      <dsp:txXfrm>
        <a:off x="3963293" y="976191"/>
        <a:ext cx="1022133" cy="933815"/>
      </dsp:txXfrm>
    </dsp:sp>
    <dsp:sp modelId="{BE24F390-9071-40DC-935E-FC3E6CB630CA}">
      <dsp:nvSpPr>
        <dsp:cNvPr id="0" name=""/>
        <dsp:cNvSpPr/>
      </dsp:nvSpPr>
      <dsp:spPr>
        <a:xfrm>
          <a:off x="4065507" y="1910007"/>
          <a:ext cx="102213" cy="628346"/>
        </a:xfrm>
        <a:custGeom>
          <a:avLst/>
          <a:gdLst/>
          <a:ahLst/>
          <a:cxnLst/>
          <a:rect l="0" t="0" r="0" b="0"/>
          <a:pathLst>
            <a:path>
              <a:moveTo>
                <a:pt x="0" y="0"/>
              </a:moveTo>
              <a:lnTo>
                <a:pt x="0" y="628346"/>
              </a:lnTo>
              <a:lnTo>
                <a:pt x="102213" y="628346"/>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ADBD46F2-8BD9-477D-A8BA-FF8EE2E10D83}">
      <dsp:nvSpPr>
        <dsp:cNvPr id="0" name=""/>
        <dsp:cNvSpPr/>
      </dsp:nvSpPr>
      <dsp:spPr>
        <a:xfrm>
          <a:off x="4167720" y="2264161"/>
          <a:ext cx="817706" cy="54838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2732.1</a:t>
          </a:r>
          <a:endParaRPr lang="en-US" sz="1200" kern="1200" dirty="0">
            <a:latin typeface="Calibri" pitchFamily="34" charset="0"/>
          </a:endParaRPr>
        </a:p>
      </dsp:txBody>
      <dsp:txXfrm>
        <a:off x="4167720" y="2264161"/>
        <a:ext cx="817706" cy="548384"/>
      </dsp:txXfrm>
    </dsp:sp>
    <dsp:sp modelId="{EB78EE24-5688-4077-BEC9-8FC435D912EA}">
      <dsp:nvSpPr>
        <dsp:cNvPr id="0" name=""/>
        <dsp:cNvSpPr/>
      </dsp:nvSpPr>
      <dsp:spPr>
        <a:xfrm>
          <a:off x="5240960" y="976191"/>
          <a:ext cx="1025618" cy="933815"/>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South</a:t>
          </a:r>
          <a:r>
            <a:rPr lang="en-US" sz="1400" b="1" kern="1200" dirty="0">
              <a:latin typeface="Calibri" pitchFamily="34" charset="0"/>
            </a:rPr>
            <a:t/>
          </a:r>
          <a:br>
            <a:rPr lang="en-US" sz="1400" b="1" kern="1200" dirty="0">
              <a:latin typeface="Calibri" pitchFamily="34" charset="0"/>
            </a:rPr>
          </a:br>
          <a:r>
            <a:rPr lang="en-US" sz="1400" b="1" kern="1200" dirty="0">
              <a:latin typeface="Calibri" pitchFamily="34" charset="0"/>
            </a:rPr>
            <a:t>(</a:t>
          </a:r>
          <a:r>
            <a:rPr lang="en-US" sz="1400" b="1" kern="1200" dirty="0" smtClean="0">
              <a:latin typeface="Calibri" pitchFamily="34" charset="0"/>
            </a:rPr>
            <a:t>n=</a:t>
          </a:r>
          <a:r>
            <a:rPr lang="en-US" sz="1400" b="1" i="0" u="none" kern="1200" dirty="0" smtClean="0"/>
            <a:t>1045</a:t>
          </a:r>
          <a:r>
            <a:rPr lang="en-US" sz="1400" b="1" kern="1200" dirty="0" smtClean="0">
              <a:latin typeface="Calibri" pitchFamily="34" charset="0"/>
            </a:rPr>
            <a:t>)</a:t>
          </a:r>
          <a:endParaRPr lang="en-US" sz="1400" b="1" kern="1200" dirty="0">
            <a:latin typeface="Calibri" pitchFamily="34" charset="0"/>
          </a:endParaRPr>
        </a:p>
      </dsp:txBody>
      <dsp:txXfrm>
        <a:off x="5240960" y="976191"/>
        <a:ext cx="1025618" cy="933815"/>
      </dsp:txXfrm>
    </dsp:sp>
    <dsp:sp modelId="{A98AB2D1-CBD1-406C-8720-6A691D173393}">
      <dsp:nvSpPr>
        <dsp:cNvPr id="0" name=""/>
        <dsp:cNvSpPr/>
      </dsp:nvSpPr>
      <dsp:spPr>
        <a:xfrm>
          <a:off x="5343522" y="1910007"/>
          <a:ext cx="102561" cy="628346"/>
        </a:xfrm>
        <a:custGeom>
          <a:avLst/>
          <a:gdLst/>
          <a:ahLst/>
          <a:cxnLst/>
          <a:rect l="0" t="0" r="0" b="0"/>
          <a:pathLst>
            <a:path>
              <a:moveTo>
                <a:pt x="0" y="0"/>
              </a:moveTo>
              <a:lnTo>
                <a:pt x="0" y="628346"/>
              </a:lnTo>
              <a:lnTo>
                <a:pt x="102561" y="628346"/>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AF746459-741C-4FC9-A92D-353FDDD66307}">
      <dsp:nvSpPr>
        <dsp:cNvPr id="0" name=""/>
        <dsp:cNvSpPr/>
      </dsp:nvSpPr>
      <dsp:spPr>
        <a:xfrm>
          <a:off x="5446083" y="2264161"/>
          <a:ext cx="817706" cy="54838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2525.6</a:t>
          </a:r>
          <a:endParaRPr lang="en-US" sz="1200" kern="1200" dirty="0">
            <a:latin typeface="Calibri" pitchFamily="34" charset="0"/>
          </a:endParaRPr>
        </a:p>
      </dsp:txBody>
      <dsp:txXfrm>
        <a:off x="5446083" y="2264161"/>
        <a:ext cx="817706" cy="548384"/>
      </dsp:txXfrm>
    </dsp:sp>
  </dsp:spTree>
</dsp:drawing>
</file>

<file path=ppt/diagrams/drawing6.xml><?xml version="1.0" encoding="utf-8"?>
<dsp:drawing xmlns:dgm="http://schemas.openxmlformats.org/drawingml/2006/diagram" xmlns:a="http://schemas.openxmlformats.org/drawingml/2006/main" xmlns:dsp="http://schemas.microsoft.com/office/drawing/2008/diagram">
  <dsp:spTree>
    <dsp:nvGrpSpPr>
      <dsp:cNvPr id="0" name=""/>
      <dsp:cNvGrpSpPr/>
    </dsp:nvGrpSpPr>
    <dsp:grpSpPr/>
    <dsp:sp modelId="{07011804-5411-4C8E-B02C-19014C13CDA1}">
      <dsp:nvSpPr>
        <dsp:cNvPr id="0" name=""/>
        <dsp:cNvSpPr/>
      </dsp:nvSpPr>
      <dsp:spPr>
        <a:xfrm>
          <a:off x="931" y="1116352"/>
          <a:ext cx="841576" cy="768860"/>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a:latin typeface="Calibri" pitchFamily="34" charset="0"/>
            </a:rPr>
            <a:t>All</a:t>
          </a:r>
          <a:br>
            <a:rPr lang="en-US" sz="1400" b="1" kern="1200" dirty="0">
              <a:latin typeface="Calibri" pitchFamily="34" charset="0"/>
            </a:rPr>
          </a:br>
          <a:r>
            <a:rPr lang="en-US" sz="1400" b="1" kern="1200" dirty="0">
              <a:latin typeface="Calibri" pitchFamily="34" charset="0"/>
            </a:rPr>
            <a:t>(</a:t>
          </a:r>
          <a:r>
            <a:rPr lang="en-US" sz="1400" b="1" kern="1200" dirty="0" smtClean="0">
              <a:latin typeface="Calibri" pitchFamily="34" charset="0"/>
            </a:rPr>
            <a:t>n=</a:t>
          </a:r>
          <a:r>
            <a:rPr lang="en-US" sz="1400" b="1" i="0" u="none" kern="1200" dirty="0" smtClean="0"/>
            <a:t>5003</a:t>
          </a:r>
          <a:r>
            <a:rPr lang="en-US" sz="1400" b="1" kern="1200" dirty="0" smtClean="0">
              <a:latin typeface="Calibri" pitchFamily="34" charset="0"/>
            </a:rPr>
            <a:t>)</a:t>
          </a:r>
          <a:endParaRPr lang="en-US" sz="1400" b="1" kern="1200" dirty="0">
            <a:latin typeface="Calibri" pitchFamily="34" charset="0"/>
          </a:endParaRPr>
        </a:p>
      </dsp:txBody>
      <dsp:txXfrm>
        <a:off x="931" y="1116352"/>
        <a:ext cx="841576" cy="768860"/>
      </dsp:txXfrm>
    </dsp:sp>
    <dsp:sp modelId="{B8AB778E-7A90-4EAE-8ABB-151AC4EAEE00}">
      <dsp:nvSpPr>
        <dsp:cNvPr id="0" name=""/>
        <dsp:cNvSpPr/>
      </dsp:nvSpPr>
      <dsp:spPr>
        <a:xfrm>
          <a:off x="39368" y="1885212"/>
          <a:ext cx="91440" cy="441204"/>
        </a:xfrm>
        <a:custGeom>
          <a:avLst/>
          <a:gdLst/>
          <a:ahLst/>
          <a:cxnLst/>
          <a:rect l="0" t="0" r="0" b="0"/>
          <a:pathLst>
            <a:path>
              <a:moveTo>
                <a:pt x="45720" y="0"/>
              </a:moveTo>
              <a:lnTo>
                <a:pt x="45720" y="441204"/>
              </a:lnTo>
              <a:lnTo>
                <a:pt x="129877" y="4412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6F231887-7176-480D-B7BB-670A1A86C3E5}">
      <dsp:nvSpPr>
        <dsp:cNvPr id="0" name=""/>
        <dsp:cNvSpPr/>
      </dsp:nvSpPr>
      <dsp:spPr>
        <a:xfrm>
          <a:off x="169246" y="2100660"/>
          <a:ext cx="673261" cy="45151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3568.3</a:t>
          </a:r>
          <a:endParaRPr lang="en-US" sz="1200" kern="1200" dirty="0">
            <a:latin typeface="Calibri" pitchFamily="34" charset="0"/>
          </a:endParaRPr>
        </a:p>
      </dsp:txBody>
      <dsp:txXfrm>
        <a:off x="169246" y="2100660"/>
        <a:ext cx="673261" cy="451514"/>
      </dsp:txXfrm>
    </dsp:sp>
    <dsp:sp modelId="{1A71C6D7-D580-4928-9FE8-A6040818A69A}">
      <dsp:nvSpPr>
        <dsp:cNvPr id="0" name=""/>
        <dsp:cNvSpPr/>
      </dsp:nvSpPr>
      <dsp:spPr>
        <a:xfrm>
          <a:off x="1052901" y="1116352"/>
          <a:ext cx="948137" cy="768860"/>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Type H</a:t>
          </a:r>
          <a:r>
            <a:rPr lang="en-US" sz="1400" b="1" kern="1200" dirty="0">
              <a:latin typeface="Calibri" pitchFamily="34" charset="0"/>
            </a:rPr>
            <a:t/>
          </a:r>
          <a:br>
            <a:rPr lang="en-US" sz="1400" b="1" kern="1200" dirty="0">
              <a:latin typeface="Calibri" pitchFamily="34" charset="0"/>
            </a:rPr>
          </a:br>
          <a:r>
            <a:rPr lang="en-US" sz="1400" b="1" kern="1200" dirty="0">
              <a:latin typeface="Calibri" pitchFamily="34" charset="0"/>
            </a:rPr>
            <a:t>(</a:t>
          </a:r>
          <a:r>
            <a:rPr lang="en-US" sz="1400" b="1" kern="1200" dirty="0" smtClean="0">
              <a:latin typeface="Calibri" pitchFamily="34" charset="0"/>
            </a:rPr>
            <a:t>n=</a:t>
          </a:r>
          <a:r>
            <a:rPr lang="en-US" sz="1400" b="1" i="0" u="none" kern="1200" dirty="0" smtClean="0"/>
            <a:t>4333</a:t>
          </a:r>
          <a:r>
            <a:rPr lang="en-US" sz="1400" b="1" kern="1200" dirty="0" smtClean="0">
              <a:latin typeface="Calibri" pitchFamily="34" charset="0"/>
            </a:rPr>
            <a:t>)</a:t>
          </a:r>
          <a:endParaRPr lang="en-US" sz="1400" b="1" kern="1200" dirty="0">
            <a:latin typeface="Calibri" pitchFamily="34" charset="0"/>
          </a:endParaRPr>
        </a:p>
      </dsp:txBody>
      <dsp:txXfrm>
        <a:off x="1052901" y="1116352"/>
        <a:ext cx="948137" cy="768860"/>
      </dsp:txXfrm>
    </dsp:sp>
    <dsp:sp modelId="{66B30C22-FED4-4ED8-821B-95B891645432}">
      <dsp:nvSpPr>
        <dsp:cNvPr id="0" name=""/>
        <dsp:cNvSpPr/>
      </dsp:nvSpPr>
      <dsp:spPr>
        <a:xfrm>
          <a:off x="1147715" y="1885212"/>
          <a:ext cx="94813" cy="441204"/>
        </a:xfrm>
        <a:custGeom>
          <a:avLst/>
          <a:gdLst/>
          <a:ahLst/>
          <a:cxnLst/>
          <a:rect l="0" t="0" r="0" b="0"/>
          <a:pathLst>
            <a:path>
              <a:moveTo>
                <a:pt x="0" y="0"/>
              </a:moveTo>
              <a:lnTo>
                <a:pt x="0" y="441204"/>
              </a:lnTo>
              <a:lnTo>
                <a:pt x="94813" y="4412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E73F9456-BC72-4C78-B610-473CE0A7D7B8}">
      <dsp:nvSpPr>
        <dsp:cNvPr id="0" name=""/>
        <dsp:cNvSpPr/>
      </dsp:nvSpPr>
      <dsp:spPr>
        <a:xfrm>
          <a:off x="1242529" y="2100660"/>
          <a:ext cx="673261" cy="45151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3775.9</a:t>
          </a:r>
          <a:endParaRPr lang="en-US" sz="1200" kern="1200" dirty="0">
            <a:latin typeface="Calibri" pitchFamily="34" charset="0"/>
          </a:endParaRPr>
        </a:p>
      </dsp:txBody>
      <dsp:txXfrm>
        <a:off x="1242529" y="2100660"/>
        <a:ext cx="673261" cy="451514"/>
      </dsp:txXfrm>
    </dsp:sp>
    <dsp:sp modelId="{1AF3C8A1-9C60-4C8F-B705-90B46616E028}">
      <dsp:nvSpPr>
        <dsp:cNvPr id="0" name=""/>
        <dsp:cNvSpPr/>
      </dsp:nvSpPr>
      <dsp:spPr>
        <a:xfrm>
          <a:off x="2211433" y="1116352"/>
          <a:ext cx="841576" cy="768860"/>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Type P</a:t>
          </a:r>
          <a:r>
            <a:rPr lang="en-US" sz="1400" b="1" kern="1200" dirty="0">
              <a:latin typeface="Calibri" pitchFamily="34" charset="0"/>
            </a:rPr>
            <a:t/>
          </a:r>
          <a:br>
            <a:rPr lang="en-US" sz="1400" b="1" kern="1200" dirty="0">
              <a:latin typeface="Calibri" pitchFamily="34" charset="0"/>
            </a:rPr>
          </a:br>
          <a:r>
            <a:rPr lang="en-US" sz="1400" b="1" kern="1200" dirty="0" smtClean="0">
              <a:latin typeface="Calibri" pitchFamily="34" charset="0"/>
            </a:rPr>
            <a:t>(n=</a:t>
          </a:r>
          <a:r>
            <a:rPr lang="en-US" sz="1400" b="1" i="0" u="none" kern="1200" dirty="0" smtClean="0"/>
            <a:t>523</a:t>
          </a:r>
          <a:r>
            <a:rPr lang="en-US" sz="1400" b="1" kern="1200" dirty="0" smtClean="0">
              <a:latin typeface="Calibri" pitchFamily="34" charset="0"/>
            </a:rPr>
            <a:t>)</a:t>
          </a:r>
          <a:endParaRPr lang="en-US" sz="1400" b="1" kern="1200" dirty="0">
            <a:latin typeface="Calibri" pitchFamily="34" charset="0"/>
          </a:endParaRPr>
        </a:p>
      </dsp:txBody>
      <dsp:txXfrm>
        <a:off x="2211433" y="1116352"/>
        <a:ext cx="841576" cy="768860"/>
      </dsp:txXfrm>
    </dsp:sp>
    <dsp:sp modelId="{C321A6DF-5592-43F4-A647-7723C0F84040}">
      <dsp:nvSpPr>
        <dsp:cNvPr id="0" name=""/>
        <dsp:cNvSpPr/>
      </dsp:nvSpPr>
      <dsp:spPr>
        <a:xfrm>
          <a:off x="2249870" y="1885212"/>
          <a:ext cx="91440" cy="441204"/>
        </a:xfrm>
        <a:custGeom>
          <a:avLst/>
          <a:gdLst/>
          <a:ahLst/>
          <a:cxnLst/>
          <a:rect l="0" t="0" r="0" b="0"/>
          <a:pathLst>
            <a:path>
              <a:moveTo>
                <a:pt x="45720" y="0"/>
              </a:moveTo>
              <a:lnTo>
                <a:pt x="45720" y="441204"/>
              </a:lnTo>
              <a:lnTo>
                <a:pt x="129877" y="4412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8D80F13F-BA48-4E76-AF8D-5246BBFB7DAD}">
      <dsp:nvSpPr>
        <dsp:cNvPr id="0" name=""/>
        <dsp:cNvSpPr/>
      </dsp:nvSpPr>
      <dsp:spPr>
        <a:xfrm>
          <a:off x="2379748" y="2100660"/>
          <a:ext cx="673261" cy="45151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2885.5</a:t>
          </a:r>
          <a:endParaRPr lang="en-US" sz="1200" kern="1200" dirty="0">
            <a:latin typeface="Calibri" pitchFamily="34" charset="0"/>
          </a:endParaRPr>
        </a:p>
      </dsp:txBody>
      <dsp:txXfrm>
        <a:off x="2379748" y="2100660"/>
        <a:ext cx="673261" cy="451514"/>
      </dsp:txXfrm>
    </dsp:sp>
    <dsp:sp modelId="{BDCC6E20-C2E6-4709-926E-447E78555F26}">
      <dsp:nvSpPr>
        <dsp:cNvPr id="0" name=""/>
        <dsp:cNvSpPr/>
      </dsp:nvSpPr>
      <dsp:spPr>
        <a:xfrm>
          <a:off x="3263404" y="1116352"/>
          <a:ext cx="841576" cy="768860"/>
        </a:xfrm>
        <a:prstGeom prst="roundRect">
          <a:avLst>
            <a:gd name="adj" fmla="val 10000"/>
          </a:avLst>
        </a:prstGeom>
        <a:solidFill>
          <a:schemeClr val="accent1">
            <a:lumMod val="60000"/>
            <a:lumOff val="40000"/>
          </a:schemeClr>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Type M</a:t>
          </a:r>
          <a:r>
            <a:rPr lang="en-US" sz="1400" b="1" kern="1200" dirty="0">
              <a:latin typeface="Calibri" pitchFamily="34" charset="0"/>
            </a:rPr>
            <a:t/>
          </a:r>
          <a:br>
            <a:rPr lang="en-US" sz="1400" b="1" kern="1200" dirty="0">
              <a:latin typeface="Calibri" pitchFamily="34" charset="0"/>
            </a:rPr>
          </a:br>
          <a:r>
            <a:rPr lang="en-US" sz="1400" b="1" kern="1200" dirty="0" smtClean="0">
              <a:latin typeface="Calibri" pitchFamily="34" charset="0"/>
            </a:rPr>
            <a:t>(n=</a:t>
          </a:r>
          <a:r>
            <a:rPr lang="en-US" sz="1400" b="1" i="0" u="none" kern="1200" dirty="0" smtClean="0"/>
            <a:t>452</a:t>
          </a:r>
          <a:r>
            <a:rPr lang="en-US" sz="1400" b="1" kern="1200" dirty="0" smtClean="0">
              <a:latin typeface="Calibri" pitchFamily="34" charset="0"/>
            </a:rPr>
            <a:t>)</a:t>
          </a:r>
          <a:endParaRPr lang="en-US" sz="1400" b="1" kern="1200" dirty="0">
            <a:latin typeface="Calibri" pitchFamily="34" charset="0"/>
          </a:endParaRPr>
        </a:p>
      </dsp:txBody>
      <dsp:txXfrm>
        <a:off x="3263404" y="1116352"/>
        <a:ext cx="841576" cy="768860"/>
      </dsp:txXfrm>
    </dsp:sp>
    <dsp:sp modelId="{CAF739D8-2015-4CC0-B4CD-13CAB0D275B0}">
      <dsp:nvSpPr>
        <dsp:cNvPr id="0" name=""/>
        <dsp:cNvSpPr/>
      </dsp:nvSpPr>
      <dsp:spPr>
        <a:xfrm>
          <a:off x="3301841" y="1885212"/>
          <a:ext cx="91440" cy="441204"/>
        </a:xfrm>
        <a:custGeom>
          <a:avLst/>
          <a:gdLst/>
          <a:ahLst/>
          <a:cxnLst/>
          <a:rect l="0" t="0" r="0" b="0"/>
          <a:pathLst>
            <a:path>
              <a:moveTo>
                <a:pt x="45720" y="0"/>
              </a:moveTo>
              <a:lnTo>
                <a:pt x="45720" y="441204"/>
              </a:lnTo>
              <a:lnTo>
                <a:pt x="129877" y="4412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EDF59CC9-3C9F-41FB-838E-719C15F23A0D}">
      <dsp:nvSpPr>
        <dsp:cNvPr id="0" name=""/>
        <dsp:cNvSpPr/>
      </dsp:nvSpPr>
      <dsp:spPr>
        <a:xfrm>
          <a:off x="3431719" y="2100660"/>
          <a:ext cx="673261" cy="451514"/>
        </a:xfrm>
        <a:prstGeom prst="roundRect">
          <a:avLst>
            <a:gd name="adj" fmla="val 10000"/>
          </a:avLst>
        </a:prstGeom>
        <a:solidFill>
          <a:schemeClr val="lt1">
            <a:alpha val="90000"/>
            <a:hueOff val="0"/>
            <a:satOff val="0"/>
            <a:lumOff val="0"/>
            <a:alphaOff val="0"/>
          </a:scheme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2205.3</a:t>
          </a:r>
          <a:endParaRPr lang="en-US" sz="1200" kern="1200" dirty="0">
            <a:latin typeface="Calibri" pitchFamily="34" charset="0"/>
          </a:endParaRPr>
        </a:p>
      </dsp:txBody>
      <dsp:txXfrm>
        <a:off x="3431719" y="2100660"/>
        <a:ext cx="673261" cy="451514"/>
      </dsp:txXfrm>
    </dsp:sp>
    <dsp:sp modelId="{EB78EE24-5688-4077-BEC9-8FC435D912EA}">
      <dsp:nvSpPr>
        <dsp:cNvPr id="0" name=""/>
        <dsp:cNvSpPr/>
      </dsp:nvSpPr>
      <dsp:spPr>
        <a:xfrm>
          <a:off x="4315374" y="1116352"/>
          <a:ext cx="839935" cy="768860"/>
        </a:xfrm>
        <a:prstGeom prst="roundRect">
          <a:avLst>
            <a:gd name="adj" fmla="val 10000"/>
          </a:avLst>
        </a:prstGeom>
        <a:solidFill>
          <a:srgbClr val="FF6666"/>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Type Q</a:t>
          </a:r>
          <a:r>
            <a:rPr lang="en-US" sz="1400" b="1" kern="1200" dirty="0">
              <a:latin typeface="Calibri" pitchFamily="34" charset="0"/>
            </a:rPr>
            <a:t/>
          </a:r>
          <a:br>
            <a:rPr lang="en-US" sz="1400" b="1" kern="1200" dirty="0">
              <a:latin typeface="Calibri" pitchFamily="34" charset="0"/>
            </a:rPr>
          </a:br>
          <a:r>
            <a:rPr lang="en-US" sz="1400" b="1" kern="1200" dirty="0">
              <a:latin typeface="Calibri" pitchFamily="34" charset="0"/>
            </a:rPr>
            <a:t>(</a:t>
          </a:r>
          <a:r>
            <a:rPr lang="en-US" sz="1400" b="1" kern="1200" dirty="0" smtClean="0">
              <a:latin typeface="Calibri" pitchFamily="34" charset="0"/>
            </a:rPr>
            <a:t>n=</a:t>
          </a:r>
          <a:r>
            <a:rPr lang="en-US" sz="1400" b="1" i="0" u="none" kern="1200" dirty="0" smtClean="0"/>
            <a:t>44</a:t>
          </a:r>
          <a:r>
            <a:rPr lang="en-US" sz="1400" b="1" kern="1200" dirty="0" smtClean="0">
              <a:latin typeface="Calibri" pitchFamily="34" charset="0"/>
            </a:rPr>
            <a:t>)</a:t>
          </a:r>
          <a:endParaRPr lang="en-US" sz="1400" b="1" kern="1200" dirty="0">
            <a:latin typeface="Calibri" pitchFamily="34" charset="0"/>
          </a:endParaRPr>
        </a:p>
      </dsp:txBody>
      <dsp:txXfrm>
        <a:off x="4315374" y="1116352"/>
        <a:ext cx="839935" cy="768860"/>
      </dsp:txXfrm>
    </dsp:sp>
    <dsp:sp modelId="{0B5B4056-2A50-4CD5-B4A3-0830E01F95A4}">
      <dsp:nvSpPr>
        <dsp:cNvPr id="0" name=""/>
        <dsp:cNvSpPr/>
      </dsp:nvSpPr>
      <dsp:spPr>
        <a:xfrm>
          <a:off x="4353648" y="1885212"/>
          <a:ext cx="91440" cy="441204"/>
        </a:xfrm>
        <a:custGeom>
          <a:avLst/>
          <a:gdLst/>
          <a:ahLst/>
          <a:cxnLst/>
          <a:rect l="0" t="0" r="0" b="0"/>
          <a:pathLst>
            <a:path>
              <a:moveTo>
                <a:pt x="45720" y="0"/>
              </a:moveTo>
              <a:lnTo>
                <a:pt x="45720" y="441204"/>
              </a:lnTo>
              <a:lnTo>
                <a:pt x="129713" y="441204"/>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DC38A57A-188B-4389-A6A7-178CEEC7A1D4}">
      <dsp:nvSpPr>
        <dsp:cNvPr id="0" name=""/>
        <dsp:cNvSpPr/>
      </dsp:nvSpPr>
      <dsp:spPr>
        <a:xfrm>
          <a:off x="4483362" y="2100660"/>
          <a:ext cx="673261" cy="451514"/>
        </a:xfrm>
        <a:prstGeom prst="roundRect">
          <a:avLst>
            <a:gd name="adj" fmla="val 10000"/>
          </a:avLst>
        </a:prstGeom>
        <a:solidFill>
          <a:srgbClr val="FFFFFF">
            <a:alpha val="89804"/>
          </a:srgbClr>
        </a:solidFill>
        <a:ln w="9525" cap="flat" cmpd="sng" algn="ctr">
          <a:solidFill>
            <a:schemeClr val="tx2">
              <a:lumMod val="60000"/>
              <a:lumOff val="40000"/>
            </a:schemeClr>
          </a:solid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a:latin typeface="Calibri" pitchFamily="34" charset="0"/>
            </a:rPr>
            <a:t>Mean</a:t>
          </a:r>
        </a:p>
        <a:p>
          <a:pPr lvl="0" algn="ctr" defTabSz="533400">
            <a:lnSpc>
              <a:spcPct val="90000"/>
            </a:lnSpc>
            <a:spcBef>
              <a:spcPct val="0"/>
            </a:spcBef>
            <a:spcAft>
              <a:spcPct val="35000"/>
            </a:spcAft>
          </a:pPr>
          <a:r>
            <a:rPr lang="en-US" sz="1200" b="0" i="0" u="none" kern="1200" dirty="0" smtClean="0"/>
            <a:t>2837.8</a:t>
          </a:r>
          <a:endParaRPr lang="en-US" sz="1200" kern="1200" dirty="0">
            <a:latin typeface="Calibri" pitchFamily="34" charset="0"/>
          </a:endParaRPr>
        </a:p>
      </dsp:txBody>
      <dsp:txXfrm>
        <a:off x="4483362" y="2100660"/>
        <a:ext cx="673261" cy="451514"/>
      </dsp:txXfrm>
    </dsp:sp>
    <dsp:sp modelId="{587E3EF2-F032-4940-9EB3-1EB48B017E1F}">
      <dsp:nvSpPr>
        <dsp:cNvPr id="0" name=""/>
        <dsp:cNvSpPr/>
      </dsp:nvSpPr>
      <dsp:spPr>
        <a:xfrm>
          <a:off x="5365704" y="1116352"/>
          <a:ext cx="900815" cy="794511"/>
        </a:xfrm>
        <a:prstGeom prst="roundRect">
          <a:avLst>
            <a:gd name="adj" fmla="val 10000"/>
          </a:avLst>
        </a:prstGeom>
        <a:solidFill>
          <a:srgbClr val="FF6666"/>
        </a:solidFill>
        <a:ln>
          <a:noFill/>
        </a:ln>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dsp:spPr>
      <dsp:style>
        <a:lnRef idx="0">
          <a:scrgbClr r="0" g="0" b="0"/>
        </a:lnRef>
        <a:fillRef idx="3">
          <a:scrgbClr r="0" g="0" b="0"/>
        </a:fillRef>
        <a:effectRef idx="3">
          <a:scrgbClr r="0" g="0" b="0"/>
        </a:effectRef>
        <a:fontRef idx="minor">
          <a:schemeClr val="lt1"/>
        </a:fontRef>
      </dsp:style>
      <dsp:txBody>
        <a:bodyPr spcFirstLastPara="0" vert="horz" wrap="square" lIns="26670" tIns="17780" rIns="26670" bIns="17780" numCol="1" spcCol="1270" anchor="ctr" anchorCtr="0">
          <a:noAutofit/>
        </a:bodyPr>
        <a:lstStyle/>
        <a:p>
          <a:pPr lvl="0" algn="ctr" defTabSz="622300">
            <a:lnSpc>
              <a:spcPct val="90000"/>
            </a:lnSpc>
            <a:spcBef>
              <a:spcPct val="0"/>
            </a:spcBef>
            <a:spcAft>
              <a:spcPct val="35000"/>
            </a:spcAft>
          </a:pPr>
          <a:r>
            <a:rPr lang="en-US" sz="1400" b="1" kern="1200" dirty="0" smtClean="0">
              <a:latin typeface="Calibri" pitchFamily="34" charset="0"/>
            </a:rPr>
            <a:t>Other Products</a:t>
          </a:r>
          <a:br>
            <a:rPr lang="en-US" sz="1400" b="1" kern="1200" dirty="0" smtClean="0">
              <a:latin typeface="Calibri" pitchFamily="34" charset="0"/>
            </a:rPr>
          </a:br>
          <a:r>
            <a:rPr lang="en-US" sz="1400" b="1" kern="1200" dirty="0" smtClean="0">
              <a:latin typeface="Calibri" pitchFamily="34" charset="0"/>
            </a:rPr>
            <a:t>(n=</a:t>
          </a:r>
          <a:r>
            <a:rPr lang="en-US" sz="1400" b="1" i="0" u="none" kern="1200" dirty="0" smtClean="0"/>
            <a:t>27</a:t>
          </a:r>
          <a:r>
            <a:rPr lang="en-US" sz="1400" b="1" kern="1200" dirty="0" smtClean="0">
              <a:latin typeface="Calibri" pitchFamily="34" charset="0"/>
            </a:rPr>
            <a:t>)</a:t>
          </a:r>
          <a:endParaRPr lang="en-US" sz="1400" b="1" kern="1200" dirty="0"/>
        </a:p>
      </dsp:txBody>
      <dsp:txXfrm>
        <a:off x="5365704" y="1116352"/>
        <a:ext cx="900815" cy="794511"/>
      </dsp:txXfrm>
    </dsp:sp>
    <dsp:sp modelId="{802AAAA7-1F54-49B7-82F7-991910DDB0A6}">
      <dsp:nvSpPr>
        <dsp:cNvPr id="0" name=""/>
        <dsp:cNvSpPr/>
      </dsp:nvSpPr>
      <dsp:spPr>
        <a:xfrm>
          <a:off x="5410066" y="1910864"/>
          <a:ext cx="91440" cy="407819"/>
        </a:xfrm>
        <a:custGeom>
          <a:avLst/>
          <a:gdLst/>
          <a:ahLst/>
          <a:cxnLst/>
          <a:rect l="0" t="0" r="0" b="0"/>
          <a:pathLst>
            <a:path>
              <a:moveTo>
                <a:pt x="45720" y="0"/>
              </a:moveTo>
              <a:lnTo>
                <a:pt x="45720" y="407819"/>
              </a:lnTo>
              <a:lnTo>
                <a:pt x="136898" y="407819"/>
              </a:lnTo>
            </a:path>
          </a:pathLst>
        </a:custGeom>
        <a:noFill/>
        <a:ln w="25400" cap="flat" cmpd="sng" algn="ctr">
          <a:solidFill>
            <a:schemeClr val="accent1">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94F375AE-2869-48EB-B251-2275A2B7ED96}">
      <dsp:nvSpPr>
        <dsp:cNvPr id="0" name=""/>
        <dsp:cNvSpPr/>
      </dsp:nvSpPr>
      <dsp:spPr>
        <a:xfrm>
          <a:off x="5546965" y="2103715"/>
          <a:ext cx="673261" cy="429936"/>
        </a:xfrm>
        <a:prstGeom prst="roundRect">
          <a:avLst>
            <a:gd name="adj" fmla="val 10000"/>
          </a:avLst>
        </a:prstGeom>
        <a:solidFill>
          <a:srgbClr val="FFFFFF">
            <a:alpha val="90000"/>
          </a:srgbClr>
        </a:solidFill>
        <a:ln w="9525" cap="flat" cmpd="sng" algn="ctr">
          <a:noFill/>
          <a:prstDash val="solid"/>
        </a:ln>
        <a:effectLst>
          <a:innerShdw blurRad="63500" dist="50800" dir="2700000">
            <a:prstClr val="black">
              <a:alpha val="50000"/>
            </a:prstClr>
          </a:innerShdw>
        </a:effectLst>
      </dsp:spPr>
      <dsp:style>
        <a:lnRef idx="1">
          <a:scrgbClr r="0" g="0" b="0"/>
        </a:lnRef>
        <a:fillRef idx="1">
          <a:scrgbClr r="0" g="0" b="0"/>
        </a:fillRef>
        <a:effectRef idx="2">
          <a:scrgbClr r="0" g="0" b="0"/>
        </a:effectRef>
        <a:fontRef idx="minor"/>
      </dsp:style>
      <dsp:txBody>
        <a:bodyPr spcFirstLastPara="0" vert="horz" wrap="square" lIns="22860" tIns="15240" rIns="22860" bIns="15240" numCol="1" spcCol="1270" anchor="ctr" anchorCtr="0">
          <a:noAutofit/>
        </a:bodyPr>
        <a:lstStyle/>
        <a:p>
          <a:pPr lvl="0" algn="ctr" defTabSz="533400">
            <a:lnSpc>
              <a:spcPct val="90000"/>
            </a:lnSpc>
            <a:spcBef>
              <a:spcPct val="0"/>
            </a:spcBef>
            <a:spcAft>
              <a:spcPct val="35000"/>
            </a:spcAft>
          </a:pPr>
          <a:r>
            <a:rPr lang="en-US" sz="1200" kern="1200" dirty="0" smtClean="0">
              <a:latin typeface="Calibri" pitchFamily="34" charset="0"/>
            </a:rPr>
            <a:t>Mean</a:t>
          </a:r>
        </a:p>
        <a:p>
          <a:pPr lvl="0" algn="ctr" defTabSz="533400">
            <a:lnSpc>
              <a:spcPct val="90000"/>
            </a:lnSpc>
            <a:spcBef>
              <a:spcPct val="0"/>
            </a:spcBef>
            <a:spcAft>
              <a:spcPct val="35000"/>
            </a:spcAft>
          </a:pPr>
          <a:r>
            <a:rPr lang="en-US" sz="1200" b="0" i="0" u="none" kern="1200" dirty="0" smtClean="0"/>
            <a:t>3366.7</a:t>
          </a:r>
          <a:endParaRPr lang="en-US" sz="1200" kern="1200" dirty="0"/>
        </a:p>
      </dsp:txBody>
      <dsp:txXfrm>
        <a:off x="5546965" y="2103715"/>
        <a:ext cx="673261" cy="429936"/>
      </dsp:txXfrm>
    </dsp:sp>
  </dsp:spTree>
</dsp:drawing>
</file>

<file path=ppt/diagrams/drawing7.xml><?xml version="1.0" encoding="utf-8"?>
<dsp:drawing xmlns:dgm="http://schemas.openxmlformats.org/drawingml/2006/diagram" xmlns:a="http://schemas.openxmlformats.org/drawingml/2006/main" xmlns:dsp="http://schemas.microsoft.com/office/drawing/2008/diagram">
  <dsp:spTree>
    <dsp:nvGrpSpPr>
      <dsp:cNvPr id="0" name=""/>
      <dsp:cNvGrpSpPr/>
    </dsp:nvGrpSpPr>
    <dsp:grpSpPr/>
  </dsp:spTree>
</dsp:drawing>
</file>

<file path=ppt/diagrams/layout1.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2.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5/8/layout/venn3">
  <dgm:title val=""/>
  <dgm:desc val=""/>
  <dgm:catLst>
    <dgm:cat type="relationship" pri="29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resizeHandles val="exact"/>
    </dgm:varLst>
    <dgm:choose name="Name1">
      <dgm:if name="Name2" func="var" arg="dir" op="equ" val="norm">
        <dgm:alg type="lin">
          <dgm:param type="fallback" val="2D"/>
        </dgm:alg>
      </dgm:if>
      <dgm:else name="Name3">
        <dgm:alg type="lin">
          <dgm:param type="fallback" val="2D"/>
          <dgm:param type="linDir" val="fromR"/>
        </dgm:alg>
      </dgm:else>
    </dgm:choose>
    <dgm:shape xmlns:r="http://schemas.openxmlformats.org/officeDocument/2006/relationships" r:blip="">
      <dgm:adjLst/>
    </dgm:shape>
    <dgm:presOf/>
    <dgm:constrLst>
      <dgm:constr type="w" for="ch" ptType="node" refType="w"/>
      <dgm:constr type="h" for="ch" ptType="node" refType="w" refFor="ch" refPtType="node"/>
      <dgm:constr type="w" for="ch" forName="space" refType="w" refFor="ch" refPtType="node" fact="-0.2"/>
      <dgm:constr type="primFontSz" for="ch" ptType="node" op="equ" val="65"/>
    </dgm:constrLst>
    <dgm:ruleLst/>
    <dgm:forEach name="Name4" axis="ch" ptType="node">
      <dgm:layoutNode name="Name5" styleLbl="vennNode1">
        <dgm:varLst>
          <dgm:bulletEnabled val="1"/>
        </dgm:varLst>
        <dgm:alg type="tx">
          <dgm:param type="txAnchorVertCh" val="mid"/>
          <dgm:param type="txAnchorHorzCh" val="ctr"/>
        </dgm:alg>
        <dgm:shape xmlns:r="http://schemas.openxmlformats.org/officeDocument/2006/relationships" type="ellipse" r:blip="">
          <dgm:adjLst/>
        </dgm:shape>
        <dgm:presOf axis="desOrSelf" ptType="node"/>
        <dgm:constrLst>
          <dgm:constr type="tMarg" refType="primFontSz" fact="0.1"/>
          <dgm:constr type="bMarg" refType="primFontSz" fact="0.1"/>
          <dgm:constr type="lMarg" refType="w" fact="0.156"/>
          <dgm:constr type="rMarg" refType="w" fact="0.156"/>
        </dgm:constrLst>
        <dgm:ruleLst>
          <dgm:rule type="primFontSz" val="5" fact="NaN" max="NaN"/>
        </dgm:ruleLst>
      </dgm:layoutNode>
      <dgm:forEach name="Name6" axis="followSib" ptType="sibTrans" cnt="1">
        <dgm:layoutNode name="space">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5">
  <dgm:title val=""/>
  <dgm:desc val=""/>
  <dgm:catLst>
    <dgm:cat type="simple" pri="105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ln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3">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3">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0">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3">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2D4">
    <dgm:scene3d>
      <a:camera prst="orthographicFront"/>
      <a:lightRig rig="threePt" dir="t"/>
    </dgm:scene3d>
    <dgm:sp3d/>
    <dgm:txPr/>
    <dgm:style>
      <a:lnRef idx="0">
        <a:scrgbClr r="0" g="0" b="0"/>
      </a:lnRef>
      <a:fillRef idx="3">
        <a:scrgbClr r="0" g="0" b="0"/>
      </a:fillRef>
      <a:effectRef idx="3">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3">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2">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3">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3">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rawings/drawing1.xml><?xml version="1.0" encoding="utf-8"?>
<c:userShapes xmlns:c="http://schemas.openxmlformats.org/drawingml/2006/chart">
  <cdr:relSizeAnchor xmlns:cdr="http://schemas.openxmlformats.org/drawingml/2006/chartDrawing">
    <cdr:from>
      <cdr:x>0.07134</cdr:x>
      <cdr:y>0</cdr:y>
    </cdr:from>
    <cdr:to>
      <cdr:x>0.16106</cdr:x>
      <cdr:y>0.15962</cdr:y>
    </cdr:to>
    <cdr:sp macro="" textlink="">
      <cdr:nvSpPr>
        <cdr:cNvPr id="2" name="TextBox 3"/>
        <cdr:cNvSpPr txBox="1"/>
      </cdr:nvSpPr>
      <cdr:spPr>
        <a:xfrm xmlns:a="http://schemas.openxmlformats.org/drawingml/2006/main">
          <a:off x="429405" y="-22628"/>
          <a:ext cx="540037" cy="369332"/>
        </a:xfrm>
        <a:prstGeom xmlns:a="http://schemas.openxmlformats.org/drawingml/2006/main" prst="rect">
          <a:avLst/>
        </a:prstGeom>
        <a:solidFill xmlns:a="http://schemas.openxmlformats.org/drawingml/2006/main">
          <a:srgbClr val="009900"/>
        </a:solidFill>
      </cdr:spPr>
      <cdr:txBody>
        <a:bodyPr xmlns:a="http://schemas.openxmlformats.org/drawingml/2006/main" wrap="square" rtlCol="0" anchor="ctr">
          <a:spAutoFit/>
        </a:bodyPr>
        <a:lstStyle xmlns:a="http://schemas.openxmlformats.org/drawingml/2006/main">
          <a:defPPr>
            <a:defRPr lang="en-US"/>
          </a:defPPr>
          <a:lvl1pPr marL="0" algn="l" defTabSz="914400" rtl="0" eaLnBrk="1" latinLnBrk="0" hangingPunct="1">
            <a:defRPr sz="1800" kern="1200">
              <a:solidFill>
                <a:sysClr val="windowText" lastClr="000000"/>
              </a:solidFill>
              <a:latin typeface="Calibri"/>
            </a:defRPr>
          </a:lvl1pPr>
          <a:lvl2pPr marL="457200" algn="l" defTabSz="914400" rtl="0" eaLnBrk="1" latinLnBrk="0" hangingPunct="1">
            <a:defRPr sz="1800" kern="1200">
              <a:solidFill>
                <a:sysClr val="windowText" lastClr="000000"/>
              </a:solidFill>
              <a:latin typeface="Calibri"/>
            </a:defRPr>
          </a:lvl2pPr>
          <a:lvl3pPr marL="914400" algn="l" defTabSz="914400" rtl="0" eaLnBrk="1" latinLnBrk="0" hangingPunct="1">
            <a:defRPr sz="1800" kern="1200">
              <a:solidFill>
                <a:sysClr val="windowText" lastClr="000000"/>
              </a:solidFill>
              <a:latin typeface="Calibri"/>
            </a:defRPr>
          </a:lvl3pPr>
          <a:lvl4pPr marL="1371600" algn="l" defTabSz="914400" rtl="0" eaLnBrk="1" latinLnBrk="0" hangingPunct="1">
            <a:defRPr sz="1800" kern="1200">
              <a:solidFill>
                <a:sysClr val="windowText" lastClr="000000"/>
              </a:solidFill>
              <a:latin typeface="Calibri"/>
            </a:defRPr>
          </a:lvl4pPr>
          <a:lvl5pPr marL="1828800" algn="l" defTabSz="914400" rtl="0" eaLnBrk="1" latinLnBrk="0" hangingPunct="1">
            <a:defRPr sz="1800" kern="1200">
              <a:solidFill>
                <a:sysClr val="windowText" lastClr="000000"/>
              </a:solidFill>
              <a:latin typeface="Calibri"/>
            </a:defRPr>
          </a:lvl5pPr>
          <a:lvl6pPr marL="2286000" algn="l" defTabSz="914400" rtl="0" eaLnBrk="1" latinLnBrk="0" hangingPunct="1">
            <a:defRPr sz="1800" kern="1200">
              <a:solidFill>
                <a:sysClr val="windowText" lastClr="000000"/>
              </a:solidFill>
              <a:latin typeface="Calibri"/>
            </a:defRPr>
          </a:lvl6pPr>
          <a:lvl7pPr marL="2743200" algn="l" defTabSz="914400" rtl="0" eaLnBrk="1" latinLnBrk="0" hangingPunct="1">
            <a:defRPr sz="1800" kern="1200">
              <a:solidFill>
                <a:sysClr val="windowText" lastClr="000000"/>
              </a:solidFill>
              <a:latin typeface="Calibri"/>
            </a:defRPr>
          </a:lvl7pPr>
          <a:lvl8pPr marL="3200400" algn="l" defTabSz="914400" rtl="0" eaLnBrk="1" latinLnBrk="0" hangingPunct="1">
            <a:defRPr sz="1800" kern="1200">
              <a:solidFill>
                <a:sysClr val="windowText" lastClr="000000"/>
              </a:solidFill>
              <a:latin typeface="Calibri"/>
            </a:defRPr>
          </a:lvl8pPr>
          <a:lvl9pPr marL="3657600" algn="l" defTabSz="914400" rtl="0" eaLnBrk="1" latinLnBrk="0" hangingPunct="1">
            <a:defRPr sz="1800" kern="1200">
              <a:solidFill>
                <a:sysClr val="windowText" lastClr="000000"/>
              </a:solidFill>
              <a:latin typeface="Calibri"/>
            </a:defRPr>
          </a:lvl9pPr>
        </a:lstStyle>
        <a:p xmlns:a="http://schemas.openxmlformats.org/drawingml/2006/main">
          <a:pPr algn="ctr"/>
          <a:r>
            <a:rPr lang="en-US" sz="900" b="1" i="0" u="sng" dirty="0" smtClean="0">
              <a:solidFill>
                <a:sysClr val="window" lastClr="FFFFFF"/>
              </a:solidFill>
            </a:rPr>
            <a:t>North</a:t>
          </a:r>
        </a:p>
        <a:p xmlns:a="http://schemas.openxmlformats.org/drawingml/2006/main">
          <a:pPr algn="ctr"/>
          <a:r>
            <a:rPr lang="en-US" sz="900" b="1" i="1" dirty="0" smtClean="0">
              <a:solidFill>
                <a:sysClr val="window" lastClr="FFFFFF"/>
              </a:solidFill>
            </a:rPr>
            <a:t>5391</a:t>
          </a:r>
          <a:endParaRPr lang="en-US" sz="900" b="1" i="1" dirty="0">
            <a:solidFill>
              <a:sysClr val="window" lastClr="FFFFFF"/>
            </a:solidFill>
          </a:endParaRPr>
        </a:p>
      </cdr:txBody>
    </cdr:sp>
  </cdr:relSizeAnchor>
  <cdr:relSizeAnchor xmlns:cdr="http://schemas.openxmlformats.org/drawingml/2006/chartDrawing">
    <cdr:from>
      <cdr:x>0.32773</cdr:x>
      <cdr:y>0</cdr:y>
    </cdr:from>
    <cdr:to>
      <cdr:x>0.41746</cdr:x>
      <cdr:y>0.15962</cdr:y>
    </cdr:to>
    <cdr:sp macro="" textlink="">
      <cdr:nvSpPr>
        <cdr:cNvPr id="3" name="TextBox 5"/>
        <cdr:cNvSpPr txBox="1"/>
      </cdr:nvSpPr>
      <cdr:spPr>
        <a:xfrm xmlns:a="http://schemas.openxmlformats.org/drawingml/2006/main">
          <a:off x="1972652" y="-22628"/>
          <a:ext cx="540097" cy="369332"/>
        </a:xfrm>
        <a:prstGeom xmlns:a="http://schemas.openxmlformats.org/drawingml/2006/main" prst="rect">
          <a:avLst/>
        </a:prstGeom>
        <a:solidFill xmlns:a="http://schemas.openxmlformats.org/drawingml/2006/main">
          <a:srgbClr val="6666FF"/>
        </a:solidFill>
      </cdr:spPr>
      <cdr:txBody>
        <a:bodyPr xmlns:a="http://schemas.openxmlformats.org/drawingml/2006/main" wrap="square" rtlCol="0" anchor="ctr">
          <a:spAutoFit/>
        </a:bodyPr>
        <a:lstStyle xmlns:a="http://schemas.openxmlformats.org/drawingml/2006/main">
          <a:defPPr>
            <a:defRPr lang="en-US"/>
          </a:defPPr>
          <a:lvl1pPr marL="0" algn="l" defTabSz="914400" rtl="0" eaLnBrk="1" latinLnBrk="0" hangingPunct="1">
            <a:defRPr sz="1800" kern="1200">
              <a:solidFill>
                <a:sysClr val="windowText" lastClr="000000"/>
              </a:solidFill>
              <a:latin typeface="Calibri"/>
            </a:defRPr>
          </a:lvl1pPr>
          <a:lvl2pPr marL="457200" algn="l" defTabSz="914400" rtl="0" eaLnBrk="1" latinLnBrk="0" hangingPunct="1">
            <a:defRPr sz="1800" kern="1200">
              <a:solidFill>
                <a:sysClr val="windowText" lastClr="000000"/>
              </a:solidFill>
              <a:latin typeface="Calibri"/>
            </a:defRPr>
          </a:lvl2pPr>
          <a:lvl3pPr marL="914400" algn="l" defTabSz="914400" rtl="0" eaLnBrk="1" latinLnBrk="0" hangingPunct="1">
            <a:defRPr sz="1800" kern="1200">
              <a:solidFill>
                <a:sysClr val="windowText" lastClr="000000"/>
              </a:solidFill>
              <a:latin typeface="Calibri"/>
            </a:defRPr>
          </a:lvl3pPr>
          <a:lvl4pPr marL="1371600" algn="l" defTabSz="914400" rtl="0" eaLnBrk="1" latinLnBrk="0" hangingPunct="1">
            <a:defRPr sz="1800" kern="1200">
              <a:solidFill>
                <a:sysClr val="windowText" lastClr="000000"/>
              </a:solidFill>
              <a:latin typeface="Calibri"/>
            </a:defRPr>
          </a:lvl4pPr>
          <a:lvl5pPr marL="1828800" algn="l" defTabSz="914400" rtl="0" eaLnBrk="1" latinLnBrk="0" hangingPunct="1">
            <a:defRPr sz="1800" kern="1200">
              <a:solidFill>
                <a:sysClr val="windowText" lastClr="000000"/>
              </a:solidFill>
              <a:latin typeface="Calibri"/>
            </a:defRPr>
          </a:lvl5pPr>
          <a:lvl6pPr marL="2286000" algn="l" defTabSz="914400" rtl="0" eaLnBrk="1" latinLnBrk="0" hangingPunct="1">
            <a:defRPr sz="1800" kern="1200">
              <a:solidFill>
                <a:sysClr val="windowText" lastClr="000000"/>
              </a:solidFill>
              <a:latin typeface="Calibri"/>
            </a:defRPr>
          </a:lvl6pPr>
          <a:lvl7pPr marL="2743200" algn="l" defTabSz="914400" rtl="0" eaLnBrk="1" latinLnBrk="0" hangingPunct="1">
            <a:defRPr sz="1800" kern="1200">
              <a:solidFill>
                <a:sysClr val="windowText" lastClr="000000"/>
              </a:solidFill>
              <a:latin typeface="Calibri"/>
            </a:defRPr>
          </a:lvl7pPr>
          <a:lvl8pPr marL="3200400" algn="l" defTabSz="914400" rtl="0" eaLnBrk="1" latinLnBrk="0" hangingPunct="1">
            <a:defRPr sz="1800" kern="1200">
              <a:solidFill>
                <a:sysClr val="windowText" lastClr="000000"/>
              </a:solidFill>
              <a:latin typeface="Calibri"/>
            </a:defRPr>
          </a:lvl8pPr>
          <a:lvl9pPr marL="3657600" algn="l" defTabSz="914400" rtl="0" eaLnBrk="1" latinLnBrk="0" hangingPunct="1">
            <a:defRPr sz="1800" kern="1200">
              <a:solidFill>
                <a:sysClr val="windowText" lastClr="000000"/>
              </a:solidFill>
              <a:latin typeface="Calibri"/>
            </a:defRPr>
          </a:lvl9pPr>
        </a:lstStyle>
        <a:p xmlns:a="http://schemas.openxmlformats.org/drawingml/2006/main">
          <a:pPr algn="ctr"/>
          <a:r>
            <a:rPr lang="en-US" sz="900" b="1" i="0" u="sng" dirty="0" smtClean="0">
              <a:solidFill>
                <a:sysClr val="window" lastClr="FFFFFF"/>
              </a:solidFill>
            </a:rPr>
            <a:t>East</a:t>
          </a:r>
        </a:p>
        <a:p xmlns:a="http://schemas.openxmlformats.org/drawingml/2006/main">
          <a:pPr algn="ctr"/>
          <a:r>
            <a:rPr lang="en-US" sz="900" b="1" i="1" dirty="0" smtClean="0">
              <a:solidFill>
                <a:sysClr val="window" lastClr="FFFFFF"/>
              </a:solidFill>
            </a:rPr>
            <a:t>8543</a:t>
          </a:r>
        </a:p>
      </cdr:txBody>
    </cdr:sp>
  </cdr:relSizeAnchor>
  <cdr:relSizeAnchor xmlns:cdr="http://schemas.openxmlformats.org/drawingml/2006/chartDrawing">
    <cdr:from>
      <cdr:x>0.58413</cdr:x>
      <cdr:y>0</cdr:y>
    </cdr:from>
    <cdr:to>
      <cdr:x>0.67385</cdr:x>
      <cdr:y>0.15962</cdr:y>
    </cdr:to>
    <cdr:sp macro="" textlink="">
      <cdr:nvSpPr>
        <cdr:cNvPr id="4" name="TextBox 6"/>
        <cdr:cNvSpPr txBox="1"/>
      </cdr:nvSpPr>
      <cdr:spPr>
        <a:xfrm xmlns:a="http://schemas.openxmlformats.org/drawingml/2006/main">
          <a:off x="3515958" y="-22628"/>
          <a:ext cx="540037" cy="369332"/>
        </a:xfrm>
        <a:prstGeom xmlns:a="http://schemas.openxmlformats.org/drawingml/2006/main" prst="rect">
          <a:avLst/>
        </a:prstGeom>
        <a:solidFill xmlns:a="http://schemas.openxmlformats.org/drawingml/2006/main">
          <a:sysClr val="windowText" lastClr="000000"/>
        </a:solidFill>
      </cdr:spPr>
      <cdr:txBody>
        <a:bodyPr xmlns:a="http://schemas.openxmlformats.org/drawingml/2006/main" wrap="square" rtlCol="0" anchor="ctr">
          <a:spAutoFit/>
        </a:bodyPr>
        <a:lstStyle xmlns:a="http://schemas.openxmlformats.org/drawingml/2006/main">
          <a:defPPr>
            <a:defRPr lang="en-US"/>
          </a:defPPr>
          <a:lvl1pPr marL="0" algn="l" defTabSz="914400" rtl="0" eaLnBrk="1" latinLnBrk="0" hangingPunct="1">
            <a:defRPr sz="1800" kern="1200">
              <a:solidFill>
                <a:sysClr val="windowText" lastClr="000000"/>
              </a:solidFill>
              <a:latin typeface="Calibri"/>
            </a:defRPr>
          </a:lvl1pPr>
          <a:lvl2pPr marL="457200" algn="l" defTabSz="914400" rtl="0" eaLnBrk="1" latinLnBrk="0" hangingPunct="1">
            <a:defRPr sz="1800" kern="1200">
              <a:solidFill>
                <a:sysClr val="windowText" lastClr="000000"/>
              </a:solidFill>
              <a:latin typeface="Calibri"/>
            </a:defRPr>
          </a:lvl2pPr>
          <a:lvl3pPr marL="914400" algn="l" defTabSz="914400" rtl="0" eaLnBrk="1" latinLnBrk="0" hangingPunct="1">
            <a:defRPr sz="1800" kern="1200">
              <a:solidFill>
                <a:sysClr val="windowText" lastClr="000000"/>
              </a:solidFill>
              <a:latin typeface="Calibri"/>
            </a:defRPr>
          </a:lvl3pPr>
          <a:lvl4pPr marL="1371600" algn="l" defTabSz="914400" rtl="0" eaLnBrk="1" latinLnBrk="0" hangingPunct="1">
            <a:defRPr sz="1800" kern="1200">
              <a:solidFill>
                <a:sysClr val="windowText" lastClr="000000"/>
              </a:solidFill>
              <a:latin typeface="Calibri"/>
            </a:defRPr>
          </a:lvl4pPr>
          <a:lvl5pPr marL="1828800" algn="l" defTabSz="914400" rtl="0" eaLnBrk="1" latinLnBrk="0" hangingPunct="1">
            <a:defRPr sz="1800" kern="1200">
              <a:solidFill>
                <a:sysClr val="windowText" lastClr="000000"/>
              </a:solidFill>
              <a:latin typeface="Calibri"/>
            </a:defRPr>
          </a:lvl5pPr>
          <a:lvl6pPr marL="2286000" algn="l" defTabSz="914400" rtl="0" eaLnBrk="1" latinLnBrk="0" hangingPunct="1">
            <a:defRPr sz="1800" kern="1200">
              <a:solidFill>
                <a:sysClr val="windowText" lastClr="000000"/>
              </a:solidFill>
              <a:latin typeface="Calibri"/>
            </a:defRPr>
          </a:lvl6pPr>
          <a:lvl7pPr marL="2743200" algn="l" defTabSz="914400" rtl="0" eaLnBrk="1" latinLnBrk="0" hangingPunct="1">
            <a:defRPr sz="1800" kern="1200">
              <a:solidFill>
                <a:sysClr val="windowText" lastClr="000000"/>
              </a:solidFill>
              <a:latin typeface="Calibri"/>
            </a:defRPr>
          </a:lvl7pPr>
          <a:lvl8pPr marL="3200400" algn="l" defTabSz="914400" rtl="0" eaLnBrk="1" latinLnBrk="0" hangingPunct="1">
            <a:defRPr sz="1800" kern="1200">
              <a:solidFill>
                <a:sysClr val="windowText" lastClr="000000"/>
              </a:solidFill>
              <a:latin typeface="Calibri"/>
            </a:defRPr>
          </a:lvl8pPr>
          <a:lvl9pPr marL="3657600" algn="l" defTabSz="914400" rtl="0" eaLnBrk="1" latinLnBrk="0" hangingPunct="1">
            <a:defRPr sz="1800" kern="1200">
              <a:solidFill>
                <a:sysClr val="windowText" lastClr="000000"/>
              </a:solidFill>
              <a:latin typeface="Calibri"/>
            </a:defRPr>
          </a:lvl9pPr>
        </a:lstStyle>
        <a:p xmlns:a="http://schemas.openxmlformats.org/drawingml/2006/main">
          <a:pPr algn="ctr"/>
          <a:r>
            <a:rPr lang="en-US" sz="900" b="1" i="0" u="sng" dirty="0" smtClean="0">
              <a:solidFill>
                <a:sysClr val="window" lastClr="FFFFFF"/>
              </a:solidFill>
            </a:rPr>
            <a:t>West</a:t>
          </a:r>
        </a:p>
        <a:p xmlns:a="http://schemas.openxmlformats.org/drawingml/2006/main">
          <a:pPr algn="ctr"/>
          <a:r>
            <a:rPr lang="en-US" sz="900" b="1" i="1" dirty="0" smtClean="0">
              <a:solidFill>
                <a:sysClr val="window" lastClr="FFFFFF"/>
              </a:solidFill>
            </a:rPr>
            <a:t>3108</a:t>
          </a:r>
        </a:p>
      </cdr:txBody>
    </cdr:sp>
  </cdr:relSizeAnchor>
  <cdr:relSizeAnchor xmlns:cdr="http://schemas.openxmlformats.org/drawingml/2006/chartDrawing">
    <cdr:from>
      <cdr:x>0.84052</cdr:x>
      <cdr:y>0</cdr:y>
    </cdr:from>
    <cdr:to>
      <cdr:x>0.93024</cdr:x>
      <cdr:y>0.15962</cdr:y>
    </cdr:to>
    <cdr:sp macro="" textlink="">
      <cdr:nvSpPr>
        <cdr:cNvPr id="5" name="TextBox 7"/>
        <cdr:cNvSpPr txBox="1"/>
      </cdr:nvSpPr>
      <cdr:spPr>
        <a:xfrm xmlns:a="http://schemas.openxmlformats.org/drawingml/2006/main">
          <a:off x="5059205" y="-22628"/>
          <a:ext cx="540037" cy="369332"/>
        </a:xfrm>
        <a:prstGeom xmlns:a="http://schemas.openxmlformats.org/drawingml/2006/main" prst="rect">
          <a:avLst/>
        </a:prstGeom>
        <a:solidFill xmlns:a="http://schemas.openxmlformats.org/drawingml/2006/main">
          <a:srgbClr val="663300"/>
        </a:solidFill>
      </cdr:spPr>
      <cdr:txBody>
        <a:bodyPr xmlns:a="http://schemas.openxmlformats.org/drawingml/2006/main" wrap="square" rtlCol="0" anchor="ctr">
          <a:spAutoFit/>
        </a:bodyPr>
        <a:lstStyle xmlns:a="http://schemas.openxmlformats.org/drawingml/2006/main">
          <a:defPPr>
            <a:defRPr lang="en-US"/>
          </a:defPPr>
          <a:lvl1pPr marL="0" algn="l" defTabSz="914400" rtl="0" eaLnBrk="1" latinLnBrk="0" hangingPunct="1">
            <a:defRPr sz="1800" kern="1200">
              <a:solidFill>
                <a:sysClr val="windowText" lastClr="000000"/>
              </a:solidFill>
              <a:latin typeface="Calibri"/>
            </a:defRPr>
          </a:lvl1pPr>
          <a:lvl2pPr marL="457200" algn="l" defTabSz="914400" rtl="0" eaLnBrk="1" latinLnBrk="0" hangingPunct="1">
            <a:defRPr sz="1800" kern="1200">
              <a:solidFill>
                <a:sysClr val="windowText" lastClr="000000"/>
              </a:solidFill>
              <a:latin typeface="Calibri"/>
            </a:defRPr>
          </a:lvl2pPr>
          <a:lvl3pPr marL="914400" algn="l" defTabSz="914400" rtl="0" eaLnBrk="1" latinLnBrk="0" hangingPunct="1">
            <a:defRPr sz="1800" kern="1200">
              <a:solidFill>
                <a:sysClr val="windowText" lastClr="000000"/>
              </a:solidFill>
              <a:latin typeface="Calibri"/>
            </a:defRPr>
          </a:lvl3pPr>
          <a:lvl4pPr marL="1371600" algn="l" defTabSz="914400" rtl="0" eaLnBrk="1" latinLnBrk="0" hangingPunct="1">
            <a:defRPr sz="1800" kern="1200">
              <a:solidFill>
                <a:sysClr val="windowText" lastClr="000000"/>
              </a:solidFill>
              <a:latin typeface="Calibri"/>
            </a:defRPr>
          </a:lvl4pPr>
          <a:lvl5pPr marL="1828800" algn="l" defTabSz="914400" rtl="0" eaLnBrk="1" latinLnBrk="0" hangingPunct="1">
            <a:defRPr sz="1800" kern="1200">
              <a:solidFill>
                <a:sysClr val="windowText" lastClr="000000"/>
              </a:solidFill>
              <a:latin typeface="Calibri"/>
            </a:defRPr>
          </a:lvl5pPr>
          <a:lvl6pPr marL="2286000" algn="l" defTabSz="914400" rtl="0" eaLnBrk="1" latinLnBrk="0" hangingPunct="1">
            <a:defRPr sz="1800" kern="1200">
              <a:solidFill>
                <a:sysClr val="windowText" lastClr="000000"/>
              </a:solidFill>
              <a:latin typeface="Calibri"/>
            </a:defRPr>
          </a:lvl6pPr>
          <a:lvl7pPr marL="2743200" algn="l" defTabSz="914400" rtl="0" eaLnBrk="1" latinLnBrk="0" hangingPunct="1">
            <a:defRPr sz="1800" kern="1200">
              <a:solidFill>
                <a:sysClr val="windowText" lastClr="000000"/>
              </a:solidFill>
              <a:latin typeface="Calibri"/>
            </a:defRPr>
          </a:lvl7pPr>
          <a:lvl8pPr marL="3200400" algn="l" defTabSz="914400" rtl="0" eaLnBrk="1" latinLnBrk="0" hangingPunct="1">
            <a:defRPr sz="1800" kern="1200">
              <a:solidFill>
                <a:sysClr val="windowText" lastClr="000000"/>
              </a:solidFill>
              <a:latin typeface="Calibri"/>
            </a:defRPr>
          </a:lvl8pPr>
          <a:lvl9pPr marL="3657600" algn="l" defTabSz="914400" rtl="0" eaLnBrk="1" latinLnBrk="0" hangingPunct="1">
            <a:defRPr sz="1800" kern="1200">
              <a:solidFill>
                <a:sysClr val="windowText" lastClr="000000"/>
              </a:solidFill>
              <a:latin typeface="Calibri"/>
            </a:defRPr>
          </a:lvl9pPr>
        </a:lstStyle>
        <a:p xmlns:a="http://schemas.openxmlformats.org/drawingml/2006/main">
          <a:pPr algn="ctr"/>
          <a:r>
            <a:rPr lang="en-US" sz="900" b="1" i="0" u="sng" dirty="0" smtClean="0">
              <a:solidFill>
                <a:sysClr val="window" lastClr="FFFFFF"/>
              </a:solidFill>
            </a:rPr>
            <a:t>South</a:t>
          </a:r>
        </a:p>
        <a:p xmlns:a="http://schemas.openxmlformats.org/drawingml/2006/main">
          <a:pPr algn="ctr"/>
          <a:r>
            <a:rPr lang="en-US" sz="900" b="1" i="1" dirty="0" smtClean="0">
              <a:solidFill>
                <a:sysClr val="window" lastClr="FFFFFF"/>
              </a:solidFill>
            </a:rPr>
            <a:t>2850</a:t>
          </a:r>
        </a:p>
      </cdr:txBody>
    </cdr:sp>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19522" name="Rectangle 2"/>
          <p:cNvSpPr>
            <a:spLocks noGrp="1" noChangeArrowheads="1"/>
          </p:cNvSpPr>
          <p:nvPr>
            <p:ph type="hdr" sz="quarter"/>
          </p:nvPr>
        </p:nvSpPr>
        <p:spPr bwMode="auto">
          <a:xfrm>
            <a:off x="1" y="2"/>
            <a:ext cx="3057182" cy="465455"/>
          </a:xfrm>
          <a:prstGeom prst="rect">
            <a:avLst/>
          </a:prstGeom>
          <a:noFill/>
          <a:ln w="9525">
            <a:noFill/>
            <a:miter lim="800000"/>
            <a:headEnd/>
            <a:tailEnd/>
          </a:ln>
          <a:effectLst/>
        </p:spPr>
        <p:txBody>
          <a:bodyPr vert="horz" wrap="square" lIns="88432" tIns="44217" rIns="88432" bIns="44217" numCol="1" anchor="t" anchorCtr="0" compatLnSpc="1">
            <a:prstTxWarp prst="textNoShape">
              <a:avLst/>
            </a:prstTxWarp>
          </a:bodyPr>
          <a:lstStyle>
            <a:lvl1pPr algn="l" eaLnBrk="1" hangingPunct="1">
              <a:defRPr sz="1200" smtClean="0">
                <a:solidFill>
                  <a:schemeClr val="tx1"/>
                </a:solidFill>
              </a:defRPr>
            </a:lvl1pPr>
          </a:lstStyle>
          <a:p>
            <a:pPr>
              <a:defRPr/>
            </a:pPr>
            <a:endParaRPr lang="en-AU" dirty="0"/>
          </a:p>
        </p:txBody>
      </p:sp>
      <p:sp>
        <p:nvSpPr>
          <p:cNvPr id="619523" name="Rectangle 3"/>
          <p:cNvSpPr>
            <a:spLocks noGrp="1" noChangeArrowheads="1"/>
          </p:cNvSpPr>
          <p:nvPr>
            <p:ph type="dt" sz="quarter" idx="1"/>
          </p:nvPr>
        </p:nvSpPr>
        <p:spPr bwMode="auto">
          <a:xfrm>
            <a:off x="3994435" y="2"/>
            <a:ext cx="3057182" cy="465455"/>
          </a:xfrm>
          <a:prstGeom prst="rect">
            <a:avLst/>
          </a:prstGeom>
          <a:noFill/>
          <a:ln w="9525">
            <a:noFill/>
            <a:miter lim="800000"/>
            <a:headEnd/>
            <a:tailEnd/>
          </a:ln>
          <a:effectLst/>
        </p:spPr>
        <p:txBody>
          <a:bodyPr vert="horz" wrap="square" lIns="88432" tIns="44217" rIns="88432" bIns="44217" numCol="1" anchor="t" anchorCtr="0" compatLnSpc="1">
            <a:prstTxWarp prst="textNoShape">
              <a:avLst/>
            </a:prstTxWarp>
          </a:bodyPr>
          <a:lstStyle>
            <a:lvl1pPr algn="r" eaLnBrk="1" hangingPunct="1">
              <a:defRPr sz="1200" smtClean="0">
                <a:solidFill>
                  <a:schemeClr val="tx1"/>
                </a:solidFill>
              </a:defRPr>
            </a:lvl1pPr>
          </a:lstStyle>
          <a:p>
            <a:pPr>
              <a:defRPr/>
            </a:pPr>
            <a:endParaRPr lang="en-AU" dirty="0"/>
          </a:p>
        </p:txBody>
      </p:sp>
      <p:sp>
        <p:nvSpPr>
          <p:cNvPr id="619524" name="Rectangle 4"/>
          <p:cNvSpPr>
            <a:spLocks noGrp="1" noChangeArrowheads="1"/>
          </p:cNvSpPr>
          <p:nvPr>
            <p:ph type="ftr" sz="quarter" idx="2"/>
          </p:nvPr>
        </p:nvSpPr>
        <p:spPr bwMode="auto">
          <a:xfrm>
            <a:off x="1" y="8842149"/>
            <a:ext cx="3057182" cy="465455"/>
          </a:xfrm>
          <a:prstGeom prst="rect">
            <a:avLst/>
          </a:prstGeom>
          <a:noFill/>
          <a:ln w="9525">
            <a:noFill/>
            <a:miter lim="800000"/>
            <a:headEnd/>
            <a:tailEnd/>
          </a:ln>
          <a:effectLst/>
        </p:spPr>
        <p:txBody>
          <a:bodyPr vert="horz" wrap="square" lIns="88432" tIns="44217" rIns="88432" bIns="44217" numCol="1" anchor="b" anchorCtr="0" compatLnSpc="1">
            <a:prstTxWarp prst="textNoShape">
              <a:avLst/>
            </a:prstTxWarp>
          </a:bodyPr>
          <a:lstStyle>
            <a:lvl1pPr algn="l" eaLnBrk="1" hangingPunct="1">
              <a:defRPr sz="1200" smtClean="0">
                <a:solidFill>
                  <a:schemeClr val="tx1"/>
                </a:solidFill>
              </a:defRPr>
            </a:lvl1pPr>
          </a:lstStyle>
          <a:p>
            <a:pPr>
              <a:defRPr/>
            </a:pPr>
            <a:endParaRPr lang="en-AU" dirty="0"/>
          </a:p>
        </p:txBody>
      </p:sp>
      <p:sp>
        <p:nvSpPr>
          <p:cNvPr id="619525" name="Rectangle 5"/>
          <p:cNvSpPr>
            <a:spLocks noGrp="1" noChangeArrowheads="1"/>
          </p:cNvSpPr>
          <p:nvPr>
            <p:ph type="sldNum" sz="quarter" idx="3"/>
          </p:nvPr>
        </p:nvSpPr>
        <p:spPr bwMode="auto">
          <a:xfrm>
            <a:off x="3994435" y="8842149"/>
            <a:ext cx="3057182" cy="465455"/>
          </a:xfrm>
          <a:prstGeom prst="rect">
            <a:avLst/>
          </a:prstGeom>
          <a:noFill/>
          <a:ln w="9525">
            <a:noFill/>
            <a:miter lim="800000"/>
            <a:headEnd/>
            <a:tailEnd/>
          </a:ln>
          <a:effectLst/>
        </p:spPr>
        <p:txBody>
          <a:bodyPr vert="horz" wrap="square" lIns="88432" tIns="44217" rIns="88432" bIns="44217" numCol="1" anchor="b" anchorCtr="0" compatLnSpc="1">
            <a:prstTxWarp prst="textNoShape">
              <a:avLst/>
            </a:prstTxWarp>
          </a:bodyPr>
          <a:lstStyle>
            <a:lvl1pPr algn="r" eaLnBrk="1" hangingPunct="1">
              <a:defRPr sz="1200" smtClean="0">
                <a:solidFill>
                  <a:schemeClr val="tx1"/>
                </a:solidFill>
              </a:defRPr>
            </a:lvl1pPr>
          </a:lstStyle>
          <a:p>
            <a:pPr>
              <a:defRPr/>
            </a:pPr>
            <a:fld id="{62690F22-CE23-41F8-A00D-9A3280BF02E6}" type="slidenum">
              <a:rPr lang="en-AU"/>
              <a:pPr>
                <a:defRPr/>
              </a:pPr>
              <a:t>‹#›</a:t>
            </a:fld>
            <a:endParaRPr lang="en-AU" dirty="0"/>
          </a:p>
        </p:txBody>
      </p:sp>
    </p:spTree>
    <p:extLst>
      <p:ext uri="{BB962C8B-B14F-4D97-AF65-F5344CB8AC3E}">
        <p14:creationId xmlns:p14="http://schemas.microsoft.com/office/powerpoint/2010/main" xmlns="" val="2189188123"/>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6866" name="Rectangle 2"/>
          <p:cNvSpPr>
            <a:spLocks noGrp="1" noChangeArrowheads="1"/>
          </p:cNvSpPr>
          <p:nvPr>
            <p:ph type="hdr" sz="quarter"/>
          </p:nvPr>
        </p:nvSpPr>
        <p:spPr bwMode="auto">
          <a:xfrm>
            <a:off x="1" y="2"/>
            <a:ext cx="3057182" cy="465455"/>
          </a:xfrm>
          <a:prstGeom prst="rect">
            <a:avLst/>
          </a:prstGeom>
          <a:noFill/>
          <a:ln w="9525">
            <a:noFill/>
            <a:miter lim="800000"/>
            <a:headEnd/>
            <a:tailEnd/>
          </a:ln>
          <a:effectLst/>
        </p:spPr>
        <p:txBody>
          <a:bodyPr vert="horz" wrap="square" lIns="88432" tIns="44217" rIns="88432" bIns="44217" numCol="1" anchor="t" anchorCtr="0" compatLnSpc="1">
            <a:prstTxWarp prst="textNoShape">
              <a:avLst/>
            </a:prstTxWarp>
          </a:bodyPr>
          <a:lstStyle>
            <a:lvl1pPr algn="l" eaLnBrk="1" hangingPunct="1">
              <a:defRPr sz="1200" smtClean="0">
                <a:solidFill>
                  <a:schemeClr val="tx1"/>
                </a:solidFill>
              </a:defRPr>
            </a:lvl1pPr>
          </a:lstStyle>
          <a:p>
            <a:pPr>
              <a:defRPr/>
            </a:pPr>
            <a:endParaRPr lang="en-US" dirty="0"/>
          </a:p>
        </p:txBody>
      </p:sp>
      <p:sp>
        <p:nvSpPr>
          <p:cNvPr id="36867" name="Rectangle 3"/>
          <p:cNvSpPr>
            <a:spLocks noGrp="1" noChangeArrowheads="1"/>
          </p:cNvSpPr>
          <p:nvPr>
            <p:ph type="dt" idx="1"/>
          </p:nvPr>
        </p:nvSpPr>
        <p:spPr bwMode="auto">
          <a:xfrm>
            <a:off x="3994435" y="2"/>
            <a:ext cx="3057182" cy="465455"/>
          </a:xfrm>
          <a:prstGeom prst="rect">
            <a:avLst/>
          </a:prstGeom>
          <a:noFill/>
          <a:ln w="9525">
            <a:noFill/>
            <a:miter lim="800000"/>
            <a:headEnd/>
            <a:tailEnd/>
          </a:ln>
          <a:effectLst/>
        </p:spPr>
        <p:txBody>
          <a:bodyPr vert="horz" wrap="square" lIns="88432" tIns="44217" rIns="88432" bIns="44217" numCol="1" anchor="t" anchorCtr="0" compatLnSpc="1">
            <a:prstTxWarp prst="textNoShape">
              <a:avLst/>
            </a:prstTxWarp>
          </a:bodyPr>
          <a:lstStyle>
            <a:lvl1pPr algn="r" eaLnBrk="1" hangingPunct="1">
              <a:defRPr sz="1200" smtClean="0">
                <a:solidFill>
                  <a:schemeClr val="tx1"/>
                </a:solidFill>
              </a:defRPr>
            </a:lvl1pPr>
          </a:lstStyle>
          <a:p>
            <a:pPr>
              <a:defRPr/>
            </a:pPr>
            <a:endParaRPr lang="en-US" dirty="0"/>
          </a:p>
        </p:txBody>
      </p:sp>
      <p:sp>
        <p:nvSpPr>
          <p:cNvPr id="120836" name="Rectangle 4"/>
          <p:cNvSpPr>
            <a:spLocks noGrp="1" noRot="1" noChangeAspect="1" noChangeArrowheads="1" noTextEdit="1"/>
          </p:cNvSpPr>
          <p:nvPr>
            <p:ph type="sldImg" idx="2"/>
          </p:nvPr>
        </p:nvSpPr>
        <p:spPr bwMode="auto">
          <a:xfrm>
            <a:off x="2319338" y="698500"/>
            <a:ext cx="2414587" cy="3490913"/>
          </a:xfrm>
          <a:prstGeom prst="rect">
            <a:avLst/>
          </a:prstGeom>
          <a:noFill/>
          <a:ln w="9525">
            <a:solidFill>
              <a:srgbClr val="000000"/>
            </a:solidFill>
            <a:miter lim="800000"/>
            <a:headEnd/>
            <a:tailEnd/>
          </a:ln>
        </p:spPr>
      </p:sp>
      <p:sp>
        <p:nvSpPr>
          <p:cNvPr id="36869" name="Rectangle 5"/>
          <p:cNvSpPr>
            <a:spLocks noGrp="1" noChangeArrowheads="1"/>
          </p:cNvSpPr>
          <p:nvPr>
            <p:ph type="body" sz="quarter" idx="3"/>
          </p:nvPr>
        </p:nvSpPr>
        <p:spPr bwMode="auto">
          <a:xfrm>
            <a:off x="706645" y="4421075"/>
            <a:ext cx="5639975" cy="4189095"/>
          </a:xfrm>
          <a:prstGeom prst="rect">
            <a:avLst/>
          </a:prstGeom>
          <a:noFill/>
          <a:ln w="9525">
            <a:noFill/>
            <a:miter lim="800000"/>
            <a:headEnd/>
            <a:tailEnd/>
          </a:ln>
          <a:effectLst/>
        </p:spPr>
        <p:txBody>
          <a:bodyPr vert="horz" wrap="square" lIns="88432" tIns="44217" rIns="88432" bIns="44217" numCol="1" anchor="t" anchorCtr="0" compatLnSpc="1">
            <a:prstTxWarp prst="textNoShape">
              <a:avLst/>
            </a:prstTxWarp>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p>
        </p:txBody>
      </p:sp>
      <p:sp>
        <p:nvSpPr>
          <p:cNvPr id="36870" name="Rectangle 6"/>
          <p:cNvSpPr>
            <a:spLocks noGrp="1" noChangeArrowheads="1"/>
          </p:cNvSpPr>
          <p:nvPr>
            <p:ph type="ftr" sz="quarter" idx="4"/>
          </p:nvPr>
        </p:nvSpPr>
        <p:spPr bwMode="auto">
          <a:xfrm>
            <a:off x="1" y="8842149"/>
            <a:ext cx="3057182" cy="465455"/>
          </a:xfrm>
          <a:prstGeom prst="rect">
            <a:avLst/>
          </a:prstGeom>
          <a:noFill/>
          <a:ln w="9525">
            <a:noFill/>
            <a:miter lim="800000"/>
            <a:headEnd/>
            <a:tailEnd/>
          </a:ln>
          <a:effectLst/>
        </p:spPr>
        <p:txBody>
          <a:bodyPr vert="horz" wrap="square" lIns="88432" tIns="44217" rIns="88432" bIns="44217" numCol="1" anchor="b" anchorCtr="0" compatLnSpc="1">
            <a:prstTxWarp prst="textNoShape">
              <a:avLst/>
            </a:prstTxWarp>
          </a:bodyPr>
          <a:lstStyle>
            <a:lvl1pPr algn="l" eaLnBrk="1" hangingPunct="1">
              <a:defRPr sz="1200" smtClean="0">
                <a:solidFill>
                  <a:schemeClr val="tx1"/>
                </a:solidFill>
              </a:defRPr>
            </a:lvl1pPr>
          </a:lstStyle>
          <a:p>
            <a:pPr>
              <a:defRPr/>
            </a:pPr>
            <a:endParaRPr lang="en-US" dirty="0"/>
          </a:p>
        </p:txBody>
      </p:sp>
      <p:sp>
        <p:nvSpPr>
          <p:cNvPr id="36871" name="Rectangle 7"/>
          <p:cNvSpPr>
            <a:spLocks noGrp="1" noChangeArrowheads="1"/>
          </p:cNvSpPr>
          <p:nvPr>
            <p:ph type="sldNum" sz="quarter" idx="5"/>
          </p:nvPr>
        </p:nvSpPr>
        <p:spPr bwMode="auto">
          <a:xfrm>
            <a:off x="3994435" y="8842149"/>
            <a:ext cx="3057182" cy="465455"/>
          </a:xfrm>
          <a:prstGeom prst="rect">
            <a:avLst/>
          </a:prstGeom>
          <a:noFill/>
          <a:ln w="9525">
            <a:noFill/>
            <a:miter lim="800000"/>
            <a:headEnd/>
            <a:tailEnd/>
          </a:ln>
          <a:effectLst/>
        </p:spPr>
        <p:txBody>
          <a:bodyPr vert="horz" wrap="square" lIns="88432" tIns="44217" rIns="88432" bIns="44217" numCol="1" anchor="b" anchorCtr="0" compatLnSpc="1">
            <a:prstTxWarp prst="textNoShape">
              <a:avLst/>
            </a:prstTxWarp>
          </a:bodyPr>
          <a:lstStyle>
            <a:lvl1pPr algn="r" eaLnBrk="1" hangingPunct="1">
              <a:defRPr sz="1200" smtClean="0">
                <a:solidFill>
                  <a:schemeClr val="tx1"/>
                </a:solidFill>
              </a:defRPr>
            </a:lvl1pPr>
          </a:lstStyle>
          <a:p>
            <a:pPr>
              <a:defRPr/>
            </a:pPr>
            <a:fld id="{B826095E-2172-4469-BC20-57A8B734604D}" type="slidenum">
              <a:rPr lang="en-US"/>
              <a:pPr>
                <a:defRPr/>
              </a:pPr>
              <a:t>‹#›</a:t>
            </a:fld>
            <a:endParaRPr lang="en-US" dirty="0"/>
          </a:p>
        </p:txBody>
      </p:sp>
    </p:spTree>
    <p:extLst>
      <p:ext uri="{BB962C8B-B14F-4D97-AF65-F5344CB8AC3E}">
        <p14:creationId xmlns:p14="http://schemas.microsoft.com/office/powerpoint/2010/main" xmlns="" val="3244487365"/>
      </p:ext>
    </p:extLst>
  </p:cSld>
  <p:clrMap bg1="lt1" tx1="dk1" bg2="lt2" tx2="dk2" accent1="accent1" accent2="accent2" accent3="accent3" accent4="accent4" accent5="accent5" accent6="accent6" hlink="hlink" folHlink="folHlink"/>
  <p:hf hdr="0" ftr="0" dt="0"/>
  <p:notesStyle>
    <a:lvl1pPr algn="l" rtl="0" eaLnBrk="0" fontAlgn="base" hangingPunct="0">
      <a:spcBef>
        <a:spcPct val="30000"/>
      </a:spcBef>
      <a:spcAft>
        <a:spcPct val="0"/>
      </a:spcAft>
      <a:defRPr sz="1200" kern="1200">
        <a:solidFill>
          <a:schemeClr val="tx1"/>
        </a:solidFill>
        <a:latin typeface="Arial" charset="0"/>
        <a:ea typeface="+mn-ea"/>
        <a:cs typeface="+mn-cs"/>
      </a:defRPr>
    </a:lvl1pPr>
    <a:lvl2pPr marL="457200" algn="l" rtl="0" eaLnBrk="0" fontAlgn="base" hangingPunct="0">
      <a:spcBef>
        <a:spcPct val="30000"/>
      </a:spcBef>
      <a:spcAft>
        <a:spcPct val="0"/>
      </a:spcAft>
      <a:defRPr sz="1200" kern="1200">
        <a:solidFill>
          <a:schemeClr val="tx1"/>
        </a:solidFill>
        <a:latin typeface="Arial" charset="0"/>
        <a:ea typeface="+mn-ea"/>
        <a:cs typeface="+mn-cs"/>
      </a:defRPr>
    </a:lvl2pPr>
    <a:lvl3pPr marL="914400" algn="l" rtl="0" eaLnBrk="0" fontAlgn="base" hangingPunct="0">
      <a:spcBef>
        <a:spcPct val="30000"/>
      </a:spcBef>
      <a:spcAft>
        <a:spcPct val="0"/>
      </a:spcAft>
      <a:defRPr sz="1200" kern="1200">
        <a:solidFill>
          <a:schemeClr val="tx1"/>
        </a:solidFill>
        <a:latin typeface="Arial" charset="0"/>
        <a:ea typeface="+mn-ea"/>
        <a:cs typeface="+mn-cs"/>
      </a:defRPr>
    </a:lvl3pPr>
    <a:lvl4pPr marL="1371600" algn="l" rtl="0" eaLnBrk="0" fontAlgn="base" hangingPunct="0">
      <a:spcBef>
        <a:spcPct val="30000"/>
      </a:spcBef>
      <a:spcAft>
        <a:spcPct val="0"/>
      </a:spcAft>
      <a:defRPr sz="1200" kern="1200">
        <a:solidFill>
          <a:schemeClr val="tx1"/>
        </a:solidFill>
        <a:latin typeface="Arial" charset="0"/>
        <a:ea typeface="+mn-ea"/>
        <a:cs typeface="+mn-cs"/>
      </a:defRPr>
    </a:lvl4pPr>
    <a:lvl5pPr marL="1828800" algn="l" rtl="0" eaLnBrk="0" fontAlgn="base" hangingPunct="0">
      <a:spcBef>
        <a:spcPct val="30000"/>
      </a:spcBef>
      <a:spcAft>
        <a:spcPct val="0"/>
      </a:spcAft>
      <a:defRPr sz="1200" kern="1200">
        <a:solidFill>
          <a:schemeClr val="tx1"/>
        </a:solidFill>
        <a:latin typeface="Arial"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a:defRPr/>
            </a:pPr>
            <a:fld id="{B826095E-2172-4469-BC20-57A8B734604D}" type="slidenum">
              <a:rPr lang="en-US" smtClean="0"/>
              <a:pPr>
                <a:defRPr/>
              </a:pPr>
              <a:t>20</a:t>
            </a:fld>
            <a:endParaRPr lang="en-US" dirty="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a:defRPr/>
            </a:pPr>
            <a:fld id="{B826095E-2172-4469-BC20-57A8B734604D}" type="slidenum">
              <a:rPr lang="en-US" smtClean="0"/>
              <a:pPr>
                <a:defRPr/>
              </a:pPr>
              <a:t>21</a:t>
            </a:fld>
            <a:endParaRPr lang="en-US" dirty="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pPr>
              <a:defRPr/>
            </a:pPr>
            <a:fld id="{B826095E-2172-4469-BC20-57A8B734604D}" type="slidenum">
              <a:rPr lang="en-US" smtClean="0"/>
              <a:pPr>
                <a:defRPr/>
              </a:pPr>
              <a:t>221</a:t>
            </a:fld>
            <a:endParaRPr lang="en-US" dirty="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preserve="1" userDrawn="1">
  <p:cSld name="Title Slide">
    <p:bg>
      <p:bgRef idx="1001">
        <a:schemeClr val="bg2"/>
      </p:bgRef>
    </p:bg>
    <p:spTree>
      <p:nvGrpSpPr>
        <p:cNvPr id="1" name=""/>
        <p:cNvGrpSpPr/>
        <p:nvPr/>
      </p:nvGrpSpPr>
      <p:grpSpPr>
        <a:xfrm>
          <a:off x="0" y="0"/>
          <a:ext cx="0" cy="0"/>
          <a:chOff x="0" y="0"/>
          <a:chExt cx="0" cy="0"/>
        </a:xfrm>
      </p:grpSpPr>
      <p:sp>
        <p:nvSpPr>
          <p:cNvPr id="8" name="Rectangle 7"/>
          <p:cNvSpPr/>
          <p:nvPr userDrawn="1"/>
        </p:nvSpPr>
        <p:spPr bwMode="auto">
          <a:xfrm>
            <a:off x="0" y="9561015"/>
            <a:ext cx="6858000" cy="344985"/>
          </a:xfrm>
          <a:prstGeom prst="rect">
            <a:avLst/>
          </a:prstGeom>
          <a:solidFill>
            <a:schemeClr val="accent1"/>
          </a:solidFill>
          <a:ln w="25400" cap="flat" cmpd="sng" algn="ctr">
            <a:noFill/>
            <a:prstDash val="solid"/>
            <a:round/>
            <a:headEnd type="none" w="med" len="med"/>
            <a:tailEnd type="none" w="med" len="med"/>
          </a:ln>
          <a:effectLst/>
        </p:spPr>
        <p:txBody>
          <a:bodyPr vert="horz" wrap="square" lIns="90000" tIns="90000" rIns="90000" bIns="9000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dirty="0" smtClean="0">
              <a:ln>
                <a:noFill/>
              </a:ln>
              <a:solidFill>
                <a:schemeClr val="tx1"/>
              </a:solidFill>
              <a:effectLst/>
              <a:latin typeface="Arial" charset="0"/>
              <a:ea typeface="MS PGothic" pitchFamily="34" charset="-128"/>
            </a:endParaRPr>
          </a:p>
        </p:txBody>
      </p:sp>
      <p:sp>
        <p:nvSpPr>
          <p:cNvPr id="10" name="Rectangle 9"/>
          <p:cNvSpPr/>
          <p:nvPr userDrawn="1"/>
        </p:nvSpPr>
        <p:spPr bwMode="auto">
          <a:xfrm>
            <a:off x="0" y="7400673"/>
            <a:ext cx="6858000" cy="1027211"/>
          </a:xfrm>
          <a:prstGeom prst="rect">
            <a:avLst/>
          </a:prstGeom>
          <a:solidFill>
            <a:schemeClr val="bg1"/>
          </a:solidFill>
          <a:ln w="25400" cap="flat" cmpd="sng" algn="ctr">
            <a:noFill/>
            <a:prstDash val="solid"/>
            <a:round/>
            <a:headEnd type="none" w="med" len="med"/>
            <a:tailEnd type="none" w="med" len="med"/>
          </a:ln>
          <a:effectLst/>
        </p:spPr>
        <p:txBody>
          <a:bodyPr vert="horz" wrap="square" lIns="90000" tIns="90000" rIns="90000" bIns="90000" numCol="1" rtlCol="0" anchor="ctr" anchorCtr="0" compatLnSpc="1">
            <a:prstTxWarp prst="textNoShape">
              <a:avLst/>
            </a:prstTxWarp>
          </a:bodyPr>
          <a:lstStyle/>
          <a:p>
            <a:pPr marL="0" marR="0" indent="0" algn="ctr" defTabSz="914400" rtl="0" eaLnBrk="0" fontAlgn="base" latinLnBrk="0" hangingPunct="0">
              <a:lnSpc>
                <a:spcPct val="100000"/>
              </a:lnSpc>
              <a:spcBef>
                <a:spcPct val="0"/>
              </a:spcBef>
              <a:spcAft>
                <a:spcPct val="0"/>
              </a:spcAft>
              <a:buClrTx/>
              <a:buSzTx/>
              <a:buFontTx/>
              <a:buNone/>
              <a:tabLst/>
            </a:pPr>
            <a:endParaRPr kumimoji="0" lang="en-US" sz="2400" b="0" i="0" u="none" strike="noStrike" cap="none" normalizeH="0" baseline="0" dirty="0" smtClean="0">
              <a:ln>
                <a:noFill/>
              </a:ln>
              <a:solidFill>
                <a:schemeClr val="tx1"/>
              </a:solidFill>
              <a:effectLst/>
              <a:latin typeface="Arial" charset="0"/>
              <a:ea typeface="MS PGothic" pitchFamily="34" charset="-128"/>
            </a:endParaRPr>
          </a:p>
        </p:txBody>
      </p:sp>
      <p:sp>
        <p:nvSpPr>
          <p:cNvPr id="11" name="Rectangle 4"/>
          <p:cNvSpPr>
            <a:spLocks noGrp="1" noChangeArrowheads="1"/>
          </p:cNvSpPr>
          <p:nvPr userDrawn="1">
            <p:ph type="ctrTitle"/>
          </p:nvPr>
        </p:nvSpPr>
        <p:spPr>
          <a:xfrm>
            <a:off x="305533" y="534283"/>
            <a:ext cx="3150944" cy="4418717"/>
          </a:xfrm>
        </p:spPr>
        <p:txBody>
          <a:bodyPr/>
          <a:lstStyle>
            <a:lvl1pPr>
              <a:defRPr>
                <a:solidFill>
                  <a:schemeClr val="tx1"/>
                </a:solidFill>
              </a:defRPr>
            </a:lvl1pPr>
          </a:lstStyle>
          <a:p>
            <a:r>
              <a:rPr lang="en-US" smtClean="0"/>
              <a:t>Click to edit Master title style</a:t>
            </a:r>
            <a:endParaRPr lang="en-US" dirty="0"/>
          </a:p>
        </p:txBody>
      </p:sp>
      <p:sp>
        <p:nvSpPr>
          <p:cNvPr id="12" name="Rectangle 5"/>
          <p:cNvSpPr>
            <a:spLocks noGrp="1" noChangeArrowheads="1"/>
          </p:cNvSpPr>
          <p:nvPr userDrawn="1">
            <p:ph type="subTitle" idx="1"/>
          </p:nvPr>
        </p:nvSpPr>
        <p:spPr>
          <a:xfrm>
            <a:off x="300038" y="5404733"/>
            <a:ext cx="3709254" cy="1320800"/>
          </a:xfrm>
        </p:spPr>
        <p:txBody>
          <a:bodyPr anchor="ctr"/>
          <a:lstStyle>
            <a:lvl1pPr>
              <a:defRPr>
                <a:solidFill>
                  <a:schemeClr val="tx1"/>
                </a:solidFill>
              </a:defRPr>
            </a:lvl1pPr>
          </a:lstStyle>
          <a:p>
            <a:r>
              <a:rPr lang="en-US" sz="1400" smtClean="0"/>
              <a:t>Click to edit Master subtitle style</a:t>
            </a:r>
            <a:endParaRPr lang="en-US" sz="1400" dirty="0" smtClean="0"/>
          </a:p>
        </p:txBody>
      </p:sp>
      <p:sp>
        <p:nvSpPr>
          <p:cNvPr id="15" name="Text Box 4"/>
          <p:cNvSpPr txBox="1">
            <a:spLocks noChangeArrowheads="1"/>
          </p:cNvSpPr>
          <p:nvPr userDrawn="1"/>
        </p:nvSpPr>
        <p:spPr bwMode="auto">
          <a:xfrm>
            <a:off x="5661499" y="9641567"/>
            <a:ext cx="1188720" cy="230832"/>
          </a:xfrm>
          <a:prstGeom prst="rect">
            <a:avLst/>
          </a:prstGeom>
          <a:noFill/>
          <a:ln w="9525">
            <a:noFill/>
            <a:miter lim="800000"/>
            <a:headEnd/>
            <a:tailEnd/>
          </a:ln>
          <a:effectLst/>
        </p:spPr>
        <p:txBody>
          <a:bodyPr wrap="square" anchor="ctr">
            <a:spAutoFit/>
          </a:bodyPr>
          <a:lstStyle/>
          <a:p>
            <a:pPr algn="r">
              <a:spcBef>
                <a:spcPct val="50000"/>
              </a:spcBef>
              <a:defRPr/>
            </a:pPr>
            <a:r>
              <a:rPr lang="en-US" sz="900" b="1" dirty="0" smtClean="0">
                <a:solidFill>
                  <a:srgbClr val="002060"/>
                </a:solidFill>
                <a:latin typeface="Calibri" pitchFamily="34" charset="0"/>
                <a:cs typeface="Arial" charset="0"/>
              </a:rPr>
              <a:t>© COPYRIGHT 2014</a:t>
            </a:r>
            <a:endParaRPr lang="en-US" sz="900" b="1" dirty="0">
              <a:solidFill>
                <a:srgbClr val="002060"/>
              </a:solidFill>
              <a:latin typeface="Calibri" pitchFamily="34" charset="0"/>
              <a:cs typeface="Arial" charset="0"/>
            </a:endParaRPr>
          </a:p>
        </p:txBody>
      </p:sp>
    </p:spTree>
  </p:cSld>
  <p:clrMapOvr>
    <a:overrideClrMapping bg1="lt1" tx1="dk1" bg2="lt2" tx2="dk2" accent1="accent1" accent2="accent2" accent3="accent3" accent4="accent4" accent5="accent5" accent6="accent6" hlink="hlink" folHlink="folHlink"/>
  </p:clrMapOvr>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Content">
    <p:spTree>
      <p:nvGrpSpPr>
        <p:cNvPr id="1" name=""/>
        <p:cNvGrpSpPr/>
        <p:nvPr/>
      </p:nvGrpSpPr>
      <p:grpSpPr>
        <a:xfrm>
          <a:off x="0" y="0"/>
          <a:ext cx="0" cy="0"/>
          <a:chOff x="0" y="0"/>
          <a:chExt cx="0" cy="0"/>
        </a:xfrm>
      </p:grpSpPr>
      <p:grpSp>
        <p:nvGrpSpPr>
          <p:cNvPr id="2" name="Group 5"/>
          <p:cNvGrpSpPr/>
          <p:nvPr userDrawn="1"/>
        </p:nvGrpSpPr>
        <p:grpSpPr>
          <a:xfrm>
            <a:off x="205165" y="1066263"/>
            <a:ext cx="3014285" cy="5847292"/>
            <a:chOff x="508199" y="1065725"/>
            <a:chExt cx="3905250" cy="4048125"/>
          </a:xfrm>
        </p:grpSpPr>
        <p:pic>
          <p:nvPicPr>
            <p:cNvPr id="7" name="Picture 6" descr="D:\Gaurav\Pix Banx\PPT\Separator . Banner\Banner 3.jpg"/>
            <p:cNvPicPr>
              <a:picLocks noChangeAspect="1" noChangeArrowheads="1"/>
            </p:cNvPicPr>
            <p:nvPr/>
          </p:nvPicPr>
          <p:blipFill>
            <a:blip r:embed="rId2" cstate="print">
              <a:lum bright="-20000" contrast="40000"/>
            </a:blip>
            <a:srcRect/>
            <a:stretch>
              <a:fillRect/>
            </a:stretch>
          </p:blipFill>
          <p:spPr bwMode="auto">
            <a:xfrm>
              <a:off x="508199" y="1065725"/>
              <a:ext cx="3905250" cy="4048125"/>
            </a:xfrm>
            <a:prstGeom prst="rect">
              <a:avLst/>
            </a:prstGeom>
            <a:noFill/>
          </p:spPr>
        </p:pic>
        <p:sp>
          <p:nvSpPr>
            <p:cNvPr id="8" name="Rectangle 25"/>
            <p:cNvSpPr>
              <a:spLocks noChangeArrowheads="1"/>
            </p:cNvSpPr>
            <p:nvPr/>
          </p:nvSpPr>
          <p:spPr bwMode="gray">
            <a:xfrm rot="21094992">
              <a:off x="1339327" y="1560355"/>
              <a:ext cx="2234491" cy="993775"/>
            </a:xfrm>
            <a:prstGeom prst="rect">
              <a:avLst/>
            </a:prstGeom>
            <a:noFill/>
            <a:ln w="9525">
              <a:noFill/>
              <a:miter lim="800000"/>
              <a:headEnd/>
              <a:tailEnd/>
            </a:ln>
          </p:spPr>
          <p:txBody>
            <a:bodyPr lIns="0" tIns="0" rIns="0" bIns="0" anchor="b"/>
            <a:lstStyle/>
            <a:p>
              <a:pPr defTabSz="731838" eaLnBrk="1" hangingPunct="1">
                <a:spcBef>
                  <a:spcPct val="20000"/>
                </a:spcBef>
              </a:pPr>
              <a:r>
                <a:rPr lang="en-AU" sz="2800" b="1" spc="50" dirty="0" smtClean="0">
                  <a:ln w="13500">
                    <a:solidFill>
                      <a:srgbClr val="FF0000">
                        <a:shade val="2500"/>
                        <a:alpha val="6500"/>
                      </a:srgbClr>
                    </a:solidFill>
                    <a:prstDash val="solid"/>
                  </a:ln>
                  <a:solidFill>
                    <a:srgbClr val="FF0000">
                      <a:tint val="3000"/>
                      <a:alpha val="95000"/>
                    </a:srgbClr>
                  </a:solidFill>
                  <a:effectLst>
                    <a:innerShdw blurRad="50900" dist="38500" dir="13500000">
                      <a:srgbClr val="000000">
                        <a:alpha val="60000"/>
                      </a:srgbClr>
                    </a:innerShdw>
                  </a:effectLst>
                  <a:latin typeface="Calibri" pitchFamily="34" charset="0"/>
                </a:rPr>
                <a:t>CONTENTS</a:t>
              </a:r>
              <a:endParaRPr lang="en-AU" sz="2800" b="1" spc="50" dirty="0">
                <a:ln w="13500">
                  <a:solidFill>
                    <a:srgbClr val="FF0000">
                      <a:shade val="2500"/>
                      <a:alpha val="6500"/>
                    </a:srgbClr>
                  </a:solidFill>
                  <a:prstDash val="solid"/>
                </a:ln>
                <a:solidFill>
                  <a:srgbClr val="FF0000">
                    <a:tint val="3000"/>
                    <a:alpha val="95000"/>
                  </a:srgbClr>
                </a:solidFill>
                <a:effectLst>
                  <a:innerShdw blurRad="50900" dist="38500" dir="13500000">
                    <a:srgbClr val="000000">
                      <a:alpha val="60000"/>
                    </a:srgbClr>
                  </a:innerShdw>
                </a:effectLst>
                <a:latin typeface="Calibri" pitchFamily="34" charset="0"/>
              </a:endParaRPr>
            </a:p>
          </p:txBody>
        </p:sp>
      </p:grpSp>
      <p:sp>
        <p:nvSpPr>
          <p:cNvPr id="10" name="Rectangle 12"/>
          <p:cNvSpPr>
            <a:spLocks noChangeArrowheads="1"/>
          </p:cNvSpPr>
          <p:nvPr userDrawn="1"/>
        </p:nvSpPr>
        <p:spPr bwMode="auto">
          <a:xfrm>
            <a:off x="277012" y="6892711"/>
            <a:ext cx="3018638" cy="1661643"/>
          </a:xfrm>
          <a:prstGeom prst="rect">
            <a:avLst/>
          </a:prstGeom>
          <a:noFill/>
          <a:ln w="9525">
            <a:noFill/>
            <a:miter lim="800000"/>
            <a:headEnd/>
            <a:tailEnd/>
          </a:ln>
        </p:spPr>
        <p:txBody>
          <a:bodyPr lIns="0" tIns="0" rIns="0" bIns="0" anchor="ctr"/>
          <a:lstStyle/>
          <a:p>
            <a:pPr algn="l"/>
            <a:r>
              <a:rPr lang="en-US" sz="900" b="1" dirty="0" smtClean="0">
                <a:solidFill>
                  <a:srgbClr val="FFFFFF">
                    <a:lumMod val="50000"/>
                  </a:srgbClr>
                </a:solidFill>
                <a:latin typeface="Calibri" pitchFamily="34" charset="0"/>
              </a:rPr>
              <a:t>HAN</a:t>
            </a:r>
            <a:r>
              <a:rPr lang="en-US" sz="900" b="1" u="sng" dirty="0" smtClean="0">
                <a:solidFill>
                  <a:srgbClr val="FFFFFF">
                    <a:lumMod val="50000"/>
                  </a:srgbClr>
                </a:solidFill>
                <a:latin typeface="Calibri" pitchFamily="34" charset="0"/>
              </a:rPr>
              <a:t>S</a:t>
            </a:r>
            <a:r>
              <a:rPr lang="en-US" sz="900" b="1" dirty="0" smtClean="0">
                <a:solidFill>
                  <a:srgbClr val="FFFFFF">
                    <a:lumMod val="50000"/>
                  </a:srgbClr>
                </a:solidFill>
                <a:latin typeface="Calibri" pitchFamily="34" charset="0"/>
              </a:rPr>
              <a:t>A RESEARCH © COPYRIGHT 2013.  ALL RIGHTS RESERVED. </a:t>
            </a:r>
          </a:p>
          <a:p>
            <a:pPr algn="just"/>
            <a:r>
              <a:rPr lang="en-US" sz="900" dirty="0" smtClean="0">
                <a:solidFill>
                  <a:srgbClr val="FFFFFF">
                    <a:lumMod val="50000"/>
                  </a:srgbClr>
                </a:solidFill>
                <a:latin typeface="Calibri" pitchFamily="34" charset="0"/>
              </a:rPr>
              <a:t>The </a:t>
            </a:r>
            <a:r>
              <a:rPr lang="en-US" sz="900" dirty="0">
                <a:solidFill>
                  <a:srgbClr val="FFFFFF">
                    <a:lumMod val="50000"/>
                  </a:srgbClr>
                </a:solidFill>
                <a:latin typeface="Calibri" pitchFamily="34" charset="0"/>
              </a:rPr>
              <a:t>concepts and ideas submitted to you herein are the intellectual property of </a:t>
            </a:r>
            <a:r>
              <a:rPr lang="en-US" sz="900" dirty="0" smtClean="0">
                <a:solidFill>
                  <a:srgbClr val="FFFFFF">
                    <a:lumMod val="50000"/>
                  </a:srgbClr>
                </a:solidFill>
                <a:latin typeface="Calibri" pitchFamily="34" charset="0"/>
              </a:rPr>
              <a:t>Hansa Research. </a:t>
            </a:r>
            <a:r>
              <a:rPr lang="en-US" sz="900" dirty="0">
                <a:solidFill>
                  <a:srgbClr val="FFFFFF">
                    <a:lumMod val="50000"/>
                  </a:srgbClr>
                </a:solidFill>
                <a:latin typeface="Calibri" pitchFamily="34" charset="0"/>
              </a:rPr>
              <a:t>They are strictly of confidential nature and are submitted to you under the understanding that they are to be considered by you in the strictest of confidence and that no use shall be made of the said concepts and ideas, including communication to any third party without </a:t>
            </a:r>
            <a:r>
              <a:rPr lang="en-US" sz="900" dirty="0" smtClean="0">
                <a:solidFill>
                  <a:srgbClr val="FFFFFF">
                    <a:lumMod val="50000"/>
                  </a:srgbClr>
                </a:solidFill>
                <a:latin typeface="Calibri" pitchFamily="34" charset="0"/>
              </a:rPr>
              <a:t>Hansa Research’s </a:t>
            </a:r>
            <a:r>
              <a:rPr lang="en-US" sz="900" dirty="0">
                <a:solidFill>
                  <a:srgbClr val="FFFFFF">
                    <a:lumMod val="50000"/>
                  </a:srgbClr>
                </a:solidFill>
                <a:latin typeface="Calibri" pitchFamily="34" charset="0"/>
              </a:rPr>
              <a:t>express prior consent and/or payment of related professional services fees in full.</a:t>
            </a:r>
            <a:endParaRPr lang="en-AU" sz="900" dirty="0">
              <a:solidFill>
                <a:srgbClr val="FFFFFF">
                  <a:lumMod val="50000"/>
                </a:srgbClr>
              </a:solidFill>
              <a:latin typeface="Calibri" pitchFamily="34" charset="0"/>
            </a:endParaRPr>
          </a:p>
        </p:txBody>
      </p:sp>
    </p:spTree>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Study Con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Click to edit Master title style</a:t>
            </a:r>
            <a:endParaRPr lang="en-US" dirty="0"/>
          </a:p>
        </p:txBody>
      </p:sp>
      <p:sp>
        <p:nvSpPr>
          <p:cNvPr id="3" name="Content Placeholder 2"/>
          <p:cNvSpPr>
            <a:spLocks noGrp="1"/>
          </p:cNvSpPr>
          <p:nvPr>
            <p:ph idx="1"/>
          </p:nvPr>
        </p:nvSpPr>
        <p:spPr>
          <a:xfrm>
            <a:off x="243673" y="1153080"/>
            <a:ext cx="6370655" cy="8155416"/>
          </a:xfr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Box 4"/>
          <p:cNvSpPr txBox="1"/>
          <p:nvPr userDrawn="1"/>
        </p:nvSpPr>
        <p:spPr>
          <a:xfrm>
            <a:off x="5586603" y="9728157"/>
            <a:ext cx="1266092" cy="172355"/>
          </a:xfrm>
          <a:prstGeom prst="rect">
            <a:avLst/>
          </a:prstGeom>
          <a:noFill/>
        </p:spPr>
        <p:txBody>
          <a:bodyPr wrap="square" tIns="9144" bIns="9144" rtlCol="0" anchor="b" anchorCtr="0">
            <a:spAutoFit/>
          </a:bodyPr>
          <a:lstStyle/>
          <a:p>
            <a:pPr algn="r"/>
            <a:fld id="{FC91EB1E-AD19-4BC0-A624-3E88AAD637D2}" type="slidenum">
              <a:rPr lang="en-US" sz="1000" smtClean="0">
                <a:solidFill>
                  <a:srgbClr val="000000"/>
                </a:solidFill>
                <a:latin typeface="Calibri" pitchFamily="34" charset="0"/>
              </a:rPr>
              <a:pPr algn="r"/>
              <a:t>‹#›</a:t>
            </a:fld>
            <a:endParaRPr lang="en-US" sz="1000" dirty="0">
              <a:solidFill>
                <a:srgbClr val="000000"/>
              </a:solidFill>
              <a:latin typeface="Calibri" pitchFamily="34" charset="0"/>
            </a:endParaRPr>
          </a:p>
        </p:txBody>
      </p:sp>
    </p:spTree>
  </p:cSld>
  <p:clrMapOvr>
    <a:masterClrMapping/>
  </p:clrMapOvr>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Research Objectives">
    <p:spTree>
      <p:nvGrpSpPr>
        <p:cNvPr id="1" name=""/>
        <p:cNvGrpSpPr/>
        <p:nvPr/>
      </p:nvGrpSpPr>
      <p:grpSpPr>
        <a:xfrm>
          <a:off x="0" y="0"/>
          <a:ext cx="0" cy="0"/>
          <a:chOff x="0" y="0"/>
          <a:chExt cx="0" cy="0"/>
        </a:xfrm>
      </p:grpSpPr>
      <p:sp>
        <p:nvSpPr>
          <p:cNvPr id="3" name="TextBox 2"/>
          <p:cNvSpPr txBox="1"/>
          <p:nvPr userDrawn="1"/>
        </p:nvSpPr>
        <p:spPr>
          <a:xfrm>
            <a:off x="5586603" y="9728157"/>
            <a:ext cx="1266092" cy="172355"/>
          </a:xfrm>
          <a:prstGeom prst="rect">
            <a:avLst/>
          </a:prstGeom>
          <a:noFill/>
        </p:spPr>
        <p:txBody>
          <a:bodyPr wrap="square" tIns="9144" bIns="9144" rtlCol="0" anchor="b" anchorCtr="0">
            <a:spAutoFit/>
          </a:bodyPr>
          <a:lstStyle/>
          <a:p>
            <a:pPr algn="r"/>
            <a:fld id="{FC91EB1E-AD19-4BC0-A624-3E88AAD637D2}" type="slidenum">
              <a:rPr lang="en-US" sz="1000" smtClean="0">
                <a:solidFill>
                  <a:srgbClr val="000000"/>
                </a:solidFill>
                <a:latin typeface="Calibri" pitchFamily="34" charset="0"/>
              </a:rPr>
              <a:pPr algn="r"/>
              <a:t>‹#›</a:t>
            </a:fld>
            <a:endParaRPr lang="en-US" sz="1000" dirty="0">
              <a:solidFill>
                <a:srgbClr val="000000"/>
              </a:solidFill>
              <a:latin typeface="Calibri" pitchFamily="34" charset="0"/>
            </a:endParaRPr>
          </a:p>
        </p:txBody>
      </p:sp>
      <p:sp>
        <p:nvSpPr>
          <p:cNvPr id="4" name="Title 1"/>
          <p:cNvSpPr>
            <a:spLocks noGrp="1"/>
          </p:cNvSpPr>
          <p:nvPr>
            <p:ph type="title"/>
          </p:nvPr>
        </p:nvSpPr>
        <p:spPr>
          <a:xfrm>
            <a:off x="936175" y="41932"/>
            <a:ext cx="5439302" cy="922464"/>
          </a:xfrm>
        </p:spPr>
        <p:txBody>
          <a:bodyPr/>
          <a:lstStyle/>
          <a:p>
            <a:r>
              <a:rPr lang="en-US" dirty="0" smtClean="0"/>
              <a:t>Click to edit Master title style</a:t>
            </a:r>
            <a:endParaRPr lang="en-US" dirty="0"/>
          </a:p>
        </p:txBody>
      </p:sp>
    </p:spTree>
  </p:cSld>
  <p:clrMapOvr>
    <a:masterClrMapping/>
  </p:clrMapOvr>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1_Study Context">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Box 4"/>
          <p:cNvSpPr txBox="1"/>
          <p:nvPr userDrawn="1"/>
        </p:nvSpPr>
        <p:spPr>
          <a:xfrm>
            <a:off x="5586603" y="9728155"/>
            <a:ext cx="1266092" cy="172355"/>
          </a:xfrm>
          <a:prstGeom prst="rect">
            <a:avLst/>
          </a:prstGeom>
          <a:noFill/>
        </p:spPr>
        <p:txBody>
          <a:bodyPr wrap="square" tIns="9144" bIns="9144" rtlCol="0" anchor="b" anchorCtr="0">
            <a:spAutoFit/>
          </a:bodyPr>
          <a:lstStyle/>
          <a:p>
            <a:pPr algn="r"/>
            <a:fld id="{FC91EB1E-AD19-4BC0-A624-3E88AAD637D2}" type="slidenum">
              <a:rPr lang="en-US" sz="1000" smtClean="0">
                <a:solidFill>
                  <a:srgbClr val="000000"/>
                </a:solidFill>
                <a:latin typeface="Calibri" pitchFamily="34" charset="0"/>
              </a:rPr>
              <a:pPr algn="r"/>
              <a:t>‹#›</a:t>
            </a:fld>
            <a:endParaRPr lang="en-US" sz="1000" dirty="0">
              <a:solidFill>
                <a:srgbClr val="000000"/>
              </a:solidFill>
              <a:latin typeface="Calibri" pitchFamily="34" charset="0"/>
            </a:endParaRPr>
          </a:p>
        </p:txBody>
      </p:sp>
    </p:spTree>
  </p:cSld>
  <p:clrMapOvr>
    <a:masterClrMapping/>
  </p:clrMapOvr>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4_Study Context">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Box 4"/>
          <p:cNvSpPr txBox="1"/>
          <p:nvPr userDrawn="1"/>
        </p:nvSpPr>
        <p:spPr>
          <a:xfrm>
            <a:off x="5586603" y="9728158"/>
            <a:ext cx="1266092" cy="172355"/>
          </a:xfrm>
          <a:prstGeom prst="rect">
            <a:avLst/>
          </a:prstGeom>
          <a:noFill/>
        </p:spPr>
        <p:txBody>
          <a:bodyPr wrap="square" tIns="9144" bIns="9144" rtlCol="0" anchor="b" anchorCtr="0">
            <a:spAutoFit/>
          </a:bodyPr>
          <a:lstStyle/>
          <a:p>
            <a:pPr algn="r"/>
            <a:fld id="{FC91EB1E-AD19-4BC0-A624-3E88AAD637D2}" type="slidenum">
              <a:rPr lang="en-US" sz="1000" smtClean="0">
                <a:solidFill>
                  <a:srgbClr val="000000"/>
                </a:solidFill>
                <a:latin typeface="Calibri" pitchFamily="34" charset="0"/>
              </a:rPr>
              <a:pPr algn="r"/>
              <a:t>‹#›</a:t>
            </a:fld>
            <a:endParaRPr lang="en-US" sz="1000" dirty="0">
              <a:solidFill>
                <a:srgbClr val="000000"/>
              </a:solidFill>
              <a:latin typeface="Calibri" pitchFamily="34" charset="0"/>
            </a:endParaRPr>
          </a:p>
        </p:txBody>
      </p:sp>
    </p:spTree>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5_Study Context">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Box 4"/>
          <p:cNvSpPr txBox="1"/>
          <p:nvPr userDrawn="1"/>
        </p:nvSpPr>
        <p:spPr>
          <a:xfrm>
            <a:off x="5586603" y="9728158"/>
            <a:ext cx="1266092" cy="172355"/>
          </a:xfrm>
          <a:prstGeom prst="rect">
            <a:avLst/>
          </a:prstGeom>
          <a:noFill/>
        </p:spPr>
        <p:txBody>
          <a:bodyPr wrap="square" tIns="9144" bIns="9144" rtlCol="0" anchor="b" anchorCtr="0">
            <a:spAutoFit/>
          </a:bodyPr>
          <a:lstStyle/>
          <a:p>
            <a:pPr algn="r"/>
            <a:fld id="{FC91EB1E-AD19-4BC0-A624-3E88AAD637D2}" type="slidenum">
              <a:rPr lang="en-US" sz="1000" smtClean="0">
                <a:solidFill>
                  <a:srgbClr val="000000"/>
                </a:solidFill>
                <a:latin typeface="Calibri" pitchFamily="34" charset="0"/>
              </a:rPr>
              <a:pPr algn="r"/>
              <a:t>‹#›</a:t>
            </a:fld>
            <a:endParaRPr lang="en-US" sz="1000" dirty="0">
              <a:solidFill>
                <a:srgbClr val="000000"/>
              </a:solidFill>
              <a:latin typeface="Calibri" pitchFamily="34" charset="0"/>
            </a:endParaRPr>
          </a:p>
        </p:txBody>
      </p:sp>
    </p:spTree>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1_Research Objectives">
    <p:spTree>
      <p:nvGrpSpPr>
        <p:cNvPr id="1" name=""/>
        <p:cNvGrpSpPr/>
        <p:nvPr/>
      </p:nvGrpSpPr>
      <p:grpSpPr>
        <a:xfrm>
          <a:off x="0" y="0"/>
          <a:ext cx="0" cy="0"/>
          <a:chOff x="0" y="0"/>
          <a:chExt cx="0" cy="0"/>
        </a:xfrm>
      </p:grpSpPr>
      <p:sp>
        <p:nvSpPr>
          <p:cNvPr id="3" name="TextBox 2"/>
          <p:cNvSpPr txBox="1"/>
          <p:nvPr userDrawn="1"/>
        </p:nvSpPr>
        <p:spPr>
          <a:xfrm>
            <a:off x="5586603" y="9728157"/>
            <a:ext cx="1266092" cy="172355"/>
          </a:xfrm>
          <a:prstGeom prst="rect">
            <a:avLst/>
          </a:prstGeom>
          <a:noFill/>
        </p:spPr>
        <p:txBody>
          <a:bodyPr wrap="square" tIns="9144" bIns="9144" rtlCol="0" anchor="b" anchorCtr="0">
            <a:spAutoFit/>
          </a:bodyPr>
          <a:lstStyle/>
          <a:p>
            <a:pPr algn="r"/>
            <a:fld id="{FC91EB1E-AD19-4BC0-A624-3E88AAD637D2}" type="slidenum">
              <a:rPr lang="en-US" sz="1000" smtClean="0">
                <a:solidFill>
                  <a:srgbClr val="000000"/>
                </a:solidFill>
                <a:latin typeface="Calibri" pitchFamily="34" charset="0"/>
              </a:rPr>
              <a:pPr algn="r"/>
              <a:t>‹#›</a:t>
            </a:fld>
            <a:endParaRPr lang="en-US" sz="1000" dirty="0">
              <a:solidFill>
                <a:srgbClr val="000000"/>
              </a:solidFill>
              <a:latin typeface="Calibri" pitchFamily="34" charset="0"/>
            </a:endParaRPr>
          </a:p>
        </p:txBody>
      </p:sp>
      <p:sp>
        <p:nvSpPr>
          <p:cNvPr id="4" name="Title 1"/>
          <p:cNvSpPr>
            <a:spLocks noGrp="1"/>
          </p:cNvSpPr>
          <p:nvPr>
            <p:ph type="title"/>
          </p:nvPr>
        </p:nvSpPr>
        <p:spPr>
          <a:xfrm>
            <a:off x="936175" y="41932"/>
            <a:ext cx="5439302" cy="922464"/>
          </a:xfrm>
        </p:spPr>
        <p:txBody>
          <a:bodyPr/>
          <a:lstStyle/>
          <a:p>
            <a:r>
              <a:rPr lang="en-US" dirty="0" smtClean="0"/>
              <a:t>Click to edit Master title style</a:t>
            </a:r>
            <a:endParaRPr lang="en-US" dirty="0"/>
          </a:p>
        </p:txBody>
      </p:sp>
    </p:spTree>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3_Study Context">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Box 4"/>
          <p:cNvSpPr txBox="1"/>
          <p:nvPr userDrawn="1"/>
        </p:nvSpPr>
        <p:spPr>
          <a:xfrm>
            <a:off x="5586603" y="9728158"/>
            <a:ext cx="1266092" cy="172355"/>
          </a:xfrm>
          <a:prstGeom prst="rect">
            <a:avLst/>
          </a:prstGeom>
          <a:noFill/>
        </p:spPr>
        <p:txBody>
          <a:bodyPr wrap="square" tIns="9144" bIns="9144" rtlCol="0" anchor="b" anchorCtr="0">
            <a:spAutoFit/>
          </a:bodyPr>
          <a:lstStyle/>
          <a:p>
            <a:pPr algn="r"/>
            <a:fld id="{FC91EB1E-AD19-4BC0-A624-3E88AAD637D2}" type="slidenum">
              <a:rPr lang="en-US" sz="1000" smtClean="0">
                <a:solidFill>
                  <a:srgbClr val="000000"/>
                </a:solidFill>
                <a:latin typeface="Calibri" pitchFamily="34" charset="0"/>
              </a:rPr>
              <a:pPr algn="r"/>
              <a:t>‹#›</a:t>
            </a:fld>
            <a:endParaRPr lang="en-US" sz="1000" dirty="0">
              <a:solidFill>
                <a:srgbClr val="000000"/>
              </a:solidFill>
              <a:latin typeface="Calibri" pitchFamily="34" charset="0"/>
            </a:endParaRPr>
          </a:p>
        </p:txBody>
      </p:sp>
    </p:spTree>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preserve="1" userDrawn="1">
  <p:cSld name="Title Slide">
    <p:bg>
      <p:bgRef idx="1001">
        <a:schemeClr val="bg2"/>
      </p:bgRef>
    </p:bg>
    <p:spTree>
      <p:nvGrpSpPr>
        <p:cNvPr id="1" name=""/>
        <p:cNvGrpSpPr/>
        <p:nvPr/>
      </p:nvGrpSpPr>
      <p:grpSpPr>
        <a:xfrm>
          <a:off x="0" y="0"/>
          <a:ext cx="0" cy="0"/>
          <a:chOff x="0" y="0"/>
          <a:chExt cx="0" cy="0"/>
        </a:xfrm>
      </p:grpSpPr>
      <p:sp>
        <p:nvSpPr>
          <p:cNvPr id="8" name="Rectangle 7"/>
          <p:cNvSpPr/>
          <p:nvPr userDrawn="1"/>
        </p:nvSpPr>
        <p:spPr bwMode="auto">
          <a:xfrm>
            <a:off x="0" y="9561015"/>
            <a:ext cx="6858000" cy="344985"/>
          </a:xfrm>
          <a:prstGeom prst="rect">
            <a:avLst/>
          </a:prstGeom>
          <a:solidFill>
            <a:schemeClr val="accent1"/>
          </a:solidFill>
          <a:ln w="25400" cap="flat" cmpd="sng" algn="ctr">
            <a:noFill/>
            <a:prstDash val="solid"/>
            <a:round/>
            <a:headEnd type="none" w="med" len="med"/>
            <a:tailEnd type="none" w="med" len="med"/>
          </a:ln>
          <a:effectLst/>
        </p:spPr>
        <p:txBody>
          <a:bodyPr vert="horz" wrap="square" lIns="90000" tIns="90000" rIns="90000" bIns="90000" numCol="1" rtlCol="0" anchor="ctr" anchorCtr="0" compatLnSpc="1">
            <a:prstTxWarp prst="textNoShape">
              <a:avLst/>
            </a:prstTxWarp>
          </a:bodyPr>
          <a:lstStyle/>
          <a:p>
            <a:endParaRPr lang="en-US" dirty="0" smtClean="0">
              <a:solidFill>
                <a:srgbClr val="FFFFFF"/>
              </a:solidFill>
            </a:endParaRPr>
          </a:p>
        </p:txBody>
      </p:sp>
      <p:sp>
        <p:nvSpPr>
          <p:cNvPr id="10" name="Rectangle 9"/>
          <p:cNvSpPr/>
          <p:nvPr userDrawn="1"/>
        </p:nvSpPr>
        <p:spPr bwMode="auto">
          <a:xfrm>
            <a:off x="0" y="7400673"/>
            <a:ext cx="6858000" cy="1027211"/>
          </a:xfrm>
          <a:prstGeom prst="rect">
            <a:avLst/>
          </a:prstGeom>
          <a:solidFill>
            <a:schemeClr val="bg1"/>
          </a:solidFill>
          <a:ln w="25400" cap="flat" cmpd="sng" algn="ctr">
            <a:noFill/>
            <a:prstDash val="solid"/>
            <a:round/>
            <a:headEnd type="none" w="med" len="med"/>
            <a:tailEnd type="none" w="med" len="med"/>
          </a:ln>
          <a:effectLst/>
        </p:spPr>
        <p:txBody>
          <a:bodyPr vert="horz" wrap="square" lIns="90000" tIns="90000" rIns="90000" bIns="90000" numCol="1" rtlCol="0" anchor="ctr" anchorCtr="0" compatLnSpc="1">
            <a:prstTxWarp prst="textNoShape">
              <a:avLst/>
            </a:prstTxWarp>
          </a:bodyPr>
          <a:lstStyle/>
          <a:p>
            <a:endParaRPr lang="en-US" dirty="0" smtClean="0">
              <a:solidFill>
                <a:srgbClr val="FFFFFF"/>
              </a:solidFill>
            </a:endParaRPr>
          </a:p>
        </p:txBody>
      </p:sp>
      <p:sp>
        <p:nvSpPr>
          <p:cNvPr id="11" name="Rectangle 4"/>
          <p:cNvSpPr>
            <a:spLocks noGrp="1" noChangeArrowheads="1"/>
          </p:cNvSpPr>
          <p:nvPr userDrawn="1">
            <p:ph type="ctrTitle"/>
          </p:nvPr>
        </p:nvSpPr>
        <p:spPr>
          <a:xfrm>
            <a:off x="305533" y="534283"/>
            <a:ext cx="3150944" cy="4418717"/>
          </a:xfrm>
        </p:spPr>
        <p:txBody>
          <a:bodyPr/>
          <a:lstStyle>
            <a:lvl1pPr>
              <a:defRPr>
                <a:solidFill>
                  <a:srgbClr val="002060"/>
                </a:solidFill>
              </a:defRPr>
            </a:lvl1pPr>
          </a:lstStyle>
          <a:p>
            <a:r>
              <a:rPr lang="en-US" dirty="0" smtClean="0"/>
              <a:t>Click to edit Master title style</a:t>
            </a:r>
            <a:endParaRPr lang="en-US" dirty="0"/>
          </a:p>
        </p:txBody>
      </p:sp>
      <p:sp>
        <p:nvSpPr>
          <p:cNvPr id="12" name="Rectangle 5"/>
          <p:cNvSpPr>
            <a:spLocks noGrp="1" noChangeArrowheads="1"/>
          </p:cNvSpPr>
          <p:nvPr userDrawn="1">
            <p:ph type="subTitle" idx="1"/>
          </p:nvPr>
        </p:nvSpPr>
        <p:spPr>
          <a:xfrm>
            <a:off x="300038" y="5404733"/>
            <a:ext cx="3709254" cy="1320800"/>
          </a:xfrm>
        </p:spPr>
        <p:txBody>
          <a:bodyPr anchor="ctr"/>
          <a:lstStyle>
            <a:lvl1pPr>
              <a:defRPr>
                <a:solidFill>
                  <a:srgbClr val="002060"/>
                </a:solidFill>
              </a:defRPr>
            </a:lvl1pPr>
          </a:lstStyle>
          <a:p>
            <a:r>
              <a:rPr lang="en-US" sz="1400" smtClean="0"/>
              <a:t>Click to edit Master subtitle style</a:t>
            </a:r>
            <a:endParaRPr lang="en-US" sz="1400" dirty="0" smtClean="0"/>
          </a:p>
        </p:txBody>
      </p:sp>
      <p:sp>
        <p:nvSpPr>
          <p:cNvPr id="16" name="Text Box 4"/>
          <p:cNvSpPr txBox="1">
            <a:spLocks noChangeArrowheads="1"/>
          </p:cNvSpPr>
          <p:nvPr userDrawn="1"/>
        </p:nvSpPr>
        <p:spPr bwMode="auto">
          <a:xfrm>
            <a:off x="5661499" y="9641567"/>
            <a:ext cx="1188720" cy="230832"/>
          </a:xfrm>
          <a:prstGeom prst="rect">
            <a:avLst/>
          </a:prstGeom>
          <a:noFill/>
          <a:ln w="9525">
            <a:noFill/>
            <a:miter lim="800000"/>
            <a:headEnd/>
            <a:tailEnd/>
          </a:ln>
          <a:effectLst/>
        </p:spPr>
        <p:txBody>
          <a:bodyPr wrap="square" anchor="ctr">
            <a:spAutoFit/>
          </a:bodyPr>
          <a:lstStyle/>
          <a:p>
            <a:pPr algn="r">
              <a:spcBef>
                <a:spcPct val="50000"/>
              </a:spcBef>
              <a:defRPr/>
            </a:pPr>
            <a:r>
              <a:rPr lang="en-US" sz="900" b="1" dirty="0" smtClean="0">
                <a:solidFill>
                  <a:schemeClr val="bg1"/>
                </a:solidFill>
                <a:latin typeface="Calibri" pitchFamily="34" charset="0"/>
                <a:cs typeface="Arial" charset="0"/>
              </a:rPr>
              <a:t>© COPYRIGHT 2014</a:t>
            </a:r>
            <a:endParaRPr lang="en-US" sz="900" b="1" dirty="0">
              <a:solidFill>
                <a:schemeClr val="bg1"/>
              </a:solidFill>
              <a:latin typeface="Calibri" pitchFamily="34" charset="0"/>
              <a:cs typeface="Arial" charset="0"/>
            </a:endParaRPr>
          </a:p>
        </p:txBody>
      </p:sp>
    </p:spTree>
  </p:cSld>
  <p:clrMapOvr>
    <a:overrideClrMapping bg1="lt1" tx1="dk1" bg2="lt2" tx2="dk2" accent1="accent1" accent2="accent2" accent3="accent3" accent4="accent4" accent5="accent5" accent6="accent6" hlink="hlink" folHlink="folHlink"/>
  </p:clrMapOvr>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9" Type="http://schemas.openxmlformats.org/officeDocument/2006/relationships/theme" Target="../theme/theme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10.xml"/><Relationship Id="rId1" Type="http://schemas.openxmlformats.org/officeDocument/2006/relationships/slideLayout" Target="../slideLayouts/slideLayout9.xml"/><Relationship Id="rId4" Type="http://schemas.openxmlformats.org/officeDocument/2006/relationships/image" Target="../media/image1.pn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0963" name="Rectangle 2"/>
          <p:cNvSpPr>
            <a:spLocks noGrp="1" noChangeArrowheads="1"/>
          </p:cNvSpPr>
          <p:nvPr>
            <p:ph type="title"/>
          </p:nvPr>
        </p:nvSpPr>
        <p:spPr bwMode="gray">
          <a:xfrm>
            <a:off x="936175" y="41932"/>
            <a:ext cx="5439302" cy="922464"/>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p>
            <a:pPr lvl="0"/>
            <a:r>
              <a:rPr lang="en-US" dirty="0" smtClean="0"/>
              <a:t>Click to edit Master title style</a:t>
            </a:r>
          </a:p>
        </p:txBody>
      </p:sp>
      <p:sp>
        <p:nvSpPr>
          <p:cNvPr id="40974" name="Rectangle 15"/>
          <p:cNvSpPr>
            <a:spLocks noGrp="1" noChangeArrowheads="1"/>
          </p:cNvSpPr>
          <p:nvPr>
            <p:ph type="body" idx="1"/>
          </p:nvPr>
        </p:nvSpPr>
        <p:spPr bwMode="auto">
          <a:xfrm>
            <a:off x="361740" y="1153080"/>
            <a:ext cx="6370655" cy="815541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dirty="0" smtClean="0"/>
              <a:t>Click to edit Master text styles</a:t>
            </a:r>
          </a:p>
          <a:p>
            <a:pPr lvl="1"/>
            <a:r>
              <a:rPr lang="en-US" dirty="0" smtClean="0"/>
              <a:t>Second level</a:t>
            </a:r>
          </a:p>
          <a:p>
            <a:pPr lvl="2"/>
            <a:r>
              <a:rPr lang="en-US" dirty="0" smtClean="0"/>
              <a:t>Third level</a:t>
            </a:r>
          </a:p>
          <a:p>
            <a:pPr lvl="3"/>
            <a:r>
              <a:rPr lang="en-US" dirty="0" smtClean="0"/>
              <a:t>Fourth level</a:t>
            </a:r>
          </a:p>
          <a:p>
            <a:pPr lvl="4"/>
            <a:r>
              <a:rPr lang="en-US" dirty="0" smtClean="0"/>
              <a:t>Fifth level</a:t>
            </a:r>
            <a:endParaRPr lang="en-AU" dirty="0" smtClean="0"/>
          </a:p>
        </p:txBody>
      </p:sp>
      <p:cxnSp>
        <p:nvCxnSpPr>
          <p:cNvPr id="12" name="Straight Connector 11"/>
          <p:cNvCxnSpPr/>
          <p:nvPr/>
        </p:nvCxnSpPr>
        <p:spPr bwMode="auto">
          <a:xfrm rot="5400000">
            <a:off x="328936" y="528320"/>
            <a:ext cx="1056640" cy="0"/>
          </a:xfrm>
          <a:prstGeom prst="line">
            <a:avLst/>
          </a:prstGeom>
          <a:solidFill>
            <a:schemeClr val="accent1"/>
          </a:solidFill>
          <a:ln w="25400" cap="flat" cmpd="sng" algn="ctr">
            <a:solidFill>
              <a:schemeClr val="accent1"/>
            </a:solidFill>
            <a:prstDash val="solid"/>
            <a:round/>
            <a:headEnd type="none" w="med" len="med"/>
            <a:tailEnd type="none" w="med" len="med"/>
          </a:ln>
          <a:effectLst/>
        </p:spPr>
      </p:cxnSp>
      <p:sp>
        <p:nvSpPr>
          <p:cNvPr id="15" name="Text Box 4"/>
          <p:cNvSpPr txBox="1">
            <a:spLocks noChangeArrowheads="1"/>
          </p:cNvSpPr>
          <p:nvPr/>
        </p:nvSpPr>
        <p:spPr bwMode="auto">
          <a:xfrm>
            <a:off x="134664" y="9650397"/>
            <a:ext cx="1188720" cy="230832"/>
          </a:xfrm>
          <a:prstGeom prst="rect">
            <a:avLst/>
          </a:prstGeom>
          <a:noFill/>
          <a:ln w="9525">
            <a:noFill/>
            <a:miter lim="800000"/>
            <a:headEnd/>
            <a:tailEnd/>
          </a:ln>
          <a:effectLst/>
        </p:spPr>
        <p:txBody>
          <a:bodyPr wrap="square">
            <a:spAutoFit/>
          </a:bodyPr>
          <a:lstStyle/>
          <a:p>
            <a:pPr algn="r">
              <a:spcBef>
                <a:spcPct val="50000"/>
              </a:spcBef>
              <a:defRPr/>
            </a:pPr>
            <a:r>
              <a:rPr lang="en-US" sz="900" b="1" dirty="0" smtClean="0">
                <a:solidFill>
                  <a:schemeClr val="bg1">
                    <a:lumMod val="50000"/>
                  </a:schemeClr>
                </a:solidFill>
                <a:latin typeface="Calibri" pitchFamily="34" charset="0"/>
                <a:cs typeface="Arial" charset="0"/>
              </a:rPr>
              <a:t>© COPYRIGHT 2014</a:t>
            </a:r>
            <a:endParaRPr lang="en-US" sz="900" b="1" dirty="0">
              <a:solidFill>
                <a:schemeClr val="bg1">
                  <a:lumMod val="50000"/>
                </a:schemeClr>
              </a:solidFill>
              <a:latin typeface="Calibri" pitchFamily="34" charset="0"/>
              <a:cs typeface="Arial" charset="0"/>
            </a:endParaRPr>
          </a:p>
        </p:txBody>
      </p:sp>
    </p:spTree>
  </p:cSld>
  <p:clrMap bg1="lt1" tx1="dk1" bg2="lt2" tx2="dk2" accent1="accent1" accent2="accent2" accent3="accent3" accent4="accent4" accent5="accent5" accent6="accent6" hlink="hlink" folHlink="folHlink"/>
  <p:sldLayoutIdLst>
    <p:sldLayoutId id="2147483708" r:id="rId1"/>
    <p:sldLayoutId id="2147483709" r:id="rId2"/>
    <p:sldLayoutId id="2147483710" r:id="rId3"/>
    <p:sldLayoutId id="2147483795" r:id="rId4"/>
    <p:sldLayoutId id="2147483798" r:id="rId5"/>
    <p:sldLayoutId id="2147483808" r:id="rId6"/>
    <p:sldLayoutId id="2147483810" r:id="rId7"/>
    <p:sldLayoutId id="2147483811" r:id="rId8"/>
  </p:sldLayoutIdLst>
  <p:transition/>
  <p:hf sldNum="0" hdr="0" ftr="0" dt="0"/>
  <p:txStyles>
    <p:titleStyle>
      <a:lvl1pPr algn="l" defTabSz="731838" rtl="0" eaLnBrk="1" fontAlgn="base" hangingPunct="1">
        <a:spcBef>
          <a:spcPct val="20000"/>
        </a:spcBef>
        <a:spcAft>
          <a:spcPct val="0"/>
        </a:spcAft>
        <a:defRPr sz="2400" b="1">
          <a:solidFill>
            <a:srgbClr val="FF0000"/>
          </a:solidFill>
          <a:latin typeface="Calibri" pitchFamily="34" charset="0"/>
          <a:ea typeface="+mj-ea"/>
          <a:cs typeface="+mj-cs"/>
        </a:defRPr>
      </a:lvl1pPr>
      <a:lvl2pPr algn="l" defTabSz="731838" rtl="0" eaLnBrk="1" fontAlgn="base" hangingPunct="1">
        <a:spcBef>
          <a:spcPct val="20000"/>
        </a:spcBef>
        <a:spcAft>
          <a:spcPct val="0"/>
        </a:spcAft>
        <a:defRPr sz="2800">
          <a:solidFill>
            <a:schemeClr val="tx2"/>
          </a:solidFill>
          <a:latin typeface="Arial" charset="0"/>
          <a:ea typeface="MS PGothic" pitchFamily="34" charset="-128"/>
        </a:defRPr>
      </a:lvl2pPr>
      <a:lvl3pPr algn="l" defTabSz="731838" rtl="0" eaLnBrk="1" fontAlgn="base" hangingPunct="1">
        <a:spcBef>
          <a:spcPct val="20000"/>
        </a:spcBef>
        <a:spcAft>
          <a:spcPct val="0"/>
        </a:spcAft>
        <a:defRPr sz="2800">
          <a:solidFill>
            <a:schemeClr val="tx2"/>
          </a:solidFill>
          <a:latin typeface="Arial" charset="0"/>
          <a:ea typeface="MS PGothic" pitchFamily="34" charset="-128"/>
        </a:defRPr>
      </a:lvl3pPr>
      <a:lvl4pPr algn="l" defTabSz="731838" rtl="0" eaLnBrk="1" fontAlgn="base" hangingPunct="1">
        <a:spcBef>
          <a:spcPct val="20000"/>
        </a:spcBef>
        <a:spcAft>
          <a:spcPct val="0"/>
        </a:spcAft>
        <a:defRPr sz="2800">
          <a:solidFill>
            <a:schemeClr val="tx2"/>
          </a:solidFill>
          <a:latin typeface="Arial" charset="0"/>
          <a:ea typeface="MS PGothic" pitchFamily="34" charset="-128"/>
        </a:defRPr>
      </a:lvl4pPr>
      <a:lvl5pPr algn="l" defTabSz="731838" rtl="0" eaLnBrk="1" fontAlgn="base" hangingPunct="1">
        <a:spcBef>
          <a:spcPct val="20000"/>
        </a:spcBef>
        <a:spcAft>
          <a:spcPct val="0"/>
        </a:spcAft>
        <a:defRPr sz="2800">
          <a:solidFill>
            <a:schemeClr val="tx2"/>
          </a:solidFill>
          <a:latin typeface="Arial" charset="0"/>
          <a:ea typeface="MS PGothic" pitchFamily="34" charset="-128"/>
        </a:defRPr>
      </a:lvl5pPr>
      <a:lvl6pPr marL="457200" algn="l" defTabSz="731838" rtl="0" eaLnBrk="1" fontAlgn="base" hangingPunct="1">
        <a:spcBef>
          <a:spcPct val="20000"/>
        </a:spcBef>
        <a:spcAft>
          <a:spcPct val="0"/>
        </a:spcAft>
        <a:defRPr sz="2800">
          <a:solidFill>
            <a:schemeClr val="tx2"/>
          </a:solidFill>
          <a:latin typeface="Arial" charset="0"/>
          <a:ea typeface="MS PGothic" pitchFamily="34" charset="-128"/>
        </a:defRPr>
      </a:lvl6pPr>
      <a:lvl7pPr marL="914400" algn="l" defTabSz="731838" rtl="0" eaLnBrk="1" fontAlgn="base" hangingPunct="1">
        <a:spcBef>
          <a:spcPct val="20000"/>
        </a:spcBef>
        <a:spcAft>
          <a:spcPct val="0"/>
        </a:spcAft>
        <a:defRPr sz="2800">
          <a:solidFill>
            <a:schemeClr val="tx2"/>
          </a:solidFill>
          <a:latin typeface="Arial" charset="0"/>
          <a:ea typeface="MS PGothic" pitchFamily="34" charset="-128"/>
        </a:defRPr>
      </a:lvl7pPr>
      <a:lvl8pPr marL="1371600" algn="l" defTabSz="731838" rtl="0" eaLnBrk="1" fontAlgn="base" hangingPunct="1">
        <a:spcBef>
          <a:spcPct val="20000"/>
        </a:spcBef>
        <a:spcAft>
          <a:spcPct val="0"/>
        </a:spcAft>
        <a:defRPr sz="2800">
          <a:solidFill>
            <a:schemeClr val="tx2"/>
          </a:solidFill>
          <a:latin typeface="Arial" charset="0"/>
          <a:ea typeface="MS PGothic" pitchFamily="34" charset="-128"/>
        </a:defRPr>
      </a:lvl8pPr>
      <a:lvl9pPr marL="1828800" algn="l" defTabSz="731838" rtl="0" eaLnBrk="1" fontAlgn="base" hangingPunct="1">
        <a:spcBef>
          <a:spcPct val="20000"/>
        </a:spcBef>
        <a:spcAft>
          <a:spcPct val="0"/>
        </a:spcAft>
        <a:defRPr sz="2800">
          <a:solidFill>
            <a:schemeClr val="tx2"/>
          </a:solidFill>
          <a:latin typeface="Arial" charset="0"/>
          <a:ea typeface="MS PGothic" pitchFamily="34" charset="-128"/>
        </a:defRPr>
      </a:lvl9pPr>
    </p:titleStyle>
    <p:bodyStyle>
      <a:lvl1pPr marL="457200" indent="-457200" algn="l" defTabSz="731838" rtl="0" eaLnBrk="1" fontAlgn="base" hangingPunct="1">
        <a:spcBef>
          <a:spcPct val="0"/>
        </a:spcBef>
        <a:spcAft>
          <a:spcPct val="20000"/>
        </a:spcAft>
        <a:buClr>
          <a:srgbClr val="FF0000"/>
        </a:buClr>
        <a:buSzPct val="90000"/>
        <a:buFont typeface="Webdings" pitchFamily="18" charset="2"/>
        <a:buChar char="`"/>
        <a:tabLst>
          <a:tab pos="1795463" algn="l"/>
        </a:tabLst>
        <a:defRPr sz="2000">
          <a:solidFill>
            <a:srgbClr val="002060"/>
          </a:solidFill>
          <a:latin typeface="Calibri" pitchFamily="34" charset="0"/>
          <a:ea typeface="+mn-ea"/>
          <a:cs typeface="+mn-cs"/>
        </a:defRPr>
      </a:lvl1pPr>
      <a:lvl2pPr marL="693738" indent="-357188" algn="l" defTabSz="731838" rtl="0" eaLnBrk="1" fontAlgn="base" hangingPunct="1">
        <a:spcBef>
          <a:spcPct val="0"/>
        </a:spcBef>
        <a:spcAft>
          <a:spcPct val="20000"/>
        </a:spcAft>
        <a:buClr>
          <a:srgbClr val="FF0000"/>
        </a:buClr>
        <a:buFont typeface="Wingdings 3" pitchFamily="18" charset="2"/>
        <a:buChar char="*"/>
        <a:tabLst>
          <a:tab pos="1795463" algn="l"/>
        </a:tabLst>
        <a:defRPr sz="1800">
          <a:solidFill>
            <a:schemeClr val="bg1">
              <a:lumMod val="50000"/>
            </a:schemeClr>
          </a:solidFill>
          <a:latin typeface="Calibri" pitchFamily="34" charset="0"/>
          <a:ea typeface="+mn-ea"/>
        </a:defRPr>
      </a:lvl2pPr>
      <a:lvl3pPr marL="973138" indent="-354013" algn="l" defTabSz="731838" rtl="0" eaLnBrk="1" fontAlgn="base" hangingPunct="1">
        <a:spcBef>
          <a:spcPct val="0"/>
        </a:spcBef>
        <a:spcAft>
          <a:spcPct val="20000"/>
        </a:spcAft>
        <a:buClr>
          <a:srgbClr val="FF0000"/>
        </a:buClr>
        <a:buFont typeface="Verdana" pitchFamily="34" charset="0"/>
        <a:buChar char="»"/>
        <a:tabLst>
          <a:tab pos="1795463" algn="l"/>
        </a:tabLst>
        <a:defRPr sz="1600">
          <a:solidFill>
            <a:srgbClr val="FF0000"/>
          </a:solidFill>
          <a:latin typeface="Calibri" pitchFamily="34" charset="0"/>
          <a:ea typeface="+mn-ea"/>
        </a:defRPr>
      </a:lvl3pPr>
      <a:lvl4pPr marL="1092200" indent="-188913" algn="l" defTabSz="731838" rtl="0" eaLnBrk="1" fontAlgn="base" hangingPunct="1">
        <a:spcBef>
          <a:spcPct val="0"/>
        </a:spcBef>
        <a:spcAft>
          <a:spcPct val="20000"/>
        </a:spcAft>
        <a:buClr>
          <a:srgbClr val="FF0000"/>
        </a:buClr>
        <a:buFont typeface="Wingdings" pitchFamily="2" charset="2"/>
        <a:buChar char="§"/>
        <a:tabLst>
          <a:tab pos="1795463" algn="l"/>
        </a:tabLst>
        <a:defRPr sz="1400">
          <a:solidFill>
            <a:srgbClr val="002060"/>
          </a:solidFill>
          <a:latin typeface="Calibri" pitchFamily="34" charset="0"/>
          <a:ea typeface="+mn-ea"/>
        </a:defRPr>
      </a:lvl4pPr>
      <a:lvl5pPr marL="1376363" indent="-169863" algn="l" defTabSz="731838" rtl="0" eaLnBrk="1" fontAlgn="base" hangingPunct="1">
        <a:spcBef>
          <a:spcPct val="0"/>
        </a:spcBef>
        <a:spcAft>
          <a:spcPct val="20000"/>
        </a:spcAft>
        <a:buClr>
          <a:srgbClr val="FF0000"/>
        </a:buClr>
        <a:buFont typeface="Arial" pitchFamily="34" charset="0"/>
        <a:buChar char="•"/>
        <a:tabLst>
          <a:tab pos="1795463" algn="l"/>
        </a:tabLst>
        <a:defRPr sz="1200">
          <a:solidFill>
            <a:srgbClr val="002060"/>
          </a:solidFill>
          <a:latin typeface="Calibri" pitchFamily="34" charset="0"/>
          <a:ea typeface="+mn-ea"/>
        </a:defRPr>
      </a:lvl5pPr>
      <a:lvl6pPr marL="1833563" indent="-169863" algn="l" defTabSz="731838" rtl="0" eaLnBrk="1" fontAlgn="base" hangingPunct="1">
        <a:spcBef>
          <a:spcPct val="0"/>
        </a:spcBef>
        <a:spcAft>
          <a:spcPct val="20000"/>
        </a:spcAft>
        <a:buClr>
          <a:srgbClr val="003256"/>
        </a:buClr>
        <a:buChar char="-"/>
        <a:tabLst>
          <a:tab pos="1795463" algn="l"/>
        </a:tabLst>
        <a:defRPr>
          <a:solidFill>
            <a:srgbClr val="004E69"/>
          </a:solidFill>
          <a:latin typeface="+mn-lt"/>
          <a:ea typeface="+mn-ea"/>
        </a:defRPr>
      </a:lvl6pPr>
      <a:lvl7pPr marL="2290763" indent="-169863" algn="l" defTabSz="731838" rtl="0" eaLnBrk="1" fontAlgn="base" hangingPunct="1">
        <a:spcBef>
          <a:spcPct val="0"/>
        </a:spcBef>
        <a:spcAft>
          <a:spcPct val="20000"/>
        </a:spcAft>
        <a:buClr>
          <a:srgbClr val="003256"/>
        </a:buClr>
        <a:buChar char="-"/>
        <a:tabLst>
          <a:tab pos="1795463" algn="l"/>
        </a:tabLst>
        <a:defRPr>
          <a:solidFill>
            <a:srgbClr val="004E69"/>
          </a:solidFill>
          <a:latin typeface="+mn-lt"/>
          <a:ea typeface="+mn-ea"/>
        </a:defRPr>
      </a:lvl7pPr>
      <a:lvl8pPr marL="2747963" indent="-169863" algn="l" defTabSz="731838" rtl="0" eaLnBrk="1" fontAlgn="base" hangingPunct="1">
        <a:spcBef>
          <a:spcPct val="0"/>
        </a:spcBef>
        <a:spcAft>
          <a:spcPct val="20000"/>
        </a:spcAft>
        <a:buClr>
          <a:srgbClr val="003256"/>
        </a:buClr>
        <a:buChar char="-"/>
        <a:tabLst>
          <a:tab pos="1795463" algn="l"/>
        </a:tabLst>
        <a:defRPr>
          <a:solidFill>
            <a:srgbClr val="004E69"/>
          </a:solidFill>
          <a:latin typeface="+mn-lt"/>
          <a:ea typeface="+mn-ea"/>
        </a:defRPr>
      </a:lvl8pPr>
      <a:lvl9pPr marL="3205163" indent="-169863" algn="l" defTabSz="731838" rtl="0" eaLnBrk="1" fontAlgn="base" hangingPunct="1">
        <a:spcBef>
          <a:spcPct val="0"/>
        </a:spcBef>
        <a:spcAft>
          <a:spcPct val="20000"/>
        </a:spcAft>
        <a:buClr>
          <a:srgbClr val="003256"/>
        </a:buClr>
        <a:buChar char="-"/>
        <a:tabLst>
          <a:tab pos="1795463" algn="l"/>
        </a:tabLst>
        <a:defRPr>
          <a:solidFill>
            <a:srgbClr val="004E69"/>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40963" name="Rectangle 2"/>
          <p:cNvSpPr>
            <a:spLocks noGrp="1" noChangeArrowheads="1"/>
          </p:cNvSpPr>
          <p:nvPr>
            <p:ph type="title"/>
          </p:nvPr>
        </p:nvSpPr>
        <p:spPr bwMode="gray">
          <a:xfrm>
            <a:off x="783775" y="41934"/>
            <a:ext cx="5439302" cy="922464"/>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p>
            <a:pPr lvl="0"/>
            <a:r>
              <a:rPr lang="en-US" dirty="0" smtClean="0"/>
              <a:t>Click to edit Master title style</a:t>
            </a:r>
          </a:p>
        </p:txBody>
      </p:sp>
      <p:sp>
        <p:nvSpPr>
          <p:cNvPr id="378884" name="Text Box 4"/>
          <p:cNvSpPr txBox="1">
            <a:spLocks noChangeArrowheads="1"/>
          </p:cNvSpPr>
          <p:nvPr/>
        </p:nvSpPr>
        <p:spPr bwMode="auto">
          <a:xfrm>
            <a:off x="3966725" y="9617091"/>
            <a:ext cx="1407144" cy="230832"/>
          </a:xfrm>
          <a:prstGeom prst="rect">
            <a:avLst/>
          </a:prstGeom>
          <a:noFill/>
          <a:ln w="9525">
            <a:noFill/>
            <a:miter lim="800000"/>
            <a:headEnd/>
            <a:tailEnd/>
          </a:ln>
          <a:effectLst/>
        </p:spPr>
        <p:txBody>
          <a:bodyPr wrap="square">
            <a:spAutoFit/>
          </a:bodyPr>
          <a:lstStyle/>
          <a:p>
            <a:pPr algn="r">
              <a:spcBef>
                <a:spcPct val="50000"/>
              </a:spcBef>
              <a:defRPr/>
            </a:pPr>
            <a:r>
              <a:rPr lang="en-US" sz="900" b="1" dirty="0" smtClean="0">
                <a:solidFill>
                  <a:srgbClr val="FFFFFF">
                    <a:lumMod val="50000"/>
                  </a:srgbClr>
                </a:solidFill>
                <a:latin typeface="Calibri" pitchFamily="34" charset="0"/>
                <a:cs typeface="Arial" charset="0"/>
              </a:rPr>
              <a:t>© COPYRIGHT 2014</a:t>
            </a:r>
            <a:endParaRPr lang="en-US" sz="900" b="1" dirty="0">
              <a:solidFill>
                <a:srgbClr val="FFFFFF">
                  <a:lumMod val="50000"/>
                </a:srgbClr>
              </a:solidFill>
              <a:latin typeface="Calibri" pitchFamily="34" charset="0"/>
              <a:cs typeface="Arial" charset="0"/>
            </a:endParaRPr>
          </a:p>
        </p:txBody>
      </p:sp>
      <p:sp>
        <p:nvSpPr>
          <p:cNvPr id="40974" name="Rectangle 15"/>
          <p:cNvSpPr>
            <a:spLocks noGrp="1" noChangeArrowheads="1"/>
          </p:cNvSpPr>
          <p:nvPr>
            <p:ph type="body" idx="1"/>
          </p:nvPr>
        </p:nvSpPr>
        <p:spPr bwMode="auto">
          <a:xfrm>
            <a:off x="243672" y="1153080"/>
            <a:ext cx="6370655" cy="815541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AU" dirty="0" smtClean="0"/>
          </a:p>
        </p:txBody>
      </p:sp>
      <p:pic>
        <p:nvPicPr>
          <p:cNvPr id="10" name="Picture 8" descr="Hansa"/>
          <p:cNvPicPr>
            <a:picLocks noChangeAspect="1" noChangeArrowheads="1"/>
          </p:cNvPicPr>
          <p:nvPr/>
        </p:nvPicPr>
        <p:blipFill>
          <a:blip r:embed="rId4" cstate="print"/>
          <a:srcRect/>
          <a:stretch>
            <a:fillRect/>
          </a:stretch>
        </p:blipFill>
        <p:spPr bwMode="auto">
          <a:xfrm>
            <a:off x="5372592" y="9525000"/>
            <a:ext cx="1427048" cy="322711"/>
          </a:xfrm>
          <a:prstGeom prst="rect">
            <a:avLst/>
          </a:prstGeom>
          <a:noFill/>
          <a:ln w="9525">
            <a:noFill/>
            <a:miter lim="800000"/>
            <a:headEnd/>
            <a:tailEnd/>
          </a:ln>
        </p:spPr>
      </p:pic>
      <p:cxnSp>
        <p:nvCxnSpPr>
          <p:cNvPr id="12" name="Straight Connector 11"/>
          <p:cNvCxnSpPr/>
          <p:nvPr/>
        </p:nvCxnSpPr>
        <p:spPr bwMode="auto">
          <a:xfrm rot="5400000">
            <a:off x="5802561" y="523580"/>
            <a:ext cx="1048254" cy="1099"/>
          </a:xfrm>
          <a:prstGeom prst="line">
            <a:avLst/>
          </a:prstGeom>
          <a:solidFill>
            <a:schemeClr val="accent1"/>
          </a:solidFill>
          <a:ln w="25400" cap="flat" cmpd="sng" algn="ctr">
            <a:solidFill>
              <a:schemeClr val="accent1"/>
            </a:solidFill>
            <a:prstDash val="solid"/>
            <a:round/>
            <a:headEnd type="none" w="med" len="med"/>
            <a:tailEnd type="none" w="med" len="med"/>
          </a:ln>
          <a:effectLst/>
        </p:spPr>
      </p:cxnSp>
    </p:spTree>
  </p:cSld>
  <p:clrMap bg1="lt1" tx1="dk1" bg2="lt2" tx2="dk2" accent1="accent1" accent2="accent2" accent3="accent3" accent4="accent4" accent5="accent5" accent6="accent6" hlink="hlink" folHlink="folHlink"/>
  <p:sldLayoutIdLst>
    <p:sldLayoutId id="2147483704" r:id="rId1"/>
    <p:sldLayoutId id="2147483705" r:id="rId2"/>
  </p:sldLayoutIdLst>
  <p:transition/>
  <p:hf sldNum="0" hdr="0" ftr="0" dt="0"/>
  <p:txStyles>
    <p:titleStyle>
      <a:lvl1pPr algn="l" defTabSz="731838" rtl="0" eaLnBrk="1" fontAlgn="base" hangingPunct="1">
        <a:spcBef>
          <a:spcPct val="20000"/>
        </a:spcBef>
        <a:spcAft>
          <a:spcPct val="0"/>
        </a:spcAft>
        <a:defRPr sz="3200" b="1">
          <a:solidFill>
            <a:srgbClr val="FF0000"/>
          </a:solidFill>
          <a:latin typeface="Calibri" pitchFamily="34" charset="0"/>
          <a:ea typeface="+mj-ea"/>
          <a:cs typeface="+mj-cs"/>
        </a:defRPr>
      </a:lvl1pPr>
      <a:lvl2pPr algn="l" defTabSz="731838" rtl="0" eaLnBrk="1" fontAlgn="base" hangingPunct="1">
        <a:spcBef>
          <a:spcPct val="20000"/>
        </a:spcBef>
        <a:spcAft>
          <a:spcPct val="0"/>
        </a:spcAft>
        <a:defRPr sz="2800">
          <a:solidFill>
            <a:schemeClr val="tx2"/>
          </a:solidFill>
          <a:latin typeface="Arial" charset="0"/>
          <a:ea typeface="MS PGothic" pitchFamily="34" charset="-128"/>
        </a:defRPr>
      </a:lvl2pPr>
      <a:lvl3pPr algn="l" defTabSz="731838" rtl="0" eaLnBrk="1" fontAlgn="base" hangingPunct="1">
        <a:spcBef>
          <a:spcPct val="20000"/>
        </a:spcBef>
        <a:spcAft>
          <a:spcPct val="0"/>
        </a:spcAft>
        <a:defRPr sz="2800">
          <a:solidFill>
            <a:schemeClr val="tx2"/>
          </a:solidFill>
          <a:latin typeface="Arial" charset="0"/>
          <a:ea typeface="MS PGothic" pitchFamily="34" charset="-128"/>
        </a:defRPr>
      </a:lvl3pPr>
      <a:lvl4pPr algn="l" defTabSz="731838" rtl="0" eaLnBrk="1" fontAlgn="base" hangingPunct="1">
        <a:spcBef>
          <a:spcPct val="20000"/>
        </a:spcBef>
        <a:spcAft>
          <a:spcPct val="0"/>
        </a:spcAft>
        <a:defRPr sz="2800">
          <a:solidFill>
            <a:schemeClr val="tx2"/>
          </a:solidFill>
          <a:latin typeface="Arial" charset="0"/>
          <a:ea typeface="MS PGothic" pitchFamily="34" charset="-128"/>
        </a:defRPr>
      </a:lvl4pPr>
      <a:lvl5pPr algn="l" defTabSz="731838" rtl="0" eaLnBrk="1" fontAlgn="base" hangingPunct="1">
        <a:spcBef>
          <a:spcPct val="20000"/>
        </a:spcBef>
        <a:spcAft>
          <a:spcPct val="0"/>
        </a:spcAft>
        <a:defRPr sz="2800">
          <a:solidFill>
            <a:schemeClr val="tx2"/>
          </a:solidFill>
          <a:latin typeface="Arial" charset="0"/>
          <a:ea typeface="MS PGothic" pitchFamily="34" charset="-128"/>
        </a:defRPr>
      </a:lvl5pPr>
      <a:lvl6pPr marL="457200" algn="l" defTabSz="731838" rtl="0" eaLnBrk="1" fontAlgn="base" hangingPunct="1">
        <a:spcBef>
          <a:spcPct val="20000"/>
        </a:spcBef>
        <a:spcAft>
          <a:spcPct val="0"/>
        </a:spcAft>
        <a:defRPr sz="2800">
          <a:solidFill>
            <a:schemeClr val="tx2"/>
          </a:solidFill>
          <a:latin typeface="Arial" charset="0"/>
          <a:ea typeface="MS PGothic" pitchFamily="34" charset="-128"/>
        </a:defRPr>
      </a:lvl6pPr>
      <a:lvl7pPr marL="914400" algn="l" defTabSz="731838" rtl="0" eaLnBrk="1" fontAlgn="base" hangingPunct="1">
        <a:spcBef>
          <a:spcPct val="20000"/>
        </a:spcBef>
        <a:spcAft>
          <a:spcPct val="0"/>
        </a:spcAft>
        <a:defRPr sz="2800">
          <a:solidFill>
            <a:schemeClr val="tx2"/>
          </a:solidFill>
          <a:latin typeface="Arial" charset="0"/>
          <a:ea typeface="MS PGothic" pitchFamily="34" charset="-128"/>
        </a:defRPr>
      </a:lvl7pPr>
      <a:lvl8pPr marL="1371600" algn="l" defTabSz="731838" rtl="0" eaLnBrk="1" fontAlgn="base" hangingPunct="1">
        <a:spcBef>
          <a:spcPct val="20000"/>
        </a:spcBef>
        <a:spcAft>
          <a:spcPct val="0"/>
        </a:spcAft>
        <a:defRPr sz="2800">
          <a:solidFill>
            <a:schemeClr val="tx2"/>
          </a:solidFill>
          <a:latin typeface="Arial" charset="0"/>
          <a:ea typeface="MS PGothic" pitchFamily="34" charset="-128"/>
        </a:defRPr>
      </a:lvl8pPr>
      <a:lvl9pPr marL="1828800" algn="l" defTabSz="731838" rtl="0" eaLnBrk="1" fontAlgn="base" hangingPunct="1">
        <a:spcBef>
          <a:spcPct val="20000"/>
        </a:spcBef>
        <a:spcAft>
          <a:spcPct val="0"/>
        </a:spcAft>
        <a:defRPr sz="2800">
          <a:solidFill>
            <a:schemeClr val="tx2"/>
          </a:solidFill>
          <a:latin typeface="Arial" charset="0"/>
          <a:ea typeface="MS PGothic" pitchFamily="34" charset="-128"/>
        </a:defRPr>
      </a:lvl9pPr>
    </p:titleStyle>
    <p:bodyStyle>
      <a:lvl1pPr marL="457200" indent="-457200" algn="l" defTabSz="731838" rtl="0" eaLnBrk="1" fontAlgn="base" hangingPunct="1">
        <a:spcBef>
          <a:spcPct val="0"/>
        </a:spcBef>
        <a:spcAft>
          <a:spcPct val="20000"/>
        </a:spcAft>
        <a:buClr>
          <a:srgbClr val="FF0000"/>
        </a:buClr>
        <a:buSzPct val="90000"/>
        <a:buFont typeface="Webdings" pitchFamily="18" charset="2"/>
        <a:buChar char="`"/>
        <a:tabLst>
          <a:tab pos="1795463" algn="l"/>
        </a:tabLst>
        <a:defRPr sz="2000">
          <a:solidFill>
            <a:srgbClr val="002060"/>
          </a:solidFill>
          <a:latin typeface="Calibri" pitchFamily="34" charset="0"/>
          <a:ea typeface="+mn-ea"/>
          <a:cs typeface="+mn-cs"/>
        </a:defRPr>
      </a:lvl1pPr>
      <a:lvl2pPr marL="693738" indent="-357188" algn="l" defTabSz="731838" rtl="0" eaLnBrk="1" fontAlgn="base" hangingPunct="1">
        <a:spcBef>
          <a:spcPct val="0"/>
        </a:spcBef>
        <a:spcAft>
          <a:spcPct val="20000"/>
        </a:spcAft>
        <a:buClr>
          <a:srgbClr val="FF0000"/>
        </a:buClr>
        <a:buFont typeface="Wingdings 3" pitchFamily="18" charset="2"/>
        <a:buChar char="*"/>
        <a:tabLst>
          <a:tab pos="1795463" algn="l"/>
        </a:tabLst>
        <a:defRPr sz="1800">
          <a:solidFill>
            <a:schemeClr val="bg1">
              <a:lumMod val="50000"/>
            </a:schemeClr>
          </a:solidFill>
          <a:latin typeface="Calibri" pitchFamily="34" charset="0"/>
          <a:ea typeface="+mn-ea"/>
        </a:defRPr>
      </a:lvl2pPr>
      <a:lvl3pPr marL="973138" indent="-354013" algn="l" defTabSz="731838" rtl="0" eaLnBrk="1" fontAlgn="base" hangingPunct="1">
        <a:spcBef>
          <a:spcPct val="0"/>
        </a:spcBef>
        <a:spcAft>
          <a:spcPct val="20000"/>
        </a:spcAft>
        <a:buClr>
          <a:srgbClr val="FF0000"/>
        </a:buClr>
        <a:buFont typeface="Verdana" pitchFamily="34" charset="0"/>
        <a:buChar char="»"/>
        <a:tabLst>
          <a:tab pos="1795463" algn="l"/>
        </a:tabLst>
        <a:defRPr sz="1600">
          <a:solidFill>
            <a:srgbClr val="FF0000"/>
          </a:solidFill>
          <a:latin typeface="Calibri" pitchFamily="34" charset="0"/>
          <a:ea typeface="+mn-ea"/>
        </a:defRPr>
      </a:lvl3pPr>
      <a:lvl4pPr marL="1092200" indent="-188913" algn="l" defTabSz="731838" rtl="0" eaLnBrk="1" fontAlgn="base" hangingPunct="1">
        <a:spcBef>
          <a:spcPct val="0"/>
        </a:spcBef>
        <a:spcAft>
          <a:spcPct val="20000"/>
        </a:spcAft>
        <a:buClr>
          <a:srgbClr val="FF0000"/>
        </a:buClr>
        <a:buFont typeface="Wingdings" pitchFamily="2" charset="2"/>
        <a:buChar char="§"/>
        <a:tabLst>
          <a:tab pos="1795463" algn="l"/>
        </a:tabLst>
        <a:defRPr sz="1400">
          <a:solidFill>
            <a:srgbClr val="002060"/>
          </a:solidFill>
          <a:latin typeface="Calibri" pitchFamily="34" charset="0"/>
          <a:ea typeface="+mn-ea"/>
        </a:defRPr>
      </a:lvl4pPr>
      <a:lvl5pPr marL="1376363" indent="-169863" algn="l" defTabSz="731838" rtl="0" eaLnBrk="1" fontAlgn="base" hangingPunct="1">
        <a:spcBef>
          <a:spcPct val="0"/>
        </a:spcBef>
        <a:spcAft>
          <a:spcPct val="20000"/>
        </a:spcAft>
        <a:buClr>
          <a:srgbClr val="FF0000"/>
        </a:buClr>
        <a:buFont typeface="Arial" pitchFamily="34" charset="0"/>
        <a:buChar char="•"/>
        <a:tabLst>
          <a:tab pos="1795463" algn="l"/>
        </a:tabLst>
        <a:defRPr sz="1200">
          <a:solidFill>
            <a:srgbClr val="002060"/>
          </a:solidFill>
          <a:latin typeface="Calibri" pitchFamily="34" charset="0"/>
          <a:ea typeface="+mn-ea"/>
        </a:defRPr>
      </a:lvl5pPr>
      <a:lvl6pPr marL="1833563" indent="-169863" algn="l" defTabSz="731838" rtl="0" eaLnBrk="1" fontAlgn="base" hangingPunct="1">
        <a:spcBef>
          <a:spcPct val="0"/>
        </a:spcBef>
        <a:spcAft>
          <a:spcPct val="20000"/>
        </a:spcAft>
        <a:buClr>
          <a:srgbClr val="003256"/>
        </a:buClr>
        <a:buChar char="-"/>
        <a:tabLst>
          <a:tab pos="1795463" algn="l"/>
        </a:tabLst>
        <a:defRPr>
          <a:solidFill>
            <a:srgbClr val="004E69"/>
          </a:solidFill>
          <a:latin typeface="+mn-lt"/>
          <a:ea typeface="+mn-ea"/>
        </a:defRPr>
      </a:lvl6pPr>
      <a:lvl7pPr marL="2290763" indent="-169863" algn="l" defTabSz="731838" rtl="0" eaLnBrk="1" fontAlgn="base" hangingPunct="1">
        <a:spcBef>
          <a:spcPct val="0"/>
        </a:spcBef>
        <a:spcAft>
          <a:spcPct val="20000"/>
        </a:spcAft>
        <a:buClr>
          <a:srgbClr val="003256"/>
        </a:buClr>
        <a:buChar char="-"/>
        <a:tabLst>
          <a:tab pos="1795463" algn="l"/>
        </a:tabLst>
        <a:defRPr>
          <a:solidFill>
            <a:srgbClr val="004E69"/>
          </a:solidFill>
          <a:latin typeface="+mn-lt"/>
          <a:ea typeface="+mn-ea"/>
        </a:defRPr>
      </a:lvl7pPr>
      <a:lvl8pPr marL="2747963" indent="-169863" algn="l" defTabSz="731838" rtl="0" eaLnBrk="1" fontAlgn="base" hangingPunct="1">
        <a:spcBef>
          <a:spcPct val="0"/>
        </a:spcBef>
        <a:spcAft>
          <a:spcPct val="20000"/>
        </a:spcAft>
        <a:buClr>
          <a:srgbClr val="003256"/>
        </a:buClr>
        <a:buChar char="-"/>
        <a:tabLst>
          <a:tab pos="1795463" algn="l"/>
        </a:tabLst>
        <a:defRPr>
          <a:solidFill>
            <a:srgbClr val="004E69"/>
          </a:solidFill>
          <a:latin typeface="+mn-lt"/>
          <a:ea typeface="+mn-ea"/>
        </a:defRPr>
      </a:lvl8pPr>
      <a:lvl9pPr marL="3205163" indent="-169863" algn="l" defTabSz="731838" rtl="0" eaLnBrk="1" fontAlgn="base" hangingPunct="1">
        <a:spcBef>
          <a:spcPct val="0"/>
        </a:spcBef>
        <a:spcAft>
          <a:spcPct val="20000"/>
        </a:spcAft>
        <a:buClr>
          <a:srgbClr val="003256"/>
        </a:buClr>
        <a:buChar char="-"/>
        <a:tabLst>
          <a:tab pos="1795463" algn="l"/>
        </a:tabLst>
        <a:defRPr>
          <a:solidFill>
            <a:srgbClr val="004E69"/>
          </a:solidFill>
          <a:latin typeface="+mn-lt"/>
          <a:ea typeface="+mn-ea"/>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jpe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3" Type="http://schemas.openxmlformats.org/officeDocument/2006/relationships/chart" Target="../charts/chart246.xml"/><Relationship Id="rId2" Type="http://schemas.openxmlformats.org/officeDocument/2006/relationships/chart" Target="../charts/chart245.xml"/><Relationship Id="rId1" Type="http://schemas.openxmlformats.org/officeDocument/2006/relationships/slideLayout" Target="../slideLayouts/slideLayout2.xml"/><Relationship Id="rId6" Type="http://schemas.openxmlformats.org/officeDocument/2006/relationships/chart" Target="../charts/chart249.xml"/><Relationship Id="rId5" Type="http://schemas.openxmlformats.org/officeDocument/2006/relationships/chart" Target="../charts/chart248.xml"/><Relationship Id="rId4" Type="http://schemas.openxmlformats.org/officeDocument/2006/relationships/chart" Target="../charts/chart24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8" Type="http://schemas.openxmlformats.org/officeDocument/2006/relationships/chart" Target="../charts/chart256.xml"/><Relationship Id="rId13" Type="http://schemas.openxmlformats.org/officeDocument/2006/relationships/image" Target="../media/image6.jpeg"/><Relationship Id="rId3" Type="http://schemas.openxmlformats.org/officeDocument/2006/relationships/chart" Target="../charts/chart251.xml"/><Relationship Id="rId7" Type="http://schemas.openxmlformats.org/officeDocument/2006/relationships/chart" Target="../charts/chart255.xml"/><Relationship Id="rId12" Type="http://schemas.openxmlformats.org/officeDocument/2006/relationships/chart" Target="../charts/chart260.xml"/><Relationship Id="rId2" Type="http://schemas.openxmlformats.org/officeDocument/2006/relationships/chart" Target="../charts/chart250.xml"/><Relationship Id="rId1" Type="http://schemas.openxmlformats.org/officeDocument/2006/relationships/slideLayout" Target="../slideLayouts/slideLayout2.xml"/><Relationship Id="rId6" Type="http://schemas.openxmlformats.org/officeDocument/2006/relationships/chart" Target="../charts/chart254.xml"/><Relationship Id="rId11" Type="http://schemas.openxmlformats.org/officeDocument/2006/relationships/chart" Target="../charts/chart259.xml"/><Relationship Id="rId5" Type="http://schemas.openxmlformats.org/officeDocument/2006/relationships/chart" Target="../charts/chart253.xml"/><Relationship Id="rId10" Type="http://schemas.openxmlformats.org/officeDocument/2006/relationships/chart" Target="../charts/chart258.xml"/><Relationship Id="rId4" Type="http://schemas.openxmlformats.org/officeDocument/2006/relationships/chart" Target="../charts/chart252.xml"/><Relationship Id="rId9" Type="http://schemas.openxmlformats.org/officeDocument/2006/relationships/chart" Target="../charts/chart257.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3" Type="http://schemas.openxmlformats.org/officeDocument/2006/relationships/chart" Target="../charts/chart262.xml"/><Relationship Id="rId2" Type="http://schemas.openxmlformats.org/officeDocument/2006/relationships/chart" Target="../charts/chart261.xml"/><Relationship Id="rId1" Type="http://schemas.openxmlformats.org/officeDocument/2006/relationships/slideLayout" Target="../slideLayouts/slideLayout2.xml"/><Relationship Id="rId5" Type="http://schemas.openxmlformats.org/officeDocument/2006/relationships/chart" Target="../charts/chart264.xml"/><Relationship Id="rId4" Type="http://schemas.openxmlformats.org/officeDocument/2006/relationships/chart" Target="../charts/chart263.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8" Type="http://schemas.openxmlformats.org/officeDocument/2006/relationships/chart" Target="../charts/chart271.xml"/><Relationship Id="rId13" Type="http://schemas.openxmlformats.org/officeDocument/2006/relationships/image" Target="../media/image6.jpeg"/><Relationship Id="rId3" Type="http://schemas.openxmlformats.org/officeDocument/2006/relationships/chart" Target="../charts/chart266.xml"/><Relationship Id="rId7" Type="http://schemas.openxmlformats.org/officeDocument/2006/relationships/chart" Target="../charts/chart270.xml"/><Relationship Id="rId12" Type="http://schemas.openxmlformats.org/officeDocument/2006/relationships/chart" Target="../charts/chart275.xml"/><Relationship Id="rId2" Type="http://schemas.openxmlformats.org/officeDocument/2006/relationships/chart" Target="../charts/chart265.xml"/><Relationship Id="rId1" Type="http://schemas.openxmlformats.org/officeDocument/2006/relationships/slideLayout" Target="../slideLayouts/slideLayout2.xml"/><Relationship Id="rId6" Type="http://schemas.openxmlformats.org/officeDocument/2006/relationships/chart" Target="../charts/chart269.xml"/><Relationship Id="rId11" Type="http://schemas.openxmlformats.org/officeDocument/2006/relationships/chart" Target="../charts/chart274.xml"/><Relationship Id="rId5" Type="http://schemas.openxmlformats.org/officeDocument/2006/relationships/chart" Target="../charts/chart268.xml"/><Relationship Id="rId10" Type="http://schemas.openxmlformats.org/officeDocument/2006/relationships/chart" Target="../charts/chart273.xml"/><Relationship Id="rId4" Type="http://schemas.openxmlformats.org/officeDocument/2006/relationships/chart" Target="../charts/chart267.xml"/><Relationship Id="rId9" Type="http://schemas.openxmlformats.org/officeDocument/2006/relationships/chart" Target="../charts/chart27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8" Type="http://schemas.openxmlformats.org/officeDocument/2006/relationships/chart" Target="../charts/chart282.xml"/><Relationship Id="rId3" Type="http://schemas.openxmlformats.org/officeDocument/2006/relationships/chart" Target="../charts/chart277.xml"/><Relationship Id="rId7" Type="http://schemas.openxmlformats.org/officeDocument/2006/relationships/chart" Target="../charts/chart281.xml"/><Relationship Id="rId12" Type="http://schemas.openxmlformats.org/officeDocument/2006/relationships/chart" Target="../charts/chart286.xml"/><Relationship Id="rId2" Type="http://schemas.openxmlformats.org/officeDocument/2006/relationships/chart" Target="../charts/chart276.xml"/><Relationship Id="rId1" Type="http://schemas.openxmlformats.org/officeDocument/2006/relationships/slideLayout" Target="../slideLayouts/slideLayout2.xml"/><Relationship Id="rId6" Type="http://schemas.openxmlformats.org/officeDocument/2006/relationships/chart" Target="../charts/chart280.xml"/><Relationship Id="rId11" Type="http://schemas.openxmlformats.org/officeDocument/2006/relationships/chart" Target="../charts/chart285.xml"/><Relationship Id="rId5" Type="http://schemas.openxmlformats.org/officeDocument/2006/relationships/chart" Target="../charts/chart279.xml"/><Relationship Id="rId10" Type="http://schemas.openxmlformats.org/officeDocument/2006/relationships/chart" Target="../charts/chart284.xml"/><Relationship Id="rId4" Type="http://schemas.openxmlformats.org/officeDocument/2006/relationships/chart" Target="../charts/chart278.xml"/><Relationship Id="rId9" Type="http://schemas.openxmlformats.org/officeDocument/2006/relationships/chart" Target="../charts/chart283.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8" Type="http://schemas.openxmlformats.org/officeDocument/2006/relationships/chart" Target="../charts/chart293.xml"/><Relationship Id="rId3" Type="http://schemas.openxmlformats.org/officeDocument/2006/relationships/chart" Target="../charts/chart288.xml"/><Relationship Id="rId7" Type="http://schemas.openxmlformats.org/officeDocument/2006/relationships/chart" Target="../charts/chart292.xml"/><Relationship Id="rId12" Type="http://schemas.openxmlformats.org/officeDocument/2006/relationships/chart" Target="../charts/chart297.xml"/><Relationship Id="rId2" Type="http://schemas.openxmlformats.org/officeDocument/2006/relationships/chart" Target="../charts/chart287.xml"/><Relationship Id="rId1" Type="http://schemas.openxmlformats.org/officeDocument/2006/relationships/slideLayout" Target="../slideLayouts/slideLayout2.xml"/><Relationship Id="rId6" Type="http://schemas.openxmlformats.org/officeDocument/2006/relationships/chart" Target="../charts/chart291.xml"/><Relationship Id="rId11" Type="http://schemas.openxmlformats.org/officeDocument/2006/relationships/chart" Target="../charts/chart296.xml"/><Relationship Id="rId5" Type="http://schemas.openxmlformats.org/officeDocument/2006/relationships/chart" Target="../charts/chart290.xml"/><Relationship Id="rId10" Type="http://schemas.openxmlformats.org/officeDocument/2006/relationships/chart" Target="../charts/chart295.xml"/><Relationship Id="rId4" Type="http://schemas.openxmlformats.org/officeDocument/2006/relationships/chart" Target="../charts/chart289.xml"/><Relationship Id="rId9" Type="http://schemas.openxmlformats.org/officeDocument/2006/relationships/chart" Target="../charts/chart294.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8" Type="http://schemas.openxmlformats.org/officeDocument/2006/relationships/chart" Target="../charts/chart304.xml"/><Relationship Id="rId3" Type="http://schemas.openxmlformats.org/officeDocument/2006/relationships/chart" Target="../charts/chart299.xml"/><Relationship Id="rId7" Type="http://schemas.openxmlformats.org/officeDocument/2006/relationships/chart" Target="../charts/chart303.xml"/><Relationship Id="rId12" Type="http://schemas.openxmlformats.org/officeDocument/2006/relationships/chart" Target="../charts/chart308.xml"/><Relationship Id="rId2" Type="http://schemas.openxmlformats.org/officeDocument/2006/relationships/chart" Target="../charts/chart298.xml"/><Relationship Id="rId1" Type="http://schemas.openxmlformats.org/officeDocument/2006/relationships/slideLayout" Target="../slideLayouts/slideLayout2.xml"/><Relationship Id="rId6" Type="http://schemas.openxmlformats.org/officeDocument/2006/relationships/chart" Target="../charts/chart302.xml"/><Relationship Id="rId11" Type="http://schemas.openxmlformats.org/officeDocument/2006/relationships/chart" Target="../charts/chart307.xml"/><Relationship Id="rId5" Type="http://schemas.openxmlformats.org/officeDocument/2006/relationships/chart" Target="../charts/chart301.xml"/><Relationship Id="rId10" Type="http://schemas.openxmlformats.org/officeDocument/2006/relationships/chart" Target="../charts/chart306.xml"/><Relationship Id="rId4" Type="http://schemas.openxmlformats.org/officeDocument/2006/relationships/chart" Target="../charts/chart300.xml"/><Relationship Id="rId9" Type="http://schemas.openxmlformats.org/officeDocument/2006/relationships/chart" Target="../charts/chart305.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8" Type="http://schemas.openxmlformats.org/officeDocument/2006/relationships/chart" Target="../charts/chart315.xml"/><Relationship Id="rId3" Type="http://schemas.openxmlformats.org/officeDocument/2006/relationships/chart" Target="../charts/chart310.xml"/><Relationship Id="rId7" Type="http://schemas.openxmlformats.org/officeDocument/2006/relationships/chart" Target="../charts/chart314.xml"/><Relationship Id="rId12" Type="http://schemas.openxmlformats.org/officeDocument/2006/relationships/chart" Target="../charts/chart319.xml"/><Relationship Id="rId2" Type="http://schemas.openxmlformats.org/officeDocument/2006/relationships/chart" Target="../charts/chart309.xml"/><Relationship Id="rId1" Type="http://schemas.openxmlformats.org/officeDocument/2006/relationships/slideLayout" Target="../slideLayouts/slideLayout2.xml"/><Relationship Id="rId6" Type="http://schemas.openxmlformats.org/officeDocument/2006/relationships/chart" Target="../charts/chart313.xml"/><Relationship Id="rId11" Type="http://schemas.openxmlformats.org/officeDocument/2006/relationships/chart" Target="../charts/chart318.xml"/><Relationship Id="rId5" Type="http://schemas.openxmlformats.org/officeDocument/2006/relationships/chart" Target="../charts/chart312.xml"/><Relationship Id="rId10" Type="http://schemas.openxmlformats.org/officeDocument/2006/relationships/chart" Target="../charts/chart317.xml"/><Relationship Id="rId4" Type="http://schemas.openxmlformats.org/officeDocument/2006/relationships/chart" Target="../charts/chart311.xml"/><Relationship Id="rId9" Type="http://schemas.openxmlformats.org/officeDocument/2006/relationships/chart" Target="../charts/chart316.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2" Type="http://schemas.openxmlformats.org/officeDocument/2006/relationships/chart" Target="../charts/chart320.xml"/><Relationship Id="rId1" Type="http://schemas.openxmlformats.org/officeDocument/2006/relationships/slideLayout" Target="../slideLayouts/slideLayout3.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3" Type="http://schemas.openxmlformats.org/officeDocument/2006/relationships/chart" Target="../charts/chart322.xml"/><Relationship Id="rId7" Type="http://schemas.openxmlformats.org/officeDocument/2006/relationships/chart" Target="../charts/chart326.xml"/><Relationship Id="rId2" Type="http://schemas.openxmlformats.org/officeDocument/2006/relationships/chart" Target="../charts/chart321.xml"/><Relationship Id="rId1" Type="http://schemas.openxmlformats.org/officeDocument/2006/relationships/slideLayout" Target="../slideLayouts/slideLayout2.xml"/><Relationship Id="rId6" Type="http://schemas.openxmlformats.org/officeDocument/2006/relationships/chart" Target="../charts/chart325.xml"/><Relationship Id="rId5" Type="http://schemas.openxmlformats.org/officeDocument/2006/relationships/chart" Target="../charts/chart324.xml"/><Relationship Id="rId4" Type="http://schemas.openxmlformats.org/officeDocument/2006/relationships/chart" Target="../charts/chart323.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3" Type="http://schemas.openxmlformats.org/officeDocument/2006/relationships/chart" Target="../charts/chart328.xml"/><Relationship Id="rId2" Type="http://schemas.openxmlformats.org/officeDocument/2006/relationships/chart" Target="../charts/chart327.xml"/><Relationship Id="rId1" Type="http://schemas.openxmlformats.org/officeDocument/2006/relationships/slideLayout" Target="../slideLayouts/slideLayout2.xml"/><Relationship Id="rId6" Type="http://schemas.openxmlformats.org/officeDocument/2006/relationships/chart" Target="../charts/chart331.xml"/><Relationship Id="rId5" Type="http://schemas.openxmlformats.org/officeDocument/2006/relationships/chart" Target="../charts/chart330.xml"/><Relationship Id="rId4" Type="http://schemas.openxmlformats.org/officeDocument/2006/relationships/chart" Target="../charts/chart329.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8" Type="http://schemas.openxmlformats.org/officeDocument/2006/relationships/chart" Target="../charts/chart338.xml"/><Relationship Id="rId3" Type="http://schemas.openxmlformats.org/officeDocument/2006/relationships/chart" Target="../charts/chart333.xml"/><Relationship Id="rId7" Type="http://schemas.openxmlformats.org/officeDocument/2006/relationships/chart" Target="../charts/chart337.xml"/><Relationship Id="rId12" Type="http://schemas.openxmlformats.org/officeDocument/2006/relationships/chart" Target="../charts/chart342.xml"/><Relationship Id="rId2" Type="http://schemas.openxmlformats.org/officeDocument/2006/relationships/chart" Target="../charts/chart332.xml"/><Relationship Id="rId1" Type="http://schemas.openxmlformats.org/officeDocument/2006/relationships/slideLayout" Target="../slideLayouts/slideLayout2.xml"/><Relationship Id="rId6" Type="http://schemas.openxmlformats.org/officeDocument/2006/relationships/chart" Target="../charts/chart336.xml"/><Relationship Id="rId11" Type="http://schemas.openxmlformats.org/officeDocument/2006/relationships/chart" Target="../charts/chart341.xml"/><Relationship Id="rId5" Type="http://schemas.openxmlformats.org/officeDocument/2006/relationships/chart" Target="../charts/chart335.xml"/><Relationship Id="rId10" Type="http://schemas.openxmlformats.org/officeDocument/2006/relationships/chart" Target="../charts/chart340.xml"/><Relationship Id="rId4" Type="http://schemas.openxmlformats.org/officeDocument/2006/relationships/chart" Target="../charts/chart334.xml"/><Relationship Id="rId9" Type="http://schemas.openxmlformats.org/officeDocument/2006/relationships/chart" Target="../charts/chart339.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3" Type="http://schemas.openxmlformats.org/officeDocument/2006/relationships/chart" Target="../charts/chart344.xml"/><Relationship Id="rId7" Type="http://schemas.openxmlformats.org/officeDocument/2006/relationships/chart" Target="../charts/chart348.xml"/><Relationship Id="rId2" Type="http://schemas.openxmlformats.org/officeDocument/2006/relationships/chart" Target="../charts/chart343.xml"/><Relationship Id="rId1" Type="http://schemas.openxmlformats.org/officeDocument/2006/relationships/slideLayout" Target="../slideLayouts/slideLayout2.xml"/><Relationship Id="rId6" Type="http://schemas.openxmlformats.org/officeDocument/2006/relationships/chart" Target="../charts/chart347.xml"/><Relationship Id="rId5" Type="http://schemas.openxmlformats.org/officeDocument/2006/relationships/chart" Target="../charts/chart346.xml"/><Relationship Id="rId4" Type="http://schemas.openxmlformats.org/officeDocument/2006/relationships/chart" Target="../charts/chart345.xml"/></Relationships>
</file>

<file path=ppt/slides/_rels/slide143.xml.rels><?xml version="1.0" encoding="UTF-8" standalone="yes"?>
<Relationships xmlns="http://schemas.openxmlformats.org/package/2006/relationships"><Relationship Id="rId3" Type="http://schemas.openxmlformats.org/officeDocument/2006/relationships/chart" Target="../charts/chart350.xml"/><Relationship Id="rId2" Type="http://schemas.openxmlformats.org/officeDocument/2006/relationships/chart" Target="../charts/chart349.xml"/><Relationship Id="rId1" Type="http://schemas.openxmlformats.org/officeDocument/2006/relationships/slideLayout" Target="../slideLayouts/slideLayout2.xml"/><Relationship Id="rId6" Type="http://schemas.openxmlformats.org/officeDocument/2006/relationships/chart" Target="../charts/chart353.xml"/><Relationship Id="rId5" Type="http://schemas.openxmlformats.org/officeDocument/2006/relationships/chart" Target="../charts/chart352.xml"/><Relationship Id="rId4" Type="http://schemas.openxmlformats.org/officeDocument/2006/relationships/chart" Target="../charts/chart351.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8" Type="http://schemas.openxmlformats.org/officeDocument/2006/relationships/chart" Target="../charts/chart360.xml"/><Relationship Id="rId3" Type="http://schemas.openxmlformats.org/officeDocument/2006/relationships/chart" Target="../charts/chart355.xml"/><Relationship Id="rId7" Type="http://schemas.openxmlformats.org/officeDocument/2006/relationships/chart" Target="../charts/chart359.xml"/><Relationship Id="rId12" Type="http://schemas.openxmlformats.org/officeDocument/2006/relationships/chart" Target="../charts/chart364.xml"/><Relationship Id="rId2" Type="http://schemas.openxmlformats.org/officeDocument/2006/relationships/chart" Target="../charts/chart354.xml"/><Relationship Id="rId1" Type="http://schemas.openxmlformats.org/officeDocument/2006/relationships/slideLayout" Target="../slideLayouts/slideLayout2.xml"/><Relationship Id="rId6" Type="http://schemas.openxmlformats.org/officeDocument/2006/relationships/chart" Target="../charts/chart358.xml"/><Relationship Id="rId11" Type="http://schemas.openxmlformats.org/officeDocument/2006/relationships/chart" Target="../charts/chart363.xml"/><Relationship Id="rId5" Type="http://schemas.openxmlformats.org/officeDocument/2006/relationships/chart" Target="../charts/chart357.xml"/><Relationship Id="rId10" Type="http://schemas.openxmlformats.org/officeDocument/2006/relationships/chart" Target="../charts/chart362.xml"/><Relationship Id="rId4" Type="http://schemas.openxmlformats.org/officeDocument/2006/relationships/chart" Target="../charts/chart356.xml"/><Relationship Id="rId9" Type="http://schemas.openxmlformats.org/officeDocument/2006/relationships/chart" Target="../charts/chart361.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8" Type="http://schemas.openxmlformats.org/officeDocument/2006/relationships/chart" Target="../charts/chart371.xml"/><Relationship Id="rId3" Type="http://schemas.openxmlformats.org/officeDocument/2006/relationships/chart" Target="../charts/chart366.xml"/><Relationship Id="rId7" Type="http://schemas.openxmlformats.org/officeDocument/2006/relationships/chart" Target="../charts/chart370.xml"/><Relationship Id="rId12" Type="http://schemas.openxmlformats.org/officeDocument/2006/relationships/chart" Target="../charts/chart375.xml"/><Relationship Id="rId2" Type="http://schemas.openxmlformats.org/officeDocument/2006/relationships/chart" Target="../charts/chart365.xml"/><Relationship Id="rId1" Type="http://schemas.openxmlformats.org/officeDocument/2006/relationships/slideLayout" Target="../slideLayouts/slideLayout2.xml"/><Relationship Id="rId6" Type="http://schemas.openxmlformats.org/officeDocument/2006/relationships/chart" Target="../charts/chart369.xml"/><Relationship Id="rId11" Type="http://schemas.openxmlformats.org/officeDocument/2006/relationships/chart" Target="../charts/chart374.xml"/><Relationship Id="rId5" Type="http://schemas.openxmlformats.org/officeDocument/2006/relationships/chart" Target="../charts/chart368.xml"/><Relationship Id="rId10" Type="http://schemas.openxmlformats.org/officeDocument/2006/relationships/chart" Target="../charts/chart373.xml"/><Relationship Id="rId4" Type="http://schemas.openxmlformats.org/officeDocument/2006/relationships/chart" Target="../charts/chart367.xml"/><Relationship Id="rId9" Type="http://schemas.openxmlformats.org/officeDocument/2006/relationships/chart" Target="../charts/chart37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6.xml.rels><?xml version="1.0" encoding="UTF-8" standalone="yes"?>
<Relationships xmlns="http://schemas.openxmlformats.org/package/2006/relationships"><Relationship Id="rId3" Type="http://schemas.openxmlformats.org/officeDocument/2006/relationships/chart" Target="../charts/chart377.xml"/><Relationship Id="rId2" Type="http://schemas.openxmlformats.org/officeDocument/2006/relationships/chart" Target="../charts/chart376.xml"/><Relationship Id="rId1" Type="http://schemas.openxmlformats.org/officeDocument/2006/relationships/slideLayout" Target="../slideLayouts/slideLayout2.xml"/><Relationship Id="rId6" Type="http://schemas.openxmlformats.org/officeDocument/2006/relationships/chart" Target="../charts/chart380.xml"/><Relationship Id="rId5" Type="http://schemas.openxmlformats.org/officeDocument/2006/relationships/chart" Target="../charts/chart379.xml"/><Relationship Id="rId4" Type="http://schemas.openxmlformats.org/officeDocument/2006/relationships/chart" Target="../charts/chart378.xml"/></Relationships>
</file>

<file path=ppt/slides/_rels/slide157.xml.rels><?xml version="1.0" encoding="UTF-8" standalone="yes"?>
<Relationships xmlns="http://schemas.openxmlformats.org/package/2006/relationships"><Relationship Id="rId8" Type="http://schemas.openxmlformats.org/officeDocument/2006/relationships/chart" Target="../charts/chart387.xml"/><Relationship Id="rId3" Type="http://schemas.openxmlformats.org/officeDocument/2006/relationships/chart" Target="../charts/chart382.xml"/><Relationship Id="rId7" Type="http://schemas.openxmlformats.org/officeDocument/2006/relationships/chart" Target="../charts/chart386.xml"/><Relationship Id="rId12" Type="http://schemas.openxmlformats.org/officeDocument/2006/relationships/chart" Target="../charts/chart391.xml"/><Relationship Id="rId2" Type="http://schemas.openxmlformats.org/officeDocument/2006/relationships/chart" Target="../charts/chart381.xml"/><Relationship Id="rId1" Type="http://schemas.openxmlformats.org/officeDocument/2006/relationships/slideLayout" Target="../slideLayouts/slideLayout2.xml"/><Relationship Id="rId6" Type="http://schemas.openxmlformats.org/officeDocument/2006/relationships/chart" Target="../charts/chart385.xml"/><Relationship Id="rId11" Type="http://schemas.openxmlformats.org/officeDocument/2006/relationships/chart" Target="../charts/chart390.xml"/><Relationship Id="rId5" Type="http://schemas.openxmlformats.org/officeDocument/2006/relationships/chart" Target="../charts/chart384.xml"/><Relationship Id="rId10" Type="http://schemas.openxmlformats.org/officeDocument/2006/relationships/chart" Target="../charts/chart389.xml"/><Relationship Id="rId4" Type="http://schemas.openxmlformats.org/officeDocument/2006/relationships/chart" Target="../charts/chart383.xml"/><Relationship Id="rId9" Type="http://schemas.openxmlformats.org/officeDocument/2006/relationships/chart" Target="../charts/chart388.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8" Type="http://schemas.openxmlformats.org/officeDocument/2006/relationships/chart" Target="../charts/chart398.xml"/><Relationship Id="rId3" Type="http://schemas.openxmlformats.org/officeDocument/2006/relationships/chart" Target="../charts/chart393.xml"/><Relationship Id="rId7" Type="http://schemas.openxmlformats.org/officeDocument/2006/relationships/chart" Target="../charts/chart397.xml"/><Relationship Id="rId12" Type="http://schemas.openxmlformats.org/officeDocument/2006/relationships/chart" Target="../charts/chart402.xml"/><Relationship Id="rId2" Type="http://schemas.openxmlformats.org/officeDocument/2006/relationships/chart" Target="../charts/chart392.xml"/><Relationship Id="rId1" Type="http://schemas.openxmlformats.org/officeDocument/2006/relationships/slideLayout" Target="../slideLayouts/slideLayout2.xml"/><Relationship Id="rId6" Type="http://schemas.openxmlformats.org/officeDocument/2006/relationships/chart" Target="../charts/chart396.xml"/><Relationship Id="rId11" Type="http://schemas.openxmlformats.org/officeDocument/2006/relationships/chart" Target="../charts/chart401.xml"/><Relationship Id="rId5" Type="http://schemas.openxmlformats.org/officeDocument/2006/relationships/chart" Target="../charts/chart395.xml"/><Relationship Id="rId10" Type="http://schemas.openxmlformats.org/officeDocument/2006/relationships/chart" Target="../charts/chart400.xml"/><Relationship Id="rId4" Type="http://schemas.openxmlformats.org/officeDocument/2006/relationships/chart" Target="../charts/chart394.xml"/><Relationship Id="rId9" Type="http://schemas.openxmlformats.org/officeDocument/2006/relationships/chart" Target="../charts/chart399.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64.xml.rels><?xml version="1.0" encoding="UTF-8" standalone="yes"?>
<Relationships xmlns="http://schemas.openxmlformats.org/package/2006/relationships"><Relationship Id="rId2" Type="http://schemas.openxmlformats.org/officeDocument/2006/relationships/chart" Target="../charts/chart403.xml"/><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8" Type="http://schemas.openxmlformats.org/officeDocument/2006/relationships/chart" Target="../charts/chart410.xml"/><Relationship Id="rId3" Type="http://schemas.openxmlformats.org/officeDocument/2006/relationships/chart" Target="../charts/chart405.xml"/><Relationship Id="rId7" Type="http://schemas.openxmlformats.org/officeDocument/2006/relationships/chart" Target="../charts/chart409.xml"/><Relationship Id="rId12" Type="http://schemas.openxmlformats.org/officeDocument/2006/relationships/chart" Target="../charts/chart414.xml"/><Relationship Id="rId2" Type="http://schemas.openxmlformats.org/officeDocument/2006/relationships/chart" Target="../charts/chart404.xml"/><Relationship Id="rId1" Type="http://schemas.openxmlformats.org/officeDocument/2006/relationships/slideLayout" Target="../slideLayouts/slideLayout2.xml"/><Relationship Id="rId6" Type="http://schemas.openxmlformats.org/officeDocument/2006/relationships/chart" Target="../charts/chart408.xml"/><Relationship Id="rId11" Type="http://schemas.openxmlformats.org/officeDocument/2006/relationships/chart" Target="../charts/chart413.xml"/><Relationship Id="rId5" Type="http://schemas.openxmlformats.org/officeDocument/2006/relationships/chart" Target="../charts/chart407.xml"/><Relationship Id="rId10" Type="http://schemas.openxmlformats.org/officeDocument/2006/relationships/chart" Target="../charts/chart412.xml"/><Relationship Id="rId4" Type="http://schemas.openxmlformats.org/officeDocument/2006/relationships/chart" Target="../charts/chart406.xml"/><Relationship Id="rId9" Type="http://schemas.openxmlformats.org/officeDocument/2006/relationships/chart" Target="../charts/chart411.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8" Type="http://schemas.openxmlformats.org/officeDocument/2006/relationships/chart" Target="../charts/chart421.xml"/><Relationship Id="rId13" Type="http://schemas.openxmlformats.org/officeDocument/2006/relationships/image" Target="../media/image7.jpeg"/><Relationship Id="rId3" Type="http://schemas.openxmlformats.org/officeDocument/2006/relationships/chart" Target="../charts/chart416.xml"/><Relationship Id="rId7" Type="http://schemas.openxmlformats.org/officeDocument/2006/relationships/chart" Target="../charts/chart420.xml"/><Relationship Id="rId12" Type="http://schemas.openxmlformats.org/officeDocument/2006/relationships/chart" Target="../charts/chart425.xml"/><Relationship Id="rId2" Type="http://schemas.openxmlformats.org/officeDocument/2006/relationships/chart" Target="../charts/chart415.xml"/><Relationship Id="rId1" Type="http://schemas.openxmlformats.org/officeDocument/2006/relationships/slideLayout" Target="../slideLayouts/slideLayout2.xml"/><Relationship Id="rId6" Type="http://schemas.openxmlformats.org/officeDocument/2006/relationships/chart" Target="../charts/chart419.xml"/><Relationship Id="rId11" Type="http://schemas.openxmlformats.org/officeDocument/2006/relationships/chart" Target="../charts/chart424.xml"/><Relationship Id="rId5" Type="http://schemas.openxmlformats.org/officeDocument/2006/relationships/chart" Target="../charts/chart418.xml"/><Relationship Id="rId10" Type="http://schemas.openxmlformats.org/officeDocument/2006/relationships/chart" Target="../charts/chart423.xml"/><Relationship Id="rId4" Type="http://schemas.openxmlformats.org/officeDocument/2006/relationships/chart" Target="../charts/chart417.xml"/><Relationship Id="rId9" Type="http://schemas.openxmlformats.org/officeDocument/2006/relationships/chart" Target="../charts/chart42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8" Type="http://schemas.openxmlformats.org/officeDocument/2006/relationships/chart" Target="../charts/chart432.xml"/><Relationship Id="rId13" Type="http://schemas.openxmlformats.org/officeDocument/2006/relationships/image" Target="../media/image7.jpeg"/><Relationship Id="rId3" Type="http://schemas.openxmlformats.org/officeDocument/2006/relationships/chart" Target="../charts/chart427.xml"/><Relationship Id="rId7" Type="http://schemas.openxmlformats.org/officeDocument/2006/relationships/chart" Target="../charts/chart431.xml"/><Relationship Id="rId12" Type="http://schemas.openxmlformats.org/officeDocument/2006/relationships/chart" Target="../charts/chart436.xml"/><Relationship Id="rId2" Type="http://schemas.openxmlformats.org/officeDocument/2006/relationships/chart" Target="../charts/chart426.xml"/><Relationship Id="rId1" Type="http://schemas.openxmlformats.org/officeDocument/2006/relationships/slideLayout" Target="../slideLayouts/slideLayout2.xml"/><Relationship Id="rId6" Type="http://schemas.openxmlformats.org/officeDocument/2006/relationships/chart" Target="../charts/chart430.xml"/><Relationship Id="rId11" Type="http://schemas.openxmlformats.org/officeDocument/2006/relationships/chart" Target="../charts/chart435.xml"/><Relationship Id="rId5" Type="http://schemas.openxmlformats.org/officeDocument/2006/relationships/chart" Target="../charts/chart429.xml"/><Relationship Id="rId10" Type="http://schemas.openxmlformats.org/officeDocument/2006/relationships/chart" Target="../charts/chart434.xml"/><Relationship Id="rId4" Type="http://schemas.openxmlformats.org/officeDocument/2006/relationships/chart" Target="../charts/chart428.xml"/><Relationship Id="rId9" Type="http://schemas.openxmlformats.org/officeDocument/2006/relationships/chart" Target="../charts/chart43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8" Type="http://schemas.openxmlformats.org/officeDocument/2006/relationships/chart" Target="../charts/chart443.xml"/><Relationship Id="rId13" Type="http://schemas.openxmlformats.org/officeDocument/2006/relationships/image" Target="../media/image7.jpeg"/><Relationship Id="rId3" Type="http://schemas.openxmlformats.org/officeDocument/2006/relationships/chart" Target="../charts/chart438.xml"/><Relationship Id="rId7" Type="http://schemas.openxmlformats.org/officeDocument/2006/relationships/chart" Target="../charts/chart442.xml"/><Relationship Id="rId12" Type="http://schemas.openxmlformats.org/officeDocument/2006/relationships/chart" Target="../charts/chart447.xml"/><Relationship Id="rId2" Type="http://schemas.openxmlformats.org/officeDocument/2006/relationships/chart" Target="../charts/chart437.xml"/><Relationship Id="rId1" Type="http://schemas.openxmlformats.org/officeDocument/2006/relationships/slideLayout" Target="../slideLayouts/slideLayout2.xml"/><Relationship Id="rId6" Type="http://schemas.openxmlformats.org/officeDocument/2006/relationships/chart" Target="../charts/chart441.xml"/><Relationship Id="rId11" Type="http://schemas.openxmlformats.org/officeDocument/2006/relationships/chart" Target="../charts/chart446.xml"/><Relationship Id="rId5" Type="http://schemas.openxmlformats.org/officeDocument/2006/relationships/chart" Target="../charts/chart440.xml"/><Relationship Id="rId10" Type="http://schemas.openxmlformats.org/officeDocument/2006/relationships/chart" Target="../charts/chart445.xml"/><Relationship Id="rId4" Type="http://schemas.openxmlformats.org/officeDocument/2006/relationships/chart" Target="../charts/chart439.xml"/><Relationship Id="rId9" Type="http://schemas.openxmlformats.org/officeDocument/2006/relationships/chart" Target="../charts/chart444.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8" Type="http://schemas.openxmlformats.org/officeDocument/2006/relationships/image" Target="../media/image7.jpeg"/><Relationship Id="rId13" Type="http://schemas.openxmlformats.org/officeDocument/2006/relationships/chart" Target="../charts/chart458.xml"/><Relationship Id="rId3" Type="http://schemas.openxmlformats.org/officeDocument/2006/relationships/chart" Target="../charts/chart449.xml"/><Relationship Id="rId7" Type="http://schemas.openxmlformats.org/officeDocument/2006/relationships/chart" Target="../charts/chart453.xml"/><Relationship Id="rId12" Type="http://schemas.openxmlformats.org/officeDocument/2006/relationships/chart" Target="../charts/chart457.xml"/><Relationship Id="rId2" Type="http://schemas.openxmlformats.org/officeDocument/2006/relationships/chart" Target="../charts/chart448.xml"/><Relationship Id="rId1" Type="http://schemas.openxmlformats.org/officeDocument/2006/relationships/slideLayout" Target="../slideLayouts/slideLayout2.xml"/><Relationship Id="rId6" Type="http://schemas.openxmlformats.org/officeDocument/2006/relationships/chart" Target="../charts/chart452.xml"/><Relationship Id="rId11" Type="http://schemas.openxmlformats.org/officeDocument/2006/relationships/chart" Target="../charts/chart456.xml"/><Relationship Id="rId5" Type="http://schemas.openxmlformats.org/officeDocument/2006/relationships/chart" Target="../charts/chart451.xml"/><Relationship Id="rId10" Type="http://schemas.openxmlformats.org/officeDocument/2006/relationships/chart" Target="../charts/chart455.xml"/><Relationship Id="rId4" Type="http://schemas.openxmlformats.org/officeDocument/2006/relationships/chart" Target="../charts/chart450.xml"/><Relationship Id="rId9" Type="http://schemas.openxmlformats.org/officeDocument/2006/relationships/chart" Target="../charts/chart454.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0.xml.rels><?xml version="1.0" encoding="UTF-8" standalone="yes"?>
<Relationships xmlns="http://schemas.openxmlformats.org/package/2006/relationships"><Relationship Id="rId2" Type="http://schemas.openxmlformats.org/officeDocument/2006/relationships/chart" Target="../charts/chart459.xml"/><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8" Type="http://schemas.openxmlformats.org/officeDocument/2006/relationships/chart" Target="../charts/chart466.xml"/><Relationship Id="rId3" Type="http://schemas.openxmlformats.org/officeDocument/2006/relationships/chart" Target="../charts/chart461.xml"/><Relationship Id="rId7" Type="http://schemas.openxmlformats.org/officeDocument/2006/relationships/chart" Target="../charts/chart465.xml"/><Relationship Id="rId12" Type="http://schemas.openxmlformats.org/officeDocument/2006/relationships/chart" Target="../charts/chart470.xml"/><Relationship Id="rId2" Type="http://schemas.openxmlformats.org/officeDocument/2006/relationships/chart" Target="../charts/chart460.xml"/><Relationship Id="rId1" Type="http://schemas.openxmlformats.org/officeDocument/2006/relationships/slideLayout" Target="../slideLayouts/slideLayout2.xml"/><Relationship Id="rId6" Type="http://schemas.openxmlformats.org/officeDocument/2006/relationships/chart" Target="../charts/chart464.xml"/><Relationship Id="rId11" Type="http://schemas.openxmlformats.org/officeDocument/2006/relationships/chart" Target="../charts/chart469.xml"/><Relationship Id="rId5" Type="http://schemas.openxmlformats.org/officeDocument/2006/relationships/chart" Target="../charts/chart463.xml"/><Relationship Id="rId10" Type="http://schemas.openxmlformats.org/officeDocument/2006/relationships/chart" Target="../charts/chart468.xml"/><Relationship Id="rId4" Type="http://schemas.openxmlformats.org/officeDocument/2006/relationships/chart" Target="../charts/chart462.xml"/><Relationship Id="rId9" Type="http://schemas.openxmlformats.org/officeDocument/2006/relationships/chart" Target="../charts/chart467.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6.xml.rels><?xml version="1.0" encoding="UTF-8" standalone="yes"?>
<Relationships xmlns="http://schemas.openxmlformats.org/package/2006/relationships"><Relationship Id="rId3" Type="http://schemas.openxmlformats.org/officeDocument/2006/relationships/chart" Target="../charts/chart472.xml"/><Relationship Id="rId7" Type="http://schemas.openxmlformats.org/officeDocument/2006/relationships/chart" Target="../charts/chart476.xml"/><Relationship Id="rId2" Type="http://schemas.openxmlformats.org/officeDocument/2006/relationships/chart" Target="../charts/chart471.xml"/><Relationship Id="rId1" Type="http://schemas.openxmlformats.org/officeDocument/2006/relationships/slideLayout" Target="../slideLayouts/slideLayout2.xml"/><Relationship Id="rId6" Type="http://schemas.openxmlformats.org/officeDocument/2006/relationships/chart" Target="../charts/chart475.xml"/><Relationship Id="rId5" Type="http://schemas.openxmlformats.org/officeDocument/2006/relationships/chart" Target="../charts/chart474.xml"/><Relationship Id="rId4" Type="http://schemas.openxmlformats.org/officeDocument/2006/relationships/chart" Target="../charts/chart47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2.xml.rels><?xml version="1.0" encoding="UTF-8" standalone="yes"?>
<Relationships xmlns="http://schemas.openxmlformats.org/package/2006/relationships"><Relationship Id="rId2" Type="http://schemas.openxmlformats.org/officeDocument/2006/relationships/chart" Target="../charts/chart477.xml"/><Relationship Id="rId1" Type="http://schemas.openxmlformats.org/officeDocument/2006/relationships/slideLayout" Target="../slideLayouts/slideLayout2.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2" Type="http://schemas.openxmlformats.org/officeDocument/2006/relationships/chart" Target="../charts/chart478.xml"/><Relationship Id="rId1" Type="http://schemas.openxmlformats.org/officeDocument/2006/relationships/slideLayout" Target="../slideLayouts/slideLayout2.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00.xml.rels><?xml version="1.0" encoding="UTF-8" standalone="yes"?>
<Relationships xmlns="http://schemas.openxmlformats.org/package/2006/relationships"><Relationship Id="rId2" Type="http://schemas.openxmlformats.org/officeDocument/2006/relationships/chart" Target="../charts/chart479.xml"/><Relationship Id="rId1" Type="http://schemas.openxmlformats.org/officeDocument/2006/relationships/slideLayout" Target="../slideLayouts/slideLayout2.xml"/></Relationships>
</file>

<file path=ppt/slides/_rels/slide201.xml.rels><?xml version="1.0" encoding="UTF-8" standalone="yes"?>
<Relationships xmlns="http://schemas.openxmlformats.org/package/2006/relationships"><Relationship Id="rId8" Type="http://schemas.openxmlformats.org/officeDocument/2006/relationships/chart" Target="../charts/chart486.xml"/><Relationship Id="rId3" Type="http://schemas.openxmlformats.org/officeDocument/2006/relationships/chart" Target="../charts/chart481.xml"/><Relationship Id="rId7" Type="http://schemas.openxmlformats.org/officeDocument/2006/relationships/chart" Target="../charts/chart485.xml"/><Relationship Id="rId12" Type="http://schemas.openxmlformats.org/officeDocument/2006/relationships/chart" Target="../charts/chart490.xml"/><Relationship Id="rId2" Type="http://schemas.openxmlformats.org/officeDocument/2006/relationships/chart" Target="../charts/chart480.xml"/><Relationship Id="rId1" Type="http://schemas.openxmlformats.org/officeDocument/2006/relationships/slideLayout" Target="../slideLayouts/slideLayout2.xml"/><Relationship Id="rId6" Type="http://schemas.openxmlformats.org/officeDocument/2006/relationships/chart" Target="../charts/chart484.xml"/><Relationship Id="rId11" Type="http://schemas.openxmlformats.org/officeDocument/2006/relationships/chart" Target="../charts/chart489.xml"/><Relationship Id="rId5" Type="http://schemas.openxmlformats.org/officeDocument/2006/relationships/chart" Target="../charts/chart483.xml"/><Relationship Id="rId10" Type="http://schemas.openxmlformats.org/officeDocument/2006/relationships/chart" Target="../charts/chart488.xml"/><Relationship Id="rId4" Type="http://schemas.openxmlformats.org/officeDocument/2006/relationships/chart" Target="../charts/chart482.xml"/><Relationship Id="rId9" Type="http://schemas.openxmlformats.org/officeDocument/2006/relationships/chart" Target="../charts/chart487.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3.xml.rels><?xml version="1.0" encoding="UTF-8" standalone="yes"?>
<Relationships xmlns="http://schemas.openxmlformats.org/package/2006/relationships"><Relationship Id="rId3" Type="http://schemas.openxmlformats.org/officeDocument/2006/relationships/chart" Target="../charts/chart492.xml"/><Relationship Id="rId2" Type="http://schemas.openxmlformats.org/officeDocument/2006/relationships/chart" Target="../charts/chart491.xml"/><Relationship Id="rId1" Type="http://schemas.openxmlformats.org/officeDocument/2006/relationships/slideLayout" Target="../slideLayouts/slideLayout2.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6.xml.rels><?xml version="1.0" encoding="UTF-8" standalone="yes"?>
<Relationships xmlns="http://schemas.openxmlformats.org/package/2006/relationships"><Relationship Id="rId8" Type="http://schemas.openxmlformats.org/officeDocument/2006/relationships/chart" Target="../charts/chart499.xml"/><Relationship Id="rId13" Type="http://schemas.openxmlformats.org/officeDocument/2006/relationships/image" Target="../media/image6.jpeg"/><Relationship Id="rId3" Type="http://schemas.openxmlformats.org/officeDocument/2006/relationships/chart" Target="../charts/chart494.xml"/><Relationship Id="rId7" Type="http://schemas.openxmlformats.org/officeDocument/2006/relationships/chart" Target="../charts/chart498.xml"/><Relationship Id="rId12" Type="http://schemas.openxmlformats.org/officeDocument/2006/relationships/chart" Target="../charts/chart503.xml"/><Relationship Id="rId2" Type="http://schemas.openxmlformats.org/officeDocument/2006/relationships/chart" Target="../charts/chart493.xml"/><Relationship Id="rId1" Type="http://schemas.openxmlformats.org/officeDocument/2006/relationships/slideLayout" Target="../slideLayouts/slideLayout2.xml"/><Relationship Id="rId6" Type="http://schemas.openxmlformats.org/officeDocument/2006/relationships/chart" Target="../charts/chart497.xml"/><Relationship Id="rId11" Type="http://schemas.openxmlformats.org/officeDocument/2006/relationships/chart" Target="../charts/chart502.xml"/><Relationship Id="rId5" Type="http://schemas.openxmlformats.org/officeDocument/2006/relationships/chart" Target="../charts/chart496.xml"/><Relationship Id="rId10" Type="http://schemas.openxmlformats.org/officeDocument/2006/relationships/chart" Target="../charts/chart501.xml"/><Relationship Id="rId4" Type="http://schemas.openxmlformats.org/officeDocument/2006/relationships/chart" Target="../charts/chart495.xml"/><Relationship Id="rId9" Type="http://schemas.openxmlformats.org/officeDocument/2006/relationships/chart" Target="../charts/chart500.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9.xml.rels><?xml version="1.0" encoding="UTF-8" standalone="yes"?>
<Relationships xmlns="http://schemas.openxmlformats.org/package/2006/relationships"><Relationship Id="rId3" Type="http://schemas.openxmlformats.org/officeDocument/2006/relationships/chart" Target="../charts/chart505.xml"/><Relationship Id="rId7" Type="http://schemas.openxmlformats.org/officeDocument/2006/relationships/chart" Target="../charts/chart509.xml"/><Relationship Id="rId2" Type="http://schemas.openxmlformats.org/officeDocument/2006/relationships/chart" Target="../charts/chart504.xml"/><Relationship Id="rId1" Type="http://schemas.openxmlformats.org/officeDocument/2006/relationships/slideLayout" Target="../slideLayouts/slideLayout2.xml"/><Relationship Id="rId6" Type="http://schemas.openxmlformats.org/officeDocument/2006/relationships/chart" Target="../charts/chart508.xml"/><Relationship Id="rId5" Type="http://schemas.openxmlformats.org/officeDocument/2006/relationships/chart" Target="../charts/chart507.xml"/><Relationship Id="rId4" Type="http://schemas.openxmlformats.org/officeDocument/2006/relationships/chart" Target="../charts/chart506.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210.xml.rels><?xml version="1.0" encoding="UTF-8" standalone="yes"?>
<Relationships xmlns="http://schemas.openxmlformats.org/package/2006/relationships"><Relationship Id="rId3" Type="http://schemas.openxmlformats.org/officeDocument/2006/relationships/chart" Target="../charts/chart511.xml"/><Relationship Id="rId2" Type="http://schemas.openxmlformats.org/officeDocument/2006/relationships/chart" Target="../charts/chart510.xml"/><Relationship Id="rId1" Type="http://schemas.openxmlformats.org/officeDocument/2006/relationships/slideLayout" Target="../slideLayouts/slideLayout2.xml"/><Relationship Id="rId6" Type="http://schemas.openxmlformats.org/officeDocument/2006/relationships/chart" Target="../charts/chart514.xml"/><Relationship Id="rId5" Type="http://schemas.openxmlformats.org/officeDocument/2006/relationships/chart" Target="../charts/chart513.xml"/><Relationship Id="rId4" Type="http://schemas.openxmlformats.org/officeDocument/2006/relationships/chart" Target="../charts/chart512.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3.xml.rels><?xml version="1.0" encoding="UTF-8" standalone="yes"?>
<Relationships xmlns="http://schemas.openxmlformats.org/package/2006/relationships"><Relationship Id="rId3" Type="http://schemas.openxmlformats.org/officeDocument/2006/relationships/chart" Target="../charts/chart516.xml"/><Relationship Id="rId2" Type="http://schemas.openxmlformats.org/officeDocument/2006/relationships/chart" Target="../charts/chart515.xml"/><Relationship Id="rId1" Type="http://schemas.openxmlformats.org/officeDocument/2006/relationships/slideLayout" Target="../slideLayouts/slideLayout2.xml"/><Relationship Id="rId6" Type="http://schemas.openxmlformats.org/officeDocument/2006/relationships/chart" Target="../charts/chart519.xml"/><Relationship Id="rId5" Type="http://schemas.openxmlformats.org/officeDocument/2006/relationships/chart" Target="../charts/chart518.xml"/><Relationship Id="rId4" Type="http://schemas.openxmlformats.org/officeDocument/2006/relationships/chart" Target="../charts/chart517.xml"/></Relationships>
</file>

<file path=ppt/slides/_rels/slide214.xml.rels><?xml version="1.0" encoding="UTF-8" standalone="yes"?>
<Relationships xmlns="http://schemas.openxmlformats.org/package/2006/relationships"><Relationship Id="rId3" Type="http://schemas.openxmlformats.org/officeDocument/2006/relationships/chart" Target="../charts/chart521.xml"/><Relationship Id="rId7" Type="http://schemas.openxmlformats.org/officeDocument/2006/relationships/chart" Target="../charts/chart525.xml"/><Relationship Id="rId2" Type="http://schemas.openxmlformats.org/officeDocument/2006/relationships/chart" Target="../charts/chart520.xml"/><Relationship Id="rId1" Type="http://schemas.openxmlformats.org/officeDocument/2006/relationships/slideLayout" Target="../slideLayouts/slideLayout2.xml"/><Relationship Id="rId6" Type="http://schemas.openxmlformats.org/officeDocument/2006/relationships/chart" Target="../charts/chart524.xml"/><Relationship Id="rId5" Type="http://schemas.openxmlformats.org/officeDocument/2006/relationships/chart" Target="../charts/chart523.xml"/><Relationship Id="rId4" Type="http://schemas.openxmlformats.org/officeDocument/2006/relationships/chart" Target="../charts/chart522.xml"/></Relationships>
</file>

<file path=ppt/slides/_rels/slide215.xml.rels><?xml version="1.0" encoding="UTF-8" standalone="yes"?>
<Relationships xmlns="http://schemas.openxmlformats.org/package/2006/relationships"><Relationship Id="rId3" Type="http://schemas.openxmlformats.org/officeDocument/2006/relationships/chart" Target="../charts/chart527.xml"/><Relationship Id="rId2" Type="http://schemas.openxmlformats.org/officeDocument/2006/relationships/chart" Target="../charts/chart526.xml"/><Relationship Id="rId1" Type="http://schemas.openxmlformats.org/officeDocument/2006/relationships/slideLayout" Target="../slideLayouts/slideLayout2.xml"/><Relationship Id="rId6" Type="http://schemas.openxmlformats.org/officeDocument/2006/relationships/chart" Target="../charts/chart530.xml"/><Relationship Id="rId5" Type="http://schemas.openxmlformats.org/officeDocument/2006/relationships/chart" Target="../charts/chart529.xml"/><Relationship Id="rId4" Type="http://schemas.openxmlformats.org/officeDocument/2006/relationships/chart" Target="../charts/chart528.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8.xml.rels><?xml version="1.0" encoding="UTF-8" standalone="yes"?>
<Relationships xmlns="http://schemas.openxmlformats.org/package/2006/relationships"><Relationship Id="rId3" Type="http://schemas.openxmlformats.org/officeDocument/2006/relationships/chart" Target="../charts/chart532.xml"/><Relationship Id="rId2" Type="http://schemas.openxmlformats.org/officeDocument/2006/relationships/chart" Target="../charts/chart531.xml"/><Relationship Id="rId1" Type="http://schemas.openxmlformats.org/officeDocument/2006/relationships/slideLayout" Target="../slideLayouts/slideLayout2.xml"/><Relationship Id="rId6" Type="http://schemas.openxmlformats.org/officeDocument/2006/relationships/chart" Target="../charts/chart535.xml"/><Relationship Id="rId5" Type="http://schemas.openxmlformats.org/officeDocument/2006/relationships/chart" Target="../charts/chart534.xml"/><Relationship Id="rId4" Type="http://schemas.openxmlformats.org/officeDocument/2006/relationships/chart" Target="../charts/chart533.xml"/></Relationships>
</file>

<file path=ppt/slides/_rels/slide219.xml.rels><?xml version="1.0" encoding="UTF-8" standalone="yes"?>
<Relationships xmlns="http://schemas.openxmlformats.org/package/2006/relationships"><Relationship Id="rId8" Type="http://schemas.openxmlformats.org/officeDocument/2006/relationships/chart" Target="../charts/chart542.xml"/><Relationship Id="rId3" Type="http://schemas.openxmlformats.org/officeDocument/2006/relationships/chart" Target="../charts/chart537.xml"/><Relationship Id="rId7" Type="http://schemas.openxmlformats.org/officeDocument/2006/relationships/chart" Target="../charts/chart541.xml"/><Relationship Id="rId12" Type="http://schemas.openxmlformats.org/officeDocument/2006/relationships/chart" Target="../charts/chart546.xml"/><Relationship Id="rId2" Type="http://schemas.openxmlformats.org/officeDocument/2006/relationships/chart" Target="../charts/chart536.xml"/><Relationship Id="rId1" Type="http://schemas.openxmlformats.org/officeDocument/2006/relationships/slideLayout" Target="../slideLayouts/slideLayout2.xml"/><Relationship Id="rId6" Type="http://schemas.openxmlformats.org/officeDocument/2006/relationships/chart" Target="../charts/chart540.xml"/><Relationship Id="rId11" Type="http://schemas.openxmlformats.org/officeDocument/2006/relationships/chart" Target="../charts/chart545.xml"/><Relationship Id="rId5" Type="http://schemas.openxmlformats.org/officeDocument/2006/relationships/chart" Target="../charts/chart539.xml"/><Relationship Id="rId10" Type="http://schemas.openxmlformats.org/officeDocument/2006/relationships/chart" Target="../charts/chart544.xml"/><Relationship Id="rId4" Type="http://schemas.openxmlformats.org/officeDocument/2006/relationships/chart" Target="../charts/chart538.xml"/><Relationship Id="rId9" Type="http://schemas.openxmlformats.org/officeDocument/2006/relationships/chart" Target="../charts/chart543.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3.xml.rels><?xml version="1.0" encoding="UTF-8" standalone="yes"?>
<Relationships xmlns="http://schemas.openxmlformats.org/package/2006/relationships"><Relationship Id="rId8" Type="http://schemas.openxmlformats.org/officeDocument/2006/relationships/chart" Target="../charts/chart553.xml"/><Relationship Id="rId3" Type="http://schemas.openxmlformats.org/officeDocument/2006/relationships/chart" Target="../charts/chart548.xml"/><Relationship Id="rId7" Type="http://schemas.openxmlformats.org/officeDocument/2006/relationships/chart" Target="../charts/chart552.xml"/><Relationship Id="rId12" Type="http://schemas.openxmlformats.org/officeDocument/2006/relationships/chart" Target="../charts/chart557.xml"/><Relationship Id="rId2" Type="http://schemas.openxmlformats.org/officeDocument/2006/relationships/chart" Target="../charts/chart547.xml"/><Relationship Id="rId1" Type="http://schemas.openxmlformats.org/officeDocument/2006/relationships/slideLayout" Target="../slideLayouts/slideLayout2.xml"/><Relationship Id="rId6" Type="http://schemas.openxmlformats.org/officeDocument/2006/relationships/chart" Target="../charts/chart551.xml"/><Relationship Id="rId11" Type="http://schemas.openxmlformats.org/officeDocument/2006/relationships/chart" Target="../charts/chart556.xml"/><Relationship Id="rId5" Type="http://schemas.openxmlformats.org/officeDocument/2006/relationships/chart" Target="../charts/chart550.xml"/><Relationship Id="rId10" Type="http://schemas.openxmlformats.org/officeDocument/2006/relationships/chart" Target="../charts/chart555.xml"/><Relationship Id="rId4" Type="http://schemas.openxmlformats.org/officeDocument/2006/relationships/chart" Target="../charts/chart549.xml"/><Relationship Id="rId9" Type="http://schemas.openxmlformats.org/officeDocument/2006/relationships/chart" Target="../charts/chart554.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6.xml.rels><?xml version="1.0" encoding="UTF-8" standalone="yes"?>
<Relationships xmlns="http://schemas.openxmlformats.org/package/2006/relationships"><Relationship Id="rId3" Type="http://schemas.openxmlformats.org/officeDocument/2006/relationships/chart" Target="../charts/chart559.xml"/><Relationship Id="rId2" Type="http://schemas.openxmlformats.org/officeDocument/2006/relationships/chart" Target="../charts/chart558.xml"/><Relationship Id="rId1" Type="http://schemas.openxmlformats.org/officeDocument/2006/relationships/slideLayout" Target="../slideLayouts/slideLayout2.xml"/></Relationships>
</file>

<file path=ppt/slides/_rels/slide227.xml.rels><?xml version="1.0" encoding="UTF-8" standalone="yes"?>
<Relationships xmlns="http://schemas.openxmlformats.org/package/2006/relationships"><Relationship Id="rId8" Type="http://schemas.openxmlformats.org/officeDocument/2006/relationships/chart" Target="../charts/chart566.xml"/><Relationship Id="rId3" Type="http://schemas.openxmlformats.org/officeDocument/2006/relationships/chart" Target="../charts/chart561.xml"/><Relationship Id="rId7" Type="http://schemas.openxmlformats.org/officeDocument/2006/relationships/chart" Target="../charts/chart565.xml"/><Relationship Id="rId12" Type="http://schemas.openxmlformats.org/officeDocument/2006/relationships/chart" Target="../charts/chart570.xml"/><Relationship Id="rId2" Type="http://schemas.openxmlformats.org/officeDocument/2006/relationships/chart" Target="../charts/chart560.xml"/><Relationship Id="rId1" Type="http://schemas.openxmlformats.org/officeDocument/2006/relationships/slideLayout" Target="../slideLayouts/slideLayout2.xml"/><Relationship Id="rId6" Type="http://schemas.openxmlformats.org/officeDocument/2006/relationships/chart" Target="../charts/chart564.xml"/><Relationship Id="rId11" Type="http://schemas.openxmlformats.org/officeDocument/2006/relationships/chart" Target="../charts/chart569.xml"/><Relationship Id="rId5" Type="http://schemas.openxmlformats.org/officeDocument/2006/relationships/chart" Target="../charts/chart563.xml"/><Relationship Id="rId10" Type="http://schemas.openxmlformats.org/officeDocument/2006/relationships/chart" Target="../charts/chart568.xml"/><Relationship Id="rId4" Type="http://schemas.openxmlformats.org/officeDocument/2006/relationships/chart" Target="../charts/chart562.xml"/><Relationship Id="rId9" Type="http://schemas.openxmlformats.org/officeDocument/2006/relationships/chart" Target="../charts/chart567.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9.xml.rels><?xml version="1.0" encoding="UTF-8" standalone="yes"?>
<Relationships xmlns="http://schemas.openxmlformats.org/package/2006/relationships"><Relationship Id="rId8" Type="http://schemas.openxmlformats.org/officeDocument/2006/relationships/chart" Target="../charts/chart577.xml"/><Relationship Id="rId3" Type="http://schemas.openxmlformats.org/officeDocument/2006/relationships/chart" Target="../charts/chart572.xml"/><Relationship Id="rId7" Type="http://schemas.openxmlformats.org/officeDocument/2006/relationships/chart" Target="../charts/chart576.xml"/><Relationship Id="rId12" Type="http://schemas.openxmlformats.org/officeDocument/2006/relationships/chart" Target="../charts/chart581.xml"/><Relationship Id="rId2" Type="http://schemas.openxmlformats.org/officeDocument/2006/relationships/chart" Target="../charts/chart571.xml"/><Relationship Id="rId1" Type="http://schemas.openxmlformats.org/officeDocument/2006/relationships/slideLayout" Target="../slideLayouts/slideLayout2.xml"/><Relationship Id="rId6" Type="http://schemas.openxmlformats.org/officeDocument/2006/relationships/chart" Target="../charts/chart575.xml"/><Relationship Id="rId11" Type="http://schemas.openxmlformats.org/officeDocument/2006/relationships/chart" Target="../charts/chart580.xml"/><Relationship Id="rId5" Type="http://schemas.openxmlformats.org/officeDocument/2006/relationships/chart" Target="../charts/chart574.xml"/><Relationship Id="rId10" Type="http://schemas.openxmlformats.org/officeDocument/2006/relationships/chart" Target="../charts/chart579.xml"/><Relationship Id="rId4" Type="http://schemas.openxmlformats.org/officeDocument/2006/relationships/chart" Target="../charts/chart573.xml"/><Relationship Id="rId9" Type="http://schemas.openxmlformats.org/officeDocument/2006/relationships/chart" Target="../charts/chart578.xml"/></Relationships>
</file>

<file path=ppt/slides/_rels/slide23.xml.rels><?xml version="1.0" encoding="UTF-8" standalone="yes"?>
<Relationships xmlns="http://schemas.openxmlformats.org/package/2006/relationships"><Relationship Id="rId8" Type="http://schemas.openxmlformats.org/officeDocument/2006/relationships/image" Target="../media/image6.jpeg"/><Relationship Id="rId3" Type="http://schemas.openxmlformats.org/officeDocument/2006/relationships/chart" Target="../charts/chart2.xml"/><Relationship Id="rId7" Type="http://schemas.openxmlformats.org/officeDocument/2006/relationships/chart" Target="../charts/chart6.xml"/><Relationship Id="rId2" Type="http://schemas.openxmlformats.org/officeDocument/2006/relationships/chart" Target="../charts/chart1.xml"/><Relationship Id="rId1" Type="http://schemas.openxmlformats.org/officeDocument/2006/relationships/slideLayout" Target="../slideLayouts/slideLayout2.xml"/><Relationship Id="rId6" Type="http://schemas.openxmlformats.org/officeDocument/2006/relationships/chart" Target="../charts/chart5.xml"/><Relationship Id="rId5" Type="http://schemas.openxmlformats.org/officeDocument/2006/relationships/chart" Target="../charts/chart4.xml"/><Relationship Id="rId4" Type="http://schemas.openxmlformats.org/officeDocument/2006/relationships/chart" Target="../charts/chart3.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2.xml.rels><?xml version="1.0" encoding="UTF-8" standalone="yes"?>
<Relationships xmlns="http://schemas.openxmlformats.org/package/2006/relationships"><Relationship Id="rId3" Type="http://schemas.openxmlformats.org/officeDocument/2006/relationships/chart" Target="../charts/chart583.xml"/><Relationship Id="rId7" Type="http://schemas.openxmlformats.org/officeDocument/2006/relationships/chart" Target="../charts/chart587.xml"/><Relationship Id="rId2" Type="http://schemas.openxmlformats.org/officeDocument/2006/relationships/chart" Target="../charts/chart582.xml"/><Relationship Id="rId1" Type="http://schemas.openxmlformats.org/officeDocument/2006/relationships/slideLayout" Target="../slideLayouts/slideLayout2.xml"/><Relationship Id="rId6" Type="http://schemas.openxmlformats.org/officeDocument/2006/relationships/chart" Target="../charts/chart586.xml"/><Relationship Id="rId5" Type="http://schemas.openxmlformats.org/officeDocument/2006/relationships/chart" Target="../charts/chart585.xml"/><Relationship Id="rId4" Type="http://schemas.openxmlformats.org/officeDocument/2006/relationships/chart" Target="../charts/chart584.xml"/></Relationships>
</file>

<file path=ppt/slides/_rels/slide233.xml.rels><?xml version="1.0" encoding="UTF-8" standalone="yes"?>
<Relationships xmlns="http://schemas.openxmlformats.org/package/2006/relationships"><Relationship Id="rId3" Type="http://schemas.openxmlformats.org/officeDocument/2006/relationships/chart" Target="../charts/chart589.xml"/><Relationship Id="rId2" Type="http://schemas.openxmlformats.org/officeDocument/2006/relationships/chart" Target="../charts/chart588.xml"/><Relationship Id="rId1" Type="http://schemas.openxmlformats.org/officeDocument/2006/relationships/slideLayout" Target="../slideLayouts/slideLayout2.xml"/><Relationship Id="rId6" Type="http://schemas.openxmlformats.org/officeDocument/2006/relationships/chart" Target="../charts/chart592.xml"/><Relationship Id="rId5" Type="http://schemas.openxmlformats.org/officeDocument/2006/relationships/chart" Target="../charts/chart591.xml"/><Relationship Id="rId4" Type="http://schemas.openxmlformats.org/officeDocument/2006/relationships/chart" Target="../charts/chart590.xml"/></Relationships>
</file>

<file path=ppt/slides/_rels/slide234.xml.rels><?xml version="1.0" encoding="UTF-8" standalone="yes"?>
<Relationships xmlns="http://schemas.openxmlformats.org/package/2006/relationships"><Relationship Id="rId8" Type="http://schemas.openxmlformats.org/officeDocument/2006/relationships/chart" Target="../charts/chart599.xml"/><Relationship Id="rId3" Type="http://schemas.openxmlformats.org/officeDocument/2006/relationships/chart" Target="../charts/chart594.xml"/><Relationship Id="rId7" Type="http://schemas.openxmlformats.org/officeDocument/2006/relationships/chart" Target="../charts/chart598.xml"/><Relationship Id="rId12" Type="http://schemas.openxmlformats.org/officeDocument/2006/relationships/chart" Target="../charts/chart603.xml"/><Relationship Id="rId2" Type="http://schemas.openxmlformats.org/officeDocument/2006/relationships/chart" Target="../charts/chart593.xml"/><Relationship Id="rId1" Type="http://schemas.openxmlformats.org/officeDocument/2006/relationships/slideLayout" Target="../slideLayouts/slideLayout2.xml"/><Relationship Id="rId6" Type="http://schemas.openxmlformats.org/officeDocument/2006/relationships/chart" Target="../charts/chart597.xml"/><Relationship Id="rId11" Type="http://schemas.openxmlformats.org/officeDocument/2006/relationships/chart" Target="../charts/chart602.xml"/><Relationship Id="rId5" Type="http://schemas.openxmlformats.org/officeDocument/2006/relationships/chart" Target="../charts/chart596.xml"/><Relationship Id="rId10" Type="http://schemas.openxmlformats.org/officeDocument/2006/relationships/chart" Target="../charts/chart601.xml"/><Relationship Id="rId4" Type="http://schemas.openxmlformats.org/officeDocument/2006/relationships/chart" Target="../charts/chart595.xml"/><Relationship Id="rId9" Type="http://schemas.openxmlformats.org/officeDocument/2006/relationships/chart" Target="../charts/chart600.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6.xml.rels><?xml version="1.0" encoding="UTF-8" standalone="yes"?>
<Relationships xmlns="http://schemas.openxmlformats.org/package/2006/relationships"><Relationship Id="rId8" Type="http://schemas.openxmlformats.org/officeDocument/2006/relationships/chart" Target="../charts/chart610.xml"/><Relationship Id="rId3" Type="http://schemas.openxmlformats.org/officeDocument/2006/relationships/chart" Target="../charts/chart605.xml"/><Relationship Id="rId7" Type="http://schemas.openxmlformats.org/officeDocument/2006/relationships/chart" Target="../charts/chart609.xml"/><Relationship Id="rId12" Type="http://schemas.openxmlformats.org/officeDocument/2006/relationships/chart" Target="../charts/chart614.xml"/><Relationship Id="rId2" Type="http://schemas.openxmlformats.org/officeDocument/2006/relationships/chart" Target="../charts/chart604.xml"/><Relationship Id="rId1" Type="http://schemas.openxmlformats.org/officeDocument/2006/relationships/slideLayout" Target="../slideLayouts/slideLayout2.xml"/><Relationship Id="rId6" Type="http://schemas.openxmlformats.org/officeDocument/2006/relationships/chart" Target="../charts/chart608.xml"/><Relationship Id="rId11" Type="http://schemas.openxmlformats.org/officeDocument/2006/relationships/chart" Target="../charts/chart613.xml"/><Relationship Id="rId5" Type="http://schemas.openxmlformats.org/officeDocument/2006/relationships/chart" Target="../charts/chart607.xml"/><Relationship Id="rId10" Type="http://schemas.openxmlformats.org/officeDocument/2006/relationships/chart" Target="../charts/chart612.xml"/><Relationship Id="rId4" Type="http://schemas.openxmlformats.org/officeDocument/2006/relationships/chart" Target="../charts/chart606.xml"/><Relationship Id="rId9" Type="http://schemas.openxmlformats.org/officeDocument/2006/relationships/chart" Target="../charts/chart611.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9.xml.rels><?xml version="1.0" encoding="UTF-8" standalone="yes"?>
<Relationships xmlns="http://schemas.openxmlformats.org/package/2006/relationships"><Relationship Id="rId8" Type="http://schemas.openxmlformats.org/officeDocument/2006/relationships/image" Target="../media/image6.jpeg"/><Relationship Id="rId3" Type="http://schemas.openxmlformats.org/officeDocument/2006/relationships/chart" Target="../charts/chart616.xml"/><Relationship Id="rId7" Type="http://schemas.openxmlformats.org/officeDocument/2006/relationships/chart" Target="../charts/chart620.xml"/><Relationship Id="rId2" Type="http://schemas.openxmlformats.org/officeDocument/2006/relationships/chart" Target="../charts/chart615.xml"/><Relationship Id="rId1" Type="http://schemas.openxmlformats.org/officeDocument/2006/relationships/slideLayout" Target="../slideLayouts/slideLayout2.xml"/><Relationship Id="rId6" Type="http://schemas.openxmlformats.org/officeDocument/2006/relationships/chart" Target="../charts/chart619.xml"/><Relationship Id="rId5" Type="http://schemas.openxmlformats.org/officeDocument/2006/relationships/chart" Target="../charts/chart618.xml"/><Relationship Id="rId4" Type="http://schemas.openxmlformats.org/officeDocument/2006/relationships/chart" Target="../charts/chart617.xml"/></Relationships>
</file>

<file path=ppt/slides/_rels/slide24.xml.rels><?xml version="1.0" encoding="UTF-8" standalone="yes"?>
<Relationships xmlns="http://schemas.openxmlformats.org/package/2006/relationships"><Relationship Id="rId8" Type="http://schemas.openxmlformats.org/officeDocument/2006/relationships/chart" Target="../charts/chart12.xml"/><Relationship Id="rId3" Type="http://schemas.openxmlformats.org/officeDocument/2006/relationships/chart" Target="../charts/chart8.xml"/><Relationship Id="rId7" Type="http://schemas.openxmlformats.org/officeDocument/2006/relationships/chart" Target="../charts/chart11.xml"/><Relationship Id="rId2" Type="http://schemas.openxmlformats.org/officeDocument/2006/relationships/chart" Target="../charts/chart7.xml"/><Relationship Id="rId1" Type="http://schemas.openxmlformats.org/officeDocument/2006/relationships/slideLayout" Target="../slideLayouts/slideLayout2.xml"/><Relationship Id="rId6" Type="http://schemas.openxmlformats.org/officeDocument/2006/relationships/chart" Target="../charts/chart10.xml"/><Relationship Id="rId11" Type="http://schemas.openxmlformats.org/officeDocument/2006/relationships/chart" Target="../charts/chart15.xml"/><Relationship Id="rId5" Type="http://schemas.openxmlformats.org/officeDocument/2006/relationships/image" Target="../media/image6.jpeg"/><Relationship Id="rId10" Type="http://schemas.openxmlformats.org/officeDocument/2006/relationships/chart" Target="../charts/chart14.xml"/><Relationship Id="rId4" Type="http://schemas.openxmlformats.org/officeDocument/2006/relationships/chart" Target="../charts/chart9.xml"/><Relationship Id="rId9" Type="http://schemas.openxmlformats.org/officeDocument/2006/relationships/chart" Target="../charts/chart13.xml"/></Relationships>
</file>

<file path=ppt/slides/_rels/slide240.xml.rels><?xml version="1.0" encoding="UTF-8" standalone="yes"?>
<Relationships xmlns="http://schemas.openxmlformats.org/package/2006/relationships"><Relationship Id="rId3" Type="http://schemas.openxmlformats.org/officeDocument/2006/relationships/chart" Target="../charts/chart622.xml"/><Relationship Id="rId7" Type="http://schemas.openxmlformats.org/officeDocument/2006/relationships/chart" Target="../charts/chart625.xml"/><Relationship Id="rId2" Type="http://schemas.openxmlformats.org/officeDocument/2006/relationships/chart" Target="../charts/chart621.xml"/><Relationship Id="rId1" Type="http://schemas.openxmlformats.org/officeDocument/2006/relationships/slideLayout" Target="../slideLayouts/slideLayout2.xml"/><Relationship Id="rId6" Type="http://schemas.openxmlformats.org/officeDocument/2006/relationships/image" Target="../media/image6.jpeg"/><Relationship Id="rId5" Type="http://schemas.openxmlformats.org/officeDocument/2006/relationships/chart" Target="../charts/chart624.xml"/><Relationship Id="rId4" Type="http://schemas.openxmlformats.org/officeDocument/2006/relationships/chart" Target="../charts/chart623.xml"/></Relationships>
</file>

<file path=ppt/slides/_rels/slide241.xml.rels><?xml version="1.0" encoding="UTF-8" standalone="yes"?>
<Relationships xmlns="http://schemas.openxmlformats.org/package/2006/relationships"><Relationship Id="rId3" Type="http://schemas.openxmlformats.org/officeDocument/2006/relationships/chart" Target="../charts/chart627.xml"/><Relationship Id="rId7" Type="http://schemas.openxmlformats.org/officeDocument/2006/relationships/chart" Target="../charts/chart630.xml"/><Relationship Id="rId2" Type="http://schemas.openxmlformats.org/officeDocument/2006/relationships/chart" Target="../charts/chart626.xml"/><Relationship Id="rId1" Type="http://schemas.openxmlformats.org/officeDocument/2006/relationships/slideLayout" Target="../slideLayouts/slideLayout2.xml"/><Relationship Id="rId6" Type="http://schemas.openxmlformats.org/officeDocument/2006/relationships/image" Target="../media/image6.jpeg"/><Relationship Id="rId5" Type="http://schemas.openxmlformats.org/officeDocument/2006/relationships/chart" Target="../charts/chart629.xml"/><Relationship Id="rId4" Type="http://schemas.openxmlformats.org/officeDocument/2006/relationships/chart" Target="../charts/chart628.xml"/></Relationships>
</file>

<file path=ppt/slides/_rels/slide242.xml.rels><?xml version="1.0" encoding="UTF-8" standalone="yes"?>
<Relationships xmlns="http://schemas.openxmlformats.org/package/2006/relationships"><Relationship Id="rId3" Type="http://schemas.openxmlformats.org/officeDocument/2006/relationships/chart" Target="../charts/chart632.xml"/><Relationship Id="rId2" Type="http://schemas.openxmlformats.org/officeDocument/2006/relationships/chart" Target="../charts/chart631.xml"/><Relationship Id="rId1" Type="http://schemas.openxmlformats.org/officeDocument/2006/relationships/slideLayout" Target="../slideLayouts/slideLayout2.xml"/><Relationship Id="rId6" Type="http://schemas.openxmlformats.org/officeDocument/2006/relationships/chart" Target="../charts/chart634.xml"/><Relationship Id="rId5" Type="http://schemas.openxmlformats.org/officeDocument/2006/relationships/image" Target="../media/image6.jpeg"/><Relationship Id="rId4" Type="http://schemas.openxmlformats.org/officeDocument/2006/relationships/chart" Target="../charts/chart633.xml"/></Relationships>
</file>

<file path=ppt/slides/_rels/slide243.xml.rels><?xml version="1.0" encoding="UTF-8" standalone="yes"?>
<Relationships xmlns="http://schemas.openxmlformats.org/package/2006/relationships"><Relationship Id="rId3" Type="http://schemas.openxmlformats.org/officeDocument/2006/relationships/chart" Target="../charts/chart636.xml"/><Relationship Id="rId2" Type="http://schemas.openxmlformats.org/officeDocument/2006/relationships/chart" Target="../charts/chart635.xml"/><Relationship Id="rId1" Type="http://schemas.openxmlformats.org/officeDocument/2006/relationships/slideLayout" Target="../slideLayouts/slideLayout2.xml"/><Relationship Id="rId6" Type="http://schemas.openxmlformats.org/officeDocument/2006/relationships/chart" Target="../charts/chart638.xml"/><Relationship Id="rId5" Type="http://schemas.openxmlformats.org/officeDocument/2006/relationships/image" Target="../media/image6.jpeg"/><Relationship Id="rId4" Type="http://schemas.openxmlformats.org/officeDocument/2006/relationships/chart" Target="../charts/chart637.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8.xml.rels><?xml version="1.0" encoding="UTF-8" standalone="yes"?>
<Relationships xmlns="http://schemas.openxmlformats.org/package/2006/relationships"><Relationship Id="rId3" Type="http://schemas.openxmlformats.org/officeDocument/2006/relationships/chart" Target="../charts/chart640.xml"/><Relationship Id="rId2" Type="http://schemas.openxmlformats.org/officeDocument/2006/relationships/chart" Target="../charts/chart639.xml"/><Relationship Id="rId1" Type="http://schemas.openxmlformats.org/officeDocument/2006/relationships/slideLayout" Target="../slideLayouts/slideLayout2.xml"/></Relationships>
</file>

<file path=ppt/slides/_rels/slide249.xml.rels><?xml version="1.0" encoding="UTF-8" standalone="yes"?>
<Relationships xmlns="http://schemas.openxmlformats.org/package/2006/relationships"><Relationship Id="rId2" Type="http://schemas.openxmlformats.org/officeDocument/2006/relationships/chart" Target="../charts/chart641.xml"/><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2" Type="http://schemas.openxmlformats.org/officeDocument/2006/relationships/chart" Target="../charts/chart642.xml"/><Relationship Id="rId1" Type="http://schemas.openxmlformats.org/officeDocument/2006/relationships/slideLayout" Target="../slideLayouts/slideLayout2.xml"/></Relationships>
</file>

<file path=ppt/slides/_rels/slide251.xml.rels><?xml version="1.0" encoding="UTF-8" standalone="yes"?>
<Relationships xmlns="http://schemas.openxmlformats.org/package/2006/relationships"><Relationship Id="rId8" Type="http://schemas.openxmlformats.org/officeDocument/2006/relationships/chart" Target="../charts/chart649.xml"/><Relationship Id="rId3" Type="http://schemas.openxmlformats.org/officeDocument/2006/relationships/chart" Target="../charts/chart644.xml"/><Relationship Id="rId7" Type="http://schemas.openxmlformats.org/officeDocument/2006/relationships/chart" Target="../charts/chart648.xml"/><Relationship Id="rId12" Type="http://schemas.openxmlformats.org/officeDocument/2006/relationships/chart" Target="../charts/chart653.xml"/><Relationship Id="rId2" Type="http://schemas.openxmlformats.org/officeDocument/2006/relationships/chart" Target="../charts/chart643.xml"/><Relationship Id="rId1" Type="http://schemas.openxmlformats.org/officeDocument/2006/relationships/slideLayout" Target="../slideLayouts/slideLayout2.xml"/><Relationship Id="rId6" Type="http://schemas.openxmlformats.org/officeDocument/2006/relationships/chart" Target="../charts/chart647.xml"/><Relationship Id="rId11" Type="http://schemas.openxmlformats.org/officeDocument/2006/relationships/chart" Target="../charts/chart652.xml"/><Relationship Id="rId5" Type="http://schemas.openxmlformats.org/officeDocument/2006/relationships/chart" Target="../charts/chart646.xml"/><Relationship Id="rId10" Type="http://schemas.openxmlformats.org/officeDocument/2006/relationships/chart" Target="../charts/chart651.xml"/><Relationship Id="rId4" Type="http://schemas.openxmlformats.org/officeDocument/2006/relationships/chart" Target="../charts/chart645.xml"/><Relationship Id="rId9" Type="http://schemas.openxmlformats.org/officeDocument/2006/relationships/chart" Target="../charts/chart650.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3.xml.rels><?xml version="1.0" encoding="UTF-8" standalone="yes"?>
<Relationships xmlns="http://schemas.openxmlformats.org/package/2006/relationships"><Relationship Id="rId8" Type="http://schemas.openxmlformats.org/officeDocument/2006/relationships/chart" Target="../charts/chart660.xml"/><Relationship Id="rId3" Type="http://schemas.openxmlformats.org/officeDocument/2006/relationships/chart" Target="../charts/chart655.xml"/><Relationship Id="rId7" Type="http://schemas.openxmlformats.org/officeDocument/2006/relationships/chart" Target="../charts/chart659.xml"/><Relationship Id="rId12" Type="http://schemas.openxmlformats.org/officeDocument/2006/relationships/chart" Target="../charts/chart664.xml"/><Relationship Id="rId2" Type="http://schemas.openxmlformats.org/officeDocument/2006/relationships/chart" Target="../charts/chart654.xml"/><Relationship Id="rId1" Type="http://schemas.openxmlformats.org/officeDocument/2006/relationships/slideLayout" Target="../slideLayouts/slideLayout2.xml"/><Relationship Id="rId6" Type="http://schemas.openxmlformats.org/officeDocument/2006/relationships/chart" Target="../charts/chart658.xml"/><Relationship Id="rId11" Type="http://schemas.openxmlformats.org/officeDocument/2006/relationships/chart" Target="../charts/chart663.xml"/><Relationship Id="rId5" Type="http://schemas.openxmlformats.org/officeDocument/2006/relationships/chart" Target="../charts/chart657.xml"/><Relationship Id="rId10" Type="http://schemas.openxmlformats.org/officeDocument/2006/relationships/chart" Target="../charts/chart662.xml"/><Relationship Id="rId4" Type="http://schemas.openxmlformats.org/officeDocument/2006/relationships/chart" Target="../charts/chart656.xml"/><Relationship Id="rId9" Type="http://schemas.openxmlformats.org/officeDocument/2006/relationships/chart" Target="../charts/chart661.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5.xml.rels><?xml version="1.0" encoding="UTF-8" standalone="yes"?>
<Relationships xmlns="http://schemas.openxmlformats.org/package/2006/relationships"><Relationship Id="rId3" Type="http://schemas.openxmlformats.org/officeDocument/2006/relationships/chart" Target="../charts/chart666.xml"/><Relationship Id="rId2" Type="http://schemas.openxmlformats.org/officeDocument/2006/relationships/chart" Target="../charts/chart665.xml"/><Relationship Id="rId1" Type="http://schemas.openxmlformats.org/officeDocument/2006/relationships/slideLayout" Target="../slideLayouts/slideLayout2.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7.xml.rels><?xml version="1.0" encoding="UTF-8" standalone="yes"?>
<Relationships xmlns="http://schemas.openxmlformats.org/package/2006/relationships"><Relationship Id="rId8" Type="http://schemas.openxmlformats.org/officeDocument/2006/relationships/chart" Target="../charts/chart673.xml"/><Relationship Id="rId3" Type="http://schemas.openxmlformats.org/officeDocument/2006/relationships/chart" Target="../charts/chart668.xml"/><Relationship Id="rId7" Type="http://schemas.openxmlformats.org/officeDocument/2006/relationships/chart" Target="../charts/chart672.xml"/><Relationship Id="rId12" Type="http://schemas.openxmlformats.org/officeDocument/2006/relationships/chart" Target="../charts/chart677.xml"/><Relationship Id="rId2" Type="http://schemas.openxmlformats.org/officeDocument/2006/relationships/chart" Target="../charts/chart667.xml"/><Relationship Id="rId1" Type="http://schemas.openxmlformats.org/officeDocument/2006/relationships/slideLayout" Target="../slideLayouts/slideLayout2.xml"/><Relationship Id="rId6" Type="http://schemas.openxmlformats.org/officeDocument/2006/relationships/chart" Target="../charts/chart671.xml"/><Relationship Id="rId11" Type="http://schemas.openxmlformats.org/officeDocument/2006/relationships/chart" Target="../charts/chart676.xml"/><Relationship Id="rId5" Type="http://schemas.openxmlformats.org/officeDocument/2006/relationships/chart" Target="../charts/chart670.xml"/><Relationship Id="rId10" Type="http://schemas.openxmlformats.org/officeDocument/2006/relationships/chart" Target="../charts/chart675.xml"/><Relationship Id="rId4" Type="http://schemas.openxmlformats.org/officeDocument/2006/relationships/chart" Target="../charts/chart669.xml"/><Relationship Id="rId9" Type="http://schemas.openxmlformats.org/officeDocument/2006/relationships/chart" Target="../charts/chart674.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9.xml.rels><?xml version="1.0" encoding="UTF-8" standalone="yes"?>
<Relationships xmlns="http://schemas.openxmlformats.org/package/2006/relationships"><Relationship Id="rId8" Type="http://schemas.openxmlformats.org/officeDocument/2006/relationships/chart" Target="../charts/chart684.xml"/><Relationship Id="rId3" Type="http://schemas.openxmlformats.org/officeDocument/2006/relationships/chart" Target="../charts/chart679.xml"/><Relationship Id="rId7" Type="http://schemas.openxmlformats.org/officeDocument/2006/relationships/chart" Target="../charts/chart683.xml"/><Relationship Id="rId12" Type="http://schemas.openxmlformats.org/officeDocument/2006/relationships/chart" Target="../charts/chart688.xml"/><Relationship Id="rId2" Type="http://schemas.openxmlformats.org/officeDocument/2006/relationships/chart" Target="../charts/chart678.xml"/><Relationship Id="rId1" Type="http://schemas.openxmlformats.org/officeDocument/2006/relationships/slideLayout" Target="../slideLayouts/slideLayout2.xml"/><Relationship Id="rId6" Type="http://schemas.openxmlformats.org/officeDocument/2006/relationships/chart" Target="../charts/chart682.xml"/><Relationship Id="rId11" Type="http://schemas.openxmlformats.org/officeDocument/2006/relationships/chart" Target="../charts/chart687.xml"/><Relationship Id="rId5" Type="http://schemas.openxmlformats.org/officeDocument/2006/relationships/chart" Target="../charts/chart681.xml"/><Relationship Id="rId10" Type="http://schemas.openxmlformats.org/officeDocument/2006/relationships/chart" Target="../charts/chart686.xml"/><Relationship Id="rId4" Type="http://schemas.openxmlformats.org/officeDocument/2006/relationships/chart" Target="../charts/chart680.xml"/><Relationship Id="rId9" Type="http://schemas.openxmlformats.org/officeDocument/2006/relationships/chart" Target="../charts/chart685.xml"/></Relationships>
</file>

<file path=ppt/slides/_rels/slide26.xml.rels><?xml version="1.0" encoding="UTF-8" standalone="yes"?>
<Relationships xmlns="http://schemas.openxmlformats.org/package/2006/relationships"><Relationship Id="rId8" Type="http://schemas.openxmlformats.org/officeDocument/2006/relationships/chart" Target="../charts/chart22.xml"/><Relationship Id="rId3" Type="http://schemas.openxmlformats.org/officeDocument/2006/relationships/chart" Target="../charts/chart17.xml"/><Relationship Id="rId7" Type="http://schemas.openxmlformats.org/officeDocument/2006/relationships/chart" Target="../charts/chart21.xml"/><Relationship Id="rId12" Type="http://schemas.openxmlformats.org/officeDocument/2006/relationships/chart" Target="../charts/chart26.xml"/><Relationship Id="rId2" Type="http://schemas.openxmlformats.org/officeDocument/2006/relationships/chart" Target="../charts/chart16.xml"/><Relationship Id="rId1" Type="http://schemas.openxmlformats.org/officeDocument/2006/relationships/slideLayout" Target="../slideLayouts/slideLayout3.xml"/><Relationship Id="rId6" Type="http://schemas.openxmlformats.org/officeDocument/2006/relationships/chart" Target="../charts/chart20.xml"/><Relationship Id="rId11" Type="http://schemas.openxmlformats.org/officeDocument/2006/relationships/chart" Target="../charts/chart25.xml"/><Relationship Id="rId5" Type="http://schemas.openxmlformats.org/officeDocument/2006/relationships/chart" Target="../charts/chart19.xml"/><Relationship Id="rId10" Type="http://schemas.openxmlformats.org/officeDocument/2006/relationships/chart" Target="../charts/chart24.xml"/><Relationship Id="rId4" Type="http://schemas.openxmlformats.org/officeDocument/2006/relationships/chart" Target="../charts/chart18.xml"/><Relationship Id="rId9" Type="http://schemas.openxmlformats.org/officeDocument/2006/relationships/chart" Target="../charts/chart23.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1.xml.rels><?xml version="1.0" encoding="UTF-8" standalone="yes"?>
<Relationships xmlns="http://schemas.openxmlformats.org/package/2006/relationships"><Relationship Id="rId8" Type="http://schemas.openxmlformats.org/officeDocument/2006/relationships/chart" Target="../charts/chart695.xml"/><Relationship Id="rId13" Type="http://schemas.openxmlformats.org/officeDocument/2006/relationships/image" Target="../media/image6.jpeg"/><Relationship Id="rId3" Type="http://schemas.openxmlformats.org/officeDocument/2006/relationships/chart" Target="../charts/chart690.xml"/><Relationship Id="rId7" Type="http://schemas.openxmlformats.org/officeDocument/2006/relationships/chart" Target="../charts/chart694.xml"/><Relationship Id="rId12" Type="http://schemas.openxmlformats.org/officeDocument/2006/relationships/chart" Target="../charts/chart699.xml"/><Relationship Id="rId2" Type="http://schemas.openxmlformats.org/officeDocument/2006/relationships/chart" Target="../charts/chart689.xml"/><Relationship Id="rId1" Type="http://schemas.openxmlformats.org/officeDocument/2006/relationships/slideLayout" Target="../slideLayouts/slideLayout2.xml"/><Relationship Id="rId6" Type="http://schemas.openxmlformats.org/officeDocument/2006/relationships/chart" Target="../charts/chart693.xml"/><Relationship Id="rId11" Type="http://schemas.openxmlformats.org/officeDocument/2006/relationships/chart" Target="../charts/chart698.xml"/><Relationship Id="rId5" Type="http://schemas.openxmlformats.org/officeDocument/2006/relationships/chart" Target="../charts/chart692.xml"/><Relationship Id="rId10" Type="http://schemas.openxmlformats.org/officeDocument/2006/relationships/chart" Target="../charts/chart697.xml"/><Relationship Id="rId4" Type="http://schemas.openxmlformats.org/officeDocument/2006/relationships/chart" Target="../charts/chart691.xml"/><Relationship Id="rId9" Type="http://schemas.openxmlformats.org/officeDocument/2006/relationships/chart" Target="../charts/chart696.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3.xml.rels><?xml version="1.0" encoding="UTF-8" standalone="yes"?>
<Relationships xmlns="http://schemas.openxmlformats.org/package/2006/relationships"><Relationship Id="rId8" Type="http://schemas.openxmlformats.org/officeDocument/2006/relationships/chart" Target="../charts/chart706.xml"/><Relationship Id="rId13" Type="http://schemas.openxmlformats.org/officeDocument/2006/relationships/image" Target="../media/image6.jpeg"/><Relationship Id="rId3" Type="http://schemas.openxmlformats.org/officeDocument/2006/relationships/chart" Target="../charts/chart701.xml"/><Relationship Id="rId7" Type="http://schemas.openxmlformats.org/officeDocument/2006/relationships/chart" Target="../charts/chart705.xml"/><Relationship Id="rId12" Type="http://schemas.openxmlformats.org/officeDocument/2006/relationships/chart" Target="../charts/chart710.xml"/><Relationship Id="rId2" Type="http://schemas.openxmlformats.org/officeDocument/2006/relationships/chart" Target="../charts/chart700.xml"/><Relationship Id="rId1" Type="http://schemas.openxmlformats.org/officeDocument/2006/relationships/slideLayout" Target="../slideLayouts/slideLayout2.xml"/><Relationship Id="rId6" Type="http://schemas.openxmlformats.org/officeDocument/2006/relationships/chart" Target="../charts/chart704.xml"/><Relationship Id="rId11" Type="http://schemas.openxmlformats.org/officeDocument/2006/relationships/chart" Target="../charts/chart709.xml"/><Relationship Id="rId5" Type="http://schemas.openxmlformats.org/officeDocument/2006/relationships/chart" Target="../charts/chart703.xml"/><Relationship Id="rId10" Type="http://schemas.openxmlformats.org/officeDocument/2006/relationships/chart" Target="../charts/chart708.xml"/><Relationship Id="rId4" Type="http://schemas.openxmlformats.org/officeDocument/2006/relationships/chart" Target="../charts/chart702.xml"/><Relationship Id="rId9" Type="http://schemas.openxmlformats.org/officeDocument/2006/relationships/chart" Target="../charts/chart707.xml"/></Relationships>
</file>

<file path=ppt/slides/_rels/slide2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6.xml.rels><?xml version="1.0" encoding="UTF-8" standalone="yes"?>
<Relationships xmlns="http://schemas.openxmlformats.org/package/2006/relationships"><Relationship Id="rId2" Type="http://schemas.openxmlformats.org/officeDocument/2006/relationships/chart" Target="../charts/chart711.xml"/><Relationship Id="rId1" Type="http://schemas.openxmlformats.org/officeDocument/2006/relationships/slideLayout" Target="../slideLayouts/slideLayout2.xml"/></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5.xml.rels><?xml version="1.0" encoding="UTF-8" standalone="yes"?>
<Relationships xmlns="http://schemas.openxmlformats.org/package/2006/relationships"><Relationship Id="rId8" Type="http://schemas.openxmlformats.org/officeDocument/2006/relationships/chart" Target="../charts/chart718.xml"/><Relationship Id="rId13" Type="http://schemas.openxmlformats.org/officeDocument/2006/relationships/image" Target="../media/image6.jpeg"/><Relationship Id="rId3" Type="http://schemas.openxmlformats.org/officeDocument/2006/relationships/chart" Target="../charts/chart713.xml"/><Relationship Id="rId7" Type="http://schemas.openxmlformats.org/officeDocument/2006/relationships/chart" Target="../charts/chart717.xml"/><Relationship Id="rId12" Type="http://schemas.openxmlformats.org/officeDocument/2006/relationships/chart" Target="../charts/chart722.xml"/><Relationship Id="rId2" Type="http://schemas.openxmlformats.org/officeDocument/2006/relationships/chart" Target="../charts/chart712.xml"/><Relationship Id="rId1" Type="http://schemas.openxmlformats.org/officeDocument/2006/relationships/slideLayout" Target="../slideLayouts/slideLayout2.xml"/><Relationship Id="rId6" Type="http://schemas.openxmlformats.org/officeDocument/2006/relationships/chart" Target="../charts/chart716.xml"/><Relationship Id="rId11" Type="http://schemas.openxmlformats.org/officeDocument/2006/relationships/chart" Target="../charts/chart721.xml"/><Relationship Id="rId5" Type="http://schemas.openxmlformats.org/officeDocument/2006/relationships/chart" Target="../charts/chart715.xml"/><Relationship Id="rId10" Type="http://schemas.openxmlformats.org/officeDocument/2006/relationships/chart" Target="../charts/chart720.xml"/><Relationship Id="rId4" Type="http://schemas.openxmlformats.org/officeDocument/2006/relationships/chart" Target="../charts/chart714.xml"/><Relationship Id="rId9" Type="http://schemas.openxmlformats.org/officeDocument/2006/relationships/chart" Target="../charts/chart719.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8" Type="http://schemas.openxmlformats.org/officeDocument/2006/relationships/chart" Target="../charts/chart32.xml"/><Relationship Id="rId13" Type="http://schemas.openxmlformats.org/officeDocument/2006/relationships/chart" Target="../charts/chart37.xml"/><Relationship Id="rId3" Type="http://schemas.openxmlformats.org/officeDocument/2006/relationships/image" Target="../media/image7.jpeg"/><Relationship Id="rId7" Type="http://schemas.openxmlformats.org/officeDocument/2006/relationships/chart" Target="../charts/chart31.xml"/><Relationship Id="rId12" Type="http://schemas.openxmlformats.org/officeDocument/2006/relationships/chart" Target="../charts/chart36.xml"/><Relationship Id="rId2" Type="http://schemas.openxmlformats.org/officeDocument/2006/relationships/chart" Target="../charts/chart27.xml"/><Relationship Id="rId1" Type="http://schemas.openxmlformats.org/officeDocument/2006/relationships/slideLayout" Target="../slideLayouts/slideLayout2.xml"/><Relationship Id="rId6" Type="http://schemas.openxmlformats.org/officeDocument/2006/relationships/chart" Target="../charts/chart30.xml"/><Relationship Id="rId11" Type="http://schemas.openxmlformats.org/officeDocument/2006/relationships/chart" Target="../charts/chart35.xml"/><Relationship Id="rId5" Type="http://schemas.openxmlformats.org/officeDocument/2006/relationships/chart" Target="../charts/chart29.xml"/><Relationship Id="rId10" Type="http://schemas.openxmlformats.org/officeDocument/2006/relationships/chart" Target="../charts/chart34.xml"/><Relationship Id="rId4" Type="http://schemas.openxmlformats.org/officeDocument/2006/relationships/chart" Target="../charts/chart28.xml"/><Relationship Id="rId9" Type="http://schemas.openxmlformats.org/officeDocument/2006/relationships/chart" Target="../charts/chart33.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8.xml.rels><?xml version="1.0" encoding="UTF-8" standalone="yes"?>
<Relationships xmlns="http://schemas.openxmlformats.org/package/2006/relationships"><Relationship Id="rId8" Type="http://schemas.openxmlformats.org/officeDocument/2006/relationships/chart" Target="../charts/chart729.xml"/><Relationship Id="rId3" Type="http://schemas.openxmlformats.org/officeDocument/2006/relationships/chart" Target="../charts/chart724.xml"/><Relationship Id="rId7" Type="http://schemas.openxmlformats.org/officeDocument/2006/relationships/chart" Target="../charts/chart728.xml"/><Relationship Id="rId12" Type="http://schemas.openxmlformats.org/officeDocument/2006/relationships/chart" Target="../charts/chart733.xml"/><Relationship Id="rId2" Type="http://schemas.openxmlformats.org/officeDocument/2006/relationships/chart" Target="../charts/chart723.xml"/><Relationship Id="rId1" Type="http://schemas.openxmlformats.org/officeDocument/2006/relationships/slideLayout" Target="../slideLayouts/slideLayout2.xml"/><Relationship Id="rId6" Type="http://schemas.openxmlformats.org/officeDocument/2006/relationships/chart" Target="../charts/chart727.xml"/><Relationship Id="rId11" Type="http://schemas.openxmlformats.org/officeDocument/2006/relationships/chart" Target="../charts/chart732.xml"/><Relationship Id="rId5" Type="http://schemas.openxmlformats.org/officeDocument/2006/relationships/chart" Target="../charts/chart726.xml"/><Relationship Id="rId10" Type="http://schemas.openxmlformats.org/officeDocument/2006/relationships/chart" Target="../charts/chart731.xml"/><Relationship Id="rId4" Type="http://schemas.openxmlformats.org/officeDocument/2006/relationships/chart" Target="../charts/chart725.xml"/><Relationship Id="rId9" Type="http://schemas.openxmlformats.org/officeDocument/2006/relationships/chart" Target="../charts/chart730.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0.xml.rels><?xml version="1.0" encoding="UTF-8" standalone="yes"?>
<Relationships xmlns="http://schemas.openxmlformats.org/package/2006/relationships"><Relationship Id="rId8" Type="http://schemas.openxmlformats.org/officeDocument/2006/relationships/chart" Target="../charts/chart740.xml"/><Relationship Id="rId3" Type="http://schemas.openxmlformats.org/officeDocument/2006/relationships/chart" Target="../charts/chart735.xml"/><Relationship Id="rId7" Type="http://schemas.openxmlformats.org/officeDocument/2006/relationships/chart" Target="../charts/chart739.xml"/><Relationship Id="rId12" Type="http://schemas.openxmlformats.org/officeDocument/2006/relationships/chart" Target="../charts/chart744.xml"/><Relationship Id="rId2" Type="http://schemas.openxmlformats.org/officeDocument/2006/relationships/chart" Target="../charts/chart734.xml"/><Relationship Id="rId1" Type="http://schemas.openxmlformats.org/officeDocument/2006/relationships/slideLayout" Target="../slideLayouts/slideLayout2.xml"/><Relationship Id="rId6" Type="http://schemas.openxmlformats.org/officeDocument/2006/relationships/chart" Target="../charts/chart738.xml"/><Relationship Id="rId11" Type="http://schemas.openxmlformats.org/officeDocument/2006/relationships/chart" Target="../charts/chart743.xml"/><Relationship Id="rId5" Type="http://schemas.openxmlformats.org/officeDocument/2006/relationships/chart" Target="../charts/chart737.xml"/><Relationship Id="rId10" Type="http://schemas.openxmlformats.org/officeDocument/2006/relationships/chart" Target="../charts/chart742.xml"/><Relationship Id="rId4" Type="http://schemas.openxmlformats.org/officeDocument/2006/relationships/chart" Target="../charts/chart736.xml"/><Relationship Id="rId9" Type="http://schemas.openxmlformats.org/officeDocument/2006/relationships/chart" Target="../charts/chart741.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2.xml.rels><?xml version="1.0" encoding="UTF-8" standalone="yes"?>
<Relationships xmlns="http://schemas.openxmlformats.org/package/2006/relationships"><Relationship Id="rId8" Type="http://schemas.openxmlformats.org/officeDocument/2006/relationships/chart" Target="../charts/chart751.xml"/><Relationship Id="rId3" Type="http://schemas.openxmlformats.org/officeDocument/2006/relationships/chart" Target="../charts/chart746.xml"/><Relationship Id="rId7" Type="http://schemas.openxmlformats.org/officeDocument/2006/relationships/chart" Target="../charts/chart750.xml"/><Relationship Id="rId12" Type="http://schemas.openxmlformats.org/officeDocument/2006/relationships/chart" Target="../charts/chart755.xml"/><Relationship Id="rId2" Type="http://schemas.openxmlformats.org/officeDocument/2006/relationships/chart" Target="../charts/chart745.xml"/><Relationship Id="rId1" Type="http://schemas.openxmlformats.org/officeDocument/2006/relationships/slideLayout" Target="../slideLayouts/slideLayout2.xml"/><Relationship Id="rId6" Type="http://schemas.openxmlformats.org/officeDocument/2006/relationships/chart" Target="../charts/chart749.xml"/><Relationship Id="rId11" Type="http://schemas.openxmlformats.org/officeDocument/2006/relationships/chart" Target="../charts/chart754.xml"/><Relationship Id="rId5" Type="http://schemas.openxmlformats.org/officeDocument/2006/relationships/chart" Target="../charts/chart748.xml"/><Relationship Id="rId10" Type="http://schemas.openxmlformats.org/officeDocument/2006/relationships/chart" Target="../charts/chart753.xml"/><Relationship Id="rId4" Type="http://schemas.openxmlformats.org/officeDocument/2006/relationships/chart" Target="../charts/chart747.xml"/><Relationship Id="rId9" Type="http://schemas.openxmlformats.org/officeDocument/2006/relationships/chart" Target="../charts/chart752.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6.xml.rels><?xml version="1.0" encoding="UTF-8" standalone="yes"?>
<Relationships xmlns="http://schemas.openxmlformats.org/package/2006/relationships"><Relationship Id="rId3" Type="http://schemas.openxmlformats.org/officeDocument/2006/relationships/chart" Target="../charts/chart757.xml"/><Relationship Id="rId7" Type="http://schemas.openxmlformats.org/officeDocument/2006/relationships/chart" Target="../charts/chart761.xml"/><Relationship Id="rId2" Type="http://schemas.openxmlformats.org/officeDocument/2006/relationships/chart" Target="../charts/chart756.xml"/><Relationship Id="rId1" Type="http://schemas.openxmlformats.org/officeDocument/2006/relationships/slideLayout" Target="../slideLayouts/slideLayout2.xml"/><Relationship Id="rId6" Type="http://schemas.openxmlformats.org/officeDocument/2006/relationships/chart" Target="../charts/chart760.xml"/><Relationship Id="rId5" Type="http://schemas.openxmlformats.org/officeDocument/2006/relationships/chart" Target="../charts/chart759.xml"/><Relationship Id="rId4" Type="http://schemas.openxmlformats.org/officeDocument/2006/relationships/chart" Target="../charts/chart758.xml"/></Relationships>
</file>

<file path=ppt/slides/_rels/slide297.xml.rels><?xml version="1.0" encoding="UTF-8" standalone="yes"?>
<Relationships xmlns="http://schemas.openxmlformats.org/package/2006/relationships"><Relationship Id="rId2" Type="http://schemas.openxmlformats.org/officeDocument/2006/relationships/chart" Target="../charts/chart762.xml"/><Relationship Id="rId1" Type="http://schemas.openxmlformats.org/officeDocument/2006/relationships/slideLayout" Target="../slideLayouts/slideLayout2.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9.xml.rels><?xml version="1.0" encoding="UTF-8" standalone="yes"?>
<Relationships xmlns="http://schemas.openxmlformats.org/package/2006/relationships"><Relationship Id="rId2" Type="http://schemas.openxmlformats.org/officeDocument/2006/relationships/chart" Target="../charts/chart763.xml"/><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2.xml.rels><?xml version="1.0" encoding="UTF-8" standalone="yes"?>
<Relationships xmlns="http://schemas.openxmlformats.org/package/2006/relationships"><Relationship Id="rId2" Type="http://schemas.openxmlformats.org/officeDocument/2006/relationships/chart" Target="../charts/chart764.xml"/><Relationship Id="rId1" Type="http://schemas.openxmlformats.org/officeDocument/2006/relationships/slideLayout" Target="../slideLayouts/slideLayout2.xml"/></Relationships>
</file>

<file path=ppt/slides/_rels/slide303.xml.rels><?xml version="1.0" encoding="UTF-8" standalone="yes"?>
<Relationships xmlns="http://schemas.openxmlformats.org/package/2006/relationships"><Relationship Id="rId2" Type="http://schemas.openxmlformats.org/officeDocument/2006/relationships/chart" Target="../charts/chart765.xml"/><Relationship Id="rId1" Type="http://schemas.openxmlformats.org/officeDocument/2006/relationships/slideLayout" Target="../slideLayouts/slideLayout2.xml"/></Relationships>
</file>

<file path=ppt/slides/_rels/slide304.xml.rels><?xml version="1.0" encoding="UTF-8" standalone="yes"?>
<Relationships xmlns="http://schemas.openxmlformats.org/package/2006/relationships"><Relationship Id="rId8" Type="http://schemas.openxmlformats.org/officeDocument/2006/relationships/chart" Target="../charts/chart772.xml"/><Relationship Id="rId3" Type="http://schemas.openxmlformats.org/officeDocument/2006/relationships/chart" Target="../charts/chart767.xml"/><Relationship Id="rId7" Type="http://schemas.openxmlformats.org/officeDocument/2006/relationships/chart" Target="../charts/chart771.xml"/><Relationship Id="rId12" Type="http://schemas.openxmlformats.org/officeDocument/2006/relationships/chart" Target="../charts/chart776.xml"/><Relationship Id="rId2" Type="http://schemas.openxmlformats.org/officeDocument/2006/relationships/chart" Target="../charts/chart766.xml"/><Relationship Id="rId1" Type="http://schemas.openxmlformats.org/officeDocument/2006/relationships/slideLayout" Target="../slideLayouts/slideLayout2.xml"/><Relationship Id="rId6" Type="http://schemas.openxmlformats.org/officeDocument/2006/relationships/chart" Target="../charts/chart770.xml"/><Relationship Id="rId11" Type="http://schemas.openxmlformats.org/officeDocument/2006/relationships/chart" Target="../charts/chart775.xml"/><Relationship Id="rId5" Type="http://schemas.openxmlformats.org/officeDocument/2006/relationships/chart" Target="../charts/chart769.xml"/><Relationship Id="rId10" Type="http://schemas.openxmlformats.org/officeDocument/2006/relationships/chart" Target="../charts/chart774.xml"/><Relationship Id="rId4" Type="http://schemas.openxmlformats.org/officeDocument/2006/relationships/chart" Target="../charts/chart768.xml"/><Relationship Id="rId9" Type="http://schemas.openxmlformats.org/officeDocument/2006/relationships/chart" Target="../charts/chart773.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7.xml.rels><?xml version="1.0" encoding="UTF-8" standalone="yes"?>
<Relationships xmlns="http://schemas.openxmlformats.org/package/2006/relationships"><Relationship Id="rId3" Type="http://schemas.openxmlformats.org/officeDocument/2006/relationships/chart" Target="../charts/chart778.xml"/><Relationship Id="rId7" Type="http://schemas.openxmlformats.org/officeDocument/2006/relationships/chart" Target="../charts/chart782.xml"/><Relationship Id="rId2" Type="http://schemas.openxmlformats.org/officeDocument/2006/relationships/chart" Target="../charts/chart777.xml"/><Relationship Id="rId1" Type="http://schemas.openxmlformats.org/officeDocument/2006/relationships/slideLayout" Target="../slideLayouts/slideLayout2.xml"/><Relationship Id="rId6" Type="http://schemas.openxmlformats.org/officeDocument/2006/relationships/chart" Target="../charts/chart781.xml"/><Relationship Id="rId5" Type="http://schemas.openxmlformats.org/officeDocument/2006/relationships/chart" Target="../charts/chart780.xml"/><Relationship Id="rId4" Type="http://schemas.openxmlformats.org/officeDocument/2006/relationships/chart" Target="../charts/chart779.xml"/></Relationships>
</file>

<file path=ppt/slides/_rels/slide308.xml.rels><?xml version="1.0" encoding="UTF-8" standalone="yes"?>
<Relationships xmlns="http://schemas.openxmlformats.org/package/2006/relationships"><Relationship Id="rId8" Type="http://schemas.openxmlformats.org/officeDocument/2006/relationships/chart" Target="../charts/chart789.xml"/><Relationship Id="rId3" Type="http://schemas.openxmlformats.org/officeDocument/2006/relationships/chart" Target="../charts/chart784.xml"/><Relationship Id="rId7" Type="http://schemas.openxmlformats.org/officeDocument/2006/relationships/chart" Target="../charts/chart788.xml"/><Relationship Id="rId2" Type="http://schemas.openxmlformats.org/officeDocument/2006/relationships/chart" Target="../charts/chart783.xml"/><Relationship Id="rId1" Type="http://schemas.openxmlformats.org/officeDocument/2006/relationships/slideLayout" Target="../slideLayouts/slideLayout2.xml"/><Relationship Id="rId6" Type="http://schemas.openxmlformats.org/officeDocument/2006/relationships/chart" Target="../charts/chart787.xml"/><Relationship Id="rId11" Type="http://schemas.openxmlformats.org/officeDocument/2006/relationships/chart" Target="../charts/chart792.xml"/><Relationship Id="rId5" Type="http://schemas.openxmlformats.org/officeDocument/2006/relationships/chart" Target="../charts/chart786.xml"/><Relationship Id="rId10" Type="http://schemas.openxmlformats.org/officeDocument/2006/relationships/chart" Target="../charts/chart791.xml"/><Relationship Id="rId4" Type="http://schemas.openxmlformats.org/officeDocument/2006/relationships/chart" Target="../charts/chart785.xml"/><Relationship Id="rId9" Type="http://schemas.openxmlformats.org/officeDocument/2006/relationships/chart" Target="../charts/chart790.xml"/></Relationships>
</file>

<file path=ppt/slides/_rels/slide309.xml.rels><?xml version="1.0" encoding="UTF-8" standalone="yes"?>
<Relationships xmlns="http://schemas.openxmlformats.org/package/2006/relationships"><Relationship Id="rId8" Type="http://schemas.openxmlformats.org/officeDocument/2006/relationships/chart" Target="../charts/chart799.xml"/><Relationship Id="rId3" Type="http://schemas.openxmlformats.org/officeDocument/2006/relationships/chart" Target="../charts/chart794.xml"/><Relationship Id="rId7" Type="http://schemas.openxmlformats.org/officeDocument/2006/relationships/chart" Target="../charts/chart798.xml"/><Relationship Id="rId12" Type="http://schemas.openxmlformats.org/officeDocument/2006/relationships/chart" Target="../charts/chart803.xml"/><Relationship Id="rId2" Type="http://schemas.openxmlformats.org/officeDocument/2006/relationships/chart" Target="../charts/chart793.xml"/><Relationship Id="rId1" Type="http://schemas.openxmlformats.org/officeDocument/2006/relationships/slideLayout" Target="../slideLayouts/slideLayout2.xml"/><Relationship Id="rId6" Type="http://schemas.openxmlformats.org/officeDocument/2006/relationships/chart" Target="../charts/chart797.xml"/><Relationship Id="rId11" Type="http://schemas.openxmlformats.org/officeDocument/2006/relationships/chart" Target="../charts/chart802.xml"/><Relationship Id="rId5" Type="http://schemas.openxmlformats.org/officeDocument/2006/relationships/chart" Target="../charts/chart796.xml"/><Relationship Id="rId10" Type="http://schemas.openxmlformats.org/officeDocument/2006/relationships/chart" Target="../charts/chart801.xml"/><Relationship Id="rId4" Type="http://schemas.openxmlformats.org/officeDocument/2006/relationships/chart" Target="../charts/chart795.xml"/><Relationship Id="rId9" Type="http://schemas.openxmlformats.org/officeDocument/2006/relationships/chart" Target="../charts/chart800.xml"/></Relationships>
</file>

<file path=ppt/slides/_rels/slide31.xml.rels><?xml version="1.0" encoding="UTF-8" standalone="yes"?>
<Relationships xmlns="http://schemas.openxmlformats.org/package/2006/relationships"><Relationship Id="rId8" Type="http://schemas.openxmlformats.org/officeDocument/2006/relationships/chart" Target="../charts/chart44.xml"/><Relationship Id="rId3" Type="http://schemas.openxmlformats.org/officeDocument/2006/relationships/chart" Target="../charts/chart39.xml"/><Relationship Id="rId7" Type="http://schemas.openxmlformats.org/officeDocument/2006/relationships/chart" Target="../charts/chart43.xml"/><Relationship Id="rId12" Type="http://schemas.openxmlformats.org/officeDocument/2006/relationships/chart" Target="../charts/chart48.xml"/><Relationship Id="rId2" Type="http://schemas.openxmlformats.org/officeDocument/2006/relationships/chart" Target="../charts/chart38.xml"/><Relationship Id="rId1" Type="http://schemas.openxmlformats.org/officeDocument/2006/relationships/slideLayout" Target="../slideLayouts/slideLayout2.xml"/><Relationship Id="rId6" Type="http://schemas.openxmlformats.org/officeDocument/2006/relationships/chart" Target="../charts/chart42.xml"/><Relationship Id="rId11" Type="http://schemas.openxmlformats.org/officeDocument/2006/relationships/chart" Target="../charts/chart47.xml"/><Relationship Id="rId5" Type="http://schemas.openxmlformats.org/officeDocument/2006/relationships/chart" Target="../charts/chart41.xml"/><Relationship Id="rId10" Type="http://schemas.openxmlformats.org/officeDocument/2006/relationships/chart" Target="../charts/chart46.xml"/><Relationship Id="rId4" Type="http://schemas.openxmlformats.org/officeDocument/2006/relationships/chart" Target="../charts/chart40.xml"/><Relationship Id="rId9" Type="http://schemas.openxmlformats.org/officeDocument/2006/relationships/chart" Target="../charts/chart45.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1.xml.rels><?xml version="1.0" encoding="UTF-8" standalone="yes"?>
<Relationships xmlns="http://schemas.openxmlformats.org/package/2006/relationships"><Relationship Id="rId8" Type="http://schemas.openxmlformats.org/officeDocument/2006/relationships/chart" Target="../charts/chart810.xml"/><Relationship Id="rId3" Type="http://schemas.openxmlformats.org/officeDocument/2006/relationships/chart" Target="../charts/chart805.xml"/><Relationship Id="rId7" Type="http://schemas.openxmlformats.org/officeDocument/2006/relationships/chart" Target="../charts/chart809.xml"/><Relationship Id="rId12" Type="http://schemas.openxmlformats.org/officeDocument/2006/relationships/chart" Target="../charts/chart814.xml"/><Relationship Id="rId2" Type="http://schemas.openxmlformats.org/officeDocument/2006/relationships/chart" Target="../charts/chart804.xml"/><Relationship Id="rId1" Type="http://schemas.openxmlformats.org/officeDocument/2006/relationships/slideLayout" Target="../slideLayouts/slideLayout2.xml"/><Relationship Id="rId6" Type="http://schemas.openxmlformats.org/officeDocument/2006/relationships/chart" Target="../charts/chart808.xml"/><Relationship Id="rId11" Type="http://schemas.openxmlformats.org/officeDocument/2006/relationships/chart" Target="../charts/chart813.xml"/><Relationship Id="rId5" Type="http://schemas.openxmlformats.org/officeDocument/2006/relationships/chart" Target="../charts/chart807.xml"/><Relationship Id="rId10" Type="http://schemas.openxmlformats.org/officeDocument/2006/relationships/chart" Target="../charts/chart812.xml"/><Relationship Id="rId4" Type="http://schemas.openxmlformats.org/officeDocument/2006/relationships/chart" Target="../charts/chart806.xml"/><Relationship Id="rId9" Type="http://schemas.openxmlformats.org/officeDocument/2006/relationships/chart" Target="../charts/chart811.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3.xml.rels><?xml version="1.0" encoding="UTF-8" standalone="yes"?>
<Relationships xmlns="http://schemas.openxmlformats.org/package/2006/relationships"><Relationship Id="rId8" Type="http://schemas.openxmlformats.org/officeDocument/2006/relationships/chart" Target="../charts/chart821.xml"/><Relationship Id="rId3" Type="http://schemas.openxmlformats.org/officeDocument/2006/relationships/chart" Target="../charts/chart816.xml"/><Relationship Id="rId7" Type="http://schemas.openxmlformats.org/officeDocument/2006/relationships/chart" Target="../charts/chart820.xml"/><Relationship Id="rId12" Type="http://schemas.openxmlformats.org/officeDocument/2006/relationships/chart" Target="../charts/chart825.xml"/><Relationship Id="rId2" Type="http://schemas.openxmlformats.org/officeDocument/2006/relationships/chart" Target="../charts/chart815.xml"/><Relationship Id="rId1" Type="http://schemas.openxmlformats.org/officeDocument/2006/relationships/slideLayout" Target="../slideLayouts/slideLayout2.xml"/><Relationship Id="rId6" Type="http://schemas.openxmlformats.org/officeDocument/2006/relationships/chart" Target="../charts/chart819.xml"/><Relationship Id="rId11" Type="http://schemas.openxmlformats.org/officeDocument/2006/relationships/chart" Target="../charts/chart824.xml"/><Relationship Id="rId5" Type="http://schemas.openxmlformats.org/officeDocument/2006/relationships/chart" Target="../charts/chart818.xml"/><Relationship Id="rId10" Type="http://schemas.openxmlformats.org/officeDocument/2006/relationships/chart" Target="../charts/chart823.xml"/><Relationship Id="rId4" Type="http://schemas.openxmlformats.org/officeDocument/2006/relationships/chart" Target="../charts/chart817.xml"/><Relationship Id="rId9" Type="http://schemas.openxmlformats.org/officeDocument/2006/relationships/chart" Target="../charts/chart822.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5.xml.rels><?xml version="1.0" encoding="UTF-8" standalone="yes"?>
<Relationships xmlns="http://schemas.openxmlformats.org/package/2006/relationships"><Relationship Id="rId8" Type="http://schemas.openxmlformats.org/officeDocument/2006/relationships/chart" Target="../charts/chart832.xml"/><Relationship Id="rId3" Type="http://schemas.openxmlformats.org/officeDocument/2006/relationships/chart" Target="../charts/chart827.xml"/><Relationship Id="rId7" Type="http://schemas.openxmlformats.org/officeDocument/2006/relationships/chart" Target="../charts/chart831.xml"/><Relationship Id="rId12" Type="http://schemas.openxmlformats.org/officeDocument/2006/relationships/chart" Target="../charts/chart836.xml"/><Relationship Id="rId2" Type="http://schemas.openxmlformats.org/officeDocument/2006/relationships/chart" Target="../charts/chart826.xml"/><Relationship Id="rId1" Type="http://schemas.openxmlformats.org/officeDocument/2006/relationships/slideLayout" Target="../slideLayouts/slideLayout2.xml"/><Relationship Id="rId6" Type="http://schemas.openxmlformats.org/officeDocument/2006/relationships/chart" Target="../charts/chart830.xml"/><Relationship Id="rId11" Type="http://schemas.openxmlformats.org/officeDocument/2006/relationships/chart" Target="../charts/chart835.xml"/><Relationship Id="rId5" Type="http://schemas.openxmlformats.org/officeDocument/2006/relationships/chart" Target="../charts/chart829.xml"/><Relationship Id="rId10" Type="http://schemas.openxmlformats.org/officeDocument/2006/relationships/chart" Target="../charts/chart834.xml"/><Relationship Id="rId4" Type="http://schemas.openxmlformats.org/officeDocument/2006/relationships/chart" Target="../charts/chart828.xml"/><Relationship Id="rId9" Type="http://schemas.openxmlformats.org/officeDocument/2006/relationships/chart" Target="../charts/chart833.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7.xml.rels><?xml version="1.0" encoding="UTF-8" standalone="yes"?>
<Relationships xmlns="http://schemas.openxmlformats.org/package/2006/relationships"><Relationship Id="rId3" Type="http://schemas.openxmlformats.org/officeDocument/2006/relationships/chart" Target="../charts/chart838.xml"/><Relationship Id="rId2" Type="http://schemas.openxmlformats.org/officeDocument/2006/relationships/chart" Target="../charts/chart837.xml"/><Relationship Id="rId1" Type="http://schemas.openxmlformats.org/officeDocument/2006/relationships/slideLayout" Target="../slideLayouts/slideLayout2.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0.xml.rels><?xml version="1.0" encoding="UTF-8" standalone="yes"?>
<Relationships xmlns="http://schemas.openxmlformats.org/package/2006/relationships"><Relationship Id="rId3" Type="http://schemas.openxmlformats.org/officeDocument/2006/relationships/chart" Target="../charts/chart840.xml"/><Relationship Id="rId7" Type="http://schemas.openxmlformats.org/officeDocument/2006/relationships/chart" Target="../charts/chart844.xml"/><Relationship Id="rId2" Type="http://schemas.openxmlformats.org/officeDocument/2006/relationships/chart" Target="../charts/chart839.xml"/><Relationship Id="rId1" Type="http://schemas.openxmlformats.org/officeDocument/2006/relationships/slideLayout" Target="../slideLayouts/slideLayout2.xml"/><Relationship Id="rId6" Type="http://schemas.openxmlformats.org/officeDocument/2006/relationships/chart" Target="../charts/chart843.xml"/><Relationship Id="rId5" Type="http://schemas.openxmlformats.org/officeDocument/2006/relationships/chart" Target="../charts/chart842.xml"/><Relationship Id="rId4" Type="http://schemas.openxmlformats.org/officeDocument/2006/relationships/chart" Target="../charts/chart841.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2.xml.rels><?xml version="1.0" encoding="UTF-8" standalone="yes"?>
<Relationships xmlns="http://schemas.openxmlformats.org/package/2006/relationships"><Relationship Id="rId8" Type="http://schemas.openxmlformats.org/officeDocument/2006/relationships/chart" Target="../charts/chart851.xml"/><Relationship Id="rId3" Type="http://schemas.openxmlformats.org/officeDocument/2006/relationships/chart" Target="../charts/chart846.xml"/><Relationship Id="rId7" Type="http://schemas.openxmlformats.org/officeDocument/2006/relationships/chart" Target="../charts/chart850.xml"/><Relationship Id="rId12" Type="http://schemas.openxmlformats.org/officeDocument/2006/relationships/chart" Target="../charts/chart855.xml"/><Relationship Id="rId2" Type="http://schemas.openxmlformats.org/officeDocument/2006/relationships/chart" Target="../charts/chart845.xml"/><Relationship Id="rId1" Type="http://schemas.openxmlformats.org/officeDocument/2006/relationships/slideLayout" Target="../slideLayouts/slideLayout2.xml"/><Relationship Id="rId6" Type="http://schemas.openxmlformats.org/officeDocument/2006/relationships/chart" Target="../charts/chart849.xml"/><Relationship Id="rId11" Type="http://schemas.openxmlformats.org/officeDocument/2006/relationships/chart" Target="../charts/chart854.xml"/><Relationship Id="rId5" Type="http://schemas.openxmlformats.org/officeDocument/2006/relationships/chart" Target="../charts/chart848.xml"/><Relationship Id="rId10" Type="http://schemas.openxmlformats.org/officeDocument/2006/relationships/chart" Target="../charts/chart853.xml"/><Relationship Id="rId4" Type="http://schemas.openxmlformats.org/officeDocument/2006/relationships/chart" Target="../charts/chart847.xml"/><Relationship Id="rId9" Type="http://schemas.openxmlformats.org/officeDocument/2006/relationships/chart" Target="../charts/chart852.xml"/></Relationships>
</file>

<file path=ppt/slides/_rels/slide3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5.xml.rels><?xml version="1.0" encoding="UTF-8" standalone="yes"?>
<Relationships xmlns="http://schemas.openxmlformats.org/package/2006/relationships"><Relationship Id="rId8" Type="http://schemas.openxmlformats.org/officeDocument/2006/relationships/chart" Target="../charts/chart862.xml"/><Relationship Id="rId3" Type="http://schemas.openxmlformats.org/officeDocument/2006/relationships/chart" Target="../charts/chart857.xml"/><Relationship Id="rId7" Type="http://schemas.openxmlformats.org/officeDocument/2006/relationships/chart" Target="../charts/chart861.xml"/><Relationship Id="rId12" Type="http://schemas.openxmlformats.org/officeDocument/2006/relationships/chart" Target="../charts/chart866.xml"/><Relationship Id="rId2" Type="http://schemas.openxmlformats.org/officeDocument/2006/relationships/chart" Target="../charts/chart856.xml"/><Relationship Id="rId1" Type="http://schemas.openxmlformats.org/officeDocument/2006/relationships/slideLayout" Target="../slideLayouts/slideLayout2.xml"/><Relationship Id="rId6" Type="http://schemas.openxmlformats.org/officeDocument/2006/relationships/chart" Target="../charts/chart860.xml"/><Relationship Id="rId11" Type="http://schemas.openxmlformats.org/officeDocument/2006/relationships/chart" Target="../charts/chart865.xml"/><Relationship Id="rId5" Type="http://schemas.openxmlformats.org/officeDocument/2006/relationships/chart" Target="../charts/chart859.xml"/><Relationship Id="rId10" Type="http://schemas.openxmlformats.org/officeDocument/2006/relationships/chart" Target="../charts/chart864.xml"/><Relationship Id="rId4" Type="http://schemas.openxmlformats.org/officeDocument/2006/relationships/chart" Target="../charts/chart858.xml"/><Relationship Id="rId9" Type="http://schemas.openxmlformats.org/officeDocument/2006/relationships/chart" Target="../charts/chart863.xml"/></Relationships>
</file>

<file path=ppt/slides/_rels/slide3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0.xml.rels><?xml version="1.0" encoding="UTF-8" standalone="yes"?>
<Relationships xmlns="http://schemas.openxmlformats.org/package/2006/relationships"><Relationship Id="rId8" Type="http://schemas.openxmlformats.org/officeDocument/2006/relationships/image" Target="../media/image6.jpeg"/><Relationship Id="rId3" Type="http://schemas.openxmlformats.org/officeDocument/2006/relationships/chart" Target="../charts/chart868.xml"/><Relationship Id="rId7" Type="http://schemas.openxmlformats.org/officeDocument/2006/relationships/chart" Target="../charts/chart872.xml"/><Relationship Id="rId2" Type="http://schemas.openxmlformats.org/officeDocument/2006/relationships/chart" Target="../charts/chart867.xml"/><Relationship Id="rId1" Type="http://schemas.openxmlformats.org/officeDocument/2006/relationships/slideLayout" Target="../slideLayouts/slideLayout2.xml"/><Relationship Id="rId6" Type="http://schemas.openxmlformats.org/officeDocument/2006/relationships/chart" Target="../charts/chart871.xml"/><Relationship Id="rId5" Type="http://schemas.openxmlformats.org/officeDocument/2006/relationships/chart" Target="../charts/chart870.xml"/><Relationship Id="rId4" Type="http://schemas.openxmlformats.org/officeDocument/2006/relationships/chart" Target="../charts/chart869.xml"/></Relationships>
</file>

<file path=ppt/slides/_rels/slide331.xml.rels><?xml version="1.0" encoding="UTF-8" standalone="yes"?>
<Relationships xmlns="http://schemas.openxmlformats.org/package/2006/relationships"><Relationship Id="rId3" Type="http://schemas.openxmlformats.org/officeDocument/2006/relationships/chart" Target="../charts/chart874.xml"/><Relationship Id="rId7" Type="http://schemas.openxmlformats.org/officeDocument/2006/relationships/image" Target="../media/image6.jpeg"/><Relationship Id="rId2" Type="http://schemas.openxmlformats.org/officeDocument/2006/relationships/chart" Target="../charts/chart873.xml"/><Relationship Id="rId1" Type="http://schemas.openxmlformats.org/officeDocument/2006/relationships/slideLayout" Target="../slideLayouts/slideLayout2.xml"/><Relationship Id="rId6" Type="http://schemas.openxmlformats.org/officeDocument/2006/relationships/chart" Target="../charts/chart877.xml"/><Relationship Id="rId5" Type="http://schemas.openxmlformats.org/officeDocument/2006/relationships/chart" Target="../charts/chart876.xml"/><Relationship Id="rId4" Type="http://schemas.openxmlformats.org/officeDocument/2006/relationships/chart" Target="../charts/chart875.xml"/></Relationships>
</file>

<file path=ppt/slides/_rels/slide3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4.xml.rels><?xml version="1.0" encoding="UTF-8" standalone="yes"?>
<Relationships xmlns="http://schemas.openxmlformats.org/package/2006/relationships"><Relationship Id="rId3" Type="http://schemas.openxmlformats.org/officeDocument/2006/relationships/chart" Target="../charts/chart879.xml"/><Relationship Id="rId7" Type="http://schemas.openxmlformats.org/officeDocument/2006/relationships/chart" Target="../charts/chart883.xml"/><Relationship Id="rId2" Type="http://schemas.openxmlformats.org/officeDocument/2006/relationships/chart" Target="../charts/chart878.xml"/><Relationship Id="rId1" Type="http://schemas.openxmlformats.org/officeDocument/2006/relationships/slideLayout" Target="../slideLayouts/slideLayout2.xml"/><Relationship Id="rId6" Type="http://schemas.openxmlformats.org/officeDocument/2006/relationships/chart" Target="../charts/chart882.xml"/><Relationship Id="rId5" Type="http://schemas.openxmlformats.org/officeDocument/2006/relationships/chart" Target="../charts/chart881.xml"/><Relationship Id="rId4" Type="http://schemas.openxmlformats.org/officeDocument/2006/relationships/chart" Target="../charts/chart880.xml"/></Relationships>
</file>

<file path=ppt/slides/_rels/slide335.xml.rels><?xml version="1.0" encoding="UTF-8" standalone="yes"?>
<Relationships xmlns="http://schemas.openxmlformats.org/package/2006/relationships"><Relationship Id="rId8" Type="http://schemas.openxmlformats.org/officeDocument/2006/relationships/chart" Target="../charts/chart890.xml"/><Relationship Id="rId3" Type="http://schemas.openxmlformats.org/officeDocument/2006/relationships/chart" Target="../charts/chart885.xml"/><Relationship Id="rId7" Type="http://schemas.openxmlformats.org/officeDocument/2006/relationships/chart" Target="../charts/chart889.xml"/><Relationship Id="rId12" Type="http://schemas.openxmlformats.org/officeDocument/2006/relationships/chart" Target="../charts/chart894.xml"/><Relationship Id="rId2" Type="http://schemas.openxmlformats.org/officeDocument/2006/relationships/chart" Target="../charts/chart884.xml"/><Relationship Id="rId1" Type="http://schemas.openxmlformats.org/officeDocument/2006/relationships/slideLayout" Target="../slideLayouts/slideLayout2.xml"/><Relationship Id="rId6" Type="http://schemas.openxmlformats.org/officeDocument/2006/relationships/chart" Target="../charts/chart888.xml"/><Relationship Id="rId11" Type="http://schemas.openxmlformats.org/officeDocument/2006/relationships/chart" Target="../charts/chart893.xml"/><Relationship Id="rId5" Type="http://schemas.openxmlformats.org/officeDocument/2006/relationships/chart" Target="../charts/chart887.xml"/><Relationship Id="rId10" Type="http://schemas.openxmlformats.org/officeDocument/2006/relationships/chart" Target="../charts/chart892.xml"/><Relationship Id="rId4" Type="http://schemas.openxmlformats.org/officeDocument/2006/relationships/chart" Target="../charts/chart886.xml"/><Relationship Id="rId9" Type="http://schemas.openxmlformats.org/officeDocument/2006/relationships/chart" Target="../charts/chart891.xml"/></Relationships>
</file>

<file path=ppt/slides/_rels/slide3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8.xml.rels><?xml version="1.0" encoding="UTF-8" standalone="yes"?>
<Relationships xmlns="http://schemas.openxmlformats.org/package/2006/relationships"><Relationship Id="rId8" Type="http://schemas.openxmlformats.org/officeDocument/2006/relationships/chart" Target="../charts/chart901.xml"/><Relationship Id="rId3" Type="http://schemas.openxmlformats.org/officeDocument/2006/relationships/chart" Target="../charts/chart896.xml"/><Relationship Id="rId7" Type="http://schemas.openxmlformats.org/officeDocument/2006/relationships/chart" Target="../charts/chart900.xml"/><Relationship Id="rId12" Type="http://schemas.openxmlformats.org/officeDocument/2006/relationships/chart" Target="../charts/chart905.xml"/><Relationship Id="rId2" Type="http://schemas.openxmlformats.org/officeDocument/2006/relationships/chart" Target="../charts/chart895.xml"/><Relationship Id="rId1" Type="http://schemas.openxmlformats.org/officeDocument/2006/relationships/slideLayout" Target="../slideLayouts/slideLayout2.xml"/><Relationship Id="rId6" Type="http://schemas.openxmlformats.org/officeDocument/2006/relationships/chart" Target="../charts/chart899.xml"/><Relationship Id="rId11" Type="http://schemas.openxmlformats.org/officeDocument/2006/relationships/chart" Target="../charts/chart904.xml"/><Relationship Id="rId5" Type="http://schemas.openxmlformats.org/officeDocument/2006/relationships/chart" Target="../charts/chart898.xml"/><Relationship Id="rId10" Type="http://schemas.openxmlformats.org/officeDocument/2006/relationships/chart" Target="../charts/chart903.xml"/><Relationship Id="rId4" Type="http://schemas.openxmlformats.org/officeDocument/2006/relationships/chart" Target="../charts/chart897.xml"/><Relationship Id="rId9" Type="http://schemas.openxmlformats.org/officeDocument/2006/relationships/chart" Target="../charts/chart902.xml"/></Relationships>
</file>

<file path=ppt/slides/_rels/slide3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8" Type="http://schemas.openxmlformats.org/officeDocument/2006/relationships/chart" Target="../charts/chart55.xml"/><Relationship Id="rId3" Type="http://schemas.openxmlformats.org/officeDocument/2006/relationships/chart" Target="../charts/chart50.xml"/><Relationship Id="rId7" Type="http://schemas.openxmlformats.org/officeDocument/2006/relationships/chart" Target="../charts/chart54.xml"/><Relationship Id="rId12" Type="http://schemas.openxmlformats.org/officeDocument/2006/relationships/chart" Target="../charts/chart59.xml"/><Relationship Id="rId2" Type="http://schemas.openxmlformats.org/officeDocument/2006/relationships/chart" Target="../charts/chart49.xml"/><Relationship Id="rId1" Type="http://schemas.openxmlformats.org/officeDocument/2006/relationships/slideLayout" Target="../slideLayouts/slideLayout2.xml"/><Relationship Id="rId6" Type="http://schemas.openxmlformats.org/officeDocument/2006/relationships/chart" Target="../charts/chart53.xml"/><Relationship Id="rId11" Type="http://schemas.openxmlformats.org/officeDocument/2006/relationships/chart" Target="../charts/chart58.xml"/><Relationship Id="rId5" Type="http://schemas.openxmlformats.org/officeDocument/2006/relationships/chart" Target="../charts/chart52.xml"/><Relationship Id="rId10" Type="http://schemas.openxmlformats.org/officeDocument/2006/relationships/chart" Target="../charts/chart57.xml"/><Relationship Id="rId4" Type="http://schemas.openxmlformats.org/officeDocument/2006/relationships/chart" Target="../charts/chart51.xml"/><Relationship Id="rId9" Type="http://schemas.openxmlformats.org/officeDocument/2006/relationships/chart" Target="../charts/chart56.xml"/></Relationships>
</file>

<file path=ppt/slides/_rels/slide3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2.xml.rels><?xml version="1.0" encoding="UTF-8" standalone="yes"?>
<Relationships xmlns="http://schemas.openxmlformats.org/package/2006/relationships"><Relationship Id="rId3" Type="http://schemas.openxmlformats.org/officeDocument/2006/relationships/chart" Target="../charts/chart907.xml"/><Relationship Id="rId7" Type="http://schemas.openxmlformats.org/officeDocument/2006/relationships/chart" Target="../charts/chart911.xml"/><Relationship Id="rId2" Type="http://schemas.openxmlformats.org/officeDocument/2006/relationships/chart" Target="../charts/chart906.xml"/><Relationship Id="rId1" Type="http://schemas.openxmlformats.org/officeDocument/2006/relationships/slideLayout" Target="../slideLayouts/slideLayout2.xml"/><Relationship Id="rId6" Type="http://schemas.openxmlformats.org/officeDocument/2006/relationships/chart" Target="../charts/chart910.xml"/><Relationship Id="rId5" Type="http://schemas.openxmlformats.org/officeDocument/2006/relationships/chart" Target="../charts/chart909.xml"/><Relationship Id="rId4" Type="http://schemas.openxmlformats.org/officeDocument/2006/relationships/chart" Target="../charts/chart908.xml"/></Relationships>
</file>

<file path=ppt/slides/_rels/slide343.xml.rels><?xml version="1.0" encoding="UTF-8" standalone="yes"?>
<Relationships xmlns="http://schemas.openxmlformats.org/package/2006/relationships"><Relationship Id="rId2" Type="http://schemas.openxmlformats.org/officeDocument/2006/relationships/chart" Target="../charts/chart912.xml"/><Relationship Id="rId1" Type="http://schemas.openxmlformats.org/officeDocument/2006/relationships/slideLayout" Target="../slideLayouts/slideLayout2.xml"/></Relationships>
</file>

<file path=ppt/slides/_rels/slide3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5.xml.rels><?xml version="1.0" encoding="UTF-8" standalone="yes"?>
<Relationships xmlns="http://schemas.openxmlformats.org/package/2006/relationships"><Relationship Id="rId3" Type="http://schemas.openxmlformats.org/officeDocument/2006/relationships/chart" Target="../charts/chart914.xml"/><Relationship Id="rId2" Type="http://schemas.openxmlformats.org/officeDocument/2006/relationships/chart" Target="../charts/chart913.xml"/><Relationship Id="rId1" Type="http://schemas.openxmlformats.org/officeDocument/2006/relationships/slideLayout" Target="../slideLayouts/slideLayout2.xml"/></Relationships>
</file>

<file path=ppt/slides/_rels/slide3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9.xml.rels><?xml version="1.0" encoding="UTF-8" standalone="yes"?>
<Relationships xmlns="http://schemas.openxmlformats.org/package/2006/relationships"><Relationship Id="rId8" Type="http://schemas.openxmlformats.org/officeDocument/2006/relationships/chart" Target="../charts/chart921.xml"/><Relationship Id="rId3" Type="http://schemas.openxmlformats.org/officeDocument/2006/relationships/chart" Target="../charts/chart916.xml"/><Relationship Id="rId7" Type="http://schemas.openxmlformats.org/officeDocument/2006/relationships/chart" Target="../charts/chart920.xml"/><Relationship Id="rId12" Type="http://schemas.openxmlformats.org/officeDocument/2006/relationships/chart" Target="../charts/chart925.xml"/><Relationship Id="rId2" Type="http://schemas.openxmlformats.org/officeDocument/2006/relationships/chart" Target="../charts/chart915.xml"/><Relationship Id="rId1" Type="http://schemas.openxmlformats.org/officeDocument/2006/relationships/slideLayout" Target="../slideLayouts/slideLayout2.xml"/><Relationship Id="rId6" Type="http://schemas.openxmlformats.org/officeDocument/2006/relationships/chart" Target="../charts/chart919.xml"/><Relationship Id="rId11" Type="http://schemas.openxmlformats.org/officeDocument/2006/relationships/chart" Target="../charts/chart924.xml"/><Relationship Id="rId5" Type="http://schemas.openxmlformats.org/officeDocument/2006/relationships/chart" Target="../charts/chart918.xml"/><Relationship Id="rId10" Type="http://schemas.openxmlformats.org/officeDocument/2006/relationships/chart" Target="../charts/chart923.xml"/><Relationship Id="rId4" Type="http://schemas.openxmlformats.org/officeDocument/2006/relationships/chart" Target="../charts/chart917.xml"/><Relationship Id="rId9" Type="http://schemas.openxmlformats.org/officeDocument/2006/relationships/chart" Target="../charts/chart92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1.xml.rels><?xml version="1.0" encoding="UTF-8" standalone="yes"?>
<Relationships xmlns="http://schemas.openxmlformats.org/package/2006/relationships"><Relationship Id="rId8" Type="http://schemas.openxmlformats.org/officeDocument/2006/relationships/chart" Target="../charts/chart932.xml"/><Relationship Id="rId13" Type="http://schemas.openxmlformats.org/officeDocument/2006/relationships/image" Target="../media/image6.jpeg"/><Relationship Id="rId3" Type="http://schemas.openxmlformats.org/officeDocument/2006/relationships/chart" Target="../charts/chart927.xml"/><Relationship Id="rId7" Type="http://schemas.openxmlformats.org/officeDocument/2006/relationships/chart" Target="../charts/chart931.xml"/><Relationship Id="rId12" Type="http://schemas.openxmlformats.org/officeDocument/2006/relationships/chart" Target="../charts/chart936.xml"/><Relationship Id="rId2" Type="http://schemas.openxmlformats.org/officeDocument/2006/relationships/chart" Target="../charts/chart926.xml"/><Relationship Id="rId1" Type="http://schemas.openxmlformats.org/officeDocument/2006/relationships/slideLayout" Target="../slideLayouts/slideLayout2.xml"/><Relationship Id="rId6" Type="http://schemas.openxmlformats.org/officeDocument/2006/relationships/chart" Target="../charts/chart930.xml"/><Relationship Id="rId11" Type="http://schemas.openxmlformats.org/officeDocument/2006/relationships/chart" Target="../charts/chart935.xml"/><Relationship Id="rId5" Type="http://schemas.openxmlformats.org/officeDocument/2006/relationships/chart" Target="../charts/chart929.xml"/><Relationship Id="rId10" Type="http://schemas.openxmlformats.org/officeDocument/2006/relationships/chart" Target="../charts/chart934.xml"/><Relationship Id="rId4" Type="http://schemas.openxmlformats.org/officeDocument/2006/relationships/chart" Target="../charts/chart928.xml"/><Relationship Id="rId9" Type="http://schemas.openxmlformats.org/officeDocument/2006/relationships/chart" Target="../charts/chart933.xml"/></Relationships>
</file>

<file path=ppt/slides/_rels/slide3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3.xml.rels><?xml version="1.0" encoding="UTF-8" standalone="yes"?>
<Relationships xmlns="http://schemas.openxmlformats.org/package/2006/relationships"><Relationship Id="rId3" Type="http://schemas.openxmlformats.org/officeDocument/2006/relationships/chart" Target="../charts/chart938.xml"/><Relationship Id="rId7" Type="http://schemas.openxmlformats.org/officeDocument/2006/relationships/chart" Target="../charts/chart942.xml"/><Relationship Id="rId2" Type="http://schemas.openxmlformats.org/officeDocument/2006/relationships/chart" Target="../charts/chart937.xml"/><Relationship Id="rId1" Type="http://schemas.openxmlformats.org/officeDocument/2006/relationships/slideLayout" Target="../slideLayouts/slideLayout2.xml"/><Relationship Id="rId6" Type="http://schemas.openxmlformats.org/officeDocument/2006/relationships/chart" Target="../charts/chart941.xml"/><Relationship Id="rId5" Type="http://schemas.openxmlformats.org/officeDocument/2006/relationships/chart" Target="../charts/chart940.xml"/><Relationship Id="rId4" Type="http://schemas.openxmlformats.org/officeDocument/2006/relationships/chart" Target="../charts/chart939.xml"/></Relationships>
</file>

<file path=ppt/slides/_rels/slide354.xml.rels><?xml version="1.0" encoding="UTF-8" standalone="yes"?>
<Relationships xmlns="http://schemas.openxmlformats.org/package/2006/relationships"><Relationship Id="rId3" Type="http://schemas.openxmlformats.org/officeDocument/2006/relationships/chart" Target="../charts/chart944.xml"/><Relationship Id="rId2" Type="http://schemas.openxmlformats.org/officeDocument/2006/relationships/chart" Target="../charts/chart943.xml"/><Relationship Id="rId1" Type="http://schemas.openxmlformats.org/officeDocument/2006/relationships/slideLayout" Target="../slideLayouts/slideLayout2.xml"/><Relationship Id="rId6" Type="http://schemas.openxmlformats.org/officeDocument/2006/relationships/chart" Target="../charts/chart947.xml"/><Relationship Id="rId5" Type="http://schemas.openxmlformats.org/officeDocument/2006/relationships/chart" Target="../charts/chart946.xml"/><Relationship Id="rId4" Type="http://schemas.openxmlformats.org/officeDocument/2006/relationships/chart" Target="../charts/chart945.xml"/></Relationships>
</file>

<file path=ppt/slides/_rels/slide3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4.xml.rels><?xml version="1.0" encoding="UTF-8" standalone="yes"?>
<Relationships xmlns="http://schemas.openxmlformats.org/package/2006/relationships"><Relationship Id="rId8" Type="http://schemas.openxmlformats.org/officeDocument/2006/relationships/chart" Target="../charts/chart954.xml"/><Relationship Id="rId3" Type="http://schemas.openxmlformats.org/officeDocument/2006/relationships/chart" Target="../charts/chart949.xml"/><Relationship Id="rId7" Type="http://schemas.openxmlformats.org/officeDocument/2006/relationships/chart" Target="../charts/chart953.xml"/><Relationship Id="rId12" Type="http://schemas.openxmlformats.org/officeDocument/2006/relationships/chart" Target="../charts/chart958.xml"/><Relationship Id="rId2" Type="http://schemas.openxmlformats.org/officeDocument/2006/relationships/chart" Target="../charts/chart948.xml"/><Relationship Id="rId1" Type="http://schemas.openxmlformats.org/officeDocument/2006/relationships/slideLayout" Target="../slideLayouts/slideLayout2.xml"/><Relationship Id="rId6" Type="http://schemas.openxmlformats.org/officeDocument/2006/relationships/chart" Target="../charts/chart952.xml"/><Relationship Id="rId11" Type="http://schemas.openxmlformats.org/officeDocument/2006/relationships/chart" Target="../charts/chart957.xml"/><Relationship Id="rId5" Type="http://schemas.openxmlformats.org/officeDocument/2006/relationships/chart" Target="../charts/chart951.xml"/><Relationship Id="rId10" Type="http://schemas.openxmlformats.org/officeDocument/2006/relationships/chart" Target="../charts/chart956.xml"/><Relationship Id="rId4" Type="http://schemas.openxmlformats.org/officeDocument/2006/relationships/chart" Target="../charts/chart950.xml"/><Relationship Id="rId9" Type="http://schemas.openxmlformats.org/officeDocument/2006/relationships/chart" Target="../charts/chart955.xml"/></Relationships>
</file>

<file path=ppt/slides/_rels/slide3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8.xml.rels><?xml version="1.0" encoding="UTF-8" standalone="yes"?>
<Relationships xmlns="http://schemas.openxmlformats.org/package/2006/relationships"><Relationship Id="rId2" Type="http://schemas.openxmlformats.org/officeDocument/2006/relationships/chart" Target="../charts/chart959.xml"/><Relationship Id="rId1" Type="http://schemas.openxmlformats.org/officeDocument/2006/relationships/slideLayout" Target="../slideLayouts/slideLayout2.xml"/></Relationships>
</file>

<file path=ppt/slides/_rels/slide3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2.xml.rels><?xml version="1.0" encoding="UTF-8" standalone="yes"?>
<Relationships xmlns="http://schemas.openxmlformats.org/package/2006/relationships"><Relationship Id="rId3" Type="http://schemas.openxmlformats.org/officeDocument/2006/relationships/diagramLayout" Target="../diagrams/layout7.xml"/><Relationship Id="rId2" Type="http://schemas.openxmlformats.org/officeDocument/2006/relationships/diagramData" Target="../diagrams/data7.xml"/><Relationship Id="rId1" Type="http://schemas.openxmlformats.org/officeDocument/2006/relationships/slideLayout" Target="../slideLayouts/slideLayout2.xml"/><Relationship Id="rId6" Type="http://schemas.microsoft.com/office/2007/relationships/diagramDrawing" Target="../diagrams/drawing7.xml"/><Relationship Id="rId5" Type="http://schemas.openxmlformats.org/officeDocument/2006/relationships/diagramColors" Target="../diagrams/colors7.xml"/><Relationship Id="rId4" Type="http://schemas.openxmlformats.org/officeDocument/2006/relationships/diagramQuickStyle" Target="../diagrams/quickStyle7.xml"/></Relationships>
</file>

<file path=ppt/slides/_rels/slide3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8.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Layout" Target="../slideLayouts/slideLayout2.xml"/></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1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jpeg"/><Relationship Id="rId1" Type="http://schemas.openxmlformats.org/officeDocument/2006/relationships/slideLayout" Target="../slideLayouts/slideLayout2.xml"/><Relationship Id="rId6" Type="http://schemas.openxmlformats.org/officeDocument/2006/relationships/image" Target="../media/image13.jpeg"/><Relationship Id="rId5" Type="http://schemas.openxmlformats.org/officeDocument/2006/relationships/image" Target="../media/image12.jpeg"/><Relationship Id="rId4" Type="http://schemas.openxmlformats.org/officeDocument/2006/relationships/image" Target="../media/image11.jpeg"/></Relationships>
</file>

<file path=ppt/slides/_rels/slide417.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14.jpeg"/><Relationship Id="rId1" Type="http://schemas.openxmlformats.org/officeDocument/2006/relationships/slideLayout" Target="../slideLayouts/slideLayout2.xml"/><Relationship Id="rId4" Type="http://schemas.openxmlformats.org/officeDocument/2006/relationships/image" Target="../media/image16.jpeg"/></Relationships>
</file>

<file path=ppt/slides/_rels/slide418.xml.rels><?xml version="1.0" encoding="UTF-8" standalone="yes"?>
<Relationships xmlns="http://schemas.openxmlformats.org/package/2006/relationships"><Relationship Id="rId8" Type="http://schemas.openxmlformats.org/officeDocument/2006/relationships/image" Target="../media/image21.jpeg"/><Relationship Id="rId3" Type="http://schemas.openxmlformats.org/officeDocument/2006/relationships/image" Target="../media/image18.jpeg"/><Relationship Id="rId7" Type="http://schemas.openxmlformats.org/officeDocument/2006/relationships/hyperlink" Target="http://www.google.co.in/imgres?imgurl=http://image.made-in-china.com/2f0j00uesEyPgrOUzc/Stationary-Hydraulic-Cargo-Lift-SJG-SERIES-.jpg&amp;imgrefurl=http://shenxi.en.made-in-china.com/productimage/pMBnCLRrsGYk-2f0j00uesEyPgrOUzc/China-Stationary-Hydraulic-Cargo-Lift-SJG-SERIES-.html&amp;usg=__VW46dfIdx6EVkDHy7s-A3MoN8GQ=&amp;h=642&amp;w=567&amp;sz=74&amp;hl=en&amp;start=14&amp;zoom=1&amp;tbnid=A11Kb8OakCAbiM:&amp;tbnh=137&amp;tbnw=121&amp;ei=P_P4UMfoKdDJrAe3mYCwAg&amp;prev=/search?q=cargo+lift&amp;um=1&amp;hl=en&amp;sa=N&amp;tbo=d&amp;rlz=1W1PRFB_enIN480&amp;biw=1024&amp;bih=536&amp;tbm=isch&amp;um=1&amp;itbs=1" TargetMode="External"/><Relationship Id="rId2" Type="http://schemas.openxmlformats.org/officeDocument/2006/relationships/image" Target="../media/image17.jpeg"/><Relationship Id="rId1" Type="http://schemas.openxmlformats.org/officeDocument/2006/relationships/slideLayout" Target="../slideLayouts/slideLayout2.xml"/><Relationship Id="rId6" Type="http://schemas.openxmlformats.org/officeDocument/2006/relationships/image" Target="../media/image20.jpeg"/><Relationship Id="rId5" Type="http://schemas.openxmlformats.org/officeDocument/2006/relationships/hyperlink" Target="http://www.diytrade.com/china/pd/4903465/Hand_Pallet_Truck.html" TargetMode="External"/><Relationship Id="rId4" Type="http://schemas.openxmlformats.org/officeDocument/2006/relationships/image" Target="../media/image19.jpeg"/><Relationship Id="rId9" Type="http://schemas.openxmlformats.org/officeDocument/2006/relationships/image" Target="../media/image22.jpeg"/></Relationships>
</file>

<file path=ppt/slides/_rels/slide419.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Layout" Target="../slideLayouts/slideLayout2.xml"/><Relationship Id="rId6" Type="http://schemas.openxmlformats.org/officeDocument/2006/relationships/image" Target="../media/image27.jpeg"/><Relationship Id="rId5" Type="http://schemas.openxmlformats.org/officeDocument/2006/relationships/image" Target="../media/image26.jpeg"/><Relationship Id="rId4" Type="http://schemas.openxmlformats.org/officeDocument/2006/relationships/image" Target="../media/image25.jpeg"/></Relationships>
</file>

<file path=ppt/slides/_rels/slide42.xml.rels><?xml version="1.0" encoding="UTF-8" standalone="yes"?>
<Relationships xmlns="http://schemas.openxmlformats.org/package/2006/relationships"><Relationship Id="rId8" Type="http://schemas.openxmlformats.org/officeDocument/2006/relationships/chart" Target="../charts/chart66.xml"/><Relationship Id="rId3" Type="http://schemas.openxmlformats.org/officeDocument/2006/relationships/chart" Target="../charts/chart61.xml"/><Relationship Id="rId7" Type="http://schemas.openxmlformats.org/officeDocument/2006/relationships/chart" Target="../charts/chart65.xml"/><Relationship Id="rId12" Type="http://schemas.openxmlformats.org/officeDocument/2006/relationships/chart" Target="../charts/chart70.xml"/><Relationship Id="rId2" Type="http://schemas.openxmlformats.org/officeDocument/2006/relationships/chart" Target="../charts/chart60.xml"/><Relationship Id="rId1" Type="http://schemas.openxmlformats.org/officeDocument/2006/relationships/slideLayout" Target="../slideLayouts/slideLayout3.xml"/><Relationship Id="rId6" Type="http://schemas.openxmlformats.org/officeDocument/2006/relationships/chart" Target="../charts/chart64.xml"/><Relationship Id="rId11" Type="http://schemas.openxmlformats.org/officeDocument/2006/relationships/chart" Target="../charts/chart69.xml"/><Relationship Id="rId5" Type="http://schemas.openxmlformats.org/officeDocument/2006/relationships/chart" Target="../charts/chart63.xml"/><Relationship Id="rId10" Type="http://schemas.openxmlformats.org/officeDocument/2006/relationships/chart" Target="../charts/chart68.xml"/><Relationship Id="rId4" Type="http://schemas.openxmlformats.org/officeDocument/2006/relationships/chart" Target="../charts/chart62.xml"/><Relationship Id="rId9" Type="http://schemas.openxmlformats.org/officeDocument/2006/relationships/chart" Target="../charts/chart67.xml"/></Relationships>
</file>

<file path=ppt/slides/_rels/slide420.xml.rels><?xml version="1.0" encoding="UTF-8" standalone="yes"?>
<Relationships xmlns="http://schemas.openxmlformats.org/package/2006/relationships"><Relationship Id="rId3" Type="http://schemas.openxmlformats.org/officeDocument/2006/relationships/hyperlink" Target="http://www.google.co.in/imgres?imgurl=http://image.made-in-china.com/43f34j00aeTEpMHrugzA/Steel-Mezzanine-Platform-EBIL-GLHJ-.jpg&amp;imgrefurl=http://njjinxin.en.made-in-china.com/product/JemEpMgrRYUZ/China-Steel-Mezzanine-Platform-EBIL-GLHJ-.html&amp;h=210&amp;w=300&amp;sz=14&amp;tbnid=rkTr5aHvBWzgIM:&amp;tbnh=90&amp;tbnw=129&amp;prev=/search?q=steel+mezzanine+platform&amp;tbm=isch&amp;tbo=u&amp;zoom=1&amp;q=steel+mezzanine+platform&amp;usg=__kWI0t07kZgqQpda0wpchFuadWuA=&amp;docid=iU1OyEtRhAUJ0M&amp;itg=1&amp;hl=en&amp;sa=X&amp;ei=jyr6UPXZHoTSrQe9toG4Aw&amp;sqi=2&amp;ved=0CE8Q9QEwBw&amp;dur=13375" TargetMode="External"/><Relationship Id="rId2" Type="http://schemas.openxmlformats.org/officeDocument/2006/relationships/image" Target="../media/image28.jpeg"/><Relationship Id="rId1" Type="http://schemas.openxmlformats.org/officeDocument/2006/relationships/slideLayout" Target="../slideLayouts/slideLayout2.xml"/><Relationship Id="rId4" Type="http://schemas.openxmlformats.org/officeDocument/2006/relationships/image" Target="../media/image29.jpeg"/></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8" Type="http://schemas.openxmlformats.org/officeDocument/2006/relationships/chart" Target="../charts/chart77.xml"/><Relationship Id="rId3" Type="http://schemas.openxmlformats.org/officeDocument/2006/relationships/chart" Target="../charts/chart72.xml"/><Relationship Id="rId7" Type="http://schemas.openxmlformats.org/officeDocument/2006/relationships/chart" Target="../charts/chart76.xml"/><Relationship Id="rId12" Type="http://schemas.openxmlformats.org/officeDocument/2006/relationships/chart" Target="../charts/chart81.xml"/><Relationship Id="rId2" Type="http://schemas.openxmlformats.org/officeDocument/2006/relationships/chart" Target="../charts/chart71.xml"/><Relationship Id="rId1" Type="http://schemas.openxmlformats.org/officeDocument/2006/relationships/slideLayout" Target="../slideLayouts/slideLayout2.xml"/><Relationship Id="rId6" Type="http://schemas.openxmlformats.org/officeDocument/2006/relationships/chart" Target="../charts/chart75.xml"/><Relationship Id="rId11" Type="http://schemas.openxmlformats.org/officeDocument/2006/relationships/chart" Target="../charts/chart80.xml"/><Relationship Id="rId5" Type="http://schemas.openxmlformats.org/officeDocument/2006/relationships/chart" Target="../charts/chart74.xml"/><Relationship Id="rId10" Type="http://schemas.openxmlformats.org/officeDocument/2006/relationships/chart" Target="../charts/chart79.xml"/><Relationship Id="rId4" Type="http://schemas.openxmlformats.org/officeDocument/2006/relationships/chart" Target="../charts/chart73.xml"/><Relationship Id="rId9" Type="http://schemas.openxmlformats.org/officeDocument/2006/relationships/chart" Target="../charts/chart78.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8" Type="http://schemas.openxmlformats.org/officeDocument/2006/relationships/chart" Target="../charts/chart88.xml"/><Relationship Id="rId3" Type="http://schemas.openxmlformats.org/officeDocument/2006/relationships/chart" Target="../charts/chart83.xml"/><Relationship Id="rId7" Type="http://schemas.openxmlformats.org/officeDocument/2006/relationships/chart" Target="../charts/chart87.xml"/><Relationship Id="rId12" Type="http://schemas.openxmlformats.org/officeDocument/2006/relationships/chart" Target="../charts/chart92.xml"/><Relationship Id="rId2" Type="http://schemas.openxmlformats.org/officeDocument/2006/relationships/chart" Target="../charts/chart82.xml"/><Relationship Id="rId1" Type="http://schemas.openxmlformats.org/officeDocument/2006/relationships/slideLayout" Target="../slideLayouts/slideLayout2.xml"/><Relationship Id="rId6" Type="http://schemas.openxmlformats.org/officeDocument/2006/relationships/chart" Target="../charts/chart86.xml"/><Relationship Id="rId11" Type="http://schemas.openxmlformats.org/officeDocument/2006/relationships/chart" Target="../charts/chart91.xml"/><Relationship Id="rId5" Type="http://schemas.openxmlformats.org/officeDocument/2006/relationships/chart" Target="../charts/chart85.xml"/><Relationship Id="rId10" Type="http://schemas.openxmlformats.org/officeDocument/2006/relationships/chart" Target="../charts/chart90.xml"/><Relationship Id="rId4" Type="http://schemas.openxmlformats.org/officeDocument/2006/relationships/chart" Target="../charts/chart84.xml"/><Relationship Id="rId9" Type="http://schemas.openxmlformats.org/officeDocument/2006/relationships/chart" Target="../charts/chart89.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8" Type="http://schemas.openxmlformats.org/officeDocument/2006/relationships/chart" Target="../charts/chart99.xml"/><Relationship Id="rId3" Type="http://schemas.openxmlformats.org/officeDocument/2006/relationships/chart" Target="../charts/chart94.xml"/><Relationship Id="rId7" Type="http://schemas.openxmlformats.org/officeDocument/2006/relationships/chart" Target="../charts/chart98.xml"/><Relationship Id="rId12" Type="http://schemas.openxmlformats.org/officeDocument/2006/relationships/chart" Target="../charts/chart103.xml"/><Relationship Id="rId2" Type="http://schemas.openxmlformats.org/officeDocument/2006/relationships/chart" Target="../charts/chart93.xml"/><Relationship Id="rId1" Type="http://schemas.openxmlformats.org/officeDocument/2006/relationships/slideLayout" Target="../slideLayouts/slideLayout2.xml"/><Relationship Id="rId6" Type="http://schemas.openxmlformats.org/officeDocument/2006/relationships/chart" Target="../charts/chart97.xml"/><Relationship Id="rId11" Type="http://schemas.openxmlformats.org/officeDocument/2006/relationships/chart" Target="../charts/chart102.xml"/><Relationship Id="rId5" Type="http://schemas.openxmlformats.org/officeDocument/2006/relationships/chart" Target="../charts/chart96.xml"/><Relationship Id="rId10" Type="http://schemas.openxmlformats.org/officeDocument/2006/relationships/chart" Target="../charts/chart101.xml"/><Relationship Id="rId4" Type="http://schemas.openxmlformats.org/officeDocument/2006/relationships/chart" Target="../charts/chart95.xml"/><Relationship Id="rId9" Type="http://schemas.openxmlformats.org/officeDocument/2006/relationships/chart" Target="../charts/chart10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3.xml.rels><?xml version="1.0" encoding="UTF-8" standalone="yes"?>
<Relationships xmlns="http://schemas.openxmlformats.org/package/2006/relationships"><Relationship Id="rId8" Type="http://schemas.openxmlformats.org/officeDocument/2006/relationships/chart" Target="../charts/chart110.xml"/><Relationship Id="rId3" Type="http://schemas.openxmlformats.org/officeDocument/2006/relationships/chart" Target="../charts/chart105.xml"/><Relationship Id="rId7" Type="http://schemas.openxmlformats.org/officeDocument/2006/relationships/chart" Target="../charts/chart109.xml"/><Relationship Id="rId12" Type="http://schemas.openxmlformats.org/officeDocument/2006/relationships/chart" Target="../charts/chart114.xml"/><Relationship Id="rId2" Type="http://schemas.openxmlformats.org/officeDocument/2006/relationships/chart" Target="../charts/chart104.xml"/><Relationship Id="rId1" Type="http://schemas.openxmlformats.org/officeDocument/2006/relationships/slideLayout" Target="../slideLayouts/slideLayout2.xml"/><Relationship Id="rId6" Type="http://schemas.openxmlformats.org/officeDocument/2006/relationships/chart" Target="../charts/chart108.xml"/><Relationship Id="rId11" Type="http://schemas.openxmlformats.org/officeDocument/2006/relationships/chart" Target="../charts/chart113.xml"/><Relationship Id="rId5" Type="http://schemas.openxmlformats.org/officeDocument/2006/relationships/chart" Target="../charts/chart107.xml"/><Relationship Id="rId10" Type="http://schemas.openxmlformats.org/officeDocument/2006/relationships/chart" Target="../charts/chart112.xml"/><Relationship Id="rId4" Type="http://schemas.openxmlformats.org/officeDocument/2006/relationships/chart" Target="../charts/chart106.xml"/><Relationship Id="rId9" Type="http://schemas.openxmlformats.org/officeDocument/2006/relationships/chart" Target="../charts/chart111.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8" Type="http://schemas.openxmlformats.org/officeDocument/2006/relationships/diagramQuickStyle" Target="../diagrams/quickStyle2.xml"/><Relationship Id="rId3" Type="http://schemas.openxmlformats.org/officeDocument/2006/relationships/diagramLayout" Target="../diagrams/layout1.xml"/><Relationship Id="rId7" Type="http://schemas.openxmlformats.org/officeDocument/2006/relationships/diagramLayout" Target="../diagrams/layout2.xml"/><Relationship Id="rId2" Type="http://schemas.openxmlformats.org/officeDocument/2006/relationships/diagramData" Target="../diagrams/data1.xml"/><Relationship Id="rId1" Type="http://schemas.openxmlformats.org/officeDocument/2006/relationships/slideLayout" Target="../slideLayouts/slideLayout4.xml"/><Relationship Id="rId6" Type="http://schemas.openxmlformats.org/officeDocument/2006/relationships/diagramData" Target="../diagrams/data2.xml"/><Relationship Id="rId11" Type="http://schemas.microsoft.com/office/2007/relationships/diagramDrawing" Target="../diagrams/drawing2.xml"/><Relationship Id="rId5" Type="http://schemas.openxmlformats.org/officeDocument/2006/relationships/diagramColors" Target="../diagrams/colors1.xml"/><Relationship Id="rId10" Type="http://schemas.microsoft.com/office/2007/relationships/diagramDrawing" Target="../diagrams/drawing1.xml"/><Relationship Id="rId4" Type="http://schemas.openxmlformats.org/officeDocument/2006/relationships/diagramQuickStyle" Target="../diagrams/quickStyle1.xml"/><Relationship Id="rId9" Type="http://schemas.openxmlformats.org/officeDocument/2006/relationships/diagramColors" Target="../diagrams/colors2.xml"/></Relationships>
</file>

<file path=ppt/slides/_rels/slide57.xml.rels><?xml version="1.0" encoding="UTF-8" standalone="yes"?>
<Relationships xmlns="http://schemas.openxmlformats.org/package/2006/relationships"><Relationship Id="rId3" Type="http://schemas.openxmlformats.org/officeDocument/2006/relationships/chart" Target="../charts/chart116.xml"/><Relationship Id="rId2" Type="http://schemas.openxmlformats.org/officeDocument/2006/relationships/chart" Target="../charts/chart115.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chart" Target="../charts/chart117.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8" Type="http://schemas.openxmlformats.org/officeDocument/2006/relationships/hyperlink" Target="http://goo.gl/maps/wOUhy" TargetMode="External"/><Relationship Id="rId13" Type="http://schemas.openxmlformats.org/officeDocument/2006/relationships/hyperlink" Target="http://goo.gl/maps/dJC6u" TargetMode="External"/><Relationship Id="rId18" Type="http://schemas.openxmlformats.org/officeDocument/2006/relationships/hyperlink" Target="http://goo.gl/maps/kBAqD" TargetMode="External"/><Relationship Id="rId26" Type="http://schemas.openxmlformats.org/officeDocument/2006/relationships/hyperlink" Target="http://goo.gl/maps/t0gzu" TargetMode="External"/><Relationship Id="rId3" Type="http://schemas.openxmlformats.org/officeDocument/2006/relationships/hyperlink" Target="http://goo.gl/maps/zyxz3" TargetMode="External"/><Relationship Id="rId21" Type="http://schemas.openxmlformats.org/officeDocument/2006/relationships/hyperlink" Target="http://goo.gl/maps/Ne8AU" TargetMode="External"/><Relationship Id="rId7" Type="http://schemas.openxmlformats.org/officeDocument/2006/relationships/hyperlink" Target="http://goo.gl/maps/Dzqpn" TargetMode="External"/><Relationship Id="rId12" Type="http://schemas.openxmlformats.org/officeDocument/2006/relationships/hyperlink" Target="http://goo.gl/maps/fkAp2" TargetMode="External"/><Relationship Id="rId17" Type="http://schemas.openxmlformats.org/officeDocument/2006/relationships/hyperlink" Target="http://goo.gl/maps/ySGVR" TargetMode="External"/><Relationship Id="rId25" Type="http://schemas.openxmlformats.org/officeDocument/2006/relationships/hyperlink" Target="http://goo.gl/maps/n96aJ" TargetMode="External"/><Relationship Id="rId2" Type="http://schemas.openxmlformats.org/officeDocument/2006/relationships/hyperlink" Target="http://goo.gl/maps/QvBMj" TargetMode="External"/><Relationship Id="rId16" Type="http://schemas.openxmlformats.org/officeDocument/2006/relationships/hyperlink" Target="http://goo.gl/maps/eFQCl" TargetMode="External"/><Relationship Id="rId20" Type="http://schemas.openxmlformats.org/officeDocument/2006/relationships/hyperlink" Target="http://goo.gl/maps/zosjE" TargetMode="External"/><Relationship Id="rId1" Type="http://schemas.openxmlformats.org/officeDocument/2006/relationships/slideLayout" Target="../slideLayouts/slideLayout3.xml"/><Relationship Id="rId6" Type="http://schemas.openxmlformats.org/officeDocument/2006/relationships/hyperlink" Target="http://goo.gl/maps/O7Miz" TargetMode="External"/><Relationship Id="rId11" Type="http://schemas.openxmlformats.org/officeDocument/2006/relationships/hyperlink" Target="http://goo.gl/maps/tWs1Q" TargetMode="External"/><Relationship Id="rId24" Type="http://schemas.openxmlformats.org/officeDocument/2006/relationships/hyperlink" Target="http://goo.gl/maps/Fb5RE" TargetMode="External"/><Relationship Id="rId5" Type="http://schemas.openxmlformats.org/officeDocument/2006/relationships/hyperlink" Target="http://goo.gl/maps/1oPE8" TargetMode="External"/><Relationship Id="rId15" Type="http://schemas.openxmlformats.org/officeDocument/2006/relationships/hyperlink" Target="http://goo.gl/maps/3QavX" TargetMode="External"/><Relationship Id="rId23" Type="http://schemas.openxmlformats.org/officeDocument/2006/relationships/hyperlink" Target="http://goo.gl/maps/r9Ptz" TargetMode="External"/><Relationship Id="rId10" Type="http://schemas.openxmlformats.org/officeDocument/2006/relationships/hyperlink" Target="http://goo.gl/maps/RFF93" TargetMode="External"/><Relationship Id="rId19" Type="http://schemas.openxmlformats.org/officeDocument/2006/relationships/hyperlink" Target="http://goo.gl/maps/wU1V3" TargetMode="External"/><Relationship Id="rId4" Type="http://schemas.openxmlformats.org/officeDocument/2006/relationships/hyperlink" Target="http://goo.gl/maps/7aW0p" TargetMode="External"/><Relationship Id="rId9" Type="http://schemas.openxmlformats.org/officeDocument/2006/relationships/hyperlink" Target="http://goo.gl/maps/VtbBD" TargetMode="External"/><Relationship Id="rId14" Type="http://schemas.openxmlformats.org/officeDocument/2006/relationships/hyperlink" Target="http://goo.gl/maps/ftPrt" TargetMode="External"/><Relationship Id="rId22" Type="http://schemas.openxmlformats.org/officeDocument/2006/relationships/hyperlink" Target="http://goo.gl/maps/92BzC" TargetMode="Externa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8" Type="http://schemas.openxmlformats.org/officeDocument/2006/relationships/chart" Target="../charts/chart124.xml"/><Relationship Id="rId3" Type="http://schemas.openxmlformats.org/officeDocument/2006/relationships/chart" Target="../charts/chart119.xml"/><Relationship Id="rId7" Type="http://schemas.openxmlformats.org/officeDocument/2006/relationships/chart" Target="../charts/chart123.xml"/><Relationship Id="rId12" Type="http://schemas.openxmlformats.org/officeDocument/2006/relationships/chart" Target="../charts/chart128.xml"/><Relationship Id="rId2" Type="http://schemas.openxmlformats.org/officeDocument/2006/relationships/chart" Target="../charts/chart118.xml"/><Relationship Id="rId1" Type="http://schemas.openxmlformats.org/officeDocument/2006/relationships/slideLayout" Target="../slideLayouts/slideLayout2.xml"/><Relationship Id="rId6" Type="http://schemas.openxmlformats.org/officeDocument/2006/relationships/chart" Target="../charts/chart122.xml"/><Relationship Id="rId11" Type="http://schemas.openxmlformats.org/officeDocument/2006/relationships/chart" Target="../charts/chart127.xml"/><Relationship Id="rId5" Type="http://schemas.openxmlformats.org/officeDocument/2006/relationships/chart" Target="../charts/chart121.xml"/><Relationship Id="rId10" Type="http://schemas.openxmlformats.org/officeDocument/2006/relationships/chart" Target="../charts/chart126.xml"/><Relationship Id="rId4" Type="http://schemas.openxmlformats.org/officeDocument/2006/relationships/chart" Target="../charts/chart120.xml"/><Relationship Id="rId9" Type="http://schemas.openxmlformats.org/officeDocument/2006/relationships/chart" Target="../charts/chart125.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8" Type="http://schemas.openxmlformats.org/officeDocument/2006/relationships/chart" Target="../charts/chart135.xml"/><Relationship Id="rId3" Type="http://schemas.openxmlformats.org/officeDocument/2006/relationships/chart" Target="../charts/chart130.xml"/><Relationship Id="rId7" Type="http://schemas.openxmlformats.org/officeDocument/2006/relationships/chart" Target="../charts/chart134.xml"/><Relationship Id="rId12" Type="http://schemas.openxmlformats.org/officeDocument/2006/relationships/chart" Target="../charts/chart139.xml"/><Relationship Id="rId2" Type="http://schemas.openxmlformats.org/officeDocument/2006/relationships/chart" Target="../charts/chart129.xml"/><Relationship Id="rId1" Type="http://schemas.openxmlformats.org/officeDocument/2006/relationships/slideLayout" Target="../slideLayouts/slideLayout2.xml"/><Relationship Id="rId6" Type="http://schemas.openxmlformats.org/officeDocument/2006/relationships/chart" Target="../charts/chart133.xml"/><Relationship Id="rId11" Type="http://schemas.openxmlformats.org/officeDocument/2006/relationships/chart" Target="../charts/chart138.xml"/><Relationship Id="rId5" Type="http://schemas.openxmlformats.org/officeDocument/2006/relationships/chart" Target="../charts/chart132.xml"/><Relationship Id="rId10" Type="http://schemas.openxmlformats.org/officeDocument/2006/relationships/chart" Target="../charts/chart137.xml"/><Relationship Id="rId4" Type="http://schemas.openxmlformats.org/officeDocument/2006/relationships/chart" Target="../charts/chart131.xml"/><Relationship Id="rId9" Type="http://schemas.openxmlformats.org/officeDocument/2006/relationships/chart" Target="../charts/chart136.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8" Type="http://schemas.openxmlformats.org/officeDocument/2006/relationships/chart" Target="../charts/chart145.xml"/><Relationship Id="rId13" Type="http://schemas.openxmlformats.org/officeDocument/2006/relationships/chart" Target="../charts/chart150.xml"/><Relationship Id="rId3" Type="http://schemas.openxmlformats.org/officeDocument/2006/relationships/image" Target="../media/image7.jpeg"/><Relationship Id="rId7" Type="http://schemas.openxmlformats.org/officeDocument/2006/relationships/chart" Target="../charts/chart144.xml"/><Relationship Id="rId12" Type="http://schemas.openxmlformats.org/officeDocument/2006/relationships/chart" Target="../charts/chart149.xml"/><Relationship Id="rId2" Type="http://schemas.openxmlformats.org/officeDocument/2006/relationships/chart" Target="../charts/chart140.xml"/><Relationship Id="rId1" Type="http://schemas.openxmlformats.org/officeDocument/2006/relationships/slideLayout" Target="../slideLayouts/slideLayout2.xml"/><Relationship Id="rId6" Type="http://schemas.openxmlformats.org/officeDocument/2006/relationships/chart" Target="../charts/chart143.xml"/><Relationship Id="rId11" Type="http://schemas.openxmlformats.org/officeDocument/2006/relationships/chart" Target="../charts/chart148.xml"/><Relationship Id="rId5" Type="http://schemas.openxmlformats.org/officeDocument/2006/relationships/chart" Target="../charts/chart142.xml"/><Relationship Id="rId10" Type="http://schemas.openxmlformats.org/officeDocument/2006/relationships/chart" Target="../charts/chart147.xml"/><Relationship Id="rId4" Type="http://schemas.openxmlformats.org/officeDocument/2006/relationships/chart" Target="../charts/chart141.xml"/><Relationship Id="rId9" Type="http://schemas.openxmlformats.org/officeDocument/2006/relationships/chart" Target="../charts/chart146.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8" Type="http://schemas.openxmlformats.org/officeDocument/2006/relationships/chart" Target="../charts/chart157.xml"/><Relationship Id="rId3" Type="http://schemas.openxmlformats.org/officeDocument/2006/relationships/chart" Target="../charts/chart152.xml"/><Relationship Id="rId7" Type="http://schemas.openxmlformats.org/officeDocument/2006/relationships/chart" Target="../charts/chart156.xml"/><Relationship Id="rId12" Type="http://schemas.openxmlformats.org/officeDocument/2006/relationships/chart" Target="../charts/chart161.xml"/><Relationship Id="rId2" Type="http://schemas.openxmlformats.org/officeDocument/2006/relationships/chart" Target="../charts/chart151.xml"/><Relationship Id="rId1" Type="http://schemas.openxmlformats.org/officeDocument/2006/relationships/slideLayout" Target="../slideLayouts/slideLayout2.xml"/><Relationship Id="rId6" Type="http://schemas.openxmlformats.org/officeDocument/2006/relationships/chart" Target="../charts/chart155.xml"/><Relationship Id="rId11" Type="http://schemas.openxmlformats.org/officeDocument/2006/relationships/chart" Target="../charts/chart160.xml"/><Relationship Id="rId5" Type="http://schemas.openxmlformats.org/officeDocument/2006/relationships/chart" Target="../charts/chart154.xml"/><Relationship Id="rId10" Type="http://schemas.openxmlformats.org/officeDocument/2006/relationships/chart" Target="../charts/chart159.xml"/><Relationship Id="rId4" Type="http://schemas.openxmlformats.org/officeDocument/2006/relationships/chart" Target="../charts/chart153.xml"/><Relationship Id="rId9" Type="http://schemas.openxmlformats.org/officeDocument/2006/relationships/chart" Target="../charts/chart158.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8" Type="http://schemas.openxmlformats.org/officeDocument/2006/relationships/diagramQuickStyle" Target="../diagrams/quickStyle4.xml"/><Relationship Id="rId3" Type="http://schemas.openxmlformats.org/officeDocument/2006/relationships/diagramLayout" Target="../diagrams/layout3.xml"/><Relationship Id="rId7" Type="http://schemas.openxmlformats.org/officeDocument/2006/relationships/diagramLayout" Target="../diagrams/layout4.xml"/><Relationship Id="rId2" Type="http://schemas.openxmlformats.org/officeDocument/2006/relationships/diagramData" Target="../diagrams/data3.xml"/><Relationship Id="rId1" Type="http://schemas.openxmlformats.org/officeDocument/2006/relationships/slideLayout" Target="../slideLayouts/slideLayout2.xml"/><Relationship Id="rId6" Type="http://schemas.openxmlformats.org/officeDocument/2006/relationships/diagramData" Target="../diagrams/data4.xml"/><Relationship Id="rId11" Type="http://schemas.microsoft.com/office/2007/relationships/diagramDrawing" Target="../diagrams/drawing4.xml"/><Relationship Id="rId5" Type="http://schemas.openxmlformats.org/officeDocument/2006/relationships/diagramColors" Target="../diagrams/colors3.xml"/><Relationship Id="rId10" Type="http://schemas.microsoft.com/office/2007/relationships/diagramDrawing" Target="../diagrams/drawing3.xml"/><Relationship Id="rId4" Type="http://schemas.openxmlformats.org/officeDocument/2006/relationships/diagramQuickStyle" Target="../diagrams/quickStyle3.xml"/><Relationship Id="rId9" Type="http://schemas.openxmlformats.org/officeDocument/2006/relationships/diagramColors" Target="../diagrams/colors4.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8" Type="http://schemas.openxmlformats.org/officeDocument/2006/relationships/diagramQuickStyle" Target="../diagrams/quickStyle6.xml"/><Relationship Id="rId3" Type="http://schemas.openxmlformats.org/officeDocument/2006/relationships/diagramLayout" Target="../diagrams/layout5.xml"/><Relationship Id="rId7" Type="http://schemas.openxmlformats.org/officeDocument/2006/relationships/diagramLayout" Target="../diagrams/layout6.xml"/><Relationship Id="rId2" Type="http://schemas.openxmlformats.org/officeDocument/2006/relationships/diagramData" Target="../diagrams/data5.xml"/><Relationship Id="rId1" Type="http://schemas.openxmlformats.org/officeDocument/2006/relationships/slideLayout" Target="../slideLayouts/slideLayout2.xml"/><Relationship Id="rId6" Type="http://schemas.openxmlformats.org/officeDocument/2006/relationships/diagramData" Target="../diagrams/data6.xml"/><Relationship Id="rId11" Type="http://schemas.microsoft.com/office/2007/relationships/diagramDrawing" Target="../diagrams/drawing6.xml"/><Relationship Id="rId5" Type="http://schemas.openxmlformats.org/officeDocument/2006/relationships/diagramColors" Target="../diagrams/colors5.xml"/><Relationship Id="rId10" Type="http://schemas.microsoft.com/office/2007/relationships/diagramDrawing" Target="../diagrams/drawing5.xml"/><Relationship Id="rId4" Type="http://schemas.openxmlformats.org/officeDocument/2006/relationships/diagramQuickStyle" Target="../diagrams/quickStyle5.xml"/><Relationship Id="rId9" Type="http://schemas.openxmlformats.org/officeDocument/2006/relationships/diagramColors" Target="../diagrams/colors6.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chart" Target="../charts/chart163.xml"/><Relationship Id="rId7" Type="http://schemas.openxmlformats.org/officeDocument/2006/relationships/chart" Target="../charts/chart167.xml"/><Relationship Id="rId2" Type="http://schemas.openxmlformats.org/officeDocument/2006/relationships/chart" Target="../charts/chart162.xml"/><Relationship Id="rId1" Type="http://schemas.openxmlformats.org/officeDocument/2006/relationships/slideLayout" Target="../slideLayouts/slideLayout2.xml"/><Relationship Id="rId6" Type="http://schemas.openxmlformats.org/officeDocument/2006/relationships/chart" Target="../charts/chart166.xml"/><Relationship Id="rId5" Type="http://schemas.openxmlformats.org/officeDocument/2006/relationships/chart" Target="../charts/chart165.xml"/><Relationship Id="rId4" Type="http://schemas.openxmlformats.org/officeDocument/2006/relationships/chart" Target="../charts/chart164.xml"/></Relationships>
</file>

<file path=ppt/slides/_rels/slide81.xml.rels><?xml version="1.0" encoding="UTF-8" standalone="yes"?>
<Relationships xmlns="http://schemas.openxmlformats.org/package/2006/relationships"><Relationship Id="rId3" Type="http://schemas.openxmlformats.org/officeDocument/2006/relationships/chart" Target="../charts/chart169.xml"/><Relationship Id="rId2" Type="http://schemas.openxmlformats.org/officeDocument/2006/relationships/chart" Target="../charts/chart168.xml"/><Relationship Id="rId1" Type="http://schemas.openxmlformats.org/officeDocument/2006/relationships/slideLayout" Target="../slideLayouts/slideLayout2.xml"/><Relationship Id="rId6" Type="http://schemas.openxmlformats.org/officeDocument/2006/relationships/chart" Target="../charts/chart172.xml"/><Relationship Id="rId5" Type="http://schemas.openxmlformats.org/officeDocument/2006/relationships/chart" Target="../charts/chart171.xml"/><Relationship Id="rId4" Type="http://schemas.openxmlformats.org/officeDocument/2006/relationships/chart" Target="../charts/chart170.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8" Type="http://schemas.openxmlformats.org/officeDocument/2006/relationships/chart" Target="../charts/chart179.xml"/><Relationship Id="rId3" Type="http://schemas.openxmlformats.org/officeDocument/2006/relationships/chart" Target="../charts/chart174.xml"/><Relationship Id="rId7" Type="http://schemas.openxmlformats.org/officeDocument/2006/relationships/chart" Target="../charts/chart178.xml"/><Relationship Id="rId12" Type="http://schemas.openxmlformats.org/officeDocument/2006/relationships/chart" Target="../charts/chart183.xml"/><Relationship Id="rId2" Type="http://schemas.openxmlformats.org/officeDocument/2006/relationships/chart" Target="../charts/chart173.xml"/><Relationship Id="rId1" Type="http://schemas.openxmlformats.org/officeDocument/2006/relationships/slideLayout" Target="../slideLayouts/slideLayout2.xml"/><Relationship Id="rId6" Type="http://schemas.openxmlformats.org/officeDocument/2006/relationships/chart" Target="../charts/chart177.xml"/><Relationship Id="rId11" Type="http://schemas.openxmlformats.org/officeDocument/2006/relationships/chart" Target="../charts/chart182.xml"/><Relationship Id="rId5" Type="http://schemas.openxmlformats.org/officeDocument/2006/relationships/chart" Target="../charts/chart176.xml"/><Relationship Id="rId10" Type="http://schemas.openxmlformats.org/officeDocument/2006/relationships/chart" Target="../charts/chart181.xml"/><Relationship Id="rId4" Type="http://schemas.openxmlformats.org/officeDocument/2006/relationships/chart" Target="../charts/chart175.xml"/><Relationship Id="rId9" Type="http://schemas.openxmlformats.org/officeDocument/2006/relationships/chart" Target="../charts/chart180.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8" Type="http://schemas.openxmlformats.org/officeDocument/2006/relationships/chart" Target="../charts/chart190.xml"/><Relationship Id="rId3" Type="http://schemas.openxmlformats.org/officeDocument/2006/relationships/chart" Target="../charts/chart185.xml"/><Relationship Id="rId7" Type="http://schemas.openxmlformats.org/officeDocument/2006/relationships/chart" Target="../charts/chart189.xml"/><Relationship Id="rId12" Type="http://schemas.openxmlformats.org/officeDocument/2006/relationships/chart" Target="../charts/chart194.xml"/><Relationship Id="rId2" Type="http://schemas.openxmlformats.org/officeDocument/2006/relationships/chart" Target="../charts/chart184.xml"/><Relationship Id="rId1" Type="http://schemas.openxmlformats.org/officeDocument/2006/relationships/slideLayout" Target="../slideLayouts/slideLayout2.xml"/><Relationship Id="rId6" Type="http://schemas.openxmlformats.org/officeDocument/2006/relationships/chart" Target="../charts/chart188.xml"/><Relationship Id="rId11" Type="http://schemas.openxmlformats.org/officeDocument/2006/relationships/chart" Target="../charts/chart193.xml"/><Relationship Id="rId5" Type="http://schemas.openxmlformats.org/officeDocument/2006/relationships/chart" Target="../charts/chart187.xml"/><Relationship Id="rId10" Type="http://schemas.openxmlformats.org/officeDocument/2006/relationships/chart" Target="../charts/chart192.xml"/><Relationship Id="rId4" Type="http://schemas.openxmlformats.org/officeDocument/2006/relationships/chart" Target="../charts/chart186.xml"/><Relationship Id="rId9" Type="http://schemas.openxmlformats.org/officeDocument/2006/relationships/chart" Target="../charts/chart19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8" Type="http://schemas.openxmlformats.org/officeDocument/2006/relationships/chart" Target="../charts/chart201.xml"/><Relationship Id="rId3" Type="http://schemas.openxmlformats.org/officeDocument/2006/relationships/chart" Target="../charts/chart196.xml"/><Relationship Id="rId7" Type="http://schemas.openxmlformats.org/officeDocument/2006/relationships/chart" Target="../charts/chart200.xml"/><Relationship Id="rId12" Type="http://schemas.openxmlformats.org/officeDocument/2006/relationships/chart" Target="../charts/chart205.xml"/><Relationship Id="rId2" Type="http://schemas.openxmlformats.org/officeDocument/2006/relationships/chart" Target="../charts/chart195.xml"/><Relationship Id="rId1" Type="http://schemas.openxmlformats.org/officeDocument/2006/relationships/slideLayout" Target="../slideLayouts/slideLayout2.xml"/><Relationship Id="rId6" Type="http://schemas.openxmlformats.org/officeDocument/2006/relationships/chart" Target="../charts/chart199.xml"/><Relationship Id="rId11" Type="http://schemas.openxmlformats.org/officeDocument/2006/relationships/chart" Target="../charts/chart204.xml"/><Relationship Id="rId5" Type="http://schemas.openxmlformats.org/officeDocument/2006/relationships/chart" Target="../charts/chart198.xml"/><Relationship Id="rId10" Type="http://schemas.openxmlformats.org/officeDocument/2006/relationships/chart" Target="../charts/chart203.xml"/><Relationship Id="rId4" Type="http://schemas.openxmlformats.org/officeDocument/2006/relationships/chart" Target="../charts/chart197.xml"/><Relationship Id="rId9" Type="http://schemas.openxmlformats.org/officeDocument/2006/relationships/chart" Target="../charts/chart20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8" Type="http://schemas.openxmlformats.org/officeDocument/2006/relationships/chart" Target="../charts/chart211.xml"/><Relationship Id="rId13" Type="http://schemas.openxmlformats.org/officeDocument/2006/relationships/chart" Target="../charts/chart216.xml"/><Relationship Id="rId3" Type="http://schemas.openxmlformats.org/officeDocument/2006/relationships/image" Target="../media/image7.jpeg"/><Relationship Id="rId7" Type="http://schemas.openxmlformats.org/officeDocument/2006/relationships/chart" Target="../charts/chart210.xml"/><Relationship Id="rId12" Type="http://schemas.openxmlformats.org/officeDocument/2006/relationships/chart" Target="../charts/chart215.xml"/><Relationship Id="rId2" Type="http://schemas.openxmlformats.org/officeDocument/2006/relationships/chart" Target="../charts/chart206.xml"/><Relationship Id="rId1" Type="http://schemas.openxmlformats.org/officeDocument/2006/relationships/slideLayout" Target="../slideLayouts/slideLayout2.xml"/><Relationship Id="rId6" Type="http://schemas.openxmlformats.org/officeDocument/2006/relationships/chart" Target="../charts/chart209.xml"/><Relationship Id="rId11" Type="http://schemas.openxmlformats.org/officeDocument/2006/relationships/chart" Target="../charts/chart214.xml"/><Relationship Id="rId5" Type="http://schemas.openxmlformats.org/officeDocument/2006/relationships/chart" Target="../charts/chart208.xml"/><Relationship Id="rId10" Type="http://schemas.openxmlformats.org/officeDocument/2006/relationships/chart" Target="../charts/chart213.xml"/><Relationship Id="rId4" Type="http://schemas.openxmlformats.org/officeDocument/2006/relationships/chart" Target="../charts/chart207.xml"/><Relationship Id="rId9" Type="http://schemas.openxmlformats.org/officeDocument/2006/relationships/chart" Target="../charts/chart21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8" Type="http://schemas.openxmlformats.org/officeDocument/2006/relationships/chart" Target="../charts/chart222.xml"/><Relationship Id="rId13" Type="http://schemas.openxmlformats.org/officeDocument/2006/relationships/chart" Target="../charts/chart227.xml"/><Relationship Id="rId3" Type="http://schemas.openxmlformats.org/officeDocument/2006/relationships/image" Target="../media/image7.jpeg"/><Relationship Id="rId7" Type="http://schemas.openxmlformats.org/officeDocument/2006/relationships/chart" Target="../charts/chart221.xml"/><Relationship Id="rId12" Type="http://schemas.openxmlformats.org/officeDocument/2006/relationships/chart" Target="../charts/chart226.xml"/><Relationship Id="rId2" Type="http://schemas.openxmlformats.org/officeDocument/2006/relationships/chart" Target="../charts/chart217.xml"/><Relationship Id="rId1" Type="http://schemas.openxmlformats.org/officeDocument/2006/relationships/slideLayout" Target="../slideLayouts/slideLayout2.xml"/><Relationship Id="rId6" Type="http://schemas.openxmlformats.org/officeDocument/2006/relationships/chart" Target="../charts/chart220.xml"/><Relationship Id="rId11" Type="http://schemas.openxmlformats.org/officeDocument/2006/relationships/chart" Target="../charts/chart225.xml"/><Relationship Id="rId5" Type="http://schemas.openxmlformats.org/officeDocument/2006/relationships/chart" Target="../charts/chart219.xml"/><Relationship Id="rId10" Type="http://schemas.openxmlformats.org/officeDocument/2006/relationships/chart" Target="../charts/chart224.xml"/><Relationship Id="rId4" Type="http://schemas.openxmlformats.org/officeDocument/2006/relationships/chart" Target="../charts/chart218.xml"/><Relationship Id="rId9" Type="http://schemas.openxmlformats.org/officeDocument/2006/relationships/chart" Target="../charts/chart22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3" Type="http://schemas.openxmlformats.org/officeDocument/2006/relationships/chart" Target="../charts/chart229.xml"/><Relationship Id="rId7" Type="http://schemas.openxmlformats.org/officeDocument/2006/relationships/chart" Target="../charts/chart233.xml"/><Relationship Id="rId2" Type="http://schemas.openxmlformats.org/officeDocument/2006/relationships/chart" Target="../charts/chart228.xml"/><Relationship Id="rId1" Type="http://schemas.openxmlformats.org/officeDocument/2006/relationships/slideLayout" Target="../slideLayouts/slideLayout2.xml"/><Relationship Id="rId6" Type="http://schemas.openxmlformats.org/officeDocument/2006/relationships/chart" Target="../charts/chart232.xml"/><Relationship Id="rId5" Type="http://schemas.openxmlformats.org/officeDocument/2006/relationships/chart" Target="../charts/chart231.xml"/><Relationship Id="rId4" Type="http://schemas.openxmlformats.org/officeDocument/2006/relationships/chart" Target="../charts/chart230.xml"/></Relationships>
</file>

<file path=ppt/slides/_rels/slide96.xml.rels><?xml version="1.0" encoding="UTF-8" standalone="yes"?>
<Relationships xmlns="http://schemas.openxmlformats.org/package/2006/relationships"><Relationship Id="rId3" Type="http://schemas.openxmlformats.org/officeDocument/2006/relationships/chart" Target="../charts/chart235.xml"/><Relationship Id="rId2" Type="http://schemas.openxmlformats.org/officeDocument/2006/relationships/chart" Target="../charts/chart234.xml"/><Relationship Id="rId1" Type="http://schemas.openxmlformats.org/officeDocument/2006/relationships/slideLayout" Target="../slideLayouts/slideLayout2.xml"/><Relationship Id="rId6" Type="http://schemas.openxmlformats.org/officeDocument/2006/relationships/chart" Target="../charts/chart238.xml"/><Relationship Id="rId5" Type="http://schemas.openxmlformats.org/officeDocument/2006/relationships/chart" Target="../charts/chart237.xml"/><Relationship Id="rId4" Type="http://schemas.openxmlformats.org/officeDocument/2006/relationships/chart" Target="../charts/chart236.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3" Type="http://schemas.openxmlformats.org/officeDocument/2006/relationships/chart" Target="../charts/chart240.xml"/><Relationship Id="rId7" Type="http://schemas.openxmlformats.org/officeDocument/2006/relationships/chart" Target="../charts/chart244.xml"/><Relationship Id="rId2" Type="http://schemas.openxmlformats.org/officeDocument/2006/relationships/chart" Target="../charts/chart239.xml"/><Relationship Id="rId1" Type="http://schemas.openxmlformats.org/officeDocument/2006/relationships/slideLayout" Target="../slideLayouts/slideLayout2.xml"/><Relationship Id="rId6" Type="http://schemas.openxmlformats.org/officeDocument/2006/relationships/chart" Target="../charts/chart243.xml"/><Relationship Id="rId5" Type="http://schemas.openxmlformats.org/officeDocument/2006/relationships/chart" Target="../charts/chart242.xml"/><Relationship Id="rId4" Type="http://schemas.openxmlformats.org/officeDocument/2006/relationships/chart" Target="../charts/chart24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27"/>
          <p:cNvGrpSpPr/>
          <p:nvPr/>
        </p:nvGrpSpPr>
        <p:grpSpPr>
          <a:xfrm>
            <a:off x="137160" y="136525"/>
            <a:ext cx="6583680" cy="9326880"/>
            <a:chOff x="137160" y="136525"/>
            <a:chExt cx="6583680" cy="9326880"/>
          </a:xfrm>
        </p:grpSpPr>
        <p:sp>
          <p:nvSpPr>
            <p:cNvPr id="1027" name="Rectangle 84"/>
            <p:cNvSpPr>
              <a:spLocks noChangeArrowheads="1"/>
            </p:cNvSpPr>
            <p:nvPr/>
          </p:nvSpPr>
          <p:spPr bwMode="auto">
            <a:xfrm>
              <a:off x="137160" y="136525"/>
              <a:ext cx="6583680" cy="9326880"/>
            </a:xfrm>
            <a:prstGeom prst="rect">
              <a:avLst/>
            </a:prstGeom>
            <a:solidFill>
              <a:srgbClr val="E8EFF4"/>
            </a:solidFill>
            <a:ln w="28575" cap="rnd">
              <a:solidFill>
                <a:srgbClr val="406E8C"/>
              </a:solidFill>
              <a:miter lim="800000"/>
              <a:headEnd/>
              <a:tailEnd/>
            </a:ln>
          </p:spPr>
          <p:txBody>
            <a:bodyPr vert="horz" wrap="square" lIns="91440" tIns="45720" rIns="91440" bIns="45720" numCol="1" anchor="t" anchorCtr="0" compatLnSpc="1">
              <a:prstTxWarp prst="textNoShape">
                <a:avLst/>
              </a:prstTxWarp>
            </a:bodyPr>
            <a:lstStyle/>
            <a:p>
              <a:endParaRPr lang="en-US" dirty="0"/>
            </a:p>
          </p:txBody>
        </p:sp>
        <p:pic>
          <p:nvPicPr>
            <p:cNvPr id="9" name="Picture 8"/>
            <p:cNvPicPr/>
            <p:nvPr/>
          </p:nvPicPr>
          <p:blipFill>
            <a:blip r:embed="rId2" cstate="print">
              <a:clrChange>
                <a:clrFrom>
                  <a:srgbClr val="FFFFFD"/>
                </a:clrFrom>
                <a:clrTo>
                  <a:srgbClr val="FFFFFD">
                    <a:alpha val="0"/>
                  </a:srgbClr>
                </a:clrTo>
              </a:clrChange>
              <a:extLst>
                <a:ext uri="{28A0092B-C50C-407E-A947-70E740481C1C}">
                  <a14:useLocalDpi xmlns:lc="http://schemas.openxmlformats.org/drawingml/2006/lockedCanvas" xmlns:pic="http://schemas.openxmlformats.org/drawingml/2006/picture" xmlns:a14="http://schemas.microsoft.com/office/drawing/2010/main" xmlns:wps="http://schemas.microsoft.com/office/word/2010/wordprocessingShape" xmlns:wpi="http://schemas.microsoft.com/office/word/2010/wordprocessingInk" xmlns:wpg="http://schemas.microsoft.com/office/word/2010/wordprocessingGroup" xmlns:w14="http://schemas.microsoft.com/office/word/2010/wordml" xmlns:w="http://schemas.openxmlformats.org/wordprocessingml/2006/main" xmlns:w10="urn:schemas-microsoft-com:office:word" xmlns:wp14="http://schemas.microsoft.com/office/word/2010/wordprocessingDrawing" xmlns:v="urn:schemas-microsoft-com:vml" xmlns:o="urn:schemas-microsoft-com:office:office" xmlns:mc="http://schemas.openxmlformats.org/markup-compatibility/2006" xmlns:wpc="http://schemas.microsoft.com/office/word/2010/wordprocessingCanvas" xmlns="" xmlns:wne="http://schemas.microsoft.com/office/word/2006/wordml" xmlns:wp="http://schemas.openxmlformats.org/drawingml/2006/wordprocessingDrawing" xmlns:m="http://schemas.openxmlformats.org/officeDocument/2006/math" xmlns:ve="http://schemas.openxmlformats.org/markup-compatibility/2006" val="0"/>
                </a:ext>
              </a:extLst>
            </a:blip>
            <a:srcRect/>
            <a:stretch>
              <a:fillRect/>
            </a:stretch>
          </p:blipFill>
          <p:spPr bwMode="auto">
            <a:xfrm>
              <a:off x="287338" y="653415"/>
              <a:ext cx="1127760" cy="1912620"/>
            </a:xfrm>
            <a:prstGeom prst="rect">
              <a:avLst/>
            </a:prstGeom>
            <a:noFill/>
          </p:spPr>
        </p:pic>
        <p:sp>
          <p:nvSpPr>
            <p:cNvPr id="18" name="TextBox 17"/>
            <p:cNvSpPr txBox="1"/>
            <p:nvPr/>
          </p:nvSpPr>
          <p:spPr>
            <a:xfrm>
              <a:off x="1797050" y="2133600"/>
              <a:ext cx="4797425" cy="707886"/>
            </a:xfrm>
            <a:prstGeom prst="rect">
              <a:avLst/>
            </a:prstGeom>
            <a:noFill/>
          </p:spPr>
          <p:txBody>
            <a:bodyPr wrap="square" rtlCol="0">
              <a:spAutoFit/>
            </a:bodyPr>
            <a:lstStyle/>
            <a:p>
              <a:pPr algn="l"/>
              <a:r>
                <a:rPr lang="en-US" sz="2000" b="1" kern="0" dirty="0" smtClean="0">
                  <a:solidFill>
                    <a:srgbClr val="00B0F0"/>
                  </a:solidFill>
                  <a:latin typeface="Corbel"/>
                  <a:ea typeface="Times New Roman"/>
                  <a:cs typeface="Times New Roman"/>
                </a:rPr>
                <a:t>ALL INDIA COLD STORAGE CAPACITY AND TECHNOLOGY - BASELINE STUDY</a:t>
              </a:r>
              <a:endParaRPr lang="en-US" sz="2000" dirty="0" smtClean="0">
                <a:solidFill>
                  <a:srgbClr val="00B0F0"/>
                </a:solidFill>
              </a:endParaRPr>
            </a:p>
          </p:txBody>
        </p:sp>
        <p:cxnSp>
          <p:nvCxnSpPr>
            <p:cNvPr id="20" name="Straight Connector 19"/>
            <p:cNvCxnSpPr/>
            <p:nvPr/>
          </p:nvCxnSpPr>
          <p:spPr bwMode="auto">
            <a:xfrm>
              <a:off x="1663699" y="2079625"/>
              <a:ext cx="4937760" cy="0"/>
            </a:xfrm>
            <a:prstGeom prst="line">
              <a:avLst/>
            </a:prstGeom>
            <a:solidFill>
              <a:schemeClr val="accent1"/>
            </a:solidFill>
            <a:ln w="25400" cap="flat" cmpd="sng" algn="ctr">
              <a:solidFill>
                <a:schemeClr val="tx1"/>
              </a:solidFill>
              <a:prstDash val="solid"/>
              <a:round/>
              <a:headEnd type="none" w="med" len="med"/>
              <a:tailEnd type="none" w="med" len="med"/>
            </a:ln>
            <a:effectLst/>
          </p:spPr>
        </p:cxnSp>
        <p:sp>
          <p:nvSpPr>
            <p:cNvPr id="21" name="TextBox 20"/>
            <p:cNvSpPr txBox="1"/>
            <p:nvPr/>
          </p:nvSpPr>
          <p:spPr>
            <a:xfrm>
              <a:off x="1797050" y="2887732"/>
              <a:ext cx="4797425" cy="1415772"/>
            </a:xfrm>
            <a:prstGeom prst="rect">
              <a:avLst/>
            </a:prstGeom>
            <a:noFill/>
          </p:spPr>
          <p:txBody>
            <a:bodyPr wrap="square" rtlCol="0">
              <a:spAutoFit/>
            </a:bodyPr>
            <a:lstStyle/>
            <a:p>
              <a:pPr algn="l"/>
              <a:r>
                <a:rPr lang="en-US" sz="1800" dirty="0" smtClean="0">
                  <a:solidFill>
                    <a:schemeClr val="bg1">
                      <a:lumMod val="50000"/>
                    </a:schemeClr>
                  </a:solidFill>
                  <a:latin typeface="Cambria" pitchFamily="18" charset="0"/>
                </a:rPr>
                <a:t>Insights from Hansa Research Group Pvt. Ltd</a:t>
              </a:r>
            </a:p>
            <a:p>
              <a:pPr algn="l"/>
              <a:endParaRPr lang="en-US" sz="1800" dirty="0" smtClean="0">
                <a:solidFill>
                  <a:schemeClr val="bg1">
                    <a:lumMod val="50000"/>
                  </a:schemeClr>
                </a:solidFill>
                <a:latin typeface="Cambria" pitchFamily="18" charset="0"/>
              </a:endParaRPr>
            </a:p>
            <a:p>
              <a:pPr algn="l"/>
              <a:endParaRPr lang="en-US" sz="1800" dirty="0" smtClean="0">
                <a:solidFill>
                  <a:schemeClr val="bg1">
                    <a:lumMod val="50000"/>
                  </a:schemeClr>
                </a:solidFill>
                <a:latin typeface="Cambria" pitchFamily="18" charset="0"/>
              </a:endParaRPr>
            </a:p>
            <a:p>
              <a:pPr algn="l"/>
              <a:endParaRPr lang="en-US" sz="1800" dirty="0" smtClean="0">
                <a:solidFill>
                  <a:schemeClr val="bg1">
                    <a:lumMod val="50000"/>
                  </a:schemeClr>
                </a:solidFill>
                <a:latin typeface="Cambria" pitchFamily="18" charset="0"/>
              </a:endParaRPr>
            </a:p>
            <a:p>
              <a:pPr algn="l"/>
              <a:r>
                <a:rPr lang="en-US" sz="1400" b="1" u="sng" dirty="0" smtClean="0">
                  <a:solidFill>
                    <a:schemeClr val="bg1">
                      <a:lumMod val="50000"/>
                    </a:schemeClr>
                  </a:solidFill>
                  <a:latin typeface="Cambria" pitchFamily="18" charset="0"/>
                </a:rPr>
                <a:t>FINAL  REPORT</a:t>
              </a:r>
              <a:r>
                <a:rPr lang="en-US" sz="1400" dirty="0" smtClean="0">
                  <a:solidFill>
                    <a:schemeClr val="bg1">
                      <a:lumMod val="50000"/>
                    </a:schemeClr>
                  </a:solidFill>
                  <a:latin typeface="Cambria" pitchFamily="18" charset="0"/>
                </a:rPr>
                <a:t> </a:t>
              </a:r>
            </a:p>
          </p:txBody>
        </p:sp>
        <p:sp>
          <p:nvSpPr>
            <p:cNvPr id="23" name="Rectangle 22"/>
            <p:cNvSpPr/>
            <p:nvPr/>
          </p:nvSpPr>
          <p:spPr bwMode="auto">
            <a:xfrm>
              <a:off x="173038" y="6229350"/>
              <a:ext cx="1465262" cy="640080"/>
            </a:xfrm>
            <a:prstGeom prst="rect">
              <a:avLst/>
            </a:prstGeom>
            <a:solidFill>
              <a:srgbClr val="438086"/>
            </a:solidFill>
            <a:ln>
              <a:noFill/>
              <a:headEnd type="none" w="med" len="med"/>
              <a:tailEnd type="none" w="med" len="med"/>
            </a:ln>
          </p:spPr>
          <p:style>
            <a:lnRef idx="2">
              <a:schemeClr val="accent1"/>
            </a:lnRef>
            <a:fillRef idx="1">
              <a:schemeClr val="lt1"/>
            </a:fillRef>
            <a:effectRef idx="0">
              <a:schemeClr val="accent1"/>
            </a:effectRef>
            <a:fontRef idx="minor">
              <a:schemeClr val="dk1"/>
            </a:fontRef>
          </p:style>
          <p:txBody>
            <a:bodyPr vert="horz" wrap="square" lIns="90000" tIns="90000" rIns="90000" bIns="90000" numCol="1" rtlCol="0" anchor="ctr" anchorCtr="0" compatLnSpc="1">
              <a:prstTxWarp prst="textNoShape">
                <a:avLst/>
              </a:prstTxWarp>
            </a:bodyPr>
            <a:lstStyle/>
            <a:p>
              <a:r>
                <a:rPr lang="en-US" sz="2000" dirty="0" smtClean="0">
                  <a:solidFill>
                    <a:schemeClr val="bg1"/>
                  </a:solidFill>
                  <a:latin typeface="Cambria" pitchFamily="18" charset="0"/>
                </a:rPr>
                <a:t>10-12-14</a:t>
              </a:r>
              <a:endParaRPr kumimoji="0" lang="en-US" sz="2000" b="0" i="0" u="none" strike="noStrike" cap="none" normalizeH="0" baseline="0" dirty="0" smtClean="0">
                <a:ln>
                  <a:noFill/>
                </a:ln>
                <a:solidFill>
                  <a:schemeClr val="bg1"/>
                </a:solidFill>
                <a:effectLst/>
                <a:latin typeface="Cambria" pitchFamily="18" charset="0"/>
                <a:ea typeface="MS PGothic" pitchFamily="34" charset="-128"/>
              </a:endParaRPr>
            </a:p>
          </p:txBody>
        </p:sp>
        <p:sp>
          <p:nvSpPr>
            <p:cNvPr id="27" name="Rectangle 26"/>
            <p:cNvSpPr/>
            <p:nvPr/>
          </p:nvSpPr>
          <p:spPr>
            <a:xfrm>
              <a:off x="2209800" y="7026275"/>
              <a:ext cx="4362450" cy="1200329"/>
            </a:xfrm>
            <a:prstGeom prst="rect">
              <a:avLst/>
            </a:prstGeom>
          </p:spPr>
          <p:txBody>
            <a:bodyPr wrap="square">
              <a:spAutoFit/>
            </a:bodyPr>
            <a:lstStyle/>
            <a:p>
              <a:pPr algn="just"/>
              <a:r>
                <a:rPr lang="en-US" sz="1200" dirty="0" smtClean="0">
                  <a:solidFill>
                    <a:srgbClr val="002060"/>
                  </a:solidFill>
                  <a:latin typeface="Cambria" pitchFamily="18" charset="0"/>
                </a:rPr>
                <a:t>Final report of an extensive all India Baseline Survey of Cold Storage facilities conducted in 2013. The report provides a compilation of the data analytics from information collated during the period March 2013 to September 2013 plus subsequent fieldwork done based on DMI database and databases provided by states in June 2014</a:t>
              </a:r>
              <a:endParaRPr lang="en-US" sz="1200" dirty="0">
                <a:solidFill>
                  <a:srgbClr val="002060"/>
                </a:solidFill>
                <a:latin typeface="Cambria" pitchFamily="18" charset="0"/>
              </a:endParaRPr>
            </a:p>
          </p:txBody>
        </p:sp>
      </p:grpSp>
      <p:pic>
        <p:nvPicPr>
          <p:cNvPr id="1026" name="Picture 2" descr="C:\Users\Vathsala\Desktop\NHB.jpg"/>
          <p:cNvPicPr>
            <a:picLocks noChangeAspect="1" noChangeArrowheads="1"/>
          </p:cNvPicPr>
          <p:nvPr/>
        </p:nvPicPr>
        <p:blipFill>
          <a:blip r:embed="rId3" cstate="print"/>
          <a:srcRect/>
          <a:stretch>
            <a:fillRect/>
          </a:stretch>
        </p:blipFill>
        <p:spPr bwMode="auto">
          <a:xfrm>
            <a:off x="2743201" y="514355"/>
            <a:ext cx="1545770" cy="1545770"/>
          </a:xfrm>
          <a:prstGeom prst="rect">
            <a:avLst/>
          </a:prstGeom>
          <a:noFill/>
        </p:spPr>
      </p:pic>
    </p:spTree>
    <p:extLst>
      <p:ext uri="{BB962C8B-B14F-4D97-AF65-F5344CB8AC3E}">
        <p14:creationId xmlns="" xmlns:p14="http://schemas.microsoft.com/office/powerpoint/2010/main" val="4261097420"/>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36175" y="41932"/>
            <a:ext cx="5677350" cy="922464"/>
          </a:xfrm>
        </p:spPr>
        <p:txBody>
          <a:bodyPr/>
          <a:lstStyle/>
          <a:p>
            <a:r>
              <a:rPr lang="en-US" u="sng" dirty="0" smtClean="0"/>
              <a:t>HANSA RESEARCH GROUP DATA PROCUREMENT AND VALIDATION PROCESS</a:t>
            </a:r>
            <a:endParaRPr lang="en-US" dirty="0"/>
          </a:p>
        </p:txBody>
      </p:sp>
      <p:sp>
        <p:nvSpPr>
          <p:cNvPr id="3" name="Content Placeholder 2"/>
          <p:cNvSpPr>
            <a:spLocks noGrp="1"/>
          </p:cNvSpPr>
          <p:nvPr>
            <p:ph idx="1"/>
          </p:nvPr>
        </p:nvSpPr>
        <p:spPr>
          <a:xfrm>
            <a:off x="243673" y="5791200"/>
            <a:ext cx="6370655" cy="3517295"/>
          </a:xfrm>
        </p:spPr>
        <p:txBody>
          <a:bodyPr/>
          <a:lstStyle/>
          <a:p>
            <a:pPr algn="just">
              <a:buSzPct val="100000"/>
            </a:pPr>
            <a:r>
              <a:rPr lang="en-US" sz="1200" dirty="0" smtClean="0"/>
              <a:t>The study did not include dedicated captive cold storage units of hotels, pharmaceutical companies, processors, abattoirs where they are not open to public as for utility. The study was intended to provide an insight into the state of cold storage sector where it is available to customers for lease or rentals.</a:t>
            </a:r>
          </a:p>
          <a:p>
            <a:pPr algn="just">
              <a:buSzPct val="100000"/>
            </a:pPr>
            <a:endParaRPr lang="en-US" sz="1200" dirty="0" smtClean="0"/>
          </a:p>
          <a:p>
            <a:pPr algn="just">
              <a:buSzPct val="100000"/>
            </a:pPr>
            <a:r>
              <a:rPr lang="en-US" sz="1200" dirty="0" smtClean="0"/>
              <a:t>The methodology includes photographing each cold storage location accessed and these would be uploaded to an online map. Further inputting of cold store details on each map geo-coordinate could be undertaken additionally, thereby creating a comprehensive visualization of the all India cold storage capacity.</a:t>
            </a:r>
          </a:p>
          <a:p>
            <a:pPr algn="just">
              <a:buSzPct val="100000"/>
              <a:buNone/>
            </a:pPr>
            <a:endParaRPr lang="en-US" sz="1200" dirty="0" smtClean="0"/>
          </a:p>
          <a:p>
            <a:pPr algn="just">
              <a:buSzPct val="100000"/>
            </a:pPr>
            <a:r>
              <a:rPr lang="en-US" sz="1200" dirty="0" smtClean="0"/>
              <a:t>110 GPS enabled tablets were used nationwide for collecting the responses.</a:t>
            </a:r>
            <a:endParaRPr lang="en-US" sz="1200" dirty="0"/>
          </a:p>
        </p:txBody>
      </p:sp>
      <p:sp>
        <p:nvSpPr>
          <p:cNvPr id="402434" name="Rectangle 58"/>
          <p:cNvSpPr>
            <a:spLocks noChangeArrowheads="1"/>
          </p:cNvSpPr>
          <p:nvPr/>
        </p:nvSpPr>
        <p:spPr bwMode="auto">
          <a:xfrm>
            <a:off x="314325" y="1209675"/>
            <a:ext cx="6410325" cy="4294188"/>
          </a:xfrm>
          <a:prstGeom prst="rect">
            <a:avLst/>
          </a:prstGeom>
          <a:noFill/>
          <a:ln w="25400">
            <a:solidFill>
              <a:srgbClr val="004672"/>
            </a:solidFill>
            <a:miter lim="800000"/>
            <a:headEnd/>
            <a:tailEnd/>
          </a:ln>
        </p:spPr>
        <p:txBody>
          <a:bodyPr vert="horz" wrap="square" lIns="91440" tIns="45720" rIns="91440" bIns="45720" numCol="1" anchor="ctr" anchorCtr="0" compatLnSpc="1">
            <a:prstTxWarp prst="textNoShape">
              <a:avLst/>
            </a:prstTxWarp>
          </a:bodyPr>
          <a:lstStyle/>
          <a:p>
            <a:endParaRPr lang="en-US" dirty="0">
              <a:solidFill>
                <a:srgbClr val="FFFFFF"/>
              </a:solidFill>
            </a:endParaRPr>
          </a:p>
        </p:txBody>
      </p:sp>
      <p:pic>
        <p:nvPicPr>
          <p:cNvPr id="5" name="Picture 4"/>
          <p:cNvPicPr/>
          <p:nvPr/>
        </p:nvPicPr>
        <p:blipFill>
          <a:blip r:embed="rId2" cstate="print">
            <a:extLst>
              <a:ext uri="{28A0092B-C50C-407E-A947-70E740481C1C}">
                <a14:useLocalDpi xmlns:ve="http://schemas.openxmlformats.org/markup-compatibility/2006" xmlns:m="http://schemas.openxmlformats.org/officeDocument/2006/math" xmlns:wp="http://schemas.openxmlformats.org/drawingml/2006/wordprocessingDrawing" xmlns:wne="http://schemas.microsoft.com/office/word/2006/wordml" xmlns="" xmlns:wpc="http://schemas.microsoft.com/office/word/2010/wordprocessingCanvas" xmlns:mc="http://schemas.openxmlformats.org/markup-compatibility/2006" xmlns:o="urn:schemas-microsoft-com:office:office" xmlns:v="urn:schemas-microsoft-com:vml" xmlns:wp14="http://schemas.microsoft.com/office/word/2010/wordprocessingDrawing" xmlns:w10="urn:schemas-microsoft-com:office:word" xmlns:w="http://schemas.openxmlformats.org/wordprocessingml/2006/main" xmlns:w14="http://schemas.microsoft.com/office/word/2010/wordml" xmlns:wpg="http://schemas.microsoft.com/office/word/2010/wordprocessingGroup" xmlns:wpi="http://schemas.microsoft.com/office/word/2010/wordprocessingInk" xmlns:wps="http://schemas.microsoft.com/office/word/2010/wordprocessingShape" xmlns:a14="http://schemas.microsoft.com/office/drawing/2010/main" xmlns:pic="http://schemas.openxmlformats.org/drawingml/2006/picture" xmlns:lc="http://schemas.openxmlformats.org/drawingml/2006/lockedCanvas" val="0"/>
              </a:ext>
            </a:extLst>
          </a:blip>
          <a:srcRect/>
          <a:stretch>
            <a:fillRect/>
          </a:stretch>
        </p:blipFill>
        <p:spPr bwMode="auto">
          <a:xfrm>
            <a:off x="408333" y="1326045"/>
            <a:ext cx="6231834" cy="4015409"/>
          </a:xfrm>
          <a:prstGeom prst="rect">
            <a:avLst/>
          </a:prstGeom>
          <a:noFill/>
        </p:spPr>
      </p:pic>
    </p:spTree>
  </p:cSld>
  <p:clrMapOvr>
    <a:masterClrMapping/>
  </p:clrMapOvr>
  <p:transition/>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7.14 CHAMBER INSULATION - THICKNESS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5" name="TextBox 34"/>
          <p:cNvSpPr txBox="1"/>
          <p:nvPr/>
        </p:nvSpPr>
        <p:spPr>
          <a:xfrm>
            <a:off x="139699" y="1104900"/>
            <a:ext cx="3683153"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33" name="Round Diagonal Corner Rectangle 32"/>
          <p:cNvSpPr/>
          <p:nvPr/>
        </p:nvSpPr>
        <p:spPr bwMode="auto">
          <a:xfrm>
            <a:off x="338287" y="6391275"/>
            <a:ext cx="6309360" cy="951844"/>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Analysis by zone, reveal that 70% of chambers in West had over 50 mm thickness in insulation followed by South with 60% and East with 55%.</a:t>
            </a:r>
            <a:endParaRPr lang="en-US" sz="1200" dirty="0">
              <a:solidFill>
                <a:srgbClr val="002060"/>
              </a:solidFill>
              <a:latin typeface="Calibri" pitchFamily="34" charset="0"/>
            </a:endParaRPr>
          </a:p>
          <a:p>
            <a:pPr marL="177800" lvl="1" indent="-177800" algn="l">
              <a:buFont typeface="Arial" pitchFamily="34" charset="0"/>
              <a:buChar char="•"/>
            </a:pPr>
            <a:r>
              <a:rPr lang="en-US" sz="1200" dirty="0" smtClean="0">
                <a:solidFill>
                  <a:srgbClr val="002060"/>
                </a:solidFill>
                <a:latin typeface="Calibri" pitchFamily="34" charset="0"/>
              </a:rPr>
              <a:t>In North this percentage drops to 53%</a:t>
            </a:r>
            <a:endParaRPr lang="en-US" sz="1200" dirty="0">
              <a:solidFill>
                <a:srgbClr val="002060"/>
              </a:solidFill>
              <a:latin typeface="Calibri" pitchFamily="34" charset="0"/>
            </a:endParaRPr>
          </a:p>
          <a:p>
            <a:pPr marL="177800" lvl="1" indent="-177800" algn="l">
              <a:buFont typeface="Arial" pitchFamily="34" charset="0"/>
              <a:buChar char="•"/>
            </a:pPr>
            <a:endParaRPr lang="en-US" sz="1400" dirty="0">
              <a:solidFill>
                <a:srgbClr val="002060"/>
              </a:solidFill>
              <a:latin typeface="Calibri" pitchFamily="34" charset="0"/>
            </a:endParaRPr>
          </a:p>
        </p:txBody>
      </p:sp>
      <p:graphicFrame>
        <p:nvGraphicFramePr>
          <p:cNvPr id="36" name="Chart 35"/>
          <p:cNvGraphicFramePr/>
          <p:nvPr/>
        </p:nvGraphicFramePr>
        <p:xfrm>
          <a:off x="1121017" y="2148056"/>
          <a:ext cx="1355483" cy="402336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7" name="Chart 36"/>
          <p:cNvGraphicFramePr/>
          <p:nvPr/>
        </p:nvGraphicFramePr>
        <p:xfrm>
          <a:off x="2273542" y="2148056"/>
          <a:ext cx="1355483" cy="402336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8" name="Chart 37"/>
          <p:cNvGraphicFramePr/>
          <p:nvPr/>
        </p:nvGraphicFramePr>
        <p:xfrm>
          <a:off x="3426067" y="2148056"/>
          <a:ext cx="1355483" cy="402336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9" name="Chart 38"/>
          <p:cNvGraphicFramePr/>
          <p:nvPr/>
        </p:nvGraphicFramePr>
        <p:xfrm>
          <a:off x="4578592" y="2148056"/>
          <a:ext cx="1355483" cy="402336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0" name="Chart 39"/>
          <p:cNvGraphicFramePr/>
          <p:nvPr/>
        </p:nvGraphicFramePr>
        <p:xfrm>
          <a:off x="5731117" y="2148056"/>
          <a:ext cx="1355483" cy="402336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0" name="Table 19"/>
          <p:cNvGraphicFramePr>
            <a:graphicFrameLocks noGrp="1"/>
          </p:cNvGraphicFramePr>
          <p:nvPr/>
        </p:nvGraphicFramePr>
        <p:xfrm>
          <a:off x="152400" y="2206168"/>
          <a:ext cx="1342966" cy="3446106"/>
        </p:xfrm>
        <a:graphic>
          <a:graphicData uri="http://schemas.openxmlformats.org/drawingml/2006/table">
            <a:tbl>
              <a:tblPr/>
              <a:tblGrid>
                <a:gridCol w="1342966"/>
              </a:tblGrid>
              <a:tr h="574351">
                <a:tc>
                  <a:txBody>
                    <a:bodyPr/>
                    <a:lstStyle/>
                    <a:p>
                      <a:pPr algn="r" fontAlgn="ctr"/>
                      <a:r>
                        <a:rPr lang="en-US" sz="1000" b="0" i="0" u="none" strike="noStrike" kern="1200" dirty="0">
                          <a:solidFill>
                            <a:srgbClr val="002060"/>
                          </a:solidFill>
                          <a:latin typeface="Calibri"/>
                          <a:ea typeface="+mn-ea"/>
                          <a:cs typeface="+mn-cs"/>
                        </a:rPr>
                        <a:t> 1- </a:t>
                      </a:r>
                      <a:r>
                        <a:rPr lang="en-US" sz="1000" b="0" i="0" u="none" strike="noStrike" kern="1200" dirty="0" smtClean="0">
                          <a:solidFill>
                            <a:srgbClr val="002060"/>
                          </a:solidFill>
                          <a:latin typeface="Calibri"/>
                          <a:ea typeface="+mn-ea"/>
                          <a:cs typeface="+mn-cs"/>
                        </a:rPr>
                        <a:t>30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30-50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50-70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70 </a:t>
                      </a: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100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Above 100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smtClean="0">
                          <a:solidFill>
                            <a:srgbClr val="002060"/>
                          </a:solidFill>
                          <a:latin typeface="Calibri"/>
                          <a:ea typeface="+mn-ea"/>
                          <a:cs typeface="+mn-cs"/>
                        </a:rPr>
                        <a:t>DK / CS</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26" name="TextBox 25"/>
          <p:cNvSpPr txBox="1"/>
          <p:nvPr/>
        </p:nvSpPr>
        <p:spPr>
          <a:xfrm>
            <a:off x="2522596"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n=5646)</a:t>
            </a:r>
            <a:endParaRPr lang="en-US" sz="1000" b="1" dirty="0">
              <a:solidFill>
                <a:srgbClr val="002060"/>
              </a:solidFill>
              <a:latin typeface="Calibri" pitchFamily="34" charset="0"/>
            </a:endParaRPr>
          </a:p>
        </p:txBody>
      </p:sp>
      <p:sp>
        <p:nvSpPr>
          <p:cNvPr id="27" name="TextBox 26"/>
          <p:cNvSpPr txBox="1"/>
          <p:nvPr/>
        </p:nvSpPr>
        <p:spPr>
          <a:xfrm>
            <a:off x="3707465"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n=2230)</a:t>
            </a:r>
            <a:endParaRPr lang="en-US" sz="1000" b="1" dirty="0">
              <a:solidFill>
                <a:srgbClr val="002060"/>
              </a:solidFill>
              <a:latin typeface="Calibri" pitchFamily="34" charset="0"/>
            </a:endParaRPr>
          </a:p>
        </p:txBody>
      </p:sp>
      <p:sp>
        <p:nvSpPr>
          <p:cNvPr id="28" name="TextBox 27"/>
          <p:cNvSpPr txBox="1"/>
          <p:nvPr/>
        </p:nvSpPr>
        <p:spPr>
          <a:xfrm>
            <a:off x="4855640"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n=3444)</a:t>
            </a:r>
            <a:endParaRPr lang="en-US" sz="1000" b="1" dirty="0">
              <a:solidFill>
                <a:srgbClr val="002060"/>
              </a:solidFill>
              <a:latin typeface="Calibri" pitchFamily="34" charset="0"/>
            </a:endParaRPr>
          </a:p>
        </p:txBody>
      </p:sp>
      <p:sp>
        <p:nvSpPr>
          <p:cNvPr id="29" name="TextBox 28"/>
          <p:cNvSpPr txBox="1"/>
          <p:nvPr/>
        </p:nvSpPr>
        <p:spPr>
          <a:xfrm>
            <a:off x="5931539"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n=2535)</a:t>
            </a:r>
            <a:endParaRPr lang="en-US" sz="1000" b="1" dirty="0">
              <a:solidFill>
                <a:srgbClr val="002060"/>
              </a:solidFill>
              <a:latin typeface="Calibri" pitchFamily="34" charset="0"/>
            </a:endParaRPr>
          </a:p>
        </p:txBody>
      </p:sp>
      <p:sp>
        <p:nvSpPr>
          <p:cNvPr id="30" name="TextBox 29"/>
          <p:cNvSpPr txBox="1"/>
          <p:nvPr/>
        </p:nvSpPr>
        <p:spPr>
          <a:xfrm>
            <a:off x="1398920" y="1685826"/>
            <a:ext cx="726481" cy="400110"/>
          </a:xfrm>
          <a:prstGeom prst="rect">
            <a:avLst/>
          </a:prstGeom>
          <a:noFill/>
        </p:spPr>
        <p:txBody>
          <a:bodyPr wrap="none" rtlCol="0">
            <a:spAutoFit/>
          </a:bodyPr>
          <a:lstStyle/>
          <a:p>
            <a:r>
              <a:rPr lang="en-US" sz="1000" b="1" dirty="0" smtClean="0">
                <a:solidFill>
                  <a:srgbClr val="002060"/>
                </a:solidFill>
                <a:latin typeface="Calibri" pitchFamily="34" charset="0"/>
              </a:rPr>
              <a:t>All</a:t>
            </a:r>
            <a:br>
              <a:rPr lang="en-US" sz="1000" b="1" dirty="0" smtClean="0">
                <a:solidFill>
                  <a:srgbClr val="002060"/>
                </a:solidFill>
                <a:latin typeface="Calibri" pitchFamily="34" charset="0"/>
              </a:rPr>
            </a:br>
            <a:r>
              <a:rPr lang="en-US" sz="1000" b="1" dirty="0" smtClean="0">
                <a:solidFill>
                  <a:srgbClr val="002060"/>
                </a:solidFill>
                <a:latin typeface="Calibri" pitchFamily="34" charset="0"/>
              </a:rPr>
              <a:t>(n=13855)</a:t>
            </a:r>
            <a:endParaRPr lang="en-US" sz="1000" b="1" dirty="0">
              <a:solidFill>
                <a:srgbClr val="002060"/>
              </a:solidFill>
              <a:latin typeface="Calibri" pitchFamily="34" charset="0"/>
            </a:endParaRPr>
          </a:p>
        </p:txBody>
      </p:sp>
      <p:sp>
        <p:nvSpPr>
          <p:cNvPr id="19" name="TextBox 18"/>
          <p:cNvSpPr txBox="1"/>
          <p:nvPr/>
        </p:nvSpPr>
        <p:spPr>
          <a:xfrm>
            <a:off x="3355949" y="9669645"/>
            <a:ext cx="2066591"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mentioned </a:t>
            </a:r>
            <a:r>
              <a:rPr lang="en-US" sz="900" b="1" dirty="0">
                <a:solidFill>
                  <a:srgbClr val="FF0000"/>
                </a:solidFill>
                <a:latin typeface="Calibri" pitchFamily="34" charset="0"/>
              </a:rPr>
              <a:t>any </a:t>
            </a:r>
            <a:r>
              <a:rPr lang="en-US" sz="900" b="1" dirty="0" smtClean="0">
                <a:solidFill>
                  <a:srgbClr val="FF0000"/>
                </a:solidFill>
                <a:latin typeface="Calibri" pitchFamily="34" charset="0"/>
              </a:rPr>
              <a:t>chamber</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7.14 CHAMBER INSULATION - THICKNESS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n=1783)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n=3542)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n=1477)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1- 30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30-50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50-70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70 </a:t>
                      </a: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100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Above 100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DK / CS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4629150"/>
          <a:ext cx="6305549"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(n=131)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n=493)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1- 30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30-50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50-70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70 </a:t>
                      </a: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100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Above 100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DK / CS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Round Diagonal Corner Rectangle 13"/>
          <p:cNvSpPr/>
          <p:nvPr/>
        </p:nvSpPr>
        <p:spPr bwMode="auto">
          <a:xfrm>
            <a:off x="338287" y="7822379"/>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There are variations across states on thickness of insulation.</a:t>
            </a:r>
          </a:p>
          <a:p>
            <a:pPr marL="177800" lvl="1" indent="-177800" algn="just">
              <a:buFont typeface="Arial" pitchFamily="34" charset="0"/>
              <a:buChar char="•"/>
            </a:pPr>
            <a:r>
              <a:rPr lang="en-US" sz="1200" dirty="0" smtClean="0">
                <a:solidFill>
                  <a:srgbClr val="002060"/>
                </a:solidFill>
                <a:latin typeface="Calibri" pitchFamily="34" charset="0"/>
              </a:rPr>
              <a:t>Delhi,  Uttaranchal, Goa and Gujarat had over 80% of chambers having  over 50 mm insulation compared to other states</a:t>
            </a:r>
          </a:p>
          <a:p>
            <a:pPr marL="177800" lvl="1" indent="-177800" algn="just">
              <a:buFont typeface="Arial" pitchFamily="34" charset="0"/>
              <a:buChar char="•"/>
            </a:pPr>
            <a:r>
              <a:rPr lang="en-US" sz="1200" dirty="0" smtClean="0">
                <a:solidFill>
                  <a:srgbClr val="002060"/>
                </a:solidFill>
                <a:latin typeface="Calibri" pitchFamily="34" charset="0"/>
              </a:rPr>
              <a:t>Sikkim (0%), Tripura(0%), Nagaland(0%)  and Kerala (18%) has the least percentages of chambers which was having higher than 50 mm insulation.</a:t>
            </a:r>
          </a:p>
        </p:txBody>
      </p:sp>
      <p:sp>
        <p:nvSpPr>
          <p:cNvPr id="11" name="TextBox 10"/>
          <p:cNvSpPr txBox="1"/>
          <p:nvPr/>
        </p:nvSpPr>
        <p:spPr>
          <a:xfrm>
            <a:off x="3355949" y="9669645"/>
            <a:ext cx="2066591"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mentioned </a:t>
            </a:r>
            <a:r>
              <a:rPr lang="en-US" sz="900" b="1" dirty="0">
                <a:solidFill>
                  <a:srgbClr val="FF0000"/>
                </a:solidFill>
                <a:latin typeface="Calibri" pitchFamily="34" charset="0"/>
              </a:rPr>
              <a:t>any </a:t>
            </a:r>
            <a:r>
              <a:rPr lang="en-US" sz="900" b="1" dirty="0" smtClean="0">
                <a:solidFill>
                  <a:srgbClr val="FF0000"/>
                </a:solidFill>
                <a:latin typeface="Calibri" pitchFamily="34" charset="0"/>
              </a:rPr>
              <a:t>chamber</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7.14 CHAMBER INSULATION - THICKNESS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1" name="TextBox 30"/>
          <p:cNvSpPr txBox="1"/>
          <p:nvPr/>
        </p:nvSpPr>
        <p:spPr>
          <a:xfrm>
            <a:off x="3355949" y="9669645"/>
            <a:ext cx="2066591"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mentioned </a:t>
            </a:r>
            <a:r>
              <a:rPr lang="en-US" sz="900" b="1" dirty="0">
                <a:solidFill>
                  <a:srgbClr val="FF0000"/>
                </a:solidFill>
                <a:latin typeface="Calibri" pitchFamily="34" charset="0"/>
              </a:rPr>
              <a:t>any </a:t>
            </a:r>
            <a:r>
              <a:rPr lang="en-US" sz="900" b="1" dirty="0" smtClean="0">
                <a:solidFill>
                  <a:srgbClr val="FF0000"/>
                </a:solidFill>
                <a:latin typeface="Calibri" pitchFamily="34" charset="0"/>
              </a:rPr>
              <a:t>chamber</a:t>
            </a:r>
            <a:endParaRPr lang="en-US" sz="900" b="1" dirty="0">
              <a:solidFill>
                <a:srgbClr val="FF0000"/>
              </a:solidFill>
              <a:latin typeface="Calibri" pitchFamily="34" charset="0"/>
            </a:endParaRP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1"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55985"/>
                <a:gridCol w="610732"/>
                <a:gridCol w="587448"/>
                <a:gridCol w="599682"/>
                <a:gridCol w="507541"/>
                <a:gridCol w="507541"/>
                <a:gridCol w="545111"/>
                <a:gridCol w="441435"/>
                <a:gridCol w="677917"/>
                <a:gridCol w="572159"/>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n=268)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(n=1082)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1- 30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30-50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50-70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70 </a:t>
                      </a: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100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Above 100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DK / CS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304801" y="4629150"/>
          <a:ext cx="6377658"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52728"/>
                <a:gridCol w="612648"/>
                <a:gridCol w="630127"/>
                <a:gridCol w="630127"/>
                <a:gridCol w="630127"/>
                <a:gridCol w="630127"/>
                <a:gridCol w="731520"/>
                <a:gridCol w="630127"/>
                <a:gridCol w="63012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n=287)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n=1280)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1- 30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53</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30-50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50-70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70 </a:t>
                      </a: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100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Above 100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DK / CS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7.15 FACILITY ACCESS </a:t>
            </a:r>
            <a:r>
              <a:rPr lang="en-US" dirty="0"/>
              <a:t>GATE</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38" name="TextBox 37"/>
          <p:cNvSpPr txBox="1"/>
          <p:nvPr/>
        </p:nvSpPr>
        <p:spPr>
          <a:xfrm>
            <a:off x="139699" y="1104900"/>
            <a:ext cx="3683153"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Number of  Main Access Gate</a:t>
            </a:r>
            <a:endParaRPr lang="en-US" sz="1800" b="1" i="1" u="sng" dirty="0">
              <a:solidFill>
                <a:srgbClr val="002060"/>
              </a:solidFill>
              <a:latin typeface="Calibri" pitchFamily="34" charset="0"/>
            </a:endParaRPr>
          </a:p>
        </p:txBody>
      </p:sp>
      <p:graphicFrame>
        <p:nvGraphicFramePr>
          <p:cNvPr id="39" name="Table 38"/>
          <p:cNvGraphicFramePr>
            <a:graphicFrameLocks noGrp="1"/>
          </p:cNvGraphicFramePr>
          <p:nvPr/>
        </p:nvGraphicFramePr>
        <p:xfrm>
          <a:off x="736600" y="2198185"/>
          <a:ext cx="733366" cy="1742005"/>
        </p:xfrm>
        <a:graphic>
          <a:graphicData uri="http://schemas.openxmlformats.org/drawingml/2006/table">
            <a:tbl>
              <a:tblPr/>
              <a:tblGrid>
                <a:gridCol w="733366"/>
              </a:tblGrid>
              <a:tr h="348401">
                <a:tc>
                  <a:txBody>
                    <a:bodyPr/>
                    <a:lstStyle/>
                    <a:p>
                      <a:pPr algn="r" fontAlgn="ctr"/>
                      <a:r>
                        <a:rPr lang="en-US" sz="1000" b="0" i="0" u="none" strike="noStrike" kern="1200" dirty="0">
                          <a:solidFill>
                            <a:srgbClr val="002060"/>
                          </a:solidFill>
                          <a:latin typeface="Calibri"/>
                          <a:ea typeface="+mn-ea"/>
                          <a:cs typeface="+mn-cs"/>
                        </a:rPr>
                        <a:t>1</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348401">
                <a:tc>
                  <a:txBody>
                    <a:bodyPr/>
                    <a:lstStyle/>
                    <a:p>
                      <a:pPr algn="r" fontAlgn="ctr"/>
                      <a:r>
                        <a:rPr lang="en-US" sz="1000" b="0" i="0" u="none" strike="noStrike" kern="1200" dirty="0">
                          <a:solidFill>
                            <a:srgbClr val="002060"/>
                          </a:solidFill>
                          <a:latin typeface="Calibri"/>
                          <a:ea typeface="+mn-ea"/>
                          <a:cs typeface="+mn-cs"/>
                        </a:rPr>
                        <a:t>2</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48401">
                <a:tc>
                  <a:txBody>
                    <a:bodyPr/>
                    <a:lstStyle/>
                    <a:p>
                      <a:pPr algn="r" fontAlgn="ctr"/>
                      <a:r>
                        <a:rPr lang="en-US" sz="1000" b="0" i="0" u="none" strike="noStrike" kern="1200" dirty="0">
                          <a:solidFill>
                            <a:srgbClr val="002060"/>
                          </a:solidFill>
                          <a:latin typeface="Calibri"/>
                          <a:ea typeface="+mn-ea"/>
                          <a:cs typeface="+mn-cs"/>
                        </a:rPr>
                        <a:t>3</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48401">
                <a:tc>
                  <a:txBody>
                    <a:bodyPr/>
                    <a:lstStyle/>
                    <a:p>
                      <a:pPr algn="r" fontAlgn="ctr"/>
                      <a:r>
                        <a:rPr lang="en-US" sz="1000" b="0" i="0" u="none" strike="noStrike" kern="1200" dirty="0">
                          <a:solidFill>
                            <a:srgbClr val="002060"/>
                          </a:solidFill>
                          <a:latin typeface="Calibri"/>
                          <a:ea typeface="+mn-ea"/>
                          <a:cs typeface="+mn-cs"/>
                        </a:rPr>
                        <a:t> More than </a:t>
                      </a:r>
                      <a:r>
                        <a:rPr lang="en-US" sz="1000" b="0" i="0" u="none" strike="noStrike" kern="1200" dirty="0" smtClean="0">
                          <a:solidFill>
                            <a:srgbClr val="002060"/>
                          </a:solidFill>
                          <a:latin typeface="Calibri"/>
                          <a:ea typeface="+mn-ea"/>
                          <a:cs typeface="+mn-cs"/>
                        </a:rPr>
                        <a:t>3</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48401">
                <a:tc>
                  <a:txBody>
                    <a:bodyPr/>
                    <a:lstStyle/>
                    <a:p>
                      <a:pPr algn="r" fontAlgn="ctr"/>
                      <a:r>
                        <a:rPr lang="en-US" sz="1000" b="0" i="0" u="none" strike="noStrike" kern="1200" dirty="0">
                          <a:solidFill>
                            <a:srgbClr val="002060"/>
                          </a:solidFill>
                          <a:latin typeface="Calibri"/>
                          <a:ea typeface="+mn-ea"/>
                          <a:cs typeface="+mn-cs"/>
                        </a:rPr>
                        <a:t> DK/CS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46" name="Chart 45"/>
          <p:cNvGraphicFramePr/>
          <p:nvPr/>
        </p:nvGraphicFramePr>
        <p:xfrm>
          <a:off x="1121017" y="2148057"/>
          <a:ext cx="1355483" cy="199867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7" name="Chart 46"/>
          <p:cNvGraphicFramePr/>
          <p:nvPr/>
        </p:nvGraphicFramePr>
        <p:xfrm>
          <a:off x="5736562" y="2148057"/>
          <a:ext cx="1355483" cy="199867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 47"/>
          <p:cNvGraphicFramePr/>
          <p:nvPr/>
        </p:nvGraphicFramePr>
        <p:xfrm>
          <a:off x="2044126" y="2148057"/>
          <a:ext cx="1355483" cy="199867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9" name="Chart 48"/>
          <p:cNvGraphicFramePr/>
          <p:nvPr/>
        </p:nvGraphicFramePr>
        <p:xfrm>
          <a:off x="2967235" y="2148057"/>
          <a:ext cx="1355483" cy="199867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0" name="Chart 49"/>
          <p:cNvGraphicFramePr/>
          <p:nvPr/>
        </p:nvGraphicFramePr>
        <p:xfrm>
          <a:off x="3890344" y="2148057"/>
          <a:ext cx="1355483" cy="199867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1" name="Chart 50"/>
          <p:cNvGraphicFramePr/>
          <p:nvPr/>
        </p:nvGraphicFramePr>
        <p:xfrm>
          <a:off x="4813453" y="2148057"/>
          <a:ext cx="1355483" cy="1998670"/>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90" name="Chart 89"/>
          <p:cNvGraphicFramePr/>
          <p:nvPr/>
        </p:nvGraphicFramePr>
        <p:xfrm>
          <a:off x="1121017" y="6078530"/>
          <a:ext cx="1355483" cy="199867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91" name="Chart 90"/>
          <p:cNvGraphicFramePr/>
          <p:nvPr/>
        </p:nvGraphicFramePr>
        <p:xfrm>
          <a:off x="5736562" y="6078530"/>
          <a:ext cx="1355483" cy="1998670"/>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92" name="Chart 91"/>
          <p:cNvGraphicFramePr/>
          <p:nvPr/>
        </p:nvGraphicFramePr>
        <p:xfrm>
          <a:off x="2274903" y="6078530"/>
          <a:ext cx="1355483" cy="1998670"/>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93" name="Chart 92"/>
          <p:cNvGraphicFramePr/>
          <p:nvPr/>
        </p:nvGraphicFramePr>
        <p:xfrm>
          <a:off x="3428789" y="6078530"/>
          <a:ext cx="1355483" cy="1998670"/>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94" name="Chart 93"/>
          <p:cNvGraphicFramePr/>
          <p:nvPr/>
        </p:nvGraphicFramePr>
        <p:xfrm>
          <a:off x="4582675" y="6078530"/>
          <a:ext cx="1355483" cy="1998670"/>
        </p:xfrm>
        <a:graphic>
          <a:graphicData uri="http://schemas.openxmlformats.org/drawingml/2006/chart">
            <c:chart xmlns:c="http://schemas.openxmlformats.org/drawingml/2006/chart" xmlns:r="http://schemas.openxmlformats.org/officeDocument/2006/relationships" r:id="rId12"/>
          </a:graphicData>
        </a:graphic>
      </p:graphicFrame>
      <p:sp>
        <p:nvSpPr>
          <p:cNvPr id="95" name="Round Diagonal Corner Rectangle 94"/>
          <p:cNvSpPr/>
          <p:nvPr/>
        </p:nvSpPr>
        <p:spPr bwMode="auto">
          <a:xfrm>
            <a:off x="338287" y="4608350"/>
            <a:ext cx="6309360" cy="54322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Majority number of CS’s have 1 access gate. </a:t>
            </a:r>
          </a:p>
          <a:p>
            <a:pPr marL="177800" lvl="1" indent="-177800" algn="l">
              <a:buFont typeface="Arial" pitchFamily="34" charset="0"/>
              <a:buChar char="•"/>
            </a:pPr>
            <a:r>
              <a:rPr lang="en-US" sz="1200" dirty="0" smtClean="0">
                <a:solidFill>
                  <a:srgbClr val="002060"/>
                </a:solidFill>
                <a:latin typeface="Calibri" pitchFamily="34" charset="0"/>
              </a:rPr>
              <a:t>A little over 1/3</a:t>
            </a:r>
            <a:r>
              <a:rPr lang="en-US" sz="1200" baseline="30000" dirty="0" smtClean="0">
                <a:solidFill>
                  <a:srgbClr val="002060"/>
                </a:solidFill>
                <a:latin typeface="Calibri" pitchFamily="34" charset="0"/>
              </a:rPr>
              <a:t>rd</a:t>
            </a:r>
            <a:r>
              <a:rPr lang="en-US" sz="1200" dirty="0" smtClean="0">
                <a:solidFill>
                  <a:srgbClr val="002060"/>
                </a:solidFill>
                <a:latin typeface="Calibri" pitchFamily="34" charset="0"/>
              </a:rPr>
              <a:t> CSs across all types have 2 access gates</a:t>
            </a:r>
            <a:r>
              <a:rPr lang="en-US" sz="1400" dirty="0" smtClean="0">
                <a:solidFill>
                  <a:srgbClr val="002060"/>
                </a:solidFill>
                <a:latin typeface="Calibri" pitchFamily="34" charset="0"/>
              </a:rPr>
              <a:t>.</a:t>
            </a:r>
            <a:endParaRPr lang="en-US" sz="1400" dirty="0">
              <a:solidFill>
                <a:srgbClr val="002060"/>
              </a:solidFill>
              <a:latin typeface="Calibri" pitchFamily="34" charset="0"/>
            </a:endParaRPr>
          </a:p>
        </p:txBody>
      </p:sp>
      <p:sp>
        <p:nvSpPr>
          <p:cNvPr id="96" name="Round Diagonal Corner Rectangle 95"/>
          <p:cNvSpPr/>
          <p:nvPr/>
        </p:nvSpPr>
        <p:spPr bwMode="auto">
          <a:xfrm>
            <a:off x="338287" y="8679116"/>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Every alternate CS in the Eastern zone have 2 access gates.</a:t>
            </a:r>
          </a:p>
          <a:p>
            <a:pPr marL="177800" lvl="1" indent="-177800" algn="l">
              <a:buFont typeface="Arial" pitchFamily="34" charset="0"/>
              <a:buChar char="•"/>
            </a:pPr>
            <a:r>
              <a:rPr lang="en-US" sz="1200" dirty="0" smtClean="0">
                <a:solidFill>
                  <a:srgbClr val="002060"/>
                </a:solidFill>
                <a:latin typeface="Calibri" pitchFamily="34" charset="0"/>
              </a:rPr>
              <a:t>3 out of 4 CS’s in South only have 1 access gate.</a:t>
            </a:r>
            <a:endParaRPr lang="en-US" sz="1200" dirty="0">
              <a:solidFill>
                <a:srgbClr val="002060"/>
              </a:solidFill>
              <a:latin typeface="Calibri" pitchFamily="34" charset="0"/>
            </a:endParaRPr>
          </a:p>
        </p:txBody>
      </p:sp>
      <p:cxnSp>
        <p:nvCxnSpPr>
          <p:cNvPr id="97" name="Straight Connector 96"/>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98" name="TextBox 97"/>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pSp>
        <p:nvGrpSpPr>
          <p:cNvPr id="2" name="Group 15"/>
          <p:cNvGrpSpPr/>
          <p:nvPr/>
        </p:nvGrpSpPr>
        <p:grpSpPr>
          <a:xfrm rot="21341217">
            <a:off x="1365141" y="8024439"/>
            <a:ext cx="822960" cy="548640"/>
            <a:chOff x="5431449" y="3593431"/>
            <a:chExt cx="1304698" cy="788099"/>
          </a:xfrm>
        </p:grpSpPr>
        <p:pic>
          <p:nvPicPr>
            <p:cNvPr id="100"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0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1.6</a:t>
              </a:r>
              <a:endParaRPr lang="en-GB" sz="900" b="1" dirty="0">
                <a:solidFill>
                  <a:srgbClr val="002060"/>
                </a:solidFill>
                <a:latin typeface="Lucida Calligraphy" pitchFamily="66" charset="0"/>
              </a:endParaRPr>
            </a:p>
          </p:txBody>
        </p:sp>
      </p:grpSp>
      <p:grpSp>
        <p:nvGrpSpPr>
          <p:cNvPr id="3" name="Group 15"/>
          <p:cNvGrpSpPr/>
          <p:nvPr/>
        </p:nvGrpSpPr>
        <p:grpSpPr>
          <a:xfrm rot="21341217">
            <a:off x="2514808" y="8024439"/>
            <a:ext cx="822960" cy="548640"/>
            <a:chOff x="5431449" y="3593431"/>
            <a:chExt cx="1304698" cy="788099"/>
          </a:xfrm>
        </p:grpSpPr>
        <p:pic>
          <p:nvPicPr>
            <p:cNvPr id="103"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0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1.6</a:t>
              </a:r>
              <a:endParaRPr lang="en-GB" sz="900" b="1" dirty="0">
                <a:solidFill>
                  <a:srgbClr val="002060"/>
                </a:solidFill>
                <a:latin typeface="Lucida Calligraphy" pitchFamily="66" charset="0"/>
              </a:endParaRPr>
            </a:p>
          </p:txBody>
        </p:sp>
      </p:grpSp>
      <p:grpSp>
        <p:nvGrpSpPr>
          <p:cNvPr id="5" name="Group 15"/>
          <p:cNvGrpSpPr/>
          <p:nvPr/>
        </p:nvGrpSpPr>
        <p:grpSpPr>
          <a:xfrm rot="21341217">
            <a:off x="3664475" y="8024439"/>
            <a:ext cx="822960" cy="548640"/>
            <a:chOff x="5431449" y="3593431"/>
            <a:chExt cx="1304698" cy="788099"/>
          </a:xfrm>
        </p:grpSpPr>
        <p:pic>
          <p:nvPicPr>
            <p:cNvPr id="106"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0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1.8</a:t>
              </a:r>
              <a:endParaRPr lang="en-GB" sz="900" b="1" dirty="0">
                <a:solidFill>
                  <a:srgbClr val="002060"/>
                </a:solidFill>
                <a:latin typeface="Lucida Calligraphy" pitchFamily="66" charset="0"/>
              </a:endParaRPr>
            </a:p>
          </p:txBody>
        </p:sp>
      </p:grpSp>
      <p:grpSp>
        <p:nvGrpSpPr>
          <p:cNvPr id="7" name="Group 15"/>
          <p:cNvGrpSpPr/>
          <p:nvPr/>
        </p:nvGrpSpPr>
        <p:grpSpPr>
          <a:xfrm rot="21341217">
            <a:off x="4814142" y="8024439"/>
            <a:ext cx="822960" cy="548640"/>
            <a:chOff x="5431449" y="3593431"/>
            <a:chExt cx="1304698" cy="788099"/>
          </a:xfrm>
        </p:grpSpPr>
        <p:pic>
          <p:nvPicPr>
            <p:cNvPr id="109"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1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1.5</a:t>
              </a:r>
              <a:endParaRPr lang="en-GB" sz="900" b="1" dirty="0">
                <a:solidFill>
                  <a:srgbClr val="002060"/>
                </a:solidFill>
                <a:latin typeface="Lucida Calligraphy" pitchFamily="66" charset="0"/>
              </a:endParaRPr>
            </a:p>
          </p:txBody>
        </p:sp>
      </p:grpSp>
      <p:grpSp>
        <p:nvGrpSpPr>
          <p:cNvPr id="9" name="Group 15"/>
          <p:cNvGrpSpPr/>
          <p:nvPr/>
        </p:nvGrpSpPr>
        <p:grpSpPr>
          <a:xfrm rot="21341217">
            <a:off x="5963811" y="8024439"/>
            <a:ext cx="822960" cy="548640"/>
            <a:chOff x="5431449" y="3593431"/>
            <a:chExt cx="1304698" cy="788099"/>
          </a:xfrm>
        </p:grpSpPr>
        <p:pic>
          <p:nvPicPr>
            <p:cNvPr id="112"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1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1.6</a:t>
              </a:r>
              <a:endParaRPr lang="en-GB" sz="900" b="1" dirty="0">
                <a:solidFill>
                  <a:srgbClr val="002060"/>
                </a:solidFill>
                <a:latin typeface="Lucida Calligraphy" pitchFamily="66" charset="0"/>
              </a:endParaRPr>
            </a:p>
          </p:txBody>
        </p:sp>
      </p:grpSp>
      <p:grpSp>
        <p:nvGrpSpPr>
          <p:cNvPr id="10" name="Group 15"/>
          <p:cNvGrpSpPr/>
          <p:nvPr/>
        </p:nvGrpSpPr>
        <p:grpSpPr>
          <a:xfrm rot="21341217">
            <a:off x="1365141" y="4108446"/>
            <a:ext cx="822960" cy="548640"/>
            <a:chOff x="5431449" y="3593431"/>
            <a:chExt cx="1304698" cy="788099"/>
          </a:xfrm>
        </p:grpSpPr>
        <p:pic>
          <p:nvPicPr>
            <p:cNvPr id="115"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1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1.6</a:t>
              </a:r>
              <a:endParaRPr lang="en-GB" sz="900" b="1" dirty="0">
                <a:solidFill>
                  <a:srgbClr val="002060"/>
                </a:solidFill>
                <a:latin typeface="Lucida Calligraphy" pitchFamily="66" charset="0"/>
              </a:endParaRPr>
            </a:p>
          </p:txBody>
        </p:sp>
      </p:grpSp>
      <p:grpSp>
        <p:nvGrpSpPr>
          <p:cNvPr id="11" name="Group 15"/>
          <p:cNvGrpSpPr/>
          <p:nvPr/>
        </p:nvGrpSpPr>
        <p:grpSpPr>
          <a:xfrm rot="21341217">
            <a:off x="2283351" y="4108446"/>
            <a:ext cx="822960" cy="548640"/>
            <a:chOff x="5431449" y="3593431"/>
            <a:chExt cx="1304698" cy="788099"/>
          </a:xfrm>
        </p:grpSpPr>
        <p:pic>
          <p:nvPicPr>
            <p:cNvPr id="118"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1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1.6</a:t>
              </a:r>
              <a:endParaRPr lang="en-GB" sz="900" b="1" dirty="0">
                <a:solidFill>
                  <a:srgbClr val="002060"/>
                </a:solidFill>
                <a:latin typeface="Lucida Calligraphy" pitchFamily="66" charset="0"/>
              </a:endParaRPr>
            </a:p>
          </p:txBody>
        </p:sp>
      </p:grpSp>
      <p:grpSp>
        <p:nvGrpSpPr>
          <p:cNvPr id="12" name="Group 15"/>
          <p:cNvGrpSpPr/>
          <p:nvPr/>
        </p:nvGrpSpPr>
        <p:grpSpPr>
          <a:xfrm rot="21341217">
            <a:off x="3201561" y="4108446"/>
            <a:ext cx="822960" cy="548640"/>
            <a:chOff x="5431449" y="3593431"/>
            <a:chExt cx="1304698" cy="788099"/>
          </a:xfrm>
        </p:grpSpPr>
        <p:pic>
          <p:nvPicPr>
            <p:cNvPr id="121"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2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1.8</a:t>
              </a:r>
              <a:endParaRPr lang="en-GB" sz="900" b="1" dirty="0">
                <a:solidFill>
                  <a:srgbClr val="002060"/>
                </a:solidFill>
                <a:latin typeface="Lucida Calligraphy" pitchFamily="66" charset="0"/>
              </a:endParaRPr>
            </a:p>
          </p:txBody>
        </p:sp>
      </p:grpSp>
      <p:grpSp>
        <p:nvGrpSpPr>
          <p:cNvPr id="13" name="Group 15"/>
          <p:cNvGrpSpPr/>
          <p:nvPr/>
        </p:nvGrpSpPr>
        <p:grpSpPr>
          <a:xfrm rot="21341217">
            <a:off x="4119771" y="4108446"/>
            <a:ext cx="822960" cy="548640"/>
            <a:chOff x="5431449" y="3593431"/>
            <a:chExt cx="1304698" cy="788099"/>
          </a:xfrm>
        </p:grpSpPr>
        <p:pic>
          <p:nvPicPr>
            <p:cNvPr id="124"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2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1.8</a:t>
              </a:r>
              <a:endParaRPr lang="en-GB" sz="900" b="1" dirty="0">
                <a:solidFill>
                  <a:srgbClr val="002060"/>
                </a:solidFill>
                <a:latin typeface="Lucida Calligraphy" pitchFamily="66" charset="0"/>
              </a:endParaRPr>
            </a:p>
          </p:txBody>
        </p:sp>
      </p:grpSp>
      <p:grpSp>
        <p:nvGrpSpPr>
          <p:cNvPr id="14" name="Group 15"/>
          <p:cNvGrpSpPr/>
          <p:nvPr/>
        </p:nvGrpSpPr>
        <p:grpSpPr>
          <a:xfrm rot="21341217">
            <a:off x="5037981" y="4108446"/>
            <a:ext cx="822960" cy="548640"/>
            <a:chOff x="5431449" y="3593431"/>
            <a:chExt cx="1304698" cy="788099"/>
          </a:xfrm>
        </p:grpSpPr>
        <p:pic>
          <p:nvPicPr>
            <p:cNvPr id="127"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28"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1.6</a:t>
              </a:r>
              <a:endParaRPr lang="en-GB" sz="900" b="1" dirty="0">
                <a:solidFill>
                  <a:srgbClr val="002060"/>
                </a:solidFill>
                <a:latin typeface="Lucida Calligraphy" pitchFamily="66" charset="0"/>
              </a:endParaRPr>
            </a:p>
          </p:txBody>
        </p:sp>
      </p:grpSp>
      <p:grpSp>
        <p:nvGrpSpPr>
          <p:cNvPr id="15" name="Group 15"/>
          <p:cNvGrpSpPr/>
          <p:nvPr/>
        </p:nvGrpSpPr>
        <p:grpSpPr>
          <a:xfrm rot="21341217">
            <a:off x="5956191" y="4108446"/>
            <a:ext cx="822960" cy="548640"/>
            <a:chOff x="5431449" y="3593431"/>
            <a:chExt cx="1304698" cy="788099"/>
          </a:xfrm>
        </p:grpSpPr>
        <p:pic>
          <p:nvPicPr>
            <p:cNvPr id="130"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3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1.7</a:t>
              </a:r>
              <a:endParaRPr lang="en-GB" sz="900" b="1" dirty="0">
                <a:solidFill>
                  <a:srgbClr val="002060"/>
                </a:solidFill>
                <a:latin typeface="Lucida Calligraphy" pitchFamily="66" charset="0"/>
              </a:endParaRPr>
            </a:p>
          </p:txBody>
        </p:sp>
      </p:grpSp>
      <p:graphicFrame>
        <p:nvGraphicFramePr>
          <p:cNvPr id="68" name="Table 67"/>
          <p:cNvGraphicFramePr>
            <a:graphicFrameLocks noGrp="1"/>
          </p:cNvGraphicFramePr>
          <p:nvPr/>
        </p:nvGraphicFramePr>
        <p:xfrm>
          <a:off x="736600" y="6098122"/>
          <a:ext cx="733366" cy="1742005"/>
        </p:xfrm>
        <a:graphic>
          <a:graphicData uri="http://schemas.openxmlformats.org/drawingml/2006/table">
            <a:tbl>
              <a:tblPr/>
              <a:tblGrid>
                <a:gridCol w="733366"/>
              </a:tblGrid>
              <a:tr h="348401">
                <a:tc>
                  <a:txBody>
                    <a:bodyPr/>
                    <a:lstStyle/>
                    <a:p>
                      <a:pPr algn="r" fontAlgn="ctr"/>
                      <a:r>
                        <a:rPr lang="en-US" sz="1000" b="0" i="0" u="none" strike="noStrike" kern="1200" dirty="0">
                          <a:solidFill>
                            <a:srgbClr val="002060"/>
                          </a:solidFill>
                          <a:latin typeface="Calibri"/>
                          <a:ea typeface="+mn-ea"/>
                          <a:cs typeface="+mn-cs"/>
                        </a:rPr>
                        <a:t>1</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348401">
                <a:tc>
                  <a:txBody>
                    <a:bodyPr/>
                    <a:lstStyle/>
                    <a:p>
                      <a:pPr algn="r" fontAlgn="ctr"/>
                      <a:r>
                        <a:rPr lang="en-US" sz="1000" b="0" i="0" u="none" strike="noStrike" kern="1200" dirty="0">
                          <a:solidFill>
                            <a:srgbClr val="002060"/>
                          </a:solidFill>
                          <a:latin typeface="Calibri"/>
                          <a:ea typeface="+mn-ea"/>
                          <a:cs typeface="+mn-cs"/>
                        </a:rPr>
                        <a:t>2</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48401">
                <a:tc>
                  <a:txBody>
                    <a:bodyPr/>
                    <a:lstStyle/>
                    <a:p>
                      <a:pPr algn="r" fontAlgn="ctr"/>
                      <a:r>
                        <a:rPr lang="en-US" sz="1000" b="0" i="0" u="none" strike="noStrike" kern="1200" dirty="0">
                          <a:solidFill>
                            <a:srgbClr val="002060"/>
                          </a:solidFill>
                          <a:latin typeface="Calibri"/>
                          <a:ea typeface="+mn-ea"/>
                          <a:cs typeface="+mn-cs"/>
                        </a:rPr>
                        <a:t>3</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48401">
                <a:tc>
                  <a:txBody>
                    <a:bodyPr/>
                    <a:lstStyle/>
                    <a:p>
                      <a:pPr algn="r" fontAlgn="ctr"/>
                      <a:r>
                        <a:rPr lang="en-US" sz="1000" b="0" i="0" u="none" strike="noStrike" kern="1200" dirty="0">
                          <a:solidFill>
                            <a:srgbClr val="002060"/>
                          </a:solidFill>
                          <a:latin typeface="Calibri"/>
                          <a:ea typeface="+mn-ea"/>
                          <a:cs typeface="+mn-cs"/>
                        </a:rPr>
                        <a:t> More than </a:t>
                      </a:r>
                      <a:r>
                        <a:rPr lang="en-US" sz="1000" b="0" i="0" u="none" strike="noStrike" kern="1200" dirty="0" smtClean="0">
                          <a:solidFill>
                            <a:srgbClr val="002060"/>
                          </a:solidFill>
                          <a:latin typeface="Calibri"/>
                          <a:ea typeface="+mn-ea"/>
                          <a:cs typeface="+mn-cs"/>
                        </a:rPr>
                        <a:t>3</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48401">
                <a:tc>
                  <a:txBody>
                    <a:bodyPr/>
                    <a:lstStyle/>
                    <a:p>
                      <a:pPr algn="r" fontAlgn="ctr"/>
                      <a:r>
                        <a:rPr lang="en-US" sz="1000" b="0" i="0" u="none" strike="noStrike" kern="1200" dirty="0">
                          <a:solidFill>
                            <a:srgbClr val="002060"/>
                          </a:solidFill>
                          <a:latin typeface="Calibri"/>
                          <a:ea typeface="+mn-ea"/>
                          <a:cs typeface="+mn-cs"/>
                        </a:rPr>
                        <a:t> DK/CS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70" name="TextBox 69"/>
          <p:cNvSpPr txBox="1"/>
          <p:nvPr/>
        </p:nvSpPr>
        <p:spPr>
          <a:xfrm>
            <a:off x="1384492"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71" name="TextBox 70"/>
          <p:cNvSpPr txBox="1"/>
          <p:nvPr/>
        </p:nvSpPr>
        <p:spPr>
          <a:xfrm>
            <a:off x="2345403"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72" name="TextBox 71"/>
          <p:cNvSpPr txBox="1"/>
          <p:nvPr/>
        </p:nvSpPr>
        <p:spPr>
          <a:xfrm>
            <a:off x="3306312"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73" name="TextBox 72"/>
          <p:cNvSpPr txBox="1"/>
          <p:nvPr/>
        </p:nvSpPr>
        <p:spPr>
          <a:xfrm>
            <a:off x="4201499" y="1685826"/>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74" name="TextBox 73"/>
          <p:cNvSpPr txBox="1"/>
          <p:nvPr/>
        </p:nvSpPr>
        <p:spPr>
          <a:xfrm>
            <a:off x="5114318"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75" name="TextBox 74"/>
          <p:cNvSpPr txBox="1"/>
          <p:nvPr/>
        </p:nvSpPr>
        <p:spPr>
          <a:xfrm>
            <a:off x="5974240" y="1531938"/>
            <a:ext cx="654345"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sp>
        <p:nvSpPr>
          <p:cNvPr id="76" name="TextBox 75"/>
          <p:cNvSpPr txBox="1"/>
          <p:nvPr/>
        </p:nvSpPr>
        <p:spPr>
          <a:xfrm>
            <a:off x="2546756" y="5626380"/>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77" name="TextBox 76"/>
          <p:cNvSpPr txBox="1"/>
          <p:nvPr/>
        </p:nvSpPr>
        <p:spPr>
          <a:xfrm>
            <a:off x="3709020" y="5626380"/>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78" name="TextBox 77"/>
          <p:cNvSpPr txBox="1"/>
          <p:nvPr/>
        </p:nvSpPr>
        <p:spPr>
          <a:xfrm>
            <a:off x="4805562" y="5626380"/>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79" name="TextBox 78"/>
          <p:cNvSpPr txBox="1"/>
          <p:nvPr/>
        </p:nvSpPr>
        <p:spPr>
          <a:xfrm>
            <a:off x="5967827" y="5626380"/>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sp>
        <p:nvSpPr>
          <p:cNvPr id="80" name="TextBox 79"/>
          <p:cNvSpPr txBox="1"/>
          <p:nvPr/>
        </p:nvSpPr>
        <p:spPr>
          <a:xfrm>
            <a:off x="1384492" y="5626380"/>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7.15 FACILITY ACCESS GATE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1" name="Round Diagonal Corner Rectangle 10"/>
          <p:cNvSpPr/>
          <p:nvPr/>
        </p:nvSpPr>
        <p:spPr bwMode="auto">
          <a:xfrm>
            <a:off x="338287" y="8234600"/>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80% CS’s in AP have only 1 access gate.</a:t>
            </a:r>
          </a:p>
          <a:p>
            <a:pPr marL="177800" lvl="1" indent="-177800" algn="l">
              <a:buFont typeface="Arial" pitchFamily="34" charset="0"/>
              <a:buChar char="•"/>
            </a:pPr>
            <a:r>
              <a:rPr lang="en-US" sz="1200" dirty="0" smtClean="0">
                <a:solidFill>
                  <a:srgbClr val="002060"/>
                </a:solidFill>
                <a:latin typeface="Calibri" pitchFamily="34" charset="0"/>
              </a:rPr>
              <a:t>Karnataka has an average of 2.3 access gates, which is the highest across states.</a:t>
            </a:r>
            <a:endParaRPr lang="en-US" sz="1200" dirty="0">
              <a:solidFill>
                <a:srgbClr val="002060"/>
              </a:solidFill>
              <a:latin typeface="Calibri" pitchFamily="34" charset="0"/>
            </a:endParaRP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1</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2</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More than 3</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DK/CS </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1" i="0" u="none" strike="noStrike" kern="1200" dirty="0" smtClean="0">
                          <a:solidFill>
                            <a:srgbClr val="002060"/>
                          </a:solidFill>
                          <a:latin typeface="Calibri"/>
                          <a:ea typeface="+mn-ea"/>
                          <a:cs typeface="+mn-cs"/>
                        </a:rPr>
                        <a:t>M </a:t>
                      </a:r>
                      <a:r>
                        <a:rPr lang="en-US" sz="1000" b="1" i="0" u="none" strike="noStrike" kern="1200" dirty="0">
                          <a:solidFill>
                            <a:srgbClr val="002060"/>
                          </a:solidFill>
                          <a:latin typeface="Calibri"/>
                          <a:ea typeface="+mn-ea"/>
                          <a:cs typeface="+mn-cs"/>
                        </a:rPr>
                        <a:t>E A 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4896376"/>
          <a:ext cx="6305549"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1</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1000" b="0" i="0" u="none" strike="noStrike" dirty="0" smtClean="0">
                          <a:solidFill>
                            <a:srgbClr val="002060"/>
                          </a:solidFill>
                          <a:latin typeface="Calibri"/>
                        </a:rPr>
                        <a:t>58</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2</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1000" b="0" i="0" u="none" strike="noStrike" dirty="0" smtClean="0">
                          <a:solidFill>
                            <a:srgbClr val="002060"/>
                          </a:solidFill>
                          <a:latin typeface="Calibri"/>
                        </a:rPr>
                        <a:t>36</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More than 3</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DK/CS </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1000" b="0" i="0" u="none" strike="noStrike" dirty="0">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1" i="0" u="none" strike="noStrike" kern="1200" dirty="0" smtClean="0">
                          <a:solidFill>
                            <a:srgbClr val="002060"/>
                          </a:solidFill>
                          <a:latin typeface="Calibri"/>
                          <a:ea typeface="+mn-ea"/>
                          <a:cs typeface="+mn-cs"/>
                        </a:rPr>
                        <a:t>M </a:t>
                      </a:r>
                      <a:r>
                        <a:rPr lang="en-US" sz="1000" b="1" i="0" u="none" strike="noStrike" kern="1200" dirty="0">
                          <a:solidFill>
                            <a:srgbClr val="002060"/>
                          </a:solidFill>
                          <a:latin typeface="Calibri"/>
                          <a:ea typeface="+mn-ea"/>
                          <a:cs typeface="+mn-cs"/>
                        </a:rPr>
                        <a:t>E A 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7.15 FACILITY ACCESS GATE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3" name="Round Diagonal Corner Rectangle 12"/>
          <p:cNvSpPr/>
          <p:nvPr/>
        </p:nvSpPr>
        <p:spPr bwMode="auto">
          <a:xfrm>
            <a:off x="338287" y="8353781"/>
            <a:ext cx="6309360" cy="338910"/>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400" dirty="0" smtClean="0">
                <a:solidFill>
                  <a:srgbClr val="002060"/>
                </a:solidFill>
                <a:latin typeface="Calibri" pitchFamily="34" charset="0"/>
              </a:rPr>
              <a:t>Around 60% cold stores in Uttaranchal and WB have 2 access gates.</a:t>
            </a:r>
            <a:endParaRPr lang="en-US" sz="1400" dirty="0">
              <a:solidFill>
                <a:srgbClr val="002060"/>
              </a:solidFill>
              <a:latin typeface="Calibri" pitchFamily="34" charset="0"/>
            </a:endParaRPr>
          </a:p>
        </p:txBody>
      </p:sp>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1"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9176"/>
                <a:gridCol w="507541"/>
                <a:gridCol w="679589"/>
                <a:gridCol w="601541"/>
                <a:gridCol w="488731"/>
                <a:gridCol w="432351"/>
                <a:gridCol w="560877"/>
                <a:gridCol w="454205"/>
                <a:gridCol w="696678"/>
                <a:gridCol w="524862"/>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1</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1000" b="0" i="0" u="none" strike="noStrike" dirty="0" smtClean="0">
                          <a:solidFill>
                            <a:srgbClr val="002060"/>
                          </a:solidFill>
                          <a:latin typeface="Calibri"/>
                        </a:rPr>
                        <a:t>58</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2</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1000" b="0" i="0" u="none" strike="noStrike" dirty="0" smtClean="0">
                          <a:solidFill>
                            <a:srgbClr val="002060"/>
                          </a:solidFill>
                          <a:latin typeface="Calibri"/>
                        </a:rPr>
                        <a:t>36</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More than 3</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DK/CS </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1000" b="0" i="0" u="none" strike="noStrike" dirty="0">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1" i="0" u="none" strike="noStrike" kern="1200" dirty="0" smtClean="0">
                          <a:solidFill>
                            <a:srgbClr val="002060"/>
                          </a:solidFill>
                          <a:latin typeface="Calibri"/>
                          <a:ea typeface="+mn-ea"/>
                          <a:cs typeface="+mn-cs"/>
                        </a:rPr>
                        <a:t>M </a:t>
                      </a:r>
                      <a:r>
                        <a:rPr lang="en-US" sz="1000" b="1" i="0" u="none" strike="noStrike" kern="1200" dirty="0">
                          <a:solidFill>
                            <a:srgbClr val="002060"/>
                          </a:solidFill>
                          <a:latin typeface="Calibri"/>
                          <a:ea typeface="+mn-ea"/>
                          <a:cs typeface="+mn-cs"/>
                        </a:rPr>
                        <a:t>E A 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2.5</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04801" y="4896376"/>
          <a:ext cx="6406946"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4556"/>
                <a:gridCol w="540108"/>
                <a:gridCol w="630127"/>
                <a:gridCol w="630127"/>
                <a:gridCol w="630127"/>
                <a:gridCol w="630127"/>
                <a:gridCol w="731520"/>
                <a:gridCol w="630127"/>
                <a:gridCol w="63012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1</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1000" b="0" i="0" u="none" strike="noStrike" dirty="0" smtClean="0">
                          <a:solidFill>
                            <a:srgbClr val="002060"/>
                          </a:solidFill>
                          <a:latin typeface="Calibri"/>
                        </a:rPr>
                        <a:t>58</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2</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1000" b="0" i="0" u="none" strike="noStrike" dirty="0" smtClean="0">
                          <a:solidFill>
                            <a:srgbClr val="002060"/>
                          </a:solidFill>
                          <a:latin typeface="Calibri"/>
                        </a:rPr>
                        <a:t>36</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More than 3</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DK/CS </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rtl="0" fontAlgn="ctr"/>
                      <a:r>
                        <a:rPr lang="en-US" sz="1000" b="0" i="0" u="none" strike="noStrike" dirty="0">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1" i="0" u="none" strike="noStrike" kern="1200" dirty="0" smtClean="0">
                          <a:solidFill>
                            <a:srgbClr val="002060"/>
                          </a:solidFill>
                          <a:latin typeface="Calibri"/>
                          <a:ea typeface="+mn-ea"/>
                          <a:cs typeface="+mn-cs"/>
                        </a:rPr>
                        <a:t>M </a:t>
                      </a:r>
                      <a:r>
                        <a:rPr lang="en-US" sz="1000" b="1" i="0" u="none" strike="noStrike" kern="1200" dirty="0">
                          <a:solidFill>
                            <a:srgbClr val="002060"/>
                          </a:solidFill>
                          <a:latin typeface="Calibri"/>
                          <a:ea typeface="+mn-ea"/>
                          <a:cs typeface="+mn-cs"/>
                        </a:rPr>
                        <a:t>E A 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1.6</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7.16 TRUCK PARKING SPACE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20" name="Table 19"/>
          <p:cNvGraphicFramePr>
            <a:graphicFrameLocks noGrp="1"/>
          </p:cNvGraphicFramePr>
          <p:nvPr/>
        </p:nvGraphicFramePr>
        <p:xfrm>
          <a:off x="724792" y="7311565"/>
          <a:ext cx="5138980" cy="370840"/>
        </p:xfrm>
        <a:graphic>
          <a:graphicData uri="http://schemas.openxmlformats.org/drawingml/2006/table">
            <a:tbl>
              <a:tblPr firstRow="1" bandRow="1">
                <a:tableStyleId>{5C22544A-7EE6-4342-B048-85BDC9FD1C3A}</a:tableStyleId>
              </a:tblPr>
              <a:tblGrid>
                <a:gridCol w="1027796"/>
                <a:gridCol w="1027796"/>
                <a:gridCol w="1027796"/>
                <a:gridCol w="1027796"/>
                <a:gridCol w="1027796"/>
              </a:tblGrid>
              <a:tr h="370840">
                <a:tc>
                  <a:txBody>
                    <a:bodyPr/>
                    <a:lstStyle/>
                    <a:p>
                      <a:pPr algn="ctr" fontAlgn="b"/>
                      <a:r>
                        <a:rPr lang="en-US" sz="1000" b="1" i="1" u="none" strike="noStrike" dirty="0">
                          <a:solidFill>
                            <a:srgbClr val="002060"/>
                          </a:solidFill>
                          <a:latin typeface="Calibri"/>
                        </a:rPr>
                        <a:t>All</a:t>
                      </a: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n=5003)</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North</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n=2142)</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East</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n=803)</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West</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n=1013)</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South</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n=1045)</a:t>
                      </a:r>
                      <a:endParaRPr lang="en-US" sz="1000" b="1" i="1" u="none" strike="noStrike" dirty="0">
                        <a:solidFill>
                          <a:srgbClr val="002060"/>
                        </a:solidFill>
                        <a:latin typeface="Calibri"/>
                      </a:endParaRPr>
                    </a:p>
                  </a:txBody>
                  <a:tcPr marL="9525" marR="9525" marT="9525" marB="0">
                    <a:noFill/>
                  </a:tcPr>
                </a:tc>
              </a:tr>
            </a:tbl>
          </a:graphicData>
        </a:graphic>
      </p:graphicFrame>
      <p:graphicFrame>
        <p:nvGraphicFramePr>
          <p:cNvPr id="21" name="Chart 20"/>
          <p:cNvGraphicFramePr/>
          <p:nvPr/>
        </p:nvGraphicFramePr>
        <p:xfrm>
          <a:off x="-38100" y="6045107"/>
          <a:ext cx="6858000" cy="148045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3" name="Chart 22"/>
          <p:cNvGraphicFramePr/>
          <p:nvPr/>
        </p:nvGraphicFramePr>
        <p:xfrm>
          <a:off x="5946013" y="6488540"/>
          <a:ext cx="848487" cy="601028"/>
        </p:xfrm>
        <a:graphic>
          <a:graphicData uri="http://schemas.openxmlformats.org/drawingml/2006/chart">
            <c:chart xmlns:c="http://schemas.openxmlformats.org/drawingml/2006/chart" xmlns:r="http://schemas.openxmlformats.org/officeDocument/2006/relationships" r:id="rId3"/>
          </a:graphicData>
        </a:graphic>
      </p:graphicFrame>
      <p:sp>
        <p:nvSpPr>
          <p:cNvPr id="26" name="TextBox 25"/>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cxnSp>
        <p:nvCxnSpPr>
          <p:cNvPr id="16" name="Straight Connector 15"/>
          <p:cNvCxnSpPr/>
          <p:nvPr/>
        </p:nvCxnSpPr>
        <p:spPr bwMode="auto">
          <a:xfrm>
            <a:off x="365760" y="53547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17" name="Round Diagonal Corner Rectangle 16"/>
          <p:cNvSpPr/>
          <p:nvPr/>
        </p:nvSpPr>
        <p:spPr bwMode="auto">
          <a:xfrm>
            <a:off x="338287" y="8579726"/>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Across zones cold stores have parking spaces which is essential for loading and unloading purposes.</a:t>
            </a:r>
            <a:endParaRPr lang="en-US" sz="1200" dirty="0">
              <a:solidFill>
                <a:srgbClr val="002060"/>
              </a:solidFill>
              <a:latin typeface="Calibri" pitchFamily="34" charset="0"/>
            </a:endParaRPr>
          </a:p>
        </p:txBody>
      </p:sp>
      <p:sp>
        <p:nvSpPr>
          <p:cNvPr id="18" name="TextBox 17"/>
          <p:cNvSpPr txBox="1"/>
          <p:nvPr/>
        </p:nvSpPr>
        <p:spPr>
          <a:xfrm>
            <a:off x="2444749" y="1104900"/>
            <a:ext cx="2097177" cy="369332"/>
          </a:xfrm>
          <a:prstGeom prst="rect">
            <a:avLst/>
          </a:prstGeom>
          <a:noFill/>
          <a:ln>
            <a:solidFill>
              <a:schemeClr val="tx1"/>
            </a:solidFill>
          </a:ln>
        </p:spPr>
        <p:txBody>
          <a:bodyPr wrap="none" rtlCol="0">
            <a:spAutoFit/>
          </a:bodyPr>
          <a:lstStyle/>
          <a:p>
            <a:r>
              <a:rPr lang="en-US" sz="1800" b="1" i="1" dirty="0" smtClean="0">
                <a:solidFill>
                  <a:srgbClr val="002060"/>
                </a:solidFill>
                <a:latin typeface="Calibri" pitchFamily="34" charset="0"/>
              </a:rPr>
              <a:t>Truck Parking Space</a:t>
            </a:r>
            <a:endParaRPr lang="en-US" sz="1800" b="1" i="1" dirty="0">
              <a:solidFill>
                <a:srgbClr val="002060"/>
              </a:solidFill>
              <a:latin typeface="Calibri" pitchFamily="34" charset="0"/>
            </a:endParaRPr>
          </a:p>
        </p:txBody>
      </p:sp>
      <p:sp>
        <p:nvSpPr>
          <p:cNvPr id="22" name="Round Diagonal Corner Rectangle 21"/>
          <p:cNvSpPr/>
          <p:nvPr/>
        </p:nvSpPr>
        <p:spPr bwMode="auto">
          <a:xfrm>
            <a:off x="338287" y="4613627"/>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Almost all type of CS’s have parking spaces available for trucks.</a:t>
            </a:r>
            <a:endParaRPr lang="en-US" sz="1200" dirty="0">
              <a:solidFill>
                <a:srgbClr val="002060"/>
              </a:solidFill>
              <a:latin typeface="Calibri" pitchFamily="34" charset="0"/>
            </a:endParaRPr>
          </a:p>
        </p:txBody>
      </p:sp>
      <p:sp>
        <p:nvSpPr>
          <p:cNvPr id="27" name="TextBox 26"/>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36" name="Table 35"/>
          <p:cNvGraphicFramePr>
            <a:graphicFrameLocks noGrp="1"/>
          </p:cNvGraphicFramePr>
          <p:nvPr/>
        </p:nvGraphicFramePr>
        <p:xfrm>
          <a:off x="724792" y="3174048"/>
          <a:ext cx="5196885" cy="548640"/>
        </p:xfrm>
        <a:graphic>
          <a:graphicData uri="http://schemas.openxmlformats.org/drawingml/2006/table">
            <a:tbl>
              <a:tblPr firstRow="1" bandRow="1">
                <a:tableStyleId>{5C22544A-7EE6-4342-B048-85BDC9FD1C3A}</a:tableStyleId>
              </a:tblPr>
              <a:tblGrid>
                <a:gridCol w="856497"/>
                <a:gridCol w="856497"/>
                <a:gridCol w="856497"/>
                <a:gridCol w="856497"/>
                <a:gridCol w="914400"/>
                <a:gridCol w="856497"/>
              </a:tblGrid>
              <a:tr h="548640">
                <a:tc>
                  <a:txBody>
                    <a:bodyPr/>
                    <a:lstStyle/>
                    <a:p>
                      <a:pPr algn="ctr" fontAlgn="b"/>
                      <a:r>
                        <a:rPr lang="en-US" sz="1000" b="1" i="1" u="none" strike="noStrike" dirty="0">
                          <a:solidFill>
                            <a:srgbClr val="002060"/>
                          </a:solidFill>
                          <a:latin typeface="Calibri"/>
                        </a:rPr>
                        <a:t>All</a:t>
                      </a: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n=5003)</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a:solidFill>
                            <a:srgbClr val="002060"/>
                          </a:solidFill>
                          <a:latin typeface="Calibri"/>
                        </a:rPr>
                        <a:t> </a:t>
                      </a:r>
                      <a:r>
                        <a:rPr lang="en-US" sz="1000" b="1" i="1" u="none" strike="noStrike" dirty="0" smtClean="0">
                          <a:solidFill>
                            <a:srgbClr val="002060"/>
                          </a:solidFill>
                          <a:latin typeface="Calibri"/>
                        </a:rPr>
                        <a:t>Type H</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n=4333)</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Type P </a:t>
                      </a:r>
                      <a:endParaRPr lang="en-US" sz="1000" b="1" i="1" u="none" strike="noStrike" dirty="0">
                        <a:solidFill>
                          <a:srgbClr val="002060"/>
                        </a:solidFill>
                        <a:latin typeface="Calibri"/>
                      </a:endParaRPr>
                    </a:p>
                    <a:p>
                      <a:pPr algn="ctr" fontAlgn="b"/>
                      <a:r>
                        <a:rPr lang="en-US" sz="1000" b="1" i="1" u="none" strike="noStrike" dirty="0" smtClean="0">
                          <a:solidFill>
                            <a:srgbClr val="002060"/>
                          </a:solidFill>
                          <a:latin typeface="Calibri"/>
                        </a:rPr>
                        <a:t>(n=523)</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Type M</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n=452)</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Type Q </a:t>
                      </a:r>
                    </a:p>
                    <a:p>
                      <a:pPr algn="ctr" fontAlgn="b"/>
                      <a:r>
                        <a:rPr lang="en-US" sz="1000" b="1" i="1" u="none" strike="noStrike" dirty="0" smtClean="0">
                          <a:solidFill>
                            <a:srgbClr val="002060"/>
                          </a:solidFill>
                          <a:latin typeface="Calibri"/>
                        </a:rPr>
                        <a:t>(n=44)</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other </a:t>
                      </a:r>
                      <a:r>
                        <a:rPr lang="en-US" sz="1000" b="1" i="1" u="none" strike="noStrike" dirty="0">
                          <a:solidFill>
                            <a:srgbClr val="002060"/>
                          </a:solidFill>
                          <a:latin typeface="Calibri"/>
                        </a:rPr>
                        <a:t>products</a:t>
                      </a: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n=27)</a:t>
                      </a:r>
                      <a:endParaRPr lang="en-US" sz="1000" b="1" i="1" u="none" strike="noStrike" dirty="0">
                        <a:solidFill>
                          <a:srgbClr val="002060"/>
                        </a:solidFill>
                        <a:latin typeface="Calibri"/>
                      </a:endParaRPr>
                    </a:p>
                  </a:txBody>
                  <a:tcPr marL="9525" marR="9525" marT="9525" marB="0">
                    <a:noFill/>
                  </a:tcPr>
                </a:tc>
              </a:tr>
            </a:tbl>
          </a:graphicData>
        </a:graphic>
      </p:graphicFrame>
      <p:graphicFrame>
        <p:nvGraphicFramePr>
          <p:cNvPr id="37" name="Chart 36"/>
          <p:cNvGraphicFramePr/>
          <p:nvPr/>
        </p:nvGraphicFramePr>
        <p:xfrm>
          <a:off x="-38100" y="1907590"/>
          <a:ext cx="6858000" cy="148045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8" name="Chart 37"/>
          <p:cNvGraphicFramePr/>
          <p:nvPr/>
        </p:nvGraphicFramePr>
        <p:xfrm>
          <a:off x="5946013" y="2351023"/>
          <a:ext cx="848487" cy="601028"/>
        </p:xfrm>
        <a:graphic>
          <a:graphicData uri="http://schemas.openxmlformats.org/drawingml/2006/chart">
            <c:chart xmlns:c="http://schemas.openxmlformats.org/drawingml/2006/chart" xmlns:r="http://schemas.openxmlformats.org/officeDocument/2006/relationships" r:id="rId5"/>
          </a:graphicData>
        </a:graphic>
      </p:graphicFrame>
    </p:spTree>
  </p:cSld>
  <p:clrMapOvr>
    <a:masterClrMapping/>
  </p:clrMapOvr>
  <p:transition/>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7.16 TRUCK PARKING SPACE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26" name="TextBox 25"/>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25" name="TextBox 24"/>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5" name="Round Diagonal Corner Rectangle 14"/>
          <p:cNvSpPr/>
          <p:nvPr/>
        </p:nvSpPr>
        <p:spPr bwMode="auto">
          <a:xfrm>
            <a:off x="338287" y="8734781"/>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Across states, most cold stores have parking spaces available.</a:t>
            </a:r>
            <a:endParaRPr lang="en-US" sz="1200" dirty="0">
              <a:solidFill>
                <a:srgbClr val="002060"/>
              </a:solidFill>
              <a:latin typeface="Calibri" pitchFamily="34" charset="0"/>
            </a:endParaRPr>
          </a:p>
        </p:txBody>
      </p:sp>
      <p:graphicFrame>
        <p:nvGraphicFramePr>
          <p:cNvPr id="16" name="Table 15"/>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 xmlns:p14="http://schemas.microsoft.com/office/powerpoint/2010/main" val="1900869649"/>
              </p:ext>
            </p:extLst>
          </p:nvPr>
        </p:nvGraphicFramePr>
        <p:xfrm>
          <a:off x="304801" y="3336096"/>
          <a:ext cx="6305549"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 xmlns:p14="http://schemas.microsoft.com/office/powerpoint/2010/main" val="1900869649"/>
              </p:ext>
            </p:extLst>
          </p:nvPr>
        </p:nvGraphicFramePr>
        <p:xfrm>
          <a:off x="304801" y="5139117"/>
          <a:ext cx="6305553"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515585"/>
                <a:gridCol w="580277"/>
                <a:gridCol w="587341"/>
                <a:gridCol w="508521"/>
                <a:gridCol w="547931"/>
                <a:gridCol w="547931"/>
                <a:gridCol w="449501"/>
                <a:gridCol w="717452"/>
                <a:gridCol w="476840"/>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2" y="6895346"/>
          <a:ext cx="630872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38316"/>
                <a:gridCol w="650523"/>
                <a:gridCol w="650523"/>
                <a:gridCol w="650523"/>
                <a:gridCol w="533633"/>
                <a:gridCol w="533633"/>
                <a:gridCol w="650523"/>
                <a:gridCol w="650523"/>
                <a:gridCol w="650523"/>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7.17 NUMBER </a:t>
            </a:r>
            <a:r>
              <a:rPr lang="en-US" dirty="0"/>
              <a:t>OF TRUCKS PARKED</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67" name="Table 66"/>
          <p:cNvGraphicFramePr>
            <a:graphicFrameLocks noGrp="1"/>
          </p:cNvGraphicFramePr>
          <p:nvPr/>
        </p:nvGraphicFramePr>
        <p:xfrm>
          <a:off x="630622" y="2198185"/>
          <a:ext cx="839344" cy="1576908"/>
        </p:xfrm>
        <a:graphic>
          <a:graphicData uri="http://schemas.openxmlformats.org/drawingml/2006/table">
            <a:tbl>
              <a:tblPr/>
              <a:tblGrid>
                <a:gridCol w="839344"/>
              </a:tblGrid>
              <a:tr h="262818">
                <a:tc>
                  <a:txBody>
                    <a:bodyPr/>
                    <a:lstStyle/>
                    <a:p>
                      <a:pPr algn="r" fontAlgn="ctr"/>
                      <a:r>
                        <a:rPr lang="en-US" sz="1000" b="0" i="0" u="none" strike="noStrike" kern="1200" dirty="0">
                          <a:solidFill>
                            <a:srgbClr val="002060"/>
                          </a:solidFill>
                          <a:latin typeface="Calibri"/>
                          <a:ea typeface="+mn-ea"/>
                          <a:cs typeface="+mn-cs"/>
                        </a:rPr>
                        <a:t> 1-5</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62818">
                <a:tc>
                  <a:txBody>
                    <a:bodyPr/>
                    <a:lstStyle/>
                    <a:p>
                      <a:pPr algn="r" fontAlgn="ctr"/>
                      <a:r>
                        <a:rPr lang="en-US" sz="1000" b="0" i="0" u="none" strike="noStrike" kern="1200" dirty="0">
                          <a:solidFill>
                            <a:srgbClr val="002060"/>
                          </a:solidFill>
                          <a:latin typeface="Calibri"/>
                          <a:ea typeface="+mn-ea"/>
                          <a:cs typeface="+mn-cs"/>
                        </a:rPr>
                        <a:t> 6-10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62818">
                <a:tc>
                  <a:txBody>
                    <a:bodyPr/>
                    <a:lstStyle/>
                    <a:p>
                      <a:pPr algn="r" fontAlgn="ctr"/>
                      <a:r>
                        <a:rPr lang="en-US" sz="1000" b="0" i="0" u="none" strike="noStrike" kern="1200" dirty="0">
                          <a:solidFill>
                            <a:srgbClr val="002060"/>
                          </a:solidFill>
                          <a:latin typeface="Calibri"/>
                          <a:ea typeface="+mn-ea"/>
                          <a:cs typeface="+mn-cs"/>
                        </a:rPr>
                        <a:t> 11-15</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62818">
                <a:tc>
                  <a:txBody>
                    <a:bodyPr/>
                    <a:lstStyle/>
                    <a:p>
                      <a:pPr algn="r" fontAlgn="ctr"/>
                      <a:r>
                        <a:rPr lang="en-US" sz="1000" b="0" i="0" u="none" strike="noStrike" kern="1200" dirty="0">
                          <a:solidFill>
                            <a:srgbClr val="002060"/>
                          </a:solidFill>
                          <a:latin typeface="Calibri"/>
                          <a:ea typeface="+mn-ea"/>
                          <a:cs typeface="+mn-cs"/>
                        </a:rPr>
                        <a:t> 16-20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62818">
                <a:tc>
                  <a:txBody>
                    <a:bodyPr/>
                    <a:lstStyle/>
                    <a:p>
                      <a:pPr algn="r" fontAlgn="ctr"/>
                      <a:r>
                        <a:rPr lang="en-US" sz="1000" b="0" i="0" u="none" strike="noStrike" kern="1200" dirty="0">
                          <a:solidFill>
                            <a:srgbClr val="002060"/>
                          </a:solidFill>
                          <a:latin typeface="Calibri"/>
                          <a:ea typeface="+mn-ea"/>
                          <a:cs typeface="+mn-cs"/>
                        </a:rPr>
                        <a:t> 21-25</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62818">
                <a:tc>
                  <a:txBody>
                    <a:bodyPr/>
                    <a:lstStyle/>
                    <a:p>
                      <a:pPr algn="r" fontAlgn="ctr"/>
                      <a:r>
                        <a:rPr lang="en-US" sz="1000" b="0" i="0" u="none" strike="noStrike" kern="1200" dirty="0">
                          <a:solidFill>
                            <a:srgbClr val="002060"/>
                          </a:solidFill>
                          <a:latin typeface="Calibri"/>
                          <a:ea typeface="+mn-ea"/>
                          <a:cs typeface="+mn-cs"/>
                        </a:rPr>
                        <a:t>Above 25</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68" name="TextBox 67"/>
          <p:cNvSpPr txBox="1"/>
          <p:nvPr/>
        </p:nvSpPr>
        <p:spPr>
          <a:xfrm>
            <a:off x="1426878"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n=4773)</a:t>
            </a:r>
            <a:endParaRPr lang="en-US" sz="1000" b="1" dirty="0">
              <a:solidFill>
                <a:srgbClr val="002060"/>
              </a:solidFill>
              <a:latin typeface="Calibri" pitchFamily="34" charset="0"/>
            </a:endParaRPr>
          </a:p>
        </p:txBody>
      </p:sp>
      <p:sp>
        <p:nvSpPr>
          <p:cNvPr id="77" name="TextBox 76"/>
          <p:cNvSpPr txBox="1"/>
          <p:nvPr/>
        </p:nvSpPr>
        <p:spPr>
          <a:xfrm>
            <a:off x="2373052"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n=4147)</a:t>
            </a:r>
            <a:endParaRPr lang="en-US" sz="1000" b="1" dirty="0">
              <a:solidFill>
                <a:srgbClr val="002060"/>
              </a:solidFill>
              <a:latin typeface="Calibri" pitchFamily="34" charset="0"/>
            </a:endParaRPr>
          </a:p>
        </p:txBody>
      </p:sp>
      <p:sp>
        <p:nvSpPr>
          <p:cNvPr id="78" name="TextBox 77"/>
          <p:cNvSpPr txBox="1"/>
          <p:nvPr/>
        </p:nvSpPr>
        <p:spPr>
          <a:xfrm>
            <a:off x="3319224"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smtClean="0">
                <a:solidFill>
                  <a:srgbClr val="002060"/>
                </a:solidFill>
                <a:latin typeface="Calibri" pitchFamily="34" charset="0"/>
              </a:rPr>
              <a:t>(n=499)</a:t>
            </a:r>
            <a:endParaRPr lang="en-US" sz="1000" b="1" dirty="0">
              <a:solidFill>
                <a:srgbClr val="002060"/>
              </a:solidFill>
              <a:latin typeface="Calibri" pitchFamily="34" charset="0"/>
            </a:endParaRPr>
          </a:p>
        </p:txBody>
      </p:sp>
      <p:sp>
        <p:nvSpPr>
          <p:cNvPr id="80" name="TextBox 79"/>
          <p:cNvSpPr txBox="1"/>
          <p:nvPr/>
        </p:nvSpPr>
        <p:spPr>
          <a:xfrm>
            <a:off x="4199674" y="1685826"/>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(n=430)</a:t>
            </a:r>
            <a:endParaRPr lang="en-US" sz="1000" b="1" dirty="0">
              <a:solidFill>
                <a:srgbClr val="002060"/>
              </a:solidFill>
              <a:latin typeface="Calibri" pitchFamily="34" charset="0"/>
            </a:endParaRPr>
          </a:p>
        </p:txBody>
      </p:sp>
      <p:sp>
        <p:nvSpPr>
          <p:cNvPr id="81" name="TextBox 80"/>
          <p:cNvSpPr txBox="1"/>
          <p:nvPr/>
        </p:nvSpPr>
        <p:spPr>
          <a:xfrm>
            <a:off x="5097756"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n=42)</a:t>
            </a:r>
            <a:endParaRPr lang="en-US" sz="1000" b="1" dirty="0">
              <a:solidFill>
                <a:srgbClr val="002060"/>
              </a:solidFill>
              <a:latin typeface="Calibri" pitchFamily="34" charset="0"/>
            </a:endParaRPr>
          </a:p>
        </p:txBody>
      </p:sp>
      <p:sp>
        <p:nvSpPr>
          <p:cNvPr id="82" name="TextBox 81"/>
          <p:cNvSpPr txBox="1"/>
          <p:nvPr/>
        </p:nvSpPr>
        <p:spPr>
          <a:xfrm>
            <a:off x="6052251" y="161076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n=23)</a:t>
            </a:r>
            <a:endParaRPr lang="en-US" sz="1000" b="1" dirty="0">
              <a:solidFill>
                <a:srgbClr val="002060"/>
              </a:solidFill>
              <a:latin typeface="Calibri" pitchFamily="34" charset="0"/>
            </a:endParaRPr>
          </a:p>
        </p:txBody>
      </p:sp>
      <p:graphicFrame>
        <p:nvGraphicFramePr>
          <p:cNvPr id="83" name="Chart 82"/>
          <p:cNvGraphicFramePr/>
          <p:nvPr/>
        </p:nvGraphicFramePr>
        <p:xfrm>
          <a:off x="1121017" y="2148057"/>
          <a:ext cx="1355483" cy="1828858"/>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84" name="Chart 83"/>
          <p:cNvGraphicFramePr/>
          <p:nvPr/>
        </p:nvGraphicFramePr>
        <p:xfrm>
          <a:off x="5736562" y="2148057"/>
          <a:ext cx="1355483" cy="1828858"/>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5" name="Chart 84"/>
          <p:cNvGraphicFramePr/>
          <p:nvPr/>
        </p:nvGraphicFramePr>
        <p:xfrm>
          <a:off x="2044126" y="2148057"/>
          <a:ext cx="1355483" cy="1828858"/>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6" name="Chart 85"/>
          <p:cNvGraphicFramePr/>
          <p:nvPr/>
        </p:nvGraphicFramePr>
        <p:xfrm>
          <a:off x="2967235" y="2148057"/>
          <a:ext cx="1355483" cy="1828858"/>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7" name="Chart 86"/>
          <p:cNvGraphicFramePr/>
          <p:nvPr/>
        </p:nvGraphicFramePr>
        <p:xfrm>
          <a:off x="3890344" y="2148057"/>
          <a:ext cx="1355483" cy="1828858"/>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8" name="Chart 87"/>
          <p:cNvGraphicFramePr/>
          <p:nvPr/>
        </p:nvGraphicFramePr>
        <p:xfrm>
          <a:off x="4813453" y="2148057"/>
          <a:ext cx="1355483" cy="1828858"/>
        </p:xfrm>
        <a:graphic>
          <a:graphicData uri="http://schemas.openxmlformats.org/drawingml/2006/chart">
            <c:chart xmlns:c="http://schemas.openxmlformats.org/drawingml/2006/chart" xmlns:r="http://schemas.openxmlformats.org/officeDocument/2006/relationships" r:id="rId7"/>
          </a:graphicData>
        </a:graphic>
      </p:graphicFrame>
      <p:sp>
        <p:nvSpPr>
          <p:cNvPr id="90" name="TextBox 89"/>
          <p:cNvSpPr txBox="1"/>
          <p:nvPr/>
        </p:nvSpPr>
        <p:spPr>
          <a:xfrm>
            <a:off x="1426878"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n=4773)</a:t>
            </a:r>
            <a:endParaRPr lang="en-US" sz="1000" b="1" dirty="0">
              <a:solidFill>
                <a:srgbClr val="002060"/>
              </a:solidFill>
              <a:latin typeface="Calibri" pitchFamily="34" charset="0"/>
            </a:endParaRPr>
          </a:p>
        </p:txBody>
      </p:sp>
      <p:sp>
        <p:nvSpPr>
          <p:cNvPr id="91" name="TextBox 90"/>
          <p:cNvSpPr txBox="1"/>
          <p:nvPr/>
        </p:nvSpPr>
        <p:spPr>
          <a:xfrm>
            <a:off x="2630910"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n=2061)</a:t>
            </a:r>
            <a:endParaRPr lang="en-US" sz="1000" b="1" dirty="0">
              <a:solidFill>
                <a:srgbClr val="002060"/>
              </a:solidFill>
              <a:latin typeface="Calibri" pitchFamily="34" charset="0"/>
            </a:endParaRPr>
          </a:p>
        </p:txBody>
      </p:sp>
      <p:sp>
        <p:nvSpPr>
          <p:cNvPr id="92" name="TextBox 91"/>
          <p:cNvSpPr txBox="1"/>
          <p:nvPr/>
        </p:nvSpPr>
        <p:spPr>
          <a:xfrm>
            <a:off x="3834942"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n=773)</a:t>
            </a:r>
            <a:endParaRPr lang="en-US" sz="1000" b="1" dirty="0">
              <a:solidFill>
                <a:srgbClr val="002060"/>
              </a:solidFill>
              <a:latin typeface="Calibri" pitchFamily="34" charset="0"/>
            </a:endParaRPr>
          </a:p>
        </p:txBody>
      </p:sp>
      <p:sp>
        <p:nvSpPr>
          <p:cNvPr id="93" name="TextBox 92"/>
          <p:cNvSpPr txBox="1"/>
          <p:nvPr/>
        </p:nvSpPr>
        <p:spPr>
          <a:xfrm>
            <a:off x="4973252" y="5633861"/>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n=973)</a:t>
            </a:r>
            <a:endParaRPr lang="en-US" sz="1000" b="1" dirty="0">
              <a:solidFill>
                <a:srgbClr val="002060"/>
              </a:solidFill>
              <a:latin typeface="Calibri" pitchFamily="34" charset="0"/>
            </a:endParaRPr>
          </a:p>
        </p:txBody>
      </p:sp>
      <p:sp>
        <p:nvSpPr>
          <p:cNvPr id="94" name="TextBox 93"/>
          <p:cNvSpPr txBox="1"/>
          <p:nvPr/>
        </p:nvSpPr>
        <p:spPr>
          <a:xfrm>
            <a:off x="6111561" y="5633861"/>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n=966)</a:t>
            </a:r>
            <a:endParaRPr lang="en-US" sz="1000" b="1" dirty="0">
              <a:solidFill>
                <a:srgbClr val="002060"/>
              </a:solidFill>
              <a:latin typeface="Calibri" pitchFamily="34" charset="0"/>
            </a:endParaRPr>
          </a:p>
        </p:txBody>
      </p:sp>
      <p:graphicFrame>
        <p:nvGraphicFramePr>
          <p:cNvPr id="95" name="Chart 94"/>
          <p:cNvGraphicFramePr/>
          <p:nvPr/>
        </p:nvGraphicFramePr>
        <p:xfrm>
          <a:off x="1121017" y="6078529"/>
          <a:ext cx="1355483" cy="182880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96" name="Chart 95"/>
          <p:cNvGraphicFramePr/>
          <p:nvPr/>
        </p:nvGraphicFramePr>
        <p:xfrm>
          <a:off x="5736562" y="6078529"/>
          <a:ext cx="1355483" cy="1828800"/>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98" name="Chart 97"/>
          <p:cNvGraphicFramePr/>
          <p:nvPr/>
        </p:nvGraphicFramePr>
        <p:xfrm>
          <a:off x="2274903" y="6078529"/>
          <a:ext cx="1355483" cy="1828800"/>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99" name="Chart 98"/>
          <p:cNvGraphicFramePr/>
          <p:nvPr/>
        </p:nvGraphicFramePr>
        <p:xfrm>
          <a:off x="3428789" y="6078529"/>
          <a:ext cx="1355483" cy="1828800"/>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00" name="Chart 99"/>
          <p:cNvGraphicFramePr/>
          <p:nvPr/>
        </p:nvGraphicFramePr>
        <p:xfrm>
          <a:off x="4582675" y="6078529"/>
          <a:ext cx="1355483" cy="1828800"/>
        </p:xfrm>
        <a:graphic>
          <a:graphicData uri="http://schemas.openxmlformats.org/drawingml/2006/chart">
            <c:chart xmlns:c="http://schemas.openxmlformats.org/drawingml/2006/chart" xmlns:r="http://schemas.openxmlformats.org/officeDocument/2006/relationships" r:id="rId12"/>
          </a:graphicData>
        </a:graphic>
      </p:graphicFrame>
      <p:sp>
        <p:nvSpPr>
          <p:cNvPr id="102" name="Round Diagonal Corner Rectangle 101"/>
          <p:cNvSpPr/>
          <p:nvPr/>
        </p:nvSpPr>
        <p:spPr bwMode="auto">
          <a:xfrm>
            <a:off x="338287" y="453884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Type H &amp; Q cold stores comparatively  can accommodate more number of trucks.</a:t>
            </a:r>
          </a:p>
          <a:p>
            <a:pPr marL="177800" lvl="1" indent="-177800" algn="l">
              <a:buFont typeface="Arial" pitchFamily="34" charset="0"/>
              <a:buChar char="•"/>
            </a:pPr>
            <a:r>
              <a:rPr lang="en-US" sz="1200" dirty="0" smtClean="0">
                <a:solidFill>
                  <a:srgbClr val="002060"/>
                </a:solidFill>
                <a:latin typeface="Calibri" pitchFamily="34" charset="0"/>
              </a:rPr>
              <a:t>Almost 70% of Type M cold stores have parking space for 1-10 trucks.</a:t>
            </a:r>
            <a:endParaRPr lang="en-US" sz="1200" dirty="0">
              <a:solidFill>
                <a:srgbClr val="002060"/>
              </a:solidFill>
              <a:latin typeface="Calibri" pitchFamily="34" charset="0"/>
            </a:endParaRPr>
          </a:p>
        </p:txBody>
      </p:sp>
      <p:sp>
        <p:nvSpPr>
          <p:cNvPr id="103" name="Round Diagonal Corner Rectangle 102"/>
          <p:cNvSpPr/>
          <p:nvPr/>
        </p:nvSpPr>
        <p:spPr bwMode="auto">
          <a:xfrm>
            <a:off x="338287" y="8740241"/>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Northern and Eastern zone CS’s have comparatively higher parking space available for more number of trucks with East zone having the highest average of 28 trucks.</a:t>
            </a:r>
            <a:endParaRPr lang="en-US" sz="1200" dirty="0">
              <a:solidFill>
                <a:srgbClr val="002060"/>
              </a:solidFill>
              <a:latin typeface="Calibri" pitchFamily="34" charset="0"/>
            </a:endParaRPr>
          </a:p>
        </p:txBody>
      </p:sp>
      <p:cxnSp>
        <p:nvCxnSpPr>
          <p:cNvPr id="104" name="Straight Connector 103"/>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105" name="TextBox 104"/>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106" name="Table 105"/>
          <p:cNvGraphicFramePr>
            <a:graphicFrameLocks noGrp="1"/>
          </p:cNvGraphicFramePr>
          <p:nvPr/>
        </p:nvGraphicFramePr>
        <p:xfrm>
          <a:off x="740228" y="6097085"/>
          <a:ext cx="729737" cy="1610004"/>
        </p:xfrm>
        <a:graphic>
          <a:graphicData uri="http://schemas.openxmlformats.org/drawingml/2006/table">
            <a:tbl>
              <a:tblPr/>
              <a:tblGrid>
                <a:gridCol w="729737"/>
              </a:tblGrid>
              <a:tr h="268334">
                <a:tc>
                  <a:txBody>
                    <a:bodyPr/>
                    <a:lstStyle/>
                    <a:p>
                      <a:pPr algn="r" fontAlgn="ctr"/>
                      <a:r>
                        <a:rPr lang="en-US" sz="1000" b="0" i="0" u="none" strike="noStrike" kern="1200" dirty="0">
                          <a:solidFill>
                            <a:srgbClr val="002060"/>
                          </a:solidFill>
                          <a:latin typeface="Calibri"/>
                          <a:ea typeface="+mn-ea"/>
                          <a:cs typeface="+mn-cs"/>
                        </a:rPr>
                        <a:t> 1-5</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68334">
                <a:tc>
                  <a:txBody>
                    <a:bodyPr/>
                    <a:lstStyle/>
                    <a:p>
                      <a:pPr algn="r" fontAlgn="ctr"/>
                      <a:r>
                        <a:rPr lang="en-US" sz="1000" b="0" i="0" u="none" strike="noStrike" kern="1200" dirty="0">
                          <a:solidFill>
                            <a:srgbClr val="002060"/>
                          </a:solidFill>
                          <a:latin typeface="Calibri"/>
                          <a:ea typeface="+mn-ea"/>
                          <a:cs typeface="+mn-cs"/>
                        </a:rPr>
                        <a:t> 6-10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68334">
                <a:tc>
                  <a:txBody>
                    <a:bodyPr/>
                    <a:lstStyle/>
                    <a:p>
                      <a:pPr algn="r" fontAlgn="ctr"/>
                      <a:r>
                        <a:rPr lang="en-US" sz="1000" b="0" i="0" u="none" strike="noStrike" kern="1200" dirty="0">
                          <a:solidFill>
                            <a:srgbClr val="002060"/>
                          </a:solidFill>
                          <a:latin typeface="Calibri"/>
                          <a:ea typeface="+mn-ea"/>
                          <a:cs typeface="+mn-cs"/>
                        </a:rPr>
                        <a:t> 11-15</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68334">
                <a:tc>
                  <a:txBody>
                    <a:bodyPr/>
                    <a:lstStyle/>
                    <a:p>
                      <a:pPr algn="r" fontAlgn="ctr"/>
                      <a:r>
                        <a:rPr lang="en-US" sz="1000" b="0" i="0" u="none" strike="noStrike" kern="1200" dirty="0">
                          <a:solidFill>
                            <a:srgbClr val="002060"/>
                          </a:solidFill>
                          <a:latin typeface="Calibri"/>
                          <a:ea typeface="+mn-ea"/>
                          <a:cs typeface="+mn-cs"/>
                        </a:rPr>
                        <a:t> 16-20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68334">
                <a:tc>
                  <a:txBody>
                    <a:bodyPr/>
                    <a:lstStyle/>
                    <a:p>
                      <a:pPr algn="r" fontAlgn="ctr"/>
                      <a:r>
                        <a:rPr lang="en-US" sz="1000" b="0" i="0" u="none" strike="noStrike" kern="1200" dirty="0">
                          <a:solidFill>
                            <a:srgbClr val="002060"/>
                          </a:solidFill>
                          <a:latin typeface="Calibri"/>
                          <a:ea typeface="+mn-ea"/>
                          <a:cs typeface="+mn-cs"/>
                        </a:rPr>
                        <a:t> 21-25</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68334">
                <a:tc>
                  <a:txBody>
                    <a:bodyPr/>
                    <a:lstStyle/>
                    <a:p>
                      <a:pPr algn="r" fontAlgn="ctr"/>
                      <a:r>
                        <a:rPr lang="en-US" sz="1000" b="0" i="0" u="none" strike="noStrike" kern="1200" dirty="0">
                          <a:solidFill>
                            <a:srgbClr val="002060"/>
                          </a:solidFill>
                          <a:latin typeface="Calibri"/>
                          <a:ea typeface="+mn-ea"/>
                          <a:cs typeface="+mn-cs"/>
                        </a:rPr>
                        <a:t>Above 25</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pSp>
        <p:nvGrpSpPr>
          <p:cNvPr id="2" name="Group 15"/>
          <p:cNvGrpSpPr/>
          <p:nvPr/>
        </p:nvGrpSpPr>
        <p:grpSpPr>
          <a:xfrm rot="21341217">
            <a:off x="1365141" y="3846603"/>
            <a:ext cx="822960" cy="548640"/>
            <a:chOff x="5431449" y="3593431"/>
            <a:chExt cx="1304698" cy="788099"/>
          </a:xfrm>
        </p:grpSpPr>
        <p:pic>
          <p:nvPicPr>
            <p:cNvPr id="108"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0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21.9</a:t>
              </a:r>
            </a:p>
          </p:txBody>
        </p:sp>
      </p:grpSp>
      <p:grpSp>
        <p:nvGrpSpPr>
          <p:cNvPr id="3" name="Group 15"/>
          <p:cNvGrpSpPr/>
          <p:nvPr/>
        </p:nvGrpSpPr>
        <p:grpSpPr>
          <a:xfrm rot="21341217">
            <a:off x="2283351" y="3846603"/>
            <a:ext cx="822960" cy="548640"/>
            <a:chOff x="5431449" y="3593431"/>
            <a:chExt cx="1304698" cy="788099"/>
          </a:xfrm>
        </p:grpSpPr>
        <p:pic>
          <p:nvPicPr>
            <p:cNvPr id="111"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1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23.2</a:t>
              </a:r>
            </a:p>
          </p:txBody>
        </p:sp>
      </p:grpSp>
      <p:grpSp>
        <p:nvGrpSpPr>
          <p:cNvPr id="5" name="Group 15"/>
          <p:cNvGrpSpPr/>
          <p:nvPr/>
        </p:nvGrpSpPr>
        <p:grpSpPr>
          <a:xfrm rot="21341217">
            <a:off x="3201561" y="3846603"/>
            <a:ext cx="822960" cy="548640"/>
            <a:chOff x="5431449" y="3593431"/>
            <a:chExt cx="1304698" cy="788099"/>
          </a:xfrm>
        </p:grpSpPr>
        <p:pic>
          <p:nvPicPr>
            <p:cNvPr id="114"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1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18.9</a:t>
              </a:r>
            </a:p>
          </p:txBody>
        </p:sp>
      </p:grpSp>
      <p:grpSp>
        <p:nvGrpSpPr>
          <p:cNvPr id="6" name="Group 15"/>
          <p:cNvGrpSpPr/>
          <p:nvPr/>
        </p:nvGrpSpPr>
        <p:grpSpPr>
          <a:xfrm rot="21341217">
            <a:off x="4119771" y="3846603"/>
            <a:ext cx="822960" cy="548640"/>
            <a:chOff x="5431449" y="3593431"/>
            <a:chExt cx="1304698" cy="788099"/>
          </a:xfrm>
        </p:grpSpPr>
        <p:pic>
          <p:nvPicPr>
            <p:cNvPr id="117"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1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10.6</a:t>
              </a:r>
            </a:p>
          </p:txBody>
        </p:sp>
      </p:grpSp>
      <p:grpSp>
        <p:nvGrpSpPr>
          <p:cNvPr id="7" name="Group 15"/>
          <p:cNvGrpSpPr/>
          <p:nvPr/>
        </p:nvGrpSpPr>
        <p:grpSpPr>
          <a:xfrm rot="21341217">
            <a:off x="5037981" y="3846603"/>
            <a:ext cx="822960" cy="548640"/>
            <a:chOff x="5431449" y="3593431"/>
            <a:chExt cx="1304698" cy="788099"/>
          </a:xfrm>
        </p:grpSpPr>
        <p:pic>
          <p:nvPicPr>
            <p:cNvPr id="121"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2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23.6</a:t>
              </a:r>
            </a:p>
          </p:txBody>
        </p:sp>
      </p:grpSp>
      <p:grpSp>
        <p:nvGrpSpPr>
          <p:cNvPr id="9" name="Group 15"/>
          <p:cNvGrpSpPr/>
          <p:nvPr/>
        </p:nvGrpSpPr>
        <p:grpSpPr>
          <a:xfrm rot="21341217">
            <a:off x="5956191" y="3846603"/>
            <a:ext cx="822960" cy="548640"/>
            <a:chOff x="5431449" y="3593431"/>
            <a:chExt cx="1304698" cy="788099"/>
          </a:xfrm>
        </p:grpSpPr>
        <p:pic>
          <p:nvPicPr>
            <p:cNvPr id="125"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2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25.8</a:t>
              </a:r>
            </a:p>
          </p:txBody>
        </p:sp>
      </p:grpSp>
      <p:grpSp>
        <p:nvGrpSpPr>
          <p:cNvPr id="10" name="Group 15"/>
          <p:cNvGrpSpPr/>
          <p:nvPr/>
        </p:nvGrpSpPr>
        <p:grpSpPr>
          <a:xfrm rot="21341217">
            <a:off x="2512904" y="7910523"/>
            <a:ext cx="822960" cy="548640"/>
            <a:chOff x="5431449" y="3593431"/>
            <a:chExt cx="1304698" cy="788099"/>
          </a:xfrm>
        </p:grpSpPr>
        <p:pic>
          <p:nvPicPr>
            <p:cNvPr id="128"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2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25.3</a:t>
              </a:r>
            </a:p>
          </p:txBody>
        </p:sp>
      </p:grpSp>
      <p:grpSp>
        <p:nvGrpSpPr>
          <p:cNvPr id="11" name="Group 15"/>
          <p:cNvGrpSpPr/>
          <p:nvPr/>
        </p:nvGrpSpPr>
        <p:grpSpPr>
          <a:xfrm rot="21341217">
            <a:off x="3660667" y="7910523"/>
            <a:ext cx="822960" cy="548640"/>
            <a:chOff x="5431449" y="3593431"/>
            <a:chExt cx="1304698" cy="788099"/>
          </a:xfrm>
        </p:grpSpPr>
        <p:pic>
          <p:nvPicPr>
            <p:cNvPr id="132"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3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28.1</a:t>
              </a:r>
            </a:p>
          </p:txBody>
        </p:sp>
      </p:grpSp>
      <p:grpSp>
        <p:nvGrpSpPr>
          <p:cNvPr id="12" name="Group 15"/>
          <p:cNvGrpSpPr/>
          <p:nvPr/>
        </p:nvGrpSpPr>
        <p:grpSpPr>
          <a:xfrm rot="21341217">
            <a:off x="4808430" y="7910523"/>
            <a:ext cx="822960" cy="548640"/>
            <a:chOff x="5431449" y="3593431"/>
            <a:chExt cx="1304698" cy="788099"/>
          </a:xfrm>
        </p:grpSpPr>
        <p:pic>
          <p:nvPicPr>
            <p:cNvPr id="136"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3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18.3</a:t>
              </a:r>
            </a:p>
          </p:txBody>
        </p:sp>
      </p:grpSp>
      <p:grpSp>
        <p:nvGrpSpPr>
          <p:cNvPr id="13" name="Group 15"/>
          <p:cNvGrpSpPr/>
          <p:nvPr/>
        </p:nvGrpSpPr>
        <p:grpSpPr>
          <a:xfrm rot="21341217">
            <a:off x="5956191" y="7910523"/>
            <a:ext cx="822960" cy="548640"/>
            <a:chOff x="5431449" y="3593431"/>
            <a:chExt cx="1304698" cy="788099"/>
          </a:xfrm>
        </p:grpSpPr>
        <p:pic>
          <p:nvPicPr>
            <p:cNvPr id="143"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4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13.2</a:t>
              </a:r>
            </a:p>
          </p:txBody>
        </p:sp>
      </p:grpSp>
      <p:grpSp>
        <p:nvGrpSpPr>
          <p:cNvPr id="14" name="Group 15"/>
          <p:cNvGrpSpPr/>
          <p:nvPr/>
        </p:nvGrpSpPr>
        <p:grpSpPr>
          <a:xfrm rot="21341217">
            <a:off x="1365141" y="7910523"/>
            <a:ext cx="822960" cy="548640"/>
            <a:chOff x="5431449" y="3593431"/>
            <a:chExt cx="1304698" cy="788099"/>
          </a:xfrm>
        </p:grpSpPr>
        <p:pic>
          <p:nvPicPr>
            <p:cNvPr id="146"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4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21.9</a:t>
              </a:r>
            </a:p>
          </p:txBody>
        </p:sp>
      </p:grpSp>
      <p:sp>
        <p:nvSpPr>
          <p:cNvPr id="69" name="TextBox 68"/>
          <p:cNvSpPr txBox="1"/>
          <p:nvPr/>
        </p:nvSpPr>
        <p:spPr>
          <a:xfrm>
            <a:off x="3873719" y="9669645"/>
            <a:ext cx="1548822"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a:ea typeface="MS PGothic"/>
              </a:rPr>
              <a:t>CS’s that </a:t>
            </a:r>
            <a:r>
              <a:rPr lang="en-US" sz="900" b="1" dirty="0">
                <a:solidFill>
                  <a:srgbClr val="FF0000"/>
                </a:solidFill>
                <a:latin typeface="Calibri"/>
                <a:ea typeface="MS PGothic"/>
              </a:rPr>
              <a:t>have parking space</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7.17 NUMBER </a:t>
            </a:r>
            <a:r>
              <a:rPr lang="en-US" dirty="0"/>
              <a:t>OF TRUCKS PARKED</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1" name="TextBox 7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9" name="Table 8"/>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24688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n=4773)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n=429)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n=1350)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n=544)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1-5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6-10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11-15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16-20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21-25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Above 25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1" i="0" u="none" strike="noStrike" kern="1200" dirty="0">
                          <a:solidFill>
                            <a:srgbClr val="002060"/>
                          </a:solidFill>
                          <a:latin typeface="Calibri"/>
                          <a:ea typeface="+mn-ea"/>
                          <a:cs typeface="+mn-cs"/>
                        </a:rPr>
                        <a:t> M E A 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15.2</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Round Diagonal Corner Rectangle 11"/>
          <p:cNvSpPr/>
          <p:nvPr/>
        </p:nvSpPr>
        <p:spPr bwMode="auto">
          <a:xfrm>
            <a:off x="274491" y="8304058"/>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Of the CSs providing parking space, UP, Chhattisgarh  MP and WB have wide parking spaces.</a:t>
            </a:r>
          </a:p>
          <a:p>
            <a:pPr marL="177800" lvl="1" indent="-177800" algn="just">
              <a:buFont typeface="Arial" pitchFamily="34" charset="0"/>
              <a:buChar char="•"/>
            </a:pPr>
            <a:r>
              <a:rPr lang="en-US" sz="1200" dirty="0" smtClean="0">
                <a:solidFill>
                  <a:srgbClr val="002060"/>
                </a:solidFill>
                <a:latin typeface="Calibri" pitchFamily="34" charset="0"/>
              </a:rPr>
              <a:t>UP,  </a:t>
            </a:r>
            <a:r>
              <a:rPr lang="en-US" sz="1200" dirty="0" err="1" smtClean="0">
                <a:solidFill>
                  <a:srgbClr val="002060"/>
                </a:solidFill>
                <a:latin typeface="Calibri" pitchFamily="34" charset="0"/>
              </a:rPr>
              <a:t>Chattisgarh</a:t>
            </a:r>
            <a:r>
              <a:rPr lang="en-US" sz="1200" dirty="0" smtClean="0">
                <a:solidFill>
                  <a:srgbClr val="002060"/>
                </a:solidFill>
                <a:latin typeface="Calibri" pitchFamily="34" charset="0"/>
              </a:rPr>
              <a:t>, MP and WB have parking space for around 30 trucks on an average</a:t>
            </a:r>
          </a:p>
        </p:txBody>
      </p:sp>
      <p:graphicFrame>
        <p:nvGraphicFramePr>
          <p:cNvPr id="10" name="Table 9"/>
          <p:cNvGraphicFramePr>
            <a:graphicFrameLocks noGrp="1"/>
          </p:cNvGraphicFramePr>
          <p:nvPr>
            <p:extLst>
              <p:ext uri="{D42A27DB-BD31-4B8C-83A1-F6EECF244321}">
                <p14:modId xmlns:p14="http://schemas.microsoft.com/office/powerpoint/2010/main" xmlns="" val="1900869649"/>
              </p:ext>
            </p:extLst>
          </p:nvPr>
        </p:nvGraphicFramePr>
        <p:xfrm>
          <a:off x="304801" y="5060427"/>
          <a:ext cx="6305549" cy="24688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n=4773)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(n=29)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1-5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6-10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11-15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16-20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21-25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Above 25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1" i="0" u="none" strike="noStrike" kern="1200" dirty="0">
                          <a:solidFill>
                            <a:srgbClr val="002060"/>
                          </a:solidFill>
                          <a:latin typeface="Calibri"/>
                          <a:ea typeface="+mn-ea"/>
                          <a:cs typeface="+mn-cs"/>
                        </a:rPr>
                        <a:t> M E A 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3" name="TextBox 12"/>
          <p:cNvSpPr txBox="1"/>
          <p:nvPr/>
        </p:nvSpPr>
        <p:spPr>
          <a:xfrm>
            <a:off x="3873719" y="9669645"/>
            <a:ext cx="1548822"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a:ea typeface="MS PGothic"/>
              </a:rPr>
              <a:t>CS’s that </a:t>
            </a:r>
            <a:r>
              <a:rPr lang="en-US" sz="900" b="1" dirty="0">
                <a:solidFill>
                  <a:srgbClr val="FF0000"/>
                </a:solidFill>
                <a:latin typeface="Calibri"/>
                <a:ea typeface="MS PGothic"/>
              </a:rPr>
              <a:t>have parking space</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 5"/>
          <p:cNvGraphicFramePr>
            <a:graphicFrameLocks noGrp="1"/>
          </p:cNvGraphicFramePr>
          <p:nvPr/>
        </p:nvGraphicFramePr>
        <p:xfrm>
          <a:off x="304800" y="5745622"/>
          <a:ext cx="6238318" cy="1682496"/>
        </p:xfrm>
        <a:graphic>
          <a:graphicData uri="http://schemas.openxmlformats.org/drawingml/2006/table">
            <a:tbl>
              <a:tblPr/>
              <a:tblGrid>
                <a:gridCol w="3916680"/>
                <a:gridCol w="800100"/>
                <a:gridCol w="716280"/>
                <a:gridCol w="805258"/>
              </a:tblGrid>
              <a:tr h="311281">
                <a:tc>
                  <a:txBody>
                    <a:bodyPr/>
                    <a:lstStyle/>
                    <a:p>
                      <a:pPr marL="90170" marR="0" algn="just">
                        <a:lnSpc>
                          <a:spcPct val="115000"/>
                        </a:lnSpc>
                        <a:spcBef>
                          <a:spcPts val="0"/>
                        </a:spcBef>
                        <a:spcAft>
                          <a:spcPts val="0"/>
                        </a:spcAft>
                      </a:pPr>
                      <a:r>
                        <a:rPr lang="en-US" sz="1200" kern="1200" dirty="0">
                          <a:solidFill>
                            <a:srgbClr val="000000"/>
                          </a:solidFill>
                          <a:latin typeface="Calibri" pitchFamily="34" charset="0"/>
                          <a:ea typeface="Corbel"/>
                          <a:cs typeface="Times New Roman"/>
                        </a:rPr>
                        <a:t> </a:t>
                      </a:r>
                      <a:endParaRPr lang="en-US" sz="1200" kern="1200" dirty="0">
                        <a:latin typeface="Calibri" pitchFamily="34" charset="0"/>
                        <a:ea typeface="Corbel"/>
                        <a:cs typeface="Times New Roman"/>
                      </a:endParaRPr>
                    </a:p>
                  </a:txBody>
                  <a:tcPr marL="50478" marR="504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ctr">
                        <a:lnSpc>
                          <a:spcPct val="115000"/>
                        </a:lnSpc>
                        <a:spcBef>
                          <a:spcPts val="0"/>
                        </a:spcBef>
                        <a:spcAft>
                          <a:spcPts val="0"/>
                        </a:spcAft>
                      </a:pPr>
                      <a:r>
                        <a:rPr lang="en-US" sz="1200" kern="1200" dirty="0">
                          <a:solidFill>
                            <a:srgbClr val="002060"/>
                          </a:solidFill>
                          <a:latin typeface="Calibri" pitchFamily="34" charset="0"/>
                          <a:ea typeface="Corbel"/>
                          <a:cs typeface="Times New Roman"/>
                        </a:rPr>
                        <a:t>No. of </a:t>
                      </a:r>
                      <a:r>
                        <a:rPr lang="en-US" sz="1200" kern="1200" baseline="0" dirty="0" smtClean="0">
                          <a:solidFill>
                            <a:srgbClr val="002060"/>
                          </a:solidFill>
                          <a:latin typeface="Calibri" pitchFamily="34" charset="0"/>
                          <a:ea typeface="Corbel"/>
                          <a:cs typeface="Times New Roman"/>
                        </a:rPr>
                        <a:t> </a:t>
                      </a:r>
                      <a:r>
                        <a:rPr lang="en-US" sz="1200" kern="1200" dirty="0" smtClean="0">
                          <a:solidFill>
                            <a:srgbClr val="002060"/>
                          </a:solidFill>
                          <a:latin typeface="Calibri" pitchFamily="34" charset="0"/>
                          <a:ea typeface="Corbel"/>
                          <a:cs typeface="Times New Roman"/>
                        </a:rPr>
                        <a:t>CSs</a:t>
                      </a:r>
                      <a:endParaRPr lang="en-US" sz="1200" kern="1200" dirty="0">
                        <a:solidFill>
                          <a:srgbClr val="002060"/>
                        </a:solidFill>
                        <a:latin typeface="Calibri" pitchFamily="34" charset="0"/>
                        <a:ea typeface="Corbel"/>
                        <a:cs typeface="Times New Roman"/>
                      </a:endParaRPr>
                    </a:p>
                  </a:txBody>
                  <a:tcPr marL="50478" marR="504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ctr">
                        <a:lnSpc>
                          <a:spcPct val="115000"/>
                        </a:lnSpc>
                        <a:spcBef>
                          <a:spcPts val="0"/>
                        </a:spcBef>
                        <a:spcAft>
                          <a:spcPts val="0"/>
                        </a:spcAft>
                      </a:pPr>
                      <a:r>
                        <a:rPr lang="en-US" sz="1200" kern="1200" dirty="0" smtClean="0">
                          <a:solidFill>
                            <a:srgbClr val="002060"/>
                          </a:solidFill>
                          <a:latin typeface="Calibri" pitchFamily="34" charset="0"/>
                          <a:ea typeface="Corbel"/>
                          <a:cs typeface="Times New Roman"/>
                        </a:rPr>
                        <a:t>Average capacity</a:t>
                      </a:r>
                      <a:endParaRPr lang="en-US" sz="1200" kern="1200" dirty="0">
                        <a:solidFill>
                          <a:srgbClr val="002060"/>
                        </a:solidFill>
                        <a:latin typeface="Calibri" pitchFamily="34" charset="0"/>
                        <a:ea typeface="Corbel"/>
                        <a:cs typeface="Times New Roman"/>
                      </a:endParaRPr>
                    </a:p>
                  </a:txBody>
                  <a:tcPr marL="50478" marR="504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ctr">
                        <a:lnSpc>
                          <a:spcPct val="115000"/>
                        </a:lnSpc>
                        <a:spcBef>
                          <a:spcPts val="0"/>
                        </a:spcBef>
                        <a:spcAft>
                          <a:spcPts val="0"/>
                        </a:spcAft>
                      </a:pPr>
                      <a:r>
                        <a:rPr lang="en-US" sz="1200" kern="1200" dirty="0">
                          <a:solidFill>
                            <a:srgbClr val="002060"/>
                          </a:solidFill>
                          <a:latin typeface="Calibri" pitchFamily="34" charset="0"/>
                          <a:ea typeface="Corbel"/>
                          <a:cs typeface="Times New Roman"/>
                        </a:rPr>
                        <a:t>Tons</a:t>
                      </a:r>
                    </a:p>
                  </a:txBody>
                  <a:tcPr marL="50478" marR="504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54799">
                <a:tc>
                  <a:txBody>
                    <a:bodyPr/>
                    <a:lstStyle/>
                    <a:p>
                      <a:pPr marL="88900" marR="0" indent="-88900" algn="just">
                        <a:lnSpc>
                          <a:spcPct val="115000"/>
                        </a:lnSpc>
                        <a:spcBef>
                          <a:spcPts val="0"/>
                        </a:spcBef>
                        <a:spcAft>
                          <a:spcPts val="0"/>
                        </a:spcAft>
                      </a:pPr>
                      <a:r>
                        <a:rPr lang="en-US" sz="1200" kern="1200" dirty="0">
                          <a:solidFill>
                            <a:srgbClr val="002060"/>
                          </a:solidFill>
                          <a:latin typeface="Calibri" pitchFamily="34" charset="0"/>
                          <a:ea typeface="Corbel"/>
                          <a:cs typeface="Times New Roman"/>
                        </a:rPr>
                        <a:t>Completed full interviews</a:t>
                      </a:r>
                    </a:p>
                  </a:txBody>
                  <a:tcPr marL="50478" marR="504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IN" sz="1200" kern="1200" dirty="0" smtClean="0">
                          <a:solidFill>
                            <a:srgbClr val="002060"/>
                          </a:solidFill>
                          <a:latin typeface="Calibri" pitchFamily="34" charset="0"/>
                          <a:ea typeface="Corbel"/>
                          <a:cs typeface="Times New Roman"/>
                        </a:rPr>
                        <a:t>5003</a:t>
                      </a:r>
                      <a:endParaRPr lang="en-IN" sz="1200" kern="1200" dirty="0">
                        <a:solidFill>
                          <a:srgbClr val="002060"/>
                        </a:solidFill>
                        <a:latin typeface="Calibri" pitchFamily="34" charset="0"/>
                        <a:ea typeface="Corbel"/>
                        <a:cs typeface="Times New Roman"/>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rowSpan="6">
                  <a:txBody>
                    <a:bodyPr/>
                    <a:lstStyle/>
                    <a:p>
                      <a:pPr algn="ctr" rtl="0" fontAlgn="ctr"/>
                      <a:r>
                        <a:rPr lang="en-IN" sz="1200" kern="1200" dirty="0" smtClean="0">
                          <a:solidFill>
                            <a:srgbClr val="002060"/>
                          </a:solidFill>
                          <a:latin typeface="Calibri" pitchFamily="34" charset="0"/>
                          <a:ea typeface="Corbel"/>
                          <a:cs typeface="Times New Roman"/>
                        </a:rPr>
                        <a:t>5003</a:t>
                      </a:r>
                      <a:endParaRPr lang="en-IN" sz="1200" kern="1200" dirty="0">
                        <a:solidFill>
                          <a:srgbClr val="002060"/>
                        </a:solidFill>
                        <a:latin typeface="Calibri" pitchFamily="34" charset="0"/>
                        <a:ea typeface="Corbel"/>
                        <a:cs typeface="Times New Roman"/>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IN" sz="1200" b="0" i="0" u="none" strike="noStrike" dirty="0">
                          <a:solidFill>
                            <a:srgbClr val="000000"/>
                          </a:solidFill>
                          <a:latin typeface="Calibri"/>
                        </a:rPr>
                        <a:t>25030009</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54799">
                <a:tc>
                  <a:txBody>
                    <a:bodyPr/>
                    <a:lstStyle/>
                    <a:p>
                      <a:pPr marL="88900" marR="0" indent="-88900" algn="just">
                        <a:lnSpc>
                          <a:spcPct val="115000"/>
                        </a:lnSpc>
                        <a:spcBef>
                          <a:spcPts val="0"/>
                        </a:spcBef>
                        <a:spcAft>
                          <a:spcPts val="0"/>
                        </a:spcAft>
                      </a:pPr>
                      <a:r>
                        <a:rPr lang="en-US" sz="1200" kern="1200" dirty="0">
                          <a:solidFill>
                            <a:srgbClr val="002060"/>
                          </a:solidFill>
                          <a:latin typeface="Calibri" pitchFamily="34" charset="0"/>
                          <a:ea typeface="Corbel"/>
                          <a:cs typeface="Times New Roman"/>
                        </a:rPr>
                        <a:t>Temporarily closed</a:t>
                      </a:r>
                    </a:p>
                  </a:txBody>
                  <a:tcPr marL="50478" marR="504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IN" sz="1200" kern="1200" dirty="0" smtClean="0">
                          <a:solidFill>
                            <a:srgbClr val="002060"/>
                          </a:solidFill>
                          <a:latin typeface="Calibri" pitchFamily="34" charset="0"/>
                          <a:ea typeface="Corbel"/>
                          <a:cs typeface="Times New Roman"/>
                        </a:rPr>
                        <a:t>61</a:t>
                      </a:r>
                      <a:endParaRPr lang="en-IN" sz="1200" kern="1200" dirty="0">
                        <a:solidFill>
                          <a:srgbClr val="002060"/>
                        </a:solidFill>
                        <a:latin typeface="Calibri" pitchFamily="34" charset="0"/>
                        <a:ea typeface="Corbel"/>
                        <a:cs typeface="Times New Roman"/>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en-IN"/>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IN" sz="1200" b="0" i="0" u="none" strike="noStrike" dirty="0">
                          <a:solidFill>
                            <a:srgbClr val="000000"/>
                          </a:solidFill>
                          <a:latin typeface="Calibri"/>
                        </a:rPr>
                        <a:t>305183</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54799">
                <a:tc>
                  <a:txBody>
                    <a:bodyPr/>
                    <a:lstStyle/>
                    <a:p>
                      <a:pPr marL="88900" marR="0" indent="-88900" algn="just">
                        <a:lnSpc>
                          <a:spcPct val="115000"/>
                        </a:lnSpc>
                        <a:spcBef>
                          <a:spcPts val="0"/>
                        </a:spcBef>
                        <a:spcAft>
                          <a:spcPts val="0"/>
                        </a:spcAft>
                      </a:pPr>
                      <a:r>
                        <a:rPr lang="en-US" sz="1200" kern="1200" dirty="0" smtClean="0">
                          <a:solidFill>
                            <a:srgbClr val="002060"/>
                          </a:solidFill>
                          <a:latin typeface="Calibri" pitchFamily="34" charset="0"/>
                          <a:ea typeface="Corbel"/>
                          <a:cs typeface="Times New Roman"/>
                        </a:rPr>
                        <a:t>Refused &amp; Existing 7 CA stores not covered</a:t>
                      </a:r>
                      <a:endParaRPr lang="en-US" sz="1200" kern="1200" dirty="0">
                        <a:solidFill>
                          <a:srgbClr val="002060"/>
                        </a:solidFill>
                        <a:latin typeface="Calibri" pitchFamily="34" charset="0"/>
                        <a:ea typeface="Corbel"/>
                        <a:cs typeface="Times New Roman"/>
                      </a:endParaRPr>
                    </a:p>
                  </a:txBody>
                  <a:tcPr marL="50478" marR="504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IN" sz="1200" kern="1200" dirty="0" smtClean="0">
                          <a:solidFill>
                            <a:srgbClr val="002060"/>
                          </a:solidFill>
                          <a:latin typeface="Calibri" pitchFamily="34" charset="0"/>
                          <a:ea typeface="Corbel"/>
                          <a:cs typeface="Times New Roman"/>
                        </a:rPr>
                        <a:t>303</a:t>
                      </a:r>
                      <a:endParaRPr lang="en-IN" sz="1200" kern="1200" dirty="0">
                        <a:solidFill>
                          <a:srgbClr val="002060"/>
                        </a:solidFill>
                        <a:latin typeface="Calibri" pitchFamily="34" charset="0"/>
                        <a:ea typeface="Corbel"/>
                        <a:cs typeface="Times New Roman"/>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en-IN"/>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IN" sz="1200" b="0" i="0" u="none" strike="noStrike" dirty="0">
                          <a:solidFill>
                            <a:srgbClr val="000000"/>
                          </a:solidFill>
                          <a:latin typeface="Calibri"/>
                        </a:rPr>
                        <a:t>1515909</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54799">
                <a:tc>
                  <a:txBody>
                    <a:bodyPr/>
                    <a:lstStyle/>
                    <a:p>
                      <a:pPr marL="88900" marR="0" indent="-88900" algn="just">
                        <a:lnSpc>
                          <a:spcPct val="115000"/>
                        </a:lnSpc>
                        <a:spcBef>
                          <a:spcPts val="0"/>
                        </a:spcBef>
                        <a:spcAft>
                          <a:spcPts val="0"/>
                        </a:spcAft>
                      </a:pPr>
                      <a:r>
                        <a:rPr lang="en-US" sz="1200" b="1" kern="1200" dirty="0">
                          <a:solidFill>
                            <a:srgbClr val="002060"/>
                          </a:solidFill>
                          <a:latin typeface="Calibri" pitchFamily="34" charset="0"/>
                          <a:ea typeface="Corbel"/>
                          <a:cs typeface="Times New Roman"/>
                        </a:rPr>
                        <a:t>Total of above 3 – Operational CSs</a:t>
                      </a:r>
                    </a:p>
                  </a:txBody>
                  <a:tcPr marL="50478" marR="504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IN" sz="1200" b="1" kern="1200" dirty="0" smtClean="0">
                          <a:solidFill>
                            <a:srgbClr val="002060"/>
                          </a:solidFill>
                          <a:latin typeface="Calibri" pitchFamily="34" charset="0"/>
                          <a:ea typeface="Corbel"/>
                          <a:cs typeface="Times New Roman"/>
                        </a:rPr>
                        <a:t>5367</a:t>
                      </a:r>
                      <a:endParaRPr lang="en-IN" sz="1200" b="1" kern="1200" dirty="0">
                        <a:solidFill>
                          <a:srgbClr val="002060"/>
                        </a:solidFill>
                        <a:latin typeface="Calibri" pitchFamily="34" charset="0"/>
                        <a:ea typeface="Corbel"/>
                        <a:cs typeface="Times New Roman"/>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en-IN"/>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IN" sz="1200" b="1" i="0" u="none" strike="noStrike" dirty="0">
                          <a:solidFill>
                            <a:srgbClr val="000000"/>
                          </a:solidFill>
                          <a:latin typeface="Calibri"/>
                        </a:rPr>
                        <a:t>26851101</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54799">
                <a:tc>
                  <a:txBody>
                    <a:bodyPr/>
                    <a:lstStyle/>
                    <a:p>
                      <a:pPr marL="88900" marR="0" indent="-88900" algn="just">
                        <a:lnSpc>
                          <a:spcPct val="115000"/>
                        </a:lnSpc>
                        <a:spcBef>
                          <a:spcPts val="0"/>
                        </a:spcBef>
                        <a:spcAft>
                          <a:spcPts val="0"/>
                        </a:spcAft>
                      </a:pPr>
                      <a:r>
                        <a:rPr lang="en-US" sz="1200" kern="1200" dirty="0">
                          <a:solidFill>
                            <a:srgbClr val="002060"/>
                          </a:solidFill>
                          <a:latin typeface="Calibri" pitchFamily="34" charset="0"/>
                          <a:ea typeface="Corbel"/>
                          <a:cs typeface="Times New Roman"/>
                        </a:rPr>
                        <a:t>Permanently </a:t>
                      </a:r>
                      <a:r>
                        <a:rPr lang="en-US" sz="1200" kern="1200" dirty="0" smtClean="0">
                          <a:solidFill>
                            <a:srgbClr val="002060"/>
                          </a:solidFill>
                          <a:latin typeface="Calibri" pitchFamily="34" charset="0"/>
                          <a:ea typeface="Corbel"/>
                          <a:cs typeface="Times New Roman"/>
                        </a:rPr>
                        <a:t>closed including address found but CS not there</a:t>
                      </a:r>
                      <a:endParaRPr lang="en-US" sz="1200" kern="1200" dirty="0">
                        <a:solidFill>
                          <a:srgbClr val="002060"/>
                        </a:solidFill>
                        <a:latin typeface="Calibri" pitchFamily="34" charset="0"/>
                        <a:ea typeface="Corbel"/>
                        <a:cs typeface="Times New Roman"/>
                      </a:endParaRPr>
                    </a:p>
                  </a:txBody>
                  <a:tcPr marL="50478" marR="504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IN" sz="1200" kern="1200" dirty="0" smtClean="0">
                          <a:solidFill>
                            <a:srgbClr val="002060"/>
                          </a:solidFill>
                          <a:latin typeface="Calibri" pitchFamily="34" charset="0"/>
                          <a:ea typeface="Corbel"/>
                          <a:cs typeface="Times New Roman"/>
                        </a:rPr>
                        <a:t>1219</a:t>
                      </a:r>
                      <a:endParaRPr lang="en-IN" sz="1200" kern="1200" dirty="0">
                        <a:solidFill>
                          <a:srgbClr val="002060"/>
                        </a:solidFill>
                        <a:latin typeface="Calibri" pitchFamily="34" charset="0"/>
                        <a:ea typeface="Corbel"/>
                        <a:cs typeface="Times New Roman"/>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en-IN"/>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IN" sz="1200" b="0" i="0" u="none" strike="noStrike">
                          <a:solidFill>
                            <a:srgbClr val="000000"/>
                          </a:solidFill>
                          <a:latin typeface="Calibri"/>
                        </a:rPr>
                        <a:t>6098657</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54799">
                <a:tc>
                  <a:txBody>
                    <a:bodyPr/>
                    <a:lstStyle/>
                    <a:p>
                      <a:pPr marL="88900" marR="0" indent="-88900" algn="just">
                        <a:lnSpc>
                          <a:spcPct val="115000"/>
                        </a:lnSpc>
                        <a:spcBef>
                          <a:spcPts val="0"/>
                        </a:spcBef>
                        <a:spcAft>
                          <a:spcPts val="0"/>
                        </a:spcAft>
                      </a:pPr>
                      <a:r>
                        <a:rPr lang="en-US" sz="1200" kern="1200" dirty="0">
                          <a:solidFill>
                            <a:srgbClr val="002060"/>
                          </a:solidFill>
                          <a:latin typeface="Calibri" pitchFamily="34" charset="0"/>
                          <a:ea typeface="Corbel"/>
                          <a:cs typeface="Times New Roman"/>
                        </a:rPr>
                        <a:t>Total created capacity</a:t>
                      </a:r>
                    </a:p>
                  </a:txBody>
                  <a:tcPr marL="50478" marR="504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IN" sz="1200" kern="1200" dirty="0" smtClean="0">
                          <a:solidFill>
                            <a:srgbClr val="002060"/>
                          </a:solidFill>
                          <a:latin typeface="Calibri" pitchFamily="34" charset="0"/>
                          <a:ea typeface="Corbel"/>
                          <a:cs typeface="Times New Roman"/>
                        </a:rPr>
                        <a:t>6596</a:t>
                      </a:r>
                      <a:endParaRPr lang="en-IN" sz="1200" kern="1200" dirty="0">
                        <a:solidFill>
                          <a:srgbClr val="002060"/>
                        </a:solidFill>
                        <a:latin typeface="Calibri" pitchFamily="34" charset="0"/>
                        <a:ea typeface="Corbel"/>
                        <a:cs typeface="Times New Roman"/>
                      </a:endParaRP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vMerge="1">
                  <a:txBody>
                    <a:bodyPr/>
                    <a:lstStyle/>
                    <a:p>
                      <a:endParaRPr lang="en-IN"/>
                    </a:p>
                  </a:txBody>
                  <a:tcP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IN" sz="1200" b="0" i="0" u="none" strike="noStrike" dirty="0">
                          <a:solidFill>
                            <a:srgbClr val="000000"/>
                          </a:solidFill>
                          <a:latin typeface="Calibri"/>
                        </a:rPr>
                        <a:t>32949758</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2" name="Title 1"/>
          <p:cNvSpPr>
            <a:spLocks noGrp="1"/>
          </p:cNvSpPr>
          <p:nvPr>
            <p:ph type="title"/>
          </p:nvPr>
        </p:nvSpPr>
        <p:spPr/>
        <p:txBody>
          <a:bodyPr/>
          <a:lstStyle/>
          <a:p>
            <a:r>
              <a:rPr lang="en-US" cap="all" dirty="0" smtClean="0"/>
              <a:t>4  Executive Summary</a:t>
            </a:r>
            <a:endParaRPr lang="en-US" dirty="0"/>
          </a:p>
        </p:txBody>
      </p:sp>
      <p:sp>
        <p:nvSpPr>
          <p:cNvPr id="3" name="Content Placeholder 2"/>
          <p:cNvSpPr>
            <a:spLocks noGrp="1"/>
          </p:cNvSpPr>
          <p:nvPr>
            <p:ph idx="1"/>
          </p:nvPr>
        </p:nvSpPr>
        <p:spPr>
          <a:xfrm>
            <a:off x="243673" y="1153080"/>
            <a:ext cx="6370655" cy="4104720"/>
          </a:xfrm>
        </p:spPr>
        <p:txBody>
          <a:bodyPr/>
          <a:lstStyle/>
          <a:p>
            <a:pPr algn="just">
              <a:buSzPct val="100000"/>
              <a:buFont typeface="Webdings" pitchFamily="18" charset="2"/>
              <a:buChar char=""/>
            </a:pPr>
            <a:r>
              <a:rPr lang="en-IN" sz="1200" b="1" dirty="0" smtClean="0"/>
              <a:t>4.1.1     Overview</a:t>
            </a:r>
            <a:endParaRPr lang="en-US" sz="1200" b="1" dirty="0" smtClean="0"/>
          </a:p>
          <a:p>
            <a:pPr algn="just">
              <a:buSzPct val="100000"/>
              <a:buFont typeface="Webdings" pitchFamily="18" charset="2"/>
              <a:buChar char=""/>
            </a:pPr>
            <a:r>
              <a:rPr lang="en-US" sz="1200" dirty="0" smtClean="0"/>
              <a:t>The base line survey envisaged site visits by field teams of Hansa Research Group (HRG) to every cold store facility in the country, specifically those that were open to public lease as a service. The project was not intended to cover cold storages built for captive use by industrial units or processing units, unless leasing out the capacity to others. The entire base line study involved collecting data in the form of responses from facility managers or owners to a prescribed questionnaire duly approved by NHB. </a:t>
            </a:r>
          </a:p>
          <a:p>
            <a:pPr algn="just">
              <a:buSzPct val="100000"/>
              <a:buFont typeface="Webdings" pitchFamily="18" charset="2"/>
              <a:buChar char=""/>
            </a:pPr>
            <a:endParaRPr lang="en-US" sz="800" dirty="0" smtClean="0"/>
          </a:p>
          <a:p>
            <a:pPr algn="just">
              <a:buSzPct val="100000"/>
              <a:buFont typeface="Webdings" pitchFamily="18" charset="2"/>
              <a:buChar char=""/>
            </a:pPr>
            <a:r>
              <a:rPr lang="en-US" sz="1200" dirty="0" smtClean="0"/>
              <a:t>In ensuring the maximum coverage of all the cold storages, the field work was executed district after district in every state, using a readied database and applying snow balling technique. In all HRG team members visited over 9,000 address locations, as against around 6,100 envisaged earlier, at the time of writing the final report.</a:t>
            </a:r>
          </a:p>
          <a:p>
            <a:pPr algn="just">
              <a:buSzPct val="100000"/>
              <a:buFont typeface="Webdings" pitchFamily="18" charset="2"/>
              <a:buChar char=""/>
            </a:pPr>
            <a:endParaRPr lang="en-US" sz="800" dirty="0" smtClean="0"/>
          </a:p>
          <a:p>
            <a:pPr algn="just">
              <a:buSzPct val="100000"/>
              <a:buFont typeface="Webdings" pitchFamily="18" charset="2"/>
              <a:buChar char=""/>
            </a:pPr>
            <a:r>
              <a:rPr lang="en-US" sz="1200" dirty="0" smtClean="0"/>
              <a:t>All data collected from the owners or managers of cold stores on a face to face interview. In  the instances where appointments were not immediately available, repeat visits were made. Out of the repeat visits made, on an average 4.5 attempts were undertaken. This is more than the minimum of 3 repeat calls as per the original project proposal of HRG.</a:t>
            </a:r>
          </a:p>
          <a:p>
            <a:pPr algn="just">
              <a:buSzPct val="100000"/>
              <a:buFont typeface="Webdings" pitchFamily="18" charset="2"/>
              <a:buChar char=""/>
            </a:pPr>
            <a:endParaRPr lang="en-US" sz="800" dirty="0" smtClean="0"/>
          </a:p>
          <a:p>
            <a:pPr algn="just">
              <a:buSzPct val="100000"/>
              <a:buFont typeface="Webdings" pitchFamily="18" charset="2"/>
              <a:buChar char=""/>
            </a:pPr>
            <a:r>
              <a:rPr lang="en-US" sz="1200" dirty="0" smtClean="0"/>
              <a:t>In the instances that no cold store was located at the address, a photograph of the location was recorded. In the cases where the address was not traceable, a process that included checks at the local post office, police station and municipal or other local authority was attempted before listing a database item as non-traceable.</a:t>
            </a:r>
          </a:p>
          <a:p>
            <a:pPr algn="just">
              <a:buSzPct val="100000"/>
              <a:buFont typeface="Webdings" pitchFamily="18" charset="2"/>
              <a:buChar char=""/>
            </a:pPr>
            <a:endParaRPr lang="en-US" sz="1200" dirty="0"/>
          </a:p>
        </p:txBody>
      </p:sp>
      <p:sp>
        <p:nvSpPr>
          <p:cNvPr id="4" name="Content Placeholder 2"/>
          <p:cNvSpPr txBox="1">
            <a:spLocks/>
          </p:cNvSpPr>
          <p:nvPr/>
        </p:nvSpPr>
        <p:spPr bwMode="auto">
          <a:xfrm>
            <a:off x="325438" y="7102474"/>
            <a:ext cx="6370655" cy="239974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457200" indent="-457200" algn="l" defTabSz="731838" eaLnBrk="1" hangingPunct="1">
              <a:spcAft>
                <a:spcPct val="20000"/>
              </a:spcAft>
              <a:buClr>
                <a:srgbClr val="FF0000"/>
              </a:buClr>
              <a:buSzPct val="90000"/>
              <a:buFont typeface="Webdings" pitchFamily="18" charset="2"/>
              <a:buChar char="`"/>
              <a:tabLst>
                <a:tab pos="1795463" algn="l"/>
              </a:tabLst>
              <a:defRPr/>
            </a:pPr>
            <a:endParaRPr lang="en-US" sz="2000" kern="0" dirty="0">
              <a:solidFill>
                <a:srgbClr val="002060"/>
              </a:solidFill>
              <a:latin typeface="Calibri" pitchFamily="34" charset="0"/>
              <a:ea typeface="+mn-ea"/>
            </a:endParaRPr>
          </a:p>
        </p:txBody>
      </p:sp>
      <p:sp>
        <p:nvSpPr>
          <p:cNvPr id="403457" name="Rectangle 1"/>
          <p:cNvSpPr>
            <a:spLocks noChangeArrowheads="1"/>
          </p:cNvSpPr>
          <p:nvPr/>
        </p:nvSpPr>
        <p:spPr bwMode="auto">
          <a:xfrm>
            <a:off x="501418" y="5395190"/>
            <a:ext cx="2666692" cy="276999"/>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algn="just" eaLnBrk="1" hangingPunct="1"/>
            <a:r>
              <a:rPr lang="en-US" altLang="ja-JP" sz="1200" b="1" dirty="0" smtClean="0">
                <a:solidFill>
                  <a:srgbClr val="002060"/>
                </a:solidFill>
                <a:latin typeface="Calibri" pitchFamily="34" charset="0"/>
                <a:ea typeface="Corbel" pitchFamily="34" charset="0"/>
                <a:cs typeface="Times New Roman" pitchFamily="18" charset="0"/>
              </a:rPr>
              <a:t>No. of cold stores and their capacities</a:t>
            </a:r>
            <a:endParaRPr lang="en-US" altLang="ja-JP" sz="1800" dirty="0" smtClean="0">
              <a:solidFill>
                <a:srgbClr val="002060"/>
              </a:solidFill>
              <a:latin typeface="Calibri" pitchFamily="34" charset="0"/>
            </a:endParaRPr>
          </a:p>
        </p:txBody>
      </p:sp>
      <p:sp>
        <p:nvSpPr>
          <p:cNvPr id="7" name="Content Placeholder 2"/>
          <p:cNvSpPr txBox="1">
            <a:spLocks/>
          </p:cNvSpPr>
          <p:nvPr/>
        </p:nvSpPr>
        <p:spPr bwMode="auto">
          <a:xfrm>
            <a:off x="327089" y="7581499"/>
            <a:ext cx="6370655" cy="1890161"/>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363538" indent="-363538" algn="just" defTabSz="731838" eaLnBrk="1" hangingPunct="1">
              <a:lnSpc>
                <a:spcPct val="115000"/>
              </a:lnSpc>
              <a:spcAft>
                <a:spcPct val="20000"/>
              </a:spcAft>
              <a:buClr>
                <a:srgbClr val="FF0000"/>
              </a:buClr>
              <a:buSzPct val="100000"/>
              <a:buFont typeface="Webdings" pitchFamily="18" charset="2"/>
              <a:buChar char="`"/>
              <a:tabLst>
                <a:tab pos="1795463" algn="l"/>
              </a:tabLst>
            </a:pPr>
            <a:r>
              <a:rPr lang="en-US" sz="1200" dirty="0" smtClean="0">
                <a:solidFill>
                  <a:srgbClr val="002060"/>
                </a:solidFill>
                <a:latin typeface="Calibri" pitchFamily="34" charset="0"/>
                <a:ea typeface="+mn-ea"/>
              </a:rPr>
              <a:t>Thus the total created capacity visible today is 32.94 million tones.  If we exclude permanently closed and address found, but CS not found, the existing capacity is 26.85 million tones</a:t>
            </a:r>
          </a:p>
          <a:p>
            <a:pPr marL="363538" indent="-363538" algn="just" defTabSz="731838" eaLnBrk="1" hangingPunct="1">
              <a:lnSpc>
                <a:spcPct val="115000"/>
              </a:lnSpc>
              <a:spcAft>
                <a:spcPct val="20000"/>
              </a:spcAft>
              <a:buClr>
                <a:srgbClr val="FF0000"/>
              </a:buClr>
              <a:buSzPct val="100000"/>
              <a:buFont typeface="Webdings" pitchFamily="18" charset="2"/>
              <a:buChar char="`"/>
              <a:tabLst>
                <a:tab pos="1795463" algn="l"/>
              </a:tabLst>
            </a:pPr>
            <a:endParaRPr lang="en-US" sz="800" dirty="0" smtClean="0">
              <a:solidFill>
                <a:srgbClr val="002060"/>
              </a:solidFill>
              <a:latin typeface="Calibri" pitchFamily="34" charset="0"/>
              <a:ea typeface="+mn-ea"/>
            </a:endParaRPr>
          </a:p>
          <a:p>
            <a:pPr marL="363538" indent="-363538" algn="just" defTabSz="731838" eaLnBrk="1" hangingPunct="1">
              <a:lnSpc>
                <a:spcPct val="115000"/>
              </a:lnSpc>
              <a:spcAft>
                <a:spcPct val="20000"/>
              </a:spcAft>
              <a:buClr>
                <a:srgbClr val="FF0000"/>
              </a:buClr>
              <a:buSzPct val="100000"/>
              <a:buFont typeface="Webdings" pitchFamily="18" charset="2"/>
              <a:buChar char="`"/>
              <a:tabLst>
                <a:tab pos="1795463" algn="l"/>
              </a:tabLst>
            </a:pPr>
            <a:r>
              <a:rPr lang="en-US" sz="1200" dirty="0" smtClean="0">
                <a:solidFill>
                  <a:srgbClr val="002060"/>
                </a:solidFill>
                <a:latin typeface="Calibri" pitchFamily="34" charset="0"/>
                <a:ea typeface="+mn-ea"/>
              </a:rPr>
              <a:t>In addition to the above, 837 addresses could not be traced from database, as the addresses were not complete. If these are to be included in created capacity, this will be additional 4.1 million tones capacity. There are also 254 cases where the address was found, but there was no cold storage in the address, this is already included in the permanently closed row.</a:t>
            </a:r>
          </a:p>
          <a:p>
            <a:pPr marL="363538" indent="-363538" algn="just" defTabSz="731838" eaLnBrk="1" hangingPunct="1">
              <a:lnSpc>
                <a:spcPct val="115000"/>
              </a:lnSpc>
              <a:spcAft>
                <a:spcPct val="20000"/>
              </a:spcAft>
              <a:buClr>
                <a:srgbClr val="FF0000"/>
              </a:buClr>
              <a:buSzPct val="100000"/>
              <a:buFont typeface="Webdings" pitchFamily="18" charset="2"/>
              <a:buChar char="`"/>
              <a:tabLst>
                <a:tab pos="1795463" algn="l"/>
              </a:tabLst>
            </a:pPr>
            <a:endParaRPr lang="en-US" sz="800" dirty="0" smtClean="0">
              <a:solidFill>
                <a:srgbClr val="002060"/>
              </a:solidFill>
              <a:latin typeface="Calibri" pitchFamily="34" charset="0"/>
              <a:ea typeface="+mn-ea"/>
            </a:endParaRPr>
          </a:p>
          <a:p>
            <a:pPr marL="363538" indent="-363538" algn="just" defTabSz="731838" eaLnBrk="1" hangingPunct="1">
              <a:lnSpc>
                <a:spcPct val="115000"/>
              </a:lnSpc>
              <a:spcAft>
                <a:spcPct val="20000"/>
              </a:spcAft>
              <a:buClr>
                <a:srgbClr val="FF0000"/>
              </a:buClr>
              <a:buSzPct val="100000"/>
              <a:buFont typeface="Webdings" pitchFamily="18" charset="2"/>
              <a:buChar char="`"/>
              <a:tabLst>
                <a:tab pos="1795463" algn="l"/>
              </a:tabLst>
            </a:pPr>
            <a:r>
              <a:rPr lang="en-US" sz="1200" dirty="0" smtClean="0">
                <a:solidFill>
                  <a:srgbClr val="002060"/>
                </a:solidFill>
                <a:latin typeface="Calibri" pitchFamily="34" charset="0"/>
                <a:ea typeface="+mn-ea"/>
              </a:rPr>
              <a:t>In many cases we have photographs of structures of permanently closed units which have been uploaded in geo-tagged links along with existing units</a:t>
            </a:r>
          </a:p>
        </p:txBody>
      </p:sp>
    </p:spTree>
  </p:cSld>
  <p:clrMapOvr>
    <a:masterClrMapping/>
  </p:clrMapOvr>
  <p:transition/>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7.17 NUMBER </a:t>
            </a:r>
            <a:r>
              <a:rPr lang="en-US" dirty="0"/>
              <a:t>OF TRUCKS </a:t>
            </a:r>
            <a:r>
              <a:rPr lang="en-US" dirty="0" smtClean="0"/>
              <a:t>PARKED (CONT’D)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9" name="Table 8"/>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1" cy="24688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9176"/>
                <a:gridCol w="507541"/>
                <a:gridCol w="679589"/>
                <a:gridCol w="581410"/>
                <a:gridCol w="433672"/>
                <a:gridCol w="480728"/>
                <a:gridCol w="534354"/>
                <a:gridCol w="436317"/>
                <a:gridCol w="717452"/>
                <a:gridCol w="575312"/>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n=4773)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1-5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6-10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11-15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16-20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21-25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Above 25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1" i="0" u="none" strike="noStrike" kern="1200" dirty="0">
                          <a:solidFill>
                            <a:srgbClr val="002060"/>
                          </a:solidFill>
                          <a:latin typeface="Calibri"/>
                          <a:ea typeface="+mn-ea"/>
                          <a:cs typeface="+mn-cs"/>
                        </a:rPr>
                        <a:t> M E A 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5060427"/>
          <a:ext cx="6340280" cy="24688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60910"/>
                <a:gridCol w="617286"/>
                <a:gridCol w="617286"/>
                <a:gridCol w="617286"/>
                <a:gridCol w="617286"/>
                <a:gridCol w="617286"/>
                <a:gridCol w="658368"/>
                <a:gridCol w="617286"/>
                <a:gridCol w="61728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n=4773)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1-5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6-10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11-15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16-20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21-25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Above 25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1" i="0" u="none" strike="noStrike" kern="1200" dirty="0">
                          <a:solidFill>
                            <a:srgbClr val="002060"/>
                          </a:solidFill>
                          <a:latin typeface="Calibri"/>
                          <a:ea typeface="+mn-ea"/>
                          <a:cs typeface="+mn-cs"/>
                        </a:rPr>
                        <a:t> M E A 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15.9</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3" name="TextBox 12"/>
          <p:cNvSpPr txBox="1"/>
          <p:nvPr/>
        </p:nvSpPr>
        <p:spPr>
          <a:xfrm>
            <a:off x="3873719" y="9669645"/>
            <a:ext cx="1548822"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a:ea typeface="MS PGothic"/>
              </a:rPr>
              <a:t>CS’s that </a:t>
            </a:r>
            <a:r>
              <a:rPr lang="en-US" sz="900" b="1" dirty="0">
                <a:solidFill>
                  <a:srgbClr val="FF0000"/>
                </a:solidFill>
                <a:latin typeface="Calibri"/>
                <a:ea typeface="MS PGothic"/>
              </a:rPr>
              <a:t>have parking space</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96"/>
          <p:cNvGrpSpPr/>
          <p:nvPr/>
        </p:nvGrpSpPr>
        <p:grpSpPr>
          <a:xfrm>
            <a:off x="2286000" y="3384107"/>
            <a:ext cx="2286000" cy="361950"/>
            <a:chOff x="2838560" y="3962400"/>
            <a:chExt cx="2286000" cy="361950"/>
          </a:xfrm>
        </p:grpSpPr>
        <p:sp>
          <p:nvSpPr>
            <p:cNvPr id="99" name="Rectangle 98"/>
            <p:cNvSpPr/>
            <p:nvPr/>
          </p:nvSpPr>
          <p:spPr bwMode="auto">
            <a:xfrm>
              <a:off x="2838560" y="3962400"/>
              <a:ext cx="2286000" cy="36195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22"/>
            <p:cNvGrpSpPr/>
            <p:nvPr/>
          </p:nvGrpSpPr>
          <p:grpSpPr>
            <a:xfrm>
              <a:off x="2982833" y="4083377"/>
              <a:ext cx="666577" cy="184666"/>
              <a:chOff x="2001613" y="3943350"/>
              <a:chExt cx="666577" cy="184666"/>
            </a:xfrm>
          </p:grpSpPr>
          <p:sp>
            <p:nvSpPr>
              <p:cNvPr id="107" name="Rectangle 12"/>
              <p:cNvSpPr>
                <a:spLocks noChangeArrowheads="1"/>
              </p:cNvSpPr>
              <p:nvPr/>
            </p:nvSpPr>
            <p:spPr bwMode="auto">
              <a:xfrm>
                <a:off x="2001613" y="3984625"/>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8" name="Rectangle 13"/>
              <p:cNvSpPr>
                <a:spLocks noChangeArrowheads="1"/>
              </p:cNvSpPr>
              <p:nvPr/>
            </p:nvSpPr>
            <p:spPr bwMode="auto">
              <a:xfrm>
                <a:off x="2147663" y="3943350"/>
                <a:ext cx="520527"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Covered</a:t>
                </a:r>
                <a:endParaRPr lang="en-US" sz="1200" b="1" i="1" dirty="0">
                  <a:solidFill>
                    <a:srgbClr val="002060"/>
                  </a:solidFill>
                  <a:latin typeface="Arial" pitchFamily="34" charset="0"/>
                </a:endParaRPr>
              </a:p>
            </p:txBody>
          </p:sp>
        </p:grpSp>
        <p:grpSp>
          <p:nvGrpSpPr>
            <p:cNvPr id="5" name="Group 21"/>
            <p:cNvGrpSpPr/>
            <p:nvPr/>
          </p:nvGrpSpPr>
          <p:grpSpPr>
            <a:xfrm>
              <a:off x="3706733" y="4100046"/>
              <a:ext cx="867145" cy="184666"/>
              <a:chOff x="2552476" y="3943350"/>
              <a:chExt cx="867145" cy="184666"/>
            </a:xfrm>
          </p:grpSpPr>
          <p:sp>
            <p:nvSpPr>
              <p:cNvPr id="105" name="Rectangle 14"/>
              <p:cNvSpPr>
                <a:spLocks noChangeArrowheads="1"/>
              </p:cNvSpPr>
              <p:nvPr/>
            </p:nvSpPr>
            <p:spPr bwMode="auto">
              <a:xfrm>
                <a:off x="2552476" y="3984625"/>
                <a:ext cx="101600" cy="101600"/>
              </a:xfrm>
              <a:prstGeom prst="rect">
                <a:avLst/>
              </a:prstGeom>
              <a:solidFill>
                <a:srgbClr val="94B8F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6" name="Rectangle 15"/>
              <p:cNvSpPr>
                <a:spLocks noChangeArrowheads="1"/>
              </p:cNvSpPr>
              <p:nvPr/>
            </p:nvSpPr>
            <p:spPr bwMode="auto">
              <a:xfrm>
                <a:off x="2698526" y="3943350"/>
                <a:ext cx="721095"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 Uncovered</a:t>
                </a:r>
                <a:endParaRPr lang="en-US" sz="1200" b="1" i="1" dirty="0">
                  <a:solidFill>
                    <a:srgbClr val="002060"/>
                  </a:solidFill>
                  <a:latin typeface="Arial" pitchFamily="34" charset="0"/>
                </a:endParaRPr>
              </a:p>
            </p:txBody>
          </p:sp>
        </p:grpSp>
        <p:grpSp>
          <p:nvGrpSpPr>
            <p:cNvPr id="6" name="Group 21"/>
            <p:cNvGrpSpPr/>
            <p:nvPr/>
          </p:nvGrpSpPr>
          <p:grpSpPr>
            <a:xfrm>
              <a:off x="4602083" y="4100046"/>
              <a:ext cx="449018" cy="184666"/>
              <a:chOff x="2552476" y="3943350"/>
              <a:chExt cx="449018" cy="184666"/>
            </a:xfrm>
          </p:grpSpPr>
          <p:sp>
            <p:nvSpPr>
              <p:cNvPr id="103" name="Rectangle 14"/>
              <p:cNvSpPr>
                <a:spLocks noChangeArrowheads="1"/>
              </p:cNvSpPr>
              <p:nvPr/>
            </p:nvSpPr>
            <p:spPr bwMode="auto">
              <a:xfrm>
                <a:off x="2552476" y="3984625"/>
                <a:ext cx="101600"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4" name="Rectangle 15"/>
              <p:cNvSpPr>
                <a:spLocks noChangeArrowheads="1"/>
              </p:cNvSpPr>
              <p:nvPr/>
            </p:nvSpPr>
            <p:spPr bwMode="auto">
              <a:xfrm>
                <a:off x="2698526" y="3943350"/>
                <a:ext cx="30296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Both</a:t>
                </a:r>
              </a:p>
            </p:txBody>
          </p:sp>
        </p:grpSp>
      </p:grpSp>
      <p:sp>
        <p:nvSpPr>
          <p:cNvPr id="8" name="Title 7"/>
          <p:cNvSpPr>
            <a:spLocks noGrp="1"/>
          </p:cNvSpPr>
          <p:nvPr>
            <p:ph type="title"/>
          </p:nvPr>
        </p:nvSpPr>
        <p:spPr/>
        <p:txBody>
          <a:bodyPr/>
          <a:lstStyle/>
          <a:p>
            <a:r>
              <a:rPr lang="en-US" dirty="0" smtClean="0"/>
              <a:t>7.18 TYPE </a:t>
            </a:r>
            <a:r>
              <a:rPr lang="en-US" dirty="0"/>
              <a:t>OF PARKING SPACE</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41" name="Chart 40"/>
          <p:cNvGraphicFramePr/>
          <p:nvPr>
            <p:extLst>
              <p:ext uri="{D42A27DB-BD31-4B8C-83A1-F6EECF244321}">
                <p14:modId xmlns="" xmlns:p14="http://schemas.microsoft.com/office/powerpoint/2010/main" val="1712051055"/>
              </p:ext>
            </p:extLst>
          </p:nvPr>
        </p:nvGraphicFramePr>
        <p:xfrm>
          <a:off x="108494" y="2104575"/>
          <a:ext cx="1212308" cy="138345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7" name="Chart 46"/>
          <p:cNvGraphicFramePr/>
          <p:nvPr>
            <p:extLst>
              <p:ext uri="{D42A27DB-BD31-4B8C-83A1-F6EECF244321}">
                <p14:modId xmlns="" xmlns:p14="http://schemas.microsoft.com/office/powerpoint/2010/main" val="1712051055"/>
              </p:ext>
            </p:extLst>
          </p:nvPr>
        </p:nvGraphicFramePr>
        <p:xfrm>
          <a:off x="1204322" y="2104575"/>
          <a:ext cx="1212308" cy="13834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0" name="Chart 49"/>
          <p:cNvGraphicFramePr/>
          <p:nvPr>
            <p:extLst>
              <p:ext uri="{D42A27DB-BD31-4B8C-83A1-F6EECF244321}">
                <p14:modId xmlns="" xmlns:p14="http://schemas.microsoft.com/office/powerpoint/2010/main" val="1712051055"/>
              </p:ext>
            </p:extLst>
          </p:nvPr>
        </p:nvGraphicFramePr>
        <p:xfrm>
          <a:off x="2300150" y="2104575"/>
          <a:ext cx="1212308" cy="13834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1" name="Chart 50"/>
          <p:cNvGraphicFramePr/>
          <p:nvPr>
            <p:extLst>
              <p:ext uri="{D42A27DB-BD31-4B8C-83A1-F6EECF244321}">
                <p14:modId xmlns="" xmlns:p14="http://schemas.microsoft.com/office/powerpoint/2010/main" val="1712051055"/>
              </p:ext>
            </p:extLst>
          </p:nvPr>
        </p:nvGraphicFramePr>
        <p:xfrm>
          <a:off x="3395978" y="2104575"/>
          <a:ext cx="1212308" cy="13834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2" name="Chart 51"/>
          <p:cNvGraphicFramePr/>
          <p:nvPr>
            <p:extLst>
              <p:ext uri="{D42A27DB-BD31-4B8C-83A1-F6EECF244321}">
                <p14:modId xmlns="" xmlns:p14="http://schemas.microsoft.com/office/powerpoint/2010/main" val="1712051055"/>
              </p:ext>
            </p:extLst>
          </p:nvPr>
        </p:nvGraphicFramePr>
        <p:xfrm>
          <a:off x="4491806" y="2104575"/>
          <a:ext cx="1212308" cy="13834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3" name="Chart 52"/>
          <p:cNvGraphicFramePr/>
          <p:nvPr>
            <p:extLst>
              <p:ext uri="{D42A27DB-BD31-4B8C-83A1-F6EECF244321}">
                <p14:modId xmlns="" xmlns:p14="http://schemas.microsoft.com/office/powerpoint/2010/main" val="1712051055"/>
              </p:ext>
            </p:extLst>
          </p:nvPr>
        </p:nvGraphicFramePr>
        <p:xfrm>
          <a:off x="5587636" y="2104575"/>
          <a:ext cx="1212308" cy="1383452"/>
        </p:xfrm>
        <a:graphic>
          <a:graphicData uri="http://schemas.openxmlformats.org/drawingml/2006/chart">
            <c:chart xmlns:c="http://schemas.openxmlformats.org/drawingml/2006/chart" xmlns:r="http://schemas.openxmlformats.org/officeDocument/2006/relationships" r:id="rId7"/>
          </a:graphicData>
        </a:graphic>
      </p:graphicFrame>
      <p:sp>
        <p:nvSpPr>
          <p:cNvPr id="55" name="Round Diagonal Corner Rectangle 54"/>
          <p:cNvSpPr/>
          <p:nvPr/>
        </p:nvSpPr>
        <p:spPr bwMode="auto">
          <a:xfrm>
            <a:off x="338287" y="4140444"/>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Almost 2 out of every 3 Type H, P &amp; M CS’s have uncovered parking spaces.</a:t>
            </a:r>
          </a:p>
        </p:txBody>
      </p:sp>
      <p:sp>
        <p:nvSpPr>
          <p:cNvPr id="58" name="Round Diagonal Corner Rectangle 57"/>
          <p:cNvSpPr/>
          <p:nvPr/>
        </p:nvSpPr>
        <p:spPr bwMode="auto">
          <a:xfrm>
            <a:off x="338287" y="8492078"/>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Western zone has highest proportion of CS’s with uncovered parking spaces. </a:t>
            </a:r>
          </a:p>
          <a:p>
            <a:pPr marL="177800" lvl="1" indent="-177800" algn="l">
              <a:buFont typeface="Arial" pitchFamily="34" charset="0"/>
              <a:buChar char="•"/>
            </a:pPr>
            <a:r>
              <a:rPr lang="en-US" sz="1200" dirty="0" smtClean="0">
                <a:solidFill>
                  <a:srgbClr val="002060"/>
                </a:solidFill>
                <a:latin typeface="Calibri" pitchFamily="34" charset="0"/>
              </a:rPr>
              <a:t>28% CS’s in the East have both covered and uncovered parking spaces. </a:t>
            </a:r>
            <a:endParaRPr lang="en-US" sz="1200" dirty="0">
              <a:solidFill>
                <a:srgbClr val="002060"/>
              </a:solidFill>
              <a:latin typeface="Calibri" pitchFamily="34" charset="0"/>
            </a:endParaRPr>
          </a:p>
        </p:txBody>
      </p:sp>
      <p:cxnSp>
        <p:nvCxnSpPr>
          <p:cNvPr id="60" name="Straight Connector 59"/>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61" name="TextBox 60"/>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63" name="Chart 62"/>
          <p:cNvGraphicFramePr/>
          <p:nvPr>
            <p:extLst>
              <p:ext uri="{D42A27DB-BD31-4B8C-83A1-F6EECF244321}">
                <p14:modId xmlns="" xmlns:p14="http://schemas.microsoft.com/office/powerpoint/2010/main" val="1712051055"/>
              </p:ext>
            </p:extLst>
          </p:nvPr>
        </p:nvGraphicFramePr>
        <p:xfrm>
          <a:off x="108494" y="6012856"/>
          <a:ext cx="1212308" cy="13834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68" name="Chart 67"/>
          <p:cNvGraphicFramePr/>
          <p:nvPr>
            <p:extLst>
              <p:ext uri="{D42A27DB-BD31-4B8C-83A1-F6EECF244321}">
                <p14:modId xmlns="" xmlns:p14="http://schemas.microsoft.com/office/powerpoint/2010/main" val="1712051055"/>
              </p:ext>
            </p:extLst>
          </p:nvPr>
        </p:nvGraphicFramePr>
        <p:xfrm>
          <a:off x="1478280" y="6012856"/>
          <a:ext cx="1212308" cy="13834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69" name="Chart 68"/>
          <p:cNvGraphicFramePr/>
          <p:nvPr>
            <p:extLst>
              <p:ext uri="{D42A27DB-BD31-4B8C-83A1-F6EECF244321}">
                <p14:modId xmlns="" xmlns:p14="http://schemas.microsoft.com/office/powerpoint/2010/main" val="1712051055"/>
              </p:ext>
            </p:extLst>
          </p:nvPr>
        </p:nvGraphicFramePr>
        <p:xfrm>
          <a:off x="2848066" y="6012856"/>
          <a:ext cx="1212308" cy="13834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70" name="Chart 69"/>
          <p:cNvGraphicFramePr/>
          <p:nvPr>
            <p:extLst>
              <p:ext uri="{D42A27DB-BD31-4B8C-83A1-F6EECF244321}">
                <p14:modId xmlns="" xmlns:p14="http://schemas.microsoft.com/office/powerpoint/2010/main" val="1712051055"/>
              </p:ext>
            </p:extLst>
          </p:nvPr>
        </p:nvGraphicFramePr>
        <p:xfrm>
          <a:off x="4217852" y="6012856"/>
          <a:ext cx="1212308" cy="13834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72" name="Chart 71"/>
          <p:cNvGraphicFramePr/>
          <p:nvPr>
            <p:extLst>
              <p:ext uri="{D42A27DB-BD31-4B8C-83A1-F6EECF244321}">
                <p14:modId xmlns="" xmlns:p14="http://schemas.microsoft.com/office/powerpoint/2010/main" val="1712051055"/>
              </p:ext>
            </p:extLst>
          </p:nvPr>
        </p:nvGraphicFramePr>
        <p:xfrm>
          <a:off x="5587636" y="6012856"/>
          <a:ext cx="1212308" cy="1383452"/>
        </p:xfrm>
        <a:graphic>
          <a:graphicData uri="http://schemas.openxmlformats.org/drawingml/2006/chart">
            <c:chart xmlns:c="http://schemas.openxmlformats.org/drawingml/2006/chart" xmlns:r="http://schemas.openxmlformats.org/officeDocument/2006/relationships" r:id="rId12"/>
          </a:graphicData>
        </a:graphic>
      </p:graphicFrame>
      <p:grpSp>
        <p:nvGrpSpPr>
          <p:cNvPr id="7" name="Group 96"/>
          <p:cNvGrpSpPr/>
          <p:nvPr/>
        </p:nvGrpSpPr>
        <p:grpSpPr>
          <a:xfrm>
            <a:off x="2286000" y="7337718"/>
            <a:ext cx="2286000" cy="361950"/>
            <a:chOff x="2838560" y="3962400"/>
            <a:chExt cx="2286000" cy="361950"/>
          </a:xfrm>
        </p:grpSpPr>
        <p:sp>
          <p:nvSpPr>
            <p:cNvPr id="110" name="Rectangle 109"/>
            <p:cNvSpPr/>
            <p:nvPr/>
          </p:nvSpPr>
          <p:spPr bwMode="auto">
            <a:xfrm>
              <a:off x="2838560" y="3962400"/>
              <a:ext cx="2286000" cy="36195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9" name="Group 22"/>
            <p:cNvGrpSpPr/>
            <p:nvPr/>
          </p:nvGrpSpPr>
          <p:grpSpPr>
            <a:xfrm>
              <a:off x="2982833" y="4083377"/>
              <a:ext cx="666577" cy="184666"/>
              <a:chOff x="2001613" y="3943350"/>
              <a:chExt cx="666577" cy="184666"/>
            </a:xfrm>
          </p:grpSpPr>
          <p:sp>
            <p:nvSpPr>
              <p:cNvPr id="118" name="Rectangle 12"/>
              <p:cNvSpPr>
                <a:spLocks noChangeArrowheads="1"/>
              </p:cNvSpPr>
              <p:nvPr/>
            </p:nvSpPr>
            <p:spPr bwMode="auto">
              <a:xfrm>
                <a:off x="2001613" y="3984625"/>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19" name="Rectangle 13"/>
              <p:cNvSpPr>
                <a:spLocks noChangeArrowheads="1"/>
              </p:cNvSpPr>
              <p:nvPr/>
            </p:nvSpPr>
            <p:spPr bwMode="auto">
              <a:xfrm>
                <a:off x="2147663" y="3943350"/>
                <a:ext cx="520527"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Covered</a:t>
                </a:r>
                <a:endParaRPr lang="en-US" sz="1200" b="1" i="1" dirty="0">
                  <a:solidFill>
                    <a:srgbClr val="002060"/>
                  </a:solidFill>
                  <a:latin typeface="Arial" pitchFamily="34" charset="0"/>
                </a:endParaRPr>
              </a:p>
            </p:txBody>
          </p:sp>
        </p:grpSp>
        <p:grpSp>
          <p:nvGrpSpPr>
            <p:cNvPr id="10" name="Group 21"/>
            <p:cNvGrpSpPr/>
            <p:nvPr/>
          </p:nvGrpSpPr>
          <p:grpSpPr>
            <a:xfrm>
              <a:off x="3706733" y="4100046"/>
              <a:ext cx="867145" cy="184666"/>
              <a:chOff x="2552476" y="3943350"/>
              <a:chExt cx="867145" cy="184666"/>
            </a:xfrm>
          </p:grpSpPr>
          <p:sp>
            <p:nvSpPr>
              <p:cNvPr id="116" name="Rectangle 14"/>
              <p:cNvSpPr>
                <a:spLocks noChangeArrowheads="1"/>
              </p:cNvSpPr>
              <p:nvPr/>
            </p:nvSpPr>
            <p:spPr bwMode="auto">
              <a:xfrm>
                <a:off x="2552476" y="3984625"/>
                <a:ext cx="101600" cy="101600"/>
              </a:xfrm>
              <a:prstGeom prst="rect">
                <a:avLst/>
              </a:prstGeom>
              <a:solidFill>
                <a:srgbClr val="94B8F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17" name="Rectangle 15"/>
              <p:cNvSpPr>
                <a:spLocks noChangeArrowheads="1"/>
              </p:cNvSpPr>
              <p:nvPr/>
            </p:nvSpPr>
            <p:spPr bwMode="auto">
              <a:xfrm>
                <a:off x="2698526" y="3943350"/>
                <a:ext cx="721095"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 Uncovered</a:t>
                </a:r>
                <a:endParaRPr lang="en-US" sz="1200" b="1" i="1" dirty="0">
                  <a:solidFill>
                    <a:srgbClr val="002060"/>
                  </a:solidFill>
                  <a:latin typeface="Arial" pitchFamily="34" charset="0"/>
                </a:endParaRPr>
              </a:p>
            </p:txBody>
          </p:sp>
        </p:grpSp>
        <p:grpSp>
          <p:nvGrpSpPr>
            <p:cNvPr id="11" name="Group 21"/>
            <p:cNvGrpSpPr/>
            <p:nvPr/>
          </p:nvGrpSpPr>
          <p:grpSpPr>
            <a:xfrm>
              <a:off x="4602083" y="4100046"/>
              <a:ext cx="449018" cy="184666"/>
              <a:chOff x="2552476" y="3943350"/>
              <a:chExt cx="449018" cy="184666"/>
            </a:xfrm>
          </p:grpSpPr>
          <p:sp>
            <p:nvSpPr>
              <p:cNvPr id="114" name="Rectangle 14"/>
              <p:cNvSpPr>
                <a:spLocks noChangeArrowheads="1"/>
              </p:cNvSpPr>
              <p:nvPr/>
            </p:nvSpPr>
            <p:spPr bwMode="auto">
              <a:xfrm>
                <a:off x="2552476" y="3984625"/>
                <a:ext cx="101600"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15" name="Rectangle 15"/>
              <p:cNvSpPr>
                <a:spLocks noChangeArrowheads="1"/>
              </p:cNvSpPr>
              <p:nvPr/>
            </p:nvSpPr>
            <p:spPr bwMode="auto">
              <a:xfrm>
                <a:off x="2698526" y="3943350"/>
                <a:ext cx="30296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Both</a:t>
                </a:r>
              </a:p>
            </p:txBody>
          </p:sp>
        </p:grpSp>
      </p:grpSp>
      <p:sp>
        <p:nvSpPr>
          <p:cNvPr id="62" name="TextBox 61"/>
          <p:cNvSpPr txBox="1"/>
          <p:nvPr/>
        </p:nvSpPr>
        <p:spPr>
          <a:xfrm>
            <a:off x="398178" y="185355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n=4773)</a:t>
            </a:r>
            <a:endParaRPr lang="en-US" sz="1000" b="1" dirty="0">
              <a:solidFill>
                <a:srgbClr val="002060"/>
              </a:solidFill>
              <a:latin typeface="Calibri" pitchFamily="34" charset="0"/>
            </a:endParaRPr>
          </a:p>
        </p:txBody>
      </p:sp>
      <p:sp>
        <p:nvSpPr>
          <p:cNvPr id="71" name="TextBox 70"/>
          <p:cNvSpPr txBox="1"/>
          <p:nvPr/>
        </p:nvSpPr>
        <p:spPr>
          <a:xfrm>
            <a:off x="1541474" y="185355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n=4147)</a:t>
            </a:r>
            <a:endParaRPr lang="en-US" sz="1000" b="1" dirty="0">
              <a:solidFill>
                <a:srgbClr val="002060"/>
              </a:solidFill>
              <a:latin typeface="Calibri" pitchFamily="34" charset="0"/>
            </a:endParaRPr>
          </a:p>
        </p:txBody>
      </p:sp>
      <p:sp>
        <p:nvSpPr>
          <p:cNvPr id="74" name="TextBox 73"/>
          <p:cNvSpPr txBox="1"/>
          <p:nvPr/>
        </p:nvSpPr>
        <p:spPr>
          <a:xfrm>
            <a:off x="2684768" y="185355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smtClean="0">
                <a:solidFill>
                  <a:srgbClr val="002060"/>
                </a:solidFill>
                <a:latin typeface="Calibri" pitchFamily="34" charset="0"/>
              </a:rPr>
              <a:t>(n=499)</a:t>
            </a:r>
            <a:endParaRPr lang="en-US" sz="1000" b="1" dirty="0">
              <a:solidFill>
                <a:srgbClr val="002060"/>
              </a:solidFill>
              <a:latin typeface="Calibri" pitchFamily="34" charset="0"/>
            </a:endParaRPr>
          </a:p>
        </p:txBody>
      </p:sp>
      <p:sp>
        <p:nvSpPr>
          <p:cNvPr id="75" name="TextBox 74"/>
          <p:cNvSpPr txBox="1"/>
          <p:nvPr/>
        </p:nvSpPr>
        <p:spPr>
          <a:xfrm>
            <a:off x="3762340" y="1853556"/>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smtClean="0">
                <a:solidFill>
                  <a:srgbClr val="002060"/>
                </a:solidFill>
                <a:latin typeface="Calibri" pitchFamily="34" charset="0"/>
              </a:rPr>
              <a:t>(n=430)</a:t>
            </a:r>
            <a:endParaRPr lang="en-US" sz="1000" b="1" dirty="0">
              <a:solidFill>
                <a:srgbClr val="002060"/>
              </a:solidFill>
              <a:latin typeface="Calibri" pitchFamily="34" charset="0"/>
            </a:endParaRPr>
          </a:p>
        </p:txBody>
      </p:sp>
      <p:sp>
        <p:nvSpPr>
          <p:cNvPr id="76" name="TextBox 75"/>
          <p:cNvSpPr txBox="1"/>
          <p:nvPr/>
        </p:nvSpPr>
        <p:spPr>
          <a:xfrm>
            <a:off x="4857544" y="185355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n=42)</a:t>
            </a:r>
            <a:endParaRPr lang="en-US" sz="1000" b="1" dirty="0">
              <a:solidFill>
                <a:srgbClr val="002060"/>
              </a:solidFill>
              <a:latin typeface="Calibri" pitchFamily="34" charset="0"/>
            </a:endParaRPr>
          </a:p>
        </p:txBody>
      </p:sp>
      <p:sp>
        <p:nvSpPr>
          <p:cNvPr id="77" name="TextBox 76"/>
          <p:cNvSpPr txBox="1"/>
          <p:nvPr/>
        </p:nvSpPr>
        <p:spPr>
          <a:xfrm>
            <a:off x="5937951" y="169966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n=23)</a:t>
            </a:r>
            <a:endParaRPr lang="en-US" sz="1000" b="1" dirty="0">
              <a:solidFill>
                <a:srgbClr val="002060"/>
              </a:solidFill>
              <a:latin typeface="Calibri" pitchFamily="34" charset="0"/>
            </a:endParaRPr>
          </a:p>
        </p:txBody>
      </p:sp>
      <p:sp>
        <p:nvSpPr>
          <p:cNvPr id="79" name="TextBox 78"/>
          <p:cNvSpPr txBox="1"/>
          <p:nvPr/>
        </p:nvSpPr>
        <p:spPr>
          <a:xfrm>
            <a:off x="1830810" y="5716558"/>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n=2061)</a:t>
            </a:r>
            <a:endParaRPr lang="en-US" sz="1000" b="1" dirty="0">
              <a:solidFill>
                <a:srgbClr val="002060"/>
              </a:solidFill>
              <a:latin typeface="Calibri" pitchFamily="34" charset="0"/>
            </a:endParaRPr>
          </a:p>
        </p:txBody>
      </p:sp>
      <p:sp>
        <p:nvSpPr>
          <p:cNvPr id="80" name="TextBox 79"/>
          <p:cNvSpPr txBox="1"/>
          <p:nvPr/>
        </p:nvSpPr>
        <p:spPr>
          <a:xfrm>
            <a:off x="3263442" y="5716558"/>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n=773)</a:t>
            </a:r>
            <a:endParaRPr lang="en-US" sz="1000" b="1" dirty="0">
              <a:solidFill>
                <a:srgbClr val="002060"/>
              </a:solidFill>
              <a:latin typeface="Calibri" pitchFamily="34" charset="0"/>
            </a:endParaRPr>
          </a:p>
        </p:txBody>
      </p:sp>
      <p:sp>
        <p:nvSpPr>
          <p:cNvPr id="81" name="TextBox 80"/>
          <p:cNvSpPr txBox="1"/>
          <p:nvPr/>
        </p:nvSpPr>
        <p:spPr>
          <a:xfrm>
            <a:off x="4630352" y="5716558"/>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n=973)</a:t>
            </a:r>
            <a:endParaRPr lang="en-US" sz="1000" b="1" dirty="0">
              <a:solidFill>
                <a:srgbClr val="002060"/>
              </a:solidFill>
              <a:latin typeface="Calibri" pitchFamily="34" charset="0"/>
            </a:endParaRPr>
          </a:p>
        </p:txBody>
      </p:sp>
      <p:sp>
        <p:nvSpPr>
          <p:cNvPr id="82" name="TextBox 81"/>
          <p:cNvSpPr txBox="1"/>
          <p:nvPr/>
        </p:nvSpPr>
        <p:spPr>
          <a:xfrm>
            <a:off x="5997261" y="5716558"/>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n=966)</a:t>
            </a:r>
            <a:endParaRPr lang="en-US" sz="1000" b="1" dirty="0">
              <a:solidFill>
                <a:srgbClr val="002060"/>
              </a:solidFill>
              <a:latin typeface="Calibri" pitchFamily="34" charset="0"/>
            </a:endParaRPr>
          </a:p>
        </p:txBody>
      </p:sp>
      <p:sp>
        <p:nvSpPr>
          <p:cNvPr id="83" name="TextBox 82"/>
          <p:cNvSpPr txBox="1"/>
          <p:nvPr/>
        </p:nvSpPr>
        <p:spPr>
          <a:xfrm>
            <a:off x="398178" y="5716558"/>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n=4773)</a:t>
            </a:r>
            <a:endParaRPr lang="en-US" sz="1000" b="1" dirty="0">
              <a:solidFill>
                <a:srgbClr val="002060"/>
              </a:solidFill>
              <a:latin typeface="Calibri" pitchFamily="34" charset="0"/>
            </a:endParaRPr>
          </a:p>
        </p:txBody>
      </p:sp>
      <p:sp>
        <p:nvSpPr>
          <p:cNvPr id="54" name="TextBox 53"/>
          <p:cNvSpPr txBox="1"/>
          <p:nvPr/>
        </p:nvSpPr>
        <p:spPr>
          <a:xfrm>
            <a:off x="3873719" y="9669645"/>
            <a:ext cx="1548822"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a:ea typeface="MS PGothic"/>
              </a:rPr>
              <a:t>CS’s that </a:t>
            </a:r>
            <a:r>
              <a:rPr lang="en-US" sz="900" b="1" dirty="0">
                <a:solidFill>
                  <a:srgbClr val="FF0000"/>
                </a:solidFill>
                <a:latin typeface="Calibri"/>
                <a:ea typeface="MS PGothic"/>
              </a:rPr>
              <a:t>have parking space</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7.18 TYPE </a:t>
            </a:r>
            <a:r>
              <a:rPr lang="en-US" dirty="0"/>
              <a:t>OF PARKING SPACE</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56" name="TextBox 55"/>
          <p:cNvSpPr txBox="1"/>
          <p:nvPr/>
        </p:nvSpPr>
        <p:spPr>
          <a:xfrm>
            <a:off x="3873719" y="9669645"/>
            <a:ext cx="1548822"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a:ea typeface="MS PGothic"/>
              </a:rPr>
              <a:t>CS’s that </a:t>
            </a:r>
            <a:r>
              <a:rPr lang="en-US" sz="900" b="1" dirty="0">
                <a:solidFill>
                  <a:srgbClr val="FF0000"/>
                </a:solidFill>
                <a:latin typeface="Calibri"/>
                <a:ea typeface="MS PGothic"/>
              </a:rPr>
              <a:t>have parking space</a:t>
            </a:r>
            <a:endParaRPr lang="en-US" sz="900" dirty="0">
              <a:solidFill>
                <a:srgbClr val="FFFFFF"/>
              </a:solidFill>
            </a:endParaRPr>
          </a:p>
        </p:txBody>
      </p:sp>
      <p:sp>
        <p:nvSpPr>
          <p:cNvPr id="30" name="TextBox 2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6" name="Round Diagonal Corner Rectangle 15"/>
          <p:cNvSpPr/>
          <p:nvPr/>
        </p:nvSpPr>
        <p:spPr bwMode="auto">
          <a:xfrm>
            <a:off x="338287" y="8248769"/>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Across states, majority CS’s have uncovered parking spaces. Punjab has the highest -  45% -  cold stores have covered parking spaces.</a:t>
            </a:r>
          </a:p>
          <a:p>
            <a:pPr marL="177800" lvl="1" indent="-177800" algn="l">
              <a:buFont typeface="Arial" pitchFamily="34" charset="0"/>
              <a:buChar char="•"/>
            </a:pPr>
            <a:endParaRPr lang="en-US" sz="1200" dirty="0">
              <a:solidFill>
                <a:srgbClr val="002060"/>
              </a:solidFill>
              <a:latin typeface="Calibri" pitchFamily="34" charset="0"/>
            </a:endParaRPr>
          </a:p>
        </p:txBody>
      </p:sp>
      <p:graphicFrame>
        <p:nvGraphicFramePr>
          <p:cNvPr id="17" name="Table 16"/>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11430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n=4773)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n=429)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n=1350)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n=544)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182880">
                <a:tc>
                  <a:txBody>
                    <a:bodyPr/>
                    <a:lstStyle/>
                    <a:p>
                      <a:pPr algn="l" fontAlgn="ctr"/>
                      <a:r>
                        <a:rPr lang="en-US" sz="1000" b="0" i="0" u="none" strike="noStrike" kern="1200" dirty="0">
                          <a:solidFill>
                            <a:srgbClr val="002060"/>
                          </a:solidFill>
                          <a:latin typeface="Calibri"/>
                          <a:ea typeface="+mn-ea"/>
                          <a:cs typeface="+mn-cs"/>
                        </a:rPr>
                        <a:t>Covered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Uncovered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Both</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 xmlns:p14="http://schemas.microsoft.com/office/powerpoint/2010/main" val="1900869649"/>
              </p:ext>
            </p:extLst>
          </p:nvPr>
        </p:nvGraphicFramePr>
        <p:xfrm>
          <a:off x="304801" y="3336096"/>
          <a:ext cx="6305549" cy="11430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(n=4773)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(n=29)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182880">
                <a:tc>
                  <a:txBody>
                    <a:bodyPr/>
                    <a:lstStyle/>
                    <a:p>
                      <a:pPr algn="l" fontAlgn="ctr"/>
                      <a:r>
                        <a:rPr lang="en-US" sz="1000" b="0" i="0" u="none" strike="noStrike" kern="1200" dirty="0">
                          <a:solidFill>
                            <a:srgbClr val="002060"/>
                          </a:solidFill>
                          <a:latin typeface="Calibri"/>
                          <a:ea typeface="+mn-ea"/>
                          <a:cs typeface="+mn-cs"/>
                        </a:rPr>
                        <a:t>Covered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Uncovered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Both</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9" name="Table 18"/>
          <p:cNvGraphicFramePr>
            <a:graphicFrameLocks noGrp="1"/>
          </p:cNvGraphicFramePr>
          <p:nvPr>
            <p:extLst>
              <p:ext uri="{D42A27DB-BD31-4B8C-83A1-F6EECF244321}">
                <p14:modId xmlns="" xmlns:p14="http://schemas.microsoft.com/office/powerpoint/2010/main" val="1900869649"/>
              </p:ext>
            </p:extLst>
          </p:nvPr>
        </p:nvGraphicFramePr>
        <p:xfrm>
          <a:off x="304801" y="5139117"/>
          <a:ext cx="6305553" cy="11430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84848"/>
                <a:gridCol w="548640"/>
                <a:gridCol w="636548"/>
                <a:gridCol w="601409"/>
                <a:gridCol w="494453"/>
                <a:gridCol w="547931"/>
                <a:gridCol w="547931"/>
                <a:gridCol w="463568"/>
                <a:gridCol w="661182"/>
                <a:gridCol w="519043"/>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(n=4773)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182880">
                <a:tc>
                  <a:txBody>
                    <a:bodyPr/>
                    <a:lstStyle/>
                    <a:p>
                      <a:pPr algn="l" fontAlgn="ctr"/>
                      <a:r>
                        <a:rPr lang="en-US" sz="1000" b="0" i="0" u="none" strike="noStrike" kern="1200" dirty="0">
                          <a:solidFill>
                            <a:srgbClr val="002060"/>
                          </a:solidFill>
                          <a:latin typeface="Calibri"/>
                          <a:ea typeface="+mn-ea"/>
                          <a:cs typeface="+mn-cs"/>
                        </a:rPr>
                        <a:t>Covered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Uncovered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Both</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2" y="6626225"/>
          <a:ext cx="6308720" cy="11430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38316"/>
                <a:gridCol w="650523"/>
                <a:gridCol w="650523"/>
                <a:gridCol w="650523"/>
                <a:gridCol w="533633"/>
                <a:gridCol w="533633"/>
                <a:gridCol w="650523"/>
                <a:gridCol w="650523"/>
                <a:gridCol w="650523"/>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(n=4773)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182880">
                <a:tc>
                  <a:txBody>
                    <a:bodyPr/>
                    <a:lstStyle/>
                    <a:p>
                      <a:pPr algn="l" fontAlgn="ctr"/>
                      <a:r>
                        <a:rPr lang="en-US" sz="1000" b="0" i="0" u="none" strike="noStrike" kern="1200" dirty="0">
                          <a:solidFill>
                            <a:srgbClr val="002060"/>
                          </a:solidFill>
                          <a:latin typeface="Calibri"/>
                          <a:ea typeface="+mn-ea"/>
                          <a:cs typeface="+mn-cs"/>
                        </a:rPr>
                        <a:t>Covered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Uncovered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Both</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 name="Chart 52"/>
          <p:cNvGraphicFramePr/>
          <p:nvPr>
            <p:extLst>
              <p:ext uri="{D42A27DB-BD31-4B8C-83A1-F6EECF244321}">
                <p14:modId xmlns:p14="http://schemas.microsoft.com/office/powerpoint/2010/main" xmlns="" val="1712051055"/>
              </p:ext>
            </p:extLst>
          </p:nvPr>
        </p:nvGraphicFramePr>
        <p:xfrm>
          <a:off x="104734" y="5782126"/>
          <a:ext cx="1247816" cy="191775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4" name="Chart 53"/>
          <p:cNvGraphicFramePr/>
          <p:nvPr>
            <p:extLst>
              <p:ext uri="{D42A27DB-BD31-4B8C-83A1-F6EECF244321}">
                <p14:modId xmlns:p14="http://schemas.microsoft.com/office/powerpoint/2010/main" xmlns="" val="1712051055"/>
              </p:ext>
            </p:extLst>
          </p:nvPr>
        </p:nvGraphicFramePr>
        <p:xfrm>
          <a:off x="5595670" y="5782126"/>
          <a:ext cx="1247816" cy="19177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5" name="Chart 54"/>
          <p:cNvGraphicFramePr/>
          <p:nvPr>
            <p:extLst>
              <p:ext uri="{D42A27DB-BD31-4B8C-83A1-F6EECF244321}">
                <p14:modId xmlns:p14="http://schemas.microsoft.com/office/powerpoint/2010/main" xmlns="" val="1712051055"/>
              </p:ext>
            </p:extLst>
          </p:nvPr>
        </p:nvGraphicFramePr>
        <p:xfrm>
          <a:off x="1477468" y="5782126"/>
          <a:ext cx="1247816" cy="19177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0" name="Chart 59"/>
          <p:cNvGraphicFramePr/>
          <p:nvPr>
            <p:extLst>
              <p:ext uri="{D42A27DB-BD31-4B8C-83A1-F6EECF244321}">
                <p14:modId xmlns:p14="http://schemas.microsoft.com/office/powerpoint/2010/main" xmlns="" val="1712051055"/>
              </p:ext>
            </p:extLst>
          </p:nvPr>
        </p:nvGraphicFramePr>
        <p:xfrm>
          <a:off x="2850202" y="5782126"/>
          <a:ext cx="1247816" cy="19177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1" name="Chart 60"/>
          <p:cNvGraphicFramePr/>
          <p:nvPr>
            <p:extLst>
              <p:ext uri="{D42A27DB-BD31-4B8C-83A1-F6EECF244321}">
                <p14:modId xmlns:p14="http://schemas.microsoft.com/office/powerpoint/2010/main" xmlns="" val="1712051055"/>
              </p:ext>
            </p:extLst>
          </p:nvPr>
        </p:nvGraphicFramePr>
        <p:xfrm>
          <a:off x="4222936" y="5782126"/>
          <a:ext cx="1247816" cy="19177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2" name="Chart 31"/>
          <p:cNvGraphicFramePr/>
          <p:nvPr>
            <p:extLst>
              <p:ext uri="{D42A27DB-BD31-4B8C-83A1-F6EECF244321}">
                <p14:modId xmlns:p14="http://schemas.microsoft.com/office/powerpoint/2010/main" xmlns="" val="1712051055"/>
              </p:ext>
            </p:extLst>
          </p:nvPr>
        </p:nvGraphicFramePr>
        <p:xfrm>
          <a:off x="104734" y="1871436"/>
          <a:ext cx="1247816" cy="19177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48" name="Chart 47"/>
          <p:cNvGraphicFramePr/>
          <p:nvPr>
            <p:extLst>
              <p:ext uri="{D42A27DB-BD31-4B8C-83A1-F6EECF244321}">
                <p14:modId xmlns:p14="http://schemas.microsoft.com/office/powerpoint/2010/main" xmlns="" val="1712051055"/>
              </p:ext>
            </p:extLst>
          </p:nvPr>
        </p:nvGraphicFramePr>
        <p:xfrm>
          <a:off x="5595670" y="1871436"/>
          <a:ext cx="1247816" cy="19177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49" name="Chart 48"/>
          <p:cNvGraphicFramePr/>
          <p:nvPr>
            <p:extLst>
              <p:ext uri="{D42A27DB-BD31-4B8C-83A1-F6EECF244321}">
                <p14:modId xmlns:p14="http://schemas.microsoft.com/office/powerpoint/2010/main" xmlns="" val="1712051055"/>
              </p:ext>
            </p:extLst>
          </p:nvPr>
        </p:nvGraphicFramePr>
        <p:xfrm>
          <a:off x="1202921" y="1871436"/>
          <a:ext cx="1247816" cy="19177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50" name="Chart 49"/>
          <p:cNvGraphicFramePr/>
          <p:nvPr>
            <p:extLst>
              <p:ext uri="{D42A27DB-BD31-4B8C-83A1-F6EECF244321}">
                <p14:modId xmlns:p14="http://schemas.microsoft.com/office/powerpoint/2010/main" xmlns="" val="1712051055"/>
              </p:ext>
            </p:extLst>
          </p:nvPr>
        </p:nvGraphicFramePr>
        <p:xfrm>
          <a:off x="2301108" y="1871436"/>
          <a:ext cx="1247816" cy="19177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51" name="Chart 50"/>
          <p:cNvGraphicFramePr/>
          <p:nvPr>
            <p:extLst>
              <p:ext uri="{D42A27DB-BD31-4B8C-83A1-F6EECF244321}">
                <p14:modId xmlns:p14="http://schemas.microsoft.com/office/powerpoint/2010/main" xmlns="" val="1712051055"/>
              </p:ext>
            </p:extLst>
          </p:nvPr>
        </p:nvGraphicFramePr>
        <p:xfrm>
          <a:off x="3399295" y="1871436"/>
          <a:ext cx="1247816" cy="19177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52" name="Chart 51"/>
          <p:cNvGraphicFramePr/>
          <p:nvPr>
            <p:extLst>
              <p:ext uri="{D42A27DB-BD31-4B8C-83A1-F6EECF244321}">
                <p14:modId xmlns:p14="http://schemas.microsoft.com/office/powerpoint/2010/main" xmlns="" val="1712051055"/>
              </p:ext>
            </p:extLst>
          </p:nvPr>
        </p:nvGraphicFramePr>
        <p:xfrm>
          <a:off x="4497482" y="1871436"/>
          <a:ext cx="1247816" cy="1917752"/>
        </p:xfrm>
        <a:graphic>
          <a:graphicData uri="http://schemas.openxmlformats.org/drawingml/2006/chart">
            <c:chart xmlns:c="http://schemas.openxmlformats.org/drawingml/2006/chart" xmlns:r="http://schemas.openxmlformats.org/officeDocument/2006/relationships" r:id="rId12"/>
          </a:graphicData>
        </a:graphic>
      </p:graphicFrame>
      <p:sp>
        <p:nvSpPr>
          <p:cNvPr id="8" name="Title 7"/>
          <p:cNvSpPr>
            <a:spLocks noGrp="1"/>
          </p:cNvSpPr>
          <p:nvPr>
            <p:ph type="title"/>
          </p:nvPr>
        </p:nvSpPr>
        <p:spPr/>
        <p:txBody>
          <a:bodyPr/>
          <a:lstStyle/>
          <a:p>
            <a:r>
              <a:rPr lang="en-US" dirty="0" smtClean="0"/>
              <a:t>7.19 TRANSPORTATION SERVICE </a:t>
            </a:r>
            <a:r>
              <a:rPr lang="en-US" dirty="0"/>
              <a:t>AND SOURCE</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8" name="TextBox 37"/>
          <p:cNvSpPr txBox="1"/>
          <p:nvPr/>
        </p:nvSpPr>
        <p:spPr>
          <a:xfrm>
            <a:off x="139698" y="1104900"/>
            <a:ext cx="6489702"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 OR OUTSOURCE REEFER TRUCKS</a:t>
            </a:r>
            <a:endParaRPr lang="en-US" sz="1800" b="1" i="1" u="sng" dirty="0">
              <a:solidFill>
                <a:srgbClr val="002060"/>
              </a:solidFill>
              <a:latin typeface="Calibri" pitchFamily="34" charset="0"/>
            </a:endParaRPr>
          </a:p>
        </p:txBody>
      </p:sp>
      <p:sp>
        <p:nvSpPr>
          <p:cNvPr id="31" name="Round Diagonal Corner Rectangle 30"/>
          <p:cNvSpPr/>
          <p:nvPr/>
        </p:nvSpPr>
        <p:spPr bwMode="auto">
          <a:xfrm>
            <a:off x="338287" y="8579725"/>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two thirds of available trucks in the South and East Zone are owned. </a:t>
            </a:r>
          </a:p>
          <a:p>
            <a:pPr marL="177800" lvl="1" indent="-177800" algn="l">
              <a:buFont typeface="Arial" pitchFamily="34" charset="0"/>
              <a:buChar char="•"/>
            </a:pPr>
            <a:r>
              <a:rPr lang="en-US" sz="1200" dirty="0" smtClean="0">
                <a:solidFill>
                  <a:srgbClr val="002060"/>
                </a:solidFill>
                <a:latin typeface="Calibri" pitchFamily="34" charset="0"/>
              </a:rPr>
              <a:t>In the Northern zone close to 50% trucks available are outsourced.</a:t>
            </a:r>
            <a:endParaRPr lang="en-US" sz="1200" dirty="0">
              <a:solidFill>
                <a:srgbClr val="002060"/>
              </a:solidFill>
              <a:latin typeface="Calibri" pitchFamily="34" charset="0"/>
            </a:endParaRPr>
          </a:p>
        </p:txBody>
      </p:sp>
      <p:sp>
        <p:nvSpPr>
          <p:cNvPr id="33" name="TextBox 32"/>
          <p:cNvSpPr txBox="1"/>
          <p:nvPr/>
        </p:nvSpPr>
        <p:spPr>
          <a:xfrm>
            <a:off x="349006" y="1807577"/>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n=224)</a:t>
            </a:r>
            <a:endParaRPr lang="en-US" sz="1100" b="1" dirty="0">
              <a:solidFill>
                <a:srgbClr val="002060"/>
              </a:solidFill>
              <a:latin typeface="Calibri" pitchFamily="34" charset="0"/>
            </a:endParaRPr>
          </a:p>
        </p:txBody>
      </p:sp>
      <p:sp>
        <p:nvSpPr>
          <p:cNvPr id="34" name="TextBox 33"/>
          <p:cNvSpPr txBox="1"/>
          <p:nvPr/>
        </p:nvSpPr>
        <p:spPr>
          <a:xfrm>
            <a:off x="1367603" y="1807577"/>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n=117)</a:t>
            </a:r>
            <a:endParaRPr lang="en-US" sz="1100" b="1" dirty="0">
              <a:solidFill>
                <a:srgbClr val="002060"/>
              </a:solidFill>
              <a:latin typeface="Calibri" pitchFamily="34" charset="0"/>
            </a:endParaRPr>
          </a:p>
        </p:txBody>
      </p:sp>
      <p:sp>
        <p:nvSpPr>
          <p:cNvPr id="35" name="TextBox 34"/>
          <p:cNvSpPr txBox="1"/>
          <p:nvPr/>
        </p:nvSpPr>
        <p:spPr>
          <a:xfrm>
            <a:off x="2487058" y="1807577"/>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P</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n=49)</a:t>
            </a:r>
            <a:endParaRPr lang="en-US" sz="1100" b="1" dirty="0">
              <a:solidFill>
                <a:srgbClr val="002060"/>
              </a:solidFill>
              <a:latin typeface="Calibri" pitchFamily="34" charset="0"/>
            </a:endParaRPr>
          </a:p>
        </p:txBody>
      </p:sp>
      <p:sp>
        <p:nvSpPr>
          <p:cNvPr id="36" name="TextBox 35"/>
          <p:cNvSpPr txBox="1"/>
          <p:nvPr/>
        </p:nvSpPr>
        <p:spPr>
          <a:xfrm>
            <a:off x="3442585" y="1807577"/>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n=90)</a:t>
            </a:r>
            <a:endParaRPr lang="en-US" sz="1100" b="1" dirty="0">
              <a:solidFill>
                <a:srgbClr val="002060"/>
              </a:solidFill>
              <a:latin typeface="Calibri" pitchFamily="34" charset="0"/>
            </a:endParaRPr>
          </a:p>
        </p:txBody>
      </p:sp>
      <p:sp>
        <p:nvSpPr>
          <p:cNvPr id="37" name="TextBox 36"/>
          <p:cNvSpPr txBox="1"/>
          <p:nvPr/>
        </p:nvSpPr>
        <p:spPr>
          <a:xfrm>
            <a:off x="4455904" y="1807577"/>
            <a:ext cx="1320754"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n=6)</a:t>
            </a:r>
            <a:endParaRPr lang="en-US" sz="1100" b="1" dirty="0">
              <a:solidFill>
                <a:srgbClr val="002060"/>
              </a:solidFill>
              <a:latin typeface="Calibri" pitchFamily="34" charset="0"/>
            </a:endParaRPr>
          </a:p>
        </p:txBody>
      </p:sp>
      <p:sp>
        <p:nvSpPr>
          <p:cNvPr id="39" name="TextBox 38"/>
          <p:cNvSpPr txBox="1"/>
          <p:nvPr/>
        </p:nvSpPr>
        <p:spPr>
          <a:xfrm>
            <a:off x="5537246" y="1638300"/>
            <a:ext cx="1320754" cy="600164"/>
          </a:xfrm>
          <a:prstGeom prst="rect">
            <a:avLst/>
          </a:prstGeom>
          <a:noFill/>
        </p:spPr>
        <p:txBody>
          <a:bodyPr wrap="squar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a:t>
            </a:r>
            <a:endParaRPr lang="en-US" sz="1100" b="1" dirty="0">
              <a:solidFill>
                <a:srgbClr val="002060"/>
              </a:solidFill>
              <a:latin typeface="Calibri" pitchFamily="34" charset="0"/>
            </a:endParaRPr>
          </a:p>
        </p:txBody>
      </p:sp>
      <p:sp>
        <p:nvSpPr>
          <p:cNvPr id="40" name="Round Diagonal Corner Rectangle 39"/>
          <p:cNvSpPr/>
          <p:nvPr/>
        </p:nvSpPr>
        <p:spPr bwMode="auto">
          <a:xfrm>
            <a:off x="338287" y="4021262"/>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Only 224 CSs provided trucking service using reefer trucks</a:t>
            </a:r>
          </a:p>
          <a:p>
            <a:pPr marL="177800" lvl="1" indent="-177800" algn="l">
              <a:buFont typeface="Arial" pitchFamily="34" charset="0"/>
              <a:buChar char="•"/>
            </a:pPr>
            <a:r>
              <a:rPr lang="en-US" sz="1200" dirty="0" smtClean="0">
                <a:solidFill>
                  <a:srgbClr val="002060"/>
                </a:solidFill>
                <a:latin typeface="Calibri" pitchFamily="34" charset="0"/>
              </a:rPr>
              <a:t>Out of the trucks available in the CSs, over 50% are owned.</a:t>
            </a:r>
          </a:p>
          <a:p>
            <a:pPr marL="177800" lvl="1" indent="-177800" algn="l">
              <a:buFont typeface="Arial" pitchFamily="34" charset="0"/>
              <a:buChar char="•"/>
            </a:pPr>
            <a:r>
              <a:rPr lang="en-US" sz="1200" dirty="0" smtClean="0">
                <a:solidFill>
                  <a:srgbClr val="002060"/>
                </a:solidFill>
                <a:latin typeface="Calibri" pitchFamily="34" charset="0"/>
              </a:rPr>
              <a:t>Ownership proportion is high Type M CS’s – 74%</a:t>
            </a:r>
          </a:p>
        </p:txBody>
      </p:sp>
      <p:cxnSp>
        <p:nvCxnSpPr>
          <p:cNvPr id="41" name="Straight Connector 40"/>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42" name="TextBox 41"/>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43" name="TextBox 42"/>
          <p:cNvSpPr txBox="1"/>
          <p:nvPr/>
        </p:nvSpPr>
        <p:spPr>
          <a:xfrm>
            <a:off x="349006" y="5715858"/>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n=224)</a:t>
            </a:r>
            <a:endParaRPr lang="en-US" sz="1100" b="1" dirty="0">
              <a:solidFill>
                <a:srgbClr val="002060"/>
              </a:solidFill>
              <a:latin typeface="Calibri" pitchFamily="34" charset="0"/>
            </a:endParaRPr>
          </a:p>
        </p:txBody>
      </p:sp>
      <p:sp>
        <p:nvSpPr>
          <p:cNvPr id="44" name="TextBox 43"/>
          <p:cNvSpPr txBox="1"/>
          <p:nvPr/>
        </p:nvSpPr>
        <p:spPr>
          <a:xfrm>
            <a:off x="1630002" y="571585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n=46)</a:t>
            </a:r>
            <a:endParaRPr lang="en-US" sz="1100" b="1" dirty="0">
              <a:solidFill>
                <a:srgbClr val="002060"/>
              </a:solidFill>
              <a:latin typeface="Calibri" pitchFamily="34" charset="0"/>
            </a:endParaRPr>
          </a:p>
        </p:txBody>
      </p:sp>
      <p:sp>
        <p:nvSpPr>
          <p:cNvPr id="45" name="TextBox 44"/>
          <p:cNvSpPr txBox="1"/>
          <p:nvPr/>
        </p:nvSpPr>
        <p:spPr>
          <a:xfrm>
            <a:off x="2987364" y="571585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n=18)</a:t>
            </a:r>
            <a:endParaRPr lang="en-US" sz="1100" b="1" dirty="0">
              <a:solidFill>
                <a:srgbClr val="002060"/>
              </a:solidFill>
              <a:latin typeface="Calibri" pitchFamily="34" charset="0"/>
            </a:endParaRPr>
          </a:p>
        </p:txBody>
      </p:sp>
      <p:sp>
        <p:nvSpPr>
          <p:cNvPr id="46" name="TextBox 45"/>
          <p:cNvSpPr txBox="1"/>
          <p:nvPr/>
        </p:nvSpPr>
        <p:spPr>
          <a:xfrm>
            <a:off x="4268788" y="571585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n=88)</a:t>
            </a:r>
            <a:endParaRPr lang="en-US" sz="1100" b="1" dirty="0">
              <a:solidFill>
                <a:srgbClr val="002060"/>
              </a:solidFill>
              <a:latin typeface="Calibri" pitchFamily="34" charset="0"/>
            </a:endParaRPr>
          </a:p>
        </p:txBody>
      </p:sp>
      <p:sp>
        <p:nvSpPr>
          <p:cNvPr id="47" name="TextBox 46"/>
          <p:cNvSpPr txBox="1"/>
          <p:nvPr/>
        </p:nvSpPr>
        <p:spPr>
          <a:xfrm>
            <a:off x="5537246" y="5715858"/>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n=72)</a:t>
            </a:r>
            <a:endParaRPr lang="en-US" sz="1100" b="1" dirty="0">
              <a:solidFill>
                <a:srgbClr val="002060"/>
              </a:solidFill>
              <a:latin typeface="Calibri" pitchFamily="34" charset="0"/>
            </a:endParaRPr>
          </a:p>
        </p:txBody>
      </p:sp>
      <p:grpSp>
        <p:nvGrpSpPr>
          <p:cNvPr id="2" name="Group 103"/>
          <p:cNvGrpSpPr/>
          <p:nvPr/>
        </p:nvGrpSpPr>
        <p:grpSpPr>
          <a:xfrm>
            <a:off x="2076450" y="7337718"/>
            <a:ext cx="2705100" cy="381000"/>
            <a:chOff x="3940901" y="4970948"/>
            <a:chExt cx="2705100" cy="381000"/>
          </a:xfrm>
        </p:grpSpPr>
        <p:sp>
          <p:nvSpPr>
            <p:cNvPr id="65" name="Rectangle 64"/>
            <p:cNvSpPr/>
            <p:nvPr/>
          </p:nvSpPr>
          <p:spPr bwMode="auto">
            <a:xfrm>
              <a:off x="3940901" y="4970948"/>
              <a:ext cx="2705100" cy="38100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4157743" y="5082061"/>
              <a:ext cx="2285480" cy="184666"/>
              <a:chOff x="503765" y="1517738"/>
              <a:chExt cx="2285480" cy="184666"/>
            </a:xfrm>
          </p:grpSpPr>
          <p:grpSp>
            <p:nvGrpSpPr>
              <p:cNvPr id="5" name="Group 22"/>
              <p:cNvGrpSpPr/>
              <p:nvPr/>
            </p:nvGrpSpPr>
            <p:grpSpPr>
              <a:xfrm>
                <a:off x="503765" y="1517738"/>
                <a:ext cx="623586" cy="184666"/>
                <a:chOff x="1846043" y="4049798"/>
                <a:chExt cx="623586" cy="184666"/>
              </a:xfrm>
            </p:grpSpPr>
            <p:sp>
              <p:nvSpPr>
                <p:cNvPr id="82" name="Rectangle 12"/>
                <p:cNvSpPr>
                  <a:spLocks noChangeArrowheads="1"/>
                </p:cNvSpPr>
                <p:nvPr/>
              </p:nvSpPr>
              <p:spPr bwMode="auto">
                <a:xfrm>
                  <a:off x="1846043" y="4091331"/>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83" name="Rectangle 13"/>
                <p:cNvSpPr>
                  <a:spLocks noChangeArrowheads="1"/>
                </p:cNvSpPr>
                <p:nvPr/>
              </p:nvSpPr>
              <p:spPr bwMode="auto">
                <a:xfrm>
                  <a:off x="2012773" y="4049798"/>
                  <a:ext cx="456856"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Owned</a:t>
                  </a:r>
                  <a:endParaRPr lang="en-US" sz="1200" b="1" i="1" dirty="0">
                    <a:solidFill>
                      <a:srgbClr val="002060"/>
                    </a:solidFill>
                    <a:latin typeface="Arial" pitchFamily="34" charset="0"/>
                  </a:endParaRPr>
                </a:p>
              </p:txBody>
            </p:sp>
          </p:grpSp>
          <p:grpSp>
            <p:nvGrpSpPr>
              <p:cNvPr id="6" name="Group 21"/>
              <p:cNvGrpSpPr/>
              <p:nvPr/>
            </p:nvGrpSpPr>
            <p:grpSpPr>
              <a:xfrm>
                <a:off x="1300567" y="1517738"/>
                <a:ext cx="1488678" cy="184666"/>
                <a:chOff x="3193708" y="3785479"/>
                <a:chExt cx="1488678" cy="184666"/>
              </a:xfrm>
            </p:grpSpPr>
            <p:sp>
              <p:nvSpPr>
                <p:cNvPr id="78" name="Rectangle 14"/>
                <p:cNvSpPr>
                  <a:spLocks noChangeArrowheads="1"/>
                </p:cNvSpPr>
                <p:nvPr/>
              </p:nvSpPr>
              <p:spPr bwMode="auto">
                <a:xfrm>
                  <a:off x="3193708" y="3827012"/>
                  <a:ext cx="101600" cy="101600"/>
                </a:xfrm>
                <a:prstGeom prst="rect">
                  <a:avLst/>
                </a:prstGeom>
                <a:gradFill flip="none" rotWithShape="1">
                  <a:gsLst>
                    <a:gs pos="0">
                      <a:srgbClr val="A2D2F2">
                        <a:shade val="30000"/>
                        <a:satMod val="115000"/>
                      </a:srgbClr>
                    </a:gs>
                    <a:gs pos="50000">
                      <a:srgbClr val="A2D2F2">
                        <a:shade val="67500"/>
                        <a:satMod val="115000"/>
                      </a:srgbClr>
                    </a:gs>
                    <a:gs pos="100000">
                      <a:srgbClr val="A2D2F2">
                        <a:shade val="100000"/>
                        <a:satMod val="115000"/>
                      </a:srgbClr>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9" name="Rectangle 15"/>
                <p:cNvSpPr>
                  <a:spLocks noChangeArrowheads="1"/>
                </p:cNvSpPr>
                <p:nvPr/>
              </p:nvSpPr>
              <p:spPr bwMode="auto">
                <a:xfrm>
                  <a:off x="3361232" y="3785479"/>
                  <a:ext cx="736227"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Outsourced</a:t>
                  </a:r>
                  <a:endParaRPr lang="en-US" sz="1200" b="1" i="1" dirty="0">
                    <a:solidFill>
                      <a:srgbClr val="002060"/>
                    </a:solidFill>
                    <a:latin typeface="Arial" pitchFamily="34" charset="0"/>
                  </a:endParaRPr>
                </a:p>
              </p:txBody>
            </p:sp>
            <p:sp>
              <p:nvSpPr>
                <p:cNvPr id="80" name="Rectangle 14"/>
                <p:cNvSpPr>
                  <a:spLocks noChangeArrowheads="1"/>
                </p:cNvSpPr>
                <p:nvPr/>
              </p:nvSpPr>
              <p:spPr bwMode="auto">
                <a:xfrm>
                  <a:off x="4211894" y="3827012"/>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81" name="Rectangle 15"/>
                <p:cNvSpPr>
                  <a:spLocks noChangeArrowheads="1"/>
                </p:cNvSpPr>
                <p:nvPr/>
              </p:nvSpPr>
              <p:spPr bwMode="auto">
                <a:xfrm>
                  <a:off x="4379418" y="3785479"/>
                  <a:ext cx="30296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Both</a:t>
                  </a:r>
                  <a:endParaRPr lang="en-US" sz="1200" b="1" i="1" dirty="0">
                    <a:solidFill>
                      <a:srgbClr val="002060"/>
                    </a:solidFill>
                    <a:latin typeface="Arial" pitchFamily="34" charset="0"/>
                  </a:endParaRPr>
                </a:p>
              </p:txBody>
            </p:sp>
          </p:grpSp>
        </p:grpSp>
      </p:grpSp>
      <p:grpSp>
        <p:nvGrpSpPr>
          <p:cNvPr id="7" name="Group 103"/>
          <p:cNvGrpSpPr/>
          <p:nvPr/>
        </p:nvGrpSpPr>
        <p:grpSpPr>
          <a:xfrm>
            <a:off x="2076450" y="3384107"/>
            <a:ext cx="2705100" cy="381000"/>
            <a:chOff x="3940901" y="4970948"/>
            <a:chExt cx="2705100" cy="381000"/>
          </a:xfrm>
        </p:grpSpPr>
        <p:sp>
          <p:nvSpPr>
            <p:cNvPr id="85" name="Rectangle 84"/>
            <p:cNvSpPr/>
            <p:nvPr/>
          </p:nvSpPr>
          <p:spPr bwMode="auto">
            <a:xfrm>
              <a:off x="3940901" y="4970948"/>
              <a:ext cx="2705100" cy="38100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9" name="Group 78"/>
            <p:cNvGrpSpPr/>
            <p:nvPr/>
          </p:nvGrpSpPr>
          <p:grpSpPr>
            <a:xfrm>
              <a:off x="4157743" y="5082061"/>
              <a:ext cx="2285480" cy="184666"/>
              <a:chOff x="503765" y="1517738"/>
              <a:chExt cx="2285480" cy="184666"/>
            </a:xfrm>
          </p:grpSpPr>
          <p:grpSp>
            <p:nvGrpSpPr>
              <p:cNvPr id="10" name="Group 22"/>
              <p:cNvGrpSpPr/>
              <p:nvPr/>
            </p:nvGrpSpPr>
            <p:grpSpPr>
              <a:xfrm>
                <a:off x="503765" y="1517738"/>
                <a:ext cx="623586" cy="184666"/>
                <a:chOff x="1846043" y="4049798"/>
                <a:chExt cx="623586" cy="184666"/>
              </a:xfrm>
            </p:grpSpPr>
            <p:sp>
              <p:nvSpPr>
                <p:cNvPr id="93" name="Rectangle 12"/>
                <p:cNvSpPr>
                  <a:spLocks noChangeArrowheads="1"/>
                </p:cNvSpPr>
                <p:nvPr/>
              </p:nvSpPr>
              <p:spPr bwMode="auto">
                <a:xfrm>
                  <a:off x="1846043" y="4091331"/>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94" name="Rectangle 13"/>
                <p:cNvSpPr>
                  <a:spLocks noChangeArrowheads="1"/>
                </p:cNvSpPr>
                <p:nvPr/>
              </p:nvSpPr>
              <p:spPr bwMode="auto">
                <a:xfrm>
                  <a:off x="2012773" y="4049798"/>
                  <a:ext cx="456856"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Owned</a:t>
                  </a:r>
                  <a:endParaRPr lang="en-US" sz="1200" b="1" i="1" dirty="0">
                    <a:solidFill>
                      <a:srgbClr val="002060"/>
                    </a:solidFill>
                    <a:latin typeface="Arial" pitchFamily="34" charset="0"/>
                  </a:endParaRPr>
                </a:p>
              </p:txBody>
            </p:sp>
          </p:grpSp>
          <p:grpSp>
            <p:nvGrpSpPr>
              <p:cNvPr id="11" name="Group 21"/>
              <p:cNvGrpSpPr/>
              <p:nvPr/>
            </p:nvGrpSpPr>
            <p:grpSpPr>
              <a:xfrm>
                <a:off x="1300567" y="1517738"/>
                <a:ext cx="1488678" cy="184666"/>
                <a:chOff x="3193708" y="3785479"/>
                <a:chExt cx="1488678" cy="184666"/>
              </a:xfrm>
            </p:grpSpPr>
            <p:sp>
              <p:nvSpPr>
                <p:cNvPr id="89" name="Rectangle 14"/>
                <p:cNvSpPr>
                  <a:spLocks noChangeArrowheads="1"/>
                </p:cNvSpPr>
                <p:nvPr/>
              </p:nvSpPr>
              <p:spPr bwMode="auto">
                <a:xfrm>
                  <a:off x="3193708" y="3827012"/>
                  <a:ext cx="101600" cy="101600"/>
                </a:xfrm>
                <a:prstGeom prst="rect">
                  <a:avLst/>
                </a:prstGeom>
                <a:gradFill flip="none" rotWithShape="1">
                  <a:gsLst>
                    <a:gs pos="0">
                      <a:srgbClr val="A2D2F2">
                        <a:shade val="30000"/>
                        <a:satMod val="115000"/>
                      </a:srgbClr>
                    </a:gs>
                    <a:gs pos="50000">
                      <a:srgbClr val="A2D2F2">
                        <a:shade val="67500"/>
                        <a:satMod val="115000"/>
                      </a:srgbClr>
                    </a:gs>
                    <a:gs pos="100000">
                      <a:srgbClr val="A2D2F2">
                        <a:shade val="100000"/>
                        <a:satMod val="115000"/>
                      </a:srgbClr>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90" name="Rectangle 15"/>
                <p:cNvSpPr>
                  <a:spLocks noChangeArrowheads="1"/>
                </p:cNvSpPr>
                <p:nvPr/>
              </p:nvSpPr>
              <p:spPr bwMode="auto">
                <a:xfrm>
                  <a:off x="3361232" y="3785479"/>
                  <a:ext cx="736227"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Outsourced</a:t>
                  </a:r>
                  <a:endParaRPr lang="en-US" sz="1200" b="1" i="1" dirty="0">
                    <a:solidFill>
                      <a:srgbClr val="002060"/>
                    </a:solidFill>
                    <a:latin typeface="Arial" pitchFamily="34" charset="0"/>
                  </a:endParaRPr>
                </a:p>
              </p:txBody>
            </p:sp>
            <p:sp>
              <p:nvSpPr>
                <p:cNvPr id="91" name="Rectangle 14"/>
                <p:cNvSpPr>
                  <a:spLocks noChangeArrowheads="1"/>
                </p:cNvSpPr>
                <p:nvPr/>
              </p:nvSpPr>
              <p:spPr bwMode="auto">
                <a:xfrm>
                  <a:off x="4211894" y="3827012"/>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92" name="Rectangle 15"/>
                <p:cNvSpPr>
                  <a:spLocks noChangeArrowheads="1"/>
                </p:cNvSpPr>
                <p:nvPr/>
              </p:nvSpPr>
              <p:spPr bwMode="auto">
                <a:xfrm>
                  <a:off x="4379418" y="3785479"/>
                  <a:ext cx="30296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Both</a:t>
                  </a:r>
                  <a:endParaRPr lang="en-US" sz="1200" b="1" i="1" dirty="0">
                    <a:solidFill>
                      <a:srgbClr val="002060"/>
                    </a:solidFill>
                    <a:latin typeface="Arial" pitchFamily="34" charset="0"/>
                  </a:endParaRPr>
                </a:p>
              </p:txBody>
            </p:sp>
          </p:grpSp>
        </p:grpSp>
      </p:grpSp>
      <p:sp>
        <p:nvSpPr>
          <p:cNvPr id="58" name="TextBox 57"/>
          <p:cNvSpPr txBox="1"/>
          <p:nvPr/>
        </p:nvSpPr>
        <p:spPr>
          <a:xfrm>
            <a:off x="3399256" y="9669645"/>
            <a:ext cx="2023311"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provide Reefer truck services</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7.19 TRANSPORTATION SERVICE AND SOURCE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2" name="TextBox 11"/>
          <p:cNvSpPr txBox="1"/>
          <p:nvPr/>
        </p:nvSpPr>
        <p:spPr>
          <a:xfrm>
            <a:off x="139698" y="1104900"/>
            <a:ext cx="5270502"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 OR OUTSOURCE REEFER TRUCKS</a:t>
            </a:r>
            <a:endParaRPr lang="en-US" sz="1800" b="1" i="1" u="sng" dirty="0">
              <a:solidFill>
                <a:srgbClr val="002060"/>
              </a:solidFill>
              <a:latin typeface="Calibri" pitchFamily="34" charset="0"/>
            </a:endParaRPr>
          </a:p>
        </p:txBody>
      </p:sp>
      <p:graphicFrame>
        <p:nvGraphicFramePr>
          <p:cNvPr id="11" name="Table 10"/>
          <p:cNvGraphicFramePr>
            <a:graphicFrameLocks noGrp="1"/>
          </p:cNvGraphicFramePr>
          <p:nvPr>
            <p:extLst>
              <p:ext uri="{D42A27DB-BD31-4B8C-83A1-F6EECF244321}">
                <p14:modId xmlns="" xmlns:p14="http://schemas.microsoft.com/office/powerpoint/2010/main" val="1900869649"/>
              </p:ext>
            </p:extLst>
          </p:nvPr>
        </p:nvGraphicFramePr>
        <p:xfrm>
          <a:off x="304801" y="1856925"/>
          <a:ext cx="6305550" cy="13716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Owned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Outsourced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Both</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3551996"/>
          <a:ext cx="6305549" cy="13716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Owned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Outsourced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Both</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 xmlns:p14="http://schemas.microsoft.com/office/powerpoint/2010/main" val="1900869649"/>
              </p:ext>
            </p:extLst>
          </p:nvPr>
        </p:nvGraphicFramePr>
        <p:xfrm>
          <a:off x="304801" y="5247067"/>
          <a:ext cx="6443422" cy="13716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487450"/>
                <a:gridCol w="608412"/>
                <a:gridCol w="587341"/>
                <a:gridCol w="508521"/>
                <a:gridCol w="547931"/>
                <a:gridCol w="547931"/>
                <a:gridCol w="547931"/>
                <a:gridCol w="685800"/>
                <a:gridCol w="547931"/>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(n=26)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Owned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Outsourced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Both</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7" name="Round Diagonal Corner Rectangle 16"/>
          <p:cNvSpPr/>
          <p:nvPr/>
        </p:nvSpPr>
        <p:spPr bwMode="auto">
          <a:xfrm>
            <a:off x="338287" y="8460544"/>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Majority trucks in Gujarat  &amp; Punjab are outsourced.</a:t>
            </a:r>
          </a:p>
          <a:p>
            <a:pPr marL="177800" lvl="1" indent="-177800" algn="l">
              <a:buFont typeface="Arial" pitchFamily="34" charset="0"/>
              <a:buChar char="•"/>
            </a:pPr>
            <a:r>
              <a:rPr lang="en-US" sz="1200" dirty="0" smtClean="0">
                <a:solidFill>
                  <a:srgbClr val="002060"/>
                </a:solidFill>
                <a:latin typeface="Calibri" pitchFamily="34" charset="0"/>
              </a:rPr>
              <a:t>Every alternate CS in Maharashtra  own trucks.</a:t>
            </a:r>
          </a:p>
          <a:p>
            <a:pPr marL="177800" lvl="1" indent="-177800" algn="l">
              <a:buFont typeface="Arial" pitchFamily="34" charset="0"/>
              <a:buChar char="•"/>
            </a:pPr>
            <a:r>
              <a:rPr lang="en-US" sz="1200" dirty="0" smtClean="0">
                <a:solidFill>
                  <a:srgbClr val="002060"/>
                </a:solidFill>
                <a:latin typeface="Calibri" pitchFamily="34" charset="0"/>
              </a:rPr>
              <a:t>Ownership percentage is  highest  in Kerala – 90%  - among those providing </a:t>
            </a:r>
            <a:r>
              <a:rPr lang="en-US" sz="1200" dirty="0" err="1" smtClean="0">
                <a:solidFill>
                  <a:srgbClr val="002060"/>
                </a:solidFill>
                <a:latin typeface="Calibri" pitchFamily="34" charset="0"/>
              </a:rPr>
              <a:t>reeefer</a:t>
            </a:r>
            <a:r>
              <a:rPr lang="en-US" sz="1200" dirty="0" smtClean="0">
                <a:solidFill>
                  <a:srgbClr val="002060"/>
                </a:solidFill>
                <a:latin typeface="Calibri" pitchFamily="34" charset="0"/>
              </a:rPr>
              <a:t> truck facility</a:t>
            </a:r>
          </a:p>
        </p:txBody>
      </p:sp>
      <p:graphicFrame>
        <p:nvGraphicFramePr>
          <p:cNvPr id="18" name="Table 17"/>
          <p:cNvGraphicFramePr>
            <a:graphicFrameLocks noGrp="1"/>
          </p:cNvGraphicFramePr>
          <p:nvPr>
            <p:extLst>
              <p:ext uri="{D42A27DB-BD31-4B8C-83A1-F6EECF244321}">
                <p14:modId xmlns="" xmlns:p14="http://schemas.microsoft.com/office/powerpoint/2010/main" val="1900869649"/>
              </p:ext>
            </p:extLst>
          </p:nvPr>
        </p:nvGraphicFramePr>
        <p:xfrm>
          <a:off x="304802" y="6913034"/>
          <a:ext cx="6308720" cy="13716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38316"/>
                <a:gridCol w="650523"/>
                <a:gridCol w="650523"/>
                <a:gridCol w="650523"/>
                <a:gridCol w="533633"/>
                <a:gridCol w="533633"/>
                <a:gridCol w="650523"/>
                <a:gridCol w="650523"/>
                <a:gridCol w="650523"/>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Owned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Outsourced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Both</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6" name="TextBox 15"/>
          <p:cNvSpPr txBox="1"/>
          <p:nvPr/>
        </p:nvSpPr>
        <p:spPr>
          <a:xfrm>
            <a:off x="3399256" y="9669645"/>
            <a:ext cx="2023311"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provide Reefer truck services</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7.19 TRANSPORTATION SERVICE AND SOURCE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56" name="TextBox 55"/>
          <p:cNvSpPr txBox="1"/>
          <p:nvPr/>
        </p:nvSpPr>
        <p:spPr>
          <a:xfrm>
            <a:off x="3399256" y="9669645"/>
            <a:ext cx="2023311"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provide Reefer truck services</a:t>
            </a:r>
            <a:endParaRPr lang="en-US" sz="900" dirty="0">
              <a:solidFill>
                <a:srgbClr val="FFFFFF"/>
              </a:solidFill>
            </a:endParaRPr>
          </a:p>
        </p:txBody>
      </p:sp>
      <p:sp>
        <p:nvSpPr>
          <p:cNvPr id="12" name="TextBox 11"/>
          <p:cNvSpPr txBox="1"/>
          <p:nvPr/>
        </p:nvSpPr>
        <p:spPr>
          <a:xfrm>
            <a:off x="139698" y="1104900"/>
            <a:ext cx="5270502"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NUMBER OF REEFER TRUCKS OWNED</a:t>
            </a:r>
            <a:endParaRPr lang="en-US" sz="1800" b="1" i="1" u="sng" dirty="0">
              <a:solidFill>
                <a:srgbClr val="002060"/>
              </a:solidFill>
              <a:latin typeface="Calibri" pitchFamily="34" charset="0"/>
            </a:endParaRPr>
          </a:p>
        </p:txBody>
      </p:sp>
      <p:graphicFrame>
        <p:nvGraphicFramePr>
          <p:cNvPr id="11" name="Table 10"/>
          <p:cNvGraphicFramePr>
            <a:graphicFrameLocks noGrp="1"/>
          </p:cNvGraphicFramePr>
          <p:nvPr>
            <p:extLst>
              <p:ext uri="{D42A27DB-BD31-4B8C-83A1-F6EECF244321}">
                <p14:modId xmlns="" xmlns:p14="http://schemas.microsoft.com/office/powerpoint/2010/main" val="1900869649"/>
              </p:ext>
            </p:extLst>
          </p:nvPr>
        </p:nvGraphicFramePr>
        <p:xfrm>
          <a:off x="304801" y="3887550"/>
          <a:ext cx="6305550" cy="86296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Mean no.</a:t>
                      </a:r>
                      <a:r>
                        <a:rPr lang="en-US" sz="1000" b="0" i="0" u="none" strike="noStrike" kern="1200" baseline="0" dirty="0" smtClean="0">
                          <a:solidFill>
                            <a:srgbClr val="002060"/>
                          </a:solidFill>
                          <a:latin typeface="Calibri"/>
                          <a:ea typeface="+mn-ea"/>
                          <a:cs typeface="+mn-cs"/>
                        </a:rPr>
                        <a:t> of Reefer trucks owned</a:t>
                      </a:r>
                      <a:endParaRPr lang="en-US" sz="1000" b="0" i="0" u="none" strike="noStrike" kern="1200" dirty="0" smtClean="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4953246"/>
          <a:ext cx="6305549" cy="86296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Mean no.</a:t>
                      </a:r>
                      <a:r>
                        <a:rPr lang="en-US" sz="1000" b="0" i="0" u="none" strike="noStrike" kern="1200" baseline="0" dirty="0" smtClean="0">
                          <a:solidFill>
                            <a:srgbClr val="002060"/>
                          </a:solidFill>
                          <a:latin typeface="Calibri"/>
                          <a:ea typeface="+mn-ea"/>
                          <a:cs typeface="+mn-cs"/>
                        </a:rPr>
                        <a:t> of Reefer trucks owned</a:t>
                      </a:r>
                      <a:endParaRPr lang="en-US" sz="1000" b="0" i="0" u="none" strike="noStrike" kern="1200" dirty="0" smtClean="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 xmlns:p14="http://schemas.microsoft.com/office/powerpoint/2010/main" val="1900869649"/>
              </p:ext>
            </p:extLst>
          </p:nvPr>
        </p:nvGraphicFramePr>
        <p:xfrm>
          <a:off x="304801" y="6007067"/>
          <a:ext cx="6305553" cy="86296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487450"/>
                <a:gridCol w="608412"/>
                <a:gridCol w="629545"/>
                <a:gridCol w="466317"/>
                <a:gridCol w="547931"/>
                <a:gridCol w="547931"/>
                <a:gridCol w="435433"/>
                <a:gridCol w="731520"/>
                <a:gridCol w="476840"/>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Mean no.</a:t>
                      </a:r>
                      <a:r>
                        <a:rPr lang="en-US" sz="1000" b="0" i="0" u="none" strike="noStrike" kern="1200" baseline="0" dirty="0" smtClean="0">
                          <a:solidFill>
                            <a:srgbClr val="002060"/>
                          </a:solidFill>
                          <a:latin typeface="Calibri"/>
                          <a:ea typeface="+mn-ea"/>
                          <a:cs typeface="+mn-cs"/>
                        </a:rPr>
                        <a:t> of Reefer trucks owned</a:t>
                      </a:r>
                      <a:endParaRPr lang="en-US" sz="1000" b="0" i="0" u="none" strike="noStrike" kern="1200" dirty="0" smtClean="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 xmlns:p14="http://schemas.microsoft.com/office/powerpoint/2010/main" val="1900869649"/>
              </p:ext>
            </p:extLst>
          </p:nvPr>
        </p:nvGraphicFramePr>
        <p:xfrm>
          <a:off x="304802" y="7103034"/>
          <a:ext cx="6308720" cy="86296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38316"/>
                <a:gridCol w="650523"/>
                <a:gridCol w="650523"/>
                <a:gridCol w="650523"/>
                <a:gridCol w="533633"/>
                <a:gridCol w="533633"/>
                <a:gridCol w="650523"/>
                <a:gridCol w="650523"/>
                <a:gridCol w="650523"/>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Mean no.</a:t>
                      </a:r>
                      <a:r>
                        <a:rPr lang="en-US" sz="1000" b="0" i="0" u="none" strike="noStrike" kern="1200" baseline="0" dirty="0" smtClean="0">
                          <a:solidFill>
                            <a:srgbClr val="002060"/>
                          </a:solidFill>
                          <a:latin typeface="Calibri"/>
                          <a:ea typeface="+mn-ea"/>
                          <a:cs typeface="+mn-cs"/>
                        </a:rPr>
                        <a:t> of Reefer trucks owned</a:t>
                      </a:r>
                      <a:endParaRPr lang="en-US" sz="1000" b="0" i="0" u="none" strike="noStrike" kern="1200" dirty="0" smtClean="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 xmlns:p14="http://schemas.microsoft.com/office/powerpoint/2010/main" val="1900869649"/>
              </p:ext>
            </p:extLst>
          </p:nvPr>
        </p:nvGraphicFramePr>
        <p:xfrm>
          <a:off x="326573" y="1676749"/>
          <a:ext cx="6240483" cy="8229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853375"/>
                <a:gridCol w="692084"/>
                <a:gridCol w="926688"/>
                <a:gridCol w="692084"/>
                <a:gridCol w="692084"/>
                <a:gridCol w="692084"/>
                <a:gridCol w="692084"/>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Type H</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t>
                      </a:r>
                      <a:r>
                        <a:rPr lang="en-US" sz="1000" b="1" i="0" u="none" strike="noStrike" kern="1200" dirty="0" smtClean="0">
                          <a:solidFill>
                            <a:schemeClr val="bg1"/>
                          </a:solidFill>
                          <a:latin typeface="Calibri"/>
                          <a:ea typeface="+mn-ea"/>
                        </a:rPr>
                        <a:t>n=67)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Type 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t>
                      </a:r>
                      <a:r>
                        <a:rPr lang="en-US" sz="1000" b="1" i="0" u="none" strike="noStrike" kern="1200" dirty="0" smtClean="0">
                          <a:solidFill>
                            <a:schemeClr val="bg1"/>
                          </a:solidFill>
                          <a:latin typeface="Calibri"/>
                          <a:ea typeface="+mn-ea"/>
                        </a:rPr>
                        <a:t>n=29)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Type M </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t>
                      </a:r>
                      <a:r>
                        <a:rPr lang="en-US" sz="1000" b="1" i="0" u="none" strike="noStrike" kern="1200" dirty="0" smtClean="0">
                          <a:solidFill>
                            <a:schemeClr val="bg1"/>
                          </a:solidFill>
                          <a:latin typeface="Calibri"/>
                          <a:ea typeface="+mn-ea"/>
                        </a:rPr>
                        <a:t>n=78)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Type Q</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t>
                      </a:r>
                      <a:r>
                        <a:rPr lang="en-US" sz="1000" b="1" i="0" u="none" strike="noStrike" kern="1200" dirty="0" smtClean="0">
                          <a:solidFill>
                            <a:schemeClr val="bg1"/>
                          </a:solidFill>
                          <a:latin typeface="Calibri"/>
                          <a:ea typeface="+mn-ea"/>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Type O</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t>
                      </a:r>
                      <a:r>
                        <a:rPr lang="en-US" sz="1000" b="1" i="0" u="none" strike="noStrike" kern="1200" dirty="0" smtClean="0">
                          <a:solidFill>
                            <a:schemeClr val="bg1"/>
                          </a:solidFill>
                          <a:latin typeface="Calibri"/>
                          <a:ea typeface="+mn-ea"/>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Mean no.</a:t>
                      </a:r>
                      <a:r>
                        <a:rPr lang="en-US" sz="1000" b="0" i="0" u="none" strike="noStrike" kern="1200" baseline="0" dirty="0" smtClean="0">
                          <a:solidFill>
                            <a:srgbClr val="002060"/>
                          </a:solidFill>
                          <a:latin typeface="Calibri"/>
                          <a:ea typeface="+mn-ea"/>
                          <a:cs typeface="+mn-cs"/>
                        </a:rPr>
                        <a:t> of Reefer trucks owned</a:t>
                      </a:r>
                      <a:endParaRPr lang="en-US" sz="1000" b="0" i="0" u="none" strike="noStrike" kern="1200" dirty="0" smtClean="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9" name="Table 18"/>
          <p:cNvGraphicFramePr>
            <a:graphicFrameLocks noGrp="1"/>
          </p:cNvGraphicFramePr>
          <p:nvPr>
            <p:extLst>
              <p:ext uri="{D42A27DB-BD31-4B8C-83A1-F6EECF244321}">
                <p14:modId xmlns="" xmlns:p14="http://schemas.microsoft.com/office/powerpoint/2010/main" val="1900869649"/>
              </p:ext>
            </p:extLst>
          </p:nvPr>
        </p:nvGraphicFramePr>
        <p:xfrm>
          <a:off x="348345" y="2790948"/>
          <a:ext cx="6183084" cy="8229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2065384"/>
                <a:gridCol w="771252"/>
                <a:gridCol w="1032692"/>
                <a:gridCol w="771252"/>
                <a:gridCol w="771252"/>
                <a:gridCol w="771252"/>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North</a:t>
                      </a:r>
                      <a:r>
                        <a:rPr lang="en-US" sz="1000" b="1" i="0" u="none" strike="noStrike" kern="1200" baseline="0" dirty="0" smtClean="0">
                          <a:solidFill>
                            <a:schemeClr val="bg1"/>
                          </a:solidFill>
                          <a:latin typeface="Calibri"/>
                          <a:ea typeface="MS PGothic"/>
                        </a:rPr>
                        <a:t> </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a:ea typeface="MS PGothic"/>
                        </a:rPr>
                        <a:t>(</a:t>
                      </a:r>
                      <a:r>
                        <a:rPr lang="en-US" sz="1000" b="1" i="0" u="none" strike="noStrike" kern="1200" baseline="0" dirty="0" smtClean="0">
                          <a:solidFill>
                            <a:schemeClr val="bg1"/>
                          </a:solidFill>
                          <a:latin typeface="Calibri"/>
                          <a:ea typeface="+mn-ea"/>
                        </a:rPr>
                        <a:t>n=24)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East</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t>
                      </a:r>
                      <a:r>
                        <a:rPr lang="en-US" sz="1000" b="1" i="0" u="none" strike="noStrike" kern="1200" dirty="0" smtClean="0">
                          <a:solidFill>
                            <a:schemeClr val="bg1"/>
                          </a:solidFill>
                          <a:latin typeface="Calibri"/>
                          <a:ea typeface="+mn-ea"/>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West</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t>
                      </a:r>
                      <a:r>
                        <a:rPr lang="en-US" sz="1000" b="1" i="0" u="none" strike="noStrike" kern="1200" dirty="0" smtClean="0">
                          <a:solidFill>
                            <a:schemeClr val="bg1"/>
                          </a:solidFill>
                          <a:latin typeface="Calibri"/>
                          <a:ea typeface="+mn-ea"/>
                        </a:rPr>
                        <a:t>n=53)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South</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t>
                      </a:r>
                      <a:r>
                        <a:rPr lang="en-US" sz="1000" b="1" i="0" u="none" strike="noStrike" kern="1200" dirty="0" smtClean="0">
                          <a:solidFill>
                            <a:schemeClr val="bg1"/>
                          </a:solidFill>
                          <a:latin typeface="Calibri"/>
                          <a:ea typeface="+mn-ea"/>
                        </a:rPr>
                        <a:t>n=60)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Mean no.</a:t>
                      </a:r>
                      <a:r>
                        <a:rPr lang="en-US" sz="1000" b="0" i="0" u="none" strike="noStrike" kern="1200" baseline="0" dirty="0" smtClean="0">
                          <a:solidFill>
                            <a:srgbClr val="002060"/>
                          </a:solidFill>
                          <a:latin typeface="Calibri"/>
                          <a:ea typeface="+mn-ea"/>
                          <a:cs typeface="+mn-cs"/>
                        </a:rPr>
                        <a:t> of Reefer trucks owned</a:t>
                      </a:r>
                      <a:endParaRPr lang="en-US" sz="1000" b="0" i="0" u="none" strike="noStrike" kern="1200" dirty="0" smtClean="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7.20 TRANSPORTATION SERVICE AND SOURCE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42" name="TextBox 141"/>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36" name="TextBox 35"/>
          <p:cNvSpPr txBox="1"/>
          <p:nvPr/>
        </p:nvSpPr>
        <p:spPr>
          <a:xfrm>
            <a:off x="139699" y="1104900"/>
            <a:ext cx="5967414"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ORDINARY TRANSPORT SERVICE PROVIDED</a:t>
            </a:r>
            <a:endParaRPr lang="en-US" sz="1800" b="1" i="1" u="sng" dirty="0">
              <a:solidFill>
                <a:srgbClr val="002060"/>
              </a:solidFill>
              <a:latin typeface="Calibri" pitchFamily="34" charset="0"/>
            </a:endParaRPr>
          </a:p>
        </p:txBody>
      </p:sp>
      <p:graphicFrame>
        <p:nvGraphicFramePr>
          <p:cNvPr id="29" name="Chart 28"/>
          <p:cNvGraphicFramePr/>
          <p:nvPr>
            <p:extLst>
              <p:ext uri="{D42A27DB-BD31-4B8C-83A1-F6EECF244321}">
                <p14:modId xmlns="" xmlns:p14="http://schemas.microsoft.com/office/powerpoint/2010/main" val="1712051055"/>
              </p:ext>
            </p:extLst>
          </p:nvPr>
        </p:nvGraphicFramePr>
        <p:xfrm>
          <a:off x="5580334" y="2107750"/>
          <a:ext cx="1212308" cy="1383452"/>
        </p:xfrm>
        <a:graphic>
          <a:graphicData uri="http://schemas.openxmlformats.org/drawingml/2006/chart">
            <c:chart xmlns:c="http://schemas.openxmlformats.org/drawingml/2006/chart" xmlns:r="http://schemas.openxmlformats.org/officeDocument/2006/relationships" r:id="rId2"/>
          </a:graphicData>
        </a:graphic>
      </p:graphicFrame>
      <p:sp>
        <p:nvSpPr>
          <p:cNvPr id="30" name="TextBox 29"/>
          <p:cNvSpPr txBox="1"/>
          <p:nvPr/>
        </p:nvSpPr>
        <p:spPr>
          <a:xfrm>
            <a:off x="349006" y="1807577"/>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31" name="TextBox 30"/>
          <p:cNvSpPr txBox="1"/>
          <p:nvPr/>
        </p:nvSpPr>
        <p:spPr>
          <a:xfrm>
            <a:off x="1367603" y="1807577"/>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32" name="TextBox 31"/>
          <p:cNvSpPr txBox="1"/>
          <p:nvPr/>
        </p:nvSpPr>
        <p:spPr>
          <a:xfrm>
            <a:off x="2487058" y="1807577"/>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P</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33" name="TextBox 32"/>
          <p:cNvSpPr txBox="1"/>
          <p:nvPr/>
        </p:nvSpPr>
        <p:spPr>
          <a:xfrm>
            <a:off x="3442585" y="1807577"/>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34" name="TextBox 33"/>
          <p:cNvSpPr txBox="1"/>
          <p:nvPr/>
        </p:nvSpPr>
        <p:spPr>
          <a:xfrm>
            <a:off x="4455904" y="1807577"/>
            <a:ext cx="1320754"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35" name="TextBox 34"/>
          <p:cNvSpPr txBox="1"/>
          <p:nvPr/>
        </p:nvSpPr>
        <p:spPr>
          <a:xfrm>
            <a:off x="5537246" y="1638300"/>
            <a:ext cx="1320754" cy="600164"/>
          </a:xfrm>
          <a:prstGeom prst="rect">
            <a:avLst/>
          </a:prstGeom>
          <a:noFill/>
        </p:spPr>
        <p:txBody>
          <a:bodyPr wrap="squar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sp>
        <p:nvSpPr>
          <p:cNvPr id="37" name="Round Diagonal Corner Rectangle 36"/>
          <p:cNvSpPr/>
          <p:nvPr/>
        </p:nvSpPr>
        <p:spPr bwMode="auto">
          <a:xfrm>
            <a:off x="338287" y="4021262"/>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Only 21%  provide ordinary trucking service.</a:t>
            </a:r>
          </a:p>
          <a:p>
            <a:pPr marL="177800" lvl="1" indent="-177800" algn="l">
              <a:buFont typeface="Arial" pitchFamily="34" charset="0"/>
              <a:buChar char="•"/>
            </a:pPr>
            <a:r>
              <a:rPr lang="en-US" sz="1200" dirty="0" smtClean="0">
                <a:solidFill>
                  <a:srgbClr val="002060"/>
                </a:solidFill>
                <a:latin typeface="Calibri" pitchFamily="34" charset="0"/>
              </a:rPr>
              <a:t>Over 80% of Type H cold stores have no ordinary trucks available in the facility.</a:t>
            </a:r>
          </a:p>
          <a:p>
            <a:pPr marL="177800" lvl="1" indent="-177800" algn="l">
              <a:buFont typeface="Arial" pitchFamily="34" charset="0"/>
              <a:buChar char="•"/>
            </a:pPr>
            <a:r>
              <a:rPr lang="en-US" sz="1200" dirty="0" smtClean="0">
                <a:solidFill>
                  <a:srgbClr val="002060"/>
                </a:solidFill>
                <a:latin typeface="Calibri" pitchFamily="34" charset="0"/>
              </a:rPr>
              <a:t>Every alternate Type M CS provide ordinary trucks for transport.</a:t>
            </a:r>
            <a:endParaRPr lang="en-US" sz="1200" dirty="0">
              <a:solidFill>
                <a:srgbClr val="002060"/>
              </a:solidFill>
              <a:latin typeface="Calibri" pitchFamily="34" charset="0"/>
            </a:endParaRPr>
          </a:p>
        </p:txBody>
      </p:sp>
      <p:sp>
        <p:nvSpPr>
          <p:cNvPr id="38" name="Round Diagonal Corner Rectangle 37"/>
          <p:cNvSpPr/>
          <p:nvPr/>
        </p:nvSpPr>
        <p:spPr bwMode="auto">
          <a:xfrm>
            <a:off x="338287" y="7932738"/>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Less number of CSs provide truck facility in North, East and South zones.</a:t>
            </a:r>
          </a:p>
          <a:p>
            <a:pPr marL="177800" lvl="1" indent="-177800" algn="l">
              <a:buFont typeface="Arial" pitchFamily="34" charset="0"/>
              <a:buChar char="•"/>
            </a:pPr>
            <a:r>
              <a:rPr lang="en-US" sz="1200" dirty="0" smtClean="0">
                <a:solidFill>
                  <a:srgbClr val="002060"/>
                </a:solidFill>
                <a:latin typeface="Calibri" pitchFamily="34" charset="0"/>
              </a:rPr>
              <a:t>In West alone ordinary trucks are used by 50% of CS facilities</a:t>
            </a:r>
            <a:endParaRPr lang="en-US" sz="1200" dirty="0">
              <a:solidFill>
                <a:srgbClr val="002060"/>
              </a:solidFill>
              <a:latin typeface="Calibri" pitchFamily="34" charset="0"/>
            </a:endParaRPr>
          </a:p>
        </p:txBody>
      </p:sp>
      <p:cxnSp>
        <p:nvCxnSpPr>
          <p:cNvPr id="39" name="Straight Connector 38"/>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40" name="TextBox 39"/>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41" name="TextBox 40"/>
          <p:cNvSpPr txBox="1"/>
          <p:nvPr/>
        </p:nvSpPr>
        <p:spPr>
          <a:xfrm>
            <a:off x="349006" y="5715858"/>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42" name="TextBox 41"/>
          <p:cNvSpPr txBox="1"/>
          <p:nvPr/>
        </p:nvSpPr>
        <p:spPr>
          <a:xfrm>
            <a:off x="1630002" y="571585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43" name="TextBox 42"/>
          <p:cNvSpPr txBox="1"/>
          <p:nvPr/>
        </p:nvSpPr>
        <p:spPr>
          <a:xfrm>
            <a:off x="2987364" y="571585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44" name="TextBox 43"/>
          <p:cNvSpPr txBox="1"/>
          <p:nvPr/>
        </p:nvSpPr>
        <p:spPr>
          <a:xfrm>
            <a:off x="4268788" y="571585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45" name="TextBox 44"/>
          <p:cNvSpPr txBox="1"/>
          <p:nvPr/>
        </p:nvSpPr>
        <p:spPr>
          <a:xfrm>
            <a:off x="5537246" y="5715858"/>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graphicFrame>
        <p:nvGraphicFramePr>
          <p:cNvPr id="48" name="Chart 47"/>
          <p:cNvGraphicFramePr/>
          <p:nvPr>
            <p:extLst>
              <p:ext uri="{D42A27DB-BD31-4B8C-83A1-F6EECF244321}">
                <p14:modId xmlns="" xmlns:p14="http://schemas.microsoft.com/office/powerpoint/2010/main" val="1712051055"/>
              </p:ext>
            </p:extLst>
          </p:nvPr>
        </p:nvGraphicFramePr>
        <p:xfrm>
          <a:off x="108494" y="2104575"/>
          <a:ext cx="1212308" cy="13834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9" name="Chart 48"/>
          <p:cNvGraphicFramePr/>
          <p:nvPr>
            <p:extLst>
              <p:ext uri="{D42A27DB-BD31-4B8C-83A1-F6EECF244321}">
                <p14:modId xmlns="" xmlns:p14="http://schemas.microsoft.com/office/powerpoint/2010/main" val="1712051055"/>
              </p:ext>
            </p:extLst>
          </p:nvPr>
        </p:nvGraphicFramePr>
        <p:xfrm>
          <a:off x="1202862" y="2104575"/>
          <a:ext cx="1212308" cy="1383452"/>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75"/>
          <p:cNvGrpSpPr/>
          <p:nvPr/>
        </p:nvGrpSpPr>
        <p:grpSpPr>
          <a:xfrm>
            <a:off x="2756448" y="3509106"/>
            <a:ext cx="1148802" cy="326405"/>
            <a:chOff x="4239784" y="4326345"/>
            <a:chExt cx="1148802" cy="326405"/>
          </a:xfrm>
        </p:grpSpPr>
        <p:sp>
          <p:nvSpPr>
            <p:cNvPr id="51" name="Rectangle 50"/>
            <p:cNvSpPr/>
            <p:nvPr/>
          </p:nvSpPr>
          <p:spPr bwMode="auto">
            <a:xfrm>
              <a:off x="4239784" y="4326345"/>
              <a:ext cx="1148802"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4313313" y="4388177"/>
              <a:ext cx="954749" cy="189673"/>
              <a:chOff x="659335" y="1411290"/>
              <a:chExt cx="954749" cy="189673"/>
            </a:xfrm>
          </p:grpSpPr>
          <p:grpSp>
            <p:nvGrpSpPr>
              <p:cNvPr id="5" name="Group 63"/>
              <p:cNvGrpSpPr/>
              <p:nvPr/>
            </p:nvGrpSpPr>
            <p:grpSpPr>
              <a:xfrm>
                <a:off x="659335" y="1411290"/>
                <a:ext cx="350593" cy="184666"/>
                <a:chOff x="2001613" y="3943350"/>
                <a:chExt cx="350593" cy="184666"/>
              </a:xfrm>
            </p:grpSpPr>
            <p:sp>
              <p:nvSpPr>
                <p:cNvPr id="70"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80"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6" name="Group 21"/>
              <p:cNvGrpSpPr/>
              <p:nvPr/>
            </p:nvGrpSpPr>
            <p:grpSpPr>
              <a:xfrm>
                <a:off x="1285292" y="1416297"/>
                <a:ext cx="328792" cy="184666"/>
                <a:chOff x="3178433" y="3684038"/>
                <a:chExt cx="328792" cy="184666"/>
              </a:xfrm>
            </p:grpSpPr>
            <p:sp>
              <p:nvSpPr>
                <p:cNvPr id="66" name="Rectangle 14"/>
                <p:cNvSpPr>
                  <a:spLocks noChangeArrowheads="1"/>
                </p:cNvSpPr>
                <p:nvPr/>
              </p:nvSpPr>
              <p:spPr bwMode="auto">
                <a:xfrm>
                  <a:off x="3178433"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67" name="Rectangle 15"/>
                <p:cNvSpPr>
                  <a:spLocks noChangeArrowheads="1"/>
                </p:cNvSpPr>
                <p:nvPr/>
              </p:nvSpPr>
              <p:spPr bwMode="auto">
                <a:xfrm>
                  <a:off x="3324483"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grpSp>
        </p:grpSp>
      </p:grpSp>
      <p:graphicFrame>
        <p:nvGraphicFramePr>
          <p:cNvPr id="92" name="Chart 91"/>
          <p:cNvGraphicFramePr/>
          <p:nvPr>
            <p:extLst>
              <p:ext uri="{D42A27DB-BD31-4B8C-83A1-F6EECF244321}">
                <p14:modId xmlns="" xmlns:p14="http://schemas.microsoft.com/office/powerpoint/2010/main" val="1712051055"/>
              </p:ext>
            </p:extLst>
          </p:nvPr>
        </p:nvGraphicFramePr>
        <p:xfrm>
          <a:off x="2297230" y="2104575"/>
          <a:ext cx="1212308" cy="13834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93" name="Chart 92"/>
          <p:cNvGraphicFramePr/>
          <p:nvPr>
            <p:extLst>
              <p:ext uri="{D42A27DB-BD31-4B8C-83A1-F6EECF244321}">
                <p14:modId xmlns="" xmlns:p14="http://schemas.microsoft.com/office/powerpoint/2010/main" val="1712051055"/>
              </p:ext>
            </p:extLst>
          </p:nvPr>
        </p:nvGraphicFramePr>
        <p:xfrm>
          <a:off x="3391598" y="2104575"/>
          <a:ext cx="1212308" cy="13834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94" name="Chart 93"/>
          <p:cNvGraphicFramePr/>
          <p:nvPr>
            <p:extLst>
              <p:ext uri="{D42A27DB-BD31-4B8C-83A1-F6EECF244321}">
                <p14:modId xmlns="" xmlns:p14="http://schemas.microsoft.com/office/powerpoint/2010/main" val="1712051055"/>
              </p:ext>
            </p:extLst>
          </p:nvPr>
        </p:nvGraphicFramePr>
        <p:xfrm>
          <a:off x="4485966" y="2104575"/>
          <a:ext cx="1212308" cy="13834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95" name="Chart 94"/>
          <p:cNvGraphicFramePr/>
          <p:nvPr>
            <p:extLst>
              <p:ext uri="{D42A27DB-BD31-4B8C-83A1-F6EECF244321}">
                <p14:modId xmlns="" xmlns:p14="http://schemas.microsoft.com/office/powerpoint/2010/main" val="1712051055"/>
              </p:ext>
            </p:extLst>
          </p:nvPr>
        </p:nvGraphicFramePr>
        <p:xfrm>
          <a:off x="5580334" y="6039983"/>
          <a:ext cx="1212308" cy="13834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96" name="Chart 95"/>
          <p:cNvGraphicFramePr/>
          <p:nvPr>
            <p:extLst>
              <p:ext uri="{D42A27DB-BD31-4B8C-83A1-F6EECF244321}">
                <p14:modId xmlns="" xmlns:p14="http://schemas.microsoft.com/office/powerpoint/2010/main" val="1712051055"/>
              </p:ext>
            </p:extLst>
          </p:nvPr>
        </p:nvGraphicFramePr>
        <p:xfrm>
          <a:off x="108494" y="6036808"/>
          <a:ext cx="1212308" cy="13834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97" name="Chart 96"/>
          <p:cNvGraphicFramePr/>
          <p:nvPr>
            <p:extLst>
              <p:ext uri="{D42A27DB-BD31-4B8C-83A1-F6EECF244321}">
                <p14:modId xmlns="" xmlns:p14="http://schemas.microsoft.com/office/powerpoint/2010/main" val="1712051055"/>
              </p:ext>
            </p:extLst>
          </p:nvPr>
        </p:nvGraphicFramePr>
        <p:xfrm>
          <a:off x="1476454" y="6036808"/>
          <a:ext cx="1212308" cy="13834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98" name="Chart 97"/>
          <p:cNvGraphicFramePr/>
          <p:nvPr>
            <p:extLst>
              <p:ext uri="{D42A27DB-BD31-4B8C-83A1-F6EECF244321}">
                <p14:modId xmlns="" xmlns:p14="http://schemas.microsoft.com/office/powerpoint/2010/main" val="1712051055"/>
              </p:ext>
            </p:extLst>
          </p:nvPr>
        </p:nvGraphicFramePr>
        <p:xfrm>
          <a:off x="2844414" y="6036808"/>
          <a:ext cx="1212308" cy="13834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99" name="Chart 98"/>
          <p:cNvGraphicFramePr/>
          <p:nvPr>
            <p:extLst>
              <p:ext uri="{D42A27DB-BD31-4B8C-83A1-F6EECF244321}">
                <p14:modId xmlns="" xmlns:p14="http://schemas.microsoft.com/office/powerpoint/2010/main" val="1712051055"/>
              </p:ext>
            </p:extLst>
          </p:nvPr>
        </p:nvGraphicFramePr>
        <p:xfrm>
          <a:off x="4212374" y="6036808"/>
          <a:ext cx="1212308" cy="1383452"/>
        </p:xfrm>
        <a:graphic>
          <a:graphicData uri="http://schemas.openxmlformats.org/drawingml/2006/chart">
            <c:chart xmlns:c="http://schemas.openxmlformats.org/drawingml/2006/chart" xmlns:r="http://schemas.openxmlformats.org/officeDocument/2006/relationships" r:id="rId12"/>
          </a:graphicData>
        </a:graphic>
      </p:graphicFrame>
      <p:grpSp>
        <p:nvGrpSpPr>
          <p:cNvPr id="7" name="Group 75"/>
          <p:cNvGrpSpPr/>
          <p:nvPr/>
        </p:nvGrpSpPr>
        <p:grpSpPr>
          <a:xfrm>
            <a:off x="2756448" y="7414356"/>
            <a:ext cx="1148802" cy="326405"/>
            <a:chOff x="4239784" y="4326345"/>
            <a:chExt cx="1148802" cy="326405"/>
          </a:xfrm>
        </p:grpSpPr>
        <p:sp>
          <p:nvSpPr>
            <p:cNvPr id="56" name="Rectangle 55"/>
            <p:cNvSpPr/>
            <p:nvPr/>
          </p:nvSpPr>
          <p:spPr bwMode="auto">
            <a:xfrm>
              <a:off x="4239784" y="4326345"/>
              <a:ext cx="1148802"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9" name="Group 78"/>
            <p:cNvGrpSpPr/>
            <p:nvPr/>
          </p:nvGrpSpPr>
          <p:grpSpPr>
            <a:xfrm>
              <a:off x="4313313" y="4388177"/>
              <a:ext cx="954749" cy="189673"/>
              <a:chOff x="659335" y="1411290"/>
              <a:chExt cx="954749" cy="189673"/>
            </a:xfrm>
          </p:grpSpPr>
          <p:grpSp>
            <p:nvGrpSpPr>
              <p:cNvPr id="10" name="Group 63"/>
              <p:cNvGrpSpPr/>
              <p:nvPr/>
            </p:nvGrpSpPr>
            <p:grpSpPr>
              <a:xfrm>
                <a:off x="659335" y="1411290"/>
                <a:ext cx="350593" cy="184666"/>
                <a:chOff x="2001613" y="3943350"/>
                <a:chExt cx="350593" cy="184666"/>
              </a:xfrm>
            </p:grpSpPr>
            <p:sp>
              <p:nvSpPr>
                <p:cNvPr id="63"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64"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11" name="Group 21"/>
              <p:cNvGrpSpPr/>
              <p:nvPr/>
            </p:nvGrpSpPr>
            <p:grpSpPr>
              <a:xfrm>
                <a:off x="1285292" y="1416297"/>
                <a:ext cx="328792" cy="184666"/>
                <a:chOff x="3178433" y="3684038"/>
                <a:chExt cx="328792" cy="184666"/>
              </a:xfrm>
            </p:grpSpPr>
            <p:sp>
              <p:nvSpPr>
                <p:cNvPr id="61" name="Rectangle 14"/>
                <p:cNvSpPr>
                  <a:spLocks noChangeArrowheads="1"/>
                </p:cNvSpPr>
                <p:nvPr/>
              </p:nvSpPr>
              <p:spPr bwMode="auto">
                <a:xfrm>
                  <a:off x="3178433"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62" name="Rectangle 15"/>
                <p:cNvSpPr>
                  <a:spLocks noChangeArrowheads="1"/>
                </p:cNvSpPr>
                <p:nvPr/>
              </p:nvSpPr>
              <p:spPr bwMode="auto">
                <a:xfrm>
                  <a:off x="3324483"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grpSp>
        </p:grpSp>
      </p:grpSp>
    </p:spTree>
  </p:cSld>
  <p:clrMapOvr>
    <a:masterClrMapping/>
  </p:clrMapOvr>
  <p:transition/>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7.20 TRANSPORTATION SERVICE AND SOURCE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42" name="TextBox 141"/>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12" name="TextBox 11"/>
          <p:cNvSpPr txBox="1"/>
          <p:nvPr/>
        </p:nvSpPr>
        <p:spPr>
          <a:xfrm>
            <a:off x="139698" y="1104900"/>
            <a:ext cx="5346701" cy="646331"/>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ORDINARY TRANSPORT SERVICE PROVIDED</a:t>
            </a:r>
          </a:p>
          <a:p>
            <a:pPr algn="l"/>
            <a:endParaRPr lang="en-US" sz="1800" b="1" i="1" u="sng" dirty="0">
              <a:solidFill>
                <a:srgbClr val="002060"/>
              </a:solidFill>
              <a:latin typeface="Calibri" pitchFamily="34" charset="0"/>
            </a:endParaRPr>
          </a:p>
        </p:txBody>
      </p:sp>
      <p:graphicFrame>
        <p:nvGraphicFramePr>
          <p:cNvPr id="11" name="Table 10"/>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3336096"/>
          <a:ext cx="6305549"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 xmlns:p14="http://schemas.microsoft.com/office/powerpoint/2010/main" val="1900869649"/>
              </p:ext>
            </p:extLst>
          </p:nvPr>
        </p:nvGraphicFramePr>
        <p:xfrm>
          <a:off x="304801" y="5139117"/>
          <a:ext cx="6305553"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501517"/>
                <a:gridCol w="590843"/>
                <a:gridCol w="618979"/>
                <a:gridCol w="480385"/>
                <a:gridCol w="547931"/>
                <a:gridCol w="547931"/>
                <a:gridCol w="449501"/>
                <a:gridCol w="689316"/>
                <a:gridCol w="504976"/>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7" name="Round Diagonal Corner Rectangle 16"/>
          <p:cNvSpPr/>
          <p:nvPr/>
        </p:nvSpPr>
        <p:spPr bwMode="auto">
          <a:xfrm>
            <a:off x="338287" y="8684407"/>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80% of CS’s in Gujarat provide ordinary trucks for transportation of products.</a:t>
            </a:r>
          </a:p>
        </p:txBody>
      </p:sp>
      <p:graphicFrame>
        <p:nvGraphicFramePr>
          <p:cNvPr id="18" name="Table 17"/>
          <p:cNvGraphicFramePr>
            <a:graphicFrameLocks noGrp="1"/>
          </p:cNvGraphicFramePr>
          <p:nvPr>
            <p:extLst>
              <p:ext uri="{D42A27DB-BD31-4B8C-83A1-F6EECF244321}">
                <p14:modId xmlns="" xmlns:p14="http://schemas.microsoft.com/office/powerpoint/2010/main" val="1900869649"/>
              </p:ext>
            </p:extLst>
          </p:nvPr>
        </p:nvGraphicFramePr>
        <p:xfrm>
          <a:off x="304802" y="6754176"/>
          <a:ext cx="630872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38316"/>
                <a:gridCol w="650523"/>
                <a:gridCol w="650523"/>
                <a:gridCol w="650523"/>
                <a:gridCol w="533633"/>
                <a:gridCol w="533633"/>
                <a:gridCol w="650523"/>
                <a:gridCol w="650523"/>
                <a:gridCol w="650523"/>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2" name="Chart 31"/>
          <p:cNvGraphicFramePr/>
          <p:nvPr>
            <p:extLst>
              <p:ext uri="{D42A27DB-BD31-4B8C-83A1-F6EECF244321}">
                <p14:modId xmlns:p14="http://schemas.microsoft.com/office/powerpoint/2010/main" xmlns="" val="1712051055"/>
              </p:ext>
            </p:extLst>
          </p:nvPr>
        </p:nvGraphicFramePr>
        <p:xfrm>
          <a:off x="104734" y="1871436"/>
          <a:ext cx="1247816" cy="191775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8" name="Chart 47"/>
          <p:cNvGraphicFramePr/>
          <p:nvPr>
            <p:extLst>
              <p:ext uri="{D42A27DB-BD31-4B8C-83A1-F6EECF244321}">
                <p14:modId xmlns:p14="http://schemas.microsoft.com/office/powerpoint/2010/main" xmlns="" val="1712051055"/>
              </p:ext>
            </p:extLst>
          </p:nvPr>
        </p:nvGraphicFramePr>
        <p:xfrm>
          <a:off x="5595670" y="1871436"/>
          <a:ext cx="1247816" cy="19177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9" name="Chart 48"/>
          <p:cNvGraphicFramePr/>
          <p:nvPr>
            <p:extLst>
              <p:ext uri="{D42A27DB-BD31-4B8C-83A1-F6EECF244321}">
                <p14:modId xmlns:p14="http://schemas.microsoft.com/office/powerpoint/2010/main" xmlns="" val="1712051055"/>
              </p:ext>
            </p:extLst>
          </p:nvPr>
        </p:nvGraphicFramePr>
        <p:xfrm>
          <a:off x="1202921" y="1871436"/>
          <a:ext cx="1247816" cy="19177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0" name="Chart 49"/>
          <p:cNvGraphicFramePr/>
          <p:nvPr>
            <p:extLst>
              <p:ext uri="{D42A27DB-BD31-4B8C-83A1-F6EECF244321}">
                <p14:modId xmlns:p14="http://schemas.microsoft.com/office/powerpoint/2010/main" xmlns="" val="1712051055"/>
              </p:ext>
            </p:extLst>
          </p:nvPr>
        </p:nvGraphicFramePr>
        <p:xfrm>
          <a:off x="2301108" y="1871436"/>
          <a:ext cx="1247816" cy="19177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1" name="Chart 50"/>
          <p:cNvGraphicFramePr/>
          <p:nvPr>
            <p:extLst>
              <p:ext uri="{D42A27DB-BD31-4B8C-83A1-F6EECF244321}">
                <p14:modId xmlns:p14="http://schemas.microsoft.com/office/powerpoint/2010/main" xmlns="" val="1712051055"/>
              </p:ext>
            </p:extLst>
          </p:nvPr>
        </p:nvGraphicFramePr>
        <p:xfrm>
          <a:off x="3399295" y="1871436"/>
          <a:ext cx="1247816" cy="19177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2" name="Chart 51"/>
          <p:cNvGraphicFramePr/>
          <p:nvPr>
            <p:extLst>
              <p:ext uri="{D42A27DB-BD31-4B8C-83A1-F6EECF244321}">
                <p14:modId xmlns:p14="http://schemas.microsoft.com/office/powerpoint/2010/main" xmlns="" val="1712051055"/>
              </p:ext>
            </p:extLst>
          </p:nvPr>
        </p:nvGraphicFramePr>
        <p:xfrm>
          <a:off x="4497482" y="1871436"/>
          <a:ext cx="1247816" cy="19177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53" name="Chart 52"/>
          <p:cNvGraphicFramePr/>
          <p:nvPr>
            <p:extLst>
              <p:ext uri="{D42A27DB-BD31-4B8C-83A1-F6EECF244321}">
                <p14:modId xmlns:p14="http://schemas.microsoft.com/office/powerpoint/2010/main" xmlns="" val="1712051055"/>
              </p:ext>
            </p:extLst>
          </p:nvPr>
        </p:nvGraphicFramePr>
        <p:xfrm>
          <a:off x="104734" y="5782126"/>
          <a:ext cx="1247816" cy="19177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54" name="Chart 53"/>
          <p:cNvGraphicFramePr/>
          <p:nvPr>
            <p:extLst>
              <p:ext uri="{D42A27DB-BD31-4B8C-83A1-F6EECF244321}">
                <p14:modId xmlns:p14="http://schemas.microsoft.com/office/powerpoint/2010/main" xmlns="" val="1712051055"/>
              </p:ext>
            </p:extLst>
          </p:nvPr>
        </p:nvGraphicFramePr>
        <p:xfrm>
          <a:off x="5595670" y="5782126"/>
          <a:ext cx="1247816" cy="19177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55" name="Chart 54"/>
          <p:cNvGraphicFramePr/>
          <p:nvPr>
            <p:extLst>
              <p:ext uri="{D42A27DB-BD31-4B8C-83A1-F6EECF244321}">
                <p14:modId xmlns:p14="http://schemas.microsoft.com/office/powerpoint/2010/main" xmlns="" val="1712051055"/>
              </p:ext>
            </p:extLst>
          </p:nvPr>
        </p:nvGraphicFramePr>
        <p:xfrm>
          <a:off x="1477468" y="5782126"/>
          <a:ext cx="1247816" cy="19177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60" name="Chart 59"/>
          <p:cNvGraphicFramePr/>
          <p:nvPr>
            <p:extLst>
              <p:ext uri="{D42A27DB-BD31-4B8C-83A1-F6EECF244321}">
                <p14:modId xmlns:p14="http://schemas.microsoft.com/office/powerpoint/2010/main" xmlns="" val="1712051055"/>
              </p:ext>
            </p:extLst>
          </p:nvPr>
        </p:nvGraphicFramePr>
        <p:xfrm>
          <a:off x="2850202" y="5782126"/>
          <a:ext cx="1247816" cy="19177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61" name="Chart 60"/>
          <p:cNvGraphicFramePr/>
          <p:nvPr>
            <p:extLst>
              <p:ext uri="{D42A27DB-BD31-4B8C-83A1-F6EECF244321}">
                <p14:modId xmlns:p14="http://schemas.microsoft.com/office/powerpoint/2010/main" xmlns="" val="1712051055"/>
              </p:ext>
            </p:extLst>
          </p:nvPr>
        </p:nvGraphicFramePr>
        <p:xfrm>
          <a:off x="4222936" y="5782126"/>
          <a:ext cx="1247816" cy="1917752"/>
        </p:xfrm>
        <a:graphic>
          <a:graphicData uri="http://schemas.openxmlformats.org/drawingml/2006/chart">
            <c:chart xmlns:c="http://schemas.openxmlformats.org/drawingml/2006/chart" xmlns:r="http://schemas.openxmlformats.org/officeDocument/2006/relationships" r:id="rId12"/>
          </a:graphicData>
        </a:graphic>
      </p:graphicFrame>
      <p:sp>
        <p:nvSpPr>
          <p:cNvPr id="8" name="Title 7"/>
          <p:cNvSpPr>
            <a:spLocks noGrp="1"/>
          </p:cNvSpPr>
          <p:nvPr>
            <p:ph type="title"/>
          </p:nvPr>
        </p:nvSpPr>
        <p:spPr/>
        <p:txBody>
          <a:bodyPr/>
          <a:lstStyle/>
          <a:p>
            <a:r>
              <a:rPr lang="en-US" dirty="0" smtClean="0"/>
              <a:t>7.20 TRANSPORTATION SERVICE AND SOURCE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8" name="TextBox 37"/>
          <p:cNvSpPr txBox="1"/>
          <p:nvPr/>
        </p:nvSpPr>
        <p:spPr>
          <a:xfrm>
            <a:off x="139698" y="1104900"/>
            <a:ext cx="6489702"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 OR OUTSOURCE ORDINARY TRUCKS</a:t>
            </a:r>
            <a:endParaRPr lang="en-US" sz="1800" b="1" i="1" u="sng" dirty="0">
              <a:solidFill>
                <a:srgbClr val="002060"/>
              </a:solidFill>
              <a:latin typeface="Calibri" pitchFamily="34" charset="0"/>
            </a:endParaRPr>
          </a:p>
        </p:txBody>
      </p:sp>
      <p:sp>
        <p:nvSpPr>
          <p:cNvPr id="31" name="Round Diagonal Corner Rectangle 30"/>
          <p:cNvSpPr/>
          <p:nvPr/>
        </p:nvSpPr>
        <p:spPr bwMode="auto">
          <a:xfrm>
            <a:off x="338287" y="7932738"/>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80% of  CSs (including ‘both’)  in the North and East Zone own their own trucks. </a:t>
            </a:r>
          </a:p>
          <a:p>
            <a:pPr marL="177800" lvl="1" indent="-177800" algn="l">
              <a:buFont typeface="Arial" pitchFamily="34" charset="0"/>
              <a:buChar char="•"/>
            </a:pPr>
            <a:r>
              <a:rPr lang="en-US" sz="1200" dirty="0" smtClean="0">
                <a:solidFill>
                  <a:srgbClr val="002060"/>
                </a:solidFill>
                <a:latin typeface="Calibri" pitchFamily="34" charset="0"/>
              </a:rPr>
              <a:t>In the Western zone close to 40% CSs outsource trucks  for transportation</a:t>
            </a:r>
            <a:endParaRPr lang="en-US" sz="1200" dirty="0">
              <a:solidFill>
                <a:srgbClr val="002060"/>
              </a:solidFill>
              <a:latin typeface="Calibri" pitchFamily="34" charset="0"/>
            </a:endParaRPr>
          </a:p>
        </p:txBody>
      </p:sp>
      <p:sp>
        <p:nvSpPr>
          <p:cNvPr id="33" name="TextBox 32"/>
          <p:cNvSpPr txBox="1"/>
          <p:nvPr/>
        </p:nvSpPr>
        <p:spPr>
          <a:xfrm>
            <a:off x="349006" y="1807577"/>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n=1040)</a:t>
            </a:r>
            <a:endParaRPr lang="en-US" sz="1100" b="1" dirty="0">
              <a:solidFill>
                <a:srgbClr val="002060"/>
              </a:solidFill>
              <a:latin typeface="Calibri" pitchFamily="34" charset="0"/>
            </a:endParaRPr>
          </a:p>
        </p:txBody>
      </p:sp>
      <p:sp>
        <p:nvSpPr>
          <p:cNvPr id="34" name="TextBox 33"/>
          <p:cNvSpPr txBox="1"/>
          <p:nvPr/>
        </p:nvSpPr>
        <p:spPr>
          <a:xfrm>
            <a:off x="1367603" y="1807577"/>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n=673)</a:t>
            </a:r>
            <a:endParaRPr lang="en-US" sz="1100" b="1" dirty="0">
              <a:solidFill>
                <a:srgbClr val="002060"/>
              </a:solidFill>
              <a:latin typeface="Calibri" pitchFamily="34" charset="0"/>
            </a:endParaRPr>
          </a:p>
        </p:txBody>
      </p:sp>
      <p:sp>
        <p:nvSpPr>
          <p:cNvPr id="35" name="TextBox 34"/>
          <p:cNvSpPr txBox="1"/>
          <p:nvPr/>
        </p:nvSpPr>
        <p:spPr>
          <a:xfrm>
            <a:off x="2487058" y="1807577"/>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P</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n=178)</a:t>
            </a:r>
            <a:endParaRPr lang="en-US" sz="1100" b="1" dirty="0">
              <a:solidFill>
                <a:srgbClr val="002060"/>
              </a:solidFill>
              <a:latin typeface="Calibri" pitchFamily="34" charset="0"/>
            </a:endParaRPr>
          </a:p>
        </p:txBody>
      </p:sp>
      <p:sp>
        <p:nvSpPr>
          <p:cNvPr id="36" name="TextBox 35"/>
          <p:cNvSpPr txBox="1"/>
          <p:nvPr/>
        </p:nvSpPr>
        <p:spPr>
          <a:xfrm>
            <a:off x="3442585" y="1807577"/>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n=263)</a:t>
            </a:r>
            <a:endParaRPr lang="en-US" sz="1100" b="1" dirty="0">
              <a:solidFill>
                <a:srgbClr val="002060"/>
              </a:solidFill>
              <a:latin typeface="Calibri" pitchFamily="34" charset="0"/>
            </a:endParaRPr>
          </a:p>
        </p:txBody>
      </p:sp>
      <p:sp>
        <p:nvSpPr>
          <p:cNvPr id="37" name="TextBox 36"/>
          <p:cNvSpPr txBox="1"/>
          <p:nvPr/>
        </p:nvSpPr>
        <p:spPr>
          <a:xfrm>
            <a:off x="4455904" y="1807577"/>
            <a:ext cx="1320754"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a:t>
            </a:r>
            <a:endParaRPr lang="en-US" sz="1100" b="1" dirty="0">
              <a:solidFill>
                <a:srgbClr val="002060"/>
              </a:solidFill>
              <a:latin typeface="Calibri" pitchFamily="34" charset="0"/>
            </a:endParaRPr>
          </a:p>
        </p:txBody>
      </p:sp>
      <p:sp>
        <p:nvSpPr>
          <p:cNvPr id="39" name="TextBox 38"/>
          <p:cNvSpPr txBox="1"/>
          <p:nvPr/>
        </p:nvSpPr>
        <p:spPr>
          <a:xfrm>
            <a:off x="5537246" y="1638300"/>
            <a:ext cx="1320754" cy="600164"/>
          </a:xfrm>
          <a:prstGeom prst="rect">
            <a:avLst/>
          </a:prstGeom>
          <a:noFill/>
        </p:spPr>
        <p:txBody>
          <a:bodyPr wrap="squar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n=12)</a:t>
            </a:r>
            <a:endParaRPr lang="en-US" sz="1100" b="1" dirty="0">
              <a:solidFill>
                <a:srgbClr val="002060"/>
              </a:solidFill>
              <a:latin typeface="Calibri" pitchFamily="34" charset="0"/>
            </a:endParaRPr>
          </a:p>
        </p:txBody>
      </p:sp>
      <p:sp>
        <p:nvSpPr>
          <p:cNvPr id="40" name="Round Diagonal Corner Rectangle 39"/>
          <p:cNvSpPr/>
          <p:nvPr/>
        </p:nvSpPr>
        <p:spPr bwMode="auto">
          <a:xfrm>
            <a:off x="338287" y="4021262"/>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Overall 1040 provided ordinary truck transportation.</a:t>
            </a:r>
          </a:p>
          <a:p>
            <a:pPr marL="177800" lvl="1" indent="-177800" algn="l">
              <a:buFont typeface="Arial" pitchFamily="34" charset="0"/>
              <a:buChar char="•"/>
            </a:pPr>
            <a:r>
              <a:rPr lang="en-US" sz="1200" dirty="0" smtClean="0">
                <a:solidFill>
                  <a:srgbClr val="002060"/>
                </a:solidFill>
                <a:latin typeface="Calibri" pitchFamily="34" charset="0"/>
              </a:rPr>
              <a:t>Out of the trucks available in the  CSs, over 84%  (including ‘both’)own the asset base. </a:t>
            </a:r>
          </a:p>
          <a:p>
            <a:pPr marL="177800" lvl="1" indent="-177800" algn="l">
              <a:buFont typeface="Arial" pitchFamily="34" charset="0"/>
              <a:buChar char="•"/>
            </a:pPr>
            <a:r>
              <a:rPr lang="en-US" sz="1200" dirty="0" smtClean="0">
                <a:solidFill>
                  <a:srgbClr val="002060"/>
                </a:solidFill>
                <a:latin typeface="Calibri" pitchFamily="34" charset="0"/>
              </a:rPr>
              <a:t>Ownership proportion is high in Type M CS’s – 89% (including ‘both’)</a:t>
            </a:r>
          </a:p>
        </p:txBody>
      </p:sp>
      <p:cxnSp>
        <p:nvCxnSpPr>
          <p:cNvPr id="41" name="Straight Connector 40"/>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42" name="TextBox 41"/>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43" name="TextBox 42"/>
          <p:cNvSpPr txBox="1"/>
          <p:nvPr/>
        </p:nvSpPr>
        <p:spPr>
          <a:xfrm>
            <a:off x="349006" y="5715858"/>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n=1040)</a:t>
            </a:r>
            <a:endParaRPr lang="en-US" sz="1100" b="1" dirty="0">
              <a:solidFill>
                <a:srgbClr val="002060"/>
              </a:solidFill>
              <a:latin typeface="Calibri" pitchFamily="34" charset="0"/>
            </a:endParaRPr>
          </a:p>
        </p:txBody>
      </p:sp>
      <p:sp>
        <p:nvSpPr>
          <p:cNvPr id="44" name="TextBox 43"/>
          <p:cNvSpPr txBox="1"/>
          <p:nvPr/>
        </p:nvSpPr>
        <p:spPr>
          <a:xfrm>
            <a:off x="1630002" y="571585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n=144)</a:t>
            </a:r>
            <a:endParaRPr lang="en-US" sz="1100" b="1" dirty="0">
              <a:solidFill>
                <a:srgbClr val="002060"/>
              </a:solidFill>
              <a:latin typeface="Calibri" pitchFamily="34" charset="0"/>
            </a:endParaRPr>
          </a:p>
        </p:txBody>
      </p:sp>
      <p:sp>
        <p:nvSpPr>
          <p:cNvPr id="45" name="TextBox 44"/>
          <p:cNvSpPr txBox="1"/>
          <p:nvPr/>
        </p:nvSpPr>
        <p:spPr>
          <a:xfrm>
            <a:off x="2987364" y="571585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n=87)</a:t>
            </a:r>
            <a:endParaRPr lang="en-US" sz="1100" b="1" dirty="0">
              <a:solidFill>
                <a:srgbClr val="002060"/>
              </a:solidFill>
              <a:latin typeface="Calibri" pitchFamily="34" charset="0"/>
            </a:endParaRPr>
          </a:p>
        </p:txBody>
      </p:sp>
      <p:sp>
        <p:nvSpPr>
          <p:cNvPr id="46" name="TextBox 45"/>
          <p:cNvSpPr txBox="1"/>
          <p:nvPr/>
        </p:nvSpPr>
        <p:spPr>
          <a:xfrm>
            <a:off x="4268788" y="571585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n=502)</a:t>
            </a:r>
            <a:endParaRPr lang="en-US" sz="1100" b="1" dirty="0">
              <a:solidFill>
                <a:srgbClr val="002060"/>
              </a:solidFill>
              <a:latin typeface="Calibri" pitchFamily="34" charset="0"/>
            </a:endParaRPr>
          </a:p>
        </p:txBody>
      </p:sp>
      <p:sp>
        <p:nvSpPr>
          <p:cNvPr id="47" name="TextBox 46"/>
          <p:cNvSpPr txBox="1"/>
          <p:nvPr/>
        </p:nvSpPr>
        <p:spPr>
          <a:xfrm>
            <a:off x="5537246" y="5715858"/>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n=307)</a:t>
            </a:r>
            <a:endParaRPr lang="en-US" sz="1100" b="1" dirty="0">
              <a:solidFill>
                <a:srgbClr val="002060"/>
              </a:solidFill>
              <a:latin typeface="Calibri" pitchFamily="34" charset="0"/>
            </a:endParaRPr>
          </a:p>
        </p:txBody>
      </p:sp>
      <p:grpSp>
        <p:nvGrpSpPr>
          <p:cNvPr id="2" name="Group 103"/>
          <p:cNvGrpSpPr/>
          <p:nvPr/>
        </p:nvGrpSpPr>
        <p:grpSpPr>
          <a:xfrm>
            <a:off x="2076450" y="7337718"/>
            <a:ext cx="2705100" cy="381000"/>
            <a:chOff x="3940901" y="4970948"/>
            <a:chExt cx="2705100" cy="381000"/>
          </a:xfrm>
        </p:grpSpPr>
        <p:sp>
          <p:nvSpPr>
            <p:cNvPr id="65" name="Rectangle 64"/>
            <p:cNvSpPr/>
            <p:nvPr/>
          </p:nvSpPr>
          <p:spPr bwMode="auto">
            <a:xfrm>
              <a:off x="3940901" y="4970948"/>
              <a:ext cx="2705100" cy="38100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4157743" y="5082061"/>
              <a:ext cx="2285480" cy="184666"/>
              <a:chOff x="503765" y="1517738"/>
              <a:chExt cx="2285480" cy="184666"/>
            </a:xfrm>
          </p:grpSpPr>
          <p:grpSp>
            <p:nvGrpSpPr>
              <p:cNvPr id="5" name="Group 22"/>
              <p:cNvGrpSpPr/>
              <p:nvPr/>
            </p:nvGrpSpPr>
            <p:grpSpPr>
              <a:xfrm>
                <a:off x="503765" y="1517738"/>
                <a:ext cx="623586" cy="184666"/>
                <a:chOff x="1846043" y="4049798"/>
                <a:chExt cx="623586" cy="184666"/>
              </a:xfrm>
            </p:grpSpPr>
            <p:sp>
              <p:nvSpPr>
                <p:cNvPr id="82" name="Rectangle 12"/>
                <p:cNvSpPr>
                  <a:spLocks noChangeArrowheads="1"/>
                </p:cNvSpPr>
                <p:nvPr/>
              </p:nvSpPr>
              <p:spPr bwMode="auto">
                <a:xfrm>
                  <a:off x="1846043" y="4091331"/>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83" name="Rectangle 13"/>
                <p:cNvSpPr>
                  <a:spLocks noChangeArrowheads="1"/>
                </p:cNvSpPr>
                <p:nvPr/>
              </p:nvSpPr>
              <p:spPr bwMode="auto">
                <a:xfrm>
                  <a:off x="2012773" y="4049798"/>
                  <a:ext cx="456856"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Owned</a:t>
                  </a:r>
                  <a:endParaRPr lang="en-US" sz="1200" b="1" i="1" dirty="0">
                    <a:solidFill>
                      <a:srgbClr val="002060"/>
                    </a:solidFill>
                    <a:latin typeface="Arial" pitchFamily="34" charset="0"/>
                  </a:endParaRPr>
                </a:p>
              </p:txBody>
            </p:sp>
          </p:grpSp>
          <p:grpSp>
            <p:nvGrpSpPr>
              <p:cNvPr id="6" name="Group 21"/>
              <p:cNvGrpSpPr/>
              <p:nvPr/>
            </p:nvGrpSpPr>
            <p:grpSpPr>
              <a:xfrm>
                <a:off x="1300567" y="1517738"/>
                <a:ext cx="1488678" cy="184666"/>
                <a:chOff x="3193708" y="3785479"/>
                <a:chExt cx="1488678" cy="184666"/>
              </a:xfrm>
            </p:grpSpPr>
            <p:sp>
              <p:nvSpPr>
                <p:cNvPr id="78" name="Rectangle 14"/>
                <p:cNvSpPr>
                  <a:spLocks noChangeArrowheads="1"/>
                </p:cNvSpPr>
                <p:nvPr/>
              </p:nvSpPr>
              <p:spPr bwMode="auto">
                <a:xfrm>
                  <a:off x="3193708" y="3827012"/>
                  <a:ext cx="101600" cy="101600"/>
                </a:xfrm>
                <a:prstGeom prst="rect">
                  <a:avLst/>
                </a:prstGeom>
                <a:gradFill flip="none" rotWithShape="1">
                  <a:gsLst>
                    <a:gs pos="0">
                      <a:srgbClr val="A2D2F2">
                        <a:shade val="30000"/>
                        <a:satMod val="115000"/>
                      </a:srgbClr>
                    </a:gs>
                    <a:gs pos="50000">
                      <a:srgbClr val="A2D2F2">
                        <a:shade val="67500"/>
                        <a:satMod val="115000"/>
                      </a:srgbClr>
                    </a:gs>
                    <a:gs pos="100000">
                      <a:srgbClr val="A2D2F2">
                        <a:shade val="100000"/>
                        <a:satMod val="115000"/>
                      </a:srgbClr>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9" name="Rectangle 15"/>
                <p:cNvSpPr>
                  <a:spLocks noChangeArrowheads="1"/>
                </p:cNvSpPr>
                <p:nvPr/>
              </p:nvSpPr>
              <p:spPr bwMode="auto">
                <a:xfrm>
                  <a:off x="3361232" y="3785479"/>
                  <a:ext cx="736227"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Outsourced</a:t>
                  </a:r>
                  <a:endParaRPr lang="en-US" sz="1200" b="1" i="1" dirty="0">
                    <a:solidFill>
                      <a:srgbClr val="002060"/>
                    </a:solidFill>
                    <a:latin typeface="Arial" pitchFamily="34" charset="0"/>
                  </a:endParaRPr>
                </a:p>
              </p:txBody>
            </p:sp>
            <p:sp>
              <p:nvSpPr>
                <p:cNvPr id="80" name="Rectangle 14"/>
                <p:cNvSpPr>
                  <a:spLocks noChangeArrowheads="1"/>
                </p:cNvSpPr>
                <p:nvPr/>
              </p:nvSpPr>
              <p:spPr bwMode="auto">
                <a:xfrm>
                  <a:off x="4211894" y="3827012"/>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81" name="Rectangle 15"/>
                <p:cNvSpPr>
                  <a:spLocks noChangeArrowheads="1"/>
                </p:cNvSpPr>
                <p:nvPr/>
              </p:nvSpPr>
              <p:spPr bwMode="auto">
                <a:xfrm>
                  <a:off x="4379418" y="3785479"/>
                  <a:ext cx="30296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Both</a:t>
                  </a:r>
                  <a:endParaRPr lang="en-US" sz="1200" b="1" i="1" dirty="0">
                    <a:solidFill>
                      <a:srgbClr val="002060"/>
                    </a:solidFill>
                    <a:latin typeface="Arial" pitchFamily="34" charset="0"/>
                  </a:endParaRPr>
                </a:p>
              </p:txBody>
            </p:sp>
          </p:grpSp>
        </p:grpSp>
      </p:grpSp>
      <p:grpSp>
        <p:nvGrpSpPr>
          <p:cNvPr id="7" name="Group 103"/>
          <p:cNvGrpSpPr/>
          <p:nvPr/>
        </p:nvGrpSpPr>
        <p:grpSpPr>
          <a:xfrm>
            <a:off x="2076450" y="3384107"/>
            <a:ext cx="2705100" cy="381000"/>
            <a:chOff x="3940901" y="4970948"/>
            <a:chExt cx="2705100" cy="381000"/>
          </a:xfrm>
        </p:grpSpPr>
        <p:sp>
          <p:nvSpPr>
            <p:cNvPr id="85" name="Rectangle 84"/>
            <p:cNvSpPr/>
            <p:nvPr/>
          </p:nvSpPr>
          <p:spPr bwMode="auto">
            <a:xfrm>
              <a:off x="3940901" y="4970948"/>
              <a:ext cx="2705100" cy="38100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9" name="Group 78"/>
            <p:cNvGrpSpPr/>
            <p:nvPr/>
          </p:nvGrpSpPr>
          <p:grpSpPr>
            <a:xfrm>
              <a:off x="4157743" y="5082061"/>
              <a:ext cx="2285480" cy="184666"/>
              <a:chOff x="503765" y="1517738"/>
              <a:chExt cx="2285480" cy="184666"/>
            </a:xfrm>
          </p:grpSpPr>
          <p:grpSp>
            <p:nvGrpSpPr>
              <p:cNvPr id="10" name="Group 22"/>
              <p:cNvGrpSpPr/>
              <p:nvPr/>
            </p:nvGrpSpPr>
            <p:grpSpPr>
              <a:xfrm>
                <a:off x="503765" y="1517738"/>
                <a:ext cx="623586" cy="184666"/>
                <a:chOff x="1846043" y="4049798"/>
                <a:chExt cx="623586" cy="184666"/>
              </a:xfrm>
            </p:grpSpPr>
            <p:sp>
              <p:nvSpPr>
                <p:cNvPr id="93" name="Rectangle 12"/>
                <p:cNvSpPr>
                  <a:spLocks noChangeArrowheads="1"/>
                </p:cNvSpPr>
                <p:nvPr/>
              </p:nvSpPr>
              <p:spPr bwMode="auto">
                <a:xfrm>
                  <a:off x="1846043" y="4091331"/>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94" name="Rectangle 13"/>
                <p:cNvSpPr>
                  <a:spLocks noChangeArrowheads="1"/>
                </p:cNvSpPr>
                <p:nvPr/>
              </p:nvSpPr>
              <p:spPr bwMode="auto">
                <a:xfrm>
                  <a:off x="2012773" y="4049798"/>
                  <a:ext cx="456856"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Owned</a:t>
                  </a:r>
                  <a:endParaRPr lang="en-US" sz="1200" b="1" i="1" dirty="0">
                    <a:solidFill>
                      <a:srgbClr val="002060"/>
                    </a:solidFill>
                    <a:latin typeface="Arial" pitchFamily="34" charset="0"/>
                  </a:endParaRPr>
                </a:p>
              </p:txBody>
            </p:sp>
          </p:grpSp>
          <p:grpSp>
            <p:nvGrpSpPr>
              <p:cNvPr id="11" name="Group 21"/>
              <p:cNvGrpSpPr/>
              <p:nvPr/>
            </p:nvGrpSpPr>
            <p:grpSpPr>
              <a:xfrm>
                <a:off x="1300567" y="1517738"/>
                <a:ext cx="1488678" cy="184666"/>
                <a:chOff x="3193708" y="3785479"/>
                <a:chExt cx="1488678" cy="184666"/>
              </a:xfrm>
            </p:grpSpPr>
            <p:sp>
              <p:nvSpPr>
                <p:cNvPr id="89" name="Rectangle 14"/>
                <p:cNvSpPr>
                  <a:spLocks noChangeArrowheads="1"/>
                </p:cNvSpPr>
                <p:nvPr/>
              </p:nvSpPr>
              <p:spPr bwMode="auto">
                <a:xfrm>
                  <a:off x="3193708" y="3827012"/>
                  <a:ext cx="101600" cy="101600"/>
                </a:xfrm>
                <a:prstGeom prst="rect">
                  <a:avLst/>
                </a:prstGeom>
                <a:gradFill flip="none" rotWithShape="1">
                  <a:gsLst>
                    <a:gs pos="0">
                      <a:srgbClr val="A2D2F2">
                        <a:shade val="30000"/>
                        <a:satMod val="115000"/>
                      </a:srgbClr>
                    </a:gs>
                    <a:gs pos="50000">
                      <a:srgbClr val="A2D2F2">
                        <a:shade val="67500"/>
                        <a:satMod val="115000"/>
                      </a:srgbClr>
                    </a:gs>
                    <a:gs pos="100000">
                      <a:srgbClr val="A2D2F2">
                        <a:shade val="100000"/>
                        <a:satMod val="115000"/>
                      </a:srgbClr>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90" name="Rectangle 15"/>
                <p:cNvSpPr>
                  <a:spLocks noChangeArrowheads="1"/>
                </p:cNvSpPr>
                <p:nvPr/>
              </p:nvSpPr>
              <p:spPr bwMode="auto">
                <a:xfrm>
                  <a:off x="3361232" y="3785479"/>
                  <a:ext cx="736227"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Outsourced</a:t>
                  </a:r>
                  <a:endParaRPr lang="en-US" sz="1200" b="1" i="1" dirty="0">
                    <a:solidFill>
                      <a:srgbClr val="002060"/>
                    </a:solidFill>
                    <a:latin typeface="Arial" pitchFamily="34" charset="0"/>
                  </a:endParaRPr>
                </a:p>
              </p:txBody>
            </p:sp>
            <p:sp>
              <p:nvSpPr>
                <p:cNvPr id="91" name="Rectangle 14"/>
                <p:cNvSpPr>
                  <a:spLocks noChangeArrowheads="1"/>
                </p:cNvSpPr>
                <p:nvPr/>
              </p:nvSpPr>
              <p:spPr bwMode="auto">
                <a:xfrm>
                  <a:off x="4211894" y="3827012"/>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92" name="Rectangle 15"/>
                <p:cNvSpPr>
                  <a:spLocks noChangeArrowheads="1"/>
                </p:cNvSpPr>
                <p:nvPr/>
              </p:nvSpPr>
              <p:spPr bwMode="auto">
                <a:xfrm>
                  <a:off x="4379418" y="3785479"/>
                  <a:ext cx="30296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Both</a:t>
                  </a:r>
                  <a:endParaRPr lang="en-US" sz="1200" b="1" i="1" dirty="0">
                    <a:solidFill>
                      <a:srgbClr val="002060"/>
                    </a:solidFill>
                    <a:latin typeface="Arial" pitchFamily="34" charset="0"/>
                  </a:endParaRPr>
                </a:p>
              </p:txBody>
            </p:sp>
          </p:grpSp>
        </p:grpSp>
      </p:grpSp>
      <p:sp>
        <p:nvSpPr>
          <p:cNvPr id="58" name="TextBox 57"/>
          <p:cNvSpPr txBox="1"/>
          <p:nvPr/>
        </p:nvSpPr>
        <p:spPr>
          <a:xfrm>
            <a:off x="3283841" y="9669645"/>
            <a:ext cx="2138727"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provide transportation services</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7.20 TRANSPORTATION SERVICE AND SOURCE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56" name="TextBox 55"/>
          <p:cNvSpPr txBox="1"/>
          <p:nvPr/>
        </p:nvSpPr>
        <p:spPr>
          <a:xfrm>
            <a:off x="3283841" y="9669645"/>
            <a:ext cx="2138727"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provide transportation services</a:t>
            </a:r>
            <a:endParaRPr lang="en-US" sz="900" dirty="0">
              <a:solidFill>
                <a:srgbClr val="FFFFFF"/>
              </a:solidFill>
            </a:endParaRPr>
          </a:p>
        </p:txBody>
      </p:sp>
      <p:sp>
        <p:nvSpPr>
          <p:cNvPr id="12" name="TextBox 11"/>
          <p:cNvSpPr txBox="1"/>
          <p:nvPr/>
        </p:nvSpPr>
        <p:spPr>
          <a:xfrm>
            <a:off x="139698" y="1104900"/>
            <a:ext cx="5270502"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 OR OUTSOURCE ORDINARY TRUCKS</a:t>
            </a:r>
            <a:endParaRPr lang="en-US" sz="1800" b="1" i="1" u="sng" dirty="0">
              <a:solidFill>
                <a:srgbClr val="002060"/>
              </a:solidFill>
              <a:latin typeface="Calibri" pitchFamily="34" charset="0"/>
            </a:endParaRPr>
          </a:p>
        </p:txBody>
      </p:sp>
      <p:graphicFrame>
        <p:nvGraphicFramePr>
          <p:cNvPr id="11" name="Table 10"/>
          <p:cNvGraphicFramePr>
            <a:graphicFrameLocks noGrp="1"/>
          </p:cNvGraphicFramePr>
          <p:nvPr>
            <p:extLst>
              <p:ext uri="{D42A27DB-BD31-4B8C-83A1-F6EECF244321}">
                <p14:modId xmlns="" xmlns:p14="http://schemas.microsoft.com/office/powerpoint/2010/main" val="1900869649"/>
              </p:ext>
            </p:extLst>
          </p:nvPr>
        </p:nvGraphicFramePr>
        <p:xfrm>
          <a:off x="304801" y="1856925"/>
          <a:ext cx="6305550" cy="13716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Owned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Outsourced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Both</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3551996"/>
          <a:ext cx="6305549" cy="13716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n=329)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Owned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Outsourced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Both</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 xmlns:p14="http://schemas.microsoft.com/office/powerpoint/2010/main" val="1900869649"/>
              </p:ext>
            </p:extLst>
          </p:nvPr>
        </p:nvGraphicFramePr>
        <p:xfrm>
          <a:off x="304801" y="5247067"/>
          <a:ext cx="6305553" cy="13716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84848"/>
                <a:gridCol w="548640"/>
                <a:gridCol w="636548"/>
                <a:gridCol w="643612"/>
                <a:gridCol w="452250"/>
                <a:gridCol w="547931"/>
                <a:gridCol w="547931"/>
                <a:gridCol w="449501"/>
                <a:gridCol w="717452"/>
                <a:gridCol w="476840"/>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Owned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Outsourced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Both</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7" name="Round Diagonal Corner Rectangle 16"/>
          <p:cNvSpPr/>
          <p:nvPr/>
        </p:nvSpPr>
        <p:spPr bwMode="auto">
          <a:xfrm>
            <a:off x="338287" y="8460544"/>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Majority of CSs  in Gujarat and Karnataka outsource trucks.</a:t>
            </a:r>
          </a:p>
          <a:p>
            <a:pPr marL="177800" lvl="1" indent="-177800" algn="l">
              <a:buFont typeface="Arial" pitchFamily="34" charset="0"/>
              <a:buChar char="•"/>
            </a:pPr>
            <a:r>
              <a:rPr lang="en-US" sz="1200" dirty="0" smtClean="0">
                <a:solidFill>
                  <a:srgbClr val="002060"/>
                </a:solidFill>
                <a:latin typeface="Calibri" pitchFamily="34" charset="0"/>
              </a:rPr>
              <a:t>Over 60% (including ‘both’) CS in Maharashtra  provide own trucks for transportation.</a:t>
            </a:r>
          </a:p>
          <a:p>
            <a:pPr marL="177800" lvl="1" indent="-177800" algn="l">
              <a:buFont typeface="Arial" pitchFamily="34" charset="0"/>
              <a:buChar char="•"/>
            </a:pPr>
            <a:r>
              <a:rPr lang="en-US" sz="1200" dirty="0" smtClean="0">
                <a:solidFill>
                  <a:srgbClr val="002060"/>
                </a:solidFill>
                <a:latin typeface="Calibri" pitchFamily="34" charset="0"/>
              </a:rPr>
              <a:t>Truck Ownership  percentage  is extremely high in Kerala – 88%  among those providing trucking service</a:t>
            </a:r>
          </a:p>
        </p:txBody>
      </p:sp>
      <p:graphicFrame>
        <p:nvGraphicFramePr>
          <p:cNvPr id="18" name="Table 17"/>
          <p:cNvGraphicFramePr>
            <a:graphicFrameLocks noGrp="1"/>
          </p:cNvGraphicFramePr>
          <p:nvPr>
            <p:extLst>
              <p:ext uri="{D42A27DB-BD31-4B8C-83A1-F6EECF244321}">
                <p14:modId xmlns="" xmlns:p14="http://schemas.microsoft.com/office/powerpoint/2010/main" val="1900869649"/>
              </p:ext>
            </p:extLst>
          </p:nvPr>
        </p:nvGraphicFramePr>
        <p:xfrm>
          <a:off x="304802" y="6913034"/>
          <a:ext cx="6308720" cy="13716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38316"/>
                <a:gridCol w="650523"/>
                <a:gridCol w="650523"/>
                <a:gridCol w="650523"/>
                <a:gridCol w="533633"/>
                <a:gridCol w="533633"/>
                <a:gridCol w="650523"/>
                <a:gridCol w="650523"/>
                <a:gridCol w="650523"/>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Owned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Outsourced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Both</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 AND RECOMMENDATIONS</a:t>
            </a:r>
            <a:endParaRPr lang="en-US" dirty="0"/>
          </a:p>
        </p:txBody>
      </p:sp>
      <p:sp>
        <p:nvSpPr>
          <p:cNvPr id="3" name="Content Placeholder 2"/>
          <p:cNvSpPr>
            <a:spLocks noGrp="1"/>
          </p:cNvSpPr>
          <p:nvPr>
            <p:ph idx="1"/>
          </p:nvPr>
        </p:nvSpPr>
        <p:spPr/>
        <p:txBody>
          <a:bodyPr/>
          <a:lstStyle/>
          <a:p>
            <a:pPr lvl="0"/>
            <a:r>
              <a:rPr lang="en-IN" sz="1200" b="1" dirty="0" smtClean="0"/>
              <a:t>Infrastructure of </a:t>
            </a:r>
            <a:r>
              <a:rPr lang="en-IN" sz="1200" b="1" dirty="0" err="1" smtClean="0"/>
              <a:t>CSs</a:t>
            </a:r>
            <a:endParaRPr lang="en-US" sz="1200" b="1" dirty="0" smtClean="0"/>
          </a:p>
          <a:p>
            <a:pPr lvl="1"/>
            <a:r>
              <a:rPr lang="en-IN" sz="1200" dirty="0" smtClean="0">
                <a:solidFill>
                  <a:srgbClr val="002060"/>
                </a:solidFill>
                <a:cs typeface="+mn-cs"/>
              </a:rPr>
              <a:t>Farm Gate </a:t>
            </a:r>
            <a:r>
              <a:rPr lang="en-IN" sz="1200" dirty="0" err="1" smtClean="0">
                <a:solidFill>
                  <a:srgbClr val="002060"/>
                </a:solidFill>
                <a:cs typeface="+mn-cs"/>
              </a:rPr>
              <a:t>CSs</a:t>
            </a:r>
            <a:r>
              <a:rPr lang="en-IN" sz="1200" dirty="0" smtClean="0">
                <a:solidFill>
                  <a:srgbClr val="002060"/>
                </a:solidFill>
                <a:cs typeface="+mn-cs"/>
              </a:rPr>
              <a:t> form 68% of the cold stores. But horticulture </a:t>
            </a:r>
            <a:r>
              <a:rPr lang="en-IN" sz="1200" dirty="0" err="1" smtClean="0">
                <a:solidFill>
                  <a:srgbClr val="002060"/>
                </a:solidFill>
                <a:cs typeface="+mn-cs"/>
              </a:rPr>
              <a:t>CSs</a:t>
            </a:r>
            <a:r>
              <a:rPr lang="en-IN" sz="1200" dirty="0" smtClean="0">
                <a:solidFill>
                  <a:srgbClr val="002060"/>
                </a:solidFill>
                <a:cs typeface="+mn-cs"/>
              </a:rPr>
              <a:t> account for 75% of </a:t>
            </a:r>
            <a:r>
              <a:rPr lang="en-IN" sz="1200" dirty="0" err="1" smtClean="0">
                <a:solidFill>
                  <a:srgbClr val="002060"/>
                </a:solidFill>
                <a:cs typeface="+mn-cs"/>
              </a:rPr>
              <a:t>CSs</a:t>
            </a:r>
            <a:r>
              <a:rPr lang="en-IN" sz="1200" dirty="0" smtClean="0">
                <a:solidFill>
                  <a:srgbClr val="002060"/>
                </a:solidFill>
                <a:cs typeface="+mn-cs"/>
              </a:rPr>
              <a:t>, as there are </a:t>
            </a:r>
            <a:r>
              <a:rPr lang="en-IN" sz="1200" dirty="0" err="1" smtClean="0">
                <a:solidFill>
                  <a:srgbClr val="002060"/>
                </a:solidFill>
                <a:cs typeface="+mn-cs"/>
              </a:rPr>
              <a:t>CSs</a:t>
            </a:r>
            <a:r>
              <a:rPr lang="en-IN" sz="1200" dirty="0" smtClean="0">
                <a:solidFill>
                  <a:srgbClr val="002060"/>
                </a:solidFill>
                <a:cs typeface="+mn-cs"/>
              </a:rPr>
              <a:t> even in urban and distribution centres</a:t>
            </a:r>
            <a:endParaRPr lang="en-US" sz="1200" dirty="0" smtClean="0">
              <a:solidFill>
                <a:srgbClr val="002060"/>
              </a:solidFill>
              <a:cs typeface="+mn-cs"/>
            </a:endParaRPr>
          </a:p>
          <a:p>
            <a:pPr lvl="1"/>
            <a:r>
              <a:rPr lang="en-IN" sz="1200" dirty="0" smtClean="0">
                <a:solidFill>
                  <a:srgbClr val="002060"/>
                </a:solidFill>
                <a:cs typeface="+mn-cs"/>
              </a:rPr>
              <a:t>Mean capacity is at 5003 tons. East zone has the highest mean capacity of 8543 tons mainly contributed by WB with 11113 tons</a:t>
            </a:r>
            <a:endParaRPr lang="en-US" sz="1200" dirty="0" smtClean="0">
              <a:solidFill>
                <a:srgbClr val="002060"/>
              </a:solidFill>
              <a:cs typeface="+mn-cs"/>
            </a:endParaRPr>
          </a:p>
          <a:p>
            <a:pPr lvl="1"/>
            <a:r>
              <a:rPr lang="en-IN" sz="1200" dirty="0" smtClean="0">
                <a:solidFill>
                  <a:srgbClr val="002060"/>
                </a:solidFill>
                <a:cs typeface="+mn-cs"/>
              </a:rPr>
              <a:t>As the bulk of the </a:t>
            </a:r>
            <a:r>
              <a:rPr lang="en-IN" sz="1200" dirty="0" err="1" smtClean="0">
                <a:solidFill>
                  <a:srgbClr val="002060"/>
                </a:solidFill>
                <a:cs typeface="+mn-cs"/>
              </a:rPr>
              <a:t>CSs</a:t>
            </a:r>
            <a:r>
              <a:rPr lang="en-IN" sz="1200" dirty="0" smtClean="0">
                <a:solidFill>
                  <a:srgbClr val="002060"/>
                </a:solidFill>
                <a:cs typeface="+mn-cs"/>
              </a:rPr>
              <a:t> stock raw potatoes, the chamber temperature is between 0 to 100 Celsius. Frozen chambers are found more in animal husbandry </a:t>
            </a:r>
            <a:r>
              <a:rPr lang="en-IN" sz="1200" dirty="0" err="1" smtClean="0">
                <a:solidFill>
                  <a:srgbClr val="002060"/>
                </a:solidFill>
                <a:cs typeface="+mn-cs"/>
              </a:rPr>
              <a:t>CSs</a:t>
            </a:r>
            <a:endParaRPr lang="en-US" sz="1200" dirty="0" smtClean="0">
              <a:solidFill>
                <a:srgbClr val="002060"/>
              </a:solidFill>
              <a:cs typeface="+mn-cs"/>
            </a:endParaRPr>
          </a:p>
          <a:p>
            <a:pPr lvl="1"/>
            <a:r>
              <a:rPr lang="en-IN" sz="1200" dirty="0" smtClean="0">
                <a:solidFill>
                  <a:srgbClr val="002060"/>
                </a:solidFill>
                <a:cs typeface="+mn-cs"/>
              </a:rPr>
              <a:t>While horticultural </a:t>
            </a:r>
            <a:r>
              <a:rPr lang="en-IN" sz="1200" dirty="0" err="1" smtClean="0">
                <a:solidFill>
                  <a:srgbClr val="002060"/>
                </a:solidFill>
                <a:cs typeface="+mn-cs"/>
              </a:rPr>
              <a:t>CSs</a:t>
            </a:r>
            <a:r>
              <a:rPr lang="en-IN" sz="1200" dirty="0" smtClean="0">
                <a:solidFill>
                  <a:srgbClr val="002060"/>
                </a:solidFill>
                <a:cs typeface="+mn-cs"/>
              </a:rPr>
              <a:t> stock mainly single commodities, processed food </a:t>
            </a:r>
            <a:r>
              <a:rPr lang="en-IN" sz="1200" dirty="0" err="1" smtClean="0">
                <a:solidFill>
                  <a:srgbClr val="002060"/>
                </a:solidFill>
                <a:cs typeface="+mn-cs"/>
              </a:rPr>
              <a:t>CSs</a:t>
            </a:r>
            <a:r>
              <a:rPr lang="en-IN" sz="1200" dirty="0" smtClean="0">
                <a:solidFill>
                  <a:srgbClr val="002060"/>
                </a:solidFill>
                <a:cs typeface="+mn-cs"/>
              </a:rPr>
              <a:t> and </a:t>
            </a:r>
            <a:r>
              <a:rPr lang="en-IN" sz="1200" dirty="0" err="1" smtClean="0">
                <a:solidFill>
                  <a:srgbClr val="002060"/>
                </a:solidFill>
                <a:cs typeface="+mn-cs"/>
              </a:rPr>
              <a:t>Pharma</a:t>
            </a:r>
            <a:r>
              <a:rPr lang="en-IN" sz="1200" dirty="0" smtClean="0">
                <a:solidFill>
                  <a:srgbClr val="002060"/>
                </a:solidFill>
                <a:cs typeface="+mn-cs"/>
              </a:rPr>
              <a:t> </a:t>
            </a:r>
            <a:r>
              <a:rPr lang="en-IN" sz="1200" dirty="0" err="1" smtClean="0">
                <a:solidFill>
                  <a:srgbClr val="002060"/>
                </a:solidFill>
                <a:cs typeface="+mn-cs"/>
              </a:rPr>
              <a:t>CSs</a:t>
            </a:r>
            <a:r>
              <a:rPr lang="en-IN" sz="1200" dirty="0" smtClean="0">
                <a:solidFill>
                  <a:srgbClr val="002060"/>
                </a:solidFill>
                <a:cs typeface="+mn-cs"/>
              </a:rPr>
              <a:t>, stock other products including horticultural products</a:t>
            </a:r>
            <a:endParaRPr lang="en-US" sz="1200" dirty="0" smtClean="0">
              <a:solidFill>
                <a:srgbClr val="002060"/>
              </a:solidFill>
              <a:cs typeface="+mn-cs"/>
            </a:endParaRPr>
          </a:p>
          <a:p>
            <a:pPr lvl="1"/>
            <a:r>
              <a:rPr lang="en-IN" sz="1200" dirty="0" smtClean="0">
                <a:solidFill>
                  <a:srgbClr val="002060"/>
                </a:solidFill>
                <a:cs typeface="+mn-cs"/>
              </a:rPr>
              <a:t>74% of the </a:t>
            </a:r>
            <a:r>
              <a:rPr lang="en-IN" sz="1200" dirty="0" err="1" smtClean="0">
                <a:solidFill>
                  <a:srgbClr val="002060"/>
                </a:solidFill>
                <a:cs typeface="+mn-cs"/>
              </a:rPr>
              <a:t>CSs</a:t>
            </a:r>
            <a:r>
              <a:rPr lang="en-IN" sz="1200" dirty="0" smtClean="0">
                <a:solidFill>
                  <a:srgbClr val="002060"/>
                </a:solidFill>
                <a:cs typeface="+mn-cs"/>
              </a:rPr>
              <a:t> are having brick and mortar structures with West zone and animal husbandry </a:t>
            </a:r>
            <a:r>
              <a:rPr lang="en-IN" sz="1200" dirty="0" err="1" smtClean="0">
                <a:solidFill>
                  <a:srgbClr val="002060"/>
                </a:solidFill>
                <a:cs typeface="+mn-cs"/>
              </a:rPr>
              <a:t>CSs</a:t>
            </a:r>
            <a:r>
              <a:rPr lang="en-IN" sz="1200" dirty="0" smtClean="0">
                <a:solidFill>
                  <a:srgbClr val="002060"/>
                </a:solidFill>
                <a:cs typeface="+mn-cs"/>
              </a:rPr>
              <a:t> having comparatively more </a:t>
            </a:r>
            <a:r>
              <a:rPr lang="en-IN" sz="1200" dirty="0" err="1" smtClean="0">
                <a:solidFill>
                  <a:srgbClr val="002060"/>
                </a:solidFill>
                <a:cs typeface="+mn-cs"/>
              </a:rPr>
              <a:t>PEB</a:t>
            </a:r>
            <a:r>
              <a:rPr lang="en-IN" sz="1200" dirty="0" smtClean="0">
                <a:solidFill>
                  <a:srgbClr val="002060"/>
                </a:solidFill>
                <a:cs typeface="+mn-cs"/>
              </a:rPr>
              <a:t> structures</a:t>
            </a:r>
            <a:endParaRPr lang="en-US" sz="1200" dirty="0" smtClean="0">
              <a:solidFill>
                <a:srgbClr val="002060"/>
              </a:solidFill>
              <a:cs typeface="+mn-cs"/>
            </a:endParaRPr>
          </a:p>
          <a:p>
            <a:r>
              <a:rPr lang="en-IN" sz="1200" b="1" dirty="0" smtClean="0"/>
              <a:t>Upkeep of facilities</a:t>
            </a:r>
            <a:endParaRPr lang="en-US" sz="1200" b="1" dirty="0" smtClean="0"/>
          </a:p>
          <a:p>
            <a:pPr lvl="1"/>
            <a:r>
              <a:rPr lang="en-IN" sz="1200" dirty="0" smtClean="0">
                <a:solidFill>
                  <a:srgbClr val="002060"/>
                </a:solidFill>
                <a:cs typeface="+mn-cs"/>
              </a:rPr>
              <a:t>External condition of buildings, external hygiene conditions, internal road areas, internal vehicular movement are all rated good on observation.  The percentages reported good are at around 70%. That means there is nearly a third which needs improvement in the above elements. These </a:t>
            </a:r>
            <a:r>
              <a:rPr lang="en-IN" sz="1200" dirty="0" err="1" smtClean="0">
                <a:solidFill>
                  <a:srgbClr val="002060"/>
                </a:solidFill>
                <a:cs typeface="+mn-cs"/>
              </a:rPr>
              <a:t>CSs</a:t>
            </a:r>
            <a:r>
              <a:rPr lang="en-IN" sz="1200" dirty="0" smtClean="0">
                <a:solidFill>
                  <a:srgbClr val="002060"/>
                </a:solidFill>
                <a:cs typeface="+mn-cs"/>
              </a:rPr>
              <a:t> are to be identified and educated on upkeep of facilities</a:t>
            </a:r>
            <a:endParaRPr lang="en-US" sz="1200" dirty="0" smtClean="0">
              <a:solidFill>
                <a:srgbClr val="002060"/>
              </a:solidFill>
              <a:cs typeface="+mn-cs"/>
            </a:endParaRPr>
          </a:p>
          <a:p>
            <a:pPr lvl="1"/>
            <a:r>
              <a:rPr lang="en-IN" sz="1200" dirty="0" smtClean="0">
                <a:solidFill>
                  <a:srgbClr val="002060"/>
                </a:solidFill>
                <a:cs typeface="+mn-cs"/>
              </a:rPr>
              <a:t>The percentage of </a:t>
            </a:r>
            <a:r>
              <a:rPr lang="en-IN" sz="1200" dirty="0" err="1" smtClean="0">
                <a:solidFill>
                  <a:srgbClr val="002060"/>
                </a:solidFill>
                <a:cs typeface="+mn-cs"/>
              </a:rPr>
              <a:t>CSs</a:t>
            </a:r>
            <a:r>
              <a:rPr lang="en-IN" sz="1200" dirty="0" smtClean="0">
                <a:solidFill>
                  <a:srgbClr val="002060"/>
                </a:solidFill>
                <a:cs typeface="+mn-cs"/>
              </a:rPr>
              <a:t> having covered drainage is at 41%. This needs to be improved, so that hygiene of the facilities can be improved to maintain food safety standards</a:t>
            </a:r>
            <a:endParaRPr lang="en-US" sz="1200" dirty="0" smtClean="0">
              <a:solidFill>
                <a:srgbClr val="002060"/>
              </a:solidFill>
              <a:cs typeface="+mn-cs"/>
            </a:endParaRPr>
          </a:p>
          <a:p>
            <a:pPr lvl="0"/>
            <a:r>
              <a:rPr lang="en-IN" sz="1200" b="1" dirty="0" smtClean="0"/>
              <a:t>General layout of the facilities</a:t>
            </a:r>
            <a:endParaRPr lang="en-US" sz="1200" b="1" dirty="0" smtClean="0"/>
          </a:p>
          <a:p>
            <a:pPr lvl="1"/>
            <a:r>
              <a:rPr lang="en-IN" sz="1200" dirty="0" smtClean="0">
                <a:solidFill>
                  <a:srgbClr val="002060"/>
                </a:solidFill>
                <a:cs typeface="+mn-cs"/>
              </a:rPr>
              <a:t>The mean boundary area is 4567 </a:t>
            </a:r>
            <a:r>
              <a:rPr lang="en-IN" sz="1200" dirty="0" err="1" smtClean="0">
                <a:solidFill>
                  <a:srgbClr val="002060"/>
                </a:solidFill>
                <a:cs typeface="+mn-cs"/>
              </a:rPr>
              <a:t>Sqmts</a:t>
            </a:r>
            <a:r>
              <a:rPr lang="en-IN" sz="1200" dirty="0" smtClean="0">
                <a:solidFill>
                  <a:srgbClr val="002060"/>
                </a:solidFill>
                <a:cs typeface="+mn-cs"/>
              </a:rPr>
              <a:t> while the mean covered area is 3568 </a:t>
            </a:r>
            <a:r>
              <a:rPr lang="en-IN" sz="1200" dirty="0" err="1" smtClean="0">
                <a:solidFill>
                  <a:srgbClr val="002060"/>
                </a:solidFill>
                <a:cs typeface="+mn-cs"/>
              </a:rPr>
              <a:t>Sqmts</a:t>
            </a:r>
            <a:r>
              <a:rPr lang="en-IN" sz="1200" dirty="0" smtClean="0">
                <a:solidFill>
                  <a:srgbClr val="002060"/>
                </a:solidFill>
                <a:cs typeface="+mn-cs"/>
              </a:rPr>
              <a:t>.</a:t>
            </a:r>
            <a:endParaRPr lang="en-US" sz="1200" dirty="0" smtClean="0">
              <a:solidFill>
                <a:srgbClr val="002060"/>
              </a:solidFill>
              <a:cs typeface="+mn-cs"/>
            </a:endParaRPr>
          </a:p>
          <a:p>
            <a:pPr lvl="1"/>
            <a:r>
              <a:rPr lang="en-IN" sz="1200" dirty="0" smtClean="0">
                <a:solidFill>
                  <a:srgbClr val="002060"/>
                </a:solidFill>
                <a:cs typeface="+mn-cs"/>
              </a:rPr>
              <a:t>Nearly a third of </a:t>
            </a:r>
            <a:r>
              <a:rPr lang="en-IN" sz="1200" dirty="0" err="1" smtClean="0">
                <a:solidFill>
                  <a:srgbClr val="002060"/>
                </a:solidFill>
                <a:cs typeface="+mn-cs"/>
              </a:rPr>
              <a:t>CSs</a:t>
            </a:r>
            <a:r>
              <a:rPr lang="en-IN" sz="1200" dirty="0" smtClean="0">
                <a:solidFill>
                  <a:srgbClr val="002060"/>
                </a:solidFill>
                <a:cs typeface="+mn-cs"/>
              </a:rPr>
              <a:t> have only ground floor while 36% have four floors in their buildings.</a:t>
            </a:r>
            <a:endParaRPr lang="en-US" sz="1200" dirty="0" smtClean="0">
              <a:solidFill>
                <a:srgbClr val="002060"/>
              </a:solidFill>
              <a:cs typeface="+mn-cs"/>
            </a:endParaRPr>
          </a:p>
          <a:p>
            <a:pPr lvl="1"/>
            <a:r>
              <a:rPr lang="en-IN" sz="1200" dirty="0" smtClean="0">
                <a:solidFill>
                  <a:srgbClr val="002060"/>
                </a:solidFill>
                <a:cs typeface="+mn-cs"/>
              </a:rPr>
              <a:t>Mezzanine type of stacking is more prevalent in </a:t>
            </a:r>
            <a:r>
              <a:rPr lang="en-IN" sz="1200" dirty="0" err="1" smtClean="0">
                <a:solidFill>
                  <a:srgbClr val="002060"/>
                </a:solidFill>
                <a:cs typeface="+mn-cs"/>
              </a:rPr>
              <a:t>CSs</a:t>
            </a:r>
            <a:r>
              <a:rPr lang="en-IN" sz="1200" dirty="0" smtClean="0">
                <a:solidFill>
                  <a:srgbClr val="002060"/>
                </a:solidFill>
                <a:cs typeface="+mn-cs"/>
              </a:rPr>
              <a:t> and generally gunny nags are the smallest storage unit in the CS.</a:t>
            </a:r>
            <a:endParaRPr lang="en-US" sz="1200" dirty="0" smtClean="0">
              <a:solidFill>
                <a:srgbClr val="002060"/>
              </a:solidFill>
              <a:cs typeface="+mn-cs"/>
            </a:endParaRPr>
          </a:p>
          <a:p>
            <a:pPr lvl="1"/>
            <a:r>
              <a:rPr lang="en-IN" sz="1200" dirty="0" smtClean="0">
                <a:solidFill>
                  <a:srgbClr val="002060"/>
                </a:solidFill>
                <a:cs typeface="+mn-cs"/>
              </a:rPr>
              <a:t>27% of the </a:t>
            </a:r>
            <a:r>
              <a:rPr lang="en-IN" sz="1200" dirty="0" err="1" smtClean="0">
                <a:solidFill>
                  <a:srgbClr val="002060"/>
                </a:solidFill>
                <a:cs typeface="+mn-cs"/>
              </a:rPr>
              <a:t>CSs</a:t>
            </a:r>
            <a:r>
              <a:rPr lang="en-IN" sz="1200" dirty="0" smtClean="0">
                <a:solidFill>
                  <a:srgbClr val="002060"/>
                </a:solidFill>
                <a:cs typeface="+mn-cs"/>
              </a:rPr>
              <a:t> had recent upgrades and the main reason for upgrade is to expand capacity</a:t>
            </a:r>
            <a:endParaRPr lang="en-US" sz="1200" dirty="0" smtClean="0">
              <a:solidFill>
                <a:srgbClr val="002060"/>
              </a:solidFill>
              <a:cs typeface="+mn-cs"/>
            </a:endParaRPr>
          </a:p>
          <a:p>
            <a:pPr lvl="1"/>
            <a:r>
              <a:rPr lang="en-IN" sz="1200" dirty="0" smtClean="0">
                <a:solidFill>
                  <a:srgbClr val="002060"/>
                </a:solidFill>
                <a:cs typeface="+mn-cs"/>
              </a:rPr>
              <a:t>In terms of insulation </a:t>
            </a:r>
            <a:r>
              <a:rPr lang="en-IN" sz="1200" dirty="0" err="1" smtClean="0">
                <a:solidFill>
                  <a:srgbClr val="002060"/>
                </a:solidFill>
                <a:cs typeface="+mn-cs"/>
              </a:rPr>
              <a:t>thermocol</a:t>
            </a:r>
            <a:r>
              <a:rPr lang="en-IN" sz="1200" dirty="0" smtClean="0">
                <a:solidFill>
                  <a:srgbClr val="002060"/>
                </a:solidFill>
                <a:cs typeface="+mn-cs"/>
              </a:rPr>
              <a:t>/EPS are used as add on panels to prevent outside heat affecting the </a:t>
            </a:r>
            <a:r>
              <a:rPr lang="en-IN" sz="1200" dirty="0" err="1" smtClean="0">
                <a:solidFill>
                  <a:srgbClr val="002060"/>
                </a:solidFill>
                <a:cs typeface="+mn-cs"/>
              </a:rPr>
              <a:t>CSs</a:t>
            </a:r>
            <a:r>
              <a:rPr lang="en-IN" sz="1200" dirty="0" smtClean="0">
                <a:solidFill>
                  <a:srgbClr val="002060"/>
                </a:solidFill>
                <a:cs typeface="+mn-cs"/>
              </a:rPr>
              <a:t>. Only in animal husbandry </a:t>
            </a:r>
            <a:r>
              <a:rPr lang="en-IN" sz="1200" dirty="0" err="1" smtClean="0">
                <a:solidFill>
                  <a:srgbClr val="002060"/>
                </a:solidFill>
                <a:cs typeface="+mn-cs"/>
              </a:rPr>
              <a:t>CSs</a:t>
            </a:r>
            <a:r>
              <a:rPr lang="en-IN" sz="1200" dirty="0" smtClean="0">
                <a:solidFill>
                  <a:srgbClr val="002060"/>
                </a:solidFill>
                <a:cs typeface="+mn-cs"/>
              </a:rPr>
              <a:t> 50% have </a:t>
            </a:r>
            <a:r>
              <a:rPr lang="en-IN" sz="1200" dirty="0" err="1" smtClean="0">
                <a:solidFill>
                  <a:srgbClr val="002060"/>
                </a:solidFill>
                <a:cs typeface="+mn-cs"/>
              </a:rPr>
              <a:t>PUF</a:t>
            </a:r>
            <a:r>
              <a:rPr lang="en-IN" sz="1200" dirty="0" smtClean="0">
                <a:solidFill>
                  <a:srgbClr val="002060"/>
                </a:solidFill>
                <a:cs typeface="+mn-cs"/>
              </a:rPr>
              <a:t> panels.</a:t>
            </a:r>
            <a:endParaRPr lang="en-US" sz="1200" dirty="0" smtClean="0">
              <a:solidFill>
                <a:srgbClr val="002060"/>
              </a:solidFill>
              <a:cs typeface="+mn-cs"/>
            </a:endParaRPr>
          </a:p>
          <a:p>
            <a:pPr lvl="1"/>
            <a:r>
              <a:rPr lang="en-IN" sz="1200" dirty="0" smtClean="0">
                <a:solidFill>
                  <a:srgbClr val="002060"/>
                </a:solidFill>
                <a:cs typeface="+mn-cs"/>
              </a:rPr>
              <a:t>58% of </a:t>
            </a:r>
            <a:r>
              <a:rPr lang="en-IN" sz="1200" dirty="0" err="1" smtClean="0">
                <a:solidFill>
                  <a:srgbClr val="002060"/>
                </a:solidFill>
                <a:cs typeface="+mn-cs"/>
              </a:rPr>
              <a:t>CSs</a:t>
            </a:r>
            <a:r>
              <a:rPr lang="en-IN" sz="1200" dirty="0" smtClean="0">
                <a:solidFill>
                  <a:srgbClr val="002060"/>
                </a:solidFill>
                <a:cs typeface="+mn-cs"/>
              </a:rPr>
              <a:t> have single gates while 36% have 2 gates. The rest have more than 2 gates</a:t>
            </a:r>
            <a:endParaRPr lang="en-US" sz="1200" dirty="0" smtClean="0">
              <a:solidFill>
                <a:srgbClr val="002060"/>
              </a:solidFill>
              <a:cs typeface="+mn-cs"/>
            </a:endParaRPr>
          </a:p>
          <a:p>
            <a:pPr lvl="1"/>
            <a:r>
              <a:rPr lang="en-IN" sz="1200" dirty="0" smtClean="0">
                <a:solidFill>
                  <a:srgbClr val="002060"/>
                </a:solidFill>
                <a:cs typeface="+mn-cs"/>
              </a:rPr>
              <a:t>67% of </a:t>
            </a:r>
            <a:r>
              <a:rPr lang="en-IN" sz="1200" dirty="0" err="1" smtClean="0">
                <a:solidFill>
                  <a:srgbClr val="002060"/>
                </a:solidFill>
                <a:cs typeface="+mn-cs"/>
              </a:rPr>
              <a:t>CSs</a:t>
            </a:r>
            <a:r>
              <a:rPr lang="en-IN" sz="1200" dirty="0" smtClean="0">
                <a:solidFill>
                  <a:srgbClr val="002060"/>
                </a:solidFill>
                <a:cs typeface="+mn-cs"/>
              </a:rPr>
              <a:t> had uncovered parking space while the other 33% had covered parking space. On an average 22 vehicles can be parked in the </a:t>
            </a:r>
            <a:r>
              <a:rPr lang="en-IN" sz="1200" dirty="0" err="1" smtClean="0">
                <a:solidFill>
                  <a:srgbClr val="002060"/>
                </a:solidFill>
                <a:cs typeface="+mn-cs"/>
              </a:rPr>
              <a:t>CSs</a:t>
            </a:r>
            <a:endParaRPr lang="en-US" sz="1200" dirty="0" smtClean="0">
              <a:solidFill>
                <a:srgbClr val="002060"/>
              </a:solidFill>
              <a:cs typeface="+mn-cs"/>
            </a:endParaRPr>
          </a:p>
          <a:p>
            <a:pPr lvl="1"/>
            <a:r>
              <a:rPr lang="en-IN" sz="1200" dirty="0" smtClean="0">
                <a:solidFill>
                  <a:srgbClr val="002060"/>
                </a:solidFill>
                <a:cs typeface="+mn-cs"/>
              </a:rPr>
              <a:t>Transport services were not provided by 79% of the </a:t>
            </a:r>
            <a:r>
              <a:rPr lang="en-IN" sz="1200" dirty="0" err="1" smtClean="0">
                <a:solidFill>
                  <a:srgbClr val="002060"/>
                </a:solidFill>
                <a:cs typeface="+mn-cs"/>
              </a:rPr>
              <a:t>CSs</a:t>
            </a:r>
            <a:r>
              <a:rPr lang="en-IN" sz="1200" dirty="0" smtClean="0">
                <a:solidFill>
                  <a:srgbClr val="002060"/>
                </a:solidFill>
                <a:cs typeface="+mn-cs"/>
              </a:rPr>
              <a:t>. Even those facilitated the service, mostly they used hired out services.</a:t>
            </a:r>
            <a:endParaRPr lang="en-US" sz="1200" dirty="0" smtClean="0">
              <a:solidFill>
                <a:srgbClr val="002060"/>
              </a:solidFill>
              <a:cs typeface="+mn-cs"/>
            </a:endParaRPr>
          </a:p>
          <a:p>
            <a:pPr lvl="1"/>
            <a:r>
              <a:rPr lang="en-IN" sz="1200" dirty="0" smtClean="0">
                <a:solidFill>
                  <a:srgbClr val="002060"/>
                </a:solidFill>
                <a:cs typeface="+mn-cs"/>
              </a:rPr>
              <a:t>Only 4% provided reefer truck facilities and that too only half of them had their own reefer trucks</a:t>
            </a:r>
            <a:endParaRPr lang="en-US" sz="1200" dirty="0" smtClean="0">
              <a:solidFill>
                <a:srgbClr val="002060"/>
              </a:solidFill>
              <a:cs typeface="+mn-cs"/>
            </a:endParaRPr>
          </a:p>
          <a:p>
            <a:endParaRPr lang="en-US" sz="1200" dirty="0" smtClean="0"/>
          </a:p>
        </p:txBody>
      </p:sp>
    </p:spTree>
  </p:cSld>
  <p:clrMapOvr>
    <a:masterClrMapping/>
  </p:clrMapOvr>
  <p:transition/>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05532" y="1866109"/>
            <a:ext cx="5995877" cy="4418717"/>
          </a:xfrm>
        </p:spPr>
        <p:txBody>
          <a:bodyPr/>
          <a:lstStyle/>
          <a:p>
            <a:pPr algn="ctr"/>
            <a:r>
              <a:rPr lang="en-US" sz="3600" dirty="0" smtClean="0"/>
              <a:t>CHAPTER 8 </a:t>
            </a:r>
            <a:br>
              <a:rPr lang="en-US" sz="3600" dirty="0" smtClean="0"/>
            </a:br>
            <a:r>
              <a:rPr lang="en-US" sz="3600" dirty="0" smtClean="0"/>
              <a:t/>
            </a:r>
            <a:br>
              <a:rPr lang="en-US" sz="3600" dirty="0" smtClean="0"/>
            </a:br>
            <a:r>
              <a:rPr lang="en-US" sz="3600" dirty="0" smtClean="0"/>
              <a:t>CATCHEMENT AREA NEAR FACILITY &amp; PRODUCT TYPE STORED</a:t>
            </a:r>
            <a:br>
              <a:rPr lang="en-US" sz="3600" dirty="0" smtClean="0"/>
            </a:br>
            <a:r>
              <a:rPr lang="en-US" sz="3600" dirty="0" smtClean="0"/>
              <a:t/>
            </a:r>
            <a:br>
              <a:rPr lang="en-US" sz="3600" dirty="0" smtClean="0"/>
            </a:br>
            <a:r>
              <a:rPr lang="en-US" sz="3600" dirty="0" smtClean="0"/>
              <a:t/>
            </a:r>
            <a:br>
              <a:rPr lang="en-US" sz="3600" dirty="0" smtClean="0"/>
            </a:br>
            <a:r>
              <a:rPr lang="en-US" sz="3600" dirty="0" smtClean="0"/>
              <a:t/>
            </a:r>
            <a:br>
              <a:rPr lang="en-US" sz="3600" dirty="0" smtClean="0"/>
            </a:br>
            <a:r>
              <a:rPr lang="en-US" sz="2000" dirty="0" smtClean="0">
                <a:solidFill>
                  <a:srgbClr val="002060"/>
                </a:solidFill>
              </a:rPr>
              <a:t>Page no 120 to 154 </a:t>
            </a:r>
            <a:endParaRPr lang="en-US" sz="3600" dirty="0"/>
          </a:p>
        </p:txBody>
      </p:sp>
    </p:spTree>
  </p:cSld>
  <p:clrMapOvr>
    <a:masterClrMapping/>
  </p:clrMapOvr>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8. CATCHMENT AREA NEAR FACILITY AND PRODUCT TYPE STORED </a:t>
            </a:r>
            <a:endParaRPr lang="en-US" dirty="0"/>
          </a:p>
        </p:txBody>
      </p:sp>
      <p:sp>
        <p:nvSpPr>
          <p:cNvPr id="3" name="Content Placeholder 2"/>
          <p:cNvSpPr>
            <a:spLocks noGrp="1"/>
          </p:cNvSpPr>
          <p:nvPr>
            <p:ph idx="1"/>
          </p:nvPr>
        </p:nvSpPr>
        <p:spPr/>
        <p:txBody>
          <a:bodyPr/>
          <a:lstStyle/>
          <a:p>
            <a:pPr algn="just">
              <a:spcBef>
                <a:spcPts val="600"/>
              </a:spcBef>
              <a:spcAft>
                <a:spcPts val="600"/>
              </a:spcAft>
            </a:pPr>
            <a:endParaRPr lang="en-US" sz="1200" dirty="0" smtClean="0"/>
          </a:p>
          <a:p>
            <a:pPr algn="just">
              <a:spcBef>
                <a:spcPts val="600"/>
              </a:spcBef>
              <a:spcAft>
                <a:spcPts val="600"/>
              </a:spcAft>
            </a:pPr>
            <a:r>
              <a:rPr lang="en-US" sz="1200" dirty="0" smtClean="0"/>
              <a:t>Farm gate cold storages which are most common in India. 3,414 cold storages stock raw potatoes. Likewise the storages stocking potatoes have the highest installed capacity. Close to 700 cold storages store spices. As compared to all the horticulture products, capacity utilization is highest among storages stocking spices.</a:t>
            </a:r>
          </a:p>
          <a:p>
            <a:pPr algn="just">
              <a:spcBef>
                <a:spcPts val="600"/>
              </a:spcBef>
              <a:spcAft>
                <a:spcPts val="600"/>
              </a:spcAft>
            </a:pPr>
            <a:endParaRPr lang="en-US" sz="1200" dirty="0" smtClean="0"/>
          </a:p>
          <a:p>
            <a:pPr algn="just">
              <a:spcBef>
                <a:spcPts val="600"/>
              </a:spcBef>
              <a:spcAft>
                <a:spcPts val="600"/>
              </a:spcAft>
            </a:pPr>
            <a:r>
              <a:rPr lang="en-US" sz="1200" dirty="0" smtClean="0"/>
              <a:t>When it comes to processed food stocking cold storages, butter is widely stocked. As compared to all the zones, cold storages based in the East are less likely to store butter and close to 50% of them store processed potatoes. </a:t>
            </a:r>
          </a:p>
          <a:p>
            <a:pPr algn="just">
              <a:spcBef>
                <a:spcPts val="600"/>
              </a:spcBef>
              <a:spcAft>
                <a:spcPts val="600"/>
              </a:spcAft>
            </a:pPr>
            <a:endParaRPr lang="en-US" sz="1200" dirty="0" smtClean="0"/>
          </a:p>
          <a:p>
            <a:pPr algn="just">
              <a:spcBef>
                <a:spcPts val="600"/>
              </a:spcBef>
              <a:spcAft>
                <a:spcPts val="600"/>
              </a:spcAft>
            </a:pPr>
            <a:r>
              <a:rPr lang="en-US" sz="1200" dirty="0" smtClean="0"/>
              <a:t>Seafood is stocked by over 70% of the Type M cold storages. Almost 90%  of Type M cold storages in South stock sea food.    	</a:t>
            </a:r>
          </a:p>
          <a:p>
            <a:pPr algn="just">
              <a:spcBef>
                <a:spcPts val="600"/>
              </a:spcBef>
              <a:spcAft>
                <a:spcPts val="600"/>
              </a:spcAft>
            </a:pPr>
            <a:endParaRPr lang="en-US" sz="1200" dirty="0" smtClean="0"/>
          </a:p>
          <a:p>
            <a:pPr algn="just">
              <a:spcBef>
                <a:spcPts val="600"/>
              </a:spcBef>
              <a:spcAft>
                <a:spcPts val="600"/>
              </a:spcAft>
            </a:pPr>
            <a:r>
              <a:rPr lang="en-US" sz="1200" dirty="0" smtClean="0"/>
              <a:t>More than 75% of cold storages are located in states of Andhra Pradesh, Gujarat, UP, Punjab &amp; West Bengal. </a:t>
            </a:r>
            <a:endParaRPr lang="en-IN" sz="1200" dirty="0" smtClean="0"/>
          </a:p>
          <a:p>
            <a:pPr algn="just"/>
            <a:endParaRPr lang="en-US" dirty="0" smtClean="0"/>
          </a:p>
        </p:txBody>
      </p:sp>
    </p:spTree>
  </p:cSld>
  <p:clrMapOvr>
    <a:masterClrMapping/>
  </p:clrMapOvr>
  <p:transition/>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IN" sz="2400" dirty="0" smtClean="0"/>
              <a:t>8. CATCHMENT AREA AROUND THE FACILITY</a:t>
            </a:r>
            <a:endParaRPr lang="en-IN" sz="2400" dirty="0"/>
          </a:p>
        </p:txBody>
      </p:sp>
      <p:sp>
        <p:nvSpPr>
          <p:cNvPr id="3" name="Content Placeholder 2"/>
          <p:cNvSpPr>
            <a:spLocks noGrp="1"/>
          </p:cNvSpPr>
          <p:nvPr>
            <p:ph idx="4294967295"/>
          </p:nvPr>
        </p:nvSpPr>
        <p:spPr>
          <a:xfrm>
            <a:off x="342900" y="1152525"/>
            <a:ext cx="6372225" cy="8156575"/>
          </a:xfrm>
        </p:spPr>
        <p:txBody>
          <a:bodyPr/>
          <a:lstStyle/>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IN" sz="1400" dirty="0" smtClean="0"/>
          </a:p>
          <a:p>
            <a:pPr algn="just"/>
            <a:endParaRPr lang="en-IN" sz="1400" dirty="0" smtClean="0"/>
          </a:p>
          <a:p>
            <a:pPr algn="just"/>
            <a:endParaRPr lang="en-IN" sz="1400" dirty="0" smtClean="0"/>
          </a:p>
          <a:p>
            <a:pPr algn="just"/>
            <a:endParaRPr lang="en-IN" sz="1400" dirty="0" smtClean="0"/>
          </a:p>
          <a:p>
            <a:pPr algn="just">
              <a:spcBef>
                <a:spcPts val="600"/>
              </a:spcBef>
              <a:spcAft>
                <a:spcPts val="600"/>
              </a:spcAft>
            </a:pPr>
            <a:r>
              <a:rPr lang="en-IN" sz="1200" dirty="0" smtClean="0"/>
              <a:t>68% of the CSs stock horticulture products and are categorized as Farm gates due to their location near producing locations</a:t>
            </a:r>
          </a:p>
          <a:p>
            <a:pPr algn="just">
              <a:spcBef>
                <a:spcPts val="600"/>
              </a:spcBef>
              <a:spcAft>
                <a:spcPts val="600"/>
              </a:spcAft>
            </a:pPr>
            <a:r>
              <a:rPr lang="en-US" sz="1200" dirty="0" smtClean="0"/>
              <a:t>There are other Type H scold stores near mandis, perishable cargo centers, part of network of cold stores etc. Type H actually account for 86% of cold stores in the country</a:t>
            </a:r>
            <a:endParaRPr lang="en-IN" sz="1200" dirty="0" smtClean="0"/>
          </a:p>
          <a:p>
            <a:pPr algn="just">
              <a:spcBef>
                <a:spcPts val="600"/>
              </a:spcBef>
              <a:spcAft>
                <a:spcPts val="600"/>
              </a:spcAft>
            </a:pPr>
            <a:r>
              <a:rPr lang="en-IN" sz="1200" dirty="0" smtClean="0"/>
              <a:t>Analysis of capacity utilisation of products stocked shows that the CSs generally have enough clientele to stock the products. Overall average capacity utilisation is 75% which shows that the CS’s catchment area is sustainable</a:t>
            </a:r>
          </a:p>
          <a:p>
            <a:pPr algn="just"/>
            <a:endParaRPr lang="en-US" sz="1400" dirty="0" smtClean="0"/>
          </a:p>
          <a:p>
            <a:pPr algn="just"/>
            <a:endParaRPr lang="en-IN" sz="1400" dirty="0" smtClean="0"/>
          </a:p>
          <a:p>
            <a:pPr algn="just"/>
            <a:endParaRPr lang="en-IN" sz="1400" dirty="0"/>
          </a:p>
        </p:txBody>
      </p:sp>
      <p:graphicFrame>
        <p:nvGraphicFramePr>
          <p:cNvPr id="6" name="Chart 5"/>
          <p:cNvGraphicFramePr/>
          <p:nvPr/>
        </p:nvGraphicFramePr>
        <p:xfrm>
          <a:off x="648065" y="1598625"/>
          <a:ext cx="5749914" cy="3039065"/>
        </p:xfrm>
        <a:graphic>
          <a:graphicData uri="http://schemas.openxmlformats.org/drawingml/2006/chart">
            <c:chart xmlns:c="http://schemas.openxmlformats.org/drawingml/2006/chart" xmlns:r="http://schemas.openxmlformats.org/officeDocument/2006/relationships" r:id="rId2"/>
          </a:graphicData>
        </a:graphic>
      </p:graphicFrame>
    </p:spTree>
  </p:cSld>
  <p:clrMapOvr>
    <a:masterClrMapping/>
  </p:clrMapOvr>
  <p:transition/>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endParaRPr lang="en-US" dirty="0" smtClean="0"/>
          </a:p>
          <a:p>
            <a:endParaRPr lang="en-IN" dirty="0"/>
          </a:p>
        </p:txBody>
      </p:sp>
      <p:graphicFrame>
        <p:nvGraphicFramePr>
          <p:cNvPr id="3" name="Table 2"/>
          <p:cNvGraphicFramePr>
            <a:graphicFrameLocks noGrp="1"/>
          </p:cNvGraphicFramePr>
          <p:nvPr/>
        </p:nvGraphicFramePr>
        <p:xfrm>
          <a:off x="688310" y="1777197"/>
          <a:ext cx="5923505" cy="6009354"/>
        </p:xfrm>
        <a:graphic>
          <a:graphicData uri="http://schemas.openxmlformats.org/drawingml/2006/table">
            <a:tbl>
              <a:tblPr firstRow="1" bandRow="1">
                <a:tableStyleId>{073A0DAA-6AF3-43AB-8588-CEC1D06C72B9}</a:tableStyleId>
              </a:tblPr>
              <a:tblGrid>
                <a:gridCol w="1167737"/>
                <a:gridCol w="992602"/>
                <a:gridCol w="1059261"/>
                <a:gridCol w="1407703"/>
                <a:gridCol w="1296202"/>
              </a:tblGrid>
              <a:tr h="534898">
                <a:tc>
                  <a:txBody>
                    <a:bodyPr/>
                    <a:lstStyle/>
                    <a:p>
                      <a:pPr marL="0" marR="0" indent="0" algn="ctr" defTabSz="914400" rtl="0" eaLnBrk="1" fontAlgn="auto" latinLnBrk="0" hangingPunct="1">
                        <a:lnSpc>
                          <a:spcPct val="115000"/>
                        </a:lnSpc>
                        <a:spcBef>
                          <a:spcPts val="0"/>
                        </a:spcBef>
                        <a:spcAft>
                          <a:spcPts val="0"/>
                        </a:spcAft>
                        <a:buClrTx/>
                        <a:buSzTx/>
                        <a:buFontTx/>
                        <a:buNone/>
                        <a:tabLst/>
                        <a:defRPr/>
                      </a:pPr>
                      <a:r>
                        <a:rPr lang="en-US" sz="1100" kern="1200" dirty="0" smtClean="0">
                          <a:solidFill>
                            <a:schemeClr val="bg1"/>
                          </a:solidFill>
                          <a:latin typeface="Calibri"/>
                          <a:ea typeface="Corbel"/>
                          <a:cs typeface="Corbel"/>
                        </a:rPr>
                        <a:t>Products stocked by farm gate Horticulture</a:t>
                      </a:r>
                      <a:endParaRPr lang="en-IN" sz="1200" kern="1200" dirty="0" smtClean="0">
                        <a:solidFill>
                          <a:schemeClr val="bg1"/>
                        </a:solidFill>
                        <a:latin typeface="Cambria"/>
                        <a:ea typeface="Corbel"/>
                        <a:cs typeface="Times New Roman"/>
                      </a:endParaRPr>
                    </a:p>
                  </a:txBody>
                  <a:tcPr marL="68580" marR="68580" marT="0" marB="0" anchor="ctr"/>
                </a:tc>
                <a:tc>
                  <a:txBody>
                    <a:bodyPr/>
                    <a:lstStyle/>
                    <a:p>
                      <a:pPr marL="53975" indent="0" algn="ctr">
                        <a:lnSpc>
                          <a:spcPct val="115000"/>
                        </a:lnSpc>
                        <a:spcAft>
                          <a:spcPts val="0"/>
                        </a:spcAft>
                      </a:pPr>
                      <a:r>
                        <a:rPr lang="en-US" sz="1100" kern="1200" dirty="0">
                          <a:solidFill>
                            <a:schemeClr val="bg1"/>
                          </a:solidFill>
                          <a:latin typeface="Calibri"/>
                          <a:ea typeface="Corbel"/>
                          <a:cs typeface="Corbel"/>
                        </a:rPr>
                        <a:t>No. of CSs stocking</a:t>
                      </a:r>
                      <a:endParaRPr lang="en-IN" sz="1200" kern="1200" dirty="0">
                        <a:solidFill>
                          <a:schemeClr val="bg1"/>
                        </a:solidFill>
                        <a:latin typeface="Cambria"/>
                        <a:ea typeface="Corbel"/>
                        <a:cs typeface="Times New Roman"/>
                      </a:endParaRPr>
                    </a:p>
                  </a:txBody>
                  <a:tcPr marL="68580" marR="68580" marT="0" marB="0" anchor="ctr"/>
                </a:tc>
                <a:tc>
                  <a:txBody>
                    <a:bodyPr/>
                    <a:lstStyle/>
                    <a:p>
                      <a:pPr marL="0" indent="0" algn="ctr">
                        <a:lnSpc>
                          <a:spcPct val="115000"/>
                        </a:lnSpc>
                        <a:spcAft>
                          <a:spcPts val="0"/>
                        </a:spcAft>
                      </a:pPr>
                      <a:r>
                        <a:rPr lang="en-US" sz="1100" kern="1200" dirty="0" smtClean="0">
                          <a:solidFill>
                            <a:schemeClr val="bg1"/>
                          </a:solidFill>
                          <a:latin typeface="Calibri"/>
                          <a:ea typeface="Corbel"/>
                          <a:cs typeface="Times New Roman"/>
                        </a:rPr>
                        <a:t>Total</a:t>
                      </a:r>
                      <a:r>
                        <a:rPr lang="en-US" sz="1100" kern="1200" baseline="0" dirty="0" smtClean="0">
                          <a:solidFill>
                            <a:schemeClr val="bg1"/>
                          </a:solidFill>
                          <a:latin typeface="Calibri"/>
                          <a:ea typeface="Corbel"/>
                          <a:cs typeface="Times New Roman"/>
                        </a:rPr>
                        <a:t> Installed Capacity (Tons)</a:t>
                      </a:r>
                      <a:endParaRPr lang="en-IN" sz="1200" kern="1200" dirty="0">
                        <a:solidFill>
                          <a:schemeClr val="bg1"/>
                        </a:solidFill>
                        <a:latin typeface="Cambria"/>
                        <a:ea typeface="Corbel"/>
                        <a:cs typeface="Times New Roman"/>
                      </a:endParaRPr>
                    </a:p>
                  </a:txBody>
                  <a:tcPr marL="68580" marR="68580" marT="0" marB="0" anchor="ctr"/>
                </a:tc>
                <a:tc>
                  <a:txBody>
                    <a:bodyPr/>
                    <a:lstStyle/>
                    <a:p>
                      <a:pPr marL="0" indent="0" algn="ctr" defTabSz="914400" rtl="0" eaLnBrk="1" latinLnBrk="0" hangingPunct="1">
                        <a:lnSpc>
                          <a:spcPct val="115000"/>
                        </a:lnSpc>
                        <a:spcAft>
                          <a:spcPts val="0"/>
                        </a:spcAft>
                      </a:pPr>
                      <a:r>
                        <a:rPr lang="en-IN" sz="1100" b="1" kern="1200" dirty="0" smtClean="0">
                          <a:solidFill>
                            <a:schemeClr val="bg1"/>
                          </a:solidFill>
                          <a:latin typeface="Calibri"/>
                          <a:ea typeface="Corbel"/>
                          <a:cs typeface="Times New Roman"/>
                        </a:rPr>
                        <a:t>Mean of installed storage capacity (tons)</a:t>
                      </a:r>
                      <a:endParaRPr lang="en-IN" sz="1100" b="1" kern="1200" dirty="0">
                        <a:solidFill>
                          <a:schemeClr val="bg1"/>
                        </a:solidFill>
                        <a:latin typeface="Calibri"/>
                        <a:ea typeface="Corbel"/>
                        <a:cs typeface="Times New Roman"/>
                      </a:endParaRPr>
                    </a:p>
                  </a:txBody>
                  <a:tcPr marL="68580" marR="68580" marT="0" marB="0" anchor="ctr"/>
                </a:tc>
                <a:tc>
                  <a:txBody>
                    <a:bodyPr/>
                    <a:lstStyle/>
                    <a:p>
                      <a:pPr marL="0" indent="0" algn="ctr" defTabSz="914400" rtl="0" eaLnBrk="1" latinLnBrk="0" hangingPunct="1">
                        <a:lnSpc>
                          <a:spcPct val="115000"/>
                        </a:lnSpc>
                        <a:spcAft>
                          <a:spcPts val="0"/>
                        </a:spcAft>
                      </a:pPr>
                      <a:r>
                        <a:rPr lang="en-IN" sz="1100" b="1" kern="1200" dirty="0" smtClean="0">
                          <a:solidFill>
                            <a:schemeClr val="bg1"/>
                          </a:solidFill>
                          <a:latin typeface="Calibri"/>
                          <a:ea typeface="Corbel"/>
                          <a:cs typeface="Times New Roman"/>
                        </a:rPr>
                        <a:t>% of average capacity used </a:t>
                      </a:r>
                      <a:endParaRPr lang="en-IN" sz="1100" b="1" kern="1200" dirty="0">
                        <a:solidFill>
                          <a:schemeClr val="bg1"/>
                        </a:solidFill>
                        <a:latin typeface="Calibri"/>
                        <a:ea typeface="Corbel"/>
                        <a:cs typeface="Times New Roman"/>
                      </a:endParaRPr>
                    </a:p>
                  </a:txBody>
                  <a:tcPr marL="68580" marR="68580" marT="0" marB="0" anchor="ctr"/>
                </a:tc>
              </a:tr>
              <a:tr h="249979">
                <a:tc>
                  <a:txBody>
                    <a:bodyPr/>
                    <a:lstStyle/>
                    <a:p>
                      <a:pPr marL="0" indent="53975" algn="l" fontAlgn="b"/>
                      <a:r>
                        <a:rPr lang="en-US" sz="1100" b="0" i="0" u="none" strike="noStrike" dirty="0">
                          <a:solidFill>
                            <a:srgbClr val="002060"/>
                          </a:solidFill>
                          <a:latin typeface="Calibri"/>
                        </a:rPr>
                        <a:t> Apple</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496</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15,86,212</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3,198</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71</a:t>
                      </a:r>
                    </a:p>
                  </a:txBody>
                  <a:tcPr marL="9525" marR="9525" marT="9525" marB="0" anchor="ctr"/>
                </a:tc>
              </a:tr>
              <a:tr h="249979">
                <a:tc>
                  <a:txBody>
                    <a:bodyPr/>
                    <a:lstStyle/>
                    <a:p>
                      <a:pPr marL="0" indent="53975" algn="l" fontAlgn="b"/>
                      <a:r>
                        <a:rPr lang="en-US" sz="1100" b="0" i="0" u="none" strike="noStrike" dirty="0">
                          <a:solidFill>
                            <a:srgbClr val="002060"/>
                          </a:solidFill>
                          <a:latin typeface="Calibri"/>
                        </a:rPr>
                        <a:t> Banana</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309</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3,46,513</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1,121</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63</a:t>
                      </a:r>
                    </a:p>
                  </a:txBody>
                  <a:tcPr marL="9525" marR="9525" marT="9525" marB="0" anchor="ctr"/>
                </a:tc>
              </a:tr>
              <a:tr h="249979">
                <a:tc>
                  <a:txBody>
                    <a:bodyPr/>
                    <a:lstStyle/>
                    <a:p>
                      <a:pPr marL="0" indent="53975" algn="l" fontAlgn="b"/>
                      <a:r>
                        <a:rPr lang="en-US" sz="1100" b="0" i="0" u="none" strike="noStrike" dirty="0">
                          <a:solidFill>
                            <a:srgbClr val="002060"/>
                          </a:solidFill>
                          <a:latin typeface="Calibri"/>
                        </a:rPr>
                        <a:t> Cabbage</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67</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2,44,948</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3,656</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68</a:t>
                      </a:r>
                    </a:p>
                  </a:txBody>
                  <a:tcPr marL="9525" marR="9525" marT="9525" marB="0" anchor="ctr"/>
                </a:tc>
              </a:tr>
              <a:tr h="249979">
                <a:tc>
                  <a:txBody>
                    <a:bodyPr/>
                    <a:lstStyle/>
                    <a:p>
                      <a:pPr marL="0" indent="53975" algn="l" fontAlgn="b"/>
                      <a:r>
                        <a:rPr lang="en-US" sz="1100" b="0" i="0" u="none" strike="noStrike" dirty="0">
                          <a:solidFill>
                            <a:srgbClr val="002060"/>
                          </a:solidFill>
                          <a:latin typeface="Calibri"/>
                        </a:rPr>
                        <a:t> Carrot</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132</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4,60,039</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3,485</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74</a:t>
                      </a:r>
                    </a:p>
                  </a:txBody>
                  <a:tcPr marL="9525" marR="9525" marT="9525" marB="0" anchor="ctr"/>
                </a:tc>
              </a:tr>
              <a:tr h="249979">
                <a:tc>
                  <a:txBody>
                    <a:bodyPr/>
                    <a:lstStyle/>
                    <a:p>
                      <a:pPr marL="0" indent="53975" algn="l" fontAlgn="b"/>
                      <a:r>
                        <a:rPr lang="en-US" sz="1100" b="0" i="0" u="none" strike="noStrike" dirty="0">
                          <a:solidFill>
                            <a:srgbClr val="002060"/>
                          </a:solidFill>
                          <a:latin typeface="Calibri"/>
                        </a:rPr>
                        <a:t> Cauliflower</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54</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2,27,311</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4,209</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70</a:t>
                      </a:r>
                    </a:p>
                  </a:txBody>
                  <a:tcPr marL="9525" marR="9525" marT="9525" marB="0" anchor="ctr"/>
                </a:tc>
              </a:tr>
              <a:tr h="249979">
                <a:tc>
                  <a:txBody>
                    <a:bodyPr/>
                    <a:lstStyle/>
                    <a:p>
                      <a:pPr marL="0" indent="53975" algn="l" fontAlgn="b"/>
                      <a:r>
                        <a:rPr lang="en-US" sz="1100" b="0" i="0" u="none" strike="noStrike" dirty="0">
                          <a:solidFill>
                            <a:srgbClr val="002060"/>
                          </a:solidFill>
                          <a:latin typeface="Calibri"/>
                        </a:rPr>
                        <a:t> Flowers</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101</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4,66,420</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4,618</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71</a:t>
                      </a:r>
                    </a:p>
                  </a:txBody>
                  <a:tcPr marL="9525" marR="9525" marT="9525" marB="0" anchor="ctr"/>
                </a:tc>
              </a:tr>
              <a:tr h="249979">
                <a:tc>
                  <a:txBody>
                    <a:bodyPr/>
                    <a:lstStyle/>
                    <a:p>
                      <a:pPr marL="0" indent="53975" algn="l" fontAlgn="b"/>
                      <a:r>
                        <a:rPr lang="en-US" sz="1100" b="0" i="0" u="none" strike="noStrike" dirty="0">
                          <a:solidFill>
                            <a:srgbClr val="002060"/>
                          </a:solidFill>
                          <a:latin typeface="Calibri"/>
                        </a:rPr>
                        <a:t> Grapes</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451</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11,55,295</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2,562</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72</a:t>
                      </a:r>
                    </a:p>
                  </a:txBody>
                  <a:tcPr marL="9525" marR="9525" marT="9525" marB="0" anchor="ctr"/>
                </a:tc>
              </a:tr>
              <a:tr h="249979">
                <a:tc>
                  <a:txBody>
                    <a:bodyPr/>
                    <a:lstStyle/>
                    <a:p>
                      <a:pPr marL="0" indent="53975" algn="l" fontAlgn="b"/>
                      <a:r>
                        <a:rPr lang="en-US" sz="1100" b="0" i="0" u="none" strike="noStrike" dirty="0">
                          <a:solidFill>
                            <a:srgbClr val="002060"/>
                          </a:solidFill>
                          <a:latin typeface="Calibri"/>
                        </a:rPr>
                        <a:t> Guava</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60</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2,06,150</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3,436</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68</a:t>
                      </a:r>
                    </a:p>
                  </a:txBody>
                  <a:tcPr marL="9525" marR="9525" marT="9525" marB="0" anchor="ctr"/>
                </a:tc>
              </a:tr>
              <a:tr h="249979">
                <a:tc>
                  <a:txBody>
                    <a:bodyPr/>
                    <a:lstStyle/>
                    <a:p>
                      <a:pPr marL="0" indent="53975" algn="l" fontAlgn="b"/>
                      <a:r>
                        <a:rPr lang="en-US" sz="1100" b="0" i="0" u="none" strike="noStrike" dirty="0">
                          <a:solidFill>
                            <a:srgbClr val="002060"/>
                          </a:solidFill>
                          <a:latin typeface="Calibri"/>
                        </a:rPr>
                        <a:t> Kiwi</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76</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1,95,564</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2,573</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70</a:t>
                      </a:r>
                    </a:p>
                  </a:txBody>
                  <a:tcPr marL="9525" marR="9525" marT="9525" marB="0" anchor="ctr"/>
                </a:tc>
              </a:tr>
              <a:tr h="249979">
                <a:tc>
                  <a:txBody>
                    <a:bodyPr/>
                    <a:lstStyle/>
                    <a:p>
                      <a:pPr marL="0" indent="53975" algn="l" fontAlgn="b"/>
                      <a:r>
                        <a:rPr lang="en-US" sz="1100" b="0" i="0" u="none" strike="noStrike" dirty="0">
                          <a:solidFill>
                            <a:srgbClr val="002060"/>
                          </a:solidFill>
                          <a:latin typeface="Calibri"/>
                        </a:rPr>
                        <a:t> Litchi</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80</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2,16,182</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2,702</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73</a:t>
                      </a:r>
                    </a:p>
                  </a:txBody>
                  <a:tcPr marL="9525" marR="9525" marT="9525" marB="0" anchor="ctr"/>
                </a:tc>
              </a:tr>
              <a:tr h="249979">
                <a:tc>
                  <a:txBody>
                    <a:bodyPr/>
                    <a:lstStyle/>
                    <a:p>
                      <a:pPr marL="0" indent="53975" algn="l" fontAlgn="b"/>
                      <a:r>
                        <a:rPr lang="en-US" sz="1100" b="0" i="0" u="none" strike="noStrike" dirty="0">
                          <a:solidFill>
                            <a:srgbClr val="002060"/>
                          </a:solidFill>
                          <a:latin typeface="Calibri"/>
                        </a:rPr>
                        <a:t> Mango</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141</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2,88,839</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2,049</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73</a:t>
                      </a:r>
                    </a:p>
                  </a:txBody>
                  <a:tcPr marL="9525" marR="9525" marT="9525" marB="0" anchor="ctr"/>
                </a:tc>
              </a:tr>
              <a:tr h="249979">
                <a:tc>
                  <a:txBody>
                    <a:bodyPr/>
                    <a:lstStyle/>
                    <a:p>
                      <a:pPr marL="0" indent="53975" algn="l" fontAlgn="b"/>
                      <a:r>
                        <a:rPr lang="en-US" sz="1100" b="0" i="0" u="none" strike="noStrike" dirty="0">
                          <a:solidFill>
                            <a:srgbClr val="002060"/>
                          </a:solidFill>
                          <a:latin typeface="Calibri"/>
                        </a:rPr>
                        <a:t> Onion</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92</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2,66,708</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2,899</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71</a:t>
                      </a:r>
                    </a:p>
                  </a:txBody>
                  <a:tcPr marL="9525" marR="9525" marT="9525" marB="0" anchor="ctr"/>
                </a:tc>
              </a:tr>
              <a:tr h="249979">
                <a:tc>
                  <a:txBody>
                    <a:bodyPr/>
                    <a:lstStyle/>
                    <a:p>
                      <a:pPr marL="0" indent="53975" algn="l" fontAlgn="b"/>
                      <a:r>
                        <a:rPr lang="en-US" sz="1100" b="0" i="0" u="none" strike="noStrike" dirty="0">
                          <a:solidFill>
                            <a:srgbClr val="002060"/>
                          </a:solidFill>
                          <a:latin typeface="Calibri"/>
                        </a:rPr>
                        <a:t> Oranges</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332</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12,24,637</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3,689</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70</a:t>
                      </a:r>
                    </a:p>
                  </a:txBody>
                  <a:tcPr marL="9525" marR="9525" marT="9525" marB="0" anchor="ctr"/>
                </a:tc>
              </a:tr>
              <a:tr h="194942">
                <a:tc>
                  <a:txBody>
                    <a:bodyPr/>
                    <a:lstStyle/>
                    <a:p>
                      <a:pPr marL="0" indent="53975" algn="l" fontAlgn="b"/>
                      <a:r>
                        <a:rPr lang="en-US" sz="1100" b="0" i="0" u="none" strike="noStrike" dirty="0">
                          <a:solidFill>
                            <a:srgbClr val="002060"/>
                          </a:solidFill>
                          <a:latin typeface="Calibri"/>
                        </a:rPr>
                        <a:t> Peas</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104</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2,87,771</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2,767</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76</a:t>
                      </a:r>
                    </a:p>
                  </a:txBody>
                  <a:tcPr marL="9525" marR="9525" marT="9525" marB="0" anchor="ctr"/>
                </a:tc>
              </a:tr>
              <a:tr h="249979">
                <a:tc>
                  <a:txBody>
                    <a:bodyPr/>
                    <a:lstStyle/>
                    <a:p>
                      <a:pPr marL="0" indent="53975" algn="l" fontAlgn="b"/>
                      <a:r>
                        <a:rPr lang="en-US" sz="1100" b="0" i="0" u="none" strike="noStrike" dirty="0">
                          <a:solidFill>
                            <a:srgbClr val="002060"/>
                          </a:solidFill>
                          <a:latin typeface="Calibri"/>
                        </a:rPr>
                        <a:t> Pineapple</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54</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1,51,794</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2,811</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66</a:t>
                      </a:r>
                    </a:p>
                  </a:txBody>
                  <a:tcPr marL="9525" marR="9525" marT="9525" marB="0" anchor="ctr"/>
                </a:tc>
              </a:tr>
              <a:tr h="249979">
                <a:tc>
                  <a:txBody>
                    <a:bodyPr/>
                    <a:lstStyle/>
                    <a:p>
                      <a:pPr marL="0" indent="53975" algn="l" fontAlgn="b"/>
                      <a:r>
                        <a:rPr lang="en-US" sz="1100" b="0" i="0" u="none" strike="noStrike" dirty="0">
                          <a:solidFill>
                            <a:srgbClr val="002060"/>
                          </a:solidFill>
                          <a:latin typeface="Calibri"/>
                        </a:rPr>
                        <a:t> Potato (raw)</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2,690</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1,45,39,420</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5,405</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77</a:t>
                      </a:r>
                    </a:p>
                  </a:txBody>
                  <a:tcPr marL="9525" marR="9525" marT="9525" marB="0" anchor="ctr"/>
                </a:tc>
              </a:tr>
              <a:tr h="249979">
                <a:tc>
                  <a:txBody>
                    <a:bodyPr/>
                    <a:lstStyle/>
                    <a:p>
                      <a:pPr marL="0" indent="53975" algn="l" fontAlgn="b"/>
                      <a:r>
                        <a:rPr lang="en-US" sz="1100" b="0" i="0" u="none" strike="noStrike" dirty="0">
                          <a:solidFill>
                            <a:srgbClr val="002060"/>
                          </a:solidFill>
                          <a:latin typeface="Calibri"/>
                        </a:rPr>
                        <a:t> Pomegranate</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85</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2,50,940</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2,952</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78</a:t>
                      </a:r>
                    </a:p>
                  </a:txBody>
                  <a:tcPr marL="9525" marR="9525" marT="9525" marB="0" anchor="ctr"/>
                </a:tc>
              </a:tr>
              <a:tr h="249979">
                <a:tc>
                  <a:txBody>
                    <a:bodyPr/>
                    <a:lstStyle/>
                    <a:p>
                      <a:pPr marL="0" indent="53975" algn="l" fontAlgn="b"/>
                      <a:r>
                        <a:rPr lang="en-US" sz="1100" b="0" i="0" u="none" strike="noStrike" dirty="0">
                          <a:solidFill>
                            <a:srgbClr val="002060"/>
                          </a:solidFill>
                          <a:latin typeface="Calibri"/>
                        </a:rPr>
                        <a:t> Spices</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711</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25,22,482</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3,548</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81</a:t>
                      </a:r>
                    </a:p>
                  </a:txBody>
                  <a:tcPr marL="9525" marR="9525" marT="9525" marB="0" anchor="ctr"/>
                </a:tc>
              </a:tr>
              <a:tr h="249979">
                <a:tc>
                  <a:txBody>
                    <a:bodyPr/>
                    <a:lstStyle/>
                    <a:p>
                      <a:pPr marL="0" indent="53975" algn="l" fontAlgn="b"/>
                      <a:r>
                        <a:rPr lang="en-US" sz="1100" b="0" i="0" u="none" strike="noStrike" dirty="0">
                          <a:solidFill>
                            <a:srgbClr val="002060"/>
                          </a:solidFill>
                          <a:latin typeface="Calibri"/>
                        </a:rPr>
                        <a:t> Pulses</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323</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12,44,154</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3,852</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76</a:t>
                      </a:r>
                    </a:p>
                  </a:txBody>
                  <a:tcPr marL="9525" marR="9525" marT="9525" marB="0" anchor="ctr"/>
                </a:tc>
              </a:tr>
              <a:tr h="291818">
                <a:tc>
                  <a:txBody>
                    <a:bodyPr/>
                    <a:lstStyle/>
                    <a:p>
                      <a:pPr marL="0" indent="53975" algn="l" fontAlgn="b"/>
                      <a:r>
                        <a:rPr lang="en-US" sz="1100" b="0" i="0" u="none" strike="noStrike" dirty="0">
                          <a:solidFill>
                            <a:srgbClr val="002060"/>
                          </a:solidFill>
                          <a:latin typeface="Calibri"/>
                        </a:rPr>
                        <a:t> Seeds</a:t>
                      </a: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280</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10,62,340</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3,794</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75</a:t>
                      </a:r>
                    </a:p>
                  </a:txBody>
                  <a:tcPr marL="9525" marR="9525" marT="9525" marB="0" anchor="ctr"/>
                </a:tc>
              </a:tr>
              <a:tr h="222307">
                <a:tc>
                  <a:txBody>
                    <a:bodyPr/>
                    <a:lstStyle/>
                    <a:p>
                      <a:pPr marL="0" indent="53975" algn="l" fontAlgn="b"/>
                      <a:r>
                        <a:rPr lang="en-US" sz="1100" b="0" i="0" u="none" strike="noStrike" dirty="0">
                          <a:solidFill>
                            <a:srgbClr val="002060"/>
                          </a:solidFill>
                          <a:latin typeface="Calibri"/>
                        </a:rPr>
                        <a:t> </a:t>
                      </a:r>
                      <a:r>
                        <a:rPr lang="en-US" sz="1100" b="0" i="0" u="none" strike="noStrike" dirty="0" smtClean="0">
                          <a:solidFill>
                            <a:srgbClr val="002060"/>
                          </a:solidFill>
                          <a:latin typeface="Calibri"/>
                        </a:rPr>
                        <a:t>Others</a:t>
                      </a:r>
                      <a:endParaRPr lang="en-US" sz="1100" b="0" i="0" u="none" strike="noStrike" dirty="0">
                        <a:solidFill>
                          <a:srgbClr val="002060"/>
                        </a:solidFill>
                        <a:latin typeface="Calibri"/>
                      </a:endParaRPr>
                    </a:p>
                  </a:txBody>
                  <a:tcPr marL="9525" marR="9525" marT="9525" marB="0" anchor="ctr"/>
                </a:tc>
                <a:tc>
                  <a:txBody>
                    <a:bodyPr/>
                    <a:lstStyle/>
                    <a:p>
                      <a:pPr algn="ctr" fontAlgn="ctr"/>
                      <a:r>
                        <a:rPr lang="en-US" sz="1100" b="0" i="0" u="none" strike="noStrike" dirty="0">
                          <a:solidFill>
                            <a:srgbClr val="002060"/>
                          </a:solidFill>
                          <a:latin typeface="Calibri"/>
                        </a:rPr>
                        <a:t>239</a:t>
                      </a:r>
                    </a:p>
                  </a:txBody>
                  <a:tcPr marL="9525" marR="9525" marT="9525" marB="0" anchor="ctr"/>
                </a:tc>
                <a:tc>
                  <a:txBody>
                    <a:bodyPr/>
                    <a:lstStyle/>
                    <a:p>
                      <a:pPr algn="ctr" fontAlgn="ctr"/>
                      <a:r>
                        <a:rPr lang="en-US" sz="1100" b="0" i="0" u="none" strike="noStrike" dirty="0" smtClean="0">
                          <a:solidFill>
                            <a:srgbClr val="002060"/>
                          </a:solidFill>
                          <a:latin typeface="Calibri"/>
                        </a:rPr>
                        <a:t>8,74,836</a:t>
                      </a:r>
                      <a:endParaRPr lang="en-US" sz="1100" b="0" i="0" u="none" strike="noStrike" dirty="0">
                        <a:solidFill>
                          <a:srgbClr val="002060"/>
                        </a:solidFill>
                        <a:latin typeface="Calibri"/>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3,731</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indent="-269875" algn="ctr" defTabSz="914400" rtl="0" eaLnBrk="1" fontAlgn="ctr" latinLnBrk="0" hangingPunct="1">
                        <a:lnSpc>
                          <a:spcPct val="115000"/>
                        </a:lnSpc>
                        <a:spcAft>
                          <a:spcPts val="0"/>
                        </a:spcAft>
                      </a:pPr>
                      <a:r>
                        <a:rPr lang="en-IN" sz="1100" b="0" i="0" u="none" strike="noStrike" kern="1200" dirty="0" smtClean="0">
                          <a:solidFill>
                            <a:srgbClr val="002060"/>
                          </a:solidFill>
                          <a:latin typeface="Calibri"/>
                          <a:ea typeface="+mn-ea"/>
                          <a:cs typeface="+mn-cs"/>
                        </a:rPr>
                        <a:t>80</a:t>
                      </a:r>
                      <a:endParaRPr lang="en-IN" sz="1100" b="0" i="0" u="none" strike="noStrike" kern="1200" dirty="0">
                        <a:solidFill>
                          <a:srgbClr val="002060"/>
                        </a:solidFill>
                        <a:latin typeface="Calibri"/>
                        <a:ea typeface="+mn-ea"/>
                        <a:cs typeface="+mn-cs"/>
                      </a:endParaRPr>
                    </a:p>
                  </a:txBody>
                  <a:tcPr marL="68580" marR="68580" marT="0" marB="0" anchor="ctr"/>
                </a:tc>
              </a:tr>
              <a:tr h="222307">
                <a:tc>
                  <a:txBody>
                    <a:bodyPr/>
                    <a:lstStyle/>
                    <a:p>
                      <a:pPr marL="0" indent="53975" algn="l" fontAlgn="b"/>
                      <a:r>
                        <a:rPr lang="en-US" sz="1100" b="0" i="0" u="none" strike="noStrike" dirty="0" smtClean="0">
                          <a:solidFill>
                            <a:srgbClr val="002060"/>
                          </a:solidFill>
                          <a:latin typeface="Calibri"/>
                        </a:rPr>
                        <a:t>Total</a:t>
                      </a:r>
                      <a:endParaRPr lang="en-US" sz="1100" b="0" i="0" u="none" strike="noStrike" dirty="0">
                        <a:solidFill>
                          <a:srgbClr val="002060"/>
                        </a:solidFill>
                        <a:latin typeface="Calibri"/>
                      </a:endParaRPr>
                    </a:p>
                  </a:txBody>
                  <a:tcPr marL="9525" marR="9525" marT="9525" marB="0" anchor="ctr"/>
                </a:tc>
                <a:tc>
                  <a:txBody>
                    <a:bodyPr/>
                    <a:lstStyle/>
                    <a:p>
                      <a:pPr marL="269875" indent="-269875" algn="ctr">
                        <a:lnSpc>
                          <a:spcPct val="115000"/>
                        </a:lnSpc>
                        <a:spcAft>
                          <a:spcPts val="0"/>
                        </a:spcAft>
                      </a:pPr>
                      <a:r>
                        <a:rPr lang="en-IN" sz="1100" kern="1200" dirty="0" smtClean="0">
                          <a:solidFill>
                            <a:schemeClr val="tx1"/>
                          </a:solidFill>
                          <a:latin typeface="Calibri" pitchFamily="34" charset="0"/>
                          <a:ea typeface="Corbel"/>
                          <a:cs typeface="Times New Roman"/>
                        </a:rPr>
                        <a:t>3,874</a:t>
                      </a:r>
                      <a:endParaRPr lang="en-IN" sz="1100" kern="1200" dirty="0">
                        <a:solidFill>
                          <a:schemeClr val="tx1"/>
                        </a:solidFill>
                        <a:latin typeface="Calibri" pitchFamily="34" charset="0"/>
                        <a:ea typeface="Corbel"/>
                        <a:cs typeface="Times New Roman"/>
                      </a:endParaRPr>
                    </a:p>
                  </a:txBody>
                  <a:tcPr marL="68580" marR="68580" marT="0" marB="0" anchor="ctr"/>
                </a:tc>
                <a:tc>
                  <a:txBody>
                    <a:bodyPr/>
                    <a:lstStyle/>
                    <a:p>
                      <a:pPr marL="269875" indent="-269875" algn="ctr" defTabSz="914400" rtl="0" eaLnBrk="1" latinLnBrk="0" hangingPunct="1">
                        <a:lnSpc>
                          <a:spcPct val="115000"/>
                        </a:lnSpc>
                        <a:spcAft>
                          <a:spcPts val="0"/>
                        </a:spcAft>
                      </a:pPr>
                      <a:r>
                        <a:rPr lang="en-IN" sz="1100" kern="1200" dirty="0" smtClean="0">
                          <a:solidFill>
                            <a:schemeClr val="tx1"/>
                          </a:solidFill>
                          <a:latin typeface="Calibri" pitchFamily="34" charset="0"/>
                          <a:ea typeface="Corbel"/>
                          <a:cs typeface="Corbel"/>
                        </a:rPr>
                        <a:t>1,75,55,168</a:t>
                      </a:r>
                      <a:endParaRPr lang="en-IN" sz="1100" kern="1200" dirty="0">
                        <a:solidFill>
                          <a:schemeClr val="tx1"/>
                        </a:solidFill>
                        <a:latin typeface="Calibri" pitchFamily="34" charset="0"/>
                        <a:ea typeface="Corbel"/>
                        <a:cs typeface="Corbel"/>
                      </a:endParaRPr>
                    </a:p>
                  </a:txBody>
                  <a:tcPr marL="68580" marR="68580" marT="0" marB="0" anchor="ctr"/>
                </a:tc>
                <a:tc>
                  <a:txBody>
                    <a:bodyPr/>
                    <a:lstStyle/>
                    <a:p>
                      <a:pPr marL="0" indent="-269875" algn="ctr" defTabSz="914400" rtl="0" eaLnBrk="1" fontAlgn="ctr" latinLnBrk="0" hangingPunct="1">
                        <a:lnSpc>
                          <a:spcPct val="115000"/>
                        </a:lnSpc>
                        <a:spcAft>
                          <a:spcPts val="0"/>
                        </a:spcAft>
                      </a:pPr>
                      <a:r>
                        <a:rPr lang="en-US" sz="1100" b="0" i="0" u="none" strike="noStrike" kern="1200" dirty="0" smtClean="0">
                          <a:solidFill>
                            <a:srgbClr val="002060"/>
                          </a:solidFill>
                          <a:latin typeface="Calibri"/>
                          <a:ea typeface="+mn-ea"/>
                          <a:cs typeface="+mn-cs"/>
                        </a:rPr>
                        <a:t>4,532</a:t>
                      </a:r>
                      <a:endParaRPr lang="en-IN" sz="1100" b="0" i="0" u="none" strike="noStrike" kern="1200" dirty="0">
                        <a:solidFill>
                          <a:srgbClr val="002060"/>
                        </a:solidFill>
                        <a:latin typeface="Calibri"/>
                        <a:ea typeface="+mn-ea"/>
                        <a:cs typeface="+mn-cs"/>
                      </a:endParaRPr>
                    </a:p>
                  </a:txBody>
                  <a:tcPr marL="68580" marR="68580" marT="0" marB="0" anchor="ctr"/>
                </a:tc>
                <a:tc>
                  <a:txBody>
                    <a:bodyPr/>
                    <a:lstStyle/>
                    <a:p>
                      <a:pPr marL="0" indent="-269875" algn="ctr" defTabSz="914400" rtl="0" eaLnBrk="1" fontAlgn="ctr" latinLnBrk="0" hangingPunct="1">
                        <a:lnSpc>
                          <a:spcPct val="115000"/>
                        </a:lnSpc>
                        <a:spcAft>
                          <a:spcPts val="0"/>
                        </a:spcAft>
                      </a:pPr>
                      <a:r>
                        <a:rPr lang="en-US" sz="1100" b="0" i="0" u="none" strike="noStrike" kern="1200" dirty="0" smtClean="0">
                          <a:solidFill>
                            <a:srgbClr val="002060"/>
                          </a:solidFill>
                          <a:latin typeface="Calibri"/>
                          <a:ea typeface="+mn-ea"/>
                          <a:cs typeface="+mn-cs"/>
                        </a:rPr>
                        <a:t>76</a:t>
                      </a:r>
                      <a:endParaRPr lang="en-IN" sz="1100" b="0" i="0" u="none" strike="noStrike" kern="1200" dirty="0">
                        <a:solidFill>
                          <a:srgbClr val="002060"/>
                        </a:solidFill>
                        <a:latin typeface="Calibri"/>
                        <a:ea typeface="+mn-ea"/>
                        <a:cs typeface="+mn-cs"/>
                      </a:endParaRPr>
                    </a:p>
                  </a:txBody>
                  <a:tcPr marL="68580" marR="68580" marT="0" marB="0" anchor="ctr"/>
                </a:tc>
              </a:tr>
            </a:tbl>
          </a:graphicData>
        </a:graphic>
      </p:graphicFrame>
      <p:sp>
        <p:nvSpPr>
          <p:cNvPr id="4" name="Title 1"/>
          <p:cNvSpPr txBox="1">
            <a:spLocks/>
          </p:cNvSpPr>
          <p:nvPr/>
        </p:nvSpPr>
        <p:spPr>
          <a:xfrm>
            <a:off x="936175" y="41932"/>
            <a:ext cx="5439302" cy="922464"/>
          </a:xfrm>
          <a:prstGeom prst="rect">
            <a:avLst/>
          </a:prstGeom>
        </p:spPr>
        <p:txBody>
          <a:bodyPr/>
          <a:lstStyle/>
          <a:p>
            <a:pPr lvl="0" algn="l" defTabSz="731838" eaLnBrk="1" hangingPunct="1">
              <a:spcBef>
                <a:spcPct val="20000"/>
              </a:spcBef>
            </a:pPr>
            <a:r>
              <a:rPr kumimoji="0" lang="en-IN" sz="2000" b="1" i="0" u="none" strike="noStrike" kern="0" cap="none" spc="0" normalizeH="0" baseline="0" noProof="0" dirty="0" smtClean="0">
                <a:ln>
                  <a:noFill/>
                </a:ln>
                <a:solidFill>
                  <a:srgbClr val="FF0000"/>
                </a:solidFill>
                <a:effectLst/>
                <a:uLnTx/>
                <a:uFillTx/>
                <a:latin typeface="Calibri" pitchFamily="34" charset="0"/>
                <a:ea typeface="+mj-ea"/>
                <a:cs typeface="+mj-cs"/>
              </a:rPr>
              <a:t>8. DETAILS</a:t>
            </a:r>
            <a:r>
              <a:rPr kumimoji="0" lang="en-IN" sz="2000" b="1" i="0" u="none" strike="noStrike" kern="0" cap="none" spc="0" normalizeH="0" noProof="0" dirty="0" smtClean="0">
                <a:ln>
                  <a:noFill/>
                </a:ln>
                <a:solidFill>
                  <a:srgbClr val="FF0000"/>
                </a:solidFill>
                <a:effectLst/>
                <a:uLnTx/>
                <a:uFillTx/>
                <a:latin typeface="Calibri" pitchFamily="34" charset="0"/>
                <a:ea typeface="+mj-ea"/>
                <a:cs typeface="+mj-cs"/>
              </a:rPr>
              <a:t> OF </a:t>
            </a:r>
            <a:r>
              <a:rPr lang="en-IN" sz="2000" b="1" kern="0" dirty="0" smtClean="0">
                <a:solidFill>
                  <a:srgbClr val="FF0000"/>
                </a:solidFill>
                <a:latin typeface="Calibri" pitchFamily="34" charset="0"/>
                <a:ea typeface="+mj-ea"/>
                <a:cs typeface="+mj-cs"/>
              </a:rPr>
              <a:t>HORTICULTURE/ AGRICULTURE BASED PRODUCTS – STORAGE CAPACITY AND CAPACITY UTILIZATION</a:t>
            </a:r>
            <a:endParaRPr kumimoji="0" lang="en-IN" sz="2000" b="1" i="0" u="none" strike="noStrike" kern="0" cap="none" spc="0" normalizeH="0" baseline="0" noProof="0" dirty="0">
              <a:ln>
                <a:noFill/>
              </a:ln>
              <a:solidFill>
                <a:srgbClr val="FF0000"/>
              </a:solidFill>
              <a:effectLst/>
              <a:uLnTx/>
              <a:uFillTx/>
              <a:latin typeface="Calibri" pitchFamily="34" charset="0"/>
              <a:ea typeface="+mj-ea"/>
              <a:cs typeface="+mj-cs"/>
            </a:endParaRPr>
          </a:p>
        </p:txBody>
      </p:sp>
      <p:sp>
        <p:nvSpPr>
          <p:cNvPr id="6" name="Round Diagonal Corner Rectangle 5"/>
          <p:cNvSpPr/>
          <p:nvPr/>
        </p:nvSpPr>
        <p:spPr bwMode="auto">
          <a:xfrm>
            <a:off x="338287" y="7964609"/>
            <a:ext cx="6309360" cy="1360466"/>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In every product category, be it apple, potatoes or other fruits and vegetables, the capacity utilization is around 70%. The overall average is 76%</a:t>
            </a:r>
          </a:p>
          <a:p>
            <a:pPr marL="177800" lvl="1" indent="-177800" algn="just">
              <a:buFont typeface="Arial" pitchFamily="34" charset="0"/>
              <a:buChar char="•"/>
            </a:pPr>
            <a:r>
              <a:rPr lang="en-US" sz="1200" dirty="0" smtClean="0">
                <a:solidFill>
                  <a:srgbClr val="002060"/>
                </a:solidFill>
                <a:latin typeface="Calibri" pitchFamily="34" charset="0"/>
              </a:rPr>
              <a:t>More than 2500 cold storages stock raw potatoes. The capacity utilization is 77%</a:t>
            </a:r>
          </a:p>
          <a:p>
            <a:pPr marL="177800" lvl="1" indent="-177800" algn="just">
              <a:buFont typeface="Arial" pitchFamily="34" charset="0"/>
              <a:buChar char="•"/>
            </a:pPr>
            <a:r>
              <a:rPr lang="en-US" sz="1200" dirty="0" smtClean="0">
                <a:solidFill>
                  <a:srgbClr val="002060"/>
                </a:solidFill>
                <a:latin typeface="Calibri" pitchFamily="34" charset="0"/>
              </a:rPr>
              <a:t>Capacity utilization is the highest among cold storages stocking spices – 81%.</a:t>
            </a:r>
          </a:p>
          <a:p>
            <a:pPr marL="177800" lvl="1" indent="-177800" algn="just">
              <a:buFont typeface="Arial" pitchFamily="34" charset="0"/>
              <a:buChar char="•"/>
            </a:pPr>
            <a:r>
              <a:rPr lang="en-US" sz="1200" dirty="0" smtClean="0">
                <a:solidFill>
                  <a:srgbClr val="002060"/>
                </a:solidFill>
                <a:latin typeface="Calibri" pitchFamily="34" charset="0"/>
              </a:rPr>
              <a:t>This analysis shows that the cold stores have enough business to sustain and grow</a:t>
            </a:r>
          </a:p>
          <a:p>
            <a:pPr marL="177800" lvl="1" indent="-177800" algn="just">
              <a:buFont typeface="Arial" pitchFamily="34" charset="0"/>
              <a:buChar char="•"/>
            </a:pPr>
            <a:endParaRPr lang="en-US" sz="1400" dirty="0">
              <a:solidFill>
                <a:srgbClr val="002060"/>
              </a:solidFill>
              <a:latin typeface="Calibri" pitchFamily="34" charset="0"/>
            </a:endParaRPr>
          </a:p>
        </p:txBody>
      </p:sp>
      <p:sp>
        <p:nvSpPr>
          <p:cNvPr id="7" name="TextBox 6"/>
          <p:cNvSpPr txBox="1"/>
          <p:nvPr/>
        </p:nvSpPr>
        <p:spPr>
          <a:xfrm>
            <a:off x="1897685" y="9667807"/>
            <a:ext cx="915636" cy="230832"/>
          </a:xfrm>
          <a:prstGeom prst="rect">
            <a:avLst/>
          </a:prstGeom>
          <a:noFill/>
        </p:spPr>
        <p:txBody>
          <a:bodyPr wrap="none" rtlCol="0">
            <a:spAutoFit/>
          </a:bodyPr>
          <a:lstStyle/>
          <a:p>
            <a:r>
              <a:rPr lang="en-IN" sz="900" dirty="0">
                <a:solidFill>
                  <a:srgbClr val="FF0000"/>
                </a:solidFill>
                <a:latin typeface="Calibri" pitchFamily="34" charset="0"/>
              </a:rPr>
              <a:t>ALL UNIT IN </a:t>
            </a:r>
            <a:r>
              <a:rPr lang="en-IN" sz="900" dirty="0" smtClean="0">
                <a:solidFill>
                  <a:srgbClr val="FF0000"/>
                </a:solidFill>
                <a:latin typeface="Calibri" pitchFamily="34" charset="0"/>
              </a:rPr>
              <a:t>MT</a:t>
            </a:r>
            <a:endParaRPr lang="en-IN" sz="900"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endParaRPr lang="en-US" dirty="0" smtClean="0"/>
          </a:p>
          <a:p>
            <a:endParaRPr lang="en-IN" dirty="0"/>
          </a:p>
        </p:txBody>
      </p:sp>
      <p:graphicFrame>
        <p:nvGraphicFramePr>
          <p:cNvPr id="3" name="Table 2"/>
          <p:cNvGraphicFramePr>
            <a:graphicFrameLocks noGrp="1"/>
          </p:cNvGraphicFramePr>
          <p:nvPr/>
        </p:nvGraphicFramePr>
        <p:xfrm>
          <a:off x="676590" y="1777197"/>
          <a:ext cx="5993842" cy="3078148"/>
        </p:xfrm>
        <a:graphic>
          <a:graphicData uri="http://schemas.openxmlformats.org/drawingml/2006/table">
            <a:tbl>
              <a:tblPr firstRow="1" bandRow="1">
                <a:tableStyleId>{073A0DAA-6AF3-43AB-8588-CEC1D06C72B9}</a:tableStyleId>
              </a:tblPr>
              <a:tblGrid>
                <a:gridCol w="1181603"/>
                <a:gridCol w="1004388"/>
                <a:gridCol w="1071839"/>
                <a:gridCol w="1424418"/>
                <a:gridCol w="1311594"/>
              </a:tblGrid>
              <a:tr h="534898">
                <a:tc>
                  <a:txBody>
                    <a:bodyPr/>
                    <a:lstStyle/>
                    <a:p>
                      <a:pPr marL="0" marR="0" indent="0" algn="ctr" defTabSz="914400" rtl="0" eaLnBrk="1" fontAlgn="auto" latinLnBrk="0" hangingPunct="1">
                        <a:lnSpc>
                          <a:spcPct val="115000"/>
                        </a:lnSpc>
                        <a:spcBef>
                          <a:spcPts val="0"/>
                        </a:spcBef>
                        <a:spcAft>
                          <a:spcPts val="0"/>
                        </a:spcAft>
                        <a:buClrTx/>
                        <a:buSzTx/>
                        <a:buFontTx/>
                        <a:buNone/>
                        <a:tabLst/>
                        <a:defRPr/>
                      </a:pPr>
                      <a:r>
                        <a:rPr lang="en-US" sz="1100" kern="1200" dirty="0" smtClean="0">
                          <a:solidFill>
                            <a:schemeClr val="bg1"/>
                          </a:solidFill>
                          <a:latin typeface="Calibri"/>
                          <a:ea typeface="Corbel"/>
                          <a:cs typeface="Corbel"/>
                        </a:rPr>
                        <a:t>Products stocked by Processed</a:t>
                      </a:r>
                      <a:r>
                        <a:rPr lang="en-US" sz="1100" kern="1200" baseline="0" dirty="0" smtClean="0">
                          <a:solidFill>
                            <a:schemeClr val="bg1"/>
                          </a:solidFill>
                          <a:latin typeface="Calibri"/>
                          <a:ea typeface="Corbel"/>
                          <a:cs typeface="Corbel"/>
                        </a:rPr>
                        <a:t> Food CS’s</a:t>
                      </a:r>
                      <a:endParaRPr lang="en-IN" sz="1200" kern="1200" dirty="0" smtClean="0">
                        <a:solidFill>
                          <a:schemeClr val="bg1"/>
                        </a:solidFill>
                        <a:latin typeface="Cambria"/>
                        <a:ea typeface="Corbel"/>
                        <a:cs typeface="Times New Roman"/>
                      </a:endParaRPr>
                    </a:p>
                  </a:txBody>
                  <a:tcPr marL="68580" marR="68580" marT="0" marB="0" anchor="ctr"/>
                </a:tc>
                <a:tc>
                  <a:txBody>
                    <a:bodyPr/>
                    <a:lstStyle/>
                    <a:p>
                      <a:pPr marL="53975" indent="0" algn="ctr">
                        <a:lnSpc>
                          <a:spcPct val="115000"/>
                        </a:lnSpc>
                        <a:spcAft>
                          <a:spcPts val="0"/>
                        </a:spcAft>
                      </a:pPr>
                      <a:r>
                        <a:rPr lang="en-US" sz="1100" kern="1200" dirty="0">
                          <a:solidFill>
                            <a:schemeClr val="bg1"/>
                          </a:solidFill>
                          <a:latin typeface="Calibri"/>
                          <a:ea typeface="Corbel"/>
                          <a:cs typeface="Corbel"/>
                        </a:rPr>
                        <a:t>No. of CSs stocking</a:t>
                      </a:r>
                      <a:endParaRPr lang="en-IN" sz="1200" kern="1200" dirty="0">
                        <a:solidFill>
                          <a:schemeClr val="bg1"/>
                        </a:solidFill>
                        <a:latin typeface="Cambria"/>
                        <a:ea typeface="Corbel"/>
                        <a:cs typeface="Times New Roman"/>
                      </a:endParaRPr>
                    </a:p>
                  </a:txBody>
                  <a:tcPr marL="68580" marR="68580" marT="0" marB="0" anchor="ctr"/>
                </a:tc>
                <a:tc>
                  <a:txBody>
                    <a:bodyPr/>
                    <a:lstStyle/>
                    <a:p>
                      <a:pPr marL="0" indent="0" algn="ctr">
                        <a:lnSpc>
                          <a:spcPct val="115000"/>
                        </a:lnSpc>
                        <a:spcAft>
                          <a:spcPts val="0"/>
                        </a:spcAft>
                      </a:pPr>
                      <a:r>
                        <a:rPr lang="en-US" sz="1100" kern="1200" dirty="0" smtClean="0">
                          <a:solidFill>
                            <a:schemeClr val="bg1"/>
                          </a:solidFill>
                          <a:latin typeface="Calibri"/>
                          <a:ea typeface="Corbel"/>
                          <a:cs typeface="Times New Roman"/>
                        </a:rPr>
                        <a:t>Total</a:t>
                      </a:r>
                      <a:r>
                        <a:rPr lang="en-US" sz="1100" kern="1200" baseline="0" dirty="0" smtClean="0">
                          <a:solidFill>
                            <a:schemeClr val="bg1"/>
                          </a:solidFill>
                          <a:latin typeface="Calibri"/>
                          <a:ea typeface="Corbel"/>
                          <a:cs typeface="Times New Roman"/>
                        </a:rPr>
                        <a:t> Installed Capacity (Tons)</a:t>
                      </a:r>
                      <a:endParaRPr lang="en-IN" sz="1200" kern="1200" dirty="0">
                        <a:solidFill>
                          <a:schemeClr val="bg1"/>
                        </a:solidFill>
                        <a:latin typeface="Cambria"/>
                        <a:ea typeface="Corbel"/>
                        <a:cs typeface="Times New Roman"/>
                      </a:endParaRPr>
                    </a:p>
                  </a:txBody>
                  <a:tcPr marL="68580" marR="68580" marT="0" marB="0" anchor="ctr"/>
                </a:tc>
                <a:tc>
                  <a:txBody>
                    <a:bodyPr/>
                    <a:lstStyle/>
                    <a:p>
                      <a:pPr marL="0" indent="0" algn="ctr" defTabSz="914400" rtl="0" eaLnBrk="1" latinLnBrk="0" hangingPunct="1">
                        <a:lnSpc>
                          <a:spcPct val="115000"/>
                        </a:lnSpc>
                        <a:spcAft>
                          <a:spcPts val="0"/>
                        </a:spcAft>
                      </a:pPr>
                      <a:r>
                        <a:rPr lang="en-IN" sz="1100" b="1" kern="1200" dirty="0" smtClean="0">
                          <a:solidFill>
                            <a:schemeClr val="bg1"/>
                          </a:solidFill>
                          <a:latin typeface="Calibri"/>
                          <a:ea typeface="Corbel"/>
                          <a:cs typeface="Times New Roman"/>
                        </a:rPr>
                        <a:t>Mean of installed storage capacity (tons)</a:t>
                      </a:r>
                      <a:endParaRPr lang="en-IN" sz="1100" b="1" kern="1200" dirty="0">
                        <a:solidFill>
                          <a:schemeClr val="bg1"/>
                        </a:solidFill>
                        <a:latin typeface="Calibri"/>
                        <a:ea typeface="Corbel"/>
                        <a:cs typeface="Times New Roman"/>
                      </a:endParaRPr>
                    </a:p>
                  </a:txBody>
                  <a:tcPr marL="68580" marR="68580" marT="0" marB="0" anchor="ctr"/>
                </a:tc>
                <a:tc>
                  <a:txBody>
                    <a:bodyPr/>
                    <a:lstStyle/>
                    <a:p>
                      <a:pPr marL="0" indent="0" algn="ctr" defTabSz="914400" rtl="0" eaLnBrk="1" latinLnBrk="0" hangingPunct="1">
                        <a:lnSpc>
                          <a:spcPct val="115000"/>
                        </a:lnSpc>
                        <a:spcAft>
                          <a:spcPts val="0"/>
                        </a:spcAft>
                      </a:pPr>
                      <a:r>
                        <a:rPr lang="en-IN" sz="1100" b="1" kern="1200" dirty="0" smtClean="0">
                          <a:solidFill>
                            <a:schemeClr val="bg1"/>
                          </a:solidFill>
                          <a:latin typeface="Calibri"/>
                          <a:ea typeface="Corbel"/>
                          <a:cs typeface="Times New Roman"/>
                        </a:rPr>
                        <a:t>%</a:t>
                      </a:r>
                      <a:r>
                        <a:rPr lang="en-IN" sz="1100" b="1" kern="1200" baseline="0" dirty="0" smtClean="0">
                          <a:solidFill>
                            <a:schemeClr val="bg1"/>
                          </a:solidFill>
                          <a:latin typeface="Calibri"/>
                          <a:ea typeface="Corbel"/>
                          <a:cs typeface="Times New Roman"/>
                        </a:rPr>
                        <a:t> </a:t>
                      </a:r>
                      <a:r>
                        <a:rPr lang="en-IN" sz="1100" b="1" kern="1200" dirty="0" smtClean="0">
                          <a:solidFill>
                            <a:schemeClr val="bg1"/>
                          </a:solidFill>
                          <a:latin typeface="Calibri"/>
                          <a:ea typeface="Corbel"/>
                          <a:cs typeface="Times New Roman"/>
                        </a:rPr>
                        <a:t>of average capacity used</a:t>
                      </a:r>
                      <a:endParaRPr lang="en-IN" sz="1100" b="1" kern="1200" dirty="0">
                        <a:solidFill>
                          <a:schemeClr val="bg1"/>
                        </a:solidFill>
                        <a:latin typeface="Calibri"/>
                        <a:ea typeface="Corbel"/>
                        <a:cs typeface="Times New Roman"/>
                      </a:endParaRPr>
                    </a:p>
                  </a:txBody>
                  <a:tcPr marL="68580" marR="68580" marT="0" marB="0" anchor="ctr"/>
                </a:tc>
              </a:tr>
              <a:tr h="249979">
                <a:tc>
                  <a:txBody>
                    <a:bodyPr/>
                    <a:lstStyle/>
                    <a:p>
                      <a:pPr marL="0" indent="53975" algn="l" fontAlgn="b"/>
                      <a:r>
                        <a:rPr lang="en-US" sz="1100" b="0" i="0" u="none" strike="noStrike" dirty="0">
                          <a:solidFill>
                            <a:srgbClr val="000000"/>
                          </a:solidFill>
                          <a:latin typeface="Calibri"/>
                        </a:rPr>
                        <a:t> </a:t>
                      </a:r>
                      <a:r>
                        <a:rPr lang="en-US" sz="1100" b="0" i="0" u="none" strike="noStrike" kern="1200" dirty="0" smtClean="0">
                          <a:solidFill>
                            <a:srgbClr val="002060"/>
                          </a:solidFill>
                          <a:latin typeface="Calibri"/>
                          <a:ea typeface="+mn-ea"/>
                          <a:cs typeface="+mn-cs"/>
                        </a:rPr>
                        <a:t>Butter</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133</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3,62,690</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2727</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80</a:t>
                      </a:r>
                    </a:p>
                  </a:txBody>
                  <a:tcPr marL="9525" marR="9525" marT="9525" marB="0" anchor="ctr"/>
                </a:tc>
              </a:tr>
              <a:tr h="249979">
                <a:tc>
                  <a:txBody>
                    <a:bodyPr/>
                    <a:lstStyle/>
                    <a:p>
                      <a:pPr marL="0" indent="53975" algn="l" fontAlgn="b"/>
                      <a:r>
                        <a:rPr lang="en-US" sz="1100" b="0" i="0" u="none" strike="noStrike" kern="1200" dirty="0" smtClean="0">
                          <a:solidFill>
                            <a:srgbClr val="002060"/>
                          </a:solidFill>
                          <a:latin typeface="Calibri"/>
                          <a:ea typeface="+mn-ea"/>
                          <a:cs typeface="+mn-cs"/>
                        </a:rPr>
                        <a:t> Cheese</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80</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2,34,404</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2930</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78</a:t>
                      </a:r>
                    </a:p>
                  </a:txBody>
                  <a:tcPr marL="9525" marR="9525" marT="9525" marB="0" anchor="ctr"/>
                </a:tc>
              </a:tr>
              <a:tr h="249979">
                <a:tc>
                  <a:txBody>
                    <a:bodyPr/>
                    <a:lstStyle/>
                    <a:p>
                      <a:pPr marL="0" indent="53975" algn="l" fontAlgn="b"/>
                      <a:r>
                        <a:rPr lang="en-US" sz="1100" b="0" i="0" u="none" strike="noStrike" kern="1200" dirty="0" smtClean="0">
                          <a:solidFill>
                            <a:srgbClr val="002060"/>
                          </a:solidFill>
                          <a:latin typeface="Calibri"/>
                          <a:ea typeface="+mn-ea"/>
                          <a:cs typeface="+mn-cs"/>
                        </a:rPr>
                        <a:t> Chocolate</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56</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2,24,634</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4011</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74</a:t>
                      </a:r>
                    </a:p>
                  </a:txBody>
                  <a:tcPr marL="9525" marR="9525" marT="9525" marB="0" anchor="ctr"/>
                </a:tc>
              </a:tr>
              <a:tr h="249979">
                <a:tc>
                  <a:txBody>
                    <a:bodyPr/>
                    <a:lstStyle/>
                    <a:p>
                      <a:pPr marL="0" indent="53975" algn="l" fontAlgn="b"/>
                      <a:r>
                        <a:rPr lang="en-US" sz="1100" b="0" i="0" u="none" strike="noStrike" kern="1200" dirty="0" smtClean="0">
                          <a:solidFill>
                            <a:srgbClr val="002060"/>
                          </a:solidFill>
                          <a:latin typeface="Calibri"/>
                          <a:ea typeface="+mn-ea"/>
                          <a:cs typeface="+mn-cs"/>
                        </a:rPr>
                        <a:t> Fruit Pulp</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54</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1,61,974</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3000</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68</a:t>
                      </a:r>
                    </a:p>
                  </a:txBody>
                  <a:tcPr marL="9525" marR="9525" marT="9525" marB="0" anchor="ctr"/>
                </a:tc>
              </a:tr>
              <a:tr h="249979">
                <a:tc>
                  <a:txBody>
                    <a:bodyPr/>
                    <a:lstStyle/>
                    <a:p>
                      <a:pPr marL="0" indent="53975" algn="l" fontAlgn="b"/>
                      <a:r>
                        <a:rPr lang="en-US" sz="1100" b="0" i="0" u="none" strike="noStrike" kern="1200" dirty="0" smtClean="0">
                          <a:solidFill>
                            <a:srgbClr val="002060"/>
                          </a:solidFill>
                          <a:latin typeface="Calibri"/>
                          <a:ea typeface="+mn-ea"/>
                          <a:cs typeface="+mn-cs"/>
                        </a:rPr>
                        <a:t> Milk</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116</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1,64,147</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1415</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79</a:t>
                      </a:r>
                    </a:p>
                  </a:txBody>
                  <a:tcPr marL="9525" marR="9525" marT="9525" marB="0" anchor="ctr"/>
                </a:tc>
              </a:tr>
              <a:tr h="249979">
                <a:tc>
                  <a:txBody>
                    <a:bodyPr/>
                    <a:lstStyle/>
                    <a:p>
                      <a:pPr marL="53975" indent="0" algn="l" fontAlgn="b"/>
                      <a:r>
                        <a:rPr lang="en-US" sz="1100" b="0" i="0" u="none" strike="noStrike" kern="1200" dirty="0" smtClean="0">
                          <a:solidFill>
                            <a:srgbClr val="002060"/>
                          </a:solidFill>
                          <a:latin typeface="Calibri"/>
                          <a:ea typeface="+mn-ea"/>
                          <a:cs typeface="+mn-cs"/>
                        </a:rPr>
                        <a:t> Potato   Processed</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119</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6,08,760</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5116</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66</a:t>
                      </a:r>
                    </a:p>
                  </a:txBody>
                  <a:tcPr marL="9525" marR="9525" marT="9525" marB="0" anchor="ctr"/>
                </a:tc>
              </a:tr>
              <a:tr h="249979">
                <a:tc>
                  <a:txBody>
                    <a:bodyPr/>
                    <a:lstStyle/>
                    <a:p>
                      <a:pPr marL="53975" indent="0" algn="l" fontAlgn="b"/>
                      <a:r>
                        <a:rPr lang="en-US" sz="1100" b="0" i="0" u="none" strike="noStrike" kern="1200" dirty="0" smtClean="0">
                          <a:solidFill>
                            <a:srgbClr val="002060"/>
                          </a:solidFill>
                          <a:latin typeface="Calibri"/>
                          <a:ea typeface="+mn-ea"/>
                          <a:cs typeface="+mn-cs"/>
                        </a:rPr>
                        <a:t> Ready to eat</a:t>
                      </a:r>
                      <a:r>
                        <a:rPr lang="en-US" sz="1100" b="0" i="0" u="none" strike="noStrike" kern="1200" baseline="0" dirty="0" smtClean="0">
                          <a:solidFill>
                            <a:srgbClr val="002060"/>
                          </a:solidFill>
                          <a:latin typeface="Calibri"/>
                          <a:ea typeface="+mn-ea"/>
                          <a:cs typeface="+mn-cs"/>
                        </a:rPr>
                        <a:t> food </a:t>
                      </a:r>
                      <a:endParaRPr lang="en-US" sz="1100" b="0" i="0" u="none" strike="noStrike" kern="1200" dirty="0" smtClean="0">
                        <a:solidFill>
                          <a:srgbClr val="002060"/>
                        </a:solidFill>
                        <a:latin typeface="Calibri"/>
                        <a:ea typeface="+mn-ea"/>
                        <a:cs typeface="+mn-cs"/>
                      </a:endParaRP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49</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1,33,274</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2720</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71</a:t>
                      </a:r>
                    </a:p>
                  </a:txBody>
                  <a:tcPr marL="9525" marR="9525" marT="9525" marB="0" anchor="ctr"/>
                </a:tc>
              </a:tr>
              <a:tr h="249979">
                <a:tc>
                  <a:txBody>
                    <a:bodyPr/>
                    <a:lstStyle/>
                    <a:p>
                      <a:pPr marL="0" indent="53975" algn="l" fontAlgn="b"/>
                      <a:r>
                        <a:rPr lang="en-US" sz="1100" b="0" i="0" u="none" strike="noStrike" kern="1200" dirty="0" smtClean="0">
                          <a:solidFill>
                            <a:srgbClr val="002060"/>
                          </a:solidFill>
                          <a:latin typeface="Calibri"/>
                          <a:ea typeface="+mn-ea"/>
                          <a:cs typeface="+mn-cs"/>
                        </a:rPr>
                        <a:t> Wine</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3</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25,102</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8367</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40</a:t>
                      </a:r>
                    </a:p>
                  </a:txBody>
                  <a:tcPr marL="9525" marR="9525" marT="9525" marB="0" anchor="ctr"/>
                </a:tc>
              </a:tr>
              <a:tr h="249979">
                <a:tc>
                  <a:txBody>
                    <a:bodyPr/>
                    <a:lstStyle/>
                    <a:p>
                      <a:pPr marL="0" indent="53975" algn="l" fontAlgn="b"/>
                      <a:r>
                        <a:rPr lang="en-US" sz="1100" b="0" i="0" u="none" strike="noStrike" dirty="0">
                          <a:solidFill>
                            <a:srgbClr val="002060"/>
                          </a:solidFill>
                          <a:latin typeface="Calibri"/>
                        </a:rPr>
                        <a:t> </a:t>
                      </a:r>
                      <a:r>
                        <a:rPr lang="en-US" sz="1100" b="0" i="0" u="none" strike="noStrike" dirty="0" smtClean="0">
                          <a:solidFill>
                            <a:srgbClr val="002060"/>
                          </a:solidFill>
                          <a:latin typeface="Calibri"/>
                        </a:rPr>
                        <a:t>Others</a:t>
                      </a:r>
                      <a:endParaRPr lang="en-US" sz="1100" b="0" i="0" u="none" strike="noStrike" dirty="0">
                        <a:solidFill>
                          <a:srgbClr val="002060"/>
                        </a:solidFill>
                        <a:latin typeface="Calibri"/>
                      </a:endParaRPr>
                    </a:p>
                  </a:txBody>
                  <a:tcPr marL="9525" marR="9525" marT="9525" marB="0" anchor="ct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154</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3,34,842</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2174</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rgbClr val="002060"/>
                          </a:solidFill>
                          <a:latin typeface="Calibri" pitchFamily="34" charset="0"/>
                          <a:ea typeface="Corbel"/>
                          <a:cs typeface="Corbel"/>
                        </a:rPr>
                        <a:t>84</a:t>
                      </a:r>
                    </a:p>
                  </a:txBody>
                  <a:tcPr marL="9525" marR="9525" marT="9525" marB="0" anchor="ctr"/>
                </a:tc>
              </a:tr>
              <a:tr h="249979">
                <a:tc>
                  <a:txBody>
                    <a:bodyPr/>
                    <a:lstStyle/>
                    <a:p>
                      <a:pPr marL="0" indent="53975" algn="l" fontAlgn="b"/>
                      <a:r>
                        <a:rPr lang="en-US" sz="1100" b="0" i="0" u="none" strike="noStrike" dirty="0" smtClean="0">
                          <a:solidFill>
                            <a:srgbClr val="002060"/>
                          </a:solidFill>
                          <a:latin typeface="Calibri"/>
                        </a:rPr>
                        <a:t>Total</a:t>
                      </a:r>
                      <a:endParaRPr lang="en-US" sz="1100" b="0" i="0" u="none" strike="noStrike" dirty="0">
                        <a:solidFill>
                          <a:srgbClr val="002060"/>
                        </a:solidFill>
                        <a:latin typeface="Calibri"/>
                      </a:endParaRP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423</a:t>
                      </a:r>
                    </a:p>
                  </a:txBody>
                  <a:tcPr marL="9525" marR="9525" marT="9525" marB="0" anchor="ct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13,54,527</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3,202</a:t>
                      </a:r>
                    </a:p>
                  </a:txBody>
                  <a:tcPr marL="9525" marR="9525" marT="9525" marB="0" anchor="ctr"/>
                </a:tc>
                <a:tc>
                  <a:txBody>
                    <a:bodyPr/>
                    <a:lstStyle/>
                    <a:p>
                      <a:pPr marL="269875" indent="-269875" algn="ctr" defTabSz="914400" rtl="0" eaLnBrk="1" fontAlgn="b" latinLnBrk="0" hangingPunct="1">
                        <a:lnSpc>
                          <a:spcPct val="115000"/>
                        </a:lnSpc>
                        <a:spcAft>
                          <a:spcPts val="0"/>
                        </a:spcAft>
                      </a:pPr>
                      <a:r>
                        <a:rPr lang="en-US" sz="1100" kern="1200" dirty="0" smtClean="0">
                          <a:solidFill>
                            <a:schemeClr val="tx1"/>
                          </a:solidFill>
                          <a:latin typeface="Calibri" pitchFamily="34" charset="0"/>
                          <a:ea typeface="Corbel"/>
                          <a:cs typeface="Corbel"/>
                        </a:rPr>
                        <a:t>71</a:t>
                      </a:r>
                    </a:p>
                  </a:txBody>
                  <a:tcPr marL="9525" marR="9525" marT="9525" marB="0" anchor="ctr"/>
                </a:tc>
              </a:tr>
            </a:tbl>
          </a:graphicData>
        </a:graphic>
      </p:graphicFrame>
      <p:sp>
        <p:nvSpPr>
          <p:cNvPr id="4" name="Title 1"/>
          <p:cNvSpPr txBox="1">
            <a:spLocks/>
          </p:cNvSpPr>
          <p:nvPr/>
        </p:nvSpPr>
        <p:spPr>
          <a:xfrm>
            <a:off x="936175" y="41932"/>
            <a:ext cx="5439302" cy="922464"/>
          </a:xfrm>
          <a:prstGeom prst="rect">
            <a:avLst/>
          </a:prstGeom>
        </p:spPr>
        <p:txBody>
          <a:bodyPr/>
          <a:lstStyle/>
          <a:p>
            <a:pPr lvl="0" algn="l" defTabSz="731838" eaLnBrk="1" hangingPunct="1">
              <a:spcBef>
                <a:spcPct val="20000"/>
              </a:spcBef>
            </a:pPr>
            <a:r>
              <a:rPr lang="en-IN" b="1" kern="0" dirty="0" smtClean="0">
                <a:solidFill>
                  <a:srgbClr val="FF0000"/>
                </a:solidFill>
                <a:latin typeface="Calibri" pitchFamily="34" charset="0"/>
              </a:rPr>
              <a:t>8. DETAILS OF PROCESSED FOOD BASED PRODUCTS</a:t>
            </a:r>
            <a:endParaRPr lang="en-IN" b="1" kern="0" dirty="0">
              <a:solidFill>
                <a:srgbClr val="FF0000"/>
              </a:solidFill>
              <a:latin typeface="Calibri" pitchFamily="34" charset="0"/>
            </a:endParaRPr>
          </a:p>
        </p:txBody>
      </p:sp>
      <p:sp>
        <p:nvSpPr>
          <p:cNvPr id="6" name="Round Diagonal Corner Rectangle 5"/>
          <p:cNvSpPr/>
          <p:nvPr/>
        </p:nvSpPr>
        <p:spPr bwMode="auto">
          <a:xfrm>
            <a:off x="338287" y="5711506"/>
            <a:ext cx="6309360" cy="1326414"/>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spcBef>
                <a:spcPts val="0"/>
              </a:spcBef>
              <a:buFont typeface="Arial" pitchFamily="34" charset="0"/>
              <a:buChar char="•"/>
            </a:pPr>
            <a:r>
              <a:rPr lang="en-US" sz="1200" dirty="0" smtClean="0">
                <a:solidFill>
                  <a:srgbClr val="002060"/>
                </a:solidFill>
                <a:latin typeface="Calibri" pitchFamily="34" charset="0"/>
              </a:rPr>
              <a:t>In processed food storage, the overall capacity utilization is at 71%</a:t>
            </a:r>
          </a:p>
          <a:p>
            <a:pPr marL="177800" lvl="1" indent="-177800" algn="l">
              <a:spcBef>
                <a:spcPts val="0"/>
              </a:spcBef>
              <a:buFont typeface="Arial" pitchFamily="34" charset="0"/>
              <a:buChar char="•"/>
            </a:pPr>
            <a:r>
              <a:rPr lang="en-US" sz="1200" dirty="0" smtClean="0">
                <a:solidFill>
                  <a:srgbClr val="002060"/>
                </a:solidFill>
                <a:latin typeface="Calibri" pitchFamily="34" charset="0"/>
              </a:rPr>
              <a:t>Butter is the most common processed food stored. </a:t>
            </a:r>
          </a:p>
          <a:p>
            <a:pPr marL="177800" lvl="1" indent="-177800" algn="just">
              <a:spcBef>
                <a:spcPts val="0"/>
              </a:spcBef>
              <a:buFont typeface="Arial" pitchFamily="34" charset="0"/>
              <a:buChar char="•"/>
            </a:pPr>
            <a:r>
              <a:rPr lang="en-US" sz="1200" dirty="0" smtClean="0">
                <a:solidFill>
                  <a:srgbClr val="002060"/>
                </a:solidFill>
                <a:latin typeface="Calibri" pitchFamily="34" charset="0"/>
              </a:rPr>
              <a:t>Installed capacity of CS stocking processed potatoes  is over 6 Lakhs. The capacity utilization is at 66%.</a:t>
            </a:r>
          </a:p>
          <a:p>
            <a:pPr marL="177800" lvl="1" indent="-177800" algn="l">
              <a:spcBef>
                <a:spcPts val="0"/>
              </a:spcBef>
              <a:buFont typeface="Arial" pitchFamily="34" charset="0"/>
              <a:buChar char="•"/>
            </a:pPr>
            <a:r>
              <a:rPr lang="en-US" sz="1200" dirty="0" smtClean="0">
                <a:solidFill>
                  <a:srgbClr val="002060"/>
                </a:solidFill>
                <a:latin typeface="Calibri" pitchFamily="34" charset="0"/>
              </a:rPr>
              <a:t>Capacity utilization is the highest among cold storages stocking milk and butter.</a:t>
            </a:r>
          </a:p>
          <a:p>
            <a:pPr marL="177800" lvl="1" indent="-177800" algn="l">
              <a:buFont typeface="Arial" pitchFamily="34" charset="0"/>
              <a:buChar char="•"/>
            </a:pPr>
            <a:endParaRPr lang="en-US" sz="1200" dirty="0">
              <a:solidFill>
                <a:srgbClr val="002060"/>
              </a:solidFill>
              <a:latin typeface="Calibri" pitchFamily="34" charset="0"/>
            </a:endParaRPr>
          </a:p>
        </p:txBody>
      </p:sp>
      <p:sp>
        <p:nvSpPr>
          <p:cNvPr id="7" name="TextBox 6"/>
          <p:cNvSpPr txBox="1"/>
          <p:nvPr/>
        </p:nvSpPr>
        <p:spPr>
          <a:xfrm>
            <a:off x="1897685" y="9667807"/>
            <a:ext cx="915636" cy="230832"/>
          </a:xfrm>
          <a:prstGeom prst="rect">
            <a:avLst/>
          </a:prstGeom>
          <a:noFill/>
        </p:spPr>
        <p:txBody>
          <a:bodyPr wrap="none" rtlCol="0">
            <a:spAutoFit/>
          </a:bodyPr>
          <a:lstStyle/>
          <a:p>
            <a:r>
              <a:rPr lang="en-IN" sz="900" dirty="0">
                <a:solidFill>
                  <a:srgbClr val="FF0000"/>
                </a:solidFill>
                <a:latin typeface="Calibri" pitchFamily="34" charset="0"/>
              </a:rPr>
              <a:t>ALL UNIT IN </a:t>
            </a:r>
            <a:r>
              <a:rPr lang="en-IN" sz="900" dirty="0" smtClean="0">
                <a:solidFill>
                  <a:srgbClr val="FF0000"/>
                </a:solidFill>
                <a:latin typeface="Calibri" pitchFamily="34" charset="0"/>
              </a:rPr>
              <a:t>MT</a:t>
            </a:r>
            <a:endParaRPr lang="en-IN" sz="900"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endParaRPr lang="en-US" dirty="0" smtClean="0"/>
          </a:p>
          <a:p>
            <a:endParaRPr lang="en-IN" dirty="0"/>
          </a:p>
        </p:txBody>
      </p:sp>
      <p:graphicFrame>
        <p:nvGraphicFramePr>
          <p:cNvPr id="3" name="Table 2"/>
          <p:cNvGraphicFramePr>
            <a:graphicFrameLocks noGrp="1"/>
          </p:cNvGraphicFramePr>
          <p:nvPr/>
        </p:nvGraphicFramePr>
        <p:xfrm>
          <a:off x="653143" y="1777197"/>
          <a:ext cx="6029012" cy="2340698"/>
        </p:xfrm>
        <a:graphic>
          <a:graphicData uri="http://schemas.openxmlformats.org/drawingml/2006/table">
            <a:tbl>
              <a:tblPr firstRow="1" bandRow="1">
                <a:tableStyleId>{073A0DAA-6AF3-43AB-8588-CEC1D06C72B9}</a:tableStyleId>
              </a:tblPr>
              <a:tblGrid>
                <a:gridCol w="1188536"/>
                <a:gridCol w="1010282"/>
                <a:gridCol w="1078128"/>
                <a:gridCol w="1432776"/>
                <a:gridCol w="1319290"/>
              </a:tblGrid>
              <a:tr h="534898">
                <a:tc>
                  <a:txBody>
                    <a:bodyPr/>
                    <a:lstStyle/>
                    <a:p>
                      <a:pPr marL="0" marR="0" indent="0" algn="ctr" defTabSz="914400" rtl="0" eaLnBrk="1" fontAlgn="auto" latinLnBrk="0" hangingPunct="1">
                        <a:lnSpc>
                          <a:spcPct val="115000"/>
                        </a:lnSpc>
                        <a:spcBef>
                          <a:spcPts val="0"/>
                        </a:spcBef>
                        <a:spcAft>
                          <a:spcPts val="0"/>
                        </a:spcAft>
                        <a:buClrTx/>
                        <a:buSzTx/>
                        <a:buFontTx/>
                        <a:buNone/>
                        <a:tabLst/>
                        <a:defRPr/>
                      </a:pPr>
                      <a:r>
                        <a:rPr lang="en-US" sz="1100" kern="1200" dirty="0" smtClean="0">
                          <a:solidFill>
                            <a:schemeClr val="bg1"/>
                          </a:solidFill>
                          <a:latin typeface="Calibri"/>
                          <a:ea typeface="Corbel"/>
                          <a:cs typeface="Corbel"/>
                        </a:rPr>
                        <a:t>Products stocked by Animal</a:t>
                      </a:r>
                      <a:r>
                        <a:rPr lang="en-US" sz="1100" kern="1200" baseline="0" dirty="0" smtClean="0">
                          <a:solidFill>
                            <a:schemeClr val="bg1"/>
                          </a:solidFill>
                          <a:latin typeface="Calibri"/>
                          <a:ea typeface="Corbel"/>
                          <a:cs typeface="Corbel"/>
                        </a:rPr>
                        <a:t> Husbandry CS’s</a:t>
                      </a:r>
                      <a:endParaRPr lang="en-IN" sz="1200" kern="1200" dirty="0" smtClean="0">
                        <a:solidFill>
                          <a:schemeClr val="bg1"/>
                        </a:solidFill>
                        <a:latin typeface="Cambria"/>
                        <a:ea typeface="Corbel"/>
                        <a:cs typeface="Times New Roman"/>
                      </a:endParaRPr>
                    </a:p>
                  </a:txBody>
                  <a:tcPr marL="68580" marR="68580" marT="0" marB="0" anchor="ctr"/>
                </a:tc>
                <a:tc>
                  <a:txBody>
                    <a:bodyPr/>
                    <a:lstStyle/>
                    <a:p>
                      <a:pPr marL="0" indent="53975" algn="ctr">
                        <a:lnSpc>
                          <a:spcPct val="115000"/>
                        </a:lnSpc>
                        <a:spcAft>
                          <a:spcPts val="0"/>
                        </a:spcAft>
                      </a:pPr>
                      <a:r>
                        <a:rPr lang="en-US" sz="1100" kern="1200" dirty="0">
                          <a:solidFill>
                            <a:schemeClr val="bg1"/>
                          </a:solidFill>
                          <a:latin typeface="Calibri"/>
                          <a:ea typeface="Corbel"/>
                          <a:cs typeface="Corbel"/>
                        </a:rPr>
                        <a:t>No. of CSs stocking</a:t>
                      </a:r>
                      <a:endParaRPr lang="en-IN" sz="1200" kern="1200" dirty="0">
                        <a:solidFill>
                          <a:schemeClr val="bg1"/>
                        </a:solidFill>
                        <a:latin typeface="Cambria"/>
                        <a:ea typeface="Corbel"/>
                        <a:cs typeface="Times New Roman"/>
                      </a:endParaRPr>
                    </a:p>
                  </a:txBody>
                  <a:tcPr marL="68580" marR="68580" marT="0" marB="0" anchor="ctr"/>
                </a:tc>
                <a:tc>
                  <a:txBody>
                    <a:bodyPr/>
                    <a:lstStyle/>
                    <a:p>
                      <a:pPr marL="0" indent="0" algn="ctr">
                        <a:lnSpc>
                          <a:spcPct val="115000"/>
                        </a:lnSpc>
                        <a:spcAft>
                          <a:spcPts val="0"/>
                        </a:spcAft>
                      </a:pPr>
                      <a:r>
                        <a:rPr lang="en-US" sz="1100" kern="1200" dirty="0" smtClean="0">
                          <a:solidFill>
                            <a:schemeClr val="bg1"/>
                          </a:solidFill>
                          <a:latin typeface="Calibri"/>
                          <a:ea typeface="Corbel"/>
                          <a:cs typeface="Times New Roman"/>
                        </a:rPr>
                        <a:t>Total</a:t>
                      </a:r>
                      <a:r>
                        <a:rPr lang="en-US" sz="1100" kern="1200" baseline="0" dirty="0" smtClean="0">
                          <a:solidFill>
                            <a:schemeClr val="bg1"/>
                          </a:solidFill>
                          <a:latin typeface="Calibri"/>
                          <a:ea typeface="Corbel"/>
                          <a:cs typeface="Times New Roman"/>
                        </a:rPr>
                        <a:t> Installed Capacity (Tons)</a:t>
                      </a:r>
                      <a:endParaRPr lang="en-IN" sz="1200" kern="1200" dirty="0">
                        <a:solidFill>
                          <a:schemeClr val="bg1"/>
                        </a:solidFill>
                        <a:latin typeface="Cambria"/>
                        <a:ea typeface="Corbel"/>
                        <a:cs typeface="Times New Roman"/>
                      </a:endParaRPr>
                    </a:p>
                  </a:txBody>
                  <a:tcPr marL="68580" marR="68580" marT="0" marB="0" anchor="ctr"/>
                </a:tc>
                <a:tc>
                  <a:txBody>
                    <a:bodyPr/>
                    <a:lstStyle/>
                    <a:p>
                      <a:pPr marL="0" indent="0" algn="ctr" defTabSz="914400" rtl="0" eaLnBrk="1" latinLnBrk="0" hangingPunct="1">
                        <a:lnSpc>
                          <a:spcPct val="115000"/>
                        </a:lnSpc>
                        <a:spcAft>
                          <a:spcPts val="0"/>
                        </a:spcAft>
                      </a:pPr>
                      <a:r>
                        <a:rPr lang="en-IN" sz="1100" b="1" kern="1200" dirty="0" smtClean="0">
                          <a:solidFill>
                            <a:schemeClr val="bg1"/>
                          </a:solidFill>
                          <a:latin typeface="Calibri"/>
                          <a:ea typeface="Corbel"/>
                          <a:cs typeface="Times New Roman"/>
                        </a:rPr>
                        <a:t>Mean of installed storage capacity (tons)</a:t>
                      </a:r>
                      <a:endParaRPr lang="en-IN" sz="1100" b="1" kern="1200" dirty="0">
                        <a:solidFill>
                          <a:schemeClr val="bg1"/>
                        </a:solidFill>
                        <a:latin typeface="Calibri"/>
                        <a:ea typeface="Corbel"/>
                        <a:cs typeface="Times New Roman"/>
                      </a:endParaRPr>
                    </a:p>
                  </a:txBody>
                  <a:tcPr marL="68580" marR="68580" marT="0" marB="0" anchor="ctr"/>
                </a:tc>
                <a:tc>
                  <a:txBody>
                    <a:bodyPr/>
                    <a:lstStyle/>
                    <a:p>
                      <a:pPr marL="0" indent="0" algn="ctr" defTabSz="914400" rtl="0" eaLnBrk="1" latinLnBrk="0" hangingPunct="1">
                        <a:lnSpc>
                          <a:spcPct val="115000"/>
                        </a:lnSpc>
                        <a:spcAft>
                          <a:spcPts val="0"/>
                        </a:spcAft>
                      </a:pPr>
                      <a:r>
                        <a:rPr lang="en-IN" sz="1100" b="1" kern="1200" dirty="0" smtClean="0">
                          <a:solidFill>
                            <a:schemeClr val="bg1"/>
                          </a:solidFill>
                          <a:latin typeface="Calibri"/>
                          <a:ea typeface="Corbel"/>
                          <a:cs typeface="Times New Roman"/>
                        </a:rPr>
                        <a:t>% of average capacity used</a:t>
                      </a:r>
                      <a:endParaRPr lang="en-IN" sz="1100" b="1" kern="1200" dirty="0">
                        <a:solidFill>
                          <a:schemeClr val="bg1"/>
                        </a:solidFill>
                        <a:latin typeface="Calibri"/>
                        <a:ea typeface="Corbel"/>
                        <a:cs typeface="Times New Roman"/>
                      </a:endParaRPr>
                    </a:p>
                  </a:txBody>
                  <a:tcPr marL="68580" marR="68580" marT="0" marB="0" anchor="ctr"/>
                </a:tc>
              </a:tr>
              <a:tr h="249979">
                <a:tc>
                  <a:txBody>
                    <a:bodyPr/>
                    <a:lstStyle/>
                    <a:p>
                      <a:pPr marL="53975" indent="0" algn="l" defTabSz="914400" rtl="0" eaLnBrk="1" fontAlgn="b" latinLnBrk="0" hangingPunct="1"/>
                      <a:r>
                        <a:rPr lang="en-US" sz="1100" b="0" i="0" u="none" strike="noStrike" kern="1200" dirty="0">
                          <a:solidFill>
                            <a:srgbClr val="002060"/>
                          </a:solidFill>
                          <a:latin typeface="Calibri"/>
                          <a:ea typeface="+mn-ea"/>
                          <a:cs typeface="+mn-cs"/>
                        </a:rPr>
                        <a:t> Fresh water fish</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81</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92,355</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1,140</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82</a:t>
                      </a:r>
                    </a:p>
                  </a:txBody>
                  <a:tcPr marL="9525" marR="9525" marT="9525" marB="0" anchor="ctr"/>
                </a:tc>
              </a:tr>
              <a:tr h="249979">
                <a:tc>
                  <a:txBody>
                    <a:bodyPr/>
                    <a:lstStyle/>
                    <a:p>
                      <a:pPr marL="0" indent="53975" algn="l" defTabSz="914400" rtl="0" eaLnBrk="1" fontAlgn="b" latinLnBrk="0" hangingPunct="1"/>
                      <a:r>
                        <a:rPr lang="en-US" sz="1100" b="0" i="0" u="none" strike="noStrike" kern="1200" dirty="0">
                          <a:solidFill>
                            <a:srgbClr val="002060"/>
                          </a:solidFill>
                          <a:latin typeface="Calibri"/>
                          <a:ea typeface="+mn-ea"/>
                          <a:cs typeface="+mn-cs"/>
                        </a:rPr>
                        <a:t> Seafood</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237</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1,58,436</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669</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75</a:t>
                      </a:r>
                    </a:p>
                  </a:txBody>
                  <a:tcPr marL="9525" marR="9525" marT="9525" marB="0" anchor="ctr"/>
                </a:tc>
              </a:tr>
              <a:tr h="249979">
                <a:tc>
                  <a:txBody>
                    <a:bodyPr/>
                    <a:lstStyle/>
                    <a:p>
                      <a:pPr marL="53975" indent="0" algn="l" defTabSz="914400" rtl="0" eaLnBrk="1" fontAlgn="b" latinLnBrk="0" hangingPunct="1"/>
                      <a:r>
                        <a:rPr lang="en-US" sz="1100" b="0" i="0" u="none" strike="noStrike" kern="1200" dirty="0">
                          <a:solidFill>
                            <a:srgbClr val="002060"/>
                          </a:solidFill>
                          <a:latin typeface="Calibri"/>
                          <a:ea typeface="+mn-ea"/>
                          <a:cs typeface="+mn-cs"/>
                        </a:rPr>
                        <a:t> Meats  (Beef, Lamb, Mutton, Pork)</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44</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81,535</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1,853</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72</a:t>
                      </a:r>
                    </a:p>
                  </a:txBody>
                  <a:tcPr marL="9525" marR="9525" marT="9525" marB="0" anchor="ctr"/>
                </a:tc>
              </a:tr>
              <a:tr h="249979">
                <a:tc>
                  <a:txBody>
                    <a:bodyPr/>
                    <a:lstStyle/>
                    <a:p>
                      <a:pPr marL="0" indent="53975" algn="l" defTabSz="914400" rtl="0" eaLnBrk="1" fontAlgn="b" latinLnBrk="0" hangingPunct="1"/>
                      <a:r>
                        <a:rPr lang="en-US" sz="1100" b="0" i="0" u="none" strike="noStrike" kern="1200" dirty="0">
                          <a:solidFill>
                            <a:srgbClr val="002060"/>
                          </a:solidFill>
                          <a:latin typeface="Calibri"/>
                          <a:ea typeface="+mn-ea"/>
                          <a:cs typeface="+mn-cs"/>
                        </a:rPr>
                        <a:t> Poultry</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44</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2,04,426</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4,646</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74</a:t>
                      </a:r>
                    </a:p>
                  </a:txBody>
                  <a:tcPr marL="9525" marR="9525" marT="9525" marB="0" anchor="ctr"/>
                </a:tc>
              </a:tr>
              <a:tr h="249979">
                <a:tc>
                  <a:txBody>
                    <a:bodyPr/>
                    <a:lstStyle/>
                    <a:p>
                      <a:pPr marL="0" indent="53975" algn="l" defTabSz="914400" rtl="0" eaLnBrk="1" fontAlgn="b" latinLnBrk="0" hangingPunct="1"/>
                      <a:r>
                        <a:rPr lang="en-US" sz="1100" b="0" i="0" u="none" strike="noStrike" kern="1200" dirty="0">
                          <a:solidFill>
                            <a:srgbClr val="002060"/>
                          </a:solidFill>
                          <a:latin typeface="Calibri"/>
                          <a:ea typeface="+mn-ea"/>
                          <a:cs typeface="+mn-cs"/>
                        </a:rPr>
                        <a:t> </a:t>
                      </a:r>
                      <a:r>
                        <a:rPr lang="en-US" sz="1100" b="0" i="0" u="none" strike="noStrike" kern="1200" dirty="0" smtClean="0">
                          <a:solidFill>
                            <a:srgbClr val="002060"/>
                          </a:solidFill>
                          <a:latin typeface="Calibri"/>
                          <a:ea typeface="+mn-ea"/>
                          <a:cs typeface="+mn-cs"/>
                        </a:rPr>
                        <a:t>Others</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23</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88,745</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3,858</a:t>
                      </a: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66</a:t>
                      </a:r>
                    </a:p>
                  </a:txBody>
                  <a:tcPr marL="9525" marR="9525" marT="9525" marB="0" anchor="ctr"/>
                </a:tc>
              </a:tr>
              <a:tr h="249979">
                <a:tc>
                  <a:txBody>
                    <a:bodyPr/>
                    <a:lstStyle/>
                    <a:p>
                      <a:pPr marL="0" indent="53975" algn="l" defTabSz="914400" rtl="0" eaLnBrk="1" fontAlgn="b" latinLnBrk="0" hangingPunct="1"/>
                      <a:r>
                        <a:rPr lang="en-US" sz="1100" b="0" i="0" u="none" strike="noStrike" kern="1200" dirty="0" smtClean="0">
                          <a:solidFill>
                            <a:srgbClr val="002060"/>
                          </a:solidFill>
                          <a:latin typeface="Calibri"/>
                          <a:ea typeface="+mn-ea"/>
                          <a:cs typeface="+mn-cs"/>
                        </a:rPr>
                        <a:t>Total</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algn="ctr" fontAlgn="b"/>
                      <a:r>
                        <a:rPr lang="en-US" sz="1100" b="0" i="0" u="none" strike="noStrike" dirty="0" smtClean="0">
                          <a:solidFill>
                            <a:srgbClr val="002060"/>
                          </a:solidFill>
                          <a:latin typeface="Calibri"/>
                        </a:rPr>
                        <a:t>341</a:t>
                      </a:r>
                      <a:endParaRPr lang="en-US" sz="1100" b="0" i="0" u="none" strike="noStrike" dirty="0">
                        <a:solidFill>
                          <a:srgbClr val="002060"/>
                        </a:solidFill>
                        <a:latin typeface="Calibri"/>
                      </a:endParaRPr>
                    </a:p>
                  </a:txBody>
                  <a:tcPr marL="9525" marR="9525" marT="9525" marB="0" anchor="ctr"/>
                </a:tc>
                <a:tc>
                  <a:txBody>
                    <a:bodyPr/>
                    <a:lstStyle/>
                    <a:p>
                      <a:pPr algn="ctr" fontAlgn="b"/>
                      <a:r>
                        <a:rPr lang="en-US" sz="1100" b="0" i="0" u="none" strike="noStrike" kern="1200" dirty="0" smtClean="0">
                          <a:solidFill>
                            <a:srgbClr val="002060"/>
                          </a:solidFill>
                          <a:latin typeface="Calibri"/>
                          <a:ea typeface="+mn-ea"/>
                          <a:cs typeface="+mn-cs"/>
                        </a:rPr>
                        <a:t>4,63,907</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1,360</a:t>
                      </a:r>
                      <a:endParaRPr lang="en-US" sz="1100" b="0" i="0" u="none" strike="noStrike" kern="1200" dirty="0">
                        <a:solidFill>
                          <a:srgbClr val="002060"/>
                        </a:solidFill>
                        <a:latin typeface="Calibri"/>
                        <a:ea typeface="+mn-ea"/>
                        <a:cs typeface="+mn-cs"/>
                      </a:endParaRPr>
                    </a:p>
                  </a:txBody>
                  <a:tcPr marL="9525" marR="9525" marT="9525" marB="0" anchor="ctr"/>
                </a:tc>
                <a:tc>
                  <a:txBody>
                    <a:bodyPr/>
                    <a:lstStyle/>
                    <a:p>
                      <a:pPr marL="0" algn="ctr" defTabSz="914400" rtl="0" eaLnBrk="1" fontAlgn="b" latinLnBrk="0" hangingPunct="1"/>
                      <a:r>
                        <a:rPr lang="en-US" sz="1100" b="0" i="0" u="none" strike="noStrike" kern="1200" dirty="0" smtClean="0">
                          <a:solidFill>
                            <a:srgbClr val="002060"/>
                          </a:solidFill>
                          <a:latin typeface="Calibri"/>
                          <a:ea typeface="+mn-ea"/>
                          <a:cs typeface="+mn-cs"/>
                        </a:rPr>
                        <a:t>74</a:t>
                      </a:r>
                      <a:endParaRPr lang="en-US" sz="1100" b="0" i="0" u="none" strike="noStrike" kern="1200" dirty="0">
                        <a:solidFill>
                          <a:srgbClr val="002060"/>
                        </a:solidFill>
                        <a:latin typeface="Calibri"/>
                        <a:ea typeface="+mn-ea"/>
                        <a:cs typeface="+mn-cs"/>
                      </a:endParaRPr>
                    </a:p>
                  </a:txBody>
                  <a:tcPr marL="9525" marR="9525" marT="9525" marB="0" anchor="ctr"/>
                </a:tc>
              </a:tr>
            </a:tbl>
          </a:graphicData>
        </a:graphic>
      </p:graphicFrame>
      <p:sp>
        <p:nvSpPr>
          <p:cNvPr id="4" name="Title 1"/>
          <p:cNvSpPr txBox="1">
            <a:spLocks/>
          </p:cNvSpPr>
          <p:nvPr/>
        </p:nvSpPr>
        <p:spPr>
          <a:xfrm>
            <a:off x="936175" y="41932"/>
            <a:ext cx="5439302" cy="922464"/>
          </a:xfrm>
          <a:prstGeom prst="rect">
            <a:avLst/>
          </a:prstGeom>
        </p:spPr>
        <p:txBody>
          <a:bodyPr/>
          <a:lstStyle/>
          <a:p>
            <a:pPr lvl="0" algn="l" defTabSz="731838" eaLnBrk="1" hangingPunct="1">
              <a:spcBef>
                <a:spcPct val="20000"/>
              </a:spcBef>
            </a:pPr>
            <a:r>
              <a:rPr lang="en-IN" b="1" kern="0" dirty="0" smtClean="0">
                <a:solidFill>
                  <a:srgbClr val="FF0000"/>
                </a:solidFill>
                <a:latin typeface="Calibri" pitchFamily="34" charset="0"/>
              </a:rPr>
              <a:t>8. DETAILS OF ANIMAL HUSBANDARY BASED PRODUCTS</a:t>
            </a:r>
            <a:endParaRPr lang="en-IN" b="1" kern="0" dirty="0">
              <a:solidFill>
                <a:srgbClr val="FF0000"/>
              </a:solidFill>
              <a:latin typeface="Calibri" pitchFamily="34" charset="0"/>
            </a:endParaRPr>
          </a:p>
        </p:txBody>
      </p:sp>
      <p:sp>
        <p:nvSpPr>
          <p:cNvPr id="6" name="Round Diagonal Corner Rectangle 5"/>
          <p:cNvSpPr/>
          <p:nvPr/>
        </p:nvSpPr>
        <p:spPr bwMode="auto">
          <a:xfrm>
            <a:off x="314841" y="4851927"/>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Even in Type M CSs, the average capacity utilization is at 74%.</a:t>
            </a:r>
          </a:p>
          <a:p>
            <a:pPr marL="177800" lvl="1" indent="-177800" algn="just">
              <a:buFont typeface="Arial" pitchFamily="34" charset="0"/>
              <a:buChar char="•"/>
            </a:pPr>
            <a:r>
              <a:rPr lang="en-US" sz="1200" dirty="0" smtClean="0">
                <a:solidFill>
                  <a:srgbClr val="002060"/>
                </a:solidFill>
                <a:latin typeface="Calibri" pitchFamily="34" charset="0"/>
              </a:rPr>
              <a:t>Installed capacity of storages stocking poultary is highest as compared to all other animal husbandry products stored. </a:t>
            </a:r>
          </a:p>
          <a:p>
            <a:pPr marL="177800" lvl="1" indent="-177800" algn="just">
              <a:buFont typeface="Arial" pitchFamily="34" charset="0"/>
              <a:buChar char="•"/>
            </a:pPr>
            <a:r>
              <a:rPr lang="en-US" sz="1200" dirty="0" smtClean="0">
                <a:solidFill>
                  <a:srgbClr val="002060"/>
                </a:solidFill>
                <a:latin typeface="Calibri" pitchFamily="34" charset="0"/>
              </a:rPr>
              <a:t>Fresh water fish are stocked by 81 cold storages and it has the highest  capacity utilization at 82%. </a:t>
            </a:r>
            <a:endParaRPr lang="en-US" sz="1200" dirty="0">
              <a:solidFill>
                <a:srgbClr val="002060"/>
              </a:solidFill>
              <a:latin typeface="Calibri" pitchFamily="34" charset="0"/>
            </a:endParaRPr>
          </a:p>
        </p:txBody>
      </p:sp>
      <p:sp>
        <p:nvSpPr>
          <p:cNvPr id="7" name="TextBox 6"/>
          <p:cNvSpPr txBox="1"/>
          <p:nvPr/>
        </p:nvSpPr>
        <p:spPr>
          <a:xfrm>
            <a:off x="1897685" y="9667807"/>
            <a:ext cx="915636" cy="230832"/>
          </a:xfrm>
          <a:prstGeom prst="rect">
            <a:avLst/>
          </a:prstGeom>
          <a:noFill/>
        </p:spPr>
        <p:txBody>
          <a:bodyPr wrap="none" rtlCol="0">
            <a:spAutoFit/>
          </a:bodyPr>
          <a:lstStyle/>
          <a:p>
            <a:r>
              <a:rPr lang="en-IN" sz="900" dirty="0">
                <a:solidFill>
                  <a:srgbClr val="FF0000"/>
                </a:solidFill>
                <a:latin typeface="Calibri" pitchFamily="34" charset="0"/>
              </a:rPr>
              <a:t>ALL UNIT IN </a:t>
            </a:r>
            <a:r>
              <a:rPr lang="en-IN" sz="900" dirty="0" smtClean="0">
                <a:solidFill>
                  <a:srgbClr val="FF0000"/>
                </a:solidFill>
                <a:latin typeface="Calibri" pitchFamily="34" charset="0"/>
              </a:rPr>
              <a:t>MT</a:t>
            </a:r>
            <a:endParaRPr lang="en-IN" sz="900"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endParaRPr lang="en-US" dirty="0" smtClean="0"/>
          </a:p>
          <a:p>
            <a:endParaRPr lang="en-IN" dirty="0"/>
          </a:p>
        </p:txBody>
      </p:sp>
      <p:graphicFrame>
        <p:nvGraphicFramePr>
          <p:cNvPr id="3" name="Table 2"/>
          <p:cNvGraphicFramePr>
            <a:graphicFrameLocks noGrp="1"/>
          </p:cNvGraphicFramePr>
          <p:nvPr/>
        </p:nvGraphicFramePr>
        <p:xfrm>
          <a:off x="691660" y="1777197"/>
          <a:ext cx="5931878" cy="2344628"/>
        </p:xfrm>
        <a:graphic>
          <a:graphicData uri="http://schemas.openxmlformats.org/drawingml/2006/table">
            <a:tbl>
              <a:tblPr firstRow="1" bandRow="1">
                <a:tableStyleId>{073A0DAA-6AF3-43AB-8588-CEC1D06C72B9}</a:tableStyleId>
              </a:tblPr>
              <a:tblGrid>
                <a:gridCol w="1367819"/>
                <a:gridCol w="795575"/>
                <a:gridCol w="1060758"/>
                <a:gridCol w="1409692"/>
                <a:gridCol w="1298034"/>
              </a:tblGrid>
              <a:tr h="667228">
                <a:tc>
                  <a:txBody>
                    <a:bodyPr/>
                    <a:lstStyle/>
                    <a:p>
                      <a:pPr marL="0" indent="0" algn="ctr">
                        <a:lnSpc>
                          <a:spcPct val="115000"/>
                        </a:lnSpc>
                        <a:spcAft>
                          <a:spcPts val="0"/>
                        </a:spcAft>
                      </a:pPr>
                      <a:r>
                        <a:rPr lang="en-US" sz="1100" kern="1200" dirty="0">
                          <a:solidFill>
                            <a:schemeClr val="bg1"/>
                          </a:solidFill>
                          <a:latin typeface="Calibri"/>
                          <a:ea typeface="Corbel"/>
                          <a:cs typeface="Corbel"/>
                        </a:rPr>
                        <a:t>Products stocked </a:t>
                      </a:r>
                      <a:r>
                        <a:rPr lang="en-US" sz="1100" kern="1200" dirty="0" smtClean="0">
                          <a:solidFill>
                            <a:schemeClr val="bg1"/>
                          </a:solidFill>
                          <a:latin typeface="Calibri"/>
                          <a:ea typeface="Corbel"/>
                          <a:cs typeface="Corbel"/>
                        </a:rPr>
                        <a:t>by</a:t>
                      </a:r>
                      <a:r>
                        <a:rPr lang="en-US" sz="1100" kern="1200" baseline="0" dirty="0" smtClean="0">
                          <a:solidFill>
                            <a:schemeClr val="bg1"/>
                          </a:solidFill>
                          <a:latin typeface="Calibri"/>
                          <a:ea typeface="Corbel"/>
                          <a:cs typeface="Corbel"/>
                        </a:rPr>
                        <a:t> Pharmaceutical CS’s</a:t>
                      </a:r>
                      <a:endParaRPr lang="en-IN" sz="1200" kern="1200" dirty="0">
                        <a:solidFill>
                          <a:schemeClr val="bg1"/>
                        </a:solidFill>
                        <a:latin typeface="Cambria"/>
                        <a:ea typeface="Corbel"/>
                        <a:cs typeface="Times New Roman"/>
                      </a:endParaRPr>
                    </a:p>
                  </a:txBody>
                  <a:tcPr marL="68580" marR="68580" marT="0" marB="0" anchor="ctr"/>
                </a:tc>
                <a:tc>
                  <a:txBody>
                    <a:bodyPr/>
                    <a:lstStyle/>
                    <a:p>
                      <a:pPr marL="0" indent="53975" algn="ctr">
                        <a:lnSpc>
                          <a:spcPct val="115000"/>
                        </a:lnSpc>
                        <a:spcAft>
                          <a:spcPts val="0"/>
                        </a:spcAft>
                      </a:pPr>
                      <a:r>
                        <a:rPr lang="en-US" sz="1100" kern="1200" dirty="0">
                          <a:solidFill>
                            <a:schemeClr val="bg1"/>
                          </a:solidFill>
                          <a:latin typeface="Calibri"/>
                          <a:ea typeface="Corbel"/>
                          <a:cs typeface="Corbel"/>
                        </a:rPr>
                        <a:t>No. of CSs stocking</a:t>
                      </a:r>
                      <a:endParaRPr lang="en-IN" sz="1200" kern="1200" dirty="0">
                        <a:solidFill>
                          <a:schemeClr val="bg1"/>
                        </a:solidFill>
                        <a:latin typeface="Cambria"/>
                        <a:ea typeface="Corbel"/>
                        <a:cs typeface="Times New Roman"/>
                      </a:endParaRPr>
                    </a:p>
                  </a:txBody>
                  <a:tcPr marL="68580" marR="68580" marT="0" marB="0" anchor="ctr"/>
                </a:tc>
                <a:tc>
                  <a:txBody>
                    <a:bodyPr/>
                    <a:lstStyle/>
                    <a:p>
                      <a:pPr marL="0" indent="0" algn="ctr">
                        <a:lnSpc>
                          <a:spcPct val="115000"/>
                        </a:lnSpc>
                        <a:spcAft>
                          <a:spcPts val="0"/>
                        </a:spcAft>
                      </a:pPr>
                      <a:r>
                        <a:rPr lang="en-US" sz="1100" kern="1200" dirty="0" smtClean="0">
                          <a:solidFill>
                            <a:schemeClr val="bg1"/>
                          </a:solidFill>
                          <a:latin typeface="Calibri"/>
                          <a:ea typeface="Corbel"/>
                          <a:cs typeface="Times New Roman"/>
                        </a:rPr>
                        <a:t>Total</a:t>
                      </a:r>
                      <a:r>
                        <a:rPr lang="en-US" sz="1100" kern="1200" baseline="0" dirty="0" smtClean="0">
                          <a:solidFill>
                            <a:schemeClr val="bg1"/>
                          </a:solidFill>
                          <a:latin typeface="Calibri"/>
                          <a:ea typeface="Corbel"/>
                          <a:cs typeface="Times New Roman"/>
                        </a:rPr>
                        <a:t> Installed Capacity</a:t>
                      </a:r>
                      <a:endParaRPr lang="en-IN" sz="1200" kern="1200" dirty="0">
                        <a:solidFill>
                          <a:schemeClr val="bg1"/>
                        </a:solidFill>
                        <a:latin typeface="Cambria"/>
                        <a:ea typeface="Corbel"/>
                        <a:cs typeface="Times New Roman"/>
                      </a:endParaRPr>
                    </a:p>
                  </a:txBody>
                  <a:tcPr marL="68580" marR="68580" marT="0" marB="0" anchor="ctr"/>
                </a:tc>
                <a:tc>
                  <a:txBody>
                    <a:bodyPr/>
                    <a:lstStyle/>
                    <a:p>
                      <a:pPr marL="0" indent="0" algn="ctr" defTabSz="914400" rtl="0" eaLnBrk="1" latinLnBrk="0" hangingPunct="1">
                        <a:lnSpc>
                          <a:spcPct val="115000"/>
                        </a:lnSpc>
                        <a:spcAft>
                          <a:spcPts val="0"/>
                        </a:spcAft>
                      </a:pPr>
                      <a:r>
                        <a:rPr lang="en-IN" sz="1100" b="1" kern="1200" dirty="0" smtClean="0">
                          <a:solidFill>
                            <a:schemeClr val="bg1"/>
                          </a:solidFill>
                          <a:latin typeface="Calibri"/>
                          <a:ea typeface="Corbel"/>
                          <a:cs typeface="Times New Roman"/>
                        </a:rPr>
                        <a:t>Mean of installed storage capacity</a:t>
                      </a:r>
                      <a:endParaRPr lang="en-IN" sz="1100" b="1" kern="1200" dirty="0">
                        <a:solidFill>
                          <a:schemeClr val="bg1"/>
                        </a:solidFill>
                        <a:latin typeface="Calibri"/>
                        <a:ea typeface="Corbel"/>
                        <a:cs typeface="Times New Roman"/>
                      </a:endParaRPr>
                    </a:p>
                  </a:txBody>
                  <a:tcPr marL="68580" marR="68580" marT="0" marB="0" anchor="ctr"/>
                </a:tc>
                <a:tc>
                  <a:txBody>
                    <a:bodyPr/>
                    <a:lstStyle/>
                    <a:p>
                      <a:pPr marL="0" indent="0" algn="ctr" defTabSz="914400" rtl="0" eaLnBrk="1" latinLnBrk="0" hangingPunct="1">
                        <a:lnSpc>
                          <a:spcPct val="115000"/>
                        </a:lnSpc>
                        <a:spcAft>
                          <a:spcPts val="0"/>
                        </a:spcAft>
                      </a:pPr>
                      <a:r>
                        <a:rPr lang="en-IN" sz="1100" b="1" kern="1200" dirty="0" smtClean="0">
                          <a:solidFill>
                            <a:schemeClr val="bg1"/>
                          </a:solidFill>
                          <a:latin typeface="Calibri"/>
                          <a:ea typeface="Corbel"/>
                          <a:cs typeface="Times New Roman"/>
                        </a:rPr>
                        <a:t>Mean of average capacity used</a:t>
                      </a:r>
                      <a:endParaRPr lang="en-IN" sz="1100" b="1" kern="1200" dirty="0">
                        <a:solidFill>
                          <a:schemeClr val="bg1"/>
                        </a:solidFill>
                        <a:latin typeface="Calibri"/>
                        <a:ea typeface="Corbel"/>
                        <a:cs typeface="Times New Roman"/>
                      </a:endParaRPr>
                    </a:p>
                  </a:txBody>
                  <a:tcPr marL="68580" marR="68580" marT="0" marB="0" anchor="ctr"/>
                </a:tc>
              </a:tr>
              <a:tr h="311823">
                <a:tc>
                  <a:txBody>
                    <a:bodyPr/>
                    <a:lstStyle/>
                    <a:p>
                      <a:pPr marL="0" indent="53975" algn="l" fontAlgn="b"/>
                      <a:r>
                        <a:rPr lang="en-US" sz="1100" b="0" i="0" u="none" strike="noStrike" dirty="0">
                          <a:solidFill>
                            <a:schemeClr val="tx1"/>
                          </a:solidFill>
                          <a:latin typeface="Calibri"/>
                        </a:rPr>
                        <a:t> Medicine</a:t>
                      </a:r>
                    </a:p>
                  </a:txBody>
                  <a:tcPr marL="9525" marR="9525" marT="9525" marB="0" anchor="ctr"/>
                </a:tc>
                <a:tc>
                  <a:txBody>
                    <a:bodyPr/>
                    <a:lstStyle/>
                    <a:p>
                      <a:pPr algn="ctr" fontAlgn="ctr"/>
                      <a:r>
                        <a:rPr lang="en-US" sz="1100" b="0" i="0" u="none" strike="noStrike" dirty="0">
                          <a:solidFill>
                            <a:srgbClr val="002060"/>
                          </a:solidFill>
                          <a:latin typeface="Calibri"/>
                        </a:rPr>
                        <a:t>14</a:t>
                      </a:r>
                    </a:p>
                  </a:txBody>
                  <a:tcPr marL="9525" marR="9525" marT="9525" marB="0" anchor="ctr"/>
                </a:tc>
                <a:tc>
                  <a:txBody>
                    <a:bodyPr/>
                    <a:lstStyle/>
                    <a:p>
                      <a:pPr algn="ctr" fontAlgn="ctr"/>
                      <a:r>
                        <a:rPr lang="en-US" sz="1100" b="0" i="0" u="none" strike="noStrike" dirty="0" smtClean="0">
                          <a:solidFill>
                            <a:srgbClr val="002060"/>
                          </a:solidFill>
                          <a:latin typeface="Calibri"/>
                        </a:rPr>
                        <a:t>97,257</a:t>
                      </a:r>
                      <a:endParaRPr lang="en-US" sz="1100" b="0" i="0" u="none" strike="noStrike" dirty="0">
                        <a:solidFill>
                          <a:srgbClr val="002060"/>
                        </a:solidFill>
                        <a:latin typeface="Calibri"/>
                      </a:endParaRPr>
                    </a:p>
                  </a:txBody>
                  <a:tcPr marL="9525" marR="9525" marT="9525" marB="0" anchor="ctr"/>
                </a:tc>
                <a:tc>
                  <a:txBody>
                    <a:bodyPr/>
                    <a:lstStyle/>
                    <a:p>
                      <a:pPr algn="ctr" fontAlgn="ctr"/>
                      <a:r>
                        <a:rPr lang="en-US" sz="1100" b="0" i="0" u="none" strike="noStrike" dirty="0" smtClean="0">
                          <a:solidFill>
                            <a:srgbClr val="002060"/>
                          </a:solidFill>
                          <a:latin typeface="Calibri"/>
                        </a:rPr>
                        <a:t>6,947</a:t>
                      </a:r>
                      <a:endParaRPr lang="en-US" sz="1100" b="0" i="0" u="none" strike="noStrike" dirty="0">
                        <a:solidFill>
                          <a:srgbClr val="002060"/>
                        </a:solidFill>
                        <a:latin typeface="Calibri"/>
                      </a:endParaRPr>
                    </a:p>
                  </a:txBody>
                  <a:tcPr marL="9525" marR="9525" marT="9525" marB="0" anchor="ctr"/>
                </a:tc>
                <a:tc>
                  <a:txBody>
                    <a:bodyPr/>
                    <a:lstStyle/>
                    <a:p>
                      <a:pPr algn="ctr" fontAlgn="b"/>
                      <a:r>
                        <a:rPr lang="en-US" sz="1100" b="0" i="0" u="none" strike="noStrike" dirty="0" smtClean="0">
                          <a:solidFill>
                            <a:schemeClr val="tx1"/>
                          </a:solidFill>
                          <a:latin typeface="Calibri"/>
                        </a:rPr>
                        <a:t>63</a:t>
                      </a:r>
                      <a:endParaRPr lang="en-US" sz="1100" b="0" i="0" u="none" strike="noStrike" dirty="0">
                        <a:solidFill>
                          <a:schemeClr val="tx1"/>
                        </a:solidFill>
                        <a:latin typeface="Calibri"/>
                      </a:endParaRPr>
                    </a:p>
                  </a:txBody>
                  <a:tcPr marL="9525" marR="9525" marT="9525" marB="0" anchor="ctr"/>
                </a:tc>
              </a:tr>
              <a:tr h="311823">
                <a:tc>
                  <a:txBody>
                    <a:bodyPr/>
                    <a:lstStyle/>
                    <a:p>
                      <a:pPr marL="0" indent="53975" algn="l" fontAlgn="b"/>
                      <a:r>
                        <a:rPr lang="en-US" sz="1100" b="0" i="0" u="none" strike="noStrike" dirty="0">
                          <a:solidFill>
                            <a:schemeClr val="tx1"/>
                          </a:solidFill>
                          <a:latin typeface="Calibri"/>
                        </a:rPr>
                        <a:t> Vaccine</a:t>
                      </a:r>
                    </a:p>
                  </a:txBody>
                  <a:tcPr marL="9525" marR="9525" marT="9525" marB="0" anchor="ctr"/>
                </a:tc>
                <a:tc>
                  <a:txBody>
                    <a:bodyPr/>
                    <a:lstStyle/>
                    <a:p>
                      <a:pPr algn="ctr" fontAlgn="ctr"/>
                      <a:r>
                        <a:rPr lang="en-US" sz="1100" b="0" i="0" u="none" strike="noStrike" dirty="0">
                          <a:solidFill>
                            <a:srgbClr val="002060"/>
                          </a:solidFill>
                          <a:latin typeface="Calibri"/>
                        </a:rPr>
                        <a:t>23</a:t>
                      </a:r>
                    </a:p>
                  </a:txBody>
                  <a:tcPr marL="9525" marR="9525" marT="9525" marB="0" anchor="ctr"/>
                </a:tc>
                <a:tc>
                  <a:txBody>
                    <a:bodyPr/>
                    <a:lstStyle/>
                    <a:p>
                      <a:pPr algn="ctr" fontAlgn="ctr"/>
                      <a:r>
                        <a:rPr lang="en-US" sz="1100" b="0" i="0" u="none" strike="noStrike" dirty="0" smtClean="0">
                          <a:solidFill>
                            <a:srgbClr val="002060"/>
                          </a:solidFill>
                          <a:latin typeface="Calibri"/>
                        </a:rPr>
                        <a:t>1,21,152</a:t>
                      </a:r>
                      <a:endParaRPr lang="en-US" sz="1100" b="0" i="0" u="none" strike="noStrike" dirty="0">
                        <a:solidFill>
                          <a:srgbClr val="002060"/>
                        </a:solidFill>
                        <a:latin typeface="Calibri"/>
                      </a:endParaRPr>
                    </a:p>
                  </a:txBody>
                  <a:tcPr marL="9525" marR="9525" marT="9525" marB="0" anchor="ctr"/>
                </a:tc>
                <a:tc>
                  <a:txBody>
                    <a:bodyPr/>
                    <a:lstStyle/>
                    <a:p>
                      <a:pPr algn="ctr" fontAlgn="ctr"/>
                      <a:r>
                        <a:rPr lang="en-US" sz="1100" b="0" i="0" u="none" strike="noStrike" dirty="0" smtClean="0">
                          <a:solidFill>
                            <a:srgbClr val="002060"/>
                          </a:solidFill>
                          <a:latin typeface="Calibri"/>
                        </a:rPr>
                        <a:t>5,267</a:t>
                      </a:r>
                      <a:endParaRPr lang="en-US" sz="1100" b="0" i="0" u="none" strike="noStrike" dirty="0">
                        <a:solidFill>
                          <a:srgbClr val="002060"/>
                        </a:solidFill>
                        <a:latin typeface="Calibri"/>
                      </a:endParaRPr>
                    </a:p>
                  </a:txBody>
                  <a:tcPr marL="9525" marR="9525" marT="9525" marB="0" anchor="ctr"/>
                </a:tc>
                <a:tc>
                  <a:txBody>
                    <a:bodyPr/>
                    <a:lstStyle/>
                    <a:p>
                      <a:pPr algn="ctr" fontAlgn="b"/>
                      <a:r>
                        <a:rPr lang="en-US" sz="1100" b="0" i="0" u="none" strike="noStrike" dirty="0" smtClean="0">
                          <a:solidFill>
                            <a:schemeClr val="tx1"/>
                          </a:solidFill>
                          <a:latin typeface="Calibri"/>
                        </a:rPr>
                        <a:t>70</a:t>
                      </a:r>
                      <a:endParaRPr lang="en-US" sz="1100" b="0" i="0" u="none" strike="noStrike" dirty="0">
                        <a:solidFill>
                          <a:schemeClr val="tx1"/>
                        </a:solidFill>
                        <a:latin typeface="Calibri"/>
                      </a:endParaRPr>
                    </a:p>
                  </a:txBody>
                  <a:tcPr marL="9525" marR="9525" marT="9525" marB="0" anchor="ctr"/>
                </a:tc>
              </a:tr>
              <a:tr h="430108">
                <a:tc>
                  <a:txBody>
                    <a:bodyPr/>
                    <a:lstStyle/>
                    <a:p>
                      <a:pPr marL="53975" indent="0" algn="l" fontAlgn="b"/>
                      <a:r>
                        <a:rPr lang="en-US" sz="1100" b="0" i="0" u="none" strike="noStrike" dirty="0">
                          <a:solidFill>
                            <a:schemeClr val="tx1"/>
                          </a:solidFill>
                          <a:latin typeface="Calibri"/>
                        </a:rPr>
                        <a:t> Active product ingredient</a:t>
                      </a:r>
                    </a:p>
                  </a:txBody>
                  <a:tcPr marL="9525" marR="9525" marT="9525" marB="0" anchor="ctr"/>
                </a:tc>
                <a:tc>
                  <a:txBody>
                    <a:bodyPr/>
                    <a:lstStyle/>
                    <a:p>
                      <a:pPr algn="ctr" fontAlgn="ctr"/>
                      <a:r>
                        <a:rPr lang="en-US" sz="1100" b="0" i="0" u="none" strike="noStrike" dirty="0">
                          <a:solidFill>
                            <a:srgbClr val="002060"/>
                          </a:solidFill>
                          <a:latin typeface="Calibri"/>
                        </a:rPr>
                        <a:t>3</a:t>
                      </a:r>
                    </a:p>
                  </a:txBody>
                  <a:tcPr marL="9525" marR="9525" marT="9525" marB="0" anchor="ctr"/>
                </a:tc>
                <a:tc>
                  <a:txBody>
                    <a:bodyPr/>
                    <a:lstStyle/>
                    <a:p>
                      <a:pPr algn="ctr" fontAlgn="ctr"/>
                      <a:r>
                        <a:rPr lang="en-US" sz="1100" b="0" i="0" u="none" strike="noStrike" dirty="0" smtClean="0">
                          <a:solidFill>
                            <a:srgbClr val="002060"/>
                          </a:solidFill>
                          <a:latin typeface="Calibri"/>
                        </a:rPr>
                        <a:t>10,000</a:t>
                      </a:r>
                      <a:endParaRPr lang="en-US" sz="1100" b="0" i="0" u="none" strike="noStrike" dirty="0">
                        <a:solidFill>
                          <a:srgbClr val="002060"/>
                        </a:solidFill>
                        <a:latin typeface="Calibri"/>
                      </a:endParaRPr>
                    </a:p>
                  </a:txBody>
                  <a:tcPr marL="9525" marR="9525" marT="9525" marB="0" anchor="ctr"/>
                </a:tc>
                <a:tc>
                  <a:txBody>
                    <a:bodyPr/>
                    <a:lstStyle/>
                    <a:p>
                      <a:pPr algn="ctr" fontAlgn="ctr"/>
                      <a:r>
                        <a:rPr lang="en-US" sz="1100" b="0" i="0" u="none" strike="noStrike" dirty="0" smtClean="0">
                          <a:solidFill>
                            <a:srgbClr val="002060"/>
                          </a:solidFill>
                          <a:latin typeface="Calibri"/>
                        </a:rPr>
                        <a:t>3,333</a:t>
                      </a:r>
                      <a:endParaRPr lang="en-US" sz="1100" b="0" i="0" u="none" strike="noStrike" dirty="0">
                        <a:solidFill>
                          <a:srgbClr val="002060"/>
                        </a:solidFill>
                        <a:latin typeface="Calibri"/>
                      </a:endParaRPr>
                    </a:p>
                  </a:txBody>
                  <a:tcPr marL="9525" marR="9525" marT="9525" marB="0" anchor="ctr"/>
                </a:tc>
                <a:tc>
                  <a:txBody>
                    <a:bodyPr/>
                    <a:lstStyle/>
                    <a:p>
                      <a:pPr algn="ctr" fontAlgn="b"/>
                      <a:r>
                        <a:rPr lang="en-US" sz="1100" b="0" i="0" u="none" strike="noStrike" dirty="0" smtClean="0">
                          <a:solidFill>
                            <a:schemeClr val="tx1"/>
                          </a:solidFill>
                          <a:latin typeface="Calibri"/>
                        </a:rPr>
                        <a:t>54</a:t>
                      </a:r>
                      <a:endParaRPr lang="en-US" sz="1100" b="0" i="0" u="none" strike="noStrike" dirty="0">
                        <a:solidFill>
                          <a:schemeClr val="tx1"/>
                        </a:solidFill>
                        <a:latin typeface="Calibri"/>
                      </a:endParaRPr>
                    </a:p>
                  </a:txBody>
                  <a:tcPr marL="9525" marR="9525" marT="9525" marB="0" anchor="ctr"/>
                </a:tc>
              </a:tr>
              <a:tr h="311823">
                <a:tc>
                  <a:txBody>
                    <a:bodyPr/>
                    <a:lstStyle/>
                    <a:p>
                      <a:pPr marL="0" indent="53975" algn="l" fontAlgn="b"/>
                      <a:r>
                        <a:rPr lang="en-US" sz="1100" b="0" i="0" u="none" strike="noStrike" dirty="0">
                          <a:solidFill>
                            <a:schemeClr val="tx1"/>
                          </a:solidFill>
                          <a:latin typeface="Calibri"/>
                        </a:rPr>
                        <a:t> </a:t>
                      </a:r>
                      <a:r>
                        <a:rPr lang="en-US" sz="1100" b="0" i="0" u="none" strike="noStrike" dirty="0" smtClean="0">
                          <a:solidFill>
                            <a:schemeClr val="tx1"/>
                          </a:solidFill>
                          <a:latin typeface="Calibri"/>
                        </a:rPr>
                        <a:t>Others</a:t>
                      </a:r>
                      <a:endParaRPr lang="en-US" sz="1100" b="0" i="0" u="none" strike="noStrike" dirty="0">
                        <a:solidFill>
                          <a:schemeClr val="tx1"/>
                        </a:solidFill>
                        <a:latin typeface="Calibri"/>
                      </a:endParaRPr>
                    </a:p>
                  </a:txBody>
                  <a:tcPr marL="9525" marR="9525" marT="9525" marB="0" anchor="ctr"/>
                </a:tc>
                <a:tc>
                  <a:txBody>
                    <a:bodyPr/>
                    <a:lstStyle/>
                    <a:p>
                      <a:pPr algn="ctr" fontAlgn="ctr"/>
                      <a:r>
                        <a:rPr lang="en-US" sz="1100" b="0" i="0" u="none" strike="noStrike" dirty="0">
                          <a:solidFill>
                            <a:srgbClr val="002060"/>
                          </a:solidFill>
                          <a:latin typeface="Calibri"/>
                        </a:rPr>
                        <a:t>3</a:t>
                      </a:r>
                    </a:p>
                  </a:txBody>
                  <a:tcPr marL="9525" marR="9525" marT="9525" marB="0" anchor="ctr"/>
                </a:tc>
                <a:tc>
                  <a:txBody>
                    <a:bodyPr/>
                    <a:lstStyle/>
                    <a:p>
                      <a:pPr algn="ctr" fontAlgn="ctr"/>
                      <a:r>
                        <a:rPr lang="en-US" sz="1100" b="0" i="0" u="none" strike="noStrike" dirty="0" smtClean="0">
                          <a:solidFill>
                            <a:srgbClr val="002060"/>
                          </a:solidFill>
                          <a:latin typeface="Calibri"/>
                        </a:rPr>
                        <a:t>10,447</a:t>
                      </a:r>
                      <a:endParaRPr lang="en-US" sz="1100" b="0" i="0" u="none" strike="noStrike" dirty="0">
                        <a:solidFill>
                          <a:srgbClr val="002060"/>
                        </a:solidFill>
                        <a:latin typeface="Calibri"/>
                      </a:endParaRPr>
                    </a:p>
                  </a:txBody>
                  <a:tcPr marL="9525" marR="9525" marT="9525" marB="0" anchor="ctr"/>
                </a:tc>
                <a:tc>
                  <a:txBody>
                    <a:bodyPr/>
                    <a:lstStyle/>
                    <a:p>
                      <a:pPr algn="ctr" fontAlgn="ctr"/>
                      <a:r>
                        <a:rPr lang="en-US" sz="1100" b="0" i="0" u="none" strike="noStrike" dirty="0" smtClean="0">
                          <a:solidFill>
                            <a:srgbClr val="002060"/>
                          </a:solidFill>
                          <a:latin typeface="Calibri"/>
                        </a:rPr>
                        <a:t>3,482</a:t>
                      </a:r>
                      <a:endParaRPr lang="en-US" sz="1100" b="0" i="0" u="none" strike="noStrike" dirty="0">
                        <a:solidFill>
                          <a:srgbClr val="002060"/>
                        </a:solidFill>
                        <a:latin typeface="Calibri"/>
                      </a:endParaRPr>
                    </a:p>
                  </a:txBody>
                  <a:tcPr marL="9525" marR="9525" marT="9525" marB="0" anchor="ctr"/>
                </a:tc>
                <a:tc>
                  <a:txBody>
                    <a:bodyPr/>
                    <a:lstStyle/>
                    <a:p>
                      <a:pPr algn="ctr" fontAlgn="b"/>
                      <a:r>
                        <a:rPr lang="en-US" sz="1100" b="0" i="0" u="none" strike="noStrike" dirty="0" smtClean="0">
                          <a:solidFill>
                            <a:schemeClr val="tx1"/>
                          </a:solidFill>
                          <a:latin typeface="Calibri"/>
                        </a:rPr>
                        <a:t>80</a:t>
                      </a:r>
                      <a:endParaRPr lang="en-US" sz="1100" b="0" i="0" u="none" strike="noStrike" dirty="0">
                        <a:solidFill>
                          <a:schemeClr val="tx1"/>
                        </a:solidFill>
                        <a:latin typeface="Calibri"/>
                      </a:endParaRPr>
                    </a:p>
                  </a:txBody>
                  <a:tcPr marL="9525" marR="9525" marT="9525" marB="0" anchor="ctr"/>
                </a:tc>
              </a:tr>
              <a:tr h="311823">
                <a:tc>
                  <a:txBody>
                    <a:bodyPr/>
                    <a:lstStyle/>
                    <a:p>
                      <a:pPr marL="0" indent="53975" algn="l" fontAlgn="b"/>
                      <a:r>
                        <a:rPr lang="en-US" sz="1100" b="0" i="0" u="none" strike="noStrike" dirty="0" smtClean="0">
                          <a:solidFill>
                            <a:schemeClr val="tx1"/>
                          </a:solidFill>
                          <a:latin typeface="Calibri"/>
                        </a:rPr>
                        <a:t>Total</a:t>
                      </a:r>
                      <a:endParaRPr lang="en-US" sz="1100" b="0" i="0" u="none" strike="noStrike" dirty="0">
                        <a:solidFill>
                          <a:schemeClr val="tx1"/>
                        </a:solidFill>
                        <a:latin typeface="Calibri"/>
                      </a:endParaRPr>
                    </a:p>
                  </a:txBody>
                  <a:tcPr marL="9525" marR="9525" marT="9525" marB="0" anchor="ctr"/>
                </a:tc>
                <a:tc>
                  <a:txBody>
                    <a:bodyPr/>
                    <a:lstStyle/>
                    <a:p>
                      <a:pPr algn="ctr" fontAlgn="b"/>
                      <a:r>
                        <a:rPr lang="en-US" sz="1100" b="0" i="0" u="none" strike="noStrike" dirty="0" smtClean="0">
                          <a:solidFill>
                            <a:schemeClr val="tx1"/>
                          </a:solidFill>
                          <a:latin typeface="Calibri"/>
                        </a:rPr>
                        <a:t>31</a:t>
                      </a:r>
                      <a:endParaRPr lang="en-US" sz="1100" b="0" i="0" u="none" strike="noStrike" dirty="0">
                        <a:solidFill>
                          <a:schemeClr val="tx1"/>
                        </a:solidFill>
                        <a:latin typeface="Calibri"/>
                      </a:endParaRPr>
                    </a:p>
                  </a:txBody>
                  <a:tcPr marL="9525" marR="9525" marT="9525" marB="0" anchor="ctr"/>
                </a:tc>
                <a:tc>
                  <a:txBody>
                    <a:bodyPr/>
                    <a:lstStyle/>
                    <a:p>
                      <a:pPr algn="ctr" fontAlgn="b"/>
                      <a:r>
                        <a:rPr lang="en-US" sz="1100" b="0" i="0" u="none" strike="noStrike" dirty="0" smtClean="0">
                          <a:solidFill>
                            <a:schemeClr val="tx1"/>
                          </a:solidFill>
                          <a:latin typeface="Calibri"/>
                        </a:rPr>
                        <a:t>1,58,810</a:t>
                      </a:r>
                      <a:endParaRPr lang="en-US" sz="1100" b="0" i="0" u="none" strike="noStrike" dirty="0">
                        <a:solidFill>
                          <a:schemeClr val="tx1"/>
                        </a:solidFill>
                        <a:latin typeface="Calibri"/>
                      </a:endParaRPr>
                    </a:p>
                  </a:txBody>
                  <a:tcPr marL="9525" marR="9525" marT="9525" marB="0" anchor="ctr"/>
                </a:tc>
                <a:tc>
                  <a:txBody>
                    <a:bodyPr/>
                    <a:lstStyle/>
                    <a:p>
                      <a:pPr algn="ctr" fontAlgn="b"/>
                      <a:r>
                        <a:rPr lang="en-US" sz="1100" b="0" i="0" u="none" strike="noStrike" dirty="0" smtClean="0">
                          <a:solidFill>
                            <a:schemeClr val="tx1"/>
                          </a:solidFill>
                          <a:latin typeface="Calibri"/>
                        </a:rPr>
                        <a:t>5,123</a:t>
                      </a:r>
                      <a:endParaRPr lang="en-US" sz="1100" b="0" i="0" u="none" strike="noStrike" dirty="0">
                        <a:solidFill>
                          <a:schemeClr val="tx1"/>
                        </a:solidFill>
                        <a:latin typeface="Calibri"/>
                      </a:endParaRPr>
                    </a:p>
                  </a:txBody>
                  <a:tcPr marL="9525" marR="9525" marT="9525" marB="0" anchor="ctr"/>
                </a:tc>
                <a:tc>
                  <a:txBody>
                    <a:bodyPr/>
                    <a:lstStyle/>
                    <a:p>
                      <a:pPr algn="ctr" fontAlgn="b"/>
                      <a:r>
                        <a:rPr lang="en-US" sz="1100" b="0" i="0" u="none" strike="noStrike" dirty="0" smtClean="0">
                          <a:solidFill>
                            <a:schemeClr val="tx1"/>
                          </a:solidFill>
                          <a:latin typeface="Calibri"/>
                        </a:rPr>
                        <a:t>69</a:t>
                      </a:r>
                      <a:endParaRPr lang="en-US" sz="1100" b="0" i="0" u="none" strike="noStrike" dirty="0">
                        <a:solidFill>
                          <a:schemeClr val="tx1"/>
                        </a:solidFill>
                        <a:latin typeface="Calibri"/>
                      </a:endParaRPr>
                    </a:p>
                  </a:txBody>
                  <a:tcPr marL="9525" marR="9525" marT="9525" marB="0" anchor="ctr"/>
                </a:tc>
              </a:tr>
            </a:tbl>
          </a:graphicData>
        </a:graphic>
      </p:graphicFrame>
      <p:sp>
        <p:nvSpPr>
          <p:cNvPr id="4" name="Title 1"/>
          <p:cNvSpPr txBox="1">
            <a:spLocks/>
          </p:cNvSpPr>
          <p:nvPr/>
        </p:nvSpPr>
        <p:spPr>
          <a:xfrm>
            <a:off x="936175" y="41932"/>
            <a:ext cx="5439302" cy="922464"/>
          </a:xfrm>
          <a:prstGeom prst="rect">
            <a:avLst/>
          </a:prstGeom>
        </p:spPr>
        <p:txBody>
          <a:bodyPr/>
          <a:lstStyle/>
          <a:p>
            <a:pPr lvl="0" algn="l" defTabSz="731838" eaLnBrk="1" hangingPunct="1">
              <a:spcBef>
                <a:spcPct val="20000"/>
              </a:spcBef>
            </a:pPr>
            <a:r>
              <a:rPr lang="en-IN" b="1" kern="0" dirty="0" smtClean="0">
                <a:solidFill>
                  <a:srgbClr val="FF0000"/>
                </a:solidFill>
                <a:latin typeface="Calibri" pitchFamily="34" charset="0"/>
              </a:rPr>
              <a:t>8. DETAILS OF PHARMACEUTICAL BASED PRODUCTS</a:t>
            </a:r>
            <a:endParaRPr lang="en-IN" b="1" kern="0" dirty="0">
              <a:solidFill>
                <a:srgbClr val="FF0000"/>
              </a:solidFill>
              <a:latin typeface="Calibri" pitchFamily="34" charset="0"/>
            </a:endParaRPr>
          </a:p>
        </p:txBody>
      </p:sp>
      <p:sp>
        <p:nvSpPr>
          <p:cNvPr id="6" name="Round Diagonal Corner Rectangle 5"/>
          <p:cNvSpPr/>
          <p:nvPr/>
        </p:nvSpPr>
        <p:spPr bwMode="auto">
          <a:xfrm>
            <a:off x="361336" y="4689652"/>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Pharma CSs – Type Q -  have a capacity utilization of 69%.</a:t>
            </a:r>
          </a:p>
          <a:p>
            <a:pPr marL="177800" lvl="1" indent="-177800" algn="just">
              <a:buFont typeface="Arial" pitchFamily="34" charset="0"/>
              <a:buChar char="•"/>
            </a:pPr>
            <a:r>
              <a:rPr lang="en-US" sz="1200" dirty="0" smtClean="0">
                <a:solidFill>
                  <a:srgbClr val="002060"/>
                </a:solidFill>
                <a:latin typeface="Calibri" pitchFamily="34" charset="0"/>
              </a:rPr>
              <a:t>Maximum number of Type Q cold storages store vaccines. It’s installed capacity is over 1 Lakh MT. </a:t>
            </a:r>
            <a:endParaRPr lang="en-US" sz="1200" dirty="0">
              <a:solidFill>
                <a:srgbClr val="002060"/>
              </a:solidFill>
              <a:latin typeface="Calibri" pitchFamily="34" charset="0"/>
            </a:endParaRPr>
          </a:p>
        </p:txBody>
      </p:sp>
      <p:sp>
        <p:nvSpPr>
          <p:cNvPr id="7" name="TextBox 6"/>
          <p:cNvSpPr txBox="1"/>
          <p:nvPr/>
        </p:nvSpPr>
        <p:spPr>
          <a:xfrm>
            <a:off x="1897685" y="9667807"/>
            <a:ext cx="915636" cy="230832"/>
          </a:xfrm>
          <a:prstGeom prst="rect">
            <a:avLst/>
          </a:prstGeom>
          <a:noFill/>
        </p:spPr>
        <p:txBody>
          <a:bodyPr wrap="none" rtlCol="0">
            <a:spAutoFit/>
          </a:bodyPr>
          <a:lstStyle/>
          <a:p>
            <a:r>
              <a:rPr lang="en-IN" sz="900" dirty="0">
                <a:solidFill>
                  <a:srgbClr val="FF0000"/>
                </a:solidFill>
                <a:latin typeface="Calibri" pitchFamily="34" charset="0"/>
              </a:rPr>
              <a:t>ALL UNIT IN </a:t>
            </a:r>
            <a:r>
              <a:rPr lang="en-IN" sz="900" dirty="0" smtClean="0">
                <a:solidFill>
                  <a:srgbClr val="FF0000"/>
                </a:solidFill>
                <a:latin typeface="Calibri" pitchFamily="34" charset="0"/>
              </a:rPr>
              <a:t>MT</a:t>
            </a:r>
            <a:endParaRPr lang="en-IN" sz="900"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8.1 FUNCTIONALITY OF COLD STORAGE – PERCENTAGE DISTRIBUTION OF CSS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3" name="TextBox 72"/>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28" name="Round Diagonal Corner Rectangle 27"/>
          <p:cNvSpPr/>
          <p:nvPr/>
        </p:nvSpPr>
        <p:spPr bwMode="auto">
          <a:xfrm>
            <a:off x="338287" y="8698907"/>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85% CS’s in HP and UP operate  as Farmgate for horticultural products</a:t>
            </a:r>
            <a:endParaRPr lang="en-US" sz="1200" dirty="0">
              <a:solidFill>
                <a:srgbClr val="002060"/>
              </a:solidFill>
              <a:latin typeface="Calibri" pitchFamily="34" charset="0"/>
            </a:endParaRPr>
          </a:p>
        </p:txBody>
      </p:sp>
      <p:sp>
        <p:nvSpPr>
          <p:cNvPr id="38" name="TextBox 37"/>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0" name="Table 9"/>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30556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9456">
                <a:tc>
                  <a:txBody>
                    <a:bodyPr/>
                    <a:lstStyle/>
                    <a:p>
                      <a:pPr algn="l" fontAlgn="ctr"/>
                      <a:r>
                        <a:rPr lang="en-US" sz="1000" b="0" i="0" u="none" strike="noStrike" kern="1200" dirty="0" smtClean="0">
                          <a:solidFill>
                            <a:srgbClr val="002060"/>
                          </a:solidFill>
                          <a:latin typeface="Calibri"/>
                          <a:ea typeface="+mn-ea"/>
                          <a:cs typeface="+mn-cs"/>
                        </a:rPr>
                        <a:t>Farmgate - Horticulture</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68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63</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85</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10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59</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80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67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Proccessed food stand alone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smtClean="0">
                          <a:solidFill>
                            <a:srgbClr val="002060"/>
                          </a:solidFill>
                          <a:latin typeface="Calibri"/>
                          <a:ea typeface="+mn-ea"/>
                          <a:cs typeface="+mn-cs"/>
                        </a:rPr>
                        <a:t>Dedicated</a:t>
                      </a:r>
                      <a:r>
                        <a:rPr lang="en-US" sz="1000" b="0" i="0" u="none" strike="noStrike" kern="1200" baseline="0" dirty="0" smtClean="0">
                          <a:solidFill>
                            <a:srgbClr val="002060"/>
                          </a:solidFill>
                          <a:latin typeface="Calibri"/>
                          <a:ea typeface="+mn-ea"/>
                          <a:cs typeface="+mn-cs"/>
                        </a:rPr>
                        <a:t> to Mandi</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Animal Husbandry Stand alone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Dedicated to other Industrial Facility for own use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Port based infrastructure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Part of Network of Cold Stores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Pharma stand alone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Dedicated to Pack House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5056030"/>
          <a:ext cx="6305549" cy="30556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9456">
                <a:tc>
                  <a:txBody>
                    <a:bodyPr/>
                    <a:lstStyle/>
                    <a:p>
                      <a:pPr algn="l" fontAlgn="ctr"/>
                      <a:r>
                        <a:rPr lang="en-US" sz="1000" b="0" i="0" u="none" strike="noStrike" kern="1200" dirty="0" smtClean="0">
                          <a:solidFill>
                            <a:srgbClr val="002060"/>
                          </a:solidFill>
                          <a:latin typeface="Calibri"/>
                          <a:ea typeface="+mn-ea"/>
                          <a:cs typeface="+mn-cs"/>
                        </a:rPr>
                        <a:t>Farmgate - Horticulture</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68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43</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80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29</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0000"/>
                          </a:solidFill>
                          <a:latin typeface="Calibri"/>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0000"/>
                          </a:solidFill>
                          <a:latin typeface="Calibri"/>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85</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25</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Proccessed food stand alone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000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000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smtClean="0">
                          <a:solidFill>
                            <a:srgbClr val="002060"/>
                          </a:solidFill>
                          <a:latin typeface="Calibri"/>
                          <a:ea typeface="+mn-ea"/>
                          <a:cs typeface="+mn-cs"/>
                        </a:rPr>
                        <a:t>Dedicated</a:t>
                      </a:r>
                      <a:r>
                        <a:rPr lang="en-US" sz="1000" b="0" i="0" u="none" strike="noStrike" kern="1200" baseline="0" dirty="0" smtClean="0">
                          <a:solidFill>
                            <a:srgbClr val="002060"/>
                          </a:solidFill>
                          <a:latin typeface="Calibri"/>
                          <a:ea typeface="+mn-ea"/>
                          <a:cs typeface="+mn-cs"/>
                        </a:rPr>
                        <a:t> to Mandi</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000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000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Animal Husbandry Stand alone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000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000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Dedicated to other Industrial Facility for own use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000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000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Port based infrastructure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000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000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Part of Network of Cold Stores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000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000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Pharma stand alone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000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000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Dedicated to Pack House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000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000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8.1 FUNCTIONALITY </a:t>
            </a:r>
            <a:r>
              <a:rPr lang="en-US" dirty="0"/>
              <a:t>OF COLD </a:t>
            </a:r>
            <a:r>
              <a:rPr lang="en-US" dirty="0" smtClean="0"/>
              <a:t>STORAGE (CONT’D)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3" name="TextBox 72"/>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11" name="Round Diagonal Corner Rectangle 10"/>
          <p:cNvSpPr/>
          <p:nvPr/>
        </p:nvSpPr>
        <p:spPr bwMode="auto">
          <a:xfrm>
            <a:off x="242753" y="823842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Punjab and Rajasthan have vast majority of their CSs which are horticulture based.</a:t>
            </a:r>
          </a:p>
          <a:p>
            <a:pPr marL="177800" lvl="1" indent="-177800" algn="l">
              <a:buFont typeface="Arial" pitchFamily="34" charset="0"/>
              <a:buChar char="•"/>
            </a:pPr>
            <a:r>
              <a:rPr lang="en-US" sz="1200" dirty="0" smtClean="0">
                <a:solidFill>
                  <a:srgbClr val="002060"/>
                </a:solidFill>
                <a:latin typeface="Calibri" pitchFamily="34" charset="0"/>
              </a:rPr>
              <a:t>Kerala has very high  proportion of CS that are animal husbandry based.</a:t>
            </a:r>
            <a:endParaRPr lang="en-US" sz="1200" dirty="0">
              <a:solidFill>
                <a:srgbClr val="002060"/>
              </a:solidFill>
              <a:latin typeface="Calibri" pitchFamily="34" charset="0"/>
            </a:endParaRPr>
          </a:p>
        </p:txBody>
      </p:sp>
      <p:sp>
        <p:nvSpPr>
          <p:cNvPr id="14" name="TextBox 13"/>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0" name="Table 9"/>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1" cy="324535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9176"/>
                <a:gridCol w="507541"/>
                <a:gridCol w="625470"/>
                <a:gridCol w="561660"/>
                <a:gridCol w="507541"/>
                <a:gridCol w="458385"/>
                <a:gridCol w="556697"/>
                <a:gridCol w="507541"/>
                <a:gridCol w="689259"/>
                <a:gridCol w="532281"/>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9456">
                <a:tc>
                  <a:txBody>
                    <a:bodyPr/>
                    <a:lstStyle/>
                    <a:p>
                      <a:pPr algn="l" fontAlgn="ctr"/>
                      <a:r>
                        <a:rPr lang="en-US" sz="1000" b="0" i="0" u="none" strike="noStrike" kern="1200" dirty="0" smtClean="0">
                          <a:solidFill>
                            <a:srgbClr val="002060"/>
                          </a:solidFill>
                          <a:latin typeface="Calibri"/>
                          <a:ea typeface="+mn-ea"/>
                          <a:cs typeface="+mn-cs"/>
                        </a:rPr>
                        <a:t>Farmgate - Horticulture</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37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53</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6</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54</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50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72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Proccessed food stand alone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100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smtClean="0">
                          <a:solidFill>
                            <a:srgbClr val="002060"/>
                          </a:solidFill>
                          <a:latin typeface="Calibri"/>
                          <a:ea typeface="+mn-ea"/>
                          <a:cs typeface="+mn-cs"/>
                        </a:rPr>
                        <a:t>Dedicated</a:t>
                      </a:r>
                      <a:r>
                        <a:rPr lang="en-US" sz="1000" b="0" i="0" u="none" strike="noStrike" kern="1200" baseline="0" dirty="0" smtClean="0">
                          <a:solidFill>
                            <a:srgbClr val="002060"/>
                          </a:solidFill>
                          <a:latin typeface="Calibri"/>
                          <a:ea typeface="+mn-ea"/>
                          <a:cs typeface="+mn-cs"/>
                        </a:rPr>
                        <a:t> to Mandi</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0">
                <a:tc>
                  <a:txBody>
                    <a:bodyPr/>
                    <a:lstStyle/>
                    <a:p>
                      <a:pPr algn="l" fontAlgn="ctr"/>
                      <a:r>
                        <a:rPr lang="en-US" sz="1000" b="0" i="0" u="none" strike="noStrike" kern="1200" dirty="0">
                          <a:solidFill>
                            <a:srgbClr val="002060"/>
                          </a:solidFill>
                          <a:latin typeface="Calibri"/>
                          <a:ea typeface="+mn-ea"/>
                          <a:cs typeface="+mn-cs"/>
                        </a:rPr>
                        <a:t>Animal Husbandry Stand alone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99141">
                <a:tc>
                  <a:txBody>
                    <a:bodyPr/>
                    <a:lstStyle/>
                    <a:p>
                      <a:pPr algn="l" fontAlgn="ctr"/>
                      <a:r>
                        <a:rPr lang="en-US" sz="1000" b="0" i="0" u="none" strike="noStrike" kern="1200" dirty="0">
                          <a:solidFill>
                            <a:srgbClr val="002060"/>
                          </a:solidFill>
                          <a:latin typeface="Calibri"/>
                          <a:ea typeface="+mn-ea"/>
                          <a:cs typeface="+mn-cs"/>
                        </a:rPr>
                        <a:t>Dedicated to other Industrial Facility for own use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Port based infrastructure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Part of Network of Cold Stores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Pharma stand alone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Dedicated to Pack House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2" y="5056030"/>
          <a:ext cx="6308720" cy="324535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38316"/>
                <a:gridCol w="650523"/>
                <a:gridCol w="650523"/>
                <a:gridCol w="650523"/>
                <a:gridCol w="533633"/>
                <a:gridCol w="533633"/>
                <a:gridCol w="650523"/>
                <a:gridCol w="650523"/>
                <a:gridCol w="650523"/>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9456">
                <a:tc>
                  <a:txBody>
                    <a:bodyPr/>
                    <a:lstStyle/>
                    <a:p>
                      <a:pPr algn="l" fontAlgn="ctr"/>
                      <a:r>
                        <a:rPr lang="en-US" sz="1000" b="0" i="0" u="none" strike="noStrike" kern="1200" dirty="0" smtClean="0">
                          <a:solidFill>
                            <a:srgbClr val="002060"/>
                          </a:solidFill>
                          <a:latin typeface="Calibri"/>
                          <a:ea typeface="+mn-ea"/>
                          <a:cs typeface="+mn-cs"/>
                        </a:rPr>
                        <a:t>Farmgate - Horticulture</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60</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55</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44</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75</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76</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chemeClr val="tx1"/>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Proccessed food stand alone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smtClean="0">
                          <a:solidFill>
                            <a:srgbClr val="002060"/>
                          </a:solidFill>
                          <a:latin typeface="Calibri"/>
                          <a:ea typeface="+mn-ea"/>
                          <a:cs typeface="+mn-cs"/>
                        </a:rPr>
                        <a:t>Dedicated</a:t>
                      </a:r>
                      <a:r>
                        <a:rPr lang="en-US" sz="1000" b="0" i="0" u="none" strike="noStrike" kern="1200" baseline="0" dirty="0" smtClean="0">
                          <a:solidFill>
                            <a:srgbClr val="002060"/>
                          </a:solidFill>
                          <a:latin typeface="Calibri"/>
                          <a:ea typeface="+mn-ea"/>
                          <a:cs typeface="+mn-cs"/>
                        </a:rPr>
                        <a:t> to Mandi</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44</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chemeClr val="tx1"/>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Animal Husbandry Stand alone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Dedicated to other Industrial Facility for own use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11</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Port based infrastructure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Part of Network of Cold Stores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Pharma stand alone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Dedicated to Pack House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8.2 TYPE OF HORTICULTURE / AGRICULTURE PRODUCTS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5" name="Round Diagonal Corner Rectangle 14"/>
          <p:cNvSpPr/>
          <p:nvPr/>
        </p:nvSpPr>
        <p:spPr bwMode="auto">
          <a:xfrm>
            <a:off x="338287" y="7390619"/>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Over two third of the Type H storages stock potatoes.</a:t>
            </a:r>
          </a:p>
          <a:p>
            <a:pPr marL="177800" lvl="1" indent="-177800" algn="just">
              <a:buFont typeface="Arial" pitchFamily="34" charset="0"/>
              <a:buChar char="•"/>
            </a:pPr>
            <a:r>
              <a:rPr lang="en-US" sz="1200" dirty="0" smtClean="0">
                <a:solidFill>
                  <a:srgbClr val="002060"/>
                </a:solidFill>
                <a:latin typeface="Calibri" pitchFamily="34" charset="0"/>
              </a:rPr>
              <a:t>Of the 4333 Type H stores, 254 cold stores stock Type  P, 97 stores stock Type M products and 37 stores stock Type Q products. The additional columns reveal what these cold stores stock in horticultural products</a:t>
            </a:r>
            <a:endParaRPr lang="en-US" sz="1200" dirty="0">
              <a:solidFill>
                <a:srgbClr val="002060"/>
              </a:solidFill>
              <a:latin typeface="Calibri" pitchFamily="34" charset="0"/>
            </a:endParaRPr>
          </a:p>
        </p:txBody>
      </p:sp>
      <p:graphicFrame>
        <p:nvGraphicFramePr>
          <p:cNvPr id="17" name="Table 16"/>
          <p:cNvGraphicFramePr>
            <a:graphicFrameLocks noGrp="1"/>
          </p:cNvGraphicFramePr>
          <p:nvPr/>
        </p:nvGraphicFramePr>
        <p:xfrm>
          <a:off x="254000" y="2223576"/>
          <a:ext cx="1190566" cy="4698078"/>
        </p:xfrm>
        <a:graphic>
          <a:graphicData uri="http://schemas.openxmlformats.org/drawingml/2006/table">
            <a:tbl>
              <a:tblPr/>
              <a:tblGrid>
                <a:gridCol w="1190566"/>
              </a:tblGrid>
              <a:tr h="223718">
                <a:tc>
                  <a:txBody>
                    <a:bodyPr/>
                    <a:lstStyle/>
                    <a:p>
                      <a:pPr algn="r" fontAlgn="b"/>
                      <a:r>
                        <a:rPr lang="en-US" sz="1000" b="0" i="0" u="none" strike="noStrike" kern="1200" dirty="0">
                          <a:solidFill>
                            <a:srgbClr val="002060"/>
                          </a:solidFill>
                          <a:latin typeface="Calibri"/>
                          <a:ea typeface="+mn-ea"/>
                          <a:cs typeface="+mn-cs"/>
                        </a:rPr>
                        <a:t> Potato (raw)</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Spices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Apple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Grapes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Oranges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Banana</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Pulses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Seeds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Mango</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Carrot</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Flowers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Peas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Onion</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Pomegranate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Litchi</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Kiwi</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Cabbage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Guava</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Pineapple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Cauliflower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Other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18" name="TextBox 17"/>
          <p:cNvSpPr txBox="1"/>
          <p:nvPr/>
        </p:nvSpPr>
        <p:spPr>
          <a:xfrm>
            <a:off x="1188752"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19" name="TextBox 18"/>
          <p:cNvSpPr txBox="1"/>
          <p:nvPr/>
        </p:nvSpPr>
        <p:spPr>
          <a:xfrm>
            <a:off x="2248665"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25" name="TextBox 24"/>
          <p:cNvSpPr txBox="1"/>
          <p:nvPr/>
        </p:nvSpPr>
        <p:spPr>
          <a:xfrm>
            <a:off x="3196132" y="168582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Type P</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n=254)</a:t>
            </a:r>
            <a:endParaRPr lang="en-US" sz="1000" b="1" dirty="0">
              <a:solidFill>
                <a:srgbClr val="002060"/>
              </a:solidFill>
              <a:latin typeface="Calibri" pitchFamily="34" charset="0"/>
            </a:endParaRPr>
          </a:p>
        </p:txBody>
      </p:sp>
      <p:sp>
        <p:nvSpPr>
          <p:cNvPr id="27" name="TextBox 26"/>
          <p:cNvSpPr txBox="1"/>
          <p:nvPr/>
        </p:nvSpPr>
        <p:spPr>
          <a:xfrm>
            <a:off x="4164279" y="1685826"/>
            <a:ext cx="612668"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n=97)</a:t>
            </a:r>
            <a:endParaRPr lang="en-US" sz="1000" b="1" dirty="0">
              <a:solidFill>
                <a:srgbClr val="002060"/>
              </a:solidFill>
              <a:latin typeface="Calibri" pitchFamily="34" charset="0"/>
            </a:endParaRPr>
          </a:p>
        </p:txBody>
      </p:sp>
      <p:sp>
        <p:nvSpPr>
          <p:cNvPr id="30" name="TextBox 29"/>
          <p:cNvSpPr txBox="1"/>
          <p:nvPr/>
        </p:nvSpPr>
        <p:spPr>
          <a:xfrm>
            <a:off x="5169981"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n=37)</a:t>
            </a:r>
            <a:endParaRPr lang="en-US" sz="1000" b="1" dirty="0">
              <a:solidFill>
                <a:srgbClr val="002060"/>
              </a:solidFill>
              <a:latin typeface="Calibri" pitchFamily="34" charset="0"/>
            </a:endParaRPr>
          </a:p>
        </p:txBody>
      </p:sp>
      <p:sp>
        <p:nvSpPr>
          <p:cNvPr id="31" name="TextBox 30"/>
          <p:cNvSpPr txBox="1"/>
          <p:nvPr/>
        </p:nvSpPr>
        <p:spPr>
          <a:xfrm>
            <a:off x="60490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a:t>
            </a:r>
            <a:endParaRPr lang="en-US" sz="1000" b="1" dirty="0">
              <a:solidFill>
                <a:srgbClr val="002060"/>
              </a:solidFill>
              <a:latin typeface="Calibri" pitchFamily="34" charset="0"/>
            </a:endParaRPr>
          </a:p>
        </p:txBody>
      </p:sp>
      <p:graphicFrame>
        <p:nvGraphicFramePr>
          <p:cNvPr id="33" name="Chart 32"/>
          <p:cNvGraphicFramePr/>
          <p:nvPr/>
        </p:nvGraphicFramePr>
        <p:xfrm>
          <a:off x="1121017" y="2148056"/>
          <a:ext cx="1355483" cy="5471944"/>
        </p:xfrm>
        <a:graphic>
          <a:graphicData uri="http://schemas.openxmlformats.org/drawingml/2006/chart">
            <c:chart xmlns:c="http://schemas.openxmlformats.org/drawingml/2006/chart" xmlns:r="http://schemas.openxmlformats.org/officeDocument/2006/relationships" r:id="rId2"/>
          </a:graphicData>
        </a:graphic>
      </p:graphicFrame>
      <p:sp>
        <p:nvSpPr>
          <p:cNvPr id="22" name="TextBox 21"/>
          <p:cNvSpPr txBox="1"/>
          <p:nvPr/>
        </p:nvSpPr>
        <p:spPr>
          <a:xfrm>
            <a:off x="2163341" y="9669645"/>
            <a:ext cx="3259226"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Horticulture/ Agriculture products</a:t>
            </a:r>
            <a:endParaRPr lang="en-US" sz="900" b="1" dirty="0">
              <a:solidFill>
                <a:srgbClr val="FF0000"/>
              </a:solidFill>
              <a:latin typeface="Calibri" pitchFamily="34" charset="0"/>
            </a:endParaRPr>
          </a:p>
        </p:txBody>
      </p:sp>
      <p:graphicFrame>
        <p:nvGraphicFramePr>
          <p:cNvPr id="21" name="Chart 20"/>
          <p:cNvGraphicFramePr/>
          <p:nvPr/>
        </p:nvGraphicFramePr>
        <p:xfrm>
          <a:off x="2044986" y="2148056"/>
          <a:ext cx="1355483" cy="547194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3" name="Chart 22"/>
          <p:cNvGraphicFramePr/>
          <p:nvPr/>
        </p:nvGraphicFramePr>
        <p:xfrm>
          <a:off x="2968955" y="2148056"/>
          <a:ext cx="1355483" cy="547194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4" name="Chart 23"/>
          <p:cNvGraphicFramePr/>
          <p:nvPr/>
        </p:nvGraphicFramePr>
        <p:xfrm>
          <a:off x="3892924" y="2148056"/>
          <a:ext cx="1355483" cy="5471944"/>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6" name="Chart 25"/>
          <p:cNvGraphicFramePr/>
          <p:nvPr/>
        </p:nvGraphicFramePr>
        <p:xfrm>
          <a:off x="4816893" y="2148056"/>
          <a:ext cx="1355483" cy="547194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8" name="Chart 27"/>
          <p:cNvGraphicFramePr/>
          <p:nvPr/>
        </p:nvGraphicFramePr>
        <p:xfrm>
          <a:off x="5740861" y="2148056"/>
          <a:ext cx="1355483" cy="5471944"/>
        </p:xfrm>
        <a:graphic>
          <a:graphicData uri="http://schemas.openxmlformats.org/drawingml/2006/chart">
            <c:chart xmlns:c="http://schemas.openxmlformats.org/drawingml/2006/chart" xmlns:r="http://schemas.openxmlformats.org/officeDocument/2006/relationships" r:id="rId7"/>
          </a:graphicData>
        </a:graphic>
      </p:graphicFrame>
    </p:spTree>
  </p:cSld>
  <p:clrMapOvr>
    <a:masterClrMapping/>
  </p:clrMapOvr>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 AND RECOMMENDATIONS</a:t>
            </a:r>
            <a:endParaRPr lang="en-US" dirty="0"/>
          </a:p>
        </p:txBody>
      </p:sp>
      <p:sp>
        <p:nvSpPr>
          <p:cNvPr id="3" name="Content Placeholder 2"/>
          <p:cNvSpPr>
            <a:spLocks noGrp="1"/>
          </p:cNvSpPr>
          <p:nvPr>
            <p:ph idx="1"/>
          </p:nvPr>
        </p:nvSpPr>
        <p:spPr/>
        <p:txBody>
          <a:bodyPr/>
          <a:lstStyle/>
          <a:p>
            <a:pPr lvl="0" algn="just">
              <a:spcAft>
                <a:spcPct val="0"/>
              </a:spcAft>
            </a:pPr>
            <a:r>
              <a:rPr lang="en-IN" altLang="ja-JP" sz="1200" b="1" kern="1200" dirty="0" smtClean="0">
                <a:ea typeface="Corbel" pitchFamily="34" charset="0"/>
                <a:cs typeface="Times New Roman" pitchFamily="18" charset="0"/>
              </a:rPr>
              <a:t>Catchment area facilities and products stored</a:t>
            </a:r>
            <a:endParaRPr lang="en-US" altLang="ja-JP" sz="1200" b="1" kern="1200" dirty="0" smtClean="0">
              <a:ea typeface="Corbel" pitchFamily="34" charset="0"/>
              <a:cs typeface="Times New Roman" pitchFamily="18" charset="0"/>
            </a:endParaRPr>
          </a:p>
          <a:p>
            <a:pPr lvl="1"/>
            <a:r>
              <a:rPr lang="en-IN" sz="1200" dirty="0" smtClean="0">
                <a:solidFill>
                  <a:srgbClr val="002060"/>
                </a:solidFill>
                <a:cs typeface="+mn-cs"/>
              </a:rPr>
              <a:t>Analysis of capacity utilisation of products stocked shows that the </a:t>
            </a:r>
            <a:r>
              <a:rPr lang="en-IN" sz="1200" dirty="0" err="1" smtClean="0">
                <a:solidFill>
                  <a:srgbClr val="002060"/>
                </a:solidFill>
                <a:cs typeface="+mn-cs"/>
              </a:rPr>
              <a:t>CSs</a:t>
            </a:r>
            <a:r>
              <a:rPr lang="en-IN" sz="1200" dirty="0" smtClean="0">
                <a:solidFill>
                  <a:srgbClr val="002060"/>
                </a:solidFill>
                <a:cs typeface="+mn-cs"/>
              </a:rPr>
              <a:t> generally have enough clientele to stock the products. </a:t>
            </a:r>
            <a:endParaRPr lang="en-US" sz="1200" dirty="0" smtClean="0">
              <a:solidFill>
                <a:srgbClr val="002060"/>
              </a:solidFill>
              <a:cs typeface="+mn-cs"/>
            </a:endParaRPr>
          </a:p>
          <a:p>
            <a:pPr lvl="1"/>
            <a:r>
              <a:rPr lang="en-IN" sz="1200" dirty="0" smtClean="0">
                <a:solidFill>
                  <a:srgbClr val="002060"/>
                </a:solidFill>
              </a:rPr>
              <a:t>Overall average capacity utilisation is 75% which shows that the </a:t>
            </a:r>
            <a:r>
              <a:rPr lang="en-IN" sz="1200" dirty="0" err="1" smtClean="0">
                <a:solidFill>
                  <a:srgbClr val="002060"/>
                </a:solidFill>
              </a:rPr>
              <a:t>CS’s</a:t>
            </a:r>
            <a:r>
              <a:rPr lang="en-IN" sz="1200" dirty="0" smtClean="0">
                <a:solidFill>
                  <a:srgbClr val="002060"/>
                </a:solidFill>
              </a:rPr>
              <a:t> catchment area is sustainable. While the average is at a good level, the </a:t>
            </a:r>
            <a:r>
              <a:rPr lang="en-IN" sz="1200" dirty="0" err="1" smtClean="0">
                <a:solidFill>
                  <a:srgbClr val="002060"/>
                </a:solidFill>
              </a:rPr>
              <a:t>CSs</a:t>
            </a:r>
            <a:r>
              <a:rPr lang="en-IN" sz="1200" dirty="0" smtClean="0">
                <a:solidFill>
                  <a:srgbClr val="002060"/>
                </a:solidFill>
              </a:rPr>
              <a:t> having lower capacity utilisation are to be identified from database and their problems need to be identified and solved so that they do not end up a defunct CS in the future</a:t>
            </a:r>
            <a:endParaRPr lang="en-US" sz="1200" dirty="0" smtClean="0">
              <a:solidFill>
                <a:srgbClr val="002060"/>
              </a:solidFill>
            </a:endParaRPr>
          </a:p>
          <a:p>
            <a:pPr lvl="1"/>
            <a:r>
              <a:rPr lang="en-US" sz="1200" dirty="0" smtClean="0">
                <a:solidFill>
                  <a:srgbClr val="002060"/>
                </a:solidFill>
              </a:rPr>
              <a:t>Product wise capacity utilization  (given in subsequent pages) shows  that  Type H, Type P and   Type M have over 70% utilization, while Type Q has 67% utilization </a:t>
            </a:r>
          </a:p>
          <a:p>
            <a:pPr lvl="1"/>
            <a:r>
              <a:rPr lang="en-IN" sz="1200" dirty="0" smtClean="0">
                <a:solidFill>
                  <a:srgbClr val="002060"/>
                </a:solidFill>
              </a:rPr>
              <a:t>Raw potatoes is stocked by majority of horticultural </a:t>
            </a:r>
            <a:r>
              <a:rPr lang="en-IN" sz="1200" dirty="0" err="1" smtClean="0">
                <a:solidFill>
                  <a:srgbClr val="002060"/>
                </a:solidFill>
              </a:rPr>
              <a:t>CSs</a:t>
            </a:r>
            <a:r>
              <a:rPr lang="en-IN" sz="1200" dirty="0" smtClean="0">
                <a:solidFill>
                  <a:srgbClr val="002060"/>
                </a:solidFill>
              </a:rPr>
              <a:t>. Other products stocked are apples, bananas, spices, pulses, grapes, different vegetables and seeds.</a:t>
            </a:r>
            <a:endParaRPr lang="en-US" sz="1200" dirty="0" smtClean="0">
              <a:solidFill>
                <a:srgbClr val="002060"/>
              </a:solidFill>
            </a:endParaRPr>
          </a:p>
          <a:p>
            <a:pPr lvl="1"/>
            <a:r>
              <a:rPr lang="en-IN" sz="1200" dirty="0" smtClean="0">
                <a:solidFill>
                  <a:srgbClr val="002060"/>
                </a:solidFill>
              </a:rPr>
              <a:t>Among animal husbandry </a:t>
            </a:r>
            <a:r>
              <a:rPr lang="en-IN" sz="1200" dirty="0" err="1" smtClean="0">
                <a:solidFill>
                  <a:srgbClr val="002060"/>
                </a:solidFill>
              </a:rPr>
              <a:t>CSs</a:t>
            </a:r>
            <a:r>
              <a:rPr lang="en-IN" sz="1200" dirty="0" smtClean="0">
                <a:solidFill>
                  <a:srgbClr val="002060"/>
                </a:solidFill>
              </a:rPr>
              <a:t>, sea food is stocked by bulk of </a:t>
            </a:r>
            <a:r>
              <a:rPr lang="en-IN" sz="1200" dirty="0" err="1" smtClean="0">
                <a:solidFill>
                  <a:srgbClr val="002060"/>
                </a:solidFill>
              </a:rPr>
              <a:t>CSs</a:t>
            </a:r>
            <a:endParaRPr lang="en-US" sz="1200" dirty="0" smtClean="0">
              <a:solidFill>
                <a:srgbClr val="002060"/>
              </a:solidFill>
            </a:endParaRPr>
          </a:p>
          <a:p>
            <a:pPr lvl="1"/>
            <a:r>
              <a:rPr lang="en-IN" sz="1200" dirty="0" smtClean="0">
                <a:solidFill>
                  <a:srgbClr val="002060"/>
                </a:solidFill>
              </a:rPr>
              <a:t>In processed food </a:t>
            </a:r>
            <a:r>
              <a:rPr lang="en-IN" sz="1200" dirty="0" err="1" smtClean="0">
                <a:solidFill>
                  <a:srgbClr val="002060"/>
                </a:solidFill>
              </a:rPr>
              <a:t>CSs</a:t>
            </a:r>
            <a:r>
              <a:rPr lang="en-IN" sz="1200" dirty="0" smtClean="0">
                <a:solidFill>
                  <a:srgbClr val="002060"/>
                </a:solidFill>
              </a:rPr>
              <a:t>, main items stocked are butter and milk</a:t>
            </a:r>
            <a:endParaRPr lang="en-US" sz="1200" dirty="0" smtClean="0">
              <a:solidFill>
                <a:srgbClr val="002060"/>
              </a:solidFill>
            </a:endParaRPr>
          </a:p>
          <a:p>
            <a:pPr lvl="1"/>
            <a:r>
              <a:rPr lang="en-IN" sz="1200" dirty="0" smtClean="0">
                <a:solidFill>
                  <a:srgbClr val="002060"/>
                </a:solidFill>
              </a:rPr>
              <a:t>In </a:t>
            </a:r>
            <a:r>
              <a:rPr lang="en-IN" sz="1200" dirty="0" err="1" smtClean="0">
                <a:solidFill>
                  <a:srgbClr val="002060"/>
                </a:solidFill>
              </a:rPr>
              <a:t>CSs</a:t>
            </a:r>
            <a:r>
              <a:rPr lang="en-IN" sz="1200" dirty="0" smtClean="0">
                <a:solidFill>
                  <a:srgbClr val="002060"/>
                </a:solidFill>
              </a:rPr>
              <a:t> stocking </a:t>
            </a:r>
            <a:r>
              <a:rPr lang="en-IN" sz="1200" dirty="0" err="1" smtClean="0">
                <a:solidFill>
                  <a:srgbClr val="002060"/>
                </a:solidFill>
              </a:rPr>
              <a:t>pharma</a:t>
            </a:r>
            <a:r>
              <a:rPr lang="en-IN" sz="1200" dirty="0" smtClean="0">
                <a:solidFill>
                  <a:srgbClr val="002060"/>
                </a:solidFill>
              </a:rPr>
              <a:t> products, vaccines are stocked by majority of </a:t>
            </a:r>
            <a:r>
              <a:rPr lang="en-IN" sz="1200" dirty="0" err="1" smtClean="0">
                <a:solidFill>
                  <a:srgbClr val="002060"/>
                </a:solidFill>
              </a:rPr>
              <a:t>CSs</a:t>
            </a:r>
            <a:endParaRPr lang="en-US" sz="1200" dirty="0" smtClean="0">
              <a:solidFill>
                <a:srgbClr val="002060"/>
              </a:solidFill>
            </a:endParaRPr>
          </a:p>
          <a:p>
            <a:pPr algn="just">
              <a:spcAft>
                <a:spcPct val="0"/>
              </a:spcAft>
            </a:pPr>
            <a:r>
              <a:rPr lang="en-IN" altLang="ja-JP" sz="1200" b="1" kern="1200" dirty="0" smtClean="0">
                <a:ea typeface="Corbel" pitchFamily="34" charset="0"/>
                <a:cs typeface="Times New Roman" pitchFamily="18" charset="0"/>
              </a:rPr>
              <a:t>Service model of </a:t>
            </a:r>
            <a:r>
              <a:rPr lang="en-IN" altLang="ja-JP" sz="1200" b="1" kern="1200" dirty="0" err="1" smtClean="0">
                <a:ea typeface="Corbel" pitchFamily="34" charset="0"/>
                <a:cs typeface="Times New Roman" pitchFamily="18" charset="0"/>
              </a:rPr>
              <a:t>CSs</a:t>
            </a:r>
            <a:endParaRPr lang="en-US" altLang="ja-JP" sz="1200" b="1" kern="1200" dirty="0" smtClean="0">
              <a:ea typeface="Corbel" pitchFamily="34" charset="0"/>
              <a:cs typeface="Times New Roman" pitchFamily="18" charset="0"/>
            </a:endParaRPr>
          </a:p>
          <a:p>
            <a:pPr lvl="1"/>
            <a:r>
              <a:rPr lang="en-IN" sz="1200" dirty="0" smtClean="0">
                <a:solidFill>
                  <a:srgbClr val="002060"/>
                </a:solidFill>
              </a:rPr>
              <a:t>75% of </a:t>
            </a:r>
            <a:r>
              <a:rPr lang="en-IN" sz="1200" dirty="0" err="1" smtClean="0">
                <a:solidFill>
                  <a:srgbClr val="002060"/>
                </a:solidFill>
              </a:rPr>
              <a:t>CSs</a:t>
            </a:r>
            <a:r>
              <a:rPr lang="en-IN" sz="1200" dirty="0" smtClean="0">
                <a:solidFill>
                  <a:srgbClr val="002060"/>
                </a:solidFill>
              </a:rPr>
              <a:t> operate on pure lease rental model. Only among animal husbandry </a:t>
            </a:r>
            <a:r>
              <a:rPr lang="en-IN" sz="1200" dirty="0" err="1" smtClean="0">
                <a:solidFill>
                  <a:srgbClr val="002060"/>
                </a:solidFill>
              </a:rPr>
              <a:t>CSs</a:t>
            </a:r>
            <a:r>
              <a:rPr lang="en-IN" sz="1200" dirty="0" smtClean="0">
                <a:solidFill>
                  <a:srgbClr val="002060"/>
                </a:solidFill>
              </a:rPr>
              <a:t>, there are </a:t>
            </a:r>
            <a:r>
              <a:rPr lang="en-IN" sz="1200" dirty="0" err="1" smtClean="0">
                <a:solidFill>
                  <a:srgbClr val="002060"/>
                </a:solidFill>
              </a:rPr>
              <a:t>CSs</a:t>
            </a:r>
            <a:r>
              <a:rPr lang="en-IN" sz="1200" dirty="0" smtClean="0">
                <a:solidFill>
                  <a:srgbClr val="002060"/>
                </a:solidFill>
              </a:rPr>
              <a:t> operating on captive use model</a:t>
            </a:r>
            <a:endParaRPr lang="en-US" sz="1200" dirty="0" smtClean="0">
              <a:solidFill>
                <a:srgbClr val="002060"/>
              </a:solidFill>
            </a:endParaRPr>
          </a:p>
          <a:p>
            <a:pPr lvl="1"/>
            <a:r>
              <a:rPr lang="en-IN" sz="1200" dirty="0" smtClean="0">
                <a:solidFill>
                  <a:srgbClr val="002060"/>
                </a:solidFill>
              </a:rPr>
              <a:t>As bulk of </a:t>
            </a:r>
            <a:r>
              <a:rPr lang="en-IN" sz="1200" dirty="0" err="1" smtClean="0">
                <a:solidFill>
                  <a:srgbClr val="002060"/>
                </a:solidFill>
              </a:rPr>
              <a:t>CSs</a:t>
            </a:r>
            <a:r>
              <a:rPr lang="en-IN" sz="1200" dirty="0" smtClean="0">
                <a:solidFill>
                  <a:srgbClr val="002060"/>
                </a:solidFill>
              </a:rPr>
              <a:t> operate on pure lease rental model, there is necessity for marketing support to enhance capacity utilisation, especially of those </a:t>
            </a:r>
            <a:r>
              <a:rPr lang="en-IN" sz="1200" dirty="0" err="1" smtClean="0">
                <a:solidFill>
                  <a:srgbClr val="002060"/>
                </a:solidFill>
              </a:rPr>
              <a:t>CSs</a:t>
            </a:r>
            <a:r>
              <a:rPr lang="en-IN" sz="1200" dirty="0" smtClean="0">
                <a:solidFill>
                  <a:srgbClr val="002060"/>
                </a:solidFill>
              </a:rPr>
              <a:t> whose capacity utilisation is lower</a:t>
            </a:r>
            <a:endParaRPr lang="en-US" sz="1200" dirty="0" smtClean="0">
              <a:solidFill>
                <a:srgbClr val="002060"/>
              </a:solidFill>
            </a:endParaRPr>
          </a:p>
          <a:p>
            <a:pPr lvl="0" algn="just">
              <a:spcAft>
                <a:spcPct val="0"/>
              </a:spcAft>
            </a:pPr>
            <a:r>
              <a:rPr lang="en-IN" altLang="ja-JP" sz="1200" b="1" kern="1200" dirty="0" smtClean="0">
                <a:ea typeface="Corbel" pitchFamily="34" charset="0"/>
                <a:cs typeface="Times New Roman" pitchFamily="18" charset="0"/>
              </a:rPr>
              <a:t>Ownership and management structure</a:t>
            </a:r>
            <a:endParaRPr lang="en-US" altLang="ja-JP" sz="1200" b="1" kern="1200" dirty="0" smtClean="0">
              <a:ea typeface="Corbel" pitchFamily="34" charset="0"/>
              <a:cs typeface="Times New Roman" pitchFamily="18" charset="0"/>
            </a:endParaRPr>
          </a:p>
          <a:p>
            <a:pPr lvl="1"/>
            <a:r>
              <a:rPr lang="en-IN" sz="1200" dirty="0" smtClean="0">
                <a:solidFill>
                  <a:srgbClr val="002060"/>
                </a:solidFill>
              </a:rPr>
              <a:t>92% of </a:t>
            </a:r>
            <a:r>
              <a:rPr lang="en-IN" sz="1200" dirty="0" err="1" smtClean="0">
                <a:solidFill>
                  <a:srgbClr val="002060"/>
                </a:solidFill>
              </a:rPr>
              <a:t>CSs</a:t>
            </a:r>
            <a:r>
              <a:rPr lang="en-IN" sz="1200" dirty="0" smtClean="0">
                <a:solidFill>
                  <a:srgbClr val="002060"/>
                </a:solidFill>
              </a:rPr>
              <a:t> are owned and operated by private sector – proprietorship, partnership, private limited company or public limited company.</a:t>
            </a:r>
            <a:endParaRPr lang="en-US" sz="1200" dirty="0" smtClean="0">
              <a:solidFill>
                <a:srgbClr val="002060"/>
              </a:solidFill>
            </a:endParaRPr>
          </a:p>
          <a:p>
            <a:pPr lvl="1"/>
            <a:r>
              <a:rPr lang="en-IN" sz="1200" dirty="0" smtClean="0">
                <a:solidFill>
                  <a:srgbClr val="002060"/>
                </a:solidFill>
              </a:rPr>
              <a:t>There are only 3% Cooperative and another 2% govt/PSU </a:t>
            </a:r>
            <a:r>
              <a:rPr lang="en-IN" sz="1200" dirty="0" err="1" smtClean="0">
                <a:solidFill>
                  <a:srgbClr val="002060"/>
                </a:solidFill>
              </a:rPr>
              <a:t>CSs</a:t>
            </a:r>
            <a:r>
              <a:rPr lang="en-IN" sz="1200" dirty="0" smtClean="0">
                <a:solidFill>
                  <a:srgbClr val="002060"/>
                </a:solidFill>
              </a:rPr>
              <a:t> in the list</a:t>
            </a:r>
            <a:endParaRPr lang="en-US" sz="1200" dirty="0" smtClean="0">
              <a:solidFill>
                <a:srgbClr val="002060"/>
              </a:solidFill>
            </a:endParaRPr>
          </a:p>
          <a:p>
            <a:pPr algn="just">
              <a:spcAft>
                <a:spcPct val="0"/>
              </a:spcAft>
            </a:pPr>
            <a:r>
              <a:rPr lang="en-IN" altLang="ja-JP" sz="1200" b="1" kern="1200" dirty="0" smtClean="0">
                <a:ea typeface="Corbel" pitchFamily="34" charset="0"/>
                <a:cs typeface="Times New Roman" pitchFamily="18" charset="0"/>
              </a:rPr>
              <a:t>Accessibility to infrastructure by value chain stakeholders</a:t>
            </a:r>
            <a:endParaRPr lang="en-US" altLang="ja-JP" sz="1200" b="1" kern="1200" dirty="0" smtClean="0">
              <a:ea typeface="Corbel" pitchFamily="34" charset="0"/>
              <a:cs typeface="Times New Roman" pitchFamily="18" charset="0"/>
            </a:endParaRPr>
          </a:p>
          <a:p>
            <a:pPr lvl="1"/>
            <a:r>
              <a:rPr lang="en-IN" sz="1200" dirty="0" smtClean="0">
                <a:solidFill>
                  <a:srgbClr val="002060"/>
                </a:solidFill>
              </a:rPr>
              <a:t>The average distance to a highway – either national or state highway – is 4 </a:t>
            </a:r>
            <a:r>
              <a:rPr lang="en-IN" sz="1200" dirty="0" err="1" smtClean="0">
                <a:solidFill>
                  <a:srgbClr val="002060"/>
                </a:solidFill>
              </a:rPr>
              <a:t>kms</a:t>
            </a:r>
            <a:r>
              <a:rPr lang="en-IN" sz="1200" dirty="0" smtClean="0">
                <a:solidFill>
                  <a:srgbClr val="002060"/>
                </a:solidFill>
              </a:rPr>
              <a:t> for all </a:t>
            </a:r>
            <a:r>
              <a:rPr lang="en-IN" sz="1200" dirty="0" err="1" smtClean="0">
                <a:solidFill>
                  <a:srgbClr val="002060"/>
                </a:solidFill>
              </a:rPr>
              <a:t>CSs</a:t>
            </a:r>
            <a:r>
              <a:rPr lang="en-IN" sz="1200" dirty="0" smtClean="0">
                <a:solidFill>
                  <a:srgbClr val="002060"/>
                </a:solidFill>
              </a:rPr>
              <a:t>.</a:t>
            </a:r>
            <a:endParaRPr lang="en-US" sz="1200" dirty="0" smtClean="0">
              <a:solidFill>
                <a:srgbClr val="002060"/>
              </a:solidFill>
            </a:endParaRPr>
          </a:p>
          <a:p>
            <a:pPr lvl="1"/>
            <a:r>
              <a:rPr lang="en-IN" sz="1200" dirty="0" smtClean="0">
                <a:solidFill>
                  <a:srgbClr val="002060"/>
                </a:solidFill>
              </a:rPr>
              <a:t>As transport services are not provided by 79% of </a:t>
            </a:r>
            <a:r>
              <a:rPr lang="en-IN" sz="1200" dirty="0" err="1" smtClean="0">
                <a:solidFill>
                  <a:srgbClr val="002060"/>
                </a:solidFill>
              </a:rPr>
              <a:t>CSs</a:t>
            </a:r>
            <a:r>
              <a:rPr lang="en-IN" sz="1200" dirty="0" smtClean="0">
                <a:solidFill>
                  <a:srgbClr val="002060"/>
                </a:solidFill>
              </a:rPr>
              <a:t>, logistics companies lift the stock and transport them to trading centres. The proximity to highways is facilitating this service adequately</a:t>
            </a:r>
            <a:endParaRPr lang="en-US" sz="1200" dirty="0" smtClean="0">
              <a:solidFill>
                <a:srgbClr val="002060"/>
              </a:solidFill>
            </a:endParaRPr>
          </a:p>
          <a:p>
            <a:pPr lvl="1"/>
            <a:r>
              <a:rPr lang="en-IN" sz="1200" dirty="0" smtClean="0">
                <a:solidFill>
                  <a:srgbClr val="002060"/>
                </a:solidFill>
              </a:rPr>
              <a:t>The average distance from railways is over 10 </a:t>
            </a:r>
            <a:r>
              <a:rPr lang="en-IN" sz="1200" dirty="0" err="1" smtClean="0">
                <a:solidFill>
                  <a:srgbClr val="002060"/>
                </a:solidFill>
              </a:rPr>
              <a:t>kms</a:t>
            </a:r>
            <a:r>
              <a:rPr lang="en-IN" sz="1200" dirty="0" smtClean="0">
                <a:solidFill>
                  <a:srgbClr val="002060"/>
                </a:solidFill>
              </a:rPr>
              <a:t>. Distance to airports and seaports were higher at 45 </a:t>
            </a:r>
            <a:r>
              <a:rPr lang="en-IN" sz="1200" dirty="0" err="1" smtClean="0">
                <a:solidFill>
                  <a:srgbClr val="002060"/>
                </a:solidFill>
              </a:rPr>
              <a:t>kms</a:t>
            </a:r>
            <a:r>
              <a:rPr lang="en-IN" sz="1200" dirty="0" smtClean="0">
                <a:solidFill>
                  <a:srgbClr val="002060"/>
                </a:solidFill>
              </a:rPr>
              <a:t> and 35 </a:t>
            </a:r>
            <a:r>
              <a:rPr lang="en-IN" sz="1200" dirty="0" err="1" smtClean="0">
                <a:solidFill>
                  <a:srgbClr val="002060"/>
                </a:solidFill>
              </a:rPr>
              <a:t>kms</a:t>
            </a:r>
            <a:r>
              <a:rPr lang="en-IN" sz="1200" dirty="0" smtClean="0">
                <a:solidFill>
                  <a:srgbClr val="002060"/>
                </a:solidFill>
              </a:rPr>
              <a:t> respectively, though these are relevant for export trade.</a:t>
            </a:r>
            <a:endParaRPr lang="en-US" sz="1200" dirty="0" smtClean="0">
              <a:solidFill>
                <a:srgbClr val="002060"/>
              </a:solidFill>
            </a:endParaRPr>
          </a:p>
          <a:p>
            <a:pPr lvl="0" algn="just">
              <a:spcAft>
                <a:spcPct val="0"/>
              </a:spcAft>
            </a:pPr>
            <a:r>
              <a:rPr lang="en-IN" altLang="ja-JP" sz="1200" b="1" kern="1200" dirty="0" smtClean="0">
                <a:ea typeface="Corbel" pitchFamily="34" charset="0"/>
                <a:cs typeface="Times New Roman" pitchFamily="18" charset="0"/>
              </a:rPr>
              <a:t>Backend infrastructure availability</a:t>
            </a:r>
            <a:endParaRPr lang="en-US" altLang="ja-JP" sz="1200" b="1" kern="1200" dirty="0" smtClean="0">
              <a:ea typeface="Corbel" pitchFamily="34" charset="0"/>
              <a:cs typeface="Times New Roman" pitchFamily="18" charset="0"/>
            </a:endParaRPr>
          </a:p>
          <a:p>
            <a:pPr lvl="1"/>
            <a:r>
              <a:rPr lang="en-IN" sz="1200" dirty="0" smtClean="0">
                <a:solidFill>
                  <a:srgbClr val="002060"/>
                </a:solidFill>
              </a:rPr>
              <a:t>Over 50% have ante rooms and over 40% have sorting and grading facilities, and pack houses.</a:t>
            </a:r>
            <a:endParaRPr lang="en-US" sz="1200" dirty="0" smtClean="0">
              <a:solidFill>
                <a:srgbClr val="002060"/>
              </a:solidFill>
            </a:endParaRPr>
          </a:p>
          <a:p>
            <a:pPr lvl="1"/>
            <a:r>
              <a:rPr lang="en-IN" sz="1200" dirty="0" smtClean="0">
                <a:solidFill>
                  <a:srgbClr val="002060"/>
                </a:solidFill>
              </a:rPr>
              <a:t>Analysis of </a:t>
            </a:r>
            <a:r>
              <a:rPr lang="en-IN" sz="1200" dirty="0" err="1" smtClean="0">
                <a:solidFill>
                  <a:srgbClr val="002060"/>
                </a:solidFill>
              </a:rPr>
              <a:t>CSs</a:t>
            </a:r>
            <a:r>
              <a:rPr lang="en-IN" sz="1200" dirty="0" smtClean="0">
                <a:solidFill>
                  <a:srgbClr val="002060"/>
                </a:solidFill>
              </a:rPr>
              <a:t> built post 2009 shows that there is improvement in existence of these back end infrastructure.</a:t>
            </a:r>
            <a:endParaRPr lang="en-US" sz="1200" dirty="0" smtClean="0">
              <a:solidFill>
                <a:srgbClr val="002060"/>
              </a:solidFill>
            </a:endParaRPr>
          </a:p>
          <a:p>
            <a:pPr lvl="1"/>
            <a:r>
              <a:rPr lang="en-IN" sz="1200" dirty="0" smtClean="0">
                <a:solidFill>
                  <a:srgbClr val="002060"/>
                </a:solidFill>
              </a:rPr>
              <a:t>Importance of back end infrastructure needs to be educated to CS owners so that they can create the infrastructure. If required concessional rate of interest can be provided for the loans to facilitate the infrastructure in </a:t>
            </a:r>
            <a:r>
              <a:rPr lang="en-IN" sz="1200" dirty="0" err="1" smtClean="0">
                <a:solidFill>
                  <a:srgbClr val="002060"/>
                </a:solidFill>
              </a:rPr>
              <a:t>CSs</a:t>
            </a:r>
            <a:endParaRPr lang="en-US" sz="1200" dirty="0" smtClean="0">
              <a:solidFill>
                <a:srgbClr val="002060"/>
              </a:solidFill>
            </a:endParaRPr>
          </a:p>
          <a:p>
            <a:endParaRPr lang="en-US" dirty="0"/>
          </a:p>
        </p:txBody>
      </p:sp>
    </p:spTree>
  </p:cSld>
  <p:clrMapOvr>
    <a:masterClrMapping/>
  </p:clrMapOvr>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8.2 TYPE OF HORTICULTURE / AGRICULTURE PRODUCTS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8" name="TextBox 37"/>
          <p:cNvSpPr txBox="1"/>
          <p:nvPr/>
        </p:nvSpPr>
        <p:spPr>
          <a:xfrm>
            <a:off x="139699" y="1104900"/>
            <a:ext cx="3683153"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23" name="Round Diagonal Corner Rectangle 22"/>
          <p:cNvSpPr/>
          <p:nvPr/>
        </p:nvSpPr>
        <p:spPr bwMode="auto">
          <a:xfrm>
            <a:off x="338287" y="7509800"/>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90% CS’s in North and East particularly stock potatoes.</a:t>
            </a:r>
          </a:p>
          <a:p>
            <a:pPr marL="177800" lvl="1" indent="-177800" algn="l">
              <a:buFont typeface="Arial" pitchFamily="34" charset="0"/>
              <a:buChar char="•"/>
            </a:pPr>
            <a:r>
              <a:rPr lang="en-US" sz="1200" dirty="0" smtClean="0">
                <a:solidFill>
                  <a:srgbClr val="002060"/>
                </a:solidFill>
                <a:latin typeface="Calibri" pitchFamily="34" charset="0"/>
              </a:rPr>
              <a:t>In South Type H cold stores mainly store spices.</a:t>
            </a:r>
          </a:p>
          <a:p>
            <a:pPr marL="177800" lvl="1" indent="-177800" algn="l">
              <a:buFont typeface="Arial" pitchFamily="34" charset="0"/>
              <a:buChar char="•"/>
            </a:pPr>
            <a:r>
              <a:rPr lang="en-US" sz="1200" dirty="0" smtClean="0">
                <a:solidFill>
                  <a:srgbClr val="002060"/>
                </a:solidFill>
                <a:latin typeface="Calibri" pitchFamily="34" charset="0"/>
              </a:rPr>
              <a:t>In West, in addition to potatoes, grapes are also stocked</a:t>
            </a:r>
            <a:endParaRPr lang="en-US" sz="1200" dirty="0">
              <a:solidFill>
                <a:srgbClr val="002060"/>
              </a:solidFill>
              <a:latin typeface="Calibri" pitchFamily="34" charset="0"/>
            </a:endParaRPr>
          </a:p>
        </p:txBody>
      </p:sp>
      <p:sp>
        <p:nvSpPr>
          <p:cNvPr id="24" name="TextBox 23"/>
          <p:cNvSpPr txBox="1"/>
          <p:nvPr/>
        </p:nvSpPr>
        <p:spPr>
          <a:xfrm>
            <a:off x="2163341" y="9669645"/>
            <a:ext cx="3259226"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Horticulture/ Agriculture products</a:t>
            </a:r>
            <a:endParaRPr lang="en-US" sz="900" b="1" dirty="0">
              <a:solidFill>
                <a:srgbClr val="FF0000"/>
              </a:solidFill>
              <a:latin typeface="Calibri" pitchFamily="34" charset="0"/>
            </a:endParaRPr>
          </a:p>
        </p:txBody>
      </p:sp>
      <p:graphicFrame>
        <p:nvGraphicFramePr>
          <p:cNvPr id="28" name="Chart 27"/>
          <p:cNvGraphicFramePr/>
          <p:nvPr/>
        </p:nvGraphicFramePr>
        <p:xfrm>
          <a:off x="1121017" y="2148056"/>
          <a:ext cx="1355483" cy="547194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0" name="Chart 29"/>
          <p:cNvGraphicFramePr/>
          <p:nvPr/>
        </p:nvGraphicFramePr>
        <p:xfrm>
          <a:off x="2275978" y="2148056"/>
          <a:ext cx="1355483" cy="547194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1" name="Chart 30"/>
          <p:cNvGraphicFramePr/>
          <p:nvPr/>
        </p:nvGraphicFramePr>
        <p:xfrm>
          <a:off x="3430939" y="2148056"/>
          <a:ext cx="1355483" cy="547194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2" name="Chart 31"/>
          <p:cNvGraphicFramePr/>
          <p:nvPr/>
        </p:nvGraphicFramePr>
        <p:xfrm>
          <a:off x="4585900" y="2148056"/>
          <a:ext cx="1355483" cy="5471944"/>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3" name="Chart 32"/>
          <p:cNvGraphicFramePr/>
          <p:nvPr/>
        </p:nvGraphicFramePr>
        <p:xfrm>
          <a:off x="5740861" y="2148056"/>
          <a:ext cx="1355483" cy="5471944"/>
        </p:xfrm>
        <a:graphic>
          <a:graphicData uri="http://schemas.openxmlformats.org/drawingml/2006/chart">
            <c:chart xmlns:c="http://schemas.openxmlformats.org/drawingml/2006/chart" xmlns:r="http://schemas.openxmlformats.org/officeDocument/2006/relationships" r:id="rId6"/>
          </a:graphicData>
        </a:graphic>
      </p:graphicFrame>
      <p:sp>
        <p:nvSpPr>
          <p:cNvPr id="34" name="TextBox 33"/>
          <p:cNvSpPr txBox="1"/>
          <p:nvPr/>
        </p:nvSpPr>
        <p:spPr>
          <a:xfrm>
            <a:off x="1188752"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35" name="TextBox 34"/>
          <p:cNvSpPr txBox="1"/>
          <p:nvPr/>
        </p:nvSpPr>
        <p:spPr>
          <a:xfrm>
            <a:off x="2439692"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br>
              <a:rPr lang="en-US" sz="1000" b="1" dirty="0" smtClean="0">
                <a:solidFill>
                  <a:srgbClr val="002060"/>
                </a:solidFill>
                <a:latin typeface="Calibri" pitchFamily="34" charset="0"/>
              </a:rPr>
            </a:br>
            <a:r>
              <a:rPr lang="en-US" sz="1000" b="1" smtClean="0">
                <a:solidFill>
                  <a:srgbClr val="002060"/>
                </a:solidFill>
                <a:latin typeface="Calibri" pitchFamily="34" charset="0"/>
              </a:rPr>
              <a:t>(n=2079)</a:t>
            </a:r>
            <a:endParaRPr lang="en-US" sz="1000" b="1" dirty="0">
              <a:solidFill>
                <a:srgbClr val="002060"/>
              </a:solidFill>
              <a:latin typeface="Calibri" pitchFamily="34" charset="0"/>
            </a:endParaRPr>
          </a:p>
        </p:txBody>
      </p:sp>
      <p:sp>
        <p:nvSpPr>
          <p:cNvPr id="37" name="TextBox 36"/>
          <p:cNvSpPr txBox="1"/>
          <p:nvPr/>
        </p:nvSpPr>
        <p:spPr>
          <a:xfrm>
            <a:off x="3690632" y="1685826"/>
            <a:ext cx="612668"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br>
              <a:rPr lang="en-US" sz="1000" b="1" dirty="0" smtClean="0">
                <a:solidFill>
                  <a:srgbClr val="002060"/>
                </a:solidFill>
                <a:latin typeface="Calibri" pitchFamily="34" charset="0"/>
              </a:rPr>
            </a:br>
            <a:r>
              <a:rPr lang="en-US" sz="1000" b="1" dirty="0" smtClean="0">
                <a:solidFill>
                  <a:srgbClr val="002060"/>
                </a:solidFill>
                <a:latin typeface="Calibri" pitchFamily="34" charset="0"/>
              </a:rPr>
              <a:t>(n=757)</a:t>
            </a:r>
            <a:endParaRPr lang="en-US" sz="1000" b="1" dirty="0">
              <a:solidFill>
                <a:srgbClr val="002060"/>
              </a:solidFill>
              <a:latin typeface="Calibri" pitchFamily="34" charset="0"/>
            </a:endParaRPr>
          </a:p>
        </p:txBody>
      </p:sp>
      <p:sp>
        <p:nvSpPr>
          <p:cNvPr id="39" name="TextBox 38"/>
          <p:cNvSpPr txBox="1"/>
          <p:nvPr/>
        </p:nvSpPr>
        <p:spPr>
          <a:xfrm>
            <a:off x="4893482" y="168582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br>
              <a:rPr lang="en-US" sz="1000" b="1" dirty="0" smtClean="0">
                <a:solidFill>
                  <a:srgbClr val="002060"/>
                </a:solidFill>
                <a:latin typeface="Calibri" pitchFamily="34" charset="0"/>
              </a:rPr>
            </a:br>
            <a:r>
              <a:rPr lang="en-US" sz="1000" b="1" smtClean="0">
                <a:solidFill>
                  <a:srgbClr val="002060"/>
                </a:solidFill>
                <a:latin typeface="Calibri" pitchFamily="34" charset="0"/>
              </a:rPr>
              <a:t>(n=764)</a:t>
            </a:r>
            <a:endParaRPr lang="en-US" sz="1000" b="1" dirty="0">
              <a:solidFill>
                <a:srgbClr val="002060"/>
              </a:solidFill>
              <a:latin typeface="Calibri" pitchFamily="34" charset="0"/>
            </a:endParaRPr>
          </a:p>
        </p:txBody>
      </p:sp>
      <p:sp>
        <p:nvSpPr>
          <p:cNvPr id="40" name="TextBox 39"/>
          <p:cNvSpPr txBox="1"/>
          <p:nvPr/>
        </p:nvSpPr>
        <p:spPr>
          <a:xfrm>
            <a:off x="6078699" y="168582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br>
              <a:rPr lang="en-US" sz="1000" b="1" dirty="0" smtClean="0">
                <a:solidFill>
                  <a:srgbClr val="002060"/>
                </a:solidFill>
                <a:latin typeface="Calibri" pitchFamily="34" charset="0"/>
              </a:rPr>
            </a:br>
            <a:r>
              <a:rPr lang="en-US" sz="1000" b="1" dirty="0" smtClean="0">
                <a:solidFill>
                  <a:srgbClr val="002060"/>
                </a:solidFill>
                <a:latin typeface="Calibri" pitchFamily="34" charset="0"/>
              </a:rPr>
              <a:t>(n=733)</a:t>
            </a:r>
            <a:endParaRPr lang="en-US" sz="1000" b="1" dirty="0">
              <a:solidFill>
                <a:srgbClr val="002060"/>
              </a:solidFill>
              <a:latin typeface="Calibri" pitchFamily="34" charset="0"/>
            </a:endParaRPr>
          </a:p>
        </p:txBody>
      </p:sp>
      <p:graphicFrame>
        <p:nvGraphicFramePr>
          <p:cNvPr id="18" name="Table 17"/>
          <p:cNvGraphicFramePr>
            <a:graphicFrameLocks noGrp="1"/>
          </p:cNvGraphicFramePr>
          <p:nvPr/>
        </p:nvGraphicFramePr>
        <p:xfrm>
          <a:off x="254000" y="2223576"/>
          <a:ext cx="1190566" cy="4698078"/>
        </p:xfrm>
        <a:graphic>
          <a:graphicData uri="http://schemas.openxmlformats.org/drawingml/2006/table">
            <a:tbl>
              <a:tblPr/>
              <a:tblGrid>
                <a:gridCol w="1190566"/>
              </a:tblGrid>
              <a:tr h="223718">
                <a:tc>
                  <a:txBody>
                    <a:bodyPr/>
                    <a:lstStyle/>
                    <a:p>
                      <a:pPr algn="r" fontAlgn="b"/>
                      <a:r>
                        <a:rPr lang="en-US" sz="1000" b="0" i="0" u="none" strike="noStrike" kern="1200" dirty="0">
                          <a:solidFill>
                            <a:srgbClr val="002060"/>
                          </a:solidFill>
                          <a:latin typeface="Calibri"/>
                          <a:ea typeface="+mn-ea"/>
                          <a:cs typeface="+mn-cs"/>
                        </a:rPr>
                        <a:t> Potato (raw)</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Spices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Apple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Grapes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Oranges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Banana</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Pulses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Seeds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Mango</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Carrot</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Flowers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Peas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Onion</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Pomegranate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Litchi</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Kiwi</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Cabbage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Guava</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Pineapple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 Cauliflower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718">
                <a:tc>
                  <a:txBody>
                    <a:bodyPr/>
                    <a:lstStyle/>
                    <a:p>
                      <a:pPr algn="r" fontAlgn="b"/>
                      <a:r>
                        <a:rPr lang="en-US" sz="1000" b="0" i="0" u="none" strike="noStrike" kern="1200" dirty="0">
                          <a:solidFill>
                            <a:srgbClr val="002060"/>
                          </a:solidFill>
                          <a:latin typeface="Calibri"/>
                          <a:ea typeface="+mn-ea"/>
                          <a:cs typeface="+mn-cs"/>
                        </a:rPr>
                        <a:t>Other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8.2 TYPE OF HORTICULTURE / AGRICULTURE PRODUCTS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5" name="Round Diagonal Corner Rectangle 14"/>
          <p:cNvSpPr/>
          <p:nvPr/>
        </p:nvSpPr>
        <p:spPr bwMode="auto">
          <a:xfrm>
            <a:off x="338287" y="7388225"/>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UP and Bihar have close to 100% CS’s which stock potatoes.</a:t>
            </a:r>
          </a:p>
          <a:p>
            <a:pPr marL="177800" lvl="1" indent="-177800" algn="l">
              <a:buFont typeface="Arial" pitchFamily="34" charset="0"/>
              <a:buChar char="•"/>
            </a:pPr>
            <a:r>
              <a:rPr lang="en-US" sz="1200" dirty="0" smtClean="0">
                <a:solidFill>
                  <a:srgbClr val="002060"/>
                </a:solidFill>
                <a:latin typeface="Calibri" pitchFamily="34" charset="0"/>
              </a:rPr>
              <a:t>Over 70% of the cold stores in Maharashtra stock grapes. </a:t>
            </a:r>
          </a:p>
          <a:p>
            <a:pPr marL="177800" lvl="1" indent="-177800" algn="l">
              <a:buFont typeface="Arial" pitchFamily="34" charset="0"/>
              <a:buChar char="•"/>
            </a:pPr>
            <a:r>
              <a:rPr lang="en-US" sz="1200" dirty="0" smtClean="0">
                <a:solidFill>
                  <a:srgbClr val="002060"/>
                </a:solidFill>
                <a:latin typeface="Calibri" pitchFamily="34" charset="0"/>
              </a:rPr>
              <a:t>Over 60% stock spices in AP</a:t>
            </a:r>
          </a:p>
          <a:p>
            <a:pPr marL="177800" lvl="1" indent="-177800" algn="l">
              <a:buFont typeface="Arial" pitchFamily="34" charset="0"/>
              <a:buChar char="•"/>
            </a:pPr>
            <a:endParaRPr lang="en-US" sz="1200" dirty="0" smtClean="0">
              <a:solidFill>
                <a:srgbClr val="002060"/>
              </a:solidFill>
              <a:latin typeface="Calibri" pitchFamily="34" charset="0"/>
            </a:endParaRP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53492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50" b="1" i="0" u="none" strike="noStrike" kern="1200" dirty="0">
                          <a:solidFill>
                            <a:schemeClr val="bg1"/>
                          </a:solidFill>
                          <a:latin typeface="Calibri"/>
                          <a:ea typeface="+mn-ea"/>
                          <a:cs typeface="+mn-cs"/>
                        </a:rPr>
                        <a:t> All (</a:t>
                      </a:r>
                      <a:r>
                        <a:rPr lang="en-US" sz="950" b="1" i="0" u="none" strike="noStrike" kern="1200" dirty="0" smtClean="0">
                          <a:solidFill>
                            <a:schemeClr val="bg1"/>
                          </a:solidFill>
                          <a:latin typeface="Calibri"/>
                          <a:ea typeface="+mn-ea"/>
                          <a:cs typeface="+mn-cs"/>
                        </a:rPr>
                        <a:t>n=4333)</a:t>
                      </a:r>
                      <a:endParaRPr lang="en-US" sz="95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50" b="1" i="0" u="none" strike="noStrike" kern="1200" dirty="0">
                          <a:solidFill>
                            <a:schemeClr val="bg1"/>
                          </a:solidFill>
                          <a:latin typeface="Calibri"/>
                          <a:ea typeface="+mn-ea"/>
                          <a:cs typeface="+mn-cs"/>
                        </a:rPr>
                        <a:t> </a:t>
                      </a:r>
                      <a:r>
                        <a:rPr lang="en-US" sz="950" b="1" i="0" u="none" strike="noStrike" kern="1200" dirty="0" smtClean="0">
                          <a:solidFill>
                            <a:schemeClr val="bg1"/>
                          </a:solidFill>
                          <a:latin typeface="Calibri"/>
                          <a:ea typeface="+mn-ea"/>
                          <a:cs typeface="+mn-cs"/>
                        </a:rPr>
                        <a:t>Maharashtra </a:t>
                      </a:r>
                      <a:r>
                        <a:rPr lang="en-US" sz="950" b="1" i="0" u="none" strike="noStrike" kern="1200" dirty="0">
                          <a:solidFill>
                            <a:schemeClr val="bg1"/>
                          </a:solidFill>
                          <a:latin typeface="Calibri"/>
                          <a:ea typeface="+mn-ea"/>
                          <a:cs typeface="+mn-cs"/>
                        </a:rPr>
                        <a:t>(n=341)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50" b="1" i="0" u="none" strike="noStrike" kern="1200" dirty="0">
                          <a:solidFill>
                            <a:schemeClr val="bg1"/>
                          </a:solidFill>
                          <a:latin typeface="Calibri"/>
                          <a:ea typeface="+mn-ea"/>
                          <a:cs typeface="+mn-cs"/>
                        </a:rPr>
                        <a:t> UP (n=1352)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50" b="1" i="0" u="none" strike="noStrike" kern="1200" dirty="0">
                          <a:solidFill>
                            <a:schemeClr val="bg1"/>
                          </a:solidFill>
                          <a:latin typeface="Calibri"/>
                          <a:ea typeface="+mn-ea"/>
                          <a:cs typeface="+mn-cs"/>
                        </a:rPr>
                        <a:t> A &amp; N (n=2)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50" b="1" i="0" u="none" strike="noStrike" kern="1200" dirty="0">
                          <a:solidFill>
                            <a:schemeClr val="bg1"/>
                          </a:solidFill>
                          <a:latin typeface="Calibri"/>
                          <a:ea typeface="+mn-ea"/>
                          <a:cs typeface="+mn-cs"/>
                        </a:rPr>
                        <a:t>AP (</a:t>
                      </a:r>
                      <a:r>
                        <a:rPr lang="en-US" sz="950" b="1" i="0" u="none" strike="noStrike" kern="1200" dirty="0" smtClean="0">
                          <a:solidFill>
                            <a:schemeClr val="bg1"/>
                          </a:solidFill>
                          <a:latin typeface="Calibri"/>
                          <a:ea typeface="+mn-ea"/>
                          <a:cs typeface="+mn-cs"/>
                        </a:rPr>
                        <a:t>n=532)</a:t>
                      </a:r>
                      <a:endParaRPr lang="en-US" sz="95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50" b="1" i="0" u="none" strike="noStrike" kern="1200" dirty="0">
                          <a:solidFill>
                            <a:schemeClr val="bg1"/>
                          </a:solidFill>
                          <a:latin typeface="Calibri"/>
                          <a:ea typeface="+mn-ea"/>
                          <a:cs typeface="+mn-cs"/>
                        </a:rPr>
                        <a:t> Assam (n=20)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50" b="1" i="0" u="none" strike="noStrike" kern="1200" dirty="0">
                          <a:solidFill>
                            <a:schemeClr val="bg1"/>
                          </a:solidFill>
                          <a:latin typeface="Calibri"/>
                          <a:ea typeface="+mn-ea"/>
                          <a:cs typeface="+mn-cs"/>
                        </a:rPr>
                        <a:t> Bihar (n=153)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50" b="1" i="0" u="none" strike="noStrike" kern="1200" dirty="0">
                          <a:solidFill>
                            <a:schemeClr val="bg1"/>
                          </a:solidFill>
                          <a:latin typeface="Calibri"/>
                          <a:ea typeface="+mn-ea"/>
                          <a:cs typeface="+mn-cs"/>
                        </a:rPr>
                        <a:t> Chandigarh (n=3)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a:solidFill>
                            <a:srgbClr val="002060"/>
                          </a:solidFill>
                          <a:latin typeface="Calibri"/>
                          <a:ea typeface="+mn-ea"/>
                          <a:cs typeface="+mn-cs"/>
                        </a:rPr>
                        <a:t> Potato (raw)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Spices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Apple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Grapes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Oranges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Banana</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Pulses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Seeds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Mango</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Carrot</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Flowers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Peas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Onion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Pomegranate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Litchi</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Kiwi</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Cabbage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Guava</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Pineapple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Cauliflower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Other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0" name="TextBox 9"/>
          <p:cNvSpPr txBox="1"/>
          <p:nvPr/>
        </p:nvSpPr>
        <p:spPr>
          <a:xfrm>
            <a:off x="2163341" y="9669645"/>
            <a:ext cx="3259226"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Horticulture/ Agriculture products</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8.2 TYPE OF HORTICULTURE / AGRICULTURE PRODUCTS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3" name="Round Diagonal Corner Rectangle 12"/>
          <p:cNvSpPr/>
          <p:nvPr/>
        </p:nvSpPr>
        <p:spPr bwMode="auto">
          <a:xfrm>
            <a:off x="338287" y="7388225"/>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Almost 3/4ths of the cold stores in Gujarat store potatoes.</a:t>
            </a:r>
          </a:p>
          <a:p>
            <a:pPr marL="177800" lvl="1" indent="-177800" algn="l">
              <a:buFont typeface="Arial" pitchFamily="34" charset="0"/>
              <a:buChar char="•"/>
            </a:pPr>
            <a:r>
              <a:rPr lang="en-US" sz="1200" dirty="0" smtClean="0">
                <a:solidFill>
                  <a:srgbClr val="002060"/>
                </a:solidFill>
                <a:latin typeface="Calibri" pitchFamily="34" charset="0"/>
              </a:rPr>
              <a:t>Storages in  Haryana  mainly stock potatoes followed by apples.</a:t>
            </a:r>
          </a:p>
          <a:p>
            <a:pPr marL="177800" lvl="1" indent="-177800" algn="l">
              <a:buFont typeface="Arial" pitchFamily="34" charset="0"/>
              <a:buChar char="•"/>
            </a:pPr>
            <a:r>
              <a:rPr lang="en-US" sz="1200" dirty="0" smtClean="0">
                <a:solidFill>
                  <a:srgbClr val="002060"/>
                </a:solidFill>
                <a:latin typeface="Calibri" pitchFamily="34" charset="0"/>
              </a:rPr>
              <a:t>Storages in HP and J&amp;K  mainly stock apples</a:t>
            </a:r>
          </a:p>
          <a:p>
            <a:pPr marL="177800" lvl="1" indent="-177800" algn="l">
              <a:buFont typeface="Arial" pitchFamily="34" charset="0"/>
              <a:buChar char="•"/>
            </a:pPr>
            <a:r>
              <a:rPr lang="en-US" sz="1200" dirty="0" smtClean="0">
                <a:solidFill>
                  <a:srgbClr val="002060"/>
                </a:solidFill>
                <a:latin typeface="Calibri" pitchFamily="34" charset="0"/>
              </a:rPr>
              <a:t>Over 80% CS’s in Chhattisgarh store spices. </a:t>
            </a:r>
          </a:p>
          <a:p>
            <a:pPr marL="177800" lvl="1" indent="-177800" algn="l">
              <a:buFont typeface="Arial" pitchFamily="34" charset="0"/>
              <a:buChar char="•"/>
            </a:pPr>
            <a:endParaRPr lang="en-US" sz="1200" dirty="0">
              <a:solidFill>
                <a:srgbClr val="002060"/>
              </a:solidFill>
              <a:latin typeface="Calibri" pitchFamily="34" charset="0"/>
            </a:endParaRPr>
          </a:p>
        </p:txBody>
      </p:sp>
      <p:sp>
        <p:nvSpPr>
          <p:cNvPr id="10" name="TextBox 9"/>
          <p:cNvSpPr txBox="1"/>
          <p:nvPr/>
        </p:nvSpPr>
        <p:spPr>
          <a:xfrm>
            <a:off x="2163341" y="9669645"/>
            <a:ext cx="3259226"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Horticulture/ Agriculture products</a:t>
            </a:r>
            <a:endParaRPr lang="en-US" sz="900" b="1" dirty="0">
              <a:solidFill>
                <a:srgbClr val="FF0000"/>
              </a:solidFill>
              <a:latin typeface="Calibri" pitchFamily="34" charset="0"/>
            </a:endParaRPr>
          </a:p>
        </p:txBody>
      </p:sp>
      <p:graphicFrame>
        <p:nvGraphicFramePr>
          <p:cNvPr id="14" name="Table 13"/>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53492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50" b="1" i="0" u="none" strike="noStrike" kern="1200" dirty="0">
                          <a:solidFill>
                            <a:schemeClr val="bg1"/>
                          </a:solidFill>
                          <a:latin typeface="Calibri"/>
                          <a:ea typeface="+mn-ea"/>
                          <a:cs typeface="+mn-cs"/>
                        </a:rPr>
                        <a:t> All (</a:t>
                      </a:r>
                      <a:r>
                        <a:rPr lang="en-US" sz="950" b="1" i="0" u="none" strike="noStrike" kern="1200" dirty="0" smtClean="0">
                          <a:solidFill>
                            <a:schemeClr val="bg1"/>
                          </a:solidFill>
                          <a:latin typeface="Calibri"/>
                          <a:ea typeface="+mn-ea"/>
                          <a:cs typeface="+mn-cs"/>
                        </a:rPr>
                        <a:t>n=4333)</a:t>
                      </a:r>
                      <a:endParaRPr lang="en-US" sz="95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C’garh </a:t>
                      </a:r>
                      <a:endParaRPr lang="en-US" sz="950" b="1" i="0" u="none" strike="noStrike" kern="1200" dirty="0" smtClean="0">
                        <a:solidFill>
                          <a:schemeClr val="bg1"/>
                        </a:solidFill>
                        <a:latin typeface="Calibri"/>
                        <a:ea typeface="+mn-ea"/>
                        <a:cs typeface="+mn-cs"/>
                      </a:endParaRPr>
                    </a:p>
                    <a:p>
                      <a:pPr algn="ctr" fontAlgn="ctr"/>
                      <a:r>
                        <a:rPr lang="en-US" sz="950" b="1" i="0" u="none" strike="noStrike" kern="1200" dirty="0" smtClean="0">
                          <a:solidFill>
                            <a:schemeClr val="bg1"/>
                          </a:solidFill>
                          <a:latin typeface="Calibri"/>
                          <a:ea typeface="+mn-ea"/>
                          <a:cs typeface="+mn-cs"/>
                        </a:rPr>
                        <a:t>(</a:t>
                      </a:r>
                      <a:r>
                        <a:rPr lang="en-US" sz="950" b="1" i="0" u="none" strike="noStrike" kern="1200" dirty="0">
                          <a:solidFill>
                            <a:schemeClr val="bg1"/>
                          </a:solidFill>
                          <a:latin typeface="Calibri"/>
                          <a:ea typeface="+mn-ea"/>
                          <a:cs typeface="+mn-cs"/>
                        </a:rPr>
                        <a:t>n=71)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Delhi (n=29)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a:t>
                      </a:r>
                      <a:r>
                        <a:rPr lang="en-US" sz="950" b="1" i="0" u="none" strike="noStrike" kern="1200" dirty="0" smtClean="0">
                          <a:solidFill>
                            <a:schemeClr val="bg1"/>
                          </a:solidFill>
                          <a:latin typeface="Calibri"/>
                          <a:ea typeface="+mn-ea"/>
                          <a:cs typeface="+mn-cs"/>
                        </a:rPr>
                        <a:t>Goa</a:t>
                      </a:r>
                    </a:p>
                    <a:p>
                      <a:pPr algn="ctr" fontAlgn="ctr"/>
                      <a:r>
                        <a:rPr lang="en-US" sz="950" b="1" i="0" u="none" strike="noStrike" kern="1200" dirty="0" smtClean="0">
                          <a:solidFill>
                            <a:schemeClr val="bg1"/>
                          </a:solidFill>
                          <a:latin typeface="Calibri"/>
                          <a:ea typeface="+mn-ea"/>
                          <a:cs typeface="+mn-cs"/>
                        </a:rPr>
                        <a:t> </a:t>
                      </a:r>
                      <a:r>
                        <a:rPr lang="en-US" sz="950" b="1" i="0" u="none" strike="noStrike" kern="1200" dirty="0">
                          <a:solidFill>
                            <a:schemeClr val="bg1"/>
                          </a:solidFill>
                          <a:latin typeface="Calibri"/>
                          <a:ea typeface="+mn-ea"/>
                          <a:cs typeface="+mn-cs"/>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Gujarat (</a:t>
                      </a:r>
                      <a:r>
                        <a:rPr lang="en-US" sz="950" b="1" i="0" u="none" strike="noStrike" kern="1200" dirty="0" smtClean="0">
                          <a:solidFill>
                            <a:schemeClr val="bg1"/>
                          </a:solidFill>
                          <a:latin typeface="Calibri"/>
                          <a:ea typeface="+mn-ea"/>
                          <a:cs typeface="+mn-cs"/>
                        </a:rPr>
                        <a:t>n=273)</a:t>
                      </a:r>
                      <a:endParaRPr lang="en-US" sz="95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Haryana (</a:t>
                      </a:r>
                      <a:r>
                        <a:rPr lang="en-US" sz="950" b="1" i="0" u="none" strike="noStrike" kern="1200" dirty="0" smtClean="0">
                          <a:solidFill>
                            <a:schemeClr val="bg1"/>
                          </a:solidFill>
                          <a:latin typeface="Calibri"/>
                          <a:ea typeface="+mn-ea"/>
                          <a:cs typeface="+mn-cs"/>
                        </a:rPr>
                        <a:t>n=183)</a:t>
                      </a:r>
                      <a:endParaRPr lang="en-US" sz="95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a:t>
                      </a:r>
                      <a:r>
                        <a:rPr lang="en-US" sz="950" b="1" i="0" u="none" strike="noStrike" kern="1200" dirty="0" smtClean="0">
                          <a:solidFill>
                            <a:schemeClr val="bg1"/>
                          </a:solidFill>
                          <a:latin typeface="Calibri"/>
                          <a:ea typeface="+mn-ea"/>
                          <a:cs typeface="+mn-cs"/>
                        </a:rPr>
                        <a:t>HP</a:t>
                      </a:r>
                    </a:p>
                    <a:p>
                      <a:pPr algn="ctr" fontAlgn="ctr"/>
                      <a:r>
                        <a:rPr lang="en-US" sz="950" b="1" i="0" u="none" strike="noStrike" kern="1200" dirty="0" smtClean="0">
                          <a:solidFill>
                            <a:schemeClr val="bg1"/>
                          </a:solidFill>
                          <a:latin typeface="Calibri"/>
                          <a:ea typeface="+mn-ea"/>
                          <a:cs typeface="+mn-cs"/>
                        </a:rPr>
                        <a:t> </a:t>
                      </a:r>
                      <a:r>
                        <a:rPr lang="en-US" sz="950" b="1" i="0" u="none" strike="noStrike" kern="1200" dirty="0">
                          <a:solidFill>
                            <a:schemeClr val="bg1"/>
                          </a:solidFill>
                          <a:latin typeface="Calibri"/>
                          <a:ea typeface="+mn-ea"/>
                          <a:cs typeface="+mn-cs"/>
                        </a:rPr>
                        <a:t>(n=12)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J &amp; </a:t>
                      </a:r>
                      <a:r>
                        <a:rPr lang="en-US" sz="950" b="1" i="0" u="none" strike="noStrike" kern="1200" dirty="0" smtClean="0">
                          <a:solidFill>
                            <a:schemeClr val="bg1"/>
                          </a:solidFill>
                          <a:latin typeface="Calibri"/>
                          <a:ea typeface="+mn-ea"/>
                          <a:cs typeface="+mn-cs"/>
                        </a:rPr>
                        <a:t>K</a:t>
                      </a:r>
                    </a:p>
                    <a:p>
                      <a:pPr algn="ctr" fontAlgn="ctr"/>
                      <a:r>
                        <a:rPr lang="en-US" sz="950" b="1" i="0" u="none" strike="noStrike" kern="1200" dirty="0" smtClean="0">
                          <a:solidFill>
                            <a:schemeClr val="bg1"/>
                          </a:solidFill>
                          <a:latin typeface="Calibri"/>
                          <a:ea typeface="+mn-ea"/>
                          <a:cs typeface="+mn-cs"/>
                        </a:rPr>
                        <a:t> </a:t>
                      </a:r>
                      <a:r>
                        <a:rPr lang="en-US" sz="950" b="1" i="0" u="none" strike="noStrike" kern="1200" dirty="0">
                          <a:solidFill>
                            <a:schemeClr val="bg1"/>
                          </a:solidFill>
                          <a:latin typeface="Calibri"/>
                          <a:ea typeface="+mn-ea"/>
                          <a:cs typeface="+mn-cs"/>
                        </a:rPr>
                        <a:t>(n=9)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a:solidFill>
                            <a:srgbClr val="002060"/>
                          </a:solidFill>
                          <a:latin typeface="Calibri"/>
                          <a:ea typeface="+mn-ea"/>
                          <a:cs typeface="+mn-cs"/>
                        </a:rPr>
                        <a:t> Potato (raw)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Spices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Apple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Grapes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Oranges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Banana</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Pulses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Seeds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Mango</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Carrot</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Flowers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Peas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Onion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Pomegranate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Litchi</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Kiwi</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Cabbage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Guava</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Pineapple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Cauliflower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Other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8.2 TYPE OF HORTICULTURE / AGRICULTURE PRODUCTS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3" name="Round Diagonal Corner Rectangle 12"/>
          <p:cNvSpPr/>
          <p:nvPr/>
        </p:nvSpPr>
        <p:spPr bwMode="auto">
          <a:xfrm>
            <a:off x="338287" y="7507406"/>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Cold stores in Punjab, Orissa, Jharkhand and MP largely store potatoes. However when it comes to Karnataka Bananas followed by spices are the main Horticulture / Agriculture products stored.</a:t>
            </a:r>
            <a:endParaRPr lang="en-US" sz="1200" dirty="0">
              <a:solidFill>
                <a:srgbClr val="002060"/>
              </a:solidFill>
              <a:latin typeface="Calibri" pitchFamily="34" charset="0"/>
            </a:endParaRPr>
          </a:p>
        </p:txBody>
      </p:sp>
      <p:sp>
        <p:nvSpPr>
          <p:cNvPr id="12" name="TextBox 11"/>
          <p:cNvSpPr txBox="1"/>
          <p:nvPr/>
        </p:nvSpPr>
        <p:spPr>
          <a:xfrm>
            <a:off x="2163341" y="9669645"/>
            <a:ext cx="3259226"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Horticulture/ Agriculture products</a:t>
            </a:r>
            <a:endParaRPr lang="en-US" sz="900" b="1" dirty="0">
              <a:solidFill>
                <a:srgbClr val="FF0000"/>
              </a:solidFill>
              <a:latin typeface="Calibri" pitchFamily="34" charset="0"/>
            </a:endParaRPr>
          </a:p>
        </p:txBody>
      </p:sp>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3345" cy="53492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07541"/>
                <a:gridCol w="679589"/>
                <a:gridCol w="539496"/>
                <a:gridCol w="507541"/>
                <a:gridCol w="507541"/>
                <a:gridCol w="507541"/>
                <a:gridCol w="457200"/>
                <a:gridCol w="630936"/>
                <a:gridCol w="45720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All (</a:t>
                      </a:r>
                      <a:r>
                        <a:rPr lang="en-US" sz="950" b="1" i="0" u="none" strike="noStrike" kern="1200" dirty="0" smtClean="0">
                          <a:solidFill>
                            <a:schemeClr val="bg1"/>
                          </a:solidFill>
                          <a:latin typeface="Calibri"/>
                          <a:ea typeface="+mn-ea"/>
                          <a:cs typeface="+mn-cs"/>
                        </a:rPr>
                        <a:t>n=4333)</a:t>
                      </a:r>
                      <a:endParaRPr lang="en-US" sz="95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Jharkhand (n=19)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smtClean="0">
                          <a:solidFill>
                            <a:schemeClr val="bg1"/>
                          </a:solidFill>
                          <a:latin typeface="Calibri"/>
                          <a:ea typeface="+mn-ea"/>
                          <a:cs typeface="+mn-cs"/>
                        </a:rPr>
                        <a:t>Karnataka </a:t>
                      </a:r>
                      <a:r>
                        <a:rPr lang="en-US" sz="950" b="1" i="0" u="none" strike="noStrike" kern="1200" dirty="0">
                          <a:solidFill>
                            <a:schemeClr val="bg1"/>
                          </a:solidFill>
                          <a:latin typeface="Calibri"/>
                          <a:ea typeface="+mn-ea"/>
                          <a:cs typeface="+mn-cs"/>
                        </a:rPr>
                        <a:t>(n=124)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Kerala (n=10)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MP (n=148)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smtClean="0">
                          <a:solidFill>
                            <a:schemeClr val="bg1"/>
                          </a:solidFill>
                          <a:latin typeface="Calibri"/>
                          <a:ea typeface="+mn-ea"/>
                          <a:cs typeface="+mn-cs"/>
                        </a:rPr>
                        <a:t>Nagaland </a:t>
                      </a:r>
                      <a:r>
                        <a:rPr lang="en-US" sz="950" b="1" i="0" u="none" strike="noStrike" kern="1200" dirty="0">
                          <a:solidFill>
                            <a:schemeClr val="bg1"/>
                          </a:solidFill>
                          <a:latin typeface="Calibri"/>
                          <a:ea typeface="+mn-ea"/>
                          <a:cs typeface="+mn-cs"/>
                        </a:rPr>
                        <a:t>(n=1)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Orissa (n=24)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smtClean="0">
                          <a:solidFill>
                            <a:schemeClr val="bg1"/>
                          </a:solidFill>
                          <a:latin typeface="Calibri"/>
                          <a:ea typeface="+mn-ea"/>
                          <a:cs typeface="+mn-cs"/>
                        </a:rPr>
                        <a:t>Pondicherry </a:t>
                      </a:r>
                      <a:r>
                        <a:rPr lang="en-US" sz="950" b="1" i="0" u="none" strike="noStrike" kern="1200" dirty="0">
                          <a:solidFill>
                            <a:schemeClr val="bg1"/>
                          </a:solidFill>
                          <a:latin typeface="Calibri"/>
                          <a:ea typeface="+mn-ea"/>
                          <a:cs typeface="+mn-cs"/>
                        </a:rPr>
                        <a:t>(n=1)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Punjab (n=382)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a:solidFill>
                            <a:srgbClr val="002060"/>
                          </a:solidFill>
                          <a:latin typeface="Calibri"/>
                          <a:ea typeface="+mn-ea"/>
                          <a:cs typeface="+mn-cs"/>
                        </a:rPr>
                        <a:t> Potato (raw)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Spices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Apple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Grapes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Oranges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Banana</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Pulses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Seeds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Mango</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Carrot</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Flowers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Peas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Onion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Pomegranate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Litchi</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Kiwi</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Cabbage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Guava</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Pineapple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Cauliflower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Other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8.2 TYPE OF HORTICULTURE / AGRICULTURE PRODUCTS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3" name="Round Diagonal Corner Rectangle 12"/>
          <p:cNvSpPr/>
          <p:nvPr/>
        </p:nvSpPr>
        <p:spPr bwMode="auto">
          <a:xfrm>
            <a:off x="338287" y="7388225"/>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WB and Uttaranchal mainly store potatoes.</a:t>
            </a:r>
          </a:p>
          <a:p>
            <a:pPr marL="177800" lvl="1" indent="-177800" algn="l">
              <a:buFont typeface="Arial" pitchFamily="34" charset="0"/>
              <a:buChar char="•"/>
            </a:pPr>
            <a:r>
              <a:rPr lang="en-US" sz="1200" dirty="0" smtClean="0">
                <a:solidFill>
                  <a:srgbClr val="002060"/>
                </a:solidFill>
                <a:latin typeface="Calibri" pitchFamily="34" charset="0"/>
              </a:rPr>
              <a:t>Cold stores in Rajasthan mainly store spices followed by pulses and seeds.  </a:t>
            </a:r>
            <a:endParaRPr lang="en-US" sz="1200" dirty="0">
              <a:solidFill>
                <a:srgbClr val="002060"/>
              </a:solidFill>
              <a:latin typeface="Calibri" pitchFamily="34" charset="0"/>
            </a:endParaRPr>
          </a:p>
        </p:txBody>
      </p:sp>
      <p:sp>
        <p:nvSpPr>
          <p:cNvPr id="14" name="TextBox 13"/>
          <p:cNvSpPr txBox="1"/>
          <p:nvPr/>
        </p:nvSpPr>
        <p:spPr>
          <a:xfrm>
            <a:off x="2163341" y="9669645"/>
            <a:ext cx="3259226"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Horticulture/ Agriculture products</a:t>
            </a:r>
            <a:endParaRPr lang="en-US" sz="900" b="1" dirty="0">
              <a:solidFill>
                <a:srgbClr val="FF0000"/>
              </a:solidFill>
              <a:latin typeface="Calibri" pitchFamily="34" charset="0"/>
            </a:endParaRPr>
          </a:p>
        </p:txBody>
      </p:sp>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304801" y="1533075"/>
          <a:ext cx="6328231" cy="53492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7175"/>
                <a:gridCol w="621382"/>
                <a:gridCol w="621382"/>
                <a:gridCol w="621382"/>
                <a:gridCol w="621382"/>
                <a:gridCol w="621382"/>
                <a:gridCol w="621382"/>
                <a:gridCol w="621382"/>
                <a:gridCol w="621382"/>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50" b="1" i="0" u="none" strike="noStrike" kern="1200" dirty="0">
                          <a:solidFill>
                            <a:schemeClr val="bg1"/>
                          </a:solidFill>
                          <a:latin typeface="Calibri"/>
                          <a:ea typeface="+mn-ea"/>
                          <a:cs typeface="+mn-cs"/>
                        </a:rPr>
                        <a:t> All </a:t>
                      </a:r>
                      <a:endParaRPr lang="en-US" sz="950" b="1" i="0" u="none" strike="noStrike" kern="1200" dirty="0" smtClean="0">
                        <a:solidFill>
                          <a:schemeClr val="bg1"/>
                        </a:solidFill>
                        <a:latin typeface="Calibri"/>
                        <a:ea typeface="+mn-ea"/>
                        <a:cs typeface="+mn-cs"/>
                      </a:endParaRPr>
                    </a:p>
                    <a:p>
                      <a:pPr marL="0" algn="ctr" defTabSz="914400" rtl="0" eaLnBrk="1" fontAlgn="b" latinLnBrk="0" hangingPunct="1">
                        <a:spcBef>
                          <a:spcPts val="0"/>
                        </a:spcBef>
                        <a:spcAft>
                          <a:spcPts val="0"/>
                        </a:spcAft>
                      </a:pPr>
                      <a:r>
                        <a:rPr lang="en-US" sz="950" b="1" i="0" u="none" strike="noStrike" kern="1200" dirty="0" smtClean="0">
                          <a:solidFill>
                            <a:schemeClr val="bg1"/>
                          </a:solidFill>
                          <a:latin typeface="Calibri"/>
                          <a:ea typeface="+mn-ea"/>
                          <a:cs typeface="+mn-cs"/>
                        </a:rPr>
                        <a:t>(n=4333)</a:t>
                      </a:r>
                      <a:endParaRPr lang="en-US" sz="95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Rajasthan (</a:t>
                      </a:r>
                      <a:r>
                        <a:rPr lang="en-US" sz="950" b="1" i="0" u="none" strike="noStrike" kern="1200" dirty="0" smtClean="0">
                          <a:solidFill>
                            <a:schemeClr val="bg1"/>
                          </a:solidFill>
                          <a:latin typeface="Calibri"/>
                          <a:ea typeface="+mn-ea"/>
                          <a:cs typeface="+mn-cs"/>
                        </a:rPr>
                        <a:t>n=97)</a:t>
                      </a:r>
                      <a:endParaRPr lang="en-US" sz="95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a:t>
                      </a:r>
                      <a:r>
                        <a:rPr lang="en-US" sz="950" b="1" i="0" u="none" strike="noStrike" kern="1200" dirty="0" smtClean="0">
                          <a:solidFill>
                            <a:schemeClr val="bg1"/>
                          </a:solidFill>
                          <a:latin typeface="Calibri"/>
                          <a:ea typeface="+mn-ea"/>
                          <a:cs typeface="+mn-cs"/>
                        </a:rPr>
                        <a:t>Sikkim</a:t>
                      </a:r>
                    </a:p>
                    <a:p>
                      <a:pPr algn="ctr" fontAlgn="ctr"/>
                      <a:r>
                        <a:rPr lang="en-US" sz="950" b="1" i="0" u="none" strike="noStrike" kern="1200" dirty="0" smtClean="0">
                          <a:solidFill>
                            <a:schemeClr val="bg1"/>
                          </a:solidFill>
                          <a:latin typeface="Calibri"/>
                          <a:ea typeface="+mn-ea"/>
                          <a:cs typeface="+mn-cs"/>
                        </a:rPr>
                        <a:t> </a:t>
                      </a:r>
                      <a:r>
                        <a:rPr lang="en-US" sz="950" b="1" i="0" u="none" strike="noStrike" kern="1200" dirty="0">
                          <a:solidFill>
                            <a:schemeClr val="bg1"/>
                          </a:solidFill>
                          <a:latin typeface="Calibri"/>
                          <a:ea typeface="+mn-ea"/>
                          <a:cs typeface="+mn-cs"/>
                        </a:rPr>
                        <a:t>(n=5)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TN </a:t>
                      </a:r>
                      <a:endParaRPr lang="en-US" sz="950" b="1" i="0" u="none" strike="noStrike" kern="1200" dirty="0" smtClean="0">
                        <a:solidFill>
                          <a:schemeClr val="bg1"/>
                        </a:solidFill>
                        <a:latin typeface="Calibri"/>
                        <a:ea typeface="+mn-ea"/>
                        <a:cs typeface="+mn-cs"/>
                      </a:endParaRPr>
                    </a:p>
                    <a:p>
                      <a:pPr algn="ctr" fontAlgn="ctr"/>
                      <a:r>
                        <a:rPr lang="en-US" sz="950" b="1" i="0" u="none" strike="noStrike" kern="1200" dirty="0" smtClean="0">
                          <a:solidFill>
                            <a:schemeClr val="bg1"/>
                          </a:solidFill>
                          <a:latin typeface="Calibri"/>
                          <a:ea typeface="+mn-ea"/>
                          <a:cs typeface="+mn-cs"/>
                        </a:rPr>
                        <a:t>(</a:t>
                      </a:r>
                      <a:r>
                        <a:rPr lang="en-US" sz="950" b="1" i="0" u="none" strike="noStrike" kern="1200" dirty="0">
                          <a:solidFill>
                            <a:schemeClr val="bg1"/>
                          </a:solidFill>
                          <a:latin typeface="Calibri"/>
                          <a:ea typeface="+mn-ea"/>
                          <a:cs typeface="+mn-cs"/>
                        </a:rPr>
                        <a:t>n=64)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Tripura (n=9)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Uttaranchal (n=12)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WB </a:t>
                      </a:r>
                      <a:endParaRPr lang="en-US" sz="950" b="1" i="0" u="none" strike="noStrike" kern="1200" dirty="0" smtClean="0">
                        <a:solidFill>
                          <a:schemeClr val="bg1"/>
                        </a:solidFill>
                        <a:latin typeface="Calibri"/>
                        <a:ea typeface="+mn-ea"/>
                        <a:cs typeface="+mn-cs"/>
                      </a:endParaRPr>
                    </a:p>
                    <a:p>
                      <a:pPr algn="ctr" fontAlgn="ctr"/>
                      <a:r>
                        <a:rPr lang="en-US" sz="950" b="1" i="0" u="none" strike="noStrike" kern="1200" dirty="0" smtClean="0">
                          <a:solidFill>
                            <a:schemeClr val="bg1"/>
                          </a:solidFill>
                          <a:latin typeface="Calibri"/>
                          <a:ea typeface="+mn-ea"/>
                          <a:cs typeface="+mn-cs"/>
                        </a:rPr>
                        <a:t>(</a:t>
                      </a:r>
                      <a:r>
                        <a:rPr lang="en-US" sz="950" b="1" i="0" u="none" strike="noStrike" kern="1200" dirty="0">
                          <a:solidFill>
                            <a:schemeClr val="bg1"/>
                          </a:solidFill>
                          <a:latin typeface="Calibri"/>
                          <a:ea typeface="+mn-ea"/>
                          <a:cs typeface="+mn-cs"/>
                        </a:rPr>
                        <a:t>n=455)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00" b="1" i="0" u="none" strike="noStrike" kern="1200" dirty="0" smtClean="0">
                          <a:solidFill>
                            <a:schemeClr val="bg1"/>
                          </a:solidFill>
                          <a:latin typeface="Calibri"/>
                          <a:ea typeface="+mn-ea"/>
                        </a:rPr>
                        <a:t> North East</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(n=35)</a:t>
                      </a:r>
                      <a:endParaRPr lang="en-US" sz="95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a:solidFill>
                            <a:srgbClr val="002060"/>
                          </a:solidFill>
                          <a:latin typeface="Calibri"/>
                          <a:ea typeface="+mn-ea"/>
                          <a:cs typeface="+mn-cs"/>
                        </a:rPr>
                        <a:t> Potato (raw)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Spices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Apple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Grapes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Oranges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Banana</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Pulses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Seeds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Mango</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Carrot</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Flowers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Peas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Onion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Pomegranate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Litchi</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Kiwi</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Cabbage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Guava</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Pineapple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Cauliflower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Other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8.2 TYPE OF HORTICULTURE / AGRICULTURE PRODUCTS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1" name="TextBox 10"/>
          <p:cNvSpPr txBox="1"/>
          <p:nvPr/>
        </p:nvSpPr>
        <p:spPr>
          <a:xfrm>
            <a:off x="139698" y="1104900"/>
            <a:ext cx="2898469"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Ownership Type</a:t>
            </a:r>
            <a:endParaRPr lang="en-US" sz="1800" b="1" i="1" u="sng" dirty="0">
              <a:solidFill>
                <a:srgbClr val="002060"/>
              </a:solidFill>
              <a:latin typeface="Calibri" pitchFamily="34" charset="0"/>
            </a:endParaRPr>
          </a:p>
        </p:txBody>
      </p:sp>
      <p:sp>
        <p:nvSpPr>
          <p:cNvPr id="14" name="TextBox 13"/>
          <p:cNvSpPr txBox="1"/>
          <p:nvPr/>
        </p:nvSpPr>
        <p:spPr>
          <a:xfrm>
            <a:off x="2163341" y="9669645"/>
            <a:ext cx="3259226"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Horticulture/ Agriculture products</a:t>
            </a:r>
            <a:endParaRPr lang="en-US" sz="900" b="1" dirty="0">
              <a:solidFill>
                <a:srgbClr val="FF0000"/>
              </a:solidFill>
              <a:latin typeface="Calibri" pitchFamily="34" charset="0"/>
            </a:endParaRPr>
          </a:p>
        </p:txBody>
      </p:sp>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304801" y="1533075"/>
          <a:ext cx="6066501" cy="53492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44516"/>
                <a:gridCol w="964397"/>
                <a:gridCol w="964397"/>
                <a:gridCol w="964397"/>
                <a:gridCol w="964397"/>
                <a:gridCol w="96439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Proprietorship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(n=1178)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Partnership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(n=1508)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 Ltd. </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(n=134)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 Ltd.</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(n=1358)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a:solidFill>
                            <a:srgbClr val="002060"/>
                          </a:solidFill>
                          <a:latin typeface="Calibri"/>
                          <a:ea typeface="+mn-ea"/>
                          <a:cs typeface="+mn-cs"/>
                        </a:rPr>
                        <a:t> Potato (raw)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Spices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Apple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Grapes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Oranges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Banana</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Pulses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Seeds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Mango</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Carrot</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Flowers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Peas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Onion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Pomegranate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Litchi</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Kiwi</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Cabbage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Guava</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Pineapple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Cauliflower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Other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Round Diagonal Corner Rectangle 11"/>
          <p:cNvSpPr/>
          <p:nvPr/>
        </p:nvSpPr>
        <p:spPr bwMode="auto">
          <a:xfrm>
            <a:off x="338287" y="7490380"/>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Potato is the major product stored across all type of  CS irrespective of the ownership type.</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8.2 TYPE OF HORTICULTURE / AGRICULTURE PRODUCTS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4" name="TextBox 13"/>
          <p:cNvSpPr txBox="1"/>
          <p:nvPr/>
        </p:nvSpPr>
        <p:spPr>
          <a:xfrm>
            <a:off x="2163341" y="9669645"/>
            <a:ext cx="3259226"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Horticulture/ Agriculture products</a:t>
            </a:r>
            <a:endParaRPr lang="en-US" sz="900" b="1" dirty="0">
              <a:solidFill>
                <a:srgbClr val="FF0000"/>
              </a:solidFill>
              <a:latin typeface="Calibri" pitchFamily="34" charset="0"/>
            </a:endParaRPr>
          </a:p>
        </p:txBody>
      </p:sp>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304801" y="1533075"/>
          <a:ext cx="6066502" cy="53492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79754"/>
                <a:gridCol w="1146687"/>
                <a:gridCol w="1146687"/>
                <a:gridCol w="1146687"/>
                <a:gridCol w="114668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Cooperative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Government</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(Co./Dept./PSU)</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(n=45)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Not mentioned ownership type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a:solidFill>
                            <a:srgbClr val="002060"/>
                          </a:solidFill>
                          <a:latin typeface="Calibri"/>
                          <a:ea typeface="+mn-ea"/>
                          <a:cs typeface="+mn-cs"/>
                        </a:rPr>
                        <a:t> Potato (raw)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Spices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Apple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Grapes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Oranges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Banana</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Pulses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Seeds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Mango</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Carrot</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Flowers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Peas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Onion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Pomegranate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Litchi</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Kiwi</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Cabbage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Guava</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Pineapple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Cauliflower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Other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9" name="TextBox 8"/>
          <p:cNvSpPr txBox="1"/>
          <p:nvPr/>
        </p:nvSpPr>
        <p:spPr>
          <a:xfrm>
            <a:off x="139698" y="1104900"/>
            <a:ext cx="2898469"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Ownership Type</a:t>
            </a:r>
            <a:endParaRPr lang="en-US" sz="1800" b="1" i="1" u="sng" dirty="0">
              <a:solidFill>
                <a:srgbClr val="002060"/>
              </a:solidFill>
              <a:latin typeface="Calibri" pitchFamily="34" charset="0"/>
            </a:endParaRPr>
          </a:p>
        </p:txBody>
      </p:sp>
      <p:sp>
        <p:nvSpPr>
          <p:cNvPr id="11" name="Round Diagonal Corner Rectangle 10"/>
          <p:cNvSpPr/>
          <p:nvPr/>
        </p:nvSpPr>
        <p:spPr bwMode="auto">
          <a:xfrm>
            <a:off x="338287" y="7490380"/>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Two  thirds of  the CS under co-operative  ownership store raw potato.</a:t>
            </a:r>
            <a:r>
              <a:rPr lang="en-US" sz="1200" dirty="0">
                <a:solidFill>
                  <a:srgbClr val="002060"/>
                </a:solidFill>
                <a:latin typeface="Calibri" pitchFamily="34" charset="0"/>
              </a:rPr>
              <a:t> </a:t>
            </a:r>
            <a:r>
              <a:rPr lang="en-US" sz="1200" dirty="0" smtClean="0">
                <a:solidFill>
                  <a:srgbClr val="002060"/>
                </a:solidFill>
                <a:latin typeface="Calibri" pitchFamily="34" charset="0"/>
              </a:rPr>
              <a:t>This is followed by grapes.</a:t>
            </a:r>
          </a:p>
        </p:txBody>
      </p:sp>
    </p:spTree>
  </p:cSld>
  <p:clrMapOvr>
    <a:masterClrMapping/>
  </p:clrMapOvr>
  <p:transition/>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8.2 TYPE OF HORTICULTURE / AGRICULTURE PRODUCTS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1" name="TextBox 10"/>
          <p:cNvSpPr txBox="1"/>
          <p:nvPr/>
        </p:nvSpPr>
        <p:spPr>
          <a:xfrm>
            <a:off x="139698" y="1104900"/>
            <a:ext cx="2898469"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Urban/Rural/NHB/NHM</a:t>
            </a:r>
            <a:endParaRPr lang="en-US" sz="1800" b="1" i="1" u="sng" dirty="0">
              <a:solidFill>
                <a:srgbClr val="002060"/>
              </a:solidFill>
              <a:latin typeface="Calibri" pitchFamily="34" charset="0"/>
            </a:endParaRPr>
          </a:p>
        </p:txBody>
      </p:sp>
      <p:sp>
        <p:nvSpPr>
          <p:cNvPr id="14" name="TextBox 13"/>
          <p:cNvSpPr txBox="1"/>
          <p:nvPr/>
        </p:nvSpPr>
        <p:spPr>
          <a:xfrm>
            <a:off x="2163341" y="9669645"/>
            <a:ext cx="3259226"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Horticulture/ Agriculture products</a:t>
            </a:r>
            <a:endParaRPr lang="en-US" sz="900" b="1" dirty="0">
              <a:solidFill>
                <a:srgbClr val="FF0000"/>
              </a:solidFill>
              <a:latin typeface="Calibri" pitchFamily="34" charset="0"/>
            </a:endParaRPr>
          </a:p>
        </p:txBody>
      </p:sp>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304801" y="1533075"/>
          <a:ext cx="6066502" cy="53492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79754"/>
                <a:gridCol w="1146687"/>
                <a:gridCol w="1146687"/>
                <a:gridCol w="1146687"/>
                <a:gridCol w="114668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Urban CS’s</a:t>
                      </a:r>
                    </a:p>
                    <a:p>
                      <a:pPr algn="ctr" fontAlgn="ctr"/>
                      <a:r>
                        <a:rPr lang="en-US" sz="1000" b="1" i="0" u="none" strike="noStrike" dirty="0" smtClean="0">
                          <a:solidFill>
                            <a:schemeClr val="bg2"/>
                          </a:solidFill>
                          <a:latin typeface="Calibri"/>
                        </a:rPr>
                        <a:t>(n=1150)</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Rural CS’s</a:t>
                      </a:r>
                    </a:p>
                    <a:p>
                      <a:pPr algn="ctr" fontAlgn="ctr"/>
                      <a:r>
                        <a:rPr lang="en-US" sz="1000" b="1" i="0" u="none" strike="noStrike" dirty="0" smtClean="0">
                          <a:solidFill>
                            <a:schemeClr val="bg2"/>
                          </a:solidFill>
                          <a:latin typeface="Calibri"/>
                        </a:rPr>
                        <a:t>(n=3183)</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NHB/NHM</a:t>
                      </a:r>
                    </a:p>
                    <a:p>
                      <a:pPr algn="ctr" fontAlgn="ctr"/>
                      <a:r>
                        <a:rPr lang="en-US" sz="1000" b="1" i="0" u="none" strike="noStrike" dirty="0" smtClean="0">
                          <a:solidFill>
                            <a:schemeClr val="bg2"/>
                          </a:solidFill>
                          <a:latin typeface="Calibri"/>
                        </a:rPr>
                        <a:t>(n=2847)</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Others</a:t>
                      </a:r>
                    </a:p>
                    <a:p>
                      <a:pPr algn="ctr" fontAlgn="ctr"/>
                      <a:r>
                        <a:rPr lang="en-US" sz="1000" b="1" i="0" u="none" strike="noStrike" dirty="0" smtClean="0">
                          <a:solidFill>
                            <a:schemeClr val="bg2"/>
                          </a:solidFill>
                          <a:latin typeface="Calibri"/>
                        </a:rPr>
                        <a:t>(n=1486)</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a:solidFill>
                            <a:srgbClr val="002060"/>
                          </a:solidFill>
                          <a:latin typeface="Calibri"/>
                          <a:ea typeface="+mn-ea"/>
                          <a:cs typeface="+mn-cs"/>
                        </a:rPr>
                        <a:t> Potato (raw)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Spices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Apple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Grapes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Oranges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Banana</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Pulses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Seeds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Mango</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Carrot</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Flowers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Peas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Onion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Pomegranate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Litchi</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Kiwi</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Cabbage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Guava</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Pineapple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Cauliflower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Other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9" name="Round Diagonal Corner Rectangle 8"/>
          <p:cNvSpPr/>
          <p:nvPr/>
        </p:nvSpPr>
        <p:spPr bwMode="auto">
          <a:xfrm>
            <a:off x="338287" y="7490380"/>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One third of the Urban CS store spices and 27% of them store apples.</a:t>
            </a:r>
          </a:p>
          <a:p>
            <a:pPr marL="177800" lvl="1" indent="-177800" algn="l">
              <a:buFont typeface="Arial" pitchFamily="34" charset="0"/>
              <a:buChar char="•"/>
            </a:pPr>
            <a:r>
              <a:rPr lang="en-US" sz="1200" dirty="0" smtClean="0">
                <a:solidFill>
                  <a:srgbClr val="002060"/>
                </a:solidFill>
                <a:latin typeface="Calibri" pitchFamily="34" charset="0"/>
              </a:rPr>
              <a:t>Majority of rural CSs and NHB assisted CSs mainly store </a:t>
            </a:r>
            <a:r>
              <a:rPr lang="en-US" sz="1200" dirty="0" err="1" smtClean="0">
                <a:solidFill>
                  <a:srgbClr val="002060"/>
                </a:solidFill>
                <a:latin typeface="Calibri" pitchFamily="34" charset="0"/>
              </a:rPr>
              <a:t>potates</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8.3 TYPE OF PROCESSED FOOD PRODUCTS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37" name="Table 36"/>
          <p:cNvGraphicFramePr>
            <a:graphicFrameLocks noGrp="1"/>
          </p:cNvGraphicFramePr>
          <p:nvPr/>
        </p:nvGraphicFramePr>
        <p:xfrm>
          <a:off x="94344" y="2198185"/>
          <a:ext cx="1342966" cy="2211894"/>
        </p:xfrm>
        <a:graphic>
          <a:graphicData uri="http://schemas.openxmlformats.org/drawingml/2006/table">
            <a:tbl>
              <a:tblPr/>
              <a:tblGrid>
                <a:gridCol w="1342966"/>
              </a:tblGrid>
              <a:tr h="245766">
                <a:tc>
                  <a:txBody>
                    <a:bodyPr/>
                    <a:lstStyle/>
                    <a:p>
                      <a:pPr algn="r" fontAlgn="b"/>
                      <a:r>
                        <a:rPr lang="en-US" sz="1000" b="0" i="0" u="none" strike="noStrike" kern="1200" dirty="0">
                          <a:solidFill>
                            <a:srgbClr val="002060"/>
                          </a:solidFill>
                          <a:latin typeface="Calibri"/>
                          <a:ea typeface="+mn-ea"/>
                          <a:cs typeface="+mn-cs"/>
                        </a:rPr>
                        <a:t> Butter</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45766">
                <a:tc>
                  <a:txBody>
                    <a:bodyPr/>
                    <a:lstStyle/>
                    <a:p>
                      <a:pPr algn="r" fontAlgn="b"/>
                      <a:r>
                        <a:rPr lang="en-US" sz="1000" b="0" i="0" u="none" strike="noStrike" kern="1200" dirty="0">
                          <a:solidFill>
                            <a:srgbClr val="002060"/>
                          </a:solidFill>
                          <a:latin typeface="Calibri"/>
                          <a:ea typeface="+mn-ea"/>
                          <a:cs typeface="+mn-cs"/>
                        </a:rPr>
                        <a:t> Milk</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5766">
                <a:tc>
                  <a:txBody>
                    <a:bodyPr/>
                    <a:lstStyle/>
                    <a:p>
                      <a:pPr algn="r" fontAlgn="b"/>
                      <a:r>
                        <a:rPr lang="en-US" sz="1000" b="0" i="0" u="none" strike="noStrike" kern="1200" dirty="0">
                          <a:solidFill>
                            <a:srgbClr val="002060"/>
                          </a:solidFill>
                          <a:latin typeface="Calibri"/>
                          <a:ea typeface="+mn-ea"/>
                          <a:cs typeface="+mn-cs"/>
                        </a:rPr>
                        <a:t> Potato Processed</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5766">
                <a:tc>
                  <a:txBody>
                    <a:bodyPr/>
                    <a:lstStyle/>
                    <a:p>
                      <a:pPr algn="r" fontAlgn="b"/>
                      <a:r>
                        <a:rPr lang="en-US" sz="1000" b="0" i="0" u="none" strike="noStrike" kern="1200" dirty="0">
                          <a:solidFill>
                            <a:srgbClr val="002060"/>
                          </a:solidFill>
                          <a:latin typeface="Calibri"/>
                          <a:ea typeface="+mn-ea"/>
                          <a:cs typeface="+mn-cs"/>
                        </a:rPr>
                        <a:t> Cheese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5766">
                <a:tc>
                  <a:txBody>
                    <a:bodyPr/>
                    <a:lstStyle/>
                    <a:p>
                      <a:pPr algn="r" fontAlgn="b"/>
                      <a:r>
                        <a:rPr lang="en-US" sz="1000" b="0" i="0" u="none" strike="noStrike" kern="1200" dirty="0">
                          <a:solidFill>
                            <a:srgbClr val="002060"/>
                          </a:solidFill>
                          <a:latin typeface="Calibri"/>
                          <a:ea typeface="+mn-ea"/>
                          <a:cs typeface="+mn-cs"/>
                        </a:rPr>
                        <a:t> Fruit Pulp</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5766">
                <a:tc>
                  <a:txBody>
                    <a:bodyPr/>
                    <a:lstStyle/>
                    <a:p>
                      <a:pPr algn="r" fontAlgn="b"/>
                      <a:r>
                        <a:rPr lang="en-US" sz="1000" b="0" i="0" u="none" strike="noStrike" kern="1200" dirty="0">
                          <a:solidFill>
                            <a:srgbClr val="002060"/>
                          </a:solidFill>
                          <a:latin typeface="Calibri"/>
                          <a:ea typeface="+mn-ea"/>
                          <a:cs typeface="+mn-cs"/>
                        </a:rPr>
                        <a:t> Chocolate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5766">
                <a:tc>
                  <a:txBody>
                    <a:bodyPr/>
                    <a:lstStyle/>
                    <a:p>
                      <a:pPr algn="r" fontAlgn="b"/>
                      <a:r>
                        <a:rPr lang="en-US" sz="1000" b="0" i="0" u="none" strike="noStrike" kern="1200" dirty="0">
                          <a:solidFill>
                            <a:srgbClr val="002060"/>
                          </a:solidFill>
                          <a:latin typeface="Calibri"/>
                          <a:ea typeface="+mn-ea"/>
                          <a:cs typeface="+mn-cs"/>
                        </a:rPr>
                        <a:t> Ready to eat / cook</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5766">
                <a:tc>
                  <a:txBody>
                    <a:bodyPr/>
                    <a:lstStyle/>
                    <a:p>
                      <a:pPr algn="r" fontAlgn="b"/>
                      <a:r>
                        <a:rPr lang="en-US" sz="1000" b="0" i="0" u="none" strike="noStrike" kern="1200" dirty="0">
                          <a:solidFill>
                            <a:srgbClr val="002060"/>
                          </a:solidFill>
                          <a:latin typeface="Calibri"/>
                          <a:ea typeface="+mn-ea"/>
                          <a:cs typeface="+mn-cs"/>
                        </a:rPr>
                        <a:t> Wine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5766">
                <a:tc>
                  <a:txBody>
                    <a:bodyPr/>
                    <a:lstStyle/>
                    <a:p>
                      <a:pPr algn="r" fontAlgn="b"/>
                      <a:r>
                        <a:rPr lang="en-US" sz="1000" b="0" i="0" u="none" strike="noStrike" kern="1200" dirty="0">
                          <a:solidFill>
                            <a:srgbClr val="002060"/>
                          </a:solidFill>
                          <a:latin typeface="Calibri"/>
                          <a:ea typeface="+mn-ea"/>
                          <a:cs typeface="+mn-cs"/>
                        </a:rPr>
                        <a:t> Other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38" name="TextBox 37"/>
          <p:cNvSpPr txBox="1"/>
          <p:nvPr/>
        </p:nvSpPr>
        <p:spPr>
          <a:xfrm>
            <a:off x="1221614" y="1685826"/>
            <a:ext cx="595036"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39" name="TextBox 38"/>
          <p:cNvSpPr txBox="1"/>
          <p:nvPr/>
        </p:nvSpPr>
        <p:spPr>
          <a:xfrm>
            <a:off x="2281526"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n=254)</a:t>
            </a:r>
            <a:endParaRPr lang="en-US" sz="1000" b="1" dirty="0">
              <a:solidFill>
                <a:srgbClr val="002060"/>
              </a:solidFill>
              <a:latin typeface="Calibri" pitchFamily="34" charset="0"/>
            </a:endParaRPr>
          </a:p>
        </p:txBody>
      </p:sp>
      <p:sp>
        <p:nvSpPr>
          <p:cNvPr id="40" name="TextBox 39"/>
          <p:cNvSpPr txBox="1"/>
          <p:nvPr/>
        </p:nvSpPr>
        <p:spPr>
          <a:xfrm>
            <a:off x="3196132" y="168582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Type P</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41" name="TextBox 40"/>
          <p:cNvSpPr txBox="1"/>
          <p:nvPr/>
        </p:nvSpPr>
        <p:spPr>
          <a:xfrm>
            <a:off x="4164279" y="1685826"/>
            <a:ext cx="612668"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n=46)</a:t>
            </a:r>
            <a:endParaRPr lang="en-US" sz="1000" b="1" dirty="0">
              <a:solidFill>
                <a:srgbClr val="002060"/>
              </a:solidFill>
              <a:latin typeface="Calibri" pitchFamily="34" charset="0"/>
            </a:endParaRPr>
          </a:p>
        </p:txBody>
      </p:sp>
      <p:sp>
        <p:nvSpPr>
          <p:cNvPr id="43" name="TextBox 42"/>
          <p:cNvSpPr txBox="1"/>
          <p:nvPr/>
        </p:nvSpPr>
        <p:spPr>
          <a:xfrm>
            <a:off x="5169981"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n=24)</a:t>
            </a:r>
            <a:endParaRPr lang="en-US" sz="1000" b="1" dirty="0">
              <a:solidFill>
                <a:srgbClr val="002060"/>
              </a:solidFill>
              <a:latin typeface="Calibri" pitchFamily="34" charset="0"/>
            </a:endParaRPr>
          </a:p>
        </p:txBody>
      </p:sp>
      <p:sp>
        <p:nvSpPr>
          <p:cNvPr id="74" name="TextBox 73"/>
          <p:cNvSpPr txBox="1"/>
          <p:nvPr/>
        </p:nvSpPr>
        <p:spPr>
          <a:xfrm>
            <a:off x="60490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a:t>
            </a:r>
            <a:endParaRPr lang="en-US" sz="1000" b="1" dirty="0">
              <a:solidFill>
                <a:srgbClr val="002060"/>
              </a:solidFill>
              <a:latin typeface="Calibri" pitchFamily="34" charset="0"/>
            </a:endParaRPr>
          </a:p>
        </p:txBody>
      </p:sp>
      <p:graphicFrame>
        <p:nvGraphicFramePr>
          <p:cNvPr id="75" name="Chart 74"/>
          <p:cNvGraphicFramePr/>
          <p:nvPr/>
        </p:nvGraphicFramePr>
        <p:xfrm>
          <a:off x="1121017" y="2148056"/>
          <a:ext cx="1355483" cy="257634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6" name="Chart 75"/>
          <p:cNvGraphicFramePr/>
          <p:nvPr/>
        </p:nvGraphicFramePr>
        <p:xfrm>
          <a:off x="5736562" y="214805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7" name="Chart 76"/>
          <p:cNvGraphicFramePr/>
          <p:nvPr/>
        </p:nvGraphicFramePr>
        <p:xfrm>
          <a:off x="2044126" y="214805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8" name="Chart 77"/>
          <p:cNvGraphicFramePr/>
          <p:nvPr/>
        </p:nvGraphicFramePr>
        <p:xfrm>
          <a:off x="2967235" y="214805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9" name="Chart 78"/>
          <p:cNvGraphicFramePr/>
          <p:nvPr/>
        </p:nvGraphicFramePr>
        <p:xfrm>
          <a:off x="3890344" y="214805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0" name="Chart 79"/>
          <p:cNvGraphicFramePr/>
          <p:nvPr/>
        </p:nvGraphicFramePr>
        <p:xfrm>
          <a:off x="4813453" y="2148056"/>
          <a:ext cx="1355483" cy="2576343"/>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81" name="Table 80"/>
          <p:cNvGraphicFramePr>
            <a:graphicFrameLocks noGrp="1"/>
          </p:cNvGraphicFramePr>
          <p:nvPr/>
        </p:nvGraphicFramePr>
        <p:xfrm>
          <a:off x="94344" y="6119133"/>
          <a:ext cx="1342966" cy="2215242"/>
        </p:xfrm>
        <a:graphic>
          <a:graphicData uri="http://schemas.openxmlformats.org/drawingml/2006/table">
            <a:tbl>
              <a:tblPr/>
              <a:tblGrid>
                <a:gridCol w="1342966"/>
              </a:tblGrid>
              <a:tr h="246138">
                <a:tc>
                  <a:txBody>
                    <a:bodyPr/>
                    <a:lstStyle/>
                    <a:p>
                      <a:pPr algn="r" fontAlgn="b"/>
                      <a:r>
                        <a:rPr lang="en-US" sz="1000" b="0" i="0" u="none" strike="noStrike" kern="1200" dirty="0">
                          <a:solidFill>
                            <a:srgbClr val="002060"/>
                          </a:solidFill>
                          <a:latin typeface="Calibri"/>
                          <a:ea typeface="+mn-ea"/>
                          <a:cs typeface="+mn-cs"/>
                        </a:rPr>
                        <a:t> Butter</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46138">
                <a:tc>
                  <a:txBody>
                    <a:bodyPr/>
                    <a:lstStyle/>
                    <a:p>
                      <a:pPr algn="r" fontAlgn="b"/>
                      <a:r>
                        <a:rPr lang="en-US" sz="1000" b="0" i="0" u="none" strike="noStrike" kern="1200" dirty="0">
                          <a:solidFill>
                            <a:srgbClr val="002060"/>
                          </a:solidFill>
                          <a:latin typeface="Calibri"/>
                          <a:ea typeface="+mn-ea"/>
                          <a:cs typeface="+mn-cs"/>
                        </a:rPr>
                        <a:t> Milk</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6138">
                <a:tc>
                  <a:txBody>
                    <a:bodyPr/>
                    <a:lstStyle/>
                    <a:p>
                      <a:pPr algn="r" fontAlgn="b"/>
                      <a:r>
                        <a:rPr lang="en-US" sz="1000" b="0" i="0" u="none" strike="noStrike" kern="1200" dirty="0">
                          <a:solidFill>
                            <a:srgbClr val="002060"/>
                          </a:solidFill>
                          <a:latin typeface="Calibri"/>
                          <a:ea typeface="+mn-ea"/>
                          <a:cs typeface="+mn-cs"/>
                        </a:rPr>
                        <a:t> Potato Processed</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6138">
                <a:tc>
                  <a:txBody>
                    <a:bodyPr/>
                    <a:lstStyle/>
                    <a:p>
                      <a:pPr algn="r" fontAlgn="b"/>
                      <a:r>
                        <a:rPr lang="en-US" sz="1000" b="0" i="0" u="none" strike="noStrike" kern="1200" dirty="0">
                          <a:solidFill>
                            <a:srgbClr val="002060"/>
                          </a:solidFill>
                          <a:latin typeface="Calibri"/>
                          <a:ea typeface="+mn-ea"/>
                          <a:cs typeface="+mn-cs"/>
                        </a:rPr>
                        <a:t> Cheese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6138">
                <a:tc>
                  <a:txBody>
                    <a:bodyPr/>
                    <a:lstStyle/>
                    <a:p>
                      <a:pPr algn="r" fontAlgn="b"/>
                      <a:r>
                        <a:rPr lang="en-US" sz="1000" b="0" i="0" u="none" strike="noStrike" kern="1200" dirty="0">
                          <a:solidFill>
                            <a:srgbClr val="002060"/>
                          </a:solidFill>
                          <a:latin typeface="Calibri"/>
                          <a:ea typeface="+mn-ea"/>
                          <a:cs typeface="+mn-cs"/>
                        </a:rPr>
                        <a:t> Fruit Pulp</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6138">
                <a:tc>
                  <a:txBody>
                    <a:bodyPr/>
                    <a:lstStyle/>
                    <a:p>
                      <a:pPr algn="r" fontAlgn="b"/>
                      <a:r>
                        <a:rPr lang="en-US" sz="1000" b="0" i="0" u="none" strike="noStrike" kern="1200" dirty="0">
                          <a:solidFill>
                            <a:srgbClr val="002060"/>
                          </a:solidFill>
                          <a:latin typeface="Calibri"/>
                          <a:ea typeface="+mn-ea"/>
                          <a:cs typeface="+mn-cs"/>
                        </a:rPr>
                        <a:t> Chocolate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6138">
                <a:tc>
                  <a:txBody>
                    <a:bodyPr/>
                    <a:lstStyle/>
                    <a:p>
                      <a:pPr algn="r" fontAlgn="b"/>
                      <a:r>
                        <a:rPr lang="en-US" sz="1000" b="0" i="0" u="none" strike="noStrike" kern="1200" dirty="0">
                          <a:solidFill>
                            <a:srgbClr val="002060"/>
                          </a:solidFill>
                          <a:latin typeface="Calibri"/>
                          <a:ea typeface="+mn-ea"/>
                          <a:cs typeface="+mn-cs"/>
                        </a:rPr>
                        <a:t> Ready to eat / cook</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6138">
                <a:tc>
                  <a:txBody>
                    <a:bodyPr/>
                    <a:lstStyle/>
                    <a:p>
                      <a:pPr algn="r" fontAlgn="b"/>
                      <a:r>
                        <a:rPr lang="en-US" sz="1000" b="0" i="0" u="none" strike="noStrike" kern="1200" dirty="0">
                          <a:solidFill>
                            <a:srgbClr val="002060"/>
                          </a:solidFill>
                          <a:latin typeface="Calibri"/>
                          <a:ea typeface="+mn-ea"/>
                          <a:cs typeface="+mn-cs"/>
                        </a:rPr>
                        <a:t> Wine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6138">
                <a:tc>
                  <a:txBody>
                    <a:bodyPr/>
                    <a:lstStyle/>
                    <a:p>
                      <a:pPr algn="r" fontAlgn="b"/>
                      <a:r>
                        <a:rPr lang="en-US" sz="1000" b="0" i="0" u="none" strike="noStrike" kern="1200" dirty="0">
                          <a:solidFill>
                            <a:srgbClr val="002060"/>
                          </a:solidFill>
                          <a:latin typeface="Calibri"/>
                          <a:ea typeface="+mn-ea"/>
                          <a:cs typeface="+mn-cs"/>
                        </a:rPr>
                        <a:t> Other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82" name="TextBox 81"/>
          <p:cNvSpPr txBox="1"/>
          <p:nvPr/>
        </p:nvSpPr>
        <p:spPr>
          <a:xfrm>
            <a:off x="1221614" y="5633861"/>
            <a:ext cx="595036"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83" name="TextBox 82"/>
          <p:cNvSpPr txBox="1"/>
          <p:nvPr/>
        </p:nvSpPr>
        <p:spPr>
          <a:xfrm>
            <a:off x="2485178"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n=113)</a:t>
            </a:r>
            <a:endParaRPr lang="en-US" sz="1000" b="1" dirty="0">
              <a:solidFill>
                <a:srgbClr val="002060"/>
              </a:solidFill>
              <a:latin typeface="Calibri" pitchFamily="34" charset="0"/>
            </a:endParaRPr>
          </a:p>
        </p:txBody>
      </p:sp>
      <p:sp>
        <p:nvSpPr>
          <p:cNvPr id="84" name="TextBox 83"/>
          <p:cNvSpPr txBox="1"/>
          <p:nvPr/>
        </p:nvSpPr>
        <p:spPr>
          <a:xfrm>
            <a:off x="3748742" y="5633861"/>
            <a:ext cx="529312"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n=81)</a:t>
            </a:r>
            <a:endParaRPr lang="en-US" sz="1000" b="1" dirty="0">
              <a:solidFill>
                <a:srgbClr val="002060"/>
              </a:solidFill>
              <a:latin typeface="Calibri" pitchFamily="34" charset="0"/>
            </a:endParaRPr>
          </a:p>
        </p:txBody>
      </p:sp>
      <p:sp>
        <p:nvSpPr>
          <p:cNvPr id="85" name="TextBox 84"/>
          <p:cNvSpPr txBox="1"/>
          <p:nvPr/>
        </p:nvSpPr>
        <p:spPr>
          <a:xfrm>
            <a:off x="4913721" y="5633861"/>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n=180)</a:t>
            </a:r>
            <a:endParaRPr lang="en-US" sz="1000" b="1" dirty="0">
              <a:solidFill>
                <a:srgbClr val="002060"/>
              </a:solidFill>
              <a:latin typeface="Calibri" pitchFamily="34" charset="0"/>
            </a:endParaRPr>
          </a:p>
        </p:txBody>
      </p:sp>
      <p:sp>
        <p:nvSpPr>
          <p:cNvPr id="86" name="TextBox 85"/>
          <p:cNvSpPr txBox="1"/>
          <p:nvPr/>
        </p:nvSpPr>
        <p:spPr>
          <a:xfrm>
            <a:off x="6078700" y="5633861"/>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n=149)</a:t>
            </a:r>
            <a:endParaRPr lang="en-US" sz="1000" b="1" dirty="0">
              <a:solidFill>
                <a:srgbClr val="002060"/>
              </a:solidFill>
              <a:latin typeface="Calibri" pitchFamily="34" charset="0"/>
            </a:endParaRPr>
          </a:p>
        </p:txBody>
      </p:sp>
      <p:graphicFrame>
        <p:nvGraphicFramePr>
          <p:cNvPr id="87" name="Chart 86"/>
          <p:cNvGraphicFramePr/>
          <p:nvPr/>
        </p:nvGraphicFramePr>
        <p:xfrm>
          <a:off x="1121017" y="6078529"/>
          <a:ext cx="1355483" cy="257634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88" name="Chart 87"/>
          <p:cNvGraphicFramePr/>
          <p:nvPr/>
        </p:nvGraphicFramePr>
        <p:xfrm>
          <a:off x="5736562" y="6078529"/>
          <a:ext cx="1355483" cy="257634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89" name="Chart 88"/>
          <p:cNvGraphicFramePr/>
          <p:nvPr/>
        </p:nvGraphicFramePr>
        <p:xfrm>
          <a:off x="2274903" y="6078529"/>
          <a:ext cx="1355483" cy="257634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90" name="Chart 89"/>
          <p:cNvGraphicFramePr/>
          <p:nvPr/>
        </p:nvGraphicFramePr>
        <p:xfrm>
          <a:off x="3428789" y="6078529"/>
          <a:ext cx="1355483" cy="2576343"/>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91" name="Chart 90"/>
          <p:cNvGraphicFramePr/>
          <p:nvPr/>
        </p:nvGraphicFramePr>
        <p:xfrm>
          <a:off x="4582675" y="6078529"/>
          <a:ext cx="1355483" cy="2576343"/>
        </p:xfrm>
        <a:graphic>
          <a:graphicData uri="http://schemas.openxmlformats.org/drawingml/2006/chart">
            <c:chart xmlns:c="http://schemas.openxmlformats.org/drawingml/2006/chart" xmlns:r="http://schemas.openxmlformats.org/officeDocument/2006/relationships" r:id="rId12"/>
          </a:graphicData>
        </a:graphic>
      </p:graphicFrame>
      <p:sp>
        <p:nvSpPr>
          <p:cNvPr id="92" name="Round Diagonal Corner Rectangle 91"/>
          <p:cNvSpPr/>
          <p:nvPr/>
        </p:nvSpPr>
        <p:spPr bwMode="auto">
          <a:xfrm>
            <a:off x="338287" y="4476558"/>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1 out of every 3 type P cold store stock butter.</a:t>
            </a:r>
          </a:p>
          <a:p>
            <a:pPr marL="177800" lvl="1" indent="-177800" algn="l">
              <a:buFont typeface="Arial" pitchFamily="34" charset="0"/>
              <a:buChar char="•"/>
            </a:pPr>
            <a:r>
              <a:rPr lang="en-US" sz="1200" dirty="0" smtClean="0">
                <a:solidFill>
                  <a:srgbClr val="002060"/>
                </a:solidFill>
                <a:latin typeface="Calibri" pitchFamily="34" charset="0"/>
              </a:rPr>
              <a:t>Of the 523 cold stores stocking Type P products, 254 are stocking horticultural products, 46 stock Type M products and 24 stock Type Q products. These multi product stores’ stocking pattern of processed food is provided in the additional columns</a:t>
            </a:r>
            <a:endParaRPr lang="en-US" sz="1200" dirty="0">
              <a:solidFill>
                <a:srgbClr val="002060"/>
              </a:solidFill>
              <a:latin typeface="Calibri" pitchFamily="34" charset="0"/>
            </a:endParaRPr>
          </a:p>
        </p:txBody>
      </p:sp>
      <p:sp>
        <p:nvSpPr>
          <p:cNvPr id="93" name="Round Diagonal Corner Rectangle 92"/>
          <p:cNvSpPr/>
          <p:nvPr/>
        </p:nvSpPr>
        <p:spPr bwMode="auto">
          <a:xfrm>
            <a:off x="338287" y="8342374"/>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Type P cold stores in each of the zone largely store products which are distinct from one other. </a:t>
            </a:r>
            <a:endParaRPr lang="en-US" sz="1200" dirty="0">
              <a:solidFill>
                <a:srgbClr val="002060"/>
              </a:solidFill>
              <a:latin typeface="Calibri" pitchFamily="34" charset="0"/>
            </a:endParaRPr>
          </a:p>
          <a:p>
            <a:pPr marL="177800" lvl="1" indent="-177800" algn="just">
              <a:buFont typeface="Arial" pitchFamily="34" charset="0"/>
              <a:buChar char="•"/>
            </a:pPr>
            <a:r>
              <a:rPr lang="en-US" sz="1200" dirty="0" smtClean="0">
                <a:solidFill>
                  <a:srgbClr val="002060"/>
                </a:solidFill>
                <a:latin typeface="Calibri" pitchFamily="34" charset="0"/>
              </a:rPr>
              <a:t>Cold stores in North and East dominantly store processed potatoes, in West it is butter and South it is Milk.</a:t>
            </a:r>
          </a:p>
        </p:txBody>
      </p:sp>
      <p:cxnSp>
        <p:nvCxnSpPr>
          <p:cNvPr id="94" name="Straight Connector 93"/>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95" name="TextBox 94"/>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35" name="TextBox 34"/>
          <p:cNvSpPr txBox="1"/>
          <p:nvPr/>
        </p:nvSpPr>
        <p:spPr>
          <a:xfrm>
            <a:off x="2637820" y="9669645"/>
            <a:ext cx="2784737"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Processed Food products</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8.3 TYPE OF PROCESSED FOOD PRODUCTS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9" name="Round Diagonal Corner Rectangle 68"/>
          <p:cNvSpPr/>
          <p:nvPr/>
        </p:nvSpPr>
        <p:spPr bwMode="auto">
          <a:xfrm>
            <a:off x="338287" y="7998283"/>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Close to half CS’s in Maharashtra store butter. Whereas in Gujarat processed potatoes are the majorly stocked product.</a:t>
            </a:r>
            <a:endParaRPr lang="en-US" sz="1200" dirty="0">
              <a:solidFill>
                <a:srgbClr val="002060"/>
              </a:solidFill>
              <a:latin typeface="Calibri" pitchFamily="34" charset="0"/>
            </a:endParaRP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1" name="Table 10"/>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285292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n=523)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Maharashtra </a:t>
                      </a:r>
                      <a:r>
                        <a:rPr lang="en-US" sz="1000" b="1" i="0" u="none" strike="noStrike" kern="1200" dirty="0">
                          <a:solidFill>
                            <a:schemeClr val="bg1"/>
                          </a:solidFill>
                          <a:latin typeface="Calibri"/>
                          <a:ea typeface="+mn-ea"/>
                          <a:cs typeface="+mn-cs"/>
                        </a:rPr>
                        <a:t>(n=122)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UP (n=56)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 &amp; N (n=-)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AP</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n=59)</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Assam (n=2)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Bihar (n=25)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Chandigarh (n=1)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56032">
                <a:tc>
                  <a:txBody>
                    <a:bodyPr/>
                    <a:lstStyle/>
                    <a:p>
                      <a:pPr algn="l" fontAlgn="b"/>
                      <a:r>
                        <a:rPr lang="en-US" sz="1000" b="0" i="0" u="none" strike="noStrike" kern="1200" dirty="0">
                          <a:solidFill>
                            <a:srgbClr val="002060"/>
                          </a:solidFill>
                          <a:latin typeface="Calibri"/>
                          <a:ea typeface="+mn-ea"/>
                          <a:cs typeface="+mn-cs"/>
                        </a:rPr>
                        <a:t> Butter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Milk</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Potato Processed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Cheese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Fruit Pulp</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Chocolate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Ready to eat / cook</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Wine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Other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304801" y="4768850"/>
          <a:ext cx="6305549" cy="285292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 All (n=523)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C’garh (n=18)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Delhi (n=10)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Goa</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Gujarat (n=43)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Haryana (</a:t>
                      </a:r>
                      <a:r>
                        <a:rPr lang="en-US" sz="1000" b="1" i="0" u="none" strike="noStrike" kern="1200" dirty="0" smtClean="0">
                          <a:solidFill>
                            <a:schemeClr val="bg1"/>
                          </a:solidFill>
                          <a:latin typeface="Calibri"/>
                          <a:ea typeface="+mn-ea"/>
                          <a:cs typeface="+mn-cs"/>
                        </a:rPr>
                        <a:t>n=8)</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HP </a:t>
                      </a:r>
                      <a:endParaRPr lang="en-US" sz="1000" b="1" i="0" u="none" strike="noStrike" kern="1200" dirty="0" smtClean="0">
                        <a:solidFill>
                          <a:schemeClr val="bg1"/>
                        </a:solidFill>
                        <a:latin typeface="Calibri"/>
                        <a:ea typeface="+mn-ea"/>
                        <a:cs typeface="+mn-cs"/>
                      </a:endParaRPr>
                    </a:p>
                    <a:p>
                      <a:pPr algn="ctr" fontAlgn="ct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J &amp; K (n=2)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56032">
                <a:tc>
                  <a:txBody>
                    <a:bodyPr/>
                    <a:lstStyle/>
                    <a:p>
                      <a:pPr algn="l" fontAlgn="b"/>
                      <a:r>
                        <a:rPr lang="en-US" sz="1000" b="0" i="0" u="none" strike="noStrike" kern="1200" dirty="0">
                          <a:solidFill>
                            <a:srgbClr val="002060"/>
                          </a:solidFill>
                          <a:latin typeface="Calibri"/>
                          <a:ea typeface="+mn-ea"/>
                          <a:cs typeface="+mn-cs"/>
                        </a:rPr>
                        <a:t> Butter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Milk</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Potato Processed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Cheese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Fruit Pulp</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Chocolate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Ready to eat / cook</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Wine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Other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3" name="TextBox 12"/>
          <p:cNvSpPr txBox="1"/>
          <p:nvPr/>
        </p:nvSpPr>
        <p:spPr>
          <a:xfrm>
            <a:off x="2637820" y="9669645"/>
            <a:ext cx="2784737"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Processed Food products</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 AND RECOMMENDATIONS</a:t>
            </a:r>
            <a:endParaRPr lang="en-US" dirty="0"/>
          </a:p>
        </p:txBody>
      </p:sp>
      <p:sp>
        <p:nvSpPr>
          <p:cNvPr id="3" name="Content Placeholder 2"/>
          <p:cNvSpPr>
            <a:spLocks noGrp="1"/>
          </p:cNvSpPr>
          <p:nvPr>
            <p:ph idx="1"/>
          </p:nvPr>
        </p:nvSpPr>
        <p:spPr/>
        <p:txBody>
          <a:bodyPr/>
          <a:lstStyle/>
          <a:p>
            <a:pPr algn="just">
              <a:spcAft>
                <a:spcPct val="0"/>
              </a:spcAft>
            </a:pPr>
            <a:r>
              <a:rPr lang="en-IN" altLang="ja-JP" sz="1200" b="1" kern="1200" dirty="0" smtClean="0">
                <a:ea typeface="Corbel" pitchFamily="34" charset="0"/>
                <a:cs typeface="Times New Roman" pitchFamily="18" charset="0"/>
              </a:rPr>
              <a:t>Technology and equipments used in </a:t>
            </a:r>
            <a:r>
              <a:rPr lang="en-IN" altLang="ja-JP" sz="1200" b="1" kern="1200" dirty="0" err="1" smtClean="0">
                <a:ea typeface="Corbel" pitchFamily="34" charset="0"/>
                <a:cs typeface="Times New Roman" pitchFamily="18" charset="0"/>
              </a:rPr>
              <a:t>CSs</a:t>
            </a:r>
            <a:endParaRPr lang="en-US" altLang="ja-JP" sz="1200" b="1" kern="1200" dirty="0" smtClean="0">
              <a:ea typeface="Corbel" pitchFamily="34" charset="0"/>
              <a:cs typeface="Times New Roman" pitchFamily="18" charset="0"/>
            </a:endParaRPr>
          </a:p>
          <a:p>
            <a:pPr lvl="1"/>
            <a:r>
              <a:rPr lang="en-IN" sz="1200" dirty="0" smtClean="0">
                <a:solidFill>
                  <a:srgbClr val="002060"/>
                </a:solidFill>
                <a:cs typeface="+mn-cs"/>
              </a:rPr>
              <a:t>Though bunker coil system is to be terminated, a third of </a:t>
            </a:r>
            <a:r>
              <a:rPr lang="en-IN" sz="1200" dirty="0" err="1" smtClean="0">
                <a:solidFill>
                  <a:srgbClr val="002060"/>
                </a:solidFill>
                <a:cs typeface="+mn-cs"/>
              </a:rPr>
              <a:t>CSs</a:t>
            </a:r>
            <a:r>
              <a:rPr lang="en-IN" sz="1200" dirty="0" smtClean="0">
                <a:solidFill>
                  <a:srgbClr val="002060"/>
                </a:solidFill>
                <a:cs typeface="+mn-cs"/>
              </a:rPr>
              <a:t> are still using bunker coil system. In fact over 40% have refrained from answering the question as they are not sure of what system they are using.</a:t>
            </a:r>
            <a:endParaRPr lang="en-US" sz="1200" dirty="0" smtClean="0">
              <a:solidFill>
                <a:srgbClr val="002060"/>
              </a:solidFill>
              <a:cs typeface="+mn-cs"/>
            </a:endParaRPr>
          </a:p>
          <a:p>
            <a:pPr lvl="1"/>
            <a:r>
              <a:rPr lang="en-US" sz="1200" dirty="0" smtClean="0">
                <a:solidFill>
                  <a:srgbClr val="002060"/>
                </a:solidFill>
                <a:cs typeface="+mn-cs"/>
              </a:rPr>
              <a:t>Analysis by age wise </a:t>
            </a:r>
            <a:r>
              <a:rPr lang="en-US" sz="1200" dirty="0" err="1" smtClean="0">
                <a:solidFill>
                  <a:srgbClr val="002060"/>
                </a:solidFill>
                <a:cs typeface="+mn-cs"/>
              </a:rPr>
              <a:t>CSs</a:t>
            </a:r>
            <a:r>
              <a:rPr lang="en-US" sz="1200" dirty="0" smtClean="0">
                <a:solidFill>
                  <a:srgbClr val="002060"/>
                </a:solidFill>
                <a:cs typeface="+mn-cs"/>
              </a:rPr>
              <a:t> reveal that post 2009 the percentage using bunker coil system has dropped. Only in North zone, usage of bunker coil system has significantly dropped post 2009.Like wise, there is a significant  drop in usage of bunker coil in horticultural and </a:t>
            </a:r>
            <a:r>
              <a:rPr lang="en-US" sz="1200" dirty="0" err="1" smtClean="0">
                <a:solidFill>
                  <a:srgbClr val="002060"/>
                </a:solidFill>
                <a:cs typeface="+mn-cs"/>
              </a:rPr>
              <a:t>pharma</a:t>
            </a:r>
            <a:r>
              <a:rPr lang="en-US" sz="1200" dirty="0" smtClean="0">
                <a:solidFill>
                  <a:srgbClr val="002060"/>
                </a:solidFill>
                <a:cs typeface="+mn-cs"/>
              </a:rPr>
              <a:t> </a:t>
            </a:r>
            <a:r>
              <a:rPr lang="en-US" sz="1200" dirty="0" err="1" smtClean="0">
                <a:solidFill>
                  <a:srgbClr val="002060"/>
                </a:solidFill>
                <a:cs typeface="+mn-cs"/>
              </a:rPr>
              <a:t>CSs</a:t>
            </a:r>
            <a:r>
              <a:rPr lang="en-US" sz="1200" dirty="0" smtClean="0">
                <a:solidFill>
                  <a:srgbClr val="002060"/>
                </a:solidFill>
                <a:cs typeface="+mn-cs"/>
              </a:rPr>
              <a:t> </a:t>
            </a:r>
          </a:p>
          <a:p>
            <a:pPr lvl="1"/>
            <a:r>
              <a:rPr lang="en-IN" sz="1200" dirty="0" smtClean="0">
                <a:solidFill>
                  <a:srgbClr val="002060"/>
                </a:solidFill>
                <a:cs typeface="+mn-cs"/>
              </a:rPr>
              <a:t>Multiple systems are used in every CS to detect and fight fire in </a:t>
            </a:r>
            <a:r>
              <a:rPr lang="en-IN" sz="1200" dirty="0" err="1" smtClean="0">
                <a:solidFill>
                  <a:srgbClr val="002060"/>
                </a:solidFill>
                <a:cs typeface="+mn-cs"/>
              </a:rPr>
              <a:t>CSs</a:t>
            </a:r>
            <a:r>
              <a:rPr lang="en-IN" sz="1200" dirty="0" smtClean="0">
                <a:solidFill>
                  <a:srgbClr val="002060"/>
                </a:solidFill>
                <a:cs typeface="+mn-cs"/>
              </a:rPr>
              <a:t>. Gas based extinguishers are prevalent in majority – over 70% - of the </a:t>
            </a:r>
            <a:r>
              <a:rPr lang="en-IN" sz="1200" dirty="0" err="1" smtClean="0">
                <a:solidFill>
                  <a:srgbClr val="002060"/>
                </a:solidFill>
                <a:cs typeface="+mn-cs"/>
              </a:rPr>
              <a:t>CSs</a:t>
            </a:r>
            <a:r>
              <a:rPr lang="en-IN" sz="1200" dirty="0" smtClean="0">
                <a:solidFill>
                  <a:srgbClr val="002060"/>
                </a:solidFill>
                <a:cs typeface="+mn-cs"/>
              </a:rPr>
              <a:t>. Though technology has improved, </a:t>
            </a:r>
            <a:r>
              <a:rPr lang="en-IN" sz="1200" dirty="0" err="1" smtClean="0">
                <a:solidFill>
                  <a:srgbClr val="002060"/>
                </a:solidFill>
                <a:cs typeface="+mn-cs"/>
              </a:rPr>
              <a:t>CSs</a:t>
            </a:r>
            <a:r>
              <a:rPr lang="en-IN" sz="1200" dirty="0" smtClean="0">
                <a:solidFill>
                  <a:srgbClr val="002060"/>
                </a:solidFill>
                <a:cs typeface="+mn-cs"/>
              </a:rPr>
              <a:t> also depend on manual rounds to detect fire</a:t>
            </a:r>
            <a:endParaRPr lang="en-US" sz="1200" dirty="0" smtClean="0">
              <a:solidFill>
                <a:srgbClr val="002060"/>
              </a:solidFill>
              <a:cs typeface="+mn-cs"/>
            </a:endParaRPr>
          </a:p>
          <a:p>
            <a:pPr lvl="1"/>
            <a:r>
              <a:rPr lang="en-IN" sz="1200" dirty="0" smtClean="0">
                <a:solidFill>
                  <a:srgbClr val="002060"/>
                </a:solidFill>
                <a:cs typeface="+mn-cs"/>
              </a:rPr>
              <a:t>UP accounts for 27% of </a:t>
            </a:r>
            <a:r>
              <a:rPr lang="en-IN" sz="1200" dirty="0" err="1" smtClean="0">
                <a:solidFill>
                  <a:srgbClr val="002060"/>
                </a:solidFill>
                <a:cs typeface="+mn-cs"/>
              </a:rPr>
              <a:t>CSs</a:t>
            </a:r>
            <a:r>
              <a:rPr lang="en-IN" sz="1200" dirty="0" smtClean="0">
                <a:solidFill>
                  <a:srgbClr val="002060"/>
                </a:solidFill>
                <a:cs typeface="+mn-cs"/>
              </a:rPr>
              <a:t> and accounts for 37% of capacity.  </a:t>
            </a:r>
            <a:r>
              <a:rPr lang="en-US" sz="1200" dirty="0" smtClean="0">
                <a:solidFill>
                  <a:srgbClr val="002060"/>
                </a:solidFill>
                <a:cs typeface="+mn-cs"/>
              </a:rPr>
              <a:t>West Bengal, though accounts for fourth in terms of no. of cold stores (9%), ranks second in capacity with 21% share in all India capacity</a:t>
            </a:r>
          </a:p>
          <a:p>
            <a:pPr lvl="1"/>
            <a:r>
              <a:rPr lang="en-IN" sz="1200" dirty="0" smtClean="0">
                <a:solidFill>
                  <a:srgbClr val="002060"/>
                </a:solidFill>
                <a:cs typeface="+mn-cs"/>
              </a:rPr>
              <a:t>Average no. of chambers are 2.8 per Cs, average no of chambers are 3.6, average no. of evaporators are 4.2 and average no. of DG sets are 1.6 per CS.</a:t>
            </a:r>
            <a:endParaRPr lang="en-US" sz="1200" dirty="0" smtClean="0">
              <a:solidFill>
                <a:srgbClr val="002060"/>
              </a:solidFill>
              <a:cs typeface="+mn-cs"/>
            </a:endParaRPr>
          </a:p>
          <a:p>
            <a:pPr lvl="0" algn="just">
              <a:spcAft>
                <a:spcPct val="0"/>
              </a:spcAft>
            </a:pPr>
            <a:r>
              <a:rPr lang="en-IN" altLang="ja-JP" sz="1200" b="1" kern="1200" dirty="0" smtClean="0">
                <a:ea typeface="Corbel" pitchFamily="34" charset="0"/>
                <a:cs typeface="Times New Roman" pitchFamily="18" charset="0"/>
              </a:rPr>
              <a:t>Maintenance practices</a:t>
            </a:r>
            <a:endParaRPr lang="en-US" altLang="ja-JP" sz="1200" b="1" kern="1200" dirty="0" smtClean="0">
              <a:ea typeface="Corbel" pitchFamily="34" charset="0"/>
              <a:cs typeface="Times New Roman" pitchFamily="18" charset="0"/>
            </a:endParaRPr>
          </a:p>
          <a:p>
            <a:pPr lvl="1"/>
            <a:r>
              <a:rPr lang="en-IN" sz="1200" dirty="0" smtClean="0">
                <a:solidFill>
                  <a:srgbClr val="002060"/>
                </a:solidFill>
                <a:cs typeface="+mn-cs"/>
              </a:rPr>
              <a:t>32% have </a:t>
            </a:r>
            <a:r>
              <a:rPr lang="en-IN" sz="1200" dirty="0" err="1" smtClean="0">
                <a:solidFill>
                  <a:srgbClr val="002060"/>
                </a:solidFill>
                <a:cs typeface="+mn-cs"/>
              </a:rPr>
              <a:t>AMCs</a:t>
            </a:r>
            <a:r>
              <a:rPr lang="en-IN" sz="1200" dirty="0" smtClean="0">
                <a:solidFill>
                  <a:srgbClr val="002060"/>
                </a:solidFill>
                <a:cs typeface="+mn-cs"/>
              </a:rPr>
              <a:t> for their plant or gen sets. Of this 91% have AMC for plant and equipments while 65% have AMC for </a:t>
            </a:r>
            <a:r>
              <a:rPr lang="en-IN" sz="1200" dirty="0" err="1" smtClean="0">
                <a:solidFill>
                  <a:srgbClr val="002060"/>
                </a:solidFill>
                <a:cs typeface="+mn-cs"/>
              </a:rPr>
              <a:t>gensets</a:t>
            </a:r>
            <a:endParaRPr lang="en-IN" sz="1200" dirty="0" smtClean="0">
              <a:solidFill>
                <a:srgbClr val="002060"/>
              </a:solidFill>
              <a:cs typeface="+mn-cs"/>
            </a:endParaRPr>
          </a:p>
          <a:p>
            <a:pPr lvl="1"/>
            <a:r>
              <a:rPr lang="en-IN" sz="1200" dirty="0" smtClean="0">
                <a:solidFill>
                  <a:srgbClr val="002060"/>
                </a:solidFill>
                <a:cs typeface="+mn-cs"/>
              </a:rPr>
              <a:t>Spare parts are maintained by over 70% for both refrigeration equipment and power unit</a:t>
            </a:r>
            <a:endParaRPr lang="en-US" sz="1200" dirty="0" smtClean="0">
              <a:solidFill>
                <a:srgbClr val="002060"/>
              </a:solidFill>
              <a:cs typeface="+mn-cs"/>
            </a:endParaRPr>
          </a:p>
          <a:p>
            <a:pPr lvl="1">
              <a:buSzPct val="90000"/>
            </a:pPr>
            <a:r>
              <a:rPr lang="en-IN" sz="1200" dirty="0" smtClean="0">
                <a:solidFill>
                  <a:srgbClr val="002060"/>
                </a:solidFill>
              </a:rPr>
              <a:t>53% have periodic maintenance.  65% of CS reported 0 breakdown days. Only </a:t>
            </a:r>
            <a:r>
              <a:rPr lang="en-IN" sz="1200" dirty="0" err="1" smtClean="0">
                <a:solidFill>
                  <a:srgbClr val="002060"/>
                </a:solidFill>
              </a:rPr>
              <a:t>pharma</a:t>
            </a:r>
            <a:r>
              <a:rPr lang="en-IN" sz="1200" dirty="0" smtClean="0">
                <a:solidFill>
                  <a:srgbClr val="002060"/>
                </a:solidFill>
              </a:rPr>
              <a:t> </a:t>
            </a:r>
            <a:r>
              <a:rPr lang="en-IN" sz="1200" dirty="0" err="1" smtClean="0">
                <a:solidFill>
                  <a:srgbClr val="002060"/>
                </a:solidFill>
              </a:rPr>
              <a:t>CSs</a:t>
            </a:r>
            <a:r>
              <a:rPr lang="en-IN" sz="1200" dirty="0" smtClean="0">
                <a:solidFill>
                  <a:srgbClr val="002060"/>
                </a:solidFill>
              </a:rPr>
              <a:t> reported more than 2 breakdown days on an average in a year</a:t>
            </a:r>
            <a:endParaRPr lang="en-US" sz="1200" dirty="0" smtClean="0">
              <a:solidFill>
                <a:srgbClr val="002060"/>
              </a:solidFill>
            </a:endParaRPr>
          </a:p>
          <a:p>
            <a:pPr algn="just">
              <a:spcAft>
                <a:spcPct val="0"/>
              </a:spcAft>
            </a:pPr>
            <a:r>
              <a:rPr lang="en-IN" altLang="ja-JP" sz="1200" b="1" kern="1200" dirty="0" smtClean="0">
                <a:ea typeface="Corbel" pitchFamily="34" charset="0"/>
                <a:cs typeface="Times New Roman" pitchFamily="18" charset="0"/>
              </a:rPr>
              <a:t>Capacity utilisation and patterns</a:t>
            </a:r>
            <a:endParaRPr lang="en-US" altLang="ja-JP" sz="1200" b="1" kern="1200" dirty="0" smtClean="0">
              <a:ea typeface="Corbel" pitchFamily="34" charset="0"/>
              <a:cs typeface="Times New Roman" pitchFamily="18" charset="0"/>
            </a:endParaRPr>
          </a:p>
          <a:p>
            <a:pPr lvl="1"/>
            <a:r>
              <a:rPr lang="en-IN" sz="1200" dirty="0" smtClean="0">
                <a:solidFill>
                  <a:srgbClr val="002060"/>
                </a:solidFill>
              </a:rPr>
              <a:t>In the last three years, there has been consistent average 74-75% capacity utilization of the </a:t>
            </a:r>
            <a:r>
              <a:rPr lang="en-IN" sz="1200" dirty="0" err="1" smtClean="0">
                <a:solidFill>
                  <a:srgbClr val="002060"/>
                </a:solidFill>
              </a:rPr>
              <a:t>CSs</a:t>
            </a:r>
            <a:endParaRPr lang="en-US" sz="1200" dirty="0" smtClean="0">
              <a:solidFill>
                <a:srgbClr val="002060"/>
              </a:solidFill>
            </a:endParaRPr>
          </a:p>
          <a:p>
            <a:pPr lvl="1"/>
            <a:r>
              <a:rPr lang="en-US" sz="1200" dirty="0" smtClean="0">
                <a:solidFill>
                  <a:srgbClr val="002060"/>
                </a:solidFill>
              </a:rPr>
              <a:t>Overall Capacity utilization is 75%. Even in East where the average capacity is the highest, the capacity utilization is also robust at 77%</a:t>
            </a:r>
          </a:p>
          <a:p>
            <a:pPr lvl="1"/>
            <a:endParaRPr lang="en-US" sz="1200" dirty="0" smtClean="0">
              <a:solidFill>
                <a:srgbClr val="002060"/>
              </a:solidFill>
              <a:cs typeface="+mn-cs"/>
            </a:endParaRPr>
          </a:p>
        </p:txBody>
      </p:sp>
    </p:spTree>
  </p:cSld>
  <p:clrMapOvr>
    <a:masterClrMapping/>
  </p:clrMapOvr>
  <p:transition/>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8.3 TYPE OF PROCESSED FOOD PRODUCTS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1" name="Round Diagonal Corner Rectangle 10"/>
          <p:cNvSpPr/>
          <p:nvPr/>
        </p:nvSpPr>
        <p:spPr bwMode="auto">
          <a:xfrm>
            <a:off x="338287" y="8117464"/>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More than half CS’s in Karnataka and TN  store milk.</a:t>
            </a:r>
            <a:endParaRPr lang="en-US" sz="1200" dirty="0">
              <a:solidFill>
                <a:srgbClr val="002060"/>
              </a:solidFill>
              <a:latin typeface="Calibri" pitchFamily="34" charset="0"/>
            </a:endParaRP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1528763"/>
          <a:ext cx="6268610" cy="285292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98088"/>
                <a:gridCol w="537883"/>
                <a:gridCol w="591670"/>
                <a:gridCol w="590326"/>
                <a:gridCol w="547931"/>
                <a:gridCol w="457200"/>
                <a:gridCol w="547931"/>
                <a:gridCol w="476808"/>
                <a:gridCol w="731520"/>
                <a:gridCol w="489253"/>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All (n=523)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Jharkhand (n=7)</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Karnataka (n=46)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Kerala (n=18)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MP (n=12)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Nagaland (n=1)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Orissa (n=2)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Pondicherry </a:t>
                      </a:r>
                      <a:r>
                        <a:rPr lang="en-US" sz="1000" b="1" i="0" u="none" strike="noStrike" kern="1200" dirty="0">
                          <a:solidFill>
                            <a:schemeClr val="bg1"/>
                          </a:solidFill>
                          <a:latin typeface="Calibri"/>
                          <a:ea typeface="+mn-ea"/>
                          <a:cs typeface="+mn-cs"/>
                        </a:rPr>
                        <a:t>(n=1)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Punjab (n=16)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56032">
                <a:tc>
                  <a:txBody>
                    <a:bodyPr/>
                    <a:lstStyle/>
                    <a:p>
                      <a:pPr algn="l" fontAlgn="b"/>
                      <a:r>
                        <a:rPr lang="en-US" sz="1000" b="0" i="0" u="none" strike="noStrike" kern="1200" dirty="0">
                          <a:solidFill>
                            <a:srgbClr val="002060"/>
                          </a:solidFill>
                          <a:latin typeface="Calibri"/>
                          <a:ea typeface="+mn-ea"/>
                          <a:cs typeface="+mn-cs"/>
                        </a:rPr>
                        <a:t> Butter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Milk</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Potato Processed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Cheese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Fruit Pulp</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Chocolate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Ready to eat / cook</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Wine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Other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4760534"/>
          <a:ext cx="6287064" cy="285292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47008"/>
                <a:gridCol w="617507"/>
                <a:gridCol w="617507"/>
                <a:gridCol w="617507"/>
                <a:gridCol w="617507"/>
                <a:gridCol w="617507"/>
                <a:gridCol w="617507"/>
                <a:gridCol w="617507"/>
                <a:gridCol w="61750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All </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(n=523)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Rajasthan (</a:t>
                      </a:r>
                      <a:r>
                        <a:rPr lang="en-US" sz="1000" b="1" i="0" u="none" strike="noStrike" kern="1200" dirty="0" smtClean="0">
                          <a:solidFill>
                            <a:schemeClr val="bg1"/>
                          </a:solidFill>
                          <a:latin typeface="Calibri"/>
                          <a:ea typeface="+mn-ea"/>
                          <a:cs typeface="+mn-cs"/>
                        </a:rPr>
                        <a:t>n=15)</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Sikkim</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TN </a:t>
                      </a:r>
                      <a:endParaRPr lang="en-US" sz="1000" b="1" i="0" u="none" strike="noStrike" kern="1200" dirty="0" smtClean="0">
                        <a:solidFill>
                          <a:schemeClr val="bg1"/>
                        </a:solidFill>
                        <a:latin typeface="Calibri"/>
                        <a:ea typeface="+mn-ea"/>
                        <a:cs typeface="+mn-cs"/>
                      </a:endParaRP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n=25)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Tripura </a:t>
                      </a:r>
                      <a:endParaRPr lang="en-US" sz="1000" b="1" i="0" u="none" strike="noStrike" kern="1200" dirty="0" smtClean="0">
                        <a:solidFill>
                          <a:schemeClr val="bg1"/>
                        </a:solidFill>
                        <a:latin typeface="Calibri"/>
                        <a:ea typeface="+mn-ea"/>
                        <a:cs typeface="+mn-cs"/>
                      </a:endParaRP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Uttaranchal (n=2)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WB</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(n=26)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dirty="0" smtClean="0">
                          <a:solidFill>
                            <a:schemeClr val="bg1"/>
                          </a:solidFill>
                          <a:latin typeface="Calibri"/>
                          <a:ea typeface="+mn-ea"/>
                        </a:rPr>
                        <a:t>North East</a:t>
                      </a:r>
                    </a:p>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56032">
                <a:tc>
                  <a:txBody>
                    <a:bodyPr/>
                    <a:lstStyle/>
                    <a:p>
                      <a:pPr algn="l" fontAlgn="b"/>
                      <a:r>
                        <a:rPr lang="en-US" sz="1000" b="0" i="0" u="none" strike="noStrike" kern="1200" dirty="0">
                          <a:solidFill>
                            <a:srgbClr val="002060"/>
                          </a:solidFill>
                          <a:latin typeface="Calibri"/>
                          <a:ea typeface="+mn-ea"/>
                          <a:cs typeface="+mn-cs"/>
                        </a:rPr>
                        <a:t> Butter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Milk</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Potato Processed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Cheese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Fruit Pulp</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Chocolate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Ready to eat / cook</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Wine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Other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extBox 13"/>
          <p:cNvSpPr txBox="1"/>
          <p:nvPr/>
        </p:nvSpPr>
        <p:spPr>
          <a:xfrm>
            <a:off x="2637820" y="9669645"/>
            <a:ext cx="2784737"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Processed Food products</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8.3 TYPE OF PROCESSED FOOD PRODUCTS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0" y="1528763"/>
          <a:ext cx="6286500" cy="285292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95400"/>
                <a:gridCol w="1247775"/>
                <a:gridCol w="1247775"/>
                <a:gridCol w="1247775"/>
                <a:gridCol w="1247775"/>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Urban CS’s</a:t>
                      </a:r>
                    </a:p>
                    <a:p>
                      <a:pPr algn="ctr" fontAlgn="ctr"/>
                      <a:r>
                        <a:rPr lang="en-US" sz="1000" b="1" i="0" u="none" strike="noStrike" dirty="0" smtClean="0">
                          <a:solidFill>
                            <a:schemeClr val="bg2"/>
                          </a:solidFill>
                          <a:latin typeface="Calibri"/>
                        </a:rPr>
                        <a:t>(n=202)</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Rural CS’s</a:t>
                      </a:r>
                    </a:p>
                    <a:p>
                      <a:pPr algn="ctr" fontAlgn="ctr"/>
                      <a:r>
                        <a:rPr lang="en-US" sz="1000" b="1" i="0" u="none" strike="noStrike" dirty="0" smtClean="0">
                          <a:solidFill>
                            <a:schemeClr val="bg2"/>
                          </a:solidFill>
                          <a:latin typeface="Calibri"/>
                        </a:rPr>
                        <a:t>(n=321)</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NHB/NHM</a:t>
                      </a:r>
                    </a:p>
                    <a:p>
                      <a:pPr algn="ctr" fontAlgn="ctr"/>
                      <a:r>
                        <a:rPr lang="en-US" sz="1000" b="1" i="0" u="none" strike="noStrike" dirty="0" smtClean="0">
                          <a:solidFill>
                            <a:schemeClr val="bg2"/>
                          </a:solidFill>
                          <a:latin typeface="Calibri"/>
                        </a:rPr>
                        <a:t>(n=239)</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Others</a:t>
                      </a:r>
                    </a:p>
                    <a:p>
                      <a:pPr algn="ctr" fontAlgn="ctr"/>
                      <a:r>
                        <a:rPr lang="en-US" sz="1000" b="1" i="0" u="none" strike="noStrike" dirty="0" smtClean="0">
                          <a:solidFill>
                            <a:schemeClr val="bg2"/>
                          </a:solidFill>
                          <a:latin typeface="Calibri"/>
                        </a:rPr>
                        <a:t>(n=284)</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56032">
                <a:tc>
                  <a:txBody>
                    <a:bodyPr/>
                    <a:lstStyle/>
                    <a:p>
                      <a:pPr algn="l" fontAlgn="b"/>
                      <a:r>
                        <a:rPr lang="en-US" sz="1000" b="0" i="0" u="none" strike="noStrike" kern="1200" dirty="0">
                          <a:solidFill>
                            <a:srgbClr val="002060"/>
                          </a:solidFill>
                          <a:latin typeface="Calibri"/>
                          <a:ea typeface="+mn-ea"/>
                          <a:cs typeface="+mn-cs"/>
                        </a:rPr>
                        <a:t> Butter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Milk</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Potato Processed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Cheese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Fruit Pulp</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Chocolate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Ready to eat / cook</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Wine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Other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4665284"/>
          <a:ext cx="6353174" cy="3432490"/>
        </p:xfrm>
        <a:graphic>
          <a:graphicData uri="http://schemas.openxmlformats.org/drawingml/2006/table">
            <a:tbl>
              <a:tblPr firstRow="1" bandRow="1">
                <a:effectLst>
                  <a:outerShdw blurRad="50800" dist="38100" dir="2700000" algn="tl" rotWithShape="0">
                    <a:prstClr val="black">
                      <a:alpha val="40000"/>
                    </a:prstClr>
                  </a:outerShdw>
                </a:effectLst>
              </a:tblPr>
              <a:tblGrid>
                <a:gridCol w="990599"/>
                <a:gridCol w="588497"/>
                <a:gridCol w="659278"/>
                <a:gridCol w="517716"/>
                <a:gridCol w="588497"/>
                <a:gridCol w="655912"/>
                <a:gridCol w="628650"/>
                <a:gridCol w="480929"/>
                <a:gridCol w="588497"/>
                <a:gridCol w="654599"/>
              </a:tblGrid>
              <a:tr h="1011616">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Proprietorship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Partnership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(n=126)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 Ltd. </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 Ltd.</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(n=157)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Cooperative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(n=53)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Govt. (Co./Dept./PSU)</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Not mentioned ownership type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56032">
                <a:tc>
                  <a:txBody>
                    <a:bodyPr/>
                    <a:lstStyle/>
                    <a:p>
                      <a:pPr algn="l" fontAlgn="b"/>
                      <a:r>
                        <a:rPr lang="en-US" sz="1000" b="0" i="0" u="none" strike="noStrike" kern="1200" dirty="0">
                          <a:solidFill>
                            <a:srgbClr val="002060"/>
                          </a:solidFill>
                          <a:latin typeface="Calibri"/>
                          <a:ea typeface="+mn-ea"/>
                          <a:cs typeface="+mn-cs"/>
                        </a:rPr>
                        <a:t> Butter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Milk</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Potato Processed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Cheese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Fruit Pulp</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Chocolate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Ready to eat / cook</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Wine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b"/>
                      <a:r>
                        <a:rPr lang="en-US" sz="1000" b="0" i="0" u="none" strike="noStrike" kern="1200" dirty="0">
                          <a:solidFill>
                            <a:srgbClr val="002060"/>
                          </a:solidFill>
                          <a:latin typeface="Calibri"/>
                          <a:ea typeface="+mn-ea"/>
                          <a:cs typeface="+mn-cs"/>
                        </a:rPr>
                        <a:t> Other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extBox 13"/>
          <p:cNvSpPr txBox="1"/>
          <p:nvPr/>
        </p:nvSpPr>
        <p:spPr>
          <a:xfrm>
            <a:off x="2637820" y="9669645"/>
            <a:ext cx="2784737"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Processed Food products</a:t>
            </a:r>
            <a:endParaRPr lang="en-US" sz="900" b="1" dirty="0">
              <a:solidFill>
                <a:srgbClr val="FF0000"/>
              </a:solidFill>
              <a:latin typeface="Calibri" pitchFamily="34" charset="0"/>
            </a:endParaRPr>
          </a:p>
        </p:txBody>
      </p:sp>
      <p:sp>
        <p:nvSpPr>
          <p:cNvPr id="15" name="TextBox 14"/>
          <p:cNvSpPr txBox="1"/>
          <p:nvPr/>
        </p:nvSpPr>
        <p:spPr>
          <a:xfrm>
            <a:off x="181264" y="1059010"/>
            <a:ext cx="4473856"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Ownership Type/Urban/Rural/NHB/NHM</a:t>
            </a:r>
            <a:endParaRPr lang="en-US" sz="1800" b="1" i="1" u="sng" dirty="0">
              <a:solidFill>
                <a:srgbClr val="002060"/>
              </a:solidFill>
              <a:latin typeface="Calibri" pitchFamily="34" charset="0"/>
            </a:endParaRPr>
          </a:p>
        </p:txBody>
      </p:sp>
      <p:sp>
        <p:nvSpPr>
          <p:cNvPr id="10" name="Round Diagonal Corner Rectangle 9"/>
          <p:cNvSpPr/>
          <p:nvPr/>
        </p:nvSpPr>
        <p:spPr bwMode="auto">
          <a:xfrm>
            <a:off x="338287" y="8631726"/>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Cold storages across different types of ownership majorly store  Butter and Milk. However, majority of the CS in Partnership and Private Company ownership store processed Potatoes.</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8.3 TYPE OF PROCESSED FOOD PRODUCTS STORED (OTHERS PRODUCTS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6" name="Round Diagonal Corner Rectangle 35"/>
          <p:cNvSpPr/>
          <p:nvPr/>
        </p:nvSpPr>
        <p:spPr bwMode="auto">
          <a:xfrm>
            <a:off x="338287" y="6434358"/>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When probed for other products stored in processed food, the respondents mentioned more items.</a:t>
            </a:r>
          </a:p>
          <a:p>
            <a:pPr marL="177800" lvl="1" indent="-177800" algn="just">
              <a:buFont typeface="Arial" pitchFamily="34" charset="0"/>
              <a:buChar char="•"/>
            </a:pPr>
            <a:r>
              <a:rPr lang="en-US" sz="1200" dirty="0" smtClean="0">
                <a:solidFill>
                  <a:srgbClr val="002060"/>
                </a:solidFill>
                <a:latin typeface="Calibri" pitchFamily="34" charset="0"/>
              </a:rPr>
              <a:t>Jaggery and Ice-cream are the main other type of processed food products that are stored in cold storages. </a:t>
            </a:r>
          </a:p>
          <a:p>
            <a:pPr marL="177800" lvl="1" indent="-177800" algn="just"/>
            <a:endParaRPr lang="en-US" sz="1200" dirty="0">
              <a:solidFill>
                <a:srgbClr val="002060"/>
              </a:solidFill>
              <a:latin typeface="Calibri" pitchFamily="34" charset="0"/>
            </a:endParaRPr>
          </a:p>
        </p:txBody>
      </p:sp>
      <p:graphicFrame>
        <p:nvGraphicFramePr>
          <p:cNvPr id="39" name="Table 38"/>
          <p:cNvGraphicFramePr>
            <a:graphicFrameLocks noGrp="1"/>
          </p:cNvGraphicFramePr>
          <p:nvPr/>
        </p:nvGraphicFramePr>
        <p:xfrm>
          <a:off x="266700" y="2198183"/>
          <a:ext cx="1190566" cy="3621591"/>
        </p:xfrm>
        <a:graphic>
          <a:graphicData uri="http://schemas.openxmlformats.org/drawingml/2006/table">
            <a:tbl>
              <a:tblPr/>
              <a:tblGrid>
                <a:gridCol w="1190566"/>
              </a:tblGrid>
              <a:tr h="402399">
                <a:tc>
                  <a:txBody>
                    <a:bodyPr/>
                    <a:lstStyle/>
                    <a:p>
                      <a:pPr algn="r" fontAlgn="b"/>
                      <a:r>
                        <a:rPr lang="en-US" sz="1000" b="0" i="0" u="none" strike="noStrike" kern="1200" dirty="0" smtClean="0">
                          <a:solidFill>
                            <a:srgbClr val="002060"/>
                          </a:solidFill>
                          <a:latin typeface="Calibri"/>
                          <a:ea typeface="+mn-ea"/>
                          <a:cs typeface="+mn-cs"/>
                        </a:rPr>
                        <a:t> Ice-cream</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402399">
                <a:tc>
                  <a:txBody>
                    <a:bodyPr/>
                    <a:lstStyle/>
                    <a:p>
                      <a:pPr algn="r" fontAlgn="b"/>
                      <a:r>
                        <a:rPr lang="en-US" sz="1000" b="0" i="0" u="none" strike="noStrike" kern="1200" dirty="0" smtClean="0">
                          <a:solidFill>
                            <a:srgbClr val="002060"/>
                          </a:solidFill>
                          <a:latin typeface="Calibri"/>
                          <a:ea typeface="+mn-ea"/>
                          <a:cs typeface="+mn-cs"/>
                        </a:rPr>
                        <a:t> Jaggery</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2399">
                <a:tc>
                  <a:txBody>
                    <a:bodyPr/>
                    <a:lstStyle/>
                    <a:p>
                      <a:pPr algn="r" fontAlgn="b"/>
                      <a:r>
                        <a:rPr lang="en-US" sz="1000" b="0" i="0" u="none" strike="noStrike" kern="1200" dirty="0" smtClean="0">
                          <a:solidFill>
                            <a:srgbClr val="002060"/>
                          </a:solidFill>
                          <a:latin typeface="Calibri"/>
                          <a:ea typeface="+mn-ea"/>
                          <a:cs typeface="+mn-cs"/>
                        </a:rPr>
                        <a:t> Curd</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2399">
                <a:tc>
                  <a:txBody>
                    <a:bodyPr/>
                    <a:lstStyle/>
                    <a:p>
                      <a:pPr algn="r" fontAlgn="b"/>
                      <a:r>
                        <a:rPr lang="en-US" sz="1000" b="0" i="0" u="none" strike="noStrike" kern="1200" dirty="0" smtClean="0">
                          <a:solidFill>
                            <a:srgbClr val="002060"/>
                          </a:solidFill>
                          <a:latin typeface="Calibri"/>
                          <a:ea typeface="+mn-ea"/>
                          <a:cs typeface="+mn-cs"/>
                        </a:rPr>
                        <a:t> Milk</a:t>
                      </a:r>
                      <a:r>
                        <a:rPr lang="en-US" sz="1000" b="0" i="0" u="none" strike="noStrike" kern="1200" baseline="0" dirty="0" smtClean="0">
                          <a:solidFill>
                            <a:srgbClr val="002060"/>
                          </a:solidFill>
                          <a:latin typeface="Calibri"/>
                          <a:ea typeface="+mn-ea"/>
                          <a:cs typeface="+mn-cs"/>
                        </a:rPr>
                        <a:t> Products</a:t>
                      </a:r>
                      <a:endParaRPr lang="en-US" sz="1000" b="0" i="0" u="none" strike="noStrike" kern="1200" dirty="0" smtClean="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2399">
                <a:tc>
                  <a:txBody>
                    <a:bodyPr/>
                    <a:lstStyle/>
                    <a:p>
                      <a:pPr algn="r" fontAlgn="b"/>
                      <a:r>
                        <a:rPr lang="en-US" sz="1000" b="0" i="0" u="none" strike="noStrike" kern="1200" dirty="0" smtClean="0">
                          <a:solidFill>
                            <a:srgbClr val="002060"/>
                          </a:solidFill>
                          <a:latin typeface="Calibri"/>
                          <a:ea typeface="+mn-ea"/>
                          <a:cs typeface="+mn-cs"/>
                        </a:rPr>
                        <a:t> Dry</a:t>
                      </a:r>
                      <a:r>
                        <a:rPr lang="en-US" sz="1000" b="0" i="0" u="none" strike="noStrike" kern="1200" baseline="0" dirty="0" smtClean="0">
                          <a:solidFill>
                            <a:srgbClr val="002060"/>
                          </a:solidFill>
                          <a:latin typeface="Calibri"/>
                          <a:ea typeface="+mn-ea"/>
                          <a:cs typeface="+mn-cs"/>
                        </a:rPr>
                        <a:t> Fruits</a:t>
                      </a:r>
                      <a:endParaRPr lang="en-US" sz="1000" b="0" i="0" u="none" strike="noStrike" kern="1200" dirty="0" smtClean="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2399">
                <a:tc>
                  <a:txBody>
                    <a:bodyPr/>
                    <a:lstStyle/>
                    <a:p>
                      <a:pPr algn="r" fontAlgn="b"/>
                      <a:r>
                        <a:rPr lang="en-US" sz="1000" b="0" i="0" u="none" strike="noStrike" kern="1200" dirty="0" smtClean="0">
                          <a:solidFill>
                            <a:srgbClr val="002060"/>
                          </a:solidFill>
                          <a:latin typeface="Calibri"/>
                          <a:ea typeface="+mn-ea"/>
                          <a:cs typeface="+mn-cs"/>
                        </a:rPr>
                        <a:t> Mango</a:t>
                      </a:r>
                      <a:r>
                        <a:rPr lang="en-US" sz="1000" b="0" i="0" u="none" strike="noStrike" kern="1200" baseline="0" dirty="0" smtClean="0">
                          <a:solidFill>
                            <a:srgbClr val="002060"/>
                          </a:solidFill>
                          <a:latin typeface="Calibri"/>
                          <a:ea typeface="+mn-ea"/>
                          <a:cs typeface="+mn-cs"/>
                        </a:rPr>
                        <a:t> Pulp</a:t>
                      </a:r>
                      <a:endParaRPr lang="en-US" sz="1000" b="0" i="0" u="none" strike="noStrike" kern="1200" dirty="0" smtClean="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2399">
                <a:tc>
                  <a:txBody>
                    <a:bodyPr/>
                    <a:lstStyle/>
                    <a:p>
                      <a:pPr algn="r" fontAlgn="b"/>
                      <a:r>
                        <a:rPr lang="en-US" sz="1000" b="0" i="0" u="none" strike="noStrike" kern="1200" dirty="0" smtClean="0">
                          <a:solidFill>
                            <a:srgbClr val="002060"/>
                          </a:solidFill>
                          <a:latin typeface="Calibri"/>
                          <a:ea typeface="+mn-ea"/>
                          <a:cs typeface="+mn-cs"/>
                        </a:rPr>
                        <a:t> Paneer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2399">
                <a:tc>
                  <a:txBody>
                    <a:bodyPr/>
                    <a:lstStyle/>
                    <a:p>
                      <a:pPr algn="r" fontAlgn="b"/>
                      <a:r>
                        <a:rPr lang="en-US" sz="1000" b="0" i="0" u="none" strike="noStrike" kern="1200" dirty="0" smtClean="0">
                          <a:solidFill>
                            <a:srgbClr val="002060"/>
                          </a:solidFill>
                          <a:latin typeface="Calibri"/>
                          <a:ea typeface="+mn-ea"/>
                          <a:cs typeface="+mn-cs"/>
                        </a:rPr>
                        <a:t> Frozen</a:t>
                      </a:r>
                      <a:r>
                        <a:rPr lang="en-US" sz="1000" b="0" i="0" u="none" strike="noStrike" kern="1200" baseline="0" dirty="0" smtClean="0">
                          <a:solidFill>
                            <a:srgbClr val="002060"/>
                          </a:solidFill>
                          <a:latin typeface="Calibri"/>
                          <a:ea typeface="+mn-ea"/>
                          <a:cs typeface="+mn-cs"/>
                        </a:rPr>
                        <a:t> Food</a:t>
                      </a:r>
                      <a:endParaRPr lang="en-US" sz="1000" b="0" i="0" u="none" strike="noStrike" kern="1200" dirty="0" smtClean="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2399">
                <a:tc>
                  <a:txBody>
                    <a:bodyPr/>
                    <a:lstStyle/>
                    <a:p>
                      <a:pPr algn="r" fontAlgn="b"/>
                      <a:r>
                        <a:rPr lang="en-US" sz="1000" b="0" i="0" u="none" strike="noStrike" kern="1200" dirty="0" smtClean="0">
                          <a:solidFill>
                            <a:srgbClr val="002060"/>
                          </a:solidFill>
                          <a:latin typeface="Calibri"/>
                          <a:ea typeface="+mn-ea"/>
                          <a:cs typeface="+mn-cs"/>
                        </a:rPr>
                        <a:t> Fruit juices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40" name="TextBox 39"/>
          <p:cNvSpPr txBox="1"/>
          <p:nvPr/>
        </p:nvSpPr>
        <p:spPr>
          <a:xfrm>
            <a:off x="1221613" y="1685826"/>
            <a:ext cx="595036"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n=184)</a:t>
            </a:r>
            <a:endParaRPr lang="en-US" sz="1000" b="1" dirty="0">
              <a:solidFill>
                <a:srgbClr val="002060"/>
              </a:solidFill>
              <a:latin typeface="Calibri" pitchFamily="34" charset="0"/>
            </a:endParaRPr>
          </a:p>
        </p:txBody>
      </p:sp>
      <p:sp>
        <p:nvSpPr>
          <p:cNvPr id="41" name="TextBox 40"/>
          <p:cNvSpPr txBox="1"/>
          <p:nvPr/>
        </p:nvSpPr>
        <p:spPr>
          <a:xfrm>
            <a:off x="2303166" y="1685826"/>
            <a:ext cx="551754"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n=87)</a:t>
            </a:r>
            <a:endParaRPr lang="en-US" sz="1000" b="1" dirty="0">
              <a:solidFill>
                <a:srgbClr val="002060"/>
              </a:solidFill>
              <a:latin typeface="Calibri" pitchFamily="34" charset="0"/>
            </a:endParaRPr>
          </a:p>
        </p:txBody>
      </p:sp>
      <p:sp>
        <p:nvSpPr>
          <p:cNvPr id="42" name="TextBox 41"/>
          <p:cNvSpPr txBox="1"/>
          <p:nvPr/>
        </p:nvSpPr>
        <p:spPr>
          <a:xfrm>
            <a:off x="3196132" y="168582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Type P</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n=184	)</a:t>
            </a:r>
            <a:endParaRPr lang="en-US" sz="1000" b="1" dirty="0">
              <a:solidFill>
                <a:srgbClr val="002060"/>
              </a:solidFill>
              <a:latin typeface="Calibri" pitchFamily="34" charset="0"/>
            </a:endParaRPr>
          </a:p>
        </p:txBody>
      </p:sp>
      <p:sp>
        <p:nvSpPr>
          <p:cNvPr id="43" name="TextBox 42"/>
          <p:cNvSpPr txBox="1"/>
          <p:nvPr/>
        </p:nvSpPr>
        <p:spPr>
          <a:xfrm>
            <a:off x="4164279" y="1685826"/>
            <a:ext cx="612668"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n=12)</a:t>
            </a:r>
            <a:endParaRPr lang="en-US" sz="1000" b="1" dirty="0">
              <a:solidFill>
                <a:srgbClr val="002060"/>
              </a:solidFill>
              <a:latin typeface="Calibri" pitchFamily="34" charset="0"/>
            </a:endParaRPr>
          </a:p>
        </p:txBody>
      </p:sp>
      <p:sp>
        <p:nvSpPr>
          <p:cNvPr id="73" name="TextBox 72"/>
          <p:cNvSpPr txBox="1"/>
          <p:nvPr/>
        </p:nvSpPr>
        <p:spPr>
          <a:xfrm>
            <a:off x="5169981"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n=6)</a:t>
            </a:r>
            <a:endParaRPr lang="en-US" sz="1000" b="1" dirty="0">
              <a:solidFill>
                <a:srgbClr val="002060"/>
              </a:solidFill>
              <a:latin typeface="Calibri" pitchFamily="34" charset="0"/>
            </a:endParaRPr>
          </a:p>
        </p:txBody>
      </p:sp>
      <p:sp>
        <p:nvSpPr>
          <p:cNvPr id="74" name="TextBox 73"/>
          <p:cNvSpPr txBox="1"/>
          <p:nvPr/>
        </p:nvSpPr>
        <p:spPr>
          <a:xfrm>
            <a:off x="60490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a:t>
            </a:r>
            <a:endParaRPr lang="en-US" sz="1000" b="1" dirty="0">
              <a:solidFill>
                <a:srgbClr val="002060"/>
              </a:solidFill>
              <a:latin typeface="Calibri" pitchFamily="34" charset="0"/>
            </a:endParaRPr>
          </a:p>
        </p:txBody>
      </p:sp>
      <p:graphicFrame>
        <p:nvGraphicFramePr>
          <p:cNvPr id="75" name="Chart 74"/>
          <p:cNvGraphicFramePr/>
          <p:nvPr/>
        </p:nvGraphicFramePr>
        <p:xfrm>
          <a:off x="1121017" y="2148056"/>
          <a:ext cx="1355483" cy="420351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6" name="Chart 75"/>
          <p:cNvGraphicFramePr/>
          <p:nvPr/>
        </p:nvGraphicFramePr>
        <p:xfrm>
          <a:off x="2043037" y="2148056"/>
          <a:ext cx="1355483" cy="420351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7" name="Chart 76"/>
          <p:cNvGraphicFramePr/>
          <p:nvPr/>
        </p:nvGraphicFramePr>
        <p:xfrm>
          <a:off x="2965057" y="2148056"/>
          <a:ext cx="1355483" cy="420351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8" name="Chart 77"/>
          <p:cNvGraphicFramePr/>
          <p:nvPr/>
        </p:nvGraphicFramePr>
        <p:xfrm>
          <a:off x="3887077" y="2148056"/>
          <a:ext cx="1355483" cy="420351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9" name="Chart 78"/>
          <p:cNvGraphicFramePr/>
          <p:nvPr/>
        </p:nvGraphicFramePr>
        <p:xfrm>
          <a:off x="4809097" y="2148056"/>
          <a:ext cx="1355483" cy="4203519"/>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0" name="Chart 79"/>
          <p:cNvGraphicFramePr/>
          <p:nvPr/>
        </p:nvGraphicFramePr>
        <p:xfrm>
          <a:off x="5731117" y="2148056"/>
          <a:ext cx="1355483" cy="4203519"/>
        </p:xfrm>
        <a:graphic>
          <a:graphicData uri="http://schemas.openxmlformats.org/drawingml/2006/chart">
            <c:chart xmlns:c="http://schemas.openxmlformats.org/drawingml/2006/chart" xmlns:r="http://schemas.openxmlformats.org/officeDocument/2006/relationships" r:id="rId7"/>
          </a:graphicData>
        </a:graphic>
      </p:graphicFrame>
      <p:sp>
        <p:nvSpPr>
          <p:cNvPr id="20" name="TextBox 19"/>
          <p:cNvSpPr txBox="1"/>
          <p:nvPr/>
        </p:nvSpPr>
        <p:spPr>
          <a:xfrm>
            <a:off x="2637820" y="9669645"/>
            <a:ext cx="2784737"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Processed Food products</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8.3 TYPE OF PROCESSED FOOD PRODUCTS STORED (OTHERS PRODUCTS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9" name="TextBox 18"/>
          <p:cNvSpPr txBox="1"/>
          <p:nvPr/>
        </p:nvSpPr>
        <p:spPr>
          <a:xfrm>
            <a:off x="139699" y="1104900"/>
            <a:ext cx="3683153"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23" name="Round Diagonal Corner Rectangle 22"/>
          <p:cNvSpPr/>
          <p:nvPr/>
        </p:nvSpPr>
        <p:spPr bwMode="auto">
          <a:xfrm>
            <a:off x="338287" y="6434358"/>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Close to 50% CS’s in East store </a:t>
            </a:r>
            <a:r>
              <a:rPr lang="en-US" sz="1200" dirty="0" err="1" smtClean="0">
                <a:solidFill>
                  <a:srgbClr val="002060"/>
                </a:solidFill>
                <a:latin typeface="Calibri" pitchFamily="34" charset="0"/>
              </a:rPr>
              <a:t>jaggery</a:t>
            </a:r>
            <a:r>
              <a:rPr lang="en-US" sz="1200" dirty="0" smtClean="0">
                <a:solidFill>
                  <a:srgbClr val="002060"/>
                </a:solidFill>
                <a:latin typeface="Calibri" pitchFamily="34" charset="0"/>
              </a:rPr>
              <a:t>. </a:t>
            </a:r>
          </a:p>
          <a:p>
            <a:pPr marL="177800" lvl="1" indent="-177800" algn="l">
              <a:buFont typeface="Arial" pitchFamily="34" charset="0"/>
              <a:buChar char="•"/>
            </a:pPr>
            <a:r>
              <a:rPr lang="en-US" sz="1200" dirty="0" smtClean="0">
                <a:solidFill>
                  <a:srgbClr val="002060"/>
                </a:solidFill>
                <a:latin typeface="Calibri" pitchFamily="34" charset="0"/>
              </a:rPr>
              <a:t>Around 30% of the cold stores in South stock ice-cream and/or curd.</a:t>
            </a:r>
          </a:p>
          <a:p>
            <a:pPr marL="177800" lvl="1" indent="-177800" algn="l">
              <a:buFont typeface="Arial" pitchFamily="34" charset="0"/>
              <a:buChar char="•"/>
            </a:pPr>
            <a:r>
              <a:rPr lang="en-US" sz="1200" dirty="0" smtClean="0">
                <a:solidFill>
                  <a:srgbClr val="002060"/>
                </a:solidFill>
                <a:latin typeface="Calibri" pitchFamily="34" charset="0"/>
              </a:rPr>
              <a:t>CS’s in West dominantly store ice- cream.</a:t>
            </a:r>
          </a:p>
          <a:p>
            <a:pPr marL="177800" lvl="1" indent="-177800" algn="l">
              <a:buFont typeface="Arial" pitchFamily="34" charset="0"/>
              <a:buChar char="•"/>
            </a:pPr>
            <a:endParaRPr lang="en-US" sz="1200" dirty="0">
              <a:solidFill>
                <a:srgbClr val="002060"/>
              </a:solidFill>
              <a:latin typeface="Calibri" pitchFamily="34" charset="0"/>
            </a:endParaRPr>
          </a:p>
        </p:txBody>
      </p:sp>
      <p:sp>
        <p:nvSpPr>
          <p:cNvPr id="24" name="TextBox 23"/>
          <p:cNvSpPr txBox="1"/>
          <p:nvPr/>
        </p:nvSpPr>
        <p:spPr>
          <a:xfrm>
            <a:off x="2637820" y="9669645"/>
            <a:ext cx="2784737"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Processed Food products</a:t>
            </a:r>
            <a:endParaRPr lang="en-US" sz="900" b="1" dirty="0">
              <a:solidFill>
                <a:srgbClr val="FF0000"/>
              </a:solidFill>
              <a:latin typeface="Calibri" pitchFamily="34" charset="0"/>
            </a:endParaRPr>
          </a:p>
        </p:txBody>
      </p:sp>
      <p:graphicFrame>
        <p:nvGraphicFramePr>
          <p:cNvPr id="25" name="Table 24"/>
          <p:cNvGraphicFramePr>
            <a:graphicFrameLocks noGrp="1"/>
          </p:cNvGraphicFramePr>
          <p:nvPr/>
        </p:nvGraphicFramePr>
        <p:xfrm>
          <a:off x="266700" y="2198184"/>
          <a:ext cx="1190566" cy="3631113"/>
        </p:xfrm>
        <a:graphic>
          <a:graphicData uri="http://schemas.openxmlformats.org/drawingml/2006/table">
            <a:tbl>
              <a:tblPr/>
              <a:tblGrid>
                <a:gridCol w="1190566"/>
              </a:tblGrid>
              <a:tr h="403457">
                <a:tc>
                  <a:txBody>
                    <a:bodyPr/>
                    <a:lstStyle/>
                    <a:p>
                      <a:pPr algn="r" fontAlgn="b"/>
                      <a:r>
                        <a:rPr lang="en-US" sz="1000" b="0" i="0" u="none" strike="noStrike" kern="1200" dirty="0" smtClean="0">
                          <a:solidFill>
                            <a:srgbClr val="002060"/>
                          </a:solidFill>
                          <a:latin typeface="Calibri"/>
                          <a:ea typeface="+mn-ea"/>
                          <a:cs typeface="+mn-cs"/>
                        </a:rPr>
                        <a:t> Ice-cream</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403457">
                <a:tc>
                  <a:txBody>
                    <a:bodyPr/>
                    <a:lstStyle/>
                    <a:p>
                      <a:pPr algn="r" fontAlgn="b"/>
                      <a:r>
                        <a:rPr lang="en-US" sz="1000" b="0" i="0" u="none" strike="noStrike" kern="1200" dirty="0" smtClean="0">
                          <a:solidFill>
                            <a:srgbClr val="002060"/>
                          </a:solidFill>
                          <a:latin typeface="Calibri"/>
                          <a:ea typeface="+mn-ea"/>
                          <a:cs typeface="+mn-cs"/>
                        </a:rPr>
                        <a:t> Jaggery</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b"/>
                      <a:r>
                        <a:rPr lang="en-US" sz="1000" b="0" i="0" u="none" strike="noStrike" kern="1200" dirty="0" smtClean="0">
                          <a:solidFill>
                            <a:srgbClr val="002060"/>
                          </a:solidFill>
                          <a:latin typeface="Calibri"/>
                          <a:ea typeface="+mn-ea"/>
                          <a:cs typeface="+mn-cs"/>
                        </a:rPr>
                        <a:t> Curd</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b"/>
                      <a:r>
                        <a:rPr lang="en-US" sz="1000" b="0" i="0" u="none" strike="noStrike" kern="1200" dirty="0" smtClean="0">
                          <a:solidFill>
                            <a:srgbClr val="002060"/>
                          </a:solidFill>
                          <a:latin typeface="Calibri"/>
                          <a:ea typeface="+mn-ea"/>
                          <a:cs typeface="+mn-cs"/>
                        </a:rPr>
                        <a:t> Milk</a:t>
                      </a:r>
                      <a:r>
                        <a:rPr lang="en-US" sz="1000" b="0" i="0" u="none" strike="noStrike" kern="1200" baseline="0" dirty="0" smtClean="0">
                          <a:solidFill>
                            <a:srgbClr val="002060"/>
                          </a:solidFill>
                          <a:latin typeface="Calibri"/>
                          <a:ea typeface="+mn-ea"/>
                          <a:cs typeface="+mn-cs"/>
                        </a:rPr>
                        <a:t> Products</a:t>
                      </a:r>
                      <a:endParaRPr lang="en-US" sz="1000" b="0" i="0" u="none" strike="noStrike" kern="1200" dirty="0" smtClean="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b"/>
                      <a:r>
                        <a:rPr lang="en-US" sz="1000" b="0" i="0" u="none" strike="noStrike" kern="1200" dirty="0" smtClean="0">
                          <a:solidFill>
                            <a:srgbClr val="002060"/>
                          </a:solidFill>
                          <a:latin typeface="Calibri"/>
                          <a:ea typeface="+mn-ea"/>
                          <a:cs typeface="+mn-cs"/>
                        </a:rPr>
                        <a:t> Dry</a:t>
                      </a:r>
                      <a:r>
                        <a:rPr lang="en-US" sz="1000" b="0" i="0" u="none" strike="noStrike" kern="1200" baseline="0" dirty="0" smtClean="0">
                          <a:solidFill>
                            <a:srgbClr val="002060"/>
                          </a:solidFill>
                          <a:latin typeface="Calibri"/>
                          <a:ea typeface="+mn-ea"/>
                          <a:cs typeface="+mn-cs"/>
                        </a:rPr>
                        <a:t> Fruits</a:t>
                      </a:r>
                      <a:endParaRPr lang="en-US" sz="1000" b="0" i="0" u="none" strike="noStrike" kern="1200" dirty="0" smtClean="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b"/>
                      <a:r>
                        <a:rPr lang="en-US" sz="1000" b="0" i="0" u="none" strike="noStrike" kern="1200" dirty="0" smtClean="0">
                          <a:solidFill>
                            <a:srgbClr val="002060"/>
                          </a:solidFill>
                          <a:latin typeface="Calibri"/>
                          <a:ea typeface="+mn-ea"/>
                          <a:cs typeface="+mn-cs"/>
                        </a:rPr>
                        <a:t> Mango</a:t>
                      </a:r>
                      <a:r>
                        <a:rPr lang="en-US" sz="1000" b="0" i="0" u="none" strike="noStrike" kern="1200" baseline="0" dirty="0" smtClean="0">
                          <a:solidFill>
                            <a:srgbClr val="002060"/>
                          </a:solidFill>
                          <a:latin typeface="Calibri"/>
                          <a:ea typeface="+mn-ea"/>
                          <a:cs typeface="+mn-cs"/>
                        </a:rPr>
                        <a:t> Pulp</a:t>
                      </a:r>
                      <a:endParaRPr lang="en-US" sz="1000" b="0" i="0" u="none" strike="noStrike" kern="1200" dirty="0" smtClean="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b"/>
                      <a:r>
                        <a:rPr lang="en-US" sz="1000" b="0" i="0" u="none" strike="noStrike" kern="1200" dirty="0" smtClean="0">
                          <a:solidFill>
                            <a:srgbClr val="002060"/>
                          </a:solidFill>
                          <a:latin typeface="Calibri"/>
                          <a:ea typeface="+mn-ea"/>
                          <a:cs typeface="+mn-cs"/>
                        </a:rPr>
                        <a:t> Paneer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b"/>
                      <a:r>
                        <a:rPr lang="en-US" sz="1000" b="0" i="0" u="none" strike="noStrike" kern="1200" dirty="0" smtClean="0">
                          <a:solidFill>
                            <a:srgbClr val="002060"/>
                          </a:solidFill>
                          <a:latin typeface="Calibri"/>
                          <a:ea typeface="+mn-ea"/>
                          <a:cs typeface="+mn-cs"/>
                        </a:rPr>
                        <a:t> Frozen</a:t>
                      </a:r>
                      <a:r>
                        <a:rPr lang="en-US" sz="1000" b="0" i="0" u="none" strike="noStrike" kern="1200" baseline="0" dirty="0" smtClean="0">
                          <a:solidFill>
                            <a:srgbClr val="002060"/>
                          </a:solidFill>
                          <a:latin typeface="Calibri"/>
                          <a:ea typeface="+mn-ea"/>
                          <a:cs typeface="+mn-cs"/>
                        </a:rPr>
                        <a:t> Food</a:t>
                      </a:r>
                      <a:endParaRPr lang="en-US" sz="1000" b="0" i="0" u="none" strike="noStrike" kern="1200" dirty="0" smtClean="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b"/>
                      <a:r>
                        <a:rPr lang="en-US" sz="1000" b="0" i="0" u="none" strike="noStrike" kern="1200" dirty="0" smtClean="0">
                          <a:solidFill>
                            <a:srgbClr val="002060"/>
                          </a:solidFill>
                          <a:latin typeface="Calibri"/>
                          <a:ea typeface="+mn-ea"/>
                          <a:cs typeface="+mn-cs"/>
                        </a:rPr>
                        <a:t> Fruit juices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27" name="TextBox 26"/>
          <p:cNvSpPr txBox="1"/>
          <p:nvPr/>
        </p:nvSpPr>
        <p:spPr>
          <a:xfrm>
            <a:off x="1221613" y="1685826"/>
            <a:ext cx="595036"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n=184)</a:t>
            </a:r>
            <a:endParaRPr lang="en-US" sz="1000" b="1" dirty="0">
              <a:solidFill>
                <a:srgbClr val="002060"/>
              </a:solidFill>
              <a:latin typeface="Calibri" pitchFamily="34" charset="0"/>
            </a:endParaRPr>
          </a:p>
        </p:txBody>
      </p:sp>
      <p:sp>
        <p:nvSpPr>
          <p:cNvPr id="28" name="TextBox 27"/>
          <p:cNvSpPr txBox="1"/>
          <p:nvPr/>
        </p:nvSpPr>
        <p:spPr>
          <a:xfrm>
            <a:off x="2476962" y="1685826"/>
            <a:ext cx="529312"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n=33)</a:t>
            </a:r>
            <a:endParaRPr lang="en-US" sz="1000" b="1" dirty="0">
              <a:solidFill>
                <a:srgbClr val="002060"/>
              </a:solidFill>
              <a:latin typeface="Calibri" pitchFamily="34" charset="0"/>
            </a:endParaRPr>
          </a:p>
        </p:txBody>
      </p:sp>
      <p:sp>
        <p:nvSpPr>
          <p:cNvPr id="29" name="TextBox 28"/>
          <p:cNvSpPr txBox="1"/>
          <p:nvPr/>
        </p:nvSpPr>
        <p:spPr>
          <a:xfrm>
            <a:off x="3699449" y="1685826"/>
            <a:ext cx="529312"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n=26)</a:t>
            </a:r>
            <a:endParaRPr lang="en-US" sz="1000" b="1" dirty="0">
              <a:solidFill>
                <a:srgbClr val="002060"/>
              </a:solidFill>
              <a:latin typeface="Calibri" pitchFamily="34" charset="0"/>
            </a:endParaRPr>
          </a:p>
        </p:txBody>
      </p:sp>
      <p:sp>
        <p:nvSpPr>
          <p:cNvPr id="30" name="TextBox 29"/>
          <p:cNvSpPr txBox="1"/>
          <p:nvPr/>
        </p:nvSpPr>
        <p:spPr>
          <a:xfrm>
            <a:off x="4921936" y="1685826"/>
            <a:ext cx="529312" cy="400110"/>
          </a:xfrm>
          <a:prstGeom prst="rect">
            <a:avLst/>
          </a:prstGeom>
          <a:noFill/>
        </p:spPr>
        <p:txBody>
          <a:bodyPr wrap="none" rtlCol="0">
            <a:spAutoFit/>
          </a:bodyPr>
          <a:lstStyle/>
          <a:p>
            <a:r>
              <a:rPr lang="en-US" sz="1000" b="1" dirty="0" smtClean="0">
                <a:solidFill>
                  <a:srgbClr val="002060"/>
                </a:solidFill>
                <a:latin typeface="Calibri" pitchFamily="34" charset="0"/>
              </a:rPr>
              <a:t>West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n=51)</a:t>
            </a:r>
            <a:endParaRPr lang="en-US" sz="1000" b="1" dirty="0">
              <a:solidFill>
                <a:srgbClr val="002060"/>
              </a:solidFill>
              <a:latin typeface="Calibri" pitchFamily="34" charset="0"/>
            </a:endParaRPr>
          </a:p>
        </p:txBody>
      </p:sp>
      <p:sp>
        <p:nvSpPr>
          <p:cNvPr id="32" name="TextBox 31"/>
          <p:cNvSpPr txBox="1"/>
          <p:nvPr/>
        </p:nvSpPr>
        <p:spPr>
          <a:xfrm>
            <a:off x="6111562" y="1685826"/>
            <a:ext cx="529312"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n=74)</a:t>
            </a:r>
            <a:endParaRPr lang="en-US" sz="1000" b="1" dirty="0">
              <a:solidFill>
                <a:srgbClr val="002060"/>
              </a:solidFill>
              <a:latin typeface="Calibri" pitchFamily="34" charset="0"/>
            </a:endParaRPr>
          </a:p>
        </p:txBody>
      </p:sp>
      <p:graphicFrame>
        <p:nvGraphicFramePr>
          <p:cNvPr id="33" name="Chart 32"/>
          <p:cNvGraphicFramePr/>
          <p:nvPr/>
        </p:nvGraphicFramePr>
        <p:xfrm>
          <a:off x="1121017" y="2148056"/>
          <a:ext cx="1355483" cy="420351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4" name="Chart 33"/>
          <p:cNvGraphicFramePr/>
          <p:nvPr/>
        </p:nvGraphicFramePr>
        <p:xfrm>
          <a:off x="2273542" y="2148056"/>
          <a:ext cx="1355483" cy="420351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5" name="Chart 34"/>
          <p:cNvGraphicFramePr/>
          <p:nvPr/>
        </p:nvGraphicFramePr>
        <p:xfrm>
          <a:off x="3426067" y="2148056"/>
          <a:ext cx="1355483" cy="420351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6" name="Chart 35"/>
          <p:cNvGraphicFramePr/>
          <p:nvPr/>
        </p:nvGraphicFramePr>
        <p:xfrm>
          <a:off x="4578592" y="2148056"/>
          <a:ext cx="1355483" cy="420351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8" name="Chart 37"/>
          <p:cNvGraphicFramePr/>
          <p:nvPr/>
        </p:nvGraphicFramePr>
        <p:xfrm>
          <a:off x="5731117" y="2148056"/>
          <a:ext cx="1355483" cy="4203519"/>
        </p:xfrm>
        <a:graphic>
          <a:graphicData uri="http://schemas.openxmlformats.org/drawingml/2006/chart">
            <c:chart xmlns:c="http://schemas.openxmlformats.org/drawingml/2006/chart" xmlns:r="http://schemas.openxmlformats.org/officeDocument/2006/relationships" r:id="rId6"/>
          </a:graphicData>
        </a:graphic>
      </p:graphicFrame>
    </p:spTree>
  </p:cSld>
  <p:clrMapOvr>
    <a:masterClrMapping/>
  </p:clrMapOvr>
  <p:transition/>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8.3 TYPE OF PROCESSED FOOD PRODUCTS STORED (OTHERS PRODUCTS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9" name="Round Diagonal Corner Rectangle 68"/>
          <p:cNvSpPr/>
          <p:nvPr/>
        </p:nvSpPr>
        <p:spPr bwMode="auto">
          <a:xfrm>
            <a:off x="338287" y="8733881"/>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Low bases.</a:t>
            </a:r>
            <a:endParaRPr lang="en-US" sz="1200" dirty="0">
              <a:solidFill>
                <a:srgbClr val="002060"/>
              </a:solidFill>
              <a:latin typeface="Calibri" pitchFamily="34" charset="0"/>
            </a:endParaRP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30175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(n=184)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Maharashtra </a:t>
                      </a:r>
                      <a:r>
                        <a:rPr lang="en-US" sz="1000" b="1" i="0" u="none" strike="noStrike" kern="1200" dirty="0">
                          <a:solidFill>
                            <a:schemeClr val="bg1"/>
                          </a:solidFill>
                          <a:latin typeface="Calibri"/>
                          <a:ea typeface="+mn-ea"/>
                          <a:cs typeface="+mn-cs"/>
                        </a:rPr>
                        <a:t>(n=32)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UP (n=16)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 &amp; N (n=-)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AP</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(n=34)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Assam (n=-)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Bihar (n=-)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Chandigarh (n=1)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 Ice-cream</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Jaggery</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Curd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Milk</a:t>
                      </a:r>
                      <a:r>
                        <a:rPr lang="en-US" sz="1000" b="0" i="0" u="none" strike="noStrike" kern="1200" baseline="0" dirty="0" smtClean="0">
                          <a:solidFill>
                            <a:srgbClr val="002060"/>
                          </a:solidFill>
                          <a:latin typeface="Calibri"/>
                          <a:ea typeface="+mn-ea"/>
                          <a:cs typeface="+mn-cs"/>
                        </a:rPr>
                        <a:t> Products</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Dry</a:t>
                      </a:r>
                      <a:r>
                        <a:rPr lang="en-US" sz="1000" b="0" i="0" u="none" strike="noStrike" kern="1200" baseline="0" dirty="0" smtClean="0">
                          <a:solidFill>
                            <a:srgbClr val="002060"/>
                          </a:solidFill>
                          <a:latin typeface="Calibri"/>
                          <a:ea typeface="+mn-ea"/>
                          <a:cs typeface="+mn-cs"/>
                        </a:rPr>
                        <a:t> Fruits</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Mango</a:t>
                      </a:r>
                      <a:r>
                        <a:rPr lang="en-US" sz="1000" b="0" i="0" u="none" strike="noStrike" kern="1200" baseline="0" dirty="0" smtClean="0">
                          <a:solidFill>
                            <a:srgbClr val="002060"/>
                          </a:solidFill>
                          <a:latin typeface="Calibri"/>
                          <a:ea typeface="+mn-ea"/>
                          <a:cs typeface="+mn-cs"/>
                        </a:rPr>
                        <a:t> Pulp</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Paneer</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Frozen</a:t>
                      </a:r>
                      <a:r>
                        <a:rPr lang="en-US" sz="1000" b="0" i="0" u="none" strike="noStrike" kern="1200" baseline="0" dirty="0" smtClean="0">
                          <a:solidFill>
                            <a:srgbClr val="002060"/>
                          </a:solidFill>
                          <a:latin typeface="Calibri"/>
                          <a:ea typeface="+mn-ea"/>
                          <a:cs typeface="+mn-cs"/>
                        </a:rPr>
                        <a:t> Food</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Fruit juices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3" name="TextBox 12"/>
          <p:cNvSpPr txBox="1"/>
          <p:nvPr/>
        </p:nvSpPr>
        <p:spPr>
          <a:xfrm>
            <a:off x="2637820" y="9669645"/>
            <a:ext cx="2784737"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Processed Food products</a:t>
            </a:r>
            <a:endParaRPr lang="en-US" sz="900" b="1" dirty="0">
              <a:solidFill>
                <a:srgbClr val="FF0000"/>
              </a:solidFill>
              <a:latin typeface="Calibri" pitchFamily="34" charset="0"/>
            </a:endParaRPr>
          </a:p>
        </p:txBody>
      </p:sp>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5065334"/>
          <a:ext cx="6305550" cy="30175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All (n=184)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C’garh </a:t>
                      </a:r>
                      <a:endParaRPr lang="en-US" sz="1000" b="1" i="0" u="none" strike="noStrike" kern="1200" dirty="0" smtClean="0">
                        <a:solidFill>
                          <a:schemeClr val="bg1"/>
                        </a:solidFill>
                        <a:latin typeface="Calibri"/>
                        <a:ea typeface="+mn-ea"/>
                        <a:cs typeface="+mn-cs"/>
                      </a:endParaRPr>
                    </a:p>
                    <a:p>
                      <a:pPr algn="ctr" fontAlgn="ct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Delhi (n=3)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Goa (n=1)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Gujarat (n=12)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Haryana (n=5)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HP</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J &amp; K </a:t>
                      </a:r>
                      <a:endParaRPr lang="en-US" sz="1000" b="1" i="0" u="none" strike="noStrike" kern="1200" dirty="0" smtClean="0">
                        <a:solidFill>
                          <a:schemeClr val="bg1"/>
                        </a:solidFill>
                        <a:latin typeface="Calibri"/>
                        <a:ea typeface="+mn-ea"/>
                        <a:cs typeface="+mn-cs"/>
                      </a:endParaRPr>
                    </a:p>
                    <a:p>
                      <a:pPr algn="ctr" fontAlgn="ct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 Ice-cream</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Jaggery</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Curd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Milk</a:t>
                      </a:r>
                      <a:r>
                        <a:rPr lang="en-US" sz="1000" b="0" i="0" u="none" strike="noStrike" kern="1200" baseline="0" dirty="0" smtClean="0">
                          <a:solidFill>
                            <a:srgbClr val="002060"/>
                          </a:solidFill>
                          <a:latin typeface="Calibri"/>
                          <a:ea typeface="+mn-ea"/>
                          <a:cs typeface="+mn-cs"/>
                        </a:rPr>
                        <a:t> Products</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Dry</a:t>
                      </a:r>
                      <a:r>
                        <a:rPr lang="en-US" sz="1000" b="0" i="0" u="none" strike="noStrike" kern="1200" baseline="0" dirty="0" smtClean="0">
                          <a:solidFill>
                            <a:srgbClr val="002060"/>
                          </a:solidFill>
                          <a:latin typeface="Calibri"/>
                          <a:ea typeface="+mn-ea"/>
                          <a:cs typeface="+mn-cs"/>
                        </a:rPr>
                        <a:t> Fruits</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Mango</a:t>
                      </a:r>
                      <a:r>
                        <a:rPr lang="en-US" sz="1000" b="0" i="0" u="none" strike="noStrike" kern="1200" baseline="0" dirty="0" smtClean="0">
                          <a:solidFill>
                            <a:srgbClr val="002060"/>
                          </a:solidFill>
                          <a:latin typeface="Calibri"/>
                          <a:ea typeface="+mn-ea"/>
                          <a:cs typeface="+mn-cs"/>
                        </a:rPr>
                        <a:t> Pulp</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Paneer</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Frozen</a:t>
                      </a:r>
                      <a:r>
                        <a:rPr lang="en-US" sz="1000" b="0" i="0" u="none" strike="noStrike" kern="1200" baseline="0" dirty="0" smtClean="0">
                          <a:solidFill>
                            <a:srgbClr val="002060"/>
                          </a:solidFill>
                          <a:latin typeface="Calibri"/>
                          <a:ea typeface="+mn-ea"/>
                          <a:cs typeface="+mn-cs"/>
                        </a:rPr>
                        <a:t> Food</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Fruit juices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8.3 TYPE OF PROCESSED FOOD PRODUCTS STORED (OTHERS PRODUCTS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9" name="Round Diagonal Corner Rectangle 68"/>
          <p:cNvSpPr/>
          <p:nvPr/>
        </p:nvSpPr>
        <p:spPr bwMode="auto">
          <a:xfrm>
            <a:off x="338287" y="8733881"/>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Low bases.</a:t>
            </a:r>
            <a:endParaRPr lang="en-US" sz="1200" dirty="0">
              <a:solidFill>
                <a:srgbClr val="002060"/>
              </a:solidFill>
              <a:latin typeface="Calibri" pitchFamily="34" charset="0"/>
            </a:endParaRP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1528763"/>
          <a:ext cx="6356278" cy="30175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70155"/>
                <a:gridCol w="591671"/>
                <a:gridCol w="579568"/>
                <a:gridCol w="457200"/>
                <a:gridCol w="457200"/>
                <a:gridCol w="547931"/>
                <a:gridCol w="487566"/>
                <a:gridCol w="688489"/>
                <a:gridCol w="467738"/>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All (n=184)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Jharkhand (n=1)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Karnataka (n=30)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Kerala (n=4)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MP</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(n=6)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Nagaland (n=1)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Orissa (n=2)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Pondicherry (n=-)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Punjab (n=4)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 Ice-cream</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Jaggery</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Curd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Milk</a:t>
                      </a:r>
                      <a:r>
                        <a:rPr lang="en-US" sz="1000" b="0" i="0" u="none" strike="noStrike" kern="1200" baseline="0" dirty="0" smtClean="0">
                          <a:solidFill>
                            <a:srgbClr val="002060"/>
                          </a:solidFill>
                          <a:latin typeface="Calibri"/>
                          <a:ea typeface="+mn-ea"/>
                          <a:cs typeface="+mn-cs"/>
                        </a:rPr>
                        <a:t> Products</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Dry</a:t>
                      </a:r>
                      <a:r>
                        <a:rPr lang="en-US" sz="1000" b="0" i="0" u="none" strike="noStrike" kern="1200" baseline="0" dirty="0" smtClean="0">
                          <a:solidFill>
                            <a:srgbClr val="002060"/>
                          </a:solidFill>
                          <a:latin typeface="Calibri"/>
                          <a:ea typeface="+mn-ea"/>
                          <a:cs typeface="+mn-cs"/>
                        </a:rPr>
                        <a:t> Fruits</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Mango</a:t>
                      </a:r>
                      <a:r>
                        <a:rPr lang="en-US" sz="1000" b="0" i="0" u="none" strike="noStrike" kern="1200" baseline="0" dirty="0" smtClean="0">
                          <a:solidFill>
                            <a:srgbClr val="002060"/>
                          </a:solidFill>
                          <a:latin typeface="Calibri"/>
                          <a:ea typeface="+mn-ea"/>
                          <a:cs typeface="+mn-cs"/>
                        </a:rPr>
                        <a:t> Pulp</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Paneer</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Frozen</a:t>
                      </a:r>
                      <a:r>
                        <a:rPr lang="en-US" sz="1000" b="0" i="0" u="none" strike="noStrike" kern="1200" baseline="0" dirty="0" smtClean="0">
                          <a:solidFill>
                            <a:srgbClr val="002060"/>
                          </a:solidFill>
                          <a:latin typeface="Calibri"/>
                          <a:ea typeface="+mn-ea"/>
                          <a:cs typeface="+mn-cs"/>
                        </a:rPr>
                        <a:t> Food</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Fruit juices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5065334"/>
          <a:ext cx="6359526" cy="30175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44230"/>
                <a:gridCol w="599626"/>
                <a:gridCol w="599626"/>
                <a:gridCol w="599626"/>
                <a:gridCol w="599626"/>
                <a:gridCol w="599626"/>
                <a:gridCol w="717914"/>
                <a:gridCol w="599626"/>
                <a:gridCol w="59962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(n=184)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(n</a:t>
                      </a:r>
                      <a:r>
                        <a:rPr lang="en-US" sz="1000" b="1" i="0" u="none" strike="noStrike" kern="1200" baseline="0" dirty="0" smtClean="0">
                          <a:solidFill>
                            <a:schemeClr val="bg1"/>
                          </a:solidFill>
                          <a:latin typeface="Calibri" pitchFamily="34" charset="0"/>
                          <a:ea typeface="+mn-ea"/>
                          <a:cs typeface="Calibri" pitchFamily="34" charset="0"/>
                        </a:rPr>
                        <a:t>=-)</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(n</a:t>
                      </a:r>
                      <a:r>
                        <a:rPr lang="en-US" sz="1000" b="1" i="0" u="none" strike="noStrike" kern="1200" baseline="0" dirty="0" smtClean="0">
                          <a:solidFill>
                            <a:schemeClr val="bg1"/>
                          </a:solidFill>
                          <a:latin typeface="Calibri" pitchFamily="34" charset="0"/>
                          <a:ea typeface="+mn-ea"/>
                          <a:cs typeface="Calibri" pitchFamily="34" charset="0"/>
                        </a:rPr>
                        <a:t>=-)</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dirty="0" smtClean="0">
                          <a:solidFill>
                            <a:schemeClr val="bg1"/>
                          </a:solidFill>
                          <a:latin typeface="Calibri"/>
                          <a:ea typeface="+mn-ea"/>
                        </a:rPr>
                        <a:t>North East</a:t>
                      </a:r>
                    </a:p>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 Ice-cream</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Jaggery</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Curd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Milk</a:t>
                      </a:r>
                      <a:r>
                        <a:rPr lang="en-US" sz="1000" b="0" i="0" u="none" strike="noStrike" kern="1200" baseline="0" dirty="0" smtClean="0">
                          <a:solidFill>
                            <a:srgbClr val="002060"/>
                          </a:solidFill>
                          <a:latin typeface="Calibri"/>
                          <a:ea typeface="+mn-ea"/>
                          <a:cs typeface="+mn-cs"/>
                        </a:rPr>
                        <a:t> Products</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Dry</a:t>
                      </a:r>
                      <a:r>
                        <a:rPr lang="en-US" sz="1000" b="0" i="0" u="none" strike="noStrike" kern="1200" baseline="0" dirty="0" smtClean="0">
                          <a:solidFill>
                            <a:srgbClr val="002060"/>
                          </a:solidFill>
                          <a:latin typeface="Calibri"/>
                          <a:ea typeface="+mn-ea"/>
                          <a:cs typeface="+mn-cs"/>
                        </a:rPr>
                        <a:t> Fruits</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Mango</a:t>
                      </a:r>
                      <a:r>
                        <a:rPr lang="en-US" sz="1000" b="0" i="0" u="none" strike="noStrike" kern="1200" baseline="0" dirty="0" smtClean="0">
                          <a:solidFill>
                            <a:srgbClr val="002060"/>
                          </a:solidFill>
                          <a:latin typeface="Calibri"/>
                          <a:ea typeface="+mn-ea"/>
                          <a:cs typeface="+mn-cs"/>
                        </a:rPr>
                        <a:t> Pulp</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Paneer</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Frozen</a:t>
                      </a:r>
                      <a:r>
                        <a:rPr lang="en-US" sz="1000" b="0" i="0" u="none" strike="noStrike" kern="1200" baseline="0" dirty="0" smtClean="0">
                          <a:solidFill>
                            <a:srgbClr val="002060"/>
                          </a:solidFill>
                          <a:latin typeface="Calibri"/>
                          <a:ea typeface="+mn-ea"/>
                          <a:cs typeface="+mn-cs"/>
                        </a:rPr>
                        <a:t> Food</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Fruit juices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3" name="TextBox 12"/>
          <p:cNvSpPr txBox="1"/>
          <p:nvPr/>
        </p:nvSpPr>
        <p:spPr>
          <a:xfrm>
            <a:off x="2637820" y="9669645"/>
            <a:ext cx="2784737"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Processed Food products</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8.3 TYPE OF PROCESSED FOOD PRODUCTS STORED (OTHERS PRODUCTS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0" y="1528763"/>
          <a:ext cx="6305550" cy="30175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695450"/>
                <a:gridCol w="1152525"/>
                <a:gridCol w="1152525"/>
                <a:gridCol w="1152525"/>
                <a:gridCol w="1152525"/>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Urban CS’s</a:t>
                      </a:r>
                    </a:p>
                    <a:p>
                      <a:pPr algn="ctr" fontAlgn="ctr"/>
                      <a:r>
                        <a:rPr lang="en-US" sz="1000" b="1" i="0" u="none" strike="noStrike" dirty="0" smtClean="0">
                          <a:solidFill>
                            <a:schemeClr val="bg2"/>
                          </a:solidFill>
                          <a:latin typeface="Calibri"/>
                        </a:rPr>
                        <a:t>(n=76)</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Rural CS’s</a:t>
                      </a:r>
                    </a:p>
                    <a:p>
                      <a:pPr algn="ctr" fontAlgn="ctr"/>
                      <a:r>
                        <a:rPr lang="en-US" sz="1000" b="1" i="0" u="none" strike="noStrike" dirty="0" smtClean="0">
                          <a:solidFill>
                            <a:schemeClr val="bg2"/>
                          </a:solidFill>
                          <a:latin typeface="Calibri"/>
                        </a:rPr>
                        <a:t>(n=108)</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NHB/NHM</a:t>
                      </a:r>
                    </a:p>
                    <a:p>
                      <a:pPr algn="ctr" fontAlgn="ctr"/>
                      <a:r>
                        <a:rPr lang="en-US" sz="1000" b="1" i="0" u="none" strike="noStrike" dirty="0" smtClean="0">
                          <a:solidFill>
                            <a:schemeClr val="bg2"/>
                          </a:solidFill>
                          <a:latin typeface="Calibri"/>
                        </a:rPr>
                        <a:t>(n=83)</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Others</a:t>
                      </a:r>
                    </a:p>
                    <a:p>
                      <a:pPr algn="ctr" fontAlgn="ctr"/>
                      <a:r>
                        <a:rPr lang="en-US" sz="1000" b="1" i="0" u="none" strike="noStrike" dirty="0" smtClean="0">
                          <a:solidFill>
                            <a:schemeClr val="bg2"/>
                          </a:solidFill>
                          <a:latin typeface="Calibri"/>
                        </a:rPr>
                        <a:t>(n=101)</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 Ice-cream</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Jaggery</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Curd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Milk</a:t>
                      </a:r>
                      <a:r>
                        <a:rPr lang="en-US" sz="1000" b="0" i="0" u="none" strike="noStrike" kern="1200" baseline="0" dirty="0" smtClean="0">
                          <a:solidFill>
                            <a:srgbClr val="002060"/>
                          </a:solidFill>
                          <a:latin typeface="Calibri"/>
                          <a:ea typeface="+mn-ea"/>
                          <a:cs typeface="+mn-cs"/>
                        </a:rPr>
                        <a:t> Products</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Dry</a:t>
                      </a:r>
                      <a:r>
                        <a:rPr lang="en-US" sz="1000" b="0" i="0" u="none" strike="noStrike" kern="1200" baseline="0" dirty="0" smtClean="0">
                          <a:solidFill>
                            <a:srgbClr val="002060"/>
                          </a:solidFill>
                          <a:latin typeface="Calibri"/>
                          <a:ea typeface="+mn-ea"/>
                          <a:cs typeface="+mn-cs"/>
                        </a:rPr>
                        <a:t> Fruits</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Mango</a:t>
                      </a:r>
                      <a:r>
                        <a:rPr lang="en-US" sz="1000" b="0" i="0" u="none" strike="noStrike" kern="1200" baseline="0" dirty="0" smtClean="0">
                          <a:solidFill>
                            <a:srgbClr val="002060"/>
                          </a:solidFill>
                          <a:latin typeface="Calibri"/>
                          <a:ea typeface="+mn-ea"/>
                          <a:cs typeface="+mn-cs"/>
                        </a:rPr>
                        <a:t> Pulp</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Paneer</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Frozen</a:t>
                      </a:r>
                      <a:r>
                        <a:rPr lang="en-US" sz="1000" b="0" i="0" u="none" strike="noStrike" kern="1200" baseline="0" dirty="0" smtClean="0">
                          <a:solidFill>
                            <a:srgbClr val="002060"/>
                          </a:solidFill>
                          <a:latin typeface="Calibri"/>
                          <a:ea typeface="+mn-ea"/>
                          <a:cs typeface="+mn-cs"/>
                        </a:rPr>
                        <a:t> Food</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Fruit juices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5065334"/>
          <a:ext cx="6315073" cy="3280410"/>
        </p:xfrm>
        <a:graphic>
          <a:graphicData uri="http://schemas.openxmlformats.org/drawingml/2006/table">
            <a:tbl>
              <a:tblPr firstRow="1" bandRow="1">
                <a:effectLst>
                  <a:outerShdw blurRad="50800" dist="38100" dir="2700000" algn="tl" rotWithShape="0">
                    <a:prstClr val="black">
                      <a:alpha val="40000"/>
                    </a:prstClr>
                  </a:outerShdw>
                </a:effectLst>
              </a:tblPr>
              <a:tblGrid>
                <a:gridCol w="742949"/>
                <a:gridCol w="841957"/>
                <a:gridCol w="653468"/>
                <a:gridCol w="647700"/>
                <a:gridCol w="666750"/>
                <a:gridCol w="714375"/>
                <a:gridCol w="687824"/>
                <a:gridCol w="680025"/>
                <a:gridCol w="68002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Proprietorship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Partnership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(n=42)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 Ltd. </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 Ltd.</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(n=59)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Cooperative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Govt. (Co./Dept./PSU)</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Not mentioned ownership type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 Ice-cream</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Jaggery</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Curd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Milk</a:t>
                      </a:r>
                      <a:r>
                        <a:rPr lang="en-US" sz="1000" b="0" i="0" u="none" strike="noStrike" kern="1200" baseline="0" dirty="0" smtClean="0">
                          <a:solidFill>
                            <a:srgbClr val="002060"/>
                          </a:solidFill>
                          <a:latin typeface="Calibri"/>
                          <a:ea typeface="+mn-ea"/>
                          <a:cs typeface="+mn-cs"/>
                        </a:rPr>
                        <a:t> Products</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Dry</a:t>
                      </a:r>
                      <a:r>
                        <a:rPr lang="en-US" sz="1000" b="0" i="0" u="none" strike="noStrike" kern="1200" baseline="0" dirty="0" smtClean="0">
                          <a:solidFill>
                            <a:srgbClr val="002060"/>
                          </a:solidFill>
                          <a:latin typeface="Calibri"/>
                          <a:ea typeface="+mn-ea"/>
                          <a:cs typeface="+mn-cs"/>
                        </a:rPr>
                        <a:t> Fruits</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Mango</a:t>
                      </a:r>
                      <a:r>
                        <a:rPr lang="en-US" sz="1000" b="0" i="0" u="none" strike="noStrike" kern="1200" baseline="0" dirty="0" smtClean="0">
                          <a:solidFill>
                            <a:srgbClr val="002060"/>
                          </a:solidFill>
                          <a:latin typeface="Calibri"/>
                          <a:ea typeface="+mn-ea"/>
                          <a:cs typeface="+mn-cs"/>
                        </a:rPr>
                        <a:t> Pulp</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Paneer</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Frozen</a:t>
                      </a:r>
                      <a:r>
                        <a:rPr lang="en-US" sz="1000" b="0" i="0" u="none" strike="noStrike" kern="1200" baseline="0" dirty="0" smtClean="0">
                          <a:solidFill>
                            <a:srgbClr val="002060"/>
                          </a:solidFill>
                          <a:latin typeface="Calibri"/>
                          <a:ea typeface="+mn-ea"/>
                          <a:cs typeface="+mn-cs"/>
                        </a:rPr>
                        <a:t> Food</a:t>
                      </a:r>
                      <a:endParaRPr lang="en-US" sz="10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Fruit juices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3" name="TextBox 12"/>
          <p:cNvSpPr txBox="1"/>
          <p:nvPr/>
        </p:nvSpPr>
        <p:spPr>
          <a:xfrm>
            <a:off x="2637820" y="9669645"/>
            <a:ext cx="2784737"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Processed Food products</a:t>
            </a:r>
            <a:endParaRPr lang="en-US" sz="900" b="1" dirty="0">
              <a:solidFill>
                <a:srgbClr val="FF0000"/>
              </a:solidFill>
              <a:latin typeface="Calibri" pitchFamily="34" charset="0"/>
            </a:endParaRPr>
          </a:p>
        </p:txBody>
      </p:sp>
      <p:sp>
        <p:nvSpPr>
          <p:cNvPr id="14" name="TextBox 13"/>
          <p:cNvSpPr txBox="1"/>
          <p:nvPr/>
        </p:nvSpPr>
        <p:spPr>
          <a:xfrm>
            <a:off x="181264" y="1059010"/>
            <a:ext cx="4473856"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Ownership Type/Urban/Rural/NHB/NHM</a:t>
            </a:r>
            <a:endParaRPr lang="en-US" sz="1800" b="1" i="1" u="sng" dirty="0">
              <a:solidFill>
                <a:srgbClr val="002060"/>
              </a:solidFill>
              <a:latin typeface="Calibri" pitchFamily="34" charset="0"/>
            </a:endParaRPr>
          </a:p>
        </p:txBody>
      </p:sp>
      <p:sp>
        <p:nvSpPr>
          <p:cNvPr id="10" name="Round Diagonal Corner Rectangle 9"/>
          <p:cNvSpPr/>
          <p:nvPr/>
        </p:nvSpPr>
        <p:spPr bwMode="auto">
          <a:xfrm>
            <a:off x="338287" y="8631726"/>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Among those CSs storing other products, over one third of the Urban CS store Ice- cream. Around the same proportion of Rural &amp; </a:t>
            </a:r>
            <a:r>
              <a:rPr lang="en-US" sz="1200" dirty="0" err="1" smtClean="0">
                <a:solidFill>
                  <a:srgbClr val="002060"/>
                </a:solidFill>
                <a:latin typeface="Calibri" pitchFamily="34" charset="0"/>
              </a:rPr>
              <a:t>NHB</a:t>
            </a:r>
            <a:r>
              <a:rPr lang="en-US" sz="1200" dirty="0" smtClean="0">
                <a:solidFill>
                  <a:srgbClr val="002060"/>
                </a:solidFill>
                <a:latin typeface="Calibri" pitchFamily="34" charset="0"/>
              </a:rPr>
              <a:t>/</a:t>
            </a:r>
            <a:r>
              <a:rPr lang="en-US" sz="1200" dirty="0" err="1" smtClean="0">
                <a:solidFill>
                  <a:srgbClr val="002060"/>
                </a:solidFill>
                <a:latin typeface="Calibri" pitchFamily="34" charset="0"/>
              </a:rPr>
              <a:t>NHM</a:t>
            </a:r>
            <a:r>
              <a:rPr lang="en-US" sz="1200" dirty="0" smtClean="0">
                <a:solidFill>
                  <a:srgbClr val="002060"/>
                </a:solidFill>
                <a:latin typeface="Calibri" pitchFamily="34" charset="0"/>
              </a:rPr>
              <a:t> CS  store </a:t>
            </a:r>
            <a:r>
              <a:rPr lang="en-US" sz="1200" dirty="0" err="1" smtClean="0">
                <a:solidFill>
                  <a:srgbClr val="002060"/>
                </a:solidFill>
                <a:latin typeface="Calibri" pitchFamily="34" charset="0"/>
              </a:rPr>
              <a:t>Jaggery</a:t>
            </a:r>
            <a:r>
              <a:rPr lang="en-US" sz="1200" dirty="0" smtClean="0">
                <a:solidFill>
                  <a:srgbClr val="002060"/>
                </a:solidFill>
                <a:latin typeface="Calibri" pitchFamily="34" charset="0"/>
              </a:rPr>
              <a:t>.</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a:xfrm>
            <a:off x="936175" y="52818"/>
            <a:ext cx="5439302" cy="922464"/>
          </a:xfrm>
        </p:spPr>
        <p:txBody>
          <a:bodyPr/>
          <a:lstStyle/>
          <a:p>
            <a:r>
              <a:rPr lang="en-US" dirty="0" smtClean="0"/>
              <a:t>8.4 TYPE OF ANIMAL HUSBANDRY FOOD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37" name="Table 36"/>
          <p:cNvGraphicFramePr>
            <a:graphicFrameLocks noGrp="1"/>
          </p:cNvGraphicFramePr>
          <p:nvPr/>
        </p:nvGraphicFramePr>
        <p:xfrm>
          <a:off x="266700" y="2188660"/>
          <a:ext cx="1190566" cy="2221415"/>
        </p:xfrm>
        <a:graphic>
          <a:graphicData uri="http://schemas.openxmlformats.org/drawingml/2006/table">
            <a:tbl>
              <a:tblPr/>
              <a:tblGrid>
                <a:gridCol w="1190566"/>
              </a:tblGrid>
              <a:tr h="444283">
                <a:tc>
                  <a:txBody>
                    <a:bodyPr/>
                    <a:lstStyle/>
                    <a:p>
                      <a:pPr algn="r" fontAlgn="ctr"/>
                      <a:r>
                        <a:rPr lang="en-US" sz="1000" b="0" i="0" u="none" strike="noStrike" kern="1200" dirty="0">
                          <a:solidFill>
                            <a:srgbClr val="002060"/>
                          </a:solidFill>
                          <a:latin typeface="Calibri"/>
                          <a:ea typeface="+mn-ea"/>
                          <a:cs typeface="+mn-cs"/>
                        </a:rPr>
                        <a:t>Seafood</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444283">
                <a:tc>
                  <a:txBody>
                    <a:bodyPr/>
                    <a:lstStyle/>
                    <a:p>
                      <a:pPr algn="r" fontAlgn="ctr"/>
                      <a:r>
                        <a:rPr lang="en-US" sz="1000" b="0" i="0" u="none" strike="noStrike" kern="1200" dirty="0">
                          <a:solidFill>
                            <a:srgbClr val="002060"/>
                          </a:solidFill>
                          <a:latin typeface="Calibri"/>
                          <a:ea typeface="+mn-ea"/>
                          <a:cs typeface="+mn-cs"/>
                        </a:rPr>
                        <a:t>Fresh water fish</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44283">
                <a:tc>
                  <a:txBody>
                    <a:bodyPr/>
                    <a:lstStyle/>
                    <a:p>
                      <a:pPr algn="r" fontAlgn="ctr"/>
                      <a:r>
                        <a:rPr lang="en-US" sz="1000" b="0" i="0" u="none" strike="noStrike" kern="1200" dirty="0">
                          <a:solidFill>
                            <a:srgbClr val="002060"/>
                          </a:solidFill>
                          <a:latin typeface="Calibri"/>
                          <a:ea typeface="+mn-ea"/>
                          <a:cs typeface="+mn-cs"/>
                        </a:rPr>
                        <a:t>Poultry</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44283">
                <a:tc>
                  <a:txBody>
                    <a:bodyPr/>
                    <a:lstStyle/>
                    <a:p>
                      <a:pPr algn="r" fontAlgn="ctr"/>
                      <a:r>
                        <a:rPr lang="en-US" sz="1000" b="0" i="0" u="none" strike="noStrike" kern="1200" dirty="0">
                          <a:solidFill>
                            <a:srgbClr val="002060"/>
                          </a:solidFill>
                          <a:latin typeface="Calibri"/>
                          <a:ea typeface="+mn-ea"/>
                          <a:cs typeface="+mn-cs"/>
                        </a:rPr>
                        <a:t>Meats  (Beef, Lamb, Mutton, Pork)</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44283">
                <a:tc>
                  <a:txBody>
                    <a:bodyPr/>
                    <a:lstStyle/>
                    <a:p>
                      <a:pPr algn="r" fontAlgn="ctr"/>
                      <a:r>
                        <a:rPr lang="en-US" sz="1000" b="0" i="0" u="none" strike="noStrike" kern="1200" dirty="0">
                          <a:solidFill>
                            <a:srgbClr val="002060"/>
                          </a:solidFill>
                          <a:latin typeface="Calibri"/>
                          <a:ea typeface="+mn-ea"/>
                          <a:cs typeface="+mn-cs"/>
                        </a:rPr>
                        <a:t>Other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38" name="TextBox 37"/>
          <p:cNvSpPr txBox="1"/>
          <p:nvPr/>
        </p:nvSpPr>
        <p:spPr>
          <a:xfrm>
            <a:off x="1221614" y="1685826"/>
            <a:ext cx="595036"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39" name="TextBox 38"/>
          <p:cNvSpPr txBox="1"/>
          <p:nvPr/>
        </p:nvSpPr>
        <p:spPr>
          <a:xfrm>
            <a:off x="2303166" y="1685826"/>
            <a:ext cx="551754"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n=97)</a:t>
            </a:r>
            <a:endParaRPr lang="en-US" sz="1000" b="1" dirty="0">
              <a:solidFill>
                <a:srgbClr val="002060"/>
              </a:solidFill>
              <a:latin typeface="Calibri" pitchFamily="34" charset="0"/>
            </a:endParaRPr>
          </a:p>
        </p:txBody>
      </p:sp>
      <p:sp>
        <p:nvSpPr>
          <p:cNvPr id="40" name="TextBox 39"/>
          <p:cNvSpPr txBox="1"/>
          <p:nvPr/>
        </p:nvSpPr>
        <p:spPr>
          <a:xfrm>
            <a:off x="3223383" y="1685826"/>
            <a:ext cx="540533" cy="400110"/>
          </a:xfrm>
          <a:prstGeom prst="rect">
            <a:avLst/>
          </a:prstGeom>
          <a:noFill/>
        </p:spPr>
        <p:txBody>
          <a:bodyPr wrap="none" rtlCol="0">
            <a:spAutoFit/>
          </a:bodyPr>
          <a:lstStyle/>
          <a:p>
            <a:r>
              <a:rPr lang="en-US" sz="1000" b="1" dirty="0" smtClean="0">
                <a:solidFill>
                  <a:srgbClr val="002060"/>
                </a:solidFill>
                <a:latin typeface="Calibri" pitchFamily="34" charset="0"/>
              </a:rPr>
              <a:t>Type P</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n=46)</a:t>
            </a:r>
            <a:endParaRPr lang="en-US" sz="1000" b="1" dirty="0">
              <a:solidFill>
                <a:srgbClr val="002060"/>
              </a:solidFill>
              <a:latin typeface="Calibri" pitchFamily="34" charset="0"/>
            </a:endParaRPr>
          </a:p>
        </p:txBody>
      </p:sp>
      <p:sp>
        <p:nvSpPr>
          <p:cNvPr id="41" name="TextBox 40"/>
          <p:cNvSpPr txBox="1"/>
          <p:nvPr/>
        </p:nvSpPr>
        <p:spPr>
          <a:xfrm>
            <a:off x="4164279" y="1685826"/>
            <a:ext cx="612668"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43" name="TextBox 42"/>
          <p:cNvSpPr txBox="1"/>
          <p:nvPr/>
        </p:nvSpPr>
        <p:spPr>
          <a:xfrm>
            <a:off x="5169981"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n=12)</a:t>
            </a:r>
            <a:endParaRPr lang="en-US" sz="1000" b="1" dirty="0">
              <a:solidFill>
                <a:srgbClr val="002060"/>
              </a:solidFill>
              <a:latin typeface="Calibri" pitchFamily="34" charset="0"/>
            </a:endParaRPr>
          </a:p>
        </p:txBody>
      </p:sp>
      <p:sp>
        <p:nvSpPr>
          <p:cNvPr id="74" name="TextBox 73"/>
          <p:cNvSpPr txBox="1"/>
          <p:nvPr/>
        </p:nvSpPr>
        <p:spPr>
          <a:xfrm>
            <a:off x="60490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a:t>
            </a:r>
            <a:endParaRPr lang="en-US" sz="1000" b="1" dirty="0">
              <a:solidFill>
                <a:srgbClr val="002060"/>
              </a:solidFill>
              <a:latin typeface="Calibri" pitchFamily="34" charset="0"/>
            </a:endParaRPr>
          </a:p>
        </p:txBody>
      </p:sp>
      <p:graphicFrame>
        <p:nvGraphicFramePr>
          <p:cNvPr id="75" name="Chart 74"/>
          <p:cNvGraphicFramePr/>
          <p:nvPr/>
        </p:nvGraphicFramePr>
        <p:xfrm>
          <a:off x="1121017" y="2148056"/>
          <a:ext cx="1355483" cy="257634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6" name="Chart 75"/>
          <p:cNvGraphicFramePr/>
          <p:nvPr/>
        </p:nvGraphicFramePr>
        <p:xfrm>
          <a:off x="5736562" y="214805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7" name="Chart 76"/>
          <p:cNvGraphicFramePr/>
          <p:nvPr/>
        </p:nvGraphicFramePr>
        <p:xfrm>
          <a:off x="2044126" y="214805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8" name="Chart 77"/>
          <p:cNvGraphicFramePr/>
          <p:nvPr/>
        </p:nvGraphicFramePr>
        <p:xfrm>
          <a:off x="2967235" y="214805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9" name="Chart 78"/>
          <p:cNvGraphicFramePr/>
          <p:nvPr/>
        </p:nvGraphicFramePr>
        <p:xfrm>
          <a:off x="3890344" y="214805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0" name="Chart 79"/>
          <p:cNvGraphicFramePr/>
          <p:nvPr/>
        </p:nvGraphicFramePr>
        <p:xfrm>
          <a:off x="4813453" y="2148056"/>
          <a:ext cx="1355483" cy="2576343"/>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81" name="Table 80"/>
          <p:cNvGraphicFramePr>
            <a:graphicFrameLocks noGrp="1"/>
          </p:cNvGraphicFramePr>
          <p:nvPr/>
        </p:nvGraphicFramePr>
        <p:xfrm>
          <a:off x="254000" y="6119133"/>
          <a:ext cx="1190566" cy="2224768"/>
        </p:xfrm>
        <a:graphic>
          <a:graphicData uri="http://schemas.openxmlformats.org/drawingml/2006/table">
            <a:tbl>
              <a:tblPr/>
              <a:tblGrid>
                <a:gridCol w="1190566"/>
              </a:tblGrid>
              <a:tr h="437656">
                <a:tc>
                  <a:txBody>
                    <a:bodyPr/>
                    <a:lstStyle/>
                    <a:p>
                      <a:pPr algn="r" fontAlgn="ctr"/>
                      <a:r>
                        <a:rPr lang="en-US" sz="1000" b="0" i="0" u="none" strike="noStrike" kern="1200" dirty="0">
                          <a:solidFill>
                            <a:srgbClr val="002060"/>
                          </a:solidFill>
                          <a:latin typeface="Calibri"/>
                          <a:ea typeface="+mn-ea"/>
                          <a:cs typeface="+mn-cs"/>
                        </a:rPr>
                        <a:t>Seafood</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437656">
                <a:tc>
                  <a:txBody>
                    <a:bodyPr/>
                    <a:lstStyle/>
                    <a:p>
                      <a:pPr algn="r" fontAlgn="ctr"/>
                      <a:r>
                        <a:rPr lang="en-US" sz="1000" b="0" i="0" u="none" strike="noStrike" kern="1200" dirty="0">
                          <a:solidFill>
                            <a:srgbClr val="002060"/>
                          </a:solidFill>
                          <a:latin typeface="Calibri"/>
                          <a:ea typeface="+mn-ea"/>
                          <a:cs typeface="+mn-cs"/>
                        </a:rPr>
                        <a:t>Fresh water fish</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74144">
                <a:tc>
                  <a:txBody>
                    <a:bodyPr/>
                    <a:lstStyle/>
                    <a:p>
                      <a:pPr algn="r" fontAlgn="ctr"/>
                      <a:r>
                        <a:rPr lang="en-US" sz="1000" b="0" i="0" u="none" strike="noStrike" kern="1200" dirty="0">
                          <a:solidFill>
                            <a:srgbClr val="002060"/>
                          </a:solidFill>
                          <a:latin typeface="Calibri"/>
                          <a:ea typeface="+mn-ea"/>
                          <a:cs typeface="+mn-cs"/>
                        </a:rPr>
                        <a:t>Poultry</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37656">
                <a:tc>
                  <a:txBody>
                    <a:bodyPr/>
                    <a:lstStyle/>
                    <a:p>
                      <a:pPr algn="r" fontAlgn="ctr"/>
                      <a:r>
                        <a:rPr lang="en-US" sz="1000" b="0" i="0" u="none" strike="noStrike" kern="1200" dirty="0">
                          <a:solidFill>
                            <a:srgbClr val="002060"/>
                          </a:solidFill>
                          <a:latin typeface="Calibri"/>
                          <a:ea typeface="+mn-ea"/>
                          <a:cs typeface="+mn-cs"/>
                        </a:rPr>
                        <a:t>Meats  (Beef, Lamb, Mutton, Pork)</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37656">
                <a:tc>
                  <a:txBody>
                    <a:bodyPr/>
                    <a:lstStyle/>
                    <a:p>
                      <a:pPr algn="r" fontAlgn="ctr"/>
                      <a:r>
                        <a:rPr lang="en-US" sz="1000" b="0" i="0" u="none" strike="noStrike" kern="1200" dirty="0">
                          <a:solidFill>
                            <a:srgbClr val="002060"/>
                          </a:solidFill>
                          <a:latin typeface="Calibri"/>
                          <a:ea typeface="+mn-ea"/>
                          <a:cs typeface="+mn-cs"/>
                        </a:rPr>
                        <a:t>Other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82" name="TextBox 81"/>
          <p:cNvSpPr txBox="1"/>
          <p:nvPr/>
        </p:nvSpPr>
        <p:spPr>
          <a:xfrm>
            <a:off x="1221614" y="5633861"/>
            <a:ext cx="595036"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83" name="TextBox 82"/>
          <p:cNvSpPr txBox="1"/>
          <p:nvPr/>
        </p:nvSpPr>
        <p:spPr>
          <a:xfrm>
            <a:off x="2518040" y="5633861"/>
            <a:ext cx="529312"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a:t>
            </a:r>
            <a:endParaRPr lang="en-US" sz="1000" b="1" dirty="0">
              <a:solidFill>
                <a:srgbClr val="002060"/>
              </a:solidFill>
              <a:latin typeface="Calibri" pitchFamily="34" charset="0"/>
            </a:endParaRPr>
          </a:p>
        </p:txBody>
      </p:sp>
      <p:sp>
        <p:nvSpPr>
          <p:cNvPr id="84" name="TextBox 83"/>
          <p:cNvSpPr txBox="1"/>
          <p:nvPr/>
        </p:nvSpPr>
        <p:spPr>
          <a:xfrm>
            <a:off x="3748742" y="5633861"/>
            <a:ext cx="529312"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n=57)</a:t>
            </a:r>
            <a:endParaRPr lang="en-US" sz="1000" b="1" dirty="0">
              <a:solidFill>
                <a:srgbClr val="002060"/>
              </a:solidFill>
              <a:latin typeface="Calibri" pitchFamily="34" charset="0"/>
            </a:endParaRPr>
          </a:p>
        </p:txBody>
      </p:sp>
      <p:sp>
        <p:nvSpPr>
          <p:cNvPr id="85" name="TextBox 84"/>
          <p:cNvSpPr txBox="1"/>
          <p:nvPr/>
        </p:nvSpPr>
        <p:spPr>
          <a:xfrm>
            <a:off x="4913721" y="5633861"/>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n=167)</a:t>
            </a:r>
            <a:endParaRPr lang="en-US" sz="1000" b="1" dirty="0">
              <a:solidFill>
                <a:srgbClr val="002060"/>
              </a:solidFill>
              <a:latin typeface="Calibri" pitchFamily="34" charset="0"/>
            </a:endParaRPr>
          </a:p>
        </p:txBody>
      </p:sp>
      <p:sp>
        <p:nvSpPr>
          <p:cNvPr id="86" name="TextBox 85"/>
          <p:cNvSpPr txBox="1"/>
          <p:nvPr/>
        </p:nvSpPr>
        <p:spPr>
          <a:xfrm>
            <a:off x="6078700" y="5633861"/>
            <a:ext cx="595035"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n=207)</a:t>
            </a:r>
            <a:endParaRPr lang="en-US" sz="1000" b="1" dirty="0">
              <a:solidFill>
                <a:srgbClr val="002060"/>
              </a:solidFill>
              <a:latin typeface="Calibri" pitchFamily="34" charset="0"/>
            </a:endParaRPr>
          </a:p>
        </p:txBody>
      </p:sp>
      <p:graphicFrame>
        <p:nvGraphicFramePr>
          <p:cNvPr id="87" name="Chart 86"/>
          <p:cNvGraphicFramePr/>
          <p:nvPr/>
        </p:nvGraphicFramePr>
        <p:xfrm>
          <a:off x="1121017" y="6078529"/>
          <a:ext cx="1355483" cy="257634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88" name="Chart 87"/>
          <p:cNvGraphicFramePr/>
          <p:nvPr/>
        </p:nvGraphicFramePr>
        <p:xfrm>
          <a:off x="5736562" y="6078529"/>
          <a:ext cx="1355483" cy="257634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89" name="Chart 88"/>
          <p:cNvGraphicFramePr/>
          <p:nvPr/>
        </p:nvGraphicFramePr>
        <p:xfrm>
          <a:off x="2274903" y="6078529"/>
          <a:ext cx="1355483" cy="257634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90" name="Chart 89"/>
          <p:cNvGraphicFramePr/>
          <p:nvPr/>
        </p:nvGraphicFramePr>
        <p:xfrm>
          <a:off x="3428789" y="6078529"/>
          <a:ext cx="1355483" cy="2576343"/>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91" name="Chart 90"/>
          <p:cNvGraphicFramePr/>
          <p:nvPr/>
        </p:nvGraphicFramePr>
        <p:xfrm>
          <a:off x="4582675" y="6078529"/>
          <a:ext cx="1355483" cy="2576343"/>
        </p:xfrm>
        <a:graphic>
          <a:graphicData uri="http://schemas.openxmlformats.org/drawingml/2006/chart">
            <c:chart xmlns:c="http://schemas.openxmlformats.org/drawingml/2006/chart" xmlns:r="http://schemas.openxmlformats.org/officeDocument/2006/relationships" r:id="rId12"/>
          </a:graphicData>
        </a:graphic>
      </p:graphicFrame>
      <p:sp>
        <p:nvSpPr>
          <p:cNvPr id="92" name="Round Diagonal Corner Rectangle 91"/>
          <p:cNvSpPr/>
          <p:nvPr/>
        </p:nvSpPr>
        <p:spPr bwMode="auto">
          <a:xfrm>
            <a:off x="338287" y="4460780"/>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Nearly 3/4</a:t>
            </a:r>
            <a:r>
              <a:rPr lang="en-US" sz="1200" baseline="30000" dirty="0" smtClean="0">
                <a:solidFill>
                  <a:srgbClr val="002060"/>
                </a:solidFill>
                <a:latin typeface="Calibri" pitchFamily="34" charset="0"/>
              </a:rPr>
              <a:t>ths</a:t>
            </a:r>
            <a:r>
              <a:rPr lang="en-US" sz="1200" dirty="0" smtClean="0">
                <a:solidFill>
                  <a:srgbClr val="002060"/>
                </a:solidFill>
                <a:latin typeface="Calibri" pitchFamily="34" charset="0"/>
              </a:rPr>
              <a:t>  of Type M CS’s store sea food.</a:t>
            </a:r>
          </a:p>
          <a:p>
            <a:pPr marL="177800" lvl="1" indent="-177800" algn="just">
              <a:buFont typeface="Arial" pitchFamily="34" charset="0"/>
              <a:buChar char="•"/>
            </a:pPr>
            <a:r>
              <a:rPr lang="en-US" sz="1200" dirty="0" smtClean="0">
                <a:solidFill>
                  <a:srgbClr val="002060"/>
                </a:solidFill>
                <a:latin typeface="Calibri" pitchFamily="34" charset="0"/>
              </a:rPr>
              <a:t>Of the 452 stores stocking Type M products, 97 are storing horticultural products, 46 are stocking type P products and 12 are stocking Type Q products.</a:t>
            </a:r>
          </a:p>
          <a:p>
            <a:pPr marL="177800" lvl="1" indent="-177800" algn="just">
              <a:buFont typeface="Arial" pitchFamily="34" charset="0"/>
              <a:buChar char="•"/>
            </a:pPr>
            <a:r>
              <a:rPr lang="en-US" sz="1200" dirty="0" smtClean="0">
                <a:solidFill>
                  <a:srgbClr val="002060"/>
                </a:solidFill>
                <a:latin typeface="Calibri" pitchFamily="34" charset="0"/>
              </a:rPr>
              <a:t>What is being stocked by them in Type M product is given in additional columns</a:t>
            </a:r>
            <a:endParaRPr lang="en-US" sz="1200" dirty="0">
              <a:solidFill>
                <a:srgbClr val="002060"/>
              </a:solidFill>
              <a:latin typeface="Calibri" pitchFamily="34" charset="0"/>
            </a:endParaRPr>
          </a:p>
        </p:txBody>
      </p:sp>
      <p:sp>
        <p:nvSpPr>
          <p:cNvPr id="93" name="Round Diagonal Corner Rectangle 92"/>
          <p:cNvSpPr/>
          <p:nvPr/>
        </p:nvSpPr>
        <p:spPr bwMode="auto">
          <a:xfrm>
            <a:off x="338287" y="8488458"/>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Where in the CS’s of North and East poultry is the mainly stocked product, it West and South it is seafood.</a:t>
            </a:r>
            <a:endParaRPr lang="en-US" sz="1200" dirty="0">
              <a:solidFill>
                <a:srgbClr val="002060"/>
              </a:solidFill>
              <a:latin typeface="Calibri" pitchFamily="34" charset="0"/>
            </a:endParaRPr>
          </a:p>
        </p:txBody>
      </p:sp>
      <p:cxnSp>
        <p:nvCxnSpPr>
          <p:cNvPr id="94" name="Straight Connector 93"/>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95" name="TextBox 94"/>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34" name="TextBox 33"/>
          <p:cNvSpPr txBox="1"/>
          <p:nvPr/>
        </p:nvSpPr>
        <p:spPr>
          <a:xfrm>
            <a:off x="2471103" y="9669645"/>
            <a:ext cx="2951449"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Animal Husbandry products</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8.4 TYPE OF ANIMAL HUSBANDRY FOOD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9" name="Round Diagonal Corner Rectangle 68"/>
          <p:cNvSpPr/>
          <p:nvPr/>
        </p:nvSpPr>
        <p:spPr bwMode="auto">
          <a:xfrm>
            <a:off x="338287" y="7388225"/>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85% of the CS’s in Gujarat and AP stock sea food.</a:t>
            </a:r>
          </a:p>
          <a:p>
            <a:pPr marL="177800" lvl="1" indent="-177800" algn="l">
              <a:buFont typeface="Arial" pitchFamily="34" charset="0"/>
              <a:buChar char="•"/>
            </a:pPr>
            <a:r>
              <a:rPr lang="en-US" sz="1200" dirty="0" smtClean="0">
                <a:solidFill>
                  <a:srgbClr val="002060"/>
                </a:solidFill>
                <a:latin typeface="Calibri" pitchFamily="34" charset="0"/>
              </a:rPr>
              <a:t>Cold stores in Maharashtra mainly stock seafood closely followed by fresh water fish.    </a:t>
            </a:r>
            <a:endParaRPr lang="en-US" sz="1200" dirty="0">
              <a:solidFill>
                <a:srgbClr val="002060"/>
              </a:solidFill>
              <a:latin typeface="Calibri" pitchFamily="34" charset="0"/>
            </a:endParaRP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3" name="TextBox 12"/>
          <p:cNvSpPr txBox="1"/>
          <p:nvPr/>
        </p:nvSpPr>
        <p:spPr>
          <a:xfrm>
            <a:off x="2471103" y="9669645"/>
            <a:ext cx="2951449"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Animal Husbandry products</a:t>
            </a:r>
            <a:endParaRPr lang="en-US" sz="900" b="1" dirty="0">
              <a:solidFill>
                <a:srgbClr val="FF0000"/>
              </a:solidFill>
              <a:latin typeface="Calibri" pitchFamily="34" charset="0"/>
            </a:endParaRPr>
          </a:p>
        </p:txBody>
      </p:sp>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96900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n=452)</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Maharashtra </a:t>
                      </a:r>
                      <a:r>
                        <a:rPr lang="en-US" sz="1000" b="1" i="0" u="none" strike="noStrike" kern="1200" dirty="0">
                          <a:solidFill>
                            <a:schemeClr val="bg1"/>
                          </a:solidFill>
                          <a:latin typeface="Calibri"/>
                          <a:ea typeface="+mn-ea"/>
                          <a:cs typeface="+mn-cs"/>
                        </a:rPr>
                        <a:t>(n=64)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UP</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(n=7)</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 &amp; N (n=9)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AP</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(n=34)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Assam (n=-)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Bihar (n=9)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Chandigarh (n=1)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 Seafood</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Fresh water fish</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Poultry</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Meats  (Beef, Lamb, Mutton, Pork)</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Other</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04801" y="4136419"/>
          <a:ext cx="6305550" cy="196900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n=452)</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C’garh</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Delhi (n=3)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Goa (n=4)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Gujarat (</a:t>
                      </a:r>
                      <a:r>
                        <a:rPr lang="en-US" sz="1000" b="1" i="0" u="none" strike="noStrike" kern="1200" dirty="0" smtClean="0">
                          <a:solidFill>
                            <a:schemeClr val="bg1"/>
                          </a:solidFill>
                          <a:latin typeface="Calibri"/>
                          <a:ea typeface="+mn-ea"/>
                          <a:cs typeface="+mn-cs"/>
                        </a:rPr>
                        <a:t>n=97)</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Haryana (</a:t>
                      </a:r>
                      <a:r>
                        <a:rPr lang="en-US" sz="1000" b="1" i="0" u="none" strike="noStrike" kern="1200" dirty="0" smtClean="0">
                          <a:solidFill>
                            <a:schemeClr val="bg1"/>
                          </a:solidFill>
                          <a:latin typeface="Calibri"/>
                          <a:ea typeface="+mn-ea"/>
                          <a:cs typeface="+mn-cs"/>
                        </a:rPr>
                        <a:t>n=5)</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HP </a:t>
                      </a:r>
                      <a:endParaRPr lang="en-US" sz="1000" b="1" i="0" u="none" strike="noStrike" kern="1200" dirty="0" smtClean="0">
                        <a:solidFill>
                          <a:schemeClr val="bg1"/>
                        </a:solidFill>
                        <a:latin typeface="Calibri"/>
                        <a:ea typeface="+mn-ea"/>
                        <a:cs typeface="+mn-cs"/>
                      </a:endParaRPr>
                    </a:p>
                    <a:p>
                      <a:pPr algn="ctr" fontAlgn="ct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J &amp; K </a:t>
                      </a:r>
                      <a:endParaRPr lang="en-US" sz="1000" b="1" i="0" u="none" strike="noStrike" kern="1200" dirty="0" smtClean="0">
                        <a:solidFill>
                          <a:schemeClr val="bg1"/>
                        </a:solidFill>
                        <a:latin typeface="Calibri"/>
                        <a:ea typeface="+mn-ea"/>
                        <a:cs typeface="+mn-cs"/>
                      </a:endParaRPr>
                    </a:p>
                    <a:p>
                      <a:pPr algn="ctr" fontAlgn="ct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 Seafood</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Fresh water fish</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Poultry</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Meats  (Beef, Lamb, Mutton, Pork)</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Other</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8.4 TYPE OF ANIMAL HUSBANDRY FOOD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9" name="Round Diagonal Corner Rectangle 68"/>
          <p:cNvSpPr/>
          <p:nvPr/>
        </p:nvSpPr>
        <p:spPr bwMode="auto">
          <a:xfrm>
            <a:off x="338287" y="7626587"/>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90% of cold stores in Kerala and TN  store seafood.</a:t>
            </a:r>
            <a:endParaRPr lang="en-US" sz="1200" dirty="0">
              <a:solidFill>
                <a:srgbClr val="002060"/>
              </a:solidFill>
              <a:latin typeface="Calibri" pitchFamily="34" charset="0"/>
            </a:endParaRPr>
          </a:p>
        </p:txBody>
      </p:sp>
      <p:sp>
        <p:nvSpPr>
          <p:cNvPr id="44" name="TextBox 43"/>
          <p:cNvSpPr txBox="1"/>
          <p:nvPr/>
        </p:nvSpPr>
        <p:spPr>
          <a:xfrm>
            <a:off x="2471103" y="9669645"/>
            <a:ext cx="2951449"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Animal Husbandry products</a:t>
            </a:r>
            <a:endParaRPr lang="en-US" sz="900" b="1" dirty="0">
              <a:solidFill>
                <a:srgbClr val="FF0000"/>
              </a:solidFill>
              <a:latin typeface="Calibri" pitchFamily="34" charset="0"/>
            </a:endParaRP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1533075"/>
          <a:ext cx="6375960" cy="196900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9176"/>
                <a:gridCol w="507541"/>
                <a:gridCol w="679589"/>
                <a:gridCol w="548640"/>
                <a:gridCol w="507541"/>
                <a:gridCol w="507541"/>
                <a:gridCol w="507541"/>
                <a:gridCol w="507541"/>
                <a:gridCol w="640080"/>
                <a:gridCol w="61077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n=452)</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Jharkhand (n=1)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smtClean="0">
                          <a:solidFill>
                            <a:schemeClr val="bg1"/>
                          </a:solidFill>
                          <a:latin typeface="Calibri"/>
                          <a:ea typeface="+mn-ea"/>
                          <a:cs typeface="+mn-cs"/>
                        </a:rPr>
                        <a:t>Karnataka </a:t>
                      </a:r>
                      <a:r>
                        <a:rPr lang="en-US" sz="950" b="1" i="0" u="none" strike="noStrike" kern="1200" dirty="0">
                          <a:solidFill>
                            <a:schemeClr val="bg1"/>
                          </a:solidFill>
                          <a:latin typeface="Calibri"/>
                          <a:ea typeface="+mn-ea"/>
                          <a:cs typeface="+mn-cs"/>
                        </a:rPr>
                        <a:t>(n=14)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Kerala (n=123)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MP </a:t>
                      </a:r>
                      <a:endParaRPr lang="en-US" sz="950" b="1" i="0" u="none" strike="noStrike" kern="1200" dirty="0" smtClean="0">
                        <a:solidFill>
                          <a:schemeClr val="bg1"/>
                        </a:solidFill>
                        <a:latin typeface="Calibri"/>
                        <a:ea typeface="+mn-ea"/>
                        <a:cs typeface="+mn-cs"/>
                      </a:endParaRPr>
                    </a:p>
                    <a:p>
                      <a:pPr algn="ctr" fontAlgn="ctr"/>
                      <a:r>
                        <a:rPr lang="en-US" sz="950" b="1" i="0" u="none" strike="noStrike" kern="1200" dirty="0" smtClean="0">
                          <a:solidFill>
                            <a:schemeClr val="bg1"/>
                          </a:solidFill>
                          <a:latin typeface="Calibri"/>
                          <a:ea typeface="+mn-ea"/>
                          <a:cs typeface="+mn-cs"/>
                        </a:rPr>
                        <a:t>(</a:t>
                      </a:r>
                      <a:r>
                        <a:rPr lang="en-US" sz="950" b="1" i="0" u="none" strike="noStrike" kern="1200" dirty="0">
                          <a:solidFill>
                            <a:schemeClr val="bg1"/>
                          </a:solidFill>
                          <a:latin typeface="Calibri"/>
                          <a:ea typeface="+mn-ea"/>
                          <a:cs typeface="+mn-cs"/>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smtClean="0">
                          <a:solidFill>
                            <a:schemeClr val="bg1"/>
                          </a:solidFill>
                          <a:latin typeface="Calibri"/>
                          <a:ea typeface="+mn-ea"/>
                          <a:cs typeface="+mn-cs"/>
                        </a:rPr>
                        <a:t>Nagaland </a:t>
                      </a:r>
                      <a:r>
                        <a:rPr lang="en-US" sz="950" b="1" i="0" u="none" strike="noStrike" kern="1200" dirty="0">
                          <a:solidFill>
                            <a:schemeClr val="bg1"/>
                          </a:solidFill>
                          <a:latin typeface="Calibri"/>
                          <a:ea typeface="+mn-ea"/>
                          <a:cs typeface="+mn-cs"/>
                        </a:rPr>
                        <a:t>(n=-)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Orissa (n=11)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Pondicherry (n=-)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Punjab (n=1)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 Seafood</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Fresh water fish</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Poultry</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Meats  (Beef, Lamb, Mutton, Pork)</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Other</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4136419"/>
          <a:ext cx="6372821" cy="196900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7325"/>
                <a:gridCol w="618528"/>
                <a:gridCol w="618528"/>
                <a:gridCol w="618528"/>
                <a:gridCol w="618528"/>
                <a:gridCol w="618528"/>
                <a:gridCol w="685800"/>
                <a:gridCol w="618528"/>
                <a:gridCol w="61852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All </a:t>
                      </a:r>
                      <a:endParaRPr lang="en-US" sz="1000" b="1" i="0" u="none" strike="noStrike" kern="1200" dirty="0" smtClean="0">
                        <a:solidFill>
                          <a:schemeClr val="bg1"/>
                        </a:solidFill>
                        <a:latin typeface="Calibri"/>
                        <a:ea typeface="+mn-ea"/>
                        <a:cs typeface="+mn-cs"/>
                      </a:endParaRPr>
                    </a:p>
                    <a:p>
                      <a:pPr algn="ctr" fontAlgn="ctr"/>
                      <a:r>
                        <a:rPr lang="en-US" sz="1000" b="1" i="0" u="none" strike="noStrike" kern="1200" dirty="0" smtClean="0">
                          <a:solidFill>
                            <a:schemeClr val="bg1"/>
                          </a:solidFill>
                          <a:latin typeface="Calibri"/>
                          <a:ea typeface="+mn-ea"/>
                          <a:cs typeface="+mn-cs"/>
                        </a:rPr>
                        <a:t>(n=452)</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Rajasthan (</a:t>
                      </a:r>
                      <a:r>
                        <a:rPr lang="en-US" sz="1000" b="1" i="0" u="none" strike="noStrike" kern="1200" dirty="0" smtClean="0">
                          <a:solidFill>
                            <a:schemeClr val="bg1"/>
                          </a:solidFill>
                          <a:latin typeface="Calibri"/>
                          <a:ea typeface="+mn-ea"/>
                          <a:cs typeface="+mn-cs"/>
                        </a:rPr>
                        <a:t>n=3)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Sikkim</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TN</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(n=27)</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Tripura</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Uttaranchal (n=-)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WB</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(n=33)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dirty="0" smtClean="0">
                          <a:solidFill>
                            <a:schemeClr val="bg1"/>
                          </a:solidFill>
                          <a:latin typeface="Calibri"/>
                          <a:ea typeface="+mn-ea"/>
                        </a:rPr>
                        <a:t>North East</a:t>
                      </a:r>
                    </a:p>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 Seafood</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Fresh water fish</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Poultry</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Meats  (Beef, Lamb, Mutton, Pork)</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Other</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 AND RECOMMENDATIONS</a:t>
            </a:r>
            <a:endParaRPr lang="en-US" dirty="0"/>
          </a:p>
        </p:txBody>
      </p:sp>
      <p:sp>
        <p:nvSpPr>
          <p:cNvPr id="3" name="Content Placeholder 2"/>
          <p:cNvSpPr>
            <a:spLocks noGrp="1"/>
          </p:cNvSpPr>
          <p:nvPr>
            <p:ph idx="1"/>
          </p:nvPr>
        </p:nvSpPr>
        <p:spPr/>
        <p:txBody>
          <a:bodyPr/>
          <a:lstStyle/>
          <a:p>
            <a:pPr lvl="1"/>
            <a:endParaRPr lang="en-IN" dirty="0" smtClean="0"/>
          </a:p>
          <a:p>
            <a:pPr lvl="1"/>
            <a:endParaRPr lang="en-IN" dirty="0" smtClean="0"/>
          </a:p>
          <a:p>
            <a:pPr lvl="1"/>
            <a:endParaRPr lang="en-IN" dirty="0" smtClean="0"/>
          </a:p>
          <a:p>
            <a:pPr lvl="1"/>
            <a:endParaRPr lang="en-IN" dirty="0" smtClean="0"/>
          </a:p>
          <a:p>
            <a:pPr lvl="1"/>
            <a:endParaRPr lang="en-IN" dirty="0" smtClean="0"/>
          </a:p>
          <a:p>
            <a:pPr lvl="1"/>
            <a:endParaRPr lang="en-IN" dirty="0" smtClean="0"/>
          </a:p>
          <a:p>
            <a:pPr lvl="1"/>
            <a:endParaRPr lang="en-IN" dirty="0" smtClean="0"/>
          </a:p>
          <a:p>
            <a:pPr lvl="1"/>
            <a:endParaRPr lang="en-IN" dirty="0" smtClean="0"/>
          </a:p>
          <a:p>
            <a:pPr lvl="1"/>
            <a:r>
              <a:rPr lang="en-IN" sz="1200" dirty="0" smtClean="0">
                <a:solidFill>
                  <a:srgbClr val="002060"/>
                </a:solidFill>
                <a:cs typeface="+mn-cs"/>
              </a:rPr>
              <a:t>Analysis by capacity and capacity utilization also showed that even </a:t>
            </a:r>
            <a:r>
              <a:rPr lang="en-IN" sz="1200" dirty="0" err="1" smtClean="0">
                <a:solidFill>
                  <a:srgbClr val="002060"/>
                </a:solidFill>
                <a:cs typeface="+mn-cs"/>
              </a:rPr>
              <a:t>CSs</a:t>
            </a:r>
            <a:r>
              <a:rPr lang="en-IN" sz="1200" dirty="0" smtClean="0">
                <a:solidFill>
                  <a:srgbClr val="002060"/>
                </a:solidFill>
                <a:cs typeface="+mn-cs"/>
              </a:rPr>
              <a:t> with higher capacity had over 75% capacity utilization</a:t>
            </a:r>
            <a:endParaRPr lang="en-US" sz="1200" dirty="0" smtClean="0">
              <a:solidFill>
                <a:srgbClr val="002060"/>
              </a:solidFill>
              <a:cs typeface="+mn-cs"/>
            </a:endParaRPr>
          </a:p>
          <a:p>
            <a:pPr lvl="1"/>
            <a:r>
              <a:rPr lang="en-IN" sz="1200" dirty="0" smtClean="0">
                <a:solidFill>
                  <a:srgbClr val="002060"/>
                </a:solidFill>
                <a:cs typeface="+mn-cs"/>
              </a:rPr>
              <a:t>Though capacity utilization is robust, need to identify </a:t>
            </a:r>
            <a:r>
              <a:rPr lang="en-IN" sz="1200" dirty="0" err="1" smtClean="0">
                <a:solidFill>
                  <a:srgbClr val="002060"/>
                </a:solidFill>
                <a:cs typeface="+mn-cs"/>
              </a:rPr>
              <a:t>CSs</a:t>
            </a:r>
            <a:r>
              <a:rPr lang="en-IN" sz="1200" dirty="0" smtClean="0">
                <a:solidFill>
                  <a:srgbClr val="002060"/>
                </a:solidFill>
                <a:cs typeface="+mn-cs"/>
              </a:rPr>
              <a:t> having lower capacity utilization and arrive at problems for lower utilization and solve them so that their business prospers.</a:t>
            </a:r>
            <a:endParaRPr lang="en-US" sz="1200" dirty="0" smtClean="0">
              <a:solidFill>
                <a:srgbClr val="002060"/>
              </a:solidFill>
              <a:cs typeface="+mn-cs"/>
            </a:endParaRPr>
          </a:p>
          <a:p>
            <a:pPr lvl="0" algn="just">
              <a:spcAft>
                <a:spcPct val="0"/>
              </a:spcAft>
            </a:pPr>
            <a:r>
              <a:rPr lang="en-IN" altLang="ja-JP" sz="1200" b="1" kern="1200" dirty="0" smtClean="0">
                <a:ea typeface="Corbel" pitchFamily="34" charset="0"/>
                <a:cs typeface="Times New Roman" pitchFamily="18" charset="0"/>
              </a:rPr>
              <a:t>Power source and utilization</a:t>
            </a:r>
            <a:endParaRPr lang="en-US" altLang="ja-JP" sz="1200" b="1" kern="1200" dirty="0" smtClean="0">
              <a:ea typeface="Corbel" pitchFamily="34" charset="0"/>
              <a:cs typeface="Times New Roman" pitchFamily="18" charset="0"/>
            </a:endParaRPr>
          </a:p>
          <a:p>
            <a:pPr lvl="1"/>
            <a:r>
              <a:rPr lang="en-IN" sz="1200" dirty="0" smtClean="0">
                <a:solidFill>
                  <a:srgbClr val="002060"/>
                </a:solidFill>
              </a:rPr>
              <a:t>On an average most </a:t>
            </a:r>
            <a:r>
              <a:rPr lang="en-IN" sz="1200" dirty="0" err="1" smtClean="0">
                <a:solidFill>
                  <a:srgbClr val="002060"/>
                </a:solidFill>
              </a:rPr>
              <a:t>CS’s</a:t>
            </a:r>
            <a:r>
              <a:rPr lang="en-IN" sz="1200" dirty="0" smtClean="0">
                <a:solidFill>
                  <a:srgbClr val="002060"/>
                </a:solidFill>
              </a:rPr>
              <a:t> get a sanctioned load OF 168 </a:t>
            </a:r>
            <a:r>
              <a:rPr lang="en-IN" sz="1200" dirty="0" err="1" smtClean="0">
                <a:solidFill>
                  <a:srgbClr val="002060"/>
                </a:solidFill>
              </a:rPr>
              <a:t>kVA</a:t>
            </a:r>
            <a:r>
              <a:rPr lang="en-IN" sz="1200" dirty="0" smtClean="0">
                <a:solidFill>
                  <a:srgbClr val="002060"/>
                </a:solidFill>
              </a:rPr>
              <a:t>. </a:t>
            </a:r>
            <a:endParaRPr lang="en-US" sz="1200" dirty="0" smtClean="0">
              <a:solidFill>
                <a:srgbClr val="002060"/>
              </a:solidFill>
            </a:endParaRPr>
          </a:p>
          <a:p>
            <a:pPr lvl="1"/>
            <a:r>
              <a:rPr lang="en-IN" sz="1200" dirty="0" smtClean="0">
                <a:solidFill>
                  <a:srgbClr val="002060"/>
                </a:solidFill>
              </a:rPr>
              <a:t>Gujarat, Kerala, and West Bengal are states which have been sanctioned more than 200 </a:t>
            </a:r>
            <a:r>
              <a:rPr lang="en-IN" sz="1200" dirty="0" err="1" smtClean="0">
                <a:solidFill>
                  <a:srgbClr val="002060"/>
                </a:solidFill>
              </a:rPr>
              <a:t>kVA</a:t>
            </a:r>
            <a:r>
              <a:rPr lang="en-IN" sz="1200" dirty="0" smtClean="0">
                <a:solidFill>
                  <a:srgbClr val="002060"/>
                </a:solidFill>
              </a:rPr>
              <a:t> of load which is higher than the national average of 168 </a:t>
            </a:r>
            <a:r>
              <a:rPr lang="en-IN" sz="1200" dirty="0" err="1" smtClean="0">
                <a:solidFill>
                  <a:srgbClr val="002060"/>
                </a:solidFill>
              </a:rPr>
              <a:t>kVA</a:t>
            </a:r>
            <a:r>
              <a:rPr lang="en-IN" sz="1200" dirty="0" smtClean="0">
                <a:solidFill>
                  <a:srgbClr val="002060"/>
                </a:solidFill>
              </a:rPr>
              <a:t>. </a:t>
            </a:r>
            <a:endParaRPr lang="en-US" sz="1200" dirty="0" smtClean="0">
              <a:solidFill>
                <a:srgbClr val="002060"/>
              </a:solidFill>
            </a:endParaRPr>
          </a:p>
          <a:p>
            <a:pPr lvl="1"/>
            <a:r>
              <a:rPr lang="en-IN" sz="1200" dirty="0" smtClean="0">
                <a:solidFill>
                  <a:srgbClr val="002060"/>
                </a:solidFill>
              </a:rPr>
              <a:t>Some Bigger states like Karnataka and Rajasthan have extremely low sanctioned loads which may be an area of concern for the </a:t>
            </a:r>
            <a:r>
              <a:rPr lang="en-IN" sz="1200" dirty="0" err="1" smtClean="0">
                <a:solidFill>
                  <a:srgbClr val="002060"/>
                </a:solidFill>
              </a:rPr>
              <a:t>CS’s</a:t>
            </a:r>
            <a:r>
              <a:rPr lang="en-IN" sz="1200" dirty="0" smtClean="0">
                <a:solidFill>
                  <a:srgbClr val="002060"/>
                </a:solidFill>
              </a:rPr>
              <a:t> located there. </a:t>
            </a:r>
            <a:endParaRPr lang="en-US" sz="1200" dirty="0" smtClean="0">
              <a:solidFill>
                <a:srgbClr val="002060"/>
              </a:solidFill>
            </a:endParaRPr>
          </a:p>
          <a:p>
            <a:pPr lvl="1"/>
            <a:r>
              <a:rPr lang="en-US" sz="1200" dirty="0" smtClean="0">
                <a:solidFill>
                  <a:srgbClr val="002060"/>
                </a:solidFill>
              </a:rPr>
              <a:t>Average energy cost per cold store has increased over the past three years from Rs 15 </a:t>
            </a:r>
            <a:r>
              <a:rPr lang="en-US" sz="1200" dirty="0" err="1" smtClean="0">
                <a:solidFill>
                  <a:srgbClr val="002060"/>
                </a:solidFill>
              </a:rPr>
              <a:t>lakhs</a:t>
            </a:r>
            <a:r>
              <a:rPr lang="en-US" sz="1200" dirty="0" smtClean="0">
                <a:solidFill>
                  <a:srgbClr val="002060"/>
                </a:solidFill>
              </a:rPr>
              <a:t> to 18 </a:t>
            </a:r>
            <a:r>
              <a:rPr lang="en-US" sz="1200" dirty="0" err="1" smtClean="0">
                <a:solidFill>
                  <a:srgbClr val="002060"/>
                </a:solidFill>
              </a:rPr>
              <a:t>lakhs</a:t>
            </a:r>
            <a:endParaRPr lang="en-US" sz="1200" dirty="0" smtClean="0">
              <a:solidFill>
                <a:srgbClr val="002060"/>
              </a:solidFill>
            </a:endParaRPr>
          </a:p>
          <a:p>
            <a:pPr lvl="1"/>
            <a:r>
              <a:rPr lang="en-US" sz="1200" dirty="0" smtClean="0">
                <a:solidFill>
                  <a:srgbClr val="002060"/>
                </a:solidFill>
              </a:rPr>
              <a:t>The availability of grid power has also increased from 16 hours to 17 hours per day. Diesel consumption on the other hand has reduced from 18000 liters to 16000 liters</a:t>
            </a:r>
          </a:p>
          <a:p>
            <a:pPr algn="just">
              <a:spcAft>
                <a:spcPct val="0"/>
              </a:spcAft>
            </a:pPr>
            <a:r>
              <a:rPr lang="en-IN" altLang="ja-JP" sz="1200" b="1" kern="1200" dirty="0" smtClean="0">
                <a:ea typeface="Corbel" pitchFamily="34" charset="0"/>
                <a:cs typeface="Times New Roman" pitchFamily="18" charset="0"/>
              </a:rPr>
              <a:t>Automation in material handling</a:t>
            </a:r>
            <a:endParaRPr lang="en-US" altLang="ja-JP" sz="1200" b="1" kern="1200" dirty="0" smtClean="0">
              <a:ea typeface="Corbel" pitchFamily="34" charset="0"/>
              <a:cs typeface="Times New Roman" pitchFamily="18" charset="0"/>
            </a:endParaRPr>
          </a:p>
          <a:p>
            <a:pPr lvl="1"/>
            <a:r>
              <a:rPr lang="en-IN" sz="1200" dirty="0" smtClean="0">
                <a:solidFill>
                  <a:srgbClr val="002060"/>
                </a:solidFill>
              </a:rPr>
              <a:t>While 24% are using conveyer belt for loading and unloading there is another 22% using had pellet lifters and 18% use manual labour to load and unload products</a:t>
            </a:r>
            <a:endParaRPr lang="en-US" sz="1200" dirty="0" smtClean="0">
              <a:solidFill>
                <a:srgbClr val="002060"/>
              </a:solidFill>
            </a:endParaRPr>
          </a:p>
          <a:p>
            <a:pPr lvl="1"/>
            <a:r>
              <a:rPr lang="en-IN" sz="1200" dirty="0" smtClean="0">
                <a:solidFill>
                  <a:srgbClr val="002060"/>
                </a:solidFill>
              </a:rPr>
              <a:t>Automatic ventilation system is available only in 21% of </a:t>
            </a:r>
            <a:r>
              <a:rPr lang="en-IN" sz="1200" dirty="0" err="1" smtClean="0">
                <a:solidFill>
                  <a:srgbClr val="002060"/>
                </a:solidFill>
              </a:rPr>
              <a:t>CSs</a:t>
            </a:r>
            <a:endParaRPr lang="en-US" sz="1200" dirty="0" smtClean="0">
              <a:solidFill>
                <a:srgbClr val="002060"/>
              </a:solidFill>
            </a:endParaRPr>
          </a:p>
          <a:p>
            <a:pPr lvl="1"/>
            <a:r>
              <a:rPr lang="en-IN" sz="1200" dirty="0" smtClean="0">
                <a:solidFill>
                  <a:srgbClr val="002060"/>
                </a:solidFill>
              </a:rPr>
              <a:t>Only 18% of </a:t>
            </a:r>
            <a:r>
              <a:rPr lang="en-IN" sz="1200" dirty="0" err="1" smtClean="0">
                <a:solidFill>
                  <a:srgbClr val="002060"/>
                </a:solidFill>
              </a:rPr>
              <a:t>CSs</a:t>
            </a:r>
            <a:r>
              <a:rPr lang="en-IN" sz="1200" dirty="0" smtClean="0">
                <a:solidFill>
                  <a:srgbClr val="002060"/>
                </a:solidFill>
              </a:rPr>
              <a:t> have automatic system to detect gas leakage</a:t>
            </a:r>
            <a:endParaRPr lang="en-US" sz="1200" dirty="0" smtClean="0">
              <a:solidFill>
                <a:srgbClr val="002060"/>
              </a:solidFill>
            </a:endParaRPr>
          </a:p>
          <a:p>
            <a:pPr lvl="1"/>
            <a:r>
              <a:rPr lang="en-IN" sz="1200" dirty="0" smtClean="0">
                <a:solidFill>
                  <a:srgbClr val="002060"/>
                </a:solidFill>
              </a:rPr>
              <a:t>CO2 sensors are available only in 26% of </a:t>
            </a:r>
            <a:r>
              <a:rPr lang="en-IN" sz="1200" dirty="0" err="1" smtClean="0">
                <a:solidFill>
                  <a:srgbClr val="002060"/>
                </a:solidFill>
              </a:rPr>
              <a:t>CSs</a:t>
            </a:r>
            <a:endParaRPr lang="en-US" sz="1200" dirty="0" smtClean="0">
              <a:solidFill>
                <a:srgbClr val="002060"/>
              </a:solidFill>
            </a:endParaRPr>
          </a:p>
          <a:p>
            <a:pPr lvl="1"/>
            <a:r>
              <a:rPr lang="en-IN" sz="1200" dirty="0" smtClean="0">
                <a:solidFill>
                  <a:srgbClr val="002060"/>
                </a:solidFill>
              </a:rPr>
              <a:t>Only 23% have automation in drives</a:t>
            </a:r>
            <a:endParaRPr lang="en-US" sz="1200" dirty="0" smtClean="0">
              <a:solidFill>
                <a:srgbClr val="002060"/>
              </a:solidFill>
            </a:endParaRPr>
          </a:p>
          <a:p>
            <a:pPr lvl="1"/>
            <a:r>
              <a:rPr lang="en-IN" sz="1200" dirty="0" smtClean="0">
                <a:solidFill>
                  <a:srgbClr val="002060"/>
                </a:solidFill>
              </a:rPr>
              <a:t>Automation in ventilation drives, CO2 sensors etc will improve efficiency of the </a:t>
            </a:r>
            <a:r>
              <a:rPr lang="en-IN" sz="1200" dirty="0" err="1" smtClean="0">
                <a:solidFill>
                  <a:srgbClr val="002060"/>
                </a:solidFill>
              </a:rPr>
              <a:t>CSs</a:t>
            </a:r>
            <a:r>
              <a:rPr lang="en-IN" sz="1200" dirty="0" smtClean="0">
                <a:solidFill>
                  <a:srgbClr val="002060"/>
                </a:solidFill>
              </a:rPr>
              <a:t> in maintaining the right temperature resulting in better product storage. Hence </a:t>
            </a:r>
            <a:r>
              <a:rPr lang="en-IN" sz="1200" dirty="0" err="1" smtClean="0">
                <a:solidFill>
                  <a:srgbClr val="002060"/>
                </a:solidFill>
              </a:rPr>
              <a:t>NHB</a:t>
            </a:r>
            <a:r>
              <a:rPr lang="en-IN" sz="1200" dirty="0" smtClean="0">
                <a:solidFill>
                  <a:srgbClr val="002060"/>
                </a:solidFill>
              </a:rPr>
              <a:t> should educate the CS owners on these automation facilities available</a:t>
            </a:r>
            <a:endParaRPr lang="en-US" sz="1200" dirty="0" smtClean="0">
              <a:solidFill>
                <a:srgbClr val="002060"/>
              </a:solidFill>
            </a:endParaRPr>
          </a:p>
          <a:p>
            <a:endParaRPr lang="en-US" dirty="0"/>
          </a:p>
        </p:txBody>
      </p:sp>
      <p:graphicFrame>
        <p:nvGraphicFramePr>
          <p:cNvPr id="4" name="Table 3"/>
          <p:cNvGraphicFramePr>
            <a:graphicFrameLocks noGrp="1"/>
          </p:cNvGraphicFramePr>
          <p:nvPr/>
        </p:nvGraphicFramePr>
        <p:xfrm>
          <a:off x="1048870" y="1317812"/>
          <a:ext cx="4572000" cy="2225040"/>
        </p:xfrm>
        <a:graphic>
          <a:graphicData uri="http://schemas.openxmlformats.org/drawingml/2006/table">
            <a:tbl>
              <a:tblPr firstRow="1" bandRow="1">
                <a:tableStyleId>{5C22544A-7EE6-4342-B048-85BDC9FD1C3A}</a:tableStyleId>
              </a:tblPr>
              <a:tblGrid>
                <a:gridCol w="2286000"/>
                <a:gridCol w="2286000"/>
              </a:tblGrid>
              <a:tr h="370840">
                <a:tc>
                  <a:txBody>
                    <a:bodyPr/>
                    <a:lstStyle/>
                    <a:p>
                      <a:pPr marL="291465" algn="ctr">
                        <a:lnSpc>
                          <a:spcPct val="115000"/>
                        </a:lnSpc>
                        <a:spcAft>
                          <a:spcPts val="1000"/>
                        </a:spcAft>
                      </a:pPr>
                      <a:r>
                        <a:rPr lang="en-US" sz="1400" dirty="0">
                          <a:latin typeface="Calibri"/>
                          <a:ea typeface="Calibri"/>
                          <a:cs typeface="Times New Roman"/>
                        </a:rPr>
                        <a:t>Product type</a:t>
                      </a:r>
                    </a:p>
                  </a:txBody>
                  <a:tcPr marL="68580" marR="68580" marT="6350" marB="0" anchor="ctr"/>
                </a:tc>
                <a:tc>
                  <a:txBody>
                    <a:bodyPr/>
                    <a:lstStyle/>
                    <a:p>
                      <a:pPr algn="ctr">
                        <a:lnSpc>
                          <a:spcPct val="115000"/>
                        </a:lnSpc>
                        <a:spcAft>
                          <a:spcPts val="1000"/>
                        </a:spcAft>
                      </a:pPr>
                      <a:r>
                        <a:rPr lang="en-US" sz="1400">
                          <a:latin typeface="Calibri"/>
                          <a:ea typeface="Calibri"/>
                          <a:cs typeface="Times New Roman"/>
                        </a:rPr>
                        <a:t>Capacity Utilization %</a:t>
                      </a:r>
                    </a:p>
                  </a:txBody>
                  <a:tcPr marL="68580" marR="68580" marT="6350" marB="0" anchor="ctr"/>
                </a:tc>
              </a:tr>
              <a:tr h="370840">
                <a:tc>
                  <a:txBody>
                    <a:bodyPr/>
                    <a:lstStyle/>
                    <a:p>
                      <a:pPr marL="291465">
                        <a:lnSpc>
                          <a:spcPct val="115000"/>
                        </a:lnSpc>
                        <a:spcAft>
                          <a:spcPts val="1000"/>
                        </a:spcAft>
                      </a:pPr>
                      <a:r>
                        <a:rPr lang="en-US" sz="1400" dirty="0">
                          <a:latin typeface="Calibri"/>
                          <a:ea typeface="Calibri"/>
                          <a:cs typeface="Times New Roman"/>
                        </a:rPr>
                        <a:t>Horticulture</a:t>
                      </a:r>
                    </a:p>
                  </a:txBody>
                  <a:tcPr marL="68580" marR="68580" marT="6350" marB="0" anchor="ctr"/>
                </a:tc>
                <a:tc>
                  <a:txBody>
                    <a:bodyPr/>
                    <a:lstStyle/>
                    <a:p>
                      <a:pPr algn="ctr">
                        <a:lnSpc>
                          <a:spcPct val="115000"/>
                        </a:lnSpc>
                        <a:spcAft>
                          <a:spcPts val="1000"/>
                        </a:spcAft>
                      </a:pPr>
                      <a:r>
                        <a:rPr lang="en-US" sz="1400">
                          <a:latin typeface="Calibri"/>
                          <a:ea typeface="Calibri"/>
                          <a:cs typeface="Times New Roman"/>
                        </a:rPr>
                        <a:t>75%</a:t>
                      </a:r>
                    </a:p>
                  </a:txBody>
                  <a:tcPr marL="68580" marR="68580" marT="6350" marB="0" anchor="ctr"/>
                </a:tc>
              </a:tr>
              <a:tr h="370840">
                <a:tc>
                  <a:txBody>
                    <a:bodyPr/>
                    <a:lstStyle/>
                    <a:p>
                      <a:pPr marL="291465">
                        <a:lnSpc>
                          <a:spcPct val="115000"/>
                        </a:lnSpc>
                        <a:spcAft>
                          <a:spcPts val="1000"/>
                        </a:spcAft>
                      </a:pPr>
                      <a:r>
                        <a:rPr lang="en-US" sz="1400">
                          <a:latin typeface="Calibri"/>
                          <a:ea typeface="Calibri"/>
                          <a:cs typeface="Times New Roman"/>
                        </a:rPr>
                        <a:t>Processed food</a:t>
                      </a:r>
                    </a:p>
                  </a:txBody>
                  <a:tcPr marL="68580" marR="68580" marT="6350" marB="0" anchor="ctr"/>
                </a:tc>
                <a:tc>
                  <a:txBody>
                    <a:bodyPr/>
                    <a:lstStyle/>
                    <a:p>
                      <a:pPr algn="ctr">
                        <a:lnSpc>
                          <a:spcPct val="115000"/>
                        </a:lnSpc>
                        <a:spcAft>
                          <a:spcPts val="1000"/>
                        </a:spcAft>
                      </a:pPr>
                      <a:r>
                        <a:rPr lang="en-US" sz="1400" dirty="0">
                          <a:latin typeface="Calibri"/>
                          <a:ea typeface="Calibri"/>
                          <a:cs typeface="Times New Roman"/>
                        </a:rPr>
                        <a:t>71%</a:t>
                      </a:r>
                    </a:p>
                  </a:txBody>
                  <a:tcPr marL="68580" marR="68580" marT="6350" marB="0" anchor="ctr"/>
                </a:tc>
              </a:tr>
              <a:tr h="370840">
                <a:tc>
                  <a:txBody>
                    <a:bodyPr/>
                    <a:lstStyle/>
                    <a:p>
                      <a:pPr marL="291465">
                        <a:lnSpc>
                          <a:spcPct val="115000"/>
                        </a:lnSpc>
                        <a:spcAft>
                          <a:spcPts val="1000"/>
                        </a:spcAft>
                      </a:pPr>
                      <a:r>
                        <a:rPr lang="en-US" sz="1400">
                          <a:latin typeface="Calibri"/>
                          <a:ea typeface="Calibri"/>
                          <a:cs typeface="Times New Roman"/>
                        </a:rPr>
                        <a:t>Animal Husbandry</a:t>
                      </a:r>
                    </a:p>
                  </a:txBody>
                  <a:tcPr marL="68580" marR="68580" marT="6350" marB="0" anchor="ctr"/>
                </a:tc>
                <a:tc>
                  <a:txBody>
                    <a:bodyPr/>
                    <a:lstStyle/>
                    <a:p>
                      <a:pPr algn="ctr">
                        <a:lnSpc>
                          <a:spcPct val="115000"/>
                        </a:lnSpc>
                        <a:spcAft>
                          <a:spcPts val="1000"/>
                        </a:spcAft>
                      </a:pPr>
                      <a:r>
                        <a:rPr lang="en-US" sz="1400" dirty="0">
                          <a:latin typeface="Calibri"/>
                          <a:ea typeface="Calibri"/>
                          <a:cs typeface="Times New Roman"/>
                        </a:rPr>
                        <a:t>74%</a:t>
                      </a:r>
                    </a:p>
                  </a:txBody>
                  <a:tcPr marL="68580" marR="68580" marT="6350" marB="0" anchor="ctr"/>
                </a:tc>
              </a:tr>
              <a:tr h="370840">
                <a:tc>
                  <a:txBody>
                    <a:bodyPr/>
                    <a:lstStyle/>
                    <a:p>
                      <a:pPr marL="291465">
                        <a:lnSpc>
                          <a:spcPct val="115000"/>
                        </a:lnSpc>
                        <a:spcAft>
                          <a:spcPts val="1000"/>
                        </a:spcAft>
                      </a:pPr>
                      <a:r>
                        <a:rPr lang="en-US" sz="1400">
                          <a:latin typeface="Calibri"/>
                          <a:ea typeface="Calibri"/>
                          <a:cs typeface="Times New Roman"/>
                        </a:rPr>
                        <a:t>Pharma products</a:t>
                      </a:r>
                    </a:p>
                  </a:txBody>
                  <a:tcPr marL="68580" marR="68580" marT="6350" marB="0" anchor="ctr"/>
                </a:tc>
                <a:tc>
                  <a:txBody>
                    <a:bodyPr/>
                    <a:lstStyle/>
                    <a:p>
                      <a:pPr algn="ctr">
                        <a:lnSpc>
                          <a:spcPct val="115000"/>
                        </a:lnSpc>
                        <a:spcAft>
                          <a:spcPts val="1000"/>
                        </a:spcAft>
                      </a:pPr>
                      <a:r>
                        <a:rPr lang="en-US" sz="1400" dirty="0">
                          <a:latin typeface="Calibri"/>
                          <a:ea typeface="Calibri"/>
                          <a:cs typeface="Times New Roman"/>
                        </a:rPr>
                        <a:t>70%</a:t>
                      </a:r>
                    </a:p>
                  </a:txBody>
                  <a:tcPr marL="68580" marR="68580" marT="6350" marB="0" anchor="ctr"/>
                </a:tc>
              </a:tr>
              <a:tr h="370840">
                <a:tc>
                  <a:txBody>
                    <a:bodyPr/>
                    <a:lstStyle/>
                    <a:p>
                      <a:pPr marL="291465">
                        <a:lnSpc>
                          <a:spcPct val="115000"/>
                        </a:lnSpc>
                        <a:spcAft>
                          <a:spcPts val="1000"/>
                        </a:spcAft>
                      </a:pPr>
                      <a:r>
                        <a:rPr lang="en-US" sz="1400" dirty="0">
                          <a:latin typeface="Calibri"/>
                          <a:ea typeface="Calibri"/>
                          <a:cs typeface="Times New Roman"/>
                        </a:rPr>
                        <a:t>Others</a:t>
                      </a:r>
                    </a:p>
                  </a:txBody>
                  <a:tcPr marL="68580" marR="68580" marT="6350" marB="0" anchor="ctr"/>
                </a:tc>
                <a:tc>
                  <a:txBody>
                    <a:bodyPr/>
                    <a:lstStyle/>
                    <a:p>
                      <a:pPr algn="ctr">
                        <a:lnSpc>
                          <a:spcPct val="115000"/>
                        </a:lnSpc>
                        <a:spcAft>
                          <a:spcPts val="1000"/>
                        </a:spcAft>
                      </a:pPr>
                      <a:r>
                        <a:rPr lang="en-US" sz="1400" dirty="0">
                          <a:latin typeface="Calibri"/>
                          <a:ea typeface="Calibri"/>
                          <a:cs typeface="Times New Roman"/>
                        </a:rPr>
                        <a:t>65%</a:t>
                      </a:r>
                    </a:p>
                  </a:txBody>
                  <a:tcPr marL="68580" marR="68580" marT="6350" marB="0" anchor="ctr"/>
                </a:tc>
              </a:tr>
            </a:tbl>
          </a:graphicData>
        </a:graphic>
      </p:graphicFrame>
    </p:spTree>
  </p:cSld>
  <p:clrMapOvr>
    <a:masterClrMapping/>
  </p:clrMapOvr>
  <p:transition/>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8.4 TYPE OF ANIMAL HUSBANDRY FOOD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44" name="TextBox 43"/>
          <p:cNvSpPr txBox="1"/>
          <p:nvPr/>
        </p:nvSpPr>
        <p:spPr>
          <a:xfrm>
            <a:off x="2471103" y="9669645"/>
            <a:ext cx="2951449"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Animal Husbandry products</a:t>
            </a:r>
            <a:endParaRPr lang="en-US" sz="900" b="1" dirty="0">
              <a:solidFill>
                <a:srgbClr val="FF0000"/>
              </a:solidFill>
              <a:latin typeface="Calibri" pitchFamily="34" charset="0"/>
            </a:endParaRP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1533075"/>
          <a:ext cx="6343651" cy="19202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81199"/>
                <a:gridCol w="1090613"/>
                <a:gridCol w="1090613"/>
                <a:gridCol w="1090613"/>
                <a:gridCol w="1090613"/>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Urban CS’s</a:t>
                      </a:r>
                    </a:p>
                    <a:p>
                      <a:pPr algn="ctr" fontAlgn="ctr"/>
                      <a:r>
                        <a:rPr lang="en-US" sz="1000" b="1" i="0" u="none" strike="noStrike" dirty="0" smtClean="0">
                          <a:solidFill>
                            <a:schemeClr val="bg2"/>
                          </a:solidFill>
                          <a:latin typeface="Calibri"/>
                        </a:rPr>
                        <a:t>(n=231)</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Rural CS’s</a:t>
                      </a:r>
                    </a:p>
                    <a:p>
                      <a:pPr algn="ctr" fontAlgn="ctr"/>
                      <a:r>
                        <a:rPr lang="en-US" sz="1000" b="1" i="0" u="none" strike="noStrike" dirty="0" smtClean="0">
                          <a:solidFill>
                            <a:schemeClr val="bg2"/>
                          </a:solidFill>
                          <a:latin typeface="Calibri"/>
                        </a:rPr>
                        <a:t>(n=221)</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NHB/NHM</a:t>
                      </a:r>
                    </a:p>
                    <a:p>
                      <a:pPr algn="ctr" fontAlgn="ctr"/>
                      <a:r>
                        <a:rPr lang="en-US" sz="1000" b="1" i="0" u="none" strike="noStrike" dirty="0" smtClean="0">
                          <a:solidFill>
                            <a:schemeClr val="bg2"/>
                          </a:solidFill>
                          <a:latin typeface="Calibri"/>
                        </a:rPr>
                        <a:t>(n=153)</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Others</a:t>
                      </a:r>
                    </a:p>
                    <a:p>
                      <a:pPr algn="ctr" fontAlgn="ctr"/>
                      <a:r>
                        <a:rPr lang="en-US" sz="1000" b="1" i="0" u="none" strike="noStrike" dirty="0" smtClean="0">
                          <a:solidFill>
                            <a:schemeClr val="bg2"/>
                          </a:solidFill>
                          <a:latin typeface="Calibri"/>
                        </a:rPr>
                        <a:t>(n=299)</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 Seafood</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Fresh water fish</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Poultry</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Meats  (Beef, Lamb, Mutton, Pork)</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Other</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4136419"/>
          <a:ext cx="6372223" cy="2191893"/>
        </p:xfrm>
        <a:graphic>
          <a:graphicData uri="http://schemas.openxmlformats.org/drawingml/2006/table">
            <a:tbl>
              <a:tblPr firstRow="1" bandRow="1">
                <a:effectLst>
                  <a:outerShdw blurRad="50800" dist="38100" dir="2700000" algn="tl" rotWithShape="0">
                    <a:prstClr val="black">
                      <a:alpha val="40000"/>
                    </a:prstClr>
                  </a:outerShdw>
                </a:effectLst>
              </a:tblPr>
              <a:tblGrid>
                <a:gridCol w="1152524"/>
                <a:gridCol w="823144"/>
                <a:gridCol w="681806"/>
                <a:gridCol w="555134"/>
                <a:gridCol w="559291"/>
                <a:gridCol w="677649"/>
                <a:gridCol w="685735"/>
                <a:gridCol w="618470"/>
                <a:gridCol w="61847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Proprietorship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Partnership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(n=128)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 Ltd. </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 Ltd.</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(n=179)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Cooperative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Govt. (Co./Dept./PSU)</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Not mentioned ownership type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 Seafood</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Fresh water fish</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Poultry</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Meats  (Beef, Lamb, Mutton, Pork)</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Other</a:t>
                      </a:r>
                    </a:p>
                  </a:txBody>
                  <a:tcPr marL="45720" marR="9144"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1" name="TextBox 10"/>
          <p:cNvSpPr txBox="1"/>
          <p:nvPr/>
        </p:nvSpPr>
        <p:spPr>
          <a:xfrm>
            <a:off x="181264" y="1059010"/>
            <a:ext cx="4473856"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Ownership Type/Urban/Rural/NHB/NHM</a:t>
            </a:r>
            <a:endParaRPr lang="en-US" sz="1800" b="1" i="1" u="sng" dirty="0">
              <a:solidFill>
                <a:srgbClr val="002060"/>
              </a:solidFill>
              <a:latin typeface="Calibri" pitchFamily="34" charset="0"/>
            </a:endParaRPr>
          </a:p>
        </p:txBody>
      </p:sp>
      <p:sp>
        <p:nvSpPr>
          <p:cNvPr id="10" name="Round Diagonal Corner Rectangle 9"/>
          <p:cNvSpPr/>
          <p:nvPr/>
        </p:nvSpPr>
        <p:spPr bwMode="auto">
          <a:xfrm>
            <a:off x="338287" y="7456092"/>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77% of the CS under Partnership type  store seafood. </a:t>
            </a:r>
          </a:p>
          <a:p>
            <a:pPr marL="177800" lvl="1" indent="-177800" algn="l">
              <a:buFont typeface="Arial" pitchFamily="34" charset="0"/>
              <a:buChar char="•"/>
            </a:pPr>
            <a:r>
              <a:rPr lang="en-US" sz="1200" dirty="0" smtClean="0">
                <a:solidFill>
                  <a:srgbClr val="002060"/>
                </a:solidFill>
                <a:latin typeface="Calibri" pitchFamily="34" charset="0"/>
              </a:rPr>
              <a:t>24% of the of CS in </a:t>
            </a:r>
            <a:r>
              <a:rPr lang="en-US" sz="1200" dirty="0" err="1" smtClean="0">
                <a:solidFill>
                  <a:srgbClr val="002060"/>
                </a:solidFill>
                <a:latin typeface="Calibri" pitchFamily="34" charset="0"/>
              </a:rPr>
              <a:t>NHB</a:t>
            </a:r>
            <a:r>
              <a:rPr lang="en-US" sz="1200" dirty="0" smtClean="0">
                <a:solidFill>
                  <a:srgbClr val="002060"/>
                </a:solidFill>
                <a:latin typeface="Calibri" pitchFamily="34" charset="0"/>
              </a:rPr>
              <a:t>/</a:t>
            </a:r>
            <a:r>
              <a:rPr lang="en-US" sz="1200" dirty="0" err="1" smtClean="0">
                <a:solidFill>
                  <a:srgbClr val="002060"/>
                </a:solidFill>
                <a:latin typeface="Calibri" pitchFamily="34" charset="0"/>
              </a:rPr>
              <a:t>NHM</a:t>
            </a:r>
            <a:r>
              <a:rPr lang="en-US" sz="1200" dirty="0" smtClean="0">
                <a:solidFill>
                  <a:srgbClr val="002060"/>
                </a:solidFill>
                <a:latin typeface="Calibri" pitchFamily="34" charset="0"/>
              </a:rPr>
              <a:t> store Poultry.</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8.5 TYPE OF PHARMACEUTICAL PRODUCT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8" name="TextBox 37"/>
          <p:cNvSpPr txBox="1"/>
          <p:nvPr/>
        </p:nvSpPr>
        <p:spPr>
          <a:xfrm>
            <a:off x="1254476" y="1685826"/>
            <a:ext cx="529312"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39" name="TextBox 38"/>
          <p:cNvSpPr txBox="1"/>
          <p:nvPr/>
        </p:nvSpPr>
        <p:spPr>
          <a:xfrm>
            <a:off x="2303166" y="1685826"/>
            <a:ext cx="551754"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n=37)</a:t>
            </a:r>
            <a:endParaRPr lang="en-US" sz="1000" b="1" dirty="0">
              <a:solidFill>
                <a:srgbClr val="002060"/>
              </a:solidFill>
              <a:latin typeface="Calibri" pitchFamily="34" charset="0"/>
            </a:endParaRPr>
          </a:p>
        </p:txBody>
      </p:sp>
      <p:sp>
        <p:nvSpPr>
          <p:cNvPr id="40" name="TextBox 39"/>
          <p:cNvSpPr txBox="1"/>
          <p:nvPr/>
        </p:nvSpPr>
        <p:spPr>
          <a:xfrm>
            <a:off x="3223383" y="1685826"/>
            <a:ext cx="540533" cy="400110"/>
          </a:xfrm>
          <a:prstGeom prst="rect">
            <a:avLst/>
          </a:prstGeom>
          <a:noFill/>
        </p:spPr>
        <p:txBody>
          <a:bodyPr wrap="none" rtlCol="0">
            <a:spAutoFit/>
          </a:bodyPr>
          <a:lstStyle/>
          <a:p>
            <a:r>
              <a:rPr lang="en-US" sz="1000" b="1" dirty="0" smtClean="0">
                <a:solidFill>
                  <a:srgbClr val="002060"/>
                </a:solidFill>
                <a:latin typeface="Calibri" pitchFamily="34" charset="0"/>
              </a:rPr>
              <a:t>Type P</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n=24)</a:t>
            </a:r>
            <a:endParaRPr lang="en-US" sz="1000" b="1" dirty="0">
              <a:solidFill>
                <a:srgbClr val="002060"/>
              </a:solidFill>
              <a:latin typeface="Calibri" pitchFamily="34" charset="0"/>
            </a:endParaRPr>
          </a:p>
        </p:txBody>
      </p:sp>
      <p:sp>
        <p:nvSpPr>
          <p:cNvPr id="41" name="TextBox 40"/>
          <p:cNvSpPr txBox="1"/>
          <p:nvPr/>
        </p:nvSpPr>
        <p:spPr>
          <a:xfrm>
            <a:off x="4164279" y="1685826"/>
            <a:ext cx="612668"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n=12)</a:t>
            </a:r>
            <a:endParaRPr lang="en-US" sz="1000" b="1" dirty="0">
              <a:solidFill>
                <a:srgbClr val="002060"/>
              </a:solidFill>
              <a:latin typeface="Calibri" pitchFamily="34" charset="0"/>
            </a:endParaRPr>
          </a:p>
        </p:txBody>
      </p:sp>
      <p:sp>
        <p:nvSpPr>
          <p:cNvPr id="43" name="TextBox 42"/>
          <p:cNvSpPr txBox="1"/>
          <p:nvPr/>
        </p:nvSpPr>
        <p:spPr>
          <a:xfrm>
            <a:off x="5169981"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74" name="TextBox 73"/>
          <p:cNvSpPr txBox="1"/>
          <p:nvPr/>
        </p:nvSpPr>
        <p:spPr>
          <a:xfrm>
            <a:off x="60490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a:t>
            </a:r>
            <a:endParaRPr lang="en-US" sz="1000" b="1" dirty="0">
              <a:solidFill>
                <a:srgbClr val="002060"/>
              </a:solidFill>
              <a:latin typeface="Calibri" pitchFamily="34" charset="0"/>
            </a:endParaRPr>
          </a:p>
        </p:txBody>
      </p:sp>
      <p:graphicFrame>
        <p:nvGraphicFramePr>
          <p:cNvPr id="75" name="Chart 74"/>
          <p:cNvGraphicFramePr/>
          <p:nvPr/>
        </p:nvGraphicFramePr>
        <p:xfrm>
          <a:off x="1121017" y="2148056"/>
          <a:ext cx="1355483" cy="257634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6" name="Chart 75"/>
          <p:cNvGraphicFramePr/>
          <p:nvPr/>
        </p:nvGraphicFramePr>
        <p:xfrm>
          <a:off x="5736562" y="214805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7" name="Chart 76"/>
          <p:cNvGraphicFramePr/>
          <p:nvPr/>
        </p:nvGraphicFramePr>
        <p:xfrm>
          <a:off x="2044126" y="214805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8" name="Chart 77"/>
          <p:cNvGraphicFramePr/>
          <p:nvPr/>
        </p:nvGraphicFramePr>
        <p:xfrm>
          <a:off x="2967235" y="214805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9" name="Chart 78"/>
          <p:cNvGraphicFramePr/>
          <p:nvPr/>
        </p:nvGraphicFramePr>
        <p:xfrm>
          <a:off x="3890344" y="214805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0" name="Chart 79"/>
          <p:cNvGraphicFramePr/>
          <p:nvPr/>
        </p:nvGraphicFramePr>
        <p:xfrm>
          <a:off x="4813453" y="2148056"/>
          <a:ext cx="1355483" cy="2576343"/>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81" name="Table 80"/>
          <p:cNvGraphicFramePr>
            <a:graphicFrameLocks noGrp="1"/>
          </p:cNvGraphicFramePr>
          <p:nvPr/>
        </p:nvGraphicFramePr>
        <p:xfrm>
          <a:off x="304800" y="6128658"/>
          <a:ext cx="1190566" cy="2189844"/>
        </p:xfrm>
        <a:graphic>
          <a:graphicData uri="http://schemas.openxmlformats.org/drawingml/2006/table">
            <a:tbl>
              <a:tblPr/>
              <a:tblGrid>
                <a:gridCol w="1190566"/>
              </a:tblGrid>
              <a:tr h="547461">
                <a:tc>
                  <a:txBody>
                    <a:bodyPr/>
                    <a:lstStyle/>
                    <a:p>
                      <a:pPr algn="r" fontAlgn="ctr"/>
                      <a:r>
                        <a:rPr lang="en-US" sz="1000" b="0" i="0" u="none" strike="noStrike" kern="1200" dirty="0">
                          <a:solidFill>
                            <a:srgbClr val="002060"/>
                          </a:solidFill>
                          <a:latin typeface="Calibri"/>
                          <a:ea typeface="+mn-ea"/>
                          <a:cs typeface="+mn-cs"/>
                        </a:rPr>
                        <a:t> Vaccine</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547461">
                <a:tc>
                  <a:txBody>
                    <a:bodyPr/>
                    <a:lstStyle/>
                    <a:p>
                      <a:pPr algn="r" fontAlgn="ctr"/>
                      <a:r>
                        <a:rPr lang="en-US" sz="1000" b="0" i="0" u="none" strike="noStrike" kern="1200" dirty="0">
                          <a:solidFill>
                            <a:srgbClr val="002060"/>
                          </a:solidFill>
                          <a:latin typeface="Calibri"/>
                          <a:ea typeface="+mn-ea"/>
                          <a:cs typeface="+mn-cs"/>
                        </a:rPr>
                        <a:t> Medicine</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47461">
                <a:tc>
                  <a:txBody>
                    <a:bodyPr/>
                    <a:lstStyle/>
                    <a:p>
                      <a:pPr algn="r" fontAlgn="ctr"/>
                      <a:r>
                        <a:rPr lang="en-US" sz="1000" b="0" i="0" u="none" strike="noStrike" kern="1200" dirty="0">
                          <a:solidFill>
                            <a:srgbClr val="002060"/>
                          </a:solidFill>
                          <a:latin typeface="Calibri"/>
                          <a:ea typeface="+mn-ea"/>
                          <a:cs typeface="+mn-cs"/>
                        </a:rPr>
                        <a:t> Active product ingredient</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47461">
                <a:tc>
                  <a:txBody>
                    <a:bodyPr/>
                    <a:lstStyle/>
                    <a:p>
                      <a:pPr algn="r" fontAlgn="ctr"/>
                      <a:r>
                        <a:rPr lang="en-US" sz="1000" b="0" i="0" u="none" strike="noStrike" kern="1200" dirty="0">
                          <a:solidFill>
                            <a:srgbClr val="002060"/>
                          </a:solidFill>
                          <a:latin typeface="Calibri"/>
                          <a:ea typeface="+mn-ea"/>
                          <a:cs typeface="+mn-cs"/>
                        </a:rPr>
                        <a:t> Other1</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82" name="TextBox 81"/>
          <p:cNvSpPr txBox="1"/>
          <p:nvPr/>
        </p:nvSpPr>
        <p:spPr>
          <a:xfrm>
            <a:off x="1254476" y="5633861"/>
            <a:ext cx="529312"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83" name="TextBox 82"/>
          <p:cNvSpPr txBox="1"/>
          <p:nvPr/>
        </p:nvSpPr>
        <p:spPr>
          <a:xfrm>
            <a:off x="2534070" y="5633861"/>
            <a:ext cx="497251"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n=9)</a:t>
            </a:r>
            <a:endParaRPr lang="en-US" sz="1000" b="1" dirty="0">
              <a:solidFill>
                <a:srgbClr val="002060"/>
              </a:solidFill>
              <a:latin typeface="Calibri" pitchFamily="34" charset="0"/>
            </a:endParaRPr>
          </a:p>
        </p:txBody>
      </p:sp>
      <p:sp>
        <p:nvSpPr>
          <p:cNvPr id="84" name="TextBox 83"/>
          <p:cNvSpPr txBox="1"/>
          <p:nvPr/>
        </p:nvSpPr>
        <p:spPr>
          <a:xfrm>
            <a:off x="3748742" y="5633861"/>
            <a:ext cx="529312"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a:t>
            </a:r>
            <a:endParaRPr lang="en-US" sz="1000" b="1" dirty="0">
              <a:solidFill>
                <a:srgbClr val="002060"/>
              </a:solidFill>
              <a:latin typeface="Calibri" pitchFamily="34" charset="0"/>
            </a:endParaRPr>
          </a:p>
        </p:txBody>
      </p:sp>
      <p:sp>
        <p:nvSpPr>
          <p:cNvPr id="85" name="TextBox 84"/>
          <p:cNvSpPr txBox="1"/>
          <p:nvPr/>
        </p:nvSpPr>
        <p:spPr>
          <a:xfrm>
            <a:off x="4946583" y="5633861"/>
            <a:ext cx="529312"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n=14)</a:t>
            </a:r>
            <a:endParaRPr lang="en-US" sz="1000" b="1" dirty="0">
              <a:solidFill>
                <a:srgbClr val="002060"/>
              </a:solidFill>
              <a:latin typeface="Calibri" pitchFamily="34" charset="0"/>
            </a:endParaRPr>
          </a:p>
        </p:txBody>
      </p:sp>
      <p:sp>
        <p:nvSpPr>
          <p:cNvPr id="86" name="TextBox 85"/>
          <p:cNvSpPr txBox="1"/>
          <p:nvPr/>
        </p:nvSpPr>
        <p:spPr>
          <a:xfrm>
            <a:off x="6111562" y="5633861"/>
            <a:ext cx="529312"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n=11)</a:t>
            </a:r>
            <a:endParaRPr lang="en-US" sz="1000" b="1" dirty="0">
              <a:solidFill>
                <a:srgbClr val="002060"/>
              </a:solidFill>
              <a:latin typeface="Calibri" pitchFamily="34" charset="0"/>
            </a:endParaRPr>
          </a:p>
        </p:txBody>
      </p:sp>
      <p:graphicFrame>
        <p:nvGraphicFramePr>
          <p:cNvPr id="87" name="Chart 86"/>
          <p:cNvGraphicFramePr/>
          <p:nvPr/>
        </p:nvGraphicFramePr>
        <p:xfrm>
          <a:off x="1121017" y="6078529"/>
          <a:ext cx="1355483" cy="257634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88" name="Chart 87"/>
          <p:cNvGraphicFramePr/>
          <p:nvPr/>
        </p:nvGraphicFramePr>
        <p:xfrm>
          <a:off x="5736562" y="6078529"/>
          <a:ext cx="1355483" cy="257634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89" name="Chart 88"/>
          <p:cNvGraphicFramePr/>
          <p:nvPr/>
        </p:nvGraphicFramePr>
        <p:xfrm>
          <a:off x="2274903" y="6078529"/>
          <a:ext cx="1355483" cy="257634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90" name="Chart 89"/>
          <p:cNvGraphicFramePr/>
          <p:nvPr/>
        </p:nvGraphicFramePr>
        <p:xfrm>
          <a:off x="3428789" y="6078529"/>
          <a:ext cx="1355483" cy="2576343"/>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91" name="Chart 90"/>
          <p:cNvGraphicFramePr/>
          <p:nvPr/>
        </p:nvGraphicFramePr>
        <p:xfrm>
          <a:off x="4582675" y="6078529"/>
          <a:ext cx="1355483" cy="2576343"/>
        </p:xfrm>
        <a:graphic>
          <a:graphicData uri="http://schemas.openxmlformats.org/drawingml/2006/chart">
            <c:chart xmlns:c="http://schemas.openxmlformats.org/drawingml/2006/chart" xmlns:r="http://schemas.openxmlformats.org/officeDocument/2006/relationships" r:id="rId12"/>
          </a:graphicData>
        </a:graphic>
      </p:graphicFrame>
      <p:sp>
        <p:nvSpPr>
          <p:cNvPr id="92" name="Round Diagonal Corner Rectangle 91"/>
          <p:cNvSpPr/>
          <p:nvPr/>
        </p:nvSpPr>
        <p:spPr bwMode="auto">
          <a:xfrm>
            <a:off x="338287" y="4556030"/>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68% of Type Q CS’s store vaccines alongside medicines.</a:t>
            </a:r>
          </a:p>
          <a:p>
            <a:pPr marL="177800" lvl="1" indent="-177800" algn="l">
              <a:buFont typeface="Arial" pitchFamily="34" charset="0"/>
              <a:buChar char="•"/>
            </a:pPr>
            <a:r>
              <a:rPr lang="en-US" sz="1200" dirty="0" smtClean="0">
                <a:solidFill>
                  <a:srgbClr val="002060"/>
                </a:solidFill>
                <a:latin typeface="Calibri" pitchFamily="34" charset="0"/>
              </a:rPr>
              <a:t>Of the 44 stocking pharma products, 37 are stocking Type H, 24 are stocking Type P and 12 are stocking Type M products. Their practice of stocking pharma products is given in other columns</a:t>
            </a:r>
          </a:p>
        </p:txBody>
      </p:sp>
      <p:sp>
        <p:nvSpPr>
          <p:cNvPr id="93" name="Round Diagonal Corner Rectangle 92"/>
          <p:cNvSpPr/>
          <p:nvPr/>
        </p:nvSpPr>
        <p:spPr bwMode="auto">
          <a:xfrm>
            <a:off x="338287" y="8623717"/>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Across zones, vaccine is  stocked by majority followed by other medicines.</a:t>
            </a:r>
            <a:endParaRPr lang="en-US" sz="1200" dirty="0">
              <a:solidFill>
                <a:srgbClr val="002060"/>
              </a:solidFill>
              <a:latin typeface="Calibri" pitchFamily="34" charset="0"/>
            </a:endParaRPr>
          </a:p>
        </p:txBody>
      </p:sp>
      <p:cxnSp>
        <p:nvCxnSpPr>
          <p:cNvPr id="94" name="Straight Connector 93"/>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95" name="TextBox 94"/>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35" name="Table 34"/>
          <p:cNvGraphicFramePr>
            <a:graphicFrameLocks noGrp="1"/>
          </p:cNvGraphicFramePr>
          <p:nvPr/>
        </p:nvGraphicFramePr>
        <p:xfrm>
          <a:off x="304800" y="2188660"/>
          <a:ext cx="1190566" cy="2221416"/>
        </p:xfrm>
        <a:graphic>
          <a:graphicData uri="http://schemas.openxmlformats.org/drawingml/2006/table">
            <a:tbl>
              <a:tblPr/>
              <a:tblGrid>
                <a:gridCol w="1190566"/>
              </a:tblGrid>
              <a:tr h="555354">
                <a:tc>
                  <a:txBody>
                    <a:bodyPr/>
                    <a:lstStyle/>
                    <a:p>
                      <a:pPr algn="r" fontAlgn="ctr"/>
                      <a:r>
                        <a:rPr lang="en-US" sz="1000" b="0" i="0" u="none" strike="noStrike" kern="1200" dirty="0">
                          <a:solidFill>
                            <a:srgbClr val="002060"/>
                          </a:solidFill>
                          <a:latin typeface="Calibri"/>
                          <a:ea typeface="+mn-ea"/>
                          <a:cs typeface="+mn-cs"/>
                        </a:rPr>
                        <a:t> Vaccine</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555354">
                <a:tc>
                  <a:txBody>
                    <a:bodyPr/>
                    <a:lstStyle/>
                    <a:p>
                      <a:pPr algn="r" fontAlgn="ctr"/>
                      <a:r>
                        <a:rPr lang="en-US" sz="1000" b="0" i="0" u="none" strike="noStrike" kern="1200" dirty="0">
                          <a:solidFill>
                            <a:srgbClr val="002060"/>
                          </a:solidFill>
                          <a:latin typeface="Calibri"/>
                          <a:ea typeface="+mn-ea"/>
                          <a:cs typeface="+mn-cs"/>
                        </a:rPr>
                        <a:t> Medicine</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55354">
                <a:tc>
                  <a:txBody>
                    <a:bodyPr/>
                    <a:lstStyle/>
                    <a:p>
                      <a:pPr algn="r" fontAlgn="ctr"/>
                      <a:r>
                        <a:rPr lang="en-US" sz="1000" b="0" i="0" u="none" strike="noStrike" kern="1200" dirty="0">
                          <a:solidFill>
                            <a:srgbClr val="002060"/>
                          </a:solidFill>
                          <a:latin typeface="Calibri"/>
                          <a:ea typeface="+mn-ea"/>
                          <a:cs typeface="+mn-cs"/>
                        </a:rPr>
                        <a:t> Active product ingredient</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55354">
                <a:tc>
                  <a:txBody>
                    <a:bodyPr/>
                    <a:lstStyle/>
                    <a:p>
                      <a:pPr algn="r" fontAlgn="ctr"/>
                      <a:r>
                        <a:rPr lang="en-US" sz="1000" b="0" i="0" u="none" strike="noStrike" kern="1200" dirty="0">
                          <a:solidFill>
                            <a:srgbClr val="002060"/>
                          </a:solidFill>
                          <a:latin typeface="Calibri"/>
                          <a:ea typeface="+mn-ea"/>
                          <a:cs typeface="+mn-cs"/>
                        </a:rPr>
                        <a:t> Other1</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34" name="TextBox 33"/>
          <p:cNvSpPr txBox="1"/>
          <p:nvPr/>
        </p:nvSpPr>
        <p:spPr>
          <a:xfrm>
            <a:off x="2554456" y="9669645"/>
            <a:ext cx="2868093"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Pharmaceutical products </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8.5 TYPE OF PHARMACEUTICAL PRODUCT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9" name="Round Diagonal Corner Rectangle 68"/>
          <p:cNvSpPr/>
          <p:nvPr/>
        </p:nvSpPr>
        <p:spPr bwMode="auto">
          <a:xfrm>
            <a:off x="338287" y="7626587"/>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Low bases.</a:t>
            </a:r>
            <a:endParaRPr lang="en-US" sz="1200" dirty="0">
              <a:solidFill>
                <a:srgbClr val="002060"/>
              </a:solidFill>
              <a:latin typeface="Calibri" pitchFamily="34" charset="0"/>
            </a:endParaRP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3" name="TextBox 12"/>
          <p:cNvSpPr txBox="1"/>
          <p:nvPr/>
        </p:nvSpPr>
        <p:spPr>
          <a:xfrm>
            <a:off x="2554456" y="9669645"/>
            <a:ext cx="2868093"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Pharmaceutical products </a:t>
            </a:r>
            <a:endParaRPr lang="en-US" sz="900" b="1" dirty="0">
              <a:solidFill>
                <a:srgbClr val="FF0000"/>
              </a:solidFill>
              <a:latin typeface="Calibri" pitchFamily="34" charset="0"/>
            </a:endParaRPr>
          </a:p>
        </p:txBody>
      </p:sp>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All</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n=44)</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Maharashtra </a:t>
                      </a:r>
                      <a:r>
                        <a:rPr lang="en-US" sz="1000" b="1" i="0" u="none" strike="noStrike" kern="1200" dirty="0">
                          <a:solidFill>
                            <a:schemeClr val="bg1"/>
                          </a:solidFill>
                          <a:latin typeface="Calibri"/>
                          <a:ea typeface="+mn-ea"/>
                          <a:cs typeface="+mn-cs"/>
                        </a:rPr>
                        <a:t>(n=11)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UP</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 &amp; N (n=-)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AP </a:t>
                      </a:r>
                      <a:endParaRPr lang="en-US" sz="1000" b="1" i="0" u="none" strike="noStrike" kern="1200" dirty="0" smtClean="0">
                        <a:solidFill>
                          <a:schemeClr val="bg1"/>
                        </a:solidFill>
                        <a:latin typeface="Calibri"/>
                        <a:ea typeface="+mn-ea"/>
                        <a:cs typeface="+mn-cs"/>
                      </a:endParaRPr>
                    </a:p>
                    <a:p>
                      <a:pPr algn="ctr" fontAlgn="ct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Assam (n=-)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Bihar (n=1)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Chandigarh (n=-)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 Vaccine</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Medicine</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Active product ingredient</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Other</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04801" y="4136419"/>
          <a:ext cx="6305550"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All</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n=44)</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ctr" latinLnBrk="0" hangingPunct="1"/>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C’garh</a:t>
                      </a:r>
                    </a:p>
                    <a:p>
                      <a:pPr marL="0" algn="ctr" defTabSz="914400" rtl="0" eaLnBrk="1" fontAlgn="ctr" latinLnBrk="0" hangingPunct="1"/>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ctr" latinLnBrk="0" hangingPunct="1"/>
                      <a:r>
                        <a:rPr lang="en-US" sz="1000" b="1" i="0" u="none" strike="noStrike" kern="1200" dirty="0">
                          <a:solidFill>
                            <a:schemeClr val="bg1"/>
                          </a:solidFill>
                          <a:latin typeface="Calibri"/>
                          <a:ea typeface="+mn-ea"/>
                          <a:cs typeface="+mn-cs"/>
                        </a:rPr>
                        <a:t> Delhi (n=3)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ctr" latinLnBrk="0" hangingPunct="1"/>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Goa</a:t>
                      </a:r>
                    </a:p>
                    <a:p>
                      <a:pPr marL="0" algn="ctr" defTabSz="914400" rtl="0" eaLnBrk="1" fontAlgn="ctr" latinLnBrk="0" hangingPunct="1"/>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ctr" latinLnBrk="0" hangingPunct="1"/>
                      <a:r>
                        <a:rPr lang="en-US" sz="1000" b="1" i="0" u="none" strike="noStrike" kern="1200" dirty="0">
                          <a:solidFill>
                            <a:schemeClr val="bg1"/>
                          </a:solidFill>
                          <a:latin typeface="Calibri"/>
                          <a:ea typeface="+mn-ea"/>
                          <a:cs typeface="+mn-cs"/>
                        </a:rPr>
                        <a:t> Gujarat (n=1)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ctr" latinLnBrk="0" hangingPunct="1"/>
                      <a:r>
                        <a:rPr lang="en-US" sz="1000" b="1" i="0" u="none" strike="noStrike" kern="1200" dirty="0">
                          <a:solidFill>
                            <a:schemeClr val="bg1"/>
                          </a:solidFill>
                          <a:latin typeface="Calibri"/>
                          <a:ea typeface="+mn-ea"/>
                          <a:cs typeface="+mn-cs"/>
                        </a:rPr>
                        <a:t> Haryana (n=1)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ctr" latinLnBrk="0" hangingPunct="1"/>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HP</a:t>
                      </a:r>
                    </a:p>
                    <a:p>
                      <a:pPr marL="0" algn="ctr" defTabSz="914400" rtl="0" eaLnBrk="1" fontAlgn="ctr" latinLnBrk="0" hangingPunct="1"/>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ctr" latinLnBrk="0" hangingPunct="1"/>
                      <a:r>
                        <a:rPr lang="en-US" sz="1000" b="1" i="0" u="none" strike="noStrike" kern="1200" dirty="0">
                          <a:solidFill>
                            <a:schemeClr val="bg1"/>
                          </a:solidFill>
                          <a:latin typeface="Calibri"/>
                          <a:ea typeface="+mn-ea"/>
                          <a:cs typeface="+mn-cs"/>
                        </a:rPr>
                        <a:t> J &amp; </a:t>
                      </a:r>
                      <a:r>
                        <a:rPr lang="en-US" sz="1000" b="1" i="0" u="none" strike="noStrike" kern="1200" dirty="0" smtClean="0">
                          <a:solidFill>
                            <a:schemeClr val="bg1"/>
                          </a:solidFill>
                          <a:latin typeface="Calibri"/>
                          <a:ea typeface="+mn-ea"/>
                          <a:cs typeface="+mn-cs"/>
                        </a:rPr>
                        <a:t>K</a:t>
                      </a:r>
                    </a:p>
                    <a:p>
                      <a:pPr marL="0" algn="ctr" defTabSz="914400" rtl="0" eaLnBrk="1" fontAlgn="ctr" latinLnBrk="0" hangingPunct="1"/>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 Vaccine</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Medicine</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Active product ingredient</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Other</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8.5 TYPE OF PHARMACEUTICAL PRODUCT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9" name="Round Diagonal Corner Rectangle 68"/>
          <p:cNvSpPr/>
          <p:nvPr/>
        </p:nvSpPr>
        <p:spPr bwMode="auto">
          <a:xfrm>
            <a:off x="338287" y="7626587"/>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Low bases.</a:t>
            </a:r>
            <a:endParaRPr lang="en-US" sz="1200" dirty="0">
              <a:solidFill>
                <a:srgbClr val="002060"/>
              </a:solidFill>
              <a:latin typeface="Calibri" pitchFamily="34" charset="0"/>
            </a:endParaRPr>
          </a:p>
        </p:txBody>
      </p:sp>
      <p:sp>
        <p:nvSpPr>
          <p:cNvPr id="44" name="TextBox 43"/>
          <p:cNvSpPr txBox="1"/>
          <p:nvPr/>
        </p:nvSpPr>
        <p:spPr>
          <a:xfrm>
            <a:off x="2554456" y="9669645"/>
            <a:ext cx="2868093"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Pharmaceutical products </a:t>
            </a:r>
            <a:endParaRPr lang="en-US" sz="900" b="1" dirty="0">
              <a:solidFill>
                <a:srgbClr val="FF0000"/>
              </a:solidFill>
              <a:latin typeface="Calibri" pitchFamily="34" charset="0"/>
            </a:endParaRP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1533075"/>
          <a:ext cx="6375960" cy="168592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9176"/>
                <a:gridCol w="507541"/>
                <a:gridCol w="679589"/>
                <a:gridCol w="548640"/>
                <a:gridCol w="507541"/>
                <a:gridCol w="507541"/>
                <a:gridCol w="507541"/>
                <a:gridCol w="507541"/>
                <a:gridCol w="640080"/>
                <a:gridCol w="61077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All</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n=44)</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Jharkhand (n=-)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smtClean="0">
                          <a:solidFill>
                            <a:schemeClr val="bg1"/>
                          </a:solidFill>
                          <a:latin typeface="Calibri"/>
                          <a:ea typeface="+mn-ea"/>
                          <a:cs typeface="+mn-cs"/>
                        </a:rPr>
                        <a:t>Karnataka </a:t>
                      </a:r>
                      <a:r>
                        <a:rPr lang="en-US" sz="950" b="1" i="0" u="none" strike="noStrike" kern="1200" dirty="0">
                          <a:solidFill>
                            <a:schemeClr val="bg1"/>
                          </a:solidFill>
                          <a:latin typeface="Calibri"/>
                          <a:ea typeface="+mn-ea"/>
                          <a:cs typeface="+mn-cs"/>
                        </a:rPr>
                        <a:t>(n=1)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Kerala (n=2)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MP </a:t>
                      </a:r>
                      <a:endParaRPr lang="en-US" sz="950" b="1" i="0" u="none" strike="noStrike" kern="1200" dirty="0" smtClean="0">
                        <a:solidFill>
                          <a:schemeClr val="bg1"/>
                        </a:solidFill>
                        <a:latin typeface="Calibri"/>
                        <a:ea typeface="+mn-ea"/>
                        <a:cs typeface="+mn-cs"/>
                      </a:endParaRPr>
                    </a:p>
                    <a:p>
                      <a:pPr algn="ctr" fontAlgn="ctr"/>
                      <a:r>
                        <a:rPr lang="en-US" sz="950" b="1" i="0" u="none" strike="noStrike" kern="1200" dirty="0" smtClean="0">
                          <a:solidFill>
                            <a:schemeClr val="bg1"/>
                          </a:solidFill>
                          <a:latin typeface="Calibri"/>
                          <a:ea typeface="+mn-ea"/>
                          <a:cs typeface="+mn-cs"/>
                        </a:rPr>
                        <a:t>(</a:t>
                      </a:r>
                      <a:r>
                        <a:rPr lang="en-US" sz="950" b="1" i="0" u="none" strike="noStrike" kern="1200" dirty="0">
                          <a:solidFill>
                            <a:schemeClr val="bg1"/>
                          </a:solidFill>
                          <a:latin typeface="Calibri"/>
                          <a:ea typeface="+mn-ea"/>
                          <a:cs typeface="+mn-cs"/>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smtClean="0">
                          <a:solidFill>
                            <a:schemeClr val="bg1"/>
                          </a:solidFill>
                          <a:latin typeface="Calibri"/>
                          <a:ea typeface="+mn-ea"/>
                          <a:cs typeface="+mn-cs"/>
                        </a:rPr>
                        <a:t>Nagaland </a:t>
                      </a:r>
                      <a:r>
                        <a:rPr lang="en-US" sz="950" b="1" i="0" u="none" strike="noStrike" kern="1200" dirty="0">
                          <a:solidFill>
                            <a:schemeClr val="bg1"/>
                          </a:solidFill>
                          <a:latin typeface="Calibri"/>
                          <a:ea typeface="+mn-ea"/>
                          <a:cs typeface="+mn-cs"/>
                        </a:rPr>
                        <a:t>(n=-)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Orissa (n=1)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smtClean="0">
                          <a:solidFill>
                            <a:schemeClr val="bg1"/>
                          </a:solidFill>
                          <a:latin typeface="Calibri"/>
                          <a:ea typeface="+mn-ea"/>
                          <a:cs typeface="+mn-cs"/>
                        </a:rPr>
                        <a:t>Pondicherry </a:t>
                      </a:r>
                      <a:r>
                        <a:rPr lang="en-US" sz="950" b="1" i="0" u="none" strike="noStrike" kern="1200" dirty="0">
                          <a:solidFill>
                            <a:schemeClr val="bg1"/>
                          </a:solidFill>
                          <a:latin typeface="Calibri"/>
                          <a:ea typeface="+mn-ea"/>
                          <a:cs typeface="+mn-cs"/>
                        </a:rPr>
                        <a:t>(n=-)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Punjab (n=-)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 Vaccine</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Medicine</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Active product ingredient</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Other</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4136419"/>
          <a:ext cx="6305549" cy="168592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7325"/>
                <a:gridCol w="618528"/>
                <a:gridCol w="618528"/>
                <a:gridCol w="618528"/>
                <a:gridCol w="618528"/>
                <a:gridCol w="618528"/>
                <a:gridCol w="618528"/>
                <a:gridCol w="618528"/>
                <a:gridCol w="61852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All</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n=44)</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Rajasthan (</a:t>
                      </a:r>
                      <a:r>
                        <a:rPr lang="en-US" sz="950" b="1" i="0" u="none" strike="noStrike" kern="1200" dirty="0" smtClean="0">
                          <a:solidFill>
                            <a:schemeClr val="bg1"/>
                          </a:solidFill>
                          <a:latin typeface="Calibri"/>
                          <a:ea typeface="+mn-ea"/>
                          <a:cs typeface="+mn-cs"/>
                        </a:rPr>
                        <a:t>n=1)</a:t>
                      </a:r>
                      <a:endParaRPr lang="en-US" sz="95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Sikkim </a:t>
                      </a:r>
                      <a:endParaRPr lang="en-US" sz="950" b="1" i="0" u="none" strike="noStrike" kern="1200" dirty="0" smtClean="0">
                        <a:solidFill>
                          <a:schemeClr val="bg1"/>
                        </a:solidFill>
                        <a:latin typeface="Calibri"/>
                        <a:ea typeface="+mn-ea"/>
                        <a:cs typeface="+mn-cs"/>
                      </a:endParaRPr>
                    </a:p>
                    <a:p>
                      <a:pPr algn="ctr" fontAlgn="ctr"/>
                      <a:r>
                        <a:rPr lang="en-US" sz="950" b="1" i="0" u="none" strike="noStrike" kern="1200" dirty="0" smtClean="0">
                          <a:solidFill>
                            <a:schemeClr val="bg1"/>
                          </a:solidFill>
                          <a:latin typeface="Calibri"/>
                          <a:ea typeface="+mn-ea"/>
                          <a:cs typeface="+mn-cs"/>
                        </a:rPr>
                        <a:t>(</a:t>
                      </a:r>
                      <a:r>
                        <a:rPr lang="en-US" sz="950" b="1" i="0" u="none" strike="noStrike" kern="1200" dirty="0">
                          <a:solidFill>
                            <a:schemeClr val="bg1"/>
                          </a:solidFill>
                          <a:latin typeface="Calibri"/>
                          <a:ea typeface="+mn-ea"/>
                          <a:cs typeface="+mn-cs"/>
                        </a:rPr>
                        <a:t>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TN </a:t>
                      </a:r>
                      <a:endParaRPr lang="en-US" sz="950" b="1" i="0" u="none" strike="noStrike" kern="1200" dirty="0" smtClean="0">
                        <a:solidFill>
                          <a:schemeClr val="bg1"/>
                        </a:solidFill>
                        <a:latin typeface="Calibri"/>
                        <a:ea typeface="+mn-ea"/>
                        <a:cs typeface="+mn-cs"/>
                      </a:endParaRPr>
                    </a:p>
                    <a:p>
                      <a:pPr algn="ctr" fontAlgn="ctr"/>
                      <a:r>
                        <a:rPr lang="en-US" sz="950" b="1" i="0" u="none" strike="noStrike" kern="1200" dirty="0" smtClean="0">
                          <a:solidFill>
                            <a:schemeClr val="bg1"/>
                          </a:solidFill>
                          <a:latin typeface="Calibri"/>
                          <a:ea typeface="+mn-ea"/>
                          <a:cs typeface="+mn-cs"/>
                        </a:rPr>
                        <a:t>(</a:t>
                      </a:r>
                      <a:r>
                        <a:rPr lang="en-US" sz="950" b="1" i="0" u="none" strike="noStrike" kern="1200" dirty="0">
                          <a:solidFill>
                            <a:schemeClr val="bg1"/>
                          </a:solidFill>
                          <a:latin typeface="Calibri"/>
                          <a:ea typeface="+mn-ea"/>
                          <a:cs typeface="+mn-cs"/>
                        </a:rPr>
                        <a:t>n=6)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Tripura </a:t>
                      </a:r>
                      <a:endParaRPr lang="en-US" sz="950" b="1" i="0" u="none" strike="noStrike" kern="1200" dirty="0" smtClean="0">
                        <a:solidFill>
                          <a:schemeClr val="bg1"/>
                        </a:solidFill>
                        <a:latin typeface="Calibri"/>
                        <a:ea typeface="+mn-ea"/>
                        <a:cs typeface="+mn-cs"/>
                      </a:endParaRPr>
                    </a:p>
                    <a:p>
                      <a:pPr algn="ctr" fontAlgn="ctr"/>
                      <a:r>
                        <a:rPr lang="en-US" sz="950" b="1" i="0" u="none" strike="noStrike" kern="1200" dirty="0" smtClean="0">
                          <a:solidFill>
                            <a:schemeClr val="bg1"/>
                          </a:solidFill>
                          <a:latin typeface="Calibri"/>
                          <a:ea typeface="+mn-ea"/>
                          <a:cs typeface="+mn-cs"/>
                        </a:rPr>
                        <a:t>(</a:t>
                      </a:r>
                      <a:r>
                        <a:rPr lang="en-US" sz="950" b="1" i="0" u="none" strike="noStrike" kern="1200" dirty="0">
                          <a:solidFill>
                            <a:schemeClr val="bg1"/>
                          </a:solidFill>
                          <a:latin typeface="Calibri"/>
                          <a:ea typeface="+mn-ea"/>
                          <a:cs typeface="+mn-cs"/>
                        </a:rPr>
                        <a:t>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smtClean="0">
                          <a:solidFill>
                            <a:schemeClr val="bg1"/>
                          </a:solidFill>
                          <a:latin typeface="Calibri"/>
                          <a:ea typeface="+mn-ea"/>
                          <a:cs typeface="+mn-cs"/>
                        </a:rPr>
                        <a:t>Uttaranchal </a:t>
                      </a:r>
                      <a:r>
                        <a:rPr lang="en-US" sz="950" b="1" i="0" u="none" strike="noStrike" kern="1200" dirty="0">
                          <a:solidFill>
                            <a:schemeClr val="bg1"/>
                          </a:solidFill>
                          <a:latin typeface="Calibri"/>
                          <a:ea typeface="+mn-ea"/>
                          <a:cs typeface="+mn-cs"/>
                        </a:rPr>
                        <a:t>(n=-)</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WB </a:t>
                      </a:r>
                      <a:endParaRPr lang="en-US" sz="950" b="1" i="0" u="none" strike="noStrike" kern="1200" dirty="0" smtClean="0">
                        <a:solidFill>
                          <a:schemeClr val="bg1"/>
                        </a:solidFill>
                        <a:latin typeface="Calibri"/>
                        <a:ea typeface="+mn-ea"/>
                        <a:cs typeface="+mn-cs"/>
                      </a:endParaRPr>
                    </a:p>
                    <a:p>
                      <a:pPr algn="ctr" fontAlgn="ctr"/>
                      <a:r>
                        <a:rPr lang="en-US" sz="950" b="1" i="0" u="none" strike="noStrike" kern="1200" dirty="0" smtClean="0">
                          <a:solidFill>
                            <a:schemeClr val="bg1"/>
                          </a:solidFill>
                          <a:latin typeface="Calibri"/>
                          <a:ea typeface="+mn-ea"/>
                          <a:cs typeface="+mn-cs"/>
                        </a:rPr>
                        <a:t>(</a:t>
                      </a:r>
                      <a:r>
                        <a:rPr lang="en-US" sz="950" b="1" i="0" u="none" strike="noStrike" kern="1200" dirty="0">
                          <a:solidFill>
                            <a:schemeClr val="bg1"/>
                          </a:solidFill>
                          <a:latin typeface="Calibri"/>
                          <a:ea typeface="+mn-ea"/>
                          <a:cs typeface="+mn-cs"/>
                        </a:rPr>
                        <a:t>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900" b="1" i="0" u="none" strike="noStrike" kern="1200" dirty="0" smtClean="0">
                          <a:solidFill>
                            <a:schemeClr val="bg1"/>
                          </a:solidFill>
                          <a:latin typeface="Calibri"/>
                          <a:ea typeface="+mn-ea"/>
                        </a:rPr>
                        <a:t>North East</a:t>
                      </a:r>
                    </a:p>
                    <a:p>
                      <a:pPr marL="0" marR="0" indent="0" algn="ctr" defTabSz="914400" rtl="0" eaLnBrk="1" fontAlgn="b" latinLnBrk="0" hangingPunct="1">
                        <a:lnSpc>
                          <a:spcPct val="100000"/>
                        </a:lnSpc>
                        <a:spcBef>
                          <a:spcPts val="0"/>
                        </a:spcBef>
                        <a:spcAft>
                          <a:spcPts val="0"/>
                        </a:spcAft>
                        <a:buClrTx/>
                        <a:buSzTx/>
                        <a:buFontTx/>
                        <a:buNone/>
                        <a:tabLst/>
                        <a:defRPr/>
                      </a:pP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 Vaccine</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Medicine</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Active product ingredient</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Other</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8.5 TYPE OF PHARMACEUTICAL PRODUCT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9" name="Round Diagonal Corner Rectangle 68"/>
          <p:cNvSpPr/>
          <p:nvPr/>
        </p:nvSpPr>
        <p:spPr bwMode="auto">
          <a:xfrm>
            <a:off x="338287" y="7626587"/>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Low bases.</a:t>
            </a:r>
            <a:endParaRPr lang="en-US" sz="1200" dirty="0">
              <a:solidFill>
                <a:srgbClr val="002060"/>
              </a:solidFill>
              <a:latin typeface="Calibri" pitchFamily="34" charset="0"/>
            </a:endParaRPr>
          </a:p>
        </p:txBody>
      </p:sp>
      <p:sp>
        <p:nvSpPr>
          <p:cNvPr id="44" name="TextBox 43"/>
          <p:cNvSpPr txBox="1"/>
          <p:nvPr/>
        </p:nvSpPr>
        <p:spPr>
          <a:xfrm>
            <a:off x="2554456" y="9669645"/>
            <a:ext cx="2868093"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stocking Pharmaceutical products </a:t>
            </a:r>
            <a:endParaRPr lang="en-US" sz="900" b="1" dirty="0">
              <a:solidFill>
                <a:srgbClr val="FF0000"/>
              </a:solidFill>
              <a:latin typeface="Calibri" pitchFamily="34" charset="0"/>
            </a:endParaRP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1533075"/>
          <a:ext cx="6124576"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876424"/>
                <a:gridCol w="1062038"/>
                <a:gridCol w="1062038"/>
                <a:gridCol w="1062038"/>
                <a:gridCol w="106203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Urban CS’s</a:t>
                      </a:r>
                    </a:p>
                    <a:p>
                      <a:pPr algn="ctr" fontAlgn="ctr"/>
                      <a:r>
                        <a:rPr lang="en-US" sz="1000" b="1" i="0" u="none" strike="noStrike" dirty="0" smtClean="0">
                          <a:solidFill>
                            <a:schemeClr val="bg2"/>
                          </a:solidFill>
                          <a:latin typeface="Calibri"/>
                        </a:rPr>
                        <a:t>(n=25)</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Rural CS’s</a:t>
                      </a:r>
                    </a:p>
                    <a:p>
                      <a:pPr algn="ctr" fontAlgn="ctr"/>
                      <a:r>
                        <a:rPr lang="en-US" sz="1000" b="1" i="0" u="none" strike="noStrike" dirty="0" smtClean="0">
                          <a:solidFill>
                            <a:schemeClr val="bg2"/>
                          </a:solidFill>
                          <a:latin typeface="Calibri"/>
                        </a:rPr>
                        <a:t>(n=19)</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NHB/NHM</a:t>
                      </a:r>
                    </a:p>
                    <a:p>
                      <a:pPr algn="ctr" fontAlgn="ctr"/>
                      <a:r>
                        <a:rPr lang="en-US" sz="1000" b="1" i="0" u="none" strike="noStrike" dirty="0" smtClean="0">
                          <a:solidFill>
                            <a:schemeClr val="bg2"/>
                          </a:solidFill>
                          <a:latin typeface="Calibri"/>
                        </a:rPr>
                        <a:t>(n=20)</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dirty="0">
                          <a:solidFill>
                            <a:schemeClr val="bg2"/>
                          </a:solidFill>
                          <a:latin typeface="Calibri"/>
                        </a:rPr>
                        <a:t> </a:t>
                      </a:r>
                      <a:r>
                        <a:rPr lang="en-US" sz="1000" b="1" i="0" u="none" strike="noStrike" dirty="0" smtClean="0">
                          <a:solidFill>
                            <a:schemeClr val="bg2"/>
                          </a:solidFill>
                          <a:latin typeface="Calibri"/>
                        </a:rPr>
                        <a:t>Others</a:t>
                      </a:r>
                    </a:p>
                    <a:p>
                      <a:pPr algn="ctr" fontAlgn="ctr"/>
                      <a:r>
                        <a:rPr lang="en-US" sz="1000" b="1" i="0" u="none" strike="noStrike" dirty="0" smtClean="0">
                          <a:solidFill>
                            <a:schemeClr val="bg2"/>
                          </a:solidFill>
                          <a:latin typeface="Calibri"/>
                        </a:rPr>
                        <a:t>(n=24)</a:t>
                      </a:r>
                      <a:endParaRPr lang="en-US" sz="1000" b="1"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 Vaccine</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Medicine</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Active product ingredient</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Other</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0" y="4136419"/>
          <a:ext cx="6210302" cy="1756410"/>
        </p:xfrm>
        <a:graphic>
          <a:graphicData uri="http://schemas.openxmlformats.org/drawingml/2006/table">
            <a:tbl>
              <a:tblPr firstRow="1" bandRow="1">
                <a:effectLst>
                  <a:outerShdw blurRad="50800" dist="38100" dir="2700000" algn="tl" rotWithShape="0">
                    <a:prstClr val="black">
                      <a:alpha val="40000"/>
                    </a:prstClr>
                  </a:outerShdw>
                </a:effectLst>
              </a:tblPr>
              <a:tblGrid>
                <a:gridCol w="984431"/>
                <a:gridCol w="796744"/>
                <a:gridCol w="696362"/>
                <a:gridCol w="746553"/>
                <a:gridCol w="746553"/>
                <a:gridCol w="746553"/>
                <a:gridCol w="746553"/>
                <a:gridCol w="746553"/>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Proprietorship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Partnership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(n=128)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 Ltd. </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 Ltd.</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(n=179)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Cooperative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Govt. (Co./Dept./PSU)</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 Vaccine</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86</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75</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75</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42</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100</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100</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Medicine</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14</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50</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63</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58</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100</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67</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Active product ingredient</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14</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8</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25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100</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 Other</a:t>
                      </a:r>
                    </a:p>
                  </a:txBody>
                  <a:tcPr marL="45720"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14</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13</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25</a:t>
                      </a: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1" name="TextBox 10"/>
          <p:cNvSpPr txBox="1"/>
          <p:nvPr/>
        </p:nvSpPr>
        <p:spPr>
          <a:xfrm>
            <a:off x="181264" y="1059010"/>
            <a:ext cx="4473856"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Ownership Type/Urban/Rural/NHB/NHM</a:t>
            </a:r>
            <a:endParaRPr lang="en-US" sz="1800" b="1" i="1" u="sng"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05532" y="1866109"/>
            <a:ext cx="5995877" cy="4418717"/>
          </a:xfrm>
        </p:spPr>
        <p:txBody>
          <a:bodyPr/>
          <a:lstStyle/>
          <a:p>
            <a:pPr algn="ctr"/>
            <a:r>
              <a:rPr lang="en-US" sz="3600" dirty="0" smtClean="0"/>
              <a:t>CHAPTER 9  </a:t>
            </a:r>
            <a:br>
              <a:rPr lang="en-US" sz="3600" dirty="0" smtClean="0"/>
            </a:br>
            <a:r>
              <a:rPr lang="en-US" sz="3600" dirty="0" smtClean="0"/>
              <a:t/>
            </a:r>
            <a:br>
              <a:rPr lang="en-US" sz="3600" dirty="0" smtClean="0"/>
            </a:br>
            <a:r>
              <a:rPr lang="en-US" sz="3600" dirty="0" smtClean="0"/>
              <a:t>SERVICE MODEL OF THE FACILITY</a:t>
            </a:r>
            <a:br>
              <a:rPr lang="en-US" sz="3600" dirty="0" smtClean="0"/>
            </a:br>
            <a:r>
              <a:rPr lang="en-US" sz="3600" dirty="0" smtClean="0"/>
              <a:t/>
            </a:r>
            <a:br>
              <a:rPr lang="en-US" sz="3600" dirty="0" smtClean="0"/>
            </a:br>
            <a:r>
              <a:rPr lang="en-US" sz="3600" dirty="0" smtClean="0"/>
              <a:t/>
            </a:r>
            <a:br>
              <a:rPr lang="en-US" sz="3600" dirty="0" smtClean="0"/>
            </a:br>
            <a:r>
              <a:rPr lang="en-US" sz="3600" dirty="0" smtClean="0"/>
              <a:t/>
            </a:r>
            <a:br>
              <a:rPr lang="en-US" sz="3600" dirty="0" smtClean="0"/>
            </a:br>
            <a:r>
              <a:rPr lang="en-US" sz="2000" dirty="0" smtClean="0">
                <a:solidFill>
                  <a:srgbClr val="002060"/>
                </a:solidFill>
              </a:rPr>
              <a:t> Page no 155 to 158</a:t>
            </a:r>
            <a:r>
              <a:rPr lang="en-US" sz="3600" dirty="0" smtClean="0"/>
              <a:t/>
            </a:r>
            <a:br>
              <a:rPr lang="en-US" sz="3600" dirty="0" smtClean="0"/>
            </a:br>
            <a:r>
              <a:rPr lang="en-US" sz="3600" dirty="0" smtClean="0"/>
              <a:t/>
            </a:r>
            <a:br>
              <a:rPr lang="en-US" sz="3600" dirty="0" smtClean="0"/>
            </a:br>
            <a:endParaRPr lang="en-US" sz="3600" dirty="0"/>
          </a:p>
        </p:txBody>
      </p:sp>
    </p:spTree>
  </p:cSld>
  <p:clrMapOvr>
    <a:masterClrMapping/>
  </p:clrMapOvr>
  <p:transition/>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21175" y="42744"/>
            <a:ext cx="5879676" cy="922464"/>
          </a:xfrm>
        </p:spPr>
        <p:txBody>
          <a:bodyPr/>
          <a:lstStyle/>
          <a:p>
            <a:r>
              <a:rPr lang="en-US" sz="2400" dirty="0" smtClean="0"/>
              <a:t>9. SERVICE MODEL OF THE FACILITY</a:t>
            </a:r>
            <a:endParaRPr lang="en-IN" sz="2400" dirty="0"/>
          </a:p>
        </p:txBody>
      </p:sp>
      <p:sp>
        <p:nvSpPr>
          <p:cNvPr id="3" name="Content Placeholder 2"/>
          <p:cNvSpPr>
            <a:spLocks noGrp="1"/>
          </p:cNvSpPr>
          <p:nvPr>
            <p:ph idx="1"/>
          </p:nvPr>
        </p:nvSpPr>
        <p:spPr/>
        <p:txBody>
          <a:bodyPr/>
          <a:lstStyle/>
          <a:p>
            <a:endParaRPr lang="en-US" sz="1200" dirty="0" smtClean="0"/>
          </a:p>
          <a:p>
            <a:r>
              <a:rPr lang="en-US" sz="1200" dirty="0" smtClean="0"/>
              <a:t>The survey indicates that North and East zone have a high proportion of cold stores which are open for pure rental purposes. Over a third of Western and Southern based storages are open for producer storage.</a:t>
            </a:r>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r>
              <a:rPr lang="en-US" sz="1200" dirty="0" smtClean="0"/>
              <a:t>The survey is done among CSs who are leasing their CS for others use. As the above chart shows, the percentage adds to over 100%. Even if they are using the location for their own use, they are also leasing out part of their space for others to stock.</a:t>
            </a:r>
          </a:p>
          <a:p>
            <a:pPr>
              <a:buNone/>
            </a:pPr>
            <a:endParaRPr lang="en-IN" sz="1200" dirty="0" smtClean="0"/>
          </a:p>
          <a:p>
            <a:pPr>
              <a:buNone/>
            </a:pPr>
            <a:endParaRPr lang="en-IN" sz="1200" dirty="0"/>
          </a:p>
        </p:txBody>
      </p:sp>
      <p:sp>
        <p:nvSpPr>
          <p:cNvPr id="4" name="TextBox 33"/>
          <p:cNvSpPr txBox="1"/>
          <p:nvPr/>
        </p:nvSpPr>
        <p:spPr>
          <a:xfrm>
            <a:off x="919331" y="2238695"/>
            <a:ext cx="660758" cy="400110"/>
          </a:xfrm>
          <a:prstGeom prst="rect">
            <a:avLst/>
          </a:prstGeom>
          <a:noFill/>
        </p:spPr>
        <p:txBody>
          <a:bodyPr wrap="non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000" b="1" dirty="0" smtClean="0">
                <a:solidFill>
                  <a:srgbClr val="002060"/>
                </a:solidFill>
                <a:latin typeface="Calibri" pitchFamily="34" charset="0"/>
              </a:rPr>
              <a:t> All</a:t>
            </a:r>
          </a:p>
          <a:p>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5" name="TextBox 34"/>
          <p:cNvSpPr txBox="1"/>
          <p:nvPr/>
        </p:nvSpPr>
        <p:spPr>
          <a:xfrm>
            <a:off x="2182896" y="2238695"/>
            <a:ext cx="660758" cy="400110"/>
          </a:xfrm>
          <a:prstGeom prst="rect">
            <a:avLst/>
          </a:prstGeom>
          <a:noFill/>
        </p:spPr>
        <p:txBody>
          <a:bodyPr wrap="non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000" b="1" dirty="0" smtClean="0">
                <a:solidFill>
                  <a:srgbClr val="002060"/>
                </a:solidFill>
                <a:latin typeface="Calibri" pitchFamily="34" charset="0"/>
              </a:rPr>
              <a:t> North</a:t>
            </a:r>
          </a:p>
          <a:p>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6" name="TextBox 35"/>
          <p:cNvSpPr txBox="1"/>
          <p:nvPr/>
        </p:nvSpPr>
        <p:spPr>
          <a:xfrm>
            <a:off x="3446458" y="2238695"/>
            <a:ext cx="595036" cy="400110"/>
          </a:xfrm>
          <a:prstGeom prst="rect">
            <a:avLst/>
          </a:prstGeom>
          <a:noFill/>
        </p:spPr>
        <p:txBody>
          <a:bodyPr wrap="non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000" b="1" dirty="0" smtClean="0">
                <a:solidFill>
                  <a:srgbClr val="002060"/>
                </a:solidFill>
                <a:latin typeface="Calibri" pitchFamily="34" charset="0"/>
              </a:rPr>
              <a:t> East</a:t>
            </a:r>
          </a:p>
          <a:p>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7" name="TextBox 36"/>
          <p:cNvSpPr txBox="1"/>
          <p:nvPr/>
        </p:nvSpPr>
        <p:spPr>
          <a:xfrm>
            <a:off x="4611438" y="2238695"/>
            <a:ext cx="660758" cy="400110"/>
          </a:xfrm>
          <a:prstGeom prst="rect">
            <a:avLst/>
          </a:prstGeom>
          <a:noFill/>
        </p:spPr>
        <p:txBody>
          <a:bodyPr wrap="non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000" b="1" dirty="0" smtClean="0">
                <a:solidFill>
                  <a:srgbClr val="002060"/>
                </a:solidFill>
                <a:latin typeface="Calibri" pitchFamily="34" charset="0"/>
              </a:rPr>
              <a:t> West</a:t>
            </a:r>
          </a:p>
          <a:p>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8" name="TextBox 37"/>
          <p:cNvSpPr txBox="1"/>
          <p:nvPr/>
        </p:nvSpPr>
        <p:spPr>
          <a:xfrm>
            <a:off x="5776417" y="2238695"/>
            <a:ext cx="660758" cy="400110"/>
          </a:xfrm>
          <a:prstGeom prst="rect">
            <a:avLst/>
          </a:prstGeom>
          <a:noFill/>
        </p:spPr>
        <p:txBody>
          <a:bodyPr wrap="non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000" b="1" dirty="0" smtClean="0">
                <a:solidFill>
                  <a:srgbClr val="002060"/>
                </a:solidFill>
                <a:latin typeface="Calibri" pitchFamily="34" charset="0"/>
              </a:rPr>
              <a:t> South</a:t>
            </a:r>
          </a:p>
          <a:p>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graphicFrame>
        <p:nvGraphicFramePr>
          <p:cNvPr id="9" name="Chart 8"/>
          <p:cNvGraphicFramePr/>
          <p:nvPr/>
        </p:nvGraphicFramePr>
        <p:xfrm>
          <a:off x="851595" y="2683363"/>
          <a:ext cx="1355483" cy="257634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0" name="Chart 9"/>
          <p:cNvGraphicFramePr/>
          <p:nvPr/>
        </p:nvGraphicFramePr>
        <p:xfrm>
          <a:off x="5467140" y="2683363"/>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Chart 10"/>
          <p:cNvGraphicFramePr/>
          <p:nvPr/>
        </p:nvGraphicFramePr>
        <p:xfrm>
          <a:off x="2005481" y="2683363"/>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2" name="Chart 11"/>
          <p:cNvGraphicFramePr/>
          <p:nvPr/>
        </p:nvGraphicFramePr>
        <p:xfrm>
          <a:off x="3159367" y="2683363"/>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3" name="Chart 12"/>
          <p:cNvGraphicFramePr/>
          <p:nvPr/>
        </p:nvGraphicFramePr>
        <p:xfrm>
          <a:off x="4313253" y="2683363"/>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7" name="Table 16"/>
          <p:cNvGraphicFramePr>
            <a:graphicFrameLocks noGrp="1"/>
          </p:cNvGraphicFramePr>
          <p:nvPr/>
        </p:nvGraphicFramePr>
        <p:xfrm>
          <a:off x="32662" y="2766047"/>
          <a:ext cx="1190566" cy="2234112"/>
        </p:xfrm>
        <a:graphic>
          <a:graphicData uri="http://schemas.openxmlformats.org/drawingml/2006/table">
            <a:tbl>
              <a:tblPr/>
              <a:tblGrid>
                <a:gridCol w="1190566"/>
              </a:tblGrid>
              <a:tr h="558528">
                <a:tc>
                  <a:txBody>
                    <a:bodyPr/>
                    <a:lstStyle/>
                    <a:p>
                      <a:pPr algn="r" fontAlgn="ctr"/>
                      <a:r>
                        <a:rPr lang="en-US" sz="1000" b="0" i="0" u="none" strike="noStrike" kern="1200" dirty="0">
                          <a:solidFill>
                            <a:srgbClr val="002060"/>
                          </a:solidFill>
                          <a:latin typeface="Calibri"/>
                          <a:ea typeface="+mn-ea"/>
                          <a:cs typeface="+mn-cs"/>
                        </a:rPr>
                        <a:t>Pure Lease Rental Model</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558528">
                <a:tc>
                  <a:txBody>
                    <a:bodyPr/>
                    <a:lstStyle/>
                    <a:p>
                      <a:pPr algn="r" fontAlgn="ctr"/>
                      <a:r>
                        <a:rPr lang="en-US" sz="1000" b="0" i="0" u="none" strike="noStrike" kern="1200" dirty="0">
                          <a:solidFill>
                            <a:srgbClr val="002060"/>
                          </a:solidFill>
                          <a:latin typeface="Calibri"/>
                          <a:ea typeface="+mn-ea"/>
                          <a:cs typeface="+mn-cs"/>
                        </a:rPr>
                        <a:t>Captive Use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58528">
                <a:tc>
                  <a:txBody>
                    <a:bodyPr/>
                    <a:lstStyle/>
                    <a:p>
                      <a:pPr algn="r" fontAlgn="ctr"/>
                      <a:r>
                        <a:rPr lang="en-US" sz="1000" b="0" i="0" u="none" strike="noStrike" kern="1200" dirty="0">
                          <a:solidFill>
                            <a:srgbClr val="002060"/>
                          </a:solidFill>
                          <a:latin typeface="Calibri"/>
                          <a:ea typeface="+mn-ea"/>
                          <a:cs typeface="+mn-cs"/>
                        </a:rPr>
                        <a:t>Supply Chain Service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58528">
                <a:tc>
                  <a:txBody>
                    <a:bodyPr/>
                    <a:lstStyle/>
                    <a:p>
                      <a:pPr algn="r" fontAlgn="ctr"/>
                      <a:r>
                        <a:rPr lang="en-US" sz="1000" b="0" i="0" u="none" strike="noStrike" kern="1200" dirty="0">
                          <a:solidFill>
                            <a:srgbClr val="002060"/>
                          </a:solidFill>
                          <a:latin typeface="Calibri"/>
                          <a:ea typeface="+mn-ea"/>
                          <a:cs typeface="+mn-cs"/>
                        </a:rPr>
                        <a:t>Mixed</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127008" y="9669645"/>
            <a:ext cx="965328"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21" name="Table 20"/>
          <p:cNvGraphicFramePr>
            <a:graphicFrameLocks noGrp="1"/>
          </p:cNvGraphicFramePr>
          <p:nvPr/>
        </p:nvGraphicFramePr>
        <p:xfrm>
          <a:off x="279400" y="2185487"/>
          <a:ext cx="1190566" cy="2234112"/>
        </p:xfrm>
        <a:graphic>
          <a:graphicData uri="http://schemas.openxmlformats.org/drawingml/2006/table">
            <a:tbl>
              <a:tblPr/>
              <a:tblGrid>
                <a:gridCol w="1190566"/>
              </a:tblGrid>
              <a:tr h="558528">
                <a:tc>
                  <a:txBody>
                    <a:bodyPr/>
                    <a:lstStyle/>
                    <a:p>
                      <a:pPr algn="r" fontAlgn="ctr"/>
                      <a:r>
                        <a:rPr lang="en-US" sz="1000" b="0" i="0" u="none" strike="noStrike" kern="1200" dirty="0">
                          <a:solidFill>
                            <a:srgbClr val="002060"/>
                          </a:solidFill>
                          <a:latin typeface="Calibri"/>
                          <a:ea typeface="+mn-ea"/>
                          <a:cs typeface="+mn-cs"/>
                        </a:rPr>
                        <a:t>Pure Lease Rental Model</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558528">
                <a:tc>
                  <a:txBody>
                    <a:bodyPr/>
                    <a:lstStyle/>
                    <a:p>
                      <a:pPr algn="r" fontAlgn="ctr"/>
                      <a:r>
                        <a:rPr lang="en-US" sz="1000" b="0" i="0" u="none" strike="noStrike" kern="1200" dirty="0">
                          <a:solidFill>
                            <a:srgbClr val="002060"/>
                          </a:solidFill>
                          <a:latin typeface="Calibri"/>
                          <a:ea typeface="+mn-ea"/>
                          <a:cs typeface="+mn-cs"/>
                        </a:rPr>
                        <a:t>Captive Use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58528">
                <a:tc>
                  <a:txBody>
                    <a:bodyPr/>
                    <a:lstStyle/>
                    <a:p>
                      <a:pPr algn="r" fontAlgn="ctr"/>
                      <a:r>
                        <a:rPr lang="en-US" sz="1000" b="0" i="0" u="none" strike="noStrike" kern="1200" dirty="0">
                          <a:solidFill>
                            <a:srgbClr val="002060"/>
                          </a:solidFill>
                          <a:latin typeface="Calibri"/>
                          <a:ea typeface="+mn-ea"/>
                          <a:cs typeface="+mn-cs"/>
                        </a:rPr>
                        <a:t>Supply Chain Service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58528">
                <a:tc>
                  <a:txBody>
                    <a:bodyPr/>
                    <a:lstStyle/>
                    <a:p>
                      <a:pPr algn="r" fontAlgn="ctr"/>
                      <a:r>
                        <a:rPr lang="en-US" sz="1000" b="0" i="0" u="none" strike="noStrike" kern="1200" dirty="0">
                          <a:solidFill>
                            <a:srgbClr val="002060"/>
                          </a:solidFill>
                          <a:latin typeface="Calibri"/>
                          <a:ea typeface="+mn-ea"/>
                          <a:cs typeface="+mn-cs"/>
                        </a:rPr>
                        <a:t>Mixed</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22" name="TextBox 21"/>
          <p:cNvSpPr txBox="1"/>
          <p:nvPr/>
        </p:nvSpPr>
        <p:spPr>
          <a:xfrm>
            <a:off x="1188753"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 All</a:t>
            </a:r>
          </a:p>
          <a:p>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23" name="TextBox 22"/>
          <p:cNvSpPr txBox="1"/>
          <p:nvPr/>
        </p:nvSpPr>
        <p:spPr>
          <a:xfrm>
            <a:off x="2248665"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p>
          <a:p>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24" name="TextBox 23"/>
          <p:cNvSpPr txBox="1"/>
          <p:nvPr/>
        </p:nvSpPr>
        <p:spPr>
          <a:xfrm>
            <a:off x="3196132" y="168582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Type P</a:t>
            </a:r>
          </a:p>
          <a:p>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25" name="TextBox 24"/>
          <p:cNvSpPr txBox="1"/>
          <p:nvPr/>
        </p:nvSpPr>
        <p:spPr>
          <a:xfrm>
            <a:off x="4164279" y="1685826"/>
            <a:ext cx="612668" cy="400110"/>
          </a:xfrm>
          <a:prstGeom prst="rect">
            <a:avLst/>
          </a:prstGeom>
          <a:noFill/>
        </p:spPr>
        <p:txBody>
          <a:bodyPr wrap="none" rtlCol="0">
            <a:spAutoFit/>
          </a:bodyPr>
          <a:lstStyle/>
          <a:p>
            <a:r>
              <a:rPr lang="en-US" sz="1000" b="1" dirty="0" smtClean="0">
                <a:solidFill>
                  <a:srgbClr val="002060"/>
                </a:solidFill>
                <a:latin typeface="Calibri" pitchFamily="34" charset="0"/>
              </a:rPr>
              <a:t>Type M</a:t>
            </a:r>
          </a:p>
          <a:p>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26" name="TextBox 25"/>
          <p:cNvSpPr txBox="1"/>
          <p:nvPr/>
        </p:nvSpPr>
        <p:spPr>
          <a:xfrm>
            <a:off x="5169981" y="1685826"/>
            <a:ext cx="567784"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p>
          <a:p>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27" name="TextBox 26"/>
          <p:cNvSpPr txBox="1"/>
          <p:nvPr/>
        </p:nvSpPr>
        <p:spPr>
          <a:xfrm>
            <a:off x="6049045" y="1531938"/>
            <a:ext cx="654345" cy="553998"/>
          </a:xfrm>
          <a:prstGeom prst="rect">
            <a:avLst/>
          </a:prstGeom>
          <a:noFill/>
        </p:spPr>
        <p:txBody>
          <a:bodyPr wrap="none" rtlCol="0">
            <a:spAutoFit/>
          </a:bodyPr>
          <a:lstStyle/>
          <a:p>
            <a:r>
              <a:rPr lang="en-US" sz="1000" b="1" dirty="0" smtClean="0">
                <a:solidFill>
                  <a:srgbClr val="002060"/>
                </a:solidFill>
                <a:latin typeface="Calibri" pitchFamily="34" charset="0"/>
              </a:rPr>
              <a:t>Other  </a:t>
            </a:r>
          </a:p>
          <a:p>
            <a:r>
              <a:rPr lang="en-US" sz="1000" b="1" dirty="0" smtClean="0">
                <a:solidFill>
                  <a:srgbClr val="002060"/>
                </a:solidFill>
                <a:latin typeface="Calibri" pitchFamily="34" charset="0"/>
              </a:rPr>
              <a:t>Products</a:t>
            </a:r>
          </a:p>
          <a:p>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graphicFrame>
        <p:nvGraphicFramePr>
          <p:cNvPr id="28" name="Chart 27"/>
          <p:cNvGraphicFramePr/>
          <p:nvPr/>
        </p:nvGraphicFramePr>
        <p:xfrm>
          <a:off x="1121017" y="2148056"/>
          <a:ext cx="1355483" cy="257634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9" name="Chart 28"/>
          <p:cNvGraphicFramePr/>
          <p:nvPr/>
        </p:nvGraphicFramePr>
        <p:xfrm>
          <a:off x="5736562" y="214805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Chart 29"/>
          <p:cNvGraphicFramePr/>
          <p:nvPr/>
        </p:nvGraphicFramePr>
        <p:xfrm>
          <a:off x="2044126" y="214805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1" name="Chart 30"/>
          <p:cNvGraphicFramePr/>
          <p:nvPr/>
        </p:nvGraphicFramePr>
        <p:xfrm>
          <a:off x="2967235" y="214805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2" name="Chart 31"/>
          <p:cNvGraphicFramePr/>
          <p:nvPr/>
        </p:nvGraphicFramePr>
        <p:xfrm>
          <a:off x="3890344" y="214805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3" name="Chart 32"/>
          <p:cNvGraphicFramePr/>
          <p:nvPr/>
        </p:nvGraphicFramePr>
        <p:xfrm>
          <a:off x="4813453" y="2148056"/>
          <a:ext cx="1355483" cy="2576343"/>
        </p:xfrm>
        <a:graphic>
          <a:graphicData uri="http://schemas.openxmlformats.org/drawingml/2006/chart">
            <c:chart xmlns:c="http://schemas.openxmlformats.org/drawingml/2006/chart" xmlns:r="http://schemas.openxmlformats.org/officeDocument/2006/relationships" r:id="rId7"/>
          </a:graphicData>
        </a:graphic>
      </p:graphicFrame>
      <p:sp>
        <p:nvSpPr>
          <p:cNvPr id="34" name="TextBox 33"/>
          <p:cNvSpPr txBox="1"/>
          <p:nvPr/>
        </p:nvSpPr>
        <p:spPr>
          <a:xfrm>
            <a:off x="1188753"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All</a:t>
            </a:r>
          </a:p>
          <a:p>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35" name="TextBox 34"/>
          <p:cNvSpPr txBox="1"/>
          <p:nvPr/>
        </p:nvSpPr>
        <p:spPr>
          <a:xfrm>
            <a:off x="2452317"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p>
          <a:p>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36" name="TextBox 35"/>
          <p:cNvSpPr txBox="1"/>
          <p:nvPr/>
        </p:nvSpPr>
        <p:spPr>
          <a:xfrm>
            <a:off x="3715880"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p>
          <a:p>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37" name="TextBox 36"/>
          <p:cNvSpPr txBox="1"/>
          <p:nvPr/>
        </p:nvSpPr>
        <p:spPr>
          <a:xfrm>
            <a:off x="4880860"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p>
          <a:p>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38" name="TextBox 37"/>
          <p:cNvSpPr txBox="1"/>
          <p:nvPr/>
        </p:nvSpPr>
        <p:spPr>
          <a:xfrm>
            <a:off x="6045839"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p>
          <a:p>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graphicFrame>
        <p:nvGraphicFramePr>
          <p:cNvPr id="39" name="Chart 38"/>
          <p:cNvGraphicFramePr/>
          <p:nvPr/>
        </p:nvGraphicFramePr>
        <p:xfrm>
          <a:off x="1121017" y="6078529"/>
          <a:ext cx="1355483" cy="257634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40" name="Chart 39"/>
          <p:cNvGraphicFramePr/>
          <p:nvPr/>
        </p:nvGraphicFramePr>
        <p:xfrm>
          <a:off x="5736562" y="6078529"/>
          <a:ext cx="1355483" cy="257634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41" name="Chart 40"/>
          <p:cNvGraphicFramePr/>
          <p:nvPr/>
        </p:nvGraphicFramePr>
        <p:xfrm>
          <a:off x="2274903" y="6078529"/>
          <a:ext cx="1355483" cy="257634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42" name="Chart 41"/>
          <p:cNvGraphicFramePr/>
          <p:nvPr/>
        </p:nvGraphicFramePr>
        <p:xfrm>
          <a:off x="3428789" y="6078529"/>
          <a:ext cx="1355483" cy="2576343"/>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43" name="Chart 42"/>
          <p:cNvGraphicFramePr/>
          <p:nvPr/>
        </p:nvGraphicFramePr>
        <p:xfrm>
          <a:off x="4582675" y="6078529"/>
          <a:ext cx="1355483" cy="2576343"/>
        </p:xfrm>
        <a:graphic>
          <a:graphicData uri="http://schemas.openxmlformats.org/drawingml/2006/chart">
            <c:chart xmlns:c="http://schemas.openxmlformats.org/drawingml/2006/chart" xmlns:r="http://schemas.openxmlformats.org/officeDocument/2006/relationships" r:id="rId12"/>
          </a:graphicData>
        </a:graphic>
      </p:graphicFrame>
      <p:sp>
        <p:nvSpPr>
          <p:cNvPr id="44" name="Round Diagonal Corner Rectangle 43"/>
          <p:cNvSpPr/>
          <p:nvPr/>
        </p:nvSpPr>
        <p:spPr bwMode="auto">
          <a:xfrm>
            <a:off x="338287" y="4608350"/>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70% of the Type M cold stores are open for captive use.</a:t>
            </a:r>
          </a:p>
          <a:p>
            <a:pPr marL="177800" lvl="1" indent="-177800" algn="l">
              <a:buFont typeface="Arial" pitchFamily="34" charset="0"/>
              <a:buChar char="•"/>
            </a:pPr>
            <a:r>
              <a:rPr lang="en-US" sz="1200" dirty="0" smtClean="0">
                <a:solidFill>
                  <a:srgbClr val="002060"/>
                </a:solidFill>
                <a:latin typeface="Calibri" pitchFamily="34" charset="0"/>
              </a:rPr>
              <a:t>Over 80% Type H storages are open for pure rental purposes. </a:t>
            </a:r>
            <a:endParaRPr lang="en-US" sz="1200" dirty="0">
              <a:solidFill>
                <a:srgbClr val="002060"/>
              </a:solidFill>
              <a:latin typeface="Calibri" pitchFamily="34" charset="0"/>
            </a:endParaRPr>
          </a:p>
        </p:txBody>
      </p:sp>
      <p:sp>
        <p:nvSpPr>
          <p:cNvPr id="45" name="Round Diagonal Corner Rectangle 44"/>
          <p:cNvSpPr/>
          <p:nvPr/>
        </p:nvSpPr>
        <p:spPr bwMode="auto">
          <a:xfrm>
            <a:off x="338287" y="8445635"/>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North and East zone have a high proportion of cold stores which are open for pure rental purposes.</a:t>
            </a:r>
          </a:p>
          <a:p>
            <a:pPr marL="177800" lvl="1" indent="-177800" algn="l">
              <a:buFont typeface="Arial" pitchFamily="34" charset="0"/>
              <a:buChar char="•"/>
            </a:pPr>
            <a:r>
              <a:rPr lang="en-US" sz="1200" dirty="0" smtClean="0">
                <a:solidFill>
                  <a:srgbClr val="002060"/>
                </a:solidFill>
                <a:latin typeface="Calibri" pitchFamily="34" charset="0"/>
              </a:rPr>
              <a:t>Over 1/3</a:t>
            </a:r>
            <a:r>
              <a:rPr lang="en-US" sz="1200" baseline="30000" dirty="0" smtClean="0">
                <a:solidFill>
                  <a:srgbClr val="002060"/>
                </a:solidFill>
                <a:latin typeface="Calibri" pitchFamily="34" charset="0"/>
              </a:rPr>
              <a:t>rd</a:t>
            </a:r>
            <a:r>
              <a:rPr lang="en-US" sz="1200" dirty="0" smtClean="0">
                <a:solidFill>
                  <a:srgbClr val="002060"/>
                </a:solidFill>
                <a:latin typeface="Calibri" pitchFamily="34" charset="0"/>
              </a:rPr>
              <a:t> of Western and Southern based storages are open for  producer storage.</a:t>
            </a:r>
          </a:p>
        </p:txBody>
      </p:sp>
      <p:cxnSp>
        <p:nvCxnSpPr>
          <p:cNvPr id="46" name="Straight Connector 45"/>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47" name="TextBox 46"/>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49" name="Table 48"/>
          <p:cNvGraphicFramePr>
            <a:graphicFrameLocks noGrp="1"/>
          </p:cNvGraphicFramePr>
          <p:nvPr/>
        </p:nvGraphicFramePr>
        <p:xfrm>
          <a:off x="279400" y="6109787"/>
          <a:ext cx="1190566" cy="2272212"/>
        </p:xfrm>
        <a:graphic>
          <a:graphicData uri="http://schemas.openxmlformats.org/drawingml/2006/table">
            <a:tbl>
              <a:tblPr/>
              <a:tblGrid>
                <a:gridCol w="1190566"/>
              </a:tblGrid>
              <a:tr h="568053">
                <a:tc>
                  <a:txBody>
                    <a:bodyPr/>
                    <a:lstStyle/>
                    <a:p>
                      <a:pPr algn="r" fontAlgn="ctr"/>
                      <a:r>
                        <a:rPr lang="en-US" sz="1000" b="0" i="0" u="none" strike="noStrike" kern="1200" dirty="0">
                          <a:solidFill>
                            <a:srgbClr val="002060"/>
                          </a:solidFill>
                          <a:latin typeface="Calibri"/>
                          <a:ea typeface="+mn-ea"/>
                          <a:cs typeface="+mn-cs"/>
                        </a:rPr>
                        <a:t>Pure Lease Rental Model</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568053">
                <a:tc>
                  <a:txBody>
                    <a:bodyPr/>
                    <a:lstStyle/>
                    <a:p>
                      <a:pPr algn="r" fontAlgn="ctr"/>
                      <a:r>
                        <a:rPr lang="en-US" sz="1000" b="0" i="0" u="none" strike="noStrike" kern="1200" dirty="0">
                          <a:solidFill>
                            <a:srgbClr val="002060"/>
                          </a:solidFill>
                          <a:latin typeface="Calibri"/>
                          <a:ea typeface="+mn-ea"/>
                          <a:cs typeface="+mn-cs"/>
                        </a:rPr>
                        <a:t>Captive Use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68053">
                <a:tc>
                  <a:txBody>
                    <a:bodyPr/>
                    <a:lstStyle/>
                    <a:p>
                      <a:pPr algn="r" fontAlgn="ctr"/>
                      <a:r>
                        <a:rPr lang="en-US" sz="1000" b="0" i="0" u="none" strike="noStrike" kern="1200" dirty="0">
                          <a:solidFill>
                            <a:srgbClr val="002060"/>
                          </a:solidFill>
                          <a:latin typeface="Calibri"/>
                          <a:ea typeface="+mn-ea"/>
                          <a:cs typeface="+mn-cs"/>
                        </a:rPr>
                        <a:t>Supply Chain Service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68053">
                <a:tc>
                  <a:txBody>
                    <a:bodyPr/>
                    <a:lstStyle/>
                    <a:p>
                      <a:pPr algn="r" fontAlgn="ctr"/>
                      <a:r>
                        <a:rPr lang="en-US" sz="1000" b="0" i="0" u="none" strike="noStrike" kern="1200" dirty="0">
                          <a:solidFill>
                            <a:srgbClr val="002060"/>
                          </a:solidFill>
                          <a:latin typeface="Calibri"/>
                          <a:ea typeface="+mn-ea"/>
                          <a:cs typeface="+mn-cs"/>
                        </a:rPr>
                        <a:t>Mixed</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50" name="Title 1"/>
          <p:cNvSpPr>
            <a:spLocks noGrp="1"/>
          </p:cNvSpPr>
          <p:nvPr>
            <p:ph type="title"/>
          </p:nvPr>
        </p:nvSpPr>
        <p:spPr>
          <a:xfrm>
            <a:off x="921175" y="42744"/>
            <a:ext cx="5879676" cy="922464"/>
          </a:xfrm>
        </p:spPr>
        <p:txBody>
          <a:bodyPr/>
          <a:lstStyle/>
          <a:p>
            <a:r>
              <a:rPr lang="en-US" sz="2400" dirty="0" smtClean="0"/>
              <a:t>9.1 SERVICE MODEL OF THE FACILITY</a:t>
            </a:r>
            <a:endParaRPr lang="en-IN" sz="2400" dirty="0"/>
          </a:p>
        </p:txBody>
      </p:sp>
    </p:spTree>
  </p:cSld>
  <p:clrMapOvr>
    <a:masterClrMapping/>
  </p:clrMapOvr>
  <p:transition/>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127008" y="9669645"/>
            <a:ext cx="965328"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1" name="Round Diagonal Corner Rectangle 10"/>
          <p:cNvSpPr/>
          <p:nvPr/>
        </p:nvSpPr>
        <p:spPr bwMode="auto">
          <a:xfrm>
            <a:off x="338287" y="8501306"/>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90% storages in UP and Bihar are open for pure rental purposes.</a:t>
            </a:r>
          </a:p>
          <a:p>
            <a:pPr marL="177800" lvl="1" indent="-177800" algn="l">
              <a:buFont typeface="Arial" pitchFamily="34" charset="0"/>
              <a:buChar char="•"/>
            </a:pPr>
            <a:r>
              <a:rPr lang="en-US" sz="1200" dirty="0" smtClean="0">
                <a:solidFill>
                  <a:srgbClr val="002060"/>
                </a:solidFill>
                <a:latin typeface="Calibri" pitchFamily="34" charset="0"/>
              </a:rPr>
              <a:t>90% storages in Kerala are open for captive use. </a:t>
            </a:r>
          </a:p>
          <a:p>
            <a:pPr marL="177800" lvl="1" indent="-177800" algn="l">
              <a:buFont typeface="Arial" pitchFamily="34" charset="0"/>
              <a:buChar char="•"/>
            </a:pPr>
            <a:endParaRPr lang="en-US" sz="1200" dirty="0">
              <a:solidFill>
                <a:srgbClr val="002060"/>
              </a:solidFill>
              <a:latin typeface="Calibri" pitchFamily="34" charset="0"/>
            </a:endParaRP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Maharashtra</a:t>
                      </a:r>
                      <a:r>
                        <a:rPr lang="en-US" sz="1000" b="1" i="0" u="none" strike="noStrike" kern="1200" dirty="0">
                          <a:solidFill>
                            <a:schemeClr val="bg1"/>
                          </a:solidFill>
                          <a:latin typeface="Calibri"/>
                          <a:ea typeface="+mn-ea"/>
                          <a:cs typeface="+mn-cs"/>
                        </a:rPr>
                        <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(n=451)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UP</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(n=1371)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 &amp; N</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AP</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n=600)</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Assam</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(n=22)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Bihar</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(n=169)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Chandigarh</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Pure Lease Rental Model</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Captive Use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Supply Chain Service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Mixed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3285946"/>
          <a:ext cx="6305549"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C’garh</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(n=76)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Delhi</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(n=35)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Goa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(n=7)</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Gujarat</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n=399)</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Haryana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n=185)</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HP</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J &amp; K</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Pure Lease Rental Model</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Captive Use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Supply Chain Service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Mixed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5038817"/>
          <a:ext cx="6305552" cy="168592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30361"/>
                <a:gridCol w="516367"/>
                <a:gridCol w="623308"/>
                <a:gridCol w="570791"/>
                <a:gridCol w="570156"/>
                <a:gridCol w="502845"/>
                <a:gridCol w="547931"/>
                <a:gridCol w="433779"/>
                <a:gridCol w="662083"/>
                <a:gridCol w="547931"/>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Jharkhand</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Karnataka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(n=188)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Kerala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(n=143)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MP</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(n=156)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Nagaland</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Orissa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(n=38)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Pondicherry</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Punjab</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(n=402)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Pure Lease Rental Model</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Captive Use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Supply Chain Service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Mixed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04802" y="6831692"/>
          <a:ext cx="6308720" cy="168592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38316"/>
                <a:gridCol w="650523"/>
                <a:gridCol w="650523"/>
                <a:gridCol w="650523"/>
                <a:gridCol w="533633"/>
                <a:gridCol w="533633"/>
                <a:gridCol w="650523"/>
                <a:gridCol w="650523"/>
                <a:gridCol w="650523"/>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ctr" latinLnBrk="0" hangingPunct="1"/>
                      <a:r>
                        <a:rPr lang="en-US" sz="1000" b="1" i="0" u="none" strike="noStrike" kern="1200" dirty="0">
                          <a:solidFill>
                            <a:schemeClr val="bg1"/>
                          </a:solidFill>
                          <a:latin typeface="Calibri"/>
                          <a:ea typeface="+mn-ea"/>
                          <a:cs typeface="+mn-cs"/>
                        </a:rPr>
                        <a:t>Rajasthan</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n=104)</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ctr" latinLnBrk="0" hangingPunct="1"/>
                      <a:r>
                        <a:rPr lang="en-US" sz="1000" b="1" i="0" u="none" strike="noStrike" kern="1200" dirty="0">
                          <a:solidFill>
                            <a:schemeClr val="bg1"/>
                          </a:solidFill>
                          <a:latin typeface="Calibri"/>
                          <a:ea typeface="+mn-ea"/>
                          <a:cs typeface="+mn-cs"/>
                        </a:rPr>
                        <a:t>Sikkim</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ctr" latinLnBrk="0" hangingPunct="1"/>
                      <a:r>
                        <a:rPr lang="en-US" sz="1000" b="1" i="0" u="none" strike="noStrike" kern="1200" dirty="0">
                          <a:solidFill>
                            <a:schemeClr val="bg1"/>
                          </a:solidFill>
                          <a:latin typeface="Calibri"/>
                          <a:ea typeface="+mn-ea"/>
                          <a:cs typeface="+mn-cs"/>
                        </a:rPr>
                        <a:t>TN</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ctr" latinLnBrk="0" hangingPunct="1"/>
                      <a:r>
                        <a:rPr lang="en-US" sz="1000" b="1" i="0" u="none" strike="noStrike" kern="1200" dirty="0">
                          <a:solidFill>
                            <a:schemeClr val="bg1"/>
                          </a:solidFill>
                          <a:latin typeface="Calibri"/>
                          <a:ea typeface="+mn-ea"/>
                          <a:cs typeface="+mn-cs"/>
                        </a:rPr>
                        <a:t>Tripura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ctr" latinLnBrk="0" hangingPunct="1"/>
                      <a:r>
                        <a:rPr lang="en-US" sz="1000" b="1" i="0" u="none" strike="noStrike" kern="1200" dirty="0">
                          <a:solidFill>
                            <a:schemeClr val="bg1"/>
                          </a:solidFill>
                          <a:latin typeface="Calibri"/>
                          <a:ea typeface="+mn-ea"/>
                          <a:cs typeface="+mn-cs"/>
                        </a:rPr>
                        <a:t>Uttaranchal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ctr" latinLnBrk="0" hangingPunct="1"/>
                      <a:r>
                        <a:rPr lang="en-US" sz="1000" b="1" i="0" u="none" strike="noStrike" kern="1200" dirty="0">
                          <a:solidFill>
                            <a:schemeClr val="bg1"/>
                          </a:solidFill>
                          <a:latin typeface="Calibri"/>
                          <a:ea typeface="+mn-ea"/>
                          <a:cs typeface="+mn-cs"/>
                        </a:rPr>
                        <a:t>WB</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(n=464)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dirty="0" smtClean="0">
                          <a:solidFill>
                            <a:schemeClr val="bg1"/>
                          </a:solidFill>
                          <a:latin typeface="Calibri"/>
                          <a:ea typeface="+mn-ea"/>
                        </a:rPr>
                        <a:t>North East</a:t>
                      </a:r>
                    </a:p>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Pure Lease Rental Model</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Captive Use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Supply Chain Service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Mixed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7" name="Title 1"/>
          <p:cNvSpPr>
            <a:spLocks noGrp="1"/>
          </p:cNvSpPr>
          <p:nvPr>
            <p:ph type="title"/>
          </p:nvPr>
        </p:nvSpPr>
        <p:spPr>
          <a:xfrm>
            <a:off x="921175" y="42744"/>
            <a:ext cx="5879676" cy="922464"/>
          </a:xfrm>
        </p:spPr>
        <p:txBody>
          <a:bodyPr/>
          <a:lstStyle/>
          <a:p>
            <a:r>
              <a:rPr lang="en-US" dirty="0" smtClean="0"/>
              <a:t>9.1 SERVICE MODEL OF THE FACILITY</a:t>
            </a:r>
            <a:endParaRPr lang="en-IN" sz="2400" dirty="0"/>
          </a:p>
        </p:txBody>
      </p:sp>
    </p:spTree>
  </p:cSld>
  <p:clrMapOvr>
    <a:masterClrMapping/>
  </p:clrMapOvr>
  <p:transition/>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05532" y="1866109"/>
            <a:ext cx="5995877" cy="4418717"/>
          </a:xfrm>
        </p:spPr>
        <p:txBody>
          <a:bodyPr/>
          <a:lstStyle/>
          <a:p>
            <a:pPr algn="ctr"/>
            <a:r>
              <a:rPr lang="en-US" sz="3600" dirty="0" smtClean="0"/>
              <a:t>CHAPTER 10</a:t>
            </a:r>
            <a:br>
              <a:rPr lang="en-US" sz="3600" dirty="0" smtClean="0"/>
            </a:br>
            <a:r>
              <a:rPr lang="en-US" sz="3600" dirty="0" smtClean="0"/>
              <a:t/>
            </a:r>
            <a:br>
              <a:rPr lang="en-US" sz="3600" dirty="0" smtClean="0"/>
            </a:br>
            <a:r>
              <a:rPr lang="en-US" sz="3600" dirty="0" smtClean="0"/>
              <a:t>OWNERSHIP AND MANAGEMENT STRUCTURE</a:t>
            </a:r>
            <a:br>
              <a:rPr lang="en-US" sz="3600" dirty="0" smtClean="0"/>
            </a:br>
            <a:r>
              <a:rPr lang="en-US" sz="3600" dirty="0" smtClean="0"/>
              <a:t/>
            </a:r>
            <a:br>
              <a:rPr lang="en-US" sz="3600" dirty="0" smtClean="0"/>
            </a:br>
            <a:r>
              <a:rPr lang="en-US" sz="2000" dirty="0" smtClean="0">
                <a:solidFill>
                  <a:srgbClr val="002060"/>
                </a:solidFill>
              </a:rPr>
              <a:t> Page no 159 to 162</a:t>
            </a:r>
            <a:endParaRPr lang="en-US" sz="3600" dirty="0"/>
          </a:p>
        </p:txBody>
      </p:sp>
    </p:spTree>
  </p:cSld>
  <p:clrMapOvr>
    <a:masterClrMapping/>
  </p:clrMapOvr>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SUMMARY AND RECOMMENDATIONS</a:t>
            </a:r>
            <a:endParaRPr lang="en-US" dirty="0"/>
          </a:p>
        </p:txBody>
      </p:sp>
      <p:sp>
        <p:nvSpPr>
          <p:cNvPr id="3" name="Content Placeholder 2"/>
          <p:cNvSpPr>
            <a:spLocks noGrp="1"/>
          </p:cNvSpPr>
          <p:nvPr>
            <p:ph idx="1"/>
          </p:nvPr>
        </p:nvSpPr>
        <p:spPr/>
        <p:txBody>
          <a:bodyPr/>
          <a:lstStyle/>
          <a:p>
            <a:pPr lvl="0" algn="just">
              <a:spcAft>
                <a:spcPct val="0"/>
              </a:spcAft>
            </a:pPr>
            <a:r>
              <a:rPr lang="en-IN" altLang="ja-JP" sz="1200" b="1" kern="1200" dirty="0" smtClean="0">
                <a:ea typeface="Corbel" pitchFamily="34" charset="0"/>
                <a:cs typeface="Times New Roman" pitchFamily="18" charset="0"/>
              </a:rPr>
              <a:t>Business process documentation</a:t>
            </a:r>
            <a:endParaRPr lang="en-US" altLang="ja-JP" sz="1200" b="1" kern="1200" dirty="0" smtClean="0">
              <a:ea typeface="Corbel" pitchFamily="34" charset="0"/>
              <a:cs typeface="Times New Roman" pitchFamily="18" charset="0"/>
            </a:endParaRPr>
          </a:p>
          <a:p>
            <a:pPr lvl="1"/>
            <a:r>
              <a:rPr lang="en-IN" sz="1200" dirty="0" smtClean="0">
                <a:solidFill>
                  <a:srgbClr val="002060"/>
                </a:solidFill>
                <a:cs typeface="+mn-cs"/>
              </a:rPr>
              <a:t>Only 17% of </a:t>
            </a:r>
            <a:r>
              <a:rPr lang="en-IN" sz="1200" dirty="0" err="1" smtClean="0">
                <a:solidFill>
                  <a:srgbClr val="002060"/>
                </a:solidFill>
                <a:cs typeface="+mn-cs"/>
              </a:rPr>
              <a:t>CSs</a:t>
            </a:r>
            <a:r>
              <a:rPr lang="en-IN" sz="1200" dirty="0" smtClean="0">
                <a:solidFill>
                  <a:srgbClr val="002060"/>
                </a:solidFill>
                <a:cs typeface="+mn-cs"/>
              </a:rPr>
              <a:t> have business process documentation/certificate.</a:t>
            </a:r>
            <a:endParaRPr lang="en-US" sz="1200" dirty="0" smtClean="0">
              <a:solidFill>
                <a:srgbClr val="002060"/>
              </a:solidFill>
              <a:cs typeface="+mn-cs"/>
            </a:endParaRPr>
          </a:p>
          <a:p>
            <a:pPr lvl="1"/>
            <a:r>
              <a:rPr lang="en-IN" sz="1200" dirty="0" err="1" smtClean="0">
                <a:solidFill>
                  <a:srgbClr val="002060"/>
                </a:solidFill>
                <a:cs typeface="+mn-cs"/>
              </a:rPr>
              <a:t>FSSA</a:t>
            </a:r>
            <a:r>
              <a:rPr lang="en-IN" sz="1200" dirty="0" smtClean="0">
                <a:solidFill>
                  <a:srgbClr val="002060"/>
                </a:solidFill>
                <a:cs typeface="+mn-cs"/>
              </a:rPr>
              <a:t>, </a:t>
            </a:r>
            <a:r>
              <a:rPr lang="en-IN" sz="1200" dirty="0" err="1" smtClean="0">
                <a:solidFill>
                  <a:srgbClr val="002060"/>
                </a:solidFill>
                <a:cs typeface="+mn-cs"/>
              </a:rPr>
              <a:t>HACCP</a:t>
            </a:r>
            <a:r>
              <a:rPr lang="en-IN" sz="1200" dirty="0" smtClean="0">
                <a:solidFill>
                  <a:srgbClr val="002060"/>
                </a:solidFill>
                <a:cs typeface="+mn-cs"/>
              </a:rPr>
              <a:t> and ISO are the certificates held by around 40% of those having any certification</a:t>
            </a:r>
            <a:endParaRPr lang="en-US" sz="1200" dirty="0" smtClean="0">
              <a:solidFill>
                <a:srgbClr val="002060"/>
              </a:solidFill>
              <a:cs typeface="+mn-cs"/>
            </a:endParaRPr>
          </a:p>
          <a:p>
            <a:pPr lvl="1"/>
            <a:r>
              <a:rPr lang="en-IN" sz="1200" dirty="0" smtClean="0">
                <a:solidFill>
                  <a:srgbClr val="002060"/>
                </a:solidFill>
                <a:cs typeface="+mn-cs"/>
              </a:rPr>
              <a:t>Though </a:t>
            </a:r>
            <a:r>
              <a:rPr lang="en-IN" sz="1200" dirty="0" err="1" smtClean="0">
                <a:solidFill>
                  <a:srgbClr val="002060"/>
                </a:solidFill>
                <a:cs typeface="+mn-cs"/>
              </a:rPr>
              <a:t>HACCP</a:t>
            </a:r>
            <a:r>
              <a:rPr lang="en-IN" sz="1200" dirty="0" smtClean="0">
                <a:solidFill>
                  <a:srgbClr val="002060"/>
                </a:solidFill>
                <a:cs typeface="+mn-cs"/>
              </a:rPr>
              <a:t> and ISO certification is voluntary, </a:t>
            </a:r>
            <a:r>
              <a:rPr lang="en-IN" sz="1200" dirty="0" err="1" smtClean="0">
                <a:solidFill>
                  <a:srgbClr val="002060"/>
                </a:solidFill>
                <a:cs typeface="+mn-cs"/>
              </a:rPr>
              <a:t>FSSA</a:t>
            </a:r>
            <a:r>
              <a:rPr lang="en-IN" sz="1200" dirty="0" smtClean="0">
                <a:solidFill>
                  <a:srgbClr val="002060"/>
                </a:solidFill>
                <a:cs typeface="+mn-cs"/>
              </a:rPr>
              <a:t> is compulsory and even this certificate is not held by majority of </a:t>
            </a:r>
            <a:r>
              <a:rPr lang="en-IN" sz="1200" dirty="0" err="1" smtClean="0">
                <a:solidFill>
                  <a:srgbClr val="002060"/>
                </a:solidFill>
                <a:cs typeface="+mn-cs"/>
              </a:rPr>
              <a:t>CSs</a:t>
            </a:r>
            <a:r>
              <a:rPr lang="en-IN" sz="1200" dirty="0" smtClean="0">
                <a:solidFill>
                  <a:srgbClr val="002060"/>
                </a:solidFill>
                <a:cs typeface="+mn-cs"/>
              </a:rPr>
              <a:t>.</a:t>
            </a:r>
            <a:endParaRPr lang="en-US" sz="1200" dirty="0" smtClean="0">
              <a:solidFill>
                <a:srgbClr val="002060"/>
              </a:solidFill>
              <a:cs typeface="+mn-cs"/>
            </a:endParaRPr>
          </a:p>
          <a:p>
            <a:pPr lvl="1"/>
            <a:r>
              <a:rPr lang="en-IN" sz="1200" dirty="0" smtClean="0">
                <a:solidFill>
                  <a:srgbClr val="002060"/>
                </a:solidFill>
                <a:cs typeface="+mn-cs"/>
              </a:rPr>
              <a:t>There is intention to have </a:t>
            </a:r>
            <a:r>
              <a:rPr lang="en-IN" sz="1200" dirty="0" err="1" smtClean="0">
                <a:solidFill>
                  <a:srgbClr val="002060"/>
                </a:solidFill>
                <a:cs typeface="+mn-cs"/>
              </a:rPr>
              <a:t>FSSA</a:t>
            </a:r>
            <a:r>
              <a:rPr lang="en-IN" sz="1200" dirty="0" smtClean="0">
                <a:solidFill>
                  <a:srgbClr val="002060"/>
                </a:solidFill>
                <a:cs typeface="+mn-cs"/>
              </a:rPr>
              <a:t> certification as it has become mandatory</a:t>
            </a:r>
            <a:endParaRPr lang="en-US" sz="1200" dirty="0" smtClean="0">
              <a:solidFill>
                <a:srgbClr val="002060"/>
              </a:solidFill>
              <a:cs typeface="+mn-cs"/>
            </a:endParaRPr>
          </a:p>
          <a:p>
            <a:pPr lvl="1"/>
            <a:r>
              <a:rPr lang="en-IN" sz="1200" dirty="0" err="1" smtClean="0">
                <a:solidFill>
                  <a:srgbClr val="002060"/>
                </a:solidFill>
                <a:cs typeface="+mn-cs"/>
              </a:rPr>
              <a:t>NHB</a:t>
            </a:r>
            <a:r>
              <a:rPr lang="en-IN" sz="1200" dirty="0" smtClean="0">
                <a:solidFill>
                  <a:srgbClr val="002060"/>
                </a:solidFill>
                <a:cs typeface="+mn-cs"/>
              </a:rPr>
              <a:t> needs to check that </a:t>
            </a:r>
            <a:r>
              <a:rPr lang="en-IN" sz="1200" dirty="0" err="1" smtClean="0">
                <a:solidFill>
                  <a:srgbClr val="002060"/>
                </a:solidFill>
                <a:cs typeface="+mn-cs"/>
              </a:rPr>
              <a:t>FSSA</a:t>
            </a:r>
            <a:r>
              <a:rPr lang="en-IN" sz="1200" dirty="0" smtClean="0">
                <a:solidFill>
                  <a:srgbClr val="002060"/>
                </a:solidFill>
                <a:cs typeface="+mn-cs"/>
              </a:rPr>
              <a:t> certification is in place with all </a:t>
            </a:r>
            <a:r>
              <a:rPr lang="en-IN" sz="1200" dirty="0" err="1" smtClean="0">
                <a:solidFill>
                  <a:srgbClr val="002060"/>
                </a:solidFill>
                <a:cs typeface="+mn-cs"/>
              </a:rPr>
              <a:t>CSs</a:t>
            </a:r>
            <a:r>
              <a:rPr lang="en-IN" sz="1200" dirty="0" smtClean="0">
                <a:solidFill>
                  <a:srgbClr val="002060"/>
                </a:solidFill>
                <a:cs typeface="+mn-cs"/>
              </a:rPr>
              <a:t> so that upkeep of facility and hygiene of the facility will improve resulting in improved food safety for the end consumers</a:t>
            </a:r>
            <a:endParaRPr lang="en-US" sz="1200" dirty="0" smtClean="0">
              <a:solidFill>
                <a:srgbClr val="002060"/>
              </a:solidFill>
              <a:cs typeface="+mn-cs"/>
            </a:endParaRPr>
          </a:p>
          <a:p>
            <a:pPr algn="just">
              <a:spcAft>
                <a:spcPct val="0"/>
              </a:spcAft>
            </a:pPr>
            <a:r>
              <a:rPr lang="en-IN" altLang="ja-JP" sz="1200" b="1" kern="1200" dirty="0" smtClean="0">
                <a:ea typeface="Corbel" pitchFamily="34" charset="0"/>
                <a:cs typeface="Times New Roman" pitchFamily="18" charset="0"/>
              </a:rPr>
              <a:t>Subsidies availed and usage of subsidies</a:t>
            </a:r>
            <a:endParaRPr lang="en-US" altLang="ja-JP" sz="1200" b="1" kern="1200" dirty="0" smtClean="0">
              <a:ea typeface="Corbel" pitchFamily="34" charset="0"/>
              <a:cs typeface="Times New Roman" pitchFamily="18" charset="0"/>
            </a:endParaRPr>
          </a:p>
          <a:p>
            <a:pPr lvl="1"/>
            <a:r>
              <a:rPr lang="en-IN" sz="1200" dirty="0" smtClean="0">
                <a:solidFill>
                  <a:srgbClr val="002060"/>
                </a:solidFill>
                <a:cs typeface="+mn-cs"/>
              </a:rPr>
              <a:t>Only 42% of </a:t>
            </a:r>
            <a:r>
              <a:rPr lang="en-IN" sz="1200" dirty="0" err="1" smtClean="0">
                <a:solidFill>
                  <a:srgbClr val="002060"/>
                </a:solidFill>
                <a:cs typeface="+mn-cs"/>
              </a:rPr>
              <a:t>CSs</a:t>
            </a:r>
            <a:r>
              <a:rPr lang="en-IN" sz="1200" dirty="0" smtClean="0">
                <a:solidFill>
                  <a:srgbClr val="002060"/>
                </a:solidFill>
                <a:cs typeface="+mn-cs"/>
              </a:rPr>
              <a:t> have availed of subsidies for their </a:t>
            </a:r>
            <a:r>
              <a:rPr lang="en-IN" sz="1200" dirty="0" err="1" smtClean="0">
                <a:solidFill>
                  <a:srgbClr val="002060"/>
                </a:solidFill>
                <a:cs typeface="+mn-cs"/>
              </a:rPr>
              <a:t>CSs</a:t>
            </a:r>
            <a:endParaRPr lang="en-US" sz="1200" dirty="0" smtClean="0">
              <a:solidFill>
                <a:srgbClr val="002060"/>
              </a:solidFill>
              <a:cs typeface="+mn-cs"/>
            </a:endParaRPr>
          </a:p>
          <a:p>
            <a:pPr lvl="1"/>
            <a:r>
              <a:rPr lang="en-IN" sz="1200" dirty="0" smtClean="0">
                <a:solidFill>
                  <a:srgbClr val="002060"/>
                </a:solidFill>
                <a:cs typeface="+mn-cs"/>
              </a:rPr>
              <a:t>The main purpose of using the subsidy related to capacity expansion followed by training staff and modernisation of facilities</a:t>
            </a:r>
            <a:endParaRPr lang="en-US" sz="1200" dirty="0" smtClean="0">
              <a:solidFill>
                <a:srgbClr val="002060"/>
              </a:solidFill>
              <a:cs typeface="+mn-cs"/>
            </a:endParaRPr>
          </a:p>
          <a:p>
            <a:pPr lvl="1"/>
            <a:r>
              <a:rPr lang="en-IN" sz="1200" dirty="0" err="1" smtClean="0">
                <a:solidFill>
                  <a:srgbClr val="002060"/>
                </a:solidFill>
                <a:cs typeface="+mn-cs"/>
              </a:rPr>
              <a:t>CSs</a:t>
            </a:r>
            <a:r>
              <a:rPr lang="en-IN" sz="1200" dirty="0" smtClean="0">
                <a:solidFill>
                  <a:srgbClr val="002060"/>
                </a:solidFill>
                <a:cs typeface="+mn-cs"/>
              </a:rPr>
              <a:t> are interested in availing subsidies from </a:t>
            </a:r>
            <a:r>
              <a:rPr lang="en-IN" sz="1200" dirty="0" err="1" smtClean="0">
                <a:solidFill>
                  <a:srgbClr val="002060"/>
                </a:solidFill>
                <a:cs typeface="+mn-cs"/>
              </a:rPr>
              <a:t>NHB</a:t>
            </a:r>
            <a:r>
              <a:rPr lang="en-IN" sz="1200" dirty="0" smtClean="0">
                <a:solidFill>
                  <a:srgbClr val="002060"/>
                </a:solidFill>
                <a:cs typeface="+mn-cs"/>
              </a:rPr>
              <a:t> in future as well.</a:t>
            </a:r>
            <a:endParaRPr lang="en-US" sz="1200" dirty="0" smtClean="0">
              <a:solidFill>
                <a:srgbClr val="002060"/>
              </a:solidFill>
              <a:cs typeface="+mn-cs"/>
            </a:endParaRPr>
          </a:p>
          <a:p>
            <a:pPr algn="just">
              <a:spcAft>
                <a:spcPct val="0"/>
              </a:spcAft>
            </a:pPr>
            <a:r>
              <a:rPr lang="en-IN" altLang="ja-JP" sz="1200" b="1" kern="1200" dirty="0" smtClean="0">
                <a:ea typeface="Corbel" pitchFamily="34" charset="0"/>
                <a:cs typeface="Times New Roman" pitchFamily="18" charset="0"/>
              </a:rPr>
              <a:t>Employment</a:t>
            </a:r>
            <a:endParaRPr lang="en-US" altLang="ja-JP" sz="1200" b="1" kern="1200" dirty="0" smtClean="0">
              <a:ea typeface="Corbel" pitchFamily="34" charset="0"/>
              <a:cs typeface="Times New Roman" pitchFamily="18" charset="0"/>
            </a:endParaRPr>
          </a:p>
          <a:p>
            <a:pPr lvl="1"/>
            <a:r>
              <a:rPr lang="en-IN" sz="1200" dirty="0" smtClean="0">
                <a:solidFill>
                  <a:srgbClr val="002060"/>
                </a:solidFill>
              </a:rPr>
              <a:t>On an average 20 people are employed in a CS. This accounts for over 1 </a:t>
            </a:r>
            <a:r>
              <a:rPr lang="en-IN" sz="1200" dirty="0" err="1" smtClean="0">
                <a:solidFill>
                  <a:srgbClr val="002060"/>
                </a:solidFill>
              </a:rPr>
              <a:t>lakh</a:t>
            </a:r>
            <a:r>
              <a:rPr lang="en-IN" sz="1200" dirty="0" smtClean="0">
                <a:solidFill>
                  <a:srgbClr val="002060"/>
                </a:solidFill>
              </a:rPr>
              <a:t> people employed in </a:t>
            </a:r>
            <a:r>
              <a:rPr lang="en-IN" sz="1200" dirty="0" err="1" smtClean="0">
                <a:solidFill>
                  <a:srgbClr val="002060"/>
                </a:solidFill>
              </a:rPr>
              <a:t>CSs</a:t>
            </a:r>
            <a:r>
              <a:rPr lang="en-IN" sz="1200" dirty="0" smtClean="0">
                <a:solidFill>
                  <a:srgbClr val="002060"/>
                </a:solidFill>
              </a:rPr>
              <a:t>. And on an average there are 2.5 reefer technicians in a CS.</a:t>
            </a:r>
            <a:endParaRPr lang="en-US" sz="1200" dirty="0" smtClean="0">
              <a:solidFill>
                <a:srgbClr val="002060"/>
              </a:solidFill>
            </a:endParaRPr>
          </a:p>
          <a:p>
            <a:pPr lvl="1"/>
            <a:r>
              <a:rPr lang="en-IN" sz="1200" dirty="0" smtClean="0">
                <a:solidFill>
                  <a:srgbClr val="002060"/>
                </a:solidFill>
              </a:rPr>
              <a:t>In the last one year 33% of </a:t>
            </a:r>
            <a:r>
              <a:rPr lang="en-IN" sz="1200" dirty="0" err="1" smtClean="0">
                <a:solidFill>
                  <a:srgbClr val="002060"/>
                </a:solidFill>
              </a:rPr>
              <a:t>CSs</a:t>
            </a:r>
            <a:r>
              <a:rPr lang="en-IN" sz="1200" dirty="0" smtClean="0">
                <a:solidFill>
                  <a:srgbClr val="002060"/>
                </a:solidFill>
              </a:rPr>
              <a:t> have made their employees attend training programmes. Most of the training programmes attended were organised internally or by private companies</a:t>
            </a:r>
            <a:endParaRPr lang="en-US" sz="1200" dirty="0" smtClean="0">
              <a:solidFill>
                <a:srgbClr val="002060"/>
              </a:solidFill>
            </a:endParaRPr>
          </a:p>
          <a:p>
            <a:pPr lvl="1"/>
            <a:r>
              <a:rPr lang="en-IN" sz="1200" dirty="0" err="1" smtClean="0">
                <a:solidFill>
                  <a:srgbClr val="002060"/>
                </a:solidFill>
              </a:rPr>
              <a:t>CSs</a:t>
            </a:r>
            <a:r>
              <a:rPr lang="en-IN" sz="1200" dirty="0" smtClean="0">
                <a:solidFill>
                  <a:srgbClr val="002060"/>
                </a:solidFill>
              </a:rPr>
              <a:t> are interested in sending their employees for training if organised by </a:t>
            </a:r>
            <a:r>
              <a:rPr lang="en-IN" sz="1200" dirty="0" err="1" smtClean="0">
                <a:solidFill>
                  <a:srgbClr val="002060"/>
                </a:solidFill>
              </a:rPr>
              <a:t>NHB</a:t>
            </a:r>
            <a:endParaRPr lang="en-US" sz="1200" dirty="0" smtClean="0">
              <a:solidFill>
                <a:srgbClr val="002060"/>
              </a:solidFill>
            </a:endParaRPr>
          </a:p>
          <a:p>
            <a:pPr lvl="1"/>
            <a:r>
              <a:rPr lang="en-IN" sz="1200" dirty="0" smtClean="0">
                <a:solidFill>
                  <a:srgbClr val="002060"/>
                </a:solidFill>
              </a:rPr>
              <a:t>Subsidies have been used for sending people for management training as well. Thus </a:t>
            </a:r>
            <a:r>
              <a:rPr lang="en-IN" sz="1200" dirty="0" err="1" smtClean="0">
                <a:solidFill>
                  <a:srgbClr val="002060"/>
                </a:solidFill>
              </a:rPr>
              <a:t>NHB</a:t>
            </a:r>
            <a:r>
              <a:rPr lang="en-IN" sz="1200" dirty="0" smtClean="0">
                <a:solidFill>
                  <a:srgbClr val="002060"/>
                </a:solidFill>
              </a:rPr>
              <a:t> can train people and also educate at the same time about the usefulness of having backend infrastructure, adopting more modern techniques in ventilation, drives, CO2 sensors etc.</a:t>
            </a:r>
            <a:endParaRPr lang="en-US" sz="1200" dirty="0" smtClean="0">
              <a:solidFill>
                <a:srgbClr val="002060"/>
              </a:solidFill>
            </a:endParaRPr>
          </a:p>
          <a:p>
            <a:endParaRPr lang="en-US" dirty="0"/>
          </a:p>
        </p:txBody>
      </p:sp>
    </p:spTree>
  </p:cSld>
  <p:clrMapOvr>
    <a:masterClrMapping/>
  </p:clrMapOvr>
  <p:transition/>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10.1 OWNERSHIP </a:t>
            </a:r>
            <a:r>
              <a:rPr lang="en-US" dirty="0"/>
              <a:t>TYPE</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3" name="TextBox 72"/>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22" name="TextBox 21"/>
          <p:cNvSpPr txBox="1"/>
          <p:nvPr/>
        </p:nvSpPr>
        <p:spPr>
          <a:xfrm>
            <a:off x="2844799" y="1104900"/>
            <a:ext cx="1723742" cy="369332"/>
          </a:xfrm>
          <a:prstGeom prst="rect">
            <a:avLst/>
          </a:prstGeom>
          <a:noFill/>
          <a:ln>
            <a:solidFill>
              <a:schemeClr val="tx1"/>
            </a:solidFill>
          </a:ln>
        </p:spPr>
        <p:txBody>
          <a:bodyPr wrap="none" rtlCol="0">
            <a:spAutoFit/>
          </a:bodyPr>
          <a:lstStyle/>
          <a:p>
            <a:r>
              <a:rPr lang="en-US" sz="1800" b="1" i="1" dirty="0" smtClean="0">
                <a:solidFill>
                  <a:srgbClr val="002060"/>
                </a:solidFill>
                <a:latin typeface="Calibri" pitchFamily="34" charset="0"/>
              </a:rPr>
              <a:t>Ownership Type</a:t>
            </a:r>
            <a:endParaRPr lang="en-US" sz="1800" b="1" i="1" dirty="0">
              <a:solidFill>
                <a:srgbClr val="002060"/>
              </a:solidFill>
              <a:latin typeface="Calibri" pitchFamily="34" charset="0"/>
            </a:endParaRPr>
          </a:p>
        </p:txBody>
      </p:sp>
      <p:graphicFrame>
        <p:nvGraphicFramePr>
          <p:cNvPr id="23" name="Table 22"/>
          <p:cNvGraphicFramePr>
            <a:graphicFrameLocks noGrp="1"/>
          </p:cNvGraphicFramePr>
          <p:nvPr/>
        </p:nvGraphicFramePr>
        <p:xfrm>
          <a:off x="101600" y="2235200"/>
          <a:ext cx="1342966" cy="2209802"/>
        </p:xfrm>
        <a:graphic>
          <a:graphicData uri="http://schemas.openxmlformats.org/drawingml/2006/table">
            <a:tbl>
              <a:tblPr/>
              <a:tblGrid>
                <a:gridCol w="1342966"/>
              </a:tblGrid>
              <a:tr h="315686">
                <a:tc>
                  <a:txBody>
                    <a:bodyPr/>
                    <a:lstStyle/>
                    <a:p>
                      <a:pPr algn="r" fontAlgn="ctr"/>
                      <a:r>
                        <a:rPr lang="en-US" sz="1000" b="0" i="0" u="none" strike="noStrike" kern="1200" dirty="0">
                          <a:solidFill>
                            <a:srgbClr val="002060"/>
                          </a:solidFill>
                          <a:latin typeface="Calibri"/>
                          <a:ea typeface="+mn-ea"/>
                          <a:cs typeface="+mn-cs"/>
                        </a:rPr>
                        <a:t>Partnership</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315686">
                <a:tc>
                  <a:txBody>
                    <a:bodyPr/>
                    <a:lstStyle/>
                    <a:p>
                      <a:pPr algn="r" fontAlgn="ctr"/>
                      <a:r>
                        <a:rPr lang="en-US" sz="1000" b="0" i="0" u="none" strike="noStrike" kern="1200" dirty="0">
                          <a:solidFill>
                            <a:srgbClr val="002060"/>
                          </a:solidFill>
                          <a:latin typeface="Calibri"/>
                          <a:ea typeface="+mn-ea"/>
                          <a:cs typeface="+mn-cs"/>
                        </a:rPr>
                        <a:t>Company (Private Ltd.)</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15686">
                <a:tc>
                  <a:txBody>
                    <a:bodyPr/>
                    <a:lstStyle/>
                    <a:p>
                      <a:pPr algn="r" fontAlgn="ctr"/>
                      <a:r>
                        <a:rPr lang="en-US" sz="1000" b="0" i="0" u="none" strike="noStrike" kern="1200" dirty="0">
                          <a:solidFill>
                            <a:srgbClr val="002060"/>
                          </a:solidFill>
                          <a:latin typeface="Calibri"/>
                          <a:ea typeface="+mn-ea"/>
                          <a:cs typeface="+mn-cs"/>
                        </a:rPr>
                        <a:t>Proprietorship</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15686">
                <a:tc>
                  <a:txBody>
                    <a:bodyPr/>
                    <a:lstStyle/>
                    <a:p>
                      <a:pPr algn="r" fontAlgn="ctr"/>
                      <a:r>
                        <a:rPr lang="en-US" sz="1000" b="0" i="0" u="none" strike="noStrike" kern="1200" dirty="0">
                          <a:solidFill>
                            <a:srgbClr val="002060"/>
                          </a:solidFill>
                          <a:latin typeface="Calibri"/>
                          <a:ea typeface="+mn-ea"/>
                          <a:cs typeface="+mn-cs"/>
                        </a:rPr>
                        <a:t>Company (Public Ltd.)</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15686">
                <a:tc>
                  <a:txBody>
                    <a:bodyPr/>
                    <a:lstStyle/>
                    <a:p>
                      <a:pPr algn="r" fontAlgn="ctr"/>
                      <a:r>
                        <a:rPr lang="en-US" sz="1000" b="0" i="0" u="none" strike="noStrike" kern="1200" dirty="0">
                          <a:solidFill>
                            <a:srgbClr val="002060"/>
                          </a:solidFill>
                          <a:latin typeface="Calibri"/>
                          <a:ea typeface="+mn-ea"/>
                          <a:cs typeface="+mn-cs"/>
                        </a:rPr>
                        <a:t>Cooperative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15686">
                <a:tc>
                  <a:txBody>
                    <a:bodyPr/>
                    <a:lstStyle/>
                    <a:p>
                      <a:pPr algn="r" fontAlgn="ctr"/>
                      <a:r>
                        <a:rPr lang="en-US" sz="1000" b="0" i="0" u="none" strike="noStrike" kern="1200" dirty="0">
                          <a:solidFill>
                            <a:srgbClr val="002060"/>
                          </a:solidFill>
                          <a:latin typeface="Calibri"/>
                          <a:ea typeface="+mn-ea"/>
                          <a:cs typeface="+mn-cs"/>
                        </a:rPr>
                        <a:t>Government (Co./Dept./ PSU)</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15686">
                <a:tc>
                  <a:txBody>
                    <a:bodyPr/>
                    <a:lstStyle/>
                    <a:p>
                      <a:pPr algn="r" fontAlgn="ctr"/>
                      <a:r>
                        <a:rPr lang="en-US" sz="1000" b="0" i="0" u="none" strike="noStrike" kern="1200" dirty="0">
                          <a:solidFill>
                            <a:srgbClr val="002060"/>
                          </a:solidFill>
                          <a:latin typeface="Calibri"/>
                          <a:ea typeface="+mn-ea"/>
                          <a:cs typeface="+mn-cs"/>
                        </a:rPr>
                        <a:t>DKCS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24" name="TextBox 23"/>
          <p:cNvSpPr txBox="1"/>
          <p:nvPr/>
        </p:nvSpPr>
        <p:spPr>
          <a:xfrm>
            <a:off x="1188753"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 All</a:t>
            </a:r>
          </a:p>
          <a:p>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25" name="TextBox 24"/>
          <p:cNvSpPr txBox="1"/>
          <p:nvPr/>
        </p:nvSpPr>
        <p:spPr>
          <a:xfrm>
            <a:off x="2191933"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p>
          <a:p>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26" name="TextBox 25"/>
          <p:cNvSpPr txBox="1"/>
          <p:nvPr/>
        </p:nvSpPr>
        <p:spPr>
          <a:xfrm>
            <a:off x="3177244" y="168582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Type P</a:t>
            </a:r>
          </a:p>
          <a:p>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27" name="TextBox 26"/>
          <p:cNvSpPr txBox="1"/>
          <p:nvPr/>
        </p:nvSpPr>
        <p:spPr>
          <a:xfrm>
            <a:off x="4090541" y="1685826"/>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a:t>
            </a:r>
          </a:p>
          <a:p>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32" name="TextBox 31"/>
          <p:cNvSpPr txBox="1"/>
          <p:nvPr/>
        </p:nvSpPr>
        <p:spPr>
          <a:xfrm>
            <a:off x="5007799"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p>
          <a:p>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33" name="TextBox 32"/>
          <p:cNvSpPr txBox="1"/>
          <p:nvPr/>
        </p:nvSpPr>
        <p:spPr>
          <a:xfrm>
            <a:off x="5918419" y="1531938"/>
            <a:ext cx="683200" cy="553998"/>
          </a:xfrm>
          <a:prstGeom prst="rect">
            <a:avLst/>
          </a:prstGeom>
          <a:noFill/>
        </p:spPr>
        <p:txBody>
          <a:bodyPr wrap="none" rtlCol="0">
            <a:spAutoFit/>
          </a:bodyPr>
          <a:lstStyle/>
          <a:p>
            <a:r>
              <a:rPr lang="en-US" sz="1000" b="1" dirty="0" smtClean="0">
                <a:solidFill>
                  <a:srgbClr val="002060"/>
                </a:solidFill>
                <a:latin typeface="Calibri" pitchFamily="34" charset="0"/>
              </a:rPr>
              <a:t>Other </a:t>
            </a:r>
          </a:p>
          <a:p>
            <a:r>
              <a:rPr lang="en-US" sz="1000" b="1" dirty="0" smtClean="0">
                <a:solidFill>
                  <a:srgbClr val="002060"/>
                </a:solidFill>
                <a:latin typeface="Calibri" pitchFamily="34" charset="0"/>
              </a:rPr>
              <a:t> Products</a:t>
            </a:r>
          </a:p>
          <a:p>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graphicFrame>
        <p:nvGraphicFramePr>
          <p:cNvPr id="35" name="Chart 34"/>
          <p:cNvGraphicFramePr/>
          <p:nvPr/>
        </p:nvGraphicFramePr>
        <p:xfrm>
          <a:off x="1121017" y="2148056"/>
          <a:ext cx="1355483" cy="257634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7" name="Chart 36"/>
          <p:cNvGraphicFramePr/>
          <p:nvPr/>
        </p:nvGraphicFramePr>
        <p:xfrm>
          <a:off x="5736562" y="214805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8" name="Chart 37"/>
          <p:cNvGraphicFramePr/>
          <p:nvPr/>
        </p:nvGraphicFramePr>
        <p:xfrm>
          <a:off x="2044126" y="214805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9" name="Chart 38"/>
          <p:cNvGraphicFramePr/>
          <p:nvPr/>
        </p:nvGraphicFramePr>
        <p:xfrm>
          <a:off x="2967235" y="214805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0" name="Chart 39"/>
          <p:cNvGraphicFramePr/>
          <p:nvPr/>
        </p:nvGraphicFramePr>
        <p:xfrm>
          <a:off x="3890344" y="214805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1" name="Chart 40"/>
          <p:cNvGraphicFramePr/>
          <p:nvPr/>
        </p:nvGraphicFramePr>
        <p:xfrm>
          <a:off x="4813453" y="2148056"/>
          <a:ext cx="1355483" cy="2576343"/>
        </p:xfrm>
        <a:graphic>
          <a:graphicData uri="http://schemas.openxmlformats.org/drawingml/2006/chart">
            <c:chart xmlns:c="http://schemas.openxmlformats.org/drawingml/2006/chart" xmlns:r="http://schemas.openxmlformats.org/officeDocument/2006/relationships" r:id="rId7"/>
          </a:graphicData>
        </a:graphic>
      </p:graphicFrame>
      <p:sp>
        <p:nvSpPr>
          <p:cNvPr id="43" name="TextBox 42"/>
          <p:cNvSpPr txBox="1"/>
          <p:nvPr/>
        </p:nvSpPr>
        <p:spPr>
          <a:xfrm>
            <a:off x="1188753" y="57481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All</a:t>
            </a:r>
          </a:p>
          <a:p>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52" name="TextBox 51"/>
          <p:cNvSpPr txBox="1"/>
          <p:nvPr/>
        </p:nvSpPr>
        <p:spPr>
          <a:xfrm>
            <a:off x="2452317" y="57481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p>
          <a:p>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54" name="TextBox 53"/>
          <p:cNvSpPr txBox="1"/>
          <p:nvPr/>
        </p:nvSpPr>
        <p:spPr>
          <a:xfrm>
            <a:off x="3657825" y="57481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p>
          <a:p>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55" name="TextBox 54"/>
          <p:cNvSpPr txBox="1"/>
          <p:nvPr/>
        </p:nvSpPr>
        <p:spPr>
          <a:xfrm>
            <a:off x="4750235" y="57481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p>
          <a:p>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56" name="TextBox 55"/>
          <p:cNvSpPr txBox="1"/>
          <p:nvPr/>
        </p:nvSpPr>
        <p:spPr>
          <a:xfrm>
            <a:off x="5919047" y="57481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p>
          <a:p>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graphicFrame>
        <p:nvGraphicFramePr>
          <p:cNvPr id="57" name="Chart 56"/>
          <p:cNvGraphicFramePr/>
          <p:nvPr/>
        </p:nvGraphicFramePr>
        <p:xfrm>
          <a:off x="1121017" y="6192829"/>
          <a:ext cx="1355483" cy="257634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58" name="Chart 57"/>
          <p:cNvGraphicFramePr/>
          <p:nvPr/>
        </p:nvGraphicFramePr>
        <p:xfrm>
          <a:off x="5736562" y="6192829"/>
          <a:ext cx="1355483" cy="257634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60" name="Chart 59"/>
          <p:cNvGraphicFramePr/>
          <p:nvPr/>
        </p:nvGraphicFramePr>
        <p:xfrm>
          <a:off x="2274903" y="6192829"/>
          <a:ext cx="1355483" cy="257634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61" name="Chart 60"/>
          <p:cNvGraphicFramePr/>
          <p:nvPr/>
        </p:nvGraphicFramePr>
        <p:xfrm>
          <a:off x="3428789" y="6192829"/>
          <a:ext cx="1355483" cy="2576343"/>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62" name="Chart 61"/>
          <p:cNvGraphicFramePr/>
          <p:nvPr/>
        </p:nvGraphicFramePr>
        <p:xfrm>
          <a:off x="4582675" y="6192829"/>
          <a:ext cx="1355483" cy="2576343"/>
        </p:xfrm>
        <a:graphic>
          <a:graphicData uri="http://schemas.openxmlformats.org/drawingml/2006/chart">
            <c:chart xmlns:c="http://schemas.openxmlformats.org/drawingml/2006/chart" xmlns:r="http://schemas.openxmlformats.org/officeDocument/2006/relationships" r:id="rId12"/>
          </a:graphicData>
        </a:graphic>
      </p:graphicFrame>
      <p:sp>
        <p:nvSpPr>
          <p:cNvPr id="63" name="Round Diagonal Corner Rectangle 62"/>
          <p:cNvSpPr/>
          <p:nvPr/>
        </p:nvSpPr>
        <p:spPr bwMode="auto">
          <a:xfrm>
            <a:off x="338287" y="4369082"/>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At an all India level, 1/3</a:t>
            </a:r>
            <a:r>
              <a:rPr lang="en-US" sz="1200" baseline="30000" dirty="0" smtClean="0">
                <a:solidFill>
                  <a:srgbClr val="002060"/>
                </a:solidFill>
                <a:latin typeface="Calibri" pitchFamily="34" charset="0"/>
              </a:rPr>
              <a:t>rd</a:t>
            </a:r>
            <a:r>
              <a:rPr lang="en-US" sz="1200" dirty="0" smtClean="0">
                <a:solidFill>
                  <a:srgbClr val="002060"/>
                </a:solidFill>
                <a:latin typeface="Calibri" pitchFamily="34" charset="0"/>
              </a:rPr>
              <a:t> of the companies are private limited and other 1/3</a:t>
            </a:r>
            <a:r>
              <a:rPr lang="en-US" sz="1200" baseline="30000" dirty="0" smtClean="0">
                <a:solidFill>
                  <a:srgbClr val="002060"/>
                </a:solidFill>
                <a:latin typeface="Calibri" pitchFamily="34" charset="0"/>
              </a:rPr>
              <a:t>rd</a:t>
            </a:r>
            <a:r>
              <a:rPr lang="en-US" sz="1200" dirty="0" smtClean="0">
                <a:solidFill>
                  <a:srgbClr val="002060"/>
                </a:solidFill>
                <a:latin typeface="Calibri" pitchFamily="34" charset="0"/>
              </a:rPr>
              <a:t> are companies owned on partnership basis.  </a:t>
            </a:r>
          </a:p>
          <a:p>
            <a:pPr marL="177800" lvl="1" indent="-177800" algn="l">
              <a:buFont typeface="Arial" pitchFamily="34" charset="0"/>
              <a:buChar char="•"/>
            </a:pPr>
            <a:r>
              <a:rPr lang="en-US" sz="1200" dirty="0" smtClean="0">
                <a:solidFill>
                  <a:srgbClr val="002060"/>
                </a:solidFill>
                <a:latin typeface="Calibri" pitchFamily="34" charset="0"/>
              </a:rPr>
              <a:t>In all category of storage types, most of the companies belong to private sector only.</a:t>
            </a:r>
          </a:p>
        </p:txBody>
      </p:sp>
      <p:sp>
        <p:nvSpPr>
          <p:cNvPr id="64" name="Round Diagonal Corner Rectangle 63"/>
          <p:cNvSpPr/>
          <p:nvPr/>
        </p:nvSpPr>
        <p:spPr bwMode="auto">
          <a:xfrm>
            <a:off x="338287" y="8679116"/>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40% CS’s in the Northern zone are owned on partnership basis. </a:t>
            </a:r>
          </a:p>
          <a:p>
            <a:pPr marL="177800" lvl="1" indent="-177800" algn="l">
              <a:buFont typeface="Arial" pitchFamily="34" charset="0"/>
              <a:buChar char="•"/>
            </a:pPr>
            <a:r>
              <a:rPr lang="en-US" sz="1200" dirty="0" smtClean="0">
                <a:solidFill>
                  <a:srgbClr val="002060"/>
                </a:solidFill>
                <a:latin typeface="Calibri" pitchFamily="34" charset="0"/>
              </a:rPr>
              <a:t>Close to half of the cold stores in East are private limited companies.</a:t>
            </a:r>
            <a:endParaRPr lang="en-US" sz="1200" dirty="0">
              <a:solidFill>
                <a:srgbClr val="002060"/>
              </a:solidFill>
              <a:latin typeface="Calibri" pitchFamily="34" charset="0"/>
            </a:endParaRPr>
          </a:p>
        </p:txBody>
      </p:sp>
      <p:cxnSp>
        <p:nvCxnSpPr>
          <p:cNvPr id="65" name="Straight Connector 64"/>
          <p:cNvCxnSpPr/>
          <p:nvPr/>
        </p:nvCxnSpPr>
        <p:spPr bwMode="auto">
          <a:xfrm>
            <a:off x="365760" y="54309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66" name="TextBox 65"/>
          <p:cNvSpPr txBox="1"/>
          <p:nvPr/>
        </p:nvSpPr>
        <p:spPr>
          <a:xfrm>
            <a:off x="330199" y="54609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36" name="Table 35"/>
          <p:cNvGraphicFramePr>
            <a:graphicFrameLocks noGrp="1"/>
          </p:cNvGraphicFramePr>
          <p:nvPr/>
        </p:nvGraphicFramePr>
        <p:xfrm>
          <a:off x="101600" y="6268357"/>
          <a:ext cx="1342966" cy="2209802"/>
        </p:xfrm>
        <a:graphic>
          <a:graphicData uri="http://schemas.openxmlformats.org/drawingml/2006/table">
            <a:tbl>
              <a:tblPr/>
              <a:tblGrid>
                <a:gridCol w="1342966"/>
              </a:tblGrid>
              <a:tr h="315686">
                <a:tc>
                  <a:txBody>
                    <a:bodyPr/>
                    <a:lstStyle/>
                    <a:p>
                      <a:pPr algn="r" fontAlgn="ctr"/>
                      <a:r>
                        <a:rPr lang="en-US" sz="1000" b="0" i="0" u="none" strike="noStrike" kern="1200" dirty="0">
                          <a:solidFill>
                            <a:srgbClr val="002060"/>
                          </a:solidFill>
                          <a:latin typeface="Calibri"/>
                          <a:ea typeface="+mn-ea"/>
                          <a:cs typeface="+mn-cs"/>
                        </a:rPr>
                        <a:t>Partnership</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315686">
                <a:tc>
                  <a:txBody>
                    <a:bodyPr/>
                    <a:lstStyle/>
                    <a:p>
                      <a:pPr algn="r" fontAlgn="ctr"/>
                      <a:r>
                        <a:rPr lang="en-US" sz="1000" b="0" i="0" u="none" strike="noStrike" kern="1200" dirty="0">
                          <a:solidFill>
                            <a:srgbClr val="002060"/>
                          </a:solidFill>
                          <a:latin typeface="Calibri"/>
                          <a:ea typeface="+mn-ea"/>
                          <a:cs typeface="+mn-cs"/>
                        </a:rPr>
                        <a:t>Company (Private Ltd.)</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15686">
                <a:tc>
                  <a:txBody>
                    <a:bodyPr/>
                    <a:lstStyle/>
                    <a:p>
                      <a:pPr algn="r" fontAlgn="ctr"/>
                      <a:r>
                        <a:rPr lang="en-US" sz="1000" b="0" i="0" u="none" strike="noStrike" kern="1200" dirty="0">
                          <a:solidFill>
                            <a:srgbClr val="002060"/>
                          </a:solidFill>
                          <a:latin typeface="Calibri"/>
                          <a:ea typeface="+mn-ea"/>
                          <a:cs typeface="+mn-cs"/>
                        </a:rPr>
                        <a:t>Proprietorship</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15686">
                <a:tc>
                  <a:txBody>
                    <a:bodyPr/>
                    <a:lstStyle/>
                    <a:p>
                      <a:pPr algn="r" fontAlgn="ctr"/>
                      <a:r>
                        <a:rPr lang="en-US" sz="1000" b="0" i="0" u="none" strike="noStrike" kern="1200" dirty="0">
                          <a:solidFill>
                            <a:srgbClr val="002060"/>
                          </a:solidFill>
                          <a:latin typeface="Calibri"/>
                          <a:ea typeface="+mn-ea"/>
                          <a:cs typeface="+mn-cs"/>
                        </a:rPr>
                        <a:t>Company (Public Ltd.)</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15686">
                <a:tc>
                  <a:txBody>
                    <a:bodyPr/>
                    <a:lstStyle/>
                    <a:p>
                      <a:pPr algn="r" fontAlgn="ctr"/>
                      <a:r>
                        <a:rPr lang="en-US" sz="1000" b="0" i="0" u="none" strike="noStrike" kern="1200" dirty="0">
                          <a:solidFill>
                            <a:srgbClr val="002060"/>
                          </a:solidFill>
                          <a:latin typeface="Calibri"/>
                          <a:ea typeface="+mn-ea"/>
                          <a:cs typeface="+mn-cs"/>
                        </a:rPr>
                        <a:t>Cooperative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15686">
                <a:tc>
                  <a:txBody>
                    <a:bodyPr/>
                    <a:lstStyle/>
                    <a:p>
                      <a:pPr algn="r" fontAlgn="ctr"/>
                      <a:r>
                        <a:rPr lang="en-US" sz="1000" b="0" i="0" u="none" strike="noStrike" kern="1200" dirty="0">
                          <a:solidFill>
                            <a:srgbClr val="002060"/>
                          </a:solidFill>
                          <a:latin typeface="Calibri"/>
                          <a:ea typeface="+mn-ea"/>
                          <a:cs typeface="+mn-cs"/>
                        </a:rPr>
                        <a:t>Government (Co./Dept./ PSU)</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15686">
                <a:tc>
                  <a:txBody>
                    <a:bodyPr/>
                    <a:lstStyle/>
                    <a:p>
                      <a:pPr algn="r" fontAlgn="ctr"/>
                      <a:r>
                        <a:rPr lang="en-US" sz="1000" b="0" i="0" u="none" strike="noStrike" kern="1200" dirty="0">
                          <a:solidFill>
                            <a:srgbClr val="002060"/>
                          </a:solidFill>
                          <a:latin typeface="Calibri"/>
                          <a:ea typeface="+mn-ea"/>
                          <a:cs typeface="+mn-cs"/>
                        </a:rPr>
                        <a:t>DKCS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10.1 OWNERSHIP TYPE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3" name="TextBox 72"/>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28" name="TextBox 27"/>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0" name="Table 9"/>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250888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Maharashtra</a:t>
                      </a:r>
                      <a:r>
                        <a:rPr lang="en-US" sz="1000" b="1" i="0" u="none" strike="noStrike" kern="1200" dirty="0">
                          <a:solidFill>
                            <a:schemeClr val="bg1"/>
                          </a:solidFill>
                          <a:latin typeface="Calibri"/>
                          <a:ea typeface="+mn-ea"/>
                          <a:cs typeface="+mn-cs"/>
                        </a:rPr>
                        <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(n=451)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UP</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(n=1371)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 &amp; N</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AP</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n=600)</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Assam</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(n=22)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Bihar</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(n=169)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Chandigarh</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Partnership</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Company (Private Ltd.)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Proprietorship</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Company (Public Ltd.)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Cooperative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Government </a:t>
                      </a:r>
                      <a:endParaRPr lang="en-US" sz="1000" b="0" i="0" u="none" strike="noStrike" kern="1200" dirty="0" smtClean="0">
                        <a:solidFill>
                          <a:srgbClr val="002060"/>
                        </a:solidFill>
                        <a:latin typeface="Calibri"/>
                        <a:ea typeface="+mn-ea"/>
                        <a:cs typeface="+mn-cs"/>
                      </a:endParaRPr>
                    </a:p>
                    <a:p>
                      <a:pPr algn="l" fontAlgn="ct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Co./Dept./ PSU)</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4669596"/>
          <a:ext cx="6305549" cy="250888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C’garh</a:t>
                      </a:r>
                      <a:br>
                        <a:rPr lang="en-US" sz="1000" b="1" i="0" u="none" strike="noStrike" kern="1200" dirty="0" smtClean="0">
                          <a:solidFill>
                            <a:schemeClr val="bg1"/>
                          </a:solidFill>
                          <a:latin typeface="Calibri"/>
                          <a:ea typeface="+mn-ea"/>
                          <a:cs typeface="+mn-cs"/>
                        </a:rPr>
                      </a:br>
                      <a:r>
                        <a:rPr lang="en-US" sz="1000" b="1" i="0" u="none" strike="noStrike" kern="1200" dirty="0" smtClean="0">
                          <a:solidFill>
                            <a:schemeClr val="bg1"/>
                          </a:solidFill>
                          <a:latin typeface="Calibri"/>
                          <a:ea typeface="+mn-ea"/>
                          <a:cs typeface="+mn-cs"/>
                        </a:rPr>
                        <a:t>(n=76)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Delhi</a:t>
                      </a:r>
                      <a:br>
                        <a:rPr lang="en-US" sz="1000" b="1" i="0" u="none" strike="noStrike" kern="1200" dirty="0" smtClean="0">
                          <a:solidFill>
                            <a:schemeClr val="bg1"/>
                          </a:solidFill>
                          <a:latin typeface="Calibri"/>
                          <a:ea typeface="+mn-ea"/>
                          <a:cs typeface="+mn-cs"/>
                        </a:rPr>
                      </a:br>
                      <a:r>
                        <a:rPr lang="en-US" sz="1000" b="1" i="0" u="none" strike="noStrike" kern="1200" dirty="0" smtClean="0">
                          <a:solidFill>
                            <a:schemeClr val="bg1"/>
                          </a:solidFill>
                          <a:latin typeface="Calibri"/>
                          <a:ea typeface="+mn-ea"/>
                          <a:cs typeface="+mn-cs"/>
                        </a:rPr>
                        <a:t>(n=35)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Goa</a:t>
                      </a:r>
                      <a:br>
                        <a:rPr lang="en-US" sz="1000" b="1" i="0" u="none" strike="noStrike" kern="1200" dirty="0" smtClean="0">
                          <a:solidFill>
                            <a:schemeClr val="bg1"/>
                          </a:solidFill>
                          <a:latin typeface="Calibri"/>
                          <a:ea typeface="+mn-ea"/>
                          <a:cs typeface="+mn-cs"/>
                        </a:rPr>
                      </a:br>
                      <a:r>
                        <a:rPr lang="en-US" sz="1000" b="1" i="0" u="none" strike="noStrike" kern="1200" dirty="0" smtClean="0">
                          <a:solidFill>
                            <a:schemeClr val="bg1"/>
                          </a:solidFill>
                          <a:latin typeface="Calibri"/>
                          <a:ea typeface="+mn-ea"/>
                          <a:cs typeface="+mn-cs"/>
                        </a:rPr>
                        <a:t>(n=7)</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Gujarat</a:t>
                      </a:r>
                      <a:br>
                        <a:rPr lang="en-US" sz="1000" b="1" i="0" u="none" strike="noStrike" kern="1200" dirty="0" smtClean="0">
                          <a:solidFill>
                            <a:schemeClr val="bg1"/>
                          </a:solidFill>
                          <a:latin typeface="Calibri"/>
                          <a:ea typeface="+mn-ea"/>
                          <a:cs typeface="+mn-cs"/>
                        </a:rPr>
                      </a:br>
                      <a:r>
                        <a:rPr lang="en-US" sz="1000" b="1" i="0" u="none" strike="noStrike" kern="1200" dirty="0" smtClean="0">
                          <a:solidFill>
                            <a:schemeClr val="bg1"/>
                          </a:solidFill>
                          <a:latin typeface="Calibri"/>
                          <a:ea typeface="+mn-ea"/>
                          <a:cs typeface="+mn-cs"/>
                        </a:rPr>
                        <a:t>(n=399)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Haryana</a:t>
                      </a:r>
                      <a:br>
                        <a:rPr lang="en-US" sz="1000" b="1" i="0" u="none" strike="noStrike" kern="1200" dirty="0" smtClean="0">
                          <a:solidFill>
                            <a:schemeClr val="bg1"/>
                          </a:solidFill>
                          <a:latin typeface="Calibri"/>
                          <a:ea typeface="+mn-ea"/>
                          <a:cs typeface="+mn-cs"/>
                        </a:rPr>
                      </a:br>
                      <a:r>
                        <a:rPr lang="en-US" sz="1000" b="1" i="0" u="none" strike="noStrike" kern="1200" dirty="0" smtClean="0">
                          <a:solidFill>
                            <a:schemeClr val="bg1"/>
                          </a:solidFill>
                          <a:latin typeface="Calibri"/>
                          <a:ea typeface="+mn-ea"/>
                          <a:cs typeface="+mn-cs"/>
                        </a:rPr>
                        <a:t>(n=185)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HP</a:t>
                      </a:r>
                      <a:br>
                        <a:rPr lang="en-US" sz="1000" b="1" i="0" u="none" strike="noStrike" kern="1200" dirty="0" smtClean="0">
                          <a:solidFill>
                            <a:schemeClr val="bg1"/>
                          </a:solidFill>
                          <a:latin typeface="Calibri"/>
                          <a:ea typeface="+mn-ea"/>
                          <a:cs typeface="+mn-cs"/>
                        </a:rPr>
                      </a:br>
                      <a:r>
                        <a:rPr lang="en-US" sz="1000" b="1" i="0" u="none" strike="noStrike" kern="1200" dirty="0" smtClean="0">
                          <a:solidFill>
                            <a:schemeClr val="bg1"/>
                          </a:solidFill>
                          <a:latin typeface="Calibri"/>
                          <a:ea typeface="+mn-ea"/>
                          <a:cs typeface="+mn-cs"/>
                        </a:rPr>
                        <a:t>(n=14)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J &amp; K</a:t>
                      </a:r>
                      <a:br>
                        <a:rPr lang="en-US" sz="1000" b="1" i="0" u="none" strike="noStrike" kern="1200" dirty="0" smtClean="0">
                          <a:solidFill>
                            <a:schemeClr val="bg1"/>
                          </a:solidFill>
                          <a:latin typeface="Calibri"/>
                          <a:ea typeface="+mn-ea"/>
                          <a:cs typeface="+mn-cs"/>
                        </a:rPr>
                      </a:br>
                      <a:r>
                        <a:rPr lang="en-US" sz="1000" b="1" i="0" u="none" strike="noStrike" kern="1200" dirty="0" smtClean="0">
                          <a:solidFill>
                            <a:schemeClr val="bg1"/>
                          </a:solidFill>
                          <a:latin typeface="Calibri"/>
                          <a:ea typeface="+mn-ea"/>
                          <a:cs typeface="+mn-cs"/>
                        </a:rPr>
                        <a:t>(n=16)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Partnership</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Company (Private Ltd.)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Proprietorship</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Company (Public Ltd.)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Cooperative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Government (Co./Dept./ PSU)</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Round Diagonal Corner Rectangle 13"/>
          <p:cNvSpPr/>
          <p:nvPr/>
        </p:nvSpPr>
        <p:spPr bwMode="auto">
          <a:xfrm>
            <a:off x="338287" y="7932738"/>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Gujarat, Haryana, UP have more number of cold storages which are owned on partnership basis.</a:t>
            </a:r>
          </a:p>
          <a:p>
            <a:pPr marL="177800" lvl="1" indent="-177800" algn="l">
              <a:buFont typeface="Arial" pitchFamily="34" charset="0"/>
              <a:buChar char="•"/>
            </a:pPr>
            <a:r>
              <a:rPr lang="en-US" sz="1200" dirty="0" smtClean="0">
                <a:solidFill>
                  <a:srgbClr val="002060"/>
                </a:solidFill>
                <a:latin typeface="Calibri" pitchFamily="34" charset="0"/>
              </a:rPr>
              <a:t>31% storages in AP are private limited companies. This percentage is higher at 47% in Bihar.</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3" name="TextBox 72"/>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28" name="TextBox 27"/>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0" name="Table 9"/>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1" cy="250888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87331"/>
                <a:gridCol w="494852"/>
                <a:gridCol w="634701"/>
                <a:gridCol w="559397"/>
                <a:gridCol w="505610"/>
                <a:gridCol w="494852"/>
                <a:gridCol w="599727"/>
                <a:gridCol w="433007"/>
                <a:gridCol w="685304"/>
                <a:gridCol w="61077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Jharkhand</a:t>
                      </a:r>
                      <a:br>
                        <a:rPr lang="en-US" sz="1000" b="1" i="0" u="none" strike="noStrike" kern="1200" dirty="0" smtClean="0">
                          <a:solidFill>
                            <a:schemeClr val="bg1"/>
                          </a:solidFill>
                          <a:latin typeface="Calibri"/>
                          <a:ea typeface="+mn-ea"/>
                          <a:cs typeface="+mn-cs"/>
                        </a:rPr>
                      </a:br>
                      <a:r>
                        <a:rPr lang="en-US" sz="1000" b="1" i="0" u="none" strike="noStrike" kern="1200" dirty="0" smtClean="0">
                          <a:solidFill>
                            <a:schemeClr val="bg1"/>
                          </a:solidFill>
                          <a:latin typeface="Calibri"/>
                          <a:ea typeface="+mn-ea"/>
                          <a:cs typeface="+mn-cs"/>
                        </a:rPr>
                        <a:t>(n=19)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Karnataka</a:t>
                      </a:r>
                      <a:br>
                        <a:rPr lang="en-US" sz="1000" b="1" i="0" u="none" strike="noStrike" kern="1200" dirty="0" smtClean="0">
                          <a:solidFill>
                            <a:schemeClr val="bg1"/>
                          </a:solidFill>
                          <a:latin typeface="Calibri"/>
                          <a:ea typeface="+mn-ea"/>
                          <a:cs typeface="+mn-cs"/>
                        </a:rPr>
                      </a:br>
                      <a:r>
                        <a:rPr lang="en-US" sz="1000" b="1" i="0" u="none" strike="noStrike" kern="1200" dirty="0" smtClean="0">
                          <a:solidFill>
                            <a:schemeClr val="bg1"/>
                          </a:solidFill>
                          <a:latin typeface="Calibri"/>
                          <a:ea typeface="+mn-ea"/>
                          <a:cs typeface="+mn-cs"/>
                        </a:rPr>
                        <a:t>(n=188)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Kerala</a:t>
                      </a:r>
                      <a:br>
                        <a:rPr lang="en-US" sz="1000" b="1" i="0" u="none" strike="noStrike" kern="1200" dirty="0" smtClean="0">
                          <a:solidFill>
                            <a:schemeClr val="bg1"/>
                          </a:solidFill>
                          <a:latin typeface="Calibri"/>
                          <a:ea typeface="+mn-ea"/>
                          <a:cs typeface="+mn-cs"/>
                        </a:rPr>
                      </a:br>
                      <a:r>
                        <a:rPr lang="en-US" sz="1000" b="1" i="0" u="none" strike="noStrike" kern="1200" dirty="0" smtClean="0">
                          <a:solidFill>
                            <a:schemeClr val="bg1"/>
                          </a:solidFill>
                          <a:latin typeface="Calibri"/>
                          <a:ea typeface="+mn-ea"/>
                          <a:cs typeface="+mn-cs"/>
                        </a:rPr>
                        <a:t>(n=143)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MP</a:t>
                      </a:r>
                      <a:br>
                        <a:rPr lang="en-US" sz="1000" b="1" i="0" u="none" strike="noStrike" kern="1200" dirty="0" smtClean="0">
                          <a:solidFill>
                            <a:schemeClr val="bg1"/>
                          </a:solidFill>
                          <a:latin typeface="Calibri"/>
                          <a:ea typeface="+mn-ea"/>
                          <a:cs typeface="+mn-cs"/>
                        </a:rPr>
                      </a:br>
                      <a:r>
                        <a:rPr lang="en-US" sz="1000" b="1" i="0" u="none" strike="noStrike" kern="1200" dirty="0" smtClean="0">
                          <a:solidFill>
                            <a:schemeClr val="bg1"/>
                          </a:solidFill>
                          <a:latin typeface="Calibri"/>
                          <a:ea typeface="+mn-ea"/>
                          <a:cs typeface="+mn-cs"/>
                        </a:rPr>
                        <a:t>(n=156)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Nagaland</a:t>
                      </a:r>
                      <a:br>
                        <a:rPr lang="en-US" sz="1000" b="1" i="0" u="none" strike="noStrike" kern="1200" dirty="0" smtClean="0">
                          <a:solidFill>
                            <a:schemeClr val="bg1"/>
                          </a:solidFill>
                          <a:latin typeface="Calibri"/>
                          <a:ea typeface="+mn-ea"/>
                          <a:cs typeface="+mn-cs"/>
                        </a:rPr>
                      </a:br>
                      <a:r>
                        <a:rPr lang="en-US" sz="1000" b="1" i="0" u="none" strike="noStrike" kern="1200" dirty="0" smtClean="0">
                          <a:solidFill>
                            <a:schemeClr val="bg1"/>
                          </a:solidFill>
                          <a:latin typeface="Calibri"/>
                          <a:ea typeface="+mn-ea"/>
                          <a:cs typeface="+mn-cs"/>
                        </a:rPr>
                        <a:t>(n=1)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Orissa</a:t>
                      </a:r>
                      <a:br>
                        <a:rPr lang="en-US" sz="1000" b="1" i="0" u="none" strike="noStrike" kern="1200" dirty="0" smtClean="0">
                          <a:solidFill>
                            <a:schemeClr val="bg1"/>
                          </a:solidFill>
                          <a:latin typeface="Calibri"/>
                          <a:ea typeface="+mn-ea"/>
                          <a:cs typeface="+mn-cs"/>
                        </a:rPr>
                      </a:br>
                      <a:r>
                        <a:rPr lang="en-US" sz="1000" b="1" i="0" u="none" strike="noStrike" kern="1200" dirty="0" smtClean="0">
                          <a:solidFill>
                            <a:schemeClr val="bg1"/>
                          </a:solidFill>
                          <a:latin typeface="Calibri"/>
                          <a:ea typeface="+mn-ea"/>
                          <a:cs typeface="+mn-cs"/>
                        </a:rPr>
                        <a:t>(n=38)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Pondicherry</a:t>
                      </a:r>
                      <a:br>
                        <a:rPr lang="en-US" sz="1000" b="1" i="0" u="none" strike="noStrike" kern="1200" dirty="0" smtClean="0">
                          <a:solidFill>
                            <a:schemeClr val="bg1"/>
                          </a:solidFill>
                          <a:latin typeface="Calibri"/>
                          <a:ea typeface="+mn-ea"/>
                          <a:cs typeface="+mn-cs"/>
                        </a:rPr>
                      </a:br>
                      <a:r>
                        <a:rPr lang="en-US" sz="1000" b="1" i="0" u="none" strike="noStrike" kern="1200" dirty="0" smtClean="0">
                          <a:solidFill>
                            <a:schemeClr val="bg1"/>
                          </a:solidFill>
                          <a:latin typeface="Calibri"/>
                          <a:ea typeface="+mn-ea"/>
                          <a:cs typeface="+mn-cs"/>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Punjab</a:t>
                      </a:r>
                      <a:br>
                        <a:rPr lang="en-US" sz="1000" b="1" i="0" u="none" strike="noStrike" kern="1200" dirty="0" smtClean="0">
                          <a:solidFill>
                            <a:schemeClr val="bg1"/>
                          </a:solidFill>
                          <a:latin typeface="Calibri"/>
                          <a:ea typeface="+mn-ea"/>
                          <a:cs typeface="+mn-cs"/>
                        </a:rPr>
                      </a:br>
                      <a:r>
                        <a:rPr lang="en-US" sz="1000" b="1" i="0" u="none" strike="noStrike" kern="1200" dirty="0" smtClean="0">
                          <a:solidFill>
                            <a:schemeClr val="bg1"/>
                          </a:solidFill>
                          <a:latin typeface="Calibri"/>
                          <a:ea typeface="+mn-ea"/>
                          <a:cs typeface="+mn-cs"/>
                        </a:rPr>
                        <a:t>(n=402)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Partnership</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Company (Private Ltd.)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Proprietorship</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Company (Public Ltd.)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Cooperative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Government (Co./Dept./ PSU)</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Round Diagonal Corner Rectangle 13"/>
          <p:cNvSpPr/>
          <p:nvPr/>
        </p:nvSpPr>
        <p:spPr bwMode="auto">
          <a:xfrm>
            <a:off x="338287" y="7932738"/>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More than half of the CS’s in Karnataka owned on proprietorship basis.</a:t>
            </a:r>
          </a:p>
          <a:p>
            <a:pPr marL="177800" lvl="1" indent="-177800" algn="l">
              <a:buFont typeface="Arial" pitchFamily="34" charset="0"/>
              <a:buChar char="•"/>
            </a:pPr>
            <a:r>
              <a:rPr lang="en-US" sz="1200" dirty="0" smtClean="0">
                <a:solidFill>
                  <a:srgbClr val="002060"/>
                </a:solidFill>
                <a:latin typeface="Calibri" pitchFamily="34" charset="0"/>
              </a:rPr>
              <a:t>More than 1 out of every 2 CS’s in WB are private limited company</a:t>
            </a:r>
          </a:p>
          <a:p>
            <a:pPr marL="177800" lvl="1" indent="-177800" algn="l"/>
            <a:endParaRPr lang="en-US" sz="1200" dirty="0">
              <a:solidFill>
                <a:srgbClr val="002060"/>
              </a:solidFill>
              <a:latin typeface="Calibri" pitchFamily="34" charset="0"/>
            </a:endParaRP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798" y="4669596"/>
          <a:ext cx="6321427" cy="250888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5424"/>
                <a:gridCol w="592955"/>
                <a:gridCol w="658840"/>
                <a:gridCol w="584720"/>
                <a:gridCol w="576484"/>
                <a:gridCol w="576484"/>
                <a:gridCol w="658840"/>
                <a:gridCol w="658840"/>
                <a:gridCol w="65884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Rajasthan</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n=104)</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Sikkim</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TN</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Tripura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Uttaranchal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WB</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(n=464)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dirty="0" smtClean="0">
                          <a:solidFill>
                            <a:schemeClr val="bg1"/>
                          </a:solidFill>
                          <a:latin typeface="Calibri"/>
                          <a:ea typeface="+mn-ea"/>
                        </a:rPr>
                        <a:t>North East</a:t>
                      </a:r>
                    </a:p>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Partnership</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Company (Private Ltd.)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Proprietorship</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Company (Public Ltd.)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Cooperative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Government (Co./Dept./ PSU)</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1" name="Title 7"/>
          <p:cNvSpPr>
            <a:spLocks noGrp="1"/>
          </p:cNvSpPr>
          <p:nvPr>
            <p:ph type="title"/>
          </p:nvPr>
        </p:nvSpPr>
        <p:spPr>
          <a:xfrm>
            <a:off x="936175" y="41932"/>
            <a:ext cx="5439302" cy="922464"/>
          </a:xfrm>
        </p:spPr>
        <p:txBody>
          <a:bodyPr/>
          <a:lstStyle/>
          <a:p>
            <a:r>
              <a:rPr lang="en-US" dirty="0" smtClean="0"/>
              <a:t>10.1 OWNERSHIP TYPE</a:t>
            </a:r>
            <a:endParaRPr lang="en-US" dirty="0"/>
          </a:p>
        </p:txBody>
      </p:sp>
    </p:spTree>
  </p:cSld>
  <p:clrMapOvr>
    <a:masterClrMapping/>
  </p:clrMapOvr>
  <p:transition/>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05532" y="1866109"/>
            <a:ext cx="5995877" cy="4418717"/>
          </a:xfrm>
        </p:spPr>
        <p:txBody>
          <a:bodyPr/>
          <a:lstStyle/>
          <a:p>
            <a:pPr algn="ctr"/>
            <a:r>
              <a:rPr lang="en-US" sz="3600" dirty="0" smtClean="0"/>
              <a:t>CHAPTER 11</a:t>
            </a:r>
            <a:br>
              <a:rPr lang="en-US" sz="3600" dirty="0" smtClean="0"/>
            </a:br>
            <a:r>
              <a:rPr lang="en-US" sz="3600" dirty="0" smtClean="0"/>
              <a:t/>
            </a:r>
            <a:br>
              <a:rPr lang="en-US" sz="3600" dirty="0" smtClean="0"/>
            </a:br>
            <a:r>
              <a:rPr lang="en-IN" sz="3600" dirty="0" smtClean="0"/>
              <a:t>ACCESSIBILITY TO THE INFRASTRUCTURE BY VALUE CHAIN STAKEHOLDERS </a:t>
            </a:r>
            <a:br>
              <a:rPr lang="en-IN" sz="3600" dirty="0" smtClean="0"/>
            </a:br>
            <a:r>
              <a:rPr lang="en-IN" sz="3600" dirty="0" smtClean="0"/>
              <a:t/>
            </a:r>
            <a:br>
              <a:rPr lang="en-IN" sz="3600" dirty="0" smtClean="0"/>
            </a:br>
            <a:r>
              <a:rPr lang="en-IN" sz="3600" dirty="0" smtClean="0"/>
              <a:t/>
            </a:r>
            <a:br>
              <a:rPr lang="en-IN" sz="3600" dirty="0" smtClean="0"/>
            </a:br>
            <a:r>
              <a:rPr lang="en-US" sz="2000" dirty="0" smtClean="0">
                <a:solidFill>
                  <a:srgbClr val="002060"/>
                </a:solidFill>
              </a:rPr>
              <a:t> Page no 163 to 178 </a:t>
            </a:r>
            <a:endParaRPr lang="en-US" sz="3600" dirty="0"/>
          </a:p>
        </p:txBody>
      </p:sp>
    </p:spTree>
  </p:cSld>
  <p:clrMapOvr>
    <a:masterClrMapping/>
  </p:clrMapOvr>
  <p:transition/>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11. ACCESSIBILITY TO THE INFRASTRUCTURE BY VALUE CHAIN STAKEHOLDERS</a:t>
            </a:r>
            <a:endParaRPr lang="en-US" dirty="0"/>
          </a:p>
        </p:txBody>
      </p:sp>
      <p:sp>
        <p:nvSpPr>
          <p:cNvPr id="3" name="Content Placeholder 2"/>
          <p:cNvSpPr>
            <a:spLocks noGrp="1"/>
          </p:cNvSpPr>
          <p:nvPr>
            <p:ph idx="1"/>
          </p:nvPr>
        </p:nvSpPr>
        <p:spPr>
          <a:xfrm>
            <a:off x="243673" y="1153080"/>
            <a:ext cx="6370655" cy="7889320"/>
          </a:xfrm>
        </p:spPr>
        <p:txBody>
          <a:bodyPr/>
          <a:lstStyle/>
          <a:p>
            <a:pPr algn="just">
              <a:spcBef>
                <a:spcPts val="600"/>
              </a:spcBef>
              <a:spcAft>
                <a:spcPts val="600"/>
              </a:spcAft>
            </a:pPr>
            <a:r>
              <a:rPr lang="en-US" sz="1200" dirty="0" smtClean="0"/>
              <a:t>Highways - State wise analysis shows that over 50% West zone CSs are nearer state highways while in all the other zones, over 50% are near national highways. The average distance to highway is 4 KM for all CSs. The lowest distance of 2.5 KM was mentioned by Pharma type products CSs where as animal husbandry and processed food type reported the longest distance of 4.8 KM. While zone wise analysis shows that North zone has the shortest distance and East zone the longest distance to a highway.</a:t>
            </a:r>
          </a:p>
          <a:p>
            <a:pPr algn="just">
              <a:spcBef>
                <a:spcPts val="600"/>
              </a:spcBef>
              <a:spcAft>
                <a:spcPts val="600"/>
              </a:spcAft>
            </a:pPr>
            <a:r>
              <a:rPr lang="en-IN" sz="1200" dirty="0" smtClean="0"/>
              <a:t>Transport services as a cold-chain service were not provided by 79% of the cold storage units. Of the 21% that provided transportation, 48% had outsourced the transport assets. Thus transporters and logistics companies were lifting the goods of the CSs for distribution purposes using their own vehicle sources. </a:t>
            </a:r>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buNone/>
            </a:pPr>
            <a:endParaRPr lang="en-US" dirty="0" smtClean="0"/>
          </a:p>
          <a:p>
            <a:pPr algn="just">
              <a:buNone/>
            </a:pPr>
            <a:endParaRPr lang="en-US" dirty="0" smtClean="0"/>
          </a:p>
          <a:p>
            <a:pPr algn="just">
              <a:spcBef>
                <a:spcPts val="600"/>
              </a:spcBef>
              <a:spcAft>
                <a:spcPts val="600"/>
              </a:spcAft>
            </a:pPr>
            <a:r>
              <a:rPr lang="en-US" sz="1200" dirty="0" smtClean="0"/>
              <a:t>Railways - On an average 10.5 KM is the average distance of a cold store from the nearest railway station. Zone wise analysis shows that North reported lowest distance while South reported the longest distance to a railway station.</a:t>
            </a:r>
          </a:p>
          <a:p>
            <a:pPr algn="just">
              <a:spcBef>
                <a:spcPts val="600"/>
              </a:spcBef>
              <a:spcAft>
                <a:spcPts val="600"/>
              </a:spcAft>
            </a:pPr>
            <a:r>
              <a:rPr lang="en-US" sz="1200" dirty="0" smtClean="0"/>
              <a:t>Airport - On an average, the distance to airport was 45.4 KM.  This is lowest for Pharma type product cold stores. Zone wise analysis shows that West zone reported shortest distance, followed by South. </a:t>
            </a:r>
          </a:p>
          <a:p>
            <a:pPr algn="just">
              <a:spcBef>
                <a:spcPts val="600"/>
              </a:spcBef>
              <a:spcAft>
                <a:spcPts val="600"/>
              </a:spcAft>
            </a:pPr>
            <a:r>
              <a:rPr lang="en-US" sz="1200" dirty="0" smtClean="0"/>
              <a:t>Sea Port –  Many cold stores could not mention the distance to sea ports. Of those  who mentioned, on an average the distance to sea port was 34.7 KM. Type Q cold storages report lower distances from sea port as compared to other product type storing cold storages. Cold storages in the East zone are the farthest from any of the sea ports. </a:t>
            </a:r>
          </a:p>
          <a:p>
            <a:pPr algn="just"/>
            <a:endParaRPr lang="en-IN" sz="1200" dirty="0" smtClean="0"/>
          </a:p>
          <a:p>
            <a:pPr algn="just"/>
            <a:endParaRPr lang="en-US" dirty="0" smtClean="0"/>
          </a:p>
          <a:p>
            <a:pPr algn="just"/>
            <a:endParaRPr lang="en-US" dirty="0" smtClean="0"/>
          </a:p>
          <a:p>
            <a:pPr algn="just"/>
            <a:endParaRPr lang="en-US" dirty="0" smtClean="0"/>
          </a:p>
        </p:txBody>
      </p:sp>
      <p:graphicFrame>
        <p:nvGraphicFramePr>
          <p:cNvPr id="4" name="Chart 3"/>
          <p:cNvGraphicFramePr/>
          <p:nvPr/>
        </p:nvGraphicFramePr>
        <p:xfrm>
          <a:off x="1363852" y="3657599"/>
          <a:ext cx="3859077" cy="2245016"/>
        </p:xfrm>
        <a:graphic>
          <a:graphicData uri="http://schemas.openxmlformats.org/drawingml/2006/chart">
            <c:chart xmlns:c="http://schemas.openxmlformats.org/drawingml/2006/chart" xmlns:r="http://schemas.openxmlformats.org/officeDocument/2006/relationships" r:id="rId2"/>
          </a:graphicData>
        </a:graphic>
      </p:graphicFrame>
    </p:spTree>
  </p:cSld>
  <p:clrMapOvr>
    <a:masterClrMapping/>
  </p:clrMapOvr>
  <p:transition/>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03"/>
          <p:cNvGrpSpPr/>
          <p:nvPr/>
        </p:nvGrpSpPr>
        <p:grpSpPr>
          <a:xfrm>
            <a:off x="2072481" y="7391126"/>
            <a:ext cx="2713038" cy="381000"/>
            <a:chOff x="4017101" y="4958248"/>
            <a:chExt cx="2713038" cy="381000"/>
          </a:xfrm>
        </p:grpSpPr>
        <p:sp>
          <p:nvSpPr>
            <p:cNvPr id="107" name="Rectangle 106"/>
            <p:cNvSpPr/>
            <p:nvPr/>
          </p:nvSpPr>
          <p:spPr bwMode="auto">
            <a:xfrm>
              <a:off x="4017101" y="4958248"/>
              <a:ext cx="2713038" cy="38100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4157743" y="5082061"/>
              <a:ext cx="2483803" cy="184666"/>
              <a:chOff x="503765" y="1517738"/>
              <a:chExt cx="2483803" cy="184666"/>
            </a:xfrm>
          </p:grpSpPr>
          <p:grpSp>
            <p:nvGrpSpPr>
              <p:cNvPr id="5" name="Group 22"/>
              <p:cNvGrpSpPr/>
              <p:nvPr/>
            </p:nvGrpSpPr>
            <p:grpSpPr>
              <a:xfrm>
                <a:off x="503765" y="1517738"/>
                <a:ext cx="1101473" cy="184666"/>
                <a:chOff x="1846043" y="4049798"/>
                <a:chExt cx="1101473" cy="184666"/>
              </a:xfrm>
            </p:grpSpPr>
            <p:sp>
              <p:nvSpPr>
                <p:cNvPr id="113" name="Rectangle 12"/>
                <p:cNvSpPr>
                  <a:spLocks noChangeArrowheads="1"/>
                </p:cNvSpPr>
                <p:nvPr/>
              </p:nvSpPr>
              <p:spPr bwMode="auto">
                <a:xfrm>
                  <a:off x="1846043" y="4091331"/>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14" name="Rectangle 13"/>
                <p:cNvSpPr>
                  <a:spLocks noChangeArrowheads="1"/>
                </p:cNvSpPr>
                <p:nvPr/>
              </p:nvSpPr>
              <p:spPr bwMode="auto">
                <a:xfrm>
                  <a:off x="2012773" y="4049798"/>
                  <a:ext cx="9347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State Highway</a:t>
                  </a:r>
                  <a:endParaRPr lang="en-US" sz="1200" b="1" i="1" dirty="0">
                    <a:solidFill>
                      <a:srgbClr val="002060"/>
                    </a:solidFill>
                    <a:latin typeface="Arial" pitchFamily="34" charset="0"/>
                  </a:endParaRPr>
                </a:p>
              </p:txBody>
            </p:sp>
          </p:grpSp>
          <p:grpSp>
            <p:nvGrpSpPr>
              <p:cNvPr id="7" name="Group 21"/>
              <p:cNvGrpSpPr/>
              <p:nvPr/>
            </p:nvGrpSpPr>
            <p:grpSpPr>
              <a:xfrm>
                <a:off x="1659342" y="1517738"/>
                <a:ext cx="1328226" cy="184666"/>
                <a:chOff x="3552483" y="3785479"/>
                <a:chExt cx="1328226" cy="184666"/>
              </a:xfrm>
            </p:grpSpPr>
            <p:sp>
              <p:nvSpPr>
                <p:cNvPr id="111" name="Rectangle 14"/>
                <p:cNvSpPr>
                  <a:spLocks noChangeArrowheads="1"/>
                </p:cNvSpPr>
                <p:nvPr/>
              </p:nvSpPr>
              <p:spPr bwMode="auto">
                <a:xfrm>
                  <a:off x="3552483" y="3827012"/>
                  <a:ext cx="101600" cy="101600"/>
                </a:xfrm>
                <a:prstGeom prst="rect">
                  <a:avLst/>
                </a:prstGeom>
                <a:gradFill flip="none" rotWithShape="1">
                  <a:gsLst>
                    <a:gs pos="0">
                      <a:srgbClr val="A2D2F2">
                        <a:shade val="30000"/>
                        <a:satMod val="115000"/>
                      </a:srgbClr>
                    </a:gs>
                    <a:gs pos="50000">
                      <a:srgbClr val="A2D2F2">
                        <a:shade val="67500"/>
                        <a:satMod val="115000"/>
                      </a:srgbClr>
                    </a:gs>
                    <a:gs pos="100000">
                      <a:srgbClr val="A2D2F2">
                        <a:shade val="100000"/>
                        <a:satMod val="115000"/>
                      </a:srgbClr>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12" name="Rectangle 15"/>
                <p:cNvSpPr>
                  <a:spLocks noChangeArrowheads="1"/>
                </p:cNvSpPr>
                <p:nvPr/>
              </p:nvSpPr>
              <p:spPr bwMode="auto">
                <a:xfrm>
                  <a:off x="3720007" y="3785479"/>
                  <a:ext cx="116070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National Highway</a:t>
                  </a:r>
                  <a:endParaRPr lang="en-US" sz="1200" b="1" i="1" dirty="0">
                    <a:solidFill>
                      <a:srgbClr val="002060"/>
                    </a:solidFill>
                    <a:latin typeface="Arial" pitchFamily="34" charset="0"/>
                  </a:endParaRPr>
                </a:p>
              </p:txBody>
            </p:sp>
          </p:grpSp>
        </p:grpSp>
      </p:grpSp>
      <p:sp>
        <p:nvSpPr>
          <p:cNvPr id="8" name="Title 7"/>
          <p:cNvSpPr>
            <a:spLocks noGrp="1"/>
          </p:cNvSpPr>
          <p:nvPr>
            <p:ph type="title"/>
          </p:nvPr>
        </p:nvSpPr>
        <p:spPr/>
        <p:txBody>
          <a:bodyPr/>
          <a:lstStyle/>
          <a:p>
            <a:r>
              <a:rPr lang="en-US" dirty="0" smtClean="0"/>
              <a:t>11.1 NEAREST </a:t>
            </a:r>
            <a:r>
              <a:rPr lang="en-US" dirty="0"/>
              <a:t>HIGHWAY</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56" name="Round Diagonal Corner Rectangle 55"/>
          <p:cNvSpPr/>
          <p:nvPr/>
        </p:nvSpPr>
        <p:spPr bwMode="auto">
          <a:xfrm>
            <a:off x="338287" y="802803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Zone  wise analysis shows that over 50% West zone CSs are nearer state highways while in all the other zones, over 50% are near national highways.</a:t>
            </a:r>
            <a:endParaRPr lang="en-US" sz="1200" dirty="0">
              <a:solidFill>
                <a:srgbClr val="002060"/>
              </a:solidFill>
              <a:latin typeface="Calibri" pitchFamily="34" charset="0"/>
            </a:endParaRPr>
          </a:p>
        </p:txBody>
      </p:sp>
      <p:graphicFrame>
        <p:nvGraphicFramePr>
          <p:cNvPr id="59" name="Chart 58"/>
          <p:cNvGraphicFramePr/>
          <p:nvPr>
            <p:extLst>
              <p:ext uri="{D42A27DB-BD31-4B8C-83A1-F6EECF244321}">
                <p14:modId xmlns:p14="http://schemas.microsoft.com/office/powerpoint/2010/main" xmlns="" val="1712051055"/>
              </p:ext>
            </p:extLst>
          </p:nvPr>
        </p:nvGraphicFramePr>
        <p:xfrm>
          <a:off x="104734" y="1871436"/>
          <a:ext cx="1247816" cy="1917752"/>
        </p:xfrm>
        <a:graphic>
          <a:graphicData uri="http://schemas.openxmlformats.org/drawingml/2006/chart">
            <c:chart xmlns:c="http://schemas.openxmlformats.org/drawingml/2006/chart" xmlns:r="http://schemas.openxmlformats.org/officeDocument/2006/relationships" r:id="rId2"/>
          </a:graphicData>
        </a:graphic>
      </p:graphicFrame>
      <p:sp>
        <p:nvSpPr>
          <p:cNvPr id="60" name="TextBox 59"/>
          <p:cNvSpPr txBox="1"/>
          <p:nvPr/>
        </p:nvSpPr>
        <p:spPr>
          <a:xfrm>
            <a:off x="349006" y="1807577"/>
            <a:ext cx="766222" cy="430887"/>
          </a:xfrm>
          <a:prstGeom prst="rect">
            <a:avLst/>
          </a:prstGeom>
          <a:noFill/>
        </p:spPr>
        <p:txBody>
          <a:bodyPr wrap="square" rtlCol="0">
            <a:spAutoFit/>
          </a:bodyPr>
          <a:lstStyle/>
          <a:p>
            <a:r>
              <a:rPr lang="en-US" sz="1100" b="1" dirty="0" smtClean="0">
                <a:solidFill>
                  <a:srgbClr val="002060"/>
                </a:solidFill>
                <a:latin typeface="Calibri" pitchFamily="34" charset="0"/>
              </a:rPr>
              <a:t> All</a:t>
            </a:r>
          </a:p>
          <a:p>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61" name="TextBox 60"/>
          <p:cNvSpPr txBox="1"/>
          <p:nvPr/>
        </p:nvSpPr>
        <p:spPr>
          <a:xfrm>
            <a:off x="1367603" y="1807577"/>
            <a:ext cx="956888" cy="430887"/>
          </a:xfrm>
          <a:prstGeom prst="rect">
            <a:avLst/>
          </a:prstGeom>
          <a:noFill/>
        </p:spPr>
        <p:txBody>
          <a:bodyPr wrap="square" rtlCol="0">
            <a:spAutoFit/>
          </a:bodyPr>
          <a:lstStyle/>
          <a:p>
            <a:r>
              <a:rPr lang="en-US" sz="1100" b="1" dirty="0" smtClean="0">
                <a:solidFill>
                  <a:srgbClr val="002060"/>
                </a:solidFill>
                <a:latin typeface="Calibri" pitchFamily="34" charset="0"/>
              </a:rPr>
              <a:t>Type H</a:t>
            </a:r>
          </a:p>
          <a:p>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62" name="TextBox 61"/>
          <p:cNvSpPr txBox="1"/>
          <p:nvPr/>
        </p:nvSpPr>
        <p:spPr>
          <a:xfrm>
            <a:off x="2487058" y="1807577"/>
            <a:ext cx="1071450" cy="430887"/>
          </a:xfrm>
          <a:prstGeom prst="rect">
            <a:avLst/>
          </a:prstGeom>
          <a:noFill/>
        </p:spPr>
        <p:txBody>
          <a:bodyPr wrap="square" rtlCol="0">
            <a:spAutoFit/>
          </a:bodyPr>
          <a:lstStyle/>
          <a:p>
            <a:r>
              <a:rPr lang="en-US" sz="1100" b="1" dirty="0" smtClean="0">
                <a:solidFill>
                  <a:srgbClr val="002060"/>
                </a:solidFill>
                <a:latin typeface="Calibri" pitchFamily="34" charset="0"/>
              </a:rPr>
              <a:t>Type P</a:t>
            </a:r>
          </a:p>
          <a:p>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63" name="TextBox 62"/>
          <p:cNvSpPr txBox="1"/>
          <p:nvPr/>
        </p:nvSpPr>
        <p:spPr>
          <a:xfrm>
            <a:off x="3442585" y="1807577"/>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a:t>
            </a:r>
          </a:p>
          <a:p>
            <a:r>
              <a:rPr lang="en-US" sz="1100" b="1" dirty="0"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64" name="TextBox 63"/>
          <p:cNvSpPr txBox="1"/>
          <p:nvPr/>
        </p:nvSpPr>
        <p:spPr>
          <a:xfrm>
            <a:off x="4455904" y="1807577"/>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Type Q</a:t>
            </a:r>
          </a:p>
          <a:p>
            <a:r>
              <a:rPr lang="en-US" sz="1100" b="1" dirty="0"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65" name="TextBox 64"/>
          <p:cNvSpPr txBox="1"/>
          <p:nvPr/>
        </p:nvSpPr>
        <p:spPr>
          <a:xfrm>
            <a:off x="5537246" y="1638300"/>
            <a:ext cx="1320754" cy="600164"/>
          </a:xfrm>
          <a:prstGeom prst="rect">
            <a:avLst/>
          </a:prstGeom>
          <a:noFill/>
        </p:spPr>
        <p:txBody>
          <a:bodyPr wrap="square" rtlCol="0">
            <a:spAutoFit/>
          </a:bodyPr>
          <a:lstStyle/>
          <a:p>
            <a:r>
              <a:rPr lang="en-US" sz="1100" b="1" dirty="0" smtClean="0">
                <a:solidFill>
                  <a:srgbClr val="002060"/>
                </a:solidFill>
                <a:latin typeface="Calibri" pitchFamily="34" charset="0"/>
              </a:rPr>
              <a:t>Other </a:t>
            </a:r>
          </a:p>
          <a:p>
            <a:r>
              <a:rPr lang="en-US" sz="1100" b="1" dirty="0" smtClean="0">
                <a:solidFill>
                  <a:srgbClr val="002060"/>
                </a:solidFill>
                <a:latin typeface="Calibri" pitchFamily="34" charset="0"/>
              </a:rPr>
              <a:t> Products</a:t>
            </a:r>
          </a:p>
          <a:p>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sp>
        <p:nvSpPr>
          <p:cNvPr id="66" name="Round Diagonal Corner Rectangle 65"/>
          <p:cNvSpPr/>
          <p:nvPr/>
        </p:nvSpPr>
        <p:spPr bwMode="auto">
          <a:xfrm>
            <a:off x="338287" y="3902081"/>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More CSs are nearer national highways than state highways</a:t>
            </a:r>
          </a:p>
          <a:p>
            <a:pPr marL="177800" lvl="1" indent="-177800" algn="l">
              <a:buFont typeface="Arial" pitchFamily="34" charset="0"/>
              <a:buChar char="•"/>
            </a:pPr>
            <a:r>
              <a:rPr lang="en-US" sz="1200" dirty="0" smtClean="0">
                <a:solidFill>
                  <a:srgbClr val="002060"/>
                </a:solidFill>
                <a:latin typeface="Calibri" pitchFamily="34" charset="0"/>
              </a:rPr>
              <a:t>This is true of all product types stored except that of ‘other products’</a:t>
            </a:r>
            <a:endParaRPr lang="en-US" sz="1200" dirty="0">
              <a:solidFill>
                <a:srgbClr val="002060"/>
              </a:solidFill>
              <a:latin typeface="Calibri" pitchFamily="34" charset="0"/>
            </a:endParaRPr>
          </a:p>
        </p:txBody>
      </p:sp>
      <p:cxnSp>
        <p:nvCxnSpPr>
          <p:cNvPr id="72" name="Straight Connector 71"/>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74" name="TextBox 73"/>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75" name="TextBox 74"/>
          <p:cNvSpPr txBox="1"/>
          <p:nvPr/>
        </p:nvSpPr>
        <p:spPr>
          <a:xfrm>
            <a:off x="349006" y="5715858"/>
            <a:ext cx="766222" cy="430887"/>
          </a:xfrm>
          <a:prstGeom prst="rect">
            <a:avLst/>
          </a:prstGeom>
          <a:noFill/>
        </p:spPr>
        <p:txBody>
          <a:bodyPr wrap="square" rtlCol="0">
            <a:spAutoFit/>
          </a:bodyPr>
          <a:lstStyle/>
          <a:p>
            <a:r>
              <a:rPr lang="en-US" sz="1100" b="1" dirty="0" smtClean="0">
                <a:solidFill>
                  <a:srgbClr val="002060"/>
                </a:solidFill>
                <a:latin typeface="Calibri" pitchFamily="34" charset="0"/>
              </a:rPr>
              <a:t>All</a:t>
            </a:r>
          </a:p>
          <a:p>
            <a:r>
              <a:rPr lang="en-US" sz="1100" b="1" dirty="0" smtClean="0">
                <a:solidFill>
                  <a:srgbClr val="002060"/>
                </a:solidFill>
                <a:latin typeface="Calibri" pitchFamily="34" charset="0"/>
              </a:rPr>
              <a:t>(n=</a:t>
            </a:r>
            <a:r>
              <a:rPr lang="en-US" sz="1100" b="1" dirty="0" smtClean="0">
                <a:solidFill>
                  <a:srgbClr val="002060"/>
                </a:solidFill>
                <a:latin typeface="Calibri"/>
                <a:ea typeface="MS PGothic"/>
              </a:rPr>
              <a:t>5003</a:t>
            </a:r>
            <a:r>
              <a:rPr lang="en-US" sz="1100" b="1" dirty="0" smtClean="0">
                <a:solidFill>
                  <a:srgbClr val="002060"/>
                </a:solidFill>
                <a:latin typeface="Calibri" pitchFamily="34" charset="0"/>
              </a:rPr>
              <a:t>)</a:t>
            </a:r>
            <a:endParaRPr lang="en-US" sz="1100" b="1" dirty="0">
              <a:solidFill>
                <a:srgbClr val="002060"/>
              </a:solidFill>
              <a:latin typeface="Calibri" pitchFamily="34" charset="0"/>
            </a:endParaRPr>
          </a:p>
        </p:txBody>
      </p:sp>
      <p:sp>
        <p:nvSpPr>
          <p:cNvPr id="76" name="TextBox 75"/>
          <p:cNvSpPr txBox="1"/>
          <p:nvPr/>
        </p:nvSpPr>
        <p:spPr>
          <a:xfrm>
            <a:off x="1630002" y="5715858"/>
            <a:ext cx="956888" cy="430887"/>
          </a:xfrm>
          <a:prstGeom prst="rect">
            <a:avLst/>
          </a:prstGeom>
          <a:noFill/>
        </p:spPr>
        <p:txBody>
          <a:bodyPr wrap="square" rtlCol="0">
            <a:spAutoFit/>
          </a:bodyPr>
          <a:lstStyle/>
          <a:p>
            <a:r>
              <a:rPr lang="en-US" sz="1100" b="1" dirty="0" smtClean="0">
                <a:solidFill>
                  <a:srgbClr val="002060"/>
                </a:solidFill>
                <a:latin typeface="Calibri" pitchFamily="34" charset="0"/>
              </a:rPr>
              <a:t>North</a:t>
            </a:r>
          </a:p>
          <a:p>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82" name="TextBox 81"/>
          <p:cNvSpPr txBox="1"/>
          <p:nvPr/>
        </p:nvSpPr>
        <p:spPr>
          <a:xfrm>
            <a:off x="2987364" y="5715858"/>
            <a:ext cx="1071450" cy="430887"/>
          </a:xfrm>
          <a:prstGeom prst="rect">
            <a:avLst/>
          </a:prstGeom>
          <a:noFill/>
        </p:spPr>
        <p:txBody>
          <a:bodyPr wrap="square" rtlCol="0">
            <a:spAutoFit/>
          </a:bodyPr>
          <a:lstStyle/>
          <a:p>
            <a:r>
              <a:rPr lang="en-US" sz="1100" b="1" dirty="0" smtClean="0">
                <a:solidFill>
                  <a:srgbClr val="002060"/>
                </a:solidFill>
                <a:latin typeface="Calibri" pitchFamily="34" charset="0"/>
              </a:rPr>
              <a:t>East</a:t>
            </a:r>
          </a:p>
          <a:p>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83" name="TextBox 82"/>
          <p:cNvSpPr txBox="1"/>
          <p:nvPr/>
        </p:nvSpPr>
        <p:spPr>
          <a:xfrm>
            <a:off x="4268788" y="571585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p>
          <a:p>
            <a:r>
              <a:rPr lang="en-US" sz="1100" b="1" dirty="0"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84" name="TextBox 83"/>
          <p:cNvSpPr txBox="1"/>
          <p:nvPr/>
        </p:nvSpPr>
        <p:spPr>
          <a:xfrm>
            <a:off x="5537246" y="5715858"/>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p>
          <a:p>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graphicFrame>
        <p:nvGraphicFramePr>
          <p:cNvPr id="85" name="Chart 84"/>
          <p:cNvGraphicFramePr/>
          <p:nvPr>
            <p:extLst>
              <p:ext uri="{D42A27DB-BD31-4B8C-83A1-F6EECF244321}">
                <p14:modId xmlns:p14="http://schemas.microsoft.com/office/powerpoint/2010/main" xmlns="" val="1712051055"/>
              </p:ext>
            </p:extLst>
          </p:nvPr>
        </p:nvGraphicFramePr>
        <p:xfrm>
          <a:off x="5595670" y="1871436"/>
          <a:ext cx="1247816" cy="19177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6" name="Chart 85"/>
          <p:cNvGraphicFramePr/>
          <p:nvPr>
            <p:extLst>
              <p:ext uri="{D42A27DB-BD31-4B8C-83A1-F6EECF244321}">
                <p14:modId xmlns:p14="http://schemas.microsoft.com/office/powerpoint/2010/main" xmlns="" val="1712051055"/>
              </p:ext>
            </p:extLst>
          </p:nvPr>
        </p:nvGraphicFramePr>
        <p:xfrm>
          <a:off x="1202921" y="1871436"/>
          <a:ext cx="1247816" cy="19177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7" name="Chart 86"/>
          <p:cNvGraphicFramePr/>
          <p:nvPr>
            <p:extLst>
              <p:ext uri="{D42A27DB-BD31-4B8C-83A1-F6EECF244321}">
                <p14:modId xmlns:p14="http://schemas.microsoft.com/office/powerpoint/2010/main" xmlns="" val="1712051055"/>
              </p:ext>
            </p:extLst>
          </p:nvPr>
        </p:nvGraphicFramePr>
        <p:xfrm>
          <a:off x="2301108" y="1871436"/>
          <a:ext cx="1247816" cy="19177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8" name="Chart 87"/>
          <p:cNvGraphicFramePr/>
          <p:nvPr>
            <p:extLst>
              <p:ext uri="{D42A27DB-BD31-4B8C-83A1-F6EECF244321}">
                <p14:modId xmlns:p14="http://schemas.microsoft.com/office/powerpoint/2010/main" xmlns="" val="1712051055"/>
              </p:ext>
            </p:extLst>
          </p:nvPr>
        </p:nvGraphicFramePr>
        <p:xfrm>
          <a:off x="3399295" y="1871436"/>
          <a:ext cx="1247816" cy="19177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9" name="Chart 88"/>
          <p:cNvGraphicFramePr/>
          <p:nvPr>
            <p:extLst>
              <p:ext uri="{D42A27DB-BD31-4B8C-83A1-F6EECF244321}">
                <p14:modId xmlns:p14="http://schemas.microsoft.com/office/powerpoint/2010/main" xmlns="" val="1712051055"/>
              </p:ext>
            </p:extLst>
          </p:nvPr>
        </p:nvGraphicFramePr>
        <p:xfrm>
          <a:off x="4497482" y="1871436"/>
          <a:ext cx="1247816" cy="19177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90" name="Chart 89"/>
          <p:cNvGraphicFramePr/>
          <p:nvPr>
            <p:extLst>
              <p:ext uri="{D42A27DB-BD31-4B8C-83A1-F6EECF244321}">
                <p14:modId xmlns:p14="http://schemas.microsoft.com/office/powerpoint/2010/main" xmlns="" val="1712051055"/>
              </p:ext>
            </p:extLst>
          </p:nvPr>
        </p:nvGraphicFramePr>
        <p:xfrm>
          <a:off x="104734" y="5782126"/>
          <a:ext cx="1247816" cy="19177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91" name="Chart 90"/>
          <p:cNvGraphicFramePr/>
          <p:nvPr>
            <p:extLst>
              <p:ext uri="{D42A27DB-BD31-4B8C-83A1-F6EECF244321}">
                <p14:modId xmlns:p14="http://schemas.microsoft.com/office/powerpoint/2010/main" xmlns="" val="1712051055"/>
              </p:ext>
            </p:extLst>
          </p:nvPr>
        </p:nvGraphicFramePr>
        <p:xfrm>
          <a:off x="5595670" y="5782126"/>
          <a:ext cx="1247816" cy="19177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92" name="Chart 91"/>
          <p:cNvGraphicFramePr/>
          <p:nvPr>
            <p:extLst>
              <p:ext uri="{D42A27DB-BD31-4B8C-83A1-F6EECF244321}">
                <p14:modId xmlns:p14="http://schemas.microsoft.com/office/powerpoint/2010/main" xmlns="" val="1712051055"/>
              </p:ext>
            </p:extLst>
          </p:nvPr>
        </p:nvGraphicFramePr>
        <p:xfrm>
          <a:off x="1477468" y="5782126"/>
          <a:ext cx="1247816" cy="19177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93" name="Chart 92"/>
          <p:cNvGraphicFramePr/>
          <p:nvPr>
            <p:extLst>
              <p:ext uri="{D42A27DB-BD31-4B8C-83A1-F6EECF244321}">
                <p14:modId xmlns:p14="http://schemas.microsoft.com/office/powerpoint/2010/main" xmlns="" val="1712051055"/>
              </p:ext>
            </p:extLst>
          </p:nvPr>
        </p:nvGraphicFramePr>
        <p:xfrm>
          <a:off x="2850202" y="5782126"/>
          <a:ext cx="1247816" cy="19177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94" name="Chart 93"/>
          <p:cNvGraphicFramePr/>
          <p:nvPr>
            <p:extLst>
              <p:ext uri="{D42A27DB-BD31-4B8C-83A1-F6EECF244321}">
                <p14:modId xmlns:p14="http://schemas.microsoft.com/office/powerpoint/2010/main" xmlns="" val="1712051055"/>
              </p:ext>
            </p:extLst>
          </p:nvPr>
        </p:nvGraphicFramePr>
        <p:xfrm>
          <a:off x="4222936" y="5782126"/>
          <a:ext cx="1247816" cy="1917752"/>
        </p:xfrm>
        <a:graphic>
          <a:graphicData uri="http://schemas.openxmlformats.org/drawingml/2006/chart">
            <c:chart xmlns:c="http://schemas.openxmlformats.org/drawingml/2006/chart" xmlns:r="http://schemas.openxmlformats.org/officeDocument/2006/relationships" r:id="rId12"/>
          </a:graphicData>
        </a:graphic>
      </p:graphicFrame>
      <p:grpSp>
        <p:nvGrpSpPr>
          <p:cNvPr id="9" name="Group 103"/>
          <p:cNvGrpSpPr/>
          <p:nvPr/>
        </p:nvGrpSpPr>
        <p:grpSpPr>
          <a:xfrm>
            <a:off x="2072481" y="3468688"/>
            <a:ext cx="2713038" cy="381000"/>
            <a:chOff x="4017101" y="4958248"/>
            <a:chExt cx="2713038" cy="381000"/>
          </a:xfrm>
        </p:grpSpPr>
        <p:sp>
          <p:nvSpPr>
            <p:cNvPr id="54" name="Rectangle 53"/>
            <p:cNvSpPr/>
            <p:nvPr/>
          </p:nvSpPr>
          <p:spPr bwMode="auto">
            <a:xfrm>
              <a:off x="4017101" y="4958248"/>
              <a:ext cx="2713038" cy="38100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10" name="Group 78"/>
            <p:cNvGrpSpPr/>
            <p:nvPr/>
          </p:nvGrpSpPr>
          <p:grpSpPr>
            <a:xfrm>
              <a:off x="4157743" y="5082061"/>
              <a:ext cx="2483803" cy="184666"/>
              <a:chOff x="503765" y="1517738"/>
              <a:chExt cx="2483803" cy="184666"/>
            </a:xfrm>
          </p:grpSpPr>
          <p:grpSp>
            <p:nvGrpSpPr>
              <p:cNvPr id="11" name="Group 22"/>
              <p:cNvGrpSpPr/>
              <p:nvPr/>
            </p:nvGrpSpPr>
            <p:grpSpPr>
              <a:xfrm>
                <a:off x="503765" y="1517738"/>
                <a:ext cx="1101473" cy="184666"/>
                <a:chOff x="1846043" y="4049798"/>
                <a:chExt cx="1101473" cy="184666"/>
              </a:xfrm>
            </p:grpSpPr>
            <p:sp>
              <p:nvSpPr>
                <p:cNvPr id="69" name="Rectangle 12"/>
                <p:cNvSpPr>
                  <a:spLocks noChangeArrowheads="1"/>
                </p:cNvSpPr>
                <p:nvPr/>
              </p:nvSpPr>
              <p:spPr bwMode="auto">
                <a:xfrm>
                  <a:off x="1846043" y="4091331"/>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0" name="Rectangle 13"/>
                <p:cNvSpPr>
                  <a:spLocks noChangeArrowheads="1"/>
                </p:cNvSpPr>
                <p:nvPr/>
              </p:nvSpPr>
              <p:spPr bwMode="auto">
                <a:xfrm>
                  <a:off x="2012773" y="4049798"/>
                  <a:ext cx="9347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State Highway</a:t>
                  </a:r>
                  <a:endParaRPr lang="en-US" sz="1200" b="1" i="1" dirty="0">
                    <a:solidFill>
                      <a:srgbClr val="002060"/>
                    </a:solidFill>
                    <a:latin typeface="Arial" pitchFamily="34" charset="0"/>
                  </a:endParaRPr>
                </a:p>
              </p:txBody>
            </p:sp>
          </p:grpSp>
          <p:grpSp>
            <p:nvGrpSpPr>
              <p:cNvPr id="12" name="Group 21"/>
              <p:cNvGrpSpPr/>
              <p:nvPr/>
            </p:nvGrpSpPr>
            <p:grpSpPr>
              <a:xfrm>
                <a:off x="1659342" y="1517738"/>
                <a:ext cx="1328226" cy="184666"/>
                <a:chOff x="3552483" y="3785479"/>
                <a:chExt cx="1328226" cy="184666"/>
              </a:xfrm>
            </p:grpSpPr>
            <p:sp>
              <p:nvSpPr>
                <p:cNvPr id="67" name="Rectangle 14"/>
                <p:cNvSpPr>
                  <a:spLocks noChangeArrowheads="1"/>
                </p:cNvSpPr>
                <p:nvPr/>
              </p:nvSpPr>
              <p:spPr bwMode="auto">
                <a:xfrm>
                  <a:off x="3552483" y="3827012"/>
                  <a:ext cx="101600" cy="101600"/>
                </a:xfrm>
                <a:prstGeom prst="rect">
                  <a:avLst/>
                </a:prstGeom>
                <a:gradFill flip="none" rotWithShape="1">
                  <a:gsLst>
                    <a:gs pos="0">
                      <a:srgbClr val="A2D2F2">
                        <a:shade val="30000"/>
                        <a:satMod val="115000"/>
                      </a:srgbClr>
                    </a:gs>
                    <a:gs pos="50000">
                      <a:srgbClr val="A2D2F2">
                        <a:shade val="67500"/>
                        <a:satMod val="115000"/>
                      </a:srgbClr>
                    </a:gs>
                    <a:gs pos="100000">
                      <a:srgbClr val="A2D2F2">
                        <a:shade val="100000"/>
                        <a:satMod val="115000"/>
                      </a:srgbClr>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68" name="Rectangle 15"/>
                <p:cNvSpPr>
                  <a:spLocks noChangeArrowheads="1"/>
                </p:cNvSpPr>
                <p:nvPr/>
              </p:nvSpPr>
              <p:spPr bwMode="auto">
                <a:xfrm>
                  <a:off x="3720007" y="3785479"/>
                  <a:ext cx="116070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National Highway</a:t>
                  </a:r>
                  <a:endParaRPr lang="en-US" sz="1200" b="1" i="1" dirty="0">
                    <a:solidFill>
                      <a:srgbClr val="002060"/>
                    </a:solidFill>
                    <a:latin typeface="Arial" pitchFamily="34" charset="0"/>
                  </a:endParaRPr>
                </a:p>
              </p:txBody>
            </p:sp>
          </p:grpSp>
        </p:grpSp>
      </p:grpSp>
    </p:spTree>
  </p:cSld>
  <p:clrMapOvr>
    <a:masterClrMapping/>
  </p:clrMapOvr>
  <p:transition/>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11.1 NEAREST HIGHWAY</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7" name="Table 16"/>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All (n=5003)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Maharashrta (n=451)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UP (n=1371)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 &amp; N (n=10)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AP (n=600)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Assam (n=22)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Bihar (n=169)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Chandigarh (n=3)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 State Highway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National Highway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 xmlns:p14="http://schemas.microsoft.com/office/powerpoint/2010/main" val="1900869649"/>
              </p:ext>
            </p:extLst>
          </p:nvPr>
        </p:nvGraphicFramePr>
        <p:xfrm>
          <a:off x="304801" y="3213329"/>
          <a:ext cx="6305549"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All (n=5003)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C’garh (n=76)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Delhi (n=35)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Goa </a:t>
                      </a:r>
                      <a:endParaRPr lang="en-US" sz="1000" b="1" i="0" u="none" strike="noStrike" kern="1200" dirty="0" smtClean="0">
                        <a:solidFill>
                          <a:schemeClr val="bg1"/>
                        </a:solidFill>
                        <a:latin typeface="Calibri"/>
                        <a:ea typeface="+mn-ea"/>
                        <a:cs typeface="+mn-cs"/>
                      </a:endParaRPr>
                    </a:p>
                    <a:p>
                      <a:pPr algn="ctr" fontAlgn="ct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n=7)</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Gujarat (n=399)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Haryana (n=185)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HP </a:t>
                      </a:r>
                      <a:endParaRPr lang="en-US" sz="1000" b="1" i="0" u="none" strike="noStrike" kern="1200" dirty="0" smtClean="0">
                        <a:solidFill>
                          <a:schemeClr val="bg1"/>
                        </a:solidFill>
                        <a:latin typeface="Calibri"/>
                        <a:ea typeface="+mn-ea"/>
                        <a:cs typeface="+mn-cs"/>
                      </a:endParaRPr>
                    </a:p>
                    <a:p>
                      <a:pPr algn="ctr" fontAlgn="ct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J &amp; K (n=16)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 State Highway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National Highway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9" name="Table 18"/>
          <p:cNvGraphicFramePr>
            <a:graphicFrameLocks noGrp="1"/>
          </p:cNvGraphicFramePr>
          <p:nvPr>
            <p:extLst>
              <p:ext uri="{D42A27DB-BD31-4B8C-83A1-F6EECF244321}">
                <p14:modId xmlns="" xmlns:p14="http://schemas.microsoft.com/office/powerpoint/2010/main" val="1900869649"/>
              </p:ext>
            </p:extLst>
          </p:nvPr>
        </p:nvGraphicFramePr>
        <p:xfrm>
          <a:off x="304801" y="4893583"/>
          <a:ext cx="6305553"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19604"/>
                <a:gridCol w="505609"/>
                <a:gridCol w="644823"/>
                <a:gridCol w="613822"/>
                <a:gridCol w="570155"/>
                <a:gridCol w="459816"/>
                <a:gridCol w="547931"/>
                <a:gridCol w="498324"/>
                <a:gridCol w="677731"/>
                <a:gridCol w="467738"/>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All (n=5003)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Jharkhand (n=19)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Karnataka (n=188)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Kerala (n=143)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MP (n=156)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Nagaland (n=1)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Orissa (n=38)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Pondicherry </a:t>
                      </a:r>
                      <a:r>
                        <a:rPr lang="en-US" sz="1000" b="1" i="0" u="none" strike="noStrike" kern="1200" dirty="0">
                          <a:solidFill>
                            <a:schemeClr val="bg1"/>
                          </a:solidFill>
                          <a:latin typeface="Calibri"/>
                          <a:ea typeface="+mn-ea"/>
                          <a:cs typeface="+mn-cs"/>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Punjab (n=402)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 State Highway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National Highway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1" name="Round Diagonal Corner Rectangle 20"/>
          <p:cNvSpPr/>
          <p:nvPr/>
        </p:nvSpPr>
        <p:spPr bwMode="auto">
          <a:xfrm>
            <a:off x="338287" y="8001119"/>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There are variation by state wise in proximity between state and national highway</a:t>
            </a:r>
            <a:endParaRPr lang="en-US" sz="1200" dirty="0">
              <a:solidFill>
                <a:srgbClr val="002060"/>
              </a:solidFill>
              <a:latin typeface="Calibri" pitchFamily="34" charset="0"/>
            </a:endParaRPr>
          </a:p>
        </p:txBody>
      </p:sp>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2" y="6432091"/>
          <a:ext cx="628714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16736"/>
                <a:gridCol w="650523"/>
                <a:gridCol w="650523"/>
                <a:gridCol w="650523"/>
                <a:gridCol w="533633"/>
                <a:gridCol w="533633"/>
                <a:gridCol w="650523"/>
                <a:gridCol w="650523"/>
                <a:gridCol w="650523"/>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All </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Rajasthan (n=104)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Sikkim </a:t>
                      </a:r>
                      <a:endParaRPr lang="en-US" sz="1000" b="1" i="0" u="none" strike="noStrike" kern="1200" dirty="0" smtClean="0">
                        <a:solidFill>
                          <a:schemeClr val="bg1"/>
                        </a:solidFill>
                        <a:latin typeface="Calibri"/>
                        <a:ea typeface="+mn-ea"/>
                        <a:cs typeface="+mn-cs"/>
                      </a:endParaRPr>
                    </a:p>
                    <a:p>
                      <a:pPr algn="ctr" fontAlgn="ct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TN (n=102)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Tripura (n=9)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Uttaranchal (n=12)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WB </a:t>
                      </a:r>
                      <a:endParaRPr lang="en-US" sz="1000" b="1" i="0" u="none" strike="noStrike" kern="1200" dirty="0" smtClean="0">
                        <a:solidFill>
                          <a:schemeClr val="bg1"/>
                        </a:solidFill>
                        <a:latin typeface="Calibri"/>
                        <a:ea typeface="+mn-ea"/>
                        <a:cs typeface="+mn-cs"/>
                      </a:endParaRPr>
                    </a:p>
                    <a:p>
                      <a:pPr algn="ctr" fontAlgn="ct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n=464)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dirty="0" smtClean="0">
                          <a:solidFill>
                            <a:schemeClr val="bg1"/>
                          </a:solidFill>
                          <a:latin typeface="Calibri"/>
                          <a:ea typeface="+mn-ea"/>
                        </a:rPr>
                        <a:t>North East</a:t>
                      </a:r>
                    </a:p>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 State Highway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National Highway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11.2 DISTANCE FROM THE NEAREST HIGH WAY</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70" name="Table 69"/>
          <p:cNvGraphicFramePr>
            <a:graphicFrameLocks noGrp="1"/>
          </p:cNvGraphicFramePr>
          <p:nvPr/>
        </p:nvGraphicFramePr>
        <p:xfrm>
          <a:off x="304800" y="2162628"/>
          <a:ext cx="1190566" cy="1741716"/>
        </p:xfrm>
        <a:graphic>
          <a:graphicData uri="http://schemas.openxmlformats.org/drawingml/2006/table">
            <a:tbl>
              <a:tblPr/>
              <a:tblGrid>
                <a:gridCol w="1190566"/>
              </a:tblGrid>
              <a:tr h="290286">
                <a:tc>
                  <a:txBody>
                    <a:bodyPr/>
                    <a:lstStyle/>
                    <a:p>
                      <a:pPr algn="r" fontAlgn="ctr"/>
                      <a:r>
                        <a:rPr lang="en-US" sz="1000" b="0" i="0" u="none" strike="noStrike" kern="1200" dirty="0">
                          <a:solidFill>
                            <a:srgbClr val="002060"/>
                          </a:solidFill>
                          <a:latin typeface="Calibri"/>
                          <a:ea typeface="+mn-ea"/>
                          <a:cs typeface="+mn-cs"/>
                        </a:rPr>
                        <a:t> 0-1</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1-2</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2-5</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5-10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Above 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73" name="Chart 72"/>
          <p:cNvGraphicFramePr/>
          <p:nvPr/>
        </p:nvGraphicFramePr>
        <p:xfrm>
          <a:off x="5736562" y="2148057"/>
          <a:ext cx="1355483" cy="199867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6" name="Chart 75"/>
          <p:cNvGraphicFramePr/>
          <p:nvPr/>
        </p:nvGraphicFramePr>
        <p:xfrm>
          <a:off x="2044126" y="2148057"/>
          <a:ext cx="1355483" cy="199867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1" name="Chart 80"/>
          <p:cNvGraphicFramePr/>
          <p:nvPr/>
        </p:nvGraphicFramePr>
        <p:xfrm>
          <a:off x="2967235" y="2148057"/>
          <a:ext cx="1355483" cy="199867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4" name="Chart 83"/>
          <p:cNvGraphicFramePr/>
          <p:nvPr/>
        </p:nvGraphicFramePr>
        <p:xfrm>
          <a:off x="3890344" y="2148057"/>
          <a:ext cx="1355483" cy="199867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5" name="Chart 84"/>
          <p:cNvGraphicFramePr/>
          <p:nvPr/>
        </p:nvGraphicFramePr>
        <p:xfrm>
          <a:off x="4813453" y="2148057"/>
          <a:ext cx="1355483" cy="199867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6" name="Chart 85"/>
          <p:cNvGraphicFramePr/>
          <p:nvPr/>
        </p:nvGraphicFramePr>
        <p:xfrm>
          <a:off x="1121017" y="6078530"/>
          <a:ext cx="1355483" cy="1998670"/>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87" name="Chart 86"/>
          <p:cNvGraphicFramePr/>
          <p:nvPr/>
        </p:nvGraphicFramePr>
        <p:xfrm>
          <a:off x="5736562" y="6078530"/>
          <a:ext cx="1355483" cy="199867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88" name="Chart 87"/>
          <p:cNvGraphicFramePr/>
          <p:nvPr/>
        </p:nvGraphicFramePr>
        <p:xfrm>
          <a:off x="2274903" y="6078530"/>
          <a:ext cx="1355483" cy="1998670"/>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89" name="Chart 88"/>
          <p:cNvGraphicFramePr/>
          <p:nvPr/>
        </p:nvGraphicFramePr>
        <p:xfrm>
          <a:off x="3428789" y="6078530"/>
          <a:ext cx="1355483" cy="1998670"/>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90" name="Chart 89"/>
          <p:cNvGraphicFramePr/>
          <p:nvPr/>
        </p:nvGraphicFramePr>
        <p:xfrm>
          <a:off x="4582675" y="6078530"/>
          <a:ext cx="1355483" cy="1998670"/>
        </p:xfrm>
        <a:graphic>
          <a:graphicData uri="http://schemas.openxmlformats.org/drawingml/2006/chart">
            <c:chart xmlns:c="http://schemas.openxmlformats.org/drawingml/2006/chart" xmlns:r="http://schemas.openxmlformats.org/officeDocument/2006/relationships" r:id="rId11"/>
          </a:graphicData>
        </a:graphic>
      </p:graphicFrame>
      <p:sp>
        <p:nvSpPr>
          <p:cNvPr id="91" name="Round Diagonal Corner Rectangle 90"/>
          <p:cNvSpPr/>
          <p:nvPr/>
        </p:nvSpPr>
        <p:spPr bwMode="auto">
          <a:xfrm>
            <a:off x="338287" y="4591325"/>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The average distance to highway is 4 kms for all CSs. The lowest distance of 2.5 kms was mentioned by Q type products CSs where as M type reported the longest distance of 4.8 kms</a:t>
            </a:r>
            <a:endParaRPr lang="en-US" sz="1200" dirty="0">
              <a:solidFill>
                <a:srgbClr val="002060"/>
              </a:solidFill>
              <a:latin typeface="Calibri" pitchFamily="34" charset="0"/>
            </a:endParaRPr>
          </a:p>
        </p:txBody>
      </p:sp>
      <p:sp>
        <p:nvSpPr>
          <p:cNvPr id="92" name="Round Diagonal Corner Rectangle 91"/>
          <p:cNvSpPr/>
          <p:nvPr/>
        </p:nvSpPr>
        <p:spPr bwMode="auto">
          <a:xfrm>
            <a:off x="338287" y="8559935"/>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Zone wise analysis shows that North zone had the shortest distance while East zone had the longest distance to highway</a:t>
            </a:r>
            <a:endParaRPr lang="en-US" sz="1200" dirty="0">
              <a:solidFill>
                <a:srgbClr val="002060"/>
              </a:solidFill>
              <a:latin typeface="Calibri" pitchFamily="34" charset="0"/>
            </a:endParaRPr>
          </a:p>
        </p:txBody>
      </p:sp>
      <p:cxnSp>
        <p:nvCxnSpPr>
          <p:cNvPr id="93" name="Straight Connector 92"/>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94" name="TextBox 93"/>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148" name="TextBox 147"/>
          <p:cNvSpPr txBox="1"/>
          <p:nvPr/>
        </p:nvSpPr>
        <p:spPr>
          <a:xfrm>
            <a:off x="1188753"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 All</a:t>
            </a:r>
          </a:p>
          <a:p>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149" name="TextBox 148"/>
          <p:cNvSpPr txBox="1"/>
          <p:nvPr/>
        </p:nvSpPr>
        <p:spPr>
          <a:xfrm>
            <a:off x="2248665"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p>
          <a:p>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150" name="TextBox 149"/>
          <p:cNvSpPr txBox="1"/>
          <p:nvPr/>
        </p:nvSpPr>
        <p:spPr>
          <a:xfrm>
            <a:off x="3196132"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a:t>
            </a:r>
          </a:p>
          <a:p>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151" name="TextBox 150"/>
          <p:cNvSpPr txBox="1"/>
          <p:nvPr/>
        </p:nvSpPr>
        <p:spPr>
          <a:xfrm>
            <a:off x="4164279" y="1685826"/>
            <a:ext cx="612668" cy="400110"/>
          </a:xfrm>
          <a:prstGeom prst="rect">
            <a:avLst/>
          </a:prstGeom>
          <a:noFill/>
        </p:spPr>
        <p:txBody>
          <a:bodyPr wrap="none" rtlCol="0">
            <a:spAutoFit/>
          </a:bodyPr>
          <a:lstStyle/>
          <a:p>
            <a:r>
              <a:rPr lang="en-US" sz="1000" b="1" dirty="0" smtClean="0">
                <a:solidFill>
                  <a:srgbClr val="002060"/>
                </a:solidFill>
                <a:latin typeface="Calibri" pitchFamily="34" charset="0"/>
              </a:rPr>
              <a:t>Type M</a:t>
            </a:r>
          </a:p>
          <a:p>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152" name="TextBox 151"/>
          <p:cNvSpPr txBox="1"/>
          <p:nvPr/>
        </p:nvSpPr>
        <p:spPr>
          <a:xfrm>
            <a:off x="5169981"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p>
          <a:p>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153" name="TextBox 152"/>
          <p:cNvSpPr txBox="1"/>
          <p:nvPr/>
        </p:nvSpPr>
        <p:spPr>
          <a:xfrm>
            <a:off x="6049045" y="1531938"/>
            <a:ext cx="683200" cy="553998"/>
          </a:xfrm>
          <a:prstGeom prst="rect">
            <a:avLst/>
          </a:prstGeom>
          <a:noFill/>
        </p:spPr>
        <p:txBody>
          <a:bodyPr wrap="none" rtlCol="0">
            <a:spAutoFit/>
          </a:bodyPr>
          <a:lstStyle/>
          <a:p>
            <a:r>
              <a:rPr lang="en-US" sz="1000" b="1" dirty="0" smtClean="0">
                <a:solidFill>
                  <a:srgbClr val="002060"/>
                </a:solidFill>
                <a:latin typeface="Calibri" pitchFamily="34" charset="0"/>
              </a:rPr>
              <a:t>Other </a:t>
            </a:r>
          </a:p>
          <a:p>
            <a:r>
              <a:rPr lang="en-US" sz="1000" b="1" dirty="0" smtClean="0">
                <a:solidFill>
                  <a:srgbClr val="002060"/>
                </a:solidFill>
                <a:latin typeface="Calibri" pitchFamily="34" charset="0"/>
              </a:rPr>
              <a:t> Products</a:t>
            </a:r>
          </a:p>
          <a:p>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sp>
        <p:nvSpPr>
          <p:cNvPr id="154" name="TextBox 153"/>
          <p:cNvSpPr txBox="1"/>
          <p:nvPr/>
        </p:nvSpPr>
        <p:spPr>
          <a:xfrm>
            <a:off x="1188753"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All</a:t>
            </a:r>
          </a:p>
          <a:p>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155" name="TextBox 154"/>
          <p:cNvSpPr txBox="1"/>
          <p:nvPr/>
        </p:nvSpPr>
        <p:spPr>
          <a:xfrm>
            <a:off x="2452317"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p>
          <a:p>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156" name="TextBox 155"/>
          <p:cNvSpPr txBox="1"/>
          <p:nvPr/>
        </p:nvSpPr>
        <p:spPr>
          <a:xfrm>
            <a:off x="3715880"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p>
          <a:p>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157" name="TextBox 156"/>
          <p:cNvSpPr txBox="1"/>
          <p:nvPr/>
        </p:nvSpPr>
        <p:spPr>
          <a:xfrm>
            <a:off x="4880860"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p>
          <a:p>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158" name="TextBox 157"/>
          <p:cNvSpPr txBox="1"/>
          <p:nvPr/>
        </p:nvSpPr>
        <p:spPr>
          <a:xfrm>
            <a:off x="6045839"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p>
          <a:p>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graphicFrame>
        <p:nvGraphicFramePr>
          <p:cNvPr id="159" name="Chart 158"/>
          <p:cNvGraphicFramePr/>
          <p:nvPr/>
        </p:nvGraphicFramePr>
        <p:xfrm>
          <a:off x="1115212" y="2148057"/>
          <a:ext cx="1355483" cy="1998670"/>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160" name="Table 159"/>
          <p:cNvGraphicFramePr>
            <a:graphicFrameLocks noGrp="1"/>
          </p:cNvGraphicFramePr>
          <p:nvPr/>
        </p:nvGraphicFramePr>
        <p:xfrm>
          <a:off x="304800" y="6105978"/>
          <a:ext cx="1190566" cy="1741716"/>
        </p:xfrm>
        <a:graphic>
          <a:graphicData uri="http://schemas.openxmlformats.org/drawingml/2006/table">
            <a:tbl>
              <a:tblPr/>
              <a:tblGrid>
                <a:gridCol w="1190566"/>
              </a:tblGrid>
              <a:tr h="290286">
                <a:tc>
                  <a:txBody>
                    <a:bodyPr/>
                    <a:lstStyle/>
                    <a:p>
                      <a:pPr algn="r" fontAlgn="ctr"/>
                      <a:r>
                        <a:rPr lang="en-US" sz="1000" b="0" i="0" u="none" strike="noStrike" kern="1200" dirty="0">
                          <a:solidFill>
                            <a:srgbClr val="002060"/>
                          </a:solidFill>
                          <a:latin typeface="Calibri"/>
                          <a:ea typeface="+mn-ea"/>
                          <a:cs typeface="+mn-cs"/>
                        </a:rPr>
                        <a:t> 0-1</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1-2</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2-5</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5-10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Above 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pSp>
        <p:nvGrpSpPr>
          <p:cNvPr id="2" name="Group 15"/>
          <p:cNvGrpSpPr/>
          <p:nvPr/>
        </p:nvGrpSpPr>
        <p:grpSpPr>
          <a:xfrm rot="21341217">
            <a:off x="1208474" y="3966702"/>
            <a:ext cx="745089" cy="425277"/>
            <a:chOff x="5431449" y="3593431"/>
            <a:chExt cx="1304698" cy="788099"/>
          </a:xfrm>
        </p:grpSpPr>
        <p:pic>
          <p:nvPicPr>
            <p:cNvPr id="69"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7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4.0</a:t>
              </a:r>
            </a:p>
          </p:txBody>
        </p:sp>
      </p:grpSp>
      <p:grpSp>
        <p:nvGrpSpPr>
          <p:cNvPr id="3" name="Group 15"/>
          <p:cNvGrpSpPr/>
          <p:nvPr/>
        </p:nvGrpSpPr>
        <p:grpSpPr>
          <a:xfrm rot="21341217">
            <a:off x="5818574" y="3966702"/>
            <a:ext cx="745089" cy="425277"/>
            <a:chOff x="5431449" y="3593431"/>
            <a:chExt cx="1304698" cy="788099"/>
          </a:xfrm>
        </p:grpSpPr>
        <p:pic>
          <p:nvPicPr>
            <p:cNvPr id="74"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7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3.4</a:t>
              </a:r>
            </a:p>
          </p:txBody>
        </p:sp>
      </p:grpSp>
      <p:grpSp>
        <p:nvGrpSpPr>
          <p:cNvPr id="5" name="Group 15"/>
          <p:cNvGrpSpPr/>
          <p:nvPr/>
        </p:nvGrpSpPr>
        <p:grpSpPr>
          <a:xfrm rot="21341217">
            <a:off x="2130494" y="3966702"/>
            <a:ext cx="745089" cy="425277"/>
            <a:chOff x="5431449" y="3593431"/>
            <a:chExt cx="1304698" cy="788099"/>
          </a:xfrm>
        </p:grpSpPr>
        <p:pic>
          <p:nvPicPr>
            <p:cNvPr id="78"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7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3.9</a:t>
              </a:r>
            </a:p>
          </p:txBody>
        </p:sp>
      </p:grpSp>
      <p:grpSp>
        <p:nvGrpSpPr>
          <p:cNvPr id="7" name="Group 15"/>
          <p:cNvGrpSpPr/>
          <p:nvPr/>
        </p:nvGrpSpPr>
        <p:grpSpPr>
          <a:xfrm rot="21341217">
            <a:off x="3052514" y="3966702"/>
            <a:ext cx="745089" cy="425277"/>
            <a:chOff x="5431449" y="3593431"/>
            <a:chExt cx="1304698" cy="788099"/>
          </a:xfrm>
        </p:grpSpPr>
        <p:pic>
          <p:nvPicPr>
            <p:cNvPr id="82"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8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4.6</a:t>
              </a:r>
            </a:p>
          </p:txBody>
        </p:sp>
      </p:grpSp>
      <p:grpSp>
        <p:nvGrpSpPr>
          <p:cNvPr id="9" name="Group 15"/>
          <p:cNvGrpSpPr/>
          <p:nvPr/>
        </p:nvGrpSpPr>
        <p:grpSpPr>
          <a:xfrm rot="21341217">
            <a:off x="3974534" y="3966702"/>
            <a:ext cx="745089" cy="425277"/>
            <a:chOff x="5431449" y="3593431"/>
            <a:chExt cx="1304698" cy="788099"/>
          </a:xfrm>
        </p:grpSpPr>
        <p:pic>
          <p:nvPicPr>
            <p:cNvPr id="98"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01" name="Rectangle 68"/>
            <p:cNvSpPr>
              <a:spLocks noChangeArrowheads="1"/>
            </p:cNvSpPr>
            <p:nvPr/>
          </p:nvSpPr>
          <p:spPr bwMode="auto">
            <a:xfrm rot="21447237">
              <a:off x="5515121" y="3684639"/>
              <a:ext cx="1169558" cy="564593"/>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4.8</a:t>
              </a:r>
            </a:p>
          </p:txBody>
        </p:sp>
      </p:grpSp>
      <p:grpSp>
        <p:nvGrpSpPr>
          <p:cNvPr id="10" name="Group 15"/>
          <p:cNvGrpSpPr/>
          <p:nvPr/>
        </p:nvGrpSpPr>
        <p:grpSpPr>
          <a:xfrm rot="21341217">
            <a:off x="4896554" y="3966702"/>
            <a:ext cx="745089" cy="425277"/>
            <a:chOff x="5431449" y="3593431"/>
            <a:chExt cx="1304698" cy="788099"/>
          </a:xfrm>
        </p:grpSpPr>
        <p:pic>
          <p:nvPicPr>
            <p:cNvPr id="104"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0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2.5</a:t>
              </a:r>
            </a:p>
          </p:txBody>
        </p:sp>
      </p:grpSp>
      <p:grpSp>
        <p:nvGrpSpPr>
          <p:cNvPr id="11" name="Group 15"/>
          <p:cNvGrpSpPr/>
          <p:nvPr/>
        </p:nvGrpSpPr>
        <p:grpSpPr>
          <a:xfrm rot="21341217">
            <a:off x="1208474" y="8012829"/>
            <a:ext cx="745089" cy="425277"/>
            <a:chOff x="5431449" y="3593431"/>
            <a:chExt cx="1304698" cy="788099"/>
          </a:xfrm>
        </p:grpSpPr>
        <p:pic>
          <p:nvPicPr>
            <p:cNvPr id="108"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0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4.0</a:t>
              </a:r>
            </a:p>
          </p:txBody>
        </p:sp>
      </p:grpSp>
      <p:grpSp>
        <p:nvGrpSpPr>
          <p:cNvPr id="12" name="Group 15"/>
          <p:cNvGrpSpPr/>
          <p:nvPr/>
        </p:nvGrpSpPr>
        <p:grpSpPr>
          <a:xfrm rot="21341217">
            <a:off x="5807684" y="8012829"/>
            <a:ext cx="745089" cy="425277"/>
            <a:chOff x="5431449" y="3593431"/>
            <a:chExt cx="1304698" cy="788099"/>
          </a:xfrm>
        </p:grpSpPr>
        <p:pic>
          <p:nvPicPr>
            <p:cNvPr id="112"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1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4.9</a:t>
              </a:r>
            </a:p>
          </p:txBody>
        </p:sp>
      </p:grpSp>
      <p:grpSp>
        <p:nvGrpSpPr>
          <p:cNvPr id="13" name="Group 15"/>
          <p:cNvGrpSpPr/>
          <p:nvPr/>
        </p:nvGrpSpPr>
        <p:grpSpPr>
          <a:xfrm rot="21341217">
            <a:off x="2358276" y="8012829"/>
            <a:ext cx="745089" cy="425277"/>
            <a:chOff x="5431449" y="3593431"/>
            <a:chExt cx="1304698" cy="788099"/>
          </a:xfrm>
        </p:grpSpPr>
        <p:pic>
          <p:nvPicPr>
            <p:cNvPr id="116"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1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3.3</a:t>
              </a:r>
            </a:p>
          </p:txBody>
        </p:sp>
      </p:grpSp>
      <p:grpSp>
        <p:nvGrpSpPr>
          <p:cNvPr id="14" name="Group 15"/>
          <p:cNvGrpSpPr/>
          <p:nvPr/>
        </p:nvGrpSpPr>
        <p:grpSpPr>
          <a:xfrm rot="21341217">
            <a:off x="3508078" y="8012829"/>
            <a:ext cx="745089" cy="425277"/>
            <a:chOff x="5431449" y="3593431"/>
            <a:chExt cx="1304698" cy="788099"/>
          </a:xfrm>
        </p:grpSpPr>
        <p:pic>
          <p:nvPicPr>
            <p:cNvPr id="119"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2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5.5</a:t>
              </a:r>
            </a:p>
          </p:txBody>
        </p:sp>
      </p:grpSp>
      <p:grpSp>
        <p:nvGrpSpPr>
          <p:cNvPr id="15" name="Group 15"/>
          <p:cNvGrpSpPr/>
          <p:nvPr/>
        </p:nvGrpSpPr>
        <p:grpSpPr>
          <a:xfrm rot="21341217">
            <a:off x="4657880" y="8012829"/>
            <a:ext cx="745089" cy="425277"/>
            <a:chOff x="5431449" y="3593431"/>
            <a:chExt cx="1304698" cy="788099"/>
          </a:xfrm>
        </p:grpSpPr>
        <p:pic>
          <p:nvPicPr>
            <p:cNvPr id="124"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2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3.6</a:t>
              </a:r>
            </a:p>
          </p:txBody>
        </p:sp>
      </p:grpSp>
      <p:sp>
        <p:nvSpPr>
          <p:cNvPr id="67" name="TextBox 66"/>
          <p:cNvSpPr txBox="1"/>
          <p:nvPr/>
        </p:nvSpPr>
        <p:spPr>
          <a:xfrm>
            <a:off x="3909090" y="1127760"/>
            <a:ext cx="2505815"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Kilometers</a:t>
            </a:r>
            <a:endParaRPr lang="en-IN" sz="1200" dirty="0">
              <a:solidFill>
                <a:schemeClr val="tx1"/>
              </a:solidFill>
            </a:endParaRPr>
          </a:p>
        </p:txBody>
      </p:sp>
    </p:spTree>
  </p:cSld>
  <p:clrMapOvr>
    <a:masterClrMapping/>
  </p:clrMapOvr>
  <p:transition/>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11.2 DISTANCE FROM THE NEAREST HIGH WAY</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4" name="Round Diagonal Corner Rectangle 13"/>
          <p:cNvSpPr/>
          <p:nvPr/>
        </p:nvSpPr>
        <p:spPr bwMode="auto">
          <a:xfrm>
            <a:off x="338287" y="7647263"/>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There is quite a variation in state wise analysis</a:t>
            </a:r>
          </a:p>
          <a:p>
            <a:pPr marL="177800" lvl="1" indent="-177800" algn="just">
              <a:buFont typeface="Arial" pitchFamily="34" charset="0"/>
              <a:buChar char="•"/>
            </a:pPr>
            <a:r>
              <a:rPr lang="en-US" sz="1200" dirty="0" smtClean="0">
                <a:solidFill>
                  <a:srgbClr val="002060"/>
                </a:solidFill>
                <a:latin typeface="Calibri" pitchFamily="34" charset="0"/>
              </a:rPr>
              <a:t>The states that reported lower distances are Bihar, Chandigarh, Gujarat, Haryana, HP, MP, Rajasthan, TN and Uttaranchal.</a:t>
            </a:r>
          </a:p>
          <a:p>
            <a:pPr marL="177800" lvl="1" indent="-177800" algn="just">
              <a:buFont typeface="Arial" pitchFamily="34" charset="0"/>
              <a:buChar char="•"/>
            </a:pPr>
            <a:r>
              <a:rPr lang="en-US" sz="1200" dirty="0" smtClean="0">
                <a:solidFill>
                  <a:srgbClr val="002060"/>
                </a:solidFill>
                <a:latin typeface="Calibri" pitchFamily="34" charset="0"/>
              </a:rPr>
              <a:t>On the other hand the states that reported longer distances are Maharashtra,  Assam, Delhi,  Karnataka, Orissa and Tripura.</a:t>
            </a:r>
            <a:endParaRPr lang="en-US" sz="1200" dirty="0">
              <a:solidFill>
                <a:srgbClr val="002060"/>
              </a:solidFill>
              <a:latin typeface="Calibri" pitchFamily="34" charset="0"/>
            </a:endParaRPr>
          </a:p>
        </p:txBody>
      </p:sp>
      <p:sp>
        <p:nvSpPr>
          <p:cNvPr id="11" name="TextBox 10"/>
          <p:cNvSpPr txBox="1"/>
          <p:nvPr/>
        </p:nvSpPr>
        <p:spPr>
          <a:xfrm>
            <a:off x="3909090" y="1127760"/>
            <a:ext cx="2505815"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Kilometers</a:t>
            </a:r>
            <a:endParaRPr lang="en-IN" sz="1200" dirty="0">
              <a:solidFill>
                <a:schemeClr val="tx1"/>
              </a:solidFill>
            </a:endParaRP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1528763"/>
          <a:ext cx="6314836" cy="2788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55058"/>
                <a:gridCol w="602428"/>
                <a:gridCol w="731520"/>
                <a:gridCol w="635438"/>
                <a:gridCol w="548640"/>
                <a:gridCol w="635438"/>
                <a:gridCol w="635438"/>
                <a:gridCol w="635438"/>
                <a:gridCol w="63543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Maharashtra</a:t>
                      </a:r>
                      <a:r>
                        <a:rPr lang="en-US" sz="1000" b="1" i="0" u="none" strike="noStrike" kern="1200" dirty="0">
                          <a:solidFill>
                            <a:schemeClr val="bg1"/>
                          </a:solidFill>
                          <a:latin typeface="Calibri"/>
                          <a:ea typeface="+mn-ea"/>
                          <a:cs typeface="+mn-cs"/>
                        </a:rPr>
                        <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(n=451)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UP</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(n=1371)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 &amp; N</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AP</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n=600)</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Assam</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(n=22)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Bihar</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(n=169)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Chandigarh</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 0-1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1-2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2-5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5-10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Above 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pt-BR" sz="1000" b="1" i="0" u="none" strike="noStrike" kern="1200" dirty="0">
                          <a:solidFill>
                            <a:srgbClr val="002060"/>
                          </a:solidFill>
                          <a:latin typeface="Calibri"/>
                          <a:ea typeface="+mn-ea"/>
                          <a:cs typeface="+mn-cs"/>
                        </a:rPr>
                        <a:t> M E A </a:t>
                      </a:r>
                      <a:r>
                        <a:rPr lang="pt-BR" sz="1000" b="1" i="0" u="none" strike="noStrike" kern="1200" dirty="0" smtClean="0">
                          <a:solidFill>
                            <a:srgbClr val="002060"/>
                          </a:solidFill>
                          <a:latin typeface="Calibri"/>
                          <a:ea typeface="+mn-ea"/>
                          <a:cs typeface="+mn-cs"/>
                        </a:rPr>
                        <a:t>N</a:t>
                      </a:r>
                      <a:endParaRPr lang="pt-BR"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304801" y="4663787"/>
          <a:ext cx="6305552" cy="2788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55058"/>
                <a:gridCol w="602428"/>
                <a:gridCol w="635438"/>
                <a:gridCol w="635438"/>
                <a:gridCol w="635438"/>
                <a:gridCol w="635438"/>
                <a:gridCol w="635438"/>
                <a:gridCol w="635438"/>
                <a:gridCol w="63543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C’garh</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(n=76)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Delhi</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(n=35)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Goa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(n=7)</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Gujarat</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n=399)</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Haryana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n=185)</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HP</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J &amp; K</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 0-1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1-2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2-5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5-10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Above 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pt-BR" sz="1000" b="1" i="0" u="none" strike="noStrike" kern="1200" dirty="0">
                          <a:solidFill>
                            <a:srgbClr val="002060"/>
                          </a:solidFill>
                          <a:latin typeface="Calibri"/>
                          <a:ea typeface="+mn-ea"/>
                          <a:cs typeface="+mn-cs"/>
                        </a:rPr>
                        <a:t> M E A </a:t>
                      </a:r>
                      <a:r>
                        <a:rPr lang="pt-BR" sz="1000" b="1" i="0" u="none" strike="noStrike" kern="1200" dirty="0" smtClean="0">
                          <a:solidFill>
                            <a:srgbClr val="002060"/>
                          </a:solidFill>
                          <a:latin typeface="Calibri"/>
                          <a:ea typeface="+mn-ea"/>
                          <a:cs typeface="+mn-cs"/>
                        </a:rPr>
                        <a:t>N</a:t>
                      </a:r>
                      <a:endParaRPr lang="pt-BR"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04801" y="1528763"/>
          <a:ext cx="6305553" cy="2788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55058"/>
                <a:gridCol w="602428"/>
                <a:gridCol w="591671"/>
                <a:gridCol w="568810"/>
                <a:gridCol w="547931"/>
                <a:gridCol w="547931"/>
                <a:gridCol w="547931"/>
                <a:gridCol w="476808"/>
                <a:gridCol w="731520"/>
                <a:gridCol w="43546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Jharkhand</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Karnataka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(n=188)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Kerala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(n=143)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MP</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(n=156)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Nagaland</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Orissa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(n=38)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Pondicherry</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Punjab</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(n=402)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 0-1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1-2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2-5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5-10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Above 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pt-BR" sz="1000" b="1" i="0" u="none" strike="noStrike" kern="1200" dirty="0">
                          <a:solidFill>
                            <a:srgbClr val="002060"/>
                          </a:solidFill>
                          <a:latin typeface="Calibri"/>
                          <a:ea typeface="+mn-ea"/>
                          <a:cs typeface="+mn-cs"/>
                        </a:rPr>
                        <a:t> M E A </a:t>
                      </a:r>
                      <a:r>
                        <a:rPr lang="pt-BR" sz="1000" b="1" i="0" u="none" strike="noStrike" kern="1200" dirty="0" smtClean="0">
                          <a:solidFill>
                            <a:srgbClr val="002060"/>
                          </a:solidFill>
                          <a:latin typeface="Calibri"/>
                          <a:ea typeface="+mn-ea"/>
                          <a:cs typeface="+mn-cs"/>
                        </a:rPr>
                        <a:t>N</a:t>
                      </a:r>
                      <a:endParaRPr lang="pt-BR"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8" name="Title 7"/>
          <p:cNvSpPr>
            <a:spLocks noGrp="1"/>
          </p:cNvSpPr>
          <p:nvPr>
            <p:ph type="title"/>
          </p:nvPr>
        </p:nvSpPr>
        <p:spPr/>
        <p:txBody>
          <a:bodyPr/>
          <a:lstStyle/>
          <a:p>
            <a:r>
              <a:rPr lang="en-US" dirty="0" smtClean="0"/>
              <a:t>11.2 DISTANCE FROM THE NEAREST HIGH WAY</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4" name="Round Diagonal Corner Rectangle 13"/>
          <p:cNvSpPr/>
          <p:nvPr/>
        </p:nvSpPr>
        <p:spPr bwMode="auto">
          <a:xfrm>
            <a:off x="338287" y="7647263"/>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There is quite a variation in state wise analysis</a:t>
            </a:r>
          </a:p>
          <a:p>
            <a:pPr marL="177800" lvl="1" indent="-177800" algn="just">
              <a:buFont typeface="Arial" pitchFamily="34" charset="0"/>
              <a:buChar char="•"/>
            </a:pPr>
            <a:r>
              <a:rPr lang="en-US" sz="1200" dirty="0" smtClean="0">
                <a:solidFill>
                  <a:srgbClr val="002060"/>
                </a:solidFill>
                <a:latin typeface="Calibri" pitchFamily="34" charset="0"/>
              </a:rPr>
              <a:t>The states that reported lower distances are Bihar, Chandigarh, Gujarat, Haryana, HP, MP, Rajasthan, TN and Uttaranchal.</a:t>
            </a:r>
          </a:p>
          <a:p>
            <a:pPr marL="177800" lvl="1" indent="-177800" algn="just">
              <a:buFont typeface="Arial" pitchFamily="34" charset="0"/>
              <a:buChar char="•"/>
            </a:pPr>
            <a:r>
              <a:rPr lang="en-US" sz="1200" dirty="0" smtClean="0">
                <a:solidFill>
                  <a:srgbClr val="002060"/>
                </a:solidFill>
                <a:latin typeface="Calibri" pitchFamily="34" charset="0"/>
              </a:rPr>
              <a:t>On the other hand the states that reported longer distances are Maharashtra,  Assam, Delhi,  Karnataka, Orissa and Tripura.</a:t>
            </a:r>
            <a:endParaRPr lang="en-US" sz="1200" dirty="0">
              <a:solidFill>
                <a:srgbClr val="002060"/>
              </a:solidFill>
              <a:latin typeface="Calibri" pitchFamily="34" charset="0"/>
            </a:endParaRPr>
          </a:p>
        </p:txBody>
      </p:sp>
      <p:sp>
        <p:nvSpPr>
          <p:cNvPr id="11" name="TextBox 10"/>
          <p:cNvSpPr txBox="1"/>
          <p:nvPr/>
        </p:nvSpPr>
        <p:spPr>
          <a:xfrm>
            <a:off x="3909090" y="1127760"/>
            <a:ext cx="2505815"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Kilometers</a:t>
            </a:r>
            <a:endParaRPr lang="en-IN" sz="1200" dirty="0">
              <a:solidFill>
                <a:schemeClr val="tx1"/>
              </a:solidFill>
            </a:endParaRPr>
          </a:p>
        </p:txBody>
      </p:sp>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304802" y="4663787"/>
          <a:ext cx="6308720" cy="2788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28097"/>
                <a:gridCol w="528453"/>
                <a:gridCol w="650310"/>
                <a:gridCol w="650310"/>
                <a:gridCol w="650310"/>
                <a:gridCol w="650310"/>
                <a:gridCol w="650310"/>
                <a:gridCol w="650310"/>
                <a:gridCol w="65031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Rajasthan</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n=104)</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Sikkim</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TN</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Tripura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Uttaranchal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WB</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(n=464)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dirty="0" smtClean="0">
                          <a:solidFill>
                            <a:schemeClr val="bg1"/>
                          </a:solidFill>
                          <a:latin typeface="Calibri"/>
                          <a:ea typeface="+mn-ea"/>
                        </a:rPr>
                        <a:t>North East</a:t>
                      </a:r>
                    </a:p>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 0-1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1-2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2-5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5-10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Above 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pt-BR" sz="1000" b="1" i="0" u="none" strike="noStrike" kern="1200" dirty="0">
                          <a:solidFill>
                            <a:srgbClr val="002060"/>
                          </a:solidFill>
                          <a:latin typeface="Calibri"/>
                          <a:ea typeface="+mn-ea"/>
                          <a:cs typeface="+mn-cs"/>
                        </a:rPr>
                        <a:t> M E A </a:t>
                      </a:r>
                      <a:r>
                        <a:rPr lang="pt-BR" sz="1000" b="1" i="0" u="none" strike="noStrike" kern="1200" dirty="0" smtClean="0">
                          <a:solidFill>
                            <a:srgbClr val="002060"/>
                          </a:solidFill>
                          <a:latin typeface="Calibri"/>
                          <a:ea typeface="+mn-ea"/>
                          <a:cs typeface="+mn-cs"/>
                        </a:rPr>
                        <a:t>N</a:t>
                      </a:r>
                      <a:endParaRPr lang="pt-BR"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4.9</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IN" dirty="0" smtClean="0"/>
              <a:t>4.1.2  STRUCTURE OF REPORT AS PER TOR</a:t>
            </a:r>
            <a:endParaRPr lang="en-US" dirty="0"/>
          </a:p>
        </p:txBody>
      </p:sp>
      <p:graphicFrame>
        <p:nvGraphicFramePr>
          <p:cNvPr id="5" name="Content Placeholder 4"/>
          <p:cNvGraphicFramePr>
            <a:graphicFrameLocks noGrp="1"/>
          </p:cNvGraphicFramePr>
          <p:nvPr>
            <p:ph idx="1"/>
          </p:nvPr>
        </p:nvGraphicFramePr>
        <p:xfrm>
          <a:off x="88900" y="1083945"/>
          <a:ext cx="6692900" cy="7841615"/>
        </p:xfrm>
        <a:graphic>
          <a:graphicData uri="http://schemas.openxmlformats.org/drawingml/2006/table">
            <a:tbl>
              <a:tblPr firstRow="1" bandRow="1">
                <a:tableStyleId>{5C22544A-7EE6-4342-B048-85BDC9FD1C3A}</a:tableStyleId>
              </a:tblPr>
              <a:tblGrid>
                <a:gridCol w="353060"/>
                <a:gridCol w="5623560"/>
                <a:gridCol w="716280"/>
              </a:tblGrid>
              <a:tr h="323215">
                <a:tc>
                  <a:txBody>
                    <a:bodyPr/>
                    <a:lstStyle/>
                    <a:p>
                      <a:pPr algn="ctr"/>
                      <a:r>
                        <a:rPr lang="en-US" sz="1100" dirty="0" smtClean="0">
                          <a:latin typeface="Calibri" pitchFamily="34" charset="0"/>
                        </a:rPr>
                        <a:t>No</a:t>
                      </a:r>
                      <a:endParaRPr lang="en-US" sz="1100" dirty="0">
                        <a:latin typeface="Calibri" pitchFamily="34" charset="0"/>
                      </a:endParaRPr>
                    </a:p>
                  </a:txBody>
                  <a:tcPr anchor="ctr">
                    <a:lnB w="12700" cap="flat" cmpd="sng" algn="ctr">
                      <a:solidFill>
                        <a:schemeClr val="tx1"/>
                      </a:solidFill>
                      <a:prstDash val="solid"/>
                      <a:round/>
                      <a:headEnd type="none" w="med" len="med"/>
                      <a:tailEnd type="none" w="med" len="med"/>
                    </a:lnB>
                    <a:solidFill>
                      <a:schemeClr val="accent2"/>
                    </a:solidFill>
                  </a:tcPr>
                </a:tc>
                <a:tc>
                  <a:txBody>
                    <a:bodyPr/>
                    <a:lstStyle/>
                    <a:p>
                      <a:pPr algn="ctr"/>
                      <a:r>
                        <a:rPr lang="en-US" sz="1200" dirty="0" smtClean="0">
                          <a:latin typeface="Calibri" pitchFamily="34" charset="0"/>
                        </a:rPr>
                        <a:t>Chapter</a:t>
                      </a:r>
                      <a:r>
                        <a:rPr lang="en-US" sz="1200" baseline="0" dirty="0" smtClean="0">
                          <a:latin typeface="Calibri" pitchFamily="34" charset="0"/>
                        </a:rPr>
                        <a:t> Description</a:t>
                      </a:r>
                      <a:endParaRPr lang="en-US" sz="1200" dirty="0">
                        <a:latin typeface="Calibri" pitchFamily="34" charset="0"/>
                      </a:endParaRPr>
                    </a:p>
                  </a:txBody>
                  <a:tcPr anchor="ctr">
                    <a:lnB w="12700" cap="flat" cmpd="sng" algn="ctr">
                      <a:solidFill>
                        <a:schemeClr val="tx1"/>
                      </a:solidFill>
                      <a:prstDash val="solid"/>
                      <a:round/>
                      <a:headEnd type="none" w="med" len="med"/>
                      <a:tailEnd type="none" w="med" len="med"/>
                    </a:lnB>
                    <a:solidFill>
                      <a:schemeClr val="accent2"/>
                    </a:solidFill>
                  </a:tcPr>
                </a:tc>
                <a:tc>
                  <a:txBody>
                    <a:bodyPr/>
                    <a:lstStyle/>
                    <a:p>
                      <a:r>
                        <a:rPr lang="en-US" sz="1000" dirty="0" smtClean="0">
                          <a:latin typeface="Calibri" pitchFamily="34" charset="0"/>
                        </a:rPr>
                        <a:t>Pg.</a:t>
                      </a:r>
                      <a:r>
                        <a:rPr lang="en-US" sz="1000" baseline="0" dirty="0" smtClean="0">
                          <a:latin typeface="Calibri" pitchFamily="34" charset="0"/>
                        </a:rPr>
                        <a:t> No</a:t>
                      </a:r>
                      <a:endParaRPr lang="en-US" sz="1000" dirty="0">
                        <a:latin typeface="Calibri" pitchFamily="34" charset="0"/>
                      </a:endParaRPr>
                    </a:p>
                  </a:txBody>
                  <a:tcPr>
                    <a:lnB w="12700" cap="flat" cmpd="sng" algn="ctr">
                      <a:solidFill>
                        <a:schemeClr val="tx1"/>
                      </a:solidFill>
                      <a:prstDash val="solid"/>
                      <a:round/>
                      <a:headEnd type="none" w="med" len="med"/>
                      <a:tailEnd type="none" w="med" len="med"/>
                    </a:lnB>
                    <a:solidFill>
                      <a:schemeClr val="accent2"/>
                    </a:solidFill>
                  </a:tcPr>
                </a:tc>
              </a:tr>
              <a:tr h="640715">
                <a:tc>
                  <a:txBody>
                    <a:bodyPr/>
                    <a:lstStyle/>
                    <a:p>
                      <a:r>
                        <a:rPr lang="en-US" sz="1050" dirty="0" smtClean="0">
                          <a:latin typeface="Calibri" pitchFamily="34" charset="0"/>
                        </a:rPr>
                        <a:t>5</a:t>
                      </a:r>
                      <a:endParaRPr lang="en-US" sz="1050" dirty="0">
                        <a:latin typeface="Calibri"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IN" sz="1050" dirty="0" smtClean="0">
                          <a:latin typeface="Calibri" pitchFamily="34" charset="0"/>
                        </a:rPr>
                        <a:t>Collate primary data of infrastructure for temperature sensitive cargos including  Perishable Cargo Centre (PCC), Port based infrastructure, farm gate infrastructure and distribution hubs. The collated data should include onsite inspection detailing volumetric capacity, age of the infrastructure and soundness of infrastructure</a:t>
                      </a:r>
                      <a:endParaRPr lang="en-US" sz="1050" dirty="0">
                        <a:latin typeface="Calibri"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228600" indent="-228600">
                        <a:buNone/>
                      </a:pPr>
                      <a:r>
                        <a:rPr lang="en-US" sz="1000" baseline="0" dirty="0" smtClean="0">
                          <a:latin typeface="Calibri" pitchFamily="34" charset="0"/>
                        </a:rPr>
                        <a:t>18 –36</a:t>
                      </a:r>
                      <a:endParaRPr lang="en-US" sz="1000" dirty="0">
                        <a:latin typeface="Calibri"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485775">
                <a:tc>
                  <a:txBody>
                    <a:bodyPr/>
                    <a:lstStyle/>
                    <a:p>
                      <a:r>
                        <a:rPr lang="en-US" sz="1050" kern="1200" dirty="0" smtClean="0">
                          <a:solidFill>
                            <a:schemeClr val="dk1"/>
                          </a:solidFill>
                          <a:latin typeface="Calibri" pitchFamily="34" charset="0"/>
                          <a:ea typeface="+mn-ea"/>
                          <a:cs typeface="+mn-cs"/>
                        </a:rPr>
                        <a:t>6</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IN" sz="1050" kern="1200" dirty="0" smtClean="0">
                          <a:solidFill>
                            <a:schemeClr val="dk1"/>
                          </a:solidFill>
                          <a:latin typeface="Calibri" pitchFamily="34" charset="0"/>
                          <a:ea typeface="+mn-ea"/>
                          <a:cs typeface="+mn-cs"/>
                        </a:rPr>
                        <a:t>Evaluate and main facility and its surroundings upkeep at each individual facility from the view point of its purpose and product type for the facility, with respect to single product or multiproduct facilities. </a:t>
                      </a:r>
                      <a:endParaRPr lang="en-US" sz="1050" kern="1200" dirty="0" smtClean="0">
                        <a:solidFill>
                          <a:schemeClr val="dk1"/>
                        </a:solidFill>
                        <a:latin typeface="Calibri" pitchFamily="34" charset="0"/>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000" baseline="0" dirty="0" smtClean="0">
                          <a:latin typeface="Calibri" pitchFamily="34" charset="0"/>
                        </a:rPr>
                        <a:t>37 – 54</a:t>
                      </a:r>
                      <a:endParaRPr lang="en-US" sz="1000" dirty="0">
                        <a:latin typeface="Calibri"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92100">
                <a:tc>
                  <a:txBody>
                    <a:bodyPr/>
                    <a:lstStyle/>
                    <a:p>
                      <a:r>
                        <a:rPr lang="en-US" sz="1050" kern="1200" dirty="0" smtClean="0">
                          <a:solidFill>
                            <a:schemeClr val="dk1"/>
                          </a:solidFill>
                          <a:latin typeface="Calibri" pitchFamily="34" charset="0"/>
                          <a:ea typeface="+mn-ea"/>
                          <a:cs typeface="+mn-cs"/>
                        </a:rPr>
                        <a:t>7</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IN" sz="1050" kern="1200" dirty="0" smtClean="0">
                          <a:solidFill>
                            <a:schemeClr val="dk1"/>
                          </a:solidFill>
                          <a:latin typeface="Calibri" pitchFamily="34" charset="0"/>
                          <a:ea typeface="+mn-ea"/>
                          <a:cs typeface="+mn-cs"/>
                        </a:rPr>
                        <a:t>Provide a basic general layout of the facility and mandatory geo-tagged photographs</a:t>
                      </a:r>
                      <a:endParaRPr lang="en-US" sz="1050" kern="1200" dirty="0" smtClean="0">
                        <a:solidFill>
                          <a:schemeClr val="dk1"/>
                        </a:solidFill>
                        <a:latin typeface="Calibri" pitchFamily="34" charset="0"/>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000" baseline="0" dirty="0" smtClean="0">
                          <a:latin typeface="Calibri" pitchFamily="34" charset="0"/>
                        </a:rPr>
                        <a:t>55 – 119</a:t>
                      </a:r>
                      <a:endParaRPr lang="en-US" sz="1000" dirty="0">
                        <a:latin typeface="Calibri"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340360">
                <a:tc>
                  <a:txBody>
                    <a:bodyPr/>
                    <a:lstStyle/>
                    <a:p>
                      <a:r>
                        <a:rPr lang="en-US" sz="1050" kern="1200" dirty="0" smtClean="0">
                          <a:solidFill>
                            <a:schemeClr val="dk1"/>
                          </a:solidFill>
                          <a:latin typeface="Calibri" pitchFamily="34" charset="0"/>
                          <a:ea typeface="+mn-ea"/>
                          <a:cs typeface="+mn-cs"/>
                        </a:rPr>
                        <a:t>8</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IN" sz="1050" kern="1200" dirty="0" smtClean="0">
                          <a:solidFill>
                            <a:schemeClr val="dk1"/>
                          </a:solidFill>
                          <a:latin typeface="Calibri" pitchFamily="34" charset="0"/>
                          <a:ea typeface="+mn-ea"/>
                          <a:cs typeface="+mn-cs"/>
                        </a:rPr>
                        <a:t>Describe the catchment area around the facility and suitability of facility location</a:t>
                      </a:r>
                      <a:endParaRPr lang="en-US" sz="1050" kern="1200" dirty="0" smtClean="0">
                        <a:solidFill>
                          <a:schemeClr val="dk1"/>
                        </a:solidFill>
                        <a:latin typeface="Calibri" pitchFamily="34" charset="0"/>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000" dirty="0" smtClean="0">
                          <a:latin typeface="Calibri" pitchFamily="34" charset="0"/>
                        </a:rPr>
                        <a:t>120 – 154</a:t>
                      </a:r>
                      <a:endParaRPr lang="en-US" sz="1000" dirty="0">
                        <a:latin typeface="Calibri"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452582">
                <a:tc>
                  <a:txBody>
                    <a:bodyPr/>
                    <a:lstStyle/>
                    <a:p>
                      <a:r>
                        <a:rPr lang="en-US" sz="1050" kern="1200" dirty="0" smtClean="0">
                          <a:solidFill>
                            <a:schemeClr val="dk1"/>
                          </a:solidFill>
                          <a:latin typeface="Calibri" pitchFamily="34" charset="0"/>
                          <a:ea typeface="+mn-ea"/>
                          <a:cs typeface="+mn-cs"/>
                        </a:rPr>
                        <a:t>9</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IN" sz="1050" kern="1200" dirty="0" smtClean="0">
                          <a:solidFill>
                            <a:schemeClr val="dk1"/>
                          </a:solidFill>
                          <a:latin typeface="Calibri" pitchFamily="34" charset="0"/>
                          <a:ea typeface="+mn-ea"/>
                          <a:cs typeface="+mn-cs"/>
                        </a:rPr>
                        <a:t>Identify the basic service model of the facility (whether it is a service provider, producer owner, storage or a distribution hub). </a:t>
                      </a:r>
                      <a:endParaRPr lang="en-US" sz="1050" kern="1200" dirty="0" smtClean="0">
                        <a:solidFill>
                          <a:schemeClr val="dk1"/>
                        </a:solidFill>
                        <a:latin typeface="Calibri" pitchFamily="34" charset="0"/>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000" dirty="0" smtClean="0">
                          <a:latin typeface="Calibri" pitchFamily="34" charset="0"/>
                        </a:rPr>
                        <a:t>154 – </a:t>
                      </a:r>
                      <a:r>
                        <a:rPr lang="en-US" sz="1000" baseline="0" dirty="0" smtClean="0">
                          <a:latin typeface="Calibri" pitchFamily="34" charset="0"/>
                        </a:rPr>
                        <a:t>158 </a:t>
                      </a:r>
                      <a:endParaRPr lang="en-US" sz="1000" dirty="0">
                        <a:latin typeface="Calibri"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452582">
                <a:tc>
                  <a:txBody>
                    <a:bodyPr/>
                    <a:lstStyle/>
                    <a:p>
                      <a:r>
                        <a:rPr lang="en-US" sz="1050" kern="1200" dirty="0" smtClean="0">
                          <a:solidFill>
                            <a:schemeClr val="dk1"/>
                          </a:solidFill>
                          <a:latin typeface="Calibri" pitchFamily="34" charset="0"/>
                          <a:ea typeface="+mn-ea"/>
                          <a:cs typeface="+mn-cs"/>
                        </a:rPr>
                        <a:t>10</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IN" sz="1050" kern="1200" dirty="0" smtClean="0">
                          <a:solidFill>
                            <a:schemeClr val="dk1"/>
                          </a:solidFill>
                          <a:latin typeface="Calibri" pitchFamily="34" charset="0"/>
                          <a:ea typeface="+mn-ea"/>
                          <a:cs typeface="+mn-cs"/>
                        </a:rPr>
                        <a:t>Capture the ownership and management structure for the facility i.e. Individual, co operative, private company, etc </a:t>
                      </a:r>
                      <a:endParaRPr lang="en-US" sz="1050" kern="1200" dirty="0" smtClean="0">
                        <a:solidFill>
                          <a:schemeClr val="dk1"/>
                        </a:solidFill>
                        <a:latin typeface="Calibri" pitchFamily="34" charset="0"/>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000" dirty="0" smtClean="0">
                          <a:latin typeface="Calibri" pitchFamily="34" charset="0"/>
                        </a:rPr>
                        <a:t>159 – 162</a:t>
                      </a:r>
                      <a:endParaRPr lang="en-US" sz="1000" dirty="0">
                        <a:latin typeface="Calibri"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452582">
                <a:tc>
                  <a:txBody>
                    <a:bodyPr/>
                    <a:lstStyle/>
                    <a:p>
                      <a:r>
                        <a:rPr lang="en-US" sz="1050" kern="1200" dirty="0" smtClean="0">
                          <a:solidFill>
                            <a:schemeClr val="dk1"/>
                          </a:solidFill>
                          <a:latin typeface="Calibri" pitchFamily="34" charset="0"/>
                          <a:ea typeface="+mn-ea"/>
                          <a:cs typeface="+mn-cs"/>
                        </a:rPr>
                        <a:t>11</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IN" sz="1050" kern="1200" dirty="0" smtClean="0">
                          <a:solidFill>
                            <a:schemeClr val="dk1"/>
                          </a:solidFill>
                          <a:latin typeface="Calibri" pitchFamily="34" charset="0"/>
                          <a:ea typeface="+mn-ea"/>
                          <a:cs typeface="+mn-cs"/>
                        </a:rPr>
                        <a:t>Accessibility to the infrastructure/ facilities by value chain stakeholders including , producer owners, traders and logistics service providers, etc</a:t>
                      </a:r>
                      <a:endParaRPr lang="en-US" sz="1050" kern="1200" dirty="0" smtClean="0">
                        <a:solidFill>
                          <a:schemeClr val="dk1"/>
                        </a:solidFill>
                        <a:latin typeface="Calibri" pitchFamily="34" charset="0"/>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000" dirty="0" smtClean="0">
                          <a:latin typeface="Calibri" pitchFamily="34" charset="0"/>
                        </a:rPr>
                        <a:t>163</a:t>
                      </a:r>
                      <a:r>
                        <a:rPr lang="en-US" sz="1000" baseline="0" dirty="0" smtClean="0">
                          <a:latin typeface="Calibri" pitchFamily="34" charset="0"/>
                        </a:rPr>
                        <a:t> </a:t>
                      </a:r>
                      <a:r>
                        <a:rPr lang="en-US" sz="1000" dirty="0" smtClean="0">
                          <a:latin typeface="Calibri" pitchFamily="34" charset="0"/>
                        </a:rPr>
                        <a:t>– 178</a:t>
                      </a:r>
                      <a:endParaRPr lang="en-US" sz="1000" dirty="0">
                        <a:latin typeface="Calibri"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465974">
                <a:tc>
                  <a:txBody>
                    <a:bodyPr/>
                    <a:lstStyle/>
                    <a:p>
                      <a:r>
                        <a:rPr lang="en-US" sz="1050" kern="1200" dirty="0" smtClean="0">
                          <a:solidFill>
                            <a:schemeClr val="dk1"/>
                          </a:solidFill>
                          <a:latin typeface="Calibri" pitchFamily="34" charset="0"/>
                          <a:ea typeface="+mn-ea"/>
                          <a:cs typeface="+mn-cs"/>
                        </a:rPr>
                        <a:t>12</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IN" sz="1050" kern="1200" dirty="0" smtClean="0">
                          <a:solidFill>
                            <a:schemeClr val="dk1"/>
                          </a:solidFill>
                          <a:latin typeface="Calibri" pitchFamily="34" charset="0"/>
                          <a:ea typeface="+mn-ea"/>
                          <a:cs typeface="+mn-cs"/>
                        </a:rPr>
                        <a:t>Back end infrastructure availability with the cold storage; have appended back end infrastructure or partners with others for same e.g.  precoolers, pack house , blast freezers</a:t>
                      </a:r>
                      <a:r>
                        <a:rPr lang="en-US" sz="1050" kern="1200" dirty="0" smtClean="0">
                          <a:solidFill>
                            <a:schemeClr val="dk1"/>
                          </a:solidFill>
                          <a:latin typeface="Calibri" pitchFamily="34" charset="0"/>
                          <a:ea typeface="+mn-ea"/>
                          <a:cs typeface="+mn-cs"/>
                        </a:rPr>
                        <a:t> </a:t>
                      </a:r>
                      <a:r>
                        <a:rPr lang="en-IN" sz="1050" kern="1200" dirty="0" smtClean="0">
                          <a:solidFill>
                            <a:schemeClr val="dk1"/>
                          </a:solidFill>
                          <a:latin typeface="Calibri" pitchFamily="34" charset="0"/>
                          <a:ea typeface="+mn-ea"/>
                          <a:cs typeface="+mn-cs"/>
                        </a:rPr>
                        <a:t>S&amp;G, etc.. </a:t>
                      </a:r>
                      <a:endParaRPr lang="en-US" sz="1050" kern="1200" dirty="0" smtClean="0">
                        <a:solidFill>
                          <a:schemeClr val="dk1"/>
                        </a:solidFill>
                        <a:latin typeface="Calibri" pitchFamily="34" charset="0"/>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000" dirty="0" smtClean="0">
                          <a:latin typeface="Calibri" pitchFamily="34" charset="0"/>
                        </a:rPr>
                        <a:t>179</a:t>
                      </a:r>
                      <a:r>
                        <a:rPr lang="en-US" sz="1000" baseline="0" dirty="0" smtClean="0">
                          <a:latin typeface="Calibri" pitchFamily="34" charset="0"/>
                        </a:rPr>
                        <a:t> </a:t>
                      </a:r>
                      <a:r>
                        <a:rPr lang="en-US" sz="1000" dirty="0" smtClean="0">
                          <a:latin typeface="Calibri" pitchFamily="34" charset="0"/>
                        </a:rPr>
                        <a:t>– 184</a:t>
                      </a:r>
                      <a:endParaRPr lang="en-US" sz="1000" dirty="0">
                        <a:latin typeface="Calibri"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381000">
                <a:tc>
                  <a:txBody>
                    <a:bodyPr/>
                    <a:lstStyle/>
                    <a:p>
                      <a:r>
                        <a:rPr lang="en-US" sz="1050" kern="1200" dirty="0" smtClean="0">
                          <a:solidFill>
                            <a:schemeClr val="dk1"/>
                          </a:solidFill>
                          <a:latin typeface="Calibri" pitchFamily="34" charset="0"/>
                          <a:ea typeface="+mn-ea"/>
                          <a:cs typeface="+mn-cs"/>
                        </a:rPr>
                        <a:t>13</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IN" sz="1050" kern="1200" dirty="0" smtClean="0">
                          <a:solidFill>
                            <a:schemeClr val="dk1"/>
                          </a:solidFill>
                          <a:latin typeface="Calibri" pitchFamily="34" charset="0"/>
                          <a:ea typeface="+mn-ea"/>
                          <a:cs typeface="+mn-cs"/>
                        </a:rPr>
                        <a:t>Identify the type of technology used for the cooling equipment with size and capacity</a:t>
                      </a:r>
                      <a:r>
                        <a:rPr lang="en-US" sz="1050" kern="1200" dirty="0" smtClean="0">
                          <a:solidFill>
                            <a:schemeClr val="dk1"/>
                          </a:solidFill>
                          <a:latin typeface="Calibri" pitchFamily="34" charset="0"/>
                          <a:ea typeface="+mn-ea"/>
                          <a:cs typeface="+mn-cs"/>
                        </a:rPr>
                        <a:t> </a:t>
                      </a:r>
                      <a:r>
                        <a:rPr lang="en-IN" sz="1050" kern="1200" dirty="0" smtClean="0">
                          <a:solidFill>
                            <a:schemeClr val="dk1"/>
                          </a:solidFill>
                          <a:latin typeface="Calibri" pitchFamily="34" charset="0"/>
                          <a:ea typeface="+mn-ea"/>
                          <a:cs typeface="+mn-cs"/>
                        </a:rPr>
                        <a:t>including technical information like Equipment type, model, capacity, cooling range and</a:t>
                      </a:r>
                      <a:r>
                        <a:rPr lang="en-US" sz="1050" kern="1200" dirty="0" smtClean="0">
                          <a:solidFill>
                            <a:schemeClr val="dk1"/>
                          </a:solidFill>
                          <a:latin typeface="Calibri" pitchFamily="34" charset="0"/>
                          <a:ea typeface="+mn-ea"/>
                          <a:cs typeface="+mn-cs"/>
                        </a:rPr>
                        <a:t> </a:t>
                      </a:r>
                      <a:r>
                        <a:rPr lang="en-IN" sz="1050" kern="1200" dirty="0" smtClean="0">
                          <a:solidFill>
                            <a:schemeClr val="dk1"/>
                          </a:solidFill>
                          <a:latin typeface="Calibri" pitchFamily="34" charset="0"/>
                          <a:ea typeface="+mn-ea"/>
                          <a:cs typeface="+mn-cs"/>
                        </a:rPr>
                        <a:t>supplier/manufacturer details</a:t>
                      </a:r>
                      <a:endParaRPr lang="en-US" sz="1050" kern="1200" dirty="0" smtClean="0">
                        <a:solidFill>
                          <a:schemeClr val="dk1"/>
                        </a:solidFill>
                        <a:latin typeface="Calibri" pitchFamily="34" charset="0"/>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000" dirty="0" smtClean="0">
                          <a:latin typeface="Calibri" pitchFamily="34" charset="0"/>
                        </a:rPr>
                        <a:t>185-245</a:t>
                      </a:r>
                      <a:endParaRPr lang="en-US" sz="1000" dirty="0">
                        <a:latin typeface="Calibri"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441960">
                <a:tc>
                  <a:txBody>
                    <a:bodyPr/>
                    <a:lstStyle/>
                    <a:p>
                      <a:r>
                        <a:rPr lang="en-US" sz="1050" kern="1200" dirty="0" smtClean="0">
                          <a:solidFill>
                            <a:schemeClr val="dk1"/>
                          </a:solidFill>
                          <a:latin typeface="Calibri" pitchFamily="34" charset="0"/>
                          <a:ea typeface="+mn-ea"/>
                          <a:cs typeface="+mn-cs"/>
                        </a:rPr>
                        <a:t>14</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IN" sz="1050" kern="1200" dirty="0" smtClean="0">
                          <a:solidFill>
                            <a:schemeClr val="dk1"/>
                          </a:solidFill>
                          <a:latin typeface="Calibri" pitchFamily="34" charset="0"/>
                          <a:ea typeface="+mn-ea"/>
                          <a:cs typeface="+mn-cs"/>
                        </a:rPr>
                        <a:t>Find out the maintenance practices for equipments and whether under guarantee or under</a:t>
                      </a:r>
                      <a:r>
                        <a:rPr lang="en-US" sz="1050" kern="1200" dirty="0" smtClean="0">
                          <a:solidFill>
                            <a:schemeClr val="dk1"/>
                          </a:solidFill>
                          <a:latin typeface="Calibri" pitchFamily="34" charset="0"/>
                          <a:ea typeface="+mn-ea"/>
                          <a:cs typeface="+mn-cs"/>
                        </a:rPr>
                        <a:t> </a:t>
                      </a:r>
                      <a:r>
                        <a:rPr lang="en-IN" sz="1050" kern="1200" dirty="0" smtClean="0">
                          <a:solidFill>
                            <a:schemeClr val="dk1"/>
                          </a:solidFill>
                          <a:latin typeface="Calibri" pitchFamily="34" charset="0"/>
                          <a:ea typeface="+mn-ea"/>
                          <a:cs typeface="+mn-cs"/>
                        </a:rPr>
                        <a:t>other maintenance schemes, breakdown maintenance, PMS or any other methodology </a:t>
                      </a:r>
                      <a:endParaRPr lang="en-US" sz="1050" kern="1200" dirty="0" smtClean="0">
                        <a:solidFill>
                          <a:schemeClr val="dk1"/>
                        </a:solidFill>
                        <a:latin typeface="Calibri" pitchFamily="34" charset="0"/>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000" dirty="0" smtClean="0">
                          <a:latin typeface="Calibri" pitchFamily="34" charset="0"/>
                        </a:rPr>
                        <a:t>246-264</a:t>
                      </a:r>
                      <a:endParaRPr lang="en-US" sz="1000" dirty="0">
                        <a:latin typeface="Calibri"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368300">
                <a:tc>
                  <a:txBody>
                    <a:bodyPr/>
                    <a:lstStyle/>
                    <a:p>
                      <a:r>
                        <a:rPr lang="en-US" sz="1050" kern="1200" dirty="0" smtClean="0">
                          <a:solidFill>
                            <a:schemeClr val="dk1"/>
                          </a:solidFill>
                          <a:latin typeface="Calibri" pitchFamily="34" charset="0"/>
                          <a:ea typeface="+mn-ea"/>
                          <a:cs typeface="+mn-cs"/>
                        </a:rPr>
                        <a:t>15</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IN" sz="1050" kern="1200" dirty="0" smtClean="0">
                          <a:solidFill>
                            <a:schemeClr val="dk1"/>
                          </a:solidFill>
                          <a:latin typeface="Calibri" pitchFamily="34" charset="0"/>
                          <a:ea typeface="+mn-ea"/>
                          <a:cs typeface="+mn-cs"/>
                        </a:rPr>
                        <a:t>Record the capacity utilisation pattern over last 3 years including monthly over previous 1 year</a:t>
                      </a:r>
                      <a:endParaRPr lang="en-US" sz="1050" kern="1200" dirty="0" smtClean="0">
                        <a:solidFill>
                          <a:schemeClr val="dk1"/>
                        </a:solidFill>
                        <a:latin typeface="Calibri" pitchFamily="34" charset="0"/>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000" dirty="0" smtClean="0">
                          <a:latin typeface="Calibri" pitchFamily="34" charset="0"/>
                        </a:rPr>
                        <a:t>265-271</a:t>
                      </a:r>
                      <a:endParaRPr lang="en-US" sz="1000" dirty="0">
                        <a:latin typeface="Calibri"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378460">
                <a:tc>
                  <a:txBody>
                    <a:bodyPr/>
                    <a:lstStyle/>
                    <a:p>
                      <a:pPr marL="0" algn="l" defTabSz="914400" rtl="0" eaLnBrk="1" latinLnBrk="0" hangingPunct="1"/>
                      <a:r>
                        <a:rPr lang="en-US" sz="1050" kern="1200" dirty="0" smtClean="0">
                          <a:solidFill>
                            <a:schemeClr val="dk1"/>
                          </a:solidFill>
                          <a:latin typeface="Calibri" pitchFamily="34" charset="0"/>
                          <a:ea typeface="+mn-ea"/>
                          <a:cs typeface="+mn-cs"/>
                        </a:rPr>
                        <a:t>16</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r>
                        <a:rPr lang="en-IN" sz="1050" kern="1200" dirty="0" smtClean="0">
                          <a:solidFill>
                            <a:schemeClr val="dk1"/>
                          </a:solidFill>
                          <a:latin typeface="Calibri" pitchFamily="34" charset="0"/>
                          <a:ea typeface="+mn-ea"/>
                          <a:cs typeface="+mn-cs"/>
                        </a:rPr>
                        <a:t>Capture details regarding Power source utilised including generators or other alternate</a:t>
                      </a:r>
                      <a:r>
                        <a:rPr lang="en-US" sz="1050" kern="1200" dirty="0" smtClean="0">
                          <a:solidFill>
                            <a:schemeClr val="dk1"/>
                          </a:solidFill>
                          <a:latin typeface="Calibri" pitchFamily="34" charset="0"/>
                          <a:ea typeface="+mn-ea"/>
                          <a:cs typeface="+mn-cs"/>
                        </a:rPr>
                        <a:t> </a:t>
                      </a:r>
                      <a:r>
                        <a:rPr lang="en-IN" sz="1050" kern="1200" dirty="0" smtClean="0">
                          <a:solidFill>
                            <a:schemeClr val="dk1"/>
                          </a:solidFill>
                          <a:latin typeface="Calibri" pitchFamily="34" charset="0"/>
                          <a:ea typeface="+mn-ea"/>
                          <a:cs typeface="+mn-cs"/>
                        </a:rPr>
                        <a:t>methods in relation with same period as capacity utilisation captured – over last 3 years</a:t>
                      </a:r>
                      <a:r>
                        <a:rPr lang="en-US" sz="1050" kern="1200" dirty="0" smtClean="0">
                          <a:solidFill>
                            <a:schemeClr val="dk1"/>
                          </a:solidFill>
                          <a:latin typeface="Calibri" pitchFamily="34" charset="0"/>
                          <a:ea typeface="+mn-ea"/>
                          <a:cs typeface="+mn-cs"/>
                        </a:rPr>
                        <a:t> </a:t>
                      </a:r>
                      <a:r>
                        <a:rPr lang="en-IN" sz="1050" kern="1200" dirty="0" smtClean="0">
                          <a:solidFill>
                            <a:schemeClr val="dk1"/>
                          </a:solidFill>
                          <a:latin typeface="Calibri" pitchFamily="34" charset="0"/>
                          <a:ea typeface="+mn-ea"/>
                          <a:cs typeface="+mn-cs"/>
                        </a:rPr>
                        <a:t>including monthly over previous 1 year</a:t>
                      </a:r>
                      <a:endParaRPr lang="en-US" sz="1050" kern="1200" dirty="0" smtClean="0">
                        <a:solidFill>
                          <a:schemeClr val="dk1"/>
                        </a:solidFill>
                        <a:latin typeface="Calibri" pitchFamily="34" charset="0"/>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000" dirty="0" smtClean="0">
                          <a:latin typeface="Calibri" pitchFamily="34" charset="0"/>
                        </a:rPr>
                        <a:t>272-294</a:t>
                      </a:r>
                      <a:endParaRPr lang="en-US" sz="1000" dirty="0">
                        <a:latin typeface="Calibri"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541020">
                <a:tc>
                  <a:txBody>
                    <a:bodyPr/>
                    <a:lstStyle/>
                    <a:p>
                      <a:r>
                        <a:rPr lang="en-US" sz="1050" kern="1200" dirty="0" smtClean="0">
                          <a:solidFill>
                            <a:schemeClr val="dk1"/>
                          </a:solidFill>
                          <a:latin typeface="Calibri" pitchFamily="34" charset="0"/>
                          <a:ea typeface="+mn-ea"/>
                          <a:cs typeface="+mn-cs"/>
                        </a:rPr>
                        <a:t>17</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algn="l" defTabSz="914400" rtl="0" eaLnBrk="1" latinLnBrk="0" hangingPunct="1"/>
                      <a:r>
                        <a:rPr lang="en-IN" sz="1050" kern="1200" dirty="0" smtClean="0">
                          <a:solidFill>
                            <a:schemeClr val="dk1"/>
                          </a:solidFill>
                          <a:latin typeface="Calibri" pitchFamily="34" charset="0"/>
                          <a:ea typeface="+mn-ea"/>
                          <a:cs typeface="+mn-cs"/>
                        </a:rPr>
                        <a:t>Capture automation used if any in handling (conveyor belts, fork lift, sorting grading),</a:t>
                      </a:r>
                      <a:r>
                        <a:rPr lang="en-US" sz="1050" kern="1200" dirty="0" smtClean="0">
                          <a:solidFill>
                            <a:schemeClr val="dk1"/>
                          </a:solidFill>
                          <a:latin typeface="Calibri" pitchFamily="34" charset="0"/>
                          <a:ea typeface="+mn-ea"/>
                          <a:cs typeface="+mn-cs"/>
                        </a:rPr>
                        <a:t> </a:t>
                      </a:r>
                      <a:r>
                        <a:rPr lang="en-IN" sz="1050" kern="1200" dirty="0" smtClean="0">
                          <a:solidFill>
                            <a:schemeClr val="dk1"/>
                          </a:solidFill>
                          <a:latin typeface="Calibri" pitchFamily="34" charset="0"/>
                          <a:ea typeface="+mn-ea"/>
                          <a:cs typeface="+mn-cs"/>
                        </a:rPr>
                        <a:t>machine (energy monitoring, remote monitoring), temperature control, humidity control, VFDs, energy recovery &amp; ventilation system, PLC etc and inventory control</a:t>
                      </a:r>
                      <a:endParaRPr lang="en-US" sz="1050" kern="1200" dirty="0" smtClean="0">
                        <a:solidFill>
                          <a:schemeClr val="dk1"/>
                        </a:solidFill>
                        <a:latin typeface="Calibri" pitchFamily="34" charset="0"/>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000" dirty="0" smtClean="0">
                          <a:latin typeface="Calibri" pitchFamily="34" charset="0"/>
                        </a:rPr>
                        <a:t>295-318</a:t>
                      </a:r>
                      <a:endParaRPr lang="en-US" sz="1000" dirty="0">
                        <a:latin typeface="Calibri"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373380">
                <a:tc>
                  <a:txBody>
                    <a:bodyPr/>
                    <a:lstStyle/>
                    <a:p>
                      <a:r>
                        <a:rPr lang="en-US" sz="1050" kern="1200" dirty="0" smtClean="0">
                          <a:solidFill>
                            <a:schemeClr val="dk1"/>
                          </a:solidFill>
                          <a:latin typeface="Calibri" pitchFamily="34" charset="0"/>
                          <a:ea typeface="+mn-ea"/>
                          <a:cs typeface="+mn-cs"/>
                        </a:rPr>
                        <a:t>18</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IN" sz="1050" kern="1200" dirty="0" smtClean="0">
                          <a:solidFill>
                            <a:schemeClr val="dk1"/>
                          </a:solidFill>
                          <a:latin typeface="Calibri" pitchFamily="34" charset="0"/>
                          <a:ea typeface="+mn-ea"/>
                          <a:cs typeface="+mn-cs"/>
                        </a:rPr>
                        <a:t>Record the business process and documentation followed at the cold stores, including</a:t>
                      </a:r>
                      <a:r>
                        <a:rPr lang="en-US" sz="1050" kern="1200" dirty="0" smtClean="0">
                          <a:solidFill>
                            <a:schemeClr val="dk1"/>
                          </a:solidFill>
                          <a:latin typeface="Calibri" pitchFamily="34" charset="0"/>
                          <a:ea typeface="+mn-ea"/>
                          <a:cs typeface="+mn-cs"/>
                        </a:rPr>
                        <a:t> </a:t>
                      </a:r>
                      <a:r>
                        <a:rPr lang="en-IN" sz="1050" kern="1200" dirty="0" smtClean="0">
                          <a:solidFill>
                            <a:schemeClr val="dk1"/>
                          </a:solidFill>
                          <a:latin typeface="Calibri" pitchFamily="34" charset="0"/>
                          <a:ea typeface="+mn-ea"/>
                          <a:cs typeface="+mn-cs"/>
                        </a:rPr>
                        <a:t>HACCP, ISO, traceability or other quality certification</a:t>
                      </a:r>
                      <a:endParaRPr lang="en-US" sz="1050" kern="1200" dirty="0" smtClean="0">
                        <a:solidFill>
                          <a:schemeClr val="dk1"/>
                        </a:solidFill>
                        <a:latin typeface="Calibri" pitchFamily="34" charset="0"/>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000" dirty="0" smtClean="0">
                          <a:latin typeface="Calibri" pitchFamily="34" charset="0"/>
                        </a:rPr>
                        <a:t>319-340</a:t>
                      </a:r>
                      <a:endParaRPr lang="en-US" sz="1000" dirty="0">
                        <a:latin typeface="Calibri"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358140">
                <a:tc>
                  <a:txBody>
                    <a:bodyPr/>
                    <a:lstStyle/>
                    <a:p>
                      <a:r>
                        <a:rPr lang="en-US" sz="1050" kern="1200" dirty="0" smtClean="0">
                          <a:solidFill>
                            <a:schemeClr val="dk1"/>
                          </a:solidFill>
                          <a:latin typeface="Calibri" pitchFamily="34" charset="0"/>
                          <a:ea typeface="+mn-ea"/>
                          <a:cs typeface="+mn-cs"/>
                        </a:rPr>
                        <a:t>19</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IN" sz="1050" kern="1200" dirty="0" smtClean="0">
                          <a:solidFill>
                            <a:schemeClr val="dk1"/>
                          </a:solidFill>
                          <a:latin typeface="Calibri" pitchFamily="34" charset="0"/>
                          <a:ea typeface="+mn-ea"/>
                          <a:cs typeface="+mn-cs"/>
                        </a:rPr>
                        <a:t>Record whether the facility setup was under assistance through govt (central or state)</a:t>
                      </a:r>
                      <a:r>
                        <a:rPr lang="en-US" sz="1050" kern="1200" dirty="0" smtClean="0">
                          <a:solidFill>
                            <a:schemeClr val="dk1"/>
                          </a:solidFill>
                          <a:latin typeface="Calibri" pitchFamily="34" charset="0"/>
                          <a:ea typeface="+mn-ea"/>
                          <a:cs typeface="+mn-cs"/>
                        </a:rPr>
                        <a:t> </a:t>
                      </a:r>
                      <a:r>
                        <a:rPr lang="en-IN" sz="1050" kern="1200" dirty="0" smtClean="0">
                          <a:solidFill>
                            <a:schemeClr val="dk1"/>
                          </a:solidFill>
                          <a:latin typeface="Calibri" pitchFamily="34" charset="0"/>
                          <a:ea typeface="+mn-ea"/>
                          <a:cs typeface="+mn-cs"/>
                        </a:rPr>
                        <a:t>schemes or subsidies. If yes, which scheme was utilised. </a:t>
                      </a:r>
                      <a:endParaRPr lang="en-US" sz="1050" kern="1200" dirty="0" smtClean="0">
                        <a:solidFill>
                          <a:schemeClr val="dk1"/>
                        </a:solidFill>
                        <a:latin typeface="Calibri" pitchFamily="34" charset="0"/>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000" dirty="0" smtClean="0">
                          <a:latin typeface="Calibri" pitchFamily="34" charset="0"/>
                        </a:rPr>
                        <a:t>341-366</a:t>
                      </a:r>
                      <a:endParaRPr lang="en-US" sz="1000" dirty="0">
                        <a:latin typeface="Calibri"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304800">
                <a:tc>
                  <a:txBody>
                    <a:bodyPr/>
                    <a:lstStyle/>
                    <a:p>
                      <a:r>
                        <a:rPr lang="en-US" sz="1050" kern="1200" dirty="0" smtClean="0">
                          <a:solidFill>
                            <a:schemeClr val="dk1"/>
                          </a:solidFill>
                          <a:latin typeface="Calibri" pitchFamily="34" charset="0"/>
                          <a:ea typeface="+mn-ea"/>
                          <a:cs typeface="+mn-cs"/>
                        </a:rPr>
                        <a:t>20</a:t>
                      </a: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IN" sz="1050" kern="1200" dirty="0" smtClean="0">
                          <a:solidFill>
                            <a:schemeClr val="dk1"/>
                          </a:solidFill>
                          <a:latin typeface="Calibri" pitchFamily="34" charset="0"/>
                          <a:ea typeface="+mn-ea"/>
                          <a:cs typeface="+mn-cs"/>
                        </a:rPr>
                        <a:t>Assess the availability and employment of managerial, supervisory, technical and labour</a:t>
                      </a:r>
                      <a:r>
                        <a:rPr lang="en-US" sz="1050" kern="1200" dirty="0" smtClean="0">
                          <a:solidFill>
                            <a:schemeClr val="dk1"/>
                          </a:solidFill>
                          <a:latin typeface="Calibri" pitchFamily="34" charset="0"/>
                          <a:ea typeface="+mn-ea"/>
                          <a:cs typeface="+mn-cs"/>
                        </a:rPr>
                        <a:t> </a:t>
                      </a:r>
                      <a:r>
                        <a:rPr lang="en-IN" sz="1050" kern="1200" dirty="0" smtClean="0">
                          <a:solidFill>
                            <a:schemeClr val="dk1"/>
                          </a:solidFill>
                          <a:latin typeface="Calibri" pitchFamily="34" charset="0"/>
                          <a:ea typeface="+mn-ea"/>
                          <a:cs typeface="+mn-cs"/>
                        </a:rPr>
                        <a:t>staff &amp; trainings undertaken, if any</a:t>
                      </a:r>
                      <a:endParaRPr lang="en-US" sz="1050" kern="1200" dirty="0" smtClean="0">
                        <a:solidFill>
                          <a:schemeClr val="dk1"/>
                        </a:solidFill>
                        <a:latin typeface="Calibri" pitchFamily="34" charset="0"/>
                        <a:ea typeface="+mn-ea"/>
                        <a:cs typeface="+mn-cs"/>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r>
                        <a:rPr lang="en-US" sz="1000" dirty="0" smtClean="0">
                          <a:latin typeface="Calibri" pitchFamily="34" charset="0"/>
                        </a:rPr>
                        <a:t>367-383</a:t>
                      </a:r>
                      <a:endParaRPr lang="en-US" sz="1000" dirty="0">
                        <a:latin typeface="Calibri" pitchFamily="34" charset="0"/>
                      </a:endParaRPr>
                    </a:p>
                  </a:txBody>
                  <a:tcP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Tree>
  </p:cSld>
  <p:clrMapOvr>
    <a:masterClrMapping/>
  </p:clrMapOvr>
  <p:transition/>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11.3 DISTANCE FROM THE NEAREST RAILWAY STATION</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69" name="Table 68"/>
          <p:cNvGraphicFramePr>
            <a:graphicFrameLocks noGrp="1"/>
          </p:cNvGraphicFramePr>
          <p:nvPr/>
        </p:nvGraphicFramePr>
        <p:xfrm>
          <a:off x="304800" y="2162628"/>
          <a:ext cx="1190566" cy="1741716"/>
        </p:xfrm>
        <a:graphic>
          <a:graphicData uri="http://schemas.openxmlformats.org/drawingml/2006/table">
            <a:tbl>
              <a:tblPr/>
              <a:tblGrid>
                <a:gridCol w="1190566"/>
              </a:tblGrid>
              <a:tr h="290286">
                <a:tc>
                  <a:txBody>
                    <a:bodyPr/>
                    <a:lstStyle/>
                    <a:p>
                      <a:pPr algn="r" fontAlgn="ctr"/>
                      <a:r>
                        <a:rPr lang="en-US" sz="1000" b="0" i="0" u="none" strike="noStrike" kern="1200" dirty="0">
                          <a:solidFill>
                            <a:srgbClr val="002060"/>
                          </a:solidFill>
                          <a:latin typeface="Calibri"/>
                          <a:ea typeface="+mn-ea"/>
                          <a:cs typeface="+mn-cs"/>
                        </a:rPr>
                        <a:t> 0-1</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1-2</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2-5</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5-10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Above 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79" name="Chart 78"/>
          <p:cNvGraphicFramePr/>
          <p:nvPr/>
        </p:nvGraphicFramePr>
        <p:xfrm>
          <a:off x="5736562" y="2148057"/>
          <a:ext cx="1355483" cy="199867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81" name="Chart 80"/>
          <p:cNvGraphicFramePr/>
          <p:nvPr/>
        </p:nvGraphicFramePr>
        <p:xfrm>
          <a:off x="2044126" y="2148057"/>
          <a:ext cx="1355483" cy="199867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2" name="Chart 81"/>
          <p:cNvGraphicFramePr/>
          <p:nvPr/>
        </p:nvGraphicFramePr>
        <p:xfrm>
          <a:off x="2967235" y="2148057"/>
          <a:ext cx="1355483" cy="199867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3" name="Chart 82"/>
          <p:cNvGraphicFramePr/>
          <p:nvPr/>
        </p:nvGraphicFramePr>
        <p:xfrm>
          <a:off x="3890344" y="2148057"/>
          <a:ext cx="1355483" cy="199867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4" name="Chart 83"/>
          <p:cNvGraphicFramePr/>
          <p:nvPr/>
        </p:nvGraphicFramePr>
        <p:xfrm>
          <a:off x="4813453" y="2148057"/>
          <a:ext cx="1355483" cy="199867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5" name="Chart 84"/>
          <p:cNvGraphicFramePr/>
          <p:nvPr/>
        </p:nvGraphicFramePr>
        <p:xfrm>
          <a:off x="1121017" y="6078530"/>
          <a:ext cx="1355483" cy="1998670"/>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86" name="Chart 85"/>
          <p:cNvGraphicFramePr/>
          <p:nvPr/>
        </p:nvGraphicFramePr>
        <p:xfrm>
          <a:off x="5736562" y="6078530"/>
          <a:ext cx="1355483" cy="199867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87" name="Chart 86"/>
          <p:cNvGraphicFramePr/>
          <p:nvPr/>
        </p:nvGraphicFramePr>
        <p:xfrm>
          <a:off x="2274903" y="6078530"/>
          <a:ext cx="1355483" cy="1998670"/>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88" name="Chart 87"/>
          <p:cNvGraphicFramePr/>
          <p:nvPr/>
        </p:nvGraphicFramePr>
        <p:xfrm>
          <a:off x="3428789" y="6078530"/>
          <a:ext cx="1355483" cy="1998670"/>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89" name="Chart 88"/>
          <p:cNvGraphicFramePr/>
          <p:nvPr/>
        </p:nvGraphicFramePr>
        <p:xfrm>
          <a:off x="4582675" y="6078530"/>
          <a:ext cx="1355483" cy="1998670"/>
        </p:xfrm>
        <a:graphic>
          <a:graphicData uri="http://schemas.openxmlformats.org/drawingml/2006/chart">
            <c:chart xmlns:c="http://schemas.openxmlformats.org/drawingml/2006/chart" xmlns:r="http://schemas.openxmlformats.org/officeDocument/2006/relationships" r:id="rId11"/>
          </a:graphicData>
        </a:graphic>
      </p:graphicFrame>
      <p:sp>
        <p:nvSpPr>
          <p:cNvPr id="90" name="Round Diagonal Corner Rectangle 89"/>
          <p:cNvSpPr/>
          <p:nvPr/>
        </p:nvSpPr>
        <p:spPr bwMode="auto">
          <a:xfrm>
            <a:off x="338287" y="448916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On an average 10.4 kms is the average distance to a railway station</a:t>
            </a:r>
          </a:p>
          <a:p>
            <a:pPr marL="177800" lvl="1" indent="-177800" algn="l">
              <a:buFont typeface="Arial" pitchFamily="34" charset="0"/>
              <a:buChar char="•"/>
            </a:pPr>
            <a:endParaRPr lang="en-US" sz="1200" dirty="0">
              <a:solidFill>
                <a:srgbClr val="002060"/>
              </a:solidFill>
              <a:latin typeface="Calibri" pitchFamily="34" charset="0"/>
            </a:endParaRPr>
          </a:p>
        </p:txBody>
      </p:sp>
      <p:sp>
        <p:nvSpPr>
          <p:cNvPr id="91" name="Round Diagonal Corner Rectangle 90"/>
          <p:cNvSpPr/>
          <p:nvPr/>
        </p:nvSpPr>
        <p:spPr bwMode="auto">
          <a:xfrm>
            <a:off x="338287" y="8559935"/>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Zone wise analysis shows that North reported lowest distance while South reported the longest distance to a rail road</a:t>
            </a:r>
            <a:endParaRPr lang="en-US" sz="1200" dirty="0">
              <a:solidFill>
                <a:srgbClr val="002060"/>
              </a:solidFill>
              <a:latin typeface="Calibri" pitchFamily="34" charset="0"/>
            </a:endParaRPr>
          </a:p>
        </p:txBody>
      </p:sp>
      <p:cxnSp>
        <p:nvCxnSpPr>
          <p:cNvPr id="92" name="Straight Connector 91"/>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93" name="TextBox 92"/>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159" name="Chart 158"/>
          <p:cNvGraphicFramePr/>
          <p:nvPr/>
        </p:nvGraphicFramePr>
        <p:xfrm>
          <a:off x="1115212" y="2148057"/>
          <a:ext cx="1355483" cy="1998670"/>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160" name="Table 159"/>
          <p:cNvGraphicFramePr>
            <a:graphicFrameLocks noGrp="1"/>
          </p:cNvGraphicFramePr>
          <p:nvPr/>
        </p:nvGraphicFramePr>
        <p:xfrm>
          <a:off x="304800" y="6105978"/>
          <a:ext cx="1190566" cy="1741716"/>
        </p:xfrm>
        <a:graphic>
          <a:graphicData uri="http://schemas.openxmlformats.org/drawingml/2006/table">
            <a:tbl>
              <a:tblPr/>
              <a:tblGrid>
                <a:gridCol w="1190566"/>
              </a:tblGrid>
              <a:tr h="290286">
                <a:tc>
                  <a:txBody>
                    <a:bodyPr/>
                    <a:lstStyle/>
                    <a:p>
                      <a:pPr algn="r" fontAlgn="ctr"/>
                      <a:r>
                        <a:rPr lang="en-US" sz="1000" b="0" i="0" u="none" strike="noStrike" kern="1200" dirty="0">
                          <a:solidFill>
                            <a:srgbClr val="002060"/>
                          </a:solidFill>
                          <a:latin typeface="Calibri"/>
                          <a:ea typeface="+mn-ea"/>
                          <a:cs typeface="+mn-cs"/>
                        </a:rPr>
                        <a:t> 0-1</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1-2</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2-5</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5-10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Above 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pSp>
        <p:nvGrpSpPr>
          <p:cNvPr id="2" name="Group 15"/>
          <p:cNvGrpSpPr/>
          <p:nvPr/>
        </p:nvGrpSpPr>
        <p:grpSpPr>
          <a:xfrm rot="21341217">
            <a:off x="1208474" y="3966702"/>
            <a:ext cx="745089" cy="425277"/>
            <a:chOff x="5431449" y="3593431"/>
            <a:chExt cx="1304698" cy="788099"/>
          </a:xfrm>
        </p:grpSpPr>
        <p:pic>
          <p:nvPicPr>
            <p:cNvPr id="70"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7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10.5</a:t>
              </a:r>
            </a:p>
          </p:txBody>
        </p:sp>
      </p:grpSp>
      <p:grpSp>
        <p:nvGrpSpPr>
          <p:cNvPr id="3" name="Group 15"/>
          <p:cNvGrpSpPr/>
          <p:nvPr/>
        </p:nvGrpSpPr>
        <p:grpSpPr>
          <a:xfrm rot="21341217">
            <a:off x="5818574" y="3966702"/>
            <a:ext cx="745089" cy="425277"/>
            <a:chOff x="5431449" y="3593431"/>
            <a:chExt cx="1304698" cy="788099"/>
          </a:xfrm>
        </p:grpSpPr>
        <p:pic>
          <p:nvPicPr>
            <p:cNvPr id="73"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7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9.7</a:t>
              </a:r>
            </a:p>
          </p:txBody>
        </p:sp>
      </p:grpSp>
      <p:grpSp>
        <p:nvGrpSpPr>
          <p:cNvPr id="5" name="Group 15"/>
          <p:cNvGrpSpPr/>
          <p:nvPr/>
        </p:nvGrpSpPr>
        <p:grpSpPr>
          <a:xfrm rot="21341217">
            <a:off x="2130494" y="3966702"/>
            <a:ext cx="745089" cy="425277"/>
            <a:chOff x="5431449" y="3593431"/>
            <a:chExt cx="1304698" cy="788099"/>
          </a:xfrm>
        </p:grpSpPr>
        <p:pic>
          <p:nvPicPr>
            <p:cNvPr id="76"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7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10.7</a:t>
              </a:r>
            </a:p>
          </p:txBody>
        </p:sp>
      </p:grpSp>
      <p:grpSp>
        <p:nvGrpSpPr>
          <p:cNvPr id="7" name="Group 15"/>
          <p:cNvGrpSpPr/>
          <p:nvPr/>
        </p:nvGrpSpPr>
        <p:grpSpPr>
          <a:xfrm rot="21341217">
            <a:off x="3052514" y="3966702"/>
            <a:ext cx="745089" cy="425277"/>
            <a:chOff x="5431449" y="3593431"/>
            <a:chExt cx="1304698" cy="788099"/>
          </a:xfrm>
        </p:grpSpPr>
        <p:pic>
          <p:nvPicPr>
            <p:cNvPr id="80"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9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10.2</a:t>
              </a:r>
            </a:p>
          </p:txBody>
        </p:sp>
      </p:grpSp>
      <p:grpSp>
        <p:nvGrpSpPr>
          <p:cNvPr id="9" name="Group 15"/>
          <p:cNvGrpSpPr/>
          <p:nvPr/>
        </p:nvGrpSpPr>
        <p:grpSpPr>
          <a:xfrm rot="21341217">
            <a:off x="3974534" y="3966702"/>
            <a:ext cx="745089" cy="425277"/>
            <a:chOff x="5431449" y="3593431"/>
            <a:chExt cx="1304698" cy="788099"/>
          </a:xfrm>
        </p:grpSpPr>
        <p:pic>
          <p:nvPicPr>
            <p:cNvPr id="100"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01" name="Rectangle 68"/>
            <p:cNvSpPr>
              <a:spLocks noChangeArrowheads="1"/>
            </p:cNvSpPr>
            <p:nvPr/>
          </p:nvSpPr>
          <p:spPr bwMode="auto">
            <a:xfrm rot="21447237">
              <a:off x="5515121" y="3684639"/>
              <a:ext cx="1169558" cy="564593"/>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8.4</a:t>
              </a:r>
            </a:p>
          </p:txBody>
        </p:sp>
      </p:grpSp>
      <p:grpSp>
        <p:nvGrpSpPr>
          <p:cNvPr id="10" name="Group 15"/>
          <p:cNvGrpSpPr/>
          <p:nvPr/>
        </p:nvGrpSpPr>
        <p:grpSpPr>
          <a:xfrm rot="21341217">
            <a:off x="4896554" y="3966702"/>
            <a:ext cx="745089" cy="425277"/>
            <a:chOff x="5431449" y="3593431"/>
            <a:chExt cx="1304698" cy="788099"/>
          </a:xfrm>
        </p:grpSpPr>
        <p:pic>
          <p:nvPicPr>
            <p:cNvPr id="104"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0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7.6</a:t>
              </a:r>
            </a:p>
          </p:txBody>
        </p:sp>
      </p:grpSp>
      <p:grpSp>
        <p:nvGrpSpPr>
          <p:cNvPr id="11" name="Group 15"/>
          <p:cNvGrpSpPr/>
          <p:nvPr/>
        </p:nvGrpSpPr>
        <p:grpSpPr>
          <a:xfrm rot="21341217">
            <a:off x="1208474" y="8012829"/>
            <a:ext cx="745089" cy="425277"/>
            <a:chOff x="5431449" y="3593431"/>
            <a:chExt cx="1304698" cy="788099"/>
          </a:xfrm>
        </p:grpSpPr>
        <p:pic>
          <p:nvPicPr>
            <p:cNvPr id="108"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0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10.5</a:t>
              </a:r>
            </a:p>
          </p:txBody>
        </p:sp>
      </p:grpSp>
      <p:grpSp>
        <p:nvGrpSpPr>
          <p:cNvPr id="12" name="Group 15"/>
          <p:cNvGrpSpPr/>
          <p:nvPr/>
        </p:nvGrpSpPr>
        <p:grpSpPr>
          <a:xfrm rot="21341217">
            <a:off x="5807684" y="8012829"/>
            <a:ext cx="745089" cy="425277"/>
            <a:chOff x="5431449" y="3593431"/>
            <a:chExt cx="1304698" cy="788099"/>
          </a:xfrm>
        </p:grpSpPr>
        <p:pic>
          <p:nvPicPr>
            <p:cNvPr id="112"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1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12.7</a:t>
              </a:r>
            </a:p>
          </p:txBody>
        </p:sp>
      </p:grpSp>
      <p:grpSp>
        <p:nvGrpSpPr>
          <p:cNvPr id="13" name="Group 15"/>
          <p:cNvGrpSpPr/>
          <p:nvPr/>
        </p:nvGrpSpPr>
        <p:grpSpPr>
          <a:xfrm rot="21341217">
            <a:off x="2358276" y="8012829"/>
            <a:ext cx="745089" cy="425277"/>
            <a:chOff x="5431449" y="3593431"/>
            <a:chExt cx="1304698" cy="788099"/>
          </a:xfrm>
        </p:grpSpPr>
        <p:pic>
          <p:nvPicPr>
            <p:cNvPr id="116"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1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9.6</a:t>
              </a:r>
            </a:p>
          </p:txBody>
        </p:sp>
      </p:grpSp>
      <p:grpSp>
        <p:nvGrpSpPr>
          <p:cNvPr id="14" name="Group 15"/>
          <p:cNvGrpSpPr/>
          <p:nvPr/>
        </p:nvGrpSpPr>
        <p:grpSpPr>
          <a:xfrm rot="21341217">
            <a:off x="3508078" y="8012829"/>
            <a:ext cx="745089" cy="425277"/>
            <a:chOff x="5431449" y="3593431"/>
            <a:chExt cx="1304698" cy="788099"/>
          </a:xfrm>
        </p:grpSpPr>
        <p:pic>
          <p:nvPicPr>
            <p:cNvPr id="119"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2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9.9</a:t>
              </a:r>
            </a:p>
          </p:txBody>
        </p:sp>
      </p:grpSp>
      <p:grpSp>
        <p:nvGrpSpPr>
          <p:cNvPr id="15" name="Group 15"/>
          <p:cNvGrpSpPr/>
          <p:nvPr/>
        </p:nvGrpSpPr>
        <p:grpSpPr>
          <a:xfrm rot="21341217">
            <a:off x="4657880" y="8012829"/>
            <a:ext cx="745089" cy="425277"/>
            <a:chOff x="5431449" y="3593431"/>
            <a:chExt cx="1304698" cy="788099"/>
          </a:xfrm>
        </p:grpSpPr>
        <p:pic>
          <p:nvPicPr>
            <p:cNvPr id="124"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2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10.4</a:t>
              </a:r>
            </a:p>
          </p:txBody>
        </p:sp>
      </p:grpSp>
      <p:sp>
        <p:nvSpPr>
          <p:cNvPr id="67" name="TextBox 66"/>
          <p:cNvSpPr txBox="1"/>
          <p:nvPr/>
        </p:nvSpPr>
        <p:spPr>
          <a:xfrm>
            <a:off x="3909090" y="1127760"/>
            <a:ext cx="2505815"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Kilometers</a:t>
            </a:r>
            <a:endParaRPr lang="en-IN" sz="1200" dirty="0">
              <a:solidFill>
                <a:schemeClr val="tx1"/>
              </a:solidFill>
            </a:endParaRPr>
          </a:p>
        </p:txBody>
      </p:sp>
      <p:sp>
        <p:nvSpPr>
          <p:cNvPr id="107" name="TextBox 106"/>
          <p:cNvSpPr txBox="1"/>
          <p:nvPr/>
        </p:nvSpPr>
        <p:spPr>
          <a:xfrm>
            <a:off x="1188753"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 All</a:t>
            </a:r>
          </a:p>
          <a:p>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110" name="TextBox 109"/>
          <p:cNvSpPr txBox="1"/>
          <p:nvPr/>
        </p:nvSpPr>
        <p:spPr>
          <a:xfrm>
            <a:off x="2248665"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p>
          <a:p>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111" name="TextBox 110"/>
          <p:cNvSpPr txBox="1"/>
          <p:nvPr/>
        </p:nvSpPr>
        <p:spPr>
          <a:xfrm>
            <a:off x="3196132"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a:t>
            </a:r>
          </a:p>
          <a:p>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114" name="TextBox 113"/>
          <p:cNvSpPr txBox="1"/>
          <p:nvPr/>
        </p:nvSpPr>
        <p:spPr>
          <a:xfrm>
            <a:off x="4164279" y="1685826"/>
            <a:ext cx="612668" cy="400110"/>
          </a:xfrm>
          <a:prstGeom prst="rect">
            <a:avLst/>
          </a:prstGeom>
          <a:noFill/>
        </p:spPr>
        <p:txBody>
          <a:bodyPr wrap="none" rtlCol="0">
            <a:spAutoFit/>
          </a:bodyPr>
          <a:lstStyle/>
          <a:p>
            <a:r>
              <a:rPr lang="en-US" sz="1000" b="1" dirty="0" smtClean="0">
                <a:solidFill>
                  <a:srgbClr val="002060"/>
                </a:solidFill>
                <a:latin typeface="Calibri" pitchFamily="34" charset="0"/>
              </a:rPr>
              <a:t>Type M</a:t>
            </a:r>
          </a:p>
          <a:p>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115" name="TextBox 114"/>
          <p:cNvSpPr txBox="1"/>
          <p:nvPr/>
        </p:nvSpPr>
        <p:spPr>
          <a:xfrm>
            <a:off x="5169981"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p>
          <a:p>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118" name="TextBox 117"/>
          <p:cNvSpPr txBox="1"/>
          <p:nvPr/>
        </p:nvSpPr>
        <p:spPr>
          <a:xfrm>
            <a:off x="6049045" y="1531938"/>
            <a:ext cx="683200" cy="553998"/>
          </a:xfrm>
          <a:prstGeom prst="rect">
            <a:avLst/>
          </a:prstGeom>
          <a:noFill/>
        </p:spPr>
        <p:txBody>
          <a:bodyPr wrap="none" rtlCol="0">
            <a:spAutoFit/>
          </a:bodyPr>
          <a:lstStyle/>
          <a:p>
            <a:r>
              <a:rPr lang="en-US" sz="1000" b="1" dirty="0" smtClean="0">
                <a:solidFill>
                  <a:srgbClr val="002060"/>
                </a:solidFill>
                <a:latin typeface="Calibri" pitchFamily="34" charset="0"/>
              </a:rPr>
              <a:t>Other </a:t>
            </a:r>
          </a:p>
          <a:p>
            <a:r>
              <a:rPr lang="en-US" sz="1000" b="1" dirty="0" smtClean="0">
                <a:solidFill>
                  <a:srgbClr val="002060"/>
                </a:solidFill>
                <a:latin typeface="Calibri" pitchFamily="34" charset="0"/>
              </a:rPr>
              <a:t> Products</a:t>
            </a:r>
          </a:p>
          <a:p>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sp>
        <p:nvSpPr>
          <p:cNvPr id="120" name="TextBox 119"/>
          <p:cNvSpPr txBox="1"/>
          <p:nvPr/>
        </p:nvSpPr>
        <p:spPr>
          <a:xfrm>
            <a:off x="1188753"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All</a:t>
            </a:r>
          </a:p>
          <a:p>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122" name="TextBox 121"/>
          <p:cNvSpPr txBox="1"/>
          <p:nvPr/>
        </p:nvSpPr>
        <p:spPr>
          <a:xfrm>
            <a:off x="2452317"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p>
          <a:p>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123" name="TextBox 122"/>
          <p:cNvSpPr txBox="1"/>
          <p:nvPr/>
        </p:nvSpPr>
        <p:spPr>
          <a:xfrm>
            <a:off x="3715880"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p>
          <a:p>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126" name="TextBox 125"/>
          <p:cNvSpPr txBox="1"/>
          <p:nvPr/>
        </p:nvSpPr>
        <p:spPr>
          <a:xfrm>
            <a:off x="4880860"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p>
          <a:p>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127" name="TextBox 126"/>
          <p:cNvSpPr txBox="1"/>
          <p:nvPr/>
        </p:nvSpPr>
        <p:spPr>
          <a:xfrm>
            <a:off x="6045839"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p>
          <a:p>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11.3 DISTANCE FROM THE NEAREST RAILWAY STATION</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4" name="Round Diagonal Corner Rectangle 13"/>
          <p:cNvSpPr/>
          <p:nvPr/>
        </p:nvSpPr>
        <p:spPr bwMode="auto">
          <a:xfrm>
            <a:off x="338287" y="7647263"/>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There is quite a variation in state wise analysis</a:t>
            </a:r>
          </a:p>
          <a:p>
            <a:pPr marL="177800" lvl="1" indent="-177800" algn="just">
              <a:buFont typeface="Arial" pitchFamily="34" charset="0"/>
              <a:buChar char="•"/>
            </a:pPr>
            <a:r>
              <a:rPr lang="en-US" sz="1200" dirty="0" smtClean="0">
                <a:solidFill>
                  <a:srgbClr val="002060"/>
                </a:solidFill>
                <a:latin typeface="Calibri" pitchFamily="34" charset="0"/>
              </a:rPr>
              <a:t>The states that reported lower distances are Assam, Bihar, Chandigarh, Delhi, Gujarat, Haryana, Kerala, MP, Punjab, Rajasthan and Uttaranchal.</a:t>
            </a:r>
          </a:p>
          <a:p>
            <a:pPr marL="177800" lvl="1" indent="-177800" algn="just">
              <a:buFont typeface="Arial" pitchFamily="34" charset="0"/>
              <a:buChar char="•"/>
            </a:pPr>
            <a:r>
              <a:rPr lang="en-US" sz="1200" dirty="0" smtClean="0">
                <a:solidFill>
                  <a:srgbClr val="002060"/>
                </a:solidFill>
                <a:latin typeface="Calibri" pitchFamily="34" charset="0"/>
              </a:rPr>
              <a:t>On the other hand, the states that reported longer distances are Maharashtra, AP, Chhattisgarh, HP, Jharkhand, Karnataka, Orissa and TN</a:t>
            </a:r>
            <a:endParaRPr lang="en-US" sz="1200" dirty="0">
              <a:solidFill>
                <a:srgbClr val="002060"/>
              </a:solidFill>
              <a:latin typeface="Calibri" pitchFamily="34" charset="0"/>
            </a:endParaRPr>
          </a:p>
        </p:txBody>
      </p:sp>
      <p:sp>
        <p:nvSpPr>
          <p:cNvPr id="11" name="TextBox 10"/>
          <p:cNvSpPr txBox="1"/>
          <p:nvPr/>
        </p:nvSpPr>
        <p:spPr>
          <a:xfrm>
            <a:off x="3909090" y="1127760"/>
            <a:ext cx="2505815"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Kilometers</a:t>
            </a:r>
            <a:endParaRPr lang="en-IN" sz="1200" dirty="0">
              <a:solidFill>
                <a:schemeClr val="tx1"/>
              </a:solidFill>
            </a:endParaRP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1528763"/>
          <a:ext cx="6273758" cy="2788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55058"/>
                <a:gridCol w="602428"/>
                <a:gridCol w="731520"/>
                <a:gridCol w="635438"/>
                <a:gridCol w="548640"/>
                <a:gridCol w="635438"/>
                <a:gridCol w="635438"/>
                <a:gridCol w="594360"/>
                <a:gridCol w="63543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Maharashtra</a:t>
                      </a:r>
                      <a:r>
                        <a:rPr lang="en-US" sz="1000" b="1" i="0" u="none" strike="noStrike" kern="1200" dirty="0">
                          <a:solidFill>
                            <a:schemeClr val="bg1"/>
                          </a:solidFill>
                          <a:latin typeface="Calibri"/>
                          <a:ea typeface="+mn-ea"/>
                          <a:cs typeface="+mn-cs"/>
                        </a:rPr>
                        <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(n=451)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UP</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(n=1371)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 &amp; N</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AP</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n=600)</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Assam</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(n=22)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Bihar</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(n=169)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Chandigarh</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 0-1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1-2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2-5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5-10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Above 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pt-BR" sz="1000" b="1" i="0" u="none" strike="noStrike" kern="1200" dirty="0">
                          <a:solidFill>
                            <a:srgbClr val="002060"/>
                          </a:solidFill>
                          <a:latin typeface="Calibri"/>
                          <a:ea typeface="+mn-ea"/>
                          <a:cs typeface="+mn-cs"/>
                        </a:rPr>
                        <a:t> M E A </a:t>
                      </a:r>
                      <a:r>
                        <a:rPr lang="pt-BR" sz="1000" b="1" i="0" u="none" strike="noStrike" kern="1200" dirty="0" smtClean="0">
                          <a:solidFill>
                            <a:srgbClr val="002060"/>
                          </a:solidFill>
                          <a:latin typeface="Calibri"/>
                          <a:ea typeface="+mn-ea"/>
                          <a:cs typeface="+mn-cs"/>
                        </a:rPr>
                        <a:t>N</a:t>
                      </a:r>
                      <a:endParaRPr lang="pt-BR"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304801" y="4663787"/>
          <a:ext cx="6305552" cy="2788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55058"/>
                <a:gridCol w="602428"/>
                <a:gridCol w="635438"/>
                <a:gridCol w="635438"/>
                <a:gridCol w="635438"/>
                <a:gridCol w="635438"/>
                <a:gridCol w="635438"/>
                <a:gridCol w="635438"/>
                <a:gridCol w="63543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All</a:t>
                      </a:r>
                      <a:br>
                        <a:rPr lang="en-US" sz="1000" b="1" i="0" u="none" strike="noStrike" kern="1200" dirty="0" smtClean="0">
                          <a:solidFill>
                            <a:schemeClr val="bg1"/>
                          </a:solidFill>
                          <a:latin typeface="Calibri"/>
                          <a:ea typeface="+mn-ea"/>
                          <a:cs typeface="+mn-cs"/>
                        </a:rPr>
                      </a:br>
                      <a:r>
                        <a:rPr lang="en-US" sz="1000" b="1" i="0" u="none" strike="noStrike" kern="1200" dirty="0" smtClean="0">
                          <a:solidFill>
                            <a:schemeClr val="bg1"/>
                          </a:solidFill>
                          <a:latin typeface="Calibri"/>
                          <a:ea typeface="+mn-ea"/>
                          <a:cs typeface="+mn-cs"/>
                        </a:rPr>
                        <a:t>(n=5003)</a:t>
                      </a:r>
                      <a:endParaRPr lang="en-US" sz="1000" b="0"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C’garh</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(n=76)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Delhi</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(n=35)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Goa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(n=7)</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Gujarat</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n=399)</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Haryana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n=185)</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HP</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J &amp; K</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 0-1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1-2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2-5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5-10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Above 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pt-BR" sz="1000" b="1" i="0" u="none" strike="noStrike" kern="1200" dirty="0">
                          <a:solidFill>
                            <a:srgbClr val="002060"/>
                          </a:solidFill>
                          <a:latin typeface="Calibri"/>
                          <a:ea typeface="+mn-ea"/>
                          <a:cs typeface="+mn-cs"/>
                        </a:rPr>
                        <a:t> M E A </a:t>
                      </a:r>
                      <a:r>
                        <a:rPr lang="pt-BR" sz="1000" b="1" i="0" u="none" strike="noStrike" kern="1200" dirty="0" smtClean="0">
                          <a:solidFill>
                            <a:srgbClr val="002060"/>
                          </a:solidFill>
                          <a:latin typeface="Calibri"/>
                          <a:ea typeface="+mn-ea"/>
                          <a:cs typeface="+mn-cs"/>
                        </a:rPr>
                        <a:t>N</a:t>
                      </a:r>
                      <a:endParaRPr lang="pt-BR"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11.3 DISTANCE FROM THE NEAREST RAILWAY STATION</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9" name="TextBox 8"/>
          <p:cNvSpPr txBox="1"/>
          <p:nvPr/>
        </p:nvSpPr>
        <p:spPr>
          <a:xfrm>
            <a:off x="3909090" y="1127760"/>
            <a:ext cx="2505815"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Kilometers</a:t>
            </a:r>
            <a:endParaRPr lang="en-IN" sz="1200" dirty="0">
              <a:solidFill>
                <a:schemeClr val="tx1"/>
              </a:solidFill>
            </a:endParaRP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1528763"/>
          <a:ext cx="6282277" cy="2788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55058"/>
                <a:gridCol w="602428"/>
                <a:gridCol w="591671"/>
                <a:gridCol w="568810"/>
                <a:gridCol w="547931"/>
                <a:gridCol w="502920"/>
                <a:gridCol w="547931"/>
                <a:gridCol w="476808"/>
                <a:gridCol w="731520"/>
                <a:gridCol w="45720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Jharkhand</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Karnataka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(n=188)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Kerala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(n=143)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MP</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(n=156)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Nagaland</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Orissa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(n=38)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Pondicherry</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Punjab</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(n=402)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 0-1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1-2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2-5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5-10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Above 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pt-BR" sz="1000" b="1" i="0" u="none" strike="noStrike" kern="1200" dirty="0">
                          <a:solidFill>
                            <a:srgbClr val="002060"/>
                          </a:solidFill>
                          <a:latin typeface="Calibri"/>
                          <a:ea typeface="+mn-ea"/>
                          <a:cs typeface="+mn-cs"/>
                        </a:rPr>
                        <a:t> M E A </a:t>
                      </a:r>
                      <a:r>
                        <a:rPr lang="pt-BR" sz="1000" b="1" i="0" u="none" strike="noStrike" kern="1200" dirty="0" smtClean="0">
                          <a:solidFill>
                            <a:srgbClr val="002060"/>
                          </a:solidFill>
                          <a:latin typeface="Calibri"/>
                          <a:ea typeface="+mn-ea"/>
                          <a:cs typeface="+mn-cs"/>
                        </a:rPr>
                        <a:t>N</a:t>
                      </a:r>
                      <a:endParaRPr lang="pt-BR"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04802" y="4663787"/>
          <a:ext cx="6308724" cy="2788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09606"/>
                <a:gridCol w="625516"/>
                <a:gridCol w="625516"/>
                <a:gridCol w="625516"/>
                <a:gridCol w="625516"/>
                <a:gridCol w="625516"/>
                <a:gridCol w="720506"/>
                <a:gridCol w="625516"/>
                <a:gridCol w="62551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 All</a:t>
                      </a:r>
                      <a:br>
                        <a:rPr lang="en-US" sz="1000" b="1" i="0" u="none" strike="noStrike" kern="1200" dirty="0" smtClean="0">
                          <a:solidFill>
                            <a:schemeClr val="bg1"/>
                          </a:solidFill>
                          <a:latin typeface="Calibri"/>
                          <a:ea typeface="+mn-ea"/>
                          <a:cs typeface="+mn-cs"/>
                        </a:rPr>
                      </a:b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Rajasthan</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n=104)</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Sikkim</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TN</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Tripura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Uttaranchal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WB</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(n=464)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dirty="0" smtClean="0">
                          <a:solidFill>
                            <a:schemeClr val="bg1"/>
                          </a:solidFill>
                          <a:latin typeface="Calibri"/>
                          <a:ea typeface="+mn-ea"/>
                        </a:rPr>
                        <a:t> North East</a:t>
                      </a:r>
                    </a:p>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 0-1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1-2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2-5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5-10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Above 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pt-BR" sz="1000" b="1" i="0" u="none" strike="noStrike" kern="1200" dirty="0">
                          <a:solidFill>
                            <a:srgbClr val="002060"/>
                          </a:solidFill>
                          <a:latin typeface="Calibri"/>
                          <a:ea typeface="+mn-ea"/>
                          <a:cs typeface="+mn-cs"/>
                        </a:rPr>
                        <a:t> M E A </a:t>
                      </a:r>
                      <a:r>
                        <a:rPr lang="pt-BR" sz="1000" b="1" i="0" u="none" strike="noStrike" kern="1200" dirty="0" smtClean="0">
                          <a:solidFill>
                            <a:srgbClr val="002060"/>
                          </a:solidFill>
                          <a:latin typeface="Calibri"/>
                          <a:ea typeface="+mn-ea"/>
                          <a:cs typeface="+mn-cs"/>
                        </a:rPr>
                        <a:t>N</a:t>
                      </a:r>
                      <a:endParaRPr lang="pt-BR"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smtClean="0">
                          <a:solidFill>
                            <a:srgbClr val="002060"/>
                          </a:solidFill>
                          <a:latin typeface="Calibri"/>
                          <a:ea typeface="+mn-ea"/>
                          <a:cs typeface="+mn-cs"/>
                        </a:rPr>
                        <a:t>13.2</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11.4 DISTANCE FROM THE NEAREST AIRPORT</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69" name="Table 68"/>
          <p:cNvGraphicFramePr>
            <a:graphicFrameLocks noGrp="1"/>
          </p:cNvGraphicFramePr>
          <p:nvPr/>
        </p:nvGraphicFramePr>
        <p:xfrm>
          <a:off x="304800" y="2162628"/>
          <a:ext cx="1190566" cy="1741716"/>
        </p:xfrm>
        <a:graphic>
          <a:graphicData uri="http://schemas.openxmlformats.org/drawingml/2006/table">
            <a:tbl>
              <a:tblPr/>
              <a:tblGrid>
                <a:gridCol w="1190566"/>
              </a:tblGrid>
              <a:tr h="290286">
                <a:tc>
                  <a:txBody>
                    <a:bodyPr/>
                    <a:lstStyle/>
                    <a:p>
                      <a:pPr algn="r" fontAlgn="ctr"/>
                      <a:r>
                        <a:rPr lang="en-US" sz="1000" b="0" i="0" u="none" strike="noStrike" kern="1200" dirty="0">
                          <a:solidFill>
                            <a:srgbClr val="002060"/>
                          </a:solidFill>
                          <a:latin typeface="Calibri"/>
                          <a:ea typeface="+mn-ea"/>
                          <a:cs typeface="+mn-cs"/>
                        </a:rPr>
                        <a:t> 0-1</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1-2</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2-5</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5-10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Above 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79" name="Chart 78"/>
          <p:cNvGraphicFramePr/>
          <p:nvPr/>
        </p:nvGraphicFramePr>
        <p:xfrm>
          <a:off x="5736562" y="2148057"/>
          <a:ext cx="1355483" cy="199867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81" name="Chart 80"/>
          <p:cNvGraphicFramePr/>
          <p:nvPr/>
        </p:nvGraphicFramePr>
        <p:xfrm>
          <a:off x="2044126" y="2148057"/>
          <a:ext cx="1355483" cy="199867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2" name="Chart 81"/>
          <p:cNvGraphicFramePr/>
          <p:nvPr/>
        </p:nvGraphicFramePr>
        <p:xfrm>
          <a:off x="2967235" y="2148057"/>
          <a:ext cx="1355483" cy="199867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3" name="Chart 82"/>
          <p:cNvGraphicFramePr/>
          <p:nvPr/>
        </p:nvGraphicFramePr>
        <p:xfrm>
          <a:off x="3890344" y="2148057"/>
          <a:ext cx="1355483" cy="199867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4" name="Chart 83"/>
          <p:cNvGraphicFramePr/>
          <p:nvPr/>
        </p:nvGraphicFramePr>
        <p:xfrm>
          <a:off x="4813453" y="2148057"/>
          <a:ext cx="1355483" cy="199867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5" name="Chart 84"/>
          <p:cNvGraphicFramePr/>
          <p:nvPr/>
        </p:nvGraphicFramePr>
        <p:xfrm>
          <a:off x="1121017" y="6078530"/>
          <a:ext cx="1355483" cy="1998670"/>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86" name="Chart 85"/>
          <p:cNvGraphicFramePr/>
          <p:nvPr/>
        </p:nvGraphicFramePr>
        <p:xfrm>
          <a:off x="5736562" y="6078530"/>
          <a:ext cx="1355483" cy="199867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87" name="Chart 86"/>
          <p:cNvGraphicFramePr/>
          <p:nvPr/>
        </p:nvGraphicFramePr>
        <p:xfrm>
          <a:off x="2274903" y="6078530"/>
          <a:ext cx="1355483" cy="1998670"/>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88" name="Chart 87"/>
          <p:cNvGraphicFramePr/>
          <p:nvPr/>
        </p:nvGraphicFramePr>
        <p:xfrm>
          <a:off x="3428789" y="6078530"/>
          <a:ext cx="1355483" cy="1998670"/>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89" name="Chart 88"/>
          <p:cNvGraphicFramePr/>
          <p:nvPr/>
        </p:nvGraphicFramePr>
        <p:xfrm>
          <a:off x="4582675" y="6078530"/>
          <a:ext cx="1355483" cy="1998670"/>
        </p:xfrm>
        <a:graphic>
          <a:graphicData uri="http://schemas.openxmlformats.org/drawingml/2006/chart">
            <c:chart xmlns:c="http://schemas.openxmlformats.org/drawingml/2006/chart" xmlns:r="http://schemas.openxmlformats.org/officeDocument/2006/relationships" r:id="rId11"/>
          </a:graphicData>
        </a:graphic>
      </p:graphicFrame>
      <p:sp>
        <p:nvSpPr>
          <p:cNvPr id="90" name="Round Diagonal Corner Rectangle 89"/>
          <p:cNvSpPr/>
          <p:nvPr/>
        </p:nvSpPr>
        <p:spPr bwMode="auto">
          <a:xfrm>
            <a:off x="338287" y="4489169"/>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On an average the distance to airport was 45.5 kms.  This was lowest for Q type product CSs</a:t>
            </a:r>
            <a:endParaRPr lang="en-US" sz="1200" dirty="0">
              <a:solidFill>
                <a:srgbClr val="002060"/>
              </a:solidFill>
              <a:latin typeface="Calibri" pitchFamily="34" charset="0"/>
            </a:endParaRPr>
          </a:p>
        </p:txBody>
      </p:sp>
      <p:sp>
        <p:nvSpPr>
          <p:cNvPr id="91" name="Round Diagonal Corner Rectangle 90"/>
          <p:cNvSpPr/>
          <p:nvPr/>
        </p:nvSpPr>
        <p:spPr bwMode="auto">
          <a:xfrm>
            <a:off x="338287" y="855993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Zone wise analysis shows that West zone reported shortest distance, followed by South</a:t>
            </a:r>
            <a:endParaRPr lang="en-US" sz="1200" dirty="0">
              <a:solidFill>
                <a:srgbClr val="002060"/>
              </a:solidFill>
              <a:latin typeface="Calibri" pitchFamily="34" charset="0"/>
            </a:endParaRPr>
          </a:p>
        </p:txBody>
      </p:sp>
      <p:cxnSp>
        <p:nvCxnSpPr>
          <p:cNvPr id="92" name="Straight Connector 91"/>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93" name="TextBox 92"/>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159" name="Chart 158"/>
          <p:cNvGraphicFramePr/>
          <p:nvPr/>
        </p:nvGraphicFramePr>
        <p:xfrm>
          <a:off x="1115212" y="2148057"/>
          <a:ext cx="1355483" cy="1998670"/>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160" name="Table 159"/>
          <p:cNvGraphicFramePr>
            <a:graphicFrameLocks noGrp="1"/>
          </p:cNvGraphicFramePr>
          <p:nvPr/>
        </p:nvGraphicFramePr>
        <p:xfrm>
          <a:off x="304800" y="6105978"/>
          <a:ext cx="1190566" cy="1741716"/>
        </p:xfrm>
        <a:graphic>
          <a:graphicData uri="http://schemas.openxmlformats.org/drawingml/2006/table">
            <a:tbl>
              <a:tblPr/>
              <a:tblGrid>
                <a:gridCol w="1190566"/>
              </a:tblGrid>
              <a:tr h="290286">
                <a:tc>
                  <a:txBody>
                    <a:bodyPr/>
                    <a:lstStyle/>
                    <a:p>
                      <a:pPr algn="r" fontAlgn="ctr"/>
                      <a:r>
                        <a:rPr lang="en-US" sz="1000" b="0" i="0" u="none" strike="noStrike" kern="1200" dirty="0">
                          <a:solidFill>
                            <a:srgbClr val="002060"/>
                          </a:solidFill>
                          <a:latin typeface="Calibri"/>
                          <a:ea typeface="+mn-ea"/>
                          <a:cs typeface="+mn-cs"/>
                        </a:rPr>
                        <a:t> 0-1</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1-2</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2-5</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5-10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Above 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pSp>
        <p:nvGrpSpPr>
          <p:cNvPr id="2" name="Group 15"/>
          <p:cNvGrpSpPr/>
          <p:nvPr/>
        </p:nvGrpSpPr>
        <p:grpSpPr>
          <a:xfrm rot="21341217">
            <a:off x="1208474" y="4023852"/>
            <a:ext cx="745089" cy="425277"/>
            <a:chOff x="5431449" y="3593431"/>
            <a:chExt cx="1304698" cy="788099"/>
          </a:xfrm>
        </p:grpSpPr>
        <p:pic>
          <p:nvPicPr>
            <p:cNvPr id="70"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7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45.4</a:t>
              </a:r>
            </a:p>
          </p:txBody>
        </p:sp>
      </p:grpSp>
      <p:grpSp>
        <p:nvGrpSpPr>
          <p:cNvPr id="3" name="Group 15"/>
          <p:cNvGrpSpPr/>
          <p:nvPr/>
        </p:nvGrpSpPr>
        <p:grpSpPr>
          <a:xfrm rot="21341217">
            <a:off x="5818574" y="4023852"/>
            <a:ext cx="745089" cy="425277"/>
            <a:chOff x="5431449" y="3593431"/>
            <a:chExt cx="1304698" cy="788099"/>
          </a:xfrm>
        </p:grpSpPr>
        <p:pic>
          <p:nvPicPr>
            <p:cNvPr id="73"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7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35.4</a:t>
              </a:r>
            </a:p>
          </p:txBody>
        </p:sp>
      </p:grpSp>
      <p:grpSp>
        <p:nvGrpSpPr>
          <p:cNvPr id="5" name="Group 15"/>
          <p:cNvGrpSpPr/>
          <p:nvPr/>
        </p:nvGrpSpPr>
        <p:grpSpPr>
          <a:xfrm rot="21341217">
            <a:off x="2130494" y="4023852"/>
            <a:ext cx="745089" cy="425277"/>
            <a:chOff x="5431449" y="3593431"/>
            <a:chExt cx="1304698" cy="788099"/>
          </a:xfrm>
        </p:grpSpPr>
        <p:pic>
          <p:nvPicPr>
            <p:cNvPr id="76"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7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46.5</a:t>
              </a:r>
            </a:p>
          </p:txBody>
        </p:sp>
      </p:grpSp>
      <p:grpSp>
        <p:nvGrpSpPr>
          <p:cNvPr id="7" name="Group 15"/>
          <p:cNvGrpSpPr/>
          <p:nvPr/>
        </p:nvGrpSpPr>
        <p:grpSpPr>
          <a:xfrm rot="21341217">
            <a:off x="3052514" y="4023852"/>
            <a:ext cx="745089" cy="425277"/>
            <a:chOff x="5431449" y="3593431"/>
            <a:chExt cx="1304698" cy="788099"/>
          </a:xfrm>
        </p:grpSpPr>
        <p:pic>
          <p:nvPicPr>
            <p:cNvPr id="80"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9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32.7</a:t>
              </a:r>
            </a:p>
          </p:txBody>
        </p:sp>
      </p:grpSp>
      <p:grpSp>
        <p:nvGrpSpPr>
          <p:cNvPr id="9" name="Group 15"/>
          <p:cNvGrpSpPr/>
          <p:nvPr/>
        </p:nvGrpSpPr>
        <p:grpSpPr>
          <a:xfrm rot="21341217">
            <a:off x="3974534" y="4023852"/>
            <a:ext cx="745089" cy="425277"/>
            <a:chOff x="5431449" y="3593431"/>
            <a:chExt cx="1304698" cy="788099"/>
          </a:xfrm>
        </p:grpSpPr>
        <p:pic>
          <p:nvPicPr>
            <p:cNvPr id="100"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01" name="Rectangle 68"/>
            <p:cNvSpPr>
              <a:spLocks noChangeArrowheads="1"/>
            </p:cNvSpPr>
            <p:nvPr/>
          </p:nvSpPr>
          <p:spPr bwMode="auto">
            <a:xfrm rot="21447237">
              <a:off x="5515121" y="3684639"/>
              <a:ext cx="1169558" cy="564593"/>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44.6</a:t>
              </a:r>
            </a:p>
          </p:txBody>
        </p:sp>
      </p:grpSp>
      <p:grpSp>
        <p:nvGrpSpPr>
          <p:cNvPr id="10" name="Group 15"/>
          <p:cNvGrpSpPr/>
          <p:nvPr/>
        </p:nvGrpSpPr>
        <p:grpSpPr>
          <a:xfrm rot="21341217">
            <a:off x="4896554" y="4023852"/>
            <a:ext cx="745089" cy="425277"/>
            <a:chOff x="5431449" y="3593431"/>
            <a:chExt cx="1304698" cy="788099"/>
          </a:xfrm>
        </p:grpSpPr>
        <p:pic>
          <p:nvPicPr>
            <p:cNvPr id="104"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0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26.3</a:t>
              </a:r>
            </a:p>
          </p:txBody>
        </p:sp>
      </p:grpSp>
      <p:grpSp>
        <p:nvGrpSpPr>
          <p:cNvPr id="11" name="Group 15"/>
          <p:cNvGrpSpPr/>
          <p:nvPr/>
        </p:nvGrpSpPr>
        <p:grpSpPr>
          <a:xfrm rot="21341217">
            <a:off x="1208474" y="8012829"/>
            <a:ext cx="745089" cy="425277"/>
            <a:chOff x="5431449" y="3593431"/>
            <a:chExt cx="1304698" cy="788099"/>
          </a:xfrm>
        </p:grpSpPr>
        <p:pic>
          <p:nvPicPr>
            <p:cNvPr id="108"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0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45.4</a:t>
              </a:r>
            </a:p>
          </p:txBody>
        </p:sp>
      </p:grpSp>
      <p:grpSp>
        <p:nvGrpSpPr>
          <p:cNvPr id="12" name="Group 15"/>
          <p:cNvGrpSpPr/>
          <p:nvPr/>
        </p:nvGrpSpPr>
        <p:grpSpPr>
          <a:xfrm rot="21341217">
            <a:off x="5807684" y="8012829"/>
            <a:ext cx="745089" cy="425277"/>
            <a:chOff x="5431449" y="3593431"/>
            <a:chExt cx="1304698" cy="788099"/>
          </a:xfrm>
        </p:grpSpPr>
        <p:pic>
          <p:nvPicPr>
            <p:cNvPr id="112"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1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39.4</a:t>
              </a:r>
            </a:p>
          </p:txBody>
        </p:sp>
      </p:grpSp>
      <p:grpSp>
        <p:nvGrpSpPr>
          <p:cNvPr id="13" name="Group 15"/>
          <p:cNvGrpSpPr/>
          <p:nvPr/>
        </p:nvGrpSpPr>
        <p:grpSpPr>
          <a:xfrm rot="21341217">
            <a:off x="2358276" y="8012829"/>
            <a:ext cx="745089" cy="425277"/>
            <a:chOff x="5431449" y="3593431"/>
            <a:chExt cx="1304698" cy="788099"/>
          </a:xfrm>
        </p:grpSpPr>
        <p:pic>
          <p:nvPicPr>
            <p:cNvPr id="116"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1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51.1</a:t>
              </a:r>
            </a:p>
          </p:txBody>
        </p:sp>
      </p:grpSp>
      <p:grpSp>
        <p:nvGrpSpPr>
          <p:cNvPr id="14" name="Group 15"/>
          <p:cNvGrpSpPr/>
          <p:nvPr/>
        </p:nvGrpSpPr>
        <p:grpSpPr>
          <a:xfrm rot="21341217">
            <a:off x="3508078" y="8012829"/>
            <a:ext cx="745089" cy="425277"/>
            <a:chOff x="5431449" y="3593431"/>
            <a:chExt cx="1304698" cy="788099"/>
          </a:xfrm>
        </p:grpSpPr>
        <p:pic>
          <p:nvPicPr>
            <p:cNvPr id="119"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2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51.4</a:t>
              </a:r>
            </a:p>
          </p:txBody>
        </p:sp>
      </p:grpSp>
      <p:grpSp>
        <p:nvGrpSpPr>
          <p:cNvPr id="15" name="Group 15"/>
          <p:cNvGrpSpPr/>
          <p:nvPr/>
        </p:nvGrpSpPr>
        <p:grpSpPr>
          <a:xfrm rot="21341217">
            <a:off x="4657880" y="8012829"/>
            <a:ext cx="745089" cy="425277"/>
            <a:chOff x="5431449" y="3593431"/>
            <a:chExt cx="1304698" cy="788099"/>
          </a:xfrm>
        </p:grpSpPr>
        <p:pic>
          <p:nvPicPr>
            <p:cNvPr id="124"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2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36.0</a:t>
              </a:r>
            </a:p>
          </p:txBody>
        </p:sp>
      </p:grpSp>
      <p:sp>
        <p:nvSpPr>
          <p:cNvPr id="67" name="TextBox 66"/>
          <p:cNvSpPr txBox="1"/>
          <p:nvPr/>
        </p:nvSpPr>
        <p:spPr>
          <a:xfrm>
            <a:off x="3909090" y="1127760"/>
            <a:ext cx="2505815"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Kilometers</a:t>
            </a:r>
            <a:endParaRPr lang="en-IN" sz="1200" dirty="0">
              <a:solidFill>
                <a:schemeClr val="tx1"/>
              </a:solidFill>
            </a:endParaRPr>
          </a:p>
        </p:txBody>
      </p:sp>
      <p:sp>
        <p:nvSpPr>
          <p:cNvPr id="72" name="TextBox 71"/>
          <p:cNvSpPr txBox="1"/>
          <p:nvPr/>
        </p:nvSpPr>
        <p:spPr>
          <a:xfrm>
            <a:off x="1188753"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 All</a:t>
            </a:r>
          </a:p>
          <a:p>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75" name="TextBox 74"/>
          <p:cNvSpPr txBox="1"/>
          <p:nvPr/>
        </p:nvSpPr>
        <p:spPr>
          <a:xfrm>
            <a:off x="2248665"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p>
          <a:p>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78" name="TextBox 77"/>
          <p:cNvSpPr txBox="1"/>
          <p:nvPr/>
        </p:nvSpPr>
        <p:spPr>
          <a:xfrm>
            <a:off x="3196132"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a:t>
            </a:r>
          </a:p>
          <a:p>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95" name="TextBox 94"/>
          <p:cNvSpPr txBox="1"/>
          <p:nvPr/>
        </p:nvSpPr>
        <p:spPr>
          <a:xfrm>
            <a:off x="4164279" y="1685826"/>
            <a:ext cx="612668" cy="400110"/>
          </a:xfrm>
          <a:prstGeom prst="rect">
            <a:avLst/>
          </a:prstGeom>
          <a:noFill/>
        </p:spPr>
        <p:txBody>
          <a:bodyPr wrap="none" rtlCol="0">
            <a:spAutoFit/>
          </a:bodyPr>
          <a:lstStyle/>
          <a:p>
            <a:r>
              <a:rPr lang="en-US" sz="1000" b="1" dirty="0" smtClean="0">
                <a:solidFill>
                  <a:srgbClr val="002060"/>
                </a:solidFill>
                <a:latin typeface="Calibri" pitchFamily="34" charset="0"/>
              </a:rPr>
              <a:t>Type M</a:t>
            </a:r>
          </a:p>
          <a:p>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96" name="TextBox 95"/>
          <p:cNvSpPr txBox="1"/>
          <p:nvPr/>
        </p:nvSpPr>
        <p:spPr>
          <a:xfrm>
            <a:off x="5169981"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p>
          <a:p>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97" name="TextBox 96"/>
          <p:cNvSpPr txBox="1"/>
          <p:nvPr/>
        </p:nvSpPr>
        <p:spPr>
          <a:xfrm>
            <a:off x="6049045" y="1531938"/>
            <a:ext cx="683200" cy="553998"/>
          </a:xfrm>
          <a:prstGeom prst="rect">
            <a:avLst/>
          </a:prstGeom>
          <a:noFill/>
        </p:spPr>
        <p:txBody>
          <a:bodyPr wrap="none" rtlCol="0">
            <a:spAutoFit/>
          </a:bodyPr>
          <a:lstStyle/>
          <a:p>
            <a:r>
              <a:rPr lang="en-US" sz="1000" b="1" dirty="0" smtClean="0">
                <a:solidFill>
                  <a:srgbClr val="002060"/>
                </a:solidFill>
                <a:latin typeface="Calibri" pitchFamily="34" charset="0"/>
              </a:rPr>
              <a:t>Other </a:t>
            </a:r>
          </a:p>
          <a:p>
            <a:r>
              <a:rPr lang="en-US" sz="1000" b="1" dirty="0" smtClean="0">
                <a:solidFill>
                  <a:srgbClr val="002060"/>
                </a:solidFill>
                <a:latin typeface="Calibri" pitchFamily="34" charset="0"/>
              </a:rPr>
              <a:t> Products</a:t>
            </a:r>
          </a:p>
          <a:p>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sp>
        <p:nvSpPr>
          <p:cNvPr id="98" name="TextBox 97"/>
          <p:cNvSpPr txBox="1"/>
          <p:nvPr/>
        </p:nvSpPr>
        <p:spPr>
          <a:xfrm>
            <a:off x="1188753"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All</a:t>
            </a:r>
          </a:p>
          <a:p>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99" name="TextBox 98"/>
          <p:cNvSpPr txBox="1"/>
          <p:nvPr/>
        </p:nvSpPr>
        <p:spPr>
          <a:xfrm>
            <a:off x="2452317"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p>
          <a:p>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102" name="TextBox 101"/>
          <p:cNvSpPr txBox="1"/>
          <p:nvPr/>
        </p:nvSpPr>
        <p:spPr>
          <a:xfrm>
            <a:off x="3715880"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p>
          <a:p>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103" name="TextBox 102"/>
          <p:cNvSpPr txBox="1"/>
          <p:nvPr/>
        </p:nvSpPr>
        <p:spPr>
          <a:xfrm>
            <a:off x="4880860"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p>
          <a:p>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105" name="TextBox 104"/>
          <p:cNvSpPr txBox="1"/>
          <p:nvPr/>
        </p:nvSpPr>
        <p:spPr>
          <a:xfrm>
            <a:off x="6045839"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p>
          <a:p>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11.4 DISTANCE FROM THE NEAREST AIRPORT</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4" name="Round Diagonal Corner Rectangle 13"/>
          <p:cNvSpPr/>
          <p:nvPr/>
        </p:nvSpPr>
        <p:spPr bwMode="auto">
          <a:xfrm>
            <a:off x="338287" y="7647263"/>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There is quite a variation in state wise analysis</a:t>
            </a:r>
          </a:p>
          <a:p>
            <a:pPr marL="177800" lvl="1" indent="-177800" algn="l">
              <a:buFont typeface="Arial" pitchFamily="34" charset="0"/>
              <a:buChar char="•"/>
            </a:pPr>
            <a:r>
              <a:rPr lang="en-US" sz="1200" dirty="0" smtClean="0">
                <a:solidFill>
                  <a:srgbClr val="002060"/>
                </a:solidFill>
                <a:latin typeface="Calibri" pitchFamily="34" charset="0"/>
              </a:rPr>
              <a:t>The states that reported lower distances are Assam, Chandigarh, Delhi, J&amp;K, and Orissa.</a:t>
            </a:r>
          </a:p>
          <a:p>
            <a:pPr marL="177800" lvl="1" indent="-177800" algn="just">
              <a:buFont typeface="Arial" pitchFamily="34" charset="0"/>
              <a:buChar char="•"/>
            </a:pPr>
            <a:r>
              <a:rPr lang="en-US" sz="1200" dirty="0" smtClean="0">
                <a:solidFill>
                  <a:srgbClr val="002060"/>
                </a:solidFill>
                <a:latin typeface="Calibri" pitchFamily="34" charset="0"/>
              </a:rPr>
              <a:t>On the contrary, the states that reported longer distances are Haryana, HP, Punjab, Uttaranchal and WB.</a:t>
            </a:r>
            <a:endParaRPr lang="en-US" sz="1200" dirty="0">
              <a:solidFill>
                <a:srgbClr val="002060"/>
              </a:solidFill>
              <a:latin typeface="Calibri" pitchFamily="34" charset="0"/>
            </a:endParaRPr>
          </a:p>
        </p:txBody>
      </p:sp>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2788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 0-1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1-2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2-5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5-10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Above 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pt-BR" sz="1000" b="1" i="0" u="none" strike="noStrike" kern="1200" dirty="0">
                          <a:solidFill>
                            <a:srgbClr val="002060"/>
                          </a:solidFill>
                          <a:latin typeface="Calibri"/>
                          <a:ea typeface="+mn-ea"/>
                          <a:cs typeface="+mn-cs"/>
                        </a:rPr>
                        <a:t> M E A </a:t>
                      </a:r>
                      <a:r>
                        <a:rPr lang="pt-BR" sz="1000" b="1" i="0" u="none" strike="noStrike" kern="1200" dirty="0" smtClean="0">
                          <a:solidFill>
                            <a:srgbClr val="002060"/>
                          </a:solidFill>
                          <a:latin typeface="Calibri"/>
                          <a:ea typeface="+mn-ea"/>
                          <a:cs typeface="+mn-cs"/>
                        </a:rPr>
                        <a:t>N</a:t>
                      </a:r>
                      <a:endParaRPr lang="pt-BR"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04801" y="4768850"/>
          <a:ext cx="6305549" cy="2788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Haryana</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 0-1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1-2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2-5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5-10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Above 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pt-BR" sz="1000" b="1" i="0" u="none" strike="noStrike" kern="1200" dirty="0">
                          <a:solidFill>
                            <a:srgbClr val="002060"/>
                          </a:solidFill>
                          <a:latin typeface="Calibri"/>
                          <a:ea typeface="+mn-ea"/>
                          <a:cs typeface="+mn-cs"/>
                        </a:rPr>
                        <a:t> M E A </a:t>
                      </a:r>
                      <a:r>
                        <a:rPr lang="pt-BR" sz="1000" b="1" i="0" u="none" strike="noStrike" kern="1200" dirty="0" smtClean="0">
                          <a:solidFill>
                            <a:srgbClr val="002060"/>
                          </a:solidFill>
                          <a:latin typeface="Calibri"/>
                          <a:ea typeface="+mn-ea"/>
                          <a:cs typeface="+mn-cs"/>
                        </a:rPr>
                        <a:t>N</a:t>
                      </a:r>
                      <a:endParaRPr lang="pt-BR"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29.9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59.6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66.7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1" name="TextBox 10"/>
          <p:cNvSpPr txBox="1"/>
          <p:nvPr/>
        </p:nvSpPr>
        <p:spPr>
          <a:xfrm>
            <a:off x="3909090" y="1127760"/>
            <a:ext cx="2505815"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Kilometers</a:t>
            </a:r>
            <a:endParaRPr lang="en-IN" sz="1200" dirty="0">
              <a:solidFill>
                <a:schemeClr val="tx1"/>
              </a:solidFill>
            </a:endParaRPr>
          </a:p>
        </p:txBody>
      </p:sp>
    </p:spTree>
  </p:cSld>
  <p:clrMapOvr>
    <a:masterClrMapping/>
  </p:clrMapOvr>
  <p:transition/>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11.4 DISTANCE FROM THE NEAREST AIRPORT</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1528763"/>
          <a:ext cx="6305553" cy="285940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08846"/>
                <a:gridCol w="570155"/>
                <a:gridCol w="570156"/>
                <a:gridCol w="568810"/>
                <a:gridCol w="547931"/>
                <a:gridCol w="547931"/>
                <a:gridCol w="547931"/>
                <a:gridCol w="401505"/>
                <a:gridCol w="694357"/>
                <a:gridCol w="547931"/>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endParaRPr lang="en-US" sz="1000" b="1" i="0" u="none" strike="noStrike" kern="1200" dirty="0" smtClean="0">
                        <a:solidFill>
                          <a:schemeClr val="bg1"/>
                        </a:solidFill>
                        <a:latin typeface="Calibri"/>
                        <a:ea typeface="+mn-ea"/>
                      </a:endParaRP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(n=2)</a:t>
                      </a:r>
                    </a:p>
                    <a:p>
                      <a:pPr marL="0" algn="ctr" rtl="0" eaLnBrk="1" fontAlgn="b" latinLnBrk="0" hangingPunct="1">
                        <a:spcBef>
                          <a:spcPts val="0"/>
                        </a:spcBef>
                        <a:spcAft>
                          <a:spcPts val="0"/>
                        </a:spcAft>
                      </a:pP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 0-1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1-2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2-5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5-10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Above 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pt-BR" sz="1000" b="1" i="0" u="none" strike="noStrike" kern="1200" dirty="0">
                          <a:solidFill>
                            <a:srgbClr val="002060"/>
                          </a:solidFill>
                          <a:latin typeface="Calibri"/>
                          <a:ea typeface="+mn-ea"/>
                          <a:cs typeface="+mn-cs"/>
                        </a:rPr>
                        <a:t> M E A </a:t>
                      </a:r>
                      <a:r>
                        <a:rPr lang="pt-BR" sz="1000" b="1" i="0" u="none" strike="noStrike" kern="1200" dirty="0" smtClean="0">
                          <a:solidFill>
                            <a:srgbClr val="002060"/>
                          </a:solidFill>
                          <a:latin typeface="Calibri"/>
                          <a:ea typeface="+mn-ea"/>
                          <a:cs typeface="+mn-cs"/>
                        </a:rPr>
                        <a:t>N</a:t>
                      </a:r>
                      <a:endParaRPr lang="pt-BR"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67.0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0" y="4768850"/>
          <a:ext cx="6308725" cy="2788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87032"/>
                <a:gridCol w="614525"/>
                <a:gridCol w="614525"/>
                <a:gridCol w="614525"/>
                <a:gridCol w="614525"/>
                <a:gridCol w="614525"/>
                <a:gridCol w="720018"/>
                <a:gridCol w="614525"/>
                <a:gridCol w="61452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dirty="0" smtClean="0">
                          <a:solidFill>
                            <a:schemeClr val="bg1"/>
                          </a:solidFill>
                          <a:latin typeface="Calibri"/>
                          <a:ea typeface="+mn-ea"/>
                        </a:rPr>
                        <a:t> North East</a:t>
                      </a:r>
                    </a:p>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 0-1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1-2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2-5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5-10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Above 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pt-BR" sz="1000" b="1" i="0" u="none" strike="noStrike" kern="1200" dirty="0">
                          <a:solidFill>
                            <a:srgbClr val="002060"/>
                          </a:solidFill>
                          <a:latin typeface="Calibri"/>
                          <a:ea typeface="+mn-ea"/>
                          <a:cs typeface="+mn-cs"/>
                        </a:rPr>
                        <a:t> M E A </a:t>
                      </a:r>
                      <a:r>
                        <a:rPr lang="pt-BR" sz="1000" b="1" i="0" u="none" strike="noStrike" kern="1200" dirty="0" smtClean="0">
                          <a:solidFill>
                            <a:srgbClr val="002060"/>
                          </a:solidFill>
                          <a:latin typeface="Calibri"/>
                          <a:ea typeface="+mn-ea"/>
                          <a:cs typeface="+mn-cs"/>
                        </a:rPr>
                        <a:t>N</a:t>
                      </a:r>
                      <a:endParaRPr lang="pt-BR"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57.0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69.0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9" name="TextBox 8"/>
          <p:cNvSpPr txBox="1"/>
          <p:nvPr/>
        </p:nvSpPr>
        <p:spPr>
          <a:xfrm>
            <a:off x="3909090" y="1127760"/>
            <a:ext cx="2505815"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Kilometers</a:t>
            </a:r>
            <a:endParaRPr lang="en-IN" sz="1200" dirty="0">
              <a:solidFill>
                <a:schemeClr val="tx1"/>
              </a:solidFill>
            </a:endParaRPr>
          </a:p>
        </p:txBody>
      </p:sp>
    </p:spTree>
  </p:cSld>
  <p:clrMapOvr>
    <a:masterClrMapping/>
  </p:clrMapOvr>
  <p:transition/>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11.5 DISTANCE FROM THE NEAREST SEAPORT</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123" name="Table 122"/>
          <p:cNvGraphicFramePr>
            <a:graphicFrameLocks noGrp="1"/>
          </p:cNvGraphicFramePr>
          <p:nvPr/>
        </p:nvGraphicFramePr>
        <p:xfrm>
          <a:off x="304800" y="2162628"/>
          <a:ext cx="1190566" cy="1741716"/>
        </p:xfrm>
        <a:graphic>
          <a:graphicData uri="http://schemas.openxmlformats.org/drawingml/2006/table">
            <a:tbl>
              <a:tblPr/>
              <a:tblGrid>
                <a:gridCol w="1190566"/>
              </a:tblGrid>
              <a:tr h="290286">
                <a:tc>
                  <a:txBody>
                    <a:bodyPr/>
                    <a:lstStyle/>
                    <a:p>
                      <a:pPr algn="r" fontAlgn="ctr"/>
                      <a:r>
                        <a:rPr lang="en-US" sz="1000" b="0" i="0" u="none" strike="noStrike" kern="1200" dirty="0">
                          <a:solidFill>
                            <a:srgbClr val="002060"/>
                          </a:solidFill>
                          <a:latin typeface="Calibri"/>
                          <a:ea typeface="+mn-ea"/>
                          <a:cs typeface="+mn-cs"/>
                        </a:rPr>
                        <a:t> 0-1</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1-2</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2-5</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5-10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Above 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137" name="Chart 136"/>
          <p:cNvGraphicFramePr/>
          <p:nvPr/>
        </p:nvGraphicFramePr>
        <p:xfrm>
          <a:off x="5736562" y="2148057"/>
          <a:ext cx="1355483" cy="199867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38" name="Chart 137"/>
          <p:cNvGraphicFramePr/>
          <p:nvPr/>
        </p:nvGraphicFramePr>
        <p:xfrm>
          <a:off x="2044126" y="2148057"/>
          <a:ext cx="1355483" cy="199867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9" name="Chart 138"/>
          <p:cNvGraphicFramePr/>
          <p:nvPr/>
        </p:nvGraphicFramePr>
        <p:xfrm>
          <a:off x="2967235" y="2148057"/>
          <a:ext cx="1355483" cy="199867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40" name="Chart 139"/>
          <p:cNvGraphicFramePr/>
          <p:nvPr/>
        </p:nvGraphicFramePr>
        <p:xfrm>
          <a:off x="3890344" y="2148057"/>
          <a:ext cx="1355483" cy="199867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41" name="Chart 140"/>
          <p:cNvGraphicFramePr/>
          <p:nvPr/>
        </p:nvGraphicFramePr>
        <p:xfrm>
          <a:off x="4813453" y="2148057"/>
          <a:ext cx="1355483" cy="1998670"/>
        </p:xfrm>
        <a:graphic>
          <a:graphicData uri="http://schemas.openxmlformats.org/drawingml/2006/chart">
            <c:chart xmlns:c="http://schemas.openxmlformats.org/drawingml/2006/chart" xmlns:r="http://schemas.openxmlformats.org/officeDocument/2006/relationships" r:id="rId6"/>
          </a:graphicData>
        </a:graphic>
      </p:graphicFrame>
      <p:sp>
        <p:nvSpPr>
          <p:cNvPr id="153" name="Round Diagonal Corner Rectangle 152"/>
          <p:cNvSpPr/>
          <p:nvPr/>
        </p:nvSpPr>
        <p:spPr bwMode="auto">
          <a:xfrm>
            <a:off x="338287" y="4489169"/>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Many cold store respondents could not mention the distance to sea ports Hence this analysis is not valid.</a:t>
            </a:r>
          </a:p>
          <a:p>
            <a:pPr marL="177800" lvl="1" indent="-177800" algn="l">
              <a:buFont typeface="Arial" pitchFamily="34" charset="0"/>
              <a:buChar char="•"/>
            </a:pPr>
            <a:r>
              <a:rPr lang="en-US" sz="1200" dirty="0" smtClean="0">
                <a:solidFill>
                  <a:srgbClr val="002060"/>
                </a:solidFill>
                <a:latin typeface="Calibri" pitchFamily="34" charset="0"/>
              </a:rPr>
              <a:t>Of those who mentioned, the average distance to  sea port is 34.7 kms.  </a:t>
            </a:r>
          </a:p>
          <a:p>
            <a:pPr marL="177800" lvl="1" indent="-177800" algn="l">
              <a:buFont typeface="Arial" pitchFamily="34" charset="0"/>
              <a:buChar char="•"/>
            </a:pPr>
            <a:r>
              <a:rPr lang="en-US" sz="1200" dirty="0" smtClean="0">
                <a:solidFill>
                  <a:srgbClr val="002060"/>
                </a:solidFill>
                <a:latin typeface="Calibri" pitchFamily="34" charset="0"/>
              </a:rPr>
              <a:t>This is lowest for Q type storage CSs at 26.6 kms.</a:t>
            </a:r>
            <a:endParaRPr lang="en-US" sz="1200" dirty="0">
              <a:solidFill>
                <a:srgbClr val="002060"/>
              </a:solidFill>
              <a:latin typeface="Calibri" pitchFamily="34" charset="0"/>
            </a:endParaRPr>
          </a:p>
        </p:txBody>
      </p:sp>
      <p:sp>
        <p:nvSpPr>
          <p:cNvPr id="154" name="Round Diagonal Corner Rectangle 153"/>
          <p:cNvSpPr/>
          <p:nvPr/>
        </p:nvSpPr>
        <p:spPr bwMode="auto">
          <a:xfrm>
            <a:off x="338287" y="8559935"/>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Zone wise analysis shows that the proximity to connectivity is lowest at an average of 20.1 kms for South zone and is the highest for East zone at 59.8 kms</a:t>
            </a:r>
            <a:endParaRPr lang="en-US" sz="1200" dirty="0">
              <a:solidFill>
                <a:srgbClr val="002060"/>
              </a:solidFill>
              <a:latin typeface="Calibri" pitchFamily="34" charset="0"/>
            </a:endParaRPr>
          </a:p>
        </p:txBody>
      </p:sp>
      <p:cxnSp>
        <p:nvCxnSpPr>
          <p:cNvPr id="155" name="Straight Connector 154"/>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156" name="TextBox 155"/>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190" name="TextBox 189"/>
          <p:cNvSpPr txBox="1"/>
          <p:nvPr/>
        </p:nvSpPr>
        <p:spPr>
          <a:xfrm>
            <a:off x="1188753"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191" name="TextBox 190"/>
          <p:cNvSpPr txBox="1"/>
          <p:nvPr/>
        </p:nvSpPr>
        <p:spPr>
          <a:xfrm>
            <a:off x="2248665"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192" name="TextBox 191"/>
          <p:cNvSpPr txBox="1"/>
          <p:nvPr/>
        </p:nvSpPr>
        <p:spPr>
          <a:xfrm>
            <a:off x="3196132"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193" name="TextBox 192"/>
          <p:cNvSpPr txBox="1"/>
          <p:nvPr/>
        </p:nvSpPr>
        <p:spPr>
          <a:xfrm>
            <a:off x="4164279" y="1685826"/>
            <a:ext cx="612668"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194" name="TextBox 193"/>
          <p:cNvSpPr txBox="1"/>
          <p:nvPr/>
        </p:nvSpPr>
        <p:spPr>
          <a:xfrm>
            <a:off x="5169981"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195" name="TextBox 194"/>
          <p:cNvSpPr txBox="1"/>
          <p:nvPr/>
        </p:nvSpPr>
        <p:spPr>
          <a:xfrm>
            <a:off x="60490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graphicFrame>
        <p:nvGraphicFramePr>
          <p:cNvPr id="201" name="Chart 200"/>
          <p:cNvGraphicFramePr/>
          <p:nvPr/>
        </p:nvGraphicFramePr>
        <p:xfrm>
          <a:off x="1115212" y="2148057"/>
          <a:ext cx="1355483" cy="1998670"/>
        </p:xfrm>
        <a:graphic>
          <a:graphicData uri="http://schemas.openxmlformats.org/drawingml/2006/chart">
            <c:chart xmlns:c="http://schemas.openxmlformats.org/drawingml/2006/chart" xmlns:r="http://schemas.openxmlformats.org/officeDocument/2006/relationships" r:id="rId7"/>
          </a:graphicData>
        </a:graphic>
      </p:graphicFrame>
      <p:grpSp>
        <p:nvGrpSpPr>
          <p:cNvPr id="2" name="Group 15"/>
          <p:cNvGrpSpPr/>
          <p:nvPr/>
        </p:nvGrpSpPr>
        <p:grpSpPr>
          <a:xfrm rot="21341217">
            <a:off x="1208474" y="4023852"/>
            <a:ext cx="745089" cy="425277"/>
            <a:chOff x="5431449" y="3593431"/>
            <a:chExt cx="1304698" cy="788099"/>
          </a:xfrm>
        </p:grpSpPr>
        <p:pic>
          <p:nvPicPr>
            <p:cNvPr id="69"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7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34.7</a:t>
              </a:r>
            </a:p>
          </p:txBody>
        </p:sp>
      </p:grpSp>
      <p:grpSp>
        <p:nvGrpSpPr>
          <p:cNvPr id="3" name="Group 15"/>
          <p:cNvGrpSpPr/>
          <p:nvPr/>
        </p:nvGrpSpPr>
        <p:grpSpPr>
          <a:xfrm rot="21341217">
            <a:off x="5818574" y="4023852"/>
            <a:ext cx="745089" cy="425277"/>
            <a:chOff x="5431449" y="3593431"/>
            <a:chExt cx="1304698" cy="788099"/>
          </a:xfrm>
        </p:grpSpPr>
        <p:pic>
          <p:nvPicPr>
            <p:cNvPr id="72"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7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30.8</a:t>
              </a:r>
            </a:p>
          </p:txBody>
        </p:sp>
      </p:grpSp>
      <p:grpSp>
        <p:nvGrpSpPr>
          <p:cNvPr id="5" name="Group 15"/>
          <p:cNvGrpSpPr/>
          <p:nvPr/>
        </p:nvGrpSpPr>
        <p:grpSpPr>
          <a:xfrm rot="21341217">
            <a:off x="2130494" y="4023852"/>
            <a:ext cx="745089" cy="425277"/>
            <a:chOff x="5431449" y="3593431"/>
            <a:chExt cx="1304698" cy="788099"/>
          </a:xfrm>
        </p:grpSpPr>
        <p:pic>
          <p:nvPicPr>
            <p:cNvPr id="75"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7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37.4</a:t>
              </a:r>
            </a:p>
          </p:txBody>
        </p:sp>
      </p:grpSp>
      <p:grpSp>
        <p:nvGrpSpPr>
          <p:cNvPr id="7" name="Group 15"/>
          <p:cNvGrpSpPr/>
          <p:nvPr/>
        </p:nvGrpSpPr>
        <p:grpSpPr>
          <a:xfrm rot="21341217">
            <a:off x="3052514" y="4023852"/>
            <a:ext cx="745089" cy="425277"/>
            <a:chOff x="5431449" y="3593431"/>
            <a:chExt cx="1304698" cy="788099"/>
          </a:xfrm>
        </p:grpSpPr>
        <p:pic>
          <p:nvPicPr>
            <p:cNvPr id="78"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7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30.5</a:t>
              </a:r>
            </a:p>
          </p:txBody>
        </p:sp>
      </p:grpSp>
      <p:grpSp>
        <p:nvGrpSpPr>
          <p:cNvPr id="9" name="Group 15"/>
          <p:cNvGrpSpPr/>
          <p:nvPr/>
        </p:nvGrpSpPr>
        <p:grpSpPr>
          <a:xfrm rot="21341217">
            <a:off x="3974534" y="4023852"/>
            <a:ext cx="745089" cy="425277"/>
            <a:chOff x="5431449" y="3593431"/>
            <a:chExt cx="1304698" cy="788099"/>
          </a:xfrm>
        </p:grpSpPr>
        <p:pic>
          <p:nvPicPr>
            <p:cNvPr id="81"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82" name="Rectangle 68"/>
            <p:cNvSpPr>
              <a:spLocks noChangeArrowheads="1"/>
            </p:cNvSpPr>
            <p:nvPr/>
          </p:nvSpPr>
          <p:spPr bwMode="auto">
            <a:xfrm rot="21447237">
              <a:off x="5515121" y="3684639"/>
              <a:ext cx="1169558" cy="564593"/>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29.7</a:t>
              </a:r>
            </a:p>
          </p:txBody>
        </p:sp>
      </p:grpSp>
      <p:grpSp>
        <p:nvGrpSpPr>
          <p:cNvPr id="10" name="Group 15"/>
          <p:cNvGrpSpPr/>
          <p:nvPr/>
        </p:nvGrpSpPr>
        <p:grpSpPr>
          <a:xfrm rot="21341217">
            <a:off x="4896554" y="4023852"/>
            <a:ext cx="745089" cy="425277"/>
            <a:chOff x="5431449" y="3593431"/>
            <a:chExt cx="1304698" cy="788099"/>
          </a:xfrm>
        </p:grpSpPr>
        <p:pic>
          <p:nvPicPr>
            <p:cNvPr id="84"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8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26.6</a:t>
              </a:r>
            </a:p>
          </p:txBody>
        </p:sp>
      </p:grpSp>
      <p:sp>
        <p:nvSpPr>
          <p:cNvPr id="67" name="TextBox 66"/>
          <p:cNvSpPr txBox="1"/>
          <p:nvPr/>
        </p:nvSpPr>
        <p:spPr>
          <a:xfrm>
            <a:off x="3909090" y="1153886"/>
            <a:ext cx="2505815"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Kilometers</a:t>
            </a:r>
            <a:endParaRPr lang="en-IN" sz="1200" dirty="0">
              <a:solidFill>
                <a:schemeClr val="tx1"/>
              </a:solidFill>
            </a:endParaRPr>
          </a:p>
        </p:txBody>
      </p:sp>
      <p:graphicFrame>
        <p:nvGraphicFramePr>
          <p:cNvPr id="71" name="Table 70"/>
          <p:cNvGraphicFramePr>
            <a:graphicFrameLocks noGrp="1"/>
          </p:cNvGraphicFramePr>
          <p:nvPr/>
        </p:nvGraphicFramePr>
        <p:xfrm>
          <a:off x="304800" y="6112367"/>
          <a:ext cx="1190566" cy="1741716"/>
        </p:xfrm>
        <a:graphic>
          <a:graphicData uri="http://schemas.openxmlformats.org/drawingml/2006/table">
            <a:tbl>
              <a:tblPr/>
              <a:tblGrid>
                <a:gridCol w="1190566"/>
              </a:tblGrid>
              <a:tr h="290286">
                <a:tc>
                  <a:txBody>
                    <a:bodyPr/>
                    <a:lstStyle/>
                    <a:p>
                      <a:pPr algn="r" fontAlgn="ctr"/>
                      <a:r>
                        <a:rPr lang="en-US" sz="1000" b="0" i="0" u="none" strike="noStrike" kern="1200" dirty="0">
                          <a:solidFill>
                            <a:srgbClr val="002060"/>
                          </a:solidFill>
                          <a:latin typeface="Calibri"/>
                          <a:ea typeface="+mn-ea"/>
                          <a:cs typeface="+mn-cs"/>
                        </a:rPr>
                        <a:t> 0-1</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1-2</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2-5</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5-10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Above 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90286">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74" name="Chart 73"/>
          <p:cNvGraphicFramePr/>
          <p:nvPr/>
        </p:nvGraphicFramePr>
        <p:xfrm>
          <a:off x="5736562" y="6097796"/>
          <a:ext cx="1355483" cy="1998670"/>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77" name="Chart 76"/>
          <p:cNvGraphicFramePr/>
          <p:nvPr/>
        </p:nvGraphicFramePr>
        <p:xfrm>
          <a:off x="2270550" y="6097796"/>
          <a:ext cx="1355483" cy="1998670"/>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80" name="Chart 79"/>
          <p:cNvGraphicFramePr/>
          <p:nvPr/>
        </p:nvGraphicFramePr>
        <p:xfrm>
          <a:off x="3425888" y="6097796"/>
          <a:ext cx="1355483" cy="1998670"/>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83" name="Chart 82"/>
          <p:cNvGraphicFramePr/>
          <p:nvPr/>
        </p:nvGraphicFramePr>
        <p:xfrm>
          <a:off x="4581226" y="6097796"/>
          <a:ext cx="1355483" cy="1998670"/>
        </p:xfrm>
        <a:graphic>
          <a:graphicData uri="http://schemas.openxmlformats.org/drawingml/2006/chart">
            <c:chart xmlns:c="http://schemas.openxmlformats.org/drawingml/2006/chart" xmlns:r="http://schemas.openxmlformats.org/officeDocument/2006/relationships" r:id="rId12"/>
          </a:graphicData>
        </a:graphic>
      </p:graphicFrame>
      <p:sp>
        <p:nvSpPr>
          <p:cNvPr id="89" name="TextBox 88"/>
          <p:cNvSpPr txBox="1"/>
          <p:nvPr/>
        </p:nvSpPr>
        <p:spPr>
          <a:xfrm>
            <a:off x="1188753" y="5635565"/>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92" name="TextBox 91"/>
          <p:cNvSpPr txBox="1"/>
          <p:nvPr/>
        </p:nvSpPr>
        <p:spPr>
          <a:xfrm>
            <a:off x="2419455" y="5635565"/>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 North </a:t>
            </a:r>
          </a:p>
          <a:p>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95" name="TextBox 94"/>
          <p:cNvSpPr txBox="1"/>
          <p:nvPr/>
        </p:nvSpPr>
        <p:spPr>
          <a:xfrm>
            <a:off x="3650157" y="5635565"/>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 East </a:t>
            </a:r>
          </a:p>
          <a:p>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98" name="TextBox 97"/>
          <p:cNvSpPr txBox="1"/>
          <p:nvPr/>
        </p:nvSpPr>
        <p:spPr>
          <a:xfrm>
            <a:off x="4815136" y="5635565"/>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 West </a:t>
            </a:r>
          </a:p>
          <a:p>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102" name="TextBox 101"/>
          <p:cNvSpPr txBox="1"/>
          <p:nvPr/>
        </p:nvSpPr>
        <p:spPr>
          <a:xfrm>
            <a:off x="6045839" y="5635565"/>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 South </a:t>
            </a:r>
          </a:p>
          <a:p>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graphicFrame>
        <p:nvGraphicFramePr>
          <p:cNvPr id="103" name="Chart 102"/>
          <p:cNvGraphicFramePr/>
          <p:nvPr/>
        </p:nvGraphicFramePr>
        <p:xfrm>
          <a:off x="1115212" y="6097796"/>
          <a:ext cx="1355483" cy="1998670"/>
        </p:xfrm>
        <a:graphic>
          <a:graphicData uri="http://schemas.openxmlformats.org/drawingml/2006/chart">
            <c:chart xmlns:c="http://schemas.openxmlformats.org/drawingml/2006/chart" xmlns:r="http://schemas.openxmlformats.org/officeDocument/2006/relationships" r:id="rId13"/>
          </a:graphicData>
        </a:graphic>
      </p:graphicFrame>
      <p:grpSp>
        <p:nvGrpSpPr>
          <p:cNvPr id="11" name="Group 15"/>
          <p:cNvGrpSpPr/>
          <p:nvPr/>
        </p:nvGrpSpPr>
        <p:grpSpPr>
          <a:xfrm rot="21341217">
            <a:off x="1208474" y="7973591"/>
            <a:ext cx="745089" cy="425277"/>
            <a:chOff x="5431449" y="3593431"/>
            <a:chExt cx="1304698" cy="788099"/>
          </a:xfrm>
        </p:grpSpPr>
        <p:pic>
          <p:nvPicPr>
            <p:cNvPr id="105"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10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34.7</a:t>
              </a:r>
            </a:p>
          </p:txBody>
        </p:sp>
      </p:grpSp>
      <p:grpSp>
        <p:nvGrpSpPr>
          <p:cNvPr id="12" name="Group 15"/>
          <p:cNvGrpSpPr/>
          <p:nvPr/>
        </p:nvGrpSpPr>
        <p:grpSpPr>
          <a:xfrm rot="21341217">
            <a:off x="5818574" y="7973591"/>
            <a:ext cx="745089" cy="425277"/>
            <a:chOff x="5431449" y="3593431"/>
            <a:chExt cx="1304698" cy="788099"/>
          </a:xfrm>
        </p:grpSpPr>
        <p:pic>
          <p:nvPicPr>
            <p:cNvPr id="108"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10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20.1</a:t>
              </a:r>
            </a:p>
          </p:txBody>
        </p:sp>
      </p:grpSp>
      <p:grpSp>
        <p:nvGrpSpPr>
          <p:cNvPr id="13" name="Group 15"/>
          <p:cNvGrpSpPr/>
          <p:nvPr/>
        </p:nvGrpSpPr>
        <p:grpSpPr>
          <a:xfrm rot="21341217">
            <a:off x="2360999" y="7973591"/>
            <a:ext cx="745089" cy="425277"/>
            <a:chOff x="5431449" y="3593431"/>
            <a:chExt cx="1304698" cy="788099"/>
          </a:xfrm>
        </p:grpSpPr>
        <p:pic>
          <p:nvPicPr>
            <p:cNvPr id="111"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11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21.3</a:t>
              </a:r>
            </a:p>
          </p:txBody>
        </p:sp>
      </p:grpSp>
      <p:grpSp>
        <p:nvGrpSpPr>
          <p:cNvPr id="14" name="Group 15"/>
          <p:cNvGrpSpPr/>
          <p:nvPr/>
        </p:nvGrpSpPr>
        <p:grpSpPr>
          <a:xfrm rot="21341217">
            <a:off x="3513524" y="7973591"/>
            <a:ext cx="745089" cy="425277"/>
            <a:chOff x="5431449" y="3593431"/>
            <a:chExt cx="1304698" cy="788099"/>
          </a:xfrm>
        </p:grpSpPr>
        <p:pic>
          <p:nvPicPr>
            <p:cNvPr id="114"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11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59.8</a:t>
              </a:r>
            </a:p>
          </p:txBody>
        </p:sp>
      </p:grpSp>
      <p:grpSp>
        <p:nvGrpSpPr>
          <p:cNvPr id="15" name="Group 15"/>
          <p:cNvGrpSpPr/>
          <p:nvPr/>
        </p:nvGrpSpPr>
        <p:grpSpPr>
          <a:xfrm rot="21341217">
            <a:off x="4666049" y="7973591"/>
            <a:ext cx="745089" cy="425277"/>
            <a:chOff x="5431449" y="3593431"/>
            <a:chExt cx="1304698" cy="788099"/>
          </a:xfrm>
        </p:grpSpPr>
        <p:pic>
          <p:nvPicPr>
            <p:cNvPr id="117"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118" name="Rectangle 68"/>
            <p:cNvSpPr>
              <a:spLocks noChangeArrowheads="1"/>
            </p:cNvSpPr>
            <p:nvPr/>
          </p:nvSpPr>
          <p:spPr bwMode="auto">
            <a:xfrm rot="21447237">
              <a:off x="5515121" y="3684639"/>
              <a:ext cx="1169558" cy="564593"/>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34.4</a:t>
              </a:r>
            </a:p>
          </p:txBody>
        </p:sp>
      </p:grpSp>
    </p:spTree>
  </p:cSld>
  <p:clrMapOvr>
    <a:masterClrMapping/>
  </p:clrMapOvr>
  <p:transition/>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11.5 DISTANCE FROM THE NEAREST SEAPORT</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4" name="Round Diagonal Corner Rectangle 13"/>
          <p:cNvSpPr/>
          <p:nvPr/>
        </p:nvSpPr>
        <p:spPr bwMode="auto">
          <a:xfrm>
            <a:off x="338287" y="7647263"/>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The average distance to sea port varies from state to state, depending on their location</a:t>
            </a:r>
            <a:endParaRPr lang="en-US" sz="1200" dirty="0">
              <a:solidFill>
                <a:srgbClr val="002060"/>
              </a:solidFill>
              <a:latin typeface="Calibri" pitchFamily="34" charset="0"/>
            </a:endParaRPr>
          </a:p>
        </p:txBody>
      </p:sp>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2788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Maharashtra </a:t>
                      </a:r>
                      <a:r>
                        <a:rPr lang="en-US" sz="1000" b="1" i="0" u="none" strike="noStrike" kern="1200" dirty="0">
                          <a:solidFill>
                            <a:schemeClr val="bg1"/>
                          </a:solidFill>
                          <a:latin typeface="Calibri"/>
                          <a:ea typeface="+mn-ea"/>
                          <a:cs typeface="+mn-cs"/>
                        </a:rPr>
                        <a:t>(n=451)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UP (n=1371)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 &amp; N (n=10)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AP (</a:t>
                      </a:r>
                      <a:r>
                        <a:rPr lang="en-US" sz="1000" b="1" i="0" u="none" strike="noStrike" kern="1200" dirty="0" smtClean="0">
                          <a:solidFill>
                            <a:schemeClr val="bg1"/>
                          </a:solidFill>
                          <a:latin typeface="Calibri"/>
                          <a:ea typeface="+mn-ea"/>
                          <a:cs typeface="+mn-cs"/>
                        </a:rPr>
                        <a:t>n=600)</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Assam (n=22)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Bihar (n=169)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Chandigarh (n=3)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 0-1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1-2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2-5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5-10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Above 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pt-BR" sz="1000" b="1" i="0" u="none" strike="noStrike" kern="1200" dirty="0">
                          <a:solidFill>
                            <a:srgbClr val="002060"/>
                          </a:solidFill>
                          <a:latin typeface="Calibri"/>
                          <a:ea typeface="+mn-ea"/>
                          <a:cs typeface="+mn-cs"/>
                        </a:rPr>
                        <a:t> M E A </a:t>
                      </a:r>
                      <a:r>
                        <a:rPr lang="pt-BR" sz="1000" b="1" i="0" u="none" strike="noStrike" kern="1200" dirty="0" smtClean="0">
                          <a:solidFill>
                            <a:srgbClr val="002060"/>
                          </a:solidFill>
                          <a:latin typeface="Calibri"/>
                          <a:ea typeface="+mn-ea"/>
                          <a:cs typeface="+mn-cs"/>
                        </a:rPr>
                        <a:t>N</a:t>
                      </a:r>
                      <a:endParaRPr lang="pt-BR"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57.1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 xmlns:p14="http://schemas.microsoft.com/office/powerpoint/2010/main" val="1900869649"/>
              </p:ext>
            </p:extLst>
          </p:nvPr>
        </p:nvGraphicFramePr>
        <p:xfrm>
          <a:off x="304801" y="4768850"/>
          <a:ext cx="6305549" cy="2788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C’garh (n=76)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Delhi (n=35)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Goa</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(n=7)</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Gujarat (</a:t>
                      </a:r>
                      <a:r>
                        <a:rPr lang="en-US" sz="1000" b="1" i="0" u="none" strike="noStrike" kern="1200" dirty="0" smtClean="0">
                          <a:solidFill>
                            <a:schemeClr val="bg1"/>
                          </a:solidFill>
                          <a:latin typeface="Calibri"/>
                          <a:ea typeface="+mn-ea"/>
                          <a:cs typeface="+mn-cs"/>
                        </a:rPr>
                        <a:t>n=399)</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Haryana (</a:t>
                      </a:r>
                      <a:r>
                        <a:rPr lang="en-US" sz="1000" b="1" i="0" u="none" strike="noStrike" kern="1200" dirty="0" smtClean="0">
                          <a:solidFill>
                            <a:schemeClr val="bg1"/>
                          </a:solidFill>
                          <a:latin typeface="Calibri"/>
                          <a:ea typeface="+mn-ea"/>
                          <a:cs typeface="+mn-cs"/>
                        </a:rPr>
                        <a:t>n=185)</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HP</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(n=14)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J &amp; K (n=16)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 0-1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1-2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2-5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5-10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Above 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pt-BR" sz="1000" b="1" i="0" u="none" strike="noStrike" kern="1200" dirty="0">
                          <a:solidFill>
                            <a:srgbClr val="002060"/>
                          </a:solidFill>
                          <a:latin typeface="Calibri"/>
                          <a:ea typeface="+mn-ea"/>
                          <a:cs typeface="+mn-cs"/>
                        </a:rPr>
                        <a:t> M E A </a:t>
                      </a:r>
                      <a:r>
                        <a:rPr lang="pt-BR" sz="1000" b="1" i="0" u="none" strike="noStrike" kern="1200" dirty="0" smtClean="0">
                          <a:solidFill>
                            <a:srgbClr val="002060"/>
                          </a:solidFill>
                          <a:latin typeface="Calibri"/>
                          <a:ea typeface="+mn-ea"/>
                          <a:cs typeface="+mn-cs"/>
                        </a:rPr>
                        <a:t>N</a:t>
                      </a:r>
                      <a:endParaRPr lang="pt-BR"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54.9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1" name="TextBox 10"/>
          <p:cNvSpPr txBox="1"/>
          <p:nvPr/>
        </p:nvSpPr>
        <p:spPr>
          <a:xfrm>
            <a:off x="3909090" y="1127760"/>
            <a:ext cx="2505815"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Kilometers</a:t>
            </a:r>
            <a:endParaRPr lang="en-IN" sz="1200" dirty="0">
              <a:solidFill>
                <a:schemeClr val="tx1"/>
              </a:solidFill>
            </a:endParaRPr>
          </a:p>
        </p:txBody>
      </p:sp>
    </p:spTree>
  </p:cSld>
  <p:clrMapOvr>
    <a:masterClrMapping/>
  </p:clrMapOvr>
  <p:transition/>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11.5 DISTANCE FROM THE NEAREST SEAPORT</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4" name="Table 13"/>
          <p:cNvGraphicFramePr>
            <a:graphicFrameLocks noGrp="1"/>
          </p:cNvGraphicFramePr>
          <p:nvPr>
            <p:extLst>
              <p:ext uri="{D42A27DB-BD31-4B8C-83A1-F6EECF244321}">
                <p14:modId xmlns="" xmlns:p14="http://schemas.microsoft.com/office/powerpoint/2010/main" val="1900869649"/>
              </p:ext>
            </p:extLst>
          </p:nvPr>
        </p:nvGraphicFramePr>
        <p:xfrm>
          <a:off x="304801" y="1528763"/>
          <a:ext cx="6305553" cy="2788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65815"/>
                <a:gridCol w="559398"/>
                <a:gridCol w="580913"/>
                <a:gridCol w="611841"/>
                <a:gridCol w="547931"/>
                <a:gridCol w="547931"/>
                <a:gridCol w="547931"/>
                <a:gridCol w="476808"/>
                <a:gridCol w="677732"/>
                <a:gridCol w="489253"/>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Jharkhand </a:t>
                      </a:r>
                      <a:r>
                        <a:rPr lang="en-US" sz="1000" b="1" i="0" u="none" strike="noStrike" kern="1200" dirty="0">
                          <a:solidFill>
                            <a:schemeClr val="bg1"/>
                          </a:solidFill>
                          <a:latin typeface="Calibri"/>
                          <a:ea typeface="+mn-ea"/>
                          <a:cs typeface="+mn-cs"/>
                        </a:rPr>
                        <a:t>(n=19)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Karnataka (n=188)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Kerala (n=143)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MP (n=156)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Nagaland (n=1)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Orissa (n=38)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Pondicherry </a:t>
                      </a:r>
                      <a:r>
                        <a:rPr lang="en-US" sz="1000" b="1" i="0" u="none" strike="noStrike" kern="1200" dirty="0">
                          <a:solidFill>
                            <a:schemeClr val="bg1"/>
                          </a:solidFill>
                          <a:latin typeface="Calibri"/>
                          <a:ea typeface="+mn-ea"/>
                          <a:cs typeface="+mn-cs"/>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Punjab (n=402)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 0-1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1-2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2-5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5-10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Above 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pt-BR" sz="1000" b="1" i="0" u="none" strike="noStrike" kern="1200" dirty="0">
                          <a:solidFill>
                            <a:srgbClr val="002060"/>
                          </a:solidFill>
                          <a:latin typeface="Calibri"/>
                          <a:ea typeface="+mn-ea"/>
                          <a:cs typeface="+mn-cs"/>
                        </a:rPr>
                        <a:t> M E A </a:t>
                      </a:r>
                      <a:r>
                        <a:rPr lang="pt-BR" sz="1000" b="1" i="0" u="none" strike="noStrike" kern="1200" dirty="0" smtClean="0">
                          <a:solidFill>
                            <a:srgbClr val="002060"/>
                          </a:solidFill>
                          <a:latin typeface="Calibri"/>
                          <a:ea typeface="+mn-ea"/>
                          <a:cs typeface="+mn-cs"/>
                        </a:rPr>
                        <a:t>N</a:t>
                      </a:r>
                      <a:endParaRPr lang="pt-BR"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1" name="Table 10"/>
          <p:cNvGraphicFramePr>
            <a:graphicFrameLocks noGrp="1"/>
          </p:cNvGraphicFramePr>
          <p:nvPr>
            <p:extLst>
              <p:ext uri="{D42A27DB-BD31-4B8C-83A1-F6EECF244321}">
                <p14:modId xmlns="" xmlns:p14="http://schemas.microsoft.com/office/powerpoint/2010/main" val="1900869649"/>
              </p:ext>
            </p:extLst>
          </p:nvPr>
        </p:nvGraphicFramePr>
        <p:xfrm>
          <a:off x="304801" y="4768850"/>
          <a:ext cx="6308726" cy="2788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68694"/>
                <a:gridCol w="659636"/>
                <a:gridCol w="659636"/>
                <a:gridCol w="659636"/>
                <a:gridCol w="541108"/>
                <a:gridCol w="541108"/>
                <a:gridCol w="659636"/>
                <a:gridCol w="659636"/>
                <a:gridCol w="65963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endParaRPr lang="en-US" sz="1000" b="1" i="0" u="none" strike="noStrike" kern="1200" dirty="0" smtClean="0">
                        <a:solidFill>
                          <a:schemeClr val="bg1"/>
                        </a:solidFill>
                        <a:latin typeface="Calibri"/>
                        <a:ea typeface="+mn-ea"/>
                        <a:cs typeface="+mn-cs"/>
                      </a:endParaRP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Rajasthan (</a:t>
                      </a:r>
                      <a:r>
                        <a:rPr lang="en-US" sz="1000" b="1" i="0" u="none" strike="noStrike" kern="1200" dirty="0" smtClean="0">
                          <a:solidFill>
                            <a:schemeClr val="bg1"/>
                          </a:solidFill>
                          <a:latin typeface="Calibri"/>
                          <a:ea typeface="+mn-ea"/>
                          <a:cs typeface="+mn-cs"/>
                        </a:rPr>
                        <a:t>n=104)</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Sikkim</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TN (n=102)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Tripura (n=9)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Uttaranchal (n=12)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WB</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(n=464)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North East</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(n=37)</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 0-1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1-2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2-5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5-10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Above 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pt-BR" sz="1000" b="1" i="0" u="none" strike="noStrike" kern="1200" dirty="0">
                          <a:solidFill>
                            <a:srgbClr val="002060"/>
                          </a:solidFill>
                          <a:latin typeface="Calibri"/>
                          <a:ea typeface="+mn-ea"/>
                          <a:cs typeface="+mn-cs"/>
                        </a:rPr>
                        <a:t> M E A </a:t>
                      </a:r>
                      <a:r>
                        <a:rPr lang="pt-BR" sz="1000" b="1" i="0" u="none" strike="noStrike" kern="1200" dirty="0" smtClean="0">
                          <a:solidFill>
                            <a:srgbClr val="002060"/>
                          </a:solidFill>
                          <a:latin typeface="Calibri"/>
                          <a:ea typeface="+mn-ea"/>
                          <a:cs typeface="+mn-cs"/>
                        </a:rPr>
                        <a:t>N</a:t>
                      </a:r>
                      <a:endParaRPr lang="pt-BR"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57.5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70.0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69.7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rgbClr val="002060"/>
                          </a:solidFill>
                          <a:latin typeface="Calibri"/>
                          <a:ea typeface="+mn-ea"/>
                          <a:cs typeface="+mn-cs"/>
                        </a:rPr>
                        <a:t>28.1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9" name="TextBox 8"/>
          <p:cNvSpPr txBox="1"/>
          <p:nvPr/>
        </p:nvSpPr>
        <p:spPr>
          <a:xfrm>
            <a:off x="3909090" y="1127760"/>
            <a:ext cx="2505815"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Kilometers</a:t>
            </a:r>
            <a:endParaRPr lang="en-IN" sz="1200" dirty="0">
              <a:solidFill>
                <a:schemeClr val="tx1"/>
              </a:solidFill>
            </a:endParaRPr>
          </a:p>
        </p:txBody>
      </p:sp>
    </p:spTree>
  </p:cSld>
  <p:clrMapOvr>
    <a:masterClrMapping/>
  </p:clrMapOvr>
  <p:transition/>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05532" y="1866109"/>
            <a:ext cx="5995877" cy="4418717"/>
          </a:xfrm>
        </p:spPr>
        <p:txBody>
          <a:bodyPr/>
          <a:lstStyle/>
          <a:p>
            <a:pPr algn="ctr"/>
            <a:r>
              <a:rPr lang="en-US" sz="3600" dirty="0" smtClean="0"/>
              <a:t>CHAPTER 12</a:t>
            </a:r>
            <a:br>
              <a:rPr lang="en-US" sz="3600" dirty="0" smtClean="0"/>
            </a:br>
            <a:r>
              <a:rPr lang="en-US" sz="3600" dirty="0" smtClean="0"/>
              <a:t/>
            </a:r>
            <a:br>
              <a:rPr lang="en-US" sz="3600" dirty="0" smtClean="0"/>
            </a:br>
            <a:r>
              <a:rPr lang="en-US" sz="3600" dirty="0" smtClean="0"/>
              <a:t>BACKEND INFRASTRUTURE AVAILABILITY</a:t>
            </a:r>
            <a:br>
              <a:rPr lang="en-US" sz="3600" dirty="0" smtClean="0"/>
            </a:br>
            <a:r>
              <a:rPr lang="en-US" sz="3600" dirty="0" smtClean="0"/>
              <a:t/>
            </a:r>
            <a:br>
              <a:rPr lang="en-US" sz="3600" dirty="0" smtClean="0"/>
            </a:br>
            <a:r>
              <a:rPr lang="en-US" sz="3600" dirty="0" smtClean="0"/>
              <a:t/>
            </a:r>
            <a:br>
              <a:rPr lang="en-US" sz="3600" dirty="0" smtClean="0"/>
            </a:br>
            <a:r>
              <a:rPr lang="en-US" sz="3600" dirty="0" smtClean="0"/>
              <a:t/>
            </a:r>
            <a:br>
              <a:rPr lang="en-US" sz="3600" dirty="0" smtClean="0"/>
            </a:br>
            <a:r>
              <a:rPr lang="en-US" sz="2000" dirty="0" smtClean="0">
                <a:solidFill>
                  <a:srgbClr val="002060"/>
                </a:solidFill>
              </a:rPr>
              <a:t> Page no 179 to 184 </a:t>
            </a:r>
            <a:r>
              <a:rPr lang="en-US" sz="3600" dirty="0" smtClean="0"/>
              <a:t/>
            </a:r>
            <a:br>
              <a:rPr lang="en-US" sz="3600" dirty="0" smtClean="0"/>
            </a:br>
            <a:endParaRPr lang="en-US" sz="3600" dirty="0"/>
          </a:p>
        </p:txBody>
      </p:sp>
    </p:spTree>
  </p:cSld>
  <p:clrMapOvr>
    <a:masterClrMapping/>
  </p:clrMapOvr>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30932" y="2005809"/>
            <a:ext cx="5995877" cy="4418717"/>
          </a:xfrm>
        </p:spPr>
        <p:txBody>
          <a:bodyPr/>
          <a:lstStyle/>
          <a:p>
            <a:pPr algn="ctr"/>
            <a:r>
              <a:rPr lang="en-US" sz="3200" dirty="0" smtClean="0"/>
              <a:t>CHAPTER 5 </a:t>
            </a:r>
            <a:br>
              <a:rPr lang="en-US" sz="3200" dirty="0" smtClean="0"/>
            </a:br>
            <a:r>
              <a:rPr lang="en-US" sz="3200" dirty="0" smtClean="0"/>
              <a:t/>
            </a:r>
            <a:br>
              <a:rPr lang="en-US" sz="3200" dirty="0" smtClean="0"/>
            </a:br>
            <a:r>
              <a:rPr lang="en-US" sz="3200" dirty="0" smtClean="0"/>
              <a:t>PRIMARY DATA ON INFRASTRUCTURE</a:t>
            </a:r>
            <a:br>
              <a:rPr lang="en-US" sz="3200" dirty="0" smtClean="0"/>
            </a:br>
            <a:r>
              <a:rPr lang="en-US" sz="3200" dirty="0" smtClean="0"/>
              <a:t/>
            </a:r>
            <a:br>
              <a:rPr lang="en-US" sz="3200" dirty="0" smtClean="0"/>
            </a:br>
            <a:r>
              <a:rPr lang="en-US" sz="3200" dirty="0" smtClean="0"/>
              <a:t/>
            </a:r>
            <a:br>
              <a:rPr lang="en-US" sz="3200" dirty="0" smtClean="0"/>
            </a:br>
            <a:r>
              <a:rPr lang="en-US" sz="3200" dirty="0" smtClean="0"/>
              <a:t/>
            </a:r>
            <a:br>
              <a:rPr lang="en-US" sz="3200" dirty="0" smtClean="0"/>
            </a:br>
            <a:r>
              <a:rPr lang="en-US" sz="2000" dirty="0" smtClean="0"/>
              <a:t>Page no 18 to 36 </a:t>
            </a:r>
            <a:endParaRPr lang="en-US" sz="2000" dirty="0"/>
          </a:p>
        </p:txBody>
      </p:sp>
      <p:sp>
        <p:nvSpPr>
          <p:cNvPr id="3" name="TextBox 2"/>
          <p:cNvSpPr txBox="1"/>
          <p:nvPr/>
        </p:nvSpPr>
        <p:spPr>
          <a:xfrm>
            <a:off x="342900" y="6951518"/>
            <a:ext cx="6296891" cy="1600438"/>
          </a:xfrm>
          <a:prstGeom prst="rect">
            <a:avLst/>
          </a:prstGeom>
          <a:noFill/>
        </p:spPr>
        <p:txBody>
          <a:bodyPr wrap="square" rtlCol="0">
            <a:spAutoFit/>
          </a:bodyPr>
          <a:lstStyle/>
          <a:p>
            <a:pPr marL="363538" indent="-363538" algn="just">
              <a:buClr>
                <a:srgbClr val="FF0000"/>
              </a:buClr>
              <a:buFont typeface="Webdings" pitchFamily="18" charset="2"/>
              <a:buChar char="`"/>
            </a:pPr>
            <a:r>
              <a:rPr lang="en-US" sz="1400" b="1" u="sng" dirty="0" smtClean="0">
                <a:solidFill>
                  <a:schemeClr val="tx1"/>
                </a:solidFill>
              </a:rPr>
              <a:t>A Note on Structure of Report</a:t>
            </a:r>
            <a:r>
              <a:rPr lang="en-US" sz="1400" dirty="0" smtClean="0">
                <a:solidFill>
                  <a:schemeClr val="tx1"/>
                </a:solidFill>
              </a:rPr>
              <a:t>. In every chapter from now on, a summary is provided first and then each item is discussed in detail by type of products stored, zone wise and state wise. Summary pages have the “red square bullet” as used here, while the details have a “dot bullet”</a:t>
            </a:r>
          </a:p>
          <a:p>
            <a:pPr marL="363538" indent="-363538" algn="just">
              <a:buClr>
                <a:srgbClr val="FF0000"/>
              </a:buClr>
              <a:buFont typeface="Webdings" pitchFamily="18" charset="2"/>
              <a:buChar char="`"/>
            </a:pPr>
            <a:r>
              <a:rPr lang="en-US" sz="1400" dirty="0" smtClean="0">
                <a:solidFill>
                  <a:schemeClr val="tx1"/>
                </a:solidFill>
              </a:rPr>
              <a:t>Also a few issues are repeated in different chapters as they are relevant under different chapters as well.</a:t>
            </a:r>
          </a:p>
          <a:p>
            <a:pPr algn="just"/>
            <a:endParaRPr lang="en-IN" sz="1400" dirty="0">
              <a:solidFill>
                <a:schemeClr val="tx1"/>
              </a:solidFill>
            </a:endParaRPr>
          </a:p>
        </p:txBody>
      </p:sp>
    </p:spTree>
  </p:cSld>
  <p:clrMapOvr>
    <a:masterClrMapping/>
  </p:clrMapOvr>
  <p:transition/>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12. BACKEND INFRASTRUCTURE AVAILABILITY</a:t>
            </a:r>
            <a:endParaRPr lang="en-US" dirty="0"/>
          </a:p>
        </p:txBody>
      </p:sp>
      <p:sp>
        <p:nvSpPr>
          <p:cNvPr id="3" name="Content Placeholder 2"/>
          <p:cNvSpPr>
            <a:spLocks noGrp="1"/>
          </p:cNvSpPr>
          <p:nvPr>
            <p:ph idx="1"/>
          </p:nvPr>
        </p:nvSpPr>
        <p:spPr>
          <a:xfrm>
            <a:off x="243673" y="1153080"/>
            <a:ext cx="6370655" cy="8155416"/>
          </a:xfrm>
        </p:spPr>
        <p:txBody>
          <a:bodyPr/>
          <a:lstStyle/>
          <a:p>
            <a:pPr algn="just"/>
            <a:endParaRPr lang="en-IN" sz="1200" dirty="0" smtClean="0"/>
          </a:p>
          <a:p>
            <a:pPr algn="just"/>
            <a:r>
              <a:rPr lang="en-IN" sz="1200" dirty="0" smtClean="0"/>
              <a:t>All of the CSs had some auxiliary facilities in their establishment. 58% had an ante room which is necessary to keep out the heat, 45% each have sorting and grading facilities and pack houses, and 39% have pre coolers.</a:t>
            </a:r>
            <a:endParaRPr lang="en-US" sz="1200"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buNone/>
            </a:pPr>
            <a:endParaRPr lang="en-US" dirty="0" smtClean="0"/>
          </a:p>
          <a:p>
            <a:pPr algn="just"/>
            <a:r>
              <a:rPr lang="en-IN" b="1" dirty="0" smtClean="0"/>
              <a:t> Age wise analysis shows the following:</a:t>
            </a:r>
            <a:endParaRPr lang="en-US" b="1"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r>
              <a:rPr lang="en-US" sz="1200" dirty="0" smtClean="0"/>
              <a:t>Age wise analysis shows that in post 2009 period, the facilities relating to ante room, pre coolers and ripening chambers have increased in incidence.</a:t>
            </a:r>
          </a:p>
          <a:p>
            <a:pPr algn="just"/>
            <a:endParaRPr lang="en-US" dirty="0"/>
          </a:p>
        </p:txBody>
      </p:sp>
      <p:graphicFrame>
        <p:nvGraphicFramePr>
          <p:cNvPr id="7" name="Table 6"/>
          <p:cNvGraphicFramePr>
            <a:graphicFrameLocks noGrp="1"/>
          </p:cNvGraphicFramePr>
          <p:nvPr/>
        </p:nvGraphicFramePr>
        <p:xfrm>
          <a:off x="800100" y="5423151"/>
          <a:ext cx="4781550" cy="2155519"/>
        </p:xfrm>
        <a:graphic>
          <a:graphicData uri="http://schemas.openxmlformats.org/drawingml/2006/table">
            <a:tbl>
              <a:tblPr/>
              <a:tblGrid>
                <a:gridCol w="2900962"/>
                <a:gridCol w="940294"/>
                <a:gridCol w="940294"/>
              </a:tblGrid>
              <a:tr h="468591">
                <a:tc>
                  <a:txBody>
                    <a:bodyPr/>
                    <a:lstStyle/>
                    <a:p>
                      <a:pPr marL="269875" marR="0" algn="just">
                        <a:lnSpc>
                          <a:spcPct val="115000"/>
                        </a:lnSpc>
                        <a:spcBef>
                          <a:spcPts val="0"/>
                        </a:spcBef>
                        <a:spcAft>
                          <a:spcPts val="0"/>
                        </a:spcAft>
                      </a:pPr>
                      <a:r>
                        <a:rPr lang="en-US" sz="1000" b="1" i="1" kern="1200" dirty="0">
                          <a:latin typeface="Cambria"/>
                          <a:ea typeface="Corbel"/>
                          <a:cs typeface="Times New Roman"/>
                        </a:rPr>
                        <a:t/>
                      </a:r>
                      <a:br>
                        <a:rPr lang="en-US" sz="1000" b="1" i="1" kern="1200" dirty="0">
                          <a:latin typeface="Cambria"/>
                          <a:ea typeface="Corbel"/>
                          <a:cs typeface="Times New Roman"/>
                        </a:rPr>
                      </a:br>
                      <a:r>
                        <a:rPr lang="en-US" sz="1000" b="1" kern="1200" dirty="0">
                          <a:latin typeface="Cambria"/>
                          <a:ea typeface="Corbel"/>
                          <a:cs typeface="Times New Roman"/>
                        </a:rPr>
                        <a:t>Auxiliary services</a:t>
                      </a:r>
                      <a:endParaRPr lang="en-US" sz="1000" kern="1200" dirty="0">
                        <a:latin typeface="Cambria"/>
                        <a:ea typeface="Corbel"/>
                        <a:cs typeface="Times New Roman"/>
                      </a:endParaRPr>
                    </a:p>
                  </a:txBody>
                  <a:tcPr marL="54767" marR="5476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120015" marR="0" algn="ctr">
                        <a:lnSpc>
                          <a:spcPct val="115000"/>
                        </a:lnSpc>
                        <a:spcBef>
                          <a:spcPts val="0"/>
                        </a:spcBef>
                        <a:spcAft>
                          <a:spcPts val="0"/>
                        </a:spcAft>
                      </a:pPr>
                      <a:r>
                        <a:rPr lang="en-US" sz="900" kern="1200" dirty="0">
                          <a:solidFill>
                            <a:srgbClr val="000000"/>
                          </a:solidFill>
                          <a:latin typeface="Calibri"/>
                          <a:ea typeface="Corbel"/>
                          <a:cs typeface="Times New Roman"/>
                        </a:rPr>
                        <a:t>CS set up Before 2009</a:t>
                      </a:r>
                      <a:endParaRPr lang="en-US" sz="1000" kern="1200" dirty="0">
                        <a:latin typeface="Cambria"/>
                        <a:ea typeface="Corbel"/>
                        <a:cs typeface="Times New Roman"/>
                      </a:endParaRPr>
                    </a:p>
                  </a:txBody>
                  <a:tcPr marL="54767" marR="5476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164465" marR="0" algn="ctr">
                        <a:lnSpc>
                          <a:spcPct val="115000"/>
                        </a:lnSpc>
                        <a:spcBef>
                          <a:spcPts val="0"/>
                        </a:spcBef>
                        <a:spcAft>
                          <a:spcPts val="0"/>
                        </a:spcAft>
                      </a:pPr>
                      <a:r>
                        <a:rPr lang="en-US" sz="900" kern="1200" dirty="0">
                          <a:solidFill>
                            <a:srgbClr val="000000"/>
                          </a:solidFill>
                          <a:latin typeface="Calibri"/>
                          <a:ea typeface="Corbel"/>
                          <a:cs typeface="Times New Roman"/>
                        </a:rPr>
                        <a:t>CS set up After 2009</a:t>
                      </a:r>
                      <a:endParaRPr lang="en-US" sz="1000" kern="1200" dirty="0">
                        <a:latin typeface="Cambria"/>
                        <a:ea typeface="Corbel"/>
                        <a:cs typeface="Times New Roman"/>
                      </a:endParaRPr>
                    </a:p>
                  </a:txBody>
                  <a:tcPr marL="54767" marR="5476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210866">
                <a:tc>
                  <a:txBody>
                    <a:bodyPr/>
                    <a:lstStyle/>
                    <a:p>
                      <a:pPr marL="269875" marR="0" algn="just">
                        <a:lnSpc>
                          <a:spcPct val="115000"/>
                        </a:lnSpc>
                        <a:spcBef>
                          <a:spcPts val="0"/>
                        </a:spcBef>
                        <a:spcAft>
                          <a:spcPts val="0"/>
                        </a:spcAft>
                      </a:pPr>
                      <a:r>
                        <a:rPr lang="en-US" sz="900" kern="1200" dirty="0">
                          <a:solidFill>
                            <a:srgbClr val="000000"/>
                          </a:solidFill>
                          <a:latin typeface="Calibri"/>
                          <a:ea typeface="Corbel"/>
                          <a:cs typeface="Times New Roman"/>
                        </a:rPr>
                        <a:t> Ante </a:t>
                      </a:r>
                      <a:r>
                        <a:rPr lang="en-US" sz="900" kern="1200" dirty="0" smtClean="0">
                          <a:solidFill>
                            <a:srgbClr val="000000"/>
                          </a:solidFill>
                          <a:latin typeface="Calibri"/>
                          <a:ea typeface="Corbel"/>
                          <a:cs typeface="Times New Roman"/>
                        </a:rPr>
                        <a:t>– </a:t>
                      </a:r>
                      <a:r>
                        <a:rPr lang="en-US" sz="900" kern="1200" dirty="0">
                          <a:solidFill>
                            <a:srgbClr val="000000"/>
                          </a:solidFill>
                          <a:latin typeface="Calibri"/>
                          <a:ea typeface="Corbel"/>
                          <a:cs typeface="Times New Roman"/>
                        </a:rPr>
                        <a:t>room</a:t>
                      </a:r>
                      <a:endParaRPr lang="en-US" sz="1000" kern="1200" dirty="0">
                        <a:latin typeface="Cambria"/>
                        <a:ea typeface="Corbel"/>
                        <a:cs typeface="Times New Roman"/>
                      </a:endParaRPr>
                    </a:p>
                  </a:txBody>
                  <a:tcPr marL="54767" marR="5476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900" kern="1200" dirty="0">
                          <a:solidFill>
                            <a:srgbClr val="000000"/>
                          </a:solidFill>
                          <a:latin typeface="Calibri"/>
                          <a:ea typeface="Corbel"/>
                          <a:cs typeface="Times New Roman"/>
                        </a:rPr>
                        <a:t>57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900" kern="1200" dirty="0">
                          <a:solidFill>
                            <a:srgbClr val="000000"/>
                          </a:solidFill>
                          <a:latin typeface="Calibri"/>
                          <a:ea typeface="Corbel"/>
                          <a:cs typeface="Times New Roman"/>
                        </a:rPr>
                        <a:t>61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0866">
                <a:tc>
                  <a:txBody>
                    <a:bodyPr/>
                    <a:lstStyle/>
                    <a:p>
                      <a:pPr marL="269875" marR="0" algn="just">
                        <a:lnSpc>
                          <a:spcPct val="115000"/>
                        </a:lnSpc>
                        <a:spcBef>
                          <a:spcPts val="0"/>
                        </a:spcBef>
                        <a:spcAft>
                          <a:spcPts val="0"/>
                        </a:spcAft>
                      </a:pPr>
                      <a:r>
                        <a:rPr lang="en-US" sz="900" kern="1200" dirty="0">
                          <a:solidFill>
                            <a:srgbClr val="000000"/>
                          </a:solidFill>
                          <a:latin typeface="Calibri"/>
                          <a:ea typeface="Corbel"/>
                          <a:cs typeface="Times New Roman"/>
                        </a:rPr>
                        <a:t> Sorting/Grading</a:t>
                      </a:r>
                      <a:endParaRPr lang="en-US" sz="1000" kern="1200" dirty="0">
                        <a:latin typeface="Cambria"/>
                        <a:ea typeface="Corbel"/>
                        <a:cs typeface="Times New Roman"/>
                      </a:endParaRPr>
                    </a:p>
                  </a:txBody>
                  <a:tcPr marL="54767" marR="5476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900" kern="1200" dirty="0">
                          <a:solidFill>
                            <a:srgbClr val="000000"/>
                          </a:solidFill>
                          <a:latin typeface="Calibri"/>
                          <a:ea typeface="Corbel"/>
                          <a:cs typeface="Times New Roman"/>
                        </a:rPr>
                        <a:t>45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900" kern="1200" dirty="0">
                          <a:solidFill>
                            <a:srgbClr val="000000"/>
                          </a:solidFill>
                          <a:latin typeface="Calibri"/>
                          <a:ea typeface="Corbel"/>
                          <a:cs typeface="Times New Roman"/>
                        </a:rPr>
                        <a:t>42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0866">
                <a:tc>
                  <a:txBody>
                    <a:bodyPr/>
                    <a:lstStyle/>
                    <a:p>
                      <a:pPr marL="269875" marR="0" algn="just">
                        <a:lnSpc>
                          <a:spcPct val="115000"/>
                        </a:lnSpc>
                        <a:spcBef>
                          <a:spcPts val="0"/>
                        </a:spcBef>
                        <a:spcAft>
                          <a:spcPts val="0"/>
                        </a:spcAft>
                      </a:pPr>
                      <a:r>
                        <a:rPr lang="en-US" sz="900" kern="1200" dirty="0">
                          <a:solidFill>
                            <a:srgbClr val="000000"/>
                          </a:solidFill>
                          <a:latin typeface="Calibri"/>
                          <a:ea typeface="Corbel"/>
                          <a:cs typeface="Times New Roman"/>
                        </a:rPr>
                        <a:t>Pack houses</a:t>
                      </a:r>
                      <a:endParaRPr lang="en-US" sz="1000" kern="1200" dirty="0">
                        <a:latin typeface="Cambria"/>
                        <a:ea typeface="Corbel"/>
                        <a:cs typeface="Times New Roman"/>
                      </a:endParaRPr>
                    </a:p>
                  </a:txBody>
                  <a:tcPr marL="54767" marR="5476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900" kern="1200" dirty="0">
                          <a:solidFill>
                            <a:srgbClr val="000000"/>
                          </a:solidFill>
                          <a:latin typeface="Calibri"/>
                          <a:ea typeface="Corbel"/>
                          <a:cs typeface="Times New Roman"/>
                        </a:rPr>
                        <a:t>43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900" kern="1200" dirty="0">
                          <a:solidFill>
                            <a:srgbClr val="000000"/>
                          </a:solidFill>
                          <a:latin typeface="Calibri"/>
                          <a:ea typeface="Corbel"/>
                          <a:cs typeface="Times New Roman"/>
                        </a:rPr>
                        <a:t>39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0866">
                <a:tc>
                  <a:txBody>
                    <a:bodyPr/>
                    <a:lstStyle/>
                    <a:p>
                      <a:pPr marL="269875" marR="0" algn="just">
                        <a:lnSpc>
                          <a:spcPct val="115000"/>
                        </a:lnSpc>
                        <a:spcBef>
                          <a:spcPts val="0"/>
                        </a:spcBef>
                        <a:spcAft>
                          <a:spcPts val="0"/>
                        </a:spcAft>
                      </a:pPr>
                      <a:r>
                        <a:rPr lang="en-US" sz="900" kern="1200" dirty="0">
                          <a:solidFill>
                            <a:srgbClr val="000000"/>
                          </a:solidFill>
                          <a:latin typeface="Calibri"/>
                          <a:ea typeface="Corbel"/>
                          <a:cs typeface="Times New Roman"/>
                        </a:rPr>
                        <a:t> Pre-cooler</a:t>
                      </a:r>
                      <a:endParaRPr lang="en-US" sz="1000" kern="1200" dirty="0">
                        <a:latin typeface="Cambria"/>
                        <a:ea typeface="Corbel"/>
                        <a:cs typeface="Times New Roman"/>
                      </a:endParaRPr>
                    </a:p>
                  </a:txBody>
                  <a:tcPr marL="54767" marR="5476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900" kern="1200" dirty="0">
                          <a:solidFill>
                            <a:srgbClr val="000000"/>
                          </a:solidFill>
                          <a:latin typeface="Calibri"/>
                          <a:ea typeface="Corbel"/>
                          <a:cs typeface="Times New Roman"/>
                        </a:rPr>
                        <a:t>38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900" kern="1200" dirty="0">
                          <a:solidFill>
                            <a:srgbClr val="000000"/>
                          </a:solidFill>
                          <a:latin typeface="Calibri"/>
                          <a:ea typeface="Corbel"/>
                          <a:cs typeface="Times New Roman"/>
                        </a:rPr>
                        <a:t>42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0866">
                <a:tc>
                  <a:txBody>
                    <a:bodyPr/>
                    <a:lstStyle/>
                    <a:p>
                      <a:pPr marL="269875" marR="0" algn="just">
                        <a:lnSpc>
                          <a:spcPct val="115000"/>
                        </a:lnSpc>
                        <a:spcBef>
                          <a:spcPts val="0"/>
                        </a:spcBef>
                        <a:spcAft>
                          <a:spcPts val="0"/>
                        </a:spcAft>
                      </a:pPr>
                      <a:r>
                        <a:rPr lang="en-US" sz="900" kern="1200" dirty="0">
                          <a:solidFill>
                            <a:srgbClr val="000000"/>
                          </a:solidFill>
                          <a:latin typeface="Calibri"/>
                          <a:ea typeface="Corbel"/>
                          <a:cs typeface="Times New Roman"/>
                        </a:rPr>
                        <a:t> Blast freezer / IQF  (Individually quick Freezer)</a:t>
                      </a:r>
                      <a:endParaRPr lang="en-US" sz="1000" kern="1200" dirty="0">
                        <a:latin typeface="Cambria"/>
                        <a:ea typeface="Corbel"/>
                        <a:cs typeface="Times New Roman"/>
                      </a:endParaRPr>
                    </a:p>
                  </a:txBody>
                  <a:tcPr marL="54767" marR="5476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900" kern="1200" dirty="0">
                          <a:solidFill>
                            <a:srgbClr val="000000"/>
                          </a:solidFill>
                          <a:latin typeface="Calibri"/>
                          <a:ea typeface="Corbel"/>
                          <a:cs typeface="Times New Roman"/>
                        </a:rPr>
                        <a:t>17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900" kern="1200" dirty="0">
                          <a:solidFill>
                            <a:srgbClr val="000000"/>
                          </a:solidFill>
                          <a:latin typeface="Calibri"/>
                          <a:ea typeface="Corbel"/>
                          <a:cs typeface="Times New Roman"/>
                        </a:rPr>
                        <a:t>17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0866">
                <a:tc>
                  <a:txBody>
                    <a:bodyPr/>
                    <a:lstStyle/>
                    <a:p>
                      <a:pPr marL="269875" marR="0" algn="just">
                        <a:lnSpc>
                          <a:spcPct val="115000"/>
                        </a:lnSpc>
                        <a:spcBef>
                          <a:spcPts val="0"/>
                        </a:spcBef>
                        <a:spcAft>
                          <a:spcPts val="0"/>
                        </a:spcAft>
                      </a:pPr>
                      <a:r>
                        <a:rPr lang="en-US" sz="900" kern="1200" dirty="0">
                          <a:solidFill>
                            <a:srgbClr val="000000"/>
                          </a:solidFill>
                          <a:latin typeface="Calibri"/>
                          <a:ea typeface="Corbel"/>
                          <a:cs typeface="Times New Roman"/>
                        </a:rPr>
                        <a:t> Ripening Chamber</a:t>
                      </a:r>
                      <a:endParaRPr lang="en-US" sz="1000" kern="1200" dirty="0">
                        <a:latin typeface="Cambria"/>
                        <a:ea typeface="Corbel"/>
                        <a:cs typeface="Times New Roman"/>
                      </a:endParaRPr>
                    </a:p>
                  </a:txBody>
                  <a:tcPr marL="54767" marR="5476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900" kern="1200" dirty="0">
                          <a:solidFill>
                            <a:srgbClr val="000000"/>
                          </a:solidFill>
                          <a:latin typeface="Calibri"/>
                          <a:ea typeface="Corbel"/>
                          <a:cs typeface="Times New Roman"/>
                        </a:rPr>
                        <a:t>11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900" kern="1200" dirty="0">
                          <a:solidFill>
                            <a:srgbClr val="000000"/>
                          </a:solidFill>
                          <a:latin typeface="Calibri"/>
                          <a:ea typeface="Corbel"/>
                          <a:cs typeface="Times New Roman"/>
                        </a:rPr>
                        <a:t>21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0866">
                <a:tc>
                  <a:txBody>
                    <a:bodyPr/>
                    <a:lstStyle/>
                    <a:p>
                      <a:pPr marL="269875" marR="0" algn="just">
                        <a:lnSpc>
                          <a:spcPct val="115000"/>
                        </a:lnSpc>
                        <a:spcBef>
                          <a:spcPts val="0"/>
                        </a:spcBef>
                        <a:spcAft>
                          <a:spcPts val="0"/>
                        </a:spcAft>
                      </a:pPr>
                      <a:r>
                        <a:rPr lang="en-US" sz="900" kern="1200" dirty="0">
                          <a:solidFill>
                            <a:srgbClr val="000000"/>
                          </a:solidFill>
                          <a:latin typeface="Calibri"/>
                          <a:ea typeface="Corbel"/>
                          <a:cs typeface="Times New Roman"/>
                        </a:rPr>
                        <a:t> Refrigerated Trucks / Reefer Trucks</a:t>
                      </a:r>
                      <a:endParaRPr lang="en-US" sz="1000" kern="1200" dirty="0">
                        <a:latin typeface="Cambria"/>
                        <a:ea typeface="Corbel"/>
                        <a:cs typeface="Times New Roman"/>
                      </a:endParaRPr>
                    </a:p>
                  </a:txBody>
                  <a:tcPr marL="54767" marR="5476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900" kern="1200" dirty="0">
                          <a:solidFill>
                            <a:srgbClr val="000000"/>
                          </a:solidFill>
                          <a:latin typeface="Calibri"/>
                          <a:ea typeface="Corbel"/>
                          <a:cs typeface="Times New Roman"/>
                        </a:rPr>
                        <a:t>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900" kern="1200" dirty="0">
                          <a:solidFill>
                            <a:srgbClr val="000000"/>
                          </a:solidFill>
                          <a:latin typeface="Calibri"/>
                          <a:ea typeface="Corbel"/>
                          <a:cs typeface="Times New Roman"/>
                        </a:rPr>
                        <a:t>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0866">
                <a:tc>
                  <a:txBody>
                    <a:bodyPr/>
                    <a:lstStyle/>
                    <a:p>
                      <a:pPr marL="269875" marR="0" algn="just">
                        <a:lnSpc>
                          <a:spcPct val="115000"/>
                        </a:lnSpc>
                        <a:spcBef>
                          <a:spcPts val="0"/>
                        </a:spcBef>
                        <a:spcAft>
                          <a:spcPts val="0"/>
                        </a:spcAft>
                      </a:pPr>
                      <a:r>
                        <a:rPr lang="en-US" sz="900" kern="1200" dirty="0">
                          <a:solidFill>
                            <a:srgbClr val="000000"/>
                          </a:solidFill>
                          <a:latin typeface="Calibri"/>
                          <a:ea typeface="Corbel"/>
                          <a:cs typeface="Times New Roman"/>
                        </a:rPr>
                        <a:t>Not mentioned</a:t>
                      </a:r>
                      <a:endParaRPr lang="en-US" sz="1000" kern="1200" dirty="0">
                        <a:latin typeface="Cambria"/>
                        <a:ea typeface="Corbel"/>
                        <a:cs typeface="Times New Roman"/>
                      </a:endParaRPr>
                    </a:p>
                  </a:txBody>
                  <a:tcPr marL="54767" marR="54767"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900" kern="1200" dirty="0">
                          <a:solidFill>
                            <a:srgbClr val="000000"/>
                          </a:solidFill>
                          <a:latin typeface="Calibri"/>
                          <a:ea typeface="Corbel"/>
                          <a:cs typeface="Times New Roman"/>
                        </a:rPr>
                        <a:t>10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900" kern="1200" dirty="0">
                          <a:solidFill>
                            <a:srgbClr val="000000"/>
                          </a:solidFill>
                          <a:latin typeface="Calibri"/>
                          <a:ea typeface="Corbel"/>
                          <a:cs typeface="Times New Roman"/>
                        </a:rPr>
                        <a:t>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graphicFrame>
        <p:nvGraphicFramePr>
          <p:cNvPr id="9" name="Chart 8"/>
          <p:cNvGraphicFramePr/>
          <p:nvPr/>
        </p:nvGraphicFramePr>
        <p:xfrm>
          <a:off x="990600" y="2171700"/>
          <a:ext cx="4991100" cy="2489200"/>
        </p:xfrm>
        <a:graphic>
          <a:graphicData uri="http://schemas.openxmlformats.org/drawingml/2006/chart">
            <c:chart xmlns:c="http://schemas.openxmlformats.org/drawingml/2006/chart" xmlns:r="http://schemas.openxmlformats.org/officeDocument/2006/relationships" r:id="rId2"/>
          </a:graphicData>
        </a:graphic>
      </p:graphicFrame>
    </p:spTree>
  </p:cSld>
  <p:clrMapOvr>
    <a:masterClrMapping/>
  </p:clrMapOvr>
  <p:transition/>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12.1 AVAILABILITY OF ALLIED FACILITIES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127008" y="9669645"/>
            <a:ext cx="965328"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35" name="Table 34"/>
          <p:cNvGraphicFramePr>
            <a:graphicFrameLocks noGrp="1"/>
          </p:cNvGraphicFramePr>
          <p:nvPr/>
        </p:nvGraphicFramePr>
        <p:xfrm>
          <a:off x="60960" y="2185487"/>
          <a:ext cx="1419166" cy="2233752"/>
        </p:xfrm>
        <a:graphic>
          <a:graphicData uri="http://schemas.openxmlformats.org/drawingml/2006/table">
            <a:tbl>
              <a:tblPr/>
              <a:tblGrid>
                <a:gridCol w="1419166"/>
              </a:tblGrid>
              <a:tr h="27767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 Ante - room</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7767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 Sorting/Grading</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7767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 Packaging</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7767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 Pre-cooler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7767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 Blast freezer / IQF  (Individually quick Freezer)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7767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 Ripening Chamber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7767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 Refrigerated Trucks / Reefer Trucks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7767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 No Response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62" name="TextBox 61"/>
          <p:cNvSpPr txBox="1"/>
          <p:nvPr/>
        </p:nvSpPr>
        <p:spPr>
          <a:xfrm>
            <a:off x="1188753"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63" name="TextBox 62"/>
          <p:cNvSpPr txBox="1"/>
          <p:nvPr/>
        </p:nvSpPr>
        <p:spPr>
          <a:xfrm>
            <a:off x="2248665"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65" name="TextBox 64"/>
          <p:cNvSpPr txBox="1"/>
          <p:nvPr/>
        </p:nvSpPr>
        <p:spPr>
          <a:xfrm>
            <a:off x="3196132"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68" name="TextBox 67"/>
          <p:cNvSpPr txBox="1"/>
          <p:nvPr/>
        </p:nvSpPr>
        <p:spPr>
          <a:xfrm>
            <a:off x="4164279" y="1685826"/>
            <a:ext cx="612668"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69" name="TextBox 68"/>
          <p:cNvSpPr txBox="1"/>
          <p:nvPr/>
        </p:nvSpPr>
        <p:spPr>
          <a:xfrm>
            <a:off x="5169981"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70" name="TextBox 69"/>
          <p:cNvSpPr txBox="1"/>
          <p:nvPr/>
        </p:nvSpPr>
        <p:spPr>
          <a:xfrm>
            <a:off x="60490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graphicFrame>
        <p:nvGraphicFramePr>
          <p:cNvPr id="71" name="Chart 70"/>
          <p:cNvGraphicFramePr/>
          <p:nvPr/>
        </p:nvGraphicFramePr>
        <p:xfrm>
          <a:off x="1121017" y="2148056"/>
          <a:ext cx="1355483" cy="257634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2" name="Chart 71"/>
          <p:cNvGraphicFramePr/>
          <p:nvPr/>
        </p:nvGraphicFramePr>
        <p:xfrm>
          <a:off x="5736562" y="214805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3" name="Chart 72"/>
          <p:cNvGraphicFramePr/>
          <p:nvPr/>
        </p:nvGraphicFramePr>
        <p:xfrm>
          <a:off x="2044126" y="214805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4" name="Chart 73"/>
          <p:cNvGraphicFramePr/>
          <p:nvPr/>
        </p:nvGraphicFramePr>
        <p:xfrm>
          <a:off x="2967235" y="214805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5" name="Chart 74"/>
          <p:cNvGraphicFramePr/>
          <p:nvPr/>
        </p:nvGraphicFramePr>
        <p:xfrm>
          <a:off x="3890344" y="214805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76" name="Chart 75"/>
          <p:cNvGraphicFramePr/>
          <p:nvPr/>
        </p:nvGraphicFramePr>
        <p:xfrm>
          <a:off x="4813453" y="2148056"/>
          <a:ext cx="1355483" cy="2576343"/>
        </p:xfrm>
        <a:graphic>
          <a:graphicData uri="http://schemas.openxmlformats.org/drawingml/2006/chart">
            <c:chart xmlns:c="http://schemas.openxmlformats.org/drawingml/2006/chart" xmlns:r="http://schemas.openxmlformats.org/officeDocument/2006/relationships" r:id="rId7"/>
          </a:graphicData>
        </a:graphic>
      </p:graphicFrame>
      <p:sp>
        <p:nvSpPr>
          <p:cNvPr id="88" name="Round Diagonal Corner Rectangle 87"/>
          <p:cNvSpPr/>
          <p:nvPr/>
        </p:nvSpPr>
        <p:spPr bwMode="auto">
          <a:xfrm>
            <a:off x="338287" y="4451069"/>
            <a:ext cx="6309360" cy="1326414"/>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Type H cold stores have facilities available mainly for ante room, sorting and grading facilities and pack houses.</a:t>
            </a:r>
          </a:p>
          <a:p>
            <a:pPr marL="177800" lvl="1" indent="-177800" algn="just">
              <a:buFont typeface="Arial" pitchFamily="34" charset="0"/>
              <a:buChar char="•"/>
            </a:pPr>
            <a:r>
              <a:rPr lang="en-US" sz="1200" dirty="0" smtClean="0">
                <a:solidFill>
                  <a:srgbClr val="002060"/>
                </a:solidFill>
                <a:latin typeface="Calibri" pitchFamily="34" charset="0"/>
              </a:rPr>
              <a:t>81% of Type M storages consist of an ante –room. Type M CSs claim to have higher incidence of all facilities</a:t>
            </a:r>
          </a:p>
          <a:p>
            <a:pPr algn="just"/>
            <a:endParaRPr lang="en-IN" dirty="0"/>
          </a:p>
        </p:txBody>
      </p:sp>
      <p:sp>
        <p:nvSpPr>
          <p:cNvPr id="89" name="Round Diagonal Corner Rectangle 88"/>
          <p:cNvSpPr/>
          <p:nvPr/>
        </p:nvSpPr>
        <p:spPr bwMode="auto">
          <a:xfrm>
            <a:off x="338287" y="8288155"/>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Every cold store have some facility or other  in the cold chain service other than mere storage service. </a:t>
            </a:r>
          </a:p>
          <a:p>
            <a:pPr marL="177800" lvl="1" indent="-177800" algn="just">
              <a:buFont typeface="Arial" pitchFamily="34" charset="0"/>
              <a:buChar char="•"/>
            </a:pPr>
            <a:r>
              <a:rPr lang="en-US" sz="1200" dirty="0" smtClean="0">
                <a:solidFill>
                  <a:srgbClr val="002060"/>
                </a:solidFill>
                <a:latin typeface="Calibri" pitchFamily="34" charset="0"/>
              </a:rPr>
              <a:t>In the Eastern zone, maximum number of storages have infrastructure for pack houses, sorting and grading services</a:t>
            </a:r>
          </a:p>
          <a:p>
            <a:pPr marL="177800" lvl="1" indent="-177800" algn="just">
              <a:buFont typeface="Arial" pitchFamily="34" charset="0"/>
              <a:buChar char="•"/>
            </a:pPr>
            <a:r>
              <a:rPr lang="en-US" sz="1200" dirty="0" smtClean="0">
                <a:solidFill>
                  <a:srgbClr val="002060"/>
                </a:solidFill>
                <a:latin typeface="Calibri" pitchFamily="34" charset="0"/>
              </a:rPr>
              <a:t>Ante-rooms are more common in the Western zone storages.</a:t>
            </a:r>
            <a:endParaRPr lang="en-US" sz="1200" dirty="0">
              <a:solidFill>
                <a:srgbClr val="002060"/>
              </a:solidFill>
              <a:latin typeface="Calibri" pitchFamily="34" charset="0"/>
            </a:endParaRPr>
          </a:p>
        </p:txBody>
      </p:sp>
      <p:cxnSp>
        <p:nvCxnSpPr>
          <p:cNvPr id="90" name="Straight Connector 89"/>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91" name="TextBox 90"/>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34" name="Table 33"/>
          <p:cNvGraphicFramePr>
            <a:graphicFrameLocks noGrp="1"/>
          </p:cNvGraphicFramePr>
          <p:nvPr/>
        </p:nvGraphicFramePr>
        <p:xfrm>
          <a:off x="60960" y="6147885"/>
          <a:ext cx="1419166" cy="2233752"/>
        </p:xfrm>
        <a:graphic>
          <a:graphicData uri="http://schemas.openxmlformats.org/drawingml/2006/table">
            <a:tbl>
              <a:tblPr/>
              <a:tblGrid>
                <a:gridCol w="1419166"/>
              </a:tblGrid>
              <a:tr h="27767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 Ante - room</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7767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 Sorting/Grading</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7767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 Packaging</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7767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 Pre-cooler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7767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 Blast freezer / IQF  (Individually quick Freezer)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7767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 Ripening Chamber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7767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 Refrigerated Trucks / Reefer Trucks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7767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 No Response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36" name="TextBox 35"/>
          <p:cNvSpPr txBox="1"/>
          <p:nvPr/>
        </p:nvSpPr>
        <p:spPr>
          <a:xfrm>
            <a:off x="1188753" y="5648224"/>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37" name="TextBox 36"/>
          <p:cNvSpPr txBox="1"/>
          <p:nvPr/>
        </p:nvSpPr>
        <p:spPr>
          <a:xfrm>
            <a:off x="2432279" y="564822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38" name="TextBox 37"/>
          <p:cNvSpPr txBox="1"/>
          <p:nvPr/>
        </p:nvSpPr>
        <p:spPr>
          <a:xfrm>
            <a:off x="3675805" y="5648224"/>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 East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39" name="TextBox 38"/>
          <p:cNvSpPr txBox="1"/>
          <p:nvPr/>
        </p:nvSpPr>
        <p:spPr>
          <a:xfrm>
            <a:off x="4829563" y="564822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 West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40" name="TextBox 39"/>
          <p:cNvSpPr txBox="1"/>
          <p:nvPr/>
        </p:nvSpPr>
        <p:spPr>
          <a:xfrm>
            <a:off x="6045839" y="564822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graphicFrame>
        <p:nvGraphicFramePr>
          <p:cNvPr id="41" name="Chart 40"/>
          <p:cNvGraphicFramePr/>
          <p:nvPr/>
        </p:nvGraphicFramePr>
        <p:xfrm>
          <a:off x="1121017" y="6110454"/>
          <a:ext cx="1355483" cy="257634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42" name="Chart 41"/>
          <p:cNvGraphicFramePr/>
          <p:nvPr/>
        </p:nvGraphicFramePr>
        <p:xfrm>
          <a:off x="5736562" y="6110454"/>
          <a:ext cx="1355483" cy="257634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43" name="Chart 42"/>
          <p:cNvGraphicFramePr/>
          <p:nvPr/>
        </p:nvGraphicFramePr>
        <p:xfrm>
          <a:off x="2274903" y="6110454"/>
          <a:ext cx="1355483" cy="257634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44" name="Chart 43"/>
          <p:cNvGraphicFramePr/>
          <p:nvPr/>
        </p:nvGraphicFramePr>
        <p:xfrm>
          <a:off x="3428789" y="6110454"/>
          <a:ext cx="1355483" cy="2576343"/>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45" name="Chart 44"/>
          <p:cNvGraphicFramePr/>
          <p:nvPr/>
        </p:nvGraphicFramePr>
        <p:xfrm>
          <a:off x="4582675" y="6110454"/>
          <a:ext cx="1355483" cy="2576343"/>
        </p:xfrm>
        <a:graphic>
          <a:graphicData uri="http://schemas.openxmlformats.org/drawingml/2006/chart">
            <c:chart xmlns:c="http://schemas.openxmlformats.org/drawingml/2006/chart" xmlns:r="http://schemas.openxmlformats.org/officeDocument/2006/relationships" r:id="rId12"/>
          </a:graphicData>
        </a:graphic>
      </p:graphicFrame>
    </p:spTree>
  </p:cSld>
  <p:clrMapOvr>
    <a:masterClrMapping/>
  </p:clrMapOvr>
  <p:transition/>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12.1 AVAILABILITY OF ALLIED FACILITIES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127008" y="9669645"/>
            <a:ext cx="965328"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3" name="Round Diagonal Corner Rectangle 12"/>
          <p:cNvSpPr/>
          <p:nvPr/>
        </p:nvSpPr>
        <p:spPr bwMode="auto">
          <a:xfrm>
            <a:off x="338287" y="8006000"/>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70% storages in Maharashtra, Haryana and Gujarat have facilities for Ante- room. </a:t>
            </a:r>
          </a:p>
        </p:txBody>
      </p:sp>
      <p:graphicFrame>
        <p:nvGraphicFramePr>
          <p:cNvPr id="14" name="Table 13"/>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282321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Maharashtra </a:t>
                      </a:r>
                      <a:r>
                        <a:rPr lang="en-US" sz="1000" b="1" i="0" u="none" strike="noStrike" kern="1200" dirty="0">
                          <a:solidFill>
                            <a:schemeClr val="bg1"/>
                          </a:solidFill>
                          <a:latin typeface="Calibri"/>
                          <a:ea typeface="+mn-ea"/>
                          <a:cs typeface="+mn-cs"/>
                        </a:rPr>
                        <a:t>(n=451)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UP (n=1371)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 &amp; N (n=10)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AP (</a:t>
                      </a:r>
                      <a:r>
                        <a:rPr lang="en-US" sz="1000" b="1" i="0" u="none" strike="noStrike" kern="1200" dirty="0" smtClean="0">
                          <a:solidFill>
                            <a:schemeClr val="bg1"/>
                          </a:solidFill>
                          <a:latin typeface="Calibri"/>
                          <a:ea typeface="+mn-ea"/>
                          <a:cs typeface="+mn-cs"/>
                        </a:rPr>
                        <a:t>n=600)</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Assam (n=22)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Bihar (n=169)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Chandigarh (n=3)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Ante </a:t>
                      </a:r>
                      <a:r>
                        <a:rPr lang="en-US" sz="1000" b="0" i="0" u="none" strike="noStrike" kern="1200" dirty="0" smtClean="0">
                          <a:solidFill>
                            <a:srgbClr val="002060"/>
                          </a:solidFill>
                          <a:latin typeface="Calibri"/>
                          <a:ea typeface="+mn-ea"/>
                          <a:cs typeface="+mn-cs"/>
                        </a:rPr>
                        <a:t>– </a:t>
                      </a:r>
                      <a:r>
                        <a:rPr lang="en-US" sz="1000" b="0" i="0" u="none" strike="noStrike" kern="1200" dirty="0">
                          <a:solidFill>
                            <a:srgbClr val="002060"/>
                          </a:solidFill>
                          <a:latin typeface="Calibri"/>
                          <a:ea typeface="+mn-ea"/>
                          <a:cs typeface="+mn-cs"/>
                        </a:rPr>
                        <a:t>room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Sorting/Grading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Pack</a:t>
                      </a:r>
                      <a:r>
                        <a:rPr lang="en-US" sz="1000" b="0" i="0" u="none" strike="noStrike" kern="1200" baseline="0" dirty="0" smtClean="0">
                          <a:solidFill>
                            <a:srgbClr val="002060"/>
                          </a:solidFill>
                          <a:latin typeface="Calibri"/>
                          <a:ea typeface="+mn-ea"/>
                          <a:cs typeface="+mn-cs"/>
                        </a:rPr>
                        <a:t> Houses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Pre-cooler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Blast freezer / IQF (Individually quick Freezer)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Ripening Chamber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Refrigerated Trucks / Reefer Trucks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 No Response</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304801" y="4768850"/>
          <a:ext cx="6305549" cy="282321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0" i="0" u="none" strike="noStrike" kern="1200" dirty="0">
                          <a:solidFill>
                            <a:schemeClr val="bg1"/>
                          </a:solidFill>
                          <a:latin typeface="Calibri"/>
                          <a:ea typeface="+mn-ea"/>
                          <a:cs typeface="+mn-cs"/>
                        </a:rPr>
                        <a:t> C’garh (n=76)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0" i="0" u="none" strike="noStrike" kern="1200" dirty="0">
                          <a:solidFill>
                            <a:schemeClr val="bg1"/>
                          </a:solidFill>
                          <a:latin typeface="Calibri"/>
                          <a:ea typeface="+mn-ea"/>
                          <a:cs typeface="+mn-cs"/>
                        </a:rPr>
                        <a:t> Delhi (n=35)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0" i="0" u="none" strike="noStrike" kern="1200" dirty="0">
                          <a:solidFill>
                            <a:schemeClr val="bg1"/>
                          </a:solidFill>
                          <a:latin typeface="Calibri"/>
                          <a:ea typeface="+mn-ea"/>
                          <a:cs typeface="+mn-cs"/>
                        </a:rPr>
                        <a:t> </a:t>
                      </a:r>
                      <a:r>
                        <a:rPr lang="en-US" sz="1000" b="0" i="0" u="none" strike="noStrike" kern="1200" dirty="0" smtClean="0">
                          <a:solidFill>
                            <a:schemeClr val="bg1"/>
                          </a:solidFill>
                          <a:latin typeface="Calibri"/>
                          <a:ea typeface="+mn-ea"/>
                          <a:cs typeface="+mn-cs"/>
                        </a:rPr>
                        <a:t>Goa</a:t>
                      </a:r>
                    </a:p>
                    <a:p>
                      <a:pPr algn="ctr" fontAlgn="ctr"/>
                      <a:r>
                        <a:rPr lang="en-US" sz="1000" b="0" i="0" u="none" strike="noStrike" kern="1200" dirty="0" smtClean="0">
                          <a:solidFill>
                            <a:schemeClr val="bg1"/>
                          </a:solidFill>
                          <a:latin typeface="Calibri"/>
                          <a:ea typeface="+mn-ea"/>
                          <a:cs typeface="+mn-cs"/>
                        </a:rPr>
                        <a:t> </a:t>
                      </a:r>
                      <a:r>
                        <a:rPr lang="en-US" sz="1000" b="0" i="0" u="none" strike="noStrike" kern="1200" dirty="0">
                          <a:solidFill>
                            <a:schemeClr val="bg1"/>
                          </a:solidFill>
                          <a:latin typeface="Calibri"/>
                          <a:ea typeface="+mn-ea"/>
                          <a:cs typeface="+mn-cs"/>
                        </a:rPr>
                        <a:t>(n=7)</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0" i="0" u="none" strike="noStrike" kern="1200" dirty="0">
                          <a:solidFill>
                            <a:schemeClr val="bg1"/>
                          </a:solidFill>
                          <a:latin typeface="Calibri"/>
                          <a:ea typeface="+mn-ea"/>
                          <a:cs typeface="+mn-cs"/>
                        </a:rPr>
                        <a:t> Gujarat (</a:t>
                      </a:r>
                      <a:r>
                        <a:rPr lang="en-US" sz="1000" b="0" i="0" u="none" strike="noStrike" kern="1200" dirty="0" smtClean="0">
                          <a:solidFill>
                            <a:schemeClr val="bg1"/>
                          </a:solidFill>
                          <a:latin typeface="Calibri"/>
                          <a:ea typeface="+mn-ea"/>
                          <a:cs typeface="+mn-cs"/>
                        </a:rPr>
                        <a:t>n=399)</a:t>
                      </a:r>
                      <a:endParaRPr lang="en-US" sz="1000" b="0"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0" i="0" u="none" strike="noStrike" kern="1200" dirty="0">
                          <a:solidFill>
                            <a:schemeClr val="bg1"/>
                          </a:solidFill>
                          <a:latin typeface="Calibri"/>
                          <a:ea typeface="+mn-ea"/>
                          <a:cs typeface="+mn-cs"/>
                        </a:rPr>
                        <a:t> Haryana (</a:t>
                      </a:r>
                      <a:r>
                        <a:rPr lang="en-US" sz="1000" b="0" i="0" u="none" strike="noStrike" kern="1200" dirty="0" smtClean="0">
                          <a:solidFill>
                            <a:schemeClr val="bg1"/>
                          </a:solidFill>
                          <a:latin typeface="Calibri"/>
                          <a:ea typeface="+mn-ea"/>
                          <a:cs typeface="+mn-cs"/>
                        </a:rPr>
                        <a:t>n=185)</a:t>
                      </a:r>
                      <a:endParaRPr lang="en-US" sz="1000" b="0"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0" i="0" u="none" strike="noStrike" kern="1200" dirty="0">
                          <a:solidFill>
                            <a:schemeClr val="bg1"/>
                          </a:solidFill>
                          <a:latin typeface="Calibri"/>
                          <a:ea typeface="+mn-ea"/>
                          <a:cs typeface="+mn-cs"/>
                        </a:rPr>
                        <a:t> </a:t>
                      </a:r>
                      <a:r>
                        <a:rPr lang="en-US" sz="1000" b="0" i="0" u="none" strike="noStrike" kern="1200" dirty="0" smtClean="0">
                          <a:solidFill>
                            <a:schemeClr val="bg1"/>
                          </a:solidFill>
                          <a:latin typeface="Calibri"/>
                          <a:ea typeface="+mn-ea"/>
                          <a:cs typeface="+mn-cs"/>
                        </a:rPr>
                        <a:t>HP</a:t>
                      </a:r>
                    </a:p>
                    <a:p>
                      <a:pPr algn="ctr" fontAlgn="ctr"/>
                      <a:r>
                        <a:rPr lang="en-US" sz="1000" b="0" i="0" u="none" strike="noStrike" kern="1200" dirty="0" smtClean="0">
                          <a:solidFill>
                            <a:schemeClr val="bg1"/>
                          </a:solidFill>
                          <a:latin typeface="Calibri"/>
                          <a:ea typeface="+mn-ea"/>
                          <a:cs typeface="+mn-cs"/>
                        </a:rPr>
                        <a:t> </a:t>
                      </a:r>
                      <a:r>
                        <a:rPr lang="en-US" sz="1000" b="0" i="0" u="none" strike="noStrike" kern="1200" dirty="0">
                          <a:solidFill>
                            <a:schemeClr val="bg1"/>
                          </a:solidFill>
                          <a:latin typeface="Calibri"/>
                          <a:ea typeface="+mn-ea"/>
                          <a:cs typeface="+mn-cs"/>
                        </a:rPr>
                        <a:t>(n=14)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0" i="0" u="none" strike="noStrike" kern="1200" dirty="0">
                          <a:solidFill>
                            <a:schemeClr val="bg1"/>
                          </a:solidFill>
                          <a:latin typeface="Calibri"/>
                          <a:ea typeface="+mn-ea"/>
                          <a:cs typeface="+mn-cs"/>
                        </a:rPr>
                        <a:t> J &amp; K (n=16)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Ante - room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Sorting/Grading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Pack</a:t>
                      </a:r>
                      <a:r>
                        <a:rPr lang="en-US" sz="1000" b="0" i="0" u="none" strike="noStrike" kern="1200" baseline="0" dirty="0" smtClean="0">
                          <a:solidFill>
                            <a:srgbClr val="002060"/>
                          </a:solidFill>
                          <a:latin typeface="Calibri"/>
                          <a:ea typeface="+mn-ea"/>
                          <a:cs typeface="+mn-cs"/>
                        </a:rPr>
                        <a:t> Houses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Pre-cooler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Blast freezer / IQF (Individually quick Freezer)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Ripening Chamber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Refrigerated Trucks / Reefer Trucks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 No Response</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12.1 AVAILABILITY OF ALLIED FACILITIES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127008" y="9669645"/>
            <a:ext cx="965328"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3" name="Round Diagonal Corner Rectangle 12"/>
          <p:cNvSpPr/>
          <p:nvPr/>
        </p:nvSpPr>
        <p:spPr bwMode="auto">
          <a:xfrm>
            <a:off x="338287" y="788562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75% storages in WB have facilities available for sorting/grading.</a:t>
            </a:r>
            <a:endParaRPr lang="en-US" sz="1200" dirty="0">
              <a:solidFill>
                <a:srgbClr val="002060"/>
              </a:solidFill>
              <a:latin typeface="Calibri" pitchFamily="34" charset="0"/>
            </a:endParaRP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1533075"/>
          <a:ext cx="6355080" cy="282321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640080"/>
                <a:gridCol w="640080"/>
                <a:gridCol w="640080"/>
                <a:gridCol w="457200"/>
                <a:gridCol w="457200"/>
                <a:gridCol w="457200"/>
                <a:gridCol w="457200"/>
                <a:gridCol w="640080"/>
                <a:gridCol w="45720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Jharkhand (n=19)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smtClean="0">
                          <a:solidFill>
                            <a:schemeClr val="bg1"/>
                          </a:solidFill>
                          <a:latin typeface="Calibri"/>
                          <a:ea typeface="+mn-ea"/>
                          <a:cs typeface="+mn-cs"/>
                        </a:rPr>
                        <a:t>Karnataka </a:t>
                      </a:r>
                      <a:r>
                        <a:rPr lang="en-US" sz="950" b="1" i="0" u="none" strike="noStrike" kern="1200" dirty="0">
                          <a:solidFill>
                            <a:schemeClr val="bg1"/>
                          </a:solidFill>
                          <a:latin typeface="Calibri"/>
                          <a:ea typeface="+mn-ea"/>
                          <a:cs typeface="+mn-cs"/>
                        </a:rPr>
                        <a:t>(n=188)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Kerala (n=143)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MP (n=156)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smtClean="0">
                          <a:solidFill>
                            <a:schemeClr val="bg1"/>
                          </a:solidFill>
                          <a:latin typeface="Calibri"/>
                          <a:ea typeface="+mn-ea"/>
                          <a:cs typeface="+mn-cs"/>
                        </a:rPr>
                        <a:t>Nagaland </a:t>
                      </a:r>
                      <a:r>
                        <a:rPr lang="en-US" sz="950" b="1" i="0" u="none" strike="noStrike" kern="1200" dirty="0">
                          <a:solidFill>
                            <a:schemeClr val="bg1"/>
                          </a:solidFill>
                          <a:latin typeface="Calibri"/>
                          <a:ea typeface="+mn-ea"/>
                          <a:cs typeface="+mn-cs"/>
                        </a:rPr>
                        <a:t>(n=1)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Orissa (n=38)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smtClean="0">
                          <a:solidFill>
                            <a:schemeClr val="bg1"/>
                          </a:solidFill>
                          <a:latin typeface="Calibri"/>
                          <a:ea typeface="+mn-ea"/>
                          <a:cs typeface="+mn-cs"/>
                        </a:rPr>
                        <a:t>Pondicherry </a:t>
                      </a:r>
                      <a:r>
                        <a:rPr lang="en-US" sz="950" b="1" i="0" u="none" strike="noStrike" kern="1200" dirty="0">
                          <a:solidFill>
                            <a:schemeClr val="bg1"/>
                          </a:solidFill>
                          <a:latin typeface="Calibri"/>
                          <a:ea typeface="+mn-ea"/>
                          <a:cs typeface="+mn-cs"/>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Punjab (n=402)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Ante </a:t>
                      </a:r>
                      <a:r>
                        <a:rPr lang="en-US" sz="1000" b="0" i="0" u="none" strike="noStrike" kern="1200" dirty="0" smtClean="0">
                          <a:solidFill>
                            <a:srgbClr val="002060"/>
                          </a:solidFill>
                          <a:latin typeface="Calibri"/>
                          <a:ea typeface="+mn-ea"/>
                          <a:cs typeface="+mn-cs"/>
                        </a:rPr>
                        <a:t>– </a:t>
                      </a:r>
                      <a:r>
                        <a:rPr lang="en-US" sz="1000" b="0" i="0" u="none" strike="noStrike" kern="1200" dirty="0">
                          <a:solidFill>
                            <a:srgbClr val="002060"/>
                          </a:solidFill>
                          <a:latin typeface="Calibri"/>
                          <a:ea typeface="+mn-ea"/>
                          <a:cs typeface="+mn-cs"/>
                        </a:rPr>
                        <a:t>room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Sorting/Grading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Pack</a:t>
                      </a:r>
                      <a:r>
                        <a:rPr lang="en-US" sz="1000" b="0" i="0" u="none" strike="noStrike" kern="1200" baseline="0" dirty="0" smtClean="0">
                          <a:solidFill>
                            <a:srgbClr val="002060"/>
                          </a:solidFill>
                          <a:latin typeface="Calibri"/>
                          <a:ea typeface="+mn-ea"/>
                          <a:cs typeface="+mn-cs"/>
                        </a:rPr>
                        <a:t> Houses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Pre-cooler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Blast freezer / IQF (Individually quick Freezer)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Ripening Chamber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Refrigerated Trucks / Reefer Trucks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 No Response</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4768850"/>
          <a:ext cx="6362700" cy="282321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601980"/>
                <a:gridCol w="601980"/>
                <a:gridCol w="601980"/>
                <a:gridCol w="601980"/>
                <a:gridCol w="601980"/>
                <a:gridCol w="640080"/>
                <a:gridCol w="601980"/>
                <a:gridCol w="60198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Rajasthan (</a:t>
                      </a:r>
                      <a:r>
                        <a:rPr lang="en-US" sz="1000" b="1" i="0" u="none" strike="noStrike" kern="1200" dirty="0" smtClean="0">
                          <a:solidFill>
                            <a:schemeClr val="bg1"/>
                          </a:solidFill>
                          <a:latin typeface="Calibri"/>
                          <a:ea typeface="+mn-ea"/>
                          <a:cs typeface="+mn-cs"/>
                        </a:rPr>
                        <a:t>n=104)</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Sikkim (n=5)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TN </a:t>
                      </a:r>
                      <a:endParaRPr lang="en-US" sz="1000" b="1" i="0" u="none" strike="noStrike" kern="1200" dirty="0" smtClean="0">
                        <a:solidFill>
                          <a:schemeClr val="bg1"/>
                        </a:solidFill>
                        <a:latin typeface="Calibri"/>
                        <a:ea typeface="+mn-ea"/>
                        <a:cs typeface="+mn-cs"/>
                      </a:endParaRPr>
                    </a:p>
                    <a:p>
                      <a:pPr algn="ctr" fontAlgn="ct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Tripura (n=9)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Uttaranchal </a:t>
                      </a:r>
                      <a:r>
                        <a:rPr lang="en-US" sz="1000" b="1" i="0" u="none" strike="noStrike" kern="1200" dirty="0">
                          <a:solidFill>
                            <a:schemeClr val="bg1"/>
                          </a:solidFill>
                          <a:latin typeface="Calibri"/>
                          <a:ea typeface="+mn-ea"/>
                          <a:cs typeface="+mn-cs"/>
                        </a:rPr>
                        <a:t>(n=12)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WB</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(n=464)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North East (n=37)</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Ante - room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Sorting/Grading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Pack</a:t>
                      </a:r>
                      <a:r>
                        <a:rPr lang="en-US" sz="1000" b="0" i="0" u="none" strike="noStrike" kern="1200" baseline="0" dirty="0" smtClean="0">
                          <a:solidFill>
                            <a:srgbClr val="002060"/>
                          </a:solidFill>
                          <a:latin typeface="Calibri"/>
                          <a:ea typeface="+mn-ea"/>
                          <a:cs typeface="+mn-cs"/>
                        </a:rPr>
                        <a:t> Houses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Pre-cooler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Blast freezer / IQF (Individually quick Freezer)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Ripening Chamber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Refrigerated Trucks / Reefer Trucks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 No Response</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12.1 AVAILABILITY OF ALLIED FACILITIES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127008" y="9669645"/>
            <a:ext cx="965328"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1533075"/>
          <a:ext cx="6296023"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2565047"/>
                <a:gridCol w="932744"/>
                <a:gridCol w="932744"/>
                <a:gridCol w="932744"/>
                <a:gridCol w="932744"/>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Urban CS’s</a:t>
                      </a:r>
                    </a:p>
                    <a:p>
                      <a:pPr algn="ctr" fontAlgn="b"/>
                      <a:r>
                        <a:rPr lang="en-US" sz="1100" b="0" i="0" u="none" strike="noStrike" dirty="0" smtClean="0">
                          <a:solidFill>
                            <a:schemeClr val="bg2"/>
                          </a:solidFill>
                          <a:latin typeface="Calibri"/>
                        </a:rPr>
                        <a:t>(n=1481)</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Rural CS’s</a:t>
                      </a:r>
                    </a:p>
                    <a:p>
                      <a:pPr algn="ctr" fontAlgn="b"/>
                      <a:r>
                        <a:rPr lang="en-US" sz="1100" b="0" i="0" u="none" strike="noStrike" dirty="0" smtClean="0">
                          <a:solidFill>
                            <a:schemeClr val="bg2"/>
                          </a:solidFill>
                          <a:latin typeface="Calibri"/>
                        </a:rPr>
                        <a:t>(n=3522)</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NHB/NHM</a:t>
                      </a:r>
                    </a:p>
                    <a:p>
                      <a:pPr algn="ctr" fontAlgn="b"/>
                      <a:r>
                        <a:rPr lang="en-US" sz="1100" b="0" i="0" u="none" strike="noStrike" dirty="0" smtClean="0">
                          <a:solidFill>
                            <a:schemeClr val="bg2"/>
                          </a:solidFill>
                          <a:latin typeface="Calibri"/>
                        </a:rPr>
                        <a:t>(n=3061)</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Others</a:t>
                      </a:r>
                    </a:p>
                    <a:p>
                      <a:pPr algn="ctr" fontAlgn="b"/>
                      <a:r>
                        <a:rPr lang="en-US" sz="1100" b="0" i="0" u="none" strike="noStrike" dirty="0" smtClean="0">
                          <a:solidFill>
                            <a:schemeClr val="bg2"/>
                          </a:solidFill>
                          <a:latin typeface="Calibri"/>
                        </a:rPr>
                        <a:t>(n=1942)</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Ante </a:t>
                      </a:r>
                      <a:r>
                        <a:rPr lang="en-US" sz="1000" b="0" i="0" u="none" strike="noStrike" kern="1200" dirty="0" smtClean="0">
                          <a:solidFill>
                            <a:srgbClr val="002060"/>
                          </a:solidFill>
                          <a:latin typeface="Calibri"/>
                          <a:ea typeface="+mn-ea"/>
                          <a:cs typeface="+mn-cs"/>
                        </a:rPr>
                        <a:t>– </a:t>
                      </a:r>
                      <a:r>
                        <a:rPr lang="en-US" sz="1000" b="0" i="0" u="none" strike="noStrike" kern="1200" dirty="0">
                          <a:solidFill>
                            <a:srgbClr val="002060"/>
                          </a:solidFill>
                          <a:latin typeface="Calibri"/>
                          <a:ea typeface="+mn-ea"/>
                          <a:cs typeface="+mn-cs"/>
                        </a:rPr>
                        <a:t>room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Sorting/Grading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Pack</a:t>
                      </a:r>
                      <a:r>
                        <a:rPr lang="en-US" sz="1000" b="0" i="0" u="none" strike="noStrike" kern="1200" baseline="0" dirty="0" smtClean="0">
                          <a:solidFill>
                            <a:srgbClr val="002060"/>
                          </a:solidFill>
                          <a:latin typeface="Calibri"/>
                          <a:ea typeface="+mn-ea"/>
                          <a:cs typeface="+mn-cs"/>
                        </a:rPr>
                        <a:t> Houses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Pre-cooler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Blast freezer / IQF (Individually quick Freezer)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Ripening Chamber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Refrigerated Trucks / Reefer Trucks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 No Response</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4673600"/>
          <a:ext cx="6419849" cy="335089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085849"/>
                <a:gridCol w="586317"/>
                <a:gridCol w="651933"/>
                <a:gridCol w="520701"/>
                <a:gridCol w="586317"/>
                <a:gridCol w="645582"/>
                <a:gridCol w="657225"/>
                <a:gridCol w="456144"/>
                <a:gridCol w="586317"/>
                <a:gridCol w="643464"/>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Proprietorship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(n=1336)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Partnership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(n=1677)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 Ltd. </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(n=174)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 Ltd.</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(n=1563)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Cooperative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Govt.</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(Co./Dept./PSU)</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Not mentioned ownership type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Ante - room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Sorting/Grading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Pack</a:t>
                      </a:r>
                      <a:r>
                        <a:rPr lang="en-US" sz="1000" b="0" i="0" u="none" strike="noStrike" kern="1200" baseline="0" dirty="0" smtClean="0">
                          <a:solidFill>
                            <a:srgbClr val="002060"/>
                          </a:solidFill>
                          <a:latin typeface="Calibri"/>
                          <a:ea typeface="+mn-ea"/>
                          <a:cs typeface="+mn-cs"/>
                        </a:rPr>
                        <a:t> Houses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Pre-cooler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Blast freezer / IQF (Individually quick Freezer)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Ripening Chamber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Refrigerated Trucks / Reefer Trucks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 No Response</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1" name="TextBox 10"/>
          <p:cNvSpPr txBox="1"/>
          <p:nvPr/>
        </p:nvSpPr>
        <p:spPr>
          <a:xfrm>
            <a:off x="181264" y="1059010"/>
            <a:ext cx="4473856"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Ownership Type/Urban/Rural/NHB/NHM</a:t>
            </a:r>
            <a:endParaRPr lang="en-US" sz="1800" b="1" i="1" u="sng" dirty="0">
              <a:solidFill>
                <a:srgbClr val="002060"/>
              </a:solidFill>
              <a:latin typeface="Calibri" pitchFamily="34" charset="0"/>
            </a:endParaRPr>
          </a:p>
        </p:txBody>
      </p:sp>
      <p:sp>
        <p:nvSpPr>
          <p:cNvPr id="10" name="Round Diagonal Corner Rectangle 9"/>
          <p:cNvSpPr/>
          <p:nvPr/>
        </p:nvSpPr>
        <p:spPr bwMode="auto">
          <a:xfrm>
            <a:off x="338287" y="8733881"/>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55% of CS across all ownership types have Ante -room facility.</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05532" y="1866109"/>
            <a:ext cx="6083393" cy="4617818"/>
          </a:xfrm>
        </p:spPr>
        <p:txBody>
          <a:bodyPr/>
          <a:lstStyle/>
          <a:p>
            <a:pPr algn="ctr"/>
            <a:r>
              <a:rPr lang="en-US" sz="3600" dirty="0" smtClean="0"/>
              <a:t>CHAPTER 13</a:t>
            </a:r>
            <a:br>
              <a:rPr lang="en-US" sz="3600" dirty="0" smtClean="0"/>
            </a:br>
            <a:r>
              <a:rPr lang="en-US" sz="3600" dirty="0" smtClean="0"/>
              <a:t/>
            </a:r>
            <a:br>
              <a:rPr lang="en-US" sz="3600" dirty="0" smtClean="0"/>
            </a:br>
            <a:r>
              <a:rPr lang="en-US" sz="3600" dirty="0" smtClean="0"/>
              <a:t>TECHNOLOGY &amp; EQUIPMENTS USED IN CS’S</a:t>
            </a:r>
            <a:br>
              <a:rPr lang="en-US" sz="3600" dirty="0" smtClean="0"/>
            </a:br>
            <a:r>
              <a:rPr lang="en-US" sz="3600" dirty="0" smtClean="0"/>
              <a:t/>
            </a:r>
            <a:br>
              <a:rPr lang="en-US" sz="3600" dirty="0" smtClean="0"/>
            </a:br>
            <a:r>
              <a:rPr lang="en-US" sz="3600" dirty="0" smtClean="0"/>
              <a:t/>
            </a:r>
            <a:br>
              <a:rPr lang="en-US" sz="3600" dirty="0" smtClean="0"/>
            </a:br>
            <a:r>
              <a:rPr lang="en-US" sz="2000" dirty="0" smtClean="0">
                <a:solidFill>
                  <a:srgbClr val="002060"/>
                </a:solidFill>
              </a:rPr>
              <a:t> Page no 185 to 245</a:t>
            </a:r>
            <a:endParaRPr lang="en-US" sz="3600" dirty="0"/>
          </a:p>
        </p:txBody>
      </p:sp>
    </p:spTree>
  </p:cSld>
  <p:clrMapOvr>
    <a:masterClrMapping/>
  </p:clrMapOvr>
  <p:transition/>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 TECHNOLOGY USED</a:t>
            </a:r>
            <a:endParaRPr lang="en-US" dirty="0"/>
          </a:p>
        </p:txBody>
      </p:sp>
      <p:sp>
        <p:nvSpPr>
          <p:cNvPr id="3" name="Content Placeholder 2"/>
          <p:cNvSpPr>
            <a:spLocks noGrp="1"/>
          </p:cNvSpPr>
          <p:nvPr>
            <p:ph idx="1"/>
          </p:nvPr>
        </p:nvSpPr>
        <p:spPr>
          <a:xfrm>
            <a:off x="231114" y="1167594"/>
            <a:ext cx="6370655" cy="5728506"/>
          </a:xfrm>
        </p:spPr>
        <p:txBody>
          <a:bodyPr/>
          <a:lstStyle/>
          <a:p>
            <a:pPr algn="just"/>
            <a:r>
              <a:rPr lang="en-IN" sz="1200" dirty="0" smtClean="0"/>
              <a:t>The technology in this sector varies across myriad components of the infrastructure in use. This study queried about the following components - type of cooling coils (open tube or fin tube), door release system, fire fighting system, refrigeration automation, sensors and air ventilation, type of refrigerant gas, leak detection, cargo handling and tools, etc.</a:t>
            </a:r>
          </a:p>
          <a:p>
            <a:pPr algn="just"/>
            <a:endParaRPr lang="en-IN" sz="1200" dirty="0" smtClean="0"/>
          </a:p>
          <a:p>
            <a:pPr algn="just"/>
            <a:r>
              <a:rPr lang="en-IN" sz="1200" dirty="0" smtClean="0"/>
              <a:t>One third of CS’s use open tube evaporators (Bunker coil system) in their CSs. This was observed mainly in Horticulture based CS.</a:t>
            </a:r>
            <a:r>
              <a:rPr lang="en-US" sz="1200" dirty="0" smtClean="0"/>
              <a:t> </a:t>
            </a:r>
            <a:r>
              <a:rPr lang="en-IN" sz="1200" dirty="0" smtClean="0"/>
              <a:t>The usage of this system is minimal (16%) in Type M CSs. </a:t>
            </a:r>
          </a:p>
        </p:txBody>
      </p:sp>
      <p:graphicFrame>
        <p:nvGraphicFramePr>
          <p:cNvPr id="6" name="Chart 5"/>
          <p:cNvGraphicFramePr/>
          <p:nvPr>
            <p:extLst>
              <p:ext uri="{D42A27DB-BD31-4B8C-83A1-F6EECF244321}">
                <p14:modId xmlns:p14="http://schemas.microsoft.com/office/powerpoint/2010/main" xmlns="" val="1712051055"/>
              </p:ext>
            </p:extLst>
          </p:nvPr>
        </p:nvGraphicFramePr>
        <p:xfrm>
          <a:off x="5580334" y="5196248"/>
          <a:ext cx="1212308" cy="1383452"/>
        </p:xfrm>
        <a:graphic>
          <a:graphicData uri="http://schemas.openxmlformats.org/drawingml/2006/chart">
            <c:chart xmlns:c="http://schemas.openxmlformats.org/drawingml/2006/chart" xmlns:r="http://schemas.openxmlformats.org/officeDocument/2006/relationships" r:id="rId2"/>
          </a:graphicData>
        </a:graphic>
      </p:graphicFrame>
      <p:sp>
        <p:nvSpPr>
          <p:cNvPr id="7" name="TextBox 6"/>
          <p:cNvSpPr txBox="1"/>
          <p:nvPr/>
        </p:nvSpPr>
        <p:spPr>
          <a:xfrm>
            <a:off x="349006" y="4911950"/>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8" name="TextBox 7"/>
          <p:cNvSpPr txBox="1"/>
          <p:nvPr/>
        </p:nvSpPr>
        <p:spPr>
          <a:xfrm>
            <a:off x="1367603" y="4945873"/>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9" name="TextBox 8"/>
          <p:cNvSpPr txBox="1"/>
          <p:nvPr/>
        </p:nvSpPr>
        <p:spPr>
          <a:xfrm>
            <a:off x="2423558" y="4911950"/>
            <a:ext cx="1071450" cy="430887"/>
          </a:xfrm>
          <a:prstGeom prst="rect">
            <a:avLst/>
          </a:prstGeom>
          <a:noFill/>
        </p:spPr>
        <p:txBody>
          <a:bodyPr wrap="square" rtlCol="0">
            <a:spAutoFit/>
          </a:bodyPr>
          <a:lstStyle/>
          <a:p>
            <a:r>
              <a:rPr lang="en-US" sz="1100" b="1" dirty="0" smtClean="0">
                <a:solidFill>
                  <a:srgbClr val="002060"/>
                </a:solidFill>
                <a:latin typeface="Calibri" pitchFamily="34" charset="0"/>
              </a:rPr>
              <a:t>Type P</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10" name="TextBox 9"/>
          <p:cNvSpPr txBox="1"/>
          <p:nvPr/>
        </p:nvSpPr>
        <p:spPr>
          <a:xfrm>
            <a:off x="3442585" y="4911950"/>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11" name="TextBox 10"/>
          <p:cNvSpPr txBox="1"/>
          <p:nvPr/>
        </p:nvSpPr>
        <p:spPr>
          <a:xfrm>
            <a:off x="4455904" y="4911950"/>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 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12" name="TextBox 11"/>
          <p:cNvSpPr txBox="1"/>
          <p:nvPr/>
        </p:nvSpPr>
        <p:spPr>
          <a:xfrm>
            <a:off x="5551760" y="4800729"/>
            <a:ext cx="1320754" cy="600164"/>
          </a:xfrm>
          <a:prstGeom prst="rect">
            <a:avLst/>
          </a:prstGeom>
          <a:noFill/>
        </p:spPr>
        <p:txBody>
          <a:bodyPr wrap="squar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graphicFrame>
        <p:nvGraphicFramePr>
          <p:cNvPr id="13" name="Chart 12"/>
          <p:cNvGraphicFramePr/>
          <p:nvPr>
            <p:extLst>
              <p:ext uri="{D42A27DB-BD31-4B8C-83A1-F6EECF244321}">
                <p14:modId xmlns:p14="http://schemas.microsoft.com/office/powerpoint/2010/main" xmlns="" val="1712051055"/>
              </p:ext>
            </p:extLst>
          </p:nvPr>
        </p:nvGraphicFramePr>
        <p:xfrm>
          <a:off x="108494" y="5196248"/>
          <a:ext cx="1212308" cy="13834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Chart 13"/>
          <p:cNvGraphicFramePr/>
          <p:nvPr>
            <p:extLst>
              <p:ext uri="{D42A27DB-BD31-4B8C-83A1-F6EECF244321}">
                <p14:modId xmlns:p14="http://schemas.microsoft.com/office/powerpoint/2010/main" xmlns="" val="1712051055"/>
              </p:ext>
            </p:extLst>
          </p:nvPr>
        </p:nvGraphicFramePr>
        <p:xfrm>
          <a:off x="1202862" y="5196248"/>
          <a:ext cx="1212308" cy="13834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5" name="Chart 14"/>
          <p:cNvGraphicFramePr/>
          <p:nvPr>
            <p:extLst>
              <p:ext uri="{D42A27DB-BD31-4B8C-83A1-F6EECF244321}">
                <p14:modId xmlns:p14="http://schemas.microsoft.com/office/powerpoint/2010/main" xmlns="" val="1712051055"/>
              </p:ext>
            </p:extLst>
          </p:nvPr>
        </p:nvGraphicFramePr>
        <p:xfrm>
          <a:off x="2297230" y="5196248"/>
          <a:ext cx="1212308" cy="13834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6" name="Chart 15"/>
          <p:cNvGraphicFramePr/>
          <p:nvPr>
            <p:extLst>
              <p:ext uri="{D42A27DB-BD31-4B8C-83A1-F6EECF244321}">
                <p14:modId xmlns:p14="http://schemas.microsoft.com/office/powerpoint/2010/main" xmlns="" val="1712051055"/>
              </p:ext>
            </p:extLst>
          </p:nvPr>
        </p:nvGraphicFramePr>
        <p:xfrm>
          <a:off x="3391598" y="5196248"/>
          <a:ext cx="1212308" cy="13834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7" name="Chart 16"/>
          <p:cNvGraphicFramePr/>
          <p:nvPr>
            <p:extLst>
              <p:ext uri="{D42A27DB-BD31-4B8C-83A1-F6EECF244321}">
                <p14:modId xmlns:p14="http://schemas.microsoft.com/office/powerpoint/2010/main" xmlns="" val="1712051055"/>
              </p:ext>
            </p:extLst>
          </p:nvPr>
        </p:nvGraphicFramePr>
        <p:xfrm>
          <a:off x="4485966" y="5196248"/>
          <a:ext cx="1212308" cy="1383452"/>
        </p:xfrm>
        <a:graphic>
          <a:graphicData uri="http://schemas.openxmlformats.org/drawingml/2006/chart">
            <c:chart xmlns:c="http://schemas.openxmlformats.org/drawingml/2006/chart" xmlns:r="http://schemas.openxmlformats.org/officeDocument/2006/relationships" r:id="rId7"/>
          </a:graphicData>
        </a:graphic>
      </p:graphicFrame>
      <p:grpSp>
        <p:nvGrpSpPr>
          <p:cNvPr id="4" name="Group 132"/>
          <p:cNvGrpSpPr/>
          <p:nvPr/>
        </p:nvGrpSpPr>
        <p:grpSpPr>
          <a:xfrm>
            <a:off x="2295625" y="6417733"/>
            <a:ext cx="2342603" cy="326405"/>
            <a:chOff x="2680247" y="3275239"/>
            <a:chExt cx="2342603" cy="326405"/>
          </a:xfrm>
        </p:grpSpPr>
        <p:sp>
          <p:nvSpPr>
            <p:cNvPr id="21" name="Rectangle 20"/>
            <p:cNvSpPr/>
            <p:nvPr/>
          </p:nvSpPr>
          <p:spPr bwMode="auto">
            <a:xfrm>
              <a:off x="2680247" y="3275239"/>
              <a:ext cx="2342603"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5" name="Group 78"/>
            <p:cNvGrpSpPr/>
            <p:nvPr/>
          </p:nvGrpSpPr>
          <p:grpSpPr>
            <a:xfrm>
              <a:off x="2753777" y="3370913"/>
              <a:ext cx="2192741" cy="189673"/>
              <a:chOff x="659335" y="1411290"/>
              <a:chExt cx="2192741" cy="189673"/>
            </a:xfrm>
          </p:grpSpPr>
          <p:grpSp>
            <p:nvGrpSpPr>
              <p:cNvPr id="18" name="Group 121"/>
              <p:cNvGrpSpPr/>
              <p:nvPr/>
            </p:nvGrpSpPr>
            <p:grpSpPr>
              <a:xfrm>
                <a:off x="659335" y="1411290"/>
                <a:ext cx="869453" cy="184666"/>
                <a:chOff x="2001613" y="3943350"/>
                <a:chExt cx="869453" cy="184666"/>
              </a:xfrm>
            </p:grpSpPr>
            <p:sp>
              <p:nvSpPr>
                <p:cNvPr id="29"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30" name="Rectangle 13"/>
                <p:cNvSpPr>
                  <a:spLocks noChangeArrowheads="1"/>
                </p:cNvSpPr>
                <p:nvPr/>
              </p:nvSpPr>
              <p:spPr bwMode="auto">
                <a:xfrm>
                  <a:off x="2147663" y="3943350"/>
                  <a:ext cx="72340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Bunker Coil</a:t>
                  </a:r>
                  <a:endParaRPr lang="en-US" sz="1200" b="1" i="1" dirty="0">
                    <a:solidFill>
                      <a:srgbClr val="002060"/>
                    </a:solidFill>
                    <a:latin typeface="Arial" pitchFamily="34" charset="0"/>
                  </a:endParaRPr>
                </a:p>
              </p:txBody>
            </p:sp>
          </p:grpSp>
          <p:grpSp>
            <p:nvGrpSpPr>
              <p:cNvPr id="19" name="Group 21"/>
              <p:cNvGrpSpPr/>
              <p:nvPr/>
            </p:nvGrpSpPr>
            <p:grpSpPr>
              <a:xfrm>
                <a:off x="1601522" y="1416297"/>
                <a:ext cx="1250554" cy="184666"/>
                <a:chOff x="3494663" y="3684038"/>
                <a:chExt cx="1250554" cy="184666"/>
              </a:xfrm>
            </p:grpSpPr>
            <p:sp>
              <p:nvSpPr>
                <p:cNvPr id="25" name="Rectangle 14"/>
                <p:cNvSpPr>
                  <a:spLocks noChangeArrowheads="1"/>
                </p:cNvSpPr>
                <p:nvPr/>
              </p:nvSpPr>
              <p:spPr bwMode="auto">
                <a:xfrm>
                  <a:off x="3494663"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26" name="Rectangle 15"/>
                <p:cNvSpPr>
                  <a:spLocks noChangeArrowheads="1"/>
                </p:cNvSpPr>
                <p:nvPr/>
              </p:nvSpPr>
              <p:spPr bwMode="auto">
                <a:xfrm>
                  <a:off x="3640713" y="3684038"/>
                  <a:ext cx="464871"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Fin Coil</a:t>
                  </a:r>
                  <a:endParaRPr lang="en-US" sz="1200" b="1" i="1" dirty="0">
                    <a:solidFill>
                      <a:srgbClr val="002060"/>
                    </a:solidFill>
                    <a:latin typeface="Arial" pitchFamily="34" charset="0"/>
                  </a:endParaRPr>
                </a:p>
              </p:txBody>
            </p:sp>
            <p:sp>
              <p:nvSpPr>
                <p:cNvPr id="27" name="Rectangle 14"/>
                <p:cNvSpPr>
                  <a:spLocks noChangeArrowheads="1"/>
                </p:cNvSpPr>
                <p:nvPr/>
              </p:nvSpPr>
              <p:spPr bwMode="auto">
                <a:xfrm>
                  <a:off x="4196813" y="3725313"/>
                  <a:ext cx="101600" cy="101600"/>
                </a:xfrm>
                <a:prstGeom prst="rect">
                  <a:avLst/>
                </a:prstGeom>
                <a:solidFill>
                  <a:srgbClr val="D9D9D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28" name="Rectangle 15"/>
                <p:cNvSpPr>
                  <a:spLocks noChangeArrowheads="1"/>
                </p:cNvSpPr>
                <p:nvPr/>
              </p:nvSpPr>
              <p:spPr bwMode="auto">
                <a:xfrm>
                  <a:off x="4342863" y="3684038"/>
                  <a:ext cx="402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DK/CS</a:t>
                  </a:r>
                  <a:endParaRPr lang="en-US" sz="1200" b="1" i="1" dirty="0">
                    <a:solidFill>
                      <a:srgbClr val="002060"/>
                    </a:solidFill>
                    <a:latin typeface="Arial" pitchFamily="34" charset="0"/>
                  </a:endParaRPr>
                </a:p>
              </p:txBody>
            </p:sp>
          </p:grpSp>
        </p:grpSp>
      </p:grpSp>
    </p:spTree>
  </p:cSld>
  <p:clrMapOvr>
    <a:masterClrMapping/>
  </p:clrMapOvr>
  <p:transition/>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 TECHNOLOGY USED</a:t>
            </a:r>
            <a:endParaRPr lang="en-US" dirty="0"/>
          </a:p>
        </p:txBody>
      </p:sp>
      <p:sp>
        <p:nvSpPr>
          <p:cNvPr id="3" name="Content Placeholder 2"/>
          <p:cNvSpPr>
            <a:spLocks noGrp="1"/>
          </p:cNvSpPr>
          <p:nvPr>
            <p:ph idx="1"/>
          </p:nvPr>
        </p:nvSpPr>
        <p:spPr>
          <a:xfrm>
            <a:off x="289170" y="1153080"/>
            <a:ext cx="6370655" cy="8155416"/>
          </a:xfrm>
        </p:spPr>
        <p:txBody>
          <a:bodyPr/>
          <a:lstStyle/>
          <a:p>
            <a:pPr algn="just"/>
            <a:endParaRPr lang="en-US" dirty="0" smtClean="0"/>
          </a:p>
          <a:p>
            <a:pPr algn="just"/>
            <a:endParaRPr lang="en-US" dirty="0" smtClean="0"/>
          </a:p>
          <a:p>
            <a:pPr algn="just"/>
            <a:endParaRPr lang="en-US" dirty="0" smtClean="0"/>
          </a:p>
          <a:p>
            <a:pPr algn="just"/>
            <a:endParaRPr lang="en-US" dirty="0" smtClean="0"/>
          </a:p>
          <a:p>
            <a:pPr algn="just">
              <a:buNone/>
            </a:pPr>
            <a:endParaRPr lang="en-US" sz="1600" dirty="0" smtClean="0"/>
          </a:p>
          <a:p>
            <a:pPr algn="just">
              <a:spcBef>
                <a:spcPts val="600"/>
              </a:spcBef>
              <a:spcAft>
                <a:spcPts val="600"/>
              </a:spcAft>
            </a:pPr>
            <a:r>
              <a:rPr lang="en-IN" sz="1200" dirty="0" smtClean="0"/>
              <a:t>Usage of Bunker coil system is dropped post 2009.</a:t>
            </a:r>
            <a:endParaRPr lang="en-US" sz="1200" dirty="0" smtClean="0"/>
          </a:p>
          <a:p>
            <a:pPr algn="just">
              <a:spcBef>
                <a:spcPts val="600"/>
              </a:spcBef>
              <a:spcAft>
                <a:spcPts val="600"/>
              </a:spcAft>
            </a:pPr>
            <a:r>
              <a:rPr lang="en-IN" sz="1200" dirty="0" smtClean="0"/>
              <a:t>The average number of chambers in a cold storage is around 3 per store.</a:t>
            </a:r>
            <a:endParaRPr lang="en-US" sz="1200" dirty="0" smtClean="0"/>
          </a:p>
          <a:p>
            <a:pPr algn="just">
              <a:spcBef>
                <a:spcPts val="600"/>
              </a:spcBef>
              <a:spcAft>
                <a:spcPts val="600"/>
              </a:spcAft>
            </a:pPr>
            <a:r>
              <a:rPr lang="en-IN" sz="1200" dirty="0" smtClean="0"/>
              <a:t>50% of the chambers had one door and  other 50% of the chambers have two doors.</a:t>
            </a:r>
            <a:endParaRPr lang="en-US" sz="1200" dirty="0" smtClean="0"/>
          </a:p>
          <a:p>
            <a:pPr algn="just">
              <a:spcBef>
                <a:spcPts val="600"/>
              </a:spcBef>
              <a:spcAft>
                <a:spcPts val="600"/>
              </a:spcAft>
            </a:pPr>
            <a:r>
              <a:rPr lang="en-IN" sz="1200" dirty="0" smtClean="0"/>
              <a:t>12% cold stores reported using fillers (husk, glass wool, sand dust or unspecified) for their primary thermal insulation. The majority, about 71% of the cold stores were using add-on insulating boards in the form of EPS (expanded polystyrene) or thermocol slabs. The incidence of using pre-fabricated PUF panels was low with only 12% cold stores reporting the use of Poly Urethane Foam. </a:t>
            </a:r>
          </a:p>
          <a:p>
            <a:pPr algn="just">
              <a:spcBef>
                <a:spcPts val="600"/>
              </a:spcBef>
              <a:spcAft>
                <a:spcPts val="600"/>
              </a:spcAft>
            </a:pPr>
            <a:r>
              <a:rPr lang="en-IN" sz="1200" dirty="0" smtClean="0"/>
              <a:t>1/3</a:t>
            </a:r>
            <a:r>
              <a:rPr lang="en-IN" sz="1200" baseline="30000" dirty="0" smtClean="0"/>
              <a:t>rd</a:t>
            </a:r>
            <a:r>
              <a:rPr lang="en-IN" sz="1200" dirty="0" smtClean="0"/>
              <a:t> of Type M CSs use fillers for insulation of their chambers. </a:t>
            </a:r>
          </a:p>
          <a:p>
            <a:pPr algn="just">
              <a:spcBef>
                <a:spcPts val="600"/>
              </a:spcBef>
              <a:spcAft>
                <a:spcPts val="600"/>
              </a:spcAft>
            </a:pPr>
            <a:r>
              <a:rPr lang="en-IN" sz="1200" dirty="0" smtClean="0"/>
              <a:t>Majority of CSs have chambers with thickness of 50mm or above. Almost 50% of these cold storages have chambers with 70mm or more thickness. The average thickness is reported to be 74mm. </a:t>
            </a:r>
          </a:p>
          <a:p>
            <a:pPr algn="just">
              <a:spcBef>
                <a:spcPts val="600"/>
              </a:spcBef>
              <a:spcAft>
                <a:spcPts val="600"/>
              </a:spcAft>
            </a:pPr>
            <a:r>
              <a:rPr lang="en-IN" sz="1200" dirty="0" smtClean="0"/>
              <a:t>Chambers using PUF panels for insulation purposes have maximum thickness of 84mm. The lowest thickness is for chambers using mix for insulation. </a:t>
            </a:r>
          </a:p>
        </p:txBody>
      </p:sp>
      <p:graphicFrame>
        <p:nvGraphicFramePr>
          <p:cNvPr id="5" name="Table 4"/>
          <p:cNvGraphicFramePr>
            <a:graphicFrameLocks noGrp="1"/>
          </p:cNvGraphicFramePr>
          <p:nvPr/>
        </p:nvGraphicFramePr>
        <p:xfrm>
          <a:off x="1009650" y="1440668"/>
          <a:ext cx="4952502" cy="987124"/>
        </p:xfrm>
        <a:graphic>
          <a:graphicData uri="http://schemas.openxmlformats.org/drawingml/2006/table">
            <a:tbl>
              <a:tblPr/>
              <a:tblGrid>
                <a:gridCol w="2712203"/>
                <a:gridCol w="1154947"/>
                <a:gridCol w="1085352"/>
              </a:tblGrid>
              <a:tr h="394849">
                <a:tc>
                  <a:txBody>
                    <a:bodyPr/>
                    <a:lstStyle/>
                    <a:p>
                      <a:pPr marL="269875" marR="0" algn="just">
                        <a:lnSpc>
                          <a:spcPct val="115000"/>
                        </a:lnSpc>
                        <a:spcBef>
                          <a:spcPts val="0"/>
                        </a:spcBef>
                        <a:spcAft>
                          <a:spcPts val="0"/>
                        </a:spcAft>
                      </a:pPr>
                      <a:r>
                        <a:rPr lang="en-IN" sz="1100" kern="1200" dirty="0">
                          <a:latin typeface="Cambria"/>
                          <a:ea typeface="Corbel"/>
                          <a:cs typeface="Times New Roman"/>
                        </a:rPr>
                        <a:t>Type of Coil used</a:t>
                      </a:r>
                      <a:endParaRPr lang="en-US" sz="1100" kern="1200" dirty="0">
                        <a:latin typeface="Cambria"/>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115888" marR="0" indent="0" algn="ctr">
                        <a:lnSpc>
                          <a:spcPct val="115000"/>
                        </a:lnSpc>
                        <a:spcBef>
                          <a:spcPts val="0"/>
                        </a:spcBef>
                        <a:spcAft>
                          <a:spcPts val="0"/>
                        </a:spcAft>
                      </a:pPr>
                      <a:r>
                        <a:rPr lang="en-IN" sz="1100" kern="1200" dirty="0" smtClean="0">
                          <a:latin typeface="Cambria"/>
                          <a:ea typeface="Corbel"/>
                          <a:cs typeface="Times New Roman"/>
                        </a:rPr>
                        <a:t>After 2009</a:t>
                      </a:r>
                    </a:p>
                    <a:p>
                      <a:pPr marL="115888" marR="0" indent="0" algn="ctr">
                        <a:lnSpc>
                          <a:spcPct val="115000"/>
                        </a:lnSpc>
                        <a:spcBef>
                          <a:spcPts val="0"/>
                        </a:spcBef>
                        <a:spcAft>
                          <a:spcPts val="0"/>
                        </a:spcAft>
                      </a:pPr>
                      <a:r>
                        <a:rPr lang="en-IN" sz="1100" kern="1200" dirty="0" smtClean="0">
                          <a:latin typeface="Cambria"/>
                          <a:ea typeface="Corbel"/>
                          <a:cs typeface="Times New Roman"/>
                        </a:rPr>
                        <a:t>(n=1183)</a:t>
                      </a:r>
                      <a:endParaRPr lang="en-US" sz="1100" kern="1200" dirty="0">
                        <a:latin typeface="Cambria"/>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58738" marR="0" indent="0" algn="ctr">
                        <a:lnSpc>
                          <a:spcPct val="115000"/>
                        </a:lnSpc>
                        <a:spcBef>
                          <a:spcPts val="0"/>
                        </a:spcBef>
                        <a:spcAft>
                          <a:spcPts val="0"/>
                        </a:spcAft>
                      </a:pPr>
                      <a:r>
                        <a:rPr lang="en-IN" sz="1100" kern="1200" dirty="0" smtClean="0">
                          <a:latin typeface="Cambria"/>
                          <a:ea typeface="Corbel"/>
                          <a:cs typeface="Times New Roman"/>
                        </a:rPr>
                        <a:t>Before 2009</a:t>
                      </a:r>
                    </a:p>
                    <a:p>
                      <a:pPr marL="58738" marR="0" indent="0" algn="ctr">
                        <a:lnSpc>
                          <a:spcPct val="115000"/>
                        </a:lnSpc>
                        <a:spcBef>
                          <a:spcPts val="0"/>
                        </a:spcBef>
                        <a:spcAft>
                          <a:spcPts val="0"/>
                        </a:spcAft>
                      </a:pPr>
                      <a:r>
                        <a:rPr lang="en-IN" sz="1100" kern="1200" dirty="0" smtClean="0">
                          <a:latin typeface="Cambria"/>
                          <a:ea typeface="Corbel"/>
                          <a:cs typeface="Times New Roman"/>
                        </a:rPr>
                        <a:t>(n=3691)</a:t>
                      </a:r>
                      <a:endParaRPr lang="en-US" sz="1100" kern="1200" dirty="0">
                        <a:latin typeface="Cambria"/>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197425">
                <a:tc>
                  <a:txBody>
                    <a:bodyPr/>
                    <a:lstStyle/>
                    <a:p>
                      <a:pPr marL="269875" marR="0" algn="just">
                        <a:lnSpc>
                          <a:spcPct val="115000"/>
                        </a:lnSpc>
                        <a:spcBef>
                          <a:spcPts val="0"/>
                        </a:spcBef>
                        <a:spcAft>
                          <a:spcPts val="0"/>
                        </a:spcAft>
                      </a:pPr>
                      <a:r>
                        <a:rPr lang="en-IN" sz="1100" kern="1200" dirty="0">
                          <a:latin typeface="Cambria"/>
                          <a:ea typeface="Corbel"/>
                          <a:cs typeface="Times New Roman"/>
                        </a:rPr>
                        <a:t>Bunker coil system</a:t>
                      </a:r>
                      <a:endParaRPr lang="en-US" sz="1100" kern="1200" dirty="0">
                        <a:latin typeface="Cambria"/>
                        <a:ea typeface="Corbel"/>
                        <a:cs typeface="Times New Roman"/>
                      </a:endParaRPr>
                    </a:p>
                  </a:txBody>
                  <a:tcPr marL="64378" marR="64378"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1100" kern="1200" dirty="0">
                          <a:solidFill>
                            <a:schemeClr val="tx1"/>
                          </a:solidFill>
                          <a:latin typeface="Cambria"/>
                          <a:ea typeface="Corbel"/>
                          <a:cs typeface="Times New Roman"/>
                        </a:rPr>
                        <a:t>27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1100" kern="1200" dirty="0">
                          <a:solidFill>
                            <a:schemeClr val="tx1"/>
                          </a:solidFill>
                          <a:latin typeface="Cambria"/>
                          <a:ea typeface="Corbel"/>
                          <a:cs typeface="Times New Roman"/>
                        </a:rPr>
                        <a:t>36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7425">
                <a:tc>
                  <a:txBody>
                    <a:bodyPr/>
                    <a:lstStyle/>
                    <a:p>
                      <a:pPr marL="269875" marR="0" algn="just">
                        <a:lnSpc>
                          <a:spcPct val="115000"/>
                        </a:lnSpc>
                        <a:spcBef>
                          <a:spcPts val="0"/>
                        </a:spcBef>
                        <a:spcAft>
                          <a:spcPts val="0"/>
                        </a:spcAft>
                      </a:pPr>
                      <a:r>
                        <a:rPr lang="en-IN" sz="1100" kern="1200" dirty="0">
                          <a:latin typeface="Cambria"/>
                          <a:ea typeface="Corbel"/>
                          <a:cs typeface="Times New Roman"/>
                        </a:rPr>
                        <a:t>Fin coil system</a:t>
                      </a:r>
                      <a:endParaRPr lang="en-US" sz="1100" kern="1200" dirty="0">
                        <a:latin typeface="Cambria"/>
                        <a:ea typeface="Corbel"/>
                        <a:cs typeface="Times New Roman"/>
                      </a:endParaRPr>
                    </a:p>
                  </a:txBody>
                  <a:tcPr marL="64378" marR="64378"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1100" kern="1200" dirty="0" smtClean="0">
                          <a:solidFill>
                            <a:schemeClr val="tx1"/>
                          </a:solidFill>
                          <a:latin typeface="Cambria"/>
                          <a:ea typeface="Corbel"/>
                          <a:cs typeface="Times New Roman"/>
                        </a:rPr>
                        <a:t>39</a:t>
                      </a:r>
                      <a:endParaRPr lang="en-US" sz="1100"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1100" kern="1200" dirty="0" smtClean="0">
                          <a:solidFill>
                            <a:schemeClr val="tx1"/>
                          </a:solidFill>
                          <a:latin typeface="Cambria"/>
                          <a:ea typeface="Corbel"/>
                          <a:cs typeface="Times New Roman"/>
                        </a:rPr>
                        <a:t>21</a:t>
                      </a:r>
                      <a:endParaRPr lang="en-US" sz="1100"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7425">
                <a:tc>
                  <a:txBody>
                    <a:bodyPr/>
                    <a:lstStyle/>
                    <a:p>
                      <a:pPr marL="269875" marR="0" algn="just">
                        <a:lnSpc>
                          <a:spcPct val="115000"/>
                        </a:lnSpc>
                        <a:spcBef>
                          <a:spcPts val="0"/>
                        </a:spcBef>
                        <a:spcAft>
                          <a:spcPts val="0"/>
                        </a:spcAft>
                      </a:pPr>
                      <a:r>
                        <a:rPr lang="en-US" sz="1100" kern="1200" dirty="0" smtClean="0">
                          <a:latin typeface="Cambria"/>
                          <a:ea typeface="Corbel"/>
                          <a:cs typeface="Times New Roman"/>
                        </a:rPr>
                        <a:t>DK / CS</a:t>
                      </a:r>
                      <a:endParaRPr lang="en-US" sz="1100" kern="1200" dirty="0">
                        <a:latin typeface="Cambria"/>
                        <a:ea typeface="Corbel"/>
                        <a:cs typeface="Times New Roman"/>
                      </a:endParaRPr>
                    </a:p>
                  </a:txBody>
                  <a:tcPr marL="64378" marR="64378"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1100" kern="1200" dirty="0" smtClean="0">
                          <a:solidFill>
                            <a:schemeClr val="tx1"/>
                          </a:solidFill>
                          <a:latin typeface="Cambria"/>
                          <a:ea typeface="Corbel"/>
                          <a:cs typeface="Times New Roman"/>
                        </a:rPr>
                        <a:t>34</a:t>
                      </a:r>
                      <a:endParaRPr lang="en-US" sz="1100"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1100" kern="1200" dirty="0" smtClean="0">
                          <a:solidFill>
                            <a:schemeClr val="tx1"/>
                          </a:solidFill>
                          <a:latin typeface="Cambria"/>
                          <a:ea typeface="Corbel"/>
                          <a:cs typeface="Times New Roman"/>
                        </a:rPr>
                        <a:t>43</a:t>
                      </a:r>
                      <a:endParaRPr lang="en-US" sz="1100"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 TECHNOLOGY USED</a:t>
            </a:r>
            <a:endParaRPr lang="en-US" dirty="0"/>
          </a:p>
        </p:txBody>
      </p:sp>
      <p:sp>
        <p:nvSpPr>
          <p:cNvPr id="3" name="Content Placeholder 2"/>
          <p:cNvSpPr>
            <a:spLocks noGrp="1"/>
          </p:cNvSpPr>
          <p:nvPr>
            <p:ph idx="1"/>
          </p:nvPr>
        </p:nvSpPr>
        <p:spPr>
          <a:xfrm>
            <a:off x="289170" y="1153080"/>
            <a:ext cx="6370655" cy="8155416"/>
          </a:xfrm>
        </p:spPr>
        <p:txBody>
          <a:bodyPr/>
          <a:lstStyle/>
          <a:p>
            <a:pPr algn="just"/>
            <a:endParaRPr lang="en-US" dirty="0" smtClean="0"/>
          </a:p>
          <a:p>
            <a:pPr algn="just"/>
            <a:endParaRPr lang="en-US" dirty="0" smtClean="0"/>
          </a:p>
        </p:txBody>
      </p:sp>
      <p:graphicFrame>
        <p:nvGraphicFramePr>
          <p:cNvPr id="6" name="Table 5"/>
          <p:cNvGraphicFramePr>
            <a:graphicFrameLocks noGrp="1"/>
          </p:cNvGraphicFramePr>
          <p:nvPr/>
        </p:nvGraphicFramePr>
        <p:xfrm>
          <a:off x="317129" y="3240595"/>
          <a:ext cx="6278651" cy="1524799"/>
        </p:xfrm>
        <a:graphic>
          <a:graphicData uri="http://schemas.openxmlformats.org/drawingml/2006/table">
            <a:tbl>
              <a:tblPr/>
              <a:tblGrid>
                <a:gridCol w="1468128"/>
                <a:gridCol w="1050727"/>
                <a:gridCol w="939949"/>
                <a:gridCol w="939949"/>
                <a:gridCol w="939949"/>
                <a:gridCol w="939949"/>
              </a:tblGrid>
              <a:tr h="0">
                <a:tc>
                  <a:txBody>
                    <a:bodyPr/>
                    <a:lstStyle/>
                    <a:p>
                      <a:pPr marL="269875" marR="0" indent="-269875" algn="just">
                        <a:lnSpc>
                          <a:spcPct val="115000"/>
                        </a:lnSpc>
                        <a:spcBef>
                          <a:spcPts val="0"/>
                        </a:spcBef>
                        <a:spcAft>
                          <a:spcPts val="0"/>
                        </a:spcAft>
                      </a:pPr>
                      <a:r>
                        <a:rPr lang="en-IN" sz="1100" b="1" kern="1200" dirty="0">
                          <a:latin typeface="Cambria"/>
                          <a:ea typeface="Corbel"/>
                          <a:cs typeface="Times New Roman"/>
                        </a:rPr>
                        <a:t>Type </a:t>
                      </a:r>
                      <a:r>
                        <a:rPr lang="en-IN" sz="1100" b="1" kern="1200" baseline="0" dirty="0" smtClean="0">
                          <a:latin typeface="Cambria"/>
                          <a:ea typeface="Corbel"/>
                          <a:cs typeface="Times New Roman"/>
                        </a:rPr>
                        <a:t> </a:t>
                      </a:r>
                      <a:r>
                        <a:rPr lang="en-IN" sz="1100" b="1" kern="1200" dirty="0" smtClean="0">
                          <a:latin typeface="Cambria"/>
                          <a:ea typeface="Corbel"/>
                          <a:cs typeface="Times New Roman"/>
                        </a:rPr>
                        <a:t>of  Coil </a:t>
                      </a:r>
                      <a:r>
                        <a:rPr lang="en-IN" sz="1100" b="1" kern="1200" dirty="0">
                          <a:latin typeface="Cambria"/>
                          <a:ea typeface="Corbel"/>
                          <a:cs typeface="Times New Roman"/>
                        </a:rPr>
                        <a:t>used</a:t>
                      </a:r>
                      <a:endParaRPr lang="en-US" sz="1100" b="1" kern="1200" dirty="0">
                        <a:latin typeface="Cambria"/>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0" marR="0" indent="0" algn="ctr" defTabSz="914400" rtl="0" eaLnBrk="1" fontAlgn="b" latinLnBrk="0" hangingPunct="1">
                        <a:lnSpc>
                          <a:spcPct val="115000"/>
                        </a:lnSpc>
                        <a:spcBef>
                          <a:spcPts val="0"/>
                        </a:spcBef>
                        <a:spcAft>
                          <a:spcPts val="0"/>
                        </a:spcAft>
                      </a:pPr>
                      <a:r>
                        <a:rPr lang="en-US" sz="1100" b="1" kern="1200" dirty="0" smtClean="0">
                          <a:solidFill>
                            <a:schemeClr val="tx1"/>
                          </a:solidFill>
                          <a:latin typeface="Cambria"/>
                          <a:ea typeface="Corbel"/>
                          <a:cs typeface="Times New Roman"/>
                        </a:rPr>
                        <a:t>Proprietorship</a:t>
                      </a:r>
                    </a:p>
                    <a:p>
                      <a:pPr marL="0" marR="0" indent="0" algn="ctr" defTabSz="914400" rtl="0" eaLnBrk="1" fontAlgn="b" latinLnBrk="0" hangingPunct="1">
                        <a:lnSpc>
                          <a:spcPct val="115000"/>
                        </a:lnSpc>
                        <a:spcBef>
                          <a:spcPts val="0"/>
                        </a:spcBef>
                        <a:spcAft>
                          <a:spcPts val="0"/>
                        </a:spcAft>
                      </a:pPr>
                      <a:r>
                        <a:rPr lang="en-US" sz="1100" b="1" kern="1200" dirty="0" smtClean="0">
                          <a:solidFill>
                            <a:schemeClr val="tx1"/>
                          </a:solidFill>
                          <a:latin typeface="Cambria"/>
                          <a:ea typeface="Corbel"/>
                          <a:cs typeface="Times New Roman"/>
                        </a:rPr>
                        <a:t>(n=1336)</a:t>
                      </a:r>
                      <a:endParaRPr lang="en-US" sz="1100" b="1"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1" kern="1200" dirty="0" smtClean="0">
                          <a:solidFill>
                            <a:schemeClr val="tx1"/>
                          </a:solidFill>
                          <a:latin typeface="Cambria"/>
                          <a:ea typeface="Corbel"/>
                          <a:cs typeface="Times New Roman"/>
                        </a:rPr>
                        <a:t> Partnership</a:t>
                      </a:r>
                    </a:p>
                    <a:p>
                      <a:pPr marL="115888" marR="0" indent="-115888" algn="ctr" defTabSz="914400" rtl="0" eaLnBrk="1" fontAlgn="b" latinLnBrk="0" hangingPunct="1">
                        <a:lnSpc>
                          <a:spcPct val="115000"/>
                        </a:lnSpc>
                        <a:spcBef>
                          <a:spcPts val="0"/>
                        </a:spcBef>
                        <a:spcAft>
                          <a:spcPts val="0"/>
                        </a:spcAft>
                      </a:pPr>
                      <a:r>
                        <a:rPr lang="en-US" sz="1100" b="1" kern="1200" dirty="0" smtClean="0">
                          <a:solidFill>
                            <a:schemeClr val="tx1"/>
                          </a:solidFill>
                          <a:latin typeface="Cambria"/>
                          <a:ea typeface="Corbel"/>
                          <a:cs typeface="Times New Roman"/>
                        </a:rPr>
                        <a:t>(n=1677)</a:t>
                      </a:r>
                      <a:endParaRPr lang="en-US" sz="1100" b="1"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1" kern="1200" dirty="0" smtClean="0">
                          <a:solidFill>
                            <a:schemeClr val="tx1"/>
                          </a:solidFill>
                          <a:latin typeface="Cambria"/>
                          <a:ea typeface="Corbel"/>
                          <a:cs typeface="Times New Roman"/>
                        </a:rPr>
                        <a:t> Company (Public Ltd.)</a:t>
                      </a:r>
                    </a:p>
                    <a:p>
                      <a:pPr marL="115888" marR="0" indent="-115888" algn="ctr" defTabSz="914400" rtl="0" eaLnBrk="1" fontAlgn="b" latinLnBrk="0" hangingPunct="1">
                        <a:lnSpc>
                          <a:spcPct val="115000"/>
                        </a:lnSpc>
                        <a:spcBef>
                          <a:spcPts val="0"/>
                        </a:spcBef>
                        <a:spcAft>
                          <a:spcPts val="0"/>
                        </a:spcAft>
                      </a:pPr>
                      <a:r>
                        <a:rPr lang="en-US" sz="1100" b="1" kern="1200" dirty="0" smtClean="0">
                          <a:solidFill>
                            <a:schemeClr val="tx1"/>
                          </a:solidFill>
                          <a:latin typeface="Cambria"/>
                          <a:ea typeface="Corbel"/>
                          <a:cs typeface="Times New Roman"/>
                        </a:rPr>
                        <a:t>(n=174)</a:t>
                      </a:r>
                      <a:endParaRPr lang="en-US" sz="1100" b="1"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1" kern="1200" dirty="0" smtClean="0">
                          <a:solidFill>
                            <a:schemeClr val="tx1"/>
                          </a:solidFill>
                          <a:latin typeface="Cambria"/>
                          <a:ea typeface="Corbel"/>
                          <a:cs typeface="Times New Roman"/>
                        </a:rPr>
                        <a:t> Company (Private Ltd.)</a:t>
                      </a:r>
                    </a:p>
                    <a:p>
                      <a:pPr marL="115888" marR="0" indent="0" algn="ctr" defTabSz="914400" rtl="0" eaLnBrk="1" fontAlgn="b" latinLnBrk="0" hangingPunct="1">
                        <a:lnSpc>
                          <a:spcPct val="115000"/>
                        </a:lnSpc>
                        <a:spcBef>
                          <a:spcPts val="0"/>
                        </a:spcBef>
                        <a:spcAft>
                          <a:spcPts val="0"/>
                        </a:spcAft>
                      </a:pPr>
                      <a:r>
                        <a:rPr lang="en-US" sz="1100" b="1" kern="1200" dirty="0" smtClean="0">
                          <a:solidFill>
                            <a:schemeClr val="tx1"/>
                          </a:solidFill>
                          <a:latin typeface="Cambria"/>
                          <a:ea typeface="Corbel"/>
                          <a:cs typeface="Times New Roman"/>
                        </a:rPr>
                        <a:t>(n=1563)</a:t>
                      </a:r>
                      <a:endParaRPr lang="en-US" sz="1100" b="1"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1" kern="1200" dirty="0" smtClean="0">
                          <a:solidFill>
                            <a:schemeClr val="tx1"/>
                          </a:solidFill>
                          <a:latin typeface="Cambria"/>
                          <a:ea typeface="Corbel"/>
                          <a:cs typeface="Times New Roman"/>
                        </a:rPr>
                        <a:t> Association (Public)</a:t>
                      </a:r>
                    </a:p>
                    <a:p>
                      <a:pPr marL="115888" marR="0" indent="0" algn="ctr" defTabSz="914400" rtl="0" eaLnBrk="1" fontAlgn="b" latinLnBrk="0" hangingPunct="1">
                        <a:lnSpc>
                          <a:spcPct val="115000"/>
                        </a:lnSpc>
                        <a:spcBef>
                          <a:spcPts val="0"/>
                        </a:spcBef>
                        <a:spcAft>
                          <a:spcPts val="0"/>
                        </a:spcAft>
                      </a:pPr>
                      <a:r>
                        <a:rPr lang="en-US" sz="1100" b="1" kern="1200" dirty="0" smtClean="0">
                          <a:solidFill>
                            <a:schemeClr val="tx1"/>
                          </a:solidFill>
                          <a:latin typeface="Cambria"/>
                          <a:ea typeface="Corbel"/>
                          <a:cs typeface="Times New Roman"/>
                        </a:rPr>
                        <a:t>(n=5)</a:t>
                      </a:r>
                      <a:endParaRPr lang="en-US" sz="1100" b="1"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246589">
                <a:tc>
                  <a:txBody>
                    <a:bodyPr/>
                    <a:lstStyle/>
                    <a:p>
                      <a:pPr marL="53975" marR="0" indent="0" algn="just" defTabSz="914400" rtl="0" eaLnBrk="1" latinLnBrk="0" hangingPunct="1">
                        <a:lnSpc>
                          <a:spcPct val="115000"/>
                        </a:lnSpc>
                        <a:spcBef>
                          <a:spcPts val="0"/>
                        </a:spcBef>
                        <a:spcAft>
                          <a:spcPts val="0"/>
                        </a:spcAft>
                      </a:pPr>
                      <a:r>
                        <a:rPr lang="en-IN" sz="1100" kern="1200" dirty="0" smtClean="0">
                          <a:solidFill>
                            <a:schemeClr val="tx1"/>
                          </a:solidFill>
                          <a:latin typeface="Calibri" pitchFamily="34" charset="0"/>
                          <a:ea typeface="Corbel"/>
                          <a:cs typeface="Times New Roman"/>
                        </a:rPr>
                        <a:t>Bunker coil </a:t>
                      </a:r>
                      <a:r>
                        <a:rPr lang="en-IN" sz="1100" kern="1200" dirty="0">
                          <a:solidFill>
                            <a:schemeClr val="tx1"/>
                          </a:solidFill>
                          <a:latin typeface="Calibri" pitchFamily="34" charset="0"/>
                          <a:ea typeface="Corbel"/>
                          <a:cs typeface="Times New Roman"/>
                        </a:rPr>
                        <a:t>system</a:t>
                      </a:r>
                      <a:endParaRPr lang="en-US" sz="1100" kern="1200" dirty="0">
                        <a:solidFill>
                          <a:schemeClr val="tx1"/>
                        </a:solidFill>
                        <a:latin typeface="Calibri" pitchFamily="34" charset="0"/>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34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35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32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36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941">
                <a:tc>
                  <a:txBody>
                    <a:bodyPr/>
                    <a:lstStyle/>
                    <a:p>
                      <a:pPr marL="53975" marR="0" indent="0" algn="just" defTabSz="914400" rtl="0" eaLnBrk="1" latinLnBrk="0" hangingPunct="1">
                        <a:lnSpc>
                          <a:spcPct val="115000"/>
                        </a:lnSpc>
                        <a:spcBef>
                          <a:spcPts val="0"/>
                        </a:spcBef>
                        <a:spcAft>
                          <a:spcPts val="0"/>
                        </a:spcAft>
                      </a:pPr>
                      <a:r>
                        <a:rPr lang="en-IN" sz="1100" kern="1200" dirty="0">
                          <a:solidFill>
                            <a:schemeClr val="tx1"/>
                          </a:solidFill>
                          <a:latin typeface="Calibri" pitchFamily="34" charset="0"/>
                          <a:ea typeface="Corbel"/>
                          <a:cs typeface="Times New Roman"/>
                        </a:rPr>
                        <a:t>Fin coil system</a:t>
                      </a:r>
                      <a:endParaRPr lang="en-US" sz="1100" kern="1200" dirty="0">
                        <a:solidFill>
                          <a:schemeClr val="tx1"/>
                        </a:solidFill>
                        <a:latin typeface="Calibri" pitchFamily="34" charset="0"/>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26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38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22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60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28600">
                <a:tc>
                  <a:txBody>
                    <a:bodyPr/>
                    <a:lstStyle/>
                    <a:p>
                      <a:pPr marL="53975" marR="0" indent="0" algn="just" defTabSz="914400" rtl="0" eaLnBrk="1"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DK / CS</a:t>
                      </a:r>
                      <a:endParaRPr lang="en-US" sz="1100" kern="1200" dirty="0">
                        <a:solidFill>
                          <a:schemeClr val="tx1"/>
                        </a:solidFill>
                        <a:latin typeface="Calibri" pitchFamily="34" charset="0"/>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40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42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30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43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40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graphicFrame>
        <p:nvGraphicFramePr>
          <p:cNvPr id="7" name="Table 6"/>
          <p:cNvGraphicFramePr>
            <a:graphicFrameLocks noGrp="1"/>
          </p:cNvGraphicFramePr>
          <p:nvPr/>
        </p:nvGraphicFramePr>
        <p:xfrm>
          <a:off x="323851" y="5275580"/>
          <a:ext cx="6292103" cy="1735473"/>
        </p:xfrm>
        <a:graphic>
          <a:graphicData uri="http://schemas.openxmlformats.org/drawingml/2006/table">
            <a:tbl>
              <a:tblPr/>
              <a:tblGrid>
                <a:gridCol w="1585631"/>
                <a:gridCol w="1176618"/>
                <a:gridCol w="1176618"/>
                <a:gridCol w="1176618"/>
                <a:gridCol w="1176618"/>
              </a:tblGrid>
              <a:tr h="0">
                <a:tc>
                  <a:txBody>
                    <a:bodyPr/>
                    <a:lstStyle/>
                    <a:p>
                      <a:pPr marL="269875" marR="0" algn="just">
                        <a:lnSpc>
                          <a:spcPct val="115000"/>
                        </a:lnSpc>
                        <a:spcBef>
                          <a:spcPts val="0"/>
                        </a:spcBef>
                        <a:spcAft>
                          <a:spcPts val="0"/>
                        </a:spcAft>
                      </a:pPr>
                      <a:r>
                        <a:rPr lang="en-IN" sz="1100" b="1" kern="1200" dirty="0">
                          <a:latin typeface="Cambria"/>
                          <a:ea typeface="Corbel"/>
                          <a:cs typeface="Times New Roman"/>
                        </a:rPr>
                        <a:t>Type of Coil used</a:t>
                      </a:r>
                      <a:endParaRPr lang="en-US" sz="1100" b="1" kern="1200" dirty="0">
                        <a:latin typeface="Cambria"/>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115888" marR="0" indent="0" algn="ctr">
                        <a:lnSpc>
                          <a:spcPct val="115000"/>
                        </a:lnSpc>
                        <a:spcBef>
                          <a:spcPts val="0"/>
                        </a:spcBef>
                        <a:spcAft>
                          <a:spcPts val="0"/>
                        </a:spcAft>
                      </a:pPr>
                      <a:r>
                        <a:rPr lang="en-US" sz="1100" b="1" kern="1200" dirty="0" smtClean="0">
                          <a:latin typeface="Cambria"/>
                          <a:ea typeface="Corbel"/>
                          <a:cs typeface="Times New Roman"/>
                        </a:rPr>
                        <a:t> Association (Private)</a:t>
                      </a:r>
                    </a:p>
                    <a:p>
                      <a:pPr marL="115888" marR="0" indent="0" algn="ctr">
                        <a:lnSpc>
                          <a:spcPct val="115000"/>
                        </a:lnSpc>
                        <a:spcBef>
                          <a:spcPts val="0"/>
                        </a:spcBef>
                        <a:spcAft>
                          <a:spcPts val="0"/>
                        </a:spcAft>
                      </a:pPr>
                      <a:r>
                        <a:rPr lang="en-US" sz="1100" b="1" kern="1200" dirty="0" smtClean="0">
                          <a:latin typeface="Cambria"/>
                          <a:ea typeface="Corbel"/>
                          <a:cs typeface="Times New Roman"/>
                        </a:rPr>
                        <a:t>(n=12)</a:t>
                      </a:r>
                      <a:endParaRPr lang="en-US" sz="1100" b="1" kern="1200" dirty="0">
                        <a:latin typeface="Cambria"/>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58738" marR="0" indent="0" algn="ctr">
                        <a:lnSpc>
                          <a:spcPct val="115000"/>
                        </a:lnSpc>
                        <a:spcBef>
                          <a:spcPts val="0"/>
                        </a:spcBef>
                        <a:spcAft>
                          <a:spcPts val="0"/>
                        </a:spcAft>
                      </a:pPr>
                      <a:r>
                        <a:rPr lang="en-US" sz="1100" b="1" kern="1200" dirty="0" smtClean="0">
                          <a:latin typeface="Cambria"/>
                          <a:ea typeface="Corbel"/>
                          <a:cs typeface="Times New Roman"/>
                        </a:rPr>
                        <a:t> Cooperative</a:t>
                      </a:r>
                    </a:p>
                    <a:p>
                      <a:pPr marL="58738" marR="0" indent="0" algn="ctr">
                        <a:lnSpc>
                          <a:spcPct val="115000"/>
                        </a:lnSpc>
                        <a:spcBef>
                          <a:spcPts val="0"/>
                        </a:spcBef>
                        <a:spcAft>
                          <a:spcPts val="0"/>
                        </a:spcAft>
                      </a:pPr>
                      <a:r>
                        <a:rPr lang="en-US" sz="1100" b="1" kern="1200" dirty="0" smtClean="0">
                          <a:latin typeface="Cambria"/>
                          <a:ea typeface="Corbel"/>
                          <a:cs typeface="Times New Roman"/>
                        </a:rPr>
                        <a:t>(n=130)</a:t>
                      </a:r>
                      <a:endParaRPr lang="en-US" sz="1100" b="1" kern="1200" dirty="0">
                        <a:latin typeface="Cambria"/>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58738" marR="0" indent="0" algn="ctr">
                        <a:lnSpc>
                          <a:spcPct val="115000"/>
                        </a:lnSpc>
                        <a:spcBef>
                          <a:spcPts val="0"/>
                        </a:spcBef>
                        <a:spcAft>
                          <a:spcPts val="0"/>
                        </a:spcAft>
                      </a:pPr>
                      <a:r>
                        <a:rPr lang="en-US" sz="1100" b="1" kern="1200" dirty="0" smtClean="0">
                          <a:latin typeface="Cambria"/>
                          <a:ea typeface="Corbel"/>
                          <a:cs typeface="Times New Roman"/>
                        </a:rPr>
                        <a:t> Government (Co./Dept./ PSU)</a:t>
                      </a:r>
                    </a:p>
                    <a:p>
                      <a:pPr marL="58738" marR="0" indent="0" algn="ctr">
                        <a:lnSpc>
                          <a:spcPct val="115000"/>
                        </a:lnSpc>
                        <a:spcBef>
                          <a:spcPts val="0"/>
                        </a:spcBef>
                        <a:spcAft>
                          <a:spcPts val="0"/>
                        </a:spcAft>
                      </a:pPr>
                      <a:r>
                        <a:rPr lang="en-US" sz="1100" b="1" kern="1200" dirty="0" smtClean="0">
                          <a:latin typeface="Cambria"/>
                          <a:ea typeface="Corbel"/>
                          <a:cs typeface="Times New Roman"/>
                        </a:rPr>
                        <a:t>(n=82)</a:t>
                      </a:r>
                      <a:endParaRPr lang="en-US" sz="1100" b="1" kern="1200" dirty="0">
                        <a:latin typeface="Cambria"/>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58738" marR="0" indent="0" algn="ctr">
                        <a:lnSpc>
                          <a:spcPct val="115000"/>
                        </a:lnSpc>
                        <a:spcBef>
                          <a:spcPts val="0"/>
                        </a:spcBef>
                        <a:spcAft>
                          <a:spcPts val="0"/>
                        </a:spcAft>
                      </a:pPr>
                      <a:r>
                        <a:rPr lang="en-US" sz="1100" b="1" kern="1200" dirty="0" smtClean="0">
                          <a:latin typeface="Cambria"/>
                          <a:ea typeface="Corbel"/>
                          <a:cs typeface="Times New Roman"/>
                        </a:rPr>
                        <a:t>Not</a:t>
                      </a:r>
                      <a:r>
                        <a:rPr lang="en-US" sz="1100" b="1" kern="1200" baseline="0" dirty="0" smtClean="0">
                          <a:latin typeface="Cambria"/>
                          <a:ea typeface="Corbel"/>
                          <a:cs typeface="Times New Roman"/>
                        </a:rPr>
                        <a:t> classified under any Ownership type</a:t>
                      </a:r>
                    </a:p>
                    <a:p>
                      <a:pPr marL="58738" marR="0" indent="0" algn="ctr">
                        <a:lnSpc>
                          <a:spcPct val="115000"/>
                        </a:lnSpc>
                        <a:spcBef>
                          <a:spcPts val="0"/>
                        </a:spcBef>
                        <a:spcAft>
                          <a:spcPts val="0"/>
                        </a:spcAft>
                      </a:pPr>
                      <a:r>
                        <a:rPr lang="en-US" sz="1100" b="1" kern="1200" baseline="0" dirty="0" smtClean="0">
                          <a:latin typeface="Cambria"/>
                          <a:ea typeface="Corbel"/>
                          <a:cs typeface="Times New Roman"/>
                        </a:rPr>
                        <a:t>(n=24)</a:t>
                      </a:r>
                      <a:endParaRPr lang="en-US" sz="1100" b="1" kern="1200" dirty="0">
                        <a:latin typeface="Cambria"/>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274002">
                <a:tc>
                  <a:txBody>
                    <a:bodyPr/>
                    <a:lstStyle/>
                    <a:p>
                      <a:pPr marL="53975" marR="0" indent="0" algn="just" defTabSz="914400" rtl="0" eaLnBrk="1" latinLnBrk="0" hangingPunct="1">
                        <a:lnSpc>
                          <a:spcPct val="115000"/>
                        </a:lnSpc>
                        <a:spcBef>
                          <a:spcPts val="0"/>
                        </a:spcBef>
                        <a:spcAft>
                          <a:spcPts val="0"/>
                        </a:spcAft>
                      </a:pPr>
                      <a:r>
                        <a:rPr lang="en-IN" sz="1100" kern="1200" dirty="0">
                          <a:solidFill>
                            <a:schemeClr val="tx1"/>
                          </a:solidFill>
                          <a:latin typeface="Calibri" pitchFamily="34" charset="0"/>
                          <a:ea typeface="Corbel"/>
                          <a:cs typeface="Times New Roman"/>
                        </a:rPr>
                        <a:t>Bunker coil system</a:t>
                      </a:r>
                      <a:endParaRPr lang="en-US" sz="1100" kern="1200" dirty="0">
                        <a:solidFill>
                          <a:schemeClr val="tx1"/>
                        </a:solidFill>
                        <a:latin typeface="Calibri" pitchFamily="34" charset="0"/>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33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32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15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33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82388">
                <a:tc>
                  <a:txBody>
                    <a:bodyPr/>
                    <a:lstStyle/>
                    <a:p>
                      <a:pPr marL="53975" marR="0" indent="0" algn="just" defTabSz="914400" rtl="0" eaLnBrk="1" latinLnBrk="0" hangingPunct="1">
                        <a:lnSpc>
                          <a:spcPct val="115000"/>
                        </a:lnSpc>
                        <a:spcBef>
                          <a:spcPts val="0"/>
                        </a:spcBef>
                        <a:spcAft>
                          <a:spcPts val="0"/>
                        </a:spcAft>
                      </a:pPr>
                      <a:r>
                        <a:rPr lang="en-IN" sz="1100" kern="1200" dirty="0">
                          <a:solidFill>
                            <a:schemeClr val="tx1"/>
                          </a:solidFill>
                          <a:latin typeface="Calibri" pitchFamily="34" charset="0"/>
                          <a:ea typeface="Corbel"/>
                          <a:cs typeface="Times New Roman"/>
                        </a:rPr>
                        <a:t>Fin coil system</a:t>
                      </a:r>
                      <a:endParaRPr lang="en-US" sz="1100" kern="1200" dirty="0">
                        <a:solidFill>
                          <a:schemeClr val="tx1"/>
                        </a:solidFill>
                        <a:latin typeface="Calibri" pitchFamily="34" charset="0"/>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51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38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5153">
                <a:tc>
                  <a:txBody>
                    <a:bodyPr/>
                    <a:lstStyle/>
                    <a:p>
                      <a:pPr marL="53975" marR="0" indent="0" algn="just" defTabSz="914400" rtl="0" eaLnBrk="1"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DK / CS</a:t>
                      </a:r>
                      <a:endParaRPr lang="en-US" sz="1100" kern="1200" dirty="0">
                        <a:solidFill>
                          <a:schemeClr val="tx1"/>
                        </a:solidFill>
                        <a:latin typeface="Calibri" pitchFamily="34" charset="0"/>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42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42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34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29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10" name="Content Placeholder 2"/>
          <p:cNvSpPr txBox="1">
            <a:spLocks/>
          </p:cNvSpPr>
          <p:nvPr/>
        </p:nvSpPr>
        <p:spPr bwMode="auto">
          <a:xfrm>
            <a:off x="266759" y="7954644"/>
            <a:ext cx="6370655" cy="343661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457200" marR="0" lvl="0" indent="-457200" algn="just" defTabSz="731838" rtl="0" eaLnBrk="1" fontAlgn="base" latinLnBrk="0" hangingPunct="1">
              <a:lnSpc>
                <a:spcPct val="100000"/>
              </a:lnSpc>
              <a:spcBef>
                <a:spcPts val="600"/>
              </a:spcBef>
              <a:spcAft>
                <a:spcPts val="600"/>
              </a:spcAft>
              <a:buClr>
                <a:srgbClr val="FF0000"/>
              </a:buClr>
              <a:buSzPct val="90000"/>
              <a:buFont typeface="Webdings" pitchFamily="18" charset="2"/>
              <a:buChar char="`"/>
              <a:tabLst>
                <a:tab pos="1795463" algn="l"/>
              </a:tabLst>
              <a:defRPr/>
            </a:pPr>
            <a:r>
              <a:rPr lang="en-IN" sz="1200" kern="0" dirty="0" smtClean="0">
                <a:solidFill>
                  <a:srgbClr val="002060"/>
                </a:solidFill>
                <a:latin typeface="Calibri" pitchFamily="34" charset="0"/>
                <a:ea typeface="+mn-ea"/>
              </a:rPr>
              <a:t>Close to 1/3</a:t>
            </a:r>
            <a:r>
              <a:rPr lang="en-IN" sz="1200" kern="0" baseline="30000" dirty="0" smtClean="0">
                <a:solidFill>
                  <a:srgbClr val="002060"/>
                </a:solidFill>
                <a:latin typeface="Calibri" pitchFamily="34" charset="0"/>
                <a:ea typeface="+mn-ea"/>
              </a:rPr>
              <a:t>rd</a:t>
            </a:r>
            <a:r>
              <a:rPr lang="en-IN" sz="1200" kern="0" dirty="0" smtClean="0">
                <a:solidFill>
                  <a:srgbClr val="002060"/>
                </a:solidFill>
                <a:latin typeface="Calibri" pitchFamily="34" charset="0"/>
                <a:ea typeface="+mn-ea"/>
              </a:rPr>
              <a:t> of the cooperative CS’s have bunker coil systems. </a:t>
            </a:r>
          </a:p>
          <a:p>
            <a:pPr marL="457200" marR="0" lvl="0" indent="-457200" algn="just" defTabSz="731838" rtl="0" eaLnBrk="1" fontAlgn="base" latinLnBrk="0" hangingPunct="1">
              <a:lnSpc>
                <a:spcPct val="100000"/>
              </a:lnSpc>
              <a:spcBef>
                <a:spcPts val="600"/>
              </a:spcBef>
              <a:spcAft>
                <a:spcPts val="600"/>
              </a:spcAft>
              <a:buClr>
                <a:srgbClr val="FF0000"/>
              </a:buClr>
              <a:buSzPct val="90000"/>
              <a:buFont typeface="Webdings" pitchFamily="18" charset="2"/>
              <a:buChar char="`"/>
              <a:tabLst>
                <a:tab pos="1795463" algn="l"/>
              </a:tabLst>
              <a:defRPr/>
            </a:pPr>
            <a:r>
              <a:rPr lang="en-IN" sz="1200" kern="0" dirty="0" smtClean="0">
                <a:solidFill>
                  <a:srgbClr val="002060"/>
                </a:solidFill>
                <a:latin typeface="Calibri" pitchFamily="34" charset="0"/>
                <a:ea typeface="+mn-ea"/>
              </a:rPr>
              <a:t>Fin coils are least found among privately owned companies – 22%. </a:t>
            </a:r>
          </a:p>
          <a:p>
            <a:pPr marL="457200" marR="0" lvl="0" indent="-457200" algn="just" defTabSz="731838" rtl="0" eaLnBrk="1" fontAlgn="base" latinLnBrk="0" hangingPunct="1">
              <a:lnSpc>
                <a:spcPct val="100000"/>
              </a:lnSpc>
              <a:spcBef>
                <a:spcPts val="600"/>
              </a:spcBef>
              <a:spcAft>
                <a:spcPts val="600"/>
              </a:spcAft>
              <a:buClr>
                <a:srgbClr val="FF0000"/>
              </a:buClr>
              <a:buSzPct val="90000"/>
              <a:buFont typeface="Webdings" pitchFamily="18" charset="2"/>
              <a:buChar char="`"/>
              <a:tabLst>
                <a:tab pos="1795463" algn="l"/>
              </a:tabLst>
              <a:defRPr/>
            </a:pPr>
            <a:r>
              <a:rPr lang="en-IN" sz="1200" kern="0" dirty="0" smtClean="0">
                <a:solidFill>
                  <a:srgbClr val="002060"/>
                </a:solidFill>
                <a:latin typeface="Calibri" pitchFamily="34" charset="0"/>
                <a:ea typeface="+mn-ea"/>
              </a:rPr>
              <a:t>Prevalence of bunker coil systems is the least among government owned CS’s. </a:t>
            </a:r>
          </a:p>
          <a:p>
            <a:pPr marL="457200" marR="0" lvl="0" indent="-457200" algn="just" defTabSz="731838" rtl="0" eaLnBrk="1" fontAlgn="base" latinLnBrk="0" hangingPunct="1">
              <a:lnSpc>
                <a:spcPct val="100000"/>
              </a:lnSpc>
              <a:spcBef>
                <a:spcPts val="600"/>
              </a:spcBef>
              <a:spcAft>
                <a:spcPts val="600"/>
              </a:spcAft>
              <a:buClr>
                <a:srgbClr val="FF0000"/>
              </a:buClr>
              <a:buSzPct val="90000"/>
              <a:buFont typeface="Webdings" pitchFamily="18" charset="2"/>
              <a:buChar char="`"/>
              <a:tabLst>
                <a:tab pos="1795463" algn="l"/>
              </a:tabLst>
              <a:defRPr/>
            </a:pPr>
            <a:endParaRPr lang="en-IN" sz="1200" kern="0" dirty="0" smtClean="0">
              <a:solidFill>
                <a:srgbClr val="002060"/>
              </a:solidFill>
              <a:latin typeface="Calibri" pitchFamily="34" charset="0"/>
              <a:ea typeface="+mn-ea"/>
            </a:endParaRPr>
          </a:p>
          <a:p>
            <a:pPr marL="457200" marR="0" lvl="0" indent="-457200" algn="just" defTabSz="731838" rtl="0" eaLnBrk="1" fontAlgn="base" latinLnBrk="0" hangingPunct="1">
              <a:lnSpc>
                <a:spcPct val="100000"/>
              </a:lnSpc>
              <a:spcBef>
                <a:spcPts val="600"/>
              </a:spcBef>
              <a:spcAft>
                <a:spcPts val="600"/>
              </a:spcAft>
              <a:buClr>
                <a:srgbClr val="FF0000"/>
              </a:buClr>
              <a:buSzPct val="90000"/>
              <a:tabLst>
                <a:tab pos="1795463" algn="l"/>
              </a:tabLst>
              <a:defRPr/>
            </a:pPr>
            <a:endParaRPr kumimoji="0" lang="en-IN" sz="1200" b="0" i="0" u="none" strike="noStrike" kern="0" cap="none" spc="0" normalizeH="0" baseline="0" noProof="0" dirty="0" smtClean="0">
              <a:ln>
                <a:noFill/>
              </a:ln>
              <a:solidFill>
                <a:srgbClr val="002060"/>
              </a:solidFill>
              <a:effectLst/>
              <a:uLnTx/>
              <a:uFillTx/>
              <a:latin typeface="Calibri" pitchFamily="34" charset="0"/>
              <a:ea typeface="+mn-ea"/>
              <a:cs typeface="+mn-cs"/>
            </a:endParaRPr>
          </a:p>
        </p:txBody>
      </p:sp>
      <p:graphicFrame>
        <p:nvGraphicFramePr>
          <p:cNvPr id="8" name="Table 7"/>
          <p:cNvGraphicFramePr>
            <a:graphicFrameLocks noGrp="1"/>
          </p:cNvGraphicFramePr>
          <p:nvPr/>
        </p:nvGraphicFramePr>
        <p:xfrm>
          <a:off x="309875" y="1651315"/>
          <a:ext cx="6278651" cy="1226415"/>
        </p:xfrm>
        <a:graphic>
          <a:graphicData uri="http://schemas.openxmlformats.org/drawingml/2006/table">
            <a:tbl>
              <a:tblPr/>
              <a:tblGrid>
                <a:gridCol w="1578906"/>
                <a:gridCol w="939949"/>
                <a:gridCol w="939949"/>
                <a:gridCol w="939949"/>
                <a:gridCol w="939949"/>
                <a:gridCol w="939949"/>
              </a:tblGrid>
              <a:tr h="482285">
                <a:tc>
                  <a:txBody>
                    <a:bodyPr/>
                    <a:lstStyle/>
                    <a:p>
                      <a:pPr marL="269875" marR="0" algn="just">
                        <a:lnSpc>
                          <a:spcPct val="115000"/>
                        </a:lnSpc>
                        <a:spcBef>
                          <a:spcPts val="0"/>
                        </a:spcBef>
                        <a:spcAft>
                          <a:spcPts val="0"/>
                        </a:spcAft>
                      </a:pPr>
                      <a:r>
                        <a:rPr lang="en-IN" sz="1100" b="1" kern="1200" dirty="0">
                          <a:latin typeface="Cambria"/>
                          <a:ea typeface="Corbel"/>
                          <a:cs typeface="Times New Roman"/>
                        </a:rPr>
                        <a:t>Type of Coil used</a:t>
                      </a:r>
                      <a:endParaRPr lang="en-US" sz="1100" b="1" kern="1200" dirty="0">
                        <a:latin typeface="Cambria"/>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All</a:t>
                      </a:r>
                    </a:p>
                    <a:p>
                      <a:pPr algn="ctr" fontAlgn="ctr"/>
                      <a:r>
                        <a:rPr lang="en-US" sz="1100" b="1" i="0" u="none" strike="noStrike" dirty="0" smtClean="0">
                          <a:solidFill>
                            <a:srgbClr val="002060"/>
                          </a:solidFill>
                          <a:latin typeface="Calibri"/>
                        </a:rPr>
                        <a:t>(n=5003)</a:t>
                      </a:r>
                      <a:endParaRPr lang="en-US" sz="1100" b="1"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Urban</a:t>
                      </a:r>
                    </a:p>
                    <a:p>
                      <a:pPr algn="ctr" fontAlgn="ctr"/>
                      <a:r>
                        <a:rPr lang="en-US" sz="1100" b="1" i="0" u="none" strike="noStrike" dirty="0" smtClean="0">
                          <a:solidFill>
                            <a:srgbClr val="002060"/>
                          </a:solidFill>
                          <a:latin typeface="Calibri"/>
                        </a:rPr>
                        <a:t>(n=1481)</a:t>
                      </a:r>
                      <a:endParaRPr lang="en-US" sz="1100" b="1"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Rural</a:t>
                      </a:r>
                    </a:p>
                    <a:p>
                      <a:pPr algn="ctr" fontAlgn="ctr"/>
                      <a:r>
                        <a:rPr lang="en-US" sz="1100" b="1" i="0" u="none" strike="noStrike" dirty="0" smtClean="0">
                          <a:solidFill>
                            <a:srgbClr val="002060"/>
                          </a:solidFill>
                          <a:latin typeface="Calibri"/>
                        </a:rPr>
                        <a:t>(n=3522)</a:t>
                      </a:r>
                      <a:endParaRPr lang="en-US" sz="1100" b="1"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NHB</a:t>
                      </a:r>
                    </a:p>
                    <a:p>
                      <a:pPr algn="ctr" fontAlgn="ctr"/>
                      <a:r>
                        <a:rPr lang="en-US" sz="1100" b="1" i="0" u="none" strike="noStrike" dirty="0" smtClean="0">
                          <a:solidFill>
                            <a:srgbClr val="002060"/>
                          </a:solidFill>
                          <a:latin typeface="Calibri"/>
                        </a:rPr>
                        <a:t>(n=3061)</a:t>
                      </a:r>
                      <a:endParaRPr lang="en-US" sz="1100" b="1"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Others</a:t>
                      </a:r>
                    </a:p>
                    <a:p>
                      <a:pPr algn="ctr" fontAlgn="ctr"/>
                      <a:r>
                        <a:rPr lang="en-US" sz="1100" b="1" i="0" u="none" strike="noStrike" dirty="0" smtClean="0">
                          <a:solidFill>
                            <a:srgbClr val="002060"/>
                          </a:solidFill>
                          <a:latin typeface="Calibri"/>
                        </a:rPr>
                        <a:t>(n=1942)</a:t>
                      </a:r>
                      <a:endParaRPr lang="en-US" sz="1100" b="1"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246589">
                <a:tc>
                  <a:txBody>
                    <a:bodyPr/>
                    <a:lstStyle/>
                    <a:p>
                      <a:pPr marL="53975" marR="0" indent="0" algn="just" defTabSz="914400" rtl="0" eaLnBrk="1" latinLnBrk="0" hangingPunct="1">
                        <a:lnSpc>
                          <a:spcPct val="115000"/>
                        </a:lnSpc>
                        <a:spcBef>
                          <a:spcPts val="0"/>
                        </a:spcBef>
                        <a:spcAft>
                          <a:spcPts val="0"/>
                        </a:spcAft>
                      </a:pPr>
                      <a:r>
                        <a:rPr lang="en-IN" sz="1100" kern="1200" dirty="0" smtClean="0">
                          <a:solidFill>
                            <a:schemeClr val="tx1"/>
                          </a:solidFill>
                          <a:latin typeface="Calibri" pitchFamily="34" charset="0"/>
                          <a:ea typeface="Corbel"/>
                          <a:cs typeface="Times New Roman"/>
                        </a:rPr>
                        <a:t>Bunker coil </a:t>
                      </a:r>
                      <a:r>
                        <a:rPr lang="en-IN" sz="1100" kern="1200" dirty="0">
                          <a:solidFill>
                            <a:schemeClr val="tx1"/>
                          </a:solidFill>
                          <a:latin typeface="Calibri" pitchFamily="34" charset="0"/>
                          <a:ea typeface="Corbel"/>
                          <a:cs typeface="Times New Roman"/>
                        </a:rPr>
                        <a:t>system</a:t>
                      </a:r>
                      <a:endParaRPr lang="en-US" sz="1100" kern="1200" dirty="0">
                        <a:solidFill>
                          <a:schemeClr val="tx1"/>
                        </a:solidFill>
                        <a:latin typeface="Calibri" pitchFamily="34" charset="0"/>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34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37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38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941">
                <a:tc>
                  <a:txBody>
                    <a:bodyPr/>
                    <a:lstStyle/>
                    <a:p>
                      <a:pPr marL="53975" marR="0" indent="0" algn="just" defTabSz="914400" rtl="0" eaLnBrk="1" latinLnBrk="0" hangingPunct="1">
                        <a:lnSpc>
                          <a:spcPct val="115000"/>
                        </a:lnSpc>
                        <a:spcBef>
                          <a:spcPts val="0"/>
                        </a:spcBef>
                        <a:spcAft>
                          <a:spcPts val="0"/>
                        </a:spcAft>
                      </a:pPr>
                      <a:r>
                        <a:rPr lang="en-IN" sz="1100" kern="1200" dirty="0">
                          <a:solidFill>
                            <a:schemeClr val="tx1"/>
                          </a:solidFill>
                          <a:latin typeface="Calibri" pitchFamily="34" charset="0"/>
                          <a:ea typeface="Corbel"/>
                          <a:cs typeface="Times New Roman"/>
                        </a:rPr>
                        <a:t>Fin coil system</a:t>
                      </a:r>
                      <a:endParaRPr lang="en-US" sz="1100" kern="1200" dirty="0">
                        <a:solidFill>
                          <a:schemeClr val="tx1"/>
                        </a:solidFill>
                        <a:latin typeface="Calibri" pitchFamily="34" charset="0"/>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34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32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28600">
                <a:tc>
                  <a:txBody>
                    <a:bodyPr/>
                    <a:lstStyle/>
                    <a:p>
                      <a:pPr marL="53975" marR="0" indent="0" algn="just" defTabSz="914400" rtl="0" eaLnBrk="1"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DK / CS</a:t>
                      </a:r>
                      <a:endParaRPr lang="en-US" sz="1100" kern="1200" dirty="0">
                        <a:solidFill>
                          <a:schemeClr val="tx1"/>
                        </a:solidFill>
                        <a:latin typeface="Calibri" pitchFamily="34" charset="0"/>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41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39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42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42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40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 TECHNOLOGY USED</a:t>
            </a:r>
            <a:endParaRPr lang="en-US" dirty="0"/>
          </a:p>
        </p:txBody>
      </p:sp>
      <p:sp>
        <p:nvSpPr>
          <p:cNvPr id="3" name="Content Placeholder 2"/>
          <p:cNvSpPr>
            <a:spLocks noGrp="1"/>
          </p:cNvSpPr>
          <p:nvPr>
            <p:ph idx="1"/>
          </p:nvPr>
        </p:nvSpPr>
        <p:spPr>
          <a:xfrm>
            <a:off x="361740" y="1153080"/>
            <a:ext cx="6310909" cy="8155416"/>
          </a:xfrm>
        </p:spPr>
        <p:txBody>
          <a:bodyPr/>
          <a:lstStyle/>
          <a:p>
            <a:pPr algn="just"/>
            <a:r>
              <a:rPr lang="en-IN" sz="1200" dirty="0" smtClean="0"/>
              <a:t>Across all cold storages it has been found that they have an average of 4.0 evaporators and 2.5 compressors. Type Q cold storages have above average evaporators as well as compressors i.e. 5.7 evaporators and almost 4 compressors. </a:t>
            </a:r>
          </a:p>
          <a:p>
            <a:pPr algn="just"/>
            <a:endParaRPr lang="en-IN" sz="1200" dirty="0" smtClean="0"/>
          </a:p>
          <a:p>
            <a:pPr algn="just"/>
            <a:r>
              <a:rPr lang="en-IN" sz="1200" dirty="0" smtClean="0"/>
              <a:t>In evaporators major manufacturers who have supplied are Frick India, Kirloskar, Akash, Super Freezer, Blue Star, Carrier, New Coil India etc. The mean age of evaporators is 9 years. Respondents are not able to mention the model name. They merely mention the year of installation – ‘2009 model’ ‘2005 model’</a:t>
            </a:r>
          </a:p>
          <a:p>
            <a:pPr algn="just"/>
            <a:endParaRPr lang="en-IN" sz="1200" dirty="0" smtClean="0"/>
          </a:p>
          <a:p>
            <a:pPr algn="just"/>
            <a:r>
              <a:rPr lang="en-IN" sz="1200" dirty="0" smtClean="0"/>
              <a:t>In terms of compressors, the manufacturers who have supplied equipment are Kirloskar, Frick India, Star Cooler, Meetelex, Super Freezer, Blue Star etc. The mean age of compressor in use is 10 years. Mean capacity of compressors is 116 KW</a:t>
            </a:r>
            <a:endParaRPr lang="en-US" sz="1200" dirty="0" smtClean="0"/>
          </a:p>
          <a:p>
            <a:pPr algn="just"/>
            <a:endParaRPr lang="en-IN" sz="1200" dirty="0" smtClean="0"/>
          </a:p>
          <a:p>
            <a:pPr algn="just">
              <a:tabLst/>
            </a:pPr>
            <a:r>
              <a:rPr lang="en-IN" sz="1200" dirty="0" smtClean="0"/>
              <a:t>Respondents are not able to mention the type of compressors properly –centrifugal, reciprocal, screw type etc. They mention it as ammonia based or air and water cooled based. Ammonia based compressors are present in 70% of the CSs. However in the Eastern zone every alternate CS use air water cooled compressors.  </a:t>
            </a:r>
          </a:p>
          <a:p>
            <a:pPr algn="just"/>
            <a:endParaRPr lang="en-IN" dirty="0" smtClean="0"/>
          </a:p>
          <a:p>
            <a:pPr algn="just"/>
            <a:endParaRPr lang="en-IN" dirty="0" smtClean="0"/>
          </a:p>
        </p:txBody>
      </p:sp>
      <p:graphicFrame>
        <p:nvGraphicFramePr>
          <p:cNvPr id="8" name="Table 7"/>
          <p:cNvGraphicFramePr>
            <a:graphicFrameLocks noGrp="1"/>
          </p:cNvGraphicFramePr>
          <p:nvPr/>
        </p:nvGraphicFramePr>
        <p:xfrm>
          <a:off x="1088718" y="5197945"/>
          <a:ext cx="4568825" cy="2170556"/>
        </p:xfrm>
        <a:graphic>
          <a:graphicData uri="http://schemas.openxmlformats.org/drawingml/2006/table">
            <a:tbl>
              <a:tblPr/>
              <a:tblGrid>
                <a:gridCol w="3402316"/>
                <a:gridCol w="1166509"/>
              </a:tblGrid>
              <a:tr h="292659">
                <a:tc>
                  <a:txBody>
                    <a:bodyPr/>
                    <a:lstStyle/>
                    <a:p>
                      <a:pPr marL="269875" marR="0" algn="just">
                        <a:lnSpc>
                          <a:spcPct val="115000"/>
                        </a:lnSpc>
                        <a:spcBef>
                          <a:spcPts val="0"/>
                        </a:spcBef>
                        <a:spcAft>
                          <a:spcPts val="0"/>
                        </a:spcAft>
                      </a:pPr>
                      <a:r>
                        <a:rPr lang="en-IN" sz="1400" kern="1200" dirty="0">
                          <a:latin typeface="Calibri" pitchFamily="34" charset="0"/>
                          <a:ea typeface="Corbel"/>
                          <a:cs typeface="Times New Roman"/>
                        </a:rPr>
                        <a:t>Type of compressors</a:t>
                      </a:r>
                      <a:endParaRPr lang="en-US" sz="1400" kern="1200" dirty="0">
                        <a:latin typeface="Calibri" pitchFamily="34" charset="0"/>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269875" marR="0" algn="ctr">
                        <a:lnSpc>
                          <a:spcPct val="115000"/>
                        </a:lnSpc>
                        <a:spcBef>
                          <a:spcPts val="0"/>
                        </a:spcBef>
                        <a:spcAft>
                          <a:spcPts val="0"/>
                        </a:spcAft>
                      </a:pPr>
                      <a:r>
                        <a:rPr lang="en-IN" sz="1400" kern="1200" dirty="0">
                          <a:latin typeface="Calibri" pitchFamily="34" charset="0"/>
                          <a:ea typeface="Corbel"/>
                          <a:cs typeface="Times New Roman"/>
                        </a:rPr>
                        <a:t>%</a:t>
                      </a:r>
                      <a:endParaRPr lang="en-US" sz="1400" kern="1200" dirty="0">
                        <a:latin typeface="Calibri" pitchFamily="34" charset="0"/>
                        <a:ea typeface="Corbel"/>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268271">
                <a:tc>
                  <a:txBody>
                    <a:bodyPr/>
                    <a:lstStyle/>
                    <a:p>
                      <a:pPr marL="269875" marR="0" algn="l" defTabSz="914400" rtl="0" eaLnBrk="1" fontAlgn="ctr" latinLnBrk="0" hangingPunct="1">
                        <a:lnSpc>
                          <a:spcPct val="115000"/>
                        </a:lnSpc>
                        <a:spcBef>
                          <a:spcPts val="0"/>
                        </a:spcBef>
                        <a:spcAft>
                          <a:spcPts val="0"/>
                        </a:spcAft>
                      </a:pPr>
                      <a:r>
                        <a:rPr lang="en-US" sz="1400" kern="1200" dirty="0">
                          <a:solidFill>
                            <a:schemeClr val="tx1"/>
                          </a:solidFill>
                          <a:latin typeface="Calibri" pitchFamily="34" charset="0"/>
                          <a:ea typeface="Corbel"/>
                          <a:cs typeface="Times New Roman"/>
                        </a:rPr>
                        <a:t> Air and water cooled</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defTabSz="914400" rtl="0" eaLnBrk="1" fontAlgn="ctr" latinLnBrk="0" hangingPunct="1">
                        <a:lnSpc>
                          <a:spcPct val="115000"/>
                        </a:lnSpc>
                        <a:spcBef>
                          <a:spcPts val="0"/>
                        </a:spcBef>
                        <a:spcAft>
                          <a:spcPts val="0"/>
                        </a:spcAft>
                      </a:pPr>
                      <a:r>
                        <a:rPr lang="en-US" sz="1400" kern="1200" dirty="0" smtClean="0">
                          <a:solidFill>
                            <a:schemeClr val="tx1"/>
                          </a:solidFill>
                          <a:latin typeface="Calibri" pitchFamily="34" charset="0"/>
                          <a:ea typeface="Corbel"/>
                          <a:cs typeface="Times New Roman"/>
                        </a:rPr>
                        <a:t>23.19</a:t>
                      </a:r>
                      <a:endParaRPr lang="en-US" sz="1400" kern="1200" dirty="0">
                        <a:solidFill>
                          <a:schemeClr val="tx1"/>
                        </a:solidFill>
                        <a:latin typeface="Calibri" pitchFamily="34" charset="0"/>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algn="l" defTabSz="914400" rtl="0" eaLnBrk="1" fontAlgn="ctr" latinLnBrk="0" hangingPunct="1">
                        <a:lnSpc>
                          <a:spcPct val="115000"/>
                        </a:lnSpc>
                        <a:spcBef>
                          <a:spcPts val="0"/>
                        </a:spcBef>
                        <a:spcAft>
                          <a:spcPts val="0"/>
                        </a:spcAft>
                      </a:pPr>
                      <a:r>
                        <a:rPr lang="en-US" sz="1400" kern="1200" dirty="0">
                          <a:solidFill>
                            <a:schemeClr val="tx1"/>
                          </a:solidFill>
                          <a:latin typeface="Calibri" pitchFamily="34" charset="0"/>
                          <a:ea typeface="Corbel"/>
                          <a:cs typeface="Times New Roman"/>
                        </a:rPr>
                        <a:t> Ammonia Based</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defTabSz="914400" rtl="0" eaLnBrk="1" fontAlgn="ctr" latinLnBrk="0" hangingPunct="1">
                        <a:lnSpc>
                          <a:spcPct val="115000"/>
                        </a:lnSpc>
                        <a:spcBef>
                          <a:spcPts val="0"/>
                        </a:spcBef>
                        <a:spcAft>
                          <a:spcPts val="0"/>
                        </a:spcAft>
                      </a:pPr>
                      <a:r>
                        <a:rPr lang="en-US" sz="1400" kern="1200" dirty="0" smtClean="0">
                          <a:solidFill>
                            <a:schemeClr val="tx1"/>
                          </a:solidFill>
                          <a:latin typeface="Calibri" pitchFamily="34" charset="0"/>
                          <a:ea typeface="Corbel"/>
                          <a:cs typeface="Times New Roman"/>
                        </a:rPr>
                        <a:t>69.66</a:t>
                      </a:r>
                      <a:endParaRPr lang="en-US" sz="1400" kern="1200" dirty="0">
                        <a:solidFill>
                          <a:schemeClr val="tx1"/>
                        </a:solidFill>
                        <a:latin typeface="Calibri" pitchFamily="34" charset="0"/>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algn="l" defTabSz="914400" rtl="0" eaLnBrk="1" fontAlgn="ctr" latinLnBrk="0" hangingPunct="1">
                        <a:lnSpc>
                          <a:spcPct val="115000"/>
                        </a:lnSpc>
                        <a:spcBef>
                          <a:spcPts val="0"/>
                        </a:spcBef>
                        <a:spcAft>
                          <a:spcPts val="0"/>
                        </a:spcAft>
                      </a:pPr>
                      <a:r>
                        <a:rPr lang="en-US" sz="1400" kern="1200" dirty="0">
                          <a:solidFill>
                            <a:schemeClr val="tx1"/>
                          </a:solidFill>
                          <a:latin typeface="Calibri" pitchFamily="34" charset="0"/>
                          <a:ea typeface="Corbel"/>
                          <a:cs typeface="Times New Roman"/>
                        </a:rPr>
                        <a:t> Centrifugal</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defTabSz="914400" rtl="0" eaLnBrk="1" fontAlgn="ctr" latinLnBrk="0" hangingPunct="1">
                        <a:lnSpc>
                          <a:spcPct val="115000"/>
                        </a:lnSpc>
                        <a:spcBef>
                          <a:spcPts val="0"/>
                        </a:spcBef>
                        <a:spcAft>
                          <a:spcPts val="0"/>
                        </a:spcAft>
                      </a:pPr>
                      <a:r>
                        <a:rPr lang="en-US" sz="1400" kern="1200" dirty="0" smtClean="0">
                          <a:solidFill>
                            <a:schemeClr val="tx1"/>
                          </a:solidFill>
                          <a:latin typeface="Calibri" pitchFamily="34" charset="0"/>
                          <a:ea typeface="Corbel"/>
                          <a:cs typeface="Times New Roman"/>
                        </a:rPr>
                        <a:t>0.36</a:t>
                      </a:r>
                      <a:endParaRPr lang="en-US" sz="1400" kern="1200" dirty="0">
                        <a:solidFill>
                          <a:schemeClr val="tx1"/>
                        </a:solidFill>
                        <a:latin typeface="Calibri" pitchFamily="34" charset="0"/>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algn="l" defTabSz="914400" rtl="0" eaLnBrk="1" fontAlgn="ctr" latinLnBrk="0" hangingPunct="1">
                        <a:lnSpc>
                          <a:spcPct val="115000"/>
                        </a:lnSpc>
                        <a:spcBef>
                          <a:spcPts val="0"/>
                        </a:spcBef>
                        <a:spcAft>
                          <a:spcPts val="0"/>
                        </a:spcAft>
                      </a:pPr>
                      <a:r>
                        <a:rPr lang="en-US" sz="1400" kern="1200" dirty="0">
                          <a:solidFill>
                            <a:schemeClr val="tx1"/>
                          </a:solidFill>
                          <a:latin typeface="Calibri" pitchFamily="34" charset="0"/>
                          <a:ea typeface="Corbel"/>
                          <a:cs typeface="Times New Roman"/>
                        </a:rPr>
                        <a:t> Reciprocating</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defTabSz="914400" rtl="0" eaLnBrk="1" fontAlgn="ctr" latinLnBrk="0" hangingPunct="1">
                        <a:lnSpc>
                          <a:spcPct val="115000"/>
                        </a:lnSpc>
                        <a:spcBef>
                          <a:spcPts val="0"/>
                        </a:spcBef>
                        <a:spcAft>
                          <a:spcPts val="0"/>
                        </a:spcAft>
                      </a:pPr>
                      <a:r>
                        <a:rPr lang="en-US" sz="1400" kern="1200" dirty="0" smtClean="0">
                          <a:solidFill>
                            <a:schemeClr val="tx1"/>
                          </a:solidFill>
                          <a:latin typeface="Calibri" pitchFamily="34" charset="0"/>
                          <a:ea typeface="Corbel"/>
                          <a:cs typeface="Times New Roman"/>
                        </a:rPr>
                        <a:t>1.62</a:t>
                      </a:r>
                      <a:endParaRPr lang="en-US" sz="1400" kern="1200" dirty="0">
                        <a:solidFill>
                          <a:schemeClr val="tx1"/>
                        </a:solidFill>
                        <a:latin typeface="Calibri" pitchFamily="34" charset="0"/>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algn="l" defTabSz="914400" rtl="0" eaLnBrk="1" fontAlgn="ctr" latinLnBrk="0" hangingPunct="1">
                        <a:lnSpc>
                          <a:spcPct val="115000"/>
                        </a:lnSpc>
                        <a:spcBef>
                          <a:spcPts val="0"/>
                        </a:spcBef>
                        <a:spcAft>
                          <a:spcPts val="0"/>
                        </a:spcAft>
                      </a:pPr>
                      <a:r>
                        <a:rPr lang="en-US" sz="1400" kern="1200" dirty="0">
                          <a:solidFill>
                            <a:schemeClr val="tx1"/>
                          </a:solidFill>
                          <a:latin typeface="Calibri" pitchFamily="34" charset="0"/>
                          <a:ea typeface="Corbel"/>
                          <a:cs typeface="Times New Roman"/>
                        </a:rPr>
                        <a:t> Screw</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defTabSz="914400" rtl="0" eaLnBrk="1" fontAlgn="ctr" latinLnBrk="0" hangingPunct="1">
                        <a:lnSpc>
                          <a:spcPct val="115000"/>
                        </a:lnSpc>
                        <a:spcBef>
                          <a:spcPts val="0"/>
                        </a:spcBef>
                        <a:spcAft>
                          <a:spcPts val="0"/>
                        </a:spcAft>
                      </a:pPr>
                      <a:r>
                        <a:rPr lang="en-US" sz="1400" kern="1200" dirty="0" smtClean="0">
                          <a:solidFill>
                            <a:schemeClr val="tx1"/>
                          </a:solidFill>
                          <a:latin typeface="Calibri" pitchFamily="34" charset="0"/>
                          <a:ea typeface="Corbel"/>
                          <a:cs typeface="Times New Roman"/>
                        </a:rPr>
                        <a:t>1.36</a:t>
                      </a:r>
                      <a:endParaRPr lang="en-US" sz="1400" kern="1200" dirty="0">
                        <a:solidFill>
                          <a:schemeClr val="tx1"/>
                        </a:solidFill>
                        <a:latin typeface="Calibri" pitchFamily="34" charset="0"/>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algn="l" defTabSz="914400" rtl="0" eaLnBrk="1" fontAlgn="ctr" latinLnBrk="0" hangingPunct="1">
                        <a:lnSpc>
                          <a:spcPct val="115000"/>
                        </a:lnSpc>
                        <a:spcBef>
                          <a:spcPts val="0"/>
                        </a:spcBef>
                        <a:spcAft>
                          <a:spcPts val="0"/>
                        </a:spcAft>
                      </a:pPr>
                      <a:r>
                        <a:rPr lang="en-US" sz="1400" kern="1200" dirty="0">
                          <a:solidFill>
                            <a:schemeClr val="tx1"/>
                          </a:solidFill>
                          <a:latin typeface="Calibri" pitchFamily="34" charset="0"/>
                          <a:ea typeface="Corbel"/>
                          <a:cs typeface="Times New Roman"/>
                        </a:rPr>
                        <a:t> Semi Hermetic</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defTabSz="914400" rtl="0" eaLnBrk="1" fontAlgn="ctr" latinLnBrk="0" hangingPunct="1">
                        <a:lnSpc>
                          <a:spcPct val="115000"/>
                        </a:lnSpc>
                        <a:spcBef>
                          <a:spcPts val="0"/>
                        </a:spcBef>
                        <a:spcAft>
                          <a:spcPts val="0"/>
                        </a:spcAft>
                      </a:pPr>
                      <a:r>
                        <a:rPr lang="en-US" sz="1400" kern="1200" dirty="0" smtClean="0">
                          <a:solidFill>
                            <a:schemeClr val="tx1"/>
                          </a:solidFill>
                          <a:latin typeface="Calibri" pitchFamily="34" charset="0"/>
                          <a:ea typeface="Corbel"/>
                          <a:cs typeface="Times New Roman"/>
                        </a:rPr>
                        <a:t>0.26</a:t>
                      </a:r>
                      <a:endParaRPr lang="en-US" sz="1400" kern="1200" dirty="0">
                        <a:solidFill>
                          <a:schemeClr val="tx1"/>
                        </a:solidFill>
                        <a:latin typeface="Calibri" pitchFamily="34" charset="0"/>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algn="l" defTabSz="914400" rtl="0" eaLnBrk="1" fontAlgn="ctr" latinLnBrk="0" hangingPunct="1">
                        <a:lnSpc>
                          <a:spcPct val="115000"/>
                        </a:lnSpc>
                        <a:spcBef>
                          <a:spcPts val="0"/>
                        </a:spcBef>
                        <a:spcAft>
                          <a:spcPts val="0"/>
                        </a:spcAft>
                      </a:pPr>
                      <a:r>
                        <a:rPr lang="en-US" sz="1400" kern="1200" dirty="0">
                          <a:solidFill>
                            <a:schemeClr val="tx1"/>
                          </a:solidFill>
                          <a:latin typeface="Calibri" pitchFamily="34" charset="0"/>
                          <a:ea typeface="Corbel"/>
                          <a:cs typeface="Times New Roman"/>
                        </a:rPr>
                        <a:t>Not mentioned</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defTabSz="914400" rtl="0" eaLnBrk="1" fontAlgn="ctr" latinLnBrk="0" hangingPunct="1">
                        <a:lnSpc>
                          <a:spcPct val="115000"/>
                        </a:lnSpc>
                        <a:spcBef>
                          <a:spcPts val="0"/>
                        </a:spcBef>
                        <a:spcAft>
                          <a:spcPts val="0"/>
                        </a:spcAft>
                      </a:pPr>
                      <a:r>
                        <a:rPr lang="en-US" sz="1400" kern="1200" dirty="0" smtClean="0">
                          <a:solidFill>
                            <a:schemeClr val="tx1"/>
                          </a:solidFill>
                          <a:latin typeface="Calibri" pitchFamily="34" charset="0"/>
                          <a:ea typeface="Corbel"/>
                          <a:cs typeface="Times New Roman"/>
                        </a:rPr>
                        <a:t>3.55</a:t>
                      </a:r>
                      <a:endParaRPr lang="en-US" sz="1400" kern="1200" dirty="0">
                        <a:solidFill>
                          <a:schemeClr val="tx1"/>
                        </a:solidFill>
                        <a:latin typeface="Calibri" pitchFamily="34" charset="0"/>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4"/>
          <p:cNvSpPr>
            <a:spLocks noGrp="1"/>
          </p:cNvSpPr>
          <p:nvPr>
            <p:ph type="title"/>
          </p:nvPr>
        </p:nvSpPr>
        <p:spPr/>
        <p:txBody>
          <a:bodyPr/>
          <a:lstStyle/>
          <a:p>
            <a:r>
              <a:rPr lang="en-US" dirty="0" smtClean="0"/>
              <a:t>5. INFRASTRUCTURE OF CS’s</a:t>
            </a:r>
            <a:endParaRPr lang="en-US" dirty="0"/>
          </a:p>
        </p:txBody>
      </p:sp>
      <p:sp>
        <p:nvSpPr>
          <p:cNvPr id="3" name="Content Placeholder 2"/>
          <p:cNvSpPr>
            <a:spLocks noGrp="1"/>
          </p:cNvSpPr>
          <p:nvPr>
            <p:ph idx="1"/>
          </p:nvPr>
        </p:nvSpPr>
        <p:spPr>
          <a:xfrm>
            <a:off x="243673" y="790010"/>
            <a:ext cx="6370655" cy="8302647"/>
          </a:xfrm>
        </p:spPr>
        <p:txBody>
          <a:bodyPr/>
          <a:lstStyle/>
          <a:p>
            <a:pPr algn="just">
              <a:buSzPct val="100000"/>
            </a:pPr>
            <a:endParaRPr lang="en-IN" sz="1200" dirty="0" smtClean="0"/>
          </a:p>
          <a:p>
            <a:pPr algn="just">
              <a:buSzPct val="100000"/>
            </a:pPr>
            <a:r>
              <a:rPr lang="en-US" sz="1200" dirty="0" smtClean="0"/>
              <a:t>The report is made on the basis of 5,003 CSs contacted and who agreed to be interviewed and shared data. The distribution of CSs by temperature sensitive cargo including PCC, port based infrastructure, farm gate infrastructure and distribution hubs, their capacity and age of CSs are given below in the table</a:t>
            </a:r>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pPr>
            <a:endParaRPr lang="en-US" sz="1200" dirty="0" smtClean="0"/>
          </a:p>
          <a:p>
            <a:pPr algn="just">
              <a:buSzPct val="100000"/>
              <a:buNone/>
            </a:pPr>
            <a:endParaRPr lang="en-US" sz="1200" dirty="0" smtClean="0"/>
          </a:p>
          <a:p>
            <a:pPr algn="just">
              <a:buSzPct val="100000"/>
              <a:buNone/>
            </a:pPr>
            <a:endParaRPr lang="en-US" sz="1200" dirty="0" smtClean="0"/>
          </a:p>
          <a:p>
            <a:pPr algn="just">
              <a:buSzPct val="100000"/>
              <a:buNone/>
            </a:pPr>
            <a:endParaRPr lang="en-US" sz="1200" dirty="0" smtClean="0"/>
          </a:p>
          <a:p>
            <a:pPr marL="274638" indent="-274638" algn="just">
              <a:buSzPct val="100000"/>
            </a:pPr>
            <a:r>
              <a:rPr lang="en-US" sz="1200" dirty="0" smtClean="0">
                <a:solidFill>
                  <a:schemeClr val="tx1"/>
                </a:solidFill>
                <a:cs typeface="Calibri" pitchFamily="34" charset="0"/>
              </a:rPr>
              <a:t>Thus overall mean capacity of 5003 CSs is 5,003 MT. The average age is 11.84 years. Farm gate horticulture infrastructure formed the maximum with 68% CSs. Also the capacity of farm gate horticulture  CSs is much higher compared to other CSs, barring pharma CSs</a:t>
            </a:r>
          </a:p>
          <a:p>
            <a:pPr marL="274638" indent="-274638" algn="just">
              <a:buSzPct val="100000"/>
            </a:pPr>
            <a:r>
              <a:rPr lang="en-US" sz="1200" dirty="0" smtClean="0">
                <a:solidFill>
                  <a:schemeClr val="tx1"/>
                </a:solidFill>
                <a:cs typeface="Calibri" pitchFamily="34" charset="0"/>
              </a:rPr>
              <a:t>The average storing capacity is highest among pharma based storages, which are stand alone infrastructure as well.</a:t>
            </a:r>
          </a:p>
          <a:p>
            <a:pPr marL="274638" indent="-274638" algn="just">
              <a:buSzPct val="100000"/>
            </a:pPr>
            <a:r>
              <a:rPr lang="en-US" sz="1200" dirty="0" smtClean="0">
                <a:solidFill>
                  <a:schemeClr val="tx1"/>
                </a:solidFill>
                <a:cs typeface="Calibri" pitchFamily="34" charset="0"/>
              </a:rPr>
              <a:t>It should be noted that overall horticultural CSs have higher mean capacity. What is shown here only related to horticultural CSs located at farm gate</a:t>
            </a:r>
          </a:p>
          <a:p>
            <a:pPr algn="just">
              <a:buSzPct val="100000"/>
            </a:pPr>
            <a:endParaRPr lang="en-US" sz="1200" dirty="0" smtClean="0"/>
          </a:p>
          <a:p>
            <a:pPr algn="just">
              <a:buSzPct val="100000"/>
            </a:pPr>
            <a:endParaRPr lang="en-US" sz="1200" dirty="0" smtClean="0"/>
          </a:p>
          <a:p>
            <a:pPr algn="just">
              <a:buSzPct val="100000"/>
            </a:pPr>
            <a:endParaRPr lang="en-IN" sz="1200" dirty="0" smtClean="0"/>
          </a:p>
          <a:p>
            <a:pPr algn="just">
              <a:buSzPct val="100000"/>
            </a:pPr>
            <a:endParaRPr lang="en-IN" sz="1200" dirty="0"/>
          </a:p>
        </p:txBody>
      </p:sp>
      <p:graphicFrame>
        <p:nvGraphicFramePr>
          <p:cNvPr id="7" name="Content Placeholder 4"/>
          <p:cNvGraphicFramePr>
            <a:graphicFrameLocks/>
          </p:cNvGraphicFramePr>
          <p:nvPr/>
        </p:nvGraphicFramePr>
        <p:xfrm>
          <a:off x="228601" y="1778107"/>
          <a:ext cx="6400800" cy="6587525"/>
        </p:xfrm>
        <a:graphic>
          <a:graphicData uri="http://schemas.openxmlformats.org/drawingml/2006/table">
            <a:tbl>
              <a:tblPr firstRow="1" bandRow="1">
                <a:tableStyleId>{073A0DAA-6AF3-43AB-8588-CEC1D06C72B9}</a:tableStyleId>
              </a:tblPr>
              <a:tblGrid>
                <a:gridCol w="1579922"/>
                <a:gridCol w="677109"/>
                <a:gridCol w="789961"/>
                <a:gridCol w="871072"/>
                <a:gridCol w="828409"/>
                <a:gridCol w="918672"/>
                <a:gridCol w="735655"/>
              </a:tblGrid>
              <a:tr h="804208">
                <a:tc>
                  <a:txBody>
                    <a:bodyPr/>
                    <a:lstStyle/>
                    <a:p>
                      <a:pPr marL="90170" algn="ctr">
                        <a:lnSpc>
                          <a:spcPct val="115000"/>
                        </a:lnSpc>
                        <a:spcAft>
                          <a:spcPts val="0"/>
                        </a:spcAft>
                      </a:pPr>
                      <a:r>
                        <a:rPr lang="en-IN" sz="1200" kern="1200" dirty="0">
                          <a:latin typeface="Calibri" pitchFamily="34" charset="0"/>
                          <a:ea typeface="Corbel"/>
                          <a:cs typeface="Times New Roman"/>
                        </a:rPr>
                        <a:t>Type of cold stores</a:t>
                      </a:r>
                    </a:p>
                  </a:txBody>
                  <a:tcPr marL="38576" marR="38576" marT="0" marB="0" anchor="ctr"/>
                </a:tc>
                <a:tc>
                  <a:txBody>
                    <a:bodyPr/>
                    <a:lstStyle/>
                    <a:p>
                      <a:pPr marL="0" indent="0" algn="ctr">
                        <a:lnSpc>
                          <a:spcPct val="115000"/>
                        </a:lnSpc>
                        <a:spcAft>
                          <a:spcPts val="0"/>
                        </a:spcAft>
                      </a:pPr>
                      <a:r>
                        <a:rPr lang="en-IN" sz="1200" kern="1200" dirty="0">
                          <a:latin typeface="Calibri" pitchFamily="34" charset="0"/>
                          <a:ea typeface="Corbel"/>
                          <a:cs typeface="Times New Roman"/>
                        </a:rPr>
                        <a:t>% </a:t>
                      </a:r>
                      <a:r>
                        <a:rPr lang="en-IN" sz="1200" kern="1200" dirty="0" smtClean="0">
                          <a:latin typeface="Calibri" pitchFamily="34" charset="0"/>
                          <a:ea typeface="Corbel"/>
                          <a:cs typeface="Times New Roman"/>
                        </a:rPr>
                        <a:t>distribution*</a:t>
                      </a:r>
                      <a:endParaRPr lang="en-IN" sz="1200" kern="1200" dirty="0">
                        <a:latin typeface="Calibri" pitchFamily="34" charset="0"/>
                        <a:ea typeface="Corbel"/>
                        <a:cs typeface="Times New Roman"/>
                      </a:endParaRPr>
                    </a:p>
                  </a:txBody>
                  <a:tcPr marL="38576" marR="38576" marT="0" marB="0" anchor="ctr"/>
                </a:tc>
                <a:tc>
                  <a:txBody>
                    <a:bodyPr/>
                    <a:lstStyle/>
                    <a:p>
                      <a:pPr marL="90170" algn="ctr">
                        <a:lnSpc>
                          <a:spcPct val="115000"/>
                        </a:lnSpc>
                        <a:spcAft>
                          <a:spcPts val="0"/>
                        </a:spcAft>
                      </a:pPr>
                      <a:r>
                        <a:rPr lang="en-IN" sz="1200" kern="1200" dirty="0">
                          <a:latin typeface="Calibri" pitchFamily="34" charset="0"/>
                          <a:ea typeface="Corbel"/>
                          <a:cs typeface="Times New Roman"/>
                        </a:rPr>
                        <a:t>Mean capacity (tons)</a:t>
                      </a:r>
                    </a:p>
                  </a:txBody>
                  <a:tcPr marL="38576" marR="38576" marT="0" marB="0" anchor="ctr"/>
                </a:tc>
                <a:tc>
                  <a:txBody>
                    <a:bodyPr/>
                    <a:lstStyle/>
                    <a:p>
                      <a:pPr marL="90170" algn="ctr">
                        <a:lnSpc>
                          <a:spcPct val="115000"/>
                        </a:lnSpc>
                        <a:spcAft>
                          <a:spcPts val="0"/>
                        </a:spcAft>
                      </a:pPr>
                      <a:r>
                        <a:rPr lang="en-IN" sz="1200" kern="1200" dirty="0">
                          <a:latin typeface="Calibri" pitchFamily="34" charset="0"/>
                          <a:ea typeface="Corbel"/>
                          <a:cs typeface="Corbel"/>
                        </a:rPr>
                        <a:t>Mean capacity in Vol. Cubic meters)</a:t>
                      </a:r>
                      <a:endParaRPr lang="en-IN" sz="1200" kern="1200" dirty="0">
                        <a:latin typeface="Calibri" pitchFamily="34" charset="0"/>
                        <a:ea typeface="Corbel"/>
                        <a:cs typeface="Times New Roman"/>
                      </a:endParaRPr>
                    </a:p>
                  </a:txBody>
                  <a:tcPr marL="38576" marR="38576" marT="0" marB="0" anchor="ctr"/>
                </a:tc>
                <a:tc>
                  <a:txBody>
                    <a:bodyPr/>
                    <a:lstStyle/>
                    <a:p>
                      <a:pPr marL="90170" algn="ctr">
                        <a:lnSpc>
                          <a:spcPct val="115000"/>
                        </a:lnSpc>
                        <a:spcAft>
                          <a:spcPts val="0"/>
                        </a:spcAft>
                      </a:pPr>
                      <a:r>
                        <a:rPr lang="en-IN" sz="1200" kern="1200" dirty="0">
                          <a:latin typeface="Calibri" pitchFamily="34" charset="0"/>
                          <a:ea typeface="Corbel"/>
                          <a:cs typeface="Times New Roman"/>
                        </a:rPr>
                        <a:t>Mean age of CSs – (years)</a:t>
                      </a:r>
                    </a:p>
                  </a:txBody>
                  <a:tcPr marL="38576" marR="38576" marT="0" marB="0" anchor="ctr"/>
                </a:tc>
                <a:tc>
                  <a:txBody>
                    <a:bodyPr/>
                    <a:lstStyle/>
                    <a:p>
                      <a:pPr marL="90170" algn="ctr">
                        <a:lnSpc>
                          <a:spcPct val="115000"/>
                        </a:lnSpc>
                        <a:spcAft>
                          <a:spcPts val="0"/>
                        </a:spcAft>
                      </a:pPr>
                      <a:r>
                        <a:rPr lang="en-IN" sz="1200" kern="1200" dirty="0" smtClean="0">
                          <a:latin typeface="Calibri" pitchFamily="34" charset="0"/>
                          <a:ea typeface="Corbel"/>
                          <a:cs typeface="Times New Roman"/>
                        </a:rPr>
                        <a:t>Mean Cooling Capacity(in</a:t>
                      </a:r>
                      <a:r>
                        <a:rPr lang="en-IN" sz="1200" kern="1200" baseline="0" dirty="0" smtClean="0">
                          <a:latin typeface="Calibri" pitchFamily="34" charset="0"/>
                          <a:ea typeface="Corbel"/>
                          <a:cs typeface="Times New Roman"/>
                        </a:rPr>
                        <a:t> KW)</a:t>
                      </a:r>
                      <a:endParaRPr lang="en-IN" sz="1200" kern="1200" dirty="0">
                        <a:latin typeface="Calibri" pitchFamily="34" charset="0"/>
                        <a:ea typeface="Corbel"/>
                        <a:cs typeface="Times New Roman"/>
                      </a:endParaRPr>
                    </a:p>
                  </a:txBody>
                  <a:tcPr marL="38576" marR="38576" marT="0" marB="0" anchor="ctr"/>
                </a:tc>
                <a:tc>
                  <a:txBody>
                    <a:bodyPr/>
                    <a:lstStyle/>
                    <a:p>
                      <a:pPr marL="0" marR="0" indent="88900" algn="ctr" defTabSz="914400" rtl="0" eaLnBrk="1" fontAlgn="auto" latinLnBrk="0" hangingPunct="1">
                        <a:lnSpc>
                          <a:spcPct val="115000"/>
                        </a:lnSpc>
                        <a:spcBef>
                          <a:spcPts val="0"/>
                        </a:spcBef>
                        <a:spcAft>
                          <a:spcPts val="0"/>
                        </a:spcAft>
                        <a:buClrTx/>
                        <a:buSzTx/>
                        <a:buFontTx/>
                        <a:buNone/>
                        <a:tabLst/>
                        <a:defRPr/>
                      </a:pPr>
                      <a:r>
                        <a:rPr lang="en-US" sz="1200" b="1" i="0" u="none" strike="noStrike" kern="1200" dirty="0" smtClean="0">
                          <a:solidFill>
                            <a:schemeClr val="bg1"/>
                          </a:solidFill>
                          <a:latin typeface="Calibri"/>
                          <a:ea typeface="+mn-ea"/>
                        </a:rPr>
                        <a:t>Capacity Utilization</a:t>
                      </a:r>
                    </a:p>
                  </a:txBody>
                  <a:tcPr marL="38576" marR="38576" marT="0" marB="0" anchor="ctr"/>
                </a:tc>
              </a:tr>
              <a:tr h="458071">
                <a:tc>
                  <a:txBody>
                    <a:bodyPr/>
                    <a:lstStyle/>
                    <a:p>
                      <a:pPr marL="90170" algn="l">
                        <a:lnSpc>
                          <a:spcPct val="100000"/>
                        </a:lnSpc>
                        <a:spcAft>
                          <a:spcPts val="0"/>
                        </a:spcAft>
                      </a:pPr>
                      <a:r>
                        <a:rPr lang="en-IN" sz="1100" kern="1200" dirty="0">
                          <a:latin typeface="Calibri" pitchFamily="34" charset="0"/>
                          <a:ea typeface="Corbel"/>
                          <a:cs typeface="Times New Roman"/>
                        </a:rPr>
                        <a:t>Farm gate CSs (horticulture)</a:t>
                      </a:r>
                    </a:p>
                  </a:txBody>
                  <a:tcPr marL="38576" marR="38576" marT="0" marB="0" anchor="ctr"/>
                </a:tc>
                <a:tc>
                  <a:txBody>
                    <a:bodyPr/>
                    <a:lstStyle/>
                    <a:p>
                      <a:pPr algn="ctr" rtl="0" fontAlgn="b"/>
                      <a:r>
                        <a:rPr lang="en-US" sz="1100" b="0" i="0" u="none" strike="noStrike" dirty="0">
                          <a:solidFill>
                            <a:srgbClr val="002060"/>
                          </a:solidFill>
                          <a:latin typeface="Calibri"/>
                        </a:rPr>
                        <a:t>68%</a:t>
                      </a:r>
                    </a:p>
                  </a:txBody>
                  <a:tcPr marL="9525" marR="9525" marT="9525" marB="0" anchor="ctr">
                    <a:solidFill>
                      <a:srgbClr val="92D050"/>
                    </a:solidFill>
                  </a:tcPr>
                </a:tc>
                <a:tc>
                  <a:txBody>
                    <a:bodyPr/>
                    <a:lstStyle/>
                    <a:p>
                      <a:pPr algn="ctr" rtl="0" fontAlgn="b"/>
                      <a:r>
                        <a:rPr lang="en-US" sz="1100" b="0" i="0" u="none" strike="noStrike" dirty="0">
                          <a:solidFill>
                            <a:srgbClr val="002060"/>
                          </a:solidFill>
                          <a:latin typeface="Calibri"/>
                        </a:rPr>
                        <a:t>5,531</a:t>
                      </a:r>
                    </a:p>
                  </a:txBody>
                  <a:tcPr marL="9525" marR="9525" marT="9525" marB="0" anchor="ctr"/>
                </a:tc>
                <a:tc>
                  <a:txBody>
                    <a:bodyPr/>
                    <a:lstStyle/>
                    <a:p>
                      <a:pPr algn="ctr" rtl="0" fontAlgn="b"/>
                      <a:r>
                        <a:rPr lang="en-US" sz="1100" b="0" i="0" u="none" strike="noStrike" dirty="0">
                          <a:solidFill>
                            <a:srgbClr val="002060"/>
                          </a:solidFill>
                          <a:latin typeface="Calibri"/>
                        </a:rPr>
                        <a:t>18,805</a:t>
                      </a:r>
                    </a:p>
                  </a:txBody>
                  <a:tcPr marL="9525" marR="9525" marT="9525" marB="0" anchor="ctr"/>
                </a:tc>
                <a:tc>
                  <a:txBody>
                    <a:bodyPr/>
                    <a:lstStyle/>
                    <a:p>
                      <a:pPr algn="ctr" rtl="0" fontAlgn="b"/>
                      <a:r>
                        <a:rPr lang="en-US" sz="1100" b="0" i="0" u="none" strike="noStrike" dirty="0">
                          <a:solidFill>
                            <a:srgbClr val="002060"/>
                          </a:solidFill>
                          <a:latin typeface="Calibri"/>
                        </a:rPr>
                        <a:t>11.64</a:t>
                      </a:r>
                    </a:p>
                  </a:txBody>
                  <a:tcPr marL="9525" marR="9525" marT="9525" marB="0" anchor="ctr"/>
                </a:tc>
                <a:tc>
                  <a:txBody>
                    <a:bodyPr/>
                    <a:lstStyle/>
                    <a:p>
                      <a:pPr algn="ctr" rtl="0" fontAlgn="b"/>
                      <a:r>
                        <a:rPr lang="en-US" sz="1100" b="0" i="0" u="none" strike="noStrike" dirty="0">
                          <a:solidFill>
                            <a:srgbClr val="002060"/>
                          </a:solidFill>
                          <a:latin typeface="Calibri"/>
                        </a:rPr>
                        <a:t>250</a:t>
                      </a:r>
                    </a:p>
                  </a:txBody>
                  <a:tcPr marL="9525" marR="9525" marT="9525" marB="0" anchor="ctr">
                    <a:solidFill>
                      <a:srgbClr val="CBCCD2"/>
                    </a:solidFill>
                  </a:tcPr>
                </a:tc>
                <a:tc>
                  <a:txBody>
                    <a:bodyPr/>
                    <a:lstStyle/>
                    <a:p>
                      <a:pPr algn="ctr" rtl="0" fontAlgn="b"/>
                      <a:r>
                        <a:rPr lang="en-US" sz="1100" b="0" i="0" u="none" strike="noStrike" dirty="0">
                          <a:solidFill>
                            <a:srgbClr val="002060"/>
                          </a:solidFill>
                          <a:latin typeface="Calibri"/>
                        </a:rPr>
                        <a:t>75</a:t>
                      </a:r>
                    </a:p>
                  </a:txBody>
                  <a:tcPr marL="9525" marR="9525" marT="9525" marB="0" anchor="ctr">
                    <a:solidFill>
                      <a:srgbClr val="CBCCD2"/>
                    </a:solidFill>
                  </a:tcPr>
                </a:tc>
              </a:tr>
              <a:tr h="239260">
                <a:tc>
                  <a:txBody>
                    <a:bodyPr/>
                    <a:lstStyle/>
                    <a:p>
                      <a:pPr marL="90170" algn="l">
                        <a:lnSpc>
                          <a:spcPct val="100000"/>
                        </a:lnSpc>
                        <a:spcAft>
                          <a:spcPts val="0"/>
                        </a:spcAft>
                      </a:pPr>
                      <a:r>
                        <a:rPr lang="en-IN" sz="1100" kern="1200" dirty="0">
                          <a:latin typeface="Calibri" pitchFamily="34" charset="0"/>
                          <a:ea typeface="Corbel"/>
                          <a:cs typeface="Times New Roman"/>
                        </a:rPr>
                        <a:t>Pharma CSs</a:t>
                      </a:r>
                    </a:p>
                  </a:txBody>
                  <a:tcPr marL="38576" marR="38576" marT="0" marB="0" anchor="ctr"/>
                </a:tc>
                <a:tc>
                  <a:txBody>
                    <a:bodyPr/>
                    <a:lstStyle/>
                    <a:p>
                      <a:pPr algn="ctr" rtl="0" fontAlgn="b"/>
                      <a:r>
                        <a:rPr lang="en-US" sz="1100" b="0" i="0" u="none" strike="noStrike" dirty="0">
                          <a:solidFill>
                            <a:srgbClr val="002060"/>
                          </a:solidFill>
                          <a:latin typeface="Calibri"/>
                        </a:rPr>
                        <a:t>1%</a:t>
                      </a:r>
                    </a:p>
                  </a:txBody>
                  <a:tcPr marL="9525" marR="9525" marT="9525" marB="0" anchor="ctr"/>
                </a:tc>
                <a:tc>
                  <a:txBody>
                    <a:bodyPr/>
                    <a:lstStyle/>
                    <a:p>
                      <a:pPr algn="ctr" rtl="0" fontAlgn="b"/>
                      <a:r>
                        <a:rPr lang="en-US" sz="1100" b="0" i="0" u="none" strike="noStrike" dirty="0">
                          <a:solidFill>
                            <a:srgbClr val="002060"/>
                          </a:solidFill>
                          <a:latin typeface="Calibri"/>
                        </a:rPr>
                        <a:t>6,108</a:t>
                      </a:r>
                    </a:p>
                  </a:txBody>
                  <a:tcPr marL="9525" marR="9525" marT="9525" marB="0" anchor="ctr">
                    <a:solidFill>
                      <a:srgbClr val="92D050"/>
                    </a:solidFill>
                  </a:tcPr>
                </a:tc>
                <a:tc>
                  <a:txBody>
                    <a:bodyPr/>
                    <a:lstStyle/>
                    <a:p>
                      <a:pPr algn="ctr" rtl="0" fontAlgn="b"/>
                      <a:r>
                        <a:rPr lang="en-US" sz="1100" b="0" i="0" u="none" strike="noStrike">
                          <a:solidFill>
                            <a:srgbClr val="002060"/>
                          </a:solidFill>
                          <a:latin typeface="Calibri"/>
                        </a:rPr>
                        <a:t>20,767</a:t>
                      </a:r>
                    </a:p>
                  </a:txBody>
                  <a:tcPr marL="9525" marR="9525" marT="9525" marB="0" anchor="ctr"/>
                </a:tc>
                <a:tc>
                  <a:txBody>
                    <a:bodyPr/>
                    <a:lstStyle/>
                    <a:p>
                      <a:pPr algn="ctr" rtl="0" fontAlgn="b"/>
                      <a:r>
                        <a:rPr lang="en-US" sz="1100" b="0" i="0" u="none" strike="noStrike">
                          <a:solidFill>
                            <a:srgbClr val="002060"/>
                          </a:solidFill>
                          <a:latin typeface="Calibri"/>
                        </a:rPr>
                        <a:t>15.91</a:t>
                      </a:r>
                    </a:p>
                  </a:txBody>
                  <a:tcPr marL="9525" marR="9525" marT="9525" marB="0" anchor="ctr">
                    <a:solidFill>
                      <a:srgbClr val="92D050"/>
                    </a:solidFill>
                  </a:tcPr>
                </a:tc>
                <a:tc>
                  <a:txBody>
                    <a:bodyPr/>
                    <a:lstStyle/>
                    <a:p>
                      <a:pPr algn="ctr" rtl="0" fontAlgn="b"/>
                      <a:r>
                        <a:rPr lang="en-US" sz="1100" b="0" i="0" u="none" strike="noStrike">
                          <a:solidFill>
                            <a:srgbClr val="002060"/>
                          </a:solidFill>
                          <a:latin typeface="Calibri"/>
                        </a:rPr>
                        <a:t>429</a:t>
                      </a:r>
                    </a:p>
                  </a:txBody>
                  <a:tcPr marL="9525" marR="9525" marT="9525" marB="0" anchor="ctr"/>
                </a:tc>
                <a:tc>
                  <a:txBody>
                    <a:bodyPr/>
                    <a:lstStyle/>
                    <a:p>
                      <a:pPr algn="ctr" rtl="0" fontAlgn="b"/>
                      <a:r>
                        <a:rPr lang="en-US" sz="1100" b="0" i="0" u="none" strike="noStrike">
                          <a:solidFill>
                            <a:srgbClr val="002060"/>
                          </a:solidFill>
                          <a:latin typeface="Calibri"/>
                        </a:rPr>
                        <a:t>69</a:t>
                      </a:r>
                    </a:p>
                  </a:txBody>
                  <a:tcPr marL="9525" marR="9525" marT="9525" marB="0" anchor="ctr"/>
                </a:tc>
              </a:tr>
              <a:tr h="282590">
                <a:tc>
                  <a:txBody>
                    <a:bodyPr/>
                    <a:lstStyle/>
                    <a:p>
                      <a:pPr marL="90170" algn="l">
                        <a:lnSpc>
                          <a:spcPct val="100000"/>
                        </a:lnSpc>
                        <a:spcAft>
                          <a:spcPts val="0"/>
                        </a:spcAft>
                      </a:pPr>
                      <a:r>
                        <a:rPr lang="en-IN" sz="1100" kern="1200" dirty="0">
                          <a:latin typeface="Calibri" pitchFamily="34" charset="0"/>
                          <a:ea typeface="Corbel"/>
                          <a:cs typeface="Times New Roman"/>
                        </a:rPr>
                        <a:t>Animal husbandry</a:t>
                      </a:r>
                    </a:p>
                  </a:txBody>
                  <a:tcPr marL="38576" marR="38576" marT="0" marB="0" anchor="ctr"/>
                </a:tc>
                <a:tc>
                  <a:txBody>
                    <a:bodyPr/>
                    <a:lstStyle/>
                    <a:p>
                      <a:pPr algn="ctr" rtl="0" fontAlgn="b"/>
                      <a:r>
                        <a:rPr lang="en-US" sz="1100" b="0" i="0" u="none" strike="noStrike" dirty="0">
                          <a:solidFill>
                            <a:srgbClr val="002060"/>
                          </a:solidFill>
                          <a:latin typeface="Calibri"/>
                        </a:rPr>
                        <a:t>7%</a:t>
                      </a:r>
                    </a:p>
                  </a:txBody>
                  <a:tcPr marL="9525" marR="9525" marT="9525" marB="0" anchor="ctr"/>
                </a:tc>
                <a:tc>
                  <a:txBody>
                    <a:bodyPr/>
                    <a:lstStyle/>
                    <a:p>
                      <a:pPr algn="ctr" rtl="0" fontAlgn="b"/>
                      <a:r>
                        <a:rPr lang="en-US" sz="1100" b="0" i="0" u="none" strike="noStrike" dirty="0">
                          <a:solidFill>
                            <a:srgbClr val="002060"/>
                          </a:solidFill>
                          <a:latin typeface="Calibri"/>
                        </a:rPr>
                        <a:t>1,681</a:t>
                      </a:r>
                    </a:p>
                  </a:txBody>
                  <a:tcPr marL="9525" marR="9525" marT="9525" marB="0" anchor="ctr"/>
                </a:tc>
                <a:tc>
                  <a:txBody>
                    <a:bodyPr/>
                    <a:lstStyle/>
                    <a:p>
                      <a:pPr algn="ctr" rtl="0" fontAlgn="b"/>
                      <a:r>
                        <a:rPr lang="en-US" sz="1100" b="0" i="0" u="none" strike="noStrike" dirty="0">
                          <a:solidFill>
                            <a:srgbClr val="002060"/>
                          </a:solidFill>
                          <a:latin typeface="Calibri"/>
                        </a:rPr>
                        <a:t>5,715</a:t>
                      </a:r>
                    </a:p>
                  </a:txBody>
                  <a:tcPr marL="9525" marR="9525" marT="9525" marB="0" anchor="ctr"/>
                </a:tc>
                <a:tc>
                  <a:txBody>
                    <a:bodyPr/>
                    <a:lstStyle/>
                    <a:p>
                      <a:pPr algn="ctr" rtl="0" fontAlgn="b"/>
                      <a:r>
                        <a:rPr lang="en-US" sz="1100" b="0" i="0" u="none" strike="noStrike">
                          <a:solidFill>
                            <a:srgbClr val="002060"/>
                          </a:solidFill>
                          <a:latin typeface="Calibri"/>
                        </a:rPr>
                        <a:t>12.57</a:t>
                      </a:r>
                    </a:p>
                  </a:txBody>
                  <a:tcPr marL="9525" marR="9525" marT="9525" marB="0" anchor="ctr"/>
                </a:tc>
                <a:tc>
                  <a:txBody>
                    <a:bodyPr/>
                    <a:lstStyle/>
                    <a:p>
                      <a:pPr algn="ctr" rtl="0" fontAlgn="b"/>
                      <a:r>
                        <a:rPr lang="en-US" sz="1100" b="0" i="0" u="none" strike="noStrike">
                          <a:solidFill>
                            <a:srgbClr val="002060"/>
                          </a:solidFill>
                          <a:latin typeface="Calibri"/>
                        </a:rPr>
                        <a:t>232</a:t>
                      </a:r>
                    </a:p>
                  </a:txBody>
                  <a:tcPr marL="9525" marR="9525" marT="9525" marB="0" anchor="ctr"/>
                </a:tc>
                <a:tc>
                  <a:txBody>
                    <a:bodyPr/>
                    <a:lstStyle/>
                    <a:p>
                      <a:pPr algn="ctr" rtl="0" fontAlgn="b"/>
                      <a:r>
                        <a:rPr lang="en-US" sz="1100" b="0" i="0" u="none" strike="noStrike">
                          <a:solidFill>
                            <a:srgbClr val="002060"/>
                          </a:solidFill>
                          <a:latin typeface="Calibri"/>
                        </a:rPr>
                        <a:t>74</a:t>
                      </a:r>
                    </a:p>
                  </a:txBody>
                  <a:tcPr marL="9525" marR="9525" marT="9525" marB="0" anchor="ctr"/>
                </a:tc>
              </a:tr>
              <a:tr h="239260">
                <a:tc>
                  <a:txBody>
                    <a:bodyPr/>
                    <a:lstStyle/>
                    <a:p>
                      <a:pPr marL="90170" algn="l">
                        <a:lnSpc>
                          <a:spcPct val="100000"/>
                        </a:lnSpc>
                        <a:spcAft>
                          <a:spcPts val="0"/>
                        </a:spcAft>
                      </a:pPr>
                      <a:r>
                        <a:rPr lang="en-IN" sz="1100" kern="1200" dirty="0">
                          <a:latin typeface="Calibri" pitchFamily="34" charset="0"/>
                          <a:ea typeface="Corbel"/>
                          <a:cs typeface="Times New Roman"/>
                        </a:rPr>
                        <a:t>Processed food</a:t>
                      </a:r>
                    </a:p>
                  </a:txBody>
                  <a:tcPr marL="38576" marR="38576" marT="0" marB="0" anchor="ctr"/>
                </a:tc>
                <a:tc>
                  <a:txBody>
                    <a:bodyPr/>
                    <a:lstStyle/>
                    <a:p>
                      <a:pPr algn="ctr" rtl="0" fontAlgn="b"/>
                      <a:r>
                        <a:rPr lang="en-US" sz="1100" b="0" i="0" u="none" strike="noStrike" dirty="0">
                          <a:solidFill>
                            <a:srgbClr val="002060"/>
                          </a:solidFill>
                          <a:latin typeface="Calibri"/>
                        </a:rPr>
                        <a:t>8%</a:t>
                      </a:r>
                    </a:p>
                  </a:txBody>
                  <a:tcPr marL="9525" marR="9525" marT="9525" marB="0" anchor="ctr"/>
                </a:tc>
                <a:tc>
                  <a:txBody>
                    <a:bodyPr/>
                    <a:lstStyle/>
                    <a:p>
                      <a:pPr algn="ctr" rtl="0" fontAlgn="b"/>
                      <a:r>
                        <a:rPr lang="en-US" sz="1100" b="0" i="0" u="none" strike="noStrike" dirty="0">
                          <a:solidFill>
                            <a:srgbClr val="002060"/>
                          </a:solidFill>
                          <a:latin typeface="Calibri"/>
                        </a:rPr>
                        <a:t>4,043</a:t>
                      </a:r>
                    </a:p>
                  </a:txBody>
                  <a:tcPr marL="9525" marR="9525" marT="9525" marB="0" anchor="ctr"/>
                </a:tc>
                <a:tc>
                  <a:txBody>
                    <a:bodyPr/>
                    <a:lstStyle/>
                    <a:p>
                      <a:pPr algn="ctr" rtl="0" fontAlgn="b"/>
                      <a:r>
                        <a:rPr lang="en-US" sz="1100" b="0" i="0" u="none" strike="noStrike" dirty="0">
                          <a:solidFill>
                            <a:srgbClr val="002060"/>
                          </a:solidFill>
                          <a:latin typeface="Calibri"/>
                        </a:rPr>
                        <a:t>13,746</a:t>
                      </a:r>
                    </a:p>
                  </a:txBody>
                  <a:tcPr marL="9525" marR="9525" marT="9525" marB="0" anchor="ctr"/>
                </a:tc>
                <a:tc>
                  <a:txBody>
                    <a:bodyPr/>
                    <a:lstStyle/>
                    <a:p>
                      <a:pPr algn="ctr" rtl="0" fontAlgn="b"/>
                      <a:r>
                        <a:rPr lang="en-US" sz="1100" b="0" i="0" u="none" strike="noStrike" dirty="0">
                          <a:solidFill>
                            <a:srgbClr val="002060"/>
                          </a:solidFill>
                          <a:latin typeface="Calibri"/>
                        </a:rPr>
                        <a:t>12.64</a:t>
                      </a:r>
                    </a:p>
                  </a:txBody>
                  <a:tcPr marL="9525" marR="9525" marT="9525" marB="0" anchor="ctr"/>
                </a:tc>
                <a:tc>
                  <a:txBody>
                    <a:bodyPr/>
                    <a:lstStyle/>
                    <a:p>
                      <a:pPr algn="ctr" rtl="0" fontAlgn="b"/>
                      <a:r>
                        <a:rPr lang="en-US" sz="1100" b="0" i="0" u="none" strike="noStrike">
                          <a:solidFill>
                            <a:srgbClr val="002060"/>
                          </a:solidFill>
                          <a:latin typeface="Calibri"/>
                        </a:rPr>
                        <a:t>209</a:t>
                      </a:r>
                    </a:p>
                  </a:txBody>
                  <a:tcPr marL="9525" marR="9525" marT="9525" marB="0" anchor="ctr"/>
                </a:tc>
                <a:tc>
                  <a:txBody>
                    <a:bodyPr/>
                    <a:lstStyle/>
                    <a:p>
                      <a:pPr algn="ctr" rtl="0" fontAlgn="b"/>
                      <a:r>
                        <a:rPr lang="en-US" sz="1100" b="0" i="0" u="none" strike="noStrike">
                          <a:solidFill>
                            <a:srgbClr val="002060"/>
                          </a:solidFill>
                          <a:latin typeface="Calibri"/>
                        </a:rPr>
                        <a:t>71</a:t>
                      </a:r>
                    </a:p>
                  </a:txBody>
                  <a:tcPr marL="9525" marR="9525" marT="9525" marB="0" anchor="ctr"/>
                </a:tc>
              </a:tr>
              <a:tr h="458071">
                <a:tc>
                  <a:txBody>
                    <a:bodyPr/>
                    <a:lstStyle/>
                    <a:p>
                      <a:pPr marL="90170" algn="l">
                        <a:lnSpc>
                          <a:spcPct val="100000"/>
                        </a:lnSpc>
                        <a:spcAft>
                          <a:spcPts val="0"/>
                        </a:spcAft>
                      </a:pPr>
                      <a:r>
                        <a:rPr lang="en-IN" sz="1100" b="0" kern="1200" dirty="0" smtClean="0">
                          <a:solidFill>
                            <a:schemeClr val="dk1"/>
                          </a:solidFill>
                          <a:latin typeface="Calibri" pitchFamily="34" charset="0"/>
                          <a:ea typeface="Corbel"/>
                          <a:cs typeface="Times New Roman"/>
                        </a:rPr>
                        <a:t>Dedicated to Mandi</a:t>
                      </a:r>
                      <a:endParaRPr lang="en-IN" sz="1100" b="1" kern="1200" dirty="0">
                        <a:solidFill>
                          <a:schemeClr val="accent1"/>
                        </a:solidFill>
                        <a:latin typeface="Calibri" pitchFamily="34" charset="0"/>
                        <a:ea typeface="Corbel"/>
                        <a:cs typeface="Times New Roman"/>
                      </a:endParaRPr>
                    </a:p>
                  </a:txBody>
                  <a:tcPr marL="38576" marR="38576" marT="0" marB="0" anchor="ctr"/>
                </a:tc>
                <a:tc>
                  <a:txBody>
                    <a:bodyPr/>
                    <a:lstStyle/>
                    <a:p>
                      <a:pPr algn="ctr" rtl="0" fontAlgn="b"/>
                      <a:r>
                        <a:rPr lang="en-US" sz="1100" b="0" i="0" u="none" strike="noStrike" dirty="0">
                          <a:solidFill>
                            <a:srgbClr val="002060"/>
                          </a:solidFill>
                          <a:latin typeface="Calibri"/>
                        </a:rPr>
                        <a:t>8%</a:t>
                      </a:r>
                    </a:p>
                  </a:txBody>
                  <a:tcPr marL="9525" marR="9525" marT="9525" marB="0" anchor="ctr"/>
                </a:tc>
                <a:tc>
                  <a:txBody>
                    <a:bodyPr/>
                    <a:lstStyle/>
                    <a:p>
                      <a:pPr algn="ctr" rtl="0" fontAlgn="b"/>
                      <a:r>
                        <a:rPr lang="en-US" sz="1100" b="0" i="0" u="none" strike="noStrike" dirty="0">
                          <a:solidFill>
                            <a:srgbClr val="002060"/>
                          </a:solidFill>
                          <a:latin typeface="Calibri"/>
                        </a:rPr>
                        <a:t>5,004</a:t>
                      </a:r>
                    </a:p>
                  </a:txBody>
                  <a:tcPr marL="9525" marR="9525" marT="9525" marB="0" anchor="ctr"/>
                </a:tc>
                <a:tc>
                  <a:txBody>
                    <a:bodyPr/>
                    <a:lstStyle/>
                    <a:p>
                      <a:pPr algn="ctr" rtl="0" fontAlgn="b"/>
                      <a:r>
                        <a:rPr lang="en-US" sz="1100" b="0" i="0" u="none" strike="noStrike" dirty="0">
                          <a:solidFill>
                            <a:srgbClr val="002060"/>
                          </a:solidFill>
                          <a:latin typeface="Calibri"/>
                        </a:rPr>
                        <a:t>17,014</a:t>
                      </a:r>
                    </a:p>
                  </a:txBody>
                  <a:tcPr marL="9525" marR="9525" marT="9525" marB="0" anchor="ctr"/>
                </a:tc>
                <a:tc>
                  <a:txBody>
                    <a:bodyPr/>
                    <a:lstStyle/>
                    <a:p>
                      <a:pPr algn="ctr" rtl="0" fontAlgn="b"/>
                      <a:r>
                        <a:rPr lang="en-US" sz="1100" b="0" i="0" u="none" strike="noStrike" dirty="0">
                          <a:solidFill>
                            <a:srgbClr val="002060"/>
                          </a:solidFill>
                          <a:latin typeface="Calibri"/>
                        </a:rPr>
                        <a:t>12.29</a:t>
                      </a:r>
                    </a:p>
                  </a:txBody>
                  <a:tcPr marL="9525" marR="9525" marT="9525" marB="0" anchor="ctr"/>
                </a:tc>
                <a:tc>
                  <a:txBody>
                    <a:bodyPr/>
                    <a:lstStyle/>
                    <a:p>
                      <a:pPr algn="ctr" rtl="0" fontAlgn="b"/>
                      <a:r>
                        <a:rPr lang="en-US" sz="1100" b="0" i="0" u="none" strike="noStrike" dirty="0">
                          <a:solidFill>
                            <a:srgbClr val="002060"/>
                          </a:solidFill>
                          <a:latin typeface="Calibri"/>
                        </a:rPr>
                        <a:t>476</a:t>
                      </a:r>
                    </a:p>
                  </a:txBody>
                  <a:tcPr marL="9525" marR="9525" marT="9525" marB="0" anchor="ctr"/>
                </a:tc>
                <a:tc>
                  <a:txBody>
                    <a:bodyPr/>
                    <a:lstStyle/>
                    <a:p>
                      <a:pPr algn="ctr" rtl="0" fontAlgn="b"/>
                      <a:r>
                        <a:rPr lang="en-US" sz="1100" b="0" i="0" u="none" strike="noStrike" dirty="0">
                          <a:solidFill>
                            <a:srgbClr val="002060"/>
                          </a:solidFill>
                          <a:latin typeface="Calibri"/>
                        </a:rPr>
                        <a:t>69</a:t>
                      </a:r>
                    </a:p>
                  </a:txBody>
                  <a:tcPr marL="9525" marR="9525" marT="9525" marB="0" anchor="ctr"/>
                </a:tc>
              </a:tr>
              <a:tr h="916142">
                <a:tc>
                  <a:txBody>
                    <a:bodyPr/>
                    <a:lstStyle/>
                    <a:p>
                      <a:pPr marL="90170" algn="l">
                        <a:lnSpc>
                          <a:spcPct val="100000"/>
                        </a:lnSpc>
                        <a:spcAft>
                          <a:spcPts val="0"/>
                        </a:spcAft>
                      </a:pPr>
                      <a:r>
                        <a:rPr lang="en-IN" sz="1100" kern="1200" dirty="0" smtClean="0">
                          <a:latin typeface="Calibri" pitchFamily="34" charset="0"/>
                          <a:ea typeface="Corbel"/>
                          <a:cs typeface="Times New Roman"/>
                        </a:rPr>
                        <a:t>PCC - Port </a:t>
                      </a:r>
                      <a:r>
                        <a:rPr lang="en-IN" sz="1100" kern="1200" dirty="0">
                          <a:latin typeface="Calibri" pitchFamily="34" charset="0"/>
                          <a:ea typeface="Corbel"/>
                          <a:cs typeface="Times New Roman"/>
                        </a:rPr>
                        <a:t>based infrastructure – include sea, air and railway</a:t>
                      </a:r>
                    </a:p>
                  </a:txBody>
                  <a:tcPr marL="38576" marR="38576" marT="0" marB="0" anchor="ctr"/>
                </a:tc>
                <a:tc>
                  <a:txBody>
                    <a:bodyPr/>
                    <a:lstStyle/>
                    <a:p>
                      <a:pPr algn="ctr" rtl="0" fontAlgn="b"/>
                      <a:r>
                        <a:rPr lang="en-US" sz="1100" b="0" i="0" u="none" strike="noStrike">
                          <a:solidFill>
                            <a:srgbClr val="002060"/>
                          </a:solidFill>
                          <a:latin typeface="Calibri"/>
                        </a:rPr>
                        <a:t>2%</a:t>
                      </a:r>
                    </a:p>
                  </a:txBody>
                  <a:tcPr marL="9525" marR="9525" marT="9525" marB="0" anchor="ctr"/>
                </a:tc>
                <a:tc>
                  <a:txBody>
                    <a:bodyPr/>
                    <a:lstStyle/>
                    <a:p>
                      <a:pPr algn="ctr" rtl="0" fontAlgn="b"/>
                      <a:r>
                        <a:rPr lang="en-US" sz="1100" b="0" i="0" u="none" strike="noStrike" dirty="0">
                          <a:solidFill>
                            <a:srgbClr val="002060"/>
                          </a:solidFill>
                          <a:latin typeface="Calibri"/>
                        </a:rPr>
                        <a:t>2,405</a:t>
                      </a:r>
                    </a:p>
                  </a:txBody>
                  <a:tcPr marL="9525" marR="9525" marT="9525" marB="0" anchor="ctr"/>
                </a:tc>
                <a:tc>
                  <a:txBody>
                    <a:bodyPr/>
                    <a:lstStyle/>
                    <a:p>
                      <a:pPr algn="ctr" rtl="0" fontAlgn="b"/>
                      <a:r>
                        <a:rPr lang="en-US" sz="1100" b="0" i="0" u="none" strike="noStrike" dirty="0">
                          <a:solidFill>
                            <a:srgbClr val="002060"/>
                          </a:solidFill>
                          <a:latin typeface="Calibri"/>
                        </a:rPr>
                        <a:t>8,177</a:t>
                      </a:r>
                    </a:p>
                  </a:txBody>
                  <a:tcPr marL="9525" marR="9525" marT="9525" marB="0" anchor="ctr"/>
                </a:tc>
                <a:tc>
                  <a:txBody>
                    <a:bodyPr/>
                    <a:lstStyle/>
                    <a:p>
                      <a:pPr algn="ctr" rtl="0" fontAlgn="b"/>
                      <a:r>
                        <a:rPr lang="en-US" sz="1100" b="0" i="0" u="none" strike="noStrike" dirty="0">
                          <a:solidFill>
                            <a:srgbClr val="002060"/>
                          </a:solidFill>
                          <a:latin typeface="Calibri"/>
                        </a:rPr>
                        <a:t>10.46</a:t>
                      </a:r>
                    </a:p>
                  </a:txBody>
                  <a:tcPr marL="9525" marR="9525" marT="9525" marB="0" anchor="ctr"/>
                </a:tc>
                <a:tc>
                  <a:txBody>
                    <a:bodyPr/>
                    <a:lstStyle/>
                    <a:p>
                      <a:pPr algn="ctr" rtl="0" fontAlgn="b"/>
                      <a:r>
                        <a:rPr lang="en-US" sz="1100" b="0" i="0" u="none" strike="noStrike" dirty="0">
                          <a:solidFill>
                            <a:srgbClr val="002060"/>
                          </a:solidFill>
                          <a:latin typeface="Calibri"/>
                        </a:rPr>
                        <a:t>1,606</a:t>
                      </a:r>
                    </a:p>
                  </a:txBody>
                  <a:tcPr marL="9525" marR="9525" marT="9525" marB="0" anchor="ctr"/>
                </a:tc>
                <a:tc>
                  <a:txBody>
                    <a:bodyPr/>
                    <a:lstStyle/>
                    <a:p>
                      <a:pPr algn="ctr" rtl="0" fontAlgn="b"/>
                      <a:r>
                        <a:rPr lang="en-US" sz="1100" b="0" i="0" u="none" strike="noStrike" dirty="0">
                          <a:solidFill>
                            <a:srgbClr val="002060"/>
                          </a:solidFill>
                          <a:latin typeface="Calibri"/>
                        </a:rPr>
                        <a:t>60</a:t>
                      </a:r>
                    </a:p>
                  </a:txBody>
                  <a:tcPr marL="9525" marR="9525" marT="9525" marB="0" anchor="ctr"/>
                </a:tc>
              </a:tr>
              <a:tr h="687106">
                <a:tc>
                  <a:txBody>
                    <a:bodyPr/>
                    <a:lstStyle/>
                    <a:p>
                      <a:pPr marL="90170" algn="l">
                        <a:lnSpc>
                          <a:spcPct val="100000"/>
                        </a:lnSpc>
                        <a:spcAft>
                          <a:spcPts val="0"/>
                        </a:spcAft>
                      </a:pPr>
                      <a:r>
                        <a:rPr lang="en-IN" sz="1100" kern="1200" dirty="0">
                          <a:latin typeface="Calibri" pitchFamily="34" charset="0"/>
                          <a:ea typeface="Corbel"/>
                          <a:cs typeface="Times New Roman"/>
                        </a:rPr>
                        <a:t>Dedicated to pack houses – distribution hubs</a:t>
                      </a:r>
                    </a:p>
                  </a:txBody>
                  <a:tcPr marL="38576" marR="38576" marT="0" marB="0" anchor="ctr"/>
                </a:tc>
                <a:tc>
                  <a:txBody>
                    <a:bodyPr/>
                    <a:lstStyle/>
                    <a:p>
                      <a:pPr algn="ctr" rtl="0" fontAlgn="b"/>
                      <a:r>
                        <a:rPr lang="en-US" sz="1100" b="0" i="0" u="none" strike="noStrike">
                          <a:solidFill>
                            <a:srgbClr val="002060"/>
                          </a:solidFill>
                          <a:latin typeface="Calibri"/>
                        </a:rPr>
                        <a:t>0.50%</a:t>
                      </a:r>
                    </a:p>
                  </a:txBody>
                  <a:tcPr marL="9525" marR="9525" marT="9525" marB="0" anchor="ctr"/>
                </a:tc>
                <a:tc>
                  <a:txBody>
                    <a:bodyPr/>
                    <a:lstStyle/>
                    <a:p>
                      <a:pPr algn="ctr" rtl="0" fontAlgn="b"/>
                      <a:r>
                        <a:rPr lang="en-US" sz="1100" b="0" i="0" u="none" strike="noStrike">
                          <a:solidFill>
                            <a:srgbClr val="002060"/>
                          </a:solidFill>
                          <a:latin typeface="Calibri"/>
                        </a:rPr>
                        <a:t>2,861</a:t>
                      </a:r>
                    </a:p>
                  </a:txBody>
                  <a:tcPr marL="9525" marR="9525" marT="9525" marB="0" anchor="ctr"/>
                </a:tc>
                <a:tc>
                  <a:txBody>
                    <a:bodyPr/>
                    <a:lstStyle/>
                    <a:p>
                      <a:pPr algn="ctr" rtl="0" fontAlgn="b"/>
                      <a:r>
                        <a:rPr lang="en-US" sz="1100" b="0" i="0" u="none" strike="noStrike" dirty="0">
                          <a:solidFill>
                            <a:srgbClr val="002060"/>
                          </a:solidFill>
                          <a:latin typeface="Calibri"/>
                        </a:rPr>
                        <a:t>9,727</a:t>
                      </a:r>
                    </a:p>
                  </a:txBody>
                  <a:tcPr marL="9525" marR="9525" marT="9525" marB="0" anchor="ctr"/>
                </a:tc>
                <a:tc>
                  <a:txBody>
                    <a:bodyPr/>
                    <a:lstStyle/>
                    <a:p>
                      <a:pPr algn="ctr" rtl="0" fontAlgn="b"/>
                      <a:r>
                        <a:rPr lang="en-US" sz="1100" b="0" i="0" u="none" strike="noStrike" dirty="0">
                          <a:solidFill>
                            <a:srgbClr val="002060"/>
                          </a:solidFill>
                          <a:latin typeface="Calibri"/>
                        </a:rPr>
                        <a:t>11.12</a:t>
                      </a:r>
                    </a:p>
                  </a:txBody>
                  <a:tcPr marL="9525" marR="9525" marT="9525" marB="0" anchor="ctr"/>
                </a:tc>
                <a:tc>
                  <a:txBody>
                    <a:bodyPr/>
                    <a:lstStyle/>
                    <a:p>
                      <a:pPr algn="ctr" rtl="0" fontAlgn="b"/>
                      <a:r>
                        <a:rPr lang="en-US" sz="1100" b="0" i="0" u="none" strike="noStrike">
                          <a:solidFill>
                            <a:srgbClr val="002060"/>
                          </a:solidFill>
                          <a:latin typeface="Calibri"/>
                        </a:rPr>
                        <a:t>124</a:t>
                      </a:r>
                    </a:p>
                  </a:txBody>
                  <a:tcPr marL="9525" marR="9525" marT="9525" marB="0" anchor="ctr"/>
                </a:tc>
                <a:tc>
                  <a:txBody>
                    <a:bodyPr/>
                    <a:lstStyle/>
                    <a:p>
                      <a:pPr algn="ctr" rtl="0" fontAlgn="b"/>
                      <a:r>
                        <a:rPr lang="en-US" sz="1100" b="0" i="0" u="none" strike="noStrike" dirty="0">
                          <a:solidFill>
                            <a:srgbClr val="002060"/>
                          </a:solidFill>
                          <a:latin typeface="Calibri"/>
                        </a:rPr>
                        <a:t>65</a:t>
                      </a:r>
                    </a:p>
                  </a:txBody>
                  <a:tcPr marL="9525" marR="9525" marT="9525" marB="0" anchor="ctr"/>
                </a:tc>
              </a:tr>
              <a:tr h="687106">
                <a:tc>
                  <a:txBody>
                    <a:bodyPr/>
                    <a:lstStyle/>
                    <a:p>
                      <a:pPr marL="90170" algn="l">
                        <a:lnSpc>
                          <a:spcPct val="100000"/>
                        </a:lnSpc>
                        <a:spcAft>
                          <a:spcPts val="0"/>
                        </a:spcAft>
                      </a:pPr>
                      <a:r>
                        <a:rPr lang="en-IN" sz="1100" kern="1200" dirty="0">
                          <a:latin typeface="Calibri" pitchFamily="34" charset="0"/>
                          <a:ea typeface="Corbel"/>
                          <a:cs typeface="Times New Roman"/>
                        </a:rPr>
                        <a:t>Part of network of cold stores – for distribution</a:t>
                      </a:r>
                    </a:p>
                  </a:txBody>
                  <a:tcPr marL="38576" marR="38576" marT="0" marB="0" anchor="ctr"/>
                </a:tc>
                <a:tc>
                  <a:txBody>
                    <a:bodyPr/>
                    <a:lstStyle/>
                    <a:p>
                      <a:pPr algn="ctr" rtl="0" fontAlgn="b"/>
                      <a:r>
                        <a:rPr lang="en-US" sz="1100" b="0" i="0" u="none" strike="noStrike">
                          <a:solidFill>
                            <a:srgbClr val="002060"/>
                          </a:solidFill>
                          <a:latin typeface="Calibri"/>
                        </a:rPr>
                        <a:t>1%</a:t>
                      </a:r>
                    </a:p>
                  </a:txBody>
                  <a:tcPr marL="9525" marR="9525" marT="9525" marB="0" anchor="ctr"/>
                </a:tc>
                <a:tc>
                  <a:txBody>
                    <a:bodyPr/>
                    <a:lstStyle/>
                    <a:p>
                      <a:pPr algn="ctr" rtl="0" fontAlgn="b"/>
                      <a:r>
                        <a:rPr lang="en-US" sz="1100" b="0" i="0" u="none" strike="noStrike">
                          <a:solidFill>
                            <a:srgbClr val="002060"/>
                          </a:solidFill>
                          <a:latin typeface="Calibri"/>
                        </a:rPr>
                        <a:t>4,870</a:t>
                      </a:r>
                    </a:p>
                  </a:txBody>
                  <a:tcPr marL="9525" marR="9525" marT="9525" marB="0" anchor="ctr"/>
                </a:tc>
                <a:tc>
                  <a:txBody>
                    <a:bodyPr/>
                    <a:lstStyle/>
                    <a:p>
                      <a:pPr algn="ctr" rtl="0" fontAlgn="b"/>
                      <a:r>
                        <a:rPr lang="en-US" sz="1100" b="0" i="0" u="none" strike="noStrike" dirty="0">
                          <a:solidFill>
                            <a:srgbClr val="002060"/>
                          </a:solidFill>
                          <a:latin typeface="Calibri"/>
                        </a:rPr>
                        <a:t>16,558</a:t>
                      </a:r>
                    </a:p>
                  </a:txBody>
                  <a:tcPr marL="9525" marR="9525" marT="9525" marB="0" anchor="ctr"/>
                </a:tc>
                <a:tc>
                  <a:txBody>
                    <a:bodyPr/>
                    <a:lstStyle/>
                    <a:p>
                      <a:pPr algn="ctr" rtl="0" fontAlgn="b"/>
                      <a:r>
                        <a:rPr lang="en-US" sz="1100" b="0" i="0" u="none" strike="noStrike" dirty="0">
                          <a:solidFill>
                            <a:srgbClr val="002060"/>
                          </a:solidFill>
                          <a:latin typeface="Calibri"/>
                        </a:rPr>
                        <a:t>7.27</a:t>
                      </a:r>
                    </a:p>
                  </a:txBody>
                  <a:tcPr marL="9525" marR="9525" marT="9525" marB="0" anchor="ctr"/>
                </a:tc>
                <a:tc>
                  <a:txBody>
                    <a:bodyPr/>
                    <a:lstStyle/>
                    <a:p>
                      <a:pPr algn="ctr" rtl="0" fontAlgn="b"/>
                      <a:r>
                        <a:rPr lang="en-US" sz="1100" b="0" i="0" u="none" strike="noStrike" dirty="0">
                          <a:solidFill>
                            <a:srgbClr val="002060"/>
                          </a:solidFill>
                          <a:latin typeface="Calibri"/>
                        </a:rPr>
                        <a:t>85</a:t>
                      </a:r>
                    </a:p>
                  </a:txBody>
                  <a:tcPr marL="9525" marR="9525" marT="9525" marB="0" anchor="ctr"/>
                </a:tc>
                <a:tc>
                  <a:txBody>
                    <a:bodyPr/>
                    <a:lstStyle/>
                    <a:p>
                      <a:pPr algn="ctr" rtl="0" fontAlgn="b"/>
                      <a:r>
                        <a:rPr lang="en-US" sz="1100" b="0" i="0" u="none" strike="noStrike" dirty="0">
                          <a:solidFill>
                            <a:srgbClr val="002060"/>
                          </a:solidFill>
                          <a:latin typeface="Calibri"/>
                        </a:rPr>
                        <a:t>79</a:t>
                      </a:r>
                    </a:p>
                  </a:txBody>
                  <a:tcPr marL="9525" marR="9525" marT="9525" marB="0" anchor="ctr"/>
                </a:tc>
              </a:tr>
              <a:tr h="687106">
                <a:tc>
                  <a:txBody>
                    <a:bodyPr/>
                    <a:lstStyle/>
                    <a:p>
                      <a:pPr marL="90170" algn="l">
                        <a:lnSpc>
                          <a:spcPct val="100000"/>
                        </a:lnSpc>
                        <a:spcAft>
                          <a:spcPts val="0"/>
                        </a:spcAft>
                      </a:pPr>
                      <a:r>
                        <a:rPr lang="en-IN" sz="1100" kern="1200" dirty="0">
                          <a:latin typeface="Calibri" pitchFamily="34" charset="0"/>
                          <a:ea typeface="Corbel"/>
                          <a:cs typeface="Times New Roman"/>
                        </a:rPr>
                        <a:t>Dedicated to industrial facilities or own use</a:t>
                      </a:r>
                    </a:p>
                  </a:txBody>
                  <a:tcPr marL="38576" marR="38576" marT="0" marB="0" anchor="ctr"/>
                </a:tc>
                <a:tc>
                  <a:txBody>
                    <a:bodyPr/>
                    <a:lstStyle/>
                    <a:p>
                      <a:pPr algn="ctr" rtl="0" fontAlgn="b"/>
                      <a:r>
                        <a:rPr lang="en-US" sz="1100" b="0" i="0" u="none" strike="noStrike">
                          <a:solidFill>
                            <a:srgbClr val="002060"/>
                          </a:solidFill>
                          <a:latin typeface="Calibri"/>
                        </a:rPr>
                        <a:t>5%</a:t>
                      </a:r>
                    </a:p>
                  </a:txBody>
                  <a:tcPr marL="9525" marR="9525" marT="9525" marB="0" anchor="ctr"/>
                </a:tc>
                <a:tc>
                  <a:txBody>
                    <a:bodyPr/>
                    <a:lstStyle/>
                    <a:p>
                      <a:pPr algn="ctr" rtl="0" fontAlgn="b"/>
                      <a:r>
                        <a:rPr lang="en-US" sz="1100" b="0" i="0" u="none" strike="noStrike" dirty="0">
                          <a:solidFill>
                            <a:srgbClr val="002060"/>
                          </a:solidFill>
                          <a:latin typeface="Calibri"/>
                        </a:rPr>
                        <a:t>4,624</a:t>
                      </a:r>
                    </a:p>
                  </a:txBody>
                  <a:tcPr marL="9525" marR="9525" marT="9525" marB="0" anchor="ctr"/>
                </a:tc>
                <a:tc>
                  <a:txBody>
                    <a:bodyPr/>
                    <a:lstStyle/>
                    <a:p>
                      <a:pPr algn="ctr" rtl="0" fontAlgn="b"/>
                      <a:r>
                        <a:rPr lang="en-US" sz="1100" b="0" i="0" u="none" strike="noStrike" dirty="0">
                          <a:solidFill>
                            <a:srgbClr val="002060"/>
                          </a:solidFill>
                          <a:latin typeface="Calibri"/>
                        </a:rPr>
                        <a:t>15,722</a:t>
                      </a:r>
                    </a:p>
                  </a:txBody>
                  <a:tcPr marL="9525" marR="9525" marT="9525" marB="0" anchor="ctr"/>
                </a:tc>
                <a:tc>
                  <a:txBody>
                    <a:bodyPr/>
                    <a:lstStyle/>
                    <a:p>
                      <a:pPr algn="ctr" rtl="0" fontAlgn="b"/>
                      <a:r>
                        <a:rPr lang="en-US" sz="1100" b="0" i="0" u="none" strike="noStrike" dirty="0">
                          <a:solidFill>
                            <a:srgbClr val="002060"/>
                          </a:solidFill>
                          <a:latin typeface="Calibri"/>
                        </a:rPr>
                        <a:t>10.52</a:t>
                      </a:r>
                    </a:p>
                  </a:txBody>
                  <a:tcPr marL="9525" marR="9525" marT="9525" marB="0" anchor="ctr"/>
                </a:tc>
                <a:tc>
                  <a:txBody>
                    <a:bodyPr/>
                    <a:lstStyle/>
                    <a:p>
                      <a:pPr algn="ctr" rtl="0" fontAlgn="b"/>
                      <a:r>
                        <a:rPr lang="en-US" sz="1100" b="0" i="0" u="none" strike="noStrike" dirty="0">
                          <a:solidFill>
                            <a:srgbClr val="002060"/>
                          </a:solidFill>
                          <a:latin typeface="Calibri"/>
                        </a:rPr>
                        <a:t>227</a:t>
                      </a:r>
                    </a:p>
                  </a:txBody>
                  <a:tcPr marL="9525" marR="9525" marT="9525" marB="0" anchor="ctr"/>
                </a:tc>
                <a:tc>
                  <a:txBody>
                    <a:bodyPr/>
                    <a:lstStyle/>
                    <a:p>
                      <a:pPr algn="ctr" rtl="0" fontAlgn="b"/>
                      <a:r>
                        <a:rPr lang="en-US" sz="1100" b="0" i="0" u="none" strike="noStrike" dirty="0">
                          <a:solidFill>
                            <a:srgbClr val="002060"/>
                          </a:solidFill>
                          <a:latin typeface="Calibri"/>
                        </a:rPr>
                        <a:t>68</a:t>
                      </a:r>
                    </a:p>
                  </a:txBody>
                  <a:tcPr marL="9525" marR="9525" marT="9525" marB="0" anchor="ctr"/>
                </a:tc>
              </a:tr>
              <a:tr h="1035567">
                <a:tc>
                  <a:txBody>
                    <a:bodyPr/>
                    <a:lstStyle/>
                    <a:p>
                      <a:pPr marL="90170" algn="ctr">
                        <a:lnSpc>
                          <a:spcPct val="100000"/>
                        </a:lnSpc>
                        <a:spcAft>
                          <a:spcPts val="0"/>
                        </a:spcAft>
                      </a:pPr>
                      <a:r>
                        <a:rPr lang="en-IN" sz="1100" kern="1200" dirty="0">
                          <a:latin typeface="Calibri" pitchFamily="34" charset="0"/>
                          <a:ea typeface="Corbel"/>
                          <a:cs typeface="Times New Roman"/>
                        </a:rPr>
                        <a:t>Total</a:t>
                      </a:r>
                    </a:p>
                  </a:txBody>
                  <a:tcPr marL="38576" marR="38576" marT="0" marB="0" anchor="ctr"/>
                </a:tc>
                <a:tc>
                  <a:txBody>
                    <a:bodyPr/>
                    <a:lstStyle/>
                    <a:p>
                      <a:pPr algn="ctr" rtl="0" fontAlgn="b"/>
                      <a:r>
                        <a:rPr lang="en-US" sz="1100" b="0" i="0" u="none" strike="noStrike" dirty="0">
                          <a:solidFill>
                            <a:srgbClr val="002060"/>
                          </a:solidFill>
                          <a:latin typeface="Calibri"/>
                        </a:rPr>
                        <a:t>5003 </a:t>
                      </a:r>
                      <a:r>
                        <a:rPr lang="en-US" sz="1100" b="0" i="0" u="none" strike="noStrike" dirty="0" smtClean="0">
                          <a:solidFill>
                            <a:srgbClr val="002060"/>
                          </a:solidFill>
                          <a:latin typeface="Calibri"/>
                        </a:rPr>
                        <a:t>CSs</a:t>
                      </a:r>
                    </a:p>
                    <a:p>
                      <a:pPr algn="ctr" rtl="0" fontAlgn="b"/>
                      <a:r>
                        <a:rPr lang="en-US" sz="1000" b="0" i="0" u="none" strike="noStrike" dirty="0" smtClean="0">
                          <a:solidFill>
                            <a:srgbClr val="002060"/>
                          </a:solidFill>
                          <a:latin typeface="Calibri"/>
                        </a:rPr>
                        <a:t>% adds to over 100% as</a:t>
                      </a:r>
                      <a:r>
                        <a:rPr lang="en-US" sz="1000" b="0" i="0" u="none" strike="noStrike" baseline="0" dirty="0" smtClean="0">
                          <a:solidFill>
                            <a:srgbClr val="002060"/>
                          </a:solidFill>
                          <a:latin typeface="Calibri"/>
                        </a:rPr>
                        <a:t> a few stock more than 1 type of product</a:t>
                      </a:r>
                      <a:endParaRPr lang="en-US" sz="1000" b="0" i="0" u="none" strike="noStrike" dirty="0">
                        <a:solidFill>
                          <a:srgbClr val="002060"/>
                        </a:solidFill>
                        <a:latin typeface="Calibri"/>
                      </a:endParaRPr>
                    </a:p>
                  </a:txBody>
                  <a:tcPr marL="9525" marR="9525" marT="9525" marB="0" anchor="ctr"/>
                </a:tc>
                <a:tc>
                  <a:txBody>
                    <a:bodyPr/>
                    <a:lstStyle/>
                    <a:p>
                      <a:pPr marL="0" algn="ctr" defTabSz="914400" rtl="0" eaLnBrk="1" fontAlgn="b" latinLnBrk="0" hangingPunct="1">
                        <a:lnSpc>
                          <a:spcPct val="100000"/>
                        </a:lnSpc>
                        <a:spcAft>
                          <a:spcPts val="0"/>
                        </a:spcAft>
                      </a:pPr>
                      <a:r>
                        <a:rPr lang="en-IN" sz="1100" kern="1200" dirty="0" smtClean="0">
                          <a:solidFill>
                            <a:schemeClr val="dk1"/>
                          </a:solidFill>
                          <a:latin typeface="Calibri" pitchFamily="34" charset="0"/>
                          <a:ea typeface="Corbel"/>
                          <a:cs typeface="Times New Roman"/>
                        </a:rPr>
                        <a:t>5,003</a:t>
                      </a:r>
                      <a:endParaRPr lang="en-IN" sz="1100" kern="1200" dirty="0">
                        <a:solidFill>
                          <a:schemeClr val="dk1"/>
                        </a:solidFill>
                        <a:latin typeface="Calibri" pitchFamily="34" charset="0"/>
                        <a:ea typeface="Corbel"/>
                        <a:cs typeface="Times New Roman"/>
                      </a:endParaRPr>
                    </a:p>
                  </a:txBody>
                  <a:tcPr marL="38576" marR="38576" marT="0" marB="0" anchor="ctr"/>
                </a:tc>
                <a:tc>
                  <a:txBody>
                    <a:bodyPr/>
                    <a:lstStyle/>
                    <a:p>
                      <a:pPr marL="0" algn="ctr" defTabSz="914400" rtl="0" eaLnBrk="1" fontAlgn="b" latinLnBrk="0" hangingPunct="1">
                        <a:lnSpc>
                          <a:spcPct val="100000"/>
                        </a:lnSpc>
                      </a:pPr>
                      <a:r>
                        <a:rPr lang="en-US" sz="1100" kern="1200" dirty="0" smtClean="0">
                          <a:solidFill>
                            <a:schemeClr val="dk1"/>
                          </a:solidFill>
                          <a:latin typeface="Calibri" pitchFamily="34" charset="0"/>
                          <a:ea typeface="Corbel"/>
                          <a:cs typeface="Times New Roman"/>
                        </a:rPr>
                        <a:t>17,010</a:t>
                      </a:r>
                      <a:endParaRPr lang="en-US" sz="1100" kern="1200" dirty="0">
                        <a:solidFill>
                          <a:schemeClr val="dk1"/>
                        </a:solidFill>
                        <a:latin typeface="Calibri" pitchFamily="34" charset="0"/>
                        <a:ea typeface="Corbel"/>
                        <a:cs typeface="Times New Roman"/>
                      </a:endParaRPr>
                    </a:p>
                  </a:txBody>
                  <a:tcPr marL="5358" marR="5358" marT="19873" marB="0" anchor="ctr"/>
                </a:tc>
                <a:tc>
                  <a:txBody>
                    <a:bodyPr/>
                    <a:lstStyle/>
                    <a:p>
                      <a:pPr marL="0" algn="ctr" defTabSz="914400" rtl="0" eaLnBrk="1" fontAlgn="b" latinLnBrk="0" hangingPunct="1">
                        <a:lnSpc>
                          <a:spcPct val="100000"/>
                        </a:lnSpc>
                        <a:spcAft>
                          <a:spcPts val="0"/>
                        </a:spcAft>
                      </a:pPr>
                      <a:r>
                        <a:rPr lang="en-IN" sz="1100" kern="1200" dirty="0" smtClean="0">
                          <a:solidFill>
                            <a:schemeClr val="dk1"/>
                          </a:solidFill>
                          <a:latin typeface="Calibri" pitchFamily="34" charset="0"/>
                          <a:ea typeface="Corbel"/>
                          <a:cs typeface="Times New Roman"/>
                        </a:rPr>
                        <a:t>11.79</a:t>
                      </a:r>
                      <a:endParaRPr lang="en-IN" sz="1100" kern="1200" dirty="0">
                        <a:solidFill>
                          <a:schemeClr val="dk1"/>
                        </a:solidFill>
                        <a:latin typeface="Calibri" pitchFamily="34" charset="0"/>
                        <a:ea typeface="Corbel"/>
                        <a:cs typeface="Times New Roman"/>
                      </a:endParaRPr>
                    </a:p>
                  </a:txBody>
                  <a:tcPr marL="38576" marR="38576" marT="0" marB="0" anchor="ctr"/>
                </a:tc>
                <a:tc>
                  <a:txBody>
                    <a:bodyPr/>
                    <a:lstStyle/>
                    <a:p>
                      <a:pPr marL="0" algn="ctr" defTabSz="914400" rtl="0" eaLnBrk="1" fontAlgn="b" latinLnBrk="0" hangingPunct="1">
                        <a:lnSpc>
                          <a:spcPct val="100000"/>
                        </a:lnSpc>
                        <a:spcAft>
                          <a:spcPts val="0"/>
                        </a:spcAft>
                      </a:pPr>
                      <a:r>
                        <a:rPr lang="en-IN" sz="1100" kern="1200" dirty="0" smtClean="0">
                          <a:solidFill>
                            <a:schemeClr val="dk1"/>
                          </a:solidFill>
                          <a:latin typeface="Calibri" pitchFamily="34" charset="0"/>
                          <a:ea typeface="Corbel"/>
                          <a:cs typeface="Times New Roman"/>
                        </a:rPr>
                        <a:t>273</a:t>
                      </a:r>
                      <a:endParaRPr lang="en-IN" sz="1100" kern="1200" dirty="0">
                        <a:solidFill>
                          <a:schemeClr val="dk1"/>
                        </a:solidFill>
                        <a:latin typeface="Calibri" pitchFamily="34" charset="0"/>
                        <a:ea typeface="Corbel"/>
                        <a:cs typeface="Times New Roman"/>
                      </a:endParaRPr>
                    </a:p>
                  </a:txBody>
                  <a:tcPr marL="38576" marR="38576" marT="0" marB="0" anchor="ctr"/>
                </a:tc>
                <a:tc>
                  <a:txBody>
                    <a:bodyPr/>
                    <a:lstStyle/>
                    <a:p>
                      <a:pPr marL="0" algn="ctr" defTabSz="914400" rtl="0" eaLnBrk="1" fontAlgn="b" latinLnBrk="0" hangingPunct="1">
                        <a:lnSpc>
                          <a:spcPct val="100000"/>
                        </a:lnSpc>
                        <a:spcAft>
                          <a:spcPts val="0"/>
                        </a:spcAft>
                      </a:pPr>
                      <a:r>
                        <a:rPr lang="en-IN" sz="1100" kern="1200" dirty="0" smtClean="0">
                          <a:solidFill>
                            <a:schemeClr val="dk1"/>
                          </a:solidFill>
                          <a:latin typeface="Calibri" pitchFamily="34" charset="0"/>
                          <a:ea typeface="Corbel"/>
                          <a:cs typeface="Times New Roman"/>
                        </a:rPr>
                        <a:t>75</a:t>
                      </a:r>
                      <a:endParaRPr lang="en-IN" sz="1100" kern="1200" dirty="0">
                        <a:solidFill>
                          <a:schemeClr val="dk1"/>
                        </a:solidFill>
                        <a:latin typeface="Calibri" pitchFamily="34" charset="0"/>
                        <a:ea typeface="Corbel"/>
                        <a:cs typeface="Times New Roman"/>
                      </a:endParaRPr>
                    </a:p>
                  </a:txBody>
                  <a:tcPr marL="38576" marR="38576" marT="0" marB="0" anchor="ctr"/>
                </a:tc>
              </a:tr>
            </a:tbl>
          </a:graphicData>
        </a:graphic>
      </p:graphicFrame>
    </p:spTree>
  </p:cSld>
  <p:clrMapOvr>
    <a:masterClrMapping/>
  </p:clrMapOvr>
  <p:transition/>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 TECHNOLOGY USED</a:t>
            </a:r>
            <a:endParaRPr lang="en-US" dirty="0"/>
          </a:p>
        </p:txBody>
      </p:sp>
      <p:sp>
        <p:nvSpPr>
          <p:cNvPr id="3" name="Content Placeholder 2"/>
          <p:cNvSpPr>
            <a:spLocks noGrp="1"/>
          </p:cNvSpPr>
          <p:nvPr>
            <p:ph idx="1"/>
          </p:nvPr>
        </p:nvSpPr>
        <p:spPr>
          <a:xfrm>
            <a:off x="361740" y="1153080"/>
            <a:ext cx="6310909" cy="8155416"/>
          </a:xfrm>
        </p:spPr>
        <p:txBody>
          <a:bodyPr/>
          <a:lstStyle/>
          <a:p>
            <a:pPr algn="just"/>
            <a:endParaRPr lang="en-IN" dirty="0" smtClean="0"/>
          </a:p>
          <a:p>
            <a:pPr algn="just"/>
            <a:endParaRPr lang="en-IN" dirty="0" smtClean="0"/>
          </a:p>
        </p:txBody>
      </p:sp>
      <p:graphicFrame>
        <p:nvGraphicFramePr>
          <p:cNvPr id="8" name="Table 7"/>
          <p:cNvGraphicFramePr>
            <a:graphicFrameLocks noGrp="1"/>
          </p:cNvGraphicFramePr>
          <p:nvPr/>
        </p:nvGraphicFramePr>
        <p:xfrm>
          <a:off x="510495" y="1352086"/>
          <a:ext cx="6117205" cy="2658566"/>
        </p:xfrm>
        <a:graphic>
          <a:graphicData uri="http://schemas.openxmlformats.org/drawingml/2006/table">
            <a:tbl>
              <a:tblPr/>
              <a:tblGrid>
                <a:gridCol w="1842740"/>
                <a:gridCol w="1048871"/>
                <a:gridCol w="788987"/>
                <a:gridCol w="822960"/>
                <a:gridCol w="774550"/>
                <a:gridCol w="839097"/>
              </a:tblGrid>
              <a:tr h="292659">
                <a:tc>
                  <a:txBody>
                    <a:bodyPr/>
                    <a:lstStyle/>
                    <a:p>
                      <a:pPr marL="269875" marR="0" indent="-149225" algn="just">
                        <a:lnSpc>
                          <a:spcPct val="115000"/>
                        </a:lnSpc>
                        <a:spcBef>
                          <a:spcPts val="0"/>
                        </a:spcBef>
                        <a:spcAft>
                          <a:spcPts val="0"/>
                        </a:spcAft>
                      </a:pPr>
                      <a:r>
                        <a:rPr lang="en-IN" sz="1100" kern="1200" dirty="0" smtClean="0">
                          <a:latin typeface="Calibri" pitchFamily="34" charset="0"/>
                          <a:ea typeface="Corbel"/>
                          <a:cs typeface="Times New Roman"/>
                        </a:rPr>
                        <a:t>Type</a:t>
                      </a:r>
                      <a:r>
                        <a:rPr lang="en-IN" sz="1100" kern="1200" baseline="0" dirty="0" smtClean="0">
                          <a:latin typeface="Calibri" pitchFamily="34" charset="0"/>
                          <a:ea typeface="Corbel"/>
                          <a:cs typeface="Times New Roman"/>
                        </a:rPr>
                        <a:t> </a:t>
                      </a:r>
                      <a:r>
                        <a:rPr lang="en-IN" sz="1100" kern="1200" dirty="0" smtClean="0">
                          <a:latin typeface="Calibri" pitchFamily="34" charset="0"/>
                          <a:ea typeface="Corbel"/>
                          <a:cs typeface="Times New Roman"/>
                        </a:rPr>
                        <a:t>of </a:t>
                      </a:r>
                      <a:r>
                        <a:rPr lang="en-IN" sz="1100" kern="1200" dirty="0">
                          <a:latin typeface="Calibri" pitchFamily="34" charset="0"/>
                          <a:ea typeface="Corbel"/>
                          <a:cs typeface="Times New Roman"/>
                        </a:rPr>
                        <a:t>compressors</a:t>
                      </a:r>
                      <a:endParaRPr lang="en-US" sz="1100" kern="1200" dirty="0">
                        <a:latin typeface="Calibri" pitchFamily="34" charset="0"/>
                        <a:ea typeface="Corbel"/>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Proprietorship</a:t>
                      </a:r>
                    </a:p>
                    <a:p>
                      <a:pPr marL="115888" marR="0" indent="0" algn="ctr" defTabSz="914400" rtl="0" eaLnBrk="1" fontAlgn="b"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(n=4313)</a:t>
                      </a:r>
                      <a:endParaRPr lang="en-US" sz="1100" kern="1200" dirty="0">
                        <a:solidFill>
                          <a:schemeClr val="tx1"/>
                        </a:solidFill>
                        <a:latin typeface="Calibri" pitchFamily="34" charset="0"/>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 Partnership</a:t>
                      </a:r>
                    </a:p>
                    <a:p>
                      <a:pPr marL="115888" marR="0" indent="-115888" algn="ctr" defTabSz="914400" rtl="0" eaLnBrk="1" fontAlgn="b"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(n=5779)</a:t>
                      </a:r>
                      <a:endParaRPr lang="en-US" sz="1100" kern="1200" dirty="0">
                        <a:solidFill>
                          <a:schemeClr val="tx1"/>
                        </a:solidFill>
                        <a:latin typeface="Calibri" pitchFamily="34" charset="0"/>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 Company (Public Ltd.)</a:t>
                      </a:r>
                    </a:p>
                    <a:p>
                      <a:pPr marL="115888" marR="0" indent="-115888" algn="ctr" defTabSz="914400" rtl="0" eaLnBrk="1" fontAlgn="b"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(n=736)</a:t>
                      </a:r>
                      <a:endParaRPr lang="en-US" sz="1100" kern="1200" dirty="0">
                        <a:solidFill>
                          <a:schemeClr val="tx1"/>
                        </a:solidFill>
                        <a:latin typeface="Calibri" pitchFamily="34" charset="0"/>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 Company (Private Ltd.)</a:t>
                      </a:r>
                    </a:p>
                    <a:p>
                      <a:pPr marL="115888" marR="0" indent="0" algn="ctr" defTabSz="914400" rtl="0" eaLnBrk="1" fontAlgn="b"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(n=6172)</a:t>
                      </a:r>
                      <a:endParaRPr lang="en-US" sz="1100" kern="1200" dirty="0">
                        <a:solidFill>
                          <a:schemeClr val="tx1"/>
                        </a:solidFill>
                        <a:latin typeface="Calibri" pitchFamily="34" charset="0"/>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115888" marR="0" indent="-61913" algn="ctr" defTabSz="914400" rtl="0" eaLnBrk="1" fontAlgn="b"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 Association (Public)</a:t>
                      </a:r>
                    </a:p>
                    <a:p>
                      <a:pPr marL="115888" marR="0" indent="0" algn="ctr" defTabSz="914400" rtl="0" eaLnBrk="1" fontAlgn="b"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(n=27)</a:t>
                      </a:r>
                      <a:endParaRPr lang="en-US" sz="1100" kern="1200" dirty="0">
                        <a:solidFill>
                          <a:schemeClr val="tx1"/>
                        </a:solidFill>
                        <a:latin typeface="Calibri" pitchFamily="34" charset="0"/>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 Air and water cooled</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22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52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 Ammonia Based</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69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75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75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67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 Centrifugal</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 Reciprocating</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 Screw</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 Semi Hermetic</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Not mentioned</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15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graphicFrame>
        <p:nvGraphicFramePr>
          <p:cNvPr id="5" name="Table 4"/>
          <p:cNvGraphicFramePr>
            <a:graphicFrameLocks noGrp="1"/>
          </p:cNvGraphicFramePr>
          <p:nvPr/>
        </p:nvGraphicFramePr>
        <p:xfrm>
          <a:off x="492399" y="4510316"/>
          <a:ext cx="6122890" cy="3034613"/>
        </p:xfrm>
        <a:graphic>
          <a:graphicData uri="http://schemas.openxmlformats.org/drawingml/2006/table">
            <a:tbl>
              <a:tblPr/>
              <a:tblGrid>
                <a:gridCol w="1973686"/>
                <a:gridCol w="981979"/>
                <a:gridCol w="1023471"/>
                <a:gridCol w="1182522"/>
                <a:gridCol w="961232"/>
              </a:tblGrid>
              <a:tr h="292659">
                <a:tc>
                  <a:txBody>
                    <a:bodyPr/>
                    <a:lstStyle/>
                    <a:p>
                      <a:pPr marL="115888" marR="0" algn="ctr" defTabSz="914400" rtl="0" eaLnBrk="1" fontAlgn="b" latinLnBrk="0" hangingPunct="1">
                        <a:lnSpc>
                          <a:spcPct val="115000"/>
                        </a:lnSpc>
                        <a:spcBef>
                          <a:spcPts val="0"/>
                        </a:spcBef>
                        <a:spcAft>
                          <a:spcPts val="0"/>
                        </a:spcAft>
                      </a:pPr>
                      <a:r>
                        <a:rPr lang="en-IN" sz="1100" kern="1200" dirty="0">
                          <a:solidFill>
                            <a:schemeClr val="tx1"/>
                          </a:solidFill>
                          <a:latin typeface="Calibri" pitchFamily="34" charset="0"/>
                          <a:ea typeface="Corbel"/>
                          <a:cs typeface="Times New Roman"/>
                        </a:rPr>
                        <a:t>Type of compressors</a:t>
                      </a:r>
                      <a:endParaRPr lang="en-US" sz="1100" kern="1200" dirty="0">
                        <a:solidFill>
                          <a:schemeClr val="tx1"/>
                        </a:solidFill>
                        <a:latin typeface="Calibri" pitchFamily="34" charset="0"/>
                        <a:ea typeface="Corbel"/>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 Association (Private)</a:t>
                      </a:r>
                    </a:p>
                    <a:p>
                      <a:pPr marL="115888" marR="0" indent="0" algn="ctr" defTabSz="914400" rtl="0" eaLnBrk="1" fontAlgn="b"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(n=39)</a:t>
                      </a:r>
                      <a:endParaRPr lang="en-US" sz="1100" kern="1200" dirty="0">
                        <a:solidFill>
                          <a:schemeClr val="tx1"/>
                        </a:solidFill>
                        <a:latin typeface="Calibri" pitchFamily="34" charset="0"/>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 Cooperative</a:t>
                      </a:r>
                    </a:p>
                    <a:p>
                      <a:pPr marL="115888" marR="0" indent="0" algn="ctr" defTabSz="914400" rtl="0" eaLnBrk="1" fontAlgn="b"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(n=467)</a:t>
                      </a:r>
                      <a:endParaRPr lang="en-US" sz="1100" kern="1200" dirty="0">
                        <a:solidFill>
                          <a:schemeClr val="tx1"/>
                        </a:solidFill>
                        <a:latin typeface="Calibri" pitchFamily="34" charset="0"/>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 Government (Co./Dept./ PSU)</a:t>
                      </a:r>
                    </a:p>
                    <a:p>
                      <a:pPr marL="115888" marR="0" indent="0" algn="ctr" defTabSz="914400" rtl="0" eaLnBrk="1" fontAlgn="b"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(n=317)</a:t>
                      </a:r>
                      <a:endParaRPr lang="en-US" sz="1100" kern="1200" dirty="0">
                        <a:solidFill>
                          <a:schemeClr val="tx1"/>
                        </a:solidFill>
                        <a:latin typeface="Calibri" pitchFamily="34" charset="0"/>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Not classified under any Ownership type</a:t>
                      </a:r>
                    </a:p>
                    <a:p>
                      <a:pPr marL="115888" marR="0" indent="0" algn="ctr" defTabSz="914400" rtl="0" eaLnBrk="1" fontAlgn="b" latinLnBrk="0" hangingPunct="1">
                        <a:lnSpc>
                          <a:spcPct val="115000"/>
                        </a:lnSpc>
                        <a:spcBef>
                          <a:spcPts val="0"/>
                        </a:spcBef>
                        <a:spcAft>
                          <a:spcPts val="0"/>
                        </a:spcAft>
                      </a:pPr>
                      <a:r>
                        <a:rPr lang="en-US" sz="1100" kern="1200" dirty="0" smtClean="0">
                          <a:solidFill>
                            <a:schemeClr val="tx1"/>
                          </a:solidFill>
                          <a:latin typeface="Calibri" pitchFamily="34" charset="0"/>
                          <a:ea typeface="Corbel"/>
                          <a:cs typeface="Times New Roman"/>
                        </a:rPr>
                        <a:t>(n=73)</a:t>
                      </a:r>
                      <a:endParaRPr lang="en-US" sz="1100" kern="1200" dirty="0">
                        <a:solidFill>
                          <a:schemeClr val="tx1"/>
                        </a:solidFill>
                        <a:latin typeface="Calibri" pitchFamily="34" charset="0"/>
                        <a:ea typeface="Corbel"/>
                        <a:cs typeface="Times New Roman"/>
                      </a:endParaRPr>
                    </a:p>
                  </a:txBody>
                  <a:tcPr marL="64378" marR="6437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 Air and water cooled</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21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30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29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33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 Ammonia Based</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69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51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53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56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 Centrifugal</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 Reciprocating</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 Screw</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 Semi Hermetic</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Not mentioned</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6" name="Content Placeholder 2"/>
          <p:cNvSpPr txBox="1">
            <a:spLocks/>
          </p:cNvSpPr>
          <p:nvPr/>
        </p:nvSpPr>
        <p:spPr bwMode="auto">
          <a:xfrm>
            <a:off x="266759" y="8016658"/>
            <a:ext cx="6370655" cy="1444238"/>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457200" marR="0" lvl="0" indent="-457200" algn="just" defTabSz="731838" rtl="0" eaLnBrk="1" fontAlgn="base" latinLnBrk="0" hangingPunct="1">
              <a:lnSpc>
                <a:spcPct val="100000"/>
              </a:lnSpc>
              <a:spcBef>
                <a:spcPts val="600"/>
              </a:spcBef>
              <a:spcAft>
                <a:spcPts val="600"/>
              </a:spcAft>
              <a:buClr>
                <a:srgbClr val="FF0000"/>
              </a:buClr>
              <a:buSzPct val="90000"/>
              <a:buFont typeface="Webdings" pitchFamily="18" charset="2"/>
              <a:buChar char="`"/>
              <a:tabLst>
                <a:tab pos="1795463" algn="l"/>
              </a:tabLst>
              <a:defRPr/>
            </a:pPr>
            <a:r>
              <a:rPr lang="en-IN" sz="1200" kern="0" dirty="0" smtClean="0">
                <a:solidFill>
                  <a:srgbClr val="002060"/>
                </a:solidFill>
                <a:latin typeface="Calibri" pitchFamily="34" charset="0"/>
                <a:ea typeface="+mn-ea"/>
              </a:rPr>
              <a:t>Irrespective of the type of ownership, ammonia based compressors are most common in the cold storages. </a:t>
            </a:r>
          </a:p>
          <a:p>
            <a:pPr marL="457200" marR="0" lvl="0" indent="-457200" algn="just" defTabSz="731838" rtl="0" eaLnBrk="1" fontAlgn="base" latinLnBrk="0" hangingPunct="1">
              <a:lnSpc>
                <a:spcPct val="100000"/>
              </a:lnSpc>
              <a:spcBef>
                <a:spcPts val="600"/>
              </a:spcBef>
              <a:spcAft>
                <a:spcPts val="600"/>
              </a:spcAft>
              <a:buClr>
                <a:srgbClr val="FF0000"/>
              </a:buClr>
              <a:buSzPct val="90000"/>
              <a:tabLst>
                <a:tab pos="1795463" algn="l"/>
              </a:tabLst>
              <a:defRPr/>
            </a:pPr>
            <a:endParaRPr lang="en-IN" sz="1200" kern="0" dirty="0" smtClean="0">
              <a:solidFill>
                <a:srgbClr val="002060"/>
              </a:solidFill>
              <a:latin typeface="Calibri" pitchFamily="34" charset="0"/>
              <a:ea typeface="+mn-ea"/>
            </a:endParaRPr>
          </a:p>
          <a:p>
            <a:pPr marL="457200" marR="0" lvl="0" indent="-457200" algn="just" defTabSz="731838" rtl="0" eaLnBrk="1" fontAlgn="base" latinLnBrk="0" hangingPunct="1">
              <a:lnSpc>
                <a:spcPct val="100000"/>
              </a:lnSpc>
              <a:spcBef>
                <a:spcPts val="600"/>
              </a:spcBef>
              <a:spcAft>
                <a:spcPts val="600"/>
              </a:spcAft>
              <a:buClr>
                <a:srgbClr val="FF0000"/>
              </a:buClr>
              <a:buSzPct val="90000"/>
              <a:buFont typeface="Webdings" pitchFamily="18" charset="2"/>
              <a:buChar char="`"/>
              <a:tabLst>
                <a:tab pos="1795463" algn="l"/>
              </a:tabLst>
              <a:defRPr/>
            </a:pPr>
            <a:endParaRPr lang="en-IN" sz="1200" kern="0" dirty="0" smtClean="0">
              <a:solidFill>
                <a:srgbClr val="002060"/>
              </a:solidFill>
              <a:latin typeface="Calibri" pitchFamily="34" charset="0"/>
              <a:ea typeface="+mn-ea"/>
            </a:endParaRPr>
          </a:p>
          <a:p>
            <a:pPr marL="457200" marR="0" lvl="0" indent="-457200" algn="just" defTabSz="731838" rtl="0" eaLnBrk="1" fontAlgn="base" latinLnBrk="0" hangingPunct="1">
              <a:lnSpc>
                <a:spcPct val="100000"/>
              </a:lnSpc>
              <a:spcBef>
                <a:spcPts val="600"/>
              </a:spcBef>
              <a:spcAft>
                <a:spcPts val="600"/>
              </a:spcAft>
              <a:buClr>
                <a:srgbClr val="FF0000"/>
              </a:buClr>
              <a:buSzPct val="90000"/>
              <a:tabLst>
                <a:tab pos="1795463" algn="l"/>
              </a:tabLst>
              <a:defRPr/>
            </a:pPr>
            <a:endParaRPr kumimoji="0" lang="en-IN" sz="1200" b="0" i="0" u="none" strike="noStrike" kern="0" cap="none" spc="0" normalizeH="0" baseline="0" noProof="0" dirty="0" smtClean="0">
              <a:ln>
                <a:noFill/>
              </a:ln>
              <a:solidFill>
                <a:srgbClr val="002060"/>
              </a:solidFill>
              <a:effectLst/>
              <a:uLnTx/>
              <a:uFillTx/>
              <a:latin typeface="Calibri" pitchFamily="34" charset="0"/>
              <a:ea typeface="+mn-ea"/>
              <a:cs typeface="+mn-cs"/>
            </a:endParaRPr>
          </a:p>
        </p:txBody>
      </p:sp>
    </p:spTree>
  </p:cSld>
  <p:clrMapOvr>
    <a:masterClrMapping/>
  </p:clrMapOvr>
  <p:transition/>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 TECHNOLOGY USED</a:t>
            </a:r>
            <a:endParaRPr lang="en-US" dirty="0"/>
          </a:p>
        </p:txBody>
      </p:sp>
      <p:graphicFrame>
        <p:nvGraphicFramePr>
          <p:cNvPr id="8" name="Table 7"/>
          <p:cNvGraphicFramePr>
            <a:graphicFrameLocks noGrp="1"/>
          </p:cNvGraphicFramePr>
          <p:nvPr/>
        </p:nvGraphicFramePr>
        <p:xfrm>
          <a:off x="394383" y="1685908"/>
          <a:ext cx="6117205" cy="2222702"/>
        </p:xfrm>
        <a:graphic>
          <a:graphicData uri="http://schemas.openxmlformats.org/drawingml/2006/table">
            <a:tbl>
              <a:tblPr/>
              <a:tblGrid>
                <a:gridCol w="1842740"/>
                <a:gridCol w="1048871"/>
                <a:gridCol w="788987"/>
                <a:gridCol w="822960"/>
                <a:gridCol w="774550"/>
                <a:gridCol w="839097"/>
              </a:tblGrid>
              <a:tr h="292659">
                <a:tc>
                  <a:txBody>
                    <a:bodyPr/>
                    <a:lstStyle/>
                    <a:p>
                      <a:pPr marL="269875" marR="0" indent="-149225" algn="just">
                        <a:lnSpc>
                          <a:spcPct val="115000"/>
                        </a:lnSpc>
                        <a:spcBef>
                          <a:spcPts val="0"/>
                        </a:spcBef>
                        <a:spcAft>
                          <a:spcPts val="0"/>
                        </a:spcAft>
                      </a:pPr>
                      <a:r>
                        <a:rPr lang="en-IN" sz="1100" kern="1200" dirty="0" smtClean="0">
                          <a:latin typeface="Calibri" pitchFamily="34" charset="0"/>
                          <a:ea typeface="Corbel"/>
                          <a:cs typeface="Times New Roman"/>
                        </a:rPr>
                        <a:t>Type</a:t>
                      </a:r>
                      <a:r>
                        <a:rPr lang="en-IN" sz="1100" kern="1200" baseline="0" dirty="0" smtClean="0">
                          <a:latin typeface="Calibri" pitchFamily="34" charset="0"/>
                          <a:ea typeface="Corbel"/>
                          <a:cs typeface="Times New Roman"/>
                        </a:rPr>
                        <a:t> </a:t>
                      </a:r>
                      <a:r>
                        <a:rPr lang="en-IN" sz="1100" kern="1200" dirty="0" smtClean="0">
                          <a:latin typeface="Calibri" pitchFamily="34" charset="0"/>
                          <a:ea typeface="Corbel"/>
                          <a:cs typeface="Times New Roman"/>
                        </a:rPr>
                        <a:t>of </a:t>
                      </a:r>
                      <a:r>
                        <a:rPr lang="en-IN" sz="1100" kern="1200" dirty="0">
                          <a:latin typeface="Calibri" pitchFamily="34" charset="0"/>
                          <a:ea typeface="Corbel"/>
                          <a:cs typeface="Times New Roman"/>
                        </a:rPr>
                        <a:t>compressors</a:t>
                      </a:r>
                      <a:endParaRPr lang="en-US" sz="1100" kern="1200" dirty="0">
                        <a:latin typeface="Calibri" pitchFamily="34" charset="0"/>
                        <a:ea typeface="Corbel"/>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All</a:t>
                      </a:r>
                    </a:p>
                    <a:p>
                      <a:pPr algn="ctr" fontAlgn="ctr"/>
                      <a:r>
                        <a:rPr lang="en-US" sz="1100" b="1" i="0" u="none" strike="noStrike" dirty="0" smtClean="0">
                          <a:solidFill>
                            <a:srgbClr val="002060"/>
                          </a:solidFill>
                          <a:latin typeface="Calibri"/>
                        </a:rPr>
                        <a:t>(n=17923)</a:t>
                      </a:r>
                      <a:endParaRPr lang="en-US" sz="1100" b="1"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Urban</a:t>
                      </a:r>
                    </a:p>
                    <a:p>
                      <a:pPr algn="ctr" fontAlgn="ctr"/>
                      <a:r>
                        <a:rPr lang="en-US" sz="1100" b="1" i="0" u="none" strike="noStrike" dirty="0" smtClean="0">
                          <a:solidFill>
                            <a:srgbClr val="002060"/>
                          </a:solidFill>
                          <a:latin typeface="Calibri"/>
                        </a:rPr>
                        <a:t>(n=5149)</a:t>
                      </a:r>
                      <a:endParaRPr lang="en-US" sz="1100" b="1"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Rural</a:t>
                      </a:r>
                    </a:p>
                    <a:p>
                      <a:pPr algn="ctr" fontAlgn="ctr"/>
                      <a:r>
                        <a:rPr lang="en-US" sz="1100" b="1" i="0" u="none" strike="noStrike" dirty="0" smtClean="0">
                          <a:solidFill>
                            <a:srgbClr val="002060"/>
                          </a:solidFill>
                          <a:latin typeface="Calibri"/>
                        </a:rPr>
                        <a:t>(n=12774)</a:t>
                      </a:r>
                      <a:endParaRPr lang="en-US" sz="1100" b="1"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NHB</a:t>
                      </a:r>
                    </a:p>
                    <a:p>
                      <a:pPr algn="ctr" fontAlgn="ctr"/>
                      <a:r>
                        <a:rPr lang="en-US" sz="1100" b="1" i="0" u="none" strike="noStrike" dirty="0" smtClean="0">
                          <a:solidFill>
                            <a:srgbClr val="002060"/>
                          </a:solidFill>
                          <a:latin typeface="Calibri"/>
                        </a:rPr>
                        <a:t>(n=11097)</a:t>
                      </a:r>
                      <a:endParaRPr lang="en-US" sz="1100" b="1"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Others</a:t>
                      </a:r>
                    </a:p>
                    <a:p>
                      <a:pPr algn="ctr" fontAlgn="ctr"/>
                      <a:r>
                        <a:rPr lang="en-US" sz="1100" b="1" i="0" u="none" strike="noStrike" dirty="0" smtClean="0">
                          <a:solidFill>
                            <a:srgbClr val="002060"/>
                          </a:solidFill>
                          <a:latin typeface="Calibri"/>
                        </a:rPr>
                        <a:t>(n=6826)</a:t>
                      </a:r>
                      <a:endParaRPr lang="en-US" sz="1100" b="1"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 Air and water cooled</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23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 Ammonia Based</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70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68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70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68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73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 Centrifugal</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 Reciprocating</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 Screw</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 Semi Hermetic</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68271">
                <a:tc>
                  <a:txBody>
                    <a:bodyPr/>
                    <a:lstStyle/>
                    <a:p>
                      <a:pPr marL="269875" marR="0" indent="-149225" algn="l" defTabSz="914400" rtl="0" eaLnBrk="1" fontAlgn="ctr" latinLnBrk="0" hangingPunct="1">
                        <a:lnSpc>
                          <a:spcPct val="115000"/>
                        </a:lnSpc>
                        <a:spcBef>
                          <a:spcPts val="0"/>
                        </a:spcBef>
                        <a:spcAft>
                          <a:spcPts val="0"/>
                        </a:spcAft>
                      </a:pPr>
                      <a:r>
                        <a:rPr lang="en-US" sz="1200" kern="1200" dirty="0">
                          <a:solidFill>
                            <a:schemeClr val="tx1"/>
                          </a:solidFill>
                          <a:latin typeface="Calibri" pitchFamily="34" charset="0"/>
                          <a:ea typeface="Corbel"/>
                          <a:cs typeface="Times New Roman"/>
                        </a:rPr>
                        <a:t>Not mentioned</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a:solidFill>
                            <a:srgbClr val="002060"/>
                          </a:solidFill>
                          <a:latin typeface="Calibri"/>
                        </a:rPr>
                        <a:t>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100" b="0" i="0" u="none" strike="noStrike" dirty="0">
                          <a:solidFill>
                            <a:srgbClr val="002060"/>
                          </a:solidFill>
                          <a:latin typeface="Calibri"/>
                        </a:rPr>
                        <a:t>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6" name="Content Placeholder 2"/>
          <p:cNvSpPr txBox="1">
            <a:spLocks/>
          </p:cNvSpPr>
          <p:nvPr/>
        </p:nvSpPr>
        <p:spPr bwMode="auto">
          <a:xfrm>
            <a:off x="266759" y="5037196"/>
            <a:ext cx="6370655" cy="3436614"/>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457200" marR="0" lvl="0" indent="-457200" algn="just" defTabSz="731838" rtl="0" eaLnBrk="1" fontAlgn="base" latinLnBrk="0" hangingPunct="1">
              <a:lnSpc>
                <a:spcPct val="100000"/>
              </a:lnSpc>
              <a:spcBef>
                <a:spcPts val="600"/>
              </a:spcBef>
              <a:spcAft>
                <a:spcPts val="600"/>
              </a:spcAft>
              <a:buClr>
                <a:srgbClr val="FF0000"/>
              </a:buClr>
              <a:buSzPct val="90000"/>
              <a:buFont typeface="Webdings" pitchFamily="18" charset="2"/>
              <a:buChar char="`"/>
              <a:tabLst>
                <a:tab pos="1795463" algn="l"/>
              </a:tabLst>
              <a:defRPr/>
            </a:pPr>
            <a:r>
              <a:rPr lang="en-IN" sz="1200" kern="0" dirty="0" smtClean="0">
                <a:solidFill>
                  <a:srgbClr val="002060"/>
                </a:solidFill>
                <a:latin typeface="Calibri" pitchFamily="34" charset="0"/>
                <a:ea typeface="+mn-ea"/>
              </a:rPr>
              <a:t>Ammonia based compressors are found in 70% of the rural cold storages.  </a:t>
            </a:r>
          </a:p>
          <a:p>
            <a:pPr marL="457200" marR="0" lvl="0" indent="-457200" algn="just" defTabSz="731838" rtl="0" eaLnBrk="1" fontAlgn="base" latinLnBrk="0" hangingPunct="1">
              <a:lnSpc>
                <a:spcPct val="100000"/>
              </a:lnSpc>
              <a:spcBef>
                <a:spcPts val="600"/>
              </a:spcBef>
              <a:spcAft>
                <a:spcPts val="600"/>
              </a:spcAft>
              <a:buClr>
                <a:srgbClr val="FF0000"/>
              </a:buClr>
              <a:buSzPct val="90000"/>
              <a:buFont typeface="Webdings" pitchFamily="18" charset="2"/>
              <a:buChar char="`"/>
              <a:tabLst>
                <a:tab pos="1795463" algn="l"/>
              </a:tabLst>
              <a:defRPr/>
            </a:pPr>
            <a:endParaRPr lang="en-IN" sz="1200" kern="0" dirty="0" smtClean="0">
              <a:solidFill>
                <a:srgbClr val="002060"/>
              </a:solidFill>
              <a:latin typeface="Calibri" pitchFamily="34" charset="0"/>
              <a:ea typeface="+mn-ea"/>
            </a:endParaRPr>
          </a:p>
          <a:p>
            <a:pPr marL="457200" marR="0" lvl="0" indent="-457200" algn="just" defTabSz="731838" rtl="0" eaLnBrk="1" fontAlgn="base" latinLnBrk="0" hangingPunct="1">
              <a:lnSpc>
                <a:spcPct val="100000"/>
              </a:lnSpc>
              <a:spcBef>
                <a:spcPts val="600"/>
              </a:spcBef>
              <a:spcAft>
                <a:spcPts val="600"/>
              </a:spcAft>
              <a:buClr>
                <a:srgbClr val="FF0000"/>
              </a:buClr>
              <a:buSzPct val="90000"/>
              <a:tabLst>
                <a:tab pos="1795463" algn="l"/>
              </a:tabLst>
              <a:defRPr/>
            </a:pPr>
            <a:endParaRPr kumimoji="0" lang="en-IN" sz="1200" b="0" i="0" u="none" strike="noStrike" kern="0" cap="none" spc="0" normalizeH="0" baseline="0" noProof="0" dirty="0" smtClean="0">
              <a:ln>
                <a:noFill/>
              </a:ln>
              <a:solidFill>
                <a:srgbClr val="002060"/>
              </a:solidFill>
              <a:effectLst/>
              <a:uLnTx/>
              <a:uFillTx/>
              <a:latin typeface="Calibri" pitchFamily="34" charset="0"/>
              <a:ea typeface="+mn-ea"/>
              <a:cs typeface="+mn-cs"/>
            </a:endParaRPr>
          </a:p>
        </p:txBody>
      </p:sp>
    </p:spTree>
  </p:cSld>
  <p:clrMapOvr>
    <a:masterClrMapping/>
  </p:clrMapOvr>
  <p:transition/>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 TECHNOLOGY USED</a:t>
            </a:r>
            <a:endParaRPr lang="en-US" dirty="0"/>
          </a:p>
        </p:txBody>
      </p:sp>
      <p:sp>
        <p:nvSpPr>
          <p:cNvPr id="3" name="Content Placeholder 2"/>
          <p:cNvSpPr>
            <a:spLocks noGrp="1"/>
          </p:cNvSpPr>
          <p:nvPr>
            <p:ph idx="1"/>
          </p:nvPr>
        </p:nvSpPr>
        <p:spPr/>
        <p:txBody>
          <a:bodyPr/>
          <a:lstStyle/>
          <a:p>
            <a:pPr algn="just"/>
            <a:r>
              <a:rPr lang="en-IN" sz="1200" dirty="0" smtClean="0"/>
              <a:t>72% of the chambers are having chillness between 0-10 degree C, while frozen accounted for 8% and mild chill accounted for 4%.</a:t>
            </a:r>
          </a:p>
          <a:p>
            <a:pPr algn="just"/>
            <a:endParaRPr lang="en-IN" sz="1600" dirty="0" smtClean="0"/>
          </a:p>
          <a:p>
            <a:pPr algn="just"/>
            <a:endParaRPr lang="en-IN" sz="1600" dirty="0" smtClean="0"/>
          </a:p>
          <a:p>
            <a:pPr algn="just"/>
            <a:endParaRPr lang="en-IN" sz="1600" dirty="0" smtClean="0"/>
          </a:p>
          <a:p>
            <a:pPr algn="just"/>
            <a:endParaRPr lang="en-IN" sz="1600" dirty="0" smtClean="0"/>
          </a:p>
          <a:p>
            <a:pPr algn="just"/>
            <a:endParaRPr lang="en-IN" sz="1600" dirty="0" smtClean="0"/>
          </a:p>
          <a:p>
            <a:pPr algn="just"/>
            <a:endParaRPr lang="en-IN" sz="1600" dirty="0" smtClean="0"/>
          </a:p>
          <a:p>
            <a:pPr algn="just"/>
            <a:endParaRPr lang="en-IN" sz="1600" dirty="0" smtClean="0"/>
          </a:p>
          <a:p>
            <a:pPr algn="just"/>
            <a:r>
              <a:rPr lang="en-IN" sz="1200" dirty="0" smtClean="0"/>
              <a:t>Technology has penetrated in many areas of CS’s, but there are certain areas which still follow the rudimentary way of doing things. </a:t>
            </a:r>
          </a:p>
          <a:p>
            <a:pPr algn="just"/>
            <a:endParaRPr lang="en-IN" b="1" dirty="0" smtClean="0"/>
          </a:p>
          <a:p>
            <a:pPr algn="just"/>
            <a:r>
              <a:rPr lang="en-IN" b="1" dirty="0" smtClean="0"/>
              <a:t>Emergency door release system</a:t>
            </a:r>
            <a:endParaRPr lang="en-US" dirty="0" smtClean="0"/>
          </a:p>
          <a:p>
            <a:pPr algn="just"/>
            <a:endParaRPr lang="en-US" dirty="0" smtClean="0"/>
          </a:p>
          <a:p>
            <a:pPr algn="just"/>
            <a:endParaRPr lang="en-US" dirty="0" smtClean="0"/>
          </a:p>
          <a:p>
            <a:pPr algn="just"/>
            <a:endParaRPr lang="en-US" dirty="0" smtClean="0"/>
          </a:p>
          <a:p>
            <a:pPr algn="just">
              <a:buNone/>
            </a:pPr>
            <a:endParaRPr lang="en-US" dirty="0" smtClean="0"/>
          </a:p>
          <a:p>
            <a:pPr algn="just">
              <a:buNone/>
            </a:pPr>
            <a:endParaRPr lang="en-US" dirty="0" smtClean="0"/>
          </a:p>
          <a:p>
            <a:pPr lvl="0" algn="just">
              <a:spcBef>
                <a:spcPts val="600"/>
              </a:spcBef>
              <a:spcAft>
                <a:spcPts val="600"/>
              </a:spcAft>
            </a:pPr>
            <a:r>
              <a:rPr lang="en-IN" sz="1200" dirty="0" smtClean="0"/>
              <a:t>Over 60%  (adding  number mentioning ‘both’ to both the systems) had either emergency release system from inside, or/and emergency bell inside, while 13% did not have any system. </a:t>
            </a:r>
            <a:r>
              <a:rPr lang="en-US" sz="1200" dirty="0" smtClean="0"/>
              <a:t>	</a:t>
            </a:r>
          </a:p>
          <a:p>
            <a:pPr algn="just"/>
            <a:endParaRPr lang="en-IN" dirty="0" smtClean="0"/>
          </a:p>
          <a:p>
            <a:pPr algn="just"/>
            <a:endParaRPr lang="en-US" dirty="0" smtClean="0"/>
          </a:p>
        </p:txBody>
      </p:sp>
      <p:graphicFrame>
        <p:nvGraphicFramePr>
          <p:cNvPr id="5" name="Table 4"/>
          <p:cNvGraphicFramePr>
            <a:graphicFrameLocks noGrp="1"/>
          </p:cNvGraphicFramePr>
          <p:nvPr/>
        </p:nvGraphicFramePr>
        <p:xfrm>
          <a:off x="906306" y="5168829"/>
          <a:ext cx="3768725" cy="1051560"/>
        </p:xfrm>
        <a:graphic>
          <a:graphicData uri="http://schemas.openxmlformats.org/drawingml/2006/table">
            <a:tbl>
              <a:tblPr/>
              <a:tblGrid>
                <a:gridCol w="2889250"/>
                <a:gridCol w="879475"/>
              </a:tblGrid>
              <a:tr h="182880">
                <a:tc>
                  <a:txBody>
                    <a:bodyPr/>
                    <a:lstStyle/>
                    <a:p>
                      <a:pPr marL="269875" marR="0" algn="just">
                        <a:lnSpc>
                          <a:spcPct val="115000"/>
                        </a:lnSpc>
                        <a:spcBef>
                          <a:spcPts val="0"/>
                        </a:spcBef>
                        <a:spcAft>
                          <a:spcPts val="0"/>
                        </a:spcAft>
                      </a:pPr>
                      <a:r>
                        <a:rPr lang="en-IN" sz="1200" kern="1200" dirty="0">
                          <a:latin typeface="Cambria"/>
                          <a:ea typeface="Corbel"/>
                          <a:cs typeface="Times New Roman"/>
                        </a:rPr>
                        <a:t>Emergency door release system</a:t>
                      </a:r>
                      <a:endParaRPr lang="en-US" sz="12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269875" marR="0" indent="-153988" algn="ctr">
                        <a:lnSpc>
                          <a:spcPct val="115000"/>
                        </a:lnSpc>
                        <a:spcBef>
                          <a:spcPts val="0"/>
                        </a:spcBef>
                        <a:spcAft>
                          <a:spcPts val="0"/>
                        </a:spcAft>
                        <a:tabLst>
                          <a:tab pos="174625" algn="l"/>
                        </a:tabLst>
                      </a:pPr>
                      <a:r>
                        <a:rPr lang="en-IN" sz="1200" kern="1200" dirty="0">
                          <a:latin typeface="Cambria"/>
                          <a:ea typeface="Corbel"/>
                          <a:cs typeface="Times New Roman"/>
                        </a:rPr>
                        <a:t>%</a:t>
                      </a:r>
                      <a:endParaRPr lang="en-US" sz="1200" kern="1200" dirty="0">
                        <a:latin typeface="Cambria"/>
                        <a:ea typeface="Corbel"/>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182880">
                <a:tc>
                  <a:txBody>
                    <a:bodyPr/>
                    <a:lstStyle/>
                    <a:p>
                      <a:pPr marL="269875" marR="0" algn="just">
                        <a:lnSpc>
                          <a:spcPct val="115000"/>
                        </a:lnSpc>
                        <a:spcBef>
                          <a:spcPts val="0"/>
                        </a:spcBef>
                        <a:spcAft>
                          <a:spcPts val="0"/>
                        </a:spcAft>
                      </a:pPr>
                      <a:r>
                        <a:rPr lang="en-IN" sz="1200" kern="1200" dirty="0">
                          <a:latin typeface="Cambria"/>
                          <a:ea typeface="Corbel"/>
                          <a:cs typeface="Times New Roman"/>
                        </a:rPr>
                        <a:t>Emergency Door Release from inside</a:t>
                      </a:r>
                      <a:endParaRPr lang="en-US" sz="12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200" kern="1200" dirty="0">
                          <a:solidFill>
                            <a:schemeClr val="tx1"/>
                          </a:solidFill>
                          <a:latin typeface="Cambria"/>
                          <a:ea typeface="Corbel"/>
                          <a:cs typeface="Times New Roman"/>
                        </a:rPr>
                        <a:t>26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2880">
                <a:tc>
                  <a:txBody>
                    <a:bodyPr/>
                    <a:lstStyle/>
                    <a:p>
                      <a:pPr marL="269875" marR="0" algn="just">
                        <a:lnSpc>
                          <a:spcPct val="115000"/>
                        </a:lnSpc>
                        <a:spcBef>
                          <a:spcPts val="0"/>
                        </a:spcBef>
                        <a:spcAft>
                          <a:spcPts val="0"/>
                        </a:spcAft>
                      </a:pPr>
                      <a:r>
                        <a:rPr lang="en-IN" sz="1200" kern="1200" dirty="0">
                          <a:latin typeface="Cambria"/>
                          <a:ea typeface="Corbel"/>
                          <a:cs typeface="Times New Roman"/>
                        </a:rPr>
                        <a:t> Emergency Bell on inside</a:t>
                      </a:r>
                      <a:endParaRPr lang="en-US" sz="12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200" kern="1200" dirty="0">
                          <a:solidFill>
                            <a:schemeClr val="tx1"/>
                          </a:solidFill>
                          <a:latin typeface="Cambria"/>
                          <a:ea typeface="Corbel"/>
                          <a:cs typeface="Times New Roman"/>
                        </a:rPr>
                        <a:t>24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2880">
                <a:tc>
                  <a:txBody>
                    <a:bodyPr/>
                    <a:lstStyle/>
                    <a:p>
                      <a:pPr marL="269875" marR="0" algn="just">
                        <a:lnSpc>
                          <a:spcPct val="115000"/>
                        </a:lnSpc>
                        <a:spcBef>
                          <a:spcPts val="0"/>
                        </a:spcBef>
                        <a:spcAft>
                          <a:spcPts val="0"/>
                        </a:spcAft>
                      </a:pPr>
                      <a:r>
                        <a:rPr lang="en-IN" sz="1200" kern="1200" dirty="0">
                          <a:latin typeface="Cambria"/>
                          <a:ea typeface="Corbel"/>
                          <a:cs typeface="Times New Roman"/>
                        </a:rPr>
                        <a:t> Both</a:t>
                      </a:r>
                      <a:endParaRPr lang="en-US" sz="12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200" kern="1200" dirty="0">
                          <a:solidFill>
                            <a:schemeClr val="tx1"/>
                          </a:solidFill>
                          <a:latin typeface="Cambria"/>
                          <a:ea typeface="Corbel"/>
                          <a:cs typeface="Times New Roman"/>
                        </a:rPr>
                        <a:t>37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2880">
                <a:tc>
                  <a:txBody>
                    <a:bodyPr/>
                    <a:lstStyle/>
                    <a:p>
                      <a:pPr marL="269875" marR="0" algn="just">
                        <a:lnSpc>
                          <a:spcPct val="115000"/>
                        </a:lnSpc>
                        <a:spcBef>
                          <a:spcPts val="0"/>
                        </a:spcBef>
                        <a:spcAft>
                          <a:spcPts val="0"/>
                        </a:spcAft>
                      </a:pPr>
                      <a:r>
                        <a:rPr lang="en-IN" sz="1200" kern="1200" dirty="0">
                          <a:latin typeface="Cambria"/>
                          <a:ea typeface="Corbel"/>
                          <a:cs typeface="Times New Roman"/>
                        </a:rPr>
                        <a:t> None</a:t>
                      </a:r>
                      <a:endParaRPr lang="en-US" sz="12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200" kern="1200" dirty="0">
                          <a:solidFill>
                            <a:schemeClr val="tx1"/>
                          </a:solidFill>
                          <a:latin typeface="Cambria"/>
                          <a:ea typeface="Corbel"/>
                          <a:cs typeface="Times New Roman"/>
                        </a:rPr>
                        <a:t>13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graphicFrame>
        <p:nvGraphicFramePr>
          <p:cNvPr id="7" name="Chart 6"/>
          <p:cNvGraphicFramePr/>
          <p:nvPr/>
        </p:nvGraphicFramePr>
        <p:xfrm>
          <a:off x="1374778" y="1756090"/>
          <a:ext cx="4008592" cy="1721206"/>
        </p:xfrm>
        <a:graphic>
          <a:graphicData uri="http://schemas.openxmlformats.org/drawingml/2006/chart">
            <c:chart xmlns:c="http://schemas.openxmlformats.org/drawingml/2006/chart" xmlns:r="http://schemas.openxmlformats.org/officeDocument/2006/relationships" r:id="rId2"/>
          </a:graphicData>
        </a:graphic>
      </p:graphicFrame>
    </p:spTree>
  </p:cSld>
  <p:clrMapOvr>
    <a:masterClrMapping/>
  </p:clrMapOvr>
  <p:transition/>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 TECHNOLOGY USED</a:t>
            </a:r>
            <a:endParaRPr lang="en-US" dirty="0"/>
          </a:p>
        </p:txBody>
      </p:sp>
      <p:graphicFrame>
        <p:nvGraphicFramePr>
          <p:cNvPr id="8" name="Table 7"/>
          <p:cNvGraphicFramePr>
            <a:graphicFrameLocks noGrp="1"/>
          </p:cNvGraphicFramePr>
          <p:nvPr/>
        </p:nvGraphicFramePr>
        <p:xfrm>
          <a:off x="275575" y="1888298"/>
          <a:ext cx="6300590" cy="1831928"/>
        </p:xfrm>
        <a:graphic>
          <a:graphicData uri="http://schemas.openxmlformats.org/drawingml/2006/table">
            <a:tbl>
              <a:tblPr firstRow="1" bandRow="1">
                <a:tableStyleId>{5C22544A-7EE6-4342-B048-85BDC9FD1C3A}</a:tableStyleId>
              </a:tblPr>
              <a:tblGrid>
                <a:gridCol w="1252600"/>
                <a:gridCol w="1009598"/>
                <a:gridCol w="1009598"/>
                <a:gridCol w="1009598"/>
                <a:gridCol w="1009598"/>
                <a:gridCol w="1009598"/>
              </a:tblGrid>
              <a:tr h="370840">
                <a:tc>
                  <a:txBody>
                    <a:bodyPr/>
                    <a:lstStyle/>
                    <a:p>
                      <a:pPr algn="ctr"/>
                      <a:r>
                        <a:rPr lang="en-US" sz="1100" b="0" kern="1200" dirty="0" smtClean="0">
                          <a:solidFill>
                            <a:schemeClr val="tx1"/>
                          </a:solidFill>
                          <a:latin typeface="Calibri" pitchFamily="34" charset="0"/>
                          <a:ea typeface="Corbel"/>
                          <a:cs typeface="Times New Roman"/>
                        </a:rPr>
                        <a:t>Emergency</a:t>
                      </a:r>
                      <a:r>
                        <a:rPr lang="en-US" sz="1100" b="0" kern="1200" baseline="0" dirty="0" smtClean="0">
                          <a:solidFill>
                            <a:schemeClr val="tx1"/>
                          </a:solidFill>
                          <a:latin typeface="Calibri" pitchFamily="34" charset="0"/>
                          <a:ea typeface="Corbel"/>
                          <a:cs typeface="Times New Roman"/>
                        </a:rPr>
                        <a:t> Door Release System</a:t>
                      </a:r>
                      <a:endParaRPr lang="en-US" sz="1100" b="0" kern="1200" dirty="0" smtClean="0">
                        <a:solidFill>
                          <a:schemeClr val="tx1"/>
                        </a:solidFill>
                        <a:latin typeface="Calibri" pitchFamily="34" charset="0"/>
                        <a:ea typeface="Corbel"/>
                        <a:cs typeface="Times New Roman"/>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indent="61913"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Proprietorship</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(n=1336)</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Partnership</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(n=1677)</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Company (Public Ltd.)</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(n=174)</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Company (Private Ltd.)</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(n=1563)</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Association (Public)</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(n=5)</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417331">
                <a:tc>
                  <a:txBody>
                    <a:bodyPr/>
                    <a:lstStyle/>
                    <a:p>
                      <a:pPr marL="61913" indent="0" algn="l" fontAlgn="ctr"/>
                      <a:r>
                        <a:rPr lang="en-US" sz="1100" b="0" i="0" u="none" strike="noStrike" dirty="0">
                          <a:solidFill>
                            <a:srgbClr val="002060"/>
                          </a:solidFill>
                          <a:latin typeface="Calibri"/>
                        </a:rPr>
                        <a:t> Emergency Door </a:t>
                      </a:r>
                      <a:r>
                        <a:rPr lang="en-US" sz="1100" b="0" i="0" u="none" strike="noStrike" dirty="0" smtClean="0">
                          <a:solidFill>
                            <a:srgbClr val="002060"/>
                          </a:solidFill>
                          <a:latin typeface="Calibri"/>
                        </a:rPr>
                        <a:t> Release </a:t>
                      </a:r>
                      <a:r>
                        <a:rPr lang="en-US" sz="1100" b="0" i="0" u="none" strike="noStrike" dirty="0">
                          <a:solidFill>
                            <a:srgbClr val="002060"/>
                          </a:solidFill>
                          <a:latin typeface="Calibri"/>
                        </a:rPr>
                        <a:t>from inside</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363251">
                <a:tc>
                  <a:txBody>
                    <a:bodyPr/>
                    <a:lstStyle/>
                    <a:p>
                      <a:pPr marL="61913" indent="0" algn="l" fontAlgn="ctr"/>
                      <a:r>
                        <a:rPr lang="en-US" sz="1100" b="0" i="0" u="none" strike="noStrike" kern="1200" dirty="0">
                          <a:solidFill>
                            <a:srgbClr val="002060"/>
                          </a:solidFill>
                          <a:latin typeface="Calibri"/>
                          <a:ea typeface="+mn-ea"/>
                          <a:cs typeface="+mn-cs"/>
                        </a:rPr>
                        <a:t> Emergency Bell on inside</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25468">
                <a:tc>
                  <a:txBody>
                    <a:bodyPr/>
                    <a:lstStyle/>
                    <a:p>
                      <a:pPr marL="0" indent="61913" algn="l" fontAlgn="ctr"/>
                      <a:r>
                        <a:rPr lang="en-US" sz="1100" b="0" i="0" u="none" strike="noStrike" kern="1200" dirty="0">
                          <a:solidFill>
                            <a:srgbClr val="002060"/>
                          </a:solidFill>
                          <a:latin typeface="Calibri"/>
                          <a:ea typeface="+mn-ea"/>
                          <a:cs typeface="+mn-cs"/>
                        </a:rPr>
                        <a:t> Both</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80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37995">
                <a:tc>
                  <a:txBody>
                    <a:bodyPr/>
                    <a:lstStyle/>
                    <a:p>
                      <a:pPr marL="0" indent="61913" algn="l" fontAlgn="ctr"/>
                      <a:r>
                        <a:rPr lang="en-US" sz="1100" b="0" i="0" u="none" strike="noStrike" kern="1200" dirty="0">
                          <a:solidFill>
                            <a:srgbClr val="002060"/>
                          </a:solidFill>
                          <a:latin typeface="Calibri"/>
                          <a:ea typeface="+mn-ea"/>
                          <a:cs typeface="+mn-cs"/>
                        </a:rPr>
                        <a:t> None</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graphicFrame>
        <p:nvGraphicFramePr>
          <p:cNvPr id="9" name="Table 8"/>
          <p:cNvGraphicFramePr>
            <a:graphicFrameLocks noGrp="1"/>
          </p:cNvGraphicFramePr>
          <p:nvPr/>
        </p:nvGraphicFramePr>
        <p:xfrm>
          <a:off x="288098" y="4370534"/>
          <a:ext cx="6288066" cy="1975304"/>
        </p:xfrm>
        <a:graphic>
          <a:graphicData uri="http://schemas.openxmlformats.org/drawingml/2006/table">
            <a:tbl>
              <a:tblPr firstRow="1" bandRow="1">
                <a:tableStyleId>{5C22544A-7EE6-4342-B048-85BDC9FD1C3A}</a:tableStyleId>
              </a:tblPr>
              <a:tblGrid>
                <a:gridCol w="1340286"/>
                <a:gridCol w="1236945"/>
                <a:gridCol w="1236945"/>
                <a:gridCol w="1236945"/>
                <a:gridCol w="1236945"/>
              </a:tblGrid>
              <a:tr h="370840">
                <a:tc>
                  <a:txBody>
                    <a:bodyPr/>
                    <a:lstStyle/>
                    <a:p>
                      <a:pPr algn="ctr"/>
                      <a:r>
                        <a:rPr lang="en-US" sz="1100" b="0" kern="1200" dirty="0" smtClean="0">
                          <a:solidFill>
                            <a:schemeClr val="tx1"/>
                          </a:solidFill>
                          <a:latin typeface="Calibri" pitchFamily="34" charset="0"/>
                          <a:ea typeface="Corbel"/>
                          <a:cs typeface="Times New Roman"/>
                        </a:rPr>
                        <a:t>Emergency</a:t>
                      </a:r>
                      <a:r>
                        <a:rPr lang="en-US" sz="1100" b="0" kern="1200" baseline="0" dirty="0" smtClean="0">
                          <a:solidFill>
                            <a:schemeClr val="tx1"/>
                          </a:solidFill>
                          <a:latin typeface="Calibri" pitchFamily="34" charset="0"/>
                          <a:ea typeface="Corbel"/>
                          <a:cs typeface="Times New Roman"/>
                        </a:rPr>
                        <a:t> Door Release System`</a:t>
                      </a:r>
                      <a:endParaRPr lang="en-US" sz="1100" b="0" kern="1200" dirty="0" smtClean="0">
                        <a:solidFill>
                          <a:schemeClr val="tx1"/>
                        </a:solidFill>
                        <a:latin typeface="Calibri" pitchFamily="34" charset="0"/>
                        <a:ea typeface="Corbel"/>
                        <a:cs typeface="Times New Roman"/>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indent="0" algn="ctr" defTabSz="914400" rtl="0" eaLnBrk="1"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Association (Private)</a:t>
                      </a:r>
                    </a:p>
                    <a:p>
                      <a:pPr marL="0" marR="0" indent="0" algn="ctr" defTabSz="914400" rtl="0" eaLnBrk="1"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indent="0" algn="ctr" defTabSz="914400" rtl="0" eaLnBrk="1"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Cooperative</a:t>
                      </a:r>
                    </a:p>
                    <a:p>
                      <a:pPr marL="0" marR="0" indent="0" algn="ctr" defTabSz="914400" rtl="0" eaLnBrk="1"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(n=130)</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indent="0" algn="ctr" defTabSz="914400" rtl="0" eaLnBrk="1"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Government (Co./Dept./ PSU)</a:t>
                      </a:r>
                    </a:p>
                    <a:p>
                      <a:pPr marL="0" marR="0" indent="0" algn="ctr" defTabSz="914400" rtl="0" eaLnBrk="1"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(n=82)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indent="0" algn="ctr" defTabSz="914400" rtl="0" eaLnBrk="1"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Not classified under any Ownership type</a:t>
                      </a:r>
                    </a:p>
                    <a:p>
                      <a:pPr marL="0" marR="0" indent="0" algn="ctr" defTabSz="914400" rtl="0" eaLnBrk="1"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(n=24)</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370840">
                <a:tc>
                  <a:txBody>
                    <a:bodyPr/>
                    <a:lstStyle/>
                    <a:p>
                      <a:pPr marL="61913" indent="0" algn="l" fontAlgn="ctr"/>
                      <a:r>
                        <a:rPr lang="en-US" sz="1100" b="0" i="0" u="none" strike="noStrike" dirty="0">
                          <a:solidFill>
                            <a:srgbClr val="002060"/>
                          </a:solidFill>
                          <a:latin typeface="Calibri"/>
                        </a:rPr>
                        <a:t> Emergency Door </a:t>
                      </a:r>
                      <a:r>
                        <a:rPr lang="en-US" sz="1100" b="0" i="0" u="none" strike="noStrike" dirty="0" smtClean="0">
                          <a:solidFill>
                            <a:srgbClr val="002060"/>
                          </a:solidFill>
                          <a:latin typeface="Calibri"/>
                        </a:rPr>
                        <a:t> Release </a:t>
                      </a:r>
                      <a:r>
                        <a:rPr lang="en-US" sz="1100" b="0" i="0" u="none" strike="noStrike" dirty="0">
                          <a:solidFill>
                            <a:srgbClr val="002060"/>
                          </a:solidFill>
                          <a:latin typeface="Calibri"/>
                        </a:rPr>
                        <a:t>from inside</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49776">
                <a:tc>
                  <a:txBody>
                    <a:bodyPr/>
                    <a:lstStyle/>
                    <a:p>
                      <a:pPr marL="61913" indent="0" algn="l" fontAlgn="ctr"/>
                      <a:r>
                        <a:rPr lang="en-US" sz="1100" b="0" i="0" u="none" strike="noStrike" kern="1200" dirty="0">
                          <a:solidFill>
                            <a:srgbClr val="002060"/>
                          </a:solidFill>
                          <a:latin typeface="Calibri"/>
                          <a:ea typeface="+mn-ea"/>
                          <a:cs typeface="+mn-cs"/>
                        </a:rPr>
                        <a:t> Emergency Bell on inside</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41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37995">
                <a:tc>
                  <a:txBody>
                    <a:bodyPr/>
                    <a:lstStyle/>
                    <a:p>
                      <a:pPr marL="0" indent="61913" algn="l" fontAlgn="ctr"/>
                      <a:r>
                        <a:rPr lang="en-US" sz="1100" b="0" i="0" u="none" strike="noStrike" kern="1200" dirty="0">
                          <a:solidFill>
                            <a:srgbClr val="002060"/>
                          </a:solidFill>
                          <a:latin typeface="Calibri"/>
                          <a:ea typeface="+mn-ea"/>
                          <a:cs typeface="+mn-cs"/>
                        </a:rPr>
                        <a:t> Both</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50520">
                <a:tc>
                  <a:txBody>
                    <a:bodyPr/>
                    <a:lstStyle/>
                    <a:p>
                      <a:pPr marL="0" indent="61913" algn="l" fontAlgn="ctr"/>
                      <a:r>
                        <a:rPr lang="en-US" sz="1100" b="0" i="0" u="none" strike="noStrike" kern="1200" dirty="0">
                          <a:solidFill>
                            <a:srgbClr val="002060"/>
                          </a:solidFill>
                          <a:latin typeface="Calibri"/>
                          <a:ea typeface="+mn-ea"/>
                          <a:cs typeface="+mn-cs"/>
                        </a:rPr>
                        <a:t> None</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
        <p:nvSpPr>
          <p:cNvPr id="10" name="Content Placeholder 2"/>
          <p:cNvSpPr>
            <a:spLocks noGrp="1"/>
          </p:cNvSpPr>
          <p:nvPr>
            <p:ph idx="1"/>
          </p:nvPr>
        </p:nvSpPr>
        <p:spPr>
          <a:xfrm>
            <a:off x="361740" y="7265096"/>
            <a:ext cx="6370655" cy="1225761"/>
          </a:xfrm>
        </p:spPr>
        <p:txBody>
          <a:bodyPr/>
          <a:lstStyle/>
          <a:p>
            <a:pPr algn="just">
              <a:buNone/>
            </a:pPr>
            <a:endParaRPr lang="en-US" dirty="0" smtClean="0"/>
          </a:p>
          <a:p>
            <a:pPr algn="just"/>
            <a:endParaRPr lang="en-US" sz="1200" dirty="0" smtClean="0"/>
          </a:p>
        </p:txBody>
      </p:sp>
      <p:sp>
        <p:nvSpPr>
          <p:cNvPr id="11" name="Content Placeholder 2"/>
          <p:cNvSpPr txBox="1">
            <a:spLocks/>
          </p:cNvSpPr>
          <p:nvPr/>
        </p:nvSpPr>
        <p:spPr bwMode="auto">
          <a:xfrm>
            <a:off x="243673" y="7503090"/>
            <a:ext cx="6370655" cy="149225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r>
              <a:rPr lang="en-IN" sz="1200" kern="0" dirty="0" smtClean="0">
                <a:solidFill>
                  <a:srgbClr val="002060"/>
                </a:solidFill>
                <a:latin typeface="Calibri" pitchFamily="34" charset="0"/>
                <a:ea typeface="+mn-ea"/>
              </a:rPr>
              <a:t>Over  70% (adding both to emergency bell inside) of the cold storages that are associations, cooperatives or government owed have an emergency bell on the inside. </a:t>
            </a:r>
            <a:endParaRPr kumimoji="0" lang="en-IN"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p:txBody>
      </p:sp>
    </p:spTree>
  </p:cSld>
  <p:clrMapOvr>
    <a:masterClrMapping/>
  </p:clrMapOvr>
  <p:transition/>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 TECHNOLOGY USED</a:t>
            </a:r>
            <a:endParaRPr lang="en-US" dirty="0"/>
          </a:p>
        </p:txBody>
      </p:sp>
      <p:graphicFrame>
        <p:nvGraphicFramePr>
          <p:cNvPr id="8" name="Table 7"/>
          <p:cNvGraphicFramePr>
            <a:graphicFrameLocks noGrp="1"/>
          </p:cNvGraphicFramePr>
          <p:nvPr/>
        </p:nvGraphicFramePr>
        <p:xfrm>
          <a:off x="275575" y="1888298"/>
          <a:ext cx="6300590" cy="1670765"/>
        </p:xfrm>
        <a:graphic>
          <a:graphicData uri="http://schemas.openxmlformats.org/drawingml/2006/table">
            <a:tbl>
              <a:tblPr firstRow="1" bandRow="1">
                <a:tableStyleId>{5C22544A-7EE6-4342-B048-85BDC9FD1C3A}</a:tableStyleId>
              </a:tblPr>
              <a:tblGrid>
                <a:gridCol w="1252600"/>
                <a:gridCol w="1009598"/>
                <a:gridCol w="1009598"/>
                <a:gridCol w="1009598"/>
                <a:gridCol w="1009598"/>
                <a:gridCol w="1009598"/>
              </a:tblGrid>
              <a:tr h="370840">
                <a:tc>
                  <a:txBody>
                    <a:bodyPr/>
                    <a:lstStyle/>
                    <a:p>
                      <a:pPr algn="ctr"/>
                      <a:r>
                        <a:rPr lang="en-US" sz="1100" b="0" kern="1200" dirty="0" smtClean="0">
                          <a:solidFill>
                            <a:schemeClr val="tx1"/>
                          </a:solidFill>
                          <a:latin typeface="Calibri" pitchFamily="34" charset="0"/>
                          <a:ea typeface="Corbel"/>
                          <a:cs typeface="Times New Roman"/>
                        </a:rPr>
                        <a:t>Emergency</a:t>
                      </a:r>
                      <a:r>
                        <a:rPr lang="en-US" sz="1100" b="0" kern="1200" baseline="0" dirty="0" smtClean="0">
                          <a:solidFill>
                            <a:schemeClr val="tx1"/>
                          </a:solidFill>
                          <a:latin typeface="Calibri" pitchFamily="34" charset="0"/>
                          <a:ea typeface="Corbel"/>
                          <a:cs typeface="Times New Roman"/>
                        </a:rPr>
                        <a:t> Door Release System</a:t>
                      </a:r>
                      <a:endParaRPr lang="en-US" sz="1100" b="0" kern="1200" dirty="0" smtClean="0">
                        <a:solidFill>
                          <a:schemeClr val="tx1"/>
                        </a:solidFill>
                        <a:latin typeface="Calibri" pitchFamily="34" charset="0"/>
                        <a:ea typeface="Corbel"/>
                        <a:cs typeface="Times New Roman"/>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All</a:t>
                      </a:r>
                    </a:p>
                    <a:p>
                      <a:pPr algn="ctr" fontAlgn="ctr"/>
                      <a:r>
                        <a:rPr lang="en-US" sz="1100" b="1" i="0" u="none" strike="noStrike" dirty="0" smtClean="0">
                          <a:solidFill>
                            <a:srgbClr val="002060"/>
                          </a:solidFill>
                          <a:latin typeface="Calibri"/>
                        </a:rPr>
                        <a:t>(n=5003)</a:t>
                      </a:r>
                      <a:endParaRPr lang="en-US" sz="1100" b="1"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Urban</a:t>
                      </a:r>
                    </a:p>
                    <a:p>
                      <a:pPr algn="ctr" fontAlgn="ctr"/>
                      <a:r>
                        <a:rPr lang="en-US" sz="1100" b="1" i="0" u="none" strike="noStrike" dirty="0" smtClean="0">
                          <a:solidFill>
                            <a:srgbClr val="002060"/>
                          </a:solidFill>
                          <a:latin typeface="Calibri"/>
                        </a:rPr>
                        <a:t>(n=1481)</a:t>
                      </a:r>
                      <a:endParaRPr lang="en-US" sz="1100" b="1"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Rural</a:t>
                      </a:r>
                    </a:p>
                    <a:p>
                      <a:pPr algn="ctr" fontAlgn="ctr"/>
                      <a:r>
                        <a:rPr lang="en-US" sz="1100" b="1" i="0" u="none" strike="noStrike" dirty="0" smtClean="0">
                          <a:solidFill>
                            <a:srgbClr val="002060"/>
                          </a:solidFill>
                          <a:latin typeface="Calibri"/>
                        </a:rPr>
                        <a:t>(n=3522)</a:t>
                      </a:r>
                      <a:endParaRPr lang="en-US" sz="1100" b="1"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NHB</a:t>
                      </a:r>
                    </a:p>
                    <a:p>
                      <a:pPr algn="ctr" fontAlgn="ctr"/>
                      <a:r>
                        <a:rPr lang="en-US" sz="1100" b="1" i="0" u="none" strike="noStrike" dirty="0" smtClean="0">
                          <a:solidFill>
                            <a:srgbClr val="002060"/>
                          </a:solidFill>
                          <a:latin typeface="Calibri"/>
                        </a:rPr>
                        <a:t>(n=3061)</a:t>
                      </a:r>
                      <a:endParaRPr lang="en-US" sz="1100" b="1"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Others</a:t>
                      </a:r>
                    </a:p>
                    <a:p>
                      <a:pPr algn="ctr" fontAlgn="ctr"/>
                      <a:r>
                        <a:rPr lang="en-US" sz="1100" b="1" i="0" u="none" strike="noStrike" dirty="0" smtClean="0">
                          <a:solidFill>
                            <a:srgbClr val="002060"/>
                          </a:solidFill>
                          <a:latin typeface="Calibri"/>
                        </a:rPr>
                        <a:t>(n=1942)</a:t>
                      </a:r>
                      <a:endParaRPr lang="en-US" sz="1100" b="1"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417331">
                <a:tc>
                  <a:txBody>
                    <a:bodyPr/>
                    <a:lstStyle/>
                    <a:p>
                      <a:pPr marL="61913" indent="0" algn="l" fontAlgn="ctr"/>
                      <a:r>
                        <a:rPr lang="en-US" sz="1100" b="0" i="0" u="none" strike="noStrike" dirty="0">
                          <a:solidFill>
                            <a:srgbClr val="002060"/>
                          </a:solidFill>
                          <a:latin typeface="Calibri"/>
                        </a:rPr>
                        <a:t> Emergency Door </a:t>
                      </a:r>
                      <a:r>
                        <a:rPr lang="en-US" sz="1100" b="0" i="0" u="none" strike="noStrike" dirty="0" smtClean="0">
                          <a:solidFill>
                            <a:srgbClr val="002060"/>
                          </a:solidFill>
                          <a:latin typeface="Calibri"/>
                        </a:rPr>
                        <a:t> Release </a:t>
                      </a:r>
                      <a:r>
                        <a:rPr lang="en-US" sz="1100" b="0" i="0" u="none" strike="noStrike" dirty="0">
                          <a:solidFill>
                            <a:srgbClr val="002060"/>
                          </a:solidFill>
                          <a:latin typeface="Calibri"/>
                        </a:rPr>
                        <a:t>from inside</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363251">
                <a:tc>
                  <a:txBody>
                    <a:bodyPr/>
                    <a:lstStyle/>
                    <a:p>
                      <a:pPr marL="61913" indent="0" algn="l" fontAlgn="ctr"/>
                      <a:r>
                        <a:rPr lang="en-US" sz="1100" b="0" i="0" u="none" strike="noStrike" kern="1200" dirty="0">
                          <a:solidFill>
                            <a:srgbClr val="002060"/>
                          </a:solidFill>
                          <a:latin typeface="Calibri"/>
                          <a:ea typeface="+mn-ea"/>
                          <a:cs typeface="+mn-cs"/>
                        </a:rPr>
                        <a:t> Emergency Bell on inside</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25468">
                <a:tc>
                  <a:txBody>
                    <a:bodyPr/>
                    <a:lstStyle/>
                    <a:p>
                      <a:pPr marL="0" indent="61913" algn="l" fontAlgn="ctr"/>
                      <a:r>
                        <a:rPr lang="en-US" sz="1100" b="0" i="0" u="none" strike="noStrike" kern="1200" dirty="0">
                          <a:solidFill>
                            <a:srgbClr val="002060"/>
                          </a:solidFill>
                          <a:latin typeface="Calibri"/>
                          <a:ea typeface="+mn-ea"/>
                          <a:cs typeface="+mn-cs"/>
                        </a:rPr>
                        <a:t> Both</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37995">
                <a:tc>
                  <a:txBody>
                    <a:bodyPr/>
                    <a:lstStyle/>
                    <a:p>
                      <a:pPr marL="0" indent="61913" algn="l" fontAlgn="ctr"/>
                      <a:r>
                        <a:rPr lang="en-US" sz="1100" b="0" i="0" u="none" strike="noStrike" kern="1200" dirty="0">
                          <a:solidFill>
                            <a:srgbClr val="002060"/>
                          </a:solidFill>
                          <a:latin typeface="Calibri"/>
                          <a:ea typeface="+mn-ea"/>
                          <a:cs typeface="+mn-cs"/>
                        </a:rPr>
                        <a:t> None</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
        <p:nvSpPr>
          <p:cNvPr id="10" name="Content Placeholder 2"/>
          <p:cNvSpPr>
            <a:spLocks noGrp="1"/>
          </p:cNvSpPr>
          <p:nvPr>
            <p:ph idx="1"/>
          </p:nvPr>
        </p:nvSpPr>
        <p:spPr>
          <a:xfrm>
            <a:off x="361740" y="7265096"/>
            <a:ext cx="6370655" cy="1225761"/>
          </a:xfrm>
        </p:spPr>
        <p:txBody>
          <a:bodyPr/>
          <a:lstStyle/>
          <a:p>
            <a:pPr algn="just">
              <a:buNone/>
            </a:pPr>
            <a:endParaRPr lang="en-US" dirty="0" smtClean="0"/>
          </a:p>
          <a:p>
            <a:pPr algn="just"/>
            <a:endParaRPr lang="en-US" sz="1200" dirty="0" smtClean="0"/>
          </a:p>
        </p:txBody>
      </p:sp>
      <p:sp>
        <p:nvSpPr>
          <p:cNvPr id="6" name="Content Placeholder 2"/>
          <p:cNvSpPr txBox="1">
            <a:spLocks/>
          </p:cNvSpPr>
          <p:nvPr/>
        </p:nvSpPr>
        <p:spPr bwMode="auto">
          <a:xfrm>
            <a:off x="203033" y="4891970"/>
            <a:ext cx="6370655" cy="1492255"/>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r>
              <a:rPr lang="en-IN" sz="1200" kern="0" dirty="0" smtClean="0">
                <a:solidFill>
                  <a:srgbClr val="002060"/>
                </a:solidFill>
                <a:latin typeface="Calibri" pitchFamily="34" charset="0"/>
                <a:ea typeface="+mn-ea"/>
              </a:rPr>
              <a:t>Over  70% (adding both to emergency bell inside) of the cold storages that are in urban cold stores have an emergency bell on the inside compared to 58% in Rural cold stores. </a:t>
            </a:r>
            <a:endParaRPr kumimoji="0" lang="en-IN"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p:txBody>
      </p:sp>
    </p:spTree>
  </p:cSld>
  <p:clrMapOvr>
    <a:masterClrMapping/>
  </p:clrMapOvr>
  <p:transition/>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 TECHNOLOGY USED</a:t>
            </a:r>
            <a:endParaRPr lang="en-US" dirty="0"/>
          </a:p>
        </p:txBody>
      </p:sp>
      <p:sp>
        <p:nvSpPr>
          <p:cNvPr id="3" name="Content Placeholder 2"/>
          <p:cNvSpPr>
            <a:spLocks noGrp="1"/>
          </p:cNvSpPr>
          <p:nvPr>
            <p:ph idx="1"/>
          </p:nvPr>
        </p:nvSpPr>
        <p:spPr>
          <a:xfrm>
            <a:off x="361740" y="1153080"/>
            <a:ext cx="6370655" cy="7337777"/>
          </a:xfrm>
        </p:spPr>
        <p:txBody>
          <a:bodyPr/>
          <a:lstStyle/>
          <a:p>
            <a:pPr algn="just"/>
            <a:r>
              <a:rPr lang="en-IN" b="1" dirty="0" smtClean="0"/>
              <a:t>Fire fighting system</a:t>
            </a:r>
            <a:endParaRPr lang="en-US" dirty="0" smtClean="0"/>
          </a:p>
          <a:p>
            <a:pPr algn="just">
              <a:buNone/>
            </a:pPr>
            <a:r>
              <a:rPr lang="en-US" sz="1200" dirty="0" smtClean="0"/>
              <a:t>	Gas based extinguishers are the mainly used fire fighting and detection systems. CSs were using more than one type of system to fight fire in their cold stores.</a:t>
            </a:r>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r>
              <a:rPr lang="en-IN" b="1" dirty="0" smtClean="0"/>
              <a:t>Fire Fighting System in use by Age of CS (%)</a:t>
            </a:r>
            <a:endParaRPr lang="en-US" dirty="0" smtClean="0"/>
          </a:p>
          <a:p>
            <a:pPr algn="just">
              <a:buNone/>
            </a:pPr>
            <a:endParaRPr lang="en-IN" sz="1200" dirty="0" smtClean="0"/>
          </a:p>
          <a:p>
            <a:pPr algn="just">
              <a:buNone/>
            </a:pPr>
            <a:r>
              <a:rPr lang="en-IN" sz="1200" dirty="0" smtClean="0"/>
              <a:t>	Only 16% of the cold stores use Smoke detectors as a fire alarm system. Many supplanted this with manual fire rounds though 53% did not rely on physical fire rounds as a process. Use of various types of fire extinguishing equipment was reported in most cold stores. Foam and gas based extinguishers were most common with sprinklers and fire hydrants and hoses.</a:t>
            </a:r>
            <a:endParaRPr lang="en-US" sz="1200" dirty="0" smtClean="0"/>
          </a:p>
          <a:p>
            <a:pPr algn="just"/>
            <a:endParaRPr lang="en-US" dirty="0" smtClean="0"/>
          </a:p>
          <a:p>
            <a:pPr algn="just"/>
            <a:endParaRPr lang="en-US" dirty="0" smtClean="0"/>
          </a:p>
        </p:txBody>
      </p:sp>
      <p:graphicFrame>
        <p:nvGraphicFramePr>
          <p:cNvPr id="7" name="Table 6"/>
          <p:cNvGraphicFramePr>
            <a:graphicFrameLocks noGrp="1"/>
          </p:cNvGraphicFramePr>
          <p:nvPr/>
        </p:nvGraphicFramePr>
        <p:xfrm>
          <a:off x="900134" y="2059047"/>
          <a:ext cx="3814370" cy="2208276"/>
        </p:xfrm>
        <a:graphic>
          <a:graphicData uri="http://schemas.openxmlformats.org/drawingml/2006/table">
            <a:tbl>
              <a:tblPr/>
              <a:tblGrid>
                <a:gridCol w="3067460"/>
                <a:gridCol w="746910"/>
              </a:tblGrid>
              <a:tr h="182880">
                <a:tc>
                  <a:txBody>
                    <a:bodyPr/>
                    <a:lstStyle/>
                    <a:p>
                      <a:pPr marL="269875" marR="0" algn="just">
                        <a:lnSpc>
                          <a:spcPct val="115000"/>
                        </a:lnSpc>
                        <a:spcBef>
                          <a:spcPts val="0"/>
                        </a:spcBef>
                        <a:spcAft>
                          <a:spcPts val="0"/>
                        </a:spcAft>
                      </a:pPr>
                      <a:r>
                        <a:rPr lang="en-IN" sz="1400" b="1" kern="1200" dirty="0">
                          <a:latin typeface="Cambria"/>
                          <a:ea typeface="Corbel"/>
                          <a:cs typeface="Times New Roman"/>
                        </a:rPr>
                        <a:t>Fire fighting system</a:t>
                      </a:r>
                      <a:endParaRPr lang="en-US" sz="1400" b="1"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269875" marR="0" algn="ctr">
                        <a:lnSpc>
                          <a:spcPct val="115000"/>
                        </a:lnSpc>
                        <a:spcBef>
                          <a:spcPts val="0"/>
                        </a:spcBef>
                        <a:spcAft>
                          <a:spcPts val="0"/>
                        </a:spcAft>
                      </a:pPr>
                      <a:r>
                        <a:rPr lang="en-IN" sz="1400" b="1" kern="1200" dirty="0" smtClean="0">
                          <a:latin typeface="Cambria"/>
                          <a:ea typeface="Corbel"/>
                          <a:cs typeface="Times New Roman"/>
                        </a:rPr>
                        <a:t>%</a:t>
                      </a:r>
                      <a:endParaRPr lang="en-US" sz="1400" b="1" kern="1200" dirty="0">
                        <a:latin typeface="Cambria"/>
                        <a:ea typeface="Corbel"/>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182880">
                <a:tc>
                  <a:txBody>
                    <a:bodyPr/>
                    <a:lstStyle/>
                    <a:p>
                      <a:pPr marL="269875" marR="0" algn="just">
                        <a:lnSpc>
                          <a:spcPct val="115000"/>
                        </a:lnSpc>
                        <a:spcBef>
                          <a:spcPts val="0"/>
                        </a:spcBef>
                        <a:spcAft>
                          <a:spcPts val="0"/>
                        </a:spcAft>
                      </a:pPr>
                      <a:r>
                        <a:rPr lang="en-IN" sz="1400" kern="1200" dirty="0" smtClean="0">
                          <a:latin typeface="Cambria"/>
                          <a:ea typeface="Corbel"/>
                          <a:cs typeface="Times New Roman"/>
                        </a:rPr>
                        <a:t>Gas</a:t>
                      </a:r>
                      <a:r>
                        <a:rPr lang="en-IN" sz="1400" kern="1200" baseline="0" dirty="0" smtClean="0">
                          <a:latin typeface="Cambria"/>
                          <a:ea typeface="Corbel"/>
                          <a:cs typeface="Times New Roman"/>
                        </a:rPr>
                        <a:t> Based/ Extinguishers</a:t>
                      </a:r>
                      <a:endParaRPr lang="en-US" sz="14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smtClean="0">
                          <a:solidFill>
                            <a:schemeClr val="tx1"/>
                          </a:solidFill>
                          <a:latin typeface="Cambria"/>
                          <a:ea typeface="Corbel"/>
                          <a:cs typeface="Times New Roman"/>
                        </a:rPr>
                        <a:t>73</a:t>
                      </a:r>
                      <a:endParaRPr lang="en-US" sz="1400"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2880">
                <a:tc>
                  <a:txBody>
                    <a:bodyPr/>
                    <a:lstStyle/>
                    <a:p>
                      <a:pPr marL="269875" marR="0" algn="just">
                        <a:lnSpc>
                          <a:spcPct val="115000"/>
                        </a:lnSpc>
                        <a:spcBef>
                          <a:spcPts val="0"/>
                        </a:spcBef>
                        <a:spcAft>
                          <a:spcPts val="0"/>
                        </a:spcAft>
                      </a:pPr>
                      <a:r>
                        <a:rPr lang="en-IN" sz="1400" kern="1200" dirty="0">
                          <a:latin typeface="Cambria"/>
                          <a:ea typeface="Corbel"/>
                          <a:cs typeface="Times New Roman"/>
                        </a:rPr>
                        <a:t>Manual rounds</a:t>
                      </a:r>
                      <a:endParaRPr lang="en-US" sz="14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smtClean="0">
                          <a:solidFill>
                            <a:schemeClr val="tx1"/>
                          </a:solidFill>
                          <a:latin typeface="Cambria"/>
                          <a:ea typeface="Corbel"/>
                          <a:cs typeface="Times New Roman"/>
                        </a:rPr>
                        <a:t>46</a:t>
                      </a:r>
                      <a:endParaRPr lang="en-US" sz="1400"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2880">
                <a:tc>
                  <a:txBody>
                    <a:bodyPr/>
                    <a:lstStyle/>
                    <a:p>
                      <a:pPr marL="269875" marR="0" algn="just">
                        <a:lnSpc>
                          <a:spcPct val="115000"/>
                        </a:lnSpc>
                        <a:spcBef>
                          <a:spcPts val="0"/>
                        </a:spcBef>
                        <a:spcAft>
                          <a:spcPts val="0"/>
                        </a:spcAft>
                      </a:pPr>
                      <a:r>
                        <a:rPr lang="en-IN" sz="1400" kern="1200" dirty="0">
                          <a:latin typeface="Cambria"/>
                          <a:ea typeface="Corbel"/>
                          <a:cs typeface="Times New Roman"/>
                        </a:rPr>
                        <a:t> Sand Box</a:t>
                      </a:r>
                      <a:endParaRPr lang="en-US" sz="14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a:solidFill>
                            <a:schemeClr val="tx1"/>
                          </a:solidFill>
                          <a:latin typeface="Cambria"/>
                          <a:ea typeface="Corbel"/>
                          <a:cs typeface="Times New Roman"/>
                        </a:rPr>
                        <a:t>47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2880">
                <a:tc>
                  <a:txBody>
                    <a:bodyPr/>
                    <a:lstStyle/>
                    <a:p>
                      <a:pPr marL="269875" marR="0" algn="just">
                        <a:lnSpc>
                          <a:spcPct val="115000"/>
                        </a:lnSpc>
                        <a:spcBef>
                          <a:spcPts val="0"/>
                        </a:spcBef>
                        <a:spcAft>
                          <a:spcPts val="0"/>
                        </a:spcAft>
                      </a:pPr>
                      <a:r>
                        <a:rPr lang="en-IN" sz="1400" kern="1200" dirty="0">
                          <a:latin typeface="Cambria"/>
                          <a:ea typeface="Corbel"/>
                          <a:cs typeface="Times New Roman"/>
                        </a:rPr>
                        <a:t> Hose/Hydrant</a:t>
                      </a:r>
                      <a:endParaRPr lang="en-US" sz="14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a:solidFill>
                            <a:schemeClr val="tx1"/>
                          </a:solidFill>
                          <a:latin typeface="Cambria"/>
                          <a:ea typeface="Corbel"/>
                          <a:cs typeface="Times New Roman"/>
                        </a:rPr>
                        <a:t>19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2880">
                <a:tc>
                  <a:txBody>
                    <a:bodyPr/>
                    <a:lstStyle/>
                    <a:p>
                      <a:pPr marL="269875" marR="0" algn="just">
                        <a:lnSpc>
                          <a:spcPct val="115000"/>
                        </a:lnSpc>
                        <a:spcBef>
                          <a:spcPts val="0"/>
                        </a:spcBef>
                        <a:spcAft>
                          <a:spcPts val="0"/>
                        </a:spcAft>
                      </a:pPr>
                      <a:r>
                        <a:rPr lang="en-IN" sz="1400" kern="1200" dirty="0">
                          <a:latin typeface="Cambria"/>
                          <a:ea typeface="Corbel"/>
                          <a:cs typeface="Times New Roman"/>
                        </a:rPr>
                        <a:t> Sprinklers</a:t>
                      </a:r>
                      <a:endParaRPr lang="en-US" sz="14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a:solidFill>
                            <a:schemeClr val="tx1"/>
                          </a:solidFill>
                          <a:latin typeface="Cambria"/>
                          <a:ea typeface="Corbel"/>
                          <a:cs typeface="Times New Roman"/>
                        </a:rPr>
                        <a:t>18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2880">
                <a:tc>
                  <a:txBody>
                    <a:bodyPr/>
                    <a:lstStyle/>
                    <a:p>
                      <a:pPr marL="269875" marR="0" algn="just">
                        <a:lnSpc>
                          <a:spcPct val="115000"/>
                        </a:lnSpc>
                        <a:spcBef>
                          <a:spcPts val="0"/>
                        </a:spcBef>
                        <a:spcAft>
                          <a:spcPts val="0"/>
                        </a:spcAft>
                      </a:pPr>
                      <a:r>
                        <a:rPr lang="en-IN" sz="1400" kern="1200" dirty="0">
                          <a:latin typeface="Cambria"/>
                          <a:ea typeface="Corbel"/>
                          <a:cs typeface="Times New Roman"/>
                        </a:rPr>
                        <a:t> Smoke Detectors</a:t>
                      </a:r>
                      <a:endParaRPr lang="en-US" sz="14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a:solidFill>
                            <a:schemeClr val="tx1"/>
                          </a:solidFill>
                          <a:latin typeface="Cambria"/>
                          <a:ea typeface="Corbel"/>
                          <a:cs typeface="Times New Roman"/>
                        </a:rPr>
                        <a:t>16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2880">
                <a:tc>
                  <a:txBody>
                    <a:bodyPr/>
                    <a:lstStyle/>
                    <a:p>
                      <a:pPr marL="269875" marR="0" algn="just">
                        <a:lnSpc>
                          <a:spcPct val="115000"/>
                        </a:lnSpc>
                        <a:spcBef>
                          <a:spcPts val="0"/>
                        </a:spcBef>
                        <a:spcAft>
                          <a:spcPts val="0"/>
                        </a:spcAft>
                      </a:pPr>
                      <a:r>
                        <a:rPr lang="en-IN" sz="1400" kern="1200" dirty="0">
                          <a:latin typeface="Cambria"/>
                          <a:ea typeface="Corbel"/>
                          <a:cs typeface="Times New Roman"/>
                        </a:rPr>
                        <a:t> Heat Sensors</a:t>
                      </a:r>
                      <a:endParaRPr lang="en-US" sz="14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a:solidFill>
                            <a:schemeClr val="tx1"/>
                          </a:solidFill>
                          <a:latin typeface="Cambria"/>
                          <a:ea typeface="Corbel"/>
                          <a:cs typeface="Times New Roman"/>
                        </a:rPr>
                        <a:t>13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2880">
                <a:tc>
                  <a:txBody>
                    <a:bodyPr/>
                    <a:lstStyle/>
                    <a:p>
                      <a:pPr marL="269875" marR="0" algn="just">
                        <a:lnSpc>
                          <a:spcPct val="115000"/>
                        </a:lnSpc>
                        <a:spcBef>
                          <a:spcPts val="0"/>
                        </a:spcBef>
                        <a:spcAft>
                          <a:spcPts val="0"/>
                        </a:spcAft>
                      </a:pPr>
                      <a:r>
                        <a:rPr lang="en-IN" sz="1400" kern="1200" dirty="0">
                          <a:latin typeface="Cambria"/>
                          <a:ea typeface="Corbel"/>
                          <a:cs typeface="Times New Roman"/>
                        </a:rPr>
                        <a:t> Others</a:t>
                      </a:r>
                      <a:endParaRPr lang="en-US" sz="14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a:solidFill>
                            <a:schemeClr val="tx1"/>
                          </a:solidFill>
                          <a:latin typeface="Cambria"/>
                          <a:ea typeface="Corbel"/>
                          <a:cs typeface="Times New Roman"/>
                        </a:rPr>
                        <a:t>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 TECHNOLOGY USED</a:t>
            </a:r>
            <a:endParaRPr lang="en-US" dirty="0"/>
          </a:p>
        </p:txBody>
      </p:sp>
      <p:graphicFrame>
        <p:nvGraphicFramePr>
          <p:cNvPr id="8" name="Table 7"/>
          <p:cNvGraphicFramePr>
            <a:graphicFrameLocks noGrp="1"/>
          </p:cNvGraphicFramePr>
          <p:nvPr/>
        </p:nvGraphicFramePr>
        <p:xfrm>
          <a:off x="275575" y="1261998"/>
          <a:ext cx="6300590" cy="2643492"/>
        </p:xfrm>
        <a:graphic>
          <a:graphicData uri="http://schemas.openxmlformats.org/drawingml/2006/table">
            <a:tbl>
              <a:tblPr firstRow="1" bandRow="1">
                <a:tableStyleId>{5C22544A-7EE6-4342-B048-85BDC9FD1C3A}</a:tableStyleId>
              </a:tblPr>
              <a:tblGrid>
                <a:gridCol w="1252600"/>
                <a:gridCol w="1009598"/>
                <a:gridCol w="1009598"/>
                <a:gridCol w="1009598"/>
                <a:gridCol w="1009598"/>
                <a:gridCol w="1009598"/>
              </a:tblGrid>
              <a:tr h="370840">
                <a:tc>
                  <a:txBody>
                    <a:bodyPr/>
                    <a:lstStyle/>
                    <a:p>
                      <a:pPr algn="ctr"/>
                      <a:r>
                        <a:rPr lang="en-US" sz="1100" b="0" kern="1200" dirty="0" smtClean="0">
                          <a:solidFill>
                            <a:schemeClr val="tx1"/>
                          </a:solidFill>
                          <a:latin typeface="Calibri" pitchFamily="34" charset="0"/>
                          <a:ea typeface="Corbel"/>
                          <a:cs typeface="Times New Roman"/>
                        </a:rPr>
                        <a:t>Fire Fighting Systems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Proprietorship</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(n=1336)</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Partnership</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(n=1677)</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Company (Public Ltd.)</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(n=174)</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Company (Private Ltd.)</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(n=1563)</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Association (Public)</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(n=5)</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370840">
                <a:tc>
                  <a:txBody>
                    <a:bodyPr/>
                    <a:lstStyle/>
                    <a:p>
                      <a:pPr marL="0" marR="0" indent="0" algn="ctr">
                        <a:lnSpc>
                          <a:spcPct val="115000"/>
                        </a:lnSpc>
                        <a:spcBef>
                          <a:spcPts val="0"/>
                        </a:spcBef>
                        <a:spcAft>
                          <a:spcPts val="0"/>
                        </a:spcAft>
                      </a:pPr>
                      <a:r>
                        <a:rPr lang="en-IN" sz="1200" kern="1200" dirty="0" smtClean="0">
                          <a:latin typeface="Calibri" pitchFamily="34" charset="0"/>
                          <a:ea typeface="Corbel"/>
                          <a:cs typeface="Times New Roman"/>
                        </a:rPr>
                        <a:t>Gas</a:t>
                      </a:r>
                      <a:r>
                        <a:rPr lang="en-IN" sz="1200" kern="1200" baseline="0" dirty="0" smtClean="0">
                          <a:latin typeface="Calibri" pitchFamily="34" charset="0"/>
                          <a:ea typeface="Corbel"/>
                          <a:cs typeface="Times New Roman"/>
                        </a:rPr>
                        <a:t> Based/ Extinguishers</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66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74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79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78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80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59753">
                <a:tc>
                  <a:txBody>
                    <a:bodyPr/>
                    <a:lstStyle/>
                    <a:p>
                      <a:pPr marL="0" marR="0" indent="0" algn="ctr">
                        <a:lnSpc>
                          <a:spcPct val="115000"/>
                        </a:lnSpc>
                        <a:spcBef>
                          <a:spcPts val="0"/>
                        </a:spcBef>
                        <a:spcAft>
                          <a:spcPts val="0"/>
                        </a:spcAft>
                      </a:pPr>
                      <a:r>
                        <a:rPr lang="en-IN" sz="1200" kern="1200" dirty="0" smtClean="0">
                          <a:latin typeface="Calibri" pitchFamily="34" charset="0"/>
                          <a:ea typeface="Corbel"/>
                          <a:cs typeface="Times New Roman"/>
                        </a:rPr>
                        <a:t>Manual rounds</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25468">
                <a:tc>
                  <a:txBody>
                    <a:bodyPr/>
                    <a:lstStyle/>
                    <a:p>
                      <a:pPr marL="0" marR="0" indent="0" algn="ctr">
                        <a:lnSpc>
                          <a:spcPct val="115000"/>
                        </a:lnSpc>
                        <a:spcBef>
                          <a:spcPts val="0"/>
                        </a:spcBef>
                        <a:spcAft>
                          <a:spcPts val="0"/>
                        </a:spcAft>
                      </a:pPr>
                      <a:r>
                        <a:rPr lang="en-IN" sz="1200" kern="1200" dirty="0">
                          <a:latin typeface="Calibri" pitchFamily="34" charset="0"/>
                          <a:ea typeface="Corbel"/>
                          <a:cs typeface="Times New Roman"/>
                        </a:rPr>
                        <a:t> Sand Box</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37995">
                <a:tc>
                  <a:txBody>
                    <a:bodyPr/>
                    <a:lstStyle/>
                    <a:p>
                      <a:pPr marL="0" marR="0" indent="0" algn="ctr">
                        <a:lnSpc>
                          <a:spcPct val="115000"/>
                        </a:lnSpc>
                        <a:spcBef>
                          <a:spcPts val="0"/>
                        </a:spcBef>
                        <a:spcAft>
                          <a:spcPts val="0"/>
                        </a:spcAft>
                      </a:pPr>
                      <a:r>
                        <a:rPr lang="en-IN" sz="1200" kern="1200" dirty="0">
                          <a:latin typeface="Calibri" pitchFamily="34" charset="0"/>
                          <a:ea typeface="Corbel"/>
                          <a:cs typeface="Times New Roman"/>
                        </a:rPr>
                        <a:t> Hose/Hydrant</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00416">
                <a:tc>
                  <a:txBody>
                    <a:bodyPr/>
                    <a:lstStyle/>
                    <a:p>
                      <a:pPr marL="0" marR="0" indent="0" algn="ctr">
                        <a:lnSpc>
                          <a:spcPct val="115000"/>
                        </a:lnSpc>
                        <a:spcBef>
                          <a:spcPts val="0"/>
                        </a:spcBef>
                        <a:spcAft>
                          <a:spcPts val="0"/>
                        </a:spcAft>
                      </a:pPr>
                      <a:r>
                        <a:rPr lang="en-IN" sz="1200" kern="1200" dirty="0">
                          <a:latin typeface="Calibri" pitchFamily="34" charset="0"/>
                          <a:ea typeface="Corbel"/>
                          <a:cs typeface="Times New Roman"/>
                        </a:rPr>
                        <a:t> Sprinklers</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12942">
                <a:tc>
                  <a:txBody>
                    <a:bodyPr/>
                    <a:lstStyle/>
                    <a:p>
                      <a:pPr marL="0" marR="0" indent="0" algn="ctr">
                        <a:lnSpc>
                          <a:spcPct val="115000"/>
                        </a:lnSpc>
                        <a:spcBef>
                          <a:spcPts val="0"/>
                        </a:spcBef>
                        <a:spcAft>
                          <a:spcPts val="0"/>
                        </a:spcAft>
                      </a:pPr>
                      <a:r>
                        <a:rPr lang="en-IN" sz="1200" kern="1200" dirty="0">
                          <a:latin typeface="Calibri" pitchFamily="34" charset="0"/>
                          <a:ea typeface="Corbel"/>
                          <a:cs typeface="Times New Roman"/>
                        </a:rPr>
                        <a:t> Smoke Detectors</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50521">
                <a:tc>
                  <a:txBody>
                    <a:bodyPr/>
                    <a:lstStyle/>
                    <a:p>
                      <a:pPr marL="0" marR="0" indent="0" algn="ctr">
                        <a:lnSpc>
                          <a:spcPct val="115000"/>
                        </a:lnSpc>
                        <a:spcBef>
                          <a:spcPts val="0"/>
                        </a:spcBef>
                        <a:spcAft>
                          <a:spcPts val="0"/>
                        </a:spcAft>
                      </a:pPr>
                      <a:r>
                        <a:rPr lang="en-IN" sz="1200" kern="1200" dirty="0">
                          <a:latin typeface="Calibri" pitchFamily="34" charset="0"/>
                          <a:ea typeface="Corbel"/>
                          <a:cs typeface="Times New Roman"/>
                        </a:rPr>
                        <a:t> Heat Sensors</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37994">
                <a:tc>
                  <a:txBody>
                    <a:bodyPr/>
                    <a:lstStyle/>
                    <a:p>
                      <a:pPr marL="0" marR="0" indent="0" algn="ctr">
                        <a:lnSpc>
                          <a:spcPct val="115000"/>
                        </a:lnSpc>
                        <a:spcBef>
                          <a:spcPts val="0"/>
                        </a:spcBef>
                        <a:spcAft>
                          <a:spcPts val="0"/>
                        </a:spcAft>
                      </a:pPr>
                      <a:r>
                        <a:rPr lang="en-IN" sz="1200" kern="1200" dirty="0">
                          <a:latin typeface="Calibri" pitchFamily="34" charset="0"/>
                          <a:ea typeface="Corbel"/>
                          <a:cs typeface="Times New Roman"/>
                        </a:rPr>
                        <a:t> Others</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graphicFrame>
        <p:nvGraphicFramePr>
          <p:cNvPr id="9" name="Table 8"/>
          <p:cNvGraphicFramePr>
            <a:graphicFrameLocks noGrp="1"/>
          </p:cNvGraphicFramePr>
          <p:nvPr/>
        </p:nvGraphicFramePr>
        <p:xfrm>
          <a:off x="288098" y="4182644"/>
          <a:ext cx="6288066" cy="2944668"/>
        </p:xfrm>
        <a:graphic>
          <a:graphicData uri="http://schemas.openxmlformats.org/drawingml/2006/table">
            <a:tbl>
              <a:tblPr firstRow="1" bandRow="1">
                <a:tableStyleId>{5C22544A-7EE6-4342-B048-85BDC9FD1C3A}</a:tableStyleId>
              </a:tblPr>
              <a:tblGrid>
                <a:gridCol w="1340286"/>
                <a:gridCol w="1236945"/>
                <a:gridCol w="1236945"/>
                <a:gridCol w="1236945"/>
                <a:gridCol w="1236945"/>
              </a:tblGrid>
              <a:tr h="370840">
                <a:tc>
                  <a:txBody>
                    <a:bodyPr/>
                    <a:lstStyle/>
                    <a:p>
                      <a:pPr algn="ctr"/>
                      <a:r>
                        <a:rPr lang="en-US" sz="1100" b="0" kern="1200" dirty="0" smtClean="0">
                          <a:solidFill>
                            <a:schemeClr val="tx1"/>
                          </a:solidFill>
                          <a:latin typeface="Calibri" pitchFamily="34" charset="0"/>
                          <a:ea typeface="Corbel"/>
                          <a:cs typeface="Times New Roman"/>
                        </a:rPr>
                        <a:t>Fire Fighting Systems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indent="0" algn="ctr" defTabSz="914400" rtl="0" eaLnBrk="1"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Association (Private)</a:t>
                      </a:r>
                    </a:p>
                    <a:p>
                      <a:pPr marL="0" marR="0" indent="0" algn="ctr" defTabSz="914400" rtl="0" eaLnBrk="1"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indent="0" algn="ctr" defTabSz="914400" rtl="0" eaLnBrk="1"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Cooperative</a:t>
                      </a:r>
                    </a:p>
                    <a:p>
                      <a:pPr marL="0" marR="0" indent="0" algn="ctr" defTabSz="914400" rtl="0" eaLnBrk="1"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(n=130)</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indent="0" algn="ctr" defTabSz="914400" rtl="0" eaLnBrk="1"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Government (Co./Dept./ PSU)</a:t>
                      </a:r>
                    </a:p>
                    <a:p>
                      <a:pPr marL="0" marR="0" indent="0" algn="ctr" defTabSz="914400" rtl="0" eaLnBrk="1"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(n=82)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indent="0" algn="ctr" defTabSz="914400" rtl="0" eaLnBrk="1"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Not classified under any Ownership type</a:t>
                      </a:r>
                    </a:p>
                    <a:p>
                      <a:pPr marL="0" marR="0" indent="0" algn="ctr" defTabSz="914400" rtl="0" eaLnBrk="1"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(n=24)</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370840">
                <a:tc>
                  <a:txBody>
                    <a:bodyPr/>
                    <a:lstStyle/>
                    <a:p>
                      <a:pPr marL="0" marR="0" indent="0" algn="ctr">
                        <a:lnSpc>
                          <a:spcPct val="115000"/>
                        </a:lnSpc>
                        <a:spcBef>
                          <a:spcPts val="0"/>
                        </a:spcBef>
                        <a:spcAft>
                          <a:spcPts val="0"/>
                        </a:spcAft>
                      </a:pPr>
                      <a:r>
                        <a:rPr lang="en-IN" sz="1200" kern="1200" dirty="0" smtClean="0">
                          <a:latin typeface="Calibri" pitchFamily="34" charset="0"/>
                          <a:ea typeface="Corbel"/>
                          <a:cs typeface="Times New Roman"/>
                        </a:rPr>
                        <a:t>Gas</a:t>
                      </a:r>
                      <a:r>
                        <a:rPr lang="en-IN" sz="1200" kern="1200" baseline="0" dirty="0" smtClean="0">
                          <a:latin typeface="Calibri" pitchFamily="34" charset="0"/>
                          <a:ea typeface="Corbel"/>
                          <a:cs typeface="Times New Roman"/>
                        </a:rPr>
                        <a:t> Based/ Extinguishers</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72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71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49776">
                <a:tc>
                  <a:txBody>
                    <a:bodyPr/>
                    <a:lstStyle/>
                    <a:p>
                      <a:pPr marL="0" marR="0" indent="0" algn="ctr">
                        <a:lnSpc>
                          <a:spcPct val="115000"/>
                        </a:lnSpc>
                        <a:spcBef>
                          <a:spcPts val="0"/>
                        </a:spcBef>
                        <a:spcAft>
                          <a:spcPts val="0"/>
                        </a:spcAft>
                      </a:pPr>
                      <a:r>
                        <a:rPr lang="en-IN" sz="1200" kern="1200" dirty="0" smtClean="0">
                          <a:latin typeface="Calibri" pitchFamily="34" charset="0"/>
                          <a:ea typeface="Corbel"/>
                          <a:cs typeface="Times New Roman"/>
                        </a:rPr>
                        <a:t>Manual rounds</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37995">
                <a:tc>
                  <a:txBody>
                    <a:bodyPr/>
                    <a:lstStyle/>
                    <a:p>
                      <a:pPr marL="0" marR="0" indent="0" algn="ctr">
                        <a:lnSpc>
                          <a:spcPct val="115000"/>
                        </a:lnSpc>
                        <a:spcBef>
                          <a:spcPts val="0"/>
                        </a:spcBef>
                        <a:spcAft>
                          <a:spcPts val="0"/>
                        </a:spcAft>
                      </a:pPr>
                      <a:r>
                        <a:rPr lang="en-IN" sz="1200" kern="1200" dirty="0">
                          <a:latin typeface="Calibri" pitchFamily="34" charset="0"/>
                          <a:ea typeface="Corbel"/>
                          <a:cs typeface="Times New Roman"/>
                        </a:rPr>
                        <a:t> Sand Box</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50520">
                <a:tc>
                  <a:txBody>
                    <a:bodyPr/>
                    <a:lstStyle/>
                    <a:p>
                      <a:pPr marL="0" marR="0" indent="0" algn="ctr">
                        <a:lnSpc>
                          <a:spcPct val="115000"/>
                        </a:lnSpc>
                        <a:spcBef>
                          <a:spcPts val="0"/>
                        </a:spcBef>
                        <a:spcAft>
                          <a:spcPts val="0"/>
                        </a:spcAft>
                      </a:pPr>
                      <a:r>
                        <a:rPr lang="en-IN" sz="1200" kern="1200" dirty="0">
                          <a:latin typeface="Calibri" pitchFamily="34" charset="0"/>
                          <a:ea typeface="Corbel"/>
                          <a:cs typeface="Times New Roman"/>
                        </a:rPr>
                        <a:t> Hose/Hydrant</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63047">
                <a:tc>
                  <a:txBody>
                    <a:bodyPr/>
                    <a:lstStyle/>
                    <a:p>
                      <a:pPr marL="0" marR="0" indent="0" algn="ctr">
                        <a:lnSpc>
                          <a:spcPct val="115000"/>
                        </a:lnSpc>
                        <a:spcBef>
                          <a:spcPts val="0"/>
                        </a:spcBef>
                        <a:spcAft>
                          <a:spcPts val="0"/>
                        </a:spcAft>
                      </a:pPr>
                      <a:r>
                        <a:rPr lang="en-IN" sz="1200" kern="1200" dirty="0">
                          <a:latin typeface="Calibri" pitchFamily="34" charset="0"/>
                          <a:ea typeface="Corbel"/>
                          <a:cs typeface="Times New Roman"/>
                        </a:rPr>
                        <a:t> Sprinklers</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75573">
                <a:tc>
                  <a:txBody>
                    <a:bodyPr/>
                    <a:lstStyle/>
                    <a:p>
                      <a:pPr marL="0" marR="0" indent="0" algn="ctr">
                        <a:lnSpc>
                          <a:spcPct val="115000"/>
                        </a:lnSpc>
                        <a:spcBef>
                          <a:spcPts val="0"/>
                        </a:spcBef>
                        <a:spcAft>
                          <a:spcPts val="0"/>
                        </a:spcAft>
                      </a:pPr>
                      <a:r>
                        <a:rPr lang="en-IN" sz="1200" kern="1200" dirty="0">
                          <a:latin typeface="Calibri" pitchFamily="34" charset="0"/>
                          <a:ea typeface="Corbel"/>
                          <a:cs typeface="Times New Roman"/>
                        </a:rPr>
                        <a:t> Smoke Detectors</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63046">
                <a:tc>
                  <a:txBody>
                    <a:bodyPr/>
                    <a:lstStyle/>
                    <a:p>
                      <a:pPr marL="0" marR="0" indent="0" algn="ctr">
                        <a:lnSpc>
                          <a:spcPct val="115000"/>
                        </a:lnSpc>
                        <a:spcBef>
                          <a:spcPts val="0"/>
                        </a:spcBef>
                        <a:spcAft>
                          <a:spcPts val="0"/>
                        </a:spcAft>
                      </a:pPr>
                      <a:r>
                        <a:rPr lang="en-IN" sz="1200" kern="1200" dirty="0">
                          <a:latin typeface="Calibri" pitchFamily="34" charset="0"/>
                          <a:ea typeface="Corbel"/>
                          <a:cs typeface="Times New Roman"/>
                        </a:rPr>
                        <a:t> Heat Sensors</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12943">
                <a:tc>
                  <a:txBody>
                    <a:bodyPr/>
                    <a:lstStyle/>
                    <a:p>
                      <a:pPr marL="0" marR="0" indent="0" algn="ctr">
                        <a:lnSpc>
                          <a:spcPct val="115000"/>
                        </a:lnSpc>
                        <a:spcBef>
                          <a:spcPts val="0"/>
                        </a:spcBef>
                        <a:spcAft>
                          <a:spcPts val="0"/>
                        </a:spcAft>
                      </a:pPr>
                      <a:r>
                        <a:rPr lang="en-IN" sz="1200" kern="1200" dirty="0">
                          <a:latin typeface="Calibri" pitchFamily="34" charset="0"/>
                          <a:ea typeface="Corbel"/>
                          <a:cs typeface="Times New Roman"/>
                        </a:rPr>
                        <a:t> Others</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
        <p:nvSpPr>
          <p:cNvPr id="10" name="Content Placeholder 2"/>
          <p:cNvSpPr>
            <a:spLocks noGrp="1"/>
          </p:cNvSpPr>
          <p:nvPr>
            <p:ph idx="1"/>
          </p:nvPr>
        </p:nvSpPr>
        <p:spPr>
          <a:xfrm>
            <a:off x="243673" y="7503090"/>
            <a:ext cx="6370655" cy="1492255"/>
          </a:xfrm>
        </p:spPr>
        <p:txBody>
          <a:bodyPr/>
          <a:lstStyle/>
          <a:p>
            <a:pPr algn="just"/>
            <a:r>
              <a:rPr lang="en-IN" sz="1200" dirty="0" smtClean="0"/>
              <a:t>Almost 80% of the cold storages be it public limited (companies) or private limited (companies)  have gas based extinguishers as a fire fighting mechanism.  In comparison among Govt. companies has only 57% have gas based extinguishers.</a:t>
            </a:r>
          </a:p>
          <a:p>
            <a:pPr algn="just"/>
            <a:r>
              <a:rPr lang="en-US" sz="1200" dirty="0" smtClean="0"/>
              <a:t>In cooperatives as well as government owned cold storages, 49% of them have sand boxes to guard against fire.  	</a:t>
            </a:r>
          </a:p>
          <a:p>
            <a:pPr algn="just"/>
            <a:endParaRPr lang="en-IN" dirty="0" smtClean="0"/>
          </a:p>
          <a:p>
            <a:pPr algn="just"/>
            <a:endParaRPr lang="en-US" dirty="0" smtClean="0"/>
          </a:p>
        </p:txBody>
      </p:sp>
    </p:spTree>
  </p:cSld>
  <p:clrMapOvr>
    <a:masterClrMapping/>
  </p:clrMapOvr>
  <p:transition/>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 TECHNOLOGY USED</a:t>
            </a:r>
            <a:endParaRPr lang="en-US" dirty="0"/>
          </a:p>
        </p:txBody>
      </p:sp>
      <p:graphicFrame>
        <p:nvGraphicFramePr>
          <p:cNvPr id="8" name="Table 7"/>
          <p:cNvGraphicFramePr>
            <a:graphicFrameLocks noGrp="1"/>
          </p:cNvGraphicFramePr>
          <p:nvPr/>
        </p:nvGraphicFramePr>
        <p:xfrm>
          <a:off x="275575" y="1842558"/>
          <a:ext cx="6300590" cy="2482329"/>
        </p:xfrm>
        <a:graphic>
          <a:graphicData uri="http://schemas.openxmlformats.org/drawingml/2006/table">
            <a:tbl>
              <a:tblPr firstRow="1" bandRow="1">
                <a:tableStyleId>{5C22544A-7EE6-4342-B048-85BDC9FD1C3A}</a:tableStyleId>
              </a:tblPr>
              <a:tblGrid>
                <a:gridCol w="1252600"/>
                <a:gridCol w="1009598"/>
                <a:gridCol w="1009598"/>
                <a:gridCol w="1009598"/>
                <a:gridCol w="1009598"/>
                <a:gridCol w="1009598"/>
              </a:tblGrid>
              <a:tr h="370840">
                <a:tc>
                  <a:txBody>
                    <a:bodyPr/>
                    <a:lstStyle/>
                    <a:p>
                      <a:pPr algn="ctr"/>
                      <a:r>
                        <a:rPr lang="en-US" sz="1100" b="0" kern="1200" dirty="0" smtClean="0">
                          <a:solidFill>
                            <a:schemeClr val="tx1"/>
                          </a:solidFill>
                          <a:latin typeface="Calibri" pitchFamily="34" charset="0"/>
                          <a:ea typeface="Corbel"/>
                          <a:cs typeface="Times New Roman"/>
                        </a:rPr>
                        <a:t>Fire Fighting Systems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All</a:t>
                      </a:r>
                    </a:p>
                    <a:p>
                      <a:pPr algn="ctr" fontAlgn="ctr"/>
                      <a:r>
                        <a:rPr lang="en-US" sz="1100" b="1" i="0" u="none" strike="noStrike" dirty="0" smtClean="0">
                          <a:solidFill>
                            <a:srgbClr val="002060"/>
                          </a:solidFill>
                          <a:latin typeface="Calibri"/>
                        </a:rPr>
                        <a:t>(n=5003)</a:t>
                      </a:r>
                      <a:endParaRPr lang="en-US" sz="1100" b="1"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Urban</a:t>
                      </a:r>
                    </a:p>
                    <a:p>
                      <a:pPr algn="ctr" fontAlgn="ctr"/>
                      <a:r>
                        <a:rPr lang="en-US" sz="1100" b="1" i="0" u="none" strike="noStrike" dirty="0" smtClean="0">
                          <a:solidFill>
                            <a:srgbClr val="002060"/>
                          </a:solidFill>
                          <a:latin typeface="Calibri"/>
                        </a:rPr>
                        <a:t>(n=1481)</a:t>
                      </a:r>
                      <a:endParaRPr lang="en-US" sz="1100" b="1"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Rural</a:t>
                      </a:r>
                    </a:p>
                    <a:p>
                      <a:pPr algn="ctr" fontAlgn="ctr"/>
                      <a:r>
                        <a:rPr lang="en-US" sz="1100" b="1" i="0" u="none" strike="noStrike" dirty="0" smtClean="0">
                          <a:solidFill>
                            <a:srgbClr val="002060"/>
                          </a:solidFill>
                          <a:latin typeface="Calibri"/>
                        </a:rPr>
                        <a:t>(n=3522)</a:t>
                      </a:r>
                      <a:endParaRPr lang="en-US" sz="1100" b="1"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NHB</a:t>
                      </a:r>
                    </a:p>
                    <a:p>
                      <a:pPr algn="ctr" fontAlgn="ctr"/>
                      <a:r>
                        <a:rPr lang="en-US" sz="1100" b="1" i="0" u="none" strike="noStrike" dirty="0" smtClean="0">
                          <a:solidFill>
                            <a:srgbClr val="002060"/>
                          </a:solidFill>
                          <a:latin typeface="Calibri"/>
                        </a:rPr>
                        <a:t>(n=3061)</a:t>
                      </a:r>
                      <a:endParaRPr lang="en-US" sz="1100" b="1"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algn="ctr" fontAlgn="ctr"/>
                      <a:r>
                        <a:rPr lang="en-US" sz="1100" b="1" i="0" u="none" strike="noStrike" dirty="0">
                          <a:solidFill>
                            <a:srgbClr val="002060"/>
                          </a:solidFill>
                          <a:latin typeface="Calibri"/>
                        </a:rPr>
                        <a:t> </a:t>
                      </a:r>
                      <a:r>
                        <a:rPr lang="en-US" sz="1100" b="1" i="0" u="none" strike="noStrike" dirty="0" smtClean="0">
                          <a:solidFill>
                            <a:srgbClr val="002060"/>
                          </a:solidFill>
                          <a:latin typeface="Calibri"/>
                        </a:rPr>
                        <a:t>Others</a:t>
                      </a:r>
                    </a:p>
                    <a:p>
                      <a:pPr algn="ctr" fontAlgn="ctr"/>
                      <a:r>
                        <a:rPr lang="en-US" sz="1100" b="1" i="0" u="none" strike="noStrike" dirty="0" smtClean="0">
                          <a:solidFill>
                            <a:srgbClr val="002060"/>
                          </a:solidFill>
                          <a:latin typeface="Calibri"/>
                        </a:rPr>
                        <a:t>(n=1942)</a:t>
                      </a:r>
                      <a:endParaRPr lang="en-US" sz="1100" b="1"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370840">
                <a:tc>
                  <a:txBody>
                    <a:bodyPr/>
                    <a:lstStyle/>
                    <a:p>
                      <a:pPr marL="0" marR="0" indent="0" algn="ctr">
                        <a:lnSpc>
                          <a:spcPct val="115000"/>
                        </a:lnSpc>
                        <a:spcBef>
                          <a:spcPts val="0"/>
                        </a:spcBef>
                        <a:spcAft>
                          <a:spcPts val="0"/>
                        </a:spcAft>
                      </a:pPr>
                      <a:r>
                        <a:rPr lang="en-IN" sz="1200" kern="1200" dirty="0" smtClean="0">
                          <a:latin typeface="Calibri" pitchFamily="34" charset="0"/>
                          <a:ea typeface="Corbel"/>
                          <a:cs typeface="Times New Roman"/>
                        </a:rPr>
                        <a:t>Gas</a:t>
                      </a:r>
                      <a:r>
                        <a:rPr lang="en-IN" sz="1200" kern="1200" baseline="0" dirty="0" smtClean="0">
                          <a:latin typeface="Calibri" pitchFamily="34" charset="0"/>
                          <a:ea typeface="Corbel"/>
                          <a:cs typeface="Times New Roman"/>
                        </a:rPr>
                        <a:t> Based/ Extinguishers</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73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77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78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59753">
                <a:tc>
                  <a:txBody>
                    <a:bodyPr/>
                    <a:lstStyle/>
                    <a:p>
                      <a:pPr marL="0" marR="0" indent="0" algn="ctr">
                        <a:lnSpc>
                          <a:spcPct val="115000"/>
                        </a:lnSpc>
                        <a:spcBef>
                          <a:spcPts val="0"/>
                        </a:spcBef>
                        <a:spcAft>
                          <a:spcPts val="0"/>
                        </a:spcAft>
                      </a:pPr>
                      <a:r>
                        <a:rPr lang="en-IN" sz="1200" kern="1200" dirty="0" smtClean="0">
                          <a:latin typeface="Calibri" pitchFamily="34" charset="0"/>
                          <a:ea typeface="Corbel"/>
                          <a:cs typeface="Times New Roman"/>
                        </a:rPr>
                        <a:t>Manual rounds</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25468">
                <a:tc>
                  <a:txBody>
                    <a:bodyPr/>
                    <a:lstStyle/>
                    <a:p>
                      <a:pPr marL="0" marR="0" indent="0" algn="ctr">
                        <a:lnSpc>
                          <a:spcPct val="115000"/>
                        </a:lnSpc>
                        <a:spcBef>
                          <a:spcPts val="0"/>
                        </a:spcBef>
                        <a:spcAft>
                          <a:spcPts val="0"/>
                        </a:spcAft>
                      </a:pPr>
                      <a:r>
                        <a:rPr lang="en-IN" sz="1200" kern="1200" dirty="0">
                          <a:latin typeface="Calibri" pitchFamily="34" charset="0"/>
                          <a:ea typeface="Corbel"/>
                          <a:cs typeface="Times New Roman"/>
                        </a:rPr>
                        <a:t> Sand Box</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37995">
                <a:tc>
                  <a:txBody>
                    <a:bodyPr/>
                    <a:lstStyle/>
                    <a:p>
                      <a:pPr marL="0" marR="0" indent="0" algn="ctr">
                        <a:lnSpc>
                          <a:spcPct val="115000"/>
                        </a:lnSpc>
                        <a:spcBef>
                          <a:spcPts val="0"/>
                        </a:spcBef>
                        <a:spcAft>
                          <a:spcPts val="0"/>
                        </a:spcAft>
                      </a:pPr>
                      <a:r>
                        <a:rPr lang="en-IN" sz="1200" kern="1200" dirty="0">
                          <a:latin typeface="Calibri" pitchFamily="34" charset="0"/>
                          <a:ea typeface="Corbel"/>
                          <a:cs typeface="Times New Roman"/>
                        </a:rPr>
                        <a:t> Hose/Hydrant</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00416">
                <a:tc>
                  <a:txBody>
                    <a:bodyPr/>
                    <a:lstStyle/>
                    <a:p>
                      <a:pPr marL="0" marR="0" indent="0" algn="ctr">
                        <a:lnSpc>
                          <a:spcPct val="115000"/>
                        </a:lnSpc>
                        <a:spcBef>
                          <a:spcPts val="0"/>
                        </a:spcBef>
                        <a:spcAft>
                          <a:spcPts val="0"/>
                        </a:spcAft>
                      </a:pPr>
                      <a:r>
                        <a:rPr lang="en-IN" sz="1200" kern="1200" dirty="0">
                          <a:latin typeface="Calibri" pitchFamily="34" charset="0"/>
                          <a:ea typeface="Corbel"/>
                          <a:cs typeface="Times New Roman"/>
                        </a:rPr>
                        <a:t> Sprinklers</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12942">
                <a:tc>
                  <a:txBody>
                    <a:bodyPr/>
                    <a:lstStyle/>
                    <a:p>
                      <a:pPr marL="0" marR="0" indent="0" algn="ctr">
                        <a:lnSpc>
                          <a:spcPct val="115000"/>
                        </a:lnSpc>
                        <a:spcBef>
                          <a:spcPts val="0"/>
                        </a:spcBef>
                        <a:spcAft>
                          <a:spcPts val="0"/>
                        </a:spcAft>
                      </a:pPr>
                      <a:r>
                        <a:rPr lang="en-IN" sz="1200" kern="1200" dirty="0">
                          <a:latin typeface="Calibri" pitchFamily="34" charset="0"/>
                          <a:ea typeface="Corbel"/>
                          <a:cs typeface="Times New Roman"/>
                        </a:rPr>
                        <a:t> Smoke Detectors</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50521">
                <a:tc>
                  <a:txBody>
                    <a:bodyPr/>
                    <a:lstStyle/>
                    <a:p>
                      <a:pPr marL="0" marR="0" indent="0" algn="ctr">
                        <a:lnSpc>
                          <a:spcPct val="115000"/>
                        </a:lnSpc>
                        <a:spcBef>
                          <a:spcPts val="0"/>
                        </a:spcBef>
                        <a:spcAft>
                          <a:spcPts val="0"/>
                        </a:spcAft>
                      </a:pPr>
                      <a:r>
                        <a:rPr lang="en-IN" sz="1200" kern="1200" dirty="0">
                          <a:latin typeface="Calibri" pitchFamily="34" charset="0"/>
                          <a:ea typeface="Corbel"/>
                          <a:cs typeface="Times New Roman"/>
                        </a:rPr>
                        <a:t> Heat Sensors</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37994">
                <a:tc>
                  <a:txBody>
                    <a:bodyPr/>
                    <a:lstStyle/>
                    <a:p>
                      <a:pPr marL="0" marR="0" indent="0" algn="ctr">
                        <a:lnSpc>
                          <a:spcPct val="115000"/>
                        </a:lnSpc>
                        <a:spcBef>
                          <a:spcPts val="0"/>
                        </a:spcBef>
                        <a:spcAft>
                          <a:spcPts val="0"/>
                        </a:spcAft>
                      </a:pPr>
                      <a:r>
                        <a:rPr lang="en-IN" sz="1200" kern="1200" dirty="0">
                          <a:latin typeface="Calibri" pitchFamily="34" charset="0"/>
                          <a:ea typeface="Corbel"/>
                          <a:cs typeface="Times New Roman"/>
                        </a:rPr>
                        <a:t> Others</a:t>
                      </a:r>
                      <a:endParaRPr lang="en-US" sz="1200" kern="1200" dirty="0">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
        <p:nvSpPr>
          <p:cNvPr id="5" name="Content Placeholder 2"/>
          <p:cNvSpPr>
            <a:spLocks noGrp="1"/>
          </p:cNvSpPr>
          <p:nvPr>
            <p:ph idx="1"/>
          </p:nvPr>
        </p:nvSpPr>
        <p:spPr>
          <a:xfrm>
            <a:off x="294473" y="5349170"/>
            <a:ext cx="6370655" cy="1492255"/>
          </a:xfrm>
        </p:spPr>
        <p:txBody>
          <a:bodyPr/>
          <a:lstStyle/>
          <a:p>
            <a:pPr algn="just"/>
            <a:r>
              <a:rPr lang="en-US" sz="1200" dirty="0" smtClean="0"/>
              <a:t>Except smoke detectors and heat sensors, all other type s of fire fighting equipments are found in more percentage of rural CSs compared to urban CSs.</a:t>
            </a:r>
          </a:p>
          <a:p>
            <a:pPr algn="just"/>
            <a:r>
              <a:rPr lang="en-US" sz="1200" dirty="0" smtClean="0"/>
              <a:t>NHB assisted cold stores have better facilities for fire detection and fighting compared to </a:t>
            </a:r>
            <a:r>
              <a:rPr lang="en-US" sz="1200" dirty="0" err="1" smtClean="0"/>
              <a:t>othe</a:t>
            </a:r>
            <a:r>
              <a:rPr lang="en-US" sz="1200" dirty="0" smtClean="0"/>
              <a:t> CSs</a:t>
            </a:r>
          </a:p>
          <a:p>
            <a:pPr algn="just"/>
            <a:endParaRPr lang="en-IN" dirty="0" smtClean="0"/>
          </a:p>
          <a:p>
            <a:pPr algn="just"/>
            <a:endParaRPr lang="en-US" dirty="0" smtClean="0"/>
          </a:p>
        </p:txBody>
      </p:sp>
    </p:spTree>
  </p:cSld>
  <p:clrMapOvr>
    <a:masterClrMapping/>
  </p:clrMapOvr>
  <p:transition/>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 TECHNOLOGY USED</a:t>
            </a:r>
            <a:endParaRPr lang="en-US" dirty="0"/>
          </a:p>
        </p:txBody>
      </p:sp>
      <p:sp>
        <p:nvSpPr>
          <p:cNvPr id="3" name="Content Placeholder 2"/>
          <p:cNvSpPr>
            <a:spLocks noGrp="1"/>
          </p:cNvSpPr>
          <p:nvPr>
            <p:ph idx="1"/>
          </p:nvPr>
        </p:nvSpPr>
        <p:spPr/>
        <p:txBody>
          <a:bodyPr/>
          <a:lstStyle/>
          <a:p>
            <a:pPr algn="just"/>
            <a:endParaRPr lang="en-US" sz="1800"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lvl="0" algn="just"/>
            <a:endParaRPr lang="en-IN" sz="1600" dirty="0" smtClean="0"/>
          </a:p>
          <a:p>
            <a:pPr algn="just">
              <a:spcBef>
                <a:spcPts val="600"/>
              </a:spcBef>
              <a:spcAft>
                <a:spcPts val="600"/>
              </a:spcAft>
            </a:pPr>
            <a:r>
              <a:rPr lang="en-IN" sz="1200" dirty="0" smtClean="0"/>
              <a:t>The majority  of cold stores were primarily using ammonia as refrigerant gas. A small 0.23% confirmed that they were using CO</a:t>
            </a:r>
            <a:r>
              <a:rPr lang="en-IN" sz="1200" baseline="-25000" dirty="0" smtClean="0"/>
              <a:t>2 </a:t>
            </a:r>
            <a:r>
              <a:rPr lang="en-IN" sz="1200" dirty="0" smtClean="0"/>
              <a:t>gas as the primary refrigerant.</a:t>
            </a:r>
            <a:endParaRPr lang="en-US" sz="1200" dirty="0" smtClean="0"/>
          </a:p>
          <a:p>
            <a:pPr lvl="0" algn="just">
              <a:spcBef>
                <a:spcPts val="600"/>
              </a:spcBef>
              <a:spcAft>
                <a:spcPts val="600"/>
              </a:spcAft>
            </a:pPr>
            <a:endParaRPr lang="en-IN" sz="1200" dirty="0" smtClean="0"/>
          </a:p>
          <a:p>
            <a:pPr lvl="0" algn="just">
              <a:spcBef>
                <a:spcPts val="600"/>
              </a:spcBef>
              <a:spcAft>
                <a:spcPts val="600"/>
              </a:spcAft>
            </a:pPr>
            <a:r>
              <a:rPr lang="en-IN" sz="1200" dirty="0" smtClean="0"/>
              <a:t>As refrigerant gas, 10% of the total cold stores used Freon based cooling systems especially by CS’s storing animal husbandry goods (meats, fish, poultry, etc.).  Freon is used by a smaller CS’s more common in states like Assam, Chandigarh, Andaman, Kerala etc. Refrigerant gas R22 is the most commonly used Freon gas. </a:t>
            </a:r>
            <a:endParaRPr lang="en-US" sz="1200" dirty="0" smtClean="0"/>
          </a:p>
        </p:txBody>
      </p:sp>
      <p:graphicFrame>
        <p:nvGraphicFramePr>
          <p:cNvPr id="8" name="Table 7"/>
          <p:cNvGraphicFramePr>
            <a:graphicFrameLocks noGrp="1"/>
          </p:cNvGraphicFramePr>
          <p:nvPr/>
        </p:nvGraphicFramePr>
        <p:xfrm>
          <a:off x="765457" y="1359039"/>
          <a:ext cx="5366657" cy="2903255"/>
        </p:xfrm>
        <a:graphic>
          <a:graphicData uri="http://schemas.openxmlformats.org/drawingml/2006/table">
            <a:tbl>
              <a:tblPr/>
              <a:tblGrid>
                <a:gridCol w="1712972"/>
                <a:gridCol w="1270711"/>
                <a:gridCol w="1270711"/>
                <a:gridCol w="1112263"/>
              </a:tblGrid>
              <a:tr h="787463">
                <a:tc>
                  <a:txBody>
                    <a:bodyPr/>
                    <a:lstStyle/>
                    <a:p>
                      <a:pPr marL="269875" marR="0" indent="-217488" algn="ctr" defTabSz="914400" rtl="0" eaLnBrk="1" latinLnBrk="0" hangingPunct="1">
                        <a:lnSpc>
                          <a:spcPct val="115000"/>
                        </a:lnSpc>
                        <a:spcBef>
                          <a:spcPts val="0"/>
                        </a:spcBef>
                        <a:spcAft>
                          <a:spcPts val="0"/>
                        </a:spcAft>
                      </a:pPr>
                      <a:r>
                        <a:rPr lang="en-US" sz="1400" b="1" kern="1200" dirty="0">
                          <a:solidFill>
                            <a:schemeClr val="tx1"/>
                          </a:solidFill>
                          <a:latin typeface="Cambria"/>
                          <a:ea typeface="Corbel"/>
                          <a:cs typeface="Corbel"/>
                        </a:rPr>
                        <a:t>Item</a:t>
                      </a:r>
                    </a:p>
                  </a:txBody>
                  <a:tcPr marL="55736" marR="5573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52388" marR="0" indent="-52388" algn="ctr" defTabSz="914400" rtl="0" eaLnBrk="1" latinLnBrk="0" hangingPunct="1">
                        <a:lnSpc>
                          <a:spcPct val="115000"/>
                        </a:lnSpc>
                        <a:spcBef>
                          <a:spcPts val="0"/>
                        </a:spcBef>
                        <a:spcAft>
                          <a:spcPts val="0"/>
                        </a:spcAft>
                      </a:pPr>
                      <a:r>
                        <a:rPr lang="en-US" sz="1400" b="1" kern="1200" dirty="0" smtClean="0">
                          <a:solidFill>
                            <a:schemeClr val="tx1"/>
                          </a:solidFill>
                          <a:latin typeface="Cambria"/>
                          <a:ea typeface="Corbel"/>
                          <a:cs typeface="Corbel"/>
                        </a:rPr>
                        <a:t>All</a:t>
                      </a:r>
                      <a:endParaRPr lang="en-US" sz="1400" b="1" kern="1200" dirty="0">
                        <a:solidFill>
                          <a:schemeClr val="tx1"/>
                        </a:solidFill>
                        <a:latin typeface="Cambria"/>
                        <a:ea typeface="Corbel"/>
                        <a:cs typeface="Corbel"/>
                      </a:endParaRPr>
                    </a:p>
                  </a:txBody>
                  <a:tcPr marL="55736" marR="5573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0" marR="0" indent="0" algn="ctr">
                        <a:lnSpc>
                          <a:spcPct val="115000"/>
                        </a:lnSpc>
                        <a:spcBef>
                          <a:spcPts val="0"/>
                        </a:spcBef>
                        <a:spcAft>
                          <a:spcPts val="0"/>
                        </a:spcAft>
                      </a:pPr>
                      <a:r>
                        <a:rPr lang="en-US" sz="1400" b="1" kern="1200" dirty="0">
                          <a:latin typeface="Cambria"/>
                          <a:ea typeface="Corbel"/>
                          <a:cs typeface="Corbel"/>
                        </a:rPr>
                        <a:t>CS's built </a:t>
                      </a:r>
                      <a:r>
                        <a:rPr lang="en-US" sz="1400" b="1" kern="1200" dirty="0" smtClean="0">
                          <a:latin typeface="Cambria"/>
                          <a:ea typeface="Corbel"/>
                          <a:cs typeface="Corbel"/>
                        </a:rPr>
                        <a:t>after </a:t>
                      </a:r>
                      <a:r>
                        <a:rPr lang="en-US" sz="1400" b="1" kern="1200" dirty="0">
                          <a:latin typeface="Cambria"/>
                          <a:ea typeface="Corbel"/>
                          <a:cs typeface="Corbel"/>
                        </a:rPr>
                        <a:t>2009</a:t>
                      </a:r>
                      <a:endParaRPr lang="en-US" sz="1600" kern="1200" dirty="0">
                        <a:latin typeface="Cambria"/>
                        <a:ea typeface="Corbel"/>
                        <a:cs typeface="Times New Roman"/>
                      </a:endParaRPr>
                    </a:p>
                  </a:txBody>
                  <a:tcPr marL="55736" marR="5573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0" marR="0" indent="0" algn="ctr">
                        <a:lnSpc>
                          <a:spcPct val="115000"/>
                        </a:lnSpc>
                        <a:spcBef>
                          <a:spcPts val="0"/>
                        </a:spcBef>
                        <a:spcAft>
                          <a:spcPts val="0"/>
                        </a:spcAft>
                      </a:pPr>
                      <a:r>
                        <a:rPr lang="en-US" sz="1400" b="1" kern="1200" dirty="0">
                          <a:latin typeface="Cambria"/>
                          <a:ea typeface="Corbel"/>
                          <a:cs typeface="Corbel"/>
                        </a:rPr>
                        <a:t>CS's built  </a:t>
                      </a:r>
                      <a:r>
                        <a:rPr lang="en-US" sz="1400" b="1" kern="1200" dirty="0" smtClean="0">
                          <a:latin typeface="Cambria"/>
                          <a:ea typeface="Corbel"/>
                          <a:cs typeface="Corbel"/>
                        </a:rPr>
                        <a:t>before 2009</a:t>
                      </a:r>
                      <a:endParaRPr lang="en-US" sz="1600" kern="1200" dirty="0">
                        <a:latin typeface="Cambria"/>
                        <a:ea typeface="Corbel"/>
                        <a:cs typeface="Times New Roman"/>
                      </a:endParaRPr>
                    </a:p>
                  </a:txBody>
                  <a:tcPr marL="55736" marR="5573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270844">
                <a:tc>
                  <a:txBody>
                    <a:bodyPr/>
                    <a:lstStyle/>
                    <a:p>
                      <a:pPr marL="52388" marR="0" indent="-25400" algn="just" defTabSz="914400" rtl="0" eaLnBrk="1" fontAlgn="auto" latinLnBrk="0" hangingPunct="1">
                        <a:lnSpc>
                          <a:spcPct val="115000"/>
                        </a:lnSpc>
                        <a:spcBef>
                          <a:spcPts val="0"/>
                        </a:spcBef>
                        <a:spcAft>
                          <a:spcPts val="0"/>
                        </a:spcAft>
                        <a:buClrTx/>
                        <a:buSzTx/>
                        <a:buFontTx/>
                        <a:buNone/>
                        <a:tabLst/>
                        <a:defRPr/>
                      </a:pPr>
                      <a:r>
                        <a:rPr lang="en-US" sz="1400" kern="1200" dirty="0">
                          <a:solidFill>
                            <a:schemeClr val="tx1"/>
                          </a:solidFill>
                          <a:latin typeface="Cambria"/>
                          <a:ea typeface="Corbel"/>
                          <a:cs typeface="Times New Roman"/>
                        </a:rPr>
                        <a:t> </a:t>
                      </a:r>
                      <a:r>
                        <a:rPr lang="en-US" sz="1400" kern="1200" dirty="0" smtClean="0">
                          <a:solidFill>
                            <a:schemeClr val="tx1"/>
                          </a:solidFill>
                          <a:latin typeface="Cambria"/>
                          <a:ea typeface="Corbel"/>
                          <a:cs typeface="Times New Roman"/>
                        </a:rPr>
                        <a:t>Extinguishers/</a:t>
                      </a:r>
                      <a:r>
                        <a:rPr lang="en-US" sz="1400" kern="1200" baseline="0" dirty="0" smtClean="0">
                          <a:solidFill>
                            <a:schemeClr val="tx1"/>
                          </a:solidFill>
                          <a:latin typeface="Cambria"/>
                          <a:ea typeface="Corbel"/>
                          <a:cs typeface="Times New Roman"/>
                        </a:rPr>
                        <a:t> </a:t>
                      </a:r>
                      <a:r>
                        <a:rPr lang="en-US" sz="1400" kern="1200" dirty="0" smtClean="0">
                          <a:solidFill>
                            <a:schemeClr val="tx1"/>
                          </a:solidFill>
                          <a:latin typeface="Cambria"/>
                          <a:ea typeface="Corbel"/>
                          <a:cs typeface="Times New Roman"/>
                        </a:rPr>
                        <a:t>Gas Based</a:t>
                      </a:r>
                    </a:p>
                  </a:txBody>
                  <a:tcPr marL="55736" marR="5573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400" kern="1200" dirty="0" smtClean="0">
                          <a:solidFill>
                            <a:schemeClr val="tx1"/>
                          </a:solidFill>
                          <a:latin typeface="Cambria"/>
                          <a:ea typeface="Corbel"/>
                          <a:cs typeface="Times New Roman"/>
                        </a:rPr>
                        <a:t>73</a:t>
                      </a:r>
                      <a:endParaRPr lang="en-US" sz="1400"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smtClean="0">
                          <a:solidFill>
                            <a:schemeClr val="tx1"/>
                          </a:solidFill>
                          <a:latin typeface="Cambria"/>
                          <a:ea typeface="Corbel"/>
                          <a:cs typeface="Times New Roman"/>
                        </a:rPr>
                        <a:t>66</a:t>
                      </a:r>
                      <a:endParaRPr lang="en-US" sz="1400"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smtClean="0">
                          <a:solidFill>
                            <a:schemeClr val="tx1"/>
                          </a:solidFill>
                          <a:latin typeface="Cambria"/>
                          <a:ea typeface="Corbel"/>
                          <a:cs typeface="Times New Roman"/>
                        </a:rPr>
                        <a:t>75</a:t>
                      </a:r>
                      <a:endParaRPr lang="en-US" sz="1400"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0844">
                <a:tc>
                  <a:txBody>
                    <a:bodyPr/>
                    <a:lstStyle/>
                    <a:p>
                      <a:pPr marL="269875" marR="0" indent="-243840" algn="just">
                        <a:lnSpc>
                          <a:spcPct val="115000"/>
                        </a:lnSpc>
                        <a:spcBef>
                          <a:spcPts val="0"/>
                        </a:spcBef>
                        <a:spcAft>
                          <a:spcPts val="0"/>
                        </a:spcAft>
                      </a:pPr>
                      <a:r>
                        <a:rPr lang="en-US" sz="1400" kern="1200" dirty="0">
                          <a:solidFill>
                            <a:schemeClr val="tx1"/>
                          </a:solidFill>
                          <a:latin typeface="Cambria"/>
                          <a:ea typeface="Corbel"/>
                          <a:cs typeface="Times New Roman"/>
                        </a:rPr>
                        <a:t> Smoke Detectors</a:t>
                      </a:r>
                    </a:p>
                  </a:txBody>
                  <a:tcPr marL="55736" marR="5573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400" kern="1200" dirty="0">
                          <a:solidFill>
                            <a:schemeClr val="tx1"/>
                          </a:solidFill>
                          <a:latin typeface="Cambria"/>
                          <a:ea typeface="Corbel"/>
                          <a:cs typeface="Times New Roman"/>
                        </a:rPr>
                        <a:t>16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smtClean="0">
                          <a:solidFill>
                            <a:schemeClr val="tx1"/>
                          </a:solidFill>
                          <a:latin typeface="Cambria"/>
                          <a:ea typeface="Corbel"/>
                          <a:cs typeface="Times New Roman"/>
                        </a:rPr>
                        <a:t>16</a:t>
                      </a:r>
                      <a:endParaRPr lang="en-US" sz="1400"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a:solidFill>
                            <a:schemeClr val="tx1"/>
                          </a:solidFill>
                          <a:latin typeface="Cambria"/>
                          <a:ea typeface="Corbel"/>
                          <a:cs typeface="Times New Roman"/>
                        </a:rPr>
                        <a:t>17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0844">
                <a:tc>
                  <a:txBody>
                    <a:bodyPr/>
                    <a:lstStyle/>
                    <a:p>
                      <a:pPr marL="269875" marR="0" indent="-243840" algn="just">
                        <a:lnSpc>
                          <a:spcPct val="115000"/>
                        </a:lnSpc>
                        <a:spcBef>
                          <a:spcPts val="0"/>
                        </a:spcBef>
                        <a:spcAft>
                          <a:spcPts val="0"/>
                        </a:spcAft>
                      </a:pPr>
                      <a:r>
                        <a:rPr lang="en-US" sz="1400" kern="1200" dirty="0">
                          <a:solidFill>
                            <a:schemeClr val="tx1"/>
                          </a:solidFill>
                          <a:latin typeface="Cambria"/>
                          <a:ea typeface="Corbel"/>
                          <a:cs typeface="Times New Roman"/>
                        </a:rPr>
                        <a:t> Heat Sensors</a:t>
                      </a:r>
                    </a:p>
                  </a:txBody>
                  <a:tcPr marL="55736" marR="5573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400" kern="1200" dirty="0">
                          <a:solidFill>
                            <a:schemeClr val="tx1"/>
                          </a:solidFill>
                          <a:latin typeface="Cambria"/>
                          <a:ea typeface="Corbel"/>
                          <a:cs typeface="Times New Roman"/>
                        </a:rPr>
                        <a:t>13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a:solidFill>
                            <a:schemeClr val="tx1"/>
                          </a:solidFill>
                          <a:latin typeface="Cambria"/>
                          <a:ea typeface="Corbel"/>
                          <a:cs typeface="Times New Roman"/>
                        </a:rPr>
                        <a:t>11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a:solidFill>
                            <a:schemeClr val="tx1"/>
                          </a:solidFill>
                          <a:latin typeface="Cambria"/>
                          <a:ea typeface="Corbel"/>
                          <a:cs typeface="Times New Roman"/>
                        </a:rPr>
                        <a:t>14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0844">
                <a:tc>
                  <a:txBody>
                    <a:bodyPr/>
                    <a:lstStyle/>
                    <a:p>
                      <a:pPr marL="269875" marR="0" indent="-243840" algn="just">
                        <a:lnSpc>
                          <a:spcPct val="115000"/>
                        </a:lnSpc>
                        <a:spcBef>
                          <a:spcPts val="0"/>
                        </a:spcBef>
                        <a:spcAft>
                          <a:spcPts val="0"/>
                        </a:spcAft>
                      </a:pPr>
                      <a:r>
                        <a:rPr lang="en-US" sz="1400" kern="1200" dirty="0">
                          <a:solidFill>
                            <a:schemeClr val="tx1"/>
                          </a:solidFill>
                          <a:latin typeface="Cambria"/>
                          <a:ea typeface="Corbel"/>
                          <a:cs typeface="Times New Roman"/>
                        </a:rPr>
                        <a:t> Hose/Hydrant</a:t>
                      </a:r>
                    </a:p>
                  </a:txBody>
                  <a:tcPr marL="55736" marR="5573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400" kern="1200" dirty="0">
                          <a:solidFill>
                            <a:schemeClr val="tx1"/>
                          </a:solidFill>
                          <a:latin typeface="Cambria"/>
                          <a:ea typeface="Corbel"/>
                          <a:cs typeface="Times New Roman"/>
                        </a:rPr>
                        <a:t>19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a:solidFill>
                            <a:schemeClr val="tx1"/>
                          </a:solidFill>
                          <a:latin typeface="Cambria"/>
                          <a:ea typeface="Corbel"/>
                          <a:cs typeface="Times New Roman"/>
                        </a:rPr>
                        <a:t>13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a:solidFill>
                            <a:schemeClr val="tx1"/>
                          </a:solidFill>
                          <a:latin typeface="Cambria"/>
                          <a:ea typeface="Corbel"/>
                          <a:cs typeface="Times New Roman"/>
                        </a:rPr>
                        <a:t>21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0844">
                <a:tc>
                  <a:txBody>
                    <a:bodyPr/>
                    <a:lstStyle/>
                    <a:p>
                      <a:pPr marL="269875" marR="0" indent="-243840" algn="just">
                        <a:lnSpc>
                          <a:spcPct val="115000"/>
                        </a:lnSpc>
                        <a:spcBef>
                          <a:spcPts val="0"/>
                        </a:spcBef>
                        <a:spcAft>
                          <a:spcPts val="0"/>
                        </a:spcAft>
                      </a:pPr>
                      <a:r>
                        <a:rPr lang="en-US" sz="1400" kern="1200" dirty="0">
                          <a:solidFill>
                            <a:schemeClr val="tx1"/>
                          </a:solidFill>
                          <a:latin typeface="Cambria"/>
                          <a:ea typeface="Corbel"/>
                          <a:cs typeface="Times New Roman"/>
                        </a:rPr>
                        <a:t> Sprinklers</a:t>
                      </a:r>
                    </a:p>
                  </a:txBody>
                  <a:tcPr marL="55736" marR="5573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400" kern="1200" dirty="0">
                          <a:solidFill>
                            <a:schemeClr val="tx1"/>
                          </a:solidFill>
                          <a:latin typeface="Cambria"/>
                          <a:ea typeface="Corbel"/>
                          <a:cs typeface="Times New Roman"/>
                        </a:rPr>
                        <a:t>18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a:solidFill>
                            <a:schemeClr val="tx1"/>
                          </a:solidFill>
                          <a:latin typeface="Cambria"/>
                          <a:ea typeface="Corbel"/>
                          <a:cs typeface="Times New Roman"/>
                        </a:rPr>
                        <a:t>16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a:solidFill>
                            <a:schemeClr val="tx1"/>
                          </a:solidFill>
                          <a:latin typeface="Cambria"/>
                          <a:ea typeface="Corbel"/>
                          <a:cs typeface="Times New Roman"/>
                        </a:rPr>
                        <a:t>18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0844">
                <a:tc>
                  <a:txBody>
                    <a:bodyPr/>
                    <a:lstStyle/>
                    <a:p>
                      <a:pPr marL="269875" marR="0" indent="-243840" algn="just">
                        <a:lnSpc>
                          <a:spcPct val="115000"/>
                        </a:lnSpc>
                        <a:spcBef>
                          <a:spcPts val="0"/>
                        </a:spcBef>
                        <a:spcAft>
                          <a:spcPts val="0"/>
                        </a:spcAft>
                      </a:pPr>
                      <a:r>
                        <a:rPr lang="en-US" sz="1400" kern="1200" dirty="0">
                          <a:solidFill>
                            <a:schemeClr val="tx1"/>
                          </a:solidFill>
                          <a:latin typeface="Cambria"/>
                          <a:ea typeface="Corbel"/>
                          <a:cs typeface="Times New Roman"/>
                        </a:rPr>
                        <a:t> Sand Box</a:t>
                      </a:r>
                    </a:p>
                  </a:txBody>
                  <a:tcPr marL="55736" marR="5573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400" kern="1200" dirty="0">
                          <a:solidFill>
                            <a:schemeClr val="tx1"/>
                          </a:solidFill>
                          <a:latin typeface="Cambria"/>
                          <a:ea typeface="Corbel"/>
                          <a:cs typeface="Times New Roman"/>
                        </a:rPr>
                        <a:t>47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smtClean="0">
                          <a:solidFill>
                            <a:schemeClr val="tx1"/>
                          </a:solidFill>
                          <a:latin typeface="Cambria"/>
                          <a:ea typeface="Corbel"/>
                          <a:cs typeface="Times New Roman"/>
                        </a:rPr>
                        <a:t>43</a:t>
                      </a:r>
                      <a:endParaRPr lang="en-US" sz="1400"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a:solidFill>
                            <a:schemeClr val="tx1"/>
                          </a:solidFill>
                          <a:latin typeface="Cambria"/>
                          <a:ea typeface="Corbel"/>
                          <a:cs typeface="Times New Roman"/>
                        </a:rPr>
                        <a:t>48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0844">
                <a:tc>
                  <a:txBody>
                    <a:bodyPr/>
                    <a:lstStyle/>
                    <a:p>
                      <a:pPr marL="269875" marR="0" indent="-243840" algn="just">
                        <a:lnSpc>
                          <a:spcPct val="115000"/>
                        </a:lnSpc>
                        <a:spcBef>
                          <a:spcPts val="0"/>
                        </a:spcBef>
                        <a:spcAft>
                          <a:spcPts val="0"/>
                        </a:spcAft>
                      </a:pPr>
                      <a:r>
                        <a:rPr lang="en-US" sz="1400" kern="1200" dirty="0">
                          <a:solidFill>
                            <a:schemeClr val="tx1"/>
                          </a:solidFill>
                          <a:latin typeface="Cambria"/>
                          <a:ea typeface="Corbel"/>
                          <a:cs typeface="Times New Roman"/>
                        </a:rPr>
                        <a:t> Manual rounds</a:t>
                      </a:r>
                    </a:p>
                  </a:txBody>
                  <a:tcPr marL="55736" marR="55736"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400" kern="1200" dirty="0" smtClean="0">
                          <a:solidFill>
                            <a:schemeClr val="tx1"/>
                          </a:solidFill>
                          <a:latin typeface="Cambria"/>
                          <a:ea typeface="Corbel"/>
                          <a:cs typeface="Times New Roman"/>
                        </a:rPr>
                        <a:t>46</a:t>
                      </a:r>
                      <a:endParaRPr lang="en-US" sz="1400"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smtClean="0">
                          <a:solidFill>
                            <a:schemeClr val="tx1"/>
                          </a:solidFill>
                          <a:latin typeface="Cambria"/>
                          <a:ea typeface="Corbel"/>
                          <a:cs typeface="Times New Roman"/>
                        </a:rPr>
                        <a:t>45</a:t>
                      </a:r>
                      <a:endParaRPr lang="en-US" sz="1400"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400" kern="1200" dirty="0" smtClean="0">
                          <a:solidFill>
                            <a:schemeClr val="tx1"/>
                          </a:solidFill>
                          <a:latin typeface="Cambria"/>
                          <a:ea typeface="Corbel"/>
                          <a:cs typeface="Times New Roman"/>
                        </a:rPr>
                        <a:t>46</a:t>
                      </a:r>
                      <a:endParaRPr lang="en-US" sz="1400" kern="1200" dirty="0">
                        <a:solidFill>
                          <a:schemeClr val="tx1"/>
                        </a:solidFill>
                        <a:latin typeface="Cambria"/>
                        <a:ea typeface="Corbel"/>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graphicFrame>
        <p:nvGraphicFramePr>
          <p:cNvPr id="7" name="Table 6"/>
          <p:cNvGraphicFramePr>
            <a:graphicFrameLocks noGrp="1"/>
          </p:cNvGraphicFramePr>
          <p:nvPr/>
        </p:nvGraphicFramePr>
        <p:xfrm>
          <a:off x="1708108" y="6851738"/>
          <a:ext cx="1527462" cy="2135096"/>
        </p:xfrm>
        <a:graphic>
          <a:graphicData uri="http://schemas.openxmlformats.org/drawingml/2006/table">
            <a:tbl>
              <a:tblPr/>
              <a:tblGrid>
                <a:gridCol w="1527462"/>
              </a:tblGrid>
              <a:tr h="533774">
                <a:tc>
                  <a:txBody>
                    <a:bodyPr/>
                    <a:lstStyle/>
                    <a:p>
                      <a:pPr marL="0" algn="r" defTabSz="914400" rtl="0" eaLnBrk="1" fontAlgn="b" latinLnBrk="0" hangingPunct="1"/>
                      <a:r>
                        <a:rPr lang="en-US" sz="1000" b="0" i="0" u="none" strike="noStrike" kern="1200" dirty="0" smtClean="0">
                          <a:solidFill>
                            <a:srgbClr val="002060"/>
                          </a:solidFill>
                          <a:latin typeface="Calibri"/>
                          <a:ea typeface="+mn-ea"/>
                          <a:cs typeface="+mn-cs"/>
                        </a:rPr>
                        <a:t> Ammonia</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533774">
                <a:tc>
                  <a:txBody>
                    <a:bodyPr/>
                    <a:lstStyle/>
                    <a:p>
                      <a:pPr marL="0" algn="r" defTabSz="914400" rtl="0" eaLnBrk="1" fontAlgn="b" latinLnBrk="0" hangingPunct="1"/>
                      <a:r>
                        <a:rPr lang="en-US" sz="1000" b="0" i="0" u="none" strike="noStrike" kern="1200" dirty="0" smtClean="0">
                          <a:solidFill>
                            <a:srgbClr val="002060"/>
                          </a:solidFill>
                          <a:latin typeface="Calibri"/>
                          <a:ea typeface="+mn-ea"/>
                          <a:cs typeface="+mn-cs"/>
                        </a:rPr>
                        <a:t> Freon</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33774">
                <a:tc>
                  <a:txBody>
                    <a:bodyPr/>
                    <a:lstStyle/>
                    <a:p>
                      <a:pPr marL="0" algn="r" defTabSz="914400" rtl="0" eaLnBrk="1" fontAlgn="b" latinLnBrk="0" hangingPunct="1"/>
                      <a:r>
                        <a:rPr lang="en-US" sz="1000" b="0" i="0" u="none" strike="noStrike" kern="1200" dirty="0" smtClean="0">
                          <a:solidFill>
                            <a:srgbClr val="002060"/>
                          </a:solidFill>
                          <a:latin typeface="Calibri"/>
                          <a:ea typeface="+mn-ea"/>
                          <a:cs typeface="+mn-cs"/>
                        </a:rPr>
                        <a:t> Carbon Dioxide</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33774">
                <a:tc>
                  <a:txBody>
                    <a:bodyPr/>
                    <a:lstStyle/>
                    <a:p>
                      <a:pPr marL="0" algn="r" defTabSz="914400" rtl="0" eaLnBrk="1" fontAlgn="b" latinLnBrk="0" hangingPunct="1"/>
                      <a:r>
                        <a:rPr lang="en-US" sz="1000" b="0" i="0" u="none" strike="noStrike" kern="1200" dirty="0" smtClean="0">
                          <a:solidFill>
                            <a:srgbClr val="002060"/>
                          </a:solidFill>
                          <a:latin typeface="Calibri"/>
                          <a:ea typeface="+mn-ea"/>
                          <a:cs typeface="+mn-cs"/>
                        </a:rPr>
                        <a:t> Others</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10" name="Chart 9"/>
          <p:cNvGraphicFramePr/>
          <p:nvPr/>
        </p:nvGraphicFramePr>
        <p:xfrm>
          <a:off x="2676725" y="6898432"/>
          <a:ext cx="2078155" cy="2428448"/>
        </p:xfrm>
        <a:graphic>
          <a:graphicData uri="http://schemas.openxmlformats.org/drawingml/2006/chart">
            <c:chart xmlns:c="http://schemas.openxmlformats.org/drawingml/2006/chart" xmlns:r="http://schemas.openxmlformats.org/officeDocument/2006/relationships" r:id="rId2"/>
          </a:graphicData>
        </a:graphic>
      </p:graphicFrame>
    </p:spTree>
  </p:cSld>
  <p:clrMapOvr>
    <a:masterClrMapping/>
  </p:clrMapOvr>
  <p:transition/>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 TECHNOLOGY USED</a:t>
            </a:r>
            <a:endParaRPr lang="en-US" dirty="0"/>
          </a:p>
        </p:txBody>
      </p:sp>
      <p:sp>
        <p:nvSpPr>
          <p:cNvPr id="3" name="Content Placeholder 2"/>
          <p:cNvSpPr>
            <a:spLocks noGrp="1"/>
          </p:cNvSpPr>
          <p:nvPr>
            <p:ph idx="1"/>
          </p:nvPr>
        </p:nvSpPr>
        <p:spPr>
          <a:xfrm>
            <a:off x="917805" y="708228"/>
            <a:ext cx="6370655" cy="8155416"/>
          </a:xfrm>
        </p:spPr>
        <p:txBody>
          <a:bodyPr/>
          <a:lstStyle/>
          <a:p>
            <a:r>
              <a:rPr lang="en-US" sz="1200" b="1" dirty="0" smtClean="0"/>
              <a:t>Capacity of Cold stores</a:t>
            </a:r>
            <a:endParaRPr lang="en-US" sz="1200" dirty="0" smtClean="0"/>
          </a:p>
          <a:p>
            <a:pPr lvl="1"/>
            <a:r>
              <a:rPr lang="en-US" sz="1200" dirty="0" smtClean="0"/>
              <a:t>Distribution of Cold Storages interviewed in states and their capacity</a:t>
            </a:r>
          </a:p>
          <a:p>
            <a:endParaRPr lang="en-US" dirty="0"/>
          </a:p>
        </p:txBody>
      </p:sp>
      <p:graphicFrame>
        <p:nvGraphicFramePr>
          <p:cNvPr id="4" name="Table 3"/>
          <p:cNvGraphicFramePr>
            <a:graphicFrameLocks noGrp="1"/>
          </p:cNvGraphicFramePr>
          <p:nvPr/>
        </p:nvGraphicFramePr>
        <p:xfrm>
          <a:off x="510107" y="1280577"/>
          <a:ext cx="6058393" cy="7891956"/>
        </p:xfrm>
        <a:graphic>
          <a:graphicData uri="http://schemas.openxmlformats.org/drawingml/2006/table">
            <a:tbl>
              <a:tblPr/>
              <a:tblGrid>
                <a:gridCol w="1238152"/>
                <a:gridCol w="735133"/>
                <a:gridCol w="735741"/>
                <a:gridCol w="735741"/>
                <a:gridCol w="802477"/>
                <a:gridCol w="914400"/>
                <a:gridCol w="896749"/>
              </a:tblGrid>
              <a:tr h="1767423">
                <a:tc>
                  <a:txBody>
                    <a:bodyPr/>
                    <a:lstStyle/>
                    <a:p>
                      <a:pPr marL="90170" marR="0" algn="ctr">
                        <a:lnSpc>
                          <a:spcPct val="115000"/>
                        </a:lnSpc>
                        <a:spcBef>
                          <a:spcPts val="0"/>
                        </a:spcBef>
                        <a:spcAft>
                          <a:spcPts val="0"/>
                        </a:spcAft>
                      </a:pPr>
                      <a:r>
                        <a:rPr lang="en-IN" sz="1200" b="1" kern="0" dirty="0">
                          <a:solidFill>
                            <a:srgbClr val="000000"/>
                          </a:solidFill>
                          <a:latin typeface="Times New Roman"/>
                          <a:ea typeface="Times New Roman"/>
                          <a:cs typeface="Times New Roman"/>
                        </a:rPr>
                        <a:t>State</a:t>
                      </a:r>
                      <a:endParaRPr lang="en-US" sz="1400" kern="1200" dirty="0">
                        <a:latin typeface="Cambria"/>
                        <a:ea typeface="Corbel"/>
                        <a:cs typeface="Times New Roman"/>
                      </a:endParaRPr>
                    </a:p>
                  </a:txBody>
                  <a:tcPr marL="17087" marR="3237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solidFill>
                      <a:srgbClr val="FFC000"/>
                    </a:solidFill>
                  </a:tcPr>
                </a:tc>
                <a:tc>
                  <a:txBody>
                    <a:bodyPr/>
                    <a:lstStyle/>
                    <a:p>
                      <a:pPr algn="ctr" rtl="0" fontAlgn="ctr"/>
                      <a:r>
                        <a:rPr lang="en-US" sz="1200" b="1" i="0" u="none" strike="noStrike" dirty="0">
                          <a:solidFill>
                            <a:srgbClr val="000000"/>
                          </a:solidFill>
                          <a:latin typeface="Times New Roman"/>
                        </a:rPr>
                        <a:t>Number of CS’s</a:t>
                      </a:r>
                      <a:r>
                        <a:rPr lang="en-US" sz="1400" b="0" i="0" u="none" strike="noStrike" dirty="0">
                          <a:solidFill>
                            <a:srgbClr val="002060"/>
                          </a:solidFill>
                          <a:latin typeface="Cambria"/>
                        </a:rPr>
                        <a:t> </a:t>
                      </a:r>
                      <a:endParaRPr lang="en-US" sz="1200" b="1" i="0" u="none" strike="noStrike" dirty="0">
                        <a:solidFill>
                          <a:srgbClr val="000000"/>
                        </a:solidFill>
                        <a:latin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solidFill>
                      <a:srgbClr val="FFC000"/>
                    </a:solidFill>
                  </a:tcPr>
                </a:tc>
                <a:tc>
                  <a:txBody>
                    <a:bodyPr/>
                    <a:lstStyle/>
                    <a:p>
                      <a:pPr algn="ctr" rtl="0" fontAlgn="ctr"/>
                      <a:r>
                        <a:rPr lang="en-US" sz="1200" b="1" i="0" u="none" strike="noStrike">
                          <a:solidFill>
                            <a:srgbClr val="000000"/>
                          </a:solidFill>
                          <a:latin typeface="Times New Roman"/>
                        </a:rPr>
                        <a:t>% Share of Number</a:t>
                      </a:r>
                      <a:r>
                        <a:rPr lang="en-US" sz="1400" b="0" i="0" u="none" strike="noStrike">
                          <a:solidFill>
                            <a:srgbClr val="002060"/>
                          </a:solidFill>
                          <a:latin typeface="Cambria"/>
                        </a:rPr>
                        <a:t> </a:t>
                      </a:r>
                      <a:endParaRPr lang="en-US" sz="1200" b="1" i="0" u="none" strike="noStrike">
                        <a:solidFill>
                          <a:srgbClr val="000000"/>
                        </a:solidFill>
                        <a:latin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solidFill>
                      <a:srgbClr val="FFC000"/>
                    </a:solidFill>
                  </a:tcPr>
                </a:tc>
                <a:tc>
                  <a:txBody>
                    <a:bodyPr/>
                    <a:lstStyle/>
                    <a:p>
                      <a:pPr algn="ctr" rtl="0" fontAlgn="ctr"/>
                      <a:r>
                        <a:rPr lang="en-US" sz="1200" b="1" i="0" u="none" strike="noStrike" dirty="0">
                          <a:solidFill>
                            <a:srgbClr val="000000"/>
                          </a:solidFill>
                          <a:latin typeface="Times New Roman"/>
                        </a:rPr>
                        <a:t>Storage capacity</a:t>
                      </a:r>
                      <a:r>
                        <a:rPr lang="en-US" sz="1400" b="0" i="0" u="none" strike="noStrike" dirty="0">
                          <a:solidFill>
                            <a:srgbClr val="002060"/>
                          </a:solidFill>
                          <a:latin typeface="Cambria"/>
                        </a:rPr>
                        <a:t> </a:t>
                      </a:r>
                      <a:endParaRPr lang="en-US" sz="1200" b="1" i="0" u="none" strike="noStrike" dirty="0">
                        <a:solidFill>
                          <a:srgbClr val="000000"/>
                        </a:solidFill>
                        <a:latin typeface="Times New Roman"/>
                      </a:endParaRPr>
                    </a:p>
                    <a:p>
                      <a:pPr algn="ctr" rtl="0" fontAlgn="ctr"/>
                      <a:r>
                        <a:rPr lang="en-US" sz="1200" b="0" i="0" u="none" strike="noStrike" dirty="0">
                          <a:solidFill>
                            <a:srgbClr val="000000"/>
                          </a:solidFill>
                          <a:latin typeface="Times New Roman"/>
                        </a:rPr>
                        <a:t>(million metric tons)</a:t>
                      </a:r>
                      <a:r>
                        <a:rPr lang="en-US" sz="1400" b="0" i="0" u="none" strike="noStrike" dirty="0">
                          <a:solidFill>
                            <a:srgbClr val="002060"/>
                          </a:solidFill>
                          <a:latin typeface="Cambria"/>
                        </a:rPr>
                        <a:t> </a:t>
                      </a:r>
                      <a:endParaRPr lang="en-US" sz="1200" b="0" i="0" u="none" strike="noStrike" dirty="0">
                        <a:solidFill>
                          <a:srgbClr val="000000"/>
                        </a:solidFill>
                        <a:latin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solidFill>
                      <a:srgbClr val="FFC000"/>
                    </a:solidFill>
                  </a:tcPr>
                </a:tc>
                <a:tc>
                  <a:txBody>
                    <a:bodyPr/>
                    <a:lstStyle/>
                    <a:p>
                      <a:pPr algn="ctr" rtl="0" fontAlgn="ctr"/>
                      <a:r>
                        <a:rPr lang="en-US" sz="1200" b="1" i="0" u="none" strike="noStrike" dirty="0">
                          <a:solidFill>
                            <a:srgbClr val="000000"/>
                          </a:solidFill>
                          <a:latin typeface="Times New Roman"/>
                        </a:rPr>
                        <a:t>% Share of Storage capacity</a:t>
                      </a:r>
                      <a:r>
                        <a:rPr lang="en-US" sz="1400" b="0" i="0" u="none" strike="noStrike" dirty="0">
                          <a:solidFill>
                            <a:srgbClr val="002060"/>
                          </a:solidFill>
                          <a:latin typeface="Cambria"/>
                        </a:rPr>
                        <a:t> </a:t>
                      </a:r>
                      <a:endParaRPr lang="en-US" sz="1200" b="1" i="0" u="none" strike="noStrike" dirty="0">
                        <a:solidFill>
                          <a:srgbClr val="000000"/>
                        </a:solidFill>
                        <a:latin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solidFill>
                      <a:srgbClr val="FFC000"/>
                    </a:solidFill>
                  </a:tcPr>
                </a:tc>
                <a:tc>
                  <a:txBody>
                    <a:bodyPr/>
                    <a:lstStyle/>
                    <a:p>
                      <a:pPr algn="ctr" rtl="0" fontAlgn="ctr"/>
                      <a:r>
                        <a:rPr lang="en-US" sz="1200" b="1" i="0" u="none" strike="noStrike" dirty="0">
                          <a:solidFill>
                            <a:srgbClr val="000000"/>
                          </a:solidFill>
                          <a:latin typeface="Times New Roman"/>
                        </a:rPr>
                        <a:t>Volumetric capacity</a:t>
                      </a:r>
                      <a:r>
                        <a:rPr lang="en-US" sz="1400" b="0" i="0" u="none" strike="noStrike" dirty="0">
                          <a:solidFill>
                            <a:srgbClr val="002060"/>
                          </a:solidFill>
                          <a:latin typeface="Cambria"/>
                        </a:rPr>
                        <a:t> </a:t>
                      </a:r>
                      <a:endParaRPr lang="en-US" sz="1200" b="1" i="0" u="none" strike="noStrike" dirty="0">
                        <a:solidFill>
                          <a:srgbClr val="000000"/>
                        </a:solidFill>
                        <a:latin typeface="Times New Roman"/>
                      </a:endParaRPr>
                    </a:p>
                    <a:p>
                      <a:pPr algn="ctr" rtl="0" fontAlgn="ctr"/>
                      <a:r>
                        <a:rPr lang="en-US" sz="1200" b="0" i="0" u="none" strike="noStrike" dirty="0">
                          <a:solidFill>
                            <a:srgbClr val="000000"/>
                          </a:solidFill>
                          <a:latin typeface="Times New Roman"/>
                        </a:rPr>
                        <a:t>(million cubic meters)</a:t>
                      </a:r>
                      <a:r>
                        <a:rPr lang="en-US" sz="1400" b="0" i="0" u="none" strike="noStrike" dirty="0">
                          <a:solidFill>
                            <a:srgbClr val="002060"/>
                          </a:solidFill>
                          <a:latin typeface="Cambria"/>
                        </a:rPr>
                        <a:t> </a:t>
                      </a:r>
                      <a:endParaRPr lang="en-US" sz="1200" b="0" i="0" u="none" strike="noStrike" dirty="0">
                        <a:solidFill>
                          <a:srgbClr val="000000"/>
                        </a:solidFill>
                        <a:latin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solidFill>
                      <a:srgbClr val="FFC000"/>
                    </a:solidFill>
                  </a:tcPr>
                </a:tc>
                <a:tc>
                  <a:txBody>
                    <a:bodyPr/>
                    <a:lstStyle/>
                    <a:p>
                      <a:pPr algn="ctr" rtl="0" fontAlgn="ctr"/>
                      <a:r>
                        <a:rPr lang="en-US" sz="1200" b="1" i="0" u="none" strike="noStrike" dirty="0">
                          <a:solidFill>
                            <a:srgbClr val="000000"/>
                          </a:solidFill>
                          <a:latin typeface="Times New Roman"/>
                        </a:rPr>
                        <a:t>% share of  </a:t>
                      </a:r>
                    </a:p>
                    <a:p>
                      <a:pPr algn="ctr" rtl="0" fontAlgn="ctr"/>
                      <a:r>
                        <a:rPr lang="en-US" sz="1200" b="1" i="0" u="none" strike="noStrike" dirty="0">
                          <a:solidFill>
                            <a:srgbClr val="000000"/>
                          </a:solidFill>
                          <a:latin typeface="Times New Roman"/>
                        </a:rPr>
                        <a:t>Vol. Capacity</a:t>
                      </a:r>
                      <a:r>
                        <a:rPr lang="en-US" sz="1400" b="0" i="0" u="none" strike="noStrike" dirty="0">
                          <a:solidFill>
                            <a:srgbClr val="002060"/>
                          </a:solidFill>
                          <a:latin typeface="Cambria"/>
                        </a:rPr>
                        <a:t> </a:t>
                      </a:r>
                      <a:endParaRPr lang="en-US" sz="1200" b="1" i="0" u="none" strike="noStrike" dirty="0">
                        <a:solidFill>
                          <a:srgbClr val="000000"/>
                        </a:solidFill>
                        <a:latin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8575" cap="flat" cmpd="sng" algn="ctr">
                      <a:solidFill>
                        <a:srgbClr val="000000"/>
                      </a:solidFill>
                      <a:prstDash val="solid"/>
                      <a:round/>
                      <a:headEnd type="none" w="med" len="med"/>
                      <a:tailEnd type="none" w="med" len="med"/>
                    </a:lnB>
                    <a:solidFill>
                      <a:srgbClr val="FFC000"/>
                    </a:solidFill>
                  </a:tcPr>
                </a:tc>
              </a:tr>
              <a:tr h="200463">
                <a:tc>
                  <a:txBody>
                    <a:bodyPr/>
                    <a:lstStyle/>
                    <a:p>
                      <a:pPr marL="0" indent="111125" algn="l" fontAlgn="b"/>
                      <a:r>
                        <a:rPr lang="en-US" sz="1100" b="0" i="0" u="none" strike="noStrike" dirty="0">
                          <a:solidFill>
                            <a:srgbClr val="000000"/>
                          </a:solidFill>
                          <a:latin typeface="Calibri"/>
                        </a:rPr>
                        <a:t> </a:t>
                      </a:r>
                      <a:r>
                        <a:rPr lang="en-US" sz="1100" b="0" i="0" u="none" strike="noStrike" dirty="0" smtClean="0">
                          <a:solidFill>
                            <a:srgbClr val="000000"/>
                          </a:solidFill>
                          <a:latin typeface="Calibri"/>
                        </a:rPr>
                        <a:t>Uttar</a:t>
                      </a:r>
                      <a:r>
                        <a:rPr lang="en-US" sz="1100" b="0" i="0" u="none" strike="noStrike" baseline="0" dirty="0" smtClean="0">
                          <a:solidFill>
                            <a:srgbClr val="000000"/>
                          </a:solidFill>
                          <a:latin typeface="Calibri"/>
                        </a:rPr>
                        <a:t> Pradesh</a:t>
                      </a:r>
                      <a:endParaRPr lang="en-US" sz="1100" b="0" i="0" u="none" strike="noStrike" dirty="0">
                        <a:solidFill>
                          <a:srgbClr val="00000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1371</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27.4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8.99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36.74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30.57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36.74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8575"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Andhra Pradesh</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600</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11.9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2.3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9.40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7.82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9.40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a:t>
                      </a:r>
                      <a:r>
                        <a:rPr lang="en-US" sz="1100" b="0" i="0" u="none" strike="noStrike" dirty="0" smtClean="0">
                          <a:solidFill>
                            <a:srgbClr val="000000"/>
                          </a:solidFill>
                          <a:latin typeface="Calibri"/>
                        </a:rPr>
                        <a:t>Maharashtra</a:t>
                      </a:r>
                      <a:endParaRPr lang="en-US" sz="1100" b="0" i="0" u="none" strike="noStrike" dirty="0">
                        <a:solidFill>
                          <a:srgbClr val="00000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451</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0.77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3.15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2.62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3.15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a:t>
                      </a:r>
                      <a:r>
                        <a:rPr lang="en-US" sz="1100" b="0" i="0" u="none" strike="noStrike" dirty="0" smtClean="0">
                          <a:solidFill>
                            <a:srgbClr val="000000"/>
                          </a:solidFill>
                          <a:latin typeface="Calibri"/>
                        </a:rPr>
                        <a:t>West </a:t>
                      </a:r>
                      <a:r>
                        <a:rPr lang="en-US" sz="1100" b="0" i="0" u="none" strike="noStrike" dirty="0">
                          <a:solidFill>
                            <a:srgbClr val="000000"/>
                          </a:solidFill>
                          <a:latin typeface="Calibri"/>
                        </a:rPr>
                        <a:t>Bengal</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464</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9.3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5.16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21.09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17.54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21.09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Gujarat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399</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1.52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6.21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5.17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6.21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Punjab</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402</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1.36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5.56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4.62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5.56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Karnataka</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188</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3.8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0.27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1.10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0.92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1.10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Bihar</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169</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3.4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3.68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3.06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3.68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Haryana</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185</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3.7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0.45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1.84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1.53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1.84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Madhya Pradesh</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156</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3.1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0.85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3.47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2.89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3.47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Kerala</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143</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2.9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0.22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0.90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0.75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0.90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Tamil Nadu</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102</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0.21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0.86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0.71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0.86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Rajasthan</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104</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2.1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0.36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1.47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1.22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1.47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Chhattisgarh</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76</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1.5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0.43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1.76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1.46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1.76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Orissa</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38</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0.12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0.49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0.41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0.49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Delhi</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35</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0.41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0.34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0.41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Jharkhand</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19</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0.33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0.27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0.33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Assam</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22</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0.17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0.69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0.58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0.69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90832">
                <a:tc>
                  <a:txBody>
                    <a:bodyPr/>
                    <a:lstStyle/>
                    <a:p>
                      <a:pPr marL="109538" indent="1588" algn="l" fontAlgn="b"/>
                      <a:r>
                        <a:rPr lang="en-US" sz="1100" b="0" i="0" u="none" strike="noStrike" dirty="0">
                          <a:solidFill>
                            <a:srgbClr val="000000"/>
                          </a:solidFill>
                          <a:latin typeface="Calibri"/>
                        </a:rPr>
                        <a:t> Jammu and Kashmir</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16</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0.16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0.14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0.16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Himachal Pradesh</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14</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0.08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09538" algn="l" fontAlgn="b"/>
                      <a:r>
                        <a:rPr lang="en-US" sz="1100" b="0" i="0" u="none" strike="noStrike" dirty="0">
                          <a:solidFill>
                            <a:srgbClr val="000000"/>
                          </a:solidFill>
                          <a:latin typeface="Calibri"/>
                        </a:rPr>
                        <a:t> </a:t>
                      </a:r>
                      <a:r>
                        <a:rPr lang="en-US" sz="1100" b="0" i="0" u="none" strike="noStrike" dirty="0" smtClean="0">
                          <a:solidFill>
                            <a:srgbClr val="000000"/>
                          </a:solidFill>
                          <a:latin typeface="Calibri"/>
                        </a:rPr>
                        <a:t>Uttaranchal</a:t>
                      </a:r>
                      <a:endParaRPr lang="en-US" sz="1100" b="0" i="0" u="none" strike="noStrike" dirty="0">
                        <a:solidFill>
                          <a:srgbClr val="00000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12</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0.29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0.24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0.29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90832">
                <a:tc>
                  <a:txBody>
                    <a:bodyPr/>
                    <a:lstStyle/>
                    <a:p>
                      <a:pPr marL="109538" indent="1588" algn="l" fontAlgn="b"/>
                      <a:r>
                        <a:rPr lang="en-US" sz="1100" b="0" i="0" u="none" strike="noStrike" dirty="0">
                          <a:solidFill>
                            <a:srgbClr val="000000"/>
                          </a:solidFill>
                          <a:latin typeface="Calibri"/>
                        </a:rPr>
                        <a:t> Andaman and Nicobar Islands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10</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0.00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Goa</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7</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0.04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Tripura</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9</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ctr"/>
                      <a:r>
                        <a:rPr lang="en-US" sz="1100" b="0" i="0" u="none" strike="noStrike">
                          <a:solidFill>
                            <a:srgbClr val="000000"/>
                          </a:solidFill>
                          <a:latin typeface="Calibri"/>
                        </a:rPr>
                        <a:t>0.16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0.14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0.16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Chandigarh</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3</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Sikkim</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5</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rtl="0" fontAlgn="ctr"/>
                      <a:r>
                        <a:rPr lang="en-US" sz="1100" b="0" i="0" u="none" strike="noStrike">
                          <a:solidFill>
                            <a:srgbClr val="000000"/>
                          </a:solidFill>
                          <a:latin typeface="Calibri"/>
                        </a:rPr>
                        <a:t>0.04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00463">
                <a:tc>
                  <a:txBody>
                    <a:bodyPr/>
                    <a:lstStyle/>
                    <a:p>
                      <a:pPr marL="0" indent="111125" algn="l" fontAlgn="b"/>
                      <a:r>
                        <a:rPr lang="en-US" sz="1100" b="0" i="0" u="none" strike="noStrike" dirty="0">
                          <a:solidFill>
                            <a:srgbClr val="000000"/>
                          </a:solidFill>
                          <a:latin typeface="Calibri"/>
                        </a:rPr>
                        <a:t> Pondicherry</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rtl="0" fontAlgn="b"/>
                      <a:r>
                        <a:rPr lang="en-US" sz="1100" b="0" i="0" u="none" strike="noStrike">
                          <a:solidFill>
                            <a:srgbClr val="000000"/>
                          </a:solidFill>
                          <a:latin typeface="Calibri"/>
                        </a:rPr>
                        <a:t>2</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b"/>
                      <a:r>
                        <a:rPr lang="en-US" sz="1100" b="0" i="0" u="none" strike="noStrike">
                          <a:solidFill>
                            <a:srgbClr val="000000"/>
                          </a:solidFill>
                          <a:latin typeface="Calibri"/>
                        </a:rPr>
                        <a:t>- </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b"/>
                      <a:r>
                        <a:rPr lang="en-US" sz="1100" b="0" i="0" u="none" strike="noStrike">
                          <a:solidFill>
                            <a:srgbClr val="000000"/>
                          </a:solidFill>
                          <a:latin typeface="Calibri"/>
                        </a:rPr>
                        <a:t>- </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b"/>
                      <a:r>
                        <a:rPr lang="en-US" sz="1100" b="0" i="0" u="none" strike="noStrike">
                          <a:solidFill>
                            <a:srgbClr val="000000"/>
                          </a:solidFill>
                          <a:latin typeface="Calibri"/>
                        </a:rPr>
                        <a:t>- </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b"/>
                      <a:r>
                        <a:rPr lang="en-US" sz="1100" b="0" i="0" u="none" strike="noStrike">
                          <a:solidFill>
                            <a:srgbClr val="000000"/>
                          </a:solidFill>
                          <a:latin typeface="Calibri"/>
                        </a:rPr>
                        <a:t>- </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algn="ctr" rtl="0" fontAlgn="b"/>
                      <a:r>
                        <a:rPr lang="en-US" sz="1100" b="0" i="0" u="none" strike="noStrike">
                          <a:solidFill>
                            <a:srgbClr val="000000"/>
                          </a:solidFill>
                          <a:latin typeface="Calibri"/>
                        </a:rPr>
                        <a:t>- </a:t>
                      </a:r>
                    </a:p>
                  </a:txBody>
                  <a:tcPr marL="9525" marR="9525" marT="9525"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r>
              <a:tr h="200463">
                <a:tc>
                  <a:txBody>
                    <a:bodyPr/>
                    <a:lstStyle/>
                    <a:p>
                      <a:pPr marL="0" indent="111125" algn="l" fontAlgn="b"/>
                      <a:r>
                        <a:rPr lang="en-US" sz="1100" b="0" i="0" u="none" strike="noStrike" dirty="0" smtClean="0">
                          <a:solidFill>
                            <a:srgbClr val="000000"/>
                          </a:solidFill>
                          <a:latin typeface="Calibri"/>
                        </a:rPr>
                        <a:t> Nagaland</a:t>
                      </a:r>
                      <a:endParaRPr lang="en-US" sz="1100" b="0" i="0" u="none" strike="noStrike" dirty="0">
                        <a:solidFill>
                          <a:srgbClr val="00000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b"/>
                      <a:r>
                        <a:rPr lang="en-US" sz="1100" b="0" i="0" u="none" strike="noStrike">
                          <a:solidFill>
                            <a:srgbClr val="000000"/>
                          </a:solidFill>
                          <a:latin typeface="Calibri"/>
                        </a:rPr>
                        <a:t>1</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n-US" sz="1100" b="0" i="0" u="none" strike="noStrike">
                          <a:solidFill>
                            <a:srgbClr val="000000"/>
                          </a:solidFill>
                          <a:latin typeface="Calibri"/>
                        </a:rPr>
                        <a:t>- </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b"/>
                      <a:r>
                        <a:rPr lang="en-US" sz="1100" b="0" i="0" u="none" strike="noStrike">
                          <a:solidFill>
                            <a:srgbClr val="000000"/>
                          </a:solidFill>
                          <a:latin typeface="Calibri"/>
                        </a:rPr>
                        <a:t>- </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n-US" sz="1100" b="0" i="0" u="none" strike="noStrike">
                          <a:solidFill>
                            <a:srgbClr val="000000"/>
                          </a:solidFill>
                          <a:latin typeface="Calibri"/>
                        </a:rPr>
                        <a:t>- </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b"/>
                      <a:r>
                        <a:rPr lang="en-US" sz="1100" b="0" i="0" u="none" strike="noStrike">
                          <a:solidFill>
                            <a:srgbClr val="000000"/>
                          </a:solidFill>
                          <a:latin typeface="Calibri"/>
                        </a:rPr>
                        <a:t>- </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rtl="0" fontAlgn="b"/>
                      <a:r>
                        <a:rPr lang="en-US" sz="1100" b="0" i="0" u="none" strike="noStrike">
                          <a:solidFill>
                            <a:srgbClr val="000000"/>
                          </a:solidFill>
                          <a:latin typeface="Calibri"/>
                        </a:rPr>
                        <a:t>- </a:t>
                      </a:r>
                    </a:p>
                  </a:txBody>
                  <a:tcPr marL="9525" marR="9525" marT="9525" marB="0" anchor="b">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r>
              <a:tr h="200463">
                <a:tc>
                  <a:txBody>
                    <a:bodyPr/>
                    <a:lstStyle/>
                    <a:p>
                      <a:pPr marL="0" indent="111125" algn="l" fontAlgn="b"/>
                      <a:r>
                        <a:rPr lang="en-US" sz="1100" b="0" i="0" u="none" strike="noStrike" dirty="0" smtClean="0">
                          <a:solidFill>
                            <a:srgbClr val="000000"/>
                          </a:solidFill>
                          <a:latin typeface="Calibri"/>
                        </a:rPr>
                        <a:t>Total</a:t>
                      </a:r>
                      <a:endParaRPr lang="en-US" sz="1100" b="0" i="0" u="none" strike="noStrike" dirty="0">
                        <a:solidFill>
                          <a:srgbClr val="00000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200" b="1" i="0" u="none" strike="noStrike">
                          <a:solidFill>
                            <a:srgbClr val="000000"/>
                          </a:solidFill>
                          <a:latin typeface="Times New Roman"/>
                        </a:rPr>
                        <a:t>5003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ctr"/>
                      <a:r>
                        <a:rPr lang="en-US" sz="1100" b="0" i="0" u="none" strike="noStrike">
                          <a:solidFill>
                            <a:srgbClr val="002060"/>
                          </a:solidFill>
                          <a:latin typeface="Cambria"/>
                        </a:rPr>
                        <a:t> </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200" b="1" i="0" u="none" strike="noStrike">
                          <a:solidFill>
                            <a:srgbClr val="000000"/>
                          </a:solidFill>
                          <a:latin typeface="Times New Roman"/>
                        </a:rPr>
                        <a:t>24.47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ctr"/>
                      <a:r>
                        <a:rPr lang="en-US" sz="1400" b="0" i="0" u="none" strike="noStrike">
                          <a:solidFill>
                            <a:srgbClr val="002060"/>
                          </a:solidFill>
                          <a:latin typeface="Cambria"/>
                        </a:rPr>
                        <a:t> </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ctr" rtl="0" fontAlgn="ctr"/>
                      <a:r>
                        <a:rPr lang="en-US" sz="1200" b="1" i="0" u="none" strike="noStrike">
                          <a:solidFill>
                            <a:srgbClr val="000000"/>
                          </a:solidFill>
                          <a:latin typeface="Times New Roman"/>
                        </a:rPr>
                        <a:t>83.20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rgbClr val="FFC000"/>
                    </a:solidFill>
                  </a:tcPr>
                </a:tc>
                <a:tc>
                  <a:txBody>
                    <a:bodyPr/>
                    <a:lstStyle/>
                    <a:p>
                      <a:pPr algn="ctr" fontAlgn="ctr"/>
                      <a:r>
                        <a:rPr lang="en-US" sz="1400" b="0" i="0" u="none" strike="noStrike" dirty="0">
                          <a:solidFill>
                            <a:srgbClr val="002060"/>
                          </a:solidFill>
                          <a:latin typeface="Cambria"/>
                        </a:rPr>
                        <a:t> </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tcPr>
                </a:tc>
              </a:tr>
            </a:tbl>
          </a:graphicData>
        </a:graphic>
      </p:graphicFrame>
      <p:sp>
        <p:nvSpPr>
          <p:cNvPr id="458753" name="Rectangle 1"/>
          <p:cNvSpPr>
            <a:spLocks noChangeArrowheads="1"/>
          </p:cNvSpPr>
          <p:nvPr/>
        </p:nvSpPr>
        <p:spPr bwMode="auto">
          <a:xfrm>
            <a:off x="0" y="0"/>
            <a:ext cx="6858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sz="1800" b="0" i="0" u="none" strike="noStrike" cap="none" normalizeH="0" baseline="0" dirty="0" smtClean="0">
                <a:ln>
                  <a:noFill/>
                </a:ln>
                <a:solidFill>
                  <a:schemeClr val="tx1"/>
                </a:solidFill>
                <a:effectLst/>
                <a:latin typeface="Arial" pitchFamily="34" charset="0"/>
              </a:rPr>
              <a:t/>
            </a:r>
            <a:br>
              <a:rPr kumimoji="0" lang="en-US" sz="1800" b="0" i="0" u="none" strike="noStrike" cap="none" normalizeH="0" baseline="0" dirty="0" smtClean="0">
                <a:ln>
                  <a:noFill/>
                </a:ln>
                <a:solidFill>
                  <a:schemeClr val="tx1"/>
                </a:solidFill>
                <a:effectLst/>
                <a:latin typeface="Arial" pitchFamily="34" charset="0"/>
              </a:rPr>
            </a:br>
            <a:endParaRPr kumimoji="0" lang="en-US" sz="1800" b="0" i="0" u="none" strike="noStrike" cap="none" normalizeH="0" baseline="0" dirty="0" smtClean="0">
              <a:ln>
                <a:noFill/>
              </a:ln>
              <a:solidFill>
                <a:schemeClr val="tx1"/>
              </a:solidFill>
              <a:effectLst/>
              <a:latin typeface="Arial" pitchFamily="34" charset="0"/>
            </a:endParaRPr>
          </a:p>
        </p:txBody>
      </p:sp>
    </p:spTree>
  </p:cSld>
  <p:clrMapOvr>
    <a:masterClrMapping/>
  </p:clrMapOvr>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INDEX</a:t>
            </a:r>
            <a:endParaRPr lang="en-US" dirty="0"/>
          </a:p>
        </p:txBody>
      </p:sp>
      <p:graphicFrame>
        <p:nvGraphicFramePr>
          <p:cNvPr id="4" name="Table 3"/>
          <p:cNvGraphicFramePr>
            <a:graphicFrameLocks noGrp="1"/>
          </p:cNvGraphicFramePr>
          <p:nvPr/>
        </p:nvGraphicFramePr>
        <p:xfrm>
          <a:off x="463549" y="1203323"/>
          <a:ext cx="5981700" cy="7712075"/>
        </p:xfrm>
        <a:graphic>
          <a:graphicData uri="http://schemas.openxmlformats.org/drawingml/2006/table">
            <a:tbl>
              <a:tblPr firstRow="1" bandRow="1">
                <a:tableStyleId>{073A0DAA-6AF3-43AB-8588-CEC1D06C72B9}</a:tableStyleId>
              </a:tblPr>
              <a:tblGrid>
                <a:gridCol w="869951"/>
                <a:gridCol w="4475419"/>
                <a:gridCol w="636330"/>
              </a:tblGrid>
              <a:tr h="497915">
                <a:tc gridSpan="3">
                  <a:txBody>
                    <a:bodyPr/>
                    <a:lstStyle/>
                    <a:p>
                      <a:pPr algn="ctr"/>
                      <a:r>
                        <a:rPr lang="en-US" sz="1800" dirty="0" smtClean="0">
                          <a:latin typeface="Calibri" pitchFamily="34" charset="0"/>
                        </a:rPr>
                        <a:t>INDEX</a:t>
                      </a:r>
                      <a:endParaRPr lang="en-IN" sz="1800" dirty="0">
                        <a:latin typeface="Calibri" pitchFamily="34" charset="0"/>
                      </a:endParaRPr>
                    </a:p>
                  </a:txBody>
                  <a:tcPr anchor="ctr"/>
                </a:tc>
                <a:tc hMerge="1">
                  <a:txBody>
                    <a:bodyPr/>
                    <a:lstStyle/>
                    <a:p>
                      <a:pPr algn="ctr"/>
                      <a:endParaRPr lang="en-IN" sz="1800" dirty="0">
                        <a:latin typeface="Calibri" pitchFamily="34" charset="0"/>
                      </a:endParaRPr>
                    </a:p>
                  </a:txBody>
                  <a:tcPr anchor="ctr"/>
                </a:tc>
                <a:tc hMerge="1">
                  <a:txBody>
                    <a:bodyPr/>
                    <a:lstStyle/>
                    <a:p>
                      <a:endParaRPr lang="en-IN" sz="1600" dirty="0">
                        <a:latin typeface="Calibri" pitchFamily="34" charset="0"/>
                      </a:endParaRPr>
                    </a:p>
                  </a:txBody>
                  <a:tcPr/>
                </a:tc>
              </a:tr>
              <a:tr h="705380">
                <a:tc>
                  <a:txBody>
                    <a:bodyPr/>
                    <a:lstStyle/>
                    <a:p>
                      <a:pPr algn="ctr"/>
                      <a:r>
                        <a:rPr lang="en-US" sz="1400" b="1" dirty="0" smtClean="0">
                          <a:latin typeface="Calibri" pitchFamily="34" charset="0"/>
                        </a:rPr>
                        <a:t>SR.</a:t>
                      </a:r>
                      <a:r>
                        <a:rPr lang="en-US" sz="1400" b="1" baseline="0" dirty="0" smtClean="0">
                          <a:latin typeface="Calibri" pitchFamily="34" charset="0"/>
                        </a:rPr>
                        <a:t> NO.</a:t>
                      </a:r>
                      <a:endParaRPr lang="en-IN" sz="1400" b="1" dirty="0">
                        <a:latin typeface="Calibri" pitchFamily="34" charset="0"/>
                      </a:endParaRPr>
                    </a:p>
                  </a:txBody>
                  <a:tcPr anchor="ctr"/>
                </a:tc>
                <a:tc>
                  <a:txBody>
                    <a:bodyPr/>
                    <a:lstStyle/>
                    <a:p>
                      <a:pPr algn="ctr"/>
                      <a:r>
                        <a:rPr lang="en-US" sz="1400" b="1" dirty="0" smtClean="0">
                          <a:latin typeface="Calibri" pitchFamily="34" charset="0"/>
                        </a:rPr>
                        <a:t>DESCRIPTION</a:t>
                      </a:r>
                      <a:endParaRPr lang="en-IN" sz="1400" b="1" dirty="0">
                        <a:latin typeface="Calibri" pitchFamily="34" charset="0"/>
                      </a:endParaRPr>
                    </a:p>
                  </a:txBody>
                  <a:tcPr anchor="ctr"/>
                </a:tc>
                <a:tc>
                  <a:txBody>
                    <a:bodyPr/>
                    <a:lstStyle/>
                    <a:p>
                      <a:pPr algn="ctr"/>
                      <a:r>
                        <a:rPr lang="en-US" sz="1400" b="1" dirty="0" smtClean="0">
                          <a:latin typeface="Calibri" pitchFamily="34" charset="0"/>
                        </a:rPr>
                        <a:t>PAGE NO.</a:t>
                      </a:r>
                      <a:endParaRPr lang="en-IN" sz="1400" b="1" dirty="0">
                        <a:latin typeface="Calibri" pitchFamily="34" charset="0"/>
                      </a:endParaRPr>
                    </a:p>
                  </a:txBody>
                  <a:tcPr anchor="ctr"/>
                </a:tc>
              </a:tr>
              <a:tr h="414929">
                <a:tc>
                  <a:txBody>
                    <a:bodyPr/>
                    <a:lstStyle/>
                    <a:p>
                      <a:pPr algn="ctr"/>
                      <a:r>
                        <a:rPr lang="en-IN" sz="1400" dirty="0" smtClean="0">
                          <a:latin typeface="Calibri" pitchFamily="34" charset="0"/>
                        </a:rPr>
                        <a:t>1</a:t>
                      </a:r>
                      <a:endParaRPr lang="en-IN" sz="1400" dirty="0">
                        <a:latin typeface="Calibri" pitchFamily="34" charset="0"/>
                      </a:endParaRPr>
                    </a:p>
                  </a:txBody>
                  <a:tcPr anchor="ctr"/>
                </a:tc>
                <a:tc>
                  <a:txBody>
                    <a:bodyPr/>
                    <a:lstStyle/>
                    <a:p>
                      <a:r>
                        <a:rPr lang="en-IN" sz="1400" kern="1200" dirty="0" smtClean="0">
                          <a:solidFill>
                            <a:schemeClr val="dk1"/>
                          </a:solidFill>
                          <a:latin typeface="Calibri" pitchFamily="34" charset="0"/>
                          <a:ea typeface="+mn-ea"/>
                          <a:cs typeface="+mn-cs"/>
                        </a:rPr>
                        <a:t>ABBREVIATIONS USED</a:t>
                      </a:r>
                      <a:endParaRPr lang="en-IN" sz="1400" kern="1200" dirty="0">
                        <a:solidFill>
                          <a:schemeClr val="dk1"/>
                        </a:solidFill>
                        <a:latin typeface="Calibri" pitchFamily="34" charset="0"/>
                        <a:ea typeface="+mn-ea"/>
                        <a:cs typeface="+mn-cs"/>
                      </a:endParaRPr>
                    </a:p>
                  </a:txBody>
                  <a:tcPr anchor="ctr"/>
                </a:tc>
                <a:tc>
                  <a:txBody>
                    <a:bodyPr/>
                    <a:lstStyle/>
                    <a:p>
                      <a:pPr algn="ctr"/>
                      <a:r>
                        <a:rPr lang="en-IN" sz="1400" dirty="0" smtClean="0">
                          <a:latin typeface="Calibri" pitchFamily="34" charset="0"/>
                        </a:rPr>
                        <a:t>4</a:t>
                      </a:r>
                      <a:endParaRPr lang="en-IN" sz="1400" dirty="0">
                        <a:latin typeface="Calibri" pitchFamily="34" charset="0"/>
                      </a:endParaRPr>
                    </a:p>
                  </a:txBody>
                  <a:tcPr anchor="ctr"/>
                </a:tc>
              </a:tr>
              <a:tr h="414929">
                <a:tc>
                  <a:txBody>
                    <a:bodyPr/>
                    <a:lstStyle/>
                    <a:p>
                      <a:pPr algn="ctr"/>
                      <a:r>
                        <a:rPr lang="en-IN" sz="1400" dirty="0" smtClean="0">
                          <a:latin typeface="Calibri" pitchFamily="34" charset="0"/>
                        </a:rPr>
                        <a:t>2</a:t>
                      </a:r>
                      <a:endParaRPr lang="en-IN" sz="1400" dirty="0">
                        <a:latin typeface="Calibri" pitchFamily="34" charset="0"/>
                      </a:endParaRPr>
                    </a:p>
                  </a:txBody>
                  <a:tcPr anchor="ctr"/>
                </a:tc>
                <a:tc>
                  <a:txBody>
                    <a:bodyPr/>
                    <a:lstStyle/>
                    <a:p>
                      <a:r>
                        <a:rPr lang="en-IN" sz="1400" dirty="0" smtClean="0">
                          <a:latin typeface="Calibri" pitchFamily="34" charset="0"/>
                        </a:rPr>
                        <a:t>SAFETY MEASURES</a:t>
                      </a:r>
                      <a:r>
                        <a:rPr lang="en-IN" sz="1400" baseline="0" dirty="0" smtClean="0">
                          <a:latin typeface="Calibri" pitchFamily="34" charset="0"/>
                        </a:rPr>
                        <a:t> FOR FIELD TEAMS</a:t>
                      </a:r>
                      <a:endParaRPr lang="en-IN" sz="1400" dirty="0">
                        <a:latin typeface="Calibri" pitchFamily="34" charset="0"/>
                      </a:endParaRPr>
                    </a:p>
                  </a:txBody>
                  <a:tcPr anchor="ctr"/>
                </a:tc>
                <a:tc>
                  <a:txBody>
                    <a:bodyPr/>
                    <a:lstStyle/>
                    <a:p>
                      <a:pPr algn="ctr"/>
                      <a:r>
                        <a:rPr lang="en-IN" sz="1400" dirty="0" smtClean="0">
                          <a:latin typeface="Calibri" pitchFamily="34" charset="0"/>
                        </a:rPr>
                        <a:t>5</a:t>
                      </a:r>
                      <a:endParaRPr lang="en-IN" sz="1400" dirty="0">
                        <a:latin typeface="Calibri" pitchFamily="34" charset="0"/>
                      </a:endParaRPr>
                    </a:p>
                  </a:txBody>
                  <a:tcPr anchor="ctr"/>
                </a:tc>
              </a:tr>
              <a:tr h="414929">
                <a:tc>
                  <a:txBody>
                    <a:bodyPr/>
                    <a:lstStyle/>
                    <a:p>
                      <a:pPr algn="ctr"/>
                      <a:r>
                        <a:rPr lang="en-IN" sz="1400" dirty="0" smtClean="0">
                          <a:latin typeface="Calibri" pitchFamily="34" charset="0"/>
                        </a:rPr>
                        <a:t>3</a:t>
                      </a:r>
                      <a:endParaRPr lang="en-IN" sz="1400" dirty="0">
                        <a:latin typeface="Calibri" pitchFamily="34" charset="0"/>
                      </a:endParaRPr>
                    </a:p>
                  </a:txBody>
                  <a:tcPr anchor="ctr"/>
                </a:tc>
                <a:tc>
                  <a:txBody>
                    <a:bodyPr/>
                    <a:lstStyle/>
                    <a:p>
                      <a:r>
                        <a:rPr lang="en-IN" sz="1400" dirty="0" smtClean="0">
                          <a:latin typeface="Calibri" pitchFamily="34" charset="0"/>
                        </a:rPr>
                        <a:t>INTRODUCTION</a:t>
                      </a:r>
                      <a:endParaRPr lang="en-IN" sz="1400" dirty="0">
                        <a:latin typeface="Calibri" pitchFamily="34" charset="0"/>
                      </a:endParaRPr>
                    </a:p>
                  </a:txBody>
                  <a:tcPr anchor="ctr"/>
                </a:tc>
                <a:tc>
                  <a:txBody>
                    <a:bodyPr/>
                    <a:lstStyle/>
                    <a:p>
                      <a:pPr algn="ctr"/>
                      <a:r>
                        <a:rPr lang="en-IN" sz="1400" dirty="0" smtClean="0">
                          <a:latin typeface="Calibri" pitchFamily="34" charset="0"/>
                        </a:rPr>
                        <a:t>6</a:t>
                      </a:r>
                      <a:endParaRPr lang="en-IN" sz="1400" dirty="0">
                        <a:latin typeface="Calibri" pitchFamily="34" charset="0"/>
                      </a:endParaRPr>
                    </a:p>
                  </a:txBody>
                  <a:tcPr anchor="ctr"/>
                </a:tc>
              </a:tr>
              <a:tr h="414929">
                <a:tc>
                  <a:txBody>
                    <a:bodyPr/>
                    <a:lstStyle/>
                    <a:p>
                      <a:pPr algn="ctr"/>
                      <a:r>
                        <a:rPr lang="en-IN" sz="1400" dirty="0" smtClean="0">
                          <a:latin typeface="Calibri" pitchFamily="34" charset="0"/>
                        </a:rPr>
                        <a:t>4</a:t>
                      </a:r>
                      <a:endParaRPr lang="en-IN" sz="1400" dirty="0">
                        <a:latin typeface="Calibri" pitchFamily="34" charset="0"/>
                      </a:endParaRPr>
                    </a:p>
                  </a:txBody>
                  <a:tcPr anchor="ctr"/>
                </a:tc>
                <a:tc>
                  <a:txBody>
                    <a:bodyPr/>
                    <a:lstStyle/>
                    <a:p>
                      <a:r>
                        <a:rPr lang="en-IN" sz="1400" dirty="0" smtClean="0">
                          <a:latin typeface="Calibri" pitchFamily="34" charset="0"/>
                        </a:rPr>
                        <a:t>EXECUTIVE SUMMARY</a:t>
                      </a:r>
                      <a:endParaRPr lang="en-IN" sz="1400" dirty="0">
                        <a:latin typeface="Calibri" pitchFamily="34" charset="0"/>
                      </a:endParaRPr>
                    </a:p>
                  </a:txBody>
                  <a:tcPr anchor="ctr"/>
                </a:tc>
                <a:tc>
                  <a:txBody>
                    <a:bodyPr/>
                    <a:lstStyle/>
                    <a:p>
                      <a:pPr algn="ctr"/>
                      <a:r>
                        <a:rPr lang="en-IN" sz="1400" dirty="0" smtClean="0">
                          <a:latin typeface="Calibri" pitchFamily="34" charset="0"/>
                        </a:rPr>
                        <a:t>11</a:t>
                      </a:r>
                      <a:endParaRPr lang="en-IN" sz="1400" dirty="0">
                        <a:latin typeface="Calibri" pitchFamily="34" charset="0"/>
                      </a:endParaRPr>
                    </a:p>
                  </a:txBody>
                  <a:tcPr anchor="ctr"/>
                </a:tc>
              </a:tr>
              <a:tr h="414929">
                <a:tc>
                  <a:txBody>
                    <a:bodyPr/>
                    <a:lstStyle/>
                    <a:p>
                      <a:pPr algn="ctr"/>
                      <a:r>
                        <a:rPr lang="en-IN" sz="1400" dirty="0" smtClean="0">
                          <a:latin typeface="Calibri" pitchFamily="34" charset="0"/>
                        </a:rPr>
                        <a:t>5</a:t>
                      </a:r>
                      <a:endParaRPr lang="en-IN" sz="1400" dirty="0">
                        <a:latin typeface="Calibri" pitchFamily="34" charset="0"/>
                      </a:endParaRPr>
                    </a:p>
                  </a:txBody>
                  <a:tcPr anchor="ctr"/>
                </a:tc>
                <a:tc>
                  <a:txBody>
                    <a:bodyPr/>
                    <a:lstStyle/>
                    <a:p>
                      <a:r>
                        <a:rPr lang="en-US" sz="1400" kern="1200" dirty="0" smtClean="0">
                          <a:solidFill>
                            <a:schemeClr val="dk1"/>
                          </a:solidFill>
                          <a:latin typeface="Calibri" pitchFamily="34" charset="0"/>
                          <a:ea typeface="+mn-ea"/>
                          <a:cs typeface="+mn-cs"/>
                        </a:rPr>
                        <a:t>CHAPTER 5:  PRIMARY DATA ON INFRASTRUCTURE</a:t>
                      </a:r>
                      <a:endParaRPr lang="en-IN" sz="1400" kern="1200" dirty="0">
                        <a:solidFill>
                          <a:schemeClr val="dk1"/>
                        </a:solidFill>
                        <a:latin typeface="Calibri" pitchFamily="34" charset="0"/>
                        <a:ea typeface="+mn-ea"/>
                        <a:cs typeface="+mn-cs"/>
                      </a:endParaRPr>
                    </a:p>
                  </a:txBody>
                  <a:tcPr anchor="ctr"/>
                </a:tc>
                <a:tc>
                  <a:txBody>
                    <a:bodyPr/>
                    <a:lstStyle/>
                    <a:p>
                      <a:pPr algn="ctr"/>
                      <a:r>
                        <a:rPr lang="en-IN" sz="1400" dirty="0" smtClean="0">
                          <a:latin typeface="Calibri" pitchFamily="34" charset="0"/>
                        </a:rPr>
                        <a:t>18</a:t>
                      </a:r>
                      <a:endParaRPr lang="en-IN" sz="1400" dirty="0">
                        <a:latin typeface="Calibri" pitchFamily="34" charset="0"/>
                      </a:endParaRPr>
                    </a:p>
                  </a:txBody>
                  <a:tcPr anchor="ctr"/>
                </a:tc>
              </a:tr>
              <a:tr h="414929">
                <a:tc>
                  <a:txBody>
                    <a:bodyPr/>
                    <a:lstStyle/>
                    <a:p>
                      <a:pPr algn="ctr"/>
                      <a:r>
                        <a:rPr lang="en-IN" sz="1400" dirty="0" smtClean="0">
                          <a:latin typeface="Calibri" pitchFamily="34" charset="0"/>
                        </a:rPr>
                        <a:t>6</a:t>
                      </a:r>
                      <a:endParaRPr lang="en-IN" sz="1400" dirty="0">
                        <a:latin typeface="Calibri" pitchFamily="34" charset="0"/>
                      </a:endParaRPr>
                    </a:p>
                  </a:txBody>
                  <a:tcPr anchor="ctr"/>
                </a:tc>
                <a:tc>
                  <a:txBody>
                    <a:bodyPr/>
                    <a:lstStyle/>
                    <a:p>
                      <a:r>
                        <a:rPr lang="en-US" sz="1400" kern="1200" dirty="0" smtClean="0">
                          <a:solidFill>
                            <a:schemeClr val="dk1"/>
                          </a:solidFill>
                          <a:latin typeface="Calibri" pitchFamily="34" charset="0"/>
                          <a:ea typeface="+mn-ea"/>
                          <a:cs typeface="+mn-cs"/>
                        </a:rPr>
                        <a:t>CHAPTER 6: </a:t>
                      </a:r>
                      <a:r>
                        <a:rPr lang="en-IN" sz="1400" kern="1200" dirty="0" smtClean="0">
                          <a:solidFill>
                            <a:schemeClr val="dk1"/>
                          </a:solidFill>
                          <a:latin typeface="Calibri" pitchFamily="34" charset="0"/>
                          <a:ea typeface="+mn-ea"/>
                          <a:cs typeface="+mn-cs"/>
                        </a:rPr>
                        <a:t>UPKEEP OF FACILITY &amp; CS TYPES </a:t>
                      </a:r>
                      <a:endParaRPr lang="en-IN" sz="1400" kern="1200" dirty="0">
                        <a:solidFill>
                          <a:schemeClr val="dk1"/>
                        </a:solidFill>
                        <a:latin typeface="Calibri" pitchFamily="34" charset="0"/>
                        <a:ea typeface="+mn-ea"/>
                        <a:cs typeface="+mn-cs"/>
                      </a:endParaRPr>
                    </a:p>
                  </a:txBody>
                  <a:tcPr anchor="ctr"/>
                </a:tc>
                <a:tc>
                  <a:txBody>
                    <a:bodyPr/>
                    <a:lstStyle/>
                    <a:p>
                      <a:pPr algn="ctr"/>
                      <a:r>
                        <a:rPr lang="en-IN" sz="1400" dirty="0" smtClean="0">
                          <a:latin typeface="Calibri" pitchFamily="34" charset="0"/>
                        </a:rPr>
                        <a:t>37</a:t>
                      </a:r>
                      <a:endParaRPr lang="en-IN" sz="1400" dirty="0">
                        <a:latin typeface="Calibri" pitchFamily="34" charset="0"/>
                      </a:endParaRPr>
                    </a:p>
                  </a:txBody>
                  <a:tcPr anchor="ctr"/>
                </a:tc>
              </a:tr>
              <a:tr h="414929">
                <a:tc>
                  <a:txBody>
                    <a:bodyPr/>
                    <a:lstStyle/>
                    <a:p>
                      <a:pPr algn="ctr"/>
                      <a:r>
                        <a:rPr lang="en-IN" sz="1400" dirty="0" smtClean="0">
                          <a:latin typeface="Calibri" pitchFamily="34" charset="0"/>
                        </a:rPr>
                        <a:t>7</a:t>
                      </a:r>
                      <a:endParaRPr lang="en-IN" sz="1400" dirty="0">
                        <a:latin typeface="Calibri" pitchFamily="34" charset="0"/>
                      </a:endParaRPr>
                    </a:p>
                  </a:txBody>
                  <a:tcPr anchor="ctr"/>
                </a:tc>
                <a:tc>
                  <a:txBody>
                    <a:bodyPr/>
                    <a:lstStyle/>
                    <a:p>
                      <a:r>
                        <a:rPr lang="en-US" sz="1400" kern="1200" dirty="0" smtClean="0">
                          <a:solidFill>
                            <a:schemeClr val="dk1"/>
                          </a:solidFill>
                          <a:latin typeface="Calibri" pitchFamily="34" charset="0"/>
                          <a:ea typeface="+mn-ea"/>
                          <a:cs typeface="+mn-cs"/>
                        </a:rPr>
                        <a:t>CHAPTER 7:GENERAL LAYOUT AND  GEO TAGGED LINKS </a:t>
                      </a:r>
                      <a:endParaRPr lang="en-IN" sz="1400" kern="1200" dirty="0">
                        <a:solidFill>
                          <a:schemeClr val="dk1"/>
                        </a:solidFill>
                        <a:latin typeface="Calibri" pitchFamily="34" charset="0"/>
                        <a:ea typeface="+mn-ea"/>
                        <a:cs typeface="+mn-cs"/>
                      </a:endParaRPr>
                    </a:p>
                  </a:txBody>
                  <a:tcPr anchor="ctr"/>
                </a:tc>
                <a:tc>
                  <a:txBody>
                    <a:bodyPr/>
                    <a:lstStyle/>
                    <a:p>
                      <a:pPr algn="ctr"/>
                      <a:r>
                        <a:rPr lang="en-IN" sz="1400" dirty="0" smtClean="0">
                          <a:latin typeface="Calibri" pitchFamily="34" charset="0"/>
                        </a:rPr>
                        <a:t>55</a:t>
                      </a:r>
                      <a:endParaRPr lang="en-IN" sz="1400" dirty="0">
                        <a:latin typeface="Calibri" pitchFamily="34" charset="0"/>
                      </a:endParaRPr>
                    </a:p>
                  </a:txBody>
                  <a:tcPr anchor="ctr"/>
                </a:tc>
              </a:tr>
              <a:tr h="705380">
                <a:tc>
                  <a:txBody>
                    <a:bodyPr/>
                    <a:lstStyle/>
                    <a:p>
                      <a:pPr algn="ctr"/>
                      <a:r>
                        <a:rPr lang="en-IN" sz="1400" dirty="0" smtClean="0">
                          <a:latin typeface="Calibri" pitchFamily="34" charset="0"/>
                        </a:rPr>
                        <a:t>8</a:t>
                      </a:r>
                      <a:endParaRPr lang="en-IN" sz="1400" dirty="0">
                        <a:latin typeface="Calibri" pitchFamily="34" charset="0"/>
                      </a:endParaRPr>
                    </a:p>
                  </a:txBody>
                  <a:tcPr anchor="ctr"/>
                </a:tc>
                <a:tc>
                  <a:txBody>
                    <a:bodyPr/>
                    <a:lstStyle/>
                    <a:p>
                      <a:r>
                        <a:rPr lang="en-US" sz="1400" kern="1200" dirty="0" smtClean="0">
                          <a:solidFill>
                            <a:schemeClr val="dk1"/>
                          </a:solidFill>
                          <a:latin typeface="Calibri" pitchFamily="34" charset="0"/>
                          <a:ea typeface="+mn-ea"/>
                          <a:cs typeface="+mn-cs"/>
                        </a:rPr>
                        <a:t>CHAPTER 8: CATCHEMENT AREA NEAR FACILITY &amp; PRODUCT TYPE STORED </a:t>
                      </a:r>
                      <a:endParaRPr lang="en-IN" sz="1400" kern="1200" dirty="0">
                        <a:solidFill>
                          <a:schemeClr val="dk1"/>
                        </a:solidFill>
                        <a:latin typeface="Calibri" pitchFamily="34" charset="0"/>
                        <a:ea typeface="+mn-ea"/>
                        <a:cs typeface="+mn-cs"/>
                      </a:endParaRPr>
                    </a:p>
                  </a:txBody>
                  <a:tcPr anchor="ctr"/>
                </a:tc>
                <a:tc>
                  <a:txBody>
                    <a:bodyPr/>
                    <a:lstStyle/>
                    <a:p>
                      <a:pPr algn="ctr"/>
                      <a:r>
                        <a:rPr lang="en-IN" sz="1400" dirty="0" smtClean="0">
                          <a:latin typeface="Calibri" pitchFamily="34" charset="0"/>
                        </a:rPr>
                        <a:t>120</a:t>
                      </a:r>
                      <a:endParaRPr lang="en-IN" sz="1400" dirty="0">
                        <a:latin typeface="Calibri" pitchFamily="34" charset="0"/>
                      </a:endParaRPr>
                    </a:p>
                  </a:txBody>
                  <a:tcPr anchor="ctr"/>
                </a:tc>
              </a:tr>
              <a:tr h="414929">
                <a:tc>
                  <a:txBody>
                    <a:bodyPr/>
                    <a:lstStyle/>
                    <a:p>
                      <a:pPr algn="ctr"/>
                      <a:r>
                        <a:rPr lang="en-IN" sz="1400" dirty="0" smtClean="0">
                          <a:latin typeface="Calibri" pitchFamily="34" charset="0"/>
                        </a:rPr>
                        <a:t>9</a:t>
                      </a:r>
                      <a:endParaRPr lang="en-IN" sz="1400" dirty="0">
                        <a:latin typeface="Calibri" pitchFamily="34" charset="0"/>
                      </a:endParaRPr>
                    </a:p>
                  </a:txBody>
                  <a:tcPr anchor="ctr"/>
                </a:tc>
                <a:tc>
                  <a:txBody>
                    <a:bodyPr/>
                    <a:lstStyle/>
                    <a:p>
                      <a:r>
                        <a:rPr lang="en-US" sz="1400" kern="1200" dirty="0" smtClean="0">
                          <a:solidFill>
                            <a:schemeClr val="dk1"/>
                          </a:solidFill>
                          <a:latin typeface="Calibri" pitchFamily="34" charset="0"/>
                          <a:ea typeface="+mn-ea"/>
                          <a:cs typeface="+mn-cs"/>
                        </a:rPr>
                        <a:t>CHAPTER 9: SERVICE MODEL OF THE FACILITY </a:t>
                      </a:r>
                      <a:endParaRPr lang="en-IN" sz="1400" kern="1200" dirty="0">
                        <a:solidFill>
                          <a:schemeClr val="dk1"/>
                        </a:solidFill>
                        <a:latin typeface="Calibri" pitchFamily="34" charset="0"/>
                        <a:ea typeface="+mn-ea"/>
                        <a:cs typeface="+mn-cs"/>
                      </a:endParaRPr>
                    </a:p>
                  </a:txBody>
                  <a:tcPr anchor="ctr"/>
                </a:tc>
                <a:tc>
                  <a:txBody>
                    <a:bodyPr/>
                    <a:lstStyle/>
                    <a:p>
                      <a:pPr algn="ctr"/>
                      <a:r>
                        <a:rPr lang="en-IN" sz="1400" smtClean="0">
                          <a:latin typeface="Calibri" pitchFamily="34" charset="0"/>
                        </a:rPr>
                        <a:t>155</a:t>
                      </a:r>
                      <a:endParaRPr lang="en-IN" sz="1400" dirty="0">
                        <a:latin typeface="Calibri" pitchFamily="34" charset="0"/>
                      </a:endParaRPr>
                    </a:p>
                  </a:txBody>
                  <a:tcPr anchor="ctr"/>
                </a:tc>
              </a:tr>
              <a:tr h="863087">
                <a:tc>
                  <a:txBody>
                    <a:bodyPr/>
                    <a:lstStyle/>
                    <a:p>
                      <a:pPr algn="ctr"/>
                      <a:r>
                        <a:rPr lang="en-IN" sz="1400" dirty="0" smtClean="0">
                          <a:latin typeface="Calibri" pitchFamily="34" charset="0"/>
                        </a:rPr>
                        <a:t>10</a:t>
                      </a:r>
                      <a:endParaRPr lang="en-IN" sz="1400" dirty="0">
                        <a:latin typeface="Calibri" pitchFamily="34" charset="0"/>
                      </a:endParaRPr>
                    </a:p>
                  </a:txBody>
                  <a:tcPr anchor="ctr"/>
                </a:tc>
                <a:tc>
                  <a:txBody>
                    <a:bodyPr/>
                    <a:lstStyle/>
                    <a:p>
                      <a:r>
                        <a:rPr lang="en-US" sz="1400" kern="1200" dirty="0" smtClean="0">
                          <a:solidFill>
                            <a:schemeClr val="dk1"/>
                          </a:solidFill>
                          <a:latin typeface="Calibri" pitchFamily="34" charset="0"/>
                          <a:ea typeface="+mn-ea"/>
                          <a:cs typeface="+mn-cs"/>
                        </a:rPr>
                        <a:t>CHAPTER 10:OWNERSHIP AND MANAGEMENT STRUCTURE </a:t>
                      </a:r>
                      <a:endParaRPr lang="en-IN" sz="1400" kern="1200" dirty="0">
                        <a:solidFill>
                          <a:schemeClr val="dk1"/>
                        </a:solidFill>
                        <a:latin typeface="Calibri" pitchFamily="34" charset="0"/>
                        <a:ea typeface="+mn-ea"/>
                        <a:cs typeface="+mn-cs"/>
                      </a:endParaRPr>
                    </a:p>
                  </a:txBody>
                  <a:tcPr anchor="ctr"/>
                </a:tc>
                <a:tc>
                  <a:txBody>
                    <a:bodyPr/>
                    <a:lstStyle/>
                    <a:p>
                      <a:pPr algn="ctr"/>
                      <a:r>
                        <a:rPr lang="en-IN" sz="1400" dirty="0" smtClean="0">
                          <a:latin typeface="Calibri" pitchFamily="34" charset="0"/>
                        </a:rPr>
                        <a:t>159</a:t>
                      </a:r>
                      <a:endParaRPr lang="en-IN" sz="1400" dirty="0">
                        <a:latin typeface="Calibri" pitchFamily="34" charset="0"/>
                      </a:endParaRPr>
                    </a:p>
                  </a:txBody>
                  <a:tcPr anchor="ctr"/>
                </a:tc>
              </a:tr>
              <a:tr h="705380">
                <a:tc>
                  <a:txBody>
                    <a:bodyPr/>
                    <a:lstStyle/>
                    <a:p>
                      <a:pPr algn="ctr"/>
                      <a:r>
                        <a:rPr lang="en-IN" sz="1400" dirty="0" smtClean="0">
                          <a:latin typeface="Calibri" pitchFamily="34" charset="0"/>
                        </a:rPr>
                        <a:t>11</a:t>
                      </a:r>
                      <a:endParaRPr lang="en-IN" sz="1400" dirty="0">
                        <a:latin typeface="Calibri" pitchFamily="34" charset="0"/>
                      </a:endParaRPr>
                    </a:p>
                  </a:txBody>
                  <a:tcPr anchor="ctr"/>
                </a:tc>
                <a:tc>
                  <a:txBody>
                    <a:bodyPr/>
                    <a:lstStyle/>
                    <a:p>
                      <a:r>
                        <a:rPr lang="en-US" sz="1400" kern="1200" dirty="0" smtClean="0">
                          <a:solidFill>
                            <a:schemeClr val="dk1"/>
                          </a:solidFill>
                          <a:latin typeface="Calibri" pitchFamily="34" charset="0"/>
                          <a:ea typeface="+mn-ea"/>
                          <a:cs typeface="+mn-cs"/>
                        </a:rPr>
                        <a:t>CHAPTER 11: </a:t>
                      </a:r>
                      <a:r>
                        <a:rPr lang="en-IN" sz="1400" kern="1200" dirty="0" smtClean="0">
                          <a:solidFill>
                            <a:schemeClr val="dk1"/>
                          </a:solidFill>
                          <a:latin typeface="Calibri" pitchFamily="34" charset="0"/>
                          <a:ea typeface="+mn-ea"/>
                          <a:cs typeface="+mn-cs"/>
                        </a:rPr>
                        <a:t>ACCESSIBILITY TO THE INFRASTRUCTUREBY VALUE CHAIN STAKEHOLDERS </a:t>
                      </a:r>
                      <a:endParaRPr lang="en-IN" sz="1400" kern="1200" dirty="0">
                        <a:solidFill>
                          <a:schemeClr val="dk1"/>
                        </a:solidFill>
                        <a:latin typeface="Calibri" pitchFamily="34" charset="0"/>
                        <a:ea typeface="+mn-ea"/>
                        <a:cs typeface="+mn-cs"/>
                      </a:endParaRPr>
                    </a:p>
                  </a:txBody>
                  <a:tcPr anchor="ctr"/>
                </a:tc>
                <a:tc>
                  <a:txBody>
                    <a:bodyPr/>
                    <a:lstStyle/>
                    <a:p>
                      <a:pPr algn="ctr"/>
                      <a:r>
                        <a:rPr lang="en-IN" sz="1400" dirty="0" smtClean="0">
                          <a:latin typeface="Calibri" pitchFamily="34" charset="0"/>
                        </a:rPr>
                        <a:t>163</a:t>
                      </a:r>
                      <a:endParaRPr lang="en-IN" sz="1400" dirty="0">
                        <a:latin typeface="Calibri" pitchFamily="34" charset="0"/>
                      </a:endParaRPr>
                    </a:p>
                  </a:txBody>
                  <a:tcPr anchor="ctr"/>
                </a:tc>
              </a:tr>
              <a:tr h="500572">
                <a:tc>
                  <a:txBody>
                    <a:bodyPr/>
                    <a:lstStyle/>
                    <a:p>
                      <a:pPr algn="ctr"/>
                      <a:r>
                        <a:rPr lang="en-IN" sz="1400" dirty="0" smtClean="0">
                          <a:latin typeface="Calibri" pitchFamily="34" charset="0"/>
                        </a:rPr>
                        <a:t>12</a:t>
                      </a:r>
                      <a:endParaRPr lang="en-IN" sz="1400" dirty="0">
                        <a:latin typeface="Calibri" pitchFamily="34" charset="0"/>
                      </a:endParaRPr>
                    </a:p>
                  </a:txBody>
                  <a:tcPr anchor="ctr"/>
                </a:tc>
                <a:tc>
                  <a:txBody>
                    <a:bodyPr/>
                    <a:lstStyle/>
                    <a:p>
                      <a:r>
                        <a:rPr lang="en-US" sz="1400" kern="1200" dirty="0" smtClean="0">
                          <a:solidFill>
                            <a:schemeClr val="dk1"/>
                          </a:solidFill>
                          <a:latin typeface="Calibri" pitchFamily="34" charset="0"/>
                          <a:ea typeface="+mn-ea"/>
                          <a:cs typeface="+mn-cs"/>
                        </a:rPr>
                        <a:t>CHAPTER 12 :BACKEND INFRASTRUTURE AVAILABILITY </a:t>
                      </a:r>
                      <a:endParaRPr lang="en-IN" sz="1400" kern="1200" dirty="0">
                        <a:solidFill>
                          <a:schemeClr val="dk1"/>
                        </a:solidFill>
                        <a:latin typeface="Calibri" pitchFamily="34" charset="0"/>
                        <a:ea typeface="+mn-ea"/>
                        <a:cs typeface="+mn-cs"/>
                      </a:endParaRPr>
                    </a:p>
                  </a:txBody>
                  <a:tcPr anchor="ctr"/>
                </a:tc>
                <a:tc>
                  <a:txBody>
                    <a:bodyPr/>
                    <a:lstStyle/>
                    <a:p>
                      <a:pPr algn="ctr"/>
                      <a:r>
                        <a:rPr lang="en-IN" sz="1400" dirty="0" smtClean="0">
                          <a:latin typeface="Calibri" pitchFamily="34" charset="0"/>
                        </a:rPr>
                        <a:t>179</a:t>
                      </a:r>
                      <a:endParaRPr lang="en-IN" sz="1400" dirty="0">
                        <a:latin typeface="Calibri" pitchFamily="34" charset="0"/>
                      </a:endParaRPr>
                    </a:p>
                  </a:txBody>
                  <a:tcPr anchor="ctr"/>
                </a:tc>
              </a:tr>
              <a:tr h="414929">
                <a:tc>
                  <a:txBody>
                    <a:bodyPr/>
                    <a:lstStyle/>
                    <a:p>
                      <a:pPr algn="ctr"/>
                      <a:r>
                        <a:rPr lang="en-IN" sz="1400" dirty="0" smtClean="0">
                          <a:latin typeface="Calibri" pitchFamily="34" charset="0"/>
                        </a:rPr>
                        <a:t>13</a:t>
                      </a:r>
                      <a:endParaRPr lang="en-IN" sz="1400" dirty="0">
                        <a:latin typeface="Calibri" pitchFamily="34" charset="0"/>
                      </a:endParaRPr>
                    </a:p>
                  </a:txBody>
                  <a:tcPr anchor="ctr"/>
                </a:tc>
                <a:tc>
                  <a:txBody>
                    <a:bodyPr/>
                    <a:lstStyle/>
                    <a:p>
                      <a:r>
                        <a:rPr lang="en-US" sz="1400" kern="1200" dirty="0" smtClean="0">
                          <a:solidFill>
                            <a:schemeClr val="dk1"/>
                          </a:solidFill>
                          <a:latin typeface="Calibri" pitchFamily="34" charset="0"/>
                          <a:ea typeface="+mn-ea"/>
                          <a:cs typeface="+mn-cs"/>
                        </a:rPr>
                        <a:t>CHAPTER 13:TECHNOLOGY &amp; EQUIPMENTS USED IN CS’S </a:t>
                      </a:r>
                      <a:endParaRPr lang="en-IN" sz="1400" kern="1200" dirty="0">
                        <a:solidFill>
                          <a:schemeClr val="dk1"/>
                        </a:solidFill>
                        <a:latin typeface="Calibri" pitchFamily="34" charset="0"/>
                        <a:ea typeface="+mn-ea"/>
                        <a:cs typeface="+mn-cs"/>
                      </a:endParaRPr>
                    </a:p>
                  </a:txBody>
                  <a:tcPr anchor="ctr"/>
                </a:tc>
                <a:tc>
                  <a:txBody>
                    <a:bodyPr/>
                    <a:lstStyle/>
                    <a:p>
                      <a:pPr algn="ctr"/>
                      <a:r>
                        <a:rPr lang="en-IN" sz="1400" dirty="0" smtClean="0">
                          <a:latin typeface="Calibri" pitchFamily="34" charset="0"/>
                        </a:rPr>
                        <a:t>185</a:t>
                      </a:r>
                      <a:endParaRPr lang="en-IN" sz="1400" dirty="0">
                        <a:latin typeface="Calibri" pitchFamily="34" charset="0"/>
                      </a:endParaRPr>
                    </a:p>
                  </a:txBody>
                  <a:tcPr anchor="ctr"/>
                </a:tc>
              </a:tr>
            </a:tbl>
          </a:graphicData>
        </a:graphic>
      </p:graphicFrame>
    </p:spTree>
  </p:cSld>
  <p:clrMapOvr>
    <a:masterClrMapping/>
  </p:clrMapOvr>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5. INFRASTRUCTURE OF CS’S</a:t>
            </a:r>
            <a:endParaRPr lang="en-US" dirty="0"/>
          </a:p>
        </p:txBody>
      </p:sp>
      <p:graphicFrame>
        <p:nvGraphicFramePr>
          <p:cNvPr id="4" name="Table 3"/>
          <p:cNvGraphicFramePr>
            <a:graphicFrameLocks noGrp="1"/>
          </p:cNvGraphicFramePr>
          <p:nvPr>
            <p:extLst>
              <p:ext uri="{D42A27DB-BD31-4B8C-83A1-F6EECF244321}">
                <p14:modId xmlns:p14="http://schemas.microsoft.com/office/powerpoint/2010/main" xmlns="" val="1900869649"/>
              </p:ext>
            </p:extLst>
          </p:nvPr>
        </p:nvGraphicFramePr>
        <p:xfrm>
          <a:off x="304801" y="1190175"/>
          <a:ext cx="6305549" cy="23774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4999"/>
                <a:gridCol w="733425"/>
                <a:gridCol w="733425"/>
                <a:gridCol w="733425"/>
                <a:gridCol w="733425"/>
                <a:gridCol w="733425"/>
                <a:gridCol w="73342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200" b="1" i="0" u="none" strike="noStrike" kern="1200" dirty="0" smtClean="0">
                          <a:solidFill>
                            <a:schemeClr val="bg1"/>
                          </a:solidFill>
                          <a:latin typeface="Calibri"/>
                          <a:ea typeface="+mn-ea"/>
                        </a:rPr>
                        <a:t>All</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200" b="1" i="0" u="none" strike="noStrike" kern="1200" dirty="0" smtClean="0">
                          <a:solidFill>
                            <a:schemeClr val="bg1"/>
                          </a:solidFill>
                          <a:latin typeface="Calibri"/>
                          <a:ea typeface="+mn-ea"/>
                        </a:rPr>
                        <a:t>Type H</a:t>
                      </a:r>
                      <a:endParaRPr lang="en-US" sz="12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200" b="1" i="0" u="none" strike="noStrike" kern="1200" dirty="0" smtClean="0">
                          <a:solidFill>
                            <a:schemeClr val="bg1"/>
                          </a:solidFill>
                          <a:latin typeface="Calibri"/>
                          <a:ea typeface="+mn-ea"/>
                        </a:rPr>
                        <a:t>Type P</a:t>
                      </a:r>
                      <a:endParaRPr lang="en-US" sz="12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200" b="1" i="0" u="none" strike="noStrike" kern="1200" dirty="0" smtClean="0">
                          <a:solidFill>
                            <a:schemeClr val="bg1"/>
                          </a:solidFill>
                          <a:latin typeface="Calibri"/>
                          <a:ea typeface="+mn-ea"/>
                        </a:rPr>
                        <a:t>Type</a:t>
                      </a:r>
                      <a:r>
                        <a:rPr lang="en-US" sz="1200" b="1" i="0" u="none" strike="noStrike" kern="1200" baseline="0" dirty="0" smtClean="0">
                          <a:solidFill>
                            <a:schemeClr val="bg1"/>
                          </a:solidFill>
                          <a:latin typeface="Calibri"/>
                          <a:ea typeface="+mn-ea"/>
                        </a:rPr>
                        <a:t> M</a:t>
                      </a:r>
                      <a:endParaRPr lang="en-US" sz="12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200" b="1" i="0" u="none" strike="noStrike" kern="1200" dirty="0" smtClean="0">
                          <a:solidFill>
                            <a:schemeClr val="bg1"/>
                          </a:solidFill>
                          <a:latin typeface="Calibri"/>
                          <a:ea typeface="+mn-ea"/>
                        </a:rPr>
                        <a:t>Type Q</a:t>
                      </a:r>
                      <a:endParaRPr lang="en-US" sz="12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200" b="1" i="0" u="none" strike="noStrike" kern="1200" dirty="0" smtClean="0">
                          <a:solidFill>
                            <a:schemeClr val="bg1"/>
                          </a:solidFill>
                          <a:latin typeface="Calibri"/>
                          <a:ea typeface="+mn-ea"/>
                        </a:rPr>
                        <a:t>Any Other </a:t>
                      </a:r>
                      <a:br>
                        <a:rPr lang="en-US" sz="1200" b="1" i="0" u="none" strike="noStrike" kern="1200" dirty="0" smtClean="0">
                          <a:solidFill>
                            <a:schemeClr val="bg1"/>
                          </a:solidFill>
                          <a:latin typeface="Calibri"/>
                          <a:ea typeface="+mn-ea"/>
                        </a:rPr>
                      </a:br>
                      <a:r>
                        <a:rPr lang="en-US" sz="1200" b="1" i="0" u="none" strike="noStrike" kern="1200" dirty="0" smtClean="0">
                          <a:solidFill>
                            <a:schemeClr val="bg1"/>
                          </a:solidFill>
                          <a:latin typeface="Calibri"/>
                          <a:ea typeface="+mn-ea"/>
                        </a:rPr>
                        <a:t>Products</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Mean</a:t>
                      </a:r>
                      <a:r>
                        <a:rPr lang="en-US" sz="1000" b="0" i="0" u="none" strike="noStrike" kern="1200" baseline="0" dirty="0" smtClean="0">
                          <a:solidFill>
                            <a:srgbClr val="002060"/>
                          </a:solidFill>
                          <a:latin typeface="Calibri"/>
                          <a:ea typeface="+mn-ea"/>
                          <a:cs typeface="+mn-cs"/>
                        </a:rPr>
                        <a:t> Capacity (tons)</a:t>
                      </a:r>
                      <a:endParaRPr lang="en-US" sz="1000" b="0" i="0" u="none" strike="noStrike" kern="1200" dirty="0" smtClean="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5003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5492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3809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1818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5017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6903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Mean Age of chambers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12</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14</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Mean cooling Capacity in KW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273</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283</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362</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1175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Capacity Utilization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TextBox 11"/>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9" name="Table 8"/>
          <p:cNvGraphicFramePr>
            <a:graphicFrameLocks noGrp="1"/>
          </p:cNvGraphicFramePr>
          <p:nvPr>
            <p:extLst>
              <p:ext uri="{D42A27DB-BD31-4B8C-83A1-F6EECF244321}">
                <p14:modId xmlns:p14="http://schemas.microsoft.com/office/powerpoint/2010/main" xmlns="" val="1900869649"/>
              </p:ext>
            </p:extLst>
          </p:nvPr>
        </p:nvGraphicFramePr>
        <p:xfrm>
          <a:off x="304801" y="4071941"/>
          <a:ext cx="6305548" cy="23774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4999"/>
                <a:gridCol w="733425"/>
                <a:gridCol w="916781"/>
                <a:gridCol w="916781"/>
                <a:gridCol w="916781"/>
                <a:gridCol w="916781"/>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200" b="1" i="0" u="none" strike="noStrike" kern="1200" dirty="0" smtClean="0">
                          <a:solidFill>
                            <a:schemeClr val="bg1"/>
                          </a:solidFill>
                          <a:latin typeface="Calibri"/>
                          <a:ea typeface="+mn-ea"/>
                        </a:rPr>
                        <a:t>All</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200" b="1" i="0" u="none" strike="noStrike" kern="1200" dirty="0" smtClean="0">
                          <a:solidFill>
                            <a:schemeClr val="bg1"/>
                          </a:solidFill>
                          <a:latin typeface="Calibri"/>
                          <a:ea typeface="+mn-ea"/>
                        </a:rPr>
                        <a:t>North</a:t>
                      </a:r>
                      <a:endParaRPr lang="en-US" sz="12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200" b="1" i="0" u="none" strike="noStrike" kern="1200" dirty="0" smtClean="0">
                          <a:solidFill>
                            <a:schemeClr val="bg1"/>
                          </a:solidFill>
                          <a:latin typeface="Calibri"/>
                          <a:ea typeface="+mn-ea"/>
                        </a:rPr>
                        <a:t>East</a:t>
                      </a:r>
                      <a:endParaRPr lang="en-US" sz="12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200" b="1" i="0" u="none" strike="noStrike" kern="1200" dirty="0" smtClean="0">
                          <a:solidFill>
                            <a:schemeClr val="bg1"/>
                          </a:solidFill>
                          <a:latin typeface="Calibri"/>
                          <a:ea typeface="+mn-ea"/>
                        </a:rPr>
                        <a:t>West</a:t>
                      </a:r>
                      <a:endParaRPr lang="en-US" sz="12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200" b="1" i="0" u="none" strike="noStrike" kern="1200" dirty="0" smtClean="0">
                          <a:solidFill>
                            <a:schemeClr val="bg1"/>
                          </a:solidFill>
                          <a:latin typeface="Calibri"/>
                          <a:ea typeface="+mn-ea"/>
                        </a:rPr>
                        <a:t>South</a:t>
                      </a:r>
                      <a:endParaRPr lang="en-US" sz="12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Mean</a:t>
                      </a:r>
                      <a:r>
                        <a:rPr lang="en-US" sz="1000" b="0" i="0" u="none" strike="noStrike" kern="1200" baseline="0" dirty="0" smtClean="0">
                          <a:solidFill>
                            <a:srgbClr val="002060"/>
                          </a:solidFill>
                          <a:latin typeface="Calibri"/>
                          <a:ea typeface="+mn-ea"/>
                          <a:cs typeface="+mn-cs"/>
                        </a:rPr>
                        <a:t> Capacity (tons)</a:t>
                      </a:r>
                      <a:endParaRPr lang="en-US" sz="1000" b="0" i="0" u="none" strike="noStrike" kern="1200" dirty="0" smtClean="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5003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5391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8543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3108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2850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Mean Age of chambers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Mean cooling Capacity in KW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273</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246</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501</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116</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Capacity Utilization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5" name="TextBox 14"/>
          <p:cNvSpPr txBox="1"/>
          <p:nvPr/>
        </p:nvSpPr>
        <p:spPr>
          <a:xfrm>
            <a:off x="264478" y="7763040"/>
            <a:ext cx="6288087" cy="830997"/>
          </a:xfrm>
          <a:prstGeom prst="rect">
            <a:avLst/>
          </a:prstGeom>
          <a:noFill/>
        </p:spPr>
        <p:txBody>
          <a:bodyPr wrap="square" rtlCol="0">
            <a:spAutoFit/>
          </a:bodyPr>
          <a:lstStyle/>
          <a:p>
            <a:pPr marL="119063" indent="-119063" algn="l">
              <a:buClr>
                <a:schemeClr val="tx1"/>
              </a:buClr>
              <a:buFont typeface="Arial" pitchFamily="34" charset="0"/>
              <a:buChar char="•"/>
            </a:pPr>
            <a:r>
              <a:rPr lang="en-US" sz="1200" dirty="0" smtClean="0">
                <a:solidFill>
                  <a:schemeClr val="tx1"/>
                </a:solidFill>
                <a:latin typeface="Calibri" pitchFamily="34" charset="0"/>
                <a:cs typeface="Calibri" pitchFamily="34" charset="0"/>
              </a:rPr>
              <a:t>The mean  capacity is highest for type H (Horticulture)  products followed by Type Q (Pharma).</a:t>
            </a:r>
          </a:p>
          <a:p>
            <a:pPr marL="119063" indent="-119063" algn="l">
              <a:buClr>
                <a:schemeClr val="tx1"/>
              </a:buClr>
              <a:buFont typeface="Arial" pitchFamily="34" charset="0"/>
              <a:buChar char="•"/>
            </a:pPr>
            <a:r>
              <a:rPr lang="en-US" sz="1200" dirty="0" smtClean="0">
                <a:solidFill>
                  <a:schemeClr val="tx1"/>
                </a:solidFill>
                <a:latin typeface="Calibri" pitchFamily="34" charset="0"/>
                <a:cs typeface="Calibri" pitchFamily="34" charset="0"/>
              </a:rPr>
              <a:t>Type Q has very high cooling capacity compared to other types.</a:t>
            </a:r>
          </a:p>
          <a:p>
            <a:pPr marL="119063" indent="-119063" algn="l">
              <a:buClr>
                <a:schemeClr val="tx1"/>
              </a:buClr>
              <a:buFont typeface="Arial" pitchFamily="34" charset="0"/>
              <a:buChar char="•"/>
            </a:pPr>
            <a:r>
              <a:rPr lang="en-US" sz="1200" dirty="0" smtClean="0">
                <a:solidFill>
                  <a:schemeClr val="tx1"/>
                </a:solidFill>
                <a:latin typeface="Calibri" pitchFamily="34" charset="0"/>
                <a:cs typeface="Calibri" pitchFamily="34" charset="0"/>
              </a:rPr>
              <a:t>With respect to zones, the Eastern zone has highest average storage capacity.</a:t>
            </a:r>
          </a:p>
          <a:p>
            <a:pPr marL="119063" indent="-119063" algn="l">
              <a:buClr>
                <a:schemeClr val="tx1"/>
              </a:buClr>
              <a:buFont typeface="Arial" pitchFamily="34" charset="0"/>
              <a:buChar char="•"/>
            </a:pPr>
            <a:r>
              <a:rPr lang="en-US" sz="1200" dirty="0" smtClean="0">
                <a:solidFill>
                  <a:schemeClr val="tx1"/>
                </a:solidFill>
                <a:latin typeface="Calibri" pitchFamily="34" charset="0"/>
                <a:cs typeface="Calibri" pitchFamily="34" charset="0"/>
              </a:rPr>
              <a:t>The mean age of chambers is lowest in South.</a:t>
            </a:r>
          </a:p>
        </p:txBody>
      </p:sp>
    </p:spTree>
  </p:cSld>
  <p:clrMapOvr>
    <a:masterClrMapping/>
  </p:clrMapOvr>
  <p:transition/>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 TECHNOLOGY USED</a:t>
            </a:r>
            <a:endParaRPr lang="en-US" dirty="0"/>
          </a:p>
        </p:txBody>
      </p:sp>
      <p:sp>
        <p:nvSpPr>
          <p:cNvPr id="3" name="Content Placeholder 2"/>
          <p:cNvSpPr>
            <a:spLocks noGrp="1"/>
          </p:cNvSpPr>
          <p:nvPr>
            <p:ph idx="1"/>
          </p:nvPr>
        </p:nvSpPr>
        <p:spPr>
          <a:xfrm>
            <a:off x="361741" y="1153080"/>
            <a:ext cx="6335622" cy="8155416"/>
          </a:xfrm>
        </p:spPr>
        <p:txBody>
          <a:bodyPr/>
          <a:lstStyle/>
          <a:p>
            <a:pPr algn="just"/>
            <a:r>
              <a:rPr lang="en-US" sz="1200" dirty="0" smtClean="0"/>
              <a:t>The state wise availability of cold stores can be highlighted in the first instance through the above table showing the distribution of operational cold storages. This table does not indicate the cold storages that  refused to give interviews, that were temporarily closed, that were permanently closed or those that were built with no intention to be used by public as a service option (hotels, hospitals, personal use, etc)</a:t>
            </a:r>
          </a:p>
          <a:p>
            <a:pPr algn="just"/>
            <a:endParaRPr lang="en-US" sz="1200" dirty="0" smtClean="0"/>
          </a:p>
          <a:p>
            <a:pPr algn="just"/>
            <a:r>
              <a:rPr lang="en-IN" sz="1200" dirty="0" smtClean="0"/>
              <a:t>More than 75% of cold storages are located in states of Andhra Pradesh, Gujarat, UP, Punjab &amp; West Bengal.  In terms of capacity Horticulture CSs account for 95% of total capacity and 89% of total numbers across India.</a:t>
            </a:r>
            <a:endParaRPr lang="en-US" sz="1200" dirty="0" smtClean="0"/>
          </a:p>
          <a:p>
            <a:pPr algn="just"/>
            <a:endParaRPr lang="en-US" sz="1200" dirty="0" smtClean="0"/>
          </a:p>
          <a:p>
            <a:pPr algn="just"/>
            <a:endParaRPr lang="en-US" sz="1200" dirty="0" smtClean="0"/>
          </a:p>
          <a:p>
            <a:pPr algn="just"/>
            <a:r>
              <a:rPr lang="en-US" sz="1200" dirty="0" smtClean="0"/>
              <a:t>As compared to all the zones, Eastern zone has reported highest storage capacity. </a:t>
            </a:r>
          </a:p>
          <a:p>
            <a:pPr algn="just"/>
            <a:endParaRPr lang="en-US" sz="1200" dirty="0" smtClean="0"/>
          </a:p>
          <a:p>
            <a:pPr algn="just"/>
            <a:endParaRPr lang="en-US" dirty="0" smtClean="0"/>
          </a:p>
          <a:p>
            <a:pPr algn="just"/>
            <a:r>
              <a:rPr lang="en-US" b="1" dirty="0" smtClean="0"/>
              <a:t>Mean storage capacity per cold store (by state)</a:t>
            </a:r>
          </a:p>
          <a:p>
            <a:pPr algn="just"/>
            <a:endParaRPr lang="en-US" b="1" dirty="0" smtClean="0"/>
          </a:p>
          <a:p>
            <a:pPr algn="just"/>
            <a:endParaRPr lang="en-US" b="1" dirty="0" smtClean="0"/>
          </a:p>
          <a:p>
            <a:pPr algn="just"/>
            <a:endParaRPr lang="en-US" b="1" dirty="0" smtClean="0"/>
          </a:p>
          <a:p>
            <a:pPr algn="just"/>
            <a:endParaRPr lang="en-US" b="1" dirty="0" smtClean="0"/>
          </a:p>
          <a:p>
            <a:pPr algn="just"/>
            <a:endParaRPr lang="en-US" b="1" dirty="0" smtClean="0"/>
          </a:p>
          <a:p>
            <a:pPr algn="just"/>
            <a:endParaRPr lang="en-US" b="1" dirty="0" smtClean="0"/>
          </a:p>
          <a:p>
            <a:pPr algn="just"/>
            <a:endParaRPr lang="en-US" b="1" dirty="0" smtClean="0"/>
          </a:p>
          <a:p>
            <a:pPr algn="just"/>
            <a:r>
              <a:rPr lang="en-US" sz="1200" b="1" dirty="0" smtClean="0"/>
              <a:t>Mean storage capacity is highest in East zone, especially contributed by West Bengal</a:t>
            </a:r>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a:p>
        </p:txBody>
      </p:sp>
      <p:graphicFrame>
        <p:nvGraphicFramePr>
          <p:cNvPr id="4" name="Chart 3"/>
          <p:cNvGraphicFramePr/>
          <p:nvPr/>
        </p:nvGraphicFramePr>
        <p:xfrm>
          <a:off x="257909" y="4709143"/>
          <a:ext cx="6412522" cy="2313829"/>
        </p:xfrm>
        <a:graphic>
          <a:graphicData uri="http://schemas.openxmlformats.org/drawingml/2006/chart">
            <c:chart xmlns:c="http://schemas.openxmlformats.org/drawingml/2006/chart" xmlns:r="http://schemas.openxmlformats.org/officeDocument/2006/relationships" r:id="rId2"/>
          </a:graphicData>
        </a:graphic>
      </p:graphicFrame>
    </p:spTree>
  </p:cSld>
  <p:clrMapOvr>
    <a:masterClrMapping/>
  </p:clrMapOvr>
  <p:transition/>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 name="Round Diagonal Corner Rectangle 107"/>
          <p:cNvSpPr/>
          <p:nvPr/>
        </p:nvSpPr>
        <p:spPr bwMode="auto">
          <a:xfrm>
            <a:off x="338287" y="1092503"/>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1/3</a:t>
            </a:r>
            <a:r>
              <a:rPr lang="en-US" sz="1200" baseline="30000" dirty="0" smtClean="0">
                <a:solidFill>
                  <a:srgbClr val="002060"/>
                </a:solidFill>
                <a:latin typeface="Calibri" pitchFamily="34" charset="0"/>
              </a:rPr>
              <a:t>rds</a:t>
            </a:r>
            <a:r>
              <a:rPr lang="en-US" sz="1200" dirty="0" smtClean="0">
                <a:solidFill>
                  <a:srgbClr val="002060"/>
                </a:solidFill>
                <a:latin typeface="Calibri" pitchFamily="34" charset="0"/>
              </a:rPr>
              <a:t> of Type H cold storages use buker coil system. </a:t>
            </a:r>
          </a:p>
        </p:txBody>
      </p:sp>
      <p:sp>
        <p:nvSpPr>
          <p:cNvPr id="109" name="Round Diagonal Corner Rectangle 108"/>
          <p:cNvSpPr/>
          <p:nvPr/>
        </p:nvSpPr>
        <p:spPr bwMode="auto">
          <a:xfrm>
            <a:off x="319237" y="8029997"/>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More than 40% of the CSs in the North and East use bunker coil system.</a:t>
            </a:r>
          </a:p>
          <a:p>
            <a:pPr marL="177800" lvl="1" indent="-177800" algn="l">
              <a:buFont typeface="Arial" pitchFamily="34" charset="0"/>
              <a:buChar char="•"/>
            </a:pPr>
            <a:r>
              <a:rPr lang="en-US" sz="1200" dirty="0" smtClean="0">
                <a:solidFill>
                  <a:srgbClr val="002060"/>
                </a:solidFill>
                <a:latin typeface="Calibri" pitchFamily="34" charset="0"/>
              </a:rPr>
              <a:t>Around 37% of the cold stores in the Western and Southern zones  use  Fin systems, which is more than double of the other two zones.</a:t>
            </a:r>
            <a:endParaRPr lang="en-US" sz="1200" dirty="0">
              <a:solidFill>
                <a:srgbClr val="002060"/>
              </a:solidFill>
              <a:latin typeface="Calibri" pitchFamily="34" charset="0"/>
            </a:endParaRPr>
          </a:p>
        </p:txBody>
      </p:sp>
      <p:cxnSp>
        <p:nvCxnSpPr>
          <p:cNvPr id="110" name="Straight Connector 109"/>
          <p:cNvCxnSpPr/>
          <p:nvPr/>
        </p:nvCxnSpPr>
        <p:spPr bwMode="auto">
          <a:xfrm>
            <a:off x="409303" y="4553756"/>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111" name="TextBox 110"/>
          <p:cNvSpPr txBox="1"/>
          <p:nvPr/>
        </p:nvSpPr>
        <p:spPr>
          <a:xfrm>
            <a:off x="243113" y="4845085"/>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63" name="Chart 62"/>
          <p:cNvGraphicFramePr/>
          <p:nvPr>
            <p:extLst>
              <p:ext uri="{D42A27DB-BD31-4B8C-83A1-F6EECF244321}">
                <p14:modId xmlns:p14="http://schemas.microsoft.com/office/powerpoint/2010/main" xmlns="" val="1712051055"/>
              </p:ext>
            </p:extLst>
          </p:nvPr>
        </p:nvGraphicFramePr>
        <p:xfrm>
          <a:off x="5580334" y="6019090"/>
          <a:ext cx="1212308" cy="138345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4" name="Chart 63"/>
          <p:cNvGraphicFramePr/>
          <p:nvPr>
            <p:extLst>
              <p:ext uri="{D42A27DB-BD31-4B8C-83A1-F6EECF244321}">
                <p14:modId xmlns:p14="http://schemas.microsoft.com/office/powerpoint/2010/main" xmlns="" val="1712051055"/>
              </p:ext>
            </p:extLst>
          </p:nvPr>
        </p:nvGraphicFramePr>
        <p:xfrm>
          <a:off x="108494" y="6019090"/>
          <a:ext cx="1212308" cy="13834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6" name="Chart 65"/>
          <p:cNvGraphicFramePr/>
          <p:nvPr>
            <p:extLst>
              <p:ext uri="{D42A27DB-BD31-4B8C-83A1-F6EECF244321}">
                <p14:modId xmlns:p14="http://schemas.microsoft.com/office/powerpoint/2010/main" xmlns="" val="1712051055"/>
              </p:ext>
            </p:extLst>
          </p:nvPr>
        </p:nvGraphicFramePr>
        <p:xfrm>
          <a:off x="1476454" y="6019090"/>
          <a:ext cx="1212308" cy="13834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7" name="Chart 66"/>
          <p:cNvGraphicFramePr/>
          <p:nvPr>
            <p:extLst>
              <p:ext uri="{D42A27DB-BD31-4B8C-83A1-F6EECF244321}">
                <p14:modId xmlns:p14="http://schemas.microsoft.com/office/powerpoint/2010/main" xmlns="" val="1712051055"/>
              </p:ext>
            </p:extLst>
          </p:nvPr>
        </p:nvGraphicFramePr>
        <p:xfrm>
          <a:off x="2844414" y="6019090"/>
          <a:ext cx="1212308" cy="13834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9" name="Chart 68"/>
          <p:cNvGraphicFramePr/>
          <p:nvPr>
            <p:extLst>
              <p:ext uri="{D42A27DB-BD31-4B8C-83A1-F6EECF244321}">
                <p14:modId xmlns:p14="http://schemas.microsoft.com/office/powerpoint/2010/main" xmlns="" val="1712051055"/>
              </p:ext>
            </p:extLst>
          </p:nvPr>
        </p:nvGraphicFramePr>
        <p:xfrm>
          <a:off x="4212374" y="6019090"/>
          <a:ext cx="1212308" cy="1383452"/>
        </p:xfrm>
        <a:graphic>
          <a:graphicData uri="http://schemas.openxmlformats.org/drawingml/2006/chart">
            <c:chart xmlns:c="http://schemas.openxmlformats.org/drawingml/2006/chart" xmlns:r="http://schemas.openxmlformats.org/officeDocument/2006/relationships" r:id="rId6"/>
          </a:graphicData>
        </a:graphic>
      </p:graphicFrame>
      <p:sp>
        <p:nvSpPr>
          <p:cNvPr id="55" name="TextBox 54"/>
          <p:cNvSpPr txBox="1"/>
          <p:nvPr/>
        </p:nvSpPr>
        <p:spPr>
          <a:xfrm>
            <a:off x="1630002" y="571585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57" name="TextBox 56"/>
          <p:cNvSpPr txBox="1"/>
          <p:nvPr/>
        </p:nvSpPr>
        <p:spPr>
          <a:xfrm>
            <a:off x="2987364" y="571585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58" name="TextBox 57"/>
          <p:cNvSpPr txBox="1"/>
          <p:nvPr/>
        </p:nvSpPr>
        <p:spPr>
          <a:xfrm>
            <a:off x="4268788" y="571585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68" name="TextBox 67"/>
          <p:cNvSpPr txBox="1"/>
          <p:nvPr/>
        </p:nvSpPr>
        <p:spPr>
          <a:xfrm>
            <a:off x="5537246" y="5715858"/>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sp>
        <p:nvSpPr>
          <p:cNvPr id="71" name="TextBox 70"/>
          <p:cNvSpPr txBox="1"/>
          <p:nvPr/>
        </p:nvSpPr>
        <p:spPr>
          <a:xfrm>
            <a:off x="349006" y="5715858"/>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73" name="Title 7"/>
          <p:cNvSpPr>
            <a:spLocks noGrp="1"/>
          </p:cNvSpPr>
          <p:nvPr>
            <p:ph type="title"/>
          </p:nvPr>
        </p:nvSpPr>
        <p:spPr>
          <a:xfrm>
            <a:off x="936175" y="41932"/>
            <a:ext cx="5439302" cy="922464"/>
          </a:xfrm>
        </p:spPr>
        <p:txBody>
          <a:bodyPr/>
          <a:lstStyle/>
          <a:p>
            <a:r>
              <a:rPr lang="en-US" dirty="0" smtClean="0"/>
              <a:t>13.1 USE </a:t>
            </a:r>
            <a:r>
              <a:rPr lang="en-US" dirty="0"/>
              <a:t>OF BUNKER COIL SYSTEM</a:t>
            </a:r>
          </a:p>
        </p:txBody>
      </p:sp>
      <p:sp>
        <p:nvSpPr>
          <p:cNvPr id="74" name="TextBox 7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6" name="TextBox 75"/>
          <p:cNvSpPr txBox="1"/>
          <p:nvPr/>
        </p:nvSpPr>
        <p:spPr>
          <a:xfrm>
            <a:off x="4127007"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pSp>
        <p:nvGrpSpPr>
          <p:cNvPr id="2" name="Group 132"/>
          <p:cNvGrpSpPr/>
          <p:nvPr/>
        </p:nvGrpSpPr>
        <p:grpSpPr>
          <a:xfrm>
            <a:off x="2426251" y="7205026"/>
            <a:ext cx="2342603" cy="326405"/>
            <a:chOff x="2680247" y="3275239"/>
            <a:chExt cx="2342603" cy="326405"/>
          </a:xfrm>
        </p:grpSpPr>
        <p:sp>
          <p:nvSpPr>
            <p:cNvPr id="85" name="Rectangle 84"/>
            <p:cNvSpPr/>
            <p:nvPr/>
          </p:nvSpPr>
          <p:spPr bwMode="auto">
            <a:xfrm>
              <a:off x="2680247" y="3275239"/>
              <a:ext cx="2342603"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2753777" y="3370913"/>
              <a:ext cx="2192741" cy="189673"/>
              <a:chOff x="659335" y="1411290"/>
              <a:chExt cx="2192741" cy="189673"/>
            </a:xfrm>
          </p:grpSpPr>
          <p:grpSp>
            <p:nvGrpSpPr>
              <p:cNvPr id="4" name="Group 121"/>
              <p:cNvGrpSpPr/>
              <p:nvPr/>
            </p:nvGrpSpPr>
            <p:grpSpPr>
              <a:xfrm>
                <a:off x="659335" y="1411290"/>
                <a:ext cx="869453" cy="184666"/>
                <a:chOff x="2001613" y="3943350"/>
                <a:chExt cx="869453" cy="184666"/>
              </a:xfrm>
            </p:grpSpPr>
            <p:sp>
              <p:nvSpPr>
                <p:cNvPr id="93"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94" name="Rectangle 13"/>
                <p:cNvSpPr>
                  <a:spLocks noChangeArrowheads="1"/>
                </p:cNvSpPr>
                <p:nvPr/>
              </p:nvSpPr>
              <p:spPr bwMode="auto">
                <a:xfrm>
                  <a:off x="2147663" y="3943350"/>
                  <a:ext cx="72340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Bunker Coil</a:t>
                  </a:r>
                  <a:endParaRPr lang="en-US" sz="1200" b="1" i="1" dirty="0">
                    <a:solidFill>
                      <a:srgbClr val="002060"/>
                    </a:solidFill>
                    <a:latin typeface="Arial" pitchFamily="34" charset="0"/>
                  </a:endParaRPr>
                </a:p>
              </p:txBody>
            </p:sp>
          </p:grpSp>
          <p:grpSp>
            <p:nvGrpSpPr>
              <p:cNvPr id="5" name="Group 21"/>
              <p:cNvGrpSpPr/>
              <p:nvPr/>
            </p:nvGrpSpPr>
            <p:grpSpPr>
              <a:xfrm>
                <a:off x="1601522" y="1416297"/>
                <a:ext cx="1250554" cy="184666"/>
                <a:chOff x="3494663" y="3684038"/>
                <a:chExt cx="1250554" cy="184666"/>
              </a:xfrm>
            </p:grpSpPr>
            <p:sp>
              <p:nvSpPr>
                <p:cNvPr id="89" name="Rectangle 14"/>
                <p:cNvSpPr>
                  <a:spLocks noChangeArrowheads="1"/>
                </p:cNvSpPr>
                <p:nvPr/>
              </p:nvSpPr>
              <p:spPr bwMode="auto">
                <a:xfrm>
                  <a:off x="3494663"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90" name="Rectangle 15"/>
                <p:cNvSpPr>
                  <a:spLocks noChangeArrowheads="1"/>
                </p:cNvSpPr>
                <p:nvPr/>
              </p:nvSpPr>
              <p:spPr bwMode="auto">
                <a:xfrm>
                  <a:off x="3640713" y="3684038"/>
                  <a:ext cx="464871"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Fin Coil</a:t>
                  </a:r>
                  <a:endParaRPr lang="en-US" sz="1200" b="1" i="1" dirty="0">
                    <a:solidFill>
                      <a:srgbClr val="002060"/>
                    </a:solidFill>
                    <a:latin typeface="Arial" pitchFamily="34" charset="0"/>
                  </a:endParaRPr>
                </a:p>
              </p:txBody>
            </p:sp>
            <p:sp>
              <p:nvSpPr>
                <p:cNvPr id="91" name="Rectangle 14"/>
                <p:cNvSpPr>
                  <a:spLocks noChangeArrowheads="1"/>
                </p:cNvSpPr>
                <p:nvPr/>
              </p:nvSpPr>
              <p:spPr bwMode="auto">
                <a:xfrm>
                  <a:off x="4196813" y="3725313"/>
                  <a:ext cx="101600" cy="101600"/>
                </a:xfrm>
                <a:prstGeom prst="rect">
                  <a:avLst/>
                </a:prstGeom>
                <a:solidFill>
                  <a:srgbClr val="D9D9D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92" name="Rectangle 15"/>
                <p:cNvSpPr>
                  <a:spLocks noChangeArrowheads="1"/>
                </p:cNvSpPr>
                <p:nvPr/>
              </p:nvSpPr>
              <p:spPr bwMode="auto">
                <a:xfrm>
                  <a:off x="4342863" y="3684038"/>
                  <a:ext cx="402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DK/CS</a:t>
                  </a:r>
                  <a:endParaRPr lang="en-US" sz="1200" b="1" i="1" dirty="0">
                    <a:solidFill>
                      <a:srgbClr val="002060"/>
                    </a:solidFill>
                    <a:latin typeface="Arial" pitchFamily="34" charset="0"/>
                  </a:endParaRPr>
                </a:p>
              </p:txBody>
            </p:sp>
          </p:grpSp>
        </p:grpSp>
      </p:grpSp>
      <p:sp>
        <p:nvSpPr>
          <p:cNvPr id="53" name="Rectangle 52"/>
          <p:cNvSpPr/>
          <p:nvPr/>
        </p:nvSpPr>
        <p:spPr>
          <a:xfrm>
            <a:off x="25400" y="9539287"/>
            <a:ext cx="3503386" cy="215444"/>
          </a:xfrm>
          <a:prstGeom prst="rect">
            <a:avLst/>
          </a:prstGeom>
        </p:spPr>
        <p:txBody>
          <a:bodyPr wrap="square">
            <a:spAutoFit/>
          </a:bodyPr>
          <a:lstStyle/>
          <a:p>
            <a:pPr algn="l"/>
            <a:r>
              <a:rPr lang="en-US" sz="800" b="1" dirty="0" smtClean="0">
                <a:solidFill>
                  <a:schemeClr val="tx1"/>
                </a:solidFill>
                <a:latin typeface="Calibri" pitchFamily="34" charset="0"/>
              </a:rPr>
              <a:t>CHAPTER 9:  TECHNOLOGY &amp; EQUIPMENTS USED</a:t>
            </a:r>
            <a:endParaRPr lang="en-US" sz="800" b="1" dirty="0">
              <a:solidFill>
                <a:schemeClr val="tx1"/>
              </a:solidFill>
              <a:latin typeface="Calibri" pitchFamily="34" charset="0"/>
            </a:endParaRPr>
          </a:p>
        </p:txBody>
      </p:sp>
      <p:graphicFrame>
        <p:nvGraphicFramePr>
          <p:cNvPr id="100" name="Chart 99"/>
          <p:cNvGraphicFramePr/>
          <p:nvPr>
            <p:extLst>
              <p:ext uri="{D42A27DB-BD31-4B8C-83A1-F6EECF244321}">
                <p14:modId xmlns:p14="http://schemas.microsoft.com/office/powerpoint/2010/main" xmlns="" val="1712051055"/>
              </p:ext>
            </p:extLst>
          </p:nvPr>
        </p:nvGraphicFramePr>
        <p:xfrm>
          <a:off x="5580334" y="2389548"/>
          <a:ext cx="1212308" cy="1383452"/>
        </p:xfrm>
        <a:graphic>
          <a:graphicData uri="http://schemas.openxmlformats.org/drawingml/2006/chart">
            <c:chart xmlns:c="http://schemas.openxmlformats.org/drawingml/2006/chart" xmlns:r="http://schemas.openxmlformats.org/officeDocument/2006/relationships" r:id="rId7"/>
          </a:graphicData>
        </a:graphic>
      </p:graphicFrame>
      <p:sp>
        <p:nvSpPr>
          <p:cNvPr id="101" name="TextBox 100"/>
          <p:cNvSpPr txBox="1"/>
          <p:nvPr/>
        </p:nvSpPr>
        <p:spPr>
          <a:xfrm>
            <a:off x="349006" y="2105250"/>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102" name="TextBox 101"/>
          <p:cNvSpPr txBox="1"/>
          <p:nvPr/>
        </p:nvSpPr>
        <p:spPr>
          <a:xfrm>
            <a:off x="1367603" y="2139173"/>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103" name="TextBox 102"/>
          <p:cNvSpPr txBox="1"/>
          <p:nvPr/>
        </p:nvSpPr>
        <p:spPr>
          <a:xfrm>
            <a:off x="2423558" y="2105250"/>
            <a:ext cx="1071450" cy="430887"/>
          </a:xfrm>
          <a:prstGeom prst="rect">
            <a:avLst/>
          </a:prstGeom>
          <a:noFill/>
        </p:spPr>
        <p:txBody>
          <a:bodyPr wrap="square" rtlCol="0">
            <a:spAutoFit/>
          </a:bodyPr>
          <a:lstStyle/>
          <a:p>
            <a:r>
              <a:rPr lang="en-US" sz="1100" b="1" dirty="0" smtClean="0">
                <a:solidFill>
                  <a:srgbClr val="002060"/>
                </a:solidFill>
                <a:latin typeface="Calibri" pitchFamily="34" charset="0"/>
              </a:rPr>
              <a:t>Type P</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104" name="TextBox 103"/>
          <p:cNvSpPr txBox="1"/>
          <p:nvPr/>
        </p:nvSpPr>
        <p:spPr>
          <a:xfrm>
            <a:off x="3442585" y="2105250"/>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105" name="TextBox 104"/>
          <p:cNvSpPr txBox="1"/>
          <p:nvPr/>
        </p:nvSpPr>
        <p:spPr>
          <a:xfrm>
            <a:off x="4455904" y="2105250"/>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 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106" name="TextBox 105"/>
          <p:cNvSpPr txBox="1"/>
          <p:nvPr/>
        </p:nvSpPr>
        <p:spPr>
          <a:xfrm>
            <a:off x="5551760" y="1994029"/>
            <a:ext cx="1320754" cy="600164"/>
          </a:xfrm>
          <a:prstGeom prst="rect">
            <a:avLst/>
          </a:prstGeom>
          <a:noFill/>
        </p:spPr>
        <p:txBody>
          <a:bodyPr wrap="squar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graphicFrame>
        <p:nvGraphicFramePr>
          <p:cNvPr id="107" name="Chart 106"/>
          <p:cNvGraphicFramePr/>
          <p:nvPr>
            <p:extLst>
              <p:ext uri="{D42A27DB-BD31-4B8C-83A1-F6EECF244321}">
                <p14:modId xmlns:p14="http://schemas.microsoft.com/office/powerpoint/2010/main" xmlns="" val="1712051055"/>
              </p:ext>
            </p:extLst>
          </p:nvPr>
        </p:nvGraphicFramePr>
        <p:xfrm>
          <a:off x="108494" y="2389548"/>
          <a:ext cx="1212308" cy="13834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12" name="Chart 111"/>
          <p:cNvGraphicFramePr/>
          <p:nvPr>
            <p:extLst>
              <p:ext uri="{D42A27DB-BD31-4B8C-83A1-F6EECF244321}">
                <p14:modId xmlns:p14="http://schemas.microsoft.com/office/powerpoint/2010/main" xmlns="" val="1712051055"/>
              </p:ext>
            </p:extLst>
          </p:nvPr>
        </p:nvGraphicFramePr>
        <p:xfrm>
          <a:off x="1202862" y="2389548"/>
          <a:ext cx="1212308" cy="13834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13" name="Chart 112"/>
          <p:cNvGraphicFramePr/>
          <p:nvPr>
            <p:extLst>
              <p:ext uri="{D42A27DB-BD31-4B8C-83A1-F6EECF244321}">
                <p14:modId xmlns:p14="http://schemas.microsoft.com/office/powerpoint/2010/main" xmlns="" val="1712051055"/>
              </p:ext>
            </p:extLst>
          </p:nvPr>
        </p:nvGraphicFramePr>
        <p:xfrm>
          <a:off x="2297230" y="2389548"/>
          <a:ext cx="1212308" cy="13834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14" name="Chart 113"/>
          <p:cNvGraphicFramePr/>
          <p:nvPr>
            <p:extLst>
              <p:ext uri="{D42A27DB-BD31-4B8C-83A1-F6EECF244321}">
                <p14:modId xmlns:p14="http://schemas.microsoft.com/office/powerpoint/2010/main" xmlns="" val="1712051055"/>
              </p:ext>
            </p:extLst>
          </p:nvPr>
        </p:nvGraphicFramePr>
        <p:xfrm>
          <a:off x="3391598" y="2389548"/>
          <a:ext cx="1212308" cy="13834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15" name="Chart 114"/>
          <p:cNvGraphicFramePr/>
          <p:nvPr>
            <p:extLst>
              <p:ext uri="{D42A27DB-BD31-4B8C-83A1-F6EECF244321}">
                <p14:modId xmlns:p14="http://schemas.microsoft.com/office/powerpoint/2010/main" xmlns="" val="1712051055"/>
              </p:ext>
            </p:extLst>
          </p:nvPr>
        </p:nvGraphicFramePr>
        <p:xfrm>
          <a:off x="4485966" y="2389548"/>
          <a:ext cx="1212308" cy="1383452"/>
        </p:xfrm>
        <a:graphic>
          <a:graphicData uri="http://schemas.openxmlformats.org/drawingml/2006/chart">
            <c:chart xmlns:c="http://schemas.openxmlformats.org/drawingml/2006/chart" xmlns:r="http://schemas.openxmlformats.org/officeDocument/2006/relationships" r:id="rId12"/>
          </a:graphicData>
        </a:graphic>
      </p:graphicFrame>
      <p:grpSp>
        <p:nvGrpSpPr>
          <p:cNvPr id="6" name="Group 132"/>
          <p:cNvGrpSpPr/>
          <p:nvPr/>
        </p:nvGrpSpPr>
        <p:grpSpPr>
          <a:xfrm>
            <a:off x="2295625" y="3611033"/>
            <a:ext cx="2342603" cy="326405"/>
            <a:chOff x="2680247" y="3275239"/>
            <a:chExt cx="2342603" cy="326405"/>
          </a:xfrm>
        </p:grpSpPr>
        <p:sp>
          <p:nvSpPr>
            <p:cNvPr id="117" name="Rectangle 116"/>
            <p:cNvSpPr/>
            <p:nvPr/>
          </p:nvSpPr>
          <p:spPr bwMode="auto">
            <a:xfrm>
              <a:off x="2680247" y="3275239"/>
              <a:ext cx="2342603"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7" name="Group 78"/>
            <p:cNvGrpSpPr/>
            <p:nvPr/>
          </p:nvGrpSpPr>
          <p:grpSpPr>
            <a:xfrm>
              <a:off x="2753777" y="3370913"/>
              <a:ext cx="2192741" cy="189673"/>
              <a:chOff x="659335" y="1411290"/>
              <a:chExt cx="2192741" cy="189673"/>
            </a:xfrm>
          </p:grpSpPr>
          <p:grpSp>
            <p:nvGrpSpPr>
              <p:cNvPr id="8" name="Group 121"/>
              <p:cNvGrpSpPr/>
              <p:nvPr/>
            </p:nvGrpSpPr>
            <p:grpSpPr>
              <a:xfrm>
                <a:off x="659335" y="1411290"/>
                <a:ext cx="869453" cy="184666"/>
                <a:chOff x="2001613" y="3943350"/>
                <a:chExt cx="869453" cy="184666"/>
              </a:xfrm>
            </p:grpSpPr>
            <p:sp>
              <p:nvSpPr>
                <p:cNvPr id="125"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26" name="Rectangle 13"/>
                <p:cNvSpPr>
                  <a:spLocks noChangeArrowheads="1"/>
                </p:cNvSpPr>
                <p:nvPr/>
              </p:nvSpPr>
              <p:spPr bwMode="auto">
                <a:xfrm>
                  <a:off x="2147663" y="3943350"/>
                  <a:ext cx="72340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Bunker Coil</a:t>
                  </a:r>
                  <a:endParaRPr lang="en-US" sz="1200" b="1" i="1" dirty="0">
                    <a:solidFill>
                      <a:srgbClr val="002060"/>
                    </a:solidFill>
                    <a:latin typeface="Arial" pitchFamily="34" charset="0"/>
                  </a:endParaRPr>
                </a:p>
              </p:txBody>
            </p:sp>
          </p:grpSp>
          <p:grpSp>
            <p:nvGrpSpPr>
              <p:cNvPr id="9" name="Group 21"/>
              <p:cNvGrpSpPr/>
              <p:nvPr/>
            </p:nvGrpSpPr>
            <p:grpSpPr>
              <a:xfrm>
                <a:off x="1601522" y="1416297"/>
                <a:ext cx="1250554" cy="184666"/>
                <a:chOff x="3494663" y="3684038"/>
                <a:chExt cx="1250554" cy="184666"/>
              </a:xfrm>
            </p:grpSpPr>
            <p:sp>
              <p:nvSpPr>
                <p:cNvPr id="121" name="Rectangle 14"/>
                <p:cNvSpPr>
                  <a:spLocks noChangeArrowheads="1"/>
                </p:cNvSpPr>
                <p:nvPr/>
              </p:nvSpPr>
              <p:spPr bwMode="auto">
                <a:xfrm>
                  <a:off x="3494663"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22" name="Rectangle 15"/>
                <p:cNvSpPr>
                  <a:spLocks noChangeArrowheads="1"/>
                </p:cNvSpPr>
                <p:nvPr/>
              </p:nvSpPr>
              <p:spPr bwMode="auto">
                <a:xfrm>
                  <a:off x="3640713" y="3684038"/>
                  <a:ext cx="464871"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Fin Coil</a:t>
                  </a:r>
                  <a:endParaRPr lang="en-US" sz="1200" b="1" i="1" dirty="0">
                    <a:solidFill>
                      <a:srgbClr val="002060"/>
                    </a:solidFill>
                    <a:latin typeface="Arial" pitchFamily="34" charset="0"/>
                  </a:endParaRPr>
                </a:p>
              </p:txBody>
            </p:sp>
            <p:sp>
              <p:nvSpPr>
                <p:cNvPr id="123" name="Rectangle 14"/>
                <p:cNvSpPr>
                  <a:spLocks noChangeArrowheads="1"/>
                </p:cNvSpPr>
                <p:nvPr/>
              </p:nvSpPr>
              <p:spPr bwMode="auto">
                <a:xfrm>
                  <a:off x="4196813" y="3725313"/>
                  <a:ext cx="101600" cy="101600"/>
                </a:xfrm>
                <a:prstGeom prst="rect">
                  <a:avLst/>
                </a:prstGeom>
                <a:solidFill>
                  <a:srgbClr val="D9D9D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24" name="Rectangle 15"/>
                <p:cNvSpPr>
                  <a:spLocks noChangeArrowheads="1"/>
                </p:cNvSpPr>
                <p:nvPr/>
              </p:nvSpPr>
              <p:spPr bwMode="auto">
                <a:xfrm>
                  <a:off x="4342863" y="3684038"/>
                  <a:ext cx="402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DK/CS</a:t>
                  </a:r>
                  <a:endParaRPr lang="en-US" sz="1200" b="1" i="1" dirty="0">
                    <a:solidFill>
                      <a:srgbClr val="002060"/>
                    </a:solidFill>
                    <a:latin typeface="Arial" pitchFamily="34" charset="0"/>
                  </a:endParaRPr>
                </a:p>
              </p:txBody>
            </p:sp>
          </p:grpSp>
        </p:grpSp>
      </p:grpSp>
    </p:spTree>
  </p:cSld>
  <p:clrMapOvr>
    <a:masterClrMapping/>
  </p:clrMapOvr>
  <p:transition/>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6" name="Round Diagonal Corner Rectangle 15"/>
          <p:cNvSpPr/>
          <p:nvPr/>
        </p:nvSpPr>
        <p:spPr bwMode="auto">
          <a:xfrm>
            <a:off x="338287" y="8344019"/>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endParaRPr lang="en-US" sz="1200" dirty="0" smtClean="0">
              <a:solidFill>
                <a:srgbClr val="002060"/>
              </a:solidFill>
              <a:latin typeface="Calibri" pitchFamily="34" charset="0"/>
            </a:endParaRPr>
          </a:p>
          <a:p>
            <a:pPr marL="177800" lvl="1" indent="-177800" algn="just">
              <a:buFont typeface="Arial" pitchFamily="34" charset="0"/>
              <a:buChar char="•"/>
            </a:pPr>
            <a:r>
              <a:rPr lang="en-US" sz="1200" dirty="0" smtClean="0">
                <a:solidFill>
                  <a:srgbClr val="002060"/>
                </a:solidFill>
                <a:latin typeface="Calibri" pitchFamily="34" charset="0"/>
              </a:rPr>
              <a:t>A very high proportion of use of bunker coil system is seen in UP, Chattisgarh Punjab and West Bengal.</a:t>
            </a:r>
          </a:p>
          <a:p>
            <a:pPr marL="177800" lvl="1" indent="-177800" algn="l">
              <a:buFont typeface="Arial" pitchFamily="34" charset="0"/>
              <a:buChar char="•"/>
            </a:pPr>
            <a:r>
              <a:rPr lang="en-US" sz="1200" dirty="0" smtClean="0">
                <a:solidFill>
                  <a:srgbClr val="002060"/>
                </a:solidFill>
                <a:latin typeface="Calibri" pitchFamily="34" charset="0"/>
              </a:rPr>
              <a:t>Higher proportion of CS’s in TN and Kerala use fin system.</a:t>
            </a:r>
          </a:p>
        </p:txBody>
      </p:sp>
      <p:graphicFrame>
        <p:nvGraphicFramePr>
          <p:cNvPr id="18" name="Table 17"/>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1471383"/>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490461">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6974">
                <a:tc>
                  <a:txBody>
                    <a:bodyPr/>
                    <a:lstStyle/>
                    <a:p>
                      <a:pPr algn="l" fontAlgn="b"/>
                      <a:r>
                        <a:rPr lang="en-US" sz="1000" b="0" i="0" u="none" strike="noStrike" kern="1200" dirty="0" smtClean="0">
                          <a:solidFill>
                            <a:srgbClr val="002060"/>
                          </a:solidFill>
                          <a:latin typeface="Calibri"/>
                          <a:ea typeface="+mn-ea"/>
                          <a:cs typeface="+mn-cs"/>
                        </a:rPr>
                        <a:t>Bunker coil system</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6974">
                <a:tc>
                  <a:txBody>
                    <a:bodyPr/>
                    <a:lstStyle/>
                    <a:p>
                      <a:pPr algn="l" fontAlgn="b"/>
                      <a:r>
                        <a:rPr lang="en-US" sz="1000" b="0" i="0" u="none" strike="noStrike" kern="1200" dirty="0" smtClean="0">
                          <a:solidFill>
                            <a:srgbClr val="002060"/>
                          </a:solidFill>
                          <a:latin typeface="Calibri"/>
                          <a:ea typeface="+mn-ea"/>
                          <a:cs typeface="+mn-cs"/>
                        </a:rPr>
                        <a:t>Fin Coil system</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6974">
                <a:tc>
                  <a:txBody>
                    <a:bodyPr/>
                    <a:lstStyle/>
                    <a:p>
                      <a:pPr algn="l" fontAlgn="b"/>
                      <a:r>
                        <a:rPr lang="en-US" sz="1000" b="0" i="0" u="none" strike="noStrike" kern="1200" dirty="0" smtClean="0">
                          <a:solidFill>
                            <a:srgbClr val="002060"/>
                          </a:solidFill>
                          <a:latin typeface="Calibri"/>
                          <a:ea typeface="+mn-ea"/>
                          <a:cs typeface="+mn-cs"/>
                        </a:rPr>
                        <a:t>DK / CS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9" name="Table 18"/>
          <p:cNvGraphicFramePr>
            <a:graphicFrameLocks noGrp="1"/>
          </p:cNvGraphicFramePr>
          <p:nvPr>
            <p:extLst>
              <p:ext uri="{D42A27DB-BD31-4B8C-83A1-F6EECF244321}">
                <p14:modId xmlns="" xmlns:p14="http://schemas.microsoft.com/office/powerpoint/2010/main" val="1900869649"/>
              </p:ext>
            </p:extLst>
          </p:nvPr>
        </p:nvGraphicFramePr>
        <p:xfrm>
          <a:off x="304801" y="3329852"/>
          <a:ext cx="6305549" cy="1474376"/>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491459">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Haryana</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7639">
                <a:tc>
                  <a:txBody>
                    <a:bodyPr/>
                    <a:lstStyle/>
                    <a:p>
                      <a:pPr algn="l" fontAlgn="b"/>
                      <a:r>
                        <a:rPr lang="en-US" sz="1000" b="0" i="0" u="none" strike="noStrike" kern="1200" dirty="0" smtClean="0">
                          <a:solidFill>
                            <a:srgbClr val="002060"/>
                          </a:solidFill>
                          <a:latin typeface="Calibri"/>
                          <a:ea typeface="+mn-ea"/>
                          <a:cs typeface="+mn-cs"/>
                        </a:rPr>
                        <a:t>Bunker coil system</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7639">
                <a:tc>
                  <a:txBody>
                    <a:bodyPr/>
                    <a:lstStyle/>
                    <a:p>
                      <a:pPr algn="l" fontAlgn="b"/>
                      <a:r>
                        <a:rPr lang="en-US" sz="1000" b="0" i="0" u="none" strike="noStrike" kern="1200" dirty="0" smtClean="0">
                          <a:solidFill>
                            <a:srgbClr val="002060"/>
                          </a:solidFill>
                          <a:latin typeface="Calibri"/>
                          <a:ea typeface="+mn-ea"/>
                          <a:cs typeface="+mn-cs"/>
                        </a:rPr>
                        <a:t>Fin Coil system</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7639">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DK / CS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0" name="Table 19"/>
          <p:cNvGraphicFramePr>
            <a:graphicFrameLocks noGrp="1"/>
          </p:cNvGraphicFramePr>
          <p:nvPr>
            <p:extLst>
              <p:ext uri="{D42A27DB-BD31-4B8C-83A1-F6EECF244321}">
                <p14:modId xmlns="" xmlns:p14="http://schemas.microsoft.com/office/powerpoint/2010/main" val="1900869649"/>
              </p:ext>
            </p:extLst>
          </p:nvPr>
        </p:nvGraphicFramePr>
        <p:xfrm>
          <a:off x="304801" y="5126629"/>
          <a:ext cx="6325521" cy="1549943"/>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47931"/>
                <a:gridCol w="566928"/>
                <a:gridCol w="594360"/>
                <a:gridCol w="547931"/>
                <a:gridCol w="457200"/>
                <a:gridCol w="547931"/>
                <a:gridCol w="384048"/>
                <a:gridCol w="667512"/>
                <a:gridCol w="502920"/>
              </a:tblGrid>
              <a:tr h="516647">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44432">
                <a:tc>
                  <a:txBody>
                    <a:bodyPr/>
                    <a:lstStyle/>
                    <a:p>
                      <a:pPr algn="l" fontAlgn="b"/>
                      <a:r>
                        <a:rPr lang="en-US" sz="1000" b="0" i="0" u="none" strike="noStrike" kern="1200" dirty="0" smtClean="0">
                          <a:solidFill>
                            <a:srgbClr val="002060"/>
                          </a:solidFill>
                          <a:latin typeface="Calibri"/>
                          <a:ea typeface="+mn-ea"/>
                          <a:cs typeface="+mn-cs"/>
                        </a:rPr>
                        <a:t>Bunker coil system</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44432">
                <a:tc>
                  <a:txBody>
                    <a:bodyPr/>
                    <a:lstStyle/>
                    <a:p>
                      <a:pPr algn="l" fontAlgn="b"/>
                      <a:r>
                        <a:rPr lang="en-US" sz="1000" b="0" i="0" u="none" strike="noStrike" kern="1200" dirty="0" smtClean="0">
                          <a:solidFill>
                            <a:srgbClr val="002060"/>
                          </a:solidFill>
                          <a:latin typeface="Calibri"/>
                          <a:ea typeface="+mn-ea"/>
                          <a:cs typeface="+mn-cs"/>
                        </a:rPr>
                        <a:t>Fin Coil system</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44432">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DK / CS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2" name="Table 21"/>
          <p:cNvGraphicFramePr>
            <a:graphicFrameLocks noGrp="1"/>
          </p:cNvGraphicFramePr>
          <p:nvPr>
            <p:extLst>
              <p:ext uri="{D42A27DB-BD31-4B8C-83A1-F6EECF244321}">
                <p14:modId xmlns="" xmlns:p14="http://schemas.microsoft.com/office/powerpoint/2010/main" val="1900869649"/>
              </p:ext>
            </p:extLst>
          </p:nvPr>
        </p:nvGraphicFramePr>
        <p:xfrm>
          <a:off x="304801" y="6923405"/>
          <a:ext cx="6291942" cy="1465852"/>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48640"/>
                <a:gridCol w="548640"/>
                <a:gridCol w="548640"/>
                <a:gridCol w="548640"/>
                <a:gridCol w="619034"/>
                <a:gridCol w="731520"/>
                <a:gridCol w="619034"/>
                <a:gridCol w="619034"/>
              </a:tblGrid>
              <a:tr h="488617">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5745">
                <a:tc>
                  <a:txBody>
                    <a:bodyPr/>
                    <a:lstStyle/>
                    <a:p>
                      <a:pPr algn="l" fontAlgn="b"/>
                      <a:r>
                        <a:rPr lang="en-US" sz="1000" b="0" i="0" u="none" strike="noStrike" kern="1200" dirty="0" smtClean="0">
                          <a:solidFill>
                            <a:srgbClr val="002060"/>
                          </a:solidFill>
                          <a:latin typeface="Calibri"/>
                          <a:ea typeface="+mn-ea"/>
                          <a:cs typeface="+mn-cs"/>
                        </a:rPr>
                        <a:t>Bunker coil system</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5745">
                <a:tc>
                  <a:txBody>
                    <a:bodyPr/>
                    <a:lstStyle/>
                    <a:p>
                      <a:pPr algn="l" fontAlgn="b"/>
                      <a:r>
                        <a:rPr lang="en-US" sz="1000" b="0" i="0" u="none" strike="noStrike" kern="1200" dirty="0" smtClean="0">
                          <a:solidFill>
                            <a:srgbClr val="002060"/>
                          </a:solidFill>
                          <a:latin typeface="Calibri"/>
                          <a:ea typeface="+mn-ea"/>
                          <a:cs typeface="+mn-cs"/>
                        </a:rPr>
                        <a:t>Fin Coil system</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5745">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DK / CS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5" name="Title 7"/>
          <p:cNvSpPr>
            <a:spLocks noGrp="1"/>
          </p:cNvSpPr>
          <p:nvPr>
            <p:ph type="title"/>
          </p:nvPr>
        </p:nvSpPr>
        <p:spPr>
          <a:xfrm>
            <a:off x="936175" y="41932"/>
            <a:ext cx="5439302" cy="922464"/>
          </a:xfrm>
        </p:spPr>
        <p:txBody>
          <a:bodyPr/>
          <a:lstStyle/>
          <a:p>
            <a:r>
              <a:rPr lang="en-US" dirty="0" smtClean="0"/>
              <a:t>13.1 USE OF BUNKER COIL SYSTEM</a:t>
            </a:r>
            <a:endParaRPr lang="en-US" dirty="0"/>
          </a:p>
        </p:txBody>
      </p:sp>
      <p:sp>
        <p:nvSpPr>
          <p:cNvPr id="26" name="TextBox 25"/>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28" name="TextBox 27"/>
          <p:cNvSpPr txBox="1"/>
          <p:nvPr/>
        </p:nvSpPr>
        <p:spPr>
          <a:xfrm>
            <a:off x="4127007"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Tree>
  </p:cSld>
  <p:clrMapOvr>
    <a:masterClrMapping/>
  </p:clrMapOvr>
  <p:transition/>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13.1 USE OF BUNKER COIL SYSTEM</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23" name="Object 25"/>
          <p:cNvGraphicFramePr>
            <a:graphicFrameLocks noChangeAspect="1"/>
          </p:cNvGraphicFramePr>
          <p:nvPr>
            <p:extLst>
              <p:ext uri="{D42A27DB-BD31-4B8C-83A1-F6EECF244321}">
                <p14:modId xmlns:p14="http://schemas.microsoft.com/office/powerpoint/2010/main" xmlns="" val="1355631740"/>
              </p:ext>
            </p:extLst>
          </p:nvPr>
        </p:nvGraphicFramePr>
        <p:xfrm>
          <a:off x="117265" y="1636444"/>
          <a:ext cx="6697194" cy="3375358"/>
        </p:xfrm>
        <a:graphic>
          <a:graphicData uri="http://schemas.openxmlformats.org/drawingml/2006/chart">
            <c:chart xmlns:c="http://schemas.openxmlformats.org/drawingml/2006/chart" xmlns:r="http://schemas.openxmlformats.org/officeDocument/2006/relationships" r:id="rId2"/>
          </a:graphicData>
        </a:graphic>
      </p:graphicFrame>
      <p:sp>
        <p:nvSpPr>
          <p:cNvPr id="24" name="TextBox 23"/>
          <p:cNvSpPr txBox="1"/>
          <p:nvPr/>
        </p:nvSpPr>
        <p:spPr>
          <a:xfrm>
            <a:off x="312187" y="1335959"/>
            <a:ext cx="1008622" cy="276999"/>
          </a:xfrm>
          <a:prstGeom prst="rect">
            <a:avLst/>
          </a:prstGeom>
          <a:gradFill flip="none" rotWithShape="1">
            <a:gsLst>
              <a:gs pos="0">
                <a:srgbClr val="00B0F0">
                  <a:tint val="66000"/>
                  <a:satMod val="160000"/>
                </a:srgbClr>
              </a:gs>
              <a:gs pos="50000">
                <a:srgbClr val="00B0F0">
                  <a:tint val="44500"/>
                  <a:satMod val="160000"/>
                </a:srgbClr>
              </a:gs>
              <a:gs pos="100000">
                <a:srgbClr val="00B0F0">
                  <a:tint val="23500"/>
                  <a:satMod val="160000"/>
                </a:srgbClr>
              </a:gs>
            </a:gsLst>
            <a:path path="circle">
              <a:fillToRect l="50000" t="50000" r="50000" b="50000"/>
            </a:path>
            <a:tileRect/>
          </a:gradFill>
          <a:ln>
            <a:noFill/>
          </a:ln>
          <a:effectLst>
            <a:innerShdw blurRad="63500" dist="50800" dir="16200000">
              <a:prstClr val="black">
                <a:alpha val="50000"/>
              </a:prstClr>
            </a:innerShdw>
          </a:effectLst>
        </p:spPr>
        <p:txBody>
          <a:bodyPr wrap="square" rtlCol="0" anchor="b">
            <a:spAutoFit/>
          </a:bodyPr>
          <a:lstStyle/>
          <a:p>
            <a:r>
              <a:rPr lang="en-US" sz="1200" b="1" dirty="0" smtClean="0">
                <a:solidFill>
                  <a:srgbClr val="000000"/>
                </a:solidFill>
                <a:latin typeface="Calibri" pitchFamily="34" charset="0"/>
                <a:cs typeface="Calibri" pitchFamily="34" charset="0"/>
              </a:rPr>
              <a:t>ALL</a:t>
            </a:r>
            <a:endParaRPr lang="en-US" sz="1200" b="1" dirty="0">
              <a:solidFill>
                <a:srgbClr val="000000"/>
              </a:solidFill>
              <a:latin typeface="Calibri" pitchFamily="34" charset="0"/>
              <a:cs typeface="Calibri" pitchFamily="34" charset="0"/>
            </a:endParaRPr>
          </a:p>
        </p:txBody>
      </p:sp>
      <p:grpSp>
        <p:nvGrpSpPr>
          <p:cNvPr id="2" name="Group 37"/>
          <p:cNvGrpSpPr/>
          <p:nvPr/>
        </p:nvGrpSpPr>
        <p:grpSpPr>
          <a:xfrm>
            <a:off x="1445555" y="1332552"/>
            <a:ext cx="4029232" cy="2608086"/>
            <a:chOff x="1445555" y="1535748"/>
            <a:chExt cx="4029232" cy="3474720"/>
          </a:xfrm>
        </p:grpSpPr>
        <p:cxnSp>
          <p:nvCxnSpPr>
            <p:cNvPr id="27" name="Straight Connector 26"/>
            <p:cNvCxnSpPr/>
            <p:nvPr/>
          </p:nvCxnSpPr>
          <p:spPr bwMode="auto">
            <a:xfrm rot="5400000">
              <a:off x="-291011" y="3272314"/>
              <a:ext cx="3474720" cy="1588"/>
            </a:xfrm>
            <a:prstGeom prst="line">
              <a:avLst/>
            </a:prstGeom>
            <a:solidFill>
              <a:schemeClr val="accent1"/>
            </a:solidFill>
            <a:ln w="3175" cap="flat" cmpd="sng" algn="ctr">
              <a:solidFill>
                <a:schemeClr val="bg2">
                  <a:lumMod val="65000"/>
                </a:schemeClr>
              </a:solidFill>
              <a:prstDash val="dash"/>
              <a:round/>
              <a:headEnd type="none" w="med" len="med"/>
              <a:tailEnd type="none" w="med" len="med"/>
            </a:ln>
            <a:effectLst/>
          </p:spPr>
        </p:cxnSp>
        <p:cxnSp>
          <p:nvCxnSpPr>
            <p:cNvPr id="28" name="Straight Connector 27"/>
            <p:cNvCxnSpPr/>
            <p:nvPr/>
          </p:nvCxnSpPr>
          <p:spPr bwMode="auto">
            <a:xfrm rot="5400000">
              <a:off x="1051537" y="3272314"/>
              <a:ext cx="3474720" cy="1588"/>
            </a:xfrm>
            <a:prstGeom prst="line">
              <a:avLst/>
            </a:prstGeom>
            <a:solidFill>
              <a:schemeClr val="accent1"/>
            </a:solidFill>
            <a:ln w="3175" cap="flat" cmpd="sng" algn="ctr">
              <a:solidFill>
                <a:schemeClr val="bg2">
                  <a:lumMod val="65000"/>
                </a:schemeClr>
              </a:solidFill>
              <a:prstDash val="dash"/>
              <a:round/>
              <a:headEnd type="none" w="med" len="med"/>
              <a:tailEnd type="none" w="med" len="med"/>
            </a:ln>
            <a:effectLst/>
          </p:spPr>
        </p:cxnSp>
        <p:cxnSp>
          <p:nvCxnSpPr>
            <p:cNvPr id="29" name="Straight Connector 28"/>
            <p:cNvCxnSpPr/>
            <p:nvPr/>
          </p:nvCxnSpPr>
          <p:spPr bwMode="auto">
            <a:xfrm rot="5400000">
              <a:off x="2394085" y="3272314"/>
              <a:ext cx="3474720" cy="1588"/>
            </a:xfrm>
            <a:prstGeom prst="line">
              <a:avLst/>
            </a:prstGeom>
            <a:solidFill>
              <a:schemeClr val="accent1"/>
            </a:solidFill>
            <a:ln w="3175" cap="flat" cmpd="sng" algn="ctr">
              <a:solidFill>
                <a:schemeClr val="bg2">
                  <a:lumMod val="65000"/>
                </a:schemeClr>
              </a:solidFill>
              <a:prstDash val="dash"/>
              <a:round/>
              <a:headEnd type="none" w="med" len="med"/>
              <a:tailEnd type="none" w="med" len="med"/>
            </a:ln>
            <a:effectLst/>
          </p:spPr>
        </p:cxnSp>
        <p:cxnSp>
          <p:nvCxnSpPr>
            <p:cNvPr id="30" name="Straight Connector 29"/>
            <p:cNvCxnSpPr/>
            <p:nvPr/>
          </p:nvCxnSpPr>
          <p:spPr bwMode="auto">
            <a:xfrm rot="5400000">
              <a:off x="3736633" y="3272314"/>
              <a:ext cx="3474720" cy="1588"/>
            </a:xfrm>
            <a:prstGeom prst="line">
              <a:avLst/>
            </a:prstGeom>
            <a:solidFill>
              <a:schemeClr val="accent1"/>
            </a:solidFill>
            <a:ln w="3175" cap="flat" cmpd="sng" algn="ctr">
              <a:solidFill>
                <a:schemeClr val="bg2">
                  <a:lumMod val="65000"/>
                </a:schemeClr>
              </a:solidFill>
              <a:prstDash val="dash"/>
              <a:round/>
              <a:headEnd type="none" w="med" len="med"/>
              <a:tailEnd type="none" w="med" len="med"/>
            </a:ln>
            <a:effectLst/>
          </p:spPr>
        </p:cxnSp>
      </p:grpSp>
      <p:sp>
        <p:nvSpPr>
          <p:cNvPr id="31" name="TextBox 30"/>
          <p:cNvSpPr txBox="1"/>
          <p:nvPr/>
        </p:nvSpPr>
        <p:spPr>
          <a:xfrm>
            <a:off x="1635366" y="1335959"/>
            <a:ext cx="1008622" cy="276999"/>
          </a:xfrm>
          <a:prstGeom prst="rect">
            <a:avLst/>
          </a:prstGeom>
          <a:gradFill flip="none" rotWithShape="1">
            <a:gsLst>
              <a:gs pos="0">
                <a:srgbClr val="00B0F0">
                  <a:tint val="66000"/>
                  <a:satMod val="160000"/>
                </a:srgbClr>
              </a:gs>
              <a:gs pos="50000">
                <a:srgbClr val="00B0F0">
                  <a:tint val="44500"/>
                  <a:satMod val="160000"/>
                </a:srgbClr>
              </a:gs>
              <a:gs pos="100000">
                <a:srgbClr val="00B0F0">
                  <a:tint val="23500"/>
                  <a:satMod val="160000"/>
                </a:srgbClr>
              </a:gs>
            </a:gsLst>
            <a:path path="circle">
              <a:fillToRect l="50000" t="50000" r="50000" b="50000"/>
            </a:path>
            <a:tileRect/>
          </a:gradFill>
          <a:ln>
            <a:noFill/>
          </a:ln>
          <a:effectLst>
            <a:innerShdw blurRad="63500" dist="50800" dir="16200000">
              <a:prstClr val="black">
                <a:alpha val="50000"/>
              </a:prstClr>
            </a:innerShdw>
          </a:effectLst>
        </p:spPr>
        <p:txBody>
          <a:bodyPr wrap="square" rtlCol="0" anchor="b">
            <a:spAutoFit/>
          </a:bodyPr>
          <a:lstStyle/>
          <a:p>
            <a:r>
              <a:rPr lang="en-US" sz="1200" b="1" dirty="0" smtClean="0">
                <a:solidFill>
                  <a:srgbClr val="000000"/>
                </a:solidFill>
                <a:latin typeface="Calibri" pitchFamily="34" charset="0"/>
                <a:cs typeface="Calibri" pitchFamily="34" charset="0"/>
              </a:rPr>
              <a:t>North</a:t>
            </a:r>
            <a:endParaRPr lang="en-US" sz="1200" b="1" dirty="0">
              <a:solidFill>
                <a:srgbClr val="000000"/>
              </a:solidFill>
              <a:latin typeface="Calibri" pitchFamily="34" charset="0"/>
              <a:cs typeface="Calibri" pitchFamily="34" charset="0"/>
            </a:endParaRPr>
          </a:p>
        </p:txBody>
      </p:sp>
      <p:sp>
        <p:nvSpPr>
          <p:cNvPr id="32" name="TextBox 31"/>
          <p:cNvSpPr txBox="1"/>
          <p:nvPr/>
        </p:nvSpPr>
        <p:spPr>
          <a:xfrm>
            <a:off x="2958545" y="1335959"/>
            <a:ext cx="1008622" cy="276999"/>
          </a:xfrm>
          <a:prstGeom prst="rect">
            <a:avLst/>
          </a:prstGeom>
          <a:gradFill flip="none" rotWithShape="1">
            <a:gsLst>
              <a:gs pos="0">
                <a:srgbClr val="00B0F0">
                  <a:tint val="66000"/>
                  <a:satMod val="160000"/>
                </a:srgbClr>
              </a:gs>
              <a:gs pos="50000">
                <a:srgbClr val="00B0F0">
                  <a:tint val="44500"/>
                  <a:satMod val="160000"/>
                </a:srgbClr>
              </a:gs>
              <a:gs pos="100000">
                <a:srgbClr val="00B0F0">
                  <a:tint val="23500"/>
                  <a:satMod val="160000"/>
                </a:srgbClr>
              </a:gs>
            </a:gsLst>
            <a:path path="circle">
              <a:fillToRect l="50000" t="50000" r="50000" b="50000"/>
            </a:path>
            <a:tileRect/>
          </a:gradFill>
          <a:ln>
            <a:noFill/>
          </a:ln>
          <a:effectLst>
            <a:innerShdw blurRad="63500" dist="50800" dir="16200000">
              <a:prstClr val="black">
                <a:alpha val="50000"/>
              </a:prstClr>
            </a:innerShdw>
          </a:effectLst>
        </p:spPr>
        <p:txBody>
          <a:bodyPr wrap="square" rtlCol="0" anchor="b">
            <a:spAutoFit/>
          </a:bodyPr>
          <a:lstStyle/>
          <a:p>
            <a:r>
              <a:rPr lang="en-US" sz="1200" b="1" dirty="0" smtClean="0">
                <a:solidFill>
                  <a:srgbClr val="000000"/>
                </a:solidFill>
                <a:latin typeface="Calibri" pitchFamily="34" charset="0"/>
                <a:cs typeface="Calibri" pitchFamily="34" charset="0"/>
              </a:rPr>
              <a:t>East</a:t>
            </a:r>
            <a:endParaRPr lang="en-US" sz="1200" b="1" dirty="0">
              <a:solidFill>
                <a:srgbClr val="000000"/>
              </a:solidFill>
              <a:latin typeface="Calibri" pitchFamily="34" charset="0"/>
              <a:cs typeface="Calibri" pitchFamily="34" charset="0"/>
            </a:endParaRPr>
          </a:p>
        </p:txBody>
      </p:sp>
      <p:sp>
        <p:nvSpPr>
          <p:cNvPr id="33" name="TextBox 32"/>
          <p:cNvSpPr txBox="1"/>
          <p:nvPr/>
        </p:nvSpPr>
        <p:spPr>
          <a:xfrm>
            <a:off x="4281724" y="1335959"/>
            <a:ext cx="1008622" cy="276999"/>
          </a:xfrm>
          <a:prstGeom prst="rect">
            <a:avLst/>
          </a:prstGeom>
          <a:gradFill flip="none" rotWithShape="1">
            <a:gsLst>
              <a:gs pos="0">
                <a:srgbClr val="00B0F0">
                  <a:tint val="66000"/>
                  <a:satMod val="160000"/>
                </a:srgbClr>
              </a:gs>
              <a:gs pos="50000">
                <a:srgbClr val="00B0F0">
                  <a:tint val="44500"/>
                  <a:satMod val="160000"/>
                </a:srgbClr>
              </a:gs>
              <a:gs pos="100000">
                <a:srgbClr val="00B0F0">
                  <a:tint val="23500"/>
                  <a:satMod val="160000"/>
                </a:srgbClr>
              </a:gs>
            </a:gsLst>
            <a:path path="circle">
              <a:fillToRect l="50000" t="50000" r="50000" b="50000"/>
            </a:path>
            <a:tileRect/>
          </a:gradFill>
          <a:ln>
            <a:noFill/>
          </a:ln>
          <a:effectLst>
            <a:innerShdw blurRad="63500" dist="50800" dir="16200000">
              <a:prstClr val="black">
                <a:alpha val="50000"/>
              </a:prstClr>
            </a:innerShdw>
          </a:effectLst>
        </p:spPr>
        <p:txBody>
          <a:bodyPr wrap="square" rtlCol="0" anchor="b">
            <a:spAutoFit/>
          </a:bodyPr>
          <a:lstStyle/>
          <a:p>
            <a:r>
              <a:rPr lang="en-US" sz="1200" b="1" dirty="0" smtClean="0">
                <a:solidFill>
                  <a:srgbClr val="000000"/>
                </a:solidFill>
                <a:latin typeface="Calibri" pitchFamily="34" charset="0"/>
                <a:cs typeface="Calibri" pitchFamily="34" charset="0"/>
              </a:rPr>
              <a:t>West</a:t>
            </a:r>
            <a:endParaRPr lang="en-US" sz="1200" b="1" dirty="0">
              <a:solidFill>
                <a:srgbClr val="000000"/>
              </a:solidFill>
              <a:latin typeface="Calibri" pitchFamily="34" charset="0"/>
              <a:cs typeface="Calibri" pitchFamily="34" charset="0"/>
            </a:endParaRPr>
          </a:p>
        </p:txBody>
      </p:sp>
      <p:sp>
        <p:nvSpPr>
          <p:cNvPr id="36" name="TextBox 35"/>
          <p:cNvSpPr txBox="1"/>
          <p:nvPr/>
        </p:nvSpPr>
        <p:spPr>
          <a:xfrm>
            <a:off x="5619417" y="1335959"/>
            <a:ext cx="1008622" cy="276999"/>
          </a:xfrm>
          <a:prstGeom prst="rect">
            <a:avLst/>
          </a:prstGeom>
          <a:gradFill flip="none" rotWithShape="1">
            <a:gsLst>
              <a:gs pos="0">
                <a:srgbClr val="00B0F0">
                  <a:tint val="66000"/>
                  <a:satMod val="160000"/>
                </a:srgbClr>
              </a:gs>
              <a:gs pos="50000">
                <a:srgbClr val="00B0F0">
                  <a:tint val="44500"/>
                  <a:satMod val="160000"/>
                </a:srgbClr>
              </a:gs>
              <a:gs pos="100000">
                <a:srgbClr val="00B0F0">
                  <a:tint val="23500"/>
                  <a:satMod val="160000"/>
                </a:srgbClr>
              </a:gs>
            </a:gsLst>
            <a:path path="circle">
              <a:fillToRect l="50000" t="50000" r="50000" b="50000"/>
            </a:path>
            <a:tileRect/>
          </a:gradFill>
          <a:ln>
            <a:noFill/>
          </a:ln>
          <a:effectLst>
            <a:innerShdw blurRad="63500" dist="50800" dir="16200000">
              <a:prstClr val="black">
                <a:alpha val="50000"/>
              </a:prstClr>
            </a:innerShdw>
          </a:effectLst>
        </p:spPr>
        <p:txBody>
          <a:bodyPr wrap="square" rtlCol="0" anchor="b">
            <a:spAutoFit/>
          </a:bodyPr>
          <a:lstStyle/>
          <a:p>
            <a:r>
              <a:rPr lang="en-US" sz="1200" b="1" dirty="0" smtClean="0">
                <a:solidFill>
                  <a:srgbClr val="000000"/>
                </a:solidFill>
                <a:latin typeface="Calibri" pitchFamily="34" charset="0"/>
                <a:cs typeface="Calibri" pitchFamily="34" charset="0"/>
              </a:rPr>
              <a:t>South</a:t>
            </a:r>
            <a:endParaRPr lang="en-US" sz="1200" b="1" dirty="0">
              <a:solidFill>
                <a:srgbClr val="000000"/>
              </a:solidFill>
              <a:latin typeface="Calibri" pitchFamily="34" charset="0"/>
              <a:cs typeface="Calibri" pitchFamily="34" charset="0"/>
            </a:endParaRPr>
          </a:p>
        </p:txBody>
      </p:sp>
      <p:graphicFrame>
        <p:nvGraphicFramePr>
          <p:cNvPr id="41" name="Object 25"/>
          <p:cNvGraphicFramePr>
            <a:graphicFrameLocks noChangeAspect="1"/>
          </p:cNvGraphicFramePr>
          <p:nvPr>
            <p:extLst>
              <p:ext uri="{D42A27DB-BD31-4B8C-83A1-F6EECF244321}">
                <p14:modId xmlns:p14="http://schemas.microsoft.com/office/powerpoint/2010/main" xmlns="" val="1355631740"/>
              </p:ext>
            </p:extLst>
          </p:nvPr>
        </p:nvGraphicFramePr>
        <p:xfrm>
          <a:off x="117265" y="5439141"/>
          <a:ext cx="6697194" cy="3375358"/>
        </p:xfrm>
        <a:graphic>
          <a:graphicData uri="http://schemas.openxmlformats.org/drawingml/2006/chart">
            <c:chart xmlns:c="http://schemas.openxmlformats.org/drawingml/2006/chart" xmlns:r="http://schemas.openxmlformats.org/officeDocument/2006/relationships" r:id="rId3"/>
          </a:graphicData>
        </a:graphic>
      </p:graphicFrame>
      <p:sp>
        <p:nvSpPr>
          <p:cNvPr id="42" name="TextBox 41"/>
          <p:cNvSpPr txBox="1"/>
          <p:nvPr/>
        </p:nvSpPr>
        <p:spPr>
          <a:xfrm>
            <a:off x="312187" y="5147012"/>
            <a:ext cx="1008622" cy="261610"/>
          </a:xfrm>
          <a:prstGeom prst="rect">
            <a:avLst/>
          </a:prstGeom>
          <a:gradFill flip="none" rotWithShape="1">
            <a:gsLst>
              <a:gs pos="0">
                <a:srgbClr val="00B0F0">
                  <a:tint val="66000"/>
                  <a:satMod val="160000"/>
                </a:srgbClr>
              </a:gs>
              <a:gs pos="50000">
                <a:srgbClr val="00B0F0">
                  <a:tint val="44500"/>
                  <a:satMod val="160000"/>
                </a:srgbClr>
              </a:gs>
              <a:gs pos="100000">
                <a:srgbClr val="00B0F0">
                  <a:tint val="23500"/>
                  <a:satMod val="160000"/>
                </a:srgbClr>
              </a:gs>
            </a:gsLst>
            <a:path path="circle">
              <a:fillToRect l="50000" t="50000" r="50000" b="50000"/>
            </a:path>
            <a:tileRect/>
          </a:gradFill>
          <a:ln>
            <a:noFill/>
          </a:ln>
          <a:effectLst>
            <a:innerShdw blurRad="63500" dist="50800" dir="16200000">
              <a:prstClr val="black">
                <a:alpha val="50000"/>
              </a:prstClr>
            </a:innerShdw>
          </a:effectLst>
        </p:spPr>
        <p:txBody>
          <a:bodyPr wrap="square" rtlCol="0" anchor="b">
            <a:spAutoFit/>
          </a:bodyPr>
          <a:lstStyle/>
          <a:p>
            <a:r>
              <a:rPr lang="en-US" sz="1100" b="1" dirty="0" smtClean="0">
                <a:solidFill>
                  <a:srgbClr val="000000"/>
                </a:solidFill>
                <a:latin typeface="Calibri" pitchFamily="34" charset="0"/>
                <a:cs typeface="Calibri" pitchFamily="34" charset="0"/>
              </a:rPr>
              <a:t>Horticulture</a:t>
            </a:r>
            <a:endParaRPr lang="en-US" sz="1100" b="1" dirty="0">
              <a:solidFill>
                <a:srgbClr val="000000"/>
              </a:solidFill>
              <a:latin typeface="Calibri" pitchFamily="34" charset="0"/>
              <a:cs typeface="Calibri" pitchFamily="34" charset="0"/>
            </a:endParaRPr>
          </a:p>
        </p:txBody>
      </p:sp>
      <p:grpSp>
        <p:nvGrpSpPr>
          <p:cNvPr id="3" name="Group 42"/>
          <p:cNvGrpSpPr/>
          <p:nvPr/>
        </p:nvGrpSpPr>
        <p:grpSpPr>
          <a:xfrm>
            <a:off x="1445555" y="5135249"/>
            <a:ext cx="4029232" cy="2608086"/>
            <a:chOff x="1445555" y="1535748"/>
            <a:chExt cx="4029232" cy="3474720"/>
          </a:xfrm>
        </p:grpSpPr>
        <p:cxnSp>
          <p:nvCxnSpPr>
            <p:cNvPr id="48" name="Straight Connector 47"/>
            <p:cNvCxnSpPr/>
            <p:nvPr/>
          </p:nvCxnSpPr>
          <p:spPr bwMode="auto">
            <a:xfrm rot="5400000">
              <a:off x="-291011" y="3272314"/>
              <a:ext cx="3474720" cy="1588"/>
            </a:xfrm>
            <a:prstGeom prst="line">
              <a:avLst/>
            </a:prstGeom>
            <a:solidFill>
              <a:schemeClr val="accent1"/>
            </a:solidFill>
            <a:ln w="3175" cap="flat" cmpd="sng" algn="ctr">
              <a:solidFill>
                <a:schemeClr val="bg2">
                  <a:lumMod val="65000"/>
                </a:schemeClr>
              </a:solidFill>
              <a:prstDash val="dash"/>
              <a:round/>
              <a:headEnd type="none" w="med" len="med"/>
              <a:tailEnd type="none" w="med" len="med"/>
            </a:ln>
            <a:effectLst/>
          </p:spPr>
        </p:cxnSp>
        <p:cxnSp>
          <p:nvCxnSpPr>
            <p:cNvPr id="50" name="Straight Connector 49"/>
            <p:cNvCxnSpPr/>
            <p:nvPr/>
          </p:nvCxnSpPr>
          <p:spPr bwMode="auto">
            <a:xfrm rot="5400000">
              <a:off x="1051537" y="3272314"/>
              <a:ext cx="3474720" cy="1588"/>
            </a:xfrm>
            <a:prstGeom prst="line">
              <a:avLst/>
            </a:prstGeom>
            <a:solidFill>
              <a:schemeClr val="accent1"/>
            </a:solidFill>
            <a:ln w="3175" cap="flat" cmpd="sng" algn="ctr">
              <a:solidFill>
                <a:schemeClr val="bg2">
                  <a:lumMod val="65000"/>
                </a:schemeClr>
              </a:solidFill>
              <a:prstDash val="dash"/>
              <a:round/>
              <a:headEnd type="none" w="med" len="med"/>
              <a:tailEnd type="none" w="med" len="med"/>
            </a:ln>
            <a:effectLst/>
          </p:spPr>
        </p:cxnSp>
        <p:cxnSp>
          <p:nvCxnSpPr>
            <p:cNvPr id="51" name="Straight Connector 50"/>
            <p:cNvCxnSpPr/>
            <p:nvPr/>
          </p:nvCxnSpPr>
          <p:spPr bwMode="auto">
            <a:xfrm rot="5400000">
              <a:off x="2394085" y="3272314"/>
              <a:ext cx="3474720" cy="1588"/>
            </a:xfrm>
            <a:prstGeom prst="line">
              <a:avLst/>
            </a:prstGeom>
            <a:solidFill>
              <a:schemeClr val="accent1"/>
            </a:solidFill>
            <a:ln w="3175" cap="flat" cmpd="sng" algn="ctr">
              <a:solidFill>
                <a:schemeClr val="bg2">
                  <a:lumMod val="65000"/>
                </a:schemeClr>
              </a:solidFill>
              <a:prstDash val="dash"/>
              <a:round/>
              <a:headEnd type="none" w="med" len="med"/>
              <a:tailEnd type="none" w="med" len="med"/>
            </a:ln>
            <a:effectLst/>
          </p:spPr>
        </p:cxnSp>
        <p:cxnSp>
          <p:nvCxnSpPr>
            <p:cNvPr id="62" name="Straight Connector 61"/>
            <p:cNvCxnSpPr/>
            <p:nvPr/>
          </p:nvCxnSpPr>
          <p:spPr bwMode="auto">
            <a:xfrm rot="5400000">
              <a:off x="3736633" y="3272314"/>
              <a:ext cx="3474720" cy="1588"/>
            </a:xfrm>
            <a:prstGeom prst="line">
              <a:avLst/>
            </a:prstGeom>
            <a:solidFill>
              <a:schemeClr val="accent1"/>
            </a:solidFill>
            <a:ln w="3175" cap="flat" cmpd="sng" algn="ctr">
              <a:solidFill>
                <a:schemeClr val="bg2">
                  <a:lumMod val="65000"/>
                </a:schemeClr>
              </a:solidFill>
              <a:prstDash val="dash"/>
              <a:round/>
              <a:headEnd type="none" w="med" len="med"/>
              <a:tailEnd type="none" w="med" len="med"/>
            </a:ln>
            <a:effectLst/>
          </p:spPr>
        </p:cxnSp>
      </p:grpSp>
      <p:sp>
        <p:nvSpPr>
          <p:cNvPr id="44" name="TextBox 43"/>
          <p:cNvSpPr txBox="1"/>
          <p:nvPr/>
        </p:nvSpPr>
        <p:spPr>
          <a:xfrm>
            <a:off x="1635366" y="4977735"/>
            <a:ext cx="1008622" cy="430887"/>
          </a:xfrm>
          <a:prstGeom prst="rect">
            <a:avLst/>
          </a:prstGeom>
          <a:gradFill flip="none" rotWithShape="1">
            <a:gsLst>
              <a:gs pos="0">
                <a:srgbClr val="00B0F0">
                  <a:tint val="66000"/>
                  <a:satMod val="160000"/>
                </a:srgbClr>
              </a:gs>
              <a:gs pos="50000">
                <a:srgbClr val="00B0F0">
                  <a:tint val="44500"/>
                  <a:satMod val="160000"/>
                </a:srgbClr>
              </a:gs>
              <a:gs pos="100000">
                <a:srgbClr val="00B0F0">
                  <a:tint val="23500"/>
                  <a:satMod val="160000"/>
                </a:srgbClr>
              </a:gs>
            </a:gsLst>
            <a:path path="circle">
              <a:fillToRect l="50000" t="50000" r="50000" b="50000"/>
            </a:path>
            <a:tileRect/>
          </a:gradFill>
          <a:ln>
            <a:noFill/>
          </a:ln>
          <a:effectLst>
            <a:innerShdw blurRad="63500" dist="50800" dir="16200000">
              <a:prstClr val="black">
                <a:alpha val="50000"/>
              </a:prstClr>
            </a:innerShdw>
          </a:effectLst>
        </p:spPr>
        <p:txBody>
          <a:bodyPr wrap="square" rtlCol="0" anchor="b">
            <a:spAutoFit/>
          </a:bodyPr>
          <a:lstStyle/>
          <a:p>
            <a:r>
              <a:rPr lang="en-US" sz="1100" b="1" dirty="0" smtClean="0">
                <a:solidFill>
                  <a:srgbClr val="000000"/>
                </a:solidFill>
                <a:latin typeface="Calibri" pitchFamily="34" charset="0"/>
                <a:cs typeface="Calibri" pitchFamily="34" charset="0"/>
              </a:rPr>
              <a:t>Processed Food</a:t>
            </a:r>
            <a:endParaRPr lang="en-US" sz="1100" b="1" dirty="0">
              <a:solidFill>
                <a:srgbClr val="000000"/>
              </a:solidFill>
              <a:latin typeface="Calibri" pitchFamily="34" charset="0"/>
              <a:cs typeface="Calibri" pitchFamily="34" charset="0"/>
            </a:endParaRPr>
          </a:p>
        </p:txBody>
      </p:sp>
      <p:sp>
        <p:nvSpPr>
          <p:cNvPr id="45" name="TextBox 44"/>
          <p:cNvSpPr txBox="1"/>
          <p:nvPr/>
        </p:nvSpPr>
        <p:spPr>
          <a:xfrm>
            <a:off x="2958545" y="4977735"/>
            <a:ext cx="1008622" cy="430887"/>
          </a:xfrm>
          <a:prstGeom prst="rect">
            <a:avLst/>
          </a:prstGeom>
          <a:gradFill flip="none" rotWithShape="1">
            <a:gsLst>
              <a:gs pos="0">
                <a:srgbClr val="00B0F0">
                  <a:tint val="66000"/>
                  <a:satMod val="160000"/>
                </a:srgbClr>
              </a:gs>
              <a:gs pos="50000">
                <a:srgbClr val="00B0F0">
                  <a:tint val="44500"/>
                  <a:satMod val="160000"/>
                </a:srgbClr>
              </a:gs>
              <a:gs pos="100000">
                <a:srgbClr val="00B0F0">
                  <a:tint val="23500"/>
                  <a:satMod val="160000"/>
                </a:srgbClr>
              </a:gs>
            </a:gsLst>
            <a:path path="circle">
              <a:fillToRect l="50000" t="50000" r="50000" b="50000"/>
            </a:path>
            <a:tileRect/>
          </a:gradFill>
          <a:ln>
            <a:noFill/>
          </a:ln>
          <a:effectLst>
            <a:innerShdw blurRad="63500" dist="50800" dir="16200000">
              <a:prstClr val="black">
                <a:alpha val="50000"/>
              </a:prstClr>
            </a:innerShdw>
          </a:effectLst>
        </p:spPr>
        <p:txBody>
          <a:bodyPr wrap="square" rtlCol="0" anchor="b">
            <a:spAutoFit/>
          </a:bodyPr>
          <a:lstStyle/>
          <a:p>
            <a:r>
              <a:rPr lang="en-US" sz="1100" b="1" dirty="0" smtClean="0">
                <a:solidFill>
                  <a:srgbClr val="000000"/>
                </a:solidFill>
                <a:latin typeface="Calibri" pitchFamily="34" charset="0"/>
                <a:cs typeface="Calibri" pitchFamily="34" charset="0"/>
              </a:rPr>
              <a:t>Animal Husbandry</a:t>
            </a:r>
            <a:endParaRPr lang="en-US" sz="1100" b="1" dirty="0">
              <a:solidFill>
                <a:srgbClr val="000000"/>
              </a:solidFill>
              <a:latin typeface="Calibri" pitchFamily="34" charset="0"/>
              <a:cs typeface="Calibri" pitchFamily="34" charset="0"/>
            </a:endParaRPr>
          </a:p>
        </p:txBody>
      </p:sp>
      <p:sp>
        <p:nvSpPr>
          <p:cNvPr id="46" name="TextBox 45"/>
          <p:cNvSpPr txBox="1"/>
          <p:nvPr/>
        </p:nvSpPr>
        <p:spPr>
          <a:xfrm>
            <a:off x="4234097" y="5147012"/>
            <a:ext cx="1147527" cy="261610"/>
          </a:xfrm>
          <a:prstGeom prst="rect">
            <a:avLst/>
          </a:prstGeom>
          <a:gradFill flip="none" rotWithShape="1">
            <a:gsLst>
              <a:gs pos="0">
                <a:srgbClr val="00B0F0">
                  <a:tint val="66000"/>
                  <a:satMod val="160000"/>
                </a:srgbClr>
              </a:gs>
              <a:gs pos="50000">
                <a:srgbClr val="00B0F0">
                  <a:tint val="44500"/>
                  <a:satMod val="160000"/>
                </a:srgbClr>
              </a:gs>
              <a:gs pos="100000">
                <a:srgbClr val="00B0F0">
                  <a:tint val="23500"/>
                  <a:satMod val="160000"/>
                </a:srgbClr>
              </a:gs>
            </a:gsLst>
            <a:path path="circle">
              <a:fillToRect l="50000" t="50000" r="50000" b="50000"/>
            </a:path>
            <a:tileRect/>
          </a:gradFill>
          <a:ln>
            <a:noFill/>
          </a:ln>
          <a:effectLst>
            <a:innerShdw blurRad="63500" dist="50800" dir="16200000">
              <a:prstClr val="black">
                <a:alpha val="50000"/>
              </a:prstClr>
            </a:innerShdw>
          </a:effectLst>
        </p:spPr>
        <p:txBody>
          <a:bodyPr wrap="square" rtlCol="0" anchor="b">
            <a:spAutoFit/>
          </a:bodyPr>
          <a:lstStyle/>
          <a:p>
            <a:r>
              <a:rPr lang="en-US" sz="1100" b="1" dirty="0" smtClean="0">
                <a:solidFill>
                  <a:srgbClr val="000000"/>
                </a:solidFill>
                <a:latin typeface="Calibri" pitchFamily="34" charset="0"/>
                <a:cs typeface="Calibri" pitchFamily="34" charset="0"/>
              </a:rPr>
              <a:t>Pharmaceuticals</a:t>
            </a:r>
            <a:endParaRPr lang="en-US" sz="1100" b="1" dirty="0">
              <a:solidFill>
                <a:srgbClr val="000000"/>
              </a:solidFill>
              <a:latin typeface="Calibri" pitchFamily="34" charset="0"/>
              <a:cs typeface="Calibri" pitchFamily="34" charset="0"/>
            </a:endParaRPr>
          </a:p>
        </p:txBody>
      </p:sp>
      <p:sp>
        <p:nvSpPr>
          <p:cNvPr id="47" name="TextBox 46"/>
          <p:cNvSpPr txBox="1"/>
          <p:nvPr/>
        </p:nvSpPr>
        <p:spPr>
          <a:xfrm>
            <a:off x="5619417" y="4977735"/>
            <a:ext cx="1008622" cy="430887"/>
          </a:xfrm>
          <a:prstGeom prst="rect">
            <a:avLst/>
          </a:prstGeom>
          <a:gradFill flip="none" rotWithShape="1">
            <a:gsLst>
              <a:gs pos="0">
                <a:srgbClr val="00B0F0">
                  <a:tint val="66000"/>
                  <a:satMod val="160000"/>
                </a:srgbClr>
              </a:gs>
              <a:gs pos="50000">
                <a:srgbClr val="00B0F0">
                  <a:tint val="44500"/>
                  <a:satMod val="160000"/>
                </a:srgbClr>
              </a:gs>
              <a:gs pos="100000">
                <a:srgbClr val="00B0F0">
                  <a:tint val="23500"/>
                  <a:satMod val="160000"/>
                </a:srgbClr>
              </a:gs>
            </a:gsLst>
            <a:path path="circle">
              <a:fillToRect l="50000" t="50000" r="50000" b="50000"/>
            </a:path>
            <a:tileRect/>
          </a:gradFill>
          <a:ln>
            <a:noFill/>
          </a:ln>
          <a:effectLst>
            <a:innerShdw blurRad="63500" dist="50800" dir="16200000">
              <a:prstClr val="black">
                <a:alpha val="50000"/>
              </a:prstClr>
            </a:innerShdw>
          </a:effectLst>
        </p:spPr>
        <p:txBody>
          <a:bodyPr wrap="square" rtlCol="0" anchor="b">
            <a:spAutoFit/>
          </a:bodyPr>
          <a:lstStyle/>
          <a:p>
            <a:r>
              <a:rPr lang="en-US" sz="1100" b="1" dirty="0" smtClean="0">
                <a:solidFill>
                  <a:srgbClr val="000000"/>
                </a:solidFill>
                <a:latin typeface="Calibri" pitchFamily="34" charset="0"/>
                <a:cs typeface="Calibri" pitchFamily="34" charset="0"/>
              </a:rPr>
              <a:t>Any other products</a:t>
            </a:r>
            <a:endParaRPr lang="en-US" sz="1100" b="1" dirty="0">
              <a:solidFill>
                <a:srgbClr val="000000"/>
              </a:solidFill>
              <a:latin typeface="Calibri" pitchFamily="34" charset="0"/>
              <a:cs typeface="Calibri" pitchFamily="34" charset="0"/>
            </a:endParaRPr>
          </a:p>
        </p:txBody>
      </p:sp>
      <p:sp>
        <p:nvSpPr>
          <p:cNvPr id="64" name="TextBox 63"/>
          <p:cNvSpPr txBox="1"/>
          <p:nvPr/>
        </p:nvSpPr>
        <p:spPr>
          <a:xfrm>
            <a:off x="325438" y="8998857"/>
            <a:ext cx="6288087" cy="646331"/>
          </a:xfrm>
          <a:prstGeom prst="rect">
            <a:avLst/>
          </a:prstGeom>
          <a:noFill/>
        </p:spPr>
        <p:txBody>
          <a:bodyPr wrap="square" rtlCol="0">
            <a:spAutoFit/>
          </a:bodyPr>
          <a:lstStyle/>
          <a:p>
            <a:pPr marL="360363" indent="-360363" algn="l">
              <a:buFont typeface="Arial" pitchFamily="34" charset="0"/>
              <a:buChar char="•"/>
            </a:pPr>
            <a:r>
              <a:rPr lang="en-US" sz="1200" dirty="0" smtClean="0">
                <a:solidFill>
                  <a:schemeClr val="tx1"/>
                </a:solidFill>
                <a:latin typeface="Calibri" pitchFamily="34" charset="0"/>
                <a:cs typeface="Calibri" pitchFamily="34" charset="0"/>
              </a:rPr>
              <a:t>In all the zones especially in North and East zone, the proportion of CS that do not use bunker coil has risen post 2009.</a:t>
            </a:r>
          </a:p>
          <a:p>
            <a:pPr marL="360363" indent="-360363" algn="l">
              <a:buFont typeface="Arial" pitchFamily="34" charset="0"/>
              <a:buChar char="•"/>
            </a:pPr>
            <a:r>
              <a:rPr lang="en-US" sz="1200" dirty="0" smtClean="0">
                <a:solidFill>
                  <a:schemeClr val="tx1"/>
                </a:solidFill>
                <a:latin typeface="Calibri" pitchFamily="34" charset="0"/>
                <a:cs typeface="Calibri" pitchFamily="34" charset="0"/>
              </a:rPr>
              <a:t>There is a drop in use  of bunker coil in CS that store horticulture and pharma  products.</a:t>
            </a:r>
          </a:p>
        </p:txBody>
      </p:sp>
    </p:spTree>
  </p:cSld>
  <p:clrMapOvr>
    <a:masterClrMapping/>
  </p:clrMapOvr>
  <p:transition/>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361740" y="1672374"/>
            <a:ext cx="6370655" cy="5007826"/>
          </a:xfrm>
        </p:spPr>
        <p:txBody>
          <a:bodyPr/>
          <a:lstStyle/>
          <a:p>
            <a:pPr algn="just">
              <a:spcBef>
                <a:spcPts val="600"/>
              </a:spcBef>
              <a:spcAft>
                <a:spcPts val="600"/>
              </a:spcAft>
            </a:pPr>
            <a:r>
              <a:rPr lang="en-US" sz="1200" dirty="0" smtClean="0"/>
              <a:t>Most cold storages have more than 1 chamber. Some cold stores have 1 chamber, some have 4 some may have 7 or 10. Thus to avoid looking into details of each chamber separately, we have shown a cumulative number which comprises of the total number of chambers across all cold storages. </a:t>
            </a:r>
          </a:p>
          <a:p>
            <a:pPr algn="just">
              <a:spcBef>
                <a:spcPts val="600"/>
              </a:spcBef>
              <a:spcAft>
                <a:spcPts val="600"/>
              </a:spcAft>
              <a:buNone/>
            </a:pPr>
            <a:r>
              <a:rPr lang="en-US" sz="1200" b="1" dirty="0" smtClean="0"/>
              <a:t>            Example</a:t>
            </a:r>
            <a:r>
              <a:rPr lang="en-US" sz="1200" dirty="0" smtClean="0"/>
              <a:t>:  If </a:t>
            </a:r>
            <a:r>
              <a:rPr lang="en-US" sz="1200" b="1" dirty="0" smtClean="0"/>
              <a:t>CS 1</a:t>
            </a:r>
            <a:r>
              <a:rPr lang="en-US" sz="1200" dirty="0" smtClean="0"/>
              <a:t> has </a:t>
            </a:r>
            <a:r>
              <a:rPr lang="en-US" sz="1200" b="1" dirty="0" smtClean="0"/>
              <a:t>3 chambers</a:t>
            </a:r>
            <a:r>
              <a:rPr lang="en-US" sz="1200" dirty="0" smtClean="0"/>
              <a:t> and </a:t>
            </a:r>
            <a:r>
              <a:rPr lang="en-US" sz="1200" b="1" dirty="0" smtClean="0"/>
              <a:t>CS 2</a:t>
            </a:r>
            <a:r>
              <a:rPr lang="en-US" sz="1200" dirty="0" smtClean="0"/>
              <a:t> has</a:t>
            </a:r>
            <a:r>
              <a:rPr lang="en-US" sz="1200" b="1" dirty="0" smtClean="0"/>
              <a:t> 5 chambers</a:t>
            </a:r>
            <a:r>
              <a:rPr lang="en-US" sz="1200" dirty="0" smtClean="0"/>
              <a:t>, then the total number shown will be </a:t>
            </a:r>
            <a:r>
              <a:rPr lang="en-US" sz="1200" b="1" dirty="0" smtClean="0"/>
              <a:t>8 chambers.</a:t>
            </a:r>
            <a:r>
              <a:rPr lang="en-US" sz="1200" dirty="0" smtClean="0"/>
              <a:t> </a:t>
            </a:r>
          </a:p>
          <a:p>
            <a:pPr algn="just">
              <a:spcBef>
                <a:spcPts val="600"/>
              </a:spcBef>
              <a:spcAft>
                <a:spcPts val="600"/>
              </a:spcAft>
            </a:pPr>
            <a:r>
              <a:rPr lang="en-US" sz="1200" dirty="0" smtClean="0"/>
              <a:t>More literally, in Maharashtra we have covered </a:t>
            </a:r>
            <a:r>
              <a:rPr lang="en-US" sz="1200" b="1" dirty="0" smtClean="0"/>
              <a:t>451 cold stores</a:t>
            </a:r>
            <a:r>
              <a:rPr lang="en-US" sz="1200" dirty="0" smtClean="0"/>
              <a:t> however the total number of </a:t>
            </a:r>
            <a:r>
              <a:rPr lang="en-US" sz="1200" b="1" dirty="0" smtClean="0"/>
              <a:t>chambers are 1783. </a:t>
            </a:r>
            <a:r>
              <a:rPr lang="en-US" sz="1200" dirty="0" smtClean="0"/>
              <a:t>Each cold store has an average of around 5.4 chambers.</a:t>
            </a:r>
          </a:p>
          <a:p>
            <a:pPr algn="just">
              <a:spcBef>
                <a:spcPts val="600"/>
              </a:spcBef>
              <a:spcAft>
                <a:spcPts val="600"/>
              </a:spcAft>
            </a:pPr>
            <a:r>
              <a:rPr lang="en-US" sz="1200" dirty="0" smtClean="0"/>
              <a:t>Data for different type chambers is kept as it is and the responses for similar type chambers have been multiplied by the number of available such chambers in the cold stores. </a:t>
            </a:r>
          </a:p>
          <a:p>
            <a:pPr algn="just">
              <a:spcBef>
                <a:spcPts val="600"/>
              </a:spcBef>
              <a:spcAft>
                <a:spcPts val="600"/>
              </a:spcAft>
            </a:pPr>
            <a:r>
              <a:rPr lang="en-US" sz="1200" dirty="0" smtClean="0"/>
              <a:t>For instance if a </a:t>
            </a:r>
            <a:r>
              <a:rPr lang="en-US" sz="1200" b="1" dirty="0" smtClean="0"/>
              <a:t>CS has 7 similar</a:t>
            </a:r>
            <a:r>
              <a:rPr lang="en-US" sz="1200" dirty="0" smtClean="0"/>
              <a:t> type chambers, the study has ascertained details only once and  all the details related to the chamber has been </a:t>
            </a:r>
            <a:r>
              <a:rPr lang="en-US" sz="1200" b="1" dirty="0" smtClean="0"/>
              <a:t>multiplied by 7</a:t>
            </a:r>
            <a:r>
              <a:rPr lang="en-US" sz="1200" dirty="0" smtClean="0"/>
              <a:t>. This in the final output the number of chambers would be 7 and not 1. </a:t>
            </a:r>
          </a:p>
          <a:p>
            <a:pPr algn="just"/>
            <a:endParaRPr lang="en-US" sz="1400" dirty="0" smtClean="0"/>
          </a:p>
          <a:p>
            <a:pPr algn="just">
              <a:buNone/>
            </a:pPr>
            <a:endParaRPr lang="en-US" b="1" u="sng" dirty="0" smtClean="0"/>
          </a:p>
          <a:p>
            <a:pPr algn="just">
              <a:buNone/>
            </a:pPr>
            <a:r>
              <a:rPr lang="en-US" b="1" u="sng" dirty="0" smtClean="0"/>
              <a:t>The same exercise has been carried out for Compressors, Evaporators &amp; DG Sets.</a:t>
            </a:r>
          </a:p>
          <a:p>
            <a:pPr algn="just"/>
            <a:endParaRPr lang="en-US" dirty="0"/>
          </a:p>
        </p:txBody>
      </p:sp>
      <p:sp>
        <p:nvSpPr>
          <p:cNvPr id="4" name="Title 1"/>
          <p:cNvSpPr>
            <a:spLocks noGrp="1"/>
          </p:cNvSpPr>
          <p:nvPr>
            <p:ph type="title"/>
          </p:nvPr>
        </p:nvSpPr>
        <p:spPr>
          <a:xfrm>
            <a:off x="923474" y="41932"/>
            <a:ext cx="6010726" cy="922464"/>
          </a:xfrm>
        </p:spPr>
        <p:txBody>
          <a:bodyPr/>
          <a:lstStyle/>
          <a:p>
            <a:r>
              <a:rPr lang="en-US" sz="2000" dirty="0" smtClean="0">
                <a:solidFill>
                  <a:schemeClr val="accent1"/>
                </a:solidFill>
              </a:rPr>
              <a:t>13.2 NO. OF</a:t>
            </a:r>
            <a:r>
              <a:rPr lang="en-US" sz="2000" dirty="0" smtClean="0">
                <a:solidFill>
                  <a:schemeClr val="tx1"/>
                </a:solidFill>
              </a:rPr>
              <a:t/>
            </a:r>
            <a:br>
              <a:rPr lang="en-US" sz="2000" dirty="0" smtClean="0">
                <a:solidFill>
                  <a:schemeClr val="tx1"/>
                </a:solidFill>
              </a:rPr>
            </a:br>
            <a:r>
              <a:rPr lang="en-US" sz="2000" dirty="0" smtClean="0">
                <a:solidFill>
                  <a:schemeClr val="tx1"/>
                </a:solidFill>
              </a:rPr>
              <a:t> CHAMBERS/ EVAPORATORS/COMPRESSORS / DG SETS</a:t>
            </a:r>
            <a:r>
              <a:rPr lang="en-US" sz="2000" dirty="0" smtClean="0"/>
              <a:t> </a:t>
            </a:r>
            <a:br>
              <a:rPr lang="en-US" sz="2000" dirty="0" smtClean="0"/>
            </a:br>
            <a:r>
              <a:rPr lang="en-US" sz="2000" dirty="0" smtClean="0"/>
              <a:t>in COLD STORAGES</a:t>
            </a:r>
            <a:endParaRPr lang="en-US" sz="2000" dirty="0"/>
          </a:p>
        </p:txBody>
      </p:sp>
      <p:graphicFrame>
        <p:nvGraphicFramePr>
          <p:cNvPr id="5" name="Table 4"/>
          <p:cNvGraphicFramePr>
            <a:graphicFrameLocks noGrp="1"/>
          </p:cNvGraphicFramePr>
          <p:nvPr/>
        </p:nvGraphicFramePr>
        <p:xfrm>
          <a:off x="918944" y="7081108"/>
          <a:ext cx="5420375" cy="1981198"/>
        </p:xfrm>
        <a:graphic>
          <a:graphicData uri="http://schemas.openxmlformats.org/drawingml/2006/table">
            <a:tbl>
              <a:tblPr firstRow="1" bandRow="1">
                <a:effectLst>
                  <a:outerShdw blurRad="50800" dist="38100" dir="2700000" algn="tl" rotWithShape="0">
                    <a:prstClr val="black">
                      <a:alpha val="40000"/>
                    </a:prstClr>
                  </a:outerShdw>
                </a:effectLst>
              </a:tblPr>
              <a:tblGrid>
                <a:gridCol w="2066877"/>
                <a:gridCol w="2032698"/>
                <a:gridCol w="1320800"/>
              </a:tblGrid>
              <a:tr h="625093">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600" b="1" i="0" u="none" strike="noStrike" kern="1200" dirty="0" smtClean="0">
                          <a:solidFill>
                            <a:schemeClr val="bg1"/>
                          </a:solidFill>
                          <a:latin typeface="Calibri"/>
                          <a:ea typeface="MS PGothic"/>
                        </a:rPr>
                        <a:t>Items</a:t>
                      </a:r>
                      <a:endParaRPr lang="en-US" sz="16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600" b="1" i="0" u="none" strike="noStrike" kern="1200" dirty="0" smtClean="0">
                          <a:solidFill>
                            <a:schemeClr val="bg1"/>
                          </a:solidFill>
                          <a:latin typeface="Calibri"/>
                          <a:ea typeface="MS PGothic"/>
                          <a:cs typeface="+mn-cs"/>
                        </a:rPr>
                        <a:t>Average Units per CS</a:t>
                      </a:r>
                      <a:endParaRPr lang="en-US" sz="1600" b="1" i="0" u="none" strike="noStrike" kern="1200" dirty="0">
                        <a:solidFill>
                          <a:schemeClr val="bg1"/>
                        </a:solidFill>
                        <a:latin typeface="Calibri"/>
                        <a:ea typeface="MS PGothic"/>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600" b="1" i="0" u="none" strike="noStrike" kern="1200" dirty="0" smtClean="0">
                          <a:solidFill>
                            <a:schemeClr val="bg1"/>
                          </a:solidFill>
                          <a:latin typeface="Calibri"/>
                          <a:ea typeface="MS PGothic"/>
                          <a:cs typeface="+mn-cs"/>
                        </a:rPr>
                        <a:t>Total units </a:t>
                      </a:r>
                      <a:endParaRPr lang="en-US" sz="1600" b="1" i="0" u="none" strike="noStrike" kern="1200" dirty="0">
                        <a:solidFill>
                          <a:schemeClr val="bg1"/>
                        </a:solidFill>
                        <a:latin typeface="Calibri"/>
                        <a:ea typeface="MS PGothic"/>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1221">
                <a:tc>
                  <a:txBody>
                    <a:bodyPr/>
                    <a:lstStyle/>
                    <a:p>
                      <a:pPr algn="l" fontAlgn="ctr"/>
                      <a:r>
                        <a:rPr lang="en-US" sz="1400" b="0" i="0" u="none" strike="noStrike" kern="1200" dirty="0" smtClean="0">
                          <a:solidFill>
                            <a:srgbClr val="002060"/>
                          </a:solidFill>
                          <a:latin typeface="Calibri"/>
                          <a:ea typeface="+mn-ea"/>
                          <a:cs typeface="+mn-cs"/>
                        </a:rPr>
                        <a:t> Number</a:t>
                      </a:r>
                      <a:r>
                        <a:rPr lang="en-US" sz="1400" b="0" i="0" u="none" strike="noStrike" kern="1200" baseline="0" dirty="0" smtClean="0">
                          <a:solidFill>
                            <a:srgbClr val="002060"/>
                          </a:solidFill>
                          <a:latin typeface="Calibri"/>
                          <a:ea typeface="+mn-ea"/>
                          <a:cs typeface="+mn-cs"/>
                        </a:rPr>
                        <a:t> of CSs reported</a:t>
                      </a:r>
                      <a:endParaRPr lang="en-US" sz="1400" b="0"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4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400" b="0" i="0" u="none" strike="noStrike" kern="1200" dirty="0" smtClean="0">
                          <a:solidFill>
                            <a:srgbClr val="002060"/>
                          </a:solidFill>
                          <a:latin typeface="Calibri"/>
                          <a:ea typeface="+mn-ea"/>
                          <a:cs typeface="+mn-cs"/>
                        </a:rPr>
                        <a:t>5003</a:t>
                      </a:r>
                      <a:endParaRPr lang="en-US" sz="14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1221">
                <a:tc>
                  <a:txBody>
                    <a:bodyPr/>
                    <a:lstStyle/>
                    <a:p>
                      <a:pPr algn="l" fontAlgn="ctr"/>
                      <a:r>
                        <a:rPr lang="en-US" sz="1400" b="0" i="0" u="none" strike="noStrike" kern="1200" dirty="0" smtClean="0">
                          <a:solidFill>
                            <a:srgbClr val="002060"/>
                          </a:solidFill>
                          <a:latin typeface="Calibri"/>
                          <a:ea typeface="+mn-ea"/>
                          <a:cs typeface="+mn-cs"/>
                        </a:rPr>
                        <a:t> Number of Chambers</a:t>
                      </a:r>
                      <a:endParaRPr lang="en-US" sz="1400" b="0"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400" b="0" i="0" u="none" strike="noStrike" kern="1200" dirty="0" smtClean="0">
                          <a:solidFill>
                            <a:srgbClr val="002060"/>
                          </a:solidFill>
                          <a:latin typeface="Calibri"/>
                          <a:ea typeface="+mn-ea"/>
                          <a:cs typeface="+mn-cs"/>
                        </a:rPr>
                        <a:t>2.8</a:t>
                      </a:r>
                      <a:endParaRPr lang="en-US" sz="14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400" b="0" i="0" u="none" strike="noStrike" kern="1200" dirty="0" smtClean="0">
                          <a:solidFill>
                            <a:srgbClr val="002060"/>
                          </a:solidFill>
                          <a:latin typeface="Calibri"/>
                          <a:ea typeface="+mn-ea"/>
                          <a:cs typeface="+mn-cs"/>
                        </a:rPr>
                        <a:t>13855</a:t>
                      </a:r>
                      <a:endParaRPr lang="en-US" sz="14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1221">
                <a:tc>
                  <a:txBody>
                    <a:bodyPr/>
                    <a:lstStyle/>
                    <a:p>
                      <a:pPr algn="l" fontAlgn="ctr"/>
                      <a:r>
                        <a:rPr lang="en-US" sz="1400" b="0" i="0" u="none" strike="noStrike" kern="1200" dirty="0" smtClean="0">
                          <a:solidFill>
                            <a:srgbClr val="002060"/>
                          </a:solidFill>
                          <a:latin typeface="Calibri"/>
                          <a:ea typeface="+mn-ea"/>
                          <a:cs typeface="+mn-cs"/>
                        </a:rPr>
                        <a:t> Number of Compressors</a:t>
                      </a:r>
                      <a:endParaRPr lang="en-US" sz="1400" b="0"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400" b="0" i="0" u="none" strike="noStrike" kern="1200" dirty="0" smtClean="0">
                          <a:solidFill>
                            <a:srgbClr val="002060"/>
                          </a:solidFill>
                          <a:latin typeface="Calibri"/>
                          <a:ea typeface="+mn-ea"/>
                          <a:cs typeface="+mn-cs"/>
                        </a:rPr>
                        <a:t>3.6</a:t>
                      </a:r>
                      <a:endParaRPr lang="en-US" sz="14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400" b="0" i="0" u="none" strike="noStrike" kern="1200" dirty="0" smtClean="0">
                          <a:solidFill>
                            <a:srgbClr val="002060"/>
                          </a:solidFill>
                          <a:latin typeface="Calibri"/>
                          <a:ea typeface="+mn-ea"/>
                          <a:cs typeface="+mn-cs"/>
                        </a:rPr>
                        <a:t>17923</a:t>
                      </a:r>
                      <a:endParaRPr lang="en-US" sz="14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1221">
                <a:tc>
                  <a:txBody>
                    <a:bodyPr/>
                    <a:lstStyle/>
                    <a:p>
                      <a:pPr algn="l" fontAlgn="ctr"/>
                      <a:r>
                        <a:rPr lang="en-US" sz="1400" b="0" i="0" u="none" strike="noStrike" kern="1200" dirty="0" smtClean="0">
                          <a:solidFill>
                            <a:srgbClr val="002060"/>
                          </a:solidFill>
                          <a:latin typeface="Calibri"/>
                          <a:ea typeface="+mn-ea"/>
                          <a:cs typeface="+mn-cs"/>
                        </a:rPr>
                        <a:t> Number of Evaporators</a:t>
                      </a:r>
                      <a:endParaRPr lang="en-US" sz="1400" b="0"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fontAlgn="ctr"/>
                      <a:r>
                        <a:rPr lang="en-US" sz="1400" b="0" i="0" u="none" strike="noStrike" kern="1200" dirty="0" smtClean="0">
                          <a:solidFill>
                            <a:srgbClr val="002060"/>
                          </a:solidFill>
                          <a:latin typeface="Calibri"/>
                          <a:ea typeface="+mn-ea"/>
                          <a:cs typeface="+mn-cs"/>
                        </a:rPr>
                        <a:t>4.2</a:t>
                      </a:r>
                      <a:endParaRPr lang="en-US" sz="14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fontAlgn="ctr"/>
                      <a:r>
                        <a:rPr lang="en-US" sz="1400" b="0" i="0" u="none" strike="noStrike" kern="1200" dirty="0" smtClean="0">
                          <a:solidFill>
                            <a:srgbClr val="002060"/>
                          </a:solidFill>
                          <a:latin typeface="Calibri"/>
                          <a:ea typeface="+mn-ea"/>
                          <a:cs typeface="+mn-cs"/>
                        </a:rPr>
                        <a:t>20960</a:t>
                      </a:r>
                      <a:endParaRPr lang="en-US" sz="14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r>
              <a:tr h="271221">
                <a:tc>
                  <a:txBody>
                    <a:bodyPr/>
                    <a:lstStyle/>
                    <a:p>
                      <a:pPr algn="l" fontAlgn="ctr"/>
                      <a:r>
                        <a:rPr lang="en-US" sz="1400" b="0" i="0" u="none" strike="noStrike" kern="1200" dirty="0" smtClean="0">
                          <a:solidFill>
                            <a:srgbClr val="002060"/>
                          </a:solidFill>
                          <a:latin typeface="Calibri"/>
                          <a:ea typeface="+mn-ea"/>
                          <a:cs typeface="+mn-cs"/>
                        </a:rPr>
                        <a:t> Number of DG Gensets</a:t>
                      </a:r>
                      <a:endParaRPr lang="en-US" sz="1400" b="0"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fontAlgn="ctr"/>
                      <a:r>
                        <a:rPr lang="en-US" sz="1400" b="0" i="0" u="none" strike="noStrike" kern="1200" dirty="0" smtClean="0">
                          <a:solidFill>
                            <a:srgbClr val="002060"/>
                          </a:solidFill>
                          <a:latin typeface="Calibri"/>
                          <a:ea typeface="+mn-ea"/>
                          <a:cs typeface="+mn-cs"/>
                        </a:rPr>
                        <a:t>1.6</a:t>
                      </a:r>
                      <a:endParaRPr lang="en-US" sz="14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c>
                  <a:txBody>
                    <a:bodyPr/>
                    <a:lstStyle/>
                    <a:p>
                      <a:pPr algn="ctr" fontAlgn="ctr"/>
                      <a:r>
                        <a:rPr lang="en-US" sz="1400" b="0" i="0" u="none" strike="noStrike" kern="1200" dirty="0" smtClean="0">
                          <a:solidFill>
                            <a:srgbClr val="002060"/>
                          </a:solidFill>
                          <a:latin typeface="Calibri"/>
                          <a:ea typeface="+mn-ea"/>
                          <a:cs typeface="+mn-cs"/>
                        </a:rPr>
                        <a:t>8197</a:t>
                      </a:r>
                      <a:endParaRPr lang="en-US" sz="14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2">
                        <a:lumMod val="20000"/>
                        <a:lumOff val="80000"/>
                      </a:schemeClr>
                    </a:solidFill>
                  </a:tcPr>
                </a:tc>
              </a:tr>
            </a:tbl>
          </a:graphicData>
        </a:graphic>
      </p:graphicFrame>
    </p:spTree>
  </p:cSld>
  <p:clrMapOvr>
    <a:masterClrMapping/>
  </p:clrMapOvr>
  <p:transition/>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36174" y="41932"/>
            <a:ext cx="5921825" cy="922464"/>
          </a:xfrm>
        </p:spPr>
        <p:txBody>
          <a:bodyPr/>
          <a:lstStyle/>
          <a:p>
            <a:r>
              <a:rPr lang="en-US" dirty="0" smtClean="0"/>
              <a:t>13.2 NO. CHAMBERS &amp; AGE</a:t>
            </a:r>
            <a:endParaRPr lang="en-US" dirty="0"/>
          </a:p>
        </p:txBody>
      </p:sp>
      <p:graphicFrame>
        <p:nvGraphicFramePr>
          <p:cNvPr id="4" name="Table 3"/>
          <p:cNvGraphicFramePr>
            <a:graphicFrameLocks noGrp="1"/>
          </p:cNvGraphicFramePr>
          <p:nvPr>
            <p:extLst>
              <p:ext uri="{D42A27DB-BD31-4B8C-83A1-F6EECF244321}">
                <p14:modId xmlns:p14="http://schemas.microsoft.com/office/powerpoint/2010/main" xmlns="" val="1900869649"/>
              </p:ext>
            </p:extLst>
          </p:nvPr>
        </p:nvGraphicFramePr>
        <p:xfrm>
          <a:off x="304801" y="1190175"/>
          <a:ext cx="6305549" cy="90297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4999"/>
                <a:gridCol w="733425"/>
                <a:gridCol w="733425"/>
                <a:gridCol w="733425"/>
                <a:gridCol w="733425"/>
                <a:gridCol w="733425"/>
                <a:gridCol w="73342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H</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n=12157)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P</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M</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n=1172)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Q</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Other </a:t>
                      </a:r>
                      <a:br>
                        <a:rPr lang="en-US" sz="1000" b="1" i="0" u="none" strike="noStrike" kern="1200" dirty="0" smtClean="0">
                          <a:solidFill>
                            <a:schemeClr val="bg1"/>
                          </a:solidFill>
                          <a:latin typeface="Calibri"/>
                          <a:ea typeface="+mn-ea"/>
                        </a:rPr>
                      </a:br>
                      <a:r>
                        <a:rPr lang="en-US" sz="1000" b="1" i="0" u="none" strike="noStrike" kern="1200" dirty="0" smtClean="0">
                          <a:solidFill>
                            <a:schemeClr val="bg1"/>
                          </a:solidFill>
                          <a:latin typeface="Calibri"/>
                          <a:ea typeface="+mn-ea"/>
                        </a:rPr>
                        <a:t>Products</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(n=101)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Mean number of chambers per CS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chemeClr val="tx1"/>
                          </a:solidFill>
                          <a:latin typeface="Calibri"/>
                        </a:rPr>
                        <a:t>3.0</a:t>
                      </a:r>
                      <a:endParaRPr lang="en-US" sz="11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chemeClr val="tx1"/>
                          </a:solidFill>
                          <a:latin typeface="Calibri"/>
                        </a:rPr>
                        <a:t>4.3</a:t>
                      </a:r>
                      <a:endParaRPr lang="en-US" sz="11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chemeClr val="tx1"/>
                          </a:solidFill>
                          <a:latin typeface="Calibri"/>
                        </a:rPr>
                        <a:t>2.7</a:t>
                      </a:r>
                      <a:endParaRPr lang="en-US" sz="11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chemeClr val="tx1"/>
                          </a:solidFill>
                          <a:latin typeface="Calibri"/>
                        </a:rPr>
                        <a:t>5.3</a:t>
                      </a:r>
                      <a:endParaRPr lang="en-US" sz="11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chemeClr val="tx1"/>
                          </a:solidFill>
                          <a:latin typeface="Calibri"/>
                        </a:rPr>
                        <a:t>6.0</a:t>
                      </a:r>
                      <a:endParaRPr lang="en-US" sz="11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Mean Age of chambers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chemeClr val="tx1"/>
                          </a:solidFill>
                          <a:latin typeface="Calibri"/>
                        </a:rPr>
                        <a:t>12.5</a:t>
                      </a:r>
                      <a:endParaRPr lang="en-US" sz="11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chemeClr val="tx1"/>
                          </a:solidFill>
                          <a:latin typeface="Calibri"/>
                        </a:rPr>
                        <a:t>11.5</a:t>
                      </a:r>
                      <a:endParaRPr lang="en-US" sz="11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chemeClr val="tx1"/>
                          </a:solidFill>
                          <a:latin typeface="Calibri"/>
                        </a:rPr>
                        <a:t>14.4</a:t>
                      </a:r>
                      <a:endParaRPr lang="en-US" sz="11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6" name="Table 5"/>
          <p:cNvGraphicFramePr>
            <a:graphicFrameLocks noGrp="1"/>
          </p:cNvGraphicFramePr>
          <p:nvPr>
            <p:extLst>
              <p:ext uri="{D42A27DB-BD31-4B8C-83A1-F6EECF244321}">
                <p14:modId xmlns:p14="http://schemas.microsoft.com/office/powerpoint/2010/main" xmlns="" val="1900869649"/>
              </p:ext>
            </p:extLst>
          </p:nvPr>
        </p:nvGraphicFramePr>
        <p:xfrm>
          <a:off x="304801" y="2426977"/>
          <a:ext cx="6305549" cy="72009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4999"/>
                <a:gridCol w="880110"/>
                <a:gridCol w="880110"/>
                <a:gridCol w="880110"/>
                <a:gridCol w="880110"/>
                <a:gridCol w="880110"/>
              </a:tblGrid>
              <a:tr h="36576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n=5646)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East</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West</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n=3444)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South</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(n=2535)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Mean number of chambers per CS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Mean Age of chambers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11.8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13.2</a:t>
                      </a:r>
                      <a:endParaRPr lang="en-US" sz="11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14.5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11.2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7" name="Table 6"/>
          <p:cNvGraphicFramePr>
            <a:graphicFrameLocks noGrp="1"/>
          </p:cNvGraphicFramePr>
          <p:nvPr>
            <p:extLst>
              <p:ext uri="{D42A27DB-BD31-4B8C-83A1-F6EECF244321}">
                <p14:modId xmlns:p14="http://schemas.microsoft.com/office/powerpoint/2010/main" xmlns="" val="1900869649"/>
              </p:ext>
            </p:extLst>
          </p:nvPr>
        </p:nvGraphicFramePr>
        <p:xfrm>
          <a:off x="304801" y="3465024"/>
          <a:ext cx="6305550" cy="85686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36576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n=1783)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n=3542)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n=1477)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Mean number of chambers per CS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3.1</a:t>
                      </a:r>
                      <a:endParaRPr lang="en-US" sz="11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Mean Age of chambers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11.8</a:t>
                      </a:r>
                      <a:endParaRPr lang="en-US" sz="11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11.4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13.3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16.4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8" name="Table 7"/>
          <p:cNvGraphicFramePr>
            <a:graphicFrameLocks noGrp="1"/>
          </p:cNvGraphicFramePr>
          <p:nvPr>
            <p:extLst>
              <p:ext uri="{D42A27DB-BD31-4B8C-83A1-F6EECF244321}">
                <p14:modId xmlns:p14="http://schemas.microsoft.com/office/powerpoint/2010/main" xmlns="" val="1900869649"/>
              </p:ext>
            </p:extLst>
          </p:nvPr>
        </p:nvGraphicFramePr>
        <p:xfrm>
          <a:off x="304801" y="4800759"/>
          <a:ext cx="6305549" cy="84162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36576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(n=131)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n=493)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Mean number of chambers per CS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3.1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Mean Age of chambers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11.8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9" name="Table 8"/>
          <p:cNvGraphicFramePr>
            <a:graphicFrameLocks noGrp="1"/>
          </p:cNvGraphicFramePr>
          <p:nvPr>
            <p:extLst>
              <p:ext uri="{D42A27DB-BD31-4B8C-83A1-F6EECF244321}">
                <p14:modId xmlns:p14="http://schemas.microsoft.com/office/powerpoint/2010/main" xmlns="" val="1900869649"/>
              </p:ext>
            </p:extLst>
          </p:nvPr>
        </p:nvGraphicFramePr>
        <p:xfrm>
          <a:off x="304801" y="6146019"/>
          <a:ext cx="6360404" cy="84162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640080"/>
                <a:gridCol w="594360"/>
                <a:gridCol w="640080"/>
                <a:gridCol w="457200"/>
                <a:gridCol w="457200"/>
                <a:gridCol w="547931"/>
                <a:gridCol w="365760"/>
                <a:gridCol w="658368"/>
                <a:gridCol w="490665"/>
              </a:tblGrid>
              <a:tr h="36576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n=268)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(n=1082)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Mean number of chambers per CS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3.1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Mean Age of chambers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11.8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10.6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0" name="Table 9"/>
          <p:cNvGraphicFramePr>
            <a:graphicFrameLocks noGrp="1"/>
          </p:cNvGraphicFramePr>
          <p:nvPr>
            <p:extLst>
              <p:ext uri="{D42A27DB-BD31-4B8C-83A1-F6EECF244321}">
                <p14:modId xmlns:p14="http://schemas.microsoft.com/office/powerpoint/2010/main" xmlns="" val="1900869649"/>
              </p:ext>
            </p:extLst>
          </p:nvPr>
        </p:nvGraphicFramePr>
        <p:xfrm>
          <a:off x="304801" y="7491279"/>
          <a:ext cx="6312988" cy="84162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640080"/>
                <a:gridCol w="548640"/>
                <a:gridCol w="548640"/>
                <a:gridCol w="548640"/>
                <a:gridCol w="548640"/>
                <a:gridCol w="731520"/>
                <a:gridCol w="619034"/>
                <a:gridCol w="619034"/>
              </a:tblGrid>
              <a:tr h="36576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n=287)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n=1280)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Mean number of chambers per CS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3.1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Mean Age of chambers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11.8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10.7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TextBox 11"/>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3" name="TextBox 12"/>
          <p:cNvSpPr txBox="1"/>
          <p:nvPr/>
        </p:nvSpPr>
        <p:spPr>
          <a:xfrm>
            <a:off x="4457206" y="9669645"/>
            <a:ext cx="965329" cy="230832"/>
          </a:xfrm>
          <a:prstGeom prst="rect">
            <a:avLst/>
          </a:prstGeom>
          <a:noFill/>
        </p:spPr>
        <p:txBody>
          <a:bodyPr wrap="none" rtlCol="0">
            <a:spAutoFit/>
          </a:bodyPr>
          <a:lstStyle/>
          <a:p>
            <a:r>
              <a:rPr lang="en-US" sz="900" b="1" dirty="0">
                <a:solidFill>
                  <a:schemeClr val="accent1"/>
                </a:solidFill>
                <a:latin typeface="Calibri" pitchFamily="34" charset="0"/>
              </a:rPr>
              <a:t>All Respondents</a:t>
            </a:r>
          </a:p>
        </p:txBody>
      </p:sp>
    </p:spTree>
  </p:cSld>
  <p:clrMapOvr>
    <a:masterClrMapping/>
  </p:clrMapOvr>
  <p:transition/>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13.3 NUMBER </a:t>
            </a:r>
            <a:r>
              <a:rPr lang="en-US" dirty="0"/>
              <a:t>OF DOORS</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40" name="Table 39"/>
          <p:cNvGraphicFramePr>
            <a:graphicFrameLocks noGrp="1"/>
          </p:cNvGraphicFramePr>
          <p:nvPr/>
        </p:nvGraphicFramePr>
        <p:xfrm>
          <a:off x="457200" y="6109783"/>
          <a:ext cx="1038166" cy="1687330"/>
        </p:xfrm>
        <a:graphic>
          <a:graphicData uri="http://schemas.openxmlformats.org/drawingml/2006/table">
            <a:tbl>
              <a:tblPr/>
              <a:tblGrid>
                <a:gridCol w="1038166"/>
              </a:tblGrid>
              <a:tr h="843665">
                <a:tc>
                  <a:txBody>
                    <a:bodyPr/>
                    <a:lstStyle/>
                    <a:p>
                      <a:pPr algn="r" fontAlgn="ctr"/>
                      <a:r>
                        <a:rPr lang="en-US" sz="1000" b="0" i="0" u="none" strike="noStrike" kern="1200" dirty="0">
                          <a:solidFill>
                            <a:srgbClr val="002060"/>
                          </a:solidFill>
                          <a:latin typeface="Calibri"/>
                          <a:ea typeface="+mn-ea"/>
                          <a:cs typeface="+mn-cs"/>
                        </a:rPr>
                        <a:t>1</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843665">
                <a:tc>
                  <a:txBody>
                    <a:bodyPr/>
                    <a:lstStyle/>
                    <a:p>
                      <a:pPr algn="r" fontAlgn="ctr"/>
                      <a:r>
                        <a:rPr lang="en-US" sz="1000" b="0" i="0" u="none" strike="noStrike" kern="1200" dirty="0">
                          <a:solidFill>
                            <a:srgbClr val="002060"/>
                          </a:solidFill>
                          <a:latin typeface="Calibri"/>
                          <a:ea typeface="+mn-ea"/>
                          <a:cs typeface="+mn-cs"/>
                        </a:rPr>
                        <a:t>2</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47" name="Chart 46"/>
          <p:cNvGraphicFramePr/>
          <p:nvPr/>
        </p:nvGraphicFramePr>
        <p:xfrm>
          <a:off x="1121017" y="2148057"/>
          <a:ext cx="1355483" cy="199867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8" name="Chart 47"/>
          <p:cNvGraphicFramePr/>
          <p:nvPr/>
        </p:nvGraphicFramePr>
        <p:xfrm>
          <a:off x="5736562" y="2148057"/>
          <a:ext cx="1355483" cy="199867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9" name="Chart 48"/>
          <p:cNvGraphicFramePr/>
          <p:nvPr/>
        </p:nvGraphicFramePr>
        <p:xfrm>
          <a:off x="2044126" y="2148057"/>
          <a:ext cx="1355483" cy="199867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0" name="Chart 49"/>
          <p:cNvGraphicFramePr/>
          <p:nvPr/>
        </p:nvGraphicFramePr>
        <p:xfrm>
          <a:off x="2967235" y="2148057"/>
          <a:ext cx="1355483" cy="199867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1" name="Chart 50"/>
          <p:cNvGraphicFramePr/>
          <p:nvPr/>
        </p:nvGraphicFramePr>
        <p:xfrm>
          <a:off x="3890344" y="2148057"/>
          <a:ext cx="1355483" cy="199867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2" name="Chart 51"/>
          <p:cNvGraphicFramePr/>
          <p:nvPr/>
        </p:nvGraphicFramePr>
        <p:xfrm>
          <a:off x="4813453" y="2148057"/>
          <a:ext cx="1355483" cy="1998670"/>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59" name="Chart 58"/>
          <p:cNvGraphicFramePr/>
          <p:nvPr/>
        </p:nvGraphicFramePr>
        <p:xfrm>
          <a:off x="1121017" y="6078530"/>
          <a:ext cx="1355483" cy="199867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60" name="Chart 59"/>
          <p:cNvGraphicFramePr/>
          <p:nvPr/>
        </p:nvGraphicFramePr>
        <p:xfrm>
          <a:off x="5736562" y="6078530"/>
          <a:ext cx="1355483" cy="1998670"/>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61" name="Chart 60"/>
          <p:cNvGraphicFramePr/>
          <p:nvPr/>
        </p:nvGraphicFramePr>
        <p:xfrm>
          <a:off x="2274903" y="6078530"/>
          <a:ext cx="1355483" cy="1998670"/>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62" name="Chart 61"/>
          <p:cNvGraphicFramePr/>
          <p:nvPr/>
        </p:nvGraphicFramePr>
        <p:xfrm>
          <a:off x="3428789" y="6078530"/>
          <a:ext cx="1355483" cy="1998670"/>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63" name="Chart 62"/>
          <p:cNvGraphicFramePr/>
          <p:nvPr/>
        </p:nvGraphicFramePr>
        <p:xfrm>
          <a:off x="4582675" y="6078530"/>
          <a:ext cx="1355483" cy="1998670"/>
        </p:xfrm>
        <a:graphic>
          <a:graphicData uri="http://schemas.openxmlformats.org/drawingml/2006/chart">
            <c:chart xmlns:c="http://schemas.openxmlformats.org/drawingml/2006/chart" xmlns:r="http://schemas.openxmlformats.org/officeDocument/2006/relationships" r:id="rId12"/>
          </a:graphicData>
        </a:graphic>
      </p:graphicFrame>
      <p:sp>
        <p:nvSpPr>
          <p:cNvPr id="64" name="Round Diagonal Corner Rectangle 63"/>
          <p:cNvSpPr/>
          <p:nvPr/>
        </p:nvSpPr>
        <p:spPr bwMode="auto">
          <a:xfrm>
            <a:off x="325587" y="4773450"/>
            <a:ext cx="6309360" cy="54322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It is observed that 50% of chambers had 1 door and another 50% had two doors.</a:t>
            </a:r>
          </a:p>
          <a:p>
            <a:pPr marL="177800" lvl="1" indent="-177800" algn="l">
              <a:buFont typeface="Arial" pitchFamily="34" charset="0"/>
              <a:buChar char="•"/>
            </a:pPr>
            <a:r>
              <a:rPr lang="en-US" sz="1200" dirty="0" smtClean="0">
                <a:solidFill>
                  <a:srgbClr val="002060"/>
                </a:solidFill>
                <a:latin typeface="Calibri" pitchFamily="34" charset="0"/>
              </a:rPr>
              <a:t>On an average there were 1.5 doors in chambers.</a:t>
            </a:r>
            <a:r>
              <a:rPr lang="en-US" sz="1400" dirty="0" smtClean="0">
                <a:solidFill>
                  <a:srgbClr val="002060"/>
                </a:solidFill>
                <a:latin typeface="Calibri" pitchFamily="34" charset="0"/>
              </a:rPr>
              <a:t> </a:t>
            </a:r>
            <a:endParaRPr lang="en-US" sz="1400" dirty="0">
              <a:solidFill>
                <a:srgbClr val="002060"/>
              </a:solidFill>
              <a:latin typeface="Calibri" pitchFamily="34" charset="0"/>
            </a:endParaRPr>
          </a:p>
        </p:txBody>
      </p:sp>
      <p:cxnSp>
        <p:nvCxnSpPr>
          <p:cNvPr id="66" name="Straight Connector 65"/>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67" name="TextBox 66"/>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pSp>
        <p:nvGrpSpPr>
          <p:cNvPr id="3" name="Group 15"/>
          <p:cNvGrpSpPr/>
          <p:nvPr/>
        </p:nvGrpSpPr>
        <p:grpSpPr>
          <a:xfrm rot="21341217">
            <a:off x="1365141" y="8024439"/>
            <a:ext cx="822960" cy="548640"/>
            <a:chOff x="5431449" y="3593431"/>
            <a:chExt cx="1304698" cy="788099"/>
          </a:xfrm>
        </p:grpSpPr>
        <p:pic>
          <p:nvPicPr>
            <p:cNvPr id="69"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7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1.5</a:t>
              </a:r>
              <a:endParaRPr lang="en-GB" sz="900" b="1" dirty="0">
                <a:solidFill>
                  <a:srgbClr val="002060"/>
                </a:solidFill>
                <a:latin typeface="Lucida Calligraphy" pitchFamily="66" charset="0"/>
              </a:endParaRPr>
            </a:p>
          </p:txBody>
        </p:sp>
      </p:grpSp>
      <p:grpSp>
        <p:nvGrpSpPr>
          <p:cNvPr id="5" name="Group 15"/>
          <p:cNvGrpSpPr/>
          <p:nvPr/>
        </p:nvGrpSpPr>
        <p:grpSpPr>
          <a:xfrm rot="21341217">
            <a:off x="2514808" y="8024439"/>
            <a:ext cx="822960" cy="548640"/>
            <a:chOff x="5431449" y="3593431"/>
            <a:chExt cx="1304698" cy="788099"/>
          </a:xfrm>
        </p:grpSpPr>
        <p:pic>
          <p:nvPicPr>
            <p:cNvPr id="72"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7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1.6</a:t>
              </a:r>
              <a:endParaRPr lang="en-US" sz="900" b="1" dirty="0">
                <a:solidFill>
                  <a:srgbClr val="002060"/>
                </a:solidFill>
                <a:latin typeface="Lucida Calligraphy" pitchFamily="66" charset="0"/>
              </a:endParaRPr>
            </a:p>
          </p:txBody>
        </p:sp>
      </p:grpSp>
      <p:grpSp>
        <p:nvGrpSpPr>
          <p:cNvPr id="6" name="Group 15"/>
          <p:cNvGrpSpPr/>
          <p:nvPr/>
        </p:nvGrpSpPr>
        <p:grpSpPr>
          <a:xfrm rot="21341217">
            <a:off x="3664475" y="8024439"/>
            <a:ext cx="822960" cy="548640"/>
            <a:chOff x="5431449" y="3593431"/>
            <a:chExt cx="1304698" cy="788099"/>
          </a:xfrm>
        </p:grpSpPr>
        <p:pic>
          <p:nvPicPr>
            <p:cNvPr id="75"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7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1.6</a:t>
              </a:r>
              <a:endParaRPr lang="en-US" sz="900" b="1" dirty="0">
                <a:solidFill>
                  <a:srgbClr val="002060"/>
                </a:solidFill>
                <a:latin typeface="Lucida Calligraphy" pitchFamily="66" charset="0"/>
              </a:endParaRPr>
            </a:p>
          </p:txBody>
        </p:sp>
      </p:grpSp>
      <p:grpSp>
        <p:nvGrpSpPr>
          <p:cNvPr id="7" name="Group 15"/>
          <p:cNvGrpSpPr/>
          <p:nvPr/>
        </p:nvGrpSpPr>
        <p:grpSpPr>
          <a:xfrm rot="21341217">
            <a:off x="4814142" y="8024439"/>
            <a:ext cx="822960" cy="548640"/>
            <a:chOff x="5431449" y="3593431"/>
            <a:chExt cx="1304698" cy="788099"/>
          </a:xfrm>
        </p:grpSpPr>
        <p:pic>
          <p:nvPicPr>
            <p:cNvPr id="78"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7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1.3</a:t>
              </a:r>
              <a:endParaRPr lang="en-US" sz="900" b="1" dirty="0">
                <a:solidFill>
                  <a:srgbClr val="002060"/>
                </a:solidFill>
                <a:latin typeface="Lucida Calligraphy" pitchFamily="66" charset="0"/>
              </a:endParaRPr>
            </a:p>
          </p:txBody>
        </p:sp>
      </p:grpSp>
      <p:grpSp>
        <p:nvGrpSpPr>
          <p:cNvPr id="8" name="Group 15"/>
          <p:cNvGrpSpPr/>
          <p:nvPr/>
        </p:nvGrpSpPr>
        <p:grpSpPr>
          <a:xfrm rot="21341217">
            <a:off x="5963811" y="8024439"/>
            <a:ext cx="822960" cy="548640"/>
            <a:chOff x="5431449" y="3593431"/>
            <a:chExt cx="1304698" cy="788099"/>
          </a:xfrm>
        </p:grpSpPr>
        <p:pic>
          <p:nvPicPr>
            <p:cNvPr id="82"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8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1.4</a:t>
              </a:r>
              <a:endParaRPr lang="en-US" sz="900" b="1" dirty="0">
                <a:solidFill>
                  <a:srgbClr val="002060"/>
                </a:solidFill>
                <a:latin typeface="Lucida Calligraphy" pitchFamily="66" charset="0"/>
              </a:endParaRPr>
            </a:p>
          </p:txBody>
        </p:sp>
      </p:grpSp>
      <p:grpSp>
        <p:nvGrpSpPr>
          <p:cNvPr id="9" name="Group 15"/>
          <p:cNvGrpSpPr/>
          <p:nvPr/>
        </p:nvGrpSpPr>
        <p:grpSpPr>
          <a:xfrm rot="21341217">
            <a:off x="1365141" y="4108446"/>
            <a:ext cx="822960" cy="548640"/>
            <a:chOff x="5431449" y="3593431"/>
            <a:chExt cx="1304698" cy="788099"/>
          </a:xfrm>
        </p:grpSpPr>
        <p:pic>
          <p:nvPicPr>
            <p:cNvPr id="85"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8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1.5</a:t>
              </a:r>
              <a:endParaRPr lang="en-US" sz="900" b="1" dirty="0">
                <a:solidFill>
                  <a:srgbClr val="002060"/>
                </a:solidFill>
                <a:latin typeface="Lucida Calligraphy" pitchFamily="66" charset="0"/>
              </a:endParaRPr>
            </a:p>
          </p:txBody>
        </p:sp>
      </p:grpSp>
      <p:grpSp>
        <p:nvGrpSpPr>
          <p:cNvPr id="10" name="Group 15"/>
          <p:cNvGrpSpPr/>
          <p:nvPr/>
        </p:nvGrpSpPr>
        <p:grpSpPr>
          <a:xfrm rot="21341217">
            <a:off x="2283351" y="4108446"/>
            <a:ext cx="822960" cy="548640"/>
            <a:chOff x="5431449" y="3593431"/>
            <a:chExt cx="1304698" cy="788099"/>
          </a:xfrm>
        </p:grpSpPr>
        <p:pic>
          <p:nvPicPr>
            <p:cNvPr id="88"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8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1.5</a:t>
              </a:r>
              <a:endParaRPr lang="en-US" sz="900" b="1" dirty="0">
                <a:solidFill>
                  <a:srgbClr val="002060"/>
                </a:solidFill>
                <a:latin typeface="Lucida Calligraphy" pitchFamily="66" charset="0"/>
              </a:endParaRPr>
            </a:p>
          </p:txBody>
        </p:sp>
      </p:grpSp>
      <p:grpSp>
        <p:nvGrpSpPr>
          <p:cNvPr id="11" name="Group 15"/>
          <p:cNvGrpSpPr/>
          <p:nvPr/>
        </p:nvGrpSpPr>
        <p:grpSpPr>
          <a:xfrm rot="21341217">
            <a:off x="3201561" y="4108446"/>
            <a:ext cx="822960" cy="548640"/>
            <a:chOff x="5431449" y="3593431"/>
            <a:chExt cx="1304698" cy="788099"/>
          </a:xfrm>
        </p:grpSpPr>
        <p:pic>
          <p:nvPicPr>
            <p:cNvPr id="91"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9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1.4</a:t>
              </a:r>
              <a:endParaRPr lang="en-US" sz="900" b="1" dirty="0">
                <a:solidFill>
                  <a:srgbClr val="002060"/>
                </a:solidFill>
                <a:latin typeface="Lucida Calligraphy" pitchFamily="66" charset="0"/>
              </a:endParaRPr>
            </a:p>
          </p:txBody>
        </p:sp>
      </p:grpSp>
      <p:grpSp>
        <p:nvGrpSpPr>
          <p:cNvPr id="12" name="Group 15"/>
          <p:cNvGrpSpPr/>
          <p:nvPr/>
        </p:nvGrpSpPr>
        <p:grpSpPr>
          <a:xfrm rot="21341217">
            <a:off x="4119771" y="4108446"/>
            <a:ext cx="822960" cy="548640"/>
            <a:chOff x="5431449" y="3593431"/>
            <a:chExt cx="1304698" cy="788099"/>
          </a:xfrm>
        </p:grpSpPr>
        <p:pic>
          <p:nvPicPr>
            <p:cNvPr id="94"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9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1.4</a:t>
              </a:r>
              <a:endParaRPr lang="en-US" sz="900" b="1" dirty="0">
                <a:solidFill>
                  <a:srgbClr val="002060"/>
                </a:solidFill>
                <a:latin typeface="Lucida Calligraphy" pitchFamily="66" charset="0"/>
              </a:endParaRPr>
            </a:p>
          </p:txBody>
        </p:sp>
      </p:grpSp>
      <p:grpSp>
        <p:nvGrpSpPr>
          <p:cNvPr id="13" name="Group 15"/>
          <p:cNvGrpSpPr/>
          <p:nvPr/>
        </p:nvGrpSpPr>
        <p:grpSpPr>
          <a:xfrm rot="21341217">
            <a:off x="5037981" y="4108446"/>
            <a:ext cx="822960" cy="548640"/>
            <a:chOff x="5431449" y="3593431"/>
            <a:chExt cx="1304698" cy="788099"/>
          </a:xfrm>
        </p:grpSpPr>
        <p:pic>
          <p:nvPicPr>
            <p:cNvPr id="97"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98"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1.4</a:t>
              </a:r>
              <a:endParaRPr lang="en-US" sz="900" b="1" dirty="0">
                <a:solidFill>
                  <a:srgbClr val="002060"/>
                </a:solidFill>
                <a:latin typeface="Lucida Calligraphy" pitchFamily="66" charset="0"/>
              </a:endParaRPr>
            </a:p>
          </p:txBody>
        </p:sp>
      </p:grpSp>
      <p:grpSp>
        <p:nvGrpSpPr>
          <p:cNvPr id="14" name="Group 15"/>
          <p:cNvGrpSpPr/>
          <p:nvPr/>
        </p:nvGrpSpPr>
        <p:grpSpPr>
          <a:xfrm rot="21341217">
            <a:off x="5956191" y="4108446"/>
            <a:ext cx="822960" cy="548640"/>
            <a:chOff x="5431449" y="3593431"/>
            <a:chExt cx="1304698" cy="788099"/>
          </a:xfrm>
        </p:grpSpPr>
        <p:pic>
          <p:nvPicPr>
            <p:cNvPr id="101"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0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1.5</a:t>
              </a:r>
              <a:endParaRPr lang="en-US" sz="900" b="1" dirty="0">
                <a:solidFill>
                  <a:srgbClr val="002060"/>
                </a:solidFill>
                <a:latin typeface="Lucida Calligraphy" pitchFamily="66" charset="0"/>
              </a:endParaRPr>
            </a:p>
          </p:txBody>
        </p:sp>
      </p:grpSp>
      <p:graphicFrame>
        <p:nvGraphicFramePr>
          <p:cNvPr id="104" name="Table 103"/>
          <p:cNvGraphicFramePr>
            <a:graphicFrameLocks noGrp="1"/>
          </p:cNvGraphicFramePr>
          <p:nvPr/>
        </p:nvGraphicFramePr>
        <p:xfrm>
          <a:off x="457200" y="2167470"/>
          <a:ext cx="1038166" cy="1749622"/>
        </p:xfrm>
        <a:graphic>
          <a:graphicData uri="http://schemas.openxmlformats.org/drawingml/2006/table">
            <a:tbl>
              <a:tblPr/>
              <a:tblGrid>
                <a:gridCol w="1038166"/>
              </a:tblGrid>
              <a:tr h="874811">
                <a:tc>
                  <a:txBody>
                    <a:bodyPr/>
                    <a:lstStyle/>
                    <a:p>
                      <a:pPr algn="r" fontAlgn="ctr"/>
                      <a:r>
                        <a:rPr lang="en-US" sz="1000" b="0" i="0" u="none" strike="noStrike" kern="1200" dirty="0">
                          <a:solidFill>
                            <a:srgbClr val="002060"/>
                          </a:solidFill>
                          <a:latin typeface="Calibri"/>
                          <a:ea typeface="+mn-ea"/>
                          <a:cs typeface="+mn-cs"/>
                        </a:rPr>
                        <a:t>1</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874811">
                <a:tc>
                  <a:txBody>
                    <a:bodyPr/>
                    <a:lstStyle/>
                    <a:p>
                      <a:pPr algn="r" fontAlgn="ctr"/>
                      <a:r>
                        <a:rPr lang="en-US" sz="1000" b="0" i="0" u="none" strike="noStrike" kern="1200" dirty="0">
                          <a:solidFill>
                            <a:srgbClr val="002060"/>
                          </a:solidFill>
                          <a:latin typeface="Calibri"/>
                          <a:ea typeface="+mn-ea"/>
                          <a:cs typeface="+mn-cs"/>
                        </a:rPr>
                        <a:t>2</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102" name="TextBox 101"/>
          <p:cNvSpPr txBox="1"/>
          <p:nvPr/>
        </p:nvSpPr>
        <p:spPr>
          <a:xfrm>
            <a:off x="3562742" y="9669645"/>
            <a:ext cx="1859805"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Chamber</a:t>
            </a:r>
            <a:endParaRPr lang="en-US" sz="900" dirty="0">
              <a:solidFill>
                <a:srgbClr val="FFFFFF"/>
              </a:solidFill>
            </a:endParaRPr>
          </a:p>
        </p:txBody>
      </p:sp>
      <p:sp>
        <p:nvSpPr>
          <p:cNvPr id="65" name="Round Diagonal Corner Rectangle 64"/>
          <p:cNvSpPr/>
          <p:nvPr/>
        </p:nvSpPr>
        <p:spPr bwMode="auto">
          <a:xfrm>
            <a:off x="548640" y="8699360"/>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East zone cold stores have more cold stores chambers with 2 doors compared  to other zones</a:t>
            </a:r>
            <a:endParaRPr lang="en-US" sz="1400" dirty="0">
              <a:solidFill>
                <a:srgbClr val="002060"/>
              </a:solidFill>
              <a:latin typeface="Calibri" pitchFamily="34" charset="0"/>
            </a:endParaRPr>
          </a:p>
        </p:txBody>
      </p:sp>
      <p:sp>
        <p:nvSpPr>
          <p:cNvPr id="68" name="TextBox 67"/>
          <p:cNvSpPr txBox="1"/>
          <p:nvPr/>
        </p:nvSpPr>
        <p:spPr>
          <a:xfrm>
            <a:off x="2283132" y="5686830"/>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n=5646)</a:t>
            </a:r>
            <a:endParaRPr lang="en-US" sz="1100" b="1" dirty="0">
              <a:solidFill>
                <a:srgbClr val="002060"/>
              </a:solidFill>
              <a:latin typeface="Calibri" pitchFamily="34" charset="0"/>
            </a:endParaRPr>
          </a:p>
        </p:txBody>
      </p:sp>
      <p:sp>
        <p:nvSpPr>
          <p:cNvPr id="80" name="TextBox 79"/>
          <p:cNvSpPr txBox="1"/>
          <p:nvPr/>
        </p:nvSpPr>
        <p:spPr>
          <a:xfrm>
            <a:off x="3451812" y="5686830"/>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n=2230)</a:t>
            </a:r>
            <a:endParaRPr lang="en-US" sz="1100" b="1" dirty="0">
              <a:solidFill>
                <a:srgbClr val="002060"/>
              </a:solidFill>
              <a:latin typeface="Calibri" pitchFamily="34" charset="0"/>
            </a:endParaRPr>
          </a:p>
        </p:txBody>
      </p:sp>
      <p:sp>
        <p:nvSpPr>
          <p:cNvPr id="105" name="TextBox 104"/>
          <p:cNvSpPr txBox="1"/>
          <p:nvPr/>
        </p:nvSpPr>
        <p:spPr>
          <a:xfrm>
            <a:off x="4544554" y="5701344"/>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n=3444)</a:t>
            </a:r>
            <a:endParaRPr lang="en-US" sz="1100" b="1" dirty="0">
              <a:solidFill>
                <a:srgbClr val="002060"/>
              </a:solidFill>
              <a:latin typeface="Calibri" pitchFamily="34" charset="0"/>
            </a:endParaRPr>
          </a:p>
        </p:txBody>
      </p:sp>
      <p:sp>
        <p:nvSpPr>
          <p:cNvPr id="106" name="TextBox 105"/>
          <p:cNvSpPr txBox="1"/>
          <p:nvPr/>
        </p:nvSpPr>
        <p:spPr>
          <a:xfrm>
            <a:off x="5551760" y="5701344"/>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n=2535)</a:t>
            </a:r>
            <a:endParaRPr lang="en-US" sz="1100" b="1" dirty="0">
              <a:solidFill>
                <a:srgbClr val="002060"/>
              </a:solidFill>
              <a:latin typeface="Calibri" pitchFamily="34" charset="0"/>
            </a:endParaRPr>
          </a:p>
        </p:txBody>
      </p:sp>
      <p:sp>
        <p:nvSpPr>
          <p:cNvPr id="107" name="TextBox 106"/>
          <p:cNvSpPr txBox="1"/>
          <p:nvPr/>
        </p:nvSpPr>
        <p:spPr>
          <a:xfrm>
            <a:off x="1078173" y="5701344"/>
            <a:ext cx="878867"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n=13855)</a:t>
            </a:r>
            <a:endParaRPr lang="en-US" sz="1100" b="1" dirty="0">
              <a:solidFill>
                <a:srgbClr val="002060"/>
              </a:solidFill>
              <a:latin typeface="Calibri" pitchFamily="34" charset="0"/>
            </a:endParaRPr>
          </a:p>
        </p:txBody>
      </p:sp>
      <p:sp>
        <p:nvSpPr>
          <p:cNvPr id="108" name="TextBox 107"/>
          <p:cNvSpPr txBox="1"/>
          <p:nvPr/>
        </p:nvSpPr>
        <p:spPr>
          <a:xfrm>
            <a:off x="1105469" y="1698858"/>
            <a:ext cx="880599"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n=13855)</a:t>
            </a:r>
            <a:endParaRPr lang="en-US" sz="1100" b="1" dirty="0">
              <a:solidFill>
                <a:srgbClr val="002060"/>
              </a:solidFill>
              <a:latin typeface="Calibri" pitchFamily="34" charset="0"/>
            </a:endParaRPr>
          </a:p>
        </p:txBody>
      </p:sp>
      <p:sp>
        <p:nvSpPr>
          <p:cNvPr id="109" name="TextBox 108"/>
          <p:cNvSpPr txBox="1"/>
          <p:nvPr/>
        </p:nvSpPr>
        <p:spPr>
          <a:xfrm>
            <a:off x="2078789" y="1732781"/>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n=12157)</a:t>
            </a:r>
            <a:endParaRPr lang="en-US" sz="1100" b="1" dirty="0">
              <a:solidFill>
                <a:srgbClr val="002060"/>
              </a:solidFill>
              <a:latin typeface="Calibri" pitchFamily="34" charset="0"/>
            </a:endParaRPr>
          </a:p>
        </p:txBody>
      </p:sp>
      <p:sp>
        <p:nvSpPr>
          <p:cNvPr id="110" name="TextBox 109"/>
          <p:cNvSpPr txBox="1"/>
          <p:nvPr/>
        </p:nvSpPr>
        <p:spPr>
          <a:xfrm>
            <a:off x="2858978" y="1742400"/>
            <a:ext cx="1071450" cy="430887"/>
          </a:xfrm>
          <a:prstGeom prst="rect">
            <a:avLst/>
          </a:prstGeom>
          <a:noFill/>
        </p:spPr>
        <p:txBody>
          <a:bodyPr wrap="square" rtlCol="0">
            <a:spAutoFit/>
          </a:bodyPr>
          <a:lstStyle/>
          <a:p>
            <a:r>
              <a:rPr lang="en-US" sz="1100" b="1" dirty="0" smtClean="0">
                <a:solidFill>
                  <a:srgbClr val="002060"/>
                </a:solidFill>
                <a:latin typeface="Calibri" pitchFamily="34" charset="0"/>
              </a:rPr>
              <a:t>Type P</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n=1702)</a:t>
            </a:r>
            <a:endParaRPr lang="en-US" sz="1100" b="1" dirty="0">
              <a:solidFill>
                <a:srgbClr val="002060"/>
              </a:solidFill>
              <a:latin typeface="Calibri" pitchFamily="34" charset="0"/>
            </a:endParaRPr>
          </a:p>
        </p:txBody>
      </p:sp>
      <p:sp>
        <p:nvSpPr>
          <p:cNvPr id="111" name="TextBox 110"/>
          <p:cNvSpPr txBox="1"/>
          <p:nvPr/>
        </p:nvSpPr>
        <p:spPr>
          <a:xfrm>
            <a:off x="3776407" y="1756914"/>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n=1172)</a:t>
            </a:r>
            <a:endParaRPr lang="en-US" sz="1100" b="1" dirty="0">
              <a:solidFill>
                <a:srgbClr val="002060"/>
              </a:solidFill>
              <a:latin typeface="Calibri" pitchFamily="34" charset="0"/>
            </a:endParaRPr>
          </a:p>
        </p:txBody>
      </p:sp>
      <p:sp>
        <p:nvSpPr>
          <p:cNvPr id="112" name="TextBox 111"/>
          <p:cNvSpPr txBox="1"/>
          <p:nvPr/>
        </p:nvSpPr>
        <p:spPr>
          <a:xfrm>
            <a:off x="4615558" y="1727886"/>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 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n=193)</a:t>
            </a:r>
            <a:endParaRPr lang="en-US" sz="1100" b="1" dirty="0">
              <a:solidFill>
                <a:srgbClr val="002060"/>
              </a:solidFill>
              <a:latin typeface="Calibri" pitchFamily="34" charset="0"/>
            </a:endParaRPr>
          </a:p>
        </p:txBody>
      </p:sp>
      <p:sp>
        <p:nvSpPr>
          <p:cNvPr id="113" name="TextBox 112"/>
          <p:cNvSpPr txBox="1"/>
          <p:nvPr/>
        </p:nvSpPr>
        <p:spPr>
          <a:xfrm>
            <a:off x="5580788" y="1616665"/>
            <a:ext cx="1320754" cy="600164"/>
          </a:xfrm>
          <a:prstGeom prst="rect">
            <a:avLst/>
          </a:prstGeom>
          <a:noFill/>
        </p:spPr>
        <p:txBody>
          <a:bodyPr wrap="squar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n=101)</a:t>
            </a:r>
            <a:endParaRPr lang="en-US" sz="11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13.3 NUMBER OF DOORS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8" name="TextBox 7"/>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n=1783)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n=3542)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n=1477)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48</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52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1" i="0" u="none" strike="noStrike" kern="1200" dirty="0">
                          <a:solidFill>
                            <a:srgbClr val="002060"/>
                          </a:solidFill>
                          <a:latin typeface="Calibri"/>
                          <a:ea typeface="+mn-ea"/>
                          <a:cs typeface="+mn-cs"/>
                        </a:rPr>
                        <a:t> M E A 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1.5</a:t>
                      </a:r>
                      <a:endParaRPr lang="en-US" sz="1000" b="1"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4895850"/>
          <a:ext cx="6305549"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(n=131)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n=493)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59</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41</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a:t>
                      </a:r>
                      <a:r>
                        <a:rPr lang="en-US" sz="1000" b="1" i="0" u="none" strike="noStrike" kern="1200" dirty="0">
                          <a:solidFill>
                            <a:srgbClr val="002060"/>
                          </a:solidFill>
                          <a:latin typeface="Calibri"/>
                          <a:ea typeface="+mn-ea"/>
                          <a:cs typeface="+mn-cs"/>
                        </a:rPr>
                        <a:t>M E A 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1.5</a:t>
                      </a:r>
                      <a:endParaRPr lang="en-US" sz="1000" b="1"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3" name="Round Diagonal Corner Rectangle 12"/>
          <p:cNvSpPr/>
          <p:nvPr/>
        </p:nvSpPr>
        <p:spPr bwMode="auto">
          <a:xfrm>
            <a:off x="338287" y="8160933"/>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State wise analysis shows that  average doors were more in  UP, Bihar, Uttaranchal,  and WB.</a:t>
            </a:r>
            <a:endParaRPr lang="en-US" sz="1200" dirty="0">
              <a:solidFill>
                <a:srgbClr val="002060"/>
              </a:solidFill>
              <a:latin typeface="Calibri" pitchFamily="34" charset="0"/>
            </a:endParaRPr>
          </a:p>
        </p:txBody>
      </p:sp>
      <p:sp>
        <p:nvSpPr>
          <p:cNvPr id="10" name="TextBox 9"/>
          <p:cNvSpPr txBox="1"/>
          <p:nvPr/>
        </p:nvSpPr>
        <p:spPr>
          <a:xfrm>
            <a:off x="3562742" y="9669645"/>
            <a:ext cx="1859805"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Chamber</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13.3 NUMBER OF DOORS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8" name="TextBox 7"/>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1528763"/>
          <a:ext cx="6281928"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08176"/>
                <a:gridCol w="594360"/>
                <a:gridCol w="594360"/>
                <a:gridCol w="594360"/>
                <a:gridCol w="502920"/>
                <a:gridCol w="484632"/>
                <a:gridCol w="548640"/>
                <a:gridCol w="365760"/>
                <a:gridCol w="685800"/>
                <a:gridCol w="50292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n=268)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(n=1082)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0000"/>
                          </a:solidFill>
                          <a:latin typeface="Calibri"/>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000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1" i="0" u="none" strike="noStrike" kern="1200" dirty="0">
                          <a:solidFill>
                            <a:srgbClr val="002060"/>
                          </a:solidFill>
                          <a:latin typeface="Calibri"/>
                          <a:ea typeface="+mn-ea"/>
                          <a:cs typeface="+mn-cs"/>
                        </a:rPr>
                        <a:t> M E A 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1.5</a:t>
                      </a:r>
                      <a:endParaRPr lang="en-US" sz="1000" b="1"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4893884"/>
          <a:ext cx="6346444"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08176"/>
                <a:gridCol w="594360"/>
                <a:gridCol w="548640"/>
                <a:gridCol w="548640"/>
                <a:gridCol w="628777"/>
                <a:gridCol w="628777"/>
                <a:gridCol w="731520"/>
                <a:gridCol w="628777"/>
                <a:gridCol w="62877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n=287)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n=1280)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47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53</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a:t>
                      </a:r>
                      <a:r>
                        <a:rPr lang="en-US" sz="1000" b="1" i="0" u="none" strike="noStrike" kern="1200" dirty="0">
                          <a:solidFill>
                            <a:srgbClr val="002060"/>
                          </a:solidFill>
                          <a:latin typeface="Calibri"/>
                          <a:ea typeface="+mn-ea"/>
                          <a:cs typeface="+mn-cs"/>
                        </a:rPr>
                        <a:t>M E A 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1.5</a:t>
                      </a:r>
                      <a:endParaRPr lang="en-US" sz="1000" b="1"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smtClean="0">
                          <a:solidFill>
                            <a:schemeClr val="tx1"/>
                          </a:solidFill>
                          <a:latin typeface="Calibri"/>
                        </a:rPr>
                        <a:t>1.5</a:t>
                      </a:r>
                      <a:endParaRPr lang="en-US" sz="1000" b="1"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smtClean="0">
                          <a:solidFill>
                            <a:schemeClr val="tx1"/>
                          </a:solidFill>
                          <a:latin typeface="Calibri"/>
                        </a:rPr>
                        <a:t>1.4</a:t>
                      </a:r>
                      <a:endParaRPr lang="en-US" sz="1000" b="1"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0" name="TextBox 9"/>
          <p:cNvSpPr txBox="1"/>
          <p:nvPr/>
        </p:nvSpPr>
        <p:spPr>
          <a:xfrm>
            <a:off x="3562742" y="9669645"/>
            <a:ext cx="1859805"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Chamber</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13.4 CHAMBER INSULATION - TYPES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98" name="Round Diagonal Corner Rectangle 97"/>
          <p:cNvSpPr/>
          <p:nvPr/>
        </p:nvSpPr>
        <p:spPr bwMode="auto">
          <a:xfrm>
            <a:off x="338287" y="6403975"/>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 At all India level 71%  of chambers have add-on panel insulation using thermacol/EPS/XPS. The trend is same by type of products stored.</a:t>
            </a:r>
            <a:endParaRPr lang="en-US" sz="1200" dirty="0">
              <a:solidFill>
                <a:srgbClr val="002060"/>
              </a:solidFill>
              <a:latin typeface="Calibri" pitchFamily="34" charset="0"/>
            </a:endParaRPr>
          </a:p>
          <a:p>
            <a:pPr marL="177800" lvl="1" indent="-177800" algn="l">
              <a:buFont typeface="Arial" pitchFamily="34" charset="0"/>
              <a:buChar char="•"/>
            </a:pPr>
            <a:r>
              <a:rPr lang="en-US" sz="1200" dirty="0" smtClean="0">
                <a:solidFill>
                  <a:srgbClr val="002060"/>
                </a:solidFill>
                <a:latin typeface="Calibri" pitchFamily="34" charset="0"/>
              </a:rPr>
              <a:t>PUF sandwich panels and fillers are also used in 12% of chambers each. </a:t>
            </a:r>
            <a:endParaRPr lang="en-US" sz="1200" dirty="0">
              <a:solidFill>
                <a:srgbClr val="002060"/>
              </a:solidFill>
              <a:latin typeface="Calibri" pitchFamily="34" charset="0"/>
            </a:endParaRPr>
          </a:p>
          <a:p>
            <a:pPr marL="177800" lvl="1" indent="-177800" algn="l">
              <a:buFont typeface="Arial" pitchFamily="34" charset="0"/>
              <a:buChar char="•"/>
            </a:pPr>
            <a:endParaRPr lang="en-US" sz="1200" dirty="0">
              <a:solidFill>
                <a:srgbClr val="002060"/>
              </a:solidFill>
              <a:latin typeface="Calibri" pitchFamily="34" charset="0"/>
            </a:endParaRPr>
          </a:p>
        </p:txBody>
      </p:sp>
      <p:graphicFrame>
        <p:nvGraphicFramePr>
          <p:cNvPr id="28" name="Table 27"/>
          <p:cNvGraphicFramePr>
            <a:graphicFrameLocks noGrp="1"/>
          </p:cNvGraphicFramePr>
          <p:nvPr/>
        </p:nvGraphicFramePr>
        <p:xfrm>
          <a:off x="152400" y="2220685"/>
          <a:ext cx="1342966" cy="3539505"/>
        </p:xfrm>
        <a:graphic>
          <a:graphicData uri="http://schemas.openxmlformats.org/drawingml/2006/table">
            <a:tbl>
              <a:tblPr/>
              <a:tblGrid>
                <a:gridCol w="1342966"/>
              </a:tblGrid>
              <a:tr h="707901">
                <a:tc>
                  <a:txBody>
                    <a:bodyPr/>
                    <a:lstStyle/>
                    <a:p>
                      <a:pPr algn="r" fontAlgn="ctr"/>
                      <a:r>
                        <a:rPr lang="en-US" sz="1000" b="0" i="0" u="none" strike="noStrike" kern="1200" dirty="0" smtClean="0">
                          <a:solidFill>
                            <a:srgbClr val="002060"/>
                          </a:solidFill>
                          <a:latin typeface="Calibri"/>
                          <a:ea typeface="+mn-ea"/>
                          <a:cs typeface="+mn-cs"/>
                        </a:rPr>
                        <a:t>Add-on slabs</a:t>
                      </a:r>
                      <a:endParaRPr lang="en-US" sz="1000" b="0" i="0" u="none" strike="noStrike" kern="1200" baseline="0" dirty="0" smtClean="0">
                        <a:solidFill>
                          <a:srgbClr val="002060"/>
                        </a:solidFill>
                        <a:latin typeface="Calibri"/>
                        <a:ea typeface="+mn-ea"/>
                        <a:cs typeface="+mn-cs"/>
                      </a:endParaRPr>
                    </a:p>
                    <a:p>
                      <a:pPr algn="r" fontAlgn="ctr"/>
                      <a:r>
                        <a:rPr lang="en-US" sz="1000" b="0" i="0" u="none" strike="noStrike" kern="1200" dirty="0" smtClean="0">
                          <a:solidFill>
                            <a:srgbClr val="002060"/>
                          </a:solidFill>
                          <a:latin typeface="Calibri"/>
                          <a:ea typeface="+mn-ea"/>
                          <a:cs typeface="+mn-cs"/>
                        </a:rPr>
                        <a:t>(Thermocol </a:t>
                      </a:r>
                      <a:r>
                        <a:rPr lang="en-US" sz="1000" b="0" i="0" u="none" strike="noStrike" kern="1200" dirty="0">
                          <a:solidFill>
                            <a:srgbClr val="002060"/>
                          </a:solidFill>
                          <a:latin typeface="Calibri"/>
                          <a:ea typeface="+mn-ea"/>
                          <a:cs typeface="+mn-cs"/>
                        </a:rPr>
                        <a:t>/ EPS / </a:t>
                      </a:r>
                      <a:r>
                        <a:rPr lang="en-US" sz="1000" b="0" i="0" u="none" strike="noStrike" kern="1200" dirty="0" smtClean="0">
                          <a:solidFill>
                            <a:srgbClr val="002060"/>
                          </a:solidFill>
                          <a:latin typeface="Calibri"/>
                          <a:ea typeface="+mn-ea"/>
                          <a:cs typeface="+mn-cs"/>
                        </a:rPr>
                        <a:t>XPS)</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707901">
                <a:tc>
                  <a:txBody>
                    <a:bodyPr/>
                    <a:lstStyle/>
                    <a:p>
                      <a:pPr algn="r" fontAlgn="ctr"/>
                      <a:r>
                        <a:rPr lang="en-US" sz="1000" b="0" i="0" u="none" strike="noStrike" kern="1200" dirty="0">
                          <a:solidFill>
                            <a:srgbClr val="002060"/>
                          </a:solidFill>
                          <a:latin typeface="Calibri"/>
                          <a:ea typeface="+mn-ea"/>
                          <a:cs typeface="+mn-cs"/>
                        </a:rPr>
                        <a:t> PUF Sandwich Panel</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707901">
                <a:tc>
                  <a:txBody>
                    <a:bodyPr/>
                    <a:lstStyle/>
                    <a:p>
                      <a:pPr algn="r" fontAlgn="ctr"/>
                      <a:r>
                        <a:rPr lang="en-US" sz="1000" b="0" i="0" u="none" strike="noStrike" kern="1200" dirty="0">
                          <a:solidFill>
                            <a:srgbClr val="002060"/>
                          </a:solidFill>
                          <a:latin typeface="Calibri"/>
                          <a:ea typeface="+mn-ea"/>
                          <a:cs typeface="+mn-cs"/>
                        </a:rPr>
                        <a:t> Fillers (Husk / Raw / Rock / Wool / Stardust)</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707901">
                <a:tc>
                  <a:txBody>
                    <a:bodyPr/>
                    <a:lstStyle/>
                    <a:p>
                      <a:pPr algn="r" fontAlgn="ctr"/>
                      <a:r>
                        <a:rPr lang="en-US" sz="1000" b="0" i="0" u="none" strike="noStrike" kern="1200" dirty="0">
                          <a:solidFill>
                            <a:srgbClr val="002060"/>
                          </a:solidFill>
                          <a:latin typeface="Calibri"/>
                          <a:ea typeface="+mn-ea"/>
                          <a:cs typeface="+mn-cs"/>
                        </a:rPr>
                        <a:t> MIX</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707901">
                <a:tc>
                  <a:txBody>
                    <a:bodyPr/>
                    <a:lstStyle/>
                    <a:p>
                      <a:pPr marL="0" marR="0" indent="0" algn="r" defTabSz="914400" rtl="0" eaLnBrk="1" fontAlgn="ctr"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DK / CS</a:t>
                      </a:r>
                      <a:endParaRPr lang="en-US" sz="1000" b="0" i="0" u="none" strike="noStrike" kern="1200" dirty="0">
                        <a:solidFill>
                          <a:srgbClr val="002060"/>
                        </a:solidFill>
                        <a:latin typeface="Calibri"/>
                        <a:ea typeface="+mn-ea"/>
                        <a:cs typeface="+mn-cs"/>
                      </a:endParaRPr>
                    </a:p>
                    <a:p>
                      <a:pPr algn="r" fontAlgn="ct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35" name="Chart 34"/>
          <p:cNvGraphicFramePr/>
          <p:nvPr/>
        </p:nvGraphicFramePr>
        <p:xfrm>
          <a:off x="1121017" y="2148056"/>
          <a:ext cx="1355483" cy="410034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6" name="Chart 35"/>
          <p:cNvGraphicFramePr/>
          <p:nvPr/>
        </p:nvGraphicFramePr>
        <p:xfrm>
          <a:off x="2043037" y="2148056"/>
          <a:ext cx="1355483" cy="410034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7" name="Chart 36"/>
          <p:cNvGraphicFramePr/>
          <p:nvPr/>
        </p:nvGraphicFramePr>
        <p:xfrm>
          <a:off x="2965057" y="2148056"/>
          <a:ext cx="1355483" cy="410034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8" name="Chart 37"/>
          <p:cNvGraphicFramePr/>
          <p:nvPr/>
        </p:nvGraphicFramePr>
        <p:xfrm>
          <a:off x="3887077" y="2148056"/>
          <a:ext cx="1355483" cy="4100344"/>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9" name="Chart 38"/>
          <p:cNvGraphicFramePr/>
          <p:nvPr/>
        </p:nvGraphicFramePr>
        <p:xfrm>
          <a:off x="4809097" y="2148056"/>
          <a:ext cx="1355483" cy="410034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5" name="Chart 44"/>
          <p:cNvGraphicFramePr/>
          <p:nvPr/>
        </p:nvGraphicFramePr>
        <p:xfrm>
          <a:off x="5731117" y="2148056"/>
          <a:ext cx="1355483" cy="4100344"/>
        </p:xfrm>
        <a:graphic>
          <a:graphicData uri="http://schemas.openxmlformats.org/drawingml/2006/chart">
            <c:chart xmlns:c="http://schemas.openxmlformats.org/drawingml/2006/chart" xmlns:r="http://schemas.openxmlformats.org/officeDocument/2006/relationships" r:id="rId7"/>
          </a:graphicData>
        </a:graphic>
      </p:graphicFrame>
      <p:sp>
        <p:nvSpPr>
          <p:cNvPr id="20" name="TextBox 19"/>
          <p:cNvSpPr txBox="1"/>
          <p:nvPr/>
        </p:nvSpPr>
        <p:spPr>
          <a:xfrm>
            <a:off x="1155891" y="1685826"/>
            <a:ext cx="726481"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n=13855)</a:t>
            </a:r>
            <a:endParaRPr lang="en-US" sz="1000" b="1" dirty="0">
              <a:solidFill>
                <a:srgbClr val="002060"/>
              </a:solidFill>
              <a:latin typeface="Calibri" pitchFamily="34" charset="0"/>
            </a:endParaRPr>
          </a:p>
        </p:txBody>
      </p:sp>
      <p:sp>
        <p:nvSpPr>
          <p:cNvPr id="21" name="TextBox 20"/>
          <p:cNvSpPr txBox="1"/>
          <p:nvPr/>
        </p:nvSpPr>
        <p:spPr>
          <a:xfrm>
            <a:off x="2215804" y="1685826"/>
            <a:ext cx="726481"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n=12157)</a:t>
            </a:r>
            <a:endParaRPr lang="en-US" sz="1000" b="1" dirty="0">
              <a:solidFill>
                <a:srgbClr val="002060"/>
              </a:solidFill>
              <a:latin typeface="Calibri" pitchFamily="34" charset="0"/>
            </a:endParaRPr>
          </a:p>
        </p:txBody>
      </p:sp>
      <p:sp>
        <p:nvSpPr>
          <p:cNvPr id="29" name="TextBox 28"/>
          <p:cNvSpPr txBox="1"/>
          <p:nvPr/>
        </p:nvSpPr>
        <p:spPr>
          <a:xfrm>
            <a:off x="3163271"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n=1702)</a:t>
            </a:r>
            <a:endParaRPr lang="en-US" sz="1000" b="1" dirty="0">
              <a:solidFill>
                <a:srgbClr val="002060"/>
              </a:solidFill>
              <a:latin typeface="Calibri" pitchFamily="34" charset="0"/>
            </a:endParaRPr>
          </a:p>
        </p:txBody>
      </p:sp>
      <p:sp>
        <p:nvSpPr>
          <p:cNvPr id="30" name="TextBox 29"/>
          <p:cNvSpPr txBox="1"/>
          <p:nvPr/>
        </p:nvSpPr>
        <p:spPr>
          <a:xfrm>
            <a:off x="4140234"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n=1172)</a:t>
            </a:r>
            <a:endParaRPr lang="en-US" sz="1000" b="1" dirty="0">
              <a:solidFill>
                <a:srgbClr val="002060"/>
              </a:solidFill>
              <a:latin typeface="Calibri" pitchFamily="34" charset="0"/>
            </a:endParaRPr>
          </a:p>
        </p:txBody>
      </p:sp>
      <p:sp>
        <p:nvSpPr>
          <p:cNvPr id="31" name="TextBox 30"/>
          <p:cNvSpPr txBox="1"/>
          <p:nvPr/>
        </p:nvSpPr>
        <p:spPr>
          <a:xfrm>
            <a:off x="5152348" y="168582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n=193)</a:t>
            </a:r>
            <a:endParaRPr lang="en-US" sz="1000" b="1" dirty="0">
              <a:solidFill>
                <a:srgbClr val="002060"/>
              </a:solidFill>
              <a:latin typeface="Calibri" pitchFamily="34" charset="0"/>
            </a:endParaRPr>
          </a:p>
        </p:txBody>
      </p:sp>
      <p:sp>
        <p:nvSpPr>
          <p:cNvPr id="32" name="TextBox 31"/>
          <p:cNvSpPr txBox="1"/>
          <p:nvPr/>
        </p:nvSpPr>
        <p:spPr>
          <a:xfrm>
            <a:off x="6049045" y="1531938"/>
            <a:ext cx="654345"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a:t>
            </a:r>
            <a:endParaRPr lang="en-US" sz="1000" b="1" dirty="0">
              <a:solidFill>
                <a:srgbClr val="002060"/>
              </a:solidFill>
              <a:latin typeface="Calibri" pitchFamily="34" charset="0"/>
            </a:endParaRPr>
          </a:p>
        </p:txBody>
      </p:sp>
      <p:sp>
        <p:nvSpPr>
          <p:cNvPr id="22" name="TextBox 21"/>
          <p:cNvSpPr txBox="1"/>
          <p:nvPr/>
        </p:nvSpPr>
        <p:spPr>
          <a:xfrm>
            <a:off x="3562742" y="9669645"/>
            <a:ext cx="1859805"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Chamber</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5. INFRASTRUCTURE OF CS’S</a:t>
            </a:r>
            <a:endParaRPr lang="en-US" dirty="0"/>
          </a:p>
        </p:txBody>
      </p:sp>
      <p:graphicFrame>
        <p:nvGraphicFramePr>
          <p:cNvPr id="4" name="Table 3"/>
          <p:cNvGraphicFramePr>
            <a:graphicFrameLocks noGrp="1"/>
          </p:cNvGraphicFramePr>
          <p:nvPr>
            <p:extLst>
              <p:ext uri="{D42A27DB-BD31-4B8C-83A1-F6EECF244321}">
                <p14:modId xmlns:p14="http://schemas.microsoft.com/office/powerpoint/2010/main" xmlns="" val="1900869649"/>
              </p:ext>
            </p:extLst>
          </p:nvPr>
        </p:nvGraphicFramePr>
        <p:xfrm>
          <a:off x="304798" y="1190175"/>
          <a:ext cx="6271365" cy="23774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2144055"/>
                <a:gridCol w="825462"/>
                <a:gridCol w="825462"/>
                <a:gridCol w="825462"/>
                <a:gridCol w="825462"/>
                <a:gridCol w="825462"/>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All</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Urban CS’s</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Rural CS’s</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NHB/NHM</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Others</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Mean</a:t>
                      </a:r>
                      <a:r>
                        <a:rPr lang="en-US" sz="1000" b="0" i="0" u="none" strike="noStrike" kern="1200" baseline="0" dirty="0" smtClean="0">
                          <a:solidFill>
                            <a:srgbClr val="002060"/>
                          </a:solidFill>
                          <a:latin typeface="Calibri"/>
                          <a:ea typeface="+mn-ea"/>
                          <a:cs typeface="+mn-cs"/>
                        </a:rPr>
                        <a:t> Capacity (tons)</a:t>
                      </a:r>
                      <a:endParaRPr lang="en-US" sz="1000" b="0" i="0" u="none" strike="noStrike" kern="1200" dirty="0" smtClean="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5003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5656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5940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3355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Mean Age of chambers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Mean cooling Capacity in KW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Capacity Utilization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TextBox 11"/>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8" name="Table 7"/>
          <p:cNvGraphicFramePr>
            <a:graphicFrameLocks noGrp="1"/>
          </p:cNvGraphicFramePr>
          <p:nvPr>
            <p:extLst>
              <p:ext uri="{D42A27DB-BD31-4B8C-83A1-F6EECF244321}">
                <p14:modId xmlns:p14="http://schemas.microsoft.com/office/powerpoint/2010/main" xmlns="" val="1900869649"/>
              </p:ext>
            </p:extLst>
          </p:nvPr>
        </p:nvGraphicFramePr>
        <p:xfrm>
          <a:off x="304799" y="3850385"/>
          <a:ext cx="6203574" cy="1961692"/>
        </p:xfrm>
        <a:graphic>
          <a:graphicData uri="http://schemas.openxmlformats.org/drawingml/2006/table">
            <a:tbl>
              <a:tblPr firstRow="1" bandRow="1">
                <a:effectLst>
                  <a:outerShdw blurRad="50800" dist="38100" dir="2700000" algn="tl" rotWithShape="0">
                    <a:prstClr val="black">
                      <a:alpha val="40000"/>
                    </a:prstClr>
                  </a:outerShdw>
                </a:effectLst>
              </a:tblPr>
              <a:tblGrid>
                <a:gridCol w="1806389"/>
                <a:gridCol w="879437"/>
                <a:gridCol w="879437"/>
                <a:gridCol w="879437"/>
                <a:gridCol w="879437"/>
                <a:gridCol w="87943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Proprietorship</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Partnership</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 Ltd. </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 Ltd.</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85917">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Mean Capacity (tons)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4068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4818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5104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6177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2828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38203">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Mean Age of chambers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3255">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Mean cooling Capacity in KW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836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5677">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Capacity Utilization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0" name="Table 9"/>
          <p:cNvGraphicFramePr>
            <a:graphicFrameLocks noGrp="1"/>
          </p:cNvGraphicFramePr>
          <p:nvPr>
            <p:extLst>
              <p:ext uri="{D42A27DB-BD31-4B8C-83A1-F6EECF244321}">
                <p14:modId xmlns:p14="http://schemas.microsoft.com/office/powerpoint/2010/main" xmlns="" val="1900869649"/>
              </p:ext>
            </p:extLst>
          </p:nvPr>
        </p:nvGraphicFramePr>
        <p:xfrm>
          <a:off x="304801" y="6167309"/>
          <a:ext cx="6217025" cy="1799244"/>
        </p:xfrm>
        <a:graphic>
          <a:graphicData uri="http://schemas.openxmlformats.org/drawingml/2006/table">
            <a:tbl>
              <a:tblPr firstRow="1" bandRow="1">
                <a:effectLst>
                  <a:outerShdw blurRad="50800" dist="38100" dir="2700000" algn="tl" rotWithShape="0">
                    <a:prstClr val="black">
                      <a:alpha val="40000"/>
                    </a:prstClr>
                  </a:outerShdw>
                </a:effectLst>
              </a:tblPr>
              <a:tblGrid>
                <a:gridCol w="1833281"/>
                <a:gridCol w="1095936"/>
                <a:gridCol w="1095936"/>
                <a:gridCol w="1095936"/>
                <a:gridCol w="109593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Cooperative</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Government</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(Co./Dept./PSU)</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Not mentioned ownership type</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4873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Mean</a:t>
                      </a:r>
                      <a:r>
                        <a:rPr lang="en-US" sz="1000" b="0" i="0" u="none" strike="noStrike" kern="1200" baseline="0" dirty="0" smtClean="0">
                          <a:solidFill>
                            <a:srgbClr val="002060"/>
                          </a:solidFill>
                          <a:latin typeface="Calibri"/>
                          <a:ea typeface="+mn-ea"/>
                          <a:cs typeface="+mn-cs"/>
                        </a:rPr>
                        <a:t> Capacity (tons)</a:t>
                      </a:r>
                      <a:endParaRPr lang="en-US" sz="1000" b="0" i="0" u="none" strike="noStrike" kern="1200" dirty="0" smtClean="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4220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3846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4641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88099">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Mean Age of chambers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9</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13151">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Mean cooling Capacity in KW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00624">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Capacity Utilization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9" name="TextBox 8"/>
          <p:cNvSpPr txBox="1"/>
          <p:nvPr/>
        </p:nvSpPr>
        <p:spPr>
          <a:xfrm>
            <a:off x="264478" y="8314572"/>
            <a:ext cx="6288087" cy="646331"/>
          </a:xfrm>
          <a:prstGeom prst="rect">
            <a:avLst/>
          </a:prstGeom>
          <a:noFill/>
        </p:spPr>
        <p:txBody>
          <a:bodyPr wrap="square" rtlCol="0">
            <a:spAutoFit/>
          </a:bodyPr>
          <a:lstStyle/>
          <a:p>
            <a:pPr marL="119063" indent="-119063" algn="l">
              <a:buClr>
                <a:schemeClr val="tx1"/>
              </a:buClr>
              <a:buFont typeface="Arial" pitchFamily="34" charset="0"/>
              <a:buChar char="•"/>
            </a:pPr>
            <a:r>
              <a:rPr lang="en-US" sz="1200" dirty="0" smtClean="0">
                <a:solidFill>
                  <a:schemeClr val="tx1"/>
                </a:solidFill>
                <a:latin typeface="Calibri" pitchFamily="34" charset="0"/>
                <a:cs typeface="Calibri" pitchFamily="34" charset="0"/>
              </a:rPr>
              <a:t>The mean  capacity is highest for </a:t>
            </a:r>
            <a:r>
              <a:rPr lang="en-US" sz="1200" dirty="0" err="1" smtClean="0">
                <a:solidFill>
                  <a:schemeClr val="tx1"/>
                </a:solidFill>
                <a:latin typeface="Calibri" pitchFamily="34" charset="0"/>
                <a:cs typeface="Calibri" pitchFamily="34" charset="0"/>
              </a:rPr>
              <a:t>NHB</a:t>
            </a:r>
            <a:r>
              <a:rPr lang="en-US" sz="1200" dirty="0" smtClean="0">
                <a:solidFill>
                  <a:schemeClr val="tx1"/>
                </a:solidFill>
                <a:latin typeface="Calibri" pitchFamily="34" charset="0"/>
                <a:cs typeface="Calibri" pitchFamily="34" charset="0"/>
              </a:rPr>
              <a:t>/</a:t>
            </a:r>
            <a:r>
              <a:rPr lang="en-US" sz="1200" dirty="0" err="1" smtClean="0">
                <a:solidFill>
                  <a:schemeClr val="tx1"/>
                </a:solidFill>
                <a:latin typeface="Calibri" pitchFamily="34" charset="0"/>
                <a:cs typeface="Calibri" pitchFamily="34" charset="0"/>
              </a:rPr>
              <a:t>NHM</a:t>
            </a:r>
            <a:r>
              <a:rPr lang="en-US" sz="1200" dirty="0" smtClean="0">
                <a:solidFill>
                  <a:schemeClr val="tx1"/>
                </a:solidFill>
                <a:latin typeface="Calibri" pitchFamily="34" charset="0"/>
                <a:cs typeface="Calibri" pitchFamily="34" charset="0"/>
              </a:rPr>
              <a:t> cold storages</a:t>
            </a:r>
          </a:p>
          <a:p>
            <a:pPr marL="119063" indent="-119063" algn="l">
              <a:buClr>
                <a:schemeClr val="tx1"/>
              </a:buClr>
              <a:buFont typeface="Arial" pitchFamily="34" charset="0"/>
              <a:buChar char="•"/>
            </a:pPr>
            <a:r>
              <a:rPr lang="en-US" sz="1200" dirty="0" smtClean="0">
                <a:solidFill>
                  <a:schemeClr val="tx1"/>
                </a:solidFill>
                <a:latin typeface="Calibri" pitchFamily="34" charset="0"/>
                <a:cs typeface="Calibri" pitchFamily="34" charset="0"/>
              </a:rPr>
              <a:t>Co-operative </a:t>
            </a:r>
            <a:r>
              <a:rPr lang="en-US" sz="1200" dirty="0" err="1" smtClean="0">
                <a:solidFill>
                  <a:schemeClr val="tx1"/>
                </a:solidFill>
                <a:latin typeface="Calibri" pitchFamily="34" charset="0"/>
                <a:cs typeface="Calibri" pitchFamily="34" charset="0"/>
              </a:rPr>
              <a:t>CS’s</a:t>
            </a:r>
            <a:r>
              <a:rPr lang="en-US" sz="1200" dirty="0" smtClean="0">
                <a:solidFill>
                  <a:schemeClr val="tx1"/>
                </a:solidFill>
                <a:latin typeface="Calibri" pitchFamily="34" charset="0"/>
                <a:cs typeface="Calibri" pitchFamily="34" charset="0"/>
              </a:rPr>
              <a:t> have the highest mean age of chambers followed by Company Public Ltd.</a:t>
            </a:r>
          </a:p>
          <a:p>
            <a:pPr marL="119063" indent="-119063" algn="l">
              <a:buClr>
                <a:schemeClr val="tx1"/>
              </a:buClr>
              <a:buFont typeface="Arial" pitchFamily="34" charset="0"/>
              <a:buChar char="•"/>
            </a:pPr>
            <a:r>
              <a:rPr lang="en-US" sz="1200" dirty="0" smtClean="0">
                <a:solidFill>
                  <a:schemeClr val="tx1"/>
                </a:solidFill>
                <a:latin typeface="Calibri" pitchFamily="34" charset="0"/>
                <a:cs typeface="Calibri" pitchFamily="34" charset="0"/>
              </a:rPr>
              <a:t>The mean age of chambers is lowest in Association Public.</a:t>
            </a:r>
          </a:p>
        </p:txBody>
      </p:sp>
    </p:spTree>
  </p:cSld>
  <p:clrMapOvr>
    <a:masterClrMapping/>
  </p:clrMapOvr>
  <p:transition/>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13.4 CHAMBER INSULATION - TYPES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4" name="TextBox 33"/>
          <p:cNvSpPr txBox="1"/>
          <p:nvPr/>
        </p:nvSpPr>
        <p:spPr>
          <a:xfrm>
            <a:off x="139699" y="1104900"/>
            <a:ext cx="3683153"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20" name="Round Diagonal Corner Rectangle 19"/>
          <p:cNvSpPr/>
          <p:nvPr/>
        </p:nvSpPr>
        <p:spPr bwMode="auto">
          <a:xfrm>
            <a:off x="324432" y="6405130"/>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Zone wise analysis shows that East zone use more of add-on panel insulation compared to others. </a:t>
            </a:r>
          </a:p>
          <a:p>
            <a:pPr marL="177800" lvl="1" indent="-177800" algn="just">
              <a:buFont typeface="Arial" pitchFamily="34" charset="0"/>
              <a:buChar char="•"/>
            </a:pPr>
            <a:r>
              <a:rPr lang="en-US" sz="1200" dirty="0" smtClean="0">
                <a:solidFill>
                  <a:srgbClr val="002060"/>
                </a:solidFill>
                <a:latin typeface="Calibri" pitchFamily="34" charset="0"/>
              </a:rPr>
              <a:t>Though North also uses add-on panel in most cases, the usage of </a:t>
            </a:r>
            <a:r>
              <a:rPr lang="en-US" sz="1200" dirty="0" smtClean="0">
                <a:solidFill>
                  <a:srgbClr val="002060"/>
                </a:solidFill>
                <a:latin typeface="Calibri"/>
              </a:rPr>
              <a:t>fillers </a:t>
            </a:r>
            <a:r>
              <a:rPr lang="en-US" sz="1200" dirty="0" smtClean="0">
                <a:solidFill>
                  <a:srgbClr val="002060"/>
                </a:solidFill>
                <a:latin typeface="Calibri" pitchFamily="34" charset="0"/>
              </a:rPr>
              <a:t>for insulation is higher compared to other zones</a:t>
            </a:r>
            <a:endParaRPr lang="en-US" sz="1200" dirty="0">
              <a:solidFill>
                <a:srgbClr val="002060"/>
              </a:solidFill>
              <a:latin typeface="Calibri" pitchFamily="34" charset="0"/>
            </a:endParaRPr>
          </a:p>
        </p:txBody>
      </p:sp>
      <p:graphicFrame>
        <p:nvGraphicFramePr>
          <p:cNvPr id="30" name="Chart 29"/>
          <p:cNvGraphicFramePr/>
          <p:nvPr/>
        </p:nvGraphicFramePr>
        <p:xfrm>
          <a:off x="1121017" y="2148057"/>
          <a:ext cx="1355483" cy="409651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1" name="Chart 30"/>
          <p:cNvGraphicFramePr/>
          <p:nvPr/>
        </p:nvGraphicFramePr>
        <p:xfrm>
          <a:off x="2273542" y="2148057"/>
          <a:ext cx="1355483" cy="409651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2" name="Chart 31"/>
          <p:cNvGraphicFramePr/>
          <p:nvPr/>
        </p:nvGraphicFramePr>
        <p:xfrm>
          <a:off x="3426067" y="2148057"/>
          <a:ext cx="1355483" cy="409651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3" name="Chart 32"/>
          <p:cNvGraphicFramePr/>
          <p:nvPr/>
        </p:nvGraphicFramePr>
        <p:xfrm>
          <a:off x="4578592" y="2148057"/>
          <a:ext cx="1355483" cy="409651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5" name="Chart 34"/>
          <p:cNvGraphicFramePr/>
          <p:nvPr/>
        </p:nvGraphicFramePr>
        <p:xfrm>
          <a:off x="5731117" y="2148057"/>
          <a:ext cx="1355483" cy="409651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1" name="Table 20"/>
          <p:cNvGraphicFramePr>
            <a:graphicFrameLocks noGrp="1"/>
          </p:cNvGraphicFramePr>
          <p:nvPr/>
        </p:nvGraphicFramePr>
        <p:xfrm>
          <a:off x="152400" y="2220685"/>
          <a:ext cx="1342966" cy="3539505"/>
        </p:xfrm>
        <a:graphic>
          <a:graphicData uri="http://schemas.openxmlformats.org/drawingml/2006/table">
            <a:tbl>
              <a:tblPr/>
              <a:tblGrid>
                <a:gridCol w="1342966"/>
              </a:tblGrid>
              <a:tr h="707901">
                <a:tc>
                  <a:txBody>
                    <a:bodyPr/>
                    <a:lstStyle/>
                    <a:p>
                      <a:pPr algn="r" fontAlgn="ctr"/>
                      <a:r>
                        <a:rPr lang="en-US" sz="1000" b="0" i="0" u="none" strike="noStrike" kern="1200" baseline="0" dirty="0" smtClean="0">
                          <a:solidFill>
                            <a:srgbClr val="002060"/>
                          </a:solidFill>
                          <a:latin typeface="Calibri"/>
                          <a:ea typeface="+mn-ea"/>
                          <a:cs typeface="+mn-cs"/>
                        </a:rPr>
                        <a:t>Add-on slabs</a:t>
                      </a:r>
                    </a:p>
                    <a:p>
                      <a:pPr algn="r" fontAlgn="ctr"/>
                      <a:r>
                        <a:rPr lang="en-US" sz="1000" b="0" i="0" u="none" strike="noStrike" kern="1200" dirty="0" smtClean="0">
                          <a:solidFill>
                            <a:srgbClr val="002060"/>
                          </a:solidFill>
                          <a:latin typeface="Calibri"/>
                          <a:ea typeface="+mn-ea"/>
                          <a:cs typeface="+mn-cs"/>
                        </a:rPr>
                        <a:t>(Thermocol / EPS / XPS)</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707901">
                <a:tc>
                  <a:txBody>
                    <a:bodyPr/>
                    <a:lstStyle/>
                    <a:p>
                      <a:pPr algn="r" fontAlgn="ctr"/>
                      <a:r>
                        <a:rPr lang="en-US" sz="1000" b="0" i="0" u="none" strike="noStrike" kern="1200" dirty="0">
                          <a:solidFill>
                            <a:srgbClr val="002060"/>
                          </a:solidFill>
                          <a:latin typeface="Calibri"/>
                          <a:ea typeface="+mn-ea"/>
                          <a:cs typeface="+mn-cs"/>
                        </a:rPr>
                        <a:t> PUF Sandwich Panel</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707901">
                <a:tc>
                  <a:txBody>
                    <a:bodyPr/>
                    <a:lstStyle/>
                    <a:p>
                      <a:pPr algn="r" fontAlgn="ctr"/>
                      <a:r>
                        <a:rPr lang="en-US" sz="1000" b="0" i="0" u="none" strike="noStrike" kern="1200" dirty="0">
                          <a:solidFill>
                            <a:srgbClr val="002060"/>
                          </a:solidFill>
                          <a:latin typeface="Calibri"/>
                          <a:ea typeface="+mn-ea"/>
                          <a:cs typeface="+mn-cs"/>
                        </a:rPr>
                        <a:t> Fillers (Husk / Raw / Rock / Wool / Stardust)</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707901">
                <a:tc>
                  <a:txBody>
                    <a:bodyPr/>
                    <a:lstStyle/>
                    <a:p>
                      <a:pPr algn="r" fontAlgn="ctr"/>
                      <a:r>
                        <a:rPr lang="en-US" sz="1000" b="0" i="0" u="none" strike="noStrike" kern="1200" dirty="0">
                          <a:solidFill>
                            <a:srgbClr val="002060"/>
                          </a:solidFill>
                          <a:latin typeface="Calibri"/>
                          <a:ea typeface="+mn-ea"/>
                          <a:cs typeface="+mn-cs"/>
                        </a:rPr>
                        <a:t> MIX</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707901">
                <a:tc>
                  <a:txBody>
                    <a:bodyPr/>
                    <a:lstStyle/>
                    <a:p>
                      <a:pPr marL="0" marR="0" indent="0" algn="r" defTabSz="914400" rtl="0" eaLnBrk="1" fontAlgn="ctr"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DK / CS</a:t>
                      </a:r>
                      <a:endParaRPr lang="en-US" sz="1000" b="0" i="0" u="none" strike="noStrike" kern="1200" dirty="0">
                        <a:solidFill>
                          <a:srgbClr val="002060"/>
                        </a:solidFill>
                        <a:latin typeface="Calibri"/>
                        <a:ea typeface="+mn-ea"/>
                        <a:cs typeface="+mn-cs"/>
                      </a:endParaRPr>
                    </a:p>
                    <a:p>
                      <a:pPr algn="r" fontAlgn="ctr"/>
                      <a:r>
                        <a:rPr lang="en-US" sz="1000" b="0" i="0" u="none" strike="noStrike" kern="1200" dirty="0">
                          <a:solidFill>
                            <a:srgbClr val="002060"/>
                          </a:solidFill>
                          <a:latin typeface="Calibri"/>
                          <a:ea typeface="+mn-ea"/>
                          <a:cs typeface="+mn-cs"/>
                        </a:rPr>
                        <a:t> </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19" name="TextBox 18"/>
          <p:cNvSpPr txBox="1"/>
          <p:nvPr/>
        </p:nvSpPr>
        <p:spPr>
          <a:xfrm>
            <a:off x="1155891" y="1685826"/>
            <a:ext cx="726481"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n=13855)</a:t>
            </a:r>
            <a:endParaRPr lang="en-US" sz="1000" b="1" dirty="0">
              <a:solidFill>
                <a:srgbClr val="002060"/>
              </a:solidFill>
              <a:latin typeface="Calibri" pitchFamily="34" charset="0"/>
            </a:endParaRPr>
          </a:p>
        </p:txBody>
      </p:sp>
      <p:sp>
        <p:nvSpPr>
          <p:cNvPr id="22" name="TextBox 21"/>
          <p:cNvSpPr txBox="1"/>
          <p:nvPr/>
        </p:nvSpPr>
        <p:spPr>
          <a:xfrm>
            <a:off x="2464538"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n=5646)</a:t>
            </a:r>
            <a:endParaRPr lang="en-US" sz="1000" b="1" dirty="0">
              <a:solidFill>
                <a:srgbClr val="002060"/>
              </a:solidFill>
              <a:latin typeface="Calibri" pitchFamily="34" charset="0"/>
            </a:endParaRPr>
          </a:p>
        </p:txBody>
      </p:sp>
      <p:sp>
        <p:nvSpPr>
          <p:cNvPr id="28" name="TextBox 27"/>
          <p:cNvSpPr txBox="1"/>
          <p:nvPr/>
        </p:nvSpPr>
        <p:spPr>
          <a:xfrm>
            <a:off x="3707464"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n=2230)</a:t>
            </a:r>
            <a:endParaRPr lang="en-US" sz="1000" b="1" dirty="0">
              <a:solidFill>
                <a:srgbClr val="002060"/>
              </a:solidFill>
              <a:latin typeface="Calibri" pitchFamily="34" charset="0"/>
            </a:endParaRPr>
          </a:p>
        </p:txBody>
      </p:sp>
      <p:sp>
        <p:nvSpPr>
          <p:cNvPr id="29" name="TextBox 28"/>
          <p:cNvSpPr txBox="1"/>
          <p:nvPr/>
        </p:nvSpPr>
        <p:spPr>
          <a:xfrm>
            <a:off x="4884665"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n=3444)</a:t>
            </a:r>
            <a:endParaRPr lang="en-US" sz="1000" b="1" dirty="0">
              <a:solidFill>
                <a:srgbClr val="002060"/>
              </a:solidFill>
              <a:latin typeface="Calibri" pitchFamily="34" charset="0"/>
            </a:endParaRPr>
          </a:p>
        </p:txBody>
      </p:sp>
      <p:sp>
        <p:nvSpPr>
          <p:cNvPr id="36" name="TextBox 35"/>
          <p:cNvSpPr txBox="1"/>
          <p:nvPr/>
        </p:nvSpPr>
        <p:spPr>
          <a:xfrm>
            <a:off x="6045837"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n=2535)</a:t>
            </a:r>
            <a:endParaRPr lang="en-US" sz="1000" b="1" dirty="0">
              <a:solidFill>
                <a:srgbClr val="002060"/>
              </a:solidFill>
              <a:latin typeface="Calibri" pitchFamily="34" charset="0"/>
            </a:endParaRPr>
          </a:p>
        </p:txBody>
      </p:sp>
      <p:sp>
        <p:nvSpPr>
          <p:cNvPr id="23" name="TextBox 22"/>
          <p:cNvSpPr txBox="1"/>
          <p:nvPr/>
        </p:nvSpPr>
        <p:spPr>
          <a:xfrm>
            <a:off x="3562742" y="9669645"/>
            <a:ext cx="1859805"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Chamber</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13.4 CHAMBER INSULATION - TYPES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290287" y="1518561"/>
          <a:ext cx="6305550" cy="2834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n=1783)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n=3542)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n=1477)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baseline="0" dirty="0" smtClean="0">
                          <a:solidFill>
                            <a:srgbClr val="002060"/>
                          </a:solidFill>
                          <a:latin typeface="Calibri"/>
                          <a:ea typeface="+mn-ea"/>
                          <a:cs typeface="+mn-cs"/>
                        </a:rPr>
                        <a:t>Add-on slabs</a:t>
                      </a:r>
                    </a:p>
                    <a:p>
                      <a:pPr algn="l" fontAlgn="ctr"/>
                      <a:r>
                        <a:rPr lang="en-US" sz="1000" b="0" i="0" u="none" strike="noStrike" kern="1200" dirty="0" smtClean="0">
                          <a:solidFill>
                            <a:srgbClr val="002060"/>
                          </a:solidFill>
                          <a:latin typeface="Calibri"/>
                          <a:ea typeface="+mn-ea"/>
                          <a:cs typeface="+mn-cs"/>
                        </a:rPr>
                        <a:t>(Thermocol / EPS / XPS)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79</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smtClean="0">
                          <a:solidFill>
                            <a:srgbClr val="002060"/>
                          </a:solidFill>
                          <a:latin typeface="Calibri"/>
                          <a:ea typeface="+mn-ea"/>
                          <a:cs typeface="+mn-cs"/>
                        </a:rPr>
                        <a:t>PUF </a:t>
                      </a:r>
                      <a:r>
                        <a:rPr lang="en-US" sz="1000" b="0" i="0" u="none" strike="noStrike" kern="1200" dirty="0">
                          <a:solidFill>
                            <a:srgbClr val="002060"/>
                          </a:solidFill>
                          <a:latin typeface="Calibri"/>
                          <a:ea typeface="+mn-ea"/>
                          <a:cs typeface="+mn-cs"/>
                        </a:rPr>
                        <a:t>Sandwich Panel</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12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18</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smtClean="0">
                          <a:solidFill>
                            <a:srgbClr val="002060"/>
                          </a:solidFill>
                          <a:latin typeface="Calibri"/>
                          <a:ea typeface="+mn-ea"/>
                          <a:cs typeface="+mn-cs"/>
                        </a:rPr>
                        <a:t>Fillers </a:t>
                      </a:r>
                      <a:r>
                        <a:rPr lang="en-US" sz="1000" b="0" i="0" u="none" strike="noStrike" kern="1200" dirty="0">
                          <a:solidFill>
                            <a:srgbClr val="002060"/>
                          </a:solidFill>
                          <a:latin typeface="Calibri"/>
                          <a:ea typeface="+mn-ea"/>
                          <a:cs typeface="+mn-cs"/>
                        </a:rPr>
                        <a:t>(Husk / Raw / Rock / Wool / Stardust)</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smtClean="0">
                          <a:solidFill>
                            <a:srgbClr val="002060"/>
                          </a:solidFill>
                          <a:latin typeface="Calibri"/>
                          <a:ea typeface="+mn-ea"/>
                          <a:cs typeface="+mn-cs"/>
                        </a:rPr>
                        <a:t>MIX</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smtClean="0">
                          <a:solidFill>
                            <a:srgbClr val="002060"/>
                          </a:solidFill>
                          <a:latin typeface="Calibri"/>
                          <a:ea typeface="+mn-ea"/>
                          <a:cs typeface="+mn-cs"/>
                        </a:rPr>
                        <a:t>DK </a:t>
                      </a:r>
                      <a:r>
                        <a:rPr lang="en-US" sz="1000" b="0" i="0" u="none" strike="noStrike" kern="1200" dirty="0">
                          <a:solidFill>
                            <a:srgbClr val="002060"/>
                          </a:solidFill>
                          <a:latin typeface="Calibri"/>
                          <a:ea typeface="+mn-ea"/>
                          <a:cs typeface="+mn-cs"/>
                        </a:rPr>
                        <a:t>/ 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4895850"/>
          <a:ext cx="6305549" cy="2834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(n=131)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n=493)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baseline="0" dirty="0" smtClean="0">
                          <a:solidFill>
                            <a:srgbClr val="002060"/>
                          </a:solidFill>
                          <a:latin typeface="Calibri"/>
                          <a:ea typeface="+mn-ea"/>
                          <a:cs typeface="+mn-cs"/>
                        </a:rPr>
                        <a:t>Add-on slabs</a:t>
                      </a:r>
                    </a:p>
                    <a:p>
                      <a:pPr algn="l" fontAlgn="ctr"/>
                      <a:r>
                        <a:rPr lang="en-US" sz="1000" b="0" i="0" u="none" strike="noStrike" kern="1200" dirty="0" smtClean="0">
                          <a:solidFill>
                            <a:srgbClr val="002060"/>
                          </a:solidFill>
                          <a:latin typeface="Calibri"/>
                          <a:ea typeface="+mn-ea"/>
                          <a:cs typeface="+mn-cs"/>
                        </a:rPr>
                        <a:t>(Thermocol / EPS / XPS)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smtClean="0">
                          <a:solidFill>
                            <a:srgbClr val="002060"/>
                          </a:solidFill>
                          <a:latin typeface="Calibri"/>
                          <a:ea typeface="+mn-ea"/>
                          <a:cs typeface="+mn-cs"/>
                        </a:rPr>
                        <a:t>PUF </a:t>
                      </a:r>
                      <a:r>
                        <a:rPr lang="en-US" sz="1000" b="0" i="0" u="none" strike="noStrike" kern="1200" dirty="0">
                          <a:solidFill>
                            <a:srgbClr val="002060"/>
                          </a:solidFill>
                          <a:latin typeface="Calibri"/>
                          <a:ea typeface="+mn-ea"/>
                          <a:cs typeface="+mn-cs"/>
                        </a:rPr>
                        <a:t>Sandwich Panel</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12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12</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smtClean="0">
                          <a:solidFill>
                            <a:srgbClr val="002060"/>
                          </a:solidFill>
                          <a:latin typeface="Calibri"/>
                          <a:ea typeface="+mn-ea"/>
                          <a:cs typeface="+mn-cs"/>
                        </a:rPr>
                        <a:t>Fillers </a:t>
                      </a:r>
                      <a:r>
                        <a:rPr lang="en-US" sz="1000" b="0" i="0" u="none" strike="noStrike" kern="1200" dirty="0">
                          <a:solidFill>
                            <a:srgbClr val="002060"/>
                          </a:solidFill>
                          <a:latin typeface="Calibri"/>
                          <a:ea typeface="+mn-ea"/>
                          <a:cs typeface="+mn-cs"/>
                        </a:rPr>
                        <a:t>(Husk / Raw / Rock / Wool / Stardust)</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20</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smtClean="0">
                          <a:solidFill>
                            <a:srgbClr val="002060"/>
                          </a:solidFill>
                          <a:latin typeface="Calibri"/>
                          <a:ea typeface="+mn-ea"/>
                          <a:cs typeface="+mn-cs"/>
                        </a:rPr>
                        <a:t>MIX</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smtClean="0">
                          <a:solidFill>
                            <a:srgbClr val="002060"/>
                          </a:solidFill>
                          <a:latin typeface="Calibri"/>
                          <a:ea typeface="+mn-ea"/>
                          <a:cs typeface="+mn-cs"/>
                        </a:rPr>
                        <a:t>DK </a:t>
                      </a:r>
                      <a:r>
                        <a:rPr lang="en-US" sz="1000" b="0" i="0" u="none" strike="noStrike" kern="1200" dirty="0">
                          <a:solidFill>
                            <a:srgbClr val="002060"/>
                          </a:solidFill>
                          <a:latin typeface="Calibri"/>
                          <a:ea typeface="+mn-ea"/>
                          <a:cs typeface="+mn-cs"/>
                        </a:rPr>
                        <a:t>/ 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Round Diagonal Corner Rectangle 13"/>
          <p:cNvSpPr/>
          <p:nvPr/>
        </p:nvSpPr>
        <p:spPr bwMode="auto">
          <a:xfrm>
            <a:off x="338287" y="7887919"/>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There is a quite variation across states.</a:t>
            </a:r>
          </a:p>
          <a:p>
            <a:pPr marL="177800" lvl="1" indent="-177800" algn="just">
              <a:buFont typeface="Arial" pitchFamily="34" charset="0"/>
              <a:buChar char="•"/>
            </a:pPr>
            <a:r>
              <a:rPr lang="en-US" sz="1200" dirty="0" smtClean="0">
                <a:solidFill>
                  <a:srgbClr val="002060"/>
                </a:solidFill>
                <a:latin typeface="Calibri" pitchFamily="34" charset="0"/>
              </a:rPr>
              <a:t>UP, Haryana and HP, though add-on insulation is more prevalent, fillers are also used in a considerable number of chambers. </a:t>
            </a:r>
          </a:p>
          <a:p>
            <a:pPr marL="177800" lvl="1" indent="-177800" algn="just">
              <a:buFont typeface="Arial" pitchFamily="34" charset="0"/>
              <a:buChar char="•"/>
            </a:pPr>
            <a:r>
              <a:rPr lang="en-US" sz="1200" dirty="0" smtClean="0">
                <a:solidFill>
                  <a:srgbClr val="002060"/>
                </a:solidFill>
                <a:latin typeface="Calibri" pitchFamily="34" charset="0"/>
              </a:rPr>
              <a:t>In Chandigarh, Goa and J&amp;K, PUF is the most used insulation</a:t>
            </a:r>
          </a:p>
          <a:p>
            <a:pPr marL="177800" lvl="1" indent="-177800" algn="just">
              <a:buFont typeface="Arial" pitchFamily="34" charset="0"/>
              <a:buChar char="•"/>
            </a:pPr>
            <a:r>
              <a:rPr lang="en-US" sz="1200" dirty="0" smtClean="0">
                <a:solidFill>
                  <a:srgbClr val="002060"/>
                </a:solidFill>
                <a:latin typeface="Calibri" pitchFamily="34" charset="0"/>
              </a:rPr>
              <a:t>In AP and Chhattisgarh, mainly add-on insulation is used</a:t>
            </a:r>
            <a:endParaRPr lang="en-US" sz="1200" dirty="0">
              <a:solidFill>
                <a:srgbClr val="002060"/>
              </a:solidFill>
              <a:latin typeface="Calibri" pitchFamily="34" charset="0"/>
            </a:endParaRPr>
          </a:p>
        </p:txBody>
      </p:sp>
      <p:sp>
        <p:nvSpPr>
          <p:cNvPr id="11" name="TextBox 10"/>
          <p:cNvSpPr txBox="1"/>
          <p:nvPr/>
        </p:nvSpPr>
        <p:spPr>
          <a:xfrm>
            <a:off x="3562742" y="9669645"/>
            <a:ext cx="1859805"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Chamber</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13.4 CHAMBER INSULATION - TYPES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304801" y="1528763"/>
          <a:ext cx="6308651" cy="2834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94360"/>
                <a:gridCol w="594360"/>
                <a:gridCol w="594360"/>
                <a:gridCol w="457200"/>
                <a:gridCol w="457200"/>
                <a:gridCol w="547931"/>
                <a:gridCol w="365760"/>
                <a:gridCol w="685800"/>
                <a:gridCol w="50292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n=268)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(n=1082)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marL="0" marR="0" indent="0" algn="l" defTabSz="914400" rtl="0" eaLnBrk="1" fontAlgn="ctr" latinLnBrk="0" hangingPunct="1">
                        <a:lnSpc>
                          <a:spcPct val="100000"/>
                        </a:lnSpc>
                        <a:spcBef>
                          <a:spcPts val="0"/>
                        </a:spcBef>
                        <a:spcAft>
                          <a:spcPts val="0"/>
                        </a:spcAft>
                        <a:buClrTx/>
                        <a:buSzTx/>
                        <a:buFontTx/>
                        <a:buNone/>
                        <a:tabLst/>
                        <a:defRPr/>
                      </a:pPr>
                      <a:r>
                        <a:rPr lang="en-US" sz="1000" b="0" i="0" u="none" strike="noStrike" kern="1200" baseline="0" dirty="0" smtClean="0">
                          <a:solidFill>
                            <a:srgbClr val="002060"/>
                          </a:solidFill>
                          <a:latin typeface="Calibri"/>
                          <a:ea typeface="+mn-ea"/>
                          <a:cs typeface="+mn-cs"/>
                        </a:rPr>
                        <a:t>Add-on slabs</a:t>
                      </a:r>
                    </a:p>
                    <a:p>
                      <a:pPr algn="l" fontAlgn="ctr"/>
                      <a:r>
                        <a:rPr lang="en-US" sz="1000" b="0" i="0" u="none" strike="noStrike" kern="1200" dirty="0" smtClean="0">
                          <a:solidFill>
                            <a:srgbClr val="002060"/>
                          </a:solidFill>
                          <a:latin typeface="Calibri"/>
                          <a:ea typeface="+mn-ea"/>
                          <a:cs typeface="+mn-cs"/>
                        </a:rPr>
                        <a:t>(Thermocol / EPS / XPS)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smtClean="0">
                          <a:solidFill>
                            <a:srgbClr val="002060"/>
                          </a:solidFill>
                          <a:latin typeface="Calibri"/>
                          <a:ea typeface="+mn-ea"/>
                          <a:cs typeface="+mn-cs"/>
                        </a:rPr>
                        <a:t>PUF </a:t>
                      </a:r>
                      <a:r>
                        <a:rPr lang="en-US" sz="1000" b="0" i="0" u="none" strike="noStrike" kern="1200" dirty="0">
                          <a:solidFill>
                            <a:srgbClr val="002060"/>
                          </a:solidFill>
                          <a:latin typeface="Calibri"/>
                          <a:ea typeface="+mn-ea"/>
                          <a:cs typeface="+mn-cs"/>
                        </a:rPr>
                        <a:t>Sandwich Panel</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12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smtClean="0">
                          <a:solidFill>
                            <a:srgbClr val="002060"/>
                          </a:solidFill>
                          <a:latin typeface="Calibri"/>
                          <a:ea typeface="+mn-ea"/>
                          <a:cs typeface="+mn-cs"/>
                        </a:rPr>
                        <a:t>Fillers </a:t>
                      </a:r>
                      <a:r>
                        <a:rPr lang="en-US" sz="1000" b="0" i="0" u="none" strike="noStrike" kern="1200" dirty="0">
                          <a:solidFill>
                            <a:srgbClr val="002060"/>
                          </a:solidFill>
                          <a:latin typeface="Calibri"/>
                          <a:ea typeface="+mn-ea"/>
                          <a:cs typeface="+mn-cs"/>
                        </a:rPr>
                        <a:t>(Husk / Raw / Rock / Wool / Stardust)</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smtClean="0">
                          <a:solidFill>
                            <a:srgbClr val="002060"/>
                          </a:solidFill>
                          <a:latin typeface="Calibri"/>
                          <a:ea typeface="+mn-ea"/>
                          <a:cs typeface="+mn-cs"/>
                        </a:rPr>
                        <a:t>MIX</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smtClean="0">
                          <a:solidFill>
                            <a:srgbClr val="002060"/>
                          </a:solidFill>
                          <a:latin typeface="Calibri"/>
                          <a:ea typeface="+mn-ea"/>
                          <a:cs typeface="+mn-cs"/>
                        </a:rPr>
                        <a:t>DK </a:t>
                      </a:r>
                      <a:r>
                        <a:rPr lang="en-US" sz="1000" b="0" i="0" u="none" strike="noStrike" kern="1200" dirty="0">
                          <a:solidFill>
                            <a:srgbClr val="002060"/>
                          </a:solidFill>
                          <a:latin typeface="Calibri"/>
                          <a:ea typeface="+mn-ea"/>
                          <a:cs typeface="+mn-cs"/>
                        </a:rPr>
                        <a:t>/ 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4893884"/>
          <a:ext cx="6332418" cy="2834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94360"/>
                <a:gridCol w="548640"/>
                <a:gridCol w="548640"/>
                <a:gridCol w="548640"/>
                <a:gridCol w="617286"/>
                <a:gridCol w="731520"/>
                <a:gridCol w="617286"/>
                <a:gridCol w="61728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n=287)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n=1280)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baseline="0" dirty="0" smtClean="0">
                          <a:solidFill>
                            <a:srgbClr val="002060"/>
                          </a:solidFill>
                          <a:latin typeface="Calibri"/>
                          <a:ea typeface="+mn-ea"/>
                          <a:cs typeface="+mn-cs"/>
                        </a:rPr>
                        <a:t>Add-on slabs</a:t>
                      </a:r>
                    </a:p>
                    <a:p>
                      <a:pPr algn="l" fontAlgn="ctr"/>
                      <a:r>
                        <a:rPr lang="en-US" sz="1000" b="0" i="0" u="none" strike="noStrike" kern="1200" dirty="0" smtClean="0">
                          <a:solidFill>
                            <a:srgbClr val="002060"/>
                          </a:solidFill>
                          <a:latin typeface="Calibri"/>
                          <a:ea typeface="+mn-ea"/>
                          <a:cs typeface="+mn-cs"/>
                        </a:rPr>
                        <a:t>(Thermocol / EPS / XPS)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smtClean="0">
                          <a:solidFill>
                            <a:srgbClr val="002060"/>
                          </a:solidFill>
                          <a:latin typeface="Calibri"/>
                          <a:ea typeface="+mn-ea"/>
                          <a:cs typeface="+mn-cs"/>
                        </a:rPr>
                        <a:t>PUF </a:t>
                      </a:r>
                      <a:r>
                        <a:rPr lang="en-US" sz="1000" b="0" i="0" u="none" strike="noStrike" kern="1200" dirty="0">
                          <a:solidFill>
                            <a:srgbClr val="002060"/>
                          </a:solidFill>
                          <a:latin typeface="Calibri"/>
                          <a:ea typeface="+mn-ea"/>
                          <a:cs typeface="+mn-cs"/>
                        </a:rPr>
                        <a:t>Sandwich Panel</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12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smtClean="0">
                          <a:solidFill>
                            <a:srgbClr val="002060"/>
                          </a:solidFill>
                          <a:latin typeface="Calibri"/>
                          <a:ea typeface="+mn-ea"/>
                          <a:cs typeface="+mn-cs"/>
                        </a:rPr>
                        <a:t>Fillers </a:t>
                      </a:r>
                      <a:r>
                        <a:rPr lang="en-US" sz="1000" b="0" i="0" u="none" strike="noStrike" kern="1200" dirty="0">
                          <a:solidFill>
                            <a:srgbClr val="002060"/>
                          </a:solidFill>
                          <a:latin typeface="Calibri"/>
                          <a:ea typeface="+mn-ea"/>
                          <a:cs typeface="+mn-cs"/>
                        </a:rPr>
                        <a:t>(Husk / Raw / Rock / Wool / Stardust)</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chemeClr val="tx1"/>
                          </a:solidFill>
                          <a:latin typeface="Calibri"/>
                        </a:rPr>
                        <a:t>10</a:t>
                      </a:r>
                      <a:endParaRPr lang="en-US" sz="11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smtClean="0">
                          <a:solidFill>
                            <a:srgbClr val="002060"/>
                          </a:solidFill>
                          <a:latin typeface="Calibri"/>
                          <a:ea typeface="+mn-ea"/>
                          <a:cs typeface="+mn-cs"/>
                        </a:rPr>
                        <a:t>MIX</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smtClean="0">
                          <a:solidFill>
                            <a:srgbClr val="002060"/>
                          </a:solidFill>
                          <a:latin typeface="Calibri"/>
                          <a:ea typeface="+mn-ea"/>
                          <a:cs typeface="+mn-cs"/>
                        </a:rPr>
                        <a:t>DK </a:t>
                      </a:r>
                      <a:r>
                        <a:rPr lang="en-US" sz="1000" b="0" i="0" u="none" strike="noStrike" kern="1200" dirty="0">
                          <a:solidFill>
                            <a:srgbClr val="002060"/>
                          </a:solidFill>
                          <a:latin typeface="Calibri"/>
                          <a:ea typeface="+mn-ea"/>
                          <a:cs typeface="+mn-cs"/>
                        </a:rPr>
                        <a:t>/ 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Round Diagonal Corner Rectangle 13"/>
          <p:cNvSpPr/>
          <p:nvPr/>
        </p:nvSpPr>
        <p:spPr bwMode="auto">
          <a:xfrm>
            <a:off x="338287" y="790743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In Jharkhand, WB, Punjab and MP add-on panels are mainly used</a:t>
            </a:r>
            <a:endParaRPr lang="en-US" sz="1200" dirty="0">
              <a:solidFill>
                <a:srgbClr val="002060"/>
              </a:solidFill>
              <a:latin typeface="Calibri" pitchFamily="34" charset="0"/>
            </a:endParaRPr>
          </a:p>
          <a:p>
            <a:pPr marL="177800" lvl="1" indent="-177800" algn="l">
              <a:buFont typeface="Arial" pitchFamily="34" charset="0"/>
              <a:buChar char="•"/>
            </a:pPr>
            <a:r>
              <a:rPr lang="en-US" sz="1200" dirty="0" smtClean="0">
                <a:solidFill>
                  <a:srgbClr val="002060"/>
                </a:solidFill>
                <a:latin typeface="Calibri" pitchFamily="34" charset="0"/>
              </a:rPr>
              <a:t>In South – Kerala, Karnataka and TN, PUF is the second used insulation after add-on insulation</a:t>
            </a:r>
            <a:endParaRPr lang="en-US" sz="1200" dirty="0">
              <a:solidFill>
                <a:srgbClr val="002060"/>
              </a:solidFill>
              <a:latin typeface="Calibri" pitchFamily="34" charset="0"/>
            </a:endParaRPr>
          </a:p>
        </p:txBody>
      </p:sp>
      <p:sp>
        <p:nvSpPr>
          <p:cNvPr id="11" name="TextBox 10"/>
          <p:cNvSpPr txBox="1"/>
          <p:nvPr/>
        </p:nvSpPr>
        <p:spPr>
          <a:xfrm>
            <a:off x="3562742" y="9669645"/>
            <a:ext cx="1859805"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Chamber</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 name="TextBox 58"/>
          <p:cNvSpPr txBox="1"/>
          <p:nvPr/>
        </p:nvSpPr>
        <p:spPr>
          <a:xfrm>
            <a:off x="319508" y="2498427"/>
            <a:ext cx="726481"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n=13855)</a:t>
            </a:r>
            <a:endParaRPr lang="en-US" sz="1000" b="1" dirty="0">
              <a:solidFill>
                <a:srgbClr val="002060"/>
              </a:solidFill>
              <a:latin typeface="Calibri" pitchFamily="34" charset="0"/>
            </a:endParaRPr>
          </a:p>
        </p:txBody>
      </p:sp>
      <p:grpSp>
        <p:nvGrpSpPr>
          <p:cNvPr id="2" name="Group 103"/>
          <p:cNvGrpSpPr/>
          <p:nvPr/>
        </p:nvGrpSpPr>
        <p:grpSpPr>
          <a:xfrm>
            <a:off x="1175544" y="4493541"/>
            <a:ext cx="4745196" cy="351280"/>
            <a:chOff x="3009494" y="5016338"/>
            <a:chExt cx="4745196" cy="351280"/>
          </a:xfrm>
        </p:grpSpPr>
        <p:sp>
          <p:nvSpPr>
            <p:cNvPr id="141" name="Rectangle 140"/>
            <p:cNvSpPr/>
            <p:nvPr/>
          </p:nvSpPr>
          <p:spPr bwMode="auto">
            <a:xfrm>
              <a:off x="3009494" y="5016338"/>
              <a:ext cx="4745196" cy="35128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3159559" y="5104400"/>
              <a:ext cx="4339079" cy="184666"/>
              <a:chOff x="-494419" y="1540077"/>
              <a:chExt cx="4339079" cy="184666"/>
            </a:xfrm>
          </p:grpSpPr>
          <p:grpSp>
            <p:nvGrpSpPr>
              <p:cNvPr id="5" name="Group 22"/>
              <p:cNvGrpSpPr/>
              <p:nvPr/>
            </p:nvGrpSpPr>
            <p:grpSpPr>
              <a:xfrm>
                <a:off x="-494419" y="1540077"/>
                <a:ext cx="1091640" cy="184666"/>
                <a:chOff x="847859" y="4072137"/>
                <a:chExt cx="1091640" cy="184666"/>
              </a:xfrm>
            </p:grpSpPr>
            <p:sp>
              <p:nvSpPr>
                <p:cNvPr id="151" name="Rectangle 12"/>
                <p:cNvSpPr>
                  <a:spLocks noChangeArrowheads="1"/>
                </p:cNvSpPr>
                <p:nvPr/>
              </p:nvSpPr>
              <p:spPr bwMode="auto">
                <a:xfrm>
                  <a:off x="847859" y="4115195"/>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52" name="Rectangle 13"/>
                <p:cNvSpPr>
                  <a:spLocks noChangeArrowheads="1"/>
                </p:cNvSpPr>
                <p:nvPr/>
              </p:nvSpPr>
              <p:spPr bwMode="auto">
                <a:xfrm>
                  <a:off x="984109" y="4072137"/>
                  <a:ext cx="95539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Mild Chill &gt;10C</a:t>
                  </a:r>
                  <a:endParaRPr lang="en-US" sz="1200" b="1" i="1" dirty="0">
                    <a:solidFill>
                      <a:srgbClr val="002060"/>
                    </a:solidFill>
                    <a:latin typeface="Arial" pitchFamily="34" charset="0"/>
                  </a:endParaRPr>
                </a:p>
              </p:txBody>
            </p:sp>
          </p:grpSp>
          <p:grpSp>
            <p:nvGrpSpPr>
              <p:cNvPr id="6" name="Group 21"/>
              <p:cNvGrpSpPr/>
              <p:nvPr/>
            </p:nvGrpSpPr>
            <p:grpSpPr>
              <a:xfrm>
                <a:off x="666837" y="1540077"/>
                <a:ext cx="3177823" cy="184666"/>
                <a:chOff x="2559978" y="3807818"/>
                <a:chExt cx="3177823" cy="184666"/>
              </a:xfrm>
            </p:grpSpPr>
            <p:sp>
              <p:nvSpPr>
                <p:cNvPr id="150" name="Rectangle 15"/>
                <p:cNvSpPr>
                  <a:spLocks noChangeArrowheads="1"/>
                </p:cNvSpPr>
                <p:nvPr/>
              </p:nvSpPr>
              <p:spPr bwMode="auto">
                <a:xfrm>
                  <a:off x="4106722" y="3807818"/>
                  <a:ext cx="1041311"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Frozen below 0C</a:t>
                  </a:r>
                  <a:endParaRPr lang="en-US" sz="1200" b="1" i="1" dirty="0">
                    <a:solidFill>
                      <a:srgbClr val="002060"/>
                    </a:solidFill>
                    <a:latin typeface="Arial" pitchFamily="34" charset="0"/>
                  </a:endParaRPr>
                </a:p>
              </p:txBody>
            </p:sp>
            <p:sp>
              <p:nvSpPr>
                <p:cNvPr id="145" name="Rectangle 14"/>
                <p:cNvSpPr>
                  <a:spLocks noChangeArrowheads="1"/>
                </p:cNvSpPr>
                <p:nvPr/>
              </p:nvSpPr>
              <p:spPr bwMode="auto">
                <a:xfrm>
                  <a:off x="2559978" y="3850876"/>
                  <a:ext cx="101600" cy="101600"/>
                </a:xfrm>
                <a:prstGeom prst="rect">
                  <a:avLst/>
                </a:prstGeom>
                <a:gradFill flip="none" rotWithShape="1">
                  <a:gsLst>
                    <a:gs pos="0">
                      <a:srgbClr val="597A91"/>
                    </a:gs>
                    <a:gs pos="50000">
                      <a:srgbClr val="82B1D0"/>
                    </a:gs>
                    <a:gs pos="100000">
                      <a:srgbClr val="9CD3F8"/>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46" name="Rectangle 15"/>
                <p:cNvSpPr>
                  <a:spLocks noChangeArrowheads="1"/>
                </p:cNvSpPr>
                <p:nvPr/>
              </p:nvSpPr>
              <p:spPr bwMode="auto">
                <a:xfrm>
                  <a:off x="2697022" y="3807818"/>
                  <a:ext cx="117557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Chill betn. 0 &amp; 10C</a:t>
                  </a:r>
                  <a:endParaRPr lang="en-US" sz="1200" b="1" i="1" dirty="0">
                    <a:solidFill>
                      <a:srgbClr val="002060"/>
                    </a:solidFill>
                    <a:latin typeface="Arial" pitchFamily="34" charset="0"/>
                  </a:endParaRPr>
                </a:p>
              </p:txBody>
            </p:sp>
            <p:sp>
              <p:nvSpPr>
                <p:cNvPr id="147" name="Rectangle 14"/>
                <p:cNvSpPr>
                  <a:spLocks noChangeArrowheads="1"/>
                </p:cNvSpPr>
                <p:nvPr/>
              </p:nvSpPr>
              <p:spPr bwMode="auto">
                <a:xfrm>
                  <a:off x="5206023" y="3850876"/>
                  <a:ext cx="101600" cy="101600"/>
                </a:xfrm>
                <a:prstGeom prst="rect">
                  <a:avLst/>
                </a:prstGeom>
                <a:solidFill>
                  <a:srgbClr val="00B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48" name="Rectangle 15"/>
                <p:cNvSpPr>
                  <a:spLocks noChangeArrowheads="1"/>
                </p:cNvSpPr>
                <p:nvPr/>
              </p:nvSpPr>
              <p:spPr bwMode="auto">
                <a:xfrm>
                  <a:off x="5335447" y="3807818"/>
                  <a:ext cx="402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DK/CS</a:t>
                  </a:r>
                  <a:endParaRPr lang="en-US" sz="1200" b="1" i="1" dirty="0">
                    <a:solidFill>
                      <a:srgbClr val="002060"/>
                    </a:solidFill>
                    <a:latin typeface="Arial" pitchFamily="34" charset="0"/>
                  </a:endParaRPr>
                </a:p>
              </p:txBody>
            </p:sp>
            <p:sp>
              <p:nvSpPr>
                <p:cNvPr id="149" name="Rectangle 14"/>
                <p:cNvSpPr>
                  <a:spLocks noChangeArrowheads="1"/>
                </p:cNvSpPr>
                <p:nvPr/>
              </p:nvSpPr>
              <p:spPr bwMode="auto">
                <a:xfrm>
                  <a:off x="3962058" y="3850876"/>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grpSp>
        </p:grpSp>
      </p:grpSp>
      <p:sp>
        <p:nvSpPr>
          <p:cNvPr id="8" name="Title 7"/>
          <p:cNvSpPr>
            <a:spLocks noGrp="1"/>
          </p:cNvSpPr>
          <p:nvPr>
            <p:ph type="title"/>
          </p:nvPr>
        </p:nvSpPr>
        <p:spPr/>
        <p:txBody>
          <a:bodyPr/>
          <a:lstStyle/>
          <a:p>
            <a:r>
              <a:rPr lang="en-US" dirty="0" smtClean="0"/>
              <a:t>13.5 TEMPERATURE ZONES FOR VARIOUS TYPES OF CHAMBER INSULATIONS</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34" name="Chart 33"/>
          <p:cNvGraphicFramePr/>
          <p:nvPr>
            <p:extLst>
              <p:ext uri="{D42A27DB-BD31-4B8C-83A1-F6EECF244321}">
                <p14:modId xmlns="" xmlns:p14="http://schemas.microsoft.com/office/powerpoint/2010/main" val="1712051055"/>
              </p:ext>
            </p:extLst>
          </p:nvPr>
        </p:nvGraphicFramePr>
        <p:xfrm>
          <a:off x="-69434" y="2461985"/>
          <a:ext cx="1501816" cy="2182585"/>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9" name="Chart 48"/>
          <p:cNvGraphicFramePr/>
          <p:nvPr>
            <p:extLst>
              <p:ext uri="{D42A27DB-BD31-4B8C-83A1-F6EECF244321}">
                <p14:modId xmlns="" xmlns:p14="http://schemas.microsoft.com/office/powerpoint/2010/main" val="1712051055"/>
              </p:ext>
            </p:extLst>
          </p:nvPr>
        </p:nvGraphicFramePr>
        <p:xfrm>
          <a:off x="5334418" y="2461985"/>
          <a:ext cx="1501816" cy="218258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0" name="Chart 49"/>
          <p:cNvGraphicFramePr/>
          <p:nvPr>
            <p:extLst>
              <p:ext uri="{D42A27DB-BD31-4B8C-83A1-F6EECF244321}">
                <p14:modId xmlns="" xmlns:p14="http://schemas.microsoft.com/office/powerpoint/2010/main" val="1712051055"/>
              </p:ext>
            </p:extLst>
          </p:nvPr>
        </p:nvGraphicFramePr>
        <p:xfrm>
          <a:off x="1274272" y="2461985"/>
          <a:ext cx="1501816" cy="218258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1" name="Chart 50"/>
          <p:cNvGraphicFramePr/>
          <p:nvPr>
            <p:extLst>
              <p:ext uri="{D42A27DB-BD31-4B8C-83A1-F6EECF244321}">
                <p14:modId xmlns="" xmlns:p14="http://schemas.microsoft.com/office/powerpoint/2010/main" val="1712051055"/>
              </p:ext>
            </p:extLst>
          </p:nvPr>
        </p:nvGraphicFramePr>
        <p:xfrm>
          <a:off x="2647006" y="2461985"/>
          <a:ext cx="1501816" cy="2182585"/>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2" name="Chart 51"/>
          <p:cNvGraphicFramePr/>
          <p:nvPr>
            <p:extLst>
              <p:ext uri="{D42A27DB-BD31-4B8C-83A1-F6EECF244321}">
                <p14:modId xmlns="" xmlns:p14="http://schemas.microsoft.com/office/powerpoint/2010/main" val="1712051055"/>
              </p:ext>
            </p:extLst>
          </p:nvPr>
        </p:nvGraphicFramePr>
        <p:xfrm>
          <a:off x="3976198" y="2461985"/>
          <a:ext cx="1501816" cy="2182585"/>
        </p:xfrm>
        <a:graphic>
          <a:graphicData uri="http://schemas.openxmlformats.org/drawingml/2006/chart">
            <c:chart xmlns:c="http://schemas.openxmlformats.org/drawingml/2006/chart" xmlns:r="http://schemas.openxmlformats.org/officeDocument/2006/relationships" r:id="rId6"/>
          </a:graphicData>
        </a:graphic>
      </p:graphicFrame>
      <p:sp>
        <p:nvSpPr>
          <p:cNvPr id="61" name="TextBox 60"/>
          <p:cNvSpPr txBox="1"/>
          <p:nvPr/>
        </p:nvSpPr>
        <p:spPr>
          <a:xfrm>
            <a:off x="1192133" y="2344539"/>
            <a:ext cx="1612942" cy="553998"/>
          </a:xfrm>
          <a:prstGeom prst="rect">
            <a:avLst/>
          </a:prstGeom>
          <a:noFill/>
        </p:spPr>
        <p:txBody>
          <a:bodyPr wrap="none" rtlCol="0">
            <a:spAutoFit/>
          </a:bodyPr>
          <a:lstStyle/>
          <a:p>
            <a:r>
              <a:rPr lang="en-US" sz="1000" b="1" dirty="0" smtClean="0">
                <a:solidFill>
                  <a:srgbClr val="002060"/>
                </a:solidFill>
                <a:latin typeface="Calibri" pitchFamily="34" charset="0"/>
              </a:rPr>
              <a:t>Add on Panel (Thermocol/ </a:t>
            </a:r>
          </a:p>
          <a:p>
            <a:r>
              <a:rPr lang="en-US" sz="1000" b="1" dirty="0" smtClean="0">
                <a:solidFill>
                  <a:srgbClr val="002060"/>
                </a:solidFill>
                <a:latin typeface="Calibri" pitchFamily="34" charset="0"/>
              </a:rPr>
              <a:t>EPS / XPS)</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n=9804)</a:t>
            </a:r>
            <a:endParaRPr lang="en-US" sz="1000" b="1" dirty="0">
              <a:solidFill>
                <a:srgbClr val="002060"/>
              </a:solidFill>
              <a:latin typeface="Calibri" pitchFamily="34" charset="0"/>
            </a:endParaRPr>
          </a:p>
        </p:txBody>
      </p:sp>
      <p:sp>
        <p:nvSpPr>
          <p:cNvPr id="63" name="TextBox 62"/>
          <p:cNvSpPr txBox="1"/>
          <p:nvPr/>
        </p:nvSpPr>
        <p:spPr>
          <a:xfrm>
            <a:off x="2678902" y="2344539"/>
            <a:ext cx="1495923" cy="553998"/>
          </a:xfrm>
          <a:prstGeom prst="rect">
            <a:avLst/>
          </a:prstGeom>
          <a:noFill/>
        </p:spPr>
        <p:txBody>
          <a:bodyPr wrap="none" rtlCol="0">
            <a:spAutoFit/>
          </a:bodyPr>
          <a:lstStyle/>
          <a:p>
            <a:r>
              <a:rPr lang="en-US" sz="1000" b="1" dirty="0" smtClean="0">
                <a:solidFill>
                  <a:srgbClr val="002060"/>
                </a:solidFill>
                <a:latin typeface="Calibri" pitchFamily="34" charset="0"/>
              </a:rPr>
              <a:t>Fillers (Husk / Raw /</a:t>
            </a:r>
          </a:p>
          <a:p>
            <a:r>
              <a:rPr lang="en-US" sz="1000" b="1" dirty="0" smtClean="0">
                <a:solidFill>
                  <a:srgbClr val="002060"/>
                </a:solidFill>
                <a:latin typeface="Calibri" pitchFamily="34" charset="0"/>
              </a:rPr>
              <a:t> Rock / Wool / Stardust)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n=1728)</a:t>
            </a:r>
            <a:endParaRPr lang="en-US" sz="1000" b="1" dirty="0">
              <a:solidFill>
                <a:srgbClr val="002060"/>
              </a:solidFill>
              <a:latin typeface="Calibri" pitchFamily="34" charset="0"/>
            </a:endParaRPr>
          </a:p>
        </p:txBody>
      </p:sp>
      <p:sp>
        <p:nvSpPr>
          <p:cNvPr id="65" name="TextBox 64"/>
          <p:cNvSpPr txBox="1"/>
          <p:nvPr/>
        </p:nvSpPr>
        <p:spPr>
          <a:xfrm>
            <a:off x="4513233" y="2498427"/>
            <a:ext cx="529312" cy="400110"/>
          </a:xfrm>
          <a:prstGeom prst="rect">
            <a:avLst/>
          </a:prstGeom>
          <a:noFill/>
        </p:spPr>
        <p:txBody>
          <a:bodyPr wrap="none" rtlCol="0">
            <a:spAutoFit/>
          </a:bodyPr>
          <a:lstStyle/>
          <a:p>
            <a:r>
              <a:rPr lang="en-US" sz="1000" b="1" dirty="0" smtClean="0">
                <a:solidFill>
                  <a:srgbClr val="002060"/>
                </a:solidFill>
                <a:latin typeface="Calibri" pitchFamily="34" charset="0"/>
              </a:rPr>
              <a:t>MIX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n=84)</a:t>
            </a:r>
            <a:endParaRPr lang="en-US" sz="1000" b="1" dirty="0">
              <a:solidFill>
                <a:srgbClr val="002060"/>
              </a:solidFill>
              <a:latin typeface="Calibri" pitchFamily="34" charset="0"/>
            </a:endParaRPr>
          </a:p>
        </p:txBody>
      </p:sp>
      <p:sp>
        <p:nvSpPr>
          <p:cNvPr id="66" name="TextBox 65"/>
          <p:cNvSpPr txBox="1"/>
          <p:nvPr/>
        </p:nvSpPr>
        <p:spPr>
          <a:xfrm>
            <a:off x="5497064" y="2483913"/>
            <a:ext cx="1261884" cy="400110"/>
          </a:xfrm>
          <a:prstGeom prst="rect">
            <a:avLst/>
          </a:prstGeom>
          <a:noFill/>
        </p:spPr>
        <p:txBody>
          <a:bodyPr wrap="none" rtlCol="0">
            <a:spAutoFit/>
          </a:bodyPr>
          <a:lstStyle/>
          <a:p>
            <a:r>
              <a:rPr lang="en-US" sz="1000" b="1" dirty="0" smtClean="0">
                <a:solidFill>
                  <a:srgbClr val="002060"/>
                </a:solidFill>
                <a:latin typeface="Calibri" pitchFamily="34" charset="0"/>
              </a:rPr>
              <a:t>PUF Sandwich Panel</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n=1721)</a:t>
            </a:r>
            <a:endParaRPr lang="en-US" sz="1000" b="1" dirty="0">
              <a:solidFill>
                <a:srgbClr val="002060"/>
              </a:solidFill>
              <a:latin typeface="Calibri" pitchFamily="34" charset="0"/>
            </a:endParaRPr>
          </a:p>
        </p:txBody>
      </p:sp>
      <p:sp>
        <p:nvSpPr>
          <p:cNvPr id="78" name="TextBox 77"/>
          <p:cNvSpPr txBox="1"/>
          <p:nvPr/>
        </p:nvSpPr>
        <p:spPr>
          <a:xfrm>
            <a:off x="325438" y="7183852"/>
            <a:ext cx="6288087" cy="461665"/>
          </a:xfrm>
          <a:prstGeom prst="rect">
            <a:avLst/>
          </a:prstGeom>
          <a:noFill/>
        </p:spPr>
        <p:txBody>
          <a:bodyPr wrap="square" rtlCol="0">
            <a:spAutoFit/>
          </a:bodyPr>
          <a:lstStyle/>
          <a:p>
            <a:pPr marL="177800" lvl="1" indent="-177800" algn="just">
              <a:buFont typeface="Arial" pitchFamily="34" charset="0"/>
              <a:buChar char="•"/>
            </a:pPr>
            <a:r>
              <a:rPr lang="en-US" sz="1200" dirty="0" smtClean="0">
                <a:solidFill>
                  <a:srgbClr val="002060"/>
                </a:solidFill>
                <a:latin typeface="Calibri" pitchFamily="34" charset="0"/>
              </a:rPr>
              <a:t>More than 85% of the CS using MIX &amp; over 94% CS using Fillers has chilling between 0-10 C.</a:t>
            </a:r>
          </a:p>
          <a:p>
            <a:pPr marL="177800" lvl="1" indent="-177800" algn="l">
              <a:buFont typeface="Arial" pitchFamily="34" charset="0"/>
              <a:buChar char="•"/>
            </a:pPr>
            <a:r>
              <a:rPr lang="en-US" sz="1200" dirty="0" smtClean="0">
                <a:solidFill>
                  <a:srgbClr val="002060"/>
                </a:solidFill>
                <a:latin typeface="Calibri" pitchFamily="34" charset="0"/>
              </a:rPr>
              <a:t>23% of the CS using PUF panels are frozen chambers</a:t>
            </a:r>
            <a:r>
              <a:rPr lang="en-US" sz="1200" dirty="0" smtClean="0">
                <a:solidFill>
                  <a:schemeClr val="tx1"/>
                </a:solidFill>
                <a:latin typeface="Calibri" pitchFamily="34" charset="0"/>
                <a:cs typeface="Calibri" pitchFamily="34" charset="0"/>
              </a:rPr>
              <a:t>.</a:t>
            </a:r>
          </a:p>
        </p:txBody>
      </p:sp>
      <p:sp>
        <p:nvSpPr>
          <p:cNvPr id="29" name="TextBox 28"/>
          <p:cNvSpPr txBox="1"/>
          <p:nvPr/>
        </p:nvSpPr>
        <p:spPr>
          <a:xfrm>
            <a:off x="3562742" y="9669645"/>
            <a:ext cx="1859805"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Chamber</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13.6 CHAMBER INSULATION - THICKNESS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22" name="Round Diagonal Corner Rectangle 21"/>
          <p:cNvSpPr/>
          <p:nvPr/>
        </p:nvSpPr>
        <p:spPr bwMode="auto">
          <a:xfrm>
            <a:off x="338287" y="6578837"/>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Insulation thickness is highest in the Type M cold storages</a:t>
            </a:r>
          </a:p>
          <a:p>
            <a:pPr marL="177800" lvl="1" indent="-177800" algn="l">
              <a:buFont typeface="Arial" pitchFamily="34" charset="0"/>
              <a:buChar char="•"/>
            </a:pPr>
            <a:r>
              <a:rPr lang="en-US" sz="1200" dirty="0" smtClean="0">
                <a:solidFill>
                  <a:srgbClr val="002060"/>
                </a:solidFill>
                <a:latin typeface="Calibri" pitchFamily="34" charset="0"/>
              </a:rPr>
              <a:t>The modal value of thickness of insulation is 70-100 mm. </a:t>
            </a:r>
          </a:p>
          <a:p>
            <a:pPr marL="177800" lvl="1" indent="-177800" algn="l">
              <a:buFont typeface="Arial" pitchFamily="34" charset="0"/>
              <a:buChar char="•"/>
            </a:pPr>
            <a:r>
              <a:rPr lang="en-US" sz="1200" dirty="0" smtClean="0">
                <a:solidFill>
                  <a:srgbClr val="002060"/>
                </a:solidFill>
                <a:latin typeface="Calibri" pitchFamily="34" charset="0"/>
              </a:rPr>
              <a:t>The thickness of insulation ranges from  1- 10 mm to 126-155 mm thickness.</a:t>
            </a:r>
          </a:p>
          <a:p>
            <a:pPr marL="177800" lvl="1" indent="-177800" algn="l">
              <a:buFont typeface="Arial" pitchFamily="34" charset="0"/>
              <a:buChar char="•"/>
            </a:pPr>
            <a:r>
              <a:rPr lang="en-US" sz="1200" dirty="0" smtClean="0">
                <a:solidFill>
                  <a:srgbClr val="002060"/>
                </a:solidFill>
                <a:latin typeface="Calibri" pitchFamily="34" charset="0"/>
              </a:rPr>
              <a:t> Around 60% of all chambers had over 50 mm insulation.</a:t>
            </a:r>
          </a:p>
        </p:txBody>
      </p:sp>
      <p:graphicFrame>
        <p:nvGraphicFramePr>
          <p:cNvPr id="23" name="Table 22"/>
          <p:cNvGraphicFramePr>
            <a:graphicFrameLocks noGrp="1"/>
          </p:cNvGraphicFramePr>
          <p:nvPr/>
        </p:nvGraphicFramePr>
        <p:xfrm>
          <a:off x="152400" y="2206168"/>
          <a:ext cx="1342966" cy="3446106"/>
        </p:xfrm>
        <a:graphic>
          <a:graphicData uri="http://schemas.openxmlformats.org/drawingml/2006/table">
            <a:tbl>
              <a:tblPr/>
              <a:tblGrid>
                <a:gridCol w="1342966"/>
              </a:tblGrid>
              <a:tr h="574351">
                <a:tc>
                  <a:txBody>
                    <a:bodyPr/>
                    <a:lstStyle/>
                    <a:p>
                      <a:pPr algn="r" fontAlgn="ctr"/>
                      <a:r>
                        <a:rPr lang="en-US" sz="1000" b="0" i="0" u="none" strike="noStrike" kern="1200" dirty="0">
                          <a:solidFill>
                            <a:srgbClr val="002060"/>
                          </a:solidFill>
                          <a:latin typeface="Calibri"/>
                          <a:ea typeface="+mn-ea"/>
                          <a:cs typeface="+mn-cs"/>
                        </a:rPr>
                        <a:t> 1- </a:t>
                      </a:r>
                      <a:r>
                        <a:rPr lang="en-US" sz="1000" b="0" i="0" u="none" strike="noStrike" kern="1200" dirty="0" smtClean="0">
                          <a:solidFill>
                            <a:srgbClr val="002060"/>
                          </a:solidFill>
                          <a:latin typeface="Calibri"/>
                          <a:ea typeface="+mn-ea"/>
                          <a:cs typeface="+mn-cs"/>
                        </a:rPr>
                        <a:t>30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30-50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50-70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70 </a:t>
                      </a: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100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Above 100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smtClean="0">
                          <a:solidFill>
                            <a:srgbClr val="002060"/>
                          </a:solidFill>
                          <a:latin typeface="Calibri"/>
                          <a:ea typeface="+mn-ea"/>
                          <a:cs typeface="+mn-cs"/>
                        </a:rPr>
                        <a:t>DK / CS</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24" name="Chart 23"/>
          <p:cNvGraphicFramePr/>
          <p:nvPr/>
        </p:nvGraphicFramePr>
        <p:xfrm>
          <a:off x="1121017" y="2148056"/>
          <a:ext cx="1355483" cy="402414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 24"/>
          <p:cNvGraphicFramePr/>
          <p:nvPr/>
        </p:nvGraphicFramePr>
        <p:xfrm>
          <a:off x="2043037" y="2148056"/>
          <a:ext cx="1355483" cy="402414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6" name="Chart 25"/>
          <p:cNvGraphicFramePr/>
          <p:nvPr/>
        </p:nvGraphicFramePr>
        <p:xfrm>
          <a:off x="2965057" y="2148056"/>
          <a:ext cx="1355483" cy="402414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7" name="Chart 26"/>
          <p:cNvGraphicFramePr/>
          <p:nvPr/>
        </p:nvGraphicFramePr>
        <p:xfrm>
          <a:off x="3887077" y="2148056"/>
          <a:ext cx="1355483" cy="4024144"/>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3" name="Chart 32"/>
          <p:cNvGraphicFramePr/>
          <p:nvPr/>
        </p:nvGraphicFramePr>
        <p:xfrm>
          <a:off x="4809097" y="2148056"/>
          <a:ext cx="1355483" cy="402414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5" name="Chart 34"/>
          <p:cNvGraphicFramePr/>
          <p:nvPr/>
        </p:nvGraphicFramePr>
        <p:xfrm>
          <a:off x="5731117" y="2148056"/>
          <a:ext cx="1355483" cy="4024144"/>
        </p:xfrm>
        <a:graphic>
          <a:graphicData uri="http://schemas.openxmlformats.org/drawingml/2006/chart">
            <c:chart xmlns:c="http://schemas.openxmlformats.org/drawingml/2006/chart" xmlns:r="http://schemas.openxmlformats.org/officeDocument/2006/relationships" r:id="rId7"/>
          </a:graphicData>
        </a:graphic>
      </p:graphicFrame>
      <p:sp>
        <p:nvSpPr>
          <p:cNvPr id="34" name="TextBox 33"/>
          <p:cNvSpPr txBox="1"/>
          <p:nvPr/>
        </p:nvSpPr>
        <p:spPr>
          <a:xfrm>
            <a:off x="3562742" y="9669645"/>
            <a:ext cx="1859805"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Chamber</a:t>
            </a:r>
            <a:endParaRPr lang="en-US" sz="900" dirty="0">
              <a:solidFill>
                <a:srgbClr val="FFFFFF"/>
              </a:solidFill>
            </a:endParaRPr>
          </a:p>
        </p:txBody>
      </p:sp>
      <p:sp>
        <p:nvSpPr>
          <p:cNvPr id="19" name="TextBox 18"/>
          <p:cNvSpPr txBox="1"/>
          <p:nvPr/>
        </p:nvSpPr>
        <p:spPr>
          <a:xfrm>
            <a:off x="1163151" y="1576974"/>
            <a:ext cx="726481"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n=13855)</a:t>
            </a:r>
            <a:endParaRPr lang="en-US" sz="1000" b="1" dirty="0">
              <a:solidFill>
                <a:srgbClr val="002060"/>
              </a:solidFill>
              <a:latin typeface="Calibri" pitchFamily="34" charset="0"/>
            </a:endParaRPr>
          </a:p>
        </p:txBody>
      </p:sp>
      <p:sp>
        <p:nvSpPr>
          <p:cNvPr id="31" name="TextBox 30"/>
          <p:cNvSpPr txBox="1"/>
          <p:nvPr/>
        </p:nvSpPr>
        <p:spPr>
          <a:xfrm>
            <a:off x="2223064" y="1576974"/>
            <a:ext cx="726481"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n=12157)</a:t>
            </a:r>
            <a:endParaRPr lang="en-US" sz="1000" b="1" dirty="0">
              <a:solidFill>
                <a:srgbClr val="002060"/>
              </a:solidFill>
              <a:latin typeface="Calibri" pitchFamily="34" charset="0"/>
            </a:endParaRPr>
          </a:p>
        </p:txBody>
      </p:sp>
      <p:sp>
        <p:nvSpPr>
          <p:cNvPr id="36" name="TextBox 35"/>
          <p:cNvSpPr txBox="1"/>
          <p:nvPr/>
        </p:nvSpPr>
        <p:spPr>
          <a:xfrm>
            <a:off x="3170531" y="157697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n=1702)</a:t>
            </a:r>
            <a:endParaRPr lang="en-US" sz="1000" b="1" dirty="0">
              <a:solidFill>
                <a:srgbClr val="002060"/>
              </a:solidFill>
              <a:latin typeface="Calibri" pitchFamily="34" charset="0"/>
            </a:endParaRPr>
          </a:p>
        </p:txBody>
      </p:sp>
      <p:sp>
        <p:nvSpPr>
          <p:cNvPr id="37" name="TextBox 36"/>
          <p:cNvSpPr txBox="1"/>
          <p:nvPr/>
        </p:nvSpPr>
        <p:spPr>
          <a:xfrm>
            <a:off x="4147494" y="157697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n=1172)</a:t>
            </a:r>
            <a:endParaRPr lang="en-US" sz="1000" b="1" dirty="0">
              <a:solidFill>
                <a:srgbClr val="002060"/>
              </a:solidFill>
              <a:latin typeface="Calibri" pitchFamily="34" charset="0"/>
            </a:endParaRPr>
          </a:p>
        </p:txBody>
      </p:sp>
      <p:sp>
        <p:nvSpPr>
          <p:cNvPr id="38" name="TextBox 37"/>
          <p:cNvSpPr txBox="1"/>
          <p:nvPr/>
        </p:nvSpPr>
        <p:spPr>
          <a:xfrm>
            <a:off x="5159608" y="1576974"/>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n=193)</a:t>
            </a:r>
            <a:endParaRPr lang="en-US" sz="1000" b="1" dirty="0">
              <a:solidFill>
                <a:srgbClr val="002060"/>
              </a:solidFill>
              <a:latin typeface="Calibri" pitchFamily="34" charset="0"/>
            </a:endParaRPr>
          </a:p>
        </p:txBody>
      </p:sp>
      <p:sp>
        <p:nvSpPr>
          <p:cNvPr id="39" name="TextBox 38"/>
          <p:cNvSpPr txBox="1"/>
          <p:nvPr/>
        </p:nvSpPr>
        <p:spPr>
          <a:xfrm>
            <a:off x="6056305" y="1423086"/>
            <a:ext cx="654345"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a:t>
            </a:r>
            <a:endParaRPr lang="en-US" sz="1000" b="1" dirty="0">
              <a:solidFill>
                <a:srgbClr val="002060"/>
              </a:solidFill>
              <a:latin typeface="Calibri" pitchFamily="34" charset="0"/>
            </a:endParaRPr>
          </a:p>
        </p:txBody>
      </p:sp>
      <p:graphicFrame>
        <p:nvGraphicFramePr>
          <p:cNvPr id="41" name="Table 40"/>
          <p:cNvGraphicFramePr>
            <a:graphicFrameLocks noGrp="1"/>
          </p:cNvGraphicFramePr>
          <p:nvPr/>
        </p:nvGraphicFramePr>
        <p:xfrm>
          <a:off x="406400" y="5880100"/>
          <a:ext cx="6235698" cy="370840"/>
        </p:xfrm>
        <a:graphic>
          <a:graphicData uri="http://schemas.openxmlformats.org/drawingml/2006/table">
            <a:tbl>
              <a:tblPr firstRow="1" bandRow="1">
                <a:tableStyleId>{5C22544A-7EE6-4342-B048-85BDC9FD1C3A}</a:tableStyleId>
              </a:tblPr>
              <a:tblGrid>
                <a:gridCol w="890814"/>
                <a:gridCol w="890814"/>
                <a:gridCol w="890814"/>
                <a:gridCol w="890814"/>
                <a:gridCol w="890814"/>
                <a:gridCol w="890814"/>
                <a:gridCol w="890814"/>
              </a:tblGrid>
              <a:tr h="370840">
                <a:tc>
                  <a:txBody>
                    <a:bodyPr/>
                    <a:lstStyle/>
                    <a:p>
                      <a:pPr algn="ctr"/>
                      <a:r>
                        <a:rPr lang="en-US" sz="1400" dirty="0" smtClean="0">
                          <a:latin typeface="Calibri" pitchFamily="34" charset="0"/>
                        </a:rPr>
                        <a:t>Mean </a:t>
                      </a:r>
                      <a:endParaRPr lang="en-US" sz="1400" dirty="0">
                        <a:latin typeface="Calibri" pitchFamily="34" charset="0"/>
                      </a:endParaRPr>
                    </a:p>
                  </a:txBody>
                  <a:tcPr anchor="ctr"/>
                </a:tc>
                <a:tc>
                  <a:txBody>
                    <a:bodyPr/>
                    <a:lstStyle/>
                    <a:p>
                      <a:pPr algn="ctr" fontAlgn="ctr"/>
                      <a:r>
                        <a:rPr lang="en-US" sz="1200" b="1" i="0" u="none" strike="noStrike" dirty="0">
                          <a:solidFill>
                            <a:schemeClr val="bg2"/>
                          </a:solidFill>
                          <a:latin typeface="Calibri"/>
                        </a:rPr>
                        <a:t>74.0</a:t>
                      </a:r>
                    </a:p>
                  </a:txBody>
                  <a:tcPr marL="9525" marR="9525" marT="9525" marB="0" anchor="ctr"/>
                </a:tc>
                <a:tc>
                  <a:txBody>
                    <a:bodyPr/>
                    <a:lstStyle/>
                    <a:p>
                      <a:pPr algn="ctr" fontAlgn="ctr"/>
                      <a:r>
                        <a:rPr lang="en-US" sz="1200" b="1" i="0" u="none" strike="noStrike" dirty="0" smtClean="0">
                          <a:solidFill>
                            <a:schemeClr val="bg2"/>
                          </a:solidFill>
                          <a:latin typeface="Calibri"/>
                        </a:rPr>
                        <a:t>73.3</a:t>
                      </a:r>
                      <a:endParaRPr lang="en-US" sz="1200" b="1" i="0" u="none" strike="noStrike" dirty="0">
                        <a:solidFill>
                          <a:schemeClr val="bg2"/>
                        </a:solidFill>
                        <a:latin typeface="Calibri"/>
                      </a:endParaRPr>
                    </a:p>
                  </a:txBody>
                  <a:tcPr marL="9525" marR="9525" marT="9525" marB="0" anchor="ctr"/>
                </a:tc>
                <a:tc>
                  <a:txBody>
                    <a:bodyPr/>
                    <a:lstStyle/>
                    <a:p>
                      <a:pPr algn="ctr" fontAlgn="ctr"/>
                      <a:r>
                        <a:rPr lang="en-US" sz="1200" b="1" i="0" u="none" strike="noStrike" dirty="0" smtClean="0">
                          <a:solidFill>
                            <a:schemeClr val="bg2"/>
                          </a:solidFill>
                          <a:latin typeface="Calibri"/>
                        </a:rPr>
                        <a:t>73.5</a:t>
                      </a:r>
                      <a:endParaRPr lang="en-US" sz="1200" b="1" i="0" u="none" strike="noStrike" dirty="0">
                        <a:solidFill>
                          <a:schemeClr val="bg2"/>
                        </a:solidFill>
                        <a:latin typeface="Calibri"/>
                      </a:endParaRPr>
                    </a:p>
                  </a:txBody>
                  <a:tcPr marL="9525" marR="9525" marT="9525" marB="0" anchor="ctr"/>
                </a:tc>
                <a:tc>
                  <a:txBody>
                    <a:bodyPr/>
                    <a:lstStyle/>
                    <a:p>
                      <a:pPr algn="ctr" fontAlgn="ctr"/>
                      <a:r>
                        <a:rPr lang="en-US" sz="1200" b="1" i="0" u="none" strike="noStrike" dirty="0">
                          <a:solidFill>
                            <a:schemeClr val="bg2"/>
                          </a:solidFill>
                          <a:latin typeface="Calibri"/>
                        </a:rPr>
                        <a:t>83.4</a:t>
                      </a:r>
                    </a:p>
                  </a:txBody>
                  <a:tcPr marL="9525" marR="9525" marT="9525" marB="0" anchor="ctr"/>
                </a:tc>
                <a:tc>
                  <a:txBody>
                    <a:bodyPr/>
                    <a:lstStyle/>
                    <a:p>
                      <a:pPr algn="ctr" fontAlgn="ctr"/>
                      <a:r>
                        <a:rPr lang="en-US" sz="1200" b="1" i="0" u="none" strike="noStrike" dirty="0" smtClean="0">
                          <a:solidFill>
                            <a:schemeClr val="bg2"/>
                          </a:solidFill>
                          <a:latin typeface="Calibri"/>
                        </a:rPr>
                        <a:t>74.6</a:t>
                      </a:r>
                      <a:endParaRPr lang="en-US" sz="1200" b="1" i="0" u="none" strike="noStrike" dirty="0">
                        <a:solidFill>
                          <a:schemeClr val="bg2"/>
                        </a:solidFill>
                        <a:latin typeface="Calibri"/>
                      </a:endParaRPr>
                    </a:p>
                  </a:txBody>
                  <a:tcPr marL="9525" marR="9525" marT="9525" marB="0" anchor="ctr"/>
                </a:tc>
                <a:tc>
                  <a:txBody>
                    <a:bodyPr/>
                    <a:lstStyle/>
                    <a:p>
                      <a:pPr algn="ctr" fontAlgn="ctr"/>
                      <a:r>
                        <a:rPr lang="en-US" sz="1200" b="1" i="0" u="none" strike="noStrike" dirty="0">
                          <a:solidFill>
                            <a:schemeClr val="bg2"/>
                          </a:solidFill>
                          <a:latin typeface="Calibri"/>
                        </a:rPr>
                        <a:t>59.2</a:t>
                      </a:r>
                    </a:p>
                  </a:txBody>
                  <a:tcPr marL="9525" marR="9525" marT="9525" marB="0" anchor="ctr"/>
                </a:tc>
              </a:tr>
            </a:tbl>
          </a:graphicData>
        </a:graphic>
      </p:graphicFrame>
    </p:spTree>
  </p:cSld>
  <p:clrMapOvr>
    <a:masterClrMapping/>
  </p:clrMapOvr>
  <p:transition/>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13.6 CHAMBER INSULATION - THICKNESS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5" name="TextBox 34"/>
          <p:cNvSpPr txBox="1"/>
          <p:nvPr/>
        </p:nvSpPr>
        <p:spPr>
          <a:xfrm>
            <a:off x="139699" y="1104900"/>
            <a:ext cx="3683153"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33" name="Round Diagonal Corner Rectangle 32"/>
          <p:cNvSpPr/>
          <p:nvPr/>
        </p:nvSpPr>
        <p:spPr bwMode="auto">
          <a:xfrm>
            <a:off x="338287" y="6391275"/>
            <a:ext cx="6309360" cy="74753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Analysis by zone, reveals that 70% of chambers in West had over 50 mm thickness in insulation followed by South with 60% and East with 55%.</a:t>
            </a:r>
            <a:endParaRPr lang="en-US" sz="1200" dirty="0">
              <a:solidFill>
                <a:srgbClr val="002060"/>
              </a:solidFill>
              <a:latin typeface="Calibri" pitchFamily="34" charset="0"/>
            </a:endParaRPr>
          </a:p>
          <a:p>
            <a:pPr marL="177800" lvl="1" indent="-177800" algn="l">
              <a:buFont typeface="Arial" pitchFamily="34" charset="0"/>
              <a:buChar char="•"/>
            </a:pPr>
            <a:r>
              <a:rPr lang="en-US" sz="1200" dirty="0" smtClean="0">
                <a:solidFill>
                  <a:srgbClr val="002060"/>
                </a:solidFill>
                <a:latin typeface="Calibri" pitchFamily="34" charset="0"/>
              </a:rPr>
              <a:t>In North this percentage drops to 53%</a:t>
            </a:r>
            <a:r>
              <a:rPr lang="en-US" sz="1400" dirty="0">
                <a:solidFill>
                  <a:srgbClr val="002060"/>
                </a:solidFill>
                <a:latin typeface="Calibri" pitchFamily="34" charset="0"/>
              </a:rPr>
              <a:t>.</a:t>
            </a:r>
            <a:endParaRPr lang="en-US" sz="1200" dirty="0">
              <a:solidFill>
                <a:srgbClr val="002060"/>
              </a:solidFill>
              <a:latin typeface="Calibri" pitchFamily="34" charset="0"/>
            </a:endParaRPr>
          </a:p>
        </p:txBody>
      </p:sp>
      <p:graphicFrame>
        <p:nvGraphicFramePr>
          <p:cNvPr id="36" name="Chart 35"/>
          <p:cNvGraphicFramePr/>
          <p:nvPr/>
        </p:nvGraphicFramePr>
        <p:xfrm>
          <a:off x="1121017" y="2148056"/>
          <a:ext cx="1355483" cy="402336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7" name="Chart 36"/>
          <p:cNvGraphicFramePr/>
          <p:nvPr/>
        </p:nvGraphicFramePr>
        <p:xfrm>
          <a:off x="2236472" y="2148056"/>
          <a:ext cx="1355483" cy="402336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8" name="Chart 37"/>
          <p:cNvGraphicFramePr/>
          <p:nvPr/>
        </p:nvGraphicFramePr>
        <p:xfrm>
          <a:off x="3426067" y="2148056"/>
          <a:ext cx="1355483" cy="402336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9" name="Chart 38"/>
          <p:cNvGraphicFramePr/>
          <p:nvPr/>
        </p:nvGraphicFramePr>
        <p:xfrm>
          <a:off x="4578592" y="2148056"/>
          <a:ext cx="1355483" cy="402336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0" name="Chart 39"/>
          <p:cNvGraphicFramePr/>
          <p:nvPr/>
        </p:nvGraphicFramePr>
        <p:xfrm>
          <a:off x="5731117" y="2148056"/>
          <a:ext cx="1355483" cy="402336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0" name="Table 19"/>
          <p:cNvGraphicFramePr>
            <a:graphicFrameLocks noGrp="1"/>
          </p:cNvGraphicFramePr>
          <p:nvPr/>
        </p:nvGraphicFramePr>
        <p:xfrm>
          <a:off x="152400" y="2206168"/>
          <a:ext cx="1342966" cy="3446106"/>
        </p:xfrm>
        <a:graphic>
          <a:graphicData uri="http://schemas.openxmlformats.org/drawingml/2006/table">
            <a:tbl>
              <a:tblPr/>
              <a:tblGrid>
                <a:gridCol w="1342966"/>
              </a:tblGrid>
              <a:tr h="574351">
                <a:tc>
                  <a:txBody>
                    <a:bodyPr/>
                    <a:lstStyle/>
                    <a:p>
                      <a:pPr algn="r" fontAlgn="ctr"/>
                      <a:r>
                        <a:rPr lang="en-US" sz="1000" b="0" i="0" u="none" strike="noStrike" kern="1200" dirty="0">
                          <a:solidFill>
                            <a:srgbClr val="002060"/>
                          </a:solidFill>
                          <a:latin typeface="Calibri"/>
                          <a:ea typeface="+mn-ea"/>
                          <a:cs typeface="+mn-cs"/>
                        </a:rPr>
                        <a:t> 1- </a:t>
                      </a:r>
                      <a:r>
                        <a:rPr lang="en-US" sz="1000" b="0" i="0" u="none" strike="noStrike" kern="1200" dirty="0" smtClean="0">
                          <a:solidFill>
                            <a:srgbClr val="002060"/>
                          </a:solidFill>
                          <a:latin typeface="Calibri"/>
                          <a:ea typeface="+mn-ea"/>
                          <a:cs typeface="+mn-cs"/>
                        </a:rPr>
                        <a:t>30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30-50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50-70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70 </a:t>
                      </a: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100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Above 100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smtClean="0">
                          <a:solidFill>
                            <a:srgbClr val="002060"/>
                          </a:solidFill>
                          <a:latin typeface="Calibri"/>
                          <a:ea typeface="+mn-ea"/>
                          <a:cs typeface="+mn-cs"/>
                        </a:rPr>
                        <a:t>DK / CS</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22" name="TextBox 21"/>
          <p:cNvSpPr txBox="1"/>
          <p:nvPr/>
        </p:nvSpPr>
        <p:spPr>
          <a:xfrm>
            <a:off x="3562742" y="9669645"/>
            <a:ext cx="1859805"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Chamber</a:t>
            </a:r>
            <a:endParaRPr lang="en-US" sz="900" dirty="0">
              <a:solidFill>
                <a:srgbClr val="FFFFFF"/>
              </a:solidFill>
            </a:endParaRPr>
          </a:p>
        </p:txBody>
      </p:sp>
      <p:sp>
        <p:nvSpPr>
          <p:cNvPr id="18" name="TextBox 17"/>
          <p:cNvSpPr txBox="1"/>
          <p:nvPr/>
        </p:nvSpPr>
        <p:spPr>
          <a:xfrm>
            <a:off x="1112349" y="1642284"/>
            <a:ext cx="726481" cy="400110"/>
          </a:xfrm>
          <a:prstGeom prst="rect">
            <a:avLst/>
          </a:prstGeom>
          <a:noFill/>
        </p:spPr>
        <p:txBody>
          <a:bodyPr wrap="none" rtlCol="0">
            <a:spAutoFit/>
          </a:bodyPr>
          <a:lstStyle/>
          <a:p>
            <a:r>
              <a:rPr lang="en-US" sz="1000" b="1" dirty="0" smtClean="0">
                <a:solidFill>
                  <a:srgbClr val="002060"/>
                </a:solidFill>
                <a:latin typeface="Calibri" pitchFamily="34" charset="0"/>
              </a:rPr>
              <a:t>All</a:t>
            </a:r>
            <a:br>
              <a:rPr lang="en-US" sz="1000" b="1" dirty="0" smtClean="0">
                <a:solidFill>
                  <a:srgbClr val="002060"/>
                </a:solidFill>
                <a:latin typeface="Calibri" pitchFamily="34" charset="0"/>
              </a:rPr>
            </a:br>
            <a:r>
              <a:rPr lang="en-US" sz="1000" b="1" dirty="0" smtClean="0">
                <a:solidFill>
                  <a:srgbClr val="002060"/>
                </a:solidFill>
                <a:latin typeface="Calibri" pitchFamily="34" charset="0"/>
              </a:rPr>
              <a:t>(n=13855)</a:t>
            </a:r>
            <a:endParaRPr lang="en-US" sz="1000" b="1" dirty="0">
              <a:solidFill>
                <a:srgbClr val="002060"/>
              </a:solidFill>
              <a:latin typeface="Calibri" pitchFamily="34" charset="0"/>
            </a:endParaRPr>
          </a:p>
        </p:txBody>
      </p:sp>
      <p:sp>
        <p:nvSpPr>
          <p:cNvPr id="26" name="TextBox 25"/>
          <p:cNvSpPr txBox="1"/>
          <p:nvPr/>
        </p:nvSpPr>
        <p:spPr>
          <a:xfrm>
            <a:off x="2420996" y="164228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n=5646)</a:t>
            </a:r>
            <a:endParaRPr lang="en-US" sz="1000" b="1" dirty="0">
              <a:solidFill>
                <a:srgbClr val="002060"/>
              </a:solidFill>
              <a:latin typeface="Calibri" pitchFamily="34" charset="0"/>
            </a:endParaRPr>
          </a:p>
        </p:txBody>
      </p:sp>
      <p:sp>
        <p:nvSpPr>
          <p:cNvPr id="27" name="TextBox 26"/>
          <p:cNvSpPr txBox="1"/>
          <p:nvPr/>
        </p:nvSpPr>
        <p:spPr>
          <a:xfrm>
            <a:off x="3663922" y="164228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n=2230)</a:t>
            </a:r>
            <a:endParaRPr lang="en-US" sz="1000" b="1" dirty="0">
              <a:solidFill>
                <a:srgbClr val="002060"/>
              </a:solidFill>
              <a:latin typeface="Calibri" pitchFamily="34" charset="0"/>
            </a:endParaRPr>
          </a:p>
        </p:txBody>
      </p:sp>
      <p:sp>
        <p:nvSpPr>
          <p:cNvPr id="28" name="TextBox 27"/>
          <p:cNvSpPr txBox="1"/>
          <p:nvPr/>
        </p:nvSpPr>
        <p:spPr>
          <a:xfrm>
            <a:off x="4841123" y="164228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n=3444)</a:t>
            </a:r>
            <a:endParaRPr lang="en-US" sz="1000" b="1" dirty="0">
              <a:solidFill>
                <a:srgbClr val="002060"/>
              </a:solidFill>
              <a:latin typeface="Calibri" pitchFamily="34" charset="0"/>
            </a:endParaRPr>
          </a:p>
        </p:txBody>
      </p:sp>
      <p:sp>
        <p:nvSpPr>
          <p:cNvPr id="29" name="TextBox 28"/>
          <p:cNvSpPr txBox="1"/>
          <p:nvPr/>
        </p:nvSpPr>
        <p:spPr>
          <a:xfrm>
            <a:off x="6002295" y="164228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n=2535)</a:t>
            </a:r>
            <a:endParaRPr lang="en-US" sz="1000" b="1" dirty="0">
              <a:solidFill>
                <a:srgbClr val="002060"/>
              </a:solidFill>
              <a:latin typeface="Calibri" pitchFamily="34" charset="0"/>
            </a:endParaRPr>
          </a:p>
        </p:txBody>
      </p:sp>
      <p:graphicFrame>
        <p:nvGraphicFramePr>
          <p:cNvPr id="31" name="Table 30"/>
          <p:cNvGraphicFramePr>
            <a:graphicFrameLocks noGrp="1"/>
          </p:cNvGraphicFramePr>
          <p:nvPr/>
        </p:nvGraphicFramePr>
        <p:xfrm>
          <a:off x="165100" y="5880100"/>
          <a:ext cx="6540498" cy="370840"/>
        </p:xfrm>
        <a:graphic>
          <a:graphicData uri="http://schemas.openxmlformats.org/drawingml/2006/table">
            <a:tbl>
              <a:tblPr firstRow="1" bandRow="1">
                <a:tableStyleId>{5C22544A-7EE6-4342-B048-85BDC9FD1C3A}</a:tableStyleId>
              </a:tblPr>
              <a:tblGrid>
                <a:gridCol w="1090083"/>
                <a:gridCol w="1090083"/>
                <a:gridCol w="1090083"/>
                <a:gridCol w="1090083"/>
                <a:gridCol w="1090083"/>
                <a:gridCol w="1090083"/>
              </a:tblGrid>
              <a:tr h="370840">
                <a:tc>
                  <a:txBody>
                    <a:bodyPr/>
                    <a:lstStyle/>
                    <a:p>
                      <a:pPr algn="ctr"/>
                      <a:r>
                        <a:rPr lang="en-US" sz="1400" b="1" dirty="0" smtClean="0">
                          <a:solidFill>
                            <a:schemeClr val="bg2"/>
                          </a:solidFill>
                          <a:latin typeface="Calibri" pitchFamily="34" charset="0"/>
                        </a:rPr>
                        <a:t>Mean </a:t>
                      </a:r>
                      <a:endParaRPr lang="en-US" sz="1400" b="1" dirty="0">
                        <a:solidFill>
                          <a:schemeClr val="bg2"/>
                        </a:solidFill>
                        <a:latin typeface="Calibri" pitchFamily="34" charset="0"/>
                      </a:endParaRPr>
                    </a:p>
                  </a:txBody>
                  <a:tcPr anchor="ctr"/>
                </a:tc>
                <a:tc>
                  <a:txBody>
                    <a:bodyPr/>
                    <a:lstStyle/>
                    <a:p>
                      <a:pPr algn="ctr" fontAlgn="ctr"/>
                      <a:r>
                        <a:rPr lang="en-US" sz="1100" b="1" i="0" u="none" strike="noStrike" dirty="0">
                          <a:solidFill>
                            <a:schemeClr val="bg2"/>
                          </a:solidFill>
                          <a:latin typeface="Calibri"/>
                        </a:rPr>
                        <a:t>74.0</a:t>
                      </a:r>
                    </a:p>
                  </a:txBody>
                  <a:tcPr marL="9525" marR="9525" marT="9525" marB="0" anchor="ctr"/>
                </a:tc>
                <a:tc>
                  <a:txBody>
                    <a:bodyPr/>
                    <a:lstStyle/>
                    <a:p>
                      <a:pPr algn="ctr" fontAlgn="ctr"/>
                      <a:r>
                        <a:rPr lang="en-US" sz="1100" b="1" i="0" u="none" strike="noStrike" dirty="0" smtClean="0">
                          <a:solidFill>
                            <a:schemeClr val="bg2"/>
                          </a:solidFill>
                          <a:latin typeface="Calibri"/>
                        </a:rPr>
                        <a:t>74.8</a:t>
                      </a:r>
                      <a:endParaRPr lang="en-US" sz="1100" b="1" i="0" u="none" strike="noStrike" dirty="0">
                        <a:solidFill>
                          <a:schemeClr val="bg2"/>
                        </a:solidFill>
                        <a:latin typeface="Calibri"/>
                      </a:endParaRPr>
                    </a:p>
                  </a:txBody>
                  <a:tcPr marL="9525" marR="9525" marT="9525" marB="0" anchor="ctr"/>
                </a:tc>
                <a:tc>
                  <a:txBody>
                    <a:bodyPr/>
                    <a:lstStyle/>
                    <a:p>
                      <a:pPr algn="ctr" fontAlgn="ctr"/>
                      <a:r>
                        <a:rPr lang="en-US" sz="1100" b="1" i="0" u="none" strike="noStrike" dirty="0">
                          <a:solidFill>
                            <a:schemeClr val="bg2"/>
                          </a:solidFill>
                          <a:latin typeface="Calibri"/>
                        </a:rPr>
                        <a:t>67.9</a:t>
                      </a:r>
                    </a:p>
                  </a:txBody>
                  <a:tcPr marL="9525" marR="9525" marT="9525" marB="0" anchor="ctr"/>
                </a:tc>
                <a:tc>
                  <a:txBody>
                    <a:bodyPr/>
                    <a:lstStyle/>
                    <a:p>
                      <a:pPr algn="ctr" fontAlgn="ctr"/>
                      <a:r>
                        <a:rPr lang="en-US" sz="1100" b="1" i="0" u="none" strike="noStrike" dirty="0" smtClean="0">
                          <a:solidFill>
                            <a:schemeClr val="bg2"/>
                          </a:solidFill>
                          <a:latin typeface="Calibri"/>
                        </a:rPr>
                        <a:t>79.8</a:t>
                      </a:r>
                      <a:endParaRPr lang="en-US" sz="1100" b="1" i="0" u="none" strike="noStrike" dirty="0">
                        <a:solidFill>
                          <a:schemeClr val="bg2"/>
                        </a:solidFill>
                        <a:latin typeface="Calibri"/>
                      </a:endParaRPr>
                    </a:p>
                  </a:txBody>
                  <a:tcPr marL="9525" marR="9525" marT="9525" marB="0" anchor="ctr"/>
                </a:tc>
                <a:tc>
                  <a:txBody>
                    <a:bodyPr/>
                    <a:lstStyle/>
                    <a:p>
                      <a:pPr algn="ctr" fontAlgn="ctr"/>
                      <a:r>
                        <a:rPr lang="en-US" sz="1100" b="1" i="0" u="none" strike="noStrike" dirty="0" smtClean="0">
                          <a:solidFill>
                            <a:schemeClr val="bg2"/>
                          </a:solidFill>
                          <a:latin typeface="Calibri"/>
                        </a:rPr>
                        <a:t>69.8</a:t>
                      </a:r>
                      <a:endParaRPr lang="en-US" sz="1100" b="1" i="0" u="none" strike="noStrike" dirty="0">
                        <a:solidFill>
                          <a:schemeClr val="bg2"/>
                        </a:solidFill>
                        <a:latin typeface="Calibri"/>
                      </a:endParaRPr>
                    </a:p>
                  </a:txBody>
                  <a:tcPr marL="9525" marR="9525" marT="9525" marB="0" anchor="ctr"/>
                </a:tc>
              </a:tr>
            </a:tbl>
          </a:graphicData>
        </a:graphic>
      </p:graphicFrame>
    </p:spTree>
  </p:cSld>
  <p:clrMapOvr>
    <a:masterClrMapping/>
  </p:clrMapOvr>
  <p:transition/>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13.6 CHAMBER INSULATION - THICKNESS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31089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n=1783)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n=3542)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n=1477)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1- 30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15</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30-50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50-70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70 </a:t>
                      </a: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100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Above 100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DK / CS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1" i="0" u="none" strike="noStrike" kern="1200" dirty="0" smtClean="0">
                          <a:solidFill>
                            <a:srgbClr val="002060"/>
                          </a:solidFill>
                          <a:latin typeface="Calibri"/>
                          <a:ea typeface="+mn-ea"/>
                          <a:cs typeface="+mn-cs"/>
                        </a:rPr>
                        <a:t>Mean Thickness</a:t>
                      </a:r>
                      <a:endParaRPr lang="en-US"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smtClean="0">
                          <a:solidFill>
                            <a:schemeClr val="tx1"/>
                          </a:solidFill>
                          <a:latin typeface="Calibri"/>
                          <a:ea typeface="+mn-ea"/>
                          <a:cs typeface="+mn-cs"/>
                        </a:rPr>
                        <a:t>74.0</a:t>
                      </a:r>
                      <a:endParaRPr lang="en-US" sz="1000" b="1"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69.9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66.0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57.6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smtClean="0">
                          <a:solidFill>
                            <a:schemeClr val="tx1"/>
                          </a:solidFill>
                          <a:latin typeface="Calibri"/>
                          <a:ea typeface="+mn-ea"/>
                          <a:cs typeface="+mn-cs"/>
                        </a:rPr>
                        <a:t>74.9</a:t>
                      </a:r>
                      <a:endParaRPr lang="en-US" sz="1000" b="1"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40.5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61.7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61.6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4895850"/>
          <a:ext cx="6305549" cy="31089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(n=131)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n=493)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1- 30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9</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30-50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50-70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70 </a:t>
                      </a: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100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37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32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Above 100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18</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DK / CS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1" i="0" u="none" strike="noStrike" kern="1200" dirty="0" smtClean="0">
                          <a:solidFill>
                            <a:srgbClr val="002060"/>
                          </a:solidFill>
                          <a:latin typeface="Calibri"/>
                          <a:ea typeface="+mn-ea"/>
                          <a:cs typeface="+mn-cs"/>
                        </a:rPr>
                        <a:t> Mean Thickness</a:t>
                      </a:r>
                      <a:endParaRPr lang="en-US"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smtClean="0">
                          <a:solidFill>
                            <a:schemeClr val="tx1"/>
                          </a:solidFill>
                          <a:latin typeface="Calibri"/>
                          <a:ea typeface="+mn-ea"/>
                          <a:cs typeface="+mn-cs"/>
                        </a:rPr>
                        <a:t>74.0</a:t>
                      </a:r>
                      <a:endParaRPr lang="en-US" sz="1000" b="1"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93.7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109.7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97.3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smtClean="0">
                          <a:solidFill>
                            <a:schemeClr val="tx1"/>
                          </a:solidFill>
                          <a:latin typeface="Calibri"/>
                          <a:ea typeface="+mn-ea"/>
                          <a:cs typeface="+mn-cs"/>
                        </a:rPr>
                        <a:t>96.1</a:t>
                      </a:r>
                      <a:endParaRPr lang="en-US" sz="1000" b="1"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smtClean="0">
                          <a:solidFill>
                            <a:schemeClr val="tx1"/>
                          </a:solidFill>
                          <a:latin typeface="Calibri"/>
                          <a:ea typeface="+mn-ea"/>
                          <a:cs typeface="+mn-cs"/>
                        </a:rPr>
                        <a:t>80.3</a:t>
                      </a:r>
                      <a:endParaRPr lang="en-US" sz="1000" b="1"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91.8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74.1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Round Diagonal Corner Rectangle 13"/>
          <p:cNvSpPr/>
          <p:nvPr/>
        </p:nvSpPr>
        <p:spPr bwMode="auto">
          <a:xfrm>
            <a:off x="338287" y="8196671"/>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There are variations across states on thickness of insulation.</a:t>
            </a:r>
          </a:p>
          <a:p>
            <a:pPr marL="177800" lvl="1" indent="-177800" algn="just">
              <a:buFont typeface="Arial" pitchFamily="34" charset="0"/>
              <a:buChar char="•"/>
            </a:pPr>
            <a:r>
              <a:rPr lang="en-US" sz="1200" dirty="0" smtClean="0">
                <a:solidFill>
                  <a:srgbClr val="002060"/>
                </a:solidFill>
                <a:latin typeface="Calibri" pitchFamily="34" charset="0"/>
              </a:rPr>
              <a:t>Delhi,  Uttaranchal, Goa and Gujarat had over 80% of chambers having  over 50 mm insulation compared to other states</a:t>
            </a:r>
          </a:p>
          <a:p>
            <a:pPr marL="177800" lvl="1" indent="-177800" algn="just">
              <a:buFont typeface="Arial" pitchFamily="34" charset="0"/>
              <a:buChar char="•"/>
            </a:pPr>
            <a:r>
              <a:rPr lang="en-US" sz="1200" dirty="0" smtClean="0">
                <a:solidFill>
                  <a:srgbClr val="002060"/>
                </a:solidFill>
                <a:latin typeface="Calibri" pitchFamily="34" charset="0"/>
              </a:rPr>
              <a:t>Chandigarh had only 22% chambers which was having higher than 50 mm insulation. This is one of  the lower percentages after Sikkim (0%), Tripura(0%), Nagaland(0%)  and Kerala (15%)</a:t>
            </a:r>
          </a:p>
        </p:txBody>
      </p:sp>
      <p:sp>
        <p:nvSpPr>
          <p:cNvPr id="11" name="TextBox 10"/>
          <p:cNvSpPr txBox="1"/>
          <p:nvPr/>
        </p:nvSpPr>
        <p:spPr>
          <a:xfrm>
            <a:off x="3562742" y="9669645"/>
            <a:ext cx="1859805"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Chamber</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13.6 CHAMBER INSULATION - THICKNESS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1" name="TextBox 30"/>
          <p:cNvSpPr txBox="1"/>
          <p:nvPr/>
        </p:nvSpPr>
        <p:spPr>
          <a:xfrm>
            <a:off x="3230909" y="9669645"/>
            <a:ext cx="2191626" cy="230832"/>
          </a:xfrm>
          <a:prstGeom prst="rect">
            <a:avLst/>
          </a:prstGeom>
          <a:noFill/>
        </p:spPr>
        <p:txBody>
          <a:bodyPr wrap="none" rtlCol="0">
            <a:spAutoFit/>
          </a:bodyPr>
          <a:lstStyle/>
          <a:p>
            <a:pPr algn="r"/>
            <a:r>
              <a:rPr lang="en-US" sz="900" b="1" dirty="0">
                <a:solidFill>
                  <a:srgbClr val="FF0000"/>
                </a:solidFill>
                <a:latin typeface="Calibri" pitchFamily="34" charset="0"/>
              </a:rPr>
              <a:t>Those mentioned any chamber in Q15an1</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1528763"/>
          <a:ext cx="6271366" cy="31089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66928"/>
                <a:gridCol w="566928"/>
                <a:gridCol w="566928"/>
                <a:gridCol w="457200"/>
                <a:gridCol w="457200"/>
                <a:gridCol w="547931"/>
                <a:gridCol w="365760"/>
                <a:gridCol w="685800"/>
                <a:gridCol w="547931"/>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n=268)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(n=1082)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1- 30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30-50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50-70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70 </a:t>
                      </a: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100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Above 100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DK / CS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1" i="0" u="none" strike="noStrike" kern="1200" dirty="0" smtClean="0">
                          <a:solidFill>
                            <a:srgbClr val="002060"/>
                          </a:solidFill>
                          <a:latin typeface="Calibri"/>
                          <a:ea typeface="+mn-ea"/>
                          <a:cs typeface="+mn-cs"/>
                        </a:rPr>
                        <a:t>Mean Thickness</a:t>
                      </a:r>
                      <a:endParaRPr lang="en-US"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smtClean="0">
                          <a:solidFill>
                            <a:schemeClr val="tx1"/>
                          </a:solidFill>
                          <a:latin typeface="Calibri"/>
                          <a:ea typeface="+mn-ea"/>
                          <a:cs typeface="+mn-cs"/>
                        </a:rPr>
                        <a:t>74.0</a:t>
                      </a:r>
                      <a:endParaRPr lang="en-US" sz="1000" b="1"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31.9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59.4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43.1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72.0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65.4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51.3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83.4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 xmlns:p14="http://schemas.microsoft.com/office/powerpoint/2010/main" val="1900869649"/>
              </p:ext>
            </p:extLst>
          </p:nvPr>
        </p:nvGraphicFramePr>
        <p:xfrm>
          <a:off x="304801" y="4893884"/>
          <a:ext cx="6306318" cy="31089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66928"/>
                <a:gridCol w="548640"/>
                <a:gridCol w="548640"/>
                <a:gridCol w="548640"/>
                <a:gridCol w="617730"/>
                <a:gridCol w="731520"/>
                <a:gridCol w="617730"/>
                <a:gridCol w="61773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n=287)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n=1280)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1- 30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9</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63</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30-50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50-70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70 </a:t>
                      </a: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100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Above 100 </a:t>
                      </a:r>
                      <a:r>
                        <a:rPr lang="en-US" sz="1000" b="0" i="0" u="none" strike="noStrike" kern="1200" dirty="0">
                          <a:solidFill>
                            <a:srgbClr val="002060"/>
                          </a:solidFill>
                          <a:latin typeface="Calibri"/>
                          <a:ea typeface="+mn-ea"/>
                          <a:cs typeface="+mn-cs"/>
                        </a:rPr>
                        <a:t>mm</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DK / CS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1" i="0" u="none" strike="noStrike" kern="1200" dirty="0" smtClean="0">
                          <a:solidFill>
                            <a:srgbClr val="002060"/>
                          </a:solidFill>
                          <a:latin typeface="Calibri"/>
                          <a:ea typeface="+mn-ea"/>
                          <a:cs typeface="+mn-cs"/>
                        </a:rPr>
                        <a:t> Mean Thickness</a:t>
                      </a:r>
                      <a:endParaRPr lang="en-US"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smtClean="0">
                          <a:solidFill>
                            <a:schemeClr val="tx1"/>
                          </a:solidFill>
                          <a:latin typeface="Calibri"/>
                          <a:ea typeface="+mn-ea"/>
                          <a:cs typeface="+mn-cs"/>
                        </a:rPr>
                        <a:t>74.0</a:t>
                      </a:r>
                      <a:endParaRPr lang="en-US" sz="1000" b="1"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smtClean="0">
                          <a:solidFill>
                            <a:schemeClr val="tx1"/>
                          </a:solidFill>
                          <a:latin typeface="Calibri"/>
                          <a:ea typeface="+mn-ea"/>
                          <a:cs typeface="+mn-cs"/>
                        </a:rPr>
                        <a:t>115.5</a:t>
                      </a:r>
                      <a:endParaRPr lang="en-US" sz="1000" b="1"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11.1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78.3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40.1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89.6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71.1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37.0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13.7 THICKNESS BY THE VARIOUS CHAMBER INSULATION TYPES </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23" name="Table 22"/>
          <p:cNvGraphicFramePr>
            <a:graphicFrameLocks noGrp="1"/>
          </p:cNvGraphicFramePr>
          <p:nvPr/>
        </p:nvGraphicFramePr>
        <p:xfrm>
          <a:off x="0" y="2339518"/>
          <a:ext cx="1495366" cy="3483864"/>
        </p:xfrm>
        <a:graphic>
          <a:graphicData uri="http://schemas.openxmlformats.org/drawingml/2006/table">
            <a:tbl>
              <a:tblPr/>
              <a:tblGrid>
                <a:gridCol w="1495366"/>
              </a:tblGrid>
              <a:tr h="502920">
                <a:tc>
                  <a:txBody>
                    <a:bodyPr/>
                    <a:lstStyle/>
                    <a:p>
                      <a:pPr algn="r" fontAlgn="ctr"/>
                      <a:r>
                        <a:rPr lang="en-US" sz="1000" b="0" i="0" u="none" strike="noStrike" kern="1200" dirty="0">
                          <a:solidFill>
                            <a:srgbClr val="002060"/>
                          </a:solidFill>
                          <a:latin typeface="Calibri"/>
                          <a:ea typeface="+mn-ea"/>
                          <a:cs typeface="+mn-cs"/>
                        </a:rPr>
                        <a:t> 1- </a:t>
                      </a:r>
                      <a:r>
                        <a:rPr lang="en-US" sz="1000" b="0" i="0" u="none" strike="noStrike" kern="1200" dirty="0" smtClean="0">
                          <a:solidFill>
                            <a:srgbClr val="002060"/>
                          </a:solidFill>
                          <a:latin typeface="Calibri"/>
                          <a:ea typeface="+mn-ea"/>
                          <a:cs typeface="+mn-cs"/>
                        </a:rPr>
                        <a:t>30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502920">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31-50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02920">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51-70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02920">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70 </a:t>
                      </a: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100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84632">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Above 100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02920">
                <a:tc>
                  <a:txBody>
                    <a:bodyPr/>
                    <a:lstStyle/>
                    <a:p>
                      <a:pPr algn="r" fontAlgn="ctr"/>
                      <a:r>
                        <a:rPr lang="en-US" sz="1000" b="0" i="0" u="none" strike="noStrike" kern="1200" dirty="0" smtClean="0">
                          <a:solidFill>
                            <a:srgbClr val="002060"/>
                          </a:solidFill>
                          <a:latin typeface="Calibri"/>
                          <a:ea typeface="+mn-ea"/>
                          <a:cs typeface="+mn-cs"/>
                        </a:rPr>
                        <a:t>Any other (specify) in mm</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84632">
                <a:tc>
                  <a:txBody>
                    <a:bodyPr/>
                    <a:lstStyle/>
                    <a:p>
                      <a:pPr algn="r" fontAlgn="ctr"/>
                      <a:r>
                        <a:rPr lang="en-US" sz="1000" b="0" i="0" u="none" strike="noStrike" kern="1200" dirty="0" smtClean="0">
                          <a:solidFill>
                            <a:srgbClr val="002060"/>
                          </a:solidFill>
                          <a:latin typeface="Calibri"/>
                          <a:ea typeface="+mn-ea"/>
                          <a:cs typeface="+mn-cs"/>
                        </a:rPr>
                        <a:t>DK / CS</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24" name="Chart 23"/>
          <p:cNvGraphicFramePr/>
          <p:nvPr/>
        </p:nvGraphicFramePr>
        <p:xfrm>
          <a:off x="1121017" y="2281406"/>
          <a:ext cx="1355483" cy="402414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 24"/>
          <p:cNvGraphicFramePr/>
          <p:nvPr/>
        </p:nvGraphicFramePr>
        <p:xfrm>
          <a:off x="2254968" y="2281406"/>
          <a:ext cx="1355483" cy="402414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6" name="Chart 25"/>
          <p:cNvGraphicFramePr/>
          <p:nvPr/>
        </p:nvGraphicFramePr>
        <p:xfrm>
          <a:off x="3388919" y="2281406"/>
          <a:ext cx="1355483" cy="402414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7" name="Chart 26"/>
          <p:cNvGraphicFramePr/>
          <p:nvPr/>
        </p:nvGraphicFramePr>
        <p:xfrm>
          <a:off x="4522870" y="2281406"/>
          <a:ext cx="1355483" cy="4024144"/>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3" name="Chart 32"/>
          <p:cNvGraphicFramePr/>
          <p:nvPr/>
        </p:nvGraphicFramePr>
        <p:xfrm>
          <a:off x="5656822" y="2281406"/>
          <a:ext cx="1355483" cy="4024144"/>
        </p:xfrm>
        <a:graphic>
          <a:graphicData uri="http://schemas.openxmlformats.org/drawingml/2006/chart">
            <c:chart xmlns:c="http://schemas.openxmlformats.org/drawingml/2006/chart" xmlns:r="http://schemas.openxmlformats.org/officeDocument/2006/relationships" r:id="rId6"/>
          </a:graphicData>
        </a:graphic>
      </p:graphicFrame>
      <p:sp>
        <p:nvSpPr>
          <p:cNvPr id="20" name="TextBox 19"/>
          <p:cNvSpPr txBox="1"/>
          <p:nvPr/>
        </p:nvSpPr>
        <p:spPr>
          <a:xfrm>
            <a:off x="1155892" y="1825329"/>
            <a:ext cx="726481"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n=13855)</a:t>
            </a:r>
            <a:endParaRPr lang="en-US" sz="1000" b="1" dirty="0">
              <a:solidFill>
                <a:srgbClr val="002060"/>
              </a:solidFill>
              <a:latin typeface="Calibri" pitchFamily="34" charset="0"/>
            </a:endParaRPr>
          </a:p>
        </p:txBody>
      </p:sp>
      <p:sp>
        <p:nvSpPr>
          <p:cNvPr id="21" name="TextBox 20"/>
          <p:cNvSpPr txBox="1"/>
          <p:nvPr/>
        </p:nvSpPr>
        <p:spPr>
          <a:xfrm>
            <a:off x="2263392" y="1517553"/>
            <a:ext cx="920445" cy="707886"/>
          </a:xfrm>
          <a:prstGeom prst="rect">
            <a:avLst/>
          </a:prstGeom>
          <a:noFill/>
        </p:spPr>
        <p:txBody>
          <a:bodyPr wrap="none" rtlCol="0">
            <a:spAutoFit/>
          </a:bodyPr>
          <a:lstStyle/>
          <a:p>
            <a:r>
              <a:rPr lang="en-US" sz="1000" b="1" dirty="0" smtClean="0">
                <a:solidFill>
                  <a:srgbClr val="002060"/>
                </a:solidFill>
                <a:latin typeface="Calibri" pitchFamily="34" charset="0"/>
              </a:rPr>
              <a:t>Add on Panel </a:t>
            </a:r>
          </a:p>
          <a:p>
            <a:r>
              <a:rPr lang="en-US" sz="1000" b="1" dirty="0" smtClean="0">
                <a:solidFill>
                  <a:srgbClr val="002060"/>
                </a:solidFill>
                <a:latin typeface="Calibri" pitchFamily="34" charset="0"/>
              </a:rPr>
              <a:t>(Thermocol/ </a:t>
            </a:r>
          </a:p>
          <a:p>
            <a:r>
              <a:rPr lang="en-US" sz="1000" b="1" dirty="0" smtClean="0">
                <a:solidFill>
                  <a:srgbClr val="002060"/>
                </a:solidFill>
                <a:latin typeface="Calibri" pitchFamily="34" charset="0"/>
              </a:rPr>
              <a:t>EPS / XPS)</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n=9840)</a:t>
            </a:r>
            <a:endParaRPr lang="en-US" sz="1000" b="1" dirty="0">
              <a:solidFill>
                <a:srgbClr val="002060"/>
              </a:solidFill>
              <a:latin typeface="Calibri" pitchFamily="34" charset="0"/>
            </a:endParaRPr>
          </a:p>
        </p:txBody>
      </p:sp>
      <p:sp>
        <p:nvSpPr>
          <p:cNvPr id="28" name="TextBox 27"/>
          <p:cNvSpPr txBox="1"/>
          <p:nvPr/>
        </p:nvSpPr>
        <p:spPr>
          <a:xfrm>
            <a:off x="3298526" y="1517553"/>
            <a:ext cx="1099981" cy="707886"/>
          </a:xfrm>
          <a:prstGeom prst="rect">
            <a:avLst/>
          </a:prstGeom>
          <a:noFill/>
        </p:spPr>
        <p:txBody>
          <a:bodyPr wrap="none" rtlCol="0">
            <a:spAutoFit/>
          </a:bodyPr>
          <a:lstStyle/>
          <a:p>
            <a:r>
              <a:rPr lang="en-US" sz="1000" b="1" dirty="0" smtClean="0">
                <a:solidFill>
                  <a:srgbClr val="002060"/>
                </a:solidFill>
                <a:latin typeface="Calibri" pitchFamily="34" charset="0"/>
              </a:rPr>
              <a:t>Fillers (Husk / </a:t>
            </a:r>
          </a:p>
          <a:p>
            <a:r>
              <a:rPr lang="en-US" sz="1000" b="1" dirty="0" smtClean="0">
                <a:solidFill>
                  <a:srgbClr val="002060"/>
                </a:solidFill>
                <a:latin typeface="Calibri" pitchFamily="34" charset="0"/>
              </a:rPr>
              <a:t>Raw / Rock / </a:t>
            </a:r>
          </a:p>
          <a:p>
            <a:r>
              <a:rPr lang="en-US" sz="1000" b="1" dirty="0" smtClean="0">
                <a:solidFill>
                  <a:srgbClr val="002060"/>
                </a:solidFill>
                <a:latin typeface="Calibri" pitchFamily="34" charset="0"/>
              </a:rPr>
              <a:t>Wool / Stardust)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n=1728)</a:t>
            </a:r>
            <a:endParaRPr lang="en-US" sz="1000" b="1" dirty="0">
              <a:solidFill>
                <a:srgbClr val="002060"/>
              </a:solidFill>
              <a:latin typeface="Calibri" pitchFamily="34" charset="0"/>
            </a:endParaRPr>
          </a:p>
        </p:txBody>
      </p:sp>
      <p:sp>
        <p:nvSpPr>
          <p:cNvPr id="29" name="TextBox 28"/>
          <p:cNvSpPr txBox="1"/>
          <p:nvPr/>
        </p:nvSpPr>
        <p:spPr>
          <a:xfrm>
            <a:off x="4696043" y="1825329"/>
            <a:ext cx="529312" cy="400110"/>
          </a:xfrm>
          <a:prstGeom prst="rect">
            <a:avLst/>
          </a:prstGeom>
          <a:noFill/>
        </p:spPr>
        <p:txBody>
          <a:bodyPr wrap="none" rtlCol="0">
            <a:spAutoFit/>
          </a:bodyPr>
          <a:lstStyle/>
          <a:p>
            <a:r>
              <a:rPr lang="en-US" sz="1000" b="1" dirty="0" smtClean="0">
                <a:solidFill>
                  <a:srgbClr val="002060"/>
                </a:solidFill>
                <a:latin typeface="Calibri" pitchFamily="34" charset="0"/>
              </a:rPr>
              <a:t>MIX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n=84)</a:t>
            </a:r>
            <a:endParaRPr lang="en-US" sz="1000" b="1" dirty="0">
              <a:solidFill>
                <a:srgbClr val="002060"/>
              </a:solidFill>
              <a:latin typeface="Calibri" pitchFamily="34" charset="0"/>
            </a:endParaRPr>
          </a:p>
        </p:txBody>
      </p:sp>
      <p:sp>
        <p:nvSpPr>
          <p:cNvPr id="30" name="TextBox 29"/>
          <p:cNvSpPr txBox="1"/>
          <p:nvPr/>
        </p:nvSpPr>
        <p:spPr>
          <a:xfrm>
            <a:off x="5634948" y="1671441"/>
            <a:ext cx="965329" cy="553998"/>
          </a:xfrm>
          <a:prstGeom prst="rect">
            <a:avLst/>
          </a:prstGeom>
          <a:noFill/>
        </p:spPr>
        <p:txBody>
          <a:bodyPr wrap="none" rtlCol="0">
            <a:spAutoFit/>
          </a:bodyPr>
          <a:lstStyle/>
          <a:p>
            <a:r>
              <a:rPr lang="en-US" sz="1000" b="1" dirty="0" smtClean="0">
                <a:solidFill>
                  <a:srgbClr val="002060"/>
                </a:solidFill>
                <a:latin typeface="Calibri" pitchFamily="34" charset="0"/>
              </a:rPr>
              <a:t>PUF Sandwich </a:t>
            </a:r>
          </a:p>
          <a:p>
            <a:r>
              <a:rPr lang="en-US" sz="1000" b="1" dirty="0" smtClean="0">
                <a:solidFill>
                  <a:srgbClr val="002060"/>
                </a:solidFill>
                <a:latin typeface="Calibri" pitchFamily="34" charset="0"/>
              </a:rPr>
              <a:t>Panel</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n=1721)</a:t>
            </a:r>
            <a:endParaRPr lang="en-US" sz="1000" b="1" dirty="0">
              <a:solidFill>
                <a:srgbClr val="002060"/>
              </a:solidFill>
              <a:latin typeface="Calibri" pitchFamily="34" charset="0"/>
            </a:endParaRPr>
          </a:p>
        </p:txBody>
      </p:sp>
      <p:sp>
        <p:nvSpPr>
          <p:cNvPr id="53" name="TextBox 52"/>
          <p:cNvSpPr txBox="1"/>
          <p:nvPr/>
        </p:nvSpPr>
        <p:spPr>
          <a:xfrm>
            <a:off x="222407" y="6908924"/>
            <a:ext cx="6288087" cy="461665"/>
          </a:xfrm>
          <a:prstGeom prst="rect">
            <a:avLst/>
          </a:prstGeom>
          <a:noFill/>
        </p:spPr>
        <p:txBody>
          <a:bodyPr wrap="square" rtlCol="0">
            <a:spAutoFit/>
          </a:bodyPr>
          <a:lstStyle/>
          <a:p>
            <a:pPr marL="177800" lvl="1" indent="-177800" algn="l">
              <a:buFont typeface="Arial" pitchFamily="34" charset="0"/>
              <a:buChar char="•"/>
            </a:pPr>
            <a:r>
              <a:rPr lang="en-US" sz="1200" dirty="0" smtClean="0">
                <a:solidFill>
                  <a:srgbClr val="002060"/>
                </a:solidFill>
                <a:latin typeface="Calibri" pitchFamily="34" charset="0"/>
              </a:rPr>
              <a:t>Two thirds of the PUF sandwich panels have more than  70mm thickness.</a:t>
            </a:r>
          </a:p>
          <a:p>
            <a:pPr marL="177800" lvl="1" indent="-177800" algn="l">
              <a:buFont typeface="Arial" pitchFamily="34" charset="0"/>
              <a:buChar char="•"/>
            </a:pPr>
            <a:endParaRPr lang="en-US" sz="1200" dirty="0" smtClean="0">
              <a:solidFill>
                <a:srgbClr val="002060"/>
              </a:solidFill>
              <a:latin typeface="Calibri" pitchFamily="34" charset="0"/>
            </a:endParaRPr>
          </a:p>
        </p:txBody>
      </p:sp>
      <p:sp>
        <p:nvSpPr>
          <p:cNvPr id="32" name="TextBox 31"/>
          <p:cNvSpPr txBox="1"/>
          <p:nvPr/>
        </p:nvSpPr>
        <p:spPr>
          <a:xfrm>
            <a:off x="3562742" y="9669645"/>
            <a:ext cx="1859805"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Chamber</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03"/>
          <p:cNvGrpSpPr/>
          <p:nvPr/>
        </p:nvGrpSpPr>
        <p:grpSpPr>
          <a:xfrm>
            <a:off x="1175544" y="3530157"/>
            <a:ext cx="4745196" cy="351280"/>
            <a:chOff x="3009494" y="5016338"/>
            <a:chExt cx="4745196" cy="351280"/>
          </a:xfrm>
        </p:grpSpPr>
        <p:sp>
          <p:nvSpPr>
            <p:cNvPr id="141" name="Rectangle 140"/>
            <p:cNvSpPr/>
            <p:nvPr/>
          </p:nvSpPr>
          <p:spPr bwMode="auto">
            <a:xfrm>
              <a:off x="3009494" y="5016338"/>
              <a:ext cx="4745196" cy="35128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3159559" y="5104400"/>
              <a:ext cx="4339079" cy="184666"/>
              <a:chOff x="-494419" y="1540077"/>
              <a:chExt cx="4339079" cy="184666"/>
            </a:xfrm>
          </p:grpSpPr>
          <p:grpSp>
            <p:nvGrpSpPr>
              <p:cNvPr id="5" name="Group 22"/>
              <p:cNvGrpSpPr/>
              <p:nvPr/>
            </p:nvGrpSpPr>
            <p:grpSpPr>
              <a:xfrm>
                <a:off x="-494419" y="1540077"/>
                <a:ext cx="1091640" cy="184666"/>
                <a:chOff x="847859" y="4072137"/>
                <a:chExt cx="1091640" cy="184666"/>
              </a:xfrm>
            </p:grpSpPr>
            <p:sp>
              <p:nvSpPr>
                <p:cNvPr id="151" name="Rectangle 12"/>
                <p:cNvSpPr>
                  <a:spLocks noChangeArrowheads="1"/>
                </p:cNvSpPr>
                <p:nvPr/>
              </p:nvSpPr>
              <p:spPr bwMode="auto">
                <a:xfrm>
                  <a:off x="847859" y="4115195"/>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52" name="Rectangle 13"/>
                <p:cNvSpPr>
                  <a:spLocks noChangeArrowheads="1"/>
                </p:cNvSpPr>
                <p:nvPr/>
              </p:nvSpPr>
              <p:spPr bwMode="auto">
                <a:xfrm>
                  <a:off x="984109" y="4072137"/>
                  <a:ext cx="95539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Mild Chill &gt;10C</a:t>
                  </a:r>
                  <a:endParaRPr lang="en-US" sz="1200" b="1" i="1" dirty="0">
                    <a:solidFill>
                      <a:srgbClr val="002060"/>
                    </a:solidFill>
                    <a:latin typeface="Arial" pitchFamily="34" charset="0"/>
                  </a:endParaRPr>
                </a:p>
              </p:txBody>
            </p:sp>
          </p:grpSp>
          <p:grpSp>
            <p:nvGrpSpPr>
              <p:cNvPr id="6" name="Group 21"/>
              <p:cNvGrpSpPr/>
              <p:nvPr/>
            </p:nvGrpSpPr>
            <p:grpSpPr>
              <a:xfrm>
                <a:off x="666837" y="1540077"/>
                <a:ext cx="3177823" cy="184666"/>
                <a:chOff x="2559978" y="3807818"/>
                <a:chExt cx="3177823" cy="184666"/>
              </a:xfrm>
            </p:grpSpPr>
            <p:sp>
              <p:nvSpPr>
                <p:cNvPr id="150" name="Rectangle 15"/>
                <p:cNvSpPr>
                  <a:spLocks noChangeArrowheads="1"/>
                </p:cNvSpPr>
                <p:nvPr/>
              </p:nvSpPr>
              <p:spPr bwMode="auto">
                <a:xfrm>
                  <a:off x="4106722" y="3807818"/>
                  <a:ext cx="1041311"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Frozen below 0C</a:t>
                  </a:r>
                  <a:endParaRPr lang="en-US" sz="1200" b="1" i="1" dirty="0">
                    <a:solidFill>
                      <a:srgbClr val="002060"/>
                    </a:solidFill>
                    <a:latin typeface="Arial" pitchFamily="34" charset="0"/>
                  </a:endParaRPr>
                </a:p>
              </p:txBody>
            </p:sp>
            <p:sp>
              <p:nvSpPr>
                <p:cNvPr id="145" name="Rectangle 14"/>
                <p:cNvSpPr>
                  <a:spLocks noChangeArrowheads="1"/>
                </p:cNvSpPr>
                <p:nvPr/>
              </p:nvSpPr>
              <p:spPr bwMode="auto">
                <a:xfrm>
                  <a:off x="2559978" y="3850876"/>
                  <a:ext cx="101600" cy="101600"/>
                </a:xfrm>
                <a:prstGeom prst="rect">
                  <a:avLst/>
                </a:prstGeom>
                <a:gradFill flip="none" rotWithShape="1">
                  <a:gsLst>
                    <a:gs pos="0">
                      <a:srgbClr val="597A91"/>
                    </a:gs>
                    <a:gs pos="50000">
                      <a:srgbClr val="82B1D0"/>
                    </a:gs>
                    <a:gs pos="100000">
                      <a:srgbClr val="9CD3F8"/>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46" name="Rectangle 15"/>
                <p:cNvSpPr>
                  <a:spLocks noChangeArrowheads="1"/>
                </p:cNvSpPr>
                <p:nvPr/>
              </p:nvSpPr>
              <p:spPr bwMode="auto">
                <a:xfrm>
                  <a:off x="2697022" y="3807818"/>
                  <a:ext cx="117557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Chill betn. 0 &amp; 10C</a:t>
                  </a:r>
                  <a:endParaRPr lang="en-US" sz="1200" b="1" i="1" dirty="0">
                    <a:solidFill>
                      <a:srgbClr val="002060"/>
                    </a:solidFill>
                    <a:latin typeface="Arial" pitchFamily="34" charset="0"/>
                  </a:endParaRPr>
                </a:p>
              </p:txBody>
            </p:sp>
            <p:sp>
              <p:nvSpPr>
                <p:cNvPr id="147" name="Rectangle 14"/>
                <p:cNvSpPr>
                  <a:spLocks noChangeArrowheads="1"/>
                </p:cNvSpPr>
                <p:nvPr/>
              </p:nvSpPr>
              <p:spPr bwMode="auto">
                <a:xfrm>
                  <a:off x="5206023" y="3850876"/>
                  <a:ext cx="101600" cy="101600"/>
                </a:xfrm>
                <a:prstGeom prst="rect">
                  <a:avLst/>
                </a:prstGeom>
                <a:solidFill>
                  <a:srgbClr val="00B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48" name="Rectangle 15"/>
                <p:cNvSpPr>
                  <a:spLocks noChangeArrowheads="1"/>
                </p:cNvSpPr>
                <p:nvPr/>
              </p:nvSpPr>
              <p:spPr bwMode="auto">
                <a:xfrm>
                  <a:off x="5335447" y="3807818"/>
                  <a:ext cx="402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DK/CS</a:t>
                  </a:r>
                  <a:endParaRPr lang="en-US" sz="1200" b="1" i="1" dirty="0">
                    <a:solidFill>
                      <a:srgbClr val="002060"/>
                    </a:solidFill>
                    <a:latin typeface="Arial" pitchFamily="34" charset="0"/>
                  </a:endParaRPr>
                </a:p>
              </p:txBody>
            </p:sp>
            <p:sp>
              <p:nvSpPr>
                <p:cNvPr id="149" name="Rectangle 14"/>
                <p:cNvSpPr>
                  <a:spLocks noChangeArrowheads="1"/>
                </p:cNvSpPr>
                <p:nvPr/>
              </p:nvSpPr>
              <p:spPr bwMode="auto">
                <a:xfrm>
                  <a:off x="3962058" y="3850876"/>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grpSp>
        </p:grpSp>
      </p:grpSp>
      <p:sp>
        <p:nvSpPr>
          <p:cNvPr id="8" name="Title 7"/>
          <p:cNvSpPr>
            <a:spLocks noGrp="1"/>
          </p:cNvSpPr>
          <p:nvPr>
            <p:ph type="title"/>
          </p:nvPr>
        </p:nvSpPr>
        <p:spPr/>
        <p:txBody>
          <a:bodyPr/>
          <a:lstStyle/>
          <a:p>
            <a:r>
              <a:rPr lang="en-US" dirty="0" smtClean="0"/>
              <a:t>13.8 TEMPERATURE ZONES IN CHAMBERS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34" name="Chart 33"/>
          <p:cNvGraphicFramePr/>
          <p:nvPr>
            <p:extLst>
              <p:ext uri="{D42A27DB-BD31-4B8C-83A1-F6EECF244321}">
                <p14:modId xmlns="" xmlns:p14="http://schemas.microsoft.com/office/powerpoint/2010/main" val="1712051055"/>
              </p:ext>
            </p:extLst>
          </p:nvPr>
        </p:nvGraphicFramePr>
        <p:xfrm>
          <a:off x="104734" y="1871436"/>
          <a:ext cx="1247816" cy="1917752"/>
        </p:xfrm>
        <a:graphic>
          <a:graphicData uri="http://schemas.openxmlformats.org/drawingml/2006/chart">
            <c:chart xmlns:c="http://schemas.openxmlformats.org/drawingml/2006/chart" xmlns:r="http://schemas.openxmlformats.org/officeDocument/2006/relationships" r:id="rId2"/>
          </a:graphicData>
        </a:graphic>
      </p:graphicFrame>
      <p:sp>
        <p:nvSpPr>
          <p:cNvPr id="41" name="Round Diagonal Corner Rectangle 40"/>
          <p:cNvSpPr/>
          <p:nvPr/>
        </p:nvSpPr>
        <p:spPr bwMode="auto">
          <a:xfrm>
            <a:off x="338287" y="3975215"/>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72% of chambers have chill between 0 to 10 degree Celsius. This is mainly contributed by Type H cold stores.</a:t>
            </a:r>
          </a:p>
          <a:p>
            <a:pPr marL="177800" lvl="1" indent="-177800" algn="l">
              <a:buFont typeface="Arial" pitchFamily="34" charset="0"/>
              <a:buChar char="•"/>
            </a:pPr>
            <a:r>
              <a:rPr lang="en-US" sz="1200" dirty="0" smtClean="0">
                <a:solidFill>
                  <a:srgbClr val="002060"/>
                </a:solidFill>
                <a:latin typeface="Calibri" pitchFamily="34" charset="0"/>
              </a:rPr>
              <a:t>In type M CSs, frozen chambers are more prevalent – 52%. </a:t>
            </a:r>
          </a:p>
        </p:txBody>
      </p:sp>
      <p:cxnSp>
        <p:nvCxnSpPr>
          <p:cNvPr id="42" name="Straight Connector 41"/>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43" name="TextBox 42"/>
          <p:cNvSpPr txBox="1"/>
          <p:nvPr/>
        </p:nvSpPr>
        <p:spPr>
          <a:xfrm>
            <a:off x="330199" y="4932128"/>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49" name="Chart 48"/>
          <p:cNvGraphicFramePr/>
          <p:nvPr>
            <p:extLst>
              <p:ext uri="{D42A27DB-BD31-4B8C-83A1-F6EECF244321}">
                <p14:modId xmlns="" xmlns:p14="http://schemas.microsoft.com/office/powerpoint/2010/main" val="1712051055"/>
              </p:ext>
            </p:extLst>
          </p:nvPr>
        </p:nvGraphicFramePr>
        <p:xfrm>
          <a:off x="5595670" y="1871436"/>
          <a:ext cx="1247816" cy="19177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0" name="Chart 49"/>
          <p:cNvGraphicFramePr/>
          <p:nvPr>
            <p:extLst>
              <p:ext uri="{D42A27DB-BD31-4B8C-83A1-F6EECF244321}">
                <p14:modId xmlns="" xmlns:p14="http://schemas.microsoft.com/office/powerpoint/2010/main" val="1712051055"/>
              </p:ext>
            </p:extLst>
          </p:nvPr>
        </p:nvGraphicFramePr>
        <p:xfrm>
          <a:off x="1202921" y="1871436"/>
          <a:ext cx="1247816" cy="19177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51" name="Chart 50"/>
          <p:cNvGraphicFramePr/>
          <p:nvPr>
            <p:extLst>
              <p:ext uri="{D42A27DB-BD31-4B8C-83A1-F6EECF244321}">
                <p14:modId xmlns="" xmlns:p14="http://schemas.microsoft.com/office/powerpoint/2010/main" val="1712051055"/>
              </p:ext>
            </p:extLst>
          </p:nvPr>
        </p:nvGraphicFramePr>
        <p:xfrm>
          <a:off x="2301108" y="1871436"/>
          <a:ext cx="1247816" cy="19177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2" name="Chart 51"/>
          <p:cNvGraphicFramePr/>
          <p:nvPr>
            <p:extLst>
              <p:ext uri="{D42A27DB-BD31-4B8C-83A1-F6EECF244321}">
                <p14:modId xmlns="" xmlns:p14="http://schemas.microsoft.com/office/powerpoint/2010/main" val="1712051055"/>
              </p:ext>
            </p:extLst>
          </p:nvPr>
        </p:nvGraphicFramePr>
        <p:xfrm>
          <a:off x="3399295" y="1871436"/>
          <a:ext cx="1247816" cy="19177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3" name="Chart 52"/>
          <p:cNvGraphicFramePr/>
          <p:nvPr>
            <p:extLst>
              <p:ext uri="{D42A27DB-BD31-4B8C-83A1-F6EECF244321}">
                <p14:modId xmlns="" xmlns:p14="http://schemas.microsoft.com/office/powerpoint/2010/main" val="1712051055"/>
              </p:ext>
            </p:extLst>
          </p:nvPr>
        </p:nvGraphicFramePr>
        <p:xfrm>
          <a:off x="4497482" y="1871436"/>
          <a:ext cx="1247816" cy="19177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54" name="Chart 53"/>
          <p:cNvGraphicFramePr/>
          <p:nvPr>
            <p:extLst>
              <p:ext uri="{D42A27DB-BD31-4B8C-83A1-F6EECF244321}">
                <p14:modId xmlns="" xmlns:p14="http://schemas.microsoft.com/office/powerpoint/2010/main" val="1712051055"/>
              </p:ext>
            </p:extLst>
          </p:nvPr>
        </p:nvGraphicFramePr>
        <p:xfrm>
          <a:off x="104734" y="5782126"/>
          <a:ext cx="1247816" cy="19177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55" name="Chart 54"/>
          <p:cNvGraphicFramePr/>
          <p:nvPr>
            <p:extLst>
              <p:ext uri="{D42A27DB-BD31-4B8C-83A1-F6EECF244321}">
                <p14:modId xmlns="" xmlns:p14="http://schemas.microsoft.com/office/powerpoint/2010/main" val="1712051055"/>
              </p:ext>
            </p:extLst>
          </p:nvPr>
        </p:nvGraphicFramePr>
        <p:xfrm>
          <a:off x="5595670" y="5782126"/>
          <a:ext cx="1247816" cy="19177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57" name="Chart 56"/>
          <p:cNvGraphicFramePr/>
          <p:nvPr>
            <p:extLst>
              <p:ext uri="{D42A27DB-BD31-4B8C-83A1-F6EECF244321}">
                <p14:modId xmlns="" xmlns:p14="http://schemas.microsoft.com/office/powerpoint/2010/main" val="1712051055"/>
              </p:ext>
            </p:extLst>
          </p:nvPr>
        </p:nvGraphicFramePr>
        <p:xfrm>
          <a:off x="1477468" y="5782126"/>
          <a:ext cx="1247816" cy="19177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60" name="Chart 59"/>
          <p:cNvGraphicFramePr/>
          <p:nvPr>
            <p:extLst>
              <p:ext uri="{D42A27DB-BD31-4B8C-83A1-F6EECF244321}">
                <p14:modId xmlns="" xmlns:p14="http://schemas.microsoft.com/office/powerpoint/2010/main" val="1712051055"/>
              </p:ext>
            </p:extLst>
          </p:nvPr>
        </p:nvGraphicFramePr>
        <p:xfrm>
          <a:off x="2850202" y="5782126"/>
          <a:ext cx="1247816" cy="19177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64" name="Chart 63"/>
          <p:cNvGraphicFramePr/>
          <p:nvPr>
            <p:extLst>
              <p:ext uri="{D42A27DB-BD31-4B8C-83A1-F6EECF244321}">
                <p14:modId xmlns="" xmlns:p14="http://schemas.microsoft.com/office/powerpoint/2010/main" val="1712051055"/>
              </p:ext>
            </p:extLst>
          </p:nvPr>
        </p:nvGraphicFramePr>
        <p:xfrm>
          <a:off x="4222936" y="5782126"/>
          <a:ext cx="1247816" cy="1917752"/>
        </p:xfrm>
        <a:graphic>
          <a:graphicData uri="http://schemas.openxmlformats.org/drawingml/2006/chart">
            <c:chart xmlns:c="http://schemas.openxmlformats.org/drawingml/2006/chart" xmlns:r="http://schemas.openxmlformats.org/officeDocument/2006/relationships" r:id="rId12"/>
          </a:graphicData>
        </a:graphic>
      </p:graphicFrame>
      <p:grpSp>
        <p:nvGrpSpPr>
          <p:cNvPr id="7" name="Group 103"/>
          <p:cNvGrpSpPr/>
          <p:nvPr/>
        </p:nvGrpSpPr>
        <p:grpSpPr>
          <a:xfrm>
            <a:off x="1175544" y="7295707"/>
            <a:ext cx="4745196" cy="351280"/>
            <a:chOff x="3009494" y="5016338"/>
            <a:chExt cx="4745196" cy="351280"/>
          </a:xfrm>
        </p:grpSpPr>
        <p:sp>
          <p:nvSpPr>
            <p:cNvPr id="62" name="Rectangle 61"/>
            <p:cNvSpPr/>
            <p:nvPr/>
          </p:nvSpPr>
          <p:spPr bwMode="auto">
            <a:xfrm>
              <a:off x="3009494" y="5016338"/>
              <a:ext cx="4745196" cy="35128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9" name="Group 78"/>
            <p:cNvGrpSpPr/>
            <p:nvPr/>
          </p:nvGrpSpPr>
          <p:grpSpPr>
            <a:xfrm>
              <a:off x="3159559" y="5104400"/>
              <a:ext cx="4339079" cy="184666"/>
              <a:chOff x="-494419" y="1540077"/>
              <a:chExt cx="4339079" cy="184666"/>
            </a:xfrm>
          </p:grpSpPr>
          <p:grpSp>
            <p:nvGrpSpPr>
              <p:cNvPr id="10" name="Group 22"/>
              <p:cNvGrpSpPr/>
              <p:nvPr/>
            </p:nvGrpSpPr>
            <p:grpSpPr>
              <a:xfrm>
                <a:off x="-494419" y="1540077"/>
                <a:ext cx="1091640" cy="184666"/>
                <a:chOff x="847859" y="4072137"/>
                <a:chExt cx="1091640" cy="184666"/>
              </a:xfrm>
            </p:grpSpPr>
            <p:sp>
              <p:nvSpPr>
                <p:cNvPr id="73" name="Rectangle 12"/>
                <p:cNvSpPr>
                  <a:spLocks noChangeArrowheads="1"/>
                </p:cNvSpPr>
                <p:nvPr/>
              </p:nvSpPr>
              <p:spPr bwMode="auto">
                <a:xfrm>
                  <a:off x="847859" y="4115195"/>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4" name="Rectangle 13"/>
                <p:cNvSpPr>
                  <a:spLocks noChangeArrowheads="1"/>
                </p:cNvSpPr>
                <p:nvPr/>
              </p:nvSpPr>
              <p:spPr bwMode="auto">
                <a:xfrm>
                  <a:off x="984109" y="4072137"/>
                  <a:ext cx="95539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Mild Chill &gt;10C</a:t>
                  </a:r>
                  <a:endParaRPr lang="en-US" sz="1200" b="1" i="1" dirty="0">
                    <a:solidFill>
                      <a:srgbClr val="002060"/>
                    </a:solidFill>
                    <a:latin typeface="Arial" pitchFamily="34" charset="0"/>
                  </a:endParaRPr>
                </a:p>
              </p:txBody>
            </p:sp>
          </p:grpSp>
          <p:grpSp>
            <p:nvGrpSpPr>
              <p:cNvPr id="11" name="Group 21"/>
              <p:cNvGrpSpPr/>
              <p:nvPr/>
            </p:nvGrpSpPr>
            <p:grpSpPr>
              <a:xfrm>
                <a:off x="666837" y="1540077"/>
                <a:ext cx="3177823" cy="184666"/>
                <a:chOff x="2559978" y="3807818"/>
                <a:chExt cx="3177823" cy="184666"/>
              </a:xfrm>
            </p:grpSpPr>
            <p:sp>
              <p:nvSpPr>
                <p:cNvPr id="67" name="Rectangle 15"/>
                <p:cNvSpPr>
                  <a:spLocks noChangeArrowheads="1"/>
                </p:cNvSpPr>
                <p:nvPr/>
              </p:nvSpPr>
              <p:spPr bwMode="auto">
                <a:xfrm>
                  <a:off x="4106722" y="3807818"/>
                  <a:ext cx="1041311"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Frozen below 0C</a:t>
                  </a:r>
                  <a:endParaRPr lang="en-US" sz="1200" b="1" i="1" dirty="0">
                    <a:solidFill>
                      <a:srgbClr val="002060"/>
                    </a:solidFill>
                    <a:latin typeface="Arial" pitchFamily="34" charset="0"/>
                  </a:endParaRPr>
                </a:p>
              </p:txBody>
            </p:sp>
            <p:sp>
              <p:nvSpPr>
                <p:cNvPr id="68" name="Rectangle 14"/>
                <p:cNvSpPr>
                  <a:spLocks noChangeArrowheads="1"/>
                </p:cNvSpPr>
                <p:nvPr/>
              </p:nvSpPr>
              <p:spPr bwMode="auto">
                <a:xfrm>
                  <a:off x="2559978" y="3850876"/>
                  <a:ext cx="101600" cy="101600"/>
                </a:xfrm>
                <a:prstGeom prst="rect">
                  <a:avLst/>
                </a:prstGeom>
                <a:gradFill flip="none" rotWithShape="1">
                  <a:gsLst>
                    <a:gs pos="0">
                      <a:srgbClr val="597A91"/>
                    </a:gs>
                    <a:gs pos="50000">
                      <a:srgbClr val="82B1D0"/>
                    </a:gs>
                    <a:gs pos="100000">
                      <a:srgbClr val="9CD3F8"/>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69" name="Rectangle 15"/>
                <p:cNvSpPr>
                  <a:spLocks noChangeArrowheads="1"/>
                </p:cNvSpPr>
                <p:nvPr/>
              </p:nvSpPr>
              <p:spPr bwMode="auto">
                <a:xfrm>
                  <a:off x="2697022" y="3807818"/>
                  <a:ext cx="117557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Chill betn. 0 &amp; 10C</a:t>
                  </a:r>
                  <a:endParaRPr lang="en-US" sz="1200" b="1" i="1" dirty="0">
                    <a:solidFill>
                      <a:srgbClr val="002060"/>
                    </a:solidFill>
                    <a:latin typeface="Arial" pitchFamily="34" charset="0"/>
                  </a:endParaRPr>
                </a:p>
              </p:txBody>
            </p:sp>
            <p:sp>
              <p:nvSpPr>
                <p:cNvPr id="70" name="Rectangle 14"/>
                <p:cNvSpPr>
                  <a:spLocks noChangeArrowheads="1"/>
                </p:cNvSpPr>
                <p:nvPr/>
              </p:nvSpPr>
              <p:spPr bwMode="auto">
                <a:xfrm>
                  <a:off x="5206023" y="3850876"/>
                  <a:ext cx="101600" cy="101600"/>
                </a:xfrm>
                <a:prstGeom prst="rect">
                  <a:avLst/>
                </a:prstGeom>
                <a:solidFill>
                  <a:srgbClr val="00B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1" name="Rectangle 15"/>
                <p:cNvSpPr>
                  <a:spLocks noChangeArrowheads="1"/>
                </p:cNvSpPr>
                <p:nvPr/>
              </p:nvSpPr>
              <p:spPr bwMode="auto">
                <a:xfrm>
                  <a:off x="5335447" y="3807818"/>
                  <a:ext cx="402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DK/CS</a:t>
                  </a:r>
                  <a:endParaRPr lang="en-US" sz="1200" b="1" i="1" dirty="0">
                    <a:solidFill>
                      <a:srgbClr val="002060"/>
                    </a:solidFill>
                    <a:latin typeface="Arial" pitchFamily="34" charset="0"/>
                  </a:endParaRPr>
                </a:p>
              </p:txBody>
            </p:sp>
            <p:sp>
              <p:nvSpPr>
                <p:cNvPr id="72" name="Rectangle 14"/>
                <p:cNvSpPr>
                  <a:spLocks noChangeArrowheads="1"/>
                </p:cNvSpPr>
                <p:nvPr/>
              </p:nvSpPr>
              <p:spPr bwMode="auto">
                <a:xfrm>
                  <a:off x="3962058" y="3850876"/>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grpSp>
        </p:grpSp>
      </p:grpSp>
      <p:sp>
        <p:nvSpPr>
          <p:cNvPr id="75" name="Round Diagonal Corner Rectangle 74"/>
          <p:cNvSpPr/>
          <p:nvPr/>
        </p:nvSpPr>
        <p:spPr bwMode="auto">
          <a:xfrm>
            <a:off x="338287" y="8143108"/>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Zone wise analysis shows that in North and East Chillness between 0-10 c is  close to 90% of the CSs. </a:t>
            </a:r>
          </a:p>
          <a:p>
            <a:pPr marL="177800" lvl="1" indent="-177800" algn="just">
              <a:buFont typeface="Arial" pitchFamily="34" charset="0"/>
              <a:buChar char="•"/>
            </a:pPr>
            <a:r>
              <a:rPr lang="en-US" sz="1200" dirty="0" smtClean="0">
                <a:solidFill>
                  <a:srgbClr val="002060"/>
                </a:solidFill>
                <a:latin typeface="Calibri" pitchFamily="34" charset="0"/>
              </a:rPr>
              <a:t>In  West and South where more of animal husbandry and processed foods are stocked, there is comparatively greater percentage of CSs with frozen chambers as compared to East and North.</a:t>
            </a:r>
            <a:endParaRPr lang="en-US" sz="1200" dirty="0">
              <a:solidFill>
                <a:srgbClr val="002060"/>
              </a:solidFill>
              <a:latin typeface="Calibri" pitchFamily="34" charset="0"/>
            </a:endParaRPr>
          </a:p>
        </p:txBody>
      </p:sp>
      <p:sp>
        <p:nvSpPr>
          <p:cNvPr id="59" name="TextBox 58"/>
          <p:cNvSpPr txBox="1"/>
          <p:nvPr/>
        </p:nvSpPr>
        <p:spPr>
          <a:xfrm>
            <a:off x="3562742" y="9669645"/>
            <a:ext cx="1859805"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Chamber</a:t>
            </a:r>
            <a:endParaRPr lang="en-US" sz="900" dirty="0">
              <a:solidFill>
                <a:srgbClr val="FFFFFF"/>
              </a:solidFill>
            </a:endParaRPr>
          </a:p>
        </p:txBody>
      </p:sp>
      <p:sp>
        <p:nvSpPr>
          <p:cNvPr id="58" name="TextBox 57"/>
          <p:cNvSpPr txBox="1"/>
          <p:nvPr/>
        </p:nvSpPr>
        <p:spPr>
          <a:xfrm>
            <a:off x="495507" y="1707600"/>
            <a:ext cx="726481"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n=13855)</a:t>
            </a:r>
            <a:endParaRPr lang="en-US" sz="1000" b="1" dirty="0">
              <a:solidFill>
                <a:srgbClr val="002060"/>
              </a:solidFill>
              <a:latin typeface="Calibri" pitchFamily="34" charset="0"/>
            </a:endParaRPr>
          </a:p>
        </p:txBody>
      </p:sp>
      <p:sp>
        <p:nvSpPr>
          <p:cNvPr id="61" name="TextBox 60"/>
          <p:cNvSpPr txBox="1"/>
          <p:nvPr/>
        </p:nvSpPr>
        <p:spPr>
          <a:xfrm>
            <a:off x="1482850" y="1707600"/>
            <a:ext cx="726481"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n=12157)</a:t>
            </a:r>
            <a:endParaRPr lang="en-US" sz="1000" b="1" dirty="0">
              <a:solidFill>
                <a:srgbClr val="002060"/>
              </a:solidFill>
              <a:latin typeface="Calibri" pitchFamily="34" charset="0"/>
            </a:endParaRPr>
          </a:p>
        </p:txBody>
      </p:sp>
      <p:sp>
        <p:nvSpPr>
          <p:cNvPr id="63" name="TextBox 62"/>
          <p:cNvSpPr txBox="1"/>
          <p:nvPr/>
        </p:nvSpPr>
        <p:spPr>
          <a:xfrm>
            <a:off x="2575457" y="172211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n=1702)</a:t>
            </a:r>
            <a:endParaRPr lang="en-US" sz="1000" b="1" dirty="0">
              <a:solidFill>
                <a:srgbClr val="002060"/>
              </a:solidFill>
              <a:latin typeface="Calibri" pitchFamily="34" charset="0"/>
            </a:endParaRPr>
          </a:p>
        </p:txBody>
      </p:sp>
      <p:sp>
        <p:nvSpPr>
          <p:cNvPr id="65" name="TextBox 64"/>
          <p:cNvSpPr txBox="1"/>
          <p:nvPr/>
        </p:nvSpPr>
        <p:spPr>
          <a:xfrm>
            <a:off x="3697560" y="1707600"/>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n=1172)</a:t>
            </a:r>
            <a:endParaRPr lang="en-US" sz="1000" b="1" dirty="0">
              <a:solidFill>
                <a:srgbClr val="002060"/>
              </a:solidFill>
              <a:latin typeface="Calibri" pitchFamily="34" charset="0"/>
            </a:endParaRPr>
          </a:p>
        </p:txBody>
      </p:sp>
      <p:sp>
        <p:nvSpPr>
          <p:cNvPr id="66" name="TextBox 65"/>
          <p:cNvSpPr txBox="1"/>
          <p:nvPr/>
        </p:nvSpPr>
        <p:spPr>
          <a:xfrm>
            <a:off x="4840300" y="1707600"/>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n=193)</a:t>
            </a:r>
            <a:endParaRPr lang="en-US" sz="1000" b="1" dirty="0">
              <a:solidFill>
                <a:srgbClr val="002060"/>
              </a:solidFill>
              <a:latin typeface="Calibri" pitchFamily="34" charset="0"/>
            </a:endParaRPr>
          </a:p>
        </p:txBody>
      </p:sp>
      <p:sp>
        <p:nvSpPr>
          <p:cNvPr id="76" name="TextBox 75"/>
          <p:cNvSpPr txBox="1"/>
          <p:nvPr/>
        </p:nvSpPr>
        <p:spPr>
          <a:xfrm>
            <a:off x="5940193" y="1568226"/>
            <a:ext cx="654345"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a:t>
            </a:r>
            <a:endParaRPr lang="en-US" sz="1000" b="1" dirty="0">
              <a:solidFill>
                <a:srgbClr val="002060"/>
              </a:solidFill>
              <a:latin typeface="Calibri" pitchFamily="34" charset="0"/>
            </a:endParaRPr>
          </a:p>
        </p:txBody>
      </p:sp>
      <p:sp>
        <p:nvSpPr>
          <p:cNvPr id="77" name="TextBox 76"/>
          <p:cNvSpPr txBox="1"/>
          <p:nvPr/>
        </p:nvSpPr>
        <p:spPr>
          <a:xfrm>
            <a:off x="401151" y="5749803"/>
            <a:ext cx="726481"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n=13855)</a:t>
            </a:r>
            <a:endParaRPr lang="en-US" sz="1000" b="1" dirty="0">
              <a:solidFill>
                <a:srgbClr val="002060"/>
              </a:solidFill>
              <a:latin typeface="Calibri" pitchFamily="34" charset="0"/>
            </a:endParaRPr>
          </a:p>
        </p:txBody>
      </p:sp>
      <p:sp>
        <p:nvSpPr>
          <p:cNvPr id="78" name="TextBox 77"/>
          <p:cNvSpPr txBox="1"/>
          <p:nvPr/>
        </p:nvSpPr>
        <p:spPr>
          <a:xfrm>
            <a:off x="1753340" y="57062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n=5646)</a:t>
            </a:r>
            <a:endParaRPr lang="en-US" sz="1000" b="1" dirty="0">
              <a:solidFill>
                <a:srgbClr val="002060"/>
              </a:solidFill>
              <a:latin typeface="Calibri" pitchFamily="34" charset="0"/>
            </a:endParaRPr>
          </a:p>
        </p:txBody>
      </p:sp>
      <p:sp>
        <p:nvSpPr>
          <p:cNvPr id="79" name="TextBox 78"/>
          <p:cNvSpPr txBox="1"/>
          <p:nvPr/>
        </p:nvSpPr>
        <p:spPr>
          <a:xfrm>
            <a:off x="3204985" y="5677233"/>
            <a:ext cx="620684"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n=2230</a:t>
            </a:r>
            <a:endParaRPr lang="en-US" sz="1000" b="1" dirty="0">
              <a:solidFill>
                <a:srgbClr val="002060"/>
              </a:solidFill>
              <a:latin typeface="Calibri" pitchFamily="34" charset="0"/>
            </a:endParaRPr>
          </a:p>
        </p:txBody>
      </p:sp>
      <p:sp>
        <p:nvSpPr>
          <p:cNvPr id="80" name="TextBox 79"/>
          <p:cNvSpPr txBox="1"/>
          <p:nvPr/>
        </p:nvSpPr>
        <p:spPr>
          <a:xfrm>
            <a:off x="4594373" y="5662719"/>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n=3444)</a:t>
            </a:r>
            <a:endParaRPr lang="en-US" sz="1000" b="1" dirty="0">
              <a:solidFill>
                <a:srgbClr val="002060"/>
              </a:solidFill>
              <a:latin typeface="Calibri" pitchFamily="34" charset="0"/>
            </a:endParaRPr>
          </a:p>
        </p:txBody>
      </p:sp>
      <p:sp>
        <p:nvSpPr>
          <p:cNvPr id="81" name="TextBox 80"/>
          <p:cNvSpPr txBox="1"/>
          <p:nvPr/>
        </p:nvSpPr>
        <p:spPr>
          <a:xfrm>
            <a:off x="5915199" y="5630063"/>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n=2535)</a:t>
            </a:r>
            <a:endParaRPr lang="en-US" sz="10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a:buClr>
                <a:srgbClr val="002060"/>
              </a:buClr>
              <a:buSzPct val="100000"/>
              <a:buFont typeface="Arial" pitchFamily="34" charset="0"/>
              <a:buChar char="•"/>
            </a:pPr>
            <a:endParaRPr lang="en-US" sz="1200" dirty="0" smtClean="0">
              <a:solidFill>
                <a:schemeClr val="tx1"/>
              </a:solidFill>
              <a:cs typeface="Calibri" pitchFamily="34" charset="0"/>
            </a:endParaRPr>
          </a:p>
          <a:p>
            <a:pPr>
              <a:buSzPct val="100000"/>
            </a:pPr>
            <a:r>
              <a:rPr lang="en-US" sz="1200" dirty="0" smtClean="0">
                <a:solidFill>
                  <a:schemeClr val="tx1"/>
                </a:solidFill>
                <a:cs typeface="Calibri" pitchFamily="34" charset="0"/>
              </a:rPr>
              <a:t>Temperature zones of CS by location type are given below</a:t>
            </a:r>
          </a:p>
          <a:p>
            <a:pPr>
              <a:buClr>
                <a:srgbClr val="002060"/>
              </a:buClr>
              <a:buSzPct val="100000"/>
              <a:buFont typeface="Arial" pitchFamily="34" charset="0"/>
              <a:buChar char="•"/>
            </a:pPr>
            <a:endParaRPr lang="en-US" sz="1200" b="1" dirty="0" smtClean="0">
              <a:solidFill>
                <a:srgbClr val="FF0000"/>
              </a:solidFill>
            </a:endParaRPr>
          </a:p>
          <a:p>
            <a:pPr>
              <a:buClr>
                <a:srgbClr val="002060"/>
              </a:buClr>
              <a:buSzPct val="100000"/>
              <a:buFont typeface="Arial" pitchFamily="34" charset="0"/>
              <a:buChar char="•"/>
            </a:pPr>
            <a:endParaRPr lang="en-US" sz="1200" b="1" dirty="0" smtClean="0">
              <a:solidFill>
                <a:srgbClr val="FF0000"/>
              </a:solidFill>
            </a:endParaRPr>
          </a:p>
          <a:p>
            <a:pPr>
              <a:buClr>
                <a:srgbClr val="002060"/>
              </a:buClr>
              <a:buSzPct val="100000"/>
              <a:buFont typeface="Arial" pitchFamily="34" charset="0"/>
              <a:buChar char="•"/>
            </a:pPr>
            <a:endParaRPr lang="en-US" sz="1200" b="1" dirty="0" smtClean="0">
              <a:solidFill>
                <a:srgbClr val="FF0000"/>
              </a:solidFill>
            </a:endParaRPr>
          </a:p>
          <a:p>
            <a:pPr>
              <a:buClr>
                <a:srgbClr val="002060"/>
              </a:buClr>
              <a:buSzPct val="100000"/>
              <a:buFont typeface="Arial" pitchFamily="34" charset="0"/>
              <a:buChar char="•"/>
            </a:pPr>
            <a:endParaRPr lang="en-US" sz="1200" b="1" dirty="0" smtClean="0">
              <a:solidFill>
                <a:srgbClr val="FF0000"/>
              </a:solidFill>
            </a:endParaRPr>
          </a:p>
          <a:p>
            <a:pPr>
              <a:buClr>
                <a:srgbClr val="002060"/>
              </a:buClr>
              <a:buSzPct val="100000"/>
              <a:buFont typeface="Arial" pitchFamily="34" charset="0"/>
              <a:buChar char="•"/>
            </a:pPr>
            <a:endParaRPr lang="en-US" sz="1200" b="1" dirty="0" smtClean="0">
              <a:solidFill>
                <a:srgbClr val="FF0000"/>
              </a:solidFill>
            </a:endParaRPr>
          </a:p>
          <a:p>
            <a:pPr>
              <a:buClr>
                <a:srgbClr val="002060"/>
              </a:buClr>
              <a:buSzPct val="100000"/>
              <a:buFont typeface="Arial" pitchFamily="34" charset="0"/>
              <a:buChar char="•"/>
            </a:pPr>
            <a:endParaRPr lang="en-US" sz="1200" b="1" dirty="0" smtClean="0">
              <a:solidFill>
                <a:srgbClr val="FF0000"/>
              </a:solidFill>
            </a:endParaRPr>
          </a:p>
          <a:p>
            <a:pPr>
              <a:buClr>
                <a:srgbClr val="002060"/>
              </a:buClr>
              <a:buSzPct val="100000"/>
              <a:buFont typeface="Arial" pitchFamily="34" charset="0"/>
              <a:buChar char="•"/>
            </a:pPr>
            <a:endParaRPr lang="en-US" sz="1200" b="1" dirty="0" smtClean="0">
              <a:solidFill>
                <a:srgbClr val="FF0000"/>
              </a:solidFill>
            </a:endParaRPr>
          </a:p>
          <a:p>
            <a:pPr>
              <a:buClr>
                <a:srgbClr val="002060"/>
              </a:buClr>
              <a:buSzPct val="100000"/>
              <a:buFont typeface="Arial" pitchFamily="34" charset="0"/>
              <a:buChar char="•"/>
            </a:pPr>
            <a:endParaRPr lang="en-US" sz="1200" b="1" dirty="0" smtClean="0">
              <a:solidFill>
                <a:srgbClr val="FF0000"/>
              </a:solidFill>
            </a:endParaRPr>
          </a:p>
          <a:p>
            <a:pPr>
              <a:buClr>
                <a:srgbClr val="002060"/>
              </a:buClr>
              <a:buSzPct val="100000"/>
              <a:buFont typeface="Arial" pitchFamily="34" charset="0"/>
              <a:buChar char="•"/>
            </a:pPr>
            <a:endParaRPr lang="en-US" sz="1200" b="1" dirty="0" smtClean="0">
              <a:solidFill>
                <a:srgbClr val="FF0000"/>
              </a:solidFill>
            </a:endParaRPr>
          </a:p>
          <a:p>
            <a:pPr>
              <a:buClr>
                <a:srgbClr val="002060"/>
              </a:buClr>
              <a:buSzPct val="100000"/>
              <a:buFont typeface="Arial" pitchFamily="34" charset="0"/>
              <a:buChar char="•"/>
            </a:pPr>
            <a:endParaRPr lang="en-US" sz="1200" b="1" dirty="0" smtClean="0">
              <a:solidFill>
                <a:srgbClr val="FF0000"/>
              </a:solidFill>
            </a:endParaRPr>
          </a:p>
          <a:p>
            <a:pPr>
              <a:buClr>
                <a:srgbClr val="002060"/>
              </a:buClr>
              <a:buSzPct val="100000"/>
              <a:buFont typeface="Arial" pitchFamily="34" charset="0"/>
              <a:buChar char="•"/>
            </a:pPr>
            <a:endParaRPr lang="en-US" sz="1200" b="1" dirty="0" smtClean="0">
              <a:solidFill>
                <a:srgbClr val="FF0000"/>
              </a:solidFill>
            </a:endParaRPr>
          </a:p>
          <a:p>
            <a:pPr>
              <a:buClr>
                <a:srgbClr val="002060"/>
              </a:buClr>
              <a:buSzPct val="100000"/>
              <a:buFont typeface="Arial" pitchFamily="34" charset="0"/>
              <a:buChar char="•"/>
            </a:pPr>
            <a:endParaRPr lang="en-US" sz="1200" b="1" dirty="0" smtClean="0">
              <a:solidFill>
                <a:srgbClr val="FF0000"/>
              </a:solidFill>
            </a:endParaRPr>
          </a:p>
          <a:p>
            <a:pPr>
              <a:buClr>
                <a:srgbClr val="002060"/>
              </a:buClr>
              <a:buSzPct val="100000"/>
              <a:buFont typeface="Arial" pitchFamily="34" charset="0"/>
              <a:buChar char="•"/>
            </a:pPr>
            <a:endParaRPr lang="en-US" sz="1200" b="1" dirty="0" smtClean="0">
              <a:solidFill>
                <a:srgbClr val="FF0000"/>
              </a:solidFill>
            </a:endParaRPr>
          </a:p>
          <a:p>
            <a:pPr>
              <a:buClr>
                <a:srgbClr val="002060"/>
              </a:buClr>
              <a:buSzPct val="100000"/>
              <a:buFont typeface="Arial" pitchFamily="34" charset="0"/>
              <a:buChar char="•"/>
            </a:pPr>
            <a:endParaRPr lang="en-US" sz="1200" b="1" dirty="0" smtClean="0">
              <a:solidFill>
                <a:srgbClr val="FF0000"/>
              </a:solidFill>
            </a:endParaRPr>
          </a:p>
          <a:p>
            <a:pPr>
              <a:buClr>
                <a:srgbClr val="002060"/>
              </a:buClr>
              <a:buSzPct val="100000"/>
              <a:buFont typeface="Arial" pitchFamily="34" charset="0"/>
              <a:buChar char="•"/>
            </a:pPr>
            <a:endParaRPr lang="en-US" sz="1200" b="1" dirty="0" smtClean="0">
              <a:solidFill>
                <a:srgbClr val="FF0000"/>
              </a:solidFill>
            </a:endParaRPr>
          </a:p>
          <a:p>
            <a:pPr>
              <a:buClr>
                <a:srgbClr val="002060"/>
              </a:buClr>
              <a:buSzPct val="100000"/>
              <a:buFont typeface="Arial" pitchFamily="34" charset="0"/>
              <a:buChar char="•"/>
            </a:pPr>
            <a:endParaRPr lang="en-US" sz="1200" b="1" dirty="0" smtClean="0">
              <a:solidFill>
                <a:srgbClr val="FF0000"/>
              </a:solidFill>
            </a:endParaRPr>
          </a:p>
          <a:p>
            <a:pPr>
              <a:buClr>
                <a:srgbClr val="002060"/>
              </a:buClr>
              <a:buSzPct val="100000"/>
              <a:buFont typeface="Arial" pitchFamily="34" charset="0"/>
              <a:buChar char="•"/>
            </a:pPr>
            <a:endParaRPr lang="en-IN" sz="1200" b="1" dirty="0" smtClean="0">
              <a:solidFill>
                <a:srgbClr val="FF0000"/>
              </a:solidFill>
            </a:endParaRPr>
          </a:p>
          <a:p>
            <a:pPr>
              <a:buClr>
                <a:srgbClr val="002060"/>
              </a:buClr>
              <a:buSzPct val="100000"/>
              <a:buFont typeface="Arial" pitchFamily="34" charset="0"/>
              <a:buChar char="•"/>
            </a:pPr>
            <a:endParaRPr lang="en-IN" sz="1200" dirty="0"/>
          </a:p>
        </p:txBody>
      </p:sp>
      <p:graphicFrame>
        <p:nvGraphicFramePr>
          <p:cNvPr id="3" name="Table 2"/>
          <p:cNvGraphicFramePr>
            <a:graphicFrameLocks noGrp="1"/>
          </p:cNvGraphicFramePr>
          <p:nvPr/>
        </p:nvGraphicFramePr>
        <p:xfrm>
          <a:off x="474980" y="1881521"/>
          <a:ext cx="5768050" cy="3714506"/>
        </p:xfrm>
        <a:graphic>
          <a:graphicData uri="http://schemas.openxmlformats.org/drawingml/2006/table">
            <a:tbl>
              <a:tblPr firstRow="1" bandRow="1">
                <a:tableStyleId>{073A0DAA-6AF3-43AB-8588-CEC1D06C72B9}</a:tableStyleId>
              </a:tblPr>
              <a:tblGrid>
                <a:gridCol w="3106057"/>
                <a:gridCol w="891067"/>
                <a:gridCol w="914400"/>
                <a:gridCol w="856526"/>
              </a:tblGrid>
              <a:tr h="355852">
                <a:tc>
                  <a:txBody>
                    <a:bodyPr/>
                    <a:lstStyle/>
                    <a:p>
                      <a:pPr marL="90170" algn="just">
                        <a:lnSpc>
                          <a:spcPct val="115000"/>
                        </a:lnSpc>
                        <a:spcAft>
                          <a:spcPts val="0"/>
                        </a:spcAft>
                      </a:pPr>
                      <a:r>
                        <a:rPr lang="en-IN" sz="1200" kern="1200" dirty="0"/>
                        <a:t>Type of cold </a:t>
                      </a:r>
                      <a:r>
                        <a:rPr lang="en-IN" sz="1200" kern="1200" dirty="0" smtClean="0"/>
                        <a:t>stores</a:t>
                      </a:r>
                      <a:endParaRPr lang="en-IN" sz="1200" kern="1200" dirty="0">
                        <a:latin typeface="Cambria"/>
                        <a:ea typeface="Corbel"/>
                        <a:cs typeface="Times New Roman"/>
                      </a:endParaRPr>
                    </a:p>
                  </a:txBody>
                  <a:tcPr marL="68580" marR="68580" marT="0" marB="0" anchor="ctr"/>
                </a:tc>
                <a:tc>
                  <a:txBody>
                    <a:bodyPr/>
                    <a:lstStyle/>
                    <a:p>
                      <a:pPr marL="90170" algn="ctr">
                        <a:lnSpc>
                          <a:spcPct val="115000"/>
                        </a:lnSpc>
                        <a:spcAft>
                          <a:spcPts val="0"/>
                        </a:spcAft>
                      </a:pPr>
                      <a:r>
                        <a:rPr lang="en-US" sz="1100" kern="1200" dirty="0"/>
                        <a:t>Mild Chill &gt;10C</a:t>
                      </a:r>
                      <a:endParaRPr lang="en-IN" sz="1200" kern="1200" dirty="0">
                        <a:latin typeface="Cambria"/>
                        <a:ea typeface="Corbel"/>
                        <a:cs typeface="Times New Roman"/>
                      </a:endParaRPr>
                    </a:p>
                  </a:txBody>
                  <a:tcPr marL="68580" marR="68580" marT="0" marB="0" anchor="ctr"/>
                </a:tc>
                <a:tc>
                  <a:txBody>
                    <a:bodyPr/>
                    <a:lstStyle/>
                    <a:p>
                      <a:pPr marL="90170" algn="ctr">
                        <a:lnSpc>
                          <a:spcPct val="115000"/>
                        </a:lnSpc>
                        <a:spcAft>
                          <a:spcPts val="0"/>
                        </a:spcAft>
                      </a:pPr>
                      <a:r>
                        <a:rPr lang="en-US" sz="1100" kern="1200" dirty="0"/>
                        <a:t>Chill betn. 0 &amp; 10C</a:t>
                      </a:r>
                      <a:endParaRPr lang="en-IN" sz="1200" kern="1200" dirty="0">
                        <a:latin typeface="Cambria"/>
                        <a:ea typeface="Corbel"/>
                        <a:cs typeface="Times New Roman"/>
                      </a:endParaRPr>
                    </a:p>
                  </a:txBody>
                  <a:tcPr marL="68580" marR="68580" marT="0" marB="0" anchor="ctr"/>
                </a:tc>
                <a:tc>
                  <a:txBody>
                    <a:bodyPr/>
                    <a:lstStyle/>
                    <a:p>
                      <a:pPr marL="90170" algn="ctr">
                        <a:lnSpc>
                          <a:spcPct val="115000"/>
                        </a:lnSpc>
                        <a:spcAft>
                          <a:spcPts val="0"/>
                        </a:spcAft>
                      </a:pPr>
                      <a:r>
                        <a:rPr lang="en-US" sz="1100" kern="1200" dirty="0"/>
                        <a:t>Frozen below 0C</a:t>
                      </a:r>
                      <a:endParaRPr lang="en-IN" sz="1200" kern="1200" dirty="0">
                        <a:latin typeface="Cambria"/>
                        <a:ea typeface="Corbel"/>
                        <a:cs typeface="Times New Roman"/>
                      </a:endParaRPr>
                    </a:p>
                  </a:txBody>
                  <a:tcPr marL="68580" marR="68580" marT="0" marB="0" anchor="ctr"/>
                </a:tc>
              </a:tr>
              <a:tr h="342256">
                <a:tc>
                  <a:txBody>
                    <a:bodyPr/>
                    <a:lstStyle/>
                    <a:p>
                      <a:pPr marL="90170" algn="just">
                        <a:lnSpc>
                          <a:spcPct val="115000"/>
                        </a:lnSpc>
                        <a:spcAft>
                          <a:spcPts val="0"/>
                        </a:spcAft>
                      </a:pPr>
                      <a:r>
                        <a:rPr lang="en-IN" sz="1200" kern="1200" dirty="0">
                          <a:latin typeface="Calibri" pitchFamily="34" charset="0"/>
                        </a:rPr>
                        <a:t>Farm gate CSs (horticulture)</a:t>
                      </a:r>
                      <a:endParaRPr lang="en-IN" sz="1200" kern="1200" dirty="0">
                        <a:latin typeface="Calibri" pitchFamily="34" charset="0"/>
                        <a:ea typeface="Corbel"/>
                        <a:cs typeface="Times New Roman"/>
                      </a:endParaRPr>
                    </a:p>
                  </a:txBody>
                  <a:tcPr marL="68580" marR="68580" marT="0" marB="0" anchor="ctr"/>
                </a:tc>
                <a:tc>
                  <a:txBody>
                    <a:bodyPr/>
                    <a:lstStyle/>
                    <a:p>
                      <a:pPr algn="ctr" fontAlgn="b"/>
                      <a:r>
                        <a:rPr lang="en-US" sz="1200" kern="1200" dirty="0" smtClean="0">
                          <a:solidFill>
                            <a:schemeClr val="dk1"/>
                          </a:solidFill>
                          <a:latin typeface="Calibri" pitchFamily="34" charset="0"/>
                          <a:ea typeface="+mn-ea"/>
                          <a:cs typeface="+mn-cs"/>
                        </a:rPr>
                        <a:t>3</a:t>
                      </a:r>
                      <a:endParaRPr lang="en-US" sz="1200" kern="1200" dirty="0">
                        <a:solidFill>
                          <a:schemeClr val="dk1"/>
                        </a:solidFill>
                        <a:latin typeface="Calibri" pitchFamily="34" charset="0"/>
                        <a:ea typeface="+mn-ea"/>
                        <a:cs typeface="+mn-cs"/>
                      </a:endParaRPr>
                    </a:p>
                  </a:txBody>
                  <a:tcPr marL="9525" marR="9525" marT="9525" marB="0" anchor="ctr"/>
                </a:tc>
                <a:tc>
                  <a:txBody>
                    <a:bodyPr/>
                    <a:lstStyle/>
                    <a:p>
                      <a:pPr algn="ctr" fontAlgn="b"/>
                      <a:r>
                        <a:rPr lang="en-US" sz="1200" kern="1200" dirty="0" smtClean="0">
                          <a:solidFill>
                            <a:schemeClr val="dk1"/>
                          </a:solidFill>
                          <a:latin typeface="Calibri" pitchFamily="34" charset="0"/>
                          <a:ea typeface="+mn-ea"/>
                          <a:cs typeface="+mn-cs"/>
                        </a:rPr>
                        <a:t>81</a:t>
                      </a:r>
                      <a:endParaRPr lang="en-US" sz="1200" kern="1200" dirty="0">
                        <a:solidFill>
                          <a:schemeClr val="dk1"/>
                        </a:solidFill>
                        <a:latin typeface="Calibri" pitchFamily="34" charset="0"/>
                        <a:ea typeface="+mn-ea"/>
                        <a:cs typeface="+mn-cs"/>
                      </a:endParaRPr>
                    </a:p>
                  </a:txBody>
                  <a:tcPr marL="9525" marR="9525" marT="9525" marB="0" anchor="ctr"/>
                </a:tc>
                <a:tc>
                  <a:txBody>
                    <a:bodyPr/>
                    <a:lstStyle/>
                    <a:p>
                      <a:pPr algn="ctr" fontAlgn="b"/>
                      <a:r>
                        <a:rPr lang="en-US" sz="1200" kern="1200" dirty="0" smtClean="0">
                          <a:solidFill>
                            <a:schemeClr val="dk1"/>
                          </a:solidFill>
                          <a:latin typeface="Calibri" pitchFamily="34" charset="0"/>
                          <a:ea typeface="+mn-ea"/>
                          <a:cs typeface="+mn-cs"/>
                        </a:rPr>
                        <a:t>3</a:t>
                      </a:r>
                      <a:endParaRPr lang="en-US" sz="1200" kern="1200" dirty="0">
                        <a:solidFill>
                          <a:schemeClr val="dk1"/>
                        </a:solidFill>
                        <a:latin typeface="Calibri" pitchFamily="34" charset="0"/>
                        <a:ea typeface="+mn-ea"/>
                        <a:cs typeface="+mn-cs"/>
                      </a:endParaRPr>
                    </a:p>
                  </a:txBody>
                  <a:tcPr marL="9525" marR="9525" marT="9525" marB="0" anchor="ctr"/>
                </a:tc>
              </a:tr>
              <a:tr h="342256">
                <a:tc>
                  <a:txBody>
                    <a:bodyPr/>
                    <a:lstStyle/>
                    <a:p>
                      <a:pPr marL="90170" algn="just">
                        <a:lnSpc>
                          <a:spcPct val="115000"/>
                        </a:lnSpc>
                        <a:spcAft>
                          <a:spcPts val="0"/>
                        </a:spcAft>
                      </a:pPr>
                      <a:r>
                        <a:rPr lang="en-IN" sz="1200" kern="1200" dirty="0">
                          <a:latin typeface="Calibri" pitchFamily="34" charset="0"/>
                        </a:rPr>
                        <a:t>Pharma CSs</a:t>
                      </a:r>
                      <a:endParaRPr lang="en-IN" sz="1200" kern="1200" dirty="0">
                        <a:latin typeface="Calibri" pitchFamily="34" charset="0"/>
                        <a:ea typeface="Corbel"/>
                        <a:cs typeface="Times New Roman"/>
                      </a:endParaRPr>
                    </a:p>
                  </a:txBody>
                  <a:tcPr marL="68580" marR="68580" marT="0" marB="0" anchor="ctr"/>
                </a:tc>
                <a:tc>
                  <a:txBody>
                    <a:bodyPr/>
                    <a:lstStyle/>
                    <a:p>
                      <a:pPr algn="ctr" fontAlgn="b"/>
                      <a:r>
                        <a:rPr lang="en-US" sz="1200" kern="1200" dirty="0">
                          <a:solidFill>
                            <a:schemeClr val="dk1"/>
                          </a:solidFill>
                          <a:latin typeface="Calibri" pitchFamily="34" charset="0"/>
                          <a:ea typeface="+mn-ea"/>
                          <a:cs typeface="+mn-cs"/>
                        </a:rPr>
                        <a:t>-</a:t>
                      </a:r>
                    </a:p>
                  </a:txBody>
                  <a:tcPr marL="9525" marR="9525" marT="9525" marB="0" anchor="ctr"/>
                </a:tc>
                <a:tc>
                  <a:txBody>
                    <a:bodyPr/>
                    <a:lstStyle/>
                    <a:p>
                      <a:pPr algn="ctr" fontAlgn="b"/>
                      <a:r>
                        <a:rPr lang="en-US" sz="1200" kern="1200" dirty="0">
                          <a:solidFill>
                            <a:schemeClr val="dk1"/>
                          </a:solidFill>
                          <a:latin typeface="Calibri" pitchFamily="34" charset="0"/>
                          <a:ea typeface="+mn-ea"/>
                          <a:cs typeface="+mn-cs"/>
                        </a:rPr>
                        <a:t>62</a:t>
                      </a:r>
                    </a:p>
                  </a:txBody>
                  <a:tcPr marL="9525" marR="9525" marT="9525" marB="0" anchor="ctr"/>
                </a:tc>
                <a:tc>
                  <a:txBody>
                    <a:bodyPr/>
                    <a:lstStyle/>
                    <a:p>
                      <a:pPr algn="ctr" fontAlgn="b"/>
                      <a:r>
                        <a:rPr lang="en-US" sz="1200" kern="1200" dirty="0">
                          <a:solidFill>
                            <a:schemeClr val="dk1"/>
                          </a:solidFill>
                          <a:latin typeface="Calibri" pitchFamily="34" charset="0"/>
                          <a:ea typeface="+mn-ea"/>
                          <a:cs typeface="+mn-cs"/>
                        </a:rPr>
                        <a:t>17</a:t>
                      </a:r>
                    </a:p>
                  </a:txBody>
                  <a:tcPr marL="9525" marR="9525" marT="9525" marB="0" anchor="ctr"/>
                </a:tc>
              </a:tr>
              <a:tr h="342256">
                <a:tc>
                  <a:txBody>
                    <a:bodyPr/>
                    <a:lstStyle/>
                    <a:p>
                      <a:pPr marL="90170" algn="just">
                        <a:lnSpc>
                          <a:spcPct val="115000"/>
                        </a:lnSpc>
                        <a:spcAft>
                          <a:spcPts val="0"/>
                        </a:spcAft>
                      </a:pPr>
                      <a:r>
                        <a:rPr lang="en-IN" sz="1200" kern="1200" dirty="0">
                          <a:latin typeface="Calibri" pitchFamily="34" charset="0"/>
                        </a:rPr>
                        <a:t>Animal husbandry</a:t>
                      </a:r>
                      <a:endParaRPr lang="en-IN" sz="1200" kern="1200" dirty="0">
                        <a:latin typeface="Calibri" pitchFamily="34" charset="0"/>
                        <a:ea typeface="Corbel"/>
                        <a:cs typeface="Times New Roman"/>
                      </a:endParaRPr>
                    </a:p>
                  </a:txBody>
                  <a:tcPr marL="68580" marR="68580" marT="0" marB="0" anchor="ctr"/>
                </a:tc>
                <a:tc>
                  <a:txBody>
                    <a:bodyPr/>
                    <a:lstStyle/>
                    <a:p>
                      <a:pPr algn="ctr" fontAlgn="b"/>
                      <a:r>
                        <a:rPr lang="en-US" sz="1200" kern="1200" dirty="0">
                          <a:solidFill>
                            <a:schemeClr val="dk1"/>
                          </a:solidFill>
                          <a:latin typeface="Calibri" pitchFamily="34" charset="0"/>
                          <a:ea typeface="+mn-ea"/>
                          <a:cs typeface="+mn-cs"/>
                        </a:rPr>
                        <a:t>1</a:t>
                      </a:r>
                    </a:p>
                  </a:txBody>
                  <a:tcPr marL="9525" marR="9525" marT="9525" marB="0" anchor="ctr"/>
                </a:tc>
                <a:tc>
                  <a:txBody>
                    <a:bodyPr/>
                    <a:lstStyle/>
                    <a:p>
                      <a:pPr algn="ctr" fontAlgn="b"/>
                      <a:r>
                        <a:rPr lang="en-US" sz="1200" kern="1200" dirty="0">
                          <a:solidFill>
                            <a:schemeClr val="dk1"/>
                          </a:solidFill>
                          <a:latin typeface="Calibri" pitchFamily="34" charset="0"/>
                          <a:ea typeface="+mn-ea"/>
                          <a:cs typeface="+mn-cs"/>
                        </a:rPr>
                        <a:t>21</a:t>
                      </a:r>
                    </a:p>
                  </a:txBody>
                  <a:tcPr marL="9525" marR="9525" marT="9525" marB="0" anchor="ctr"/>
                </a:tc>
                <a:tc>
                  <a:txBody>
                    <a:bodyPr/>
                    <a:lstStyle/>
                    <a:p>
                      <a:pPr algn="ctr" fontAlgn="b"/>
                      <a:r>
                        <a:rPr lang="en-US" sz="1200" kern="1200" dirty="0" smtClean="0">
                          <a:solidFill>
                            <a:schemeClr val="dk1"/>
                          </a:solidFill>
                          <a:latin typeface="Calibri" pitchFamily="34" charset="0"/>
                          <a:ea typeface="+mn-ea"/>
                          <a:cs typeface="+mn-cs"/>
                        </a:rPr>
                        <a:t>54</a:t>
                      </a:r>
                      <a:endParaRPr lang="en-US" sz="1200" kern="1200" dirty="0">
                        <a:solidFill>
                          <a:schemeClr val="dk1"/>
                        </a:solidFill>
                        <a:latin typeface="Calibri" pitchFamily="34" charset="0"/>
                        <a:ea typeface="+mn-ea"/>
                        <a:cs typeface="+mn-cs"/>
                      </a:endParaRPr>
                    </a:p>
                  </a:txBody>
                  <a:tcPr marL="9525" marR="9525" marT="9525" marB="0" anchor="ctr"/>
                </a:tc>
              </a:tr>
              <a:tr h="342256">
                <a:tc>
                  <a:txBody>
                    <a:bodyPr/>
                    <a:lstStyle/>
                    <a:p>
                      <a:pPr marL="90170" algn="just">
                        <a:lnSpc>
                          <a:spcPct val="115000"/>
                        </a:lnSpc>
                        <a:spcAft>
                          <a:spcPts val="0"/>
                        </a:spcAft>
                      </a:pPr>
                      <a:r>
                        <a:rPr lang="en-IN" sz="1200" kern="1200" dirty="0">
                          <a:latin typeface="Calibri" pitchFamily="34" charset="0"/>
                        </a:rPr>
                        <a:t>Processed food </a:t>
                      </a:r>
                      <a:endParaRPr lang="en-IN" sz="1200" kern="1200" dirty="0">
                        <a:latin typeface="Calibri" pitchFamily="34" charset="0"/>
                        <a:ea typeface="Corbel"/>
                        <a:cs typeface="Times New Roman"/>
                      </a:endParaRPr>
                    </a:p>
                  </a:txBody>
                  <a:tcPr marL="68580" marR="68580" marT="0" marB="0" anchor="ctr"/>
                </a:tc>
                <a:tc>
                  <a:txBody>
                    <a:bodyPr/>
                    <a:lstStyle/>
                    <a:p>
                      <a:pPr algn="ctr" fontAlgn="b"/>
                      <a:r>
                        <a:rPr lang="en-US" sz="1200" kern="1200" dirty="0" smtClean="0">
                          <a:solidFill>
                            <a:schemeClr val="dk1"/>
                          </a:solidFill>
                          <a:latin typeface="Calibri" pitchFamily="34" charset="0"/>
                          <a:ea typeface="+mn-ea"/>
                          <a:cs typeface="+mn-cs"/>
                        </a:rPr>
                        <a:t>5</a:t>
                      </a:r>
                      <a:endParaRPr lang="en-US" sz="1200" kern="1200" dirty="0">
                        <a:solidFill>
                          <a:schemeClr val="dk1"/>
                        </a:solidFill>
                        <a:latin typeface="Calibri" pitchFamily="34" charset="0"/>
                        <a:ea typeface="+mn-ea"/>
                        <a:cs typeface="+mn-cs"/>
                      </a:endParaRPr>
                    </a:p>
                  </a:txBody>
                  <a:tcPr marL="9525" marR="9525" marT="9525" marB="0" anchor="ctr"/>
                </a:tc>
                <a:tc>
                  <a:txBody>
                    <a:bodyPr/>
                    <a:lstStyle/>
                    <a:p>
                      <a:pPr algn="ctr" fontAlgn="b"/>
                      <a:r>
                        <a:rPr lang="en-US" sz="1200" kern="1200" dirty="0" smtClean="0">
                          <a:solidFill>
                            <a:schemeClr val="dk1"/>
                          </a:solidFill>
                          <a:latin typeface="Calibri" pitchFamily="34" charset="0"/>
                          <a:ea typeface="+mn-ea"/>
                          <a:cs typeface="+mn-cs"/>
                        </a:rPr>
                        <a:t>51</a:t>
                      </a:r>
                      <a:endParaRPr lang="en-US" sz="1200" kern="1200" dirty="0">
                        <a:solidFill>
                          <a:schemeClr val="dk1"/>
                        </a:solidFill>
                        <a:latin typeface="Calibri" pitchFamily="34" charset="0"/>
                        <a:ea typeface="+mn-ea"/>
                        <a:cs typeface="+mn-cs"/>
                      </a:endParaRPr>
                    </a:p>
                  </a:txBody>
                  <a:tcPr marL="9525" marR="9525" marT="9525" marB="0" anchor="ctr"/>
                </a:tc>
                <a:tc>
                  <a:txBody>
                    <a:bodyPr/>
                    <a:lstStyle/>
                    <a:p>
                      <a:pPr algn="ctr" fontAlgn="b"/>
                      <a:r>
                        <a:rPr lang="en-US" sz="1200" kern="1200" dirty="0" smtClean="0">
                          <a:solidFill>
                            <a:schemeClr val="dk1"/>
                          </a:solidFill>
                          <a:latin typeface="Calibri" pitchFamily="34" charset="0"/>
                          <a:ea typeface="+mn-ea"/>
                          <a:cs typeface="+mn-cs"/>
                        </a:rPr>
                        <a:t>17</a:t>
                      </a:r>
                      <a:endParaRPr lang="en-US" sz="1200" kern="1200" dirty="0">
                        <a:solidFill>
                          <a:schemeClr val="dk1"/>
                        </a:solidFill>
                        <a:latin typeface="Calibri" pitchFamily="34" charset="0"/>
                        <a:ea typeface="+mn-ea"/>
                        <a:cs typeface="+mn-cs"/>
                      </a:endParaRPr>
                    </a:p>
                  </a:txBody>
                  <a:tcPr marL="9525" marR="9525" marT="9525" marB="0" anchor="ctr"/>
                </a:tc>
              </a:tr>
              <a:tr h="342256">
                <a:tc>
                  <a:txBody>
                    <a:bodyPr/>
                    <a:lstStyle/>
                    <a:p>
                      <a:pPr marL="90170" algn="just">
                        <a:lnSpc>
                          <a:spcPct val="115000"/>
                        </a:lnSpc>
                        <a:spcAft>
                          <a:spcPts val="0"/>
                        </a:spcAft>
                      </a:pPr>
                      <a:r>
                        <a:rPr lang="en-IN" sz="1200" b="0" kern="1200" dirty="0" smtClean="0">
                          <a:solidFill>
                            <a:schemeClr val="dk1"/>
                          </a:solidFill>
                          <a:latin typeface="Calibri" pitchFamily="34" charset="0"/>
                          <a:ea typeface="+mn-ea"/>
                          <a:cs typeface="+mn-cs"/>
                        </a:rPr>
                        <a:t>Dedicated to Mandi</a:t>
                      </a:r>
                      <a:endParaRPr lang="en-IN" sz="1200" b="1" kern="1200" dirty="0">
                        <a:solidFill>
                          <a:schemeClr val="accent1"/>
                        </a:solidFill>
                        <a:latin typeface="Calibri" pitchFamily="34" charset="0"/>
                        <a:ea typeface="Corbel"/>
                        <a:cs typeface="Times New Roman"/>
                      </a:endParaRPr>
                    </a:p>
                  </a:txBody>
                  <a:tcPr marL="68580" marR="68580" marT="0" marB="0" anchor="ctr"/>
                </a:tc>
                <a:tc>
                  <a:txBody>
                    <a:bodyPr/>
                    <a:lstStyle/>
                    <a:p>
                      <a:pPr algn="ctr" fontAlgn="b"/>
                      <a:r>
                        <a:rPr lang="en-US" sz="1200" kern="1200" dirty="0">
                          <a:solidFill>
                            <a:schemeClr val="dk1"/>
                          </a:solidFill>
                          <a:latin typeface="Calibri" pitchFamily="34" charset="0"/>
                          <a:ea typeface="+mn-ea"/>
                          <a:cs typeface="+mn-cs"/>
                        </a:rPr>
                        <a:t>4</a:t>
                      </a:r>
                    </a:p>
                  </a:txBody>
                  <a:tcPr marL="9525" marR="9525" marT="9525" marB="0" anchor="ctr">
                    <a:solidFill>
                      <a:schemeClr val="bg1">
                        <a:lumMod val="85000"/>
                      </a:schemeClr>
                    </a:solidFill>
                  </a:tcPr>
                </a:tc>
                <a:tc>
                  <a:txBody>
                    <a:bodyPr/>
                    <a:lstStyle/>
                    <a:p>
                      <a:pPr algn="ctr" fontAlgn="b"/>
                      <a:r>
                        <a:rPr lang="en-US" sz="1200" kern="1200" dirty="0" smtClean="0">
                          <a:solidFill>
                            <a:schemeClr val="dk1"/>
                          </a:solidFill>
                          <a:latin typeface="Calibri" pitchFamily="34" charset="0"/>
                          <a:ea typeface="+mn-ea"/>
                          <a:cs typeface="+mn-cs"/>
                        </a:rPr>
                        <a:t>75</a:t>
                      </a:r>
                      <a:endParaRPr lang="en-US" sz="1200" kern="1200" dirty="0">
                        <a:solidFill>
                          <a:schemeClr val="dk1"/>
                        </a:solidFill>
                        <a:latin typeface="Calibri" pitchFamily="34" charset="0"/>
                        <a:ea typeface="+mn-ea"/>
                        <a:cs typeface="+mn-cs"/>
                      </a:endParaRPr>
                    </a:p>
                  </a:txBody>
                  <a:tcPr marL="9525" marR="9525" marT="9525" marB="0" anchor="ctr">
                    <a:solidFill>
                      <a:schemeClr val="bg1">
                        <a:lumMod val="85000"/>
                      </a:schemeClr>
                    </a:solidFill>
                  </a:tcPr>
                </a:tc>
                <a:tc>
                  <a:txBody>
                    <a:bodyPr/>
                    <a:lstStyle/>
                    <a:p>
                      <a:pPr algn="ctr" fontAlgn="b"/>
                      <a:r>
                        <a:rPr lang="en-US" sz="1200" kern="1200" dirty="0" smtClean="0">
                          <a:solidFill>
                            <a:schemeClr val="dk1"/>
                          </a:solidFill>
                          <a:latin typeface="Calibri" pitchFamily="34" charset="0"/>
                          <a:ea typeface="+mn-ea"/>
                          <a:cs typeface="+mn-cs"/>
                        </a:rPr>
                        <a:t>7</a:t>
                      </a:r>
                      <a:endParaRPr lang="en-US" sz="1200" kern="1200" dirty="0">
                        <a:solidFill>
                          <a:schemeClr val="dk1"/>
                        </a:solidFill>
                        <a:latin typeface="Calibri" pitchFamily="34" charset="0"/>
                        <a:ea typeface="+mn-ea"/>
                        <a:cs typeface="+mn-cs"/>
                      </a:endParaRPr>
                    </a:p>
                  </a:txBody>
                  <a:tcPr marL="9525" marR="9525" marT="9525" marB="0" anchor="ctr">
                    <a:solidFill>
                      <a:schemeClr val="bg1">
                        <a:lumMod val="85000"/>
                      </a:schemeClr>
                    </a:solidFill>
                  </a:tcPr>
                </a:tc>
              </a:tr>
              <a:tr h="388203">
                <a:tc>
                  <a:txBody>
                    <a:bodyPr/>
                    <a:lstStyle/>
                    <a:p>
                      <a:pPr marL="90170" algn="just">
                        <a:lnSpc>
                          <a:spcPct val="115000"/>
                        </a:lnSpc>
                        <a:spcAft>
                          <a:spcPts val="0"/>
                        </a:spcAft>
                      </a:pPr>
                      <a:r>
                        <a:rPr lang="en-IN" sz="1200" kern="1200" dirty="0" smtClean="0">
                          <a:latin typeface="Calibri" pitchFamily="34" charset="0"/>
                        </a:rPr>
                        <a:t>PCC Port </a:t>
                      </a:r>
                      <a:r>
                        <a:rPr lang="en-IN" sz="1200" kern="1200" dirty="0">
                          <a:latin typeface="Calibri" pitchFamily="34" charset="0"/>
                        </a:rPr>
                        <a:t>based infrastructure – include sea, air and railway </a:t>
                      </a:r>
                      <a:endParaRPr lang="en-IN" sz="1200" kern="1200" dirty="0">
                        <a:latin typeface="Calibri" pitchFamily="34" charset="0"/>
                        <a:ea typeface="Corbel"/>
                        <a:cs typeface="Times New Roman"/>
                      </a:endParaRPr>
                    </a:p>
                  </a:txBody>
                  <a:tcPr marL="68580" marR="68580" marT="0" marB="0" anchor="ctr"/>
                </a:tc>
                <a:tc>
                  <a:txBody>
                    <a:bodyPr/>
                    <a:lstStyle/>
                    <a:p>
                      <a:pPr algn="ctr" fontAlgn="b"/>
                      <a:r>
                        <a:rPr lang="en-US" sz="1200" kern="1200" dirty="0">
                          <a:solidFill>
                            <a:schemeClr val="dk1"/>
                          </a:solidFill>
                          <a:latin typeface="Calibri" pitchFamily="34" charset="0"/>
                          <a:ea typeface="+mn-ea"/>
                          <a:cs typeface="+mn-cs"/>
                        </a:rPr>
                        <a:t>1</a:t>
                      </a:r>
                    </a:p>
                  </a:txBody>
                  <a:tcPr marL="9525" marR="9525" marT="9525" marB="0" anchor="ctr"/>
                </a:tc>
                <a:tc>
                  <a:txBody>
                    <a:bodyPr/>
                    <a:lstStyle/>
                    <a:p>
                      <a:pPr algn="ctr" fontAlgn="b"/>
                      <a:r>
                        <a:rPr lang="en-US" sz="1200" kern="1200" dirty="0" smtClean="0">
                          <a:solidFill>
                            <a:schemeClr val="dk1"/>
                          </a:solidFill>
                          <a:latin typeface="Calibri" pitchFamily="34" charset="0"/>
                          <a:ea typeface="+mn-ea"/>
                          <a:cs typeface="+mn-cs"/>
                        </a:rPr>
                        <a:t>49</a:t>
                      </a:r>
                      <a:endParaRPr lang="en-US" sz="1200" kern="1200" dirty="0">
                        <a:solidFill>
                          <a:schemeClr val="dk1"/>
                        </a:solidFill>
                        <a:latin typeface="Calibri" pitchFamily="34" charset="0"/>
                        <a:ea typeface="+mn-ea"/>
                        <a:cs typeface="+mn-cs"/>
                      </a:endParaRPr>
                    </a:p>
                  </a:txBody>
                  <a:tcPr marL="9525" marR="9525" marT="9525" marB="0" anchor="ctr"/>
                </a:tc>
                <a:tc>
                  <a:txBody>
                    <a:bodyPr/>
                    <a:lstStyle/>
                    <a:p>
                      <a:pPr algn="ctr" fontAlgn="b"/>
                      <a:r>
                        <a:rPr lang="en-US" sz="1200" kern="1200" dirty="0" smtClean="0">
                          <a:solidFill>
                            <a:schemeClr val="dk1"/>
                          </a:solidFill>
                          <a:latin typeface="Calibri" pitchFamily="34" charset="0"/>
                          <a:ea typeface="+mn-ea"/>
                          <a:cs typeface="+mn-cs"/>
                        </a:rPr>
                        <a:t>24</a:t>
                      </a:r>
                      <a:endParaRPr lang="en-US" sz="1200" kern="1200" dirty="0">
                        <a:solidFill>
                          <a:schemeClr val="dk1"/>
                        </a:solidFill>
                        <a:latin typeface="Calibri" pitchFamily="34" charset="0"/>
                        <a:ea typeface="+mn-ea"/>
                        <a:cs typeface="+mn-cs"/>
                      </a:endParaRPr>
                    </a:p>
                  </a:txBody>
                  <a:tcPr marL="9525" marR="9525" marT="9525" marB="0" anchor="ctr"/>
                </a:tc>
              </a:tr>
              <a:tr h="388203">
                <a:tc>
                  <a:txBody>
                    <a:bodyPr/>
                    <a:lstStyle/>
                    <a:p>
                      <a:pPr marL="90170" algn="just">
                        <a:lnSpc>
                          <a:spcPct val="115000"/>
                        </a:lnSpc>
                        <a:spcAft>
                          <a:spcPts val="0"/>
                        </a:spcAft>
                      </a:pPr>
                      <a:r>
                        <a:rPr lang="en-IN" sz="1200" kern="1200" dirty="0">
                          <a:latin typeface="Calibri" pitchFamily="34" charset="0"/>
                        </a:rPr>
                        <a:t>Dedicated to pack houses – distribution hubs</a:t>
                      </a:r>
                      <a:endParaRPr lang="en-IN" sz="1200" kern="1200" dirty="0">
                        <a:latin typeface="Calibri" pitchFamily="34" charset="0"/>
                        <a:ea typeface="Corbel"/>
                        <a:cs typeface="Times New Roman"/>
                      </a:endParaRPr>
                    </a:p>
                  </a:txBody>
                  <a:tcPr marL="68580" marR="68580" marT="0" marB="0" anchor="ctr"/>
                </a:tc>
                <a:tc>
                  <a:txBody>
                    <a:bodyPr/>
                    <a:lstStyle/>
                    <a:p>
                      <a:pPr algn="ctr" fontAlgn="b"/>
                      <a:r>
                        <a:rPr lang="en-US" sz="1200" kern="1200" dirty="0">
                          <a:solidFill>
                            <a:schemeClr val="dk1"/>
                          </a:solidFill>
                          <a:latin typeface="Calibri" pitchFamily="34" charset="0"/>
                          <a:ea typeface="+mn-ea"/>
                          <a:cs typeface="+mn-cs"/>
                        </a:rPr>
                        <a:t>1</a:t>
                      </a:r>
                    </a:p>
                  </a:txBody>
                  <a:tcPr marL="9525" marR="9525" marT="9525" marB="0" anchor="ctr"/>
                </a:tc>
                <a:tc>
                  <a:txBody>
                    <a:bodyPr/>
                    <a:lstStyle/>
                    <a:p>
                      <a:pPr algn="ctr" fontAlgn="b"/>
                      <a:r>
                        <a:rPr lang="en-US" sz="1200" kern="1200" dirty="0">
                          <a:solidFill>
                            <a:schemeClr val="dk1"/>
                          </a:solidFill>
                          <a:latin typeface="Calibri" pitchFamily="34" charset="0"/>
                          <a:ea typeface="+mn-ea"/>
                          <a:cs typeface="+mn-cs"/>
                        </a:rPr>
                        <a:t>64</a:t>
                      </a:r>
                    </a:p>
                  </a:txBody>
                  <a:tcPr marL="9525" marR="9525" marT="9525" marB="0" anchor="ctr"/>
                </a:tc>
                <a:tc>
                  <a:txBody>
                    <a:bodyPr/>
                    <a:lstStyle/>
                    <a:p>
                      <a:pPr algn="ctr" fontAlgn="b"/>
                      <a:r>
                        <a:rPr lang="en-US" sz="1200" kern="1200" dirty="0">
                          <a:solidFill>
                            <a:schemeClr val="dk1"/>
                          </a:solidFill>
                          <a:latin typeface="Calibri" pitchFamily="34" charset="0"/>
                          <a:ea typeface="+mn-ea"/>
                          <a:cs typeface="+mn-cs"/>
                        </a:rPr>
                        <a:t>13</a:t>
                      </a:r>
                    </a:p>
                  </a:txBody>
                  <a:tcPr marL="9525" marR="9525" marT="9525" marB="0" anchor="ctr"/>
                </a:tc>
              </a:tr>
              <a:tr h="388203">
                <a:tc>
                  <a:txBody>
                    <a:bodyPr/>
                    <a:lstStyle/>
                    <a:p>
                      <a:pPr marL="90170" algn="just">
                        <a:lnSpc>
                          <a:spcPct val="115000"/>
                        </a:lnSpc>
                        <a:spcAft>
                          <a:spcPts val="0"/>
                        </a:spcAft>
                      </a:pPr>
                      <a:r>
                        <a:rPr lang="en-IN" sz="1200" kern="1200" dirty="0">
                          <a:latin typeface="Calibri" pitchFamily="34" charset="0"/>
                        </a:rPr>
                        <a:t>Part of network of cold stores – for distribution</a:t>
                      </a:r>
                      <a:endParaRPr lang="en-IN" sz="1200" kern="1200" dirty="0">
                        <a:latin typeface="Calibri" pitchFamily="34" charset="0"/>
                        <a:ea typeface="Corbel"/>
                        <a:cs typeface="Times New Roman"/>
                      </a:endParaRPr>
                    </a:p>
                  </a:txBody>
                  <a:tcPr marL="68580" marR="68580" marT="0" marB="0" anchor="ctr"/>
                </a:tc>
                <a:tc>
                  <a:txBody>
                    <a:bodyPr/>
                    <a:lstStyle/>
                    <a:p>
                      <a:pPr algn="ctr" fontAlgn="b"/>
                      <a:r>
                        <a:rPr lang="en-US" sz="1200" kern="1200" dirty="0" smtClean="0">
                          <a:solidFill>
                            <a:schemeClr val="dk1"/>
                          </a:solidFill>
                          <a:latin typeface="Calibri" pitchFamily="34" charset="0"/>
                          <a:ea typeface="+mn-ea"/>
                          <a:cs typeface="+mn-cs"/>
                        </a:rPr>
                        <a:t>8</a:t>
                      </a:r>
                      <a:endParaRPr lang="en-US" sz="1200" kern="1200" dirty="0">
                        <a:solidFill>
                          <a:schemeClr val="dk1"/>
                        </a:solidFill>
                        <a:latin typeface="Calibri" pitchFamily="34" charset="0"/>
                        <a:ea typeface="+mn-ea"/>
                        <a:cs typeface="+mn-cs"/>
                      </a:endParaRPr>
                    </a:p>
                  </a:txBody>
                  <a:tcPr marL="9525" marR="9525" marT="9525" marB="0" anchor="ctr"/>
                </a:tc>
                <a:tc>
                  <a:txBody>
                    <a:bodyPr/>
                    <a:lstStyle/>
                    <a:p>
                      <a:pPr algn="ctr" fontAlgn="b"/>
                      <a:r>
                        <a:rPr lang="en-US" sz="1200" kern="1200" dirty="0" smtClean="0">
                          <a:solidFill>
                            <a:schemeClr val="dk1"/>
                          </a:solidFill>
                          <a:latin typeface="Calibri" pitchFamily="34" charset="0"/>
                          <a:ea typeface="+mn-ea"/>
                          <a:cs typeface="+mn-cs"/>
                        </a:rPr>
                        <a:t>51</a:t>
                      </a:r>
                      <a:endParaRPr lang="en-US" sz="1200" kern="1200" dirty="0">
                        <a:solidFill>
                          <a:schemeClr val="dk1"/>
                        </a:solidFill>
                        <a:latin typeface="Calibri" pitchFamily="34" charset="0"/>
                        <a:ea typeface="+mn-ea"/>
                        <a:cs typeface="+mn-cs"/>
                      </a:endParaRPr>
                    </a:p>
                  </a:txBody>
                  <a:tcPr marL="9525" marR="9525" marT="9525" marB="0" anchor="ctr"/>
                </a:tc>
                <a:tc>
                  <a:txBody>
                    <a:bodyPr/>
                    <a:lstStyle/>
                    <a:p>
                      <a:pPr algn="ctr" fontAlgn="b"/>
                      <a:r>
                        <a:rPr lang="en-US" sz="1200" kern="1200" dirty="0">
                          <a:solidFill>
                            <a:schemeClr val="dk1"/>
                          </a:solidFill>
                          <a:latin typeface="Calibri" pitchFamily="34" charset="0"/>
                          <a:ea typeface="+mn-ea"/>
                          <a:cs typeface="+mn-cs"/>
                        </a:rPr>
                        <a:t>27</a:t>
                      </a:r>
                    </a:p>
                  </a:txBody>
                  <a:tcPr marL="9525" marR="9525" marT="9525" marB="0" anchor="ctr"/>
                </a:tc>
              </a:tr>
              <a:tr h="388203">
                <a:tc>
                  <a:txBody>
                    <a:bodyPr/>
                    <a:lstStyle/>
                    <a:p>
                      <a:pPr marL="90170" algn="just">
                        <a:lnSpc>
                          <a:spcPct val="115000"/>
                        </a:lnSpc>
                        <a:spcAft>
                          <a:spcPts val="0"/>
                        </a:spcAft>
                      </a:pPr>
                      <a:r>
                        <a:rPr lang="en-IN" sz="1200" kern="1200" dirty="0">
                          <a:latin typeface="Calibri" pitchFamily="34" charset="0"/>
                        </a:rPr>
                        <a:t>Dedicated to industrial facilities or own use</a:t>
                      </a:r>
                      <a:endParaRPr lang="en-IN" sz="1200" kern="1200" dirty="0">
                        <a:latin typeface="Calibri" pitchFamily="34" charset="0"/>
                        <a:ea typeface="Corbel"/>
                        <a:cs typeface="Times New Roman"/>
                      </a:endParaRPr>
                    </a:p>
                  </a:txBody>
                  <a:tcPr marL="68580" marR="68580" marT="0" marB="0" anchor="ctr"/>
                </a:tc>
                <a:tc>
                  <a:txBody>
                    <a:bodyPr/>
                    <a:lstStyle/>
                    <a:p>
                      <a:pPr algn="ctr" fontAlgn="b"/>
                      <a:r>
                        <a:rPr lang="en-US" sz="1200" kern="1200" dirty="0">
                          <a:solidFill>
                            <a:schemeClr val="dk1"/>
                          </a:solidFill>
                          <a:latin typeface="Calibri" pitchFamily="34" charset="0"/>
                          <a:ea typeface="+mn-ea"/>
                          <a:cs typeface="+mn-cs"/>
                        </a:rPr>
                        <a:t>5</a:t>
                      </a:r>
                    </a:p>
                  </a:txBody>
                  <a:tcPr marL="9525" marR="9525" marT="9525" marB="0" anchor="ctr"/>
                </a:tc>
                <a:tc>
                  <a:txBody>
                    <a:bodyPr/>
                    <a:lstStyle/>
                    <a:p>
                      <a:pPr algn="ctr" fontAlgn="b"/>
                      <a:r>
                        <a:rPr lang="en-US" sz="1200" kern="1200" dirty="0" smtClean="0">
                          <a:solidFill>
                            <a:schemeClr val="dk1"/>
                          </a:solidFill>
                          <a:latin typeface="Calibri" pitchFamily="34" charset="0"/>
                          <a:ea typeface="+mn-ea"/>
                          <a:cs typeface="+mn-cs"/>
                        </a:rPr>
                        <a:t>70</a:t>
                      </a:r>
                      <a:endParaRPr lang="en-US" sz="1200" kern="1200" dirty="0">
                        <a:solidFill>
                          <a:schemeClr val="dk1"/>
                        </a:solidFill>
                        <a:latin typeface="Calibri" pitchFamily="34" charset="0"/>
                        <a:ea typeface="+mn-ea"/>
                        <a:cs typeface="+mn-cs"/>
                      </a:endParaRPr>
                    </a:p>
                  </a:txBody>
                  <a:tcPr marL="9525" marR="9525" marT="9525" marB="0" anchor="ctr"/>
                </a:tc>
                <a:tc>
                  <a:txBody>
                    <a:bodyPr/>
                    <a:lstStyle/>
                    <a:p>
                      <a:pPr algn="ctr" fontAlgn="b"/>
                      <a:r>
                        <a:rPr lang="en-US" sz="1200" kern="1200" dirty="0" smtClean="0">
                          <a:solidFill>
                            <a:schemeClr val="dk1"/>
                          </a:solidFill>
                          <a:latin typeface="Calibri" pitchFamily="34" charset="0"/>
                          <a:ea typeface="+mn-ea"/>
                          <a:cs typeface="+mn-cs"/>
                        </a:rPr>
                        <a:t>12</a:t>
                      </a:r>
                      <a:endParaRPr lang="en-US" sz="1200" kern="1200" dirty="0">
                        <a:solidFill>
                          <a:schemeClr val="dk1"/>
                        </a:solidFill>
                        <a:latin typeface="Calibri" pitchFamily="34" charset="0"/>
                        <a:ea typeface="+mn-ea"/>
                        <a:cs typeface="+mn-cs"/>
                      </a:endParaRPr>
                    </a:p>
                  </a:txBody>
                  <a:tcPr marL="9525" marR="9525" marT="9525" marB="0" anchor="ctr"/>
                </a:tc>
              </a:tr>
            </a:tbl>
          </a:graphicData>
        </a:graphic>
      </p:graphicFrame>
      <p:sp>
        <p:nvSpPr>
          <p:cNvPr id="6" name="Title 1"/>
          <p:cNvSpPr txBox="1">
            <a:spLocks/>
          </p:cNvSpPr>
          <p:nvPr/>
        </p:nvSpPr>
        <p:spPr>
          <a:xfrm>
            <a:off x="936175" y="41932"/>
            <a:ext cx="5439302" cy="922464"/>
          </a:xfrm>
          <a:prstGeom prst="rect">
            <a:avLst/>
          </a:prstGeom>
        </p:spPr>
        <p:txBody>
          <a:bodyPr/>
          <a:lstStyle/>
          <a:p>
            <a:pPr marL="0" marR="0" lvl="0" indent="0" algn="l" defTabSz="731838" rtl="0" eaLnBrk="1" fontAlgn="base" latinLnBrk="0" hangingPunct="1">
              <a:spcBef>
                <a:spcPts val="0"/>
              </a:spcBef>
              <a:spcAft>
                <a:spcPct val="0"/>
              </a:spcAft>
              <a:buClrTx/>
              <a:buSzTx/>
              <a:buFontTx/>
              <a:buNone/>
              <a:tabLst/>
              <a:defRPr/>
            </a:pPr>
            <a:endParaRPr kumimoji="0" lang="en-US" sz="2400" b="1" i="0" u="none" strike="noStrike" kern="0" cap="none" spc="0" normalizeH="0" baseline="0" noProof="0" dirty="0" smtClean="0">
              <a:ln>
                <a:noFill/>
              </a:ln>
              <a:solidFill>
                <a:srgbClr val="FF0000"/>
              </a:solidFill>
              <a:effectLst/>
              <a:uLnTx/>
              <a:uFillTx/>
              <a:latin typeface="Calibri" pitchFamily="34" charset="0"/>
              <a:ea typeface="+mj-ea"/>
              <a:cs typeface="+mj-cs"/>
            </a:endParaRPr>
          </a:p>
          <a:p>
            <a:pPr marL="0" marR="0" lvl="0" indent="0" algn="l" defTabSz="731838" rtl="0" eaLnBrk="1" fontAlgn="base" latinLnBrk="0" hangingPunct="1">
              <a:spcBef>
                <a:spcPts val="0"/>
              </a:spcBef>
              <a:spcAft>
                <a:spcPct val="0"/>
              </a:spcAft>
              <a:buClrTx/>
              <a:buSzTx/>
              <a:buFontTx/>
              <a:buNone/>
              <a:tabLst/>
              <a:defRPr/>
            </a:pPr>
            <a:r>
              <a:rPr kumimoji="0" lang="en-US" sz="2400" b="1" i="0" u="none" strike="noStrike" kern="0" cap="none" spc="0" normalizeH="0" baseline="0" noProof="0" dirty="0" smtClean="0">
                <a:ln>
                  <a:noFill/>
                </a:ln>
                <a:solidFill>
                  <a:srgbClr val="FF0000"/>
                </a:solidFill>
                <a:effectLst/>
                <a:uLnTx/>
                <a:uFillTx/>
                <a:latin typeface="Calibri" pitchFamily="34" charset="0"/>
                <a:ea typeface="+mj-ea"/>
                <a:cs typeface="+mj-cs"/>
              </a:rPr>
              <a:t>5. INFRASTRUCTURE OF CS’S</a:t>
            </a:r>
            <a:endParaRPr kumimoji="0" lang="en-US" sz="2400" b="1" i="0" u="none" strike="noStrike" kern="0" cap="none" spc="0" normalizeH="0" baseline="0" noProof="0" dirty="0">
              <a:ln>
                <a:noFill/>
              </a:ln>
              <a:solidFill>
                <a:srgbClr val="FF0000"/>
              </a:solidFill>
              <a:effectLst/>
              <a:uLnTx/>
              <a:uFillTx/>
              <a:latin typeface="Calibri" pitchFamily="34" charset="0"/>
              <a:ea typeface="+mj-ea"/>
              <a:cs typeface="+mj-cs"/>
            </a:endParaRPr>
          </a:p>
        </p:txBody>
      </p:sp>
    </p:spTree>
  </p:cSld>
  <p:clrMapOvr>
    <a:masterClrMapping/>
  </p:clrMapOvr>
  <p:transition/>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13.8 TEMPERATURE ZONES IN CHAMBERS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1" name="Round Diagonal Corner Rectangle 60"/>
          <p:cNvSpPr/>
          <p:nvPr/>
        </p:nvSpPr>
        <p:spPr bwMode="auto">
          <a:xfrm>
            <a:off x="338287" y="8449575"/>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In all states, chillness is reported between 0- 10 degree Celsius predominantly.</a:t>
            </a:r>
          </a:p>
          <a:p>
            <a:pPr marL="177800" lvl="1" indent="-177800" algn="l">
              <a:buFont typeface="Arial" pitchFamily="34" charset="0"/>
              <a:buChar char="•"/>
            </a:pPr>
            <a:r>
              <a:rPr lang="en-US" sz="1200" dirty="0" smtClean="0">
                <a:solidFill>
                  <a:srgbClr val="002060"/>
                </a:solidFill>
                <a:latin typeface="Calibri" pitchFamily="34" charset="0"/>
              </a:rPr>
              <a:t>Frozen temperatures were reported higher in Goa, Kerala and Andaman and Nicobar.</a:t>
            </a:r>
            <a:endParaRPr lang="en-US" sz="1200" dirty="0">
              <a:solidFill>
                <a:srgbClr val="002060"/>
              </a:solidFill>
              <a:latin typeface="Calibri" pitchFamily="34" charset="0"/>
            </a:endParaRPr>
          </a:p>
        </p:txBody>
      </p:sp>
      <p:sp>
        <p:nvSpPr>
          <p:cNvPr id="58" name="TextBox 57"/>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63" name="Table 62"/>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n=1783)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n=3542)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n=1477)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Mild Chill &gt;</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Chill betn. </a:t>
                      </a:r>
                      <a:r>
                        <a:rPr lang="en-US" sz="1000" b="0" i="0" u="none" strike="noStrike" kern="1200" dirty="0" smtClean="0">
                          <a:solidFill>
                            <a:srgbClr val="002060"/>
                          </a:solidFill>
                          <a:latin typeface="Calibri"/>
                          <a:ea typeface="+mn-ea"/>
                          <a:cs typeface="+mn-cs"/>
                        </a:rPr>
                        <a:t>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a:t>
                      </a:r>
                      <a:r>
                        <a:rPr lang="en-US" sz="1000" b="0" i="0" u="none" strike="noStrike" kern="1200" dirty="0">
                          <a:solidFill>
                            <a:srgbClr val="002060"/>
                          </a:solidFill>
                          <a:latin typeface="Calibri"/>
                          <a:ea typeface="+mn-ea"/>
                          <a:cs typeface="+mn-cs"/>
                        </a:rPr>
                        <a:t>&amp; </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rgbClr val="002060"/>
                          </a:solidFill>
                          <a:latin typeface="Calibri"/>
                          <a:ea typeface="+mn-ea"/>
                          <a:cs typeface="+mn-cs"/>
                        </a:rPr>
                        <a:t>29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Frozen below </a:t>
                      </a:r>
                      <a:r>
                        <a:rPr lang="en-US" sz="1000" b="0" i="0" u="none" strike="noStrike" kern="1200" baseline="0" dirty="0" smtClean="0">
                          <a:solidFill>
                            <a:srgbClr val="002060"/>
                          </a:solidFill>
                          <a:latin typeface="Calibri"/>
                          <a:ea typeface="+mn-ea"/>
                          <a:cs typeface="+mn-cs"/>
                        </a:rPr>
                        <a:t> -18</a:t>
                      </a:r>
                      <a:r>
                        <a:rPr lang="en-US" sz="1000" b="0" i="0" u="none" strike="noStrike" kern="1200" dirty="0" smtClean="0">
                          <a:solidFill>
                            <a:srgbClr val="002060"/>
                          </a:solidFill>
                          <a:latin typeface="Calibri"/>
                          <a:ea typeface="+mn-ea"/>
                          <a:cs typeface="+mn-cs"/>
                        </a:rPr>
                        <a:t>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DK / 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rgbClr val="002060"/>
                          </a:solidFill>
                          <a:latin typeface="Calibri"/>
                          <a:ea typeface="+mn-ea"/>
                          <a:cs typeface="+mn-cs"/>
                        </a:rPr>
                        <a:t>50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65" name="Table 64"/>
          <p:cNvGraphicFramePr>
            <a:graphicFrameLocks noGrp="1"/>
          </p:cNvGraphicFramePr>
          <p:nvPr>
            <p:extLst>
              <p:ext uri="{D42A27DB-BD31-4B8C-83A1-F6EECF244321}">
                <p14:modId xmlns:p14="http://schemas.microsoft.com/office/powerpoint/2010/main" xmlns="" val="1900869649"/>
              </p:ext>
            </p:extLst>
          </p:nvPr>
        </p:nvGraphicFramePr>
        <p:xfrm>
          <a:off x="304801" y="3336096"/>
          <a:ext cx="6305549"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(n=131)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n=493)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Mild Chill &gt;</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Chill betn. </a:t>
                      </a:r>
                      <a:r>
                        <a:rPr lang="en-US" sz="1000" b="0" i="0" u="none" strike="noStrike" kern="1200" dirty="0" smtClean="0">
                          <a:solidFill>
                            <a:srgbClr val="002060"/>
                          </a:solidFill>
                          <a:latin typeface="Calibri"/>
                          <a:ea typeface="+mn-ea"/>
                          <a:cs typeface="+mn-cs"/>
                        </a:rPr>
                        <a:t>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a:t>
                      </a:r>
                      <a:r>
                        <a:rPr lang="en-US" sz="1000" b="0" i="0" u="none" strike="noStrike" kern="1200" dirty="0">
                          <a:solidFill>
                            <a:srgbClr val="002060"/>
                          </a:solidFill>
                          <a:latin typeface="Calibri"/>
                          <a:ea typeface="+mn-ea"/>
                          <a:cs typeface="+mn-cs"/>
                        </a:rPr>
                        <a:t>&amp; </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71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Frozen below </a:t>
                      </a:r>
                      <a:r>
                        <a:rPr lang="en-US" sz="1000" b="0" i="0" u="none" strike="noStrike" kern="1200" baseline="0" dirty="0" smtClean="0">
                          <a:solidFill>
                            <a:srgbClr val="002060"/>
                          </a:solidFill>
                          <a:latin typeface="Calibri"/>
                          <a:ea typeface="+mn-ea"/>
                          <a:cs typeface="+mn-cs"/>
                        </a:rPr>
                        <a:t> -18</a:t>
                      </a:r>
                      <a:r>
                        <a:rPr lang="en-US" sz="1000" b="0" i="0" u="none" strike="noStrike" kern="1200" dirty="0" smtClean="0">
                          <a:solidFill>
                            <a:srgbClr val="002060"/>
                          </a:solidFill>
                          <a:latin typeface="Calibri"/>
                          <a:ea typeface="+mn-ea"/>
                          <a:cs typeface="+mn-cs"/>
                        </a:rPr>
                        <a:t>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DK / 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13</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66" name="Table 65"/>
          <p:cNvGraphicFramePr>
            <a:graphicFrameLocks noGrp="1"/>
          </p:cNvGraphicFramePr>
          <p:nvPr>
            <p:extLst>
              <p:ext uri="{D42A27DB-BD31-4B8C-83A1-F6EECF244321}">
                <p14:modId xmlns:p14="http://schemas.microsoft.com/office/powerpoint/2010/main" xmlns="" val="1900869649"/>
              </p:ext>
            </p:extLst>
          </p:nvPr>
        </p:nvGraphicFramePr>
        <p:xfrm>
          <a:off x="304801" y="5139117"/>
          <a:ext cx="6290363"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94360"/>
                <a:gridCol w="566928"/>
                <a:gridCol w="566928"/>
                <a:gridCol w="457200"/>
                <a:gridCol w="429768"/>
                <a:gridCol w="521208"/>
                <a:gridCol w="411480"/>
                <a:gridCol w="685800"/>
                <a:gridCol w="547931"/>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n=268)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(n=1082)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Mild Chill &gt;</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Chill betn. </a:t>
                      </a:r>
                      <a:r>
                        <a:rPr lang="en-US" sz="1000" b="0" i="0" u="none" strike="noStrike" kern="1200" dirty="0" smtClean="0">
                          <a:solidFill>
                            <a:srgbClr val="002060"/>
                          </a:solidFill>
                          <a:latin typeface="Calibri"/>
                          <a:ea typeface="+mn-ea"/>
                          <a:cs typeface="+mn-cs"/>
                        </a:rPr>
                        <a:t>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a:t>
                      </a:r>
                      <a:r>
                        <a:rPr lang="en-US" sz="1000" b="0" i="0" u="none" strike="noStrike" kern="1200" dirty="0">
                          <a:solidFill>
                            <a:srgbClr val="002060"/>
                          </a:solidFill>
                          <a:latin typeface="Calibri"/>
                          <a:ea typeface="+mn-ea"/>
                          <a:cs typeface="+mn-cs"/>
                        </a:rPr>
                        <a:t>&amp; </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Frozen below </a:t>
                      </a:r>
                      <a:r>
                        <a:rPr lang="en-US" sz="1000" b="0" i="0" u="none" strike="noStrike" kern="1200" baseline="0" dirty="0" smtClean="0">
                          <a:solidFill>
                            <a:srgbClr val="002060"/>
                          </a:solidFill>
                          <a:latin typeface="Calibri"/>
                          <a:ea typeface="+mn-ea"/>
                          <a:cs typeface="+mn-cs"/>
                        </a:rPr>
                        <a:t> -18</a:t>
                      </a:r>
                      <a:r>
                        <a:rPr lang="en-US" sz="1000" b="0" i="0" u="none" strike="noStrike" kern="1200" dirty="0" smtClean="0">
                          <a:solidFill>
                            <a:srgbClr val="002060"/>
                          </a:solidFill>
                          <a:latin typeface="Calibri"/>
                          <a:ea typeface="+mn-ea"/>
                          <a:cs typeface="+mn-cs"/>
                        </a:rPr>
                        <a:t>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DK / 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75" name="Table 74"/>
          <p:cNvGraphicFramePr>
            <a:graphicFrameLocks noGrp="1"/>
          </p:cNvGraphicFramePr>
          <p:nvPr>
            <p:extLst>
              <p:ext uri="{D42A27DB-BD31-4B8C-83A1-F6EECF244321}">
                <p14:modId xmlns:p14="http://schemas.microsoft.com/office/powerpoint/2010/main" xmlns="" val="1900869649"/>
              </p:ext>
            </p:extLst>
          </p:nvPr>
        </p:nvGraphicFramePr>
        <p:xfrm>
          <a:off x="304801" y="6942138"/>
          <a:ext cx="6335460"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94360"/>
                <a:gridCol w="548640"/>
                <a:gridCol w="548640"/>
                <a:gridCol w="548640"/>
                <a:gridCol w="618300"/>
                <a:gridCol w="731520"/>
                <a:gridCol w="618300"/>
                <a:gridCol w="61830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(n=13855)</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n=287)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n=1280)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Mild Chill &gt;</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Chill betn. </a:t>
                      </a:r>
                      <a:r>
                        <a:rPr lang="en-US" sz="1000" b="0" i="0" u="none" strike="noStrike" kern="1200" dirty="0" smtClean="0">
                          <a:solidFill>
                            <a:srgbClr val="002060"/>
                          </a:solidFill>
                          <a:latin typeface="Calibri"/>
                          <a:ea typeface="+mn-ea"/>
                          <a:cs typeface="+mn-cs"/>
                        </a:rPr>
                        <a:t>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a:t>
                      </a:r>
                      <a:r>
                        <a:rPr lang="en-US" sz="1000" b="0" i="0" u="none" strike="noStrike" kern="1200" dirty="0">
                          <a:solidFill>
                            <a:srgbClr val="002060"/>
                          </a:solidFill>
                          <a:latin typeface="Calibri"/>
                          <a:ea typeface="+mn-ea"/>
                          <a:cs typeface="+mn-cs"/>
                        </a:rPr>
                        <a:t>&amp; </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Frozen below </a:t>
                      </a:r>
                      <a:r>
                        <a:rPr lang="en-US" sz="1000" b="0" i="0" u="none" strike="noStrike" kern="1200" baseline="0" dirty="0" smtClean="0">
                          <a:solidFill>
                            <a:srgbClr val="002060"/>
                          </a:solidFill>
                          <a:latin typeface="Calibri"/>
                          <a:ea typeface="+mn-ea"/>
                          <a:cs typeface="+mn-cs"/>
                        </a:rPr>
                        <a:t> -18</a:t>
                      </a:r>
                      <a:r>
                        <a:rPr lang="en-US" sz="1000" b="0" i="0" u="none" strike="noStrike" kern="1200" dirty="0" smtClean="0">
                          <a:solidFill>
                            <a:srgbClr val="002060"/>
                          </a:solidFill>
                          <a:latin typeface="Calibri"/>
                          <a:ea typeface="+mn-ea"/>
                          <a:cs typeface="+mn-cs"/>
                        </a:rPr>
                        <a:t>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DK / 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smtClean="0">
                          <a:solidFill>
                            <a:srgbClr val="002060"/>
                          </a:solidFill>
                          <a:latin typeface="Calibri"/>
                          <a:ea typeface="+mn-ea"/>
                          <a:cs typeface="+mn-cs"/>
                        </a:rPr>
                        <a:t>34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TextBox 11"/>
          <p:cNvSpPr txBox="1"/>
          <p:nvPr/>
        </p:nvSpPr>
        <p:spPr>
          <a:xfrm>
            <a:off x="3562742" y="9669645"/>
            <a:ext cx="1859805"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Chamber</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13.9 EVAPORATORS IN CS</a:t>
            </a:r>
            <a:endParaRPr lang="en-US" dirty="0"/>
          </a:p>
        </p:txBody>
      </p:sp>
      <p:graphicFrame>
        <p:nvGraphicFramePr>
          <p:cNvPr id="4" name="Table 3"/>
          <p:cNvGraphicFramePr>
            <a:graphicFrameLocks noGrp="1"/>
          </p:cNvGraphicFramePr>
          <p:nvPr>
            <p:extLst>
              <p:ext uri="{D42A27DB-BD31-4B8C-83A1-F6EECF244321}">
                <p14:modId xmlns="" xmlns:p14="http://schemas.microsoft.com/office/powerpoint/2010/main" val="1900869649"/>
              </p:ext>
            </p:extLst>
          </p:nvPr>
        </p:nvGraphicFramePr>
        <p:xfrm>
          <a:off x="304801" y="1190175"/>
          <a:ext cx="6305549" cy="1091184"/>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4999"/>
                <a:gridCol w="733425"/>
                <a:gridCol w="733425"/>
                <a:gridCol w="733425"/>
                <a:gridCol w="733425"/>
                <a:gridCol w="733425"/>
                <a:gridCol w="73342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(n=20960)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H</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n=18388)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P</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n=2558)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M</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n=1928)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Q</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n=308)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Other </a:t>
                      </a:r>
                      <a:br>
                        <a:rPr lang="en-US" sz="1000" b="1" i="0" u="none" strike="noStrike" kern="1200" dirty="0" smtClean="0">
                          <a:solidFill>
                            <a:schemeClr val="bg1"/>
                          </a:solidFill>
                          <a:latin typeface="Calibri"/>
                          <a:ea typeface="+mn-ea"/>
                        </a:rPr>
                      </a:br>
                      <a:r>
                        <a:rPr lang="en-US" sz="1000" b="1" i="0" u="none" strike="noStrike" kern="1200" dirty="0" smtClean="0">
                          <a:solidFill>
                            <a:schemeClr val="bg1"/>
                          </a:solidFill>
                          <a:latin typeface="Calibri"/>
                          <a:ea typeface="+mn-ea"/>
                        </a:rPr>
                        <a:t>Products</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(n=113)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Mean number of evaporators per cold storage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3.97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4.02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4.54</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3.80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5.58</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1.60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Average Age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9.0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10.4</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8.5</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11.0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9.2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6" name="Table 5"/>
          <p:cNvGraphicFramePr>
            <a:graphicFrameLocks noGrp="1"/>
          </p:cNvGraphicFramePr>
          <p:nvPr>
            <p:extLst>
              <p:ext uri="{D42A27DB-BD31-4B8C-83A1-F6EECF244321}">
                <p14:modId xmlns="" xmlns:p14="http://schemas.microsoft.com/office/powerpoint/2010/main" val="1900869649"/>
              </p:ext>
            </p:extLst>
          </p:nvPr>
        </p:nvGraphicFramePr>
        <p:xfrm>
          <a:off x="304801" y="2482037"/>
          <a:ext cx="6305549" cy="908304"/>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4999"/>
                <a:gridCol w="880110"/>
                <a:gridCol w="880110"/>
                <a:gridCol w="880110"/>
                <a:gridCol w="880110"/>
                <a:gridCol w="880110"/>
              </a:tblGrid>
              <a:tr h="36576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(n=20960)</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n=8400)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East</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n=3120)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West</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n=5740)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South</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Mean number of evaporators per cold storage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3.97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3.41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4.07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4.95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3.59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Average Age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7.9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7" name="Table 6"/>
          <p:cNvGraphicFramePr>
            <a:graphicFrameLocks noGrp="1"/>
          </p:cNvGraphicFramePr>
          <p:nvPr>
            <p:extLst>
              <p:ext uri="{D42A27DB-BD31-4B8C-83A1-F6EECF244321}">
                <p14:modId xmlns="" xmlns:p14="http://schemas.microsoft.com/office/powerpoint/2010/main" val="1900869649"/>
              </p:ext>
            </p:extLst>
          </p:nvPr>
        </p:nvGraphicFramePr>
        <p:xfrm>
          <a:off x="304801" y="3591019"/>
          <a:ext cx="6305550" cy="1060704"/>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36576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(n=20960)</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n=2173)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n=5471)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n=836)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smtClean="0">
                          <a:solidFill>
                            <a:srgbClr val="002060"/>
                          </a:solidFill>
                          <a:latin typeface="Calibri"/>
                          <a:ea typeface="+mn-ea"/>
                          <a:cs typeface="+mn-cs"/>
                        </a:rPr>
                        <a:t>Mean number of evaporators per cold storage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3.97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3.01</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4.53</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Average Age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9.2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7.2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7.0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8" name="Table 7"/>
          <p:cNvGraphicFramePr>
            <a:graphicFrameLocks noGrp="1"/>
          </p:cNvGraphicFramePr>
          <p:nvPr>
            <p:extLst>
              <p:ext uri="{D42A27DB-BD31-4B8C-83A1-F6EECF244321}">
                <p14:modId xmlns="" xmlns:p14="http://schemas.microsoft.com/office/powerpoint/2010/main" val="1900869649"/>
              </p:ext>
            </p:extLst>
          </p:nvPr>
        </p:nvGraphicFramePr>
        <p:xfrm>
          <a:off x="304801" y="4852401"/>
          <a:ext cx="6305549" cy="1060704"/>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36576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(n=20960)</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n=263)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(n=243)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n=2934)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Haryana</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(n=797)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(n=55)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Mean number of evaporators per cold storage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3.97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2.55</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5.91</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2.89</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6.39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Average Age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9.2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9.8</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8.6</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9" name="Table 8"/>
          <p:cNvGraphicFramePr>
            <a:graphicFrameLocks noGrp="1"/>
          </p:cNvGraphicFramePr>
          <p:nvPr>
            <p:extLst>
              <p:ext uri="{D42A27DB-BD31-4B8C-83A1-F6EECF244321}">
                <p14:modId xmlns="" xmlns:p14="http://schemas.microsoft.com/office/powerpoint/2010/main" val="1900869649"/>
              </p:ext>
            </p:extLst>
          </p:nvPr>
        </p:nvGraphicFramePr>
        <p:xfrm>
          <a:off x="304801" y="6113783"/>
          <a:ext cx="6289654" cy="1060704"/>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90472"/>
                <a:gridCol w="594360"/>
                <a:gridCol w="576072"/>
                <a:gridCol w="594360"/>
                <a:gridCol w="429768"/>
                <a:gridCol w="457200"/>
                <a:gridCol w="547931"/>
                <a:gridCol w="365760"/>
                <a:gridCol w="685800"/>
                <a:gridCol w="547931"/>
              </a:tblGrid>
              <a:tr h="36576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(n=20960)</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n=591)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n=432)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(n=1315)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Mean number of evaporators per cold storage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3.97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2.18</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3.77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Average Age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9.2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8.1</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0" name="Table 9"/>
          <p:cNvGraphicFramePr>
            <a:graphicFrameLocks noGrp="1"/>
          </p:cNvGraphicFramePr>
          <p:nvPr>
            <p:extLst>
              <p:ext uri="{D42A27DB-BD31-4B8C-83A1-F6EECF244321}">
                <p14:modId xmlns="" xmlns:p14="http://schemas.microsoft.com/office/powerpoint/2010/main" val="1900869649"/>
              </p:ext>
            </p:extLst>
          </p:nvPr>
        </p:nvGraphicFramePr>
        <p:xfrm>
          <a:off x="304801" y="7375167"/>
          <a:ext cx="6319374" cy="1060704"/>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90472"/>
                <a:gridCol w="594360"/>
                <a:gridCol w="548640"/>
                <a:gridCol w="548640"/>
                <a:gridCol w="548640"/>
                <a:gridCol w="619034"/>
                <a:gridCol w="731520"/>
                <a:gridCol w="619034"/>
                <a:gridCol w="619034"/>
              </a:tblGrid>
              <a:tr h="36576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(n=20960)</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n=349)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n=774)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Mean number of evaporators per cold storage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3.97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2.81</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1.17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5.84</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2.86</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3.64</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3.68</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Average Age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9.2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9.9</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7.6</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TextBox 11"/>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3" name="TextBox 12"/>
          <p:cNvSpPr txBox="1"/>
          <p:nvPr/>
        </p:nvSpPr>
        <p:spPr>
          <a:xfrm>
            <a:off x="4457206" y="9669645"/>
            <a:ext cx="965329" cy="230832"/>
          </a:xfrm>
          <a:prstGeom prst="rect">
            <a:avLst/>
          </a:prstGeom>
          <a:noFill/>
        </p:spPr>
        <p:txBody>
          <a:bodyPr wrap="none" rtlCol="0">
            <a:spAutoFit/>
          </a:bodyPr>
          <a:lstStyle/>
          <a:p>
            <a:r>
              <a:rPr lang="en-US" sz="900" b="1" dirty="0">
                <a:solidFill>
                  <a:schemeClr val="accent1"/>
                </a:solidFill>
                <a:latin typeface="Calibri" pitchFamily="34" charset="0"/>
              </a:rPr>
              <a:t>All Respondents</a:t>
            </a:r>
          </a:p>
        </p:txBody>
      </p:sp>
    </p:spTree>
  </p:cSld>
  <p:clrMapOvr>
    <a:masterClrMapping/>
  </p:clrMapOvr>
  <p:transition/>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 13.10 COMPRESSORS IN CS</a:t>
            </a:r>
            <a:endParaRPr lang="en-US" dirty="0"/>
          </a:p>
        </p:txBody>
      </p:sp>
      <p:graphicFrame>
        <p:nvGraphicFramePr>
          <p:cNvPr id="4" name="Table 3"/>
          <p:cNvGraphicFramePr>
            <a:graphicFrameLocks noGrp="1"/>
          </p:cNvGraphicFramePr>
          <p:nvPr>
            <p:extLst>
              <p:ext uri="{D42A27DB-BD31-4B8C-83A1-F6EECF244321}">
                <p14:modId xmlns:p14="http://schemas.microsoft.com/office/powerpoint/2010/main" xmlns="" val="1900869649"/>
              </p:ext>
            </p:extLst>
          </p:nvPr>
        </p:nvGraphicFramePr>
        <p:xfrm>
          <a:off x="304801" y="1190175"/>
          <a:ext cx="6305549"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4999"/>
                <a:gridCol w="733425"/>
                <a:gridCol w="733425"/>
                <a:gridCol w="733425"/>
                <a:gridCol w="733425"/>
                <a:gridCol w="733425"/>
                <a:gridCol w="73342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(n=17923)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H</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n=15532)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P</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n=2218)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M</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Q</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Other </a:t>
                      </a:r>
                      <a:br>
                        <a:rPr lang="en-US" sz="1000" b="1" i="0" u="none" strike="noStrike" kern="1200" dirty="0" smtClean="0">
                          <a:solidFill>
                            <a:schemeClr val="bg1"/>
                          </a:solidFill>
                          <a:latin typeface="Calibri"/>
                          <a:ea typeface="+mn-ea"/>
                        </a:rPr>
                      </a:br>
                      <a:r>
                        <a:rPr lang="en-US" sz="1000" b="1" i="0" u="none" strike="noStrike" kern="1200" dirty="0" smtClean="0">
                          <a:solidFill>
                            <a:schemeClr val="bg1"/>
                          </a:solidFill>
                          <a:latin typeface="Calibri"/>
                          <a:ea typeface="+mn-ea"/>
                        </a:rPr>
                        <a:t>Products</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(n=118)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smtClean="0">
                          <a:solidFill>
                            <a:srgbClr val="002060"/>
                          </a:solidFill>
                          <a:latin typeface="Calibri"/>
                          <a:ea typeface="+mn-ea"/>
                          <a:cs typeface="+mn-cs"/>
                        </a:rPr>
                        <a:t>Mean number of Compressors in CS’s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smtClean="0">
                          <a:solidFill>
                            <a:srgbClr val="002060"/>
                          </a:solidFill>
                          <a:latin typeface="Calibri"/>
                          <a:ea typeface="+mn-ea"/>
                          <a:cs typeface="+mn-cs"/>
                        </a:rPr>
                        <a:t>Average age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6" name="Table 5"/>
          <p:cNvGraphicFramePr>
            <a:graphicFrameLocks noGrp="1"/>
          </p:cNvGraphicFramePr>
          <p:nvPr>
            <p:extLst>
              <p:ext uri="{D42A27DB-BD31-4B8C-83A1-F6EECF244321}">
                <p14:modId xmlns:p14="http://schemas.microsoft.com/office/powerpoint/2010/main" xmlns="" val="1900869649"/>
              </p:ext>
            </p:extLst>
          </p:nvPr>
        </p:nvGraphicFramePr>
        <p:xfrm>
          <a:off x="304801" y="2548381"/>
          <a:ext cx="6305549"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4999"/>
                <a:gridCol w="880110"/>
                <a:gridCol w="880110"/>
                <a:gridCol w="880110"/>
                <a:gridCol w="880110"/>
                <a:gridCol w="88011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(n=17923)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n=6900)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East</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n=3651)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West</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n=4039)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South</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(n=3243)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smtClean="0">
                          <a:solidFill>
                            <a:srgbClr val="002060"/>
                          </a:solidFill>
                          <a:latin typeface="Calibri"/>
                          <a:ea typeface="+mn-ea"/>
                          <a:cs typeface="+mn-cs"/>
                        </a:rPr>
                        <a:t>Mean number of Compressors in CS’s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smtClean="0">
                          <a:solidFill>
                            <a:srgbClr val="002060"/>
                          </a:solidFill>
                          <a:latin typeface="Calibri"/>
                          <a:ea typeface="+mn-ea"/>
                          <a:cs typeface="+mn-cs"/>
                        </a:rPr>
                        <a:t>Average age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10.2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11.8</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7" name="Table 6"/>
          <p:cNvGraphicFramePr>
            <a:graphicFrameLocks noGrp="1"/>
          </p:cNvGraphicFramePr>
          <p:nvPr>
            <p:extLst>
              <p:ext uri="{D42A27DB-BD31-4B8C-83A1-F6EECF244321}">
                <p14:modId xmlns:p14="http://schemas.microsoft.com/office/powerpoint/2010/main" xmlns="" val="1900869649"/>
              </p:ext>
            </p:extLst>
          </p:nvPr>
        </p:nvGraphicFramePr>
        <p:xfrm>
          <a:off x="304801" y="3920235"/>
          <a:ext cx="630555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(n=17923)</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n=2045)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n=4526)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n=1705)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n=574)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smtClean="0">
                          <a:solidFill>
                            <a:srgbClr val="002060"/>
                          </a:solidFill>
                          <a:latin typeface="Calibri"/>
                          <a:ea typeface="+mn-ea"/>
                          <a:cs typeface="+mn-cs"/>
                        </a:rPr>
                        <a:t>Mean number of Compressors in CS’s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2.47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smtClean="0">
                          <a:solidFill>
                            <a:srgbClr val="002060"/>
                          </a:solidFill>
                          <a:latin typeface="Calibri"/>
                          <a:ea typeface="+mn-ea"/>
                          <a:cs typeface="+mn-cs"/>
                        </a:rPr>
                        <a:t>Average age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TextBox 11"/>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3" name="TextBox 12"/>
          <p:cNvSpPr txBox="1"/>
          <p:nvPr/>
        </p:nvSpPr>
        <p:spPr>
          <a:xfrm>
            <a:off x="4457206" y="9669645"/>
            <a:ext cx="965329" cy="230832"/>
          </a:xfrm>
          <a:prstGeom prst="rect">
            <a:avLst/>
          </a:prstGeom>
          <a:noFill/>
        </p:spPr>
        <p:txBody>
          <a:bodyPr wrap="none" rtlCol="0">
            <a:spAutoFit/>
          </a:bodyPr>
          <a:lstStyle/>
          <a:p>
            <a:r>
              <a:rPr lang="en-US" sz="900" b="1" dirty="0">
                <a:solidFill>
                  <a:schemeClr val="accent1"/>
                </a:solidFill>
                <a:latin typeface="Calibri" pitchFamily="34" charset="0"/>
              </a:rPr>
              <a:t>All Respondents</a:t>
            </a:r>
          </a:p>
        </p:txBody>
      </p:sp>
      <p:graphicFrame>
        <p:nvGraphicFramePr>
          <p:cNvPr id="10" name="Table 9"/>
          <p:cNvGraphicFramePr>
            <a:graphicFrameLocks noGrp="1"/>
          </p:cNvGraphicFramePr>
          <p:nvPr>
            <p:extLst>
              <p:ext uri="{D42A27DB-BD31-4B8C-83A1-F6EECF244321}">
                <p14:modId xmlns:p14="http://schemas.microsoft.com/office/powerpoint/2010/main" xmlns="" val="1900869649"/>
              </p:ext>
            </p:extLst>
          </p:nvPr>
        </p:nvGraphicFramePr>
        <p:xfrm>
          <a:off x="304801" y="5298673"/>
          <a:ext cx="6305549"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(n=17923)</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n=236)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n=1455)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Haryana</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(n=653)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smtClean="0">
                          <a:solidFill>
                            <a:srgbClr val="002060"/>
                          </a:solidFill>
                          <a:latin typeface="Calibri"/>
                          <a:ea typeface="+mn-ea"/>
                          <a:cs typeface="+mn-cs"/>
                        </a:rPr>
                        <a:t>Mean number of Compressors in CS’s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2.47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smtClean="0">
                          <a:solidFill>
                            <a:srgbClr val="002060"/>
                          </a:solidFill>
                          <a:latin typeface="Calibri"/>
                          <a:ea typeface="+mn-ea"/>
                          <a:cs typeface="+mn-cs"/>
                        </a:rPr>
                        <a:t>Average age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10.5</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8.2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04801" y="6670302"/>
          <a:ext cx="628051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90472"/>
                <a:gridCol w="576072"/>
                <a:gridCol w="576072"/>
                <a:gridCol w="576072"/>
                <a:gridCol w="457200"/>
                <a:gridCol w="457200"/>
                <a:gridCol w="547931"/>
                <a:gridCol w="365760"/>
                <a:gridCol w="685800"/>
                <a:gridCol w="547931"/>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(n=17923)</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n=525)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n=483)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(n=1144)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smtClean="0">
                          <a:solidFill>
                            <a:srgbClr val="002060"/>
                          </a:solidFill>
                          <a:latin typeface="Calibri"/>
                          <a:ea typeface="+mn-ea"/>
                          <a:cs typeface="+mn-cs"/>
                        </a:rPr>
                        <a:t>Mean number of Compressors in CS’s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rgbClr val="000000"/>
                          </a:solidFill>
                          <a:latin typeface="Calibri"/>
                        </a:rPr>
                        <a:t>2.47</a:t>
                      </a:r>
                      <a:endParaRPr lang="en-US" sz="1000" b="0" i="0" u="none" strike="noStrike" dirty="0">
                        <a:solidFill>
                          <a:srgbClr val="00000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000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0000"/>
                          </a:solidFill>
                          <a:latin typeface="Calibri"/>
                        </a:rPr>
                        <a:t>2.14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0000"/>
                          </a:solidFill>
                          <a:latin typeface="Calibri"/>
                        </a:rPr>
                        <a:t>2.46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0000"/>
                          </a:solidFill>
                          <a:latin typeface="Calibri"/>
                        </a:rPr>
                        <a:t>2.07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000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0000"/>
                          </a:solidFill>
                          <a:latin typeface="Calibri"/>
                        </a:rPr>
                        <a:t>1.72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4.83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0000"/>
                          </a:solidFill>
                          <a:latin typeface="Calibri"/>
                        </a:rPr>
                        <a:t>1.76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smtClean="0">
                          <a:solidFill>
                            <a:srgbClr val="002060"/>
                          </a:solidFill>
                          <a:latin typeface="Calibri"/>
                          <a:ea typeface="+mn-ea"/>
                          <a:cs typeface="+mn-cs"/>
                        </a:rPr>
                        <a:t>Average age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0000"/>
                          </a:solidFill>
                          <a:latin typeface="Calibri"/>
                        </a:rPr>
                        <a:t>10.1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0000"/>
                          </a:solidFill>
                          <a:latin typeface="Calibri"/>
                        </a:rPr>
                        <a:t>10.4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0000"/>
                          </a:solidFill>
                          <a:latin typeface="Calibri"/>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0000"/>
                          </a:solidFill>
                          <a:latin typeface="Calibri"/>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0000"/>
                          </a:solidFill>
                          <a:latin typeface="Calibri"/>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0000"/>
                          </a:solidFill>
                          <a:latin typeface="Calibri"/>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0000"/>
                          </a:solidFill>
                          <a:latin typeface="Calibri"/>
                        </a:rPr>
                        <a:t>12.2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0000"/>
                          </a:solidFill>
                          <a:latin typeface="Calibri"/>
                        </a:rPr>
                        <a:t>10.8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04801" y="8096523"/>
          <a:ext cx="6301086"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90472"/>
                <a:gridCol w="576072"/>
                <a:gridCol w="548640"/>
                <a:gridCol w="548640"/>
                <a:gridCol w="548640"/>
                <a:gridCol w="619034"/>
                <a:gridCol w="731520"/>
                <a:gridCol w="619034"/>
                <a:gridCol w="619034"/>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(n=17923)</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n=496)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n=2524)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(n=133)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smtClean="0">
                          <a:solidFill>
                            <a:srgbClr val="002060"/>
                          </a:solidFill>
                          <a:latin typeface="Calibri"/>
                          <a:ea typeface="+mn-ea"/>
                          <a:cs typeface="+mn-cs"/>
                        </a:rPr>
                        <a:t>Mean number of Compressors in CS’s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2.47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2.06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1.64</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smtClean="0">
                          <a:solidFill>
                            <a:srgbClr val="002060"/>
                          </a:solidFill>
                          <a:latin typeface="Calibri"/>
                          <a:ea typeface="+mn-ea"/>
                          <a:cs typeface="+mn-cs"/>
                        </a:rPr>
                        <a:t>Average age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10.8</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7.6</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13.11 TYPE OF COMPRESSORS USED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85" name="Table 84"/>
          <p:cNvGraphicFramePr>
            <a:graphicFrameLocks noGrp="1"/>
          </p:cNvGraphicFramePr>
          <p:nvPr/>
        </p:nvGraphicFramePr>
        <p:xfrm>
          <a:off x="228600" y="2198185"/>
          <a:ext cx="1228666" cy="2245495"/>
        </p:xfrm>
        <a:graphic>
          <a:graphicData uri="http://schemas.openxmlformats.org/drawingml/2006/table">
            <a:tbl>
              <a:tblPr/>
              <a:tblGrid>
                <a:gridCol w="1228666"/>
              </a:tblGrid>
              <a:tr h="320785">
                <a:tc>
                  <a:txBody>
                    <a:bodyPr/>
                    <a:lstStyle/>
                    <a:p>
                      <a:pPr algn="r" fontAlgn="ctr"/>
                      <a:r>
                        <a:rPr lang="en-US" sz="1000" b="0" i="0" u="none" strike="noStrike" kern="1200" dirty="0">
                          <a:solidFill>
                            <a:srgbClr val="002060"/>
                          </a:solidFill>
                          <a:latin typeface="Calibri"/>
                          <a:ea typeface="+mn-ea"/>
                          <a:cs typeface="+mn-cs"/>
                        </a:rPr>
                        <a:t>Ammonia Based</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320785">
                <a:tc>
                  <a:txBody>
                    <a:bodyPr/>
                    <a:lstStyle/>
                    <a:p>
                      <a:pPr algn="r" fontAlgn="ctr"/>
                      <a:r>
                        <a:rPr lang="en-US" sz="1000" b="0" i="0" u="none" strike="noStrike" kern="1200" dirty="0">
                          <a:solidFill>
                            <a:srgbClr val="002060"/>
                          </a:solidFill>
                          <a:latin typeface="Calibri"/>
                          <a:ea typeface="+mn-ea"/>
                          <a:cs typeface="+mn-cs"/>
                        </a:rPr>
                        <a:t>Air and water cooled</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20785">
                <a:tc>
                  <a:txBody>
                    <a:bodyPr/>
                    <a:lstStyle/>
                    <a:p>
                      <a:pPr algn="r" fontAlgn="ctr"/>
                      <a:r>
                        <a:rPr lang="en-US" sz="1000" b="0" i="0" u="none" strike="noStrike" kern="1200" dirty="0">
                          <a:solidFill>
                            <a:srgbClr val="002060"/>
                          </a:solidFill>
                          <a:latin typeface="Calibri"/>
                          <a:ea typeface="+mn-ea"/>
                          <a:cs typeface="+mn-cs"/>
                        </a:rPr>
                        <a:t>Reciprocating</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20785">
                <a:tc>
                  <a:txBody>
                    <a:bodyPr/>
                    <a:lstStyle/>
                    <a:p>
                      <a:pPr algn="r" fontAlgn="ctr"/>
                      <a:r>
                        <a:rPr lang="en-US" sz="1000" b="0" i="0" u="none" strike="noStrike" kern="1200" dirty="0">
                          <a:solidFill>
                            <a:srgbClr val="002060"/>
                          </a:solidFill>
                          <a:latin typeface="Calibri"/>
                          <a:ea typeface="+mn-ea"/>
                          <a:cs typeface="+mn-cs"/>
                        </a:rPr>
                        <a:t>Screw</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20785">
                <a:tc>
                  <a:txBody>
                    <a:bodyPr/>
                    <a:lstStyle/>
                    <a:p>
                      <a:pPr algn="r" fontAlgn="ctr"/>
                      <a:r>
                        <a:rPr lang="en-US" sz="1000" b="0" i="0" u="none" strike="noStrike" kern="1200" dirty="0">
                          <a:solidFill>
                            <a:srgbClr val="002060"/>
                          </a:solidFill>
                          <a:latin typeface="Calibri"/>
                          <a:ea typeface="+mn-ea"/>
                          <a:cs typeface="+mn-cs"/>
                        </a:rPr>
                        <a:t>Centrifugal</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20785">
                <a:tc>
                  <a:txBody>
                    <a:bodyPr/>
                    <a:lstStyle/>
                    <a:p>
                      <a:pPr algn="r" fontAlgn="ctr"/>
                      <a:r>
                        <a:rPr lang="en-US" sz="1000" b="0" i="0" u="none" strike="noStrike" kern="1200" dirty="0">
                          <a:solidFill>
                            <a:srgbClr val="002060"/>
                          </a:solidFill>
                          <a:latin typeface="Calibri"/>
                          <a:ea typeface="+mn-ea"/>
                          <a:cs typeface="+mn-cs"/>
                        </a:rPr>
                        <a:t>Semi Hermetic</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20785">
                <a:tc>
                  <a:txBody>
                    <a:bodyPr/>
                    <a:lstStyle/>
                    <a:p>
                      <a:pPr algn="r" fontAlgn="ctr"/>
                      <a:r>
                        <a:rPr lang="en-US" sz="1000" b="0" i="0" u="none" strike="noStrike" kern="1200" dirty="0">
                          <a:solidFill>
                            <a:srgbClr val="002060"/>
                          </a:solidFill>
                          <a:latin typeface="Calibri"/>
                          <a:ea typeface="+mn-ea"/>
                          <a:cs typeface="+mn-cs"/>
                        </a:rPr>
                        <a:t>DK / CS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92" name="Chart 91"/>
          <p:cNvGraphicFramePr/>
          <p:nvPr/>
        </p:nvGraphicFramePr>
        <p:xfrm>
          <a:off x="1121017" y="2148056"/>
          <a:ext cx="1355483" cy="257634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93" name="Chart 92"/>
          <p:cNvGraphicFramePr/>
          <p:nvPr/>
        </p:nvGraphicFramePr>
        <p:xfrm>
          <a:off x="5736562" y="214805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4" name="Chart 93"/>
          <p:cNvGraphicFramePr/>
          <p:nvPr/>
        </p:nvGraphicFramePr>
        <p:xfrm>
          <a:off x="2044126" y="214805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5" name="Chart 94"/>
          <p:cNvGraphicFramePr/>
          <p:nvPr/>
        </p:nvGraphicFramePr>
        <p:xfrm>
          <a:off x="2967235" y="214805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96" name="Chart 95"/>
          <p:cNvGraphicFramePr/>
          <p:nvPr/>
        </p:nvGraphicFramePr>
        <p:xfrm>
          <a:off x="3890344" y="214805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97" name="Chart 96"/>
          <p:cNvGraphicFramePr/>
          <p:nvPr/>
        </p:nvGraphicFramePr>
        <p:xfrm>
          <a:off x="4813453" y="2148056"/>
          <a:ext cx="1355483" cy="2576343"/>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04" name="Chart 103"/>
          <p:cNvGraphicFramePr/>
          <p:nvPr/>
        </p:nvGraphicFramePr>
        <p:xfrm>
          <a:off x="1121017" y="6078529"/>
          <a:ext cx="1355483" cy="257634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05" name="Chart 104"/>
          <p:cNvGraphicFramePr/>
          <p:nvPr/>
        </p:nvGraphicFramePr>
        <p:xfrm>
          <a:off x="5736562" y="6078529"/>
          <a:ext cx="1355483" cy="257634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06" name="Chart 105"/>
          <p:cNvGraphicFramePr/>
          <p:nvPr/>
        </p:nvGraphicFramePr>
        <p:xfrm>
          <a:off x="2274903" y="6078529"/>
          <a:ext cx="1355483" cy="257634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07" name="Chart 106"/>
          <p:cNvGraphicFramePr/>
          <p:nvPr/>
        </p:nvGraphicFramePr>
        <p:xfrm>
          <a:off x="3428789" y="6078529"/>
          <a:ext cx="1355483" cy="2576343"/>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08" name="Chart 107"/>
          <p:cNvGraphicFramePr/>
          <p:nvPr/>
        </p:nvGraphicFramePr>
        <p:xfrm>
          <a:off x="4582675" y="6078529"/>
          <a:ext cx="1355483" cy="2576343"/>
        </p:xfrm>
        <a:graphic>
          <a:graphicData uri="http://schemas.openxmlformats.org/drawingml/2006/chart">
            <c:chart xmlns:c="http://schemas.openxmlformats.org/drawingml/2006/chart" xmlns:r="http://schemas.openxmlformats.org/officeDocument/2006/relationships" r:id="rId12"/>
          </a:graphicData>
        </a:graphic>
      </p:graphicFrame>
      <p:sp>
        <p:nvSpPr>
          <p:cNvPr id="109" name="Round Diagonal Corner Rectangle 108"/>
          <p:cNvSpPr/>
          <p:nvPr/>
        </p:nvSpPr>
        <p:spPr bwMode="auto">
          <a:xfrm>
            <a:off x="338287" y="4489169"/>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The respondents are not able to mention the type of compressors that they are using in technical terms – reciprocatory, centrifugal, screw chillers etc. </a:t>
            </a:r>
          </a:p>
          <a:p>
            <a:pPr marL="177800" lvl="1" indent="-177800" algn="just">
              <a:buFont typeface="Arial" pitchFamily="34" charset="0"/>
              <a:buChar char="•"/>
            </a:pPr>
            <a:r>
              <a:rPr lang="en-US" sz="1200" dirty="0" smtClean="0">
                <a:solidFill>
                  <a:srgbClr val="002060"/>
                </a:solidFill>
                <a:latin typeface="Calibri" pitchFamily="34" charset="0"/>
              </a:rPr>
              <a:t>In all types of products stored, the respondents mentioned  compressors as mainly ammonia based followed by air and water cooled compressors</a:t>
            </a:r>
            <a:endParaRPr lang="en-US" sz="1200" dirty="0">
              <a:solidFill>
                <a:srgbClr val="002060"/>
              </a:solidFill>
              <a:latin typeface="Calibri" pitchFamily="34" charset="0"/>
            </a:endParaRPr>
          </a:p>
        </p:txBody>
      </p:sp>
      <p:sp>
        <p:nvSpPr>
          <p:cNvPr id="110" name="Round Diagonal Corner Rectangle 109"/>
          <p:cNvSpPr/>
          <p:nvPr/>
        </p:nvSpPr>
        <p:spPr bwMode="auto">
          <a:xfrm>
            <a:off x="338287" y="8559935"/>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Zone wise, while most of the zones use ammonia based compressors mainly, East zone CSs use more of air and water cooled compressors.</a:t>
            </a:r>
            <a:endParaRPr lang="en-US" sz="1200" dirty="0">
              <a:solidFill>
                <a:srgbClr val="002060"/>
              </a:solidFill>
              <a:latin typeface="Calibri" pitchFamily="34" charset="0"/>
            </a:endParaRPr>
          </a:p>
        </p:txBody>
      </p:sp>
      <p:cxnSp>
        <p:nvCxnSpPr>
          <p:cNvPr id="111" name="Straight Connector 110"/>
          <p:cNvCxnSpPr/>
          <p:nvPr/>
        </p:nvCxnSpPr>
        <p:spPr bwMode="auto">
          <a:xfrm>
            <a:off x="365760" y="53737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112" name="TextBox 111"/>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34" name="Table 33"/>
          <p:cNvGraphicFramePr>
            <a:graphicFrameLocks noGrp="1"/>
          </p:cNvGraphicFramePr>
          <p:nvPr/>
        </p:nvGraphicFramePr>
        <p:xfrm>
          <a:off x="228600" y="6146069"/>
          <a:ext cx="1228666" cy="2245495"/>
        </p:xfrm>
        <a:graphic>
          <a:graphicData uri="http://schemas.openxmlformats.org/drawingml/2006/table">
            <a:tbl>
              <a:tblPr/>
              <a:tblGrid>
                <a:gridCol w="1228666"/>
              </a:tblGrid>
              <a:tr h="320785">
                <a:tc>
                  <a:txBody>
                    <a:bodyPr/>
                    <a:lstStyle/>
                    <a:p>
                      <a:pPr algn="r" fontAlgn="ctr"/>
                      <a:r>
                        <a:rPr lang="en-US" sz="1000" b="0" i="0" u="none" strike="noStrike" kern="1200" dirty="0">
                          <a:solidFill>
                            <a:srgbClr val="002060"/>
                          </a:solidFill>
                          <a:latin typeface="Calibri"/>
                          <a:ea typeface="+mn-ea"/>
                          <a:cs typeface="+mn-cs"/>
                        </a:rPr>
                        <a:t>Ammonia Based</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320785">
                <a:tc>
                  <a:txBody>
                    <a:bodyPr/>
                    <a:lstStyle/>
                    <a:p>
                      <a:pPr algn="r" fontAlgn="ctr"/>
                      <a:r>
                        <a:rPr lang="en-US" sz="1000" b="0" i="0" u="none" strike="noStrike" kern="1200" dirty="0">
                          <a:solidFill>
                            <a:srgbClr val="002060"/>
                          </a:solidFill>
                          <a:latin typeface="Calibri"/>
                          <a:ea typeface="+mn-ea"/>
                          <a:cs typeface="+mn-cs"/>
                        </a:rPr>
                        <a:t>Air and water cooled</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20785">
                <a:tc>
                  <a:txBody>
                    <a:bodyPr/>
                    <a:lstStyle/>
                    <a:p>
                      <a:pPr algn="r" fontAlgn="ctr"/>
                      <a:r>
                        <a:rPr lang="en-US" sz="1000" b="0" i="0" u="none" strike="noStrike" kern="1200" dirty="0">
                          <a:solidFill>
                            <a:srgbClr val="002060"/>
                          </a:solidFill>
                          <a:latin typeface="Calibri"/>
                          <a:ea typeface="+mn-ea"/>
                          <a:cs typeface="+mn-cs"/>
                        </a:rPr>
                        <a:t>Reciprocating</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20785">
                <a:tc>
                  <a:txBody>
                    <a:bodyPr/>
                    <a:lstStyle/>
                    <a:p>
                      <a:pPr algn="r" fontAlgn="ctr"/>
                      <a:r>
                        <a:rPr lang="en-US" sz="1000" b="0" i="0" u="none" strike="noStrike" kern="1200" dirty="0">
                          <a:solidFill>
                            <a:srgbClr val="002060"/>
                          </a:solidFill>
                          <a:latin typeface="Calibri"/>
                          <a:ea typeface="+mn-ea"/>
                          <a:cs typeface="+mn-cs"/>
                        </a:rPr>
                        <a:t>Screw</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20785">
                <a:tc>
                  <a:txBody>
                    <a:bodyPr/>
                    <a:lstStyle/>
                    <a:p>
                      <a:pPr algn="r" fontAlgn="ctr"/>
                      <a:r>
                        <a:rPr lang="en-US" sz="1000" b="0" i="0" u="none" strike="noStrike" kern="1200" dirty="0">
                          <a:solidFill>
                            <a:srgbClr val="002060"/>
                          </a:solidFill>
                          <a:latin typeface="Calibri"/>
                          <a:ea typeface="+mn-ea"/>
                          <a:cs typeface="+mn-cs"/>
                        </a:rPr>
                        <a:t>Centrifugal</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20785">
                <a:tc>
                  <a:txBody>
                    <a:bodyPr/>
                    <a:lstStyle/>
                    <a:p>
                      <a:pPr algn="r" fontAlgn="ctr"/>
                      <a:r>
                        <a:rPr lang="en-US" sz="1000" b="0" i="0" u="none" strike="noStrike" kern="1200" dirty="0">
                          <a:solidFill>
                            <a:srgbClr val="002060"/>
                          </a:solidFill>
                          <a:latin typeface="Calibri"/>
                          <a:ea typeface="+mn-ea"/>
                          <a:cs typeface="+mn-cs"/>
                        </a:rPr>
                        <a:t>Semi Hermetic</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20785">
                <a:tc>
                  <a:txBody>
                    <a:bodyPr/>
                    <a:lstStyle/>
                    <a:p>
                      <a:pPr algn="r" fontAlgn="ctr"/>
                      <a:r>
                        <a:rPr lang="en-US" sz="1000" b="0" i="0" u="none" strike="noStrike" kern="1200" dirty="0">
                          <a:solidFill>
                            <a:srgbClr val="002060"/>
                          </a:solidFill>
                          <a:latin typeface="Calibri"/>
                          <a:ea typeface="+mn-ea"/>
                          <a:cs typeface="+mn-cs"/>
                        </a:rPr>
                        <a:t>DK / CS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35" name="TextBox 34"/>
          <p:cNvSpPr txBox="1"/>
          <p:nvPr/>
        </p:nvSpPr>
        <p:spPr>
          <a:xfrm>
            <a:off x="3448935" y="9669645"/>
            <a:ext cx="1973617"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Compressor</a:t>
            </a:r>
            <a:endParaRPr lang="en-US" sz="900" dirty="0">
              <a:solidFill>
                <a:srgbClr val="FFFFFF"/>
              </a:solidFill>
            </a:endParaRPr>
          </a:p>
        </p:txBody>
      </p:sp>
      <p:sp>
        <p:nvSpPr>
          <p:cNvPr id="33" name="TextBox 32"/>
          <p:cNvSpPr txBox="1"/>
          <p:nvPr/>
        </p:nvSpPr>
        <p:spPr>
          <a:xfrm>
            <a:off x="1163152" y="1602374"/>
            <a:ext cx="726481"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n=17923)</a:t>
            </a:r>
            <a:endParaRPr lang="en-US" sz="1000" b="1" dirty="0">
              <a:solidFill>
                <a:srgbClr val="002060"/>
              </a:solidFill>
              <a:latin typeface="Calibri" pitchFamily="34" charset="0"/>
            </a:endParaRPr>
          </a:p>
        </p:txBody>
      </p:sp>
      <p:sp>
        <p:nvSpPr>
          <p:cNvPr id="36" name="TextBox 35"/>
          <p:cNvSpPr txBox="1"/>
          <p:nvPr/>
        </p:nvSpPr>
        <p:spPr>
          <a:xfrm>
            <a:off x="2223065" y="1615074"/>
            <a:ext cx="726481"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n=15532)</a:t>
            </a:r>
            <a:endParaRPr lang="en-US" sz="1000" b="1" dirty="0">
              <a:solidFill>
                <a:srgbClr val="002060"/>
              </a:solidFill>
              <a:latin typeface="Calibri" pitchFamily="34" charset="0"/>
            </a:endParaRPr>
          </a:p>
        </p:txBody>
      </p:sp>
      <p:sp>
        <p:nvSpPr>
          <p:cNvPr id="37" name="TextBox 36"/>
          <p:cNvSpPr txBox="1"/>
          <p:nvPr/>
        </p:nvSpPr>
        <p:spPr>
          <a:xfrm>
            <a:off x="3170531" y="161507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n=2218)</a:t>
            </a:r>
            <a:endParaRPr lang="en-US" sz="1000" b="1" dirty="0">
              <a:solidFill>
                <a:srgbClr val="002060"/>
              </a:solidFill>
              <a:latin typeface="Calibri" pitchFamily="34" charset="0"/>
            </a:endParaRPr>
          </a:p>
        </p:txBody>
      </p:sp>
      <p:sp>
        <p:nvSpPr>
          <p:cNvPr id="38" name="TextBox 37"/>
          <p:cNvSpPr txBox="1"/>
          <p:nvPr/>
        </p:nvSpPr>
        <p:spPr>
          <a:xfrm>
            <a:off x="4147494" y="161507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n=1835)</a:t>
            </a:r>
            <a:endParaRPr lang="en-US" sz="1000" b="1" dirty="0">
              <a:solidFill>
                <a:srgbClr val="002060"/>
              </a:solidFill>
              <a:latin typeface="Calibri" pitchFamily="34" charset="0"/>
            </a:endParaRPr>
          </a:p>
        </p:txBody>
      </p:sp>
      <p:sp>
        <p:nvSpPr>
          <p:cNvPr id="39" name="TextBox 38"/>
          <p:cNvSpPr txBox="1"/>
          <p:nvPr/>
        </p:nvSpPr>
        <p:spPr>
          <a:xfrm>
            <a:off x="5159608" y="1615074"/>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n=269)</a:t>
            </a:r>
            <a:endParaRPr lang="en-US" sz="1000" b="1" dirty="0">
              <a:solidFill>
                <a:srgbClr val="002060"/>
              </a:solidFill>
              <a:latin typeface="Calibri" pitchFamily="34" charset="0"/>
            </a:endParaRPr>
          </a:p>
        </p:txBody>
      </p:sp>
      <p:sp>
        <p:nvSpPr>
          <p:cNvPr id="40" name="TextBox 39"/>
          <p:cNvSpPr txBox="1"/>
          <p:nvPr/>
        </p:nvSpPr>
        <p:spPr>
          <a:xfrm>
            <a:off x="6056305" y="1473886"/>
            <a:ext cx="654345"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n=118)</a:t>
            </a:r>
            <a:endParaRPr lang="en-US" sz="1000" b="1" dirty="0">
              <a:solidFill>
                <a:srgbClr val="002060"/>
              </a:solidFill>
              <a:latin typeface="Calibri" pitchFamily="34" charset="0"/>
            </a:endParaRPr>
          </a:p>
        </p:txBody>
      </p:sp>
      <p:sp>
        <p:nvSpPr>
          <p:cNvPr id="41" name="TextBox 40"/>
          <p:cNvSpPr txBox="1"/>
          <p:nvPr/>
        </p:nvSpPr>
        <p:spPr>
          <a:xfrm>
            <a:off x="1150450" y="5617384"/>
            <a:ext cx="726481"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n=17923)</a:t>
            </a:r>
            <a:endParaRPr lang="en-US" sz="1000" b="1" dirty="0">
              <a:solidFill>
                <a:srgbClr val="002060"/>
              </a:solidFill>
              <a:latin typeface="Calibri" pitchFamily="34" charset="0"/>
            </a:endParaRPr>
          </a:p>
        </p:txBody>
      </p:sp>
      <p:sp>
        <p:nvSpPr>
          <p:cNvPr id="42" name="TextBox 41"/>
          <p:cNvSpPr txBox="1"/>
          <p:nvPr/>
        </p:nvSpPr>
        <p:spPr>
          <a:xfrm>
            <a:off x="2459096" y="561738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n=6990)</a:t>
            </a:r>
            <a:endParaRPr lang="en-US" sz="1000" b="1" dirty="0">
              <a:solidFill>
                <a:srgbClr val="002060"/>
              </a:solidFill>
              <a:latin typeface="Calibri" pitchFamily="34" charset="0"/>
            </a:endParaRPr>
          </a:p>
        </p:txBody>
      </p:sp>
      <p:sp>
        <p:nvSpPr>
          <p:cNvPr id="43" name="TextBox 42"/>
          <p:cNvSpPr txBox="1"/>
          <p:nvPr/>
        </p:nvSpPr>
        <p:spPr>
          <a:xfrm>
            <a:off x="3702022" y="561738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n=3651)</a:t>
            </a:r>
            <a:endParaRPr lang="en-US" sz="1000" b="1" dirty="0">
              <a:solidFill>
                <a:srgbClr val="002060"/>
              </a:solidFill>
              <a:latin typeface="Calibri" pitchFamily="34" charset="0"/>
            </a:endParaRPr>
          </a:p>
        </p:txBody>
      </p:sp>
      <p:sp>
        <p:nvSpPr>
          <p:cNvPr id="44" name="TextBox 43"/>
          <p:cNvSpPr txBox="1"/>
          <p:nvPr/>
        </p:nvSpPr>
        <p:spPr>
          <a:xfrm>
            <a:off x="4879223" y="561738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n=4039)</a:t>
            </a:r>
            <a:endParaRPr lang="en-US" sz="1000" b="1" dirty="0">
              <a:solidFill>
                <a:srgbClr val="002060"/>
              </a:solidFill>
              <a:latin typeface="Calibri" pitchFamily="34" charset="0"/>
            </a:endParaRPr>
          </a:p>
        </p:txBody>
      </p:sp>
      <p:sp>
        <p:nvSpPr>
          <p:cNvPr id="45" name="TextBox 44"/>
          <p:cNvSpPr txBox="1"/>
          <p:nvPr/>
        </p:nvSpPr>
        <p:spPr>
          <a:xfrm>
            <a:off x="6040395" y="561738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n=3243)</a:t>
            </a:r>
            <a:endParaRPr lang="en-US" sz="10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13.11 TYPE OF COMPRESSORS USED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9" name="TextBox 8"/>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0" name="Round Diagonal Corner Rectangle 9"/>
          <p:cNvSpPr/>
          <p:nvPr/>
        </p:nvSpPr>
        <p:spPr bwMode="auto">
          <a:xfrm>
            <a:off x="338287" y="8243888"/>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State wise analysis shows while most of the states mainly use ammonia based compressors, states like Sikkim, WB, Kerala and Karnataka use air and water cooled compressors</a:t>
            </a:r>
            <a:endParaRPr lang="en-US" sz="1200" dirty="0">
              <a:solidFill>
                <a:srgbClr val="002060"/>
              </a:solidFill>
              <a:latin typeface="Calibri" pitchFamily="34" charset="0"/>
            </a:endParaRPr>
          </a:p>
        </p:txBody>
      </p:sp>
      <p:graphicFrame>
        <p:nvGraphicFramePr>
          <p:cNvPr id="11" name="Table 10"/>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24688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(n=17923)</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n=2045)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n=4526)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n=1705)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n=574)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Ammonia Based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Air and water cooled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Reciprocating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Screw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Centrifugal</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Semi Hermetic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DK / 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304801" y="4398711"/>
          <a:ext cx="6305550" cy="24688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(n=17923)</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n=236)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n=1455)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Haryana</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(n=653)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Ammonia Based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84</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Air and water cooled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9</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Reciprocating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Screw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Centrifugal</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Semi Hermetic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DK / 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extBox 13"/>
          <p:cNvSpPr txBox="1"/>
          <p:nvPr/>
        </p:nvSpPr>
        <p:spPr>
          <a:xfrm>
            <a:off x="3448935" y="9669645"/>
            <a:ext cx="1973617"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Compressor</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13.11 TYPE </a:t>
            </a:r>
            <a:r>
              <a:rPr lang="en-US" dirty="0"/>
              <a:t>OF </a:t>
            </a:r>
            <a:r>
              <a:rPr lang="en-US" dirty="0" smtClean="0"/>
              <a:t>COMPRESSORS USED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9" name="TextBox 8"/>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0" name="Table 9"/>
          <p:cNvGraphicFramePr>
            <a:graphicFrameLocks noGrp="1"/>
          </p:cNvGraphicFramePr>
          <p:nvPr>
            <p:extLst>
              <p:ext uri="{D42A27DB-BD31-4B8C-83A1-F6EECF244321}">
                <p14:modId xmlns="" xmlns:p14="http://schemas.microsoft.com/office/powerpoint/2010/main" val="1900869649"/>
              </p:ext>
            </p:extLst>
          </p:nvPr>
        </p:nvGraphicFramePr>
        <p:xfrm>
          <a:off x="304801" y="4398711"/>
          <a:ext cx="6332418" cy="24688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94360"/>
                <a:gridCol w="548640"/>
                <a:gridCol w="548640"/>
                <a:gridCol w="548640"/>
                <a:gridCol w="617286"/>
                <a:gridCol w="731520"/>
                <a:gridCol w="617286"/>
                <a:gridCol w="61728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(n=17923)</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n=496)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n=2524)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(n=133)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Ammonia Based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Air and water cooled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Reciprocating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Screw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Centrifugal</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Semi Hermetic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DK / 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304801" y="1533075"/>
          <a:ext cx="6355080" cy="24688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94360"/>
                <a:gridCol w="594360"/>
                <a:gridCol w="594360"/>
                <a:gridCol w="457200"/>
                <a:gridCol w="457200"/>
                <a:gridCol w="548640"/>
                <a:gridCol w="411480"/>
                <a:gridCol w="685800"/>
                <a:gridCol w="50292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(n=17923)</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n=525)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n=483)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(n=1144)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Ammonia Based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70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Air and water cooled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Reciprocating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Screw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Centrifugal</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Semi Hermetic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DK / 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3" name="TextBox 12"/>
          <p:cNvSpPr txBox="1"/>
          <p:nvPr/>
        </p:nvSpPr>
        <p:spPr>
          <a:xfrm>
            <a:off x="3448935" y="9669645"/>
            <a:ext cx="1973617"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Compressor</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0" name="Chart 59"/>
          <p:cNvGraphicFramePr/>
          <p:nvPr>
            <p:extLst>
              <p:ext uri="{D42A27DB-BD31-4B8C-83A1-F6EECF244321}">
                <p14:modId xmlns="" xmlns:p14="http://schemas.microsoft.com/office/powerpoint/2010/main" val="1712051055"/>
              </p:ext>
            </p:extLst>
          </p:nvPr>
        </p:nvGraphicFramePr>
        <p:xfrm>
          <a:off x="3428508" y="2461985"/>
          <a:ext cx="2545934" cy="369999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9" name="Chart 58"/>
          <p:cNvGraphicFramePr/>
          <p:nvPr>
            <p:extLst>
              <p:ext uri="{D42A27DB-BD31-4B8C-83A1-F6EECF244321}">
                <p14:modId xmlns="" xmlns:p14="http://schemas.microsoft.com/office/powerpoint/2010/main" val="1712051055"/>
              </p:ext>
            </p:extLst>
          </p:nvPr>
        </p:nvGraphicFramePr>
        <p:xfrm>
          <a:off x="322444" y="2461985"/>
          <a:ext cx="2545934" cy="3699999"/>
        </p:xfrm>
        <a:graphic>
          <a:graphicData uri="http://schemas.openxmlformats.org/drawingml/2006/chart">
            <c:chart xmlns:c="http://schemas.openxmlformats.org/drawingml/2006/chart" xmlns:r="http://schemas.openxmlformats.org/officeDocument/2006/relationships" r:id="rId3"/>
          </a:graphicData>
        </a:graphic>
      </p:graphicFrame>
      <p:sp>
        <p:nvSpPr>
          <p:cNvPr id="8" name="Title 7"/>
          <p:cNvSpPr>
            <a:spLocks noGrp="1"/>
          </p:cNvSpPr>
          <p:nvPr>
            <p:ph type="title"/>
          </p:nvPr>
        </p:nvSpPr>
        <p:spPr/>
        <p:txBody>
          <a:bodyPr/>
          <a:lstStyle/>
          <a:p>
            <a:r>
              <a:rPr lang="en-US" sz="2000" dirty="0" smtClean="0"/>
              <a:t>13.12 SAFETY – EMERGENCY DOOR RELEASE AMONG  ALL COLD STORES AND AMONG THOSE WHO HAVE AVAILED SUBSIDIES </a:t>
            </a:r>
            <a:endParaRPr lang="en-US" sz="2000"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5" name="TextBox 34"/>
          <p:cNvSpPr txBox="1"/>
          <p:nvPr/>
        </p:nvSpPr>
        <p:spPr>
          <a:xfrm>
            <a:off x="1230272" y="2612727"/>
            <a:ext cx="755335" cy="461665"/>
          </a:xfrm>
          <a:prstGeom prst="rect">
            <a:avLst/>
          </a:prstGeom>
          <a:noFill/>
        </p:spPr>
        <p:txBody>
          <a:bodyPr wrap="none" rtlCol="0">
            <a:spAutoFit/>
          </a:bodyPr>
          <a:lstStyle/>
          <a:p>
            <a:r>
              <a:rPr lang="en-US" sz="1200" b="1" dirty="0">
                <a:solidFill>
                  <a:srgbClr val="002060"/>
                </a:solidFill>
                <a:latin typeface="Calibri" pitchFamily="34" charset="0"/>
              </a:rPr>
              <a:t>All</a:t>
            </a:r>
            <a:br>
              <a:rPr lang="en-US" sz="1200" b="1" dirty="0">
                <a:solidFill>
                  <a:srgbClr val="002060"/>
                </a:solidFill>
                <a:latin typeface="Calibri" pitchFamily="34" charset="0"/>
              </a:rPr>
            </a:br>
            <a:r>
              <a:rPr lang="en-US" sz="1200" b="1" dirty="0">
                <a:solidFill>
                  <a:srgbClr val="002060"/>
                </a:solidFill>
                <a:latin typeface="Calibri" pitchFamily="34" charset="0"/>
              </a:rPr>
              <a:t>(</a:t>
            </a:r>
            <a:r>
              <a:rPr lang="en-US" sz="1200" b="1" dirty="0" smtClean="0">
                <a:solidFill>
                  <a:srgbClr val="002060"/>
                </a:solidFill>
                <a:latin typeface="Calibri" pitchFamily="34" charset="0"/>
              </a:rPr>
              <a:t>n=5003)</a:t>
            </a:r>
            <a:endParaRPr lang="en-US" sz="1200" b="1" dirty="0">
              <a:solidFill>
                <a:srgbClr val="002060"/>
              </a:solidFill>
              <a:latin typeface="Calibri" pitchFamily="34" charset="0"/>
            </a:endParaRPr>
          </a:p>
        </p:txBody>
      </p:sp>
      <p:grpSp>
        <p:nvGrpSpPr>
          <p:cNvPr id="2" name="Group 63"/>
          <p:cNvGrpSpPr/>
          <p:nvPr/>
        </p:nvGrpSpPr>
        <p:grpSpPr>
          <a:xfrm>
            <a:off x="1449174" y="5617490"/>
            <a:ext cx="3807619" cy="768795"/>
            <a:chOff x="1158226" y="5617490"/>
            <a:chExt cx="3807619" cy="768795"/>
          </a:xfrm>
        </p:grpSpPr>
        <p:sp>
          <p:nvSpPr>
            <p:cNvPr id="37" name="Rectangle 36"/>
            <p:cNvSpPr/>
            <p:nvPr/>
          </p:nvSpPr>
          <p:spPr bwMode="auto">
            <a:xfrm>
              <a:off x="1158226" y="5617490"/>
              <a:ext cx="3807619" cy="76879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1287509" y="5705553"/>
              <a:ext cx="3323174" cy="503974"/>
              <a:chOff x="-494419" y="1540077"/>
              <a:chExt cx="3323174" cy="503974"/>
            </a:xfrm>
          </p:grpSpPr>
          <p:grpSp>
            <p:nvGrpSpPr>
              <p:cNvPr id="5" name="Group 22"/>
              <p:cNvGrpSpPr/>
              <p:nvPr/>
            </p:nvGrpSpPr>
            <p:grpSpPr>
              <a:xfrm>
                <a:off x="-494419" y="1540077"/>
                <a:ext cx="2472018" cy="184666"/>
                <a:chOff x="847859" y="4072137"/>
                <a:chExt cx="2472018" cy="184666"/>
              </a:xfrm>
            </p:grpSpPr>
            <p:sp>
              <p:nvSpPr>
                <p:cNvPr id="57" name="Rectangle 12"/>
                <p:cNvSpPr>
                  <a:spLocks noChangeArrowheads="1"/>
                </p:cNvSpPr>
                <p:nvPr/>
              </p:nvSpPr>
              <p:spPr bwMode="auto">
                <a:xfrm>
                  <a:off x="847859" y="4115195"/>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58" name="Rectangle 13"/>
                <p:cNvSpPr>
                  <a:spLocks noChangeArrowheads="1"/>
                </p:cNvSpPr>
                <p:nvPr/>
              </p:nvSpPr>
              <p:spPr bwMode="auto">
                <a:xfrm>
                  <a:off x="984109" y="4072137"/>
                  <a:ext cx="233576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Emergency Door Release from inside</a:t>
                  </a:r>
                  <a:endParaRPr lang="en-US" sz="1200" b="1" i="1" dirty="0">
                    <a:solidFill>
                      <a:srgbClr val="002060"/>
                    </a:solidFill>
                    <a:latin typeface="Calibri" pitchFamily="34" charset="0"/>
                  </a:endParaRPr>
                </a:p>
              </p:txBody>
            </p:sp>
          </p:grpSp>
          <p:grpSp>
            <p:nvGrpSpPr>
              <p:cNvPr id="6" name="Group 21"/>
              <p:cNvGrpSpPr/>
              <p:nvPr/>
            </p:nvGrpSpPr>
            <p:grpSpPr>
              <a:xfrm>
                <a:off x="-494283" y="1540077"/>
                <a:ext cx="3323038" cy="503974"/>
                <a:chOff x="1398858" y="3807818"/>
                <a:chExt cx="3323038" cy="503974"/>
              </a:xfrm>
            </p:grpSpPr>
            <p:sp>
              <p:nvSpPr>
                <p:cNvPr id="49" name="Rectangle 15"/>
                <p:cNvSpPr>
                  <a:spLocks noChangeArrowheads="1"/>
                </p:cNvSpPr>
                <p:nvPr/>
              </p:nvSpPr>
              <p:spPr bwMode="auto">
                <a:xfrm>
                  <a:off x="4382488" y="3807818"/>
                  <a:ext cx="30296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Both</a:t>
                  </a:r>
                  <a:endParaRPr lang="en-US" sz="1200" b="1" i="1" dirty="0">
                    <a:solidFill>
                      <a:srgbClr val="002060"/>
                    </a:solidFill>
                    <a:latin typeface="Calibri" pitchFamily="34" charset="0"/>
                  </a:endParaRPr>
                </a:p>
              </p:txBody>
            </p:sp>
            <p:sp>
              <p:nvSpPr>
                <p:cNvPr id="52" name="Rectangle 14"/>
                <p:cNvSpPr>
                  <a:spLocks noChangeArrowheads="1"/>
                </p:cNvSpPr>
                <p:nvPr/>
              </p:nvSpPr>
              <p:spPr bwMode="auto">
                <a:xfrm>
                  <a:off x="1398858" y="4170184"/>
                  <a:ext cx="101600" cy="101600"/>
                </a:xfrm>
                <a:prstGeom prst="rect">
                  <a:avLst/>
                </a:prstGeom>
                <a:gradFill flip="none" rotWithShape="1">
                  <a:gsLst>
                    <a:gs pos="0">
                      <a:srgbClr val="597A91"/>
                    </a:gs>
                    <a:gs pos="50000">
                      <a:srgbClr val="82B1D0"/>
                    </a:gs>
                    <a:gs pos="100000">
                      <a:srgbClr val="9CD3F8"/>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53" name="Rectangle 15"/>
                <p:cNvSpPr>
                  <a:spLocks noChangeArrowheads="1"/>
                </p:cNvSpPr>
                <p:nvPr/>
              </p:nvSpPr>
              <p:spPr bwMode="auto">
                <a:xfrm>
                  <a:off x="1535902" y="4127126"/>
                  <a:ext cx="1587807"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Emergency Bell on inside</a:t>
                  </a:r>
                  <a:endParaRPr lang="en-US" sz="1200" b="1" i="1" dirty="0">
                    <a:solidFill>
                      <a:srgbClr val="002060"/>
                    </a:solidFill>
                    <a:latin typeface="Calibri" pitchFamily="34" charset="0"/>
                  </a:endParaRPr>
                </a:p>
              </p:txBody>
            </p:sp>
            <p:sp>
              <p:nvSpPr>
                <p:cNvPr id="54" name="Rectangle 14"/>
                <p:cNvSpPr>
                  <a:spLocks noChangeArrowheads="1"/>
                </p:cNvSpPr>
                <p:nvPr/>
              </p:nvSpPr>
              <p:spPr bwMode="auto">
                <a:xfrm>
                  <a:off x="4233585" y="4141156"/>
                  <a:ext cx="101600" cy="101600"/>
                </a:xfrm>
                <a:prstGeom prst="rect">
                  <a:avLst/>
                </a:prstGeom>
                <a:solidFill>
                  <a:srgbClr val="00B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55" name="Rectangle 15"/>
                <p:cNvSpPr>
                  <a:spLocks noChangeArrowheads="1"/>
                </p:cNvSpPr>
                <p:nvPr/>
              </p:nvSpPr>
              <p:spPr bwMode="auto">
                <a:xfrm>
                  <a:off x="4382059" y="4098098"/>
                  <a:ext cx="339837"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None</a:t>
                  </a:r>
                  <a:endParaRPr lang="en-US" sz="1200" b="1" i="1" dirty="0">
                    <a:solidFill>
                      <a:srgbClr val="002060"/>
                    </a:solidFill>
                    <a:latin typeface="Calibri" pitchFamily="34" charset="0"/>
                  </a:endParaRPr>
                </a:p>
              </p:txBody>
            </p:sp>
            <p:sp>
              <p:nvSpPr>
                <p:cNvPr id="56" name="Rectangle 14"/>
                <p:cNvSpPr>
                  <a:spLocks noChangeArrowheads="1"/>
                </p:cNvSpPr>
                <p:nvPr/>
              </p:nvSpPr>
              <p:spPr bwMode="auto">
                <a:xfrm>
                  <a:off x="4237824" y="3850876"/>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grpSp>
        </p:grpSp>
      </p:grpSp>
      <p:sp>
        <p:nvSpPr>
          <p:cNvPr id="61" name="TextBox 60"/>
          <p:cNvSpPr txBox="1"/>
          <p:nvPr/>
        </p:nvSpPr>
        <p:spPr>
          <a:xfrm>
            <a:off x="3716068" y="2612727"/>
            <a:ext cx="2228110" cy="461665"/>
          </a:xfrm>
          <a:prstGeom prst="rect">
            <a:avLst/>
          </a:prstGeom>
          <a:noFill/>
        </p:spPr>
        <p:txBody>
          <a:bodyPr wrap="none" rtlCol="0">
            <a:spAutoFit/>
          </a:bodyPr>
          <a:lstStyle/>
          <a:p>
            <a:r>
              <a:rPr lang="en-US" sz="1200" b="1" dirty="0" smtClean="0">
                <a:solidFill>
                  <a:srgbClr val="002060"/>
                </a:solidFill>
                <a:latin typeface="Calibri" pitchFamily="34" charset="0"/>
              </a:rPr>
              <a:t>All Those who availed Subsidies</a:t>
            </a:r>
            <a:r>
              <a:rPr lang="en-US" sz="1200" b="1" dirty="0">
                <a:solidFill>
                  <a:srgbClr val="002060"/>
                </a:solidFill>
                <a:latin typeface="Calibri" pitchFamily="34" charset="0"/>
              </a:rPr>
              <a:t/>
            </a:r>
            <a:br>
              <a:rPr lang="en-US" sz="1200" b="1" dirty="0">
                <a:solidFill>
                  <a:srgbClr val="002060"/>
                </a:solidFill>
                <a:latin typeface="Calibri" pitchFamily="34" charset="0"/>
              </a:rPr>
            </a:br>
            <a:r>
              <a:rPr lang="en-US" sz="1200" b="1" dirty="0">
                <a:solidFill>
                  <a:srgbClr val="002060"/>
                </a:solidFill>
                <a:latin typeface="Calibri" pitchFamily="34" charset="0"/>
              </a:rPr>
              <a:t>(</a:t>
            </a:r>
            <a:r>
              <a:rPr lang="en-US" sz="1200" b="1" dirty="0" smtClean="0">
                <a:solidFill>
                  <a:srgbClr val="002060"/>
                </a:solidFill>
                <a:latin typeface="Calibri" pitchFamily="34" charset="0"/>
              </a:rPr>
              <a:t>n=2079)</a:t>
            </a:r>
            <a:endParaRPr lang="en-US" sz="1200" b="1" dirty="0">
              <a:solidFill>
                <a:srgbClr val="002060"/>
              </a:solidFill>
              <a:latin typeface="Calibri" pitchFamily="34" charset="0"/>
            </a:endParaRPr>
          </a:p>
        </p:txBody>
      </p:sp>
      <p:sp>
        <p:nvSpPr>
          <p:cNvPr id="23" name="TextBox 22"/>
          <p:cNvSpPr txBox="1"/>
          <p:nvPr/>
        </p:nvSpPr>
        <p:spPr>
          <a:xfrm>
            <a:off x="540911" y="7122017"/>
            <a:ext cx="6053072" cy="1200329"/>
          </a:xfrm>
          <a:prstGeom prst="rect">
            <a:avLst/>
          </a:prstGeom>
          <a:noFill/>
        </p:spPr>
        <p:txBody>
          <a:bodyPr wrap="square" rtlCol="0">
            <a:spAutoFit/>
          </a:bodyPr>
          <a:lstStyle/>
          <a:p>
            <a:pPr marL="361950" indent="-361950" algn="just">
              <a:buFont typeface="Arial" pitchFamily="34" charset="0"/>
              <a:buChar char="•"/>
            </a:pPr>
            <a:r>
              <a:rPr lang="en-US" sz="1200" dirty="0" smtClean="0">
                <a:solidFill>
                  <a:schemeClr val="tx1"/>
                </a:solidFill>
                <a:latin typeface="Calibri" pitchFamily="34" charset="0"/>
              </a:rPr>
              <a:t>Overall two thirds (adding ‘both’ to both the systems) use either emergency door system from inside or emergency bell system from inside.</a:t>
            </a:r>
          </a:p>
          <a:p>
            <a:pPr marL="361950" indent="-361950" algn="l">
              <a:buFont typeface="Arial" pitchFamily="34" charset="0"/>
              <a:buChar char="•"/>
            </a:pPr>
            <a:endParaRPr lang="en-US" sz="1200" dirty="0" smtClean="0">
              <a:solidFill>
                <a:schemeClr val="tx1"/>
              </a:solidFill>
              <a:latin typeface="Calibri" pitchFamily="34" charset="0"/>
            </a:endParaRPr>
          </a:p>
          <a:p>
            <a:pPr marL="361950" indent="-361950" algn="l">
              <a:buFont typeface="Arial" pitchFamily="34" charset="0"/>
              <a:buChar char="•"/>
            </a:pPr>
            <a:r>
              <a:rPr lang="en-US" sz="1200" dirty="0" smtClean="0">
                <a:solidFill>
                  <a:schemeClr val="tx1"/>
                </a:solidFill>
                <a:latin typeface="Calibri" pitchFamily="34" charset="0"/>
              </a:rPr>
              <a:t>The situation is similar even among cold stores who have availed subsidies</a:t>
            </a:r>
          </a:p>
          <a:p>
            <a:pPr marL="361950" indent="-361950" algn="l">
              <a:buFont typeface="Arial" pitchFamily="34" charset="0"/>
              <a:buChar char="•"/>
            </a:pPr>
            <a:endParaRPr lang="en-US" sz="1200" dirty="0" smtClean="0">
              <a:solidFill>
                <a:schemeClr val="tx1"/>
              </a:solidFill>
              <a:latin typeface="Calibri" pitchFamily="34" charset="0"/>
            </a:endParaRPr>
          </a:p>
          <a:p>
            <a:pPr marL="361950" indent="-361950" algn="l">
              <a:buFont typeface="Arial" pitchFamily="34" charset="0"/>
              <a:buChar char="•"/>
            </a:pPr>
            <a:endParaRPr lang="en-IN" sz="1200" dirty="0">
              <a:solidFill>
                <a:schemeClr val="tx1"/>
              </a:solidFill>
              <a:latin typeface="Calibri" pitchFamily="34" charset="0"/>
            </a:endParaRPr>
          </a:p>
        </p:txBody>
      </p:sp>
    </p:spTree>
  </p:cSld>
  <p:clrMapOvr>
    <a:masterClrMapping/>
  </p:clrMapOvr>
  <p:transition/>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8" name="Chart 77"/>
          <p:cNvGraphicFramePr/>
          <p:nvPr>
            <p:extLst>
              <p:ext uri="{D42A27DB-BD31-4B8C-83A1-F6EECF244321}">
                <p14:modId xmlns="" xmlns:p14="http://schemas.microsoft.com/office/powerpoint/2010/main" val="1712051055"/>
              </p:ext>
            </p:extLst>
          </p:nvPr>
        </p:nvGraphicFramePr>
        <p:xfrm>
          <a:off x="5595670" y="1871436"/>
          <a:ext cx="1247816" cy="1917752"/>
        </p:xfrm>
        <a:graphic>
          <a:graphicData uri="http://schemas.openxmlformats.org/drawingml/2006/chart">
            <c:chart xmlns:c="http://schemas.openxmlformats.org/drawingml/2006/chart" xmlns:r="http://schemas.openxmlformats.org/officeDocument/2006/relationships" r:id="rId2"/>
          </a:graphicData>
        </a:graphic>
      </p:graphicFrame>
      <p:sp>
        <p:nvSpPr>
          <p:cNvPr id="62" name="Round Diagonal Corner Rectangle 61"/>
          <p:cNvSpPr/>
          <p:nvPr/>
        </p:nvSpPr>
        <p:spPr bwMode="auto">
          <a:xfrm>
            <a:off x="338287" y="7922263"/>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Zone wise details vary with each zone</a:t>
            </a:r>
          </a:p>
          <a:p>
            <a:pPr marL="177800" lvl="1" indent="-177800" algn="l">
              <a:buFont typeface="Arial" pitchFamily="34" charset="0"/>
              <a:buChar char="•"/>
            </a:pPr>
            <a:r>
              <a:rPr lang="en-US" sz="1200" dirty="0" smtClean="0">
                <a:solidFill>
                  <a:srgbClr val="002060"/>
                </a:solidFill>
                <a:latin typeface="Calibri" pitchFamily="34" charset="0"/>
              </a:rPr>
              <a:t>In North 70% have emergency door release system while only 48% have bell onside</a:t>
            </a:r>
          </a:p>
          <a:p>
            <a:pPr marL="177800" lvl="1" indent="-177800" algn="l">
              <a:buFont typeface="Arial" pitchFamily="34" charset="0"/>
              <a:buChar char="•"/>
            </a:pPr>
            <a:r>
              <a:rPr lang="en-US" sz="1200" dirty="0" smtClean="0">
                <a:solidFill>
                  <a:srgbClr val="002060"/>
                </a:solidFill>
                <a:latin typeface="Calibri" pitchFamily="34" charset="0"/>
              </a:rPr>
              <a:t>In East 66% and 68% have emergency door and emergency bell respectively</a:t>
            </a:r>
          </a:p>
          <a:p>
            <a:pPr marL="177800" lvl="1" indent="-177800" algn="l">
              <a:buFont typeface="Arial" pitchFamily="34" charset="0"/>
              <a:buChar char="•"/>
            </a:pPr>
            <a:r>
              <a:rPr lang="en-US" sz="1200" dirty="0" smtClean="0">
                <a:solidFill>
                  <a:srgbClr val="002060"/>
                </a:solidFill>
                <a:latin typeface="Calibri" pitchFamily="34" charset="0"/>
              </a:rPr>
              <a:t>In West, only 40% have emergency door release system while 74% have emergency bell </a:t>
            </a:r>
          </a:p>
          <a:p>
            <a:pPr marL="177800" lvl="1" indent="-177800" algn="l">
              <a:buFont typeface="Arial" pitchFamily="34" charset="0"/>
              <a:buChar char="•"/>
            </a:pPr>
            <a:r>
              <a:rPr lang="en-US" sz="1200" dirty="0" smtClean="0">
                <a:solidFill>
                  <a:srgbClr val="002060"/>
                </a:solidFill>
                <a:latin typeface="Calibri" pitchFamily="34" charset="0"/>
              </a:rPr>
              <a:t>In South around 68% have emergency door release system and 71% have bell inside</a:t>
            </a:r>
            <a:endParaRPr lang="en-US" sz="1200" dirty="0">
              <a:solidFill>
                <a:srgbClr val="002060"/>
              </a:solidFill>
              <a:latin typeface="Calibri" pitchFamily="34" charset="0"/>
            </a:endParaRPr>
          </a:p>
        </p:txBody>
      </p:sp>
      <p:graphicFrame>
        <p:nvGraphicFramePr>
          <p:cNvPr id="64" name="Chart 63"/>
          <p:cNvGraphicFramePr/>
          <p:nvPr>
            <p:extLst>
              <p:ext uri="{D42A27DB-BD31-4B8C-83A1-F6EECF244321}">
                <p14:modId xmlns="" xmlns:p14="http://schemas.microsoft.com/office/powerpoint/2010/main" val="1712051055"/>
              </p:ext>
            </p:extLst>
          </p:nvPr>
        </p:nvGraphicFramePr>
        <p:xfrm>
          <a:off x="104734" y="1871436"/>
          <a:ext cx="1247816" cy="1917752"/>
        </p:xfrm>
        <a:graphic>
          <a:graphicData uri="http://schemas.openxmlformats.org/drawingml/2006/chart">
            <c:chart xmlns:c="http://schemas.openxmlformats.org/drawingml/2006/chart" xmlns:r="http://schemas.openxmlformats.org/officeDocument/2006/relationships" r:id="rId3"/>
          </a:graphicData>
        </a:graphic>
      </p:graphicFrame>
      <p:sp>
        <p:nvSpPr>
          <p:cNvPr id="81" name="Round Diagonal Corner Rectangle 80"/>
          <p:cNvSpPr/>
          <p:nvPr/>
        </p:nvSpPr>
        <p:spPr bwMode="auto">
          <a:xfrm>
            <a:off x="338287" y="3997331"/>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Around two thirds have either emergency door release system from inside or bell inside in all types of cold stores except Type M.</a:t>
            </a:r>
          </a:p>
          <a:p>
            <a:pPr marL="177800" lvl="1" indent="-177800" algn="just">
              <a:buFont typeface="Arial" pitchFamily="34" charset="0"/>
              <a:buChar char="•"/>
            </a:pPr>
            <a:r>
              <a:rPr lang="en-US" sz="1200" dirty="0" smtClean="0">
                <a:solidFill>
                  <a:srgbClr val="002060"/>
                </a:solidFill>
                <a:latin typeface="Calibri" pitchFamily="34" charset="0"/>
              </a:rPr>
              <a:t>In type M 89%  cold stores have emergency bell inside while 50% have emergency door release system from inside</a:t>
            </a:r>
          </a:p>
        </p:txBody>
      </p:sp>
      <p:cxnSp>
        <p:nvCxnSpPr>
          <p:cNvPr id="82" name="Straight Connector 81"/>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grpSp>
        <p:nvGrpSpPr>
          <p:cNvPr id="2" name="Group 103"/>
          <p:cNvGrpSpPr/>
          <p:nvPr/>
        </p:nvGrpSpPr>
        <p:grpSpPr>
          <a:xfrm>
            <a:off x="600064" y="3384107"/>
            <a:ext cx="5657873" cy="398905"/>
            <a:chOff x="2258283" y="4997288"/>
            <a:chExt cx="5657873" cy="398905"/>
          </a:xfrm>
        </p:grpSpPr>
        <p:sp>
          <p:nvSpPr>
            <p:cNvPr id="100" name="Rectangle 99"/>
            <p:cNvSpPr/>
            <p:nvPr/>
          </p:nvSpPr>
          <p:spPr bwMode="auto">
            <a:xfrm>
              <a:off x="2258283" y="4997288"/>
              <a:ext cx="5657873" cy="3989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2359459" y="5113925"/>
              <a:ext cx="5392073" cy="184666"/>
              <a:chOff x="-1294519" y="1549602"/>
              <a:chExt cx="5392073" cy="184666"/>
            </a:xfrm>
          </p:grpSpPr>
          <p:grpSp>
            <p:nvGrpSpPr>
              <p:cNvPr id="4" name="Group 22"/>
              <p:cNvGrpSpPr/>
              <p:nvPr/>
            </p:nvGrpSpPr>
            <p:grpSpPr>
              <a:xfrm>
                <a:off x="-1294519" y="1549602"/>
                <a:ext cx="2472018" cy="184666"/>
                <a:chOff x="47759" y="4081662"/>
                <a:chExt cx="2472018" cy="184666"/>
              </a:xfrm>
            </p:grpSpPr>
            <p:sp>
              <p:nvSpPr>
                <p:cNvPr id="110" name="Rectangle 12"/>
                <p:cNvSpPr>
                  <a:spLocks noChangeArrowheads="1"/>
                </p:cNvSpPr>
                <p:nvPr/>
              </p:nvSpPr>
              <p:spPr bwMode="auto">
                <a:xfrm>
                  <a:off x="47759" y="4124720"/>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11" name="Rectangle 13"/>
                <p:cNvSpPr>
                  <a:spLocks noChangeArrowheads="1"/>
                </p:cNvSpPr>
                <p:nvPr/>
              </p:nvSpPr>
              <p:spPr bwMode="auto">
                <a:xfrm>
                  <a:off x="184009" y="4081662"/>
                  <a:ext cx="233576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Emergency Door Release from inside</a:t>
                  </a:r>
                  <a:endParaRPr lang="en-US" sz="1200" b="1" i="1" dirty="0">
                    <a:solidFill>
                      <a:srgbClr val="002060"/>
                    </a:solidFill>
                    <a:latin typeface="Arial" pitchFamily="34" charset="0"/>
                  </a:endParaRPr>
                </a:p>
              </p:txBody>
            </p:sp>
          </p:grpSp>
          <p:grpSp>
            <p:nvGrpSpPr>
              <p:cNvPr id="5" name="Group 21"/>
              <p:cNvGrpSpPr/>
              <p:nvPr/>
            </p:nvGrpSpPr>
            <p:grpSpPr>
              <a:xfrm>
                <a:off x="1271628" y="1549602"/>
                <a:ext cx="2825926" cy="184666"/>
                <a:chOff x="3164769" y="3817343"/>
                <a:chExt cx="2825926" cy="184666"/>
              </a:xfrm>
            </p:grpSpPr>
            <p:sp>
              <p:nvSpPr>
                <p:cNvPr id="104" name="Rectangle 14"/>
                <p:cNvSpPr>
                  <a:spLocks noChangeArrowheads="1"/>
                </p:cNvSpPr>
                <p:nvPr/>
              </p:nvSpPr>
              <p:spPr bwMode="auto">
                <a:xfrm>
                  <a:off x="3164769" y="3860401"/>
                  <a:ext cx="101600" cy="101600"/>
                </a:xfrm>
                <a:prstGeom prst="rect">
                  <a:avLst/>
                </a:prstGeom>
                <a:gradFill flip="none" rotWithShape="1">
                  <a:gsLst>
                    <a:gs pos="0">
                      <a:srgbClr val="597A91"/>
                    </a:gs>
                    <a:gs pos="50000">
                      <a:srgbClr val="82B1D0"/>
                    </a:gs>
                    <a:gs pos="100000">
                      <a:srgbClr val="9CD3F8"/>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5" name="Rectangle 15"/>
                <p:cNvSpPr>
                  <a:spLocks noChangeArrowheads="1"/>
                </p:cNvSpPr>
                <p:nvPr/>
              </p:nvSpPr>
              <p:spPr bwMode="auto">
                <a:xfrm>
                  <a:off x="3292288" y="3817343"/>
                  <a:ext cx="1587807"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Emergency Bell on inside</a:t>
                  </a:r>
                  <a:endParaRPr lang="en-US" sz="1200" b="1" i="1" dirty="0">
                    <a:solidFill>
                      <a:srgbClr val="002060"/>
                    </a:solidFill>
                    <a:latin typeface="Arial" pitchFamily="34" charset="0"/>
                  </a:endParaRPr>
                </a:p>
              </p:txBody>
            </p:sp>
            <p:sp>
              <p:nvSpPr>
                <p:cNvPr id="106" name="Rectangle 14"/>
                <p:cNvSpPr>
                  <a:spLocks noChangeArrowheads="1"/>
                </p:cNvSpPr>
                <p:nvPr/>
              </p:nvSpPr>
              <p:spPr bwMode="auto">
                <a:xfrm>
                  <a:off x="5523339" y="3860401"/>
                  <a:ext cx="101600" cy="101600"/>
                </a:xfrm>
                <a:prstGeom prst="rect">
                  <a:avLst/>
                </a:prstGeom>
                <a:solidFill>
                  <a:srgbClr val="00B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7" name="Rectangle 15"/>
                <p:cNvSpPr>
                  <a:spLocks noChangeArrowheads="1"/>
                </p:cNvSpPr>
                <p:nvPr/>
              </p:nvSpPr>
              <p:spPr bwMode="auto">
                <a:xfrm>
                  <a:off x="5650858" y="3817343"/>
                  <a:ext cx="339837"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None</a:t>
                  </a:r>
                  <a:endParaRPr lang="en-US" sz="1200" b="1" i="1" dirty="0">
                    <a:solidFill>
                      <a:srgbClr val="002060"/>
                    </a:solidFill>
                    <a:latin typeface="Arial" pitchFamily="34" charset="0"/>
                  </a:endParaRPr>
                </a:p>
              </p:txBody>
            </p:sp>
            <p:sp>
              <p:nvSpPr>
                <p:cNvPr id="108" name="Rectangle 14"/>
                <p:cNvSpPr>
                  <a:spLocks noChangeArrowheads="1"/>
                </p:cNvSpPr>
                <p:nvPr/>
              </p:nvSpPr>
              <p:spPr bwMode="auto">
                <a:xfrm>
                  <a:off x="4986129" y="3860401"/>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9" name="Rectangle 15"/>
                <p:cNvSpPr>
                  <a:spLocks noChangeArrowheads="1"/>
                </p:cNvSpPr>
                <p:nvPr/>
              </p:nvSpPr>
              <p:spPr bwMode="auto">
                <a:xfrm>
                  <a:off x="5123173" y="3817343"/>
                  <a:ext cx="30296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Both</a:t>
                  </a:r>
                  <a:endParaRPr lang="en-US" sz="1200" b="1" i="1" dirty="0">
                    <a:solidFill>
                      <a:srgbClr val="002060"/>
                    </a:solidFill>
                    <a:latin typeface="Arial" pitchFamily="34" charset="0"/>
                  </a:endParaRPr>
                </a:p>
              </p:txBody>
            </p:sp>
          </p:grpSp>
        </p:grpSp>
      </p:grpSp>
      <p:sp>
        <p:nvSpPr>
          <p:cNvPr id="69" name="TextBox 68"/>
          <p:cNvSpPr txBox="1"/>
          <p:nvPr/>
        </p:nvSpPr>
        <p:spPr>
          <a:xfrm>
            <a:off x="301171"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72" name="TextBox 71"/>
          <p:cNvSpPr txBox="1"/>
          <p:nvPr/>
        </p:nvSpPr>
        <p:spPr>
          <a:xfrm>
            <a:off x="1630002" y="571585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73" name="TextBox 72"/>
          <p:cNvSpPr txBox="1"/>
          <p:nvPr/>
        </p:nvSpPr>
        <p:spPr>
          <a:xfrm>
            <a:off x="2987364" y="571585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74" name="TextBox 73"/>
          <p:cNvSpPr txBox="1"/>
          <p:nvPr/>
        </p:nvSpPr>
        <p:spPr>
          <a:xfrm>
            <a:off x="4268788" y="571585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75" name="TextBox 74"/>
          <p:cNvSpPr txBox="1"/>
          <p:nvPr/>
        </p:nvSpPr>
        <p:spPr>
          <a:xfrm>
            <a:off x="5537246" y="5715858"/>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graphicFrame>
        <p:nvGraphicFramePr>
          <p:cNvPr id="99" name="Chart 98"/>
          <p:cNvGraphicFramePr/>
          <p:nvPr>
            <p:extLst>
              <p:ext uri="{D42A27DB-BD31-4B8C-83A1-F6EECF244321}">
                <p14:modId xmlns="" xmlns:p14="http://schemas.microsoft.com/office/powerpoint/2010/main" val="1712051055"/>
              </p:ext>
            </p:extLst>
          </p:nvPr>
        </p:nvGraphicFramePr>
        <p:xfrm>
          <a:off x="1202921" y="1871436"/>
          <a:ext cx="1247816" cy="19177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01" name="Chart 100"/>
          <p:cNvGraphicFramePr/>
          <p:nvPr>
            <p:extLst>
              <p:ext uri="{D42A27DB-BD31-4B8C-83A1-F6EECF244321}">
                <p14:modId xmlns="" xmlns:p14="http://schemas.microsoft.com/office/powerpoint/2010/main" val="1712051055"/>
              </p:ext>
            </p:extLst>
          </p:nvPr>
        </p:nvGraphicFramePr>
        <p:xfrm>
          <a:off x="2301108" y="1871436"/>
          <a:ext cx="1247816" cy="19177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02" name="Chart 101"/>
          <p:cNvGraphicFramePr/>
          <p:nvPr>
            <p:extLst>
              <p:ext uri="{D42A27DB-BD31-4B8C-83A1-F6EECF244321}">
                <p14:modId xmlns="" xmlns:p14="http://schemas.microsoft.com/office/powerpoint/2010/main" val="1712051055"/>
              </p:ext>
            </p:extLst>
          </p:nvPr>
        </p:nvGraphicFramePr>
        <p:xfrm>
          <a:off x="4497482" y="1871436"/>
          <a:ext cx="1247816" cy="19177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03" name="Chart 102"/>
          <p:cNvGraphicFramePr/>
          <p:nvPr>
            <p:extLst>
              <p:ext uri="{D42A27DB-BD31-4B8C-83A1-F6EECF244321}">
                <p14:modId xmlns="" xmlns:p14="http://schemas.microsoft.com/office/powerpoint/2010/main" val="1712051055"/>
              </p:ext>
            </p:extLst>
          </p:nvPr>
        </p:nvGraphicFramePr>
        <p:xfrm>
          <a:off x="3399295" y="1871436"/>
          <a:ext cx="1247816" cy="19177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12" name="Chart 111"/>
          <p:cNvGraphicFramePr/>
          <p:nvPr>
            <p:extLst>
              <p:ext uri="{D42A27DB-BD31-4B8C-83A1-F6EECF244321}">
                <p14:modId xmlns="" xmlns:p14="http://schemas.microsoft.com/office/powerpoint/2010/main" val="1712051055"/>
              </p:ext>
            </p:extLst>
          </p:nvPr>
        </p:nvGraphicFramePr>
        <p:xfrm>
          <a:off x="5595670" y="5727029"/>
          <a:ext cx="1247816" cy="19177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14" name="Chart 113"/>
          <p:cNvGraphicFramePr/>
          <p:nvPr>
            <p:extLst>
              <p:ext uri="{D42A27DB-BD31-4B8C-83A1-F6EECF244321}">
                <p14:modId xmlns="" xmlns:p14="http://schemas.microsoft.com/office/powerpoint/2010/main" val="1712051055"/>
              </p:ext>
            </p:extLst>
          </p:nvPr>
        </p:nvGraphicFramePr>
        <p:xfrm>
          <a:off x="104734" y="5727029"/>
          <a:ext cx="1247816" cy="1917752"/>
        </p:xfrm>
        <a:graphic>
          <a:graphicData uri="http://schemas.openxmlformats.org/drawingml/2006/chart">
            <c:chart xmlns:c="http://schemas.openxmlformats.org/drawingml/2006/chart" xmlns:r="http://schemas.openxmlformats.org/officeDocument/2006/relationships" r:id="rId9"/>
          </a:graphicData>
        </a:graphic>
      </p:graphicFrame>
      <p:grpSp>
        <p:nvGrpSpPr>
          <p:cNvPr id="6" name="Group 103"/>
          <p:cNvGrpSpPr/>
          <p:nvPr/>
        </p:nvGrpSpPr>
        <p:grpSpPr>
          <a:xfrm>
            <a:off x="600064" y="7239700"/>
            <a:ext cx="5657873" cy="398905"/>
            <a:chOff x="2258283" y="4997288"/>
            <a:chExt cx="5657873" cy="398905"/>
          </a:xfrm>
        </p:grpSpPr>
        <p:sp>
          <p:nvSpPr>
            <p:cNvPr id="116" name="Rectangle 115"/>
            <p:cNvSpPr/>
            <p:nvPr/>
          </p:nvSpPr>
          <p:spPr bwMode="auto">
            <a:xfrm>
              <a:off x="2258283" y="4997288"/>
              <a:ext cx="5657873" cy="3989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7" name="Group 78"/>
            <p:cNvGrpSpPr/>
            <p:nvPr/>
          </p:nvGrpSpPr>
          <p:grpSpPr>
            <a:xfrm>
              <a:off x="2359459" y="5113925"/>
              <a:ext cx="5392073" cy="184666"/>
              <a:chOff x="-1294519" y="1549602"/>
              <a:chExt cx="5392073" cy="184666"/>
            </a:xfrm>
          </p:grpSpPr>
          <p:grpSp>
            <p:nvGrpSpPr>
              <p:cNvPr id="8" name="Group 22"/>
              <p:cNvGrpSpPr/>
              <p:nvPr/>
            </p:nvGrpSpPr>
            <p:grpSpPr>
              <a:xfrm>
                <a:off x="-1294519" y="1549602"/>
                <a:ext cx="2472018" cy="184666"/>
                <a:chOff x="47759" y="4081662"/>
                <a:chExt cx="2472018" cy="184666"/>
              </a:xfrm>
            </p:grpSpPr>
            <p:sp>
              <p:nvSpPr>
                <p:cNvPr id="135" name="Rectangle 12"/>
                <p:cNvSpPr>
                  <a:spLocks noChangeArrowheads="1"/>
                </p:cNvSpPr>
                <p:nvPr/>
              </p:nvSpPr>
              <p:spPr bwMode="auto">
                <a:xfrm>
                  <a:off x="47759" y="4124720"/>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36" name="Rectangle 13"/>
                <p:cNvSpPr>
                  <a:spLocks noChangeArrowheads="1"/>
                </p:cNvSpPr>
                <p:nvPr/>
              </p:nvSpPr>
              <p:spPr bwMode="auto">
                <a:xfrm>
                  <a:off x="184009" y="4081662"/>
                  <a:ext cx="233576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Emergency Door Release from inside</a:t>
                  </a:r>
                  <a:endParaRPr lang="en-US" sz="1200" b="1" i="1" dirty="0">
                    <a:solidFill>
                      <a:srgbClr val="002060"/>
                    </a:solidFill>
                    <a:latin typeface="Arial" pitchFamily="34" charset="0"/>
                  </a:endParaRPr>
                </a:p>
              </p:txBody>
            </p:sp>
          </p:grpSp>
          <p:grpSp>
            <p:nvGrpSpPr>
              <p:cNvPr id="9" name="Group 21"/>
              <p:cNvGrpSpPr/>
              <p:nvPr/>
            </p:nvGrpSpPr>
            <p:grpSpPr>
              <a:xfrm>
                <a:off x="1271628" y="1549602"/>
                <a:ext cx="2825926" cy="184666"/>
                <a:chOff x="3164769" y="3817343"/>
                <a:chExt cx="2825926" cy="184666"/>
              </a:xfrm>
            </p:grpSpPr>
            <p:sp>
              <p:nvSpPr>
                <p:cNvPr id="128" name="Rectangle 14"/>
                <p:cNvSpPr>
                  <a:spLocks noChangeArrowheads="1"/>
                </p:cNvSpPr>
                <p:nvPr/>
              </p:nvSpPr>
              <p:spPr bwMode="auto">
                <a:xfrm>
                  <a:off x="3164769" y="3860401"/>
                  <a:ext cx="101600" cy="101600"/>
                </a:xfrm>
                <a:prstGeom prst="rect">
                  <a:avLst/>
                </a:prstGeom>
                <a:gradFill flip="none" rotWithShape="1">
                  <a:gsLst>
                    <a:gs pos="0">
                      <a:srgbClr val="597A91"/>
                    </a:gs>
                    <a:gs pos="50000">
                      <a:srgbClr val="82B1D0"/>
                    </a:gs>
                    <a:gs pos="100000">
                      <a:srgbClr val="9CD3F8"/>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30" name="Rectangle 15"/>
                <p:cNvSpPr>
                  <a:spLocks noChangeArrowheads="1"/>
                </p:cNvSpPr>
                <p:nvPr/>
              </p:nvSpPr>
              <p:spPr bwMode="auto">
                <a:xfrm>
                  <a:off x="3292288" y="3817343"/>
                  <a:ext cx="1587807"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Emergency Bell on inside</a:t>
                  </a:r>
                  <a:endParaRPr lang="en-US" sz="1200" b="1" i="1" dirty="0">
                    <a:solidFill>
                      <a:srgbClr val="002060"/>
                    </a:solidFill>
                    <a:latin typeface="Arial" pitchFamily="34" charset="0"/>
                  </a:endParaRPr>
                </a:p>
              </p:txBody>
            </p:sp>
            <p:sp>
              <p:nvSpPr>
                <p:cNvPr id="131" name="Rectangle 14"/>
                <p:cNvSpPr>
                  <a:spLocks noChangeArrowheads="1"/>
                </p:cNvSpPr>
                <p:nvPr/>
              </p:nvSpPr>
              <p:spPr bwMode="auto">
                <a:xfrm>
                  <a:off x="5523339" y="3860401"/>
                  <a:ext cx="101600" cy="101600"/>
                </a:xfrm>
                <a:prstGeom prst="rect">
                  <a:avLst/>
                </a:prstGeom>
                <a:solidFill>
                  <a:srgbClr val="00B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32" name="Rectangle 15"/>
                <p:cNvSpPr>
                  <a:spLocks noChangeArrowheads="1"/>
                </p:cNvSpPr>
                <p:nvPr/>
              </p:nvSpPr>
              <p:spPr bwMode="auto">
                <a:xfrm>
                  <a:off x="5650858" y="3817343"/>
                  <a:ext cx="339837"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None</a:t>
                  </a:r>
                  <a:endParaRPr lang="en-US" sz="1200" b="1" i="1" dirty="0">
                    <a:solidFill>
                      <a:srgbClr val="002060"/>
                    </a:solidFill>
                    <a:latin typeface="Arial" pitchFamily="34" charset="0"/>
                  </a:endParaRPr>
                </a:p>
              </p:txBody>
            </p:sp>
            <p:sp>
              <p:nvSpPr>
                <p:cNvPr id="133" name="Rectangle 14"/>
                <p:cNvSpPr>
                  <a:spLocks noChangeArrowheads="1"/>
                </p:cNvSpPr>
                <p:nvPr/>
              </p:nvSpPr>
              <p:spPr bwMode="auto">
                <a:xfrm>
                  <a:off x="4986129" y="3860401"/>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34" name="Rectangle 15"/>
                <p:cNvSpPr>
                  <a:spLocks noChangeArrowheads="1"/>
                </p:cNvSpPr>
                <p:nvPr/>
              </p:nvSpPr>
              <p:spPr bwMode="auto">
                <a:xfrm>
                  <a:off x="5123173" y="3817343"/>
                  <a:ext cx="30296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Both</a:t>
                  </a:r>
                  <a:endParaRPr lang="en-US" sz="1200" b="1" i="1" dirty="0">
                    <a:solidFill>
                      <a:srgbClr val="002060"/>
                    </a:solidFill>
                    <a:latin typeface="Arial" pitchFamily="34" charset="0"/>
                  </a:endParaRPr>
                </a:p>
              </p:txBody>
            </p:sp>
          </p:grpSp>
        </p:grpSp>
      </p:grpSp>
      <p:graphicFrame>
        <p:nvGraphicFramePr>
          <p:cNvPr id="137" name="Chart 136"/>
          <p:cNvGraphicFramePr/>
          <p:nvPr>
            <p:extLst>
              <p:ext uri="{D42A27DB-BD31-4B8C-83A1-F6EECF244321}">
                <p14:modId xmlns="" xmlns:p14="http://schemas.microsoft.com/office/powerpoint/2010/main" val="1712051055"/>
              </p:ext>
            </p:extLst>
          </p:nvPr>
        </p:nvGraphicFramePr>
        <p:xfrm>
          <a:off x="1477468" y="5727029"/>
          <a:ext cx="1247816" cy="19177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38" name="Chart 137"/>
          <p:cNvGraphicFramePr/>
          <p:nvPr>
            <p:extLst>
              <p:ext uri="{D42A27DB-BD31-4B8C-83A1-F6EECF244321}">
                <p14:modId xmlns="" xmlns:p14="http://schemas.microsoft.com/office/powerpoint/2010/main" val="1712051055"/>
              </p:ext>
            </p:extLst>
          </p:nvPr>
        </p:nvGraphicFramePr>
        <p:xfrm>
          <a:off x="4222936" y="5727029"/>
          <a:ext cx="1247816" cy="19177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39" name="Chart 138"/>
          <p:cNvGraphicFramePr/>
          <p:nvPr>
            <p:extLst>
              <p:ext uri="{D42A27DB-BD31-4B8C-83A1-F6EECF244321}">
                <p14:modId xmlns="" xmlns:p14="http://schemas.microsoft.com/office/powerpoint/2010/main" val="1712051055"/>
              </p:ext>
            </p:extLst>
          </p:nvPr>
        </p:nvGraphicFramePr>
        <p:xfrm>
          <a:off x="2850202" y="5727029"/>
          <a:ext cx="1247816" cy="1917752"/>
        </p:xfrm>
        <a:graphic>
          <a:graphicData uri="http://schemas.openxmlformats.org/drawingml/2006/chart">
            <c:chart xmlns:c="http://schemas.openxmlformats.org/drawingml/2006/chart" xmlns:r="http://schemas.openxmlformats.org/officeDocument/2006/relationships" r:id="rId12"/>
          </a:graphicData>
        </a:graphic>
      </p:graphicFrame>
      <p:sp>
        <p:nvSpPr>
          <p:cNvPr id="141" name="TextBox 140"/>
          <p:cNvSpPr txBox="1"/>
          <p:nvPr/>
        </p:nvSpPr>
        <p:spPr>
          <a:xfrm>
            <a:off x="349006" y="5715858"/>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142" name="TextBox 141"/>
          <p:cNvSpPr txBox="1"/>
          <p:nvPr/>
        </p:nvSpPr>
        <p:spPr>
          <a:xfrm>
            <a:off x="349006" y="1807577"/>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143" name="TextBox 142"/>
          <p:cNvSpPr txBox="1"/>
          <p:nvPr/>
        </p:nvSpPr>
        <p:spPr>
          <a:xfrm>
            <a:off x="1367603" y="1807577"/>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144" name="TextBox 143"/>
          <p:cNvSpPr txBox="1"/>
          <p:nvPr/>
        </p:nvSpPr>
        <p:spPr>
          <a:xfrm>
            <a:off x="2487058" y="1807577"/>
            <a:ext cx="1071450" cy="430887"/>
          </a:xfrm>
          <a:prstGeom prst="rect">
            <a:avLst/>
          </a:prstGeom>
          <a:noFill/>
        </p:spPr>
        <p:txBody>
          <a:bodyPr wrap="square" rtlCol="0">
            <a:spAutoFit/>
          </a:bodyPr>
          <a:lstStyle/>
          <a:p>
            <a:r>
              <a:rPr lang="en-US" sz="1100" b="1" dirty="0" smtClean="0">
                <a:solidFill>
                  <a:srgbClr val="002060"/>
                </a:solidFill>
                <a:latin typeface="Calibri" pitchFamily="34" charset="0"/>
              </a:rPr>
              <a:t>Type P</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145" name="TextBox 144"/>
          <p:cNvSpPr txBox="1"/>
          <p:nvPr/>
        </p:nvSpPr>
        <p:spPr>
          <a:xfrm>
            <a:off x="3442585" y="1807577"/>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146" name="TextBox 145"/>
          <p:cNvSpPr txBox="1"/>
          <p:nvPr/>
        </p:nvSpPr>
        <p:spPr>
          <a:xfrm>
            <a:off x="4455904" y="1807577"/>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 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147" name="TextBox 146"/>
          <p:cNvSpPr txBox="1"/>
          <p:nvPr/>
        </p:nvSpPr>
        <p:spPr>
          <a:xfrm>
            <a:off x="5537246" y="1638300"/>
            <a:ext cx="1320754" cy="600164"/>
          </a:xfrm>
          <a:prstGeom prst="rect">
            <a:avLst/>
          </a:prstGeom>
          <a:noFill/>
        </p:spPr>
        <p:txBody>
          <a:bodyPr wrap="squar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sp>
        <p:nvSpPr>
          <p:cNvPr id="149" name="Title 7"/>
          <p:cNvSpPr>
            <a:spLocks noGrp="1"/>
          </p:cNvSpPr>
          <p:nvPr>
            <p:ph type="title"/>
          </p:nvPr>
        </p:nvSpPr>
        <p:spPr>
          <a:xfrm>
            <a:off x="936175" y="41932"/>
            <a:ext cx="5439302" cy="922464"/>
          </a:xfrm>
        </p:spPr>
        <p:txBody>
          <a:bodyPr/>
          <a:lstStyle/>
          <a:p>
            <a:r>
              <a:rPr lang="en-US" dirty="0" smtClean="0"/>
              <a:t>13.13 SAFETY – EMERGENCY DOOR RELEASE</a:t>
            </a:r>
            <a:endParaRPr lang="en-US" dirty="0"/>
          </a:p>
        </p:txBody>
      </p:sp>
      <p:sp>
        <p:nvSpPr>
          <p:cNvPr id="150" name="TextBox 149"/>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52" name="TextBox 151"/>
          <p:cNvSpPr txBox="1"/>
          <p:nvPr/>
        </p:nvSpPr>
        <p:spPr>
          <a:xfrm>
            <a:off x="4127008"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Tree>
  </p:cSld>
  <p:clrMapOvr>
    <a:masterClrMapping/>
  </p:clrMapOvr>
  <p:transition/>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Table 8"/>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1548384"/>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Emergency Door Release from inside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Emergency Bell on inside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None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0" name="Table 9"/>
          <p:cNvGraphicFramePr>
            <a:graphicFrameLocks noGrp="1"/>
          </p:cNvGraphicFramePr>
          <p:nvPr>
            <p:extLst>
              <p:ext uri="{D42A27DB-BD31-4B8C-83A1-F6EECF244321}">
                <p14:modId xmlns="" xmlns:p14="http://schemas.microsoft.com/office/powerpoint/2010/main" val="1900869649"/>
              </p:ext>
            </p:extLst>
          </p:nvPr>
        </p:nvGraphicFramePr>
        <p:xfrm>
          <a:off x="304801" y="3368556"/>
          <a:ext cx="6305549" cy="1548384"/>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Emergency Door Release from inside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Emergency Bell on inside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12</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None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21</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1" name="Table 10"/>
          <p:cNvGraphicFramePr>
            <a:graphicFrameLocks noGrp="1"/>
          </p:cNvGraphicFramePr>
          <p:nvPr>
            <p:extLst>
              <p:ext uri="{D42A27DB-BD31-4B8C-83A1-F6EECF244321}">
                <p14:modId xmlns="" xmlns:p14="http://schemas.microsoft.com/office/powerpoint/2010/main" val="1900869649"/>
              </p:ext>
            </p:extLst>
          </p:nvPr>
        </p:nvGraphicFramePr>
        <p:xfrm>
          <a:off x="304801" y="5204037"/>
          <a:ext cx="6335374" cy="1548384"/>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47931"/>
                <a:gridCol w="594360"/>
                <a:gridCol w="594360"/>
                <a:gridCol w="457200"/>
                <a:gridCol w="457200"/>
                <a:gridCol w="530352"/>
                <a:gridCol w="411480"/>
                <a:gridCol w="685800"/>
                <a:gridCol w="547931"/>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Emergency Door Release from inside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Emergency Bell on inside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None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 xmlns:p14="http://schemas.microsoft.com/office/powerpoint/2010/main" val="1900869649"/>
              </p:ext>
            </p:extLst>
          </p:nvPr>
        </p:nvGraphicFramePr>
        <p:xfrm>
          <a:off x="304801" y="7039517"/>
          <a:ext cx="6291942" cy="1548384"/>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48640"/>
                <a:gridCol w="548640"/>
                <a:gridCol w="548640"/>
                <a:gridCol w="548640"/>
                <a:gridCol w="619034"/>
                <a:gridCol w="731520"/>
                <a:gridCol w="619034"/>
                <a:gridCol w="619034"/>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Emergency Door Release from inside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15</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Emergency Bell on inside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75</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None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5" name="TextBox 14"/>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8" name="Title 7"/>
          <p:cNvSpPr>
            <a:spLocks noGrp="1"/>
          </p:cNvSpPr>
          <p:nvPr>
            <p:ph type="title"/>
          </p:nvPr>
        </p:nvSpPr>
        <p:spPr>
          <a:xfrm>
            <a:off x="936175" y="41932"/>
            <a:ext cx="5439302" cy="922464"/>
          </a:xfrm>
        </p:spPr>
        <p:txBody>
          <a:bodyPr/>
          <a:lstStyle/>
          <a:p>
            <a:r>
              <a:rPr lang="en-US" dirty="0" smtClean="0"/>
              <a:t>13.13 SAFETY – EMERGENCY DOOR RELEASE</a:t>
            </a:r>
            <a:endParaRPr lang="en-US" dirty="0"/>
          </a:p>
        </p:txBody>
      </p:sp>
      <p:sp>
        <p:nvSpPr>
          <p:cNvPr id="19" name="TextBox 18"/>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21" name="TextBox 20"/>
          <p:cNvSpPr txBox="1"/>
          <p:nvPr/>
        </p:nvSpPr>
        <p:spPr>
          <a:xfrm>
            <a:off x="4127008"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Tree>
  </p:cSld>
  <p:clrMapOvr>
    <a:masterClrMapping/>
  </p:clrMapOvr>
  <p:transition/>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7"/>
          <p:cNvSpPr>
            <a:spLocks noGrp="1"/>
          </p:cNvSpPr>
          <p:nvPr>
            <p:ph type="title"/>
          </p:nvPr>
        </p:nvSpPr>
        <p:spPr>
          <a:xfrm>
            <a:off x="936175" y="41932"/>
            <a:ext cx="5439302" cy="922464"/>
          </a:xfrm>
        </p:spPr>
        <p:txBody>
          <a:bodyPr/>
          <a:lstStyle/>
          <a:p>
            <a:r>
              <a:rPr lang="en-US" dirty="0" smtClean="0"/>
              <a:t>13.14 SAFETY: FIRE FIGHTING &amp; DETECTION SYSTEM</a:t>
            </a:r>
            <a:endParaRPr lang="en-US" dirty="0"/>
          </a:p>
        </p:txBody>
      </p:sp>
      <p:sp>
        <p:nvSpPr>
          <p:cNvPr id="37" name="TextBox 36"/>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9" name="TextBox 38"/>
          <p:cNvSpPr txBox="1"/>
          <p:nvPr/>
        </p:nvSpPr>
        <p:spPr>
          <a:xfrm>
            <a:off x="4127008" y="9669645"/>
            <a:ext cx="965328"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40" name="Table 39"/>
          <p:cNvGraphicFramePr>
            <a:graphicFrameLocks noGrp="1"/>
          </p:cNvGraphicFramePr>
          <p:nvPr/>
        </p:nvGraphicFramePr>
        <p:xfrm>
          <a:off x="152400" y="1911148"/>
          <a:ext cx="1342966" cy="2082744"/>
        </p:xfrm>
        <a:graphic>
          <a:graphicData uri="http://schemas.openxmlformats.org/drawingml/2006/table">
            <a:tbl>
              <a:tblPr/>
              <a:tblGrid>
                <a:gridCol w="1342966"/>
              </a:tblGrid>
              <a:tr h="248277">
                <a:tc>
                  <a:txBody>
                    <a:bodyPr/>
                    <a:lstStyle/>
                    <a:p>
                      <a:pPr algn="r" fontAlgn="b"/>
                      <a:r>
                        <a:rPr lang="en-US" sz="1100" b="0" i="0" u="none" strike="noStrike" dirty="0">
                          <a:solidFill>
                            <a:schemeClr val="tx1"/>
                          </a:solidFill>
                          <a:latin typeface="Calibri"/>
                        </a:rPr>
                        <a:t> Gas Based/Extinguishers</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Sand Box</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Manual rounds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Hose/Hydrant</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Sprinklers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Smoke Detectors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Heat Sensors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Others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48" name="Round Diagonal Corner Rectangle 47"/>
          <p:cNvSpPr/>
          <p:nvPr/>
        </p:nvSpPr>
        <p:spPr bwMode="auto">
          <a:xfrm>
            <a:off x="338287" y="4111478"/>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Multiple systems are used by cold stores to detect fire. Gas based extinguishers are the mainly used fire fighting and detection systems. They are utilized in varied proportions across different types of cold stores.</a:t>
            </a:r>
          </a:p>
          <a:p>
            <a:pPr marL="177800" lvl="1" indent="-177800" algn="just">
              <a:buFont typeface="Arial" pitchFamily="34" charset="0"/>
              <a:buChar char="•"/>
            </a:pPr>
            <a:r>
              <a:rPr lang="en-US" sz="1200" dirty="0" smtClean="0">
                <a:solidFill>
                  <a:srgbClr val="002060"/>
                </a:solidFill>
                <a:latin typeface="Calibri" pitchFamily="34" charset="0"/>
              </a:rPr>
              <a:t>While different types of extinguishers are used to put down fire, only 16% have smoke detectors. Most CSs rely on manual rounds only to detect smoke/fire</a:t>
            </a:r>
          </a:p>
        </p:txBody>
      </p:sp>
      <p:cxnSp>
        <p:nvCxnSpPr>
          <p:cNvPr id="49" name="Straight Connector 48"/>
          <p:cNvCxnSpPr/>
          <p:nvPr/>
        </p:nvCxnSpPr>
        <p:spPr bwMode="auto">
          <a:xfrm>
            <a:off x="365760" y="51642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50" name="TextBox 49"/>
          <p:cNvSpPr txBox="1"/>
          <p:nvPr/>
        </p:nvSpPr>
        <p:spPr>
          <a:xfrm>
            <a:off x="330199" y="51942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67" name="Round Diagonal Corner Rectangle 66"/>
          <p:cNvSpPr/>
          <p:nvPr/>
        </p:nvSpPr>
        <p:spPr bwMode="auto">
          <a:xfrm>
            <a:off x="338287" y="8415701"/>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More than 80% of Eastern zone storages  use gas based fire fighting systems for safety measures.</a:t>
            </a:r>
          </a:p>
          <a:p>
            <a:pPr marL="177800" lvl="1" indent="-177800" algn="l">
              <a:buFont typeface="Arial" pitchFamily="34" charset="0"/>
              <a:buChar char="•"/>
            </a:pPr>
            <a:r>
              <a:rPr lang="en-US" sz="1200" dirty="0" smtClean="0">
                <a:solidFill>
                  <a:srgbClr val="002060"/>
                </a:solidFill>
                <a:latin typeface="Calibri" pitchFamily="34" charset="0"/>
              </a:rPr>
              <a:t>More than 50% of the storages in North &amp; East use manual rounds.</a:t>
            </a:r>
            <a:endParaRPr lang="en-US" sz="1200" dirty="0">
              <a:solidFill>
                <a:srgbClr val="002060"/>
              </a:solidFill>
              <a:latin typeface="Calibri" pitchFamily="34" charset="0"/>
            </a:endParaRPr>
          </a:p>
        </p:txBody>
      </p:sp>
      <p:graphicFrame>
        <p:nvGraphicFramePr>
          <p:cNvPr id="68" name="Chart 67"/>
          <p:cNvGraphicFramePr/>
          <p:nvPr/>
        </p:nvGraphicFramePr>
        <p:xfrm>
          <a:off x="5736560" y="1920545"/>
          <a:ext cx="1355483" cy="2403261"/>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9" name="Chart 68"/>
          <p:cNvGraphicFramePr/>
          <p:nvPr/>
        </p:nvGraphicFramePr>
        <p:xfrm>
          <a:off x="2044126" y="1920545"/>
          <a:ext cx="1355483" cy="240326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0" name="Chart 69"/>
          <p:cNvGraphicFramePr/>
          <p:nvPr/>
        </p:nvGraphicFramePr>
        <p:xfrm>
          <a:off x="2967235" y="1920545"/>
          <a:ext cx="1355483" cy="240326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1" name="Chart 70"/>
          <p:cNvGraphicFramePr/>
          <p:nvPr/>
        </p:nvGraphicFramePr>
        <p:xfrm>
          <a:off x="3890344" y="1920545"/>
          <a:ext cx="1355483" cy="240326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2" name="Chart 71"/>
          <p:cNvGraphicFramePr/>
          <p:nvPr/>
        </p:nvGraphicFramePr>
        <p:xfrm>
          <a:off x="4813453" y="1920545"/>
          <a:ext cx="1355483" cy="240326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73" name="Table 72"/>
          <p:cNvGraphicFramePr>
            <a:graphicFrameLocks noGrp="1"/>
          </p:cNvGraphicFramePr>
          <p:nvPr/>
        </p:nvGraphicFramePr>
        <p:xfrm>
          <a:off x="152400" y="6027539"/>
          <a:ext cx="1342966" cy="2082744"/>
        </p:xfrm>
        <a:graphic>
          <a:graphicData uri="http://schemas.openxmlformats.org/drawingml/2006/table">
            <a:tbl>
              <a:tblPr/>
              <a:tblGrid>
                <a:gridCol w="1342966"/>
              </a:tblGrid>
              <a:tr h="248277">
                <a:tc>
                  <a:txBody>
                    <a:bodyPr/>
                    <a:lstStyle/>
                    <a:p>
                      <a:pPr algn="r" fontAlgn="b"/>
                      <a:r>
                        <a:rPr lang="en-US" sz="1100" b="0" i="0" u="none" strike="noStrike" dirty="0">
                          <a:solidFill>
                            <a:schemeClr val="tx1"/>
                          </a:solidFill>
                          <a:latin typeface="Calibri"/>
                        </a:rPr>
                        <a:t> Gas Based/Extinguishers</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Sand Box</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Manual rounds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Hose/Hydrant</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Sprinklers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Smoke Detectors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Heat Sensors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Others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80" name="Chart 79"/>
          <p:cNvGraphicFramePr/>
          <p:nvPr/>
        </p:nvGraphicFramePr>
        <p:xfrm>
          <a:off x="1160206" y="6036936"/>
          <a:ext cx="1355483" cy="2388607"/>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81" name="Chart 80"/>
          <p:cNvGraphicFramePr/>
          <p:nvPr/>
        </p:nvGraphicFramePr>
        <p:xfrm>
          <a:off x="5736560" y="6049999"/>
          <a:ext cx="1355483" cy="2388607"/>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82" name="Chart 81"/>
          <p:cNvGraphicFramePr/>
          <p:nvPr/>
        </p:nvGraphicFramePr>
        <p:xfrm>
          <a:off x="2314092" y="6036936"/>
          <a:ext cx="1355483" cy="2388607"/>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12" name="Chart 111"/>
          <p:cNvGraphicFramePr/>
          <p:nvPr/>
        </p:nvGraphicFramePr>
        <p:xfrm>
          <a:off x="3428789" y="6049999"/>
          <a:ext cx="1355483" cy="2388607"/>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13" name="Chart 112"/>
          <p:cNvGraphicFramePr/>
          <p:nvPr/>
        </p:nvGraphicFramePr>
        <p:xfrm>
          <a:off x="4582675" y="6049999"/>
          <a:ext cx="1355483" cy="2388607"/>
        </p:xfrm>
        <a:graphic>
          <a:graphicData uri="http://schemas.openxmlformats.org/drawingml/2006/chart">
            <c:chart xmlns:c="http://schemas.openxmlformats.org/drawingml/2006/chart" xmlns:r="http://schemas.openxmlformats.org/officeDocument/2006/relationships" r:id="rId11"/>
          </a:graphicData>
        </a:graphic>
      </p:graphicFrame>
      <p:sp>
        <p:nvSpPr>
          <p:cNvPr id="34" name="TextBox 33"/>
          <p:cNvSpPr txBox="1"/>
          <p:nvPr/>
        </p:nvSpPr>
        <p:spPr>
          <a:xfrm>
            <a:off x="1219846" y="1401185"/>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35" name="TextBox 34"/>
          <p:cNvSpPr txBox="1"/>
          <p:nvPr/>
        </p:nvSpPr>
        <p:spPr>
          <a:xfrm>
            <a:off x="2108334" y="1401185"/>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38" name="TextBox 37"/>
          <p:cNvSpPr txBox="1"/>
          <p:nvPr/>
        </p:nvSpPr>
        <p:spPr>
          <a:xfrm>
            <a:off x="2868180" y="1401185"/>
            <a:ext cx="1071450" cy="430887"/>
          </a:xfrm>
          <a:prstGeom prst="rect">
            <a:avLst/>
          </a:prstGeom>
          <a:noFill/>
        </p:spPr>
        <p:txBody>
          <a:bodyPr wrap="square" rtlCol="0">
            <a:spAutoFit/>
          </a:bodyPr>
          <a:lstStyle/>
          <a:p>
            <a:r>
              <a:rPr lang="en-US" sz="1100" b="1" dirty="0" smtClean="0">
                <a:solidFill>
                  <a:srgbClr val="002060"/>
                </a:solidFill>
                <a:latin typeface="Calibri" pitchFamily="34" charset="0"/>
              </a:rPr>
              <a:t>Type P</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51" name="TextBox 50"/>
          <p:cNvSpPr txBox="1"/>
          <p:nvPr/>
        </p:nvSpPr>
        <p:spPr>
          <a:xfrm>
            <a:off x="3742588" y="1401185"/>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52" name="TextBox 51"/>
          <p:cNvSpPr txBox="1"/>
          <p:nvPr/>
        </p:nvSpPr>
        <p:spPr>
          <a:xfrm>
            <a:off x="4718330" y="1401185"/>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 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53" name="TextBox 52"/>
          <p:cNvSpPr txBox="1"/>
          <p:nvPr/>
        </p:nvSpPr>
        <p:spPr>
          <a:xfrm>
            <a:off x="5522732" y="1246422"/>
            <a:ext cx="1320754" cy="600164"/>
          </a:xfrm>
          <a:prstGeom prst="rect">
            <a:avLst/>
          </a:prstGeom>
          <a:noFill/>
        </p:spPr>
        <p:txBody>
          <a:bodyPr wrap="squar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sp>
        <p:nvSpPr>
          <p:cNvPr id="54" name="TextBox 53"/>
          <p:cNvSpPr txBox="1"/>
          <p:nvPr/>
        </p:nvSpPr>
        <p:spPr>
          <a:xfrm>
            <a:off x="2268618" y="557071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55" name="TextBox 54"/>
          <p:cNvSpPr txBox="1"/>
          <p:nvPr/>
        </p:nvSpPr>
        <p:spPr>
          <a:xfrm>
            <a:off x="3408270" y="557071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56" name="TextBox 55"/>
          <p:cNvSpPr txBox="1"/>
          <p:nvPr/>
        </p:nvSpPr>
        <p:spPr>
          <a:xfrm>
            <a:off x="4471984" y="557071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57" name="TextBox 56"/>
          <p:cNvSpPr txBox="1"/>
          <p:nvPr/>
        </p:nvSpPr>
        <p:spPr>
          <a:xfrm>
            <a:off x="5493704" y="5556204"/>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sp>
        <p:nvSpPr>
          <p:cNvPr id="58" name="TextBox 57"/>
          <p:cNvSpPr txBox="1"/>
          <p:nvPr/>
        </p:nvSpPr>
        <p:spPr>
          <a:xfrm>
            <a:off x="1205332" y="5585232"/>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graphicFrame>
        <p:nvGraphicFramePr>
          <p:cNvPr id="33" name="Chart 32"/>
          <p:cNvGraphicFramePr/>
          <p:nvPr/>
        </p:nvGraphicFramePr>
        <p:xfrm>
          <a:off x="1208104" y="1943907"/>
          <a:ext cx="1355483" cy="2403261"/>
        </p:xfrm>
        <a:graphic>
          <a:graphicData uri="http://schemas.openxmlformats.org/drawingml/2006/chart">
            <c:chart xmlns:c="http://schemas.openxmlformats.org/drawingml/2006/chart" xmlns:r="http://schemas.openxmlformats.org/officeDocument/2006/relationships" r:id="rId12"/>
          </a:graphicData>
        </a:graphic>
      </p:graphicFrame>
    </p:spTree>
  </p:cSld>
  <p:clrMapOvr>
    <a:masterClrMapping/>
  </p:clrMapOvr>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7"/>
          <p:cNvSpPr>
            <a:spLocks noGrp="1"/>
          </p:cNvSpPr>
          <p:nvPr>
            <p:ph type="title"/>
          </p:nvPr>
        </p:nvSpPr>
        <p:spPr>
          <a:xfrm>
            <a:off x="936175" y="41932"/>
            <a:ext cx="5439302" cy="922464"/>
          </a:xfrm>
        </p:spPr>
        <p:txBody>
          <a:bodyPr/>
          <a:lstStyle/>
          <a:p>
            <a:r>
              <a:rPr lang="en-US" dirty="0" smtClean="0"/>
              <a:t>5. INFRASTRUCTURE OF CS’S - CAPACITY </a:t>
            </a:r>
            <a:endParaRPr lang="en-US" dirty="0"/>
          </a:p>
        </p:txBody>
      </p:sp>
      <p:sp>
        <p:nvSpPr>
          <p:cNvPr id="37" name="TextBox 36"/>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20" name="Table 19"/>
          <p:cNvGraphicFramePr>
            <a:graphicFrameLocks noGrp="1"/>
          </p:cNvGraphicFramePr>
          <p:nvPr>
            <p:extLst>
              <p:ext uri="{D42A27DB-BD31-4B8C-83A1-F6EECF244321}">
                <p14:modId xmlns="" xmlns:p14="http://schemas.microsoft.com/office/powerpoint/2010/main" val="1900869649"/>
              </p:ext>
            </p:extLst>
          </p:nvPr>
        </p:nvGraphicFramePr>
        <p:xfrm>
          <a:off x="230872" y="5554567"/>
          <a:ext cx="6400800" cy="2935605"/>
        </p:xfrm>
        <a:graphic>
          <a:graphicData uri="http://schemas.openxmlformats.org/drawingml/2006/table">
            <a:tbl>
              <a:tblPr firstRow="1" bandRow="1">
                <a:effectLst>
                  <a:outerShdw blurRad="50800" dist="38100" dir="2700000" algn="tl" rotWithShape="0">
                    <a:prstClr val="black">
                      <a:alpha val="40000"/>
                    </a:prstClr>
                  </a:outerShdw>
                </a:effectLst>
              </a:tblPr>
              <a:tblGrid>
                <a:gridCol w="914400"/>
                <a:gridCol w="457200"/>
                <a:gridCol w="457200"/>
                <a:gridCol w="457200"/>
                <a:gridCol w="457200"/>
                <a:gridCol w="457200"/>
                <a:gridCol w="457200"/>
                <a:gridCol w="457200"/>
                <a:gridCol w="457200"/>
                <a:gridCol w="457200"/>
                <a:gridCol w="457200"/>
                <a:gridCol w="457200"/>
                <a:gridCol w="457200"/>
              </a:tblGrid>
              <a:tr h="22860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Type H</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P</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M</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Q</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Other Products</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n=1183)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n=3691)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n=1034)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n=3187)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n=400)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0">
                <a:tc>
                  <a:txBody>
                    <a:bodyPr/>
                    <a:lstStyle/>
                    <a:p>
                      <a:pPr marL="0" algn="l" defTabSz="914400" rtl="0" eaLnBrk="1" fontAlgn="ctr" latinLnBrk="0" hangingPunct="1"/>
                      <a:r>
                        <a:rPr lang="en-US" sz="900" b="0" i="0" u="none" strike="noStrike" kern="1200" dirty="0">
                          <a:solidFill>
                            <a:srgbClr val="002060"/>
                          </a:solidFill>
                          <a:latin typeface="Calibri"/>
                          <a:ea typeface="+mn-ea"/>
                          <a:cs typeface="+mn-cs"/>
                        </a:rPr>
                        <a:t>0-10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algn="l" defTabSz="914400" rtl="0" eaLnBrk="1" fontAlgn="ctr" latinLnBrk="0" hangingPunct="1"/>
                      <a:r>
                        <a:rPr lang="en-US" sz="900" b="0" i="0" u="none" strike="noStrike" kern="1200" dirty="0">
                          <a:solidFill>
                            <a:srgbClr val="002060"/>
                          </a:solidFill>
                          <a:latin typeface="Calibri"/>
                          <a:ea typeface="+mn-ea"/>
                          <a:cs typeface="+mn-cs"/>
                        </a:rPr>
                        <a:t>10-50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algn="l" defTabSz="914400" rtl="0" eaLnBrk="1" fontAlgn="ctr" latinLnBrk="0" hangingPunct="1"/>
                      <a:r>
                        <a:rPr lang="en-US" sz="900" b="0" i="0" u="none" strike="noStrike" kern="1200" dirty="0">
                          <a:solidFill>
                            <a:srgbClr val="002060"/>
                          </a:solidFill>
                          <a:latin typeface="Calibri"/>
                          <a:ea typeface="+mn-ea"/>
                          <a:cs typeface="+mn-cs"/>
                        </a:rPr>
                        <a:t>50-100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algn="l" defTabSz="914400" rtl="0" eaLnBrk="1" fontAlgn="ctr" latinLnBrk="0" hangingPunct="1"/>
                      <a:r>
                        <a:rPr lang="en-US" sz="900" b="0" i="0" u="none" strike="noStrike" kern="1200" dirty="0">
                          <a:solidFill>
                            <a:srgbClr val="002060"/>
                          </a:solidFill>
                          <a:latin typeface="Calibri"/>
                          <a:ea typeface="+mn-ea"/>
                          <a:cs typeface="+mn-cs"/>
                        </a:rPr>
                        <a:t>100-500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algn="l" defTabSz="914400" rtl="0" eaLnBrk="1" fontAlgn="ctr" latinLnBrk="0" hangingPunct="1"/>
                      <a:r>
                        <a:rPr lang="en-US" sz="900" b="0" i="0" u="none" strike="noStrike" kern="1200" dirty="0">
                          <a:solidFill>
                            <a:srgbClr val="002060"/>
                          </a:solidFill>
                          <a:latin typeface="Calibri"/>
                          <a:ea typeface="+mn-ea"/>
                          <a:cs typeface="+mn-cs"/>
                        </a:rPr>
                        <a:t>500.1-1000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algn="l" defTabSz="914400" rtl="0" eaLnBrk="1" fontAlgn="ctr" latinLnBrk="0" hangingPunct="1"/>
                      <a:r>
                        <a:rPr lang="en-US" sz="900" b="0" i="0" u="none" strike="noStrike" kern="1200" dirty="0">
                          <a:solidFill>
                            <a:srgbClr val="002060"/>
                          </a:solidFill>
                          <a:latin typeface="Calibri"/>
                          <a:ea typeface="+mn-ea"/>
                          <a:cs typeface="+mn-cs"/>
                        </a:rPr>
                        <a:t>1000.1-2000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algn="l" defTabSz="914400" rtl="0" eaLnBrk="1" fontAlgn="ctr" latinLnBrk="0" hangingPunct="1"/>
                      <a:r>
                        <a:rPr lang="en-US" sz="900" b="0" i="0" u="none" strike="noStrike" kern="1200" dirty="0">
                          <a:solidFill>
                            <a:srgbClr val="002060"/>
                          </a:solidFill>
                          <a:latin typeface="Calibri"/>
                          <a:ea typeface="+mn-ea"/>
                          <a:cs typeface="+mn-cs"/>
                        </a:rPr>
                        <a:t>2000.1-3000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algn="l" defTabSz="914400" rtl="0" eaLnBrk="1" fontAlgn="ctr" latinLnBrk="0" hangingPunct="1"/>
                      <a:r>
                        <a:rPr lang="en-US" sz="900" b="0" i="0" u="none" strike="noStrike" kern="1200" dirty="0">
                          <a:solidFill>
                            <a:srgbClr val="002060"/>
                          </a:solidFill>
                          <a:latin typeface="Calibri"/>
                          <a:ea typeface="+mn-ea"/>
                          <a:cs typeface="+mn-cs"/>
                        </a:rPr>
                        <a:t>3000.1-5000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algn="l" defTabSz="914400" rtl="0" eaLnBrk="1" fontAlgn="ctr" latinLnBrk="0" hangingPunct="1"/>
                      <a:r>
                        <a:rPr lang="en-US" sz="900" b="0" i="0" u="none" strike="noStrike" kern="1200" dirty="0">
                          <a:solidFill>
                            <a:srgbClr val="002060"/>
                          </a:solidFill>
                          <a:latin typeface="Calibri"/>
                          <a:ea typeface="+mn-ea"/>
                          <a:cs typeface="+mn-cs"/>
                        </a:rPr>
                        <a:t>Above 5000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algn="l" defTabSz="914400" rtl="0" eaLnBrk="1" fontAlgn="ctr" latinLnBrk="0" hangingPunct="1"/>
                      <a:r>
                        <a:rPr lang="en-US" sz="900" b="0" i="0" u="none" strike="noStrike" kern="1200" dirty="0">
                          <a:solidFill>
                            <a:srgbClr val="002060"/>
                          </a:solidFill>
                          <a:latin typeface="Calibri"/>
                          <a:ea typeface="+mn-ea"/>
                          <a:cs typeface="+mn-cs"/>
                        </a:rPr>
                        <a:t>No Response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algn="l" defTabSz="914400" rtl="0" eaLnBrk="1" fontAlgn="ctr" latinLnBrk="0" hangingPunct="1"/>
                      <a:r>
                        <a:rPr lang="en-US" sz="900" b="1" i="0" u="none" strike="noStrike" kern="1200" dirty="0">
                          <a:solidFill>
                            <a:srgbClr val="002060"/>
                          </a:solidFill>
                          <a:latin typeface="Calibri"/>
                          <a:ea typeface="+mn-ea"/>
                          <a:cs typeface="+mn-cs"/>
                        </a:rPr>
                        <a:t> MEAN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1" i="0" u="none" strike="noStrike" dirty="0">
                          <a:solidFill>
                            <a:srgbClr val="002060"/>
                          </a:solidFill>
                          <a:latin typeface="Calibri"/>
                        </a:rPr>
                        <a:t>4140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1" i="0" u="none" strike="noStrike">
                          <a:solidFill>
                            <a:srgbClr val="002060"/>
                          </a:solidFill>
                          <a:latin typeface="Calibri"/>
                        </a:rPr>
                        <a:t>5217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1" i="0" u="none" strike="noStrike" dirty="0">
                          <a:solidFill>
                            <a:srgbClr val="002060"/>
                          </a:solidFill>
                          <a:latin typeface="Calibri"/>
                        </a:rPr>
                        <a:t>4509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1" i="0" u="none" strike="noStrike">
                          <a:solidFill>
                            <a:srgbClr val="002060"/>
                          </a:solidFill>
                          <a:latin typeface="Calibri"/>
                        </a:rPr>
                        <a:t>5736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1" i="0" u="none" strike="noStrike" dirty="0">
                          <a:solidFill>
                            <a:srgbClr val="002060"/>
                          </a:solidFill>
                          <a:latin typeface="Calibri"/>
                        </a:rPr>
                        <a:t>3464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1" i="0" u="none" strike="noStrike" dirty="0">
                          <a:solidFill>
                            <a:srgbClr val="002060"/>
                          </a:solidFill>
                          <a:latin typeface="Calibri"/>
                        </a:rPr>
                        <a:t>3919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1" i="0" u="none" strike="noStrike" dirty="0" smtClean="0">
                          <a:solidFill>
                            <a:srgbClr val="002060"/>
                          </a:solidFill>
                          <a:latin typeface="Calibri"/>
                        </a:rPr>
                        <a:t>2078</a:t>
                      </a:r>
                      <a:endParaRPr lang="en-US" sz="9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1" i="0" u="none" strike="noStrike" dirty="0" smtClean="0">
                          <a:solidFill>
                            <a:srgbClr val="002060"/>
                          </a:solidFill>
                          <a:latin typeface="Calibri"/>
                        </a:rPr>
                        <a:t>1755</a:t>
                      </a:r>
                      <a:endParaRPr lang="en-US" sz="9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1" i="0" u="none" strike="noStrike" dirty="0">
                          <a:solidFill>
                            <a:srgbClr val="002060"/>
                          </a:solidFill>
                          <a:latin typeface="Calibri"/>
                        </a:rPr>
                        <a:t>2264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1" i="0" u="none" strike="noStrike" dirty="0">
                          <a:solidFill>
                            <a:srgbClr val="002060"/>
                          </a:solidFill>
                          <a:latin typeface="Calibri"/>
                        </a:rPr>
                        <a:t>5384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1" i="0" u="none" strike="noStrike" dirty="0">
                          <a:solidFill>
                            <a:srgbClr val="002060"/>
                          </a:solidFill>
                          <a:latin typeface="Calibri"/>
                        </a:rPr>
                        <a:t>2937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1" i="0" u="none" strike="noStrike" dirty="0">
                          <a:solidFill>
                            <a:srgbClr val="002060"/>
                          </a:solidFill>
                          <a:latin typeface="Calibri"/>
                        </a:rPr>
                        <a:t>8357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algn="l" defTabSz="914400" rtl="0" eaLnBrk="1" fontAlgn="ctr" latinLnBrk="0" hangingPunct="1"/>
                      <a:r>
                        <a:rPr lang="en-US" sz="900" b="1" i="0" u="none" strike="noStrike" kern="1200" dirty="0">
                          <a:solidFill>
                            <a:srgbClr val="002060"/>
                          </a:solidFill>
                          <a:latin typeface="Calibri"/>
                          <a:ea typeface="+mn-ea"/>
                          <a:cs typeface="+mn-cs"/>
                        </a:rPr>
                        <a:t>Median value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1" i="0" u="none" strike="noStrike">
                          <a:solidFill>
                            <a:srgbClr val="002060"/>
                          </a:solidFill>
                          <a:latin typeface="Calibri"/>
                        </a:rPr>
                        <a:t>3968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1" i="0" u="none" strike="noStrike" dirty="0">
                          <a:solidFill>
                            <a:srgbClr val="002060"/>
                          </a:solidFill>
                          <a:latin typeface="Calibri"/>
                        </a:rPr>
                        <a:t>3995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1" i="0" u="none" strike="noStrike">
                          <a:solidFill>
                            <a:srgbClr val="002060"/>
                          </a:solidFill>
                          <a:latin typeface="Calibri"/>
                        </a:rPr>
                        <a:t>4954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1" i="0" u="none" strike="noStrike" dirty="0">
                          <a:solidFill>
                            <a:srgbClr val="002060"/>
                          </a:solidFill>
                          <a:latin typeface="Calibri"/>
                        </a:rPr>
                        <a:t>4499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1" i="0" u="none" strike="noStrike">
                          <a:solidFill>
                            <a:srgbClr val="002060"/>
                          </a:solidFill>
                          <a:latin typeface="Calibri"/>
                        </a:rPr>
                        <a:t>1250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1" i="0" u="none" strike="noStrike" dirty="0">
                          <a:solidFill>
                            <a:srgbClr val="002060"/>
                          </a:solidFill>
                          <a:latin typeface="Calibri"/>
                        </a:rPr>
                        <a:t>2406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1" i="0" u="none" strike="noStrike" dirty="0">
                          <a:solidFill>
                            <a:srgbClr val="002060"/>
                          </a:solidFill>
                          <a:latin typeface="Calibri"/>
                        </a:rPr>
                        <a:t>463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1" i="0" u="none" strike="noStrike" dirty="0">
                          <a:solidFill>
                            <a:srgbClr val="002060"/>
                          </a:solidFill>
                          <a:latin typeface="Calibri"/>
                        </a:rPr>
                        <a:t>367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1"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900" b="1" i="0" u="none" strike="noStrike" dirty="0">
                          <a:solidFill>
                            <a:srgbClr val="002060"/>
                          </a:solidFill>
                          <a:latin typeface="Calibri"/>
                        </a:rPr>
                        <a:t>3000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1" i="0" u="none" strike="noStrike" dirty="0">
                          <a:solidFill>
                            <a:srgbClr val="002060"/>
                          </a:solidFill>
                          <a:latin typeface="Calibri"/>
                        </a:rPr>
                        <a:t>818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1" i="0" u="none" strike="noStrike" dirty="0">
                          <a:solidFill>
                            <a:srgbClr val="002060"/>
                          </a:solidFill>
                          <a:latin typeface="Calibri"/>
                        </a:rPr>
                        <a:t>450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2" name="TextBox 21"/>
          <p:cNvSpPr txBox="1"/>
          <p:nvPr/>
        </p:nvSpPr>
        <p:spPr>
          <a:xfrm>
            <a:off x="1188752" y="93017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23" name="TextBox 22"/>
          <p:cNvSpPr txBox="1"/>
          <p:nvPr/>
        </p:nvSpPr>
        <p:spPr>
          <a:xfrm>
            <a:off x="2248664" y="93017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24" name="TextBox 23"/>
          <p:cNvSpPr txBox="1"/>
          <p:nvPr/>
        </p:nvSpPr>
        <p:spPr>
          <a:xfrm>
            <a:off x="3196132" y="93017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Type P</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25" name="TextBox 24"/>
          <p:cNvSpPr txBox="1"/>
          <p:nvPr/>
        </p:nvSpPr>
        <p:spPr>
          <a:xfrm>
            <a:off x="4173095" y="93017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M</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26" name="TextBox 25"/>
          <p:cNvSpPr txBox="1"/>
          <p:nvPr/>
        </p:nvSpPr>
        <p:spPr>
          <a:xfrm>
            <a:off x="5169981" y="93017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27" name="TextBox 26"/>
          <p:cNvSpPr txBox="1"/>
          <p:nvPr/>
        </p:nvSpPr>
        <p:spPr>
          <a:xfrm>
            <a:off x="6049046" y="77628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smtClean="0">
                <a:solidFill>
                  <a:srgbClr val="002060"/>
                </a:solidFill>
                <a:latin typeface="Calibri" pitchFamily="34" charset="0"/>
              </a:rPr>
              <a:t>Products</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graphicFrame>
        <p:nvGraphicFramePr>
          <p:cNvPr id="28" name="Chart 27"/>
          <p:cNvGraphicFramePr/>
          <p:nvPr/>
        </p:nvGraphicFramePr>
        <p:xfrm>
          <a:off x="1121017" y="1392406"/>
          <a:ext cx="1355483" cy="297639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9" name="Chart 28"/>
          <p:cNvGraphicFramePr/>
          <p:nvPr/>
        </p:nvGraphicFramePr>
        <p:xfrm>
          <a:off x="5750167" y="1392406"/>
          <a:ext cx="1355483" cy="297639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0" name="Chart 29"/>
          <p:cNvGraphicFramePr/>
          <p:nvPr/>
        </p:nvGraphicFramePr>
        <p:xfrm>
          <a:off x="2046847" y="1392406"/>
          <a:ext cx="1355483" cy="297639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1" name="Chart 30"/>
          <p:cNvGraphicFramePr/>
          <p:nvPr/>
        </p:nvGraphicFramePr>
        <p:xfrm>
          <a:off x="2972677" y="1392406"/>
          <a:ext cx="1355483" cy="2976394"/>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2" name="Chart 31"/>
          <p:cNvGraphicFramePr/>
          <p:nvPr/>
        </p:nvGraphicFramePr>
        <p:xfrm>
          <a:off x="3898507" y="1392406"/>
          <a:ext cx="1355483" cy="297639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3" name="Chart 32"/>
          <p:cNvGraphicFramePr/>
          <p:nvPr/>
        </p:nvGraphicFramePr>
        <p:xfrm>
          <a:off x="4824337" y="1392406"/>
          <a:ext cx="1355483" cy="2976394"/>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34" name="Table 33"/>
          <p:cNvGraphicFramePr>
            <a:graphicFrameLocks noGrp="1"/>
          </p:cNvGraphicFramePr>
          <p:nvPr/>
        </p:nvGraphicFramePr>
        <p:xfrm>
          <a:off x="533399" y="1410335"/>
          <a:ext cx="933391" cy="2615570"/>
        </p:xfrm>
        <a:graphic>
          <a:graphicData uri="http://schemas.openxmlformats.org/drawingml/2006/table">
            <a:tbl>
              <a:tblPr/>
              <a:tblGrid>
                <a:gridCol w="933391"/>
              </a:tblGrid>
              <a:tr h="26155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0-10</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6155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10-50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6155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50-100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6155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100-500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6155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500.1-1000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6155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1000.1-2000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6155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2000.1-3000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6155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3000.1-5000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6155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Above 5000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61557">
                <a:tc>
                  <a:txBody>
                    <a:bodyPr/>
                    <a:lstStyle/>
                    <a:p>
                      <a:pPr marL="0" algn="r" defTabSz="914400" rtl="0" eaLnBrk="1" fontAlgn="ctr" latinLnBrk="0" hangingPunct="1"/>
                      <a:r>
                        <a:rPr lang="en-US" sz="900" b="0" i="0" u="none" strike="noStrike" kern="1200" dirty="0">
                          <a:solidFill>
                            <a:srgbClr val="002060"/>
                          </a:solidFill>
                          <a:latin typeface="Calibri"/>
                          <a:ea typeface="+mn-ea"/>
                          <a:cs typeface="+mn-cs"/>
                        </a:rPr>
                        <a:t>No Response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pSp>
        <p:nvGrpSpPr>
          <p:cNvPr id="2" name="Group 15"/>
          <p:cNvGrpSpPr/>
          <p:nvPr/>
        </p:nvGrpSpPr>
        <p:grpSpPr>
          <a:xfrm rot="21341217">
            <a:off x="1136541" y="4339873"/>
            <a:ext cx="822960" cy="548640"/>
            <a:chOff x="5431449" y="3593431"/>
            <a:chExt cx="1304698" cy="788099"/>
          </a:xfrm>
        </p:grpSpPr>
        <p:pic>
          <p:nvPicPr>
            <p:cNvPr id="35"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38"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endParaRPr lang="en-US" sz="900" b="1" dirty="0" smtClean="0">
                <a:solidFill>
                  <a:srgbClr val="002060"/>
                </a:solidFill>
                <a:latin typeface="Lucida Calligraphy" pitchFamily="66" charset="0"/>
              </a:endParaRPr>
            </a:p>
            <a:p>
              <a:r>
                <a:rPr lang="en-US" sz="900" b="1" dirty="0" smtClean="0">
                  <a:solidFill>
                    <a:srgbClr val="002060"/>
                  </a:solidFill>
                  <a:latin typeface="Lucida Calligraphy" pitchFamily="66" charset="0"/>
                </a:rPr>
                <a:t>5003</a:t>
              </a:r>
              <a:endParaRPr lang="en-US" sz="900" b="1" dirty="0">
                <a:solidFill>
                  <a:srgbClr val="002060"/>
                </a:solidFill>
                <a:latin typeface="Lucida Calligraphy" pitchFamily="66" charset="0"/>
              </a:endParaRPr>
            </a:p>
          </p:txBody>
        </p:sp>
      </p:grpSp>
      <p:grpSp>
        <p:nvGrpSpPr>
          <p:cNvPr id="3" name="Group 15"/>
          <p:cNvGrpSpPr/>
          <p:nvPr/>
        </p:nvGrpSpPr>
        <p:grpSpPr>
          <a:xfrm rot="21341217">
            <a:off x="2054751" y="4339873"/>
            <a:ext cx="822960" cy="548640"/>
            <a:chOff x="5431449" y="3593431"/>
            <a:chExt cx="1304698" cy="788099"/>
          </a:xfrm>
        </p:grpSpPr>
        <p:pic>
          <p:nvPicPr>
            <p:cNvPr id="41"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4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r>
                <a:rPr lang="en-US" sz="900" b="1">
                  <a:solidFill>
                    <a:srgbClr val="002060"/>
                  </a:solidFill>
                  <a:latin typeface="Lucida Calligraphy" pitchFamily="66" charset="0"/>
                </a:rPr>
                <a:t/>
              </a:r>
              <a:br>
                <a:rPr lang="en-US" sz="900" b="1">
                  <a:solidFill>
                    <a:srgbClr val="002060"/>
                  </a:solidFill>
                  <a:latin typeface="Lucida Calligraphy" pitchFamily="66" charset="0"/>
                </a:rPr>
              </a:br>
              <a:r>
                <a:rPr lang="en-US" sz="900" b="1" smtClean="0">
                  <a:solidFill>
                    <a:srgbClr val="002060"/>
                  </a:solidFill>
                  <a:latin typeface="Lucida Calligraphy" pitchFamily="66" charset="0"/>
                </a:rPr>
                <a:t>5492</a:t>
              </a:r>
              <a:endParaRPr lang="en-US" sz="900" b="1" dirty="0">
                <a:solidFill>
                  <a:srgbClr val="002060"/>
                </a:solidFill>
                <a:latin typeface="Lucida Calligraphy" pitchFamily="66" charset="0"/>
              </a:endParaRPr>
            </a:p>
          </p:txBody>
        </p:sp>
      </p:grpSp>
      <p:grpSp>
        <p:nvGrpSpPr>
          <p:cNvPr id="4" name="Group 15"/>
          <p:cNvGrpSpPr/>
          <p:nvPr/>
        </p:nvGrpSpPr>
        <p:grpSpPr>
          <a:xfrm rot="21341217">
            <a:off x="2972961" y="4339873"/>
            <a:ext cx="822960" cy="548640"/>
            <a:chOff x="5431449" y="3593431"/>
            <a:chExt cx="1304698" cy="788099"/>
          </a:xfrm>
        </p:grpSpPr>
        <p:pic>
          <p:nvPicPr>
            <p:cNvPr id="45"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4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3809</a:t>
              </a:r>
              <a:endParaRPr lang="en-US" sz="900" b="1" dirty="0">
                <a:solidFill>
                  <a:srgbClr val="002060"/>
                </a:solidFill>
                <a:latin typeface="Lucida Calligraphy" pitchFamily="66" charset="0"/>
              </a:endParaRPr>
            </a:p>
          </p:txBody>
        </p:sp>
      </p:grpSp>
      <p:grpSp>
        <p:nvGrpSpPr>
          <p:cNvPr id="5" name="Group 15"/>
          <p:cNvGrpSpPr/>
          <p:nvPr/>
        </p:nvGrpSpPr>
        <p:grpSpPr>
          <a:xfrm rot="21341217">
            <a:off x="3891171" y="4339873"/>
            <a:ext cx="822960" cy="548640"/>
            <a:chOff x="5431449" y="3593431"/>
            <a:chExt cx="1304698" cy="788099"/>
          </a:xfrm>
        </p:grpSpPr>
        <p:pic>
          <p:nvPicPr>
            <p:cNvPr id="48"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4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1818</a:t>
              </a:r>
              <a:endParaRPr lang="en-US" sz="900" b="1" dirty="0">
                <a:solidFill>
                  <a:srgbClr val="002060"/>
                </a:solidFill>
                <a:latin typeface="Lucida Calligraphy" pitchFamily="66" charset="0"/>
              </a:endParaRPr>
            </a:p>
          </p:txBody>
        </p:sp>
      </p:grpSp>
      <p:grpSp>
        <p:nvGrpSpPr>
          <p:cNvPr id="6" name="Group 15"/>
          <p:cNvGrpSpPr/>
          <p:nvPr/>
        </p:nvGrpSpPr>
        <p:grpSpPr>
          <a:xfrm rot="21341217">
            <a:off x="4809381" y="4339873"/>
            <a:ext cx="822960" cy="548640"/>
            <a:chOff x="5431449" y="3593431"/>
            <a:chExt cx="1304698" cy="788099"/>
          </a:xfrm>
        </p:grpSpPr>
        <p:pic>
          <p:nvPicPr>
            <p:cNvPr id="51"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5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r>
                <a:rPr lang="en-US" sz="900" b="1">
                  <a:solidFill>
                    <a:srgbClr val="002060"/>
                  </a:solidFill>
                  <a:latin typeface="Lucida Calligraphy" pitchFamily="66" charset="0"/>
                </a:rPr>
                <a:t/>
              </a:r>
              <a:br>
                <a:rPr lang="en-US" sz="900" b="1">
                  <a:solidFill>
                    <a:srgbClr val="002060"/>
                  </a:solidFill>
                  <a:latin typeface="Lucida Calligraphy" pitchFamily="66" charset="0"/>
                </a:rPr>
              </a:br>
              <a:r>
                <a:rPr lang="en-US" sz="900" b="1" smtClean="0">
                  <a:solidFill>
                    <a:srgbClr val="002060"/>
                  </a:solidFill>
                  <a:latin typeface="Lucida Calligraphy" pitchFamily="66" charset="0"/>
                </a:rPr>
                <a:t>5017</a:t>
              </a:r>
              <a:endParaRPr lang="en-US" sz="900" b="1" dirty="0">
                <a:solidFill>
                  <a:srgbClr val="002060"/>
                </a:solidFill>
                <a:latin typeface="Lucida Calligraphy" pitchFamily="66" charset="0"/>
              </a:endParaRPr>
            </a:p>
          </p:txBody>
        </p:sp>
      </p:grpSp>
      <p:grpSp>
        <p:nvGrpSpPr>
          <p:cNvPr id="7" name="Group 15"/>
          <p:cNvGrpSpPr/>
          <p:nvPr/>
        </p:nvGrpSpPr>
        <p:grpSpPr>
          <a:xfrm rot="21341217">
            <a:off x="5727591" y="4339873"/>
            <a:ext cx="822960" cy="548640"/>
            <a:chOff x="5431449" y="3593431"/>
            <a:chExt cx="1304698" cy="788099"/>
          </a:xfrm>
        </p:grpSpPr>
        <p:pic>
          <p:nvPicPr>
            <p:cNvPr id="54"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5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6903</a:t>
              </a:r>
              <a:endParaRPr lang="en-US" sz="900" b="1" dirty="0">
                <a:solidFill>
                  <a:srgbClr val="002060"/>
                </a:solidFill>
                <a:latin typeface="Lucida Calligraphy" pitchFamily="66" charset="0"/>
              </a:endParaRPr>
            </a:p>
          </p:txBody>
        </p:sp>
      </p:grpSp>
      <p:sp>
        <p:nvSpPr>
          <p:cNvPr id="75" name="TextBox 74"/>
          <p:cNvSpPr txBox="1"/>
          <p:nvPr/>
        </p:nvSpPr>
        <p:spPr>
          <a:xfrm>
            <a:off x="247060" y="8746404"/>
            <a:ext cx="6288087" cy="1015663"/>
          </a:xfrm>
          <a:prstGeom prst="rect">
            <a:avLst/>
          </a:prstGeom>
          <a:noFill/>
        </p:spPr>
        <p:txBody>
          <a:bodyPr wrap="square" rtlCol="0">
            <a:spAutoFit/>
          </a:bodyPr>
          <a:lstStyle/>
          <a:p>
            <a:pPr marL="182563" indent="-182563" algn="just">
              <a:buFont typeface="Arial" pitchFamily="34" charset="0"/>
              <a:buChar char="•"/>
            </a:pPr>
            <a:r>
              <a:rPr lang="en-US" sz="1200" dirty="0" smtClean="0">
                <a:solidFill>
                  <a:schemeClr val="tx1"/>
                </a:solidFill>
                <a:latin typeface="Calibri" pitchFamily="34" charset="0"/>
                <a:cs typeface="Calibri" pitchFamily="34" charset="0"/>
              </a:rPr>
              <a:t>Close to one fourth of the Type M (animal husbandry) storages have storage capacity between 100-500MT.</a:t>
            </a:r>
          </a:p>
          <a:p>
            <a:pPr marL="182563" indent="-182563" algn="just">
              <a:buFont typeface="Arial" pitchFamily="34" charset="0"/>
              <a:buChar char="•"/>
            </a:pPr>
            <a:r>
              <a:rPr lang="en-US" sz="1200" dirty="0" smtClean="0">
                <a:solidFill>
                  <a:schemeClr val="tx1"/>
                </a:solidFill>
                <a:latin typeface="Calibri" pitchFamily="34" charset="0"/>
                <a:cs typeface="Calibri" pitchFamily="34" charset="0"/>
              </a:rPr>
              <a:t>A little more than one third of Type H storages have storage capacity above 5,000MT.</a:t>
            </a:r>
          </a:p>
          <a:p>
            <a:pPr marL="182563" indent="-182563" algn="just">
              <a:buFont typeface="Arial" pitchFamily="34" charset="0"/>
              <a:buChar char="•"/>
            </a:pPr>
            <a:r>
              <a:rPr lang="en-US" sz="1200" dirty="0" smtClean="0">
                <a:solidFill>
                  <a:schemeClr val="tx1"/>
                </a:solidFill>
                <a:latin typeface="Calibri" pitchFamily="34" charset="0"/>
                <a:cs typeface="Calibri" pitchFamily="34" charset="0"/>
              </a:rPr>
              <a:t>Overall, the CSs that came up post 2009, have lower capacity compared to CSs installed before 2009</a:t>
            </a:r>
          </a:p>
        </p:txBody>
      </p:sp>
    </p:spTree>
  </p:cSld>
  <p:clrMapOvr>
    <a:masterClrMapping/>
  </p:clrMapOvr>
  <p:transition/>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127008" y="9669645"/>
            <a:ext cx="965328"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11" name="Table 10"/>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100" b="0" i="0" u="none" strike="noStrike" dirty="0">
                          <a:solidFill>
                            <a:schemeClr val="tx1"/>
                          </a:solidFill>
                          <a:latin typeface="Calibri"/>
                        </a:rPr>
                        <a:t> Gas Based/Extinguishers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dirty="0">
                          <a:solidFill>
                            <a:srgbClr val="000000"/>
                          </a:solidFill>
                          <a:latin typeface="Calibri"/>
                        </a:rPr>
                        <a:t>64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Sand Box</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32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Manual rounds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41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Hose/Hydrant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Sprinklers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12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Smoke Detectors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22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Heat Sensors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9</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Others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dirty="0">
                          <a:solidFill>
                            <a:srgbClr val="000000"/>
                          </a:solidFill>
                          <a:latin typeface="Calibri"/>
                        </a:rPr>
                        <a:t>9</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304801" y="4817753"/>
          <a:ext cx="6305549"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100" b="0" i="0" u="none" strike="noStrike" dirty="0">
                          <a:solidFill>
                            <a:schemeClr val="tx1"/>
                          </a:solidFill>
                          <a:latin typeface="Calibri"/>
                        </a:rPr>
                        <a:t> Gas Based/Extinguishers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dirty="0">
                          <a:solidFill>
                            <a:srgbClr val="000000"/>
                          </a:solidFill>
                          <a:latin typeface="Calibri"/>
                        </a:rPr>
                        <a:t>46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dirty="0">
                          <a:solidFill>
                            <a:srgbClr val="000000"/>
                          </a:solidFill>
                          <a:latin typeface="Calibri"/>
                        </a:rPr>
                        <a:t>93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Sand Box</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47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69</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Manual rounds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25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23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Hose/Hydrant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Sprinklers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21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38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Smoke Detectors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14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Heat Sensors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17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Others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dirty="0">
                          <a:solidFill>
                            <a:srgbClr val="000000"/>
                          </a:solidFill>
                          <a:latin typeface="Calibri"/>
                        </a:rPr>
                        <a:t>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dirty="0">
                          <a:solidFill>
                            <a:srgbClr val="000000"/>
                          </a:solidFill>
                          <a:latin typeface="Calibri"/>
                        </a:rPr>
                        <a:t>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3" name="TextBox 12"/>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5" name="Title 7"/>
          <p:cNvSpPr>
            <a:spLocks noGrp="1"/>
          </p:cNvSpPr>
          <p:nvPr>
            <p:ph type="title"/>
          </p:nvPr>
        </p:nvSpPr>
        <p:spPr>
          <a:xfrm>
            <a:off x="936175" y="41932"/>
            <a:ext cx="5439302" cy="922464"/>
          </a:xfrm>
        </p:spPr>
        <p:txBody>
          <a:bodyPr/>
          <a:lstStyle/>
          <a:p>
            <a:r>
              <a:rPr lang="en-US" dirty="0" smtClean="0"/>
              <a:t>13.14 SAFETY: FIRE FIGHTING &amp; DETECTION SYSTEM</a:t>
            </a:r>
            <a:endParaRPr lang="en-US" dirty="0"/>
          </a:p>
        </p:txBody>
      </p:sp>
      <p:sp>
        <p:nvSpPr>
          <p:cNvPr id="10" name="Round Diagonal Corner Rectangle 9"/>
          <p:cNvSpPr/>
          <p:nvPr/>
        </p:nvSpPr>
        <p:spPr bwMode="auto">
          <a:xfrm>
            <a:off x="338287" y="7981625"/>
            <a:ext cx="6309360" cy="1326414"/>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Multiple systems are used in the CSs. Almost 2/3rds of the cold stores in UP use manual rounds for fire fighting and detection.</a:t>
            </a:r>
          </a:p>
          <a:p>
            <a:pPr marL="177800" lvl="1" indent="-177800" algn="just">
              <a:buFont typeface="Arial" pitchFamily="34" charset="0"/>
              <a:buChar char="•"/>
            </a:pPr>
            <a:r>
              <a:rPr lang="en-US" sz="1200" dirty="0" smtClean="0">
                <a:solidFill>
                  <a:srgbClr val="002060"/>
                </a:solidFill>
                <a:latin typeface="Calibri" pitchFamily="34" charset="0"/>
              </a:rPr>
              <a:t>Gas based extinguishing systems are used in UP, Bihar, Chhattisgarh, Haryana, HP, Jharkhand, MP, WB and Uttaranchal</a:t>
            </a:r>
          </a:p>
          <a:p>
            <a:pPr marL="177800" lvl="1" indent="-177800" algn="just">
              <a:buFont typeface="Arial" pitchFamily="34" charset="0"/>
              <a:buChar char="•"/>
            </a:pPr>
            <a:r>
              <a:rPr lang="en-US" sz="1200" dirty="0" smtClean="0">
                <a:solidFill>
                  <a:srgbClr val="002060"/>
                </a:solidFill>
                <a:latin typeface="Calibri" pitchFamily="34" charset="0"/>
              </a:rPr>
              <a:t>Sand based systems are used in Chhattisgarh, Haryana, HP, Kerala, Orissa, TN, Uttaranchal and WB</a:t>
            </a:r>
          </a:p>
        </p:txBody>
      </p:sp>
    </p:spTree>
  </p:cSld>
  <p:clrMapOvr>
    <a:masterClrMapping/>
  </p:clrMapOvr>
  <p:transition/>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127008" y="9669645"/>
            <a:ext cx="965328"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1533075"/>
          <a:ext cx="6327527"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15988"/>
                <a:gridCol w="690899"/>
                <a:gridCol w="640080"/>
                <a:gridCol w="457200"/>
                <a:gridCol w="457200"/>
                <a:gridCol w="548640"/>
                <a:gridCol w="365760"/>
                <a:gridCol w="685800"/>
                <a:gridCol w="45720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100" b="0" i="0" u="none" strike="noStrike" dirty="0">
                          <a:solidFill>
                            <a:schemeClr val="tx1"/>
                          </a:solidFill>
                          <a:latin typeface="Calibri"/>
                        </a:rPr>
                        <a:t> Gas Based/Extinguishers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Sand Box</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Manual rounds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Hose/Hydrant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Sprinklers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Smoke Detectors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Heat Sensors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Others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4817753"/>
          <a:ext cx="6318768"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12064"/>
                <a:gridCol w="548640"/>
                <a:gridCol w="548640"/>
                <a:gridCol w="617286"/>
                <a:gridCol w="617286"/>
                <a:gridCol w="731520"/>
                <a:gridCol w="617286"/>
                <a:gridCol w="61728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100" b="0" i="0" u="none" strike="noStrike" dirty="0">
                          <a:solidFill>
                            <a:schemeClr val="tx1"/>
                          </a:solidFill>
                          <a:latin typeface="Calibri"/>
                        </a:rPr>
                        <a:t> Gas Based/Extinguishers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dirty="0">
                          <a:solidFill>
                            <a:srgbClr val="000000"/>
                          </a:solidFill>
                          <a:latin typeface="Calibri"/>
                        </a:rPr>
                        <a:t>57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Sand Box</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16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Manual rounds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39</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Hose/Hydrant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Sprinklers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44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Smoke Detectors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38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Heat Sensors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a:solidFill>
                            <a:srgbClr val="000000"/>
                          </a:solidFill>
                          <a:latin typeface="Calibri"/>
                        </a:rPr>
                        <a:t>16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0" i="0" u="none" strike="noStrike" dirty="0">
                          <a:solidFill>
                            <a:schemeClr val="tx1"/>
                          </a:solidFill>
                          <a:latin typeface="Calibri"/>
                        </a:rPr>
                        <a:t> Others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dirty="0">
                          <a:solidFill>
                            <a:srgbClr val="000000"/>
                          </a:solidFill>
                          <a:latin typeface="Calibri"/>
                        </a:rPr>
                        <a:t>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1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itle 7"/>
          <p:cNvSpPr>
            <a:spLocks noGrp="1"/>
          </p:cNvSpPr>
          <p:nvPr>
            <p:ph type="title"/>
          </p:nvPr>
        </p:nvSpPr>
        <p:spPr>
          <a:xfrm>
            <a:off x="936175" y="41932"/>
            <a:ext cx="5439302" cy="922464"/>
          </a:xfrm>
        </p:spPr>
        <p:txBody>
          <a:bodyPr/>
          <a:lstStyle/>
          <a:p>
            <a:r>
              <a:rPr lang="en-US" dirty="0" smtClean="0"/>
              <a:t>13.14 SAFETY: FIRE FIGHTING &amp; DETECTION SYSTEM</a:t>
            </a:r>
            <a:endParaRPr lang="en-US" dirty="0"/>
          </a:p>
        </p:txBody>
      </p:sp>
    </p:spTree>
  </p:cSld>
  <p:clrMapOvr>
    <a:masterClrMapping/>
  </p:clrMapOvr>
  <p:transition/>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7"/>
          <p:cNvSpPr>
            <a:spLocks noGrp="1"/>
          </p:cNvSpPr>
          <p:nvPr>
            <p:ph type="title"/>
          </p:nvPr>
        </p:nvSpPr>
        <p:spPr>
          <a:xfrm>
            <a:off x="936175" y="41932"/>
            <a:ext cx="5439302" cy="922464"/>
          </a:xfrm>
        </p:spPr>
        <p:txBody>
          <a:bodyPr/>
          <a:lstStyle/>
          <a:p>
            <a:r>
              <a:rPr lang="en-US" dirty="0" smtClean="0"/>
              <a:t>13.14 SAFETY: FIRE FIGHTING &amp; DETECTION SYSTEM – COMPARISON OF BEFORE AND AFTER 2009</a:t>
            </a:r>
            <a:endParaRPr lang="en-US" dirty="0"/>
          </a:p>
        </p:txBody>
      </p:sp>
      <p:sp>
        <p:nvSpPr>
          <p:cNvPr id="37" name="TextBox 36"/>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9" name="TextBox 38"/>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20" name="Table 19"/>
          <p:cNvGraphicFramePr>
            <a:graphicFrameLocks noGrp="1"/>
          </p:cNvGraphicFramePr>
          <p:nvPr>
            <p:extLst>
              <p:ext uri="{D42A27DB-BD31-4B8C-83A1-F6EECF244321}">
                <p14:modId xmlns="" xmlns:p14="http://schemas.microsoft.com/office/powerpoint/2010/main" val="1900869649"/>
              </p:ext>
            </p:extLst>
          </p:nvPr>
        </p:nvGraphicFramePr>
        <p:xfrm>
          <a:off x="230872" y="5080000"/>
          <a:ext cx="6400803" cy="2707005"/>
        </p:xfrm>
        <a:graphic>
          <a:graphicData uri="http://schemas.openxmlformats.org/drawingml/2006/table">
            <a:tbl>
              <a:tblPr firstRow="1" bandRow="1">
                <a:effectLst>
                  <a:outerShdw blurRad="50800" dist="38100" dir="2700000" algn="tl" rotWithShape="0">
                    <a:prstClr val="black">
                      <a:alpha val="40000"/>
                    </a:prstClr>
                  </a:outerShdw>
                </a:effectLst>
              </a:tblPr>
              <a:tblGrid>
                <a:gridCol w="970911"/>
                <a:gridCol w="452491"/>
                <a:gridCol w="452491"/>
                <a:gridCol w="452491"/>
                <a:gridCol w="452491"/>
                <a:gridCol w="452491"/>
                <a:gridCol w="452491"/>
                <a:gridCol w="452491"/>
                <a:gridCol w="452491"/>
                <a:gridCol w="452491"/>
                <a:gridCol w="452491"/>
                <a:gridCol w="452491"/>
                <a:gridCol w="452491"/>
              </a:tblGrid>
              <a:tr h="27432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Type H</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P</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M</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Q</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Other Products</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n=1183)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a:solidFill>
                            <a:schemeClr val="bg1"/>
                          </a:solidFill>
                          <a:latin typeface="Calibri" pitchFamily="34" charset="0"/>
                          <a:ea typeface="+mn-ea"/>
                          <a:cs typeface="Calibri" pitchFamily="34" charset="0"/>
                        </a:rPr>
                        <a:t>(</a:t>
                      </a:r>
                      <a:r>
                        <a:rPr lang="en-US" sz="900" b="1" i="0" u="none" strike="noStrike" kern="1200" baseline="0" smtClean="0">
                          <a:solidFill>
                            <a:schemeClr val="bg1"/>
                          </a:solidFill>
                          <a:latin typeface="Calibri" pitchFamily="34" charset="0"/>
                          <a:ea typeface="+mn-ea"/>
                          <a:cs typeface="Calibri" pitchFamily="34" charset="0"/>
                        </a:rPr>
                        <a:t>n=3691</a:t>
                      </a:r>
                      <a:r>
                        <a:rPr lang="en-US" sz="900" b="1" i="0" u="none" strike="noStrike" kern="1200" baseline="0" dirty="0" smtClean="0">
                          <a:solidFill>
                            <a:schemeClr val="bg1"/>
                          </a:solidFill>
                          <a:latin typeface="Calibri" pitchFamily="34" charset="0"/>
                          <a:ea typeface="+mn-ea"/>
                          <a:cs typeface="Calibri" pitchFamily="34" charset="0"/>
                        </a:rPr>
                        <a:t>)</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n=1034)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n=3187)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(n=339)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900" b="0" i="0" u="none" strike="noStrike" kern="1200" dirty="0">
                          <a:solidFill>
                            <a:schemeClr val="tx1"/>
                          </a:solidFill>
                          <a:latin typeface="Calibri"/>
                          <a:ea typeface="+mn-ea"/>
                          <a:cs typeface="+mn-cs"/>
                        </a:rPr>
                        <a:t> Gas Based/Extinguishers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dirty="0">
                          <a:solidFill>
                            <a:schemeClr val="tx1"/>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dirty="0">
                          <a:solidFill>
                            <a:schemeClr val="tx1"/>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dirty="0">
                          <a:solidFill>
                            <a:schemeClr val="tx1"/>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900" b="0" i="0" u="none" strike="noStrike" kern="1200" dirty="0">
                          <a:solidFill>
                            <a:schemeClr val="tx1"/>
                          </a:solidFill>
                          <a:latin typeface="Calibri"/>
                          <a:ea typeface="+mn-ea"/>
                          <a:cs typeface="+mn-cs"/>
                        </a:rPr>
                        <a:t> Sand Box</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dirty="0">
                          <a:solidFill>
                            <a:schemeClr val="tx1"/>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dirty="0">
                          <a:solidFill>
                            <a:schemeClr val="tx1"/>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900" b="0" i="0" u="none" strike="noStrike" kern="1200" dirty="0">
                          <a:solidFill>
                            <a:schemeClr val="tx1"/>
                          </a:solidFill>
                          <a:latin typeface="Calibri"/>
                          <a:ea typeface="+mn-ea"/>
                          <a:cs typeface="+mn-cs"/>
                        </a:rPr>
                        <a:t> Manual rounds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900" b="0" i="0" u="none" strike="noStrike" kern="1200" dirty="0">
                          <a:solidFill>
                            <a:schemeClr val="tx1"/>
                          </a:solidFill>
                          <a:latin typeface="Calibri"/>
                          <a:ea typeface="+mn-ea"/>
                          <a:cs typeface="+mn-cs"/>
                        </a:rPr>
                        <a:t> Hose/Hydrant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900" b="0" i="0" u="none" strike="noStrike" kern="1200" dirty="0">
                          <a:solidFill>
                            <a:schemeClr val="tx1"/>
                          </a:solidFill>
                          <a:latin typeface="Calibri"/>
                          <a:ea typeface="+mn-ea"/>
                          <a:cs typeface="+mn-cs"/>
                        </a:rPr>
                        <a:t> Sprinklers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900" b="0" i="0" u="none" strike="noStrike" kern="1200" dirty="0">
                          <a:solidFill>
                            <a:schemeClr val="tx1"/>
                          </a:solidFill>
                          <a:latin typeface="Calibri"/>
                          <a:ea typeface="+mn-ea"/>
                          <a:cs typeface="+mn-cs"/>
                        </a:rPr>
                        <a:t> Smoke Detectors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900" b="0" i="0" u="none" strike="noStrike" kern="1200" dirty="0">
                          <a:solidFill>
                            <a:schemeClr val="tx1"/>
                          </a:solidFill>
                          <a:latin typeface="Calibri"/>
                          <a:ea typeface="+mn-ea"/>
                          <a:cs typeface="+mn-cs"/>
                        </a:rPr>
                        <a:t> Heat Sensors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900" b="0" i="0" u="none" strike="noStrike" kern="1200" dirty="0">
                          <a:solidFill>
                            <a:schemeClr val="tx1"/>
                          </a:solidFill>
                          <a:latin typeface="Calibri"/>
                          <a:ea typeface="+mn-ea"/>
                          <a:cs typeface="+mn-cs"/>
                        </a:rPr>
                        <a:t> Others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9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38" name="TextBox 37"/>
          <p:cNvSpPr txBox="1"/>
          <p:nvPr/>
        </p:nvSpPr>
        <p:spPr>
          <a:xfrm>
            <a:off x="325438" y="8998857"/>
            <a:ext cx="6288087" cy="276999"/>
          </a:xfrm>
          <a:prstGeom prst="rect">
            <a:avLst/>
          </a:prstGeom>
          <a:noFill/>
        </p:spPr>
        <p:txBody>
          <a:bodyPr wrap="square" rtlCol="0">
            <a:spAutoFit/>
          </a:bodyPr>
          <a:lstStyle/>
          <a:p>
            <a:pPr marL="177800" lvl="1" indent="-177800" algn="l">
              <a:buFont typeface="Arial" pitchFamily="34" charset="0"/>
              <a:buChar char="•"/>
            </a:pPr>
            <a:endParaRPr lang="en-US" sz="1200" dirty="0" smtClean="0">
              <a:solidFill>
                <a:schemeClr val="tx1"/>
              </a:solidFill>
              <a:latin typeface="Calibri" pitchFamily="34" charset="0"/>
              <a:cs typeface="Calibri" pitchFamily="34" charset="0"/>
            </a:endParaRPr>
          </a:p>
        </p:txBody>
      </p:sp>
      <p:graphicFrame>
        <p:nvGraphicFramePr>
          <p:cNvPr id="21" name="Chart 20"/>
          <p:cNvGraphicFramePr/>
          <p:nvPr/>
        </p:nvGraphicFramePr>
        <p:xfrm>
          <a:off x="2044126" y="1920545"/>
          <a:ext cx="1355483" cy="2403261"/>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5" name="Chart 34"/>
          <p:cNvGraphicFramePr/>
          <p:nvPr/>
        </p:nvGraphicFramePr>
        <p:xfrm>
          <a:off x="2967235" y="1920545"/>
          <a:ext cx="1355483" cy="240326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0" name="Chart 39"/>
          <p:cNvGraphicFramePr/>
          <p:nvPr/>
        </p:nvGraphicFramePr>
        <p:xfrm>
          <a:off x="3890344" y="1920545"/>
          <a:ext cx="1355483" cy="2403261"/>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1" name="Chart 40"/>
          <p:cNvGraphicFramePr/>
          <p:nvPr/>
        </p:nvGraphicFramePr>
        <p:xfrm>
          <a:off x="4813453" y="1920545"/>
          <a:ext cx="1355483" cy="2403261"/>
        </p:xfrm>
        <a:graphic>
          <a:graphicData uri="http://schemas.openxmlformats.org/drawingml/2006/chart">
            <c:chart xmlns:c="http://schemas.openxmlformats.org/drawingml/2006/chart" xmlns:r="http://schemas.openxmlformats.org/officeDocument/2006/relationships" r:id="rId5"/>
          </a:graphicData>
        </a:graphic>
      </p:graphicFrame>
      <p:sp>
        <p:nvSpPr>
          <p:cNvPr id="42" name="TextBox 41"/>
          <p:cNvSpPr txBox="1"/>
          <p:nvPr/>
        </p:nvSpPr>
        <p:spPr>
          <a:xfrm>
            <a:off x="1219846" y="1401185"/>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43" name="TextBox 42"/>
          <p:cNvSpPr txBox="1"/>
          <p:nvPr/>
        </p:nvSpPr>
        <p:spPr>
          <a:xfrm>
            <a:off x="2108334" y="1401185"/>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44" name="TextBox 43"/>
          <p:cNvSpPr txBox="1"/>
          <p:nvPr/>
        </p:nvSpPr>
        <p:spPr>
          <a:xfrm>
            <a:off x="2868180" y="1401185"/>
            <a:ext cx="1071450" cy="430887"/>
          </a:xfrm>
          <a:prstGeom prst="rect">
            <a:avLst/>
          </a:prstGeom>
          <a:noFill/>
        </p:spPr>
        <p:txBody>
          <a:bodyPr wrap="square" rtlCol="0">
            <a:spAutoFit/>
          </a:bodyPr>
          <a:lstStyle/>
          <a:p>
            <a:r>
              <a:rPr lang="en-US" sz="1100" b="1" dirty="0" smtClean="0">
                <a:solidFill>
                  <a:srgbClr val="002060"/>
                </a:solidFill>
                <a:latin typeface="Calibri" pitchFamily="34" charset="0"/>
              </a:rPr>
              <a:t>Type P</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45" name="TextBox 44"/>
          <p:cNvSpPr txBox="1"/>
          <p:nvPr/>
        </p:nvSpPr>
        <p:spPr>
          <a:xfrm>
            <a:off x="3742588" y="1401185"/>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46" name="TextBox 45"/>
          <p:cNvSpPr txBox="1"/>
          <p:nvPr/>
        </p:nvSpPr>
        <p:spPr>
          <a:xfrm>
            <a:off x="4718330" y="1401185"/>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 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47" name="TextBox 46"/>
          <p:cNvSpPr txBox="1"/>
          <p:nvPr/>
        </p:nvSpPr>
        <p:spPr>
          <a:xfrm>
            <a:off x="5522732" y="1246422"/>
            <a:ext cx="1320754" cy="600164"/>
          </a:xfrm>
          <a:prstGeom prst="rect">
            <a:avLst/>
          </a:prstGeom>
          <a:noFill/>
        </p:spPr>
        <p:txBody>
          <a:bodyPr wrap="squar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graphicFrame>
        <p:nvGraphicFramePr>
          <p:cNvPr id="48" name="Chart 47"/>
          <p:cNvGraphicFramePr/>
          <p:nvPr/>
        </p:nvGraphicFramePr>
        <p:xfrm>
          <a:off x="1208104" y="1943907"/>
          <a:ext cx="1355483" cy="2403261"/>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9" name="Table 48"/>
          <p:cNvGraphicFramePr>
            <a:graphicFrameLocks noGrp="1"/>
          </p:cNvGraphicFramePr>
          <p:nvPr/>
        </p:nvGraphicFramePr>
        <p:xfrm>
          <a:off x="152400" y="1911148"/>
          <a:ext cx="1342966" cy="2082744"/>
        </p:xfrm>
        <a:graphic>
          <a:graphicData uri="http://schemas.openxmlformats.org/drawingml/2006/table">
            <a:tbl>
              <a:tblPr/>
              <a:tblGrid>
                <a:gridCol w="1342966"/>
              </a:tblGrid>
              <a:tr h="248277">
                <a:tc>
                  <a:txBody>
                    <a:bodyPr/>
                    <a:lstStyle/>
                    <a:p>
                      <a:pPr algn="r" fontAlgn="b"/>
                      <a:r>
                        <a:rPr lang="en-US" sz="1100" b="0" i="0" u="none" strike="noStrike" dirty="0">
                          <a:solidFill>
                            <a:schemeClr val="tx1"/>
                          </a:solidFill>
                          <a:latin typeface="Calibri"/>
                        </a:rPr>
                        <a:t> Gas Based/Extinguishers</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Sand Box</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Manual rounds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Hose/Hydrant</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Sprinklers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Smoke Detectors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Heat Sensors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Others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50" name="Chart 49"/>
          <p:cNvGraphicFramePr/>
          <p:nvPr/>
        </p:nvGraphicFramePr>
        <p:xfrm>
          <a:off x="5736560" y="1920545"/>
          <a:ext cx="1355483" cy="2403261"/>
        </p:xfrm>
        <a:graphic>
          <a:graphicData uri="http://schemas.openxmlformats.org/drawingml/2006/chart">
            <c:chart xmlns:c="http://schemas.openxmlformats.org/drawingml/2006/chart" xmlns:r="http://schemas.openxmlformats.org/officeDocument/2006/relationships" r:id="rId7"/>
          </a:graphicData>
        </a:graphic>
      </p:graphicFrame>
    </p:spTree>
  </p:cSld>
  <p:clrMapOvr>
    <a:masterClrMapping/>
  </p:clrMapOvr>
  <p:transition/>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7"/>
          <p:cNvSpPr>
            <a:spLocks noGrp="1"/>
          </p:cNvSpPr>
          <p:nvPr>
            <p:ph type="title"/>
          </p:nvPr>
        </p:nvSpPr>
        <p:spPr>
          <a:xfrm>
            <a:off x="936175" y="41932"/>
            <a:ext cx="5439302" cy="922464"/>
          </a:xfrm>
        </p:spPr>
        <p:txBody>
          <a:bodyPr/>
          <a:lstStyle/>
          <a:p>
            <a:r>
              <a:rPr lang="en-US" dirty="0" smtClean="0"/>
              <a:t>13.14 SAFETY: FIRE FIGHTING &amp; DETECTION SYSTEM</a:t>
            </a:r>
            <a:endParaRPr lang="en-US" dirty="0"/>
          </a:p>
        </p:txBody>
      </p:sp>
      <p:sp>
        <p:nvSpPr>
          <p:cNvPr id="37" name="TextBox 36"/>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9" name="TextBox 38"/>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34" name="Table 33"/>
          <p:cNvGraphicFramePr>
            <a:graphicFrameLocks noGrp="1"/>
          </p:cNvGraphicFramePr>
          <p:nvPr>
            <p:extLst>
              <p:ext uri="{D42A27DB-BD31-4B8C-83A1-F6EECF244321}">
                <p14:modId xmlns="" xmlns:p14="http://schemas.microsoft.com/office/powerpoint/2010/main" val="1900869649"/>
              </p:ext>
            </p:extLst>
          </p:nvPr>
        </p:nvGraphicFramePr>
        <p:xfrm>
          <a:off x="230872" y="5080000"/>
          <a:ext cx="6400800" cy="2844165"/>
        </p:xfrm>
        <a:graphic>
          <a:graphicData uri="http://schemas.openxmlformats.org/drawingml/2006/table">
            <a:tbl>
              <a:tblPr firstRow="1" bandRow="1">
                <a:effectLst>
                  <a:outerShdw blurRad="50800" dist="38100" dir="2700000" algn="tl" rotWithShape="0">
                    <a:prstClr val="black">
                      <a:alpha val="40000"/>
                    </a:prstClr>
                  </a:outerShdw>
                </a:effectLst>
              </a:tblPr>
              <a:tblGrid>
                <a:gridCol w="914400"/>
                <a:gridCol w="548640"/>
                <a:gridCol w="548640"/>
                <a:gridCol w="548640"/>
                <a:gridCol w="548640"/>
                <a:gridCol w="548640"/>
                <a:gridCol w="548640"/>
                <a:gridCol w="548640"/>
                <a:gridCol w="548640"/>
                <a:gridCol w="548640"/>
                <a:gridCol w="548640"/>
              </a:tblGrid>
              <a:tr h="27432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North</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East</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West</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South</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2009</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n=1183)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2009</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n=3691)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2009</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2009</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n=1654)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2009</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2009</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2009</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n=245)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2009</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(n=750)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2009</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n=407)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2009</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(n=631)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900" b="0" i="0" u="none" strike="noStrike" dirty="0">
                          <a:solidFill>
                            <a:schemeClr val="tx1"/>
                          </a:solidFill>
                          <a:latin typeface="Calibri"/>
                        </a:rPr>
                        <a:t> Gas Based/Extinguishers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900" b="0" i="0" u="none" strike="noStrike" dirty="0">
                          <a:solidFill>
                            <a:schemeClr val="tx1"/>
                          </a:solidFill>
                          <a:latin typeface="Calibri"/>
                        </a:rPr>
                        <a:t> Sand Box</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900" b="0" i="0" u="none" strike="noStrike" dirty="0">
                          <a:solidFill>
                            <a:schemeClr val="tx1"/>
                          </a:solidFill>
                          <a:latin typeface="Calibri"/>
                        </a:rPr>
                        <a:t> Manual rounds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900" b="0" i="0" u="none" strike="noStrike" dirty="0">
                          <a:solidFill>
                            <a:schemeClr val="tx1"/>
                          </a:solidFill>
                          <a:latin typeface="Calibri"/>
                        </a:rPr>
                        <a:t> Hose/Hydrant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900" b="0" i="0" u="none" strike="noStrike" dirty="0">
                          <a:solidFill>
                            <a:schemeClr val="tx1"/>
                          </a:solidFill>
                          <a:latin typeface="Calibri"/>
                        </a:rPr>
                        <a:t> Sprinklers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900" b="0" i="0" u="none" strike="noStrike" dirty="0">
                          <a:solidFill>
                            <a:schemeClr val="tx1"/>
                          </a:solidFill>
                          <a:latin typeface="Calibri"/>
                        </a:rPr>
                        <a:t> Smoke Detectors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900" b="0" i="0" u="none" strike="noStrike" dirty="0">
                          <a:solidFill>
                            <a:schemeClr val="tx1"/>
                          </a:solidFill>
                          <a:latin typeface="Calibri"/>
                        </a:rPr>
                        <a:t> Heat Sensors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900" b="0" i="0" u="none" strike="noStrike" dirty="0">
                          <a:solidFill>
                            <a:schemeClr val="tx1"/>
                          </a:solidFill>
                          <a:latin typeface="Calibri"/>
                        </a:rPr>
                        <a:t> Others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9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6" name="TextBox 25"/>
          <p:cNvSpPr txBox="1"/>
          <p:nvPr/>
        </p:nvSpPr>
        <p:spPr>
          <a:xfrm>
            <a:off x="325438" y="8711766"/>
            <a:ext cx="6288087" cy="646331"/>
          </a:xfrm>
          <a:prstGeom prst="rect">
            <a:avLst/>
          </a:prstGeom>
          <a:noFill/>
        </p:spPr>
        <p:txBody>
          <a:bodyPr wrap="square" rtlCol="0">
            <a:spAutoFit/>
          </a:bodyPr>
          <a:lstStyle/>
          <a:p>
            <a:pPr marL="177800" lvl="1" indent="-177800" algn="l">
              <a:buFont typeface="Arial" pitchFamily="34" charset="0"/>
              <a:buChar char="•"/>
            </a:pPr>
            <a:r>
              <a:rPr lang="en-US" sz="1200" dirty="0" smtClean="0">
                <a:solidFill>
                  <a:srgbClr val="002060"/>
                </a:solidFill>
                <a:latin typeface="Calibri" pitchFamily="34" charset="0"/>
              </a:rPr>
              <a:t>Gas based and sand boxes are more prevalent in Eastern zone.</a:t>
            </a:r>
          </a:p>
          <a:p>
            <a:pPr marL="177800" lvl="1" indent="-177800" algn="l">
              <a:buFont typeface="Arial" pitchFamily="34" charset="0"/>
              <a:buChar char="•"/>
            </a:pPr>
            <a:r>
              <a:rPr lang="en-US" sz="1200" dirty="0" smtClean="0">
                <a:solidFill>
                  <a:srgbClr val="002060"/>
                </a:solidFill>
                <a:latin typeface="Calibri" pitchFamily="34" charset="0"/>
              </a:rPr>
              <a:t>The proportion of storages with extinguishers have fallen by one fourth in the South in CSs installed post 2009. </a:t>
            </a:r>
          </a:p>
        </p:txBody>
      </p:sp>
      <p:graphicFrame>
        <p:nvGraphicFramePr>
          <p:cNvPr id="21" name="Table 20"/>
          <p:cNvGraphicFramePr>
            <a:graphicFrameLocks noGrp="1"/>
          </p:cNvGraphicFramePr>
          <p:nvPr/>
        </p:nvGraphicFramePr>
        <p:xfrm>
          <a:off x="152400" y="1607939"/>
          <a:ext cx="1342966" cy="2082744"/>
        </p:xfrm>
        <a:graphic>
          <a:graphicData uri="http://schemas.openxmlformats.org/drawingml/2006/table">
            <a:tbl>
              <a:tblPr/>
              <a:tblGrid>
                <a:gridCol w="1342966"/>
              </a:tblGrid>
              <a:tr h="248277">
                <a:tc>
                  <a:txBody>
                    <a:bodyPr/>
                    <a:lstStyle/>
                    <a:p>
                      <a:pPr algn="r" fontAlgn="b"/>
                      <a:r>
                        <a:rPr lang="en-US" sz="1100" b="0" i="0" u="none" strike="noStrike" dirty="0">
                          <a:solidFill>
                            <a:schemeClr val="tx1"/>
                          </a:solidFill>
                          <a:latin typeface="Calibri"/>
                        </a:rPr>
                        <a:t> Gas Based/Extinguishers</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Sand Box</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Manual rounds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Hose/Hydrant</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Sprinklers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Smoke Detectors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Heat Sensors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48277">
                <a:tc>
                  <a:txBody>
                    <a:bodyPr/>
                    <a:lstStyle/>
                    <a:p>
                      <a:pPr algn="r" fontAlgn="b"/>
                      <a:r>
                        <a:rPr lang="en-US" sz="1100" b="0" i="0" u="none" strike="noStrike" dirty="0">
                          <a:solidFill>
                            <a:schemeClr val="tx1"/>
                          </a:solidFill>
                          <a:latin typeface="Calibri"/>
                        </a:rPr>
                        <a:t> Others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22" name="Chart 21"/>
          <p:cNvGraphicFramePr/>
          <p:nvPr/>
        </p:nvGraphicFramePr>
        <p:xfrm>
          <a:off x="1160206" y="1617336"/>
          <a:ext cx="1355483" cy="238860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3" name="Chart 22"/>
          <p:cNvGraphicFramePr/>
          <p:nvPr/>
        </p:nvGraphicFramePr>
        <p:xfrm>
          <a:off x="5736560" y="1630399"/>
          <a:ext cx="1355483" cy="238860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4" name="Chart 23"/>
          <p:cNvGraphicFramePr/>
          <p:nvPr/>
        </p:nvGraphicFramePr>
        <p:xfrm>
          <a:off x="2314092" y="1617336"/>
          <a:ext cx="1355483" cy="238860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5" name="Chart 24"/>
          <p:cNvGraphicFramePr/>
          <p:nvPr/>
        </p:nvGraphicFramePr>
        <p:xfrm>
          <a:off x="3428789" y="1630399"/>
          <a:ext cx="1355483" cy="2388607"/>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7" name="Chart 26"/>
          <p:cNvGraphicFramePr/>
          <p:nvPr/>
        </p:nvGraphicFramePr>
        <p:xfrm>
          <a:off x="4582675" y="1630399"/>
          <a:ext cx="1355483" cy="2388607"/>
        </p:xfrm>
        <a:graphic>
          <a:graphicData uri="http://schemas.openxmlformats.org/drawingml/2006/chart">
            <c:chart xmlns:c="http://schemas.openxmlformats.org/drawingml/2006/chart" xmlns:r="http://schemas.openxmlformats.org/officeDocument/2006/relationships" r:id="rId6"/>
          </a:graphicData>
        </a:graphic>
      </p:graphicFrame>
      <p:sp>
        <p:nvSpPr>
          <p:cNvPr id="28" name="TextBox 27"/>
          <p:cNvSpPr txBox="1"/>
          <p:nvPr/>
        </p:nvSpPr>
        <p:spPr>
          <a:xfrm>
            <a:off x="2268618" y="115111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29" name="TextBox 28"/>
          <p:cNvSpPr txBox="1"/>
          <p:nvPr/>
        </p:nvSpPr>
        <p:spPr>
          <a:xfrm>
            <a:off x="3408270" y="115111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30" name="TextBox 29"/>
          <p:cNvSpPr txBox="1"/>
          <p:nvPr/>
        </p:nvSpPr>
        <p:spPr>
          <a:xfrm>
            <a:off x="4471984" y="115111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31" name="TextBox 30"/>
          <p:cNvSpPr txBox="1"/>
          <p:nvPr/>
        </p:nvSpPr>
        <p:spPr>
          <a:xfrm>
            <a:off x="5493704" y="1136604"/>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sp>
        <p:nvSpPr>
          <p:cNvPr id="32" name="TextBox 31"/>
          <p:cNvSpPr txBox="1"/>
          <p:nvPr/>
        </p:nvSpPr>
        <p:spPr>
          <a:xfrm>
            <a:off x="1205332" y="1165632"/>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13.15 REFRIGERANT </a:t>
            </a:r>
            <a:r>
              <a:rPr lang="en-US" dirty="0" smtId="10"/>
              <a:t>GAS</a:t>
            </a:r>
            <a:r>
              <a:rPr lang="en-US" dirty="0"/>
              <a:t> </a:t>
            </a:r>
            <a:r>
              <a:rPr lang="en-US" dirty="0" smtClean="0"/>
              <a:t>USED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84" name="Table 83"/>
          <p:cNvGraphicFramePr>
            <a:graphicFrameLocks noGrp="1"/>
          </p:cNvGraphicFramePr>
          <p:nvPr/>
        </p:nvGraphicFramePr>
        <p:xfrm>
          <a:off x="152400" y="2171699"/>
          <a:ext cx="1342966" cy="2090008"/>
        </p:xfrm>
        <a:graphic>
          <a:graphicData uri="http://schemas.openxmlformats.org/drawingml/2006/table">
            <a:tbl>
              <a:tblPr/>
              <a:tblGrid>
                <a:gridCol w="1342966"/>
              </a:tblGrid>
              <a:tr h="522502">
                <a:tc>
                  <a:txBody>
                    <a:bodyPr/>
                    <a:lstStyle/>
                    <a:p>
                      <a:pPr marL="0" algn="r" defTabSz="914400" rtl="0" eaLnBrk="1" fontAlgn="b" latinLnBrk="0" hangingPunct="1"/>
                      <a:r>
                        <a:rPr lang="en-US" sz="1000" b="0" i="0" u="none" strike="noStrike" kern="1200" dirty="0" smtClean="0">
                          <a:solidFill>
                            <a:srgbClr val="002060"/>
                          </a:solidFill>
                          <a:latin typeface="Calibri"/>
                          <a:ea typeface="+mn-ea"/>
                          <a:cs typeface="+mn-cs"/>
                        </a:rPr>
                        <a:t> Ammonia</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522502">
                <a:tc>
                  <a:txBody>
                    <a:bodyPr/>
                    <a:lstStyle/>
                    <a:p>
                      <a:pPr marL="0" algn="r" defTabSz="914400" rtl="0" eaLnBrk="1" fontAlgn="b" latinLnBrk="0" hangingPunct="1"/>
                      <a:r>
                        <a:rPr lang="en-US" sz="1000" b="0" i="0" u="none" strike="noStrike" kern="1200" dirty="0" smtClean="0">
                          <a:solidFill>
                            <a:srgbClr val="002060"/>
                          </a:solidFill>
                          <a:latin typeface="Calibri"/>
                          <a:ea typeface="+mn-ea"/>
                          <a:cs typeface="+mn-cs"/>
                        </a:rPr>
                        <a:t> Freon</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22502">
                <a:tc>
                  <a:txBody>
                    <a:bodyPr/>
                    <a:lstStyle/>
                    <a:p>
                      <a:pPr marL="0" algn="r" defTabSz="914400" rtl="0" eaLnBrk="1" fontAlgn="b" latinLnBrk="0" hangingPunct="1"/>
                      <a:r>
                        <a:rPr lang="en-US" sz="1000" b="0" i="0" u="none" strike="noStrike" kern="1200" dirty="0" smtClean="0">
                          <a:solidFill>
                            <a:srgbClr val="002060"/>
                          </a:solidFill>
                          <a:latin typeface="Calibri"/>
                          <a:ea typeface="+mn-ea"/>
                          <a:cs typeface="+mn-cs"/>
                        </a:rPr>
                        <a:t> Carbon Dioxide</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22502">
                <a:tc>
                  <a:txBody>
                    <a:bodyPr/>
                    <a:lstStyle/>
                    <a:p>
                      <a:pPr marL="0" algn="r" defTabSz="914400" rtl="0" eaLnBrk="1" fontAlgn="b" latinLnBrk="0" hangingPunct="1"/>
                      <a:r>
                        <a:rPr lang="en-US" sz="1000" b="0" i="0" u="none" strike="noStrike" kern="1200" dirty="0" smtClean="0">
                          <a:solidFill>
                            <a:srgbClr val="002060"/>
                          </a:solidFill>
                          <a:latin typeface="Calibri"/>
                          <a:ea typeface="+mn-ea"/>
                          <a:cs typeface="+mn-cs"/>
                        </a:rPr>
                        <a:t> Others</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85" name="TextBox 84"/>
          <p:cNvSpPr txBox="1"/>
          <p:nvPr/>
        </p:nvSpPr>
        <p:spPr>
          <a:xfrm>
            <a:off x="1155888" y="1685826"/>
            <a:ext cx="726481"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n=17923)</a:t>
            </a:r>
            <a:endParaRPr lang="en-US" sz="1000" b="1" dirty="0">
              <a:solidFill>
                <a:srgbClr val="002060"/>
              </a:solidFill>
              <a:latin typeface="Calibri" pitchFamily="34" charset="0"/>
            </a:endParaRPr>
          </a:p>
        </p:txBody>
      </p:sp>
      <p:sp>
        <p:nvSpPr>
          <p:cNvPr id="86" name="TextBox 85"/>
          <p:cNvSpPr txBox="1"/>
          <p:nvPr/>
        </p:nvSpPr>
        <p:spPr>
          <a:xfrm>
            <a:off x="2215804" y="1685826"/>
            <a:ext cx="726481" cy="400110"/>
          </a:xfrm>
          <a:prstGeom prst="rect">
            <a:avLst/>
          </a:prstGeom>
          <a:noFill/>
        </p:spPr>
        <p:txBody>
          <a:bodyPr wrap="none" rtlCol="0">
            <a:spAutoFit/>
          </a:bodyPr>
          <a:lstStyle/>
          <a:p>
            <a:r>
              <a:rPr lang="en-US" sz="1000" b="1" dirty="0" smtClean="0">
                <a:solidFill>
                  <a:srgbClr val="002060"/>
                </a:solidFill>
                <a:latin typeface="Calibri" pitchFamily="34" charset="0"/>
              </a:rPr>
              <a:t>Type H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n=15532)</a:t>
            </a:r>
            <a:endParaRPr lang="en-US" sz="1000" b="1" dirty="0">
              <a:solidFill>
                <a:srgbClr val="002060"/>
              </a:solidFill>
              <a:latin typeface="Calibri" pitchFamily="34" charset="0"/>
            </a:endParaRPr>
          </a:p>
        </p:txBody>
      </p:sp>
      <p:sp>
        <p:nvSpPr>
          <p:cNvPr id="87" name="TextBox 86"/>
          <p:cNvSpPr txBox="1"/>
          <p:nvPr/>
        </p:nvSpPr>
        <p:spPr>
          <a:xfrm>
            <a:off x="3163271"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P</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n=2218)</a:t>
            </a:r>
            <a:endParaRPr lang="en-US" sz="1000" b="1" dirty="0">
              <a:solidFill>
                <a:srgbClr val="002060"/>
              </a:solidFill>
              <a:latin typeface="Calibri" pitchFamily="34" charset="0"/>
            </a:endParaRPr>
          </a:p>
        </p:txBody>
      </p:sp>
      <p:sp>
        <p:nvSpPr>
          <p:cNvPr id="88" name="TextBox 87"/>
          <p:cNvSpPr txBox="1"/>
          <p:nvPr/>
        </p:nvSpPr>
        <p:spPr>
          <a:xfrm>
            <a:off x="4140234"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n=1835)</a:t>
            </a:r>
            <a:endParaRPr lang="en-US" sz="1000" b="1" dirty="0">
              <a:solidFill>
                <a:srgbClr val="002060"/>
              </a:solidFill>
              <a:latin typeface="Calibri" pitchFamily="34" charset="0"/>
            </a:endParaRPr>
          </a:p>
        </p:txBody>
      </p:sp>
      <p:sp>
        <p:nvSpPr>
          <p:cNvPr id="89" name="TextBox 88"/>
          <p:cNvSpPr txBox="1"/>
          <p:nvPr/>
        </p:nvSpPr>
        <p:spPr>
          <a:xfrm>
            <a:off x="5152349" y="168582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n=269)</a:t>
            </a:r>
            <a:endParaRPr lang="en-US" sz="1000" b="1" dirty="0">
              <a:solidFill>
                <a:srgbClr val="002060"/>
              </a:solidFill>
              <a:latin typeface="Calibri" pitchFamily="34" charset="0"/>
            </a:endParaRPr>
          </a:p>
        </p:txBody>
      </p:sp>
      <p:sp>
        <p:nvSpPr>
          <p:cNvPr id="90" name="TextBox 89"/>
          <p:cNvSpPr txBox="1"/>
          <p:nvPr/>
        </p:nvSpPr>
        <p:spPr>
          <a:xfrm>
            <a:off x="60490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n=118)</a:t>
            </a:r>
            <a:endParaRPr lang="en-US" sz="1000" b="1" dirty="0">
              <a:solidFill>
                <a:srgbClr val="002060"/>
              </a:solidFill>
              <a:latin typeface="Calibri" pitchFamily="34" charset="0"/>
            </a:endParaRPr>
          </a:p>
        </p:txBody>
      </p:sp>
      <p:graphicFrame>
        <p:nvGraphicFramePr>
          <p:cNvPr id="91" name="Chart 90"/>
          <p:cNvGraphicFramePr/>
          <p:nvPr/>
        </p:nvGraphicFramePr>
        <p:xfrm>
          <a:off x="1121017" y="2148056"/>
          <a:ext cx="1355483" cy="2377167"/>
        </p:xfrm>
        <a:graphic>
          <a:graphicData uri="http://schemas.openxmlformats.org/drawingml/2006/chart">
            <c:chart xmlns:c="http://schemas.openxmlformats.org/drawingml/2006/chart" xmlns:r="http://schemas.openxmlformats.org/officeDocument/2006/relationships" r:id="rId2"/>
          </a:graphicData>
        </a:graphic>
      </p:graphicFrame>
      <p:sp>
        <p:nvSpPr>
          <p:cNvPr id="93" name="TextBox 92"/>
          <p:cNvSpPr txBox="1"/>
          <p:nvPr/>
        </p:nvSpPr>
        <p:spPr>
          <a:xfrm>
            <a:off x="1155888" y="5633861"/>
            <a:ext cx="726481" cy="400110"/>
          </a:xfrm>
          <a:prstGeom prst="rect">
            <a:avLst/>
          </a:prstGeom>
          <a:noFill/>
        </p:spPr>
        <p:txBody>
          <a:bodyPr wrap="none" rtlCol="0">
            <a:spAutoFit/>
          </a:bodyPr>
          <a:lstStyle/>
          <a:p>
            <a:r>
              <a:rPr lang="en-US" sz="1000" b="1" dirty="0" smtClean="0">
                <a:solidFill>
                  <a:srgbClr val="002060"/>
                </a:solidFill>
                <a:latin typeface="Calibri" pitchFamily="34" charset="0"/>
              </a:rPr>
              <a:t>All</a:t>
            </a:r>
            <a:br>
              <a:rPr lang="en-US" sz="1000" b="1" dirty="0" smtClean="0">
                <a:solidFill>
                  <a:srgbClr val="002060"/>
                </a:solidFill>
                <a:latin typeface="Calibri" pitchFamily="34" charset="0"/>
              </a:rPr>
            </a:br>
            <a:r>
              <a:rPr lang="en-US" sz="1000" b="1" dirty="0" smtClean="0">
                <a:solidFill>
                  <a:srgbClr val="002060"/>
                </a:solidFill>
                <a:latin typeface="Calibri" pitchFamily="34" charset="0"/>
              </a:rPr>
              <a:t>(n=17923)</a:t>
            </a:r>
            <a:endParaRPr lang="en-US" sz="1000" b="1" dirty="0">
              <a:solidFill>
                <a:srgbClr val="002060"/>
              </a:solidFill>
              <a:latin typeface="Calibri" pitchFamily="34" charset="0"/>
            </a:endParaRPr>
          </a:p>
        </p:txBody>
      </p:sp>
      <p:sp>
        <p:nvSpPr>
          <p:cNvPr id="94" name="TextBox 93"/>
          <p:cNvSpPr txBox="1"/>
          <p:nvPr/>
        </p:nvSpPr>
        <p:spPr>
          <a:xfrm>
            <a:off x="2452314"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n=6990)</a:t>
            </a:r>
            <a:endParaRPr lang="en-US" sz="1000" b="1" dirty="0">
              <a:solidFill>
                <a:srgbClr val="002060"/>
              </a:solidFill>
              <a:latin typeface="Calibri" pitchFamily="34" charset="0"/>
            </a:endParaRPr>
          </a:p>
        </p:txBody>
      </p:sp>
      <p:sp>
        <p:nvSpPr>
          <p:cNvPr id="95" name="TextBox 94"/>
          <p:cNvSpPr txBox="1"/>
          <p:nvPr/>
        </p:nvSpPr>
        <p:spPr>
          <a:xfrm>
            <a:off x="3683017"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n=3651)</a:t>
            </a:r>
            <a:endParaRPr lang="en-US" sz="1000" b="1" dirty="0">
              <a:solidFill>
                <a:srgbClr val="002060"/>
              </a:solidFill>
              <a:latin typeface="Calibri" pitchFamily="34" charset="0"/>
            </a:endParaRPr>
          </a:p>
        </p:txBody>
      </p:sp>
      <p:sp>
        <p:nvSpPr>
          <p:cNvPr id="96" name="TextBox 95"/>
          <p:cNvSpPr txBox="1"/>
          <p:nvPr/>
        </p:nvSpPr>
        <p:spPr>
          <a:xfrm>
            <a:off x="4880859"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n=4039)</a:t>
            </a:r>
            <a:endParaRPr lang="en-US" sz="1000" b="1" dirty="0">
              <a:solidFill>
                <a:srgbClr val="002060"/>
              </a:solidFill>
              <a:latin typeface="Calibri" pitchFamily="34" charset="0"/>
            </a:endParaRPr>
          </a:p>
        </p:txBody>
      </p:sp>
      <p:sp>
        <p:nvSpPr>
          <p:cNvPr id="97" name="TextBox 96"/>
          <p:cNvSpPr txBox="1"/>
          <p:nvPr/>
        </p:nvSpPr>
        <p:spPr>
          <a:xfrm>
            <a:off x="6045836"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n=3243)</a:t>
            </a:r>
            <a:endParaRPr lang="en-US" sz="1000" b="1" dirty="0">
              <a:solidFill>
                <a:srgbClr val="002060"/>
              </a:solidFill>
              <a:latin typeface="Calibri" pitchFamily="34" charset="0"/>
            </a:endParaRPr>
          </a:p>
        </p:txBody>
      </p:sp>
      <p:sp>
        <p:nvSpPr>
          <p:cNvPr id="98" name="Round Diagonal Corner Rectangle 97"/>
          <p:cNvSpPr/>
          <p:nvPr/>
        </p:nvSpPr>
        <p:spPr bwMode="auto">
          <a:xfrm>
            <a:off x="338287" y="4275133"/>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Out of 17923 compressors, Ammonia is the most commonly used – 89% -  refrigerant gas across all type of cold stores.</a:t>
            </a:r>
          </a:p>
          <a:p>
            <a:pPr marL="177800" lvl="1" indent="-177800" algn="just">
              <a:buFont typeface="Arial" pitchFamily="34" charset="0"/>
              <a:buChar char="•"/>
            </a:pPr>
            <a:r>
              <a:rPr lang="en-US" sz="1200" dirty="0" smtClean="0">
                <a:solidFill>
                  <a:srgbClr val="002060"/>
                </a:solidFill>
                <a:latin typeface="Calibri" pitchFamily="34" charset="0"/>
              </a:rPr>
              <a:t>It should be noted that when we asked the type of compressors used, 70% CSs reported having ammonia based compressors. But when asked specifically about gas used, 89% have reported using ammonia</a:t>
            </a:r>
            <a:endParaRPr lang="en-US" sz="1200" dirty="0">
              <a:solidFill>
                <a:srgbClr val="002060"/>
              </a:solidFill>
              <a:latin typeface="Calibri" pitchFamily="34" charset="0"/>
            </a:endParaRPr>
          </a:p>
        </p:txBody>
      </p:sp>
      <p:cxnSp>
        <p:nvCxnSpPr>
          <p:cNvPr id="100" name="Straight Connector 99"/>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101" name="TextBox 100"/>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129" name="Chart 128"/>
          <p:cNvGraphicFramePr/>
          <p:nvPr/>
        </p:nvGraphicFramePr>
        <p:xfrm>
          <a:off x="5731117" y="2148056"/>
          <a:ext cx="1355483" cy="237716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0" name="Chart 129"/>
          <p:cNvGraphicFramePr/>
          <p:nvPr/>
        </p:nvGraphicFramePr>
        <p:xfrm>
          <a:off x="2043037" y="2148056"/>
          <a:ext cx="1355483" cy="2377167"/>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1" name="Chart 130"/>
          <p:cNvGraphicFramePr/>
          <p:nvPr/>
        </p:nvGraphicFramePr>
        <p:xfrm>
          <a:off x="2965057" y="2148056"/>
          <a:ext cx="1355483" cy="2377167"/>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34" name="Chart 133"/>
          <p:cNvGraphicFramePr/>
          <p:nvPr/>
        </p:nvGraphicFramePr>
        <p:xfrm>
          <a:off x="3887077" y="2148056"/>
          <a:ext cx="1355483" cy="2377167"/>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35" name="Chart 134"/>
          <p:cNvGraphicFramePr/>
          <p:nvPr/>
        </p:nvGraphicFramePr>
        <p:xfrm>
          <a:off x="4809097" y="2148056"/>
          <a:ext cx="1355483" cy="2377167"/>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36" name="Table 135"/>
          <p:cNvGraphicFramePr>
            <a:graphicFrameLocks noGrp="1"/>
          </p:cNvGraphicFramePr>
          <p:nvPr/>
        </p:nvGraphicFramePr>
        <p:xfrm>
          <a:off x="152400" y="6180876"/>
          <a:ext cx="1342966" cy="2090008"/>
        </p:xfrm>
        <a:graphic>
          <a:graphicData uri="http://schemas.openxmlformats.org/drawingml/2006/table">
            <a:tbl>
              <a:tblPr/>
              <a:tblGrid>
                <a:gridCol w="1342966"/>
              </a:tblGrid>
              <a:tr h="522502">
                <a:tc>
                  <a:txBody>
                    <a:bodyPr/>
                    <a:lstStyle/>
                    <a:p>
                      <a:pPr marL="0" algn="r" defTabSz="914400" rtl="0" eaLnBrk="1" fontAlgn="b" latinLnBrk="0" hangingPunct="1"/>
                      <a:r>
                        <a:rPr lang="en-US" sz="1000" b="0" i="0" u="none" strike="noStrike" kern="1200" dirty="0" smtClean="0">
                          <a:solidFill>
                            <a:srgbClr val="002060"/>
                          </a:solidFill>
                          <a:latin typeface="Calibri"/>
                          <a:ea typeface="+mn-ea"/>
                          <a:cs typeface="+mn-cs"/>
                        </a:rPr>
                        <a:t> Ammonia</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522502">
                <a:tc>
                  <a:txBody>
                    <a:bodyPr/>
                    <a:lstStyle/>
                    <a:p>
                      <a:pPr marL="0" algn="r" defTabSz="914400" rtl="0" eaLnBrk="1" fontAlgn="b" latinLnBrk="0" hangingPunct="1"/>
                      <a:r>
                        <a:rPr lang="en-US" sz="1000" b="0" i="0" u="none" strike="noStrike" kern="1200" dirty="0" smtClean="0">
                          <a:solidFill>
                            <a:srgbClr val="002060"/>
                          </a:solidFill>
                          <a:latin typeface="Calibri"/>
                          <a:ea typeface="+mn-ea"/>
                          <a:cs typeface="+mn-cs"/>
                        </a:rPr>
                        <a:t> Freon</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22502">
                <a:tc>
                  <a:txBody>
                    <a:bodyPr/>
                    <a:lstStyle/>
                    <a:p>
                      <a:pPr marL="0" algn="r" defTabSz="914400" rtl="0" eaLnBrk="1" fontAlgn="b" latinLnBrk="0" hangingPunct="1"/>
                      <a:r>
                        <a:rPr lang="en-US" sz="1000" b="0" i="0" u="none" strike="noStrike" kern="1200" dirty="0" smtClean="0">
                          <a:solidFill>
                            <a:srgbClr val="002060"/>
                          </a:solidFill>
                          <a:latin typeface="Calibri"/>
                          <a:ea typeface="+mn-ea"/>
                          <a:cs typeface="+mn-cs"/>
                        </a:rPr>
                        <a:t> Carbon Dioxide</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22502">
                <a:tc>
                  <a:txBody>
                    <a:bodyPr/>
                    <a:lstStyle/>
                    <a:p>
                      <a:pPr marL="0" algn="r" defTabSz="914400" rtl="0" eaLnBrk="1" fontAlgn="b" latinLnBrk="0" hangingPunct="1"/>
                      <a:r>
                        <a:rPr lang="en-US" sz="1000" b="0" i="0" u="none" strike="noStrike" kern="1200" dirty="0" smtClean="0">
                          <a:solidFill>
                            <a:srgbClr val="002060"/>
                          </a:solidFill>
                          <a:latin typeface="Calibri"/>
                          <a:ea typeface="+mn-ea"/>
                          <a:cs typeface="+mn-cs"/>
                        </a:rPr>
                        <a:t> Others</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137" name="Chart 136"/>
          <p:cNvGraphicFramePr/>
          <p:nvPr/>
        </p:nvGraphicFramePr>
        <p:xfrm>
          <a:off x="1121017" y="6157233"/>
          <a:ext cx="1355483" cy="2377167"/>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38" name="Chart 137"/>
          <p:cNvGraphicFramePr/>
          <p:nvPr/>
        </p:nvGraphicFramePr>
        <p:xfrm>
          <a:off x="5731117" y="6157233"/>
          <a:ext cx="1355483" cy="2377167"/>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39" name="Chart 138"/>
          <p:cNvGraphicFramePr/>
          <p:nvPr/>
        </p:nvGraphicFramePr>
        <p:xfrm>
          <a:off x="2273542" y="6157233"/>
          <a:ext cx="1355483" cy="2377167"/>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40" name="Chart 139"/>
          <p:cNvGraphicFramePr/>
          <p:nvPr/>
        </p:nvGraphicFramePr>
        <p:xfrm>
          <a:off x="3426067" y="6157233"/>
          <a:ext cx="1355483" cy="2377167"/>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41" name="Chart 140"/>
          <p:cNvGraphicFramePr/>
          <p:nvPr/>
        </p:nvGraphicFramePr>
        <p:xfrm>
          <a:off x="4578592" y="6157233"/>
          <a:ext cx="1355483" cy="2377167"/>
        </p:xfrm>
        <a:graphic>
          <a:graphicData uri="http://schemas.openxmlformats.org/drawingml/2006/chart">
            <c:chart xmlns:c="http://schemas.openxmlformats.org/drawingml/2006/chart" xmlns:r="http://schemas.openxmlformats.org/officeDocument/2006/relationships" r:id="rId12"/>
          </a:graphicData>
        </a:graphic>
      </p:graphicFrame>
      <p:sp>
        <p:nvSpPr>
          <p:cNvPr id="34" name="Round Diagonal Corner Rectangle 33"/>
          <p:cNvSpPr/>
          <p:nvPr/>
        </p:nvSpPr>
        <p:spPr bwMode="auto">
          <a:xfrm>
            <a:off x="350007" y="8294960"/>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Ammonia is predominantly used in cold stores located in the Northern, Eastern and Western zones. </a:t>
            </a:r>
          </a:p>
          <a:p>
            <a:pPr marL="177800" lvl="1" indent="-177800" algn="l">
              <a:buFont typeface="Arial" pitchFamily="34" charset="0"/>
              <a:buChar char="•"/>
            </a:pPr>
            <a:r>
              <a:rPr lang="en-US" sz="1200" dirty="0" smtClean="0">
                <a:solidFill>
                  <a:srgbClr val="002060"/>
                </a:solidFill>
                <a:latin typeface="Calibri" pitchFamily="34" charset="0"/>
              </a:rPr>
              <a:t>In the Southern zone too ammonia gas is used, however 1/4</a:t>
            </a:r>
            <a:r>
              <a:rPr lang="en-US" sz="1200" baseline="30000" dirty="0" smtClean="0">
                <a:solidFill>
                  <a:srgbClr val="002060"/>
                </a:solidFill>
                <a:latin typeface="Calibri" pitchFamily="34" charset="0"/>
              </a:rPr>
              <a:t>th</a:t>
            </a:r>
            <a:r>
              <a:rPr lang="en-US" sz="1200" dirty="0" smtClean="0">
                <a:solidFill>
                  <a:srgbClr val="002060"/>
                </a:solidFill>
                <a:latin typeface="Calibri" pitchFamily="34" charset="0"/>
              </a:rPr>
              <a:t> of them also use Freon. </a:t>
            </a:r>
            <a:endParaRPr lang="en-US" sz="1200" dirty="0">
              <a:solidFill>
                <a:srgbClr val="002060"/>
              </a:solidFill>
              <a:latin typeface="Calibri" pitchFamily="34" charset="0"/>
            </a:endParaRPr>
          </a:p>
        </p:txBody>
      </p:sp>
      <p:sp>
        <p:nvSpPr>
          <p:cNvPr id="36" name="TextBox 35"/>
          <p:cNvSpPr txBox="1"/>
          <p:nvPr/>
        </p:nvSpPr>
        <p:spPr>
          <a:xfrm>
            <a:off x="3448935" y="9669645"/>
            <a:ext cx="1973617"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Compressor</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13.15 REFRIGERANT </a:t>
            </a:r>
            <a:r>
              <a:rPr lang="en-US" dirty="0" smtClean="0" smtId="10"/>
              <a:t>GAS</a:t>
            </a:r>
            <a:r>
              <a:rPr lang="en-US" dirty="0" smtClean="0"/>
              <a:t> USED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21" name="TextBox 2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64119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marR="0" indent="0" algn="ctr" defTabSz="914400" rtl="0" eaLnBrk="1" fontAlgn="b" latinLnBrk="0" hangingPunct="1">
                        <a:lnSpc>
                          <a:spcPct val="100000"/>
                        </a:lnSpc>
                        <a:spcBef>
                          <a:spcPts val="0"/>
                        </a:spcBef>
                        <a:spcAft>
                          <a:spcPts val="0"/>
                        </a:spcAft>
                        <a:buClrTx/>
                        <a:buSzTx/>
                        <a:buFontTx/>
                        <a:buNone/>
                        <a:tabLst/>
                        <a:defRPr/>
                      </a:pPr>
                      <a:r>
                        <a:rPr lang="en-US" sz="900" b="1" i="0" u="none" strike="noStrike" kern="1200" baseline="0" dirty="0" smtClean="0">
                          <a:solidFill>
                            <a:schemeClr val="bg1"/>
                          </a:solidFill>
                          <a:latin typeface="Calibri" pitchFamily="34" charset="0"/>
                          <a:ea typeface="+mn-ea"/>
                          <a:cs typeface="Calibri" pitchFamily="34" charset="0"/>
                        </a:rPr>
                        <a:t>(n=17923)</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n=2045)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n=4526)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n=1705)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n=86)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n=574)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69599">
                <a:tc>
                  <a:txBody>
                    <a:bodyPr/>
                    <a:lstStyle/>
                    <a:p>
                      <a:pPr algn="l" fontAlgn="b"/>
                      <a:r>
                        <a:rPr lang="en-US" sz="1000" b="0" i="0" u="none" strike="noStrike" kern="1200" dirty="0" smtClean="0">
                          <a:solidFill>
                            <a:srgbClr val="002060"/>
                          </a:solidFill>
                          <a:latin typeface="Calibri"/>
                          <a:ea typeface="+mn-ea"/>
                          <a:cs typeface="+mn-cs"/>
                        </a:rPr>
                        <a:t>Ammonia</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97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Freon</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Carbon Dioxide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Others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04801" y="3351622"/>
          <a:ext cx="6305549"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marR="0" indent="0" algn="ctr" defTabSz="914400" rtl="0" eaLnBrk="1" fontAlgn="b" latinLnBrk="0" hangingPunct="1">
                        <a:lnSpc>
                          <a:spcPct val="100000"/>
                        </a:lnSpc>
                        <a:spcBef>
                          <a:spcPts val="0"/>
                        </a:spcBef>
                        <a:spcAft>
                          <a:spcPts val="0"/>
                        </a:spcAft>
                        <a:buClrTx/>
                        <a:buSzTx/>
                        <a:buFontTx/>
                        <a:buNone/>
                        <a:tabLst/>
                        <a:defRPr/>
                      </a:pPr>
                      <a:r>
                        <a:rPr lang="en-US" sz="900" b="1" i="0" u="none" strike="noStrike" kern="1200" baseline="0" dirty="0" smtClean="0">
                          <a:solidFill>
                            <a:schemeClr val="bg1"/>
                          </a:solidFill>
                          <a:latin typeface="Calibri" pitchFamily="34" charset="0"/>
                          <a:ea typeface="+mn-ea"/>
                          <a:cs typeface="Calibri" pitchFamily="34" charset="0"/>
                        </a:rPr>
                        <a:t>(n=17923)</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n=236)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(n=199)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n=1455)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(n=653)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(n=49)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Ammonia</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Freon</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Carbon Dioxide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Others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04801" y="5170169"/>
          <a:ext cx="6318504"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marR="0" indent="0" algn="ctr" defTabSz="914400" rtl="0" eaLnBrk="1" fontAlgn="b" latinLnBrk="0" hangingPunct="1">
                        <a:lnSpc>
                          <a:spcPct val="100000"/>
                        </a:lnSpc>
                        <a:spcBef>
                          <a:spcPts val="0"/>
                        </a:spcBef>
                        <a:spcAft>
                          <a:spcPts val="0"/>
                        </a:spcAft>
                        <a:buClrTx/>
                        <a:buSzTx/>
                        <a:buFontTx/>
                        <a:buNone/>
                        <a:tabLst/>
                        <a:defRPr/>
                      </a:pPr>
                      <a:r>
                        <a:rPr lang="en-US" sz="900" b="1" i="0" u="none" strike="noStrike" kern="1200" baseline="0" dirty="0" smtClean="0">
                          <a:solidFill>
                            <a:schemeClr val="bg1"/>
                          </a:solidFill>
                          <a:latin typeface="Calibri" pitchFamily="34" charset="0"/>
                          <a:ea typeface="+mn-ea"/>
                          <a:cs typeface="Calibri" pitchFamily="34" charset="0"/>
                        </a:rPr>
                        <a:t>(n=17923)</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n=525)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n=483)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(n=1144)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Ammonia</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dirty="0">
                          <a:solidFill>
                            <a:srgbClr val="000000"/>
                          </a:solidFill>
                          <a:latin typeface="Calibri"/>
                        </a:rPr>
                        <a:t>38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Freon</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dirty="0">
                          <a:solidFill>
                            <a:srgbClr val="000000"/>
                          </a:solidFill>
                          <a:latin typeface="Calibri"/>
                        </a:rPr>
                        <a:t>62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Carbon Dioxide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l" fontAlgn="b"/>
                      <a:r>
                        <a:rPr lang="en-US" sz="1100" b="0" i="0" u="none" strike="noStrike" dirty="0">
                          <a:solidFill>
                            <a:srgbClr val="000000"/>
                          </a:solidFill>
                          <a:latin typeface="Calibri"/>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Others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r" fontAlgn="b"/>
                      <a:r>
                        <a:rPr lang="en-US" sz="1100" b="0" i="0" u="none" strike="noStrike" dirty="0">
                          <a:solidFill>
                            <a:srgbClr val="000000"/>
                          </a:solidFill>
                          <a:latin typeface="Calibri"/>
                        </a:rPr>
                        <a:t>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304801" y="6988717"/>
          <a:ext cx="6292812"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48640"/>
                <a:gridCol w="619034"/>
                <a:gridCol w="619034"/>
                <a:gridCol w="619034"/>
                <a:gridCol w="619034"/>
                <a:gridCol w="619034"/>
                <a:gridCol w="619034"/>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marR="0" indent="0" algn="ctr" defTabSz="914400" rtl="0" eaLnBrk="1" fontAlgn="b" latinLnBrk="0" hangingPunct="1">
                        <a:lnSpc>
                          <a:spcPct val="100000"/>
                        </a:lnSpc>
                        <a:spcBef>
                          <a:spcPts val="0"/>
                        </a:spcBef>
                        <a:spcAft>
                          <a:spcPts val="0"/>
                        </a:spcAft>
                        <a:buClrTx/>
                        <a:buSzTx/>
                        <a:buFontTx/>
                        <a:buNone/>
                        <a:tabLst/>
                        <a:defRPr/>
                      </a:pPr>
                      <a:r>
                        <a:rPr lang="en-US" sz="900" b="1" i="0" u="none" strike="noStrike" kern="1200" baseline="0" dirty="0" smtClean="0">
                          <a:solidFill>
                            <a:schemeClr val="bg1"/>
                          </a:solidFill>
                          <a:latin typeface="Calibri" pitchFamily="34" charset="0"/>
                          <a:ea typeface="+mn-ea"/>
                          <a:cs typeface="Calibri" pitchFamily="34" charset="0"/>
                        </a:rPr>
                        <a:t>(n=17923)</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n=496)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n=2524)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North East</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(n=133)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Ammonia</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92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64</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Freon</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35</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Carbon Dioxide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Others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1" name="TextBox 10"/>
          <p:cNvSpPr txBox="1"/>
          <p:nvPr/>
        </p:nvSpPr>
        <p:spPr>
          <a:xfrm>
            <a:off x="3448935" y="9669645"/>
            <a:ext cx="1973617"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Compressor</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13.16 TYPE </a:t>
            </a:r>
            <a:r>
              <a:rPr lang="en-US" dirty="0"/>
              <a:t>OF FREON </a:t>
            </a:r>
            <a:r>
              <a:rPr lang="en-US" dirty="0" smtId="10"/>
              <a:t>GAS</a:t>
            </a:r>
            <a:r>
              <a:rPr lang="en-US" dirty="0"/>
              <a:t> USED</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49" name="TextBox 48"/>
          <p:cNvSpPr txBox="1"/>
          <p:nvPr/>
        </p:nvSpPr>
        <p:spPr>
          <a:xfrm>
            <a:off x="3694178" y="9669645"/>
            <a:ext cx="1728357" cy="230832"/>
          </a:xfrm>
          <a:prstGeom prst="rect">
            <a:avLst/>
          </a:prstGeom>
          <a:noFill/>
        </p:spPr>
        <p:txBody>
          <a:bodyPr wrap="none" rtlCol="0">
            <a:spAutoFit/>
          </a:bodyPr>
          <a:lstStyle/>
          <a:p>
            <a:pPr algn="r"/>
            <a:r>
              <a:rPr lang="en-US" sz="900" b="1" dirty="0">
                <a:solidFill>
                  <a:srgbClr val="FF0000"/>
                </a:solidFill>
                <a:latin typeface="Calibri" pitchFamily="34" charset="0"/>
              </a:rPr>
              <a:t>Those mentioned </a:t>
            </a:r>
            <a:r>
              <a:rPr lang="en-US" sz="900" b="1" dirty="0" smtClean="0">
                <a:solidFill>
                  <a:srgbClr val="FF0000"/>
                </a:solidFill>
                <a:latin typeface="Calibri" pitchFamily="34" charset="0"/>
              </a:rPr>
              <a:t>Freon </a:t>
            </a:r>
            <a:r>
              <a:rPr lang="en-US" sz="900" b="1" dirty="0">
                <a:solidFill>
                  <a:srgbClr val="FF0000"/>
                </a:solidFill>
                <a:latin typeface="Calibri" pitchFamily="34" charset="0"/>
              </a:rPr>
              <a:t>in Q19b</a:t>
            </a:r>
          </a:p>
        </p:txBody>
      </p:sp>
      <p:graphicFrame>
        <p:nvGraphicFramePr>
          <p:cNvPr id="63" name="Table 62"/>
          <p:cNvGraphicFramePr>
            <a:graphicFrameLocks noGrp="1"/>
          </p:cNvGraphicFramePr>
          <p:nvPr/>
        </p:nvGraphicFramePr>
        <p:xfrm>
          <a:off x="952500" y="1752145"/>
          <a:ext cx="542866" cy="2221410"/>
        </p:xfrm>
        <a:graphic>
          <a:graphicData uri="http://schemas.openxmlformats.org/drawingml/2006/table">
            <a:tbl>
              <a:tblPr/>
              <a:tblGrid>
                <a:gridCol w="542866"/>
              </a:tblGrid>
              <a:tr h="222141">
                <a:tc>
                  <a:txBody>
                    <a:bodyPr/>
                    <a:lstStyle/>
                    <a:p>
                      <a:pPr algn="r" fontAlgn="b"/>
                      <a:r>
                        <a:rPr lang="en-US" sz="1000" b="0" i="0" u="none" strike="noStrike" dirty="0">
                          <a:solidFill>
                            <a:schemeClr val="tx1"/>
                          </a:solidFill>
                          <a:latin typeface="Calibri"/>
                        </a:rPr>
                        <a:t> R22</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22141">
                <a:tc>
                  <a:txBody>
                    <a:bodyPr/>
                    <a:lstStyle/>
                    <a:p>
                      <a:pPr algn="r" fontAlgn="b"/>
                      <a:r>
                        <a:rPr lang="en-US" sz="1000" b="0" i="0" u="none" strike="noStrike" dirty="0">
                          <a:solidFill>
                            <a:schemeClr val="tx1"/>
                          </a:solidFill>
                          <a:latin typeface="Calibri"/>
                        </a:rPr>
                        <a:t> R404A</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2141">
                <a:tc>
                  <a:txBody>
                    <a:bodyPr/>
                    <a:lstStyle/>
                    <a:p>
                      <a:pPr algn="r" fontAlgn="b"/>
                      <a:r>
                        <a:rPr lang="en-US" sz="1000" b="0" i="0" u="none" strike="noStrike" dirty="0">
                          <a:solidFill>
                            <a:schemeClr val="tx1"/>
                          </a:solidFill>
                          <a:latin typeface="Calibri"/>
                        </a:rPr>
                        <a:t> R12</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2141">
                <a:tc>
                  <a:txBody>
                    <a:bodyPr/>
                    <a:lstStyle/>
                    <a:p>
                      <a:pPr algn="r" fontAlgn="b"/>
                      <a:r>
                        <a:rPr lang="en-US" sz="1000" b="0" i="0" u="none" strike="noStrike" dirty="0">
                          <a:solidFill>
                            <a:schemeClr val="tx1"/>
                          </a:solidFill>
                          <a:latin typeface="Calibri"/>
                        </a:rPr>
                        <a:t> R134a</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2141">
                <a:tc>
                  <a:txBody>
                    <a:bodyPr/>
                    <a:lstStyle/>
                    <a:p>
                      <a:pPr algn="r" fontAlgn="b"/>
                      <a:r>
                        <a:rPr lang="en-US" sz="1000" b="0" i="0" u="none" strike="noStrike" dirty="0">
                          <a:solidFill>
                            <a:schemeClr val="tx1"/>
                          </a:solidFill>
                          <a:latin typeface="Calibri"/>
                        </a:rPr>
                        <a:t> R401A</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2141">
                <a:tc>
                  <a:txBody>
                    <a:bodyPr/>
                    <a:lstStyle/>
                    <a:p>
                      <a:pPr algn="r" fontAlgn="b"/>
                      <a:r>
                        <a:rPr lang="en-US" sz="1000" b="0" i="0" u="none" strike="noStrike" dirty="0">
                          <a:solidFill>
                            <a:schemeClr val="tx1"/>
                          </a:solidFill>
                          <a:latin typeface="Calibri"/>
                        </a:rPr>
                        <a:t> R143</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2141">
                <a:tc>
                  <a:txBody>
                    <a:bodyPr/>
                    <a:lstStyle/>
                    <a:p>
                      <a:pPr algn="r" fontAlgn="b"/>
                      <a:r>
                        <a:rPr lang="en-US" sz="1000" b="0" i="0" u="none" strike="noStrike" dirty="0">
                          <a:solidFill>
                            <a:schemeClr val="tx1"/>
                          </a:solidFill>
                          <a:latin typeface="Calibri"/>
                        </a:rPr>
                        <a:t> R407A</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2141">
                <a:tc>
                  <a:txBody>
                    <a:bodyPr/>
                    <a:lstStyle/>
                    <a:p>
                      <a:pPr algn="r" fontAlgn="b"/>
                      <a:r>
                        <a:rPr lang="en-US" sz="1000" b="0" i="0" u="none" strike="noStrike" dirty="0">
                          <a:solidFill>
                            <a:schemeClr val="tx1"/>
                          </a:solidFill>
                          <a:latin typeface="Calibri"/>
                        </a:rPr>
                        <a:t> R408A</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2141">
                <a:tc>
                  <a:txBody>
                    <a:bodyPr/>
                    <a:lstStyle/>
                    <a:p>
                      <a:pPr algn="r" fontAlgn="b"/>
                      <a:r>
                        <a:rPr lang="en-US" sz="1000" b="0" i="0" u="none" strike="noStrike" dirty="0">
                          <a:solidFill>
                            <a:schemeClr val="tx1"/>
                          </a:solidFill>
                          <a:latin typeface="Calibri"/>
                        </a:rPr>
                        <a:t> R406A</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2141">
                <a:tc>
                  <a:txBody>
                    <a:bodyPr/>
                    <a:lstStyle/>
                    <a:p>
                      <a:pPr algn="r" fontAlgn="b"/>
                      <a:r>
                        <a:rPr lang="en-US" sz="1000" b="0" i="0" u="none" strike="noStrike" dirty="0">
                          <a:solidFill>
                            <a:schemeClr val="tx1"/>
                          </a:solidFill>
                          <a:latin typeface="Calibri"/>
                        </a:rPr>
                        <a:t> R414</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64" name="TextBox 63"/>
          <p:cNvSpPr txBox="1"/>
          <p:nvPr/>
        </p:nvSpPr>
        <p:spPr>
          <a:xfrm>
            <a:off x="1188751" y="123978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n=1807)</a:t>
            </a:r>
            <a:endParaRPr lang="en-US" sz="1000" b="1" dirty="0">
              <a:solidFill>
                <a:srgbClr val="002060"/>
              </a:solidFill>
              <a:latin typeface="Calibri" pitchFamily="34" charset="0"/>
            </a:endParaRPr>
          </a:p>
        </p:txBody>
      </p:sp>
      <p:sp>
        <p:nvSpPr>
          <p:cNvPr id="65" name="TextBox 64"/>
          <p:cNvSpPr txBox="1"/>
          <p:nvPr/>
        </p:nvSpPr>
        <p:spPr>
          <a:xfrm>
            <a:off x="2248664" y="123978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n=1197)</a:t>
            </a:r>
            <a:endParaRPr lang="en-US" sz="1000" b="1" dirty="0">
              <a:solidFill>
                <a:srgbClr val="002060"/>
              </a:solidFill>
              <a:latin typeface="Calibri" pitchFamily="34" charset="0"/>
            </a:endParaRPr>
          </a:p>
        </p:txBody>
      </p:sp>
      <p:sp>
        <p:nvSpPr>
          <p:cNvPr id="66" name="TextBox 65"/>
          <p:cNvSpPr txBox="1"/>
          <p:nvPr/>
        </p:nvSpPr>
        <p:spPr>
          <a:xfrm>
            <a:off x="3196132" y="123978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Type P</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n=359)</a:t>
            </a:r>
            <a:endParaRPr lang="en-US" sz="1000" b="1" dirty="0">
              <a:solidFill>
                <a:srgbClr val="002060"/>
              </a:solidFill>
              <a:latin typeface="Calibri" pitchFamily="34" charset="0"/>
            </a:endParaRPr>
          </a:p>
        </p:txBody>
      </p:sp>
      <p:sp>
        <p:nvSpPr>
          <p:cNvPr id="67" name="TextBox 66"/>
          <p:cNvSpPr txBox="1"/>
          <p:nvPr/>
        </p:nvSpPr>
        <p:spPr>
          <a:xfrm>
            <a:off x="4164279" y="1239786"/>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n=479)</a:t>
            </a:r>
            <a:endParaRPr lang="en-US" sz="1000" b="1" dirty="0">
              <a:solidFill>
                <a:srgbClr val="002060"/>
              </a:solidFill>
              <a:latin typeface="Calibri" pitchFamily="34" charset="0"/>
            </a:endParaRPr>
          </a:p>
        </p:txBody>
      </p:sp>
      <p:sp>
        <p:nvSpPr>
          <p:cNvPr id="68" name="TextBox 67"/>
          <p:cNvSpPr txBox="1"/>
          <p:nvPr/>
        </p:nvSpPr>
        <p:spPr>
          <a:xfrm>
            <a:off x="5169981" y="123978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a:t>
            </a:r>
            <a:endParaRPr lang="en-US" sz="1000" b="1" dirty="0">
              <a:solidFill>
                <a:srgbClr val="002060"/>
              </a:solidFill>
              <a:latin typeface="Calibri" pitchFamily="34" charset="0"/>
            </a:endParaRPr>
          </a:p>
        </p:txBody>
      </p:sp>
      <p:sp>
        <p:nvSpPr>
          <p:cNvPr id="69" name="TextBox 68"/>
          <p:cNvSpPr txBox="1"/>
          <p:nvPr/>
        </p:nvSpPr>
        <p:spPr>
          <a:xfrm>
            <a:off x="6049045" y="108589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n=16)</a:t>
            </a:r>
            <a:endParaRPr lang="en-US" sz="1000" b="1" dirty="0">
              <a:solidFill>
                <a:srgbClr val="002060"/>
              </a:solidFill>
              <a:latin typeface="Calibri" pitchFamily="34" charset="0"/>
            </a:endParaRPr>
          </a:p>
        </p:txBody>
      </p:sp>
      <p:graphicFrame>
        <p:nvGraphicFramePr>
          <p:cNvPr id="70" name="Chart 69"/>
          <p:cNvGraphicFramePr/>
          <p:nvPr/>
        </p:nvGraphicFramePr>
        <p:xfrm>
          <a:off x="1121017" y="1702016"/>
          <a:ext cx="1355483" cy="2576343"/>
        </p:xfrm>
        <a:graphic>
          <a:graphicData uri="http://schemas.openxmlformats.org/drawingml/2006/chart">
            <c:chart xmlns:c="http://schemas.openxmlformats.org/drawingml/2006/chart" xmlns:r="http://schemas.openxmlformats.org/officeDocument/2006/relationships" r:id="rId2"/>
          </a:graphicData>
        </a:graphic>
      </p:graphicFrame>
      <p:sp>
        <p:nvSpPr>
          <p:cNvPr id="87" name="Round Diagonal Corner Rectangle 86"/>
          <p:cNvSpPr/>
          <p:nvPr/>
        </p:nvSpPr>
        <p:spPr bwMode="auto">
          <a:xfrm>
            <a:off x="338287" y="4134958"/>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Of the 1807 compressors where Freon gas is used, majority of Type P, M &amp; Q storages use R404A type of Freon gas.</a:t>
            </a:r>
            <a:r>
              <a:rPr lang="en-US" sz="1200" dirty="0">
                <a:solidFill>
                  <a:srgbClr val="002060"/>
                </a:solidFill>
                <a:latin typeface="Calibri" pitchFamily="34" charset="0"/>
              </a:rPr>
              <a:t> </a:t>
            </a:r>
            <a:r>
              <a:rPr lang="en-US" sz="1200" dirty="0" smtClean="0">
                <a:solidFill>
                  <a:srgbClr val="002060"/>
                </a:solidFill>
                <a:latin typeface="Calibri" pitchFamily="34" charset="0"/>
              </a:rPr>
              <a:t>However in Type H cold stores usage of R22 prevails by a sizeable number which is to be replaced as per directive. It is also found that R12 is still in vogue which should have been replaced by now.</a:t>
            </a:r>
          </a:p>
        </p:txBody>
      </p:sp>
      <p:sp>
        <p:nvSpPr>
          <p:cNvPr id="88" name="Round Diagonal Corner Rectangle 87"/>
          <p:cNvSpPr/>
          <p:nvPr/>
        </p:nvSpPr>
        <p:spPr bwMode="auto">
          <a:xfrm>
            <a:off x="338287" y="8464685"/>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R22 is used relatively by a higher proportion of cold stores in the East, West and South. </a:t>
            </a:r>
          </a:p>
          <a:p>
            <a:pPr marL="177800" lvl="1" indent="-177800" algn="l">
              <a:buFont typeface="Arial" pitchFamily="34" charset="0"/>
              <a:buChar char="•"/>
            </a:pPr>
            <a:r>
              <a:rPr lang="en-US" sz="1200" dirty="0" smtClean="0">
                <a:solidFill>
                  <a:srgbClr val="002060"/>
                </a:solidFill>
                <a:latin typeface="Calibri" pitchFamily="34" charset="0"/>
              </a:rPr>
              <a:t>30%  of CS’s in North use R22 and 23% of CS in East use R12</a:t>
            </a:r>
            <a:endParaRPr lang="en-US" sz="1200" dirty="0">
              <a:solidFill>
                <a:srgbClr val="002060"/>
              </a:solidFill>
              <a:latin typeface="Calibri" pitchFamily="34" charset="0"/>
            </a:endParaRPr>
          </a:p>
        </p:txBody>
      </p:sp>
      <p:cxnSp>
        <p:nvCxnSpPr>
          <p:cNvPr id="89" name="Straight Connector 88"/>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90" name="TextBox 89"/>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35" name="Chart 34"/>
          <p:cNvGraphicFramePr/>
          <p:nvPr/>
        </p:nvGraphicFramePr>
        <p:xfrm>
          <a:off x="5730875" y="170201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6" name="Chart 35"/>
          <p:cNvGraphicFramePr/>
          <p:nvPr/>
        </p:nvGraphicFramePr>
        <p:xfrm>
          <a:off x="2042989" y="170201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7" name="Chart 36"/>
          <p:cNvGraphicFramePr/>
          <p:nvPr/>
        </p:nvGraphicFramePr>
        <p:xfrm>
          <a:off x="2964961" y="170201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8" name="Chart 37"/>
          <p:cNvGraphicFramePr/>
          <p:nvPr/>
        </p:nvGraphicFramePr>
        <p:xfrm>
          <a:off x="3886933" y="170201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9" name="Chart 38"/>
          <p:cNvGraphicFramePr/>
          <p:nvPr/>
        </p:nvGraphicFramePr>
        <p:xfrm>
          <a:off x="4808905" y="1702016"/>
          <a:ext cx="1355483" cy="2576343"/>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40" name="Table 39"/>
          <p:cNvGraphicFramePr>
            <a:graphicFrameLocks noGrp="1"/>
          </p:cNvGraphicFramePr>
          <p:nvPr/>
        </p:nvGraphicFramePr>
        <p:xfrm>
          <a:off x="990600" y="6200274"/>
          <a:ext cx="504766" cy="2221410"/>
        </p:xfrm>
        <a:graphic>
          <a:graphicData uri="http://schemas.openxmlformats.org/drawingml/2006/table">
            <a:tbl>
              <a:tblPr/>
              <a:tblGrid>
                <a:gridCol w="504766"/>
              </a:tblGrid>
              <a:tr h="222141">
                <a:tc>
                  <a:txBody>
                    <a:bodyPr/>
                    <a:lstStyle/>
                    <a:p>
                      <a:pPr algn="r" fontAlgn="b"/>
                      <a:r>
                        <a:rPr lang="en-US" sz="1000" b="0" i="0" u="none" strike="noStrike" dirty="0">
                          <a:solidFill>
                            <a:schemeClr val="tx1"/>
                          </a:solidFill>
                          <a:latin typeface="Calibri"/>
                        </a:rPr>
                        <a:t> R22</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22141">
                <a:tc>
                  <a:txBody>
                    <a:bodyPr/>
                    <a:lstStyle/>
                    <a:p>
                      <a:pPr algn="r" fontAlgn="b"/>
                      <a:r>
                        <a:rPr lang="en-US" sz="1000" b="0" i="0" u="none" strike="noStrike" dirty="0">
                          <a:solidFill>
                            <a:schemeClr val="tx1"/>
                          </a:solidFill>
                          <a:latin typeface="Calibri"/>
                        </a:rPr>
                        <a:t> R404A</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2141">
                <a:tc>
                  <a:txBody>
                    <a:bodyPr/>
                    <a:lstStyle/>
                    <a:p>
                      <a:pPr algn="r" fontAlgn="b"/>
                      <a:r>
                        <a:rPr lang="en-US" sz="1000" b="0" i="0" u="none" strike="noStrike" dirty="0">
                          <a:solidFill>
                            <a:schemeClr val="tx1"/>
                          </a:solidFill>
                          <a:latin typeface="Calibri"/>
                        </a:rPr>
                        <a:t> R12</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2141">
                <a:tc>
                  <a:txBody>
                    <a:bodyPr/>
                    <a:lstStyle/>
                    <a:p>
                      <a:pPr algn="r" fontAlgn="b"/>
                      <a:r>
                        <a:rPr lang="en-US" sz="1000" b="0" i="0" u="none" strike="noStrike" dirty="0">
                          <a:solidFill>
                            <a:schemeClr val="tx1"/>
                          </a:solidFill>
                          <a:latin typeface="Calibri"/>
                        </a:rPr>
                        <a:t> R134a</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2141">
                <a:tc>
                  <a:txBody>
                    <a:bodyPr/>
                    <a:lstStyle/>
                    <a:p>
                      <a:pPr algn="r" fontAlgn="b"/>
                      <a:r>
                        <a:rPr lang="en-US" sz="1000" b="0" i="0" u="none" strike="noStrike" dirty="0">
                          <a:solidFill>
                            <a:schemeClr val="tx1"/>
                          </a:solidFill>
                          <a:latin typeface="Calibri"/>
                        </a:rPr>
                        <a:t> R401A</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2141">
                <a:tc>
                  <a:txBody>
                    <a:bodyPr/>
                    <a:lstStyle/>
                    <a:p>
                      <a:pPr algn="r" fontAlgn="b"/>
                      <a:r>
                        <a:rPr lang="en-US" sz="1000" b="0" i="0" u="none" strike="noStrike" dirty="0">
                          <a:solidFill>
                            <a:schemeClr val="tx1"/>
                          </a:solidFill>
                          <a:latin typeface="Calibri"/>
                        </a:rPr>
                        <a:t> R143</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2141">
                <a:tc>
                  <a:txBody>
                    <a:bodyPr/>
                    <a:lstStyle/>
                    <a:p>
                      <a:pPr algn="r" fontAlgn="b"/>
                      <a:r>
                        <a:rPr lang="en-US" sz="1000" b="0" i="0" u="none" strike="noStrike" dirty="0">
                          <a:solidFill>
                            <a:schemeClr val="tx1"/>
                          </a:solidFill>
                          <a:latin typeface="Calibri"/>
                        </a:rPr>
                        <a:t> R407A</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2141">
                <a:tc>
                  <a:txBody>
                    <a:bodyPr/>
                    <a:lstStyle/>
                    <a:p>
                      <a:pPr algn="r" fontAlgn="b"/>
                      <a:r>
                        <a:rPr lang="en-US" sz="1000" b="0" i="0" u="none" strike="noStrike" dirty="0">
                          <a:solidFill>
                            <a:schemeClr val="tx1"/>
                          </a:solidFill>
                          <a:latin typeface="Calibri"/>
                        </a:rPr>
                        <a:t> R408A</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2141">
                <a:tc>
                  <a:txBody>
                    <a:bodyPr/>
                    <a:lstStyle/>
                    <a:p>
                      <a:pPr algn="r" fontAlgn="b"/>
                      <a:r>
                        <a:rPr lang="en-US" sz="1000" b="0" i="0" u="none" strike="noStrike" dirty="0">
                          <a:solidFill>
                            <a:schemeClr val="tx1"/>
                          </a:solidFill>
                          <a:latin typeface="Calibri"/>
                        </a:rPr>
                        <a:t> R406A</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2141">
                <a:tc>
                  <a:txBody>
                    <a:bodyPr/>
                    <a:lstStyle/>
                    <a:p>
                      <a:pPr algn="r" fontAlgn="b"/>
                      <a:r>
                        <a:rPr lang="en-US" sz="1000" b="0" i="0" u="none" strike="noStrike" dirty="0">
                          <a:solidFill>
                            <a:schemeClr val="tx1"/>
                          </a:solidFill>
                          <a:latin typeface="Calibri"/>
                        </a:rPr>
                        <a:t> R414</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41" name="TextBox 40"/>
          <p:cNvSpPr txBox="1"/>
          <p:nvPr/>
        </p:nvSpPr>
        <p:spPr>
          <a:xfrm>
            <a:off x="1188752" y="5635625"/>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smtClean="0">
                <a:solidFill>
                  <a:srgbClr val="002060"/>
                </a:solidFill>
                <a:latin typeface="Calibri" pitchFamily="34" charset="0"/>
              </a:rPr>
              <a:t>(n=1807)</a:t>
            </a:r>
            <a:endParaRPr lang="en-US" sz="1000" b="1" dirty="0">
              <a:solidFill>
                <a:srgbClr val="002060"/>
              </a:solidFill>
              <a:latin typeface="Calibri" pitchFamily="34" charset="0"/>
            </a:endParaRPr>
          </a:p>
        </p:txBody>
      </p:sp>
      <p:sp>
        <p:nvSpPr>
          <p:cNvPr id="42" name="TextBox 41"/>
          <p:cNvSpPr txBox="1"/>
          <p:nvPr/>
        </p:nvSpPr>
        <p:spPr>
          <a:xfrm>
            <a:off x="2373368" y="5635625"/>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n=182)</a:t>
            </a:r>
            <a:endParaRPr lang="en-US" sz="1000" b="1" dirty="0">
              <a:solidFill>
                <a:srgbClr val="002060"/>
              </a:solidFill>
              <a:latin typeface="Calibri" pitchFamily="34" charset="0"/>
            </a:endParaRPr>
          </a:p>
        </p:txBody>
      </p:sp>
      <p:sp>
        <p:nvSpPr>
          <p:cNvPr id="43" name="TextBox 42"/>
          <p:cNvSpPr txBox="1"/>
          <p:nvPr/>
        </p:nvSpPr>
        <p:spPr>
          <a:xfrm>
            <a:off x="3569205" y="5635625"/>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n=141)</a:t>
            </a:r>
            <a:endParaRPr lang="en-US" sz="1000" b="1" dirty="0">
              <a:solidFill>
                <a:srgbClr val="002060"/>
              </a:solidFill>
              <a:latin typeface="Calibri" pitchFamily="34" charset="0"/>
            </a:endParaRPr>
          </a:p>
        </p:txBody>
      </p:sp>
      <p:sp>
        <p:nvSpPr>
          <p:cNvPr id="44" name="TextBox 43"/>
          <p:cNvSpPr txBox="1"/>
          <p:nvPr/>
        </p:nvSpPr>
        <p:spPr>
          <a:xfrm>
            <a:off x="4847597" y="5635625"/>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p>
          <a:p>
            <a:r>
              <a:rPr lang="en-US" sz="1000" b="1" dirty="0" smtClean="0">
                <a:solidFill>
                  <a:srgbClr val="002060"/>
                </a:solidFill>
                <a:latin typeface="Calibri" pitchFamily="34" charset="0"/>
              </a:rPr>
              <a:t>(n=611)</a:t>
            </a:r>
            <a:endParaRPr lang="en-US" sz="1000" b="1" dirty="0">
              <a:solidFill>
                <a:srgbClr val="002060"/>
              </a:solidFill>
              <a:latin typeface="Calibri" pitchFamily="34" charset="0"/>
            </a:endParaRPr>
          </a:p>
        </p:txBody>
      </p:sp>
      <p:sp>
        <p:nvSpPr>
          <p:cNvPr id="46" name="TextBox 45"/>
          <p:cNvSpPr txBox="1"/>
          <p:nvPr/>
        </p:nvSpPr>
        <p:spPr>
          <a:xfrm>
            <a:off x="6078700" y="5635625"/>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 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n=873)</a:t>
            </a:r>
            <a:endParaRPr lang="en-US" sz="1000" b="1" dirty="0">
              <a:solidFill>
                <a:srgbClr val="002060"/>
              </a:solidFill>
              <a:latin typeface="Calibri" pitchFamily="34" charset="0"/>
            </a:endParaRPr>
          </a:p>
        </p:txBody>
      </p:sp>
      <p:graphicFrame>
        <p:nvGraphicFramePr>
          <p:cNvPr id="47" name="Chart 46"/>
          <p:cNvGraphicFramePr/>
          <p:nvPr/>
        </p:nvGraphicFramePr>
        <p:xfrm>
          <a:off x="1121017" y="6150145"/>
          <a:ext cx="1355483" cy="257634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48" name="Chart 47"/>
          <p:cNvGraphicFramePr/>
          <p:nvPr/>
        </p:nvGraphicFramePr>
        <p:xfrm>
          <a:off x="5730875" y="6150145"/>
          <a:ext cx="1355483" cy="257634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50" name="Chart 49"/>
          <p:cNvGraphicFramePr/>
          <p:nvPr/>
        </p:nvGraphicFramePr>
        <p:xfrm>
          <a:off x="2273482" y="6150145"/>
          <a:ext cx="1355483" cy="257634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51" name="Chart 50"/>
          <p:cNvGraphicFramePr/>
          <p:nvPr/>
        </p:nvGraphicFramePr>
        <p:xfrm>
          <a:off x="3425947" y="6150145"/>
          <a:ext cx="1355483" cy="2576343"/>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52" name="Chart 51"/>
          <p:cNvGraphicFramePr/>
          <p:nvPr/>
        </p:nvGraphicFramePr>
        <p:xfrm>
          <a:off x="4578412" y="6150145"/>
          <a:ext cx="1355483" cy="2576343"/>
        </p:xfrm>
        <a:graphic>
          <a:graphicData uri="http://schemas.openxmlformats.org/drawingml/2006/chart">
            <c:chart xmlns:c="http://schemas.openxmlformats.org/drawingml/2006/chart" xmlns:r="http://schemas.openxmlformats.org/officeDocument/2006/relationships" r:id="rId12"/>
          </a:graphicData>
        </a:graphic>
      </p:graphicFrame>
    </p:spTree>
  </p:cSld>
  <p:clrMapOvr>
    <a:masterClrMapping/>
  </p:clrMapOvr>
  <p:transition/>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13.16 TYPE OF FREON </a:t>
            </a:r>
            <a:r>
              <a:rPr lang="en-US" dirty="0" smtClean="0" smtId="10"/>
              <a:t>GAS</a:t>
            </a:r>
            <a:r>
              <a:rPr lang="en-US" dirty="0" smtClean="0"/>
              <a:t> USED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49" name="TextBox 48"/>
          <p:cNvSpPr txBox="1"/>
          <p:nvPr/>
        </p:nvSpPr>
        <p:spPr>
          <a:xfrm>
            <a:off x="3335142" y="9669645"/>
            <a:ext cx="2087431"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use Freon gas for refrigeration</a:t>
            </a:r>
            <a:endParaRPr lang="en-US" sz="900" b="1" dirty="0">
              <a:solidFill>
                <a:srgbClr val="FF0000"/>
              </a:solidFill>
              <a:latin typeface="Calibri" pitchFamily="34" charset="0"/>
            </a:endParaRPr>
          </a:p>
        </p:txBody>
      </p:sp>
      <p:sp>
        <p:nvSpPr>
          <p:cNvPr id="8" name="TextBox 7"/>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9" name="Round Diagonal Corner Rectangle 8"/>
          <p:cNvSpPr/>
          <p:nvPr/>
        </p:nvSpPr>
        <p:spPr bwMode="auto">
          <a:xfrm>
            <a:off x="338287" y="8039219"/>
            <a:ext cx="6309360" cy="74753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33% cold stores in Haryana use R404A.</a:t>
            </a:r>
          </a:p>
          <a:p>
            <a:pPr marL="177800" lvl="1" indent="-177800" algn="l">
              <a:buFont typeface="Arial" pitchFamily="34" charset="0"/>
              <a:buChar char="•"/>
            </a:pPr>
            <a:r>
              <a:rPr lang="en-US" sz="1200" dirty="0" smtClean="0">
                <a:solidFill>
                  <a:srgbClr val="002060"/>
                </a:solidFill>
                <a:latin typeface="Calibri" pitchFamily="34" charset="0"/>
              </a:rPr>
              <a:t>In Maharashtra usage of R22 prevails in  73% of the CS’s. </a:t>
            </a:r>
          </a:p>
          <a:p>
            <a:pPr marL="177800" lvl="1" indent="-177800" algn="l">
              <a:buFont typeface="Arial" pitchFamily="34" charset="0"/>
              <a:buChar char="•"/>
            </a:pPr>
            <a:endParaRPr lang="en-US" sz="1400" dirty="0">
              <a:solidFill>
                <a:srgbClr val="002060"/>
              </a:solidFill>
              <a:latin typeface="Calibri" pitchFamily="34" charset="0"/>
            </a:endParaRPr>
          </a:p>
        </p:txBody>
      </p:sp>
      <p:graphicFrame>
        <p:nvGraphicFramePr>
          <p:cNvPr id="10" name="Table 9"/>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2834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n=1807)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n=114)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dirty="0">
                          <a:solidFill>
                            <a:schemeClr val="tx1"/>
                          </a:solidFill>
                          <a:latin typeface="Calibri"/>
                        </a:rPr>
                        <a:t> R22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R404A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R134a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R401A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R143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R407A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R408A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R406A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4817753"/>
          <a:ext cx="6305549" cy="2834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(n=1807)</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(n=69)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(n=57)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dirty="0">
                          <a:solidFill>
                            <a:schemeClr val="tx1"/>
                          </a:solidFill>
                          <a:latin typeface="Calibri"/>
                        </a:rPr>
                        <a:t> R22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R404A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R134a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R401A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R143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R407A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R408A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R406A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13.16 TYPE OF FREON </a:t>
            </a:r>
            <a:r>
              <a:rPr lang="en-US" dirty="0" smtClean="0" smtId="10"/>
              <a:t>GAS</a:t>
            </a:r>
            <a:r>
              <a:rPr lang="en-US" dirty="0" smtClean="0"/>
              <a:t> USED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8" name="TextBox 7"/>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9" name="Round Diagonal Corner Rectangle 8"/>
          <p:cNvSpPr/>
          <p:nvPr/>
        </p:nvSpPr>
        <p:spPr bwMode="auto">
          <a:xfrm>
            <a:off x="338287" y="8141375"/>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Close to 2/3rds of the storages in Karnataka, WB and TN use R22 type of Freon gas. </a:t>
            </a:r>
          </a:p>
          <a:p>
            <a:pPr marL="177800" lvl="1" indent="-177800" algn="l">
              <a:buFont typeface="Arial" pitchFamily="34" charset="0"/>
              <a:buChar char="•"/>
            </a:pPr>
            <a:r>
              <a:rPr lang="en-US" sz="1200" dirty="0" smtClean="0">
                <a:solidFill>
                  <a:srgbClr val="002060"/>
                </a:solidFill>
                <a:latin typeface="Calibri" pitchFamily="34" charset="0"/>
              </a:rPr>
              <a:t>More than 1 out of every 2 cold stores use R404A in Kerala.</a:t>
            </a:r>
          </a:p>
        </p:txBody>
      </p:sp>
      <p:graphicFrame>
        <p:nvGraphicFramePr>
          <p:cNvPr id="10" name="Table 9"/>
          <p:cNvGraphicFramePr>
            <a:graphicFrameLocks noGrp="1"/>
          </p:cNvGraphicFramePr>
          <p:nvPr>
            <p:extLst>
              <p:ext uri="{D42A27DB-BD31-4B8C-83A1-F6EECF244321}">
                <p14:modId xmlns:p14="http://schemas.microsoft.com/office/powerpoint/2010/main" xmlns="" val="1900869649"/>
              </p:ext>
            </p:extLst>
          </p:nvPr>
        </p:nvGraphicFramePr>
        <p:xfrm>
          <a:off x="304801" y="1533075"/>
          <a:ext cx="6318504" cy="2834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(n=1807)</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n=267)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n=298)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dirty="0">
                          <a:solidFill>
                            <a:schemeClr val="tx1"/>
                          </a:solidFill>
                          <a:latin typeface="Calibri"/>
                        </a:rPr>
                        <a:t> R22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R404A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100</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R134a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R401A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R143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R407A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R408A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R406A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4817753"/>
          <a:ext cx="6282324" cy="2834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48640"/>
                <a:gridCol w="617286"/>
                <a:gridCol w="617286"/>
                <a:gridCol w="617286"/>
                <a:gridCol w="617286"/>
                <a:gridCol w="617286"/>
                <a:gridCol w="61728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(n=1807)</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n=172)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North East</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dirty="0">
                          <a:solidFill>
                            <a:schemeClr val="tx1"/>
                          </a:solidFill>
                          <a:latin typeface="Calibri"/>
                        </a:rPr>
                        <a:t> R22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R404A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R134a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R401A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R143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R407A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R408A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R406A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dirty="0">
                          <a:solidFill>
                            <a:schemeClr val="tx1"/>
                          </a:solidFill>
                          <a:latin typeface="Calibri"/>
                        </a:rPr>
                        <a:t> R414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3" name="TextBox 12"/>
          <p:cNvSpPr txBox="1"/>
          <p:nvPr/>
        </p:nvSpPr>
        <p:spPr>
          <a:xfrm>
            <a:off x="3335142" y="9669645"/>
            <a:ext cx="2087431"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use Freon gas for refrigeration</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13.17 AVERAGE STORAGE </a:t>
            </a:r>
            <a:r>
              <a:rPr lang="en-US" dirty="0"/>
              <a:t>CAPACITY OF CS</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7" name="TextBox 76"/>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83" name="Round Diagonal Corner Rectangle 82"/>
          <p:cNvSpPr/>
          <p:nvPr/>
        </p:nvSpPr>
        <p:spPr bwMode="auto">
          <a:xfrm>
            <a:off x="338287" y="8402739"/>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Chamber wise capacity was ascertained and total capacity of cold stores arrived at.</a:t>
            </a:r>
          </a:p>
          <a:p>
            <a:pPr marL="177800" lvl="1" indent="-177800" algn="just">
              <a:buFont typeface="Arial" pitchFamily="34" charset="0"/>
              <a:buChar char="•"/>
            </a:pPr>
            <a:r>
              <a:rPr lang="en-US" sz="1200" dirty="0" smtClean="0">
                <a:solidFill>
                  <a:srgbClr val="002060"/>
                </a:solidFill>
                <a:latin typeface="Calibri" pitchFamily="34" charset="0"/>
              </a:rPr>
              <a:t>Average storage capacity of all CSs was at 5,003 tons. The storage capacity of type H CSs are the largest at 5,492 tons. The average storage capacity of type M was the lowest at 1,818 tons.</a:t>
            </a:r>
            <a:endParaRPr lang="en-US" sz="1200" dirty="0">
              <a:solidFill>
                <a:srgbClr val="002060"/>
              </a:solidFill>
              <a:latin typeface="Calibri" pitchFamily="34" charset="0"/>
            </a:endParaRPr>
          </a:p>
        </p:txBody>
      </p:sp>
      <p:graphicFrame>
        <p:nvGraphicFramePr>
          <p:cNvPr id="46" name="Chart 45"/>
          <p:cNvGraphicFramePr/>
          <p:nvPr/>
        </p:nvGraphicFramePr>
        <p:xfrm>
          <a:off x="1121017" y="2148056"/>
          <a:ext cx="1355483" cy="420351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7" name="Chart 46"/>
          <p:cNvGraphicFramePr/>
          <p:nvPr/>
        </p:nvGraphicFramePr>
        <p:xfrm>
          <a:off x="2043037" y="2148056"/>
          <a:ext cx="1355483" cy="420351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8" name="Chart 47"/>
          <p:cNvGraphicFramePr/>
          <p:nvPr/>
        </p:nvGraphicFramePr>
        <p:xfrm>
          <a:off x="2965057" y="2148056"/>
          <a:ext cx="1355483" cy="420351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9" name="Chart 48"/>
          <p:cNvGraphicFramePr/>
          <p:nvPr/>
        </p:nvGraphicFramePr>
        <p:xfrm>
          <a:off x="3887077" y="2148056"/>
          <a:ext cx="1355483" cy="420351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50" name="Chart 49"/>
          <p:cNvGraphicFramePr/>
          <p:nvPr/>
        </p:nvGraphicFramePr>
        <p:xfrm>
          <a:off x="4809097" y="2148056"/>
          <a:ext cx="1355483" cy="4203519"/>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1" name="Chart 50"/>
          <p:cNvGraphicFramePr/>
          <p:nvPr/>
        </p:nvGraphicFramePr>
        <p:xfrm>
          <a:off x="5731117" y="2148056"/>
          <a:ext cx="1355483" cy="4203519"/>
        </p:xfrm>
        <a:graphic>
          <a:graphicData uri="http://schemas.openxmlformats.org/drawingml/2006/chart">
            <c:chart xmlns:c="http://schemas.openxmlformats.org/drawingml/2006/chart" xmlns:r="http://schemas.openxmlformats.org/officeDocument/2006/relationships" r:id="rId7"/>
          </a:graphicData>
        </a:graphic>
      </p:graphicFrame>
      <p:grpSp>
        <p:nvGrpSpPr>
          <p:cNvPr id="3" name="Group 15"/>
          <p:cNvGrpSpPr/>
          <p:nvPr/>
        </p:nvGrpSpPr>
        <p:grpSpPr>
          <a:xfrm rot="21341217">
            <a:off x="1365141" y="6077223"/>
            <a:ext cx="822960" cy="548640"/>
            <a:chOff x="5431449" y="3593431"/>
            <a:chExt cx="1304698" cy="788099"/>
          </a:xfrm>
        </p:grpSpPr>
        <p:pic>
          <p:nvPicPr>
            <p:cNvPr id="55"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5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MEAN</a:t>
              </a:r>
            </a:p>
            <a:p>
              <a:r>
                <a:rPr lang="en-US" sz="900" b="1" dirty="0" smtClean="0">
                  <a:solidFill>
                    <a:srgbClr val="002060"/>
                  </a:solidFill>
                  <a:latin typeface="Lucida Calligraphy" pitchFamily="66" charset="0"/>
                </a:rPr>
                <a:t>5,003</a:t>
              </a:r>
            </a:p>
          </p:txBody>
        </p:sp>
      </p:grpSp>
      <p:grpSp>
        <p:nvGrpSpPr>
          <p:cNvPr id="5" name="Group 15"/>
          <p:cNvGrpSpPr/>
          <p:nvPr/>
        </p:nvGrpSpPr>
        <p:grpSpPr>
          <a:xfrm rot="21341217">
            <a:off x="2283351" y="6077223"/>
            <a:ext cx="822960" cy="548640"/>
            <a:chOff x="5431449" y="3593431"/>
            <a:chExt cx="1304698" cy="788099"/>
          </a:xfrm>
        </p:grpSpPr>
        <p:pic>
          <p:nvPicPr>
            <p:cNvPr id="71"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7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5,492</a:t>
              </a:r>
              <a:endParaRPr lang="en-US" sz="900" b="1" dirty="0">
                <a:solidFill>
                  <a:srgbClr val="002060"/>
                </a:solidFill>
                <a:latin typeface="Lucida Calligraphy" pitchFamily="66" charset="0"/>
              </a:endParaRPr>
            </a:p>
          </p:txBody>
        </p:sp>
      </p:grpSp>
      <p:grpSp>
        <p:nvGrpSpPr>
          <p:cNvPr id="6" name="Group 15"/>
          <p:cNvGrpSpPr/>
          <p:nvPr/>
        </p:nvGrpSpPr>
        <p:grpSpPr>
          <a:xfrm rot="21341217">
            <a:off x="3201561" y="6077223"/>
            <a:ext cx="822960" cy="548640"/>
            <a:chOff x="5431449" y="3593431"/>
            <a:chExt cx="1304698" cy="788099"/>
          </a:xfrm>
        </p:grpSpPr>
        <p:pic>
          <p:nvPicPr>
            <p:cNvPr id="80"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8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3,809</a:t>
              </a:r>
              <a:endParaRPr lang="en-US" sz="900" b="1" dirty="0">
                <a:solidFill>
                  <a:srgbClr val="002060"/>
                </a:solidFill>
                <a:latin typeface="Lucida Calligraphy" pitchFamily="66" charset="0"/>
              </a:endParaRPr>
            </a:p>
          </p:txBody>
        </p:sp>
      </p:grpSp>
      <p:grpSp>
        <p:nvGrpSpPr>
          <p:cNvPr id="7" name="Group 15"/>
          <p:cNvGrpSpPr/>
          <p:nvPr/>
        </p:nvGrpSpPr>
        <p:grpSpPr>
          <a:xfrm rot="21341217">
            <a:off x="4119771" y="6077223"/>
            <a:ext cx="822960" cy="548640"/>
            <a:chOff x="5431449" y="3593431"/>
            <a:chExt cx="1304698" cy="788099"/>
          </a:xfrm>
        </p:grpSpPr>
        <p:pic>
          <p:nvPicPr>
            <p:cNvPr id="87"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8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1,818</a:t>
              </a:r>
              <a:endParaRPr lang="en-US" sz="900" b="1" dirty="0">
                <a:solidFill>
                  <a:srgbClr val="002060"/>
                </a:solidFill>
                <a:latin typeface="Lucida Calligraphy" pitchFamily="66" charset="0"/>
              </a:endParaRPr>
            </a:p>
          </p:txBody>
        </p:sp>
      </p:grpSp>
      <p:grpSp>
        <p:nvGrpSpPr>
          <p:cNvPr id="8" name="Group 15"/>
          <p:cNvGrpSpPr/>
          <p:nvPr/>
        </p:nvGrpSpPr>
        <p:grpSpPr>
          <a:xfrm rot="21341217">
            <a:off x="5037981" y="6077223"/>
            <a:ext cx="822960" cy="548640"/>
            <a:chOff x="5431449" y="3593431"/>
            <a:chExt cx="1304698" cy="788099"/>
          </a:xfrm>
        </p:grpSpPr>
        <p:pic>
          <p:nvPicPr>
            <p:cNvPr id="91"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9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5,017</a:t>
              </a:r>
              <a:endParaRPr lang="en-US" sz="900" b="1" dirty="0">
                <a:solidFill>
                  <a:srgbClr val="002060"/>
                </a:solidFill>
                <a:latin typeface="Lucida Calligraphy" pitchFamily="66" charset="0"/>
              </a:endParaRPr>
            </a:p>
          </p:txBody>
        </p:sp>
      </p:grpSp>
      <p:grpSp>
        <p:nvGrpSpPr>
          <p:cNvPr id="9" name="Group 15"/>
          <p:cNvGrpSpPr/>
          <p:nvPr/>
        </p:nvGrpSpPr>
        <p:grpSpPr>
          <a:xfrm rot="21341217">
            <a:off x="5956191" y="6077223"/>
            <a:ext cx="822960" cy="548640"/>
            <a:chOff x="5431449" y="3593431"/>
            <a:chExt cx="1304698" cy="788099"/>
          </a:xfrm>
        </p:grpSpPr>
        <p:pic>
          <p:nvPicPr>
            <p:cNvPr id="96"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9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p>
            <a:p>
              <a:r>
                <a:rPr lang="en-US" sz="900" b="1" dirty="0" smtClean="0">
                  <a:solidFill>
                    <a:srgbClr val="002060"/>
                  </a:solidFill>
                  <a:latin typeface="Lucida Calligraphy" pitchFamily="66" charset="0"/>
                </a:rPr>
                <a:t>6,903</a:t>
              </a:r>
              <a:endParaRPr lang="en-US" sz="900" b="1" dirty="0">
                <a:solidFill>
                  <a:srgbClr val="002060"/>
                </a:solidFill>
                <a:latin typeface="Lucida Calligraphy" pitchFamily="66" charset="0"/>
              </a:endParaRPr>
            </a:p>
          </p:txBody>
        </p:sp>
      </p:grpSp>
      <p:sp>
        <p:nvSpPr>
          <p:cNvPr id="53" name="TextBox 52"/>
          <p:cNvSpPr txBox="1"/>
          <p:nvPr/>
        </p:nvSpPr>
        <p:spPr>
          <a:xfrm>
            <a:off x="1188751"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54" name="TextBox 53"/>
          <p:cNvSpPr txBox="1"/>
          <p:nvPr/>
        </p:nvSpPr>
        <p:spPr>
          <a:xfrm>
            <a:off x="2162904"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56" name="TextBox 55"/>
          <p:cNvSpPr txBox="1"/>
          <p:nvPr/>
        </p:nvSpPr>
        <p:spPr>
          <a:xfrm>
            <a:off x="3119188" y="168582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Type P</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57" name="TextBox 56"/>
          <p:cNvSpPr txBox="1"/>
          <p:nvPr/>
        </p:nvSpPr>
        <p:spPr>
          <a:xfrm>
            <a:off x="4090541"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M</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58" name="TextBox 57"/>
          <p:cNvSpPr txBox="1"/>
          <p:nvPr/>
        </p:nvSpPr>
        <p:spPr>
          <a:xfrm>
            <a:off x="4920715"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60" name="TextBox 59"/>
          <p:cNvSpPr txBox="1"/>
          <p:nvPr/>
        </p:nvSpPr>
        <p:spPr>
          <a:xfrm>
            <a:off x="60490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grpSp>
        <p:nvGrpSpPr>
          <p:cNvPr id="10" name="Group 15"/>
          <p:cNvGrpSpPr/>
          <p:nvPr/>
        </p:nvGrpSpPr>
        <p:grpSpPr>
          <a:xfrm rot="21341217">
            <a:off x="1365141" y="6924948"/>
            <a:ext cx="822960" cy="548640"/>
            <a:chOff x="5431449" y="3593431"/>
            <a:chExt cx="1304698" cy="788099"/>
          </a:xfrm>
        </p:grpSpPr>
        <p:pic>
          <p:nvPicPr>
            <p:cNvPr id="40"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4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a:t>
              </a:r>
              <a:endParaRPr lang="en-US" sz="900" b="1" dirty="0">
                <a:solidFill>
                  <a:srgbClr val="002060"/>
                </a:solidFill>
                <a:latin typeface="Lucida Calligraphy" pitchFamily="66" charset="0"/>
              </a:endParaRPr>
            </a:p>
            <a:p>
              <a:r>
                <a:rPr lang="en-US" sz="900" b="1" dirty="0" smtClean="0">
                  <a:solidFill>
                    <a:srgbClr val="002060"/>
                  </a:solidFill>
                  <a:latin typeface="Lucida Calligraphy" pitchFamily="66" charset="0"/>
                </a:rPr>
                <a:t>3,996</a:t>
              </a:r>
              <a:endParaRPr lang="en-US" sz="900" b="1" dirty="0">
                <a:solidFill>
                  <a:srgbClr val="002060"/>
                </a:solidFill>
                <a:latin typeface="Lucida Calligraphy" pitchFamily="66" charset="0"/>
              </a:endParaRPr>
            </a:p>
          </p:txBody>
        </p:sp>
      </p:grpSp>
      <p:grpSp>
        <p:nvGrpSpPr>
          <p:cNvPr id="11" name="Group 15"/>
          <p:cNvGrpSpPr/>
          <p:nvPr/>
        </p:nvGrpSpPr>
        <p:grpSpPr>
          <a:xfrm rot="21341217">
            <a:off x="2283351" y="6924948"/>
            <a:ext cx="822960" cy="548640"/>
            <a:chOff x="5431449" y="3593431"/>
            <a:chExt cx="1304698" cy="788099"/>
          </a:xfrm>
        </p:grpSpPr>
        <p:pic>
          <p:nvPicPr>
            <p:cNvPr id="43"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4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r>
                <a:rPr lang="en-US" sz="900" b="1" dirty="0">
                  <a:solidFill>
                    <a:srgbClr val="002060"/>
                  </a:solidFill>
                  <a:latin typeface="Lucida Calligraphy" pitchFamily="66" charset="0"/>
                </a:rPr>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4,500</a:t>
              </a:r>
              <a:endParaRPr lang="en-US" sz="900" b="1" dirty="0">
                <a:solidFill>
                  <a:srgbClr val="002060"/>
                </a:solidFill>
                <a:latin typeface="Lucida Calligraphy" pitchFamily="66" charset="0"/>
              </a:endParaRPr>
            </a:p>
          </p:txBody>
        </p:sp>
      </p:grpSp>
      <p:grpSp>
        <p:nvGrpSpPr>
          <p:cNvPr id="12" name="Group 15"/>
          <p:cNvGrpSpPr/>
          <p:nvPr/>
        </p:nvGrpSpPr>
        <p:grpSpPr>
          <a:xfrm rot="21341217">
            <a:off x="3201561" y="6924948"/>
            <a:ext cx="822960" cy="548640"/>
            <a:chOff x="5431449" y="3593431"/>
            <a:chExt cx="1304698" cy="788099"/>
          </a:xfrm>
        </p:grpSpPr>
        <p:pic>
          <p:nvPicPr>
            <p:cNvPr id="52"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6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r>
                <a:rPr lang="en-US" sz="900" b="1" dirty="0">
                  <a:solidFill>
                    <a:srgbClr val="002060"/>
                  </a:solidFill>
                  <a:latin typeface="Lucida Calligraphy" pitchFamily="66" charset="0"/>
                </a:rPr>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2,093</a:t>
              </a:r>
              <a:endParaRPr lang="en-US" sz="900" b="1" dirty="0">
                <a:solidFill>
                  <a:srgbClr val="002060"/>
                </a:solidFill>
                <a:latin typeface="Lucida Calligraphy" pitchFamily="66" charset="0"/>
              </a:endParaRPr>
            </a:p>
          </p:txBody>
        </p:sp>
      </p:grpSp>
      <p:grpSp>
        <p:nvGrpSpPr>
          <p:cNvPr id="13" name="Group 15"/>
          <p:cNvGrpSpPr/>
          <p:nvPr/>
        </p:nvGrpSpPr>
        <p:grpSpPr>
          <a:xfrm rot="21341217">
            <a:off x="4119771" y="6924948"/>
            <a:ext cx="822960" cy="548640"/>
            <a:chOff x="5431449" y="3593431"/>
            <a:chExt cx="1304698" cy="788099"/>
          </a:xfrm>
        </p:grpSpPr>
        <p:pic>
          <p:nvPicPr>
            <p:cNvPr id="63"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6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endParaRPr lang="en-US" sz="900" b="1" dirty="0">
                <a:solidFill>
                  <a:srgbClr val="002060"/>
                </a:solidFill>
                <a:latin typeface="Lucida Calligraphy" pitchFamily="66" charset="0"/>
              </a:endParaRPr>
            </a:p>
            <a:p>
              <a:r>
                <a:rPr lang="en-US" sz="900" b="1" dirty="0" smtClean="0">
                  <a:solidFill>
                    <a:srgbClr val="002060"/>
                  </a:solidFill>
                  <a:latin typeface="Lucida Calligraphy" pitchFamily="66" charset="0"/>
                </a:rPr>
                <a:t>391</a:t>
              </a:r>
              <a:endParaRPr lang="en-US" sz="900" b="1" dirty="0">
                <a:solidFill>
                  <a:srgbClr val="002060"/>
                </a:solidFill>
                <a:latin typeface="Lucida Calligraphy" pitchFamily="66" charset="0"/>
              </a:endParaRPr>
            </a:p>
          </p:txBody>
        </p:sp>
      </p:grpSp>
      <p:grpSp>
        <p:nvGrpSpPr>
          <p:cNvPr id="14" name="Group 15"/>
          <p:cNvGrpSpPr/>
          <p:nvPr/>
        </p:nvGrpSpPr>
        <p:grpSpPr>
          <a:xfrm rot="21341217">
            <a:off x="5037981" y="6924948"/>
            <a:ext cx="822960" cy="548640"/>
            <a:chOff x="5431449" y="3593431"/>
            <a:chExt cx="1304698" cy="788099"/>
          </a:xfrm>
        </p:grpSpPr>
        <p:pic>
          <p:nvPicPr>
            <p:cNvPr id="66"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6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r>
                <a:rPr lang="en-US" sz="900" b="1" dirty="0">
                  <a:solidFill>
                    <a:srgbClr val="002060"/>
                  </a:solidFill>
                  <a:latin typeface="Lucida Calligraphy" pitchFamily="66" charset="0"/>
                </a:rPr>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3,000</a:t>
              </a:r>
              <a:endParaRPr lang="en-US" sz="900" b="1" dirty="0">
                <a:solidFill>
                  <a:srgbClr val="002060"/>
                </a:solidFill>
                <a:latin typeface="Lucida Calligraphy" pitchFamily="66" charset="0"/>
              </a:endParaRPr>
            </a:p>
          </p:txBody>
        </p:sp>
      </p:grpSp>
      <p:grpSp>
        <p:nvGrpSpPr>
          <p:cNvPr id="15" name="Group 15"/>
          <p:cNvGrpSpPr/>
          <p:nvPr/>
        </p:nvGrpSpPr>
        <p:grpSpPr>
          <a:xfrm rot="21341217">
            <a:off x="5956191" y="6924948"/>
            <a:ext cx="822960" cy="548640"/>
            <a:chOff x="5431449" y="3593431"/>
            <a:chExt cx="1304698" cy="788099"/>
          </a:xfrm>
        </p:grpSpPr>
        <p:pic>
          <p:nvPicPr>
            <p:cNvPr id="69"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7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r>
                <a:rPr lang="en-US" sz="900" b="1" dirty="0">
                  <a:solidFill>
                    <a:srgbClr val="002060"/>
                  </a:solidFill>
                  <a:latin typeface="Lucida Calligraphy" pitchFamily="66" charset="0"/>
                </a:rPr>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1,000</a:t>
              </a:r>
              <a:endParaRPr lang="en-US" sz="900" b="1" dirty="0">
                <a:solidFill>
                  <a:srgbClr val="002060"/>
                </a:solidFill>
                <a:latin typeface="Lucida Calligraphy" pitchFamily="66" charset="0"/>
              </a:endParaRPr>
            </a:p>
          </p:txBody>
        </p:sp>
      </p:grpSp>
      <p:graphicFrame>
        <p:nvGraphicFramePr>
          <p:cNvPr id="72" name="Table 71"/>
          <p:cNvGraphicFramePr>
            <a:graphicFrameLocks noGrp="1"/>
          </p:cNvGraphicFramePr>
          <p:nvPr/>
        </p:nvGraphicFramePr>
        <p:xfrm>
          <a:off x="304800" y="2198184"/>
          <a:ext cx="1190566" cy="3635688"/>
        </p:xfrm>
        <a:graphic>
          <a:graphicData uri="http://schemas.openxmlformats.org/drawingml/2006/table">
            <a:tbl>
              <a:tblPr/>
              <a:tblGrid>
                <a:gridCol w="1190566"/>
              </a:tblGrid>
              <a:tr h="454461">
                <a:tc>
                  <a:txBody>
                    <a:bodyPr/>
                    <a:lstStyle/>
                    <a:p>
                      <a:pPr algn="r" fontAlgn="ctr"/>
                      <a:r>
                        <a:rPr lang="en-US" sz="1000" b="0" i="0" u="none" strike="noStrike" kern="1200" dirty="0">
                          <a:solidFill>
                            <a:srgbClr val="002060"/>
                          </a:solidFill>
                          <a:latin typeface="Calibri"/>
                          <a:ea typeface="+mn-ea"/>
                          <a:cs typeface="+mn-cs"/>
                        </a:rPr>
                        <a:t>&lt;=</a:t>
                      </a:r>
                      <a:r>
                        <a:rPr lang="en-US" sz="1000" b="0" i="0" u="none" strike="noStrike" kern="1200" dirty="0" smtClean="0">
                          <a:solidFill>
                            <a:srgbClr val="002060"/>
                          </a:solidFill>
                          <a:latin typeface="Calibri"/>
                          <a:ea typeface="+mn-ea"/>
                          <a:cs typeface="+mn-cs"/>
                        </a:rPr>
                        <a:t>100</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100-500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500.1-1000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1000.1-2000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2000.1-3000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3000.1-5000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Above 5000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algn="r" fontAlgn="ctr"/>
                      <a:r>
                        <a:rPr lang="en-US" sz="1000" b="0" i="0" u="none" strike="noStrike" kern="1200" dirty="0">
                          <a:solidFill>
                            <a:srgbClr val="002060"/>
                          </a:solidFill>
                          <a:latin typeface="Calibri"/>
                          <a:ea typeface="+mn-ea"/>
                          <a:cs typeface="+mn-cs"/>
                        </a:rPr>
                        <a:t> No Response</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62" name="TextBox 61"/>
          <p:cNvSpPr txBox="1"/>
          <p:nvPr/>
        </p:nvSpPr>
        <p:spPr>
          <a:xfrm>
            <a:off x="3794760" y="1127760"/>
            <a:ext cx="2734468"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Metric Tonnes</a:t>
            </a:r>
            <a:endParaRPr lang="en-IN" sz="1200" dirty="0">
              <a:solidFill>
                <a:schemeClr val="tx1"/>
              </a:solidFill>
            </a:endParaRPr>
          </a:p>
        </p:txBody>
      </p:sp>
    </p:spTree>
  </p:cSld>
  <p:clrMapOvr>
    <a:masterClrMapping/>
  </p:clrMapOvr>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8" name="Chart 67"/>
          <p:cNvGraphicFramePr/>
          <p:nvPr/>
        </p:nvGraphicFramePr>
        <p:xfrm>
          <a:off x="1080771" y="2161835"/>
          <a:ext cx="1355483" cy="420351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23" name="Chart 122"/>
          <p:cNvGraphicFramePr/>
          <p:nvPr/>
        </p:nvGraphicFramePr>
        <p:xfrm>
          <a:off x="1580286" y="2152310"/>
          <a:ext cx="1355483" cy="4203519"/>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p:cNvSpPr>
            <a:spLocks noGrp="1"/>
          </p:cNvSpPr>
          <p:nvPr>
            <p:ph type="title"/>
          </p:nvPr>
        </p:nvSpPr>
        <p:spPr/>
        <p:txBody>
          <a:bodyPr/>
          <a:lstStyle/>
          <a:p>
            <a:r>
              <a:rPr lang="en-US" dirty="0" smtClean="0"/>
              <a:t>5.INFRASTRUCTURE OF CS’S – STORAGE       CAPACICY VS. COOLING CAPACITY </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46" name="Chart 45"/>
          <p:cNvGraphicFramePr/>
          <p:nvPr/>
        </p:nvGraphicFramePr>
        <p:xfrm>
          <a:off x="463741" y="2152310"/>
          <a:ext cx="1355483" cy="4203519"/>
        </p:xfrm>
        <a:graphic>
          <a:graphicData uri="http://schemas.openxmlformats.org/drawingml/2006/chart">
            <c:chart xmlns:c="http://schemas.openxmlformats.org/drawingml/2006/chart" xmlns:r="http://schemas.openxmlformats.org/officeDocument/2006/relationships" r:id="rId4"/>
          </a:graphicData>
        </a:graphic>
      </p:graphicFrame>
      <p:grpSp>
        <p:nvGrpSpPr>
          <p:cNvPr id="3" name="Group 15"/>
          <p:cNvGrpSpPr/>
          <p:nvPr/>
        </p:nvGrpSpPr>
        <p:grpSpPr>
          <a:xfrm rot="21341217">
            <a:off x="551652" y="5851642"/>
            <a:ext cx="644478" cy="571410"/>
            <a:chOff x="5431449" y="3593431"/>
            <a:chExt cx="1304698" cy="788099"/>
          </a:xfrm>
        </p:grpSpPr>
        <p:pic>
          <p:nvPicPr>
            <p:cNvPr id="55"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5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5253</a:t>
              </a:r>
              <a:endParaRPr lang="en-US" sz="800" b="1" dirty="0">
                <a:solidFill>
                  <a:srgbClr val="002060"/>
                </a:solidFill>
                <a:latin typeface="Lucida Calligraphy" pitchFamily="66" charset="0"/>
              </a:endParaRPr>
            </a:p>
          </p:txBody>
        </p:sp>
      </p:grpSp>
      <p:sp>
        <p:nvSpPr>
          <p:cNvPr id="53" name="TextBox 52"/>
          <p:cNvSpPr txBox="1"/>
          <p:nvPr/>
        </p:nvSpPr>
        <p:spPr>
          <a:xfrm>
            <a:off x="566453" y="1559112"/>
            <a:ext cx="663964" cy="369332"/>
          </a:xfrm>
          <a:prstGeom prst="rect">
            <a:avLst/>
          </a:prstGeom>
          <a:noFill/>
        </p:spPr>
        <p:txBody>
          <a:bodyPr wrap="none" rtlCol="0">
            <a:spAutoFit/>
          </a:bodyPr>
          <a:lstStyle/>
          <a:p>
            <a:r>
              <a:rPr lang="en-US" sz="900" b="1" dirty="0">
                <a:solidFill>
                  <a:srgbClr val="002060"/>
                </a:solidFill>
                <a:latin typeface="Calibri" pitchFamily="34" charset="0"/>
              </a:rPr>
              <a:t>All</a:t>
            </a:r>
            <a:br>
              <a:rPr lang="en-US" sz="900" b="1" dirty="0">
                <a:solidFill>
                  <a:srgbClr val="002060"/>
                </a:solidFill>
                <a:latin typeface="Calibri" pitchFamily="34" charset="0"/>
              </a:rPr>
            </a:br>
            <a:r>
              <a:rPr lang="en-US" sz="900" b="1" dirty="0">
                <a:solidFill>
                  <a:srgbClr val="002060"/>
                </a:solidFill>
                <a:latin typeface="Calibri" pitchFamily="34" charset="0"/>
              </a:rPr>
              <a:t>(</a:t>
            </a:r>
            <a:r>
              <a:rPr lang="en-US" sz="900" b="1" dirty="0" smtClean="0">
                <a:solidFill>
                  <a:srgbClr val="002060"/>
                </a:solidFill>
                <a:latin typeface="Calibri" pitchFamily="34" charset="0"/>
              </a:rPr>
              <a:t>n=13752)</a:t>
            </a:r>
            <a:endParaRPr lang="en-US" sz="900" b="1" dirty="0">
              <a:solidFill>
                <a:srgbClr val="002060"/>
              </a:solidFill>
              <a:latin typeface="Calibri" pitchFamily="34" charset="0"/>
            </a:endParaRPr>
          </a:p>
        </p:txBody>
      </p:sp>
      <p:graphicFrame>
        <p:nvGraphicFramePr>
          <p:cNvPr id="72" name="Table 71"/>
          <p:cNvGraphicFramePr>
            <a:graphicFrameLocks noGrp="1"/>
          </p:cNvGraphicFramePr>
          <p:nvPr/>
        </p:nvGraphicFramePr>
        <p:xfrm>
          <a:off x="19050" y="2209369"/>
          <a:ext cx="784166" cy="3632200"/>
        </p:xfrm>
        <a:graphic>
          <a:graphicData uri="http://schemas.openxmlformats.org/drawingml/2006/table">
            <a:tbl>
              <a:tblPr/>
              <a:tblGrid>
                <a:gridCol w="784166"/>
              </a:tblGrid>
              <a:tr h="363220">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0-10</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363220">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10-50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63220">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50-100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63220">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100-500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63220">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500.1-1000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63220">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1000.1-2000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63220">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2000.1-3000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63220">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3000.1-5000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63220">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Above 5000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63220">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No Response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pSp>
        <p:nvGrpSpPr>
          <p:cNvPr id="5" name="Group 15"/>
          <p:cNvGrpSpPr/>
          <p:nvPr/>
        </p:nvGrpSpPr>
        <p:grpSpPr>
          <a:xfrm rot="21341217">
            <a:off x="1168191" y="5851642"/>
            <a:ext cx="644478" cy="571410"/>
            <a:chOff x="5431449" y="3593431"/>
            <a:chExt cx="1304698" cy="788099"/>
          </a:xfrm>
        </p:grpSpPr>
        <p:pic>
          <p:nvPicPr>
            <p:cNvPr id="75"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7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1198</a:t>
              </a:r>
              <a:endParaRPr lang="en-US" sz="800" b="1" dirty="0">
                <a:solidFill>
                  <a:srgbClr val="002060"/>
                </a:solidFill>
                <a:latin typeface="Lucida Calligraphy" pitchFamily="66" charset="0"/>
              </a:endParaRPr>
            </a:p>
          </p:txBody>
        </p:sp>
      </p:grpSp>
      <p:sp>
        <p:nvSpPr>
          <p:cNvPr id="78" name="TextBox 77"/>
          <p:cNvSpPr txBox="1"/>
          <p:nvPr/>
        </p:nvSpPr>
        <p:spPr>
          <a:xfrm>
            <a:off x="1164319" y="1559112"/>
            <a:ext cx="569387" cy="369332"/>
          </a:xfrm>
          <a:prstGeom prst="rect">
            <a:avLst/>
          </a:prstGeom>
          <a:noFill/>
        </p:spPr>
        <p:txBody>
          <a:bodyPr wrap="none" rtlCol="0">
            <a:spAutoFit/>
          </a:bodyPr>
          <a:lstStyle/>
          <a:p>
            <a:r>
              <a:rPr lang="en-US" sz="900" b="1" dirty="0" smtClean="0">
                <a:solidFill>
                  <a:srgbClr val="002060"/>
                </a:solidFill>
                <a:latin typeface="Calibri" pitchFamily="34" charset="0"/>
              </a:rPr>
              <a:t>0.1-10.0</a:t>
            </a:r>
            <a:r>
              <a:rPr lang="en-US" sz="900" b="1" dirty="0">
                <a:solidFill>
                  <a:srgbClr val="002060"/>
                </a:solidFill>
                <a:latin typeface="Calibri" pitchFamily="34" charset="0"/>
              </a:rPr>
              <a:t/>
            </a:r>
            <a:br>
              <a:rPr lang="en-US" sz="900" b="1" dirty="0">
                <a:solidFill>
                  <a:srgbClr val="002060"/>
                </a:solidFill>
                <a:latin typeface="Calibri" pitchFamily="34" charset="0"/>
              </a:rPr>
            </a:br>
            <a:r>
              <a:rPr lang="en-US" sz="900" b="1">
                <a:solidFill>
                  <a:srgbClr val="002060"/>
                </a:solidFill>
                <a:latin typeface="Calibri" pitchFamily="34" charset="0"/>
              </a:rPr>
              <a:t>(</a:t>
            </a:r>
            <a:r>
              <a:rPr lang="en-US" sz="900" b="1" smtClean="0">
                <a:solidFill>
                  <a:srgbClr val="002060"/>
                </a:solidFill>
                <a:latin typeface="Calibri" pitchFamily="34" charset="0"/>
              </a:rPr>
              <a:t>n=453)</a:t>
            </a:r>
            <a:endParaRPr lang="en-US" sz="900" b="1" dirty="0">
              <a:solidFill>
                <a:srgbClr val="002060"/>
              </a:solidFill>
              <a:latin typeface="Calibri" pitchFamily="34" charset="0"/>
            </a:endParaRPr>
          </a:p>
        </p:txBody>
      </p:sp>
      <p:graphicFrame>
        <p:nvGraphicFramePr>
          <p:cNvPr id="79" name="Chart 78"/>
          <p:cNvGraphicFramePr/>
          <p:nvPr/>
        </p:nvGraphicFramePr>
        <p:xfrm>
          <a:off x="2307546" y="2152310"/>
          <a:ext cx="1355483" cy="4203519"/>
        </p:xfrm>
        <a:graphic>
          <a:graphicData uri="http://schemas.openxmlformats.org/drawingml/2006/chart">
            <c:chart xmlns:c="http://schemas.openxmlformats.org/drawingml/2006/chart" xmlns:r="http://schemas.openxmlformats.org/officeDocument/2006/relationships" r:id="rId6"/>
          </a:graphicData>
        </a:graphic>
      </p:graphicFrame>
      <p:grpSp>
        <p:nvGrpSpPr>
          <p:cNvPr id="6" name="Group 15"/>
          <p:cNvGrpSpPr/>
          <p:nvPr/>
        </p:nvGrpSpPr>
        <p:grpSpPr>
          <a:xfrm rot="21341217">
            <a:off x="2518942" y="5851642"/>
            <a:ext cx="644478" cy="571410"/>
            <a:chOff x="5431449" y="3593431"/>
            <a:chExt cx="1304698" cy="788099"/>
          </a:xfrm>
        </p:grpSpPr>
        <p:pic>
          <p:nvPicPr>
            <p:cNvPr id="84"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8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3506</a:t>
              </a:r>
              <a:endParaRPr lang="en-US" sz="800" b="1" dirty="0">
                <a:solidFill>
                  <a:srgbClr val="002060"/>
                </a:solidFill>
                <a:latin typeface="Lucida Calligraphy" pitchFamily="66" charset="0"/>
              </a:endParaRPr>
            </a:p>
          </p:txBody>
        </p:sp>
      </p:grpSp>
      <p:sp>
        <p:nvSpPr>
          <p:cNvPr id="86" name="TextBox 85"/>
          <p:cNvSpPr txBox="1"/>
          <p:nvPr/>
        </p:nvSpPr>
        <p:spPr>
          <a:xfrm>
            <a:off x="2317391" y="1559112"/>
            <a:ext cx="684803" cy="369332"/>
          </a:xfrm>
          <a:prstGeom prst="rect">
            <a:avLst/>
          </a:prstGeom>
          <a:noFill/>
        </p:spPr>
        <p:txBody>
          <a:bodyPr wrap="none" rtlCol="0">
            <a:spAutoFit/>
          </a:bodyPr>
          <a:lstStyle/>
          <a:p>
            <a:r>
              <a:rPr lang="en-US" sz="900" b="1" dirty="0" smtClean="0">
                <a:solidFill>
                  <a:srgbClr val="002060"/>
                </a:solidFill>
                <a:latin typeface="Calibri" pitchFamily="34" charset="0"/>
              </a:rPr>
              <a:t>50.1-100.0</a:t>
            </a:r>
            <a:r>
              <a:rPr lang="en-US" sz="900" b="1" dirty="0">
                <a:solidFill>
                  <a:srgbClr val="002060"/>
                </a:solidFill>
                <a:latin typeface="Calibri" pitchFamily="34" charset="0"/>
              </a:rPr>
              <a:t/>
            </a:r>
            <a:br>
              <a:rPr lang="en-US" sz="900" b="1" dirty="0">
                <a:solidFill>
                  <a:srgbClr val="002060"/>
                </a:solidFill>
                <a:latin typeface="Calibri" pitchFamily="34" charset="0"/>
              </a:rPr>
            </a:br>
            <a:r>
              <a:rPr lang="en-US" sz="900" b="1" dirty="0">
                <a:solidFill>
                  <a:srgbClr val="002060"/>
                </a:solidFill>
                <a:latin typeface="Calibri" pitchFamily="34" charset="0"/>
              </a:rPr>
              <a:t>(</a:t>
            </a:r>
            <a:r>
              <a:rPr lang="en-US" sz="900" b="1" dirty="0" smtClean="0">
                <a:solidFill>
                  <a:srgbClr val="002060"/>
                </a:solidFill>
                <a:latin typeface="Calibri" pitchFamily="34" charset="0"/>
              </a:rPr>
              <a:t>n=1193)</a:t>
            </a:r>
            <a:endParaRPr lang="en-US" sz="900" b="1" dirty="0">
              <a:solidFill>
                <a:srgbClr val="002060"/>
              </a:solidFill>
              <a:latin typeface="Calibri" pitchFamily="34" charset="0"/>
            </a:endParaRPr>
          </a:p>
        </p:txBody>
      </p:sp>
      <p:graphicFrame>
        <p:nvGraphicFramePr>
          <p:cNvPr id="88" name="Chart 87"/>
          <p:cNvGraphicFramePr/>
          <p:nvPr/>
        </p:nvGraphicFramePr>
        <p:xfrm>
          <a:off x="3001755" y="2152310"/>
          <a:ext cx="1355483" cy="4203519"/>
        </p:xfrm>
        <a:graphic>
          <a:graphicData uri="http://schemas.openxmlformats.org/drawingml/2006/chart">
            <c:chart xmlns:c="http://schemas.openxmlformats.org/drawingml/2006/chart" xmlns:r="http://schemas.openxmlformats.org/officeDocument/2006/relationships" r:id="rId7"/>
          </a:graphicData>
        </a:graphic>
      </p:graphicFrame>
      <p:grpSp>
        <p:nvGrpSpPr>
          <p:cNvPr id="7" name="Group 15"/>
          <p:cNvGrpSpPr/>
          <p:nvPr/>
        </p:nvGrpSpPr>
        <p:grpSpPr>
          <a:xfrm rot="21341217">
            <a:off x="3146498" y="5851642"/>
            <a:ext cx="644478" cy="571410"/>
            <a:chOff x="5431449" y="3593431"/>
            <a:chExt cx="1304698" cy="788099"/>
          </a:xfrm>
        </p:grpSpPr>
        <p:pic>
          <p:nvPicPr>
            <p:cNvPr id="93"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9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5106</a:t>
              </a:r>
              <a:endParaRPr lang="en-US" sz="800" b="1" dirty="0">
                <a:solidFill>
                  <a:srgbClr val="002060"/>
                </a:solidFill>
                <a:latin typeface="Lucida Calligraphy" pitchFamily="66" charset="0"/>
              </a:endParaRPr>
            </a:p>
          </p:txBody>
        </p:sp>
      </p:grpSp>
      <p:sp>
        <p:nvSpPr>
          <p:cNvPr id="95" name="TextBox 94"/>
          <p:cNvSpPr txBox="1"/>
          <p:nvPr/>
        </p:nvSpPr>
        <p:spPr>
          <a:xfrm>
            <a:off x="2917605" y="1559112"/>
            <a:ext cx="742511" cy="369332"/>
          </a:xfrm>
          <a:prstGeom prst="rect">
            <a:avLst/>
          </a:prstGeom>
          <a:noFill/>
        </p:spPr>
        <p:txBody>
          <a:bodyPr wrap="none" rtlCol="0">
            <a:spAutoFit/>
          </a:bodyPr>
          <a:lstStyle/>
          <a:p>
            <a:r>
              <a:rPr lang="en-US" sz="900" b="1" dirty="0" smtClean="0">
                <a:solidFill>
                  <a:srgbClr val="002060"/>
                </a:solidFill>
                <a:latin typeface="Calibri" pitchFamily="34" charset="0"/>
              </a:rPr>
              <a:t>100.1-200.0</a:t>
            </a:r>
            <a:r>
              <a:rPr lang="en-US" sz="900" b="1" dirty="0">
                <a:solidFill>
                  <a:srgbClr val="002060"/>
                </a:solidFill>
                <a:latin typeface="Calibri" pitchFamily="34" charset="0"/>
              </a:rPr>
              <a:t/>
            </a:r>
            <a:br>
              <a:rPr lang="en-US" sz="900" b="1" dirty="0">
                <a:solidFill>
                  <a:srgbClr val="002060"/>
                </a:solidFill>
                <a:latin typeface="Calibri" pitchFamily="34" charset="0"/>
              </a:rPr>
            </a:br>
            <a:r>
              <a:rPr lang="en-US" sz="900" b="1" dirty="0">
                <a:solidFill>
                  <a:srgbClr val="002060"/>
                </a:solidFill>
                <a:latin typeface="Calibri" pitchFamily="34" charset="0"/>
              </a:rPr>
              <a:t>(</a:t>
            </a:r>
            <a:r>
              <a:rPr lang="en-US" sz="900" b="1" dirty="0" smtClean="0">
                <a:solidFill>
                  <a:srgbClr val="002060"/>
                </a:solidFill>
                <a:latin typeface="Calibri" pitchFamily="34" charset="0"/>
              </a:rPr>
              <a:t>n=1403)</a:t>
            </a:r>
            <a:endParaRPr lang="en-US" sz="900" b="1" dirty="0">
              <a:solidFill>
                <a:srgbClr val="002060"/>
              </a:solidFill>
              <a:latin typeface="Calibri" pitchFamily="34" charset="0"/>
            </a:endParaRPr>
          </a:p>
        </p:txBody>
      </p:sp>
      <p:graphicFrame>
        <p:nvGraphicFramePr>
          <p:cNvPr id="98" name="Chart 97"/>
          <p:cNvGraphicFramePr/>
          <p:nvPr/>
        </p:nvGraphicFramePr>
        <p:xfrm>
          <a:off x="3729015" y="2152310"/>
          <a:ext cx="1355483" cy="4203519"/>
        </p:xfrm>
        <a:graphic>
          <a:graphicData uri="http://schemas.openxmlformats.org/drawingml/2006/chart">
            <c:chart xmlns:c="http://schemas.openxmlformats.org/drawingml/2006/chart" xmlns:r="http://schemas.openxmlformats.org/officeDocument/2006/relationships" r:id="rId8"/>
          </a:graphicData>
        </a:graphic>
      </p:graphicFrame>
      <p:grpSp>
        <p:nvGrpSpPr>
          <p:cNvPr id="8" name="Group 15"/>
          <p:cNvGrpSpPr/>
          <p:nvPr/>
        </p:nvGrpSpPr>
        <p:grpSpPr>
          <a:xfrm rot="21341217">
            <a:off x="3774054" y="5851642"/>
            <a:ext cx="644478" cy="571410"/>
            <a:chOff x="5431449" y="3593431"/>
            <a:chExt cx="1304698" cy="788099"/>
          </a:xfrm>
        </p:grpSpPr>
        <p:pic>
          <p:nvPicPr>
            <p:cNvPr id="100"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10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6082</a:t>
              </a:r>
              <a:endParaRPr lang="en-US" sz="800" b="1" dirty="0">
                <a:solidFill>
                  <a:srgbClr val="002060"/>
                </a:solidFill>
                <a:latin typeface="Lucida Calligraphy" pitchFamily="66" charset="0"/>
              </a:endParaRPr>
            </a:p>
          </p:txBody>
        </p:sp>
      </p:grpSp>
      <p:sp>
        <p:nvSpPr>
          <p:cNvPr id="102" name="TextBox 101"/>
          <p:cNvSpPr txBox="1"/>
          <p:nvPr/>
        </p:nvSpPr>
        <p:spPr>
          <a:xfrm>
            <a:off x="3575527" y="1559112"/>
            <a:ext cx="742511" cy="369332"/>
          </a:xfrm>
          <a:prstGeom prst="rect">
            <a:avLst/>
          </a:prstGeom>
          <a:noFill/>
        </p:spPr>
        <p:txBody>
          <a:bodyPr wrap="none" rtlCol="0">
            <a:spAutoFit/>
          </a:bodyPr>
          <a:lstStyle/>
          <a:p>
            <a:r>
              <a:rPr lang="en-US" sz="900" b="1" dirty="0" smtClean="0">
                <a:solidFill>
                  <a:srgbClr val="002060"/>
                </a:solidFill>
                <a:latin typeface="Calibri" pitchFamily="34" charset="0"/>
              </a:rPr>
              <a:t>200.1-300.0</a:t>
            </a:r>
            <a:r>
              <a:rPr lang="en-US" sz="900" b="1" dirty="0">
                <a:solidFill>
                  <a:srgbClr val="002060"/>
                </a:solidFill>
                <a:latin typeface="Calibri" pitchFamily="34" charset="0"/>
              </a:rPr>
              <a:t/>
            </a:r>
            <a:br>
              <a:rPr lang="en-US" sz="900" b="1" dirty="0">
                <a:solidFill>
                  <a:srgbClr val="002060"/>
                </a:solidFill>
                <a:latin typeface="Calibri" pitchFamily="34" charset="0"/>
              </a:rPr>
            </a:br>
            <a:r>
              <a:rPr lang="en-US" sz="900" b="1">
                <a:solidFill>
                  <a:srgbClr val="002060"/>
                </a:solidFill>
                <a:latin typeface="Calibri" pitchFamily="34" charset="0"/>
              </a:rPr>
              <a:t>(</a:t>
            </a:r>
            <a:r>
              <a:rPr lang="en-US" sz="900" b="1" smtClean="0">
                <a:solidFill>
                  <a:srgbClr val="002060"/>
                </a:solidFill>
                <a:latin typeface="Calibri" pitchFamily="34" charset="0"/>
              </a:rPr>
              <a:t>n=665)</a:t>
            </a:r>
            <a:endParaRPr lang="en-US" sz="900" b="1" dirty="0">
              <a:solidFill>
                <a:srgbClr val="002060"/>
              </a:solidFill>
              <a:latin typeface="Calibri" pitchFamily="34" charset="0"/>
            </a:endParaRPr>
          </a:p>
        </p:txBody>
      </p:sp>
      <p:graphicFrame>
        <p:nvGraphicFramePr>
          <p:cNvPr id="103" name="Chart 102"/>
          <p:cNvGraphicFramePr/>
          <p:nvPr/>
        </p:nvGraphicFramePr>
        <p:xfrm>
          <a:off x="4357122" y="2152310"/>
          <a:ext cx="1355483" cy="4203519"/>
        </p:xfrm>
        <a:graphic>
          <a:graphicData uri="http://schemas.openxmlformats.org/drawingml/2006/chart">
            <c:chart xmlns:c="http://schemas.openxmlformats.org/drawingml/2006/chart" xmlns:r="http://schemas.openxmlformats.org/officeDocument/2006/relationships" r:id="rId9"/>
          </a:graphicData>
        </a:graphic>
      </p:graphicFrame>
      <p:grpSp>
        <p:nvGrpSpPr>
          <p:cNvPr id="9" name="Group 15"/>
          <p:cNvGrpSpPr/>
          <p:nvPr/>
        </p:nvGrpSpPr>
        <p:grpSpPr>
          <a:xfrm rot="21341217">
            <a:off x="4401610" y="5851642"/>
            <a:ext cx="644478" cy="571410"/>
            <a:chOff x="5431449" y="3593431"/>
            <a:chExt cx="1304698" cy="788099"/>
          </a:xfrm>
        </p:grpSpPr>
        <p:pic>
          <p:nvPicPr>
            <p:cNvPr id="105"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10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8405</a:t>
              </a:r>
              <a:endParaRPr lang="en-US" sz="800" b="1" dirty="0">
                <a:solidFill>
                  <a:srgbClr val="002060"/>
                </a:solidFill>
                <a:latin typeface="Lucida Calligraphy" pitchFamily="66" charset="0"/>
              </a:endParaRPr>
            </a:p>
          </p:txBody>
        </p:sp>
      </p:grpSp>
      <p:sp>
        <p:nvSpPr>
          <p:cNvPr id="107" name="TextBox 106"/>
          <p:cNvSpPr txBox="1"/>
          <p:nvPr/>
        </p:nvSpPr>
        <p:spPr>
          <a:xfrm>
            <a:off x="4233449" y="1559112"/>
            <a:ext cx="742511" cy="369332"/>
          </a:xfrm>
          <a:prstGeom prst="rect">
            <a:avLst/>
          </a:prstGeom>
          <a:noFill/>
        </p:spPr>
        <p:txBody>
          <a:bodyPr wrap="none" rtlCol="0">
            <a:spAutoFit/>
          </a:bodyPr>
          <a:lstStyle/>
          <a:p>
            <a:r>
              <a:rPr lang="en-US" sz="900" b="1" dirty="0" smtClean="0">
                <a:solidFill>
                  <a:srgbClr val="002060"/>
                </a:solidFill>
                <a:latin typeface="Calibri" pitchFamily="34" charset="0"/>
              </a:rPr>
              <a:t>300.1-400.0</a:t>
            </a:r>
            <a:r>
              <a:rPr lang="en-US" sz="900" b="1" dirty="0">
                <a:solidFill>
                  <a:srgbClr val="002060"/>
                </a:solidFill>
                <a:latin typeface="Calibri" pitchFamily="34" charset="0"/>
              </a:rPr>
              <a:t/>
            </a:r>
            <a:br>
              <a:rPr lang="en-US" sz="900" b="1" dirty="0">
                <a:solidFill>
                  <a:srgbClr val="002060"/>
                </a:solidFill>
                <a:latin typeface="Calibri" pitchFamily="34" charset="0"/>
              </a:rPr>
            </a:br>
            <a:r>
              <a:rPr lang="en-US" sz="900" b="1" dirty="0">
                <a:solidFill>
                  <a:srgbClr val="002060"/>
                </a:solidFill>
                <a:latin typeface="Calibri" pitchFamily="34" charset="0"/>
              </a:rPr>
              <a:t>(</a:t>
            </a:r>
            <a:r>
              <a:rPr lang="en-US" sz="900" b="1" dirty="0" smtClean="0">
                <a:solidFill>
                  <a:srgbClr val="002060"/>
                </a:solidFill>
                <a:latin typeface="Calibri" pitchFamily="34" charset="0"/>
              </a:rPr>
              <a:t>n=469)</a:t>
            </a:r>
            <a:endParaRPr lang="en-US" sz="900" b="1" dirty="0">
              <a:solidFill>
                <a:srgbClr val="002060"/>
              </a:solidFill>
              <a:latin typeface="Calibri" pitchFamily="34" charset="0"/>
            </a:endParaRPr>
          </a:p>
        </p:txBody>
      </p:sp>
      <p:graphicFrame>
        <p:nvGraphicFramePr>
          <p:cNvPr id="108" name="Chart 107"/>
          <p:cNvGraphicFramePr/>
          <p:nvPr/>
        </p:nvGraphicFramePr>
        <p:xfrm>
          <a:off x="4985229" y="2142171"/>
          <a:ext cx="1355483" cy="4203519"/>
        </p:xfrm>
        <a:graphic>
          <a:graphicData uri="http://schemas.openxmlformats.org/drawingml/2006/chart">
            <c:chart xmlns:c="http://schemas.openxmlformats.org/drawingml/2006/chart" xmlns:r="http://schemas.openxmlformats.org/officeDocument/2006/relationships" r:id="rId10"/>
          </a:graphicData>
        </a:graphic>
      </p:graphicFrame>
      <p:grpSp>
        <p:nvGrpSpPr>
          <p:cNvPr id="10" name="Group 15"/>
          <p:cNvGrpSpPr/>
          <p:nvPr/>
        </p:nvGrpSpPr>
        <p:grpSpPr>
          <a:xfrm rot="21341217">
            <a:off x="5029166" y="5851642"/>
            <a:ext cx="644478" cy="571410"/>
            <a:chOff x="5431449" y="3593431"/>
            <a:chExt cx="1304698" cy="788099"/>
          </a:xfrm>
        </p:grpSpPr>
        <p:pic>
          <p:nvPicPr>
            <p:cNvPr id="110"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11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7439</a:t>
              </a:r>
              <a:endParaRPr lang="en-US" sz="800" b="1" dirty="0">
                <a:solidFill>
                  <a:srgbClr val="002060"/>
                </a:solidFill>
                <a:latin typeface="Lucida Calligraphy" pitchFamily="66" charset="0"/>
              </a:endParaRPr>
            </a:p>
          </p:txBody>
        </p:sp>
      </p:grpSp>
      <p:sp>
        <p:nvSpPr>
          <p:cNvPr id="112" name="TextBox 111"/>
          <p:cNvSpPr txBox="1"/>
          <p:nvPr/>
        </p:nvSpPr>
        <p:spPr>
          <a:xfrm>
            <a:off x="4904071" y="1559112"/>
            <a:ext cx="742511" cy="369332"/>
          </a:xfrm>
          <a:prstGeom prst="rect">
            <a:avLst/>
          </a:prstGeom>
          <a:noFill/>
        </p:spPr>
        <p:txBody>
          <a:bodyPr wrap="none" rtlCol="0">
            <a:spAutoFit/>
          </a:bodyPr>
          <a:lstStyle/>
          <a:p>
            <a:r>
              <a:rPr lang="en-US" sz="900" b="1" dirty="0" smtClean="0">
                <a:solidFill>
                  <a:srgbClr val="002060"/>
                </a:solidFill>
                <a:latin typeface="Calibri" pitchFamily="34" charset="0"/>
              </a:rPr>
              <a:t>400.1-500.0</a:t>
            </a:r>
            <a:r>
              <a:rPr lang="en-US" sz="900" b="1" dirty="0">
                <a:solidFill>
                  <a:srgbClr val="002060"/>
                </a:solidFill>
                <a:latin typeface="Calibri" pitchFamily="34" charset="0"/>
              </a:rPr>
              <a:t/>
            </a:r>
            <a:br>
              <a:rPr lang="en-US" sz="900" b="1" dirty="0">
                <a:solidFill>
                  <a:srgbClr val="002060"/>
                </a:solidFill>
                <a:latin typeface="Calibri" pitchFamily="34" charset="0"/>
              </a:rPr>
            </a:br>
            <a:r>
              <a:rPr lang="en-US" sz="900" b="1" dirty="0">
                <a:solidFill>
                  <a:srgbClr val="002060"/>
                </a:solidFill>
                <a:latin typeface="Calibri" pitchFamily="34" charset="0"/>
              </a:rPr>
              <a:t>(</a:t>
            </a:r>
            <a:r>
              <a:rPr lang="en-US" sz="900" b="1" dirty="0" smtClean="0">
                <a:solidFill>
                  <a:srgbClr val="002060"/>
                </a:solidFill>
                <a:latin typeface="Calibri" pitchFamily="34" charset="0"/>
              </a:rPr>
              <a:t>n=277)</a:t>
            </a:r>
            <a:endParaRPr lang="en-US" sz="900" b="1" dirty="0">
              <a:solidFill>
                <a:srgbClr val="002060"/>
              </a:solidFill>
              <a:latin typeface="Calibri" pitchFamily="34" charset="0"/>
            </a:endParaRPr>
          </a:p>
        </p:txBody>
      </p:sp>
      <p:graphicFrame>
        <p:nvGraphicFramePr>
          <p:cNvPr id="113" name="Chart 112"/>
          <p:cNvGraphicFramePr/>
          <p:nvPr/>
        </p:nvGraphicFramePr>
        <p:xfrm>
          <a:off x="5502517" y="2142171"/>
          <a:ext cx="1355483" cy="4203519"/>
        </p:xfrm>
        <a:graphic>
          <a:graphicData uri="http://schemas.openxmlformats.org/drawingml/2006/chart">
            <c:chart xmlns:c="http://schemas.openxmlformats.org/drawingml/2006/chart" xmlns:r="http://schemas.openxmlformats.org/officeDocument/2006/relationships" r:id="rId11"/>
          </a:graphicData>
        </a:graphic>
      </p:graphicFrame>
      <p:grpSp>
        <p:nvGrpSpPr>
          <p:cNvPr id="11" name="Group 15"/>
          <p:cNvGrpSpPr/>
          <p:nvPr/>
        </p:nvGrpSpPr>
        <p:grpSpPr>
          <a:xfrm rot="21341217">
            <a:off x="5656722" y="5851642"/>
            <a:ext cx="644478" cy="571410"/>
            <a:chOff x="5431449" y="3593431"/>
            <a:chExt cx="1304698" cy="788099"/>
          </a:xfrm>
        </p:grpSpPr>
        <p:pic>
          <p:nvPicPr>
            <p:cNvPr id="115"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11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8077</a:t>
              </a:r>
              <a:endParaRPr lang="en-US" sz="800" b="1" dirty="0">
                <a:solidFill>
                  <a:srgbClr val="002060"/>
                </a:solidFill>
                <a:latin typeface="Lucida Calligraphy" pitchFamily="66" charset="0"/>
              </a:endParaRPr>
            </a:p>
          </p:txBody>
        </p:sp>
      </p:grpSp>
      <p:sp>
        <p:nvSpPr>
          <p:cNvPr id="117" name="TextBox 116"/>
          <p:cNvSpPr txBox="1"/>
          <p:nvPr/>
        </p:nvSpPr>
        <p:spPr>
          <a:xfrm>
            <a:off x="5561993" y="1559112"/>
            <a:ext cx="691215" cy="369332"/>
          </a:xfrm>
          <a:prstGeom prst="rect">
            <a:avLst/>
          </a:prstGeom>
          <a:noFill/>
        </p:spPr>
        <p:txBody>
          <a:bodyPr wrap="none" rtlCol="0">
            <a:spAutoFit/>
          </a:bodyPr>
          <a:lstStyle/>
          <a:p>
            <a:r>
              <a:rPr lang="en-US" sz="900" b="1" dirty="0" smtClean="0">
                <a:solidFill>
                  <a:srgbClr val="002060"/>
                </a:solidFill>
                <a:latin typeface="Calibri" pitchFamily="34" charset="0"/>
              </a:rPr>
              <a:t>Above 500</a:t>
            </a:r>
            <a:r>
              <a:rPr lang="en-US" sz="900" b="1" dirty="0">
                <a:solidFill>
                  <a:srgbClr val="002060"/>
                </a:solidFill>
                <a:latin typeface="Calibri" pitchFamily="34" charset="0"/>
              </a:rPr>
              <a:t/>
            </a:r>
            <a:br>
              <a:rPr lang="en-US" sz="900" b="1" dirty="0">
                <a:solidFill>
                  <a:srgbClr val="002060"/>
                </a:solidFill>
                <a:latin typeface="Calibri" pitchFamily="34" charset="0"/>
              </a:rPr>
            </a:br>
            <a:r>
              <a:rPr lang="en-US" sz="900" b="1" dirty="0">
                <a:solidFill>
                  <a:srgbClr val="002060"/>
                </a:solidFill>
                <a:latin typeface="Calibri" pitchFamily="34" charset="0"/>
              </a:rPr>
              <a:t>(</a:t>
            </a:r>
            <a:r>
              <a:rPr lang="en-US" sz="900" b="1" dirty="0" smtClean="0">
                <a:solidFill>
                  <a:srgbClr val="002060"/>
                </a:solidFill>
                <a:latin typeface="Calibri" pitchFamily="34" charset="0"/>
              </a:rPr>
              <a:t>n=540)</a:t>
            </a:r>
            <a:endParaRPr lang="en-US" sz="900" b="1" dirty="0">
              <a:solidFill>
                <a:srgbClr val="002060"/>
              </a:solidFill>
              <a:latin typeface="Calibri" pitchFamily="34" charset="0"/>
            </a:endParaRPr>
          </a:p>
        </p:txBody>
      </p:sp>
      <p:grpSp>
        <p:nvGrpSpPr>
          <p:cNvPr id="13" name="Group 15"/>
          <p:cNvGrpSpPr/>
          <p:nvPr/>
        </p:nvGrpSpPr>
        <p:grpSpPr>
          <a:xfrm rot="21341217">
            <a:off x="1762696" y="5851642"/>
            <a:ext cx="662998" cy="571410"/>
            <a:chOff x="5431449" y="3593431"/>
            <a:chExt cx="1342190" cy="788099"/>
          </a:xfrm>
        </p:grpSpPr>
        <p:pic>
          <p:nvPicPr>
            <p:cNvPr id="125"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126" name="Rectangle 68"/>
            <p:cNvSpPr>
              <a:spLocks noChangeArrowheads="1"/>
            </p:cNvSpPr>
            <p:nvPr/>
          </p:nvSpPr>
          <p:spPr bwMode="auto">
            <a:xfrm rot="21447237">
              <a:off x="5604082" y="3689211"/>
              <a:ext cx="1169557"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1746</a:t>
              </a:r>
              <a:endParaRPr lang="en-US" sz="800" b="1" dirty="0">
                <a:solidFill>
                  <a:srgbClr val="002060"/>
                </a:solidFill>
                <a:latin typeface="Lucida Calligraphy" pitchFamily="66" charset="0"/>
              </a:endParaRPr>
            </a:p>
          </p:txBody>
        </p:sp>
      </p:grpSp>
      <p:sp>
        <p:nvSpPr>
          <p:cNvPr id="127" name="TextBox 126"/>
          <p:cNvSpPr txBox="1"/>
          <p:nvPr/>
        </p:nvSpPr>
        <p:spPr>
          <a:xfrm>
            <a:off x="1724085" y="1559112"/>
            <a:ext cx="627095" cy="369332"/>
          </a:xfrm>
          <a:prstGeom prst="rect">
            <a:avLst/>
          </a:prstGeom>
          <a:noFill/>
        </p:spPr>
        <p:txBody>
          <a:bodyPr wrap="none" rtlCol="0">
            <a:spAutoFit/>
          </a:bodyPr>
          <a:lstStyle/>
          <a:p>
            <a:r>
              <a:rPr lang="en-US" sz="900" b="1" dirty="0" smtClean="0">
                <a:solidFill>
                  <a:srgbClr val="002060"/>
                </a:solidFill>
                <a:latin typeface="Calibri" pitchFamily="34" charset="0"/>
              </a:rPr>
              <a:t>10.1-50.0</a:t>
            </a:r>
            <a:r>
              <a:rPr lang="en-US" sz="900" b="1" dirty="0">
                <a:solidFill>
                  <a:srgbClr val="002060"/>
                </a:solidFill>
                <a:latin typeface="Calibri" pitchFamily="34" charset="0"/>
              </a:rPr>
              <a:t/>
            </a:r>
            <a:br>
              <a:rPr lang="en-US" sz="900" b="1" dirty="0">
                <a:solidFill>
                  <a:srgbClr val="002060"/>
                </a:solidFill>
                <a:latin typeface="Calibri" pitchFamily="34" charset="0"/>
              </a:rPr>
            </a:br>
            <a:r>
              <a:rPr lang="en-US" sz="900" b="1" dirty="0">
                <a:solidFill>
                  <a:srgbClr val="002060"/>
                </a:solidFill>
                <a:latin typeface="Calibri" pitchFamily="34" charset="0"/>
              </a:rPr>
              <a:t>(</a:t>
            </a:r>
            <a:r>
              <a:rPr lang="en-US" sz="900" b="1" dirty="0" smtClean="0">
                <a:solidFill>
                  <a:srgbClr val="002060"/>
                </a:solidFill>
                <a:latin typeface="Calibri" pitchFamily="34" charset="0"/>
              </a:rPr>
              <a:t>n=882)</a:t>
            </a:r>
            <a:endParaRPr lang="en-US" sz="900" b="1" dirty="0">
              <a:solidFill>
                <a:srgbClr val="002060"/>
              </a:solidFill>
              <a:latin typeface="Calibri" pitchFamily="34" charset="0"/>
            </a:endParaRPr>
          </a:p>
        </p:txBody>
      </p:sp>
      <p:sp>
        <p:nvSpPr>
          <p:cNvPr id="131" name="Rectangular Callout 130"/>
          <p:cNvSpPr/>
          <p:nvPr/>
        </p:nvSpPr>
        <p:spPr bwMode="auto">
          <a:xfrm>
            <a:off x="1" y="1762035"/>
            <a:ext cx="559398" cy="537029"/>
          </a:xfrm>
          <a:prstGeom prst="wedgeRectCallout">
            <a:avLst>
              <a:gd name="adj1" fmla="val -19779"/>
              <a:gd name="adj2" fmla="val 69177"/>
            </a:avLst>
          </a:prstGeom>
          <a:solidFill>
            <a:srgbClr val="FF9900"/>
          </a:solidFill>
          <a:ln w="25400" cap="flat" cmpd="sng" algn="ctr">
            <a:noFill/>
            <a:prstDash val="solid"/>
            <a:round/>
            <a:headEnd type="none" w="med" len="med"/>
            <a:tailEnd type="none" w="med" len="med"/>
          </a:ln>
          <a:effectLst/>
        </p:spPr>
        <p:txBody>
          <a:bodyPr vert="horz" wrap="square" lIns="90000" tIns="90000" rIns="90000" bIns="90000" numCol="1" rtlCol="0" anchor="ctr" anchorCtr="0" compatLnSpc="1">
            <a:prstTxWarp prst="textNoShape">
              <a:avLst/>
            </a:prstTxWarp>
          </a:bodyPr>
          <a:lstStyle/>
          <a:p>
            <a:r>
              <a:rPr lang="en-US" sz="800" b="1" dirty="0" smtClean="0">
                <a:latin typeface="Calibri" pitchFamily="34" charset="0"/>
                <a:cs typeface="Calibri" pitchFamily="34" charset="0"/>
              </a:rPr>
              <a:t>Storage capacity in MT </a:t>
            </a:r>
          </a:p>
        </p:txBody>
      </p:sp>
      <p:sp>
        <p:nvSpPr>
          <p:cNvPr id="134" name="TextBox 133"/>
          <p:cNvSpPr txBox="1"/>
          <p:nvPr/>
        </p:nvSpPr>
        <p:spPr>
          <a:xfrm>
            <a:off x="203518" y="7384275"/>
            <a:ext cx="6288087" cy="1015663"/>
          </a:xfrm>
          <a:prstGeom prst="rect">
            <a:avLst/>
          </a:prstGeom>
          <a:noFill/>
        </p:spPr>
        <p:txBody>
          <a:bodyPr wrap="square" rtlCol="0">
            <a:spAutoFit/>
          </a:bodyPr>
          <a:lstStyle/>
          <a:p>
            <a:pPr marL="119063" indent="-119063" algn="l">
              <a:buFont typeface="Arial" pitchFamily="34" charset="0"/>
              <a:buChar char="•"/>
            </a:pPr>
            <a:r>
              <a:rPr lang="en-US" sz="1200" dirty="0" smtClean="0">
                <a:solidFill>
                  <a:schemeClr val="tx1"/>
                </a:solidFill>
                <a:latin typeface="Calibri" pitchFamily="34" charset="0"/>
                <a:cs typeface="Calibri" pitchFamily="34" charset="0"/>
              </a:rPr>
              <a:t>Here the analysis done by storage capacity and cooling capacity of all cold stores</a:t>
            </a:r>
          </a:p>
          <a:p>
            <a:pPr marL="119063" indent="-119063" algn="l">
              <a:buFont typeface="Arial" pitchFamily="34" charset="0"/>
              <a:buChar char="•"/>
            </a:pPr>
            <a:r>
              <a:rPr lang="en-US" sz="1200" dirty="0" smtClean="0">
                <a:solidFill>
                  <a:schemeClr val="tx1"/>
                </a:solidFill>
                <a:latin typeface="Calibri" pitchFamily="34" charset="0"/>
                <a:cs typeface="Calibri" pitchFamily="34" charset="0"/>
              </a:rPr>
              <a:t>Over 60% of the CS with cooling capacity more than 300KW, has storage capacity of more than 5,000MT.</a:t>
            </a:r>
          </a:p>
          <a:p>
            <a:pPr marL="119063" indent="-119063" algn="l">
              <a:buFont typeface="Arial" pitchFamily="34" charset="0"/>
              <a:buChar char="•"/>
            </a:pPr>
            <a:r>
              <a:rPr lang="en-US" sz="1200" dirty="0" smtClean="0">
                <a:solidFill>
                  <a:schemeClr val="tx1"/>
                </a:solidFill>
                <a:latin typeface="Calibri" pitchFamily="34" charset="0"/>
                <a:cs typeface="Calibri" pitchFamily="34" charset="0"/>
              </a:rPr>
              <a:t>One fourth of the CS with cooling capacity between 0.1-10KW, has storage capacity between 0-10MT.</a:t>
            </a:r>
          </a:p>
        </p:txBody>
      </p:sp>
      <p:sp>
        <p:nvSpPr>
          <p:cNvPr id="58" name="Rectangular Callout 57"/>
          <p:cNvSpPr/>
          <p:nvPr/>
        </p:nvSpPr>
        <p:spPr bwMode="auto">
          <a:xfrm>
            <a:off x="6305977" y="1580937"/>
            <a:ext cx="559398" cy="537029"/>
          </a:xfrm>
          <a:prstGeom prst="wedgeRectCallout">
            <a:avLst>
              <a:gd name="adj1" fmla="val -71702"/>
              <a:gd name="adj2" fmla="val -20967"/>
            </a:avLst>
          </a:prstGeom>
          <a:solidFill>
            <a:srgbClr val="FF9900"/>
          </a:solidFill>
          <a:ln w="25400" cap="flat" cmpd="sng" algn="ctr">
            <a:noFill/>
            <a:prstDash val="solid"/>
            <a:round/>
            <a:headEnd type="none" w="med" len="med"/>
            <a:tailEnd type="none" w="med" len="med"/>
          </a:ln>
          <a:effectLst/>
        </p:spPr>
        <p:txBody>
          <a:bodyPr vert="horz" wrap="square" lIns="90000" tIns="90000" rIns="90000" bIns="90000" numCol="1" rtlCol="0" anchor="ctr" anchorCtr="0" compatLnSpc="1">
            <a:prstTxWarp prst="textNoShape">
              <a:avLst/>
            </a:prstTxWarp>
          </a:bodyPr>
          <a:lstStyle/>
          <a:p>
            <a:r>
              <a:rPr lang="en-US" sz="800" b="1" dirty="0" smtClean="0">
                <a:latin typeface="Calibri" pitchFamily="34" charset="0"/>
                <a:cs typeface="Calibri" pitchFamily="34" charset="0"/>
              </a:rPr>
              <a:t>Cooling Capacity in KW</a:t>
            </a:r>
          </a:p>
        </p:txBody>
      </p:sp>
    </p:spTree>
  </p:cSld>
  <p:clrMapOvr>
    <a:masterClrMapping/>
  </p:clrMapOvr>
  <p:transition/>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13.17 AVERAGE STORAGE CAPACITY OF CS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7" name="TextBox 76"/>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graphicFrame>
        <p:nvGraphicFramePr>
          <p:cNvPr id="70" name="Chart 69"/>
          <p:cNvGraphicFramePr/>
          <p:nvPr/>
        </p:nvGraphicFramePr>
        <p:xfrm>
          <a:off x="2273542" y="2148056"/>
          <a:ext cx="1355483" cy="420351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1" name="Chart 70"/>
          <p:cNvGraphicFramePr/>
          <p:nvPr/>
        </p:nvGraphicFramePr>
        <p:xfrm>
          <a:off x="3426067" y="2148056"/>
          <a:ext cx="1355483" cy="420351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2" name="Chart 71"/>
          <p:cNvGraphicFramePr/>
          <p:nvPr/>
        </p:nvGraphicFramePr>
        <p:xfrm>
          <a:off x="4578592" y="2148056"/>
          <a:ext cx="1355483" cy="420351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3" name="Chart 72"/>
          <p:cNvGraphicFramePr/>
          <p:nvPr/>
        </p:nvGraphicFramePr>
        <p:xfrm>
          <a:off x="5731117" y="2148056"/>
          <a:ext cx="1355483" cy="4203519"/>
        </p:xfrm>
        <a:graphic>
          <a:graphicData uri="http://schemas.openxmlformats.org/drawingml/2006/chart">
            <c:chart xmlns:c="http://schemas.openxmlformats.org/drawingml/2006/chart" xmlns:r="http://schemas.openxmlformats.org/officeDocument/2006/relationships" r:id="rId5"/>
          </a:graphicData>
        </a:graphic>
      </p:graphicFrame>
      <p:grpSp>
        <p:nvGrpSpPr>
          <p:cNvPr id="3" name="Group 15"/>
          <p:cNvGrpSpPr/>
          <p:nvPr/>
        </p:nvGrpSpPr>
        <p:grpSpPr>
          <a:xfrm rot="21341217">
            <a:off x="2512904" y="6096273"/>
            <a:ext cx="822960" cy="548640"/>
            <a:chOff x="5431449" y="3593431"/>
            <a:chExt cx="1304698" cy="788099"/>
          </a:xfrm>
        </p:grpSpPr>
        <p:pic>
          <p:nvPicPr>
            <p:cNvPr id="79"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8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5,391</a:t>
              </a:r>
              <a:endParaRPr lang="en-US" sz="900" b="1" dirty="0">
                <a:solidFill>
                  <a:srgbClr val="002060"/>
                </a:solidFill>
                <a:latin typeface="Lucida Calligraphy" pitchFamily="66" charset="0"/>
              </a:endParaRPr>
            </a:p>
          </p:txBody>
        </p:sp>
      </p:grpSp>
      <p:grpSp>
        <p:nvGrpSpPr>
          <p:cNvPr id="5" name="Group 15"/>
          <p:cNvGrpSpPr/>
          <p:nvPr/>
        </p:nvGrpSpPr>
        <p:grpSpPr>
          <a:xfrm rot="21341217">
            <a:off x="3660667" y="6096273"/>
            <a:ext cx="822960" cy="548640"/>
            <a:chOff x="5431449" y="3593431"/>
            <a:chExt cx="1304698" cy="788099"/>
          </a:xfrm>
        </p:grpSpPr>
        <p:pic>
          <p:nvPicPr>
            <p:cNvPr id="82"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8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MEAN</a:t>
              </a:r>
            </a:p>
            <a:p>
              <a:r>
                <a:rPr lang="en-US" sz="900" b="1" dirty="0" smtClean="0">
                  <a:solidFill>
                    <a:srgbClr val="002060"/>
                  </a:solidFill>
                  <a:latin typeface="Lucida Calligraphy" pitchFamily="66" charset="0"/>
                </a:rPr>
                <a:t>8,543</a:t>
              </a:r>
              <a:endParaRPr lang="en-US" sz="900" b="1" dirty="0">
                <a:solidFill>
                  <a:srgbClr val="002060"/>
                </a:solidFill>
                <a:latin typeface="Lucida Calligraphy" pitchFamily="66" charset="0"/>
              </a:endParaRPr>
            </a:p>
          </p:txBody>
        </p:sp>
      </p:grpSp>
      <p:grpSp>
        <p:nvGrpSpPr>
          <p:cNvPr id="6" name="Group 15"/>
          <p:cNvGrpSpPr/>
          <p:nvPr/>
        </p:nvGrpSpPr>
        <p:grpSpPr>
          <a:xfrm rot="21341217">
            <a:off x="4808430" y="6096273"/>
            <a:ext cx="822960" cy="548640"/>
            <a:chOff x="5431449" y="3593431"/>
            <a:chExt cx="1304698" cy="788099"/>
          </a:xfrm>
        </p:grpSpPr>
        <p:pic>
          <p:nvPicPr>
            <p:cNvPr id="86"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8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3,108</a:t>
              </a:r>
              <a:endParaRPr lang="en-US" sz="900" b="1" dirty="0">
                <a:solidFill>
                  <a:srgbClr val="002060"/>
                </a:solidFill>
                <a:latin typeface="Lucida Calligraphy" pitchFamily="66" charset="0"/>
              </a:endParaRPr>
            </a:p>
          </p:txBody>
        </p:sp>
      </p:grpSp>
      <p:grpSp>
        <p:nvGrpSpPr>
          <p:cNvPr id="7" name="Group 15"/>
          <p:cNvGrpSpPr/>
          <p:nvPr/>
        </p:nvGrpSpPr>
        <p:grpSpPr>
          <a:xfrm rot="21341217">
            <a:off x="5956191" y="6096273"/>
            <a:ext cx="822960" cy="548640"/>
            <a:chOff x="5431449" y="3593431"/>
            <a:chExt cx="1304698" cy="788099"/>
          </a:xfrm>
        </p:grpSpPr>
        <p:pic>
          <p:nvPicPr>
            <p:cNvPr id="89"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9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2,850</a:t>
              </a:r>
              <a:endParaRPr lang="en-US" sz="900" b="1" dirty="0">
                <a:solidFill>
                  <a:srgbClr val="002060"/>
                </a:solidFill>
                <a:latin typeface="Lucida Calligraphy" pitchFamily="66" charset="0"/>
              </a:endParaRPr>
            </a:p>
          </p:txBody>
        </p:sp>
      </p:grpSp>
      <p:sp>
        <p:nvSpPr>
          <p:cNvPr id="91" name="TextBox 90"/>
          <p:cNvSpPr txBox="1"/>
          <p:nvPr/>
        </p:nvSpPr>
        <p:spPr>
          <a:xfrm>
            <a:off x="139699" y="1104900"/>
            <a:ext cx="3683153"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36" name="Round Diagonal Corner Rectangle 35"/>
          <p:cNvSpPr/>
          <p:nvPr/>
        </p:nvSpPr>
        <p:spPr bwMode="auto">
          <a:xfrm>
            <a:off x="338287" y="7685745"/>
            <a:ext cx="6309360" cy="1360466"/>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 CS capacity ranges between less than 10 tons to over 10000 tons </a:t>
            </a:r>
            <a:endParaRPr lang="en-US" sz="1200" dirty="0">
              <a:solidFill>
                <a:srgbClr val="002060"/>
              </a:solidFill>
              <a:latin typeface="Calibri" pitchFamily="34" charset="0"/>
            </a:endParaRPr>
          </a:p>
          <a:p>
            <a:pPr marL="177800" lvl="1" indent="-177800" algn="l">
              <a:buFont typeface="Arial" pitchFamily="34" charset="0"/>
              <a:buChar char="•"/>
            </a:pPr>
            <a:r>
              <a:rPr lang="en-US" sz="1200" dirty="0" smtClean="0">
                <a:solidFill>
                  <a:srgbClr val="002060"/>
                </a:solidFill>
                <a:latin typeface="Calibri" pitchFamily="34" charset="0"/>
              </a:rPr>
              <a:t>East zone boasts of higher average capacity of CSs followed by North zone. </a:t>
            </a:r>
          </a:p>
          <a:p>
            <a:pPr marL="177800" lvl="1" indent="-177800" algn="l">
              <a:buFont typeface="Arial" pitchFamily="34" charset="0"/>
              <a:buChar char="•"/>
            </a:pPr>
            <a:r>
              <a:rPr lang="en-US" sz="1200" dirty="0" smtClean="0">
                <a:solidFill>
                  <a:srgbClr val="002060"/>
                </a:solidFill>
                <a:latin typeface="Calibri" pitchFamily="34" charset="0"/>
              </a:rPr>
              <a:t>39% of North  and 48% of East zone CSs have over 5000 tons capacity </a:t>
            </a:r>
          </a:p>
          <a:p>
            <a:pPr marL="177800" lvl="1" indent="-177800" algn="just">
              <a:buFont typeface="Arial" pitchFamily="34" charset="0"/>
              <a:buChar char="•"/>
            </a:pPr>
            <a:r>
              <a:rPr lang="en-US" sz="1200" dirty="0" smtClean="0">
                <a:solidFill>
                  <a:srgbClr val="002060"/>
                </a:solidFill>
                <a:latin typeface="Calibri" pitchFamily="34" charset="0"/>
              </a:rPr>
              <a:t>South zone has lowest average capacity of 2850 tons.  Nearly 34% of CSs have less than 1000 tons capacity.</a:t>
            </a:r>
            <a:endParaRPr lang="en-US" sz="1200" dirty="0">
              <a:solidFill>
                <a:srgbClr val="002060"/>
              </a:solidFill>
              <a:latin typeface="Calibri" pitchFamily="34" charset="0"/>
            </a:endParaRPr>
          </a:p>
          <a:p>
            <a:pPr marL="177800" lvl="1" indent="-177800" algn="l">
              <a:buFont typeface="Arial" pitchFamily="34" charset="0"/>
              <a:buChar char="•"/>
            </a:pPr>
            <a:endParaRPr lang="en-US" sz="1400" dirty="0">
              <a:solidFill>
                <a:srgbClr val="002060"/>
              </a:solidFill>
              <a:latin typeface="Calibri" pitchFamily="34" charset="0"/>
            </a:endParaRPr>
          </a:p>
        </p:txBody>
      </p:sp>
      <p:graphicFrame>
        <p:nvGraphicFramePr>
          <p:cNvPr id="37" name="Table 36"/>
          <p:cNvGraphicFramePr>
            <a:graphicFrameLocks noGrp="1"/>
          </p:cNvGraphicFramePr>
          <p:nvPr/>
        </p:nvGraphicFramePr>
        <p:xfrm>
          <a:off x="304800" y="2198184"/>
          <a:ext cx="1190566" cy="3635688"/>
        </p:xfrm>
        <a:graphic>
          <a:graphicData uri="http://schemas.openxmlformats.org/drawingml/2006/table">
            <a:tbl>
              <a:tblPr/>
              <a:tblGrid>
                <a:gridCol w="1190566"/>
              </a:tblGrid>
              <a:tr h="454461">
                <a:tc>
                  <a:txBody>
                    <a:bodyPr/>
                    <a:lstStyle/>
                    <a:p>
                      <a:pPr algn="r" fontAlgn="ctr"/>
                      <a:r>
                        <a:rPr lang="en-US" sz="1000" b="0" i="0" u="none" strike="noStrike" kern="1200" dirty="0">
                          <a:solidFill>
                            <a:srgbClr val="002060"/>
                          </a:solidFill>
                          <a:latin typeface="Calibri"/>
                          <a:ea typeface="+mn-ea"/>
                          <a:cs typeface="+mn-cs"/>
                        </a:rPr>
                        <a:t>&lt;=</a:t>
                      </a:r>
                      <a:r>
                        <a:rPr lang="en-US" sz="1000" b="0" i="0" u="none" strike="noStrike" kern="1200" dirty="0" smtClean="0">
                          <a:solidFill>
                            <a:srgbClr val="002060"/>
                          </a:solidFill>
                          <a:latin typeface="Calibri"/>
                          <a:ea typeface="+mn-ea"/>
                          <a:cs typeface="+mn-cs"/>
                        </a:rPr>
                        <a:t>100</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100-500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500.1-1000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1000.1-2000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2000.1-3000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3000.1-5000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Above 5000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algn="r" fontAlgn="ctr"/>
                      <a:r>
                        <a:rPr lang="en-US" sz="1000" b="0" i="0" u="none" strike="noStrike" kern="1200" dirty="0">
                          <a:solidFill>
                            <a:srgbClr val="002060"/>
                          </a:solidFill>
                          <a:latin typeface="Calibri"/>
                          <a:ea typeface="+mn-ea"/>
                          <a:cs typeface="+mn-cs"/>
                        </a:rPr>
                        <a:t> No Response</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38" name="Chart 37"/>
          <p:cNvGraphicFramePr/>
          <p:nvPr/>
        </p:nvGraphicFramePr>
        <p:xfrm>
          <a:off x="1121017" y="2148056"/>
          <a:ext cx="1355483" cy="4203519"/>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p:cNvSpPr txBox="1"/>
          <p:nvPr/>
        </p:nvSpPr>
        <p:spPr>
          <a:xfrm>
            <a:off x="1188750"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40" name="TextBox 39"/>
          <p:cNvSpPr txBox="1"/>
          <p:nvPr/>
        </p:nvSpPr>
        <p:spPr>
          <a:xfrm>
            <a:off x="2452315" y="1691268"/>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41" name="TextBox 40"/>
          <p:cNvSpPr txBox="1"/>
          <p:nvPr/>
        </p:nvSpPr>
        <p:spPr>
          <a:xfrm>
            <a:off x="3715880" y="1691268"/>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42" name="TextBox 41"/>
          <p:cNvSpPr txBox="1"/>
          <p:nvPr/>
        </p:nvSpPr>
        <p:spPr>
          <a:xfrm>
            <a:off x="4880859" y="1691268"/>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43" name="TextBox 42"/>
          <p:cNvSpPr txBox="1"/>
          <p:nvPr/>
        </p:nvSpPr>
        <p:spPr>
          <a:xfrm>
            <a:off x="6045837" y="1691268"/>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grpSp>
        <p:nvGrpSpPr>
          <p:cNvPr id="8" name="Group 15"/>
          <p:cNvGrpSpPr/>
          <p:nvPr/>
        </p:nvGrpSpPr>
        <p:grpSpPr>
          <a:xfrm rot="21341217">
            <a:off x="2569101" y="6924948"/>
            <a:ext cx="822960" cy="548640"/>
            <a:chOff x="5431449" y="3593431"/>
            <a:chExt cx="1304698" cy="788099"/>
          </a:xfrm>
        </p:grpSpPr>
        <p:pic>
          <p:nvPicPr>
            <p:cNvPr id="46"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4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r>
                <a:rPr lang="en-US" sz="900" b="1" dirty="0">
                  <a:solidFill>
                    <a:srgbClr val="002060"/>
                  </a:solidFill>
                  <a:latin typeface="Lucida Calligraphy" pitchFamily="66" charset="0"/>
                </a:rPr>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4,916</a:t>
              </a:r>
              <a:endParaRPr lang="en-US" sz="900" b="1" dirty="0">
                <a:solidFill>
                  <a:srgbClr val="002060"/>
                </a:solidFill>
                <a:latin typeface="Lucida Calligraphy" pitchFamily="66" charset="0"/>
              </a:endParaRPr>
            </a:p>
          </p:txBody>
        </p:sp>
      </p:grpSp>
      <p:grpSp>
        <p:nvGrpSpPr>
          <p:cNvPr id="9" name="Group 15"/>
          <p:cNvGrpSpPr/>
          <p:nvPr/>
        </p:nvGrpSpPr>
        <p:grpSpPr>
          <a:xfrm rot="21341217">
            <a:off x="3754011" y="6924948"/>
            <a:ext cx="822960" cy="548640"/>
            <a:chOff x="5431449" y="3593431"/>
            <a:chExt cx="1304698" cy="788099"/>
          </a:xfrm>
        </p:grpSpPr>
        <p:pic>
          <p:nvPicPr>
            <p:cNvPr id="49"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5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r>
                <a:rPr lang="en-US" sz="900" b="1" dirty="0">
                  <a:solidFill>
                    <a:srgbClr val="002060"/>
                  </a:solidFill>
                  <a:latin typeface="Lucida Calligraphy" pitchFamily="66" charset="0"/>
                </a:rPr>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5,982</a:t>
              </a:r>
              <a:endParaRPr lang="en-US" sz="900" b="1" dirty="0">
                <a:solidFill>
                  <a:srgbClr val="002060"/>
                </a:solidFill>
                <a:latin typeface="Lucida Calligraphy" pitchFamily="66" charset="0"/>
              </a:endParaRPr>
            </a:p>
          </p:txBody>
        </p:sp>
      </p:grpSp>
      <p:grpSp>
        <p:nvGrpSpPr>
          <p:cNvPr id="10" name="Group 15"/>
          <p:cNvGrpSpPr/>
          <p:nvPr/>
        </p:nvGrpSpPr>
        <p:grpSpPr>
          <a:xfrm rot="21341217">
            <a:off x="4809381" y="6924948"/>
            <a:ext cx="822960" cy="548640"/>
            <a:chOff x="5431449" y="3593431"/>
            <a:chExt cx="1304698" cy="788099"/>
          </a:xfrm>
        </p:grpSpPr>
        <p:pic>
          <p:nvPicPr>
            <p:cNvPr id="55"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5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r>
                <a:rPr lang="en-US" sz="900" b="1" dirty="0">
                  <a:solidFill>
                    <a:srgbClr val="002060"/>
                  </a:solidFill>
                  <a:latin typeface="Lucida Calligraphy" pitchFamily="66" charset="0"/>
                </a:rPr>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1,496</a:t>
              </a:r>
              <a:endParaRPr lang="en-US" sz="900" b="1" dirty="0">
                <a:solidFill>
                  <a:srgbClr val="002060"/>
                </a:solidFill>
                <a:latin typeface="Lucida Calligraphy" pitchFamily="66" charset="0"/>
              </a:endParaRPr>
            </a:p>
          </p:txBody>
        </p:sp>
      </p:grpSp>
      <p:grpSp>
        <p:nvGrpSpPr>
          <p:cNvPr id="11" name="Group 15"/>
          <p:cNvGrpSpPr/>
          <p:nvPr/>
        </p:nvGrpSpPr>
        <p:grpSpPr>
          <a:xfrm rot="21341217">
            <a:off x="5956191" y="6924948"/>
            <a:ext cx="822960" cy="548640"/>
            <a:chOff x="5431449" y="3593431"/>
            <a:chExt cx="1304698" cy="788099"/>
          </a:xfrm>
        </p:grpSpPr>
        <p:pic>
          <p:nvPicPr>
            <p:cNvPr id="58"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5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r>
                <a:rPr lang="en-US" sz="900" b="1" dirty="0">
                  <a:solidFill>
                    <a:srgbClr val="002060"/>
                  </a:solidFill>
                  <a:latin typeface="Lucida Calligraphy" pitchFamily="66" charset="0"/>
                </a:rPr>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1,489</a:t>
              </a:r>
              <a:endParaRPr lang="en-US" sz="900" b="1" dirty="0">
                <a:solidFill>
                  <a:srgbClr val="002060"/>
                </a:solidFill>
                <a:latin typeface="Lucida Calligraphy" pitchFamily="66" charset="0"/>
              </a:endParaRPr>
            </a:p>
          </p:txBody>
        </p:sp>
      </p:grpSp>
      <p:sp>
        <p:nvSpPr>
          <p:cNvPr id="51" name="TextBox 50"/>
          <p:cNvSpPr txBox="1"/>
          <p:nvPr/>
        </p:nvSpPr>
        <p:spPr>
          <a:xfrm>
            <a:off x="3794760" y="1127760"/>
            <a:ext cx="2734468"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Metric Tonnes</a:t>
            </a:r>
            <a:endParaRPr lang="en-IN" sz="1200" dirty="0">
              <a:solidFill>
                <a:schemeClr val="tx1"/>
              </a:solidFill>
            </a:endParaRPr>
          </a:p>
        </p:txBody>
      </p:sp>
      <p:grpSp>
        <p:nvGrpSpPr>
          <p:cNvPr id="12" name="Group 15"/>
          <p:cNvGrpSpPr/>
          <p:nvPr/>
        </p:nvGrpSpPr>
        <p:grpSpPr>
          <a:xfrm rot="21341217">
            <a:off x="1365141" y="6077223"/>
            <a:ext cx="822960" cy="548640"/>
            <a:chOff x="5431449" y="3593431"/>
            <a:chExt cx="1304698" cy="788099"/>
          </a:xfrm>
        </p:grpSpPr>
        <p:pic>
          <p:nvPicPr>
            <p:cNvPr id="54"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5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MEAN</a:t>
              </a:r>
            </a:p>
            <a:p>
              <a:r>
                <a:rPr lang="en-US" sz="900" b="1" dirty="0" smtClean="0">
                  <a:solidFill>
                    <a:srgbClr val="002060"/>
                  </a:solidFill>
                  <a:latin typeface="Lucida Calligraphy" pitchFamily="66" charset="0"/>
                </a:rPr>
                <a:t>5,003</a:t>
              </a:r>
              <a:endParaRPr lang="en-US" sz="900" b="1" dirty="0">
                <a:solidFill>
                  <a:srgbClr val="002060"/>
                </a:solidFill>
                <a:latin typeface="Lucida Calligraphy" pitchFamily="66" charset="0"/>
              </a:endParaRPr>
            </a:p>
          </p:txBody>
        </p:sp>
      </p:grpSp>
      <p:grpSp>
        <p:nvGrpSpPr>
          <p:cNvPr id="13" name="Group 15"/>
          <p:cNvGrpSpPr/>
          <p:nvPr/>
        </p:nvGrpSpPr>
        <p:grpSpPr>
          <a:xfrm rot="21341217">
            <a:off x="1365141" y="6924948"/>
            <a:ext cx="822960" cy="548640"/>
            <a:chOff x="5431449" y="3593431"/>
            <a:chExt cx="1304698" cy="788099"/>
          </a:xfrm>
        </p:grpSpPr>
        <p:pic>
          <p:nvPicPr>
            <p:cNvPr id="61"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6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a:t>
              </a:r>
              <a:endParaRPr lang="en-US" sz="900" b="1" dirty="0">
                <a:solidFill>
                  <a:srgbClr val="002060"/>
                </a:solidFill>
                <a:latin typeface="Lucida Calligraphy" pitchFamily="66" charset="0"/>
              </a:endParaRPr>
            </a:p>
            <a:p>
              <a:r>
                <a:rPr lang="en-US" sz="900" b="1" dirty="0" smtClean="0">
                  <a:solidFill>
                    <a:srgbClr val="002060"/>
                  </a:solidFill>
                  <a:latin typeface="Lucida Calligraphy" pitchFamily="66" charset="0"/>
                </a:rPr>
                <a:t>3,996</a:t>
              </a:r>
              <a:endParaRPr lang="en-US" sz="900" b="1" dirty="0">
                <a:solidFill>
                  <a:srgbClr val="002060"/>
                </a:solidFill>
                <a:latin typeface="Lucida Calligraphy" pitchFamily="66" charset="0"/>
              </a:endParaRPr>
            </a:p>
          </p:txBody>
        </p:sp>
      </p:grpSp>
    </p:spTree>
  </p:cSld>
  <p:clrMapOvr>
    <a:masterClrMapping/>
  </p:clrMapOvr>
  <p:transition/>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13.17 AVERAGE STORAGE CAPACITY OF CS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7" name="TextBox 76"/>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graphicFrame>
        <p:nvGraphicFramePr>
          <p:cNvPr id="70" name="Chart 69"/>
          <p:cNvGraphicFramePr/>
          <p:nvPr/>
        </p:nvGraphicFramePr>
        <p:xfrm>
          <a:off x="2273542" y="2148056"/>
          <a:ext cx="1355483" cy="420351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1" name="Chart 70"/>
          <p:cNvGraphicFramePr/>
          <p:nvPr/>
        </p:nvGraphicFramePr>
        <p:xfrm>
          <a:off x="3426067" y="2148056"/>
          <a:ext cx="1355483" cy="420351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2" name="Chart 71"/>
          <p:cNvGraphicFramePr/>
          <p:nvPr/>
        </p:nvGraphicFramePr>
        <p:xfrm>
          <a:off x="4578592" y="2148056"/>
          <a:ext cx="1355483" cy="420351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3" name="Chart 72"/>
          <p:cNvGraphicFramePr/>
          <p:nvPr/>
        </p:nvGraphicFramePr>
        <p:xfrm>
          <a:off x="5731117" y="2148056"/>
          <a:ext cx="1355483" cy="4203519"/>
        </p:xfrm>
        <a:graphic>
          <a:graphicData uri="http://schemas.openxmlformats.org/drawingml/2006/chart">
            <c:chart xmlns:c="http://schemas.openxmlformats.org/drawingml/2006/chart" xmlns:r="http://schemas.openxmlformats.org/officeDocument/2006/relationships" r:id="rId5"/>
          </a:graphicData>
        </a:graphic>
      </p:graphicFrame>
      <p:grpSp>
        <p:nvGrpSpPr>
          <p:cNvPr id="3" name="Group 15"/>
          <p:cNvGrpSpPr/>
          <p:nvPr/>
        </p:nvGrpSpPr>
        <p:grpSpPr>
          <a:xfrm rot="21341217">
            <a:off x="2512904" y="6096273"/>
            <a:ext cx="822960" cy="548640"/>
            <a:chOff x="5431449" y="3593431"/>
            <a:chExt cx="1304698" cy="788099"/>
          </a:xfrm>
        </p:grpSpPr>
        <p:pic>
          <p:nvPicPr>
            <p:cNvPr id="79"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8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4,818</a:t>
              </a:r>
              <a:endParaRPr lang="en-US" sz="900" b="1" dirty="0">
                <a:solidFill>
                  <a:srgbClr val="002060"/>
                </a:solidFill>
                <a:latin typeface="Lucida Calligraphy" pitchFamily="66" charset="0"/>
              </a:endParaRPr>
            </a:p>
          </p:txBody>
        </p:sp>
      </p:grpSp>
      <p:grpSp>
        <p:nvGrpSpPr>
          <p:cNvPr id="5" name="Group 15"/>
          <p:cNvGrpSpPr/>
          <p:nvPr/>
        </p:nvGrpSpPr>
        <p:grpSpPr>
          <a:xfrm rot="21341217">
            <a:off x="3660667" y="6096273"/>
            <a:ext cx="822960" cy="548640"/>
            <a:chOff x="5431449" y="3593431"/>
            <a:chExt cx="1304698" cy="788099"/>
          </a:xfrm>
        </p:grpSpPr>
        <p:pic>
          <p:nvPicPr>
            <p:cNvPr id="82"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8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MEAN</a:t>
              </a:r>
            </a:p>
            <a:p>
              <a:r>
                <a:rPr lang="en-US" sz="900" b="1" dirty="0" smtClean="0">
                  <a:solidFill>
                    <a:srgbClr val="002060"/>
                  </a:solidFill>
                  <a:latin typeface="Lucida Calligraphy" pitchFamily="66" charset="0"/>
                </a:rPr>
                <a:t>5,104</a:t>
              </a:r>
            </a:p>
          </p:txBody>
        </p:sp>
      </p:grpSp>
      <p:grpSp>
        <p:nvGrpSpPr>
          <p:cNvPr id="6" name="Group 15"/>
          <p:cNvGrpSpPr/>
          <p:nvPr/>
        </p:nvGrpSpPr>
        <p:grpSpPr>
          <a:xfrm rot="21341217">
            <a:off x="4808430" y="6096273"/>
            <a:ext cx="822960" cy="548640"/>
            <a:chOff x="5431449" y="3593431"/>
            <a:chExt cx="1304698" cy="788099"/>
          </a:xfrm>
        </p:grpSpPr>
        <p:pic>
          <p:nvPicPr>
            <p:cNvPr id="86"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8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r>
                <a:rPr lang="en-US" sz="900" b="1">
                  <a:solidFill>
                    <a:srgbClr val="002060"/>
                  </a:solidFill>
                  <a:latin typeface="Lucida Calligraphy" pitchFamily="66" charset="0"/>
                </a:rPr>
                <a:t/>
              </a:r>
              <a:br>
                <a:rPr lang="en-US" sz="900" b="1">
                  <a:solidFill>
                    <a:srgbClr val="002060"/>
                  </a:solidFill>
                  <a:latin typeface="Lucida Calligraphy" pitchFamily="66" charset="0"/>
                </a:rPr>
              </a:br>
              <a:r>
                <a:rPr lang="en-US" sz="900" b="1" smtClean="0">
                  <a:solidFill>
                    <a:srgbClr val="002060"/>
                  </a:solidFill>
                  <a:latin typeface="Lucida Calligraphy" pitchFamily="66" charset="0"/>
                </a:rPr>
                <a:t>6,177</a:t>
              </a:r>
              <a:endParaRPr lang="en-US" sz="900" b="1" dirty="0">
                <a:solidFill>
                  <a:srgbClr val="002060"/>
                </a:solidFill>
                <a:latin typeface="Lucida Calligraphy" pitchFamily="66" charset="0"/>
              </a:endParaRPr>
            </a:p>
          </p:txBody>
        </p:sp>
      </p:grpSp>
      <p:grpSp>
        <p:nvGrpSpPr>
          <p:cNvPr id="7" name="Group 15"/>
          <p:cNvGrpSpPr/>
          <p:nvPr/>
        </p:nvGrpSpPr>
        <p:grpSpPr>
          <a:xfrm rot="21341217">
            <a:off x="5956191" y="6096273"/>
            <a:ext cx="822960" cy="548640"/>
            <a:chOff x="5431449" y="3593431"/>
            <a:chExt cx="1304698" cy="788099"/>
          </a:xfrm>
        </p:grpSpPr>
        <p:pic>
          <p:nvPicPr>
            <p:cNvPr id="89"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9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2,828</a:t>
              </a:r>
              <a:endParaRPr lang="en-US" sz="900" b="1" dirty="0">
                <a:solidFill>
                  <a:srgbClr val="002060"/>
                </a:solidFill>
                <a:latin typeface="Lucida Calligraphy" pitchFamily="66" charset="0"/>
              </a:endParaRPr>
            </a:p>
          </p:txBody>
        </p:sp>
      </p:grpSp>
      <p:sp>
        <p:nvSpPr>
          <p:cNvPr id="91" name="TextBox 90"/>
          <p:cNvSpPr txBox="1"/>
          <p:nvPr/>
        </p:nvSpPr>
        <p:spPr>
          <a:xfrm>
            <a:off x="139699" y="1104900"/>
            <a:ext cx="3683153"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OWNERSHIP TYPE</a:t>
            </a:r>
            <a:endParaRPr lang="en-US" sz="1800" b="1" i="1" u="sng" dirty="0">
              <a:solidFill>
                <a:srgbClr val="002060"/>
              </a:solidFill>
              <a:latin typeface="Calibri" pitchFamily="34" charset="0"/>
            </a:endParaRPr>
          </a:p>
        </p:txBody>
      </p:sp>
      <p:sp>
        <p:nvSpPr>
          <p:cNvPr id="36" name="Round Diagonal Corner Rectangle 35"/>
          <p:cNvSpPr/>
          <p:nvPr/>
        </p:nvSpPr>
        <p:spPr bwMode="auto">
          <a:xfrm>
            <a:off x="338287" y="8094368"/>
            <a:ext cx="6309360" cy="54322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 CS capacity is maximum for private limited company’s – 6,177MT. </a:t>
            </a:r>
          </a:p>
          <a:p>
            <a:pPr marL="177800" lvl="1" indent="-177800" algn="l">
              <a:buFont typeface="Arial" pitchFamily="34" charset="0"/>
              <a:buChar char="•"/>
            </a:pPr>
            <a:endParaRPr lang="en-US" sz="1400" dirty="0">
              <a:solidFill>
                <a:srgbClr val="002060"/>
              </a:solidFill>
              <a:latin typeface="Calibri" pitchFamily="34" charset="0"/>
            </a:endParaRPr>
          </a:p>
        </p:txBody>
      </p:sp>
      <p:graphicFrame>
        <p:nvGraphicFramePr>
          <p:cNvPr id="37" name="Table 36"/>
          <p:cNvGraphicFramePr>
            <a:graphicFrameLocks noGrp="1"/>
          </p:cNvGraphicFramePr>
          <p:nvPr/>
        </p:nvGraphicFramePr>
        <p:xfrm>
          <a:off x="304800" y="2198184"/>
          <a:ext cx="1190566" cy="3635688"/>
        </p:xfrm>
        <a:graphic>
          <a:graphicData uri="http://schemas.openxmlformats.org/drawingml/2006/table">
            <a:tbl>
              <a:tblPr/>
              <a:tblGrid>
                <a:gridCol w="1190566"/>
              </a:tblGrid>
              <a:tr h="454461">
                <a:tc>
                  <a:txBody>
                    <a:bodyPr/>
                    <a:lstStyle/>
                    <a:p>
                      <a:pPr algn="r" fontAlgn="ctr"/>
                      <a:r>
                        <a:rPr lang="en-US" sz="1000" b="0" i="0" u="none" strike="noStrike" kern="1200" dirty="0">
                          <a:solidFill>
                            <a:srgbClr val="002060"/>
                          </a:solidFill>
                          <a:latin typeface="Calibri"/>
                          <a:ea typeface="+mn-ea"/>
                          <a:cs typeface="+mn-cs"/>
                        </a:rPr>
                        <a:t>&lt;=</a:t>
                      </a:r>
                      <a:r>
                        <a:rPr lang="en-US" sz="1000" b="0" i="0" u="none" strike="noStrike" kern="1200" dirty="0" smtClean="0">
                          <a:solidFill>
                            <a:srgbClr val="002060"/>
                          </a:solidFill>
                          <a:latin typeface="Calibri"/>
                          <a:ea typeface="+mn-ea"/>
                          <a:cs typeface="+mn-cs"/>
                        </a:rPr>
                        <a:t>100</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100-500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500.1-1000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1000.1-2000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2000.1-3000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3000.1-5000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Above 5000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algn="r" fontAlgn="ctr"/>
                      <a:r>
                        <a:rPr lang="en-US" sz="1000" b="0" i="0" u="none" strike="noStrike" kern="1200" dirty="0">
                          <a:solidFill>
                            <a:srgbClr val="002060"/>
                          </a:solidFill>
                          <a:latin typeface="Calibri"/>
                          <a:ea typeface="+mn-ea"/>
                          <a:cs typeface="+mn-cs"/>
                        </a:rPr>
                        <a:t> No Response</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38" name="Chart 37"/>
          <p:cNvGraphicFramePr/>
          <p:nvPr/>
        </p:nvGraphicFramePr>
        <p:xfrm>
          <a:off x="1121017" y="2148056"/>
          <a:ext cx="1355483" cy="4203519"/>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p:cNvSpPr txBox="1"/>
          <p:nvPr/>
        </p:nvSpPr>
        <p:spPr>
          <a:xfrm>
            <a:off x="1040473" y="1685826"/>
            <a:ext cx="957314" cy="400110"/>
          </a:xfrm>
          <a:prstGeom prst="rect">
            <a:avLst/>
          </a:prstGeom>
          <a:noFill/>
        </p:spPr>
        <p:txBody>
          <a:bodyPr wrap="none" rtlCol="0">
            <a:spAutoFit/>
          </a:bodyPr>
          <a:lstStyle/>
          <a:p>
            <a:r>
              <a:rPr lang="en-US" sz="1000" b="1" dirty="0" smtClean="0">
                <a:solidFill>
                  <a:srgbClr val="002060"/>
                </a:solidFill>
                <a:latin typeface="Calibri" pitchFamily="34" charset="0"/>
              </a:rPr>
              <a:t>Proprietorship</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n=1336)</a:t>
            </a:r>
            <a:endParaRPr lang="en-US" sz="1000" b="1" dirty="0">
              <a:solidFill>
                <a:srgbClr val="002060"/>
              </a:solidFill>
              <a:latin typeface="Calibri" pitchFamily="34" charset="0"/>
            </a:endParaRPr>
          </a:p>
        </p:txBody>
      </p:sp>
      <p:sp>
        <p:nvSpPr>
          <p:cNvPr id="40" name="TextBox 39"/>
          <p:cNvSpPr txBox="1"/>
          <p:nvPr/>
        </p:nvSpPr>
        <p:spPr>
          <a:xfrm>
            <a:off x="2380180" y="1691268"/>
            <a:ext cx="805029" cy="400110"/>
          </a:xfrm>
          <a:prstGeom prst="rect">
            <a:avLst/>
          </a:prstGeom>
          <a:noFill/>
        </p:spPr>
        <p:txBody>
          <a:bodyPr wrap="none" rtlCol="0">
            <a:spAutoFit/>
          </a:bodyPr>
          <a:lstStyle/>
          <a:p>
            <a:r>
              <a:rPr lang="en-US" sz="1000" b="1" dirty="0" smtClean="0">
                <a:solidFill>
                  <a:srgbClr val="002060"/>
                </a:solidFill>
                <a:latin typeface="Calibri" pitchFamily="34" charset="0"/>
              </a:rPr>
              <a:t>Partnership</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n=1677)</a:t>
            </a:r>
            <a:endParaRPr lang="en-US" sz="1000" b="1" dirty="0">
              <a:solidFill>
                <a:srgbClr val="002060"/>
              </a:solidFill>
              <a:latin typeface="Calibri" pitchFamily="34" charset="0"/>
            </a:endParaRPr>
          </a:p>
        </p:txBody>
      </p:sp>
      <p:sp>
        <p:nvSpPr>
          <p:cNvPr id="41" name="TextBox 40"/>
          <p:cNvSpPr txBox="1"/>
          <p:nvPr/>
        </p:nvSpPr>
        <p:spPr>
          <a:xfrm>
            <a:off x="3541637" y="1603586"/>
            <a:ext cx="768160" cy="553998"/>
          </a:xfrm>
          <a:prstGeom prst="rect">
            <a:avLst/>
          </a:prstGeom>
          <a:noFill/>
        </p:spPr>
        <p:txBody>
          <a:bodyPr wrap="none" rtlCol="0">
            <a:spAutoFit/>
          </a:bodyPr>
          <a:lstStyle/>
          <a:p>
            <a:r>
              <a:rPr lang="en-US" sz="1000" b="1" dirty="0" smtClean="0">
                <a:solidFill>
                  <a:srgbClr val="002060"/>
                </a:solidFill>
                <a:latin typeface="Calibri" pitchFamily="34" charset="0"/>
              </a:rPr>
              <a:t>Company</a:t>
            </a:r>
          </a:p>
          <a:p>
            <a:r>
              <a:rPr lang="en-US" sz="1000" b="1" dirty="0" smtClean="0">
                <a:solidFill>
                  <a:srgbClr val="002060"/>
                </a:solidFill>
                <a:latin typeface="Calibri" pitchFamily="34" charset="0"/>
              </a:rPr>
              <a:t>Public Ltd.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n=174)</a:t>
            </a:r>
            <a:endParaRPr lang="en-US" sz="1000" b="1" dirty="0">
              <a:solidFill>
                <a:srgbClr val="002060"/>
              </a:solidFill>
              <a:latin typeface="Calibri" pitchFamily="34" charset="0"/>
            </a:endParaRPr>
          </a:p>
        </p:txBody>
      </p:sp>
      <p:sp>
        <p:nvSpPr>
          <p:cNvPr id="42" name="TextBox 41"/>
          <p:cNvSpPr txBox="1"/>
          <p:nvPr/>
        </p:nvSpPr>
        <p:spPr>
          <a:xfrm>
            <a:off x="4624543" y="1553482"/>
            <a:ext cx="822661" cy="553998"/>
          </a:xfrm>
          <a:prstGeom prst="rect">
            <a:avLst/>
          </a:prstGeom>
          <a:noFill/>
        </p:spPr>
        <p:txBody>
          <a:bodyPr wrap="none" rtlCol="0">
            <a:spAutoFit/>
          </a:bodyPr>
          <a:lstStyle/>
          <a:p>
            <a:r>
              <a:rPr lang="en-US" sz="1000" b="1" dirty="0" smtClean="0">
                <a:solidFill>
                  <a:srgbClr val="002060"/>
                </a:solidFill>
                <a:latin typeface="Calibri" pitchFamily="34" charset="0"/>
              </a:rPr>
              <a:t>Company</a:t>
            </a:r>
          </a:p>
          <a:p>
            <a:r>
              <a:rPr lang="en-US" sz="1000" b="1" dirty="0" smtClean="0">
                <a:solidFill>
                  <a:srgbClr val="002060"/>
                </a:solidFill>
                <a:latin typeface="Calibri" pitchFamily="34" charset="0"/>
              </a:rPr>
              <a:t>Private Ltd. </a:t>
            </a:r>
            <a:br>
              <a:rPr lang="en-US" sz="1000" b="1" dirty="0" smtClean="0">
                <a:solidFill>
                  <a:srgbClr val="002060"/>
                </a:solidFill>
                <a:latin typeface="Calibri" pitchFamily="34" charset="0"/>
              </a:rPr>
            </a:br>
            <a:r>
              <a:rPr lang="en-US" sz="1000" b="1" dirty="0" smtClean="0">
                <a:solidFill>
                  <a:srgbClr val="002060"/>
                </a:solidFill>
                <a:latin typeface="Calibri" pitchFamily="34" charset="0"/>
              </a:rPr>
              <a:t>(n=1563)</a:t>
            </a:r>
            <a:endParaRPr lang="en-US" sz="1000" b="1" dirty="0">
              <a:solidFill>
                <a:srgbClr val="002060"/>
              </a:solidFill>
              <a:latin typeface="Calibri" pitchFamily="34" charset="0"/>
            </a:endParaRPr>
          </a:p>
        </p:txBody>
      </p:sp>
      <p:sp>
        <p:nvSpPr>
          <p:cNvPr id="43" name="TextBox 42"/>
          <p:cNvSpPr txBox="1"/>
          <p:nvPr/>
        </p:nvSpPr>
        <p:spPr>
          <a:xfrm>
            <a:off x="5813772" y="1691268"/>
            <a:ext cx="824265"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Association</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n=5)</a:t>
            </a:r>
            <a:endParaRPr lang="en-US" sz="1000" b="1" dirty="0">
              <a:solidFill>
                <a:srgbClr val="002060"/>
              </a:solidFill>
              <a:latin typeface="Calibri" pitchFamily="34" charset="0"/>
            </a:endParaRPr>
          </a:p>
        </p:txBody>
      </p:sp>
      <p:grpSp>
        <p:nvGrpSpPr>
          <p:cNvPr id="8" name="Group 15"/>
          <p:cNvGrpSpPr/>
          <p:nvPr/>
        </p:nvGrpSpPr>
        <p:grpSpPr>
          <a:xfrm rot="21341217">
            <a:off x="2569101" y="6924948"/>
            <a:ext cx="822960" cy="548640"/>
            <a:chOff x="5431449" y="3593431"/>
            <a:chExt cx="1304698" cy="788099"/>
          </a:xfrm>
        </p:grpSpPr>
        <p:pic>
          <p:nvPicPr>
            <p:cNvPr id="46"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4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r>
                <a:rPr lang="en-US" sz="900" b="1">
                  <a:solidFill>
                    <a:srgbClr val="002060"/>
                  </a:solidFill>
                  <a:latin typeface="Lucida Calligraphy" pitchFamily="66" charset="0"/>
                </a:rPr>
                <a:t/>
              </a:r>
              <a:br>
                <a:rPr lang="en-US" sz="900" b="1">
                  <a:solidFill>
                    <a:srgbClr val="002060"/>
                  </a:solidFill>
                  <a:latin typeface="Lucida Calligraphy" pitchFamily="66" charset="0"/>
                </a:rPr>
              </a:br>
              <a:r>
                <a:rPr lang="en-US" sz="900" b="1" smtClean="0">
                  <a:solidFill>
                    <a:srgbClr val="002060"/>
                  </a:solidFill>
                  <a:latin typeface="Lucida Calligraphy" pitchFamily="66" charset="0"/>
                </a:rPr>
                <a:t>3,996</a:t>
              </a:r>
              <a:endParaRPr lang="en-US" sz="900" b="1" dirty="0">
                <a:solidFill>
                  <a:srgbClr val="002060"/>
                </a:solidFill>
                <a:latin typeface="Lucida Calligraphy" pitchFamily="66" charset="0"/>
              </a:endParaRPr>
            </a:p>
          </p:txBody>
        </p:sp>
      </p:grpSp>
      <p:grpSp>
        <p:nvGrpSpPr>
          <p:cNvPr id="9" name="Group 15"/>
          <p:cNvGrpSpPr/>
          <p:nvPr/>
        </p:nvGrpSpPr>
        <p:grpSpPr>
          <a:xfrm rot="21341217">
            <a:off x="3754011" y="6924948"/>
            <a:ext cx="822960" cy="548640"/>
            <a:chOff x="5431449" y="3593431"/>
            <a:chExt cx="1304698" cy="788099"/>
          </a:xfrm>
        </p:grpSpPr>
        <p:pic>
          <p:nvPicPr>
            <p:cNvPr id="49"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5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r>
                <a:rPr lang="en-US" sz="900" b="1" dirty="0">
                  <a:solidFill>
                    <a:srgbClr val="002060"/>
                  </a:solidFill>
                  <a:latin typeface="Lucida Calligraphy" pitchFamily="66" charset="0"/>
                </a:rPr>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2,580</a:t>
              </a:r>
              <a:endParaRPr lang="en-US" sz="900" b="1" dirty="0">
                <a:solidFill>
                  <a:srgbClr val="002060"/>
                </a:solidFill>
                <a:latin typeface="Lucida Calligraphy" pitchFamily="66" charset="0"/>
              </a:endParaRPr>
            </a:p>
          </p:txBody>
        </p:sp>
      </p:grpSp>
      <p:grpSp>
        <p:nvGrpSpPr>
          <p:cNvPr id="10" name="Group 15"/>
          <p:cNvGrpSpPr/>
          <p:nvPr/>
        </p:nvGrpSpPr>
        <p:grpSpPr>
          <a:xfrm rot="21341217">
            <a:off x="4809381" y="6924948"/>
            <a:ext cx="822960" cy="548640"/>
            <a:chOff x="5431449" y="3593431"/>
            <a:chExt cx="1304698" cy="788099"/>
          </a:xfrm>
        </p:grpSpPr>
        <p:pic>
          <p:nvPicPr>
            <p:cNvPr id="55"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5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r>
                <a:rPr lang="en-US" sz="900" b="1">
                  <a:solidFill>
                    <a:srgbClr val="002060"/>
                  </a:solidFill>
                  <a:latin typeface="Lucida Calligraphy" pitchFamily="66" charset="0"/>
                </a:rPr>
                <a:t/>
              </a:r>
              <a:br>
                <a:rPr lang="en-US" sz="900" b="1">
                  <a:solidFill>
                    <a:srgbClr val="002060"/>
                  </a:solidFill>
                  <a:latin typeface="Lucida Calligraphy" pitchFamily="66" charset="0"/>
                </a:rPr>
              </a:br>
              <a:r>
                <a:rPr lang="en-US" sz="900" b="1" smtClean="0">
                  <a:solidFill>
                    <a:srgbClr val="002060"/>
                  </a:solidFill>
                  <a:latin typeface="Lucida Calligraphy" pitchFamily="66" charset="0"/>
                </a:rPr>
                <a:t>4,997</a:t>
              </a:r>
              <a:endParaRPr lang="en-US" sz="900" b="1" dirty="0">
                <a:solidFill>
                  <a:srgbClr val="002060"/>
                </a:solidFill>
                <a:latin typeface="Lucida Calligraphy" pitchFamily="66" charset="0"/>
              </a:endParaRPr>
            </a:p>
          </p:txBody>
        </p:sp>
      </p:grpSp>
      <p:grpSp>
        <p:nvGrpSpPr>
          <p:cNvPr id="11" name="Group 15"/>
          <p:cNvGrpSpPr/>
          <p:nvPr/>
        </p:nvGrpSpPr>
        <p:grpSpPr>
          <a:xfrm rot="21341217">
            <a:off x="5956191" y="6924948"/>
            <a:ext cx="822960" cy="548640"/>
            <a:chOff x="5431449" y="3593431"/>
            <a:chExt cx="1304698" cy="788099"/>
          </a:xfrm>
        </p:grpSpPr>
        <p:pic>
          <p:nvPicPr>
            <p:cNvPr id="58"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5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endParaRPr lang="en-US" sz="900" b="1" dirty="0">
                <a:solidFill>
                  <a:srgbClr val="002060"/>
                </a:solidFill>
                <a:latin typeface="Lucida Calligraphy" pitchFamily="66" charset="0"/>
              </a:endParaRPr>
            </a:p>
            <a:p>
              <a:r>
                <a:rPr lang="en-US" sz="900" b="1" dirty="0" smtClean="0">
                  <a:solidFill>
                    <a:srgbClr val="002060"/>
                  </a:solidFill>
                  <a:latin typeface="Lucida Calligraphy" pitchFamily="66" charset="0"/>
                </a:rPr>
                <a:t>67</a:t>
              </a:r>
              <a:endParaRPr lang="en-US" sz="900" b="1" dirty="0">
                <a:solidFill>
                  <a:srgbClr val="002060"/>
                </a:solidFill>
                <a:latin typeface="Lucida Calligraphy" pitchFamily="66" charset="0"/>
              </a:endParaRPr>
            </a:p>
          </p:txBody>
        </p:sp>
      </p:grpSp>
      <p:sp>
        <p:nvSpPr>
          <p:cNvPr id="51" name="TextBox 50"/>
          <p:cNvSpPr txBox="1"/>
          <p:nvPr/>
        </p:nvSpPr>
        <p:spPr>
          <a:xfrm>
            <a:off x="3794760" y="1127760"/>
            <a:ext cx="2734468"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Metric Tonnes</a:t>
            </a:r>
            <a:endParaRPr lang="en-IN" sz="1200" dirty="0">
              <a:solidFill>
                <a:schemeClr val="tx1"/>
              </a:solidFill>
            </a:endParaRPr>
          </a:p>
        </p:txBody>
      </p:sp>
      <p:grpSp>
        <p:nvGrpSpPr>
          <p:cNvPr id="12" name="Group 15"/>
          <p:cNvGrpSpPr/>
          <p:nvPr/>
        </p:nvGrpSpPr>
        <p:grpSpPr>
          <a:xfrm rot="21341217">
            <a:off x="1365141" y="6077223"/>
            <a:ext cx="822960" cy="548640"/>
            <a:chOff x="5431449" y="3593431"/>
            <a:chExt cx="1304698" cy="788099"/>
          </a:xfrm>
        </p:grpSpPr>
        <p:pic>
          <p:nvPicPr>
            <p:cNvPr id="54"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5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MEAN</a:t>
              </a:r>
            </a:p>
            <a:p>
              <a:r>
                <a:rPr lang="en-US" sz="900" b="1" dirty="0" smtClean="0">
                  <a:solidFill>
                    <a:srgbClr val="002060"/>
                  </a:solidFill>
                  <a:latin typeface="Lucida Calligraphy" pitchFamily="66" charset="0"/>
                </a:rPr>
                <a:t>4,068</a:t>
              </a:r>
              <a:endParaRPr lang="en-US" sz="900" b="1" dirty="0">
                <a:solidFill>
                  <a:srgbClr val="002060"/>
                </a:solidFill>
                <a:latin typeface="Lucida Calligraphy" pitchFamily="66" charset="0"/>
              </a:endParaRPr>
            </a:p>
          </p:txBody>
        </p:sp>
      </p:grpSp>
      <p:grpSp>
        <p:nvGrpSpPr>
          <p:cNvPr id="13" name="Group 15"/>
          <p:cNvGrpSpPr/>
          <p:nvPr/>
        </p:nvGrpSpPr>
        <p:grpSpPr>
          <a:xfrm rot="21341217">
            <a:off x="1365141" y="6924948"/>
            <a:ext cx="822960" cy="548640"/>
            <a:chOff x="5431449" y="3593431"/>
            <a:chExt cx="1304698" cy="788099"/>
          </a:xfrm>
        </p:grpSpPr>
        <p:pic>
          <p:nvPicPr>
            <p:cNvPr id="61" name="Picture 67" descr="Post_blue-pin.jpg"/>
            <p:cNvPicPr>
              <a:picLocks noChangeAspect="1"/>
            </p:cNvPicPr>
            <p:nvPr/>
          </p:nvPicPr>
          <p:blipFill>
            <a:blip r:embed="rId6" cstate="print"/>
            <a:srcRect/>
            <a:stretch>
              <a:fillRect/>
            </a:stretch>
          </p:blipFill>
          <p:spPr bwMode="auto">
            <a:xfrm>
              <a:off x="5431449" y="3593431"/>
              <a:ext cx="1304698" cy="788099"/>
            </a:xfrm>
            <a:prstGeom prst="rect">
              <a:avLst/>
            </a:prstGeom>
            <a:noFill/>
            <a:ln w="9525">
              <a:noFill/>
              <a:miter lim="800000"/>
              <a:headEnd/>
              <a:tailEnd/>
            </a:ln>
          </p:spPr>
        </p:pic>
        <p:sp>
          <p:nvSpPr>
            <p:cNvPr id="6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a:t>
              </a:r>
              <a:endParaRPr lang="en-US" sz="900" b="1" dirty="0">
                <a:solidFill>
                  <a:srgbClr val="002060"/>
                </a:solidFill>
                <a:latin typeface="Lucida Calligraphy" pitchFamily="66" charset="0"/>
              </a:endParaRPr>
            </a:p>
            <a:p>
              <a:r>
                <a:rPr lang="en-US" sz="900" b="1" dirty="0" smtClean="0">
                  <a:solidFill>
                    <a:srgbClr val="002060"/>
                  </a:solidFill>
                  <a:latin typeface="Lucida Calligraphy" pitchFamily="66" charset="0"/>
                </a:rPr>
                <a:t>2,625</a:t>
              </a:r>
              <a:endParaRPr lang="en-US" sz="900" b="1" dirty="0">
                <a:solidFill>
                  <a:srgbClr val="002060"/>
                </a:solidFill>
                <a:latin typeface="Lucida Calligraphy" pitchFamily="66" charset="0"/>
              </a:endParaRPr>
            </a:p>
          </p:txBody>
        </p:sp>
      </p:grpSp>
    </p:spTree>
  </p:cSld>
  <p:clrMapOvr>
    <a:masterClrMapping/>
  </p:clrMapOvr>
  <p:transition/>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13.17 AVERAGE STORAGE CAPACITY OF CS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7" name="TextBox 76"/>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graphicFrame>
        <p:nvGraphicFramePr>
          <p:cNvPr id="70" name="Chart 69"/>
          <p:cNvGraphicFramePr/>
          <p:nvPr/>
        </p:nvGraphicFramePr>
        <p:xfrm>
          <a:off x="2273542" y="2148056"/>
          <a:ext cx="1355483" cy="420351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1" name="Chart 70"/>
          <p:cNvGraphicFramePr/>
          <p:nvPr/>
        </p:nvGraphicFramePr>
        <p:xfrm>
          <a:off x="3426067" y="2148056"/>
          <a:ext cx="1355483" cy="420351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2" name="Chart 71"/>
          <p:cNvGraphicFramePr/>
          <p:nvPr/>
        </p:nvGraphicFramePr>
        <p:xfrm>
          <a:off x="4578592" y="2148056"/>
          <a:ext cx="1355483" cy="4203519"/>
        </p:xfrm>
        <a:graphic>
          <a:graphicData uri="http://schemas.openxmlformats.org/drawingml/2006/chart">
            <c:chart xmlns:c="http://schemas.openxmlformats.org/drawingml/2006/chart" xmlns:r="http://schemas.openxmlformats.org/officeDocument/2006/relationships" r:id="rId4"/>
          </a:graphicData>
        </a:graphic>
      </p:graphicFrame>
      <p:grpSp>
        <p:nvGrpSpPr>
          <p:cNvPr id="3" name="Group 15"/>
          <p:cNvGrpSpPr/>
          <p:nvPr/>
        </p:nvGrpSpPr>
        <p:grpSpPr>
          <a:xfrm rot="21341217">
            <a:off x="2512904" y="6096273"/>
            <a:ext cx="822960" cy="548640"/>
            <a:chOff x="5431449" y="3593431"/>
            <a:chExt cx="1304698" cy="788099"/>
          </a:xfrm>
        </p:grpSpPr>
        <p:pic>
          <p:nvPicPr>
            <p:cNvPr id="79"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8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3,846</a:t>
              </a:r>
              <a:endParaRPr lang="en-US" sz="900" b="1" dirty="0">
                <a:solidFill>
                  <a:srgbClr val="002060"/>
                </a:solidFill>
                <a:latin typeface="Lucida Calligraphy" pitchFamily="66" charset="0"/>
              </a:endParaRPr>
            </a:p>
          </p:txBody>
        </p:sp>
      </p:grpSp>
      <p:grpSp>
        <p:nvGrpSpPr>
          <p:cNvPr id="5" name="Group 15"/>
          <p:cNvGrpSpPr/>
          <p:nvPr/>
        </p:nvGrpSpPr>
        <p:grpSpPr>
          <a:xfrm rot="21341217">
            <a:off x="3660667" y="6096273"/>
            <a:ext cx="822960" cy="548640"/>
            <a:chOff x="5431449" y="3593431"/>
            <a:chExt cx="1304698" cy="788099"/>
          </a:xfrm>
        </p:grpSpPr>
        <p:pic>
          <p:nvPicPr>
            <p:cNvPr id="82"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8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MEAN</a:t>
              </a:r>
            </a:p>
            <a:p>
              <a:r>
                <a:rPr lang="en-US" sz="900" b="1" dirty="0" smtClean="0">
                  <a:solidFill>
                    <a:srgbClr val="002060"/>
                  </a:solidFill>
                  <a:latin typeface="Lucida Calligraphy" pitchFamily="66" charset="0"/>
                </a:rPr>
                <a:t>2,551</a:t>
              </a:r>
              <a:endParaRPr lang="en-US" sz="900" b="1" dirty="0">
                <a:solidFill>
                  <a:srgbClr val="002060"/>
                </a:solidFill>
                <a:latin typeface="Lucida Calligraphy" pitchFamily="66" charset="0"/>
              </a:endParaRPr>
            </a:p>
          </p:txBody>
        </p:sp>
      </p:grpSp>
      <p:grpSp>
        <p:nvGrpSpPr>
          <p:cNvPr id="6" name="Group 15"/>
          <p:cNvGrpSpPr/>
          <p:nvPr/>
        </p:nvGrpSpPr>
        <p:grpSpPr>
          <a:xfrm rot="21341217">
            <a:off x="4808430" y="6096273"/>
            <a:ext cx="822960" cy="548640"/>
            <a:chOff x="5431449" y="3593431"/>
            <a:chExt cx="1304698" cy="788099"/>
          </a:xfrm>
        </p:grpSpPr>
        <p:pic>
          <p:nvPicPr>
            <p:cNvPr id="86"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8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4,641</a:t>
              </a:r>
              <a:endParaRPr lang="en-US" sz="900" b="1" dirty="0">
                <a:solidFill>
                  <a:srgbClr val="002060"/>
                </a:solidFill>
                <a:latin typeface="Lucida Calligraphy" pitchFamily="66" charset="0"/>
              </a:endParaRPr>
            </a:p>
          </p:txBody>
        </p:sp>
      </p:grpSp>
      <p:sp>
        <p:nvSpPr>
          <p:cNvPr id="91" name="TextBox 90"/>
          <p:cNvSpPr txBox="1"/>
          <p:nvPr/>
        </p:nvSpPr>
        <p:spPr>
          <a:xfrm>
            <a:off x="139699" y="1104900"/>
            <a:ext cx="3683153"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OWNERSHIP TYPE</a:t>
            </a:r>
            <a:endParaRPr lang="en-US" sz="1800" b="1" i="1" u="sng" dirty="0">
              <a:solidFill>
                <a:srgbClr val="002060"/>
              </a:solidFill>
              <a:latin typeface="Calibri" pitchFamily="34" charset="0"/>
            </a:endParaRPr>
          </a:p>
        </p:txBody>
      </p:sp>
      <p:sp>
        <p:nvSpPr>
          <p:cNvPr id="36" name="Round Diagonal Corner Rectangle 35"/>
          <p:cNvSpPr/>
          <p:nvPr/>
        </p:nvSpPr>
        <p:spPr bwMode="auto">
          <a:xfrm>
            <a:off x="338287" y="8111394"/>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 Government owned cold storages have reported the least storage capacity across various ownership types. </a:t>
            </a:r>
            <a:endParaRPr lang="en-US" sz="1400" dirty="0">
              <a:solidFill>
                <a:srgbClr val="002060"/>
              </a:solidFill>
              <a:latin typeface="Calibri" pitchFamily="34" charset="0"/>
            </a:endParaRPr>
          </a:p>
        </p:txBody>
      </p:sp>
      <p:graphicFrame>
        <p:nvGraphicFramePr>
          <p:cNvPr id="37" name="Table 36"/>
          <p:cNvGraphicFramePr>
            <a:graphicFrameLocks noGrp="1"/>
          </p:cNvGraphicFramePr>
          <p:nvPr/>
        </p:nvGraphicFramePr>
        <p:xfrm>
          <a:off x="304800" y="2198184"/>
          <a:ext cx="1190566" cy="3635688"/>
        </p:xfrm>
        <a:graphic>
          <a:graphicData uri="http://schemas.openxmlformats.org/drawingml/2006/table">
            <a:tbl>
              <a:tblPr/>
              <a:tblGrid>
                <a:gridCol w="1190566"/>
              </a:tblGrid>
              <a:tr h="454461">
                <a:tc>
                  <a:txBody>
                    <a:bodyPr/>
                    <a:lstStyle/>
                    <a:p>
                      <a:pPr algn="r" fontAlgn="ctr"/>
                      <a:r>
                        <a:rPr lang="en-US" sz="1000" b="0" i="0" u="none" strike="noStrike" kern="1200" dirty="0">
                          <a:solidFill>
                            <a:srgbClr val="002060"/>
                          </a:solidFill>
                          <a:latin typeface="Calibri"/>
                          <a:ea typeface="+mn-ea"/>
                          <a:cs typeface="+mn-cs"/>
                        </a:rPr>
                        <a:t>&lt;=</a:t>
                      </a:r>
                      <a:r>
                        <a:rPr lang="en-US" sz="1000" b="0" i="0" u="none" strike="noStrike" kern="1200" dirty="0" smtClean="0">
                          <a:solidFill>
                            <a:srgbClr val="002060"/>
                          </a:solidFill>
                          <a:latin typeface="Calibri"/>
                          <a:ea typeface="+mn-ea"/>
                          <a:cs typeface="+mn-cs"/>
                        </a:rPr>
                        <a:t>100</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100-500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500.1-1000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1000.1-2000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2000.1-3000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3000.1-5000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Above 5000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algn="r" fontAlgn="ctr"/>
                      <a:r>
                        <a:rPr lang="en-US" sz="1000" b="0" i="0" u="none" strike="noStrike" kern="1200" dirty="0">
                          <a:solidFill>
                            <a:srgbClr val="002060"/>
                          </a:solidFill>
                          <a:latin typeface="Calibri"/>
                          <a:ea typeface="+mn-ea"/>
                          <a:cs typeface="+mn-cs"/>
                        </a:rPr>
                        <a:t> No Response</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38" name="Chart 37"/>
          <p:cNvGraphicFramePr/>
          <p:nvPr/>
        </p:nvGraphicFramePr>
        <p:xfrm>
          <a:off x="1121017" y="2148056"/>
          <a:ext cx="1355483" cy="4203519"/>
        </p:xfrm>
        <a:graphic>
          <a:graphicData uri="http://schemas.openxmlformats.org/drawingml/2006/chart">
            <c:chart xmlns:c="http://schemas.openxmlformats.org/drawingml/2006/chart" xmlns:r="http://schemas.openxmlformats.org/officeDocument/2006/relationships" r:id="rId6"/>
          </a:graphicData>
        </a:graphic>
      </p:graphicFrame>
      <p:sp>
        <p:nvSpPr>
          <p:cNvPr id="39" name="TextBox 38"/>
          <p:cNvSpPr txBox="1"/>
          <p:nvPr/>
        </p:nvSpPr>
        <p:spPr>
          <a:xfrm>
            <a:off x="1121424" y="1635722"/>
            <a:ext cx="795411" cy="553998"/>
          </a:xfrm>
          <a:prstGeom prst="rect">
            <a:avLst/>
          </a:prstGeom>
          <a:noFill/>
        </p:spPr>
        <p:txBody>
          <a:bodyPr wrap="none" rtlCol="0">
            <a:spAutoFit/>
          </a:bodyPr>
          <a:lstStyle/>
          <a:p>
            <a:r>
              <a:rPr lang="en-US" sz="1000" b="1" dirty="0" smtClean="0">
                <a:solidFill>
                  <a:srgbClr val="002060"/>
                </a:solidFill>
                <a:latin typeface="Calibri" pitchFamily="34" charset="0"/>
              </a:rPr>
              <a:t>Association</a:t>
            </a:r>
          </a:p>
          <a:p>
            <a:r>
              <a:rPr lang="en-US" sz="1000" b="1" dirty="0" smtClean="0">
                <a:solidFill>
                  <a:srgbClr val="002060"/>
                </a:solidFill>
                <a:latin typeface="Calibri" pitchFamily="34" charset="0"/>
              </a:rPr>
              <a:t>Private</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n=12)</a:t>
            </a:r>
            <a:endParaRPr lang="en-US" sz="1000" b="1" dirty="0">
              <a:solidFill>
                <a:srgbClr val="002060"/>
              </a:solidFill>
              <a:latin typeface="Calibri" pitchFamily="34" charset="0"/>
            </a:endParaRPr>
          </a:p>
        </p:txBody>
      </p:sp>
      <p:sp>
        <p:nvSpPr>
          <p:cNvPr id="40" name="TextBox 39"/>
          <p:cNvSpPr txBox="1"/>
          <p:nvPr/>
        </p:nvSpPr>
        <p:spPr>
          <a:xfrm>
            <a:off x="2341504" y="1691268"/>
            <a:ext cx="832279" cy="400110"/>
          </a:xfrm>
          <a:prstGeom prst="rect">
            <a:avLst/>
          </a:prstGeom>
          <a:noFill/>
        </p:spPr>
        <p:txBody>
          <a:bodyPr wrap="none" rtlCol="0">
            <a:spAutoFit/>
          </a:bodyPr>
          <a:lstStyle/>
          <a:p>
            <a:r>
              <a:rPr lang="en-US" sz="1000" b="1" dirty="0" smtClean="0">
                <a:solidFill>
                  <a:srgbClr val="002060"/>
                </a:solidFill>
                <a:latin typeface="Calibri" pitchFamily="34" charset="0"/>
              </a:rPr>
              <a:t>Cooperative</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n=130)</a:t>
            </a:r>
            <a:endParaRPr lang="en-US" sz="1000" b="1" dirty="0">
              <a:solidFill>
                <a:srgbClr val="002060"/>
              </a:solidFill>
              <a:latin typeface="Calibri" pitchFamily="34" charset="0"/>
            </a:endParaRPr>
          </a:p>
        </p:txBody>
      </p:sp>
      <p:sp>
        <p:nvSpPr>
          <p:cNvPr id="41" name="TextBox 40"/>
          <p:cNvSpPr txBox="1"/>
          <p:nvPr/>
        </p:nvSpPr>
        <p:spPr>
          <a:xfrm>
            <a:off x="3547658" y="1691268"/>
            <a:ext cx="856325" cy="400110"/>
          </a:xfrm>
          <a:prstGeom prst="rect">
            <a:avLst/>
          </a:prstGeom>
          <a:noFill/>
        </p:spPr>
        <p:txBody>
          <a:bodyPr wrap="none" rtlCol="0">
            <a:spAutoFit/>
          </a:bodyPr>
          <a:lstStyle/>
          <a:p>
            <a:r>
              <a:rPr lang="en-US" sz="1000" b="1" dirty="0" smtClean="0">
                <a:solidFill>
                  <a:srgbClr val="002060"/>
                </a:solidFill>
                <a:latin typeface="Calibri" pitchFamily="34" charset="0"/>
              </a:rPr>
              <a:t>Government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n=82)</a:t>
            </a:r>
            <a:endParaRPr lang="en-US" sz="1000" b="1" dirty="0">
              <a:solidFill>
                <a:srgbClr val="002060"/>
              </a:solidFill>
              <a:latin typeface="Calibri" pitchFamily="34" charset="0"/>
            </a:endParaRPr>
          </a:p>
        </p:txBody>
      </p:sp>
      <p:sp>
        <p:nvSpPr>
          <p:cNvPr id="42" name="TextBox 41"/>
          <p:cNvSpPr txBox="1"/>
          <p:nvPr/>
        </p:nvSpPr>
        <p:spPr>
          <a:xfrm>
            <a:off x="4546949" y="1578534"/>
            <a:ext cx="1277654" cy="553998"/>
          </a:xfrm>
          <a:prstGeom prst="rect">
            <a:avLst/>
          </a:prstGeom>
          <a:noFill/>
        </p:spPr>
        <p:txBody>
          <a:bodyPr wrap="square" rtlCol="0">
            <a:spAutoFit/>
          </a:bodyPr>
          <a:lstStyle/>
          <a:p>
            <a:r>
              <a:rPr lang="en-US" sz="1000" b="1" dirty="0" smtClean="0">
                <a:solidFill>
                  <a:srgbClr val="002060"/>
                </a:solidFill>
                <a:latin typeface="Calibri" pitchFamily="34" charset="0"/>
              </a:rPr>
              <a:t>Not mentioned any ownership type</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n=24)</a:t>
            </a:r>
            <a:endParaRPr lang="en-US" sz="1000" b="1" dirty="0">
              <a:solidFill>
                <a:srgbClr val="002060"/>
              </a:solidFill>
              <a:latin typeface="Calibri" pitchFamily="34" charset="0"/>
            </a:endParaRPr>
          </a:p>
        </p:txBody>
      </p:sp>
      <p:grpSp>
        <p:nvGrpSpPr>
          <p:cNvPr id="7" name="Group 15"/>
          <p:cNvGrpSpPr/>
          <p:nvPr/>
        </p:nvGrpSpPr>
        <p:grpSpPr>
          <a:xfrm rot="21341217">
            <a:off x="2569101" y="6924948"/>
            <a:ext cx="822960" cy="548640"/>
            <a:chOff x="5431449" y="3593431"/>
            <a:chExt cx="1304698" cy="788099"/>
          </a:xfrm>
        </p:grpSpPr>
        <p:pic>
          <p:nvPicPr>
            <p:cNvPr id="46"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4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r>
                <a:rPr lang="en-US" sz="900" b="1">
                  <a:solidFill>
                    <a:srgbClr val="002060"/>
                  </a:solidFill>
                  <a:latin typeface="Lucida Calligraphy" pitchFamily="66" charset="0"/>
                </a:rPr>
                <a:t/>
              </a:r>
              <a:br>
                <a:rPr lang="en-US" sz="900" b="1">
                  <a:solidFill>
                    <a:srgbClr val="002060"/>
                  </a:solidFill>
                  <a:latin typeface="Lucida Calligraphy" pitchFamily="66" charset="0"/>
                </a:rPr>
              </a:br>
              <a:r>
                <a:rPr lang="en-US" sz="900" b="1" smtClean="0">
                  <a:solidFill>
                    <a:srgbClr val="002060"/>
                  </a:solidFill>
                  <a:latin typeface="Lucida Calligraphy" pitchFamily="66" charset="0"/>
                </a:rPr>
                <a:t>900</a:t>
              </a:r>
              <a:endParaRPr lang="en-US" sz="900" b="1" dirty="0">
                <a:solidFill>
                  <a:srgbClr val="002060"/>
                </a:solidFill>
                <a:latin typeface="Lucida Calligraphy" pitchFamily="66" charset="0"/>
              </a:endParaRPr>
            </a:p>
          </p:txBody>
        </p:sp>
      </p:grpSp>
      <p:grpSp>
        <p:nvGrpSpPr>
          <p:cNvPr id="8" name="Group 15"/>
          <p:cNvGrpSpPr/>
          <p:nvPr/>
        </p:nvGrpSpPr>
        <p:grpSpPr>
          <a:xfrm rot="21341217">
            <a:off x="3754011" y="6924948"/>
            <a:ext cx="822960" cy="548640"/>
            <a:chOff x="5431449" y="3593431"/>
            <a:chExt cx="1304698" cy="788099"/>
          </a:xfrm>
        </p:grpSpPr>
        <p:pic>
          <p:nvPicPr>
            <p:cNvPr id="49"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5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r>
                <a:rPr lang="en-US" sz="900" b="1" dirty="0">
                  <a:solidFill>
                    <a:srgbClr val="002060"/>
                  </a:solidFill>
                  <a:latin typeface="Lucida Calligraphy" pitchFamily="66" charset="0"/>
                </a:rPr>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250</a:t>
              </a:r>
              <a:endParaRPr lang="en-US" sz="900" b="1" dirty="0">
                <a:solidFill>
                  <a:srgbClr val="002060"/>
                </a:solidFill>
                <a:latin typeface="Lucida Calligraphy" pitchFamily="66" charset="0"/>
              </a:endParaRPr>
            </a:p>
          </p:txBody>
        </p:sp>
      </p:grpSp>
      <p:grpSp>
        <p:nvGrpSpPr>
          <p:cNvPr id="9" name="Group 15"/>
          <p:cNvGrpSpPr/>
          <p:nvPr/>
        </p:nvGrpSpPr>
        <p:grpSpPr>
          <a:xfrm rot="21341217">
            <a:off x="4809381" y="6924948"/>
            <a:ext cx="822960" cy="548640"/>
            <a:chOff x="5431449" y="3593431"/>
            <a:chExt cx="1304698" cy="788099"/>
          </a:xfrm>
        </p:grpSpPr>
        <p:pic>
          <p:nvPicPr>
            <p:cNvPr id="55"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5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r>
                <a:rPr lang="en-US" sz="900" b="1">
                  <a:solidFill>
                    <a:srgbClr val="002060"/>
                  </a:solidFill>
                  <a:latin typeface="Lucida Calligraphy" pitchFamily="66" charset="0"/>
                </a:rPr>
                <a:t/>
              </a:r>
              <a:br>
                <a:rPr lang="en-US" sz="900" b="1">
                  <a:solidFill>
                    <a:srgbClr val="002060"/>
                  </a:solidFill>
                  <a:latin typeface="Lucida Calligraphy" pitchFamily="66" charset="0"/>
                </a:rPr>
              </a:br>
              <a:r>
                <a:rPr lang="en-US" sz="900" b="1" smtClean="0">
                  <a:solidFill>
                    <a:srgbClr val="002060"/>
                  </a:solidFill>
                  <a:latin typeface="Lucida Calligraphy" pitchFamily="66" charset="0"/>
                </a:rPr>
                <a:t>1,300</a:t>
              </a:r>
              <a:endParaRPr lang="en-US" sz="900" b="1" dirty="0">
                <a:solidFill>
                  <a:srgbClr val="002060"/>
                </a:solidFill>
                <a:latin typeface="Lucida Calligraphy" pitchFamily="66" charset="0"/>
              </a:endParaRPr>
            </a:p>
          </p:txBody>
        </p:sp>
      </p:grpSp>
      <p:sp>
        <p:nvSpPr>
          <p:cNvPr id="51" name="TextBox 50"/>
          <p:cNvSpPr txBox="1"/>
          <p:nvPr/>
        </p:nvSpPr>
        <p:spPr>
          <a:xfrm>
            <a:off x="3794760" y="1127760"/>
            <a:ext cx="2734468"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Metric Tonnes</a:t>
            </a:r>
            <a:endParaRPr lang="en-IN" sz="1200" dirty="0">
              <a:solidFill>
                <a:schemeClr val="tx1"/>
              </a:solidFill>
            </a:endParaRPr>
          </a:p>
        </p:txBody>
      </p:sp>
      <p:grpSp>
        <p:nvGrpSpPr>
          <p:cNvPr id="10" name="Group 15"/>
          <p:cNvGrpSpPr/>
          <p:nvPr/>
        </p:nvGrpSpPr>
        <p:grpSpPr>
          <a:xfrm rot="21341217">
            <a:off x="1365141" y="6077223"/>
            <a:ext cx="822960" cy="548640"/>
            <a:chOff x="5431449" y="3593431"/>
            <a:chExt cx="1304698" cy="788099"/>
          </a:xfrm>
        </p:grpSpPr>
        <p:pic>
          <p:nvPicPr>
            <p:cNvPr id="54"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5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MEAN</a:t>
              </a:r>
            </a:p>
            <a:p>
              <a:r>
                <a:rPr lang="en-US" sz="900" b="1" dirty="0" smtClean="0">
                  <a:solidFill>
                    <a:srgbClr val="002060"/>
                  </a:solidFill>
                  <a:latin typeface="Lucida Calligraphy" pitchFamily="66" charset="0"/>
                </a:rPr>
                <a:t>4,220</a:t>
              </a:r>
              <a:endParaRPr lang="en-US" sz="900" b="1" dirty="0">
                <a:solidFill>
                  <a:srgbClr val="002060"/>
                </a:solidFill>
                <a:latin typeface="Lucida Calligraphy" pitchFamily="66" charset="0"/>
              </a:endParaRPr>
            </a:p>
          </p:txBody>
        </p:sp>
      </p:grpSp>
      <p:grpSp>
        <p:nvGrpSpPr>
          <p:cNvPr id="11" name="Group 15"/>
          <p:cNvGrpSpPr/>
          <p:nvPr/>
        </p:nvGrpSpPr>
        <p:grpSpPr>
          <a:xfrm rot="21341217">
            <a:off x="1365141" y="6924948"/>
            <a:ext cx="822960" cy="548640"/>
            <a:chOff x="5431449" y="3593431"/>
            <a:chExt cx="1304698" cy="788099"/>
          </a:xfrm>
        </p:grpSpPr>
        <p:pic>
          <p:nvPicPr>
            <p:cNvPr id="61"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6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a:t>
              </a:r>
              <a:endParaRPr lang="en-US" sz="900" b="1" dirty="0">
                <a:solidFill>
                  <a:srgbClr val="002060"/>
                </a:solidFill>
                <a:latin typeface="Lucida Calligraphy" pitchFamily="66" charset="0"/>
              </a:endParaRPr>
            </a:p>
            <a:p>
              <a:r>
                <a:rPr lang="en-US" sz="900" b="1" dirty="0" smtClean="0">
                  <a:solidFill>
                    <a:srgbClr val="002060"/>
                  </a:solidFill>
                  <a:latin typeface="Lucida Calligraphy" pitchFamily="66" charset="0"/>
                </a:rPr>
                <a:t>4,000</a:t>
              </a:r>
              <a:endParaRPr lang="en-US" sz="900" b="1" dirty="0">
                <a:solidFill>
                  <a:srgbClr val="002060"/>
                </a:solidFill>
                <a:latin typeface="Lucida Calligraphy" pitchFamily="66" charset="0"/>
              </a:endParaRPr>
            </a:p>
          </p:txBody>
        </p:sp>
      </p:grpSp>
    </p:spTree>
  </p:cSld>
  <p:clrMapOvr>
    <a:masterClrMapping/>
  </p:clrMapOvr>
  <p:transition/>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13.17 AVERAGE STORAGE CAPACITY OF CS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7" name="TextBox 76"/>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graphicFrame>
        <p:nvGraphicFramePr>
          <p:cNvPr id="70" name="Chart 69"/>
          <p:cNvGraphicFramePr/>
          <p:nvPr/>
        </p:nvGraphicFramePr>
        <p:xfrm>
          <a:off x="2273542" y="2148056"/>
          <a:ext cx="1355483" cy="420351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1" name="Chart 70"/>
          <p:cNvGraphicFramePr/>
          <p:nvPr/>
        </p:nvGraphicFramePr>
        <p:xfrm>
          <a:off x="3426067" y="2148056"/>
          <a:ext cx="1355483" cy="420351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2" name="Chart 71"/>
          <p:cNvGraphicFramePr/>
          <p:nvPr/>
        </p:nvGraphicFramePr>
        <p:xfrm>
          <a:off x="4578592" y="2148056"/>
          <a:ext cx="1355483" cy="4203519"/>
        </p:xfrm>
        <a:graphic>
          <a:graphicData uri="http://schemas.openxmlformats.org/drawingml/2006/chart">
            <c:chart xmlns:c="http://schemas.openxmlformats.org/drawingml/2006/chart" xmlns:r="http://schemas.openxmlformats.org/officeDocument/2006/relationships" r:id="rId4"/>
          </a:graphicData>
        </a:graphic>
      </p:graphicFrame>
      <p:grpSp>
        <p:nvGrpSpPr>
          <p:cNvPr id="3" name="Group 15"/>
          <p:cNvGrpSpPr/>
          <p:nvPr/>
        </p:nvGrpSpPr>
        <p:grpSpPr>
          <a:xfrm rot="21341217">
            <a:off x="2512904" y="6096273"/>
            <a:ext cx="822960" cy="548640"/>
            <a:chOff x="5431449" y="3593431"/>
            <a:chExt cx="1304698" cy="788099"/>
          </a:xfrm>
        </p:grpSpPr>
        <p:pic>
          <p:nvPicPr>
            <p:cNvPr id="79"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80" name="Rectangle 68"/>
            <p:cNvSpPr>
              <a:spLocks noChangeArrowheads="1"/>
            </p:cNvSpPr>
            <p:nvPr/>
          </p:nvSpPr>
          <p:spPr bwMode="auto">
            <a:xfrm rot="21447237">
              <a:off x="5509457" y="3752678"/>
              <a:ext cx="1169558" cy="564595"/>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endParaRPr lang="en-US" sz="900" b="1" dirty="0" smtClean="0">
                <a:solidFill>
                  <a:srgbClr val="002060"/>
                </a:solidFill>
                <a:latin typeface="Lucida Calligraphy" pitchFamily="66" charset="0"/>
              </a:endParaRPr>
            </a:p>
            <a:p>
              <a:r>
                <a:rPr lang="en-US" sz="900" b="1" dirty="0" smtClean="0">
                  <a:solidFill>
                    <a:srgbClr val="002060"/>
                  </a:solidFill>
                  <a:latin typeface="Lucida Calligraphy" pitchFamily="66" charset="0"/>
                </a:rPr>
                <a:t>5,656</a:t>
              </a:r>
              <a:r>
                <a:rPr lang="en-US" sz="900" b="1" dirty="0">
                  <a:solidFill>
                    <a:srgbClr val="002060"/>
                  </a:solidFill>
                  <a:latin typeface="Lucida Calligraphy" pitchFamily="66" charset="0"/>
                </a:rPr>
                <a:t/>
              </a:r>
              <a:br>
                <a:rPr lang="en-US" sz="900" b="1" dirty="0">
                  <a:solidFill>
                    <a:srgbClr val="002060"/>
                  </a:solidFill>
                  <a:latin typeface="Lucida Calligraphy" pitchFamily="66" charset="0"/>
                </a:rPr>
              </a:br>
              <a:endParaRPr lang="en-US" sz="900" b="1" dirty="0">
                <a:solidFill>
                  <a:srgbClr val="002060"/>
                </a:solidFill>
                <a:latin typeface="Lucida Calligraphy" pitchFamily="66" charset="0"/>
              </a:endParaRPr>
            </a:p>
          </p:txBody>
        </p:sp>
      </p:grpSp>
      <p:grpSp>
        <p:nvGrpSpPr>
          <p:cNvPr id="5" name="Group 15"/>
          <p:cNvGrpSpPr/>
          <p:nvPr/>
        </p:nvGrpSpPr>
        <p:grpSpPr>
          <a:xfrm rot="21341217">
            <a:off x="3660667" y="6096273"/>
            <a:ext cx="822960" cy="548640"/>
            <a:chOff x="5431449" y="3593431"/>
            <a:chExt cx="1304698" cy="788099"/>
          </a:xfrm>
        </p:grpSpPr>
        <p:pic>
          <p:nvPicPr>
            <p:cNvPr id="82"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8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MEAN</a:t>
              </a:r>
            </a:p>
            <a:p>
              <a:r>
                <a:rPr lang="en-US" sz="900" b="1" dirty="0" smtClean="0">
                  <a:solidFill>
                    <a:srgbClr val="002060"/>
                  </a:solidFill>
                  <a:latin typeface="Lucida Calligraphy" pitchFamily="66" charset="0"/>
                </a:rPr>
                <a:t>5,940</a:t>
              </a:r>
              <a:endParaRPr lang="en-US" sz="900" b="1" dirty="0">
                <a:solidFill>
                  <a:srgbClr val="002060"/>
                </a:solidFill>
                <a:latin typeface="Lucida Calligraphy" pitchFamily="66" charset="0"/>
              </a:endParaRPr>
            </a:p>
          </p:txBody>
        </p:sp>
      </p:grpSp>
      <p:grpSp>
        <p:nvGrpSpPr>
          <p:cNvPr id="6" name="Group 15"/>
          <p:cNvGrpSpPr/>
          <p:nvPr/>
        </p:nvGrpSpPr>
        <p:grpSpPr>
          <a:xfrm rot="21341217">
            <a:off x="4808430" y="6096273"/>
            <a:ext cx="822960" cy="548640"/>
            <a:chOff x="5431449" y="3593431"/>
            <a:chExt cx="1304698" cy="788099"/>
          </a:xfrm>
        </p:grpSpPr>
        <p:pic>
          <p:nvPicPr>
            <p:cNvPr id="86"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8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r>
                <a:rPr lang="en-US" sz="900" b="1">
                  <a:solidFill>
                    <a:srgbClr val="002060"/>
                  </a:solidFill>
                  <a:latin typeface="Lucida Calligraphy" pitchFamily="66" charset="0"/>
                </a:rPr>
                <a:t/>
              </a:r>
              <a:br>
                <a:rPr lang="en-US" sz="900" b="1">
                  <a:solidFill>
                    <a:srgbClr val="002060"/>
                  </a:solidFill>
                  <a:latin typeface="Lucida Calligraphy" pitchFamily="66" charset="0"/>
                </a:rPr>
              </a:br>
              <a:r>
                <a:rPr lang="en-US" sz="900" b="1" smtClean="0">
                  <a:solidFill>
                    <a:srgbClr val="002060"/>
                  </a:solidFill>
                  <a:latin typeface="Lucida Calligraphy" pitchFamily="66" charset="0"/>
                </a:rPr>
                <a:t>3,355</a:t>
              </a:r>
              <a:endParaRPr lang="en-US" sz="900" b="1" dirty="0">
                <a:solidFill>
                  <a:srgbClr val="002060"/>
                </a:solidFill>
                <a:latin typeface="Lucida Calligraphy" pitchFamily="66" charset="0"/>
              </a:endParaRPr>
            </a:p>
          </p:txBody>
        </p:sp>
      </p:grpSp>
      <p:sp>
        <p:nvSpPr>
          <p:cNvPr id="91" name="TextBox 90"/>
          <p:cNvSpPr txBox="1"/>
          <p:nvPr/>
        </p:nvSpPr>
        <p:spPr>
          <a:xfrm>
            <a:off x="139699" y="1104900"/>
            <a:ext cx="3683153"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Urban/Rural/NHB/NHM</a:t>
            </a:r>
            <a:endParaRPr lang="en-US" sz="1800" b="1" i="1" u="sng" dirty="0">
              <a:solidFill>
                <a:srgbClr val="002060"/>
              </a:solidFill>
              <a:latin typeface="Calibri" pitchFamily="34" charset="0"/>
            </a:endParaRPr>
          </a:p>
        </p:txBody>
      </p:sp>
      <p:graphicFrame>
        <p:nvGraphicFramePr>
          <p:cNvPr id="37" name="Table 36"/>
          <p:cNvGraphicFramePr>
            <a:graphicFrameLocks noGrp="1"/>
          </p:cNvGraphicFramePr>
          <p:nvPr/>
        </p:nvGraphicFramePr>
        <p:xfrm>
          <a:off x="304800" y="2198184"/>
          <a:ext cx="1190566" cy="3635688"/>
        </p:xfrm>
        <a:graphic>
          <a:graphicData uri="http://schemas.openxmlformats.org/drawingml/2006/table">
            <a:tbl>
              <a:tblPr/>
              <a:tblGrid>
                <a:gridCol w="1190566"/>
              </a:tblGrid>
              <a:tr h="454461">
                <a:tc>
                  <a:txBody>
                    <a:bodyPr/>
                    <a:lstStyle/>
                    <a:p>
                      <a:pPr algn="r" fontAlgn="ctr"/>
                      <a:r>
                        <a:rPr lang="en-US" sz="1000" b="0" i="0" u="none" strike="noStrike" kern="1200" dirty="0">
                          <a:solidFill>
                            <a:srgbClr val="002060"/>
                          </a:solidFill>
                          <a:latin typeface="Calibri"/>
                          <a:ea typeface="+mn-ea"/>
                          <a:cs typeface="+mn-cs"/>
                        </a:rPr>
                        <a:t>&lt;=</a:t>
                      </a:r>
                      <a:r>
                        <a:rPr lang="en-US" sz="1000" b="0" i="0" u="none" strike="noStrike" kern="1200" dirty="0" smtClean="0">
                          <a:solidFill>
                            <a:srgbClr val="002060"/>
                          </a:solidFill>
                          <a:latin typeface="Calibri"/>
                          <a:ea typeface="+mn-ea"/>
                          <a:cs typeface="+mn-cs"/>
                        </a:rPr>
                        <a:t>100</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100-500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500.1-1000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1000.1-2000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2000.1-3000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3000.1-5000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Above 5000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54461">
                <a:tc>
                  <a:txBody>
                    <a:bodyPr/>
                    <a:lstStyle/>
                    <a:p>
                      <a:pPr algn="r" fontAlgn="ctr"/>
                      <a:r>
                        <a:rPr lang="en-US" sz="1000" b="0" i="0" u="none" strike="noStrike" kern="1200" dirty="0">
                          <a:solidFill>
                            <a:srgbClr val="002060"/>
                          </a:solidFill>
                          <a:latin typeface="Calibri"/>
                          <a:ea typeface="+mn-ea"/>
                          <a:cs typeface="+mn-cs"/>
                        </a:rPr>
                        <a:t> No Response</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38" name="Chart 37"/>
          <p:cNvGraphicFramePr/>
          <p:nvPr/>
        </p:nvGraphicFramePr>
        <p:xfrm>
          <a:off x="1121017" y="2148056"/>
          <a:ext cx="1355483" cy="4203519"/>
        </p:xfrm>
        <a:graphic>
          <a:graphicData uri="http://schemas.openxmlformats.org/drawingml/2006/chart">
            <c:chart xmlns:c="http://schemas.openxmlformats.org/drawingml/2006/chart" xmlns:r="http://schemas.openxmlformats.org/officeDocument/2006/relationships" r:id="rId6"/>
          </a:graphicData>
        </a:graphic>
      </p:graphicFrame>
      <p:sp>
        <p:nvSpPr>
          <p:cNvPr id="39" name="TextBox 38"/>
          <p:cNvSpPr txBox="1"/>
          <p:nvPr/>
        </p:nvSpPr>
        <p:spPr>
          <a:xfrm>
            <a:off x="1141465" y="1635722"/>
            <a:ext cx="755335" cy="400110"/>
          </a:xfrm>
          <a:prstGeom prst="rect">
            <a:avLst/>
          </a:prstGeom>
          <a:noFill/>
        </p:spPr>
        <p:txBody>
          <a:bodyPr wrap="none" rtlCol="0">
            <a:spAutoFit/>
          </a:bodyPr>
          <a:lstStyle/>
          <a:p>
            <a:r>
              <a:rPr lang="en-US" sz="1000" b="1" dirty="0" smtClean="0">
                <a:solidFill>
                  <a:srgbClr val="002060"/>
                </a:solidFill>
                <a:latin typeface="Calibri" pitchFamily="34" charset="0"/>
              </a:rPr>
              <a:t>Urban CS’s</a:t>
            </a:r>
          </a:p>
          <a:p>
            <a:r>
              <a:rPr lang="en-US" sz="1000" b="1" dirty="0" smtClean="0">
                <a:solidFill>
                  <a:srgbClr val="002060"/>
                </a:solidFill>
                <a:latin typeface="Calibri" pitchFamily="34" charset="0"/>
              </a:rPr>
              <a:t>(n=1481)</a:t>
            </a:r>
            <a:endParaRPr lang="en-US" sz="1000" b="1" dirty="0">
              <a:solidFill>
                <a:srgbClr val="002060"/>
              </a:solidFill>
              <a:latin typeface="Calibri" pitchFamily="34" charset="0"/>
            </a:endParaRPr>
          </a:p>
        </p:txBody>
      </p:sp>
      <p:sp>
        <p:nvSpPr>
          <p:cNvPr id="40" name="TextBox 39"/>
          <p:cNvSpPr txBox="1"/>
          <p:nvPr/>
        </p:nvSpPr>
        <p:spPr>
          <a:xfrm>
            <a:off x="2404020" y="1691268"/>
            <a:ext cx="707246" cy="400110"/>
          </a:xfrm>
          <a:prstGeom prst="rect">
            <a:avLst/>
          </a:prstGeom>
          <a:noFill/>
        </p:spPr>
        <p:txBody>
          <a:bodyPr wrap="none" rtlCol="0">
            <a:spAutoFit/>
          </a:bodyPr>
          <a:lstStyle/>
          <a:p>
            <a:r>
              <a:rPr lang="en-US" sz="1000" b="1" dirty="0" smtClean="0">
                <a:solidFill>
                  <a:srgbClr val="002060"/>
                </a:solidFill>
                <a:latin typeface="Calibri" pitchFamily="34" charset="0"/>
              </a:rPr>
              <a:t>Rural CS’s</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n=3522)</a:t>
            </a:r>
            <a:endParaRPr lang="en-US" sz="1000" b="1" dirty="0">
              <a:solidFill>
                <a:srgbClr val="002060"/>
              </a:solidFill>
              <a:latin typeface="Calibri" pitchFamily="34" charset="0"/>
            </a:endParaRPr>
          </a:p>
        </p:txBody>
      </p:sp>
      <p:sp>
        <p:nvSpPr>
          <p:cNvPr id="41" name="TextBox 40"/>
          <p:cNvSpPr txBox="1"/>
          <p:nvPr/>
        </p:nvSpPr>
        <p:spPr>
          <a:xfrm>
            <a:off x="3598954" y="1691268"/>
            <a:ext cx="753732" cy="400110"/>
          </a:xfrm>
          <a:prstGeom prst="rect">
            <a:avLst/>
          </a:prstGeom>
          <a:noFill/>
        </p:spPr>
        <p:txBody>
          <a:bodyPr wrap="none" rtlCol="0">
            <a:spAutoFit/>
          </a:bodyPr>
          <a:lstStyle/>
          <a:p>
            <a:r>
              <a:rPr lang="en-US" sz="1000" b="1" dirty="0" smtClean="0">
                <a:solidFill>
                  <a:srgbClr val="002060"/>
                </a:solidFill>
                <a:latin typeface="Calibri" pitchFamily="34" charset="0"/>
              </a:rPr>
              <a:t>NHB/NHM</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n=3061)</a:t>
            </a:r>
            <a:endParaRPr lang="en-US" sz="1000" b="1" dirty="0">
              <a:solidFill>
                <a:srgbClr val="002060"/>
              </a:solidFill>
              <a:latin typeface="Calibri" pitchFamily="34" charset="0"/>
            </a:endParaRPr>
          </a:p>
        </p:txBody>
      </p:sp>
      <p:sp>
        <p:nvSpPr>
          <p:cNvPr id="42" name="TextBox 41"/>
          <p:cNvSpPr txBox="1"/>
          <p:nvPr/>
        </p:nvSpPr>
        <p:spPr>
          <a:xfrm>
            <a:off x="4546949" y="1578534"/>
            <a:ext cx="1277654" cy="400110"/>
          </a:xfrm>
          <a:prstGeom prst="rect">
            <a:avLst/>
          </a:prstGeom>
          <a:noFill/>
        </p:spPr>
        <p:txBody>
          <a:bodyPr wrap="square" rtlCol="0">
            <a:spAutoFit/>
          </a:bodyPr>
          <a:lstStyle/>
          <a:p>
            <a:r>
              <a:rPr lang="en-US" sz="1000" b="1" dirty="0" smtClean="0">
                <a:solidFill>
                  <a:srgbClr val="002060"/>
                </a:solidFill>
                <a:latin typeface="Calibri" pitchFamily="34" charset="0"/>
              </a:rPr>
              <a:t>Others</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n=1942)</a:t>
            </a:r>
            <a:endParaRPr lang="en-US" sz="1000" b="1" dirty="0">
              <a:solidFill>
                <a:srgbClr val="002060"/>
              </a:solidFill>
              <a:latin typeface="Calibri" pitchFamily="34" charset="0"/>
            </a:endParaRPr>
          </a:p>
        </p:txBody>
      </p:sp>
      <p:grpSp>
        <p:nvGrpSpPr>
          <p:cNvPr id="7" name="Group 15"/>
          <p:cNvGrpSpPr/>
          <p:nvPr/>
        </p:nvGrpSpPr>
        <p:grpSpPr>
          <a:xfrm rot="21341217">
            <a:off x="2569101" y="6924948"/>
            <a:ext cx="822960" cy="548640"/>
            <a:chOff x="5431449" y="3593431"/>
            <a:chExt cx="1304698" cy="788099"/>
          </a:xfrm>
        </p:grpSpPr>
        <p:pic>
          <p:nvPicPr>
            <p:cNvPr id="46"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4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r>
                <a:rPr lang="en-US" sz="900" b="1">
                  <a:solidFill>
                    <a:srgbClr val="002060"/>
                  </a:solidFill>
                  <a:latin typeface="Lucida Calligraphy" pitchFamily="66" charset="0"/>
                </a:rPr>
                <a:t/>
              </a:r>
              <a:br>
                <a:rPr lang="en-US" sz="900" b="1">
                  <a:solidFill>
                    <a:srgbClr val="002060"/>
                  </a:solidFill>
                  <a:latin typeface="Lucida Calligraphy" pitchFamily="66" charset="0"/>
                </a:rPr>
              </a:br>
              <a:r>
                <a:rPr lang="en-US" sz="900" b="1" smtClean="0">
                  <a:solidFill>
                    <a:srgbClr val="002060"/>
                  </a:solidFill>
                  <a:latin typeface="Lucida Calligraphy" pitchFamily="66" charset="0"/>
                </a:rPr>
                <a:t>4,967</a:t>
              </a:r>
              <a:endParaRPr lang="en-US" sz="900" b="1" dirty="0">
                <a:solidFill>
                  <a:srgbClr val="002060"/>
                </a:solidFill>
                <a:latin typeface="Lucida Calligraphy" pitchFamily="66" charset="0"/>
              </a:endParaRPr>
            </a:p>
          </p:txBody>
        </p:sp>
      </p:grpSp>
      <p:grpSp>
        <p:nvGrpSpPr>
          <p:cNvPr id="8" name="Group 15"/>
          <p:cNvGrpSpPr/>
          <p:nvPr/>
        </p:nvGrpSpPr>
        <p:grpSpPr>
          <a:xfrm rot="21341217">
            <a:off x="3754011" y="6924948"/>
            <a:ext cx="822960" cy="548640"/>
            <a:chOff x="5431449" y="3593431"/>
            <a:chExt cx="1304698" cy="788099"/>
          </a:xfrm>
        </p:grpSpPr>
        <p:pic>
          <p:nvPicPr>
            <p:cNvPr id="49"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5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r>
                <a:rPr lang="en-US" sz="900" b="1" dirty="0">
                  <a:solidFill>
                    <a:srgbClr val="002060"/>
                  </a:solidFill>
                  <a:latin typeface="Lucida Calligraphy" pitchFamily="66" charset="0"/>
                </a:rPr>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4,975</a:t>
              </a:r>
              <a:endParaRPr lang="en-US" sz="900" b="1" dirty="0">
                <a:solidFill>
                  <a:srgbClr val="002060"/>
                </a:solidFill>
                <a:latin typeface="Lucida Calligraphy" pitchFamily="66" charset="0"/>
              </a:endParaRPr>
            </a:p>
          </p:txBody>
        </p:sp>
      </p:grpSp>
      <p:grpSp>
        <p:nvGrpSpPr>
          <p:cNvPr id="9" name="Group 15"/>
          <p:cNvGrpSpPr/>
          <p:nvPr/>
        </p:nvGrpSpPr>
        <p:grpSpPr>
          <a:xfrm rot="21341217">
            <a:off x="4809381" y="6924948"/>
            <a:ext cx="822960" cy="548640"/>
            <a:chOff x="5431449" y="3593431"/>
            <a:chExt cx="1304698" cy="788099"/>
          </a:xfrm>
        </p:grpSpPr>
        <p:pic>
          <p:nvPicPr>
            <p:cNvPr id="55"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5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 </a:t>
              </a:r>
              <a:r>
                <a:rPr lang="en-US" sz="900" b="1">
                  <a:solidFill>
                    <a:srgbClr val="002060"/>
                  </a:solidFill>
                  <a:latin typeface="Lucida Calligraphy" pitchFamily="66" charset="0"/>
                </a:rPr>
                <a:t/>
              </a:r>
              <a:br>
                <a:rPr lang="en-US" sz="900" b="1">
                  <a:solidFill>
                    <a:srgbClr val="002060"/>
                  </a:solidFill>
                  <a:latin typeface="Lucida Calligraphy" pitchFamily="66" charset="0"/>
                </a:rPr>
              </a:br>
              <a:r>
                <a:rPr lang="en-US" sz="900" b="1" smtClean="0">
                  <a:solidFill>
                    <a:srgbClr val="002060"/>
                  </a:solidFill>
                  <a:latin typeface="Lucida Calligraphy" pitchFamily="66" charset="0"/>
                </a:rPr>
                <a:t>1,999</a:t>
              </a:r>
              <a:endParaRPr lang="en-US" sz="900" b="1" dirty="0">
                <a:solidFill>
                  <a:srgbClr val="002060"/>
                </a:solidFill>
                <a:latin typeface="Lucida Calligraphy" pitchFamily="66" charset="0"/>
              </a:endParaRPr>
            </a:p>
          </p:txBody>
        </p:sp>
      </p:grpSp>
      <p:sp>
        <p:nvSpPr>
          <p:cNvPr id="51" name="TextBox 50"/>
          <p:cNvSpPr txBox="1"/>
          <p:nvPr/>
        </p:nvSpPr>
        <p:spPr>
          <a:xfrm>
            <a:off x="3794760" y="1127760"/>
            <a:ext cx="2734468"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Metric Tonnes</a:t>
            </a:r>
            <a:endParaRPr lang="en-IN" sz="1200" dirty="0">
              <a:solidFill>
                <a:schemeClr val="tx1"/>
              </a:solidFill>
            </a:endParaRPr>
          </a:p>
        </p:txBody>
      </p:sp>
      <p:grpSp>
        <p:nvGrpSpPr>
          <p:cNvPr id="10" name="Group 15"/>
          <p:cNvGrpSpPr/>
          <p:nvPr/>
        </p:nvGrpSpPr>
        <p:grpSpPr>
          <a:xfrm rot="21341217">
            <a:off x="1365141" y="6077223"/>
            <a:ext cx="822960" cy="548640"/>
            <a:chOff x="5431449" y="3593431"/>
            <a:chExt cx="1304698" cy="788099"/>
          </a:xfrm>
        </p:grpSpPr>
        <p:pic>
          <p:nvPicPr>
            <p:cNvPr id="54"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5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MEAN</a:t>
              </a:r>
            </a:p>
            <a:p>
              <a:r>
                <a:rPr lang="en-US" sz="900" b="1" dirty="0" smtClean="0">
                  <a:solidFill>
                    <a:srgbClr val="002060"/>
                  </a:solidFill>
                  <a:latin typeface="Lucida Calligraphy" pitchFamily="66" charset="0"/>
                </a:rPr>
                <a:t>3,369</a:t>
              </a:r>
            </a:p>
          </p:txBody>
        </p:sp>
      </p:grpSp>
      <p:grpSp>
        <p:nvGrpSpPr>
          <p:cNvPr id="11" name="Group 15"/>
          <p:cNvGrpSpPr/>
          <p:nvPr/>
        </p:nvGrpSpPr>
        <p:grpSpPr>
          <a:xfrm rot="21341217">
            <a:off x="1365141" y="6924948"/>
            <a:ext cx="822960" cy="548640"/>
            <a:chOff x="5431449" y="3593431"/>
            <a:chExt cx="1304698" cy="788099"/>
          </a:xfrm>
        </p:grpSpPr>
        <p:pic>
          <p:nvPicPr>
            <p:cNvPr id="61" name="Picture 67" descr="Post_blue-pin.jpg"/>
            <p:cNvPicPr>
              <a:picLocks noChangeAspect="1"/>
            </p:cNvPicPr>
            <p:nvPr/>
          </p:nvPicPr>
          <p:blipFill>
            <a:blip r:embed="rId5" cstate="print"/>
            <a:srcRect/>
            <a:stretch>
              <a:fillRect/>
            </a:stretch>
          </p:blipFill>
          <p:spPr bwMode="auto">
            <a:xfrm>
              <a:off x="5431449" y="3593431"/>
              <a:ext cx="1304698" cy="788099"/>
            </a:xfrm>
            <a:prstGeom prst="rect">
              <a:avLst/>
            </a:prstGeom>
            <a:noFill/>
            <a:ln w="9525">
              <a:noFill/>
              <a:miter lim="800000"/>
              <a:headEnd/>
              <a:tailEnd/>
            </a:ln>
          </p:spPr>
        </p:pic>
        <p:sp>
          <p:nvSpPr>
            <p:cNvPr id="6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MEDIAN</a:t>
              </a:r>
              <a:endParaRPr lang="en-US" sz="900" b="1" dirty="0">
                <a:solidFill>
                  <a:srgbClr val="002060"/>
                </a:solidFill>
                <a:latin typeface="Lucida Calligraphy" pitchFamily="66" charset="0"/>
              </a:endParaRPr>
            </a:p>
            <a:p>
              <a:r>
                <a:rPr lang="en-US" sz="900" b="1" dirty="0" smtClean="0">
                  <a:solidFill>
                    <a:srgbClr val="002060"/>
                  </a:solidFill>
                  <a:latin typeface="Lucida Calligraphy" pitchFamily="66" charset="0"/>
                </a:rPr>
                <a:t>1,997</a:t>
              </a:r>
              <a:endParaRPr lang="en-US" sz="900" b="1" dirty="0">
                <a:solidFill>
                  <a:srgbClr val="002060"/>
                </a:solidFill>
                <a:latin typeface="Lucida Calligraphy" pitchFamily="66" charset="0"/>
              </a:endParaRPr>
            </a:p>
          </p:txBody>
        </p:sp>
      </p:grpSp>
      <p:sp>
        <p:nvSpPr>
          <p:cNvPr id="44" name="Round Diagonal Corner Rectangle 43"/>
          <p:cNvSpPr/>
          <p:nvPr/>
        </p:nvSpPr>
        <p:spPr bwMode="auto">
          <a:xfrm>
            <a:off x="338287" y="8111394"/>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 The mean storage capacity of rural CSs is much higher at  5656 tons compared to 3369 tons of urban  CSs. </a:t>
            </a:r>
          </a:p>
          <a:p>
            <a:pPr marL="177800" lvl="1" indent="-177800" algn="l">
              <a:buFont typeface="Arial" pitchFamily="34" charset="0"/>
              <a:buChar char="•"/>
            </a:pPr>
            <a:r>
              <a:rPr lang="en-US" sz="1200" dirty="0" smtClean="0">
                <a:solidFill>
                  <a:srgbClr val="002060"/>
                </a:solidFill>
                <a:latin typeface="Calibri" pitchFamily="34" charset="0"/>
              </a:rPr>
              <a:t>Like wise, cold stores assisted by NHM and NHB have higher mean capacity of 5940 compared to 3355 tons of other Cs’s.</a:t>
            </a:r>
            <a:endParaRPr lang="en-US" sz="14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13.17 AVERAGE STORAGE CAPACITY OF CS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7" name="TextBox 76"/>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2834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n=451)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n=1371)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n=600)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n=169)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buFont typeface="Arial" pitchFamily="34" charset="0"/>
                        <a:buNone/>
                      </a:pPr>
                      <a:r>
                        <a:rPr lang="en-US" sz="1000" b="0" i="0" u="none" strike="noStrike" kern="1200" dirty="0">
                          <a:solidFill>
                            <a:srgbClr val="002060"/>
                          </a:solidFill>
                          <a:latin typeface="Calibri"/>
                          <a:ea typeface="+mn-ea"/>
                          <a:cs typeface="+mn-cs"/>
                        </a:rPr>
                        <a:t>&lt;=</a:t>
                      </a:r>
                      <a:r>
                        <a:rPr lang="en-US" sz="1000" b="0" i="0" u="none" strike="noStrike" kern="1200" dirty="0" smtClean="0">
                          <a:solidFill>
                            <a:srgbClr val="002060"/>
                          </a:solidFill>
                          <a:latin typeface="Calibri"/>
                          <a:ea typeface="+mn-ea"/>
                          <a:cs typeface="+mn-cs"/>
                        </a:rPr>
                        <a:t>100</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 100-500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 500.1-1000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 1000.1-2000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 2000.1-3000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 3000.1-5000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 Above 5000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buFont typeface="Arial" pitchFamily="34" charset="0"/>
                        <a:buNone/>
                      </a:pPr>
                      <a:r>
                        <a:rPr lang="en-US" sz="1000" b="0" i="0" u="none" strike="noStrike" kern="1200" dirty="0">
                          <a:solidFill>
                            <a:srgbClr val="002060"/>
                          </a:solidFill>
                          <a:latin typeface="Calibri"/>
                          <a:ea typeface="+mn-ea"/>
                          <a:cs typeface="+mn-cs"/>
                        </a:rPr>
                        <a:t> No Response</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a:solidFill>
                            <a:srgbClr val="002060"/>
                          </a:solidFill>
                          <a:latin typeface="Calibri"/>
                          <a:ea typeface="+mn-ea"/>
                          <a:cs typeface="+mn-cs"/>
                        </a:rPr>
                        <a:t> MEAN</a:t>
                      </a: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5003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1706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6559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275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3929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7791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5330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7610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smtClean="0">
                          <a:solidFill>
                            <a:srgbClr val="002060"/>
                          </a:solidFill>
                          <a:latin typeface="Calibri"/>
                          <a:ea typeface="+mn-ea"/>
                          <a:cs typeface="+mn-cs"/>
                        </a:rPr>
                        <a:t>MEDIAN</a:t>
                      </a:r>
                      <a:endParaRPr lang="en-US" sz="1000" b="1"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3996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200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6497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3961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4667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4977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1415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16090" y="4841420"/>
          <a:ext cx="6305549" cy="2834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(n=185)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&lt;=</a:t>
                      </a:r>
                      <a:r>
                        <a:rPr lang="en-US" sz="1000" b="0" i="0" u="none" strike="noStrike" kern="1200" dirty="0" smtClean="0">
                          <a:solidFill>
                            <a:srgbClr val="002060"/>
                          </a:solidFill>
                          <a:latin typeface="Calibri"/>
                          <a:ea typeface="+mn-ea"/>
                          <a:cs typeface="+mn-cs"/>
                        </a:rPr>
                        <a:t>100</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100-500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500.1-1000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1000.1-2000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2000.1-3000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3000.1-5000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Above 5000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No Response</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a:solidFill>
                            <a:srgbClr val="002060"/>
                          </a:solidFill>
                          <a:latin typeface="Calibri"/>
                          <a:ea typeface="+mn-ea"/>
                          <a:cs typeface="+mn-cs"/>
                        </a:rPr>
                        <a:t> MEAN</a:t>
                      </a: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5003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5699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2969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1168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3706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2401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1196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2226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smtClean="0">
                          <a:solidFill>
                            <a:srgbClr val="002060"/>
                          </a:solidFill>
                          <a:latin typeface="Calibri"/>
                          <a:ea typeface="+mn-ea"/>
                          <a:cs typeface="+mn-cs"/>
                        </a:rPr>
                        <a:t>MEDIAN</a:t>
                      </a:r>
                      <a:endParaRPr lang="en-US" sz="1000" b="1"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3996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4900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2400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440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2994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buFont typeface="Arial" pitchFamily="34" charset="0"/>
                        <a:buNone/>
                      </a:pPr>
                      <a:r>
                        <a:rPr lang="en-US" sz="1000" b="1" i="0" u="none" strike="noStrike" kern="1200" dirty="0">
                          <a:solidFill>
                            <a:srgbClr val="002060"/>
                          </a:solidFill>
                          <a:latin typeface="Calibri"/>
                          <a:ea typeface="+mn-ea"/>
                          <a:cs typeface="+mn-cs"/>
                        </a:rPr>
                        <a:t>1821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645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1135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Round Diagonal Corner Rectangle 13"/>
          <p:cNvSpPr/>
          <p:nvPr/>
        </p:nvSpPr>
        <p:spPr bwMode="auto">
          <a:xfrm>
            <a:off x="338287" y="817413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In Maharashtra,  Haryana and Goa, CSs average capacity are smaller while in  UP,  Assam, Bihar and Chhattisgarh the CSs’ average capacity is large</a:t>
            </a:r>
            <a:endParaRPr lang="en-US" sz="1200" dirty="0">
              <a:solidFill>
                <a:srgbClr val="002060"/>
              </a:solidFill>
              <a:latin typeface="Calibri" pitchFamily="34" charset="0"/>
            </a:endParaRPr>
          </a:p>
        </p:txBody>
      </p:sp>
      <p:sp>
        <p:nvSpPr>
          <p:cNvPr id="9" name="TextBox 8"/>
          <p:cNvSpPr txBox="1"/>
          <p:nvPr/>
        </p:nvSpPr>
        <p:spPr>
          <a:xfrm>
            <a:off x="3794760" y="1127760"/>
            <a:ext cx="2734468"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Metric Tonnes</a:t>
            </a:r>
            <a:endParaRPr lang="en-IN" sz="1200" dirty="0">
              <a:solidFill>
                <a:schemeClr val="tx1"/>
              </a:solidFill>
            </a:endParaRPr>
          </a:p>
        </p:txBody>
      </p:sp>
    </p:spTree>
  </p:cSld>
  <p:clrMapOvr>
    <a:masterClrMapping/>
  </p:clrMapOvr>
  <p:transition/>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13.17 AVERAGE STORAGE CAPACITY OF CS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7" name="TextBox 76"/>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1528763"/>
          <a:ext cx="6300216" cy="2833426"/>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90472"/>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n=188)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n=156)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(n=402)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7386">
                <a:tc>
                  <a:txBody>
                    <a:bodyPr/>
                    <a:lstStyle/>
                    <a:p>
                      <a:pPr algn="l" fontAlgn="ctr"/>
                      <a:r>
                        <a:rPr lang="en-US" sz="1000" b="0" i="0" u="none" strike="noStrike" kern="1200" dirty="0">
                          <a:solidFill>
                            <a:srgbClr val="002060"/>
                          </a:solidFill>
                          <a:latin typeface="Calibri"/>
                          <a:ea typeface="+mn-ea"/>
                          <a:cs typeface="+mn-cs"/>
                        </a:rPr>
                        <a:t>&lt;=</a:t>
                      </a:r>
                      <a:r>
                        <a:rPr lang="en-US" sz="1000" b="0" i="0" u="none" strike="noStrike" kern="1200" dirty="0" smtClean="0">
                          <a:solidFill>
                            <a:srgbClr val="002060"/>
                          </a:solidFill>
                          <a:latin typeface="Calibri"/>
                          <a:ea typeface="+mn-ea"/>
                          <a:cs typeface="+mn-cs"/>
                        </a:rPr>
                        <a:t>100</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100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100-500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500.1-1000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1000.1-2000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2000.1-3000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3000.1-5000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Above 5000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No Response</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a:solidFill>
                            <a:srgbClr val="002060"/>
                          </a:solidFill>
                          <a:latin typeface="Calibri"/>
                          <a:ea typeface="+mn-ea"/>
                          <a:cs typeface="+mn-cs"/>
                        </a:rPr>
                        <a:t> MEAN</a:t>
                      </a: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5003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4137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1440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1544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5448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3095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3384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smtClean="0">
                          <a:solidFill>
                            <a:srgbClr val="002060"/>
                          </a:solidFill>
                          <a:latin typeface="Calibri"/>
                          <a:ea typeface="+mn-ea"/>
                          <a:cs typeface="+mn-cs"/>
                        </a:rPr>
                        <a:t>MEDIAN</a:t>
                      </a:r>
                      <a:endParaRPr lang="en-US" sz="1000" b="1"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3996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3150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218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5010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1600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3033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 xmlns:p14="http://schemas.microsoft.com/office/powerpoint/2010/main" val="1900869649"/>
              </p:ext>
            </p:extLst>
          </p:nvPr>
        </p:nvGraphicFramePr>
        <p:xfrm>
          <a:off x="304801" y="4833104"/>
          <a:ext cx="6344918" cy="2834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90472"/>
                <a:gridCol w="521208"/>
                <a:gridCol w="619034"/>
                <a:gridCol w="619034"/>
                <a:gridCol w="619034"/>
                <a:gridCol w="619034"/>
                <a:gridCol w="619034"/>
                <a:gridCol w="619034"/>
                <a:gridCol w="619034"/>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n=464)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North East</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&lt;=</a:t>
                      </a:r>
                      <a:r>
                        <a:rPr lang="en-US" sz="1000" b="0" i="0" u="none" strike="noStrike" kern="1200" dirty="0" smtClean="0">
                          <a:solidFill>
                            <a:srgbClr val="002060"/>
                          </a:solidFill>
                          <a:latin typeface="Calibri"/>
                          <a:ea typeface="+mn-ea"/>
                          <a:cs typeface="+mn-cs"/>
                        </a:rPr>
                        <a:t>100</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100-500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500.1-1000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1000.1-2000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2000.1-3000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3000.1-5000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Above 5000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No Response</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a:solidFill>
                            <a:srgbClr val="002060"/>
                          </a:solidFill>
                          <a:latin typeface="Calibri"/>
                          <a:ea typeface="+mn-ea"/>
                          <a:cs typeface="+mn-cs"/>
                        </a:rPr>
                        <a:t> MEAN</a:t>
                      </a: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5003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3482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1008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2068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4512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5778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11113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6485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smtClean="0">
                          <a:solidFill>
                            <a:srgbClr val="002060"/>
                          </a:solidFill>
                          <a:latin typeface="Calibri"/>
                          <a:ea typeface="+mn-ea"/>
                          <a:cs typeface="+mn-cs"/>
                        </a:rPr>
                        <a:t>MEDIAN</a:t>
                      </a:r>
                      <a:endParaRPr lang="en-US" sz="1000" b="1"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3996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2720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15</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1500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1833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5700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10300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5" name="Round Diagonal Corner Rectangle 14"/>
          <p:cNvSpPr/>
          <p:nvPr/>
        </p:nvSpPr>
        <p:spPr bwMode="auto">
          <a:xfrm>
            <a:off x="338287" y="8276295"/>
            <a:ext cx="6309360" cy="54322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WB CSs have the highest average storage capacity of </a:t>
            </a:r>
            <a:r>
              <a:rPr lang="en-US" sz="1200" dirty="0" smtClean="0">
                <a:solidFill>
                  <a:schemeClr val="tx1"/>
                </a:solidFill>
                <a:latin typeface="Calibri"/>
              </a:rPr>
              <a:t>1,11,13 </a:t>
            </a:r>
            <a:r>
              <a:rPr lang="en-US" sz="1200" dirty="0" smtClean="0">
                <a:solidFill>
                  <a:srgbClr val="002060"/>
                </a:solidFill>
                <a:latin typeface="Calibri" pitchFamily="34" charset="0"/>
              </a:rPr>
              <a:t>tons.</a:t>
            </a:r>
            <a:endParaRPr lang="en-US" sz="1200" dirty="0">
              <a:solidFill>
                <a:srgbClr val="002060"/>
              </a:solidFill>
              <a:latin typeface="Calibri" pitchFamily="34" charset="0"/>
            </a:endParaRPr>
          </a:p>
          <a:p>
            <a:pPr marL="177800" lvl="1" indent="-177800" algn="l">
              <a:buFont typeface="Arial" pitchFamily="34" charset="0"/>
              <a:buChar char="•"/>
            </a:pPr>
            <a:endParaRPr lang="en-US" sz="1400" dirty="0">
              <a:solidFill>
                <a:srgbClr val="002060"/>
              </a:solidFill>
              <a:latin typeface="Calibri" pitchFamily="34" charset="0"/>
            </a:endParaRPr>
          </a:p>
        </p:txBody>
      </p:sp>
      <p:sp>
        <p:nvSpPr>
          <p:cNvPr id="9" name="TextBox 8"/>
          <p:cNvSpPr txBox="1"/>
          <p:nvPr/>
        </p:nvSpPr>
        <p:spPr>
          <a:xfrm>
            <a:off x="3794760" y="1127760"/>
            <a:ext cx="2734468" cy="276999"/>
          </a:xfrm>
          <a:prstGeom prst="rect">
            <a:avLst/>
          </a:prstGeom>
          <a:noFill/>
          <a:ln>
            <a:solidFill>
              <a:schemeClr val="accent1"/>
            </a:solidFill>
          </a:ln>
        </p:spPr>
        <p:txBody>
          <a:bodyPr wrap="none" rtlCol="0">
            <a:spAutoFit/>
          </a:bodyPr>
          <a:lstStyle/>
          <a:p>
            <a:r>
              <a:rPr lang="en-US" sz="1200" dirty="0" smtClean="0">
                <a:solidFill>
                  <a:schemeClr val="tx1"/>
                </a:solidFill>
              </a:rPr>
              <a:t>Unit of measurement – Metric Tonnes</a:t>
            </a:r>
            <a:endParaRPr lang="en-IN" sz="1200" dirty="0">
              <a:solidFill>
                <a:schemeClr val="tx1"/>
              </a:solidFill>
            </a:endParaRPr>
          </a:p>
        </p:txBody>
      </p:sp>
    </p:spTree>
  </p:cSld>
  <p:clrMapOvr>
    <a:masterClrMapping/>
  </p:clrMapOvr>
  <p:transition/>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05532" y="1866109"/>
            <a:ext cx="5995877" cy="4418717"/>
          </a:xfrm>
        </p:spPr>
        <p:txBody>
          <a:bodyPr/>
          <a:lstStyle/>
          <a:p>
            <a:pPr algn="ctr"/>
            <a:r>
              <a:rPr lang="en-US" sz="3600" dirty="0" smtClean="0"/>
              <a:t>CHAPTER 14</a:t>
            </a:r>
            <a:br>
              <a:rPr lang="en-US" sz="3600" dirty="0" smtClean="0"/>
            </a:br>
            <a:r>
              <a:rPr lang="en-US" sz="3600" dirty="0" smtClean="0"/>
              <a:t/>
            </a:r>
            <a:br>
              <a:rPr lang="en-US" sz="3600" dirty="0" smtClean="0"/>
            </a:br>
            <a:r>
              <a:rPr lang="en-US" sz="3600" dirty="0" smtClean="0"/>
              <a:t>MAINTENANCE PRACTICES</a:t>
            </a:r>
            <a:br>
              <a:rPr lang="en-US" sz="3600" dirty="0" smtClean="0"/>
            </a:br>
            <a:r>
              <a:rPr lang="en-US" sz="3600" dirty="0" smtClean="0"/>
              <a:t/>
            </a:r>
            <a:br>
              <a:rPr lang="en-US" sz="3600" dirty="0" smtClean="0"/>
            </a:br>
            <a:r>
              <a:rPr lang="en-US" sz="3600" dirty="0" smtClean="0"/>
              <a:t/>
            </a:r>
            <a:br>
              <a:rPr lang="en-US" sz="3600" dirty="0" smtClean="0"/>
            </a:br>
            <a:r>
              <a:rPr lang="en-US" sz="3600" dirty="0" smtClean="0"/>
              <a:t/>
            </a:r>
            <a:br>
              <a:rPr lang="en-US" sz="3600" dirty="0" smtClean="0"/>
            </a:br>
            <a:r>
              <a:rPr lang="en-US" sz="2000" dirty="0" smtClean="0">
                <a:solidFill>
                  <a:srgbClr val="002060"/>
                </a:solidFill>
              </a:rPr>
              <a:t> Page no 246 to 264</a:t>
            </a:r>
            <a:endParaRPr lang="en-US" sz="3600" dirty="0"/>
          </a:p>
        </p:txBody>
      </p:sp>
    </p:spTree>
  </p:cSld>
  <p:clrMapOvr>
    <a:masterClrMapping/>
  </p:clrMapOvr>
  <p:transition/>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14. AMC, PMC AND BREAKDOWN DETAILS</a:t>
            </a:r>
            <a:endParaRPr lang="en-US" dirty="0"/>
          </a:p>
        </p:txBody>
      </p:sp>
      <p:sp>
        <p:nvSpPr>
          <p:cNvPr id="3" name="Content Placeholder 2"/>
          <p:cNvSpPr>
            <a:spLocks noGrp="1"/>
          </p:cNvSpPr>
          <p:nvPr>
            <p:ph idx="1"/>
          </p:nvPr>
        </p:nvSpPr>
        <p:spPr>
          <a:xfrm>
            <a:off x="276015" y="1153080"/>
            <a:ext cx="6370655" cy="8155416"/>
          </a:xfrm>
        </p:spPr>
        <p:txBody>
          <a:bodyPr/>
          <a:lstStyle/>
          <a:p>
            <a:pPr>
              <a:buNone/>
            </a:pPr>
            <a:endParaRPr lang="en-US" sz="1200" dirty="0" smtClean="0"/>
          </a:p>
          <a:p>
            <a:pPr algn="just"/>
            <a:r>
              <a:rPr lang="en-US" sz="1200" dirty="0" smtClean="0"/>
              <a:t>The survey found that 68% cold storages at an all India level do not subscribe to any annual maintenance contracts. However as compared to other states, more cold storages in Maharashtra, AP, Delhi and TN have subscribed to AMC’s. On the axis of product storage, two thirds of the Type H, P &amp; M cold stores have not subscribed to AMC.  </a:t>
            </a:r>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r>
              <a:rPr lang="en-US" sz="1200" dirty="0" smtClean="0"/>
              <a:t>In rural areas marginally higher percentage have AMC contracts.</a:t>
            </a:r>
          </a:p>
          <a:p>
            <a:pPr algn="just"/>
            <a:r>
              <a:rPr lang="en-US" sz="1200" dirty="0" smtClean="0"/>
              <a:t>But between NHB assisted CSs and others there is no significant difference in having AMC contracts.</a:t>
            </a:r>
          </a:p>
          <a:p>
            <a:pPr algn="just"/>
            <a:r>
              <a:rPr lang="en-US" sz="1200" dirty="0" smtClean="0"/>
              <a:t>A good 44% of government owned cold storages subscribe to AMC. The proportion subscribing to AMC’s among other ownership types are comparatively much lower. </a:t>
            </a:r>
          </a:p>
          <a:p>
            <a:pPr algn="just"/>
            <a:endParaRPr lang="en-US" sz="1200" dirty="0" smtClean="0"/>
          </a:p>
          <a:p>
            <a:pPr algn="just"/>
            <a:endParaRPr lang="en-US" sz="1200" dirty="0" smtClean="0"/>
          </a:p>
          <a:p>
            <a:pPr algn="just"/>
            <a:endParaRPr lang="en-US" sz="1200" dirty="0" smtClean="0"/>
          </a:p>
          <a:p>
            <a:endParaRPr lang="en-US" sz="1200" dirty="0" smtClean="0"/>
          </a:p>
          <a:p>
            <a:endParaRPr lang="en-US" sz="1200" dirty="0" smtClean="0"/>
          </a:p>
          <a:p>
            <a:endParaRPr lang="en-US" sz="1200" dirty="0" smtClean="0"/>
          </a:p>
          <a:p>
            <a:pPr>
              <a:buNone/>
            </a:pPr>
            <a:endParaRPr lang="en-US" sz="1200" dirty="0" smtClean="0"/>
          </a:p>
          <a:p>
            <a:pPr>
              <a:buNone/>
            </a:pPr>
            <a:endParaRPr lang="en-US" sz="1200" dirty="0" smtClean="0"/>
          </a:p>
          <a:p>
            <a:pPr>
              <a:buNone/>
            </a:pPr>
            <a:endParaRPr lang="en-US" sz="1200" dirty="0" smtClean="0"/>
          </a:p>
          <a:p>
            <a:pPr>
              <a:buNone/>
            </a:pPr>
            <a:endParaRPr lang="en-US" sz="1200" dirty="0" smtClean="0"/>
          </a:p>
          <a:p>
            <a:pPr>
              <a:buNone/>
            </a:pPr>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buNone/>
            </a:pPr>
            <a:r>
              <a:rPr lang="en-US" sz="1200" dirty="0" smtClean="0"/>
              <a:t> </a:t>
            </a:r>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a:p>
        </p:txBody>
      </p:sp>
      <p:graphicFrame>
        <p:nvGraphicFramePr>
          <p:cNvPr id="7" name="Table 6"/>
          <p:cNvGraphicFramePr>
            <a:graphicFrameLocks noGrp="1"/>
          </p:cNvGraphicFramePr>
          <p:nvPr/>
        </p:nvGraphicFramePr>
        <p:xfrm>
          <a:off x="347012" y="4562549"/>
          <a:ext cx="6300591" cy="2821242"/>
        </p:xfrm>
        <a:graphic>
          <a:graphicData uri="http://schemas.openxmlformats.org/drawingml/2006/table">
            <a:tbl>
              <a:tblPr firstRow="1" bandRow="1">
                <a:tableStyleId>{5C22544A-7EE6-4342-B048-85BDC9FD1C3A}</a:tableStyleId>
              </a:tblPr>
              <a:tblGrid>
                <a:gridCol w="1252600"/>
                <a:gridCol w="1072151"/>
                <a:gridCol w="947046"/>
                <a:gridCol w="1009598"/>
                <a:gridCol w="1009598"/>
                <a:gridCol w="1009598"/>
              </a:tblGrid>
              <a:tr h="370840">
                <a:tc>
                  <a:txBody>
                    <a:bodyPr/>
                    <a:lstStyle/>
                    <a:p>
                      <a:pPr algn="ctr"/>
                      <a:r>
                        <a:rPr lang="en-US" sz="1100" b="0" kern="1200" dirty="0" smtClean="0">
                          <a:solidFill>
                            <a:schemeClr val="tx1"/>
                          </a:solidFill>
                          <a:latin typeface="Calibri" pitchFamily="34" charset="0"/>
                          <a:ea typeface="Corbel"/>
                          <a:cs typeface="Times New Roman"/>
                        </a:rPr>
                        <a:t>Subscribe</a:t>
                      </a:r>
                      <a:r>
                        <a:rPr lang="en-US" sz="1100" b="0" kern="1200" baseline="0" dirty="0" smtClean="0">
                          <a:solidFill>
                            <a:schemeClr val="tx1"/>
                          </a:solidFill>
                          <a:latin typeface="Calibri" pitchFamily="34" charset="0"/>
                          <a:ea typeface="Corbel"/>
                          <a:cs typeface="Times New Roman"/>
                        </a:rPr>
                        <a:t> to AMC</a:t>
                      </a:r>
                      <a:endParaRPr lang="en-US" sz="1100" b="0" kern="1200" dirty="0" smtClean="0">
                        <a:solidFill>
                          <a:schemeClr val="tx1"/>
                        </a:solidFill>
                        <a:latin typeface="Calibri" pitchFamily="34" charset="0"/>
                        <a:ea typeface="Corbel"/>
                        <a:cs typeface="Times New Roman"/>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ALL</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(n=5003)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Proprietorship</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(n=1336)</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Partnership</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(n=1677)</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Company (Public Ltd.)</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(n=174)</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Company (Private Ltd.)</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(n=1563)</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370840">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Yes</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smtClean="0">
                          <a:solidFill>
                            <a:srgbClr val="002060"/>
                          </a:solidFill>
                          <a:latin typeface="Calibri"/>
                        </a:rPr>
                        <a:t>32</a:t>
                      </a:r>
                      <a:endParaRPr lang="en-US" sz="1100" b="0"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59753">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smtClean="0">
                          <a:solidFill>
                            <a:srgbClr val="002060"/>
                          </a:solidFill>
                          <a:latin typeface="Calibri"/>
                        </a:rPr>
                        <a:t>68</a:t>
                      </a:r>
                      <a:endParaRPr lang="en-US" sz="1100" b="0"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68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919824">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Subscribe to AMC</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800" b="0" kern="1200" dirty="0" smtClean="0">
                          <a:solidFill>
                            <a:schemeClr val="tx1"/>
                          </a:solidFill>
                          <a:latin typeface="Calibri" pitchFamily="34" charset="0"/>
                          <a:ea typeface="Corbel"/>
                          <a:cs typeface="Times New Roman"/>
                        </a:rPr>
                        <a:t> </a:t>
                      </a:r>
                      <a:r>
                        <a:rPr lang="en-US" sz="1100" b="0" kern="1200" dirty="0" smtClean="0">
                          <a:solidFill>
                            <a:schemeClr val="tx1"/>
                          </a:solidFill>
                          <a:latin typeface="Calibri" pitchFamily="34" charset="0"/>
                          <a:ea typeface="Corbel"/>
                          <a:cs typeface="Times New Roman"/>
                        </a:rPr>
                        <a:t>Association (Public)</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(n=5)</a:t>
                      </a:r>
                    </a:p>
                    <a:p>
                      <a:endParaRPr lang="en-US" dirty="0"/>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Association (Private)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Cooperative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(n=130)</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Government (Co./Dept./ PSU)</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(n=82)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Not classified under any Ownership type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(n=24)</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327368">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Yes</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80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300038">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71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75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graphicFrame>
        <p:nvGraphicFramePr>
          <p:cNvPr id="5" name="Table 4"/>
          <p:cNvGraphicFramePr>
            <a:graphicFrameLocks noGrp="1"/>
          </p:cNvGraphicFramePr>
          <p:nvPr/>
        </p:nvGraphicFramePr>
        <p:xfrm>
          <a:off x="404410" y="2494256"/>
          <a:ext cx="6150768" cy="1547230"/>
        </p:xfrm>
        <a:graphic>
          <a:graphicData uri="http://schemas.openxmlformats.org/drawingml/2006/table">
            <a:tbl>
              <a:tblPr firstRow="1" bandRow="1">
                <a:tableStyleId>{5C22544A-7EE6-4342-B048-85BDC9FD1C3A}</a:tableStyleId>
              </a:tblPr>
              <a:tblGrid>
                <a:gridCol w="1473566"/>
                <a:gridCol w="1114111"/>
                <a:gridCol w="1187697"/>
                <a:gridCol w="1187697"/>
                <a:gridCol w="1187697"/>
              </a:tblGrid>
              <a:tr h="919824">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Subscribe to AMC</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Urban CS’s</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(n=1481)</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Rural</a:t>
                      </a:r>
                      <a:r>
                        <a:rPr lang="en-US" sz="1100" b="0" kern="1200" baseline="0" dirty="0" smtClean="0">
                          <a:solidFill>
                            <a:schemeClr val="tx1"/>
                          </a:solidFill>
                          <a:latin typeface="Calibri" pitchFamily="34" charset="0"/>
                          <a:ea typeface="Corbel"/>
                          <a:cs typeface="Times New Roman"/>
                        </a:rPr>
                        <a:t> CS’s</a:t>
                      </a:r>
                    </a:p>
                    <a:p>
                      <a:pPr marL="115888" marR="0" indent="0" algn="ctr" defTabSz="914400" rtl="0" eaLnBrk="1" fontAlgn="b" latinLnBrk="0" hangingPunct="1">
                        <a:lnSpc>
                          <a:spcPct val="115000"/>
                        </a:lnSpc>
                        <a:spcBef>
                          <a:spcPts val="0"/>
                        </a:spcBef>
                        <a:spcAft>
                          <a:spcPts val="0"/>
                        </a:spcAft>
                      </a:pPr>
                      <a:r>
                        <a:rPr lang="en-US" sz="1100" b="0" kern="1200" baseline="0" dirty="0" smtClean="0">
                          <a:solidFill>
                            <a:schemeClr val="tx1"/>
                          </a:solidFill>
                          <a:latin typeface="Calibri" pitchFamily="34" charset="0"/>
                          <a:ea typeface="Corbel"/>
                          <a:cs typeface="Times New Roman"/>
                        </a:rPr>
                        <a:t>(n=3522)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NHB/NHM</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(n=3061)</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Others</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(n=1942)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327368">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Yes</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300038">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71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69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Tree>
  </p:cSld>
  <p:clrMapOvr>
    <a:masterClrMapping/>
  </p:clrMapOvr>
  <p:transition/>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14. AMC, PMC AND BREAKDOWN DETAILS</a:t>
            </a:r>
            <a:endParaRPr lang="en-US" dirty="0"/>
          </a:p>
        </p:txBody>
      </p:sp>
      <p:sp>
        <p:nvSpPr>
          <p:cNvPr id="3" name="Content Placeholder 2"/>
          <p:cNvSpPr>
            <a:spLocks noGrp="1"/>
          </p:cNvSpPr>
          <p:nvPr>
            <p:ph idx="1"/>
          </p:nvPr>
        </p:nvSpPr>
        <p:spPr/>
        <p:txBody>
          <a:bodyPr/>
          <a:lstStyle/>
          <a:p>
            <a:pPr algn="just">
              <a:spcBef>
                <a:spcPts val="600"/>
              </a:spcBef>
              <a:spcAft>
                <a:spcPts val="600"/>
              </a:spcAft>
            </a:pPr>
            <a:endParaRPr lang="en-IN" sz="1200" dirty="0" smtClean="0"/>
          </a:p>
          <a:p>
            <a:pPr algn="just">
              <a:spcBef>
                <a:spcPts val="600"/>
              </a:spcBef>
              <a:spcAft>
                <a:spcPts val="600"/>
              </a:spcAft>
            </a:pPr>
            <a:r>
              <a:rPr lang="en-US" sz="1200" dirty="0" smtClean="0"/>
              <a:t>Of 1438 CSs that are using AMCs, over 90% cold storages have subscribed to it for its refrigeration and plant equipment and 65% of them for diesel gensets. </a:t>
            </a:r>
          </a:p>
          <a:p>
            <a:pPr algn="just"/>
            <a:r>
              <a:rPr lang="en-US" sz="1200" dirty="0" smtClean="0"/>
              <a:t>AMCs for gensets in the Northern zone total to 77%. This number is comparatively much lower in other zones with the least in West.</a:t>
            </a:r>
          </a:p>
          <a:p>
            <a:pPr algn="just">
              <a:spcBef>
                <a:spcPts val="600"/>
              </a:spcBef>
              <a:spcAft>
                <a:spcPts val="600"/>
              </a:spcAft>
            </a:pPr>
            <a:endParaRPr lang="en-US" sz="1200" dirty="0" smtClean="0"/>
          </a:p>
          <a:p>
            <a:pPr algn="just">
              <a:spcBef>
                <a:spcPts val="600"/>
              </a:spcBef>
              <a:spcAft>
                <a:spcPts val="600"/>
              </a:spcAft>
              <a:buNone/>
            </a:pPr>
            <a:endParaRPr lang="en-IN" sz="1200" dirty="0" smtClean="0"/>
          </a:p>
          <a:p>
            <a:pPr algn="just">
              <a:spcBef>
                <a:spcPts val="600"/>
              </a:spcBef>
              <a:spcAft>
                <a:spcPts val="600"/>
              </a:spcAft>
              <a:buNone/>
            </a:pPr>
            <a:endParaRPr lang="en-IN" sz="1200" dirty="0" smtClean="0"/>
          </a:p>
          <a:p>
            <a:pPr algn="just">
              <a:spcBef>
                <a:spcPts val="600"/>
              </a:spcBef>
              <a:spcAft>
                <a:spcPts val="600"/>
              </a:spcAft>
            </a:pPr>
            <a:endParaRPr lang="en-IN" sz="1200" dirty="0" smtClean="0"/>
          </a:p>
          <a:p>
            <a:pPr algn="just">
              <a:spcBef>
                <a:spcPts val="600"/>
              </a:spcBef>
              <a:spcAft>
                <a:spcPts val="600"/>
              </a:spcAft>
            </a:pPr>
            <a:endParaRPr lang="en-IN" sz="1200" dirty="0" smtClean="0"/>
          </a:p>
          <a:p>
            <a:pPr algn="just">
              <a:spcBef>
                <a:spcPts val="600"/>
              </a:spcBef>
              <a:spcAft>
                <a:spcPts val="600"/>
              </a:spcAft>
            </a:pPr>
            <a:endParaRPr lang="en-IN" sz="1200" dirty="0" smtClean="0"/>
          </a:p>
          <a:p>
            <a:pPr algn="just">
              <a:spcBef>
                <a:spcPts val="600"/>
              </a:spcBef>
              <a:spcAft>
                <a:spcPts val="600"/>
              </a:spcAft>
              <a:buNone/>
            </a:pPr>
            <a:endParaRPr lang="en-IN" sz="1200" dirty="0" smtClean="0"/>
          </a:p>
          <a:p>
            <a:pPr algn="just">
              <a:spcBef>
                <a:spcPts val="600"/>
              </a:spcBef>
              <a:spcAft>
                <a:spcPts val="600"/>
              </a:spcAft>
            </a:pPr>
            <a:r>
              <a:rPr lang="en-IN" sz="1200" dirty="0" smtClean="0"/>
              <a:t>Spare parts are maintained for both refrigeration unit as well as power units. </a:t>
            </a:r>
          </a:p>
          <a:p>
            <a:pPr algn="just">
              <a:spcBef>
                <a:spcPts val="600"/>
              </a:spcBef>
              <a:spcAft>
                <a:spcPts val="600"/>
              </a:spcAft>
            </a:pPr>
            <a:endParaRPr lang="en-US" sz="1200" dirty="0" smtClean="0"/>
          </a:p>
          <a:p>
            <a:pPr algn="just">
              <a:spcBef>
                <a:spcPts val="600"/>
              </a:spcBef>
              <a:spcAft>
                <a:spcPts val="600"/>
              </a:spcAft>
            </a:pPr>
            <a:endParaRPr lang="en-IN" sz="1200" dirty="0" smtClean="0"/>
          </a:p>
          <a:p>
            <a:pPr algn="just">
              <a:spcBef>
                <a:spcPts val="600"/>
              </a:spcBef>
              <a:spcAft>
                <a:spcPts val="600"/>
              </a:spcAft>
            </a:pPr>
            <a:endParaRPr lang="en-US" sz="1200" dirty="0" smtClean="0"/>
          </a:p>
          <a:p>
            <a:pPr algn="just">
              <a:spcBef>
                <a:spcPts val="600"/>
              </a:spcBef>
              <a:spcAft>
                <a:spcPts val="600"/>
              </a:spcAft>
            </a:pPr>
            <a:endParaRPr lang="en-IN" sz="1200" dirty="0" smtClean="0"/>
          </a:p>
          <a:p>
            <a:pPr algn="just">
              <a:spcBef>
                <a:spcPts val="600"/>
              </a:spcBef>
              <a:spcAft>
                <a:spcPts val="600"/>
              </a:spcAft>
              <a:buNone/>
            </a:pPr>
            <a:endParaRPr lang="en-US" sz="1200" dirty="0" smtClean="0"/>
          </a:p>
          <a:p>
            <a:pPr algn="just">
              <a:spcBef>
                <a:spcPts val="600"/>
              </a:spcBef>
              <a:spcAft>
                <a:spcPts val="600"/>
              </a:spcAft>
            </a:pPr>
            <a:r>
              <a:rPr lang="en-US" sz="1200" dirty="0" smtClean="0"/>
              <a:t>Almost 80% cold storages all over India stock spare parts for refrigeration. This is specially evident in the states of Haryana, Kerala, WB and TN. Cold storages in the Western zone are less likely to store any kind of spare parts as compared to the other zones.  More than 90% cold storages in WB also store spare parts for power units. </a:t>
            </a:r>
          </a:p>
          <a:p>
            <a:pPr algn="just">
              <a:spcBef>
                <a:spcPts val="600"/>
              </a:spcBef>
              <a:spcAft>
                <a:spcPts val="600"/>
              </a:spcAft>
            </a:pPr>
            <a:r>
              <a:rPr lang="en-US" sz="1200" dirty="0" smtClean="0"/>
              <a:t>Of those having AMCs(32%), over 90% of Type H cold stores have subscribed to AMC for refrigeration plant and equipments. Across other Type of storages too, subscription for the same purpose is high.  Two thirds of Type H CS’s also have AMC contract for Diesel gensets too.</a:t>
            </a:r>
          </a:p>
          <a:p>
            <a:pPr algn="just">
              <a:spcBef>
                <a:spcPts val="600"/>
              </a:spcBef>
              <a:spcAft>
                <a:spcPts val="600"/>
              </a:spcAft>
            </a:pPr>
            <a:r>
              <a:rPr lang="en-US" sz="1200" dirty="0" smtClean="0"/>
              <a:t>In all zones 87% to 96% of those having AMC have taken AMC fro refrigeration plants. In the Northern zone, higher proportions of cold storages have AMCs  for diesel gensets compared to other zones.</a:t>
            </a:r>
            <a:endParaRPr lang="en-US" dirty="0" smtClean="0"/>
          </a:p>
          <a:p>
            <a:pPr algn="just"/>
            <a:endParaRPr lang="en-US" dirty="0"/>
          </a:p>
        </p:txBody>
      </p:sp>
      <p:graphicFrame>
        <p:nvGraphicFramePr>
          <p:cNvPr id="6" name="Chart 5"/>
          <p:cNvGraphicFramePr/>
          <p:nvPr/>
        </p:nvGraphicFramePr>
        <p:xfrm>
          <a:off x="922914" y="5215173"/>
          <a:ext cx="4555302" cy="179999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 name="Chart 4"/>
          <p:cNvGraphicFramePr/>
          <p:nvPr/>
        </p:nvGraphicFramePr>
        <p:xfrm>
          <a:off x="344545" y="2351156"/>
          <a:ext cx="5943600" cy="200025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Table 6"/>
          <p:cNvGraphicFramePr>
            <a:graphicFrameLocks noGrp="1"/>
          </p:cNvGraphicFramePr>
          <p:nvPr/>
        </p:nvGraphicFramePr>
        <p:xfrm>
          <a:off x="627922" y="4255803"/>
          <a:ext cx="4432302" cy="466725"/>
        </p:xfrm>
        <a:graphic>
          <a:graphicData uri="http://schemas.openxmlformats.org/drawingml/2006/table">
            <a:tbl>
              <a:tblPr firstRow="1" bandRow="1">
                <a:tableStyleId>{5C22544A-7EE6-4342-B048-85BDC9FD1C3A}</a:tableStyleId>
              </a:tblPr>
              <a:tblGrid>
                <a:gridCol w="738717"/>
                <a:gridCol w="738717"/>
                <a:gridCol w="738717"/>
                <a:gridCol w="738717"/>
                <a:gridCol w="738717"/>
                <a:gridCol w="738717"/>
              </a:tblGrid>
              <a:tr h="370840">
                <a:tc>
                  <a:txBody>
                    <a:bodyPr/>
                    <a:lstStyle/>
                    <a:p>
                      <a:pPr algn="ctr" fontAlgn="b"/>
                      <a:r>
                        <a:rPr lang="en-US" sz="1000" b="1" i="1" u="none" strike="noStrike" dirty="0">
                          <a:solidFill>
                            <a:srgbClr val="002060"/>
                          </a:solidFill>
                          <a:latin typeface="Calibri"/>
                        </a:rPr>
                        <a:t>All</a:t>
                      </a: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n=1610)</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Type H</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n=1416)</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Type P </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n=171)</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Type M</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n=137)</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Type Q</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n=17)</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 Other products</a:t>
                      </a:r>
                    </a:p>
                    <a:p>
                      <a:pPr algn="ctr" fontAlgn="b"/>
                      <a:r>
                        <a:rPr lang="en-US" sz="1000" b="1" i="1" u="none" strike="noStrike" dirty="0" smtClean="0">
                          <a:solidFill>
                            <a:srgbClr val="002060"/>
                          </a:solidFill>
                          <a:latin typeface="Calibri"/>
                        </a:rPr>
                        <a:t>(n=11)</a:t>
                      </a:r>
                      <a:endParaRPr lang="en-US" sz="1000" b="1" i="1" u="none" strike="noStrike" dirty="0">
                        <a:solidFill>
                          <a:srgbClr val="002060"/>
                        </a:solidFill>
                        <a:latin typeface="Calibri"/>
                      </a:endParaRPr>
                    </a:p>
                  </a:txBody>
                  <a:tcPr marL="9525" marR="9525" marT="9525" marB="0">
                    <a:noFill/>
                  </a:tcPr>
                </a:tc>
              </a:tr>
            </a:tbl>
          </a:graphicData>
        </a:graphic>
      </p:graphicFrame>
    </p:spTree>
  </p:cSld>
  <p:clrMapOvr>
    <a:masterClrMapping/>
  </p:clrMapOvr>
  <p:transition/>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14. AMC, PMC AND BREAKDOWN DETAILS</a:t>
            </a:r>
            <a:endParaRPr lang="en-US" dirty="0"/>
          </a:p>
        </p:txBody>
      </p:sp>
      <p:graphicFrame>
        <p:nvGraphicFramePr>
          <p:cNvPr id="7" name="Chart 6"/>
          <p:cNvGraphicFramePr/>
          <p:nvPr>
            <p:extLst>
              <p:ext uri="{D42A27DB-BD31-4B8C-83A1-F6EECF244321}">
                <p14:modId xmlns="" xmlns:p14="http://schemas.microsoft.com/office/powerpoint/2010/main" val="1712051055"/>
              </p:ext>
            </p:extLst>
          </p:nvPr>
        </p:nvGraphicFramePr>
        <p:xfrm>
          <a:off x="1715738" y="2142312"/>
          <a:ext cx="1854926" cy="1371600"/>
        </p:xfrm>
        <a:graphic>
          <a:graphicData uri="http://schemas.openxmlformats.org/drawingml/2006/chart">
            <c:chart xmlns:c="http://schemas.openxmlformats.org/drawingml/2006/chart" xmlns:r="http://schemas.openxmlformats.org/officeDocument/2006/relationships" r:id="rId2"/>
          </a:graphicData>
        </a:graphic>
      </p:graphicFrame>
      <p:grpSp>
        <p:nvGrpSpPr>
          <p:cNvPr id="3" name="Group 60"/>
          <p:cNvGrpSpPr/>
          <p:nvPr/>
        </p:nvGrpSpPr>
        <p:grpSpPr>
          <a:xfrm>
            <a:off x="3546898" y="2743203"/>
            <a:ext cx="729159" cy="352696"/>
            <a:chOff x="2680248" y="3309081"/>
            <a:chExt cx="1015452" cy="326405"/>
          </a:xfrm>
        </p:grpSpPr>
        <p:sp>
          <p:nvSpPr>
            <p:cNvPr id="10" name="Rectangle 9"/>
            <p:cNvSpPr/>
            <p:nvPr/>
          </p:nvSpPr>
          <p:spPr bwMode="auto">
            <a:xfrm>
              <a:off x="2680248" y="3309081"/>
              <a:ext cx="1015452"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4" name="Group 78"/>
            <p:cNvGrpSpPr/>
            <p:nvPr/>
          </p:nvGrpSpPr>
          <p:grpSpPr>
            <a:xfrm>
              <a:off x="2753777" y="3370913"/>
              <a:ext cx="792824" cy="189673"/>
              <a:chOff x="659335" y="1411290"/>
              <a:chExt cx="792824" cy="189673"/>
            </a:xfrm>
          </p:grpSpPr>
          <p:grpSp>
            <p:nvGrpSpPr>
              <p:cNvPr id="5" name="Group 121"/>
              <p:cNvGrpSpPr/>
              <p:nvPr/>
            </p:nvGrpSpPr>
            <p:grpSpPr>
              <a:xfrm>
                <a:off x="659335" y="1411290"/>
                <a:ext cx="350593" cy="184666"/>
                <a:chOff x="2001613" y="3943350"/>
                <a:chExt cx="350593" cy="184666"/>
              </a:xfrm>
            </p:grpSpPr>
            <p:sp>
              <p:nvSpPr>
                <p:cNvPr id="16"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7"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6" name="Group 21"/>
              <p:cNvGrpSpPr/>
              <p:nvPr/>
            </p:nvGrpSpPr>
            <p:grpSpPr>
              <a:xfrm>
                <a:off x="1123367" y="1416297"/>
                <a:ext cx="328792" cy="184666"/>
                <a:chOff x="3016508" y="3684038"/>
                <a:chExt cx="328792" cy="184666"/>
              </a:xfrm>
            </p:grpSpPr>
            <p:sp>
              <p:nvSpPr>
                <p:cNvPr id="14" name="Rectangle 14"/>
                <p:cNvSpPr>
                  <a:spLocks noChangeArrowheads="1"/>
                </p:cNvSpPr>
                <p:nvPr/>
              </p:nvSpPr>
              <p:spPr bwMode="auto">
                <a:xfrm>
                  <a:off x="30165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5" name="Rectangle 15"/>
                <p:cNvSpPr>
                  <a:spLocks noChangeArrowheads="1"/>
                </p:cNvSpPr>
                <p:nvPr/>
              </p:nvSpPr>
              <p:spPr bwMode="auto">
                <a:xfrm>
                  <a:off x="31625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grpSp>
        </p:grpSp>
      </p:grpSp>
      <p:sp>
        <p:nvSpPr>
          <p:cNvPr id="18" name="TextBox 17"/>
          <p:cNvSpPr txBox="1"/>
          <p:nvPr/>
        </p:nvSpPr>
        <p:spPr>
          <a:xfrm>
            <a:off x="1907703" y="2228318"/>
            <a:ext cx="3683153" cy="276999"/>
          </a:xfrm>
          <a:prstGeom prst="rect">
            <a:avLst/>
          </a:prstGeom>
          <a:noFill/>
        </p:spPr>
        <p:txBody>
          <a:bodyPr wrap="square" rtlCol="0">
            <a:spAutoFit/>
          </a:bodyPr>
          <a:lstStyle/>
          <a:p>
            <a:pPr algn="l"/>
            <a:r>
              <a:rPr lang="en-US" sz="1200" b="1" dirty="0" smtClean="0">
                <a:solidFill>
                  <a:srgbClr val="002060"/>
                </a:solidFill>
                <a:latin typeface="Calibri" pitchFamily="34" charset="0"/>
              </a:rPr>
              <a:t>Periodic Maintenance Followed</a:t>
            </a:r>
            <a:endParaRPr lang="en-US" sz="1200" b="1" dirty="0">
              <a:solidFill>
                <a:srgbClr val="002060"/>
              </a:solidFill>
              <a:latin typeface="Calibri" pitchFamily="34" charset="0"/>
            </a:endParaRPr>
          </a:p>
        </p:txBody>
      </p:sp>
      <p:sp>
        <p:nvSpPr>
          <p:cNvPr id="19" name="Content Placeholder 18"/>
          <p:cNvSpPr>
            <a:spLocks noGrp="1"/>
          </p:cNvSpPr>
          <p:nvPr>
            <p:ph idx="1"/>
          </p:nvPr>
        </p:nvSpPr>
        <p:spPr/>
        <p:txBody>
          <a:bodyPr/>
          <a:lstStyle/>
          <a:p>
            <a:endParaRPr lang="en-IN" sz="1200" dirty="0" smtClean="0"/>
          </a:p>
          <a:p>
            <a:r>
              <a:rPr lang="en-IN" sz="1200" dirty="0" smtClean="0"/>
              <a:t>Over 50% claim to do periodic maintenances.  In Pharma CSs over two thirds claim to do periodic maintenance. In zone wise analysis, in East zone nearly 2/3</a:t>
            </a:r>
            <a:r>
              <a:rPr lang="en-IN" sz="1200" baseline="30000" dirty="0" smtClean="0"/>
              <a:t>rd</a:t>
            </a:r>
            <a:r>
              <a:rPr lang="en-IN" sz="1200" dirty="0" smtClean="0"/>
              <a:t> claim to have periodic maintenance. However in the South this proportion drops down to 38%.</a:t>
            </a:r>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pPr>
              <a:buNone/>
            </a:pPr>
            <a:endParaRPr lang="en-US" sz="1200" dirty="0" smtClean="0"/>
          </a:p>
          <a:p>
            <a:r>
              <a:rPr lang="en-US" sz="1200" dirty="0" smtClean="0"/>
              <a:t>More percentage of CSs located in rural areas do regular periodic maintenance compared to CSs in urban areas. Like wise, NHB more percentage of NHB assisted CSs do regular periodic maintenance</a:t>
            </a:r>
          </a:p>
          <a:p>
            <a:r>
              <a:rPr lang="en-US" sz="1200" dirty="0" smtClean="0"/>
              <a:t>Close to 60% of Public limited, cooperative and government owned cold storages do undertake periodic maintenances. </a:t>
            </a:r>
            <a:endParaRPr lang="en-US" sz="1200" dirty="0"/>
          </a:p>
        </p:txBody>
      </p:sp>
      <p:graphicFrame>
        <p:nvGraphicFramePr>
          <p:cNvPr id="20" name="Table 19"/>
          <p:cNvGraphicFramePr>
            <a:graphicFrameLocks noGrp="1"/>
          </p:cNvGraphicFramePr>
          <p:nvPr/>
        </p:nvGraphicFramePr>
        <p:xfrm>
          <a:off x="347012" y="5571684"/>
          <a:ext cx="6300591" cy="2821242"/>
        </p:xfrm>
        <a:graphic>
          <a:graphicData uri="http://schemas.openxmlformats.org/drawingml/2006/table">
            <a:tbl>
              <a:tblPr firstRow="1" bandRow="1">
                <a:tableStyleId>{5C22544A-7EE6-4342-B048-85BDC9FD1C3A}</a:tableStyleId>
              </a:tblPr>
              <a:tblGrid>
                <a:gridCol w="1252600"/>
                <a:gridCol w="1072151"/>
                <a:gridCol w="947046"/>
                <a:gridCol w="1009598"/>
                <a:gridCol w="1009598"/>
                <a:gridCol w="1009598"/>
              </a:tblGrid>
              <a:tr h="370840">
                <a:tc>
                  <a:txBody>
                    <a:bodyPr/>
                    <a:lstStyle/>
                    <a:p>
                      <a:pPr algn="ctr"/>
                      <a:r>
                        <a:rPr lang="en-US" sz="1100" b="0" kern="1200" dirty="0" smtClean="0">
                          <a:solidFill>
                            <a:schemeClr val="tx1"/>
                          </a:solidFill>
                          <a:latin typeface="Calibri" pitchFamily="34" charset="0"/>
                          <a:ea typeface="Corbel"/>
                          <a:cs typeface="Times New Roman"/>
                        </a:rPr>
                        <a:t>Periodic</a:t>
                      </a:r>
                      <a:r>
                        <a:rPr lang="en-US" sz="1100" b="0" kern="1200" baseline="0" dirty="0" smtClean="0">
                          <a:solidFill>
                            <a:schemeClr val="tx1"/>
                          </a:solidFill>
                          <a:latin typeface="Calibri" pitchFamily="34" charset="0"/>
                          <a:ea typeface="Corbel"/>
                          <a:cs typeface="Times New Roman"/>
                        </a:rPr>
                        <a:t> Maintenance</a:t>
                      </a:r>
                      <a:endParaRPr lang="en-US" sz="1100" b="0" kern="1200" dirty="0" smtClean="0">
                        <a:solidFill>
                          <a:schemeClr val="tx1"/>
                        </a:solidFill>
                        <a:latin typeface="Calibri" pitchFamily="34" charset="0"/>
                        <a:ea typeface="Corbel"/>
                        <a:cs typeface="Times New Roman"/>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ALL</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(n=5003)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Proprietorship</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(n=1336)</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Partnership</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(n=1677)</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Company (Public Ltd.)</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(n=174)</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Company (Private Ltd.)</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(n=1563)</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370840">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Yes</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53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59753">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47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919824">
                <a:tc>
                  <a:txBody>
                    <a:bodyPr/>
                    <a:lstStyle/>
                    <a:p>
                      <a:pPr algn="ctr"/>
                      <a:r>
                        <a:rPr lang="en-US" sz="1100" b="0" kern="1200" dirty="0" smtClean="0">
                          <a:solidFill>
                            <a:schemeClr val="tx1"/>
                          </a:solidFill>
                          <a:latin typeface="Calibri" pitchFamily="34" charset="0"/>
                          <a:ea typeface="Corbel"/>
                          <a:cs typeface="Times New Roman"/>
                        </a:rPr>
                        <a:t>Periodic</a:t>
                      </a:r>
                      <a:r>
                        <a:rPr lang="en-US" sz="1100" b="0" kern="1200" baseline="0" dirty="0" smtClean="0">
                          <a:solidFill>
                            <a:schemeClr val="tx1"/>
                          </a:solidFill>
                          <a:latin typeface="Calibri" pitchFamily="34" charset="0"/>
                          <a:ea typeface="Corbel"/>
                          <a:cs typeface="Times New Roman"/>
                        </a:rPr>
                        <a:t> Maintenance</a:t>
                      </a:r>
                      <a:endParaRPr lang="en-US" sz="1100" b="0" kern="1200" dirty="0" smtClean="0">
                        <a:solidFill>
                          <a:schemeClr val="tx1"/>
                        </a:solidFill>
                        <a:latin typeface="Calibri" pitchFamily="34" charset="0"/>
                        <a:ea typeface="Corbel"/>
                        <a:cs typeface="Times New Roman"/>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800" b="0" kern="1200" dirty="0" smtClean="0">
                          <a:solidFill>
                            <a:schemeClr val="tx1"/>
                          </a:solidFill>
                          <a:latin typeface="Calibri" pitchFamily="34" charset="0"/>
                          <a:ea typeface="Corbel"/>
                          <a:cs typeface="Times New Roman"/>
                        </a:rPr>
                        <a:t> </a:t>
                      </a:r>
                      <a:r>
                        <a:rPr lang="en-US" sz="1100" b="0" kern="1200" dirty="0" smtClean="0">
                          <a:solidFill>
                            <a:schemeClr val="tx1"/>
                          </a:solidFill>
                          <a:latin typeface="Calibri" pitchFamily="34" charset="0"/>
                          <a:ea typeface="Corbel"/>
                          <a:cs typeface="Times New Roman"/>
                        </a:rPr>
                        <a:t>Association (Public)</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(n=5)</a:t>
                      </a:r>
                    </a:p>
                    <a:p>
                      <a:endParaRPr lang="en-US" dirty="0"/>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Association (Private)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Cooperative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(n=130)</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Government (Co./Dept./ PSU)</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(n=82)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Not classified under any Ownership type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(n=24)</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327368">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Yes</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100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300038">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graphicFrame>
        <p:nvGraphicFramePr>
          <p:cNvPr id="21" name="Table 20"/>
          <p:cNvGraphicFramePr>
            <a:graphicFrameLocks noGrp="1"/>
          </p:cNvGraphicFramePr>
          <p:nvPr/>
        </p:nvGraphicFramePr>
        <p:xfrm>
          <a:off x="355599" y="3763885"/>
          <a:ext cx="6286502" cy="1547230"/>
        </p:xfrm>
        <a:graphic>
          <a:graphicData uri="http://schemas.openxmlformats.org/drawingml/2006/table">
            <a:tbl>
              <a:tblPr firstRow="1" bandRow="1">
                <a:tableStyleId>{5C22544A-7EE6-4342-B048-85BDC9FD1C3A}</a:tableStyleId>
              </a:tblPr>
              <a:tblGrid>
                <a:gridCol w="1506084"/>
                <a:gridCol w="1138697"/>
                <a:gridCol w="1213907"/>
                <a:gridCol w="1213907"/>
                <a:gridCol w="1213907"/>
              </a:tblGrid>
              <a:tr h="919824">
                <a:tc>
                  <a:txBody>
                    <a:bodyPr/>
                    <a:lstStyle/>
                    <a:p>
                      <a:pPr algn="ctr"/>
                      <a:r>
                        <a:rPr lang="en-US" sz="1100" b="0" kern="1200" dirty="0" smtClean="0">
                          <a:solidFill>
                            <a:schemeClr val="tx1"/>
                          </a:solidFill>
                          <a:latin typeface="Calibri" pitchFamily="34" charset="0"/>
                          <a:ea typeface="Corbel"/>
                          <a:cs typeface="Times New Roman"/>
                        </a:rPr>
                        <a:t>Periodic</a:t>
                      </a:r>
                      <a:r>
                        <a:rPr lang="en-US" sz="1100" b="0" kern="1200" baseline="0" dirty="0" smtClean="0">
                          <a:solidFill>
                            <a:schemeClr val="tx1"/>
                          </a:solidFill>
                          <a:latin typeface="Calibri" pitchFamily="34" charset="0"/>
                          <a:ea typeface="Corbel"/>
                          <a:cs typeface="Times New Roman"/>
                        </a:rPr>
                        <a:t> Maintenance</a:t>
                      </a:r>
                      <a:endParaRPr lang="en-US" sz="1100" b="0" kern="1200" dirty="0" smtClean="0">
                        <a:solidFill>
                          <a:schemeClr val="tx1"/>
                        </a:solidFill>
                        <a:latin typeface="Calibri" pitchFamily="34" charset="0"/>
                        <a:ea typeface="Corbel"/>
                        <a:cs typeface="Times New Roman"/>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Urban CS’s</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(n=1481)</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Rural</a:t>
                      </a:r>
                      <a:r>
                        <a:rPr lang="en-US" sz="1100" b="0" kern="1200" baseline="0" dirty="0" smtClean="0">
                          <a:solidFill>
                            <a:schemeClr val="tx1"/>
                          </a:solidFill>
                          <a:latin typeface="Calibri" pitchFamily="34" charset="0"/>
                          <a:ea typeface="Corbel"/>
                          <a:cs typeface="Times New Roman"/>
                        </a:rPr>
                        <a:t> CS’s</a:t>
                      </a:r>
                    </a:p>
                    <a:p>
                      <a:pPr marL="115888" marR="0" indent="0" algn="ctr" defTabSz="914400" rtl="0" eaLnBrk="1" fontAlgn="b" latinLnBrk="0" hangingPunct="1">
                        <a:lnSpc>
                          <a:spcPct val="115000"/>
                        </a:lnSpc>
                        <a:spcBef>
                          <a:spcPts val="0"/>
                        </a:spcBef>
                        <a:spcAft>
                          <a:spcPts val="0"/>
                        </a:spcAft>
                      </a:pPr>
                      <a:r>
                        <a:rPr lang="en-US" sz="1100" b="0" kern="1200" baseline="0" dirty="0" smtClean="0">
                          <a:solidFill>
                            <a:schemeClr val="tx1"/>
                          </a:solidFill>
                          <a:latin typeface="Calibri" pitchFamily="34" charset="0"/>
                          <a:ea typeface="Corbel"/>
                          <a:cs typeface="Times New Roman"/>
                        </a:rPr>
                        <a:t>(n=3522)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NHB/NHM</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(n=3061)</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Others</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(n=1942)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327368">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Yes</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46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300038">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Tree>
  </p:cSld>
  <p:clrMapOvr>
    <a:masterClrMapping/>
  </p:clrMapOvr>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5. INFRASTRUCTURE OF CS’s</a:t>
            </a:r>
            <a:endParaRPr lang="en-IN" dirty="0"/>
          </a:p>
        </p:txBody>
      </p:sp>
      <p:sp>
        <p:nvSpPr>
          <p:cNvPr id="3" name="Content Placeholder 2"/>
          <p:cNvSpPr>
            <a:spLocks noGrp="1"/>
          </p:cNvSpPr>
          <p:nvPr>
            <p:ph idx="1"/>
          </p:nvPr>
        </p:nvSpPr>
        <p:spPr/>
        <p:txBody>
          <a:bodyPr/>
          <a:lstStyle/>
          <a:p>
            <a:pPr algn="just">
              <a:spcBef>
                <a:spcPts val="600"/>
              </a:spcBef>
              <a:spcAft>
                <a:spcPts val="600"/>
              </a:spcAft>
              <a:buSzPct val="100000"/>
            </a:pPr>
            <a:r>
              <a:rPr lang="en-US" sz="1200" dirty="0" smtClean="0">
                <a:solidFill>
                  <a:schemeClr val="tx1"/>
                </a:solidFill>
                <a:cs typeface="Calibri" pitchFamily="34" charset="0"/>
              </a:rPr>
              <a:t>We interviewed a total of 5003 cold storages. 69% cold storages are Farm Gates. Compared to them, animal husbandry, pharma, processed food type stocking cold storages are lower in number. </a:t>
            </a:r>
          </a:p>
          <a:p>
            <a:pPr algn="just">
              <a:spcBef>
                <a:spcPts val="600"/>
              </a:spcBef>
              <a:spcAft>
                <a:spcPts val="600"/>
              </a:spcAft>
              <a:buSzPct val="100000"/>
            </a:pPr>
            <a:r>
              <a:rPr lang="en-US" sz="1200" dirty="0" smtClean="0">
                <a:solidFill>
                  <a:schemeClr val="tx1"/>
                </a:solidFill>
                <a:cs typeface="Calibri" pitchFamily="34" charset="0"/>
              </a:rPr>
              <a:t>A minute 1% of cold stores contacted store Pharmaceutical products but these cold storages report to have the highest mean storage capacity. They are also the older type of cold storages with an average age of 16 years. Cold storages that dwell in the Eastern zones have high average  storage capacity of 8,543 MT and are relatively the oldest ones. When talking about the cooling capacity, port based infrastructures top the list. At the distant second position we have Type Q cold storages with higher cooling capacity. </a:t>
            </a:r>
          </a:p>
          <a:p>
            <a:pPr algn="just">
              <a:spcBef>
                <a:spcPts val="600"/>
              </a:spcBef>
              <a:spcAft>
                <a:spcPts val="600"/>
              </a:spcAft>
              <a:buSzPct val="100000"/>
            </a:pPr>
            <a:r>
              <a:rPr lang="en-US" sz="1200" dirty="0" smtClean="0">
                <a:solidFill>
                  <a:schemeClr val="tx1"/>
                </a:solidFill>
                <a:cs typeface="Calibri" pitchFamily="34" charset="0"/>
              </a:rPr>
              <a:t>Cold storages storing horticulture and animal husbandry related products predominantly store single commodities. Type P(processed) and Type Q (Pharma) cold storages are more likely to stock multiple products. </a:t>
            </a:r>
          </a:p>
          <a:p>
            <a:pPr algn="just">
              <a:spcBef>
                <a:spcPts val="600"/>
              </a:spcBef>
              <a:spcAft>
                <a:spcPts val="600"/>
              </a:spcAft>
              <a:buSzPct val="100000"/>
            </a:pPr>
            <a:r>
              <a:rPr lang="en-US" sz="1200" dirty="0" smtClean="0">
                <a:solidFill>
                  <a:schemeClr val="tx1"/>
                </a:solidFill>
                <a:cs typeface="Calibri" pitchFamily="34" charset="0"/>
              </a:rPr>
              <a:t>More than half of Type M cold storages have frozen chambers. </a:t>
            </a:r>
          </a:p>
          <a:p>
            <a:pPr algn="just">
              <a:spcBef>
                <a:spcPts val="600"/>
              </a:spcBef>
              <a:spcAft>
                <a:spcPts val="600"/>
              </a:spcAft>
              <a:buSzPct val="100000"/>
            </a:pPr>
            <a:r>
              <a:rPr lang="en-US" sz="1200" dirty="0" smtClean="0">
                <a:solidFill>
                  <a:schemeClr val="tx1"/>
                </a:solidFill>
                <a:cs typeface="Calibri" pitchFamily="34" charset="0"/>
              </a:rPr>
              <a:t>The cold storage facilities were also categorized based on the type of structure. Primarily the following types were indicated: Pre-Engineered Building (PEB) and Brick and Mortar type structure.</a:t>
            </a:r>
          </a:p>
          <a:p>
            <a:pPr algn="just">
              <a:spcBef>
                <a:spcPts val="600"/>
              </a:spcBef>
              <a:spcAft>
                <a:spcPts val="600"/>
              </a:spcAft>
              <a:buSzPct val="100000"/>
            </a:pPr>
            <a:r>
              <a:rPr lang="en-IN" sz="1200" dirty="0" smtClean="0">
                <a:solidFill>
                  <a:schemeClr val="tx1"/>
                </a:solidFill>
                <a:cs typeface="Calibri" pitchFamily="34" charset="0"/>
              </a:rPr>
              <a:t>It was observed that 74% of the cold stores structures were of the Brick and Mortar type, while 17% of the CS’s that have adopted Modern Pre-Engineered Building structures.  On an all India basis, about 8% of the facilities had both kinds of structures. A minimal 1% did not fall under either category (tin, asbestos and indigenous type).  </a:t>
            </a:r>
          </a:p>
          <a:p>
            <a:pPr algn="just">
              <a:spcBef>
                <a:spcPts val="600"/>
              </a:spcBef>
              <a:spcAft>
                <a:spcPts val="600"/>
              </a:spcAft>
              <a:buSzPct val="100000"/>
            </a:pPr>
            <a:r>
              <a:rPr lang="en-US" sz="1200" dirty="0" smtClean="0">
                <a:solidFill>
                  <a:schemeClr val="tx1"/>
                </a:solidFill>
                <a:cs typeface="Calibri" pitchFamily="34" charset="0"/>
              </a:rPr>
              <a:t>Incidence of PEB structures is comparatively higher in the Western zone and among the cold storages stocking Type M (animal husbandry) products.</a:t>
            </a:r>
          </a:p>
          <a:p>
            <a:pPr algn="just">
              <a:buSzPct val="100000"/>
            </a:pPr>
            <a:endParaRPr lang="en-IN" sz="1400" dirty="0"/>
          </a:p>
        </p:txBody>
      </p:sp>
    </p:spTree>
  </p:cSld>
  <p:clrMapOvr>
    <a:masterClrMapping/>
  </p:clrMapOvr>
  <p:transition/>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14. AMC, PMC AND BREAKDOWN DETAILS</a:t>
            </a:r>
            <a:endParaRPr lang="en-US" dirty="0"/>
          </a:p>
        </p:txBody>
      </p:sp>
      <p:sp>
        <p:nvSpPr>
          <p:cNvPr id="3" name="Content Placeholder 2"/>
          <p:cNvSpPr>
            <a:spLocks noGrp="1"/>
          </p:cNvSpPr>
          <p:nvPr>
            <p:ph idx="1"/>
          </p:nvPr>
        </p:nvSpPr>
        <p:spPr/>
        <p:txBody>
          <a:bodyPr/>
          <a:lstStyle/>
          <a:p>
            <a:pPr algn="just">
              <a:buNone/>
            </a:pPr>
            <a:endParaRPr lang="en-IN" sz="1400" dirty="0" smtClean="0"/>
          </a:p>
          <a:p>
            <a:pPr algn="just">
              <a:buNone/>
            </a:pPr>
            <a:endParaRPr lang="en-IN" sz="1400" dirty="0" smtClean="0"/>
          </a:p>
          <a:p>
            <a:pPr algn="just">
              <a:spcBef>
                <a:spcPts val="600"/>
              </a:spcBef>
              <a:spcAft>
                <a:spcPts val="600"/>
              </a:spcAft>
            </a:pPr>
            <a:r>
              <a:rPr lang="en-IN" sz="1200" dirty="0" smtClean="0"/>
              <a:t>Those who claim to do periodic maintenance, over 50% claimed to do maintenance for 1 or 2 days in a month with an average of 1.5. The frequency of periodic maintenances is higher in the Southern zone </a:t>
            </a:r>
            <a:r>
              <a:rPr lang="en-IN" sz="1200" dirty="0" smtClean="0">
                <a:sym typeface="Wingdings" pitchFamily="2" charset="2"/>
              </a:rPr>
              <a:t>1.7 (average), though percentage doing maintenance is low here</a:t>
            </a:r>
            <a:endParaRPr lang="en-US" sz="1200" dirty="0" smtClean="0"/>
          </a:p>
          <a:p>
            <a:pPr algn="just">
              <a:spcBef>
                <a:spcPts val="600"/>
              </a:spcBef>
              <a:spcAft>
                <a:spcPts val="600"/>
              </a:spcAft>
            </a:pPr>
            <a:r>
              <a:rPr lang="en-IN" sz="1200" dirty="0" smtClean="0"/>
              <a:t>The number of emergency breakdown days reported was only 1.1 days in the previous year (average nationwide). </a:t>
            </a:r>
            <a:endParaRPr lang="en-US" sz="1200" dirty="0" smtClean="0"/>
          </a:p>
          <a:p>
            <a:pPr algn="just">
              <a:spcBef>
                <a:spcPts val="600"/>
              </a:spcBef>
              <a:spcAft>
                <a:spcPts val="600"/>
              </a:spcAft>
            </a:pPr>
            <a:r>
              <a:rPr lang="en-IN" sz="1200" dirty="0" smtClean="0"/>
              <a:t>65% of the cold stores reported not having a single full day of loss of function with only 2% having more than 10 days of breakdown in the year. 7% had no response on the matter.</a:t>
            </a:r>
            <a:endParaRPr lang="en-US" sz="1200" dirty="0" smtClean="0"/>
          </a:p>
          <a:p>
            <a:pPr algn="just">
              <a:buNone/>
            </a:pPr>
            <a:endParaRPr lang="en-US" sz="1400" dirty="0" smtClean="0"/>
          </a:p>
          <a:p>
            <a:pPr algn="just">
              <a:buNone/>
            </a:pPr>
            <a:endParaRPr lang="en-US" sz="1400" dirty="0" smtClean="0"/>
          </a:p>
          <a:p>
            <a:pPr algn="just">
              <a:buNone/>
            </a:pPr>
            <a:endParaRPr lang="en-US" sz="1400" dirty="0" smtClean="0"/>
          </a:p>
          <a:p>
            <a:pPr algn="just">
              <a:buNone/>
            </a:pPr>
            <a:endParaRPr lang="en-US" sz="1400" dirty="0" smtClean="0"/>
          </a:p>
          <a:p>
            <a:pPr algn="just"/>
            <a:endParaRPr lang="en-US" sz="1400" dirty="0" smtClean="0"/>
          </a:p>
          <a:p>
            <a:pPr algn="just"/>
            <a:endParaRPr lang="en-US" sz="1400" dirty="0" smtClean="0"/>
          </a:p>
          <a:p>
            <a:pPr algn="just">
              <a:buNone/>
            </a:pPr>
            <a:endParaRPr lang="en-US" sz="1400" dirty="0" smtClean="0"/>
          </a:p>
          <a:p>
            <a:pPr algn="just">
              <a:buNone/>
            </a:pPr>
            <a:endParaRPr lang="en-US" sz="1400" dirty="0" smtClean="0"/>
          </a:p>
          <a:p>
            <a:pPr algn="just"/>
            <a:endParaRPr lang="en-US" sz="1400" dirty="0" smtClean="0"/>
          </a:p>
          <a:p>
            <a:pPr algn="just"/>
            <a:endParaRPr lang="en-US" sz="1400" dirty="0" smtClean="0"/>
          </a:p>
          <a:p>
            <a:pPr algn="just">
              <a:spcBef>
                <a:spcPts val="600"/>
              </a:spcBef>
              <a:spcAft>
                <a:spcPts val="600"/>
              </a:spcAft>
            </a:pPr>
            <a:r>
              <a:rPr lang="en-US" sz="1200" dirty="0" smtClean="0"/>
              <a:t>Type H cold storages have reported least average number of break down days. Type Q cold storages have reported more than 2 days where no work was done in the last 1 year. </a:t>
            </a:r>
          </a:p>
          <a:p>
            <a:pPr algn="just">
              <a:spcBef>
                <a:spcPts val="600"/>
              </a:spcBef>
              <a:spcAft>
                <a:spcPts val="600"/>
              </a:spcAft>
            </a:pPr>
            <a:r>
              <a:rPr lang="en-US" sz="1200" dirty="0" smtClean="0"/>
              <a:t>The Northern zone has 75% cold storages that have mentioned having 0 break down days. More than 1 out of 3 cold storages in the South claim to have had 1-10 break down days. </a:t>
            </a:r>
          </a:p>
          <a:p>
            <a:pPr algn="just"/>
            <a:endParaRPr lang="en-US" dirty="0" smtClean="0"/>
          </a:p>
          <a:p>
            <a:pPr algn="just"/>
            <a:endParaRPr lang="en-US" dirty="0" smtClean="0"/>
          </a:p>
          <a:p>
            <a:pPr algn="just"/>
            <a:endParaRPr lang="en-US" dirty="0" smtClean="0"/>
          </a:p>
          <a:p>
            <a:pPr algn="just"/>
            <a:endParaRPr lang="en-US" dirty="0" smtClean="0"/>
          </a:p>
          <a:p>
            <a:pPr algn="just">
              <a:buNone/>
            </a:pPr>
            <a:endParaRPr lang="en-US" dirty="0" smtClean="0"/>
          </a:p>
        </p:txBody>
      </p:sp>
      <p:graphicFrame>
        <p:nvGraphicFramePr>
          <p:cNvPr id="5" name="Chart 4"/>
          <p:cNvGraphicFramePr/>
          <p:nvPr/>
        </p:nvGraphicFramePr>
        <p:xfrm>
          <a:off x="1357424" y="3730897"/>
          <a:ext cx="3508513" cy="1987826"/>
        </p:xfrm>
        <a:graphic>
          <a:graphicData uri="http://schemas.openxmlformats.org/drawingml/2006/chart">
            <c:chart xmlns:c="http://schemas.openxmlformats.org/drawingml/2006/chart" xmlns:r="http://schemas.openxmlformats.org/officeDocument/2006/relationships" r:id="rId2"/>
          </a:graphicData>
        </a:graphic>
      </p:graphicFrame>
    </p:spTree>
  </p:cSld>
  <p:clrMapOvr>
    <a:masterClrMapping/>
  </p:clrMapOvr>
  <p:transition/>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 name="Round Diagonal Corner Rectangle 107"/>
          <p:cNvSpPr/>
          <p:nvPr/>
        </p:nvSpPr>
        <p:spPr bwMode="auto">
          <a:xfrm>
            <a:off x="338287" y="4412969"/>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Spare parts for refrigeration are stocked in more than 3/4ths of the cold stores irrespective of the product they store.</a:t>
            </a:r>
          </a:p>
          <a:p>
            <a:pPr marL="177800" lvl="1" indent="-177800" algn="l">
              <a:buFont typeface="Arial" pitchFamily="34" charset="0"/>
              <a:buChar char="•"/>
            </a:pPr>
            <a:r>
              <a:rPr lang="en-US" sz="1200" dirty="0" smtClean="0">
                <a:solidFill>
                  <a:srgbClr val="002060"/>
                </a:solidFill>
                <a:latin typeface="Calibri" pitchFamily="34" charset="0"/>
              </a:rPr>
              <a:t>Spare parts for power units are also kept in over 70% of all Type storages.</a:t>
            </a:r>
          </a:p>
        </p:txBody>
      </p:sp>
      <p:sp>
        <p:nvSpPr>
          <p:cNvPr id="109" name="Round Diagonal Corner Rectangle 108"/>
          <p:cNvSpPr/>
          <p:nvPr/>
        </p:nvSpPr>
        <p:spPr bwMode="auto">
          <a:xfrm>
            <a:off x="338287" y="8397212"/>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Spare parts for refrigeration and power units are stored in more than 80% of cold stores in the Eastern zone.</a:t>
            </a:r>
          </a:p>
          <a:p>
            <a:pPr marL="177800" lvl="1" indent="-177800" algn="just">
              <a:buFont typeface="Arial" pitchFamily="34" charset="0"/>
              <a:buChar char="•"/>
            </a:pPr>
            <a:r>
              <a:rPr lang="en-US" sz="1200" dirty="0" smtClean="0">
                <a:solidFill>
                  <a:srgbClr val="002060"/>
                </a:solidFill>
                <a:latin typeface="Calibri" pitchFamily="34" charset="0"/>
              </a:rPr>
              <a:t>Spare parts for controllers and sensors are stocked more so in the South based cold storages.</a:t>
            </a:r>
          </a:p>
          <a:p>
            <a:pPr marL="177800" lvl="1" indent="-177800" algn="just">
              <a:buFont typeface="Arial" pitchFamily="34" charset="0"/>
              <a:buChar char="•"/>
            </a:pPr>
            <a:r>
              <a:rPr lang="en-US" sz="1200" dirty="0" smtClean="0">
                <a:solidFill>
                  <a:srgbClr val="002060"/>
                </a:solidFill>
                <a:latin typeface="Calibri" pitchFamily="34" charset="0"/>
              </a:rPr>
              <a:t>Storage of any kind of spare parts is less among CSs of West zone compared to other zones</a:t>
            </a:r>
            <a:endParaRPr lang="en-US" sz="1200" dirty="0">
              <a:solidFill>
                <a:srgbClr val="002060"/>
              </a:solidFill>
              <a:latin typeface="Calibri" pitchFamily="34" charset="0"/>
            </a:endParaRPr>
          </a:p>
        </p:txBody>
      </p:sp>
      <p:cxnSp>
        <p:nvCxnSpPr>
          <p:cNvPr id="110" name="Straight Connector 109"/>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111" name="TextBox 110"/>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36" name="Title 7"/>
          <p:cNvSpPr>
            <a:spLocks noGrp="1"/>
          </p:cNvSpPr>
          <p:nvPr>
            <p:ph type="title"/>
          </p:nvPr>
        </p:nvSpPr>
        <p:spPr>
          <a:xfrm>
            <a:off x="936175" y="41932"/>
            <a:ext cx="5439302" cy="922464"/>
          </a:xfrm>
        </p:spPr>
        <p:txBody>
          <a:bodyPr/>
          <a:lstStyle/>
          <a:p>
            <a:r>
              <a:rPr lang="en-US" dirty="0" smtClean="0"/>
              <a:t>14.1 SPARE PARTS &amp; INVENTORY USED</a:t>
            </a:r>
            <a:endParaRPr lang="en-US" dirty="0"/>
          </a:p>
        </p:txBody>
      </p:sp>
      <p:sp>
        <p:nvSpPr>
          <p:cNvPr id="37" name="TextBox 36"/>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9" name="TextBox 38"/>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40" name="Table 39"/>
          <p:cNvGraphicFramePr>
            <a:graphicFrameLocks noGrp="1"/>
          </p:cNvGraphicFramePr>
          <p:nvPr/>
        </p:nvGraphicFramePr>
        <p:xfrm>
          <a:off x="0" y="2177849"/>
          <a:ext cx="1495366" cy="2241748"/>
        </p:xfrm>
        <a:graphic>
          <a:graphicData uri="http://schemas.openxmlformats.org/drawingml/2006/table">
            <a:tbl>
              <a:tblPr/>
              <a:tblGrid>
                <a:gridCol w="1495366"/>
              </a:tblGrid>
              <a:tr h="560437">
                <a:tc>
                  <a:txBody>
                    <a:bodyPr/>
                    <a:lstStyle/>
                    <a:p>
                      <a:pPr marL="0" algn="r" defTabSz="914400" rtl="0" eaLnBrk="1" fontAlgn="b" latinLnBrk="0" hangingPunct="1">
                        <a:lnSpc>
                          <a:spcPts val="900"/>
                        </a:lnSpc>
                      </a:pPr>
                      <a:r>
                        <a:rPr lang="en-US" sz="1000" b="0" i="0" u="none" strike="noStrike" kern="1200" dirty="0">
                          <a:solidFill>
                            <a:srgbClr val="002060"/>
                          </a:solidFill>
                          <a:latin typeface="Calibri"/>
                          <a:ea typeface="+mn-ea"/>
                          <a:cs typeface="+mn-cs"/>
                        </a:rPr>
                        <a:t> Refrigeration</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560437">
                <a:tc>
                  <a:txBody>
                    <a:bodyPr/>
                    <a:lstStyle/>
                    <a:p>
                      <a:pPr marL="0" algn="r" defTabSz="914400" rtl="0" eaLnBrk="1" fontAlgn="b" latinLnBrk="0" hangingPunct="1">
                        <a:lnSpc>
                          <a:spcPts val="900"/>
                        </a:lnSpc>
                      </a:pPr>
                      <a:r>
                        <a:rPr lang="en-US" sz="1000" b="0" i="0" u="none" strike="noStrike" kern="1200" dirty="0">
                          <a:solidFill>
                            <a:srgbClr val="002060"/>
                          </a:solidFill>
                          <a:latin typeface="Calibri"/>
                          <a:ea typeface="+mn-ea"/>
                          <a:cs typeface="+mn-cs"/>
                        </a:rPr>
                        <a:t> Power unit</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60437">
                <a:tc>
                  <a:txBody>
                    <a:bodyPr/>
                    <a:lstStyle/>
                    <a:p>
                      <a:pPr marL="0" algn="r" defTabSz="914400" rtl="0" eaLnBrk="1" fontAlgn="b" latinLnBrk="0" hangingPunct="1">
                        <a:lnSpc>
                          <a:spcPts val="900"/>
                        </a:lnSpc>
                      </a:pPr>
                      <a:r>
                        <a:rPr lang="en-US" sz="1000" b="0" i="0" u="none" strike="noStrike" kern="1200" dirty="0">
                          <a:solidFill>
                            <a:srgbClr val="002060"/>
                          </a:solidFill>
                          <a:latin typeface="Calibri"/>
                          <a:ea typeface="+mn-ea"/>
                          <a:cs typeface="+mn-cs"/>
                        </a:rPr>
                        <a:t> Controllers &amp; Sensors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60437">
                <a:tc>
                  <a:txBody>
                    <a:bodyPr/>
                    <a:lstStyle/>
                    <a:p>
                      <a:pPr marL="0" algn="r" defTabSz="914400" rtl="0" eaLnBrk="1" fontAlgn="b" latinLnBrk="0" hangingPunct="1">
                        <a:lnSpc>
                          <a:spcPts val="900"/>
                        </a:lnSpc>
                      </a:pPr>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41" name="TextBox 40"/>
          <p:cNvSpPr txBox="1"/>
          <p:nvPr/>
        </p:nvSpPr>
        <p:spPr>
          <a:xfrm>
            <a:off x="1188751"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42" name="TextBox 41"/>
          <p:cNvSpPr txBox="1"/>
          <p:nvPr/>
        </p:nvSpPr>
        <p:spPr>
          <a:xfrm>
            <a:off x="2248665"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43" name="TextBox 42"/>
          <p:cNvSpPr txBox="1"/>
          <p:nvPr/>
        </p:nvSpPr>
        <p:spPr>
          <a:xfrm>
            <a:off x="3196132" y="168582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Type P</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44" name="TextBox 43"/>
          <p:cNvSpPr txBox="1"/>
          <p:nvPr/>
        </p:nvSpPr>
        <p:spPr>
          <a:xfrm>
            <a:off x="4173095"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M</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45" name="TextBox 44"/>
          <p:cNvSpPr txBox="1"/>
          <p:nvPr/>
        </p:nvSpPr>
        <p:spPr>
          <a:xfrm>
            <a:off x="5169981" y="1685826"/>
            <a:ext cx="559770"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46" name="TextBox 45"/>
          <p:cNvSpPr txBox="1"/>
          <p:nvPr/>
        </p:nvSpPr>
        <p:spPr>
          <a:xfrm>
            <a:off x="60490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graphicFrame>
        <p:nvGraphicFramePr>
          <p:cNvPr id="47" name="Chart 46"/>
          <p:cNvGraphicFramePr/>
          <p:nvPr/>
        </p:nvGraphicFramePr>
        <p:xfrm>
          <a:off x="1121017" y="2148056"/>
          <a:ext cx="1355483" cy="2576343"/>
        </p:xfrm>
        <a:graphic>
          <a:graphicData uri="http://schemas.openxmlformats.org/drawingml/2006/chart">
            <c:chart xmlns:c="http://schemas.openxmlformats.org/drawingml/2006/chart" xmlns:r="http://schemas.openxmlformats.org/officeDocument/2006/relationships" r:id="rId2"/>
          </a:graphicData>
        </a:graphic>
      </p:graphicFrame>
      <p:sp>
        <p:nvSpPr>
          <p:cNvPr id="53" name="TextBox 52"/>
          <p:cNvSpPr txBox="1"/>
          <p:nvPr/>
        </p:nvSpPr>
        <p:spPr>
          <a:xfrm>
            <a:off x="1188752" y="5635627"/>
            <a:ext cx="660757"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54" name="TextBox 53"/>
          <p:cNvSpPr txBox="1"/>
          <p:nvPr/>
        </p:nvSpPr>
        <p:spPr>
          <a:xfrm>
            <a:off x="2465943" y="5635627"/>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 North</a:t>
            </a:r>
            <a:br>
              <a:rPr lang="en-US" sz="1000" b="1" dirty="0" smtClean="0">
                <a:solidFill>
                  <a:srgbClr val="002060"/>
                </a:solidFill>
                <a:latin typeface="Calibri" pitchFamily="34" charset="0"/>
              </a:rPr>
            </a:b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55" name="TextBox 54"/>
          <p:cNvSpPr txBox="1"/>
          <p:nvPr/>
        </p:nvSpPr>
        <p:spPr>
          <a:xfrm>
            <a:off x="3715881" y="5635627"/>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 East</a:t>
            </a:r>
            <a:br>
              <a:rPr lang="en-US" sz="1000" b="1" dirty="0" smtClean="0">
                <a:solidFill>
                  <a:srgbClr val="002060"/>
                </a:solidFill>
                <a:latin typeface="Calibri" pitchFamily="34" charset="0"/>
              </a:rPr>
            </a:b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56" name="TextBox 55"/>
          <p:cNvSpPr txBox="1"/>
          <p:nvPr/>
        </p:nvSpPr>
        <p:spPr>
          <a:xfrm>
            <a:off x="4867234" y="5635627"/>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 West</a:t>
            </a:r>
            <a:br>
              <a:rPr lang="en-US" sz="1000" b="1" dirty="0" smtClean="0">
                <a:solidFill>
                  <a:srgbClr val="002060"/>
                </a:solidFill>
                <a:latin typeface="Calibri" pitchFamily="34" charset="0"/>
              </a:rPr>
            </a:b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57" name="TextBox 56"/>
          <p:cNvSpPr txBox="1"/>
          <p:nvPr/>
        </p:nvSpPr>
        <p:spPr>
          <a:xfrm>
            <a:off x="6045837" y="5635627"/>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graphicFrame>
        <p:nvGraphicFramePr>
          <p:cNvPr id="58" name="Chart 57"/>
          <p:cNvGraphicFramePr/>
          <p:nvPr/>
        </p:nvGraphicFramePr>
        <p:xfrm>
          <a:off x="5750167" y="214805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9" name="Chart 58"/>
          <p:cNvGraphicFramePr/>
          <p:nvPr/>
        </p:nvGraphicFramePr>
        <p:xfrm>
          <a:off x="2046847" y="214805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0" name="Chart 59"/>
          <p:cNvGraphicFramePr/>
          <p:nvPr/>
        </p:nvGraphicFramePr>
        <p:xfrm>
          <a:off x="2972677" y="214805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1" name="Chart 60"/>
          <p:cNvGraphicFramePr/>
          <p:nvPr/>
        </p:nvGraphicFramePr>
        <p:xfrm>
          <a:off x="3898507" y="214805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62" name="Chart 61"/>
          <p:cNvGraphicFramePr/>
          <p:nvPr/>
        </p:nvGraphicFramePr>
        <p:xfrm>
          <a:off x="4824337" y="2148056"/>
          <a:ext cx="1355483" cy="2576343"/>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63" name="Table 62"/>
          <p:cNvGraphicFramePr>
            <a:graphicFrameLocks noGrp="1"/>
          </p:cNvGraphicFramePr>
          <p:nvPr/>
        </p:nvGraphicFramePr>
        <p:xfrm>
          <a:off x="0" y="6187026"/>
          <a:ext cx="1495366" cy="2241748"/>
        </p:xfrm>
        <a:graphic>
          <a:graphicData uri="http://schemas.openxmlformats.org/drawingml/2006/table">
            <a:tbl>
              <a:tblPr/>
              <a:tblGrid>
                <a:gridCol w="1495366"/>
              </a:tblGrid>
              <a:tr h="560437">
                <a:tc>
                  <a:txBody>
                    <a:bodyPr/>
                    <a:lstStyle/>
                    <a:p>
                      <a:pPr marL="0" algn="r" defTabSz="914400" rtl="0" eaLnBrk="1" fontAlgn="b" latinLnBrk="0" hangingPunct="1">
                        <a:lnSpc>
                          <a:spcPts val="900"/>
                        </a:lnSpc>
                      </a:pPr>
                      <a:r>
                        <a:rPr lang="en-US" sz="1000" b="0" i="0" u="none" strike="noStrike" kern="1200" dirty="0">
                          <a:solidFill>
                            <a:srgbClr val="002060"/>
                          </a:solidFill>
                          <a:latin typeface="Calibri"/>
                          <a:ea typeface="+mn-ea"/>
                          <a:cs typeface="+mn-cs"/>
                        </a:rPr>
                        <a:t> Refrigeration</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560437">
                <a:tc>
                  <a:txBody>
                    <a:bodyPr/>
                    <a:lstStyle/>
                    <a:p>
                      <a:pPr marL="0" algn="r" defTabSz="914400" rtl="0" eaLnBrk="1" fontAlgn="b" latinLnBrk="0" hangingPunct="1">
                        <a:lnSpc>
                          <a:spcPts val="900"/>
                        </a:lnSpc>
                      </a:pPr>
                      <a:r>
                        <a:rPr lang="en-US" sz="1000" b="0" i="0" u="none" strike="noStrike" kern="1200" dirty="0">
                          <a:solidFill>
                            <a:srgbClr val="002060"/>
                          </a:solidFill>
                          <a:latin typeface="Calibri"/>
                          <a:ea typeface="+mn-ea"/>
                          <a:cs typeface="+mn-cs"/>
                        </a:rPr>
                        <a:t> Power unit</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60437">
                <a:tc>
                  <a:txBody>
                    <a:bodyPr/>
                    <a:lstStyle/>
                    <a:p>
                      <a:pPr marL="0" algn="r" defTabSz="914400" rtl="0" eaLnBrk="1" fontAlgn="b" latinLnBrk="0" hangingPunct="1">
                        <a:lnSpc>
                          <a:spcPts val="900"/>
                        </a:lnSpc>
                      </a:pPr>
                      <a:r>
                        <a:rPr lang="en-US" sz="1000" b="0" i="0" u="none" strike="noStrike" kern="1200" dirty="0">
                          <a:solidFill>
                            <a:srgbClr val="002060"/>
                          </a:solidFill>
                          <a:latin typeface="Calibri"/>
                          <a:ea typeface="+mn-ea"/>
                          <a:cs typeface="+mn-cs"/>
                        </a:rPr>
                        <a:t> Controllers &amp; Sensors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60437">
                <a:tc>
                  <a:txBody>
                    <a:bodyPr/>
                    <a:lstStyle/>
                    <a:p>
                      <a:pPr marL="0" algn="r" defTabSz="914400" rtl="0" eaLnBrk="1" fontAlgn="b" latinLnBrk="0" hangingPunct="1">
                        <a:lnSpc>
                          <a:spcPts val="900"/>
                        </a:lnSpc>
                      </a:pPr>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64" name="Chart 63"/>
          <p:cNvGraphicFramePr/>
          <p:nvPr/>
        </p:nvGraphicFramePr>
        <p:xfrm>
          <a:off x="1121017" y="6157233"/>
          <a:ext cx="1355483" cy="257634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65" name="Chart 64"/>
          <p:cNvGraphicFramePr/>
          <p:nvPr/>
        </p:nvGraphicFramePr>
        <p:xfrm>
          <a:off x="5750167" y="6157233"/>
          <a:ext cx="1355483" cy="257634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66" name="Chart 65"/>
          <p:cNvGraphicFramePr/>
          <p:nvPr/>
        </p:nvGraphicFramePr>
        <p:xfrm>
          <a:off x="2278305" y="6157233"/>
          <a:ext cx="1355483" cy="257634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67" name="Chart 66"/>
          <p:cNvGraphicFramePr/>
          <p:nvPr/>
        </p:nvGraphicFramePr>
        <p:xfrm>
          <a:off x="3435593" y="6157233"/>
          <a:ext cx="1355483" cy="2576343"/>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68" name="Chart 67"/>
          <p:cNvGraphicFramePr/>
          <p:nvPr/>
        </p:nvGraphicFramePr>
        <p:xfrm>
          <a:off x="4592881" y="6157233"/>
          <a:ext cx="1355483" cy="2576343"/>
        </p:xfrm>
        <a:graphic>
          <a:graphicData uri="http://schemas.openxmlformats.org/drawingml/2006/chart">
            <c:chart xmlns:c="http://schemas.openxmlformats.org/drawingml/2006/chart" xmlns:r="http://schemas.openxmlformats.org/officeDocument/2006/relationships" r:id="rId12"/>
          </a:graphicData>
        </a:graphic>
      </p:graphicFrame>
    </p:spTree>
  </p:cSld>
  <p:clrMapOvr>
    <a:masterClrMapping/>
  </p:clrMapOvr>
  <p:transition/>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7"/>
          <p:cNvSpPr>
            <a:spLocks noGrp="1"/>
          </p:cNvSpPr>
          <p:nvPr>
            <p:ph type="title"/>
          </p:nvPr>
        </p:nvSpPr>
        <p:spPr>
          <a:xfrm>
            <a:off x="936175" y="41932"/>
            <a:ext cx="5439302" cy="922464"/>
          </a:xfrm>
        </p:spPr>
        <p:txBody>
          <a:bodyPr/>
          <a:lstStyle/>
          <a:p>
            <a:r>
              <a:rPr lang="en-US" dirty="0" smtClean="0"/>
              <a:t>14.1 SPARE PARTS &amp; INVENTORY USED</a:t>
            </a:r>
            <a:endParaRPr lang="en-US" dirty="0"/>
          </a:p>
        </p:txBody>
      </p:sp>
      <p:sp>
        <p:nvSpPr>
          <p:cNvPr id="13" name="TextBox 12"/>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5" name="TextBox 14"/>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n=451)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n=1371)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n=600)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n=169)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Refrigeration</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Power unit</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Controllers &amp; Sensors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04801" y="3368556"/>
          <a:ext cx="6305549"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(n=185)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Refrigeration</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Power unit</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Controllers &amp; Sensors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304801" y="5204037"/>
          <a:ext cx="6318504"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n=188)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n=156)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(n=402)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Refrigeration</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Power unit</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Controllers &amp; Sensors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1" y="7039517"/>
          <a:ext cx="6292812"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48640"/>
                <a:gridCol w="619034"/>
                <a:gridCol w="619034"/>
                <a:gridCol w="619034"/>
                <a:gridCol w="619034"/>
                <a:gridCol w="619034"/>
                <a:gridCol w="619034"/>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n=464)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North East</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smtClean="0">
                          <a:solidFill>
                            <a:srgbClr val="002060"/>
                          </a:solidFill>
                          <a:latin typeface="Calibri"/>
                          <a:ea typeface="+mn-ea"/>
                          <a:cs typeface="+mn-cs"/>
                        </a:rPr>
                        <a:t>Refrigeration</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Power unit</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Controllers &amp; Sensors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Round Diagonal Corner Rectangle 13"/>
          <p:cNvSpPr/>
          <p:nvPr/>
        </p:nvSpPr>
        <p:spPr bwMode="auto">
          <a:xfrm>
            <a:off x="338287" y="8717216"/>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90% CS’s in Haryana, TN, WB, Orissa and Kerala store spare parts for refrigeration.</a:t>
            </a:r>
          </a:p>
        </p:txBody>
      </p:sp>
    </p:spTree>
  </p:cSld>
  <p:clrMapOvr>
    <a:masterClrMapping/>
  </p:clrMapOvr>
  <p:transition/>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127007"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60" name="Round Diagonal Corner Rectangle 59"/>
          <p:cNvSpPr/>
          <p:nvPr/>
        </p:nvSpPr>
        <p:spPr bwMode="auto">
          <a:xfrm>
            <a:off x="338287" y="7289599"/>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Across  zones, a majority of cold stores have no annual maintenance contract.</a:t>
            </a:r>
            <a:endParaRPr lang="en-US" sz="1400" dirty="0">
              <a:solidFill>
                <a:srgbClr val="002060"/>
              </a:solidFill>
              <a:latin typeface="Calibri" pitchFamily="34" charset="0"/>
            </a:endParaRPr>
          </a:p>
        </p:txBody>
      </p:sp>
      <p:sp>
        <p:nvSpPr>
          <p:cNvPr id="66" name="TextBox 65"/>
          <p:cNvSpPr txBox="1"/>
          <p:nvPr/>
        </p:nvSpPr>
        <p:spPr>
          <a:xfrm>
            <a:off x="139699" y="1104900"/>
            <a:ext cx="3683153"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Annual Maintenance Contract</a:t>
            </a:r>
            <a:endParaRPr lang="en-US" sz="1800" b="1" i="1" u="sng" dirty="0">
              <a:solidFill>
                <a:srgbClr val="002060"/>
              </a:solidFill>
              <a:latin typeface="Calibri" pitchFamily="34" charset="0"/>
            </a:endParaRPr>
          </a:p>
        </p:txBody>
      </p:sp>
      <p:sp>
        <p:nvSpPr>
          <p:cNvPr id="58" name="Title 7"/>
          <p:cNvSpPr>
            <a:spLocks noGrp="1"/>
          </p:cNvSpPr>
          <p:nvPr>
            <p:ph type="title"/>
          </p:nvPr>
        </p:nvSpPr>
        <p:spPr>
          <a:xfrm>
            <a:off x="936175" y="41932"/>
            <a:ext cx="5439302" cy="922464"/>
          </a:xfrm>
        </p:spPr>
        <p:txBody>
          <a:bodyPr/>
          <a:lstStyle/>
          <a:p>
            <a:r>
              <a:rPr lang="en-US" cap="all" dirty="0" smtClean="0"/>
              <a:t>14.2 Annual Maintenance Contract </a:t>
            </a:r>
            <a:br>
              <a:rPr lang="en-US" cap="all" dirty="0" smtClean="0"/>
            </a:br>
            <a:r>
              <a:rPr lang="en-US" sz="2000" cap="all" dirty="0" smtClean="0">
                <a:solidFill>
                  <a:schemeClr val="tx1"/>
                </a:solidFill>
              </a:rPr>
              <a:t>(FOR SPECIFIC AREAS)</a:t>
            </a:r>
            <a:endParaRPr lang="en-US" dirty="0"/>
          </a:p>
        </p:txBody>
      </p:sp>
      <p:graphicFrame>
        <p:nvGraphicFramePr>
          <p:cNvPr id="59" name="Chart 58"/>
          <p:cNvGraphicFramePr/>
          <p:nvPr>
            <p:extLst>
              <p:ext uri="{D42A27DB-BD31-4B8C-83A1-F6EECF244321}">
                <p14:modId xmlns="" xmlns:p14="http://schemas.microsoft.com/office/powerpoint/2010/main" val="1712051055"/>
              </p:ext>
            </p:extLst>
          </p:nvPr>
        </p:nvGraphicFramePr>
        <p:xfrm>
          <a:off x="5580334" y="2104575"/>
          <a:ext cx="1212308" cy="1383452"/>
        </p:xfrm>
        <a:graphic>
          <a:graphicData uri="http://schemas.openxmlformats.org/drawingml/2006/chart">
            <c:chart xmlns:c="http://schemas.openxmlformats.org/drawingml/2006/chart" xmlns:r="http://schemas.openxmlformats.org/officeDocument/2006/relationships" r:id="rId2"/>
          </a:graphicData>
        </a:graphic>
      </p:graphicFrame>
      <p:sp>
        <p:nvSpPr>
          <p:cNvPr id="61" name="TextBox 60"/>
          <p:cNvSpPr txBox="1"/>
          <p:nvPr/>
        </p:nvSpPr>
        <p:spPr>
          <a:xfrm>
            <a:off x="349006" y="1807577"/>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62" name="TextBox 61"/>
          <p:cNvSpPr txBox="1"/>
          <p:nvPr/>
        </p:nvSpPr>
        <p:spPr>
          <a:xfrm>
            <a:off x="1367603" y="1807577"/>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63" name="TextBox 62"/>
          <p:cNvSpPr txBox="1"/>
          <p:nvPr/>
        </p:nvSpPr>
        <p:spPr>
          <a:xfrm>
            <a:off x="2487058" y="1807577"/>
            <a:ext cx="1071450" cy="430887"/>
          </a:xfrm>
          <a:prstGeom prst="rect">
            <a:avLst/>
          </a:prstGeom>
          <a:noFill/>
        </p:spPr>
        <p:txBody>
          <a:bodyPr wrap="square" rtlCol="0">
            <a:spAutoFit/>
          </a:bodyPr>
          <a:lstStyle/>
          <a:p>
            <a:r>
              <a:rPr lang="en-US" sz="1100" b="1" dirty="0" smtClean="0">
                <a:solidFill>
                  <a:srgbClr val="002060"/>
                </a:solidFill>
                <a:latin typeface="Calibri" pitchFamily="34" charset="0"/>
              </a:rPr>
              <a:t>Type P</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64" name="TextBox 63"/>
          <p:cNvSpPr txBox="1"/>
          <p:nvPr/>
        </p:nvSpPr>
        <p:spPr>
          <a:xfrm>
            <a:off x="3442585" y="1807577"/>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65" name="TextBox 64"/>
          <p:cNvSpPr txBox="1"/>
          <p:nvPr/>
        </p:nvSpPr>
        <p:spPr>
          <a:xfrm>
            <a:off x="4455904" y="1807577"/>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 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67" name="TextBox 66"/>
          <p:cNvSpPr txBox="1"/>
          <p:nvPr/>
        </p:nvSpPr>
        <p:spPr>
          <a:xfrm>
            <a:off x="5537246" y="1638300"/>
            <a:ext cx="1320754" cy="600164"/>
          </a:xfrm>
          <a:prstGeom prst="rect">
            <a:avLst/>
          </a:prstGeom>
          <a:noFill/>
        </p:spPr>
        <p:txBody>
          <a:bodyPr wrap="squar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graphicFrame>
        <p:nvGraphicFramePr>
          <p:cNvPr id="68" name="Chart 67"/>
          <p:cNvGraphicFramePr/>
          <p:nvPr>
            <p:extLst>
              <p:ext uri="{D42A27DB-BD31-4B8C-83A1-F6EECF244321}">
                <p14:modId xmlns="" xmlns:p14="http://schemas.microsoft.com/office/powerpoint/2010/main" val="1712051055"/>
              </p:ext>
            </p:extLst>
          </p:nvPr>
        </p:nvGraphicFramePr>
        <p:xfrm>
          <a:off x="108494" y="2104575"/>
          <a:ext cx="1212308" cy="1383452"/>
        </p:xfrm>
        <a:graphic>
          <a:graphicData uri="http://schemas.openxmlformats.org/drawingml/2006/chart">
            <c:chart xmlns:c="http://schemas.openxmlformats.org/drawingml/2006/chart" xmlns:r="http://schemas.openxmlformats.org/officeDocument/2006/relationships" r:id="rId3"/>
          </a:graphicData>
        </a:graphic>
      </p:graphicFrame>
      <p:grpSp>
        <p:nvGrpSpPr>
          <p:cNvPr id="2" name="Group 75"/>
          <p:cNvGrpSpPr/>
          <p:nvPr/>
        </p:nvGrpSpPr>
        <p:grpSpPr>
          <a:xfrm>
            <a:off x="2680248" y="3309081"/>
            <a:ext cx="1606550" cy="326405"/>
            <a:chOff x="4239784" y="4326345"/>
            <a:chExt cx="1606550" cy="326405"/>
          </a:xfrm>
        </p:grpSpPr>
        <p:sp>
          <p:nvSpPr>
            <p:cNvPr id="70" name="Rectangle 69"/>
            <p:cNvSpPr/>
            <p:nvPr/>
          </p:nvSpPr>
          <p:spPr bwMode="auto">
            <a:xfrm>
              <a:off x="4239784" y="4326345"/>
              <a:ext cx="1606550"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4313313" y="4388177"/>
              <a:ext cx="1476461" cy="189673"/>
              <a:chOff x="659335" y="1411290"/>
              <a:chExt cx="1476461" cy="189673"/>
            </a:xfrm>
          </p:grpSpPr>
          <p:grpSp>
            <p:nvGrpSpPr>
              <p:cNvPr id="5" name="Group 121"/>
              <p:cNvGrpSpPr/>
              <p:nvPr/>
            </p:nvGrpSpPr>
            <p:grpSpPr>
              <a:xfrm>
                <a:off x="659335" y="1411290"/>
                <a:ext cx="350593" cy="184666"/>
                <a:chOff x="2001613" y="3943350"/>
                <a:chExt cx="350593" cy="184666"/>
              </a:xfrm>
            </p:grpSpPr>
            <p:sp>
              <p:nvSpPr>
                <p:cNvPr id="78"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9"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7" name="Group 21"/>
              <p:cNvGrpSpPr/>
              <p:nvPr/>
            </p:nvGrpSpPr>
            <p:grpSpPr>
              <a:xfrm>
                <a:off x="1123367" y="1416297"/>
                <a:ext cx="1012429" cy="184666"/>
                <a:chOff x="3016508" y="3684038"/>
                <a:chExt cx="1012429" cy="184666"/>
              </a:xfrm>
            </p:grpSpPr>
            <p:sp>
              <p:nvSpPr>
                <p:cNvPr id="74" name="Rectangle 14"/>
                <p:cNvSpPr>
                  <a:spLocks noChangeArrowheads="1"/>
                </p:cNvSpPr>
                <p:nvPr/>
              </p:nvSpPr>
              <p:spPr bwMode="auto">
                <a:xfrm>
                  <a:off x="30165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5" name="Rectangle 15"/>
                <p:cNvSpPr>
                  <a:spLocks noChangeArrowheads="1"/>
                </p:cNvSpPr>
                <p:nvPr/>
              </p:nvSpPr>
              <p:spPr bwMode="auto">
                <a:xfrm>
                  <a:off x="31625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sp>
              <p:nvSpPr>
                <p:cNvPr id="76" name="Rectangle 14"/>
                <p:cNvSpPr>
                  <a:spLocks noChangeArrowheads="1"/>
                </p:cNvSpPr>
                <p:nvPr/>
              </p:nvSpPr>
              <p:spPr bwMode="auto">
                <a:xfrm>
                  <a:off x="3480533" y="3725313"/>
                  <a:ext cx="101600" cy="101600"/>
                </a:xfrm>
                <a:prstGeom prst="rect">
                  <a:avLst/>
                </a:prstGeom>
                <a:solidFill>
                  <a:srgbClr val="D9D9D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7" name="Rectangle 15"/>
                <p:cNvSpPr>
                  <a:spLocks noChangeArrowheads="1"/>
                </p:cNvSpPr>
                <p:nvPr/>
              </p:nvSpPr>
              <p:spPr bwMode="auto">
                <a:xfrm>
                  <a:off x="3626583" y="3684038"/>
                  <a:ext cx="402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DK/CS</a:t>
                  </a:r>
                  <a:endParaRPr lang="en-US" sz="1200" b="1" i="1" dirty="0">
                    <a:solidFill>
                      <a:srgbClr val="002060"/>
                    </a:solidFill>
                    <a:latin typeface="Arial" pitchFamily="34" charset="0"/>
                  </a:endParaRPr>
                </a:p>
              </p:txBody>
            </p:sp>
          </p:grpSp>
        </p:grpSp>
      </p:grpSp>
      <p:grpSp>
        <p:nvGrpSpPr>
          <p:cNvPr id="8" name="Group 75"/>
          <p:cNvGrpSpPr/>
          <p:nvPr/>
        </p:nvGrpSpPr>
        <p:grpSpPr>
          <a:xfrm>
            <a:off x="2680248" y="6777995"/>
            <a:ext cx="1606550" cy="326405"/>
            <a:chOff x="4239784" y="4326345"/>
            <a:chExt cx="1606550" cy="326405"/>
          </a:xfrm>
        </p:grpSpPr>
        <p:sp>
          <p:nvSpPr>
            <p:cNvPr id="81" name="Rectangle 80"/>
            <p:cNvSpPr/>
            <p:nvPr/>
          </p:nvSpPr>
          <p:spPr bwMode="auto">
            <a:xfrm>
              <a:off x="4239784" y="4326345"/>
              <a:ext cx="1606550"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9" name="Group 78"/>
            <p:cNvGrpSpPr/>
            <p:nvPr/>
          </p:nvGrpSpPr>
          <p:grpSpPr>
            <a:xfrm>
              <a:off x="4313313" y="4388177"/>
              <a:ext cx="1476461" cy="189673"/>
              <a:chOff x="659335" y="1411290"/>
              <a:chExt cx="1476461" cy="189673"/>
            </a:xfrm>
          </p:grpSpPr>
          <p:grpSp>
            <p:nvGrpSpPr>
              <p:cNvPr id="10" name="Group 22"/>
              <p:cNvGrpSpPr/>
              <p:nvPr/>
            </p:nvGrpSpPr>
            <p:grpSpPr>
              <a:xfrm>
                <a:off x="659335" y="1411290"/>
                <a:ext cx="350593" cy="184666"/>
                <a:chOff x="2001613" y="3943350"/>
                <a:chExt cx="350593" cy="184666"/>
              </a:xfrm>
            </p:grpSpPr>
            <p:sp>
              <p:nvSpPr>
                <p:cNvPr id="89"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90"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11" name="Group 21"/>
              <p:cNvGrpSpPr/>
              <p:nvPr/>
            </p:nvGrpSpPr>
            <p:grpSpPr>
              <a:xfrm>
                <a:off x="1123367" y="1416297"/>
                <a:ext cx="1012429" cy="184666"/>
                <a:chOff x="3016508" y="3684038"/>
                <a:chExt cx="1012429" cy="184666"/>
              </a:xfrm>
            </p:grpSpPr>
            <p:sp>
              <p:nvSpPr>
                <p:cNvPr id="85" name="Rectangle 14"/>
                <p:cNvSpPr>
                  <a:spLocks noChangeArrowheads="1"/>
                </p:cNvSpPr>
                <p:nvPr/>
              </p:nvSpPr>
              <p:spPr bwMode="auto">
                <a:xfrm>
                  <a:off x="30165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86" name="Rectangle 15"/>
                <p:cNvSpPr>
                  <a:spLocks noChangeArrowheads="1"/>
                </p:cNvSpPr>
                <p:nvPr/>
              </p:nvSpPr>
              <p:spPr bwMode="auto">
                <a:xfrm>
                  <a:off x="31625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sp>
              <p:nvSpPr>
                <p:cNvPr id="87" name="Rectangle 14"/>
                <p:cNvSpPr>
                  <a:spLocks noChangeArrowheads="1"/>
                </p:cNvSpPr>
                <p:nvPr/>
              </p:nvSpPr>
              <p:spPr bwMode="auto">
                <a:xfrm>
                  <a:off x="3480533" y="3725313"/>
                  <a:ext cx="101600" cy="101600"/>
                </a:xfrm>
                <a:prstGeom prst="rect">
                  <a:avLst/>
                </a:prstGeom>
                <a:solidFill>
                  <a:schemeClr val="bg1">
                    <a:lumMod val="85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88" name="Rectangle 15"/>
                <p:cNvSpPr>
                  <a:spLocks noChangeArrowheads="1"/>
                </p:cNvSpPr>
                <p:nvPr/>
              </p:nvSpPr>
              <p:spPr bwMode="auto">
                <a:xfrm>
                  <a:off x="3626583" y="3684038"/>
                  <a:ext cx="402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DK/CS</a:t>
                  </a:r>
                  <a:endParaRPr lang="en-US" sz="1200" b="1" i="1" dirty="0">
                    <a:solidFill>
                      <a:srgbClr val="002060"/>
                    </a:solidFill>
                    <a:latin typeface="Arial" pitchFamily="34" charset="0"/>
                  </a:endParaRPr>
                </a:p>
              </p:txBody>
            </p:sp>
          </p:grpSp>
        </p:grpSp>
      </p:grpSp>
      <p:graphicFrame>
        <p:nvGraphicFramePr>
          <p:cNvPr id="91" name="Chart 90"/>
          <p:cNvGraphicFramePr/>
          <p:nvPr>
            <p:extLst>
              <p:ext uri="{D42A27DB-BD31-4B8C-83A1-F6EECF244321}">
                <p14:modId xmlns="" xmlns:p14="http://schemas.microsoft.com/office/powerpoint/2010/main" val="1712051055"/>
              </p:ext>
            </p:extLst>
          </p:nvPr>
        </p:nvGraphicFramePr>
        <p:xfrm>
          <a:off x="1202862" y="2104575"/>
          <a:ext cx="1212308" cy="13834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2" name="Chart 91"/>
          <p:cNvGraphicFramePr/>
          <p:nvPr>
            <p:extLst>
              <p:ext uri="{D42A27DB-BD31-4B8C-83A1-F6EECF244321}">
                <p14:modId xmlns="" xmlns:p14="http://schemas.microsoft.com/office/powerpoint/2010/main" val="1712051055"/>
              </p:ext>
            </p:extLst>
          </p:nvPr>
        </p:nvGraphicFramePr>
        <p:xfrm>
          <a:off x="2297230" y="2104575"/>
          <a:ext cx="1212308" cy="13834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93" name="Chart 92"/>
          <p:cNvGraphicFramePr/>
          <p:nvPr>
            <p:extLst>
              <p:ext uri="{D42A27DB-BD31-4B8C-83A1-F6EECF244321}">
                <p14:modId xmlns="" xmlns:p14="http://schemas.microsoft.com/office/powerpoint/2010/main" val="1712051055"/>
              </p:ext>
            </p:extLst>
          </p:nvPr>
        </p:nvGraphicFramePr>
        <p:xfrm>
          <a:off x="3391598" y="2104575"/>
          <a:ext cx="1212308" cy="13834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94" name="Chart 93"/>
          <p:cNvGraphicFramePr/>
          <p:nvPr>
            <p:extLst>
              <p:ext uri="{D42A27DB-BD31-4B8C-83A1-F6EECF244321}">
                <p14:modId xmlns="" xmlns:p14="http://schemas.microsoft.com/office/powerpoint/2010/main" val="1712051055"/>
              </p:ext>
            </p:extLst>
          </p:nvPr>
        </p:nvGraphicFramePr>
        <p:xfrm>
          <a:off x="4485966" y="2104575"/>
          <a:ext cx="1212308" cy="13834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95" name="Chart 94"/>
          <p:cNvGraphicFramePr/>
          <p:nvPr>
            <p:extLst>
              <p:ext uri="{D42A27DB-BD31-4B8C-83A1-F6EECF244321}">
                <p14:modId xmlns="" xmlns:p14="http://schemas.microsoft.com/office/powerpoint/2010/main" val="1712051055"/>
              </p:ext>
            </p:extLst>
          </p:nvPr>
        </p:nvGraphicFramePr>
        <p:xfrm>
          <a:off x="5580334" y="5409490"/>
          <a:ext cx="1212308" cy="13834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96" name="Chart 95"/>
          <p:cNvGraphicFramePr/>
          <p:nvPr>
            <p:extLst>
              <p:ext uri="{D42A27DB-BD31-4B8C-83A1-F6EECF244321}">
                <p14:modId xmlns="" xmlns:p14="http://schemas.microsoft.com/office/powerpoint/2010/main" val="1712051055"/>
              </p:ext>
            </p:extLst>
          </p:nvPr>
        </p:nvGraphicFramePr>
        <p:xfrm>
          <a:off x="108494" y="5409490"/>
          <a:ext cx="1212308" cy="13834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97" name="Chart 96"/>
          <p:cNvGraphicFramePr/>
          <p:nvPr>
            <p:extLst>
              <p:ext uri="{D42A27DB-BD31-4B8C-83A1-F6EECF244321}">
                <p14:modId xmlns="" xmlns:p14="http://schemas.microsoft.com/office/powerpoint/2010/main" val="1712051055"/>
              </p:ext>
            </p:extLst>
          </p:nvPr>
        </p:nvGraphicFramePr>
        <p:xfrm>
          <a:off x="1476454" y="5409490"/>
          <a:ext cx="1212308" cy="13834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98" name="Chart 97"/>
          <p:cNvGraphicFramePr/>
          <p:nvPr>
            <p:extLst>
              <p:ext uri="{D42A27DB-BD31-4B8C-83A1-F6EECF244321}">
                <p14:modId xmlns="" xmlns:p14="http://schemas.microsoft.com/office/powerpoint/2010/main" val="1712051055"/>
              </p:ext>
            </p:extLst>
          </p:nvPr>
        </p:nvGraphicFramePr>
        <p:xfrm>
          <a:off x="2844414" y="5409490"/>
          <a:ext cx="1212308" cy="13834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99" name="Chart 98"/>
          <p:cNvGraphicFramePr/>
          <p:nvPr>
            <p:extLst>
              <p:ext uri="{D42A27DB-BD31-4B8C-83A1-F6EECF244321}">
                <p14:modId xmlns="" xmlns:p14="http://schemas.microsoft.com/office/powerpoint/2010/main" val="1712051055"/>
              </p:ext>
            </p:extLst>
          </p:nvPr>
        </p:nvGraphicFramePr>
        <p:xfrm>
          <a:off x="4212374" y="5409490"/>
          <a:ext cx="1212308" cy="1383452"/>
        </p:xfrm>
        <a:graphic>
          <a:graphicData uri="http://schemas.openxmlformats.org/drawingml/2006/chart">
            <c:chart xmlns:c="http://schemas.openxmlformats.org/drawingml/2006/chart" xmlns:r="http://schemas.openxmlformats.org/officeDocument/2006/relationships" r:id="rId12"/>
          </a:graphicData>
        </a:graphic>
      </p:graphicFrame>
      <p:sp>
        <p:nvSpPr>
          <p:cNvPr id="100" name="TextBox 99"/>
          <p:cNvSpPr txBox="1"/>
          <p:nvPr/>
        </p:nvSpPr>
        <p:spPr>
          <a:xfrm>
            <a:off x="1630002" y="510625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101" name="TextBox 100"/>
          <p:cNvSpPr txBox="1"/>
          <p:nvPr/>
        </p:nvSpPr>
        <p:spPr>
          <a:xfrm>
            <a:off x="2987364" y="510625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102" name="TextBox 101"/>
          <p:cNvSpPr txBox="1"/>
          <p:nvPr/>
        </p:nvSpPr>
        <p:spPr>
          <a:xfrm>
            <a:off x="4268788" y="510625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103" name="TextBox 102"/>
          <p:cNvSpPr txBox="1"/>
          <p:nvPr/>
        </p:nvSpPr>
        <p:spPr>
          <a:xfrm>
            <a:off x="5537246" y="5106258"/>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sp>
        <p:nvSpPr>
          <p:cNvPr id="104" name="TextBox 103"/>
          <p:cNvSpPr txBox="1"/>
          <p:nvPr/>
        </p:nvSpPr>
        <p:spPr>
          <a:xfrm>
            <a:off x="349006" y="5106258"/>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53" name="Round Diagonal Corner Rectangle 52"/>
          <p:cNvSpPr/>
          <p:nvPr/>
        </p:nvSpPr>
        <p:spPr bwMode="auto">
          <a:xfrm>
            <a:off x="335410" y="3813208"/>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2/3rds of the Type H, P &amp; M cold stores have not subscribed to AMC. </a:t>
            </a:r>
          </a:p>
        </p:txBody>
      </p:sp>
      <p:cxnSp>
        <p:nvCxnSpPr>
          <p:cNvPr id="55" name="Straight Connector 54"/>
          <p:cNvCxnSpPr/>
          <p:nvPr/>
        </p:nvCxnSpPr>
        <p:spPr bwMode="auto">
          <a:xfrm>
            <a:off x="365760" y="47070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56" name="TextBox 55"/>
          <p:cNvSpPr txBox="1"/>
          <p:nvPr/>
        </p:nvSpPr>
        <p:spPr>
          <a:xfrm>
            <a:off x="330199" y="47370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Tree>
  </p:cSld>
  <p:clrMapOvr>
    <a:masterClrMapping/>
  </p:clrMapOvr>
  <p:transition/>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127007"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5852160"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States- Annual Maintenance Contract</a:t>
            </a:r>
            <a:endParaRPr lang="en-US" sz="1800" b="1" i="1" u="sng" dirty="0">
              <a:solidFill>
                <a:srgbClr val="002060"/>
              </a:solidFill>
              <a:latin typeface="Calibri" pitchFamily="34" charset="0"/>
            </a:endParaRPr>
          </a:p>
        </p:txBody>
      </p:sp>
      <p:sp>
        <p:nvSpPr>
          <p:cNvPr id="15" name="Round Diagonal Corner Rectangle 14"/>
          <p:cNvSpPr/>
          <p:nvPr/>
        </p:nvSpPr>
        <p:spPr bwMode="auto">
          <a:xfrm>
            <a:off x="338287" y="8177450"/>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In AP and Maharashtra, every  nearly 50% cold storages have annual maintenance contract.</a:t>
            </a:r>
            <a:endParaRPr lang="en-US" sz="1200" dirty="0">
              <a:solidFill>
                <a:srgbClr val="002060"/>
              </a:solidFill>
              <a:latin typeface="Calibri" pitchFamily="34" charset="0"/>
            </a:endParaRPr>
          </a:p>
        </p:txBody>
      </p:sp>
      <p:sp>
        <p:nvSpPr>
          <p:cNvPr id="18" name="Title 7"/>
          <p:cNvSpPr>
            <a:spLocks noGrp="1"/>
          </p:cNvSpPr>
          <p:nvPr>
            <p:ph type="title"/>
          </p:nvPr>
        </p:nvSpPr>
        <p:spPr>
          <a:xfrm>
            <a:off x="936175" y="41932"/>
            <a:ext cx="5439302" cy="922464"/>
          </a:xfrm>
        </p:spPr>
        <p:txBody>
          <a:bodyPr/>
          <a:lstStyle/>
          <a:p>
            <a:r>
              <a:rPr lang="en-US" cap="all" dirty="0" smtClean="0"/>
              <a:t>14.2 Annual Maintenance Contract </a:t>
            </a:r>
            <a:br>
              <a:rPr lang="en-US" cap="all" dirty="0" smtClean="0"/>
            </a:br>
            <a:r>
              <a:rPr lang="en-US" sz="2000" cap="all" dirty="0" smtClean="0">
                <a:solidFill>
                  <a:schemeClr val="tx1"/>
                </a:solidFill>
              </a:rPr>
              <a:t>(FOR SPECIFIC AREAS)</a:t>
            </a:r>
            <a:endParaRPr lang="en-US" dirty="0"/>
          </a:p>
        </p:txBody>
      </p:sp>
      <p:graphicFrame>
        <p:nvGraphicFramePr>
          <p:cNvPr id="19" name="Table 18"/>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0972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n=451)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n=1371)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n=600)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n=169)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a:solidFill>
                            <a:srgbClr val="002060"/>
                          </a:solidFill>
                          <a:latin typeface="Calibri"/>
                          <a:ea typeface="+mn-ea"/>
                          <a:cs typeface="+mn-cs"/>
                        </a:rPr>
                        <a:t>Yes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a:solidFill>
                            <a:srgbClr val="002060"/>
                          </a:solidFill>
                          <a:latin typeface="Calibri"/>
                          <a:ea typeface="+mn-ea"/>
                          <a:cs typeface="+mn-cs"/>
                        </a:rPr>
                        <a:t>No</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0" name="Table 19"/>
          <p:cNvGraphicFramePr>
            <a:graphicFrameLocks noGrp="1"/>
          </p:cNvGraphicFramePr>
          <p:nvPr>
            <p:extLst>
              <p:ext uri="{D42A27DB-BD31-4B8C-83A1-F6EECF244321}">
                <p14:modId xmlns:p14="http://schemas.microsoft.com/office/powerpoint/2010/main" xmlns="" val="1900869649"/>
              </p:ext>
            </p:extLst>
          </p:nvPr>
        </p:nvGraphicFramePr>
        <p:xfrm>
          <a:off x="304801" y="3232869"/>
          <a:ext cx="6305549" cy="10972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(n=185)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a:solidFill>
                            <a:srgbClr val="002060"/>
                          </a:solidFill>
                          <a:latin typeface="Calibri"/>
                          <a:ea typeface="+mn-ea"/>
                          <a:cs typeface="+mn-cs"/>
                        </a:rPr>
                        <a:t>Yes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32</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a:solidFill>
                            <a:srgbClr val="002060"/>
                          </a:solidFill>
                          <a:latin typeface="Calibri"/>
                          <a:ea typeface="+mn-ea"/>
                          <a:cs typeface="+mn-cs"/>
                        </a:rPr>
                        <a:t>No</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68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1" name="Table 20"/>
          <p:cNvGraphicFramePr>
            <a:graphicFrameLocks noGrp="1"/>
          </p:cNvGraphicFramePr>
          <p:nvPr>
            <p:extLst>
              <p:ext uri="{D42A27DB-BD31-4B8C-83A1-F6EECF244321}">
                <p14:modId xmlns:p14="http://schemas.microsoft.com/office/powerpoint/2010/main" xmlns="" val="1900869649"/>
              </p:ext>
            </p:extLst>
          </p:nvPr>
        </p:nvGraphicFramePr>
        <p:xfrm>
          <a:off x="304801" y="4932663"/>
          <a:ext cx="6318504" cy="10972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n=188)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n=156)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(n=402)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a:solidFill>
                            <a:srgbClr val="002060"/>
                          </a:solidFill>
                          <a:latin typeface="Calibri"/>
                          <a:ea typeface="+mn-ea"/>
                          <a:cs typeface="+mn-cs"/>
                        </a:rPr>
                        <a:t>Yes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a:solidFill>
                            <a:srgbClr val="002060"/>
                          </a:solidFill>
                          <a:latin typeface="Calibri"/>
                          <a:ea typeface="+mn-ea"/>
                          <a:cs typeface="+mn-cs"/>
                        </a:rPr>
                        <a:t>No</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2" name="Table 21"/>
          <p:cNvGraphicFramePr>
            <a:graphicFrameLocks noGrp="1"/>
          </p:cNvGraphicFramePr>
          <p:nvPr>
            <p:extLst>
              <p:ext uri="{D42A27DB-BD31-4B8C-83A1-F6EECF244321}">
                <p14:modId xmlns:p14="http://schemas.microsoft.com/office/powerpoint/2010/main" xmlns="" val="1900869649"/>
              </p:ext>
            </p:extLst>
          </p:nvPr>
        </p:nvGraphicFramePr>
        <p:xfrm>
          <a:off x="304801" y="6632457"/>
          <a:ext cx="6292812" cy="10972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48640"/>
                <a:gridCol w="619034"/>
                <a:gridCol w="619034"/>
                <a:gridCol w="619034"/>
                <a:gridCol w="619034"/>
                <a:gridCol w="619034"/>
                <a:gridCol w="619034"/>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n=464)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North East</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a:solidFill>
                            <a:srgbClr val="002060"/>
                          </a:solidFill>
                          <a:latin typeface="Calibri"/>
                          <a:ea typeface="+mn-ea"/>
                          <a:cs typeface="+mn-cs"/>
                        </a:rPr>
                        <a:t>Yes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a:solidFill>
                            <a:srgbClr val="002060"/>
                          </a:solidFill>
                          <a:latin typeface="Calibri"/>
                          <a:ea typeface="+mn-ea"/>
                          <a:cs typeface="+mn-cs"/>
                        </a:rPr>
                        <a:t>No</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72</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3616889" y="9669645"/>
            <a:ext cx="1888659"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subscribed to AMC’s</a:t>
            </a:r>
            <a:endParaRPr lang="en-US" sz="900" b="1" dirty="0">
              <a:solidFill>
                <a:srgbClr val="FF0000"/>
              </a:solidFill>
              <a:latin typeface="Calibri" pitchFamily="34" charset="0"/>
            </a:endParaRPr>
          </a:p>
        </p:txBody>
      </p:sp>
      <p:sp>
        <p:nvSpPr>
          <p:cNvPr id="83" name="TextBox 82"/>
          <p:cNvSpPr txBox="1"/>
          <p:nvPr/>
        </p:nvSpPr>
        <p:spPr>
          <a:xfrm>
            <a:off x="139699" y="1104900"/>
            <a:ext cx="3683153"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“AMC SUBSCRIBED FOR WHAT”?</a:t>
            </a:r>
            <a:endParaRPr lang="en-US" sz="1800" b="1" i="1" u="sng" dirty="0">
              <a:solidFill>
                <a:srgbClr val="002060"/>
              </a:solidFill>
              <a:latin typeface="Calibri" pitchFamily="34" charset="0"/>
            </a:endParaRPr>
          </a:p>
        </p:txBody>
      </p:sp>
      <p:sp>
        <p:nvSpPr>
          <p:cNvPr id="109" name="Round Diagonal Corner Rectangle 108"/>
          <p:cNvSpPr/>
          <p:nvPr/>
        </p:nvSpPr>
        <p:spPr bwMode="auto">
          <a:xfrm>
            <a:off x="338287" y="8143773"/>
            <a:ext cx="6309360" cy="951844"/>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In all zones  among those having AMCs, 87% to 96% have maintenance for refrigeration plants</a:t>
            </a:r>
          </a:p>
          <a:p>
            <a:pPr marL="177800" lvl="1" indent="-177800" algn="just">
              <a:buFont typeface="Arial" pitchFamily="34" charset="0"/>
              <a:buChar char="•"/>
            </a:pPr>
            <a:r>
              <a:rPr lang="en-US" sz="1200" dirty="0" smtClean="0">
                <a:solidFill>
                  <a:srgbClr val="002060"/>
                </a:solidFill>
                <a:latin typeface="Calibri" pitchFamily="34" charset="0"/>
              </a:rPr>
              <a:t>In North zone highest percentage of cold stores reported having AMC for gensets. West zone had least percentage reporting AMC for gen sets</a:t>
            </a:r>
          </a:p>
          <a:p>
            <a:pPr marL="177800" lvl="1" indent="-177800" algn="l">
              <a:buFont typeface="Arial" pitchFamily="34" charset="0"/>
              <a:buChar char="•"/>
            </a:pPr>
            <a:endParaRPr lang="en-US" sz="1400" dirty="0">
              <a:solidFill>
                <a:srgbClr val="002060"/>
              </a:solidFill>
              <a:latin typeface="Calibri" pitchFamily="34" charset="0"/>
            </a:endParaRPr>
          </a:p>
        </p:txBody>
      </p:sp>
      <p:sp>
        <p:nvSpPr>
          <p:cNvPr id="37" name="Title 7"/>
          <p:cNvSpPr>
            <a:spLocks noGrp="1"/>
          </p:cNvSpPr>
          <p:nvPr>
            <p:ph type="title"/>
          </p:nvPr>
        </p:nvSpPr>
        <p:spPr>
          <a:xfrm>
            <a:off x="936175" y="41932"/>
            <a:ext cx="5439302" cy="922464"/>
          </a:xfrm>
        </p:spPr>
        <p:txBody>
          <a:bodyPr/>
          <a:lstStyle/>
          <a:p>
            <a:r>
              <a:rPr lang="en-US" cap="all" dirty="0" smtClean="0"/>
              <a:t>14.2 Annual Maintenance Contract </a:t>
            </a:r>
            <a:br>
              <a:rPr lang="en-US" cap="all" dirty="0" smtClean="0"/>
            </a:br>
            <a:r>
              <a:rPr lang="en-US" sz="2000" cap="all" dirty="0" smtClean="0">
                <a:solidFill>
                  <a:schemeClr val="tx1"/>
                </a:solidFill>
              </a:rPr>
              <a:t>(FOR SPECIFIC AREAS)</a:t>
            </a:r>
            <a:endParaRPr lang="en-US" dirty="0"/>
          </a:p>
        </p:txBody>
      </p:sp>
      <p:graphicFrame>
        <p:nvGraphicFramePr>
          <p:cNvPr id="38" name="Chart 37"/>
          <p:cNvGraphicFramePr/>
          <p:nvPr/>
        </p:nvGraphicFramePr>
        <p:xfrm>
          <a:off x="312738" y="1712917"/>
          <a:ext cx="6400800" cy="2154233"/>
        </p:xfrm>
        <a:graphic>
          <a:graphicData uri="http://schemas.openxmlformats.org/drawingml/2006/chart">
            <c:chart xmlns:c="http://schemas.openxmlformats.org/drawingml/2006/chart" xmlns:r="http://schemas.openxmlformats.org/officeDocument/2006/relationships" r:id="rId2"/>
          </a:graphicData>
        </a:graphic>
      </p:graphicFrame>
      <p:sp>
        <p:nvSpPr>
          <p:cNvPr id="39" name="Round Diagonal Corner Rectangle 38"/>
          <p:cNvSpPr/>
          <p:nvPr/>
        </p:nvSpPr>
        <p:spPr bwMode="auto">
          <a:xfrm>
            <a:off x="338287" y="3996218"/>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Of those having AMCs – 1610 CSs - , over 90% of Type H cold stores have subscribed to AMC for refrigeration plant and equipments. Across other Type of storages too subscription for the same purpose is high.</a:t>
            </a:r>
          </a:p>
          <a:p>
            <a:pPr marL="177800" lvl="1" indent="-177800" algn="l">
              <a:buFont typeface="Arial" pitchFamily="34" charset="0"/>
              <a:buChar char="•"/>
            </a:pPr>
            <a:r>
              <a:rPr lang="en-US" sz="1200" dirty="0" smtClean="0">
                <a:solidFill>
                  <a:srgbClr val="002060"/>
                </a:solidFill>
                <a:latin typeface="Calibri" pitchFamily="34" charset="0"/>
              </a:rPr>
              <a:t>2/3rds of Type H CS’s also have AMC contract for Diesel gensets too.</a:t>
            </a:r>
            <a:endParaRPr lang="en-US" sz="1200" dirty="0">
              <a:solidFill>
                <a:srgbClr val="002060"/>
              </a:solidFill>
              <a:latin typeface="Calibri" pitchFamily="34" charset="0"/>
            </a:endParaRPr>
          </a:p>
        </p:txBody>
      </p:sp>
      <p:cxnSp>
        <p:nvCxnSpPr>
          <p:cNvPr id="41" name="Straight Connector 40"/>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42" name="TextBox 41"/>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43" name="Table 42"/>
          <p:cNvGraphicFramePr>
            <a:graphicFrameLocks noGrp="1"/>
          </p:cNvGraphicFramePr>
          <p:nvPr/>
        </p:nvGraphicFramePr>
        <p:xfrm>
          <a:off x="609598" y="3516948"/>
          <a:ext cx="4818744" cy="466725"/>
        </p:xfrm>
        <a:graphic>
          <a:graphicData uri="http://schemas.openxmlformats.org/drawingml/2006/table">
            <a:tbl>
              <a:tblPr firstRow="1" bandRow="1">
                <a:tableStyleId>{5C22544A-7EE6-4342-B048-85BDC9FD1C3A}</a:tableStyleId>
              </a:tblPr>
              <a:tblGrid>
                <a:gridCol w="803124"/>
                <a:gridCol w="803124"/>
                <a:gridCol w="803124"/>
                <a:gridCol w="803124"/>
                <a:gridCol w="803124"/>
                <a:gridCol w="803124"/>
              </a:tblGrid>
              <a:tr h="370840">
                <a:tc>
                  <a:txBody>
                    <a:bodyPr/>
                    <a:lstStyle/>
                    <a:p>
                      <a:pPr algn="ctr" fontAlgn="b"/>
                      <a:r>
                        <a:rPr lang="en-US" sz="1000" b="1" i="1" u="none" strike="noStrike" dirty="0">
                          <a:solidFill>
                            <a:srgbClr val="002060"/>
                          </a:solidFill>
                          <a:latin typeface="Calibri"/>
                        </a:rPr>
                        <a:t>All</a:t>
                      </a: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n=1610)</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Type H</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n=1416)</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Type P </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n=171)</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Type M</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n=137)</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Type Q</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n=17)</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 Other products</a:t>
                      </a:r>
                    </a:p>
                    <a:p>
                      <a:pPr algn="ctr" fontAlgn="b"/>
                      <a:r>
                        <a:rPr lang="en-US" sz="1000" b="1" i="1" u="none" strike="noStrike" dirty="0" smtClean="0">
                          <a:solidFill>
                            <a:srgbClr val="002060"/>
                          </a:solidFill>
                          <a:latin typeface="Calibri"/>
                        </a:rPr>
                        <a:t>(n=11)</a:t>
                      </a:r>
                      <a:endParaRPr lang="en-US" sz="1000" b="1" i="1" u="none" strike="noStrike" dirty="0">
                        <a:solidFill>
                          <a:srgbClr val="002060"/>
                        </a:solidFill>
                        <a:latin typeface="Calibri"/>
                      </a:endParaRPr>
                    </a:p>
                  </a:txBody>
                  <a:tcPr marL="9525" marR="9525" marT="9525" marB="0">
                    <a:noFill/>
                  </a:tcPr>
                </a:tc>
              </a:tr>
            </a:tbl>
          </a:graphicData>
        </a:graphic>
      </p:graphicFrame>
      <p:graphicFrame>
        <p:nvGraphicFramePr>
          <p:cNvPr id="44" name="Chart 43"/>
          <p:cNvGraphicFramePr/>
          <p:nvPr/>
        </p:nvGraphicFramePr>
        <p:xfrm>
          <a:off x="312738" y="5876929"/>
          <a:ext cx="6400800" cy="215423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5" name="Table 44"/>
          <p:cNvGraphicFramePr>
            <a:graphicFrameLocks noGrp="1"/>
          </p:cNvGraphicFramePr>
          <p:nvPr/>
        </p:nvGraphicFramePr>
        <p:xfrm>
          <a:off x="609598" y="7680960"/>
          <a:ext cx="4818745" cy="370840"/>
        </p:xfrm>
        <a:graphic>
          <a:graphicData uri="http://schemas.openxmlformats.org/drawingml/2006/table">
            <a:tbl>
              <a:tblPr firstRow="1" bandRow="1">
                <a:tableStyleId>{5C22544A-7EE6-4342-B048-85BDC9FD1C3A}</a:tableStyleId>
              </a:tblPr>
              <a:tblGrid>
                <a:gridCol w="963749"/>
                <a:gridCol w="963749"/>
                <a:gridCol w="963749"/>
                <a:gridCol w="963749"/>
                <a:gridCol w="963749"/>
              </a:tblGrid>
              <a:tr h="370840">
                <a:tc>
                  <a:txBody>
                    <a:bodyPr/>
                    <a:lstStyle/>
                    <a:p>
                      <a:pPr algn="ctr" fontAlgn="b"/>
                      <a:r>
                        <a:rPr lang="en-US" sz="1000" b="1" i="1" u="none" strike="noStrike" dirty="0">
                          <a:solidFill>
                            <a:srgbClr val="002060"/>
                          </a:solidFill>
                          <a:latin typeface="Calibri"/>
                        </a:rPr>
                        <a:t>All</a:t>
                      </a: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n=1610)</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North</a:t>
                      </a:r>
                    </a:p>
                    <a:p>
                      <a:pPr algn="ctr" fontAlgn="b"/>
                      <a:r>
                        <a:rPr lang="en-US" sz="1000" b="1" i="1" u="none" strike="noStrike" dirty="0" smtClean="0">
                          <a:solidFill>
                            <a:srgbClr val="002060"/>
                          </a:solidFill>
                          <a:latin typeface="Calibri"/>
                        </a:rPr>
                        <a:t>(n=653)</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East </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n=208)</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West</a:t>
                      </a:r>
                    </a:p>
                    <a:p>
                      <a:pPr algn="ctr" fontAlgn="b"/>
                      <a:r>
                        <a:rPr lang="en-US" sz="1000" b="1" i="1" u="none" strike="noStrike" dirty="0" smtClean="0">
                          <a:solidFill>
                            <a:srgbClr val="002060"/>
                          </a:solidFill>
                          <a:latin typeface="Calibri"/>
                        </a:rPr>
                        <a:t>(n=328)</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South</a:t>
                      </a:r>
                    </a:p>
                    <a:p>
                      <a:pPr algn="ctr" fontAlgn="b"/>
                      <a:r>
                        <a:rPr lang="en-US" sz="1000" b="1" i="1" u="none" strike="noStrike" dirty="0" smtClean="0">
                          <a:solidFill>
                            <a:srgbClr val="002060"/>
                          </a:solidFill>
                          <a:latin typeface="Calibri"/>
                        </a:rPr>
                        <a:t>(n=421)</a:t>
                      </a:r>
                      <a:endParaRPr lang="en-US" sz="1000" b="1" i="1" u="none" strike="noStrike" dirty="0">
                        <a:solidFill>
                          <a:srgbClr val="002060"/>
                        </a:solidFill>
                        <a:latin typeface="Calibri"/>
                      </a:endParaRPr>
                    </a:p>
                  </a:txBody>
                  <a:tcPr marL="9525" marR="9525" marT="9525" marB="0">
                    <a:noFill/>
                  </a:tcPr>
                </a:tc>
              </a:tr>
            </a:tbl>
          </a:graphicData>
        </a:graphic>
      </p:graphicFrame>
    </p:spTree>
  </p:cSld>
  <p:clrMapOvr>
    <a:masterClrMapping/>
  </p:clrMapOvr>
  <p:transition/>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7" name="Title 7"/>
          <p:cNvSpPr>
            <a:spLocks noGrp="1"/>
          </p:cNvSpPr>
          <p:nvPr>
            <p:ph type="title"/>
          </p:nvPr>
        </p:nvSpPr>
        <p:spPr>
          <a:xfrm>
            <a:off x="936175" y="41932"/>
            <a:ext cx="5439302" cy="922464"/>
          </a:xfrm>
        </p:spPr>
        <p:txBody>
          <a:bodyPr/>
          <a:lstStyle/>
          <a:p>
            <a:r>
              <a:rPr lang="en-US" cap="all" dirty="0" smtClean="0"/>
              <a:t>14.2 Annual Maintenance Contract </a:t>
            </a:r>
            <a:br>
              <a:rPr lang="en-US" cap="all" dirty="0" smtClean="0"/>
            </a:br>
            <a:r>
              <a:rPr lang="en-US" sz="2000" cap="all" dirty="0" smtClean="0">
                <a:solidFill>
                  <a:schemeClr val="tx1"/>
                </a:solidFill>
              </a:rPr>
              <a:t>(FOR SPECIFIC AREAS)</a:t>
            </a:r>
            <a:endParaRPr lang="en-US" dirty="0"/>
          </a:p>
        </p:txBody>
      </p:sp>
      <p:graphicFrame>
        <p:nvGraphicFramePr>
          <p:cNvPr id="22" name="Table 21"/>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n=1610)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n=208)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n=474)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n=290)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b"/>
                      <a:r>
                        <a:rPr lang="en-US" sz="1000" b="0" i="0" u="none" strike="noStrike" kern="1200" dirty="0" smtClean="0">
                          <a:solidFill>
                            <a:srgbClr val="002060"/>
                          </a:solidFill>
                          <a:latin typeface="Calibri"/>
                          <a:ea typeface="+mn-ea"/>
                          <a:cs typeface="+mn-cs"/>
                        </a:rPr>
                        <a:t>Refrigeration plant &amp; equipments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b"/>
                      <a:r>
                        <a:rPr lang="en-US" sz="1000" b="0" i="0" u="none" strike="noStrike" kern="1200" dirty="0" smtClean="0">
                          <a:solidFill>
                            <a:srgbClr val="002060"/>
                          </a:solidFill>
                          <a:latin typeface="Calibri"/>
                          <a:ea typeface="+mn-ea"/>
                          <a:cs typeface="+mn-cs"/>
                        </a:rPr>
                        <a:t>Diesel Genset</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66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3" name="Table 22"/>
          <p:cNvGraphicFramePr>
            <a:graphicFrameLocks noGrp="1"/>
          </p:cNvGraphicFramePr>
          <p:nvPr>
            <p:extLst>
              <p:ext uri="{D42A27DB-BD31-4B8C-83A1-F6EECF244321}">
                <p14:modId xmlns:p14="http://schemas.microsoft.com/office/powerpoint/2010/main" xmlns="" val="1900869649"/>
              </p:ext>
            </p:extLst>
          </p:nvPr>
        </p:nvGraphicFramePr>
        <p:xfrm>
          <a:off x="304801" y="3232869"/>
          <a:ext cx="6305549"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(n=1610)</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(n=60)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b"/>
                      <a:r>
                        <a:rPr lang="en-US" sz="1000" b="0" i="0" u="none" strike="noStrike" kern="1200" dirty="0" smtClean="0">
                          <a:solidFill>
                            <a:srgbClr val="002060"/>
                          </a:solidFill>
                          <a:latin typeface="Calibri"/>
                          <a:ea typeface="+mn-ea"/>
                          <a:cs typeface="+mn-cs"/>
                        </a:rPr>
                        <a:t>Refrigeration plant &amp; equipments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93</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b"/>
                      <a:r>
                        <a:rPr lang="en-US" sz="1000" b="0" i="0" u="none" strike="noStrike" kern="1200" dirty="0" smtClean="0">
                          <a:solidFill>
                            <a:srgbClr val="002060"/>
                          </a:solidFill>
                          <a:latin typeface="Calibri"/>
                          <a:ea typeface="+mn-ea"/>
                          <a:cs typeface="+mn-cs"/>
                        </a:rPr>
                        <a:t>Diesel Genset</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82</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4" name="Table 23"/>
          <p:cNvGraphicFramePr>
            <a:graphicFrameLocks noGrp="1"/>
          </p:cNvGraphicFramePr>
          <p:nvPr>
            <p:extLst>
              <p:ext uri="{D42A27DB-BD31-4B8C-83A1-F6EECF244321}">
                <p14:modId xmlns:p14="http://schemas.microsoft.com/office/powerpoint/2010/main" xmlns="" val="1900869649"/>
              </p:ext>
            </p:extLst>
          </p:nvPr>
        </p:nvGraphicFramePr>
        <p:xfrm>
          <a:off x="304801" y="4932663"/>
          <a:ext cx="6318504"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(n=1610)</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(n=64)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b"/>
                      <a:r>
                        <a:rPr lang="en-US" sz="1000" b="0" i="0" u="none" strike="noStrike" kern="1200" dirty="0" smtClean="0">
                          <a:solidFill>
                            <a:srgbClr val="002060"/>
                          </a:solidFill>
                          <a:latin typeface="Calibri"/>
                          <a:ea typeface="+mn-ea"/>
                          <a:cs typeface="+mn-cs"/>
                        </a:rPr>
                        <a:t>Refrigeration plant &amp; equipments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b"/>
                      <a:r>
                        <a:rPr lang="en-US" sz="1000" b="0" i="0" u="none" strike="noStrike" kern="1200" dirty="0" smtClean="0">
                          <a:solidFill>
                            <a:srgbClr val="002060"/>
                          </a:solidFill>
                          <a:latin typeface="Calibri"/>
                          <a:ea typeface="+mn-ea"/>
                          <a:cs typeface="+mn-cs"/>
                        </a:rPr>
                        <a:t>Diesel Genset</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5" name="Table 24"/>
          <p:cNvGraphicFramePr>
            <a:graphicFrameLocks noGrp="1"/>
          </p:cNvGraphicFramePr>
          <p:nvPr>
            <p:extLst>
              <p:ext uri="{D42A27DB-BD31-4B8C-83A1-F6EECF244321}">
                <p14:modId xmlns:p14="http://schemas.microsoft.com/office/powerpoint/2010/main" xmlns="" val="1900869649"/>
              </p:ext>
            </p:extLst>
          </p:nvPr>
        </p:nvGraphicFramePr>
        <p:xfrm>
          <a:off x="304801" y="6632457"/>
          <a:ext cx="6321423"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76159"/>
                <a:gridCol w="605658"/>
                <a:gridCol w="605658"/>
                <a:gridCol w="605658"/>
                <a:gridCol w="605658"/>
                <a:gridCol w="605658"/>
                <a:gridCol w="605658"/>
                <a:gridCol w="605658"/>
                <a:gridCol w="60565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(n=1610)</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900" b="1" i="0" u="none" strike="noStrike" kern="1200" dirty="0" smtClean="0">
                          <a:solidFill>
                            <a:schemeClr val="bg1"/>
                          </a:solidFill>
                          <a:latin typeface="Calibri"/>
                          <a:ea typeface="+mn-ea"/>
                        </a:rPr>
                        <a:t>North East</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(n=18)</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b"/>
                      <a:r>
                        <a:rPr lang="en-US" sz="1000" b="0" i="0" u="none" strike="noStrike" kern="1200" dirty="0" smtClean="0">
                          <a:solidFill>
                            <a:srgbClr val="002060"/>
                          </a:solidFill>
                          <a:latin typeface="Calibri"/>
                          <a:ea typeface="+mn-ea"/>
                          <a:cs typeface="+mn-cs"/>
                        </a:rPr>
                        <a:t>Refrigeration plant &amp; equipments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78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b"/>
                      <a:r>
                        <a:rPr lang="en-US" sz="1000" b="0" i="0" u="none" strike="noStrike" kern="1200" dirty="0" smtClean="0">
                          <a:solidFill>
                            <a:srgbClr val="002060"/>
                          </a:solidFill>
                          <a:latin typeface="Calibri"/>
                          <a:ea typeface="+mn-ea"/>
                          <a:cs typeface="+mn-cs"/>
                        </a:rPr>
                        <a:t>Diesel Genset</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56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0" name="TextBox 9"/>
          <p:cNvSpPr txBox="1"/>
          <p:nvPr/>
        </p:nvSpPr>
        <p:spPr>
          <a:xfrm>
            <a:off x="3616889" y="9669645"/>
            <a:ext cx="1888659"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subscribed to AMC’s</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7" name="Chart 116"/>
          <p:cNvGraphicFramePr/>
          <p:nvPr>
            <p:extLst>
              <p:ext uri="{D42A27DB-BD31-4B8C-83A1-F6EECF244321}">
                <p14:modId xmlns="" xmlns:p14="http://schemas.microsoft.com/office/powerpoint/2010/main" val="1712051055"/>
              </p:ext>
            </p:extLst>
          </p:nvPr>
        </p:nvGraphicFramePr>
        <p:xfrm>
          <a:off x="3391598" y="2104575"/>
          <a:ext cx="1212308" cy="1383452"/>
        </p:xfrm>
        <a:graphic>
          <a:graphicData uri="http://schemas.openxmlformats.org/drawingml/2006/chart">
            <c:chart xmlns:c="http://schemas.openxmlformats.org/drawingml/2006/chart" xmlns:r="http://schemas.openxmlformats.org/officeDocument/2006/relationships" r:id="rId2"/>
          </a:graphicData>
        </a:graphic>
      </p:graphicFrame>
      <p:sp>
        <p:nvSpPr>
          <p:cNvPr id="8" name="Title 7"/>
          <p:cNvSpPr>
            <a:spLocks noGrp="1"/>
          </p:cNvSpPr>
          <p:nvPr>
            <p:ph type="title"/>
          </p:nvPr>
        </p:nvSpPr>
        <p:spPr/>
        <p:txBody>
          <a:bodyPr/>
          <a:lstStyle/>
          <a:p>
            <a:r>
              <a:rPr lang="en-US" dirty="0" smtClean="0"/>
              <a:t>14.3 AMC SERVICE PROVIDER</a:t>
            </a:r>
            <a:br>
              <a:rPr lang="en-US" dirty="0" smtClean="0"/>
            </a:br>
            <a:r>
              <a:rPr lang="en-US" sz="2000" dirty="0" smtClean="0">
                <a:solidFill>
                  <a:schemeClr val="tx1"/>
                </a:solidFill>
              </a:rPr>
              <a:t>(FOR ENTIRE CS)</a:t>
            </a:r>
            <a:endParaRPr lang="en-US" sz="2000"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127007"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48" name="Round Diagonal Corner Rectangle 47"/>
          <p:cNvSpPr/>
          <p:nvPr/>
        </p:nvSpPr>
        <p:spPr bwMode="auto">
          <a:xfrm>
            <a:off x="338287" y="7936216"/>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Across zones, dominant number of cold stores do not have an AMC service provider.</a:t>
            </a:r>
          </a:p>
          <a:p>
            <a:pPr marL="177800" lvl="1" indent="-177800" algn="l">
              <a:buFont typeface="Arial" pitchFamily="34" charset="0"/>
              <a:buChar char="•"/>
            </a:pPr>
            <a:r>
              <a:rPr lang="en-US" sz="1200" dirty="0" smtClean="0">
                <a:solidFill>
                  <a:srgbClr val="002060"/>
                </a:solidFill>
                <a:latin typeface="Calibri" pitchFamily="34" charset="0"/>
              </a:rPr>
              <a:t>A relatively higher percentage of cold stores in South do have an AMC service provider – 42%.</a:t>
            </a:r>
            <a:endParaRPr lang="en-US" sz="1200" dirty="0">
              <a:solidFill>
                <a:srgbClr val="002060"/>
              </a:solidFill>
              <a:latin typeface="Calibri" pitchFamily="34" charset="0"/>
            </a:endParaRPr>
          </a:p>
        </p:txBody>
      </p:sp>
      <p:graphicFrame>
        <p:nvGraphicFramePr>
          <p:cNvPr id="56" name="Chart 55"/>
          <p:cNvGraphicFramePr/>
          <p:nvPr>
            <p:extLst>
              <p:ext uri="{D42A27DB-BD31-4B8C-83A1-F6EECF244321}">
                <p14:modId xmlns="" xmlns:p14="http://schemas.microsoft.com/office/powerpoint/2010/main" val="1712051055"/>
              </p:ext>
            </p:extLst>
          </p:nvPr>
        </p:nvGraphicFramePr>
        <p:xfrm>
          <a:off x="5580334" y="2104575"/>
          <a:ext cx="1212308" cy="1383452"/>
        </p:xfrm>
        <a:graphic>
          <a:graphicData uri="http://schemas.openxmlformats.org/drawingml/2006/chart">
            <c:chart xmlns:c="http://schemas.openxmlformats.org/drawingml/2006/chart" xmlns:r="http://schemas.openxmlformats.org/officeDocument/2006/relationships" r:id="rId3"/>
          </a:graphicData>
        </a:graphic>
      </p:graphicFrame>
      <p:sp>
        <p:nvSpPr>
          <p:cNvPr id="68" name="Round Diagonal Corner Rectangle 67"/>
          <p:cNvSpPr/>
          <p:nvPr/>
        </p:nvSpPr>
        <p:spPr bwMode="auto">
          <a:xfrm>
            <a:off x="338287" y="3983162"/>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Across all type of cold stores, only 29% had AMC service provider</a:t>
            </a:r>
            <a:endParaRPr lang="en-US" sz="1200" dirty="0">
              <a:solidFill>
                <a:srgbClr val="002060"/>
              </a:solidFill>
              <a:latin typeface="Calibri" pitchFamily="34" charset="0"/>
            </a:endParaRPr>
          </a:p>
        </p:txBody>
      </p:sp>
      <p:cxnSp>
        <p:nvCxnSpPr>
          <p:cNvPr id="69" name="Straight Connector 68"/>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76" name="TextBox 75"/>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78" name="Chart 77"/>
          <p:cNvGraphicFramePr/>
          <p:nvPr>
            <p:extLst>
              <p:ext uri="{D42A27DB-BD31-4B8C-83A1-F6EECF244321}">
                <p14:modId xmlns="" xmlns:p14="http://schemas.microsoft.com/office/powerpoint/2010/main" val="1712051055"/>
              </p:ext>
            </p:extLst>
          </p:nvPr>
        </p:nvGraphicFramePr>
        <p:xfrm>
          <a:off x="108494" y="2104575"/>
          <a:ext cx="1212308" cy="1383452"/>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60"/>
          <p:cNvGrpSpPr/>
          <p:nvPr/>
        </p:nvGrpSpPr>
        <p:grpSpPr>
          <a:xfrm>
            <a:off x="2680248" y="3309081"/>
            <a:ext cx="1015452" cy="326405"/>
            <a:chOff x="2680248" y="3309081"/>
            <a:chExt cx="1015452" cy="326405"/>
          </a:xfrm>
        </p:grpSpPr>
        <p:sp>
          <p:nvSpPr>
            <p:cNvPr id="80" name="Rectangle 79"/>
            <p:cNvSpPr/>
            <p:nvPr/>
          </p:nvSpPr>
          <p:spPr bwMode="auto">
            <a:xfrm>
              <a:off x="2680248" y="3309081"/>
              <a:ext cx="1015452"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2753777" y="3370913"/>
              <a:ext cx="792824" cy="189673"/>
              <a:chOff x="659335" y="1411290"/>
              <a:chExt cx="792824" cy="189673"/>
            </a:xfrm>
          </p:grpSpPr>
          <p:grpSp>
            <p:nvGrpSpPr>
              <p:cNvPr id="5" name="Group 121"/>
              <p:cNvGrpSpPr/>
              <p:nvPr/>
            </p:nvGrpSpPr>
            <p:grpSpPr>
              <a:xfrm>
                <a:off x="659335" y="1411290"/>
                <a:ext cx="350593" cy="184666"/>
                <a:chOff x="2001613" y="3943350"/>
                <a:chExt cx="350593" cy="184666"/>
              </a:xfrm>
            </p:grpSpPr>
            <p:sp>
              <p:nvSpPr>
                <p:cNvPr id="102"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3"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7" name="Group 21"/>
              <p:cNvGrpSpPr/>
              <p:nvPr/>
            </p:nvGrpSpPr>
            <p:grpSpPr>
              <a:xfrm>
                <a:off x="1123367" y="1416297"/>
                <a:ext cx="328792" cy="184666"/>
                <a:chOff x="3016508" y="3684038"/>
                <a:chExt cx="328792" cy="184666"/>
              </a:xfrm>
            </p:grpSpPr>
            <p:sp>
              <p:nvSpPr>
                <p:cNvPr id="98" name="Rectangle 14"/>
                <p:cNvSpPr>
                  <a:spLocks noChangeArrowheads="1"/>
                </p:cNvSpPr>
                <p:nvPr/>
              </p:nvSpPr>
              <p:spPr bwMode="auto">
                <a:xfrm>
                  <a:off x="30165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99" name="Rectangle 15"/>
                <p:cNvSpPr>
                  <a:spLocks noChangeArrowheads="1"/>
                </p:cNvSpPr>
                <p:nvPr/>
              </p:nvSpPr>
              <p:spPr bwMode="auto">
                <a:xfrm>
                  <a:off x="31625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grpSp>
        </p:grpSp>
      </p:grpSp>
      <p:graphicFrame>
        <p:nvGraphicFramePr>
          <p:cNvPr id="115" name="Chart 114"/>
          <p:cNvGraphicFramePr/>
          <p:nvPr>
            <p:extLst>
              <p:ext uri="{D42A27DB-BD31-4B8C-83A1-F6EECF244321}">
                <p14:modId xmlns="" xmlns:p14="http://schemas.microsoft.com/office/powerpoint/2010/main" val="1712051055"/>
              </p:ext>
            </p:extLst>
          </p:nvPr>
        </p:nvGraphicFramePr>
        <p:xfrm>
          <a:off x="1202862" y="2104575"/>
          <a:ext cx="1212308" cy="13834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16" name="Chart 115"/>
          <p:cNvGraphicFramePr/>
          <p:nvPr>
            <p:extLst>
              <p:ext uri="{D42A27DB-BD31-4B8C-83A1-F6EECF244321}">
                <p14:modId xmlns="" xmlns:p14="http://schemas.microsoft.com/office/powerpoint/2010/main" val="1712051055"/>
              </p:ext>
            </p:extLst>
          </p:nvPr>
        </p:nvGraphicFramePr>
        <p:xfrm>
          <a:off x="2297230" y="2104575"/>
          <a:ext cx="1212308" cy="13834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18" name="Chart 117"/>
          <p:cNvGraphicFramePr/>
          <p:nvPr>
            <p:extLst>
              <p:ext uri="{D42A27DB-BD31-4B8C-83A1-F6EECF244321}">
                <p14:modId xmlns="" xmlns:p14="http://schemas.microsoft.com/office/powerpoint/2010/main" val="1712051055"/>
              </p:ext>
            </p:extLst>
          </p:nvPr>
        </p:nvGraphicFramePr>
        <p:xfrm>
          <a:off x="4485966" y="2104575"/>
          <a:ext cx="1212308" cy="13834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19" name="Chart 118"/>
          <p:cNvGraphicFramePr/>
          <p:nvPr>
            <p:extLst>
              <p:ext uri="{D42A27DB-BD31-4B8C-83A1-F6EECF244321}">
                <p14:modId xmlns="" xmlns:p14="http://schemas.microsoft.com/office/powerpoint/2010/main" val="1712051055"/>
              </p:ext>
            </p:extLst>
          </p:nvPr>
        </p:nvGraphicFramePr>
        <p:xfrm>
          <a:off x="5580334" y="6019090"/>
          <a:ext cx="1212308" cy="13834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20" name="Chart 119"/>
          <p:cNvGraphicFramePr/>
          <p:nvPr>
            <p:extLst>
              <p:ext uri="{D42A27DB-BD31-4B8C-83A1-F6EECF244321}">
                <p14:modId xmlns="" xmlns:p14="http://schemas.microsoft.com/office/powerpoint/2010/main" val="1712051055"/>
              </p:ext>
            </p:extLst>
          </p:nvPr>
        </p:nvGraphicFramePr>
        <p:xfrm>
          <a:off x="108494" y="6019090"/>
          <a:ext cx="1212308" cy="13834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21" name="Chart 120"/>
          <p:cNvGraphicFramePr/>
          <p:nvPr>
            <p:extLst>
              <p:ext uri="{D42A27DB-BD31-4B8C-83A1-F6EECF244321}">
                <p14:modId xmlns="" xmlns:p14="http://schemas.microsoft.com/office/powerpoint/2010/main" val="1712051055"/>
              </p:ext>
            </p:extLst>
          </p:nvPr>
        </p:nvGraphicFramePr>
        <p:xfrm>
          <a:off x="1476454" y="6019090"/>
          <a:ext cx="1212308" cy="13834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22" name="Chart 121"/>
          <p:cNvGraphicFramePr/>
          <p:nvPr>
            <p:extLst>
              <p:ext uri="{D42A27DB-BD31-4B8C-83A1-F6EECF244321}">
                <p14:modId xmlns="" xmlns:p14="http://schemas.microsoft.com/office/powerpoint/2010/main" val="1712051055"/>
              </p:ext>
            </p:extLst>
          </p:nvPr>
        </p:nvGraphicFramePr>
        <p:xfrm>
          <a:off x="2844414" y="6019090"/>
          <a:ext cx="1212308" cy="13834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23" name="Chart 122"/>
          <p:cNvGraphicFramePr/>
          <p:nvPr>
            <p:extLst>
              <p:ext uri="{D42A27DB-BD31-4B8C-83A1-F6EECF244321}">
                <p14:modId xmlns="" xmlns:p14="http://schemas.microsoft.com/office/powerpoint/2010/main" val="1712051055"/>
              </p:ext>
            </p:extLst>
          </p:nvPr>
        </p:nvGraphicFramePr>
        <p:xfrm>
          <a:off x="4212374" y="6019090"/>
          <a:ext cx="1212308" cy="1383452"/>
        </p:xfrm>
        <a:graphic>
          <a:graphicData uri="http://schemas.openxmlformats.org/drawingml/2006/chart">
            <c:chart xmlns:c="http://schemas.openxmlformats.org/drawingml/2006/chart" xmlns:r="http://schemas.openxmlformats.org/officeDocument/2006/relationships" r:id="rId12"/>
          </a:graphicData>
        </a:graphic>
      </p:graphicFrame>
      <p:sp>
        <p:nvSpPr>
          <p:cNvPr id="55" name="TextBox 54"/>
          <p:cNvSpPr txBox="1"/>
          <p:nvPr/>
        </p:nvSpPr>
        <p:spPr>
          <a:xfrm>
            <a:off x="464607" y="1787424"/>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57" name="TextBox 56"/>
          <p:cNvSpPr txBox="1"/>
          <p:nvPr/>
        </p:nvSpPr>
        <p:spPr>
          <a:xfrm>
            <a:off x="1606830" y="178742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58" name="TextBox 57"/>
          <p:cNvSpPr txBox="1"/>
          <p:nvPr/>
        </p:nvSpPr>
        <p:spPr>
          <a:xfrm>
            <a:off x="2745685" y="1787424"/>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59" name="TextBox 58"/>
          <p:cNvSpPr txBox="1"/>
          <p:nvPr/>
        </p:nvSpPr>
        <p:spPr>
          <a:xfrm>
            <a:off x="3818817" y="1787424"/>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60" name="TextBox 59"/>
          <p:cNvSpPr txBox="1"/>
          <p:nvPr/>
        </p:nvSpPr>
        <p:spPr>
          <a:xfrm>
            <a:off x="4909581" y="1787424"/>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66" name="TextBox 65"/>
          <p:cNvSpPr txBox="1"/>
          <p:nvPr/>
        </p:nvSpPr>
        <p:spPr>
          <a:xfrm>
            <a:off x="5947445" y="1633536"/>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sp>
        <p:nvSpPr>
          <p:cNvPr id="70" name="TextBox 69"/>
          <p:cNvSpPr txBox="1"/>
          <p:nvPr/>
        </p:nvSpPr>
        <p:spPr>
          <a:xfrm>
            <a:off x="1854272" y="572079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71" name="TextBox 70"/>
          <p:cNvSpPr txBox="1"/>
          <p:nvPr/>
        </p:nvSpPr>
        <p:spPr>
          <a:xfrm>
            <a:off x="3240572" y="572079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72" name="TextBox 71"/>
          <p:cNvSpPr txBox="1"/>
          <p:nvPr/>
        </p:nvSpPr>
        <p:spPr>
          <a:xfrm>
            <a:off x="4561145" y="5720796"/>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73" name="TextBox 72"/>
          <p:cNvSpPr txBox="1"/>
          <p:nvPr/>
        </p:nvSpPr>
        <p:spPr>
          <a:xfrm>
            <a:off x="5947443" y="5720796"/>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sp>
        <p:nvSpPr>
          <p:cNvPr id="74" name="TextBox 73"/>
          <p:cNvSpPr txBox="1"/>
          <p:nvPr/>
        </p:nvSpPr>
        <p:spPr>
          <a:xfrm>
            <a:off x="464607" y="572079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grpSp>
        <p:nvGrpSpPr>
          <p:cNvPr id="9" name="Group 61"/>
          <p:cNvGrpSpPr/>
          <p:nvPr/>
        </p:nvGrpSpPr>
        <p:grpSpPr>
          <a:xfrm>
            <a:off x="2667548" y="7309581"/>
            <a:ext cx="1015452" cy="326405"/>
            <a:chOff x="2680248" y="3309081"/>
            <a:chExt cx="1015452" cy="326405"/>
          </a:xfrm>
        </p:grpSpPr>
        <p:sp>
          <p:nvSpPr>
            <p:cNvPr id="63" name="Rectangle 62"/>
            <p:cNvSpPr/>
            <p:nvPr/>
          </p:nvSpPr>
          <p:spPr bwMode="auto">
            <a:xfrm>
              <a:off x="2680248" y="3309081"/>
              <a:ext cx="1015452"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10" name="Group 78"/>
            <p:cNvGrpSpPr/>
            <p:nvPr/>
          </p:nvGrpSpPr>
          <p:grpSpPr>
            <a:xfrm>
              <a:off x="2753777" y="3370913"/>
              <a:ext cx="792824" cy="189673"/>
              <a:chOff x="659335" y="1411290"/>
              <a:chExt cx="792824" cy="189673"/>
            </a:xfrm>
          </p:grpSpPr>
          <p:grpSp>
            <p:nvGrpSpPr>
              <p:cNvPr id="11" name="Group 121"/>
              <p:cNvGrpSpPr/>
              <p:nvPr/>
            </p:nvGrpSpPr>
            <p:grpSpPr>
              <a:xfrm>
                <a:off x="659335" y="1411290"/>
                <a:ext cx="350593" cy="184666"/>
                <a:chOff x="2001613" y="3943350"/>
                <a:chExt cx="350593" cy="184666"/>
              </a:xfrm>
            </p:grpSpPr>
            <p:sp>
              <p:nvSpPr>
                <p:cNvPr id="79"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81"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12" name="Group 21"/>
              <p:cNvGrpSpPr/>
              <p:nvPr/>
            </p:nvGrpSpPr>
            <p:grpSpPr>
              <a:xfrm>
                <a:off x="1123367" y="1416297"/>
                <a:ext cx="328792" cy="184666"/>
                <a:chOff x="3016508" y="3684038"/>
                <a:chExt cx="328792" cy="184666"/>
              </a:xfrm>
            </p:grpSpPr>
            <p:sp>
              <p:nvSpPr>
                <p:cNvPr id="75" name="Rectangle 14"/>
                <p:cNvSpPr>
                  <a:spLocks noChangeArrowheads="1"/>
                </p:cNvSpPr>
                <p:nvPr/>
              </p:nvSpPr>
              <p:spPr bwMode="auto">
                <a:xfrm>
                  <a:off x="30165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7" name="Rectangle 15"/>
                <p:cNvSpPr>
                  <a:spLocks noChangeArrowheads="1"/>
                </p:cNvSpPr>
                <p:nvPr/>
              </p:nvSpPr>
              <p:spPr bwMode="auto">
                <a:xfrm>
                  <a:off x="31625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grpSp>
        </p:grpSp>
      </p:grpSp>
    </p:spTree>
  </p:cSld>
  <p:clrMapOvr>
    <a:masterClrMapping/>
  </p:clrMapOvr>
  <p:transition/>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14.3 AMC SERVICE PROVIDER</a:t>
            </a:r>
            <a:br>
              <a:rPr lang="en-US" dirty="0" smtClean="0"/>
            </a:br>
            <a:r>
              <a:rPr lang="en-US" sz="2000" dirty="0" smtClean="0">
                <a:solidFill>
                  <a:schemeClr val="tx1"/>
                </a:solidFill>
              </a:rPr>
              <a:t>(FOR ENTIRE CS)</a:t>
            </a:r>
            <a:endParaRPr lang="en-US" sz="2000"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127007"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5" name="Round Diagonal Corner Rectangle 14"/>
          <p:cNvSpPr/>
          <p:nvPr/>
        </p:nvSpPr>
        <p:spPr bwMode="auto">
          <a:xfrm>
            <a:off x="338287" y="7963019"/>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Every alternate cold store in AP have an AMC service provider.</a:t>
            </a:r>
          </a:p>
          <a:p>
            <a:pPr marL="177800" lvl="1" indent="-177800" algn="just">
              <a:buFont typeface="Arial" pitchFamily="34" charset="0"/>
              <a:buChar char="•"/>
            </a:pPr>
            <a:r>
              <a:rPr lang="en-US" sz="1200" dirty="0" smtClean="0">
                <a:solidFill>
                  <a:srgbClr val="002060"/>
                </a:solidFill>
                <a:latin typeface="Calibri" pitchFamily="34" charset="0"/>
              </a:rPr>
              <a:t>Above 80% CS’s in Gujarat, MP, Chhattisgarh and Karnataka have no AMC service provider. In MP this percentage shoots up to over 90%. </a:t>
            </a:r>
            <a:endParaRPr lang="en-US" sz="1200" dirty="0">
              <a:solidFill>
                <a:srgbClr val="002060"/>
              </a:solidFill>
              <a:latin typeface="Calibri" pitchFamily="34" charset="0"/>
            </a:endParaRPr>
          </a:p>
        </p:txBody>
      </p:sp>
      <p:graphicFrame>
        <p:nvGraphicFramePr>
          <p:cNvPr id="9" name="Table 8"/>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n=451)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n=1371)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n=600)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n=169)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a:solidFill>
                            <a:srgbClr val="002060"/>
                          </a:solidFill>
                          <a:latin typeface="Calibri"/>
                          <a:ea typeface="+mn-ea"/>
                          <a:cs typeface="+mn-cs"/>
                        </a:rPr>
                        <a:t>Yes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a:solidFill>
                            <a:srgbClr val="002060"/>
                          </a:solidFill>
                          <a:latin typeface="Calibri"/>
                          <a:ea typeface="+mn-ea"/>
                          <a:cs typeface="+mn-cs"/>
                        </a:rPr>
                        <a:t>No</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3188419"/>
          <a:ext cx="6305549"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(n=185)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a:solidFill>
                            <a:srgbClr val="002060"/>
                          </a:solidFill>
                          <a:latin typeface="Calibri"/>
                          <a:ea typeface="+mn-ea"/>
                          <a:cs typeface="+mn-cs"/>
                        </a:rPr>
                        <a:t>Yes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a:solidFill>
                            <a:srgbClr val="002060"/>
                          </a:solidFill>
                          <a:latin typeface="Calibri"/>
                          <a:ea typeface="+mn-ea"/>
                          <a:cs typeface="+mn-cs"/>
                        </a:rPr>
                        <a:t>No</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81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4843763"/>
          <a:ext cx="6318504"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n=188)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n=156)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(n=402)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a:solidFill>
                            <a:srgbClr val="002060"/>
                          </a:solidFill>
                          <a:latin typeface="Calibri"/>
                          <a:ea typeface="+mn-ea"/>
                          <a:cs typeface="+mn-cs"/>
                        </a:rPr>
                        <a:t>Yes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a:solidFill>
                            <a:srgbClr val="002060"/>
                          </a:solidFill>
                          <a:latin typeface="Calibri"/>
                          <a:ea typeface="+mn-ea"/>
                          <a:cs typeface="+mn-cs"/>
                        </a:rPr>
                        <a:t>No</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6499107"/>
          <a:ext cx="6321423"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76159"/>
                <a:gridCol w="605658"/>
                <a:gridCol w="605658"/>
                <a:gridCol w="605658"/>
                <a:gridCol w="605658"/>
                <a:gridCol w="605658"/>
                <a:gridCol w="605658"/>
                <a:gridCol w="605658"/>
                <a:gridCol w="60565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n=464)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900" b="1" i="0" u="none" strike="noStrike" kern="1200" dirty="0" smtClean="0">
                          <a:solidFill>
                            <a:schemeClr val="bg1"/>
                          </a:solidFill>
                          <a:latin typeface="Calibri"/>
                          <a:ea typeface="+mn-ea"/>
                        </a:rPr>
                        <a:t>North East</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(n=37)</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a:solidFill>
                            <a:srgbClr val="002060"/>
                          </a:solidFill>
                          <a:latin typeface="Calibri"/>
                          <a:ea typeface="+mn-ea"/>
                          <a:cs typeface="+mn-cs"/>
                        </a:rPr>
                        <a:t>Yes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22</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32</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a:solidFill>
                            <a:srgbClr val="002060"/>
                          </a:solidFill>
                          <a:latin typeface="Calibri"/>
                          <a:ea typeface="+mn-ea"/>
                          <a:cs typeface="+mn-cs"/>
                        </a:rPr>
                        <a:t>No</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78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68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14.4 PERIODIC MAINTENANCE FOLLOWED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3161807"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67" name="TextBox 66"/>
          <p:cNvSpPr txBox="1"/>
          <p:nvPr/>
        </p:nvSpPr>
        <p:spPr>
          <a:xfrm>
            <a:off x="139699" y="1104900"/>
            <a:ext cx="3683153"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Periodic Maintenance Followed</a:t>
            </a:r>
            <a:endParaRPr lang="en-US" sz="1800" b="1" i="1" u="sng" dirty="0">
              <a:solidFill>
                <a:srgbClr val="002060"/>
              </a:solidFill>
              <a:latin typeface="Calibri" pitchFamily="34" charset="0"/>
            </a:endParaRPr>
          </a:p>
        </p:txBody>
      </p:sp>
      <p:graphicFrame>
        <p:nvGraphicFramePr>
          <p:cNvPr id="40" name="Chart 39"/>
          <p:cNvGraphicFramePr/>
          <p:nvPr>
            <p:extLst>
              <p:ext uri="{D42A27DB-BD31-4B8C-83A1-F6EECF244321}">
                <p14:modId xmlns="" xmlns:p14="http://schemas.microsoft.com/office/powerpoint/2010/main" val="1712051055"/>
              </p:ext>
            </p:extLst>
          </p:nvPr>
        </p:nvGraphicFramePr>
        <p:xfrm>
          <a:off x="5580334" y="2107750"/>
          <a:ext cx="1212308" cy="1383452"/>
        </p:xfrm>
        <a:graphic>
          <a:graphicData uri="http://schemas.openxmlformats.org/drawingml/2006/chart">
            <c:chart xmlns:c="http://schemas.openxmlformats.org/drawingml/2006/chart" xmlns:r="http://schemas.openxmlformats.org/officeDocument/2006/relationships" r:id="rId2"/>
          </a:graphicData>
        </a:graphic>
      </p:graphicFrame>
      <p:sp>
        <p:nvSpPr>
          <p:cNvPr id="47" name="Round Diagonal Corner Rectangle 46"/>
          <p:cNvSpPr/>
          <p:nvPr/>
        </p:nvSpPr>
        <p:spPr bwMode="auto">
          <a:xfrm>
            <a:off x="338287" y="4021262"/>
            <a:ext cx="6309360" cy="478014"/>
          </a:xfrm>
          <a:prstGeom prst="round2DiagRect">
            <a:avLst>
              <a:gd name="adj1" fmla="val 6610"/>
              <a:gd name="adj2" fmla="val 0"/>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1 out of every 2 cold stores follow periodic maintenances.</a:t>
            </a:r>
          </a:p>
          <a:p>
            <a:pPr marL="177800" lvl="1" indent="-177800" algn="l">
              <a:buFont typeface="Arial" pitchFamily="34" charset="0"/>
              <a:buChar char="•"/>
            </a:pPr>
            <a:r>
              <a:rPr lang="en-US" sz="1200" dirty="0" smtClean="0">
                <a:solidFill>
                  <a:srgbClr val="002060"/>
                </a:solidFill>
                <a:latin typeface="Calibri" pitchFamily="34" charset="0"/>
              </a:rPr>
              <a:t>2/3rds of Type Q storages undergo periodic maintenances. </a:t>
            </a:r>
          </a:p>
        </p:txBody>
      </p:sp>
      <p:sp>
        <p:nvSpPr>
          <p:cNvPr id="48" name="Round Diagonal Corner Rectangle 47"/>
          <p:cNvSpPr/>
          <p:nvPr/>
        </p:nvSpPr>
        <p:spPr bwMode="auto">
          <a:xfrm>
            <a:off x="338287" y="8053928"/>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In the Eastern zone, almost 2/3</a:t>
            </a:r>
            <a:r>
              <a:rPr lang="en-US" sz="1200" baseline="30000" dirty="0" smtClean="0">
                <a:solidFill>
                  <a:srgbClr val="002060"/>
                </a:solidFill>
                <a:latin typeface="Calibri" pitchFamily="34" charset="0"/>
              </a:rPr>
              <a:t>rds </a:t>
            </a:r>
            <a:r>
              <a:rPr lang="en-US" sz="1200" dirty="0" smtClean="0">
                <a:solidFill>
                  <a:srgbClr val="002060"/>
                </a:solidFill>
                <a:latin typeface="Calibri" pitchFamily="34" charset="0"/>
              </a:rPr>
              <a:t> of the CS’s follow periodic maintenances.</a:t>
            </a:r>
          </a:p>
          <a:p>
            <a:pPr marL="177800" lvl="1" indent="-177800" algn="l">
              <a:buFont typeface="Arial" pitchFamily="34" charset="0"/>
              <a:buChar char="•"/>
            </a:pPr>
            <a:r>
              <a:rPr lang="en-US" sz="1200" dirty="0" smtClean="0">
                <a:solidFill>
                  <a:srgbClr val="002060"/>
                </a:solidFill>
                <a:latin typeface="Calibri" pitchFamily="34" charset="0"/>
              </a:rPr>
              <a:t>Every alternate CS’s in Northern and Western zone have periodic maintenances.</a:t>
            </a:r>
          </a:p>
          <a:p>
            <a:pPr marL="177800" lvl="1" indent="-177800" algn="l">
              <a:buFont typeface="Arial" pitchFamily="34" charset="0"/>
              <a:buChar char="•"/>
            </a:pPr>
            <a:r>
              <a:rPr lang="en-US" sz="1200" dirty="0" smtClean="0">
                <a:solidFill>
                  <a:srgbClr val="002060"/>
                </a:solidFill>
                <a:latin typeface="Calibri" pitchFamily="34" charset="0"/>
              </a:rPr>
              <a:t>Only over a third of cold stores reported having periodic maintenance in South zone </a:t>
            </a:r>
            <a:endParaRPr lang="en-US" sz="1200" dirty="0">
              <a:solidFill>
                <a:srgbClr val="002060"/>
              </a:solidFill>
              <a:latin typeface="Calibri" pitchFamily="34" charset="0"/>
            </a:endParaRPr>
          </a:p>
        </p:txBody>
      </p:sp>
      <p:cxnSp>
        <p:nvCxnSpPr>
          <p:cNvPr id="49" name="Straight Connector 48"/>
          <p:cNvCxnSpPr/>
          <p:nvPr/>
        </p:nvCxnSpPr>
        <p:spPr bwMode="auto">
          <a:xfrm>
            <a:off x="365760" y="484400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50" name="TextBox 49"/>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56" name="Chart 55"/>
          <p:cNvGraphicFramePr/>
          <p:nvPr>
            <p:extLst>
              <p:ext uri="{D42A27DB-BD31-4B8C-83A1-F6EECF244321}">
                <p14:modId xmlns="" xmlns:p14="http://schemas.microsoft.com/office/powerpoint/2010/main" val="1712051055"/>
              </p:ext>
            </p:extLst>
          </p:nvPr>
        </p:nvGraphicFramePr>
        <p:xfrm>
          <a:off x="108494" y="2104575"/>
          <a:ext cx="1212308" cy="13834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7" name="Chart 56"/>
          <p:cNvGraphicFramePr/>
          <p:nvPr>
            <p:extLst>
              <p:ext uri="{D42A27DB-BD31-4B8C-83A1-F6EECF244321}">
                <p14:modId xmlns="" xmlns:p14="http://schemas.microsoft.com/office/powerpoint/2010/main" val="1712051055"/>
              </p:ext>
            </p:extLst>
          </p:nvPr>
        </p:nvGraphicFramePr>
        <p:xfrm>
          <a:off x="1202862" y="2104575"/>
          <a:ext cx="1212308" cy="1383452"/>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75"/>
          <p:cNvGrpSpPr/>
          <p:nvPr/>
        </p:nvGrpSpPr>
        <p:grpSpPr>
          <a:xfrm>
            <a:off x="2985048" y="3407049"/>
            <a:ext cx="1078952" cy="326405"/>
            <a:chOff x="4239784" y="4326345"/>
            <a:chExt cx="1078952" cy="326405"/>
          </a:xfrm>
        </p:grpSpPr>
        <p:sp>
          <p:nvSpPr>
            <p:cNvPr id="59" name="Rectangle 58"/>
            <p:cNvSpPr/>
            <p:nvPr/>
          </p:nvSpPr>
          <p:spPr bwMode="auto">
            <a:xfrm>
              <a:off x="4239784" y="4326345"/>
              <a:ext cx="1078952"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4313313" y="4388177"/>
              <a:ext cx="818224" cy="189673"/>
              <a:chOff x="659335" y="1411290"/>
              <a:chExt cx="818224" cy="189673"/>
            </a:xfrm>
          </p:grpSpPr>
          <p:grpSp>
            <p:nvGrpSpPr>
              <p:cNvPr id="5" name="Group 61"/>
              <p:cNvGrpSpPr/>
              <p:nvPr/>
            </p:nvGrpSpPr>
            <p:grpSpPr>
              <a:xfrm>
                <a:off x="659335" y="1411290"/>
                <a:ext cx="350593" cy="184666"/>
                <a:chOff x="2001613" y="3943350"/>
                <a:chExt cx="350593" cy="184666"/>
              </a:xfrm>
            </p:grpSpPr>
            <p:sp>
              <p:nvSpPr>
                <p:cNvPr id="69"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1"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7" name="Group 21"/>
              <p:cNvGrpSpPr/>
              <p:nvPr/>
            </p:nvGrpSpPr>
            <p:grpSpPr>
              <a:xfrm>
                <a:off x="1148767" y="1416297"/>
                <a:ext cx="328792" cy="184666"/>
                <a:chOff x="3041908" y="3684038"/>
                <a:chExt cx="328792" cy="184666"/>
              </a:xfrm>
            </p:grpSpPr>
            <p:sp>
              <p:nvSpPr>
                <p:cNvPr id="64" name="Rectangle 14"/>
                <p:cNvSpPr>
                  <a:spLocks noChangeArrowheads="1"/>
                </p:cNvSpPr>
                <p:nvPr/>
              </p:nvSpPr>
              <p:spPr bwMode="auto">
                <a:xfrm>
                  <a:off x="30419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65" name="Rectangle 15"/>
                <p:cNvSpPr>
                  <a:spLocks noChangeArrowheads="1"/>
                </p:cNvSpPr>
                <p:nvPr/>
              </p:nvSpPr>
              <p:spPr bwMode="auto">
                <a:xfrm>
                  <a:off x="31879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grpSp>
        </p:grpSp>
      </p:grpSp>
      <p:graphicFrame>
        <p:nvGraphicFramePr>
          <p:cNvPr id="87" name="Chart 86"/>
          <p:cNvGraphicFramePr/>
          <p:nvPr>
            <p:extLst>
              <p:ext uri="{D42A27DB-BD31-4B8C-83A1-F6EECF244321}">
                <p14:modId xmlns="" xmlns:p14="http://schemas.microsoft.com/office/powerpoint/2010/main" val="1712051055"/>
              </p:ext>
            </p:extLst>
          </p:nvPr>
        </p:nvGraphicFramePr>
        <p:xfrm>
          <a:off x="2297230" y="2104575"/>
          <a:ext cx="1212308" cy="13834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8" name="Chart 87"/>
          <p:cNvGraphicFramePr/>
          <p:nvPr>
            <p:extLst>
              <p:ext uri="{D42A27DB-BD31-4B8C-83A1-F6EECF244321}">
                <p14:modId xmlns="" xmlns:p14="http://schemas.microsoft.com/office/powerpoint/2010/main" val="1712051055"/>
              </p:ext>
            </p:extLst>
          </p:nvPr>
        </p:nvGraphicFramePr>
        <p:xfrm>
          <a:off x="3391598" y="2104575"/>
          <a:ext cx="1212308" cy="13834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9" name="Chart 88"/>
          <p:cNvGraphicFramePr/>
          <p:nvPr>
            <p:extLst>
              <p:ext uri="{D42A27DB-BD31-4B8C-83A1-F6EECF244321}">
                <p14:modId xmlns="" xmlns:p14="http://schemas.microsoft.com/office/powerpoint/2010/main" val="1712051055"/>
              </p:ext>
            </p:extLst>
          </p:nvPr>
        </p:nvGraphicFramePr>
        <p:xfrm>
          <a:off x="4485966" y="2104575"/>
          <a:ext cx="1212308" cy="13834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90" name="Chart 89"/>
          <p:cNvGraphicFramePr/>
          <p:nvPr>
            <p:extLst>
              <p:ext uri="{D42A27DB-BD31-4B8C-83A1-F6EECF244321}">
                <p14:modId xmlns="" xmlns:p14="http://schemas.microsoft.com/office/powerpoint/2010/main" val="1712051055"/>
              </p:ext>
            </p:extLst>
          </p:nvPr>
        </p:nvGraphicFramePr>
        <p:xfrm>
          <a:off x="5580334" y="6039983"/>
          <a:ext cx="1212308" cy="13834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91" name="Chart 90"/>
          <p:cNvGraphicFramePr/>
          <p:nvPr>
            <p:extLst>
              <p:ext uri="{D42A27DB-BD31-4B8C-83A1-F6EECF244321}">
                <p14:modId xmlns="" xmlns:p14="http://schemas.microsoft.com/office/powerpoint/2010/main" val="1712051055"/>
              </p:ext>
            </p:extLst>
          </p:nvPr>
        </p:nvGraphicFramePr>
        <p:xfrm>
          <a:off x="108494" y="6036808"/>
          <a:ext cx="1212308" cy="13834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92" name="Chart 91"/>
          <p:cNvGraphicFramePr/>
          <p:nvPr>
            <p:extLst>
              <p:ext uri="{D42A27DB-BD31-4B8C-83A1-F6EECF244321}">
                <p14:modId xmlns="" xmlns:p14="http://schemas.microsoft.com/office/powerpoint/2010/main" val="1712051055"/>
              </p:ext>
            </p:extLst>
          </p:nvPr>
        </p:nvGraphicFramePr>
        <p:xfrm>
          <a:off x="1476454" y="6036808"/>
          <a:ext cx="1212308" cy="13834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93" name="Chart 92"/>
          <p:cNvGraphicFramePr/>
          <p:nvPr>
            <p:extLst>
              <p:ext uri="{D42A27DB-BD31-4B8C-83A1-F6EECF244321}">
                <p14:modId xmlns="" xmlns:p14="http://schemas.microsoft.com/office/powerpoint/2010/main" val="1712051055"/>
              </p:ext>
            </p:extLst>
          </p:nvPr>
        </p:nvGraphicFramePr>
        <p:xfrm>
          <a:off x="2844414" y="6036808"/>
          <a:ext cx="1212308" cy="13834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94" name="Chart 93"/>
          <p:cNvGraphicFramePr/>
          <p:nvPr>
            <p:extLst>
              <p:ext uri="{D42A27DB-BD31-4B8C-83A1-F6EECF244321}">
                <p14:modId xmlns="" xmlns:p14="http://schemas.microsoft.com/office/powerpoint/2010/main" val="1712051055"/>
              </p:ext>
            </p:extLst>
          </p:nvPr>
        </p:nvGraphicFramePr>
        <p:xfrm>
          <a:off x="4212374" y="6036808"/>
          <a:ext cx="1212308" cy="1383452"/>
        </p:xfrm>
        <a:graphic>
          <a:graphicData uri="http://schemas.openxmlformats.org/drawingml/2006/chart">
            <c:chart xmlns:c="http://schemas.openxmlformats.org/drawingml/2006/chart" xmlns:r="http://schemas.openxmlformats.org/officeDocument/2006/relationships" r:id="rId12"/>
          </a:graphicData>
        </a:graphic>
      </p:graphicFrame>
      <p:grpSp>
        <p:nvGrpSpPr>
          <p:cNvPr id="9" name="Group 75"/>
          <p:cNvGrpSpPr/>
          <p:nvPr/>
        </p:nvGrpSpPr>
        <p:grpSpPr>
          <a:xfrm>
            <a:off x="2985048" y="7412992"/>
            <a:ext cx="1078952" cy="326405"/>
            <a:chOff x="4239784" y="4326345"/>
            <a:chExt cx="1078952" cy="326405"/>
          </a:xfrm>
        </p:grpSpPr>
        <p:sp>
          <p:nvSpPr>
            <p:cNvPr id="60" name="Rectangle 59"/>
            <p:cNvSpPr/>
            <p:nvPr/>
          </p:nvSpPr>
          <p:spPr bwMode="auto">
            <a:xfrm>
              <a:off x="4239784" y="4326345"/>
              <a:ext cx="1078952"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10" name="Group 78"/>
            <p:cNvGrpSpPr/>
            <p:nvPr/>
          </p:nvGrpSpPr>
          <p:grpSpPr>
            <a:xfrm>
              <a:off x="4313313" y="4388177"/>
              <a:ext cx="818224" cy="189673"/>
              <a:chOff x="659335" y="1411290"/>
              <a:chExt cx="818224" cy="189673"/>
            </a:xfrm>
          </p:grpSpPr>
          <p:grpSp>
            <p:nvGrpSpPr>
              <p:cNvPr id="11" name="Group 61"/>
              <p:cNvGrpSpPr/>
              <p:nvPr/>
            </p:nvGrpSpPr>
            <p:grpSpPr>
              <a:xfrm>
                <a:off x="659335" y="1411290"/>
                <a:ext cx="350593" cy="184666"/>
                <a:chOff x="2001613" y="3943350"/>
                <a:chExt cx="350593" cy="184666"/>
              </a:xfrm>
            </p:grpSpPr>
            <p:sp>
              <p:nvSpPr>
                <p:cNvPr id="74"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5"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12" name="Group 21"/>
              <p:cNvGrpSpPr/>
              <p:nvPr/>
            </p:nvGrpSpPr>
            <p:grpSpPr>
              <a:xfrm>
                <a:off x="1148767" y="1416297"/>
                <a:ext cx="328792" cy="184666"/>
                <a:chOff x="3041908" y="3684038"/>
                <a:chExt cx="328792" cy="184666"/>
              </a:xfrm>
            </p:grpSpPr>
            <p:sp>
              <p:nvSpPr>
                <p:cNvPr id="70" name="Rectangle 14"/>
                <p:cNvSpPr>
                  <a:spLocks noChangeArrowheads="1"/>
                </p:cNvSpPr>
                <p:nvPr/>
              </p:nvSpPr>
              <p:spPr bwMode="auto">
                <a:xfrm>
                  <a:off x="30419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2" name="Rectangle 15"/>
                <p:cNvSpPr>
                  <a:spLocks noChangeArrowheads="1"/>
                </p:cNvSpPr>
                <p:nvPr/>
              </p:nvSpPr>
              <p:spPr bwMode="auto">
                <a:xfrm>
                  <a:off x="31879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grpSp>
        </p:grpSp>
      </p:grpSp>
      <p:sp>
        <p:nvSpPr>
          <p:cNvPr id="63" name="TextBox 62"/>
          <p:cNvSpPr txBox="1"/>
          <p:nvPr/>
        </p:nvSpPr>
        <p:spPr>
          <a:xfrm>
            <a:off x="464607" y="1787424"/>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66" name="TextBox 65"/>
          <p:cNvSpPr txBox="1"/>
          <p:nvPr/>
        </p:nvSpPr>
        <p:spPr>
          <a:xfrm>
            <a:off x="1606830" y="178742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68" name="TextBox 67"/>
          <p:cNvSpPr txBox="1"/>
          <p:nvPr/>
        </p:nvSpPr>
        <p:spPr>
          <a:xfrm>
            <a:off x="2745685" y="1787424"/>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73" name="TextBox 72"/>
          <p:cNvSpPr txBox="1"/>
          <p:nvPr/>
        </p:nvSpPr>
        <p:spPr>
          <a:xfrm>
            <a:off x="3818817" y="1787424"/>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76" name="TextBox 75"/>
          <p:cNvSpPr txBox="1"/>
          <p:nvPr/>
        </p:nvSpPr>
        <p:spPr>
          <a:xfrm>
            <a:off x="4909581" y="1787424"/>
            <a:ext cx="559769" cy="400110"/>
          </a:xfrm>
          <a:prstGeom prst="rect">
            <a:avLst/>
          </a:prstGeom>
          <a:noFill/>
        </p:spPr>
        <p:txBody>
          <a:bodyPr wrap="none" rtlCol="0">
            <a:spAutoFit/>
          </a:bodyPr>
          <a:lstStyle/>
          <a:p>
            <a:pPr eaLnBrk="1" fontAlgn="b" hangingPunct="1">
              <a:spcBef>
                <a:spcPts val="0"/>
              </a:spcBef>
              <a:spcAft>
                <a:spcPts val="0"/>
              </a:spcAft>
            </a:pPr>
            <a:r>
              <a:rPr lang="en-US" sz="1000" b="1" dirty="0" smtClean="0">
                <a:solidFill>
                  <a:srgbClr val="002060"/>
                </a:solidFill>
                <a:latin typeface="Calibri" pitchFamily="34" charset="0"/>
              </a:rPr>
              <a:t>Type Q</a:t>
            </a:r>
            <a:br>
              <a:rPr lang="en-US" sz="1000" b="1" dirty="0" smtClean="0">
                <a:solidFill>
                  <a:srgbClr val="002060"/>
                </a:solidFill>
                <a:latin typeface="Calibri" pitchFamily="34" charset="0"/>
              </a:rPr>
            </a:br>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77" name="TextBox 76"/>
          <p:cNvSpPr txBox="1"/>
          <p:nvPr/>
        </p:nvSpPr>
        <p:spPr>
          <a:xfrm>
            <a:off x="5947445" y="1633536"/>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sp>
        <p:nvSpPr>
          <p:cNvPr id="78" name="TextBox 77"/>
          <p:cNvSpPr txBox="1"/>
          <p:nvPr/>
        </p:nvSpPr>
        <p:spPr>
          <a:xfrm>
            <a:off x="1854272" y="572079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79" name="TextBox 78"/>
          <p:cNvSpPr txBox="1"/>
          <p:nvPr/>
        </p:nvSpPr>
        <p:spPr>
          <a:xfrm>
            <a:off x="3240572" y="572079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80" name="TextBox 79"/>
          <p:cNvSpPr txBox="1"/>
          <p:nvPr/>
        </p:nvSpPr>
        <p:spPr>
          <a:xfrm>
            <a:off x="4561146" y="5720796"/>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81" name="TextBox 80"/>
          <p:cNvSpPr txBox="1"/>
          <p:nvPr/>
        </p:nvSpPr>
        <p:spPr>
          <a:xfrm>
            <a:off x="5947443" y="5720796"/>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sp>
        <p:nvSpPr>
          <p:cNvPr id="82" name="TextBox 81"/>
          <p:cNvSpPr txBox="1"/>
          <p:nvPr/>
        </p:nvSpPr>
        <p:spPr>
          <a:xfrm>
            <a:off x="464607" y="572079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 name="Chart 76"/>
          <p:cNvGraphicFramePr/>
          <p:nvPr>
            <p:extLst>
              <p:ext uri="{D42A27DB-BD31-4B8C-83A1-F6EECF244321}">
                <p14:modId xmlns:p14="http://schemas.microsoft.com/office/powerpoint/2010/main" xmlns="" val="1712051055"/>
              </p:ext>
            </p:extLst>
          </p:nvPr>
        </p:nvGraphicFramePr>
        <p:xfrm>
          <a:off x="1477468" y="6091909"/>
          <a:ext cx="1247816" cy="191775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8" name="Chart 77"/>
          <p:cNvGraphicFramePr/>
          <p:nvPr>
            <p:extLst>
              <p:ext uri="{D42A27DB-BD31-4B8C-83A1-F6EECF244321}">
                <p14:modId xmlns:p14="http://schemas.microsoft.com/office/powerpoint/2010/main" xmlns="" val="1712051055"/>
              </p:ext>
            </p:extLst>
          </p:nvPr>
        </p:nvGraphicFramePr>
        <p:xfrm>
          <a:off x="5595670" y="6091909"/>
          <a:ext cx="1247816" cy="19177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4" name="Chart 93"/>
          <p:cNvGraphicFramePr/>
          <p:nvPr>
            <p:extLst>
              <p:ext uri="{D42A27DB-BD31-4B8C-83A1-F6EECF244321}">
                <p14:modId xmlns:p14="http://schemas.microsoft.com/office/powerpoint/2010/main" xmlns="" val="1712051055"/>
              </p:ext>
            </p:extLst>
          </p:nvPr>
        </p:nvGraphicFramePr>
        <p:xfrm>
          <a:off x="104734" y="6091909"/>
          <a:ext cx="1247816" cy="19177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5" name="Chart 94"/>
          <p:cNvGraphicFramePr/>
          <p:nvPr>
            <p:extLst>
              <p:ext uri="{D42A27DB-BD31-4B8C-83A1-F6EECF244321}">
                <p14:modId xmlns:p14="http://schemas.microsoft.com/office/powerpoint/2010/main" xmlns="" val="1712051055"/>
              </p:ext>
            </p:extLst>
          </p:nvPr>
        </p:nvGraphicFramePr>
        <p:xfrm>
          <a:off x="2850202" y="6091909"/>
          <a:ext cx="1247816" cy="19177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96" name="Chart 95"/>
          <p:cNvGraphicFramePr/>
          <p:nvPr>
            <p:extLst>
              <p:ext uri="{D42A27DB-BD31-4B8C-83A1-F6EECF244321}">
                <p14:modId xmlns:p14="http://schemas.microsoft.com/office/powerpoint/2010/main" xmlns="" val="1712051055"/>
              </p:ext>
            </p:extLst>
          </p:nvPr>
        </p:nvGraphicFramePr>
        <p:xfrm>
          <a:off x="4222936" y="6091909"/>
          <a:ext cx="1247816" cy="19177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63" name="Chart 62"/>
          <p:cNvGraphicFramePr/>
          <p:nvPr>
            <p:extLst>
              <p:ext uri="{D42A27DB-BD31-4B8C-83A1-F6EECF244321}">
                <p14:modId xmlns:p14="http://schemas.microsoft.com/office/powerpoint/2010/main" xmlns="" val="1712051055"/>
              </p:ext>
            </p:extLst>
          </p:nvPr>
        </p:nvGraphicFramePr>
        <p:xfrm>
          <a:off x="1202921" y="1646348"/>
          <a:ext cx="1247816" cy="19177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62" name="Chart 61"/>
          <p:cNvGraphicFramePr/>
          <p:nvPr>
            <p:extLst>
              <p:ext uri="{D42A27DB-BD31-4B8C-83A1-F6EECF244321}">
                <p14:modId xmlns:p14="http://schemas.microsoft.com/office/powerpoint/2010/main" xmlns="" val="1712051055"/>
              </p:ext>
            </p:extLst>
          </p:nvPr>
        </p:nvGraphicFramePr>
        <p:xfrm>
          <a:off x="5595670" y="1646348"/>
          <a:ext cx="1247816" cy="19177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67" name="Chart 66"/>
          <p:cNvGraphicFramePr/>
          <p:nvPr>
            <p:extLst>
              <p:ext uri="{D42A27DB-BD31-4B8C-83A1-F6EECF244321}">
                <p14:modId xmlns:p14="http://schemas.microsoft.com/office/powerpoint/2010/main" xmlns="" val="1712051055"/>
              </p:ext>
            </p:extLst>
          </p:nvPr>
        </p:nvGraphicFramePr>
        <p:xfrm>
          <a:off x="4497482" y="1646348"/>
          <a:ext cx="1247816" cy="1917752"/>
        </p:xfrm>
        <a:graphic>
          <a:graphicData uri="http://schemas.openxmlformats.org/drawingml/2006/chart">
            <c:chart xmlns:c="http://schemas.openxmlformats.org/drawingml/2006/chart" xmlns:r="http://schemas.openxmlformats.org/officeDocument/2006/relationships" r:id="rId9"/>
          </a:graphicData>
        </a:graphic>
      </p:graphicFrame>
      <p:grpSp>
        <p:nvGrpSpPr>
          <p:cNvPr id="2" name="Group 75"/>
          <p:cNvGrpSpPr/>
          <p:nvPr/>
        </p:nvGrpSpPr>
        <p:grpSpPr>
          <a:xfrm>
            <a:off x="856236" y="3384107"/>
            <a:ext cx="5577840" cy="351280"/>
            <a:chOff x="856236" y="3384107"/>
            <a:chExt cx="5577840" cy="351280"/>
          </a:xfrm>
        </p:grpSpPr>
        <p:sp>
          <p:nvSpPr>
            <p:cNvPr id="141" name="Rectangle 140"/>
            <p:cNvSpPr/>
            <p:nvPr/>
          </p:nvSpPr>
          <p:spPr bwMode="auto">
            <a:xfrm>
              <a:off x="856236" y="3384107"/>
              <a:ext cx="5577840" cy="35128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1006301" y="3472169"/>
              <a:ext cx="5298158" cy="184666"/>
              <a:chOff x="-494419" y="1540077"/>
              <a:chExt cx="5298158" cy="184666"/>
            </a:xfrm>
          </p:grpSpPr>
          <p:grpSp>
            <p:nvGrpSpPr>
              <p:cNvPr id="5" name="Group 22"/>
              <p:cNvGrpSpPr/>
              <p:nvPr/>
            </p:nvGrpSpPr>
            <p:grpSpPr>
              <a:xfrm>
                <a:off x="-494419" y="1540077"/>
                <a:ext cx="1295222" cy="184666"/>
                <a:chOff x="847859" y="4072137"/>
                <a:chExt cx="1295222" cy="184666"/>
              </a:xfrm>
            </p:grpSpPr>
            <p:sp>
              <p:nvSpPr>
                <p:cNvPr id="151" name="Rectangle 12"/>
                <p:cNvSpPr>
                  <a:spLocks noChangeArrowheads="1"/>
                </p:cNvSpPr>
                <p:nvPr/>
              </p:nvSpPr>
              <p:spPr bwMode="auto">
                <a:xfrm>
                  <a:off x="847859" y="4115195"/>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52" name="Rectangle 13"/>
                <p:cNvSpPr>
                  <a:spLocks noChangeArrowheads="1"/>
                </p:cNvSpPr>
                <p:nvPr/>
              </p:nvSpPr>
              <p:spPr bwMode="auto">
                <a:xfrm>
                  <a:off x="984109" y="4072137"/>
                  <a:ext cx="115897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Single Commodity</a:t>
                  </a:r>
                  <a:endParaRPr lang="en-US" sz="1200" b="1" i="1" dirty="0">
                    <a:solidFill>
                      <a:srgbClr val="002060"/>
                    </a:solidFill>
                    <a:latin typeface="Arial" pitchFamily="34" charset="0"/>
                  </a:endParaRPr>
                </a:p>
              </p:txBody>
            </p:sp>
          </p:grpSp>
          <p:grpSp>
            <p:nvGrpSpPr>
              <p:cNvPr id="6" name="Group 21"/>
              <p:cNvGrpSpPr/>
              <p:nvPr/>
            </p:nvGrpSpPr>
            <p:grpSpPr>
              <a:xfrm>
                <a:off x="885912" y="1540077"/>
                <a:ext cx="3917827" cy="184666"/>
                <a:chOff x="2779053" y="3807818"/>
                <a:chExt cx="3917827" cy="184666"/>
              </a:xfrm>
            </p:grpSpPr>
            <p:sp>
              <p:nvSpPr>
                <p:cNvPr id="145" name="Rectangle 14"/>
                <p:cNvSpPr>
                  <a:spLocks noChangeArrowheads="1"/>
                </p:cNvSpPr>
                <p:nvPr/>
              </p:nvSpPr>
              <p:spPr bwMode="auto">
                <a:xfrm>
                  <a:off x="2779053" y="3850876"/>
                  <a:ext cx="101600" cy="101600"/>
                </a:xfrm>
                <a:prstGeom prst="rect">
                  <a:avLst/>
                </a:prstGeom>
                <a:gradFill flip="none" rotWithShape="1">
                  <a:gsLst>
                    <a:gs pos="0">
                      <a:srgbClr val="597A91"/>
                    </a:gs>
                    <a:gs pos="50000">
                      <a:srgbClr val="82B1D0"/>
                    </a:gs>
                    <a:gs pos="100000">
                      <a:srgbClr val="9CD3F8"/>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46" name="Rectangle 15"/>
                <p:cNvSpPr>
                  <a:spLocks noChangeArrowheads="1"/>
                </p:cNvSpPr>
                <p:nvPr/>
              </p:nvSpPr>
              <p:spPr bwMode="auto">
                <a:xfrm>
                  <a:off x="2916097" y="3807818"/>
                  <a:ext cx="111107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Multi-commodity</a:t>
                  </a:r>
                  <a:endParaRPr lang="en-US" sz="1200" b="1" i="1" dirty="0">
                    <a:solidFill>
                      <a:srgbClr val="002060"/>
                    </a:solidFill>
                    <a:latin typeface="Arial" pitchFamily="34" charset="0"/>
                  </a:endParaRPr>
                </a:p>
              </p:txBody>
            </p:sp>
            <p:sp>
              <p:nvSpPr>
                <p:cNvPr id="147" name="Rectangle 14"/>
                <p:cNvSpPr>
                  <a:spLocks noChangeArrowheads="1"/>
                </p:cNvSpPr>
                <p:nvPr/>
              </p:nvSpPr>
              <p:spPr bwMode="auto">
                <a:xfrm>
                  <a:off x="4893603" y="3850876"/>
                  <a:ext cx="101600" cy="101600"/>
                </a:xfrm>
                <a:prstGeom prst="rect">
                  <a:avLst/>
                </a:prstGeom>
                <a:solidFill>
                  <a:srgbClr val="00B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48" name="Rectangle 15"/>
                <p:cNvSpPr>
                  <a:spLocks noChangeArrowheads="1"/>
                </p:cNvSpPr>
                <p:nvPr/>
              </p:nvSpPr>
              <p:spPr bwMode="auto">
                <a:xfrm>
                  <a:off x="5030647" y="3807818"/>
                  <a:ext cx="597856"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MA Store</a:t>
                  </a:r>
                  <a:endParaRPr lang="en-US" sz="1200" b="1" i="1" dirty="0">
                    <a:solidFill>
                      <a:srgbClr val="002060"/>
                    </a:solidFill>
                    <a:latin typeface="Arial" pitchFamily="34" charset="0"/>
                  </a:endParaRPr>
                </a:p>
              </p:txBody>
            </p:sp>
            <p:sp>
              <p:nvSpPr>
                <p:cNvPr id="149" name="Rectangle 14"/>
                <p:cNvSpPr>
                  <a:spLocks noChangeArrowheads="1"/>
                </p:cNvSpPr>
                <p:nvPr/>
              </p:nvSpPr>
              <p:spPr bwMode="auto">
                <a:xfrm>
                  <a:off x="4141128" y="3850876"/>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50" name="Rectangle 15"/>
                <p:cNvSpPr>
                  <a:spLocks noChangeArrowheads="1"/>
                </p:cNvSpPr>
                <p:nvPr/>
              </p:nvSpPr>
              <p:spPr bwMode="auto">
                <a:xfrm>
                  <a:off x="4278172" y="3807818"/>
                  <a:ext cx="543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CA Store</a:t>
                  </a:r>
                  <a:endParaRPr lang="en-US" sz="1200" b="1" i="1" dirty="0">
                    <a:solidFill>
                      <a:srgbClr val="002060"/>
                    </a:solidFill>
                    <a:latin typeface="Arial" pitchFamily="34" charset="0"/>
                  </a:endParaRPr>
                </a:p>
              </p:txBody>
            </p:sp>
            <p:sp>
              <p:nvSpPr>
                <p:cNvPr id="74" name="Rectangle 14"/>
                <p:cNvSpPr>
                  <a:spLocks noChangeArrowheads="1"/>
                </p:cNvSpPr>
                <p:nvPr/>
              </p:nvSpPr>
              <p:spPr bwMode="auto">
                <a:xfrm>
                  <a:off x="5739740" y="3850876"/>
                  <a:ext cx="101600" cy="101600"/>
                </a:xfrm>
                <a:prstGeom prst="rect">
                  <a:avLst/>
                </a:prstGeom>
                <a:solidFill>
                  <a:srgbClr val="BFBFB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5" name="Rectangle 15"/>
                <p:cNvSpPr>
                  <a:spLocks noChangeArrowheads="1"/>
                </p:cNvSpPr>
                <p:nvPr/>
              </p:nvSpPr>
              <p:spPr bwMode="auto">
                <a:xfrm>
                  <a:off x="5876784" y="3807818"/>
                  <a:ext cx="820096"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No Response</a:t>
                  </a:r>
                  <a:endParaRPr lang="en-US" sz="1200" b="1" i="1" dirty="0">
                    <a:solidFill>
                      <a:srgbClr val="002060"/>
                    </a:solidFill>
                    <a:latin typeface="Arial" pitchFamily="34" charset="0"/>
                  </a:endParaRPr>
                </a:p>
              </p:txBody>
            </p:sp>
          </p:grpSp>
        </p:grpSp>
      </p:grpSp>
      <p:sp>
        <p:nvSpPr>
          <p:cNvPr id="8" name="Title 7"/>
          <p:cNvSpPr>
            <a:spLocks noGrp="1"/>
          </p:cNvSpPr>
          <p:nvPr>
            <p:ph type="title"/>
          </p:nvPr>
        </p:nvSpPr>
        <p:spPr/>
        <p:txBody>
          <a:bodyPr/>
          <a:lstStyle/>
          <a:p>
            <a:r>
              <a:rPr lang="en-US" dirty="0" smtClean="0"/>
              <a:t>5.1 COLD STORAGE TYPES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56" name="TextBox 55"/>
          <p:cNvSpPr txBox="1"/>
          <p:nvPr/>
        </p:nvSpPr>
        <p:spPr>
          <a:xfrm>
            <a:off x="4457207" y="9669645"/>
            <a:ext cx="965328" cy="230832"/>
          </a:xfrm>
          <a:prstGeom prst="rect">
            <a:avLst/>
          </a:prstGeom>
          <a:noFill/>
        </p:spPr>
        <p:txBody>
          <a:bodyPr wrap="none" rtlCol="0">
            <a:spAutoFit/>
          </a:bodyPr>
          <a:lstStyle/>
          <a:p>
            <a:pPr algn="r">
              <a:spcBef>
                <a:spcPts val="0"/>
              </a:spcBef>
              <a:spcAft>
                <a:spcPts val="0"/>
              </a:spcAft>
            </a:pPr>
            <a:r>
              <a:rPr lang="en-US" sz="900" b="1" dirty="0">
                <a:solidFill>
                  <a:srgbClr val="FF0000"/>
                </a:solidFill>
                <a:latin typeface="Calibri" pitchFamily="34" charset="0"/>
              </a:rPr>
              <a:t>All Respondents</a:t>
            </a:r>
            <a:endParaRPr lang="en-US" sz="900" dirty="0">
              <a:solidFill>
                <a:srgbClr val="FFFFFF"/>
              </a:solidFill>
            </a:endParaRPr>
          </a:p>
        </p:txBody>
      </p:sp>
      <p:sp>
        <p:nvSpPr>
          <p:cNvPr id="41" name="Round Diagonal Corner Rectangle 40"/>
          <p:cNvSpPr/>
          <p:nvPr/>
        </p:nvSpPr>
        <p:spPr bwMode="auto">
          <a:xfrm>
            <a:off x="338287" y="3779508"/>
            <a:ext cx="6309360" cy="1156155"/>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Close to 3/4ths of the CS’s stock single commodities. </a:t>
            </a:r>
          </a:p>
          <a:p>
            <a:pPr marL="177800" lvl="1" indent="-177800" algn="just">
              <a:buFont typeface="Arial" pitchFamily="34" charset="0"/>
              <a:buChar char="•"/>
            </a:pPr>
            <a:r>
              <a:rPr lang="en-US" sz="1200" dirty="0" smtClean="0">
                <a:solidFill>
                  <a:srgbClr val="002060"/>
                </a:solidFill>
                <a:latin typeface="Calibri" pitchFamily="34" charset="0"/>
              </a:rPr>
              <a:t>More than half of the cold stores for processed foods (type P) store multiple commodities.</a:t>
            </a:r>
          </a:p>
          <a:p>
            <a:pPr marL="177800" lvl="1" indent="-177800" algn="just">
              <a:buFont typeface="Arial" pitchFamily="34" charset="0"/>
              <a:buChar char="•"/>
            </a:pPr>
            <a:r>
              <a:rPr lang="en-US" sz="1200" dirty="0" smtClean="0">
                <a:solidFill>
                  <a:srgbClr val="002060"/>
                </a:solidFill>
                <a:latin typeface="Calibri" pitchFamily="34" charset="0"/>
              </a:rPr>
              <a:t>Like wise close to 67% of cold stores for Pharmaceutical products (Type Q) store multiple commodities </a:t>
            </a:r>
          </a:p>
          <a:p>
            <a:pPr marL="177800" lvl="1" indent="-177800" algn="just">
              <a:buFont typeface="Arial" pitchFamily="34" charset="0"/>
              <a:buChar char="•"/>
            </a:pPr>
            <a:endParaRPr lang="en-US" sz="1400" dirty="0">
              <a:solidFill>
                <a:srgbClr val="002060"/>
              </a:solidFill>
              <a:latin typeface="Calibri" pitchFamily="34" charset="0"/>
            </a:endParaRPr>
          </a:p>
        </p:txBody>
      </p:sp>
      <p:cxnSp>
        <p:nvCxnSpPr>
          <p:cNvPr id="42" name="Straight Connector 41"/>
          <p:cNvCxnSpPr/>
          <p:nvPr/>
        </p:nvCxnSpPr>
        <p:spPr bwMode="auto">
          <a:xfrm>
            <a:off x="422910" y="52023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43" name="TextBox 42"/>
          <p:cNvSpPr txBox="1"/>
          <p:nvPr/>
        </p:nvSpPr>
        <p:spPr>
          <a:xfrm>
            <a:off x="330199" y="52323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44" name="TextBox 43"/>
          <p:cNvSpPr txBox="1"/>
          <p:nvPr/>
        </p:nvSpPr>
        <p:spPr>
          <a:xfrm>
            <a:off x="349006" y="6001608"/>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45" name="TextBox 44"/>
          <p:cNvSpPr txBox="1"/>
          <p:nvPr/>
        </p:nvSpPr>
        <p:spPr>
          <a:xfrm>
            <a:off x="1630002" y="600160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46" name="TextBox 45"/>
          <p:cNvSpPr txBox="1"/>
          <p:nvPr/>
        </p:nvSpPr>
        <p:spPr>
          <a:xfrm>
            <a:off x="2987364" y="600160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47" name="TextBox 46"/>
          <p:cNvSpPr txBox="1"/>
          <p:nvPr/>
        </p:nvSpPr>
        <p:spPr>
          <a:xfrm>
            <a:off x="4268788" y="600160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48" name="TextBox 47"/>
          <p:cNvSpPr txBox="1"/>
          <p:nvPr/>
        </p:nvSpPr>
        <p:spPr>
          <a:xfrm>
            <a:off x="5537246" y="6001608"/>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sp>
        <p:nvSpPr>
          <p:cNvPr id="61" name="Round Diagonal Corner Rectangle 60"/>
          <p:cNvSpPr/>
          <p:nvPr/>
        </p:nvSpPr>
        <p:spPr bwMode="auto">
          <a:xfrm>
            <a:off x="338287" y="8116794"/>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Cold storages in North  predominantly store single commodities. </a:t>
            </a:r>
          </a:p>
          <a:p>
            <a:pPr marL="177800" lvl="1" indent="-177800" algn="l">
              <a:buFont typeface="Arial" pitchFamily="34" charset="0"/>
              <a:buChar char="•"/>
            </a:pPr>
            <a:r>
              <a:rPr lang="en-US" sz="1200" dirty="0" smtClean="0">
                <a:solidFill>
                  <a:srgbClr val="002060"/>
                </a:solidFill>
                <a:latin typeface="Calibri" pitchFamily="34" charset="0"/>
              </a:rPr>
              <a:t>Around 1 out of 3 CS’s in West and  East stock multiple commodities. </a:t>
            </a:r>
          </a:p>
          <a:p>
            <a:pPr marL="177800" lvl="1" indent="-177800" algn="l">
              <a:buFont typeface="Arial" pitchFamily="34" charset="0"/>
              <a:buChar char="•"/>
            </a:pPr>
            <a:r>
              <a:rPr lang="en-US" sz="1200" dirty="0" smtClean="0">
                <a:solidFill>
                  <a:srgbClr val="002060"/>
                </a:solidFill>
                <a:latin typeface="Calibri" pitchFamily="34" charset="0"/>
              </a:rPr>
              <a:t>Proportion of multi commodity stores in the South is even higher </a:t>
            </a:r>
            <a:r>
              <a:rPr lang="en-US" sz="1200" dirty="0" smtClean="0">
                <a:solidFill>
                  <a:srgbClr val="002060"/>
                </a:solidFill>
                <a:latin typeface="Calibri" pitchFamily="34" charset="0"/>
                <a:sym typeface="Wingdings" pitchFamily="2" charset="2"/>
              </a:rPr>
              <a:t> over 40%. </a:t>
            </a:r>
            <a:r>
              <a:rPr lang="en-US" sz="1200" dirty="0" smtClean="0">
                <a:solidFill>
                  <a:srgbClr val="002060"/>
                </a:solidFill>
                <a:latin typeface="Calibri" pitchFamily="34" charset="0"/>
              </a:rPr>
              <a:t> </a:t>
            </a:r>
            <a:endParaRPr lang="en-US" sz="1200" dirty="0">
              <a:solidFill>
                <a:srgbClr val="002060"/>
              </a:solidFill>
              <a:latin typeface="Calibri" pitchFamily="34" charset="0"/>
            </a:endParaRPr>
          </a:p>
        </p:txBody>
      </p:sp>
      <p:graphicFrame>
        <p:nvGraphicFramePr>
          <p:cNvPr id="59" name="Chart 58"/>
          <p:cNvGraphicFramePr/>
          <p:nvPr>
            <p:extLst>
              <p:ext uri="{D42A27DB-BD31-4B8C-83A1-F6EECF244321}">
                <p14:modId xmlns:p14="http://schemas.microsoft.com/office/powerpoint/2010/main" xmlns="" val="1712051055"/>
              </p:ext>
            </p:extLst>
          </p:nvPr>
        </p:nvGraphicFramePr>
        <p:xfrm>
          <a:off x="104734" y="1646348"/>
          <a:ext cx="1247816" cy="19177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65" name="Chart 64"/>
          <p:cNvGraphicFramePr/>
          <p:nvPr>
            <p:extLst>
              <p:ext uri="{D42A27DB-BD31-4B8C-83A1-F6EECF244321}">
                <p14:modId xmlns:p14="http://schemas.microsoft.com/office/powerpoint/2010/main" xmlns="" val="1712051055"/>
              </p:ext>
            </p:extLst>
          </p:nvPr>
        </p:nvGraphicFramePr>
        <p:xfrm>
          <a:off x="2301108" y="1646348"/>
          <a:ext cx="1247816" cy="19177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66" name="Chart 65"/>
          <p:cNvGraphicFramePr/>
          <p:nvPr>
            <p:extLst>
              <p:ext uri="{D42A27DB-BD31-4B8C-83A1-F6EECF244321}">
                <p14:modId xmlns:p14="http://schemas.microsoft.com/office/powerpoint/2010/main" xmlns="" val="1712051055"/>
              </p:ext>
            </p:extLst>
          </p:nvPr>
        </p:nvGraphicFramePr>
        <p:xfrm>
          <a:off x="3399295" y="1646348"/>
          <a:ext cx="1247816" cy="1917752"/>
        </p:xfrm>
        <a:graphic>
          <a:graphicData uri="http://schemas.openxmlformats.org/drawingml/2006/chart">
            <c:chart xmlns:c="http://schemas.openxmlformats.org/drawingml/2006/chart" xmlns:r="http://schemas.openxmlformats.org/officeDocument/2006/relationships" r:id="rId12"/>
          </a:graphicData>
        </a:graphic>
      </p:graphicFrame>
      <p:sp>
        <p:nvSpPr>
          <p:cNvPr id="68" name="TextBox 67"/>
          <p:cNvSpPr txBox="1"/>
          <p:nvPr/>
        </p:nvSpPr>
        <p:spPr>
          <a:xfrm>
            <a:off x="323606" y="1655177"/>
            <a:ext cx="737702" cy="430887"/>
          </a:xfrm>
          <a:prstGeom prst="rect">
            <a:avLst/>
          </a:prstGeom>
          <a:noFill/>
        </p:spPr>
        <p:txBody>
          <a:bodyPr wrap="non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 5003)</a:t>
            </a:r>
            <a:endParaRPr lang="en-US" sz="1100" b="1" dirty="0">
              <a:solidFill>
                <a:srgbClr val="002060"/>
              </a:solidFill>
              <a:latin typeface="Calibri" pitchFamily="34" charset="0"/>
            </a:endParaRPr>
          </a:p>
        </p:txBody>
      </p:sp>
      <p:sp>
        <p:nvSpPr>
          <p:cNvPr id="69" name="TextBox 68"/>
          <p:cNvSpPr txBox="1"/>
          <p:nvPr/>
        </p:nvSpPr>
        <p:spPr>
          <a:xfrm>
            <a:off x="1474002" y="1655177"/>
            <a:ext cx="737702" cy="430887"/>
          </a:xfrm>
          <a:prstGeom prst="rect">
            <a:avLst/>
          </a:prstGeom>
          <a:noFill/>
        </p:spPr>
        <p:txBody>
          <a:bodyPr wrap="non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 4333)</a:t>
            </a:r>
            <a:endParaRPr lang="en-US" sz="1100" b="1" dirty="0">
              <a:solidFill>
                <a:srgbClr val="002060"/>
              </a:solidFill>
              <a:latin typeface="Calibri" pitchFamily="34" charset="0"/>
            </a:endParaRPr>
          </a:p>
        </p:txBody>
      </p:sp>
      <p:sp>
        <p:nvSpPr>
          <p:cNvPr id="70" name="TextBox 69"/>
          <p:cNvSpPr txBox="1"/>
          <p:nvPr/>
        </p:nvSpPr>
        <p:spPr>
          <a:xfrm>
            <a:off x="2624398" y="1655177"/>
            <a:ext cx="671979" cy="430887"/>
          </a:xfrm>
          <a:prstGeom prst="rect">
            <a:avLst/>
          </a:prstGeom>
          <a:noFill/>
        </p:spPr>
        <p:txBody>
          <a:bodyPr wrap="non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P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 523)</a:t>
            </a:r>
            <a:endParaRPr lang="en-US" sz="1100" b="1" dirty="0">
              <a:solidFill>
                <a:srgbClr val="002060"/>
              </a:solidFill>
              <a:latin typeface="Calibri" pitchFamily="34" charset="0"/>
            </a:endParaRPr>
          </a:p>
        </p:txBody>
      </p:sp>
      <p:sp>
        <p:nvSpPr>
          <p:cNvPr id="71" name="TextBox 70"/>
          <p:cNvSpPr txBox="1"/>
          <p:nvPr/>
        </p:nvSpPr>
        <p:spPr>
          <a:xfrm>
            <a:off x="3741132" y="1655177"/>
            <a:ext cx="665567" cy="430887"/>
          </a:xfrm>
          <a:prstGeom prst="rect">
            <a:avLst/>
          </a:prstGeom>
          <a:noFill/>
        </p:spPr>
        <p:txBody>
          <a:bodyPr wrap="non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a:t>
            </a:r>
            <a:r>
              <a:rPr lang="en-US" sz="1100" b="1" smtClean="0">
                <a:solidFill>
                  <a:srgbClr val="002060"/>
                </a:solidFill>
                <a:latin typeface="Calibri" pitchFamily="34" charset="0"/>
              </a:rPr>
              <a:t>= 452)</a:t>
            </a:r>
            <a:endParaRPr lang="en-US" sz="1100" b="1" dirty="0">
              <a:solidFill>
                <a:srgbClr val="002060"/>
              </a:solidFill>
              <a:latin typeface="Calibri" pitchFamily="34" charset="0"/>
            </a:endParaRPr>
          </a:p>
        </p:txBody>
      </p:sp>
      <p:sp>
        <p:nvSpPr>
          <p:cNvPr id="72" name="TextBox 71"/>
          <p:cNvSpPr txBox="1"/>
          <p:nvPr/>
        </p:nvSpPr>
        <p:spPr>
          <a:xfrm>
            <a:off x="4819394" y="1655177"/>
            <a:ext cx="628697" cy="430887"/>
          </a:xfrm>
          <a:prstGeom prst="rect">
            <a:avLst/>
          </a:prstGeom>
          <a:noFill/>
        </p:spPr>
        <p:txBody>
          <a:bodyPr wrap="non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a:t>
            </a:r>
            <a:r>
              <a:rPr lang="en-US" sz="1100" b="1" smtClean="0">
                <a:solidFill>
                  <a:srgbClr val="002060"/>
                </a:solidFill>
                <a:latin typeface="Calibri" pitchFamily="34" charset="0"/>
              </a:rPr>
              <a:t>= 44)</a:t>
            </a:r>
            <a:endParaRPr lang="en-US" sz="1100" b="1" dirty="0">
              <a:solidFill>
                <a:srgbClr val="002060"/>
              </a:solidFill>
              <a:latin typeface="Calibri" pitchFamily="34" charset="0"/>
            </a:endParaRPr>
          </a:p>
        </p:txBody>
      </p:sp>
      <p:sp>
        <p:nvSpPr>
          <p:cNvPr id="73" name="TextBox 72"/>
          <p:cNvSpPr txBox="1"/>
          <p:nvPr/>
        </p:nvSpPr>
        <p:spPr>
          <a:xfrm>
            <a:off x="5892846" y="1485900"/>
            <a:ext cx="700833" cy="600164"/>
          </a:xfrm>
          <a:prstGeom prst="rect">
            <a:avLst/>
          </a:prstGeom>
          <a:noFill/>
        </p:spPr>
        <p:txBody>
          <a:bodyPr wrap="non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 27)</a:t>
            </a:r>
            <a:endParaRPr lang="en-US" sz="1100" b="1" dirty="0">
              <a:solidFill>
                <a:srgbClr val="002060"/>
              </a:solidFill>
              <a:latin typeface="Calibri" pitchFamily="34" charset="0"/>
            </a:endParaRPr>
          </a:p>
        </p:txBody>
      </p:sp>
      <p:grpSp>
        <p:nvGrpSpPr>
          <p:cNvPr id="64" name="Group 75"/>
          <p:cNvGrpSpPr/>
          <p:nvPr/>
        </p:nvGrpSpPr>
        <p:grpSpPr>
          <a:xfrm>
            <a:off x="856236" y="7624876"/>
            <a:ext cx="5577840" cy="351280"/>
            <a:chOff x="856236" y="3384107"/>
            <a:chExt cx="5577840" cy="351280"/>
          </a:xfrm>
        </p:grpSpPr>
        <p:sp>
          <p:nvSpPr>
            <p:cNvPr id="76" name="Rectangle 75"/>
            <p:cNvSpPr/>
            <p:nvPr/>
          </p:nvSpPr>
          <p:spPr bwMode="auto">
            <a:xfrm>
              <a:off x="856236" y="3384107"/>
              <a:ext cx="5577840" cy="35128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79" name="Group 78"/>
            <p:cNvGrpSpPr/>
            <p:nvPr/>
          </p:nvGrpSpPr>
          <p:grpSpPr>
            <a:xfrm>
              <a:off x="1006301" y="3472169"/>
              <a:ext cx="5298158" cy="184666"/>
              <a:chOff x="-494419" y="1540077"/>
              <a:chExt cx="5298158" cy="184666"/>
            </a:xfrm>
          </p:grpSpPr>
          <p:grpSp>
            <p:nvGrpSpPr>
              <p:cNvPr id="81" name="Group 22"/>
              <p:cNvGrpSpPr/>
              <p:nvPr/>
            </p:nvGrpSpPr>
            <p:grpSpPr>
              <a:xfrm>
                <a:off x="-494419" y="1540077"/>
                <a:ext cx="1295222" cy="184666"/>
                <a:chOff x="847859" y="4072137"/>
                <a:chExt cx="1295222" cy="184666"/>
              </a:xfrm>
            </p:grpSpPr>
            <p:sp>
              <p:nvSpPr>
                <p:cNvPr id="105" name="Rectangle 12"/>
                <p:cNvSpPr>
                  <a:spLocks noChangeArrowheads="1"/>
                </p:cNvSpPr>
                <p:nvPr/>
              </p:nvSpPr>
              <p:spPr bwMode="auto">
                <a:xfrm>
                  <a:off x="847859" y="4115195"/>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6" name="Rectangle 13"/>
                <p:cNvSpPr>
                  <a:spLocks noChangeArrowheads="1"/>
                </p:cNvSpPr>
                <p:nvPr/>
              </p:nvSpPr>
              <p:spPr bwMode="auto">
                <a:xfrm>
                  <a:off x="984109" y="4072137"/>
                  <a:ext cx="115897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Single Commodity</a:t>
                  </a:r>
                  <a:endParaRPr lang="en-US" sz="1200" b="1" i="1" dirty="0">
                    <a:solidFill>
                      <a:srgbClr val="002060"/>
                    </a:solidFill>
                    <a:latin typeface="Arial" pitchFamily="34" charset="0"/>
                  </a:endParaRPr>
                </a:p>
              </p:txBody>
            </p:sp>
          </p:grpSp>
          <p:grpSp>
            <p:nvGrpSpPr>
              <p:cNvPr id="82" name="Group 21"/>
              <p:cNvGrpSpPr/>
              <p:nvPr/>
            </p:nvGrpSpPr>
            <p:grpSpPr>
              <a:xfrm>
                <a:off x="885912" y="1540077"/>
                <a:ext cx="3917827" cy="184666"/>
                <a:chOff x="2779053" y="3807818"/>
                <a:chExt cx="3917827" cy="184666"/>
              </a:xfrm>
            </p:grpSpPr>
            <p:sp>
              <p:nvSpPr>
                <p:cNvPr id="83" name="Rectangle 14"/>
                <p:cNvSpPr>
                  <a:spLocks noChangeArrowheads="1"/>
                </p:cNvSpPr>
                <p:nvPr/>
              </p:nvSpPr>
              <p:spPr bwMode="auto">
                <a:xfrm>
                  <a:off x="2779053" y="3850876"/>
                  <a:ext cx="101600" cy="101600"/>
                </a:xfrm>
                <a:prstGeom prst="rect">
                  <a:avLst/>
                </a:prstGeom>
                <a:gradFill flip="none" rotWithShape="1">
                  <a:gsLst>
                    <a:gs pos="0">
                      <a:srgbClr val="597A91"/>
                    </a:gs>
                    <a:gs pos="50000">
                      <a:srgbClr val="82B1D0"/>
                    </a:gs>
                    <a:gs pos="100000">
                      <a:srgbClr val="9CD3F8"/>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98" name="Rectangle 15"/>
                <p:cNvSpPr>
                  <a:spLocks noChangeArrowheads="1"/>
                </p:cNvSpPr>
                <p:nvPr/>
              </p:nvSpPr>
              <p:spPr bwMode="auto">
                <a:xfrm>
                  <a:off x="2916097" y="3807818"/>
                  <a:ext cx="111107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Multi-commodity</a:t>
                  </a:r>
                  <a:endParaRPr lang="en-US" sz="1200" b="1" i="1" dirty="0">
                    <a:solidFill>
                      <a:srgbClr val="002060"/>
                    </a:solidFill>
                    <a:latin typeface="Arial" pitchFamily="34" charset="0"/>
                  </a:endParaRPr>
                </a:p>
              </p:txBody>
            </p:sp>
            <p:sp>
              <p:nvSpPr>
                <p:cNvPr id="99" name="Rectangle 14"/>
                <p:cNvSpPr>
                  <a:spLocks noChangeArrowheads="1"/>
                </p:cNvSpPr>
                <p:nvPr/>
              </p:nvSpPr>
              <p:spPr bwMode="auto">
                <a:xfrm>
                  <a:off x="4893603" y="3850876"/>
                  <a:ext cx="101600" cy="101600"/>
                </a:xfrm>
                <a:prstGeom prst="rect">
                  <a:avLst/>
                </a:prstGeom>
                <a:solidFill>
                  <a:srgbClr val="00B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0" name="Rectangle 15"/>
                <p:cNvSpPr>
                  <a:spLocks noChangeArrowheads="1"/>
                </p:cNvSpPr>
                <p:nvPr/>
              </p:nvSpPr>
              <p:spPr bwMode="auto">
                <a:xfrm>
                  <a:off x="5030647" y="3807818"/>
                  <a:ext cx="597856"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MA Store</a:t>
                  </a:r>
                  <a:endParaRPr lang="en-US" sz="1200" b="1" i="1" dirty="0">
                    <a:solidFill>
                      <a:srgbClr val="002060"/>
                    </a:solidFill>
                    <a:latin typeface="Arial" pitchFamily="34" charset="0"/>
                  </a:endParaRPr>
                </a:p>
              </p:txBody>
            </p:sp>
            <p:sp>
              <p:nvSpPr>
                <p:cNvPr id="101" name="Rectangle 14"/>
                <p:cNvSpPr>
                  <a:spLocks noChangeArrowheads="1"/>
                </p:cNvSpPr>
                <p:nvPr/>
              </p:nvSpPr>
              <p:spPr bwMode="auto">
                <a:xfrm>
                  <a:off x="4141128" y="3850876"/>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2" name="Rectangle 15"/>
                <p:cNvSpPr>
                  <a:spLocks noChangeArrowheads="1"/>
                </p:cNvSpPr>
                <p:nvPr/>
              </p:nvSpPr>
              <p:spPr bwMode="auto">
                <a:xfrm>
                  <a:off x="4278172" y="3807818"/>
                  <a:ext cx="543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CA Store</a:t>
                  </a:r>
                  <a:endParaRPr lang="en-US" sz="1200" b="1" i="1" dirty="0">
                    <a:solidFill>
                      <a:srgbClr val="002060"/>
                    </a:solidFill>
                    <a:latin typeface="Arial" pitchFamily="34" charset="0"/>
                  </a:endParaRPr>
                </a:p>
              </p:txBody>
            </p:sp>
            <p:sp>
              <p:nvSpPr>
                <p:cNvPr id="103" name="Rectangle 14"/>
                <p:cNvSpPr>
                  <a:spLocks noChangeArrowheads="1"/>
                </p:cNvSpPr>
                <p:nvPr/>
              </p:nvSpPr>
              <p:spPr bwMode="auto">
                <a:xfrm>
                  <a:off x="5739740" y="3850876"/>
                  <a:ext cx="101600" cy="101600"/>
                </a:xfrm>
                <a:prstGeom prst="rect">
                  <a:avLst/>
                </a:prstGeom>
                <a:solidFill>
                  <a:srgbClr val="BFBFB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4" name="Rectangle 15"/>
                <p:cNvSpPr>
                  <a:spLocks noChangeArrowheads="1"/>
                </p:cNvSpPr>
                <p:nvPr/>
              </p:nvSpPr>
              <p:spPr bwMode="auto">
                <a:xfrm>
                  <a:off x="5876784" y="3807818"/>
                  <a:ext cx="820096"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No Response</a:t>
                  </a:r>
                  <a:endParaRPr lang="en-US" sz="1200" b="1" i="1" dirty="0">
                    <a:solidFill>
                      <a:srgbClr val="002060"/>
                    </a:solidFill>
                    <a:latin typeface="Arial" pitchFamily="34" charset="0"/>
                  </a:endParaRPr>
                </a:p>
              </p:txBody>
            </p:sp>
          </p:grpSp>
        </p:grpSp>
      </p:grpSp>
    </p:spTree>
  </p:cSld>
  <p:clrMapOvr>
    <a:masterClrMapping/>
  </p:clrMapOvr>
  <p:transition/>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14.4 PERIODIC MAINTENANCE FOLLOWED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3161807"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20" name="Round Diagonal Corner Rectangle 19"/>
          <p:cNvSpPr/>
          <p:nvPr/>
        </p:nvSpPr>
        <p:spPr bwMode="auto">
          <a:xfrm>
            <a:off x="338287" y="8453384"/>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86% CS’s in WB have periodic maintenances. </a:t>
            </a:r>
          </a:p>
          <a:p>
            <a:pPr marL="177800" lvl="1" indent="-177800" algn="just">
              <a:buFont typeface="Arial" pitchFamily="34" charset="0"/>
              <a:buChar char="•"/>
            </a:pPr>
            <a:r>
              <a:rPr lang="en-US" sz="1200" dirty="0" smtClean="0">
                <a:solidFill>
                  <a:srgbClr val="002060"/>
                </a:solidFill>
                <a:latin typeface="Calibri" pitchFamily="34" charset="0"/>
              </a:rPr>
              <a:t>More than 2/3rds of the cold stores in Orissa and Bihar do not follow any periodic maintenances.</a:t>
            </a:r>
            <a:endParaRPr lang="en-US" sz="1200" dirty="0">
              <a:solidFill>
                <a:srgbClr val="002060"/>
              </a:solidFill>
              <a:latin typeface="Calibri" pitchFamily="34" charset="0"/>
            </a:endParaRP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n=451)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n=1371)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n=600)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n=169)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a:solidFill>
                            <a:srgbClr val="002060"/>
                          </a:solidFill>
                          <a:latin typeface="Calibri"/>
                          <a:ea typeface="+mn-ea"/>
                          <a:cs typeface="+mn-cs"/>
                        </a:rPr>
                        <a:t>Yes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a:solidFill>
                            <a:srgbClr val="002060"/>
                          </a:solidFill>
                          <a:latin typeface="Calibri"/>
                          <a:ea typeface="+mn-ea"/>
                          <a:cs typeface="+mn-cs"/>
                        </a:rPr>
                        <a:t>No</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3329852"/>
          <a:ext cx="6305549"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(n=185)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a:solidFill>
                            <a:srgbClr val="002060"/>
                          </a:solidFill>
                          <a:latin typeface="Calibri"/>
                          <a:ea typeface="+mn-ea"/>
                          <a:cs typeface="+mn-cs"/>
                        </a:rPr>
                        <a:t>Yes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53</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77</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a:solidFill>
                            <a:srgbClr val="002060"/>
                          </a:solidFill>
                          <a:latin typeface="Calibri"/>
                          <a:ea typeface="+mn-ea"/>
                          <a:cs typeface="+mn-cs"/>
                        </a:rPr>
                        <a:t>No</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47</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23</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5126629"/>
          <a:ext cx="6318504"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n=188)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n=156)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(n=402)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a:solidFill>
                            <a:srgbClr val="002060"/>
                          </a:solidFill>
                          <a:latin typeface="Calibri"/>
                          <a:ea typeface="+mn-ea"/>
                          <a:cs typeface="+mn-cs"/>
                        </a:rPr>
                        <a:t>Yes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a:solidFill>
                            <a:srgbClr val="002060"/>
                          </a:solidFill>
                          <a:latin typeface="Calibri"/>
                          <a:ea typeface="+mn-ea"/>
                          <a:cs typeface="+mn-cs"/>
                        </a:rPr>
                        <a:t>No</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04802" y="6923405"/>
          <a:ext cx="6321423"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76159"/>
                <a:gridCol w="605658"/>
                <a:gridCol w="605658"/>
                <a:gridCol w="605658"/>
                <a:gridCol w="605658"/>
                <a:gridCol w="605658"/>
                <a:gridCol w="605658"/>
                <a:gridCol w="605658"/>
                <a:gridCol w="60565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n=464)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900" b="1" i="0" u="none" strike="noStrike" kern="1200" dirty="0" smtClean="0">
                          <a:solidFill>
                            <a:schemeClr val="bg1"/>
                          </a:solidFill>
                          <a:latin typeface="Calibri"/>
                          <a:ea typeface="+mn-ea"/>
                        </a:rPr>
                        <a:t>North East</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(n=37)</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a:solidFill>
                            <a:srgbClr val="002060"/>
                          </a:solidFill>
                          <a:latin typeface="Calibri"/>
                          <a:ea typeface="+mn-ea"/>
                          <a:cs typeface="+mn-cs"/>
                        </a:rPr>
                        <a:t>Yes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86</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a:solidFill>
                            <a:srgbClr val="002060"/>
                          </a:solidFill>
                          <a:latin typeface="Calibri"/>
                          <a:ea typeface="+mn-ea"/>
                          <a:cs typeface="+mn-cs"/>
                        </a:rPr>
                        <a:t>No</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14</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14.5 FREQUENCY OF PERIODIC MAINTENANCE IN A MONTH</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3216279" y="9669645"/>
            <a:ext cx="1981633"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periodic maintenances</a:t>
            </a:r>
            <a:endParaRPr lang="en-US" sz="900" b="1" dirty="0">
              <a:solidFill>
                <a:srgbClr val="FF0000"/>
              </a:solidFill>
              <a:latin typeface="Calibri" pitchFamily="34" charset="0"/>
            </a:endParaRPr>
          </a:p>
        </p:txBody>
      </p:sp>
      <p:graphicFrame>
        <p:nvGraphicFramePr>
          <p:cNvPr id="37" name="Table 36"/>
          <p:cNvGraphicFramePr>
            <a:graphicFrameLocks noGrp="1"/>
          </p:cNvGraphicFramePr>
          <p:nvPr/>
        </p:nvGraphicFramePr>
        <p:xfrm>
          <a:off x="247650" y="2198185"/>
          <a:ext cx="961965" cy="1704834"/>
        </p:xfrm>
        <a:graphic>
          <a:graphicData uri="http://schemas.openxmlformats.org/drawingml/2006/table">
            <a:tbl>
              <a:tblPr/>
              <a:tblGrid>
                <a:gridCol w="961965"/>
              </a:tblGrid>
              <a:tr h="568278">
                <a:tc>
                  <a:txBody>
                    <a:bodyPr/>
                    <a:lstStyle/>
                    <a:p>
                      <a:pPr algn="r" fontAlgn="b"/>
                      <a:r>
                        <a:rPr lang="en-US" sz="1000" b="0" i="0" u="none" strike="noStrike" kern="1200" dirty="0">
                          <a:solidFill>
                            <a:srgbClr val="002060"/>
                          </a:solidFill>
                          <a:latin typeface="Calibri"/>
                          <a:ea typeface="+mn-ea"/>
                          <a:cs typeface="+mn-cs"/>
                        </a:rPr>
                        <a:t> 1-2</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568278">
                <a:tc>
                  <a:txBody>
                    <a:bodyPr/>
                    <a:lstStyle/>
                    <a:p>
                      <a:pPr algn="r" fontAlgn="b"/>
                      <a:r>
                        <a:rPr lang="en-US" sz="1000" b="0" i="0" u="none" strike="noStrike" kern="1200" dirty="0">
                          <a:solidFill>
                            <a:srgbClr val="002060"/>
                          </a:solidFill>
                          <a:latin typeface="Calibri"/>
                          <a:ea typeface="+mn-ea"/>
                          <a:cs typeface="+mn-cs"/>
                        </a:rPr>
                        <a:t> 3-4</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68278">
                <a:tc>
                  <a:txBody>
                    <a:bodyPr/>
                    <a:lstStyle/>
                    <a:p>
                      <a:pPr algn="r" fontAlgn="b"/>
                      <a:r>
                        <a:rPr lang="en-US" sz="1000" b="0" i="0" u="none" strike="noStrike" kern="1200" dirty="0">
                          <a:solidFill>
                            <a:srgbClr val="002060"/>
                          </a:solidFill>
                          <a:latin typeface="Calibri"/>
                          <a:ea typeface="+mn-ea"/>
                          <a:cs typeface="+mn-cs"/>
                        </a:rPr>
                        <a:t> DKCS</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38" name="TextBox 37"/>
          <p:cNvSpPr txBox="1"/>
          <p:nvPr/>
        </p:nvSpPr>
        <p:spPr>
          <a:xfrm>
            <a:off x="896842"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n=2640)</a:t>
            </a:r>
            <a:endParaRPr lang="en-US" sz="1000" b="1" dirty="0">
              <a:solidFill>
                <a:srgbClr val="002060"/>
              </a:solidFill>
              <a:latin typeface="Calibri" pitchFamily="34" charset="0"/>
            </a:endParaRPr>
          </a:p>
        </p:txBody>
      </p:sp>
      <p:sp>
        <p:nvSpPr>
          <p:cNvPr id="39" name="TextBox 38"/>
          <p:cNvSpPr txBox="1"/>
          <p:nvPr/>
        </p:nvSpPr>
        <p:spPr>
          <a:xfrm>
            <a:off x="1976464"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n=2281)</a:t>
            </a:r>
            <a:endParaRPr lang="en-US" sz="1000" b="1" dirty="0">
              <a:solidFill>
                <a:srgbClr val="002060"/>
              </a:solidFill>
              <a:latin typeface="Calibri" pitchFamily="34" charset="0"/>
            </a:endParaRPr>
          </a:p>
        </p:txBody>
      </p:sp>
      <p:sp>
        <p:nvSpPr>
          <p:cNvPr id="40" name="TextBox 39"/>
          <p:cNvSpPr txBox="1"/>
          <p:nvPr/>
        </p:nvSpPr>
        <p:spPr>
          <a:xfrm>
            <a:off x="3052718" y="168582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Type P</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n=293)</a:t>
            </a:r>
            <a:endParaRPr lang="en-US" sz="1000" b="1" dirty="0">
              <a:solidFill>
                <a:srgbClr val="002060"/>
              </a:solidFill>
              <a:latin typeface="Calibri" pitchFamily="34" charset="0"/>
            </a:endParaRPr>
          </a:p>
        </p:txBody>
      </p:sp>
      <p:sp>
        <p:nvSpPr>
          <p:cNvPr id="41" name="TextBox 40"/>
          <p:cNvSpPr txBox="1"/>
          <p:nvPr/>
        </p:nvSpPr>
        <p:spPr>
          <a:xfrm>
            <a:off x="4063250"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M</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n=260)</a:t>
            </a:r>
            <a:endParaRPr lang="en-US" sz="1000" b="1" dirty="0">
              <a:solidFill>
                <a:srgbClr val="002060"/>
              </a:solidFill>
              <a:latin typeface="Calibri" pitchFamily="34" charset="0"/>
            </a:endParaRPr>
          </a:p>
        </p:txBody>
      </p:sp>
      <p:sp>
        <p:nvSpPr>
          <p:cNvPr id="42" name="TextBox 41"/>
          <p:cNvSpPr txBox="1"/>
          <p:nvPr/>
        </p:nvSpPr>
        <p:spPr>
          <a:xfrm>
            <a:off x="5073781"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n=28)</a:t>
            </a:r>
            <a:endParaRPr lang="en-US" sz="1000" b="1" dirty="0">
              <a:solidFill>
                <a:srgbClr val="002060"/>
              </a:solidFill>
              <a:latin typeface="Calibri" pitchFamily="34" charset="0"/>
            </a:endParaRPr>
          </a:p>
        </p:txBody>
      </p:sp>
      <p:sp>
        <p:nvSpPr>
          <p:cNvPr id="43" name="TextBox 42"/>
          <p:cNvSpPr txBox="1"/>
          <p:nvPr/>
        </p:nvSpPr>
        <p:spPr>
          <a:xfrm>
            <a:off x="60490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n=13)</a:t>
            </a:r>
            <a:endParaRPr lang="en-US" sz="1000" b="1" dirty="0">
              <a:solidFill>
                <a:srgbClr val="002060"/>
              </a:solidFill>
              <a:latin typeface="Calibri" pitchFamily="34" charset="0"/>
            </a:endParaRPr>
          </a:p>
        </p:txBody>
      </p:sp>
      <p:graphicFrame>
        <p:nvGraphicFramePr>
          <p:cNvPr id="44" name="Chart 43"/>
          <p:cNvGraphicFramePr/>
          <p:nvPr/>
        </p:nvGraphicFramePr>
        <p:xfrm>
          <a:off x="825742" y="2148057"/>
          <a:ext cx="1355483" cy="199867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5" name="Chart 44"/>
          <p:cNvGraphicFramePr/>
          <p:nvPr/>
        </p:nvGraphicFramePr>
        <p:xfrm>
          <a:off x="5736562" y="2148057"/>
          <a:ext cx="1355483" cy="199867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6" name="Chart 45"/>
          <p:cNvGraphicFramePr/>
          <p:nvPr/>
        </p:nvGraphicFramePr>
        <p:xfrm>
          <a:off x="1807906" y="2148057"/>
          <a:ext cx="1355483" cy="199867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7" name="Chart 46"/>
          <p:cNvGraphicFramePr/>
          <p:nvPr/>
        </p:nvGraphicFramePr>
        <p:xfrm>
          <a:off x="2790070" y="2148057"/>
          <a:ext cx="1355483" cy="199867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8" name="Chart 47"/>
          <p:cNvGraphicFramePr/>
          <p:nvPr/>
        </p:nvGraphicFramePr>
        <p:xfrm>
          <a:off x="3772234" y="2148057"/>
          <a:ext cx="1355483" cy="199867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9" name="Chart 48"/>
          <p:cNvGraphicFramePr/>
          <p:nvPr/>
        </p:nvGraphicFramePr>
        <p:xfrm>
          <a:off x="4754398" y="2148057"/>
          <a:ext cx="1355483" cy="1998670"/>
        </p:xfrm>
        <a:graphic>
          <a:graphicData uri="http://schemas.openxmlformats.org/drawingml/2006/chart">
            <c:chart xmlns:c="http://schemas.openxmlformats.org/drawingml/2006/chart" xmlns:r="http://schemas.openxmlformats.org/officeDocument/2006/relationships" r:id="rId7"/>
          </a:graphicData>
        </a:graphic>
      </p:graphicFrame>
      <p:sp>
        <p:nvSpPr>
          <p:cNvPr id="51" name="TextBox 50"/>
          <p:cNvSpPr txBox="1"/>
          <p:nvPr/>
        </p:nvSpPr>
        <p:spPr>
          <a:xfrm>
            <a:off x="893476"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n=2640)</a:t>
            </a:r>
            <a:endParaRPr lang="en-US" sz="1000" b="1" dirty="0">
              <a:solidFill>
                <a:srgbClr val="002060"/>
              </a:solidFill>
              <a:latin typeface="Calibri" pitchFamily="34" charset="0"/>
            </a:endParaRPr>
          </a:p>
        </p:txBody>
      </p:sp>
      <p:sp>
        <p:nvSpPr>
          <p:cNvPr id="52" name="TextBox 51"/>
          <p:cNvSpPr txBox="1"/>
          <p:nvPr/>
        </p:nvSpPr>
        <p:spPr>
          <a:xfrm>
            <a:off x="2215230"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n=1135)</a:t>
            </a:r>
            <a:endParaRPr lang="en-US" sz="1000" b="1" dirty="0">
              <a:solidFill>
                <a:srgbClr val="002060"/>
              </a:solidFill>
              <a:latin typeface="Calibri" pitchFamily="34" charset="0"/>
            </a:endParaRPr>
          </a:p>
        </p:txBody>
      </p:sp>
      <p:sp>
        <p:nvSpPr>
          <p:cNvPr id="53" name="TextBox 52"/>
          <p:cNvSpPr txBox="1"/>
          <p:nvPr/>
        </p:nvSpPr>
        <p:spPr>
          <a:xfrm>
            <a:off x="3536985"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n=527)</a:t>
            </a:r>
            <a:endParaRPr lang="en-US" sz="1000" b="1" dirty="0">
              <a:solidFill>
                <a:srgbClr val="002060"/>
              </a:solidFill>
              <a:latin typeface="Calibri" pitchFamily="34" charset="0"/>
            </a:endParaRPr>
          </a:p>
        </p:txBody>
      </p:sp>
      <p:sp>
        <p:nvSpPr>
          <p:cNvPr id="54" name="TextBox 53"/>
          <p:cNvSpPr txBox="1"/>
          <p:nvPr/>
        </p:nvSpPr>
        <p:spPr>
          <a:xfrm>
            <a:off x="4793015" y="5633861"/>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n=584)</a:t>
            </a:r>
            <a:endParaRPr lang="en-US" sz="1000" b="1" dirty="0">
              <a:solidFill>
                <a:srgbClr val="002060"/>
              </a:solidFill>
              <a:latin typeface="Calibri" pitchFamily="34" charset="0"/>
            </a:endParaRPr>
          </a:p>
        </p:txBody>
      </p:sp>
      <p:sp>
        <p:nvSpPr>
          <p:cNvPr id="55" name="TextBox 54"/>
          <p:cNvSpPr txBox="1"/>
          <p:nvPr/>
        </p:nvSpPr>
        <p:spPr>
          <a:xfrm>
            <a:off x="6049045" y="5633861"/>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n=394)</a:t>
            </a:r>
            <a:endParaRPr lang="en-US" sz="1000" b="1" dirty="0">
              <a:solidFill>
                <a:srgbClr val="002060"/>
              </a:solidFill>
              <a:latin typeface="Calibri" pitchFamily="34" charset="0"/>
            </a:endParaRPr>
          </a:p>
        </p:txBody>
      </p:sp>
      <p:graphicFrame>
        <p:nvGraphicFramePr>
          <p:cNvPr id="56" name="Chart 55"/>
          <p:cNvGraphicFramePr/>
          <p:nvPr/>
        </p:nvGraphicFramePr>
        <p:xfrm>
          <a:off x="825742" y="6078530"/>
          <a:ext cx="1355483" cy="199867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57" name="Chart 56"/>
          <p:cNvGraphicFramePr/>
          <p:nvPr/>
        </p:nvGraphicFramePr>
        <p:xfrm>
          <a:off x="5736562" y="6078530"/>
          <a:ext cx="1355483" cy="1998670"/>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58" name="Chart 57"/>
          <p:cNvGraphicFramePr/>
          <p:nvPr/>
        </p:nvGraphicFramePr>
        <p:xfrm>
          <a:off x="2053447" y="6078530"/>
          <a:ext cx="1355483" cy="1998670"/>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59" name="Chart 58"/>
          <p:cNvGraphicFramePr/>
          <p:nvPr/>
        </p:nvGraphicFramePr>
        <p:xfrm>
          <a:off x="3281152" y="6078530"/>
          <a:ext cx="1355483" cy="1998670"/>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60" name="Chart 59"/>
          <p:cNvGraphicFramePr/>
          <p:nvPr/>
        </p:nvGraphicFramePr>
        <p:xfrm>
          <a:off x="4508857" y="6078530"/>
          <a:ext cx="1355483" cy="1998670"/>
        </p:xfrm>
        <a:graphic>
          <a:graphicData uri="http://schemas.openxmlformats.org/drawingml/2006/chart">
            <c:chart xmlns:c="http://schemas.openxmlformats.org/drawingml/2006/chart" xmlns:r="http://schemas.openxmlformats.org/officeDocument/2006/relationships" r:id="rId12"/>
          </a:graphicData>
        </a:graphic>
      </p:graphicFrame>
      <p:sp>
        <p:nvSpPr>
          <p:cNvPr id="61" name="Round Diagonal Corner Rectangle 60"/>
          <p:cNvSpPr/>
          <p:nvPr/>
        </p:nvSpPr>
        <p:spPr bwMode="auto">
          <a:xfrm>
            <a:off x="338287" y="4727531"/>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Of 2640 CSs, having periodic maintenance, over 50% CS’s have 1-2 days for periodic maintenance in a month.</a:t>
            </a:r>
            <a:endParaRPr lang="en-US" sz="1200" dirty="0">
              <a:solidFill>
                <a:srgbClr val="002060"/>
              </a:solidFill>
              <a:latin typeface="Calibri" pitchFamily="34" charset="0"/>
            </a:endParaRPr>
          </a:p>
        </p:txBody>
      </p:sp>
      <p:sp>
        <p:nvSpPr>
          <p:cNvPr id="62" name="Round Diagonal Corner Rectangle 61"/>
          <p:cNvSpPr/>
          <p:nvPr/>
        </p:nvSpPr>
        <p:spPr bwMode="auto">
          <a:xfrm>
            <a:off x="338287" y="8679116"/>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Over 70% cold stores in the Northern zone have 1-2 days every month for maintenance purposes.</a:t>
            </a:r>
          </a:p>
        </p:txBody>
      </p:sp>
      <p:cxnSp>
        <p:nvCxnSpPr>
          <p:cNvPr id="63" name="Straight Connector 62"/>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64" name="TextBox 63"/>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pSp>
        <p:nvGrpSpPr>
          <p:cNvPr id="2" name="Group 15"/>
          <p:cNvGrpSpPr/>
          <p:nvPr/>
        </p:nvGrpSpPr>
        <p:grpSpPr>
          <a:xfrm rot="21341217">
            <a:off x="1069867" y="8024439"/>
            <a:ext cx="822960" cy="548640"/>
            <a:chOff x="5431449" y="3593431"/>
            <a:chExt cx="1304698" cy="788099"/>
          </a:xfrm>
        </p:grpSpPr>
        <p:pic>
          <p:nvPicPr>
            <p:cNvPr id="66"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67" name="Rectangle 68"/>
            <p:cNvSpPr>
              <a:spLocks noChangeArrowheads="1"/>
            </p:cNvSpPr>
            <p:nvPr/>
          </p:nvSpPr>
          <p:spPr bwMode="auto">
            <a:xfrm rot="21447237">
              <a:off x="5515119" y="3684639"/>
              <a:ext cx="1169558" cy="564595"/>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1.5</a:t>
              </a:r>
              <a:endParaRPr lang="en-GB" sz="900" b="1" dirty="0">
                <a:solidFill>
                  <a:srgbClr val="002060"/>
                </a:solidFill>
                <a:latin typeface="Lucida Calligraphy" pitchFamily="66" charset="0"/>
              </a:endParaRPr>
            </a:p>
          </p:txBody>
        </p:sp>
      </p:grpSp>
      <p:grpSp>
        <p:nvGrpSpPr>
          <p:cNvPr id="3" name="Group 15"/>
          <p:cNvGrpSpPr/>
          <p:nvPr/>
        </p:nvGrpSpPr>
        <p:grpSpPr>
          <a:xfrm rot="21341217">
            <a:off x="2293353" y="8024439"/>
            <a:ext cx="822960" cy="548640"/>
            <a:chOff x="5431449" y="3593431"/>
            <a:chExt cx="1304698" cy="788099"/>
          </a:xfrm>
        </p:grpSpPr>
        <p:pic>
          <p:nvPicPr>
            <p:cNvPr id="69"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70" name="Rectangle 68"/>
            <p:cNvSpPr>
              <a:spLocks noChangeArrowheads="1"/>
            </p:cNvSpPr>
            <p:nvPr/>
          </p:nvSpPr>
          <p:spPr bwMode="auto">
            <a:xfrm rot="21447237">
              <a:off x="5515121" y="3684639"/>
              <a:ext cx="1169558" cy="564595"/>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1.4</a:t>
              </a:r>
            </a:p>
          </p:txBody>
        </p:sp>
      </p:grpSp>
      <p:grpSp>
        <p:nvGrpSpPr>
          <p:cNvPr id="5" name="Group 15"/>
          <p:cNvGrpSpPr/>
          <p:nvPr/>
        </p:nvGrpSpPr>
        <p:grpSpPr>
          <a:xfrm rot="21341217">
            <a:off x="3516839" y="8024439"/>
            <a:ext cx="822960" cy="548640"/>
            <a:chOff x="5431449" y="3593431"/>
            <a:chExt cx="1304698" cy="788099"/>
          </a:xfrm>
        </p:grpSpPr>
        <p:pic>
          <p:nvPicPr>
            <p:cNvPr id="72"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7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1.5</a:t>
              </a:r>
            </a:p>
          </p:txBody>
        </p:sp>
      </p:grpSp>
      <p:grpSp>
        <p:nvGrpSpPr>
          <p:cNvPr id="7" name="Group 15"/>
          <p:cNvGrpSpPr/>
          <p:nvPr/>
        </p:nvGrpSpPr>
        <p:grpSpPr>
          <a:xfrm rot="21341217">
            <a:off x="4740325" y="8024439"/>
            <a:ext cx="822960" cy="548640"/>
            <a:chOff x="5431449" y="3593431"/>
            <a:chExt cx="1304698" cy="788099"/>
          </a:xfrm>
        </p:grpSpPr>
        <p:pic>
          <p:nvPicPr>
            <p:cNvPr id="75"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7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1.5</a:t>
              </a:r>
            </a:p>
          </p:txBody>
        </p:sp>
      </p:grpSp>
      <p:grpSp>
        <p:nvGrpSpPr>
          <p:cNvPr id="9" name="Group 15"/>
          <p:cNvGrpSpPr/>
          <p:nvPr/>
        </p:nvGrpSpPr>
        <p:grpSpPr>
          <a:xfrm rot="21341217">
            <a:off x="5963811" y="8024439"/>
            <a:ext cx="822960" cy="548640"/>
            <a:chOff x="5431449" y="3593431"/>
            <a:chExt cx="1304698" cy="788099"/>
          </a:xfrm>
        </p:grpSpPr>
        <p:pic>
          <p:nvPicPr>
            <p:cNvPr id="78"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7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1.7</a:t>
              </a:r>
            </a:p>
          </p:txBody>
        </p:sp>
      </p:grpSp>
      <p:grpSp>
        <p:nvGrpSpPr>
          <p:cNvPr id="10" name="Group 15"/>
          <p:cNvGrpSpPr/>
          <p:nvPr/>
        </p:nvGrpSpPr>
        <p:grpSpPr>
          <a:xfrm rot="21341217">
            <a:off x="1069866" y="4108446"/>
            <a:ext cx="822960" cy="548640"/>
            <a:chOff x="5431449" y="3593431"/>
            <a:chExt cx="1304698" cy="788099"/>
          </a:xfrm>
        </p:grpSpPr>
        <p:pic>
          <p:nvPicPr>
            <p:cNvPr id="81"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8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1.5</a:t>
              </a:r>
            </a:p>
          </p:txBody>
        </p:sp>
      </p:grpSp>
      <p:grpSp>
        <p:nvGrpSpPr>
          <p:cNvPr id="11" name="Group 15"/>
          <p:cNvGrpSpPr/>
          <p:nvPr/>
        </p:nvGrpSpPr>
        <p:grpSpPr>
          <a:xfrm rot="21341217">
            <a:off x="2047131" y="4108446"/>
            <a:ext cx="822960" cy="548640"/>
            <a:chOff x="5431449" y="3593431"/>
            <a:chExt cx="1304698" cy="788099"/>
          </a:xfrm>
        </p:grpSpPr>
        <p:pic>
          <p:nvPicPr>
            <p:cNvPr id="84"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8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1.5</a:t>
              </a:r>
              <a:endParaRPr lang="en-US" sz="900" b="1" dirty="0">
                <a:solidFill>
                  <a:srgbClr val="002060"/>
                </a:solidFill>
                <a:latin typeface="Lucida Calligraphy" pitchFamily="66" charset="0"/>
              </a:endParaRPr>
            </a:p>
          </p:txBody>
        </p:sp>
      </p:grpSp>
      <p:grpSp>
        <p:nvGrpSpPr>
          <p:cNvPr id="12" name="Group 15"/>
          <p:cNvGrpSpPr/>
          <p:nvPr/>
        </p:nvGrpSpPr>
        <p:grpSpPr>
          <a:xfrm rot="21341217">
            <a:off x="3024396" y="4108446"/>
            <a:ext cx="822960" cy="548640"/>
            <a:chOff x="5431449" y="3593431"/>
            <a:chExt cx="1304698" cy="788099"/>
          </a:xfrm>
        </p:grpSpPr>
        <p:pic>
          <p:nvPicPr>
            <p:cNvPr id="87"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88"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1.5</a:t>
              </a:r>
            </a:p>
          </p:txBody>
        </p:sp>
      </p:grpSp>
      <p:grpSp>
        <p:nvGrpSpPr>
          <p:cNvPr id="13" name="Group 15"/>
          <p:cNvGrpSpPr/>
          <p:nvPr/>
        </p:nvGrpSpPr>
        <p:grpSpPr>
          <a:xfrm rot="21341217">
            <a:off x="4001661" y="4108446"/>
            <a:ext cx="822960" cy="548640"/>
            <a:chOff x="5431449" y="3593431"/>
            <a:chExt cx="1304698" cy="788099"/>
          </a:xfrm>
        </p:grpSpPr>
        <p:pic>
          <p:nvPicPr>
            <p:cNvPr id="90"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9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1.6</a:t>
              </a:r>
            </a:p>
          </p:txBody>
        </p:sp>
      </p:grpSp>
      <p:grpSp>
        <p:nvGrpSpPr>
          <p:cNvPr id="14" name="Group 15"/>
          <p:cNvGrpSpPr/>
          <p:nvPr/>
        </p:nvGrpSpPr>
        <p:grpSpPr>
          <a:xfrm rot="21341217">
            <a:off x="4978926" y="4108446"/>
            <a:ext cx="822960" cy="548640"/>
            <a:chOff x="5431449" y="3593431"/>
            <a:chExt cx="1304698" cy="788099"/>
          </a:xfrm>
        </p:grpSpPr>
        <p:pic>
          <p:nvPicPr>
            <p:cNvPr id="93"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9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1.6</a:t>
              </a:r>
            </a:p>
          </p:txBody>
        </p:sp>
      </p:grpSp>
      <p:grpSp>
        <p:nvGrpSpPr>
          <p:cNvPr id="15" name="Group 15"/>
          <p:cNvGrpSpPr/>
          <p:nvPr/>
        </p:nvGrpSpPr>
        <p:grpSpPr>
          <a:xfrm rot="21341217">
            <a:off x="5956191" y="4108446"/>
            <a:ext cx="822960" cy="548640"/>
            <a:chOff x="5431449" y="3593431"/>
            <a:chExt cx="1304698" cy="788099"/>
          </a:xfrm>
        </p:grpSpPr>
        <p:pic>
          <p:nvPicPr>
            <p:cNvPr id="97"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98"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1.6</a:t>
              </a:r>
            </a:p>
          </p:txBody>
        </p:sp>
      </p:grpSp>
      <p:graphicFrame>
        <p:nvGraphicFramePr>
          <p:cNvPr id="68" name="Table 67"/>
          <p:cNvGraphicFramePr>
            <a:graphicFrameLocks noGrp="1"/>
          </p:cNvGraphicFramePr>
          <p:nvPr/>
        </p:nvGraphicFramePr>
        <p:xfrm>
          <a:off x="238125" y="6124575"/>
          <a:ext cx="961965" cy="1704834"/>
        </p:xfrm>
        <a:graphic>
          <a:graphicData uri="http://schemas.openxmlformats.org/drawingml/2006/table">
            <a:tbl>
              <a:tblPr/>
              <a:tblGrid>
                <a:gridCol w="961965"/>
              </a:tblGrid>
              <a:tr h="568278">
                <a:tc>
                  <a:txBody>
                    <a:bodyPr/>
                    <a:lstStyle/>
                    <a:p>
                      <a:pPr algn="r" fontAlgn="b"/>
                      <a:r>
                        <a:rPr lang="en-US" sz="1000" b="0" i="0" u="none" strike="noStrike" kern="1200" dirty="0">
                          <a:solidFill>
                            <a:srgbClr val="002060"/>
                          </a:solidFill>
                          <a:latin typeface="Calibri"/>
                          <a:ea typeface="+mn-ea"/>
                          <a:cs typeface="+mn-cs"/>
                        </a:rPr>
                        <a:t> 1-2</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568278">
                <a:tc>
                  <a:txBody>
                    <a:bodyPr/>
                    <a:lstStyle/>
                    <a:p>
                      <a:pPr algn="r" fontAlgn="b"/>
                      <a:r>
                        <a:rPr lang="en-US" sz="1000" b="0" i="0" u="none" strike="noStrike" kern="1200" dirty="0">
                          <a:solidFill>
                            <a:srgbClr val="002060"/>
                          </a:solidFill>
                          <a:latin typeface="Calibri"/>
                          <a:ea typeface="+mn-ea"/>
                          <a:cs typeface="+mn-cs"/>
                        </a:rPr>
                        <a:t> 3-4</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68278">
                <a:tc>
                  <a:txBody>
                    <a:bodyPr/>
                    <a:lstStyle/>
                    <a:p>
                      <a:pPr algn="r" fontAlgn="b"/>
                      <a:r>
                        <a:rPr lang="en-US" sz="1000" b="0" i="0" u="none" strike="noStrike" kern="1200" dirty="0">
                          <a:solidFill>
                            <a:srgbClr val="002060"/>
                          </a:solidFill>
                          <a:latin typeface="Calibri"/>
                          <a:ea typeface="+mn-ea"/>
                          <a:cs typeface="+mn-cs"/>
                        </a:rPr>
                        <a:t> DKCS</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14.5 FREQUENCY OF PERIODIC MAINTENANCE IN A MONTH</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1" name="Round Diagonal Corner Rectangle 10"/>
          <p:cNvSpPr/>
          <p:nvPr/>
        </p:nvSpPr>
        <p:spPr bwMode="auto">
          <a:xfrm>
            <a:off x="338287" y="8223020"/>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Of the CSs having periodic maintenance, over 75% cold stores in Haryana have 1-2 days for maintenance purposes. So is the trend in Chhattisgarh.</a:t>
            </a:r>
          </a:p>
          <a:p>
            <a:pPr marL="177800" lvl="1" indent="-177800" algn="just">
              <a:buFont typeface="Arial" pitchFamily="34" charset="0"/>
              <a:buChar char="•"/>
            </a:pPr>
            <a:r>
              <a:rPr lang="en-US" sz="1200" dirty="0" smtClean="0">
                <a:solidFill>
                  <a:srgbClr val="002060"/>
                </a:solidFill>
                <a:latin typeface="Calibri" pitchFamily="34" charset="0"/>
              </a:rPr>
              <a:t>Rajasthan has over 85% storages which have 1-2 days for periodic maintenance purposes.</a:t>
            </a:r>
            <a:endParaRPr lang="en-US" sz="1200" dirty="0">
              <a:solidFill>
                <a:srgbClr val="002060"/>
              </a:solidFill>
              <a:latin typeface="Calibri" pitchFamily="34" charset="0"/>
            </a:endParaRPr>
          </a:p>
        </p:txBody>
      </p:sp>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n=2640)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n=288)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n=732)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n=196)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smtClean="0">
                          <a:solidFill>
                            <a:srgbClr val="002060"/>
                          </a:solidFill>
                          <a:latin typeface="Calibri"/>
                          <a:ea typeface="+mn-ea"/>
                          <a:cs typeface="+mn-cs"/>
                        </a:rPr>
                        <a:t> 1-2</a:t>
                      </a:r>
                    </a:p>
                  </a:txBody>
                  <a:tcPr marL="45720" marR="45720" marT="9525" marB="9144"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57</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 3-4</a:t>
                      </a:r>
                    </a:p>
                  </a:txBody>
                  <a:tcPr marL="45720" marR="45720" marT="9525" marB="9144"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 DKCS</a:t>
                      </a:r>
                    </a:p>
                  </a:txBody>
                  <a:tcPr marL="45720" marR="45720" marT="9525" marB="9144"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smtClean="0">
                          <a:solidFill>
                            <a:srgbClr val="002060"/>
                          </a:solidFill>
                          <a:latin typeface="Calibri"/>
                          <a:ea typeface="+mn-ea"/>
                          <a:cs typeface="+mn-cs"/>
                        </a:rPr>
                        <a:t>Mean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smtClean="0">
                          <a:solidFill>
                            <a:srgbClr val="002060"/>
                          </a:solidFill>
                          <a:latin typeface="Calibri"/>
                          <a:ea typeface="+mn-ea"/>
                          <a:cs typeface="+mn-cs"/>
                        </a:rPr>
                        <a:t>1.5</a:t>
                      </a:r>
                      <a:endParaRPr lang="en-US" sz="11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04801" y="3240903"/>
          <a:ext cx="6305550"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(n=2640)</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(n=142)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smtClean="0">
                          <a:solidFill>
                            <a:srgbClr val="002060"/>
                          </a:solidFill>
                          <a:latin typeface="Calibri"/>
                          <a:ea typeface="+mn-ea"/>
                          <a:cs typeface="+mn-cs"/>
                        </a:rPr>
                        <a:t> 1-2</a:t>
                      </a:r>
                    </a:p>
                  </a:txBody>
                  <a:tcPr marL="45720" marR="45720" marT="9525" marB="9144"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57</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61</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80</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 3-4</a:t>
                      </a:r>
                    </a:p>
                  </a:txBody>
                  <a:tcPr marL="45720" marR="45720" marT="9525" marB="9144"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 DKCS</a:t>
                      </a:r>
                    </a:p>
                  </a:txBody>
                  <a:tcPr marL="45720" marR="45720" marT="9525" marB="9144"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34</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16</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smtClean="0">
                          <a:solidFill>
                            <a:srgbClr val="002060"/>
                          </a:solidFill>
                          <a:latin typeface="Calibri"/>
                          <a:ea typeface="+mn-ea"/>
                          <a:cs typeface="+mn-cs"/>
                        </a:rPr>
                        <a:t>Mean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smtClean="0">
                          <a:solidFill>
                            <a:srgbClr val="002060"/>
                          </a:solidFill>
                          <a:latin typeface="Calibri"/>
                          <a:ea typeface="+mn-ea"/>
                          <a:cs typeface="+mn-cs"/>
                        </a:rPr>
                        <a:t>1.5</a:t>
                      </a:r>
                      <a:endParaRPr lang="en-US" sz="11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smtClean="0">
                          <a:solidFill>
                            <a:srgbClr val="002060"/>
                          </a:solidFill>
                          <a:latin typeface="Calibri"/>
                          <a:ea typeface="+mn-ea"/>
                          <a:cs typeface="+mn-cs"/>
                        </a:rPr>
                        <a:t>1.4</a:t>
                      </a:r>
                      <a:endParaRPr lang="en-US" sz="11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smtClean="0">
                          <a:solidFill>
                            <a:srgbClr val="002060"/>
                          </a:solidFill>
                          <a:latin typeface="Calibri"/>
                          <a:ea typeface="+mn-ea"/>
                          <a:cs typeface="+mn-cs"/>
                        </a:rPr>
                        <a:t>1.3</a:t>
                      </a:r>
                      <a:endParaRPr lang="en-US" sz="11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304801" y="6656559"/>
          <a:ext cx="6321425"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79361"/>
                <a:gridCol w="605258"/>
                <a:gridCol w="605258"/>
                <a:gridCol w="605258"/>
                <a:gridCol w="605258"/>
                <a:gridCol w="605258"/>
                <a:gridCol w="605258"/>
                <a:gridCol w="605258"/>
                <a:gridCol w="60525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(n=2640)</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900" b="1" i="0" u="none" strike="noStrike" kern="1200" dirty="0" smtClean="0">
                          <a:solidFill>
                            <a:schemeClr val="bg1"/>
                          </a:solidFill>
                          <a:latin typeface="Calibri"/>
                          <a:ea typeface="+mn-ea"/>
                        </a:rPr>
                        <a:t>North East</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(n=32)</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smtClean="0">
                          <a:solidFill>
                            <a:srgbClr val="002060"/>
                          </a:solidFill>
                          <a:latin typeface="Calibri"/>
                          <a:ea typeface="+mn-ea"/>
                          <a:cs typeface="+mn-cs"/>
                        </a:rPr>
                        <a:t> 1-2</a:t>
                      </a:r>
                    </a:p>
                  </a:txBody>
                  <a:tcPr marL="45720" marR="45720" marT="9525" marB="9144"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57</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22</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 3-4</a:t>
                      </a:r>
                    </a:p>
                  </a:txBody>
                  <a:tcPr marL="45720" marR="45720" marT="9525" marB="9144"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3</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 DKCS</a:t>
                      </a:r>
                    </a:p>
                  </a:txBody>
                  <a:tcPr marL="45720" marR="45720" marT="9525" marB="9144"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14</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75</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smtClean="0">
                          <a:solidFill>
                            <a:srgbClr val="002060"/>
                          </a:solidFill>
                          <a:latin typeface="Calibri"/>
                          <a:ea typeface="+mn-ea"/>
                          <a:cs typeface="+mn-cs"/>
                        </a:rPr>
                        <a:t>Mean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smtClean="0">
                          <a:solidFill>
                            <a:srgbClr val="002060"/>
                          </a:solidFill>
                          <a:latin typeface="Calibri"/>
                          <a:ea typeface="+mn-ea"/>
                          <a:cs typeface="+mn-cs"/>
                        </a:rPr>
                        <a:t>1.5</a:t>
                      </a:r>
                      <a:endParaRPr lang="en-US" sz="11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smtClean="0">
                          <a:solidFill>
                            <a:srgbClr val="002060"/>
                          </a:solidFill>
                          <a:latin typeface="Calibri"/>
                          <a:ea typeface="+mn-ea"/>
                          <a:cs typeface="+mn-cs"/>
                        </a:rPr>
                        <a:t>2.0</a:t>
                      </a:r>
                      <a:endParaRPr lang="en-US" sz="11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1" y="4948731"/>
          <a:ext cx="6318504"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(n=2640)</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n=81)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(n=159)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smtClean="0">
                          <a:solidFill>
                            <a:srgbClr val="002060"/>
                          </a:solidFill>
                          <a:latin typeface="Calibri"/>
                          <a:ea typeface="+mn-ea"/>
                          <a:cs typeface="+mn-cs"/>
                        </a:rPr>
                        <a:t> 1-2</a:t>
                      </a:r>
                    </a:p>
                  </a:txBody>
                  <a:tcPr marL="45720" marR="45720" marT="9525" marB="9144"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57</a:t>
                      </a:r>
                      <a:endParaRPr lang="en-US" sz="11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 3-4</a:t>
                      </a:r>
                    </a:p>
                  </a:txBody>
                  <a:tcPr marL="45720" marR="45720" marT="9525" marB="9144"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 DKCS</a:t>
                      </a:r>
                    </a:p>
                  </a:txBody>
                  <a:tcPr marL="45720" marR="45720" marT="9525" marB="9144"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smtClean="0">
                          <a:solidFill>
                            <a:srgbClr val="002060"/>
                          </a:solidFill>
                          <a:latin typeface="Calibri"/>
                          <a:ea typeface="+mn-ea"/>
                          <a:cs typeface="+mn-cs"/>
                        </a:rPr>
                        <a:t>Mean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smtClean="0">
                          <a:solidFill>
                            <a:srgbClr val="002060"/>
                          </a:solidFill>
                          <a:latin typeface="Calibri"/>
                          <a:ea typeface="+mn-ea"/>
                          <a:cs typeface="+mn-cs"/>
                        </a:rPr>
                        <a:t>1.5</a:t>
                      </a:r>
                      <a:endParaRPr lang="en-US" sz="11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3" name="TextBox 12"/>
          <p:cNvSpPr txBox="1"/>
          <p:nvPr/>
        </p:nvSpPr>
        <p:spPr>
          <a:xfrm>
            <a:off x="3216279" y="9669645"/>
            <a:ext cx="1981633"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periodic maintenances</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14.6 AVERAGE </a:t>
            </a:r>
            <a:r>
              <a:rPr lang="en-US" dirty="0"/>
              <a:t>BREAKDOWN </a:t>
            </a:r>
            <a:r>
              <a:rPr lang="en-US" dirty="0" smtClean="0"/>
              <a:t>DAYS</a:t>
            </a:r>
            <a:br>
              <a:rPr lang="en-US" dirty="0" smtClean="0"/>
            </a:br>
            <a:r>
              <a:rPr lang="en-US" sz="2000" dirty="0" smtClean="0">
                <a:solidFill>
                  <a:schemeClr val="tx1"/>
                </a:solidFill>
              </a:rPr>
              <a:t>(IN LAST 1 YEAR)</a:t>
            </a:r>
            <a:endParaRPr lang="en-US" sz="2000" dirty="0">
              <a:solidFill>
                <a:schemeClr val="tx1"/>
              </a:solidFill>
            </a:endParaRP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50" name="TextBox 49"/>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76" name="Table 75"/>
          <p:cNvGraphicFramePr>
            <a:graphicFrameLocks noGrp="1"/>
          </p:cNvGraphicFramePr>
          <p:nvPr/>
        </p:nvGraphicFramePr>
        <p:xfrm>
          <a:off x="-114300" y="2198185"/>
          <a:ext cx="720666" cy="1751516"/>
        </p:xfrm>
        <a:graphic>
          <a:graphicData uri="http://schemas.openxmlformats.org/drawingml/2006/table">
            <a:tbl>
              <a:tblPr/>
              <a:tblGrid>
                <a:gridCol w="720666"/>
              </a:tblGrid>
              <a:tr h="437879">
                <a:tc>
                  <a:txBody>
                    <a:bodyPr/>
                    <a:lstStyle/>
                    <a:p>
                      <a:pPr algn="r" fontAlgn="ctr"/>
                      <a:r>
                        <a:rPr lang="en-US" sz="1000" b="0" i="0" u="none" strike="noStrike" kern="1200" dirty="0">
                          <a:solidFill>
                            <a:srgbClr val="002060"/>
                          </a:solidFill>
                          <a:latin typeface="Calibri"/>
                          <a:ea typeface="+mn-ea"/>
                          <a:cs typeface="+mn-cs"/>
                        </a:rPr>
                        <a:t>0</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437879">
                <a:tc>
                  <a:txBody>
                    <a:bodyPr/>
                    <a:lstStyle/>
                    <a:p>
                      <a:pPr algn="r" fontAlgn="ctr"/>
                      <a:r>
                        <a:rPr lang="en-US" sz="1000" b="0" i="0" u="none" strike="noStrike" kern="1200" dirty="0">
                          <a:solidFill>
                            <a:srgbClr val="002060"/>
                          </a:solidFill>
                          <a:latin typeface="Calibri"/>
                          <a:ea typeface="+mn-ea"/>
                          <a:cs typeface="+mn-cs"/>
                        </a:rPr>
                        <a:t>1-10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37879">
                <a:tc>
                  <a:txBody>
                    <a:bodyPr/>
                    <a:lstStyle/>
                    <a:p>
                      <a:pPr algn="r" fontAlgn="ctr"/>
                      <a:r>
                        <a:rPr lang="en-US" sz="1000" b="0" i="0" u="none" strike="noStrike" kern="1200" dirty="0" smtClean="0">
                          <a:solidFill>
                            <a:srgbClr val="002060"/>
                          </a:solidFill>
                          <a:latin typeface="Calibri"/>
                          <a:ea typeface="+mn-ea"/>
                          <a:cs typeface="+mn-cs"/>
                        </a:rPr>
                        <a:t>Above 10</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37879">
                <a:tc>
                  <a:txBody>
                    <a:bodyPr/>
                    <a:lstStyle/>
                    <a:p>
                      <a:pPr algn="r" fontAlgn="ctr"/>
                      <a:r>
                        <a:rPr lang="en-US" sz="1000" b="0" i="0" u="none" strike="noStrike" kern="1200" dirty="0">
                          <a:solidFill>
                            <a:srgbClr val="002060"/>
                          </a:solidFill>
                          <a:latin typeface="Calibri"/>
                          <a:ea typeface="+mn-ea"/>
                          <a:cs typeface="+mn-cs"/>
                        </a:rPr>
                        <a:t>DKCS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84" name="Chart 83"/>
          <p:cNvGraphicFramePr/>
          <p:nvPr/>
        </p:nvGraphicFramePr>
        <p:xfrm>
          <a:off x="244717" y="2148057"/>
          <a:ext cx="1355483" cy="199867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85" name="Chart 84"/>
          <p:cNvGraphicFramePr/>
          <p:nvPr/>
        </p:nvGraphicFramePr>
        <p:xfrm>
          <a:off x="5736562" y="2148057"/>
          <a:ext cx="1355483" cy="199867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6" name="Chart 85"/>
          <p:cNvGraphicFramePr/>
          <p:nvPr/>
        </p:nvGraphicFramePr>
        <p:xfrm>
          <a:off x="1343086" y="2148057"/>
          <a:ext cx="1355483" cy="199867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7" name="Chart 86"/>
          <p:cNvGraphicFramePr/>
          <p:nvPr/>
        </p:nvGraphicFramePr>
        <p:xfrm>
          <a:off x="2441455" y="2148057"/>
          <a:ext cx="1355483" cy="199867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8" name="Chart 87"/>
          <p:cNvGraphicFramePr/>
          <p:nvPr/>
        </p:nvGraphicFramePr>
        <p:xfrm>
          <a:off x="3539824" y="2148057"/>
          <a:ext cx="1355483" cy="199867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9" name="Chart 88"/>
          <p:cNvGraphicFramePr/>
          <p:nvPr/>
        </p:nvGraphicFramePr>
        <p:xfrm>
          <a:off x="4638193" y="2148057"/>
          <a:ext cx="1355483" cy="1998670"/>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97" name="Chart 96"/>
          <p:cNvGraphicFramePr/>
          <p:nvPr/>
        </p:nvGraphicFramePr>
        <p:xfrm>
          <a:off x="244717" y="6078530"/>
          <a:ext cx="1355483" cy="199867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98" name="Chart 97"/>
          <p:cNvGraphicFramePr/>
          <p:nvPr/>
        </p:nvGraphicFramePr>
        <p:xfrm>
          <a:off x="5736562" y="6078530"/>
          <a:ext cx="1355483" cy="1998670"/>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03" name="Chart 102"/>
          <p:cNvGraphicFramePr/>
          <p:nvPr/>
        </p:nvGraphicFramePr>
        <p:xfrm>
          <a:off x="1617678" y="6078530"/>
          <a:ext cx="1355483" cy="1998670"/>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04" name="Chart 103"/>
          <p:cNvGraphicFramePr/>
          <p:nvPr/>
        </p:nvGraphicFramePr>
        <p:xfrm>
          <a:off x="2990639" y="6078530"/>
          <a:ext cx="1355483" cy="1998670"/>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05" name="Chart 104"/>
          <p:cNvGraphicFramePr/>
          <p:nvPr/>
        </p:nvGraphicFramePr>
        <p:xfrm>
          <a:off x="4363600" y="6078530"/>
          <a:ext cx="1355483" cy="1998670"/>
        </p:xfrm>
        <a:graphic>
          <a:graphicData uri="http://schemas.openxmlformats.org/drawingml/2006/chart">
            <c:chart xmlns:c="http://schemas.openxmlformats.org/drawingml/2006/chart" xmlns:r="http://schemas.openxmlformats.org/officeDocument/2006/relationships" r:id="rId12"/>
          </a:graphicData>
        </a:graphic>
      </p:graphicFrame>
      <p:sp>
        <p:nvSpPr>
          <p:cNvPr id="107" name="Round Diagonal Corner Rectangle 106"/>
          <p:cNvSpPr/>
          <p:nvPr/>
        </p:nvSpPr>
        <p:spPr bwMode="auto">
          <a:xfrm>
            <a:off x="338287" y="8478047"/>
            <a:ext cx="6309360" cy="1326414"/>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Type H cold stores have had minimal break downs with over 2/3rds of them having 0 break down days.</a:t>
            </a:r>
          </a:p>
          <a:p>
            <a:pPr marL="177800" lvl="1" indent="-177800" algn="l">
              <a:buFont typeface="Arial" pitchFamily="34" charset="0"/>
              <a:buChar char="•"/>
            </a:pPr>
            <a:r>
              <a:rPr lang="en-US" sz="1200" dirty="0" smtClean="0">
                <a:solidFill>
                  <a:srgbClr val="002060"/>
                </a:solidFill>
                <a:latin typeface="Calibri" pitchFamily="34" charset="0"/>
              </a:rPr>
              <a:t>1 out of every 2 Type P cold storages have had no break downs.</a:t>
            </a:r>
          </a:p>
          <a:p>
            <a:pPr marL="177800" lvl="1" indent="-177800" algn="l">
              <a:buFont typeface="Arial" pitchFamily="34" charset="0"/>
              <a:buChar char="•"/>
            </a:pPr>
            <a:r>
              <a:rPr lang="en-US" sz="1200" dirty="0" smtClean="0">
                <a:solidFill>
                  <a:srgbClr val="002060"/>
                </a:solidFill>
                <a:latin typeface="Calibri" pitchFamily="34" charset="0"/>
              </a:rPr>
              <a:t>The overall average is just 1.1 days</a:t>
            </a:r>
          </a:p>
          <a:p>
            <a:pPr marL="177800" lvl="1" indent="-177800" algn="l">
              <a:buFont typeface="Arial" pitchFamily="34" charset="0"/>
              <a:buChar char="•"/>
            </a:pPr>
            <a:r>
              <a:rPr lang="en-US" sz="1200" dirty="0" smtClean="0">
                <a:solidFill>
                  <a:srgbClr val="002060"/>
                </a:solidFill>
                <a:latin typeface="Calibri" pitchFamily="34" charset="0"/>
              </a:rPr>
              <a:t>Zone wise </a:t>
            </a:r>
            <a:r>
              <a:rPr lang="en-US" sz="1200" dirty="0" err="1" smtClean="0">
                <a:solidFill>
                  <a:srgbClr val="002060"/>
                </a:solidFill>
                <a:latin typeface="Calibri" pitchFamily="34" charset="0"/>
              </a:rPr>
              <a:t>analisis</a:t>
            </a:r>
            <a:r>
              <a:rPr lang="en-US" sz="1200" dirty="0" smtClean="0">
                <a:solidFill>
                  <a:srgbClr val="002060"/>
                </a:solidFill>
                <a:latin typeface="Calibri" pitchFamily="34" charset="0"/>
              </a:rPr>
              <a:t> shows that the break down days are higher in West and South zones compared to North and East zones</a:t>
            </a:r>
            <a:endParaRPr lang="en-US" sz="1200" dirty="0">
              <a:solidFill>
                <a:srgbClr val="002060"/>
              </a:solidFill>
              <a:latin typeface="Calibri" pitchFamily="34" charset="0"/>
            </a:endParaRPr>
          </a:p>
        </p:txBody>
      </p:sp>
      <p:cxnSp>
        <p:nvCxnSpPr>
          <p:cNvPr id="108" name="Straight Connector 107"/>
          <p:cNvCxnSpPr/>
          <p:nvPr/>
        </p:nvCxnSpPr>
        <p:spPr bwMode="auto">
          <a:xfrm>
            <a:off x="365760" y="50689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109" name="TextBox 108"/>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pSp>
        <p:nvGrpSpPr>
          <p:cNvPr id="2" name="Group 15"/>
          <p:cNvGrpSpPr/>
          <p:nvPr/>
        </p:nvGrpSpPr>
        <p:grpSpPr>
          <a:xfrm rot="21341217">
            <a:off x="488841" y="8024439"/>
            <a:ext cx="822960" cy="548640"/>
            <a:chOff x="5431449" y="3593431"/>
            <a:chExt cx="1304698" cy="788099"/>
          </a:xfrm>
        </p:grpSpPr>
        <p:pic>
          <p:nvPicPr>
            <p:cNvPr id="111"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1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1.1</a:t>
              </a:r>
              <a:endParaRPr lang="en-GB" sz="900" b="1" dirty="0">
                <a:solidFill>
                  <a:srgbClr val="002060"/>
                </a:solidFill>
                <a:latin typeface="Lucida Calligraphy" pitchFamily="66" charset="0"/>
              </a:endParaRPr>
            </a:p>
          </p:txBody>
        </p:sp>
      </p:grpSp>
      <p:grpSp>
        <p:nvGrpSpPr>
          <p:cNvPr id="3" name="Group 15"/>
          <p:cNvGrpSpPr/>
          <p:nvPr/>
        </p:nvGrpSpPr>
        <p:grpSpPr>
          <a:xfrm rot="21341217">
            <a:off x="1855678" y="8024439"/>
            <a:ext cx="822960" cy="548640"/>
            <a:chOff x="5431449" y="3593431"/>
            <a:chExt cx="1304698" cy="788099"/>
          </a:xfrm>
        </p:grpSpPr>
        <p:pic>
          <p:nvPicPr>
            <p:cNvPr id="114"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1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0.5</a:t>
              </a:r>
              <a:endParaRPr lang="en-GB" sz="900" b="1" dirty="0">
                <a:solidFill>
                  <a:srgbClr val="002060"/>
                </a:solidFill>
                <a:latin typeface="Lucida Calligraphy" pitchFamily="66" charset="0"/>
              </a:endParaRPr>
            </a:p>
          </p:txBody>
        </p:sp>
      </p:grpSp>
      <p:grpSp>
        <p:nvGrpSpPr>
          <p:cNvPr id="5" name="Group 15"/>
          <p:cNvGrpSpPr/>
          <p:nvPr/>
        </p:nvGrpSpPr>
        <p:grpSpPr>
          <a:xfrm rot="21341217">
            <a:off x="3222515" y="8024439"/>
            <a:ext cx="822960" cy="548640"/>
            <a:chOff x="5431449" y="3593431"/>
            <a:chExt cx="1304698" cy="788099"/>
          </a:xfrm>
        </p:grpSpPr>
        <p:pic>
          <p:nvPicPr>
            <p:cNvPr id="117"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18"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1.1</a:t>
              </a:r>
              <a:endParaRPr lang="en-GB" sz="900" b="1" dirty="0">
                <a:solidFill>
                  <a:srgbClr val="002060"/>
                </a:solidFill>
                <a:latin typeface="Lucida Calligraphy" pitchFamily="66" charset="0"/>
              </a:endParaRPr>
            </a:p>
          </p:txBody>
        </p:sp>
      </p:grpSp>
      <p:grpSp>
        <p:nvGrpSpPr>
          <p:cNvPr id="6" name="Group 15"/>
          <p:cNvGrpSpPr/>
          <p:nvPr/>
        </p:nvGrpSpPr>
        <p:grpSpPr>
          <a:xfrm rot="21341217">
            <a:off x="4589352" y="8024439"/>
            <a:ext cx="822960" cy="548640"/>
            <a:chOff x="5431449" y="3593431"/>
            <a:chExt cx="1304698" cy="788099"/>
          </a:xfrm>
        </p:grpSpPr>
        <p:pic>
          <p:nvPicPr>
            <p:cNvPr id="120"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2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1.5</a:t>
              </a:r>
              <a:endParaRPr lang="en-GB" sz="900" b="1" dirty="0">
                <a:solidFill>
                  <a:srgbClr val="002060"/>
                </a:solidFill>
                <a:latin typeface="Lucida Calligraphy" pitchFamily="66" charset="0"/>
              </a:endParaRPr>
            </a:p>
          </p:txBody>
        </p:sp>
      </p:grpSp>
      <p:grpSp>
        <p:nvGrpSpPr>
          <p:cNvPr id="7" name="Group 15"/>
          <p:cNvGrpSpPr/>
          <p:nvPr/>
        </p:nvGrpSpPr>
        <p:grpSpPr>
          <a:xfrm rot="21341217">
            <a:off x="5956191" y="8024439"/>
            <a:ext cx="822960" cy="548640"/>
            <a:chOff x="5431449" y="3593431"/>
            <a:chExt cx="1304698" cy="788099"/>
          </a:xfrm>
        </p:grpSpPr>
        <p:pic>
          <p:nvPicPr>
            <p:cNvPr id="123"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2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1.7</a:t>
              </a:r>
              <a:endParaRPr lang="en-GB" sz="900" b="1" dirty="0">
                <a:solidFill>
                  <a:srgbClr val="002060"/>
                </a:solidFill>
                <a:latin typeface="Lucida Calligraphy" pitchFamily="66" charset="0"/>
              </a:endParaRPr>
            </a:p>
          </p:txBody>
        </p:sp>
      </p:grpSp>
      <p:grpSp>
        <p:nvGrpSpPr>
          <p:cNvPr id="9" name="Group 15"/>
          <p:cNvGrpSpPr/>
          <p:nvPr/>
        </p:nvGrpSpPr>
        <p:grpSpPr>
          <a:xfrm rot="21341217">
            <a:off x="488841" y="4108446"/>
            <a:ext cx="822960" cy="548640"/>
            <a:chOff x="5431449" y="3593431"/>
            <a:chExt cx="1304698" cy="788099"/>
          </a:xfrm>
        </p:grpSpPr>
        <p:pic>
          <p:nvPicPr>
            <p:cNvPr id="126"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2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1.1</a:t>
              </a:r>
              <a:endParaRPr lang="en-GB" sz="900" b="1" dirty="0">
                <a:solidFill>
                  <a:srgbClr val="002060"/>
                </a:solidFill>
                <a:latin typeface="Lucida Calligraphy" pitchFamily="66" charset="0"/>
              </a:endParaRPr>
            </a:p>
          </p:txBody>
        </p:sp>
      </p:grpSp>
      <p:grpSp>
        <p:nvGrpSpPr>
          <p:cNvPr id="10" name="Group 15"/>
          <p:cNvGrpSpPr/>
          <p:nvPr/>
        </p:nvGrpSpPr>
        <p:grpSpPr>
          <a:xfrm rot="21341217">
            <a:off x="1582311" y="4108446"/>
            <a:ext cx="822960" cy="548640"/>
            <a:chOff x="5431449" y="3593431"/>
            <a:chExt cx="1304698" cy="788099"/>
          </a:xfrm>
        </p:grpSpPr>
        <p:pic>
          <p:nvPicPr>
            <p:cNvPr id="129"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3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1.0</a:t>
              </a:r>
              <a:endParaRPr lang="en-GB" sz="900" b="1" dirty="0">
                <a:solidFill>
                  <a:srgbClr val="002060"/>
                </a:solidFill>
                <a:latin typeface="Lucida Calligraphy" pitchFamily="66" charset="0"/>
              </a:endParaRPr>
            </a:p>
          </p:txBody>
        </p:sp>
      </p:grpSp>
      <p:grpSp>
        <p:nvGrpSpPr>
          <p:cNvPr id="11" name="Group 15"/>
          <p:cNvGrpSpPr/>
          <p:nvPr/>
        </p:nvGrpSpPr>
        <p:grpSpPr>
          <a:xfrm rot="21341217">
            <a:off x="2675781" y="4108446"/>
            <a:ext cx="822960" cy="548640"/>
            <a:chOff x="5431449" y="3593431"/>
            <a:chExt cx="1304698" cy="788099"/>
          </a:xfrm>
        </p:grpSpPr>
        <p:pic>
          <p:nvPicPr>
            <p:cNvPr id="132"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3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1.6</a:t>
              </a:r>
              <a:endParaRPr lang="en-GB" sz="900" b="1" dirty="0">
                <a:solidFill>
                  <a:srgbClr val="002060"/>
                </a:solidFill>
                <a:latin typeface="Lucida Calligraphy" pitchFamily="66" charset="0"/>
              </a:endParaRPr>
            </a:p>
          </p:txBody>
        </p:sp>
      </p:grpSp>
      <p:grpSp>
        <p:nvGrpSpPr>
          <p:cNvPr id="12" name="Group 15"/>
          <p:cNvGrpSpPr/>
          <p:nvPr/>
        </p:nvGrpSpPr>
        <p:grpSpPr>
          <a:xfrm rot="21341217">
            <a:off x="3769251" y="4108446"/>
            <a:ext cx="822960" cy="548640"/>
            <a:chOff x="5431449" y="3593431"/>
            <a:chExt cx="1304698" cy="788099"/>
          </a:xfrm>
        </p:grpSpPr>
        <p:pic>
          <p:nvPicPr>
            <p:cNvPr id="135"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3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1.5</a:t>
              </a:r>
              <a:endParaRPr lang="en-GB" sz="900" b="1" dirty="0">
                <a:solidFill>
                  <a:srgbClr val="002060"/>
                </a:solidFill>
                <a:latin typeface="Lucida Calligraphy" pitchFamily="66" charset="0"/>
              </a:endParaRPr>
            </a:p>
          </p:txBody>
        </p:sp>
      </p:grpSp>
      <p:grpSp>
        <p:nvGrpSpPr>
          <p:cNvPr id="13" name="Group 15"/>
          <p:cNvGrpSpPr/>
          <p:nvPr/>
        </p:nvGrpSpPr>
        <p:grpSpPr>
          <a:xfrm rot="21341217">
            <a:off x="4862721" y="4108446"/>
            <a:ext cx="822960" cy="548640"/>
            <a:chOff x="5431449" y="3593431"/>
            <a:chExt cx="1304698" cy="788099"/>
          </a:xfrm>
        </p:grpSpPr>
        <p:pic>
          <p:nvPicPr>
            <p:cNvPr id="138"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3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2.2</a:t>
              </a:r>
              <a:endParaRPr lang="en-GB" sz="900" b="1" dirty="0">
                <a:solidFill>
                  <a:srgbClr val="002060"/>
                </a:solidFill>
                <a:latin typeface="Lucida Calligraphy" pitchFamily="66" charset="0"/>
              </a:endParaRPr>
            </a:p>
          </p:txBody>
        </p:sp>
      </p:grpSp>
      <p:grpSp>
        <p:nvGrpSpPr>
          <p:cNvPr id="14" name="Group 15"/>
          <p:cNvGrpSpPr/>
          <p:nvPr/>
        </p:nvGrpSpPr>
        <p:grpSpPr>
          <a:xfrm rot="21341217">
            <a:off x="5956191" y="4108446"/>
            <a:ext cx="822960" cy="548640"/>
            <a:chOff x="5431449" y="3593431"/>
            <a:chExt cx="1304698" cy="788099"/>
          </a:xfrm>
        </p:grpSpPr>
        <p:pic>
          <p:nvPicPr>
            <p:cNvPr id="141"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4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6.7</a:t>
              </a:r>
              <a:endParaRPr lang="en-GB" sz="900" b="1" dirty="0">
                <a:solidFill>
                  <a:srgbClr val="002060"/>
                </a:solidFill>
                <a:latin typeface="Lucida Calligraphy" pitchFamily="66" charset="0"/>
              </a:endParaRPr>
            </a:p>
          </p:txBody>
        </p:sp>
      </p:grpSp>
      <p:graphicFrame>
        <p:nvGraphicFramePr>
          <p:cNvPr id="68" name="Table 67"/>
          <p:cNvGraphicFramePr>
            <a:graphicFrameLocks noGrp="1"/>
          </p:cNvGraphicFramePr>
          <p:nvPr/>
        </p:nvGraphicFramePr>
        <p:xfrm>
          <a:off x="-114300" y="6149975"/>
          <a:ext cx="720666" cy="1751516"/>
        </p:xfrm>
        <a:graphic>
          <a:graphicData uri="http://schemas.openxmlformats.org/drawingml/2006/table">
            <a:tbl>
              <a:tblPr/>
              <a:tblGrid>
                <a:gridCol w="720666"/>
              </a:tblGrid>
              <a:tr h="437879">
                <a:tc>
                  <a:txBody>
                    <a:bodyPr/>
                    <a:lstStyle/>
                    <a:p>
                      <a:pPr algn="r" fontAlgn="ctr"/>
                      <a:r>
                        <a:rPr lang="en-US" sz="1000" b="0" i="0" u="none" strike="noStrike" kern="1200" dirty="0">
                          <a:solidFill>
                            <a:srgbClr val="002060"/>
                          </a:solidFill>
                          <a:latin typeface="Calibri"/>
                          <a:ea typeface="+mn-ea"/>
                          <a:cs typeface="+mn-cs"/>
                        </a:rPr>
                        <a:t>0</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437879">
                <a:tc>
                  <a:txBody>
                    <a:bodyPr/>
                    <a:lstStyle/>
                    <a:p>
                      <a:pPr algn="r" fontAlgn="ctr"/>
                      <a:r>
                        <a:rPr lang="en-US" sz="1000" b="0" i="0" u="none" strike="noStrike" kern="1200" dirty="0">
                          <a:solidFill>
                            <a:srgbClr val="002060"/>
                          </a:solidFill>
                          <a:latin typeface="Calibri"/>
                          <a:ea typeface="+mn-ea"/>
                          <a:cs typeface="+mn-cs"/>
                        </a:rPr>
                        <a:t>1-10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37879">
                <a:tc>
                  <a:txBody>
                    <a:bodyPr/>
                    <a:lstStyle/>
                    <a:p>
                      <a:pPr algn="r" fontAlgn="ctr"/>
                      <a:r>
                        <a:rPr lang="en-US" sz="1000" b="0" i="0" u="none" strike="noStrike" kern="1200" dirty="0" smtClean="0">
                          <a:solidFill>
                            <a:srgbClr val="002060"/>
                          </a:solidFill>
                          <a:latin typeface="Calibri"/>
                          <a:ea typeface="+mn-ea"/>
                          <a:cs typeface="+mn-cs"/>
                        </a:rPr>
                        <a:t>Above 10</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37879">
                <a:tc>
                  <a:txBody>
                    <a:bodyPr/>
                    <a:lstStyle/>
                    <a:p>
                      <a:pPr algn="r" fontAlgn="ctr"/>
                      <a:r>
                        <a:rPr lang="en-US" sz="1000" b="0" i="0" u="none" strike="noStrike" kern="1200" dirty="0">
                          <a:solidFill>
                            <a:srgbClr val="002060"/>
                          </a:solidFill>
                          <a:latin typeface="Calibri"/>
                          <a:ea typeface="+mn-ea"/>
                          <a:cs typeface="+mn-cs"/>
                        </a:rPr>
                        <a:t>DKCS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67" name="TextBox 66"/>
          <p:cNvSpPr txBox="1"/>
          <p:nvPr/>
        </p:nvSpPr>
        <p:spPr>
          <a:xfrm>
            <a:off x="464607" y="1787424"/>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69" name="TextBox 68"/>
          <p:cNvSpPr txBox="1"/>
          <p:nvPr/>
        </p:nvSpPr>
        <p:spPr>
          <a:xfrm>
            <a:off x="1606830" y="178742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70" name="TextBox 69"/>
          <p:cNvSpPr txBox="1"/>
          <p:nvPr/>
        </p:nvSpPr>
        <p:spPr>
          <a:xfrm>
            <a:off x="2745685" y="1787424"/>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71" name="TextBox 70"/>
          <p:cNvSpPr txBox="1"/>
          <p:nvPr/>
        </p:nvSpPr>
        <p:spPr>
          <a:xfrm>
            <a:off x="3818817" y="1787424"/>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72" name="TextBox 71"/>
          <p:cNvSpPr txBox="1"/>
          <p:nvPr/>
        </p:nvSpPr>
        <p:spPr>
          <a:xfrm>
            <a:off x="4909581" y="1787424"/>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73" name="TextBox 72"/>
          <p:cNvSpPr txBox="1"/>
          <p:nvPr/>
        </p:nvSpPr>
        <p:spPr>
          <a:xfrm>
            <a:off x="5947445" y="1633536"/>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sp>
        <p:nvSpPr>
          <p:cNvPr id="74" name="TextBox 73"/>
          <p:cNvSpPr txBox="1"/>
          <p:nvPr/>
        </p:nvSpPr>
        <p:spPr>
          <a:xfrm>
            <a:off x="1854272" y="572079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75" name="TextBox 74"/>
          <p:cNvSpPr txBox="1"/>
          <p:nvPr/>
        </p:nvSpPr>
        <p:spPr>
          <a:xfrm>
            <a:off x="3240572" y="572079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82" name="TextBox 81"/>
          <p:cNvSpPr txBox="1"/>
          <p:nvPr/>
        </p:nvSpPr>
        <p:spPr>
          <a:xfrm>
            <a:off x="4561146" y="5720796"/>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90" name="TextBox 89"/>
          <p:cNvSpPr txBox="1"/>
          <p:nvPr/>
        </p:nvSpPr>
        <p:spPr>
          <a:xfrm>
            <a:off x="5947443" y="5720796"/>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sp>
        <p:nvSpPr>
          <p:cNvPr id="96" name="TextBox 95"/>
          <p:cNvSpPr txBox="1"/>
          <p:nvPr/>
        </p:nvSpPr>
        <p:spPr>
          <a:xfrm>
            <a:off x="464607" y="572079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14.6 AVERAGE BREAKDOWN DAYS</a:t>
            </a:r>
            <a:br>
              <a:rPr lang="en-US" dirty="0" smtClean="0"/>
            </a:br>
            <a:r>
              <a:rPr lang="en-US" sz="2000" dirty="0" smtClean="0">
                <a:solidFill>
                  <a:schemeClr val="tx1"/>
                </a:solidFill>
              </a:rPr>
              <a:t>(IN LAST 1 YEAR)</a:t>
            </a:r>
            <a:endParaRPr lang="en-US" sz="2000" dirty="0">
              <a:solidFill>
                <a:schemeClr val="tx1"/>
              </a:solidFill>
            </a:endParaRP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50" name="TextBox 49"/>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9" name="TextBox 8"/>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0" name="Round Diagonal Corner Rectangle 9"/>
          <p:cNvSpPr/>
          <p:nvPr/>
        </p:nvSpPr>
        <p:spPr bwMode="auto">
          <a:xfrm>
            <a:off x="338287" y="8439269"/>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In Gujarat, 76% of the cold stores have had 1-10 number of break down days.</a:t>
            </a:r>
          </a:p>
          <a:p>
            <a:pPr marL="177800" lvl="1" indent="-177800" algn="just">
              <a:buFont typeface="Arial" pitchFamily="34" charset="0"/>
              <a:buChar char="•"/>
            </a:pPr>
            <a:r>
              <a:rPr lang="en-US" sz="1200" dirty="0" smtClean="0">
                <a:solidFill>
                  <a:srgbClr val="002060"/>
                </a:solidFill>
                <a:latin typeface="Calibri" pitchFamily="34" charset="0"/>
              </a:rPr>
              <a:t>78% of the CS’s in UP and 88% in MP  have had 0 break down days and are also  the states with least  average number of 0.4 days in the last year. Rajasthan and Jharkhand also reported  having  just 0.5 days in a year of break down days</a:t>
            </a:r>
            <a:endParaRPr lang="en-US" sz="1200" dirty="0">
              <a:solidFill>
                <a:srgbClr val="002060"/>
              </a:solidFill>
              <a:latin typeface="Calibri" pitchFamily="34" charset="0"/>
            </a:endParaRPr>
          </a:p>
        </p:txBody>
      </p:sp>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600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Maharashtra</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n=451)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n=1371)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n=600)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n=169)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0312">
                <a:tc>
                  <a:txBody>
                    <a:bodyPr/>
                    <a:lstStyle/>
                    <a:p>
                      <a:pPr algn="l" fontAlgn="ctr"/>
                      <a:r>
                        <a:rPr lang="en-US" sz="1000" b="0" i="0" u="none" strike="noStrike" kern="1200" dirty="0">
                          <a:solidFill>
                            <a:srgbClr val="002060"/>
                          </a:solidFill>
                          <a:latin typeface="Calibri"/>
                          <a:ea typeface="+mn-ea"/>
                          <a:cs typeface="+mn-cs"/>
                        </a:rPr>
                        <a:t>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59</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69</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a:solidFill>
                            <a:srgbClr val="002060"/>
                          </a:solidFill>
                          <a:latin typeface="Calibri"/>
                          <a:ea typeface="+mn-ea"/>
                          <a:cs typeface="+mn-cs"/>
                        </a:rPr>
                        <a:t>1-10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smtClean="0">
                          <a:solidFill>
                            <a:srgbClr val="002060"/>
                          </a:solidFill>
                          <a:latin typeface="Calibri"/>
                          <a:ea typeface="+mn-ea"/>
                          <a:cs typeface="+mn-cs"/>
                        </a:rPr>
                        <a:t>Above 10</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1" i="0" u="none" strike="noStrike" kern="1200" dirty="0" smtClean="0">
                          <a:solidFill>
                            <a:srgbClr val="002060"/>
                          </a:solidFill>
                          <a:latin typeface="Calibri"/>
                          <a:ea typeface="+mn-ea"/>
                          <a:cs typeface="+mn-cs"/>
                        </a:rPr>
                        <a:t>MEAN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1.9</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0.4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0.7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3268130"/>
          <a:ext cx="6305550" cy="1600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Haryana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n=185)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0312">
                <a:tc>
                  <a:txBody>
                    <a:bodyPr/>
                    <a:lstStyle/>
                    <a:p>
                      <a:pPr algn="l" fontAlgn="ctr"/>
                      <a:r>
                        <a:rPr lang="en-US" sz="1000" b="0" i="0" u="none" strike="noStrike" kern="1200" dirty="0">
                          <a:solidFill>
                            <a:srgbClr val="002060"/>
                          </a:solidFill>
                          <a:latin typeface="Calibri"/>
                          <a:ea typeface="+mn-ea"/>
                          <a:cs typeface="+mn-cs"/>
                        </a:rPr>
                        <a:t>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22</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78</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100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81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a:solidFill>
                            <a:srgbClr val="002060"/>
                          </a:solidFill>
                          <a:latin typeface="Calibri"/>
                          <a:ea typeface="+mn-ea"/>
                          <a:cs typeface="+mn-cs"/>
                        </a:rPr>
                        <a:t>1-10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29</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19</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19</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smtClean="0">
                          <a:solidFill>
                            <a:srgbClr val="002060"/>
                          </a:solidFill>
                          <a:latin typeface="Calibri"/>
                          <a:ea typeface="+mn-ea"/>
                          <a:cs typeface="+mn-cs"/>
                        </a:rPr>
                        <a:t>Above 10</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1" i="0" u="none" strike="noStrike" kern="1200" dirty="0" smtClean="0">
                          <a:solidFill>
                            <a:srgbClr val="002060"/>
                          </a:solidFill>
                          <a:latin typeface="Calibri"/>
                          <a:ea typeface="+mn-ea"/>
                          <a:cs typeface="+mn-cs"/>
                        </a:rPr>
                        <a:t>MEAN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1.9</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2.1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smtClean="0">
                          <a:solidFill>
                            <a:srgbClr val="002060"/>
                          </a:solidFill>
                          <a:latin typeface="Calibri"/>
                          <a:ea typeface="+mn-ea"/>
                          <a:cs typeface="+mn-cs"/>
                        </a:rPr>
                        <a:t>0.9</a:t>
                      </a:r>
                      <a:endParaRPr lang="en-US" sz="1100" b="1"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0.4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5003185"/>
          <a:ext cx="6318504" cy="1600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n=188)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n=156)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(n=402)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0312">
                <a:tc>
                  <a:txBody>
                    <a:bodyPr/>
                    <a:lstStyle/>
                    <a:p>
                      <a:pPr algn="l" fontAlgn="ctr"/>
                      <a:r>
                        <a:rPr lang="en-US" sz="1000" b="0" i="0" u="none" strike="noStrike" kern="1200" dirty="0">
                          <a:solidFill>
                            <a:srgbClr val="002060"/>
                          </a:solidFill>
                          <a:latin typeface="Calibri"/>
                          <a:ea typeface="+mn-ea"/>
                          <a:cs typeface="+mn-cs"/>
                        </a:rPr>
                        <a:t>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71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88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a:solidFill>
                            <a:srgbClr val="002060"/>
                          </a:solidFill>
                          <a:latin typeface="Calibri"/>
                          <a:ea typeface="+mn-ea"/>
                          <a:cs typeface="+mn-cs"/>
                        </a:rPr>
                        <a:t>1-10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49</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100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smtClean="0">
                          <a:solidFill>
                            <a:srgbClr val="002060"/>
                          </a:solidFill>
                          <a:latin typeface="Calibri"/>
                          <a:ea typeface="+mn-ea"/>
                          <a:cs typeface="+mn-cs"/>
                        </a:rPr>
                        <a:t>Above 10</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1" i="0" u="none" strike="noStrike" kern="1200" dirty="0" smtClean="0">
                          <a:solidFill>
                            <a:srgbClr val="002060"/>
                          </a:solidFill>
                          <a:latin typeface="Calibri"/>
                          <a:ea typeface="+mn-ea"/>
                          <a:cs typeface="+mn-cs"/>
                        </a:rPr>
                        <a:t>MEAN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0.5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2.8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0.4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6.5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0.5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0.4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04801" y="6738239"/>
          <a:ext cx="6321425" cy="1600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79361"/>
                <a:gridCol w="605258"/>
                <a:gridCol w="605258"/>
                <a:gridCol w="605258"/>
                <a:gridCol w="605258"/>
                <a:gridCol w="605258"/>
                <a:gridCol w="605258"/>
                <a:gridCol w="605258"/>
                <a:gridCol w="60525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n=464)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900" b="1" i="0" u="none" strike="noStrike" kern="1200" dirty="0" smtClean="0">
                          <a:solidFill>
                            <a:schemeClr val="bg1"/>
                          </a:solidFill>
                          <a:latin typeface="Calibri"/>
                          <a:ea typeface="+mn-ea"/>
                        </a:rPr>
                        <a:t>North East</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(n=37)</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0312">
                <a:tc>
                  <a:txBody>
                    <a:bodyPr/>
                    <a:lstStyle/>
                    <a:p>
                      <a:pPr algn="l" fontAlgn="ctr"/>
                      <a:r>
                        <a:rPr lang="en-US" sz="1000" b="0" i="0" u="none" strike="noStrike" kern="1200" dirty="0">
                          <a:solidFill>
                            <a:srgbClr val="002060"/>
                          </a:solidFill>
                          <a:latin typeface="Calibri"/>
                          <a:ea typeface="+mn-ea"/>
                          <a:cs typeface="+mn-cs"/>
                        </a:rPr>
                        <a:t>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71</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40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83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81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57</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a:solidFill>
                            <a:srgbClr val="002060"/>
                          </a:solidFill>
                          <a:latin typeface="Calibri"/>
                          <a:ea typeface="+mn-ea"/>
                          <a:cs typeface="+mn-cs"/>
                        </a:rPr>
                        <a:t>1-10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60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35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38</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smtClean="0">
                          <a:solidFill>
                            <a:srgbClr val="002060"/>
                          </a:solidFill>
                          <a:latin typeface="Calibri"/>
                          <a:ea typeface="+mn-ea"/>
                          <a:cs typeface="+mn-cs"/>
                        </a:rPr>
                        <a:t>Above 10</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5</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rgbClr val="002060"/>
                          </a:solidFill>
                          <a:latin typeface="Calibri"/>
                          <a:ea typeface="+mn-ea"/>
                          <a:cs typeface="+mn-cs"/>
                        </a:rPr>
                        <a:t>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1" i="0" u="none" strike="noStrike" kern="1200" dirty="0" smtClean="0">
                          <a:solidFill>
                            <a:srgbClr val="002060"/>
                          </a:solidFill>
                          <a:latin typeface="Calibri"/>
                          <a:ea typeface="+mn-ea"/>
                          <a:cs typeface="+mn-cs"/>
                        </a:rPr>
                        <a:t>MEAN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0.5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0.6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1.8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a:solidFill>
                            <a:srgbClr val="002060"/>
                          </a:solidFill>
                          <a:latin typeface="Calibri"/>
                          <a:ea typeface="+mn-ea"/>
                          <a:cs typeface="+mn-cs"/>
                        </a:rPr>
                        <a:t>0.3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1" i="0" u="none" strike="noStrike" kern="1200" dirty="0" smtClean="0">
                          <a:solidFill>
                            <a:srgbClr val="002060"/>
                          </a:solidFill>
                          <a:latin typeface="Calibri"/>
                          <a:ea typeface="+mn-ea"/>
                          <a:cs typeface="+mn-cs"/>
                        </a:rPr>
                        <a:t>1.2</a:t>
                      </a:r>
                      <a:endParaRPr lang="en-US" sz="1100" b="1"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05532" y="1875634"/>
            <a:ext cx="5995877" cy="4418717"/>
          </a:xfrm>
        </p:spPr>
        <p:txBody>
          <a:bodyPr/>
          <a:lstStyle/>
          <a:p>
            <a:pPr algn="ctr"/>
            <a:r>
              <a:rPr lang="en-US" sz="3600" dirty="0" smtClean="0"/>
              <a:t>CHAPTER 15</a:t>
            </a:r>
            <a:br>
              <a:rPr lang="en-US" sz="3600" dirty="0" smtClean="0"/>
            </a:br>
            <a:r>
              <a:rPr lang="en-US" sz="3600" dirty="0" smtClean="0"/>
              <a:t/>
            </a:r>
            <a:br>
              <a:rPr lang="en-US" sz="3600" dirty="0" smtClean="0"/>
            </a:br>
            <a:r>
              <a:rPr lang="en-US" sz="3600" dirty="0" smtClean="0"/>
              <a:t>CAPACITY UTILIZATION &amp; PATTERNS</a:t>
            </a:r>
            <a:br>
              <a:rPr lang="en-US" sz="3600" dirty="0" smtClean="0"/>
            </a:br>
            <a:r>
              <a:rPr lang="en-US" sz="3600" dirty="0" smtClean="0"/>
              <a:t/>
            </a:r>
            <a:br>
              <a:rPr lang="en-US" sz="3600" dirty="0" smtClean="0"/>
            </a:br>
            <a:r>
              <a:rPr lang="en-US" sz="3600" dirty="0" smtClean="0"/>
              <a:t/>
            </a:r>
            <a:br>
              <a:rPr lang="en-US" sz="3600" dirty="0" smtClean="0"/>
            </a:br>
            <a:r>
              <a:rPr lang="en-US" sz="3600" dirty="0" smtClean="0"/>
              <a:t/>
            </a:r>
            <a:br>
              <a:rPr lang="en-US" sz="3600" dirty="0" smtClean="0"/>
            </a:br>
            <a:r>
              <a:rPr lang="en-US" sz="2000" dirty="0" smtClean="0">
                <a:solidFill>
                  <a:srgbClr val="002060"/>
                </a:solidFill>
              </a:rPr>
              <a:t> Page no 265 to 271</a:t>
            </a:r>
            <a:r>
              <a:rPr lang="en-US" sz="3600" dirty="0" smtClean="0"/>
              <a:t/>
            </a:r>
            <a:br>
              <a:rPr lang="en-US" sz="3600" dirty="0" smtClean="0"/>
            </a:br>
            <a:endParaRPr lang="en-US" sz="1200" dirty="0"/>
          </a:p>
        </p:txBody>
      </p:sp>
    </p:spTree>
  </p:cSld>
  <p:clrMapOvr>
    <a:masterClrMapping/>
  </p:clrMapOvr>
  <p:transition/>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15. CAPACITY UTILIZATION PATTERN OVER LAST 3 YEARS</a:t>
            </a:r>
            <a:r>
              <a:rPr lang="en-US" i="1" dirty="0" smtClean="0"/>
              <a:t>.</a:t>
            </a:r>
            <a:endParaRPr lang="en-US" dirty="0"/>
          </a:p>
        </p:txBody>
      </p:sp>
      <p:sp>
        <p:nvSpPr>
          <p:cNvPr id="3" name="Content Placeholder 2"/>
          <p:cNvSpPr>
            <a:spLocks noGrp="1"/>
          </p:cNvSpPr>
          <p:nvPr>
            <p:ph idx="1"/>
          </p:nvPr>
        </p:nvSpPr>
        <p:spPr>
          <a:xfrm>
            <a:off x="228390" y="1153080"/>
            <a:ext cx="6370655" cy="8155416"/>
          </a:xfrm>
        </p:spPr>
        <p:txBody>
          <a:bodyPr/>
          <a:lstStyle/>
          <a:p>
            <a:endParaRPr lang="en-IN" sz="1200" dirty="0" smtClean="0"/>
          </a:p>
          <a:p>
            <a:pPr algn="just"/>
            <a:r>
              <a:rPr lang="en-IN" sz="1200" dirty="0" smtClean="0"/>
              <a:t>At an all India level the study indicates that there is 75% capacity utilization of cold storages.  India has wide array of CS’s when looked at by its storage capacity. There are smaller CSs which can store less than 1,000 MT of produce and then there are mega CS’s which store 10,000 MT of capacity. States like WB, UP &amp; Chandigarh boasts having extremely high storage capacity: average storage capacity is more than 6000 MT. Karnataka and Maharashtra, despite having higher number of cold storages, have average storage capacity of less than 2000 MT. </a:t>
            </a:r>
            <a:endParaRPr lang="en-US" sz="1200" dirty="0" smtClean="0"/>
          </a:p>
          <a:p>
            <a:pPr>
              <a:buNone/>
            </a:pPr>
            <a:endParaRPr lang="en-US" dirty="0" smtClean="0"/>
          </a:p>
          <a:p>
            <a:pPr algn="ctr">
              <a:buNone/>
            </a:pPr>
            <a:endParaRPr lang="en-IN" b="1" dirty="0" smtClean="0"/>
          </a:p>
          <a:p>
            <a:pPr algn="ctr">
              <a:buNone/>
            </a:pPr>
            <a:endParaRPr lang="en-IN" b="1" dirty="0" smtClean="0"/>
          </a:p>
          <a:p>
            <a:pPr algn="ctr">
              <a:buNone/>
            </a:pPr>
            <a:r>
              <a:rPr lang="en-IN" b="1" dirty="0" smtClean="0"/>
              <a:t>All India Storage capacity and utilization</a:t>
            </a:r>
          </a:p>
          <a:p>
            <a:pPr algn="ctr">
              <a:buNone/>
            </a:pPr>
            <a:endParaRPr lang="en-IN" b="1" dirty="0" smtClean="0"/>
          </a:p>
          <a:p>
            <a:pPr algn="ctr">
              <a:buNone/>
            </a:pPr>
            <a:endParaRPr lang="en-US" dirty="0" smtClean="0"/>
          </a:p>
          <a:p>
            <a:pPr>
              <a:buNone/>
            </a:pPr>
            <a:endParaRPr lang="en-US" dirty="0" smtClean="0"/>
          </a:p>
          <a:p>
            <a:pPr>
              <a:buNone/>
            </a:pPr>
            <a:endParaRPr lang="en-US" dirty="0" smtClean="0"/>
          </a:p>
          <a:p>
            <a:pPr>
              <a:buNone/>
            </a:pPr>
            <a:endParaRPr lang="en-US" dirty="0"/>
          </a:p>
        </p:txBody>
      </p:sp>
      <p:graphicFrame>
        <p:nvGraphicFramePr>
          <p:cNvPr id="4" name="Chart 3"/>
          <p:cNvGraphicFramePr/>
          <p:nvPr/>
        </p:nvGraphicFramePr>
        <p:xfrm>
          <a:off x="1822888" y="4532048"/>
          <a:ext cx="2869324" cy="3831021"/>
        </p:xfrm>
        <a:graphic>
          <a:graphicData uri="http://schemas.openxmlformats.org/drawingml/2006/chart">
            <c:chart xmlns:c="http://schemas.openxmlformats.org/drawingml/2006/chart" xmlns:r="http://schemas.openxmlformats.org/officeDocument/2006/relationships" r:id="rId2"/>
          </a:graphicData>
        </a:graphic>
      </p:graphicFrame>
    </p:spTree>
  </p:cSld>
  <p:clrMapOvr>
    <a:masterClrMapping/>
  </p:clrMapOvr>
  <p:transition/>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7"/>
          <p:cNvSpPr>
            <a:spLocks noGrp="1"/>
          </p:cNvSpPr>
          <p:nvPr>
            <p:ph type="title"/>
          </p:nvPr>
        </p:nvSpPr>
        <p:spPr>
          <a:xfrm>
            <a:off x="936175" y="41932"/>
            <a:ext cx="5439302" cy="922464"/>
          </a:xfrm>
        </p:spPr>
        <p:txBody>
          <a:bodyPr/>
          <a:lstStyle/>
          <a:p>
            <a:r>
              <a:rPr lang="en-US" dirty="0" smtClean="0"/>
              <a:t>15. TOTAL STORAGE CAPACITY ALONG WITH THE CAPACITY UTILIZATION OF THE CS’S</a:t>
            </a:r>
            <a:endParaRPr lang="en-US" dirty="0"/>
          </a:p>
        </p:txBody>
      </p:sp>
      <p:sp>
        <p:nvSpPr>
          <p:cNvPr id="37" name="TextBox 36"/>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9" name="TextBox 38"/>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33" name="Table 32"/>
          <p:cNvGraphicFramePr>
            <a:graphicFrameLocks noGrp="1"/>
          </p:cNvGraphicFramePr>
          <p:nvPr>
            <p:extLst>
              <p:ext uri="{D42A27DB-BD31-4B8C-83A1-F6EECF244321}">
                <p14:modId xmlns="" xmlns:p14="http://schemas.microsoft.com/office/powerpoint/2010/main" val="1900869649"/>
              </p:ext>
            </p:extLst>
          </p:nvPr>
        </p:nvGraphicFramePr>
        <p:xfrm>
          <a:off x="230872" y="2197317"/>
          <a:ext cx="6481087" cy="3419712"/>
        </p:xfrm>
        <a:graphic>
          <a:graphicData uri="http://schemas.openxmlformats.org/drawingml/2006/table">
            <a:tbl>
              <a:tblPr firstRow="1" bandRow="1">
                <a:effectLst>
                  <a:outerShdw blurRad="50800" dist="38100" dir="2700000" algn="tl" rotWithShape="0">
                    <a:prstClr val="black">
                      <a:alpha val="40000"/>
                    </a:prstClr>
                  </a:outerShdw>
                </a:effectLst>
              </a:tblPr>
              <a:tblGrid>
                <a:gridCol w="780586"/>
                <a:gridCol w="548640"/>
                <a:gridCol w="468351"/>
                <a:gridCol w="468351"/>
                <a:gridCol w="468351"/>
                <a:gridCol w="468351"/>
                <a:gridCol w="468351"/>
                <a:gridCol w="468351"/>
                <a:gridCol w="468351"/>
                <a:gridCol w="468351"/>
                <a:gridCol w="468351"/>
                <a:gridCol w="468351"/>
                <a:gridCol w="468351"/>
              </a:tblGrid>
              <a:tr h="676512">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 All</a:t>
                      </a:r>
                    </a:p>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(n=18858)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 &lt;= 50</a:t>
                      </a:r>
                    </a:p>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(n=3971)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 51-55</a:t>
                      </a:r>
                    </a:p>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(n=106)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 56-60</a:t>
                      </a:r>
                    </a:p>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(n=1124)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 61-65</a:t>
                      </a:r>
                    </a:p>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(n=199)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 66-70</a:t>
                      </a:r>
                    </a:p>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(n=1654)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 71-75</a:t>
                      </a:r>
                    </a:p>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(n=834)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 76-80</a:t>
                      </a:r>
                    </a:p>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(n=2492)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 81-85</a:t>
                      </a:r>
                    </a:p>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(n=476)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 86-90</a:t>
                      </a:r>
                    </a:p>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(n=1632)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 91-95</a:t>
                      </a:r>
                    </a:p>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(n=596)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 96-100</a:t>
                      </a:r>
                    </a:p>
                    <a:p>
                      <a:pPr marL="0" algn="ctr" defTabSz="914400" rtl="0" eaLnBrk="1" fontAlgn="b" latinLnBrk="0" hangingPunct="1">
                        <a:spcBef>
                          <a:spcPts val="0"/>
                        </a:spcBef>
                        <a:spcAft>
                          <a:spcPts val="0"/>
                        </a:spcAft>
                      </a:pPr>
                      <a:r>
                        <a:rPr lang="en-US" sz="900" b="1" i="0" u="none" strike="noStrike" kern="1200" dirty="0" smtClean="0">
                          <a:solidFill>
                            <a:schemeClr val="bg1"/>
                          </a:solidFill>
                          <a:latin typeface="Calibri"/>
                          <a:ea typeface="+mn-ea"/>
                          <a:cs typeface="+mn-cs"/>
                        </a:rPr>
                        <a:t>(n=5771)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0-10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10-50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50-100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100-500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500.1-1000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1000.1-2000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2000.1-3000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3000.1-5000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Above 5000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No Response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5189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4338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9850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5817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5627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5162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5746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4859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6477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5108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6104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5429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r>
              <a:tr h="228600">
                <a:tc>
                  <a:txBody>
                    <a:bodyPr/>
                    <a:lstStyle/>
                    <a:p>
                      <a:pPr algn="l" fontAlgn="ctr"/>
                      <a:r>
                        <a:rPr lang="en-US" sz="1000" b="1" i="0" u="none" strike="noStrike" kern="1200" dirty="0" smtClean="0">
                          <a:solidFill>
                            <a:srgbClr val="002060"/>
                          </a:solidFill>
                          <a:latin typeface="Calibri"/>
                          <a:ea typeface="+mn-ea"/>
                          <a:cs typeface="+mn-cs"/>
                        </a:rPr>
                        <a:t>MEDIAN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3996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2996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5598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3306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2388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3986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4524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3500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5450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3957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5000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4190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r>
            </a:tbl>
          </a:graphicData>
        </a:graphic>
      </p:graphicFrame>
      <p:sp>
        <p:nvSpPr>
          <p:cNvPr id="10" name="TextBox 9"/>
          <p:cNvSpPr txBox="1"/>
          <p:nvPr/>
        </p:nvSpPr>
        <p:spPr>
          <a:xfrm>
            <a:off x="205368" y="6765135"/>
            <a:ext cx="6288087" cy="461665"/>
          </a:xfrm>
          <a:prstGeom prst="rect">
            <a:avLst/>
          </a:prstGeom>
          <a:noFill/>
        </p:spPr>
        <p:txBody>
          <a:bodyPr wrap="square" rtlCol="0">
            <a:spAutoFit/>
          </a:bodyPr>
          <a:lstStyle/>
          <a:p>
            <a:pPr marL="185738" indent="-185738" algn="just">
              <a:buFont typeface="Arial" pitchFamily="34" charset="0"/>
              <a:buChar char="•"/>
            </a:pPr>
            <a:r>
              <a:rPr lang="en-US" sz="1200" dirty="0" smtClean="0">
                <a:solidFill>
                  <a:schemeClr val="tx1"/>
                </a:solidFill>
                <a:latin typeface="Calibri" pitchFamily="34" charset="0"/>
                <a:cs typeface="Calibri" pitchFamily="34" charset="0"/>
              </a:rPr>
              <a:t>It is observed that 43% of the CS with storage capacity of more than 5000MT have used 91-95%                 of their capacity.</a:t>
            </a:r>
          </a:p>
        </p:txBody>
      </p:sp>
      <p:cxnSp>
        <p:nvCxnSpPr>
          <p:cNvPr id="11" name="Straight Connector 10"/>
          <p:cNvCxnSpPr/>
          <p:nvPr/>
        </p:nvCxnSpPr>
        <p:spPr bwMode="auto">
          <a:xfrm>
            <a:off x="274320" y="2207623"/>
            <a:ext cx="718457" cy="613954"/>
          </a:xfrm>
          <a:prstGeom prst="line">
            <a:avLst/>
          </a:prstGeom>
          <a:solidFill>
            <a:schemeClr val="accent1"/>
          </a:solidFill>
          <a:ln w="25400" cap="flat" cmpd="sng" algn="ctr">
            <a:solidFill>
              <a:schemeClr val="bg2"/>
            </a:solidFill>
            <a:prstDash val="solid"/>
            <a:round/>
            <a:headEnd type="none" w="med" len="med"/>
            <a:tailEnd type="none" w="med" len="med"/>
          </a:ln>
          <a:effectLst/>
        </p:spPr>
      </p:cxnSp>
      <p:sp>
        <p:nvSpPr>
          <p:cNvPr id="15" name="TextBox 14"/>
          <p:cNvSpPr txBox="1"/>
          <p:nvPr/>
        </p:nvSpPr>
        <p:spPr>
          <a:xfrm>
            <a:off x="156754" y="2442753"/>
            <a:ext cx="587828" cy="461665"/>
          </a:xfrm>
          <a:prstGeom prst="rect">
            <a:avLst/>
          </a:prstGeom>
          <a:noFill/>
        </p:spPr>
        <p:txBody>
          <a:bodyPr wrap="square" rtlCol="0">
            <a:spAutoFit/>
          </a:bodyPr>
          <a:lstStyle/>
          <a:p>
            <a:r>
              <a:rPr lang="en-US" sz="800" dirty="0" smtClean="0"/>
              <a:t>Storage capacity</a:t>
            </a:r>
          </a:p>
          <a:p>
            <a:r>
              <a:rPr lang="en-US" sz="800" dirty="0" smtClean="0"/>
              <a:t>MT</a:t>
            </a:r>
            <a:endParaRPr lang="en-US" sz="800" dirty="0"/>
          </a:p>
        </p:txBody>
      </p:sp>
      <p:sp>
        <p:nvSpPr>
          <p:cNvPr id="16" name="TextBox 15"/>
          <p:cNvSpPr txBox="1"/>
          <p:nvPr/>
        </p:nvSpPr>
        <p:spPr>
          <a:xfrm>
            <a:off x="431074" y="2203263"/>
            <a:ext cx="687979" cy="338554"/>
          </a:xfrm>
          <a:prstGeom prst="rect">
            <a:avLst/>
          </a:prstGeom>
          <a:noFill/>
        </p:spPr>
        <p:txBody>
          <a:bodyPr wrap="square" rtlCol="0">
            <a:spAutoFit/>
          </a:bodyPr>
          <a:lstStyle/>
          <a:p>
            <a:r>
              <a:rPr lang="en-US" sz="800" dirty="0" smtClean="0"/>
              <a:t>Capacity Utilization</a:t>
            </a:r>
          </a:p>
        </p:txBody>
      </p:sp>
      <p:cxnSp>
        <p:nvCxnSpPr>
          <p:cNvPr id="18" name="Straight Arrow Connector 17"/>
          <p:cNvCxnSpPr/>
          <p:nvPr/>
        </p:nvCxnSpPr>
        <p:spPr bwMode="auto">
          <a:xfrm>
            <a:off x="744582" y="2673586"/>
            <a:ext cx="1" cy="174117"/>
          </a:xfrm>
          <a:prstGeom prst="straightConnector1">
            <a:avLst/>
          </a:prstGeom>
          <a:solidFill>
            <a:schemeClr val="accent1"/>
          </a:solidFill>
          <a:ln w="25400" cap="flat" cmpd="sng" algn="ctr">
            <a:solidFill>
              <a:schemeClr val="bg1"/>
            </a:solidFill>
            <a:prstDash val="solid"/>
            <a:round/>
            <a:headEnd type="none" w="med" len="med"/>
            <a:tailEnd type="arrow"/>
          </a:ln>
          <a:effectLst/>
        </p:spPr>
      </p:cxnSp>
      <p:cxnSp>
        <p:nvCxnSpPr>
          <p:cNvPr id="19" name="Straight Arrow Connector 18"/>
          <p:cNvCxnSpPr/>
          <p:nvPr/>
        </p:nvCxnSpPr>
        <p:spPr bwMode="auto">
          <a:xfrm>
            <a:off x="766352" y="2551665"/>
            <a:ext cx="226425" cy="21718"/>
          </a:xfrm>
          <a:prstGeom prst="straightConnector1">
            <a:avLst/>
          </a:prstGeom>
          <a:solidFill>
            <a:schemeClr val="accent1"/>
          </a:solidFill>
          <a:ln w="25400" cap="flat" cmpd="sng" algn="ctr">
            <a:solidFill>
              <a:schemeClr val="bg1"/>
            </a:solidFill>
            <a:prstDash val="solid"/>
            <a:round/>
            <a:headEnd type="none" w="med" len="med"/>
            <a:tailEnd type="arrow"/>
          </a:ln>
          <a:effectLst/>
        </p:spPr>
      </p:cxnSp>
    </p:spTree>
  </p:cSld>
  <p:clrMapOvr>
    <a:masterClrMapping/>
  </p:clrMapOvr>
  <p:transition/>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15. CAPACITY UTILIZATION PATTERN OVER LAST 3 YEARS</a:t>
            </a:r>
            <a:r>
              <a:rPr lang="en-US" i="1" dirty="0" smtClean="0"/>
              <a:t>.</a:t>
            </a:r>
            <a:endParaRPr lang="en-US" dirty="0"/>
          </a:p>
        </p:txBody>
      </p:sp>
      <p:sp>
        <p:nvSpPr>
          <p:cNvPr id="3" name="Content Placeholder 2"/>
          <p:cNvSpPr>
            <a:spLocks noGrp="1"/>
          </p:cNvSpPr>
          <p:nvPr>
            <p:ph idx="1"/>
          </p:nvPr>
        </p:nvSpPr>
        <p:spPr>
          <a:xfrm>
            <a:off x="228390" y="1153080"/>
            <a:ext cx="6370655" cy="8155416"/>
          </a:xfrm>
        </p:spPr>
        <p:txBody>
          <a:bodyPr/>
          <a:lstStyle/>
          <a:p>
            <a:pPr algn="just"/>
            <a:r>
              <a:rPr lang="en-IN" sz="1200" dirty="0" smtClean="0"/>
              <a:t>In terms of capacity utilization, North (75%), East (77%) and South (76%) zones are ones which have higher utilization. West (71%) is lagging in terms of capacity utilization and thus there is scope for increased storage of produce in these states.</a:t>
            </a:r>
          </a:p>
          <a:p>
            <a:endParaRPr lang="en-IN" sz="1200" dirty="0" smtClean="0"/>
          </a:p>
          <a:p>
            <a:endParaRPr lang="en-IN" sz="1200" dirty="0" smtClean="0"/>
          </a:p>
          <a:p>
            <a:pPr>
              <a:buNone/>
            </a:pPr>
            <a:endParaRPr lang="en-IN" sz="1200" dirty="0" smtClean="0"/>
          </a:p>
          <a:p>
            <a:r>
              <a:rPr lang="en-IN" b="1" dirty="0" smtClean="0"/>
              <a:t>Capacity Utilisation by type of product stored</a:t>
            </a:r>
          </a:p>
          <a:p>
            <a:endParaRPr lang="en-IN" dirty="0" smtClean="0"/>
          </a:p>
          <a:p>
            <a:endParaRPr lang="en-IN" dirty="0" smtClean="0"/>
          </a:p>
          <a:p>
            <a:endParaRPr lang="en-IN" dirty="0" smtClean="0"/>
          </a:p>
          <a:p>
            <a:endParaRPr lang="en-IN" dirty="0" smtClean="0"/>
          </a:p>
          <a:p>
            <a:endParaRPr lang="en-IN" dirty="0" smtClean="0"/>
          </a:p>
          <a:p>
            <a:pPr>
              <a:buNone/>
            </a:pPr>
            <a:endParaRPr lang="en-IN" dirty="0" smtClean="0"/>
          </a:p>
          <a:p>
            <a:pPr algn="just"/>
            <a:r>
              <a:rPr lang="en-US" sz="1200" dirty="0" smtClean="0"/>
              <a:t>Capacity utilization is over 70% for all product type stored with Horticulture having the highest capacity utilization.</a:t>
            </a:r>
          </a:p>
          <a:p>
            <a:endParaRPr lang="en-US" sz="1200"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sz="1200" dirty="0" smtClean="0"/>
          </a:p>
          <a:p>
            <a:pPr algn="just"/>
            <a:r>
              <a:rPr lang="en-US" sz="1200" dirty="0" smtClean="0"/>
              <a:t>Analysis was done to check whether there is any problem of capacity utilization if the storage capacity is higher.</a:t>
            </a:r>
          </a:p>
          <a:p>
            <a:pPr algn="just"/>
            <a:r>
              <a:rPr lang="en-US" sz="1200" dirty="0" smtClean="0"/>
              <a:t>CSs having different capacities have over 70% capacity utilization. There is no problem in capacity utilization whether the unit is having less than 100 tonnes capacity or over 5000 tonnes capacity.</a:t>
            </a:r>
            <a:endParaRPr lang="en-US" dirty="0" smtClean="0"/>
          </a:p>
        </p:txBody>
      </p:sp>
      <p:graphicFrame>
        <p:nvGraphicFramePr>
          <p:cNvPr id="5" name="Table 4"/>
          <p:cNvGraphicFramePr>
            <a:graphicFrameLocks noGrp="1"/>
          </p:cNvGraphicFramePr>
          <p:nvPr/>
        </p:nvGraphicFramePr>
        <p:xfrm>
          <a:off x="610552" y="2787726"/>
          <a:ext cx="5352098" cy="1735455"/>
        </p:xfrm>
        <a:graphic>
          <a:graphicData uri="http://schemas.openxmlformats.org/drawingml/2006/table">
            <a:tbl>
              <a:tblPr/>
              <a:tblGrid>
                <a:gridCol w="2342198"/>
                <a:gridCol w="3009900"/>
              </a:tblGrid>
              <a:tr h="508635">
                <a:tc>
                  <a:txBody>
                    <a:bodyPr/>
                    <a:lstStyle/>
                    <a:p>
                      <a:pPr marL="269875" marR="0" algn="just">
                        <a:lnSpc>
                          <a:spcPct val="115000"/>
                        </a:lnSpc>
                        <a:spcBef>
                          <a:spcPts val="0"/>
                        </a:spcBef>
                        <a:spcAft>
                          <a:spcPts val="0"/>
                        </a:spcAft>
                      </a:pPr>
                      <a:r>
                        <a:rPr lang="en-US" sz="1400" kern="1200" dirty="0">
                          <a:solidFill>
                            <a:srgbClr val="000000"/>
                          </a:solidFill>
                          <a:latin typeface="Calibri"/>
                          <a:ea typeface="Corbel"/>
                          <a:cs typeface="Corbel"/>
                        </a:rPr>
                        <a:t>Product type</a:t>
                      </a:r>
                      <a:endParaRPr lang="en-US" sz="1600" kern="1200" dirty="0">
                        <a:latin typeface="Cambria"/>
                        <a:ea typeface="Corbel"/>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269875" marR="0" algn="ctr">
                        <a:lnSpc>
                          <a:spcPct val="115000"/>
                        </a:lnSpc>
                        <a:spcBef>
                          <a:spcPts val="0"/>
                        </a:spcBef>
                        <a:spcAft>
                          <a:spcPts val="0"/>
                        </a:spcAft>
                      </a:pPr>
                      <a:r>
                        <a:rPr lang="en-US" sz="1400" kern="1200" dirty="0">
                          <a:solidFill>
                            <a:srgbClr val="000000"/>
                          </a:solidFill>
                          <a:latin typeface="Calibri"/>
                          <a:ea typeface="Corbel"/>
                          <a:cs typeface="Corbel"/>
                        </a:rPr>
                        <a:t>Capacity Utilization</a:t>
                      </a:r>
                      <a:endParaRPr lang="en-US" sz="1600" kern="1200" dirty="0">
                        <a:latin typeface="Cambria"/>
                        <a:ea typeface="Corbel"/>
                        <a:cs typeface="Times New Roman"/>
                      </a:endParaRPr>
                    </a:p>
                    <a:p>
                      <a:pPr marL="269875" marR="0" algn="ctr">
                        <a:lnSpc>
                          <a:spcPct val="115000"/>
                        </a:lnSpc>
                        <a:spcBef>
                          <a:spcPts val="0"/>
                        </a:spcBef>
                        <a:spcAft>
                          <a:spcPts val="0"/>
                        </a:spcAft>
                      </a:pPr>
                      <a:r>
                        <a:rPr lang="en-US" sz="1400" kern="1200" dirty="0">
                          <a:solidFill>
                            <a:srgbClr val="000000"/>
                          </a:solidFill>
                          <a:latin typeface="Calibri"/>
                          <a:ea typeface="Corbel"/>
                          <a:cs typeface="Corbel"/>
                        </a:rPr>
                        <a:t>%</a:t>
                      </a:r>
                      <a:endParaRPr lang="en-US" sz="1600" kern="1200" dirty="0">
                        <a:latin typeface="Cambria"/>
                        <a:ea typeface="Corbel"/>
                        <a:cs typeface="Times New Roman"/>
                      </a:endParaRP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174625">
                <a:tc>
                  <a:txBody>
                    <a:bodyPr/>
                    <a:lstStyle/>
                    <a:p>
                      <a:pPr marL="269875" marR="0" algn="just">
                        <a:lnSpc>
                          <a:spcPct val="115000"/>
                        </a:lnSpc>
                        <a:spcBef>
                          <a:spcPts val="0"/>
                        </a:spcBef>
                        <a:spcAft>
                          <a:spcPts val="0"/>
                        </a:spcAft>
                      </a:pPr>
                      <a:r>
                        <a:rPr lang="en-US" sz="1400" kern="1200" dirty="0">
                          <a:solidFill>
                            <a:srgbClr val="000000"/>
                          </a:solidFill>
                          <a:latin typeface="Calibri"/>
                          <a:ea typeface="Corbel"/>
                          <a:cs typeface="Corbel"/>
                        </a:rPr>
                        <a:t>Horticulture</a:t>
                      </a:r>
                      <a:endParaRPr lang="en-US" sz="16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a:lnSpc>
                          <a:spcPct val="115000"/>
                        </a:lnSpc>
                        <a:spcBef>
                          <a:spcPts val="0"/>
                        </a:spcBef>
                        <a:spcAft>
                          <a:spcPts val="0"/>
                        </a:spcAft>
                      </a:pPr>
                      <a:r>
                        <a:rPr lang="en-US" sz="1400" kern="1200" dirty="0">
                          <a:solidFill>
                            <a:srgbClr val="000000"/>
                          </a:solidFill>
                          <a:latin typeface="Calibri"/>
                          <a:ea typeface="Corbel"/>
                          <a:cs typeface="Corbel"/>
                        </a:rPr>
                        <a:t>75%</a:t>
                      </a:r>
                      <a:endParaRPr lang="en-US" sz="16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67005">
                <a:tc>
                  <a:txBody>
                    <a:bodyPr/>
                    <a:lstStyle/>
                    <a:p>
                      <a:pPr marL="269875" marR="0" algn="just">
                        <a:lnSpc>
                          <a:spcPct val="115000"/>
                        </a:lnSpc>
                        <a:spcBef>
                          <a:spcPts val="0"/>
                        </a:spcBef>
                        <a:spcAft>
                          <a:spcPts val="0"/>
                        </a:spcAft>
                      </a:pPr>
                      <a:r>
                        <a:rPr lang="en-US" sz="1400" kern="1200" dirty="0">
                          <a:solidFill>
                            <a:srgbClr val="000000"/>
                          </a:solidFill>
                          <a:latin typeface="Calibri"/>
                          <a:ea typeface="Corbel"/>
                          <a:cs typeface="Corbel"/>
                        </a:rPr>
                        <a:t>Processed food</a:t>
                      </a:r>
                      <a:endParaRPr lang="en-US" sz="16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a:lnSpc>
                          <a:spcPct val="115000"/>
                        </a:lnSpc>
                        <a:spcBef>
                          <a:spcPts val="0"/>
                        </a:spcBef>
                        <a:spcAft>
                          <a:spcPts val="0"/>
                        </a:spcAft>
                      </a:pPr>
                      <a:r>
                        <a:rPr lang="en-US" sz="1400" kern="1200" dirty="0">
                          <a:solidFill>
                            <a:srgbClr val="000000"/>
                          </a:solidFill>
                          <a:latin typeface="Calibri"/>
                          <a:ea typeface="Corbel"/>
                          <a:cs typeface="Corbel"/>
                        </a:rPr>
                        <a:t>71%</a:t>
                      </a:r>
                      <a:endParaRPr lang="en-US" sz="16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74625">
                <a:tc>
                  <a:txBody>
                    <a:bodyPr/>
                    <a:lstStyle/>
                    <a:p>
                      <a:pPr marL="269875" marR="0" algn="just">
                        <a:lnSpc>
                          <a:spcPct val="115000"/>
                        </a:lnSpc>
                        <a:spcBef>
                          <a:spcPts val="0"/>
                        </a:spcBef>
                        <a:spcAft>
                          <a:spcPts val="0"/>
                        </a:spcAft>
                      </a:pPr>
                      <a:r>
                        <a:rPr lang="en-US" sz="1400" kern="1200" dirty="0">
                          <a:solidFill>
                            <a:srgbClr val="000000"/>
                          </a:solidFill>
                          <a:latin typeface="Calibri"/>
                          <a:ea typeface="Corbel"/>
                          <a:cs typeface="Corbel"/>
                        </a:rPr>
                        <a:t>Animal Husbandry</a:t>
                      </a:r>
                      <a:endParaRPr lang="en-US" sz="16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a:lnSpc>
                          <a:spcPct val="115000"/>
                        </a:lnSpc>
                        <a:spcBef>
                          <a:spcPts val="0"/>
                        </a:spcBef>
                        <a:spcAft>
                          <a:spcPts val="0"/>
                        </a:spcAft>
                      </a:pPr>
                      <a:r>
                        <a:rPr lang="en-US" sz="1400" kern="1200" dirty="0" smtClean="0">
                          <a:solidFill>
                            <a:srgbClr val="000000"/>
                          </a:solidFill>
                          <a:latin typeface="Calibri"/>
                          <a:ea typeface="Corbel"/>
                          <a:cs typeface="Corbel"/>
                        </a:rPr>
                        <a:t>74%</a:t>
                      </a:r>
                      <a:endParaRPr lang="en-US" sz="16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67005">
                <a:tc>
                  <a:txBody>
                    <a:bodyPr/>
                    <a:lstStyle/>
                    <a:p>
                      <a:pPr marL="269875" marR="0" algn="just">
                        <a:lnSpc>
                          <a:spcPct val="115000"/>
                        </a:lnSpc>
                        <a:spcBef>
                          <a:spcPts val="0"/>
                        </a:spcBef>
                        <a:spcAft>
                          <a:spcPts val="0"/>
                        </a:spcAft>
                      </a:pPr>
                      <a:r>
                        <a:rPr lang="en-US" sz="1400" kern="1200" dirty="0">
                          <a:solidFill>
                            <a:srgbClr val="000000"/>
                          </a:solidFill>
                          <a:latin typeface="Calibri"/>
                          <a:ea typeface="Corbel"/>
                          <a:cs typeface="Corbel"/>
                        </a:rPr>
                        <a:t>Pharma products</a:t>
                      </a:r>
                      <a:endParaRPr lang="en-US" sz="16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a:lnSpc>
                          <a:spcPct val="115000"/>
                        </a:lnSpc>
                        <a:spcBef>
                          <a:spcPts val="0"/>
                        </a:spcBef>
                        <a:spcAft>
                          <a:spcPts val="0"/>
                        </a:spcAft>
                      </a:pPr>
                      <a:r>
                        <a:rPr lang="en-US" sz="1400" kern="1200" dirty="0" smtClean="0">
                          <a:solidFill>
                            <a:srgbClr val="000000"/>
                          </a:solidFill>
                          <a:latin typeface="Calibri"/>
                          <a:ea typeface="Corbel"/>
                          <a:cs typeface="Corbel"/>
                        </a:rPr>
                        <a:t>70%</a:t>
                      </a:r>
                      <a:endParaRPr lang="en-US" sz="16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74625">
                <a:tc>
                  <a:txBody>
                    <a:bodyPr/>
                    <a:lstStyle/>
                    <a:p>
                      <a:pPr marL="269875" marR="0" algn="just">
                        <a:lnSpc>
                          <a:spcPct val="115000"/>
                        </a:lnSpc>
                        <a:spcBef>
                          <a:spcPts val="0"/>
                        </a:spcBef>
                        <a:spcAft>
                          <a:spcPts val="0"/>
                        </a:spcAft>
                      </a:pPr>
                      <a:r>
                        <a:rPr lang="en-US" sz="1400" kern="1200" dirty="0">
                          <a:solidFill>
                            <a:srgbClr val="000000"/>
                          </a:solidFill>
                          <a:latin typeface="Calibri"/>
                          <a:ea typeface="Corbel"/>
                          <a:cs typeface="Corbel"/>
                        </a:rPr>
                        <a:t>Others</a:t>
                      </a:r>
                      <a:endParaRPr lang="en-US" sz="16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a:lnSpc>
                          <a:spcPct val="115000"/>
                        </a:lnSpc>
                        <a:spcBef>
                          <a:spcPts val="0"/>
                        </a:spcBef>
                        <a:spcAft>
                          <a:spcPts val="0"/>
                        </a:spcAft>
                      </a:pPr>
                      <a:r>
                        <a:rPr lang="en-US" sz="1400" kern="1200" dirty="0" smtClean="0">
                          <a:solidFill>
                            <a:srgbClr val="000000"/>
                          </a:solidFill>
                          <a:latin typeface="Calibri"/>
                          <a:ea typeface="Corbel"/>
                          <a:cs typeface="Corbel"/>
                        </a:rPr>
                        <a:t>65%</a:t>
                      </a:r>
                      <a:endParaRPr lang="en-US" sz="1600" kern="1200" dirty="0">
                        <a:latin typeface="Cambria"/>
                        <a:ea typeface="Corbel"/>
                        <a:cs typeface="Times New Roman"/>
                      </a:endParaRP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graphicFrame>
        <p:nvGraphicFramePr>
          <p:cNvPr id="6" name="Table 5"/>
          <p:cNvGraphicFramePr>
            <a:graphicFrameLocks noGrp="1"/>
          </p:cNvGraphicFramePr>
          <p:nvPr/>
        </p:nvGraphicFramePr>
        <p:xfrm>
          <a:off x="613410" y="5684408"/>
          <a:ext cx="4784312" cy="1962912"/>
        </p:xfrm>
        <a:graphic>
          <a:graphicData uri="http://schemas.openxmlformats.org/drawingml/2006/table">
            <a:tbl>
              <a:tblPr/>
              <a:tblGrid>
                <a:gridCol w="2793449"/>
                <a:gridCol w="1990863"/>
              </a:tblGrid>
              <a:tr h="233614">
                <a:tc>
                  <a:txBody>
                    <a:bodyPr/>
                    <a:lstStyle/>
                    <a:p>
                      <a:pPr marL="269875" marR="0" algn="ctr">
                        <a:lnSpc>
                          <a:spcPct val="115000"/>
                        </a:lnSpc>
                        <a:spcBef>
                          <a:spcPts val="0"/>
                        </a:spcBef>
                        <a:spcAft>
                          <a:spcPts val="0"/>
                        </a:spcAft>
                      </a:pPr>
                      <a:r>
                        <a:rPr lang="en-US" sz="1400" kern="1200" dirty="0">
                          <a:solidFill>
                            <a:srgbClr val="000000"/>
                          </a:solidFill>
                          <a:latin typeface="Calibri"/>
                          <a:ea typeface="Corbel"/>
                          <a:cs typeface="Corbel"/>
                        </a:rPr>
                        <a:t>Capacity of CSs (MT)</a:t>
                      </a:r>
                      <a:endParaRPr lang="en-US" sz="1400" kern="1200" dirty="0">
                        <a:latin typeface="Cambria"/>
                        <a:ea typeface="Corbel"/>
                        <a:cs typeface="Times New Roman"/>
                      </a:endParaRPr>
                    </a:p>
                  </a:txBody>
                  <a:tcPr marL="59505" marR="5950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269875" marR="0" algn="ctr">
                        <a:lnSpc>
                          <a:spcPct val="115000"/>
                        </a:lnSpc>
                        <a:spcBef>
                          <a:spcPts val="0"/>
                        </a:spcBef>
                        <a:spcAft>
                          <a:spcPts val="0"/>
                        </a:spcAft>
                      </a:pPr>
                      <a:r>
                        <a:rPr lang="en-US" sz="1400" kern="1200" dirty="0">
                          <a:solidFill>
                            <a:srgbClr val="000000"/>
                          </a:solidFill>
                          <a:latin typeface="Calibri"/>
                          <a:ea typeface="Corbel"/>
                          <a:cs typeface="Corbel"/>
                        </a:rPr>
                        <a:t>Capacity Utilization %</a:t>
                      </a:r>
                      <a:endParaRPr lang="en-US" sz="1400" kern="1200" dirty="0">
                        <a:latin typeface="Cambria"/>
                        <a:ea typeface="Corbel"/>
                        <a:cs typeface="Times New Roman"/>
                      </a:endParaRPr>
                    </a:p>
                  </a:txBody>
                  <a:tcPr marL="59505" marR="5950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167276">
                <a:tc>
                  <a:txBody>
                    <a:bodyPr/>
                    <a:lstStyle/>
                    <a:p>
                      <a:pPr marL="269875" marR="0" algn="just">
                        <a:lnSpc>
                          <a:spcPct val="115000"/>
                        </a:lnSpc>
                        <a:spcBef>
                          <a:spcPts val="0"/>
                        </a:spcBef>
                        <a:spcAft>
                          <a:spcPts val="0"/>
                        </a:spcAft>
                      </a:pPr>
                      <a:r>
                        <a:rPr lang="en-US" sz="1400" kern="1200" dirty="0">
                          <a:solidFill>
                            <a:srgbClr val="000000"/>
                          </a:solidFill>
                          <a:latin typeface="Calibri"/>
                          <a:ea typeface="Corbel"/>
                          <a:cs typeface="Corbel"/>
                        </a:rPr>
                        <a:t>&lt; </a:t>
                      </a:r>
                      <a:r>
                        <a:rPr lang="en-US" sz="1400" kern="1200" dirty="0" smtClean="0">
                          <a:solidFill>
                            <a:srgbClr val="000000"/>
                          </a:solidFill>
                          <a:latin typeface="Calibri"/>
                          <a:ea typeface="Corbel"/>
                          <a:cs typeface="Corbel"/>
                        </a:rPr>
                        <a:t>100</a:t>
                      </a:r>
                      <a:endParaRPr lang="en-US" sz="1400" kern="1200" dirty="0">
                        <a:solidFill>
                          <a:srgbClr val="000000"/>
                        </a:solidFill>
                        <a:latin typeface="Calibri"/>
                        <a:ea typeface="Corbel"/>
                        <a:cs typeface="Corbel"/>
                      </a:endParaRPr>
                    </a:p>
                  </a:txBody>
                  <a:tcPr marL="59505" marR="59505"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defTabSz="914400" rtl="0" eaLnBrk="1" latinLnBrk="0" hangingPunct="1">
                        <a:lnSpc>
                          <a:spcPct val="115000"/>
                        </a:lnSpc>
                        <a:spcBef>
                          <a:spcPts val="0"/>
                        </a:spcBef>
                        <a:spcAft>
                          <a:spcPts val="0"/>
                        </a:spcAft>
                      </a:pPr>
                      <a:r>
                        <a:rPr lang="en-US" sz="1400" kern="1200" dirty="0" smtClean="0">
                          <a:solidFill>
                            <a:srgbClr val="000000"/>
                          </a:solidFill>
                          <a:latin typeface="Calibri"/>
                          <a:ea typeface="Corbel"/>
                          <a:cs typeface="Corbel"/>
                        </a:rPr>
                        <a:t>71.9</a:t>
                      </a:r>
                      <a:endParaRPr lang="en-US" sz="1400" kern="1200" dirty="0">
                        <a:solidFill>
                          <a:srgbClr val="000000"/>
                        </a:solidFill>
                        <a:latin typeface="Calibri"/>
                        <a:ea typeface="Corbel"/>
                        <a:cs typeface="Corbel"/>
                      </a:endParaRPr>
                    </a:p>
                  </a:txBody>
                  <a:tcPr marL="59505" marR="5950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67276">
                <a:tc>
                  <a:txBody>
                    <a:bodyPr/>
                    <a:lstStyle/>
                    <a:p>
                      <a:pPr marL="269875" marR="0" algn="just">
                        <a:lnSpc>
                          <a:spcPct val="115000"/>
                        </a:lnSpc>
                        <a:spcBef>
                          <a:spcPts val="0"/>
                        </a:spcBef>
                        <a:spcAft>
                          <a:spcPts val="0"/>
                        </a:spcAft>
                      </a:pPr>
                      <a:r>
                        <a:rPr lang="en-US" sz="1400" kern="1200" dirty="0">
                          <a:solidFill>
                            <a:srgbClr val="000000"/>
                          </a:solidFill>
                          <a:latin typeface="Calibri"/>
                          <a:ea typeface="Corbel"/>
                          <a:cs typeface="Corbel"/>
                        </a:rPr>
                        <a:t> </a:t>
                      </a:r>
                      <a:r>
                        <a:rPr lang="en-US" sz="1400" kern="1200" dirty="0" smtClean="0">
                          <a:solidFill>
                            <a:srgbClr val="000000"/>
                          </a:solidFill>
                          <a:latin typeface="Calibri"/>
                          <a:ea typeface="Corbel"/>
                          <a:cs typeface="Corbel"/>
                        </a:rPr>
                        <a:t>100.1 –500</a:t>
                      </a:r>
                      <a:endParaRPr lang="en-US" sz="1400" kern="1200" dirty="0">
                        <a:solidFill>
                          <a:srgbClr val="000000"/>
                        </a:solidFill>
                        <a:latin typeface="Calibri"/>
                        <a:ea typeface="Corbel"/>
                        <a:cs typeface="Corbel"/>
                      </a:endParaRPr>
                    </a:p>
                  </a:txBody>
                  <a:tcPr marL="59505" marR="59505"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defTabSz="914400" rtl="0" eaLnBrk="1" latinLnBrk="0" hangingPunct="1">
                        <a:lnSpc>
                          <a:spcPct val="115000"/>
                        </a:lnSpc>
                        <a:spcBef>
                          <a:spcPts val="0"/>
                        </a:spcBef>
                        <a:spcAft>
                          <a:spcPts val="0"/>
                        </a:spcAft>
                      </a:pPr>
                      <a:r>
                        <a:rPr lang="en-US" sz="1400" kern="1200" dirty="0" smtClean="0">
                          <a:solidFill>
                            <a:srgbClr val="000000"/>
                          </a:solidFill>
                          <a:latin typeface="Calibri"/>
                          <a:ea typeface="Corbel"/>
                          <a:cs typeface="Corbel"/>
                        </a:rPr>
                        <a:t>76.3</a:t>
                      </a:r>
                      <a:endParaRPr lang="en-US" sz="1400" kern="1200" dirty="0">
                        <a:solidFill>
                          <a:srgbClr val="000000"/>
                        </a:solidFill>
                        <a:latin typeface="Calibri"/>
                        <a:ea typeface="Corbel"/>
                        <a:cs typeface="Corbel"/>
                      </a:endParaRPr>
                    </a:p>
                  </a:txBody>
                  <a:tcPr marL="59505" marR="5950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67276">
                <a:tc>
                  <a:txBody>
                    <a:bodyPr/>
                    <a:lstStyle/>
                    <a:p>
                      <a:pPr marL="269875" marR="0" algn="just">
                        <a:lnSpc>
                          <a:spcPct val="115000"/>
                        </a:lnSpc>
                        <a:spcBef>
                          <a:spcPts val="0"/>
                        </a:spcBef>
                        <a:spcAft>
                          <a:spcPts val="0"/>
                        </a:spcAft>
                      </a:pPr>
                      <a:r>
                        <a:rPr lang="en-US" sz="1400" kern="1200" dirty="0">
                          <a:solidFill>
                            <a:srgbClr val="000000"/>
                          </a:solidFill>
                          <a:latin typeface="Calibri"/>
                          <a:ea typeface="Corbel"/>
                          <a:cs typeface="Corbel"/>
                        </a:rPr>
                        <a:t> </a:t>
                      </a:r>
                      <a:r>
                        <a:rPr lang="en-US" sz="1400" kern="1200" dirty="0" smtClean="0">
                          <a:solidFill>
                            <a:srgbClr val="000000"/>
                          </a:solidFill>
                          <a:latin typeface="Calibri"/>
                          <a:ea typeface="Corbel"/>
                          <a:cs typeface="Corbel"/>
                        </a:rPr>
                        <a:t>500.1 – 1000</a:t>
                      </a:r>
                      <a:endParaRPr lang="en-US" sz="1400" kern="1200" dirty="0">
                        <a:solidFill>
                          <a:srgbClr val="000000"/>
                        </a:solidFill>
                        <a:latin typeface="Calibri"/>
                        <a:ea typeface="Corbel"/>
                        <a:cs typeface="Corbel"/>
                      </a:endParaRPr>
                    </a:p>
                  </a:txBody>
                  <a:tcPr marL="59505" marR="59505"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defTabSz="914400" rtl="0" eaLnBrk="1" latinLnBrk="0" hangingPunct="1">
                        <a:lnSpc>
                          <a:spcPct val="115000"/>
                        </a:lnSpc>
                        <a:spcBef>
                          <a:spcPts val="0"/>
                        </a:spcBef>
                        <a:spcAft>
                          <a:spcPts val="0"/>
                        </a:spcAft>
                      </a:pPr>
                      <a:r>
                        <a:rPr lang="en-US" sz="1400" kern="1200" dirty="0" smtClean="0">
                          <a:solidFill>
                            <a:srgbClr val="000000"/>
                          </a:solidFill>
                          <a:latin typeface="Calibri"/>
                          <a:ea typeface="Corbel"/>
                          <a:cs typeface="Corbel"/>
                        </a:rPr>
                        <a:t>74.1</a:t>
                      </a:r>
                      <a:endParaRPr lang="en-US" sz="1400" kern="1200" dirty="0">
                        <a:solidFill>
                          <a:srgbClr val="000000"/>
                        </a:solidFill>
                        <a:latin typeface="Calibri"/>
                        <a:ea typeface="Corbel"/>
                        <a:cs typeface="Corbel"/>
                      </a:endParaRPr>
                    </a:p>
                  </a:txBody>
                  <a:tcPr marL="59505" marR="5950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67276">
                <a:tc>
                  <a:txBody>
                    <a:bodyPr/>
                    <a:lstStyle/>
                    <a:p>
                      <a:pPr marL="269875" marR="0" algn="just">
                        <a:lnSpc>
                          <a:spcPct val="115000"/>
                        </a:lnSpc>
                        <a:spcBef>
                          <a:spcPts val="0"/>
                        </a:spcBef>
                        <a:spcAft>
                          <a:spcPts val="0"/>
                        </a:spcAft>
                      </a:pPr>
                      <a:r>
                        <a:rPr lang="en-US" sz="1400" kern="1200" dirty="0">
                          <a:solidFill>
                            <a:srgbClr val="000000"/>
                          </a:solidFill>
                          <a:latin typeface="Calibri"/>
                          <a:ea typeface="Corbel"/>
                          <a:cs typeface="Corbel"/>
                        </a:rPr>
                        <a:t> </a:t>
                      </a:r>
                      <a:r>
                        <a:rPr lang="en-US" sz="1400" kern="1200" dirty="0" smtClean="0">
                          <a:solidFill>
                            <a:srgbClr val="000000"/>
                          </a:solidFill>
                          <a:latin typeface="Calibri"/>
                          <a:ea typeface="Corbel"/>
                          <a:cs typeface="Corbel"/>
                        </a:rPr>
                        <a:t>1000.1 – 2000</a:t>
                      </a:r>
                    </a:p>
                  </a:txBody>
                  <a:tcPr marL="59505" marR="59505"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defTabSz="914400" rtl="0" eaLnBrk="1" latinLnBrk="0" hangingPunct="1">
                        <a:lnSpc>
                          <a:spcPct val="115000"/>
                        </a:lnSpc>
                        <a:spcBef>
                          <a:spcPts val="0"/>
                        </a:spcBef>
                        <a:spcAft>
                          <a:spcPts val="0"/>
                        </a:spcAft>
                      </a:pPr>
                      <a:r>
                        <a:rPr lang="en-US" sz="1400" kern="1200" dirty="0" smtClean="0">
                          <a:solidFill>
                            <a:srgbClr val="000000"/>
                          </a:solidFill>
                          <a:latin typeface="Calibri"/>
                          <a:ea typeface="Corbel"/>
                          <a:cs typeface="Corbel"/>
                        </a:rPr>
                        <a:t>72.4</a:t>
                      </a:r>
                      <a:endParaRPr lang="en-US" sz="1400" kern="1200" dirty="0">
                        <a:solidFill>
                          <a:srgbClr val="000000"/>
                        </a:solidFill>
                        <a:latin typeface="Calibri"/>
                        <a:ea typeface="Corbel"/>
                        <a:cs typeface="Corbel"/>
                      </a:endParaRPr>
                    </a:p>
                  </a:txBody>
                  <a:tcPr marL="59505" marR="5950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67276">
                <a:tc>
                  <a:txBody>
                    <a:bodyPr/>
                    <a:lstStyle/>
                    <a:p>
                      <a:pPr marL="269875" marR="0" algn="just">
                        <a:lnSpc>
                          <a:spcPct val="115000"/>
                        </a:lnSpc>
                        <a:spcBef>
                          <a:spcPts val="0"/>
                        </a:spcBef>
                        <a:spcAft>
                          <a:spcPts val="0"/>
                        </a:spcAft>
                      </a:pPr>
                      <a:r>
                        <a:rPr lang="en-US" sz="1400" kern="1200" dirty="0">
                          <a:solidFill>
                            <a:srgbClr val="000000"/>
                          </a:solidFill>
                          <a:latin typeface="Calibri"/>
                          <a:ea typeface="Corbel"/>
                          <a:cs typeface="Corbel"/>
                        </a:rPr>
                        <a:t> </a:t>
                      </a:r>
                      <a:r>
                        <a:rPr lang="en-US" sz="1400" kern="1200" dirty="0" smtClean="0">
                          <a:solidFill>
                            <a:srgbClr val="000000"/>
                          </a:solidFill>
                          <a:latin typeface="Calibri"/>
                          <a:ea typeface="Corbel"/>
                          <a:cs typeface="Corbel"/>
                        </a:rPr>
                        <a:t>2000.1 – 3000</a:t>
                      </a:r>
                      <a:endParaRPr lang="en-US" sz="1400" kern="1200" dirty="0">
                        <a:solidFill>
                          <a:srgbClr val="000000"/>
                        </a:solidFill>
                        <a:latin typeface="Calibri"/>
                        <a:ea typeface="Corbel"/>
                        <a:cs typeface="Corbel"/>
                      </a:endParaRPr>
                    </a:p>
                  </a:txBody>
                  <a:tcPr marL="59505" marR="59505"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defTabSz="914400" rtl="0" eaLnBrk="1" latinLnBrk="0" hangingPunct="1">
                        <a:lnSpc>
                          <a:spcPct val="115000"/>
                        </a:lnSpc>
                        <a:spcBef>
                          <a:spcPts val="0"/>
                        </a:spcBef>
                        <a:spcAft>
                          <a:spcPts val="0"/>
                        </a:spcAft>
                      </a:pPr>
                      <a:r>
                        <a:rPr lang="en-US" sz="1400" kern="1200" dirty="0" smtClean="0">
                          <a:solidFill>
                            <a:srgbClr val="000000"/>
                          </a:solidFill>
                          <a:latin typeface="Calibri"/>
                          <a:ea typeface="Corbel"/>
                          <a:cs typeface="Corbel"/>
                        </a:rPr>
                        <a:t>71.1</a:t>
                      </a:r>
                      <a:endParaRPr lang="en-US" sz="1400" kern="1200" dirty="0">
                        <a:solidFill>
                          <a:srgbClr val="000000"/>
                        </a:solidFill>
                        <a:latin typeface="Calibri"/>
                        <a:ea typeface="Corbel"/>
                        <a:cs typeface="Corbel"/>
                      </a:endParaRPr>
                    </a:p>
                  </a:txBody>
                  <a:tcPr marL="59505" marR="5950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67276">
                <a:tc>
                  <a:txBody>
                    <a:bodyPr/>
                    <a:lstStyle/>
                    <a:p>
                      <a:pPr marL="269875" marR="0" algn="just">
                        <a:lnSpc>
                          <a:spcPct val="115000"/>
                        </a:lnSpc>
                        <a:spcBef>
                          <a:spcPts val="0"/>
                        </a:spcBef>
                        <a:spcAft>
                          <a:spcPts val="0"/>
                        </a:spcAft>
                      </a:pPr>
                      <a:r>
                        <a:rPr lang="en-US" sz="1400" kern="1200" dirty="0">
                          <a:solidFill>
                            <a:srgbClr val="000000"/>
                          </a:solidFill>
                          <a:latin typeface="Calibri"/>
                          <a:ea typeface="Corbel"/>
                          <a:cs typeface="Corbel"/>
                        </a:rPr>
                        <a:t> </a:t>
                      </a:r>
                      <a:r>
                        <a:rPr lang="en-US" sz="1400" kern="1200" dirty="0" smtClean="0">
                          <a:solidFill>
                            <a:srgbClr val="000000"/>
                          </a:solidFill>
                          <a:latin typeface="Calibri"/>
                          <a:ea typeface="Corbel"/>
                          <a:cs typeface="Corbel"/>
                        </a:rPr>
                        <a:t>3000.1 – 5000</a:t>
                      </a:r>
                    </a:p>
                  </a:txBody>
                  <a:tcPr marL="59505" marR="59505"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defTabSz="914400" rtl="0" eaLnBrk="1" latinLnBrk="0" hangingPunct="1">
                        <a:lnSpc>
                          <a:spcPct val="115000"/>
                        </a:lnSpc>
                        <a:spcBef>
                          <a:spcPts val="0"/>
                        </a:spcBef>
                        <a:spcAft>
                          <a:spcPts val="0"/>
                        </a:spcAft>
                      </a:pPr>
                      <a:r>
                        <a:rPr lang="en-US" sz="1400" kern="1200" dirty="0" smtClean="0">
                          <a:solidFill>
                            <a:srgbClr val="000000"/>
                          </a:solidFill>
                          <a:latin typeface="Calibri"/>
                          <a:ea typeface="Corbel"/>
                          <a:cs typeface="Corbel"/>
                        </a:rPr>
                        <a:t>72.7</a:t>
                      </a:r>
                      <a:endParaRPr lang="en-US" sz="1400" kern="1200" dirty="0">
                        <a:solidFill>
                          <a:srgbClr val="000000"/>
                        </a:solidFill>
                        <a:latin typeface="Calibri"/>
                        <a:ea typeface="Corbel"/>
                        <a:cs typeface="Corbel"/>
                      </a:endParaRPr>
                    </a:p>
                  </a:txBody>
                  <a:tcPr marL="59505" marR="5950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67276">
                <a:tc>
                  <a:txBody>
                    <a:bodyPr/>
                    <a:lstStyle/>
                    <a:p>
                      <a:pPr marL="269875" marR="0" algn="just">
                        <a:lnSpc>
                          <a:spcPct val="115000"/>
                        </a:lnSpc>
                        <a:spcBef>
                          <a:spcPts val="0"/>
                        </a:spcBef>
                        <a:spcAft>
                          <a:spcPts val="0"/>
                        </a:spcAft>
                      </a:pPr>
                      <a:r>
                        <a:rPr lang="en-US" sz="1400" kern="1200" dirty="0">
                          <a:solidFill>
                            <a:srgbClr val="000000"/>
                          </a:solidFill>
                          <a:latin typeface="Calibri"/>
                          <a:ea typeface="Corbel"/>
                          <a:cs typeface="Corbel"/>
                        </a:rPr>
                        <a:t> Above </a:t>
                      </a:r>
                      <a:r>
                        <a:rPr lang="en-US" sz="1400" kern="1200" dirty="0" smtClean="0">
                          <a:solidFill>
                            <a:srgbClr val="000000"/>
                          </a:solidFill>
                          <a:latin typeface="Calibri"/>
                          <a:ea typeface="Corbel"/>
                          <a:cs typeface="Corbel"/>
                        </a:rPr>
                        <a:t>5000</a:t>
                      </a:r>
                      <a:endParaRPr lang="en-US" sz="1400" kern="1200" dirty="0">
                        <a:latin typeface="Cambria"/>
                        <a:ea typeface="Corbel"/>
                        <a:cs typeface="Times New Roman"/>
                      </a:endParaRPr>
                    </a:p>
                  </a:txBody>
                  <a:tcPr marL="59505" marR="59505"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269875" marR="0" algn="ctr" defTabSz="914400" rtl="0" eaLnBrk="1" latinLnBrk="0" hangingPunct="1">
                        <a:lnSpc>
                          <a:spcPct val="115000"/>
                        </a:lnSpc>
                        <a:spcBef>
                          <a:spcPts val="0"/>
                        </a:spcBef>
                        <a:spcAft>
                          <a:spcPts val="0"/>
                        </a:spcAft>
                      </a:pPr>
                      <a:r>
                        <a:rPr lang="en-US" sz="1400" kern="1200" dirty="0" smtClean="0">
                          <a:solidFill>
                            <a:srgbClr val="000000"/>
                          </a:solidFill>
                          <a:latin typeface="Calibri"/>
                          <a:ea typeface="Corbel"/>
                          <a:cs typeface="Corbel"/>
                        </a:rPr>
                        <a:t>77.5</a:t>
                      </a:r>
                      <a:endParaRPr lang="en-US" sz="1400" kern="1200" dirty="0">
                        <a:solidFill>
                          <a:srgbClr val="000000"/>
                        </a:solidFill>
                        <a:latin typeface="Calibri"/>
                        <a:ea typeface="Corbel"/>
                        <a:cs typeface="Corbel"/>
                      </a:endParaRPr>
                    </a:p>
                  </a:txBody>
                  <a:tcPr marL="59505" marR="5950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15. TOTAL CAPACITY UTILIZATION OF THE PLANT ACROSS THREE YEARS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2" name="Round Diagonal Corner Rectangle 11"/>
          <p:cNvSpPr/>
          <p:nvPr/>
        </p:nvSpPr>
        <p:spPr bwMode="auto">
          <a:xfrm>
            <a:off x="338287" y="6800664"/>
            <a:ext cx="6309360" cy="156477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400" dirty="0" smtClean="0">
                <a:solidFill>
                  <a:srgbClr val="002060"/>
                </a:solidFill>
                <a:latin typeface="Calibri" pitchFamily="34" charset="0"/>
              </a:rPr>
              <a:t> </a:t>
            </a:r>
            <a:r>
              <a:rPr lang="en-US" sz="1200" dirty="0" smtClean="0">
                <a:solidFill>
                  <a:srgbClr val="002060"/>
                </a:solidFill>
                <a:latin typeface="Calibri" pitchFamily="34" charset="0"/>
              </a:rPr>
              <a:t>The average capacity utilization is at around 75% for all CSs in all three years</a:t>
            </a:r>
            <a:endParaRPr lang="en-US" sz="1200" dirty="0">
              <a:solidFill>
                <a:srgbClr val="002060"/>
              </a:solidFill>
              <a:latin typeface="Calibri" pitchFamily="34" charset="0"/>
            </a:endParaRPr>
          </a:p>
          <a:p>
            <a:pPr marL="177800" lvl="1" indent="-177800" algn="just">
              <a:buFont typeface="Arial" pitchFamily="34" charset="0"/>
              <a:buChar char="•"/>
            </a:pPr>
            <a:r>
              <a:rPr lang="en-US" sz="1200" dirty="0" smtClean="0">
                <a:solidFill>
                  <a:srgbClr val="002060"/>
                </a:solidFill>
                <a:latin typeface="Calibri" pitchFamily="34" charset="0"/>
              </a:rPr>
              <a:t> Across all types of products stored also the capacity utilization ranges between 70 to 75% in 2012. Across the previous 2 years also the capacity utilization similar to 2012</a:t>
            </a:r>
          </a:p>
          <a:p>
            <a:pPr marL="177800" lvl="1" indent="-177800" algn="l">
              <a:buFont typeface="Arial" pitchFamily="34" charset="0"/>
              <a:buChar char="•"/>
            </a:pPr>
            <a:r>
              <a:rPr lang="en-US" sz="1200" dirty="0" smtClean="0">
                <a:solidFill>
                  <a:srgbClr val="002060"/>
                </a:solidFill>
                <a:latin typeface="Calibri" pitchFamily="34" charset="0"/>
              </a:rPr>
              <a:t>The average capacity utilisation is the highest in East zone</a:t>
            </a:r>
          </a:p>
          <a:p>
            <a:pPr marL="177800" lvl="1" indent="-177800" algn="l">
              <a:buFont typeface="Arial" pitchFamily="34" charset="0"/>
              <a:buChar char="•"/>
            </a:pPr>
            <a:r>
              <a:rPr lang="en-US" sz="1200" dirty="0" smtClean="0">
                <a:solidFill>
                  <a:srgbClr val="002060"/>
                </a:solidFill>
                <a:latin typeface="Calibri" pitchFamily="34" charset="0"/>
              </a:rPr>
              <a:t>Capacity utilization in West is the lowest at 71%</a:t>
            </a:r>
          </a:p>
          <a:p>
            <a:pPr marL="177800" lvl="1" indent="-177800" algn="l">
              <a:buFont typeface="Arial" pitchFamily="34" charset="0"/>
              <a:buChar char="•"/>
            </a:pPr>
            <a:endParaRPr lang="en-US" sz="1200" dirty="0" smtClean="0">
              <a:solidFill>
                <a:srgbClr val="002060"/>
              </a:solidFill>
              <a:latin typeface="Calibri" pitchFamily="34" charset="0"/>
            </a:endParaRPr>
          </a:p>
          <a:p>
            <a:pPr marL="177800" lvl="1" indent="-177800" algn="l">
              <a:buFont typeface="Arial" pitchFamily="34" charset="0"/>
              <a:buChar char="•"/>
            </a:pPr>
            <a:endParaRPr lang="en-US" sz="1200" dirty="0" smtClean="0">
              <a:solidFill>
                <a:srgbClr val="002060"/>
              </a:solidFill>
              <a:latin typeface="Calibri" pitchFamily="34" charset="0"/>
            </a:endParaRP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263076" y="1806642"/>
          <a:ext cx="6399477" cy="1685925"/>
        </p:xfrm>
        <a:graphic>
          <a:graphicData uri="http://schemas.openxmlformats.org/drawingml/2006/table">
            <a:tbl>
              <a:tblPr firstRow="1" bandRow="1">
                <a:effectLst>
                  <a:outerShdw blurRad="50800" dist="38100" dir="2700000" algn="tl" rotWithShape="0">
                    <a:prstClr val="black">
                      <a:alpha val="40000"/>
                    </a:prstClr>
                  </a:outerShdw>
                </a:effectLst>
              </a:tblPr>
              <a:tblGrid>
                <a:gridCol w="2063665"/>
                <a:gridCol w="1341910"/>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ALL</a:t>
                      </a:r>
                      <a:r>
                        <a:rPr lang="en-US" sz="1000" b="0" i="0" u="none" strike="noStrike" kern="1200" baseline="0" dirty="0" smtClean="0">
                          <a:solidFill>
                            <a:srgbClr val="002060"/>
                          </a:solidFill>
                          <a:latin typeface="Calibri"/>
                          <a:ea typeface="+mn-ea"/>
                          <a:cs typeface="+mn-cs"/>
                        </a:rPr>
                        <a:t> (n=5003)</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76%</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Horticulture /Agriculture (n=4333)</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76%</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76%</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Processed Food (n=523)</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71%</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70%</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69%</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Animal Husbandry (n=452)</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74%</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73%</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71%</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Pharmaceuticals (n=44)</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70%</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72%</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70%</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Other products (n=27)</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61%</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extBox 13"/>
          <p:cNvSpPr txBox="1"/>
          <p:nvPr/>
        </p:nvSpPr>
        <p:spPr>
          <a:xfrm>
            <a:off x="330200" y="1230376"/>
            <a:ext cx="3805702"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AVERAGE CAPACITY UTILIZATION</a:t>
            </a:r>
            <a:endParaRPr lang="en-US" sz="1400" b="1" i="1" u="sng" dirty="0">
              <a:solidFill>
                <a:srgbClr val="002060"/>
              </a:solidFill>
              <a:latin typeface="Calibri" pitchFamily="34" charset="0"/>
            </a:endParaRPr>
          </a:p>
        </p:txBody>
      </p:sp>
      <p:graphicFrame>
        <p:nvGraphicFramePr>
          <p:cNvPr id="21" name="Table 20"/>
          <p:cNvGraphicFramePr>
            <a:graphicFrameLocks noGrp="1"/>
          </p:cNvGraphicFramePr>
          <p:nvPr>
            <p:extLst>
              <p:ext uri="{D42A27DB-BD31-4B8C-83A1-F6EECF244321}">
                <p14:modId xmlns:p14="http://schemas.microsoft.com/office/powerpoint/2010/main" xmlns="" val="1900869649"/>
              </p:ext>
            </p:extLst>
          </p:nvPr>
        </p:nvGraphicFramePr>
        <p:xfrm>
          <a:off x="260728" y="4913322"/>
          <a:ext cx="6399477" cy="1457325"/>
        </p:xfrm>
        <a:graphic>
          <a:graphicData uri="http://schemas.openxmlformats.org/drawingml/2006/table">
            <a:tbl>
              <a:tblPr firstRow="1" bandRow="1">
                <a:effectLst>
                  <a:outerShdw blurRad="50800" dist="38100" dir="2700000" algn="tl" rotWithShape="0">
                    <a:prstClr val="black">
                      <a:alpha val="40000"/>
                    </a:prstClr>
                  </a:outerShdw>
                </a:effectLst>
              </a:tblPr>
              <a:tblGrid>
                <a:gridCol w="2063665"/>
                <a:gridCol w="1341910"/>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ALL</a:t>
                      </a:r>
                      <a:r>
                        <a:rPr lang="en-US" sz="1000" b="0" i="0" u="none" strike="noStrike" kern="1200" baseline="0" dirty="0" smtClean="0">
                          <a:solidFill>
                            <a:srgbClr val="002060"/>
                          </a:solidFill>
                          <a:latin typeface="Calibri"/>
                          <a:ea typeface="+mn-ea"/>
                          <a:cs typeface="+mn-cs"/>
                        </a:rPr>
                        <a:t> (n=5003)</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76%</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North (n=2142)</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80%</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80%</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East (n=803)</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78%</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78%</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76%</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West (n=1013)</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71%</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72%</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71%</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South (n=1045)</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76%</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70%</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67%</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2" name="TextBox 21"/>
          <p:cNvSpPr txBox="1"/>
          <p:nvPr/>
        </p:nvSpPr>
        <p:spPr>
          <a:xfrm>
            <a:off x="327852" y="4449600"/>
            <a:ext cx="3805702"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ZONE WISE</a:t>
            </a:r>
            <a:endParaRPr lang="en-US" sz="1400" b="1" i="1" u="sng"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6.2 PRODUCT CATEGORIES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9" name="Round Diagonal Corner Rectangle 8"/>
          <p:cNvSpPr/>
          <p:nvPr/>
        </p:nvSpPr>
        <p:spPr bwMode="auto">
          <a:xfrm>
            <a:off x="255270" y="7902464"/>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pPr marL="177800" lvl="1" indent="-177800" algn="just">
              <a:buFont typeface="Arial" pitchFamily="34" charset="0"/>
              <a:buChar char="•"/>
            </a:pPr>
            <a:r>
              <a:rPr lang="en-US" sz="1200" dirty="0">
                <a:solidFill>
                  <a:srgbClr val="002060"/>
                </a:solidFill>
                <a:latin typeface="Calibri" pitchFamily="34" charset="0"/>
              </a:rPr>
              <a:t>Note: Cold storages were asked to classify themselves under 4 product categories. Where multiple products were stored, the first defined category was still retained</a:t>
            </a:r>
            <a:r>
              <a:rPr lang="en-US" sz="1200" dirty="0" smtClean="0">
                <a:solidFill>
                  <a:srgbClr val="002060"/>
                </a:solidFill>
                <a:latin typeface="Calibri" pitchFamily="34" charset="0"/>
              </a:rPr>
              <a:t>.</a:t>
            </a:r>
          </a:p>
          <a:p>
            <a:pPr marL="177800" lvl="1" indent="-177800" algn="just">
              <a:buFont typeface="Arial" pitchFamily="34" charset="0"/>
              <a:buChar char="•"/>
            </a:pPr>
            <a:r>
              <a:rPr lang="en-US" sz="1200" dirty="0" smtClean="0">
                <a:solidFill>
                  <a:srgbClr val="002060"/>
                </a:solidFill>
                <a:latin typeface="Calibri" pitchFamily="34" charset="0"/>
              </a:rPr>
              <a:t>The Venn diagram shows the overlap of product categories stored by CSs</a:t>
            </a:r>
            <a:endParaRPr lang="en-US" sz="1200" dirty="0">
              <a:solidFill>
                <a:srgbClr val="002060"/>
              </a:solidFill>
              <a:latin typeface="Calibri" pitchFamily="34" charset="0"/>
            </a:endParaRPr>
          </a:p>
        </p:txBody>
      </p:sp>
      <p:sp>
        <p:nvSpPr>
          <p:cNvPr id="13" name="Oval 12"/>
          <p:cNvSpPr/>
          <p:nvPr/>
        </p:nvSpPr>
        <p:spPr>
          <a:xfrm>
            <a:off x="121552" y="2504054"/>
            <a:ext cx="1983439" cy="2036748"/>
          </a:xfrm>
          <a:prstGeom prst="ellipse">
            <a:avLst/>
          </a:prstGeom>
          <a:solidFill>
            <a:srgbClr val="FFE1E1">
              <a:alpha val="50196"/>
            </a:srgbClr>
          </a:solidFill>
          <a:ln w="25400" cap="flat" cmpd="sng" algn="ctr">
            <a:solidFill>
              <a:srgbClr val="FFC000"/>
            </a:solidFill>
            <a:prstDash val="solid"/>
          </a:ln>
          <a:effectLst/>
        </p:spPr>
        <p:txBody>
          <a:bodyPr anchor="ctr"/>
          <a:lstStyle/>
          <a:p>
            <a:pPr lvl="0" eaLnBrk="1" fontAlgn="auto" hangingPunct="1">
              <a:spcBef>
                <a:spcPts val="0"/>
              </a:spcBef>
              <a:spcAft>
                <a:spcPts val="0"/>
              </a:spcAft>
              <a:defRPr/>
            </a:pPr>
            <a:r>
              <a:rPr kumimoji="0" lang="en-US" sz="1400" b="1" i="0" u="none" strike="noStrike" kern="0" cap="none" spc="0" normalizeH="0" baseline="0" noProof="0" dirty="0" smtClean="0">
                <a:ln>
                  <a:noFill/>
                </a:ln>
                <a:solidFill>
                  <a:schemeClr val="tx1"/>
                </a:solidFill>
                <a:effectLst/>
                <a:uLnTx/>
                <a:uFillTx/>
                <a:latin typeface="Calibri"/>
                <a:ea typeface="+mn-ea"/>
                <a:cs typeface="+mn-cs"/>
              </a:rPr>
              <a:t>Horticulture / Agriculture</a:t>
            </a:r>
          </a:p>
          <a:p>
            <a:pPr lvl="0" eaLnBrk="1" fontAlgn="auto" hangingPunct="1">
              <a:spcBef>
                <a:spcPts val="0"/>
              </a:spcBef>
              <a:spcAft>
                <a:spcPts val="0"/>
              </a:spcAft>
              <a:defRPr/>
            </a:pPr>
            <a:r>
              <a:rPr lang="en-US" sz="1400" b="1" kern="0" dirty="0" smtClean="0">
                <a:solidFill>
                  <a:schemeClr val="tx1"/>
                </a:solidFill>
                <a:latin typeface="Calibri"/>
                <a:ea typeface="+mn-ea"/>
              </a:rPr>
              <a:t>80%</a:t>
            </a:r>
          </a:p>
          <a:p>
            <a:pPr lvl="0" eaLnBrk="1" fontAlgn="auto" hangingPunct="1">
              <a:spcBef>
                <a:spcPts val="0"/>
              </a:spcBef>
              <a:spcAft>
                <a:spcPts val="0"/>
              </a:spcAft>
              <a:defRPr/>
            </a:pPr>
            <a:endParaRPr kumimoji="0" lang="en-US" sz="1400" b="1" i="0" u="none" strike="noStrike" kern="0" cap="none" spc="0" normalizeH="0" baseline="0" noProof="0" dirty="0" smtClean="0">
              <a:ln>
                <a:noFill/>
              </a:ln>
              <a:solidFill>
                <a:schemeClr val="tx1"/>
              </a:solidFill>
              <a:effectLst/>
              <a:uLnTx/>
              <a:uFillTx/>
              <a:latin typeface="Calibri"/>
              <a:ea typeface="+mn-ea"/>
              <a:cs typeface="+mn-cs"/>
            </a:endParaRPr>
          </a:p>
          <a:p>
            <a:pPr lvl="0" eaLnBrk="1" fontAlgn="auto" hangingPunct="1">
              <a:spcBef>
                <a:spcPts val="0"/>
              </a:spcBef>
              <a:spcAft>
                <a:spcPts val="0"/>
              </a:spcAft>
              <a:defRPr/>
            </a:pPr>
            <a:endParaRPr lang="en-US" sz="1400" b="1" kern="0" dirty="0" smtClean="0">
              <a:solidFill>
                <a:schemeClr val="tx1"/>
              </a:solidFill>
              <a:latin typeface="Calibri"/>
              <a:ea typeface="+mn-ea"/>
            </a:endParaRPr>
          </a:p>
          <a:p>
            <a:pPr lvl="0" eaLnBrk="1" fontAlgn="auto" hangingPunct="1">
              <a:spcBef>
                <a:spcPts val="0"/>
              </a:spcBef>
              <a:spcAft>
                <a:spcPts val="0"/>
              </a:spcAft>
              <a:defRPr/>
            </a:pPr>
            <a:endParaRPr kumimoji="0" lang="en-US" sz="1400" b="1" i="0" u="none" strike="noStrike" kern="0" cap="none" spc="0" normalizeH="0" baseline="0" noProof="0" dirty="0">
              <a:ln>
                <a:noFill/>
              </a:ln>
              <a:solidFill>
                <a:schemeClr val="tx1"/>
              </a:solidFill>
              <a:effectLst/>
              <a:uLnTx/>
              <a:uFillTx/>
              <a:latin typeface="Calibri"/>
              <a:ea typeface="+mn-ea"/>
              <a:cs typeface="+mn-cs"/>
            </a:endParaRPr>
          </a:p>
        </p:txBody>
      </p:sp>
      <p:sp>
        <p:nvSpPr>
          <p:cNvPr id="14" name="Oval 13"/>
          <p:cNvSpPr/>
          <p:nvPr/>
        </p:nvSpPr>
        <p:spPr>
          <a:xfrm>
            <a:off x="1568214" y="3438544"/>
            <a:ext cx="1983439" cy="2036748"/>
          </a:xfrm>
          <a:prstGeom prst="ellipse">
            <a:avLst/>
          </a:prstGeom>
          <a:solidFill>
            <a:srgbClr val="FF9900">
              <a:alpha val="30196"/>
            </a:srgbClr>
          </a:solidFill>
          <a:ln w="25400" cap="flat" cmpd="sng" algn="ctr">
            <a:solidFill>
              <a:srgbClr val="FFC000"/>
            </a:solidFill>
            <a:prstDash val="solid"/>
          </a:ln>
          <a:effectLst/>
        </p:spPr>
        <p:txBody>
          <a:bodyPr anchor="ctr"/>
          <a:lstStyle/>
          <a:p>
            <a:pPr lvl="0" eaLnBrk="1" fontAlgn="auto" hangingPunct="1">
              <a:spcBef>
                <a:spcPts val="0"/>
              </a:spcBef>
              <a:spcAft>
                <a:spcPts val="0"/>
              </a:spcAft>
              <a:defRPr/>
            </a:pPr>
            <a:endParaRPr kumimoji="0" lang="en-US" sz="1400" b="1" i="0" u="none" strike="noStrike" kern="0" cap="none" spc="0" normalizeH="0" baseline="0" noProof="0" dirty="0" smtClean="0">
              <a:ln>
                <a:noFill/>
              </a:ln>
              <a:solidFill>
                <a:schemeClr val="tx1"/>
              </a:solidFill>
              <a:effectLst/>
              <a:uLnTx/>
              <a:uFillTx/>
              <a:latin typeface="Calibri"/>
              <a:ea typeface="+mn-ea"/>
              <a:cs typeface="+mn-cs"/>
            </a:endParaRPr>
          </a:p>
          <a:p>
            <a:pPr lvl="0" eaLnBrk="1" fontAlgn="auto" hangingPunct="1">
              <a:spcBef>
                <a:spcPts val="0"/>
              </a:spcBef>
              <a:spcAft>
                <a:spcPts val="0"/>
              </a:spcAft>
              <a:defRPr/>
            </a:pPr>
            <a:endParaRPr lang="en-US" sz="1400" b="1" kern="0" dirty="0" smtClean="0">
              <a:solidFill>
                <a:schemeClr val="tx1"/>
              </a:solidFill>
              <a:latin typeface="Calibri"/>
              <a:ea typeface="+mn-ea"/>
            </a:endParaRPr>
          </a:p>
          <a:p>
            <a:pPr lvl="0" eaLnBrk="1" fontAlgn="auto" hangingPunct="1">
              <a:spcBef>
                <a:spcPts val="0"/>
              </a:spcBef>
              <a:spcAft>
                <a:spcPts val="0"/>
              </a:spcAft>
              <a:defRPr/>
            </a:pPr>
            <a:endParaRPr kumimoji="0" lang="en-US" sz="1400" b="1" i="0" u="none" strike="noStrike" kern="0" cap="none" spc="0" normalizeH="0" baseline="0" noProof="0" dirty="0" smtClean="0">
              <a:ln>
                <a:noFill/>
              </a:ln>
              <a:solidFill>
                <a:schemeClr val="tx1"/>
              </a:solidFill>
              <a:effectLst/>
              <a:uLnTx/>
              <a:uFillTx/>
              <a:latin typeface="Calibri"/>
              <a:ea typeface="+mn-ea"/>
              <a:cs typeface="+mn-cs"/>
            </a:endParaRPr>
          </a:p>
          <a:p>
            <a:pPr lvl="0" eaLnBrk="1" fontAlgn="auto" hangingPunct="1">
              <a:spcBef>
                <a:spcPts val="0"/>
              </a:spcBef>
              <a:spcAft>
                <a:spcPts val="0"/>
              </a:spcAft>
              <a:defRPr/>
            </a:pPr>
            <a:r>
              <a:rPr kumimoji="0" lang="en-US" sz="1400" b="1" i="0" u="none" strike="noStrike" kern="0" cap="none" spc="0" normalizeH="0" baseline="0" noProof="0" dirty="0" smtClean="0">
                <a:ln>
                  <a:noFill/>
                </a:ln>
                <a:solidFill>
                  <a:schemeClr val="tx1"/>
                </a:solidFill>
                <a:effectLst/>
                <a:uLnTx/>
                <a:uFillTx/>
                <a:latin typeface="Calibri"/>
                <a:ea typeface="+mn-ea"/>
                <a:cs typeface="+mn-cs"/>
              </a:rPr>
              <a:t>   Pharmaceuticals</a:t>
            </a:r>
          </a:p>
          <a:p>
            <a:pPr lvl="0" eaLnBrk="1" fontAlgn="auto" hangingPunct="1">
              <a:spcBef>
                <a:spcPts val="0"/>
              </a:spcBef>
              <a:spcAft>
                <a:spcPts val="0"/>
              </a:spcAft>
              <a:defRPr/>
            </a:pPr>
            <a:r>
              <a:rPr lang="en-US" sz="1400" b="1" kern="0" dirty="0" smtClean="0">
                <a:solidFill>
                  <a:schemeClr val="tx1"/>
                </a:solidFill>
                <a:latin typeface="Calibri"/>
                <a:ea typeface="+mn-ea"/>
              </a:rPr>
              <a:t>0.1 %</a:t>
            </a:r>
            <a:endParaRPr kumimoji="0" lang="en-US" sz="1400" b="1" i="0" u="none" strike="noStrike" kern="0" cap="none" spc="0" normalizeH="0" baseline="0" noProof="0" dirty="0">
              <a:ln>
                <a:noFill/>
              </a:ln>
              <a:solidFill>
                <a:schemeClr val="tx1"/>
              </a:solidFill>
              <a:effectLst/>
              <a:uLnTx/>
              <a:uFillTx/>
              <a:latin typeface="Calibri"/>
              <a:ea typeface="+mn-ea"/>
              <a:cs typeface="+mn-cs"/>
            </a:endParaRPr>
          </a:p>
        </p:txBody>
      </p:sp>
      <p:sp>
        <p:nvSpPr>
          <p:cNvPr id="15" name="Oval 14"/>
          <p:cNvSpPr/>
          <p:nvPr/>
        </p:nvSpPr>
        <p:spPr>
          <a:xfrm>
            <a:off x="-2913" y="3504646"/>
            <a:ext cx="1983439" cy="2036748"/>
          </a:xfrm>
          <a:prstGeom prst="ellipse">
            <a:avLst/>
          </a:prstGeom>
          <a:solidFill>
            <a:srgbClr val="D9D9D9">
              <a:alpha val="30196"/>
            </a:srgbClr>
          </a:solidFill>
          <a:ln w="25400" cap="flat" cmpd="sng" algn="ctr">
            <a:solidFill>
              <a:srgbClr val="FFC000"/>
            </a:solidFill>
            <a:prstDash val="solid"/>
          </a:ln>
          <a:effectLst/>
        </p:spPr>
        <p:txBody>
          <a:bodyPr anchor="ctr"/>
          <a:lstStyle/>
          <a:p>
            <a:pPr lvl="0" eaLnBrk="1" fontAlgn="auto" hangingPunct="1">
              <a:spcBef>
                <a:spcPts val="0"/>
              </a:spcBef>
              <a:spcAft>
                <a:spcPts val="0"/>
              </a:spcAft>
              <a:defRPr/>
            </a:pPr>
            <a:endParaRPr kumimoji="0" lang="en-US" sz="1400" b="1" i="0" u="none" strike="noStrike" kern="0" cap="none" spc="0" normalizeH="0" baseline="0" noProof="0" dirty="0" smtClean="0">
              <a:ln>
                <a:noFill/>
              </a:ln>
              <a:solidFill>
                <a:schemeClr val="tx1"/>
              </a:solidFill>
              <a:effectLst/>
              <a:uLnTx/>
              <a:uFillTx/>
              <a:latin typeface="Calibri"/>
              <a:ea typeface="+mn-ea"/>
              <a:cs typeface="+mn-cs"/>
            </a:endParaRPr>
          </a:p>
          <a:p>
            <a:pPr lvl="0" eaLnBrk="1" fontAlgn="auto" hangingPunct="1">
              <a:spcBef>
                <a:spcPts val="0"/>
              </a:spcBef>
              <a:spcAft>
                <a:spcPts val="0"/>
              </a:spcAft>
              <a:defRPr/>
            </a:pPr>
            <a:endParaRPr lang="en-US" sz="1400" b="1" kern="0" dirty="0" smtClean="0">
              <a:solidFill>
                <a:schemeClr val="tx1"/>
              </a:solidFill>
              <a:latin typeface="Calibri"/>
              <a:ea typeface="+mn-ea"/>
            </a:endParaRPr>
          </a:p>
          <a:p>
            <a:pPr lvl="0" eaLnBrk="1" fontAlgn="auto" hangingPunct="1">
              <a:spcBef>
                <a:spcPts val="0"/>
              </a:spcBef>
              <a:spcAft>
                <a:spcPts val="0"/>
              </a:spcAft>
              <a:defRPr/>
            </a:pPr>
            <a:endParaRPr kumimoji="0" lang="en-US" sz="1400" b="1" i="0" u="none" strike="noStrike" kern="0" cap="none" spc="0" normalizeH="0" baseline="0" noProof="0" dirty="0" smtClean="0">
              <a:ln>
                <a:noFill/>
              </a:ln>
              <a:solidFill>
                <a:schemeClr val="tx1"/>
              </a:solidFill>
              <a:effectLst/>
              <a:uLnTx/>
              <a:uFillTx/>
              <a:latin typeface="Calibri"/>
              <a:ea typeface="+mn-ea"/>
              <a:cs typeface="+mn-cs"/>
            </a:endParaRPr>
          </a:p>
          <a:p>
            <a:pPr lvl="0" eaLnBrk="1" fontAlgn="auto" hangingPunct="1">
              <a:spcBef>
                <a:spcPts val="0"/>
              </a:spcBef>
              <a:spcAft>
                <a:spcPts val="0"/>
              </a:spcAft>
              <a:defRPr/>
            </a:pPr>
            <a:r>
              <a:rPr kumimoji="0" lang="en-US" sz="1400" b="1" i="0" u="none" strike="noStrike" kern="0" cap="none" spc="0" normalizeH="0" baseline="0" noProof="0" dirty="0" smtClean="0">
                <a:ln>
                  <a:noFill/>
                </a:ln>
                <a:solidFill>
                  <a:schemeClr val="tx1"/>
                </a:solidFill>
                <a:effectLst/>
                <a:uLnTx/>
                <a:uFillTx/>
                <a:latin typeface="Calibri"/>
                <a:ea typeface="+mn-ea"/>
                <a:cs typeface="+mn-cs"/>
              </a:rPr>
              <a:t>Animal Husbandry</a:t>
            </a:r>
          </a:p>
          <a:p>
            <a:pPr lvl="0" eaLnBrk="1" fontAlgn="auto" hangingPunct="1">
              <a:spcBef>
                <a:spcPts val="0"/>
              </a:spcBef>
              <a:spcAft>
                <a:spcPts val="0"/>
              </a:spcAft>
              <a:defRPr/>
            </a:pPr>
            <a:r>
              <a:rPr lang="en-US" sz="1400" b="1" kern="0" dirty="0" smtClean="0">
                <a:solidFill>
                  <a:schemeClr val="tx1"/>
                </a:solidFill>
                <a:latin typeface="Calibri"/>
                <a:ea typeface="+mn-ea"/>
              </a:rPr>
              <a:t>7%</a:t>
            </a:r>
            <a:endParaRPr kumimoji="0" lang="en-US" sz="1400" b="1" i="0" u="none" strike="noStrike" kern="0" cap="none" spc="0" normalizeH="0" baseline="0" noProof="0" dirty="0">
              <a:ln>
                <a:noFill/>
              </a:ln>
              <a:solidFill>
                <a:schemeClr val="tx1"/>
              </a:solidFill>
              <a:effectLst/>
              <a:uLnTx/>
              <a:uFillTx/>
              <a:latin typeface="Calibri"/>
              <a:ea typeface="+mn-ea"/>
              <a:cs typeface="+mn-cs"/>
            </a:endParaRPr>
          </a:p>
        </p:txBody>
      </p:sp>
      <p:sp>
        <p:nvSpPr>
          <p:cNvPr id="16" name="Oval 15"/>
          <p:cNvSpPr/>
          <p:nvPr/>
        </p:nvSpPr>
        <p:spPr>
          <a:xfrm>
            <a:off x="1613715" y="2488561"/>
            <a:ext cx="1983439" cy="2036748"/>
          </a:xfrm>
          <a:prstGeom prst="ellipse">
            <a:avLst/>
          </a:prstGeom>
          <a:solidFill>
            <a:srgbClr val="CCECFF">
              <a:alpha val="40000"/>
            </a:srgbClr>
          </a:solidFill>
          <a:ln w="25400" cap="flat" cmpd="sng" algn="ctr">
            <a:solidFill>
              <a:srgbClr val="FFC000"/>
            </a:solidFill>
            <a:prstDash val="solid"/>
          </a:ln>
          <a:effectLst/>
        </p:spPr>
        <p:txBody>
          <a:bodyPr anchor="ctr"/>
          <a:lstStyle/>
          <a:p>
            <a:pPr lvl="0" eaLnBrk="1" fontAlgn="auto" hangingPunct="1">
              <a:spcBef>
                <a:spcPts val="0"/>
              </a:spcBef>
              <a:spcAft>
                <a:spcPts val="0"/>
              </a:spcAft>
              <a:defRPr/>
            </a:pPr>
            <a:r>
              <a:rPr kumimoji="0" lang="en-US" sz="1400" b="1" i="0" u="none" strike="noStrike" kern="0" cap="none" spc="0" normalizeH="0" baseline="0" noProof="0" dirty="0" smtClean="0">
                <a:ln>
                  <a:noFill/>
                </a:ln>
                <a:solidFill>
                  <a:schemeClr val="tx1"/>
                </a:solidFill>
                <a:effectLst/>
                <a:uLnTx/>
                <a:uFillTx/>
                <a:latin typeface="Calibri"/>
                <a:ea typeface="+mn-ea"/>
                <a:cs typeface="+mn-cs"/>
              </a:rPr>
              <a:t>Processed Food</a:t>
            </a:r>
          </a:p>
          <a:p>
            <a:pPr lvl="0" eaLnBrk="1" fontAlgn="auto" hangingPunct="1">
              <a:spcBef>
                <a:spcPts val="0"/>
              </a:spcBef>
              <a:spcAft>
                <a:spcPts val="0"/>
              </a:spcAft>
              <a:defRPr/>
            </a:pPr>
            <a:r>
              <a:rPr lang="en-US" sz="1400" b="1" kern="0" dirty="0" smtClean="0">
                <a:solidFill>
                  <a:schemeClr val="tx1"/>
                </a:solidFill>
                <a:latin typeface="Calibri"/>
                <a:ea typeface="+mn-ea"/>
              </a:rPr>
              <a:t>5.1%</a:t>
            </a:r>
          </a:p>
          <a:p>
            <a:pPr lvl="0" eaLnBrk="1" fontAlgn="auto" hangingPunct="1">
              <a:spcBef>
                <a:spcPts val="0"/>
              </a:spcBef>
              <a:spcAft>
                <a:spcPts val="0"/>
              </a:spcAft>
              <a:defRPr/>
            </a:pPr>
            <a:endParaRPr kumimoji="0" lang="en-US" sz="1400" b="1" i="0" u="none" strike="noStrike" kern="0" cap="none" spc="0" normalizeH="0" baseline="0" noProof="0" dirty="0" smtClean="0">
              <a:ln>
                <a:noFill/>
              </a:ln>
              <a:solidFill>
                <a:schemeClr val="tx1"/>
              </a:solidFill>
              <a:effectLst/>
              <a:uLnTx/>
              <a:uFillTx/>
              <a:latin typeface="Calibri"/>
              <a:ea typeface="+mn-ea"/>
              <a:cs typeface="+mn-cs"/>
            </a:endParaRPr>
          </a:p>
          <a:p>
            <a:pPr lvl="0" eaLnBrk="1" fontAlgn="auto" hangingPunct="1">
              <a:spcBef>
                <a:spcPts val="0"/>
              </a:spcBef>
              <a:spcAft>
                <a:spcPts val="0"/>
              </a:spcAft>
              <a:defRPr/>
            </a:pPr>
            <a:endParaRPr lang="en-US" sz="1400" b="1" kern="0" dirty="0" smtClean="0">
              <a:solidFill>
                <a:schemeClr val="tx1"/>
              </a:solidFill>
              <a:latin typeface="Calibri"/>
              <a:ea typeface="+mn-ea"/>
            </a:endParaRPr>
          </a:p>
          <a:p>
            <a:pPr lvl="0" eaLnBrk="1" fontAlgn="auto" hangingPunct="1">
              <a:spcBef>
                <a:spcPts val="0"/>
              </a:spcBef>
              <a:spcAft>
                <a:spcPts val="0"/>
              </a:spcAft>
              <a:defRPr/>
            </a:pPr>
            <a:endParaRPr kumimoji="0" lang="en-US" sz="1400" b="1" i="0" u="none" strike="noStrike" kern="0" cap="none" spc="0" normalizeH="0" baseline="0" noProof="0" dirty="0">
              <a:ln>
                <a:noFill/>
              </a:ln>
              <a:solidFill>
                <a:schemeClr val="tx1"/>
              </a:solidFill>
              <a:effectLst/>
              <a:uLnTx/>
              <a:uFillTx/>
              <a:latin typeface="Calibri"/>
              <a:ea typeface="+mn-ea"/>
              <a:cs typeface="+mn-cs"/>
            </a:endParaRPr>
          </a:p>
        </p:txBody>
      </p:sp>
      <p:sp>
        <p:nvSpPr>
          <p:cNvPr id="17" name="TextBox 16"/>
          <p:cNvSpPr txBox="1"/>
          <p:nvPr/>
        </p:nvSpPr>
        <p:spPr>
          <a:xfrm>
            <a:off x="1682145" y="3067491"/>
            <a:ext cx="359394" cy="261610"/>
          </a:xfrm>
          <a:prstGeom prst="rect">
            <a:avLst/>
          </a:prstGeom>
          <a:noFill/>
        </p:spPr>
        <p:txBody>
          <a:bodyPr wrap="none" rtlCol="0">
            <a:spAutoFit/>
          </a:bodyPr>
          <a:lstStyle/>
          <a:p>
            <a:r>
              <a:rPr lang="en-US" sz="1100" b="1" dirty="0" smtClean="0">
                <a:solidFill>
                  <a:schemeClr val="tx1"/>
                </a:solidFill>
                <a:latin typeface="Calibri" pitchFamily="34" charset="0"/>
              </a:rPr>
              <a:t>4%</a:t>
            </a:r>
            <a:endParaRPr lang="en-US" sz="1100" b="1" dirty="0">
              <a:solidFill>
                <a:schemeClr val="tx1"/>
              </a:solidFill>
              <a:latin typeface="Calibri" pitchFamily="34" charset="0"/>
            </a:endParaRPr>
          </a:p>
        </p:txBody>
      </p:sp>
      <p:sp>
        <p:nvSpPr>
          <p:cNvPr id="18" name="TextBox 17"/>
          <p:cNvSpPr txBox="1"/>
          <p:nvPr/>
        </p:nvSpPr>
        <p:spPr>
          <a:xfrm>
            <a:off x="857328" y="3772465"/>
            <a:ext cx="359393" cy="261610"/>
          </a:xfrm>
          <a:prstGeom prst="rect">
            <a:avLst/>
          </a:prstGeom>
          <a:noFill/>
        </p:spPr>
        <p:txBody>
          <a:bodyPr wrap="none" rtlCol="0">
            <a:spAutoFit/>
          </a:bodyPr>
          <a:lstStyle/>
          <a:p>
            <a:r>
              <a:rPr lang="en-US" sz="1100" b="1" dirty="0" smtClean="0">
                <a:solidFill>
                  <a:schemeClr val="tx1"/>
                </a:solidFill>
                <a:latin typeface="Calibri" pitchFamily="34" charset="0"/>
              </a:rPr>
              <a:t>1%</a:t>
            </a:r>
            <a:endParaRPr lang="en-US" sz="1100" b="1" dirty="0">
              <a:solidFill>
                <a:schemeClr val="tx1"/>
              </a:solidFill>
              <a:latin typeface="Calibri" pitchFamily="34" charset="0"/>
            </a:endParaRPr>
          </a:p>
        </p:txBody>
      </p:sp>
      <p:sp>
        <p:nvSpPr>
          <p:cNvPr id="19" name="TextBox 18"/>
          <p:cNvSpPr txBox="1"/>
          <p:nvPr/>
        </p:nvSpPr>
        <p:spPr>
          <a:xfrm>
            <a:off x="1832394" y="3643541"/>
            <a:ext cx="470001" cy="261610"/>
          </a:xfrm>
          <a:prstGeom prst="rect">
            <a:avLst/>
          </a:prstGeom>
          <a:noFill/>
        </p:spPr>
        <p:txBody>
          <a:bodyPr wrap="none" rtlCol="0">
            <a:spAutoFit/>
          </a:bodyPr>
          <a:lstStyle/>
          <a:p>
            <a:r>
              <a:rPr lang="en-US" sz="1100" b="1" dirty="0" smtClean="0">
                <a:solidFill>
                  <a:schemeClr val="tx1"/>
                </a:solidFill>
                <a:latin typeface="Calibri" pitchFamily="34" charset="0"/>
              </a:rPr>
              <a:t>0.3%</a:t>
            </a:r>
            <a:endParaRPr lang="en-US" sz="1100" b="1" dirty="0">
              <a:solidFill>
                <a:schemeClr val="tx1"/>
              </a:solidFill>
              <a:latin typeface="Calibri" pitchFamily="34" charset="0"/>
            </a:endParaRPr>
          </a:p>
        </p:txBody>
      </p:sp>
      <p:sp>
        <p:nvSpPr>
          <p:cNvPr id="20" name="TextBox 19"/>
          <p:cNvSpPr txBox="1"/>
          <p:nvPr/>
        </p:nvSpPr>
        <p:spPr>
          <a:xfrm>
            <a:off x="1378022" y="3642119"/>
            <a:ext cx="470001" cy="261610"/>
          </a:xfrm>
          <a:prstGeom prst="rect">
            <a:avLst/>
          </a:prstGeom>
          <a:noFill/>
        </p:spPr>
        <p:txBody>
          <a:bodyPr wrap="none" rtlCol="0">
            <a:spAutoFit/>
          </a:bodyPr>
          <a:lstStyle/>
          <a:p>
            <a:r>
              <a:rPr lang="en-US" sz="1100" b="1" dirty="0" smtClean="0">
                <a:solidFill>
                  <a:schemeClr val="tx1"/>
                </a:solidFill>
                <a:latin typeface="Calibri" pitchFamily="34" charset="0"/>
              </a:rPr>
              <a:t>0.5%</a:t>
            </a:r>
            <a:endParaRPr lang="en-US" sz="1100" b="1" dirty="0">
              <a:solidFill>
                <a:schemeClr val="tx1"/>
              </a:solidFill>
              <a:latin typeface="Calibri" pitchFamily="34" charset="0"/>
            </a:endParaRPr>
          </a:p>
        </p:txBody>
      </p:sp>
      <p:sp>
        <p:nvSpPr>
          <p:cNvPr id="22" name="TextBox 21"/>
          <p:cNvSpPr txBox="1"/>
          <p:nvPr/>
        </p:nvSpPr>
        <p:spPr>
          <a:xfrm>
            <a:off x="2353647" y="3804311"/>
            <a:ext cx="542136" cy="261610"/>
          </a:xfrm>
          <a:prstGeom prst="rect">
            <a:avLst/>
          </a:prstGeom>
          <a:noFill/>
        </p:spPr>
        <p:txBody>
          <a:bodyPr wrap="none" rtlCol="0">
            <a:spAutoFit/>
          </a:bodyPr>
          <a:lstStyle/>
          <a:p>
            <a:r>
              <a:rPr lang="en-US" sz="1100" b="1" dirty="0" smtClean="0">
                <a:solidFill>
                  <a:schemeClr val="tx1"/>
                </a:solidFill>
                <a:latin typeface="Calibri" pitchFamily="34" charset="0"/>
              </a:rPr>
              <a:t>0.04%</a:t>
            </a:r>
            <a:endParaRPr lang="en-US" sz="1100" b="1" dirty="0">
              <a:solidFill>
                <a:schemeClr val="tx1"/>
              </a:solidFill>
              <a:latin typeface="Calibri" pitchFamily="34" charset="0"/>
            </a:endParaRPr>
          </a:p>
        </p:txBody>
      </p:sp>
      <p:graphicFrame>
        <p:nvGraphicFramePr>
          <p:cNvPr id="23" name="Table 22"/>
          <p:cNvGraphicFramePr>
            <a:graphicFrameLocks noGrp="1"/>
          </p:cNvGraphicFramePr>
          <p:nvPr/>
        </p:nvGraphicFramePr>
        <p:xfrm>
          <a:off x="3916643" y="1752044"/>
          <a:ext cx="2849084" cy="5749131"/>
        </p:xfrm>
        <a:graphic>
          <a:graphicData uri="http://schemas.openxmlformats.org/drawingml/2006/table">
            <a:tbl>
              <a:tblPr firstRow="1" bandRow="1">
                <a:effectLst>
                  <a:outerShdw blurRad="50800" dist="38100" dir="2700000" algn="tl" rotWithShape="0">
                    <a:prstClr val="black">
                      <a:alpha val="40000"/>
                    </a:prstClr>
                  </a:outerShdw>
                </a:effectLst>
              </a:tblPr>
              <a:tblGrid>
                <a:gridCol w="2182349"/>
                <a:gridCol w="666735"/>
              </a:tblGrid>
              <a:tr h="973296">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dirty="0" smtClean="0">
                          <a:solidFill>
                            <a:schemeClr val="bg1"/>
                          </a:solidFill>
                          <a:latin typeface="Calibri"/>
                          <a:ea typeface="+mn-ea"/>
                        </a:rPr>
                        <a:t>Type of Products</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394874"/>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All</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(n=4885)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394874"/>
                    </a:solidFill>
                  </a:tcPr>
                </a:tc>
              </a:tr>
              <a:tr h="274320">
                <a:tc>
                  <a:txBody>
                    <a:bodyPr/>
                    <a:lstStyle/>
                    <a:p>
                      <a:pPr algn="l" fontAlgn="b"/>
                      <a:r>
                        <a:rPr lang="en-US" sz="1100" b="1" i="0" u="none" strike="noStrike" dirty="0" smtClean="0">
                          <a:solidFill>
                            <a:srgbClr val="000000"/>
                          </a:solidFill>
                          <a:latin typeface="Calibri"/>
                        </a:rPr>
                        <a:t> Horticulture / Agriculture</a:t>
                      </a:r>
                      <a:endParaRPr lang="en-US" sz="1100" b="1" i="0" u="none" strike="noStrike" dirty="0">
                        <a:solidFill>
                          <a:srgbClr val="00000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algn="ctr" fontAlgn="ctr"/>
                      <a:r>
                        <a:rPr lang="en-US" sz="1100" b="1" i="0" u="none" strike="noStrike" dirty="0" smtClean="0">
                          <a:solidFill>
                            <a:srgbClr val="000000"/>
                          </a:solidFill>
                          <a:latin typeface="Calibri"/>
                        </a:rPr>
                        <a:t>86%</a:t>
                      </a:r>
                      <a:endParaRPr lang="en-US" sz="1100" b="1" i="0" u="none" strike="noStrike" dirty="0">
                        <a:solidFill>
                          <a:srgbClr val="00000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r>
              <a:tr h="274320">
                <a:tc>
                  <a:txBody>
                    <a:bodyPr/>
                    <a:lstStyle/>
                    <a:p>
                      <a:pPr marL="109538" indent="0" algn="l" fontAlgn="b"/>
                      <a:r>
                        <a:rPr lang="en-US" sz="1100" b="0" i="0" u="none" strike="noStrike" kern="1200" dirty="0" smtClean="0">
                          <a:solidFill>
                            <a:srgbClr val="002060"/>
                          </a:solidFill>
                          <a:latin typeface="Calibri"/>
                          <a:ea typeface="+mn-ea"/>
                          <a:cs typeface="+mn-cs"/>
                        </a:rPr>
                        <a:t> Only Horticulture / Agriculture</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smtClean="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109538" indent="0" algn="l" fontAlgn="b"/>
                      <a:r>
                        <a:rPr lang="en-US" sz="1100" b="0" i="0" u="none" strike="noStrike" kern="1200" dirty="0" smtClean="0">
                          <a:solidFill>
                            <a:srgbClr val="002060"/>
                          </a:solidFill>
                          <a:latin typeface="Calibri"/>
                          <a:ea typeface="+mn-ea"/>
                          <a:cs typeface="+mn-cs"/>
                        </a:rPr>
                        <a:t> Horticulture / Agriculture and Processed Food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smtClean="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109538" indent="0" algn="l" fontAlgn="b"/>
                      <a:r>
                        <a:rPr lang="en-US" sz="1100" b="0" i="0" u="none" strike="noStrike" kern="1200" dirty="0" smtClean="0">
                          <a:solidFill>
                            <a:srgbClr val="002060"/>
                          </a:solidFill>
                          <a:latin typeface="Calibri"/>
                          <a:ea typeface="+mn-ea"/>
                          <a:cs typeface="+mn-cs"/>
                        </a:rPr>
                        <a:t> Horticulture / Agriculture and Animal Husbandry</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smtClean="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109538" indent="0" algn="l" fontAlgn="b"/>
                      <a:r>
                        <a:rPr lang="en-US" sz="1100" b="0" i="0" u="none" strike="noStrike" kern="1200" dirty="0" smtClean="0">
                          <a:solidFill>
                            <a:srgbClr val="002060"/>
                          </a:solidFill>
                          <a:latin typeface="Calibri"/>
                          <a:ea typeface="+mn-ea"/>
                          <a:cs typeface="+mn-cs"/>
                        </a:rPr>
                        <a:t> Horticulture / Agriculture and Pharmaceuticals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smtClean="0">
                          <a:solidFill>
                            <a:srgbClr val="002060"/>
                          </a:solidFill>
                          <a:latin typeface="Calibri"/>
                          <a:ea typeface="+mn-ea"/>
                          <a:cs typeface="+mn-cs"/>
                        </a:rPr>
                        <a:t>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109538" marR="0" indent="0" algn="l" defTabSz="914400" rtl="0" eaLnBrk="1" fontAlgn="b" latinLnBrk="0" hangingPunct="1">
                        <a:lnSpc>
                          <a:spcPct val="100000"/>
                        </a:lnSpc>
                        <a:spcBef>
                          <a:spcPts val="0"/>
                        </a:spcBef>
                        <a:spcAft>
                          <a:spcPts val="0"/>
                        </a:spcAft>
                        <a:buClrTx/>
                        <a:buSzTx/>
                        <a:buFontTx/>
                        <a:buNone/>
                        <a:tabLst/>
                        <a:defRPr/>
                      </a:pPr>
                      <a:r>
                        <a:rPr lang="en-US" sz="1100" b="0" i="0" u="none" strike="noStrike" kern="1200" dirty="0" smtClean="0">
                          <a:solidFill>
                            <a:srgbClr val="002060"/>
                          </a:solidFill>
                          <a:latin typeface="Calibri"/>
                          <a:ea typeface="+mn-ea"/>
                          <a:cs typeface="+mn-cs"/>
                        </a:rPr>
                        <a:t> Horticulture / Agriculture /Processed Food/Animal</a:t>
                      </a:r>
                      <a:r>
                        <a:rPr lang="en-US" sz="1100" b="0" i="0" u="none" strike="noStrike" kern="1200" baseline="0" dirty="0" smtClean="0">
                          <a:solidFill>
                            <a:srgbClr val="002060"/>
                          </a:solidFill>
                          <a:latin typeface="Calibri"/>
                          <a:ea typeface="+mn-ea"/>
                          <a:cs typeface="+mn-cs"/>
                        </a:rPr>
                        <a:t> husbandry</a:t>
                      </a:r>
                      <a:endParaRPr lang="en-US" sz="11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smtClean="0">
                          <a:solidFill>
                            <a:srgbClr val="002060"/>
                          </a:solidFill>
                          <a:latin typeface="Calibri"/>
                          <a:ea typeface="+mn-ea"/>
                          <a:cs typeface="+mn-cs"/>
                        </a:rPr>
                        <a:t>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109538" indent="0" algn="l" fontAlgn="b"/>
                      <a:r>
                        <a:rPr lang="en-US" sz="1100" b="0" i="0" u="none" strike="noStrike" kern="1200" dirty="0" smtClean="0">
                          <a:solidFill>
                            <a:srgbClr val="002060"/>
                          </a:solidFill>
                          <a:latin typeface="Calibri"/>
                          <a:ea typeface="+mn-ea"/>
                          <a:cs typeface="+mn-cs"/>
                        </a:rPr>
                        <a:t> Horticulture / Agriculture /Processed Food/Pharmaceuticals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smtClean="0">
                          <a:solidFill>
                            <a:srgbClr val="002060"/>
                          </a:solidFill>
                          <a:latin typeface="Calibri"/>
                          <a:ea typeface="+mn-ea"/>
                          <a:cs typeface="+mn-cs"/>
                        </a:rPr>
                        <a:t>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109538" marR="0" indent="0" algn="l" defTabSz="914400" rtl="0" eaLnBrk="1" fontAlgn="b" latinLnBrk="0" hangingPunct="1">
                        <a:lnSpc>
                          <a:spcPct val="100000"/>
                        </a:lnSpc>
                        <a:spcBef>
                          <a:spcPts val="0"/>
                        </a:spcBef>
                        <a:spcAft>
                          <a:spcPts val="0"/>
                        </a:spcAft>
                        <a:buClrTx/>
                        <a:buSzTx/>
                        <a:buFontTx/>
                        <a:buNone/>
                        <a:tabLst/>
                        <a:defRPr/>
                      </a:pPr>
                      <a:r>
                        <a:rPr lang="en-US" sz="1100" b="0" i="0" u="none" strike="noStrike" kern="1200" dirty="0" smtClean="0">
                          <a:solidFill>
                            <a:srgbClr val="002060"/>
                          </a:solidFill>
                          <a:latin typeface="Calibri"/>
                          <a:ea typeface="+mn-ea"/>
                          <a:cs typeface="+mn-cs"/>
                        </a:rPr>
                        <a:t> Horticulture / Agriculture /Animal Husbandry /Pharmaceuticals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smtClean="0">
                          <a:solidFill>
                            <a:srgbClr val="002060"/>
                          </a:solidFill>
                          <a:latin typeface="Calibri"/>
                          <a:ea typeface="+mn-ea"/>
                          <a:cs typeface="+mn-cs"/>
                        </a:rPr>
                        <a:t>0.04%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109538" indent="0" algn="l" fontAlgn="b"/>
                      <a:r>
                        <a:rPr lang="en-US" sz="1100" b="0" i="0" u="none" strike="noStrike" kern="1200" dirty="0" smtClean="0">
                          <a:solidFill>
                            <a:srgbClr val="002060"/>
                          </a:solidFill>
                          <a:latin typeface="Calibri"/>
                          <a:ea typeface="+mn-ea"/>
                          <a:cs typeface="+mn-cs"/>
                        </a:rPr>
                        <a:t> Horticulture / Agriculture /Processed Food/Animal Husbandry/Pharmaceuticals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smtClean="0">
                          <a:solidFill>
                            <a:srgbClr val="002060"/>
                          </a:solidFill>
                          <a:latin typeface="Calibri"/>
                          <a:ea typeface="+mn-ea"/>
                          <a:cs typeface="+mn-cs"/>
                        </a:rPr>
                        <a:t>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1" i="0" u="none" strike="noStrike" dirty="0">
                          <a:solidFill>
                            <a:srgbClr val="000000"/>
                          </a:solidFill>
                          <a:latin typeface="Calibri"/>
                        </a:rPr>
                        <a:t> Processed food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algn="ctr"/>
                      <a:r>
                        <a:rPr lang="en-US" sz="1100" b="1" i="0" u="none" strike="noStrike" kern="1200" dirty="0" smtClean="0">
                          <a:solidFill>
                            <a:srgbClr val="00000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r>
              <a:tr h="274320">
                <a:tc>
                  <a:txBody>
                    <a:bodyPr/>
                    <a:lstStyle/>
                    <a:p>
                      <a:pPr marL="109538" indent="0" algn="l" defTabSz="914400" rtl="0" eaLnBrk="1" fontAlgn="ctr" latinLnBrk="0" hangingPunct="1"/>
                      <a:r>
                        <a:rPr lang="en-US" sz="1100" b="0" i="0" u="none" strike="noStrike" kern="1200" dirty="0" smtClean="0">
                          <a:solidFill>
                            <a:srgbClr val="002060"/>
                          </a:solidFill>
                          <a:latin typeface="Calibri"/>
                          <a:ea typeface="+mn-ea"/>
                          <a:cs typeface="+mn-cs"/>
                        </a:rPr>
                        <a:t> Only Processed food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algn="l" defTabSz="914400" rtl="0" eaLnBrk="1" fontAlgn="ctr" latinLnBrk="0" hangingPunct="1"/>
                      <a:r>
                        <a:rPr lang="en-US" sz="1100" b="1" i="0" u="none" strike="noStrike" kern="1200" dirty="0" smtClean="0">
                          <a:solidFill>
                            <a:srgbClr val="000000"/>
                          </a:solidFill>
                          <a:latin typeface="Calibri"/>
                          <a:ea typeface="+mn-ea"/>
                          <a:cs typeface="+mn-cs"/>
                        </a:rPr>
                        <a:t> Animal Husbandry</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algn="ctr"/>
                      <a:r>
                        <a:rPr lang="en-US" sz="1100" b="1" i="0" u="none" strike="noStrike" kern="1200" dirty="0" smtClean="0">
                          <a:solidFill>
                            <a:srgbClr val="00000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r>
              <a:tr h="274320">
                <a:tc>
                  <a:txBody>
                    <a:bodyPr/>
                    <a:lstStyle/>
                    <a:p>
                      <a:pPr marL="109538" indent="0" algn="l" defTabSz="914400" rtl="0" eaLnBrk="1" fontAlgn="ctr" latinLnBrk="0" hangingPunct="1"/>
                      <a:r>
                        <a:rPr lang="en-US" sz="1100" b="0" i="0" u="none" strike="noStrike" kern="1200" dirty="0" smtClean="0">
                          <a:solidFill>
                            <a:srgbClr val="002060"/>
                          </a:solidFill>
                          <a:latin typeface="Calibri"/>
                          <a:ea typeface="+mn-ea"/>
                          <a:cs typeface="+mn-cs"/>
                        </a:rPr>
                        <a:t> Only Animal Husbandry</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algn="l" defTabSz="914400" rtl="0" eaLnBrk="1" fontAlgn="ctr" latinLnBrk="0" hangingPunct="1"/>
                      <a:r>
                        <a:rPr lang="en-US" sz="1100" b="1" i="0" u="none" strike="noStrike" kern="1200" dirty="0" smtClean="0">
                          <a:solidFill>
                            <a:srgbClr val="000000"/>
                          </a:solidFill>
                          <a:latin typeface="Calibri"/>
                          <a:ea typeface="+mn-ea"/>
                          <a:cs typeface="+mn-cs"/>
                        </a:rPr>
                        <a:t> Pharmaceuticals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algn="ctr"/>
                      <a:r>
                        <a:rPr lang="en-US" sz="1100" b="1" i="0" u="none" strike="noStrike" kern="1200" dirty="0" smtClean="0">
                          <a:solidFill>
                            <a:srgbClr val="00000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r>
              <a:tr h="274320">
                <a:tc>
                  <a:txBody>
                    <a:bodyPr/>
                    <a:lstStyle/>
                    <a:p>
                      <a:pPr marL="109538" indent="0" algn="l" defTabSz="914400" rtl="0" eaLnBrk="1" fontAlgn="ctr" latinLnBrk="0" hangingPunct="1"/>
                      <a:r>
                        <a:rPr lang="en-US" sz="1100" b="0" i="0" u="none" strike="noStrike" kern="1200" dirty="0" smtClean="0">
                          <a:solidFill>
                            <a:srgbClr val="002060"/>
                          </a:solidFill>
                          <a:latin typeface="Calibri"/>
                          <a:ea typeface="+mn-ea"/>
                          <a:cs typeface="+mn-cs"/>
                        </a:rPr>
                        <a:t> Only Pharmaceuticals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4" name="TextBox 23"/>
          <p:cNvSpPr txBox="1"/>
          <p:nvPr/>
        </p:nvSpPr>
        <p:spPr>
          <a:xfrm>
            <a:off x="1370457" y="4108724"/>
            <a:ext cx="542136" cy="261610"/>
          </a:xfrm>
          <a:prstGeom prst="rect">
            <a:avLst/>
          </a:prstGeom>
          <a:noFill/>
        </p:spPr>
        <p:txBody>
          <a:bodyPr wrap="none" rtlCol="0">
            <a:spAutoFit/>
          </a:bodyPr>
          <a:lstStyle/>
          <a:p>
            <a:r>
              <a:rPr lang="en-US" sz="1100" b="1" dirty="0" smtClean="0">
                <a:solidFill>
                  <a:schemeClr val="tx1"/>
                </a:solidFill>
                <a:latin typeface="Calibri" pitchFamily="34" charset="0"/>
              </a:rPr>
              <a:t>0.04%</a:t>
            </a:r>
            <a:endParaRPr lang="en-US" sz="1100" b="1" dirty="0">
              <a:solidFill>
                <a:schemeClr val="tx1"/>
              </a:solidFill>
              <a:latin typeface="Calibri" pitchFamily="34" charset="0"/>
            </a:endParaRPr>
          </a:p>
        </p:txBody>
      </p:sp>
      <p:sp>
        <p:nvSpPr>
          <p:cNvPr id="25" name="TextBox 24"/>
          <p:cNvSpPr txBox="1"/>
          <p:nvPr/>
        </p:nvSpPr>
        <p:spPr>
          <a:xfrm>
            <a:off x="1590958" y="3856671"/>
            <a:ext cx="442749" cy="246221"/>
          </a:xfrm>
          <a:prstGeom prst="rect">
            <a:avLst/>
          </a:prstGeom>
          <a:noFill/>
        </p:spPr>
        <p:txBody>
          <a:bodyPr wrap="none" rtlCol="0">
            <a:spAutoFit/>
          </a:bodyPr>
          <a:lstStyle/>
          <a:p>
            <a:r>
              <a:rPr lang="en-US" sz="1000" b="1" dirty="0" smtClean="0">
                <a:solidFill>
                  <a:schemeClr val="tx1"/>
                </a:solidFill>
                <a:latin typeface="Calibri" pitchFamily="34" charset="0"/>
              </a:rPr>
              <a:t>0.2%</a:t>
            </a:r>
            <a:endParaRPr lang="en-US" sz="1000" b="1" dirty="0">
              <a:solidFill>
                <a:schemeClr val="tx1"/>
              </a:solidFill>
              <a:latin typeface="Calibri" pitchFamily="34" charset="0"/>
            </a:endParaRPr>
          </a:p>
        </p:txBody>
      </p:sp>
      <p:sp>
        <p:nvSpPr>
          <p:cNvPr id="27" name="TextBox 26"/>
          <p:cNvSpPr txBox="1"/>
          <p:nvPr/>
        </p:nvSpPr>
        <p:spPr>
          <a:xfrm>
            <a:off x="1816099" y="4061099"/>
            <a:ext cx="470001" cy="261610"/>
          </a:xfrm>
          <a:prstGeom prst="rect">
            <a:avLst/>
          </a:prstGeom>
          <a:noFill/>
        </p:spPr>
        <p:txBody>
          <a:bodyPr wrap="none" rtlCol="0">
            <a:spAutoFit/>
          </a:bodyPr>
          <a:lstStyle/>
          <a:p>
            <a:r>
              <a:rPr lang="en-US" sz="1100" b="1" dirty="0" smtClean="0">
                <a:solidFill>
                  <a:schemeClr val="tx1"/>
                </a:solidFill>
                <a:latin typeface="Calibri" pitchFamily="34" charset="0"/>
              </a:rPr>
              <a:t>0.2%</a:t>
            </a:r>
            <a:endParaRPr lang="en-US" sz="1100" b="1" dirty="0">
              <a:solidFill>
                <a:schemeClr val="tx1"/>
              </a:solidFill>
              <a:latin typeface="Calibri" pitchFamily="34" charset="0"/>
            </a:endParaRPr>
          </a:p>
        </p:txBody>
      </p:sp>
    </p:spTree>
  </p:cSld>
  <p:clrMapOvr>
    <a:masterClrMapping/>
  </p:clrMapOvr>
  <p:transition/>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15. TOTAL CAPACITY UTILIZATION OF THE PLANT ACROSS THREE YEARS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263076" y="1971742"/>
          <a:ext cx="6399477" cy="1228725"/>
        </p:xfrm>
        <a:graphic>
          <a:graphicData uri="http://schemas.openxmlformats.org/drawingml/2006/table">
            <a:tbl>
              <a:tblPr firstRow="1" bandRow="1">
                <a:effectLst>
                  <a:outerShdw blurRad="50800" dist="38100" dir="2700000" algn="tl" rotWithShape="0">
                    <a:prstClr val="black">
                      <a:alpha val="40000"/>
                    </a:prstClr>
                  </a:outerShdw>
                </a:effectLst>
              </a:tblPr>
              <a:tblGrid>
                <a:gridCol w="2063665"/>
                <a:gridCol w="1341910"/>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smtClean="0">
                          <a:solidFill>
                            <a:srgbClr val="002060"/>
                          </a:solidFill>
                          <a:latin typeface="Calibri"/>
                          <a:ea typeface="+mn-ea"/>
                          <a:cs typeface="+mn-cs"/>
                        </a:rPr>
                        <a:t>Urban CS’s (n=1481)</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Rural CS’s (n=3522)</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NHB/NHM (n=3061)</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Others (n=1942)</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extBox 13"/>
          <p:cNvSpPr txBox="1"/>
          <p:nvPr/>
        </p:nvSpPr>
        <p:spPr>
          <a:xfrm>
            <a:off x="330200" y="1230376"/>
            <a:ext cx="3805702"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AVERAGE CAPACITY UTILIZATION</a:t>
            </a:r>
            <a:endParaRPr lang="en-US" sz="1400" b="1" i="1" u="sng" dirty="0">
              <a:solidFill>
                <a:srgbClr val="002060"/>
              </a:solidFill>
              <a:latin typeface="Calibri" pitchFamily="34" charset="0"/>
            </a:endParaRPr>
          </a:p>
        </p:txBody>
      </p:sp>
      <p:sp>
        <p:nvSpPr>
          <p:cNvPr id="10" name="Content Placeholder 2"/>
          <p:cNvSpPr>
            <a:spLocks noGrp="1"/>
          </p:cNvSpPr>
          <p:nvPr>
            <p:ph idx="1"/>
          </p:nvPr>
        </p:nvSpPr>
        <p:spPr>
          <a:xfrm>
            <a:off x="157270" y="6836092"/>
            <a:ext cx="6370655" cy="971551"/>
          </a:xfrm>
        </p:spPr>
        <p:txBody>
          <a:bodyPr/>
          <a:lstStyle/>
          <a:p>
            <a:pPr algn="just"/>
            <a:r>
              <a:rPr lang="en-US" sz="1200" dirty="0" smtClean="0"/>
              <a:t>Between urban and rural as well as between NHB assisted and other CSs, there is not a big difference in capacity utilization. All CSs have over 73% capacity utilization across years.</a:t>
            </a:r>
            <a:endParaRPr lang="en-IN" sz="1200" dirty="0" smtClean="0"/>
          </a:p>
          <a:p>
            <a:pPr algn="just"/>
            <a:r>
              <a:rPr lang="en-IN" sz="1200" dirty="0" smtClean="0"/>
              <a:t>In terms of capacity utilization, the  government related cold storages have shown a consistent growth over the last 3 years, though it still have one of the lower capacity utilisation compared to private sector companies. </a:t>
            </a:r>
          </a:p>
          <a:p>
            <a:pPr>
              <a:buNone/>
            </a:pPr>
            <a:endParaRPr lang="en-IN" dirty="0" smtClean="0"/>
          </a:p>
          <a:p>
            <a:endParaRPr lang="en-IN" dirty="0" smtClean="0"/>
          </a:p>
          <a:p>
            <a:endParaRPr lang="en-IN" dirty="0" smtClean="0"/>
          </a:p>
          <a:p>
            <a:endParaRPr lang="en-IN" dirty="0" smtClean="0"/>
          </a:p>
          <a:p>
            <a:endParaRPr lang="en-IN" dirty="0" smtClean="0"/>
          </a:p>
          <a:p>
            <a:pPr>
              <a:buNone/>
            </a:pPr>
            <a:endParaRPr lang="en-IN" dirty="0" smtClean="0"/>
          </a:p>
        </p:txBody>
      </p:sp>
      <p:graphicFrame>
        <p:nvGraphicFramePr>
          <p:cNvPr id="9" name="Table 8"/>
          <p:cNvGraphicFramePr>
            <a:graphicFrameLocks noGrp="1"/>
          </p:cNvGraphicFramePr>
          <p:nvPr>
            <p:extLst>
              <p:ext uri="{D42A27DB-BD31-4B8C-83A1-F6EECF244321}">
                <p14:modId xmlns:p14="http://schemas.microsoft.com/office/powerpoint/2010/main" xmlns="" val="1900869649"/>
              </p:ext>
            </p:extLst>
          </p:nvPr>
        </p:nvGraphicFramePr>
        <p:xfrm>
          <a:off x="263076" y="3864042"/>
          <a:ext cx="6399477" cy="2457069"/>
        </p:xfrm>
        <a:graphic>
          <a:graphicData uri="http://schemas.openxmlformats.org/drawingml/2006/table">
            <a:tbl>
              <a:tblPr firstRow="1" bandRow="1">
                <a:effectLst>
                  <a:outerShdw blurRad="50800" dist="38100" dir="2700000" algn="tl" rotWithShape="0">
                    <a:prstClr val="black">
                      <a:alpha val="40000"/>
                    </a:prstClr>
                  </a:outerShdw>
                </a:effectLst>
              </a:tblPr>
              <a:tblGrid>
                <a:gridCol w="2063665"/>
                <a:gridCol w="1341910"/>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smtClean="0">
                          <a:solidFill>
                            <a:srgbClr val="002060"/>
                          </a:solidFill>
                          <a:latin typeface="Calibri"/>
                          <a:ea typeface="+mn-ea"/>
                          <a:cs typeface="+mn-cs"/>
                        </a:rPr>
                        <a:t>Proprietorship (n=1336)</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Partnership (n=1667)</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Company Public Ltd. (n=174)</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Company Private Ltd. (n=1563)</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Association Public (n=5)</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Association Private (n=12)</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Cooperative (n=130)</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Government (Co./Dept./PSU)</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Not mentioned Ownership</a:t>
                      </a:r>
                      <a:r>
                        <a:rPr lang="en-US" sz="1000" b="0" i="0" u="none" strike="noStrike" kern="1200" baseline="0" dirty="0" smtClean="0">
                          <a:solidFill>
                            <a:srgbClr val="002060"/>
                          </a:solidFill>
                          <a:latin typeface="Calibri"/>
                          <a:ea typeface="+mn-ea"/>
                          <a:cs typeface="+mn-cs"/>
                        </a:rPr>
                        <a:t> Type (n=24)</a:t>
                      </a:r>
                      <a:endParaRPr lang="en-US" sz="1000" b="0" i="0" u="none" strike="noStrike" kern="1200" dirty="0" smtClean="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a:xfrm>
            <a:off x="983677" y="0"/>
            <a:ext cx="5439302" cy="922464"/>
          </a:xfrm>
        </p:spPr>
        <p:txBody>
          <a:bodyPr/>
          <a:lstStyle/>
          <a:p>
            <a:r>
              <a:rPr lang="en-US" dirty="0" smtClean="0"/>
              <a:t>15. TOTAL CAPACITY UTILIZATION OF THE PLANT</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2" name="Round Diagonal Corner Rectangle 11"/>
          <p:cNvSpPr/>
          <p:nvPr/>
        </p:nvSpPr>
        <p:spPr bwMode="auto">
          <a:xfrm>
            <a:off x="338287" y="8104240"/>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Though overall  capacity utilization is at 75%, it is lowest at Nagaland at 5% utilization. Tripura also has one of the lower capacity utilization at 55%.</a:t>
            </a:r>
          </a:p>
          <a:p>
            <a:pPr marL="177800" lvl="1" indent="-177800" algn="just">
              <a:buFont typeface="Arial" pitchFamily="34" charset="0"/>
              <a:buChar char="•"/>
            </a:pPr>
            <a:r>
              <a:rPr lang="en-US" sz="1200" dirty="0" smtClean="0">
                <a:solidFill>
                  <a:srgbClr val="002060"/>
                </a:solidFill>
                <a:latin typeface="Calibri" pitchFamily="34" charset="0"/>
              </a:rPr>
              <a:t>Other states that have lower capacity utilization are Andaman, Bihar, Gujarat, HP, J&amp;K, Jharkhand, Sikkim and Uttaranchal, where capacity utilization is between 55% and 70%</a:t>
            </a:r>
            <a:endParaRPr lang="en-US" sz="1200" dirty="0">
              <a:solidFill>
                <a:srgbClr val="002060"/>
              </a:solidFill>
              <a:latin typeface="Calibri" pitchFamily="34" charset="0"/>
            </a:endParaRP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263076" y="1438886"/>
          <a:ext cx="6399477" cy="576604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182880">
                <a:tc>
                  <a:txBody>
                    <a:bodyPr/>
                    <a:lstStyle/>
                    <a:p>
                      <a:pPr algn="l" fontAlgn="b"/>
                      <a:r>
                        <a:rPr lang="en-US" sz="1000" b="0" i="0" u="none" strike="noStrike" kern="1200" dirty="0" smtClean="0">
                          <a:solidFill>
                            <a:srgbClr val="002060"/>
                          </a:solidFill>
                          <a:latin typeface="Calibri"/>
                          <a:ea typeface="+mn-ea"/>
                          <a:cs typeface="+mn-cs"/>
                        </a:rPr>
                        <a:t>ALL</a:t>
                      </a:r>
                      <a:r>
                        <a:rPr lang="en-US" sz="1000" b="0" i="0" u="none" strike="noStrike" kern="1200" baseline="0" dirty="0" smtClean="0">
                          <a:solidFill>
                            <a:srgbClr val="002060"/>
                          </a:solidFill>
                          <a:latin typeface="Calibri"/>
                          <a:ea typeface="+mn-ea"/>
                          <a:cs typeface="+mn-cs"/>
                        </a:rPr>
                        <a:t> (n=5003)</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76%</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8544">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Maharashtra (n=451)</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74%</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79%</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78%</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UP (n=1371)</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78%</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83%</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83%</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Andaman and Nicobar Islands (n=10)</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70%</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50%</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Andhra Pradesh (n=600)</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77%</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68%</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64%</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Assam (n=22)</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64%</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64%</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Bihar (n=169)</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69%</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69%</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Chandigarh (n=3)</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92%</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92%</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77%</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Chhattisgarh (n=76)</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76%</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73%</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71%</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Delhi (n=35)</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80%</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84%</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84%</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Goa (n=7)</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90%</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88%</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84%</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Gujarat (n=399)</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62%</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62%</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60%</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Haryana (n=185)</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71%</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76%</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77%</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Himachal Pradesh (n=14)</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69%</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72%</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Jammu and Kashmir (n=16)</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62%</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62%</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57%</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Jharkhand (n=19)</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65%</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58%</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60%</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Karnataka (n=188)</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70%</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69%</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69%</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Kerala (n=143)</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76%</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74%</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73%</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Madhya Pradesh (n=156)</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83%</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81%</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78%</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Nagaland (n=1)</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Orissa (n=38)</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69%</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58%</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60%</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Pondicherry (n=2)</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80%</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80%</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80%</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Punjab (n=402)</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68%</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71%</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72%</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Rajasthan (n=104)</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78%</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79%</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78%</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Sikkim (n=5)</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94355">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Tamil Nadu (n=102)</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77%</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74%</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70%</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Tripura (n=9)</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53%</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Uttaranchal (n=12)</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56%</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70%</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66%</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West Bengal (n=464)</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83%</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85%</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84%</a:t>
                      </a:r>
                      <a:endParaRPr lang="en-US" sz="1100" b="0" i="0" u="none" strike="noStrike" kern="1200" dirty="0">
                        <a:solidFill>
                          <a:srgbClr val="002060"/>
                        </a:solidFill>
                        <a:latin typeface="Calibri"/>
                        <a:ea typeface="+mn-ea"/>
                        <a:cs typeface="+mn-cs"/>
                      </a:endParaRP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4" name="TextBox 23"/>
          <p:cNvSpPr txBox="1"/>
          <p:nvPr/>
        </p:nvSpPr>
        <p:spPr>
          <a:xfrm>
            <a:off x="330200" y="1061560"/>
            <a:ext cx="3805702"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STATE WISE</a:t>
            </a:r>
          </a:p>
        </p:txBody>
      </p:sp>
    </p:spTree>
  </p:cSld>
  <p:clrMapOvr>
    <a:masterClrMapping/>
  </p:clrMapOvr>
  <p:transition/>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05532" y="1866109"/>
            <a:ext cx="5995877" cy="4418717"/>
          </a:xfrm>
        </p:spPr>
        <p:txBody>
          <a:bodyPr/>
          <a:lstStyle/>
          <a:p>
            <a:pPr algn="ctr"/>
            <a:r>
              <a:rPr lang="en-US" sz="3600" dirty="0" smtClean="0"/>
              <a:t>CHAPTER 16</a:t>
            </a:r>
            <a:br>
              <a:rPr lang="en-US" sz="3600" dirty="0" smtClean="0"/>
            </a:br>
            <a:r>
              <a:rPr lang="en-US" sz="3600" dirty="0" smtClean="0"/>
              <a:t/>
            </a:r>
            <a:br>
              <a:rPr lang="en-US" sz="3600" dirty="0" smtClean="0"/>
            </a:br>
            <a:r>
              <a:rPr lang="en-US" sz="3600" dirty="0" smtClean="0"/>
              <a:t>POWER SOURCE &amp; ITS UTILIZATION</a:t>
            </a:r>
            <a:br>
              <a:rPr lang="en-US" sz="3600" dirty="0" smtClean="0"/>
            </a:br>
            <a:r>
              <a:rPr lang="en-US" sz="3600" dirty="0" smtClean="0"/>
              <a:t/>
            </a:r>
            <a:br>
              <a:rPr lang="en-US" sz="3600" dirty="0" smtClean="0"/>
            </a:br>
            <a:r>
              <a:rPr lang="en-US" sz="3600" dirty="0" smtClean="0"/>
              <a:t/>
            </a:r>
            <a:br>
              <a:rPr lang="en-US" sz="3600" dirty="0" smtClean="0"/>
            </a:br>
            <a:r>
              <a:rPr lang="en-US" sz="2000" dirty="0" smtClean="0">
                <a:solidFill>
                  <a:srgbClr val="002060"/>
                </a:solidFill>
              </a:rPr>
              <a:t> Page no 272 to 294</a:t>
            </a:r>
            <a:endParaRPr lang="en-US" sz="3600" dirty="0"/>
          </a:p>
        </p:txBody>
      </p:sp>
    </p:spTree>
  </p:cSld>
  <p:clrMapOvr>
    <a:masterClrMapping/>
  </p:clrMapOvr>
  <p:transition/>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16. POWER SOURCE, GENERATORS OR ALTERNATE SOURCE</a:t>
            </a:r>
            <a:endParaRPr lang="en-US" dirty="0"/>
          </a:p>
        </p:txBody>
      </p:sp>
      <p:sp>
        <p:nvSpPr>
          <p:cNvPr id="3" name="Content Placeholder 2"/>
          <p:cNvSpPr>
            <a:spLocks noGrp="1"/>
          </p:cNvSpPr>
          <p:nvPr>
            <p:ph idx="1"/>
          </p:nvPr>
        </p:nvSpPr>
        <p:spPr/>
        <p:txBody>
          <a:bodyPr/>
          <a:lstStyle/>
          <a:p>
            <a:pPr algn="just"/>
            <a:endParaRPr lang="en-IN" sz="1200" dirty="0" smtClean="0"/>
          </a:p>
          <a:p>
            <a:pPr algn="just"/>
            <a:r>
              <a:rPr lang="en-IN" sz="1200" dirty="0" smtClean="0"/>
              <a:t>On an average most CS’s get a sanctioned load in the range of 150 – 200 kVA. Gujarat, Kerala, and West Bengal are states which have been sanctioned more than 200 kVA of load which is higher than the national average of 168.9 kVA. Some bigger states like Karnataka and Rajasthan have extremely low sanctioned loads which may be an area of concern for the CS’s located there. </a:t>
            </a:r>
            <a:endParaRPr lang="en-US" sz="1200" dirty="0" smtClean="0"/>
          </a:p>
          <a:p>
            <a:pPr algn="just"/>
            <a:endParaRPr lang="en-US" dirty="0" smtClean="0"/>
          </a:p>
          <a:p>
            <a:pPr algn="just"/>
            <a:r>
              <a:rPr lang="en-IN" b="1" dirty="0" smtClean="0"/>
              <a:t>Yearly energy utilization</a:t>
            </a:r>
          </a:p>
          <a:p>
            <a:pPr algn="just"/>
            <a:endParaRPr lang="en-IN" b="1" dirty="0" smtClean="0"/>
          </a:p>
          <a:p>
            <a:pPr algn="just"/>
            <a:endParaRPr lang="en-IN" b="1" dirty="0" smtClean="0"/>
          </a:p>
          <a:p>
            <a:pPr algn="just"/>
            <a:endParaRPr lang="en-IN" b="1" dirty="0" smtClean="0"/>
          </a:p>
          <a:p>
            <a:pPr algn="just"/>
            <a:endParaRPr lang="en-IN" b="1" dirty="0" smtClean="0"/>
          </a:p>
          <a:p>
            <a:pPr algn="just"/>
            <a:endParaRPr lang="en-IN" b="1" dirty="0" smtClean="0"/>
          </a:p>
          <a:p>
            <a:pPr algn="just"/>
            <a:endParaRPr lang="en-IN" b="1" dirty="0" smtClean="0"/>
          </a:p>
          <a:p>
            <a:pPr algn="just"/>
            <a:endParaRPr lang="en-IN" b="1" dirty="0" smtClean="0"/>
          </a:p>
          <a:p>
            <a:pPr algn="just"/>
            <a:r>
              <a:rPr lang="en-IN" sz="1200" b="1" dirty="0" smtClean="0"/>
              <a:t> </a:t>
            </a:r>
            <a:r>
              <a:rPr lang="en-IN" sz="1200" dirty="0" smtClean="0"/>
              <a:t>In 2012-13, the all India expense on energy is INR 18.99 Lakh (per cold store per year). Animal husbandry and pharmaceutical based CS’s have a relatively higher expenditure on energy, and report existence of higher number of evaporator / compressor units in these facilities.</a:t>
            </a:r>
          </a:p>
          <a:p>
            <a:pPr marL="177800" lvl="1" indent="-177800" algn="just">
              <a:buFont typeface="Arial" pitchFamily="34" charset="0"/>
              <a:buChar char="•"/>
            </a:pPr>
            <a:endParaRPr lang="en-US" sz="1200" dirty="0" smtClean="0">
              <a:solidFill>
                <a:srgbClr val="002060"/>
              </a:solidFill>
            </a:endParaRPr>
          </a:p>
          <a:p>
            <a:pPr marL="444500" lvl="1" indent="-444500" algn="just">
              <a:buFont typeface="Webdings" pitchFamily="18" charset="2"/>
              <a:buChar char="`"/>
            </a:pPr>
            <a:endParaRPr lang="en-US" sz="1200" dirty="0" smtClean="0">
              <a:solidFill>
                <a:srgbClr val="002060"/>
              </a:solidFill>
              <a:cs typeface="+mn-cs"/>
            </a:endParaRPr>
          </a:p>
          <a:p>
            <a:pPr marL="444500" lvl="1" indent="-444500" algn="just">
              <a:buFont typeface="Webdings" pitchFamily="18" charset="2"/>
              <a:buChar char="`"/>
            </a:pPr>
            <a:endParaRPr lang="en-US" sz="1200" dirty="0" smtClean="0">
              <a:solidFill>
                <a:srgbClr val="002060"/>
              </a:solidFill>
              <a:cs typeface="+mn-cs"/>
            </a:endParaRPr>
          </a:p>
          <a:p>
            <a:pPr algn="just"/>
            <a:endParaRPr lang="en-US" dirty="0" smtClean="0"/>
          </a:p>
          <a:p>
            <a:pPr algn="just"/>
            <a:endParaRPr lang="en-US" dirty="0"/>
          </a:p>
        </p:txBody>
      </p:sp>
      <p:graphicFrame>
        <p:nvGraphicFramePr>
          <p:cNvPr id="4" name="Table 3"/>
          <p:cNvGraphicFramePr>
            <a:graphicFrameLocks noGrp="1"/>
          </p:cNvGraphicFramePr>
          <p:nvPr/>
        </p:nvGraphicFramePr>
        <p:xfrm>
          <a:off x="867640" y="3230883"/>
          <a:ext cx="5638800" cy="1938537"/>
        </p:xfrm>
        <a:graphic>
          <a:graphicData uri="http://schemas.openxmlformats.org/drawingml/2006/table">
            <a:tbl>
              <a:tblPr/>
              <a:tblGrid>
                <a:gridCol w="2283938"/>
                <a:gridCol w="1095988"/>
                <a:gridCol w="1147227"/>
                <a:gridCol w="1111647"/>
              </a:tblGrid>
              <a:tr h="487782">
                <a:tc>
                  <a:txBody>
                    <a:bodyPr/>
                    <a:lstStyle/>
                    <a:p>
                      <a:pPr marL="269875" marR="0" algn="ctr">
                        <a:lnSpc>
                          <a:spcPct val="115000"/>
                        </a:lnSpc>
                        <a:spcBef>
                          <a:spcPts val="0"/>
                        </a:spcBef>
                        <a:spcAft>
                          <a:spcPts val="0"/>
                        </a:spcAft>
                      </a:pPr>
                      <a:endParaRPr lang="en-US" sz="1050" kern="1200" dirty="0">
                        <a:solidFill>
                          <a:srgbClr val="000000"/>
                        </a:solidFill>
                        <a:latin typeface="Cambria"/>
                        <a:ea typeface="Times New Roman"/>
                        <a:cs typeface="Times New Roman"/>
                      </a:endParaRPr>
                    </a:p>
                    <a:p>
                      <a:pPr marL="269875" marR="0" algn="ctr">
                        <a:lnSpc>
                          <a:spcPct val="115000"/>
                        </a:lnSpc>
                        <a:spcBef>
                          <a:spcPts val="0"/>
                        </a:spcBef>
                        <a:spcAft>
                          <a:spcPts val="0"/>
                        </a:spcAft>
                      </a:pPr>
                      <a:r>
                        <a:rPr lang="en-US" sz="1050" kern="1200" dirty="0">
                          <a:solidFill>
                            <a:srgbClr val="000000"/>
                          </a:solidFill>
                          <a:latin typeface="Cambria"/>
                          <a:ea typeface="Times New Roman"/>
                          <a:cs typeface="Times New Roman"/>
                        </a:rPr>
                        <a:t>Item</a:t>
                      </a:r>
                      <a:endParaRPr lang="en-US" sz="1100" kern="1200" dirty="0">
                        <a:solidFill>
                          <a:srgbClr val="000000"/>
                        </a:solidFill>
                        <a:latin typeface="Cambria"/>
                        <a:ea typeface="Corbel"/>
                        <a:cs typeface="Times New Roman"/>
                      </a:endParaRPr>
                    </a:p>
                  </a:txBody>
                  <a:tcPr marL="55325" marR="553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269875" marR="0" algn="ctr">
                        <a:lnSpc>
                          <a:spcPct val="115000"/>
                        </a:lnSpc>
                        <a:spcBef>
                          <a:spcPts val="0"/>
                        </a:spcBef>
                        <a:spcAft>
                          <a:spcPts val="0"/>
                        </a:spcAft>
                      </a:pPr>
                      <a:r>
                        <a:rPr lang="en-US" sz="1050" kern="1200" dirty="0">
                          <a:solidFill>
                            <a:srgbClr val="000000"/>
                          </a:solidFill>
                          <a:latin typeface="Cambria"/>
                          <a:ea typeface="Times New Roman"/>
                          <a:cs typeface="Times New Roman"/>
                        </a:rPr>
                        <a:t>Current Year </a:t>
                      </a:r>
                      <a:br>
                        <a:rPr lang="en-US" sz="1050" kern="1200" dirty="0">
                          <a:solidFill>
                            <a:srgbClr val="000000"/>
                          </a:solidFill>
                          <a:latin typeface="Cambria"/>
                          <a:ea typeface="Times New Roman"/>
                          <a:cs typeface="Times New Roman"/>
                        </a:rPr>
                      </a:br>
                      <a:r>
                        <a:rPr lang="en-US" sz="1050" kern="1200" dirty="0">
                          <a:solidFill>
                            <a:srgbClr val="000000"/>
                          </a:solidFill>
                          <a:latin typeface="Cambria"/>
                          <a:ea typeface="Times New Roman"/>
                          <a:cs typeface="Times New Roman"/>
                        </a:rPr>
                        <a:t>2012-13</a:t>
                      </a:r>
                      <a:endParaRPr lang="en-US" sz="1100" kern="1200" dirty="0">
                        <a:solidFill>
                          <a:srgbClr val="000000"/>
                        </a:solidFill>
                        <a:latin typeface="Cambria"/>
                        <a:ea typeface="Corbel"/>
                        <a:cs typeface="Times New Roman"/>
                      </a:endParaRPr>
                    </a:p>
                  </a:txBody>
                  <a:tcPr marL="55325" marR="553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269875" marR="0" algn="ctr">
                        <a:lnSpc>
                          <a:spcPct val="115000"/>
                        </a:lnSpc>
                        <a:spcBef>
                          <a:spcPts val="0"/>
                        </a:spcBef>
                        <a:spcAft>
                          <a:spcPts val="0"/>
                        </a:spcAft>
                      </a:pPr>
                      <a:r>
                        <a:rPr lang="en-US" sz="1050" kern="1200" dirty="0">
                          <a:solidFill>
                            <a:srgbClr val="000000"/>
                          </a:solidFill>
                          <a:latin typeface="Cambria"/>
                          <a:ea typeface="Times New Roman"/>
                          <a:cs typeface="Times New Roman"/>
                        </a:rPr>
                        <a:t>Previous Year </a:t>
                      </a:r>
                      <a:br>
                        <a:rPr lang="en-US" sz="1050" kern="1200" dirty="0">
                          <a:solidFill>
                            <a:srgbClr val="000000"/>
                          </a:solidFill>
                          <a:latin typeface="Cambria"/>
                          <a:ea typeface="Times New Roman"/>
                          <a:cs typeface="Times New Roman"/>
                        </a:rPr>
                      </a:br>
                      <a:r>
                        <a:rPr lang="en-US" sz="1050" kern="1200" dirty="0">
                          <a:solidFill>
                            <a:srgbClr val="000000"/>
                          </a:solidFill>
                          <a:latin typeface="Cambria"/>
                          <a:ea typeface="Times New Roman"/>
                          <a:cs typeface="Times New Roman"/>
                        </a:rPr>
                        <a:t>2011-12</a:t>
                      </a:r>
                      <a:endParaRPr lang="en-US" sz="1100" kern="1200" dirty="0">
                        <a:solidFill>
                          <a:srgbClr val="000000"/>
                        </a:solidFill>
                        <a:latin typeface="Cambria"/>
                        <a:ea typeface="Corbel"/>
                        <a:cs typeface="Times New Roman"/>
                      </a:endParaRPr>
                    </a:p>
                  </a:txBody>
                  <a:tcPr marL="55325" marR="553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269875" marR="0" algn="ctr">
                        <a:lnSpc>
                          <a:spcPct val="115000"/>
                        </a:lnSpc>
                        <a:spcBef>
                          <a:spcPts val="0"/>
                        </a:spcBef>
                        <a:spcAft>
                          <a:spcPts val="0"/>
                        </a:spcAft>
                      </a:pPr>
                      <a:r>
                        <a:rPr lang="en-US" sz="1050" kern="1200" dirty="0">
                          <a:solidFill>
                            <a:srgbClr val="000000"/>
                          </a:solidFill>
                          <a:latin typeface="Cambria"/>
                          <a:ea typeface="Times New Roman"/>
                          <a:cs typeface="Times New Roman"/>
                        </a:rPr>
                        <a:t>Previous Year </a:t>
                      </a:r>
                      <a:br>
                        <a:rPr lang="en-US" sz="1050" kern="1200" dirty="0">
                          <a:solidFill>
                            <a:srgbClr val="000000"/>
                          </a:solidFill>
                          <a:latin typeface="Cambria"/>
                          <a:ea typeface="Times New Roman"/>
                          <a:cs typeface="Times New Roman"/>
                        </a:rPr>
                      </a:br>
                      <a:r>
                        <a:rPr lang="en-US" sz="1050" kern="1200" dirty="0">
                          <a:solidFill>
                            <a:srgbClr val="000000"/>
                          </a:solidFill>
                          <a:latin typeface="Cambria"/>
                          <a:ea typeface="Times New Roman"/>
                          <a:cs typeface="Times New Roman"/>
                        </a:rPr>
                        <a:t>2010-11</a:t>
                      </a:r>
                      <a:endParaRPr lang="en-US" sz="1100" kern="1200" dirty="0">
                        <a:solidFill>
                          <a:srgbClr val="000000"/>
                        </a:solidFill>
                        <a:latin typeface="Cambria"/>
                        <a:ea typeface="Corbel"/>
                        <a:cs typeface="Times New Roman"/>
                      </a:endParaRPr>
                    </a:p>
                  </a:txBody>
                  <a:tcPr marL="55325" marR="553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325188">
                <a:tc>
                  <a:txBody>
                    <a:bodyPr/>
                    <a:lstStyle/>
                    <a:p>
                      <a:pPr marL="269875" marR="0" algn="l">
                        <a:lnSpc>
                          <a:spcPct val="115000"/>
                        </a:lnSpc>
                        <a:spcBef>
                          <a:spcPts val="0"/>
                        </a:spcBef>
                        <a:spcAft>
                          <a:spcPts val="0"/>
                        </a:spcAft>
                      </a:pPr>
                      <a:r>
                        <a:rPr lang="en-US" sz="1050" kern="1200" dirty="0">
                          <a:solidFill>
                            <a:srgbClr val="000000"/>
                          </a:solidFill>
                          <a:latin typeface="Cambria"/>
                          <a:ea typeface="Times New Roman"/>
                          <a:cs typeface="Times New Roman"/>
                        </a:rPr>
                        <a:t>Average Capacity Utilization</a:t>
                      </a:r>
                      <a:r>
                        <a:rPr lang="en-US" sz="1050" i="1" kern="1200" dirty="0">
                          <a:solidFill>
                            <a:srgbClr val="000000"/>
                          </a:solidFill>
                          <a:latin typeface="Cambria"/>
                          <a:ea typeface="Times New Roman"/>
                          <a:cs typeface="Times New Roman"/>
                        </a:rPr>
                        <a:t> (%)</a:t>
                      </a:r>
                      <a:endParaRPr lang="en-US" sz="1100" kern="1200" dirty="0">
                        <a:solidFill>
                          <a:srgbClr val="000000"/>
                        </a:solidFill>
                        <a:latin typeface="Cambria"/>
                        <a:ea typeface="Corbel"/>
                        <a:cs typeface="Times New Roman"/>
                      </a:endParaRPr>
                    </a:p>
                  </a:txBody>
                  <a:tcPr marL="55325" marR="553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269875" marR="0" algn="ctr">
                        <a:lnSpc>
                          <a:spcPct val="115000"/>
                        </a:lnSpc>
                        <a:spcBef>
                          <a:spcPts val="0"/>
                        </a:spcBef>
                        <a:spcAft>
                          <a:spcPts val="0"/>
                        </a:spcAft>
                      </a:pPr>
                      <a:r>
                        <a:rPr lang="en-US" sz="1050" kern="1200" dirty="0">
                          <a:solidFill>
                            <a:srgbClr val="002060"/>
                          </a:solidFill>
                          <a:latin typeface="Cambria"/>
                          <a:ea typeface="Times New Roman"/>
                          <a:cs typeface="Times New Roman"/>
                        </a:rPr>
                        <a:t>75%</a:t>
                      </a:r>
                      <a:endParaRPr lang="en-US" sz="1100" kern="1200" dirty="0">
                        <a:solidFill>
                          <a:srgbClr val="002060"/>
                        </a:solidFill>
                        <a:latin typeface="Cambria"/>
                        <a:ea typeface="Corbel"/>
                        <a:cs typeface="Times New Roman"/>
                      </a:endParaRPr>
                    </a:p>
                  </a:txBody>
                  <a:tcPr marL="55325" marR="55325" marT="0" marB="0" anchor="ctr">
                    <a:lnL w="12700" cap="flat" cmpd="sng" algn="ctr">
                      <a:solidFill>
                        <a:srgbClr val="000000"/>
                      </a:solidFill>
                      <a:prstDash val="solid"/>
                      <a:round/>
                      <a:headEnd type="none" w="med" len="med"/>
                      <a:tailEnd type="none" w="med" len="med"/>
                    </a:lnL>
                    <a:lnR w="12700" cap="flat" cmpd="sng" algn="ctr">
                      <a:solidFill>
                        <a:srgbClr val="003C5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3C50"/>
                      </a:solidFill>
                      <a:prstDash val="solid"/>
                      <a:round/>
                      <a:headEnd type="none" w="med" len="med"/>
                      <a:tailEnd type="none" w="med" len="med"/>
                    </a:lnB>
                  </a:tcPr>
                </a:tc>
                <a:tc>
                  <a:txBody>
                    <a:bodyPr/>
                    <a:lstStyle/>
                    <a:p>
                      <a:pPr marL="269875" marR="0" algn="ctr">
                        <a:lnSpc>
                          <a:spcPct val="115000"/>
                        </a:lnSpc>
                        <a:spcBef>
                          <a:spcPts val="0"/>
                        </a:spcBef>
                        <a:spcAft>
                          <a:spcPts val="0"/>
                        </a:spcAft>
                      </a:pPr>
                      <a:r>
                        <a:rPr lang="en-US" sz="1050" kern="1200" dirty="0">
                          <a:solidFill>
                            <a:srgbClr val="002060"/>
                          </a:solidFill>
                          <a:latin typeface="Cambria"/>
                          <a:ea typeface="Times New Roman"/>
                          <a:cs typeface="Times New Roman"/>
                        </a:rPr>
                        <a:t>76%</a:t>
                      </a:r>
                      <a:endParaRPr lang="en-US" sz="1100" kern="1200" dirty="0">
                        <a:solidFill>
                          <a:srgbClr val="002060"/>
                        </a:solidFill>
                        <a:latin typeface="Cambria"/>
                        <a:ea typeface="Corbel"/>
                        <a:cs typeface="Times New Roman"/>
                      </a:endParaRPr>
                    </a:p>
                  </a:txBody>
                  <a:tcPr marL="55325" marR="55325" marT="0" marB="0" anchor="ctr">
                    <a:lnL w="12700" cap="flat" cmpd="sng" algn="ctr">
                      <a:solidFill>
                        <a:srgbClr val="003C50"/>
                      </a:solidFill>
                      <a:prstDash val="solid"/>
                      <a:round/>
                      <a:headEnd type="none" w="med" len="med"/>
                      <a:tailEnd type="none" w="med" len="med"/>
                    </a:lnL>
                    <a:lnR w="12700" cap="flat" cmpd="sng" algn="ctr">
                      <a:solidFill>
                        <a:srgbClr val="003C5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3C50"/>
                      </a:solidFill>
                      <a:prstDash val="solid"/>
                      <a:round/>
                      <a:headEnd type="none" w="med" len="med"/>
                      <a:tailEnd type="none" w="med" len="med"/>
                    </a:lnB>
                  </a:tcPr>
                </a:tc>
                <a:tc>
                  <a:txBody>
                    <a:bodyPr/>
                    <a:lstStyle/>
                    <a:p>
                      <a:pPr marL="269875" marR="0" algn="ctr">
                        <a:lnSpc>
                          <a:spcPct val="115000"/>
                        </a:lnSpc>
                        <a:spcBef>
                          <a:spcPts val="0"/>
                        </a:spcBef>
                        <a:spcAft>
                          <a:spcPts val="0"/>
                        </a:spcAft>
                      </a:pPr>
                      <a:r>
                        <a:rPr lang="en-US" sz="1050" kern="1200" dirty="0">
                          <a:solidFill>
                            <a:srgbClr val="002060"/>
                          </a:solidFill>
                          <a:latin typeface="Cambria"/>
                          <a:ea typeface="Times New Roman"/>
                          <a:cs typeface="Times New Roman"/>
                        </a:rPr>
                        <a:t>75%</a:t>
                      </a:r>
                      <a:endParaRPr lang="en-US" sz="1100" kern="1200" dirty="0">
                        <a:solidFill>
                          <a:srgbClr val="002060"/>
                        </a:solidFill>
                        <a:latin typeface="Cambria"/>
                        <a:ea typeface="Corbel"/>
                        <a:cs typeface="Times New Roman"/>
                      </a:endParaRPr>
                    </a:p>
                  </a:txBody>
                  <a:tcPr marL="55325" marR="55325" marT="0" marB="0" anchor="ctr">
                    <a:lnL w="12700" cap="flat" cmpd="sng" algn="ctr">
                      <a:solidFill>
                        <a:srgbClr val="003C50"/>
                      </a:solidFill>
                      <a:prstDash val="solid"/>
                      <a:round/>
                      <a:headEnd type="none" w="med" len="med"/>
                      <a:tailEnd type="none" w="med" len="med"/>
                    </a:lnL>
                    <a:lnR w="12700" cap="flat" cmpd="sng" algn="ctr">
                      <a:solidFill>
                        <a:srgbClr val="003C5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3C50"/>
                      </a:solidFill>
                      <a:prstDash val="solid"/>
                      <a:round/>
                      <a:headEnd type="none" w="med" len="med"/>
                      <a:tailEnd type="none" w="med" len="med"/>
                    </a:lnB>
                  </a:tcPr>
                </a:tc>
              </a:tr>
              <a:tr h="325188">
                <a:tc>
                  <a:txBody>
                    <a:bodyPr/>
                    <a:lstStyle/>
                    <a:p>
                      <a:pPr marL="269875" marR="0" algn="l">
                        <a:lnSpc>
                          <a:spcPct val="115000"/>
                        </a:lnSpc>
                        <a:spcBef>
                          <a:spcPts val="0"/>
                        </a:spcBef>
                        <a:spcAft>
                          <a:spcPts val="0"/>
                        </a:spcAft>
                      </a:pPr>
                      <a:r>
                        <a:rPr lang="en-US" sz="1050" kern="1200" dirty="0">
                          <a:solidFill>
                            <a:srgbClr val="000000"/>
                          </a:solidFill>
                          <a:latin typeface="Cambria"/>
                          <a:ea typeface="Times New Roman"/>
                          <a:cs typeface="Times New Roman"/>
                        </a:rPr>
                        <a:t>Energy Cost per CS</a:t>
                      </a:r>
                      <a:endParaRPr lang="en-US" sz="1100" kern="1200" dirty="0">
                        <a:solidFill>
                          <a:srgbClr val="000000"/>
                        </a:solidFill>
                        <a:latin typeface="Cambria"/>
                        <a:ea typeface="Corbel"/>
                        <a:cs typeface="Times New Roman"/>
                      </a:endParaRPr>
                    </a:p>
                    <a:p>
                      <a:pPr marL="269875" marR="0" algn="l">
                        <a:lnSpc>
                          <a:spcPct val="115000"/>
                        </a:lnSpc>
                        <a:spcBef>
                          <a:spcPts val="0"/>
                        </a:spcBef>
                        <a:spcAft>
                          <a:spcPts val="0"/>
                        </a:spcAft>
                      </a:pPr>
                      <a:r>
                        <a:rPr lang="en-US" sz="1050" i="1" kern="1200" dirty="0">
                          <a:solidFill>
                            <a:srgbClr val="000000"/>
                          </a:solidFill>
                          <a:latin typeface="Cambria"/>
                          <a:ea typeface="Times New Roman"/>
                          <a:cs typeface="Times New Roman"/>
                        </a:rPr>
                        <a:t>(Rs per year)</a:t>
                      </a:r>
                      <a:endParaRPr lang="en-US" sz="1100" kern="1200" dirty="0">
                        <a:solidFill>
                          <a:srgbClr val="000000"/>
                        </a:solidFill>
                        <a:latin typeface="Cambria"/>
                        <a:ea typeface="Corbel"/>
                        <a:cs typeface="Times New Roman"/>
                      </a:endParaRPr>
                    </a:p>
                  </a:txBody>
                  <a:tcPr marL="55325" marR="553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269875" marR="0" algn="ctr" defTabSz="914400" rtl="0" eaLnBrk="1" fontAlgn="b" latinLnBrk="0" hangingPunct="1">
                        <a:lnSpc>
                          <a:spcPct val="115000"/>
                        </a:lnSpc>
                        <a:spcBef>
                          <a:spcPts val="0"/>
                        </a:spcBef>
                        <a:spcAft>
                          <a:spcPts val="0"/>
                        </a:spcAft>
                      </a:pPr>
                      <a:r>
                        <a:rPr lang="en-US" sz="1050" kern="1200" dirty="0" smtClean="0">
                          <a:solidFill>
                            <a:srgbClr val="002060"/>
                          </a:solidFill>
                          <a:latin typeface="Cambria"/>
                          <a:ea typeface="Times New Roman"/>
                          <a:cs typeface="Times New Roman"/>
                        </a:rPr>
                        <a:t>18,99,129</a:t>
                      </a:r>
                      <a:endParaRPr lang="en-US" sz="1050" kern="1200" dirty="0">
                        <a:solidFill>
                          <a:srgbClr val="002060"/>
                        </a:solidFill>
                        <a:latin typeface="Cambria"/>
                        <a:ea typeface="Times New Roman"/>
                        <a:cs typeface="Times New Roman"/>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3C50"/>
                      </a:solidFill>
                      <a:prstDash val="solid"/>
                      <a:round/>
                      <a:headEnd type="none" w="med" len="med"/>
                      <a:tailEnd type="none" w="med" len="med"/>
                    </a:lnR>
                    <a:lnT w="12700" cap="flat" cmpd="sng" algn="ctr">
                      <a:solidFill>
                        <a:srgbClr val="003C50"/>
                      </a:solidFill>
                      <a:prstDash val="solid"/>
                      <a:round/>
                      <a:headEnd type="none" w="med" len="med"/>
                      <a:tailEnd type="none" w="med" len="med"/>
                    </a:lnT>
                    <a:lnB w="12700" cap="flat" cmpd="sng" algn="ctr">
                      <a:solidFill>
                        <a:srgbClr val="003C50"/>
                      </a:solidFill>
                      <a:prstDash val="solid"/>
                      <a:round/>
                      <a:headEnd type="none" w="med" len="med"/>
                      <a:tailEnd type="none" w="med" len="med"/>
                    </a:lnB>
                  </a:tcPr>
                </a:tc>
                <a:tc>
                  <a:txBody>
                    <a:bodyPr/>
                    <a:lstStyle/>
                    <a:p>
                      <a:pPr marL="269875" marR="0" algn="ctr" defTabSz="914400" rtl="0" eaLnBrk="1" fontAlgn="b" latinLnBrk="0" hangingPunct="1">
                        <a:lnSpc>
                          <a:spcPct val="115000"/>
                        </a:lnSpc>
                        <a:spcBef>
                          <a:spcPts val="0"/>
                        </a:spcBef>
                        <a:spcAft>
                          <a:spcPts val="0"/>
                        </a:spcAft>
                      </a:pPr>
                      <a:r>
                        <a:rPr lang="en-US" sz="1050" kern="1200" dirty="0" smtClean="0">
                          <a:solidFill>
                            <a:srgbClr val="002060"/>
                          </a:solidFill>
                          <a:latin typeface="Cambria"/>
                          <a:ea typeface="Times New Roman"/>
                          <a:cs typeface="Times New Roman"/>
                        </a:rPr>
                        <a:t>16,70, 915</a:t>
                      </a:r>
                      <a:endParaRPr lang="en-US" sz="1050" kern="1200" dirty="0">
                        <a:solidFill>
                          <a:srgbClr val="002060"/>
                        </a:solidFill>
                        <a:latin typeface="Cambria"/>
                        <a:ea typeface="Times New Roman"/>
                        <a:cs typeface="Times New Roman"/>
                      </a:endParaRPr>
                    </a:p>
                  </a:txBody>
                  <a:tcPr marL="9525" marR="9525" marT="9525" marB="0" anchor="ctr">
                    <a:lnL w="12700" cap="flat" cmpd="sng" algn="ctr">
                      <a:solidFill>
                        <a:srgbClr val="003C50"/>
                      </a:solidFill>
                      <a:prstDash val="solid"/>
                      <a:round/>
                      <a:headEnd type="none" w="med" len="med"/>
                      <a:tailEnd type="none" w="med" len="med"/>
                    </a:lnL>
                    <a:lnR w="12700" cap="flat" cmpd="sng" algn="ctr">
                      <a:solidFill>
                        <a:srgbClr val="003C50"/>
                      </a:solidFill>
                      <a:prstDash val="solid"/>
                      <a:round/>
                      <a:headEnd type="none" w="med" len="med"/>
                      <a:tailEnd type="none" w="med" len="med"/>
                    </a:lnR>
                    <a:lnT w="12700" cap="flat" cmpd="sng" algn="ctr">
                      <a:solidFill>
                        <a:srgbClr val="003C50"/>
                      </a:solidFill>
                      <a:prstDash val="solid"/>
                      <a:round/>
                      <a:headEnd type="none" w="med" len="med"/>
                      <a:tailEnd type="none" w="med" len="med"/>
                    </a:lnT>
                    <a:lnB w="12700" cap="flat" cmpd="sng" algn="ctr">
                      <a:solidFill>
                        <a:srgbClr val="003C50"/>
                      </a:solidFill>
                      <a:prstDash val="solid"/>
                      <a:round/>
                      <a:headEnd type="none" w="med" len="med"/>
                      <a:tailEnd type="none" w="med" len="med"/>
                    </a:lnB>
                  </a:tcPr>
                </a:tc>
                <a:tc>
                  <a:txBody>
                    <a:bodyPr/>
                    <a:lstStyle/>
                    <a:p>
                      <a:pPr marL="269875" marR="0" algn="ctr" defTabSz="914400" rtl="0" eaLnBrk="1" fontAlgn="b" latinLnBrk="0" hangingPunct="1">
                        <a:lnSpc>
                          <a:spcPct val="115000"/>
                        </a:lnSpc>
                        <a:spcBef>
                          <a:spcPts val="0"/>
                        </a:spcBef>
                        <a:spcAft>
                          <a:spcPts val="0"/>
                        </a:spcAft>
                      </a:pPr>
                      <a:r>
                        <a:rPr lang="en-US" sz="1050" kern="1200" dirty="0" smtClean="0">
                          <a:solidFill>
                            <a:srgbClr val="002060"/>
                          </a:solidFill>
                          <a:latin typeface="Cambria"/>
                          <a:ea typeface="Times New Roman"/>
                          <a:cs typeface="Times New Roman"/>
                        </a:rPr>
                        <a:t>15,21,697</a:t>
                      </a:r>
                      <a:endParaRPr lang="en-US" sz="1050" kern="1200" dirty="0">
                        <a:solidFill>
                          <a:srgbClr val="002060"/>
                        </a:solidFill>
                        <a:latin typeface="Cambria"/>
                        <a:ea typeface="Times New Roman"/>
                        <a:cs typeface="Times New Roman"/>
                      </a:endParaRPr>
                    </a:p>
                  </a:txBody>
                  <a:tcPr marL="9525" marR="9525" marT="9525" marB="0" anchor="ctr">
                    <a:lnL w="12700" cap="flat" cmpd="sng" algn="ctr">
                      <a:solidFill>
                        <a:srgbClr val="003C50"/>
                      </a:solidFill>
                      <a:prstDash val="solid"/>
                      <a:round/>
                      <a:headEnd type="none" w="med" len="med"/>
                      <a:tailEnd type="none" w="med" len="med"/>
                    </a:lnL>
                    <a:lnR w="12700" cap="flat" cmpd="sng" algn="ctr">
                      <a:solidFill>
                        <a:srgbClr val="003C50"/>
                      </a:solidFill>
                      <a:prstDash val="solid"/>
                      <a:round/>
                      <a:headEnd type="none" w="med" len="med"/>
                      <a:tailEnd type="none" w="med" len="med"/>
                    </a:lnR>
                    <a:lnT w="12700" cap="flat" cmpd="sng" algn="ctr">
                      <a:solidFill>
                        <a:srgbClr val="003C50"/>
                      </a:solidFill>
                      <a:prstDash val="solid"/>
                      <a:round/>
                      <a:headEnd type="none" w="med" len="med"/>
                      <a:tailEnd type="none" w="med" len="med"/>
                    </a:lnT>
                    <a:lnB w="12700" cap="flat" cmpd="sng" algn="ctr">
                      <a:solidFill>
                        <a:srgbClr val="003C50"/>
                      </a:solidFill>
                      <a:prstDash val="solid"/>
                      <a:round/>
                      <a:headEnd type="none" w="med" len="med"/>
                      <a:tailEnd type="none" w="med" len="med"/>
                    </a:lnB>
                  </a:tcPr>
                </a:tc>
              </a:tr>
              <a:tr h="325188">
                <a:tc>
                  <a:txBody>
                    <a:bodyPr/>
                    <a:lstStyle/>
                    <a:p>
                      <a:pPr marL="269875" marR="0" algn="l">
                        <a:lnSpc>
                          <a:spcPct val="115000"/>
                        </a:lnSpc>
                        <a:spcBef>
                          <a:spcPts val="0"/>
                        </a:spcBef>
                        <a:spcAft>
                          <a:spcPts val="0"/>
                        </a:spcAft>
                      </a:pPr>
                      <a:r>
                        <a:rPr lang="en-US" sz="1050" kern="1200" dirty="0">
                          <a:solidFill>
                            <a:srgbClr val="000000"/>
                          </a:solidFill>
                          <a:latin typeface="Cambria"/>
                          <a:ea typeface="Times New Roman"/>
                          <a:cs typeface="Times New Roman"/>
                        </a:rPr>
                        <a:t>Grid Power</a:t>
                      </a:r>
                      <a:endParaRPr lang="en-US" sz="1100" kern="1200" dirty="0">
                        <a:solidFill>
                          <a:srgbClr val="000000"/>
                        </a:solidFill>
                        <a:latin typeface="Cambria"/>
                        <a:ea typeface="Corbel"/>
                        <a:cs typeface="Times New Roman"/>
                      </a:endParaRPr>
                    </a:p>
                    <a:p>
                      <a:pPr marL="269875" marR="0" algn="l">
                        <a:lnSpc>
                          <a:spcPct val="115000"/>
                        </a:lnSpc>
                        <a:spcBef>
                          <a:spcPts val="0"/>
                        </a:spcBef>
                        <a:spcAft>
                          <a:spcPts val="0"/>
                        </a:spcAft>
                      </a:pPr>
                      <a:r>
                        <a:rPr lang="en-US" sz="1050" i="1" kern="1200" dirty="0">
                          <a:solidFill>
                            <a:srgbClr val="000000"/>
                          </a:solidFill>
                          <a:latin typeface="Cambria"/>
                          <a:ea typeface="Times New Roman"/>
                          <a:cs typeface="Times New Roman"/>
                        </a:rPr>
                        <a:t>(Hours per day)</a:t>
                      </a:r>
                      <a:endParaRPr lang="en-US" sz="1100" kern="1200" dirty="0">
                        <a:solidFill>
                          <a:srgbClr val="000000"/>
                        </a:solidFill>
                        <a:latin typeface="Cambria"/>
                        <a:ea typeface="Corbel"/>
                        <a:cs typeface="Times New Roman"/>
                      </a:endParaRPr>
                    </a:p>
                  </a:txBody>
                  <a:tcPr marL="55325" marR="553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269875" marR="0" algn="ctr">
                        <a:lnSpc>
                          <a:spcPct val="115000"/>
                        </a:lnSpc>
                        <a:spcBef>
                          <a:spcPts val="0"/>
                        </a:spcBef>
                        <a:spcAft>
                          <a:spcPts val="0"/>
                        </a:spcAft>
                      </a:pPr>
                      <a:r>
                        <a:rPr lang="en-US" sz="1050" kern="1200" dirty="0">
                          <a:solidFill>
                            <a:srgbClr val="002060"/>
                          </a:solidFill>
                          <a:latin typeface="Cambria"/>
                          <a:ea typeface="Times New Roman"/>
                          <a:cs typeface="Times New Roman"/>
                        </a:rPr>
                        <a:t>17</a:t>
                      </a:r>
                      <a:endParaRPr lang="en-US" sz="1100" kern="1200" dirty="0">
                        <a:solidFill>
                          <a:srgbClr val="002060"/>
                        </a:solidFill>
                        <a:latin typeface="Cambria"/>
                        <a:ea typeface="Corbel"/>
                        <a:cs typeface="Times New Roman"/>
                      </a:endParaRPr>
                    </a:p>
                  </a:txBody>
                  <a:tcPr marL="55325" marR="55325" marT="0" marB="0" anchor="ctr">
                    <a:lnL w="12700" cap="flat" cmpd="sng" algn="ctr">
                      <a:solidFill>
                        <a:srgbClr val="000000"/>
                      </a:solidFill>
                      <a:prstDash val="solid"/>
                      <a:round/>
                      <a:headEnd type="none" w="med" len="med"/>
                      <a:tailEnd type="none" w="med" len="med"/>
                    </a:lnL>
                    <a:lnR w="12700" cap="flat" cmpd="sng" algn="ctr">
                      <a:solidFill>
                        <a:srgbClr val="003C50"/>
                      </a:solidFill>
                      <a:prstDash val="solid"/>
                      <a:round/>
                      <a:headEnd type="none" w="med" len="med"/>
                      <a:tailEnd type="none" w="med" len="med"/>
                    </a:lnR>
                    <a:lnT w="12700" cap="flat" cmpd="sng" algn="ctr">
                      <a:solidFill>
                        <a:srgbClr val="003C50"/>
                      </a:solidFill>
                      <a:prstDash val="solid"/>
                      <a:round/>
                      <a:headEnd type="none" w="med" len="med"/>
                      <a:tailEnd type="none" w="med" len="med"/>
                    </a:lnT>
                    <a:lnB w="12700" cap="flat" cmpd="sng" algn="ctr">
                      <a:solidFill>
                        <a:srgbClr val="003C50"/>
                      </a:solidFill>
                      <a:prstDash val="solid"/>
                      <a:round/>
                      <a:headEnd type="none" w="med" len="med"/>
                      <a:tailEnd type="none" w="med" len="med"/>
                    </a:lnB>
                  </a:tcPr>
                </a:tc>
                <a:tc>
                  <a:txBody>
                    <a:bodyPr/>
                    <a:lstStyle/>
                    <a:p>
                      <a:pPr marL="269875" marR="0" algn="ctr">
                        <a:lnSpc>
                          <a:spcPct val="115000"/>
                        </a:lnSpc>
                        <a:spcBef>
                          <a:spcPts val="0"/>
                        </a:spcBef>
                        <a:spcAft>
                          <a:spcPts val="0"/>
                        </a:spcAft>
                      </a:pPr>
                      <a:r>
                        <a:rPr lang="en-US" sz="1050" kern="1200" dirty="0">
                          <a:solidFill>
                            <a:srgbClr val="002060"/>
                          </a:solidFill>
                          <a:latin typeface="Cambria"/>
                          <a:ea typeface="Times New Roman"/>
                          <a:cs typeface="Times New Roman"/>
                        </a:rPr>
                        <a:t>16</a:t>
                      </a:r>
                      <a:endParaRPr lang="en-US" sz="1100" kern="1200" dirty="0">
                        <a:solidFill>
                          <a:srgbClr val="002060"/>
                        </a:solidFill>
                        <a:latin typeface="Cambria"/>
                        <a:ea typeface="Corbel"/>
                        <a:cs typeface="Times New Roman"/>
                      </a:endParaRPr>
                    </a:p>
                  </a:txBody>
                  <a:tcPr marL="55325" marR="55325" marT="0" marB="0" anchor="ctr">
                    <a:lnL w="12700" cap="flat" cmpd="sng" algn="ctr">
                      <a:solidFill>
                        <a:srgbClr val="003C50"/>
                      </a:solidFill>
                      <a:prstDash val="solid"/>
                      <a:round/>
                      <a:headEnd type="none" w="med" len="med"/>
                      <a:tailEnd type="none" w="med" len="med"/>
                    </a:lnL>
                    <a:lnR w="12700" cap="flat" cmpd="sng" algn="ctr">
                      <a:solidFill>
                        <a:srgbClr val="003C50"/>
                      </a:solidFill>
                      <a:prstDash val="solid"/>
                      <a:round/>
                      <a:headEnd type="none" w="med" len="med"/>
                      <a:tailEnd type="none" w="med" len="med"/>
                    </a:lnR>
                    <a:lnT w="12700" cap="flat" cmpd="sng" algn="ctr">
                      <a:solidFill>
                        <a:srgbClr val="003C50"/>
                      </a:solidFill>
                      <a:prstDash val="solid"/>
                      <a:round/>
                      <a:headEnd type="none" w="med" len="med"/>
                      <a:tailEnd type="none" w="med" len="med"/>
                    </a:lnT>
                    <a:lnB w="12700" cap="flat" cmpd="sng" algn="ctr">
                      <a:solidFill>
                        <a:srgbClr val="003C50"/>
                      </a:solidFill>
                      <a:prstDash val="solid"/>
                      <a:round/>
                      <a:headEnd type="none" w="med" len="med"/>
                      <a:tailEnd type="none" w="med" len="med"/>
                    </a:lnB>
                  </a:tcPr>
                </a:tc>
                <a:tc>
                  <a:txBody>
                    <a:bodyPr/>
                    <a:lstStyle/>
                    <a:p>
                      <a:pPr marL="269875" marR="0" algn="ctr">
                        <a:lnSpc>
                          <a:spcPct val="115000"/>
                        </a:lnSpc>
                        <a:spcBef>
                          <a:spcPts val="0"/>
                        </a:spcBef>
                        <a:spcAft>
                          <a:spcPts val="0"/>
                        </a:spcAft>
                      </a:pPr>
                      <a:r>
                        <a:rPr lang="en-US" sz="1050" kern="1200" dirty="0">
                          <a:solidFill>
                            <a:srgbClr val="002060"/>
                          </a:solidFill>
                          <a:latin typeface="Cambria"/>
                          <a:ea typeface="Times New Roman"/>
                          <a:cs typeface="Times New Roman"/>
                        </a:rPr>
                        <a:t>16</a:t>
                      </a:r>
                      <a:endParaRPr lang="en-US" sz="1100" kern="1200" dirty="0">
                        <a:solidFill>
                          <a:srgbClr val="002060"/>
                        </a:solidFill>
                        <a:latin typeface="Cambria"/>
                        <a:ea typeface="Corbel"/>
                        <a:cs typeface="Times New Roman"/>
                      </a:endParaRPr>
                    </a:p>
                  </a:txBody>
                  <a:tcPr marL="55325" marR="55325" marT="0" marB="0" anchor="ctr">
                    <a:lnL w="12700" cap="flat" cmpd="sng" algn="ctr">
                      <a:solidFill>
                        <a:srgbClr val="003C50"/>
                      </a:solidFill>
                      <a:prstDash val="solid"/>
                      <a:round/>
                      <a:headEnd type="none" w="med" len="med"/>
                      <a:tailEnd type="none" w="med" len="med"/>
                    </a:lnL>
                    <a:lnR w="12700" cap="flat" cmpd="sng" algn="ctr">
                      <a:solidFill>
                        <a:srgbClr val="003C50"/>
                      </a:solidFill>
                      <a:prstDash val="solid"/>
                      <a:round/>
                      <a:headEnd type="none" w="med" len="med"/>
                      <a:tailEnd type="none" w="med" len="med"/>
                    </a:lnR>
                    <a:lnT w="12700" cap="flat" cmpd="sng" algn="ctr">
                      <a:solidFill>
                        <a:srgbClr val="003C50"/>
                      </a:solidFill>
                      <a:prstDash val="solid"/>
                      <a:round/>
                      <a:headEnd type="none" w="med" len="med"/>
                      <a:tailEnd type="none" w="med" len="med"/>
                    </a:lnT>
                    <a:lnB w="12700" cap="flat" cmpd="sng" algn="ctr">
                      <a:solidFill>
                        <a:srgbClr val="003C50"/>
                      </a:solidFill>
                      <a:prstDash val="solid"/>
                      <a:round/>
                      <a:headEnd type="none" w="med" len="med"/>
                      <a:tailEnd type="none" w="med" len="med"/>
                    </a:lnB>
                  </a:tcPr>
                </a:tc>
              </a:tr>
              <a:tr h="325188">
                <a:tc>
                  <a:txBody>
                    <a:bodyPr/>
                    <a:lstStyle/>
                    <a:p>
                      <a:pPr marL="269875" marR="0" algn="l">
                        <a:lnSpc>
                          <a:spcPct val="115000"/>
                        </a:lnSpc>
                        <a:spcBef>
                          <a:spcPts val="0"/>
                        </a:spcBef>
                        <a:spcAft>
                          <a:spcPts val="0"/>
                        </a:spcAft>
                      </a:pPr>
                      <a:r>
                        <a:rPr lang="en-US" sz="1050" kern="1200" dirty="0">
                          <a:solidFill>
                            <a:srgbClr val="000000"/>
                          </a:solidFill>
                          <a:latin typeface="Cambria"/>
                          <a:ea typeface="Times New Roman"/>
                          <a:cs typeface="Times New Roman"/>
                        </a:rPr>
                        <a:t>DG Fuel Consumed </a:t>
                      </a:r>
                      <a:r>
                        <a:rPr lang="en-US" sz="1050" i="1" kern="1200" dirty="0">
                          <a:solidFill>
                            <a:srgbClr val="000000"/>
                          </a:solidFill>
                          <a:latin typeface="Cambria"/>
                          <a:ea typeface="Times New Roman"/>
                          <a:cs typeface="Times New Roman"/>
                        </a:rPr>
                        <a:t>(Ltrs/annum)</a:t>
                      </a:r>
                      <a:endParaRPr lang="en-US" sz="1100" kern="1200" dirty="0">
                        <a:solidFill>
                          <a:srgbClr val="000000"/>
                        </a:solidFill>
                        <a:latin typeface="Cambria"/>
                        <a:ea typeface="Corbel"/>
                        <a:cs typeface="Times New Roman"/>
                      </a:endParaRPr>
                    </a:p>
                  </a:txBody>
                  <a:tcPr marL="55325" marR="55325"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marL="269875" marR="0" algn="ctr">
                        <a:lnSpc>
                          <a:spcPct val="115000"/>
                        </a:lnSpc>
                        <a:spcBef>
                          <a:spcPts val="0"/>
                        </a:spcBef>
                        <a:spcAft>
                          <a:spcPts val="0"/>
                        </a:spcAft>
                      </a:pPr>
                      <a:r>
                        <a:rPr lang="en-US" sz="1050" kern="1200" dirty="0" smtClean="0">
                          <a:solidFill>
                            <a:srgbClr val="002060"/>
                          </a:solidFill>
                          <a:latin typeface="Cambria"/>
                          <a:ea typeface="Times New Roman"/>
                          <a:cs typeface="Times New Roman"/>
                        </a:rPr>
                        <a:t>16,472</a:t>
                      </a:r>
                      <a:endParaRPr lang="en-US" sz="1100" kern="1200" dirty="0">
                        <a:solidFill>
                          <a:srgbClr val="002060"/>
                        </a:solidFill>
                        <a:latin typeface="Cambria"/>
                        <a:ea typeface="Corbel"/>
                        <a:cs typeface="Times New Roman"/>
                      </a:endParaRPr>
                    </a:p>
                  </a:txBody>
                  <a:tcPr marL="55325" marR="55325" marT="0" marB="0" anchor="ctr">
                    <a:lnL w="12700" cap="flat" cmpd="sng" algn="ctr">
                      <a:solidFill>
                        <a:srgbClr val="000000"/>
                      </a:solidFill>
                      <a:prstDash val="solid"/>
                      <a:round/>
                      <a:headEnd type="none" w="med" len="med"/>
                      <a:tailEnd type="none" w="med" len="med"/>
                    </a:lnL>
                    <a:lnR w="12700" cap="flat" cmpd="sng" algn="ctr">
                      <a:solidFill>
                        <a:srgbClr val="003C50"/>
                      </a:solidFill>
                      <a:prstDash val="solid"/>
                      <a:round/>
                      <a:headEnd type="none" w="med" len="med"/>
                      <a:tailEnd type="none" w="med" len="med"/>
                    </a:lnR>
                    <a:lnT w="12700" cap="flat" cmpd="sng" algn="ctr">
                      <a:solidFill>
                        <a:srgbClr val="003C50"/>
                      </a:solidFill>
                      <a:prstDash val="solid"/>
                      <a:round/>
                      <a:headEnd type="none" w="med" len="med"/>
                      <a:tailEnd type="none" w="med" len="med"/>
                    </a:lnT>
                    <a:lnB w="12700" cap="flat" cmpd="sng" algn="ctr">
                      <a:solidFill>
                        <a:srgbClr val="003C50"/>
                      </a:solidFill>
                      <a:prstDash val="solid"/>
                      <a:round/>
                      <a:headEnd type="none" w="med" len="med"/>
                      <a:tailEnd type="none" w="med" len="med"/>
                    </a:lnB>
                  </a:tcPr>
                </a:tc>
                <a:tc>
                  <a:txBody>
                    <a:bodyPr/>
                    <a:lstStyle/>
                    <a:p>
                      <a:pPr marL="269875" marR="0" algn="ctr">
                        <a:lnSpc>
                          <a:spcPct val="115000"/>
                        </a:lnSpc>
                        <a:spcBef>
                          <a:spcPts val="0"/>
                        </a:spcBef>
                        <a:spcAft>
                          <a:spcPts val="0"/>
                        </a:spcAft>
                      </a:pPr>
                      <a:r>
                        <a:rPr lang="en-US" sz="1050" kern="1200" dirty="0" smtClean="0">
                          <a:solidFill>
                            <a:srgbClr val="002060"/>
                          </a:solidFill>
                          <a:latin typeface="Cambria"/>
                          <a:ea typeface="Times New Roman"/>
                          <a:cs typeface="Times New Roman"/>
                        </a:rPr>
                        <a:t>17,671</a:t>
                      </a:r>
                      <a:endParaRPr lang="en-US" sz="1100" kern="1200" dirty="0">
                        <a:solidFill>
                          <a:srgbClr val="002060"/>
                        </a:solidFill>
                        <a:latin typeface="Cambria"/>
                        <a:ea typeface="Corbel"/>
                        <a:cs typeface="Times New Roman"/>
                      </a:endParaRPr>
                    </a:p>
                  </a:txBody>
                  <a:tcPr marL="55325" marR="55325" marT="0" marB="0" anchor="ctr">
                    <a:lnL w="12700" cap="flat" cmpd="sng" algn="ctr">
                      <a:solidFill>
                        <a:srgbClr val="003C50"/>
                      </a:solidFill>
                      <a:prstDash val="solid"/>
                      <a:round/>
                      <a:headEnd type="none" w="med" len="med"/>
                      <a:tailEnd type="none" w="med" len="med"/>
                    </a:lnL>
                    <a:lnR w="12700" cap="flat" cmpd="sng" algn="ctr">
                      <a:solidFill>
                        <a:srgbClr val="003C50"/>
                      </a:solidFill>
                      <a:prstDash val="solid"/>
                      <a:round/>
                      <a:headEnd type="none" w="med" len="med"/>
                      <a:tailEnd type="none" w="med" len="med"/>
                    </a:lnR>
                    <a:lnT w="12700" cap="flat" cmpd="sng" algn="ctr">
                      <a:solidFill>
                        <a:srgbClr val="003C50"/>
                      </a:solidFill>
                      <a:prstDash val="solid"/>
                      <a:round/>
                      <a:headEnd type="none" w="med" len="med"/>
                      <a:tailEnd type="none" w="med" len="med"/>
                    </a:lnT>
                    <a:lnB w="12700" cap="flat" cmpd="sng" algn="ctr">
                      <a:solidFill>
                        <a:srgbClr val="003C50"/>
                      </a:solidFill>
                      <a:prstDash val="solid"/>
                      <a:round/>
                      <a:headEnd type="none" w="med" len="med"/>
                      <a:tailEnd type="none" w="med" len="med"/>
                    </a:lnB>
                  </a:tcPr>
                </a:tc>
                <a:tc>
                  <a:txBody>
                    <a:bodyPr/>
                    <a:lstStyle/>
                    <a:p>
                      <a:pPr marL="269875" marR="0" algn="ctr">
                        <a:lnSpc>
                          <a:spcPct val="115000"/>
                        </a:lnSpc>
                        <a:spcBef>
                          <a:spcPts val="0"/>
                        </a:spcBef>
                        <a:spcAft>
                          <a:spcPts val="0"/>
                        </a:spcAft>
                      </a:pPr>
                      <a:r>
                        <a:rPr lang="en-US" sz="1050" kern="1200" dirty="0" smtClean="0">
                          <a:solidFill>
                            <a:srgbClr val="002060"/>
                          </a:solidFill>
                          <a:latin typeface="Cambria"/>
                          <a:ea typeface="Times New Roman"/>
                          <a:cs typeface="Times New Roman"/>
                        </a:rPr>
                        <a:t>18,002</a:t>
                      </a:r>
                      <a:endParaRPr lang="en-US" sz="1100" kern="1200" dirty="0">
                        <a:solidFill>
                          <a:srgbClr val="002060"/>
                        </a:solidFill>
                        <a:latin typeface="Cambria"/>
                        <a:ea typeface="Corbel"/>
                        <a:cs typeface="Times New Roman"/>
                      </a:endParaRPr>
                    </a:p>
                  </a:txBody>
                  <a:tcPr marL="55325" marR="55325" marT="0" marB="0" anchor="ctr">
                    <a:lnL w="12700" cap="flat" cmpd="sng" algn="ctr">
                      <a:solidFill>
                        <a:srgbClr val="003C50"/>
                      </a:solidFill>
                      <a:prstDash val="solid"/>
                      <a:round/>
                      <a:headEnd type="none" w="med" len="med"/>
                      <a:tailEnd type="none" w="med" len="med"/>
                    </a:lnL>
                    <a:lnR w="12700" cap="flat" cmpd="sng" algn="ctr">
                      <a:solidFill>
                        <a:srgbClr val="003C50"/>
                      </a:solidFill>
                      <a:prstDash val="solid"/>
                      <a:round/>
                      <a:headEnd type="none" w="med" len="med"/>
                      <a:tailEnd type="none" w="med" len="med"/>
                    </a:lnR>
                    <a:lnT w="12700" cap="flat" cmpd="sng" algn="ctr">
                      <a:solidFill>
                        <a:srgbClr val="003C50"/>
                      </a:solidFill>
                      <a:prstDash val="solid"/>
                      <a:round/>
                      <a:headEnd type="none" w="med" len="med"/>
                      <a:tailEnd type="none" w="med" len="med"/>
                    </a:lnT>
                    <a:lnB w="12700" cap="flat" cmpd="sng" algn="ctr">
                      <a:solidFill>
                        <a:srgbClr val="003C5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16. POWER SOURCE, GENERATORS OR ALTERNATESOURCE</a:t>
            </a:r>
            <a:endParaRPr lang="en-US" dirty="0"/>
          </a:p>
        </p:txBody>
      </p:sp>
      <p:sp>
        <p:nvSpPr>
          <p:cNvPr id="3" name="Content Placeholder 2"/>
          <p:cNvSpPr>
            <a:spLocks noGrp="1"/>
          </p:cNvSpPr>
          <p:nvPr>
            <p:ph idx="1"/>
          </p:nvPr>
        </p:nvSpPr>
        <p:spPr/>
        <p:txBody>
          <a:bodyPr/>
          <a:lstStyle/>
          <a:p>
            <a:pPr algn="just">
              <a:spcBef>
                <a:spcPts val="600"/>
              </a:spcBef>
              <a:spcAft>
                <a:spcPts val="600"/>
              </a:spcAft>
            </a:pPr>
            <a:r>
              <a:rPr lang="en-IN" sz="1200" dirty="0" smtClean="0"/>
              <a:t>States in East zone spend the most on the energy cost per year as their average expense is more than Rs 28 Lakhs per annum. Diesel powered generators are used across the country and the national average consumption of diesel per cold store is 16473 litres per year.  </a:t>
            </a:r>
            <a:endParaRPr lang="en-US" sz="1200" dirty="0" smtClean="0"/>
          </a:p>
          <a:p>
            <a:pPr algn="just">
              <a:spcBef>
                <a:spcPts val="600"/>
              </a:spcBef>
              <a:spcAft>
                <a:spcPts val="600"/>
              </a:spcAft>
            </a:pPr>
            <a:r>
              <a:rPr lang="en-US" sz="1200" dirty="0" smtClean="0"/>
              <a:t>As existence of power and continuous supply of power is an absolute necessity, not a single CS was without a DG set. In fact many of them had more than 1 DG set</a:t>
            </a:r>
          </a:p>
          <a:p>
            <a:pPr algn="just"/>
            <a:endParaRPr lang="en-US" dirty="0" smtClean="0"/>
          </a:p>
          <a:p>
            <a:pPr algn="just"/>
            <a:endParaRPr lang="en-US" dirty="0" smtClean="0"/>
          </a:p>
          <a:p>
            <a:pPr algn="just"/>
            <a:endParaRPr lang="en-US" dirty="0" smtClean="0"/>
          </a:p>
          <a:p>
            <a:pPr algn="just"/>
            <a:endParaRPr lang="en-US" dirty="0" smtClean="0"/>
          </a:p>
          <a:p>
            <a:pPr algn="just">
              <a:buNone/>
            </a:pPr>
            <a:endParaRPr lang="en-US" dirty="0" smtClean="0"/>
          </a:p>
          <a:p>
            <a:pPr algn="just">
              <a:spcBef>
                <a:spcPts val="600"/>
              </a:spcBef>
              <a:spcAft>
                <a:spcPts val="600"/>
              </a:spcAft>
            </a:pPr>
            <a:endParaRPr lang="en-IN" sz="1200" dirty="0" smtClean="0"/>
          </a:p>
          <a:p>
            <a:pPr algn="just">
              <a:spcBef>
                <a:spcPts val="600"/>
              </a:spcBef>
              <a:spcAft>
                <a:spcPts val="600"/>
              </a:spcAft>
            </a:pPr>
            <a:r>
              <a:rPr lang="en-IN" sz="1200" dirty="0" smtClean="0"/>
              <a:t>Due to lower availability of grid power in South Zone the penetration of DG sets is justifiably higher. </a:t>
            </a:r>
            <a:r>
              <a:rPr lang="en-US" sz="1200" dirty="0" smtClean="0"/>
              <a:t>The quantum of DG fuel used is highest in South</a:t>
            </a:r>
          </a:p>
          <a:p>
            <a:pPr algn="just">
              <a:spcBef>
                <a:spcPts val="600"/>
              </a:spcBef>
              <a:spcAft>
                <a:spcPts val="600"/>
              </a:spcAft>
            </a:pPr>
            <a:r>
              <a:rPr lang="en-US" sz="1200" dirty="0" smtClean="0"/>
              <a:t>Average age of DG sets was 9 years. The average capacity of gen set was 143 kVA. The major manufacturers of DG sets in use were Kirloskar, Ashok Leyland, Cummins and Eicher</a:t>
            </a:r>
          </a:p>
          <a:p>
            <a:pPr algn="just">
              <a:spcBef>
                <a:spcPts val="600"/>
              </a:spcBef>
              <a:spcAft>
                <a:spcPts val="600"/>
              </a:spcAft>
            </a:pPr>
            <a:r>
              <a:rPr lang="en-IN" sz="1200" dirty="0" smtClean="0"/>
              <a:t>Adoption of Alternate sources of energy (like wind, solar, thermal power) is still very low where 95% of CS’s do not have a provision for the same.</a:t>
            </a:r>
            <a:endParaRPr lang="en-US" sz="1200" dirty="0" smtClean="0"/>
          </a:p>
          <a:p>
            <a:pPr algn="just">
              <a:spcBef>
                <a:spcPts val="600"/>
              </a:spcBef>
              <a:spcAft>
                <a:spcPts val="600"/>
              </a:spcAft>
            </a:pPr>
            <a:endParaRPr lang="en-US" dirty="0" smtClean="0"/>
          </a:p>
          <a:p>
            <a:pPr algn="just">
              <a:spcBef>
                <a:spcPts val="600"/>
              </a:spcBef>
              <a:spcAft>
                <a:spcPts val="600"/>
              </a:spcAft>
            </a:pPr>
            <a:endParaRPr lang="en-US" dirty="0" smtClean="0"/>
          </a:p>
          <a:p>
            <a:pPr algn="just">
              <a:spcBef>
                <a:spcPts val="600"/>
              </a:spcBef>
              <a:spcAft>
                <a:spcPts val="600"/>
              </a:spcAft>
            </a:pPr>
            <a:endParaRPr lang="en-US" dirty="0"/>
          </a:p>
        </p:txBody>
      </p:sp>
      <p:graphicFrame>
        <p:nvGraphicFramePr>
          <p:cNvPr id="4" name="Table 3"/>
          <p:cNvGraphicFramePr>
            <a:graphicFrameLocks noGrp="1"/>
          </p:cNvGraphicFramePr>
          <p:nvPr/>
        </p:nvGraphicFramePr>
        <p:xfrm>
          <a:off x="1028700" y="2497364"/>
          <a:ext cx="4572000" cy="1472184"/>
        </p:xfrm>
        <a:graphic>
          <a:graphicData uri="http://schemas.openxmlformats.org/drawingml/2006/table">
            <a:tbl>
              <a:tblPr/>
              <a:tblGrid>
                <a:gridCol w="2842757"/>
                <a:gridCol w="1729243"/>
              </a:tblGrid>
              <a:tr h="358974">
                <a:tc>
                  <a:txBody>
                    <a:bodyPr/>
                    <a:lstStyle/>
                    <a:p>
                      <a:pPr marL="269875" marR="0" algn="just">
                        <a:lnSpc>
                          <a:spcPct val="115000"/>
                        </a:lnSpc>
                        <a:spcBef>
                          <a:spcPts val="0"/>
                        </a:spcBef>
                        <a:spcAft>
                          <a:spcPts val="0"/>
                        </a:spcAft>
                      </a:pPr>
                      <a:r>
                        <a:rPr lang="en-US" sz="1400" kern="1200" dirty="0">
                          <a:solidFill>
                            <a:srgbClr val="000000"/>
                          </a:solidFill>
                          <a:latin typeface="Cambria"/>
                          <a:ea typeface="Times New Roman"/>
                          <a:cs typeface="Times New Roman"/>
                        </a:rPr>
                        <a:t>No of DG sets</a:t>
                      </a:r>
                      <a:endParaRPr lang="en-US" sz="1800" kern="1200" dirty="0">
                        <a:solidFill>
                          <a:srgbClr val="000000"/>
                        </a:solidFill>
                        <a:latin typeface="Cambria"/>
                        <a:ea typeface="Corbel"/>
                        <a:cs typeface="Times New Roman"/>
                      </a:endParaRPr>
                    </a:p>
                    <a:p>
                      <a:pPr marL="269875" marR="0" algn="just">
                        <a:lnSpc>
                          <a:spcPct val="115000"/>
                        </a:lnSpc>
                        <a:spcBef>
                          <a:spcPts val="0"/>
                        </a:spcBef>
                        <a:spcAft>
                          <a:spcPts val="0"/>
                        </a:spcAft>
                      </a:pPr>
                      <a:r>
                        <a:rPr lang="en-US" sz="1400" kern="1200" dirty="0">
                          <a:solidFill>
                            <a:srgbClr val="000000"/>
                          </a:solidFill>
                          <a:latin typeface="Cambria"/>
                          <a:ea typeface="Times New Roman"/>
                          <a:cs typeface="Times New Roman"/>
                        </a:rPr>
                        <a:t>Item</a:t>
                      </a:r>
                      <a:endParaRPr lang="en-US" sz="1800" kern="1200" dirty="0">
                        <a:solidFill>
                          <a:srgbClr val="000000"/>
                        </a:solidFill>
                        <a:latin typeface="Cambria"/>
                        <a:ea typeface="Corbel"/>
                        <a:cs typeface="Times New Roman"/>
                      </a:endParaRPr>
                    </a:p>
                  </a:txBody>
                  <a:tcPr marL="61073" marR="610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269875" marR="0" algn="just">
                        <a:lnSpc>
                          <a:spcPct val="115000"/>
                        </a:lnSpc>
                        <a:spcBef>
                          <a:spcPts val="0"/>
                        </a:spcBef>
                        <a:spcAft>
                          <a:spcPts val="0"/>
                        </a:spcAft>
                      </a:pPr>
                      <a:r>
                        <a:rPr lang="en-US" sz="1400" kern="1200" dirty="0" smtClean="0">
                          <a:solidFill>
                            <a:srgbClr val="000000"/>
                          </a:solidFill>
                          <a:latin typeface="Cambria"/>
                          <a:ea typeface="Times New Roman"/>
                          <a:cs typeface="Times New Roman"/>
                        </a:rPr>
                        <a:t>% of CS</a:t>
                      </a:r>
                      <a:endParaRPr lang="en-US" sz="1800" kern="1200" dirty="0">
                        <a:solidFill>
                          <a:srgbClr val="000000"/>
                        </a:solidFill>
                        <a:latin typeface="Cambria"/>
                        <a:ea typeface="Corbel"/>
                        <a:cs typeface="Times New Roman"/>
                      </a:endParaRPr>
                    </a:p>
                  </a:txBody>
                  <a:tcPr marL="61073" marR="610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179487">
                <a:tc>
                  <a:txBody>
                    <a:bodyPr/>
                    <a:lstStyle/>
                    <a:p>
                      <a:pPr marL="269875" marR="0" algn="just">
                        <a:lnSpc>
                          <a:spcPct val="115000"/>
                        </a:lnSpc>
                        <a:spcBef>
                          <a:spcPts val="0"/>
                        </a:spcBef>
                        <a:spcAft>
                          <a:spcPts val="0"/>
                        </a:spcAft>
                      </a:pPr>
                      <a:r>
                        <a:rPr lang="en-US" sz="1400" kern="1200" dirty="0">
                          <a:solidFill>
                            <a:srgbClr val="000000"/>
                          </a:solidFill>
                          <a:latin typeface="Cambria"/>
                          <a:ea typeface="Times New Roman"/>
                          <a:cs typeface="Times New Roman"/>
                        </a:rPr>
                        <a:t>1 DG set</a:t>
                      </a:r>
                      <a:endParaRPr lang="en-US" sz="1800" kern="1200" dirty="0">
                        <a:solidFill>
                          <a:srgbClr val="000000"/>
                        </a:solidFill>
                        <a:latin typeface="Cambria"/>
                        <a:ea typeface="Corbel"/>
                        <a:cs typeface="Times New Roman"/>
                      </a:endParaRPr>
                    </a:p>
                  </a:txBody>
                  <a:tcPr marL="61073" marR="610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sz="1400" kern="1200" dirty="0">
                          <a:solidFill>
                            <a:srgbClr val="000000"/>
                          </a:solidFill>
                          <a:latin typeface="Cambria"/>
                          <a:ea typeface="Times New Roman"/>
                          <a:cs typeface="Times New Roman"/>
                        </a:rPr>
                        <a:t>48%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3C5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3C50"/>
                      </a:solidFill>
                      <a:prstDash val="solid"/>
                      <a:round/>
                      <a:headEnd type="none" w="med" len="med"/>
                      <a:tailEnd type="none" w="med" len="med"/>
                    </a:lnB>
                  </a:tcPr>
                </a:tc>
              </a:tr>
              <a:tr h="179487">
                <a:tc>
                  <a:txBody>
                    <a:bodyPr/>
                    <a:lstStyle/>
                    <a:p>
                      <a:pPr marL="269875" marR="0" algn="just">
                        <a:lnSpc>
                          <a:spcPct val="115000"/>
                        </a:lnSpc>
                        <a:spcBef>
                          <a:spcPts val="0"/>
                        </a:spcBef>
                        <a:spcAft>
                          <a:spcPts val="0"/>
                        </a:spcAft>
                      </a:pPr>
                      <a:r>
                        <a:rPr lang="en-US" sz="1400" kern="1200" dirty="0">
                          <a:solidFill>
                            <a:srgbClr val="000000"/>
                          </a:solidFill>
                          <a:latin typeface="Cambria"/>
                          <a:ea typeface="Times New Roman"/>
                          <a:cs typeface="Times New Roman"/>
                        </a:rPr>
                        <a:t>2 DG sets</a:t>
                      </a:r>
                      <a:endParaRPr lang="en-US" sz="1800" kern="1200" dirty="0">
                        <a:solidFill>
                          <a:srgbClr val="000000"/>
                        </a:solidFill>
                        <a:latin typeface="Cambria"/>
                        <a:ea typeface="Corbel"/>
                        <a:cs typeface="Times New Roman"/>
                      </a:endParaRPr>
                    </a:p>
                  </a:txBody>
                  <a:tcPr marL="61073" marR="610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sz="1400" kern="1200" dirty="0">
                          <a:solidFill>
                            <a:srgbClr val="000000"/>
                          </a:solidFill>
                          <a:latin typeface="Cambria"/>
                          <a:ea typeface="Times New Roman"/>
                          <a:cs typeface="Times New Roman"/>
                        </a:rPr>
                        <a:t>35%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3C50"/>
                      </a:solidFill>
                      <a:prstDash val="solid"/>
                      <a:round/>
                      <a:headEnd type="none" w="med" len="med"/>
                      <a:tailEnd type="none" w="med" len="med"/>
                    </a:lnR>
                    <a:lnT w="12700" cap="flat" cmpd="sng" algn="ctr">
                      <a:solidFill>
                        <a:srgbClr val="003C50"/>
                      </a:solidFill>
                      <a:prstDash val="solid"/>
                      <a:round/>
                      <a:headEnd type="none" w="med" len="med"/>
                      <a:tailEnd type="none" w="med" len="med"/>
                    </a:lnT>
                    <a:lnB w="12700" cap="flat" cmpd="sng" algn="ctr">
                      <a:solidFill>
                        <a:srgbClr val="003C50"/>
                      </a:solidFill>
                      <a:prstDash val="solid"/>
                      <a:round/>
                      <a:headEnd type="none" w="med" len="med"/>
                      <a:tailEnd type="none" w="med" len="med"/>
                    </a:lnB>
                  </a:tcPr>
                </a:tc>
              </a:tr>
              <a:tr h="179487">
                <a:tc>
                  <a:txBody>
                    <a:bodyPr/>
                    <a:lstStyle/>
                    <a:p>
                      <a:pPr marL="269875" marR="0" algn="just">
                        <a:lnSpc>
                          <a:spcPct val="115000"/>
                        </a:lnSpc>
                        <a:spcBef>
                          <a:spcPts val="0"/>
                        </a:spcBef>
                        <a:spcAft>
                          <a:spcPts val="0"/>
                        </a:spcAft>
                      </a:pPr>
                      <a:r>
                        <a:rPr lang="en-US" sz="1400" kern="1200" dirty="0">
                          <a:solidFill>
                            <a:srgbClr val="000000"/>
                          </a:solidFill>
                          <a:latin typeface="Cambria"/>
                          <a:ea typeface="Times New Roman"/>
                          <a:cs typeface="Times New Roman"/>
                        </a:rPr>
                        <a:t>3 DG sets</a:t>
                      </a:r>
                      <a:endParaRPr lang="en-US" sz="1800" kern="1200" dirty="0">
                        <a:solidFill>
                          <a:srgbClr val="000000"/>
                        </a:solidFill>
                        <a:latin typeface="Cambria"/>
                        <a:ea typeface="Corbel"/>
                        <a:cs typeface="Times New Roman"/>
                      </a:endParaRPr>
                    </a:p>
                  </a:txBody>
                  <a:tcPr marL="61073" marR="610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sz="1400" kern="1200" dirty="0">
                          <a:solidFill>
                            <a:srgbClr val="000000"/>
                          </a:solidFill>
                          <a:latin typeface="Cambria"/>
                          <a:ea typeface="Times New Roman"/>
                          <a:cs typeface="Times New Roman"/>
                        </a:rPr>
                        <a:t>10%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3C50"/>
                      </a:solidFill>
                      <a:prstDash val="solid"/>
                      <a:round/>
                      <a:headEnd type="none" w="med" len="med"/>
                      <a:tailEnd type="none" w="med" len="med"/>
                    </a:lnR>
                    <a:lnT w="12700" cap="flat" cmpd="sng" algn="ctr">
                      <a:solidFill>
                        <a:srgbClr val="003C50"/>
                      </a:solidFill>
                      <a:prstDash val="solid"/>
                      <a:round/>
                      <a:headEnd type="none" w="med" len="med"/>
                      <a:tailEnd type="none" w="med" len="med"/>
                    </a:lnT>
                    <a:lnB w="12700" cap="flat" cmpd="sng" algn="ctr">
                      <a:solidFill>
                        <a:srgbClr val="003C50"/>
                      </a:solidFill>
                      <a:prstDash val="solid"/>
                      <a:round/>
                      <a:headEnd type="none" w="med" len="med"/>
                      <a:tailEnd type="none" w="med" len="med"/>
                    </a:lnB>
                  </a:tcPr>
                </a:tc>
              </a:tr>
              <a:tr h="179487">
                <a:tc>
                  <a:txBody>
                    <a:bodyPr/>
                    <a:lstStyle/>
                    <a:p>
                      <a:pPr marL="269875" marR="0" algn="just">
                        <a:lnSpc>
                          <a:spcPct val="115000"/>
                        </a:lnSpc>
                        <a:spcBef>
                          <a:spcPts val="0"/>
                        </a:spcBef>
                        <a:spcAft>
                          <a:spcPts val="0"/>
                        </a:spcAft>
                      </a:pPr>
                      <a:r>
                        <a:rPr lang="en-US" sz="1400" kern="1200" dirty="0">
                          <a:solidFill>
                            <a:srgbClr val="000000"/>
                          </a:solidFill>
                          <a:latin typeface="Cambria"/>
                          <a:ea typeface="Times New Roman"/>
                          <a:cs typeface="Times New Roman"/>
                        </a:rPr>
                        <a:t>More than 3 DG sets</a:t>
                      </a:r>
                      <a:endParaRPr lang="en-US" sz="1800" kern="1200" dirty="0">
                        <a:solidFill>
                          <a:srgbClr val="000000"/>
                        </a:solidFill>
                        <a:latin typeface="Cambria"/>
                        <a:ea typeface="Corbel"/>
                        <a:cs typeface="Times New Roman"/>
                      </a:endParaRPr>
                    </a:p>
                  </a:txBody>
                  <a:tcPr marL="61073" marR="61073"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ctr"/>
                      <a:r>
                        <a:rPr lang="en-US" sz="1400" kern="1200" dirty="0">
                          <a:solidFill>
                            <a:srgbClr val="000000"/>
                          </a:solidFill>
                          <a:latin typeface="Cambria"/>
                          <a:ea typeface="Times New Roman"/>
                          <a:cs typeface="Times New Roman"/>
                        </a:rPr>
                        <a:t>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3C50"/>
                      </a:solidFill>
                      <a:prstDash val="solid"/>
                      <a:round/>
                      <a:headEnd type="none" w="med" len="med"/>
                      <a:tailEnd type="none" w="med" len="med"/>
                    </a:lnR>
                    <a:lnT w="12700" cap="flat" cmpd="sng" algn="ctr">
                      <a:solidFill>
                        <a:srgbClr val="003C50"/>
                      </a:solidFill>
                      <a:prstDash val="solid"/>
                      <a:round/>
                      <a:headEnd type="none" w="med" len="med"/>
                      <a:tailEnd type="none" w="med" len="med"/>
                    </a:lnT>
                    <a:lnB w="12700" cap="flat" cmpd="sng" algn="ctr">
                      <a:solidFill>
                        <a:srgbClr val="003C5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16.1 SANCTIONED LOAD</a:t>
            </a:r>
            <a:endParaRPr lang="en-US" dirty="0"/>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8" y="1104900"/>
            <a:ext cx="2832101"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Sanctioned Load (KVA)</a:t>
            </a:r>
            <a:endParaRPr lang="en-US" sz="1800" b="1" i="1" u="sng" dirty="0">
              <a:solidFill>
                <a:srgbClr val="002060"/>
              </a:solidFill>
              <a:latin typeface="Calibri" pitchFamily="34" charset="0"/>
            </a:endParaRPr>
          </a:p>
        </p:txBody>
      </p:sp>
      <p:sp>
        <p:nvSpPr>
          <p:cNvPr id="11" name="Round Diagonal Corner Rectangle 10"/>
          <p:cNvSpPr/>
          <p:nvPr/>
        </p:nvSpPr>
        <p:spPr bwMode="auto">
          <a:xfrm>
            <a:off x="338287" y="874406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East zone has the highest sanctioned  load compared to South which has the lowest sanctioned load of electricity</a:t>
            </a:r>
            <a:endParaRPr lang="en-US" sz="1200" dirty="0">
              <a:solidFill>
                <a:srgbClr val="002060"/>
              </a:solidFill>
              <a:latin typeface="Calibri" pitchFamily="34" charset="0"/>
            </a:endParaRPr>
          </a:p>
        </p:txBody>
      </p:sp>
      <p:graphicFrame>
        <p:nvGraphicFramePr>
          <p:cNvPr id="12" name="Table 11"/>
          <p:cNvGraphicFramePr>
            <a:graphicFrameLocks noGrp="1"/>
          </p:cNvGraphicFramePr>
          <p:nvPr/>
        </p:nvGraphicFramePr>
        <p:xfrm>
          <a:off x="609600" y="2214061"/>
          <a:ext cx="858552" cy="1695000"/>
        </p:xfrm>
        <a:graphic>
          <a:graphicData uri="http://schemas.openxmlformats.org/drawingml/2006/table">
            <a:tbl>
              <a:tblPr/>
              <a:tblGrid>
                <a:gridCol w="858552"/>
              </a:tblGrid>
              <a:tr h="211875">
                <a:tc>
                  <a:txBody>
                    <a:bodyPr/>
                    <a:lstStyle/>
                    <a:p>
                      <a:pPr algn="r" fontAlgn="ctr"/>
                      <a:r>
                        <a:rPr lang="en-US" sz="800" b="0" i="0" u="none" strike="noStrike" kern="1200" dirty="0">
                          <a:solidFill>
                            <a:srgbClr val="002060"/>
                          </a:solidFill>
                          <a:latin typeface="Calibri"/>
                          <a:ea typeface="+mn-ea"/>
                          <a:cs typeface="+mn-cs"/>
                        </a:rPr>
                        <a:t>1-50</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11875">
                <a:tc>
                  <a:txBody>
                    <a:bodyPr/>
                    <a:lstStyle/>
                    <a:p>
                      <a:pPr algn="r" fontAlgn="ctr"/>
                      <a:r>
                        <a:rPr lang="en-US" sz="800" b="0" i="0" u="none" strike="noStrike" kern="1200" dirty="0">
                          <a:solidFill>
                            <a:srgbClr val="002060"/>
                          </a:solidFill>
                          <a:latin typeface="Calibri"/>
                          <a:ea typeface="+mn-ea"/>
                          <a:cs typeface="+mn-cs"/>
                        </a:rPr>
                        <a:t>51-100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11875">
                <a:tc>
                  <a:txBody>
                    <a:bodyPr/>
                    <a:lstStyle/>
                    <a:p>
                      <a:pPr algn="r" fontAlgn="ctr"/>
                      <a:r>
                        <a:rPr lang="en-US" sz="800" b="0" i="0" u="none" strike="noStrike" kern="1200" dirty="0">
                          <a:solidFill>
                            <a:srgbClr val="002060"/>
                          </a:solidFill>
                          <a:latin typeface="Calibri"/>
                          <a:ea typeface="+mn-ea"/>
                          <a:cs typeface="+mn-cs"/>
                        </a:rPr>
                        <a:t>101-150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11875">
                <a:tc>
                  <a:txBody>
                    <a:bodyPr/>
                    <a:lstStyle/>
                    <a:p>
                      <a:pPr algn="r" fontAlgn="ctr"/>
                      <a:r>
                        <a:rPr lang="en-US" sz="800" b="0" i="0" u="none" strike="noStrike" kern="1200" dirty="0">
                          <a:solidFill>
                            <a:srgbClr val="002060"/>
                          </a:solidFill>
                          <a:latin typeface="Calibri"/>
                          <a:ea typeface="+mn-ea"/>
                          <a:cs typeface="+mn-cs"/>
                        </a:rPr>
                        <a:t>151-200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11875">
                <a:tc>
                  <a:txBody>
                    <a:bodyPr/>
                    <a:lstStyle/>
                    <a:p>
                      <a:pPr algn="r" fontAlgn="ctr"/>
                      <a:r>
                        <a:rPr lang="en-US" sz="800" b="0" i="0" u="none" strike="noStrike" kern="1200" dirty="0">
                          <a:solidFill>
                            <a:srgbClr val="002060"/>
                          </a:solidFill>
                          <a:latin typeface="Calibri"/>
                          <a:ea typeface="+mn-ea"/>
                          <a:cs typeface="+mn-cs"/>
                        </a:rPr>
                        <a:t>201-250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11875">
                <a:tc>
                  <a:txBody>
                    <a:bodyPr/>
                    <a:lstStyle/>
                    <a:p>
                      <a:pPr algn="r" fontAlgn="ctr"/>
                      <a:r>
                        <a:rPr lang="en-US" sz="800" b="0" i="0" u="none" strike="noStrike" kern="1200" dirty="0">
                          <a:solidFill>
                            <a:srgbClr val="002060"/>
                          </a:solidFill>
                          <a:latin typeface="Calibri"/>
                          <a:ea typeface="+mn-ea"/>
                          <a:cs typeface="+mn-cs"/>
                        </a:rPr>
                        <a:t>251-300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11875">
                <a:tc>
                  <a:txBody>
                    <a:bodyPr/>
                    <a:lstStyle/>
                    <a:p>
                      <a:pPr algn="r" fontAlgn="ctr"/>
                      <a:r>
                        <a:rPr lang="en-US" sz="800" b="0" i="0" u="none" strike="noStrike" kern="1200" dirty="0" smtClean="0">
                          <a:solidFill>
                            <a:srgbClr val="002060"/>
                          </a:solidFill>
                          <a:latin typeface="Calibri"/>
                          <a:ea typeface="+mn-ea"/>
                          <a:cs typeface="+mn-cs"/>
                        </a:rPr>
                        <a:t>300 KVA and above</a:t>
                      </a:r>
                      <a:endParaRPr lang="en-US" sz="8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11875">
                <a:tc>
                  <a:txBody>
                    <a:bodyPr/>
                    <a:lstStyle/>
                    <a:p>
                      <a:pPr algn="r" fontAlgn="ctr"/>
                      <a:r>
                        <a:rPr lang="en-US" sz="800" b="0" i="0" u="none" strike="noStrike" kern="1200" dirty="0" smtClean="0">
                          <a:solidFill>
                            <a:srgbClr val="002060"/>
                          </a:solidFill>
                          <a:latin typeface="Calibri"/>
                          <a:ea typeface="+mn-ea"/>
                          <a:cs typeface="+mn-cs"/>
                        </a:rPr>
                        <a:t>DK/CS</a:t>
                      </a:r>
                      <a:endParaRPr lang="en-US" sz="8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19" name="Chart 18"/>
          <p:cNvGraphicFramePr/>
          <p:nvPr/>
        </p:nvGraphicFramePr>
        <p:xfrm>
          <a:off x="1121017" y="2148057"/>
          <a:ext cx="1355483" cy="199867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0" name="Chart 19"/>
          <p:cNvGraphicFramePr/>
          <p:nvPr/>
        </p:nvGraphicFramePr>
        <p:xfrm>
          <a:off x="5736562" y="2148057"/>
          <a:ext cx="1355483" cy="199867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1" name="Chart 20"/>
          <p:cNvGraphicFramePr/>
          <p:nvPr/>
        </p:nvGraphicFramePr>
        <p:xfrm>
          <a:off x="2044126" y="2148057"/>
          <a:ext cx="1355483" cy="199867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2" name="Chart 21"/>
          <p:cNvGraphicFramePr/>
          <p:nvPr/>
        </p:nvGraphicFramePr>
        <p:xfrm>
          <a:off x="2967235" y="2148057"/>
          <a:ext cx="1355483" cy="199867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3" name="Chart 22"/>
          <p:cNvGraphicFramePr/>
          <p:nvPr/>
        </p:nvGraphicFramePr>
        <p:xfrm>
          <a:off x="3890344" y="2148057"/>
          <a:ext cx="1355483" cy="199867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4" name="Chart 23"/>
          <p:cNvGraphicFramePr/>
          <p:nvPr/>
        </p:nvGraphicFramePr>
        <p:xfrm>
          <a:off x="4813453" y="2148057"/>
          <a:ext cx="1355483" cy="1998670"/>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30" name="Chart 29"/>
          <p:cNvGraphicFramePr/>
          <p:nvPr/>
        </p:nvGraphicFramePr>
        <p:xfrm>
          <a:off x="1121017" y="6281730"/>
          <a:ext cx="1355483" cy="199867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31" name="Chart 30"/>
          <p:cNvGraphicFramePr/>
          <p:nvPr/>
        </p:nvGraphicFramePr>
        <p:xfrm>
          <a:off x="5736562" y="6281730"/>
          <a:ext cx="1355483" cy="1998670"/>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32" name="Chart 31"/>
          <p:cNvGraphicFramePr/>
          <p:nvPr/>
        </p:nvGraphicFramePr>
        <p:xfrm>
          <a:off x="2274903" y="6281730"/>
          <a:ext cx="1355483" cy="1998670"/>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33" name="Chart 32"/>
          <p:cNvGraphicFramePr/>
          <p:nvPr/>
        </p:nvGraphicFramePr>
        <p:xfrm>
          <a:off x="3428789" y="6281730"/>
          <a:ext cx="1355483" cy="1998670"/>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34" name="Chart 33"/>
          <p:cNvGraphicFramePr/>
          <p:nvPr/>
        </p:nvGraphicFramePr>
        <p:xfrm>
          <a:off x="4582675" y="6281730"/>
          <a:ext cx="1355483" cy="1998670"/>
        </p:xfrm>
        <a:graphic>
          <a:graphicData uri="http://schemas.openxmlformats.org/drawingml/2006/chart">
            <c:chart xmlns:c="http://schemas.openxmlformats.org/drawingml/2006/chart" xmlns:r="http://schemas.openxmlformats.org/officeDocument/2006/relationships" r:id="rId12"/>
          </a:graphicData>
        </a:graphic>
      </p:graphicFrame>
      <p:sp>
        <p:nvSpPr>
          <p:cNvPr id="35" name="Round Diagonal Corner Rectangle 34"/>
          <p:cNvSpPr/>
          <p:nvPr/>
        </p:nvSpPr>
        <p:spPr bwMode="auto">
          <a:xfrm>
            <a:off x="338287" y="4456149"/>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Average sanctioned load of electricity is at 168.38 KVA.</a:t>
            </a:r>
          </a:p>
          <a:p>
            <a:pPr marL="177800" lvl="1" indent="-177800" algn="just">
              <a:buFont typeface="Arial" pitchFamily="34" charset="0"/>
              <a:buChar char="•"/>
            </a:pPr>
            <a:r>
              <a:rPr lang="en-US" sz="1200" dirty="0" smtClean="0">
                <a:solidFill>
                  <a:srgbClr val="002060"/>
                </a:solidFill>
                <a:latin typeface="Calibri" pitchFamily="34" charset="0"/>
              </a:rPr>
              <a:t>Type H product CSs have the lowest sanctioned load, while that of M type has the highest  sanctioned load.  It was already observed that M type use lower temperature levels to store meat and fish products</a:t>
            </a:r>
            <a:endParaRPr lang="en-US" sz="1200" dirty="0">
              <a:solidFill>
                <a:srgbClr val="002060"/>
              </a:solidFill>
              <a:latin typeface="Calibri" pitchFamily="34" charset="0"/>
            </a:endParaRPr>
          </a:p>
        </p:txBody>
      </p:sp>
      <p:cxnSp>
        <p:nvCxnSpPr>
          <p:cNvPr id="36" name="Straight Connector 35"/>
          <p:cNvCxnSpPr/>
          <p:nvPr/>
        </p:nvCxnSpPr>
        <p:spPr bwMode="auto">
          <a:xfrm>
            <a:off x="365760" y="55198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37" name="TextBox 36"/>
          <p:cNvSpPr txBox="1"/>
          <p:nvPr/>
        </p:nvSpPr>
        <p:spPr>
          <a:xfrm>
            <a:off x="330199" y="55498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pSp>
        <p:nvGrpSpPr>
          <p:cNvPr id="2" name="Group 15"/>
          <p:cNvGrpSpPr/>
          <p:nvPr/>
        </p:nvGrpSpPr>
        <p:grpSpPr>
          <a:xfrm rot="21341217">
            <a:off x="1263543" y="3966888"/>
            <a:ext cx="822960" cy="548640"/>
            <a:chOff x="5431449" y="3593431"/>
            <a:chExt cx="1304698" cy="788099"/>
          </a:xfrm>
        </p:grpSpPr>
        <p:pic>
          <p:nvPicPr>
            <p:cNvPr id="40"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4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168.38</a:t>
              </a:r>
              <a:endParaRPr lang="en-GB" sz="900" b="1" dirty="0">
                <a:solidFill>
                  <a:srgbClr val="002060"/>
                </a:solidFill>
                <a:latin typeface="Lucida Calligraphy" pitchFamily="66" charset="0"/>
              </a:endParaRPr>
            </a:p>
          </p:txBody>
        </p:sp>
      </p:grpSp>
      <p:grpSp>
        <p:nvGrpSpPr>
          <p:cNvPr id="3" name="Group 15"/>
          <p:cNvGrpSpPr/>
          <p:nvPr/>
        </p:nvGrpSpPr>
        <p:grpSpPr>
          <a:xfrm rot="21341217">
            <a:off x="2181753" y="3966888"/>
            <a:ext cx="822960" cy="548640"/>
            <a:chOff x="5431449" y="3593431"/>
            <a:chExt cx="1304698" cy="788099"/>
          </a:xfrm>
        </p:grpSpPr>
        <p:pic>
          <p:nvPicPr>
            <p:cNvPr id="43"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4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160.82</a:t>
              </a:r>
              <a:endParaRPr lang="en-GB" sz="900" b="1" dirty="0">
                <a:solidFill>
                  <a:srgbClr val="002060"/>
                </a:solidFill>
                <a:latin typeface="Lucida Calligraphy" pitchFamily="66" charset="0"/>
              </a:endParaRPr>
            </a:p>
          </p:txBody>
        </p:sp>
      </p:grpSp>
      <p:grpSp>
        <p:nvGrpSpPr>
          <p:cNvPr id="4" name="Group 15"/>
          <p:cNvGrpSpPr/>
          <p:nvPr/>
        </p:nvGrpSpPr>
        <p:grpSpPr>
          <a:xfrm rot="21341217">
            <a:off x="3099963" y="3966888"/>
            <a:ext cx="822960" cy="548640"/>
            <a:chOff x="5431449" y="3593431"/>
            <a:chExt cx="1304698" cy="788099"/>
          </a:xfrm>
        </p:grpSpPr>
        <p:pic>
          <p:nvPicPr>
            <p:cNvPr id="46"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4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178.24</a:t>
              </a:r>
              <a:endParaRPr lang="en-GB" sz="900" b="1" dirty="0">
                <a:solidFill>
                  <a:srgbClr val="002060"/>
                </a:solidFill>
                <a:latin typeface="Lucida Calligraphy" pitchFamily="66" charset="0"/>
              </a:endParaRPr>
            </a:p>
          </p:txBody>
        </p:sp>
      </p:grpSp>
      <p:grpSp>
        <p:nvGrpSpPr>
          <p:cNvPr id="5" name="Group 15"/>
          <p:cNvGrpSpPr/>
          <p:nvPr/>
        </p:nvGrpSpPr>
        <p:grpSpPr>
          <a:xfrm rot="21341217">
            <a:off x="4018173" y="3966888"/>
            <a:ext cx="822960" cy="548640"/>
            <a:chOff x="5431449" y="3593431"/>
            <a:chExt cx="1304698" cy="788099"/>
          </a:xfrm>
        </p:grpSpPr>
        <p:pic>
          <p:nvPicPr>
            <p:cNvPr id="49"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5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249.26</a:t>
              </a:r>
              <a:endParaRPr lang="en-GB" sz="900" b="1" dirty="0">
                <a:solidFill>
                  <a:srgbClr val="002060"/>
                </a:solidFill>
                <a:latin typeface="Lucida Calligraphy" pitchFamily="66" charset="0"/>
              </a:endParaRPr>
            </a:p>
          </p:txBody>
        </p:sp>
      </p:grpSp>
      <p:grpSp>
        <p:nvGrpSpPr>
          <p:cNvPr id="7" name="Group 15"/>
          <p:cNvGrpSpPr/>
          <p:nvPr/>
        </p:nvGrpSpPr>
        <p:grpSpPr>
          <a:xfrm rot="21341217">
            <a:off x="4936383" y="3966888"/>
            <a:ext cx="822960" cy="548640"/>
            <a:chOff x="5431449" y="3593431"/>
            <a:chExt cx="1304698" cy="788099"/>
          </a:xfrm>
        </p:grpSpPr>
        <p:pic>
          <p:nvPicPr>
            <p:cNvPr id="52"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5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175.55</a:t>
              </a:r>
              <a:endParaRPr lang="en-GB" sz="900" b="1" dirty="0">
                <a:solidFill>
                  <a:srgbClr val="002060"/>
                </a:solidFill>
                <a:latin typeface="Lucida Calligraphy" pitchFamily="66" charset="0"/>
              </a:endParaRPr>
            </a:p>
          </p:txBody>
        </p:sp>
      </p:grpSp>
      <p:grpSp>
        <p:nvGrpSpPr>
          <p:cNvPr id="9" name="Group 15"/>
          <p:cNvGrpSpPr/>
          <p:nvPr/>
        </p:nvGrpSpPr>
        <p:grpSpPr>
          <a:xfrm rot="21341217">
            <a:off x="5854593" y="3966888"/>
            <a:ext cx="822960" cy="548640"/>
            <a:chOff x="5431449" y="3593431"/>
            <a:chExt cx="1304698" cy="788099"/>
          </a:xfrm>
        </p:grpSpPr>
        <p:pic>
          <p:nvPicPr>
            <p:cNvPr id="55"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5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212.85</a:t>
              </a:r>
              <a:endParaRPr lang="en-GB" sz="900" b="1" dirty="0">
                <a:solidFill>
                  <a:srgbClr val="002060"/>
                </a:solidFill>
                <a:latin typeface="Lucida Calligraphy" pitchFamily="66" charset="0"/>
              </a:endParaRPr>
            </a:p>
          </p:txBody>
        </p:sp>
      </p:grpSp>
      <p:grpSp>
        <p:nvGrpSpPr>
          <p:cNvPr id="13" name="Group 15"/>
          <p:cNvGrpSpPr/>
          <p:nvPr/>
        </p:nvGrpSpPr>
        <p:grpSpPr>
          <a:xfrm rot="21341217">
            <a:off x="1263543" y="8168771"/>
            <a:ext cx="822960" cy="548640"/>
            <a:chOff x="5431449" y="3593431"/>
            <a:chExt cx="1304698" cy="788099"/>
          </a:xfrm>
        </p:grpSpPr>
        <p:pic>
          <p:nvPicPr>
            <p:cNvPr id="58"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5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168.38</a:t>
              </a:r>
              <a:endParaRPr lang="en-GB" sz="900" b="1" dirty="0">
                <a:solidFill>
                  <a:srgbClr val="002060"/>
                </a:solidFill>
                <a:latin typeface="Lucida Calligraphy" pitchFamily="66" charset="0"/>
              </a:endParaRPr>
            </a:p>
          </p:txBody>
        </p:sp>
      </p:grpSp>
      <p:grpSp>
        <p:nvGrpSpPr>
          <p:cNvPr id="14" name="Group 15"/>
          <p:cNvGrpSpPr/>
          <p:nvPr/>
        </p:nvGrpSpPr>
        <p:grpSpPr>
          <a:xfrm rot="21341217">
            <a:off x="2399463" y="8168771"/>
            <a:ext cx="822960" cy="548640"/>
            <a:chOff x="5431449" y="3593431"/>
            <a:chExt cx="1304698" cy="788099"/>
          </a:xfrm>
        </p:grpSpPr>
        <p:pic>
          <p:nvPicPr>
            <p:cNvPr id="61"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6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164.69</a:t>
              </a:r>
              <a:endParaRPr lang="en-GB" sz="900" b="1" dirty="0">
                <a:solidFill>
                  <a:srgbClr val="002060"/>
                </a:solidFill>
                <a:latin typeface="Lucida Calligraphy" pitchFamily="66" charset="0"/>
              </a:endParaRPr>
            </a:p>
          </p:txBody>
        </p:sp>
      </p:grpSp>
      <p:grpSp>
        <p:nvGrpSpPr>
          <p:cNvPr id="15" name="Group 15"/>
          <p:cNvGrpSpPr/>
          <p:nvPr/>
        </p:nvGrpSpPr>
        <p:grpSpPr>
          <a:xfrm rot="21341217">
            <a:off x="3520869" y="8168771"/>
            <a:ext cx="822960" cy="548640"/>
            <a:chOff x="5431449" y="3593431"/>
            <a:chExt cx="1304698" cy="788099"/>
          </a:xfrm>
        </p:grpSpPr>
        <p:pic>
          <p:nvPicPr>
            <p:cNvPr id="64"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6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219.01</a:t>
              </a:r>
              <a:endParaRPr lang="en-GB" sz="900" b="1" dirty="0">
                <a:solidFill>
                  <a:srgbClr val="002060"/>
                </a:solidFill>
                <a:latin typeface="Lucida Calligraphy" pitchFamily="66" charset="0"/>
              </a:endParaRPr>
            </a:p>
          </p:txBody>
        </p:sp>
      </p:grpSp>
      <p:grpSp>
        <p:nvGrpSpPr>
          <p:cNvPr id="16" name="Group 15"/>
          <p:cNvGrpSpPr/>
          <p:nvPr/>
        </p:nvGrpSpPr>
        <p:grpSpPr>
          <a:xfrm rot="21341217">
            <a:off x="4685817" y="8168771"/>
            <a:ext cx="822960" cy="548640"/>
            <a:chOff x="5431449" y="3593431"/>
            <a:chExt cx="1304698" cy="788099"/>
          </a:xfrm>
        </p:grpSpPr>
        <p:pic>
          <p:nvPicPr>
            <p:cNvPr id="67"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68"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179.2</a:t>
              </a:r>
              <a:endParaRPr lang="en-GB" sz="900" b="1" dirty="0">
                <a:solidFill>
                  <a:srgbClr val="002060"/>
                </a:solidFill>
                <a:latin typeface="Lucida Calligraphy" pitchFamily="66" charset="0"/>
              </a:endParaRPr>
            </a:p>
          </p:txBody>
        </p:sp>
      </p:grpSp>
      <p:grpSp>
        <p:nvGrpSpPr>
          <p:cNvPr id="17" name="Group 15"/>
          <p:cNvGrpSpPr/>
          <p:nvPr/>
        </p:nvGrpSpPr>
        <p:grpSpPr>
          <a:xfrm rot="21341217">
            <a:off x="5854593" y="8168771"/>
            <a:ext cx="822960" cy="548640"/>
            <a:chOff x="5431449" y="3593431"/>
            <a:chExt cx="1304698" cy="788099"/>
          </a:xfrm>
        </p:grpSpPr>
        <p:pic>
          <p:nvPicPr>
            <p:cNvPr id="73"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7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125.35</a:t>
              </a:r>
              <a:endParaRPr lang="en-GB" sz="900" b="1" dirty="0">
                <a:solidFill>
                  <a:srgbClr val="002060"/>
                </a:solidFill>
                <a:latin typeface="Lucida Calligraphy" pitchFamily="66" charset="0"/>
              </a:endParaRPr>
            </a:p>
          </p:txBody>
        </p:sp>
      </p:grpSp>
      <p:graphicFrame>
        <p:nvGraphicFramePr>
          <p:cNvPr id="75" name="Table 74"/>
          <p:cNvGraphicFramePr>
            <a:graphicFrameLocks noGrp="1"/>
          </p:cNvGraphicFramePr>
          <p:nvPr/>
        </p:nvGraphicFramePr>
        <p:xfrm>
          <a:off x="609600" y="6232116"/>
          <a:ext cx="858552" cy="1695000"/>
        </p:xfrm>
        <a:graphic>
          <a:graphicData uri="http://schemas.openxmlformats.org/drawingml/2006/table">
            <a:tbl>
              <a:tblPr/>
              <a:tblGrid>
                <a:gridCol w="858552"/>
              </a:tblGrid>
              <a:tr h="211875">
                <a:tc>
                  <a:txBody>
                    <a:bodyPr/>
                    <a:lstStyle/>
                    <a:p>
                      <a:pPr algn="r" fontAlgn="ctr"/>
                      <a:r>
                        <a:rPr lang="en-US" sz="800" b="0" i="0" u="none" strike="noStrike" kern="1200" dirty="0">
                          <a:solidFill>
                            <a:srgbClr val="002060"/>
                          </a:solidFill>
                          <a:latin typeface="Calibri"/>
                          <a:ea typeface="+mn-ea"/>
                          <a:cs typeface="+mn-cs"/>
                        </a:rPr>
                        <a:t>1-50</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11875">
                <a:tc>
                  <a:txBody>
                    <a:bodyPr/>
                    <a:lstStyle/>
                    <a:p>
                      <a:pPr algn="r" fontAlgn="ctr"/>
                      <a:r>
                        <a:rPr lang="en-US" sz="800" b="0" i="0" u="none" strike="noStrike" kern="1200" dirty="0">
                          <a:solidFill>
                            <a:srgbClr val="002060"/>
                          </a:solidFill>
                          <a:latin typeface="Calibri"/>
                          <a:ea typeface="+mn-ea"/>
                          <a:cs typeface="+mn-cs"/>
                        </a:rPr>
                        <a:t>51-100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11875">
                <a:tc>
                  <a:txBody>
                    <a:bodyPr/>
                    <a:lstStyle/>
                    <a:p>
                      <a:pPr algn="r" fontAlgn="ctr"/>
                      <a:r>
                        <a:rPr lang="en-US" sz="800" b="0" i="0" u="none" strike="noStrike" kern="1200" dirty="0">
                          <a:solidFill>
                            <a:srgbClr val="002060"/>
                          </a:solidFill>
                          <a:latin typeface="Calibri"/>
                          <a:ea typeface="+mn-ea"/>
                          <a:cs typeface="+mn-cs"/>
                        </a:rPr>
                        <a:t>101-150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11875">
                <a:tc>
                  <a:txBody>
                    <a:bodyPr/>
                    <a:lstStyle/>
                    <a:p>
                      <a:pPr algn="r" fontAlgn="ctr"/>
                      <a:r>
                        <a:rPr lang="en-US" sz="800" b="0" i="0" u="none" strike="noStrike" kern="1200" dirty="0">
                          <a:solidFill>
                            <a:srgbClr val="002060"/>
                          </a:solidFill>
                          <a:latin typeface="Calibri"/>
                          <a:ea typeface="+mn-ea"/>
                          <a:cs typeface="+mn-cs"/>
                        </a:rPr>
                        <a:t>151-200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11875">
                <a:tc>
                  <a:txBody>
                    <a:bodyPr/>
                    <a:lstStyle/>
                    <a:p>
                      <a:pPr algn="r" fontAlgn="ctr"/>
                      <a:r>
                        <a:rPr lang="en-US" sz="800" b="0" i="0" u="none" strike="noStrike" kern="1200" dirty="0">
                          <a:solidFill>
                            <a:srgbClr val="002060"/>
                          </a:solidFill>
                          <a:latin typeface="Calibri"/>
                          <a:ea typeface="+mn-ea"/>
                          <a:cs typeface="+mn-cs"/>
                        </a:rPr>
                        <a:t>201-250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11875">
                <a:tc>
                  <a:txBody>
                    <a:bodyPr/>
                    <a:lstStyle/>
                    <a:p>
                      <a:pPr algn="r" fontAlgn="ctr"/>
                      <a:r>
                        <a:rPr lang="en-US" sz="800" b="0" i="0" u="none" strike="noStrike" kern="1200" dirty="0">
                          <a:solidFill>
                            <a:srgbClr val="002060"/>
                          </a:solidFill>
                          <a:latin typeface="Calibri"/>
                          <a:ea typeface="+mn-ea"/>
                          <a:cs typeface="+mn-cs"/>
                        </a:rPr>
                        <a:t>251-300</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11875">
                <a:tc>
                  <a:txBody>
                    <a:bodyPr/>
                    <a:lstStyle/>
                    <a:p>
                      <a:pPr algn="r" fontAlgn="ctr"/>
                      <a:r>
                        <a:rPr lang="en-US" sz="800" b="0" i="0" u="none" strike="noStrike" kern="1200" dirty="0" smtClean="0">
                          <a:solidFill>
                            <a:srgbClr val="002060"/>
                          </a:solidFill>
                          <a:latin typeface="Calibri"/>
                          <a:ea typeface="+mn-ea"/>
                          <a:cs typeface="+mn-cs"/>
                        </a:rPr>
                        <a:t>300 KVA and above</a:t>
                      </a:r>
                      <a:endParaRPr lang="en-US" sz="8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11875">
                <a:tc>
                  <a:txBody>
                    <a:bodyPr/>
                    <a:lstStyle/>
                    <a:p>
                      <a:pPr algn="r" fontAlgn="ctr"/>
                      <a:r>
                        <a:rPr lang="en-US" sz="800" b="0" i="0" u="none" strike="noStrike" kern="1200" dirty="0" smtClean="0">
                          <a:solidFill>
                            <a:srgbClr val="002060"/>
                          </a:solidFill>
                          <a:latin typeface="Calibri"/>
                          <a:ea typeface="+mn-ea"/>
                          <a:cs typeface="+mn-cs"/>
                        </a:rPr>
                        <a:t>DK/CS</a:t>
                      </a:r>
                      <a:endParaRPr lang="en-US" sz="8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70" name="TextBox 69"/>
          <p:cNvSpPr txBox="1"/>
          <p:nvPr/>
        </p:nvSpPr>
        <p:spPr>
          <a:xfrm>
            <a:off x="1408017"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71" name="TextBox 70"/>
          <p:cNvSpPr txBox="1"/>
          <p:nvPr/>
        </p:nvSpPr>
        <p:spPr>
          <a:xfrm>
            <a:off x="2361558"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72" name="TextBox 71"/>
          <p:cNvSpPr txBox="1"/>
          <p:nvPr/>
        </p:nvSpPr>
        <p:spPr>
          <a:xfrm>
            <a:off x="3311732"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76" name="TextBox 75"/>
          <p:cNvSpPr txBox="1"/>
          <p:nvPr/>
        </p:nvSpPr>
        <p:spPr>
          <a:xfrm>
            <a:off x="4196181" y="1685826"/>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77" name="TextBox 76"/>
          <p:cNvSpPr txBox="1"/>
          <p:nvPr/>
        </p:nvSpPr>
        <p:spPr>
          <a:xfrm>
            <a:off x="5098263"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78" name="TextBox 77"/>
          <p:cNvSpPr txBox="1"/>
          <p:nvPr/>
        </p:nvSpPr>
        <p:spPr>
          <a:xfrm>
            <a:off x="59474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sp>
        <p:nvSpPr>
          <p:cNvPr id="79" name="TextBox 78"/>
          <p:cNvSpPr txBox="1"/>
          <p:nvPr/>
        </p:nvSpPr>
        <p:spPr>
          <a:xfrm>
            <a:off x="1404652" y="5824361"/>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80" name="TextBox 79"/>
          <p:cNvSpPr txBox="1"/>
          <p:nvPr/>
        </p:nvSpPr>
        <p:spPr>
          <a:xfrm>
            <a:off x="2556781" y="58243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81" name="TextBox 80"/>
          <p:cNvSpPr txBox="1"/>
          <p:nvPr/>
        </p:nvSpPr>
        <p:spPr>
          <a:xfrm>
            <a:off x="3708910" y="58243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82" name="TextBox 81"/>
          <p:cNvSpPr txBox="1"/>
          <p:nvPr/>
        </p:nvSpPr>
        <p:spPr>
          <a:xfrm>
            <a:off x="4795315" y="582436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83" name="TextBox 82"/>
          <p:cNvSpPr txBox="1"/>
          <p:nvPr/>
        </p:nvSpPr>
        <p:spPr>
          <a:xfrm>
            <a:off x="5947443" y="582436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16.1 SANCTIONED LOAD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30175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1-50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51-100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101-150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151-200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201-250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251-300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300 KVA and above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168.38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165.5</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182.9</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115.4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83.03</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199.1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107.9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99.7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5103561"/>
          <a:ext cx="6305550" cy="30175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1-50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51-100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101-150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151-200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12</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201-250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251-300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300 KVA and above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168.38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120.4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168.8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157.4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206.04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132.5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172.9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smtClean="0">
                          <a:solidFill>
                            <a:srgbClr val="002060"/>
                          </a:solidFill>
                          <a:latin typeface="Calibri"/>
                          <a:ea typeface="+mn-ea"/>
                          <a:cs typeface="+mn-cs"/>
                        </a:rPr>
                        <a:t>168.4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Round Diagonal Corner Rectangle 13"/>
          <p:cNvSpPr/>
          <p:nvPr/>
        </p:nvSpPr>
        <p:spPr bwMode="auto">
          <a:xfrm>
            <a:off x="304810" y="8367749"/>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State wise analysis shows that sanctioned load is higher in Maharashtra, UP, Assam, Gujarat, J&amp;K, Kerala, Nagaland, Orissa, TN, Uttaranchal and WB.</a:t>
            </a:r>
          </a:p>
          <a:p>
            <a:pPr marL="177800" lvl="1" indent="-177800" algn="l">
              <a:buFont typeface="Arial" pitchFamily="34" charset="0"/>
              <a:buChar char="•"/>
            </a:pPr>
            <a:r>
              <a:rPr lang="en-US" sz="1200" dirty="0" smtClean="0">
                <a:solidFill>
                  <a:srgbClr val="002060"/>
                </a:solidFill>
                <a:latin typeface="Calibri" pitchFamily="34" charset="0"/>
              </a:rPr>
              <a:t>Sanctioned load are less than 100 KVA in  HP,  AP, Chandigarh, Jharkhand, Karnataka and Sikkim</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16.1 SANCTIONED LOAD (Cont’d)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5103561"/>
          <a:ext cx="6423027" cy="30175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65949"/>
                <a:gridCol w="619572"/>
                <a:gridCol w="619572"/>
                <a:gridCol w="619572"/>
                <a:gridCol w="619572"/>
                <a:gridCol w="619572"/>
                <a:gridCol w="720074"/>
                <a:gridCol w="619572"/>
                <a:gridCol w="619572"/>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1-50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51-100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101-150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2060"/>
                          </a:solidFill>
                          <a:latin typeface="Calibri"/>
                        </a:rPr>
                        <a:t>41</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151-200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2060"/>
                          </a:solidFill>
                          <a:latin typeface="Calibri"/>
                        </a:rPr>
                        <a:t>16</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201-250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251-300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300 KVA and above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2060"/>
                          </a:solidFill>
                          <a:latin typeface="Calibri"/>
                        </a:rPr>
                        <a:t>-</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168.38</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151.93</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40.4</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224.8</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202.1</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205.8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287.8</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179.51</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1533075"/>
          <a:ext cx="6430726" cy="30175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9176"/>
                <a:gridCol w="507541"/>
                <a:gridCol w="679589"/>
                <a:gridCol w="594360"/>
                <a:gridCol w="507541"/>
                <a:gridCol w="457200"/>
                <a:gridCol w="521208"/>
                <a:gridCol w="507541"/>
                <a:gridCol w="685800"/>
                <a:gridCol w="61077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 (n=2)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1-50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51-100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63</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26</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101-150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151-200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201-250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251-300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300 KVA and above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24</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12</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168.38</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71.3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106.8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267.3</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150.4</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240.0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185.9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362.5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118.7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16.2 DG SET IN CS</a:t>
            </a:r>
            <a:endParaRPr lang="en-US" dirty="0"/>
          </a:p>
        </p:txBody>
      </p:sp>
      <p:graphicFrame>
        <p:nvGraphicFramePr>
          <p:cNvPr id="4" name="Table 3"/>
          <p:cNvGraphicFramePr>
            <a:graphicFrameLocks noGrp="1"/>
          </p:cNvGraphicFramePr>
          <p:nvPr>
            <p:extLst>
              <p:ext uri="{D42A27DB-BD31-4B8C-83A1-F6EECF244321}">
                <p14:modId xmlns:p14="http://schemas.microsoft.com/office/powerpoint/2010/main" xmlns="" val="1900869649"/>
              </p:ext>
            </p:extLst>
          </p:nvPr>
        </p:nvGraphicFramePr>
        <p:xfrm>
          <a:off x="304801" y="1190175"/>
          <a:ext cx="6305549" cy="9144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4999"/>
                <a:gridCol w="733425"/>
                <a:gridCol w="733425"/>
                <a:gridCol w="733425"/>
                <a:gridCol w="733425"/>
                <a:gridCol w="733425"/>
                <a:gridCol w="73342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H</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n=4333)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P</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n=523)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M</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Q</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Other </a:t>
                      </a:r>
                      <a:br>
                        <a:rPr lang="en-US" sz="1000" b="1" i="0" u="none" strike="noStrike" kern="1200" dirty="0" smtClean="0">
                          <a:solidFill>
                            <a:schemeClr val="bg1"/>
                          </a:solidFill>
                          <a:latin typeface="Calibri"/>
                          <a:ea typeface="+mn-ea"/>
                        </a:rPr>
                      </a:br>
                      <a:r>
                        <a:rPr lang="en-US" sz="1000" b="1" i="0" u="none" strike="noStrike" kern="1200" dirty="0" smtClean="0">
                          <a:solidFill>
                            <a:schemeClr val="bg1"/>
                          </a:solidFill>
                          <a:latin typeface="Calibri"/>
                          <a:ea typeface="+mn-ea"/>
                        </a:rPr>
                        <a:t>Products</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(n=27)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smtClean="0">
                          <a:solidFill>
                            <a:srgbClr val="002060"/>
                          </a:solidFill>
                          <a:latin typeface="Calibri"/>
                          <a:ea typeface="+mn-ea"/>
                          <a:cs typeface="+mn-cs"/>
                        </a:rPr>
                        <a:t>Mean number of DG</a:t>
                      </a:r>
                      <a:r>
                        <a:rPr lang="en-US" sz="1000" b="0" i="0" u="none" strike="noStrike" kern="1200" baseline="0" dirty="0" smtClean="0">
                          <a:solidFill>
                            <a:srgbClr val="002060"/>
                          </a:solidFill>
                          <a:latin typeface="Calibri"/>
                          <a:ea typeface="+mn-ea"/>
                          <a:cs typeface="+mn-cs"/>
                        </a:rPr>
                        <a:t> set</a:t>
                      </a:r>
                      <a:r>
                        <a:rPr lang="en-US" sz="1000" b="0" i="0" u="none" strike="noStrike" kern="1200" dirty="0" smtClean="0">
                          <a:solidFill>
                            <a:srgbClr val="002060"/>
                          </a:solidFill>
                          <a:latin typeface="Calibri"/>
                          <a:ea typeface="+mn-ea"/>
                          <a:cs typeface="+mn-cs"/>
                        </a:rPr>
                        <a:t> in CS’s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sz="1200" b="1" i="0" u="none" strike="noStrike" kern="1200" cap="none" normalizeH="0" baseline="0" dirty="0" smtClean="0">
                          <a:ln>
                            <a:noFill/>
                          </a:ln>
                          <a:solidFill>
                            <a:srgbClr val="002060"/>
                          </a:solidFill>
                          <a:effectLst/>
                          <a:latin typeface="Calibri" pitchFamily="34" charset="0"/>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sz="1200" b="1" i="0" u="none" strike="noStrike" kern="1200" cap="none" normalizeH="0" baseline="0" dirty="0" smtClean="0">
                          <a:ln>
                            <a:noFill/>
                          </a:ln>
                          <a:solidFill>
                            <a:srgbClr val="002060"/>
                          </a:solidFill>
                          <a:effectLst/>
                          <a:latin typeface="Calibri" pitchFamily="34" charset="0"/>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sz="1200" b="1" i="0" u="none" strike="noStrike" kern="1200" cap="none" normalizeH="0" baseline="0" dirty="0" smtClean="0">
                          <a:ln>
                            <a:noFill/>
                          </a:ln>
                          <a:solidFill>
                            <a:srgbClr val="002060"/>
                          </a:solidFill>
                          <a:effectLst/>
                          <a:latin typeface="Calibri" pitchFamily="34" charset="0"/>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sz="1200" b="1" i="0" u="none" strike="noStrike" kern="1200" cap="none" normalizeH="0" baseline="0" dirty="0" smtClean="0">
                          <a:ln>
                            <a:noFill/>
                          </a:ln>
                          <a:solidFill>
                            <a:srgbClr val="002060"/>
                          </a:solidFill>
                          <a:effectLst/>
                          <a:latin typeface="Calibri" pitchFamily="34" charset="0"/>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sz="1200" b="1" i="0" u="none" strike="noStrike" kern="1200" cap="none" normalizeH="0" baseline="0" dirty="0" smtClean="0">
                          <a:ln>
                            <a:noFill/>
                          </a:ln>
                          <a:solidFill>
                            <a:srgbClr val="002060"/>
                          </a:solidFill>
                          <a:effectLst/>
                          <a:latin typeface="Calibri" pitchFamily="34" charset="0"/>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sz="1200" b="1" i="0" u="none" strike="noStrike" kern="1200" cap="none" normalizeH="0" baseline="0" dirty="0" smtClean="0">
                          <a:ln>
                            <a:noFill/>
                          </a:ln>
                          <a:solidFill>
                            <a:srgbClr val="002060"/>
                          </a:solidFill>
                          <a:effectLst/>
                          <a:latin typeface="Calibri" pitchFamily="34" charset="0"/>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6" name="Table 5"/>
          <p:cNvGraphicFramePr>
            <a:graphicFrameLocks noGrp="1"/>
          </p:cNvGraphicFramePr>
          <p:nvPr>
            <p:extLst>
              <p:ext uri="{D42A27DB-BD31-4B8C-83A1-F6EECF244321}">
                <p14:modId xmlns:p14="http://schemas.microsoft.com/office/powerpoint/2010/main" xmlns="" val="1900869649"/>
              </p:ext>
            </p:extLst>
          </p:nvPr>
        </p:nvGraphicFramePr>
        <p:xfrm>
          <a:off x="304801" y="2548381"/>
          <a:ext cx="6305549" cy="9144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4999"/>
                <a:gridCol w="880110"/>
                <a:gridCol w="880110"/>
                <a:gridCol w="880110"/>
                <a:gridCol w="880110"/>
                <a:gridCol w="88011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n=2142)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East</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West</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n=1013)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South</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(n=1045)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smtClean="0">
                          <a:solidFill>
                            <a:srgbClr val="002060"/>
                          </a:solidFill>
                          <a:latin typeface="Calibri"/>
                          <a:ea typeface="+mn-ea"/>
                          <a:cs typeface="+mn-cs"/>
                        </a:rPr>
                        <a:t>Mean number of DG</a:t>
                      </a:r>
                      <a:r>
                        <a:rPr lang="en-US" sz="1000" b="0" i="0" u="none" strike="noStrike" kern="1200" baseline="0" dirty="0" smtClean="0">
                          <a:solidFill>
                            <a:srgbClr val="002060"/>
                          </a:solidFill>
                          <a:latin typeface="Calibri"/>
                          <a:ea typeface="+mn-ea"/>
                          <a:cs typeface="+mn-cs"/>
                        </a:rPr>
                        <a:t> set</a:t>
                      </a:r>
                      <a:r>
                        <a:rPr lang="en-US" sz="1000" b="0" i="0" u="none" strike="noStrike" kern="1200" dirty="0" smtClean="0">
                          <a:solidFill>
                            <a:srgbClr val="002060"/>
                          </a:solidFill>
                          <a:latin typeface="Calibri"/>
                          <a:ea typeface="+mn-ea"/>
                          <a:cs typeface="+mn-cs"/>
                        </a:rPr>
                        <a:t> in CS’s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sz="1200" b="1" i="0" u="none" strike="noStrike" kern="1200" cap="none" normalizeH="0" baseline="0" dirty="0" smtClean="0">
                          <a:ln>
                            <a:noFill/>
                          </a:ln>
                          <a:solidFill>
                            <a:srgbClr val="002060"/>
                          </a:solidFill>
                          <a:effectLst/>
                          <a:latin typeface="Calibri" pitchFamily="34" charset="0"/>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sz="1200" b="1" i="0" u="none" strike="noStrike" kern="1200" cap="none" normalizeH="0" baseline="0" dirty="0" smtClean="0">
                          <a:ln>
                            <a:noFill/>
                          </a:ln>
                          <a:solidFill>
                            <a:srgbClr val="002060"/>
                          </a:solidFill>
                          <a:effectLst/>
                          <a:latin typeface="Calibri" pitchFamily="34" charset="0"/>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sz="1200" b="1" i="0" u="none" strike="noStrike" kern="1200" cap="none" normalizeH="0" baseline="0" dirty="0" smtClean="0">
                          <a:ln>
                            <a:noFill/>
                          </a:ln>
                          <a:solidFill>
                            <a:srgbClr val="002060"/>
                          </a:solidFill>
                          <a:effectLst/>
                          <a:latin typeface="Calibri" pitchFamily="34" charset="0"/>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sz="1200" b="1" i="0" u="none" strike="noStrike" kern="1200" cap="none" normalizeH="0" baseline="0" dirty="0" smtClean="0">
                          <a:ln>
                            <a:noFill/>
                          </a:ln>
                          <a:solidFill>
                            <a:srgbClr val="002060"/>
                          </a:solidFill>
                          <a:effectLst/>
                          <a:latin typeface="Calibri" pitchFamily="34" charset="0"/>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kumimoji="0" lang="en-US" sz="1200" b="1" i="0" u="none" strike="noStrike" kern="1200" cap="none" normalizeH="0" baseline="0" dirty="0" smtClean="0">
                          <a:ln>
                            <a:noFill/>
                          </a:ln>
                          <a:solidFill>
                            <a:srgbClr val="002060"/>
                          </a:solidFill>
                          <a:effectLst/>
                          <a:latin typeface="Calibri" pitchFamily="34" charset="0"/>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7" name="Table 6"/>
          <p:cNvGraphicFramePr>
            <a:graphicFrameLocks noGrp="1"/>
          </p:cNvGraphicFramePr>
          <p:nvPr>
            <p:extLst>
              <p:ext uri="{D42A27DB-BD31-4B8C-83A1-F6EECF244321}">
                <p14:modId xmlns:p14="http://schemas.microsoft.com/office/powerpoint/2010/main" xmlns="" val="1900869649"/>
              </p:ext>
            </p:extLst>
          </p:nvPr>
        </p:nvGraphicFramePr>
        <p:xfrm>
          <a:off x="304801" y="3920235"/>
          <a:ext cx="630555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smtClean="0">
                          <a:solidFill>
                            <a:srgbClr val="002060"/>
                          </a:solidFill>
                          <a:latin typeface="Calibri"/>
                          <a:ea typeface="+mn-ea"/>
                          <a:cs typeface="+mn-cs"/>
                        </a:rPr>
                        <a:t>Mean number of DG</a:t>
                      </a:r>
                      <a:r>
                        <a:rPr lang="en-US" sz="1000" b="0" i="0" u="none" strike="noStrike" kern="1200" baseline="0" dirty="0" smtClean="0">
                          <a:solidFill>
                            <a:srgbClr val="002060"/>
                          </a:solidFill>
                          <a:latin typeface="Calibri"/>
                          <a:ea typeface="+mn-ea"/>
                          <a:cs typeface="+mn-cs"/>
                        </a:rPr>
                        <a:t> set</a:t>
                      </a:r>
                      <a:r>
                        <a:rPr lang="en-US" sz="1000" b="0" i="0" u="none" strike="noStrike" kern="1200" dirty="0" smtClean="0">
                          <a:solidFill>
                            <a:srgbClr val="002060"/>
                          </a:solidFill>
                          <a:latin typeface="Calibri"/>
                          <a:ea typeface="+mn-ea"/>
                          <a:cs typeface="+mn-cs"/>
                        </a:rPr>
                        <a:t> in CS’s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1" i="0" u="none" strike="noStrike" kern="1200" dirty="0">
                        <a:solidFill>
                          <a:srgbClr val="00000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9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TextBox 11"/>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3" name="TextBox 12"/>
          <p:cNvSpPr txBox="1"/>
          <p:nvPr/>
        </p:nvSpPr>
        <p:spPr>
          <a:xfrm>
            <a:off x="4457206" y="9669645"/>
            <a:ext cx="965329" cy="230832"/>
          </a:xfrm>
          <a:prstGeom prst="rect">
            <a:avLst/>
          </a:prstGeom>
          <a:noFill/>
        </p:spPr>
        <p:txBody>
          <a:bodyPr wrap="none" rtlCol="0">
            <a:spAutoFit/>
          </a:bodyPr>
          <a:lstStyle/>
          <a:p>
            <a:r>
              <a:rPr lang="en-US" sz="900" b="1" dirty="0">
                <a:solidFill>
                  <a:schemeClr val="accent1"/>
                </a:solidFill>
                <a:latin typeface="Calibri" pitchFamily="34" charset="0"/>
              </a:rPr>
              <a:t>All Respondents</a:t>
            </a:r>
          </a:p>
        </p:txBody>
      </p:sp>
      <p:graphicFrame>
        <p:nvGraphicFramePr>
          <p:cNvPr id="10" name="Table 9"/>
          <p:cNvGraphicFramePr>
            <a:graphicFrameLocks noGrp="1"/>
          </p:cNvGraphicFramePr>
          <p:nvPr>
            <p:extLst>
              <p:ext uri="{D42A27DB-BD31-4B8C-83A1-F6EECF244321}">
                <p14:modId xmlns:p14="http://schemas.microsoft.com/office/powerpoint/2010/main" xmlns="" val="1900869649"/>
              </p:ext>
            </p:extLst>
          </p:nvPr>
        </p:nvGraphicFramePr>
        <p:xfrm>
          <a:off x="304801" y="5298673"/>
          <a:ext cx="6305549" cy="9144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smtClean="0">
                          <a:solidFill>
                            <a:srgbClr val="002060"/>
                          </a:solidFill>
                          <a:latin typeface="Calibri"/>
                          <a:ea typeface="+mn-ea"/>
                          <a:cs typeface="+mn-cs"/>
                        </a:rPr>
                        <a:t>Mean number of DG</a:t>
                      </a:r>
                      <a:r>
                        <a:rPr lang="en-US" sz="1000" b="0" i="0" u="none" strike="noStrike" kern="1200" baseline="0" dirty="0" smtClean="0">
                          <a:solidFill>
                            <a:srgbClr val="002060"/>
                          </a:solidFill>
                          <a:latin typeface="Calibri"/>
                          <a:ea typeface="+mn-ea"/>
                          <a:cs typeface="+mn-cs"/>
                        </a:rPr>
                        <a:t> set</a:t>
                      </a:r>
                      <a:r>
                        <a:rPr lang="en-US" sz="1000" b="0" i="0" u="none" strike="noStrike" kern="1200" dirty="0" smtClean="0">
                          <a:solidFill>
                            <a:srgbClr val="002060"/>
                          </a:solidFill>
                          <a:latin typeface="Calibri"/>
                          <a:ea typeface="+mn-ea"/>
                          <a:cs typeface="+mn-cs"/>
                        </a:rPr>
                        <a:t> in CS’s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marR="0" indent="0" algn="ctr" defTabSz="914400" rtl="0" eaLnBrk="1" fontAlgn="ctr" latinLnBrk="0" hangingPunct="1">
                        <a:lnSpc>
                          <a:spcPct val="100000"/>
                        </a:lnSpc>
                        <a:spcBef>
                          <a:spcPts val="0"/>
                        </a:spcBef>
                        <a:spcAft>
                          <a:spcPts val="0"/>
                        </a:spcAft>
                        <a:buClrTx/>
                        <a:buSzTx/>
                        <a:buFontTx/>
                        <a:buNone/>
                        <a:tabLst/>
                        <a:defRPr/>
                      </a:pPr>
                      <a:r>
                        <a:rPr kumimoji="0" lang="en-US" sz="1200" b="1" i="0" u="none" strike="noStrike" kern="1200" cap="none" normalizeH="0" baseline="0" dirty="0" smtClean="0">
                          <a:ln>
                            <a:noFill/>
                          </a:ln>
                          <a:solidFill>
                            <a:srgbClr val="002060"/>
                          </a:solidFill>
                          <a:effectLst/>
                          <a:latin typeface="Calibri" pitchFamily="34" charset="0"/>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smtClean="0">
                          <a:ln>
                            <a:noFill/>
                          </a:ln>
                          <a:solidFill>
                            <a:srgbClr val="002060"/>
                          </a:solidFill>
                          <a:effectLst/>
                          <a:latin typeface="Calibri" pitchFamily="34" charset="0"/>
                          <a:ea typeface="+mn-ea"/>
                          <a:cs typeface="+mn-cs"/>
                        </a:rPr>
                        <a:t>1.2</a:t>
                      </a:r>
                      <a:endParaRPr kumimoji="0" lang="en-US" sz="1200" b="1" i="0" u="none" strike="noStrike" kern="1200" cap="none" normalizeH="0" baseline="0" dirty="0">
                        <a:ln>
                          <a:noFill/>
                        </a:ln>
                        <a:solidFill>
                          <a:srgbClr val="002060"/>
                        </a:solidFill>
                        <a:effectLst/>
                        <a:latin typeface="Calibri" pitchFamily="34" charset="0"/>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04801" y="6670302"/>
          <a:ext cx="6317086" cy="9144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90472"/>
                <a:gridCol w="547931"/>
                <a:gridCol w="594360"/>
                <a:gridCol w="594360"/>
                <a:gridCol w="547931"/>
                <a:gridCol w="457200"/>
                <a:gridCol w="530352"/>
                <a:gridCol w="365760"/>
                <a:gridCol w="731520"/>
                <a:gridCol w="45720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 (n=2)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smtClean="0">
                          <a:solidFill>
                            <a:srgbClr val="002060"/>
                          </a:solidFill>
                          <a:latin typeface="Calibri"/>
                          <a:ea typeface="+mn-ea"/>
                          <a:cs typeface="+mn-cs"/>
                        </a:rPr>
                        <a:t>Mean number of DG</a:t>
                      </a:r>
                      <a:r>
                        <a:rPr lang="en-US" sz="1000" b="0" i="0" u="none" strike="noStrike" kern="1200" baseline="0" dirty="0" smtClean="0">
                          <a:solidFill>
                            <a:srgbClr val="002060"/>
                          </a:solidFill>
                          <a:latin typeface="Calibri"/>
                          <a:ea typeface="+mn-ea"/>
                          <a:cs typeface="+mn-cs"/>
                        </a:rPr>
                        <a:t> set</a:t>
                      </a:r>
                      <a:r>
                        <a:rPr lang="en-US" sz="1000" b="0" i="0" u="none" strike="noStrike" kern="1200" dirty="0" smtClean="0">
                          <a:solidFill>
                            <a:srgbClr val="002060"/>
                          </a:solidFill>
                          <a:latin typeface="Calibri"/>
                          <a:ea typeface="+mn-ea"/>
                          <a:cs typeface="+mn-cs"/>
                        </a:rPr>
                        <a:t> in CS’s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smtClean="0">
                          <a:ln>
                            <a:noFill/>
                          </a:ln>
                          <a:solidFill>
                            <a:srgbClr val="002060"/>
                          </a:solidFill>
                          <a:effectLst/>
                          <a:latin typeface="Calibri" pitchFamily="34" charset="0"/>
                          <a:ea typeface="+mn-ea"/>
                          <a:cs typeface="+mn-cs"/>
                        </a:rPr>
                        <a:t>1.8</a:t>
                      </a:r>
                      <a:endParaRPr kumimoji="0" lang="en-US" sz="1200" b="1" i="0" u="none" strike="noStrike" kern="1200" cap="none" normalizeH="0" baseline="0" dirty="0">
                        <a:ln>
                          <a:noFill/>
                        </a:ln>
                        <a:solidFill>
                          <a:srgbClr val="002060"/>
                        </a:solidFill>
                        <a:effectLst/>
                        <a:latin typeface="Calibri" pitchFamily="34" charset="0"/>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04801" y="8096523"/>
          <a:ext cx="6292852" cy="9144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75594"/>
                <a:gridCol w="586765"/>
                <a:gridCol w="586765"/>
                <a:gridCol w="586765"/>
                <a:gridCol w="586765"/>
                <a:gridCol w="586765"/>
                <a:gridCol w="709903"/>
                <a:gridCol w="586765"/>
                <a:gridCol w="58676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smtClean="0">
                          <a:solidFill>
                            <a:srgbClr val="002060"/>
                          </a:solidFill>
                          <a:latin typeface="Calibri"/>
                          <a:ea typeface="+mn-ea"/>
                          <a:cs typeface="+mn-cs"/>
                        </a:rPr>
                        <a:t>Mean number of DG</a:t>
                      </a:r>
                      <a:r>
                        <a:rPr lang="en-US" sz="1000" b="0" i="0" u="none" strike="noStrike" kern="1200" baseline="0" dirty="0" smtClean="0">
                          <a:solidFill>
                            <a:srgbClr val="002060"/>
                          </a:solidFill>
                          <a:latin typeface="Calibri"/>
                          <a:ea typeface="+mn-ea"/>
                          <a:cs typeface="+mn-cs"/>
                        </a:rPr>
                        <a:t> set</a:t>
                      </a:r>
                      <a:r>
                        <a:rPr lang="en-US" sz="1000" b="0" i="0" u="none" strike="noStrike" kern="1200" dirty="0" smtClean="0">
                          <a:solidFill>
                            <a:srgbClr val="002060"/>
                          </a:solidFill>
                          <a:latin typeface="Calibri"/>
                          <a:ea typeface="+mn-ea"/>
                          <a:cs typeface="+mn-cs"/>
                        </a:rPr>
                        <a:t> in CS’s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smtClean="0">
                          <a:ln>
                            <a:noFill/>
                          </a:ln>
                          <a:solidFill>
                            <a:srgbClr val="002060"/>
                          </a:solidFill>
                          <a:effectLst/>
                          <a:latin typeface="Calibri" pitchFamily="34" charset="0"/>
                          <a:ea typeface="+mn-ea"/>
                          <a:cs typeface="+mn-cs"/>
                        </a:rPr>
                        <a:t>1.8</a:t>
                      </a:r>
                      <a:endParaRPr kumimoji="0" lang="en-US" sz="1200" b="1" i="0" u="none" strike="noStrike" kern="1200" cap="none" normalizeH="0" baseline="0" dirty="0">
                        <a:ln>
                          <a:noFill/>
                        </a:ln>
                        <a:solidFill>
                          <a:srgbClr val="002060"/>
                        </a:solidFill>
                        <a:effectLst/>
                        <a:latin typeface="Calibri" pitchFamily="34" charset="0"/>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smtClean="0">
                          <a:ln>
                            <a:noFill/>
                          </a:ln>
                          <a:solidFill>
                            <a:srgbClr val="002060"/>
                          </a:solidFill>
                          <a:effectLst/>
                          <a:latin typeface="Calibri" pitchFamily="34" charset="0"/>
                          <a:ea typeface="+mn-ea"/>
                          <a:cs typeface="+mn-cs"/>
                        </a:rPr>
                        <a:t>1.7</a:t>
                      </a:r>
                      <a:endParaRPr kumimoji="0" lang="en-US" sz="1200" b="1" i="0" u="none" strike="noStrike" kern="1200" cap="none" normalizeH="0" baseline="0" dirty="0">
                        <a:ln>
                          <a:noFill/>
                        </a:ln>
                        <a:solidFill>
                          <a:srgbClr val="002060"/>
                        </a:solidFill>
                        <a:effectLst/>
                        <a:latin typeface="Calibri" pitchFamily="34" charset="0"/>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a:ln>
                            <a:noFill/>
                          </a:ln>
                          <a:solidFill>
                            <a:srgbClr val="002060"/>
                          </a:solidFill>
                          <a:effectLst/>
                          <a:latin typeface="Calibri" pitchFamily="34" charset="0"/>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kumimoji="0" lang="en-US" sz="1200" b="1" i="0" u="none" strike="noStrike" kern="1200" cap="none" normalizeH="0" baseline="0" dirty="0" smtClean="0">
                          <a:ln>
                            <a:noFill/>
                          </a:ln>
                          <a:solidFill>
                            <a:srgbClr val="002060"/>
                          </a:solidFill>
                          <a:effectLst/>
                          <a:latin typeface="Calibri" pitchFamily="34" charset="0"/>
                          <a:ea typeface="+mn-ea"/>
                          <a:cs typeface="+mn-cs"/>
                        </a:rPr>
                        <a:t>1.8</a:t>
                      </a:r>
                      <a:endParaRPr kumimoji="0" lang="en-US" sz="1200" b="1" i="0" u="none" strike="noStrike" kern="1200" cap="none" normalizeH="0" baseline="0" dirty="0">
                        <a:ln>
                          <a:noFill/>
                        </a:ln>
                        <a:solidFill>
                          <a:srgbClr val="002060"/>
                        </a:solidFill>
                        <a:effectLst/>
                        <a:latin typeface="Calibri" pitchFamily="34" charset="0"/>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16.3 ENERGY USAGE &amp; COST</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2" name="Round Diagonal Corner Rectangle 11"/>
          <p:cNvSpPr/>
          <p:nvPr/>
        </p:nvSpPr>
        <p:spPr bwMode="auto">
          <a:xfrm>
            <a:off x="338287" y="7277390"/>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Average energy cost is at over Rs 19  lakhs overall. M type – Animal husbandry and Q type – Pharmaceuticals spend more on energy cost. </a:t>
            </a:r>
            <a:endParaRPr lang="en-US" sz="1200" dirty="0">
              <a:solidFill>
                <a:srgbClr val="002060"/>
              </a:solidFill>
              <a:latin typeface="Calibri" pitchFamily="34" charset="0"/>
            </a:endParaRPr>
          </a:p>
          <a:p>
            <a:pPr marL="177800" lvl="1" indent="-177800" algn="l">
              <a:buFont typeface="Arial" pitchFamily="34" charset="0"/>
              <a:buChar char="•"/>
            </a:pPr>
            <a:r>
              <a:rPr lang="en-US" sz="1200" dirty="0" smtClean="0">
                <a:solidFill>
                  <a:srgbClr val="002060"/>
                </a:solidFill>
                <a:latin typeface="Calibri" pitchFamily="34" charset="0"/>
              </a:rPr>
              <a:t>Animal husbandry stores also consume more diesel in a year compared to others</a:t>
            </a:r>
            <a:endParaRPr lang="en-US" sz="1200" dirty="0">
              <a:solidFill>
                <a:srgbClr val="002060"/>
              </a:solidFill>
              <a:latin typeface="Calibri" pitchFamily="34" charset="0"/>
            </a:endParaRPr>
          </a:p>
        </p:txBody>
      </p:sp>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263076" y="1806642"/>
          <a:ext cx="6399477" cy="1085469"/>
        </p:xfrm>
        <a:graphic>
          <a:graphicData uri="http://schemas.openxmlformats.org/drawingml/2006/table">
            <a:tbl>
              <a:tblPr firstRow="1" bandRow="1">
                <a:effectLst>
                  <a:outerShdw blurRad="50800" dist="38100" dir="2700000" algn="tl" rotWithShape="0">
                    <a:prstClr val="black">
                      <a:alpha val="40000"/>
                    </a:prstClr>
                  </a:outerShdw>
                </a:effectLst>
              </a:tblPr>
              <a:tblGrid>
                <a:gridCol w="2063665"/>
                <a:gridCol w="1341910"/>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smtClean="0">
                          <a:solidFill>
                            <a:srgbClr val="002060"/>
                          </a:solidFill>
                          <a:latin typeface="Calibri"/>
                          <a:ea typeface="+mn-ea"/>
                          <a:cs typeface="+mn-cs"/>
                        </a:rPr>
                        <a:t>Average Energy </a:t>
                      </a:r>
                      <a:r>
                        <a:rPr lang="en-US" sz="1000" b="0" i="0" u="none" strike="noStrike" kern="1200" dirty="0">
                          <a:solidFill>
                            <a:srgbClr val="002060"/>
                          </a:solidFill>
                          <a:latin typeface="Calibri"/>
                          <a:ea typeface="+mn-ea"/>
                          <a:cs typeface="+mn-cs"/>
                        </a:rPr>
                        <a:t>Cost </a:t>
                      </a:r>
                      <a:r>
                        <a:rPr lang="en-US" sz="1000" b="0" i="0" u="none" strike="noStrike" kern="1200" dirty="0" smtClean="0">
                          <a:solidFill>
                            <a:srgbClr val="002060"/>
                          </a:solidFill>
                          <a:latin typeface="Calibri"/>
                          <a:ea typeface="+mn-ea"/>
                          <a:cs typeface="+mn-cs"/>
                        </a:rPr>
                        <a:t>(INR) for mean capacity all India</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1899129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1670915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1521697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16473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17671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18002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extBox 13"/>
          <p:cNvSpPr txBox="1"/>
          <p:nvPr/>
        </p:nvSpPr>
        <p:spPr>
          <a:xfrm>
            <a:off x="330200" y="1525804"/>
            <a:ext cx="2044700" cy="307777"/>
          </a:xfrm>
          <a:prstGeom prst="rect">
            <a:avLst/>
          </a:prstGeom>
          <a:noFill/>
        </p:spPr>
        <p:txBody>
          <a:bodyPr wrap="square" rtlCol="0">
            <a:spAutoFit/>
          </a:bodyPr>
          <a:lstStyle/>
          <a:p>
            <a:pPr algn="l"/>
            <a:r>
              <a:rPr lang="en-US" sz="1400" b="1" i="1" u="sng" dirty="0">
                <a:solidFill>
                  <a:srgbClr val="002060"/>
                </a:solidFill>
                <a:latin typeface="Calibri" pitchFamily="34" charset="0"/>
              </a:rPr>
              <a:t>All (</a:t>
            </a:r>
            <a:r>
              <a:rPr lang="en-US" sz="1400" b="1" i="1" u="sng" dirty="0" smtClean="0">
                <a:solidFill>
                  <a:srgbClr val="002060"/>
                </a:solidFill>
                <a:latin typeface="Calibri" pitchFamily="34" charset="0"/>
              </a:rPr>
              <a:t>n=</a:t>
            </a:r>
            <a:r>
              <a:rPr lang="en-US" sz="1400" b="1" u="sng" dirty="0" smtClean="0">
                <a:solidFill>
                  <a:srgbClr val="002060"/>
                </a:solidFill>
                <a:latin typeface="Calibri"/>
                <a:ea typeface="MS PGothic"/>
              </a:rPr>
              <a:t>5003</a:t>
            </a:r>
            <a:r>
              <a:rPr lang="en-US" sz="1400" b="1" i="1" u="sng" dirty="0" smtClean="0">
                <a:solidFill>
                  <a:srgbClr val="002060"/>
                </a:solidFill>
                <a:latin typeface="Calibri" pitchFamily="34" charset="0"/>
              </a:rPr>
              <a:t>)</a:t>
            </a:r>
            <a:endParaRPr lang="en-US" sz="1400" b="1" i="1" u="sng" dirty="0">
              <a:solidFill>
                <a:srgbClr val="002060"/>
              </a:solidFill>
              <a:latin typeface="Calibri" pitchFamily="34" charset="0"/>
            </a:endParaRPr>
          </a:p>
        </p:txBody>
      </p:sp>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263076" y="3746279"/>
          <a:ext cx="6399477" cy="108546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of</a:t>
                      </a:r>
                      <a:r>
                        <a:rPr lang="en-US" sz="1000" b="0" i="0" u="none" strike="noStrike" kern="1200" baseline="0" dirty="0" smtClean="0">
                          <a:solidFill>
                            <a:srgbClr val="002060"/>
                          </a:solidFill>
                          <a:latin typeface="Calibri"/>
                          <a:ea typeface="+mn-ea"/>
                          <a:cs typeface="+mn-cs"/>
                        </a:rPr>
                        <a:t> segment</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1877664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1629657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1475574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14788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16378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16453</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 xmlns:p14="http://schemas.microsoft.com/office/powerpoint/2010/main" val="1900869649"/>
              </p:ext>
            </p:extLst>
          </p:nvPr>
        </p:nvGraphicFramePr>
        <p:xfrm>
          <a:off x="263076" y="5816542"/>
          <a:ext cx="6399477" cy="108546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27432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of</a:t>
                      </a:r>
                      <a:r>
                        <a:rPr lang="en-US" sz="1000" b="0" i="0" u="none" strike="noStrike" kern="1200" baseline="0" dirty="0" smtClean="0">
                          <a:solidFill>
                            <a:srgbClr val="002060"/>
                          </a:solidFill>
                          <a:latin typeface="Calibri"/>
                          <a:ea typeface="+mn-ea"/>
                          <a:cs typeface="+mn-cs"/>
                        </a:rPr>
                        <a:t> segment</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1730135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1538706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1432101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15346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22261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18212</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9" name="TextBox 18"/>
          <p:cNvSpPr txBox="1"/>
          <p:nvPr/>
        </p:nvSpPr>
        <p:spPr>
          <a:xfrm>
            <a:off x="330200" y="3466628"/>
            <a:ext cx="30734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Horticulture / Agriculture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n=4308)</a:t>
            </a:r>
            <a:endParaRPr lang="en-US" sz="1400" b="1" i="1" u="sng" dirty="0">
              <a:solidFill>
                <a:srgbClr val="002060"/>
              </a:solidFill>
              <a:latin typeface="Calibri" pitchFamily="34" charset="0"/>
            </a:endParaRPr>
          </a:p>
        </p:txBody>
      </p:sp>
      <p:sp>
        <p:nvSpPr>
          <p:cNvPr id="20" name="TextBox 19"/>
          <p:cNvSpPr txBox="1"/>
          <p:nvPr/>
        </p:nvSpPr>
        <p:spPr>
          <a:xfrm>
            <a:off x="330200" y="5538078"/>
            <a:ext cx="2044700" cy="307777"/>
          </a:xfrm>
          <a:prstGeom prst="rect">
            <a:avLst/>
          </a:prstGeom>
          <a:noFill/>
        </p:spPr>
        <p:txBody>
          <a:bodyPr wrap="square" rtlCol="0">
            <a:spAutoFit/>
          </a:bodyPr>
          <a:lstStyle/>
          <a:p>
            <a:pPr algn="l"/>
            <a:r>
              <a:rPr lang="en-US" sz="1400" b="1" i="1" u="sng" dirty="0">
                <a:solidFill>
                  <a:srgbClr val="002060"/>
                </a:solidFill>
                <a:latin typeface="Calibri" pitchFamily="34" charset="0"/>
              </a:rPr>
              <a:t>Processed Food (</a:t>
            </a:r>
            <a:r>
              <a:rPr lang="en-US" sz="1400" b="1" i="1" u="sng" dirty="0" smtClean="0">
                <a:solidFill>
                  <a:srgbClr val="002060"/>
                </a:solidFill>
                <a:latin typeface="Calibri" pitchFamily="34" charset="0"/>
              </a:rPr>
              <a:t>n=516)</a:t>
            </a:r>
            <a:endParaRPr lang="en-US" sz="1400" b="1" i="1" u="sng"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5.3 YEAR </a:t>
            </a:r>
            <a:r>
              <a:rPr lang="en-US" dirty="0"/>
              <a:t>OF CONSTRUCTION</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3" name="TextBox 72"/>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graphicFrame>
        <p:nvGraphicFramePr>
          <p:cNvPr id="41" name="Table 40"/>
          <p:cNvGraphicFramePr>
            <a:graphicFrameLocks noGrp="1"/>
          </p:cNvGraphicFramePr>
          <p:nvPr/>
        </p:nvGraphicFramePr>
        <p:xfrm>
          <a:off x="266700" y="2236285"/>
          <a:ext cx="1381066" cy="1791126"/>
        </p:xfrm>
        <a:graphic>
          <a:graphicData uri="http://schemas.openxmlformats.org/drawingml/2006/table">
            <a:tbl>
              <a:tblPr/>
              <a:tblGrid>
                <a:gridCol w="1381066"/>
              </a:tblGrid>
              <a:tr h="199014">
                <a:tc>
                  <a:txBody>
                    <a:bodyPr/>
                    <a:lstStyle/>
                    <a:p>
                      <a:pPr algn="r" fontAlgn="b"/>
                      <a:r>
                        <a:rPr lang="en-US" sz="850" b="0" i="0" u="none" strike="noStrike" kern="1200" dirty="0">
                          <a:solidFill>
                            <a:srgbClr val="002060"/>
                          </a:solidFill>
                          <a:latin typeface="Calibri"/>
                          <a:ea typeface="+mn-ea"/>
                          <a:cs typeface="+mn-cs"/>
                        </a:rPr>
                        <a:t> Less than 1 yr (2012 to 2013)</a:t>
                      </a:r>
                    </a:p>
                  </a:txBody>
                  <a:tcPr marL="45720" marR="45720" marT="9525" marB="0" anchor="ctr">
                    <a:lnL>
                      <a:noFill/>
                    </a:lnL>
                    <a:lnR>
                      <a:noFill/>
                    </a:lnR>
                    <a:lnT>
                      <a:noFill/>
                    </a:lnT>
                    <a:lnB w="3175" cap="flat" cmpd="sng" algn="ctr">
                      <a:solidFill>
                        <a:schemeClr val="tx2"/>
                      </a:solidFill>
                      <a:prstDash val="dot"/>
                      <a:round/>
                      <a:headEnd type="none" w="med" len="med"/>
                      <a:tailEnd type="none" w="med" len="med"/>
                    </a:lnB>
                  </a:tcPr>
                </a:tc>
              </a:tr>
              <a:tr h="199014">
                <a:tc>
                  <a:txBody>
                    <a:bodyPr/>
                    <a:lstStyle/>
                    <a:p>
                      <a:pPr algn="r" fontAlgn="b"/>
                      <a:r>
                        <a:rPr lang="en-US" sz="850" b="0" i="0" u="none" strike="noStrike" kern="1200" dirty="0">
                          <a:solidFill>
                            <a:srgbClr val="002060"/>
                          </a:solidFill>
                          <a:latin typeface="Calibri"/>
                          <a:ea typeface="+mn-ea"/>
                          <a:cs typeface="+mn-cs"/>
                        </a:rPr>
                        <a:t> 2 to 5yrs (2009 to 2011)</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99014">
                <a:tc>
                  <a:txBody>
                    <a:bodyPr/>
                    <a:lstStyle/>
                    <a:p>
                      <a:pPr algn="r" fontAlgn="b"/>
                      <a:r>
                        <a:rPr lang="en-US" sz="850" b="0" i="0" u="none" strike="noStrike" kern="1200" dirty="0">
                          <a:solidFill>
                            <a:srgbClr val="002060"/>
                          </a:solidFill>
                          <a:latin typeface="Calibri"/>
                          <a:ea typeface="+mn-ea"/>
                          <a:cs typeface="+mn-cs"/>
                        </a:rPr>
                        <a:t> 6 to 10yrs (2004 to 2008)</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99014">
                <a:tc>
                  <a:txBody>
                    <a:bodyPr/>
                    <a:lstStyle/>
                    <a:p>
                      <a:pPr algn="r" fontAlgn="b"/>
                      <a:r>
                        <a:rPr lang="en-US" sz="850" b="0" i="0" u="none" strike="noStrike" kern="1200" dirty="0">
                          <a:solidFill>
                            <a:srgbClr val="002060"/>
                          </a:solidFill>
                          <a:latin typeface="Calibri"/>
                          <a:ea typeface="+mn-ea"/>
                          <a:cs typeface="+mn-cs"/>
                        </a:rPr>
                        <a:t> 11 to 15yrs (1999 to 2003)</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99014">
                <a:tc>
                  <a:txBody>
                    <a:bodyPr/>
                    <a:lstStyle/>
                    <a:p>
                      <a:pPr algn="r" fontAlgn="b"/>
                      <a:r>
                        <a:rPr lang="en-US" sz="850" b="0" i="0" u="none" strike="noStrike" kern="1200" dirty="0">
                          <a:solidFill>
                            <a:srgbClr val="002060"/>
                          </a:solidFill>
                          <a:latin typeface="Calibri"/>
                          <a:ea typeface="+mn-ea"/>
                          <a:cs typeface="+mn-cs"/>
                        </a:rPr>
                        <a:t> 16 to 20yrs (1994 to 1998)</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99014">
                <a:tc>
                  <a:txBody>
                    <a:bodyPr/>
                    <a:lstStyle/>
                    <a:p>
                      <a:pPr algn="r" fontAlgn="b"/>
                      <a:r>
                        <a:rPr lang="en-US" sz="850" b="0" i="0" u="none" strike="noStrike" kern="1200" dirty="0">
                          <a:solidFill>
                            <a:srgbClr val="002060"/>
                          </a:solidFill>
                          <a:latin typeface="Calibri"/>
                          <a:ea typeface="+mn-ea"/>
                          <a:cs typeface="+mn-cs"/>
                        </a:rPr>
                        <a:t> 21 to 25yrs (1993 to 1989)</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99014">
                <a:tc>
                  <a:txBody>
                    <a:bodyPr/>
                    <a:lstStyle/>
                    <a:p>
                      <a:pPr algn="r" fontAlgn="b"/>
                      <a:r>
                        <a:rPr lang="en-US" sz="850" b="0" i="0" u="none" strike="noStrike" kern="1200" dirty="0">
                          <a:solidFill>
                            <a:srgbClr val="002060"/>
                          </a:solidFill>
                          <a:latin typeface="Calibri"/>
                          <a:ea typeface="+mn-ea"/>
                          <a:cs typeface="+mn-cs"/>
                        </a:rPr>
                        <a:t> 26 to 30yrs (1984 to 1988)</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99014">
                <a:tc>
                  <a:txBody>
                    <a:bodyPr/>
                    <a:lstStyle/>
                    <a:p>
                      <a:pPr algn="r" fontAlgn="b"/>
                      <a:r>
                        <a:rPr lang="en-US" sz="850" b="0" i="0" u="none" strike="noStrike" kern="1200" dirty="0">
                          <a:solidFill>
                            <a:srgbClr val="002060"/>
                          </a:solidFill>
                          <a:latin typeface="Calibri"/>
                          <a:ea typeface="+mn-ea"/>
                          <a:cs typeface="+mn-cs"/>
                        </a:rPr>
                        <a:t> More than 30 yrs</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99014">
                <a:tc>
                  <a:txBody>
                    <a:bodyPr/>
                    <a:lstStyle/>
                    <a:p>
                      <a:pPr algn="r" fontAlgn="b"/>
                      <a:r>
                        <a:rPr lang="en-US" sz="850" b="0" i="0" u="none" strike="noStrike" kern="1200" dirty="0">
                          <a:solidFill>
                            <a:srgbClr val="002060"/>
                          </a:solidFill>
                          <a:latin typeface="Calibri"/>
                          <a:ea typeface="+mn-ea"/>
                          <a:cs typeface="+mn-cs"/>
                        </a:rPr>
                        <a:t> DK/CS</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42" name="Chart 41"/>
          <p:cNvGraphicFramePr/>
          <p:nvPr/>
        </p:nvGraphicFramePr>
        <p:xfrm>
          <a:off x="1273417" y="2200006"/>
          <a:ext cx="1355483" cy="2074452"/>
        </p:xfrm>
        <a:graphic>
          <a:graphicData uri="http://schemas.openxmlformats.org/drawingml/2006/chart">
            <c:chart xmlns:c="http://schemas.openxmlformats.org/drawingml/2006/chart" xmlns:r="http://schemas.openxmlformats.org/officeDocument/2006/relationships" r:id="rId2"/>
          </a:graphicData>
        </a:graphic>
      </p:graphicFrame>
      <p:grpSp>
        <p:nvGrpSpPr>
          <p:cNvPr id="2" name="Group 15"/>
          <p:cNvGrpSpPr/>
          <p:nvPr/>
        </p:nvGrpSpPr>
        <p:grpSpPr>
          <a:xfrm rot="21341217">
            <a:off x="1360874" y="4119102"/>
            <a:ext cx="745089" cy="425277"/>
            <a:chOff x="5431449" y="3593431"/>
            <a:chExt cx="1304698" cy="788099"/>
          </a:xfrm>
        </p:grpSpPr>
        <p:pic>
          <p:nvPicPr>
            <p:cNvPr id="44"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4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14.7 yrs</a:t>
              </a:r>
              <a:endParaRPr lang="en-GB" sz="800" b="1" dirty="0">
                <a:solidFill>
                  <a:srgbClr val="002060"/>
                </a:solidFill>
                <a:latin typeface="Lucida Calligraphy" pitchFamily="66" charset="0"/>
              </a:endParaRPr>
            </a:p>
          </p:txBody>
        </p:sp>
      </p:grpSp>
      <p:sp>
        <p:nvSpPr>
          <p:cNvPr id="46" name="TextBox 45"/>
          <p:cNvSpPr txBox="1"/>
          <p:nvPr/>
        </p:nvSpPr>
        <p:spPr>
          <a:xfrm>
            <a:off x="1374013" y="176565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47" name="TextBox 46"/>
          <p:cNvSpPr txBox="1"/>
          <p:nvPr/>
        </p:nvSpPr>
        <p:spPr>
          <a:xfrm>
            <a:off x="2315304" y="176565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48" name="TextBox 47"/>
          <p:cNvSpPr txBox="1"/>
          <p:nvPr/>
        </p:nvSpPr>
        <p:spPr>
          <a:xfrm>
            <a:off x="3271588" y="176565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49" name="TextBox 48"/>
          <p:cNvSpPr txBox="1"/>
          <p:nvPr/>
        </p:nvSpPr>
        <p:spPr>
          <a:xfrm>
            <a:off x="4242941" y="1765656"/>
            <a:ext cx="623889"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50" name="TextBox 49"/>
          <p:cNvSpPr txBox="1"/>
          <p:nvPr/>
        </p:nvSpPr>
        <p:spPr>
          <a:xfrm>
            <a:off x="5073115" y="176565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51" name="TextBox 50"/>
          <p:cNvSpPr txBox="1"/>
          <p:nvPr/>
        </p:nvSpPr>
        <p:spPr>
          <a:xfrm>
            <a:off x="6143389" y="161176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graphicFrame>
        <p:nvGraphicFramePr>
          <p:cNvPr id="53" name="Chart 52"/>
          <p:cNvGraphicFramePr/>
          <p:nvPr/>
        </p:nvGraphicFramePr>
        <p:xfrm>
          <a:off x="5883517" y="2200006"/>
          <a:ext cx="1355483" cy="2074452"/>
        </p:xfrm>
        <a:graphic>
          <a:graphicData uri="http://schemas.openxmlformats.org/drawingml/2006/chart">
            <c:chart xmlns:c="http://schemas.openxmlformats.org/drawingml/2006/chart" xmlns:r="http://schemas.openxmlformats.org/officeDocument/2006/relationships" r:id="rId4"/>
          </a:graphicData>
        </a:graphic>
      </p:graphicFrame>
      <p:grpSp>
        <p:nvGrpSpPr>
          <p:cNvPr id="3" name="Group 15"/>
          <p:cNvGrpSpPr/>
          <p:nvPr/>
        </p:nvGrpSpPr>
        <p:grpSpPr>
          <a:xfrm rot="21341217">
            <a:off x="5970974" y="4119102"/>
            <a:ext cx="745089" cy="425277"/>
            <a:chOff x="5431449" y="3593431"/>
            <a:chExt cx="1304698" cy="788099"/>
          </a:xfrm>
        </p:grpSpPr>
        <p:pic>
          <p:nvPicPr>
            <p:cNvPr id="55"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5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18.7 yrs</a:t>
              </a:r>
              <a:endParaRPr lang="en-GB" sz="800" b="1" dirty="0">
                <a:solidFill>
                  <a:srgbClr val="002060"/>
                </a:solidFill>
                <a:latin typeface="Lucida Calligraphy" pitchFamily="66" charset="0"/>
              </a:endParaRPr>
            </a:p>
          </p:txBody>
        </p:sp>
      </p:grpSp>
      <p:graphicFrame>
        <p:nvGraphicFramePr>
          <p:cNvPr id="57" name="Chart 56"/>
          <p:cNvGraphicFramePr/>
          <p:nvPr/>
        </p:nvGraphicFramePr>
        <p:xfrm>
          <a:off x="2195437" y="2200006"/>
          <a:ext cx="1355483" cy="2074452"/>
        </p:xfrm>
        <a:graphic>
          <a:graphicData uri="http://schemas.openxmlformats.org/drawingml/2006/chart">
            <c:chart xmlns:c="http://schemas.openxmlformats.org/drawingml/2006/chart" xmlns:r="http://schemas.openxmlformats.org/officeDocument/2006/relationships" r:id="rId5"/>
          </a:graphicData>
        </a:graphic>
      </p:graphicFrame>
      <p:grpSp>
        <p:nvGrpSpPr>
          <p:cNvPr id="5" name="Group 15"/>
          <p:cNvGrpSpPr/>
          <p:nvPr/>
        </p:nvGrpSpPr>
        <p:grpSpPr>
          <a:xfrm rot="21341217">
            <a:off x="2282894" y="4119102"/>
            <a:ext cx="745089" cy="425277"/>
            <a:chOff x="5431449" y="3593431"/>
            <a:chExt cx="1304698" cy="788099"/>
          </a:xfrm>
        </p:grpSpPr>
        <p:pic>
          <p:nvPicPr>
            <p:cNvPr id="60"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6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14.6 yrs</a:t>
              </a:r>
              <a:endParaRPr lang="en-GB" sz="800" b="1" dirty="0">
                <a:solidFill>
                  <a:srgbClr val="002060"/>
                </a:solidFill>
                <a:latin typeface="Lucida Calligraphy" pitchFamily="66" charset="0"/>
              </a:endParaRPr>
            </a:p>
          </p:txBody>
        </p:sp>
      </p:grpSp>
      <p:graphicFrame>
        <p:nvGraphicFramePr>
          <p:cNvPr id="62" name="Chart 61"/>
          <p:cNvGraphicFramePr/>
          <p:nvPr/>
        </p:nvGraphicFramePr>
        <p:xfrm>
          <a:off x="3117457" y="2200006"/>
          <a:ext cx="1355483" cy="2074452"/>
        </p:xfrm>
        <a:graphic>
          <a:graphicData uri="http://schemas.openxmlformats.org/drawingml/2006/chart">
            <c:chart xmlns:c="http://schemas.openxmlformats.org/drawingml/2006/chart" xmlns:r="http://schemas.openxmlformats.org/officeDocument/2006/relationships" r:id="rId6"/>
          </a:graphicData>
        </a:graphic>
      </p:graphicFrame>
      <p:grpSp>
        <p:nvGrpSpPr>
          <p:cNvPr id="6" name="Group 15"/>
          <p:cNvGrpSpPr/>
          <p:nvPr/>
        </p:nvGrpSpPr>
        <p:grpSpPr>
          <a:xfrm rot="21341217">
            <a:off x="3204914" y="4119102"/>
            <a:ext cx="745089" cy="425277"/>
            <a:chOff x="5431449" y="3593431"/>
            <a:chExt cx="1304698" cy="788099"/>
          </a:xfrm>
        </p:grpSpPr>
        <p:pic>
          <p:nvPicPr>
            <p:cNvPr id="64"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6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15.8 yrs</a:t>
              </a:r>
              <a:endParaRPr lang="en-GB" sz="800" b="1" dirty="0">
                <a:solidFill>
                  <a:srgbClr val="002060"/>
                </a:solidFill>
                <a:latin typeface="Lucida Calligraphy" pitchFamily="66" charset="0"/>
              </a:endParaRPr>
            </a:p>
          </p:txBody>
        </p:sp>
      </p:grpSp>
      <p:graphicFrame>
        <p:nvGraphicFramePr>
          <p:cNvPr id="66" name="Chart 65"/>
          <p:cNvGraphicFramePr/>
          <p:nvPr/>
        </p:nvGraphicFramePr>
        <p:xfrm>
          <a:off x="4039477" y="2200006"/>
          <a:ext cx="1355483" cy="2074452"/>
        </p:xfrm>
        <a:graphic>
          <a:graphicData uri="http://schemas.openxmlformats.org/drawingml/2006/chart">
            <c:chart xmlns:c="http://schemas.openxmlformats.org/drawingml/2006/chart" xmlns:r="http://schemas.openxmlformats.org/officeDocument/2006/relationships" r:id="rId7"/>
          </a:graphicData>
        </a:graphic>
      </p:graphicFrame>
      <p:grpSp>
        <p:nvGrpSpPr>
          <p:cNvPr id="7" name="Group 15"/>
          <p:cNvGrpSpPr/>
          <p:nvPr/>
        </p:nvGrpSpPr>
        <p:grpSpPr>
          <a:xfrm rot="21341217">
            <a:off x="4126934" y="4119102"/>
            <a:ext cx="745089" cy="425277"/>
            <a:chOff x="5431449" y="3593431"/>
            <a:chExt cx="1304698" cy="788099"/>
          </a:xfrm>
        </p:grpSpPr>
        <p:pic>
          <p:nvPicPr>
            <p:cNvPr id="68"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6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14.5 yrs</a:t>
              </a:r>
              <a:endParaRPr lang="en-GB" sz="800" b="1" dirty="0">
                <a:solidFill>
                  <a:srgbClr val="002060"/>
                </a:solidFill>
                <a:latin typeface="Lucida Calligraphy" pitchFamily="66" charset="0"/>
              </a:endParaRPr>
            </a:p>
          </p:txBody>
        </p:sp>
      </p:grpSp>
      <p:graphicFrame>
        <p:nvGraphicFramePr>
          <p:cNvPr id="70" name="Chart 69"/>
          <p:cNvGraphicFramePr/>
          <p:nvPr/>
        </p:nvGraphicFramePr>
        <p:xfrm>
          <a:off x="4961497" y="2200006"/>
          <a:ext cx="1355483" cy="2074452"/>
        </p:xfrm>
        <a:graphic>
          <a:graphicData uri="http://schemas.openxmlformats.org/drawingml/2006/chart">
            <c:chart xmlns:c="http://schemas.openxmlformats.org/drawingml/2006/chart" xmlns:r="http://schemas.openxmlformats.org/officeDocument/2006/relationships" r:id="rId8"/>
          </a:graphicData>
        </a:graphic>
      </p:graphicFrame>
      <p:grpSp>
        <p:nvGrpSpPr>
          <p:cNvPr id="9" name="Group 15"/>
          <p:cNvGrpSpPr/>
          <p:nvPr/>
        </p:nvGrpSpPr>
        <p:grpSpPr>
          <a:xfrm rot="21341217">
            <a:off x="5048954" y="4119102"/>
            <a:ext cx="745089" cy="425277"/>
            <a:chOff x="5431449" y="3593431"/>
            <a:chExt cx="1304698" cy="788099"/>
          </a:xfrm>
        </p:grpSpPr>
        <p:pic>
          <p:nvPicPr>
            <p:cNvPr id="72"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7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18.9 yrs</a:t>
              </a:r>
              <a:endParaRPr lang="en-GB" sz="800" b="1" dirty="0">
                <a:solidFill>
                  <a:srgbClr val="002060"/>
                </a:solidFill>
                <a:latin typeface="Lucida Calligraphy" pitchFamily="66" charset="0"/>
              </a:endParaRPr>
            </a:p>
          </p:txBody>
        </p:sp>
      </p:grpSp>
      <p:sp>
        <p:nvSpPr>
          <p:cNvPr id="75" name="Round Diagonal Corner Rectangle 74"/>
          <p:cNvSpPr/>
          <p:nvPr/>
        </p:nvSpPr>
        <p:spPr bwMode="auto">
          <a:xfrm>
            <a:off x="338287" y="4522784"/>
            <a:ext cx="6309360" cy="951844"/>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Type Q storages seem to be the oldest ones, with 30% of them being more than 30 years old and with an average age of 19.7 years.</a:t>
            </a:r>
          </a:p>
          <a:p>
            <a:pPr marL="177800" lvl="1" indent="-177800" algn="l">
              <a:buFont typeface="Arial" pitchFamily="34" charset="0"/>
              <a:buChar char="•"/>
            </a:pPr>
            <a:r>
              <a:rPr lang="en-US" sz="1200" dirty="0" smtClean="0">
                <a:solidFill>
                  <a:srgbClr val="002060"/>
                </a:solidFill>
                <a:latin typeface="Calibri" pitchFamily="34" charset="0"/>
              </a:rPr>
              <a:t>Type H, P &amp; M are typically 14-16 years old.</a:t>
            </a:r>
          </a:p>
          <a:p>
            <a:pPr marL="177800" lvl="1" indent="-177800" algn="l">
              <a:buFont typeface="Arial" pitchFamily="34" charset="0"/>
              <a:buChar char="•"/>
            </a:pPr>
            <a:endParaRPr lang="en-US" sz="1400" dirty="0" smtClean="0">
              <a:solidFill>
                <a:srgbClr val="002060"/>
              </a:solidFill>
              <a:latin typeface="Calibri" pitchFamily="34" charset="0"/>
            </a:endParaRPr>
          </a:p>
        </p:txBody>
      </p:sp>
      <p:sp>
        <p:nvSpPr>
          <p:cNvPr id="76" name="TextBox 75"/>
          <p:cNvSpPr txBox="1"/>
          <p:nvPr/>
        </p:nvSpPr>
        <p:spPr>
          <a:xfrm>
            <a:off x="1341152" y="5786261"/>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77" name="TextBox 76"/>
          <p:cNvSpPr txBox="1"/>
          <p:nvPr/>
        </p:nvSpPr>
        <p:spPr>
          <a:xfrm>
            <a:off x="2604717" y="57862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91" name="TextBox 90"/>
          <p:cNvSpPr txBox="1"/>
          <p:nvPr/>
        </p:nvSpPr>
        <p:spPr>
          <a:xfrm>
            <a:off x="3868281" y="5786261"/>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94" name="TextBox 93"/>
          <p:cNvSpPr txBox="1"/>
          <p:nvPr/>
        </p:nvSpPr>
        <p:spPr>
          <a:xfrm>
            <a:off x="5066122" y="578626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97" name="TextBox 96"/>
          <p:cNvSpPr txBox="1"/>
          <p:nvPr/>
        </p:nvSpPr>
        <p:spPr>
          <a:xfrm>
            <a:off x="6147850" y="578626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sp>
        <p:nvSpPr>
          <p:cNvPr id="100" name="TextBox 99"/>
          <p:cNvSpPr txBox="1"/>
          <p:nvPr/>
        </p:nvSpPr>
        <p:spPr>
          <a:xfrm>
            <a:off x="482599" y="54990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cxnSp>
        <p:nvCxnSpPr>
          <p:cNvPr id="103" name="Straight Connector 102"/>
          <p:cNvCxnSpPr/>
          <p:nvPr/>
        </p:nvCxnSpPr>
        <p:spPr bwMode="auto">
          <a:xfrm>
            <a:off x="518160" y="54690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graphicFrame>
        <p:nvGraphicFramePr>
          <p:cNvPr id="109" name="Chart 108"/>
          <p:cNvGraphicFramePr/>
          <p:nvPr/>
        </p:nvGraphicFramePr>
        <p:xfrm>
          <a:off x="1273417" y="6246133"/>
          <a:ext cx="1355483" cy="2074452"/>
        </p:xfrm>
        <a:graphic>
          <a:graphicData uri="http://schemas.openxmlformats.org/drawingml/2006/chart">
            <c:chart xmlns:c="http://schemas.openxmlformats.org/drawingml/2006/chart" xmlns:r="http://schemas.openxmlformats.org/officeDocument/2006/relationships" r:id="rId9"/>
          </a:graphicData>
        </a:graphic>
      </p:graphicFrame>
      <p:grpSp>
        <p:nvGrpSpPr>
          <p:cNvPr id="10" name="Group 15"/>
          <p:cNvGrpSpPr/>
          <p:nvPr/>
        </p:nvGrpSpPr>
        <p:grpSpPr>
          <a:xfrm rot="21341217">
            <a:off x="1360874" y="8165229"/>
            <a:ext cx="745089" cy="425277"/>
            <a:chOff x="5431449" y="3593431"/>
            <a:chExt cx="1304698" cy="788099"/>
          </a:xfrm>
        </p:grpSpPr>
        <p:pic>
          <p:nvPicPr>
            <p:cNvPr id="111"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1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r>
                <a:rPr lang="en-US" sz="800" b="1">
                  <a:solidFill>
                    <a:srgbClr val="002060"/>
                  </a:solidFill>
                  <a:latin typeface="Lucida Calligraphy" pitchFamily="66" charset="0"/>
                </a:rPr>
                <a:t/>
              </a:r>
              <a:br>
                <a:rPr lang="en-US" sz="800" b="1">
                  <a:solidFill>
                    <a:srgbClr val="002060"/>
                  </a:solidFill>
                  <a:latin typeface="Lucida Calligraphy" pitchFamily="66" charset="0"/>
                </a:rPr>
              </a:br>
              <a:r>
                <a:rPr lang="en-US" sz="800" b="1" smtClean="0">
                  <a:solidFill>
                    <a:srgbClr val="002060"/>
                  </a:solidFill>
                  <a:latin typeface="Lucida Calligraphy" pitchFamily="66" charset="0"/>
                </a:rPr>
                <a:t>14.7 </a:t>
              </a:r>
              <a:r>
                <a:rPr lang="en-US" sz="800" b="1" dirty="0" smtClean="0">
                  <a:solidFill>
                    <a:srgbClr val="002060"/>
                  </a:solidFill>
                  <a:latin typeface="Lucida Calligraphy" pitchFamily="66" charset="0"/>
                </a:rPr>
                <a:t>yrs</a:t>
              </a:r>
              <a:endParaRPr lang="en-GB" sz="800" b="1" dirty="0">
                <a:solidFill>
                  <a:srgbClr val="002060"/>
                </a:solidFill>
                <a:latin typeface="Lucida Calligraphy" pitchFamily="66" charset="0"/>
              </a:endParaRPr>
            </a:p>
          </p:txBody>
        </p:sp>
      </p:grpSp>
      <p:graphicFrame>
        <p:nvGraphicFramePr>
          <p:cNvPr id="113" name="Chart 112"/>
          <p:cNvGraphicFramePr/>
          <p:nvPr/>
        </p:nvGraphicFramePr>
        <p:xfrm>
          <a:off x="5872627" y="6246133"/>
          <a:ext cx="1355483" cy="2074452"/>
        </p:xfrm>
        <a:graphic>
          <a:graphicData uri="http://schemas.openxmlformats.org/drawingml/2006/chart">
            <c:chart xmlns:c="http://schemas.openxmlformats.org/drawingml/2006/chart" xmlns:r="http://schemas.openxmlformats.org/officeDocument/2006/relationships" r:id="rId10"/>
          </a:graphicData>
        </a:graphic>
      </p:graphicFrame>
      <p:grpSp>
        <p:nvGrpSpPr>
          <p:cNvPr id="11" name="Group 15"/>
          <p:cNvGrpSpPr/>
          <p:nvPr/>
        </p:nvGrpSpPr>
        <p:grpSpPr>
          <a:xfrm rot="21341217">
            <a:off x="5960084" y="8165229"/>
            <a:ext cx="745089" cy="425277"/>
            <a:chOff x="5431449" y="3593431"/>
            <a:chExt cx="1304698" cy="788099"/>
          </a:xfrm>
        </p:grpSpPr>
        <p:pic>
          <p:nvPicPr>
            <p:cNvPr id="115"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1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10.0 yrs</a:t>
              </a:r>
              <a:endParaRPr lang="en-GB" sz="800" b="1" dirty="0">
                <a:solidFill>
                  <a:srgbClr val="002060"/>
                </a:solidFill>
                <a:latin typeface="Lucida Calligraphy" pitchFamily="66" charset="0"/>
              </a:endParaRPr>
            </a:p>
          </p:txBody>
        </p:sp>
      </p:grpSp>
      <p:graphicFrame>
        <p:nvGraphicFramePr>
          <p:cNvPr id="117" name="Chart 116"/>
          <p:cNvGraphicFramePr/>
          <p:nvPr/>
        </p:nvGraphicFramePr>
        <p:xfrm>
          <a:off x="2423219" y="6246133"/>
          <a:ext cx="1355483" cy="2074452"/>
        </p:xfrm>
        <a:graphic>
          <a:graphicData uri="http://schemas.openxmlformats.org/drawingml/2006/chart">
            <c:chart xmlns:c="http://schemas.openxmlformats.org/drawingml/2006/chart" xmlns:r="http://schemas.openxmlformats.org/officeDocument/2006/relationships" r:id="rId11"/>
          </a:graphicData>
        </a:graphic>
      </p:graphicFrame>
      <p:grpSp>
        <p:nvGrpSpPr>
          <p:cNvPr id="12" name="Group 15"/>
          <p:cNvGrpSpPr/>
          <p:nvPr/>
        </p:nvGrpSpPr>
        <p:grpSpPr>
          <a:xfrm rot="21341217">
            <a:off x="2510676" y="8165229"/>
            <a:ext cx="745089" cy="425277"/>
            <a:chOff x="5431449" y="3593431"/>
            <a:chExt cx="1304698" cy="788099"/>
          </a:xfrm>
        </p:grpSpPr>
        <p:pic>
          <p:nvPicPr>
            <p:cNvPr id="119"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2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16.3 yrs</a:t>
              </a:r>
              <a:endParaRPr lang="en-GB" sz="800" b="1" dirty="0">
                <a:solidFill>
                  <a:srgbClr val="002060"/>
                </a:solidFill>
                <a:latin typeface="Lucida Calligraphy" pitchFamily="66" charset="0"/>
              </a:endParaRPr>
            </a:p>
          </p:txBody>
        </p:sp>
      </p:grpSp>
      <p:graphicFrame>
        <p:nvGraphicFramePr>
          <p:cNvPr id="121" name="Chart 120"/>
          <p:cNvGraphicFramePr/>
          <p:nvPr/>
        </p:nvGraphicFramePr>
        <p:xfrm>
          <a:off x="3573021" y="6246133"/>
          <a:ext cx="1355483" cy="2074452"/>
        </p:xfrm>
        <a:graphic>
          <a:graphicData uri="http://schemas.openxmlformats.org/drawingml/2006/chart">
            <c:chart xmlns:c="http://schemas.openxmlformats.org/drawingml/2006/chart" xmlns:r="http://schemas.openxmlformats.org/officeDocument/2006/relationships" r:id="rId12"/>
          </a:graphicData>
        </a:graphic>
      </p:graphicFrame>
      <p:grpSp>
        <p:nvGrpSpPr>
          <p:cNvPr id="13" name="Group 15"/>
          <p:cNvGrpSpPr/>
          <p:nvPr/>
        </p:nvGrpSpPr>
        <p:grpSpPr>
          <a:xfrm rot="21341217">
            <a:off x="3660478" y="8165229"/>
            <a:ext cx="745089" cy="425277"/>
            <a:chOff x="5431449" y="3593431"/>
            <a:chExt cx="1304698" cy="788099"/>
          </a:xfrm>
        </p:grpSpPr>
        <p:pic>
          <p:nvPicPr>
            <p:cNvPr id="123"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2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17.9 yrs</a:t>
              </a:r>
              <a:endParaRPr lang="en-GB" sz="800" b="1" dirty="0">
                <a:solidFill>
                  <a:srgbClr val="002060"/>
                </a:solidFill>
                <a:latin typeface="Lucida Calligraphy" pitchFamily="66" charset="0"/>
              </a:endParaRPr>
            </a:p>
          </p:txBody>
        </p:sp>
      </p:grpSp>
      <p:graphicFrame>
        <p:nvGraphicFramePr>
          <p:cNvPr id="125" name="Chart 124"/>
          <p:cNvGraphicFramePr/>
          <p:nvPr/>
        </p:nvGraphicFramePr>
        <p:xfrm>
          <a:off x="4722823" y="6246133"/>
          <a:ext cx="1355483" cy="2074452"/>
        </p:xfrm>
        <a:graphic>
          <a:graphicData uri="http://schemas.openxmlformats.org/drawingml/2006/chart">
            <c:chart xmlns:c="http://schemas.openxmlformats.org/drawingml/2006/chart" xmlns:r="http://schemas.openxmlformats.org/officeDocument/2006/relationships" r:id="rId13"/>
          </a:graphicData>
        </a:graphic>
      </p:graphicFrame>
      <p:grpSp>
        <p:nvGrpSpPr>
          <p:cNvPr id="14" name="Group 15"/>
          <p:cNvGrpSpPr/>
          <p:nvPr/>
        </p:nvGrpSpPr>
        <p:grpSpPr>
          <a:xfrm rot="21341217">
            <a:off x="4810280" y="8165229"/>
            <a:ext cx="745089" cy="425277"/>
            <a:chOff x="5431449" y="3593431"/>
            <a:chExt cx="1304698" cy="788099"/>
          </a:xfrm>
        </p:grpSpPr>
        <p:pic>
          <p:nvPicPr>
            <p:cNvPr id="127"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28"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13.9 yrs</a:t>
              </a:r>
              <a:endParaRPr lang="en-GB" sz="800" b="1" dirty="0">
                <a:solidFill>
                  <a:srgbClr val="002060"/>
                </a:solidFill>
                <a:latin typeface="Lucida Calligraphy" pitchFamily="66" charset="0"/>
              </a:endParaRPr>
            </a:p>
          </p:txBody>
        </p:sp>
      </p:grpSp>
      <p:sp>
        <p:nvSpPr>
          <p:cNvPr id="129" name="Round Diagonal Corner Rectangle 128"/>
          <p:cNvSpPr/>
          <p:nvPr/>
        </p:nvSpPr>
        <p:spPr bwMode="auto">
          <a:xfrm>
            <a:off x="338287" y="8612945"/>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The CS’s in the Southern zone are the youngest with a mean age of 10.0 years.</a:t>
            </a:r>
          </a:p>
          <a:p>
            <a:pPr marL="177800" lvl="1" indent="-177800" algn="just">
              <a:buFont typeface="Arial" pitchFamily="34" charset="0"/>
              <a:buChar char="•"/>
            </a:pPr>
            <a:r>
              <a:rPr lang="en-US" sz="1200" dirty="0" smtClean="0">
                <a:solidFill>
                  <a:srgbClr val="002060"/>
                </a:solidFill>
                <a:latin typeface="Calibri" pitchFamily="34" charset="0"/>
              </a:rPr>
              <a:t>Eastern Zone CS’s are comparatively the older ones with a large chunk of 28% storages being more than 30 years old.</a:t>
            </a:r>
            <a:endParaRPr lang="en-US" sz="1200" dirty="0">
              <a:solidFill>
                <a:srgbClr val="002060"/>
              </a:solidFill>
              <a:latin typeface="Calibri" pitchFamily="34" charset="0"/>
            </a:endParaRPr>
          </a:p>
        </p:txBody>
      </p:sp>
      <p:sp>
        <p:nvSpPr>
          <p:cNvPr id="130" name="TextBox 129"/>
          <p:cNvSpPr txBox="1"/>
          <p:nvPr/>
        </p:nvSpPr>
        <p:spPr>
          <a:xfrm>
            <a:off x="2692399" y="1104900"/>
            <a:ext cx="2116605" cy="369332"/>
          </a:xfrm>
          <a:prstGeom prst="rect">
            <a:avLst/>
          </a:prstGeom>
          <a:noFill/>
          <a:ln>
            <a:solidFill>
              <a:schemeClr val="tx1"/>
            </a:solidFill>
          </a:ln>
        </p:spPr>
        <p:txBody>
          <a:bodyPr wrap="none" rtlCol="0">
            <a:spAutoFit/>
          </a:bodyPr>
          <a:lstStyle/>
          <a:p>
            <a:r>
              <a:rPr lang="en-US" sz="1800" b="1" i="1" dirty="0" smtClean="0">
                <a:solidFill>
                  <a:srgbClr val="002060"/>
                </a:solidFill>
                <a:latin typeface="Calibri" pitchFamily="34" charset="0"/>
              </a:rPr>
              <a:t>Year of Construction</a:t>
            </a:r>
            <a:endParaRPr lang="en-US" sz="1800" b="1" i="1" dirty="0">
              <a:solidFill>
                <a:srgbClr val="002060"/>
              </a:solidFill>
              <a:latin typeface="Calibri" pitchFamily="34" charset="0"/>
            </a:endParaRPr>
          </a:p>
        </p:txBody>
      </p:sp>
      <p:graphicFrame>
        <p:nvGraphicFramePr>
          <p:cNvPr id="131" name="Table 130"/>
          <p:cNvGraphicFramePr>
            <a:graphicFrameLocks noGrp="1"/>
          </p:cNvGraphicFramePr>
          <p:nvPr/>
        </p:nvGraphicFramePr>
        <p:xfrm>
          <a:off x="266700" y="6283112"/>
          <a:ext cx="1381066" cy="1791126"/>
        </p:xfrm>
        <a:graphic>
          <a:graphicData uri="http://schemas.openxmlformats.org/drawingml/2006/table">
            <a:tbl>
              <a:tblPr/>
              <a:tblGrid>
                <a:gridCol w="1381066"/>
              </a:tblGrid>
              <a:tr h="199014">
                <a:tc>
                  <a:txBody>
                    <a:bodyPr/>
                    <a:lstStyle/>
                    <a:p>
                      <a:pPr algn="r" fontAlgn="b"/>
                      <a:r>
                        <a:rPr lang="en-US" sz="850" b="0" i="0" u="none" strike="noStrike" kern="1200" dirty="0">
                          <a:solidFill>
                            <a:srgbClr val="002060"/>
                          </a:solidFill>
                          <a:latin typeface="Calibri"/>
                          <a:ea typeface="+mn-ea"/>
                          <a:cs typeface="+mn-cs"/>
                        </a:rPr>
                        <a:t> Less than 1 yr (2012 to 2013)</a:t>
                      </a:r>
                    </a:p>
                  </a:txBody>
                  <a:tcPr marL="45720" marR="45720" marT="9525" marB="0" anchor="ctr">
                    <a:lnL>
                      <a:noFill/>
                    </a:lnL>
                    <a:lnR>
                      <a:noFill/>
                    </a:lnR>
                    <a:lnT>
                      <a:noFill/>
                    </a:lnT>
                    <a:lnB w="3175" cap="flat" cmpd="sng" algn="ctr">
                      <a:solidFill>
                        <a:schemeClr val="tx2"/>
                      </a:solidFill>
                      <a:prstDash val="dot"/>
                      <a:round/>
                      <a:headEnd type="none" w="med" len="med"/>
                      <a:tailEnd type="none" w="med" len="med"/>
                    </a:lnB>
                  </a:tcPr>
                </a:tc>
              </a:tr>
              <a:tr h="199014">
                <a:tc>
                  <a:txBody>
                    <a:bodyPr/>
                    <a:lstStyle/>
                    <a:p>
                      <a:pPr algn="r" fontAlgn="b"/>
                      <a:r>
                        <a:rPr lang="en-US" sz="850" b="0" i="0" u="none" strike="noStrike" kern="1200" dirty="0">
                          <a:solidFill>
                            <a:srgbClr val="002060"/>
                          </a:solidFill>
                          <a:latin typeface="Calibri"/>
                          <a:ea typeface="+mn-ea"/>
                          <a:cs typeface="+mn-cs"/>
                        </a:rPr>
                        <a:t> 2 to 5yrs (2009 to 2011)</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99014">
                <a:tc>
                  <a:txBody>
                    <a:bodyPr/>
                    <a:lstStyle/>
                    <a:p>
                      <a:pPr algn="r" fontAlgn="b"/>
                      <a:r>
                        <a:rPr lang="en-US" sz="850" b="0" i="0" u="none" strike="noStrike" kern="1200" dirty="0">
                          <a:solidFill>
                            <a:srgbClr val="002060"/>
                          </a:solidFill>
                          <a:latin typeface="Calibri"/>
                          <a:ea typeface="+mn-ea"/>
                          <a:cs typeface="+mn-cs"/>
                        </a:rPr>
                        <a:t> 6 to 10yrs (2004 to 2008)</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99014">
                <a:tc>
                  <a:txBody>
                    <a:bodyPr/>
                    <a:lstStyle/>
                    <a:p>
                      <a:pPr algn="r" fontAlgn="b"/>
                      <a:r>
                        <a:rPr lang="en-US" sz="850" b="0" i="0" u="none" strike="noStrike" kern="1200" dirty="0">
                          <a:solidFill>
                            <a:srgbClr val="002060"/>
                          </a:solidFill>
                          <a:latin typeface="Calibri"/>
                          <a:ea typeface="+mn-ea"/>
                          <a:cs typeface="+mn-cs"/>
                        </a:rPr>
                        <a:t> 11 to 15yrs (1999 to 2003)</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99014">
                <a:tc>
                  <a:txBody>
                    <a:bodyPr/>
                    <a:lstStyle/>
                    <a:p>
                      <a:pPr algn="r" fontAlgn="b"/>
                      <a:r>
                        <a:rPr lang="en-US" sz="850" b="0" i="0" u="none" strike="noStrike" kern="1200" dirty="0">
                          <a:solidFill>
                            <a:srgbClr val="002060"/>
                          </a:solidFill>
                          <a:latin typeface="Calibri"/>
                          <a:ea typeface="+mn-ea"/>
                          <a:cs typeface="+mn-cs"/>
                        </a:rPr>
                        <a:t> 16 to 20yrs (1994 to 1998)</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99014">
                <a:tc>
                  <a:txBody>
                    <a:bodyPr/>
                    <a:lstStyle/>
                    <a:p>
                      <a:pPr algn="r" fontAlgn="b"/>
                      <a:r>
                        <a:rPr lang="en-US" sz="850" b="0" i="0" u="none" strike="noStrike" kern="1200" dirty="0">
                          <a:solidFill>
                            <a:srgbClr val="002060"/>
                          </a:solidFill>
                          <a:latin typeface="Calibri"/>
                          <a:ea typeface="+mn-ea"/>
                          <a:cs typeface="+mn-cs"/>
                        </a:rPr>
                        <a:t> 21 to 25yrs (1993 to 1989)</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99014">
                <a:tc>
                  <a:txBody>
                    <a:bodyPr/>
                    <a:lstStyle/>
                    <a:p>
                      <a:pPr algn="r" fontAlgn="b"/>
                      <a:r>
                        <a:rPr lang="en-US" sz="850" b="0" i="0" u="none" strike="noStrike" kern="1200" dirty="0">
                          <a:solidFill>
                            <a:srgbClr val="002060"/>
                          </a:solidFill>
                          <a:latin typeface="Calibri"/>
                          <a:ea typeface="+mn-ea"/>
                          <a:cs typeface="+mn-cs"/>
                        </a:rPr>
                        <a:t> 26 to 30yrs (1984 to 1988)</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99014">
                <a:tc>
                  <a:txBody>
                    <a:bodyPr/>
                    <a:lstStyle/>
                    <a:p>
                      <a:pPr algn="r" fontAlgn="b"/>
                      <a:r>
                        <a:rPr lang="en-US" sz="850" b="0" i="0" u="none" strike="noStrike" kern="1200" dirty="0">
                          <a:solidFill>
                            <a:srgbClr val="002060"/>
                          </a:solidFill>
                          <a:latin typeface="Calibri"/>
                          <a:ea typeface="+mn-ea"/>
                          <a:cs typeface="+mn-cs"/>
                        </a:rPr>
                        <a:t> More than 30 yrs</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99014">
                <a:tc>
                  <a:txBody>
                    <a:bodyPr/>
                    <a:lstStyle/>
                    <a:p>
                      <a:pPr algn="r" fontAlgn="b"/>
                      <a:r>
                        <a:rPr lang="en-US" sz="850" b="0" i="0" u="none" strike="noStrike" kern="1200" dirty="0">
                          <a:solidFill>
                            <a:srgbClr val="002060"/>
                          </a:solidFill>
                          <a:latin typeface="Calibri"/>
                          <a:ea typeface="+mn-ea"/>
                          <a:cs typeface="+mn-cs"/>
                        </a:rPr>
                        <a:t> DK/CS</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16.3 ENERGY USAGE &amp; COST</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263076" y="1806642"/>
          <a:ext cx="6399477" cy="108546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of</a:t>
                      </a:r>
                      <a:r>
                        <a:rPr lang="en-US" sz="1000" b="0" i="0" u="none" strike="noStrike" kern="1200" baseline="0" dirty="0" smtClean="0">
                          <a:solidFill>
                            <a:srgbClr val="002060"/>
                          </a:solidFill>
                          <a:latin typeface="Calibri"/>
                          <a:ea typeface="+mn-ea"/>
                          <a:cs typeface="+mn-cs"/>
                        </a:rPr>
                        <a:t> segment</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2662269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2490079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2242319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31279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30365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29195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extBox 13"/>
          <p:cNvSpPr txBox="1"/>
          <p:nvPr/>
        </p:nvSpPr>
        <p:spPr>
          <a:xfrm>
            <a:off x="330199" y="1525804"/>
            <a:ext cx="2442029"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Animal Husbandry (n=456)</a:t>
            </a:r>
            <a:endParaRPr lang="en-US" sz="1400" b="1" i="1" u="sng" dirty="0">
              <a:solidFill>
                <a:srgbClr val="002060"/>
              </a:solidFill>
              <a:latin typeface="Calibri" pitchFamily="34" charset="0"/>
            </a:endParaRPr>
          </a:p>
        </p:txBody>
      </p:sp>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263076" y="3746279"/>
          <a:ext cx="6399477" cy="108546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of</a:t>
                      </a:r>
                      <a:r>
                        <a:rPr lang="en-US" sz="1000" b="0" i="0" u="none" strike="noStrike" kern="1200" baseline="0" dirty="0" smtClean="0">
                          <a:solidFill>
                            <a:srgbClr val="002060"/>
                          </a:solidFill>
                          <a:latin typeface="Calibri"/>
                          <a:ea typeface="+mn-ea"/>
                          <a:cs typeface="+mn-cs"/>
                        </a:rPr>
                        <a:t> segment</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2271436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2021987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2143071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9915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9177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7027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 xmlns:p14="http://schemas.microsoft.com/office/powerpoint/2010/main" val="1900869649"/>
              </p:ext>
            </p:extLst>
          </p:nvPr>
        </p:nvGraphicFramePr>
        <p:xfrm>
          <a:off x="263076" y="5816542"/>
          <a:ext cx="6399477" cy="108546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27432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Average Energy Cost (INR) for mean capacity of</a:t>
                      </a:r>
                      <a:r>
                        <a:rPr lang="en-US" sz="1000" b="0" i="0" u="none" strike="noStrike" kern="1200" baseline="0" dirty="0" smtClean="0">
                          <a:solidFill>
                            <a:srgbClr val="002060"/>
                          </a:solidFill>
                          <a:latin typeface="Calibri"/>
                          <a:ea typeface="+mn-ea"/>
                          <a:cs typeface="+mn-cs"/>
                        </a:rPr>
                        <a:t> segment</a:t>
                      </a:r>
                      <a:endParaRPr lang="en-US" sz="1000" b="0" i="0" u="none" strike="noStrike" kern="1200" dirty="0" smtClean="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1358462</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869700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552903</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15972</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12163</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12462</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9" name="TextBox 18"/>
          <p:cNvSpPr txBox="1"/>
          <p:nvPr/>
        </p:nvSpPr>
        <p:spPr>
          <a:xfrm>
            <a:off x="330200" y="3466628"/>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Pharmaceuticals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n=43)</a:t>
            </a:r>
            <a:endParaRPr lang="en-US" sz="1400" b="1" i="1" u="sng" dirty="0">
              <a:solidFill>
                <a:srgbClr val="002060"/>
              </a:solidFill>
              <a:latin typeface="Calibri" pitchFamily="34" charset="0"/>
            </a:endParaRPr>
          </a:p>
        </p:txBody>
      </p:sp>
      <p:sp>
        <p:nvSpPr>
          <p:cNvPr id="20" name="TextBox 19"/>
          <p:cNvSpPr txBox="1"/>
          <p:nvPr/>
        </p:nvSpPr>
        <p:spPr>
          <a:xfrm>
            <a:off x="330200" y="5538078"/>
            <a:ext cx="2679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Other products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n=27)</a:t>
            </a:r>
            <a:endParaRPr lang="en-US" sz="1400" b="1" i="1" u="sng"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16.3 ENERGY USAGE &amp; COST</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2" name="Round Diagonal Corner Rectangle 11"/>
          <p:cNvSpPr/>
          <p:nvPr/>
        </p:nvSpPr>
        <p:spPr bwMode="auto">
          <a:xfrm>
            <a:off x="338287" y="8272872"/>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Average energy cost is the highest in East</a:t>
            </a:r>
          </a:p>
          <a:p>
            <a:pPr marL="177800" lvl="1" indent="-177800" algn="l">
              <a:buFont typeface="Arial" pitchFamily="34" charset="0"/>
              <a:buChar char="•"/>
            </a:pPr>
            <a:r>
              <a:rPr lang="en-US" sz="1200" dirty="0" smtClean="0">
                <a:solidFill>
                  <a:srgbClr val="002060"/>
                </a:solidFill>
                <a:latin typeface="Calibri" pitchFamily="34" charset="0"/>
              </a:rPr>
              <a:t>The quantum of DG fuel used is highest in South.</a:t>
            </a:r>
            <a:endParaRPr lang="en-US" sz="1200" dirty="0">
              <a:solidFill>
                <a:srgbClr val="002060"/>
              </a:solidFill>
              <a:latin typeface="Calibri" pitchFamily="34" charset="0"/>
            </a:endParaRPr>
          </a:p>
        </p:txBody>
      </p:sp>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263076" y="1284138"/>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all India</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1899129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1670915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1521697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16473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17671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18002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extBox 13"/>
          <p:cNvSpPr txBox="1"/>
          <p:nvPr/>
        </p:nvSpPr>
        <p:spPr>
          <a:xfrm>
            <a:off x="330200" y="1003300"/>
            <a:ext cx="2044700" cy="307777"/>
          </a:xfrm>
          <a:prstGeom prst="rect">
            <a:avLst/>
          </a:prstGeom>
          <a:noFill/>
        </p:spPr>
        <p:txBody>
          <a:bodyPr wrap="square" rtlCol="0">
            <a:spAutoFit/>
          </a:bodyPr>
          <a:lstStyle/>
          <a:p>
            <a:pPr algn="l"/>
            <a:r>
              <a:rPr lang="en-US" sz="1400" b="1" i="1" u="sng" dirty="0">
                <a:solidFill>
                  <a:srgbClr val="002060"/>
                </a:solidFill>
                <a:latin typeface="Calibri" pitchFamily="34" charset="0"/>
              </a:rPr>
              <a:t>All (</a:t>
            </a:r>
            <a:r>
              <a:rPr lang="en-US" sz="1400" b="1" i="1" u="sng" dirty="0" smtClean="0">
                <a:solidFill>
                  <a:srgbClr val="002060"/>
                </a:solidFill>
                <a:latin typeface="Calibri" pitchFamily="34" charset="0"/>
              </a:rPr>
              <a:t>n=</a:t>
            </a:r>
            <a:r>
              <a:rPr lang="en-US" sz="1400" b="1" u="sng" dirty="0" smtClean="0">
                <a:solidFill>
                  <a:srgbClr val="002060"/>
                </a:solidFill>
                <a:latin typeface="Calibri"/>
                <a:ea typeface="MS PGothic"/>
              </a:rPr>
              <a:t>5003</a:t>
            </a:r>
            <a:r>
              <a:rPr lang="en-US" sz="1400" b="1" i="1" u="sng" dirty="0" smtClean="0">
                <a:solidFill>
                  <a:srgbClr val="002060"/>
                </a:solidFill>
                <a:latin typeface="Calibri" pitchFamily="34" charset="0"/>
              </a:rPr>
              <a:t>)</a:t>
            </a:r>
            <a:endParaRPr lang="en-US" sz="1400" b="1" i="1" u="sng" dirty="0">
              <a:solidFill>
                <a:srgbClr val="002060"/>
              </a:solidFill>
              <a:latin typeface="Calibri" pitchFamily="34" charset="0"/>
            </a:endParaRPr>
          </a:p>
        </p:txBody>
      </p:sp>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263076" y="2773841"/>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of</a:t>
                      </a:r>
                      <a:r>
                        <a:rPr lang="en-US" sz="1000" b="0" i="0" u="none" strike="noStrike" kern="1200" baseline="0" dirty="0" smtClean="0">
                          <a:solidFill>
                            <a:srgbClr val="002060"/>
                          </a:solidFill>
                          <a:latin typeface="Calibri"/>
                          <a:ea typeface="+mn-ea"/>
                          <a:cs typeface="+mn-cs"/>
                        </a:rPr>
                        <a:t> zone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1819212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1668768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1497308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16007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19423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20808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 xmlns:p14="http://schemas.microsoft.com/office/powerpoint/2010/main" val="1900869649"/>
              </p:ext>
            </p:extLst>
          </p:nvPr>
        </p:nvGraphicFramePr>
        <p:xfrm>
          <a:off x="263076" y="4263544"/>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27432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of</a:t>
                      </a:r>
                      <a:r>
                        <a:rPr lang="en-US" sz="1000" b="0" i="0" u="none" strike="noStrike" kern="1200" baseline="0" dirty="0" smtClean="0">
                          <a:solidFill>
                            <a:srgbClr val="002060"/>
                          </a:solidFill>
                          <a:latin typeface="Calibri"/>
                          <a:ea typeface="+mn-ea"/>
                          <a:cs typeface="+mn-cs"/>
                        </a:rPr>
                        <a:t> zone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2836916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2251808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2013288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19604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19227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18999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 xmlns:p14="http://schemas.microsoft.com/office/powerpoint/2010/main" val="1900869649"/>
              </p:ext>
            </p:extLst>
          </p:nvPr>
        </p:nvGraphicFramePr>
        <p:xfrm>
          <a:off x="263076" y="5753247"/>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of</a:t>
                      </a:r>
                      <a:r>
                        <a:rPr lang="en-US" sz="1000" b="0" i="0" u="none" strike="noStrike" kern="1200" baseline="0" dirty="0" smtClean="0">
                          <a:solidFill>
                            <a:srgbClr val="002060"/>
                          </a:solidFill>
                          <a:latin typeface="Calibri"/>
                          <a:ea typeface="+mn-ea"/>
                          <a:cs typeface="+mn-cs"/>
                        </a:rPr>
                        <a:t> zone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1689736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1609179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1501587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5163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7743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4645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 xmlns:p14="http://schemas.microsoft.com/office/powerpoint/2010/main" val="1900869649"/>
              </p:ext>
            </p:extLst>
          </p:nvPr>
        </p:nvGraphicFramePr>
        <p:xfrm>
          <a:off x="263076" y="7242950"/>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Average Energy Cost (INR) for mean capacity of</a:t>
                      </a:r>
                      <a:r>
                        <a:rPr lang="en-US" sz="1000" b="0" i="0" u="none" strike="noStrike" kern="1200" baseline="0" dirty="0" smtClean="0">
                          <a:solidFill>
                            <a:srgbClr val="002060"/>
                          </a:solidFill>
                          <a:latin typeface="Calibri"/>
                          <a:ea typeface="+mn-ea"/>
                          <a:cs typeface="+mn-cs"/>
                        </a:rPr>
                        <a:t> zone</a:t>
                      </a:r>
                      <a:endParaRPr lang="en-US" sz="1000" b="0" i="0" u="none" strike="noStrike" kern="1200" dirty="0" smtClean="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1585742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1306501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1226514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24609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20911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22319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9" name="TextBox 18"/>
          <p:cNvSpPr txBox="1"/>
          <p:nvPr/>
        </p:nvSpPr>
        <p:spPr>
          <a:xfrm>
            <a:off x="330200" y="2494190"/>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North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n=2142)</a:t>
            </a:r>
            <a:endParaRPr lang="en-US" sz="1400" b="1" i="1" u="sng" dirty="0">
              <a:solidFill>
                <a:srgbClr val="002060"/>
              </a:solidFill>
              <a:latin typeface="Calibri" pitchFamily="34" charset="0"/>
            </a:endParaRPr>
          </a:p>
        </p:txBody>
      </p:sp>
      <p:sp>
        <p:nvSpPr>
          <p:cNvPr id="20" name="TextBox 19"/>
          <p:cNvSpPr txBox="1"/>
          <p:nvPr/>
        </p:nvSpPr>
        <p:spPr>
          <a:xfrm>
            <a:off x="330200" y="3985080"/>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East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n=803)</a:t>
            </a:r>
            <a:endParaRPr lang="en-US" sz="1400" b="1" i="1" u="sng" dirty="0">
              <a:solidFill>
                <a:srgbClr val="002060"/>
              </a:solidFill>
              <a:latin typeface="Calibri" pitchFamily="34" charset="0"/>
            </a:endParaRPr>
          </a:p>
        </p:txBody>
      </p:sp>
      <p:sp>
        <p:nvSpPr>
          <p:cNvPr id="21" name="TextBox 20"/>
          <p:cNvSpPr txBox="1"/>
          <p:nvPr/>
        </p:nvSpPr>
        <p:spPr>
          <a:xfrm>
            <a:off x="330200" y="5475970"/>
            <a:ext cx="212725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West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n=1013)</a:t>
            </a:r>
            <a:endParaRPr lang="en-US" sz="1400" b="1" i="1" u="sng" dirty="0">
              <a:solidFill>
                <a:srgbClr val="002060"/>
              </a:solidFill>
              <a:latin typeface="Calibri" pitchFamily="34" charset="0"/>
            </a:endParaRPr>
          </a:p>
        </p:txBody>
      </p:sp>
      <p:sp>
        <p:nvSpPr>
          <p:cNvPr id="22" name="TextBox 21"/>
          <p:cNvSpPr txBox="1"/>
          <p:nvPr/>
        </p:nvSpPr>
        <p:spPr>
          <a:xfrm>
            <a:off x="330200" y="6966858"/>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South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n=1045)</a:t>
            </a:r>
            <a:endParaRPr lang="en-US" sz="1400" b="1" i="1" u="sng"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16.3 ENERGY USAGE &amp; COST</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2" name="Round Diagonal Corner Rectangle 11"/>
          <p:cNvSpPr/>
          <p:nvPr/>
        </p:nvSpPr>
        <p:spPr bwMode="auto">
          <a:xfrm>
            <a:off x="338287" y="829533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r>
              <a:rPr lang="en-US" sz="1200" dirty="0" smtClean="0">
                <a:solidFill>
                  <a:srgbClr val="002060"/>
                </a:solidFill>
                <a:latin typeface="Calibri" pitchFamily="34" charset="0"/>
              </a:rPr>
              <a:t>.</a:t>
            </a:r>
            <a:endParaRPr lang="en-US" sz="1200" dirty="0">
              <a:solidFill>
                <a:srgbClr val="002060"/>
              </a:solidFill>
              <a:latin typeface="Calibri" pitchFamily="34" charset="0"/>
            </a:endParaRP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263076" y="1284138"/>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all India</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1899129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1670915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1521697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16473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17671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18002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extBox 13"/>
          <p:cNvSpPr txBox="1"/>
          <p:nvPr/>
        </p:nvSpPr>
        <p:spPr>
          <a:xfrm>
            <a:off x="330200" y="1003300"/>
            <a:ext cx="2044700" cy="307777"/>
          </a:xfrm>
          <a:prstGeom prst="rect">
            <a:avLst/>
          </a:prstGeom>
          <a:noFill/>
        </p:spPr>
        <p:txBody>
          <a:bodyPr wrap="square" rtlCol="0">
            <a:spAutoFit/>
          </a:bodyPr>
          <a:lstStyle/>
          <a:p>
            <a:pPr algn="l"/>
            <a:r>
              <a:rPr lang="en-US" sz="1400" b="1" i="1" u="sng" dirty="0">
                <a:solidFill>
                  <a:srgbClr val="002060"/>
                </a:solidFill>
                <a:latin typeface="Calibri" pitchFamily="34" charset="0"/>
              </a:rPr>
              <a:t>All (</a:t>
            </a:r>
            <a:r>
              <a:rPr lang="en-US" sz="1400" b="1" i="1" u="sng" dirty="0" smtClean="0">
                <a:solidFill>
                  <a:srgbClr val="002060"/>
                </a:solidFill>
                <a:latin typeface="Calibri" pitchFamily="34" charset="0"/>
              </a:rPr>
              <a:t>n=</a:t>
            </a:r>
            <a:r>
              <a:rPr lang="en-US" sz="1400" b="1" u="sng" dirty="0" smtClean="0">
                <a:solidFill>
                  <a:srgbClr val="002060"/>
                </a:solidFill>
                <a:latin typeface="Calibri"/>
                <a:ea typeface="MS PGothic"/>
              </a:rPr>
              <a:t>5003</a:t>
            </a:r>
            <a:r>
              <a:rPr lang="en-US" sz="1400" b="1" i="1" u="sng" dirty="0" smtClean="0">
                <a:solidFill>
                  <a:srgbClr val="002060"/>
                </a:solidFill>
                <a:latin typeface="Calibri" pitchFamily="34" charset="0"/>
              </a:rPr>
              <a:t>)</a:t>
            </a:r>
            <a:endParaRPr lang="en-US" sz="1400" b="1" i="1" u="sng" dirty="0">
              <a:solidFill>
                <a:srgbClr val="002060"/>
              </a:solidFill>
              <a:latin typeface="Calibri" pitchFamily="34" charset="0"/>
            </a:endParaRPr>
          </a:p>
        </p:txBody>
      </p:sp>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263076" y="2773841"/>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a:t>
                      </a:r>
                      <a:r>
                        <a:rPr lang="en-US" sz="1000" b="0" i="0" u="none" strike="noStrike" kern="1200" baseline="0" dirty="0" smtClean="0">
                          <a:solidFill>
                            <a:srgbClr val="002060"/>
                          </a:solidFill>
                          <a:latin typeface="Calibri"/>
                          <a:ea typeface="+mn-ea"/>
                          <a:cs typeface="+mn-cs"/>
                        </a:rPr>
                        <a:t>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1144101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1073438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1008017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5969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8344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5104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263076" y="4263544"/>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27432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1979621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1803856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1647035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21990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26611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28558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263076" y="5753247"/>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691600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641000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580500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2299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70845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2282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263076" y="7242950"/>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1634493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1432927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1284111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18326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14690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16475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9" name="TextBox 18"/>
          <p:cNvSpPr txBox="1"/>
          <p:nvPr/>
        </p:nvSpPr>
        <p:spPr>
          <a:xfrm>
            <a:off x="330200" y="2494190"/>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Maharashrta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n=451)</a:t>
            </a:r>
            <a:endParaRPr lang="en-US" sz="1400" b="1" i="1" u="sng" dirty="0">
              <a:solidFill>
                <a:srgbClr val="002060"/>
              </a:solidFill>
              <a:latin typeface="Calibri" pitchFamily="34" charset="0"/>
            </a:endParaRPr>
          </a:p>
        </p:txBody>
      </p:sp>
      <p:sp>
        <p:nvSpPr>
          <p:cNvPr id="20" name="TextBox 19"/>
          <p:cNvSpPr txBox="1"/>
          <p:nvPr/>
        </p:nvSpPr>
        <p:spPr>
          <a:xfrm>
            <a:off x="330200" y="3985080"/>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UP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n=1371)</a:t>
            </a:r>
            <a:endParaRPr lang="en-US" sz="1400" b="1" i="1" u="sng" dirty="0">
              <a:solidFill>
                <a:srgbClr val="002060"/>
              </a:solidFill>
              <a:latin typeface="Calibri" pitchFamily="34" charset="0"/>
            </a:endParaRPr>
          </a:p>
        </p:txBody>
      </p:sp>
      <p:sp>
        <p:nvSpPr>
          <p:cNvPr id="21" name="TextBox 20"/>
          <p:cNvSpPr txBox="1"/>
          <p:nvPr/>
        </p:nvSpPr>
        <p:spPr>
          <a:xfrm>
            <a:off x="330199" y="5475970"/>
            <a:ext cx="3384551"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Andaman and Nicobar Islands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n=10)</a:t>
            </a:r>
            <a:endParaRPr lang="en-US" sz="1400" b="1" i="1" u="sng" dirty="0">
              <a:solidFill>
                <a:srgbClr val="002060"/>
              </a:solidFill>
              <a:latin typeface="Calibri" pitchFamily="34" charset="0"/>
            </a:endParaRPr>
          </a:p>
        </p:txBody>
      </p:sp>
      <p:sp>
        <p:nvSpPr>
          <p:cNvPr id="22" name="TextBox 21"/>
          <p:cNvSpPr txBox="1"/>
          <p:nvPr/>
        </p:nvSpPr>
        <p:spPr>
          <a:xfrm>
            <a:off x="330200" y="6966858"/>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Andhra Pradesh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n=600)</a:t>
            </a:r>
            <a:endParaRPr lang="en-US" sz="1400" b="1" i="1" u="sng"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16.3 ENERGY USAGE &amp; COST</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2" name="Round Diagonal Corner Rectangle 11"/>
          <p:cNvSpPr/>
          <p:nvPr/>
        </p:nvSpPr>
        <p:spPr bwMode="auto">
          <a:xfrm>
            <a:off x="338287" y="8256600"/>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The average energy cost for all India is at over Rs 19 lakhs</a:t>
            </a:r>
            <a:endParaRPr lang="en-US" sz="1200" dirty="0">
              <a:solidFill>
                <a:srgbClr val="002060"/>
              </a:solidFill>
              <a:latin typeface="Calibri" pitchFamily="34" charset="0"/>
            </a:endParaRPr>
          </a:p>
          <a:p>
            <a:pPr marL="177800" lvl="1" indent="-177800" algn="just">
              <a:buFont typeface="Arial" pitchFamily="34" charset="0"/>
              <a:buChar char="•"/>
            </a:pPr>
            <a:r>
              <a:rPr lang="en-US" sz="1200" dirty="0" smtClean="0">
                <a:solidFill>
                  <a:srgbClr val="002060"/>
                </a:solidFill>
                <a:latin typeface="Calibri" pitchFamily="34" charset="0"/>
              </a:rPr>
              <a:t>However there are a few states where the average energy cost is much higher – Delhi Rs 30 lakhs, TN Rs 22 lakhs, and WB Rs 37 lakhs.</a:t>
            </a:r>
          </a:p>
          <a:p>
            <a:pPr marL="177800" lvl="1" indent="-177800" algn="just">
              <a:buFont typeface="Arial" pitchFamily="34" charset="0"/>
              <a:buChar char="•"/>
            </a:pPr>
            <a:r>
              <a:rPr lang="en-US" sz="1200" dirty="0" smtClean="0">
                <a:solidFill>
                  <a:srgbClr val="002060"/>
                </a:solidFill>
                <a:latin typeface="Calibri" pitchFamily="34" charset="0"/>
              </a:rPr>
              <a:t>In TN even the diesel consumption is higher more than 77000 liters while the all India average is  less than  17000 liters.</a:t>
            </a:r>
            <a:endParaRPr lang="en-US" sz="1200" dirty="0">
              <a:solidFill>
                <a:srgbClr val="002060"/>
              </a:solidFill>
              <a:latin typeface="Calibri" pitchFamily="34" charset="0"/>
            </a:endParaRP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263076" y="1284138"/>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1385411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1183766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1400119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28919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30927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12254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extBox 13"/>
          <p:cNvSpPr txBox="1"/>
          <p:nvPr/>
        </p:nvSpPr>
        <p:spPr>
          <a:xfrm>
            <a:off x="330200" y="1003300"/>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Assam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a:t>
            </a:r>
            <a:r>
              <a:rPr lang="en-US" sz="1400" b="1" u="sng" dirty="0" smtClean="0">
                <a:solidFill>
                  <a:srgbClr val="002060"/>
                </a:solidFill>
                <a:latin typeface="Calibri"/>
                <a:ea typeface="MS PGothic"/>
              </a:rPr>
              <a:t>22</a:t>
            </a:r>
            <a:r>
              <a:rPr lang="en-US" sz="1400" b="1" i="1" u="sng" dirty="0" smtClean="0">
                <a:solidFill>
                  <a:srgbClr val="002060"/>
                </a:solidFill>
                <a:latin typeface="Calibri" pitchFamily="34" charset="0"/>
              </a:rPr>
              <a:t>)</a:t>
            </a:r>
            <a:endParaRPr lang="en-US" sz="1400" b="1" i="1" u="sng" dirty="0">
              <a:solidFill>
                <a:srgbClr val="002060"/>
              </a:solidFill>
              <a:latin typeface="Calibri" pitchFamily="34" charset="0"/>
            </a:endParaRPr>
          </a:p>
        </p:txBody>
      </p:sp>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263076" y="2773841"/>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1791129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1633469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1435570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45907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44917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46336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263076" y="4263544"/>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27432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1366667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1133333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966667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2333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2167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1833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263076" y="5753247"/>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1096306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901858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852457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4108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3017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3393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263076" y="7242950"/>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3026606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2414383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2174732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3759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4202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5261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9" name="TextBox 18"/>
          <p:cNvSpPr txBox="1"/>
          <p:nvPr/>
        </p:nvSpPr>
        <p:spPr>
          <a:xfrm>
            <a:off x="330200" y="2494190"/>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Bihar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n=169)</a:t>
            </a:r>
            <a:endParaRPr lang="en-US" sz="1400" b="1" i="1" u="sng" dirty="0">
              <a:solidFill>
                <a:srgbClr val="002060"/>
              </a:solidFill>
              <a:latin typeface="Calibri" pitchFamily="34" charset="0"/>
            </a:endParaRPr>
          </a:p>
        </p:txBody>
      </p:sp>
      <p:sp>
        <p:nvSpPr>
          <p:cNvPr id="20" name="TextBox 19"/>
          <p:cNvSpPr txBox="1"/>
          <p:nvPr/>
        </p:nvSpPr>
        <p:spPr>
          <a:xfrm>
            <a:off x="330200" y="3985080"/>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Chandigarh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n=3)</a:t>
            </a:r>
            <a:endParaRPr lang="en-US" sz="1400" b="1" i="1" u="sng" dirty="0">
              <a:solidFill>
                <a:srgbClr val="002060"/>
              </a:solidFill>
              <a:latin typeface="Calibri" pitchFamily="34" charset="0"/>
            </a:endParaRPr>
          </a:p>
        </p:txBody>
      </p:sp>
      <p:sp>
        <p:nvSpPr>
          <p:cNvPr id="21" name="TextBox 20"/>
          <p:cNvSpPr txBox="1"/>
          <p:nvPr/>
        </p:nvSpPr>
        <p:spPr>
          <a:xfrm>
            <a:off x="330199" y="5475970"/>
            <a:ext cx="3384551"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Chhattisgarh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n=76)</a:t>
            </a:r>
            <a:endParaRPr lang="en-US" sz="1400" b="1" i="1" u="sng" dirty="0">
              <a:solidFill>
                <a:srgbClr val="002060"/>
              </a:solidFill>
              <a:latin typeface="Calibri" pitchFamily="34" charset="0"/>
            </a:endParaRPr>
          </a:p>
        </p:txBody>
      </p:sp>
      <p:sp>
        <p:nvSpPr>
          <p:cNvPr id="22" name="TextBox 21"/>
          <p:cNvSpPr txBox="1"/>
          <p:nvPr/>
        </p:nvSpPr>
        <p:spPr>
          <a:xfrm>
            <a:off x="330200" y="6966858"/>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Delhi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n=35)</a:t>
            </a:r>
            <a:endParaRPr lang="en-US" sz="1400" b="1" i="1" u="sng"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16.3 ENERGY USAGE &amp; COST</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263076" y="1284138"/>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787143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2666857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1130014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1637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extBox 13"/>
          <p:cNvSpPr txBox="1"/>
          <p:nvPr/>
        </p:nvSpPr>
        <p:spPr>
          <a:xfrm>
            <a:off x="330200" y="1003300"/>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Goa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a:t>
            </a:r>
            <a:r>
              <a:rPr lang="en-US" sz="1400" b="1" u="sng" dirty="0" smtClean="0">
                <a:solidFill>
                  <a:srgbClr val="002060"/>
                </a:solidFill>
                <a:latin typeface="Calibri"/>
                <a:ea typeface="MS PGothic"/>
              </a:rPr>
              <a:t>7</a:t>
            </a:r>
            <a:r>
              <a:rPr lang="en-US" sz="1400" b="1" i="1" u="sng" dirty="0" smtClean="0">
                <a:solidFill>
                  <a:srgbClr val="002060"/>
                </a:solidFill>
                <a:latin typeface="Calibri" pitchFamily="34" charset="0"/>
              </a:rPr>
              <a:t>)</a:t>
            </a:r>
            <a:endParaRPr lang="en-US" sz="1400" b="1" i="1" u="sng" dirty="0">
              <a:solidFill>
                <a:srgbClr val="002060"/>
              </a:solidFill>
              <a:latin typeface="Calibri" pitchFamily="34" charset="0"/>
            </a:endParaRPr>
          </a:p>
        </p:txBody>
      </p:sp>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263076" y="2773841"/>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2161948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2016666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1931419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4446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7875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3942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263076" y="4276244"/>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27432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38606">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1030986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704368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421225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3433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5577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3966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263076" y="5753247"/>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2132144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359263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325417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14250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263076" y="7242950"/>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947813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1270333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984286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4575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7241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5505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9" name="TextBox 18"/>
          <p:cNvSpPr txBox="1"/>
          <p:nvPr/>
        </p:nvSpPr>
        <p:spPr>
          <a:xfrm>
            <a:off x="330200" y="2494190"/>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Gujarat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n=399)</a:t>
            </a:r>
            <a:endParaRPr lang="en-US" sz="1400" b="1" i="1" u="sng" dirty="0">
              <a:solidFill>
                <a:srgbClr val="002060"/>
              </a:solidFill>
              <a:latin typeface="Calibri" pitchFamily="34" charset="0"/>
            </a:endParaRPr>
          </a:p>
        </p:txBody>
      </p:sp>
      <p:sp>
        <p:nvSpPr>
          <p:cNvPr id="20" name="TextBox 19"/>
          <p:cNvSpPr txBox="1"/>
          <p:nvPr/>
        </p:nvSpPr>
        <p:spPr>
          <a:xfrm>
            <a:off x="330200" y="3985080"/>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Haryana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n=185)</a:t>
            </a:r>
            <a:endParaRPr lang="en-US" sz="1400" b="1" i="1" u="sng" dirty="0">
              <a:solidFill>
                <a:srgbClr val="002060"/>
              </a:solidFill>
              <a:latin typeface="Calibri" pitchFamily="34" charset="0"/>
            </a:endParaRPr>
          </a:p>
        </p:txBody>
      </p:sp>
      <p:sp>
        <p:nvSpPr>
          <p:cNvPr id="21" name="TextBox 20"/>
          <p:cNvSpPr txBox="1"/>
          <p:nvPr/>
        </p:nvSpPr>
        <p:spPr>
          <a:xfrm>
            <a:off x="330199" y="5475970"/>
            <a:ext cx="3384551"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Himachal Pradesh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n=14)</a:t>
            </a:r>
            <a:endParaRPr lang="en-US" sz="1400" b="1" i="1" u="sng" dirty="0">
              <a:solidFill>
                <a:srgbClr val="002060"/>
              </a:solidFill>
              <a:latin typeface="Calibri" pitchFamily="34" charset="0"/>
            </a:endParaRPr>
          </a:p>
        </p:txBody>
      </p:sp>
      <p:sp>
        <p:nvSpPr>
          <p:cNvPr id="22" name="TextBox 21"/>
          <p:cNvSpPr txBox="1"/>
          <p:nvPr/>
        </p:nvSpPr>
        <p:spPr>
          <a:xfrm>
            <a:off x="330200" y="6966858"/>
            <a:ext cx="28702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Jammu and Kashmir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n=16)</a:t>
            </a:r>
            <a:endParaRPr lang="en-US" sz="1400" b="1" i="1" u="sng"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16.3 ENERGY USAGE &amp; COST</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263076" y="1284138"/>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1404123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994570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975567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60649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51885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51084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extBox 13"/>
          <p:cNvSpPr txBox="1"/>
          <p:nvPr/>
        </p:nvSpPr>
        <p:spPr>
          <a:xfrm>
            <a:off x="330200" y="1003300"/>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Jharkhand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a:t>
            </a:r>
            <a:r>
              <a:rPr lang="en-US" sz="1400" b="1" u="sng" dirty="0" smtClean="0">
                <a:solidFill>
                  <a:srgbClr val="002060"/>
                </a:solidFill>
                <a:latin typeface="Calibri"/>
                <a:ea typeface="MS PGothic"/>
              </a:rPr>
              <a:t>19</a:t>
            </a:r>
            <a:r>
              <a:rPr lang="en-US" sz="1400" b="1" i="1" u="sng" dirty="0" smtClean="0">
                <a:solidFill>
                  <a:srgbClr val="002060"/>
                </a:solidFill>
                <a:latin typeface="Calibri" pitchFamily="34" charset="0"/>
              </a:rPr>
              <a:t>)</a:t>
            </a:r>
            <a:endParaRPr lang="en-US" sz="1400" b="1" i="1" u="sng" dirty="0">
              <a:solidFill>
                <a:srgbClr val="002060"/>
              </a:solidFill>
              <a:latin typeface="Calibri" pitchFamily="34" charset="0"/>
            </a:endParaRPr>
          </a:p>
        </p:txBody>
      </p:sp>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263076" y="2773841"/>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550100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159609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408064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9096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10554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263076" y="4263544"/>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27432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2251105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1937378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1578767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20326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17767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12617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263076" y="5753247"/>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2110097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2102922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1870279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3337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4097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4991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263076" y="7242950"/>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25000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330000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420000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1800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11000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9" name="TextBox 18"/>
          <p:cNvSpPr txBox="1"/>
          <p:nvPr/>
        </p:nvSpPr>
        <p:spPr>
          <a:xfrm>
            <a:off x="330200" y="2494190"/>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Karnataka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n=188)</a:t>
            </a:r>
            <a:endParaRPr lang="en-US" sz="1400" b="1" i="1" u="sng" dirty="0">
              <a:solidFill>
                <a:srgbClr val="002060"/>
              </a:solidFill>
              <a:latin typeface="Calibri" pitchFamily="34" charset="0"/>
            </a:endParaRPr>
          </a:p>
        </p:txBody>
      </p:sp>
      <p:sp>
        <p:nvSpPr>
          <p:cNvPr id="20" name="TextBox 19"/>
          <p:cNvSpPr txBox="1"/>
          <p:nvPr/>
        </p:nvSpPr>
        <p:spPr>
          <a:xfrm>
            <a:off x="330200" y="3985080"/>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Kerala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n=143)</a:t>
            </a:r>
            <a:endParaRPr lang="en-US" sz="1400" b="1" i="1" u="sng" dirty="0">
              <a:solidFill>
                <a:srgbClr val="002060"/>
              </a:solidFill>
              <a:latin typeface="Calibri" pitchFamily="34" charset="0"/>
            </a:endParaRPr>
          </a:p>
        </p:txBody>
      </p:sp>
      <p:sp>
        <p:nvSpPr>
          <p:cNvPr id="21" name="TextBox 20"/>
          <p:cNvSpPr txBox="1"/>
          <p:nvPr/>
        </p:nvSpPr>
        <p:spPr>
          <a:xfrm>
            <a:off x="330199" y="5475970"/>
            <a:ext cx="3384551"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Madhya Pradesh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n=156)</a:t>
            </a:r>
            <a:endParaRPr lang="en-US" sz="1400" b="1" i="1" u="sng" dirty="0">
              <a:solidFill>
                <a:srgbClr val="002060"/>
              </a:solidFill>
              <a:latin typeface="Calibri" pitchFamily="34" charset="0"/>
            </a:endParaRPr>
          </a:p>
        </p:txBody>
      </p:sp>
      <p:sp>
        <p:nvSpPr>
          <p:cNvPr id="22" name="TextBox 21"/>
          <p:cNvSpPr txBox="1"/>
          <p:nvPr/>
        </p:nvSpPr>
        <p:spPr>
          <a:xfrm>
            <a:off x="330200" y="6966858"/>
            <a:ext cx="28702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Nagaland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n=1)</a:t>
            </a:r>
            <a:endParaRPr lang="en-US" sz="1400" b="1" i="1" u="sng"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16.3 ENERGY USAGE &amp; COST</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263076" y="1284138"/>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855529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828240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778085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1238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1192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extBox 13"/>
          <p:cNvSpPr txBox="1"/>
          <p:nvPr/>
        </p:nvSpPr>
        <p:spPr>
          <a:xfrm>
            <a:off x="330200" y="1003300"/>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Orissa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a:t>
            </a:r>
            <a:r>
              <a:rPr lang="en-US" sz="1400" b="1" u="sng" dirty="0" smtClean="0">
                <a:solidFill>
                  <a:srgbClr val="002060"/>
                </a:solidFill>
                <a:latin typeface="Calibri"/>
                <a:ea typeface="MS PGothic"/>
              </a:rPr>
              <a:t>38</a:t>
            </a:r>
            <a:r>
              <a:rPr lang="en-US" sz="1400" b="1" i="1" u="sng" dirty="0" smtClean="0">
                <a:solidFill>
                  <a:srgbClr val="002060"/>
                </a:solidFill>
                <a:latin typeface="Calibri" pitchFamily="34" charset="0"/>
              </a:rPr>
              <a:t>)</a:t>
            </a:r>
            <a:endParaRPr lang="en-US" sz="1400" b="1" i="1" u="sng" dirty="0">
              <a:solidFill>
                <a:srgbClr val="002060"/>
              </a:solidFill>
              <a:latin typeface="Calibri" pitchFamily="34" charset="0"/>
            </a:endParaRPr>
          </a:p>
        </p:txBody>
      </p:sp>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263076" y="2693070"/>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5400000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5100000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4825000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12120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1120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1120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263076" y="5510934"/>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27432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1493288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1428837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1254800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6979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5329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15318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263076" y="6919866"/>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111500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93250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75500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850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2500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263076" y="8328800"/>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2265717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1829358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1958413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77285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69159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86647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9" name="TextBox 18"/>
          <p:cNvSpPr txBox="1"/>
          <p:nvPr/>
        </p:nvSpPr>
        <p:spPr>
          <a:xfrm>
            <a:off x="330200" y="2413182"/>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Pondicherry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n=2)</a:t>
            </a:r>
            <a:endParaRPr lang="en-US" sz="1400" b="1" i="1" u="sng" dirty="0">
              <a:solidFill>
                <a:srgbClr val="002060"/>
              </a:solidFill>
              <a:latin typeface="Calibri" pitchFamily="34" charset="0"/>
            </a:endParaRPr>
          </a:p>
        </p:txBody>
      </p:sp>
      <p:sp>
        <p:nvSpPr>
          <p:cNvPr id="20" name="TextBox 19"/>
          <p:cNvSpPr txBox="1"/>
          <p:nvPr/>
        </p:nvSpPr>
        <p:spPr>
          <a:xfrm>
            <a:off x="330200" y="5232946"/>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Rajasthan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n=104)</a:t>
            </a:r>
            <a:endParaRPr lang="en-US" sz="1400" b="1" i="1" u="sng" dirty="0">
              <a:solidFill>
                <a:srgbClr val="002060"/>
              </a:solidFill>
              <a:latin typeface="Calibri" pitchFamily="34" charset="0"/>
            </a:endParaRPr>
          </a:p>
        </p:txBody>
      </p:sp>
      <p:sp>
        <p:nvSpPr>
          <p:cNvPr id="21" name="TextBox 20"/>
          <p:cNvSpPr txBox="1"/>
          <p:nvPr/>
        </p:nvSpPr>
        <p:spPr>
          <a:xfrm>
            <a:off x="330199" y="6642828"/>
            <a:ext cx="3384551"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Sikkim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n=5)</a:t>
            </a:r>
            <a:endParaRPr lang="en-US" sz="1400" b="1" i="1" u="sng" dirty="0">
              <a:solidFill>
                <a:srgbClr val="002060"/>
              </a:solidFill>
              <a:latin typeface="Calibri" pitchFamily="34" charset="0"/>
            </a:endParaRPr>
          </a:p>
        </p:txBody>
      </p:sp>
      <p:sp>
        <p:nvSpPr>
          <p:cNvPr id="22" name="TextBox 21"/>
          <p:cNvSpPr txBox="1"/>
          <p:nvPr/>
        </p:nvSpPr>
        <p:spPr>
          <a:xfrm>
            <a:off x="330200" y="8052708"/>
            <a:ext cx="28702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Tamil Nadu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n=102)</a:t>
            </a:r>
            <a:endParaRPr lang="en-US" sz="1400" b="1" i="1" u="sng" dirty="0">
              <a:solidFill>
                <a:srgbClr val="002060"/>
              </a:solidFill>
              <a:latin typeface="Calibri" pitchFamily="34" charset="0"/>
            </a:endParaRPr>
          </a:p>
        </p:txBody>
      </p:sp>
      <p:graphicFrame>
        <p:nvGraphicFramePr>
          <p:cNvPr id="24" name="Table 23"/>
          <p:cNvGraphicFramePr>
            <a:graphicFrameLocks noGrp="1"/>
          </p:cNvGraphicFramePr>
          <p:nvPr>
            <p:extLst>
              <p:ext uri="{D42A27DB-BD31-4B8C-83A1-F6EECF244321}">
                <p14:modId xmlns:p14="http://schemas.microsoft.com/office/powerpoint/2010/main" xmlns="" val="1900869649"/>
              </p:ext>
            </p:extLst>
          </p:nvPr>
        </p:nvGraphicFramePr>
        <p:xfrm>
          <a:off x="263076" y="4102002"/>
          <a:ext cx="6399477" cy="95211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1649196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1713796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1549663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3354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4460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3405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6" name="TextBox 25"/>
          <p:cNvSpPr txBox="1"/>
          <p:nvPr/>
        </p:nvSpPr>
        <p:spPr>
          <a:xfrm>
            <a:off x="330200" y="3823064"/>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Punjab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n=402)</a:t>
            </a:r>
            <a:endParaRPr lang="en-US" sz="1400" b="1" i="1" u="sng"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16.3 ENERGY USAGE &amp; COST</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263076" y="1298652"/>
          <a:ext cx="6399477" cy="1048893"/>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0312">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1250445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917502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876876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Grid 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21841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9739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10295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extBox 13"/>
          <p:cNvSpPr txBox="1"/>
          <p:nvPr/>
        </p:nvSpPr>
        <p:spPr>
          <a:xfrm>
            <a:off x="330200" y="1003300"/>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Tripura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a:t>
            </a:r>
            <a:r>
              <a:rPr lang="en-US" sz="1400" b="1" u="sng" dirty="0" smtClean="0">
                <a:solidFill>
                  <a:srgbClr val="002060"/>
                </a:solidFill>
                <a:latin typeface="Calibri"/>
                <a:ea typeface="MS PGothic"/>
              </a:rPr>
              <a:t>9</a:t>
            </a:r>
            <a:r>
              <a:rPr lang="en-US" sz="1400" b="1" i="1" u="sng" dirty="0" smtClean="0">
                <a:solidFill>
                  <a:srgbClr val="002060"/>
                </a:solidFill>
                <a:latin typeface="Calibri" pitchFamily="34" charset="0"/>
              </a:rPr>
              <a:t>)</a:t>
            </a:r>
            <a:endParaRPr lang="en-US" sz="1400" b="1" i="1" u="sng" dirty="0">
              <a:solidFill>
                <a:srgbClr val="002060"/>
              </a:solidFill>
              <a:latin typeface="Calibri" pitchFamily="34" charset="0"/>
            </a:endParaRPr>
          </a:p>
        </p:txBody>
      </p:sp>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263076" y="3149989"/>
          <a:ext cx="6399477" cy="1048893"/>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27432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0312">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1672745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1516683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1441683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6880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5753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5400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263076" y="5001326"/>
          <a:ext cx="6399477" cy="1048893"/>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0312">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3751428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2867272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2521161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11618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11960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11843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0" name="TextBox 19"/>
          <p:cNvSpPr txBox="1"/>
          <p:nvPr/>
        </p:nvSpPr>
        <p:spPr>
          <a:xfrm>
            <a:off x="330200" y="2858256"/>
            <a:ext cx="2044700"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Uttaranchal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n=12)</a:t>
            </a:r>
            <a:endParaRPr lang="en-US" sz="1400" b="1" i="1" u="sng" dirty="0">
              <a:solidFill>
                <a:srgbClr val="002060"/>
              </a:solidFill>
              <a:latin typeface="Calibri" pitchFamily="34" charset="0"/>
            </a:endParaRPr>
          </a:p>
        </p:txBody>
      </p:sp>
      <p:sp>
        <p:nvSpPr>
          <p:cNvPr id="21" name="TextBox 20"/>
          <p:cNvSpPr txBox="1"/>
          <p:nvPr/>
        </p:nvSpPr>
        <p:spPr>
          <a:xfrm>
            <a:off x="330199" y="4713212"/>
            <a:ext cx="3384551"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West Bengal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n=464)</a:t>
            </a:r>
            <a:endParaRPr lang="en-US" sz="1400" b="1" i="1" u="sng" dirty="0">
              <a:solidFill>
                <a:srgbClr val="002060"/>
              </a:solidFill>
              <a:latin typeface="Calibri" pitchFamily="34" charset="0"/>
            </a:endParaRPr>
          </a:p>
        </p:txBody>
      </p:sp>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255822" y="6852663"/>
          <a:ext cx="6399477" cy="1048893"/>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08624"/>
                <a:gridCol w="1496951"/>
                <a:gridCol w="1496951"/>
                <a:gridCol w="1496951"/>
              </a:tblGrid>
              <a:tr h="182880">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Item</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Current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Previous Year </a:t>
                      </a:r>
                      <a:br>
                        <a:rPr lang="en-US" sz="1000" b="1" i="0" u="none" strike="noStrike" kern="1200" dirty="0">
                          <a:solidFill>
                            <a:schemeClr val="bg1"/>
                          </a:solidFill>
                          <a:latin typeface="Calibri"/>
                          <a:ea typeface="+mn-ea"/>
                        </a:rPr>
                      </a:br>
                      <a:r>
                        <a:rPr lang="en-US" sz="1000" b="1" i="0" u="none" strike="noStrike" kern="1200" dirty="0">
                          <a:solidFill>
                            <a:schemeClr val="bg1"/>
                          </a:solidFill>
                          <a:latin typeface="Calibri"/>
                          <a:ea typeface="+mn-ea"/>
                        </a:rPr>
                        <a:t>2010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0312">
                <a:tc>
                  <a:txBody>
                    <a:bodyPr/>
                    <a:lstStyle/>
                    <a:p>
                      <a:pPr algn="l" fontAlgn="b"/>
                      <a:r>
                        <a:rPr lang="en-US" sz="1000" b="0" i="0" u="none" strike="noStrike" kern="1200" dirty="0" smtClean="0">
                          <a:solidFill>
                            <a:srgbClr val="002060"/>
                          </a:solidFill>
                          <a:latin typeface="Calibri"/>
                          <a:ea typeface="+mn-ea"/>
                          <a:cs typeface="+mn-cs"/>
                        </a:rPr>
                        <a:t>Average Energy Cost (INR) for mean capacity for state</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rgbClr val="002060"/>
                          </a:solidFill>
                          <a:latin typeface="Calibri"/>
                          <a:ea typeface="+mn-ea"/>
                          <a:cs typeface="+mn-cs"/>
                        </a:rPr>
                        <a:t>1166247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rgbClr val="002060"/>
                          </a:solidFill>
                          <a:latin typeface="Calibri"/>
                          <a:ea typeface="+mn-ea"/>
                          <a:cs typeface="+mn-cs"/>
                        </a:rPr>
                        <a:t>954205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rgbClr val="002060"/>
                          </a:solidFill>
                          <a:latin typeface="Calibri"/>
                          <a:ea typeface="+mn-ea"/>
                          <a:cs typeface="+mn-cs"/>
                        </a:rPr>
                        <a:t>1083012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0" i="0" u="none" strike="noStrike" kern="1200" dirty="0">
                          <a:solidFill>
                            <a:srgbClr val="002060"/>
                          </a:solidFill>
                          <a:latin typeface="Calibri"/>
                          <a:ea typeface="+mn-ea"/>
                          <a:cs typeface="+mn-cs"/>
                        </a:rPr>
                        <a:t>Grid </a:t>
                      </a:r>
                      <a:r>
                        <a:rPr lang="en-US" sz="1000" b="0" i="0" u="none" strike="noStrike" kern="1200" dirty="0" smtClean="0">
                          <a:solidFill>
                            <a:srgbClr val="002060"/>
                          </a:solidFill>
                          <a:latin typeface="Calibri"/>
                          <a:ea typeface="+mn-ea"/>
                          <a:cs typeface="+mn-cs"/>
                        </a:rPr>
                        <a:t>Power (Hrs / day) </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b"/>
                      <a:r>
                        <a:rPr lang="en-US" sz="1000" b="0" i="0" u="none" strike="noStrike" kern="1200" dirty="0" smtClean="0">
                          <a:solidFill>
                            <a:srgbClr val="002060"/>
                          </a:solidFill>
                          <a:latin typeface="Calibri"/>
                          <a:ea typeface="+mn-ea"/>
                          <a:cs typeface="+mn-cs"/>
                        </a:rPr>
                        <a:t>Diesel fuel(Liters)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rgbClr val="002060"/>
                          </a:solidFill>
                          <a:latin typeface="Calibri"/>
                          <a:ea typeface="+mn-ea"/>
                          <a:cs typeface="+mn-cs"/>
                        </a:rPr>
                        <a:t>24596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rgbClr val="002060"/>
                          </a:solidFill>
                          <a:latin typeface="Calibri"/>
                          <a:ea typeface="+mn-ea"/>
                          <a:cs typeface="+mn-cs"/>
                        </a:rPr>
                        <a:t>23260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rgbClr val="002060"/>
                          </a:solidFill>
                          <a:latin typeface="Calibri"/>
                          <a:ea typeface="+mn-ea"/>
                          <a:cs typeface="+mn-cs"/>
                        </a:rPr>
                        <a:t>11364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TextBox 11"/>
          <p:cNvSpPr txBox="1"/>
          <p:nvPr/>
        </p:nvSpPr>
        <p:spPr>
          <a:xfrm>
            <a:off x="330199" y="6568169"/>
            <a:ext cx="3384551" cy="307777"/>
          </a:xfrm>
          <a:prstGeom prst="rect">
            <a:avLst/>
          </a:prstGeom>
          <a:noFill/>
        </p:spPr>
        <p:txBody>
          <a:bodyPr wrap="square" rtlCol="0">
            <a:spAutoFit/>
          </a:bodyPr>
          <a:lstStyle/>
          <a:p>
            <a:pPr algn="l"/>
            <a:r>
              <a:rPr lang="en-US" sz="1400" b="1" i="1" u="sng" dirty="0" smtClean="0">
                <a:solidFill>
                  <a:srgbClr val="002060"/>
                </a:solidFill>
                <a:latin typeface="Calibri" pitchFamily="34" charset="0"/>
              </a:rPr>
              <a:t>North East </a:t>
            </a:r>
            <a:r>
              <a:rPr lang="en-US" sz="1400" b="1" i="1" u="sng" dirty="0">
                <a:solidFill>
                  <a:srgbClr val="002060"/>
                </a:solidFill>
                <a:latin typeface="Calibri" pitchFamily="34" charset="0"/>
              </a:rPr>
              <a:t>(</a:t>
            </a:r>
            <a:r>
              <a:rPr lang="en-US" sz="1400" b="1" i="1" u="sng" dirty="0" smtClean="0">
                <a:solidFill>
                  <a:srgbClr val="002060"/>
                </a:solidFill>
                <a:latin typeface="Calibri" pitchFamily="34" charset="0"/>
              </a:rPr>
              <a:t>n=37)</a:t>
            </a:r>
            <a:endParaRPr lang="en-US" sz="1400" b="1" i="1" u="sng"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16.4 GRID POWER </a:t>
            </a:r>
            <a:r>
              <a:rPr lang="en-US" dirty="0"/>
              <a:t>QUALITY</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5" name="Round Diagonal Corner Rectangle 14"/>
          <p:cNvSpPr/>
          <p:nvPr/>
        </p:nvSpPr>
        <p:spPr bwMode="auto">
          <a:xfrm>
            <a:off x="338287" y="847736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The usable power quality is reported better in East and South compared to North and West zones</a:t>
            </a:r>
            <a:endParaRPr lang="en-US" sz="1200" dirty="0">
              <a:solidFill>
                <a:srgbClr val="002060"/>
              </a:solidFill>
              <a:latin typeface="Calibri" pitchFamily="34" charset="0"/>
            </a:endParaRPr>
          </a:p>
        </p:txBody>
      </p:sp>
      <p:graphicFrame>
        <p:nvGraphicFramePr>
          <p:cNvPr id="16" name="Chart 15"/>
          <p:cNvGraphicFramePr/>
          <p:nvPr>
            <p:extLst>
              <p:ext uri="{D42A27DB-BD31-4B8C-83A1-F6EECF244321}">
                <p14:modId xmlns="" xmlns:p14="http://schemas.microsoft.com/office/powerpoint/2010/main" val="1712051055"/>
              </p:ext>
            </p:extLst>
          </p:nvPr>
        </p:nvGraphicFramePr>
        <p:xfrm>
          <a:off x="5595670" y="1871436"/>
          <a:ext cx="1247816" cy="191775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7" name="Chart 16"/>
          <p:cNvGraphicFramePr/>
          <p:nvPr>
            <p:extLst>
              <p:ext uri="{D42A27DB-BD31-4B8C-83A1-F6EECF244321}">
                <p14:modId xmlns="" xmlns:p14="http://schemas.microsoft.com/office/powerpoint/2010/main" val="1712051055"/>
              </p:ext>
            </p:extLst>
          </p:nvPr>
        </p:nvGraphicFramePr>
        <p:xfrm>
          <a:off x="104734" y="1871436"/>
          <a:ext cx="1247816" cy="1917752"/>
        </p:xfrm>
        <a:graphic>
          <a:graphicData uri="http://schemas.openxmlformats.org/drawingml/2006/chart">
            <c:chart xmlns:c="http://schemas.openxmlformats.org/drawingml/2006/chart" xmlns:r="http://schemas.openxmlformats.org/officeDocument/2006/relationships" r:id="rId3"/>
          </a:graphicData>
        </a:graphic>
      </p:graphicFrame>
      <p:sp>
        <p:nvSpPr>
          <p:cNvPr id="18" name="Round Diagonal Corner Rectangle 17"/>
          <p:cNvSpPr/>
          <p:nvPr/>
        </p:nvSpPr>
        <p:spPr bwMode="auto">
          <a:xfrm>
            <a:off x="338287" y="3902081"/>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Only 52% get usable – satisfactory power to run their CSs.</a:t>
            </a:r>
          </a:p>
          <a:p>
            <a:pPr marL="177800" lvl="1" indent="-177800" algn="l">
              <a:buFont typeface="Arial" pitchFamily="34" charset="0"/>
              <a:buChar char="•"/>
            </a:pPr>
            <a:r>
              <a:rPr lang="en-US" sz="1200" dirty="0" smtClean="0">
                <a:solidFill>
                  <a:srgbClr val="002060"/>
                </a:solidFill>
                <a:latin typeface="Calibri" pitchFamily="34" charset="0"/>
              </a:rPr>
              <a:t>Highly irregular power supply is also reported to some extent for all type of storage CSs</a:t>
            </a:r>
            <a:endParaRPr lang="en-US" sz="1200" dirty="0">
              <a:solidFill>
                <a:srgbClr val="002060"/>
              </a:solidFill>
              <a:latin typeface="Calibri" pitchFamily="34" charset="0"/>
            </a:endParaRPr>
          </a:p>
        </p:txBody>
      </p:sp>
      <p:cxnSp>
        <p:nvCxnSpPr>
          <p:cNvPr id="19" name="Straight Connector 18"/>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grpSp>
        <p:nvGrpSpPr>
          <p:cNvPr id="2" name="Group 103"/>
          <p:cNvGrpSpPr/>
          <p:nvPr/>
        </p:nvGrpSpPr>
        <p:grpSpPr>
          <a:xfrm>
            <a:off x="1419214" y="3431732"/>
            <a:ext cx="4344999" cy="398905"/>
            <a:chOff x="2258283" y="4997288"/>
            <a:chExt cx="4344999" cy="398905"/>
          </a:xfrm>
        </p:grpSpPr>
        <p:sp>
          <p:nvSpPr>
            <p:cNvPr id="21" name="Rectangle 20"/>
            <p:cNvSpPr/>
            <p:nvPr/>
          </p:nvSpPr>
          <p:spPr bwMode="auto">
            <a:xfrm>
              <a:off x="2258283" y="4997288"/>
              <a:ext cx="4344999" cy="3989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2359459" y="5113925"/>
              <a:ext cx="4077118" cy="184666"/>
              <a:chOff x="-1294519" y="1549602"/>
              <a:chExt cx="4077118" cy="184666"/>
            </a:xfrm>
          </p:grpSpPr>
          <p:grpSp>
            <p:nvGrpSpPr>
              <p:cNvPr id="5" name="Group 22"/>
              <p:cNvGrpSpPr/>
              <p:nvPr/>
            </p:nvGrpSpPr>
            <p:grpSpPr>
              <a:xfrm>
                <a:off x="-1294519" y="1549602"/>
                <a:ext cx="1466422" cy="184666"/>
                <a:chOff x="47759" y="4081662"/>
                <a:chExt cx="1466422" cy="184666"/>
              </a:xfrm>
            </p:grpSpPr>
            <p:sp>
              <p:nvSpPr>
                <p:cNvPr id="31" name="Rectangle 12"/>
                <p:cNvSpPr>
                  <a:spLocks noChangeArrowheads="1"/>
                </p:cNvSpPr>
                <p:nvPr/>
              </p:nvSpPr>
              <p:spPr bwMode="auto">
                <a:xfrm>
                  <a:off x="47759" y="4124720"/>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32" name="Rectangle 13"/>
                <p:cNvSpPr>
                  <a:spLocks noChangeArrowheads="1"/>
                </p:cNvSpPr>
                <p:nvPr/>
              </p:nvSpPr>
              <p:spPr bwMode="auto">
                <a:xfrm>
                  <a:off x="184009" y="4081662"/>
                  <a:ext cx="133017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Usable (Satisfactory)</a:t>
                  </a:r>
                  <a:endParaRPr lang="en-US" sz="1200" b="1" i="1" dirty="0">
                    <a:solidFill>
                      <a:srgbClr val="002060"/>
                    </a:solidFill>
                    <a:latin typeface="Arial" pitchFamily="34" charset="0"/>
                  </a:endParaRPr>
                </a:p>
              </p:txBody>
            </p:sp>
          </p:grpSp>
          <p:grpSp>
            <p:nvGrpSpPr>
              <p:cNvPr id="7" name="Group 21"/>
              <p:cNvGrpSpPr/>
              <p:nvPr/>
            </p:nvGrpSpPr>
            <p:grpSpPr>
              <a:xfrm>
                <a:off x="223878" y="1549602"/>
                <a:ext cx="2558721" cy="184666"/>
                <a:chOff x="2117019" y="3817343"/>
                <a:chExt cx="2558721" cy="184666"/>
              </a:xfrm>
            </p:grpSpPr>
            <p:sp>
              <p:nvSpPr>
                <p:cNvPr id="25" name="Rectangle 14"/>
                <p:cNvSpPr>
                  <a:spLocks noChangeArrowheads="1"/>
                </p:cNvSpPr>
                <p:nvPr/>
              </p:nvSpPr>
              <p:spPr bwMode="auto">
                <a:xfrm>
                  <a:off x="2117019" y="3860401"/>
                  <a:ext cx="101600" cy="101600"/>
                </a:xfrm>
                <a:prstGeom prst="rect">
                  <a:avLst/>
                </a:prstGeom>
                <a:gradFill flip="none" rotWithShape="1">
                  <a:gsLst>
                    <a:gs pos="0">
                      <a:srgbClr val="597A91"/>
                    </a:gs>
                    <a:gs pos="50000">
                      <a:srgbClr val="82B1D0"/>
                    </a:gs>
                    <a:gs pos="100000">
                      <a:srgbClr val="9CD3F8"/>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26" name="Rectangle 15"/>
                <p:cNvSpPr>
                  <a:spLocks noChangeArrowheads="1"/>
                </p:cNvSpPr>
                <p:nvPr/>
              </p:nvSpPr>
              <p:spPr bwMode="auto">
                <a:xfrm>
                  <a:off x="2244538" y="3817343"/>
                  <a:ext cx="1256049"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Voltage Fluctuating</a:t>
                  </a:r>
                  <a:endParaRPr lang="en-US" sz="1200" b="1" i="1" dirty="0">
                    <a:solidFill>
                      <a:srgbClr val="002060"/>
                    </a:solidFill>
                    <a:latin typeface="Arial" pitchFamily="34" charset="0"/>
                  </a:endParaRPr>
                </a:p>
              </p:txBody>
            </p:sp>
            <p:sp>
              <p:nvSpPr>
                <p:cNvPr id="29" name="Rectangle 14"/>
                <p:cNvSpPr>
                  <a:spLocks noChangeArrowheads="1"/>
                </p:cNvSpPr>
                <p:nvPr/>
              </p:nvSpPr>
              <p:spPr bwMode="auto">
                <a:xfrm>
                  <a:off x="3528804" y="3860401"/>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30" name="Rectangle 15"/>
                <p:cNvSpPr>
                  <a:spLocks noChangeArrowheads="1"/>
                </p:cNvSpPr>
                <p:nvPr/>
              </p:nvSpPr>
              <p:spPr bwMode="auto">
                <a:xfrm>
                  <a:off x="3665848" y="3817343"/>
                  <a:ext cx="100989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Highly Irregular</a:t>
                  </a:r>
                  <a:endParaRPr lang="en-US" sz="1200" b="1" i="1" dirty="0">
                    <a:solidFill>
                      <a:srgbClr val="002060"/>
                    </a:solidFill>
                    <a:latin typeface="Arial" pitchFamily="34" charset="0"/>
                  </a:endParaRPr>
                </a:p>
              </p:txBody>
            </p:sp>
          </p:grpSp>
        </p:grpSp>
      </p:grpSp>
      <p:sp>
        <p:nvSpPr>
          <p:cNvPr id="33" name="TextBox 32"/>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38" name="Chart 37"/>
          <p:cNvGraphicFramePr/>
          <p:nvPr>
            <p:extLst>
              <p:ext uri="{D42A27DB-BD31-4B8C-83A1-F6EECF244321}">
                <p14:modId xmlns="" xmlns:p14="http://schemas.microsoft.com/office/powerpoint/2010/main" val="1712051055"/>
              </p:ext>
            </p:extLst>
          </p:nvPr>
        </p:nvGraphicFramePr>
        <p:xfrm>
          <a:off x="1202921" y="1871436"/>
          <a:ext cx="1247816" cy="19177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9" name="Chart 38"/>
          <p:cNvGraphicFramePr/>
          <p:nvPr>
            <p:extLst>
              <p:ext uri="{D42A27DB-BD31-4B8C-83A1-F6EECF244321}">
                <p14:modId xmlns="" xmlns:p14="http://schemas.microsoft.com/office/powerpoint/2010/main" val="1712051055"/>
              </p:ext>
            </p:extLst>
          </p:nvPr>
        </p:nvGraphicFramePr>
        <p:xfrm>
          <a:off x="2301108" y="1871436"/>
          <a:ext cx="1247816" cy="19177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0" name="Chart 39"/>
          <p:cNvGraphicFramePr/>
          <p:nvPr>
            <p:extLst>
              <p:ext uri="{D42A27DB-BD31-4B8C-83A1-F6EECF244321}">
                <p14:modId xmlns="" xmlns:p14="http://schemas.microsoft.com/office/powerpoint/2010/main" val="1712051055"/>
              </p:ext>
            </p:extLst>
          </p:nvPr>
        </p:nvGraphicFramePr>
        <p:xfrm>
          <a:off x="4497482" y="1871436"/>
          <a:ext cx="1247816" cy="19177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1" name="Chart 40"/>
          <p:cNvGraphicFramePr/>
          <p:nvPr>
            <p:extLst>
              <p:ext uri="{D42A27DB-BD31-4B8C-83A1-F6EECF244321}">
                <p14:modId xmlns="" xmlns:p14="http://schemas.microsoft.com/office/powerpoint/2010/main" val="1712051055"/>
              </p:ext>
            </p:extLst>
          </p:nvPr>
        </p:nvGraphicFramePr>
        <p:xfrm>
          <a:off x="3399295" y="1871436"/>
          <a:ext cx="1247816" cy="19177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42" name="Chart 41"/>
          <p:cNvGraphicFramePr/>
          <p:nvPr>
            <p:extLst>
              <p:ext uri="{D42A27DB-BD31-4B8C-83A1-F6EECF244321}">
                <p14:modId xmlns="" xmlns:p14="http://schemas.microsoft.com/office/powerpoint/2010/main" val="1712051055"/>
              </p:ext>
            </p:extLst>
          </p:nvPr>
        </p:nvGraphicFramePr>
        <p:xfrm>
          <a:off x="5595670" y="5727029"/>
          <a:ext cx="1247816" cy="19177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43" name="Chart 42"/>
          <p:cNvGraphicFramePr/>
          <p:nvPr>
            <p:extLst>
              <p:ext uri="{D42A27DB-BD31-4B8C-83A1-F6EECF244321}">
                <p14:modId xmlns="" xmlns:p14="http://schemas.microsoft.com/office/powerpoint/2010/main" val="1712051055"/>
              </p:ext>
            </p:extLst>
          </p:nvPr>
        </p:nvGraphicFramePr>
        <p:xfrm>
          <a:off x="104734" y="5727029"/>
          <a:ext cx="1247816" cy="19177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57" name="Chart 56"/>
          <p:cNvGraphicFramePr/>
          <p:nvPr>
            <p:extLst>
              <p:ext uri="{D42A27DB-BD31-4B8C-83A1-F6EECF244321}">
                <p14:modId xmlns="" xmlns:p14="http://schemas.microsoft.com/office/powerpoint/2010/main" val="1712051055"/>
              </p:ext>
            </p:extLst>
          </p:nvPr>
        </p:nvGraphicFramePr>
        <p:xfrm>
          <a:off x="1477468" y="5727029"/>
          <a:ext cx="1247816" cy="19177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58" name="Chart 57"/>
          <p:cNvGraphicFramePr/>
          <p:nvPr>
            <p:extLst>
              <p:ext uri="{D42A27DB-BD31-4B8C-83A1-F6EECF244321}">
                <p14:modId xmlns="" xmlns:p14="http://schemas.microsoft.com/office/powerpoint/2010/main" val="1712051055"/>
              </p:ext>
            </p:extLst>
          </p:nvPr>
        </p:nvGraphicFramePr>
        <p:xfrm>
          <a:off x="4222936" y="5727029"/>
          <a:ext cx="1247816" cy="19177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59" name="Chart 58"/>
          <p:cNvGraphicFramePr/>
          <p:nvPr>
            <p:extLst>
              <p:ext uri="{D42A27DB-BD31-4B8C-83A1-F6EECF244321}">
                <p14:modId xmlns="" xmlns:p14="http://schemas.microsoft.com/office/powerpoint/2010/main" val="1712051055"/>
              </p:ext>
            </p:extLst>
          </p:nvPr>
        </p:nvGraphicFramePr>
        <p:xfrm>
          <a:off x="2850202" y="5727029"/>
          <a:ext cx="1247816" cy="1917752"/>
        </p:xfrm>
        <a:graphic>
          <a:graphicData uri="http://schemas.openxmlformats.org/drawingml/2006/chart">
            <c:chart xmlns:c="http://schemas.openxmlformats.org/drawingml/2006/chart" xmlns:r="http://schemas.openxmlformats.org/officeDocument/2006/relationships" r:id="rId12"/>
          </a:graphicData>
        </a:graphic>
      </p:graphicFrame>
      <p:grpSp>
        <p:nvGrpSpPr>
          <p:cNvPr id="9" name="Group 103"/>
          <p:cNvGrpSpPr/>
          <p:nvPr/>
        </p:nvGrpSpPr>
        <p:grpSpPr>
          <a:xfrm>
            <a:off x="1419214" y="7254432"/>
            <a:ext cx="4344999" cy="398905"/>
            <a:chOff x="2258283" y="4997288"/>
            <a:chExt cx="4344999" cy="398905"/>
          </a:xfrm>
        </p:grpSpPr>
        <p:sp>
          <p:nvSpPr>
            <p:cNvPr id="68" name="Rectangle 67"/>
            <p:cNvSpPr/>
            <p:nvPr/>
          </p:nvSpPr>
          <p:spPr bwMode="auto">
            <a:xfrm>
              <a:off x="2258283" y="4997288"/>
              <a:ext cx="4344999" cy="3989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10" name="Group 78"/>
            <p:cNvGrpSpPr/>
            <p:nvPr/>
          </p:nvGrpSpPr>
          <p:grpSpPr>
            <a:xfrm>
              <a:off x="2359459" y="5113925"/>
              <a:ext cx="4077118" cy="184666"/>
              <a:chOff x="-1294519" y="1549602"/>
              <a:chExt cx="4077118" cy="184666"/>
            </a:xfrm>
          </p:grpSpPr>
          <p:grpSp>
            <p:nvGrpSpPr>
              <p:cNvPr id="11" name="Group 69"/>
              <p:cNvGrpSpPr/>
              <p:nvPr/>
            </p:nvGrpSpPr>
            <p:grpSpPr>
              <a:xfrm>
                <a:off x="-1294519" y="1549602"/>
                <a:ext cx="1466422" cy="184666"/>
                <a:chOff x="47759" y="4081662"/>
                <a:chExt cx="1466422" cy="184666"/>
              </a:xfrm>
            </p:grpSpPr>
            <p:sp>
              <p:nvSpPr>
                <p:cNvPr id="76" name="Rectangle 12"/>
                <p:cNvSpPr>
                  <a:spLocks noChangeArrowheads="1"/>
                </p:cNvSpPr>
                <p:nvPr/>
              </p:nvSpPr>
              <p:spPr bwMode="auto">
                <a:xfrm>
                  <a:off x="47759" y="4124720"/>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7" name="Rectangle 13"/>
                <p:cNvSpPr>
                  <a:spLocks noChangeArrowheads="1"/>
                </p:cNvSpPr>
                <p:nvPr/>
              </p:nvSpPr>
              <p:spPr bwMode="auto">
                <a:xfrm>
                  <a:off x="184009" y="4081662"/>
                  <a:ext cx="133017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Usable (Satisfactory)</a:t>
                  </a:r>
                  <a:endParaRPr lang="en-US" sz="1200" b="1" i="1" dirty="0">
                    <a:solidFill>
                      <a:srgbClr val="002060"/>
                    </a:solidFill>
                    <a:latin typeface="Arial" pitchFamily="34" charset="0"/>
                  </a:endParaRPr>
                </a:p>
              </p:txBody>
            </p:sp>
          </p:grpSp>
          <p:grpSp>
            <p:nvGrpSpPr>
              <p:cNvPr id="12" name="Group 21"/>
              <p:cNvGrpSpPr/>
              <p:nvPr/>
            </p:nvGrpSpPr>
            <p:grpSpPr>
              <a:xfrm>
                <a:off x="223878" y="1549602"/>
                <a:ext cx="2558721" cy="184666"/>
                <a:chOff x="2117019" y="3817343"/>
                <a:chExt cx="2558721" cy="184666"/>
              </a:xfrm>
            </p:grpSpPr>
            <p:sp>
              <p:nvSpPr>
                <p:cNvPr id="72" name="Rectangle 14"/>
                <p:cNvSpPr>
                  <a:spLocks noChangeArrowheads="1"/>
                </p:cNvSpPr>
                <p:nvPr/>
              </p:nvSpPr>
              <p:spPr bwMode="auto">
                <a:xfrm>
                  <a:off x="2117019" y="3860401"/>
                  <a:ext cx="101600" cy="101600"/>
                </a:xfrm>
                <a:prstGeom prst="rect">
                  <a:avLst/>
                </a:prstGeom>
                <a:gradFill flip="none" rotWithShape="1">
                  <a:gsLst>
                    <a:gs pos="0">
                      <a:srgbClr val="597A91"/>
                    </a:gs>
                    <a:gs pos="50000">
                      <a:srgbClr val="82B1D0"/>
                    </a:gs>
                    <a:gs pos="100000">
                      <a:srgbClr val="9CD3F8"/>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3" name="Rectangle 15"/>
                <p:cNvSpPr>
                  <a:spLocks noChangeArrowheads="1"/>
                </p:cNvSpPr>
                <p:nvPr/>
              </p:nvSpPr>
              <p:spPr bwMode="auto">
                <a:xfrm>
                  <a:off x="2244538" y="3817343"/>
                  <a:ext cx="1256049"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Voltage Fluctuating</a:t>
                  </a:r>
                  <a:endParaRPr lang="en-US" sz="1200" b="1" i="1" dirty="0">
                    <a:solidFill>
                      <a:srgbClr val="002060"/>
                    </a:solidFill>
                    <a:latin typeface="Arial" pitchFamily="34" charset="0"/>
                  </a:endParaRPr>
                </a:p>
              </p:txBody>
            </p:sp>
            <p:sp>
              <p:nvSpPr>
                <p:cNvPr id="74" name="Rectangle 14"/>
                <p:cNvSpPr>
                  <a:spLocks noChangeArrowheads="1"/>
                </p:cNvSpPr>
                <p:nvPr/>
              </p:nvSpPr>
              <p:spPr bwMode="auto">
                <a:xfrm>
                  <a:off x="3528804" y="3860401"/>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5" name="Rectangle 15"/>
                <p:cNvSpPr>
                  <a:spLocks noChangeArrowheads="1"/>
                </p:cNvSpPr>
                <p:nvPr/>
              </p:nvSpPr>
              <p:spPr bwMode="auto">
                <a:xfrm>
                  <a:off x="3665848" y="3817343"/>
                  <a:ext cx="100989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Highly Irregular</a:t>
                  </a:r>
                  <a:endParaRPr lang="en-US" sz="1200" b="1" i="1" dirty="0">
                    <a:solidFill>
                      <a:srgbClr val="002060"/>
                    </a:solidFill>
                    <a:latin typeface="Arial" pitchFamily="34" charset="0"/>
                  </a:endParaRPr>
                </a:p>
              </p:txBody>
            </p:sp>
          </p:grpSp>
        </p:grpSp>
      </p:grpSp>
      <p:sp>
        <p:nvSpPr>
          <p:cNvPr id="55" name="TextBox 54"/>
          <p:cNvSpPr txBox="1"/>
          <p:nvPr/>
        </p:nvSpPr>
        <p:spPr>
          <a:xfrm>
            <a:off x="464607" y="1787424"/>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56" name="TextBox 55"/>
          <p:cNvSpPr txBox="1"/>
          <p:nvPr/>
        </p:nvSpPr>
        <p:spPr>
          <a:xfrm>
            <a:off x="1606830" y="178742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67" name="TextBox 66"/>
          <p:cNvSpPr txBox="1"/>
          <p:nvPr/>
        </p:nvSpPr>
        <p:spPr>
          <a:xfrm>
            <a:off x="2745685" y="1787424"/>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69" name="TextBox 68"/>
          <p:cNvSpPr txBox="1"/>
          <p:nvPr/>
        </p:nvSpPr>
        <p:spPr>
          <a:xfrm>
            <a:off x="3818817" y="1787424"/>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70" name="TextBox 69"/>
          <p:cNvSpPr txBox="1"/>
          <p:nvPr/>
        </p:nvSpPr>
        <p:spPr>
          <a:xfrm>
            <a:off x="4909581" y="1787424"/>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71" name="TextBox 70"/>
          <p:cNvSpPr txBox="1"/>
          <p:nvPr/>
        </p:nvSpPr>
        <p:spPr>
          <a:xfrm>
            <a:off x="5947445" y="1633536"/>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sp>
        <p:nvSpPr>
          <p:cNvPr id="79" name="TextBox 78"/>
          <p:cNvSpPr txBox="1"/>
          <p:nvPr/>
        </p:nvSpPr>
        <p:spPr>
          <a:xfrm>
            <a:off x="1854272" y="572079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80" name="TextBox 79"/>
          <p:cNvSpPr txBox="1"/>
          <p:nvPr/>
        </p:nvSpPr>
        <p:spPr>
          <a:xfrm>
            <a:off x="3240572" y="572079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81" name="TextBox 80"/>
          <p:cNvSpPr txBox="1"/>
          <p:nvPr/>
        </p:nvSpPr>
        <p:spPr>
          <a:xfrm>
            <a:off x="4561146" y="5720796"/>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82" name="TextBox 81"/>
          <p:cNvSpPr txBox="1"/>
          <p:nvPr/>
        </p:nvSpPr>
        <p:spPr>
          <a:xfrm>
            <a:off x="5947443" y="5720796"/>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sp>
        <p:nvSpPr>
          <p:cNvPr id="83" name="TextBox 82"/>
          <p:cNvSpPr txBox="1"/>
          <p:nvPr/>
        </p:nvSpPr>
        <p:spPr>
          <a:xfrm>
            <a:off x="464607" y="572079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16.4 GRID POWER QUALITY</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5087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Usable (Satisfactory)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70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Voltage Fluctuating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27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Highly Irregular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304801" y="3281472"/>
          <a:ext cx="6305549" cy="15087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Usable (Satisfactory)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45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76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Voltage Fluctuating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47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Highly Irregular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1" y="5029869"/>
          <a:ext cx="6310516" cy="15087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547931"/>
                <a:gridCol w="594360"/>
                <a:gridCol w="594360"/>
                <a:gridCol w="457200"/>
                <a:gridCol w="548640"/>
                <a:gridCol w="547931"/>
                <a:gridCol w="457200"/>
                <a:gridCol w="731520"/>
                <a:gridCol w="45720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Usable (Satisfactory)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Voltage Fluctuating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Highly Irregular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9" name="Table 18"/>
          <p:cNvGraphicFramePr>
            <a:graphicFrameLocks noGrp="1"/>
          </p:cNvGraphicFramePr>
          <p:nvPr>
            <p:extLst>
              <p:ext uri="{D42A27DB-BD31-4B8C-83A1-F6EECF244321}">
                <p14:modId xmlns:p14="http://schemas.microsoft.com/office/powerpoint/2010/main" xmlns="" val="1900869649"/>
              </p:ext>
            </p:extLst>
          </p:nvPr>
        </p:nvGraphicFramePr>
        <p:xfrm>
          <a:off x="304801" y="6778265"/>
          <a:ext cx="6292852" cy="15087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41018"/>
                <a:gridCol w="605232"/>
                <a:gridCol w="605232"/>
                <a:gridCol w="605232"/>
                <a:gridCol w="605232"/>
                <a:gridCol w="605232"/>
                <a:gridCol w="715210"/>
                <a:gridCol w="605232"/>
                <a:gridCol w="605232"/>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ctr"/>
                      <a:r>
                        <a:rPr lang="en-US" sz="1000" b="0" i="0" u="none" strike="noStrike" kern="1200" dirty="0">
                          <a:solidFill>
                            <a:srgbClr val="002060"/>
                          </a:solidFill>
                          <a:latin typeface="Calibri"/>
                          <a:ea typeface="+mn-ea"/>
                          <a:cs typeface="+mn-cs"/>
                        </a:rPr>
                        <a:t>Usable (Satisfactory)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69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51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Voltage Fluctuating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29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35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ctr"/>
                      <a:r>
                        <a:rPr lang="en-US" sz="1000" b="0" i="0" u="none" strike="noStrike" kern="1200" dirty="0">
                          <a:solidFill>
                            <a:srgbClr val="002060"/>
                          </a:solidFill>
                          <a:latin typeface="Calibri"/>
                          <a:ea typeface="+mn-ea"/>
                          <a:cs typeface="+mn-cs"/>
                        </a:rPr>
                        <a:t>Highly Irregular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3" name="Round Diagonal Corner Rectangle 12"/>
          <p:cNvSpPr/>
          <p:nvPr/>
        </p:nvSpPr>
        <p:spPr bwMode="auto">
          <a:xfrm>
            <a:off x="277327" y="8327484"/>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Though no difference was found in type wise or zone wise  analysis, state wise analysis shows wide variation.</a:t>
            </a:r>
            <a:endParaRPr lang="en-US" sz="1200" dirty="0">
              <a:solidFill>
                <a:srgbClr val="002060"/>
              </a:solidFill>
              <a:latin typeface="Calibri" pitchFamily="34" charset="0"/>
            </a:endParaRPr>
          </a:p>
          <a:p>
            <a:pPr marL="177800" lvl="1" indent="-177800" algn="just">
              <a:buFont typeface="Arial" pitchFamily="34" charset="0"/>
              <a:buChar char="•"/>
            </a:pPr>
            <a:r>
              <a:rPr lang="en-US" sz="1200" dirty="0" smtClean="0">
                <a:solidFill>
                  <a:srgbClr val="002060"/>
                </a:solidFill>
                <a:latin typeface="Calibri" pitchFamily="34" charset="0"/>
              </a:rPr>
              <a:t>Voltage fluctuation was reported in UP, Assam, Gujarat, J&amp;K, Karnataka, Sikkim and Uttaranchal.</a:t>
            </a:r>
          </a:p>
          <a:p>
            <a:pPr marL="177800" lvl="1" indent="-177800" algn="just">
              <a:buFont typeface="Arial" pitchFamily="34" charset="0"/>
              <a:buChar char="•"/>
            </a:pPr>
            <a:r>
              <a:rPr lang="en-US" sz="1200" dirty="0" smtClean="0">
                <a:solidFill>
                  <a:srgbClr val="002060"/>
                </a:solidFill>
                <a:latin typeface="Calibri" pitchFamily="34" charset="0"/>
              </a:rPr>
              <a:t>Irregular supply was reported in Andaman, TN and Orissa</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5.3 YEAR </a:t>
            </a:r>
            <a:r>
              <a:rPr lang="en-US" dirty="0"/>
              <a:t>OF CONSTRUCTION</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52" name="Round Diagonal Corner Rectangle 51"/>
          <p:cNvSpPr/>
          <p:nvPr/>
        </p:nvSpPr>
        <p:spPr bwMode="auto">
          <a:xfrm>
            <a:off x="338287" y="8460545"/>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A vast majority of 70% CS’s in Delhi are over 30 years old.</a:t>
            </a:r>
          </a:p>
          <a:p>
            <a:pPr marL="177800" lvl="1" indent="-177800" algn="just">
              <a:buFont typeface="Arial" pitchFamily="34" charset="0"/>
              <a:buChar char="•"/>
            </a:pPr>
            <a:r>
              <a:rPr lang="en-US" sz="1200" dirty="0" smtClean="0">
                <a:solidFill>
                  <a:srgbClr val="002060"/>
                </a:solidFill>
                <a:latin typeface="Calibri" pitchFamily="34" charset="0"/>
              </a:rPr>
              <a:t>Apart from Sikkim (low base) AP and Karnataka have CS’s which are youngest in terms of recent year of construction.</a:t>
            </a:r>
            <a:endParaRPr lang="en-US" sz="1200" dirty="0">
              <a:solidFill>
                <a:srgbClr val="002060"/>
              </a:solidFill>
              <a:latin typeface="Calibri" pitchFamily="34" charset="0"/>
            </a:endParaRPr>
          </a:p>
        </p:txBody>
      </p:sp>
      <p:sp>
        <p:nvSpPr>
          <p:cNvPr id="73" name="TextBox 72"/>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36" name="TextBox 35"/>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76203" y="1533075"/>
          <a:ext cx="6709190" cy="3099816"/>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63040"/>
                <a:gridCol w="580262"/>
                <a:gridCol w="749808"/>
                <a:gridCol w="640080"/>
                <a:gridCol w="640080"/>
                <a:gridCol w="640080"/>
                <a:gridCol w="665280"/>
                <a:gridCol w="665280"/>
                <a:gridCol w="66528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All</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Maharashtra</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n=451)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UP</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n=1371)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 &amp; </a:t>
                      </a:r>
                      <a:r>
                        <a:rPr lang="en-US" sz="1000" b="1" i="0" u="none" strike="noStrike" kern="1200" dirty="0" smtClean="0">
                          <a:solidFill>
                            <a:schemeClr val="bg1"/>
                          </a:solidFill>
                          <a:latin typeface="Calibri"/>
                          <a:ea typeface="+mn-ea"/>
                          <a:cs typeface="+mn-cs"/>
                        </a:rPr>
                        <a:t>N</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AP</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(n=600)</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Assam</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n=22)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Bihar</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n=169)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Chandigarh</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algn="l" fontAlgn="ctr"/>
                      <a:r>
                        <a:rPr lang="en-US" sz="1000" b="0" i="0" u="none" strike="noStrike" kern="1200" dirty="0">
                          <a:solidFill>
                            <a:srgbClr val="002060"/>
                          </a:solidFill>
                          <a:latin typeface="Calibri"/>
                          <a:ea typeface="+mn-ea"/>
                          <a:cs typeface="+mn-cs"/>
                        </a:rPr>
                        <a:t>Less than 1 yr </a:t>
                      </a:r>
                      <a:endParaRPr lang="en-US" sz="1000" b="0" i="0" u="none" strike="noStrike" kern="1200" dirty="0" smtClean="0">
                        <a:solidFill>
                          <a:srgbClr val="002060"/>
                        </a:solidFill>
                        <a:latin typeface="Calibri"/>
                        <a:ea typeface="+mn-ea"/>
                        <a:cs typeface="+mn-cs"/>
                      </a:endParaRPr>
                    </a:p>
                    <a:p>
                      <a:pPr algn="l" fontAlgn="ct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2012 to 2013)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 to 5yrs (2009 to 2011)</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6 to 10yrs (2004 to 2008)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11 to 15yrs (1999 to 2003)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16 to 20yrs (1994 to 1998)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21 to 25yrs (1993 to 1989)</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26 to 30yrs (1984 to 1988)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More than 30 yrs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1" i="0" u="none" strike="noStrike" kern="1200" dirty="0" smtClean="0">
                          <a:solidFill>
                            <a:srgbClr val="002060"/>
                          </a:solidFill>
                          <a:latin typeface="Calibri"/>
                          <a:ea typeface="+mn-ea"/>
                          <a:cs typeface="+mn-cs"/>
                        </a:rPr>
                        <a:t>M E A N (in yrs)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14.7</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76203" y="4943932"/>
          <a:ext cx="6699294" cy="3099816"/>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63040"/>
                <a:gridCol w="585216"/>
                <a:gridCol w="668493"/>
                <a:gridCol w="668493"/>
                <a:gridCol w="668493"/>
                <a:gridCol w="668493"/>
                <a:gridCol w="668493"/>
                <a:gridCol w="640080"/>
                <a:gridCol w="668493"/>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All</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C’garh</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n=76)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Delhi</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n=35)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Goa</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(n=7</a:t>
                      </a:r>
                      <a:r>
                        <a:rPr lang="en-US" sz="1000" b="1" i="0" u="none" strike="noStrike" kern="1200" dirty="0">
                          <a:solidFill>
                            <a:schemeClr val="bg1"/>
                          </a:solidFill>
                          <a:latin typeface="Calibri"/>
                          <a:ea typeface="+mn-ea"/>
                          <a:cs typeface="+mn-cs"/>
                        </a:rPr>
                        <a:t>)</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Gujarat</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(n=399)</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Haryana</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(n=185)</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HP</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J &amp; </a:t>
                      </a:r>
                      <a:r>
                        <a:rPr lang="en-US" sz="1000" b="1" i="0" u="none" strike="noStrike" kern="1200" dirty="0" smtClean="0">
                          <a:solidFill>
                            <a:schemeClr val="bg1"/>
                          </a:solidFill>
                          <a:latin typeface="Calibri"/>
                          <a:ea typeface="+mn-ea"/>
                          <a:cs typeface="+mn-cs"/>
                        </a:rPr>
                        <a:t>K</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algn="l" fontAlgn="ctr"/>
                      <a:r>
                        <a:rPr lang="en-US" sz="1000" b="0" i="0" u="none" strike="noStrike" kern="1200" dirty="0">
                          <a:solidFill>
                            <a:srgbClr val="002060"/>
                          </a:solidFill>
                          <a:latin typeface="Calibri"/>
                          <a:ea typeface="+mn-ea"/>
                          <a:cs typeface="+mn-cs"/>
                        </a:rPr>
                        <a:t>Less than 1 yr </a:t>
                      </a:r>
                      <a:endParaRPr lang="en-US" sz="1000" b="0" i="0" u="none" strike="noStrike" kern="1200" dirty="0" smtClean="0">
                        <a:solidFill>
                          <a:srgbClr val="002060"/>
                        </a:solidFill>
                        <a:latin typeface="Calibri"/>
                        <a:ea typeface="+mn-ea"/>
                        <a:cs typeface="+mn-cs"/>
                      </a:endParaRPr>
                    </a:p>
                    <a:p>
                      <a:pPr algn="l" fontAlgn="ct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2012 to 2013)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 to 5yrs (2009 to 2011)</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6 to 10yrs (2004 to 2008)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11 to 15yrs (1999 to 2003)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16 to 20yrs (1994 to 1998)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21 to 25yrs (1993 to 1989)</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26 to 30yrs (1984 to 1988)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More than 30 yrs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1" i="0" u="none" strike="noStrike" kern="1200" dirty="0" smtClean="0">
                          <a:solidFill>
                            <a:srgbClr val="002060"/>
                          </a:solidFill>
                          <a:latin typeface="Calibri"/>
                          <a:ea typeface="+mn-ea"/>
                          <a:cs typeface="+mn-cs"/>
                        </a:rPr>
                        <a:t>M E A N (in yrs)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14.7</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27.4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17.3</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22.6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16.5.  AVAILABILITY OF ALTERNATE POWER SOURCE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24" name="TextBox 23"/>
          <p:cNvSpPr txBox="1"/>
          <p:nvPr/>
        </p:nvSpPr>
        <p:spPr>
          <a:xfrm>
            <a:off x="4457206" y="9669645"/>
            <a:ext cx="965329" cy="230832"/>
          </a:xfrm>
          <a:prstGeom prst="rect">
            <a:avLst/>
          </a:prstGeom>
          <a:noFill/>
        </p:spPr>
        <p:txBody>
          <a:bodyPr wrap="none" rtlCol="0">
            <a:spAutoFit/>
          </a:bodyPr>
          <a:lstStyle/>
          <a:p>
            <a:r>
              <a:rPr lang="en-US" sz="900" b="1" dirty="0">
                <a:solidFill>
                  <a:schemeClr val="accent1"/>
                </a:solidFill>
                <a:latin typeface="Calibri" pitchFamily="34" charset="0"/>
              </a:rPr>
              <a:t>All Respondents</a:t>
            </a:r>
          </a:p>
        </p:txBody>
      </p:sp>
      <p:graphicFrame>
        <p:nvGraphicFramePr>
          <p:cNvPr id="101" name="Chart 100"/>
          <p:cNvGraphicFramePr/>
          <p:nvPr>
            <p:extLst>
              <p:ext uri="{D42A27DB-BD31-4B8C-83A1-F6EECF244321}">
                <p14:modId xmlns="" xmlns:p14="http://schemas.microsoft.com/office/powerpoint/2010/main" val="1712051055"/>
              </p:ext>
            </p:extLst>
          </p:nvPr>
        </p:nvGraphicFramePr>
        <p:xfrm>
          <a:off x="5580334" y="2336350"/>
          <a:ext cx="1212308" cy="1383452"/>
        </p:xfrm>
        <a:graphic>
          <a:graphicData uri="http://schemas.openxmlformats.org/drawingml/2006/chart">
            <c:chart xmlns:c="http://schemas.openxmlformats.org/drawingml/2006/chart" xmlns:r="http://schemas.openxmlformats.org/officeDocument/2006/relationships" r:id="rId2"/>
          </a:graphicData>
        </a:graphic>
      </p:graphicFrame>
      <p:sp>
        <p:nvSpPr>
          <p:cNvPr id="108" name="Round Diagonal Corner Rectangle 107"/>
          <p:cNvSpPr/>
          <p:nvPr/>
        </p:nvSpPr>
        <p:spPr bwMode="auto">
          <a:xfrm>
            <a:off x="338287" y="3902081"/>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Most of the CSs do not have alternate power option. </a:t>
            </a:r>
          </a:p>
          <a:p>
            <a:pPr marL="177800" lvl="1" indent="-177800" algn="l">
              <a:buFont typeface="Arial" pitchFamily="34" charset="0"/>
              <a:buChar char="•"/>
            </a:pPr>
            <a:r>
              <a:rPr lang="en-US" sz="1200" dirty="0" smtClean="0">
                <a:solidFill>
                  <a:srgbClr val="002060"/>
                </a:solidFill>
                <a:latin typeface="Calibri" pitchFamily="34" charset="0"/>
              </a:rPr>
              <a:t>The incidence of alternative power option is higher for type M storage units</a:t>
            </a:r>
            <a:endParaRPr lang="en-US" sz="1200" dirty="0">
              <a:solidFill>
                <a:srgbClr val="002060"/>
              </a:solidFill>
              <a:latin typeface="Calibri" pitchFamily="34" charset="0"/>
            </a:endParaRPr>
          </a:p>
        </p:txBody>
      </p:sp>
      <p:cxnSp>
        <p:nvCxnSpPr>
          <p:cNvPr id="110" name="Straight Connector 109"/>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111" name="TextBox 110"/>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117" name="Chart 116"/>
          <p:cNvGraphicFramePr/>
          <p:nvPr>
            <p:extLst>
              <p:ext uri="{D42A27DB-BD31-4B8C-83A1-F6EECF244321}">
                <p14:modId xmlns="" xmlns:p14="http://schemas.microsoft.com/office/powerpoint/2010/main" val="1712051055"/>
              </p:ext>
            </p:extLst>
          </p:nvPr>
        </p:nvGraphicFramePr>
        <p:xfrm>
          <a:off x="108494" y="2333175"/>
          <a:ext cx="1212308" cy="13834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8" name="Chart 117"/>
          <p:cNvGraphicFramePr/>
          <p:nvPr>
            <p:extLst>
              <p:ext uri="{D42A27DB-BD31-4B8C-83A1-F6EECF244321}">
                <p14:modId xmlns="" xmlns:p14="http://schemas.microsoft.com/office/powerpoint/2010/main" val="1712051055"/>
              </p:ext>
            </p:extLst>
          </p:nvPr>
        </p:nvGraphicFramePr>
        <p:xfrm>
          <a:off x="1202862" y="2333175"/>
          <a:ext cx="1212308" cy="1383452"/>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75"/>
          <p:cNvGrpSpPr/>
          <p:nvPr/>
        </p:nvGrpSpPr>
        <p:grpSpPr>
          <a:xfrm>
            <a:off x="2985048" y="3559449"/>
            <a:ext cx="1015452" cy="326405"/>
            <a:chOff x="4239784" y="4326345"/>
            <a:chExt cx="1015452" cy="326405"/>
          </a:xfrm>
        </p:grpSpPr>
        <p:sp>
          <p:nvSpPr>
            <p:cNvPr id="120" name="Rectangle 119"/>
            <p:cNvSpPr/>
            <p:nvPr/>
          </p:nvSpPr>
          <p:spPr bwMode="auto">
            <a:xfrm>
              <a:off x="4239784" y="4326345"/>
              <a:ext cx="1015452"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4313313" y="4388177"/>
              <a:ext cx="792824" cy="189673"/>
              <a:chOff x="659335" y="1411290"/>
              <a:chExt cx="792824" cy="189673"/>
            </a:xfrm>
          </p:grpSpPr>
          <p:grpSp>
            <p:nvGrpSpPr>
              <p:cNvPr id="5" name="Group 121"/>
              <p:cNvGrpSpPr/>
              <p:nvPr/>
            </p:nvGrpSpPr>
            <p:grpSpPr>
              <a:xfrm>
                <a:off x="659335" y="1411290"/>
                <a:ext cx="350593" cy="184666"/>
                <a:chOff x="2001613" y="3943350"/>
                <a:chExt cx="350593" cy="184666"/>
              </a:xfrm>
            </p:grpSpPr>
            <p:sp>
              <p:nvSpPr>
                <p:cNvPr id="128"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29"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6" name="Group 21"/>
              <p:cNvGrpSpPr/>
              <p:nvPr/>
            </p:nvGrpSpPr>
            <p:grpSpPr>
              <a:xfrm>
                <a:off x="1123367" y="1416297"/>
                <a:ext cx="328792" cy="184666"/>
                <a:chOff x="3016508" y="3684038"/>
                <a:chExt cx="328792" cy="184666"/>
              </a:xfrm>
            </p:grpSpPr>
            <p:sp>
              <p:nvSpPr>
                <p:cNvPr id="124" name="Rectangle 14"/>
                <p:cNvSpPr>
                  <a:spLocks noChangeArrowheads="1"/>
                </p:cNvSpPr>
                <p:nvPr/>
              </p:nvSpPr>
              <p:spPr bwMode="auto">
                <a:xfrm>
                  <a:off x="30165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25" name="Rectangle 15"/>
                <p:cNvSpPr>
                  <a:spLocks noChangeArrowheads="1"/>
                </p:cNvSpPr>
                <p:nvPr/>
              </p:nvSpPr>
              <p:spPr bwMode="auto">
                <a:xfrm>
                  <a:off x="31625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grpSp>
        </p:grpSp>
      </p:grpSp>
      <p:graphicFrame>
        <p:nvGraphicFramePr>
          <p:cNvPr id="141" name="Chart 140"/>
          <p:cNvGraphicFramePr/>
          <p:nvPr>
            <p:extLst>
              <p:ext uri="{D42A27DB-BD31-4B8C-83A1-F6EECF244321}">
                <p14:modId xmlns="" xmlns:p14="http://schemas.microsoft.com/office/powerpoint/2010/main" val="1712051055"/>
              </p:ext>
            </p:extLst>
          </p:nvPr>
        </p:nvGraphicFramePr>
        <p:xfrm>
          <a:off x="2297230" y="2333175"/>
          <a:ext cx="1212308" cy="13834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42" name="Chart 141"/>
          <p:cNvGraphicFramePr/>
          <p:nvPr>
            <p:extLst>
              <p:ext uri="{D42A27DB-BD31-4B8C-83A1-F6EECF244321}">
                <p14:modId xmlns="" xmlns:p14="http://schemas.microsoft.com/office/powerpoint/2010/main" val="1712051055"/>
              </p:ext>
            </p:extLst>
          </p:nvPr>
        </p:nvGraphicFramePr>
        <p:xfrm>
          <a:off x="3391598" y="2333175"/>
          <a:ext cx="1212308" cy="13834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43" name="Chart 142"/>
          <p:cNvGraphicFramePr/>
          <p:nvPr>
            <p:extLst>
              <p:ext uri="{D42A27DB-BD31-4B8C-83A1-F6EECF244321}">
                <p14:modId xmlns="" xmlns:p14="http://schemas.microsoft.com/office/powerpoint/2010/main" val="1712051055"/>
              </p:ext>
            </p:extLst>
          </p:nvPr>
        </p:nvGraphicFramePr>
        <p:xfrm>
          <a:off x="4485966" y="2333175"/>
          <a:ext cx="1212308" cy="13834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44" name="Chart 143"/>
          <p:cNvGraphicFramePr/>
          <p:nvPr>
            <p:extLst>
              <p:ext uri="{D42A27DB-BD31-4B8C-83A1-F6EECF244321}">
                <p14:modId xmlns="" xmlns:p14="http://schemas.microsoft.com/office/powerpoint/2010/main" val="1712051055"/>
              </p:ext>
            </p:extLst>
          </p:nvPr>
        </p:nvGraphicFramePr>
        <p:xfrm>
          <a:off x="5580334" y="6039983"/>
          <a:ext cx="1212308" cy="13834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45" name="Chart 144"/>
          <p:cNvGraphicFramePr/>
          <p:nvPr>
            <p:extLst>
              <p:ext uri="{D42A27DB-BD31-4B8C-83A1-F6EECF244321}">
                <p14:modId xmlns="" xmlns:p14="http://schemas.microsoft.com/office/powerpoint/2010/main" val="1712051055"/>
              </p:ext>
            </p:extLst>
          </p:nvPr>
        </p:nvGraphicFramePr>
        <p:xfrm>
          <a:off x="108494" y="6036808"/>
          <a:ext cx="1212308" cy="13834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46" name="Chart 145"/>
          <p:cNvGraphicFramePr/>
          <p:nvPr>
            <p:extLst>
              <p:ext uri="{D42A27DB-BD31-4B8C-83A1-F6EECF244321}">
                <p14:modId xmlns="" xmlns:p14="http://schemas.microsoft.com/office/powerpoint/2010/main" val="1712051055"/>
              </p:ext>
            </p:extLst>
          </p:nvPr>
        </p:nvGraphicFramePr>
        <p:xfrm>
          <a:off x="1476454" y="6036808"/>
          <a:ext cx="1212308" cy="13834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47" name="Chart 146"/>
          <p:cNvGraphicFramePr/>
          <p:nvPr>
            <p:extLst>
              <p:ext uri="{D42A27DB-BD31-4B8C-83A1-F6EECF244321}">
                <p14:modId xmlns="" xmlns:p14="http://schemas.microsoft.com/office/powerpoint/2010/main" val="1712051055"/>
              </p:ext>
            </p:extLst>
          </p:nvPr>
        </p:nvGraphicFramePr>
        <p:xfrm>
          <a:off x="2844414" y="6036808"/>
          <a:ext cx="1212308" cy="13834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48" name="Chart 147"/>
          <p:cNvGraphicFramePr/>
          <p:nvPr>
            <p:extLst>
              <p:ext uri="{D42A27DB-BD31-4B8C-83A1-F6EECF244321}">
                <p14:modId xmlns="" xmlns:p14="http://schemas.microsoft.com/office/powerpoint/2010/main" val="1712051055"/>
              </p:ext>
            </p:extLst>
          </p:nvPr>
        </p:nvGraphicFramePr>
        <p:xfrm>
          <a:off x="4212374" y="6036808"/>
          <a:ext cx="1212308" cy="1383452"/>
        </p:xfrm>
        <a:graphic>
          <a:graphicData uri="http://schemas.openxmlformats.org/drawingml/2006/chart">
            <c:chart xmlns:c="http://schemas.openxmlformats.org/drawingml/2006/chart" xmlns:r="http://schemas.openxmlformats.org/officeDocument/2006/relationships" r:id="rId12"/>
          </a:graphicData>
        </a:graphic>
      </p:graphicFrame>
      <p:grpSp>
        <p:nvGrpSpPr>
          <p:cNvPr id="7" name="Group 75"/>
          <p:cNvGrpSpPr/>
          <p:nvPr/>
        </p:nvGrpSpPr>
        <p:grpSpPr>
          <a:xfrm>
            <a:off x="2985048" y="7318649"/>
            <a:ext cx="1015452" cy="326405"/>
            <a:chOff x="4239784" y="4326345"/>
            <a:chExt cx="1015452" cy="326405"/>
          </a:xfrm>
        </p:grpSpPr>
        <p:sp>
          <p:nvSpPr>
            <p:cNvPr id="56" name="Rectangle 55"/>
            <p:cNvSpPr/>
            <p:nvPr/>
          </p:nvSpPr>
          <p:spPr bwMode="auto">
            <a:xfrm>
              <a:off x="4239784" y="4326345"/>
              <a:ext cx="1015452"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9" name="Group 78"/>
            <p:cNvGrpSpPr/>
            <p:nvPr/>
          </p:nvGrpSpPr>
          <p:grpSpPr>
            <a:xfrm>
              <a:off x="4313313" y="4388177"/>
              <a:ext cx="792824" cy="189673"/>
              <a:chOff x="659335" y="1411290"/>
              <a:chExt cx="792824" cy="189673"/>
            </a:xfrm>
          </p:grpSpPr>
          <p:grpSp>
            <p:nvGrpSpPr>
              <p:cNvPr id="10" name="Group 121"/>
              <p:cNvGrpSpPr/>
              <p:nvPr/>
            </p:nvGrpSpPr>
            <p:grpSpPr>
              <a:xfrm>
                <a:off x="659335" y="1411290"/>
                <a:ext cx="350593" cy="184666"/>
                <a:chOff x="2001613" y="3943350"/>
                <a:chExt cx="350593" cy="184666"/>
              </a:xfrm>
            </p:grpSpPr>
            <p:sp>
              <p:nvSpPr>
                <p:cNvPr id="63"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64"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11" name="Group 21"/>
              <p:cNvGrpSpPr/>
              <p:nvPr/>
            </p:nvGrpSpPr>
            <p:grpSpPr>
              <a:xfrm>
                <a:off x="1123367" y="1416297"/>
                <a:ext cx="328792" cy="184666"/>
                <a:chOff x="3016508" y="3684038"/>
                <a:chExt cx="328792" cy="184666"/>
              </a:xfrm>
            </p:grpSpPr>
            <p:sp>
              <p:nvSpPr>
                <p:cNvPr id="60" name="Rectangle 14"/>
                <p:cNvSpPr>
                  <a:spLocks noChangeArrowheads="1"/>
                </p:cNvSpPr>
                <p:nvPr/>
              </p:nvSpPr>
              <p:spPr bwMode="auto">
                <a:xfrm>
                  <a:off x="30165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61" name="Rectangle 15"/>
                <p:cNvSpPr>
                  <a:spLocks noChangeArrowheads="1"/>
                </p:cNvSpPr>
                <p:nvPr/>
              </p:nvSpPr>
              <p:spPr bwMode="auto">
                <a:xfrm>
                  <a:off x="31625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grpSp>
        </p:grpSp>
      </p:grpSp>
      <p:sp>
        <p:nvSpPr>
          <p:cNvPr id="65" name="Round Diagonal Corner Rectangle 64"/>
          <p:cNvSpPr/>
          <p:nvPr/>
        </p:nvSpPr>
        <p:spPr bwMode="auto">
          <a:xfrm>
            <a:off x="338287" y="8396288"/>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Zone wise analysis also shows that most of the CSs do not have alternative power option</a:t>
            </a:r>
          </a:p>
          <a:p>
            <a:pPr marL="177800" lvl="1" indent="-177800" algn="l">
              <a:buFont typeface="Arial" pitchFamily="34" charset="0"/>
              <a:buChar char="•"/>
            </a:pPr>
            <a:endParaRPr lang="en-US" sz="1200" dirty="0">
              <a:solidFill>
                <a:srgbClr val="002060"/>
              </a:solidFill>
              <a:latin typeface="Calibri" pitchFamily="34" charset="0"/>
            </a:endParaRPr>
          </a:p>
        </p:txBody>
      </p:sp>
      <p:sp>
        <p:nvSpPr>
          <p:cNvPr id="51" name="TextBox 50"/>
          <p:cNvSpPr txBox="1"/>
          <p:nvPr/>
        </p:nvSpPr>
        <p:spPr>
          <a:xfrm>
            <a:off x="388407" y="2016024"/>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52" name="TextBox 51"/>
          <p:cNvSpPr txBox="1"/>
          <p:nvPr/>
        </p:nvSpPr>
        <p:spPr>
          <a:xfrm>
            <a:off x="1545870" y="201602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53" name="TextBox 52"/>
          <p:cNvSpPr txBox="1"/>
          <p:nvPr/>
        </p:nvSpPr>
        <p:spPr>
          <a:xfrm>
            <a:off x="2699965" y="2016024"/>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54" name="TextBox 53"/>
          <p:cNvSpPr txBox="1"/>
          <p:nvPr/>
        </p:nvSpPr>
        <p:spPr>
          <a:xfrm>
            <a:off x="3762937" y="2016024"/>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55" name="TextBox 54"/>
          <p:cNvSpPr txBox="1"/>
          <p:nvPr/>
        </p:nvSpPr>
        <p:spPr>
          <a:xfrm>
            <a:off x="4843541" y="2016024"/>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57" name="TextBox 56"/>
          <p:cNvSpPr txBox="1"/>
          <p:nvPr/>
        </p:nvSpPr>
        <p:spPr>
          <a:xfrm>
            <a:off x="5896645" y="1862136"/>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sp>
        <p:nvSpPr>
          <p:cNvPr id="58" name="TextBox 57"/>
          <p:cNvSpPr txBox="1"/>
          <p:nvPr/>
        </p:nvSpPr>
        <p:spPr>
          <a:xfrm>
            <a:off x="1797122" y="579699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59" name="TextBox 58"/>
          <p:cNvSpPr txBox="1"/>
          <p:nvPr/>
        </p:nvSpPr>
        <p:spPr>
          <a:xfrm>
            <a:off x="3202471" y="579699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62" name="TextBox 61"/>
          <p:cNvSpPr txBox="1"/>
          <p:nvPr/>
        </p:nvSpPr>
        <p:spPr>
          <a:xfrm>
            <a:off x="4542096" y="5796996"/>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66" name="TextBox 65"/>
          <p:cNvSpPr txBox="1"/>
          <p:nvPr/>
        </p:nvSpPr>
        <p:spPr>
          <a:xfrm>
            <a:off x="5896643" y="5796996"/>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sp>
        <p:nvSpPr>
          <p:cNvPr id="67" name="TextBox 66"/>
          <p:cNvSpPr txBox="1"/>
          <p:nvPr/>
        </p:nvSpPr>
        <p:spPr>
          <a:xfrm>
            <a:off x="388407" y="579699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16.5 AVAILABILITY OF ALTERNATE POWER SOURCE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24" name="TextBox 23"/>
          <p:cNvSpPr txBox="1"/>
          <p:nvPr/>
        </p:nvSpPr>
        <p:spPr>
          <a:xfrm>
            <a:off x="4457206" y="9669645"/>
            <a:ext cx="965329" cy="230832"/>
          </a:xfrm>
          <a:prstGeom prst="rect">
            <a:avLst/>
          </a:prstGeom>
          <a:noFill/>
        </p:spPr>
        <p:txBody>
          <a:bodyPr wrap="none" rtlCol="0">
            <a:spAutoFit/>
          </a:bodyPr>
          <a:lstStyle/>
          <a:p>
            <a:r>
              <a:rPr lang="en-US" sz="900" b="1" dirty="0">
                <a:solidFill>
                  <a:schemeClr val="accent1"/>
                </a:solidFill>
                <a:latin typeface="Calibri" pitchFamily="34" charset="0"/>
              </a:rPr>
              <a:t>All Respondents</a:t>
            </a:r>
          </a:p>
        </p:txBody>
      </p:sp>
      <p:sp>
        <p:nvSpPr>
          <p:cNvPr id="9" name="TextBox 8"/>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4" name="Round Diagonal Corner Rectangle 13"/>
          <p:cNvSpPr/>
          <p:nvPr/>
        </p:nvSpPr>
        <p:spPr bwMode="auto">
          <a:xfrm>
            <a:off x="338287" y="8396288"/>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State wise analysis shows that to some extent, alternative power options are available in Chandigarh, TN and Punjab where at least over 10% of CSs have alternate power source</a:t>
            </a:r>
            <a:endParaRPr lang="en-US" sz="1200" dirty="0">
              <a:solidFill>
                <a:srgbClr val="002060"/>
              </a:solidFill>
              <a:latin typeface="Calibri" pitchFamily="34" charset="0"/>
            </a:endParaRPr>
          </a:p>
        </p:txBody>
      </p:sp>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a:solidFill>
                            <a:srgbClr val="002060"/>
                          </a:solidFill>
                          <a:latin typeface="Calibri"/>
                          <a:ea typeface="+mn-ea"/>
                          <a:cs typeface="+mn-cs"/>
                        </a:rPr>
                        <a:t>Yes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a:solidFill>
                            <a:srgbClr val="002060"/>
                          </a:solidFill>
                          <a:latin typeface="Calibri"/>
                          <a:ea typeface="+mn-ea"/>
                          <a:cs typeface="+mn-cs"/>
                        </a:rPr>
                        <a:t>No</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04801" y="3329852"/>
          <a:ext cx="6305549"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a:solidFill>
                            <a:srgbClr val="002060"/>
                          </a:solidFill>
                          <a:latin typeface="Calibri"/>
                          <a:ea typeface="+mn-ea"/>
                          <a:cs typeface="+mn-cs"/>
                        </a:rPr>
                        <a:t>Yes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a:solidFill>
                            <a:srgbClr val="002060"/>
                          </a:solidFill>
                          <a:latin typeface="Calibri"/>
                          <a:ea typeface="+mn-ea"/>
                          <a:cs typeface="+mn-cs"/>
                        </a:rPr>
                        <a:t>No</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304801" y="5126629"/>
          <a:ext cx="6309807"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547931"/>
                <a:gridCol w="594360"/>
                <a:gridCol w="594360"/>
                <a:gridCol w="457200"/>
                <a:gridCol w="457200"/>
                <a:gridCol w="547931"/>
                <a:gridCol w="457200"/>
                <a:gridCol w="731520"/>
                <a:gridCol w="547931"/>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a:solidFill>
                            <a:srgbClr val="002060"/>
                          </a:solidFill>
                          <a:latin typeface="Calibri"/>
                          <a:ea typeface="+mn-ea"/>
                          <a:cs typeface="+mn-cs"/>
                        </a:rPr>
                        <a:t>Yes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a:solidFill>
                            <a:srgbClr val="002060"/>
                          </a:solidFill>
                          <a:latin typeface="Calibri"/>
                          <a:ea typeface="+mn-ea"/>
                          <a:cs typeface="+mn-cs"/>
                        </a:rPr>
                        <a:t>No</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1" y="6923405"/>
          <a:ext cx="6292851"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40267"/>
                <a:gridCol w="604893"/>
                <a:gridCol w="604893"/>
                <a:gridCol w="604893"/>
                <a:gridCol w="604893"/>
                <a:gridCol w="604893"/>
                <a:gridCol w="718333"/>
                <a:gridCol w="604893"/>
                <a:gridCol w="604893"/>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a:solidFill>
                            <a:srgbClr val="002060"/>
                          </a:solidFill>
                          <a:latin typeface="Calibri"/>
                          <a:ea typeface="+mn-ea"/>
                          <a:cs typeface="+mn-cs"/>
                        </a:rPr>
                        <a:t>Yes</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a:solidFill>
                            <a:srgbClr val="002060"/>
                          </a:solidFill>
                          <a:latin typeface="Calibri"/>
                          <a:ea typeface="+mn-ea"/>
                          <a:cs typeface="+mn-cs"/>
                        </a:rPr>
                        <a:t>No</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92</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16.6 ALTERNATE </a:t>
            </a:r>
            <a:r>
              <a:rPr lang="en-US" dirty="0"/>
              <a:t>POWER </a:t>
            </a:r>
            <a:r>
              <a:rPr lang="en-US" dirty="0" smtClean="0"/>
              <a:t>SOURCE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24" name="TextBox 23"/>
          <p:cNvSpPr txBox="1"/>
          <p:nvPr/>
        </p:nvSpPr>
        <p:spPr>
          <a:xfrm>
            <a:off x="4457206" y="9669645"/>
            <a:ext cx="965329" cy="230832"/>
          </a:xfrm>
          <a:prstGeom prst="rect">
            <a:avLst/>
          </a:prstGeom>
          <a:noFill/>
        </p:spPr>
        <p:txBody>
          <a:bodyPr wrap="none" rtlCol="0">
            <a:spAutoFit/>
          </a:bodyPr>
          <a:lstStyle/>
          <a:p>
            <a:r>
              <a:rPr lang="en-US" sz="900" b="1" dirty="0">
                <a:solidFill>
                  <a:schemeClr val="accent1"/>
                </a:solidFill>
                <a:latin typeface="Calibri" pitchFamily="34" charset="0"/>
              </a:rPr>
              <a:t>All Respondents</a:t>
            </a:r>
          </a:p>
        </p:txBody>
      </p:sp>
      <p:graphicFrame>
        <p:nvGraphicFramePr>
          <p:cNvPr id="83" name="Table 82"/>
          <p:cNvGraphicFramePr>
            <a:graphicFrameLocks noGrp="1"/>
          </p:cNvGraphicFramePr>
          <p:nvPr/>
        </p:nvGraphicFramePr>
        <p:xfrm>
          <a:off x="139700" y="2198185"/>
          <a:ext cx="1342966" cy="2245500"/>
        </p:xfrm>
        <a:graphic>
          <a:graphicData uri="http://schemas.openxmlformats.org/drawingml/2006/table">
            <a:tbl>
              <a:tblPr/>
              <a:tblGrid>
                <a:gridCol w="1342966"/>
              </a:tblGrid>
              <a:tr h="374250">
                <a:tc>
                  <a:txBody>
                    <a:bodyPr/>
                    <a:lstStyle/>
                    <a:p>
                      <a:pPr algn="r" fontAlgn="ctr"/>
                      <a:r>
                        <a:rPr lang="en-US" sz="1000" b="0" i="0" u="none" strike="noStrike" kern="1200" dirty="0">
                          <a:solidFill>
                            <a:srgbClr val="002060"/>
                          </a:solidFill>
                          <a:latin typeface="Calibri"/>
                          <a:ea typeface="+mn-ea"/>
                          <a:cs typeface="+mn-cs"/>
                        </a:rPr>
                        <a:t>Wind</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374250">
                <a:tc>
                  <a:txBody>
                    <a:bodyPr/>
                    <a:lstStyle/>
                    <a:p>
                      <a:pPr algn="r" fontAlgn="ctr"/>
                      <a:r>
                        <a:rPr lang="en-US" sz="1000" b="0" i="0" u="none" strike="noStrike" kern="1200" dirty="0">
                          <a:solidFill>
                            <a:srgbClr val="002060"/>
                          </a:solidFill>
                          <a:latin typeface="Calibri"/>
                          <a:ea typeface="+mn-ea"/>
                          <a:cs typeface="+mn-cs"/>
                        </a:rPr>
                        <a:t>Solar Thermal</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74250">
                <a:tc>
                  <a:txBody>
                    <a:bodyPr/>
                    <a:lstStyle/>
                    <a:p>
                      <a:pPr algn="r" fontAlgn="ctr"/>
                      <a:r>
                        <a:rPr lang="en-US" sz="1000" b="0" i="0" u="none" strike="noStrike" kern="1200" dirty="0" smtClean="0">
                          <a:solidFill>
                            <a:srgbClr val="002060"/>
                          </a:solidFill>
                          <a:latin typeface="Calibri"/>
                          <a:ea typeface="+mn-ea"/>
                          <a:cs typeface="+mn-cs"/>
                        </a:rPr>
                        <a:t>Biomass Gasifier</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74250">
                <a:tc>
                  <a:txBody>
                    <a:bodyPr/>
                    <a:lstStyle/>
                    <a:p>
                      <a:pPr algn="r" fontAlgn="ctr"/>
                      <a:r>
                        <a:rPr lang="en-US" sz="1000" b="0" i="0" u="none" strike="noStrike" kern="1200" dirty="0" smtClean="0">
                          <a:solidFill>
                            <a:srgbClr val="002060"/>
                          </a:solidFill>
                          <a:latin typeface="Calibri"/>
                          <a:ea typeface="+mn-ea"/>
                          <a:cs typeface="+mn-cs"/>
                        </a:rPr>
                        <a:t>Solar Photo Voltaic</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74250">
                <a:tc>
                  <a:txBody>
                    <a:bodyPr/>
                    <a:lstStyle/>
                    <a:p>
                      <a:pPr algn="r" fontAlgn="ctr"/>
                      <a:r>
                        <a:rPr lang="en-US" sz="1000" b="0" i="0" u="none" strike="noStrike" kern="1200" dirty="0">
                          <a:solidFill>
                            <a:srgbClr val="002060"/>
                          </a:solidFill>
                          <a:latin typeface="Calibri"/>
                          <a:ea typeface="+mn-ea"/>
                          <a:cs typeface="+mn-cs"/>
                        </a:rPr>
                        <a:t>Other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74250">
                <a:tc>
                  <a:txBody>
                    <a:bodyPr/>
                    <a:lstStyle/>
                    <a:p>
                      <a:pPr algn="r" fontAlgn="ctr"/>
                      <a:r>
                        <a:rPr lang="en-US" sz="1000" b="0" i="0" u="none" strike="noStrike" kern="1200" dirty="0">
                          <a:solidFill>
                            <a:srgbClr val="002060"/>
                          </a:solidFill>
                          <a:latin typeface="Calibri"/>
                          <a:ea typeface="+mn-ea"/>
                          <a:cs typeface="+mn-cs"/>
                        </a:rPr>
                        <a:t>None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90" name="Chart 89"/>
          <p:cNvGraphicFramePr/>
          <p:nvPr/>
        </p:nvGraphicFramePr>
        <p:xfrm>
          <a:off x="1121017" y="2148056"/>
          <a:ext cx="1355483" cy="257634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91" name="Chart 90"/>
          <p:cNvGraphicFramePr/>
          <p:nvPr/>
        </p:nvGraphicFramePr>
        <p:xfrm>
          <a:off x="5736562" y="214805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2" name="Chart 91"/>
          <p:cNvGraphicFramePr/>
          <p:nvPr/>
        </p:nvGraphicFramePr>
        <p:xfrm>
          <a:off x="2044126" y="214805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3" name="Chart 92"/>
          <p:cNvGraphicFramePr/>
          <p:nvPr/>
        </p:nvGraphicFramePr>
        <p:xfrm>
          <a:off x="2967235" y="214805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94" name="Chart 93"/>
          <p:cNvGraphicFramePr/>
          <p:nvPr/>
        </p:nvGraphicFramePr>
        <p:xfrm>
          <a:off x="3890344" y="214805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95" name="Chart 94"/>
          <p:cNvGraphicFramePr/>
          <p:nvPr/>
        </p:nvGraphicFramePr>
        <p:xfrm>
          <a:off x="4813453" y="2148056"/>
          <a:ext cx="1355483" cy="2576343"/>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02" name="Chart 101"/>
          <p:cNvGraphicFramePr/>
          <p:nvPr/>
        </p:nvGraphicFramePr>
        <p:xfrm>
          <a:off x="1121017" y="6078529"/>
          <a:ext cx="1355483" cy="257634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03" name="Chart 102"/>
          <p:cNvGraphicFramePr/>
          <p:nvPr/>
        </p:nvGraphicFramePr>
        <p:xfrm>
          <a:off x="5736562" y="6078529"/>
          <a:ext cx="1355483" cy="257634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04" name="Chart 103"/>
          <p:cNvGraphicFramePr/>
          <p:nvPr/>
        </p:nvGraphicFramePr>
        <p:xfrm>
          <a:off x="2274903" y="6078529"/>
          <a:ext cx="1355483" cy="257634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05" name="Chart 104"/>
          <p:cNvGraphicFramePr/>
          <p:nvPr/>
        </p:nvGraphicFramePr>
        <p:xfrm>
          <a:off x="3428789" y="6078529"/>
          <a:ext cx="1355483" cy="2576343"/>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06" name="Chart 105"/>
          <p:cNvGraphicFramePr/>
          <p:nvPr/>
        </p:nvGraphicFramePr>
        <p:xfrm>
          <a:off x="4582675" y="6078529"/>
          <a:ext cx="1355483" cy="2576343"/>
        </p:xfrm>
        <a:graphic>
          <a:graphicData uri="http://schemas.openxmlformats.org/drawingml/2006/chart">
            <c:chart xmlns:c="http://schemas.openxmlformats.org/drawingml/2006/chart" xmlns:r="http://schemas.openxmlformats.org/officeDocument/2006/relationships" r:id="rId12"/>
          </a:graphicData>
        </a:graphic>
      </p:graphicFrame>
      <p:sp>
        <p:nvSpPr>
          <p:cNvPr id="107" name="Round Diagonal Corner Rectangle 106"/>
          <p:cNvSpPr/>
          <p:nvPr/>
        </p:nvSpPr>
        <p:spPr bwMode="auto">
          <a:xfrm>
            <a:off x="338287" y="4727532"/>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Most of the CSs do not have alternate source of power option</a:t>
            </a:r>
          </a:p>
        </p:txBody>
      </p:sp>
      <p:sp>
        <p:nvSpPr>
          <p:cNvPr id="108" name="Round Diagonal Corner Rectangle 107"/>
          <p:cNvSpPr/>
          <p:nvPr/>
        </p:nvSpPr>
        <p:spPr bwMode="auto">
          <a:xfrm>
            <a:off x="338287" y="855993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There is no difference in zone wise analysis</a:t>
            </a:r>
            <a:endParaRPr lang="en-US" sz="1200" dirty="0">
              <a:solidFill>
                <a:srgbClr val="002060"/>
              </a:solidFill>
              <a:latin typeface="Calibri" pitchFamily="34" charset="0"/>
            </a:endParaRPr>
          </a:p>
        </p:txBody>
      </p:sp>
      <p:cxnSp>
        <p:nvCxnSpPr>
          <p:cNvPr id="109" name="Straight Connector 108"/>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110" name="TextBox 109"/>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35" name="Table 34"/>
          <p:cNvGraphicFramePr>
            <a:graphicFrameLocks noGrp="1"/>
          </p:cNvGraphicFramePr>
          <p:nvPr/>
        </p:nvGraphicFramePr>
        <p:xfrm>
          <a:off x="139700" y="6131556"/>
          <a:ext cx="1342966" cy="2245500"/>
        </p:xfrm>
        <a:graphic>
          <a:graphicData uri="http://schemas.openxmlformats.org/drawingml/2006/table">
            <a:tbl>
              <a:tblPr/>
              <a:tblGrid>
                <a:gridCol w="1342966"/>
              </a:tblGrid>
              <a:tr h="374250">
                <a:tc>
                  <a:txBody>
                    <a:bodyPr/>
                    <a:lstStyle/>
                    <a:p>
                      <a:pPr algn="r" fontAlgn="ctr"/>
                      <a:r>
                        <a:rPr lang="en-US" sz="1000" b="0" i="0" u="none" strike="noStrike" kern="1200" dirty="0">
                          <a:solidFill>
                            <a:srgbClr val="002060"/>
                          </a:solidFill>
                          <a:latin typeface="Calibri"/>
                          <a:ea typeface="+mn-ea"/>
                          <a:cs typeface="+mn-cs"/>
                        </a:rPr>
                        <a:t>Wind</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374250">
                <a:tc>
                  <a:txBody>
                    <a:bodyPr/>
                    <a:lstStyle/>
                    <a:p>
                      <a:pPr algn="r" fontAlgn="ctr"/>
                      <a:r>
                        <a:rPr lang="en-US" sz="1000" b="0" i="0" u="none" strike="noStrike" kern="1200" dirty="0">
                          <a:solidFill>
                            <a:srgbClr val="002060"/>
                          </a:solidFill>
                          <a:latin typeface="Calibri"/>
                          <a:ea typeface="+mn-ea"/>
                          <a:cs typeface="+mn-cs"/>
                        </a:rPr>
                        <a:t>Solar Thermal</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74250">
                <a:tc>
                  <a:txBody>
                    <a:bodyPr/>
                    <a:lstStyle/>
                    <a:p>
                      <a:pPr algn="r" fontAlgn="ctr"/>
                      <a:r>
                        <a:rPr lang="en-US" sz="1000" b="0" i="0" u="none" strike="noStrike" kern="1200" dirty="0" smtClean="0">
                          <a:solidFill>
                            <a:srgbClr val="002060"/>
                          </a:solidFill>
                          <a:latin typeface="Calibri"/>
                          <a:ea typeface="+mn-ea"/>
                          <a:cs typeface="+mn-cs"/>
                        </a:rPr>
                        <a:t>Biomass Gasifier</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74250">
                <a:tc>
                  <a:txBody>
                    <a:bodyPr/>
                    <a:lstStyle/>
                    <a:p>
                      <a:pPr algn="r" fontAlgn="ctr"/>
                      <a:r>
                        <a:rPr lang="en-US" sz="1000" b="0" i="0" u="none" strike="noStrike" kern="1200" dirty="0" smtClean="0">
                          <a:solidFill>
                            <a:srgbClr val="002060"/>
                          </a:solidFill>
                          <a:latin typeface="Calibri"/>
                          <a:ea typeface="+mn-ea"/>
                          <a:cs typeface="+mn-cs"/>
                        </a:rPr>
                        <a:t>Solar Photo Voltaic</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74250">
                <a:tc>
                  <a:txBody>
                    <a:bodyPr/>
                    <a:lstStyle/>
                    <a:p>
                      <a:pPr algn="r" fontAlgn="ctr"/>
                      <a:r>
                        <a:rPr lang="en-US" sz="1000" b="0" i="0" u="none" strike="noStrike" kern="1200" dirty="0">
                          <a:solidFill>
                            <a:srgbClr val="002060"/>
                          </a:solidFill>
                          <a:latin typeface="Calibri"/>
                          <a:ea typeface="+mn-ea"/>
                          <a:cs typeface="+mn-cs"/>
                        </a:rPr>
                        <a:t>Other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74250">
                <a:tc>
                  <a:txBody>
                    <a:bodyPr/>
                    <a:lstStyle/>
                    <a:p>
                      <a:pPr algn="r" fontAlgn="ctr"/>
                      <a:r>
                        <a:rPr lang="en-US" sz="1000" b="0" i="0" u="none" strike="noStrike" kern="1200" dirty="0">
                          <a:solidFill>
                            <a:srgbClr val="002060"/>
                          </a:solidFill>
                          <a:latin typeface="Calibri"/>
                          <a:ea typeface="+mn-ea"/>
                          <a:cs typeface="+mn-cs"/>
                        </a:rPr>
                        <a:t>None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41" name="TextBox 40"/>
          <p:cNvSpPr txBox="1"/>
          <p:nvPr/>
        </p:nvSpPr>
        <p:spPr>
          <a:xfrm>
            <a:off x="1242917" y="16350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42" name="TextBox 41"/>
          <p:cNvSpPr txBox="1"/>
          <p:nvPr/>
        </p:nvSpPr>
        <p:spPr>
          <a:xfrm>
            <a:off x="2229478" y="16350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43" name="TextBox 42"/>
          <p:cNvSpPr txBox="1"/>
          <p:nvPr/>
        </p:nvSpPr>
        <p:spPr>
          <a:xfrm>
            <a:off x="3212671" y="16350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44" name="TextBox 43"/>
          <p:cNvSpPr txBox="1"/>
          <p:nvPr/>
        </p:nvSpPr>
        <p:spPr>
          <a:xfrm>
            <a:off x="4130141" y="1635026"/>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45" name="TextBox 44"/>
          <p:cNvSpPr txBox="1"/>
          <p:nvPr/>
        </p:nvSpPr>
        <p:spPr>
          <a:xfrm>
            <a:off x="5065243" y="16350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46" name="TextBox 45"/>
          <p:cNvSpPr txBox="1"/>
          <p:nvPr/>
        </p:nvSpPr>
        <p:spPr>
          <a:xfrm>
            <a:off x="5953857" y="14811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sp>
        <p:nvSpPr>
          <p:cNvPr id="47" name="TextBox 46"/>
          <p:cNvSpPr txBox="1"/>
          <p:nvPr/>
        </p:nvSpPr>
        <p:spPr>
          <a:xfrm>
            <a:off x="1239551"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48" name="TextBox 47"/>
          <p:cNvSpPr txBox="1"/>
          <p:nvPr/>
        </p:nvSpPr>
        <p:spPr>
          <a:xfrm>
            <a:off x="2432955"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49" name="TextBox 48"/>
          <p:cNvSpPr txBox="1"/>
          <p:nvPr/>
        </p:nvSpPr>
        <p:spPr>
          <a:xfrm>
            <a:off x="3626360"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50" name="TextBox 49"/>
          <p:cNvSpPr txBox="1"/>
          <p:nvPr/>
        </p:nvSpPr>
        <p:spPr>
          <a:xfrm>
            <a:off x="4754039"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51" name="TextBox 50"/>
          <p:cNvSpPr txBox="1"/>
          <p:nvPr/>
        </p:nvSpPr>
        <p:spPr>
          <a:xfrm>
            <a:off x="5947443"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16.6 ALTERNATE POWER SOURCE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24" name="TextBox 23"/>
          <p:cNvSpPr txBox="1"/>
          <p:nvPr/>
        </p:nvSpPr>
        <p:spPr>
          <a:xfrm>
            <a:off x="4457206" y="9669645"/>
            <a:ext cx="965329" cy="230832"/>
          </a:xfrm>
          <a:prstGeom prst="rect">
            <a:avLst/>
          </a:prstGeom>
          <a:noFill/>
        </p:spPr>
        <p:txBody>
          <a:bodyPr wrap="none" rtlCol="0">
            <a:spAutoFit/>
          </a:bodyPr>
          <a:lstStyle/>
          <a:p>
            <a:r>
              <a:rPr lang="en-US" sz="900" b="1" dirty="0">
                <a:solidFill>
                  <a:schemeClr val="accent1"/>
                </a:solidFill>
                <a:latin typeface="Calibri" pitchFamily="34" charset="0"/>
              </a:rPr>
              <a:t>All Respondents</a:t>
            </a:r>
          </a:p>
        </p:txBody>
      </p:sp>
      <p:sp>
        <p:nvSpPr>
          <p:cNvPr id="9" name="TextBox 8"/>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Wind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Solar Thermal</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Biomass Gasifier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Solar Photo Voltaic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Other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96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95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4769739"/>
          <a:ext cx="6305550"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Wind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Solar Thermal</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Biomass Gasifier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Solar Photo Voltaic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Other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95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Round Diagonal Corner Rectangle 13"/>
          <p:cNvSpPr/>
          <p:nvPr/>
        </p:nvSpPr>
        <p:spPr bwMode="auto">
          <a:xfrm>
            <a:off x="292567" y="7680008"/>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State wise analysis shows that there are a few states where alternative power option is available.</a:t>
            </a:r>
          </a:p>
          <a:p>
            <a:pPr marL="177800" lvl="1" indent="-177800" algn="l">
              <a:buFont typeface="Arial" pitchFamily="34" charset="0"/>
              <a:buChar char="•"/>
            </a:pPr>
            <a:r>
              <a:rPr lang="en-US" sz="1200" dirty="0" smtClean="0">
                <a:solidFill>
                  <a:srgbClr val="002060"/>
                </a:solidFill>
                <a:latin typeface="Calibri" pitchFamily="34" charset="0"/>
              </a:rPr>
              <a:t>Punjab, Sikkim and Chandigarh reports having wind energy.</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16.6 ALTERNATE POWER SOURCE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24" name="TextBox 23"/>
          <p:cNvSpPr txBox="1"/>
          <p:nvPr/>
        </p:nvSpPr>
        <p:spPr>
          <a:xfrm>
            <a:off x="4457206" y="9669645"/>
            <a:ext cx="965329" cy="230832"/>
          </a:xfrm>
          <a:prstGeom prst="rect">
            <a:avLst/>
          </a:prstGeom>
          <a:noFill/>
        </p:spPr>
        <p:txBody>
          <a:bodyPr wrap="none" rtlCol="0">
            <a:spAutoFit/>
          </a:bodyPr>
          <a:lstStyle/>
          <a:p>
            <a:r>
              <a:rPr lang="en-US" sz="900" b="1" dirty="0">
                <a:solidFill>
                  <a:schemeClr val="accent1"/>
                </a:solidFill>
                <a:latin typeface="Calibri" pitchFamily="34" charset="0"/>
              </a:rPr>
              <a:t>All Respondents</a:t>
            </a:r>
          </a:p>
        </p:txBody>
      </p:sp>
      <p:sp>
        <p:nvSpPr>
          <p:cNvPr id="9" name="TextBox 8"/>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4769739"/>
          <a:ext cx="6413432"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60910"/>
                <a:gridCol w="617286"/>
                <a:gridCol w="617286"/>
                <a:gridCol w="617286"/>
                <a:gridCol w="617286"/>
                <a:gridCol w="617286"/>
                <a:gridCol w="731520"/>
                <a:gridCol w="617286"/>
                <a:gridCol w="61728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Wind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40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Solar Thermal</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20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Biomass Gasifier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Solar Photo Voltaic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Other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40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1533075"/>
          <a:ext cx="6418649"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9176"/>
                <a:gridCol w="507541"/>
                <a:gridCol w="640080"/>
                <a:gridCol w="594360"/>
                <a:gridCol w="507541"/>
                <a:gridCol w="507541"/>
                <a:gridCol w="594360"/>
                <a:gridCol w="365760"/>
                <a:gridCol w="731520"/>
                <a:gridCol w="61077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 (n=2)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Wind</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Solar Thermal</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Biomass Gasifier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Solar Photo Voltaic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Other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None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95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05532" y="1866109"/>
            <a:ext cx="5995877" cy="4418717"/>
          </a:xfrm>
        </p:spPr>
        <p:txBody>
          <a:bodyPr/>
          <a:lstStyle/>
          <a:p>
            <a:pPr algn="ctr"/>
            <a:r>
              <a:rPr lang="en-US" sz="3600" dirty="0" smtClean="0"/>
              <a:t>CHAPTER 17</a:t>
            </a:r>
            <a:br>
              <a:rPr lang="en-US" sz="3600" dirty="0" smtClean="0"/>
            </a:br>
            <a:r>
              <a:rPr lang="en-US" sz="3600" dirty="0" smtClean="0"/>
              <a:t/>
            </a:r>
            <a:br>
              <a:rPr lang="en-US" sz="3600" dirty="0" smtClean="0"/>
            </a:br>
            <a:r>
              <a:rPr lang="en-US" sz="3600" dirty="0" smtClean="0"/>
              <a:t>AUTOMATION IN MATERIAL HANDLING</a:t>
            </a:r>
            <a:br>
              <a:rPr lang="en-US" sz="3600" dirty="0" smtClean="0"/>
            </a:br>
            <a:r>
              <a:rPr lang="en-US" sz="3600" dirty="0" smtClean="0"/>
              <a:t/>
            </a:r>
            <a:br>
              <a:rPr lang="en-US" sz="3600" dirty="0" smtClean="0"/>
            </a:br>
            <a:r>
              <a:rPr lang="en-US" sz="2000" dirty="0" smtClean="0">
                <a:solidFill>
                  <a:srgbClr val="002060"/>
                </a:solidFill>
              </a:rPr>
              <a:t> Page no 295 to 318</a:t>
            </a:r>
            <a:endParaRPr lang="en-US" sz="3600" dirty="0"/>
          </a:p>
        </p:txBody>
      </p:sp>
    </p:spTree>
  </p:cSld>
  <p:clrMapOvr>
    <a:masterClrMapping/>
  </p:clrMapOvr>
  <p:transition/>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17</a:t>
            </a:r>
            <a:r>
              <a:rPr lang="en-US" i="1" dirty="0" smtClean="0"/>
              <a:t>. A</a:t>
            </a:r>
            <a:r>
              <a:rPr lang="en-US" dirty="0" smtClean="0"/>
              <a:t>UTOMATION USED IN CARGO HANDLING AND REMOTE MONITORING OF CS’s</a:t>
            </a:r>
            <a:endParaRPr lang="en-US" dirty="0"/>
          </a:p>
        </p:txBody>
      </p:sp>
      <p:sp>
        <p:nvSpPr>
          <p:cNvPr id="3" name="Content Placeholder 2"/>
          <p:cNvSpPr>
            <a:spLocks noGrp="1"/>
          </p:cNvSpPr>
          <p:nvPr>
            <p:ph idx="1"/>
          </p:nvPr>
        </p:nvSpPr>
        <p:spPr/>
        <p:txBody>
          <a:bodyPr/>
          <a:lstStyle/>
          <a:p>
            <a:pPr algn="just"/>
            <a:r>
              <a:rPr lang="en-IN" b="1" dirty="0" smtClean="0"/>
              <a:t>Cargo Handling and Automation tools</a:t>
            </a:r>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r>
              <a:rPr lang="en-IN" sz="1200" dirty="0" smtClean="0"/>
              <a:t>Hand pallet lifters &amp; Conveyor belts for unloading / loading are the  2 are prominent automation tools used.   </a:t>
            </a:r>
          </a:p>
          <a:p>
            <a:pPr algn="just"/>
            <a:endParaRPr lang="en-US" sz="1200" dirty="0" smtClean="0"/>
          </a:p>
          <a:p>
            <a:pPr algn="just"/>
            <a:r>
              <a:rPr lang="en-IN" sz="1200" dirty="0" smtClean="0"/>
              <a:t>Only 8% of the cold stores (350 facilities) reported having mechanised forklifts for handling loads. Almost 6% had cargo lifts installed for multi-level movement.</a:t>
            </a:r>
          </a:p>
          <a:p>
            <a:pPr algn="just">
              <a:buNone/>
            </a:pPr>
            <a:endParaRPr lang="en-US" sz="1200" dirty="0" smtClean="0"/>
          </a:p>
          <a:p>
            <a:pPr algn="just"/>
            <a:r>
              <a:rPr lang="en-US" sz="1200" dirty="0" smtClean="0"/>
              <a:t>Specifically 23% of Type Q cold storages utilize data loggers and cargo lifts. Usage of these automation tools among other product type  cold storages is comparatively lower.</a:t>
            </a:r>
          </a:p>
          <a:p>
            <a:pPr algn="just"/>
            <a:endParaRPr lang="en-US" sz="1200" dirty="0" smtClean="0"/>
          </a:p>
          <a:p>
            <a:pPr algn="just"/>
            <a:r>
              <a:rPr lang="en-US" sz="1200" dirty="0" smtClean="0"/>
              <a:t>Mechanization in the North based cold storages is not as much since 27% of them still rely on manual workers and laborers.  </a:t>
            </a:r>
          </a:p>
          <a:p>
            <a:pPr algn="just"/>
            <a:endParaRPr lang="en-US" sz="1400" dirty="0" smtClean="0"/>
          </a:p>
          <a:p>
            <a:pPr algn="just"/>
            <a:endParaRPr lang="en-US" sz="1400" dirty="0" smtClean="0"/>
          </a:p>
        </p:txBody>
      </p:sp>
      <p:graphicFrame>
        <p:nvGraphicFramePr>
          <p:cNvPr id="19" name="Table 18"/>
          <p:cNvGraphicFramePr>
            <a:graphicFrameLocks noGrp="1"/>
          </p:cNvGraphicFramePr>
          <p:nvPr/>
        </p:nvGraphicFramePr>
        <p:xfrm>
          <a:off x="0" y="2165149"/>
          <a:ext cx="1809691" cy="2249805"/>
        </p:xfrm>
        <a:graphic>
          <a:graphicData uri="http://schemas.openxmlformats.org/drawingml/2006/table">
            <a:tbl>
              <a:tblPr/>
              <a:tblGrid>
                <a:gridCol w="1809691"/>
              </a:tblGrid>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Conveyor Belt for loading unloading</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Hand Pallet Lifters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Manual / worker / Labour </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Humidity Sensors and Controls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Data Loggers (fixed or portable)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Fork Lift for Pallet handling (electric or diesel)</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Warehouse Management Software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8288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Cargo Lift (for multi level stores)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Bar-code / RFID tags and readers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No Response </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20" name="Chart 19"/>
          <p:cNvGraphicFramePr/>
          <p:nvPr/>
        </p:nvGraphicFramePr>
        <p:xfrm>
          <a:off x="1435342" y="2148056"/>
          <a:ext cx="1355483" cy="257634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hart 20"/>
          <p:cNvGraphicFramePr/>
          <p:nvPr/>
        </p:nvGraphicFramePr>
        <p:xfrm>
          <a:off x="5736560" y="214805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2" name="Chart 21"/>
          <p:cNvGraphicFramePr/>
          <p:nvPr/>
        </p:nvGraphicFramePr>
        <p:xfrm>
          <a:off x="2295586" y="214805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3" name="Chart 22"/>
          <p:cNvGraphicFramePr/>
          <p:nvPr/>
        </p:nvGraphicFramePr>
        <p:xfrm>
          <a:off x="3155830" y="214805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24" name="Chart 23"/>
          <p:cNvGraphicFramePr/>
          <p:nvPr/>
        </p:nvGraphicFramePr>
        <p:xfrm>
          <a:off x="4016074" y="214805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25" name="Chart 24"/>
          <p:cNvGraphicFramePr/>
          <p:nvPr/>
        </p:nvGraphicFramePr>
        <p:xfrm>
          <a:off x="4876318" y="2148056"/>
          <a:ext cx="1355483" cy="2576343"/>
        </p:xfrm>
        <a:graphic>
          <a:graphicData uri="http://schemas.openxmlformats.org/drawingml/2006/chart">
            <c:chart xmlns:c="http://schemas.openxmlformats.org/drawingml/2006/chart" xmlns:r="http://schemas.openxmlformats.org/officeDocument/2006/relationships" r:id="rId7"/>
          </a:graphicData>
        </a:graphic>
      </p:graphicFrame>
      <p:sp>
        <p:nvSpPr>
          <p:cNvPr id="26" name="TextBox 25"/>
          <p:cNvSpPr txBox="1"/>
          <p:nvPr/>
        </p:nvSpPr>
        <p:spPr>
          <a:xfrm>
            <a:off x="1557242" y="16350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27" name="TextBox 26"/>
          <p:cNvSpPr txBox="1"/>
          <p:nvPr/>
        </p:nvSpPr>
        <p:spPr>
          <a:xfrm>
            <a:off x="2480938" y="16350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28" name="TextBox 27"/>
          <p:cNvSpPr txBox="1"/>
          <p:nvPr/>
        </p:nvSpPr>
        <p:spPr>
          <a:xfrm>
            <a:off x="3401266" y="16350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29" name="TextBox 28"/>
          <p:cNvSpPr txBox="1"/>
          <p:nvPr/>
        </p:nvSpPr>
        <p:spPr>
          <a:xfrm>
            <a:off x="4255871" y="1635026"/>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30" name="TextBox 29"/>
          <p:cNvSpPr txBox="1"/>
          <p:nvPr/>
        </p:nvSpPr>
        <p:spPr>
          <a:xfrm>
            <a:off x="5128108" y="16350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31" name="TextBox 30"/>
          <p:cNvSpPr txBox="1"/>
          <p:nvPr/>
        </p:nvSpPr>
        <p:spPr>
          <a:xfrm>
            <a:off x="5947445" y="14811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17. </a:t>
            </a:r>
            <a:r>
              <a:rPr lang="en-US" i="1" dirty="0" smtClean="0"/>
              <a:t>A</a:t>
            </a:r>
            <a:r>
              <a:rPr lang="en-US" dirty="0" smtClean="0"/>
              <a:t>UTOMATION USED IN CARGO HANDLING AND REMOTE MONITORING OF CS’s </a:t>
            </a:r>
            <a:endParaRPr lang="en-US" dirty="0"/>
          </a:p>
        </p:txBody>
      </p:sp>
      <p:sp>
        <p:nvSpPr>
          <p:cNvPr id="3" name="Content Placeholder 2"/>
          <p:cNvSpPr>
            <a:spLocks noGrp="1"/>
          </p:cNvSpPr>
          <p:nvPr>
            <p:ph idx="1"/>
          </p:nvPr>
        </p:nvSpPr>
        <p:spPr/>
        <p:txBody>
          <a:bodyPr/>
          <a:lstStyle/>
          <a:p>
            <a:pPr algn="just">
              <a:spcBef>
                <a:spcPts val="600"/>
              </a:spcBef>
              <a:spcAft>
                <a:spcPts val="600"/>
              </a:spcAft>
              <a:buNone/>
            </a:pPr>
            <a:endParaRPr lang="en-US" sz="1200" dirty="0" smtClean="0"/>
          </a:p>
          <a:p>
            <a:pPr algn="just">
              <a:spcBef>
                <a:spcPts val="600"/>
              </a:spcBef>
              <a:spcAft>
                <a:spcPts val="600"/>
              </a:spcAft>
            </a:pPr>
            <a:r>
              <a:rPr lang="en-IN" sz="1200" dirty="0" smtClean="0"/>
              <a:t>Technology has penetrated in many areas of CS’s, but there are certain areas which still follow the rudimentary way of doing things. Air ventilation is an area that still has great scope of improvement with only 21% having Automatic ventilation. Similarly use of automation in refrigeration too is limited with manual cut-offs and cut-ins across India.</a:t>
            </a:r>
          </a:p>
          <a:p>
            <a:pPr algn="just">
              <a:spcBef>
                <a:spcPts val="600"/>
              </a:spcBef>
              <a:spcAft>
                <a:spcPts val="600"/>
              </a:spcAft>
              <a:buNone/>
            </a:pPr>
            <a:r>
              <a:rPr lang="en-IN" sz="1200" dirty="0" smtClean="0"/>
              <a:t>  </a:t>
            </a:r>
            <a:endParaRPr lang="en-US" sz="1200" dirty="0" smtClean="0"/>
          </a:p>
          <a:p>
            <a:pPr algn="just">
              <a:spcBef>
                <a:spcPts val="600"/>
              </a:spcBef>
              <a:spcAft>
                <a:spcPts val="600"/>
              </a:spcAft>
            </a:pPr>
            <a:r>
              <a:rPr lang="en-IN" sz="1200" dirty="0" smtClean="0"/>
              <a:t>Timely Air ventilation becomes an important activity in the CS’s. Automatic ventilation system is adopted in 1 out of every 5 CS’s (21%). Automated ventilation is adopted most in 42% of cold stores storing Animal Husbandry products. Overall in 35% of CSs in the West zone and 30% of those in the South zone have automated ventilation systems.</a:t>
            </a:r>
            <a:endParaRPr lang="en-US" sz="1200" dirty="0" smtClean="0"/>
          </a:p>
          <a:p>
            <a:pPr algn="just">
              <a:spcBef>
                <a:spcPts val="600"/>
              </a:spcBef>
              <a:spcAft>
                <a:spcPts val="600"/>
              </a:spcAft>
            </a:pPr>
            <a:endParaRPr lang="en-US" sz="1200" dirty="0" smtClean="0"/>
          </a:p>
          <a:p>
            <a:pPr algn="just">
              <a:spcBef>
                <a:spcPts val="600"/>
              </a:spcBef>
              <a:spcAft>
                <a:spcPts val="600"/>
              </a:spcAft>
            </a:pPr>
            <a:r>
              <a:rPr lang="en-US" sz="1200" dirty="0" smtClean="0"/>
              <a:t>More than 90% cold storages in the North and East make use of manual air replenishment systems. This is primarily witnessed  in the states of  UP and WB.</a:t>
            </a:r>
          </a:p>
          <a:p>
            <a:pPr algn="just"/>
            <a:endParaRPr lang="en-US" dirty="0"/>
          </a:p>
        </p:txBody>
      </p:sp>
      <p:graphicFrame>
        <p:nvGraphicFramePr>
          <p:cNvPr id="5" name="Chart 4"/>
          <p:cNvGraphicFramePr/>
          <p:nvPr/>
        </p:nvGraphicFramePr>
        <p:xfrm>
          <a:off x="1380677" y="5243162"/>
          <a:ext cx="3895629" cy="2642994"/>
        </p:xfrm>
        <a:graphic>
          <a:graphicData uri="http://schemas.openxmlformats.org/drawingml/2006/chart">
            <c:chart xmlns:c="http://schemas.openxmlformats.org/drawingml/2006/chart" xmlns:r="http://schemas.openxmlformats.org/officeDocument/2006/relationships" r:id="rId2"/>
          </a:graphicData>
        </a:graphic>
      </p:graphicFrame>
    </p:spTree>
  </p:cSld>
  <p:clrMapOvr>
    <a:masterClrMapping/>
  </p:clrMapOvr>
  <p:transition/>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17. </a:t>
            </a:r>
            <a:r>
              <a:rPr lang="en-US" i="1" dirty="0" smtClean="0"/>
              <a:t>A</a:t>
            </a:r>
            <a:r>
              <a:rPr lang="en-US" dirty="0" smtClean="0"/>
              <a:t>UTOMATION USED IN CARGO HANDLING AND REMOTE MONITORING OF CS’s </a:t>
            </a:r>
            <a:endParaRPr lang="en-US" dirty="0"/>
          </a:p>
        </p:txBody>
      </p:sp>
      <p:sp>
        <p:nvSpPr>
          <p:cNvPr id="3" name="Content Placeholder 2"/>
          <p:cNvSpPr>
            <a:spLocks noGrp="1"/>
          </p:cNvSpPr>
          <p:nvPr>
            <p:ph idx="1"/>
          </p:nvPr>
        </p:nvSpPr>
        <p:spPr/>
        <p:txBody>
          <a:bodyPr/>
          <a:lstStyle/>
          <a:p>
            <a:pPr algn="just">
              <a:spcBef>
                <a:spcPts val="600"/>
              </a:spcBef>
              <a:spcAft>
                <a:spcPts val="600"/>
              </a:spcAft>
              <a:buNone/>
            </a:pPr>
            <a:endParaRPr lang="en-US" sz="1200" dirty="0" smtClean="0"/>
          </a:p>
          <a:p>
            <a:pPr algn="just">
              <a:spcBef>
                <a:spcPts val="600"/>
              </a:spcBef>
              <a:spcAft>
                <a:spcPts val="600"/>
              </a:spcAft>
            </a:pPr>
            <a:r>
              <a:rPr lang="en-IN" sz="1800" b="1" dirty="0" smtClean="0"/>
              <a:t>Automated Ventilation – Ageing Matrix</a:t>
            </a:r>
          </a:p>
          <a:p>
            <a:pPr algn="just">
              <a:spcBef>
                <a:spcPts val="600"/>
              </a:spcBef>
              <a:spcAft>
                <a:spcPts val="600"/>
              </a:spcAft>
            </a:pPr>
            <a:endParaRPr lang="en-IN" sz="1400" b="1" dirty="0" smtClean="0"/>
          </a:p>
          <a:p>
            <a:pPr algn="just">
              <a:spcBef>
                <a:spcPts val="600"/>
              </a:spcBef>
              <a:spcAft>
                <a:spcPts val="600"/>
              </a:spcAft>
            </a:pPr>
            <a:endParaRPr lang="en-IN" sz="1400" b="1" dirty="0" smtClean="0"/>
          </a:p>
          <a:p>
            <a:pPr algn="just">
              <a:spcBef>
                <a:spcPts val="600"/>
              </a:spcBef>
              <a:spcAft>
                <a:spcPts val="600"/>
              </a:spcAft>
            </a:pPr>
            <a:endParaRPr lang="en-IN" sz="1400" b="1" dirty="0" smtClean="0"/>
          </a:p>
          <a:p>
            <a:pPr algn="just">
              <a:spcBef>
                <a:spcPts val="600"/>
              </a:spcBef>
              <a:spcAft>
                <a:spcPts val="600"/>
              </a:spcAft>
            </a:pPr>
            <a:endParaRPr lang="en-IN" sz="1400" b="1" dirty="0" smtClean="0"/>
          </a:p>
          <a:p>
            <a:pPr algn="just">
              <a:spcBef>
                <a:spcPts val="600"/>
              </a:spcBef>
              <a:spcAft>
                <a:spcPts val="600"/>
              </a:spcAft>
            </a:pPr>
            <a:endParaRPr lang="en-US" sz="1400" dirty="0" smtClean="0"/>
          </a:p>
          <a:p>
            <a:pPr algn="just">
              <a:spcBef>
                <a:spcPts val="600"/>
              </a:spcBef>
              <a:spcAft>
                <a:spcPts val="600"/>
              </a:spcAft>
            </a:pPr>
            <a:r>
              <a:rPr lang="en-IN" sz="1200" dirty="0" smtClean="0"/>
              <a:t> It is observed that automation in ventilation is higher amongst CS’s which were built after 2009. </a:t>
            </a:r>
          </a:p>
          <a:p>
            <a:pPr algn="just">
              <a:spcBef>
                <a:spcPts val="600"/>
              </a:spcBef>
              <a:spcAft>
                <a:spcPts val="600"/>
              </a:spcAft>
            </a:pPr>
            <a:endParaRPr lang="en-IN" sz="1200" dirty="0" smtClean="0"/>
          </a:p>
          <a:p>
            <a:pPr algn="just">
              <a:spcBef>
                <a:spcPts val="600"/>
              </a:spcBef>
              <a:spcAft>
                <a:spcPts val="600"/>
              </a:spcAft>
            </a:pPr>
            <a:r>
              <a:rPr lang="en-IN" sz="1800" b="1" dirty="0" smtClean="0"/>
              <a:t>Automated Ventilation – Ownership Type</a:t>
            </a:r>
          </a:p>
          <a:p>
            <a:pPr algn="just">
              <a:spcBef>
                <a:spcPts val="600"/>
              </a:spcBef>
              <a:spcAft>
                <a:spcPts val="600"/>
              </a:spcAft>
            </a:pPr>
            <a:endParaRPr lang="en-US" dirty="0" smtClean="0"/>
          </a:p>
          <a:p>
            <a:pPr algn="just">
              <a:spcBef>
                <a:spcPts val="600"/>
              </a:spcBef>
              <a:spcAft>
                <a:spcPts val="600"/>
              </a:spcAft>
            </a:pPr>
            <a:endParaRPr lang="en-US" dirty="0" smtClean="0"/>
          </a:p>
          <a:p>
            <a:pPr algn="just">
              <a:spcBef>
                <a:spcPts val="600"/>
              </a:spcBef>
              <a:spcAft>
                <a:spcPts val="600"/>
              </a:spcAft>
            </a:pPr>
            <a:endParaRPr lang="en-US" dirty="0" smtClean="0"/>
          </a:p>
          <a:p>
            <a:pPr algn="just">
              <a:spcBef>
                <a:spcPts val="600"/>
              </a:spcBef>
              <a:spcAft>
                <a:spcPts val="600"/>
              </a:spcAft>
            </a:pPr>
            <a:endParaRPr lang="en-US" dirty="0" smtClean="0"/>
          </a:p>
          <a:p>
            <a:pPr algn="just">
              <a:spcBef>
                <a:spcPts val="600"/>
              </a:spcBef>
              <a:spcAft>
                <a:spcPts val="600"/>
              </a:spcAft>
            </a:pPr>
            <a:endParaRPr lang="en-US" dirty="0" smtClean="0"/>
          </a:p>
          <a:p>
            <a:pPr algn="just">
              <a:spcBef>
                <a:spcPts val="600"/>
              </a:spcBef>
              <a:spcAft>
                <a:spcPts val="600"/>
              </a:spcAft>
            </a:pPr>
            <a:endParaRPr lang="en-US" dirty="0" smtClean="0"/>
          </a:p>
          <a:p>
            <a:pPr algn="just">
              <a:spcBef>
                <a:spcPts val="600"/>
              </a:spcBef>
              <a:spcAft>
                <a:spcPts val="600"/>
              </a:spcAft>
            </a:pPr>
            <a:endParaRPr lang="en-US" dirty="0" smtClean="0"/>
          </a:p>
          <a:p>
            <a:pPr algn="just">
              <a:spcBef>
                <a:spcPts val="600"/>
              </a:spcBef>
              <a:spcAft>
                <a:spcPts val="600"/>
              </a:spcAft>
            </a:pPr>
            <a:endParaRPr lang="en-US" dirty="0" smtClean="0"/>
          </a:p>
          <a:p>
            <a:pPr algn="just">
              <a:spcBef>
                <a:spcPts val="600"/>
              </a:spcBef>
              <a:spcAft>
                <a:spcPts val="600"/>
              </a:spcAft>
            </a:pPr>
            <a:r>
              <a:rPr lang="en-US" sz="1400" dirty="0" smtClean="0"/>
              <a:t>1 out of 3 government cold storages have automatic ventilation system, which is as good as public limited companies</a:t>
            </a:r>
          </a:p>
          <a:p>
            <a:pPr algn="just">
              <a:spcBef>
                <a:spcPts val="600"/>
              </a:spcBef>
              <a:spcAft>
                <a:spcPts val="600"/>
              </a:spcAft>
            </a:pPr>
            <a:endParaRPr lang="en-US" dirty="0"/>
          </a:p>
        </p:txBody>
      </p:sp>
      <p:graphicFrame>
        <p:nvGraphicFramePr>
          <p:cNvPr id="6" name="Table 5"/>
          <p:cNvGraphicFramePr>
            <a:graphicFrameLocks noGrp="1"/>
          </p:cNvGraphicFramePr>
          <p:nvPr/>
        </p:nvGraphicFramePr>
        <p:xfrm>
          <a:off x="304150" y="5048399"/>
          <a:ext cx="6300591" cy="3105531"/>
        </p:xfrm>
        <a:graphic>
          <a:graphicData uri="http://schemas.openxmlformats.org/drawingml/2006/table">
            <a:tbl>
              <a:tblPr firstRow="1" bandRow="1">
                <a:tableStyleId>{5C22544A-7EE6-4342-B048-85BDC9FD1C3A}</a:tableStyleId>
              </a:tblPr>
              <a:tblGrid>
                <a:gridCol w="1252600"/>
                <a:gridCol w="1072151"/>
                <a:gridCol w="947046"/>
                <a:gridCol w="1009598"/>
                <a:gridCol w="1009598"/>
                <a:gridCol w="1009598"/>
              </a:tblGrid>
              <a:tr h="370840">
                <a:tc>
                  <a:txBody>
                    <a:bodyPr/>
                    <a:lstStyle/>
                    <a:p>
                      <a:pPr algn="ctr"/>
                      <a:r>
                        <a:rPr lang="en-US" sz="1100" b="0" kern="1200" dirty="0" smtClean="0">
                          <a:solidFill>
                            <a:schemeClr val="tx1"/>
                          </a:solidFill>
                          <a:latin typeface="Calibri" pitchFamily="34" charset="0"/>
                          <a:ea typeface="Corbel"/>
                          <a:cs typeface="Times New Roman"/>
                        </a:rPr>
                        <a:t>Automated</a:t>
                      </a:r>
                      <a:r>
                        <a:rPr lang="en-US" sz="1100" b="0" kern="1200" baseline="0" dirty="0" smtClean="0">
                          <a:solidFill>
                            <a:schemeClr val="tx1"/>
                          </a:solidFill>
                          <a:latin typeface="Calibri" pitchFamily="34" charset="0"/>
                          <a:ea typeface="Corbel"/>
                          <a:cs typeface="Times New Roman"/>
                        </a:rPr>
                        <a:t> Ventilation</a:t>
                      </a:r>
                      <a:endParaRPr lang="en-US" sz="1100" b="0" kern="1200" dirty="0" smtClean="0">
                        <a:solidFill>
                          <a:schemeClr val="tx1"/>
                        </a:solidFill>
                        <a:latin typeface="Calibri" pitchFamily="34" charset="0"/>
                        <a:ea typeface="Corbel"/>
                        <a:cs typeface="Times New Roman"/>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ALL</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(n=5003)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Proprietorship</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(n=1336)</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Partnership</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(n=1677)</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Company (Public Ltd.)</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(n=174)</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Company (Private Ltd.)</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(n=1563)</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370840">
                <a:tc>
                  <a:txBody>
                    <a:bodyPr/>
                    <a:lstStyle/>
                    <a:p>
                      <a:pPr marL="0" marR="0" algn="ctr" defTabSz="914400" rtl="0" eaLnBrk="1" fontAlgn="ctr" latinLnBrk="0" hangingPunct="1">
                        <a:lnSpc>
                          <a:spcPct val="115000"/>
                        </a:lnSpc>
                        <a:spcBef>
                          <a:spcPts val="0"/>
                        </a:spcBef>
                        <a:spcAft>
                          <a:spcPts val="0"/>
                        </a:spcAft>
                      </a:pPr>
                      <a:r>
                        <a:rPr lang="en-IN" sz="1100" b="0" kern="1200" dirty="0" smtClean="0">
                          <a:solidFill>
                            <a:schemeClr val="tx1"/>
                          </a:solidFill>
                          <a:latin typeface="Calibri" pitchFamily="34" charset="0"/>
                          <a:ea typeface="Corbel"/>
                          <a:cs typeface="Times New Roman"/>
                        </a:rPr>
                        <a:t>Automatic Ventilation system</a:t>
                      </a:r>
                      <a:endParaRPr lang="en-US" sz="1100" b="0" kern="1200" dirty="0">
                        <a:solidFill>
                          <a:schemeClr val="tx1"/>
                        </a:solidFill>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59753">
                <a:tc>
                  <a:txBody>
                    <a:bodyPr/>
                    <a:lstStyle/>
                    <a:p>
                      <a:pPr marL="0" marR="0" algn="ctr" defTabSz="914400" rtl="0" eaLnBrk="1" fontAlgn="ctr" latinLnBrk="0" hangingPunct="1">
                        <a:lnSpc>
                          <a:spcPct val="115000"/>
                        </a:lnSpc>
                        <a:spcBef>
                          <a:spcPts val="0"/>
                        </a:spcBef>
                        <a:spcAft>
                          <a:spcPts val="0"/>
                        </a:spcAft>
                      </a:pPr>
                      <a:r>
                        <a:rPr lang="en-IN" sz="1100" b="0" kern="1200" dirty="0" smtClean="0">
                          <a:solidFill>
                            <a:schemeClr val="tx1"/>
                          </a:solidFill>
                          <a:latin typeface="Calibri" pitchFamily="34" charset="0"/>
                          <a:ea typeface="Corbel"/>
                          <a:cs typeface="Times New Roman"/>
                        </a:rPr>
                        <a:t>Manual Air Replenishment </a:t>
                      </a:r>
                      <a:endParaRPr lang="en-US" sz="1100" b="0" kern="1200" dirty="0">
                        <a:solidFill>
                          <a:schemeClr val="tx1"/>
                        </a:solidFill>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83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81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87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84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919824">
                <a:tc>
                  <a:txBody>
                    <a:bodyPr/>
                    <a:lstStyle/>
                    <a:p>
                      <a:pPr marL="0" algn="ctr" defTabSz="914400" rtl="0" eaLnBrk="1" latinLnBrk="0" hangingPunct="1"/>
                      <a:r>
                        <a:rPr lang="en-US" sz="1100" b="0" kern="1200" dirty="0" smtClean="0">
                          <a:solidFill>
                            <a:schemeClr val="tx1"/>
                          </a:solidFill>
                          <a:latin typeface="Calibri" pitchFamily="34" charset="0"/>
                          <a:ea typeface="Corbel"/>
                          <a:cs typeface="Times New Roman"/>
                        </a:rPr>
                        <a:t>Automated</a:t>
                      </a:r>
                      <a:r>
                        <a:rPr lang="en-US" sz="1100" b="0" kern="1200" baseline="0" dirty="0" smtClean="0">
                          <a:solidFill>
                            <a:schemeClr val="tx1"/>
                          </a:solidFill>
                          <a:latin typeface="Calibri" pitchFamily="34" charset="0"/>
                          <a:ea typeface="Corbel"/>
                          <a:cs typeface="Times New Roman"/>
                        </a:rPr>
                        <a:t> Ventilation</a:t>
                      </a:r>
                      <a:endParaRPr lang="en-US" sz="1100" b="0" kern="1200" dirty="0" smtClean="0">
                        <a:solidFill>
                          <a:schemeClr val="tx1"/>
                        </a:solidFill>
                        <a:latin typeface="Calibri" pitchFamily="34" charset="0"/>
                        <a:ea typeface="Corbel"/>
                        <a:cs typeface="Times New Roman"/>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800" b="0" kern="1200" dirty="0" smtClean="0">
                          <a:solidFill>
                            <a:schemeClr val="tx1"/>
                          </a:solidFill>
                          <a:latin typeface="Calibri" pitchFamily="34" charset="0"/>
                          <a:ea typeface="Corbel"/>
                          <a:cs typeface="Times New Roman"/>
                        </a:rPr>
                        <a:t> </a:t>
                      </a:r>
                      <a:r>
                        <a:rPr lang="en-US" sz="1100" b="0" kern="1200" dirty="0" smtClean="0">
                          <a:solidFill>
                            <a:schemeClr val="tx1"/>
                          </a:solidFill>
                          <a:latin typeface="Calibri" pitchFamily="34" charset="0"/>
                          <a:ea typeface="Corbel"/>
                          <a:cs typeface="Times New Roman"/>
                        </a:rPr>
                        <a:t>Association (Public)</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(n=5)</a:t>
                      </a:r>
                    </a:p>
                    <a:p>
                      <a:endParaRPr lang="en-US" dirty="0"/>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Association (Private)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Cooperative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(n=130)</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Government (Co./Dept./ PSU)</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(n=82)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Not classified under any Ownership type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(n=24)</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327368">
                <a:tc>
                  <a:txBody>
                    <a:bodyPr/>
                    <a:lstStyle/>
                    <a:p>
                      <a:pPr marL="0" marR="0" algn="ctr" defTabSz="914400" rtl="0" eaLnBrk="1" fontAlgn="ctr" latinLnBrk="0" hangingPunct="1">
                        <a:lnSpc>
                          <a:spcPct val="115000"/>
                        </a:lnSpc>
                        <a:spcBef>
                          <a:spcPts val="0"/>
                        </a:spcBef>
                        <a:spcAft>
                          <a:spcPts val="0"/>
                        </a:spcAft>
                      </a:pPr>
                      <a:r>
                        <a:rPr lang="en-IN" sz="1100" b="0" kern="1200" dirty="0" smtClean="0">
                          <a:solidFill>
                            <a:schemeClr val="tx1"/>
                          </a:solidFill>
                          <a:latin typeface="Calibri" pitchFamily="34" charset="0"/>
                          <a:ea typeface="Corbel"/>
                          <a:cs typeface="Times New Roman"/>
                        </a:rPr>
                        <a:t>Automatic Ventilation system</a:t>
                      </a:r>
                      <a:endParaRPr lang="en-US" sz="1100" b="0" kern="1200" dirty="0">
                        <a:solidFill>
                          <a:schemeClr val="tx1"/>
                        </a:solidFill>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40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300038">
                <a:tc>
                  <a:txBody>
                    <a:bodyPr/>
                    <a:lstStyle/>
                    <a:p>
                      <a:pPr marL="0" marR="0" algn="ctr" defTabSz="914400" rtl="0" eaLnBrk="1" fontAlgn="ctr" latinLnBrk="0" hangingPunct="1">
                        <a:lnSpc>
                          <a:spcPct val="115000"/>
                        </a:lnSpc>
                        <a:spcBef>
                          <a:spcPts val="0"/>
                        </a:spcBef>
                        <a:spcAft>
                          <a:spcPts val="0"/>
                        </a:spcAft>
                      </a:pPr>
                      <a:r>
                        <a:rPr lang="en-IN" sz="1100" b="0" kern="1200" dirty="0" smtClean="0">
                          <a:solidFill>
                            <a:schemeClr val="tx1"/>
                          </a:solidFill>
                          <a:latin typeface="Calibri" pitchFamily="34" charset="0"/>
                          <a:ea typeface="Corbel"/>
                          <a:cs typeface="Times New Roman"/>
                        </a:rPr>
                        <a:t>Manual Air Replenishment </a:t>
                      </a:r>
                      <a:endParaRPr lang="en-US" sz="1100" b="0" kern="1200" dirty="0">
                        <a:solidFill>
                          <a:schemeClr val="tx1"/>
                        </a:solidFill>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92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75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75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graphicFrame>
        <p:nvGraphicFramePr>
          <p:cNvPr id="8" name="Table 7"/>
          <p:cNvGraphicFramePr>
            <a:graphicFrameLocks noGrp="1"/>
          </p:cNvGraphicFramePr>
          <p:nvPr/>
        </p:nvGraphicFramePr>
        <p:xfrm>
          <a:off x="831350" y="1951427"/>
          <a:ext cx="4812348" cy="1478660"/>
        </p:xfrm>
        <a:graphic>
          <a:graphicData uri="http://schemas.openxmlformats.org/drawingml/2006/table">
            <a:tbl>
              <a:tblPr/>
              <a:tblGrid>
                <a:gridCol w="2381332"/>
                <a:gridCol w="1215508"/>
                <a:gridCol w="1215508"/>
              </a:tblGrid>
              <a:tr h="580802">
                <a:tc>
                  <a:txBody>
                    <a:bodyPr/>
                    <a:lstStyle/>
                    <a:p>
                      <a:pPr algn="just"/>
                      <a:endParaRPr lang="en-US" sz="1200" dirty="0">
                        <a:solidFill>
                          <a:srgbClr val="000000"/>
                        </a:solidFill>
                        <a:latin typeface="Calibri" pitchFamily="34" charset="0"/>
                        <a:ea typeface="Times New Roman"/>
                      </a:endParaRPr>
                    </a:p>
                  </a:txBody>
                  <a:tcPr marL="68580" marR="68580" marT="0" marB="0">
                    <a:lnL>
                      <a:noFill/>
                    </a:lnL>
                    <a:lnR w="12700" cap="flat" cmpd="sng" algn="ctr">
                      <a:solidFill>
                        <a:srgbClr val="F0AD00"/>
                      </a:solidFill>
                      <a:prstDash val="solid"/>
                      <a:round/>
                      <a:headEnd type="none" w="med" len="med"/>
                      <a:tailEnd type="none" w="med" len="med"/>
                    </a:lnR>
                    <a:lnT>
                      <a:noFill/>
                    </a:lnT>
                    <a:lnB w="12700" cap="flat" cmpd="sng" algn="ctr">
                      <a:solidFill>
                        <a:srgbClr val="F0AD00"/>
                      </a:solidFill>
                      <a:prstDash val="solid"/>
                      <a:round/>
                      <a:headEnd type="none" w="med" len="med"/>
                      <a:tailEnd type="none" w="med" len="med"/>
                    </a:lnB>
                    <a:solidFill>
                      <a:srgbClr val="FFFFFF"/>
                    </a:solidFill>
                  </a:tcPr>
                </a:tc>
                <a:tc>
                  <a:txBody>
                    <a:bodyPr/>
                    <a:lstStyle/>
                    <a:p>
                      <a:pPr marL="90170" marR="0" algn="ctr" fontAlgn="b">
                        <a:lnSpc>
                          <a:spcPct val="115000"/>
                        </a:lnSpc>
                        <a:spcBef>
                          <a:spcPts val="0"/>
                        </a:spcBef>
                        <a:spcAft>
                          <a:spcPts val="0"/>
                        </a:spcAft>
                      </a:pPr>
                      <a:r>
                        <a:rPr lang="en-IN" sz="1200" kern="0" dirty="0" smtClean="0">
                          <a:solidFill>
                            <a:srgbClr val="000000"/>
                          </a:solidFill>
                          <a:latin typeface="Calibri" pitchFamily="34" charset="0"/>
                          <a:ea typeface="MS PGothic"/>
                          <a:cs typeface="Times New Roman"/>
                        </a:rPr>
                        <a:t> CS </a:t>
                      </a:r>
                      <a:r>
                        <a:rPr lang="en-IN" sz="1200" kern="0" dirty="0">
                          <a:solidFill>
                            <a:srgbClr val="000000"/>
                          </a:solidFill>
                          <a:latin typeface="Calibri" pitchFamily="34" charset="0"/>
                          <a:ea typeface="MS PGothic"/>
                          <a:cs typeface="Times New Roman"/>
                        </a:rPr>
                        <a:t>built before </a:t>
                      </a:r>
                      <a:r>
                        <a:rPr lang="en-IN" sz="1200" kern="0" dirty="0" smtClean="0">
                          <a:solidFill>
                            <a:srgbClr val="000000"/>
                          </a:solidFill>
                          <a:latin typeface="Calibri" pitchFamily="34" charset="0"/>
                          <a:ea typeface="MS PGothic"/>
                          <a:cs typeface="Times New Roman"/>
                        </a:rPr>
                        <a:t>2009</a:t>
                      </a:r>
                      <a:endParaRPr lang="en-US" sz="1200" kern="1200" dirty="0">
                        <a:solidFill>
                          <a:srgbClr val="000000"/>
                        </a:solidFill>
                        <a:latin typeface="Calibri" pitchFamily="34" charset="0"/>
                        <a:ea typeface="Corbel"/>
                        <a:cs typeface="Times New Roman"/>
                      </a:endParaRPr>
                    </a:p>
                  </a:txBody>
                  <a:tcPr marL="68580" marR="68580"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7E4"/>
                    </a:solidFill>
                  </a:tcPr>
                </a:tc>
                <a:tc>
                  <a:txBody>
                    <a:bodyPr/>
                    <a:lstStyle/>
                    <a:p>
                      <a:pPr marL="90170" marR="0" algn="ctr" fontAlgn="b">
                        <a:lnSpc>
                          <a:spcPct val="115000"/>
                        </a:lnSpc>
                        <a:spcBef>
                          <a:spcPts val="0"/>
                        </a:spcBef>
                        <a:spcAft>
                          <a:spcPts val="0"/>
                        </a:spcAft>
                      </a:pPr>
                      <a:r>
                        <a:rPr lang="en-IN" sz="1200" kern="0" dirty="0">
                          <a:solidFill>
                            <a:srgbClr val="000000"/>
                          </a:solidFill>
                          <a:latin typeface="Calibri" pitchFamily="34" charset="0"/>
                          <a:ea typeface="MS PGothic"/>
                          <a:cs typeface="Times New Roman"/>
                        </a:rPr>
                        <a:t>CS built After 2009 </a:t>
                      </a:r>
                      <a:endParaRPr lang="en-US" sz="1200" kern="1200" dirty="0">
                        <a:solidFill>
                          <a:srgbClr val="000000"/>
                        </a:solidFill>
                        <a:latin typeface="Calibri" pitchFamily="34" charset="0"/>
                        <a:ea typeface="Corbel"/>
                        <a:cs typeface="Times New Roman"/>
                      </a:endParaRPr>
                    </a:p>
                  </a:txBody>
                  <a:tcPr marL="68580" marR="68580"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7E4"/>
                    </a:solidFill>
                  </a:tcPr>
                </a:tc>
              </a:tr>
              <a:tr h="448929">
                <a:tc>
                  <a:txBody>
                    <a:bodyPr/>
                    <a:lstStyle/>
                    <a:p>
                      <a:pPr marL="90170" marR="0" algn="l" fontAlgn="ctr">
                        <a:lnSpc>
                          <a:spcPct val="115000"/>
                        </a:lnSpc>
                        <a:spcBef>
                          <a:spcPts val="0"/>
                        </a:spcBef>
                        <a:spcAft>
                          <a:spcPts val="0"/>
                        </a:spcAft>
                      </a:pPr>
                      <a:r>
                        <a:rPr lang="en-IN" sz="1200" b="1" kern="0" dirty="0">
                          <a:solidFill>
                            <a:srgbClr val="000000"/>
                          </a:solidFill>
                          <a:latin typeface="Calibri" pitchFamily="34" charset="0"/>
                          <a:ea typeface="MS PGothic"/>
                          <a:cs typeface="Times New Roman"/>
                        </a:rPr>
                        <a:t>Automatic Ventilation system</a:t>
                      </a:r>
                      <a:endParaRPr lang="en-US" sz="1200" kern="1200" dirty="0">
                        <a:solidFill>
                          <a:srgbClr val="000000"/>
                        </a:solidFill>
                        <a:latin typeface="Calibri" pitchFamily="34" charset="0"/>
                        <a:ea typeface="Corbel"/>
                        <a:cs typeface="Times New Roman"/>
                      </a:endParaRPr>
                    </a:p>
                  </a:txBody>
                  <a:tcPr marL="68580" marR="68580" marT="0" marB="0" anchor="ctr">
                    <a:lnL>
                      <a:noFill/>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FFF"/>
                    </a:solidFill>
                  </a:tcPr>
                </a:tc>
                <a:tc>
                  <a:txBody>
                    <a:bodyPr/>
                    <a:lstStyle/>
                    <a:p>
                      <a:pPr algn="ctr" fontAlgn="ctr"/>
                      <a:r>
                        <a:rPr lang="en-US" sz="1200" kern="0" dirty="0" smtClean="0">
                          <a:solidFill>
                            <a:srgbClr val="000000"/>
                          </a:solidFill>
                          <a:latin typeface="Calibri" pitchFamily="34" charset="0"/>
                          <a:ea typeface="MS PGothic"/>
                          <a:cs typeface="Times New Roman"/>
                        </a:rPr>
                        <a:t>19%</a:t>
                      </a:r>
                      <a:endParaRPr lang="en-US" sz="1200" kern="0" dirty="0">
                        <a:solidFill>
                          <a:srgbClr val="000000"/>
                        </a:solidFill>
                        <a:latin typeface="Calibri" pitchFamily="34" charset="0"/>
                        <a:ea typeface="MS PGothic"/>
                        <a:cs typeface="Times New Roman"/>
                      </a:endParaRPr>
                    </a:p>
                  </a:txBody>
                  <a:tcPr marL="9525" marR="9525" marT="9525"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D878"/>
                    </a:solidFill>
                  </a:tcPr>
                </a:tc>
                <a:tc>
                  <a:txBody>
                    <a:bodyPr/>
                    <a:lstStyle/>
                    <a:p>
                      <a:pPr algn="ctr" fontAlgn="ctr"/>
                      <a:r>
                        <a:rPr lang="en-US" sz="1200" kern="0" dirty="0" smtClean="0">
                          <a:solidFill>
                            <a:srgbClr val="000000"/>
                          </a:solidFill>
                          <a:latin typeface="Calibri" pitchFamily="34" charset="0"/>
                          <a:ea typeface="MS PGothic"/>
                          <a:cs typeface="Times New Roman"/>
                        </a:rPr>
                        <a:t>28%</a:t>
                      </a:r>
                      <a:endParaRPr lang="en-US" sz="1200" kern="0" dirty="0">
                        <a:solidFill>
                          <a:srgbClr val="000000"/>
                        </a:solidFill>
                        <a:latin typeface="Calibri" pitchFamily="34" charset="0"/>
                        <a:ea typeface="MS PGothic"/>
                        <a:cs typeface="Times New Roman"/>
                      </a:endParaRPr>
                    </a:p>
                  </a:txBody>
                  <a:tcPr marL="9525" marR="9525" marT="9525"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D878"/>
                    </a:solidFill>
                  </a:tcPr>
                </a:tc>
              </a:tr>
              <a:tr h="448929">
                <a:tc>
                  <a:txBody>
                    <a:bodyPr/>
                    <a:lstStyle/>
                    <a:p>
                      <a:pPr marL="90170" marR="0" algn="l" fontAlgn="ctr">
                        <a:lnSpc>
                          <a:spcPct val="115000"/>
                        </a:lnSpc>
                        <a:spcBef>
                          <a:spcPts val="0"/>
                        </a:spcBef>
                        <a:spcAft>
                          <a:spcPts val="0"/>
                        </a:spcAft>
                      </a:pPr>
                      <a:r>
                        <a:rPr lang="en-IN" sz="1200" b="1" kern="0" dirty="0">
                          <a:solidFill>
                            <a:srgbClr val="000000"/>
                          </a:solidFill>
                          <a:latin typeface="Calibri" pitchFamily="34" charset="0"/>
                          <a:ea typeface="MS PGothic"/>
                          <a:cs typeface="Times New Roman"/>
                        </a:rPr>
                        <a:t>Manual Air Replenishment </a:t>
                      </a:r>
                      <a:endParaRPr lang="en-US" sz="1200" kern="1200" dirty="0">
                        <a:solidFill>
                          <a:srgbClr val="000000"/>
                        </a:solidFill>
                        <a:latin typeface="Calibri" pitchFamily="34" charset="0"/>
                        <a:ea typeface="Corbel"/>
                        <a:cs typeface="Times New Roman"/>
                      </a:endParaRPr>
                    </a:p>
                    <a:p>
                      <a:pPr marL="90170" marR="0" algn="l" fontAlgn="ctr">
                        <a:lnSpc>
                          <a:spcPct val="115000"/>
                        </a:lnSpc>
                        <a:spcBef>
                          <a:spcPts val="0"/>
                        </a:spcBef>
                        <a:spcAft>
                          <a:spcPts val="0"/>
                        </a:spcAft>
                      </a:pPr>
                      <a:r>
                        <a:rPr lang="en-IN" sz="1200" kern="0" dirty="0">
                          <a:solidFill>
                            <a:srgbClr val="000000"/>
                          </a:solidFill>
                          <a:latin typeface="Calibri" pitchFamily="34" charset="0"/>
                          <a:ea typeface="MS PGothic"/>
                          <a:cs typeface="Times New Roman"/>
                        </a:rPr>
                        <a:t>(Door opened regularly)</a:t>
                      </a:r>
                      <a:endParaRPr lang="en-US" sz="1200" kern="1200" dirty="0">
                        <a:solidFill>
                          <a:srgbClr val="000000"/>
                        </a:solidFill>
                        <a:latin typeface="Calibri" pitchFamily="34" charset="0"/>
                        <a:ea typeface="Corbel"/>
                        <a:cs typeface="Times New Roman"/>
                      </a:endParaRPr>
                    </a:p>
                  </a:txBody>
                  <a:tcPr marL="68580" marR="68580" marT="0" marB="0" anchor="ctr">
                    <a:lnL>
                      <a:noFill/>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a:noFill/>
                    </a:lnB>
                    <a:solidFill>
                      <a:srgbClr val="FFFFFF"/>
                    </a:solidFill>
                  </a:tcPr>
                </a:tc>
                <a:tc>
                  <a:txBody>
                    <a:bodyPr/>
                    <a:lstStyle/>
                    <a:p>
                      <a:pPr algn="ctr" fontAlgn="ctr"/>
                      <a:r>
                        <a:rPr lang="en-US" sz="1200" kern="0" dirty="0" smtClean="0">
                          <a:solidFill>
                            <a:srgbClr val="000000"/>
                          </a:solidFill>
                          <a:latin typeface="Calibri" pitchFamily="34" charset="0"/>
                          <a:ea typeface="MS PGothic"/>
                          <a:cs typeface="Times New Roman"/>
                        </a:rPr>
                        <a:t>85%</a:t>
                      </a:r>
                      <a:endParaRPr lang="en-US" sz="1200" kern="0" dirty="0">
                        <a:solidFill>
                          <a:srgbClr val="000000"/>
                        </a:solidFill>
                        <a:latin typeface="Calibri" pitchFamily="34" charset="0"/>
                        <a:ea typeface="MS PGothic"/>
                        <a:cs typeface="Times New Roman"/>
                      </a:endParaRPr>
                    </a:p>
                  </a:txBody>
                  <a:tcPr marL="9525" marR="9525" marT="9525"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ECBC"/>
                    </a:solidFill>
                  </a:tcPr>
                </a:tc>
                <a:tc>
                  <a:txBody>
                    <a:bodyPr/>
                    <a:lstStyle/>
                    <a:p>
                      <a:pPr algn="ctr" fontAlgn="ctr"/>
                      <a:r>
                        <a:rPr lang="en-US" sz="1200" kern="0" dirty="0" smtClean="0">
                          <a:solidFill>
                            <a:srgbClr val="000000"/>
                          </a:solidFill>
                          <a:latin typeface="Calibri" pitchFamily="34" charset="0"/>
                          <a:ea typeface="MS PGothic"/>
                          <a:cs typeface="Times New Roman"/>
                        </a:rPr>
                        <a:t>77%</a:t>
                      </a:r>
                      <a:endParaRPr lang="en-US" sz="1200" kern="0" dirty="0">
                        <a:solidFill>
                          <a:srgbClr val="000000"/>
                        </a:solidFill>
                        <a:latin typeface="Calibri" pitchFamily="34" charset="0"/>
                        <a:ea typeface="MS PGothic"/>
                        <a:cs typeface="Times New Roman"/>
                      </a:endParaRPr>
                    </a:p>
                  </a:txBody>
                  <a:tcPr marL="9525" marR="9525" marT="9525"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ECBC"/>
                    </a:solidFill>
                  </a:tcPr>
                </a:tc>
              </a:tr>
            </a:tbl>
          </a:graphicData>
        </a:graphic>
      </p:graphicFrame>
    </p:spTree>
  </p:cSld>
  <p:clrMapOvr>
    <a:masterClrMapping/>
  </p:clrMapOvr>
  <p:transition/>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17. AUTOMATION USED IN CARGO HANDLING AND REMOTE MONITORING OF CS’s </a:t>
            </a:r>
            <a:endParaRPr lang="en-US" dirty="0"/>
          </a:p>
        </p:txBody>
      </p:sp>
      <p:sp>
        <p:nvSpPr>
          <p:cNvPr id="3" name="Content Placeholder 2"/>
          <p:cNvSpPr>
            <a:spLocks noGrp="1"/>
          </p:cNvSpPr>
          <p:nvPr>
            <p:ph idx="1"/>
          </p:nvPr>
        </p:nvSpPr>
        <p:spPr>
          <a:xfrm>
            <a:off x="361740" y="1083805"/>
            <a:ext cx="6370655" cy="8155416"/>
          </a:xfrm>
        </p:spPr>
        <p:txBody>
          <a:bodyPr/>
          <a:lstStyle/>
          <a:p>
            <a:pPr algn="just">
              <a:buNone/>
            </a:pPr>
            <a:endParaRPr lang="en-IN" sz="1400" dirty="0" smtClean="0"/>
          </a:p>
          <a:p>
            <a:pPr algn="just"/>
            <a:r>
              <a:rPr lang="en-US" b="1" dirty="0" smtClean="0"/>
              <a:t>Sensors for Atmosphere</a:t>
            </a:r>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buNone/>
            </a:pPr>
            <a:endParaRPr lang="en-US" sz="1400" dirty="0" smtClean="0"/>
          </a:p>
          <a:p>
            <a:pPr algn="just"/>
            <a:r>
              <a:rPr lang="en-IN" sz="1200" dirty="0" smtClean="0"/>
              <a:t>Adoption of other automated technology like CO</a:t>
            </a:r>
            <a:r>
              <a:rPr lang="en-IN" sz="1200" baseline="-25000" dirty="0" smtClean="0"/>
              <a:t>2</a:t>
            </a:r>
            <a:r>
              <a:rPr lang="en-IN" sz="1200" dirty="0" smtClean="0"/>
              <a:t> &amp; Oxygen sensors and automated controllers remain extremely segmented. Only bigger CS’s (in terms of storage capacity) of UP, Gujarat &amp; MP have adopted these automation to a higher extent. Manual cut-off / cut-in remains the most preferred method of refrigeration control in CS’s across India. </a:t>
            </a:r>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r>
              <a:rPr lang="en-US" sz="1200" dirty="0" smtClean="0"/>
              <a:t>CO</a:t>
            </a:r>
            <a:r>
              <a:rPr lang="en-US" sz="1200" baseline="-25000" dirty="0" smtClean="0"/>
              <a:t>2</a:t>
            </a:r>
            <a:r>
              <a:rPr lang="en-US" sz="1200" dirty="0" smtClean="0"/>
              <a:t> sensors are more prevalent in private and public limited companies</a:t>
            </a:r>
            <a:endParaRPr lang="en-IN" sz="12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p:txBody>
      </p:sp>
      <p:graphicFrame>
        <p:nvGraphicFramePr>
          <p:cNvPr id="19" name="Chart 18"/>
          <p:cNvGraphicFramePr/>
          <p:nvPr/>
        </p:nvGraphicFramePr>
        <p:xfrm>
          <a:off x="1244630" y="1779895"/>
          <a:ext cx="4000615" cy="1664691"/>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8" name="Table 7"/>
          <p:cNvGraphicFramePr>
            <a:graphicFrameLocks noGrp="1"/>
          </p:cNvGraphicFramePr>
          <p:nvPr/>
        </p:nvGraphicFramePr>
        <p:xfrm>
          <a:off x="304150" y="4576895"/>
          <a:ext cx="6300591" cy="3369603"/>
        </p:xfrm>
        <a:graphic>
          <a:graphicData uri="http://schemas.openxmlformats.org/drawingml/2006/table">
            <a:tbl>
              <a:tblPr firstRow="1" bandRow="1">
                <a:tableStyleId>{5C22544A-7EE6-4342-B048-85BDC9FD1C3A}</a:tableStyleId>
              </a:tblPr>
              <a:tblGrid>
                <a:gridCol w="1252600"/>
                <a:gridCol w="1072151"/>
                <a:gridCol w="947046"/>
                <a:gridCol w="1009598"/>
                <a:gridCol w="1009598"/>
                <a:gridCol w="1009598"/>
              </a:tblGrid>
              <a:tr h="370840">
                <a:tc>
                  <a:txBody>
                    <a:bodyPr/>
                    <a:lstStyle/>
                    <a:p>
                      <a:pPr algn="ctr"/>
                      <a:r>
                        <a:rPr lang="en-US" sz="1100" b="0" kern="1200" dirty="0" smtClean="0">
                          <a:solidFill>
                            <a:schemeClr val="tx1"/>
                          </a:solidFill>
                          <a:latin typeface="Calibri" pitchFamily="34" charset="0"/>
                          <a:ea typeface="Corbel"/>
                          <a:cs typeface="Times New Roman"/>
                        </a:rPr>
                        <a:t>CO</a:t>
                      </a:r>
                      <a:r>
                        <a:rPr lang="en-US" sz="1100" b="0" kern="1200" baseline="-25000" dirty="0" smtClean="0">
                          <a:solidFill>
                            <a:schemeClr val="tx1"/>
                          </a:solidFill>
                          <a:latin typeface="Calibri" pitchFamily="34" charset="0"/>
                          <a:ea typeface="Corbel"/>
                          <a:cs typeface="Times New Roman"/>
                        </a:rPr>
                        <a:t>2</a:t>
                      </a:r>
                      <a:r>
                        <a:rPr lang="en-US" sz="1100" b="0" kern="1200" baseline="0" dirty="0" smtClean="0">
                          <a:solidFill>
                            <a:schemeClr val="tx1"/>
                          </a:solidFill>
                          <a:latin typeface="Calibri" pitchFamily="34" charset="0"/>
                          <a:ea typeface="Corbel"/>
                          <a:cs typeface="Times New Roman"/>
                        </a:rPr>
                        <a:t> sensors</a:t>
                      </a:r>
                      <a:endParaRPr lang="en-US" sz="1100" b="0" kern="1200" dirty="0" smtClean="0">
                        <a:solidFill>
                          <a:schemeClr val="tx1"/>
                        </a:solidFill>
                        <a:latin typeface="Calibri" pitchFamily="34" charset="0"/>
                        <a:ea typeface="Corbel"/>
                        <a:cs typeface="Times New Roman"/>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Proprietorship</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(n=1336)</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Partnership</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(n=1677)</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Company (Public Ltd.)</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(n=174)</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Company (Private Ltd.)</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(n=1563)</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Association (Public)</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370840">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Yes</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59753">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60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59753">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Not Needed</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40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919824">
                <a:tc>
                  <a:txBody>
                    <a:bodyPr/>
                    <a:lstStyle/>
                    <a:p>
                      <a:pPr algn="ctr"/>
                      <a:r>
                        <a:rPr lang="en-US" sz="1100" b="0" kern="1200" dirty="0" smtClean="0">
                          <a:solidFill>
                            <a:schemeClr val="tx1"/>
                          </a:solidFill>
                          <a:latin typeface="Calibri" pitchFamily="34" charset="0"/>
                          <a:ea typeface="Corbel"/>
                          <a:cs typeface="Times New Roman"/>
                        </a:rPr>
                        <a:t>CO</a:t>
                      </a:r>
                      <a:r>
                        <a:rPr lang="en-US" sz="1100" b="0" kern="1200" baseline="-25000" dirty="0" smtClean="0">
                          <a:solidFill>
                            <a:schemeClr val="tx1"/>
                          </a:solidFill>
                          <a:latin typeface="Calibri" pitchFamily="34" charset="0"/>
                          <a:ea typeface="Corbel"/>
                          <a:cs typeface="Times New Roman"/>
                        </a:rPr>
                        <a:t>2</a:t>
                      </a:r>
                      <a:r>
                        <a:rPr lang="en-US" sz="1100" b="0" kern="1200" baseline="0" dirty="0" smtClean="0">
                          <a:solidFill>
                            <a:schemeClr val="tx1"/>
                          </a:solidFill>
                          <a:latin typeface="Calibri" pitchFamily="34" charset="0"/>
                          <a:ea typeface="Corbel"/>
                          <a:cs typeface="Times New Roman"/>
                        </a:rPr>
                        <a:t> sensors</a:t>
                      </a:r>
                      <a:endParaRPr lang="en-US" sz="1100" b="0" kern="1200" dirty="0" smtClean="0">
                        <a:solidFill>
                          <a:schemeClr val="tx1"/>
                        </a:solidFill>
                        <a:latin typeface="Calibri" pitchFamily="34" charset="0"/>
                        <a:ea typeface="Corbel"/>
                        <a:cs typeface="Times New Roman"/>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Association (Private)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Cooperative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(n=130)</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Government (Co./Dept./ PSU)</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(n=82)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Not classified under any Ownership type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(n=24)</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endParaRPr lang="en-US" dirty="0"/>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327368">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Yes</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25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1100" b="0"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300038">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1100" b="0"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300038">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Not Needed</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endParaRPr lang="en-US" sz="1100" b="0"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Tree>
  </p:cSld>
  <p:clrMapOvr>
    <a:masterClrMapping/>
  </p:clrMapOvr>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INDEX…..</a:t>
            </a:r>
            <a:r>
              <a:rPr lang="en-US" dirty="0" err="1" smtClean="0"/>
              <a:t>contd</a:t>
            </a:r>
            <a:r>
              <a:rPr lang="en-US" dirty="0" smtClean="0"/>
              <a:t> </a:t>
            </a:r>
            <a:endParaRPr lang="en-US" dirty="0"/>
          </a:p>
        </p:txBody>
      </p:sp>
      <p:graphicFrame>
        <p:nvGraphicFramePr>
          <p:cNvPr id="4" name="Table 3"/>
          <p:cNvGraphicFramePr>
            <a:graphicFrameLocks noGrp="1"/>
          </p:cNvGraphicFramePr>
          <p:nvPr/>
        </p:nvGraphicFramePr>
        <p:xfrm>
          <a:off x="463549" y="1012821"/>
          <a:ext cx="5981700" cy="6092828"/>
        </p:xfrm>
        <a:graphic>
          <a:graphicData uri="http://schemas.openxmlformats.org/drawingml/2006/table">
            <a:tbl>
              <a:tblPr firstRow="1" bandRow="1">
                <a:tableStyleId>{073A0DAA-6AF3-43AB-8588-CEC1D06C72B9}</a:tableStyleId>
              </a:tblPr>
              <a:tblGrid>
                <a:gridCol w="869951"/>
                <a:gridCol w="4475419"/>
                <a:gridCol w="636330"/>
              </a:tblGrid>
              <a:tr h="594422">
                <a:tc gridSpan="3">
                  <a:txBody>
                    <a:bodyPr/>
                    <a:lstStyle/>
                    <a:p>
                      <a:pPr algn="ctr"/>
                      <a:r>
                        <a:rPr lang="en-US" sz="1800" dirty="0" smtClean="0">
                          <a:latin typeface="Calibri" pitchFamily="34" charset="0"/>
                        </a:rPr>
                        <a:t>INDEX</a:t>
                      </a:r>
                      <a:endParaRPr lang="en-IN" sz="1800" dirty="0">
                        <a:latin typeface="Calibri" pitchFamily="34" charset="0"/>
                      </a:endParaRPr>
                    </a:p>
                  </a:txBody>
                  <a:tcPr anchor="ctr"/>
                </a:tc>
                <a:tc hMerge="1">
                  <a:txBody>
                    <a:bodyPr/>
                    <a:lstStyle/>
                    <a:p>
                      <a:pPr algn="ctr"/>
                      <a:endParaRPr lang="en-IN" sz="1800" dirty="0">
                        <a:latin typeface="Calibri" pitchFamily="34" charset="0"/>
                      </a:endParaRPr>
                    </a:p>
                  </a:txBody>
                  <a:tcPr anchor="ctr"/>
                </a:tc>
                <a:tc hMerge="1">
                  <a:txBody>
                    <a:bodyPr/>
                    <a:lstStyle/>
                    <a:p>
                      <a:endParaRPr lang="en-IN" sz="1600" dirty="0">
                        <a:latin typeface="Calibri" pitchFamily="34" charset="0"/>
                      </a:endParaRPr>
                    </a:p>
                  </a:txBody>
                  <a:tcPr/>
                </a:tc>
              </a:tr>
              <a:tr h="842098">
                <a:tc>
                  <a:txBody>
                    <a:bodyPr/>
                    <a:lstStyle/>
                    <a:p>
                      <a:pPr algn="ctr"/>
                      <a:r>
                        <a:rPr lang="en-US" sz="1400" b="1" dirty="0" smtClean="0">
                          <a:latin typeface="Calibri" pitchFamily="34" charset="0"/>
                        </a:rPr>
                        <a:t>SR.</a:t>
                      </a:r>
                      <a:r>
                        <a:rPr lang="en-US" sz="1400" b="1" baseline="0" dirty="0" smtClean="0">
                          <a:latin typeface="Calibri" pitchFamily="34" charset="0"/>
                        </a:rPr>
                        <a:t> NO.</a:t>
                      </a:r>
                      <a:endParaRPr lang="en-IN" sz="1400" b="1" dirty="0">
                        <a:latin typeface="Calibri" pitchFamily="34" charset="0"/>
                      </a:endParaRPr>
                    </a:p>
                  </a:txBody>
                  <a:tcPr anchor="ctr"/>
                </a:tc>
                <a:tc>
                  <a:txBody>
                    <a:bodyPr/>
                    <a:lstStyle/>
                    <a:p>
                      <a:pPr algn="ctr"/>
                      <a:r>
                        <a:rPr lang="en-US" sz="1400" b="1" dirty="0" smtClean="0">
                          <a:latin typeface="Calibri" pitchFamily="34" charset="0"/>
                        </a:rPr>
                        <a:t>DESCRIPTION</a:t>
                      </a:r>
                      <a:endParaRPr lang="en-IN" sz="1400" b="1" dirty="0">
                        <a:latin typeface="Calibri" pitchFamily="34" charset="0"/>
                      </a:endParaRPr>
                    </a:p>
                  </a:txBody>
                  <a:tcPr anchor="ctr"/>
                </a:tc>
                <a:tc>
                  <a:txBody>
                    <a:bodyPr/>
                    <a:lstStyle/>
                    <a:p>
                      <a:pPr algn="ctr"/>
                      <a:r>
                        <a:rPr lang="en-US" sz="1400" b="1" dirty="0" smtClean="0">
                          <a:latin typeface="Calibri" pitchFamily="34" charset="0"/>
                        </a:rPr>
                        <a:t>PAGE NO.</a:t>
                      </a:r>
                      <a:endParaRPr lang="en-IN" sz="1400" b="1" dirty="0">
                        <a:latin typeface="Calibri" pitchFamily="34" charset="0"/>
                      </a:endParaRPr>
                    </a:p>
                  </a:txBody>
                  <a:tcPr anchor="ctr"/>
                </a:tc>
              </a:tr>
              <a:tr h="495352">
                <a:tc>
                  <a:txBody>
                    <a:bodyPr/>
                    <a:lstStyle/>
                    <a:p>
                      <a:pPr algn="ctr"/>
                      <a:r>
                        <a:rPr lang="en-IN" sz="1400" dirty="0" smtClean="0">
                          <a:latin typeface="Calibri" pitchFamily="34" charset="0"/>
                        </a:rPr>
                        <a:t>14</a:t>
                      </a:r>
                      <a:endParaRPr lang="en-IN" sz="1400" dirty="0">
                        <a:latin typeface="Calibri" pitchFamily="34" charset="0"/>
                      </a:endParaRPr>
                    </a:p>
                  </a:txBody>
                  <a:tcPr anchor="ctr"/>
                </a:tc>
                <a:tc>
                  <a:txBody>
                    <a:bodyPr/>
                    <a:lstStyle/>
                    <a:p>
                      <a:r>
                        <a:rPr lang="en-US" sz="1400" kern="1200" dirty="0" smtClean="0">
                          <a:solidFill>
                            <a:schemeClr val="dk1"/>
                          </a:solidFill>
                          <a:latin typeface="Calibri" pitchFamily="34" charset="0"/>
                          <a:ea typeface="+mn-ea"/>
                          <a:cs typeface="+mn-cs"/>
                        </a:rPr>
                        <a:t>CHAPTER 14 :MAINTAINENCE PRACTICES </a:t>
                      </a:r>
                      <a:endParaRPr lang="en-IN" sz="1400" kern="1200" dirty="0">
                        <a:solidFill>
                          <a:schemeClr val="dk1"/>
                        </a:solidFill>
                        <a:latin typeface="Calibri" pitchFamily="34" charset="0"/>
                        <a:ea typeface="+mn-ea"/>
                        <a:cs typeface="+mn-cs"/>
                      </a:endParaRPr>
                    </a:p>
                  </a:txBody>
                  <a:tcPr anchor="ctr"/>
                </a:tc>
                <a:tc>
                  <a:txBody>
                    <a:bodyPr/>
                    <a:lstStyle/>
                    <a:p>
                      <a:pPr algn="ctr"/>
                      <a:r>
                        <a:rPr lang="en-IN" sz="1400" dirty="0" smtClean="0">
                          <a:latin typeface="Calibri" pitchFamily="34" charset="0"/>
                        </a:rPr>
                        <a:t>246</a:t>
                      </a:r>
                      <a:endParaRPr lang="en-IN" sz="1400" dirty="0">
                        <a:latin typeface="Calibri" pitchFamily="34" charset="0"/>
                      </a:endParaRPr>
                    </a:p>
                  </a:txBody>
                  <a:tcPr anchor="ctr"/>
                </a:tc>
              </a:tr>
              <a:tr h="495352">
                <a:tc>
                  <a:txBody>
                    <a:bodyPr/>
                    <a:lstStyle/>
                    <a:p>
                      <a:pPr algn="ctr"/>
                      <a:r>
                        <a:rPr lang="en-IN" sz="1400" dirty="0" smtClean="0">
                          <a:latin typeface="Calibri" pitchFamily="34" charset="0"/>
                        </a:rPr>
                        <a:t>15</a:t>
                      </a:r>
                      <a:endParaRPr lang="en-IN" sz="1400" dirty="0">
                        <a:latin typeface="Calibri" pitchFamily="34" charset="0"/>
                      </a:endParaRPr>
                    </a:p>
                  </a:txBody>
                  <a:tcPr anchor="ctr"/>
                </a:tc>
                <a:tc>
                  <a:txBody>
                    <a:bodyPr/>
                    <a:lstStyle/>
                    <a:p>
                      <a:r>
                        <a:rPr lang="en-US" sz="1400" kern="1200" dirty="0" smtClean="0">
                          <a:solidFill>
                            <a:schemeClr val="dk1"/>
                          </a:solidFill>
                          <a:latin typeface="Calibri" pitchFamily="34" charset="0"/>
                          <a:ea typeface="+mn-ea"/>
                          <a:cs typeface="+mn-cs"/>
                        </a:rPr>
                        <a:t>CHAPTER 15: CAPACITY UTILIZATION &amp; PATTERNS </a:t>
                      </a:r>
                      <a:endParaRPr lang="en-IN" sz="1400" kern="1200" dirty="0">
                        <a:solidFill>
                          <a:schemeClr val="dk1"/>
                        </a:solidFill>
                        <a:latin typeface="Calibri" pitchFamily="34" charset="0"/>
                        <a:ea typeface="+mn-ea"/>
                        <a:cs typeface="+mn-cs"/>
                      </a:endParaRPr>
                    </a:p>
                  </a:txBody>
                  <a:tcPr anchor="ctr"/>
                </a:tc>
                <a:tc>
                  <a:txBody>
                    <a:bodyPr/>
                    <a:lstStyle/>
                    <a:p>
                      <a:pPr algn="ctr"/>
                      <a:r>
                        <a:rPr lang="en-IN" sz="1400" dirty="0" smtClean="0">
                          <a:latin typeface="Calibri" pitchFamily="34" charset="0"/>
                        </a:rPr>
                        <a:t>265</a:t>
                      </a:r>
                      <a:endParaRPr lang="en-IN" sz="1400" dirty="0">
                        <a:latin typeface="Calibri" pitchFamily="34" charset="0"/>
                      </a:endParaRPr>
                    </a:p>
                  </a:txBody>
                  <a:tcPr anchor="ctr"/>
                </a:tc>
              </a:tr>
              <a:tr h="495352">
                <a:tc>
                  <a:txBody>
                    <a:bodyPr/>
                    <a:lstStyle/>
                    <a:p>
                      <a:pPr algn="ctr"/>
                      <a:r>
                        <a:rPr lang="en-IN" sz="1400" dirty="0" smtClean="0">
                          <a:latin typeface="Calibri" pitchFamily="34" charset="0"/>
                        </a:rPr>
                        <a:t>16</a:t>
                      </a:r>
                      <a:endParaRPr lang="en-IN" sz="1400" dirty="0">
                        <a:latin typeface="Calibri" pitchFamily="34" charset="0"/>
                      </a:endParaRPr>
                    </a:p>
                  </a:txBody>
                  <a:tcPr anchor="ctr"/>
                </a:tc>
                <a:tc>
                  <a:txBody>
                    <a:bodyPr/>
                    <a:lstStyle/>
                    <a:p>
                      <a:r>
                        <a:rPr lang="en-US" sz="1400" kern="1200" dirty="0" smtClean="0">
                          <a:solidFill>
                            <a:schemeClr val="dk1"/>
                          </a:solidFill>
                          <a:latin typeface="Calibri" pitchFamily="34" charset="0"/>
                          <a:ea typeface="+mn-ea"/>
                          <a:cs typeface="+mn-cs"/>
                        </a:rPr>
                        <a:t>CHAPTER 16 :POWER SOURCE &amp; ITS UTILIZATION</a:t>
                      </a:r>
                      <a:endParaRPr lang="en-IN" sz="1400" kern="1200" dirty="0">
                        <a:solidFill>
                          <a:schemeClr val="dk1"/>
                        </a:solidFill>
                        <a:latin typeface="Calibri" pitchFamily="34" charset="0"/>
                        <a:ea typeface="+mn-ea"/>
                        <a:cs typeface="+mn-cs"/>
                      </a:endParaRPr>
                    </a:p>
                  </a:txBody>
                  <a:tcPr anchor="ctr"/>
                </a:tc>
                <a:tc>
                  <a:txBody>
                    <a:bodyPr/>
                    <a:lstStyle/>
                    <a:p>
                      <a:pPr algn="ctr"/>
                      <a:r>
                        <a:rPr lang="en-IN" sz="1400" dirty="0" smtClean="0">
                          <a:latin typeface="Calibri" pitchFamily="34" charset="0"/>
                        </a:rPr>
                        <a:t>272</a:t>
                      </a:r>
                      <a:endParaRPr lang="en-IN" sz="1400" dirty="0">
                        <a:latin typeface="Calibri" pitchFamily="34" charset="0"/>
                      </a:endParaRPr>
                    </a:p>
                  </a:txBody>
                  <a:tcPr anchor="ctr"/>
                </a:tc>
              </a:tr>
              <a:tr h="495352">
                <a:tc>
                  <a:txBody>
                    <a:bodyPr/>
                    <a:lstStyle/>
                    <a:p>
                      <a:pPr algn="ctr"/>
                      <a:r>
                        <a:rPr lang="en-IN" sz="1400" dirty="0" smtClean="0">
                          <a:latin typeface="Calibri" pitchFamily="34" charset="0"/>
                        </a:rPr>
                        <a:t>17</a:t>
                      </a:r>
                      <a:endParaRPr lang="en-IN" sz="1400" dirty="0">
                        <a:latin typeface="Calibri" pitchFamily="34" charset="0"/>
                      </a:endParaRPr>
                    </a:p>
                  </a:txBody>
                  <a:tcPr anchor="ctr"/>
                </a:tc>
                <a:tc>
                  <a:txBody>
                    <a:bodyPr/>
                    <a:lstStyle/>
                    <a:p>
                      <a:r>
                        <a:rPr lang="en-US" sz="1400" kern="1200" dirty="0" smtClean="0">
                          <a:solidFill>
                            <a:schemeClr val="dk1"/>
                          </a:solidFill>
                          <a:latin typeface="Calibri" pitchFamily="34" charset="0"/>
                          <a:ea typeface="+mn-ea"/>
                          <a:cs typeface="+mn-cs"/>
                        </a:rPr>
                        <a:t>CHAPTER 17 :AUTOMATION IN MATERIAL HANDLING </a:t>
                      </a:r>
                      <a:endParaRPr lang="en-IN" sz="1400" kern="1200" dirty="0">
                        <a:solidFill>
                          <a:schemeClr val="dk1"/>
                        </a:solidFill>
                        <a:latin typeface="Calibri" pitchFamily="34" charset="0"/>
                        <a:ea typeface="+mn-ea"/>
                        <a:cs typeface="+mn-cs"/>
                      </a:endParaRPr>
                    </a:p>
                  </a:txBody>
                  <a:tcPr anchor="ctr"/>
                </a:tc>
                <a:tc>
                  <a:txBody>
                    <a:bodyPr/>
                    <a:lstStyle/>
                    <a:p>
                      <a:pPr algn="ctr"/>
                      <a:r>
                        <a:rPr lang="en-IN" sz="1400" dirty="0" smtClean="0">
                          <a:latin typeface="Calibri" pitchFamily="34" charset="0"/>
                        </a:rPr>
                        <a:t>295</a:t>
                      </a:r>
                      <a:endParaRPr lang="en-IN" sz="1400" dirty="0">
                        <a:latin typeface="Calibri" pitchFamily="34" charset="0"/>
                      </a:endParaRPr>
                    </a:p>
                  </a:txBody>
                  <a:tcPr anchor="ctr"/>
                </a:tc>
              </a:tr>
              <a:tr h="495352">
                <a:tc>
                  <a:txBody>
                    <a:bodyPr/>
                    <a:lstStyle/>
                    <a:p>
                      <a:pPr algn="ctr"/>
                      <a:r>
                        <a:rPr lang="en-IN" sz="1400" dirty="0" smtClean="0">
                          <a:latin typeface="Calibri" pitchFamily="34" charset="0"/>
                        </a:rPr>
                        <a:t>18</a:t>
                      </a:r>
                      <a:endParaRPr lang="en-IN" sz="1400" dirty="0">
                        <a:latin typeface="Calibri" pitchFamily="34" charset="0"/>
                      </a:endParaRPr>
                    </a:p>
                  </a:txBody>
                  <a:tcPr anchor="ctr"/>
                </a:tc>
                <a:tc>
                  <a:txBody>
                    <a:bodyPr/>
                    <a:lstStyle/>
                    <a:p>
                      <a:r>
                        <a:rPr lang="en-US" sz="1400" kern="1200" dirty="0" smtClean="0">
                          <a:solidFill>
                            <a:schemeClr val="dk1"/>
                          </a:solidFill>
                          <a:latin typeface="Calibri" pitchFamily="34" charset="0"/>
                          <a:ea typeface="+mn-ea"/>
                          <a:cs typeface="+mn-cs"/>
                        </a:rPr>
                        <a:t>CHAPTER 18:BUSINESS PROCESS &amp; DOCUMENTATION </a:t>
                      </a:r>
                      <a:endParaRPr lang="en-IN" sz="1400" kern="1200" dirty="0">
                        <a:solidFill>
                          <a:schemeClr val="dk1"/>
                        </a:solidFill>
                        <a:latin typeface="Calibri" pitchFamily="34" charset="0"/>
                        <a:ea typeface="+mn-ea"/>
                        <a:cs typeface="+mn-cs"/>
                      </a:endParaRPr>
                    </a:p>
                  </a:txBody>
                  <a:tcPr anchor="ctr"/>
                </a:tc>
                <a:tc>
                  <a:txBody>
                    <a:bodyPr/>
                    <a:lstStyle/>
                    <a:p>
                      <a:pPr algn="ctr"/>
                      <a:r>
                        <a:rPr lang="en-IN" sz="1400" dirty="0" smtClean="0">
                          <a:latin typeface="Calibri" pitchFamily="34" charset="0"/>
                        </a:rPr>
                        <a:t>319</a:t>
                      </a:r>
                      <a:endParaRPr lang="en-IN" sz="1400" dirty="0">
                        <a:latin typeface="Calibri" pitchFamily="34" charset="0"/>
                      </a:endParaRPr>
                    </a:p>
                  </a:txBody>
                  <a:tcPr anchor="ctr"/>
                </a:tc>
              </a:tr>
              <a:tr h="495352">
                <a:tc>
                  <a:txBody>
                    <a:bodyPr/>
                    <a:lstStyle/>
                    <a:p>
                      <a:pPr algn="ctr"/>
                      <a:r>
                        <a:rPr lang="en-IN" sz="1400" dirty="0" smtClean="0">
                          <a:latin typeface="Calibri" pitchFamily="34" charset="0"/>
                        </a:rPr>
                        <a:t>19</a:t>
                      </a:r>
                      <a:endParaRPr lang="en-IN" sz="1400" dirty="0">
                        <a:latin typeface="Calibri" pitchFamily="34" charset="0"/>
                      </a:endParaRPr>
                    </a:p>
                  </a:txBody>
                  <a:tcPr anchor="ctr"/>
                </a:tc>
                <a:tc>
                  <a:txBody>
                    <a:bodyPr/>
                    <a:lstStyle/>
                    <a:p>
                      <a:r>
                        <a:rPr lang="en-US" sz="1400" kern="1200" dirty="0" smtClean="0">
                          <a:solidFill>
                            <a:schemeClr val="dk1"/>
                          </a:solidFill>
                          <a:latin typeface="Calibri" pitchFamily="34" charset="0"/>
                          <a:ea typeface="+mn-ea"/>
                          <a:cs typeface="+mn-cs"/>
                        </a:rPr>
                        <a:t>CHAPTER 19 :SUBSIDIES &amp; ASSISTANCE </a:t>
                      </a:r>
                      <a:endParaRPr lang="en-IN" sz="1400" kern="1200" dirty="0">
                        <a:solidFill>
                          <a:schemeClr val="dk1"/>
                        </a:solidFill>
                        <a:latin typeface="Calibri" pitchFamily="34" charset="0"/>
                        <a:ea typeface="+mn-ea"/>
                        <a:cs typeface="+mn-cs"/>
                      </a:endParaRPr>
                    </a:p>
                  </a:txBody>
                  <a:tcPr anchor="ctr"/>
                </a:tc>
                <a:tc>
                  <a:txBody>
                    <a:bodyPr/>
                    <a:lstStyle/>
                    <a:p>
                      <a:pPr algn="ctr"/>
                      <a:r>
                        <a:rPr lang="en-IN" sz="1400" dirty="0" smtClean="0">
                          <a:latin typeface="Calibri" pitchFamily="34" charset="0"/>
                        </a:rPr>
                        <a:t>341</a:t>
                      </a:r>
                      <a:endParaRPr lang="en-IN" sz="1400" dirty="0">
                        <a:latin typeface="Calibri" pitchFamily="34" charset="0"/>
                      </a:endParaRPr>
                    </a:p>
                  </a:txBody>
                  <a:tcPr anchor="ctr"/>
                </a:tc>
              </a:tr>
              <a:tr h="1188844">
                <a:tc>
                  <a:txBody>
                    <a:bodyPr/>
                    <a:lstStyle/>
                    <a:p>
                      <a:pPr algn="ctr"/>
                      <a:r>
                        <a:rPr lang="en-IN" sz="1400" dirty="0" smtClean="0">
                          <a:latin typeface="Calibri" pitchFamily="34" charset="0"/>
                        </a:rPr>
                        <a:t>20</a:t>
                      </a:r>
                      <a:endParaRPr lang="en-IN" sz="1400" dirty="0">
                        <a:latin typeface="Calibri" pitchFamily="34" charset="0"/>
                      </a:endParaRPr>
                    </a:p>
                  </a:txBody>
                  <a:tcPr anchor="ctr"/>
                </a:tc>
                <a:tc>
                  <a:txBody>
                    <a:bodyPr/>
                    <a:lstStyle/>
                    <a:p>
                      <a:r>
                        <a:rPr lang="en-US" sz="1400" kern="1200" dirty="0" smtClean="0">
                          <a:solidFill>
                            <a:schemeClr val="dk1"/>
                          </a:solidFill>
                          <a:latin typeface="Calibri" pitchFamily="34" charset="0"/>
                          <a:ea typeface="+mn-ea"/>
                          <a:cs typeface="+mn-cs"/>
                        </a:rPr>
                        <a:t>CHAPTER 20 :</a:t>
                      </a:r>
                      <a:r>
                        <a:rPr lang="en-IN" sz="1400" kern="1200" dirty="0" smtClean="0">
                          <a:solidFill>
                            <a:schemeClr val="dk1"/>
                          </a:solidFill>
                          <a:latin typeface="Calibri" pitchFamily="34" charset="0"/>
                          <a:ea typeface="+mn-ea"/>
                          <a:cs typeface="+mn-cs"/>
                        </a:rPr>
                        <a:t>EMPLOYMENT OF MANAGERIAL, SUPERVISORY, TECHNICAL AND LABOUR</a:t>
                      </a:r>
                      <a:r>
                        <a:rPr lang="en-US" sz="1400" kern="1200" dirty="0" smtClean="0">
                          <a:solidFill>
                            <a:schemeClr val="dk1"/>
                          </a:solidFill>
                          <a:latin typeface="Calibri" pitchFamily="34" charset="0"/>
                          <a:ea typeface="+mn-ea"/>
                          <a:cs typeface="+mn-cs"/>
                        </a:rPr>
                        <a:t/>
                      </a:r>
                      <a:br>
                        <a:rPr lang="en-US" sz="1400" kern="1200" dirty="0" smtClean="0">
                          <a:solidFill>
                            <a:schemeClr val="dk1"/>
                          </a:solidFill>
                          <a:latin typeface="Calibri" pitchFamily="34" charset="0"/>
                          <a:ea typeface="+mn-ea"/>
                          <a:cs typeface="+mn-cs"/>
                        </a:rPr>
                      </a:br>
                      <a:r>
                        <a:rPr lang="en-IN" sz="1400" kern="1200" dirty="0" smtClean="0">
                          <a:solidFill>
                            <a:schemeClr val="dk1"/>
                          </a:solidFill>
                          <a:latin typeface="Calibri" pitchFamily="34" charset="0"/>
                          <a:ea typeface="+mn-ea"/>
                          <a:cs typeface="+mn-cs"/>
                        </a:rPr>
                        <a:t>STAFF</a:t>
                      </a:r>
                      <a:endParaRPr lang="en-IN" sz="1400" kern="1200" dirty="0">
                        <a:solidFill>
                          <a:schemeClr val="dk1"/>
                        </a:solidFill>
                        <a:latin typeface="Calibri" pitchFamily="34" charset="0"/>
                        <a:ea typeface="+mn-ea"/>
                        <a:cs typeface="+mn-cs"/>
                      </a:endParaRPr>
                    </a:p>
                  </a:txBody>
                  <a:tcPr anchor="ctr"/>
                </a:tc>
                <a:tc>
                  <a:txBody>
                    <a:bodyPr/>
                    <a:lstStyle/>
                    <a:p>
                      <a:pPr algn="ctr"/>
                      <a:r>
                        <a:rPr lang="en-IN" sz="1400" dirty="0" smtClean="0">
                          <a:latin typeface="Calibri" pitchFamily="34" charset="0"/>
                        </a:rPr>
                        <a:t>367</a:t>
                      </a:r>
                      <a:endParaRPr lang="en-IN" sz="1400" dirty="0">
                        <a:latin typeface="Calibri" pitchFamily="34" charset="0"/>
                      </a:endParaRPr>
                    </a:p>
                  </a:txBody>
                  <a:tcPr anchor="ctr"/>
                </a:tc>
              </a:tr>
              <a:tr h="495352">
                <a:tc>
                  <a:txBody>
                    <a:bodyPr/>
                    <a:lstStyle/>
                    <a:p>
                      <a:pPr algn="ctr"/>
                      <a:r>
                        <a:rPr lang="en-IN" sz="1400" dirty="0" smtClean="0">
                          <a:latin typeface="Calibri" pitchFamily="34" charset="0"/>
                        </a:rPr>
                        <a:t>21</a:t>
                      </a:r>
                      <a:endParaRPr lang="en-IN" sz="1400" dirty="0">
                        <a:latin typeface="Calibri" pitchFamily="34" charset="0"/>
                      </a:endParaRPr>
                    </a:p>
                  </a:txBody>
                  <a:tcPr anchor="ctr"/>
                </a:tc>
                <a:tc>
                  <a:txBody>
                    <a:bodyPr/>
                    <a:lstStyle/>
                    <a:p>
                      <a:r>
                        <a:rPr lang="en-IN" sz="1400" kern="1200" dirty="0" smtClean="0">
                          <a:solidFill>
                            <a:schemeClr val="dk1"/>
                          </a:solidFill>
                          <a:latin typeface="Calibri" pitchFamily="34" charset="0"/>
                          <a:ea typeface="+mn-ea"/>
                          <a:cs typeface="+mn-cs"/>
                        </a:rPr>
                        <a:t>OTHERS</a:t>
                      </a:r>
                      <a:endParaRPr lang="en-IN" sz="1400" kern="1200" dirty="0">
                        <a:solidFill>
                          <a:schemeClr val="dk1"/>
                        </a:solidFill>
                        <a:latin typeface="Calibri" pitchFamily="34" charset="0"/>
                        <a:ea typeface="+mn-ea"/>
                        <a:cs typeface="+mn-cs"/>
                      </a:endParaRPr>
                    </a:p>
                  </a:txBody>
                  <a:tcPr anchor="ctr"/>
                </a:tc>
                <a:tc>
                  <a:txBody>
                    <a:bodyPr/>
                    <a:lstStyle/>
                    <a:p>
                      <a:pPr algn="ctr"/>
                      <a:r>
                        <a:rPr lang="en-IN" sz="1400" dirty="0" smtClean="0">
                          <a:latin typeface="Calibri" pitchFamily="34" charset="0"/>
                        </a:rPr>
                        <a:t>384</a:t>
                      </a:r>
                      <a:endParaRPr lang="en-IN" sz="1400" dirty="0">
                        <a:latin typeface="Calibri" pitchFamily="34" charset="0"/>
                      </a:endParaRPr>
                    </a:p>
                  </a:txBody>
                  <a:tcPr anchor="ctr"/>
                </a:tc>
              </a:tr>
            </a:tbl>
          </a:graphicData>
        </a:graphic>
      </p:graphicFrame>
    </p:spTree>
  </p:cSld>
  <p:clrMapOvr>
    <a:masterClrMapping/>
  </p:clrMapOvr>
  <p:transition/>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5.3 YEAR </a:t>
            </a:r>
            <a:r>
              <a:rPr lang="en-US" dirty="0"/>
              <a:t>OF </a:t>
            </a:r>
            <a:r>
              <a:rPr lang="en-US" dirty="0" smtClean="0"/>
              <a:t>CONSTRUCTION (CONT’D)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52" name="Round Diagonal Corner Rectangle 51"/>
          <p:cNvSpPr/>
          <p:nvPr/>
        </p:nvSpPr>
        <p:spPr bwMode="auto">
          <a:xfrm>
            <a:off x="338287" y="8698907"/>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In West Bengal, 32% CS’s are more than 30 years old.</a:t>
            </a:r>
            <a:endParaRPr lang="en-US" sz="1200" dirty="0">
              <a:solidFill>
                <a:srgbClr val="002060"/>
              </a:solidFill>
              <a:latin typeface="Calibri" pitchFamily="34" charset="0"/>
            </a:endParaRPr>
          </a:p>
        </p:txBody>
      </p:sp>
      <p:sp>
        <p:nvSpPr>
          <p:cNvPr id="73" name="TextBox 72"/>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76203" y="1533075"/>
          <a:ext cx="6700260" cy="3099816"/>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63040"/>
                <a:gridCol w="580262"/>
                <a:gridCol w="580262"/>
                <a:gridCol w="580262"/>
                <a:gridCol w="580262"/>
                <a:gridCol w="580262"/>
                <a:gridCol w="548640"/>
                <a:gridCol w="548640"/>
                <a:gridCol w="658368"/>
                <a:gridCol w="580262"/>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All</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Jharkhand</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Karnataka(n=188)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Kerala</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n=143)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MP</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n=156)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Nagaland</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Orissa</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n=38)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Pondicherry</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Punjab</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n=402)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algn="l" fontAlgn="ctr"/>
                      <a:r>
                        <a:rPr lang="en-US" sz="1000" b="0" i="0" u="none" strike="noStrike" kern="1200" dirty="0">
                          <a:solidFill>
                            <a:srgbClr val="002060"/>
                          </a:solidFill>
                          <a:latin typeface="Calibri"/>
                          <a:ea typeface="+mn-ea"/>
                          <a:cs typeface="+mn-cs"/>
                        </a:rPr>
                        <a:t>Less than 1 yr </a:t>
                      </a:r>
                      <a:endParaRPr lang="en-US" sz="1000" b="0" i="0" u="none" strike="noStrike" kern="1200" dirty="0" smtClean="0">
                        <a:solidFill>
                          <a:srgbClr val="002060"/>
                        </a:solidFill>
                        <a:latin typeface="Calibri"/>
                        <a:ea typeface="+mn-ea"/>
                        <a:cs typeface="+mn-cs"/>
                      </a:endParaRPr>
                    </a:p>
                    <a:p>
                      <a:pPr algn="l" fontAlgn="ct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2012 to 2013)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 to 5yrs (2009 to 2011)</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6 to 10yrs (2004 to 2008)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11 to 15yrs (1999 to 2003)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16 to 20yrs (1994 to 1998)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21 to 25yrs (1993 to 1989)</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26 to 30yrs (1984 to 1988)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More than 30 yrs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1" i="0" u="none" strike="noStrike" kern="1200" dirty="0" smtClean="0">
                          <a:solidFill>
                            <a:srgbClr val="002060"/>
                          </a:solidFill>
                          <a:latin typeface="Calibri"/>
                          <a:ea typeface="+mn-ea"/>
                          <a:cs typeface="+mn-cs"/>
                        </a:rPr>
                        <a:t>M E A N (in yrs)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14.7</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25.0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9" name="Table 8"/>
          <p:cNvGraphicFramePr>
            <a:graphicFrameLocks noGrp="1"/>
          </p:cNvGraphicFramePr>
          <p:nvPr>
            <p:extLst>
              <p:ext uri="{D42A27DB-BD31-4B8C-83A1-F6EECF244321}">
                <p14:modId xmlns:p14="http://schemas.microsoft.com/office/powerpoint/2010/main" xmlns="" val="1900869649"/>
              </p:ext>
            </p:extLst>
          </p:nvPr>
        </p:nvGraphicFramePr>
        <p:xfrm>
          <a:off x="76203" y="4943932"/>
          <a:ext cx="6699294" cy="3099816"/>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63040"/>
                <a:gridCol w="585216"/>
                <a:gridCol w="668493"/>
                <a:gridCol w="668493"/>
                <a:gridCol w="668493"/>
                <a:gridCol w="668493"/>
                <a:gridCol w="668493"/>
                <a:gridCol w="640080"/>
                <a:gridCol w="668493"/>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All</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Rajasthan</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(n=104)</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Sikkim</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TN</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(n=102</a:t>
                      </a:r>
                      <a:r>
                        <a:rPr lang="en-US" sz="1000" b="1" i="0" u="none" strike="noStrike" kern="1200" dirty="0">
                          <a:solidFill>
                            <a:schemeClr val="bg1"/>
                          </a:solidFill>
                          <a:latin typeface="Calibri"/>
                          <a:ea typeface="+mn-ea"/>
                          <a:cs typeface="+mn-cs"/>
                        </a:rPr>
                        <a:t>)</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Tripura</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Uttaranchal</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WB</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n=464)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North East</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(n=37)</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algn="l" fontAlgn="ctr"/>
                      <a:r>
                        <a:rPr lang="en-US" sz="1000" b="0" i="0" u="none" strike="noStrike" kern="1200" dirty="0">
                          <a:solidFill>
                            <a:srgbClr val="002060"/>
                          </a:solidFill>
                          <a:latin typeface="Calibri"/>
                          <a:ea typeface="+mn-ea"/>
                          <a:cs typeface="+mn-cs"/>
                        </a:rPr>
                        <a:t>Less than 1 yr </a:t>
                      </a:r>
                      <a:endParaRPr lang="en-US" sz="1000" b="0" i="0" u="none" strike="noStrike" kern="1200" dirty="0" smtClean="0">
                        <a:solidFill>
                          <a:srgbClr val="002060"/>
                        </a:solidFill>
                        <a:latin typeface="Calibri"/>
                        <a:ea typeface="+mn-ea"/>
                        <a:cs typeface="+mn-cs"/>
                      </a:endParaRPr>
                    </a:p>
                    <a:p>
                      <a:pPr algn="l" fontAlgn="ct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2012 to 2013)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 to 5yrs (2009 to 2011)</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6 to 10yrs (2004 to 2008)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11 to 15yrs (1999 to 2003)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16 to 20yrs (1994 to 1998)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21 to 25yrs (1993 to 1989)</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26 to 30yrs (1984 to 1988)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More than 30 yrs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1" i="0" u="none" strike="noStrike" kern="1200" dirty="0" smtClean="0">
                          <a:solidFill>
                            <a:srgbClr val="002060"/>
                          </a:solidFill>
                          <a:latin typeface="Calibri"/>
                          <a:ea typeface="+mn-ea"/>
                          <a:cs typeface="+mn-cs"/>
                        </a:rPr>
                        <a:t>M E A N (in yrs)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14.7</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14.9</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9.9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17. AUTOMATION USED IN CARGO HANDLING AND REMOTE MONITORING OF CS’s </a:t>
            </a:r>
            <a:endParaRPr lang="en-US" dirty="0"/>
          </a:p>
        </p:txBody>
      </p:sp>
      <p:sp>
        <p:nvSpPr>
          <p:cNvPr id="3" name="Content Placeholder 2"/>
          <p:cNvSpPr>
            <a:spLocks noGrp="1"/>
          </p:cNvSpPr>
          <p:nvPr>
            <p:ph idx="1"/>
          </p:nvPr>
        </p:nvSpPr>
        <p:spPr/>
        <p:txBody>
          <a:bodyPr/>
          <a:lstStyle/>
          <a:p>
            <a:pPr algn="just">
              <a:buNone/>
            </a:pPr>
            <a:endParaRPr lang="en-US" sz="1400" dirty="0" smtClean="0"/>
          </a:p>
          <a:p>
            <a:pPr algn="just">
              <a:spcBef>
                <a:spcPts val="600"/>
              </a:spcBef>
              <a:spcAft>
                <a:spcPts val="600"/>
              </a:spcAft>
            </a:pPr>
            <a:r>
              <a:rPr lang="en-US" sz="1200" dirty="0" smtClean="0"/>
              <a:t>At an all India level, we see that 60% cold storages do not have sensors to measure the proportion of CO</a:t>
            </a:r>
            <a:r>
              <a:rPr lang="en-US" sz="1200" baseline="-25000" dirty="0" smtClean="0"/>
              <a:t>2</a:t>
            </a:r>
            <a:r>
              <a:rPr lang="en-US" sz="1200" dirty="0" smtClean="0"/>
              <a:t>, O</a:t>
            </a:r>
            <a:r>
              <a:rPr lang="en-US" sz="1200" baseline="-25000" dirty="0" smtClean="0"/>
              <a:t>2</a:t>
            </a:r>
            <a:r>
              <a:rPr lang="en-US" sz="1200" dirty="0" smtClean="0"/>
              <a:t> and humidity in the atmosphere.  1 out of 4 Type H and Type M cold storages make use of such sensors. </a:t>
            </a:r>
          </a:p>
          <a:p>
            <a:pPr algn="just">
              <a:spcBef>
                <a:spcPts val="600"/>
              </a:spcBef>
              <a:spcAft>
                <a:spcPts val="600"/>
              </a:spcAft>
            </a:pPr>
            <a:r>
              <a:rPr lang="en-US" sz="1200" dirty="0" smtClean="0"/>
              <a:t>In both North and West zones, close to 30% cold storages have automatic sensors fitted in the facility.</a:t>
            </a:r>
            <a:endParaRPr lang="en-IN" sz="1200" dirty="0" smtClean="0"/>
          </a:p>
          <a:p>
            <a:pPr algn="just"/>
            <a:endParaRPr lang="en-IN" sz="1400" dirty="0" smtClean="0"/>
          </a:p>
          <a:p>
            <a:pPr algn="just"/>
            <a:endParaRPr lang="en-IN" sz="1400" dirty="0" smtClean="0"/>
          </a:p>
          <a:p>
            <a:pPr algn="just"/>
            <a:endParaRPr lang="en-IN" sz="1400" dirty="0" smtClean="0"/>
          </a:p>
          <a:p>
            <a:pPr algn="just"/>
            <a:endParaRPr lang="en-IN" sz="1400" dirty="0" smtClean="0"/>
          </a:p>
          <a:p>
            <a:pPr algn="just"/>
            <a:endParaRPr lang="en-IN" sz="1400" dirty="0" smtClean="0"/>
          </a:p>
          <a:p>
            <a:pPr algn="just"/>
            <a:endParaRPr lang="en-IN" sz="1400" dirty="0" smtClean="0"/>
          </a:p>
          <a:p>
            <a:pPr algn="just"/>
            <a:endParaRPr lang="en-IN" sz="1400" dirty="0" smtClean="0"/>
          </a:p>
          <a:p>
            <a:pPr algn="just"/>
            <a:endParaRPr lang="en-IN" sz="1400" dirty="0" smtClean="0"/>
          </a:p>
          <a:p>
            <a:pPr algn="just"/>
            <a:endParaRPr lang="en-IN" sz="1400" dirty="0" smtClean="0"/>
          </a:p>
          <a:p>
            <a:pPr algn="just"/>
            <a:endParaRPr lang="en-IN" sz="1400" dirty="0" smtClean="0"/>
          </a:p>
          <a:p>
            <a:pPr algn="just"/>
            <a:r>
              <a:rPr lang="en-IN" sz="1200" dirty="0" smtClean="0"/>
              <a:t>The number of cold storages using CO</a:t>
            </a:r>
            <a:r>
              <a:rPr lang="en-IN" sz="1200" baseline="-25000" dirty="0" smtClean="0"/>
              <a:t>2</a:t>
            </a:r>
            <a:r>
              <a:rPr lang="en-IN" sz="1200" dirty="0" smtClean="0"/>
              <a:t> sensors are higher among those built after 2009. </a:t>
            </a:r>
          </a:p>
          <a:p>
            <a:pPr algn="just"/>
            <a:endParaRPr lang="en-IN" dirty="0" smtClean="0"/>
          </a:p>
          <a:p>
            <a:pPr algn="just"/>
            <a:endParaRPr lang="en-IN" dirty="0" smtClean="0"/>
          </a:p>
          <a:p>
            <a:pPr algn="just"/>
            <a:endParaRPr lang="en-IN" dirty="0" smtClean="0"/>
          </a:p>
          <a:p>
            <a:pPr algn="just"/>
            <a:endParaRPr lang="en-IN" dirty="0" smtClean="0"/>
          </a:p>
          <a:p>
            <a:pPr algn="just"/>
            <a:endParaRPr lang="en-IN" dirty="0" smtClean="0"/>
          </a:p>
          <a:p>
            <a:pPr algn="just"/>
            <a:endParaRPr lang="en-IN" dirty="0" smtClean="0"/>
          </a:p>
          <a:p>
            <a:pPr algn="just">
              <a:buNone/>
            </a:pPr>
            <a:endParaRPr lang="en-US" dirty="0" smtClean="0"/>
          </a:p>
          <a:p>
            <a:pPr algn="just"/>
            <a:endParaRPr lang="en-US" dirty="0" smtClean="0"/>
          </a:p>
        </p:txBody>
      </p:sp>
      <p:graphicFrame>
        <p:nvGraphicFramePr>
          <p:cNvPr id="7" name="Table 6"/>
          <p:cNvGraphicFramePr>
            <a:graphicFrameLocks noGrp="1"/>
          </p:cNvGraphicFramePr>
          <p:nvPr/>
        </p:nvGraphicFramePr>
        <p:xfrm>
          <a:off x="1096875" y="2909398"/>
          <a:ext cx="4971415" cy="1491840"/>
        </p:xfrm>
        <a:graphic>
          <a:graphicData uri="http://schemas.openxmlformats.org/drawingml/2006/table">
            <a:tbl>
              <a:tblPr/>
              <a:tblGrid>
                <a:gridCol w="2063009"/>
                <a:gridCol w="1454203"/>
                <a:gridCol w="1454203"/>
              </a:tblGrid>
              <a:tr h="395634">
                <a:tc>
                  <a:txBody>
                    <a:bodyPr/>
                    <a:lstStyle/>
                    <a:p>
                      <a:pPr algn="just"/>
                      <a:endParaRPr lang="en-US" sz="1200" dirty="0">
                        <a:solidFill>
                          <a:srgbClr val="000000"/>
                        </a:solidFill>
                        <a:latin typeface="Calibri" pitchFamily="34" charset="0"/>
                        <a:ea typeface="Times New Roman"/>
                      </a:endParaRPr>
                    </a:p>
                  </a:txBody>
                  <a:tcPr marL="68580" marR="68580" marT="0" marB="0">
                    <a:lnL>
                      <a:noFill/>
                    </a:lnL>
                    <a:lnR w="12700" cap="flat" cmpd="sng" algn="ctr">
                      <a:solidFill>
                        <a:srgbClr val="F0AD00"/>
                      </a:solidFill>
                      <a:prstDash val="solid"/>
                      <a:round/>
                      <a:headEnd type="none" w="med" len="med"/>
                      <a:tailEnd type="none" w="med" len="med"/>
                    </a:lnR>
                    <a:lnT>
                      <a:noFill/>
                    </a:lnT>
                    <a:lnB w="12700" cap="flat" cmpd="sng" algn="ctr">
                      <a:solidFill>
                        <a:srgbClr val="F0AD00"/>
                      </a:solidFill>
                      <a:prstDash val="solid"/>
                      <a:round/>
                      <a:headEnd type="none" w="med" len="med"/>
                      <a:tailEnd type="none" w="med" len="med"/>
                    </a:lnB>
                    <a:solidFill>
                      <a:srgbClr val="FFFFFF"/>
                    </a:solidFill>
                  </a:tcPr>
                </a:tc>
                <a:tc>
                  <a:txBody>
                    <a:bodyPr/>
                    <a:lstStyle/>
                    <a:p>
                      <a:pPr marL="90170" marR="0" algn="ctr" fontAlgn="b">
                        <a:lnSpc>
                          <a:spcPct val="115000"/>
                        </a:lnSpc>
                        <a:spcBef>
                          <a:spcPts val="0"/>
                        </a:spcBef>
                        <a:spcAft>
                          <a:spcPts val="0"/>
                        </a:spcAft>
                      </a:pPr>
                      <a:r>
                        <a:rPr lang="en-IN" sz="1200" kern="0" dirty="0">
                          <a:solidFill>
                            <a:srgbClr val="000000"/>
                          </a:solidFill>
                          <a:latin typeface="Calibri" pitchFamily="34" charset="0"/>
                          <a:ea typeface="MS PGothic"/>
                          <a:cs typeface="Times New Roman"/>
                        </a:rPr>
                        <a:t>CS built before </a:t>
                      </a:r>
                      <a:r>
                        <a:rPr lang="en-IN" sz="1200" kern="0" dirty="0" smtClean="0">
                          <a:solidFill>
                            <a:srgbClr val="000000"/>
                          </a:solidFill>
                          <a:latin typeface="Calibri" pitchFamily="34" charset="0"/>
                          <a:ea typeface="MS PGothic"/>
                          <a:cs typeface="Times New Roman"/>
                        </a:rPr>
                        <a:t>2009</a:t>
                      </a:r>
                      <a:endParaRPr lang="en-US" sz="1200" kern="1200" dirty="0">
                        <a:solidFill>
                          <a:srgbClr val="000000"/>
                        </a:solidFill>
                        <a:latin typeface="Calibri" pitchFamily="34" charset="0"/>
                        <a:ea typeface="Corbel"/>
                        <a:cs typeface="Times New Roman"/>
                      </a:endParaRPr>
                    </a:p>
                  </a:txBody>
                  <a:tcPr marL="68580" marR="68580" marT="0" marB="0">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7E4"/>
                    </a:solidFill>
                  </a:tcPr>
                </a:tc>
                <a:tc>
                  <a:txBody>
                    <a:bodyPr/>
                    <a:lstStyle/>
                    <a:p>
                      <a:pPr marL="90170" marR="0" algn="ctr" fontAlgn="b">
                        <a:lnSpc>
                          <a:spcPct val="115000"/>
                        </a:lnSpc>
                        <a:spcBef>
                          <a:spcPts val="0"/>
                        </a:spcBef>
                        <a:spcAft>
                          <a:spcPts val="0"/>
                        </a:spcAft>
                      </a:pPr>
                      <a:r>
                        <a:rPr lang="en-IN" sz="1200" kern="0" dirty="0">
                          <a:solidFill>
                            <a:srgbClr val="000000"/>
                          </a:solidFill>
                          <a:latin typeface="Calibri" pitchFamily="34" charset="0"/>
                          <a:ea typeface="MS PGothic"/>
                          <a:cs typeface="Times New Roman"/>
                        </a:rPr>
                        <a:t>CS built </a:t>
                      </a:r>
                      <a:r>
                        <a:rPr lang="en-IN" sz="1200" kern="0" dirty="0" smtClean="0">
                          <a:solidFill>
                            <a:srgbClr val="000000"/>
                          </a:solidFill>
                          <a:latin typeface="Calibri" pitchFamily="34" charset="0"/>
                          <a:ea typeface="MS PGothic"/>
                          <a:cs typeface="Times New Roman"/>
                        </a:rPr>
                        <a:t>after</a:t>
                      </a:r>
                    </a:p>
                    <a:p>
                      <a:pPr marL="90170" marR="0" algn="ctr" fontAlgn="b">
                        <a:lnSpc>
                          <a:spcPct val="115000"/>
                        </a:lnSpc>
                        <a:spcBef>
                          <a:spcPts val="0"/>
                        </a:spcBef>
                        <a:spcAft>
                          <a:spcPts val="0"/>
                        </a:spcAft>
                      </a:pPr>
                      <a:r>
                        <a:rPr lang="en-IN" sz="1200" kern="0" dirty="0" smtClean="0">
                          <a:solidFill>
                            <a:srgbClr val="000000"/>
                          </a:solidFill>
                          <a:latin typeface="Calibri" pitchFamily="34" charset="0"/>
                          <a:ea typeface="MS PGothic"/>
                          <a:cs typeface="Times New Roman"/>
                        </a:rPr>
                        <a:t>2009</a:t>
                      </a:r>
                      <a:endParaRPr lang="en-US" sz="1200" kern="1200" dirty="0">
                        <a:solidFill>
                          <a:srgbClr val="000000"/>
                        </a:solidFill>
                        <a:latin typeface="Calibri" pitchFamily="34" charset="0"/>
                        <a:ea typeface="Corbel"/>
                        <a:cs typeface="Times New Roman"/>
                      </a:endParaRPr>
                    </a:p>
                  </a:txBody>
                  <a:tcPr marL="68580" marR="68580" marT="0" marB="0">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7E4"/>
                    </a:solidFill>
                  </a:tcPr>
                </a:tc>
              </a:tr>
              <a:tr h="357072">
                <a:tc>
                  <a:txBody>
                    <a:bodyPr/>
                    <a:lstStyle/>
                    <a:p>
                      <a:pPr marL="90170" marR="0" algn="l" fontAlgn="ctr">
                        <a:lnSpc>
                          <a:spcPct val="115000"/>
                        </a:lnSpc>
                        <a:spcBef>
                          <a:spcPts val="0"/>
                        </a:spcBef>
                        <a:spcAft>
                          <a:spcPts val="0"/>
                        </a:spcAft>
                      </a:pPr>
                      <a:r>
                        <a:rPr lang="en-IN" sz="1200" b="1" kern="0" dirty="0">
                          <a:solidFill>
                            <a:srgbClr val="000000"/>
                          </a:solidFill>
                          <a:latin typeface="Calibri" pitchFamily="34" charset="0"/>
                          <a:ea typeface="MS PGothic"/>
                          <a:cs typeface="Times New Roman"/>
                        </a:rPr>
                        <a:t>In use</a:t>
                      </a:r>
                      <a:endParaRPr lang="en-US" sz="1200" kern="1200" dirty="0">
                        <a:solidFill>
                          <a:srgbClr val="000000"/>
                        </a:solidFill>
                        <a:latin typeface="Calibri" pitchFamily="34" charset="0"/>
                        <a:ea typeface="Corbel"/>
                        <a:cs typeface="Times New Roman"/>
                      </a:endParaRPr>
                    </a:p>
                  </a:txBody>
                  <a:tcPr marL="68580" marR="68580" marT="0" marB="0" anchor="ctr">
                    <a:lnL>
                      <a:noFill/>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FFF"/>
                    </a:solidFill>
                  </a:tcPr>
                </a:tc>
                <a:tc>
                  <a:txBody>
                    <a:bodyPr/>
                    <a:lstStyle/>
                    <a:p>
                      <a:pPr algn="ctr" fontAlgn="ctr"/>
                      <a:r>
                        <a:rPr lang="en-US" sz="1200" kern="0" dirty="0" smtClean="0">
                          <a:solidFill>
                            <a:srgbClr val="000000"/>
                          </a:solidFill>
                          <a:latin typeface="Calibri" pitchFamily="34" charset="0"/>
                          <a:ea typeface="MS PGothic"/>
                          <a:cs typeface="Times New Roman"/>
                        </a:rPr>
                        <a:t>25%</a:t>
                      </a:r>
                      <a:endParaRPr lang="en-US" sz="1200" kern="0" dirty="0">
                        <a:solidFill>
                          <a:srgbClr val="000000"/>
                        </a:solidFill>
                        <a:latin typeface="Calibri" pitchFamily="34" charset="0"/>
                        <a:ea typeface="MS PGothic"/>
                        <a:cs typeface="Times New Roman"/>
                      </a:endParaRPr>
                    </a:p>
                  </a:txBody>
                  <a:tcPr marL="9525" marR="9525" marT="9525"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D878"/>
                    </a:solidFill>
                  </a:tcPr>
                </a:tc>
                <a:tc>
                  <a:txBody>
                    <a:bodyPr/>
                    <a:lstStyle/>
                    <a:p>
                      <a:pPr algn="ctr" fontAlgn="ctr"/>
                      <a:r>
                        <a:rPr lang="en-US" sz="1200" kern="0" dirty="0" smtClean="0">
                          <a:solidFill>
                            <a:srgbClr val="000000"/>
                          </a:solidFill>
                          <a:latin typeface="Calibri" pitchFamily="34" charset="0"/>
                          <a:ea typeface="MS PGothic"/>
                          <a:cs typeface="Times New Roman"/>
                        </a:rPr>
                        <a:t>28%</a:t>
                      </a:r>
                      <a:endParaRPr lang="en-US" sz="1200" kern="0" dirty="0">
                        <a:solidFill>
                          <a:srgbClr val="000000"/>
                        </a:solidFill>
                        <a:latin typeface="Calibri" pitchFamily="34" charset="0"/>
                        <a:ea typeface="MS PGothic"/>
                        <a:cs typeface="Times New Roman"/>
                      </a:endParaRPr>
                    </a:p>
                  </a:txBody>
                  <a:tcPr marL="9525" marR="9525" marT="9525"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D878"/>
                    </a:solidFill>
                  </a:tcPr>
                </a:tc>
              </a:tr>
              <a:tr h="357072">
                <a:tc>
                  <a:txBody>
                    <a:bodyPr/>
                    <a:lstStyle/>
                    <a:p>
                      <a:pPr marL="90170" marR="0" algn="l" fontAlgn="ctr">
                        <a:lnSpc>
                          <a:spcPct val="115000"/>
                        </a:lnSpc>
                        <a:spcBef>
                          <a:spcPts val="0"/>
                        </a:spcBef>
                        <a:spcAft>
                          <a:spcPts val="0"/>
                        </a:spcAft>
                      </a:pPr>
                      <a:r>
                        <a:rPr lang="en-IN" sz="1200" b="1" kern="0" dirty="0">
                          <a:solidFill>
                            <a:srgbClr val="000000"/>
                          </a:solidFill>
                          <a:latin typeface="Calibri" pitchFamily="34" charset="0"/>
                          <a:ea typeface="MS PGothic"/>
                          <a:cs typeface="Times New Roman"/>
                        </a:rPr>
                        <a:t>Not in use</a:t>
                      </a:r>
                      <a:endParaRPr lang="en-US" sz="1200" kern="1200" dirty="0">
                        <a:solidFill>
                          <a:srgbClr val="000000"/>
                        </a:solidFill>
                        <a:latin typeface="Calibri" pitchFamily="34" charset="0"/>
                        <a:ea typeface="Corbel"/>
                        <a:cs typeface="Times New Roman"/>
                      </a:endParaRPr>
                    </a:p>
                  </a:txBody>
                  <a:tcPr marL="68580" marR="68580" marT="0" marB="0" anchor="ctr">
                    <a:lnL>
                      <a:noFill/>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FFF"/>
                    </a:solidFill>
                  </a:tcPr>
                </a:tc>
                <a:tc>
                  <a:txBody>
                    <a:bodyPr/>
                    <a:lstStyle/>
                    <a:p>
                      <a:pPr algn="ctr" fontAlgn="ctr"/>
                      <a:r>
                        <a:rPr lang="en-US" sz="1200" kern="0" dirty="0">
                          <a:solidFill>
                            <a:srgbClr val="000000"/>
                          </a:solidFill>
                          <a:latin typeface="Calibri" pitchFamily="34" charset="0"/>
                          <a:ea typeface="MS PGothic"/>
                          <a:cs typeface="Times New Roman"/>
                        </a:rPr>
                        <a:t>61%</a:t>
                      </a:r>
                    </a:p>
                  </a:txBody>
                  <a:tcPr marL="9525" marR="9525" marT="9525"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ECBC"/>
                    </a:solidFill>
                  </a:tcPr>
                </a:tc>
                <a:tc>
                  <a:txBody>
                    <a:bodyPr/>
                    <a:lstStyle/>
                    <a:p>
                      <a:pPr algn="ctr" fontAlgn="ctr"/>
                      <a:r>
                        <a:rPr lang="en-US" sz="1200" kern="0" dirty="0" smtClean="0">
                          <a:solidFill>
                            <a:srgbClr val="000000"/>
                          </a:solidFill>
                          <a:latin typeface="Calibri" pitchFamily="34" charset="0"/>
                          <a:ea typeface="MS PGothic"/>
                          <a:cs typeface="Times New Roman"/>
                        </a:rPr>
                        <a:t>57%</a:t>
                      </a:r>
                      <a:endParaRPr lang="en-US" sz="1200" kern="0" dirty="0">
                        <a:solidFill>
                          <a:srgbClr val="000000"/>
                        </a:solidFill>
                        <a:latin typeface="Calibri" pitchFamily="34" charset="0"/>
                        <a:ea typeface="MS PGothic"/>
                        <a:cs typeface="Times New Roman"/>
                      </a:endParaRPr>
                    </a:p>
                  </a:txBody>
                  <a:tcPr marL="9525" marR="9525" marT="9525"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ECBC"/>
                    </a:solidFill>
                  </a:tcPr>
                </a:tc>
              </a:tr>
              <a:tr h="357072">
                <a:tc>
                  <a:txBody>
                    <a:bodyPr/>
                    <a:lstStyle/>
                    <a:p>
                      <a:pPr marL="90170" marR="0" algn="l" fontAlgn="ctr">
                        <a:lnSpc>
                          <a:spcPct val="115000"/>
                        </a:lnSpc>
                        <a:spcBef>
                          <a:spcPts val="0"/>
                        </a:spcBef>
                        <a:spcAft>
                          <a:spcPts val="0"/>
                        </a:spcAft>
                      </a:pPr>
                      <a:r>
                        <a:rPr lang="en-IN" sz="1200" b="1" kern="0" dirty="0">
                          <a:solidFill>
                            <a:srgbClr val="000000"/>
                          </a:solidFill>
                          <a:latin typeface="Calibri" pitchFamily="34" charset="0"/>
                          <a:ea typeface="MS PGothic"/>
                          <a:cs typeface="Times New Roman"/>
                        </a:rPr>
                        <a:t>Reported not needed</a:t>
                      </a:r>
                      <a:endParaRPr lang="en-US" sz="1200" kern="1200" dirty="0">
                        <a:solidFill>
                          <a:srgbClr val="000000"/>
                        </a:solidFill>
                        <a:latin typeface="Calibri" pitchFamily="34" charset="0"/>
                        <a:ea typeface="Corbel"/>
                        <a:cs typeface="Times New Roman"/>
                      </a:endParaRPr>
                    </a:p>
                  </a:txBody>
                  <a:tcPr marL="68580" marR="68580" marT="0" marB="0" anchor="ctr">
                    <a:lnL>
                      <a:noFill/>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a:noFill/>
                    </a:lnB>
                    <a:solidFill>
                      <a:srgbClr val="FFFFFF"/>
                    </a:solidFill>
                  </a:tcPr>
                </a:tc>
                <a:tc>
                  <a:txBody>
                    <a:bodyPr/>
                    <a:lstStyle/>
                    <a:p>
                      <a:pPr algn="ctr" fontAlgn="ctr"/>
                      <a:r>
                        <a:rPr lang="en-US" sz="1200" kern="0" dirty="0">
                          <a:solidFill>
                            <a:srgbClr val="000000"/>
                          </a:solidFill>
                          <a:latin typeface="Calibri" pitchFamily="34" charset="0"/>
                          <a:ea typeface="MS PGothic"/>
                          <a:cs typeface="Times New Roman"/>
                        </a:rPr>
                        <a:t>14%</a:t>
                      </a:r>
                    </a:p>
                  </a:txBody>
                  <a:tcPr marL="9525" marR="9525" marT="9525"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D878"/>
                    </a:solidFill>
                  </a:tcPr>
                </a:tc>
                <a:tc>
                  <a:txBody>
                    <a:bodyPr/>
                    <a:lstStyle/>
                    <a:p>
                      <a:pPr algn="ctr" fontAlgn="ctr"/>
                      <a:r>
                        <a:rPr lang="en-US" sz="1200" kern="0" dirty="0" smtClean="0">
                          <a:solidFill>
                            <a:srgbClr val="000000"/>
                          </a:solidFill>
                          <a:latin typeface="Calibri" pitchFamily="34" charset="0"/>
                          <a:ea typeface="MS PGothic"/>
                          <a:cs typeface="Times New Roman"/>
                        </a:rPr>
                        <a:t>15%</a:t>
                      </a:r>
                      <a:endParaRPr lang="en-US" sz="1200" kern="0" dirty="0">
                        <a:solidFill>
                          <a:srgbClr val="000000"/>
                        </a:solidFill>
                        <a:latin typeface="Calibri" pitchFamily="34" charset="0"/>
                        <a:ea typeface="MS PGothic"/>
                        <a:cs typeface="Times New Roman"/>
                      </a:endParaRPr>
                    </a:p>
                  </a:txBody>
                  <a:tcPr marL="9525" marR="9525" marT="9525"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D878"/>
                    </a:solidFill>
                  </a:tcPr>
                </a:tc>
              </a:tr>
            </a:tbl>
          </a:graphicData>
        </a:graphic>
      </p:graphicFrame>
    </p:spTree>
  </p:cSld>
  <p:clrMapOvr>
    <a:masterClrMapping/>
  </p:clrMapOvr>
  <p:transition/>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17. </a:t>
            </a:r>
            <a:r>
              <a:rPr lang="en-US" i="1" dirty="0" smtClean="0"/>
              <a:t>A</a:t>
            </a:r>
            <a:r>
              <a:rPr lang="en-US" dirty="0" smtClean="0"/>
              <a:t>UTOMATION USED IN CARGO HANDLING AND REMOTE MONITORING OF CS’s </a:t>
            </a:r>
            <a:endParaRPr lang="en-US" dirty="0"/>
          </a:p>
        </p:txBody>
      </p:sp>
      <p:sp>
        <p:nvSpPr>
          <p:cNvPr id="3" name="Content Placeholder 2"/>
          <p:cNvSpPr>
            <a:spLocks noGrp="1"/>
          </p:cNvSpPr>
          <p:nvPr>
            <p:ph idx="1"/>
          </p:nvPr>
        </p:nvSpPr>
        <p:spPr/>
        <p:txBody>
          <a:bodyPr/>
          <a:lstStyle/>
          <a:p>
            <a:pPr algn="just">
              <a:spcBef>
                <a:spcPts val="600"/>
              </a:spcBef>
              <a:spcAft>
                <a:spcPts val="600"/>
              </a:spcAft>
              <a:buNone/>
            </a:pPr>
            <a:endParaRPr lang="en-IN" sz="1200" dirty="0" smtClean="0"/>
          </a:p>
          <a:p>
            <a:pPr algn="just">
              <a:spcBef>
                <a:spcPts val="600"/>
              </a:spcBef>
              <a:spcAft>
                <a:spcPts val="600"/>
              </a:spcAft>
            </a:pPr>
            <a:r>
              <a:rPr lang="en-IN" sz="1800" b="1" dirty="0" smtClean="0"/>
              <a:t>Automated Ventilation – Ownership Type</a:t>
            </a:r>
          </a:p>
          <a:p>
            <a:pPr algn="just">
              <a:spcBef>
                <a:spcPts val="600"/>
              </a:spcBef>
              <a:spcAft>
                <a:spcPts val="600"/>
              </a:spcAft>
            </a:pPr>
            <a:endParaRPr lang="en-US" sz="1800" b="1" dirty="0" smtClean="0"/>
          </a:p>
          <a:p>
            <a:pPr algn="just">
              <a:spcBef>
                <a:spcPts val="600"/>
              </a:spcBef>
              <a:spcAft>
                <a:spcPts val="600"/>
              </a:spcAft>
            </a:pPr>
            <a:endParaRPr lang="en-US" sz="1800" b="1" dirty="0" smtClean="0"/>
          </a:p>
          <a:p>
            <a:pPr algn="just">
              <a:spcBef>
                <a:spcPts val="600"/>
              </a:spcBef>
              <a:spcAft>
                <a:spcPts val="600"/>
              </a:spcAft>
            </a:pPr>
            <a:endParaRPr lang="en-US" sz="1800" b="1" dirty="0" smtClean="0"/>
          </a:p>
          <a:p>
            <a:pPr algn="just">
              <a:spcBef>
                <a:spcPts val="600"/>
              </a:spcBef>
              <a:spcAft>
                <a:spcPts val="600"/>
              </a:spcAft>
            </a:pPr>
            <a:endParaRPr lang="en-US" sz="1800" b="1" dirty="0" smtClean="0"/>
          </a:p>
          <a:p>
            <a:pPr algn="just">
              <a:spcBef>
                <a:spcPts val="600"/>
              </a:spcBef>
              <a:spcAft>
                <a:spcPts val="600"/>
              </a:spcAft>
            </a:pPr>
            <a:r>
              <a:rPr lang="en-US" sz="1200" dirty="0" smtClean="0"/>
              <a:t>Automatic ventilation system is found in more percentage of urban CSs compared to rural CSs.</a:t>
            </a:r>
          </a:p>
          <a:p>
            <a:pPr algn="just">
              <a:spcBef>
                <a:spcPts val="600"/>
              </a:spcBef>
              <a:spcAft>
                <a:spcPts val="600"/>
              </a:spcAft>
            </a:pPr>
            <a:r>
              <a:rPr lang="en-US" sz="1200" dirty="0" smtClean="0"/>
              <a:t>Like wise more no. of non NHB assisted CSs had automatic ventilation systems</a:t>
            </a:r>
          </a:p>
          <a:p>
            <a:pPr algn="just">
              <a:spcBef>
                <a:spcPts val="600"/>
              </a:spcBef>
              <a:spcAft>
                <a:spcPts val="600"/>
              </a:spcAft>
              <a:buNone/>
            </a:pPr>
            <a:r>
              <a:rPr lang="en-US" sz="1400" dirty="0" smtClean="0"/>
              <a:t> </a:t>
            </a:r>
          </a:p>
          <a:p>
            <a:pPr algn="just">
              <a:spcBef>
                <a:spcPts val="600"/>
              </a:spcBef>
              <a:spcAft>
                <a:spcPts val="600"/>
              </a:spcAft>
            </a:pPr>
            <a:r>
              <a:rPr lang="en-US" sz="1800" b="1" dirty="0" smtClean="0"/>
              <a:t>Sensors for Atmosphere – Ownership Type</a:t>
            </a:r>
          </a:p>
          <a:p>
            <a:pPr algn="just">
              <a:spcBef>
                <a:spcPts val="600"/>
              </a:spcBef>
              <a:spcAft>
                <a:spcPts val="600"/>
              </a:spcAft>
            </a:pPr>
            <a:endParaRPr lang="en-US" sz="1800" b="1" dirty="0" smtClean="0"/>
          </a:p>
          <a:p>
            <a:pPr algn="just">
              <a:spcBef>
                <a:spcPts val="600"/>
              </a:spcBef>
              <a:spcAft>
                <a:spcPts val="600"/>
              </a:spcAft>
            </a:pPr>
            <a:endParaRPr lang="en-US" sz="1800" b="1" dirty="0" smtClean="0"/>
          </a:p>
          <a:p>
            <a:pPr algn="just">
              <a:spcBef>
                <a:spcPts val="600"/>
              </a:spcBef>
              <a:spcAft>
                <a:spcPts val="600"/>
              </a:spcAft>
            </a:pPr>
            <a:endParaRPr lang="en-US" sz="1800" b="1" dirty="0" smtClean="0"/>
          </a:p>
          <a:p>
            <a:pPr algn="just">
              <a:spcBef>
                <a:spcPts val="600"/>
              </a:spcBef>
              <a:spcAft>
                <a:spcPts val="600"/>
              </a:spcAft>
            </a:pPr>
            <a:endParaRPr lang="en-US" sz="1800" b="1" dirty="0" smtClean="0"/>
          </a:p>
          <a:p>
            <a:pPr algn="just">
              <a:spcBef>
                <a:spcPts val="600"/>
              </a:spcBef>
              <a:spcAft>
                <a:spcPts val="600"/>
              </a:spcAft>
            </a:pPr>
            <a:endParaRPr lang="en-US" sz="1200" b="1" dirty="0" smtClean="0"/>
          </a:p>
          <a:p>
            <a:pPr algn="just">
              <a:spcBef>
                <a:spcPts val="600"/>
              </a:spcBef>
              <a:spcAft>
                <a:spcPts val="600"/>
              </a:spcAft>
            </a:pPr>
            <a:r>
              <a:rPr lang="en-US" sz="1200" dirty="0" smtClean="0"/>
              <a:t>More percentage of rural CSs and NHB assisted CSs have CO</a:t>
            </a:r>
            <a:r>
              <a:rPr lang="en-US" sz="1200" baseline="-25000" dirty="0" smtClean="0"/>
              <a:t>2</a:t>
            </a:r>
            <a:r>
              <a:rPr lang="en-US" sz="1200" dirty="0" smtClean="0"/>
              <a:t> sensors.</a:t>
            </a:r>
            <a:endParaRPr lang="en-US" sz="1200" dirty="0"/>
          </a:p>
        </p:txBody>
      </p:sp>
      <p:graphicFrame>
        <p:nvGraphicFramePr>
          <p:cNvPr id="6" name="Table 5"/>
          <p:cNvGraphicFramePr>
            <a:graphicFrameLocks noGrp="1"/>
          </p:cNvGraphicFramePr>
          <p:nvPr/>
        </p:nvGraphicFramePr>
        <p:xfrm>
          <a:off x="456550" y="2152799"/>
          <a:ext cx="5290993" cy="1197864"/>
        </p:xfrm>
        <a:graphic>
          <a:graphicData uri="http://schemas.openxmlformats.org/drawingml/2006/table">
            <a:tbl>
              <a:tblPr firstRow="1" bandRow="1">
                <a:tableStyleId>{5C22544A-7EE6-4342-B048-85BDC9FD1C3A}</a:tableStyleId>
              </a:tblPr>
              <a:tblGrid>
                <a:gridCol w="1252600"/>
                <a:gridCol w="1072151"/>
                <a:gridCol w="947046"/>
                <a:gridCol w="1009598"/>
                <a:gridCol w="1009598"/>
              </a:tblGrid>
              <a:tr h="370840">
                <a:tc>
                  <a:txBody>
                    <a:bodyPr/>
                    <a:lstStyle/>
                    <a:p>
                      <a:pPr algn="ctr"/>
                      <a:r>
                        <a:rPr lang="en-US" sz="1100" b="0" kern="1200" dirty="0" smtClean="0">
                          <a:solidFill>
                            <a:schemeClr val="tx1"/>
                          </a:solidFill>
                          <a:latin typeface="Calibri" pitchFamily="34" charset="0"/>
                          <a:ea typeface="Corbel"/>
                          <a:cs typeface="Times New Roman"/>
                        </a:rPr>
                        <a:t>Automated</a:t>
                      </a:r>
                      <a:r>
                        <a:rPr lang="en-US" sz="1100" b="0" kern="1200" baseline="0" dirty="0" smtClean="0">
                          <a:solidFill>
                            <a:schemeClr val="tx1"/>
                          </a:solidFill>
                          <a:latin typeface="Calibri" pitchFamily="34" charset="0"/>
                          <a:ea typeface="Corbel"/>
                          <a:cs typeface="Times New Roman"/>
                        </a:rPr>
                        <a:t> Ventilation</a:t>
                      </a:r>
                      <a:endParaRPr lang="en-US" sz="1100" b="0" kern="1200" dirty="0" smtClean="0">
                        <a:solidFill>
                          <a:schemeClr val="tx1"/>
                        </a:solidFill>
                        <a:latin typeface="Calibri" pitchFamily="34" charset="0"/>
                        <a:ea typeface="Corbel"/>
                        <a:cs typeface="Times New Roman"/>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Urban CS’s</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(n=1481)</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Rural</a:t>
                      </a:r>
                      <a:r>
                        <a:rPr lang="en-US" sz="1100" b="0" kern="1200" baseline="0" dirty="0" smtClean="0">
                          <a:solidFill>
                            <a:schemeClr val="tx1"/>
                          </a:solidFill>
                          <a:latin typeface="Calibri" pitchFamily="34" charset="0"/>
                          <a:ea typeface="Corbel"/>
                          <a:cs typeface="Times New Roman"/>
                        </a:rPr>
                        <a:t> CS’s</a:t>
                      </a:r>
                    </a:p>
                    <a:p>
                      <a:pPr marL="115888" marR="0" indent="0" algn="ctr" defTabSz="914400" rtl="0" eaLnBrk="1" fontAlgn="b" latinLnBrk="0" hangingPunct="1">
                        <a:lnSpc>
                          <a:spcPct val="115000"/>
                        </a:lnSpc>
                        <a:spcBef>
                          <a:spcPts val="0"/>
                        </a:spcBef>
                        <a:spcAft>
                          <a:spcPts val="0"/>
                        </a:spcAft>
                      </a:pPr>
                      <a:r>
                        <a:rPr lang="en-US" sz="1100" b="0" kern="1200" baseline="0" dirty="0" smtClean="0">
                          <a:solidFill>
                            <a:schemeClr val="tx1"/>
                          </a:solidFill>
                          <a:latin typeface="Calibri" pitchFamily="34" charset="0"/>
                          <a:ea typeface="Corbel"/>
                          <a:cs typeface="Times New Roman"/>
                        </a:rPr>
                        <a:t>(n=3522)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NHB/NHM</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(n=3061)</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Others</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(n=1942)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370840">
                <a:tc>
                  <a:txBody>
                    <a:bodyPr/>
                    <a:lstStyle/>
                    <a:p>
                      <a:pPr marL="0" marR="0" algn="ctr" defTabSz="914400" rtl="0" eaLnBrk="1" fontAlgn="ctr" latinLnBrk="0" hangingPunct="1">
                        <a:lnSpc>
                          <a:spcPct val="115000"/>
                        </a:lnSpc>
                        <a:spcBef>
                          <a:spcPts val="0"/>
                        </a:spcBef>
                        <a:spcAft>
                          <a:spcPts val="0"/>
                        </a:spcAft>
                      </a:pPr>
                      <a:r>
                        <a:rPr lang="en-IN" sz="1100" b="0" kern="1200" dirty="0" smtClean="0">
                          <a:solidFill>
                            <a:schemeClr val="tx1"/>
                          </a:solidFill>
                          <a:latin typeface="Calibri" pitchFamily="34" charset="0"/>
                          <a:ea typeface="Corbel"/>
                          <a:cs typeface="Times New Roman"/>
                        </a:rPr>
                        <a:t>Automatic Ventilation system</a:t>
                      </a:r>
                      <a:endParaRPr lang="en-US" sz="1100" b="0" kern="1200" dirty="0">
                        <a:solidFill>
                          <a:schemeClr val="tx1"/>
                        </a:solidFill>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59753">
                <a:tc>
                  <a:txBody>
                    <a:bodyPr/>
                    <a:lstStyle/>
                    <a:p>
                      <a:pPr marL="0" marR="0" algn="ctr" defTabSz="914400" rtl="0" eaLnBrk="1" fontAlgn="ctr" latinLnBrk="0" hangingPunct="1">
                        <a:lnSpc>
                          <a:spcPct val="115000"/>
                        </a:lnSpc>
                        <a:spcBef>
                          <a:spcPts val="0"/>
                        </a:spcBef>
                        <a:spcAft>
                          <a:spcPts val="0"/>
                        </a:spcAft>
                      </a:pPr>
                      <a:r>
                        <a:rPr lang="en-IN" sz="1100" b="0" kern="1200" dirty="0" smtClean="0">
                          <a:solidFill>
                            <a:schemeClr val="tx1"/>
                          </a:solidFill>
                          <a:latin typeface="Calibri" pitchFamily="34" charset="0"/>
                          <a:ea typeface="Corbel"/>
                          <a:cs typeface="Times New Roman"/>
                        </a:rPr>
                        <a:t>Manual Air Replenishment </a:t>
                      </a:r>
                      <a:endParaRPr lang="en-US" sz="1100" b="0" kern="1200" dirty="0">
                        <a:solidFill>
                          <a:schemeClr val="tx1"/>
                        </a:solidFill>
                        <a:latin typeface="Calibri" pitchFamily="34" charset="0"/>
                        <a:ea typeface="Corbel"/>
                        <a:cs typeface="Times New Roman"/>
                      </a:endParaRP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74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87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88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75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graphicFrame>
        <p:nvGraphicFramePr>
          <p:cNvPr id="9" name="Table 8"/>
          <p:cNvGraphicFramePr>
            <a:graphicFrameLocks noGrp="1"/>
          </p:cNvGraphicFramePr>
          <p:nvPr/>
        </p:nvGraphicFramePr>
        <p:xfrm>
          <a:off x="608950" y="5190639"/>
          <a:ext cx="5290993" cy="1387005"/>
        </p:xfrm>
        <a:graphic>
          <a:graphicData uri="http://schemas.openxmlformats.org/drawingml/2006/table">
            <a:tbl>
              <a:tblPr firstRow="1" bandRow="1">
                <a:tableStyleId>{5C22544A-7EE6-4342-B048-85BDC9FD1C3A}</a:tableStyleId>
              </a:tblPr>
              <a:tblGrid>
                <a:gridCol w="1252600"/>
                <a:gridCol w="1072151"/>
                <a:gridCol w="947046"/>
                <a:gridCol w="1009598"/>
                <a:gridCol w="1009598"/>
              </a:tblGrid>
              <a:tr h="370840">
                <a:tc>
                  <a:txBody>
                    <a:bodyPr/>
                    <a:lstStyle/>
                    <a:p>
                      <a:pPr algn="ctr"/>
                      <a:r>
                        <a:rPr lang="en-US" sz="1100" b="0" kern="1200" dirty="0" smtClean="0">
                          <a:solidFill>
                            <a:schemeClr val="tx1"/>
                          </a:solidFill>
                          <a:latin typeface="Calibri" pitchFamily="34" charset="0"/>
                          <a:ea typeface="Corbel"/>
                          <a:cs typeface="Times New Roman"/>
                        </a:rPr>
                        <a:t>CO</a:t>
                      </a:r>
                      <a:r>
                        <a:rPr lang="en-US" sz="1100" b="0" kern="1200" baseline="-25000" dirty="0" smtClean="0">
                          <a:solidFill>
                            <a:schemeClr val="tx1"/>
                          </a:solidFill>
                          <a:latin typeface="Calibri" pitchFamily="34" charset="0"/>
                          <a:ea typeface="Corbel"/>
                          <a:cs typeface="Times New Roman"/>
                        </a:rPr>
                        <a:t>2</a:t>
                      </a:r>
                      <a:r>
                        <a:rPr lang="en-US" sz="1100" b="0" kern="1200" baseline="0" dirty="0" smtClean="0">
                          <a:solidFill>
                            <a:schemeClr val="tx1"/>
                          </a:solidFill>
                          <a:latin typeface="Calibri" pitchFamily="34" charset="0"/>
                          <a:ea typeface="Corbel"/>
                          <a:cs typeface="Times New Roman"/>
                        </a:rPr>
                        <a:t> Censors</a:t>
                      </a:r>
                      <a:endParaRPr lang="en-US" sz="1100" b="0" kern="1200" dirty="0" smtClean="0">
                        <a:solidFill>
                          <a:schemeClr val="tx1"/>
                        </a:solidFill>
                        <a:latin typeface="Calibri" pitchFamily="34" charset="0"/>
                        <a:ea typeface="Corbel"/>
                        <a:cs typeface="Times New Roman"/>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Urban CS’s</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(n=1481)</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Rural</a:t>
                      </a:r>
                      <a:r>
                        <a:rPr lang="en-US" sz="1100" b="0" kern="1200" baseline="0" dirty="0" smtClean="0">
                          <a:solidFill>
                            <a:schemeClr val="tx1"/>
                          </a:solidFill>
                          <a:latin typeface="Calibri" pitchFamily="34" charset="0"/>
                          <a:ea typeface="Corbel"/>
                          <a:cs typeface="Times New Roman"/>
                        </a:rPr>
                        <a:t> CS’s</a:t>
                      </a:r>
                    </a:p>
                    <a:p>
                      <a:pPr marL="115888" marR="0" indent="0" algn="ctr" defTabSz="914400" rtl="0" eaLnBrk="1" fontAlgn="b" latinLnBrk="0" hangingPunct="1">
                        <a:lnSpc>
                          <a:spcPct val="115000"/>
                        </a:lnSpc>
                        <a:spcBef>
                          <a:spcPts val="0"/>
                        </a:spcBef>
                        <a:spcAft>
                          <a:spcPts val="0"/>
                        </a:spcAft>
                      </a:pPr>
                      <a:r>
                        <a:rPr lang="en-US" sz="1100" b="0" kern="1200" baseline="0" dirty="0" smtClean="0">
                          <a:solidFill>
                            <a:schemeClr val="tx1"/>
                          </a:solidFill>
                          <a:latin typeface="Calibri" pitchFamily="34" charset="0"/>
                          <a:ea typeface="Corbel"/>
                          <a:cs typeface="Times New Roman"/>
                        </a:rPr>
                        <a:t>(n=3522)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NHB/NHM</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(n=3061)</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Others</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(n=1942)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370840">
                <a:tc>
                  <a:txBody>
                    <a:bodyPr/>
                    <a:lstStyle/>
                    <a:p>
                      <a:pPr marL="0" marR="0" indent="0" algn="ctr" defTabSz="914400" rtl="0" eaLnBrk="1" fontAlgn="ctr" latinLnBrk="0" hangingPunct="1">
                        <a:lnSpc>
                          <a:spcPct val="115000"/>
                        </a:lnSpc>
                        <a:spcBef>
                          <a:spcPts val="0"/>
                        </a:spcBef>
                        <a:spcAft>
                          <a:spcPts val="0"/>
                        </a:spcAft>
                      </a:pPr>
                      <a:r>
                        <a:rPr lang="en-US" sz="1100" b="0" i="0" u="none" strike="noStrike" kern="1200" dirty="0" smtClean="0">
                          <a:solidFill>
                            <a:srgbClr val="002060"/>
                          </a:solidFill>
                          <a:latin typeface="Calibri"/>
                          <a:ea typeface="+mn-ea"/>
                          <a:cs typeface="+mn-cs"/>
                        </a:rPr>
                        <a:t>Yes</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21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370840">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61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59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60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259753">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Not Needed</a:t>
                      </a:r>
                    </a:p>
                  </a:txBody>
                  <a:tcPr marL="68580" marR="6858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13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17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Tree>
  </p:cSld>
  <p:clrMapOvr>
    <a:masterClrMapping/>
  </p:clrMapOvr>
  <p:transition/>
  <p:timing>
    <p:tnLst>
      <p:par>
        <p:cTn id="1" dur="indefinite" restart="never" nodeType="tmRoot"/>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17. AUTOMATION USED IN CARGO HANDLING AND REMOTE MONITORING OF CS’s </a:t>
            </a:r>
            <a:endParaRPr lang="en-US" dirty="0"/>
          </a:p>
        </p:txBody>
      </p:sp>
      <p:sp>
        <p:nvSpPr>
          <p:cNvPr id="3" name="Content Placeholder 2"/>
          <p:cNvSpPr>
            <a:spLocks noGrp="1"/>
          </p:cNvSpPr>
          <p:nvPr>
            <p:ph idx="1"/>
          </p:nvPr>
        </p:nvSpPr>
        <p:spPr/>
        <p:txBody>
          <a:bodyPr/>
          <a:lstStyle/>
          <a:p>
            <a:pPr algn="just">
              <a:buNone/>
            </a:pPr>
            <a:endParaRPr lang="en-US" sz="1200" dirty="0" smtClean="0"/>
          </a:p>
          <a:p>
            <a:pPr algn="just"/>
            <a:endParaRPr lang="en-US" sz="1600" dirty="0" smtClean="0"/>
          </a:p>
          <a:p>
            <a:pPr algn="just"/>
            <a:endParaRPr lang="en-US" sz="1600" dirty="0" smtClean="0"/>
          </a:p>
          <a:p>
            <a:pPr algn="just"/>
            <a:endParaRPr lang="en-US" sz="1600" dirty="0" smtClean="0"/>
          </a:p>
          <a:p>
            <a:pPr algn="just"/>
            <a:endParaRPr lang="en-US" sz="1600" dirty="0" smtClean="0"/>
          </a:p>
          <a:p>
            <a:pPr algn="just"/>
            <a:endParaRPr lang="en-US" sz="1600" dirty="0" smtClean="0"/>
          </a:p>
          <a:p>
            <a:pPr algn="just"/>
            <a:endParaRPr lang="en-US" sz="1600" dirty="0" smtClean="0"/>
          </a:p>
          <a:p>
            <a:pPr algn="just">
              <a:buNone/>
            </a:pPr>
            <a:endParaRPr lang="en-US" sz="1600" dirty="0" smtClean="0"/>
          </a:p>
          <a:p>
            <a:pPr algn="just"/>
            <a:r>
              <a:rPr lang="en-US" sz="1200" dirty="0" smtClean="0"/>
              <a:t>Only 23% of CSs had automation for drives. Of those who had, 46% had variable frequency drives, 39% had programme logic control and 32% had energy recovery wheels. In the Western zone usage of ERW’s is higher than in other zones. Over 55% of Type M and East based cold storages have variable frequency drives. </a:t>
            </a:r>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spcBef>
                <a:spcPts val="600"/>
              </a:spcBef>
              <a:spcAft>
                <a:spcPts val="600"/>
              </a:spcAft>
              <a:buNone/>
            </a:pPr>
            <a:endParaRPr lang="en-US" sz="1200" dirty="0" smtClean="0"/>
          </a:p>
          <a:p>
            <a:pPr algn="just">
              <a:spcBef>
                <a:spcPts val="600"/>
              </a:spcBef>
              <a:spcAft>
                <a:spcPts val="600"/>
              </a:spcAft>
            </a:pPr>
            <a:r>
              <a:rPr lang="en-US" sz="1200" dirty="0" smtClean="0"/>
              <a:t>Automation for drives is more prevalent in cold storages built after 2009.</a:t>
            </a:r>
          </a:p>
          <a:p>
            <a:pPr algn="just">
              <a:spcBef>
                <a:spcPts val="600"/>
              </a:spcBef>
              <a:spcAft>
                <a:spcPts val="600"/>
              </a:spcAft>
            </a:pPr>
            <a:r>
              <a:rPr lang="en-US" sz="1200" dirty="0" smtClean="0"/>
              <a:t>In monitoring gas leakage only 18% had automatic system to detect gas leakage while the rest had only manual checking by technicians. In the Western zone more so in the states of Maharashtra  and Gujarat 1/3</a:t>
            </a:r>
            <a:r>
              <a:rPr lang="en-US" sz="1200" baseline="30000" dirty="0" smtClean="0"/>
              <a:t>rd</a:t>
            </a:r>
            <a:r>
              <a:rPr lang="en-US" sz="1200" dirty="0" smtClean="0"/>
              <a:t> storages detect gas leakages with help of machines.</a:t>
            </a:r>
          </a:p>
          <a:p>
            <a:pPr algn="just"/>
            <a:endParaRPr lang="en-US" dirty="0" smtClean="0"/>
          </a:p>
        </p:txBody>
      </p:sp>
      <p:graphicFrame>
        <p:nvGraphicFramePr>
          <p:cNvPr id="6" name="Table 5"/>
          <p:cNvGraphicFramePr>
            <a:graphicFrameLocks noGrp="1"/>
          </p:cNvGraphicFramePr>
          <p:nvPr/>
        </p:nvGraphicFramePr>
        <p:xfrm>
          <a:off x="1068300" y="5018743"/>
          <a:ext cx="4971415" cy="1623285"/>
        </p:xfrm>
        <a:graphic>
          <a:graphicData uri="http://schemas.openxmlformats.org/drawingml/2006/table">
            <a:tbl>
              <a:tblPr/>
              <a:tblGrid>
                <a:gridCol w="2063009"/>
                <a:gridCol w="1454203"/>
                <a:gridCol w="1454203"/>
              </a:tblGrid>
              <a:tr h="528617">
                <a:tc>
                  <a:txBody>
                    <a:bodyPr/>
                    <a:lstStyle/>
                    <a:p>
                      <a:pPr algn="just"/>
                      <a:endParaRPr lang="en-US" sz="1400" dirty="0">
                        <a:solidFill>
                          <a:srgbClr val="000000"/>
                        </a:solidFill>
                        <a:latin typeface="Cambria"/>
                        <a:ea typeface="Times New Roman"/>
                      </a:endParaRPr>
                    </a:p>
                  </a:txBody>
                  <a:tcPr marL="68580" marR="68580" marT="0" marB="0">
                    <a:lnL>
                      <a:noFill/>
                    </a:lnL>
                    <a:lnR w="12700" cap="flat" cmpd="sng" algn="ctr">
                      <a:solidFill>
                        <a:srgbClr val="F0AD00"/>
                      </a:solidFill>
                      <a:prstDash val="solid"/>
                      <a:round/>
                      <a:headEnd type="none" w="med" len="med"/>
                      <a:tailEnd type="none" w="med" len="med"/>
                    </a:lnR>
                    <a:lnT>
                      <a:noFill/>
                    </a:lnT>
                    <a:lnB w="12700" cap="flat" cmpd="sng" algn="ctr">
                      <a:solidFill>
                        <a:srgbClr val="F0AD00"/>
                      </a:solidFill>
                      <a:prstDash val="solid"/>
                      <a:round/>
                      <a:headEnd type="none" w="med" len="med"/>
                      <a:tailEnd type="none" w="med" len="med"/>
                    </a:lnB>
                    <a:solidFill>
                      <a:srgbClr val="FFFFFF"/>
                    </a:solidFill>
                  </a:tcPr>
                </a:tc>
                <a:tc>
                  <a:txBody>
                    <a:bodyPr/>
                    <a:lstStyle/>
                    <a:p>
                      <a:pPr marL="90170" marR="0" algn="ctr" fontAlgn="b">
                        <a:lnSpc>
                          <a:spcPct val="115000"/>
                        </a:lnSpc>
                        <a:spcBef>
                          <a:spcPts val="0"/>
                        </a:spcBef>
                        <a:spcAft>
                          <a:spcPts val="0"/>
                        </a:spcAft>
                      </a:pPr>
                      <a:endParaRPr lang="en-IN" sz="1050" kern="0" dirty="0" smtClean="0">
                        <a:solidFill>
                          <a:srgbClr val="000000"/>
                        </a:solidFill>
                        <a:latin typeface="Times New Roman"/>
                        <a:ea typeface="MS PGothic"/>
                        <a:cs typeface="Times New Roman"/>
                      </a:endParaRPr>
                    </a:p>
                    <a:p>
                      <a:pPr marL="90170" marR="0" algn="ctr" fontAlgn="b">
                        <a:lnSpc>
                          <a:spcPct val="115000"/>
                        </a:lnSpc>
                        <a:spcBef>
                          <a:spcPts val="0"/>
                        </a:spcBef>
                        <a:spcAft>
                          <a:spcPts val="0"/>
                        </a:spcAft>
                      </a:pPr>
                      <a:r>
                        <a:rPr lang="en-IN" sz="1050" kern="0" dirty="0" smtClean="0">
                          <a:solidFill>
                            <a:srgbClr val="000000"/>
                          </a:solidFill>
                          <a:latin typeface="Times New Roman"/>
                          <a:ea typeface="MS PGothic"/>
                          <a:cs typeface="Times New Roman"/>
                        </a:rPr>
                        <a:t>CS </a:t>
                      </a:r>
                      <a:r>
                        <a:rPr lang="en-IN" sz="1050" kern="0" dirty="0">
                          <a:solidFill>
                            <a:srgbClr val="000000"/>
                          </a:solidFill>
                          <a:latin typeface="Times New Roman"/>
                          <a:ea typeface="MS PGothic"/>
                          <a:cs typeface="Times New Roman"/>
                        </a:rPr>
                        <a:t>built before </a:t>
                      </a:r>
                      <a:endParaRPr lang="en-IN" sz="1050" kern="0" dirty="0" smtClean="0">
                        <a:solidFill>
                          <a:srgbClr val="000000"/>
                        </a:solidFill>
                        <a:latin typeface="Times New Roman"/>
                        <a:ea typeface="MS PGothic"/>
                        <a:cs typeface="Times New Roman"/>
                      </a:endParaRPr>
                    </a:p>
                    <a:p>
                      <a:pPr marL="90170" marR="0" algn="ctr" fontAlgn="b">
                        <a:lnSpc>
                          <a:spcPct val="115000"/>
                        </a:lnSpc>
                        <a:spcBef>
                          <a:spcPts val="0"/>
                        </a:spcBef>
                        <a:spcAft>
                          <a:spcPts val="0"/>
                        </a:spcAft>
                      </a:pPr>
                      <a:r>
                        <a:rPr lang="en-IN" sz="1050" kern="0" dirty="0" smtClean="0">
                          <a:solidFill>
                            <a:srgbClr val="000000"/>
                          </a:solidFill>
                          <a:latin typeface="Times New Roman"/>
                          <a:ea typeface="MS PGothic"/>
                          <a:cs typeface="Times New Roman"/>
                        </a:rPr>
                        <a:t>2009</a:t>
                      </a:r>
                      <a:endParaRPr lang="en-US" sz="1600" kern="1200" dirty="0">
                        <a:solidFill>
                          <a:srgbClr val="000000"/>
                        </a:solidFill>
                        <a:latin typeface="Cambria"/>
                        <a:ea typeface="Corbel"/>
                        <a:cs typeface="Times New Roman"/>
                      </a:endParaRPr>
                    </a:p>
                  </a:txBody>
                  <a:tcPr marL="68580" marR="68580" marT="0" marB="0">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7E4"/>
                    </a:solidFill>
                  </a:tcPr>
                </a:tc>
                <a:tc>
                  <a:txBody>
                    <a:bodyPr/>
                    <a:lstStyle/>
                    <a:p>
                      <a:pPr marL="90170" marR="0" algn="ctr" fontAlgn="b">
                        <a:lnSpc>
                          <a:spcPct val="115000"/>
                        </a:lnSpc>
                        <a:spcBef>
                          <a:spcPts val="0"/>
                        </a:spcBef>
                        <a:spcAft>
                          <a:spcPts val="0"/>
                        </a:spcAft>
                      </a:pPr>
                      <a:endParaRPr lang="en-IN" sz="1050" kern="0" dirty="0" smtClean="0">
                        <a:solidFill>
                          <a:srgbClr val="000000"/>
                        </a:solidFill>
                        <a:latin typeface="Times New Roman"/>
                        <a:ea typeface="MS PGothic"/>
                        <a:cs typeface="Times New Roman"/>
                      </a:endParaRPr>
                    </a:p>
                    <a:p>
                      <a:pPr marL="90170" marR="0" algn="ctr" fontAlgn="b">
                        <a:lnSpc>
                          <a:spcPct val="115000"/>
                        </a:lnSpc>
                        <a:spcBef>
                          <a:spcPts val="0"/>
                        </a:spcBef>
                        <a:spcAft>
                          <a:spcPts val="0"/>
                        </a:spcAft>
                      </a:pPr>
                      <a:r>
                        <a:rPr lang="en-IN" sz="1050" kern="0" dirty="0" smtClean="0">
                          <a:solidFill>
                            <a:srgbClr val="000000"/>
                          </a:solidFill>
                          <a:latin typeface="Times New Roman"/>
                          <a:ea typeface="MS PGothic"/>
                          <a:cs typeface="Times New Roman"/>
                        </a:rPr>
                        <a:t>CS </a:t>
                      </a:r>
                      <a:r>
                        <a:rPr lang="en-IN" sz="1050" kern="0" dirty="0">
                          <a:solidFill>
                            <a:srgbClr val="000000"/>
                          </a:solidFill>
                          <a:latin typeface="Times New Roman"/>
                          <a:ea typeface="MS PGothic"/>
                          <a:cs typeface="Times New Roman"/>
                        </a:rPr>
                        <a:t>built after </a:t>
                      </a:r>
                      <a:endParaRPr lang="en-IN" sz="1050" kern="0" dirty="0" smtClean="0">
                        <a:solidFill>
                          <a:srgbClr val="000000"/>
                        </a:solidFill>
                        <a:latin typeface="Times New Roman"/>
                        <a:ea typeface="MS PGothic"/>
                        <a:cs typeface="Times New Roman"/>
                      </a:endParaRPr>
                    </a:p>
                    <a:p>
                      <a:pPr marL="90170" marR="0" algn="ctr" fontAlgn="b">
                        <a:lnSpc>
                          <a:spcPct val="115000"/>
                        </a:lnSpc>
                        <a:spcBef>
                          <a:spcPts val="0"/>
                        </a:spcBef>
                        <a:spcAft>
                          <a:spcPts val="0"/>
                        </a:spcAft>
                      </a:pPr>
                      <a:r>
                        <a:rPr lang="en-IN" sz="1050" kern="0" dirty="0" smtClean="0">
                          <a:solidFill>
                            <a:srgbClr val="000000"/>
                          </a:solidFill>
                          <a:latin typeface="Times New Roman"/>
                          <a:ea typeface="MS PGothic"/>
                          <a:cs typeface="Times New Roman"/>
                        </a:rPr>
                        <a:t>2009 </a:t>
                      </a:r>
                      <a:endParaRPr lang="en-US" sz="1600" kern="1200" dirty="0">
                        <a:solidFill>
                          <a:srgbClr val="000000"/>
                        </a:solidFill>
                        <a:latin typeface="Cambria"/>
                        <a:ea typeface="Corbel"/>
                        <a:cs typeface="Times New Roman"/>
                      </a:endParaRPr>
                    </a:p>
                  </a:txBody>
                  <a:tcPr marL="68580" marR="68580" marT="0" marB="0">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7E4"/>
                    </a:solidFill>
                  </a:tcPr>
                </a:tc>
              </a:tr>
              <a:tr h="357072">
                <a:tc>
                  <a:txBody>
                    <a:bodyPr/>
                    <a:lstStyle/>
                    <a:p>
                      <a:pPr algn="l" fontAlgn="b"/>
                      <a:r>
                        <a:rPr lang="en-US" sz="1100" b="1" i="0" u="none" strike="noStrike" dirty="0">
                          <a:solidFill>
                            <a:srgbClr val="000000"/>
                          </a:solidFill>
                          <a:latin typeface="Calibri"/>
                        </a:rPr>
                        <a:t> VFD (Variable frequency drive)</a:t>
                      </a:r>
                    </a:p>
                  </a:txBody>
                  <a:tcPr marL="9525" marR="9525" marT="9525" marB="0" anchor="ctr">
                    <a:lnL>
                      <a:noFill/>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FFF"/>
                    </a:solidFill>
                  </a:tcPr>
                </a:tc>
                <a:tc>
                  <a:txBody>
                    <a:bodyPr/>
                    <a:lstStyle/>
                    <a:p>
                      <a:pPr algn="ctr" fontAlgn="b"/>
                      <a:r>
                        <a:rPr lang="en-US" sz="1100" b="0" i="0" u="none" strike="noStrike" dirty="0" smtClean="0">
                          <a:solidFill>
                            <a:srgbClr val="000000"/>
                          </a:solidFill>
                          <a:latin typeface="Calibri"/>
                        </a:rPr>
                        <a:t>43%</a:t>
                      </a:r>
                      <a:endParaRPr lang="en-US" sz="1100" b="0" i="0" u="none" strike="noStrike" dirty="0">
                        <a:solidFill>
                          <a:srgbClr val="000000"/>
                        </a:solidFill>
                        <a:latin typeface="Calibri"/>
                      </a:endParaRPr>
                    </a:p>
                  </a:txBody>
                  <a:tcPr marL="9525" marR="9525" marT="9525"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D878"/>
                    </a:solidFill>
                  </a:tcPr>
                </a:tc>
                <a:tc>
                  <a:txBody>
                    <a:bodyPr/>
                    <a:lstStyle/>
                    <a:p>
                      <a:pPr algn="ctr" fontAlgn="b"/>
                      <a:r>
                        <a:rPr lang="en-US" sz="1100" b="0" i="0" u="none" strike="noStrike" dirty="0" smtClean="0">
                          <a:solidFill>
                            <a:srgbClr val="000000"/>
                          </a:solidFill>
                          <a:latin typeface="Calibri"/>
                        </a:rPr>
                        <a:t>54%</a:t>
                      </a:r>
                      <a:endParaRPr lang="en-US" sz="1100" b="0" i="0" u="none" strike="noStrike" dirty="0">
                        <a:solidFill>
                          <a:srgbClr val="000000"/>
                        </a:solidFill>
                        <a:latin typeface="Calibri"/>
                      </a:endParaRPr>
                    </a:p>
                  </a:txBody>
                  <a:tcPr marL="9525" marR="9525" marT="9525"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D878"/>
                    </a:solidFill>
                  </a:tcPr>
                </a:tc>
              </a:tr>
              <a:tr h="357072">
                <a:tc>
                  <a:txBody>
                    <a:bodyPr/>
                    <a:lstStyle/>
                    <a:p>
                      <a:pPr algn="l" fontAlgn="b"/>
                      <a:r>
                        <a:rPr lang="en-US" sz="1100" b="1" i="0" u="none" strike="noStrike" dirty="0">
                          <a:solidFill>
                            <a:srgbClr val="000000"/>
                          </a:solidFill>
                          <a:latin typeface="Calibri"/>
                        </a:rPr>
                        <a:t> ERW (Energy recovery wheel</a:t>
                      </a:r>
                    </a:p>
                  </a:txBody>
                  <a:tcPr marL="9525" marR="9525" marT="9525" marB="0" anchor="ctr">
                    <a:lnL>
                      <a:noFill/>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FFF"/>
                    </a:solidFill>
                  </a:tcPr>
                </a:tc>
                <a:tc>
                  <a:txBody>
                    <a:bodyPr/>
                    <a:lstStyle/>
                    <a:p>
                      <a:pPr algn="ctr" fontAlgn="b"/>
                      <a:r>
                        <a:rPr lang="en-US" sz="1100" b="0" i="0" u="none" strike="noStrike" dirty="0" smtClean="0">
                          <a:solidFill>
                            <a:srgbClr val="000000"/>
                          </a:solidFill>
                          <a:latin typeface="Calibri"/>
                        </a:rPr>
                        <a:t>31%</a:t>
                      </a:r>
                      <a:endParaRPr lang="en-US" sz="1100" b="0" i="0" u="none" strike="noStrike" dirty="0">
                        <a:solidFill>
                          <a:srgbClr val="000000"/>
                        </a:solidFill>
                        <a:latin typeface="Calibri"/>
                      </a:endParaRPr>
                    </a:p>
                  </a:txBody>
                  <a:tcPr marL="9525" marR="9525" marT="9525"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ECBC"/>
                    </a:solidFill>
                  </a:tcPr>
                </a:tc>
                <a:tc>
                  <a:txBody>
                    <a:bodyPr/>
                    <a:lstStyle/>
                    <a:p>
                      <a:pPr algn="ctr" fontAlgn="b"/>
                      <a:r>
                        <a:rPr lang="en-US" sz="1100" b="0" i="0" u="none" strike="noStrike" dirty="0" smtClean="0">
                          <a:solidFill>
                            <a:srgbClr val="000000"/>
                          </a:solidFill>
                          <a:latin typeface="Calibri"/>
                        </a:rPr>
                        <a:t>32%</a:t>
                      </a:r>
                      <a:endParaRPr lang="en-US" sz="1100" b="0" i="0" u="none" strike="noStrike" dirty="0">
                        <a:solidFill>
                          <a:srgbClr val="000000"/>
                        </a:solidFill>
                        <a:latin typeface="Calibri"/>
                      </a:endParaRPr>
                    </a:p>
                  </a:txBody>
                  <a:tcPr marL="9525" marR="9525" marT="9525"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ECBC"/>
                    </a:solidFill>
                  </a:tcPr>
                </a:tc>
              </a:tr>
              <a:tr h="357072">
                <a:tc>
                  <a:txBody>
                    <a:bodyPr/>
                    <a:lstStyle/>
                    <a:p>
                      <a:pPr algn="l" fontAlgn="b"/>
                      <a:r>
                        <a:rPr lang="en-US" sz="1100" b="1" i="0" u="none" strike="noStrike" dirty="0">
                          <a:solidFill>
                            <a:srgbClr val="000000"/>
                          </a:solidFill>
                          <a:latin typeface="Calibri"/>
                        </a:rPr>
                        <a:t> PLC (Program logic control)</a:t>
                      </a:r>
                    </a:p>
                  </a:txBody>
                  <a:tcPr marL="9525" marR="9525" marT="9525" marB="0" anchor="ctr">
                    <a:lnL>
                      <a:noFill/>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a:noFill/>
                    </a:lnB>
                    <a:solidFill>
                      <a:srgbClr val="FFFFFF"/>
                    </a:solidFill>
                  </a:tcPr>
                </a:tc>
                <a:tc>
                  <a:txBody>
                    <a:bodyPr/>
                    <a:lstStyle/>
                    <a:p>
                      <a:pPr algn="ctr" fontAlgn="b"/>
                      <a:r>
                        <a:rPr lang="en-US" sz="1100" b="0" i="0" u="none" strike="noStrike" dirty="0" smtClean="0">
                          <a:solidFill>
                            <a:srgbClr val="000000"/>
                          </a:solidFill>
                          <a:latin typeface="Calibri"/>
                        </a:rPr>
                        <a:t>36%</a:t>
                      </a:r>
                      <a:endParaRPr lang="en-US" sz="1100" b="0" i="0" u="none" strike="noStrike" dirty="0">
                        <a:solidFill>
                          <a:srgbClr val="000000"/>
                        </a:solidFill>
                        <a:latin typeface="Calibri"/>
                      </a:endParaRPr>
                    </a:p>
                  </a:txBody>
                  <a:tcPr marL="9525" marR="9525" marT="9525"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D878"/>
                    </a:solidFill>
                  </a:tcPr>
                </a:tc>
                <a:tc>
                  <a:txBody>
                    <a:bodyPr/>
                    <a:lstStyle/>
                    <a:p>
                      <a:pPr algn="ctr" fontAlgn="b"/>
                      <a:r>
                        <a:rPr lang="en-US" sz="1100" b="0" i="0" u="none" strike="noStrike" dirty="0" smtClean="0">
                          <a:solidFill>
                            <a:srgbClr val="000000"/>
                          </a:solidFill>
                          <a:latin typeface="Calibri"/>
                        </a:rPr>
                        <a:t>45%</a:t>
                      </a:r>
                      <a:endParaRPr lang="en-US" sz="1100" b="0" i="0" u="none" strike="noStrike" dirty="0">
                        <a:solidFill>
                          <a:srgbClr val="000000"/>
                        </a:solidFill>
                        <a:latin typeface="Calibri"/>
                      </a:endParaRPr>
                    </a:p>
                  </a:txBody>
                  <a:tcPr marL="9525" marR="9525" marT="9525"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D878"/>
                    </a:solidFill>
                  </a:tcPr>
                </a:tc>
              </a:tr>
            </a:tbl>
          </a:graphicData>
        </a:graphic>
      </p:graphicFrame>
      <p:graphicFrame>
        <p:nvGraphicFramePr>
          <p:cNvPr id="9" name="Chart 8"/>
          <p:cNvGraphicFramePr/>
          <p:nvPr/>
        </p:nvGraphicFramePr>
        <p:xfrm>
          <a:off x="2151640" y="1195970"/>
          <a:ext cx="2284413" cy="2108339"/>
        </p:xfrm>
        <a:graphic>
          <a:graphicData uri="http://schemas.openxmlformats.org/drawingml/2006/chart">
            <c:chart xmlns:c="http://schemas.openxmlformats.org/drawingml/2006/chart" xmlns:r="http://schemas.openxmlformats.org/officeDocument/2006/relationships" r:id="rId2"/>
          </a:graphicData>
        </a:graphic>
      </p:graphicFrame>
    </p:spTree>
  </p:cSld>
  <p:clrMapOvr>
    <a:masterClrMapping/>
  </p:clrMapOvr>
  <p:transition/>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17. AUTOMATION USED IN CARGO HANDLING AND REMOTE MONITORING OF CS’s </a:t>
            </a:r>
            <a:endParaRPr lang="en-US" dirty="0"/>
          </a:p>
        </p:txBody>
      </p:sp>
      <p:sp>
        <p:nvSpPr>
          <p:cNvPr id="3" name="Content Placeholder 2"/>
          <p:cNvSpPr>
            <a:spLocks noGrp="1"/>
          </p:cNvSpPr>
          <p:nvPr>
            <p:ph idx="1"/>
          </p:nvPr>
        </p:nvSpPr>
        <p:spPr/>
        <p:txBody>
          <a:bodyPr/>
          <a:lstStyle/>
          <a:p>
            <a:pPr algn="just">
              <a:buNone/>
            </a:pPr>
            <a:endParaRPr lang="en-US" sz="1200" dirty="0" smtClean="0"/>
          </a:p>
          <a:p>
            <a:pPr algn="just"/>
            <a:endParaRPr lang="en-US" sz="1600" dirty="0" smtClean="0"/>
          </a:p>
        </p:txBody>
      </p:sp>
      <p:graphicFrame>
        <p:nvGraphicFramePr>
          <p:cNvPr id="9" name="Chart 8"/>
          <p:cNvGraphicFramePr/>
          <p:nvPr/>
        </p:nvGraphicFramePr>
        <p:xfrm>
          <a:off x="2151640" y="1195970"/>
          <a:ext cx="2284413" cy="210833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 name="Table 6"/>
          <p:cNvGraphicFramePr>
            <a:graphicFrameLocks noGrp="1"/>
          </p:cNvGraphicFramePr>
          <p:nvPr/>
        </p:nvGraphicFramePr>
        <p:xfrm>
          <a:off x="275576" y="3629220"/>
          <a:ext cx="6300591" cy="2195380"/>
        </p:xfrm>
        <a:graphic>
          <a:graphicData uri="http://schemas.openxmlformats.org/drawingml/2006/table">
            <a:tbl>
              <a:tblPr firstRow="1" bandRow="1">
                <a:tableStyleId>{5C22544A-7EE6-4342-B048-85BDC9FD1C3A}</a:tableStyleId>
              </a:tblPr>
              <a:tblGrid>
                <a:gridCol w="1252600"/>
                <a:gridCol w="1072151"/>
                <a:gridCol w="947046"/>
                <a:gridCol w="1009598"/>
                <a:gridCol w="1009598"/>
                <a:gridCol w="1009598"/>
              </a:tblGrid>
              <a:tr h="370840">
                <a:tc>
                  <a:txBody>
                    <a:bodyPr/>
                    <a:lstStyle/>
                    <a:p>
                      <a:pPr algn="ctr"/>
                      <a:r>
                        <a:rPr lang="en-US" sz="1100" b="0" kern="1200" dirty="0" smtClean="0">
                          <a:solidFill>
                            <a:schemeClr val="tx1"/>
                          </a:solidFill>
                          <a:latin typeface="Calibri" pitchFamily="34" charset="0"/>
                          <a:ea typeface="Corbel"/>
                          <a:cs typeface="Times New Roman"/>
                        </a:rPr>
                        <a:t>Automation</a:t>
                      </a:r>
                      <a:r>
                        <a:rPr lang="en-US" sz="1100" b="0" kern="1200" baseline="0" dirty="0" smtClean="0">
                          <a:solidFill>
                            <a:schemeClr val="tx1"/>
                          </a:solidFill>
                          <a:latin typeface="Calibri" pitchFamily="34" charset="0"/>
                          <a:ea typeface="Corbel"/>
                          <a:cs typeface="Times New Roman"/>
                        </a:rPr>
                        <a:t> in Cargo Handling</a:t>
                      </a:r>
                      <a:endParaRPr lang="en-US" sz="1100" b="0" kern="1200" dirty="0" smtClean="0">
                        <a:solidFill>
                          <a:schemeClr val="tx1"/>
                        </a:solidFill>
                        <a:latin typeface="Calibri" pitchFamily="34" charset="0"/>
                        <a:ea typeface="Corbel"/>
                        <a:cs typeface="Times New Roman"/>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Proprietorship</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(n=356)</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Partnership</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(n=341)</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Company (Public Ltd.)</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(n=59)</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Company (Private Ltd.)</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(n=309)</a:t>
                      </a:r>
                      <a:endParaRPr lang="en-US" sz="1100" b="0" kern="1200" dirty="0">
                        <a:solidFill>
                          <a:schemeClr val="tx1"/>
                        </a:solidFill>
                        <a:latin typeface="Calibri" pitchFamily="34" charset="0"/>
                        <a:ea typeface="Corbel"/>
                        <a:cs typeface="Times New Roman"/>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Association (Public)</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507360">
                <a:tc>
                  <a:txBody>
                    <a:bodyPr/>
                    <a:lstStyle/>
                    <a:p>
                      <a:pPr algn="ctr" fontAlgn="ctr"/>
                      <a:r>
                        <a:rPr lang="en-US" sz="1100" b="0" i="0" u="none" strike="noStrike" dirty="0">
                          <a:solidFill>
                            <a:srgbClr val="002060"/>
                          </a:solidFill>
                          <a:latin typeface="Calibri"/>
                        </a:rPr>
                        <a:t> VFD (Variable frequency drive)</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46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44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pPr algn="ctr" fontAlgn="ctr"/>
                      <a:r>
                        <a:rPr lang="en-US" sz="1100" b="0" i="0" u="none" strike="noStrike" dirty="0">
                          <a:solidFill>
                            <a:srgbClr val="002060"/>
                          </a:solidFill>
                          <a:latin typeface="Calibri"/>
                        </a:rPr>
                        <a:t>67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557212">
                <a:tc>
                  <a:txBody>
                    <a:bodyPr/>
                    <a:lstStyle/>
                    <a:p>
                      <a:pPr algn="ctr" fontAlgn="ctr"/>
                      <a:r>
                        <a:rPr lang="en-US" sz="1100" b="0" i="0" u="none" strike="noStrike" dirty="0">
                          <a:solidFill>
                            <a:srgbClr val="002060"/>
                          </a:solidFill>
                          <a:latin typeface="Calibri"/>
                        </a:rPr>
                        <a:t> ERW (Energy recovery </a:t>
                      </a:r>
                      <a:r>
                        <a:rPr lang="en-US" sz="1100" b="0" i="0" u="none" strike="noStrike" dirty="0" smtClean="0">
                          <a:solidFill>
                            <a:srgbClr val="002060"/>
                          </a:solidFill>
                          <a:latin typeface="Calibri"/>
                        </a:rPr>
                        <a:t>wheel)</a:t>
                      </a:r>
                      <a:endParaRPr lang="en-US" sz="1100" b="0"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31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542925">
                <a:tc>
                  <a:txBody>
                    <a:bodyPr/>
                    <a:lstStyle/>
                    <a:p>
                      <a:pPr algn="ctr" fontAlgn="ctr"/>
                      <a:r>
                        <a:rPr lang="en-US" sz="1100" b="0" i="0" u="none" strike="noStrike" dirty="0">
                          <a:solidFill>
                            <a:srgbClr val="002060"/>
                          </a:solidFill>
                          <a:latin typeface="Calibri"/>
                        </a:rPr>
                        <a:t> PLC (Program logic control)</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41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44</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36</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graphicFrame>
        <p:nvGraphicFramePr>
          <p:cNvPr id="8" name="Table 7"/>
          <p:cNvGraphicFramePr>
            <a:graphicFrameLocks noGrp="1"/>
          </p:cNvGraphicFramePr>
          <p:nvPr/>
        </p:nvGraphicFramePr>
        <p:xfrm>
          <a:off x="274638" y="6057714"/>
          <a:ext cx="6314122" cy="2243006"/>
        </p:xfrm>
        <a:graphic>
          <a:graphicData uri="http://schemas.openxmlformats.org/drawingml/2006/table">
            <a:tbl>
              <a:tblPr firstRow="1" bandRow="1">
                <a:tableStyleId>{5C22544A-7EE6-4342-B048-85BDC9FD1C3A}</a:tableStyleId>
              </a:tblPr>
              <a:tblGrid>
                <a:gridCol w="1354043"/>
                <a:gridCol w="1218641"/>
                <a:gridCol w="1247146"/>
                <a:gridCol w="1247146"/>
                <a:gridCol w="1247146"/>
              </a:tblGrid>
              <a:tr h="919824">
                <a:tc>
                  <a:txBody>
                    <a:bodyPr/>
                    <a:lstStyle/>
                    <a:p>
                      <a:pPr algn="ctr"/>
                      <a:r>
                        <a:rPr lang="en-US" sz="1100" b="0" kern="1200" dirty="0" smtClean="0">
                          <a:solidFill>
                            <a:schemeClr val="tx1"/>
                          </a:solidFill>
                          <a:latin typeface="Calibri" pitchFamily="34" charset="0"/>
                          <a:ea typeface="Corbel"/>
                          <a:cs typeface="Times New Roman"/>
                        </a:rPr>
                        <a:t>Automation</a:t>
                      </a:r>
                      <a:r>
                        <a:rPr lang="en-US" sz="1100" b="0" kern="1200" baseline="0" dirty="0" smtClean="0">
                          <a:solidFill>
                            <a:schemeClr val="tx1"/>
                          </a:solidFill>
                          <a:latin typeface="Calibri" pitchFamily="34" charset="0"/>
                          <a:ea typeface="Corbel"/>
                          <a:cs typeface="Times New Roman"/>
                        </a:rPr>
                        <a:t> in Cargo Handling</a:t>
                      </a:r>
                      <a:endParaRPr lang="en-US" sz="1100" b="0" kern="1200" dirty="0" smtClean="0">
                        <a:solidFill>
                          <a:schemeClr val="tx1"/>
                        </a:solidFill>
                        <a:latin typeface="Calibri" pitchFamily="34" charset="0"/>
                        <a:ea typeface="Corbel"/>
                        <a:cs typeface="Times New Roman"/>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Association (Private)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(n=3)</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Cooperative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(n=42)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 Government (Co./Dept./ PSU)</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(n=32)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Not classified under any Ownership type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(n=7)</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465932">
                <a:tc>
                  <a:txBody>
                    <a:bodyPr/>
                    <a:lstStyle/>
                    <a:p>
                      <a:pPr algn="ctr" fontAlgn="ctr"/>
                      <a:r>
                        <a:rPr lang="en-US" sz="1100" b="0" i="0" u="none" strike="noStrike" dirty="0">
                          <a:solidFill>
                            <a:srgbClr val="002060"/>
                          </a:solidFill>
                          <a:latin typeface="Calibri"/>
                        </a:rPr>
                        <a:t> VFD (Variable frequency drive)</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smtClean="0">
                          <a:solidFill>
                            <a:srgbClr val="002060"/>
                          </a:solidFill>
                          <a:latin typeface="Calibri"/>
                        </a:rPr>
                        <a:t>33</a:t>
                      </a:r>
                      <a:endParaRPr lang="en-US" sz="1100" b="0"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smtClean="0">
                          <a:solidFill>
                            <a:srgbClr val="002060"/>
                          </a:solidFill>
                          <a:latin typeface="Calibri"/>
                        </a:rPr>
                        <a:t>43</a:t>
                      </a:r>
                      <a:endParaRPr lang="en-US" sz="1100" b="0"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smtClean="0">
                          <a:solidFill>
                            <a:srgbClr val="002060"/>
                          </a:solidFill>
                          <a:latin typeface="Calibri"/>
                        </a:rPr>
                        <a:t>44</a:t>
                      </a:r>
                      <a:endParaRPr lang="en-US" sz="1100" b="0"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92D050"/>
                    </a:solidFill>
                  </a:tcPr>
                </a:tc>
                <a:tc>
                  <a:txBody>
                    <a:bodyPr/>
                    <a:lstStyle/>
                    <a:p>
                      <a:pPr algn="ctr" fontAlgn="ctr"/>
                      <a:r>
                        <a:rPr lang="en-US" sz="1100" b="0" i="0" u="none" strike="noStrike" smtClean="0">
                          <a:solidFill>
                            <a:srgbClr val="002060"/>
                          </a:solidFill>
                          <a:latin typeface="Calibri"/>
                        </a:rPr>
                        <a:t>29</a:t>
                      </a:r>
                      <a:endParaRPr lang="en-US" sz="1100" b="0" i="0" u="none" strike="noStrike">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428625">
                <a:tc>
                  <a:txBody>
                    <a:bodyPr/>
                    <a:lstStyle/>
                    <a:p>
                      <a:pPr algn="ctr" fontAlgn="ctr"/>
                      <a:r>
                        <a:rPr lang="en-US" sz="1100" b="0" i="0" u="none" strike="noStrike" dirty="0">
                          <a:solidFill>
                            <a:srgbClr val="002060"/>
                          </a:solidFill>
                          <a:latin typeface="Calibri"/>
                        </a:rPr>
                        <a:t> ERW (Energy recovery </a:t>
                      </a:r>
                      <a:r>
                        <a:rPr lang="en-US" sz="1100" b="0" i="0" u="none" strike="noStrike" dirty="0" smtClean="0">
                          <a:solidFill>
                            <a:srgbClr val="002060"/>
                          </a:solidFill>
                          <a:latin typeface="Calibri"/>
                        </a:rPr>
                        <a:t>wheel)</a:t>
                      </a:r>
                      <a:endParaRPr lang="en-US" sz="1100" b="0"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smtClean="0">
                          <a:solidFill>
                            <a:srgbClr val="002060"/>
                          </a:solidFill>
                          <a:latin typeface="Calibri"/>
                        </a:rPr>
                        <a:t>24</a:t>
                      </a:r>
                      <a:endParaRPr lang="en-US" sz="1100" b="0"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smtClean="0">
                          <a:solidFill>
                            <a:srgbClr val="002060"/>
                          </a:solidFill>
                          <a:latin typeface="Calibri"/>
                        </a:rPr>
                        <a:t>19</a:t>
                      </a:r>
                      <a:endParaRPr lang="en-US" sz="1100" b="0"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chemeClr val="accent1">
                        <a:lumMod val="40000"/>
                        <a:lumOff val="60000"/>
                      </a:schemeClr>
                    </a:solidFill>
                  </a:tcPr>
                </a:tc>
                <a:tc>
                  <a:txBody>
                    <a:bodyPr/>
                    <a:lstStyle/>
                    <a:p>
                      <a:pPr algn="ctr" fontAlgn="ctr"/>
                      <a:r>
                        <a:rPr lang="en-US" sz="1100" b="0" i="0" u="none" strike="noStrike" smtClean="0">
                          <a:solidFill>
                            <a:srgbClr val="002060"/>
                          </a:solidFill>
                          <a:latin typeface="Calibri"/>
                        </a:rPr>
                        <a:t>14</a:t>
                      </a:r>
                      <a:endParaRPr lang="en-US" sz="1100" b="0" i="0" u="none" strike="noStrike">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428625">
                <a:tc>
                  <a:txBody>
                    <a:bodyPr/>
                    <a:lstStyle/>
                    <a:p>
                      <a:pPr algn="ctr" fontAlgn="ctr"/>
                      <a:r>
                        <a:rPr lang="en-US" sz="1100" b="0" i="0" u="none" strike="noStrike" dirty="0">
                          <a:solidFill>
                            <a:srgbClr val="002060"/>
                          </a:solidFill>
                          <a:latin typeface="Calibri"/>
                        </a:rPr>
                        <a:t> PLC (Program logic control)</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smtClean="0">
                          <a:solidFill>
                            <a:srgbClr val="002060"/>
                          </a:solidFill>
                          <a:latin typeface="Calibri"/>
                        </a:rPr>
                        <a:t>67</a:t>
                      </a:r>
                      <a:endParaRPr lang="en-US" sz="1100" b="0"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smtClean="0">
                          <a:solidFill>
                            <a:srgbClr val="002060"/>
                          </a:solidFill>
                          <a:latin typeface="Calibri"/>
                        </a:rPr>
                        <a:t>62</a:t>
                      </a:r>
                      <a:endParaRPr lang="en-US" sz="1100" b="0"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smtClean="0">
                          <a:solidFill>
                            <a:srgbClr val="002060"/>
                          </a:solidFill>
                          <a:latin typeface="Calibri"/>
                        </a:rPr>
                        <a:t>41</a:t>
                      </a:r>
                      <a:endParaRPr lang="en-US" sz="1100" b="0"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smtClean="0">
                          <a:solidFill>
                            <a:srgbClr val="002060"/>
                          </a:solidFill>
                          <a:latin typeface="Calibri"/>
                        </a:rPr>
                        <a:t>57</a:t>
                      </a:r>
                      <a:endParaRPr lang="en-US" sz="1100" b="0"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
        <p:nvSpPr>
          <p:cNvPr id="10" name="Content Placeholder 2"/>
          <p:cNvSpPr txBox="1">
            <a:spLocks/>
          </p:cNvSpPr>
          <p:nvPr/>
        </p:nvSpPr>
        <p:spPr bwMode="auto">
          <a:xfrm>
            <a:off x="396073" y="1305480"/>
            <a:ext cx="6370655" cy="8155416"/>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None/>
              <a:tabLst>
                <a:tab pos="1795463" algn="l"/>
              </a:tabLst>
              <a:defRPr/>
            </a:pPr>
            <a:endParaRPr kumimoji="0" lang="en-US" sz="12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6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6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6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6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6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6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lang="en-US" sz="2000" kern="0" dirty="0" smtClean="0">
              <a:solidFill>
                <a:srgbClr val="002060"/>
              </a:solidFill>
              <a:latin typeface="Calibri" pitchFamily="34" charset="0"/>
              <a:ea typeface="+mn-ea"/>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p:txBody>
      </p:sp>
      <p:sp>
        <p:nvSpPr>
          <p:cNvPr id="13" name="Content Placeholder 2"/>
          <p:cNvSpPr txBox="1">
            <a:spLocks/>
          </p:cNvSpPr>
          <p:nvPr/>
        </p:nvSpPr>
        <p:spPr bwMode="auto">
          <a:xfrm>
            <a:off x="304801" y="6781800"/>
            <a:ext cx="6156960" cy="152400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None/>
              <a:tabLst>
                <a:tab pos="1795463" algn="l"/>
              </a:tabLst>
              <a:defRPr/>
            </a:pPr>
            <a:endParaRPr kumimoji="0" lang="en-US" sz="12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6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6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6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6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6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6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None/>
              <a:tabLst>
                <a:tab pos="1795463" algn="l"/>
              </a:tabLst>
              <a:defRPr/>
            </a:pPr>
            <a:endParaRPr kumimoji="0" lang="en-US" sz="16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2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lang="en-US" sz="1200" kern="0" dirty="0" smtClean="0">
              <a:solidFill>
                <a:srgbClr val="002060"/>
              </a:solidFill>
              <a:latin typeface="Calibri" pitchFamily="34" charset="0"/>
              <a:ea typeface="+mn-ea"/>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2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lang="en-US" sz="1200" kern="0" dirty="0" smtClean="0">
              <a:solidFill>
                <a:srgbClr val="002060"/>
              </a:solidFill>
              <a:latin typeface="Calibri" pitchFamily="34" charset="0"/>
              <a:ea typeface="+mn-ea"/>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2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lang="en-US" sz="1200" kern="0" dirty="0" smtClean="0">
              <a:solidFill>
                <a:srgbClr val="002060"/>
              </a:solidFill>
              <a:latin typeface="Calibri" pitchFamily="34" charset="0"/>
              <a:ea typeface="+mn-ea"/>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2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lang="en-US" sz="1200" kern="0" dirty="0" smtClean="0">
              <a:solidFill>
                <a:srgbClr val="002060"/>
              </a:solidFill>
              <a:latin typeface="Calibri" pitchFamily="34" charset="0"/>
              <a:ea typeface="+mn-ea"/>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2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lang="en-US" sz="1200" kern="0" dirty="0" smtClean="0">
              <a:solidFill>
                <a:srgbClr val="002060"/>
              </a:solidFill>
              <a:latin typeface="Calibri" pitchFamily="34" charset="0"/>
              <a:ea typeface="+mn-ea"/>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2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lang="en-US" sz="1200" kern="0" dirty="0" smtClean="0">
              <a:solidFill>
                <a:srgbClr val="002060"/>
              </a:solidFill>
              <a:latin typeface="Calibri" pitchFamily="34" charset="0"/>
              <a:ea typeface="+mn-ea"/>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2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lang="en-US" sz="1200" kern="0" dirty="0" smtClean="0">
              <a:solidFill>
                <a:srgbClr val="002060"/>
              </a:solidFill>
              <a:latin typeface="Calibri" pitchFamily="34" charset="0"/>
              <a:ea typeface="+mn-ea"/>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2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just"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p:txBody>
      </p:sp>
      <p:graphicFrame>
        <p:nvGraphicFramePr>
          <p:cNvPr id="11" name="Table 10"/>
          <p:cNvGraphicFramePr>
            <a:graphicFrameLocks noGrp="1"/>
          </p:cNvGraphicFramePr>
          <p:nvPr/>
        </p:nvGraphicFramePr>
        <p:xfrm>
          <a:off x="280240" y="1361890"/>
          <a:ext cx="6137924" cy="2034217"/>
        </p:xfrm>
        <a:graphic>
          <a:graphicData uri="http://schemas.openxmlformats.org/drawingml/2006/table">
            <a:tbl>
              <a:tblPr firstRow="1" bandRow="1">
                <a:tableStyleId>{5C22544A-7EE6-4342-B048-85BDC9FD1C3A}</a:tableStyleId>
              </a:tblPr>
              <a:tblGrid>
                <a:gridCol w="1453104"/>
                <a:gridCol w="1171205"/>
                <a:gridCol w="1171205"/>
                <a:gridCol w="1171205"/>
                <a:gridCol w="1171205"/>
              </a:tblGrid>
              <a:tr h="370840">
                <a:tc>
                  <a:txBody>
                    <a:bodyPr/>
                    <a:lstStyle/>
                    <a:p>
                      <a:pPr algn="ctr"/>
                      <a:r>
                        <a:rPr lang="en-US" sz="1100" b="0" kern="1200" dirty="0" smtClean="0">
                          <a:solidFill>
                            <a:schemeClr val="tx1"/>
                          </a:solidFill>
                          <a:latin typeface="Calibri" pitchFamily="34" charset="0"/>
                          <a:ea typeface="Corbel"/>
                          <a:cs typeface="Times New Roman"/>
                        </a:rPr>
                        <a:t>Automation</a:t>
                      </a:r>
                      <a:r>
                        <a:rPr lang="en-US" sz="1100" b="0" kern="1200" baseline="0" dirty="0" smtClean="0">
                          <a:solidFill>
                            <a:schemeClr val="tx1"/>
                          </a:solidFill>
                          <a:latin typeface="Calibri" pitchFamily="34" charset="0"/>
                          <a:ea typeface="Corbel"/>
                          <a:cs typeface="Times New Roman"/>
                        </a:rPr>
                        <a:t> in Cargo Handling</a:t>
                      </a:r>
                      <a:endParaRPr lang="en-US" sz="1100" b="0" kern="1200" dirty="0" smtClean="0">
                        <a:solidFill>
                          <a:schemeClr val="tx1"/>
                        </a:solidFill>
                        <a:latin typeface="Calibri" pitchFamily="34" charset="0"/>
                        <a:ea typeface="Corbel"/>
                        <a:cs typeface="Times New Roman"/>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Urban CS’s</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(n=398)</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Rural</a:t>
                      </a:r>
                      <a:r>
                        <a:rPr lang="en-US" sz="1100" b="0" kern="1200" baseline="0" dirty="0" smtClean="0">
                          <a:solidFill>
                            <a:schemeClr val="tx1"/>
                          </a:solidFill>
                          <a:latin typeface="Calibri" pitchFamily="34" charset="0"/>
                          <a:ea typeface="Corbel"/>
                          <a:cs typeface="Times New Roman"/>
                        </a:rPr>
                        <a:t> CS’s</a:t>
                      </a:r>
                    </a:p>
                    <a:p>
                      <a:pPr marL="115888" marR="0" indent="0" algn="ctr" defTabSz="914400" rtl="0" eaLnBrk="1" fontAlgn="b" latinLnBrk="0" hangingPunct="1">
                        <a:lnSpc>
                          <a:spcPct val="115000"/>
                        </a:lnSpc>
                        <a:spcBef>
                          <a:spcPts val="0"/>
                        </a:spcBef>
                        <a:spcAft>
                          <a:spcPts val="0"/>
                        </a:spcAft>
                      </a:pPr>
                      <a:r>
                        <a:rPr lang="en-US" sz="1100" b="0" kern="1200" baseline="0" dirty="0" smtClean="0">
                          <a:solidFill>
                            <a:schemeClr val="tx1"/>
                          </a:solidFill>
                          <a:latin typeface="Calibri" pitchFamily="34" charset="0"/>
                          <a:ea typeface="Corbel"/>
                          <a:cs typeface="Times New Roman"/>
                        </a:rPr>
                        <a:t>(n=754)</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NHB/NHM</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(n=570)</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Others</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tx1"/>
                          </a:solidFill>
                          <a:latin typeface="Calibri" pitchFamily="34" charset="0"/>
                          <a:ea typeface="Corbel"/>
                          <a:cs typeface="Times New Roman"/>
                        </a:rPr>
                        <a:t>(n=582)</a:t>
                      </a:r>
                      <a:endParaRPr lang="en-US" sz="1100" b="0" kern="1200" dirty="0">
                        <a:solidFill>
                          <a:schemeClr val="tx1"/>
                        </a:solidFill>
                        <a:latin typeface="Calibri" pitchFamily="34" charset="0"/>
                        <a:ea typeface="Corbel"/>
                        <a:cs typeface="Times New Roman"/>
                      </a:endParaRPr>
                    </a:p>
                  </a:txBody>
                  <a:tcPr marL="64378" marR="64378"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C000"/>
                    </a:solidFill>
                  </a:tcPr>
                </a:tc>
              </a:tr>
              <a:tr h="507360">
                <a:tc>
                  <a:txBody>
                    <a:bodyPr/>
                    <a:lstStyle/>
                    <a:p>
                      <a:pPr algn="ctr" fontAlgn="ctr"/>
                      <a:r>
                        <a:rPr lang="en-US" sz="1100" b="0" i="0" u="none" strike="noStrike" dirty="0">
                          <a:solidFill>
                            <a:srgbClr val="002060"/>
                          </a:solidFill>
                          <a:latin typeface="Calibri"/>
                        </a:rPr>
                        <a:t> VFD (Variable frequency drive)</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60</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42</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557212">
                <a:tc>
                  <a:txBody>
                    <a:bodyPr/>
                    <a:lstStyle/>
                    <a:p>
                      <a:pPr algn="ctr" fontAlgn="ctr"/>
                      <a:r>
                        <a:rPr lang="en-US" sz="1100" b="0" i="0" u="none" strike="noStrike" dirty="0">
                          <a:solidFill>
                            <a:srgbClr val="002060"/>
                          </a:solidFill>
                          <a:latin typeface="Calibri"/>
                        </a:rPr>
                        <a:t> ERW (Energy recovery </a:t>
                      </a:r>
                      <a:r>
                        <a:rPr lang="en-US" sz="1100" b="0" i="0" u="none" strike="noStrike" dirty="0" smtClean="0">
                          <a:solidFill>
                            <a:srgbClr val="002060"/>
                          </a:solidFill>
                          <a:latin typeface="Calibri"/>
                        </a:rPr>
                        <a:t>wheel)</a:t>
                      </a:r>
                      <a:endParaRPr lang="en-US" sz="1100" b="0" i="0" u="none" strike="noStrike" dirty="0">
                        <a:solidFill>
                          <a:srgbClr val="002060"/>
                        </a:solidFill>
                        <a:latin typeface="Calibri"/>
                      </a:endParaRP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28</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33</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29</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r h="542925">
                <a:tc>
                  <a:txBody>
                    <a:bodyPr/>
                    <a:lstStyle/>
                    <a:p>
                      <a:pPr algn="ctr" fontAlgn="ctr"/>
                      <a:r>
                        <a:rPr lang="en-US" sz="1100" b="0" i="0" u="none" strike="noStrike" dirty="0">
                          <a:solidFill>
                            <a:srgbClr val="002060"/>
                          </a:solidFill>
                          <a:latin typeface="Calibri"/>
                        </a:rPr>
                        <a:t> PLC (Program logic control)</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35</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41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a:solidFill>
                            <a:srgbClr val="002060"/>
                          </a:solidFill>
                          <a:latin typeface="Calibri"/>
                        </a:rPr>
                        <a:t>37</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algn="ctr" fontAlgn="ctr"/>
                      <a:r>
                        <a:rPr lang="en-US" sz="1100" b="0" i="0" u="none" strike="noStrike" dirty="0">
                          <a:solidFill>
                            <a:srgbClr val="002060"/>
                          </a:solidFill>
                          <a:latin typeface="Calibri"/>
                        </a:rPr>
                        <a:t>41</a:t>
                      </a:r>
                    </a:p>
                  </a:txBody>
                  <a:tcPr marL="9525" marR="9525" marT="9525"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r>
            </a:tbl>
          </a:graphicData>
        </a:graphic>
      </p:graphicFrame>
      <p:sp>
        <p:nvSpPr>
          <p:cNvPr id="15" name="Round Diagonal Corner Rectangle 14"/>
          <p:cNvSpPr/>
          <p:nvPr/>
        </p:nvSpPr>
        <p:spPr bwMode="auto">
          <a:xfrm>
            <a:off x="226527" y="8530309"/>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Clr>
                <a:srgbClr val="FF0000"/>
              </a:buClr>
              <a:buFont typeface="Webdings" pitchFamily="18" charset="2"/>
              <a:buChar char="`"/>
            </a:pPr>
            <a:r>
              <a:rPr lang="en-US" sz="1200" dirty="0" smtClean="0">
                <a:solidFill>
                  <a:srgbClr val="002060"/>
                </a:solidFill>
                <a:latin typeface="Calibri" pitchFamily="34" charset="0"/>
              </a:rPr>
              <a:t>Variable frequency drives are more prevalent among  urban CSs.</a:t>
            </a:r>
          </a:p>
          <a:p>
            <a:pPr marL="177800" lvl="1" indent="-177800" algn="l">
              <a:buClr>
                <a:srgbClr val="FF0000"/>
              </a:buClr>
              <a:buFont typeface="Webdings" pitchFamily="18" charset="2"/>
              <a:buChar char="`"/>
            </a:pPr>
            <a:r>
              <a:rPr lang="en-US" sz="1200" dirty="0" smtClean="0">
                <a:solidFill>
                  <a:srgbClr val="002060"/>
                </a:solidFill>
                <a:latin typeface="Calibri" pitchFamily="34" charset="0"/>
              </a:rPr>
              <a:t> When analyzing the data by ownership,  variable frequency drives used more in CSs owned by public limited companies and government companies</a:t>
            </a:r>
          </a:p>
          <a:p>
            <a:pPr marL="177800" lvl="1" indent="-177800" algn="l">
              <a:buClr>
                <a:srgbClr val="FF0000"/>
              </a:buClr>
              <a:buFont typeface="Webdings" pitchFamily="18" charset="2"/>
              <a:buChar char="`"/>
            </a:pPr>
            <a:r>
              <a:rPr lang="en-US" sz="1200" dirty="0" smtClean="0">
                <a:solidFill>
                  <a:srgbClr val="002060"/>
                </a:solidFill>
                <a:latin typeface="Calibri" pitchFamily="34" charset="0"/>
              </a:rPr>
              <a:t>At the same time energy recovery wheel is used in a fewer installations in govt. owned CSs</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Title 7"/>
          <p:cNvSpPr>
            <a:spLocks noGrp="1"/>
          </p:cNvSpPr>
          <p:nvPr>
            <p:ph type="title"/>
          </p:nvPr>
        </p:nvSpPr>
        <p:spPr>
          <a:xfrm>
            <a:off x="936175" y="41932"/>
            <a:ext cx="5439302" cy="922464"/>
          </a:xfrm>
        </p:spPr>
        <p:txBody>
          <a:bodyPr/>
          <a:lstStyle/>
          <a:p>
            <a:r>
              <a:rPr lang="en-US" dirty="0" smtClean="0"/>
              <a:t>17.1 CARGO HANDLING &amp; AUTOMATION TOOLS</a:t>
            </a:r>
            <a:endParaRPr lang="en-US" dirty="0"/>
          </a:p>
        </p:txBody>
      </p:sp>
      <p:sp>
        <p:nvSpPr>
          <p:cNvPr id="42" name="TextBox 41"/>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44" name="TextBox 43"/>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39" name="Table 38"/>
          <p:cNvGraphicFramePr>
            <a:graphicFrameLocks noGrp="1"/>
          </p:cNvGraphicFramePr>
          <p:nvPr/>
        </p:nvGraphicFramePr>
        <p:xfrm>
          <a:off x="0" y="2165149"/>
          <a:ext cx="1809691" cy="2249805"/>
        </p:xfrm>
        <a:graphic>
          <a:graphicData uri="http://schemas.openxmlformats.org/drawingml/2006/table">
            <a:tbl>
              <a:tblPr/>
              <a:tblGrid>
                <a:gridCol w="1809691"/>
              </a:tblGrid>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Conveyor Belt for loading unloading</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Hand Pallet Lifters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Manual / worker / Labour </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Humidity Sensors and Controls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Data Loggers (fixed or portable)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Fork Lift for Pallet handling (electric or diesel)</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Warehouse Management Software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8288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Cargo Lift (for multi level stores)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Bar-code / RFID tags and readers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No Response </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52" name="Chart 51"/>
          <p:cNvGraphicFramePr/>
          <p:nvPr/>
        </p:nvGraphicFramePr>
        <p:xfrm>
          <a:off x="1435342" y="2148056"/>
          <a:ext cx="1355483" cy="2576343"/>
        </p:xfrm>
        <a:graphic>
          <a:graphicData uri="http://schemas.openxmlformats.org/drawingml/2006/chart">
            <c:chart xmlns:c="http://schemas.openxmlformats.org/drawingml/2006/chart" xmlns:r="http://schemas.openxmlformats.org/officeDocument/2006/relationships" r:id="rId2"/>
          </a:graphicData>
        </a:graphic>
      </p:graphicFrame>
      <p:sp>
        <p:nvSpPr>
          <p:cNvPr id="54" name="Round Diagonal Corner Rectangle 53"/>
          <p:cNvSpPr/>
          <p:nvPr/>
        </p:nvSpPr>
        <p:spPr bwMode="auto">
          <a:xfrm>
            <a:off x="338287" y="4566328"/>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1/3</a:t>
            </a:r>
            <a:r>
              <a:rPr lang="en-US" sz="1200" baseline="30000" dirty="0" smtClean="0">
                <a:solidFill>
                  <a:srgbClr val="002060"/>
                </a:solidFill>
                <a:latin typeface="Calibri" pitchFamily="34" charset="0"/>
              </a:rPr>
              <a:t>rd</a:t>
            </a:r>
            <a:r>
              <a:rPr lang="en-US" sz="1200" dirty="0" smtClean="0">
                <a:solidFill>
                  <a:srgbClr val="002060"/>
                </a:solidFill>
                <a:latin typeface="Calibri" pitchFamily="34" charset="0"/>
              </a:rPr>
              <a:t> of the Type M cold stores use hand pallet lifters for cargo handling. </a:t>
            </a:r>
          </a:p>
          <a:p>
            <a:pPr marL="177800" lvl="1" indent="-177800" algn="l">
              <a:buFont typeface="Arial" pitchFamily="34" charset="0"/>
              <a:buChar char="•"/>
            </a:pPr>
            <a:r>
              <a:rPr lang="en-US" sz="1200" dirty="0" smtClean="0">
                <a:solidFill>
                  <a:srgbClr val="002060"/>
                </a:solidFill>
                <a:latin typeface="Calibri" pitchFamily="34" charset="0"/>
              </a:rPr>
              <a:t>Close to 1/4</a:t>
            </a:r>
            <a:r>
              <a:rPr lang="en-US" sz="1200" baseline="30000" dirty="0" smtClean="0">
                <a:solidFill>
                  <a:srgbClr val="002060"/>
                </a:solidFill>
                <a:latin typeface="Calibri" pitchFamily="34" charset="0"/>
              </a:rPr>
              <a:t>th</a:t>
            </a:r>
            <a:r>
              <a:rPr lang="en-US" sz="1200" dirty="0" smtClean="0">
                <a:solidFill>
                  <a:srgbClr val="002060"/>
                </a:solidFill>
                <a:latin typeface="Calibri" pitchFamily="34" charset="0"/>
              </a:rPr>
              <a:t> Type H, P &amp; M cold stores also use belts for loading and unloading purposes. </a:t>
            </a:r>
            <a:endParaRPr lang="en-US" sz="1200" dirty="0">
              <a:solidFill>
                <a:srgbClr val="002060"/>
              </a:solidFill>
              <a:latin typeface="Calibri" pitchFamily="34" charset="0"/>
            </a:endParaRPr>
          </a:p>
        </p:txBody>
      </p:sp>
      <p:cxnSp>
        <p:nvCxnSpPr>
          <p:cNvPr id="55" name="Straight Connector 54"/>
          <p:cNvCxnSpPr/>
          <p:nvPr/>
        </p:nvCxnSpPr>
        <p:spPr bwMode="auto">
          <a:xfrm>
            <a:off x="318259"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56" name="TextBox 55"/>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57" name="Round Diagonal Corner Rectangle 56"/>
          <p:cNvSpPr/>
          <p:nvPr/>
        </p:nvSpPr>
        <p:spPr bwMode="auto">
          <a:xfrm>
            <a:off x="338287" y="8542785"/>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Almost half of the cold stores in the Eastern Zone utilize belts for loading and unloading.</a:t>
            </a:r>
          </a:p>
          <a:p>
            <a:pPr marL="177800" lvl="1" indent="-177800" algn="l">
              <a:buFont typeface="Arial" pitchFamily="34" charset="0"/>
              <a:buChar char="•"/>
            </a:pPr>
            <a:r>
              <a:rPr lang="en-US" sz="1200" dirty="0" smtClean="0">
                <a:solidFill>
                  <a:srgbClr val="002060"/>
                </a:solidFill>
                <a:latin typeface="Calibri" pitchFamily="34" charset="0"/>
              </a:rPr>
              <a:t>In the West and South, 31% CS’s use hand pallet lifters for cargo handling.</a:t>
            </a:r>
            <a:endParaRPr lang="en-US" sz="1200" dirty="0">
              <a:solidFill>
                <a:srgbClr val="002060"/>
              </a:solidFill>
              <a:latin typeface="Calibri" pitchFamily="34" charset="0"/>
            </a:endParaRPr>
          </a:p>
        </p:txBody>
      </p:sp>
      <p:graphicFrame>
        <p:nvGraphicFramePr>
          <p:cNvPr id="59" name="Chart 58"/>
          <p:cNvGraphicFramePr/>
          <p:nvPr/>
        </p:nvGraphicFramePr>
        <p:xfrm>
          <a:off x="5736560" y="214805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3" name="Chart 62"/>
          <p:cNvGraphicFramePr/>
          <p:nvPr/>
        </p:nvGraphicFramePr>
        <p:xfrm>
          <a:off x="2295586" y="214805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6" name="Chart 65"/>
          <p:cNvGraphicFramePr/>
          <p:nvPr/>
        </p:nvGraphicFramePr>
        <p:xfrm>
          <a:off x="3155830" y="214805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9" name="Chart 68"/>
          <p:cNvGraphicFramePr/>
          <p:nvPr/>
        </p:nvGraphicFramePr>
        <p:xfrm>
          <a:off x="4016074" y="214805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72" name="Chart 71"/>
          <p:cNvGraphicFramePr/>
          <p:nvPr/>
        </p:nvGraphicFramePr>
        <p:xfrm>
          <a:off x="4876318" y="2148056"/>
          <a:ext cx="1355483" cy="2576343"/>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93" name="Chart 92"/>
          <p:cNvGraphicFramePr/>
          <p:nvPr/>
        </p:nvGraphicFramePr>
        <p:xfrm>
          <a:off x="5736560" y="6139031"/>
          <a:ext cx="1355483" cy="257634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94" name="Chart 93"/>
          <p:cNvGraphicFramePr/>
          <p:nvPr/>
        </p:nvGraphicFramePr>
        <p:xfrm>
          <a:off x="2510647" y="6139031"/>
          <a:ext cx="1355483" cy="257634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95" name="Chart 94"/>
          <p:cNvGraphicFramePr/>
          <p:nvPr/>
        </p:nvGraphicFramePr>
        <p:xfrm>
          <a:off x="3585952" y="6139031"/>
          <a:ext cx="1355483" cy="257634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96" name="Chart 95"/>
          <p:cNvGraphicFramePr/>
          <p:nvPr/>
        </p:nvGraphicFramePr>
        <p:xfrm>
          <a:off x="4661257" y="6139031"/>
          <a:ext cx="1355483" cy="2576343"/>
        </p:xfrm>
        <a:graphic>
          <a:graphicData uri="http://schemas.openxmlformats.org/drawingml/2006/chart">
            <c:chart xmlns:c="http://schemas.openxmlformats.org/drawingml/2006/chart" xmlns:r="http://schemas.openxmlformats.org/officeDocument/2006/relationships" r:id="rId11"/>
          </a:graphicData>
        </a:graphic>
      </p:graphicFrame>
      <p:sp>
        <p:nvSpPr>
          <p:cNvPr id="35" name="TextBox 34"/>
          <p:cNvSpPr txBox="1"/>
          <p:nvPr/>
        </p:nvSpPr>
        <p:spPr>
          <a:xfrm>
            <a:off x="1557243" y="16350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36" name="TextBox 35"/>
          <p:cNvSpPr txBox="1"/>
          <p:nvPr/>
        </p:nvSpPr>
        <p:spPr>
          <a:xfrm>
            <a:off x="2480938" y="16350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37" name="TextBox 36"/>
          <p:cNvSpPr txBox="1"/>
          <p:nvPr/>
        </p:nvSpPr>
        <p:spPr>
          <a:xfrm>
            <a:off x="3401266" y="16350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38" name="TextBox 37"/>
          <p:cNvSpPr txBox="1"/>
          <p:nvPr/>
        </p:nvSpPr>
        <p:spPr>
          <a:xfrm>
            <a:off x="4255871" y="1635026"/>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40" name="TextBox 39"/>
          <p:cNvSpPr txBox="1"/>
          <p:nvPr/>
        </p:nvSpPr>
        <p:spPr>
          <a:xfrm>
            <a:off x="5128108" y="16350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43" name="TextBox 42"/>
          <p:cNvSpPr txBox="1"/>
          <p:nvPr/>
        </p:nvSpPr>
        <p:spPr>
          <a:xfrm>
            <a:off x="5947445" y="14811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sp>
        <p:nvSpPr>
          <p:cNvPr id="53" name="TextBox 52"/>
          <p:cNvSpPr txBox="1"/>
          <p:nvPr/>
        </p:nvSpPr>
        <p:spPr>
          <a:xfrm>
            <a:off x="2673748"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58" name="TextBox 57"/>
          <p:cNvSpPr txBox="1"/>
          <p:nvPr/>
        </p:nvSpPr>
        <p:spPr>
          <a:xfrm>
            <a:off x="3786889"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60" name="TextBox 59"/>
          <p:cNvSpPr txBox="1"/>
          <p:nvPr/>
        </p:nvSpPr>
        <p:spPr>
          <a:xfrm>
            <a:off x="4834304"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61" name="TextBox 60"/>
          <p:cNvSpPr txBox="1"/>
          <p:nvPr/>
        </p:nvSpPr>
        <p:spPr>
          <a:xfrm>
            <a:off x="5947443"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graphicFrame>
        <p:nvGraphicFramePr>
          <p:cNvPr id="68" name="Table 67"/>
          <p:cNvGraphicFramePr>
            <a:graphicFrameLocks noGrp="1"/>
          </p:cNvGraphicFramePr>
          <p:nvPr/>
        </p:nvGraphicFramePr>
        <p:xfrm>
          <a:off x="0" y="6156124"/>
          <a:ext cx="1809691" cy="2249805"/>
        </p:xfrm>
        <a:graphic>
          <a:graphicData uri="http://schemas.openxmlformats.org/drawingml/2006/table">
            <a:tbl>
              <a:tblPr/>
              <a:tblGrid>
                <a:gridCol w="1809691"/>
              </a:tblGrid>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Conveyor Belt for loading unloading</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Hand Pallet Lifters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Manual / worker / Labour </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Humidity Sensors and Controls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Data Loggers (fixed or portable)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Fork Lift for Pallet handling (electric or diesel)</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Warehouse Management Software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8288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Cargo Lift (for multi level stores)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Bar-code / RFID tags and readers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8600">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No Response </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70" name="Chart 69"/>
          <p:cNvGraphicFramePr/>
          <p:nvPr/>
        </p:nvGraphicFramePr>
        <p:xfrm>
          <a:off x="1435342" y="6139031"/>
          <a:ext cx="1355483" cy="2576343"/>
        </p:xfrm>
        <a:graphic>
          <a:graphicData uri="http://schemas.openxmlformats.org/drawingml/2006/chart">
            <c:chart xmlns:c="http://schemas.openxmlformats.org/drawingml/2006/chart" xmlns:r="http://schemas.openxmlformats.org/officeDocument/2006/relationships" r:id="rId12"/>
          </a:graphicData>
        </a:graphic>
      </p:graphicFrame>
      <p:sp>
        <p:nvSpPr>
          <p:cNvPr id="71" name="TextBox 70"/>
          <p:cNvSpPr txBox="1"/>
          <p:nvPr/>
        </p:nvSpPr>
        <p:spPr>
          <a:xfrm>
            <a:off x="1557242" y="5626001"/>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Box 9"/>
          <p:cNvSpPr txBox="1"/>
          <p:nvPr/>
        </p:nvSpPr>
        <p:spPr>
          <a:xfrm>
            <a:off x="139699" y="1104900"/>
            <a:ext cx="6394452"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States</a:t>
            </a:r>
          </a:p>
        </p:txBody>
      </p:sp>
      <p:sp>
        <p:nvSpPr>
          <p:cNvPr id="12" name="Title 7"/>
          <p:cNvSpPr>
            <a:spLocks noGrp="1"/>
          </p:cNvSpPr>
          <p:nvPr>
            <p:ph type="title"/>
          </p:nvPr>
        </p:nvSpPr>
        <p:spPr>
          <a:xfrm>
            <a:off x="936175" y="41932"/>
            <a:ext cx="5439302" cy="922464"/>
          </a:xfrm>
        </p:spPr>
        <p:txBody>
          <a:bodyPr/>
          <a:lstStyle/>
          <a:p>
            <a:r>
              <a:rPr lang="en-US" dirty="0" smtClean="0"/>
              <a:t>17.1 CARGO HANDLING &amp; AUTOMATION TOOLS</a:t>
            </a:r>
            <a:endParaRPr lang="en-US" dirty="0"/>
          </a:p>
        </p:txBody>
      </p:sp>
      <p:sp>
        <p:nvSpPr>
          <p:cNvPr id="13" name="TextBox 12"/>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5" name="TextBox 14"/>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323469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Maharashtra</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n=451)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n=1371)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n=600)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n=169)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Conveyor Belt for loading unloading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Hand Pallet Lifters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Manual / worker / Labour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Humidity Sensors and Controls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Data Loggers (fixed or portable)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Fork Lift for Pallet handling (electric or diesel)</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Warehouse Management Software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Cargo Lift (for multi level stores)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Bar-code / RFID tags and readers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No Response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304801" y="5006435"/>
          <a:ext cx="6305549" cy="323469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Haryana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n=185)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Conveyor Belt for loading unloading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Hand Pallet Lifters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Manual / worker / Labour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Humidity Sensors and Controls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Data Loggers (fixed or portable)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Fork Lift for Pallet handling (electric or diesel)</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Warehouse Management Software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Cargo Lift (for multi level stores)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Bar-code / RFID tags and readers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No Response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Round Diagonal Corner Rectangle 13"/>
          <p:cNvSpPr/>
          <p:nvPr/>
        </p:nvSpPr>
        <p:spPr bwMode="auto">
          <a:xfrm>
            <a:off x="338287" y="844015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30% cold stores in Gujarat and Bihar make use of hand pallet lifters.</a:t>
            </a:r>
          </a:p>
          <a:p>
            <a:pPr marL="177800" lvl="1" indent="-177800" algn="l">
              <a:buFont typeface="Arial" pitchFamily="34" charset="0"/>
              <a:buChar char="•"/>
            </a:pPr>
            <a:r>
              <a:rPr lang="en-US" sz="1200" dirty="0" smtClean="0">
                <a:solidFill>
                  <a:srgbClr val="002060"/>
                </a:solidFill>
                <a:latin typeface="Calibri" pitchFamily="34" charset="0"/>
              </a:rPr>
              <a:t>A little over 40% storages in Maharashtra use c</a:t>
            </a:r>
            <a:r>
              <a:rPr lang="en-US" sz="1200" dirty="0" smtClean="0">
                <a:solidFill>
                  <a:srgbClr val="002060"/>
                </a:solidFill>
                <a:latin typeface="Calibri"/>
              </a:rPr>
              <a:t>onveyor belt for loading unloading</a:t>
            </a:r>
            <a:r>
              <a:rPr lang="en-US" sz="1200" dirty="0" smtClean="0">
                <a:solidFill>
                  <a:srgbClr val="002060"/>
                </a:solidFill>
                <a:latin typeface="Calibri" pitchFamily="34" charset="0"/>
              </a:rPr>
              <a:t> cargo.</a:t>
            </a:r>
          </a:p>
        </p:txBody>
      </p:sp>
    </p:spTree>
  </p:cSld>
  <p:clrMapOvr>
    <a:masterClrMapping/>
  </p:clrMapOvr>
  <p:transition/>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7"/>
          <p:cNvSpPr>
            <a:spLocks noGrp="1"/>
          </p:cNvSpPr>
          <p:nvPr>
            <p:ph type="title"/>
          </p:nvPr>
        </p:nvSpPr>
        <p:spPr>
          <a:xfrm>
            <a:off x="936175" y="41932"/>
            <a:ext cx="5439302" cy="922464"/>
          </a:xfrm>
        </p:spPr>
        <p:txBody>
          <a:bodyPr/>
          <a:lstStyle/>
          <a:p>
            <a:r>
              <a:rPr lang="en-US" dirty="0" smtClean="0"/>
              <a:t>17.1 CARGO HANDLING &amp; AUTOMATION TOOLS</a:t>
            </a:r>
            <a:endParaRPr lang="en-US" dirty="0"/>
          </a:p>
        </p:txBody>
      </p:sp>
      <p:sp>
        <p:nvSpPr>
          <p:cNvPr id="13" name="TextBox 12"/>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5" name="TextBox 14"/>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6394452"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States</a:t>
            </a:r>
          </a:p>
        </p:txBody>
      </p:sp>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1533075"/>
          <a:ext cx="6318504" cy="323469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n=188)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n=156)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(n=402)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Conveyor Belt for loading unloading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Hand Pallet Lifters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Manual / worker / Labour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Humidity Sensors and Controls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Data Loggers (fixed or portable)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Fork Lift for Pallet handling (electric or diesel)</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Warehouse Management Software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Cargo Lift (for multi level stores)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Bar-code / RFID tags and readers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No Response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Round Diagonal Corner Rectangle 13"/>
          <p:cNvSpPr/>
          <p:nvPr/>
        </p:nvSpPr>
        <p:spPr bwMode="auto">
          <a:xfrm>
            <a:off x="338287" y="8500726"/>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60% of cold stores in Karnataka make use of hand pallet lifters.</a:t>
            </a:r>
          </a:p>
          <a:p>
            <a:pPr marL="177800" lvl="1" indent="-177800" algn="l">
              <a:buFont typeface="Arial" pitchFamily="34" charset="0"/>
              <a:buChar char="•"/>
            </a:pPr>
            <a:r>
              <a:rPr lang="en-US" sz="1200" dirty="0" smtClean="0">
                <a:solidFill>
                  <a:srgbClr val="002060"/>
                </a:solidFill>
                <a:latin typeface="Calibri" pitchFamily="34" charset="0"/>
              </a:rPr>
              <a:t>Nearly  70% storages in WB use belts for loading and unloading.</a:t>
            </a:r>
          </a:p>
        </p:txBody>
      </p:sp>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1" y="5006435"/>
          <a:ext cx="6307138" cy="338709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73746"/>
                <a:gridCol w="604174"/>
                <a:gridCol w="604174"/>
                <a:gridCol w="604174"/>
                <a:gridCol w="604174"/>
                <a:gridCol w="604174"/>
                <a:gridCol w="604174"/>
                <a:gridCol w="604174"/>
                <a:gridCol w="604174"/>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n=464)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(n=37)</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Conveyor Belt for loading unloading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Hand Pallet Lifters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Manual / worker / Labour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Humidity Sensors and Controls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Data Loggers (fixed or portable)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Fork Lift for Pallet handling (electric or diesel)</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Warehouse Management Software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Cargo Lift (for multi level stores)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Bar-code / RFID tags and readers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91440">
                <a:tc>
                  <a:txBody>
                    <a:bodyPr/>
                    <a:lstStyle/>
                    <a:p>
                      <a:pPr marL="0" algn="l" defTabSz="914400" rtl="0" eaLnBrk="1" fontAlgn="b" latinLnBrk="0" hangingPunct="1"/>
                      <a:r>
                        <a:rPr lang="en-US" sz="1000" b="0" i="0" u="none" strike="noStrike" kern="1200" dirty="0" smtClean="0">
                          <a:solidFill>
                            <a:srgbClr val="002060"/>
                          </a:solidFill>
                          <a:latin typeface="Calibri"/>
                          <a:ea typeface="+mn-ea"/>
                          <a:cs typeface="+mn-cs"/>
                        </a:rPr>
                        <a:t>No Response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7"/>
          <p:cNvSpPr>
            <a:spLocks noGrp="1"/>
          </p:cNvSpPr>
          <p:nvPr>
            <p:ph type="title"/>
          </p:nvPr>
        </p:nvSpPr>
        <p:spPr>
          <a:xfrm>
            <a:off x="936175" y="41932"/>
            <a:ext cx="5439302" cy="922464"/>
          </a:xfrm>
        </p:spPr>
        <p:txBody>
          <a:bodyPr/>
          <a:lstStyle/>
          <a:p>
            <a:r>
              <a:rPr lang="en-US" dirty="0" smtClean="0"/>
              <a:t>17.1 CARGO HANDLING &amp; AUTOMATION TOOLS – COMPARISON BEFORE AND AFTER 2009</a:t>
            </a:r>
            <a:endParaRPr lang="en-US" dirty="0"/>
          </a:p>
        </p:txBody>
      </p:sp>
      <p:sp>
        <p:nvSpPr>
          <p:cNvPr id="37" name="TextBox 36"/>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9" name="TextBox 38"/>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20" name="Table 19"/>
          <p:cNvGraphicFramePr>
            <a:graphicFrameLocks noGrp="1"/>
          </p:cNvGraphicFramePr>
          <p:nvPr>
            <p:extLst>
              <p:ext uri="{D42A27DB-BD31-4B8C-83A1-F6EECF244321}">
                <p14:modId xmlns="" xmlns:p14="http://schemas.microsoft.com/office/powerpoint/2010/main" val="1900869649"/>
              </p:ext>
            </p:extLst>
          </p:nvPr>
        </p:nvGraphicFramePr>
        <p:xfrm>
          <a:off x="230872" y="4465840"/>
          <a:ext cx="6400800" cy="3769995"/>
        </p:xfrm>
        <a:graphic>
          <a:graphicData uri="http://schemas.openxmlformats.org/drawingml/2006/table">
            <a:tbl>
              <a:tblPr firstRow="1" bandRow="1">
                <a:effectLst>
                  <a:outerShdw blurRad="50800" dist="38100" dir="2700000" algn="tl" rotWithShape="0">
                    <a:prstClr val="black">
                      <a:alpha val="40000"/>
                    </a:prstClr>
                  </a:outerShdw>
                </a:effectLst>
              </a:tblPr>
              <a:tblGrid>
                <a:gridCol w="914400"/>
                <a:gridCol w="457200"/>
                <a:gridCol w="457200"/>
                <a:gridCol w="457200"/>
                <a:gridCol w="457200"/>
                <a:gridCol w="457200"/>
                <a:gridCol w="457200"/>
                <a:gridCol w="457200"/>
                <a:gridCol w="457200"/>
                <a:gridCol w="457200"/>
                <a:gridCol w="457200"/>
                <a:gridCol w="457200"/>
                <a:gridCol w="457200"/>
              </a:tblGrid>
              <a:tr h="27432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Type H</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P</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M</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Q</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8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gridSpan="2">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Other Products</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hMerge="1">
                  <a:txBody>
                    <a:bodyPr/>
                    <a:lstStyle/>
                    <a:p>
                      <a:pPr marL="0" algn="ctr" rtl="0" eaLnBrk="1" fontAlgn="b" latinLnBrk="0" hangingPunct="1">
                        <a:spcBef>
                          <a:spcPts val="0"/>
                        </a:spcBef>
                        <a:spcAft>
                          <a:spcPts val="0"/>
                        </a:spcAft>
                      </a:pP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n=1183)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n=3691)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n=1034)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n=3187)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n=400)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On/After</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Before</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2009</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900" b="0" i="0" u="none" strike="noStrike" kern="1200" dirty="0">
                          <a:solidFill>
                            <a:srgbClr val="002060"/>
                          </a:solidFill>
                          <a:latin typeface="Calibri"/>
                          <a:ea typeface="+mn-ea"/>
                          <a:cs typeface="+mn-cs"/>
                        </a:rPr>
                        <a:t>Conveyor Belt for loading unloading</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900" b="0" i="0" u="none" strike="noStrike" kern="1200" dirty="0">
                          <a:solidFill>
                            <a:srgbClr val="002060"/>
                          </a:solidFill>
                          <a:latin typeface="Calibri"/>
                          <a:ea typeface="+mn-ea"/>
                          <a:cs typeface="+mn-cs"/>
                        </a:rPr>
                        <a:t>Hand Pallet Lifters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900" b="0" i="0" u="none" strike="noStrike" kern="1200" dirty="0">
                          <a:solidFill>
                            <a:srgbClr val="002060"/>
                          </a:solidFill>
                          <a:latin typeface="Calibri"/>
                          <a:ea typeface="+mn-ea"/>
                          <a:cs typeface="+mn-cs"/>
                        </a:rPr>
                        <a:t>Manual / worker / Labour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900" b="0" i="0" u="none" strike="noStrike" kern="1200" dirty="0">
                          <a:solidFill>
                            <a:srgbClr val="002060"/>
                          </a:solidFill>
                          <a:latin typeface="Calibri"/>
                          <a:ea typeface="+mn-ea"/>
                          <a:cs typeface="+mn-cs"/>
                        </a:rPr>
                        <a:t>Humidity Sensors and Controls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900" b="0" i="0" u="none" strike="noStrike" kern="1200" dirty="0">
                          <a:solidFill>
                            <a:srgbClr val="002060"/>
                          </a:solidFill>
                          <a:latin typeface="Calibri"/>
                          <a:ea typeface="+mn-ea"/>
                          <a:cs typeface="+mn-cs"/>
                        </a:rPr>
                        <a:t>Data Loggers </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900" b="0" i="0" u="none" strike="noStrike" kern="1200" dirty="0">
                          <a:solidFill>
                            <a:srgbClr val="002060"/>
                          </a:solidFill>
                          <a:latin typeface="Calibri"/>
                          <a:ea typeface="+mn-ea"/>
                          <a:cs typeface="+mn-cs"/>
                        </a:rPr>
                        <a:t>Fork Lift for Pallet handling </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900" b="0" i="0" u="none" strike="noStrike" kern="1200" dirty="0">
                          <a:solidFill>
                            <a:srgbClr val="002060"/>
                          </a:solidFill>
                          <a:latin typeface="Calibri"/>
                          <a:ea typeface="+mn-ea"/>
                          <a:cs typeface="+mn-cs"/>
                        </a:rPr>
                        <a:t>Warehouse Management Software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900" b="0" i="0" u="none" strike="noStrike" kern="1200" dirty="0">
                          <a:solidFill>
                            <a:srgbClr val="002060"/>
                          </a:solidFill>
                          <a:latin typeface="Calibri"/>
                          <a:ea typeface="+mn-ea"/>
                          <a:cs typeface="+mn-cs"/>
                        </a:rPr>
                        <a:t>Cargo Lift </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900" b="0" i="0" u="none" strike="noStrike" kern="1200" dirty="0">
                          <a:solidFill>
                            <a:srgbClr val="002060"/>
                          </a:solidFill>
                          <a:latin typeface="Calibri"/>
                          <a:ea typeface="+mn-ea"/>
                          <a:cs typeface="+mn-cs"/>
                        </a:rPr>
                        <a:t>Bar-code / RFID tags and readers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900" b="0" i="0" u="none" strike="noStrike" kern="1200" dirty="0">
                          <a:solidFill>
                            <a:srgbClr val="002060"/>
                          </a:solidFill>
                          <a:latin typeface="Calibri"/>
                          <a:ea typeface="+mn-ea"/>
                          <a:cs typeface="+mn-cs"/>
                        </a:rPr>
                        <a:t>No Response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9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2" name="TextBox 21"/>
          <p:cNvSpPr txBox="1"/>
          <p:nvPr/>
        </p:nvSpPr>
        <p:spPr>
          <a:xfrm>
            <a:off x="1535811" y="12159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23" name="TextBox 22"/>
          <p:cNvSpPr txBox="1"/>
          <p:nvPr/>
        </p:nvSpPr>
        <p:spPr>
          <a:xfrm>
            <a:off x="2468017" y="12159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24" name="TextBox 23"/>
          <p:cNvSpPr txBox="1"/>
          <p:nvPr/>
        </p:nvSpPr>
        <p:spPr>
          <a:xfrm>
            <a:off x="3400223" y="121592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Type P</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25" name="TextBox 24"/>
          <p:cNvSpPr txBox="1"/>
          <p:nvPr/>
        </p:nvSpPr>
        <p:spPr>
          <a:xfrm>
            <a:off x="4266707" y="12159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M</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26" name="TextBox 25"/>
          <p:cNvSpPr txBox="1"/>
          <p:nvPr/>
        </p:nvSpPr>
        <p:spPr>
          <a:xfrm>
            <a:off x="5133190" y="12159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27" name="TextBox 26"/>
          <p:cNvSpPr txBox="1"/>
          <p:nvPr/>
        </p:nvSpPr>
        <p:spPr>
          <a:xfrm>
            <a:off x="5964407" y="10620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smtClean="0">
                <a:solidFill>
                  <a:srgbClr val="002060"/>
                </a:solidFill>
                <a:latin typeface="Calibri" pitchFamily="34" charset="0"/>
              </a:rPr>
              <a:t>Products</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sp>
        <p:nvSpPr>
          <p:cNvPr id="41" name="TextBox 40"/>
          <p:cNvSpPr txBox="1"/>
          <p:nvPr/>
        </p:nvSpPr>
        <p:spPr>
          <a:xfrm>
            <a:off x="325438" y="8493881"/>
            <a:ext cx="6288087" cy="461665"/>
          </a:xfrm>
          <a:prstGeom prst="rect">
            <a:avLst/>
          </a:prstGeom>
          <a:noFill/>
        </p:spPr>
        <p:txBody>
          <a:bodyPr wrap="square" rtlCol="0">
            <a:spAutoFit/>
          </a:bodyPr>
          <a:lstStyle/>
          <a:p>
            <a:pPr marL="358775" indent="-358775" algn="l">
              <a:buFont typeface="Arial" pitchFamily="34" charset="0"/>
              <a:buChar char="•"/>
            </a:pPr>
            <a:r>
              <a:rPr lang="en-US" sz="1200" dirty="0" smtClean="0">
                <a:solidFill>
                  <a:schemeClr val="tx1"/>
                </a:solidFill>
                <a:latin typeface="Calibri" pitchFamily="34" charset="0"/>
                <a:cs typeface="Calibri" pitchFamily="34" charset="0"/>
              </a:rPr>
              <a:t>Across time periods,  usage of hand pallet lifters have increased for all type of CSs</a:t>
            </a:r>
          </a:p>
          <a:p>
            <a:pPr algn="l">
              <a:buFont typeface="Arial" pitchFamily="34" charset="0"/>
              <a:buChar char="•"/>
            </a:pPr>
            <a:endParaRPr lang="en-US" sz="1200" dirty="0" smtClean="0">
              <a:solidFill>
                <a:schemeClr val="tx1"/>
              </a:solidFill>
              <a:latin typeface="Calibri" pitchFamily="34" charset="0"/>
              <a:cs typeface="Calibri" pitchFamily="34" charset="0"/>
            </a:endParaRPr>
          </a:p>
        </p:txBody>
      </p:sp>
      <p:graphicFrame>
        <p:nvGraphicFramePr>
          <p:cNvPr id="21" name="Table 20"/>
          <p:cNvGraphicFramePr>
            <a:graphicFrameLocks noGrp="1"/>
          </p:cNvGraphicFramePr>
          <p:nvPr/>
        </p:nvGraphicFramePr>
        <p:xfrm>
          <a:off x="38101" y="1584125"/>
          <a:ext cx="1522656" cy="2223755"/>
        </p:xfrm>
        <a:graphic>
          <a:graphicData uri="http://schemas.openxmlformats.org/drawingml/2006/table">
            <a:tbl>
              <a:tblPr/>
              <a:tblGrid>
                <a:gridCol w="1522656"/>
              </a:tblGrid>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Conveyor Belt for loading unloading</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Hand Pallet Lifters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Manual / worker / Labour </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Humidity Sensors and Controls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Data Loggers (fixed or portable)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15235">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Fork Lift for Pallet handling (electric or diesel)</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Warehouse Management Software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65301">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Cargo Lift (for multi level stores)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Bar-code / RFID tags and readers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No Response </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35" name="Chart 34"/>
          <p:cNvGraphicFramePr/>
          <p:nvPr/>
        </p:nvGraphicFramePr>
        <p:xfrm>
          <a:off x="1409623" y="1567032"/>
          <a:ext cx="1140490" cy="232869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8" name="Chart 37"/>
          <p:cNvGraphicFramePr/>
          <p:nvPr/>
        </p:nvGraphicFramePr>
        <p:xfrm>
          <a:off x="5831811" y="1567032"/>
          <a:ext cx="1140490" cy="232869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0" name="Chart 39"/>
          <p:cNvGraphicFramePr/>
          <p:nvPr/>
        </p:nvGraphicFramePr>
        <p:xfrm>
          <a:off x="2341829" y="1567032"/>
          <a:ext cx="1140490" cy="232869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2" name="Chart 41"/>
          <p:cNvGraphicFramePr/>
          <p:nvPr/>
        </p:nvGraphicFramePr>
        <p:xfrm>
          <a:off x="3208313" y="1567032"/>
          <a:ext cx="1140490" cy="2328694"/>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3" name="Chart 42"/>
          <p:cNvGraphicFramePr/>
          <p:nvPr/>
        </p:nvGraphicFramePr>
        <p:xfrm>
          <a:off x="4074796" y="1567032"/>
          <a:ext cx="1140490" cy="232869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4" name="Chart 43"/>
          <p:cNvGraphicFramePr/>
          <p:nvPr/>
        </p:nvGraphicFramePr>
        <p:xfrm>
          <a:off x="4906013" y="1567032"/>
          <a:ext cx="1140490" cy="2328694"/>
        </p:xfrm>
        <a:graphic>
          <a:graphicData uri="http://schemas.openxmlformats.org/drawingml/2006/chart">
            <c:chart xmlns:c="http://schemas.openxmlformats.org/drawingml/2006/chart" xmlns:r="http://schemas.openxmlformats.org/officeDocument/2006/relationships" r:id="rId7"/>
          </a:graphicData>
        </a:graphic>
      </p:graphicFrame>
    </p:spTree>
  </p:cSld>
  <p:clrMapOvr>
    <a:masterClrMapping/>
  </p:clrMapOvr>
  <p:transition/>
  <p:timing>
    <p:tnLst>
      <p:par>
        <p:cTn id="1" dur="indefinite" restart="never" nodeType="tmRoot"/>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7"/>
          <p:cNvSpPr>
            <a:spLocks noGrp="1"/>
          </p:cNvSpPr>
          <p:nvPr>
            <p:ph type="title"/>
          </p:nvPr>
        </p:nvSpPr>
        <p:spPr>
          <a:xfrm>
            <a:off x="936175" y="41932"/>
            <a:ext cx="5439302" cy="922464"/>
          </a:xfrm>
        </p:spPr>
        <p:txBody>
          <a:bodyPr/>
          <a:lstStyle/>
          <a:p>
            <a:r>
              <a:rPr lang="en-US" dirty="0" smtClean="0"/>
              <a:t>17.1 CARGO HANDLING &amp; AUTOMATION TOOLS – COMPARISON BASIS OWNERSHIP TYPE</a:t>
            </a:r>
            <a:endParaRPr lang="en-US" dirty="0"/>
          </a:p>
        </p:txBody>
      </p:sp>
      <p:sp>
        <p:nvSpPr>
          <p:cNvPr id="37" name="TextBox 36"/>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9" name="TextBox 38"/>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22" name="TextBox 21"/>
          <p:cNvSpPr txBox="1"/>
          <p:nvPr/>
        </p:nvSpPr>
        <p:spPr>
          <a:xfrm>
            <a:off x="1535811" y="1282982"/>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23" name="TextBox 22"/>
          <p:cNvSpPr txBox="1"/>
          <p:nvPr/>
        </p:nvSpPr>
        <p:spPr>
          <a:xfrm>
            <a:off x="2308999" y="1282982"/>
            <a:ext cx="957314" cy="400110"/>
          </a:xfrm>
          <a:prstGeom prst="rect">
            <a:avLst/>
          </a:prstGeom>
          <a:noFill/>
        </p:spPr>
        <p:txBody>
          <a:bodyPr wrap="none" rtlCol="0">
            <a:spAutoFit/>
          </a:bodyPr>
          <a:lstStyle/>
          <a:p>
            <a:r>
              <a:rPr lang="en-US" sz="1000" b="1" dirty="0" smtClean="0">
                <a:solidFill>
                  <a:srgbClr val="002060"/>
                </a:solidFill>
                <a:latin typeface="Calibri" pitchFamily="34" charset="0"/>
              </a:rPr>
              <a:t>Proprietorship</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n=1336)</a:t>
            </a:r>
            <a:endParaRPr lang="en-US" sz="1000" b="1" dirty="0">
              <a:solidFill>
                <a:srgbClr val="002060"/>
              </a:solidFill>
              <a:latin typeface="Calibri" pitchFamily="34" charset="0"/>
            </a:endParaRPr>
          </a:p>
        </p:txBody>
      </p:sp>
      <p:sp>
        <p:nvSpPr>
          <p:cNvPr id="24" name="TextBox 23"/>
          <p:cNvSpPr txBox="1"/>
          <p:nvPr/>
        </p:nvSpPr>
        <p:spPr>
          <a:xfrm>
            <a:off x="3378743" y="1282982"/>
            <a:ext cx="805029" cy="400110"/>
          </a:xfrm>
          <a:prstGeom prst="rect">
            <a:avLst/>
          </a:prstGeom>
          <a:noFill/>
        </p:spPr>
        <p:txBody>
          <a:bodyPr wrap="none" rtlCol="0">
            <a:spAutoFit/>
          </a:bodyPr>
          <a:lstStyle/>
          <a:p>
            <a:r>
              <a:rPr lang="en-US" sz="1000" b="1" dirty="0" smtClean="0">
                <a:solidFill>
                  <a:srgbClr val="002060"/>
                </a:solidFill>
                <a:latin typeface="Calibri" pitchFamily="34" charset="0"/>
              </a:rPr>
              <a:t>Partnership</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n=1677)</a:t>
            </a:r>
            <a:endParaRPr lang="en-US" sz="1000" b="1" dirty="0">
              <a:solidFill>
                <a:srgbClr val="002060"/>
              </a:solidFill>
              <a:latin typeface="Calibri" pitchFamily="34" charset="0"/>
            </a:endParaRPr>
          </a:p>
        </p:txBody>
      </p:sp>
      <p:sp>
        <p:nvSpPr>
          <p:cNvPr id="25" name="TextBox 24"/>
          <p:cNvSpPr txBox="1"/>
          <p:nvPr/>
        </p:nvSpPr>
        <p:spPr>
          <a:xfrm>
            <a:off x="4296202" y="1206038"/>
            <a:ext cx="686406" cy="553998"/>
          </a:xfrm>
          <a:prstGeom prst="rect">
            <a:avLst/>
          </a:prstGeom>
          <a:noFill/>
        </p:spPr>
        <p:txBody>
          <a:bodyPr wrap="none" rtlCol="0">
            <a:spAutoFit/>
          </a:bodyPr>
          <a:lstStyle/>
          <a:p>
            <a:r>
              <a:rPr lang="en-US" sz="1000" b="1" dirty="0" smtClean="0">
                <a:solidFill>
                  <a:srgbClr val="002060"/>
                </a:solidFill>
                <a:latin typeface="Calibri" pitchFamily="34" charset="0"/>
              </a:rPr>
              <a:t>Company</a:t>
            </a:r>
          </a:p>
          <a:p>
            <a:r>
              <a:rPr lang="en-US" sz="1000" b="1" dirty="0" smtClean="0">
                <a:solidFill>
                  <a:srgbClr val="002060"/>
                </a:solidFill>
                <a:latin typeface="Calibri" pitchFamily="34" charset="0"/>
              </a:rPr>
              <a:t>Pub. Ltd.</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n=174)</a:t>
            </a:r>
            <a:endParaRPr lang="en-US" sz="1000" b="1" dirty="0">
              <a:solidFill>
                <a:srgbClr val="002060"/>
              </a:solidFill>
              <a:latin typeface="Calibri" pitchFamily="34" charset="0"/>
            </a:endParaRPr>
          </a:p>
        </p:txBody>
      </p:sp>
      <p:sp>
        <p:nvSpPr>
          <p:cNvPr id="27" name="TextBox 26"/>
          <p:cNvSpPr txBox="1"/>
          <p:nvPr/>
        </p:nvSpPr>
        <p:spPr>
          <a:xfrm>
            <a:off x="5893875" y="1282982"/>
            <a:ext cx="795411" cy="400110"/>
          </a:xfrm>
          <a:prstGeom prst="rect">
            <a:avLst/>
          </a:prstGeom>
          <a:noFill/>
        </p:spPr>
        <p:txBody>
          <a:bodyPr wrap="none" rtlCol="0">
            <a:spAutoFit/>
          </a:bodyPr>
          <a:lstStyle/>
          <a:p>
            <a:r>
              <a:rPr lang="en-US" sz="1000" b="1" dirty="0" smtClean="0">
                <a:solidFill>
                  <a:srgbClr val="002060"/>
                </a:solidFill>
                <a:latin typeface="Calibri" pitchFamily="34" charset="0"/>
              </a:rPr>
              <a:t>Association</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n=5)</a:t>
            </a:r>
            <a:endParaRPr lang="en-US" sz="1000" b="1" dirty="0">
              <a:solidFill>
                <a:srgbClr val="002060"/>
              </a:solidFill>
              <a:latin typeface="Calibri" pitchFamily="34" charset="0"/>
            </a:endParaRPr>
          </a:p>
        </p:txBody>
      </p:sp>
      <p:sp>
        <p:nvSpPr>
          <p:cNvPr id="41" name="TextBox 40"/>
          <p:cNvSpPr txBox="1"/>
          <p:nvPr/>
        </p:nvSpPr>
        <p:spPr>
          <a:xfrm>
            <a:off x="325438" y="8493881"/>
            <a:ext cx="6288087" cy="830997"/>
          </a:xfrm>
          <a:prstGeom prst="rect">
            <a:avLst/>
          </a:prstGeom>
          <a:noFill/>
        </p:spPr>
        <p:txBody>
          <a:bodyPr wrap="square" rtlCol="0">
            <a:spAutoFit/>
          </a:bodyPr>
          <a:lstStyle/>
          <a:p>
            <a:pPr marL="358775" indent="-358775" algn="l">
              <a:buFont typeface="Arial" pitchFamily="34" charset="0"/>
              <a:buChar char="•"/>
            </a:pPr>
            <a:r>
              <a:rPr lang="en-US" sz="1200" dirty="0" smtClean="0">
                <a:solidFill>
                  <a:schemeClr val="tx1"/>
                </a:solidFill>
                <a:latin typeface="Calibri" pitchFamily="34" charset="0"/>
                <a:cs typeface="Calibri" pitchFamily="34" charset="0"/>
              </a:rPr>
              <a:t>Almost 25% of the government owned cold storages still rely on laborers for cargo handling purposes. </a:t>
            </a:r>
          </a:p>
          <a:p>
            <a:pPr marL="358775" indent="-358775" algn="l">
              <a:buFont typeface="Arial" pitchFamily="34" charset="0"/>
              <a:buChar char="•"/>
            </a:pPr>
            <a:r>
              <a:rPr lang="en-US" sz="1200" dirty="0" smtClean="0">
                <a:solidFill>
                  <a:schemeClr val="tx1"/>
                </a:solidFill>
                <a:latin typeface="Calibri" pitchFamily="34" charset="0"/>
                <a:cs typeface="Calibri" pitchFamily="34" charset="0"/>
              </a:rPr>
              <a:t>Conveyor belts are found in 1/3</a:t>
            </a:r>
            <a:r>
              <a:rPr lang="en-US" sz="1200" baseline="30000" dirty="0" smtClean="0">
                <a:solidFill>
                  <a:schemeClr val="tx1"/>
                </a:solidFill>
                <a:latin typeface="Calibri" pitchFamily="34" charset="0"/>
                <a:cs typeface="Calibri" pitchFamily="34" charset="0"/>
              </a:rPr>
              <a:t>rd</a:t>
            </a:r>
            <a:r>
              <a:rPr lang="en-US" sz="1200" dirty="0" smtClean="0">
                <a:solidFill>
                  <a:schemeClr val="tx1"/>
                </a:solidFill>
                <a:latin typeface="Calibri" pitchFamily="34" charset="0"/>
                <a:cs typeface="Calibri" pitchFamily="34" charset="0"/>
              </a:rPr>
              <a:t> of the public limited cold storages. </a:t>
            </a:r>
          </a:p>
          <a:p>
            <a:pPr algn="l">
              <a:buFont typeface="Arial" pitchFamily="34" charset="0"/>
              <a:buChar char="•"/>
            </a:pPr>
            <a:endParaRPr lang="en-US" sz="1200" dirty="0" smtClean="0">
              <a:solidFill>
                <a:schemeClr val="tx1"/>
              </a:solidFill>
              <a:latin typeface="Calibri" pitchFamily="34" charset="0"/>
              <a:cs typeface="Calibri" pitchFamily="34" charset="0"/>
            </a:endParaRPr>
          </a:p>
        </p:txBody>
      </p:sp>
      <p:graphicFrame>
        <p:nvGraphicFramePr>
          <p:cNvPr id="21" name="Table 20"/>
          <p:cNvGraphicFramePr>
            <a:graphicFrameLocks noGrp="1"/>
          </p:cNvGraphicFramePr>
          <p:nvPr/>
        </p:nvGraphicFramePr>
        <p:xfrm>
          <a:off x="38101" y="1742621"/>
          <a:ext cx="1522656" cy="2223755"/>
        </p:xfrm>
        <a:graphic>
          <a:graphicData uri="http://schemas.openxmlformats.org/drawingml/2006/table">
            <a:tbl>
              <a:tblPr/>
              <a:tblGrid>
                <a:gridCol w="1522656"/>
              </a:tblGrid>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Conveyor Belt for loading unloading</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Hand Pallet Lifters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Manual / worker / Labour </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Humidity Sensors and Controls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Data Loggers (fixed or portable)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15235">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Fork Lift for Pallet handling (electric or diesel)</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Warehouse Management Software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65301">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Cargo Lift (for multi level stores)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Bar-code / RFID tags and readers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No Response </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35" name="Chart 34"/>
          <p:cNvGraphicFramePr/>
          <p:nvPr/>
        </p:nvGraphicFramePr>
        <p:xfrm>
          <a:off x="1409623" y="1688952"/>
          <a:ext cx="1140490" cy="232869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8" name="Chart 37"/>
          <p:cNvGraphicFramePr/>
          <p:nvPr/>
        </p:nvGraphicFramePr>
        <p:xfrm>
          <a:off x="5831811" y="1725528"/>
          <a:ext cx="1140490" cy="232869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0" name="Chart 39"/>
          <p:cNvGraphicFramePr/>
          <p:nvPr/>
        </p:nvGraphicFramePr>
        <p:xfrm>
          <a:off x="2341829" y="1725528"/>
          <a:ext cx="1140490" cy="232869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2" name="Chart 41"/>
          <p:cNvGraphicFramePr/>
          <p:nvPr/>
        </p:nvGraphicFramePr>
        <p:xfrm>
          <a:off x="3208313" y="1725528"/>
          <a:ext cx="1140490" cy="2328694"/>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3" name="Chart 42"/>
          <p:cNvGraphicFramePr/>
          <p:nvPr/>
        </p:nvGraphicFramePr>
        <p:xfrm>
          <a:off x="4074796" y="1725528"/>
          <a:ext cx="1140490" cy="232869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4" name="Chart 43"/>
          <p:cNvGraphicFramePr/>
          <p:nvPr/>
        </p:nvGraphicFramePr>
        <p:xfrm>
          <a:off x="4906013" y="1725528"/>
          <a:ext cx="1140490" cy="2328694"/>
        </p:xfrm>
        <a:graphic>
          <a:graphicData uri="http://schemas.openxmlformats.org/drawingml/2006/chart">
            <c:chart xmlns:c="http://schemas.openxmlformats.org/drawingml/2006/chart" xmlns:r="http://schemas.openxmlformats.org/officeDocument/2006/relationships" r:id="rId7"/>
          </a:graphicData>
        </a:graphic>
      </p:graphicFrame>
      <p:sp>
        <p:nvSpPr>
          <p:cNvPr id="28" name="TextBox 27"/>
          <p:cNvSpPr txBox="1"/>
          <p:nvPr/>
        </p:nvSpPr>
        <p:spPr>
          <a:xfrm>
            <a:off x="1463026" y="4315197"/>
            <a:ext cx="824265" cy="553998"/>
          </a:xfrm>
          <a:prstGeom prst="rect">
            <a:avLst/>
          </a:prstGeom>
          <a:noFill/>
        </p:spPr>
        <p:txBody>
          <a:bodyPr wrap="none" rtlCol="0">
            <a:spAutoFit/>
          </a:bodyPr>
          <a:lstStyle/>
          <a:p>
            <a:r>
              <a:rPr lang="en-US" sz="1000" b="1" dirty="0" smtClean="0">
                <a:solidFill>
                  <a:srgbClr val="002060"/>
                </a:solidFill>
                <a:latin typeface="Calibri" pitchFamily="34" charset="0"/>
              </a:rPr>
              <a:t>Association </a:t>
            </a:r>
          </a:p>
          <a:p>
            <a:r>
              <a:rPr lang="en-US" sz="1000" b="1" dirty="0" smtClean="0">
                <a:solidFill>
                  <a:srgbClr val="002060"/>
                </a:solidFill>
                <a:latin typeface="Calibri" pitchFamily="34" charset="0"/>
              </a:rPr>
              <a:t>Pvt.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n=12)</a:t>
            </a:r>
            <a:endParaRPr lang="en-US" sz="1000" b="1" dirty="0">
              <a:solidFill>
                <a:srgbClr val="002060"/>
              </a:solidFill>
              <a:latin typeface="Calibri" pitchFamily="34" charset="0"/>
            </a:endParaRPr>
          </a:p>
        </p:txBody>
      </p:sp>
      <p:sp>
        <p:nvSpPr>
          <p:cNvPr id="29" name="TextBox 28"/>
          <p:cNvSpPr txBox="1"/>
          <p:nvPr/>
        </p:nvSpPr>
        <p:spPr>
          <a:xfrm>
            <a:off x="2549723" y="4392141"/>
            <a:ext cx="832279" cy="400110"/>
          </a:xfrm>
          <a:prstGeom prst="rect">
            <a:avLst/>
          </a:prstGeom>
          <a:noFill/>
        </p:spPr>
        <p:txBody>
          <a:bodyPr wrap="none" rtlCol="0">
            <a:spAutoFit/>
          </a:bodyPr>
          <a:lstStyle/>
          <a:p>
            <a:r>
              <a:rPr lang="en-US" sz="1000" b="1" dirty="0" smtClean="0">
                <a:solidFill>
                  <a:srgbClr val="002060"/>
                </a:solidFill>
                <a:latin typeface="Calibri" pitchFamily="34" charset="0"/>
              </a:rPr>
              <a:t>Cooperative</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n=130)</a:t>
            </a:r>
            <a:endParaRPr lang="en-US" sz="1000" b="1" dirty="0">
              <a:solidFill>
                <a:srgbClr val="002060"/>
              </a:solidFill>
              <a:latin typeface="Calibri" pitchFamily="34" charset="0"/>
            </a:endParaRPr>
          </a:p>
        </p:txBody>
      </p:sp>
      <p:sp>
        <p:nvSpPr>
          <p:cNvPr id="30" name="TextBox 29"/>
          <p:cNvSpPr txBox="1"/>
          <p:nvPr/>
        </p:nvSpPr>
        <p:spPr>
          <a:xfrm>
            <a:off x="3560322" y="4315197"/>
            <a:ext cx="1048684" cy="553998"/>
          </a:xfrm>
          <a:prstGeom prst="rect">
            <a:avLst/>
          </a:prstGeom>
          <a:noFill/>
        </p:spPr>
        <p:txBody>
          <a:bodyPr wrap="none" rtlCol="0">
            <a:spAutoFit/>
          </a:bodyPr>
          <a:lstStyle/>
          <a:p>
            <a:r>
              <a:rPr lang="en-US" sz="1000" b="1" dirty="0" smtClean="0">
                <a:solidFill>
                  <a:srgbClr val="002060"/>
                </a:solidFill>
                <a:latin typeface="Calibri" pitchFamily="34" charset="0"/>
              </a:rPr>
              <a:t>Government</a:t>
            </a:r>
          </a:p>
          <a:p>
            <a:r>
              <a:rPr lang="en-US" sz="1000" b="1" dirty="0" smtClean="0">
                <a:solidFill>
                  <a:srgbClr val="002060"/>
                </a:solidFill>
                <a:latin typeface="Calibri" pitchFamily="34" charset="0"/>
              </a:rPr>
              <a:t>(Co./Dept./PSU)</a:t>
            </a:r>
          </a:p>
          <a:p>
            <a:r>
              <a:rPr lang="en-US" sz="1000" b="1" dirty="0" smtClean="0">
                <a:solidFill>
                  <a:srgbClr val="002060"/>
                </a:solidFill>
                <a:latin typeface="Calibri" pitchFamily="34" charset="0"/>
              </a:rPr>
              <a:t>(n=82)</a:t>
            </a:r>
            <a:endParaRPr lang="en-US" sz="1000" b="1" dirty="0">
              <a:solidFill>
                <a:srgbClr val="002060"/>
              </a:solidFill>
              <a:latin typeface="Calibri" pitchFamily="34" charset="0"/>
            </a:endParaRPr>
          </a:p>
        </p:txBody>
      </p:sp>
      <p:sp>
        <p:nvSpPr>
          <p:cNvPr id="31" name="TextBox 30"/>
          <p:cNvSpPr txBox="1"/>
          <p:nvPr/>
        </p:nvSpPr>
        <p:spPr>
          <a:xfrm>
            <a:off x="4429119" y="4315197"/>
            <a:ext cx="1654690" cy="553998"/>
          </a:xfrm>
          <a:prstGeom prst="rect">
            <a:avLst/>
          </a:prstGeom>
          <a:noFill/>
        </p:spPr>
        <p:txBody>
          <a:bodyPr wrap="square" rtlCol="0">
            <a:spAutoFit/>
          </a:bodyPr>
          <a:lstStyle/>
          <a:p>
            <a:r>
              <a:rPr lang="en-US" sz="1000" b="1" dirty="0" smtClean="0">
                <a:solidFill>
                  <a:srgbClr val="002060"/>
                </a:solidFill>
                <a:latin typeface="Calibri" pitchFamily="34" charset="0"/>
              </a:rPr>
              <a:t>Not Mentioned any ownership type</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n=24)</a:t>
            </a:r>
            <a:endParaRPr lang="en-US" sz="1000" b="1" dirty="0">
              <a:solidFill>
                <a:srgbClr val="002060"/>
              </a:solidFill>
              <a:latin typeface="Calibri" pitchFamily="34" charset="0"/>
            </a:endParaRPr>
          </a:p>
        </p:txBody>
      </p:sp>
      <p:graphicFrame>
        <p:nvGraphicFramePr>
          <p:cNvPr id="33" name="Table 32"/>
          <p:cNvGraphicFramePr>
            <a:graphicFrameLocks noGrp="1"/>
          </p:cNvGraphicFramePr>
          <p:nvPr/>
        </p:nvGraphicFramePr>
        <p:xfrm>
          <a:off x="47069" y="4853313"/>
          <a:ext cx="1522656" cy="2223755"/>
        </p:xfrm>
        <a:graphic>
          <a:graphicData uri="http://schemas.openxmlformats.org/drawingml/2006/table">
            <a:tbl>
              <a:tblPr/>
              <a:tblGrid>
                <a:gridCol w="1522656"/>
              </a:tblGrid>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Conveyor Belt for loading unloading</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Hand Pallet Lifters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Manual / worker / Labour </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Humidity Sensors and Controls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Data Loggers (fixed or portable)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15235">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Fork Lift for Pallet handling (electric or diesel)</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Warehouse Management Software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65301">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Cargo Lift (for multi level stores)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Bar-code / RFID tags and readers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06626">
                <a:tc>
                  <a:txBody>
                    <a:bodyPr/>
                    <a:lstStyle/>
                    <a:p>
                      <a:pPr marL="0" algn="r" defTabSz="914400" rtl="0" eaLnBrk="1" fontAlgn="b" latinLnBrk="0" hangingPunct="1">
                        <a:lnSpc>
                          <a:spcPts val="900"/>
                        </a:lnSpc>
                      </a:pPr>
                      <a:r>
                        <a:rPr lang="en-US" sz="900" b="0" i="0" u="none" strike="noStrike" kern="1200" dirty="0">
                          <a:solidFill>
                            <a:srgbClr val="002060"/>
                          </a:solidFill>
                          <a:latin typeface="Calibri"/>
                          <a:ea typeface="+mn-ea"/>
                          <a:cs typeface="+mn-cs"/>
                        </a:rPr>
                        <a:t> No Response </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34" name="Chart 33"/>
          <p:cNvGraphicFramePr/>
          <p:nvPr/>
        </p:nvGraphicFramePr>
        <p:xfrm>
          <a:off x="1418591" y="4836220"/>
          <a:ext cx="1140490" cy="2328694"/>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46" name="Chart 45"/>
          <p:cNvGraphicFramePr/>
          <p:nvPr/>
        </p:nvGraphicFramePr>
        <p:xfrm>
          <a:off x="2546758" y="4836220"/>
          <a:ext cx="1140490" cy="2328694"/>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47" name="Chart 46"/>
          <p:cNvGraphicFramePr/>
          <p:nvPr/>
        </p:nvGraphicFramePr>
        <p:xfrm>
          <a:off x="3674925" y="4836220"/>
          <a:ext cx="1140490" cy="2328694"/>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48" name="Chart 47"/>
          <p:cNvGraphicFramePr/>
          <p:nvPr/>
        </p:nvGraphicFramePr>
        <p:xfrm>
          <a:off x="4803092" y="4836220"/>
          <a:ext cx="1140490" cy="2328694"/>
        </p:xfrm>
        <a:graphic>
          <a:graphicData uri="http://schemas.openxmlformats.org/drawingml/2006/chart">
            <c:chart xmlns:c="http://schemas.openxmlformats.org/drawingml/2006/chart" xmlns:r="http://schemas.openxmlformats.org/officeDocument/2006/relationships" r:id="rId11"/>
          </a:graphicData>
        </a:graphic>
      </p:graphicFrame>
      <p:sp>
        <p:nvSpPr>
          <p:cNvPr id="50" name="TextBox 49"/>
          <p:cNvSpPr txBox="1"/>
          <p:nvPr/>
        </p:nvSpPr>
        <p:spPr>
          <a:xfrm>
            <a:off x="5095038" y="1206038"/>
            <a:ext cx="686406" cy="553998"/>
          </a:xfrm>
          <a:prstGeom prst="rect">
            <a:avLst/>
          </a:prstGeom>
          <a:noFill/>
        </p:spPr>
        <p:txBody>
          <a:bodyPr wrap="none" rtlCol="0">
            <a:spAutoFit/>
          </a:bodyPr>
          <a:lstStyle/>
          <a:p>
            <a:r>
              <a:rPr lang="en-US" sz="1000" b="1" dirty="0" smtClean="0">
                <a:solidFill>
                  <a:srgbClr val="002060"/>
                </a:solidFill>
                <a:latin typeface="Calibri" pitchFamily="34" charset="0"/>
              </a:rPr>
              <a:t>Company</a:t>
            </a:r>
          </a:p>
          <a:p>
            <a:r>
              <a:rPr lang="en-US" sz="1000" b="1" dirty="0" smtClean="0">
                <a:solidFill>
                  <a:srgbClr val="002060"/>
                </a:solidFill>
                <a:latin typeface="Calibri" pitchFamily="34" charset="0"/>
              </a:rPr>
              <a:t>Pvt. Ltd.</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n=1563)</a:t>
            </a:r>
            <a:endParaRPr lang="en-US" sz="10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5" name="Chart 94"/>
          <p:cNvGraphicFramePr/>
          <p:nvPr>
            <p:extLst>
              <p:ext uri="{D42A27DB-BD31-4B8C-83A1-F6EECF244321}">
                <p14:modId xmlns:p14="http://schemas.microsoft.com/office/powerpoint/2010/main" xmlns="" val="1712051055"/>
              </p:ext>
            </p:extLst>
          </p:nvPr>
        </p:nvGraphicFramePr>
        <p:xfrm>
          <a:off x="5595670" y="1871436"/>
          <a:ext cx="1247816" cy="191775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2" name="Chart 61"/>
          <p:cNvGraphicFramePr/>
          <p:nvPr>
            <p:extLst>
              <p:ext uri="{D42A27DB-BD31-4B8C-83A1-F6EECF244321}">
                <p14:modId xmlns:p14="http://schemas.microsoft.com/office/powerpoint/2010/main" xmlns="" val="1712051055"/>
              </p:ext>
            </p:extLst>
          </p:nvPr>
        </p:nvGraphicFramePr>
        <p:xfrm>
          <a:off x="104734" y="1871436"/>
          <a:ext cx="1247816" cy="1917752"/>
        </p:xfrm>
        <a:graphic>
          <a:graphicData uri="http://schemas.openxmlformats.org/drawingml/2006/chart">
            <c:chart xmlns:c="http://schemas.openxmlformats.org/drawingml/2006/chart" xmlns:r="http://schemas.openxmlformats.org/officeDocument/2006/relationships" r:id="rId3"/>
          </a:graphicData>
        </a:graphic>
      </p:graphicFrame>
      <p:sp>
        <p:nvSpPr>
          <p:cNvPr id="107" name="Round Diagonal Corner Rectangle 106"/>
          <p:cNvSpPr/>
          <p:nvPr/>
        </p:nvSpPr>
        <p:spPr bwMode="auto">
          <a:xfrm>
            <a:off x="338287" y="8133051"/>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90% cold stores in North and East use a manual air replenishment system. </a:t>
            </a:r>
          </a:p>
          <a:p>
            <a:pPr marL="177800" lvl="1" indent="-177800" algn="l">
              <a:buFont typeface="Arial" pitchFamily="34" charset="0"/>
              <a:buChar char="•"/>
            </a:pPr>
            <a:r>
              <a:rPr lang="en-US" sz="1200" dirty="0" smtClean="0">
                <a:solidFill>
                  <a:srgbClr val="002060"/>
                </a:solidFill>
                <a:latin typeface="Calibri" pitchFamily="34" charset="0"/>
              </a:rPr>
              <a:t>Close to 1/3</a:t>
            </a:r>
            <a:r>
              <a:rPr lang="en-US" sz="1200" baseline="30000" dirty="0" smtClean="0">
                <a:solidFill>
                  <a:srgbClr val="002060"/>
                </a:solidFill>
                <a:latin typeface="Calibri" pitchFamily="34" charset="0"/>
              </a:rPr>
              <a:t>rd</a:t>
            </a:r>
            <a:r>
              <a:rPr lang="en-US" sz="1200" dirty="0" smtClean="0">
                <a:solidFill>
                  <a:srgbClr val="002060"/>
                </a:solidFill>
                <a:latin typeface="Calibri" pitchFamily="34" charset="0"/>
              </a:rPr>
              <a:t> storages in West and South have automated ventilation system.</a:t>
            </a:r>
            <a:endParaRPr lang="en-US" sz="1200" dirty="0">
              <a:solidFill>
                <a:srgbClr val="002060"/>
              </a:solidFill>
              <a:latin typeface="Calibri" pitchFamily="34" charset="0"/>
            </a:endParaRPr>
          </a:p>
        </p:txBody>
      </p:sp>
      <p:sp>
        <p:nvSpPr>
          <p:cNvPr id="39" name="Round Diagonal Corner Rectangle 38"/>
          <p:cNvSpPr/>
          <p:nvPr/>
        </p:nvSpPr>
        <p:spPr bwMode="auto">
          <a:xfrm>
            <a:off x="338287" y="3978281"/>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Over 75% Type H &amp; Q cold stores have manual air replenishment systems.</a:t>
            </a:r>
          </a:p>
          <a:p>
            <a:pPr marL="177800" lvl="1" indent="-177800" algn="just">
              <a:buFont typeface="Arial" pitchFamily="34" charset="0"/>
              <a:buChar char="•"/>
            </a:pPr>
            <a:r>
              <a:rPr lang="en-US" sz="1200" dirty="0" smtClean="0">
                <a:solidFill>
                  <a:srgbClr val="002060"/>
                </a:solidFill>
                <a:latin typeface="Calibri" pitchFamily="34" charset="0"/>
              </a:rPr>
              <a:t>Automatic ventilation systems are comparatively fewer in number, however over 40% of Type M storages have such systems installed.</a:t>
            </a:r>
          </a:p>
        </p:txBody>
      </p:sp>
      <p:grpSp>
        <p:nvGrpSpPr>
          <p:cNvPr id="2" name="Group 103"/>
          <p:cNvGrpSpPr/>
          <p:nvPr/>
        </p:nvGrpSpPr>
        <p:grpSpPr>
          <a:xfrm>
            <a:off x="474662" y="3368902"/>
            <a:ext cx="5908676" cy="381000"/>
            <a:chOff x="2616925" y="4970948"/>
            <a:chExt cx="5908676" cy="381000"/>
          </a:xfrm>
        </p:grpSpPr>
        <p:sp>
          <p:nvSpPr>
            <p:cNvPr id="85" name="Rectangle 84"/>
            <p:cNvSpPr/>
            <p:nvPr/>
          </p:nvSpPr>
          <p:spPr bwMode="auto">
            <a:xfrm>
              <a:off x="2616925" y="4970948"/>
              <a:ext cx="5908676" cy="38100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sz="1800" dirty="0">
                <a:ln>
                  <a:solidFill>
                    <a:sysClr val="windowText" lastClr="000000"/>
                  </a:solidFill>
                </a:ln>
                <a:solidFill>
                  <a:srgbClr val="FFFFFF"/>
                </a:solidFill>
              </a:endParaRPr>
            </a:p>
          </p:txBody>
        </p:sp>
        <p:grpSp>
          <p:nvGrpSpPr>
            <p:cNvPr id="3" name="Group 78"/>
            <p:cNvGrpSpPr/>
            <p:nvPr/>
          </p:nvGrpSpPr>
          <p:grpSpPr>
            <a:xfrm>
              <a:off x="2690893" y="5082061"/>
              <a:ext cx="5760644" cy="161583"/>
              <a:chOff x="-963085" y="1517738"/>
              <a:chExt cx="5760644" cy="161583"/>
            </a:xfrm>
          </p:grpSpPr>
          <p:grpSp>
            <p:nvGrpSpPr>
              <p:cNvPr id="4" name="Group 22"/>
              <p:cNvGrpSpPr/>
              <p:nvPr/>
            </p:nvGrpSpPr>
            <p:grpSpPr>
              <a:xfrm>
                <a:off x="-963085" y="1517738"/>
                <a:ext cx="1824235" cy="161583"/>
                <a:chOff x="379193" y="4049798"/>
                <a:chExt cx="1824235" cy="161583"/>
              </a:xfrm>
            </p:grpSpPr>
            <p:sp>
              <p:nvSpPr>
                <p:cNvPr id="93" name="Rectangle 12"/>
                <p:cNvSpPr>
                  <a:spLocks noChangeArrowheads="1"/>
                </p:cNvSpPr>
                <p:nvPr/>
              </p:nvSpPr>
              <p:spPr bwMode="auto">
                <a:xfrm>
                  <a:off x="379193" y="4091331"/>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sz="1800" b="1" i="1" dirty="0">
                    <a:solidFill>
                      <a:srgbClr val="FFFFFF"/>
                    </a:solidFill>
                  </a:endParaRPr>
                </a:p>
              </p:txBody>
            </p:sp>
            <p:sp>
              <p:nvSpPr>
                <p:cNvPr id="94" name="Rectangle 13"/>
                <p:cNvSpPr>
                  <a:spLocks noChangeArrowheads="1"/>
                </p:cNvSpPr>
                <p:nvPr/>
              </p:nvSpPr>
              <p:spPr bwMode="auto">
                <a:xfrm>
                  <a:off x="545923" y="4049798"/>
                  <a:ext cx="1657505" cy="16158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050" b="1" i="1" dirty="0">
                      <a:solidFill>
                        <a:srgbClr val="002060"/>
                      </a:solidFill>
                      <a:latin typeface="Calibri" pitchFamily="34" charset="0"/>
                    </a:rPr>
                    <a:t>Automatic Ventilation system</a:t>
                  </a:r>
                  <a:endParaRPr lang="en-US" sz="1050" b="1" i="1" dirty="0">
                    <a:solidFill>
                      <a:srgbClr val="002060"/>
                    </a:solidFill>
                    <a:latin typeface="Arial" pitchFamily="34" charset="0"/>
                  </a:endParaRPr>
                </a:p>
              </p:txBody>
            </p:sp>
          </p:grpSp>
          <p:grpSp>
            <p:nvGrpSpPr>
              <p:cNvPr id="5" name="Group 21"/>
              <p:cNvGrpSpPr/>
              <p:nvPr/>
            </p:nvGrpSpPr>
            <p:grpSpPr>
              <a:xfrm>
                <a:off x="938617" y="1517738"/>
                <a:ext cx="3858942" cy="161583"/>
                <a:chOff x="2831758" y="3785479"/>
                <a:chExt cx="3858942" cy="161583"/>
              </a:xfrm>
            </p:grpSpPr>
            <p:sp>
              <p:nvSpPr>
                <p:cNvPr id="89" name="Rectangle 14"/>
                <p:cNvSpPr>
                  <a:spLocks noChangeArrowheads="1"/>
                </p:cNvSpPr>
                <p:nvPr/>
              </p:nvSpPr>
              <p:spPr bwMode="auto">
                <a:xfrm>
                  <a:off x="2831758" y="3827012"/>
                  <a:ext cx="101600" cy="101600"/>
                </a:xfrm>
                <a:prstGeom prst="rect">
                  <a:avLst/>
                </a:prstGeom>
                <a:gradFill flip="none" rotWithShape="1">
                  <a:gsLst>
                    <a:gs pos="0">
                      <a:srgbClr val="A2D2F2">
                        <a:shade val="30000"/>
                        <a:satMod val="115000"/>
                      </a:srgbClr>
                    </a:gs>
                    <a:gs pos="50000">
                      <a:srgbClr val="A2D2F2">
                        <a:shade val="67500"/>
                        <a:satMod val="115000"/>
                      </a:srgbClr>
                    </a:gs>
                    <a:gs pos="100000">
                      <a:srgbClr val="A2D2F2">
                        <a:shade val="100000"/>
                        <a:satMod val="115000"/>
                      </a:srgbClr>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sz="1800" b="1" i="1" dirty="0">
                    <a:solidFill>
                      <a:srgbClr val="FFFFFF"/>
                    </a:solidFill>
                  </a:endParaRPr>
                </a:p>
              </p:txBody>
            </p:sp>
            <p:sp>
              <p:nvSpPr>
                <p:cNvPr id="90" name="Rectangle 15"/>
                <p:cNvSpPr>
                  <a:spLocks noChangeArrowheads="1"/>
                </p:cNvSpPr>
                <p:nvPr/>
              </p:nvSpPr>
              <p:spPr bwMode="auto">
                <a:xfrm>
                  <a:off x="2999282" y="3785479"/>
                  <a:ext cx="2853345" cy="16158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050" b="1" i="1" dirty="0">
                      <a:solidFill>
                        <a:srgbClr val="002060"/>
                      </a:solidFill>
                      <a:latin typeface="Calibri" pitchFamily="34" charset="0"/>
                    </a:rPr>
                    <a:t>Manual Air Replenishment (Door opened regularly)</a:t>
                  </a:r>
                  <a:endParaRPr lang="en-US" sz="1050" b="1" i="1" dirty="0">
                    <a:solidFill>
                      <a:srgbClr val="002060"/>
                    </a:solidFill>
                    <a:latin typeface="Arial" pitchFamily="34" charset="0"/>
                  </a:endParaRPr>
                </a:p>
              </p:txBody>
            </p:sp>
            <p:sp>
              <p:nvSpPr>
                <p:cNvPr id="91" name="Rectangle 14"/>
                <p:cNvSpPr>
                  <a:spLocks noChangeArrowheads="1"/>
                </p:cNvSpPr>
                <p:nvPr/>
              </p:nvSpPr>
              <p:spPr bwMode="auto">
                <a:xfrm>
                  <a:off x="5878769" y="3827012"/>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sz="1800" b="1" i="1" dirty="0">
                    <a:solidFill>
                      <a:srgbClr val="FFFFFF"/>
                    </a:solidFill>
                  </a:endParaRPr>
                </a:p>
              </p:txBody>
            </p:sp>
            <p:sp>
              <p:nvSpPr>
                <p:cNvPr id="92" name="Rectangle 15"/>
                <p:cNvSpPr>
                  <a:spLocks noChangeArrowheads="1"/>
                </p:cNvSpPr>
                <p:nvPr/>
              </p:nvSpPr>
              <p:spPr bwMode="auto">
                <a:xfrm>
                  <a:off x="6046293" y="3785479"/>
                  <a:ext cx="644407" cy="16158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050" b="1" i="1" dirty="0">
                      <a:solidFill>
                        <a:srgbClr val="002060"/>
                      </a:solidFill>
                      <a:latin typeface="Calibri" pitchFamily="34" charset="0"/>
                    </a:rPr>
                    <a:t>Not needed</a:t>
                  </a:r>
                  <a:endParaRPr lang="en-US" sz="1050" b="1" i="1" dirty="0">
                    <a:solidFill>
                      <a:srgbClr val="002060"/>
                    </a:solidFill>
                    <a:latin typeface="Arial" pitchFamily="34" charset="0"/>
                  </a:endParaRPr>
                </a:p>
              </p:txBody>
            </p:sp>
          </p:grpSp>
        </p:grpSp>
      </p:grpSp>
      <p:graphicFrame>
        <p:nvGraphicFramePr>
          <p:cNvPr id="97" name="Chart 96"/>
          <p:cNvGraphicFramePr/>
          <p:nvPr>
            <p:extLst>
              <p:ext uri="{D42A27DB-BD31-4B8C-83A1-F6EECF244321}">
                <p14:modId xmlns:p14="http://schemas.microsoft.com/office/powerpoint/2010/main" xmlns="" val="1712051055"/>
              </p:ext>
            </p:extLst>
          </p:nvPr>
        </p:nvGraphicFramePr>
        <p:xfrm>
          <a:off x="1202921" y="1871436"/>
          <a:ext cx="1247816" cy="19177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9" name="Chart 98"/>
          <p:cNvGraphicFramePr/>
          <p:nvPr>
            <p:extLst>
              <p:ext uri="{D42A27DB-BD31-4B8C-83A1-F6EECF244321}">
                <p14:modId xmlns:p14="http://schemas.microsoft.com/office/powerpoint/2010/main" xmlns="" val="1712051055"/>
              </p:ext>
            </p:extLst>
          </p:nvPr>
        </p:nvGraphicFramePr>
        <p:xfrm>
          <a:off x="2301108" y="1871436"/>
          <a:ext cx="1247816" cy="19177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00" name="Chart 99"/>
          <p:cNvGraphicFramePr/>
          <p:nvPr>
            <p:extLst>
              <p:ext uri="{D42A27DB-BD31-4B8C-83A1-F6EECF244321}">
                <p14:modId xmlns:p14="http://schemas.microsoft.com/office/powerpoint/2010/main" xmlns="" val="1712051055"/>
              </p:ext>
            </p:extLst>
          </p:nvPr>
        </p:nvGraphicFramePr>
        <p:xfrm>
          <a:off x="3399295" y="1871436"/>
          <a:ext cx="1247816" cy="19177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01" name="Chart 100"/>
          <p:cNvGraphicFramePr/>
          <p:nvPr>
            <p:extLst>
              <p:ext uri="{D42A27DB-BD31-4B8C-83A1-F6EECF244321}">
                <p14:modId xmlns:p14="http://schemas.microsoft.com/office/powerpoint/2010/main" xmlns="" val="1712051055"/>
              </p:ext>
            </p:extLst>
          </p:nvPr>
        </p:nvGraphicFramePr>
        <p:xfrm>
          <a:off x="4497482" y="1871436"/>
          <a:ext cx="1247816" cy="19177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10" name="Chart 109"/>
          <p:cNvGraphicFramePr/>
          <p:nvPr>
            <p:extLst>
              <p:ext uri="{D42A27DB-BD31-4B8C-83A1-F6EECF244321}">
                <p14:modId xmlns:p14="http://schemas.microsoft.com/office/powerpoint/2010/main" xmlns="" val="1712051055"/>
              </p:ext>
            </p:extLst>
          </p:nvPr>
        </p:nvGraphicFramePr>
        <p:xfrm>
          <a:off x="5595670" y="5861054"/>
          <a:ext cx="1247816" cy="19177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11" name="Chart 110"/>
          <p:cNvGraphicFramePr/>
          <p:nvPr>
            <p:extLst>
              <p:ext uri="{D42A27DB-BD31-4B8C-83A1-F6EECF244321}">
                <p14:modId xmlns:p14="http://schemas.microsoft.com/office/powerpoint/2010/main" xmlns="" val="1712051055"/>
              </p:ext>
            </p:extLst>
          </p:nvPr>
        </p:nvGraphicFramePr>
        <p:xfrm>
          <a:off x="104734" y="5861054"/>
          <a:ext cx="1247816" cy="1917752"/>
        </p:xfrm>
        <a:graphic>
          <a:graphicData uri="http://schemas.openxmlformats.org/drawingml/2006/chart">
            <c:chart xmlns:c="http://schemas.openxmlformats.org/drawingml/2006/chart" xmlns:r="http://schemas.openxmlformats.org/officeDocument/2006/relationships" r:id="rId9"/>
          </a:graphicData>
        </a:graphic>
      </p:graphicFrame>
      <p:grpSp>
        <p:nvGrpSpPr>
          <p:cNvPr id="6" name="Group 103"/>
          <p:cNvGrpSpPr/>
          <p:nvPr/>
        </p:nvGrpSpPr>
        <p:grpSpPr>
          <a:xfrm>
            <a:off x="474662" y="7358520"/>
            <a:ext cx="5908676" cy="381000"/>
            <a:chOff x="2616925" y="4970948"/>
            <a:chExt cx="5908676" cy="381000"/>
          </a:xfrm>
        </p:grpSpPr>
        <p:sp>
          <p:nvSpPr>
            <p:cNvPr id="114" name="Rectangle 113"/>
            <p:cNvSpPr/>
            <p:nvPr/>
          </p:nvSpPr>
          <p:spPr bwMode="auto">
            <a:xfrm>
              <a:off x="2616925" y="4970948"/>
              <a:ext cx="5908676" cy="38100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sz="1800" dirty="0">
                <a:ln>
                  <a:solidFill>
                    <a:sysClr val="windowText" lastClr="000000"/>
                  </a:solidFill>
                </a:ln>
                <a:solidFill>
                  <a:srgbClr val="FFFFFF"/>
                </a:solidFill>
              </a:endParaRPr>
            </a:p>
          </p:txBody>
        </p:sp>
        <p:grpSp>
          <p:nvGrpSpPr>
            <p:cNvPr id="7" name="Group 78"/>
            <p:cNvGrpSpPr/>
            <p:nvPr/>
          </p:nvGrpSpPr>
          <p:grpSpPr>
            <a:xfrm>
              <a:off x="2690893" y="5082061"/>
              <a:ext cx="5760644" cy="161583"/>
              <a:chOff x="-963085" y="1517738"/>
              <a:chExt cx="5760644" cy="161583"/>
            </a:xfrm>
          </p:grpSpPr>
          <p:grpSp>
            <p:nvGrpSpPr>
              <p:cNvPr id="8" name="Group 22"/>
              <p:cNvGrpSpPr/>
              <p:nvPr/>
            </p:nvGrpSpPr>
            <p:grpSpPr>
              <a:xfrm>
                <a:off x="-963085" y="1517738"/>
                <a:ext cx="1824235" cy="161583"/>
                <a:chOff x="379193" y="4049798"/>
                <a:chExt cx="1824235" cy="161583"/>
              </a:xfrm>
            </p:grpSpPr>
            <p:sp>
              <p:nvSpPr>
                <p:cNvPr id="128" name="Rectangle 12"/>
                <p:cNvSpPr>
                  <a:spLocks noChangeArrowheads="1"/>
                </p:cNvSpPr>
                <p:nvPr/>
              </p:nvSpPr>
              <p:spPr bwMode="auto">
                <a:xfrm>
                  <a:off x="379193" y="4091331"/>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sz="1800" b="1" i="1" dirty="0">
                    <a:solidFill>
                      <a:srgbClr val="FFFFFF"/>
                    </a:solidFill>
                  </a:endParaRPr>
                </a:p>
              </p:txBody>
            </p:sp>
            <p:sp>
              <p:nvSpPr>
                <p:cNvPr id="129" name="Rectangle 13"/>
                <p:cNvSpPr>
                  <a:spLocks noChangeArrowheads="1"/>
                </p:cNvSpPr>
                <p:nvPr/>
              </p:nvSpPr>
              <p:spPr bwMode="auto">
                <a:xfrm>
                  <a:off x="545923" y="4049798"/>
                  <a:ext cx="1657505" cy="16158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050" b="1" i="1" dirty="0">
                      <a:solidFill>
                        <a:srgbClr val="002060"/>
                      </a:solidFill>
                      <a:latin typeface="Calibri" pitchFamily="34" charset="0"/>
                    </a:rPr>
                    <a:t>Automatic Ventilation system</a:t>
                  </a:r>
                  <a:endParaRPr lang="en-US" sz="1050" b="1" i="1" dirty="0">
                    <a:solidFill>
                      <a:srgbClr val="002060"/>
                    </a:solidFill>
                    <a:latin typeface="Arial" pitchFamily="34" charset="0"/>
                  </a:endParaRPr>
                </a:p>
              </p:txBody>
            </p:sp>
          </p:grpSp>
          <p:grpSp>
            <p:nvGrpSpPr>
              <p:cNvPr id="9" name="Group 21"/>
              <p:cNvGrpSpPr/>
              <p:nvPr/>
            </p:nvGrpSpPr>
            <p:grpSpPr>
              <a:xfrm>
                <a:off x="938617" y="1517738"/>
                <a:ext cx="3858942" cy="161583"/>
                <a:chOff x="2831758" y="3785479"/>
                <a:chExt cx="3858942" cy="161583"/>
              </a:xfrm>
            </p:grpSpPr>
            <p:sp>
              <p:nvSpPr>
                <p:cNvPr id="118" name="Rectangle 14"/>
                <p:cNvSpPr>
                  <a:spLocks noChangeArrowheads="1"/>
                </p:cNvSpPr>
                <p:nvPr/>
              </p:nvSpPr>
              <p:spPr bwMode="auto">
                <a:xfrm>
                  <a:off x="2831758" y="3827012"/>
                  <a:ext cx="101600" cy="101600"/>
                </a:xfrm>
                <a:prstGeom prst="rect">
                  <a:avLst/>
                </a:prstGeom>
                <a:gradFill flip="none" rotWithShape="1">
                  <a:gsLst>
                    <a:gs pos="0">
                      <a:srgbClr val="A2D2F2">
                        <a:shade val="30000"/>
                        <a:satMod val="115000"/>
                      </a:srgbClr>
                    </a:gs>
                    <a:gs pos="50000">
                      <a:srgbClr val="A2D2F2">
                        <a:shade val="67500"/>
                        <a:satMod val="115000"/>
                      </a:srgbClr>
                    </a:gs>
                    <a:gs pos="100000">
                      <a:srgbClr val="A2D2F2">
                        <a:shade val="100000"/>
                        <a:satMod val="115000"/>
                      </a:srgbClr>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sz="1800" b="1" i="1" dirty="0">
                    <a:solidFill>
                      <a:srgbClr val="FFFFFF"/>
                    </a:solidFill>
                  </a:endParaRPr>
                </a:p>
              </p:txBody>
            </p:sp>
            <p:sp>
              <p:nvSpPr>
                <p:cNvPr id="119" name="Rectangle 15"/>
                <p:cNvSpPr>
                  <a:spLocks noChangeArrowheads="1"/>
                </p:cNvSpPr>
                <p:nvPr/>
              </p:nvSpPr>
              <p:spPr bwMode="auto">
                <a:xfrm>
                  <a:off x="2999282" y="3785479"/>
                  <a:ext cx="2853345" cy="16158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050" b="1" i="1" dirty="0">
                      <a:solidFill>
                        <a:srgbClr val="002060"/>
                      </a:solidFill>
                      <a:latin typeface="Calibri" pitchFamily="34" charset="0"/>
                    </a:rPr>
                    <a:t>Manual Air Replenishment (Door opened regularly)</a:t>
                  </a:r>
                  <a:endParaRPr lang="en-US" sz="1050" b="1" i="1" dirty="0">
                    <a:solidFill>
                      <a:srgbClr val="002060"/>
                    </a:solidFill>
                    <a:latin typeface="Arial" pitchFamily="34" charset="0"/>
                  </a:endParaRPr>
                </a:p>
              </p:txBody>
            </p:sp>
            <p:sp>
              <p:nvSpPr>
                <p:cNvPr id="120" name="Rectangle 14"/>
                <p:cNvSpPr>
                  <a:spLocks noChangeArrowheads="1"/>
                </p:cNvSpPr>
                <p:nvPr/>
              </p:nvSpPr>
              <p:spPr bwMode="auto">
                <a:xfrm>
                  <a:off x="5878769" y="3827012"/>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sz="1800" b="1" i="1" dirty="0">
                    <a:solidFill>
                      <a:srgbClr val="FFFFFF"/>
                    </a:solidFill>
                  </a:endParaRPr>
                </a:p>
              </p:txBody>
            </p:sp>
            <p:sp>
              <p:nvSpPr>
                <p:cNvPr id="121" name="Rectangle 15"/>
                <p:cNvSpPr>
                  <a:spLocks noChangeArrowheads="1"/>
                </p:cNvSpPr>
                <p:nvPr/>
              </p:nvSpPr>
              <p:spPr bwMode="auto">
                <a:xfrm>
                  <a:off x="6046293" y="3785479"/>
                  <a:ext cx="644407" cy="161583"/>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050" b="1" i="1" dirty="0">
                      <a:solidFill>
                        <a:srgbClr val="002060"/>
                      </a:solidFill>
                      <a:latin typeface="Calibri" pitchFamily="34" charset="0"/>
                    </a:rPr>
                    <a:t>Not needed</a:t>
                  </a:r>
                  <a:endParaRPr lang="en-US" sz="1050" b="1" i="1" dirty="0">
                    <a:solidFill>
                      <a:srgbClr val="002060"/>
                    </a:solidFill>
                    <a:latin typeface="Arial" pitchFamily="34" charset="0"/>
                  </a:endParaRPr>
                </a:p>
              </p:txBody>
            </p:sp>
          </p:grpSp>
        </p:grpSp>
      </p:grpSp>
      <p:graphicFrame>
        <p:nvGraphicFramePr>
          <p:cNvPr id="130" name="Chart 129"/>
          <p:cNvGraphicFramePr/>
          <p:nvPr>
            <p:extLst>
              <p:ext uri="{D42A27DB-BD31-4B8C-83A1-F6EECF244321}">
                <p14:modId xmlns:p14="http://schemas.microsoft.com/office/powerpoint/2010/main" xmlns="" val="1712051055"/>
              </p:ext>
            </p:extLst>
          </p:nvPr>
        </p:nvGraphicFramePr>
        <p:xfrm>
          <a:off x="1477468" y="5861054"/>
          <a:ext cx="1247816" cy="19177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31" name="Chart 130"/>
          <p:cNvGraphicFramePr/>
          <p:nvPr>
            <p:extLst>
              <p:ext uri="{D42A27DB-BD31-4B8C-83A1-F6EECF244321}">
                <p14:modId xmlns:p14="http://schemas.microsoft.com/office/powerpoint/2010/main" xmlns="" val="1712051055"/>
              </p:ext>
            </p:extLst>
          </p:nvPr>
        </p:nvGraphicFramePr>
        <p:xfrm>
          <a:off x="2850202" y="5861054"/>
          <a:ext cx="1247816" cy="19177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32" name="Chart 131"/>
          <p:cNvGraphicFramePr/>
          <p:nvPr>
            <p:extLst>
              <p:ext uri="{D42A27DB-BD31-4B8C-83A1-F6EECF244321}">
                <p14:modId xmlns:p14="http://schemas.microsoft.com/office/powerpoint/2010/main" xmlns="" val="1712051055"/>
              </p:ext>
            </p:extLst>
          </p:nvPr>
        </p:nvGraphicFramePr>
        <p:xfrm>
          <a:off x="4222936" y="5861054"/>
          <a:ext cx="1247816" cy="1917752"/>
        </p:xfrm>
        <a:graphic>
          <a:graphicData uri="http://schemas.openxmlformats.org/drawingml/2006/chart">
            <c:chart xmlns:c="http://schemas.openxmlformats.org/drawingml/2006/chart" xmlns:r="http://schemas.openxmlformats.org/officeDocument/2006/relationships" r:id="rId12"/>
          </a:graphicData>
        </a:graphic>
      </p:graphicFrame>
      <p:cxnSp>
        <p:nvCxnSpPr>
          <p:cNvPr id="134" name="Straight Connector 133"/>
          <p:cNvCxnSpPr/>
          <p:nvPr/>
        </p:nvCxnSpPr>
        <p:spPr bwMode="auto">
          <a:xfrm>
            <a:off x="365760" y="50308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135" name="TextBox 134"/>
          <p:cNvSpPr txBox="1"/>
          <p:nvPr/>
        </p:nvSpPr>
        <p:spPr>
          <a:xfrm>
            <a:off x="330199" y="50609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149" name="Title 7"/>
          <p:cNvSpPr>
            <a:spLocks noGrp="1"/>
          </p:cNvSpPr>
          <p:nvPr>
            <p:ph type="title"/>
          </p:nvPr>
        </p:nvSpPr>
        <p:spPr>
          <a:xfrm>
            <a:off x="936175" y="41932"/>
            <a:ext cx="5439302" cy="922464"/>
          </a:xfrm>
        </p:spPr>
        <p:txBody>
          <a:bodyPr/>
          <a:lstStyle/>
          <a:p>
            <a:r>
              <a:rPr lang="en-US" dirty="0" smtClean="0"/>
              <a:t>17.2 AIR VENTILATION</a:t>
            </a:r>
            <a:endParaRPr lang="en-US" dirty="0"/>
          </a:p>
        </p:txBody>
      </p:sp>
      <p:sp>
        <p:nvSpPr>
          <p:cNvPr id="150" name="TextBox 149"/>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52" name="TextBox 151"/>
          <p:cNvSpPr txBox="1"/>
          <p:nvPr/>
        </p:nvSpPr>
        <p:spPr>
          <a:xfrm>
            <a:off x="4127008"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55" name="TextBox 54"/>
          <p:cNvSpPr txBox="1"/>
          <p:nvPr/>
        </p:nvSpPr>
        <p:spPr>
          <a:xfrm>
            <a:off x="388407" y="1928940"/>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56" name="TextBox 55"/>
          <p:cNvSpPr txBox="1"/>
          <p:nvPr/>
        </p:nvSpPr>
        <p:spPr>
          <a:xfrm>
            <a:off x="1545870" y="1928940"/>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57" name="TextBox 56"/>
          <p:cNvSpPr txBox="1"/>
          <p:nvPr/>
        </p:nvSpPr>
        <p:spPr>
          <a:xfrm>
            <a:off x="2699965" y="1928940"/>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58" name="TextBox 57"/>
          <p:cNvSpPr txBox="1"/>
          <p:nvPr/>
        </p:nvSpPr>
        <p:spPr>
          <a:xfrm>
            <a:off x="3762937" y="1928940"/>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59" name="TextBox 58"/>
          <p:cNvSpPr txBox="1"/>
          <p:nvPr/>
        </p:nvSpPr>
        <p:spPr>
          <a:xfrm>
            <a:off x="4843541" y="1928940"/>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60" name="TextBox 59"/>
          <p:cNvSpPr txBox="1"/>
          <p:nvPr/>
        </p:nvSpPr>
        <p:spPr>
          <a:xfrm>
            <a:off x="5896645" y="1775052"/>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sp>
        <p:nvSpPr>
          <p:cNvPr id="61" name="TextBox 60"/>
          <p:cNvSpPr txBox="1"/>
          <p:nvPr/>
        </p:nvSpPr>
        <p:spPr>
          <a:xfrm>
            <a:off x="1797122" y="5767968"/>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63" name="TextBox 62"/>
          <p:cNvSpPr txBox="1"/>
          <p:nvPr/>
        </p:nvSpPr>
        <p:spPr>
          <a:xfrm>
            <a:off x="3202472" y="5767968"/>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64" name="TextBox 63"/>
          <p:cNvSpPr txBox="1"/>
          <p:nvPr/>
        </p:nvSpPr>
        <p:spPr>
          <a:xfrm>
            <a:off x="4542095" y="5767968"/>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65" name="TextBox 64"/>
          <p:cNvSpPr txBox="1"/>
          <p:nvPr/>
        </p:nvSpPr>
        <p:spPr>
          <a:xfrm>
            <a:off x="5896643" y="5767968"/>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sp>
        <p:nvSpPr>
          <p:cNvPr id="66" name="TextBox 65"/>
          <p:cNvSpPr txBox="1"/>
          <p:nvPr/>
        </p:nvSpPr>
        <p:spPr>
          <a:xfrm>
            <a:off x="388407" y="5767968"/>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 name="Chart 54"/>
          <p:cNvGraphicFramePr/>
          <p:nvPr>
            <p:extLst>
              <p:ext uri="{D42A27DB-BD31-4B8C-83A1-F6EECF244321}">
                <p14:modId xmlns:p14="http://schemas.microsoft.com/office/powerpoint/2010/main" xmlns="" val="1712051055"/>
              </p:ext>
            </p:extLst>
          </p:nvPr>
        </p:nvGraphicFramePr>
        <p:xfrm>
          <a:off x="5595670" y="5782126"/>
          <a:ext cx="1247816" cy="191775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7" name="Chart 56"/>
          <p:cNvGraphicFramePr/>
          <p:nvPr>
            <p:extLst>
              <p:ext uri="{D42A27DB-BD31-4B8C-83A1-F6EECF244321}">
                <p14:modId xmlns:p14="http://schemas.microsoft.com/office/powerpoint/2010/main" xmlns="" val="1712051055"/>
              </p:ext>
            </p:extLst>
          </p:nvPr>
        </p:nvGraphicFramePr>
        <p:xfrm>
          <a:off x="1477468" y="5782126"/>
          <a:ext cx="1247816" cy="19177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0" name="Chart 59"/>
          <p:cNvGraphicFramePr/>
          <p:nvPr>
            <p:extLst>
              <p:ext uri="{D42A27DB-BD31-4B8C-83A1-F6EECF244321}">
                <p14:modId xmlns:p14="http://schemas.microsoft.com/office/powerpoint/2010/main" xmlns="" val="1712051055"/>
              </p:ext>
            </p:extLst>
          </p:nvPr>
        </p:nvGraphicFramePr>
        <p:xfrm>
          <a:off x="2850202" y="5782126"/>
          <a:ext cx="1247816" cy="19177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4" name="Chart 63"/>
          <p:cNvGraphicFramePr/>
          <p:nvPr>
            <p:extLst>
              <p:ext uri="{D42A27DB-BD31-4B8C-83A1-F6EECF244321}">
                <p14:modId xmlns:p14="http://schemas.microsoft.com/office/powerpoint/2010/main" xmlns="" val="1712051055"/>
              </p:ext>
            </p:extLst>
          </p:nvPr>
        </p:nvGraphicFramePr>
        <p:xfrm>
          <a:off x="4222936" y="5782126"/>
          <a:ext cx="1247816" cy="1917752"/>
        </p:xfrm>
        <a:graphic>
          <a:graphicData uri="http://schemas.openxmlformats.org/drawingml/2006/chart">
            <c:chart xmlns:c="http://schemas.openxmlformats.org/drawingml/2006/chart" xmlns:r="http://schemas.openxmlformats.org/officeDocument/2006/relationships" r:id="rId5"/>
          </a:graphicData>
        </a:graphic>
      </p:graphicFrame>
      <p:grpSp>
        <p:nvGrpSpPr>
          <p:cNvPr id="2" name="Group 103"/>
          <p:cNvGrpSpPr/>
          <p:nvPr/>
        </p:nvGrpSpPr>
        <p:grpSpPr>
          <a:xfrm>
            <a:off x="1175544" y="3530157"/>
            <a:ext cx="4745196" cy="351280"/>
            <a:chOff x="3009494" y="5016338"/>
            <a:chExt cx="4745196" cy="351280"/>
          </a:xfrm>
        </p:grpSpPr>
        <p:sp>
          <p:nvSpPr>
            <p:cNvPr id="141" name="Rectangle 140"/>
            <p:cNvSpPr/>
            <p:nvPr/>
          </p:nvSpPr>
          <p:spPr bwMode="auto">
            <a:xfrm>
              <a:off x="3009494" y="5016338"/>
              <a:ext cx="4745196" cy="35128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3159559" y="5104400"/>
              <a:ext cx="4339079" cy="184666"/>
              <a:chOff x="-494419" y="1540077"/>
              <a:chExt cx="4339079" cy="184666"/>
            </a:xfrm>
          </p:grpSpPr>
          <p:grpSp>
            <p:nvGrpSpPr>
              <p:cNvPr id="5" name="Group 22"/>
              <p:cNvGrpSpPr/>
              <p:nvPr/>
            </p:nvGrpSpPr>
            <p:grpSpPr>
              <a:xfrm>
                <a:off x="-494419" y="1540077"/>
                <a:ext cx="1091640" cy="184666"/>
                <a:chOff x="847859" y="4072137"/>
                <a:chExt cx="1091640" cy="184666"/>
              </a:xfrm>
            </p:grpSpPr>
            <p:sp>
              <p:nvSpPr>
                <p:cNvPr id="151" name="Rectangle 12"/>
                <p:cNvSpPr>
                  <a:spLocks noChangeArrowheads="1"/>
                </p:cNvSpPr>
                <p:nvPr/>
              </p:nvSpPr>
              <p:spPr bwMode="auto">
                <a:xfrm>
                  <a:off x="847859" y="4115195"/>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52" name="Rectangle 13"/>
                <p:cNvSpPr>
                  <a:spLocks noChangeArrowheads="1"/>
                </p:cNvSpPr>
                <p:nvPr/>
              </p:nvSpPr>
              <p:spPr bwMode="auto">
                <a:xfrm>
                  <a:off x="984109" y="4072137"/>
                  <a:ext cx="95539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Mild Chill &gt;10C</a:t>
                  </a:r>
                  <a:endParaRPr lang="en-US" sz="1200" b="1" i="1" dirty="0">
                    <a:solidFill>
                      <a:srgbClr val="002060"/>
                    </a:solidFill>
                    <a:latin typeface="Arial" pitchFamily="34" charset="0"/>
                  </a:endParaRPr>
                </a:p>
              </p:txBody>
            </p:sp>
          </p:grpSp>
          <p:grpSp>
            <p:nvGrpSpPr>
              <p:cNvPr id="6" name="Group 21"/>
              <p:cNvGrpSpPr/>
              <p:nvPr/>
            </p:nvGrpSpPr>
            <p:grpSpPr>
              <a:xfrm>
                <a:off x="666837" y="1540077"/>
                <a:ext cx="3177823" cy="184666"/>
                <a:chOff x="2559978" y="3807818"/>
                <a:chExt cx="3177823" cy="184666"/>
              </a:xfrm>
            </p:grpSpPr>
            <p:sp>
              <p:nvSpPr>
                <p:cNvPr id="150" name="Rectangle 15"/>
                <p:cNvSpPr>
                  <a:spLocks noChangeArrowheads="1"/>
                </p:cNvSpPr>
                <p:nvPr/>
              </p:nvSpPr>
              <p:spPr bwMode="auto">
                <a:xfrm>
                  <a:off x="4106722" y="3807818"/>
                  <a:ext cx="1041311"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Frozen below 0C</a:t>
                  </a:r>
                  <a:endParaRPr lang="en-US" sz="1200" b="1" i="1" dirty="0">
                    <a:solidFill>
                      <a:srgbClr val="002060"/>
                    </a:solidFill>
                    <a:latin typeface="Arial" pitchFamily="34" charset="0"/>
                  </a:endParaRPr>
                </a:p>
              </p:txBody>
            </p:sp>
            <p:sp>
              <p:nvSpPr>
                <p:cNvPr id="145" name="Rectangle 14"/>
                <p:cNvSpPr>
                  <a:spLocks noChangeArrowheads="1"/>
                </p:cNvSpPr>
                <p:nvPr/>
              </p:nvSpPr>
              <p:spPr bwMode="auto">
                <a:xfrm>
                  <a:off x="2559978" y="3850876"/>
                  <a:ext cx="101600" cy="101600"/>
                </a:xfrm>
                <a:prstGeom prst="rect">
                  <a:avLst/>
                </a:prstGeom>
                <a:gradFill flip="none" rotWithShape="1">
                  <a:gsLst>
                    <a:gs pos="0">
                      <a:srgbClr val="597A91"/>
                    </a:gs>
                    <a:gs pos="50000">
                      <a:srgbClr val="82B1D0"/>
                    </a:gs>
                    <a:gs pos="100000">
                      <a:srgbClr val="9CD3F8"/>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46" name="Rectangle 15"/>
                <p:cNvSpPr>
                  <a:spLocks noChangeArrowheads="1"/>
                </p:cNvSpPr>
                <p:nvPr/>
              </p:nvSpPr>
              <p:spPr bwMode="auto">
                <a:xfrm>
                  <a:off x="2697022" y="3807818"/>
                  <a:ext cx="117557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Chill betn. 0 &amp; 10C</a:t>
                  </a:r>
                  <a:endParaRPr lang="en-US" sz="1200" b="1" i="1" dirty="0">
                    <a:solidFill>
                      <a:srgbClr val="002060"/>
                    </a:solidFill>
                    <a:latin typeface="Arial" pitchFamily="34" charset="0"/>
                  </a:endParaRPr>
                </a:p>
              </p:txBody>
            </p:sp>
            <p:sp>
              <p:nvSpPr>
                <p:cNvPr id="147" name="Rectangle 14"/>
                <p:cNvSpPr>
                  <a:spLocks noChangeArrowheads="1"/>
                </p:cNvSpPr>
                <p:nvPr/>
              </p:nvSpPr>
              <p:spPr bwMode="auto">
                <a:xfrm>
                  <a:off x="5206023" y="3850876"/>
                  <a:ext cx="101600" cy="101600"/>
                </a:xfrm>
                <a:prstGeom prst="rect">
                  <a:avLst/>
                </a:prstGeom>
                <a:solidFill>
                  <a:srgbClr val="00B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48" name="Rectangle 15"/>
                <p:cNvSpPr>
                  <a:spLocks noChangeArrowheads="1"/>
                </p:cNvSpPr>
                <p:nvPr/>
              </p:nvSpPr>
              <p:spPr bwMode="auto">
                <a:xfrm>
                  <a:off x="5335447" y="3807818"/>
                  <a:ext cx="402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DK/CS</a:t>
                  </a:r>
                  <a:endParaRPr lang="en-US" sz="1200" b="1" i="1" dirty="0">
                    <a:solidFill>
                      <a:srgbClr val="002060"/>
                    </a:solidFill>
                    <a:latin typeface="Arial" pitchFamily="34" charset="0"/>
                  </a:endParaRPr>
                </a:p>
              </p:txBody>
            </p:sp>
            <p:sp>
              <p:nvSpPr>
                <p:cNvPr id="149" name="Rectangle 14"/>
                <p:cNvSpPr>
                  <a:spLocks noChangeArrowheads="1"/>
                </p:cNvSpPr>
                <p:nvPr/>
              </p:nvSpPr>
              <p:spPr bwMode="auto">
                <a:xfrm>
                  <a:off x="3962058" y="3850876"/>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grpSp>
        </p:grpSp>
      </p:grpSp>
      <p:sp>
        <p:nvSpPr>
          <p:cNvPr id="8" name="Title 7"/>
          <p:cNvSpPr>
            <a:spLocks noGrp="1"/>
          </p:cNvSpPr>
          <p:nvPr>
            <p:ph type="title"/>
          </p:nvPr>
        </p:nvSpPr>
        <p:spPr/>
        <p:txBody>
          <a:bodyPr/>
          <a:lstStyle/>
          <a:p>
            <a:r>
              <a:rPr lang="en-US" dirty="0" smtClean="0"/>
              <a:t>5.4 TEMPERATURE ZONES IN CHAMBERS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56" name="TextBox 55"/>
          <p:cNvSpPr txBox="1"/>
          <p:nvPr/>
        </p:nvSpPr>
        <p:spPr>
          <a:xfrm>
            <a:off x="3562742" y="9669645"/>
            <a:ext cx="1859805"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Chamber</a:t>
            </a:r>
            <a:endParaRPr lang="en-US" sz="900" dirty="0">
              <a:solidFill>
                <a:srgbClr val="FFFFFF"/>
              </a:solidFill>
            </a:endParaRPr>
          </a:p>
        </p:txBody>
      </p:sp>
      <p:graphicFrame>
        <p:nvGraphicFramePr>
          <p:cNvPr id="34" name="Chart 33"/>
          <p:cNvGraphicFramePr/>
          <p:nvPr>
            <p:extLst>
              <p:ext uri="{D42A27DB-BD31-4B8C-83A1-F6EECF244321}">
                <p14:modId xmlns:p14="http://schemas.microsoft.com/office/powerpoint/2010/main" xmlns="" val="1712051055"/>
              </p:ext>
            </p:extLst>
          </p:nvPr>
        </p:nvGraphicFramePr>
        <p:xfrm>
          <a:off x="104734" y="1871436"/>
          <a:ext cx="1247816" cy="1917752"/>
        </p:xfrm>
        <a:graphic>
          <a:graphicData uri="http://schemas.openxmlformats.org/drawingml/2006/chart">
            <c:chart xmlns:c="http://schemas.openxmlformats.org/drawingml/2006/chart" xmlns:r="http://schemas.openxmlformats.org/officeDocument/2006/relationships" r:id="rId6"/>
          </a:graphicData>
        </a:graphic>
      </p:graphicFrame>
      <p:sp>
        <p:nvSpPr>
          <p:cNvPr id="41" name="Round Diagonal Corner Rectangle 40"/>
          <p:cNvSpPr/>
          <p:nvPr/>
        </p:nvSpPr>
        <p:spPr bwMode="auto">
          <a:xfrm>
            <a:off x="338287" y="4284311"/>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In type M CSs, frozen chambers are more prevalent.</a:t>
            </a:r>
          </a:p>
        </p:txBody>
      </p:sp>
      <p:cxnSp>
        <p:nvCxnSpPr>
          <p:cNvPr id="42" name="Straight Connector 41"/>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43" name="TextBox 42"/>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49" name="Chart 48"/>
          <p:cNvGraphicFramePr/>
          <p:nvPr>
            <p:extLst>
              <p:ext uri="{D42A27DB-BD31-4B8C-83A1-F6EECF244321}">
                <p14:modId xmlns:p14="http://schemas.microsoft.com/office/powerpoint/2010/main" xmlns="" val="1712051055"/>
              </p:ext>
            </p:extLst>
          </p:nvPr>
        </p:nvGraphicFramePr>
        <p:xfrm>
          <a:off x="5595670" y="1871436"/>
          <a:ext cx="1247816" cy="19177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50" name="Chart 49"/>
          <p:cNvGraphicFramePr/>
          <p:nvPr>
            <p:extLst>
              <p:ext uri="{D42A27DB-BD31-4B8C-83A1-F6EECF244321}">
                <p14:modId xmlns:p14="http://schemas.microsoft.com/office/powerpoint/2010/main" xmlns="" val="1712051055"/>
              </p:ext>
            </p:extLst>
          </p:nvPr>
        </p:nvGraphicFramePr>
        <p:xfrm>
          <a:off x="1202921" y="1871436"/>
          <a:ext cx="1247816" cy="19177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51" name="Chart 50"/>
          <p:cNvGraphicFramePr/>
          <p:nvPr>
            <p:extLst>
              <p:ext uri="{D42A27DB-BD31-4B8C-83A1-F6EECF244321}">
                <p14:modId xmlns:p14="http://schemas.microsoft.com/office/powerpoint/2010/main" xmlns="" val="1712051055"/>
              </p:ext>
            </p:extLst>
          </p:nvPr>
        </p:nvGraphicFramePr>
        <p:xfrm>
          <a:off x="2301108" y="1871436"/>
          <a:ext cx="1247816" cy="19177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52" name="Chart 51"/>
          <p:cNvGraphicFramePr/>
          <p:nvPr>
            <p:extLst>
              <p:ext uri="{D42A27DB-BD31-4B8C-83A1-F6EECF244321}">
                <p14:modId xmlns:p14="http://schemas.microsoft.com/office/powerpoint/2010/main" xmlns="" val="1712051055"/>
              </p:ext>
            </p:extLst>
          </p:nvPr>
        </p:nvGraphicFramePr>
        <p:xfrm>
          <a:off x="3399295" y="1871436"/>
          <a:ext cx="1247816" cy="19177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53" name="Chart 52"/>
          <p:cNvGraphicFramePr/>
          <p:nvPr>
            <p:extLst>
              <p:ext uri="{D42A27DB-BD31-4B8C-83A1-F6EECF244321}">
                <p14:modId xmlns:p14="http://schemas.microsoft.com/office/powerpoint/2010/main" xmlns="" val="1712051055"/>
              </p:ext>
            </p:extLst>
          </p:nvPr>
        </p:nvGraphicFramePr>
        <p:xfrm>
          <a:off x="4497482" y="1871436"/>
          <a:ext cx="1247816" cy="1917752"/>
        </p:xfrm>
        <a:graphic>
          <a:graphicData uri="http://schemas.openxmlformats.org/drawingml/2006/chart">
            <c:chart xmlns:c="http://schemas.openxmlformats.org/drawingml/2006/chart" xmlns:r="http://schemas.openxmlformats.org/officeDocument/2006/relationships" r:id="rId11"/>
          </a:graphicData>
        </a:graphic>
      </p:graphicFrame>
      <p:grpSp>
        <p:nvGrpSpPr>
          <p:cNvPr id="7" name="Group 103"/>
          <p:cNvGrpSpPr/>
          <p:nvPr/>
        </p:nvGrpSpPr>
        <p:grpSpPr>
          <a:xfrm>
            <a:off x="1175544" y="7295707"/>
            <a:ext cx="4745196" cy="351280"/>
            <a:chOff x="3009494" y="5016338"/>
            <a:chExt cx="4745196" cy="351280"/>
          </a:xfrm>
        </p:grpSpPr>
        <p:sp>
          <p:nvSpPr>
            <p:cNvPr id="62" name="Rectangle 61"/>
            <p:cNvSpPr/>
            <p:nvPr/>
          </p:nvSpPr>
          <p:spPr bwMode="auto">
            <a:xfrm>
              <a:off x="3009494" y="5016338"/>
              <a:ext cx="4745196" cy="35128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9" name="Group 78"/>
            <p:cNvGrpSpPr/>
            <p:nvPr/>
          </p:nvGrpSpPr>
          <p:grpSpPr>
            <a:xfrm>
              <a:off x="3159559" y="5104400"/>
              <a:ext cx="4339079" cy="184666"/>
              <a:chOff x="-494419" y="1540077"/>
              <a:chExt cx="4339079" cy="184666"/>
            </a:xfrm>
          </p:grpSpPr>
          <p:grpSp>
            <p:nvGrpSpPr>
              <p:cNvPr id="10" name="Group 22"/>
              <p:cNvGrpSpPr/>
              <p:nvPr/>
            </p:nvGrpSpPr>
            <p:grpSpPr>
              <a:xfrm>
                <a:off x="-494419" y="1540077"/>
                <a:ext cx="1091640" cy="184666"/>
                <a:chOff x="847859" y="4072137"/>
                <a:chExt cx="1091640" cy="184666"/>
              </a:xfrm>
            </p:grpSpPr>
            <p:sp>
              <p:nvSpPr>
                <p:cNvPr id="73" name="Rectangle 12"/>
                <p:cNvSpPr>
                  <a:spLocks noChangeArrowheads="1"/>
                </p:cNvSpPr>
                <p:nvPr/>
              </p:nvSpPr>
              <p:spPr bwMode="auto">
                <a:xfrm>
                  <a:off x="847859" y="4115195"/>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4" name="Rectangle 13"/>
                <p:cNvSpPr>
                  <a:spLocks noChangeArrowheads="1"/>
                </p:cNvSpPr>
                <p:nvPr/>
              </p:nvSpPr>
              <p:spPr bwMode="auto">
                <a:xfrm>
                  <a:off x="984109" y="4072137"/>
                  <a:ext cx="95539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Mild Chill &gt;10C</a:t>
                  </a:r>
                  <a:endParaRPr lang="en-US" sz="1200" b="1" i="1" dirty="0">
                    <a:solidFill>
                      <a:srgbClr val="002060"/>
                    </a:solidFill>
                    <a:latin typeface="Arial" pitchFamily="34" charset="0"/>
                  </a:endParaRPr>
                </a:p>
              </p:txBody>
            </p:sp>
          </p:grpSp>
          <p:grpSp>
            <p:nvGrpSpPr>
              <p:cNvPr id="11" name="Group 21"/>
              <p:cNvGrpSpPr/>
              <p:nvPr/>
            </p:nvGrpSpPr>
            <p:grpSpPr>
              <a:xfrm>
                <a:off x="666837" y="1540077"/>
                <a:ext cx="3177823" cy="184666"/>
                <a:chOff x="2559978" y="3807818"/>
                <a:chExt cx="3177823" cy="184666"/>
              </a:xfrm>
            </p:grpSpPr>
            <p:sp>
              <p:nvSpPr>
                <p:cNvPr id="67" name="Rectangle 15"/>
                <p:cNvSpPr>
                  <a:spLocks noChangeArrowheads="1"/>
                </p:cNvSpPr>
                <p:nvPr/>
              </p:nvSpPr>
              <p:spPr bwMode="auto">
                <a:xfrm>
                  <a:off x="4106722" y="3807818"/>
                  <a:ext cx="1041311"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Frozen below 0C</a:t>
                  </a:r>
                  <a:endParaRPr lang="en-US" sz="1200" b="1" i="1" dirty="0">
                    <a:solidFill>
                      <a:srgbClr val="002060"/>
                    </a:solidFill>
                    <a:latin typeface="Arial" pitchFamily="34" charset="0"/>
                  </a:endParaRPr>
                </a:p>
              </p:txBody>
            </p:sp>
            <p:sp>
              <p:nvSpPr>
                <p:cNvPr id="68" name="Rectangle 14"/>
                <p:cNvSpPr>
                  <a:spLocks noChangeArrowheads="1"/>
                </p:cNvSpPr>
                <p:nvPr/>
              </p:nvSpPr>
              <p:spPr bwMode="auto">
                <a:xfrm>
                  <a:off x="2559978" y="3850876"/>
                  <a:ext cx="101600" cy="101600"/>
                </a:xfrm>
                <a:prstGeom prst="rect">
                  <a:avLst/>
                </a:prstGeom>
                <a:gradFill flip="none" rotWithShape="1">
                  <a:gsLst>
                    <a:gs pos="0">
                      <a:srgbClr val="597A91"/>
                    </a:gs>
                    <a:gs pos="50000">
                      <a:srgbClr val="82B1D0"/>
                    </a:gs>
                    <a:gs pos="100000">
                      <a:srgbClr val="9CD3F8"/>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69" name="Rectangle 15"/>
                <p:cNvSpPr>
                  <a:spLocks noChangeArrowheads="1"/>
                </p:cNvSpPr>
                <p:nvPr/>
              </p:nvSpPr>
              <p:spPr bwMode="auto">
                <a:xfrm>
                  <a:off x="2697022" y="3807818"/>
                  <a:ext cx="117557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Chill betn. 0 &amp; 10C</a:t>
                  </a:r>
                  <a:endParaRPr lang="en-US" sz="1200" b="1" i="1" dirty="0">
                    <a:solidFill>
                      <a:srgbClr val="002060"/>
                    </a:solidFill>
                    <a:latin typeface="Arial" pitchFamily="34" charset="0"/>
                  </a:endParaRPr>
                </a:p>
              </p:txBody>
            </p:sp>
            <p:sp>
              <p:nvSpPr>
                <p:cNvPr id="70" name="Rectangle 14"/>
                <p:cNvSpPr>
                  <a:spLocks noChangeArrowheads="1"/>
                </p:cNvSpPr>
                <p:nvPr/>
              </p:nvSpPr>
              <p:spPr bwMode="auto">
                <a:xfrm>
                  <a:off x="5206023" y="3850876"/>
                  <a:ext cx="101600" cy="101600"/>
                </a:xfrm>
                <a:prstGeom prst="rect">
                  <a:avLst/>
                </a:prstGeom>
                <a:solidFill>
                  <a:srgbClr val="00B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1" name="Rectangle 15"/>
                <p:cNvSpPr>
                  <a:spLocks noChangeArrowheads="1"/>
                </p:cNvSpPr>
                <p:nvPr/>
              </p:nvSpPr>
              <p:spPr bwMode="auto">
                <a:xfrm>
                  <a:off x="5335447" y="3807818"/>
                  <a:ext cx="402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DK/CS</a:t>
                  </a:r>
                  <a:endParaRPr lang="en-US" sz="1200" b="1" i="1" dirty="0">
                    <a:solidFill>
                      <a:srgbClr val="002060"/>
                    </a:solidFill>
                    <a:latin typeface="Arial" pitchFamily="34" charset="0"/>
                  </a:endParaRPr>
                </a:p>
              </p:txBody>
            </p:sp>
            <p:sp>
              <p:nvSpPr>
                <p:cNvPr id="72" name="Rectangle 14"/>
                <p:cNvSpPr>
                  <a:spLocks noChangeArrowheads="1"/>
                </p:cNvSpPr>
                <p:nvPr/>
              </p:nvSpPr>
              <p:spPr bwMode="auto">
                <a:xfrm>
                  <a:off x="3962058" y="3850876"/>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grpSp>
        </p:grpSp>
      </p:grpSp>
      <p:sp>
        <p:nvSpPr>
          <p:cNvPr id="75" name="Round Diagonal Corner Rectangle 74"/>
          <p:cNvSpPr/>
          <p:nvPr/>
        </p:nvSpPr>
        <p:spPr bwMode="auto">
          <a:xfrm>
            <a:off x="338287" y="8670911"/>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Zone wise analysis shows that in North , chillness between 0-10 c is in over 90% of the CSs. </a:t>
            </a:r>
          </a:p>
        </p:txBody>
      </p:sp>
      <p:sp>
        <p:nvSpPr>
          <p:cNvPr id="61" name="TextBox 60"/>
          <p:cNvSpPr txBox="1"/>
          <p:nvPr/>
        </p:nvSpPr>
        <p:spPr>
          <a:xfrm>
            <a:off x="349006" y="1807577"/>
            <a:ext cx="801614"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n=13855)</a:t>
            </a:r>
            <a:endParaRPr lang="en-US" sz="1100" b="1" dirty="0">
              <a:solidFill>
                <a:srgbClr val="002060"/>
              </a:solidFill>
              <a:latin typeface="Calibri" pitchFamily="34" charset="0"/>
            </a:endParaRPr>
          </a:p>
        </p:txBody>
      </p:sp>
      <p:sp>
        <p:nvSpPr>
          <p:cNvPr id="63" name="TextBox 62"/>
          <p:cNvSpPr txBox="1"/>
          <p:nvPr/>
        </p:nvSpPr>
        <p:spPr>
          <a:xfrm>
            <a:off x="1367603" y="1807577"/>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n=12157)</a:t>
            </a:r>
            <a:endParaRPr lang="en-US" sz="1100" b="1" dirty="0">
              <a:solidFill>
                <a:srgbClr val="002060"/>
              </a:solidFill>
              <a:latin typeface="Calibri" pitchFamily="34" charset="0"/>
            </a:endParaRPr>
          </a:p>
        </p:txBody>
      </p:sp>
      <p:sp>
        <p:nvSpPr>
          <p:cNvPr id="65" name="TextBox 64"/>
          <p:cNvSpPr txBox="1"/>
          <p:nvPr/>
        </p:nvSpPr>
        <p:spPr>
          <a:xfrm>
            <a:off x="2487058" y="1807577"/>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P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n=1702)</a:t>
            </a:r>
            <a:endParaRPr lang="en-US" sz="1100" b="1" dirty="0">
              <a:solidFill>
                <a:srgbClr val="002060"/>
              </a:solidFill>
              <a:latin typeface="Calibri" pitchFamily="34" charset="0"/>
            </a:endParaRPr>
          </a:p>
        </p:txBody>
      </p:sp>
      <p:sp>
        <p:nvSpPr>
          <p:cNvPr id="66" name="TextBox 65"/>
          <p:cNvSpPr txBox="1"/>
          <p:nvPr/>
        </p:nvSpPr>
        <p:spPr>
          <a:xfrm>
            <a:off x="3442585" y="1807577"/>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n=1172)</a:t>
            </a:r>
            <a:endParaRPr lang="en-US" sz="1100" b="1" dirty="0">
              <a:solidFill>
                <a:srgbClr val="002060"/>
              </a:solidFill>
              <a:latin typeface="Calibri" pitchFamily="34" charset="0"/>
            </a:endParaRPr>
          </a:p>
        </p:txBody>
      </p:sp>
      <p:sp>
        <p:nvSpPr>
          <p:cNvPr id="76" name="TextBox 75"/>
          <p:cNvSpPr txBox="1"/>
          <p:nvPr/>
        </p:nvSpPr>
        <p:spPr>
          <a:xfrm>
            <a:off x="4455904" y="1807577"/>
            <a:ext cx="1320754"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n=193)</a:t>
            </a:r>
            <a:endParaRPr lang="en-US" sz="1100" b="1" dirty="0">
              <a:solidFill>
                <a:srgbClr val="002060"/>
              </a:solidFill>
              <a:latin typeface="Calibri" pitchFamily="34" charset="0"/>
            </a:endParaRPr>
          </a:p>
        </p:txBody>
      </p:sp>
      <p:sp>
        <p:nvSpPr>
          <p:cNvPr id="77" name="TextBox 76"/>
          <p:cNvSpPr txBox="1"/>
          <p:nvPr/>
        </p:nvSpPr>
        <p:spPr>
          <a:xfrm>
            <a:off x="5537246" y="1638300"/>
            <a:ext cx="1320754" cy="600164"/>
          </a:xfrm>
          <a:prstGeom prst="rect">
            <a:avLst/>
          </a:prstGeom>
          <a:noFill/>
        </p:spPr>
        <p:txBody>
          <a:bodyPr wrap="squar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n=101)</a:t>
            </a:r>
            <a:endParaRPr lang="en-US" sz="1100" b="1" dirty="0">
              <a:solidFill>
                <a:srgbClr val="002060"/>
              </a:solidFill>
              <a:latin typeface="Calibri" pitchFamily="34" charset="0"/>
            </a:endParaRPr>
          </a:p>
        </p:txBody>
      </p:sp>
      <p:cxnSp>
        <p:nvCxnSpPr>
          <p:cNvPr id="78" name="Straight Connector 77"/>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80" name="TextBox 79"/>
          <p:cNvSpPr txBox="1"/>
          <p:nvPr/>
        </p:nvSpPr>
        <p:spPr>
          <a:xfrm>
            <a:off x="1630002" y="571585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n=5646)</a:t>
            </a:r>
            <a:endParaRPr lang="en-US" sz="1100" b="1" dirty="0">
              <a:solidFill>
                <a:srgbClr val="002060"/>
              </a:solidFill>
              <a:latin typeface="Calibri" pitchFamily="34" charset="0"/>
            </a:endParaRPr>
          </a:p>
        </p:txBody>
      </p:sp>
      <p:sp>
        <p:nvSpPr>
          <p:cNvPr id="81" name="TextBox 80"/>
          <p:cNvSpPr txBox="1"/>
          <p:nvPr/>
        </p:nvSpPr>
        <p:spPr>
          <a:xfrm>
            <a:off x="2987364" y="571585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dirty="0" smtClean="0">
                <a:solidFill>
                  <a:srgbClr val="002060"/>
                </a:solidFill>
                <a:latin typeface="Calibri" pitchFamily="34" charset="0"/>
              </a:rPr>
              <a:t>n=2230</a:t>
            </a:r>
            <a:r>
              <a:rPr lang="en-US" sz="1100" b="1" dirty="0" smtClean="0">
                <a:solidFill>
                  <a:srgbClr val="002060"/>
                </a:solidFill>
                <a:latin typeface="Calibri" pitchFamily="34" charset="0"/>
              </a:rPr>
              <a:t>)</a:t>
            </a:r>
            <a:endParaRPr lang="en-US" sz="1100" b="1" dirty="0">
              <a:solidFill>
                <a:srgbClr val="002060"/>
              </a:solidFill>
              <a:latin typeface="Calibri" pitchFamily="34" charset="0"/>
            </a:endParaRPr>
          </a:p>
        </p:txBody>
      </p:sp>
      <p:sp>
        <p:nvSpPr>
          <p:cNvPr id="82" name="TextBox 81"/>
          <p:cNvSpPr txBox="1"/>
          <p:nvPr/>
        </p:nvSpPr>
        <p:spPr>
          <a:xfrm>
            <a:off x="4268788" y="571585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n=3444)</a:t>
            </a:r>
            <a:endParaRPr lang="en-US" sz="1100" b="1" dirty="0">
              <a:solidFill>
                <a:srgbClr val="002060"/>
              </a:solidFill>
              <a:latin typeface="Calibri" pitchFamily="34" charset="0"/>
            </a:endParaRPr>
          </a:p>
        </p:txBody>
      </p:sp>
      <p:sp>
        <p:nvSpPr>
          <p:cNvPr id="83" name="TextBox 82"/>
          <p:cNvSpPr txBox="1"/>
          <p:nvPr/>
        </p:nvSpPr>
        <p:spPr>
          <a:xfrm>
            <a:off x="5537246" y="5715858"/>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n=2535)</a:t>
            </a:r>
            <a:endParaRPr lang="en-US" sz="1100" b="1" dirty="0">
              <a:solidFill>
                <a:srgbClr val="002060"/>
              </a:solidFill>
              <a:latin typeface="Calibri" pitchFamily="34" charset="0"/>
            </a:endParaRPr>
          </a:p>
        </p:txBody>
      </p:sp>
      <p:graphicFrame>
        <p:nvGraphicFramePr>
          <p:cNvPr id="59" name="Chart 58"/>
          <p:cNvGraphicFramePr/>
          <p:nvPr>
            <p:extLst>
              <p:ext uri="{D42A27DB-BD31-4B8C-83A1-F6EECF244321}">
                <p14:modId xmlns:p14="http://schemas.microsoft.com/office/powerpoint/2010/main" xmlns="" val="1712051055"/>
              </p:ext>
            </p:extLst>
          </p:nvPr>
        </p:nvGraphicFramePr>
        <p:xfrm>
          <a:off x="104734" y="5782126"/>
          <a:ext cx="1247816" cy="1917752"/>
        </p:xfrm>
        <a:graphic>
          <a:graphicData uri="http://schemas.openxmlformats.org/drawingml/2006/chart">
            <c:chart xmlns:c="http://schemas.openxmlformats.org/drawingml/2006/chart" xmlns:r="http://schemas.openxmlformats.org/officeDocument/2006/relationships" r:id="rId12"/>
          </a:graphicData>
        </a:graphic>
      </p:graphicFrame>
      <p:sp>
        <p:nvSpPr>
          <p:cNvPr id="84" name="TextBox 83"/>
          <p:cNvSpPr txBox="1"/>
          <p:nvPr/>
        </p:nvSpPr>
        <p:spPr>
          <a:xfrm>
            <a:off x="349006" y="5715858"/>
            <a:ext cx="801614"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n=13855)</a:t>
            </a:r>
            <a:endParaRPr lang="en-US" sz="11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extBox 35"/>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3" name="Round Diagonal Corner Rectangle 12"/>
          <p:cNvSpPr/>
          <p:nvPr/>
        </p:nvSpPr>
        <p:spPr bwMode="auto">
          <a:xfrm>
            <a:off x="338287" y="853451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More than 65% of the CS’s in Karnataka and over 50% in Kerala have automatic ventilation systems.</a:t>
            </a:r>
            <a:r>
              <a:rPr lang="en-US" sz="1200" dirty="0">
                <a:solidFill>
                  <a:srgbClr val="002060"/>
                </a:solidFill>
                <a:latin typeface="Calibri" pitchFamily="34" charset="0"/>
              </a:rPr>
              <a:t> </a:t>
            </a:r>
            <a:r>
              <a:rPr lang="en-US" sz="1200" dirty="0" smtClean="0">
                <a:solidFill>
                  <a:srgbClr val="002060"/>
                </a:solidFill>
                <a:latin typeface="Calibri" pitchFamily="34" charset="0"/>
              </a:rPr>
              <a:t>Most of the cold stores in other states have manual air replenishment systems.</a:t>
            </a:r>
          </a:p>
        </p:txBody>
      </p:sp>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Maharashtra</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n=451)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n=1371)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n=600)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n=169)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b"/>
                      <a:r>
                        <a:rPr lang="en-US" sz="1000" b="0" i="0" u="none" strike="noStrike" kern="1200" dirty="0" smtClean="0">
                          <a:solidFill>
                            <a:srgbClr val="002060"/>
                          </a:solidFill>
                          <a:latin typeface="Calibri"/>
                          <a:ea typeface="+mn-ea"/>
                          <a:cs typeface="+mn-cs"/>
                        </a:rPr>
                        <a:t>Automatic Ventilation system</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b"/>
                      <a:r>
                        <a:rPr lang="en-US" sz="1000" b="0" i="0" u="none" strike="noStrike" kern="1200" dirty="0" smtClean="0">
                          <a:solidFill>
                            <a:srgbClr val="002060"/>
                          </a:solidFill>
                          <a:latin typeface="Calibri"/>
                          <a:ea typeface="+mn-ea"/>
                          <a:cs typeface="+mn-cs"/>
                        </a:rPr>
                        <a:t>Manual Air Replenishment (Door opened regularly)</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04801" y="3368556"/>
          <a:ext cx="6305549"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Haryana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n=185)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b"/>
                      <a:r>
                        <a:rPr lang="en-US" sz="1000" b="0" i="0" u="none" strike="noStrike" kern="1200" dirty="0" smtClean="0">
                          <a:solidFill>
                            <a:srgbClr val="002060"/>
                          </a:solidFill>
                          <a:latin typeface="Calibri"/>
                          <a:ea typeface="+mn-ea"/>
                          <a:cs typeface="+mn-cs"/>
                        </a:rPr>
                        <a:t>Automatic Ventilation system</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12</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b"/>
                      <a:r>
                        <a:rPr lang="en-US" sz="1000" b="0" i="0" u="none" strike="noStrike" kern="1200" dirty="0" smtClean="0">
                          <a:solidFill>
                            <a:srgbClr val="002060"/>
                          </a:solidFill>
                          <a:latin typeface="Calibri"/>
                          <a:ea typeface="+mn-ea"/>
                          <a:cs typeface="+mn-cs"/>
                        </a:rPr>
                        <a:t>Manual Air Replenishment (Door opened regularly)</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04801" y="5204037"/>
          <a:ext cx="6318504"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n=188)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n=156)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(n=402)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b"/>
                      <a:r>
                        <a:rPr lang="en-US" sz="1000" b="0" i="0" u="none" strike="noStrike" kern="1200" dirty="0" smtClean="0">
                          <a:solidFill>
                            <a:srgbClr val="002060"/>
                          </a:solidFill>
                          <a:latin typeface="Calibri"/>
                          <a:ea typeface="+mn-ea"/>
                          <a:cs typeface="+mn-cs"/>
                        </a:rPr>
                        <a:t>Automatic Ventilation system</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b"/>
                      <a:r>
                        <a:rPr lang="en-US" sz="1000" b="0" i="0" u="none" strike="noStrike" kern="1200" dirty="0" smtClean="0">
                          <a:solidFill>
                            <a:srgbClr val="002060"/>
                          </a:solidFill>
                          <a:latin typeface="Calibri"/>
                          <a:ea typeface="+mn-ea"/>
                          <a:cs typeface="+mn-cs"/>
                        </a:rPr>
                        <a:t>Manual Air Replenishment (Door opened regularly)</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304801" y="7039517"/>
          <a:ext cx="6307135"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72823"/>
                <a:gridCol w="604289"/>
                <a:gridCol w="604289"/>
                <a:gridCol w="604289"/>
                <a:gridCol w="604289"/>
                <a:gridCol w="604289"/>
                <a:gridCol w="604289"/>
                <a:gridCol w="604289"/>
                <a:gridCol w="604289"/>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n=464)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(n=37)</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b"/>
                      <a:r>
                        <a:rPr lang="en-US" sz="1000" b="0" i="0" u="none" strike="noStrike" kern="1200" dirty="0" smtClean="0">
                          <a:solidFill>
                            <a:srgbClr val="002060"/>
                          </a:solidFill>
                          <a:latin typeface="Calibri"/>
                          <a:ea typeface="+mn-ea"/>
                          <a:cs typeface="+mn-cs"/>
                        </a:rPr>
                        <a:t>Automatic Ventilation system</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b"/>
                      <a:r>
                        <a:rPr lang="en-US" sz="1000" b="0" i="0" u="none" strike="noStrike" kern="1200" dirty="0" smtClean="0">
                          <a:solidFill>
                            <a:srgbClr val="002060"/>
                          </a:solidFill>
                          <a:latin typeface="Calibri"/>
                          <a:ea typeface="+mn-ea"/>
                          <a:cs typeface="+mn-cs"/>
                        </a:rPr>
                        <a:t>Manual Air Replenishment (Door opened regularly)</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0" name="Title 7"/>
          <p:cNvSpPr>
            <a:spLocks noGrp="1"/>
          </p:cNvSpPr>
          <p:nvPr>
            <p:ph type="title"/>
          </p:nvPr>
        </p:nvSpPr>
        <p:spPr>
          <a:xfrm>
            <a:off x="936175" y="41932"/>
            <a:ext cx="5439302" cy="922464"/>
          </a:xfrm>
        </p:spPr>
        <p:txBody>
          <a:bodyPr/>
          <a:lstStyle/>
          <a:p>
            <a:r>
              <a:rPr lang="en-US" dirty="0" smtClean="0"/>
              <a:t>17.2 AIR VENTILATION</a:t>
            </a:r>
            <a:endParaRPr lang="en-US" dirty="0"/>
          </a:p>
        </p:txBody>
      </p:sp>
      <p:sp>
        <p:nvSpPr>
          <p:cNvPr id="21" name="TextBox 20"/>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23" name="TextBox 22"/>
          <p:cNvSpPr txBox="1"/>
          <p:nvPr/>
        </p:nvSpPr>
        <p:spPr>
          <a:xfrm>
            <a:off x="4127008"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Tree>
  </p:cSld>
  <p:clrMapOvr>
    <a:masterClrMapping/>
  </p:clrMapOvr>
  <p:transition/>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5" name="Chart 54"/>
          <p:cNvGraphicFramePr/>
          <p:nvPr>
            <p:extLst>
              <p:ext uri="{D42A27DB-BD31-4B8C-83A1-F6EECF244321}">
                <p14:modId xmlns:p14="http://schemas.microsoft.com/office/powerpoint/2010/main" xmlns="" val="1712051055"/>
              </p:ext>
            </p:extLst>
          </p:nvPr>
        </p:nvGraphicFramePr>
        <p:xfrm>
          <a:off x="5580334" y="2104575"/>
          <a:ext cx="1212308" cy="1383452"/>
        </p:xfrm>
        <a:graphic>
          <a:graphicData uri="http://schemas.openxmlformats.org/drawingml/2006/chart">
            <c:chart xmlns:c="http://schemas.openxmlformats.org/drawingml/2006/chart" xmlns:r="http://schemas.openxmlformats.org/officeDocument/2006/relationships" r:id="rId2"/>
          </a:graphicData>
        </a:graphic>
      </p:graphicFrame>
      <p:sp>
        <p:nvSpPr>
          <p:cNvPr id="63" name="Round Diagonal Corner Rectangle 62"/>
          <p:cNvSpPr/>
          <p:nvPr/>
        </p:nvSpPr>
        <p:spPr bwMode="auto">
          <a:xfrm>
            <a:off x="338287" y="3811712"/>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Across all type of storages, no instruments are used to measure CO</a:t>
            </a:r>
            <a:r>
              <a:rPr lang="en-US" sz="1200" baseline="-25000" dirty="0" smtClean="0">
                <a:solidFill>
                  <a:srgbClr val="002060"/>
                </a:solidFill>
                <a:latin typeface="Calibri" pitchFamily="34" charset="0"/>
              </a:rPr>
              <a:t>2</a:t>
            </a:r>
            <a:r>
              <a:rPr lang="en-US" sz="1200" dirty="0" smtClean="0">
                <a:solidFill>
                  <a:srgbClr val="002060"/>
                </a:solidFill>
                <a:latin typeface="Calibri" pitchFamily="34" charset="0"/>
              </a:rPr>
              <a:t> and oxygen levels in over 60% of CSs</a:t>
            </a:r>
            <a:endParaRPr lang="en-US" sz="1200" dirty="0">
              <a:solidFill>
                <a:srgbClr val="002060"/>
              </a:solidFill>
              <a:latin typeface="Calibri" pitchFamily="34" charset="0"/>
            </a:endParaRPr>
          </a:p>
        </p:txBody>
      </p:sp>
      <p:sp>
        <p:nvSpPr>
          <p:cNvPr id="64" name="Round Diagonal Corner Rectangle 63"/>
          <p:cNvSpPr/>
          <p:nvPr/>
        </p:nvSpPr>
        <p:spPr bwMode="auto">
          <a:xfrm>
            <a:off x="338287" y="8072978"/>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Over 60% cold stores in the North, East  and West do not use instruments to measure content of CO</a:t>
            </a:r>
            <a:r>
              <a:rPr lang="en-US" sz="1200" baseline="-25000" dirty="0" smtClean="0">
                <a:solidFill>
                  <a:srgbClr val="002060"/>
                </a:solidFill>
                <a:latin typeface="Calibri" pitchFamily="34" charset="0"/>
              </a:rPr>
              <a:t>2</a:t>
            </a:r>
            <a:r>
              <a:rPr lang="en-US" sz="1200" dirty="0" smtClean="0">
                <a:solidFill>
                  <a:srgbClr val="002060"/>
                </a:solidFill>
                <a:latin typeface="Calibri" pitchFamily="34" charset="0"/>
              </a:rPr>
              <a:t> and oxygen.</a:t>
            </a:r>
          </a:p>
          <a:p>
            <a:pPr marL="177800" lvl="1" indent="-177800" algn="l">
              <a:buFont typeface="Arial" pitchFamily="34" charset="0"/>
              <a:buChar char="•"/>
            </a:pPr>
            <a:r>
              <a:rPr lang="en-US" sz="1200" dirty="0" smtClean="0">
                <a:solidFill>
                  <a:srgbClr val="002060"/>
                </a:solidFill>
                <a:latin typeface="Calibri" pitchFamily="34" charset="0"/>
              </a:rPr>
              <a:t>In South, the percentage having the facility is less than 20%, which is much less compared to other zones. In fact 30% say that the system is not required</a:t>
            </a:r>
            <a:endParaRPr lang="en-US" sz="1200" dirty="0">
              <a:solidFill>
                <a:srgbClr val="002060"/>
              </a:solidFill>
              <a:latin typeface="Calibri" pitchFamily="34" charset="0"/>
            </a:endParaRPr>
          </a:p>
        </p:txBody>
      </p:sp>
      <p:cxnSp>
        <p:nvCxnSpPr>
          <p:cNvPr id="65" name="Straight Connector 64"/>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66" name="TextBox 65"/>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72" name="Chart 71"/>
          <p:cNvGraphicFramePr/>
          <p:nvPr>
            <p:extLst>
              <p:ext uri="{D42A27DB-BD31-4B8C-83A1-F6EECF244321}">
                <p14:modId xmlns:p14="http://schemas.microsoft.com/office/powerpoint/2010/main" xmlns="" val="1712051055"/>
              </p:ext>
            </p:extLst>
          </p:nvPr>
        </p:nvGraphicFramePr>
        <p:xfrm>
          <a:off x="108494" y="2104575"/>
          <a:ext cx="1212308" cy="1383452"/>
        </p:xfrm>
        <a:graphic>
          <a:graphicData uri="http://schemas.openxmlformats.org/drawingml/2006/chart">
            <c:chart xmlns:c="http://schemas.openxmlformats.org/drawingml/2006/chart" xmlns:r="http://schemas.openxmlformats.org/officeDocument/2006/relationships" r:id="rId3"/>
          </a:graphicData>
        </a:graphic>
      </p:graphicFrame>
      <p:grpSp>
        <p:nvGrpSpPr>
          <p:cNvPr id="2" name="Group 132"/>
          <p:cNvGrpSpPr/>
          <p:nvPr/>
        </p:nvGrpSpPr>
        <p:grpSpPr>
          <a:xfrm>
            <a:off x="2680248" y="3275239"/>
            <a:ext cx="1920240" cy="326405"/>
            <a:chOff x="2680248" y="3275239"/>
            <a:chExt cx="1920240" cy="326405"/>
          </a:xfrm>
        </p:grpSpPr>
        <p:sp>
          <p:nvSpPr>
            <p:cNvPr id="74" name="Rectangle 73"/>
            <p:cNvSpPr/>
            <p:nvPr/>
          </p:nvSpPr>
          <p:spPr bwMode="auto">
            <a:xfrm>
              <a:off x="2680248" y="3275239"/>
              <a:ext cx="1920240"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2753777" y="3370913"/>
              <a:ext cx="1816298" cy="189673"/>
              <a:chOff x="659335" y="1411290"/>
              <a:chExt cx="1816298" cy="189673"/>
            </a:xfrm>
          </p:grpSpPr>
          <p:grpSp>
            <p:nvGrpSpPr>
              <p:cNvPr id="4" name="Group 121"/>
              <p:cNvGrpSpPr/>
              <p:nvPr/>
            </p:nvGrpSpPr>
            <p:grpSpPr>
              <a:xfrm>
                <a:off x="659335" y="1411290"/>
                <a:ext cx="350593" cy="184666"/>
                <a:chOff x="2001613" y="3943350"/>
                <a:chExt cx="350593" cy="184666"/>
              </a:xfrm>
            </p:grpSpPr>
            <p:sp>
              <p:nvSpPr>
                <p:cNvPr id="83"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84"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5" name="Group 21"/>
              <p:cNvGrpSpPr/>
              <p:nvPr/>
            </p:nvGrpSpPr>
            <p:grpSpPr>
              <a:xfrm>
                <a:off x="1123367" y="1416297"/>
                <a:ext cx="1352266" cy="184666"/>
                <a:chOff x="3016508" y="3684038"/>
                <a:chExt cx="1352266" cy="184666"/>
              </a:xfrm>
            </p:grpSpPr>
            <p:sp>
              <p:nvSpPr>
                <p:cNvPr id="78" name="Rectangle 14"/>
                <p:cNvSpPr>
                  <a:spLocks noChangeArrowheads="1"/>
                </p:cNvSpPr>
                <p:nvPr/>
              </p:nvSpPr>
              <p:spPr bwMode="auto">
                <a:xfrm>
                  <a:off x="30165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9" name="Rectangle 15"/>
                <p:cNvSpPr>
                  <a:spLocks noChangeArrowheads="1"/>
                </p:cNvSpPr>
                <p:nvPr/>
              </p:nvSpPr>
              <p:spPr bwMode="auto">
                <a:xfrm>
                  <a:off x="31625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sp>
              <p:nvSpPr>
                <p:cNvPr id="80" name="Rectangle 14"/>
                <p:cNvSpPr>
                  <a:spLocks noChangeArrowheads="1"/>
                </p:cNvSpPr>
                <p:nvPr/>
              </p:nvSpPr>
              <p:spPr bwMode="auto">
                <a:xfrm>
                  <a:off x="3480533" y="3725313"/>
                  <a:ext cx="101600" cy="101600"/>
                </a:xfrm>
                <a:prstGeom prst="rect">
                  <a:avLst/>
                </a:prstGeom>
                <a:solidFill>
                  <a:srgbClr val="D9D9D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81" name="Rectangle 15"/>
                <p:cNvSpPr>
                  <a:spLocks noChangeArrowheads="1"/>
                </p:cNvSpPr>
                <p:nvPr/>
              </p:nvSpPr>
              <p:spPr bwMode="auto">
                <a:xfrm>
                  <a:off x="3626583" y="3684038"/>
                  <a:ext cx="742191"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Not needed</a:t>
                  </a:r>
                  <a:endParaRPr lang="en-US" sz="1200" b="1" i="1" dirty="0">
                    <a:solidFill>
                      <a:srgbClr val="002060"/>
                    </a:solidFill>
                    <a:latin typeface="Arial" pitchFamily="34" charset="0"/>
                  </a:endParaRPr>
                </a:p>
              </p:txBody>
            </p:sp>
          </p:grpSp>
        </p:grpSp>
      </p:grpSp>
      <p:graphicFrame>
        <p:nvGraphicFramePr>
          <p:cNvPr id="105" name="Chart 104"/>
          <p:cNvGraphicFramePr/>
          <p:nvPr>
            <p:extLst>
              <p:ext uri="{D42A27DB-BD31-4B8C-83A1-F6EECF244321}">
                <p14:modId xmlns:p14="http://schemas.microsoft.com/office/powerpoint/2010/main" xmlns="" val="1712051055"/>
              </p:ext>
            </p:extLst>
          </p:nvPr>
        </p:nvGraphicFramePr>
        <p:xfrm>
          <a:off x="1202862" y="2104575"/>
          <a:ext cx="1212308" cy="13834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12" name="Chart 111"/>
          <p:cNvGraphicFramePr/>
          <p:nvPr>
            <p:extLst>
              <p:ext uri="{D42A27DB-BD31-4B8C-83A1-F6EECF244321}">
                <p14:modId xmlns:p14="http://schemas.microsoft.com/office/powerpoint/2010/main" xmlns="" val="1712051055"/>
              </p:ext>
            </p:extLst>
          </p:nvPr>
        </p:nvGraphicFramePr>
        <p:xfrm>
          <a:off x="2297230" y="2104575"/>
          <a:ext cx="1212308" cy="13834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14" name="Chart 113"/>
          <p:cNvGraphicFramePr/>
          <p:nvPr>
            <p:extLst>
              <p:ext uri="{D42A27DB-BD31-4B8C-83A1-F6EECF244321}">
                <p14:modId xmlns:p14="http://schemas.microsoft.com/office/powerpoint/2010/main" xmlns="" val="1712051055"/>
              </p:ext>
            </p:extLst>
          </p:nvPr>
        </p:nvGraphicFramePr>
        <p:xfrm>
          <a:off x="3391598" y="2104575"/>
          <a:ext cx="1212308" cy="13834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15" name="Chart 114"/>
          <p:cNvGraphicFramePr/>
          <p:nvPr>
            <p:extLst>
              <p:ext uri="{D42A27DB-BD31-4B8C-83A1-F6EECF244321}">
                <p14:modId xmlns:p14="http://schemas.microsoft.com/office/powerpoint/2010/main" xmlns="" val="1712051055"/>
              </p:ext>
            </p:extLst>
          </p:nvPr>
        </p:nvGraphicFramePr>
        <p:xfrm>
          <a:off x="4485966" y="2104575"/>
          <a:ext cx="1212308" cy="13834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16" name="Chart 115"/>
          <p:cNvGraphicFramePr/>
          <p:nvPr>
            <p:extLst>
              <p:ext uri="{D42A27DB-BD31-4B8C-83A1-F6EECF244321}">
                <p14:modId xmlns:p14="http://schemas.microsoft.com/office/powerpoint/2010/main" xmlns="" val="1712051055"/>
              </p:ext>
            </p:extLst>
          </p:nvPr>
        </p:nvGraphicFramePr>
        <p:xfrm>
          <a:off x="5580334" y="6019090"/>
          <a:ext cx="1212308" cy="13834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23" name="Chart 122"/>
          <p:cNvGraphicFramePr/>
          <p:nvPr>
            <p:extLst>
              <p:ext uri="{D42A27DB-BD31-4B8C-83A1-F6EECF244321}">
                <p14:modId xmlns:p14="http://schemas.microsoft.com/office/powerpoint/2010/main" xmlns="" val="1712051055"/>
              </p:ext>
            </p:extLst>
          </p:nvPr>
        </p:nvGraphicFramePr>
        <p:xfrm>
          <a:off x="108494" y="6019090"/>
          <a:ext cx="1212308" cy="13834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24" name="Chart 123"/>
          <p:cNvGraphicFramePr/>
          <p:nvPr>
            <p:extLst>
              <p:ext uri="{D42A27DB-BD31-4B8C-83A1-F6EECF244321}">
                <p14:modId xmlns:p14="http://schemas.microsoft.com/office/powerpoint/2010/main" xmlns="" val="1712051055"/>
              </p:ext>
            </p:extLst>
          </p:nvPr>
        </p:nvGraphicFramePr>
        <p:xfrm>
          <a:off x="1476454" y="6019090"/>
          <a:ext cx="1212308" cy="13834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25" name="Chart 124"/>
          <p:cNvGraphicFramePr/>
          <p:nvPr>
            <p:extLst>
              <p:ext uri="{D42A27DB-BD31-4B8C-83A1-F6EECF244321}">
                <p14:modId xmlns:p14="http://schemas.microsoft.com/office/powerpoint/2010/main" xmlns="" val="1712051055"/>
              </p:ext>
            </p:extLst>
          </p:nvPr>
        </p:nvGraphicFramePr>
        <p:xfrm>
          <a:off x="2844414" y="6019090"/>
          <a:ext cx="1212308" cy="13834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26" name="Chart 125"/>
          <p:cNvGraphicFramePr/>
          <p:nvPr>
            <p:extLst>
              <p:ext uri="{D42A27DB-BD31-4B8C-83A1-F6EECF244321}">
                <p14:modId xmlns:p14="http://schemas.microsoft.com/office/powerpoint/2010/main" xmlns="" val="1712051055"/>
              </p:ext>
            </p:extLst>
          </p:nvPr>
        </p:nvGraphicFramePr>
        <p:xfrm>
          <a:off x="4212374" y="6019090"/>
          <a:ext cx="1212308" cy="1383452"/>
        </p:xfrm>
        <a:graphic>
          <a:graphicData uri="http://schemas.openxmlformats.org/drawingml/2006/chart">
            <c:chart xmlns:c="http://schemas.openxmlformats.org/drawingml/2006/chart" xmlns:r="http://schemas.openxmlformats.org/officeDocument/2006/relationships" r:id="rId12"/>
          </a:graphicData>
        </a:graphic>
      </p:graphicFrame>
      <p:sp>
        <p:nvSpPr>
          <p:cNvPr id="127" name="TextBox 126"/>
          <p:cNvSpPr txBox="1"/>
          <p:nvPr/>
        </p:nvSpPr>
        <p:spPr>
          <a:xfrm>
            <a:off x="1630002" y="571585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n=2113)</a:t>
            </a:r>
            <a:endParaRPr lang="en-US" sz="1100" b="1" dirty="0">
              <a:solidFill>
                <a:srgbClr val="002060"/>
              </a:solidFill>
              <a:latin typeface="Calibri" pitchFamily="34" charset="0"/>
            </a:endParaRPr>
          </a:p>
        </p:txBody>
      </p:sp>
      <p:sp>
        <p:nvSpPr>
          <p:cNvPr id="128" name="TextBox 127"/>
          <p:cNvSpPr txBox="1"/>
          <p:nvPr/>
        </p:nvSpPr>
        <p:spPr>
          <a:xfrm>
            <a:off x="2987364" y="571585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129" name="TextBox 128"/>
          <p:cNvSpPr txBox="1"/>
          <p:nvPr/>
        </p:nvSpPr>
        <p:spPr>
          <a:xfrm>
            <a:off x="4268788" y="571585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n=1027)</a:t>
            </a:r>
            <a:endParaRPr lang="en-US" sz="1100" b="1" dirty="0">
              <a:solidFill>
                <a:srgbClr val="002060"/>
              </a:solidFill>
              <a:latin typeface="Calibri" pitchFamily="34" charset="0"/>
            </a:endParaRPr>
          </a:p>
        </p:txBody>
      </p:sp>
      <p:sp>
        <p:nvSpPr>
          <p:cNvPr id="130" name="TextBox 129"/>
          <p:cNvSpPr txBox="1"/>
          <p:nvPr/>
        </p:nvSpPr>
        <p:spPr>
          <a:xfrm>
            <a:off x="5537246" y="5715858"/>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n=1038)</a:t>
            </a:r>
            <a:endParaRPr lang="en-US" sz="1100" b="1" dirty="0">
              <a:solidFill>
                <a:srgbClr val="002060"/>
              </a:solidFill>
              <a:latin typeface="Calibri" pitchFamily="34" charset="0"/>
            </a:endParaRPr>
          </a:p>
        </p:txBody>
      </p:sp>
      <p:sp>
        <p:nvSpPr>
          <p:cNvPr id="131" name="TextBox 130"/>
          <p:cNvSpPr txBox="1"/>
          <p:nvPr/>
        </p:nvSpPr>
        <p:spPr>
          <a:xfrm>
            <a:off x="349006" y="5715858"/>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n=4981)</a:t>
            </a:r>
            <a:endParaRPr lang="en-US" sz="1100" b="1" dirty="0">
              <a:solidFill>
                <a:srgbClr val="002060"/>
              </a:solidFill>
              <a:latin typeface="Calibri" pitchFamily="34" charset="0"/>
            </a:endParaRPr>
          </a:p>
        </p:txBody>
      </p:sp>
      <p:grpSp>
        <p:nvGrpSpPr>
          <p:cNvPr id="6" name="Group 133"/>
          <p:cNvGrpSpPr/>
          <p:nvPr/>
        </p:nvGrpSpPr>
        <p:grpSpPr>
          <a:xfrm>
            <a:off x="2680248" y="7388451"/>
            <a:ext cx="1920240" cy="326405"/>
            <a:chOff x="2680248" y="3275239"/>
            <a:chExt cx="1920240" cy="326405"/>
          </a:xfrm>
        </p:grpSpPr>
        <p:sp>
          <p:nvSpPr>
            <p:cNvPr id="135" name="Rectangle 134"/>
            <p:cNvSpPr/>
            <p:nvPr/>
          </p:nvSpPr>
          <p:spPr bwMode="auto">
            <a:xfrm>
              <a:off x="2680248" y="3275239"/>
              <a:ext cx="1920240"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7" name="Group 78"/>
            <p:cNvGrpSpPr/>
            <p:nvPr/>
          </p:nvGrpSpPr>
          <p:grpSpPr>
            <a:xfrm>
              <a:off x="2753777" y="3370913"/>
              <a:ext cx="1816298" cy="189673"/>
              <a:chOff x="659335" y="1411290"/>
              <a:chExt cx="1816298" cy="189673"/>
            </a:xfrm>
          </p:grpSpPr>
          <p:grpSp>
            <p:nvGrpSpPr>
              <p:cNvPr id="8" name="Group 121"/>
              <p:cNvGrpSpPr/>
              <p:nvPr/>
            </p:nvGrpSpPr>
            <p:grpSpPr>
              <a:xfrm>
                <a:off x="659335" y="1411290"/>
                <a:ext cx="350593" cy="184666"/>
                <a:chOff x="2001613" y="3943350"/>
                <a:chExt cx="350593" cy="184666"/>
              </a:xfrm>
            </p:grpSpPr>
            <p:sp>
              <p:nvSpPr>
                <p:cNvPr id="144"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45"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9" name="Group 21"/>
              <p:cNvGrpSpPr/>
              <p:nvPr/>
            </p:nvGrpSpPr>
            <p:grpSpPr>
              <a:xfrm>
                <a:off x="1123367" y="1416297"/>
                <a:ext cx="1352266" cy="184666"/>
                <a:chOff x="3016508" y="3684038"/>
                <a:chExt cx="1352266" cy="184666"/>
              </a:xfrm>
            </p:grpSpPr>
            <p:sp>
              <p:nvSpPr>
                <p:cNvPr id="139" name="Rectangle 14"/>
                <p:cNvSpPr>
                  <a:spLocks noChangeArrowheads="1"/>
                </p:cNvSpPr>
                <p:nvPr/>
              </p:nvSpPr>
              <p:spPr bwMode="auto">
                <a:xfrm>
                  <a:off x="30165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40" name="Rectangle 15"/>
                <p:cNvSpPr>
                  <a:spLocks noChangeArrowheads="1"/>
                </p:cNvSpPr>
                <p:nvPr/>
              </p:nvSpPr>
              <p:spPr bwMode="auto">
                <a:xfrm>
                  <a:off x="31625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sp>
              <p:nvSpPr>
                <p:cNvPr id="141" name="Rectangle 14"/>
                <p:cNvSpPr>
                  <a:spLocks noChangeArrowheads="1"/>
                </p:cNvSpPr>
                <p:nvPr/>
              </p:nvSpPr>
              <p:spPr bwMode="auto">
                <a:xfrm>
                  <a:off x="3480533" y="3725313"/>
                  <a:ext cx="101600" cy="101600"/>
                </a:xfrm>
                <a:prstGeom prst="rect">
                  <a:avLst/>
                </a:prstGeom>
                <a:solidFill>
                  <a:srgbClr val="D9D9D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43" name="Rectangle 15"/>
                <p:cNvSpPr>
                  <a:spLocks noChangeArrowheads="1"/>
                </p:cNvSpPr>
                <p:nvPr/>
              </p:nvSpPr>
              <p:spPr bwMode="auto">
                <a:xfrm>
                  <a:off x="3626583" y="3684038"/>
                  <a:ext cx="742191"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Not needed</a:t>
                  </a:r>
                  <a:endParaRPr lang="en-US" sz="1200" b="1" i="1" dirty="0">
                    <a:solidFill>
                      <a:srgbClr val="002060"/>
                    </a:solidFill>
                    <a:latin typeface="Arial" pitchFamily="34" charset="0"/>
                  </a:endParaRPr>
                </a:p>
              </p:txBody>
            </p:sp>
          </p:grpSp>
        </p:grpSp>
      </p:grpSp>
      <p:sp>
        <p:nvSpPr>
          <p:cNvPr id="147" name="TextBox 146"/>
          <p:cNvSpPr txBox="1"/>
          <p:nvPr/>
        </p:nvSpPr>
        <p:spPr>
          <a:xfrm>
            <a:off x="349006" y="1807577"/>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148" name="TextBox 147"/>
          <p:cNvSpPr txBox="1"/>
          <p:nvPr/>
        </p:nvSpPr>
        <p:spPr>
          <a:xfrm>
            <a:off x="1367603" y="1807577"/>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149" name="TextBox 148"/>
          <p:cNvSpPr txBox="1"/>
          <p:nvPr/>
        </p:nvSpPr>
        <p:spPr>
          <a:xfrm>
            <a:off x="2487058" y="1807577"/>
            <a:ext cx="1071450" cy="430887"/>
          </a:xfrm>
          <a:prstGeom prst="rect">
            <a:avLst/>
          </a:prstGeom>
          <a:noFill/>
        </p:spPr>
        <p:txBody>
          <a:bodyPr wrap="square" rtlCol="0">
            <a:spAutoFit/>
          </a:bodyPr>
          <a:lstStyle/>
          <a:p>
            <a:r>
              <a:rPr lang="en-US" sz="1100" b="1" dirty="0" smtClean="0">
                <a:solidFill>
                  <a:srgbClr val="002060"/>
                </a:solidFill>
                <a:latin typeface="Calibri" pitchFamily="34" charset="0"/>
              </a:rPr>
              <a:t>Type P</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150" name="TextBox 149"/>
          <p:cNvSpPr txBox="1"/>
          <p:nvPr/>
        </p:nvSpPr>
        <p:spPr>
          <a:xfrm>
            <a:off x="3442585" y="1807577"/>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151" name="TextBox 150"/>
          <p:cNvSpPr txBox="1"/>
          <p:nvPr/>
        </p:nvSpPr>
        <p:spPr>
          <a:xfrm>
            <a:off x="4455904" y="1807577"/>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 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152" name="TextBox 151"/>
          <p:cNvSpPr txBox="1"/>
          <p:nvPr/>
        </p:nvSpPr>
        <p:spPr>
          <a:xfrm>
            <a:off x="5537246" y="1638300"/>
            <a:ext cx="1320754" cy="600164"/>
          </a:xfrm>
          <a:prstGeom prst="rect">
            <a:avLst/>
          </a:prstGeom>
          <a:noFill/>
        </p:spPr>
        <p:txBody>
          <a:bodyPr wrap="squar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sp>
        <p:nvSpPr>
          <p:cNvPr id="154" name="Title 7"/>
          <p:cNvSpPr>
            <a:spLocks noGrp="1"/>
          </p:cNvSpPr>
          <p:nvPr>
            <p:ph type="title"/>
          </p:nvPr>
        </p:nvSpPr>
        <p:spPr>
          <a:xfrm>
            <a:off x="936175" y="41932"/>
            <a:ext cx="5439302" cy="922464"/>
          </a:xfrm>
        </p:spPr>
        <p:txBody>
          <a:bodyPr/>
          <a:lstStyle/>
          <a:p>
            <a:r>
              <a:rPr lang="en-US" dirty="0" smtClean="0"/>
              <a:t>17.3 SENSORS FOR ATMOSPHERE PARAMETERS</a:t>
            </a:r>
            <a:endParaRPr lang="en-US" dirty="0"/>
          </a:p>
        </p:txBody>
      </p:sp>
      <p:sp>
        <p:nvSpPr>
          <p:cNvPr id="155" name="TextBox 154"/>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57" name="TextBox 156"/>
          <p:cNvSpPr txBox="1"/>
          <p:nvPr/>
        </p:nvSpPr>
        <p:spPr>
          <a:xfrm>
            <a:off x="4127008"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Tree>
  </p:cSld>
  <p:clrMapOvr>
    <a:masterClrMapping/>
  </p:clrMapOvr>
  <p:transition/>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extBox 35"/>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3" name="Round Diagonal Corner Rectangle 12"/>
          <p:cNvSpPr/>
          <p:nvPr/>
        </p:nvSpPr>
        <p:spPr bwMode="auto">
          <a:xfrm>
            <a:off x="338287" y="8281988"/>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1 out of every 2 cold stores in MP use sensors to measure atmosphere parameters.</a:t>
            </a:r>
          </a:p>
          <a:p>
            <a:pPr marL="177800" lvl="1" indent="-177800" algn="l">
              <a:buFont typeface="Arial" pitchFamily="34" charset="0"/>
              <a:buChar char="•"/>
            </a:pPr>
            <a:r>
              <a:rPr lang="en-US" sz="1200" dirty="0" smtClean="0">
                <a:solidFill>
                  <a:srgbClr val="002060"/>
                </a:solidFill>
                <a:latin typeface="Calibri" pitchFamily="34" charset="0"/>
              </a:rPr>
              <a:t>33% CS’s in Gujarat and UP  also use such instruments.</a:t>
            </a:r>
          </a:p>
          <a:p>
            <a:pPr marL="177800" lvl="1" indent="-177800" algn="l">
              <a:buFont typeface="Arial" pitchFamily="34" charset="0"/>
              <a:buChar char="•"/>
            </a:pPr>
            <a:r>
              <a:rPr lang="en-US" sz="1200" dirty="0" smtClean="0">
                <a:solidFill>
                  <a:srgbClr val="002060"/>
                </a:solidFill>
                <a:latin typeface="Calibri" pitchFamily="34" charset="0"/>
              </a:rPr>
              <a:t>In other states most of the CS’s do not use such sensors.</a:t>
            </a:r>
            <a:endParaRPr lang="en-US" sz="1200" dirty="0">
              <a:solidFill>
                <a:srgbClr val="002060"/>
              </a:solidFill>
              <a:latin typeface="Calibri" pitchFamily="34" charset="0"/>
            </a:endParaRPr>
          </a:p>
        </p:txBody>
      </p:sp>
      <p:graphicFrame>
        <p:nvGraphicFramePr>
          <p:cNvPr id="14" name="Table 13"/>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15087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n=451)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n=1371)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n=600)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n=169)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b"/>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b"/>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b"/>
                      <a:r>
                        <a:rPr lang="en-US" sz="1000" b="0" i="0" u="none" strike="noStrike" kern="1200" dirty="0" smtClean="0">
                          <a:solidFill>
                            <a:srgbClr val="002060"/>
                          </a:solidFill>
                          <a:latin typeface="Calibri"/>
                          <a:ea typeface="+mn-ea"/>
                          <a:cs typeface="+mn-cs"/>
                        </a:rPr>
                        <a:t>Not needed</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24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304801" y="3260606"/>
          <a:ext cx="6305549" cy="15087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(n=185)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b"/>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b"/>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b"/>
                      <a:r>
                        <a:rPr lang="en-US" sz="1000" b="0" i="0" u="none" strike="noStrike" kern="1200" dirty="0" smtClean="0">
                          <a:solidFill>
                            <a:srgbClr val="002060"/>
                          </a:solidFill>
                          <a:latin typeface="Calibri"/>
                          <a:ea typeface="+mn-ea"/>
                          <a:cs typeface="+mn-cs"/>
                        </a:rPr>
                        <a:t>Not needed</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 xmlns:p14="http://schemas.microsoft.com/office/powerpoint/2010/main" val="1900869649"/>
              </p:ext>
            </p:extLst>
          </p:nvPr>
        </p:nvGraphicFramePr>
        <p:xfrm>
          <a:off x="304801" y="4988137"/>
          <a:ext cx="6318504" cy="15087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n=188)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n=156)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(n=402)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b"/>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b"/>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b"/>
                      <a:r>
                        <a:rPr lang="en-US" sz="1000" b="0" i="0" u="none" strike="noStrike" kern="1200" dirty="0" smtClean="0">
                          <a:solidFill>
                            <a:srgbClr val="002060"/>
                          </a:solidFill>
                          <a:latin typeface="Calibri"/>
                          <a:ea typeface="+mn-ea"/>
                          <a:cs typeface="+mn-cs"/>
                        </a:rPr>
                        <a:t>Not needed</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 xmlns:p14="http://schemas.microsoft.com/office/powerpoint/2010/main" val="1900869649"/>
              </p:ext>
            </p:extLst>
          </p:nvPr>
        </p:nvGraphicFramePr>
        <p:xfrm>
          <a:off x="304801" y="6715667"/>
          <a:ext cx="6307141" cy="15087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0213"/>
                <a:gridCol w="600866"/>
                <a:gridCol w="600866"/>
                <a:gridCol w="600866"/>
                <a:gridCol w="600866"/>
                <a:gridCol w="600866"/>
                <a:gridCol w="600866"/>
                <a:gridCol w="600866"/>
                <a:gridCol w="60086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n=464)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(n=37)</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b"/>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b"/>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b"/>
                      <a:r>
                        <a:rPr lang="en-US" sz="1000" b="0" i="0" u="none" strike="noStrike" kern="1200" dirty="0" smtClean="0">
                          <a:solidFill>
                            <a:srgbClr val="002060"/>
                          </a:solidFill>
                          <a:latin typeface="Calibri"/>
                          <a:ea typeface="+mn-ea"/>
                          <a:cs typeface="+mn-cs"/>
                        </a:rPr>
                        <a:t>Not needed</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0" name="Title 7"/>
          <p:cNvSpPr>
            <a:spLocks noGrp="1"/>
          </p:cNvSpPr>
          <p:nvPr>
            <p:ph type="title"/>
          </p:nvPr>
        </p:nvSpPr>
        <p:spPr>
          <a:xfrm>
            <a:off x="936175" y="41932"/>
            <a:ext cx="5439302" cy="922464"/>
          </a:xfrm>
        </p:spPr>
        <p:txBody>
          <a:bodyPr/>
          <a:lstStyle/>
          <a:p>
            <a:r>
              <a:rPr lang="en-US" dirty="0" smtClean="0"/>
              <a:t>17.3 SENSORS FOR ATMOSPHERE PARAMETERS</a:t>
            </a:r>
            <a:endParaRPr lang="en-US" dirty="0"/>
          </a:p>
        </p:txBody>
      </p:sp>
      <p:sp>
        <p:nvSpPr>
          <p:cNvPr id="21" name="TextBox 20"/>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23" name="TextBox 22"/>
          <p:cNvSpPr txBox="1"/>
          <p:nvPr/>
        </p:nvSpPr>
        <p:spPr>
          <a:xfrm>
            <a:off x="4127008"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Tree>
  </p:cSld>
  <p:clrMapOvr>
    <a:masterClrMapping/>
  </p:clrMapOvr>
  <p:transition/>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9" name="Chart 118"/>
          <p:cNvGraphicFramePr/>
          <p:nvPr>
            <p:extLst>
              <p:ext uri="{D42A27DB-BD31-4B8C-83A1-F6EECF244321}">
                <p14:modId xmlns="" xmlns:p14="http://schemas.microsoft.com/office/powerpoint/2010/main" val="1712051055"/>
              </p:ext>
            </p:extLst>
          </p:nvPr>
        </p:nvGraphicFramePr>
        <p:xfrm>
          <a:off x="5595670" y="1871436"/>
          <a:ext cx="1247816" cy="191775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7" name="Chart 36"/>
          <p:cNvGraphicFramePr/>
          <p:nvPr>
            <p:extLst>
              <p:ext uri="{D42A27DB-BD31-4B8C-83A1-F6EECF244321}">
                <p14:modId xmlns="" xmlns:p14="http://schemas.microsoft.com/office/powerpoint/2010/main" val="1712051055"/>
              </p:ext>
            </p:extLst>
          </p:nvPr>
        </p:nvGraphicFramePr>
        <p:xfrm>
          <a:off x="104734" y="1871436"/>
          <a:ext cx="1247816" cy="1917752"/>
        </p:xfrm>
        <a:graphic>
          <a:graphicData uri="http://schemas.openxmlformats.org/drawingml/2006/chart">
            <c:chart xmlns:c="http://schemas.openxmlformats.org/drawingml/2006/chart" xmlns:r="http://schemas.openxmlformats.org/officeDocument/2006/relationships" r:id="rId3"/>
          </a:graphicData>
        </a:graphic>
      </p:graphicFrame>
      <p:sp>
        <p:nvSpPr>
          <p:cNvPr id="36" name="Round Diagonal Corner Rectangle 35"/>
          <p:cNvSpPr/>
          <p:nvPr/>
        </p:nvSpPr>
        <p:spPr bwMode="auto">
          <a:xfrm>
            <a:off x="338287" y="7917856"/>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Across zones, utilization of manual systems in refrigeration  ventilation is in a high proportion.</a:t>
            </a:r>
          </a:p>
          <a:p>
            <a:pPr marL="177800" lvl="1" indent="-177800" algn="l">
              <a:buFont typeface="Arial" pitchFamily="34" charset="0"/>
              <a:buChar char="•"/>
            </a:pPr>
            <a:r>
              <a:rPr lang="en-US" sz="1200" dirty="0" smtClean="0">
                <a:solidFill>
                  <a:srgbClr val="002060"/>
                </a:solidFill>
                <a:latin typeface="Calibri" pitchFamily="34" charset="0"/>
              </a:rPr>
              <a:t>Use of automatic controllers are higher in West and South zones.</a:t>
            </a:r>
            <a:endParaRPr lang="en-US" sz="1200" dirty="0">
              <a:solidFill>
                <a:srgbClr val="002060"/>
              </a:solidFill>
              <a:latin typeface="Calibri" pitchFamily="34" charset="0"/>
            </a:endParaRPr>
          </a:p>
        </p:txBody>
      </p:sp>
      <p:sp>
        <p:nvSpPr>
          <p:cNvPr id="38" name="Round Diagonal Corner Rectangle 37"/>
          <p:cNvSpPr/>
          <p:nvPr/>
        </p:nvSpPr>
        <p:spPr bwMode="auto">
          <a:xfrm>
            <a:off x="338287" y="4021262"/>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Majority of all type of CS’s use manual cut off and cut in systems. </a:t>
            </a:r>
          </a:p>
          <a:p>
            <a:pPr marL="177800" lvl="1" indent="-177800" algn="l">
              <a:buFont typeface="Arial" pitchFamily="34" charset="0"/>
              <a:buChar char="•"/>
            </a:pPr>
            <a:r>
              <a:rPr lang="en-US" sz="1200" dirty="0" smtClean="0">
                <a:solidFill>
                  <a:srgbClr val="002060"/>
                </a:solidFill>
                <a:latin typeface="Calibri" pitchFamily="34" charset="0"/>
              </a:rPr>
              <a:t>1/3</a:t>
            </a:r>
            <a:r>
              <a:rPr lang="en-US" sz="1200" baseline="30000" dirty="0" smtClean="0">
                <a:solidFill>
                  <a:srgbClr val="002060"/>
                </a:solidFill>
                <a:latin typeface="Calibri" pitchFamily="34" charset="0"/>
              </a:rPr>
              <a:t>rd</a:t>
            </a:r>
            <a:r>
              <a:rPr lang="en-US" sz="1200" dirty="0" smtClean="0">
                <a:solidFill>
                  <a:srgbClr val="002060"/>
                </a:solidFill>
                <a:latin typeface="Calibri" pitchFamily="34" charset="0"/>
              </a:rPr>
              <a:t> of Type M cold stores have automatic controllers.</a:t>
            </a:r>
            <a:endParaRPr lang="en-US" sz="1200" dirty="0">
              <a:solidFill>
                <a:srgbClr val="002060"/>
              </a:solidFill>
              <a:latin typeface="Calibri" pitchFamily="34" charset="0"/>
            </a:endParaRPr>
          </a:p>
        </p:txBody>
      </p:sp>
      <p:cxnSp>
        <p:nvCxnSpPr>
          <p:cNvPr id="39" name="Straight Connector 38"/>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grpSp>
        <p:nvGrpSpPr>
          <p:cNvPr id="2" name="Group 117"/>
          <p:cNvGrpSpPr/>
          <p:nvPr/>
        </p:nvGrpSpPr>
        <p:grpSpPr>
          <a:xfrm>
            <a:off x="1427362" y="3269134"/>
            <a:ext cx="4344999" cy="398905"/>
            <a:chOff x="600064" y="3588442"/>
            <a:chExt cx="4344999" cy="398905"/>
          </a:xfrm>
        </p:grpSpPr>
        <p:sp>
          <p:nvSpPr>
            <p:cNvPr id="41" name="Rectangle 40"/>
            <p:cNvSpPr/>
            <p:nvPr/>
          </p:nvSpPr>
          <p:spPr bwMode="auto">
            <a:xfrm>
              <a:off x="600064" y="3588442"/>
              <a:ext cx="4344999" cy="3989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701240" y="3706332"/>
              <a:ext cx="4014735" cy="184666"/>
              <a:chOff x="-1294519" y="1549602"/>
              <a:chExt cx="4014735" cy="184666"/>
            </a:xfrm>
          </p:grpSpPr>
          <p:grpSp>
            <p:nvGrpSpPr>
              <p:cNvPr id="4" name="Group 22"/>
              <p:cNvGrpSpPr/>
              <p:nvPr/>
            </p:nvGrpSpPr>
            <p:grpSpPr>
              <a:xfrm>
                <a:off x="-1294519" y="1549602"/>
                <a:ext cx="1539006" cy="184666"/>
                <a:chOff x="47759" y="4081662"/>
                <a:chExt cx="1539006" cy="184666"/>
              </a:xfrm>
            </p:grpSpPr>
            <p:sp>
              <p:nvSpPr>
                <p:cNvPr id="51" name="Rectangle 12"/>
                <p:cNvSpPr>
                  <a:spLocks noChangeArrowheads="1"/>
                </p:cNvSpPr>
                <p:nvPr/>
              </p:nvSpPr>
              <p:spPr bwMode="auto">
                <a:xfrm>
                  <a:off x="47759" y="4124720"/>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52" name="Rectangle 13"/>
                <p:cNvSpPr>
                  <a:spLocks noChangeArrowheads="1"/>
                </p:cNvSpPr>
                <p:nvPr/>
              </p:nvSpPr>
              <p:spPr bwMode="auto">
                <a:xfrm>
                  <a:off x="184009" y="4081662"/>
                  <a:ext cx="1402756"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Automatic Controllers</a:t>
                  </a:r>
                  <a:endParaRPr lang="en-US" sz="1200" b="1" i="1" dirty="0">
                    <a:solidFill>
                      <a:srgbClr val="002060"/>
                    </a:solidFill>
                    <a:latin typeface="Arial" pitchFamily="34" charset="0"/>
                  </a:endParaRPr>
                </a:p>
              </p:txBody>
            </p:sp>
          </p:grpSp>
          <p:grpSp>
            <p:nvGrpSpPr>
              <p:cNvPr id="5" name="Group 21"/>
              <p:cNvGrpSpPr/>
              <p:nvPr/>
            </p:nvGrpSpPr>
            <p:grpSpPr>
              <a:xfrm>
                <a:off x="371760" y="1549602"/>
                <a:ext cx="2348456" cy="184666"/>
                <a:chOff x="2264901" y="3817343"/>
                <a:chExt cx="2348456" cy="184666"/>
              </a:xfrm>
            </p:grpSpPr>
            <p:sp>
              <p:nvSpPr>
                <p:cNvPr id="45" name="Rectangle 14"/>
                <p:cNvSpPr>
                  <a:spLocks noChangeArrowheads="1"/>
                </p:cNvSpPr>
                <p:nvPr/>
              </p:nvSpPr>
              <p:spPr bwMode="auto">
                <a:xfrm>
                  <a:off x="2264901" y="3860401"/>
                  <a:ext cx="101600" cy="101600"/>
                </a:xfrm>
                <a:prstGeom prst="rect">
                  <a:avLst/>
                </a:prstGeom>
                <a:gradFill flip="none" rotWithShape="1">
                  <a:gsLst>
                    <a:gs pos="0">
                      <a:srgbClr val="597A91"/>
                    </a:gs>
                    <a:gs pos="50000">
                      <a:srgbClr val="82B1D0"/>
                    </a:gs>
                    <a:gs pos="100000">
                      <a:srgbClr val="9CD3F8"/>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46" name="Rectangle 15"/>
                <p:cNvSpPr>
                  <a:spLocks noChangeArrowheads="1"/>
                </p:cNvSpPr>
                <p:nvPr/>
              </p:nvSpPr>
              <p:spPr bwMode="auto">
                <a:xfrm>
                  <a:off x="2392420" y="3817343"/>
                  <a:ext cx="167629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Manual Cut-off and Cut-In</a:t>
                  </a:r>
                  <a:endParaRPr lang="en-US" sz="1200" b="1" i="1" dirty="0">
                    <a:solidFill>
                      <a:srgbClr val="002060"/>
                    </a:solidFill>
                    <a:latin typeface="Arial" pitchFamily="34" charset="0"/>
                  </a:endParaRPr>
                </a:p>
              </p:txBody>
            </p:sp>
            <p:sp>
              <p:nvSpPr>
                <p:cNvPr id="49" name="Rectangle 14"/>
                <p:cNvSpPr>
                  <a:spLocks noChangeArrowheads="1"/>
                </p:cNvSpPr>
                <p:nvPr/>
              </p:nvSpPr>
              <p:spPr bwMode="auto">
                <a:xfrm>
                  <a:off x="4173345" y="3860401"/>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50" name="Rectangle 15"/>
                <p:cNvSpPr>
                  <a:spLocks noChangeArrowheads="1"/>
                </p:cNvSpPr>
                <p:nvPr/>
              </p:nvSpPr>
              <p:spPr bwMode="auto">
                <a:xfrm>
                  <a:off x="4310389" y="3817343"/>
                  <a:ext cx="30296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Both</a:t>
                  </a:r>
                  <a:endParaRPr lang="en-US" sz="1200" b="1" i="1" dirty="0">
                    <a:solidFill>
                      <a:srgbClr val="002060"/>
                    </a:solidFill>
                    <a:latin typeface="Arial" pitchFamily="34" charset="0"/>
                  </a:endParaRPr>
                </a:p>
              </p:txBody>
            </p:sp>
          </p:grpSp>
        </p:grpSp>
      </p:grpSp>
      <p:sp>
        <p:nvSpPr>
          <p:cNvPr id="60" name="TextBox 59"/>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61" name="TextBox 60"/>
          <p:cNvSpPr txBox="1"/>
          <p:nvPr/>
        </p:nvSpPr>
        <p:spPr>
          <a:xfrm>
            <a:off x="1630002" y="571585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62" name="TextBox 61"/>
          <p:cNvSpPr txBox="1"/>
          <p:nvPr/>
        </p:nvSpPr>
        <p:spPr>
          <a:xfrm>
            <a:off x="2987364" y="571585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63" name="TextBox 62"/>
          <p:cNvSpPr txBox="1"/>
          <p:nvPr/>
        </p:nvSpPr>
        <p:spPr>
          <a:xfrm>
            <a:off x="4268788" y="571585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64" name="TextBox 63"/>
          <p:cNvSpPr txBox="1"/>
          <p:nvPr/>
        </p:nvSpPr>
        <p:spPr>
          <a:xfrm>
            <a:off x="5537246" y="5715858"/>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sp>
        <p:nvSpPr>
          <p:cNvPr id="117" name="TextBox 116"/>
          <p:cNvSpPr txBox="1"/>
          <p:nvPr/>
        </p:nvSpPr>
        <p:spPr>
          <a:xfrm>
            <a:off x="349006" y="5715858"/>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graphicFrame>
        <p:nvGraphicFramePr>
          <p:cNvPr id="121" name="Chart 120"/>
          <p:cNvGraphicFramePr/>
          <p:nvPr>
            <p:extLst>
              <p:ext uri="{D42A27DB-BD31-4B8C-83A1-F6EECF244321}">
                <p14:modId xmlns="" xmlns:p14="http://schemas.microsoft.com/office/powerpoint/2010/main" val="1712051055"/>
              </p:ext>
            </p:extLst>
          </p:nvPr>
        </p:nvGraphicFramePr>
        <p:xfrm>
          <a:off x="1202921" y="1871436"/>
          <a:ext cx="1247816" cy="19177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22" name="Chart 121"/>
          <p:cNvGraphicFramePr/>
          <p:nvPr>
            <p:extLst>
              <p:ext uri="{D42A27DB-BD31-4B8C-83A1-F6EECF244321}">
                <p14:modId xmlns="" xmlns:p14="http://schemas.microsoft.com/office/powerpoint/2010/main" val="1712051055"/>
              </p:ext>
            </p:extLst>
          </p:nvPr>
        </p:nvGraphicFramePr>
        <p:xfrm>
          <a:off x="2301108" y="1871436"/>
          <a:ext cx="1247816" cy="19177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23" name="Chart 122"/>
          <p:cNvGraphicFramePr/>
          <p:nvPr>
            <p:extLst>
              <p:ext uri="{D42A27DB-BD31-4B8C-83A1-F6EECF244321}">
                <p14:modId xmlns="" xmlns:p14="http://schemas.microsoft.com/office/powerpoint/2010/main" val="1712051055"/>
              </p:ext>
            </p:extLst>
          </p:nvPr>
        </p:nvGraphicFramePr>
        <p:xfrm>
          <a:off x="3399295" y="1871436"/>
          <a:ext cx="1247816" cy="19177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24" name="Chart 123"/>
          <p:cNvGraphicFramePr/>
          <p:nvPr>
            <p:extLst>
              <p:ext uri="{D42A27DB-BD31-4B8C-83A1-F6EECF244321}">
                <p14:modId xmlns="" xmlns:p14="http://schemas.microsoft.com/office/powerpoint/2010/main" val="1712051055"/>
              </p:ext>
            </p:extLst>
          </p:nvPr>
        </p:nvGraphicFramePr>
        <p:xfrm>
          <a:off x="4497482" y="1871436"/>
          <a:ext cx="1247816" cy="19177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59" name="Chart 158"/>
          <p:cNvGraphicFramePr/>
          <p:nvPr>
            <p:extLst>
              <p:ext uri="{D42A27DB-BD31-4B8C-83A1-F6EECF244321}">
                <p14:modId xmlns="" xmlns:p14="http://schemas.microsoft.com/office/powerpoint/2010/main" val="1712051055"/>
              </p:ext>
            </p:extLst>
          </p:nvPr>
        </p:nvGraphicFramePr>
        <p:xfrm>
          <a:off x="5595670" y="5732239"/>
          <a:ext cx="1247816" cy="19177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60" name="Chart 159"/>
          <p:cNvGraphicFramePr/>
          <p:nvPr>
            <p:extLst>
              <p:ext uri="{D42A27DB-BD31-4B8C-83A1-F6EECF244321}">
                <p14:modId xmlns="" xmlns:p14="http://schemas.microsoft.com/office/powerpoint/2010/main" val="1712051055"/>
              </p:ext>
            </p:extLst>
          </p:nvPr>
        </p:nvGraphicFramePr>
        <p:xfrm>
          <a:off x="104734" y="5732239"/>
          <a:ext cx="1247816" cy="1917752"/>
        </p:xfrm>
        <a:graphic>
          <a:graphicData uri="http://schemas.openxmlformats.org/drawingml/2006/chart">
            <c:chart xmlns:c="http://schemas.openxmlformats.org/drawingml/2006/chart" xmlns:r="http://schemas.openxmlformats.org/officeDocument/2006/relationships" r:id="rId9"/>
          </a:graphicData>
        </a:graphic>
      </p:graphicFrame>
      <p:grpSp>
        <p:nvGrpSpPr>
          <p:cNvPr id="6" name="Group 160"/>
          <p:cNvGrpSpPr/>
          <p:nvPr/>
        </p:nvGrpSpPr>
        <p:grpSpPr>
          <a:xfrm>
            <a:off x="1427362" y="7129937"/>
            <a:ext cx="4344999" cy="398905"/>
            <a:chOff x="600064" y="3588442"/>
            <a:chExt cx="4344999" cy="398905"/>
          </a:xfrm>
        </p:grpSpPr>
        <p:sp>
          <p:nvSpPr>
            <p:cNvPr id="162" name="Rectangle 161"/>
            <p:cNvSpPr/>
            <p:nvPr/>
          </p:nvSpPr>
          <p:spPr bwMode="auto">
            <a:xfrm>
              <a:off x="600064" y="3588442"/>
              <a:ext cx="4344999" cy="3989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7" name="Group 78"/>
            <p:cNvGrpSpPr/>
            <p:nvPr/>
          </p:nvGrpSpPr>
          <p:grpSpPr>
            <a:xfrm>
              <a:off x="701240" y="3706332"/>
              <a:ext cx="4014735" cy="184666"/>
              <a:chOff x="-1294519" y="1549602"/>
              <a:chExt cx="4014735" cy="184666"/>
            </a:xfrm>
          </p:grpSpPr>
          <p:grpSp>
            <p:nvGrpSpPr>
              <p:cNvPr id="8" name="Group 22"/>
              <p:cNvGrpSpPr/>
              <p:nvPr/>
            </p:nvGrpSpPr>
            <p:grpSpPr>
              <a:xfrm>
                <a:off x="-1294519" y="1549602"/>
                <a:ext cx="1539006" cy="184666"/>
                <a:chOff x="47759" y="4081662"/>
                <a:chExt cx="1539006" cy="184666"/>
              </a:xfrm>
            </p:grpSpPr>
            <p:sp>
              <p:nvSpPr>
                <p:cNvPr id="170" name="Rectangle 12"/>
                <p:cNvSpPr>
                  <a:spLocks noChangeArrowheads="1"/>
                </p:cNvSpPr>
                <p:nvPr/>
              </p:nvSpPr>
              <p:spPr bwMode="auto">
                <a:xfrm>
                  <a:off x="47759" y="4124720"/>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71" name="Rectangle 13"/>
                <p:cNvSpPr>
                  <a:spLocks noChangeArrowheads="1"/>
                </p:cNvSpPr>
                <p:nvPr/>
              </p:nvSpPr>
              <p:spPr bwMode="auto">
                <a:xfrm>
                  <a:off x="184009" y="4081662"/>
                  <a:ext cx="1402756"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Automatic Controllers</a:t>
                  </a:r>
                  <a:endParaRPr lang="en-US" sz="1200" b="1" i="1" dirty="0">
                    <a:solidFill>
                      <a:srgbClr val="002060"/>
                    </a:solidFill>
                    <a:latin typeface="Arial" pitchFamily="34" charset="0"/>
                  </a:endParaRPr>
                </a:p>
              </p:txBody>
            </p:sp>
          </p:grpSp>
          <p:grpSp>
            <p:nvGrpSpPr>
              <p:cNvPr id="9" name="Group 21"/>
              <p:cNvGrpSpPr/>
              <p:nvPr/>
            </p:nvGrpSpPr>
            <p:grpSpPr>
              <a:xfrm>
                <a:off x="371760" y="1549602"/>
                <a:ext cx="2348456" cy="184666"/>
                <a:chOff x="2264901" y="3817343"/>
                <a:chExt cx="2348456" cy="184666"/>
              </a:xfrm>
            </p:grpSpPr>
            <p:sp>
              <p:nvSpPr>
                <p:cNvPr id="166" name="Rectangle 14"/>
                <p:cNvSpPr>
                  <a:spLocks noChangeArrowheads="1"/>
                </p:cNvSpPr>
                <p:nvPr/>
              </p:nvSpPr>
              <p:spPr bwMode="auto">
                <a:xfrm>
                  <a:off x="2264901" y="3860401"/>
                  <a:ext cx="101600" cy="101600"/>
                </a:xfrm>
                <a:prstGeom prst="rect">
                  <a:avLst/>
                </a:prstGeom>
                <a:gradFill flip="none" rotWithShape="1">
                  <a:gsLst>
                    <a:gs pos="0">
                      <a:srgbClr val="597A91"/>
                    </a:gs>
                    <a:gs pos="50000">
                      <a:srgbClr val="82B1D0"/>
                    </a:gs>
                    <a:gs pos="100000">
                      <a:srgbClr val="9CD3F8"/>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67" name="Rectangle 15"/>
                <p:cNvSpPr>
                  <a:spLocks noChangeArrowheads="1"/>
                </p:cNvSpPr>
                <p:nvPr/>
              </p:nvSpPr>
              <p:spPr bwMode="auto">
                <a:xfrm>
                  <a:off x="2392420" y="3817343"/>
                  <a:ext cx="167629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Manual Cut-off and Cut-In</a:t>
                  </a:r>
                  <a:endParaRPr lang="en-US" sz="1200" b="1" i="1" dirty="0">
                    <a:solidFill>
                      <a:srgbClr val="002060"/>
                    </a:solidFill>
                    <a:latin typeface="Arial" pitchFamily="34" charset="0"/>
                  </a:endParaRPr>
                </a:p>
              </p:txBody>
            </p:sp>
            <p:sp>
              <p:nvSpPr>
                <p:cNvPr id="168" name="Rectangle 14"/>
                <p:cNvSpPr>
                  <a:spLocks noChangeArrowheads="1"/>
                </p:cNvSpPr>
                <p:nvPr/>
              </p:nvSpPr>
              <p:spPr bwMode="auto">
                <a:xfrm>
                  <a:off x="4173345" y="3860401"/>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69" name="Rectangle 15"/>
                <p:cNvSpPr>
                  <a:spLocks noChangeArrowheads="1"/>
                </p:cNvSpPr>
                <p:nvPr/>
              </p:nvSpPr>
              <p:spPr bwMode="auto">
                <a:xfrm>
                  <a:off x="4310389" y="3817343"/>
                  <a:ext cx="302968"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Both</a:t>
                  </a:r>
                  <a:endParaRPr lang="en-US" sz="1200" b="1" i="1" dirty="0">
                    <a:solidFill>
                      <a:srgbClr val="002060"/>
                    </a:solidFill>
                    <a:latin typeface="Arial" pitchFamily="34" charset="0"/>
                  </a:endParaRPr>
                </a:p>
              </p:txBody>
            </p:sp>
          </p:grpSp>
        </p:grpSp>
      </p:grpSp>
      <p:graphicFrame>
        <p:nvGraphicFramePr>
          <p:cNvPr id="172" name="Chart 171"/>
          <p:cNvGraphicFramePr/>
          <p:nvPr>
            <p:extLst>
              <p:ext uri="{D42A27DB-BD31-4B8C-83A1-F6EECF244321}">
                <p14:modId xmlns="" xmlns:p14="http://schemas.microsoft.com/office/powerpoint/2010/main" val="1712051055"/>
              </p:ext>
            </p:extLst>
          </p:nvPr>
        </p:nvGraphicFramePr>
        <p:xfrm>
          <a:off x="1477468" y="5732239"/>
          <a:ext cx="1247816" cy="19177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73" name="Chart 172"/>
          <p:cNvGraphicFramePr/>
          <p:nvPr>
            <p:extLst>
              <p:ext uri="{D42A27DB-BD31-4B8C-83A1-F6EECF244321}">
                <p14:modId xmlns="" xmlns:p14="http://schemas.microsoft.com/office/powerpoint/2010/main" val="1712051055"/>
              </p:ext>
            </p:extLst>
          </p:nvPr>
        </p:nvGraphicFramePr>
        <p:xfrm>
          <a:off x="2850202" y="5732239"/>
          <a:ext cx="1247816" cy="19177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74" name="Chart 173"/>
          <p:cNvGraphicFramePr/>
          <p:nvPr>
            <p:extLst>
              <p:ext uri="{D42A27DB-BD31-4B8C-83A1-F6EECF244321}">
                <p14:modId xmlns="" xmlns:p14="http://schemas.microsoft.com/office/powerpoint/2010/main" val="1712051055"/>
              </p:ext>
            </p:extLst>
          </p:nvPr>
        </p:nvGraphicFramePr>
        <p:xfrm>
          <a:off x="4222936" y="5732239"/>
          <a:ext cx="1247816" cy="1917752"/>
        </p:xfrm>
        <a:graphic>
          <a:graphicData uri="http://schemas.openxmlformats.org/drawingml/2006/chart">
            <c:chart xmlns:c="http://schemas.openxmlformats.org/drawingml/2006/chart" xmlns:r="http://schemas.openxmlformats.org/officeDocument/2006/relationships" r:id="rId12"/>
          </a:graphicData>
        </a:graphic>
      </p:graphicFrame>
      <p:sp>
        <p:nvSpPr>
          <p:cNvPr id="183" name="TextBox 182"/>
          <p:cNvSpPr txBox="1"/>
          <p:nvPr/>
        </p:nvSpPr>
        <p:spPr>
          <a:xfrm>
            <a:off x="349006" y="1807577"/>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184" name="TextBox 183"/>
          <p:cNvSpPr txBox="1"/>
          <p:nvPr/>
        </p:nvSpPr>
        <p:spPr>
          <a:xfrm>
            <a:off x="1367603" y="1807577"/>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185" name="TextBox 184"/>
          <p:cNvSpPr txBox="1"/>
          <p:nvPr/>
        </p:nvSpPr>
        <p:spPr>
          <a:xfrm>
            <a:off x="2487058" y="1807577"/>
            <a:ext cx="1071450" cy="430887"/>
          </a:xfrm>
          <a:prstGeom prst="rect">
            <a:avLst/>
          </a:prstGeom>
          <a:noFill/>
        </p:spPr>
        <p:txBody>
          <a:bodyPr wrap="square" rtlCol="0">
            <a:spAutoFit/>
          </a:bodyPr>
          <a:lstStyle/>
          <a:p>
            <a:r>
              <a:rPr lang="en-US" sz="1100" b="1" dirty="0" smtClean="0">
                <a:solidFill>
                  <a:srgbClr val="002060"/>
                </a:solidFill>
                <a:latin typeface="Calibri" pitchFamily="34" charset="0"/>
              </a:rPr>
              <a:t>Type P</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186" name="TextBox 185"/>
          <p:cNvSpPr txBox="1"/>
          <p:nvPr/>
        </p:nvSpPr>
        <p:spPr>
          <a:xfrm>
            <a:off x="3442585" y="1807577"/>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187" name="TextBox 186"/>
          <p:cNvSpPr txBox="1"/>
          <p:nvPr/>
        </p:nvSpPr>
        <p:spPr>
          <a:xfrm>
            <a:off x="4455904" y="1807577"/>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 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188" name="TextBox 187"/>
          <p:cNvSpPr txBox="1"/>
          <p:nvPr/>
        </p:nvSpPr>
        <p:spPr>
          <a:xfrm>
            <a:off x="5537246" y="1638300"/>
            <a:ext cx="1320754" cy="600164"/>
          </a:xfrm>
          <a:prstGeom prst="rect">
            <a:avLst/>
          </a:prstGeom>
          <a:noFill/>
        </p:spPr>
        <p:txBody>
          <a:bodyPr wrap="squar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sp>
        <p:nvSpPr>
          <p:cNvPr id="190" name="Title 7"/>
          <p:cNvSpPr>
            <a:spLocks noGrp="1"/>
          </p:cNvSpPr>
          <p:nvPr>
            <p:ph type="title"/>
          </p:nvPr>
        </p:nvSpPr>
        <p:spPr>
          <a:xfrm>
            <a:off x="936175" y="41932"/>
            <a:ext cx="5439302" cy="922464"/>
          </a:xfrm>
        </p:spPr>
        <p:txBody>
          <a:bodyPr/>
          <a:lstStyle/>
          <a:p>
            <a:r>
              <a:rPr lang="en-US" dirty="0" smtClean="0"/>
              <a:t>17.4 USE OF AUTOMATION IN REFRIGERATION  VENTILATION</a:t>
            </a:r>
            <a:endParaRPr lang="en-US" dirty="0"/>
          </a:p>
        </p:txBody>
      </p:sp>
      <p:sp>
        <p:nvSpPr>
          <p:cNvPr id="191" name="TextBox 190"/>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94" name="TextBox 193"/>
          <p:cNvSpPr txBox="1"/>
          <p:nvPr/>
        </p:nvSpPr>
        <p:spPr>
          <a:xfrm>
            <a:off x="139698" y="1104900"/>
            <a:ext cx="4245265"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Use of Automation in Refrigeration</a:t>
            </a:r>
            <a:endParaRPr lang="en-US" sz="1800" b="1" i="1" u="sng" dirty="0">
              <a:solidFill>
                <a:srgbClr val="002060"/>
              </a:solidFill>
              <a:latin typeface="Calibri" pitchFamily="34" charset="0"/>
            </a:endParaRPr>
          </a:p>
        </p:txBody>
      </p:sp>
      <p:sp>
        <p:nvSpPr>
          <p:cNvPr id="55" name="TextBox 54"/>
          <p:cNvSpPr txBox="1"/>
          <p:nvPr/>
        </p:nvSpPr>
        <p:spPr>
          <a:xfrm>
            <a:off x="4127008"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Tree>
  </p:cSld>
  <p:clrMapOvr>
    <a:masterClrMapping/>
  </p:clrMapOvr>
  <p:transition/>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ound Diagonal Corner Rectangle 13"/>
          <p:cNvSpPr/>
          <p:nvPr/>
        </p:nvSpPr>
        <p:spPr bwMode="auto">
          <a:xfrm>
            <a:off x="338287" y="8596550"/>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More percentage of  cold stores in Maharashtra, Karnataka and Kerala have automated systems whereas in other states the manual system prevails.</a:t>
            </a:r>
            <a:endParaRPr lang="en-US" sz="1200" dirty="0">
              <a:solidFill>
                <a:srgbClr val="002060"/>
              </a:solidFill>
              <a:latin typeface="Calibri" pitchFamily="34" charset="0"/>
            </a:endParaRPr>
          </a:p>
        </p:txBody>
      </p:sp>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15087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n=451)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n=1371)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n=600)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n=169)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b"/>
                      <a:r>
                        <a:rPr lang="en-US" sz="1000" b="0" i="0" u="none" strike="noStrike" kern="1200" dirty="0" smtClean="0">
                          <a:solidFill>
                            <a:srgbClr val="002060"/>
                          </a:solidFill>
                          <a:latin typeface="Calibri"/>
                          <a:ea typeface="+mn-ea"/>
                          <a:cs typeface="+mn-cs"/>
                        </a:rPr>
                        <a:t>Automatic Controllers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b"/>
                      <a:r>
                        <a:rPr lang="en-US" sz="1000" b="0" i="0" u="none" strike="noStrike" kern="1200" dirty="0" smtClean="0">
                          <a:solidFill>
                            <a:srgbClr val="002060"/>
                          </a:solidFill>
                          <a:latin typeface="Calibri"/>
                          <a:ea typeface="+mn-ea"/>
                          <a:cs typeface="+mn-cs"/>
                        </a:rPr>
                        <a:t>Manual Cut-off and Cut-In</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b"/>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 xmlns:p14="http://schemas.microsoft.com/office/powerpoint/2010/main" val="1900869649"/>
              </p:ext>
            </p:extLst>
          </p:nvPr>
        </p:nvGraphicFramePr>
        <p:xfrm>
          <a:off x="304801" y="3368556"/>
          <a:ext cx="6305549" cy="15087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(n=185)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b"/>
                      <a:r>
                        <a:rPr lang="en-US" sz="1000" b="0" i="0" u="none" strike="noStrike" kern="1200" dirty="0" smtClean="0">
                          <a:solidFill>
                            <a:srgbClr val="002060"/>
                          </a:solidFill>
                          <a:latin typeface="Calibri"/>
                          <a:ea typeface="+mn-ea"/>
                          <a:cs typeface="+mn-cs"/>
                        </a:rPr>
                        <a:t>Automatic Controllers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12</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b"/>
                      <a:r>
                        <a:rPr lang="en-US" sz="1000" b="0" i="0" u="none" strike="noStrike" kern="1200" dirty="0" smtClean="0">
                          <a:solidFill>
                            <a:srgbClr val="002060"/>
                          </a:solidFill>
                          <a:latin typeface="Calibri"/>
                          <a:ea typeface="+mn-ea"/>
                          <a:cs typeface="+mn-cs"/>
                        </a:rPr>
                        <a:t>Manual Cut-off and Cut-In</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84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b"/>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 xmlns:p14="http://schemas.microsoft.com/office/powerpoint/2010/main" val="1900869649"/>
              </p:ext>
            </p:extLst>
          </p:nvPr>
        </p:nvGraphicFramePr>
        <p:xfrm>
          <a:off x="304801" y="5204037"/>
          <a:ext cx="6318504" cy="15087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n=188)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n=156)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(n=402)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b"/>
                      <a:r>
                        <a:rPr lang="en-US" sz="1000" b="0" i="0" u="none" strike="noStrike" kern="1200" dirty="0" smtClean="0">
                          <a:solidFill>
                            <a:srgbClr val="002060"/>
                          </a:solidFill>
                          <a:latin typeface="Calibri"/>
                          <a:ea typeface="+mn-ea"/>
                          <a:cs typeface="+mn-cs"/>
                        </a:rPr>
                        <a:t>Automatic Controllers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b"/>
                      <a:r>
                        <a:rPr lang="en-US" sz="1000" b="0" i="0" u="none" strike="noStrike" kern="1200" dirty="0" smtClean="0">
                          <a:solidFill>
                            <a:srgbClr val="002060"/>
                          </a:solidFill>
                          <a:latin typeface="Calibri"/>
                          <a:ea typeface="+mn-ea"/>
                          <a:cs typeface="+mn-cs"/>
                        </a:rPr>
                        <a:t>Manual Cut-off and Cut-In</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b"/>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 xmlns:p14="http://schemas.microsoft.com/office/powerpoint/2010/main" val="1900869649"/>
              </p:ext>
            </p:extLst>
          </p:nvPr>
        </p:nvGraphicFramePr>
        <p:xfrm>
          <a:off x="304801" y="7039517"/>
          <a:ext cx="6307135" cy="15087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72823"/>
                <a:gridCol w="604289"/>
                <a:gridCol w="604289"/>
                <a:gridCol w="604289"/>
                <a:gridCol w="604289"/>
                <a:gridCol w="604289"/>
                <a:gridCol w="604289"/>
                <a:gridCol w="604289"/>
                <a:gridCol w="604289"/>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n=464)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(n=37)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0040">
                <a:tc>
                  <a:txBody>
                    <a:bodyPr/>
                    <a:lstStyle/>
                    <a:p>
                      <a:pPr algn="l" fontAlgn="b"/>
                      <a:r>
                        <a:rPr lang="en-US" sz="1000" b="0" i="0" u="none" strike="noStrike" kern="1200" dirty="0" smtClean="0">
                          <a:solidFill>
                            <a:srgbClr val="002060"/>
                          </a:solidFill>
                          <a:latin typeface="Calibri"/>
                          <a:ea typeface="+mn-ea"/>
                          <a:cs typeface="+mn-cs"/>
                        </a:rPr>
                        <a:t>Automatic Controllers</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100" b="0" i="0" u="none" strike="noStrike" dirty="0">
                          <a:solidFill>
                            <a:srgbClr val="00000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100" b="0" i="0" u="none" strike="noStrike" dirty="0" smtClean="0">
                          <a:solidFill>
                            <a:srgbClr val="000000"/>
                          </a:solidFill>
                          <a:latin typeface="Calibri"/>
                        </a:rPr>
                        <a:t>14</a:t>
                      </a:r>
                      <a:endParaRPr lang="en-US" sz="1100" b="0" i="0" u="none" strike="noStrike" dirty="0">
                        <a:solidFill>
                          <a:srgbClr val="00000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b"/>
                      <a:r>
                        <a:rPr lang="en-US" sz="1000" b="0" i="0" u="none" strike="noStrike" kern="1200" dirty="0" smtClean="0">
                          <a:solidFill>
                            <a:srgbClr val="002060"/>
                          </a:solidFill>
                          <a:latin typeface="Calibri"/>
                          <a:ea typeface="+mn-ea"/>
                          <a:cs typeface="+mn-cs"/>
                        </a:rPr>
                        <a:t>Manual Cut-off and Cut-In</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100" b="0" i="0" u="none" strike="noStrike" dirty="0">
                          <a:solidFill>
                            <a:srgbClr val="000000"/>
                          </a:solidFill>
                          <a:latin typeface="Calibri"/>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100" b="0" i="0" u="none" strike="noStrike" dirty="0" smtClean="0">
                          <a:solidFill>
                            <a:srgbClr val="000000"/>
                          </a:solidFill>
                          <a:latin typeface="Calibri"/>
                        </a:rPr>
                        <a:t>84</a:t>
                      </a:r>
                      <a:endParaRPr lang="en-US" sz="1100" b="0" i="0" u="none" strike="noStrike" dirty="0">
                        <a:solidFill>
                          <a:srgbClr val="00000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0040">
                <a:tc>
                  <a:txBody>
                    <a:bodyPr/>
                    <a:lstStyle/>
                    <a:p>
                      <a:pPr algn="l" fontAlgn="b"/>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100" b="0" i="0" u="none" strike="noStrike" dirty="0">
                          <a:solidFill>
                            <a:srgbClr val="00000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100" b="0" i="0" u="none" strike="noStrike" dirty="0" smtClean="0">
                          <a:solidFill>
                            <a:srgbClr val="000000"/>
                          </a:solidFill>
                          <a:latin typeface="Calibri"/>
                        </a:rPr>
                        <a:t>3</a:t>
                      </a:r>
                      <a:endParaRPr lang="en-US" sz="1100" b="0" i="0" u="none" strike="noStrike" dirty="0">
                        <a:solidFill>
                          <a:srgbClr val="00000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9" name="TextBox 18"/>
          <p:cNvSpPr txBox="1"/>
          <p:nvPr/>
        </p:nvSpPr>
        <p:spPr>
          <a:xfrm>
            <a:off x="139698" y="1104900"/>
            <a:ext cx="5783119"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States - Use of Automation in Refrigeration</a:t>
            </a:r>
            <a:endParaRPr lang="en-US" sz="1800" b="1" i="1" u="sng" dirty="0">
              <a:solidFill>
                <a:srgbClr val="002060"/>
              </a:solidFill>
              <a:latin typeface="Calibri" pitchFamily="34" charset="0"/>
            </a:endParaRPr>
          </a:p>
        </p:txBody>
      </p:sp>
      <p:sp>
        <p:nvSpPr>
          <p:cNvPr id="26" name="Title 7"/>
          <p:cNvSpPr>
            <a:spLocks noGrp="1"/>
          </p:cNvSpPr>
          <p:nvPr>
            <p:ph type="title"/>
          </p:nvPr>
        </p:nvSpPr>
        <p:spPr>
          <a:xfrm>
            <a:off x="936175" y="41932"/>
            <a:ext cx="5439302" cy="922464"/>
          </a:xfrm>
        </p:spPr>
        <p:txBody>
          <a:bodyPr/>
          <a:lstStyle/>
          <a:p>
            <a:r>
              <a:rPr lang="en-US" dirty="0" smtClean="0"/>
              <a:t>17.4 USE OF AUTOMATION IN REFRIGERATION VENTILATION</a:t>
            </a:r>
            <a:endParaRPr lang="en-US" dirty="0"/>
          </a:p>
        </p:txBody>
      </p:sp>
      <p:sp>
        <p:nvSpPr>
          <p:cNvPr id="27" name="TextBox 26"/>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2" name="TextBox 11"/>
          <p:cNvSpPr txBox="1"/>
          <p:nvPr/>
        </p:nvSpPr>
        <p:spPr>
          <a:xfrm>
            <a:off x="4127008"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Tree>
  </p:cSld>
  <p:clrMapOvr>
    <a:masterClrMapping/>
  </p:clrMapOvr>
  <p:transition/>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5" name="Table 84"/>
          <p:cNvGraphicFramePr>
            <a:graphicFrameLocks noGrp="1"/>
          </p:cNvGraphicFramePr>
          <p:nvPr/>
        </p:nvGraphicFramePr>
        <p:xfrm>
          <a:off x="152400" y="2171699"/>
          <a:ext cx="1342966" cy="1792590"/>
        </p:xfrm>
        <a:graphic>
          <a:graphicData uri="http://schemas.openxmlformats.org/drawingml/2006/table">
            <a:tbl>
              <a:tblPr/>
              <a:tblGrid>
                <a:gridCol w="1342966"/>
              </a:tblGrid>
              <a:tr h="597530">
                <a:tc>
                  <a:txBody>
                    <a:bodyPr/>
                    <a:lstStyle/>
                    <a:p>
                      <a:pPr marL="0" algn="r" defTabSz="914400" rtl="0" eaLnBrk="1" fontAlgn="b" latinLnBrk="0" hangingPunct="1"/>
                      <a:r>
                        <a:rPr lang="en-US" sz="1000" b="0" i="0" u="none" strike="noStrike" kern="1200" dirty="0">
                          <a:solidFill>
                            <a:srgbClr val="002060"/>
                          </a:solidFill>
                          <a:latin typeface="Calibri"/>
                          <a:ea typeface="+mn-ea"/>
                          <a:cs typeface="+mn-cs"/>
                        </a:rPr>
                        <a:t> VFD (Variable frequency drive)</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597530">
                <a:tc>
                  <a:txBody>
                    <a:bodyPr/>
                    <a:lstStyle/>
                    <a:p>
                      <a:pPr marL="0" algn="r" defTabSz="914400" rtl="0" eaLnBrk="1" fontAlgn="b" latinLnBrk="0" hangingPunct="1"/>
                      <a:r>
                        <a:rPr lang="en-US" sz="1000" b="0" i="0" u="none" strike="noStrike" kern="1200" dirty="0">
                          <a:solidFill>
                            <a:srgbClr val="002060"/>
                          </a:solidFill>
                          <a:latin typeface="Calibri"/>
                          <a:ea typeface="+mn-ea"/>
                          <a:cs typeface="+mn-cs"/>
                        </a:rPr>
                        <a:t> PLC (Program logic control)</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97530">
                <a:tc>
                  <a:txBody>
                    <a:bodyPr/>
                    <a:lstStyle/>
                    <a:p>
                      <a:pPr marL="0" algn="r" defTabSz="914400" rtl="0" eaLnBrk="1" fontAlgn="b" latinLnBrk="0" hangingPunct="1"/>
                      <a:r>
                        <a:rPr lang="en-US" sz="1000" b="0" i="0" u="none" strike="noStrike" kern="1200" dirty="0">
                          <a:solidFill>
                            <a:srgbClr val="002060"/>
                          </a:solidFill>
                          <a:latin typeface="Calibri"/>
                          <a:ea typeface="+mn-ea"/>
                          <a:cs typeface="+mn-cs"/>
                        </a:rPr>
                        <a:t> ERW (Energy recovery wheel</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86" name="TextBox 85"/>
          <p:cNvSpPr txBox="1"/>
          <p:nvPr/>
        </p:nvSpPr>
        <p:spPr>
          <a:xfrm>
            <a:off x="1188750"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n=1152)</a:t>
            </a:r>
            <a:endParaRPr lang="en-US" sz="1000" b="1" dirty="0">
              <a:solidFill>
                <a:srgbClr val="002060"/>
              </a:solidFill>
              <a:latin typeface="Calibri" pitchFamily="34" charset="0"/>
            </a:endParaRPr>
          </a:p>
        </p:txBody>
      </p:sp>
      <p:sp>
        <p:nvSpPr>
          <p:cNvPr id="87" name="TextBox 86"/>
          <p:cNvSpPr txBox="1"/>
          <p:nvPr/>
        </p:nvSpPr>
        <p:spPr>
          <a:xfrm>
            <a:off x="2281526"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 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n=869)</a:t>
            </a:r>
            <a:endParaRPr lang="en-US" sz="1000" b="1" dirty="0">
              <a:solidFill>
                <a:srgbClr val="002060"/>
              </a:solidFill>
              <a:latin typeface="Calibri" pitchFamily="34" charset="0"/>
            </a:endParaRPr>
          </a:p>
        </p:txBody>
      </p:sp>
      <p:sp>
        <p:nvSpPr>
          <p:cNvPr id="88" name="TextBox 87"/>
          <p:cNvSpPr txBox="1"/>
          <p:nvPr/>
        </p:nvSpPr>
        <p:spPr>
          <a:xfrm>
            <a:off x="3196132"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 Type P</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n=179)</a:t>
            </a:r>
            <a:endParaRPr lang="en-US" sz="1000" b="1" dirty="0">
              <a:solidFill>
                <a:srgbClr val="002060"/>
              </a:solidFill>
              <a:latin typeface="Calibri" pitchFamily="34" charset="0"/>
            </a:endParaRPr>
          </a:p>
        </p:txBody>
      </p:sp>
      <p:sp>
        <p:nvSpPr>
          <p:cNvPr id="89" name="TextBox 88"/>
          <p:cNvSpPr txBox="1"/>
          <p:nvPr/>
        </p:nvSpPr>
        <p:spPr>
          <a:xfrm>
            <a:off x="4173095"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M</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n=197)</a:t>
            </a:r>
            <a:endParaRPr lang="en-US" sz="1000" b="1" dirty="0">
              <a:solidFill>
                <a:srgbClr val="002060"/>
              </a:solidFill>
              <a:latin typeface="Calibri" pitchFamily="34" charset="0"/>
            </a:endParaRPr>
          </a:p>
        </p:txBody>
      </p:sp>
      <p:sp>
        <p:nvSpPr>
          <p:cNvPr id="90" name="TextBox 89"/>
          <p:cNvSpPr txBox="1"/>
          <p:nvPr/>
        </p:nvSpPr>
        <p:spPr>
          <a:xfrm>
            <a:off x="5169981"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n=18)</a:t>
            </a:r>
            <a:endParaRPr lang="en-US" sz="1000" b="1" dirty="0">
              <a:solidFill>
                <a:srgbClr val="002060"/>
              </a:solidFill>
              <a:latin typeface="Calibri" pitchFamily="34" charset="0"/>
            </a:endParaRPr>
          </a:p>
        </p:txBody>
      </p:sp>
      <p:sp>
        <p:nvSpPr>
          <p:cNvPr id="91" name="TextBox 90"/>
          <p:cNvSpPr txBox="1"/>
          <p:nvPr/>
        </p:nvSpPr>
        <p:spPr>
          <a:xfrm>
            <a:off x="60490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n=13)</a:t>
            </a:r>
            <a:endParaRPr lang="en-US" sz="1000" b="1" dirty="0">
              <a:solidFill>
                <a:srgbClr val="002060"/>
              </a:solidFill>
              <a:latin typeface="Calibri" pitchFamily="34" charset="0"/>
            </a:endParaRPr>
          </a:p>
        </p:txBody>
      </p:sp>
      <p:graphicFrame>
        <p:nvGraphicFramePr>
          <p:cNvPr id="92" name="Chart 91"/>
          <p:cNvGraphicFramePr/>
          <p:nvPr/>
        </p:nvGraphicFramePr>
        <p:xfrm>
          <a:off x="1121017" y="2148057"/>
          <a:ext cx="1355483" cy="2061092"/>
        </p:xfrm>
        <a:graphic>
          <a:graphicData uri="http://schemas.openxmlformats.org/drawingml/2006/chart">
            <c:chart xmlns:c="http://schemas.openxmlformats.org/drawingml/2006/chart" xmlns:r="http://schemas.openxmlformats.org/officeDocument/2006/relationships" r:id="rId2"/>
          </a:graphicData>
        </a:graphic>
      </p:graphicFrame>
      <p:sp>
        <p:nvSpPr>
          <p:cNvPr id="99" name="TextBox 98"/>
          <p:cNvSpPr txBox="1"/>
          <p:nvPr/>
        </p:nvSpPr>
        <p:spPr>
          <a:xfrm>
            <a:off x="1188750"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n=1152)</a:t>
            </a:r>
            <a:endParaRPr lang="en-US" sz="1000" b="1" dirty="0">
              <a:solidFill>
                <a:srgbClr val="002060"/>
              </a:solidFill>
              <a:latin typeface="Calibri" pitchFamily="34" charset="0"/>
            </a:endParaRPr>
          </a:p>
        </p:txBody>
      </p:sp>
      <p:sp>
        <p:nvSpPr>
          <p:cNvPr id="100" name="TextBox 99"/>
          <p:cNvSpPr txBox="1"/>
          <p:nvPr/>
        </p:nvSpPr>
        <p:spPr>
          <a:xfrm>
            <a:off x="2485177"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n=408)</a:t>
            </a:r>
            <a:endParaRPr lang="en-US" sz="1000" b="1" dirty="0">
              <a:solidFill>
                <a:srgbClr val="002060"/>
              </a:solidFill>
              <a:latin typeface="Calibri" pitchFamily="34" charset="0"/>
            </a:endParaRPr>
          </a:p>
        </p:txBody>
      </p:sp>
      <p:sp>
        <p:nvSpPr>
          <p:cNvPr id="101" name="TextBox 100"/>
          <p:cNvSpPr txBox="1"/>
          <p:nvPr/>
        </p:nvSpPr>
        <p:spPr>
          <a:xfrm>
            <a:off x="3748742" y="5633861"/>
            <a:ext cx="529312"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n=93)</a:t>
            </a:r>
            <a:endParaRPr lang="en-US" sz="1000" b="1" dirty="0">
              <a:solidFill>
                <a:srgbClr val="002060"/>
              </a:solidFill>
              <a:latin typeface="Calibri" pitchFamily="34" charset="0"/>
            </a:endParaRPr>
          </a:p>
        </p:txBody>
      </p:sp>
      <p:sp>
        <p:nvSpPr>
          <p:cNvPr id="102" name="TextBox 101"/>
          <p:cNvSpPr txBox="1"/>
          <p:nvPr/>
        </p:nvSpPr>
        <p:spPr>
          <a:xfrm>
            <a:off x="4913721" y="5633861"/>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n=308)</a:t>
            </a:r>
            <a:endParaRPr lang="en-US" sz="1000" b="1" dirty="0">
              <a:solidFill>
                <a:srgbClr val="002060"/>
              </a:solidFill>
              <a:latin typeface="Calibri" pitchFamily="34" charset="0"/>
            </a:endParaRPr>
          </a:p>
        </p:txBody>
      </p:sp>
      <p:sp>
        <p:nvSpPr>
          <p:cNvPr id="103" name="TextBox 102"/>
          <p:cNvSpPr txBox="1"/>
          <p:nvPr/>
        </p:nvSpPr>
        <p:spPr>
          <a:xfrm>
            <a:off x="6078699" y="5633861"/>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n=343)</a:t>
            </a:r>
            <a:endParaRPr lang="en-US" sz="1000" b="1" dirty="0">
              <a:solidFill>
                <a:srgbClr val="002060"/>
              </a:solidFill>
              <a:latin typeface="Calibri" pitchFamily="34" charset="0"/>
            </a:endParaRPr>
          </a:p>
        </p:txBody>
      </p:sp>
      <p:sp>
        <p:nvSpPr>
          <p:cNvPr id="109" name="Round Diagonal Corner Rectangle 108"/>
          <p:cNvSpPr/>
          <p:nvPr/>
        </p:nvSpPr>
        <p:spPr bwMode="auto">
          <a:xfrm>
            <a:off x="338287" y="4393227"/>
            <a:ext cx="6309360" cy="74753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Only 1152 cold stores – 23% use VFD, PLC and ERWs.</a:t>
            </a:r>
          </a:p>
          <a:p>
            <a:pPr marL="177800" lvl="1" indent="-177800" algn="l">
              <a:buFont typeface="Arial" pitchFamily="34" charset="0"/>
              <a:buChar char="•"/>
            </a:pPr>
            <a:r>
              <a:rPr lang="en-US" sz="1200" dirty="0" smtClean="0">
                <a:solidFill>
                  <a:srgbClr val="002060"/>
                </a:solidFill>
                <a:latin typeface="Calibri" pitchFamily="34" charset="0"/>
              </a:rPr>
              <a:t>Among those using these,  close to 2/3rds of Type M cold stores have variable frequency drives. </a:t>
            </a:r>
          </a:p>
          <a:p>
            <a:pPr marL="177800" lvl="1" indent="-177800" algn="l">
              <a:buFont typeface="Arial" pitchFamily="34" charset="0"/>
              <a:buChar char="•"/>
            </a:pPr>
            <a:r>
              <a:rPr lang="en-US" sz="1200" dirty="0" smtClean="0">
                <a:solidFill>
                  <a:srgbClr val="002060"/>
                </a:solidFill>
                <a:latin typeface="Calibri" pitchFamily="34" charset="0"/>
              </a:rPr>
              <a:t>Almost every alternate Type P CS’s use VFDs and/or ERWs</a:t>
            </a:r>
            <a:r>
              <a:rPr lang="en-US" sz="1400" dirty="0" smtClean="0">
                <a:solidFill>
                  <a:srgbClr val="002060"/>
                </a:solidFill>
                <a:latin typeface="Calibri" pitchFamily="34" charset="0"/>
              </a:rPr>
              <a:t>.</a:t>
            </a:r>
          </a:p>
        </p:txBody>
      </p:sp>
      <p:sp>
        <p:nvSpPr>
          <p:cNvPr id="110" name="Round Diagonal Corner Rectangle 109"/>
          <p:cNvSpPr/>
          <p:nvPr/>
        </p:nvSpPr>
        <p:spPr bwMode="auto">
          <a:xfrm>
            <a:off x="338287" y="8121785"/>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Every alternate cold store in North use PLC.</a:t>
            </a:r>
          </a:p>
          <a:p>
            <a:pPr marL="177800" lvl="1" indent="-177800" algn="l">
              <a:buFont typeface="Arial" pitchFamily="34" charset="0"/>
              <a:buChar char="•"/>
            </a:pPr>
            <a:r>
              <a:rPr lang="en-US" sz="1200" dirty="0" smtClean="0">
                <a:solidFill>
                  <a:srgbClr val="002060"/>
                </a:solidFill>
                <a:latin typeface="Calibri" pitchFamily="34" charset="0"/>
              </a:rPr>
              <a:t>Usage of ERWs comparatively higher in the Northern zone cold stores – 50%</a:t>
            </a:r>
          </a:p>
          <a:p>
            <a:pPr marL="177800" lvl="1" indent="-177800" algn="l">
              <a:buFont typeface="Arial" pitchFamily="34" charset="0"/>
              <a:buChar char="•"/>
            </a:pPr>
            <a:r>
              <a:rPr lang="en-US" sz="1200" dirty="0" smtClean="0">
                <a:solidFill>
                  <a:srgbClr val="002060"/>
                </a:solidFill>
                <a:latin typeface="Calibri" pitchFamily="34" charset="0"/>
              </a:rPr>
              <a:t>Over 55% of CS’s in the East and South use variable frequency drives.</a:t>
            </a:r>
            <a:endParaRPr lang="en-US" sz="1200" dirty="0">
              <a:solidFill>
                <a:srgbClr val="002060"/>
              </a:solidFill>
              <a:latin typeface="Calibri" pitchFamily="34" charset="0"/>
            </a:endParaRPr>
          </a:p>
        </p:txBody>
      </p:sp>
      <p:cxnSp>
        <p:nvCxnSpPr>
          <p:cNvPr id="111" name="Straight Connector 110"/>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112" name="TextBox 111"/>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46" name="Chart 45"/>
          <p:cNvGraphicFramePr/>
          <p:nvPr/>
        </p:nvGraphicFramePr>
        <p:xfrm>
          <a:off x="5734741" y="2148057"/>
          <a:ext cx="1355483" cy="206109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7" name="Chart 46"/>
          <p:cNvGraphicFramePr/>
          <p:nvPr/>
        </p:nvGraphicFramePr>
        <p:xfrm>
          <a:off x="2043762" y="2148057"/>
          <a:ext cx="1355483" cy="206109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8" name="Chart 47"/>
          <p:cNvGraphicFramePr/>
          <p:nvPr/>
        </p:nvGraphicFramePr>
        <p:xfrm>
          <a:off x="2966507" y="2148057"/>
          <a:ext cx="1355483" cy="206109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9" name="Chart 48"/>
          <p:cNvGraphicFramePr/>
          <p:nvPr/>
        </p:nvGraphicFramePr>
        <p:xfrm>
          <a:off x="3889252" y="2148057"/>
          <a:ext cx="1355483" cy="206109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0" name="Chart 49"/>
          <p:cNvGraphicFramePr/>
          <p:nvPr/>
        </p:nvGraphicFramePr>
        <p:xfrm>
          <a:off x="4811997" y="2148057"/>
          <a:ext cx="1355483" cy="206109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51" name="Table 50"/>
          <p:cNvGraphicFramePr>
            <a:graphicFrameLocks noGrp="1"/>
          </p:cNvGraphicFramePr>
          <p:nvPr/>
        </p:nvGraphicFramePr>
        <p:xfrm>
          <a:off x="152400" y="6192150"/>
          <a:ext cx="1342966" cy="1792590"/>
        </p:xfrm>
        <a:graphic>
          <a:graphicData uri="http://schemas.openxmlformats.org/drawingml/2006/table">
            <a:tbl>
              <a:tblPr/>
              <a:tblGrid>
                <a:gridCol w="1342966"/>
              </a:tblGrid>
              <a:tr h="597530">
                <a:tc>
                  <a:txBody>
                    <a:bodyPr/>
                    <a:lstStyle/>
                    <a:p>
                      <a:pPr marL="0" algn="r" defTabSz="914400" rtl="0" eaLnBrk="1" fontAlgn="b" latinLnBrk="0" hangingPunct="1"/>
                      <a:r>
                        <a:rPr lang="en-US" sz="1000" b="0" i="0" u="none" strike="noStrike" kern="1200" dirty="0">
                          <a:solidFill>
                            <a:srgbClr val="002060"/>
                          </a:solidFill>
                          <a:latin typeface="Calibri"/>
                          <a:ea typeface="+mn-ea"/>
                          <a:cs typeface="+mn-cs"/>
                        </a:rPr>
                        <a:t> VFD (Variable frequency drive)</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597530">
                <a:tc>
                  <a:txBody>
                    <a:bodyPr/>
                    <a:lstStyle/>
                    <a:p>
                      <a:pPr marL="0" algn="r" defTabSz="914400" rtl="0" eaLnBrk="1" fontAlgn="b" latinLnBrk="0" hangingPunct="1"/>
                      <a:r>
                        <a:rPr lang="en-US" sz="1000" b="0" i="0" u="none" strike="noStrike" kern="1200" dirty="0">
                          <a:solidFill>
                            <a:srgbClr val="002060"/>
                          </a:solidFill>
                          <a:latin typeface="Calibri"/>
                          <a:ea typeface="+mn-ea"/>
                          <a:cs typeface="+mn-cs"/>
                        </a:rPr>
                        <a:t> PLC (Program logic control)</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97530">
                <a:tc>
                  <a:txBody>
                    <a:bodyPr/>
                    <a:lstStyle/>
                    <a:p>
                      <a:pPr marL="0" algn="r" defTabSz="914400" rtl="0" eaLnBrk="1" fontAlgn="b" latinLnBrk="0" hangingPunct="1"/>
                      <a:r>
                        <a:rPr lang="en-US" sz="1000" b="0" i="0" u="none" strike="noStrike" kern="1200" dirty="0">
                          <a:solidFill>
                            <a:srgbClr val="002060"/>
                          </a:solidFill>
                          <a:latin typeface="Calibri"/>
                          <a:ea typeface="+mn-ea"/>
                          <a:cs typeface="+mn-cs"/>
                        </a:rPr>
                        <a:t> ERW (Energy recovery wheel</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52" name="Chart 51"/>
          <p:cNvGraphicFramePr/>
          <p:nvPr/>
        </p:nvGraphicFramePr>
        <p:xfrm>
          <a:off x="1121017" y="6168508"/>
          <a:ext cx="1355483" cy="206109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53" name="Chart 52"/>
          <p:cNvGraphicFramePr/>
          <p:nvPr/>
        </p:nvGraphicFramePr>
        <p:xfrm>
          <a:off x="5734741" y="6168508"/>
          <a:ext cx="1355483" cy="206109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54" name="Chart 53"/>
          <p:cNvGraphicFramePr/>
          <p:nvPr/>
        </p:nvGraphicFramePr>
        <p:xfrm>
          <a:off x="2274448" y="6168508"/>
          <a:ext cx="1355483" cy="206109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55" name="Chart 54"/>
          <p:cNvGraphicFramePr/>
          <p:nvPr/>
        </p:nvGraphicFramePr>
        <p:xfrm>
          <a:off x="3427879" y="6168508"/>
          <a:ext cx="1355483" cy="206109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57" name="Chart 56"/>
          <p:cNvGraphicFramePr/>
          <p:nvPr/>
        </p:nvGraphicFramePr>
        <p:xfrm>
          <a:off x="4581310" y="6168508"/>
          <a:ext cx="1355483" cy="2061092"/>
        </p:xfrm>
        <a:graphic>
          <a:graphicData uri="http://schemas.openxmlformats.org/drawingml/2006/chart">
            <c:chart xmlns:c="http://schemas.openxmlformats.org/drawingml/2006/chart" xmlns:r="http://schemas.openxmlformats.org/officeDocument/2006/relationships" r:id="rId12"/>
          </a:graphicData>
        </a:graphic>
      </p:graphicFrame>
      <p:sp>
        <p:nvSpPr>
          <p:cNvPr id="65" name="Title 7"/>
          <p:cNvSpPr>
            <a:spLocks noGrp="1"/>
          </p:cNvSpPr>
          <p:nvPr>
            <p:ph type="title"/>
          </p:nvPr>
        </p:nvSpPr>
        <p:spPr>
          <a:xfrm>
            <a:off x="936174" y="41932"/>
            <a:ext cx="5921825" cy="922464"/>
          </a:xfrm>
        </p:spPr>
        <p:txBody>
          <a:bodyPr/>
          <a:lstStyle/>
          <a:p>
            <a:r>
              <a:rPr lang="en-US" dirty="0" smtClean="0"/>
              <a:t>17.4 USE OF AUTOMATION IN REFRIGERATION – DRIVES AND LOGIC CONTROLS</a:t>
            </a:r>
            <a:endParaRPr lang="en-US" dirty="0"/>
          </a:p>
        </p:txBody>
      </p:sp>
      <p:sp>
        <p:nvSpPr>
          <p:cNvPr id="66" name="TextBox 65"/>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8" name="TextBox 67"/>
          <p:cNvSpPr txBox="1"/>
          <p:nvPr/>
        </p:nvSpPr>
        <p:spPr>
          <a:xfrm>
            <a:off x="3522313" y="9669645"/>
            <a:ext cx="1925528"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automatic controllers</a:t>
            </a:r>
            <a:endParaRPr lang="en-US" sz="900" b="1" dirty="0">
              <a:solidFill>
                <a:srgbClr val="FF0000"/>
              </a:solidFill>
              <a:latin typeface="Calibri" pitchFamily="34" charset="0"/>
            </a:endParaRPr>
          </a:p>
        </p:txBody>
      </p:sp>
      <p:sp>
        <p:nvSpPr>
          <p:cNvPr id="69" name="TextBox 68"/>
          <p:cNvSpPr txBox="1"/>
          <p:nvPr/>
        </p:nvSpPr>
        <p:spPr>
          <a:xfrm>
            <a:off x="139698" y="1104900"/>
            <a:ext cx="5783119"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Type of Automation</a:t>
            </a:r>
            <a:endParaRPr lang="en-US" sz="1800" b="1" i="1" u="sng"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ound Diagonal Corner Rectangle 13"/>
          <p:cNvSpPr/>
          <p:nvPr/>
        </p:nvSpPr>
        <p:spPr bwMode="auto">
          <a:xfrm>
            <a:off x="338287" y="8577155"/>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60% of cold stores in UP and Karnataka use energy recovery wheels. </a:t>
            </a:r>
          </a:p>
          <a:p>
            <a:pPr marL="177800" lvl="1" indent="-177800" algn="l">
              <a:buFont typeface="Arial" pitchFamily="34" charset="0"/>
              <a:buChar char="•"/>
            </a:pPr>
            <a:r>
              <a:rPr lang="en-US" sz="1200" dirty="0" smtClean="0">
                <a:solidFill>
                  <a:srgbClr val="002060"/>
                </a:solidFill>
                <a:latin typeface="Calibri" pitchFamily="34" charset="0"/>
              </a:rPr>
              <a:t>2 out of 3 storages in Maharashtra use  program logic control.</a:t>
            </a:r>
          </a:p>
          <a:p>
            <a:pPr marL="177800" lvl="1" indent="-177800" algn="l">
              <a:buFont typeface="Arial" pitchFamily="34" charset="0"/>
              <a:buChar char="•"/>
            </a:pPr>
            <a:r>
              <a:rPr lang="en-US" sz="1200" dirty="0" smtClean="0">
                <a:solidFill>
                  <a:srgbClr val="002060"/>
                </a:solidFill>
                <a:latin typeface="Calibri" pitchFamily="34" charset="0"/>
              </a:rPr>
              <a:t>VFDs are used in majority cold stores in Kerala.   </a:t>
            </a:r>
            <a:endParaRPr lang="en-US" sz="1200" dirty="0">
              <a:solidFill>
                <a:srgbClr val="002060"/>
              </a:solidFill>
              <a:latin typeface="Calibri" pitchFamily="34" charset="0"/>
            </a:endParaRPr>
          </a:p>
        </p:txBody>
      </p:sp>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1517904"/>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n=1152)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n=246)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n=266)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3088">
                <a:tc>
                  <a:txBody>
                    <a:bodyPr/>
                    <a:lstStyle/>
                    <a:p>
                      <a:pPr algn="l" fontAlgn="b"/>
                      <a:r>
                        <a:rPr lang="en-US" sz="1000" b="0" i="0" u="none" strike="noStrike" kern="1200" dirty="0" smtClean="0">
                          <a:solidFill>
                            <a:srgbClr val="002060"/>
                          </a:solidFill>
                          <a:latin typeface="Calibri"/>
                          <a:ea typeface="+mn-ea"/>
                          <a:cs typeface="+mn-cs"/>
                        </a:rPr>
                        <a:t>VFD (Variable frequency drive)</a:t>
                      </a:r>
                      <a:endParaRPr lang="en-US" sz="1000" b="0"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3088">
                <a:tc>
                  <a:txBody>
                    <a:bodyPr/>
                    <a:lstStyle/>
                    <a:p>
                      <a:pPr algn="l" fontAlgn="b"/>
                      <a:r>
                        <a:rPr lang="en-US" sz="1000" b="0" i="0" u="none" strike="noStrike" kern="1200" dirty="0" smtClean="0">
                          <a:solidFill>
                            <a:srgbClr val="002060"/>
                          </a:solidFill>
                          <a:latin typeface="Calibri"/>
                          <a:ea typeface="+mn-ea"/>
                          <a:cs typeface="+mn-cs"/>
                        </a:rPr>
                        <a:t>PLC (Program logic control)</a:t>
                      </a:r>
                      <a:endParaRPr lang="en-US" sz="1000" b="0"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3088">
                <a:tc>
                  <a:txBody>
                    <a:bodyPr/>
                    <a:lstStyle/>
                    <a:p>
                      <a:pPr algn="l" fontAlgn="b"/>
                      <a:r>
                        <a:rPr lang="en-US" sz="1000" b="0" i="0" u="none" strike="noStrike" kern="1200" dirty="0" smtClean="0">
                          <a:solidFill>
                            <a:srgbClr val="002060"/>
                          </a:solidFill>
                          <a:latin typeface="Calibri"/>
                          <a:ea typeface="+mn-ea"/>
                          <a:cs typeface="+mn-cs"/>
                        </a:rPr>
                        <a:t>ERW (Energy recovery wheel)</a:t>
                      </a:r>
                      <a:endParaRPr lang="en-US" sz="1000" b="0"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 xmlns:p14="http://schemas.microsoft.com/office/powerpoint/2010/main" val="1900869649"/>
              </p:ext>
            </p:extLst>
          </p:nvPr>
        </p:nvGraphicFramePr>
        <p:xfrm>
          <a:off x="304801" y="3368556"/>
          <a:ext cx="6305549" cy="1517904"/>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(n=1152)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3088">
                <a:tc>
                  <a:txBody>
                    <a:bodyPr/>
                    <a:lstStyle/>
                    <a:p>
                      <a:pPr algn="l" fontAlgn="b"/>
                      <a:r>
                        <a:rPr lang="en-US" sz="1000" b="0" i="0" u="none" strike="noStrike" kern="1200" dirty="0" smtClean="0">
                          <a:solidFill>
                            <a:srgbClr val="002060"/>
                          </a:solidFill>
                          <a:latin typeface="Calibri"/>
                          <a:ea typeface="+mn-ea"/>
                          <a:cs typeface="+mn-cs"/>
                        </a:rPr>
                        <a:t>VFD (Variable frequency drive)</a:t>
                      </a:r>
                      <a:endParaRPr lang="en-US" sz="1000" b="0"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3088">
                <a:tc>
                  <a:txBody>
                    <a:bodyPr/>
                    <a:lstStyle/>
                    <a:p>
                      <a:pPr algn="l" fontAlgn="b"/>
                      <a:r>
                        <a:rPr lang="en-US" sz="1000" b="0" i="0" u="none" strike="noStrike" kern="1200" dirty="0" smtClean="0">
                          <a:solidFill>
                            <a:srgbClr val="002060"/>
                          </a:solidFill>
                          <a:latin typeface="Calibri"/>
                          <a:ea typeface="+mn-ea"/>
                          <a:cs typeface="+mn-cs"/>
                        </a:rPr>
                        <a:t>PLC (Program logic control)</a:t>
                      </a:r>
                      <a:endParaRPr lang="en-US" sz="1000" b="0"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3088">
                <a:tc>
                  <a:txBody>
                    <a:bodyPr/>
                    <a:lstStyle/>
                    <a:p>
                      <a:pPr algn="l" fontAlgn="b"/>
                      <a:r>
                        <a:rPr lang="en-US" sz="1000" b="0" i="0" u="none" strike="noStrike" kern="1200" dirty="0" smtClean="0">
                          <a:solidFill>
                            <a:srgbClr val="002060"/>
                          </a:solidFill>
                          <a:latin typeface="Calibri"/>
                          <a:ea typeface="+mn-ea"/>
                          <a:cs typeface="+mn-cs"/>
                        </a:rPr>
                        <a:t>ERW (Energy recovery wheel</a:t>
                      </a:r>
                      <a:endParaRPr lang="en-US" sz="1000" b="0"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 xmlns:p14="http://schemas.microsoft.com/office/powerpoint/2010/main" val="1900869649"/>
              </p:ext>
            </p:extLst>
          </p:nvPr>
        </p:nvGraphicFramePr>
        <p:xfrm>
          <a:off x="304801" y="5204037"/>
          <a:ext cx="6318504" cy="1517904"/>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(n=1152)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n=86)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(n=52)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3088">
                <a:tc>
                  <a:txBody>
                    <a:bodyPr/>
                    <a:lstStyle/>
                    <a:p>
                      <a:pPr algn="l" fontAlgn="b"/>
                      <a:r>
                        <a:rPr lang="en-US" sz="1000" b="0" i="0" u="none" strike="noStrike" kern="1200" dirty="0" smtClean="0">
                          <a:solidFill>
                            <a:srgbClr val="002060"/>
                          </a:solidFill>
                          <a:latin typeface="Calibri"/>
                          <a:ea typeface="+mn-ea"/>
                          <a:cs typeface="+mn-cs"/>
                        </a:rPr>
                        <a:t>VFD (Variable frequency drive)</a:t>
                      </a:r>
                      <a:endParaRPr lang="en-US" sz="1000" b="0"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3088">
                <a:tc>
                  <a:txBody>
                    <a:bodyPr/>
                    <a:lstStyle/>
                    <a:p>
                      <a:pPr algn="l" fontAlgn="b"/>
                      <a:r>
                        <a:rPr lang="en-US" sz="1000" b="0" i="0" u="none" strike="noStrike" kern="1200" dirty="0" smtClean="0">
                          <a:solidFill>
                            <a:srgbClr val="002060"/>
                          </a:solidFill>
                          <a:latin typeface="Calibri"/>
                          <a:ea typeface="+mn-ea"/>
                          <a:cs typeface="+mn-cs"/>
                        </a:rPr>
                        <a:t>PLC (Program logic control)</a:t>
                      </a:r>
                      <a:endParaRPr lang="en-US" sz="1000" b="0"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3088">
                <a:tc>
                  <a:txBody>
                    <a:bodyPr/>
                    <a:lstStyle/>
                    <a:p>
                      <a:pPr algn="l" fontAlgn="b"/>
                      <a:r>
                        <a:rPr lang="en-US" sz="1000" b="0" i="0" u="none" strike="noStrike" kern="1200" dirty="0" smtClean="0">
                          <a:solidFill>
                            <a:srgbClr val="002060"/>
                          </a:solidFill>
                          <a:latin typeface="Calibri"/>
                          <a:ea typeface="+mn-ea"/>
                          <a:cs typeface="+mn-cs"/>
                        </a:rPr>
                        <a:t>ERW (Energy recovery wheel</a:t>
                      </a:r>
                      <a:endParaRPr lang="en-US" sz="1000" b="0"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 xmlns:p14="http://schemas.microsoft.com/office/powerpoint/2010/main" val="1900869649"/>
              </p:ext>
            </p:extLst>
          </p:nvPr>
        </p:nvGraphicFramePr>
        <p:xfrm>
          <a:off x="304801" y="7039517"/>
          <a:ext cx="6307141" cy="1517904"/>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0213"/>
                <a:gridCol w="600866"/>
                <a:gridCol w="600866"/>
                <a:gridCol w="600866"/>
                <a:gridCol w="600866"/>
                <a:gridCol w="600866"/>
                <a:gridCol w="600866"/>
                <a:gridCol w="600866"/>
                <a:gridCol w="60086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(n=1152)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Rajasthan</a:t>
                      </a:r>
                      <a:r>
                        <a:rPr lang="en-US" sz="900" b="1" i="0" u="none" strike="noStrike" kern="1200" dirty="0">
                          <a:solidFill>
                            <a:schemeClr val="bg1"/>
                          </a:solidFill>
                          <a:latin typeface="Calibri"/>
                          <a:ea typeface="+mn-ea"/>
                        </a:rPr>
                        <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(n=6)</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3088">
                <a:tc>
                  <a:txBody>
                    <a:bodyPr/>
                    <a:lstStyle/>
                    <a:p>
                      <a:pPr algn="l" fontAlgn="b"/>
                      <a:r>
                        <a:rPr lang="en-US" sz="1000" b="0" i="0" u="none" strike="noStrike" kern="1200" dirty="0" smtClean="0">
                          <a:solidFill>
                            <a:srgbClr val="002060"/>
                          </a:solidFill>
                          <a:latin typeface="Calibri"/>
                          <a:ea typeface="+mn-ea"/>
                          <a:cs typeface="+mn-cs"/>
                        </a:rPr>
                        <a:t>VFD (Variable frequency drive)</a:t>
                      </a:r>
                      <a:endParaRPr lang="en-US" sz="1000" b="0"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3088">
                <a:tc>
                  <a:txBody>
                    <a:bodyPr/>
                    <a:lstStyle/>
                    <a:p>
                      <a:pPr algn="l" fontAlgn="b"/>
                      <a:r>
                        <a:rPr lang="en-US" sz="1000" b="0" i="0" u="none" strike="noStrike" kern="1200" dirty="0" smtClean="0">
                          <a:solidFill>
                            <a:srgbClr val="002060"/>
                          </a:solidFill>
                          <a:latin typeface="Calibri"/>
                          <a:ea typeface="+mn-ea"/>
                          <a:cs typeface="+mn-cs"/>
                        </a:rPr>
                        <a:t>PLC (Program logic control)</a:t>
                      </a:r>
                      <a:endParaRPr lang="en-US" sz="1000" b="0"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3088">
                <a:tc>
                  <a:txBody>
                    <a:bodyPr/>
                    <a:lstStyle/>
                    <a:p>
                      <a:pPr algn="l" fontAlgn="b"/>
                      <a:r>
                        <a:rPr lang="en-US" sz="1000" b="0" i="0" u="none" strike="noStrike" kern="1200" dirty="0" smtClean="0">
                          <a:solidFill>
                            <a:srgbClr val="002060"/>
                          </a:solidFill>
                          <a:latin typeface="Calibri"/>
                          <a:ea typeface="+mn-ea"/>
                          <a:cs typeface="+mn-cs"/>
                        </a:rPr>
                        <a:t>ERW (Energy recovery wheel</a:t>
                      </a:r>
                      <a:endParaRPr lang="en-US" sz="1000" b="0" i="0" u="none" strike="noStrike" kern="1200" dirty="0">
                        <a:solidFill>
                          <a:srgbClr val="002060"/>
                        </a:solidFill>
                        <a:latin typeface="Calibri"/>
                        <a:ea typeface="+mn-ea"/>
                        <a:cs typeface="+mn-cs"/>
                      </a:endParaRPr>
                    </a:p>
                  </a:txBody>
                  <a:tcPr marL="45720" marR="45720" marT="9144"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2" name="Title 7"/>
          <p:cNvSpPr>
            <a:spLocks noGrp="1"/>
          </p:cNvSpPr>
          <p:nvPr>
            <p:ph type="title"/>
          </p:nvPr>
        </p:nvSpPr>
        <p:spPr>
          <a:xfrm>
            <a:off x="936175" y="41932"/>
            <a:ext cx="5439302" cy="922464"/>
          </a:xfrm>
        </p:spPr>
        <p:txBody>
          <a:bodyPr/>
          <a:lstStyle/>
          <a:p>
            <a:r>
              <a:rPr lang="en-US" dirty="0" smtClean="0"/>
              <a:t>17.4 USE OF AUTOMATION IN REFRIGERATION</a:t>
            </a:r>
            <a:endParaRPr lang="en-US" dirty="0"/>
          </a:p>
        </p:txBody>
      </p:sp>
      <p:sp>
        <p:nvSpPr>
          <p:cNvPr id="23" name="TextBox 22"/>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27" name="TextBox 26"/>
          <p:cNvSpPr txBox="1"/>
          <p:nvPr/>
        </p:nvSpPr>
        <p:spPr>
          <a:xfrm>
            <a:off x="139698" y="1104900"/>
            <a:ext cx="5783119"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States - Type of Automation</a:t>
            </a:r>
          </a:p>
        </p:txBody>
      </p:sp>
      <p:sp>
        <p:nvSpPr>
          <p:cNvPr id="12" name="TextBox 11"/>
          <p:cNvSpPr txBox="1"/>
          <p:nvPr/>
        </p:nvSpPr>
        <p:spPr>
          <a:xfrm>
            <a:off x="3522313" y="9669645"/>
            <a:ext cx="1925528"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automatic controllers</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5" name="Chart 64"/>
          <p:cNvGraphicFramePr/>
          <p:nvPr/>
        </p:nvGraphicFramePr>
        <p:xfrm>
          <a:off x="312738" y="1541467"/>
          <a:ext cx="6400800" cy="2154233"/>
        </p:xfrm>
        <a:graphic>
          <a:graphicData uri="http://schemas.openxmlformats.org/drawingml/2006/chart">
            <c:chart xmlns:c="http://schemas.openxmlformats.org/drawingml/2006/chart" xmlns:r="http://schemas.openxmlformats.org/officeDocument/2006/relationships" r:id="rId2"/>
          </a:graphicData>
        </a:graphic>
      </p:graphicFrame>
      <p:sp>
        <p:nvSpPr>
          <p:cNvPr id="2" name="Title 1"/>
          <p:cNvSpPr>
            <a:spLocks noGrp="1"/>
          </p:cNvSpPr>
          <p:nvPr>
            <p:ph type="title"/>
          </p:nvPr>
        </p:nvSpPr>
        <p:spPr/>
        <p:txBody>
          <a:bodyPr/>
          <a:lstStyle/>
          <a:p>
            <a:r>
              <a:rPr lang="en-US" dirty="0" smtClean="0"/>
              <a:t>17.5 MONITORING </a:t>
            </a:r>
            <a:r>
              <a:rPr lang="en-US" dirty="0"/>
              <a:t>GAS LEAKAGE</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48" name="TextBox 47"/>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43" name="Round Diagonal Corner Rectangle 42"/>
          <p:cNvSpPr/>
          <p:nvPr/>
        </p:nvSpPr>
        <p:spPr bwMode="auto">
          <a:xfrm>
            <a:off x="338287" y="4036850"/>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Across all type of cold stores, gas leakage is extensively detected manually by technicians.</a:t>
            </a:r>
            <a:endParaRPr lang="en-US" sz="1200" dirty="0">
              <a:solidFill>
                <a:srgbClr val="002060"/>
              </a:solidFill>
              <a:latin typeface="Calibri" pitchFamily="34" charset="0"/>
            </a:endParaRPr>
          </a:p>
        </p:txBody>
      </p:sp>
      <p:sp>
        <p:nvSpPr>
          <p:cNvPr id="44" name="Round Diagonal Corner Rectangle 43"/>
          <p:cNvSpPr/>
          <p:nvPr/>
        </p:nvSpPr>
        <p:spPr bwMode="auto">
          <a:xfrm>
            <a:off x="338287" y="8040704"/>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Close to 1/3</a:t>
            </a:r>
            <a:r>
              <a:rPr lang="en-US" sz="1200" baseline="30000" dirty="0" smtClean="0">
                <a:solidFill>
                  <a:srgbClr val="002060"/>
                </a:solidFill>
                <a:latin typeface="Calibri" pitchFamily="34" charset="0"/>
              </a:rPr>
              <a:t>rd</a:t>
            </a:r>
            <a:r>
              <a:rPr lang="en-US" sz="1200" dirty="0" smtClean="0">
                <a:solidFill>
                  <a:srgbClr val="002060"/>
                </a:solidFill>
                <a:latin typeface="Calibri" pitchFamily="34" charset="0"/>
              </a:rPr>
              <a:t>  of the cold stores in the Western zone utilize automatic systems to detect gas leakage. </a:t>
            </a:r>
          </a:p>
          <a:p>
            <a:pPr marL="177800" lvl="1" indent="-177800" algn="l">
              <a:buFont typeface="Arial" pitchFamily="34" charset="0"/>
              <a:buChar char="•"/>
            </a:pPr>
            <a:r>
              <a:rPr lang="en-US" sz="1200" dirty="0" smtClean="0">
                <a:solidFill>
                  <a:srgbClr val="002060"/>
                </a:solidFill>
                <a:latin typeface="Calibri" pitchFamily="34" charset="0"/>
              </a:rPr>
              <a:t>In other zones, majority cold storages employ technicians who manually detect leakage.</a:t>
            </a:r>
            <a:endParaRPr lang="en-US" sz="1200" dirty="0">
              <a:solidFill>
                <a:srgbClr val="002060"/>
              </a:solidFill>
              <a:latin typeface="Calibri" pitchFamily="34" charset="0"/>
            </a:endParaRPr>
          </a:p>
        </p:txBody>
      </p:sp>
      <p:cxnSp>
        <p:nvCxnSpPr>
          <p:cNvPr id="45" name="Straight Connector 44"/>
          <p:cNvCxnSpPr/>
          <p:nvPr/>
        </p:nvCxnSpPr>
        <p:spPr bwMode="auto">
          <a:xfrm>
            <a:off x="365760" y="49927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46" name="TextBox 45"/>
          <p:cNvSpPr txBox="1"/>
          <p:nvPr/>
        </p:nvSpPr>
        <p:spPr>
          <a:xfrm>
            <a:off x="330199" y="50228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64" name="Table 63"/>
          <p:cNvGraphicFramePr>
            <a:graphicFrameLocks noGrp="1"/>
          </p:cNvGraphicFramePr>
          <p:nvPr/>
        </p:nvGraphicFramePr>
        <p:xfrm>
          <a:off x="609598" y="3345498"/>
          <a:ext cx="4818744" cy="466725"/>
        </p:xfrm>
        <a:graphic>
          <a:graphicData uri="http://schemas.openxmlformats.org/drawingml/2006/table">
            <a:tbl>
              <a:tblPr firstRow="1" bandRow="1">
                <a:tableStyleId>{5C22544A-7EE6-4342-B048-85BDC9FD1C3A}</a:tableStyleId>
              </a:tblPr>
              <a:tblGrid>
                <a:gridCol w="803124"/>
                <a:gridCol w="803124"/>
                <a:gridCol w="803124"/>
                <a:gridCol w="803124"/>
                <a:gridCol w="803124"/>
                <a:gridCol w="803124"/>
              </a:tblGrid>
              <a:tr h="370840">
                <a:tc>
                  <a:txBody>
                    <a:bodyPr/>
                    <a:lstStyle/>
                    <a:p>
                      <a:pPr algn="ctr" fontAlgn="b"/>
                      <a:r>
                        <a:rPr lang="en-US" sz="1000" b="1" i="1" u="none" strike="noStrike" dirty="0">
                          <a:solidFill>
                            <a:srgbClr val="002060"/>
                          </a:solidFill>
                          <a:latin typeface="Calibri"/>
                        </a:rPr>
                        <a:t>All</a:t>
                      </a: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n=5003)</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Type H</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n=4333)</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Type P </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n=523)</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Type M</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n=452)</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Type Q</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n=44)</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 Other products</a:t>
                      </a:r>
                    </a:p>
                    <a:p>
                      <a:pPr algn="ctr" fontAlgn="b"/>
                      <a:r>
                        <a:rPr lang="en-US" sz="1000" b="1" i="1" u="none" strike="noStrike" dirty="0" smtClean="0">
                          <a:solidFill>
                            <a:srgbClr val="002060"/>
                          </a:solidFill>
                          <a:latin typeface="Calibri"/>
                        </a:rPr>
                        <a:t>(n=27)</a:t>
                      </a:r>
                      <a:endParaRPr lang="en-US" sz="1000" b="1" i="1" u="none" strike="noStrike" dirty="0">
                        <a:solidFill>
                          <a:srgbClr val="002060"/>
                        </a:solidFill>
                        <a:latin typeface="Calibri"/>
                      </a:endParaRPr>
                    </a:p>
                  </a:txBody>
                  <a:tcPr marL="9525" marR="9525" marT="9525" marB="0">
                    <a:noFill/>
                  </a:tcPr>
                </a:tc>
              </a:tr>
            </a:tbl>
          </a:graphicData>
        </a:graphic>
      </p:graphicFrame>
      <p:graphicFrame>
        <p:nvGraphicFramePr>
          <p:cNvPr id="67" name="Chart 66"/>
          <p:cNvGraphicFramePr/>
          <p:nvPr/>
        </p:nvGraphicFramePr>
        <p:xfrm>
          <a:off x="312738" y="5730879"/>
          <a:ext cx="6400800" cy="215423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8" name="Table 67"/>
          <p:cNvGraphicFramePr>
            <a:graphicFrameLocks noGrp="1"/>
          </p:cNvGraphicFramePr>
          <p:nvPr/>
        </p:nvGraphicFramePr>
        <p:xfrm>
          <a:off x="609598" y="7534910"/>
          <a:ext cx="4818745" cy="370840"/>
        </p:xfrm>
        <a:graphic>
          <a:graphicData uri="http://schemas.openxmlformats.org/drawingml/2006/table">
            <a:tbl>
              <a:tblPr firstRow="1" bandRow="1">
                <a:tableStyleId>{5C22544A-7EE6-4342-B048-85BDC9FD1C3A}</a:tableStyleId>
              </a:tblPr>
              <a:tblGrid>
                <a:gridCol w="963749"/>
                <a:gridCol w="963749"/>
                <a:gridCol w="963749"/>
                <a:gridCol w="963749"/>
                <a:gridCol w="963749"/>
              </a:tblGrid>
              <a:tr h="370840">
                <a:tc>
                  <a:txBody>
                    <a:bodyPr/>
                    <a:lstStyle/>
                    <a:p>
                      <a:pPr algn="ctr" fontAlgn="b"/>
                      <a:r>
                        <a:rPr lang="en-US" sz="1000" b="1" i="1" u="none" strike="noStrike" dirty="0">
                          <a:solidFill>
                            <a:srgbClr val="002060"/>
                          </a:solidFill>
                          <a:latin typeface="Calibri"/>
                        </a:rPr>
                        <a:t>All</a:t>
                      </a: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n=5003)</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North</a:t>
                      </a:r>
                    </a:p>
                    <a:p>
                      <a:pPr algn="ctr" fontAlgn="b"/>
                      <a:r>
                        <a:rPr lang="en-US" sz="1000" b="1" i="1" u="none" strike="noStrike" dirty="0" smtClean="0">
                          <a:solidFill>
                            <a:srgbClr val="002060"/>
                          </a:solidFill>
                          <a:latin typeface="Calibri"/>
                        </a:rPr>
                        <a:t>(n=2142)</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East </a:t>
                      </a:r>
                      <a:endParaRPr lang="en-US" sz="1000" b="1" i="1" u="none" strike="noStrike" dirty="0">
                        <a:solidFill>
                          <a:srgbClr val="002060"/>
                        </a:solidFill>
                        <a:latin typeface="Calibri"/>
                      </a:endParaRPr>
                    </a:p>
                    <a:p>
                      <a:pPr algn="ctr" fontAlgn="b"/>
                      <a:r>
                        <a:rPr lang="en-US" sz="1000" b="1" i="1" u="none" strike="noStrike" dirty="0">
                          <a:solidFill>
                            <a:srgbClr val="002060"/>
                          </a:solidFill>
                          <a:latin typeface="Calibri"/>
                        </a:rPr>
                        <a:t>(</a:t>
                      </a:r>
                      <a:r>
                        <a:rPr lang="en-US" sz="1000" b="1" i="1" u="none" strike="noStrike" dirty="0" smtClean="0">
                          <a:solidFill>
                            <a:srgbClr val="002060"/>
                          </a:solidFill>
                          <a:latin typeface="Calibri"/>
                        </a:rPr>
                        <a:t>n=803)</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West</a:t>
                      </a:r>
                    </a:p>
                    <a:p>
                      <a:pPr algn="ctr" fontAlgn="b"/>
                      <a:r>
                        <a:rPr lang="en-US" sz="1000" b="1" i="1" u="none" strike="noStrike" dirty="0" smtClean="0">
                          <a:solidFill>
                            <a:srgbClr val="002060"/>
                          </a:solidFill>
                          <a:latin typeface="Calibri"/>
                        </a:rPr>
                        <a:t>(n=1013)</a:t>
                      </a:r>
                      <a:endParaRPr lang="en-US" sz="1000" b="1" i="1" u="none" strike="noStrike" dirty="0">
                        <a:solidFill>
                          <a:srgbClr val="002060"/>
                        </a:solidFill>
                        <a:latin typeface="Calibri"/>
                      </a:endParaRPr>
                    </a:p>
                  </a:txBody>
                  <a:tcPr marL="9525" marR="9525" marT="9525" marB="0">
                    <a:noFill/>
                  </a:tcPr>
                </a:tc>
                <a:tc>
                  <a:txBody>
                    <a:bodyPr/>
                    <a:lstStyle/>
                    <a:p>
                      <a:pPr algn="ctr" fontAlgn="b"/>
                      <a:r>
                        <a:rPr lang="en-US" sz="1000" b="1" i="1" u="none" strike="noStrike" dirty="0" smtClean="0">
                          <a:solidFill>
                            <a:srgbClr val="002060"/>
                          </a:solidFill>
                          <a:latin typeface="Calibri"/>
                        </a:rPr>
                        <a:t>South</a:t>
                      </a:r>
                    </a:p>
                    <a:p>
                      <a:pPr algn="ctr" fontAlgn="b"/>
                      <a:r>
                        <a:rPr lang="en-US" sz="1000" b="1" i="1" u="none" strike="noStrike" dirty="0" smtClean="0">
                          <a:solidFill>
                            <a:srgbClr val="002060"/>
                          </a:solidFill>
                          <a:latin typeface="Calibri"/>
                        </a:rPr>
                        <a:t>(n=1045)</a:t>
                      </a:r>
                      <a:endParaRPr lang="en-US" sz="1000" b="1" i="1" u="none" strike="noStrike" dirty="0">
                        <a:solidFill>
                          <a:srgbClr val="002060"/>
                        </a:solidFill>
                        <a:latin typeface="Calibri"/>
                      </a:endParaRPr>
                    </a:p>
                  </a:txBody>
                  <a:tcPr marL="9525" marR="9525" marT="9525" marB="0">
                    <a:noFill/>
                  </a:tcPr>
                </a:tc>
              </a:tr>
            </a:tbl>
          </a:graphicData>
        </a:graphic>
      </p:graphicFrame>
    </p:spTree>
  </p:cSld>
  <p:clrMapOvr>
    <a:masterClrMapping/>
  </p:clrMapOvr>
  <p:transition/>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17.5 MONITORING GAS LEAKAGE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48" name="TextBox 47"/>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8" name="TextBox 7"/>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8" name="Round Diagonal Corner Rectangle 17"/>
          <p:cNvSpPr/>
          <p:nvPr/>
        </p:nvSpPr>
        <p:spPr bwMode="auto">
          <a:xfrm>
            <a:off x="338287" y="8291750"/>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More than 40% cold storages in Orissa have automatic systems to detect gas leakage.</a:t>
            </a:r>
            <a:endParaRPr lang="en-US" sz="1200" dirty="0">
              <a:solidFill>
                <a:srgbClr val="002060"/>
              </a:solidFill>
              <a:latin typeface="Calibri" pitchFamily="34" charset="0"/>
            </a:endParaRPr>
          </a:p>
        </p:txBody>
      </p:sp>
      <p:graphicFrame>
        <p:nvGraphicFramePr>
          <p:cNvPr id="23" name="Table 22"/>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n=451)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n=1371)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n=600)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n=169)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smtClean="0">
                          <a:solidFill>
                            <a:srgbClr val="002060"/>
                          </a:solidFill>
                          <a:latin typeface="Calibri"/>
                          <a:ea typeface="+mn-ea"/>
                          <a:cs typeface="+mn-cs"/>
                        </a:rPr>
                        <a:t>Automatic System</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smtClean="0">
                          <a:solidFill>
                            <a:srgbClr val="002060"/>
                          </a:solidFill>
                          <a:latin typeface="Calibri"/>
                          <a:ea typeface="+mn-ea"/>
                          <a:cs typeface="+mn-cs"/>
                        </a:rPr>
                        <a:t>Manual  by technician</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4" name="Table 23"/>
          <p:cNvGraphicFramePr>
            <a:graphicFrameLocks noGrp="1"/>
          </p:cNvGraphicFramePr>
          <p:nvPr>
            <p:extLst>
              <p:ext uri="{D42A27DB-BD31-4B8C-83A1-F6EECF244321}">
                <p14:modId xmlns="" xmlns:p14="http://schemas.microsoft.com/office/powerpoint/2010/main" val="1900869649"/>
              </p:ext>
            </p:extLst>
          </p:nvPr>
        </p:nvGraphicFramePr>
        <p:xfrm>
          <a:off x="304801" y="3292356"/>
          <a:ext cx="6305549"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(n=185)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smtClean="0">
                          <a:solidFill>
                            <a:srgbClr val="002060"/>
                          </a:solidFill>
                          <a:latin typeface="Calibri"/>
                          <a:ea typeface="+mn-ea"/>
                          <a:cs typeface="+mn-cs"/>
                        </a:rPr>
                        <a:t>Automatic System</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37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smtClean="0">
                          <a:solidFill>
                            <a:srgbClr val="002060"/>
                          </a:solidFill>
                          <a:latin typeface="Calibri"/>
                          <a:ea typeface="+mn-ea"/>
                          <a:cs typeface="+mn-cs"/>
                        </a:rPr>
                        <a:t>Manual  by technician</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65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5" name="Table 24"/>
          <p:cNvGraphicFramePr>
            <a:graphicFrameLocks noGrp="1"/>
          </p:cNvGraphicFramePr>
          <p:nvPr>
            <p:extLst>
              <p:ext uri="{D42A27DB-BD31-4B8C-83A1-F6EECF244321}">
                <p14:modId xmlns="" xmlns:p14="http://schemas.microsoft.com/office/powerpoint/2010/main" val="1900869649"/>
              </p:ext>
            </p:extLst>
          </p:nvPr>
        </p:nvGraphicFramePr>
        <p:xfrm>
          <a:off x="304801" y="5051637"/>
          <a:ext cx="6318504"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n=188)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n=156)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(n=402)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smtClean="0">
                          <a:solidFill>
                            <a:srgbClr val="002060"/>
                          </a:solidFill>
                          <a:latin typeface="Calibri"/>
                          <a:ea typeface="+mn-ea"/>
                          <a:cs typeface="+mn-cs"/>
                        </a:rPr>
                        <a:t>Automatic System</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smtClean="0">
                          <a:solidFill>
                            <a:srgbClr val="002060"/>
                          </a:solidFill>
                          <a:latin typeface="Calibri"/>
                          <a:ea typeface="+mn-ea"/>
                          <a:cs typeface="+mn-cs"/>
                        </a:rPr>
                        <a:t>Manual  by technician</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6" name="Table 25"/>
          <p:cNvGraphicFramePr>
            <a:graphicFrameLocks noGrp="1"/>
          </p:cNvGraphicFramePr>
          <p:nvPr>
            <p:extLst>
              <p:ext uri="{D42A27DB-BD31-4B8C-83A1-F6EECF244321}">
                <p14:modId xmlns="" xmlns:p14="http://schemas.microsoft.com/office/powerpoint/2010/main" val="1900869649"/>
              </p:ext>
            </p:extLst>
          </p:nvPr>
        </p:nvGraphicFramePr>
        <p:xfrm>
          <a:off x="304801" y="6810917"/>
          <a:ext cx="6307141"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0213"/>
                <a:gridCol w="600866"/>
                <a:gridCol w="600866"/>
                <a:gridCol w="600866"/>
                <a:gridCol w="600866"/>
                <a:gridCol w="600866"/>
                <a:gridCol w="600866"/>
                <a:gridCol w="600866"/>
                <a:gridCol w="60086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n=464)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(n=37)</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b"/>
                      <a:r>
                        <a:rPr lang="en-US" sz="1000" b="0" i="0" u="none" strike="noStrike" kern="1200" dirty="0" smtClean="0">
                          <a:solidFill>
                            <a:srgbClr val="002060"/>
                          </a:solidFill>
                          <a:latin typeface="Calibri"/>
                          <a:ea typeface="+mn-ea"/>
                          <a:cs typeface="+mn-cs"/>
                        </a:rPr>
                        <a:t>Automatic System</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32</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b"/>
                      <a:r>
                        <a:rPr lang="en-US" sz="1000" b="0" i="0" u="none" strike="noStrike" kern="1200" dirty="0" smtClean="0">
                          <a:solidFill>
                            <a:srgbClr val="002060"/>
                          </a:solidFill>
                          <a:latin typeface="Calibri"/>
                          <a:ea typeface="+mn-ea"/>
                          <a:cs typeface="+mn-cs"/>
                        </a:rPr>
                        <a:t>Manual  by technician</a:t>
                      </a:r>
                      <a:endParaRPr lang="en-US" sz="1000" b="0"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68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92</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05532" y="1866109"/>
            <a:ext cx="5995877" cy="4418717"/>
          </a:xfrm>
        </p:spPr>
        <p:txBody>
          <a:bodyPr/>
          <a:lstStyle/>
          <a:p>
            <a:pPr algn="ctr"/>
            <a:r>
              <a:rPr lang="en-US" sz="3600" dirty="0" smtClean="0"/>
              <a:t>CHAPTER 18</a:t>
            </a:r>
            <a:br>
              <a:rPr lang="en-US" sz="3600" dirty="0" smtClean="0"/>
            </a:br>
            <a:r>
              <a:rPr lang="en-US" sz="3600" dirty="0" smtClean="0"/>
              <a:t/>
            </a:r>
            <a:br>
              <a:rPr lang="en-US" sz="3600" dirty="0" smtClean="0"/>
            </a:br>
            <a:r>
              <a:rPr lang="en-US" sz="3600" dirty="0" smtClean="0"/>
              <a:t>BUSINESS PROCESS &amp; DOCUMENTATION</a:t>
            </a:r>
            <a:br>
              <a:rPr lang="en-US" sz="3600" dirty="0" smtClean="0"/>
            </a:br>
            <a:r>
              <a:rPr lang="en-US" sz="3600" dirty="0" smtClean="0"/>
              <a:t/>
            </a:r>
            <a:br>
              <a:rPr lang="en-US" sz="3600" dirty="0" smtClean="0"/>
            </a:br>
            <a:r>
              <a:rPr lang="en-US" sz="3600" dirty="0" smtClean="0"/>
              <a:t/>
            </a:r>
            <a:br>
              <a:rPr lang="en-US" sz="3600" dirty="0" smtClean="0"/>
            </a:br>
            <a:r>
              <a:rPr lang="en-US" sz="2000" dirty="0" smtClean="0">
                <a:solidFill>
                  <a:srgbClr val="002060"/>
                </a:solidFill>
              </a:rPr>
              <a:t> Page no 319 to 340</a:t>
            </a:r>
            <a:r>
              <a:rPr lang="en-US" sz="3600" dirty="0" smtClean="0"/>
              <a:t/>
            </a:r>
            <a:br>
              <a:rPr lang="en-US" sz="3600" dirty="0" smtClean="0"/>
            </a:br>
            <a:r>
              <a:rPr lang="en-US" sz="3600" dirty="0" smtClean="0"/>
              <a:t/>
            </a:r>
            <a:br>
              <a:rPr lang="en-US" sz="3600" dirty="0" smtClean="0"/>
            </a:br>
            <a:endParaRPr lang="en-US" sz="3600" dirty="0"/>
          </a:p>
        </p:txBody>
      </p:sp>
    </p:spTree>
  </p:cSld>
  <p:clrMapOvr>
    <a:masterClrMapping/>
  </p:clrMapOvr>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Table 10"/>
          <p:cNvGraphicFramePr>
            <a:graphicFrameLocks noGrp="1"/>
          </p:cNvGraphicFramePr>
          <p:nvPr>
            <p:extLst>
              <p:ext uri="{D42A27DB-BD31-4B8C-83A1-F6EECF244321}">
                <p14:modId xmlns="" xmlns:p14="http://schemas.microsoft.com/office/powerpoint/2010/main" val="1900869649"/>
              </p:ext>
            </p:extLst>
          </p:nvPr>
        </p:nvGraphicFramePr>
        <p:xfrm>
          <a:off x="304801" y="6942138"/>
          <a:ext cx="6334281"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8856"/>
                <a:gridCol w="575449"/>
                <a:gridCol w="621792"/>
                <a:gridCol w="621792"/>
                <a:gridCol w="621792"/>
                <a:gridCol w="621792"/>
                <a:gridCol w="731520"/>
                <a:gridCol w="539496"/>
                <a:gridCol w="621792"/>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 All (n=13855)</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Rajasthan (</a:t>
                      </a:r>
                      <a:r>
                        <a:rPr lang="en-US" sz="1000" b="1" i="0" u="none" strike="noStrike" kern="1200" dirty="0" smtClean="0">
                          <a:solidFill>
                            <a:schemeClr val="bg1"/>
                          </a:solidFill>
                          <a:latin typeface="Calibri"/>
                          <a:ea typeface="+mn-ea"/>
                          <a:cs typeface="+mn-cs"/>
                        </a:rPr>
                        <a:t>n=287)</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Sikkim (n=12)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TN</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(n=351)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Tripura (n=30)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Uttaranchal </a:t>
                      </a:r>
                      <a:r>
                        <a:rPr lang="en-US" sz="1000" b="1" i="0" u="none" strike="noStrike" kern="1200" dirty="0">
                          <a:solidFill>
                            <a:schemeClr val="bg1"/>
                          </a:solidFill>
                          <a:latin typeface="Calibri"/>
                          <a:ea typeface="+mn-ea"/>
                          <a:cs typeface="+mn-cs"/>
                        </a:rPr>
                        <a:t>(n=33)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WB (n=1280)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 North East (n=116)</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Mild Chill &gt;</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Chill betn. </a:t>
                      </a:r>
                      <a:r>
                        <a:rPr lang="en-US" sz="1000" b="0" i="0" u="none" strike="noStrike" kern="1200" dirty="0" smtClean="0">
                          <a:solidFill>
                            <a:srgbClr val="002060"/>
                          </a:solidFill>
                          <a:latin typeface="Calibri"/>
                          <a:ea typeface="+mn-ea"/>
                          <a:cs typeface="+mn-cs"/>
                        </a:rPr>
                        <a:t>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a:t>
                      </a:r>
                      <a:r>
                        <a:rPr lang="en-US" sz="1000" b="0" i="0" u="none" strike="noStrike" kern="1200" dirty="0">
                          <a:solidFill>
                            <a:srgbClr val="002060"/>
                          </a:solidFill>
                          <a:latin typeface="Calibri"/>
                          <a:ea typeface="+mn-ea"/>
                          <a:cs typeface="+mn-cs"/>
                        </a:rPr>
                        <a:t>&amp; </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Frozen below </a:t>
                      </a:r>
                      <a:r>
                        <a:rPr lang="en-US" sz="1000" b="0" i="0" u="none" strike="noStrike" kern="1200" baseline="0" dirty="0" smtClean="0">
                          <a:solidFill>
                            <a:srgbClr val="002060"/>
                          </a:solidFill>
                          <a:latin typeface="Calibri"/>
                          <a:ea typeface="+mn-ea"/>
                          <a:cs typeface="+mn-cs"/>
                        </a:rPr>
                        <a:t> -18</a:t>
                      </a:r>
                      <a:r>
                        <a:rPr lang="en-US" sz="1000" b="0" i="0" u="none" strike="noStrike" kern="1200" dirty="0" smtClean="0">
                          <a:solidFill>
                            <a:srgbClr val="002060"/>
                          </a:solidFill>
                          <a:latin typeface="Calibri"/>
                          <a:ea typeface="+mn-ea"/>
                          <a:cs typeface="+mn-cs"/>
                        </a:rPr>
                        <a:t>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DK / 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8" name="Title 7"/>
          <p:cNvSpPr>
            <a:spLocks noGrp="1"/>
          </p:cNvSpPr>
          <p:nvPr>
            <p:ph type="title"/>
          </p:nvPr>
        </p:nvSpPr>
        <p:spPr/>
        <p:txBody>
          <a:bodyPr/>
          <a:lstStyle/>
          <a:p>
            <a:r>
              <a:rPr lang="en-US" dirty="0" smtClean="0"/>
              <a:t>5.4 TEMPERATURE ZONES IN CHAMBERS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1" name="Round Diagonal Corner Rectangle 60"/>
          <p:cNvSpPr/>
          <p:nvPr/>
        </p:nvSpPr>
        <p:spPr bwMode="auto">
          <a:xfrm>
            <a:off x="338287" y="857988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In all states, chillness is reported between 0- 10 degree Celsius predominantly.</a:t>
            </a:r>
          </a:p>
          <a:p>
            <a:pPr marL="177800" lvl="1" indent="-177800" algn="l">
              <a:buFont typeface="Arial" pitchFamily="34" charset="0"/>
              <a:buChar char="•"/>
            </a:pPr>
            <a:r>
              <a:rPr lang="en-US" sz="1200" dirty="0" smtClean="0">
                <a:solidFill>
                  <a:srgbClr val="002060"/>
                </a:solidFill>
                <a:latin typeface="Calibri" pitchFamily="34" charset="0"/>
              </a:rPr>
              <a:t>Frozen temperatures were reported higher in Kerala, Andaman and Nicobar.</a:t>
            </a:r>
            <a:endParaRPr lang="en-US" sz="1200" dirty="0">
              <a:solidFill>
                <a:srgbClr val="002060"/>
              </a:solidFill>
              <a:latin typeface="Calibri" pitchFamily="34" charset="0"/>
            </a:endParaRPr>
          </a:p>
        </p:txBody>
      </p:sp>
      <p:sp>
        <p:nvSpPr>
          <p:cNvPr id="58" name="TextBox 57"/>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63" name="Table 62"/>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n=13855)</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Maharashtra </a:t>
                      </a:r>
                      <a:r>
                        <a:rPr lang="en-US" sz="1000" b="1" i="0" u="none" strike="noStrike" kern="1200" dirty="0">
                          <a:solidFill>
                            <a:schemeClr val="bg1"/>
                          </a:solidFill>
                          <a:latin typeface="Calibri"/>
                          <a:ea typeface="+mn-ea"/>
                          <a:cs typeface="+mn-cs"/>
                        </a:rPr>
                        <a:t>(n=1783)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UP (n=3542)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 &amp; N (n=17)</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AP (</a:t>
                      </a:r>
                      <a:r>
                        <a:rPr lang="en-US" sz="1000" b="1" i="0" u="none" strike="noStrike" kern="1200" dirty="0" smtClean="0">
                          <a:solidFill>
                            <a:schemeClr val="bg1"/>
                          </a:solidFill>
                          <a:latin typeface="Calibri"/>
                          <a:ea typeface="+mn-ea"/>
                          <a:cs typeface="+mn-cs"/>
                        </a:rPr>
                        <a:t>n=1477)</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Assam (n=72)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Bihar (n=454)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Chandigarh (n=9)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Mild Chill &gt;</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Chill betn. </a:t>
                      </a:r>
                      <a:r>
                        <a:rPr lang="en-US" sz="1000" b="0" i="0" u="none" strike="noStrike" kern="1200" dirty="0" smtClean="0">
                          <a:solidFill>
                            <a:srgbClr val="002060"/>
                          </a:solidFill>
                          <a:latin typeface="Calibri"/>
                          <a:ea typeface="+mn-ea"/>
                          <a:cs typeface="+mn-cs"/>
                        </a:rPr>
                        <a:t>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a:t>
                      </a:r>
                      <a:r>
                        <a:rPr lang="en-US" sz="1000" b="0" i="0" u="none" strike="noStrike" kern="1200" dirty="0">
                          <a:solidFill>
                            <a:srgbClr val="002060"/>
                          </a:solidFill>
                          <a:latin typeface="Calibri"/>
                          <a:ea typeface="+mn-ea"/>
                          <a:cs typeface="+mn-cs"/>
                        </a:rPr>
                        <a:t>&amp; </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Frozen below </a:t>
                      </a:r>
                      <a:r>
                        <a:rPr lang="en-US" sz="1000" b="0" i="0" u="none" strike="noStrike" kern="1200" baseline="0" dirty="0" smtClean="0">
                          <a:solidFill>
                            <a:srgbClr val="002060"/>
                          </a:solidFill>
                          <a:latin typeface="Calibri"/>
                          <a:ea typeface="+mn-ea"/>
                          <a:cs typeface="+mn-cs"/>
                        </a:rPr>
                        <a:t> -18</a:t>
                      </a:r>
                      <a:r>
                        <a:rPr lang="en-US" sz="1000" b="0" i="0" u="none" strike="noStrike" kern="1200" dirty="0" smtClean="0">
                          <a:solidFill>
                            <a:srgbClr val="002060"/>
                          </a:solidFill>
                          <a:latin typeface="Calibri"/>
                          <a:ea typeface="+mn-ea"/>
                          <a:cs typeface="+mn-cs"/>
                        </a:rPr>
                        <a:t>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DK / 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65" name="Table 64"/>
          <p:cNvGraphicFramePr>
            <a:graphicFrameLocks noGrp="1"/>
          </p:cNvGraphicFramePr>
          <p:nvPr>
            <p:extLst>
              <p:ext uri="{D42A27DB-BD31-4B8C-83A1-F6EECF244321}">
                <p14:modId xmlns="" xmlns:p14="http://schemas.microsoft.com/office/powerpoint/2010/main" val="1900869649"/>
              </p:ext>
            </p:extLst>
          </p:nvPr>
        </p:nvGraphicFramePr>
        <p:xfrm>
          <a:off x="304801" y="3336096"/>
          <a:ext cx="6305549"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n=13855)</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C’garh (n=213)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Delhi (n=131)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Goa (n=14)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Gujarat (</a:t>
                      </a:r>
                      <a:r>
                        <a:rPr lang="en-US" sz="1000" b="1" i="0" u="none" strike="noStrike" kern="1200" dirty="0" smtClean="0">
                          <a:solidFill>
                            <a:schemeClr val="bg1"/>
                          </a:solidFill>
                          <a:latin typeface="Calibri"/>
                          <a:ea typeface="+mn-ea"/>
                          <a:cs typeface="+mn-cs"/>
                        </a:rPr>
                        <a:t>n=1237)</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Haryana (</a:t>
                      </a:r>
                      <a:r>
                        <a:rPr lang="en-US" sz="1000" b="1" i="0" u="none" strike="noStrike" kern="1200" dirty="0" smtClean="0">
                          <a:solidFill>
                            <a:schemeClr val="bg1"/>
                          </a:solidFill>
                          <a:latin typeface="Calibri"/>
                          <a:ea typeface="+mn-ea"/>
                          <a:cs typeface="+mn-cs"/>
                        </a:rPr>
                        <a:t>n=493)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HP </a:t>
                      </a:r>
                      <a:endParaRPr lang="en-US" sz="1000" b="1" i="0" u="none" strike="noStrike" kern="1200" dirty="0" smtClean="0">
                        <a:solidFill>
                          <a:schemeClr val="bg1"/>
                        </a:solidFill>
                        <a:latin typeface="Calibri"/>
                        <a:ea typeface="+mn-ea"/>
                        <a:cs typeface="+mn-cs"/>
                      </a:endParaRP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n=26)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J &amp; K (n=43)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Mild Chill &gt;</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Chill betn. </a:t>
                      </a:r>
                      <a:r>
                        <a:rPr lang="en-US" sz="1000" b="0" i="0" u="none" strike="noStrike" kern="1200" dirty="0" smtClean="0">
                          <a:solidFill>
                            <a:srgbClr val="002060"/>
                          </a:solidFill>
                          <a:latin typeface="Calibri"/>
                          <a:ea typeface="+mn-ea"/>
                          <a:cs typeface="+mn-cs"/>
                        </a:rPr>
                        <a:t>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a:t>
                      </a:r>
                      <a:r>
                        <a:rPr lang="en-US" sz="1000" b="0" i="0" u="none" strike="noStrike" kern="1200" dirty="0">
                          <a:solidFill>
                            <a:srgbClr val="002060"/>
                          </a:solidFill>
                          <a:latin typeface="Calibri"/>
                          <a:ea typeface="+mn-ea"/>
                          <a:cs typeface="+mn-cs"/>
                        </a:rPr>
                        <a:t>&amp; </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Frozen below </a:t>
                      </a:r>
                      <a:r>
                        <a:rPr lang="en-US" sz="1000" b="0" i="0" u="none" strike="noStrike" kern="1200" baseline="0" dirty="0" smtClean="0">
                          <a:solidFill>
                            <a:srgbClr val="002060"/>
                          </a:solidFill>
                          <a:latin typeface="Calibri"/>
                          <a:ea typeface="+mn-ea"/>
                          <a:cs typeface="+mn-cs"/>
                        </a:rPr>
                        <a:t> -18</a:t>
                      </a:r>
                      <a:r>
                        <a:rPr lang="en-US" sz="1000" b="0" i="0" u="none" strike="noStrike" kern="1200" dirty="0" smtClean="0">
                          <a:solidFill>
                            <a:srgbClr val="002060"/>
                          </a:solidFill>
                          <a:latin typeface="Calibri"/>
                          <a:ea typeface="+mn-ea"/>
                          <a:cs typeface="+mn-cs"/>
                        </a:rPr>
                        <a:t>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DK / 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66" name="Table 65"/>
          <p:cNvGraphicFramePr>
            <a:graphicFrameLocks noGrp="1"/>
          </p:cNvGraphicFramePr>
          <p:nvPr>
            <p:extLst>
              <p:ext uri="{D42A27DB-BD31-4B8C-83A1-F6EECF244321}">
                <p14:modId xmlns="" xmlns:p14="http://schemas.microsoft.com/office/powerpoint/2010/main" val="1900869649"/>
              </p:ext>
            </p:extLst>
          </p:nvPr>
        </p:nvGraphicFramePr>
        <p:xfrm>
          <a:off x="304801" y="5139117"/>
          <a:ext cx="6343425"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8856"/>
                <a:gridCol w="575449"/>
                <a:gridCol w="570155"/>
                <a:gridCol w="570155"/>
                <a:gridCol w="462579"/>
                <a:gridCol w="451821"/>
                <a:gridCol w="652745"/>
                <a:gridCol w="476808"/>
                <a:gridCol w="666975"/>
                <a:gridCol w="537882"/>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 All (n=13855)</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Jharkhand </a:t>
                      </a:r>
                      <a:r>
                        <a:rPr lang="en-US" sz="1000" b="1" i="0" u="none" strike="noStrike" kern="1200" dirty="0">
                          <a:solidFill>
                            <a:schemeClr val="bg1"/>
                          </a:solidFill>
                          <a:latin typeface="Calibri"/>
                          <a:ea typeface="+mn-ea"/>
                          <a:cs typeface="+mn-cs"/>
                        </a:rPr>
                        <a:t>(n=82)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Karnataka </a:t>
                      </a:r>
                      <a:r>
                        <a:rPr lang="en-US" sz="1000" b="1" i="0" u="none" strike="noStrike" kern="1200" dirty="0">
                          <a:solidFill>
                            <a:schemeClr val="bg1"/>
                          </a:solidFill>
                          <a:latin typeface="Calibri"/>
                          <a:ea typeface="+mn-ea"/>
                          <a:cs typeface="+mn-cs"/>
                        </a:rPr>
                        <a:t>(n=416)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Kerala (n=268)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MP (n=410)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Nagaland (n=2)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Orissa (n=85)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Pondicherry </a:t>
                      </a:r>
                      <a:r>
                        <a:rPr lang="en-US" sz="1000" b="1" i="0" u="none" strike="noStrike" kern="1200" dirty="0">
                          <a:solidFill>
                            <a:schemeClr val="bg1"/>
                          </a:solidFill>
                          <a:latin typeface="Calibri"/>
                          <a:ea typeface="+mn-ea"/>
                          <a:cs typeface="+mn-cs"/>
                        </a:rPr>
                        <a:t>(n=6)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Punjab (n=1082)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Mild Chill &gt;</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Chill betn. </a:t>
                      </a:r>
                      <a:r>
                        <a:rPr lang="en-US" sz="1000" b="0" i="0" u="none" strike="noStrike" kern="1200" dirty="0" smtClean="0">
                          <a:solidFill>
                            <a:srgbClr val="002060"/>
                          </a:solidFill>
                          <a:latin typeface="Calibri"/>
                          <a:ea typeface="+mn-ea"/>
                          <a:cs typeface="+mn-cs"/>
                        </a:rPr>
                        <a:t>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a:t>
                      </a:r>
                      <a:r>
                        <a:rPr lang="en-US" sz="1000" b="0" i="0" u="none" strike="noStrike" kern="1200" dirty="0">
                          <a:solidFill>
                            <a:srgbClr val="002060"/>
                          </a:solidFill>
                          <a:latin typeface="Calibri"/>
                          <a:ea typeface="+mn-ea"/>
                          <a:cs typeface="+mn-cs"/>
                        </a:rPr>
                        <a:t>&amp; </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Frozen below </a:t>
                      </a:r>
                      <a:r>
                        <a:rPr lang="en-US" sz="1000" b="0" i="0" u="none" strike="noStrike" kern="1200" baseline="0" dirty="0" smtClean="0">
                          <a:solidFill>
                            <a:srgbClr val="002060"/>
                          </a:solidFill>
                          <a:latin typeface="Calibri"/>
                          <a:ea typeface="+mn-ea"/>
                          <a:cs typeface="+mn-cs"/>
                        </a:rPr>
                        <a:t> -18</a:t>
                      </a:r>
                      <a:r>
                        <a:rPr lang="en-US" sz="1000" b="0" i="0" u="none" strike="noStrike" kern="1200" dirty="0" smtClean="0">
                          <a:solidFill>
                            <a:srgbClr val="002060"/>
                          </a:solidFill>
                          <a:latin typeface="Calibri"/>
                          <a:ea typeface="+mn-ea"/>
                          <a:cs typeface="+mn-cs"/>
                        </a:rPr>
                        <a:t>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DK / 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3" name="TextBox 12"/>
          <p:cNvSpPr txBox="1"/>
          <p:nvPr/>
        </p:nvSpPr>
        <p:spPr>
          <a:xfrm>
            <a:off x="3562742" y="9669645"/>
            <a:ext cx="1859805" cy="230832"/>
          </a:xfrm>
          <a:prstGeom prst="rect">
            <a:avLst/>
          </a:prstGeom>
          <a:noFill/>
        </p:spPr>
        <p:txBody>
          <a:bodyPr wrap="none" rtlCol="0">
            <a:spAutoFit/>
          </a:bodyPr>
          <a:lstStyle/>
          <a:p>
            <a:pPr algn="r">
              <a:spcBef>
                <a:spcPts val="0"/>
              </a:spcBef>
              <a:spcAft>
                <a:spcPts val="0"/>
              </a:spcAft>
            </a:pPr>
            <a:r>
              <a:rPr lang="en-US" sz="900" b="1" dirty="0" smtClean="0">
                <a:solidFill>
                  <a:srgbClr val="FF0000"/>
                </a:solidFill>
                <a:latin typeface="Calibri" pitchFamily="34" charset="0"/>
              </a:rPr>
              <a:t>CS’s that mentioned Any Chamber</a:t>
            </a:r>
            <a:endParaRPr lang="en-US" sz="900" dirty="0">
              <a:solidFill>
                <a:srgbClr val="FFFFFF"/>
              </a:solidFill>
            </a:endParaRPr>
          </a:p>
        </p:txBody>
      </p:sp>
    </p:spTree>
  </p:cSld>
  <p:clrMapOvr>
    <a:masterClrMapping/>
  </p:clrMapOvr>
  <p:transition/>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18. BUSINESS PROCESS AND DOCUMENTATION -HACCP, ISO FSSA ETC..</a:t>
            </a:r>
            <a:endParaRPr lang="en-US" dirty="0"/>
          </a:p>
        </p:txBody>
      </p:sp>
      <p:sp>
        <p:nvSpPr>
          <p:cNvPr id="3" name="Content Placeholder 2"/>
          <p:cNvSpPr>
            <a:spLocks noGrp="1"/>
          </p:cNvSpPr>
          <p:nvPr>
            <p:ph idx="1"/>
          </p:nvPr>
        </p:nvSpPr>
        <p:spPr>
          <a:xfrm>
            <a:off x="361740" y="1291630"/>
            <a:ext cx="6370655" cy="8155416"/>
          </a:xfrm>
        </p:spPr>
        <p:txBody>
          <a:bodyPr/>
          <a:lstStyle/>
          <a:p>
            <a:pPr algn="just"/>
            <a:endParaRPr lang="en-IN" sz="1200" dirty="0" smtClean="0"/>
          </a:p>
          <a:p>
            <a:pPr algn="just"/>
            <a:endParaRPr lang="en-IN" sz="1200" dirty="0" smtClean="0"/>
          </a:p>
          <a:p>
            <a:pPr algn="just"/>
            <a:r>
              <a:rPr lang="en-IN" sz="1200" dirty="0" smtClean="0"/>
              <a:t>A meagre 17% of Cold storages have quality certifications like HACCP, ISO or FSSA. </a:t>
            </a:r>
          </a:p>
          <a:p>
            <a:pPr algn="just"/>
            <a:endParaRPr lang="en-IN" dirty="0" smtClean="0"/>
          </a:p>
          <a:p>
            <a:pPr algn="just"/>
            <a:endParaRPr lang="en-IN" dirty="0" smtClean="0"/>
          </a:p>
          <a:p>
            <a:pPr algn="just"/>
            <a:endParaRPr lang="en-IN" dirty="0" smtClean="0"/>
          </a:p>
          <a:p>
            <a:pPr algn="just">
              <a:buNone/>
            </a:pPr>
            <a:endParaRPr lang="en-IN" dirty="0" smtClean="0"/>
          </a:p>
          <a:p>
            <a:pPr algn="just">
              <a:buNone/>
            </a:pPr>
            <a:endParaRPr lang="en-IN" dirty="0" smtClean="0"/>
          </a:p>
          <a:p>
            <a:pPr algn="just">
              <a:buNone/>
            </a:pPr>
            <a:r>
              <a:rPr lang="en-IN" dirty="0" smtClean="0"/>
              <a:t> </a:t>
            </a:r>
          </a:p>
          <a:p>
            <a:pPr algn="just"/>
            <a:endParaRPr lang="en-IN" sz="1600" dirty="0" smtClean="0"/>
          </a:p>
          <a:p>
            <a:pPr algn="just">
              <a:spcBef>
                <a:spcPts val="600"/>
              </a:spcBef>
              <a:spcAft>
                <a:spcPts val="600"/>
              </a:spcAft>
            </a:pPr>
            <a:r>
              <a:rPr lang="en-IN" sz="1200" dirty="0" smtClean="0"/>
              <a:t>65% of type M CSs has certification. This is highest among all types of products stored. In contrast, Type H has the lowest certification which is driving the overall scores.</a:t>
            </a:r>
          </a:p>
          <a:p>
            <a:pPr algn="just">
              <a:spcBef>
                <a:spcPts val="600"/>
              </a:spcBef>
              <a:spcAft>
                <a:spcPts val="600"/>
              </a:spcAft>
            </a:pPr>
            <a:r>
              <a:rPr lang="en-IN" sz="1200" dirty="0" smtClean="0"/>
              <a:t>Talking about zones, North and East both have less than 10% of their cold storages with certifications</a:t>
            </a:r>
            <a:endParaRPr lang="en-US" sz="1200" dirty="0" smtClean="0"/>
          </a:p>
          <a:p>
            <a:pPr algn="just">
              <a:spcBef>
                <a:spcPts val="600"/>
              </a:spcBef>
              <a:spcAft>
                <a:spcPts val="600"/>
              </a:spcAft>
            </a:pPr>
            <a:r>
              <a:rPr lang="en-IN" sz="1200" dirty="0" smtClean="0"/>
              <a:t>There is higher incidences of CS’s having certification in the state of Maharashtra, Kerala and Tamil Nadu. </a:t>
            </a:r>
            <a:endParaRPr lang="en-IN" dirty="0" smtClean="0"/>
          </a:p>
          <a:p>
            <a:pPr algn="just">
              <a:spcBef>
                <a:spcPts val="600"/>
              </a:spcBef>
              <a:spcAft>
                <a:spcPts val="600"/>
              </a:spcAft>
            </a:pPr>
            <a:r>
              <a:rPr lang="en-IN" sz="1200" dirty="0" smtClean="0"/>
              <a:t>FSSA certification is obtained by 42% of the cold storages. HACCP falls second in the line.  Type M has mainly HACCP certifications. More than half of Type P cold storages are ISO certified. </a:t>
            </a:r>
            <a:endParaRPr lang="en-US" sz="1200" dirty="0" smtClean="0"/>
          </a:p>
          <a:p>
            <a:pPr algn="just">
              <a:spcBef>
                <a:spcPts val="600"/>
              </a:spcBef>
              <a:spcAft>
                <a:spcPts val="600"/>
              </a:spcAft>
            </a:pPr>
            <a:r>
              <a:rPr lang="en-IN" sz="1200" dirty="0" smtClean="0"/>
              <a:t>FSSA certification is acquired by more than 55% of cold stores in Maharashtra. </a:t>
            </a:r>
            <a:endParaRPr lang="en-US" sz="1200" dirty="0" smtClean="0"/>
          </a:p>
          <a:p>
            <a:pPr algn="just">
              <a:spcBef>
                <a:spcPts val="600"/>
              </a:spcBef>
              <a:spcAft>
                <a:spcPts val="600"/>
              </a:spcAft>
            </a:pPr>
            <a:r>
              <a:rPr lang="en-IN" sz="1200" dirty="0" smtClean="0"/>
              <a:t>Most of the CSs have acquired these certificates in the last 10 years with 50% of them getting it in the last 1 year.</a:t>
            </a:r>
            <a:endParaRPr lang="en-US" sz="1200" dirty="0" smtClean="0"/>
          </a:p>
          <a:p>
            <a:pPr lvl="0" algn="just">
              <a:spcBef>
                <a:spcPts val="600"/>
              </a:spcBef>
              <a:spcAft>
                <a:spcPts val="600"/>
              </a:spcAft>
            </a:pPr>
            <a:r>
              <a:rPr lang="en-IN" sz="1200" dirty="0" smtClean="0"/>
              <a:t>Despite lower penetration of quality certifications, the future intentions of having a certification is reported by among 53% of the CS’s. However more than half of North and South zone cold storages are still reluctant to get certification. </a:t>
            </a:r>
          </a:p>
          <a:p>
            <a:pPr lvl="0" algn="just">
              <a:spcBef>
                <a:spcPts val="600"/>
              </a:spcBef>
              <a:spcAft>
                <a:spcPts val="600"/>
              </a:spcAft>
            </a:pPr>
            <a:r>
              <a:rPr lang="en-IN" sz="1200" dirty="0" smtClean="0"/>
              <a:t>The most sought after certificate is for ISO certificate, followed by FSSA certificate</a:t>
            </a:r>
            <a:r>
              <a:rPr lang="en-US" sz="1200" dirty="0" smtClean="0"/>
              <a:t>. In the North, FSSA tops the intended certification list. </a:t>
            </a:r>
            <a:endParaRPr lang="en-IN" sz="1200" dirty="0" smtClean="0"/>
          </a:p>
          <a:p>
            <a:pPr algn="just"/>
            <a:endParaRPr lang="en-US" sz="1200" dirty="0" smtClean="0"/>
          </a:p>
          <a:p>
            <a:pPr algn="just"/>
            <a:endParaRPr lang="en-US" sz="1200" dirty="0"/>
          </a:p>
        </p:txBody>
      </p:sp>
      <p:graphicFrame>
        <p:nvGraphicFramePr>
          <p:cNvPr id="4" name="Chart 3"/>
          <p:cNvGraphicFramePr/>
          <p:nvPr/>
        </p:nvGraphicFramePr>
        <p:xfrm>
          <a:off x="5526087" y="2495754"/>
          <a:ext cx="1212308" cy="138345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 name="Chart 4"/>
          <p:cNvGraphicFramePr/>
          <p:nvPr/>
        </p:nvGraphicFramePr>
        <p:xfrm>
          <a:off x="0" y="2506447"/>
          <a:ext cx="1212308" cy="13834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Chart 5"/>
          <p:cNvGraphicFramePr/>
          <p:nvPr/>
        </p:nvGraphicFramePr>
        <p:xfrm>
          <a:off x="1148615" y="2492579"/>
          <a:ext cx="1212308" cy="13834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 name="Chart 6"/>
          <p:cNvGraphicFramePr/>
          <p:nvPr/>
        </p:nvGraphicFramePr>
        <p:xfrm>
          <a:off x="2242983" y="2492579"/>
          <a:ext cx="1212308" cy="13834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 name="Chart 7"/>
          <p:cNvGraphicFramePr/>
          <p:nvPr/>
        </p:nvGraphicFramePr>
        <p:xfrm>
          <a:off x="3337351" y="2492579"/>
          <a:ext cx="1212308" cy="13834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9" name="Chart 8"/>
          <p:cNvGraphicFramePr/>
          <p:nvPr/>
        </p:nvGraphicFramePr>
        <p:xfrm>
          <a:off x="4431719" y="2492579"/>
          <a:ext cx="1212308" cy="1383452"/>
        </p:xfrm>
        <a:graphic>
          <a:graphicData uri="http://schemas.openxmlformats.org/drawingml/2006/chart">
            <c:chart xmlns:c="http://schemas.openxmlformats.org/drawingml/2006/chart" xmlns:r="http://schemas.openxmlformats.org/officeDocument/2006/relationships" r:id="rId7"/>
          </a:graphicData>
        </a:graphic>
      </p:graphicFrame>
      <p:sp>
        <p:nvSpPr>
          <p:cNvPr id="10" name="TextBox 60"/>
          <p:cNvSpPr txBox="1"/>
          <p:nvPr/>
        </p:nvSpPr>
        <p:spPr>
          <a:xfrm>
            <a:off x="294759" y="2195581"/>
            <a:ext cx="766222"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11" name="TextBox 61"/>
          <p:cNvSpPr txBox="1"/>
          <p:nvPr/>
        </p:nvSpPr>
        <p:spPr>
          <a:xfrm>
            <a:off x="1313356" y="2195581"/>
            <a:ext cx="956888"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12" name="TextBox 62"/>
          <p:cNvSpPr txBox="1"/>
          <p:nvPr/>
        </p:nvSpPr>
        <p:spPr>
          <a:xfrm>
            <a:off x="2432811" y="2195581"/>
            <a:ext cx="1071450"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smtClean="0">
                <a:solidFill>
                  <a:srgbClr val="002060"/>
                </a:solidFill>
                <a:latin typeface="Calibri" pitchFamily="34" charset="0"/>
              </a:rPr>
              <a:t>Type P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13" name="TextBox 63"/>
          <p:cNvSpPr txBox="1"/>
          <p:nvPr/>
        </p:nvSpPr>
        <p:spPr>
          <a:xfrm>
            <a:off x="3388338" y="2195581"/>
            <a:ext cx="1172784"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smtClean="0">
                <a:solidFill>
                  <a:srgbClr val="002060"/>
                </a:solidFill>
                <a:latin typeface="Calibri" pitchFamily="34" charset="0"/>
              </a:rPr>
              <a:t>Type M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14" name="TextBox 64"/>
          <p:cNvSpPr txBox="1"/>
          <p:nvPr/>
        </p:nvSpPr>
        <p:spPr>
          <a:xfrm>
            <a:off x="4401657" y="2195581"/>
            <a:ext cx="1320754"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smtClean="0">
                <a:solidFill>
                  <a:srgbClr val="002060"/>
                </a:solidFill>
                <a:latin typeface="Calibri" pitchFamily="34" charset="0"/>
              </a:rPr>
              <a:t>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15" name="TextBox 66"/>
          <p:cNvSpPr txBox="1"/>
          <p:nvPr/>
        </p:nvSpPr>
        <p:spPr>
          <a:xfrm>
            <a:off x="5482999" y="2026304"/>
            <a:ext cx="1320754" cy="600164"/>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grpSp>
        <p:nvGrpSpPr>
          <p:cNvPr id="16" name="Group 75"/>
          <p:cNvGrpSpPr/>
          <p:nvPr/>
        </p:nvGrpSpPr>
        <p:grpSpPr>
          <a:xfrm>
            <a:off x="2680248" y="3717053"/>
            <a:ext cx="1606550" cy="326405"/>
            <a:chOff x="4239784" y="4326345"/>
            <a:chExt cx="1606550" cy="326405"/>
          </a:xfrm>
        </p:grpSpPr>
        <p:sp>
          <p:nvSpPr>
            <p:cNvPr id="19" name="Rectangle 18"/>
            <p:cNvSpPr/>
            <p:nvPr/>
          </p:nvSpPr>
          <p:spPr bwMode="auto">
            <a:xfrm>
              <a:off x="4239784" y="4326345"/>
              <a:ext cx="1606550"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17" name="Group 78"/>
            <p:cNvGrpSpPr/>
            <p:nvPr/>
          </p:nvGrpSpPr>
          <p:grpSpPr>
            <a:xfrm>
              <a:off x="4313313" y="4388177"/>
              <a:ext cx="1476461" cy="189673"/>
              <a:chOff x="659335" y="1411290"/>
              <a:chExt cx="1476461" cy="189673"/>
            </a:xfrm>
          </p:grpSpPr>
          <p:grpSp>
            <p:nvGrpSpPr>
              <p:cNvPr id="18" name="Group 67"/>
              <p:cNvGrpSpPr/>
              <p:nvPr/>
            </p:nvGrpSpPr>
            <p:grpSpPr>
              <a:xfrm>
                <a:off x="659335" y="1411290"/>
                <a:ext cx="350593" cy="184666"/>
                <a:chOff x="2001613" y="3943350"/>
                <a:chExt cx="350593" cy="184666"/>
              </a:xfrm>
            </p:grpSpPr>
            <p:sp>
              <p:nvSpPr>
                <p:cNvPr id="27"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28"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20" name="Group 21"/>
              <p:cNvGrpSpPr/>
              <p:nvPr/>
            </p:nvGrpSpPr>
            <p:grpSpPr>
              <a:xfrm>
                <a:off x="1123367" y="1416297"/>
                <a:ext cx="1012429" cy="184666"/>
                <a:chOff x="3016508" y="3684038"/>
                <a:chExt cx="1012429" cy="184666"/>
              </a:xfrm>
            </p:grpSpPr>
            <p:sp>
              <p:nvSpPr>
                <p:cNvPr id="23" name="Rectangle 14"/>
                <p:cNvSpPr>
                  <a:spLocks noChangeArrowheads="1"/>
                </p:cNvSpPr>
                <p:nvPr/>
              </p:nvSpPr>
              <p:spPr bwMode="auto">
                <a:xfrm>
                  <a:off x="30165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24" name="Rectangle 15"/>
                <p:cNvSpPr>
                  <a:spLocks noChangeArrowheads="1"/>
                </p:cNvSpPr>
                <p:nvPr/>
              </p:nvSpPr>
              <p:spPr bwMode="auto">
                <a:xfrm>
                  <a:off x="31625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sp>
              <p:nvSpPr>
                <p:cNvPr id="25" name="Rectangle 14"/>
                <p:cNvSpPr>
                  <a:spLocks noChangeArrowheads="1"/>
                </p:cNvSpPr>
                <p:nvPr/>
              </p:nvSpPr>
              <p:spPr bwMode="auto">
                <a:xfrm>
                  <a:off x="3480533" y="3725313"/>
                  <a:ext cx="101600" cy="101600"/>
                </a:xfrm>
                <a:prstGeom prst="rect">
                  <a:avLst/>
                </a:prstGeom>
                <a:solidFill>
                  <a:srgbClr val="D9D9D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26" name="Rectangle 15"/>
                <p:cNvSpPr>
                  <a:spLocks noChangeArrowheads="1"/>
                </p:cNvSpPr>
                <p:nvPr/>
              </p:nvSpPr>
              <p:spPr bwMode="auto">
                <a:xfrm>
                  <a:off x="3626583" y="3684038"/>
                  <a:ext cx="402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DK/CS</a:t>
                  </a:r>
                  <a:endParaRPr lang="en-US" sz="1200" b="1" i="1" dirty="0">
                    <a:solidFill>
                      <a:srgbClr val="002060"/>
                    </a:solidFill>
                    <a:latin typeface="Arial" pitchFamily="34" charset="0"/>
                  </a:endParaRPr>
                </a:p>
              </p:txBody>
            </p:sp>
          </p:grpSp>
        </p:grpSp>
      </p:grpSp>
    </p:spTree>
  </p:cSld>
  <p:clrMapOvr>
    <a:masterClrMapping/>
  </p:clrMapOvr>
  <p:transition/>
  <p:timing>
    <p:tnLst>
      <p:par>
        <p:cTn id="1" dur="indefinite" restart="never" nodeType="tmRoot"/>
      </p:par>
    </p:tn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18. BUSINESS PROCESS AND DOCUMENTATION -HACCP, ISO FSSA ETC..</a:t>
            </a:r>
            <a:endParaRPr lang="en-US" dirty="0"/>
          </a:p>
        </p:txBody>
      </p:sp>
      <p:sp>
        <p:nvSpPr>
          <p:cNvPr id="3" name="Content Placeholder 2"/>
          <p:cNvSpPr>
            <a:spLocks noGrp="1"/>
          </p:cNvSpPr>
          <p:nvPr>
            <p:ph idx="1"/>
          </p:nvPr>
        </p:nvSpPr>
        <p:spPr>
          <a:xfrm>
            <a:off x="361740" y="1291630"/>
            <a:ext cx="6370655" cy="8155416"/>
          </a:xfrm>
        </p:spPr>
        <p:txBody>
          <a:bodyPr/>
          <a:lstStyle/>
          <a:p>
            <a:endParaRPr lang="en-IN" sz="1200" dirty="0" smtClean="0"/>
          </a:p>
          <a:p>
            <a:endParaRPr lang="en-IN"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endParaRPr lang="en-US" sz="1200" dirty="0" smtClean="0"/>
          </a:p>
          <a:p>
            <a:pPr>
              <a:buNone/>
            </a:pPr>
            <a:endParaRPr lang="en-US" sz="1200" dirty="0" smtClean="0"/>
          </a:p>
          <a:p>
            <a:endParaRPr lang="en-US" sz="1200" dirty="0" smtClean="0"/>
          </a:p>
          <a:p>
            <a:endParaRPr lang="en-US" sz="1200" dirty="0" smtClean="0"/>
          </a:p>
          <a:p>
            <a:pPr lvl="0" algn="just">
              <a:spcBef>
                <a:spcPts val="600"/>
              </a:spcBef>
              <a:spcAft>
                <a:spcPts val="600"/>
              </a:spcAft>
              <a:defRPr/>
            </a:pPr>
            <a:r>
              <a:rPr lang="en-IN" sz="1200" dirty="0" smtClean="0"/>
              <a:t>37% of all respondents, do intend to acquire certification in the future., while 17% already have certification of some kind </a:t>
            </a:r>
          </a:p>
          <a:p>
            <a:pPr lvl="0">
              <a:spcBef>
                <a:spcPts val="600"/>
              </a:spcBef>
              <a:spcAft>
                <a:spcPts val="600"/>
              </a:spcAft>
              <a:defRPr/>
            </a:pPr>
            <a:r>
              <a:rPr lang="en-US" sz="1200" dirty="0" smtClean="0"/>
              <a:t>Of those who already  have certificates, 60% want to have additional certificates in future</a:t>
            </a:r>
            <a:endParaRPr lang="en-IN" sz="1200" dirty="0" smtClean="0"/>
          </a:p>
          <a:p>
            <a:pPr lvl="0">
              <a:spcBef>
                <a:spcPts val="600"/>
              </a:spcBef>
              <a:spcAft>
                <a:spcPts val="600"/>
              </a:spcAft>
              <a:defRPr/>
            </a:pPr>
            <a:r>
              <a:rPr lang="en-IN" sz="1200" dirty="0" smtClean="0"/>
              <a:t>Of those who do not posses any certification currently, 54% intends to get their  CS certified in future.</a:t>
            </a:r>
            <a:endParaRPr lang="en-US" sz="1200" dirty="0" smtClean="0"/>
          </a:p>
          <a:p>
            <a:endParaRPr lang="en-US" sz="1200" dirty="0"/>
          </a:p>
        </p:txBody>
      </p:sp>
      <p:graphicFrame>
        <p:nvGraphicFramePr>
          <p:cNvPr id="29" name="Table 28"/>
          <p:cNvGraphicFramePr>
            <a:graphicFrameLocks noGrp="1"/>
          </p:cNvGraphicFramePr>
          <p:nvPr>
            <p:extLst>
              <p:ext uri="{D42A27DB-BD31-4B8C-83A1-F6EECF244321}">
                <p14:modId xmlns="" xmlns:p14="http://schemas.microsoft.com/office/powerpoint/2010/main" val="1900869649"/>
              </p:ext>
            </p:extLst>
          </p:nvPr>
        </p:nvGraphicFramePr>
        <p:xfrm>
          <a:off x="638629" y="1750568"/>
          <a:ext cx="5516319" cy="1449066"/>
        </p:xfrm>
        <a:graphic>
          <a:graphicData uri="http://schemas.openxmlformats.org/drawingml/2006/table">
            <a:tbl>
              <a:tblPr firstRow="1" bandRow="1">
                <a:effectLst>
                  <a:outerShdw blurRad="50800" dist="38100" dir="2700000" algn="tl" rotWithShape="0">
                    <a:prstClr val="black">
                      <a:alpha val="40000"/>
                    </a:prstClr>
                  </a:outerShdw>
                </a:effectLst>
              </a:tblPr>
              <a:tblGrid>
                <a:gridCol w="3844274"/>
                <a:gridCol w="1672045"/>
              </a:tblGrid>
              <a:tr h="626106">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50" b="1" i="0" u="none" strike="noStrike" kern="1200" dirty="0" smtClean="0">
                          <a:solidFill>
                            <a:schemeClr val="bg1"/>
                          </a:solidFill>
                          <a:latin typeface="Calibri"/>
                          <a:ea typeface="MS PGothic"/>
                        </a:rPr>
                        <a:t>BUSINESS</a:t>
                      </a:r>
                      <a:r>
                        <a:rPr lang="en-US" sz="1050" b="1" i="0" u="none" strike="noStrike" kern="1200" baseline="0" dirty="0" smtClean="0">
                          <a:solidFill>
                            <a:schemeClr val="bg1"/>
                          </a:solidFill>
                          <a:latin typeface="Calibri"/>
                          <a:ea typeface="MS PGothic"/>
                        </a:rPr>
                        <a:t> PROCESS AND QUALITY CERTIFICATION STATUS </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Have certification already</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17%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Want</a:t>
                      </a:r>
                      <a:r>
                        <a:rPr lang="en-US" sz="1000" b="0" i="0" u="none" strike="noStrike" kern="1200" baseline="0" dirty="0" smtClean="0">
                          <a:solidFill>
                            <a:srgbClr val="002060"/>
                          </a:solidFill>
                          <a:latin typeface="Calibri"/>
                          <a:ea typeface="+mn-ea"/>
                          <a:cs typeface="+mn-cs"/>
                        </a:rPr>
                        <a:t> Certification in Future</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37%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Do</a:t>
                      </a:r>
                      <a:r>
                        <a:rPr lang="en-US" sz="1000" b="0" i="0" u="none" strike="noStrike" kern="1200" baseline="0" dirty="0" smtClean="0">
                          <a:solidFill>
                            <a:srgbClr val="002060"/>
                          </a:solidFill>
                          <a:latin typeface="Calibri"/>
                          <a:ea typeface="+mn-ea"/>
                          <a:cs typeface="+mn-cs"/>
                        </a:rPr>
                        <a:t> not Want Certification in Future</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47%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31" name="Content Placeholder 2"/>
          <p:cNvSpPr txBox="1">
            <a:spLocks/>
          </p:cNvSpPr>
          <p:nvPr/>
        </p:nvSpPr>
        <p:spPr bwMode="auto">
          <a:xfrm>
            <a:off x="666540" y="4528457"/>
            <a:ext cx="5847471" cy="1807030"/>
          </a:xfrm>
          <a:prstGeom prst="rect">
            <a:avLst/>
          </a:prstGeom>
          <a:noFill/>
          <a:ln w="9525">
            <a:noFill/>
            <a:miter lim="800000"/>
            <a:headEnd/>
            <a:tailEnd/>
          </a:ln>
        </p:spPr>
        <p:txBody>
          <a:bodyPr vert="horz" wrap="square" lIns="0" tIns="0" rIns="0" bIns="0" numCol="1" anchor="t" anchorCtr="0" compatLnSpc="1">
            <a:prstTxWarp prst="textNoShape">
              <a:avLst/>
            </a:prstTxWarp>
          </a:bodyPr>
          <a:lstStyle/>
          <a:p>
            <a:pPr marL="457200" marR="0" lvl="0" indent="-457200" algn="l" defTabSz="731838" rtl="0" eaLnBrk="1" fontAlgn="base" latinLnBrk="0" hangingPunct="1">
              <a:lnSpc>
                <a:spcPct val="100000"/>
              </a:lnSpc>
              <a:spcBef>
                <a:spcPct val="0"/>
              </a:spcBef>
              <a:spcAft>
                <a:spcPct val="20000"/>
              </a:spcAft>
              <a:buClr>
                <a:srgbClr val="FF0000"/>
              </a:buClr>
              <a:buSzPct val="90000"/>
              <a:tabLst>
                <a:tab pos="1795463" algn="l"/>
              </a:tabLst>
              <a:defRPr/>
            </a:pPr>
            <a:endParaRPr kumimoji="0" lang="en-IN"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l"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IN"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l"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IN"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l" defTabSz="731838" rtl="0" eaLnBrk="1" fontAlgn="base" latinLnBrk="0" hangingPunct="1">
              <a:lnSpc>
                <a:spcPct val="100000"/>
              </a:lnSpc>
              <a:spcBef>
                <a:spcPct val="0"/>
              </a:spcBef>
              <a:spcAft>
                <a:spcPct val="20000"/>
              </a:spcAft>
              <a:buClr>
                <a:srgbClr val="FF0000"/>
              </a:buClr>
              <a:buSzPct val="90000"/>
              <a:buFont typeface="Webdings" pitchFamily="18" charset="2"/>
              <a:buNone/>
              <a:tabLst>
                <a:tab pos="1795463" algn="l"/>
              </a:tabLst>
              <a:defRPr/>
            </a:pPr>
            <a:endParaRPr kumimoji="0" lang="en-IN"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l" defTabSz="731838" rtl="0" eaLnBrk="1" fontAlgn="base" latinLnBrk="0" hangingPunct="1">
              <a:lnSpc>
                <a:spcPct val="100000"/>
              </a:lnSpc>
              <a:spcBef>
                <a:spcPct val="0"/>
              </a:spcBef>
              <a:spcAft>
                <a:spcPct val="20000"/>
              </a:spcAft>
              <a:buClr>
                <a:srgbClr val="FF0000"/>
              </a:buClr>
              <a:buSzPct val="90000"/>
              <a:buFont typeface="Webdings" pitchFamily="18" charset="2"/>
              <a:buNone/>
              <a:tabLst>
                <a:tab pos="1795463" algn="l"/>
              </a:tabLst>
              <a:defRPr/>
            </a:pPr>
            <a:endParaRPr kumimoji="0" lang="en-IN" sz="20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l" defTabSz="731838" rtl="0" eaLnBrk="1" fontAlgn="base" latinLnBrk="0" hangingPunct="1">
              <a:lnSpc>
                <a:spcPct val="100000"/>
              </a:lnSpc>
              <a:spcBef>
                <a:spcPct val="0"/>
              </a:spcBef>
              <a:spcAft>
                <a:spcPct val="20000"/>
              </a:spcAft>
              <a:buClr>
                <a:srgbClr val="FF0000"/>
              </a:buClr>
              <a:buSzPct val="90000"/>
              <a:buFont typeface="Webdings" pitchFamily="18" charset="2"/>
              <a:buNone/>
              <a:tabLst>
                <a:tab pos="1795463" algn="l"/>
              </a:tabLst>
              <a:defRPr/>
            </a:pPr>
            <a:r>
              <a:rPr kumimoji="0" lang="en-IN" sz="2000" b="0" i="0" u="none" strike="noStrike" kern="0" cap="none" spc="0" normalizeH="0" baseline="0" noProof="0" dirty="0" smtClean="0">
                <a:ln>
                  <a:noFill/>
                </a:ln>
                <a:solidFill>
                  <a:srgbClr val="002060"/>
                </a:solidFill>
                <a:effectLst/>
                <a:uLnTx/>
                <a:uFillTx/>
                <a:latin typeface="Calibri" pitchFamily="34" charset="0"/>
                <a:ea typeface="+mn-ea"/>
                <a:cs typeface="+mn-cs"/>
              </a:rPr>
              <a:t> </a:t>
            </a:r>
          </a:p>
          <a:p>
            <a:pPr marL="457200" marR="0" lvl="0" indent="-457200" algn="l"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IN" sz="1600" b="0" i="0" u="none" strike="noStrike" kern="0" cap="none" spc="0" normalizeH="0" baseline="0" noProof="0" dirty="0" smtClean="0">
              <a:ln>
                <a:noFill/>
              </a:ln>
              <a:solidFill>
                <a:srgbClr val="002060"/>
              </a:solidFill>
              <a:effectLst/>
              <a:uLnTx/>
              <a:uFillTx/>
              <a:latin typeface="Calibri" pitchFamily="34" charset="0"/>
              <a:ea typeface="+mn-ea"/>
              <a:cs typeface="+mn-cs"/>
            </a:endParaRPr>
          </a:p>
          <a:p>
            <a:pPr marL="457200" marR="0" lvl="0" indent="-457200" algn="l" defTabSz="731838" rtl="0" eaLnBrk="1" fontAlgn="base" latinLnBrk="0" hangingPunct="1">
              <a:lnSpc>
                <a:spcPct val="100000"/>
              </a:lnSpc>
              <a:spcBef>
                <a:spcPct val="0"/>
              </a:spcBef>
              <a:spcAft>
                <a:spcPct val="20000"/>
              </a:spcAft>
              <a:buClr>
                <a:srgbClr val="FF0000"/>
              </a:buClr>
              <a:buSzPct val="90000"/>
              <a:buFont typeface="Webdings" pitchFamily="18" charset="2"/>
              <a:buChar char="`"/>
              <a:tabLst>
                <a:tab pos="1795463" algn="l"/>
              </a:tabLst>
              <a:defRPr/>
            </a:pPr>
            <a:endParaRPr kumimoji="0" lang="en-US" sz="1200" b="0" i="0" u="none" strike="noStrike" kern="0" cap="none" spc="0" normalizeH="0" baseline="0" noProof="0" dirty="0">
              <a:ln>
                <a:noFill/>
              </a:ln>
              <a:solidFill>
                <a:srgbClr val="002060"/>
              </a:solidFill>
              <a:effectLst/>
              <a:uLnTx/>
              <a:uFillTx/>
              <a:latin typeface="Calibri" pitchFamily="34" charset="0"/>
              <a:ea typeface="+mn-ea"/>
              <a:cs typeface="+mn-cs"/>
            </a:endParaRPr>
          </a:p>
        </p:txBody>
      </p:sp>
      <p:graphicFrame>
        <p:nvGraphicFramePr>
          <p:cNvPr id="7" name="Table 6"/>
          <p:cNvGraphicFramePr>
            <a:graphicFrameLocks noGrp="1"/>
          </p:cNvGraphicFramePr>
          <p:nvPr>
            <p:extLst>
              <p:ext uri="{D42A27DB-BD31-4B8C-83A1-F6EECF244321}">
                <p14:modId xmlns="" xmlns:p14="http://schemas.microsoft.com/office/powerpoint/2010/main" val="1900869649"/>
              </p:ext>
            </p:extLst>
          </p:nvPr>
        </p:nvGraphicFramePr>
        <p:xfrm>
          <a:off x="701301" y="3690856"/>
          <a:ext cx="5455919" cy="1174746"/>
        </p:xfrm>
        <a:graphic>
          <a:graphicData uri="http://schemas.openxmlformats.org/drawingml/2006/table">
            <a:tbl>
              <a:tblPr firstRow="1" bandRow="1">
                <a:effectLst>
                  <a:outerShdw blurRad="50800" dist="38100" dir="2700000" algn="tl" rotWithShape="0">
                    <a:prstClr val="black">
                      <a:alpha val="40000"/>
                    </a:prstClr>
                  </a:outerShdw>
                </a:effectLst>
              </a:tblPr>
              <a:tblGrid>
                <a:gridCol w="3783874"/>
                <a:gridCol w="1672045"/>
              </a:tblGrid>
              <a:tr h="626106">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50" b="1" i="0" u="none" strike="noStrike" kern="1200" dirty="0" smtClean="0">
                          <a:solidFill>
                            <a:schemeClr val="bg1"/>
                          </a:solidFill>
                          <a:latin typeface="Calibri"/>
                          <a:ea typeface="+mn-ea"/>
                        </a:rPr>
                        <a:t>FUTURE INTENTION</a:t>
                      </a:r>
                      <a:r>
                        <a:rPr lang="en-US" sz="1050" b="1" i="0" u="none" strike="noStrike" kern="1200" baseline="0" dirty="0" smtClean="0">
                          <a:solidFill>
                            <a:schemeClr val="bg1"/>
                          </a:solidFill>
                          <a:latin typeface="Calibri"/>
                          <a:ea typeface="+mn-ea"/>
                        </a:rPr>
                        <a:t> OF CERTIFICATION AMONG THOSE WHO HAVE CERTIFICATION CURRENTLY</a:t>
                      </a:r>
                      <a:endParaRPr lang="en-US" sz="1050" b="1" i="0" u="none" strike="noStrike" kern="1200" dirty="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n=841)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Want</a:t>
                      </a:r>
                      <a:r>
                        <a:rPr lang="en-US" sz="1000" b="0" i="0" u="none" strike="noStrike" kern="1200" baseline="0" dirty="0" smtClean="0">
                          <a:solidFill>
                            <a:srgbClr val="002060"/>
                          </a:solidFill>
                          <a:latin typeface="Calibri"/>
                          <a:ea typeface="+mn-ea"/>
                          <a:cs typeface="+mn-cs"/>
                        </a:rPr>
                        <a:t> Certification in Future</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60%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Do</a:t>
                      </a:r>
                      <a:r>
                        <a:rPr lang="en-US" sz="1000" b="0" i="0" u="none" strike="noStrike" kern="1200" baseline="0" dirty="0" smtClean="0">
                          <a:solidFill>
                            <a:srgbClr val="002060"/>
                          </a:solidFill>
                          <a:latin typeface="Calibri"/>
                          <a:ea typeface="+mn-ea"/>
                          <a:cs typeface="+mn-cs"/>
                        </a:rPr>
                        <a:t> not Want Certification in Future</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40%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8" name="Table 7"/>
          <p:cNvGraphicFramePr>
            <a:graphicFrameLocks noGrp="1"/>
          </p:cNvGraphicFramePr>
          <p:nvPr>
            <p:extLst>
              <p:ext uri="{D42A27DB-BD31-4B8C-83A1-F6EECF244321}">
                <p14:modId xmlns="" xmlns:p14="http://schemas.microsoft.com/office/powerpoint/2010/main" val="1900869649"/>
              </p:ext>
            </p:extLst>
          </p:nvPr>
        </p:nvGraphicFramePr>
        <p:xfrm>
          <a:off x="703573" y="5453720"/>
          <a:ext cx="5455919" cy="1174746"/>
        </p:xfrm>
        <a:graphic>
          <a:graphicData uri="http://schemas.openxmlformats.org/drawingml/2006/table">
            <a:tbl>
              <a:tblPr firstRow="1" bandRow="1">
                <a:effectLst>
                  <a:outerShdw blurRad="50800" dist="38100" dir="2700000" algn="tl" rotWithShape="0">
                    <a:prstClr val="black">
                      <a:alpha val="40000"/>
                    </a:prstClr>
                  </a:outerShdw>
                </a:effectLst>
              </a:tblPr>
              <a:tblGrid>
                <a:gridCol w="3783874"/>
                <a:gridCol w="1672045"/>
              </a:tblGrid>
              <a:tr h="626106">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50" b="1" i="0" u="none" strike="noStrike" kern="1200" dirty="0" smtClean="0">
                          <a:solidFill>
                            <a:schemeClr val="bg1"/>
                          </a:solidFill>
                          <a:latin typeface="Calibri"/>
                          <a:ea typeface="+mn-ea"/>
                        </a:rPr>
                        <a:t>FUTURE INTENTION</a:t>
                      </a:r>
                      <a:r>
                        <a:rPr lang="en-US" sz="1050" b="1" i="0" u="none" strike="noStrike" kern="1200" baseline="0" dirty="0" smtClean="0">
                          <a:solidFill>
                            <a:schemeClr val="bg1"/>
                          </a:solidFill>
                          <a:latin typeface="Calibri"/>
                          <a:ea typeface="+mn-ea"/>
                        </a:rPr>
                        <a:t> OF CERTIFICATION AMONG THOSE WHO DO NOT HAVE ANY CERTIFICATION CURRENTLY</a:t>
                      </a:r>
                      <a:endParaRPr lang="en-US" sz="105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n=3453)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Want</a:t>
                      </a:r>
                      <a:r>
                        <a:rPr lang="en-US" sz="1000" b="0" i="0" u="none" strike="noStrike" kern="1200" baseline="0" dirty="0" smtClean="0">
                          <a:solidFill>
                            <a:srgbClr val="002060"/>
                          </a:solidFill>
                          <a:latin typeface="Calibri"/>
                          <a:ea typeface="+mn-ea"/>
                          <a:cs typeface="+mn-cs"/>
                        </a:rPr>
                        <a:t> Certification in Future</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54%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Do</a:t>
                      </a:r>
                      <a:r>
                        <a:rPr lang="en-US" sz="1000" b="0" i="0" u="none" strike="noStrike" kern="1200" baseline="0" dirty="0" smtClean="0">
                          <a:solidFill>
                            <a:srgbClr val="002060"/>
                          </a:solidFill>
                          <a:latin typeface="Calibri"/>
                          <a:ea typeface="+mn-ea"/>
                          <a:cs typeface="+mn-cs"/>
                        </a:rPr>
                        <a:t> not Want Certification in Future</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rgbClr val="002060"/>
                          </a:solidFill>
                          <a:latin typeface="Calibri"/>
                          <a:ea typeface="+mn-ea"/>
                          <a:cs typeface="+mn-cs"/>
                        </a:rPr>
                        <a:t>46%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18.1 QUALITY / BUSINESS PROCESS  USED (ISO OR HACCP, FSSA, WDRA)</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42" name="TextBox 141"/>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44" name="Round Diagonal Corner Rectangle 43"/>
          <p:cNvSpPr/>
          <p:nvPr/>
        </p:nvSpPr>
        <p:spPr bwMode="auto">
          <a:xfrm>
            <a:off x="338287" y="3902081"/>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Overall only 17% have  reported having quality certification of any kind.</a:t>
            </a:r>
          </a:p>
          <a:p>
            <a:pPr marL="177800" lvl="1" indent="-177800" algn="l">
              <a:buFont typeface="Arial" pitchFamily="34" charset="0"/>
              <a:buChar char="•"/>
            </a:pPr>
            <a:r>
              <a:rPr lang="en-US" sz="1200" dirty="0" smtClean="0">
                <a:solidFill>
                  <a:srgbClr val="002060"/>
                </a:solidFill>
                <a:latin typeface="Calibri" pitchFamily="34" charset="0"/>
              </a:rPr>
              <a:t>65% Type M cold stores have  certification for the facility.</a:t>
            </a:r>
          </a:p>
          <a:p>
            <a:pPr marL="177800" lvl="1" indent="-177800" algn="l">
              <a:buFont typeface="Arial" pitchFamily="34" charset="0"/>
              <a:buChar char="•"/>
            </a:pPr>
            <a:r>
              <a:rPr lang="en-US" sz="1200" dirty="0" smtClean="0">
                <a:solidFill>
                  <a:srgbClr val="002060"/>
                </a:solidFill>
                <a:latin typeface="Calibri" pitchFamily="34" charset="0"/>
              </a:rPr>
              <a:t>In contrast only 10% of Type H stores have quality certification</a:t>
            </a:r>
            <a:endParaRPr lang="en-US" sz="1200" dirty="0">
              <a:solidFill>
                <a:srgbClr val="002060"/>
              </a:solidFill>
              <a:latin typeface="Calibri" pitchFamily="34" charset="0"/>
            </a:endParaRPr>
          </a:p>
        </p:txBody>
      </p:sp>
      <p:sp>
        <p:nvSpPr>
          <p:cNvPr id="45" name="Round Diagonal Corner Rectangle 44"/>
          <p:cNvSpPr/>
          <p:nvPr/>
        </p:nvSpPr>
        <p:spPr bwMode="auto">
          <a:xfrm>
            <a:off x="338287" y="8025158"/>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3 out of 4 storages in the North and East have no certification in place.</a:t>
            </a:r>
          </a:p>
          <a:p>
            <a:pPr marL="177800" lvl="1" indent="-177800" algn="just">
              <a:buFont typeface="Arial" pitchFamily="34" charset="0"/>
              <a:buChar char="•"/>
            </a:pPr>
            <a:r>
              <a:rPr lang="en-US" sz="1200" dirty="0" smtClean="0">
                <a:solidFill>
                  <a:srgbClr val="002060"/>
                </a:solidFill>
                <a:latin typeface="Calibri" pitchFamily="34" charset="0"/>
              </a:rPr>
              <a:t>1/3</a:t>
            </a:r>
            <a:r>
              <a:rPr lang="en-US" sz="1200" baseline="30000" dirty="0" smtClean="0">
                <a:solidFill>
                  <a:srgbClr val="002060"/>
                </a:solidFill>
                <a:latin typeface="Calibri" pitchFamily="34" charset="0"/>
              </a:rPr>
              <a:t>rd</a:t>
            </a:r>
            <a:r>
              <a:rPr lang="en-US" sz="1200" dirty="0" smtClean="0">
                <a:solidFill>
                  <a:srgbClr val="002060"/>
                </a:solidFill>
                <a:latin typeface="Calibri" pitchFamily="34" charset="0"/>
              </a:rPr>
              <a:t> storages in the West have certificates for the facility. And 1/4</a:t>
            </a:r>
            <a:r>
              <a:rPr lang="en-US" sz="1200" baseline="30000" dirty="0" smtClean="0">
                <a:solidFill>
                  <a:srgbClr val="002060"/>
                </a:solidFill>
                <a:latin typeface="Calibri" pitchFamily="34" charset="0"/>
              </a:rPr>
              <a:t>th</a:t>
            </a:r>
            <a:r>
              <a:rPr lang="en-US" sz="1200" dirty="0" smtClean="0">
                <a:solidFill>
                  <a:srgbClr val="002060"/>
                </a:solidFill>
                <a:latin typeface="Calibri" pitchFamily="34" charset="0"/>
              </a:rPr>
              <a:t> reported having certification in South.</a:t>
            </a:r>
            <a:endParaRPr lang="en-US" sz="1200" dirty="0">
              <a:solidFill>
                <a:srgbClr val="002060"/>
              </a:solidFill>
              <a:latin typeface="Calibri" pitchFamily="34" charset="0"/>
            </a:endParaRPr>
          </a:p>
        </p:txBody>
      </p:sp>
      <p:cxnSp>
        <p:nvCxnSpPr>
          <p:cNvPr id="46" name="Straight Connector 45"/>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47" name="TextBox 46"/>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pSp>
        <p:nvGrpSpPr>
          <p:cNvPr id="2" name="Group 75"/>
          <p:cNvGrpSpPr/>
          <p:nvPr/>
        </p:nvGrpSpPr>
        <p:grpSpPr>
          <a:xfrm>
            <a:off x="2680248" y="3309081"/>
            <a:ext cx="1606550" cy="326405"/>
            <a:chOff x="4239784" y="4326345"/>
            <a:chExt cx="1606550" cy="326405"/>
          </a:xfrm>
        </p:grpSpPr>
        <p:sp>
          <p:nvSpPr>
            <p:cNvPr id="66" name="Rectangle 65"/>
            <p:cNvSpPr/>
            <p:nvPr/>
          </p:nvSpPr>
          <p:spPr bwMode="auto">
            <a:xfrm>
              <a:off x="4239784" y="4326345"/>
              <a:ext cx="1606550"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4313313" y="4388177"/>
              <a:ext cx="1476461" cy="189673"/>
              <a:chOff x="659335" y="1411290"/>
              <a:chExt cx="1476461" cy="189673"/>
            </a:xfrm>
          </p:grpSpPr>
          <p:grpSp>
            <p:nvGrpSpPr>
              <p:cNvPr id="5" name="Group 67"/>
              <p:cNvGrpSpPr/>
              <p:nvPr/>
            </p:nvGrpSpPr>
            <p:grpSpPr>
              <a:xfrm>
                <a:off x="659335" y="1411290"/>
                <a:ext cx="350593" cy="184666"/>
                <a:chOff x="2001613" y="3943350"/>
                <a:chExt cx="350593" cy="184666"/>
              </a:xfrm>
            </p:grpSpPr>
            <p:sp>
              <p:nvSpPr>
                <p:cNvPr id="84"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85"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6" name="Group 21"/>
              <p:cNvGrpSpPr/>
              <p:nvPr/>
            </p:nvGrpSpPr>
            <p:grpSpPr>
              <a:xfrm>
                <a:off x="1123367" y="1416297"/>
                <a:ext cx="1012429" cy="184666"/>
                <a:chOff x="3016508" y="3684038"/>
                <a:chExt cx="1012429" cy="184666"/>
              </a:xfrm>
            </p:grpSpPr>
            <p:sp>
              <p:nvSpPr>
                <p:cNvPr id="70" name="Rectangle 14"/>
                <p:cNvSpPr>
                  <a:spLocks noChangeArrowheads="1"/>
                </p:cNvSpPr>
                <p:nvPr/>
              </p:nvSpPr>
              <p:spPr bwMode="auto">
                <a:xfrm>
                  <a:off x="30165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1" name="Rectangle 15"/>
                <p:cNvSpPr>
                  <a:spLocks noChangeArrowheads="1"/>
                </p:cNvSpPr>
                <p:nvPr/>
              </p:nvSpPr>
              <p:spPr bwMode="auto">
                <a:xfrm>
                  <a:off x="31625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sp>
              <p:nvSpPr>
                <p:cNvPr id="72" name="Rectangle 14"/>
                <p:cNvSpPr>
                  <a:spLocks noChangeArrowheads="1"/>
                </p:cNvSpPr>
                <p:nvPr/>
              </p:nvSpPr>
              <p:spPr bwMode="auto">
                <a:xfrm>
                  <a:off x="3480533" y="3725313"/>
                  <a:ext cx="101600" cy="101600"/>
                </a:xfrm>
                <a:prstGeom prst="rect">
                  <a:avLst/>
                </a:prstGeom>
                <a:solidFill>
                  <a:srgbClr val="D9D9D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83" name="Rectangle 15"/>
                <p:cNvSpPr>
                  <a:spLocks noChangeArrowheads="1"/>
                </p:cNvSpPr>
                <p:nvPr/>
              </p:nvSpPr>
              <p:spPr bwMode="auto">
                <a:xfrm>
                  <a:off x="3626583" y="3684038"/>
                  <a:ext cx="402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DK/CS</a:t>
                  </a:r>
                  <a:endParaRPr lang="en-US" sz="1200" b="1" i="1" dirty="0">
                    <a:solidFill>
                      <a:srgbClr val="002060"/>
                    </a:solidFill>
                    <a:latin typeface="Arial" pitchFamily="34" charset="0"/>
                  </a:endParaRPr>
                </a:p>
              </p:txBody>
            </p:sp>
          </p:grpSp>
        </p:grpSp>
      </p:grpSp>
      <p:grpSp>
        <p:nvGrpSpPr>
          <p:cNvPr id="7" name="Group 75"/>
          <p:cNvGrpSpPr/>
          <p:nvPr/>
        </p:nvGrpSpPr>
        <p:grpSpPr>
          <a:xfrm>
            <a:off x="2680248" y="7387595"/>
            <a:ext cx="1606550" cy="326405"/>
            <a:chOff x="4239784" y="4326345"/>
            <a:chExt cx="1606550" cy="326405"/>
          </a:xfrm>
        </p:grpSpPr>
        <p:sp>
          <p:nvSpPr>
            <p:cNvPr id="87" name="Rectangle 86"/>
            <p:cNvSpPr/>
            <p:nvPr/>
          </p:nvSpPr>
          <p:spPr bwMode="auto">
            <a:xfrm>
              <a:off x="4239784" y="4326345"/>
              <a:ext cx="1606550"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9" name="Group 78"/>
            <p:cNvGrpSpPr/>
            <p:nvPr/>
          </p:nvGrpSpPr>
          <p:grpSpPr>
            <a:xfrm>
              <a:off x="4313313" y="4388177"/>
              <a:ext cx="1476461" cy="189673"/>
              <a:chOff x="659335" y="1411290"/>
              <a:chExt cx="1476461" cy="189673"/>
            </a:xfrm>
          </p:grpSpPr>
          <p:grpSp>
            <p:nvGrpSpPr>
              <p:cNvPr id="10" name="Group 22"/>
              <p:cNvGrpSpPr/>
              <p:nvPr/>
            </p:nvGrpSpPr>
            <p:grpSpPr>
              <a:xfrm>
                <a:off x="659335" y="1411290"/>
                <a:ext cx="350593" cy="184666"/>
                <a:chOff x="2001613" y="3943350"/>
                <a:chExt cx="350593" cy="184666"/>
              </a:xfrm>
            </p:grpSpPr>
            <p:sp>
              <p:nvSpPr>
                <p:cNvPr id="96"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97"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11" name="Group 21"/>
              <p:cNvGrpSpPr/>
              <p:nvPr/>
            </p:nvGrpSpPr>
            <p:grpSpPr>
              <a:xfrm>
                <a:off x="1123367" y="1416297"/>
                <a:ext cx="1012429" cy="184666"/>
                <a:chOff x="3016508" y="3684038"/>
                <a:chExt cx="1012429" cy="184666"/>
              </a:xfrm>
            </p:grpSpPr>
            <p:sp>
              <p:nvSpPr>
                <p:cNvPr id="91" name="Rectangle 14"/>
                <p:cNvSpPr>
                  <a:spLocks noChangeArrowheads="1"/>
                </p:cNvSpPr>
                <p:nvPr/>
              </p:nvSpPr>
              <p:spPr bwMode="auto">
                <a:xfrm>
                  <a:off x="30165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92" name="Rectangle 15"/>
                <p:cNvSpPr>
                  <a:spLocks noChangeArrowheads="1"/>
                </p:cNvSpPr>
                <p:nvPr/>
              </p:nvSpPr>
              <p:spPr bwMode="auto">
                <a:xfrm>
                  <a:off x="31625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sp>
              <p:nvSpPr>
                <p:cNvPr id="93" name="Rectangle 14"/>
                <p:cNvSpPr>
                  <a:spLocks noChangeArrowheads="1"/>
                </p:cNvSpPr>
                <p:nvPr/>
              </p:nvSpPr>
              <p:spPr bwMode="auto">
                <a:xfrm>
                  <a:off x="3480533" y="3725313"/>
                  <a:ext cx="101600" cy="101600"/>
                </a:xfrm>
                <a:prstGeom prst="rect">
                  <a:avLst/>
                </a:prstGeom>
                <a:solidFill>
                  <a:schemeClr val="bg1">
                    <a:lumMod val="85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95" name="Rectangle 15"/>
                <p:cNvSpPr>
                  <a:spLocks noChangeArrowheads="1"/>
                </p:cNvSpPr>
                <p:nvPr/>
              </p:nvSpPr>
              <p:spPr bwMode="auto">
                <a:xfrm>
                  <a:off x="3626583" y="3684038"/>
                  <a:ext cx="402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DK/CS</a:t>
                  </a:r>
                  <a:endParaRPr lang="en-US" sz="1200" b="1" i="1" dirty="0">
                    <a:solidFill>
                      <a:srgbClr val="002060"/>
                    </a:solidFill>
                    <a:latin typeface="Arial" pitchFamily="34" charset="0"/>
                  </a:endParaRPr>
                </a:p>
              </p:txBody>
            </p:sp>
          </p:grpSp>
        </p:grpSp>
      </p:grpSp>
      <p:graphicFrame>
        <p:nvGraphicFramePr>
          <p:cNvPr id="112" name="Chart 111"/>
          <p:cNvGraphicFramePr/>
          <p:nvPr>
            <p:extLst>
              <p:ext uri="{D42A27DB-BD31-4B8C-83A1-F6EECF244321}">
                <p14:modId xmlns:p14="http://schemas.microsoft.com/office/powerpoint/2010/main" xmlns="" val="1712051055"/>
              </p:ext>
            </p:extLst>
          </p:nvPr>
        </p:nvGraphicFramePr>
        <p:xfrm>
          <a:off x="5580334" y="6007665"/>
          <a:ext cx="1212308" cy="138345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14" name="Chart 113"/>
          <p:cNvGraphicFramePr/>
          <p:nvPr>
            <p:extLst>
              <p:ext uri="{D42A27DB-BD31-4B8C-83A1-F6EECF244321}">
                <p14:modId xmlns:p14="http://schemas.microsoft.com/office/powerpoint/2010/main" xmlns="" val="1712051055"/>
              </p:ext>
            </p:extLst>
          </p:nvPr>
        </p:nvGraphicFramePr>
        <p:xfrm>
          <a:off x="1476454" y="6007665"/>
          <a:ext cx="1212308" cy="13834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5" name="Chart 114"/>
          <p:cNvGraphicFramePr/>
          <p:nvPr>
            <p:extLst>
              <p:ext uri="{D42A27DB-BD31-4B8C-83A1-F6EECF244321}">
                <p14:modId xmlns:p14="http://schemas.microsoft.com/office/powerpoint/2010/main" xmlns="" val="1712051055"/>
              </p:ext>
            </p:extLst>
          </p:nvPr>
        </p:nvGraphicFramePr>
        <p:xfrm>
          <a:off x="2844414" y="6007665"/>
          <a:ext cx="1212308" cy="13834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16" name="Chart 115"/>
          <p:cNvGraphicFramePr/>
          <p:nvPr>
            <p:extLst>
              <p:ext uri="{D42A27DB-BD31-4B8C-83A1-F6EECF244321}">
                <p14:modId xmlns:p14="http://schemas.microsoft.com/office/powerpoint/2010/main" xmlns="" val="1712051055"/>
              </p:ext>
            </p:extLst>
          </p:nvPr>
        </p:nvGraphicFramePr>
        <p:xfrm>
          <a:off x="4212374" y="6007665"/>
          <a:ext cx="1212308" cy="1383452"/>
        </p:xfrm>
        <a:graphic>
          <a:graphicData uri="http://schemas.openxmlformats.org/drawingml/2006/chart">
            <c:chart xmlns:c="http://schemas.openxmlformats.org/drawingml/2006/chart" xmlns:r="http://schemas.openxmlformats.org/officeDocument/2006/relationships" r:id="rId5"/>
          </a:graphicData>
        </a:graphic>
      </p:graphicFrame>
      <p:sp>
        <p:nvSpPr>
          <p:cNvPr id="69" name="TextBox 68"/>
          <p:cNvSpPr txBox="1"/>
          <p:nvPr/>
        </p:nvSpPr>
        <p:spPr>
          <a:xfrm>
            <a:off x="1630002" y="5697104"/>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73" name="TextBox 72"/>
          <p:cNvSpPr txBox="1"/>
          <p:nvPr/>
        </p:nvSpPr>
        <p:spPr>
          <a:xfrm>
            <a:off x="2987364" y="5697104"/>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74" name="TextBox 73"/>
          <p:cNvSpPr txBox="1"/>
          <p:nvPr/>
        </p:nvSpPr>
        <p:spPr>
          <a:xfrm>
            <a:off x="4268788" y="5697104"/>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75" name="TextBox 74"/>
          <p:cNvSpPr txBox="1"/>
          <p:nvPr/>
        </p:nvSpPr>
        <p:spPr>
          <a:xfrm>
            <a:off x="5537246" y="5697104"/>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graphicFrame>
        <p:nvGraphicFramePr>
          <p:cNvPr id="58" name="Chart 57"/>
          <p:cNvGraphicFramePr/>
          <p:nvPr/>
        </p:nvGraphicFramePr>
        <p:xfrm>
          <a:off x="5526087" y="1785726"/>
          <a:ext cx="1212308" cy="13834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60" name="Chart 59"/>
          <p:cNvGraphicFramePr/>
          <p:nvPr/>
        </p:nvGraphicFramePr>
        <p:xfrm>
          <a:off x="0" y="1796419"/>
          <a:ext cx="1212308" cy="13834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61" name="Chart 60"/>
          <p:cNvGraphicFramePr/>
          <p:nvPr/>
        </p:nvGraphicFramePr>
        <p:xfrm>
          <a:off x="1148615" y="1782551"/>
          <a:ext cx="1212308" cy="13834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62" name="Chart 61"/>
          <p:cNvGraphicFramePr/>
          <p:nvPr/>
        </p:nvGraphicFramePr>
        <p:xfrm>
          <a:off x="2242983" y="1782551"/>
          <a:ext cx="1212308" cy="13834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63" name="Chart 62"/>
          <p:cNvGraphicFramePr/>
          <p:nvPr/>
        </p:nvGraphicFramePr>
        <p:xfrm>
          <a:off x="3337351" y="1782551"/>
          <a:ext cx="1212308" cy="13834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64" name="Chart 63"/>
          <p:cNvGraphicFramePr/>
          <p:nvPr/>
        </p:nvGraphicFramePr>
        <p:xfrm>
          <a:off x="4431719" y="1782551"/>
          <a:ext cx="1212308" cy="1383452"/>
        </p:xfrm>
        <a:graphic>
          <a:graphicData uri="http://schemas.openxmlformats.org/drawingml/2006/chart">
            <c:chart xmlns:c="http://schemas.openxmlformats.org/drawingml/2006/chart" xmlns:r="http://schemas.openxmlformats.org/officeDocument/2006/relationships" r:id="rId11"/>
          </a:graphicData>
        </a:graphic>
      </p:graphicFrame>
      <p:sp>
        <p:nvSpPr>
          <p:cNvPr id="65" name="TextBox 60"/>
          <p:cNvSpPr txBox="1"/>
          <p:nvPr/>
        </p:nvSpPr>
        <p:spPr>
          <a:xfrm>
            <a:off x="294759" y="1485553"/>
            <a:ext cx="766222"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67" name="TextBox 61"/>
          <p:cNvSpPr txBox="1"/>
          <p:nvPr/>
        </p:nvSpPr>
        <p:spPr>
          <a:xfrm>
            <a:off x="1313356" y="1485553"/>
            <a:ext cx="956888"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68" name="TextBox 62"/>
          <p:cNvSpPr txBox="1"/>
          <p:nvPr/>
        </p:nvSpPr>
        <p:spPr>
          <a:xfrm>
            <a:off x="2432811" y="1485553"/>
            <a:ext cx="1071450"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smtClean="0">
                <a:solidFill>
                  <a:srgbClr val="002060"/>
                </a:solidFill>
                <a:latin typeface="Calibri" pitchFamily="34" charset="0"/>
              </a:rPr>
              <a:t>Type P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89" name="TextBox 63"/>
          <p:cNvSpPr txBox="1"/>
          <p:nvPr/>
        </p:nvSpPr>
        <p:spPr>
          <a:xfrm>
            <a:off x="3388338" y="1485553"/>
            <a:ext cx="1172784"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smtClean="0">
                <a:solidFill>
                  <a:srgbClr val="002060"/>
                </a:solidFill>
                <a:latin typeface="Calibri" pitchFamily="34" charset="0"/>
              </a:rPr>
              <a:t>Type M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90" name="TextBox 64"/>
          <p:cNvSpPr txBox="1"/>
          <p:nvPr/>
        </p:nvSpPr>
        <p:spPr>
          <a:xfrm>
            <a:off x="4401657" y="1485553"/>
            <a:ext cx="1320754"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smtClean="0">
                <a:solidFill>
                  <a:srgbClr val="002060"/>
                </a:solidFill>
                <a:latin typeface="Calibri" pitchFamily="34" charset="0"/>
              </a:rPr>
              <a:t>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94" name="TextBox 66"/>
          <p:cNvSpPr txBox="1"/>
          <p:nvPr/>
        </p:nvSpPr>
        <p:spPr>
          <a:xfrm>
            <a:off x="5482999" y="1316276"/>
            <a:ext cx="1320754" cy="600164"/>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graphicFrame>
        <p:nvGraphicFramePr>
          <p:cNvPr id="98" name="Chart 97"/>
          <p:cNvGraphicFramePr/>
          <p:nvPr/>
        </p:nvGraphicFramePr>
        <p:xfrm>
          <a:off x="152400" y="5950795"/>
          <a:ext cx="1212308" cy="1383452"/>
        </p:xfrm>
        <a:graphic>
          <a:graphicData uri="http://schemas.openxmlformats.org/drawingml/2006/chart">
            <c:chart xmlns:c="http://schemas.openxmlformats.org/drawingml/2006/chart" xmlns:r="http://schemas.openxmlformats.org/officeDocument/2006/relationships" r:id="rId12"/>
          </a:graphicData>
        </a:graphic>
      </p:graphicFrame>
      <p:sp>
        <p:nvSpPr>
          <p:cNvPr id="99" name="TextBox 60"/>
          <p:cNvSpPr txBox="1"/>
          <p:nvPr/>
        </p:nvSpPr>
        <p:spPr>
          <a:xfrm>
            <a:off x="447159" y="5639929"/>
            <a:ext cx="766222"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a:xfrm>
            <a:off x="936175" y="55379"/>
            <a:ext cx="5439302" cy="922464"/>
          </a:xfrm>
        </p:spPr>
        <p:txBody>
          <a:bodyPr/>
          <a:lstStyle/>
          <a:p>
            <a:r>
              <a:rPr lang="en-US" dirty="0" smtClean="0"/>
              <a:t>18.1 QUALITY / BUSINESS PROCESS  USED (ISO OR HACCP, FSSA, WDRA)</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42" name="TextBox 141"/>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1" y="1895025"/>
          <a:ext cx="6305550" cy="13716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Do not know</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9" name="Table 18"/>
          <p:cNvGraphicFramePr>
            <a:graphicFrameLocks noGrp="1"/>
          </p:cNvGraphicFramePr>
          <p:nvPr>
            <p:extLst>
              <p:ext uri="{D42A27DB-BD31-4B8C-83A1-F6EECF244321}">
                <p14:modId xmlns:p14="http://schemas.microsoft.com/office/powerpoint/2010/main" xmlns="" val="1900869649"/>
              </p:ext>
            </p:extLst>
          </p:nvPr>
        </p:nvGraphicFramePr>
        <p:xfrm>
          <a:off x="304801" y="3575279"/>
          <a:ext cx="6305549" cy="13716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Haryana</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Do not know</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0" name="Table 19"/>
          <p:cNvGraphicFramePr>
            <a:graphicFrameLocks noGrp="1"/>
          </p:cNvGraphicFramePr>
          <p:nvPr>
            <p:extLst>
              <p:ext uri="{D42A27DB-BD31-4B8C-83A1-F6EECF244321}">
                <p14:modId xmlns:p14="http://schemas.microsoft.com/office/powerpoint/2010/main" xmlns="" val="1900869649"/>
              </p:ext>
            </p:extLst>
          </p:nvPr>
        </p:nvGraphicFramePr>
        <p:xfrm>
          <a:off x="304801" y="5255533"/>
          <a:ext cx="6340098" cy="13716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5540"/>
                <a:gridCol w="559000"/>
                <a:gridCol w="586714"/>
                <a:gridCol w="586714"/>
                <a:gridCol w="451318"/>
                <a:gridCol w="457200"/>
                <a:gridCol w="540501"/>
                <a:gridCol w="540501"/>
                <a:gridCol w="722109"/>
                <a:gridCol w="540501"/>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dirty="0" smtClean="0">
                          <a:solidFill>
                            <a:schemeClr val="bg1"/>
                          </a:solidFill>
                          <a:latin typeface="Calibri"/>
                          <a:ea typeface="+mn-ea"/>
                        </a:rPr>
                        <a:t>MP</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Do not know</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2" name="Round Diagonal Corner Rectangle 21"/>
          <p:cNvSpPr/>
          <p:nvPr/>
        </p:nvSpPr>
        <p:spPr bwMode="auto">
          <a:xfrm>
            <a:off x="338287" y="851546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More than 85% cold stores in Kerala have certifications.</a:t>
            </a:r>
          </a:p>
          <a:p>
            <a:pPr marL="177800" lvl="1" indent="-177800" algn="l">
              <a:buFont typeface="Arial" pitchFamily="34" charset="0"/>
              <a:buChar char="•"/>
            </a:pPr>
            <a:r>
              <a:rPr lang="en-US" sz="1200" dirty="0" smtClean="0">
                <a:solidFill>
                  <a:srgbClr val="002060"/>
                </a:solidFill>
                <a:latin typeface="Calibri" pitchFamily="34" charset="0"/>
              </a:rPr>
              <a:t>MP, Rajasthan, WB, Bihar and AP have more than 80% storages which have no certifications.</a:t>
            </a:r>
            <a:endParaRPr lang="en-US" sz="1200" dirty="0">
              <a:solidFill>
                <a:srgbClr val="002060"/>
              </a:solidFill>
              <a:latin typeface="Calibri" pitchFamily="34" charset="0"/>
            </a:endParaRP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2" y="6868427"/>
          <a:ext cx="6342004" cy="13716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1600"/>
                <a:gridCol w="650523"/>
                <a:gridCol w="650523"/>
                <a:gridCol w="650523"/>
                <a:gridCol w="533633"/>
                <a:gridCol w="533633"/>
                <a:gridCol w="650523"/>
                <a:gridCol w="650523"/>
                <a:gridCol w="650523"/>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19</a:t>
                      </a:r>
                      <a:endParaRPr lang="en-US" sz="11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68</a:t>
                      </a:r>
                      <a:endParaRPr lang="en-US" sz="11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Do not know</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chemeClr val="tx1"/>
                          </a:solidFill>
                          <a:latin typeface="Calibri"/>
                          <a:ea typeface="+mn-ea"/>
                          <a:cs typeface="+mn-cs"/>
                        </a:rPr>
                        <a:t>14</a:t>
                      </a:r>
                      <a:endParaRPr lang="en-US" sz="11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a:xfrm>
            <a:off x="936175" y="55379"/>
            <a:ext cx="5439302" cy="922464"/>
          </a:xfrm>
        </p:spPr>
        <p:txBody>
          <a:bodyPr/>
          <a:lstStyle/>
          <a:p>
            <a:r>
              <a:rPr lang="en-US" dirty="0" smtClean="0"/>
              <a:t>18.1 QUALITY / BUSINESS PROCESS  USED (ISO OR HACCP, FSSA, WDRA)</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42" name="TextBox 141"/>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1" y="3304725"/>
          <a:ext cx="6190591" cy="185716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45171"/>
                <a:gridCol w="949084"/>
                <a:gridCol w="949084"/>
                <a:gridCol w="949084"/>
                <a:gridCol w="949084"/>
                <a:gridCol w="949084"/>
              </a:tblGrid>
              <a:tr h="867936">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Proprietorship</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(n=1336)</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Partnership</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(n=1677)</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Company (Public Ltd.)</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(n=174)</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Company (Private Ltd.)</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(n=1563)</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744">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9744">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9744">
                <a:tc>
                  <a:txBody>
                    <a:bodyPr/>
                    <a:lstStyle/>
                    <a:p>
                      <a:pPr algn="l" fontAlgn="ctr"/>
                      <a:r>
                        <a:rPr lang="en-US" sz="1000" b="0" i="0" u="none" strike="noStrike" kern="1200" dirty="0" smtClean="0">
                          <a:solidFill>
                            <a:srgbClr val="002060"/>
                          </a:solidFill>
                          <a:latin typeface="Calibri"/>
                          <a:ea typeface="+mn-ea"/>
                          <a:cs typeface="+mn-cs"/>
                        </a:rPr>
                        <a:t>Do not know</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9" name="Table 18"/>
          <p:cNvGraphicFramePr>
            <a:graphicFrameLocks noGrp="1"/>
          </p:cNvGraphicFramePr>
          <p:nvPr>
            <p:extLst>
              <p:ext uri="{D42A27DB-BD31-4B8C-83A1-F6EECF244321}">
                <p14:modId xmlns:p14="http://schemas.microsoft.com/office/powerpoint/2010/main" xmlns="" val="1900869649"/>
              </p:ext>
            </p:extLst>
          </p:nvPr>
        </p:nvGraphicFramePr>
        <p:xfrm>
          <a:off x="304801" y="5382195"/>
          <a:ext cx="6222124" cy="2005703"/>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56669"/>
                <a:gridCol w="871371"/>
                <a:gridCol w="914400"/>
                <a:gridCol w="945931"/>
                <a:gridCol w="993228"/>
                <a:gridCol w="1040525"/>
              </a:tblGrid>
              <a:tr h="1066379">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Association (Public)</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Association (Private)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(n=12)</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Cooperative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(n=130)</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Government (Co./Dept./ PSU)</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(n=82)</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Not classified under any Ownership type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(n=24)</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13108">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13108">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13108">
                <a:tc>
                  <a:txBody>
                    <a:bodyPr/>
                    <a:lstStyle/>
                    <a:p>
                      <a:pPr algn="l" fontAlgn="ctr"/>
                      <a:r>
                        <a:rPr lang="en-US" sz="1000" b="0" i="0" u="none" strike="noStrike" kern="1200" dirty="0" smtClean="0">
                          <a:solidFill>
                            <a:srgbClr val="002060"/>
                          </a:solidFill>
                          <a:latin typeface="Calibri"/>
                          <a:ea typeface="+mn-ea"/>
                          <a:cs typeface="+mn-cs"/>
                        </a:rPr>
                        <a:t>Do not know</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2" name="Round Diagonal Corner Rectangle 21"/>
          <p:cNvSpPr/>
          <p:nvPr/>
        </p:nvSpPr>
        <p:spPr bwMode="auto">
          <a:xfrm>
            <a:off x="338287" y="7785909"/>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40% of the cooperatives and 34% of government owned and public limited companies have a quality certification. </a:t>
            </a:r>
          </a:p>
          <a:p>
            <a:pPr marL="177800" lvl="1" indent="-177800" algn="l">
              <a:buFont typeface="Arial" pitchFamily="34" charset="0"/>
              <a:buChar char="•"/>
            </a:pPr>
            <a:r>
              <a:rPr lang="en-US" sz="1200" dirty="0" smtClean="0">
                <a:solidFill>
                  <a:srgbClr val="002060"/>
                </a:solidFill>
                <a:latin typeface="Calibri" pitchFamily="34" charset="0"/>
              </a:rPr>
              <a:t>Close to 14% - 15% storages owned on proprietorship or partnership basis have a  quality certification. </a:t>
            </a:r>
          </a:p>
          <a:p>
            <a:pPr marL="177800" lvl="1" indent="-177800" algn="l">
              <a:buFont typeface="Arial" pitchFamily="34" charset="0"/>
              <a:buChar char="•"/>
            </a:pPr>
            <a:endParaRPr lang="en-US" sz="1200" dirty="0">
              <a:solidFill>
                <a:srgbClr val="002060"/>
              </a:solidFill>
              <a:latin typeface="Calibri" pitchFamily="34" charset="0"/>
            </a:endParaRPr>
          </a:p>
        </p:txBody>
      </p:sp>
      <p:graphicFrame>
        <p:nvGraphicFramePr>
          <p:cNvPr id="9" name="Table 8"/>
          <p:cNvGraphicFramePr>
            <a:graphicFrameLocks noGrp="1"/>
          </p:cNvGraphicFramePr>
          <p:nvPr>
            <p:extLst>
              <p:ext uri="{D42A27DB-BD31-4B8C-83A1-F6EECF244321}">
                <p14:modId xmlns:p14="http://schemas.microsoft.com/office/powerpoint/2010/main" xmlns="" val="1900869649"/>
              </p:ext>
            </p:extLst>
          </p:nvPr>
        </p:nvGraphicFramePr>
        <p:xfrm>
          <a:off x="304801" y="1221925"/>
          <a:ext cx="6121400" cy="185716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687772"/>
                <a:gridCol w="1108407"/>
                <a:gridCol w="1108407"/>
                <a:gridCol w="1108407"/>
                <a:gridCol w="1108407"/>
              </a:tblGrid>
              <a:tr h="867936">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Urban CS’s</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(n=398)</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Rural</a:t>
                      </a:r>
                      <a:r>
                        <a:rPr lang="en-US" sz="1100" b="0" kern="1200" baseline="0" dirty="0" smtClean="0">
                          <a:solidFill>
                            <a:schemeClr val="bg1"/>
                          </a:solidFill>
                          <a:latin typeface="Calibri" pitchFamily="34" charset="0"/>
                          <a:ea typeface="Corbel"/>
                          <a:cs typeface="Times New Roman"/>
                        </a:rPr>
                        <a:t> CS’s</a:t>
                      </a:r>
                    </a:p>
                    <a:p>
                      <a:pPr marL="115888" marR="0" indent="0" algn="ctr" defTabSz="914400" rtl="0" eaLnBrk="1" fontAlgn="b" latinLnBrk="0" hangingPunct="1">
                        <a:lnSpc>
                          <a:spcPct val="115000"/>
                        </a:lnSpc>
                        <a:spcBef>
                          <a:spcPts val="0"/>
                        </a:spcBef>
                        <a:spcAft>
                          <a:spcPts val="0"/>
                        </a:spcAft>
                      </a:pPr>
                      <a:r>
                        <a:rPr lang="en-US" sz="1100" b="0" kern="1200" baseline="0" dirty="0" smtClean="0">
                          <a:solidFill>
                            <a:schemeClr val="bg1"/>
                          </a:solidFill>
                          <a:latin typeface="Calibri" pitchFamily="34" charset="0"/>
                          <a:ea typeface="Corbel"/>
                          <a:cs typeface="Times New Roman"/>
                        </a:rPr>
                        <a:t>(n=754)</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NHB/NHM</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(n=570)</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Others</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(n=582)</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744">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9744">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9744">
                <a:tc>
                  <a:txBody>
                    <a:bodyPr/>
                    <a:lstStyle/>
                    <a:p>
                      <a:pPr algn="l" fontAlgn="ctr"/>
                      <a:r>
                        <a:rPr lang="en-US" sz="1000" b="0" i="0" u="none" strike="noStrike" kern="1200" dirty="0" smtClean="0">
                          <a:solidFill>
                            <a:srgbClr val="002060"/>
                          </a:solidFill>
                          <a:latin typeface="Calibri"/>
                          <a:ea typeface="+mn-ea"/>
                          <a:cs typeface="+mn-cs"/>
                        </a:rPr>
                        <a:t>Do not know</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18.2 CERTIFICATION </a:t>
            </a:r>
            <a:r>
              <a:rPr lang="en-US" dirty="0"/>
              <a:t>OR ACCREDITATION</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3" name="TextBox 72"/>
          <p:cNvSpPr txBox="1"/>
          <p:nvPr/>
        </p:nvSpPr>
        <p:spPr>
          <a:xfrm>
            <a:off x="3311099" y="9669645"/>
            <a:ext cx="2111475"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having certification</a:t>
            </a:r>
            <a:endParaRPr lang="en-US" sz="900" b="1" dirty="0">
              <a:solidFill>
                <a:srgbClr val="FF0000"/>
              </a:solidFill>
              <a:latin typeface="Calibri" pitchFamily="34" charset="0"/>
            </a:endParaRPr>
          </a:p>
        </p:txBody>
      </p:sp>
      <p:graphicFrame>
        <p:nvGraphicFramePr>
          <p:cNvPr id="35" name="Table 34"/>
          <p:cNvGraphicFramePr>
            <a:graphicFrameLocks noGrp="1"/>
          </p:cNvGraphicFramePr>
          <p:nvPr/>
        </p:nvGraphicFramePr>
        <p:xfrm>
          <a:off x="76200" y="2198187"/>
          <a:ext cx="1419166" cy="2196013"/>
        </p:xfrm>
        <a:graphic>
          <a:graphicData uri="http://schemas.openxmlformats.org/drawingml/2006/table">
            <a:tbl>
              <a:tblPr/>
              <a:tblGrid>
                <a:gridCol w="1419166"/>
              </a:tblGrid>
              <a:tr h="418013">
                <a:tc>
                  <a:txBody>
                    <a:bodyPr/>
                    <a:lstStyle/>
                    <a:p>
                      <a:pPr algn="r" fontAlgn="ctr"/>
                      <a:r>
                        <a:rPr lang="en-US" sz="900" b="0" i="0" u="none" strike="noStrike" kern="1200" dirty="0">
                          <a:solidFill>
                            <a:srgbClr val="002060"/>
                          </a:solidFill>
                          <a:latin typeface="Calibri"/>
                          <a:ea typeface="+mn-ea"/>
                          <a:cs typeface="+mn-cs"/>
                        </a:rPr>
                        <a:t> FSSA (Food Safety Standard Association of India )</a:t>
                      </a:r>
                    </a:p>
                  </a:txBody>
                  <a:tcPr marL="45720" marR="45720" marT="9525" marB="0" anchor="ctr">
                    <a:lnL>
                      <a:noFill/>
                    </a:lnL>
                    <a:lnR>
                      <a:noFill/>
                    </a:lnR>
                    <a:lnT>
                      <a:noFill/>
                    </a:lnT>
                    <a:lnB w="3175" cap="flat" cmpd="sng" algn="ctr">
                      <a:solidFill>
                        <a:schemeClr val="tx2"/>
                      </a:solidFill>
                      <a:prstDash val="dot"/>
                      <a:round/>
                      <a:headEnd type="none" w="med" len="med"/>
                      <a:tailEnd type="none" w="med" len="med"/>
                    </a:lnB>
                  </a:tcPr>
                </a:tc>
              </a:tr>
              <a:tr h="457200">
                <a:tc>
                  <a:txBody>
                    <a:bodyPr/>
                    <a:lstStyle/>
                    <a:p>
                      <a:pPr algn="r" fontAlgn="ctr"/>
                      <a:r>
                        <a:rPr lang="en-US" sz="900" b="0" i="0" u="none" strike="noStrike" kern="1200" dirty="0">
                          <a:solidFill>
                            <a:srgbClr val="002060"/>
                          </a:solidFill>
                          <a:latin typeface="Calibri"/>
                          <a:ea typeface="+mn-ea"/>
                          <a:cs typeface="+mn-cs"/>
                        </a:rPr>
                        <a:t> HACCP</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860">
                <a:tc>
                  <a:txBody>
                    <a:bodyPr/>
                    <a:lstStyle/>
                    <a:p>
                      <a:pPr algn="r" fontAlgn="ctr"/>
                      <a:r>
                        <a:rPr lang="en-US" sz="900" b="0" i="0" u="none" strike="noStrike" kern="1200" dirty="0">
                          <a:solidFill>
                            <a:srgbClr val="002060"/>
                          </a:solidFill>
                          <a:latin typeface="Calibri"/>
                          <a:ea typeface="+mn-ea"/>
                          <a:cs typeface="+mn-cs"/>
                        </a:rPr>
                        <a:t> ISO</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97840">
                <a:tc>
                  <a:txBody>
                    <a:bodyPr/>
                    <a:lstStyle/>
                    <a:p>
                      <a:pPr algn="r" fontAlgn="ctr"/>
                      <a:r>
                        <a:rPr lang="en-US" sz="900" b="0" i="0" u="none" strike="noStrike" kern="1200" dirty="0">
                          <a:solidFill>
                            <a:srgbClr val="002060"/>
                          </a:solidFill>
                          <a:latin typeface="Calibri"/>
                          <a:ea typeface="+mn-ea"/>
                          <a:cs typeface="+mn-cs"/>
                        </a:rPr>
                        <a:t> WDRA (Warehousing Development and Regulatory Authority)</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19100">
                <a:tc>
                  <a:txBody>
                    <a:bodyPr/>
                    <a:lstStyle/>
                    <a:p>
                      <a:pPr algn="r" fontAlgn="ctr"/>
                      <a:r>
                        <a:rPr lang="en-US" sz="900" b="0" i="0" u="none" strike="noStrike" kern="1200" dirty="0">
                          <a:solidFill>
                            <a:srgbClr val="002060"/>
                          </a:solidFill>
                          <a:latin typeface="Calibri"/>
                          <a:ea typeface="+mn-ea"/>
                          <a:cs typeface="+mn-cs"/>
                        </a:rPr>
                        <a:t> Others Specify</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72" name="Chart 71"/>
          <p:cNvGraphicFramePr/>
          <p:nvPr/>
        </p:nvGraphicFramePr>
        <p:xfrm>
          <a:off x="1121017" y="2148056"/>
          <a:ext cx="1355483" cy="257634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4" name="Chart 73"/>
          <p:cNvGraphicFramePr/>
          <p:nvPr/>
        </p:nvGraphicFramePr>
        <p:xfrm>
          <a:off x="5736562" y="214805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5" name="Chart 74"/>
          <p:cNvGraphicFramePr/>
          <p:nvPr/>
        </p:nvGraphicFramePr>
        <p:xfrm>
          <a:off x="2044126" y="214805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6" name="Chart 75"/>
          <p:cNvGraphicFramePr/>
          <p:nvPr/>
        </p:nvGraphicFramePr>
        <p:xfrm>
          <a:off x="2967235" y="214805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7" name="Chart 76"/>
          <p:cNvGraphicFramePr/>
          <p:nvPr/>
        </p:nvGraphicFramePr>
        <p:xfrm>
          <a:off x="3890344" y="214805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78" name="Chart 77"/>
          <p:cNvGraphicFramePr/>
          <p:nvPr/>
        </p:nvGraphicFramePr>
        <p:xfrm>
          <a:off x="4813453" y="2148056"/>
          <a:ext cx="1355483" cy="2576343"/>
        </p:xfrm>
        <a:graphic>
          <a:graphicData uri="http://schemas.openxmlformats.org/drawingml/2006/chart">
            <c:chart xmlns:c="http://schemas.openxmlformats.org/drawingml/2006/chart" xmlns:r="http://schemas.openxmlformats.org/officeDocument/2006/relationships" r:id="rId7"/>
          </a:graphicData>
        </a:graphic>
      </p:graphicFrame>
      <p:sp>
        <p:nvSpPr>
          <p:cNvPr id="79" name="TextBox 78"/>
          <p:cNvSpPr txBox="1"/>
          <p:nvPr/>
        </p:nvSpPr>
        <p:spPr>
          <a:xfrm>
            <a:off x="1221614" y="5633861"/>
            <a:ext cx="595036"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n=841)</a:t>
            </a:r>
            <a:endParaRPr lang="en-US" sz="1000" b="1" dirty="0">
              <a:solidFill>
                <a:srgbClr val="002060"/>
              </a:solidFill>
              <a:latin typeface="Calibri" pitchFamily="34" charset="0"/>
            </a:endParaRPr>
          </a:p>
        </p:txBody>
      </p:sp>
      <p:sp>
        <p:nvSpPr>
          <p:cNvPr id="80" name="TextBox 79"/>
          <p:cNvSpPr txBox="1"/>
          <p:nvPr/>
        </p:nvSpPr>
        <p:spPr>
          <a:xfrm>
            <a:off x="2485178"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n=123)</a:t>
            </a:r>
            <a:endParaRPr lang="en-US" sz="1000" b="1" dirty="0">
              <a:solidFill>
                <a:srgbClr val="002060"/>
              </a:solidFill>
              <a:latin typeface="Calibri" pitchFamily="34" charset="0"/>
            </a:endParaRPr>
          </a:p>
        </p:txBody>
      </p:sp>
      <p:sp>
        <p:nvSpPr>
          <p:cNvPr id="81" name="TextBox 80"/>
          <p:cNvSpPr txBox="1"/>
          <p:nvPr/>
        </p:nvSpPr>
        <p:spPr>
          <a:xfrm>
            <a:off x="3748742" y="5633861"/>
            <a:ext cx="529312"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n=69)</a:t>
            </a:r>
            <a:endParaRPr lang="en-US" sz="1000" b="1" dirty="0">
              <a:solidFill>
                <a:srgbClr val="002060"/>
              </a:solidFill>
              <a:latin typeface="Calibri" pitchFamily="34" charset="0"/>
            </a:endParaRPr>
          </a:p>
        </p:txBody>
      </p:sp>
      <p:sp>
        <p:nvSpPr>
          <p:cNvPr id="82" name="TextBox 81"/>
          <p:cNvSpPr txBox="1"/>
          <p:nvPr/>
        </p:nvSpPr>
        <p:spPr>
          <a:xfrm>
            <a:off x="4913721" y="5633861"/>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n=368)</a:t>
            </a:r>
            <a:endParaRPr lang="en-US" sz="1000" b="1" dirty="0">
              <a:solidFill>
                <a:srgbClr val="002060"/>
              </a:solidFill>
              <a:latin typeface="Calibri" pitchFamily="34" charset="0"/>
            </a:endParaRPr>
          </a:p>
        </p:txBody>
      </p:sp>
      <p:sp>
        <p:nvSpPr>
          <p:cNvPr id="83" name="TextBox 82"/>
          <p:cNvSpPr txBox="1"/>
          <p:nvPr/>
        </p:nvSpPr>
        <p:spPr>
          <a:xfrm>
            <a:off x="6078699" y="5633861"/>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n=281)</a:t>
            </a:r>
            <a:endParaRPr lang="en-US" sz="1000" b="1" dirty="0">
              <a:solidFill>
                <a:srgbClr val="002060"/>
              </a:solidFill>
              <a:latin typeface="Calibri" pitchFamily="34" charset="0"/>
            </a:endParaRPr>
          </a:p>
        </p:txBody>
      </p:sp>
      <p:graphicFrame>
        <p:nvGraphicFramePr>
          <p:cNvPr id="84" name="Chart 83"/>
          <p:cNvGraphicFramePr/>
          <p:nvPr/>
        </p:nvGraphicFramePr>
        <p:xfrm>
          <a:off x="1121017" y="6078529"/>
          <a:ext cx="1355483" cy="257634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86" name="Chart 85"/>
          <p:cNvGraphicFramePr/>
          <p:nvPr/>
        </p:nvGraphicFramePr>
        <p:xfrm>
          <a:off x="2274903" y="6078529"/>
          <a:ext cx="1355483" cy="257634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87" name="Chart 86"/>
          <p:cNvGraphicFramePr/>
          <p:nvPr/>
        </p:nvGraphicFramePr>
        <p:xfrm>
          <a:off x="3428789" y="6078529"/>
          <a:ext cx="1355483" cy="257634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88" name="Chart 87"/>
          <p:cNvGraphicFramePr/>
          <p:nvPr/>
        </p:nvGraphicFramePr>
        <p:xfrm>
          <a:off x="4582675" y="6078529"/>
          <a:ext cx="1355483" cy="2576343"/>
        </p:xfrm>
        <a:graphic>
          <a:graphicData uri="http://schemas.openxmlformats.org/drawingml/2006/chart">
            <c:chart xmlns:c="http://schemas.openxmlformats.org/drawingml/2006/chart" xmlns:r="http://schemas.openxmlformats.org/officeDocument/2006/relationships" r:id="rId11"/>
          </a:graphicData>
        </a:graphic>
      </p:graphicFrame>
      <p:sp>
        <p:nvSpPr>
          <p:cNvPr id="89" name="Round Diagonal Corner Rectangle 88"/>
          <p:cNvSpPr/>
          <p:nvPr/>
        </p:nvSpPr>
        <p:spPr bwMode="auto">
          <a:xfrm>
            <a:off x="338287" y="4608350"/>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Of the stores reported having certification – 841 CSs, more than half Type P cold storages have FSSA and ISO  certification.</a:t>
            </a:r>
          </a:p>
          <a:p>
            <a:pPr marL="177800" lvl="1" indent="-177800" algn="l">
              <a:buFont typeface="Arial" pitchFamily="34" charset="0"/>
              <a:buChar char="•"/>
            </a:pPr>
            <a:r>
              <a:rPr lang="en-US" sz="1200" dirty="0" smtClean="0">
                <a:solidFill>
                  <a:srgbClr val="002060"/>
                </a:solidFill>
                <a:latin typeface="Calibri" pitchFamily="34" charset="0"/>
              </a:rPr>
              <a:t>3/4ths of Type M storages have HACCP certification. </a:t>
            </a:r>
            <a:endParaRPr lang="en-US" sz="1200" dirty="0">
              <a:solidFill>
                <a:srgbClr val="002060"/>
              </a:solidFill>
              <a:latin typeface="Calibri" pitchFamily="34" charset="0"/>
            </a:endParaRPr>
          </a:p>
        </p:txBody>
      </p:sp>
      <p:sp>
        <p:nvSpPr>
          <p:cNvPr id="90" name="Round Diagonal Corner Rectangle 89"/>
          <p:cNvSpPr/>
          <p:nvPr/>
        </p:nvSpPr>
        <p:spPr bwMode="auto">
          <a:xfrm>
            <a:off x="338287" y="8564816"/>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In the Western zone over 50% storages have FSSA certification. Similar proportion in the South have HACCP certification.</a:t>
            </a:r>
          </a:p>
          <a:p>
            <a:pPr marL="177800" lvl="1" indent="-177800" algn="l">
              <a:buFont typeface="Arial" pitchFamily="34" charset="0"/>
              <a:buChar char="•"/>
            </a:pPr>
            <a:r>
              <a:rPr lang="en-US" sz="1200" dirty="0" smtClean="0">
                <a:solidFill>
                  <a:srgbClr val="002060"/>
                </a:solidFill>
                <a:latin typeface="Calibri" pitchFamily="34" charset="0"/>
              </a:rPr>
              <a:t>ISO certification is held in  zones by around a third of the cold stores</a:t>
            </a:r>
          </a:p>
        </p:txBody>
      </p:sp>
      <p:cxnSp>
        <p:nvCxnSpPr>
          <p:cNvPr id="91" name="Straight Connector 90"/>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92" name="TextBox 91"/>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94" name="TextBox 93"/>
          <p:cNvSpPr txBox="1"/>
          <p:nvPr/>
        </p:nvSpPr>
        <p:spPr>
          <a:xfrm>
            <a:off x="1221613" y="1685826"/>
            <a:ext cx="595036"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n=841)</a:t>
            </a:r>
            <a:endParaRPr lang="en-US" sz="1000" b="1" dirty="0">
              <a:solidFill>
                <a:srgbClr val="002060"/>
              </a:solidFill>
              <a:latin typeface="Calibri" pitchFamily="34" charset="0"/>
            </a:endParaRPr>
          </a:p>
        </p:txBody>
      </p:sp>
      <p:sp>
        <p:nvSpPr>
          <p:cNvPr id="95" name="TextBox 94"/>
          <p:cNvSpPr txBox="1"/>
          <p:nvPr/>
        </p:nvSpPr>
        <p:spPr>
          <a:xfrm>
            <a:off x="2281526"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n=449)</a:t>
            </a:r>
            <a:endParaRPr lang="en-US" sz="1000" b="1" dirty="0">
              <a:solidFill>
                <a:srgbClr val="002060"/>
              </a:solidFill>
              <a:latin typeface="Calibri" pitchFamily="34" charset="0"/>
            </a:endParaRPr>
          </a:p>
        </p:txBody>
      </p:sp>
      <p:sp>
        <p:nvSpPr>
          <p:cNvPr id="96" name="TextBox 95"/>
          <p:cNvSpPr txBox="1"/>
          <p:nvPr/>
        </p:nvSpPr>
        <p:spPr>
          <a:xfrm>
            <a:off x="3196132"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n=177)</a:t>
            </a:r>
            <a:endParaRPr lang="en-US" sz="1000" b="1" dirty="0">
              <a:solidFill>
                <a:srgbClr val="002060"/>
              </a:solidFill>
              <a:latin typeface="Calibri" pitchFamily="34" charset="0"/>
            </a:endParaRPr>
          </a:p>
        </p:txBody>
      </p:sp>
      <p:sp>
        <p:nvSpPr>
          <p:cNvPr id="97" name="TextBox 96"/>
          <p:cNvSpPr txBox="1"/>
          <p:nvPr/>
        </p:nvSpPr>
        <p:spPr>
          <a:xfrm>
            <a:off x="4164279" y="1685826"/>
            <a:ext cx="612668"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n=295)</a:t>
            </a:r>
            <a:endParaRPr lang="en-US" sz="1000" b="1" dirty="0">
              <a:solidFill>
                <a:srgbClr val="002060"/>
              </a:solidFill>
              <a:latin typeface="Calibri" pitchFamily="34" charset="0"/>
            </a:endParaRPr>
          </a:p>
        </p:txBody>
      </p:sp>
      <p:sp>
        <p:nvSpPr>
          <p:cNvPr id="98" name="TextBox 97"/>
          <p:cNvSpPr txBox="1"/>
          <p:nvPr/>
        </p:nvSpPr>
        <p:spPr>
          <a:xfrm>
            <a:off x="5169981"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n=15)</a:t>
            </a:r>
            <a:endParaRPr lang="en-US" sz="1000" b="1" dirty="0">
              <a:solidFill>
                <a:srgbClr val="002060"/>
              </a:solidFill>
              <a:latin typeface="Calibri" pitchFamily="34" charset="0"/>
            </a:endParaRPr>
          </a:p>
        </p:txBody>
      </p:sp>
      <p:sp>
        <p:nvSpPr>
          <p:cNvPr id="99" name="TextBox 98"/>
          <p:cNvSpPr txBox="1"/>
          <p:nvPr/>
        </p:nvSpPr>
        <p:spPr>
          <a:xfrm>
            <a:off x="60490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a:t>
            </a:r>
            <a:endParaRPr lang="en-US" sz="1000" b="1" dirty="0">
              <a:solidFill>
                <a:srgbClr val="002060"/>
              </a:solidFill>
              <a:latin typeface="Calibri" pitchFamily="34" charset="0"/>
            </a:endParaRPr>
          </a:p>
        </p:txBody>
      </p:sp>
      <p:graphicFrame>
        <p:nvGraphicFramePr>
          <p:cNvPr id="101" name="Table 100"/>
          <p:cNvGraphicFramePr>
            <a:graphicFrameLocks noGrp="1"/>
          </p:cNvGraphicFramePr>
          <p:nvPr/>
        </p:nvGraphicFramePr>
        <p:xfrm>
          <a:off x="76200" y="6109787"/>
          <a:ext cx="1419166" cy="2196013"/>
        </p:xfrm>
        <a:graphic>
          <a:graphicData uri="http://schemas.openxmlformats.org/drawingml/2006/table">
            <a:tbl>
              <a:tblPr/>
              <a:tblGrid>
                <a:gridCol w="1419166"/>
              </a:tblGrid>
              <a:tr h="418013">
                <a:tc>
                  <a:txBody>
                    <a:bodyPr/>
                    <a:lstStyle/>
                    <a:p>
                      <a:pPr algn="r" fontAlgn="ctr"/>
                      <a:r>
                        <a:rPr lang="en-US" sz="900" b="0" i="0" u="none" strike="noStrike" kern="1200" dirty="0">
                          <a:solidFill>
                            <a:srgbClr val="002060"/>
                          </a:solidFill>
                          <a:latin typeface="Calibri"/>
                          <a:ea typeface="+mn-ea"/>
                          <a:cs typeface="+mn-cs"/>
                        </a:rPr>
                        <a:t> FSSA (Food Safety Standard Association of India )</a:t>
                      </a:r>
                    </a:p>
                  </a:txBody>
                  <a:tcPr marL="45720" marR="45720" marT="9525" marB="0" anchor="ctr">
                    <a:lnL>
                      <a:noFill/>
                    </a:lnL>
                    <a:lnR>
                      <a:noFill/>
                    </a:lnR>
                    <a:lnT>
                      <a:noFill/>
                    </a:lnT>
                    <a:lnB w="3175" cap="flat" cmpd="sng" algn="ctr">
                      <a:solidFill>
                        <a:schemeClr val="tx2"/>
                      </a:solidFill>
                      <a:prstDash val="dot"/>
                      <a:round/>
                      <a:headEnd type="none" w="med" len="med"/>
                      <a:tailEnd type="none" w="med" len="med"/>
                    </a:lnB>
                  </a:tcPr>
                </a:tc>
              </a:tr>
              <a:tr h="457200">
                <a:tc>
                  <a:txBody>
                    <a:bodyPr/>
                    <a:lstStyle/>
                    <a:p>
                      <a:pPr algn="r" fontAlgn="ctr"/>
                      <a:r>
                        <a:rPr lang="en-US" sz="900" b="0" i="0" u="none" strike="noStrike" kern="1200" dirty="0">
                          <a:solidFill>
                            <a:srgbClr val="002060"/>
                          </a:solidFill>
                          <a:latin typeface="Calibri"/>
                          <a:ea typeface="+mn-ea"/>
                          <a:cs typeface="+mn-cs"/>
                        </a:rPr>
                        <a:t> HACCP</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860">
                <a:tc>
                  <a:txBody>
                    <a:bodyPr/>
                    <a:lstStyle/>
                    <a:p>
                      <a:pPr algn="r" fontAlgn="ctr"/>
                      <a:r>
                        <a:rPr lang="en-US" sz="900" b="0" i="0" u="none" strike="noStrike" kern="1200" dirty="0">
                          <a:solidFill>
                            <a:srgbClr val="002060"/>
                          </a:solidFill>
                          <a:latin typeface="Calibri"/>
                          <a:ea typeface="+mn-ea"/>
                          <a:cs typeface="+mn-cs"/>
                        </a:rPr>
                        <a:t> ISO</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97840">
                <a:tc>
                  <a:txBody>
                    <a:bodyPr/>
                    <a:lstStyle/>
                    <a:p>
                      <a:pPr algn="r" fontAlgn="ctr"/>
                      <a:r>
                        <a:rPr lang="en-US" sz="900" b="0" i="0" u="none" strike="noStrike" kern="1200" dirty="0">
                          <a:solidFill>
                            <a:srgbClr val="002060"/>
                          </a:solidFill>
                          <a:latin typeface="Calibri"/>
                          <a:ea typeface="+mn-ea"/>
                          <a:cs typeface="+mn-cs"/>
                        </a:rPr>
                        <a:t> WDRA (Warehousing Development and Regulatory Authority)</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19100">
                <a:tc>
                  <a:txBody>
                    <a:bodyPr/>
                    <a:lstStyle/>
                    <a:p>
                      <a:pPr algn="r" fontAlgn="ctr"/>
                      <a:r>
                        <a:rPr lang="en-US" sz="900" b="0" i="0" u="none" strike="noStrike" kern="1200" dirty="0">
                          <a:solidFill>
                            <a:srgbClr val="002060"/>
                          </a:solidFill>
                          <a:latin typeface="Calibri"/>
                          <a:ea typeface="+mn-ea"/>
                          <a:cs typeface="+mn-cs"/>
                        </a:rPr>
                        <a:t> Others Specify</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34" name="Chart 33"/>
          <p:cNvGraphicFramePr/>
          <p:nvPr/>
        </p:nvGraphicFramePr>
        <p:xfrm>
          <a:off x="5846762" y="6058807"/>
          <a:ext cx="1355483" cy="2576343"/>
        </p:xfrm>
        <a:graphic>
          <a:graphicData uri="http://schemas.openxmlformats.org/drawingml/2006/chart">
            <c:chart xmlns:c="http://schemas.openxmlformats.org/drawingml/2006/chart" xmlns:r="http://schemas.openxmlformats.org/officeDocument/2006/relationships" r:id="rId12"/>
          </a:graphicData>
        </a:graphic>
      </p:graphicFrame>
    </p:spTree>
  </p:cSld>
  <p:clrMapOvr>
    <a:masterClrMapping/>
  </p:clrMapOvr>
  <p:transition/>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18.2 CERTIFICATION </a:t>
            </a:r>
            <a:r>
              <a:rPr lang="en-US" dirty="0"/>
              <a:t>OR ACCREDITATION</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2" name="Round Diagonal Corner Rectangle 11"/>
          <p:cNvSpPr/>
          <p:nvPr/>
        </p:nvSpPr>
        <p:spPr bwMode="auto">
          <a:xfrm>
            <a:off x="338287" y="8407518"/>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60% storages in Chhattisgarh, Delhi have FSSA certification.</a:t>
            </a:r>
          </a:p>
          <a:p>
            <a:pPr marL="177800" lvl="1" indent="-177800" algn="just">
              <a:buFont typeface="Arial" pitchFamily="34" charset="0"/>
              <a:buChar char="•"/>
            </a:pPr>
            <a:r>
              <a:rPr lang="en-US" sz="1200" dirty="0" smtClean="0">
                <a:solidFill>
                  <a:srgbClr val="002060"/>
                </a:solidFill>
                <a:latin typeface="Calibri" pitchFamily="34" charset="0"/>
              </a:rPr>
              <a:t>Like wise over 60% in  Delhi have HACCP certification &amp; over 60% in Rajasthan and Karnataka have ISO certification</a:t>
            </a:r>
          </a:p>
        </p:txBody>
      </p:sp>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2900553"/>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n=841)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n=231)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66725">
                <a:tc>
                  <a:txBody>
                    <a:bodyPr/>
                    <a:lstStyle/>
                    <a:p>
                      <a:pPr algn="l" fontAlgn="ctr"/>
                      <a:r>
                        <a:rPr lang="en-US" sz="1000" b="0" i="0" u="none" strike="noStrike" kern="1200" dirty="0">
                          <a:solidFill>
                            <a:srgbClr val="002060"/>
                          </a:solidFill>
                          <a:latin typeface="Calibri"/>
                          <a:ea typeface="+mn-ea"/>
                          <a:cs typeface="+mn-cs"/>
                        </a:rPr>
                        <a:t> FSSA (Food Safety Standard Association of India )</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66725">
                <a:tc>
                  <a:txBody>
                    <a:bodyPr/>
                    <a:lstStyle/>
                    <a:p>
                      <a:pPr algn="l" fontAlgn="ctr"/>
                      <a:r>
                        <a:rPr lang="en-US" sz="1000" b="0" i="0" u="none" strike="noStrike" kern="1200" dirty="0">
                          <a:solidFill>
                            <a:srgbClr val="002060"/>
                          </a:solidFill>
                          <a:latin typeface="Calibri"/>
                          <a:ea typeface="+mn-ea"/>
                          <a:cs typeface="+mn-cs"/>
                        </a:rPr>
                        <a:t> HACCP</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66725">
                <a:tc>
                  <a:txBody>
                    <a:bodyPr/>
                    <a:lstStyle/>
                    <a:p>
                      <a:pPr algn="l" fontAlgn="ctr"/>
                      <a:r>
                        <a:rPr lang="en-US" sz="1000" b="0" i="0" u="none" strike="noStrike" kern="1200" dirty="0">
                          <a:solidFill>
                            <a:srgbClr val="002060"/>
                          </a:solidFill>
                          <a:latin typeface="Calibri"/>
                          <a:ea typeface="+mn-ea"/>
                          <a:cs typeface="+mn-cs"/>
                        </a:rPr>
                        <a:t> ISO</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66725">
                <a:tc>
                  <a:txBody>
                    <a:bodyPr/>
                    <a:lstStyle/>
                    <a:p>
                      <a:pPr algn="l" fontAlgn="ctr"/>
                      <a:r>
                        <a:rPr lang="en-US" sz="1000" b="0" i="0" u="none" strike="noStrike" kern="1200" dirty="0">
                          <a:solidFill>
                            <a:srgbClr val="002060"/>
                          </a:solidFill>
                          <a:latin typeface="Calibri"/>
                          <a:ea typeface="+mn-ea"/>
                          <a:cs typeface="+mn-cs"/>
                        </a:rPr>
                        <a:t> WDRA (Warehousing Development and Regulatory Authority)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66725">
                <a:tc>
                  <a:txBody>
                    <a:bodyPr/>
                    <a:lstStyle/>
                    <a:p>
                      <a:pPr algn="l" fontAlgn="ctr"/>
                      <a:r>
                        <a:rPr lang="en-US" sz="1000" b="0" i="0" u="none" strike="noStrike" kern="1200" dirty="0">
                          <a:solidFill>
                            <a:srgbClr val="002060"/>
                          </a:solidFill>
                          <a:latin typeface="Calibri"/>
                          <a:ea typeface="+mn-ea"/>
                          <a:cs typeface="+mn-cs"/>
                        </a:rPr>
                        <a:t> Others Specify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 xmlns:p14="http://schemas.microsoft.com/office/powerpoint/2010/main" val="1900869649"/>
              </p:ext>
            </p:extLst>
          </p:nvPr>
        </p:nvGraphicFramePr>
        <p:xfrm>
          <a:off x="304801" y="5084408"/>
          <a:ext cx="6305549" cy="292798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n=841)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Haryana</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75869">
                <a:tc>
                  <a:txBody>
                    <a:bodyPr/>
                    <a:lstStyle/>
                    <a:p>
                      <a:pPr algn="l" fontAlgn="ctr"/>
                      <a:r>
                        <a:rPr lang="en-US" sz="1000" b="0" i="0" u="none" strike="noStrike" kern="1200" dirty="0">
                          <a:solidFill>
                            <a:srgbClr val="002060"/>
                          </a:solidFill>
                          <a:latin typeface="Calibri"/>
                          <a:ea typeface="+mn-ea"/>
                          <a:cs typeface="+mn-cs"/>
                        </a:rPr>
                        <a:t> FSSA (Food Safety Standard Association of India )</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75869">
                <a:tc>
                  <a:txBody>
                    <a:bodyPr/>
                    <a:lstStyle/>
                    <a:p>
                      <a:pPr algn="l" fontAlgn="ctr"/>
                      <a:r>
                        <a:rPr lang="en-US" sz="1000" b="0" i="0" u="none" strike="noStrike" kern="1200" dirty="0">
                          <a:solidFill>
                            <a:srgbClr val="002060"/>
                          </a:solidFill>
                          <a:latin typeface="Calibri"/>
                          <a:ea typeface="+mn-ea"/>
                          <a:cs typeface="+mn-cs"/>
                        </a:rPr>
                        <a:t> HACCP</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75869">
                <a:tc>
                  <a:txBody>
                    <a:bodyPr/>
                    <a:lstStyle/>
                    <a:p>
                      <a:pPr algn="l" fontAlgn="ctr"/>
                      <a:r>
                        <a:rPr lang="en-US" sz="1000" b="0" i="0" u="none" strike="noStrike" kern="1200" dirty="0">
                          <a:solidFill>
                            <a:srgbClr val="002060"/>
                          </a:solidFill>
                          <a:latin typeface="Calibri"/>
                          <a:ea typeface="+mn-ea"/>
                          <a:cs typeface="+mn-cs"/>
                        </a:rPr>
                        <a:t> ISO</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75869">
                <a:tc>
                  <a:txBody>
                    <a:bodyPr/>
                    <a:lstStyle/>
                    <a:p>
                      <a:pPr algn="l" fontAlgn="ctr"/>
                      <a:r>
                        <a:rPr lang="en-US" sz="1000" b="0" i="0" u="none" strike="noStrike" kern="1200" dirty="0">
                          <a:solidFill>
                            <a:srgbClr val="002060"/>
                          </a:solidFill>
                          <a:latin typeface="Calibri"/>
                          <a:ea typeface="+mn-ea"/>
                          <a:cs typeface="+mn-cs"/>
                        </a:rPr>
                        <a:t> WDRA (Warehousing Development and Regulatory Authority)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75869">
                <a:tc>
                  <a:txBody>
                    <a:bodyPr/>
                    <a:lstStyle/>
                    <a:p>
                      <a:pPr algn="l" fontAlgn="ctr"/>
                      <a:r>
                        <a:rPr lang="en-US" sz="1000" b="0" i="0" u="none" strike="noStrike" kern="1200" dirty="0">
                          <a:solidFill>
                            <a:srgbClr val="002060"/>
                          </a:solidFill>
                          <a:latin typeface="Calibri"/>
                          <a:ea typeface="+mn-ea"/>
                          <a:cs typeface="+mn-cs"/>
                        </a:rPr>
                        <a:t> Others Specify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0" name="TextBox 9"/>
          <p:cNvSpPr txBox="1"/>
          <p:nvPr/>
        </p:nvSpPr>
        <p:spPr>
          <a:xfrm>
            <a:off x="3311099" y="9669645"/>
            <a:ext cx="2111475"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having certification</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18.2 CERTIFICATION OR ACCREDITATION</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2" name="Round Diagonal Corner Rectangle 11"/>
          <p:cNvSpPr/>
          <p:nvPr/>
        </p:nvSpPr>
        <p:spPr bwMode="auto">
          <a:xfrm>
            <a:off x="338287" y="8645881"/>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86% cold stores in Kerala have HACCP certification.</a:t>
            </a:r>
            <a:endParaRPr lang="en-US" sz="1200" dirty="0">
              <a:solidFill>
                <a:srgbClr val="002060"/>
              </a:solidFill>
              <a:latin typeface="Calibri" pitchFamily="34" charset="0"/>
            </a:endParaRPr>
          </a:p>
        </p:txBody>
      </p:sp>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1528763"/>
          <a:ext cx="6309807" cy="292798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547931"/>
                <a:gridCol w="594360"/>
                <a:gridCol w="594360"/>
                <a:gridCol w="457200"/>
                <a:gridCol w="457200"/>
                <a:gridCol w="547931"/>
                <a:gridCol w="457200"/>
                <a:gridCol w="731520"/>
                <a:gridCol w="547931"/>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n=841)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75869">
                <a:tc>
                  <a:txBody>
                    <a:bodyPr/>
                    <a:lstStyle/>
                    <a:p>
                      <a:pPr algn="l" fontAlgn="ctr"/>
                      <a:r>
                        <a:rPr lang="en-US" sz="1000" b="0" i="0" u="none" strike="noStrike" kern="1200" dirty="0">
                          <a:solidFill>
                            <a:srgbClr val="002060"/>
                          </a:solidFill>
                          <a:latin typeface="Calibri"/>
                          <a:ea typeface="+mn-ea"/>
                          <a:cs typeface="+mn-cs"/>
                        </a:rPr>
                        <a:t> FSSA (Food Safety Standard Association of India )</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accent2"/>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75869">
                <a:tc>
                  <a:txBody>
                    <a:bodyPr/>
                    <a:lstStyle/>
                    <a:p>
                      <a:pPr algn="l" fontAlgn="ctr"/>
                      <a:r>
                        <a:rPr lang="en-US" sz="1000" b="0" i="0" u="none" strike="noStrike" kern="1200" dirty="0">
                          <a:solidFill>
                            <a:srgbClr val="002060"/>
                          </a:solidFill>
                          <a:latin typeface="Calibri"/>
                          <a:ea typeface="+mn-ea"/>
                          <a:cs typeface="+mn-cs"/>
                        </a:rPr>
                        <a:t> HACCP</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accent2"/>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75869">
                <a:tc>
                  <a:txBody>
                    <a:bodyPr/>
                    <a:lstStyle/>
                    <a:p>
                      <a:pPr algn="l" fontAlgn="ctr"/>
                      <a:r>
                        <a:rPr lang="en-US" sz="1000" b="0" i="0" u="none" strike="noStrike" kern="1200" dirty="0">
                          <a:solidFill>
                            <a:srgbClr val="002060"/>
                          </a:solidFill>
                          <a:latin typeface="Calibri"/>
                          <a:ea typeface="+mn-ea"/>
                          <a:cs typeface="+mn-cs"/>
                        </a:rPr>
                        <a:t> ISO</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accent2"/>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75869">
                <a:tc>
                  <a:txBody>
                    <a:bodyPr/>
                    <a:lstStyle/>
                    <a:p>
                      <a:pPr algn="l" fontAlgn="ctr"/>
                      <a:r>
                        <a:rPr lang="en-US" sz="1000" b="0" i="0" u="none" strike="noStrike" kern="1200" dirty="0">
                          <a:solidFill>
                            <a:srgbClr val="002060"/>
                          </a:solidFill>
                          <a:latin typeface="Calibri"/>
                          <a:ea typeface="+mn-ea"/>
                          <a:cs typeface="+mn-cs"/>
                        </a:rPr>
                        <a:t> WDRA (Warehousing Development and Regulatory Authority)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accent2"/>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75869">
                <a:tc>
                  <a:txBody>
                    <a:bodyPr/>
                    <a:lstStyle/>
                    <a:p>
                      <a:pPr algn="l" fontAlgn="ctr"/>
                      <a:r>
                        <a:rPr lang="en-US" sz="1000" b="0" i="0" u="none" strike="noStrike" kern="1200" dirty="0">
                          <a:solidFill>
                            <a:srgbClr val="002060"/>
                          </a:solidFill>
                          <a:latin typeface="Calibri"/>
                          <a:ea typeface="+mn-ea"/>
                          <a:cs typeface="+mn-cs"/>
                        </a:rPr>
                        <a:t> Others Specify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accent2"/>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 xmlns:p14="http://schemas.microsoft.com/office/powerpoint/2010/main" val="1900869649"/>
              </p:ext>
            </p:extLst>
          </p:nvPr>
        </p:nvGraphicFramePr>
        <p:xfrm>
          <a:off x="304802" y="5073650"/>
          <a:ext cx="6307133" cy="292798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64059"/>
                <a:gridCol w="646946"/>
                <a:gridCol w="646946"/>
                <a:gridCol w="646946"/>
                <a:gridCol w="530699"/>
                <a:gridCol w="530699"/>
                <a:gridCol w="646946"/>
                <a:gridCol w="646946"/>
                <a:gridCol w="64694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n=841)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75869">
                <a:tc>
                  <a:txBody>
                    <a:bodyPr/>
                    <a:lstStyle/>
                    <a:p>
                      <a:pPr algn="l" fontAlgn="ctr"/>
                      <a:r>
                        <a:rPr lang="en-US" sz="1000" b="0" i="0" u="none" strike="noStrike" kern="1200" dirty="0">
                          <a:solidFill>
                            <a:srgbClr val="002060"/>
                          </a:solidFill>
                          <a:latin typeface="Calibri"/>
                          <a:ea typeface="+mn-ea"/>
                          <a:cs typeface="+mn-cs"/>
                        </a:rPr>
                        <a:t> FSSA (Food Safety Standard Association of India )</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75869">
                <a:tc>
                  <a:txBody>
                    <a:bodyPr/>
                    <a:lstStyle/>
                    <a:p>
                      <a:pPr algn="l" fontAlgn="ctr"/>
                      <a:r>
                        <a:rPr lang="en-US" sz="1000" b="0" i="0" u="none" strike="noStrike" kern="1200" dirty="0">
                          <a:solidFill>
                            <a:srgbClr val="002060"/>
                          </a:solidFill>
                          <a:latin typeface="Calibri"/>
                          <a:ea typeface="+mn-ea"/>
                          <a:cs typeface="+mn-cs"/>
                        </a:rPr>
                        <a:t> HACCP</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100</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75869">
                <a:tc>
                  <a:txBody>
                    <a:bodyPr/>
                    <a:lstStyle/>
                    <a:p>
                      <a:pPr algn="l" fontAlgn="ctr"/>
                      <a:r>
                        <a:rPr lang="en-US" sz="1000" b="0" i="0" u="none" strike="noStrike" kern="1200" dirty="0">
                          <a:solidFill>
                            <a:srgbClr val="002060"/>
                          </a:solidFill>
                          <a:latin typeface="Calibri"/>
                          <a:ea typeface="+mn-ea"/>
                          <a:cs typeface="+mn-cs"/>
                        </a:rPr>
                        <a:t> ISO</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75869">
                <a:tc>
                  <a:txBody>
                    <a:bodyPr/>
                    <a:lstStyle/>
                    <a:p>
                      <a:pPr algn="l" fontAlgn="ctr"/>
                      <a:r>
                        <a:rPr lang="en-US" sz="1000" b="0" i="0" u="none" strike="noStrike" kern="1200" dirty="0">
                          <a:solidFill>
                            <a:srgbClr val="002060"/>
                          </a:solidFill>
                          <a:latin typeface="Calibri"/>
                          <a:ea typeface="+mn-ea"/>
                          <a:cs typeface="+mn-cs"/>
                        </a:rPr>
                        <a:t> WDRA (Warehousing Development and Regulatory Authority)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75869">
                <a:tc>
                  <a:txBody>
                    <a:bodyPr/>
                    <a:lstStyle/>
                    <a:p>
                      <a:pPr algn="l" fontAlgn="ctr"/>
                      <a:r>
                        <a:rPr lang="en-US" sz="1000" b="0" i="0" u="none" strike="noStrike" kern="1200" dirty="0">
                          <a:solidFill>
                            <a:srgbClr val="002060"/>
                          </a:solidFill>
                          <a:latin typeface="Calibri"/>
                          <a:ea typeface="+mn-ea"/>
                          <a:cs typeface="+mn-cs"/>
                        </a:rPr>
                        <a:t> Others Specify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0" name="TextBox 9"/>
          <p:cNvSpPr txBox="1"/>
          <p:nvPr/>
        </p:nvSpPr>
        <p:spPr>
          <a:xfrm>
            <a:off x="3311099" y="9669645"/>
            <a:ext cx="2111475"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having certification</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a:xfrm>
            <a:off x="936175" y="55379"/>
            <a:ext cx="5439302" cy="922464"/>
          </a:xfrm>
        </p:spPr>
        <p:txBody>
          <a:bodyPr/>
          <a:lstStyle/>
          <a:p>
            <a:r>
              <a:rPr lang="en-US" dirty="0" smtClean="0"/>
              <a:t>18.2 CERTIFICATION OR ACCREDITATION</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42" name="TextBox 141"/>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1" y="1737365"/>
          <a:ext cx="6146799" cy="2662781"/>
        </p:xfrm>
        <a:graphic>
          <a:graphicData uri="http://schemas.openxmlformats.org/drawingml/2006/table">
            <a:tbl>
              <a:tblPr firstRow="1" bandRow="1">
                <a:effectLst>
                  <a:outerShdw blurRad="50800" dist="38100" dir="2700000" algn="tl" rotWithShape="0">
                    <a:prstClr val="black">
                      <a:alpha val="40000"/>
                    </a:prstClr>
                  </a:outerShdw>
                </a:effectLst>
              </a:tblPr>
              <a:tblGrid>
                <a:gridCol w="1694775"/>
                <a:gridCol w="1113006"/>
                <a:gridCol w="1113006"/>
                <a:gridCol w="1113006"/>
                <a:gridCol w="1113006"/>
              </a:tblGrid>
              <a:tr h="867936">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Urban CS’s </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(n=336)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Rural CS’s</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(n=505)</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NHB/NHM</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(n=313)</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Others</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(n=528)</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744">
                <a:tc>
                  <a:txBody>
                    <a:bodyPr/>
                    <a:lstStyle/>
                    <a:p>
                      <a:pPr algn="l" fontAlgn="ctr"/>
                      <a:r>
                        <a:rPr lang="en-US" sz="1000" b="0" i="0" u="none" strike="noStrike" kern="1200" dirty="0">
                          <a:solidFill>
                            <a:srgbClr val="002060"/>
                          </a:solidFill>
                          <a:latin typeface="Calibri"/>
                          <a:ea typeface="+mn-ea"/>
                          <a:cs typeface="+mn-cs"/>
                        </a:rPr>
                        <a:t> FSSA (Food Safety Standard Association of India )</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9744">
                <a:tc>
                  <a:txBody>
                    <a:bodyPr/>
                    <a:lstStyle/>
                    <a:p>
                      <a:pPr algn="l" fontAlgn="ctr"/>
                      <a:r>
                        <a:rPr lang="en-US" sz="1000" b="0" i="0" u="none" strike="noStrike" kern="1200" dirty="0">
                          <a:solidFill>
                            <a:srgbClr val="002060"/>
                          </a:solidFill>
                          <a:latin typeface="Calibri"/>
                          <a:ea typeface="+mn-ea"/>
                          <a:cs typeface="+mn-cs"/>
                        </a:rPr>
                        <a:t> HACCP</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9744">
                <a:tc>
                  <a:txBody>
                    <a:bodyPr/>
                    <a:lstStyle/>
                    <a:p>
                      <a:pPr algn="l" fontAlgn="ctr"/>
                      <a:r>
                        <a:rPr lang="en-US" sz="1000" b="0" i="0" u="none" strike="noStrike" kern="1200" dirty="0">
                          <a:solidFill>
                            <a:srgbClr val="002060"/>
                          </a:solidFill>
                          <a:latin typeface="Calibri"/>
                          <a:ea typeface="+mn-ea"/>
                          <a:cs typeface="+mn-cs"/>
                        </a:rPr>
                        <a:t> ISO</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9744">
                <a:tc>
                  <a:txBody>
                    <a:bodyPr/>
                    <a:lstStyle/>
                    <a:p>
                      <a:pPr algn="l" fontAlgn="ctr"/>
                      <a:r>
                        <a:rPr lang="en-US" sz="1000" b="0" i="0" u="none" strike="noStrike" kern="1200" dirty="0">
                          <a:solidFill>
                            <a:srgbClr val="002060"/>
                          </a:solidFill>
                          <a:latin typeface="Calibri"/>
                          <a:ea typeface="+mn-ea"/>
                          <a:cs typeface="+mn-cs"/>
                        </a:rPr>
                        <a:t> WDRA (Warehousing Development and Regulatory Authority)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9744">
                <a:tc>
                  <a:txBody>
                    <a:bodyPr/>
                    <a:lstStyle/>
                    <a:p>
                      <a:pPr algn="l" fontAlgn="ctr"/>
                      <a:r>
                        <a:rPr lang="en-US" sz="1000" b="0" i="0" u="none" strike="noStrike" kern="1200" dirty="0">
                          <a:solidFill>
                            <a:srgbClr val="002060"/>
                          </a:solidFill>
                          <a:latin typeface="Calibri"/>
                          <a:ea typeface="+mn-ea"/>
                          <a:cs typeface="+mn-cs"/>
                        </a:rPr>
                        <a:t> Others Specify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0" name="Round Diagonal Corner Rectangle 9"/>
          <p:cNvSpPr/>
          <p:nvPr/>
        </p:nvSpPr>
        <p:spPr bwMode="auto">
          <a:xfrm>
            <a:off x="338287" y="5225195"/>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Almost similar proportion of urban and rural cold storages have FSSA certification (42 – 43%).</a:t>
            </a:r>
          </a:p>
          <a:p>
            <a:pPr marL="177800" lvl="1" indent="-177800" algn="l">
              <a:buFont typeface="Arial" pitchFamily="34" charset="0"/>
              <a:buChar char="•"/>
            </a:pPr>
            <a:r>
              <a:rPr lang="en-US" sz="1200" dirty="0" smtClean="0">
                <a:solidFill>
                  <a:srgbClr val="002060"/>
                </a:solidFill>
                <a:latin typeface="Calibri" pitchFamily="34" charset="0"/>
              </a:rPr>
              <a:t>HACCP certification is available with 42% of urban cold storages as against 34% of rural cold storages.  </a:t>
            </a:r>
          </a:p>
          <a:p>
            <a:pPr marL="177800" lvl="1" indent="-177800" algn="l">
              <a:buFont typeface="Arial" pitchFamily="34" charset="0"/>
              <a:buChar char="•"/>
            </a:pP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a:xfrm>
            <a:off x="936175" y="55379"/>
            <a:ext cx="5439302" cy="922464"/>
          </a:xfrm>
        </p:spPr>
        <p:txBody>
          <a:bodyPr/>
          <a:lstStyle/>
          <a:p>
            <a:r>
              <a:rPr lang="en-US" dirty="0" smtClean="0"/>
              <a:t>18.2 CERTIFICATION OR ACCREDITATION</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42" name="TextBox 141"/>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1" y="1737365"/>
          <a:ext cx="6190591" cy="2808906"/>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45171"/>
                <a:gridCol w="949084"/>
                <a:gridCol w="949084"/>
                <a:gridCol w="949084"/>
                <a:gridCol w="949084"/>
                <a:gridCol w="949084"/>
              </a:tblGrid>
              <a:tr h="867936">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n=841)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Proprietorship</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(n=197)</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Partnership</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(n=232)</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Company (Public Ltd.)</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(n=60)</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Company (Private Ltd.)</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(n=264)</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744">
                <a:tc>
                  <a:txBody>
                    <a:bodyPr/>
                    <a:lstStyle/>
                    <a:p>
                      <a:pPr algn="l" fontAlgn="ctr"/>
                      <a:r>
                        <a:rPr lang="en-US" sz="1000" b="0" i="0" u="none" strike="noStrike" kern="1200" dirty="0">
                          <a:solidFill>
                            <a:srgbClr val="002060"/>
                          </a:solidFill>
                          <a:latin typeface="Calibri"/>
                          <a:ea typeface="+mn-ea"/>
                          <a:cs typeface="+mn-cs"/>
                        </a:rPr>
                        <a:t> FSSA (Food Safety Standard Association of India )</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9744">
                <a:tc>
                  <a:txBody>
                    <a:bodyPr/>
                    <a:lstStyle/>
                    <a:p>
                      <a:pPr algn="l" fontAlgn="ctr"/>
                      <a:r>
                        <a:rPr lang="en-US" sz="1000" b="0" i="0" u="none" strike="noStrike" kern="1200" dirty="0">
                          <a:solidFill>
                            <a:srgbClr val="002060"/>
                          </a:solidFill>
                          <a:latin typeface="Calibri"/>
                          <a:ea typeface="+mn-ea"/>
                          <a:cs typeface="+mn-cs"/>
                        </a:rPr>
                        <a:t> HACCP</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9744">
                <a:tc>
                  <a:txBody>
                    <a:bodyPr/>
                    <a:lstStyle/>
                    <a:p>
                      <a:pPr algn="l" fontAlgn="ctr"/>
                      <a:r>
                        <a:rPr lang="en-US" sz="1000" b="0" i="0" u="none" strike="noStrike" kern="1200" dirty="0">
                          <a:solidFill>
                            <a:srgbClr val="002060"/>
                          </a:solidFill>
                          <a:latin typeface="Calibri"/>
                          <a:ea typeface="+mn-ea"/>
                          <a:cs typeface="+mn-cs"/>
                        </a:rPr>
                        <a:t> ISO</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9744">
                <a:tc>
                  <a:txBody>
                    <a:bodyPr/>
                    <a:lstStyle/>
                    <a:p>
                      <a:pPr algn="l" fontAlgn="ctr"/>
                      <a:r>
                        <a:rPr lang="en-US" sz="1000" b="0" i="0" u="none" strike="noStrike" kern="1200" dirty="0">
                          <a:solidFill>
                            <a:srgbClr val="002060"/>
                          </a:solidFill>
                          <a:latin typeface="Calibri"/>
                          <a:ea typeface="+mn-ea"/>
                          <a:cs typeface="+mn-cs"/>
                        </a:rPr>
                        <a:t> WDRA (Warehousing Development and Regulatory Authority)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9744">
                <a:tc>
                  <a:txBody>
                    <a:bodyPr/>
                    <a:lstStyle/>
                    <a:p>
                      <a:pPr algn="l" fontAlgn="ctr"/>
                      <a:r>
                        <a:rPr lang="en-US" sz="1000" b="0" i="0" u="none" strike="noStrike" kern="1200" dirty="0">
                          <a:solidFill>
                            <a:srgbClr val="002060"/>
                          </a:solidFill>
                          <a:latin typeface="Calibri"/>
                          <a:ea typeface="+mn-ea"/>
                          <a:cs typeface="+mn-cs"/>
                        </a:rPr>
                        <a:t> Others Specify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9" name="Table 18"/>
          <p:cNvGraphicFramePr>
            <a:graphicFrameLocks noGrp="1"/>
          </p:cNvGraphicFramePr>
          <p:nvPr>
            <p:extLst>
              <p:ext uri="{D42A27DB-BD31-4B8C-83A1-F6EECF244321}">
                <p14:modId xmlns:p14="http://schemas.microsoft.com/office/powerpoint/2010/main" xmlns="" val="1900869649"/>
              </p:ext>
            </p:extLst>
          </p:nvPr>
        </p:nvGraphicFramePr>
        <p:xfrm>
          <a:off x="304801" y="4852325"/>
          <a:ext cx="6222124" cy="2957441"/>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56669"/>
                <a:gridCol w="871371"/>
                <a:gridCol w="914400"/>
                <a:gridCol w="945931"/>
                <a:gridCol w="993228"/>
                <a:gridCol w="1040525"/>
              </a:tblGrid>
              <a:tr h="1066379">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Association (Public)</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Association (Private)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(n=2)</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Cooperative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(n=52)</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Government (Co./Dept./ PSU)</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(n=28)</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Not classified under any Ownership type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(n=3)</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13108">
                <a:tc>
                  <a:txBody>
                    <a:bodyPr/>
                    <a:lstStyle/>
                    <a:p>
                      <a:pPr algn="l" fontAlgn="ctr"/>
                      <a:r>
                        <a:rPr lang="en-US" sz="1000" b="0" i="0" u="none" strike="noStrike" kern="1200" dirty="0">
                          <a:solidFill>
                            <a:srgbClr val="002060"/>
                          </a:solidFill>
                          <a:latin typeface="Calibri"/>
                          <a:ea typeface="+mn-ea"/>
                          <a:cs typeface="+mn-cs"/>
                        </a:rPr>
                        <a:t> FSSA (Food Safety Standard Association of India )</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13108">
                <a:tc>
                  <a:txBody>
                    <a:bodyPr/>
                    <a:lstStyle/>
                    <a:p>
                      <a:pPr algn="l" fontAlgn="ctr"/>
                      <a:r>
                        <a:rPr lang="en-US" sz="1000" b="0" i="0" u="none" strike="noStrike" kern="1200" dirty="0">
                          <a:solidFill>
                            <a:srgbClr val="002060"/>
                          </a:solidFill>
                          <a:latin typeface="Calibri"/>
                          <a:ea typeface="+mn-ea"/>
                          <a:cs typeface="+mn-cs"/>
                        </a:rPr>
                        <a:t> HACCP</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13108">
                <a:tc>
                  <a:txBody>
                    <a:bodyPr/>
                    <a:lstStyle/>
                    <a:p>
                      <a:pPr algn="l" fontAlgn="ctr"/>
                      <a:r>
                        <a:rPr lang="en-US" sz="1000" b="0" i="0" u="none" strike="noStrike" kern="1200" dirty="0">
                          <a:solidFill>
                            <a:srgbClr val="002060"/>
                          </a:solidFill>
                          <a:latin typeface="Calibri"/>
                          <a:ea typeface="+mn-ea"/>
                          <a:cs typeface="+mn-cs"/>
                        </a:rPr>
                        <a:t> ISO</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13108">
                <a:tc>
                  <a:txBody>
                    <a:bodyPr/>
                    <a:lstStyle/>
                    <a:p>
                      <a:pPr algn="l" fontAlgn="ctr"/>
                      <a:r>
                        <a:rPr lang="en-US" sz="1000" b="0" i="0" u="none" strike="noStrike" kern="1200" dirty="0">
                          <a:solidFill>
                            <a:srgbClr val="002060"/>
                          </a:solidFill>
                          <a:latin typeface="Calibri"/>
                          <a:ea typeface="+mn-ea"/>
                          <a:cs typeface="+mn-cs"/>
                        </a:rPr>
                        <a:t> WDRA (Warehousing Development and Regulatory Authority)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13108">
                <a:tc>
                  <a:txBody>
                    <a:bodyPr/>
                    <a:lstStyle/>
                    <a:p>
                      <a:pPr algn="l" fontAlgn="ctr"/>
                      <a:r>
                        <a:rPr lang="en-US" sz="1000" b="0" i="0" u="none" strike="noStrike" kern="1200" dirty="0">
                          <a:solidFill>
                            <a:srgbClr val="002060"/>
                          </a:solidFill>
                          <a:latin typeface="Calibri"/>
                          <a:ea typeface="+mn-ea"/>
                          <a:cs typeface="+mn-cs"/>
                        </a:rPr>
                        <a:t> Others Specify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9" name="TextBox 8"/>
          <p:cNvSpPr txBox="1"/>
          <p:nvPr/>
        </p:nvSpPr>
        <p:spPr>
          <a:xfrm>
            <a:off x="139698" y="1104900"/>
            <a:ext cx="2146301"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Ownership Type</a:t>
            </a:r>
            <a:endParaRPr lang="en-US" sz="1800" b="1" i="1" u="sng" dirty="0">
              <a:solidFill>
                <a:srgbClr val="002060"/>
              </a:solidFill>
              <a:latin typeface="Calibri" pitchFamily="34" charset="0"/>
            </a:endParaRPr>
          </a:p>
        </p:txBody>
      </p:sp>
      <p:sp>
        <p:nvSpPr>
          <p:cNvPr id="10" name="Round Diagonal Corner Rectangle 9"/>
          <p:cNvSpPr/>
          <p:nvPr/>
        </p:nvSpPr>
        <p:spPr bwMode="auto">
          <a:xfrm>
            <a:off x="338287" y="8645881"/>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49% cold storages run on partnership basis have a FSSA certification. </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7" name="TextBox 16"/>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26" name="Round Diagonal Corner Rectangle 25"/>
          <p:cNvSpPr/>
          <p:nvPr/>
        </p:nvSpPr>
        <p:spPr bwMode="auto">
          <a:xfrm>
            <a:off x="338287" y="8923021"/>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20% of the Company Public Ltd CS have temperature below  -18</a:t>
            </a:r>
            <a:r>
              <a:rPr lang="en-US" sz="1200" baseline="30000" dirty="0" smtClean="0">
                <a:solidFill>
                  <a:srgbClr val="002060"/>
                </a:solidFill>
                <a:latin typeface="Calibri"/>
              </a:rPr>
              <a:t> 0</a:t>
            </a:r>
            <a:r>
              <a:rPr lang="en-US" sz="1200" dirty="0" smtClean="0">
                <a:solidFill>
                  <a:srgbClr val="002060"/>
                </a:solidFill>
                <a:latin typeface="Calibri"/>
              </a:rPr>
              <a:t> C</a:t>
            </a:r>
          </a:p>
          <a:p>
            <a:pPr marL="177800" lvl="1" indent="-177800" algn="just">
              <a:buFont typeface="Arial" pitchFamily="34" charset="0"/>
              <a:buChar char="•"/>
            </a:pPr>
            <a:r>
              <a:rPr lang="en-US" sz="1200" dirty="0" smtClean="0">
                <a:solidFill>
                  <a:srgbClr val="002060"/>
                </a:solidFill>
                <a:latin typeface="Calibri" pitchFamily="34" charset="0"/>
              </a:rPr>
              <a:t>Among Urban CS, 55% of them have temperature between </a:t>
            </a:r>
            <a:r>
              <a:rPr lang="en-US" sz="1200" dirty="0" smtClean="0">
                <a:solidFill>
                  <a:srgbClr val="002060"/>
                </a:solidFill>
                <a:latin typeface="Calibri"/>
              </a:rPr>
              <a:t>0 </a:t>
            </a:r>
            <a:r>
              <a:rPr lang="en-US" sz="1200" baseline="30000" dirty="0" smtClean="0">
                <a:solidFill>
                  <a:srgbClr val="002060"/>
                </a:solidFill>
                <a:latin typeface="Calibri"/>
              </a:rPr>
              <a:t>0</a:t>
            </a:r>
            <a:r>
              <a:rPr lang="en-US" sz="1200" dirty="0" smtClean="0">
                <a:solidFill>
                  <a:srgbClr val="002060"/>
                </a:solidFill>
                <a:latin typeface="Calibri"/>
              </a:rPr>
              <a:t> &amp; 10 </a:t>
            </a:r>
            <a:r>
              <a:rPr lang="en-US" sz="1200" baseline="30000" dirty="0" smtClean="0">
                <a:solidFill>
                  <a:srgbClr val="002060"/>
                </a:solidFill>
                <a:latin typeface="Calibri"/>
              </a:rPr>
              <a:t>0</a:t>
            </a:r>
            <a:r>
              <a:rPr lang="en-US" sz="1200" dirty="0" smtClean="0">
                <a:solidFill>
                  <a:srgbClr val="002060"/>
                </a:solidFill>
                <a:latin typeface="Calibri"/>
              </a:rPr>
              <a:t>C. The corresponding temperature  among rural CS is 80%.</a:t>
            </a:r>
            <a:endParaRPr lang="en-US" sz="1200" dirty="0" smtClean="0">
              <a:solidFill>
                <a:srgbClr val="002060"/>
              </a:solidFill>
              <a:latin typeface="Calibri" pitchFamily="34" charset="0"/>
            </a:endParaRP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799" y="3937561"/>
          <a:ext cx="6203574" cy="20568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806389"/>
                <a:gridCol w="879437"/>
                <a:gridCol w="879437"/>
                <a:gridCol w="879437"/>
                <a:gridCol w="879437"/>
                <a:gridCol w="87943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Proprietorship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(n=3561)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Partnership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(n=4658)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 Ltd. </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(n=588)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 Ltd.</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(n=4392)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(n=15)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07532">
                <a:tc>
                  <a:txBody>
                    <a:bodyPr/>
                    <a:lstStyle/>
                    <a:p>
                      <a:pPr algn="l" fontAlgn="ctr"/>
                      <a:r>
                        <a:rPr lang="en-US" sz="1000" b="0" i="0" u="none" strike="noStrike" kern="1200" dirty="0">
                          <a:solidFill>
                            <a:srgbClr val="002060"/>
                          </a:solidFill>
                          <a:latin typeface="Calibri"/>
                          <a:ea typeface="+mn-ea"/>
                          <a:cs typeface="+mn-cs"/>
                        </a:rPr>
                        <a:t>Mild Chill &gt;</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72534">
                <a:tc>
                  <a:txBody>
                    <a:bodyPr/>
                    <a:lstStyle/>
                    <a:p>
                      <a:pPr algn="l" fontAlgn="ctr"/>
                      <a:r>
                        <a:rPr lang="en-US" sz="1000" b="0" i="0" u="none" strike="noStrike" kern="1200" dirty="0">
                          <a:solidFill>
                            <a:srgbClr val="002060"/>
                          </a:solidFill>
                          <a:latin typeface="Calibri"/>
                          <a:ea typeface="+mn-ea"/>
                          <a:cs typeface="+mn-cs"/>
                        </a:rPr>
                        <a:t>Chill betn. </a:t>
                      </a:r>
                      <a:r>
                        <a:rPr lang="en-US" sz="1000" b="0" i="0" u="none" strike="noStrike" kern="1200" dirty="0" smtClean="0">
                          <a:solidFill>
                            <a:srgbClr val="002060"/>
                          </a:solidFill>
                          <a:latin typeface="Calibri"/>
                          <a:ea typeface="+mn-ea"/>
                          <a:cs typeface="+mn-cs"/>
                        </a:rPr>
                        <a:t>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a:t>
                      </a:r>
                      <a:r>
                        <a:rPr lang="en-US" sz="1000" b="0" i="0" u="none" strike="noStrike" kern="1200" dirty="0">
                          <a:solidFill>
                            <a:srgbClr val="002060"/>
                          </a:solidFill>
                          <a:latin typeface="Calibri"/>
                          <a:ea typeface="+mn-ea"/>
                          <a:cs typeface="+mn-cs"/>
                        </a:rPr>
                        <a:t>&amp; </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06400">
                <a:tc>
                  <a:txBody>
                    <a:bodyPr/>
                    <a:lstStyle/>
                    <a:p>
                      <a:pPr algn="l" fontAlgn="ctr"/>
                      <a:r>
                        <a:rPr lang="en-US" sz="1000" b="0" i="0" u="none" strike="noStrike" kern="1200" dirty="0">
                          <a:solidFill>
                            <a:srgbClr val="002060"/>
                          </a:solidFill>
                          <a:latin typeface="Calibri"/>
                          <a:ea typeface="+mn-ea"/>
                          <a:cs typeface="+mn-cs"/>
                        </a:rPr>
                        <a:t>Frozen below </a:t>
                      </a:r>
                      <a:r>
                        <a:rPr lang="en-US" sz="1000" b="0" i="0" u="none" strike="noStrike" kern="1200" baseline="0" dirty="0" smtClean="0">
                          <a:solidFill>
                            <a:srgbClr val="002060"/>
                          </a:solidFill>
                          <a:latin typeface="Calibri"/>
                          <a:ea typeface="+mn-ea"/>
                          <a:cs typeface="+mn-cs"/>
                        </a:rPr>
                        <a:t> -18</a:t>
                      </a:r>
                      <a:r>
                        <a:rPr lang="en-US" sz="1000" b="0" i="0" u="none" strike="noStrike" kern="1200" dirty="0" smtClean="0">
                          <a:solidFill>
                            <a:srgbClr val="002060"/>
                          </a:solidFill>
                          <a:latin typeface="Calibri"/>
                          <a:ea typeface="+mn-ea"/>
                          <a:cs typeface="+mn-cs"/>
                        </a:rPr>
                        <a:t>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1734">
                <a:tc>
                  <a:txBody>
                    <a:bodyPr/>
                    <a:lstStyle/>
                    <a:p>
                      <a:pPr algn="l" fontAlgn="ctr"/>
                      <a:r>
                        <a:rPr lang="en-US" sz="1000" b="0" i="0" u="none" strike="noStrike" kern="1200" dirty="0">
                          <a:solidFill>
                            <a:srgbClr val="002060"/>
                          </a:solidFill>
                          <a:latin typeface="Calibri"/>
                          <a:ea typeface="+mn-ea"/>
                          <a:cs typeface="+mn-cs"/>
                        </a:rPr>
                        <a:t>DK / 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6311539"/>
          <a:ext cx="6217025" cy="190112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833281"/>
                <a:gridCol w="1095936"/>
                <a:gridCol w="1095936"/>
                <a:gridCol w="1095936"/>
                <a:gridCol w="109593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(n=28)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Cooperative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(n=322)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Government</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(Co./Dept./PSU)</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(n=233)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Not mentioned ownership type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(n=58)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70354">
                <a:tc>
                  <a:txBody>
                    <a:bodyPr/>
                    <a:lstStyle/>
                    <a:p>
                      <a:pPr algn="l" fontAlgn="ctr"/>
                      <a:r>
                        <a:rPr lang="en-US" sz="1000" b="0" i="0" u="none" strike="noStrike" kern="1200" dirty="0">
                          <a:solidFill>
                            <a:srgbClr val="002060"/>
                          </a:solidFill>
                          <a:latin typeface="Calibri"/>
                          <a:ea typeface="+mn-ea"/>
                          <a:cs typeface="+mn-cs"/>
                        </a:rPr>
                        <a:t>Mild Chill &gt;</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55600">
                <a:tc>
                  <a:txBody>
                    <a:bodyPr/>
                    <a:lstStyle/>
                    <a:p>
                      <a:pPr algn="l" fontAlgn="ctr"/>
                      <a:r>
                        <a:rPr lang="en-US" sz="1000" b="0" i="0" u="none" strike="noStrike" kern="1200" dirty="0">
                          <a:solidFill>
                            <a:srgbClr val="002060"/>
                          </a:solidFill>
                          <a:latin typeface="Calibri"/>
                          <a:ea typeface="+mn-ea"/>
                          <a:cs typeface="+mn-cs"/>
                        </a:rPr>
                        <a:t>Chill betn. </a:t>
                      </a:r>
                      <a:r>
                        <a:rPr lang="en-US" sz="1000" b="0" i="0" u="none" strike="noStrike" kern="1200" dirty="0" smtClean="0">
                          <a:solidFill>
                            <a:srgbClr val="002060"/>
                          </a:solidFill>
                          <a:latin typeface="Calibri"/>
                          <a:ea typeface="+mn-ea"/>
                          <a:cs typeface="+mn-cs"/>
                        </a:rPr>
                        <a:t>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a:t>
                      </a:r>
                      <a:r>
                        <a:rPr lang="en-US" sz="1000" b="0" i="0" u="none" strike="noStrike" kern="1200" dirty="0">
                          <a:solidFill>
                            <a:srgbClr val="002060"/>
                          </a:solidFill>
                          <a:latin typeface="Calibri"/>
                          <a:ea typeface="+mn-ea"/>
                          <a:cs typeface="+mn-cs"/>
                        </a:rPr>
                        <a:t>&amp; </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38666">
                <a:tc>
                  <a:txBody>
                    <a:bodyPr/>
                    <a:lstStyle/>
                    <a:p>
                      <a:pPr algn="l" fontAlgn="ctr"/>
                      <a:r>
                        <a:rPr lang="en-US" sz="1000" b="0" i="0" u="none" strike="noStrike" kern="1200" dirty="0">
                          <a:solidFill>
                            <a:srgbClr val="002060"/>
                          </a:solidFill>
                          <a:latin typeface="Calibri"/>
                          <a:ea typeface="+mn-ea"/>
                          <a:cs typeface="+mn-cs"/>
                        </a:rPr>
                        <a:t>Frozen below </a:t>
                      </a:r>
                      <a:r>
                        <a:rPr lang="en-US" sz="1000" b="0" i="0" u="none" strike="noStrike" kern="1200" baseline="0" dirty="0" smtClean="0">
                          <a:solidFill>
                            <a:srgbClr val="002060"/>
                          </a:solidFill>
                          <a:latin typeface="Calibri"/>
                          <a:ea typeface="+mn-ea"/>
                          <a:cs typeface="+mn-cs"/>
                        </a:rPr>
                        <a:t> -18</a:t>
                      </a:r>
                      <a:r>
                        <a:rPr lang="en-US" sz="1000" b="0" i="0" u="none" strike="noStrike" kern="1200" dirty="0" smtClean="0">
                          <a:solidFill>
                            <a:srgbClr val="002060"/>
                          </a:solidFill>
                          <a:latin typeface="Calibri"/>
                          <a:ea typeface="+mn-ea"/>
                          <a:cs typeface="+mn-cs"/>
                        </a:rPr>
                        <a:t>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87868">
                <a:tc>
                  <a:txBody>
                    <a:bodyPr/>
                    <a:lstStyle/>
                    <a:p>
                      <a:pPr algn="l" fontAlgn="ctr"/>
                      <a:r>
                        <a:rPr lang="en-US" sz="1000" b="0" i="0" u="none" strike="noStrike" kern="1200" dirty="0">
                          <a:solidFill>
                            <a:srgbClr val="002060"/>
                          </a:solidFill>
                          <a:latin typeface="Calibri"/>
                          <a:ea typeface="+mn-ea"/>
                          <a:cs typeface="+mn-cs"/>
                        </a:rPr>
                        <a:t>DK / 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7" name="Title 7"/>
          <p:cNvSpPr txBox="1">
            <a:spLocks/>
          </p:cNvSpPr>
          <p:nvPr/>
        </p:nvSpPr>
        <p:spPr bwMode="gray">
          <a:xfrm>
            <a:off x="936175" y="41932"/>
            <a:ext cx="5439302" cy="922464"/>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p>
            <a:pPr lvl="0" algn="l" defTabSz="731838" eaLnBrk="1" hangingPunct="1">
              <a:spcBef>
                <a:spcPct val="20000"/>
              </a:spcBef>
            </a:pPr>
            <a:r>
              <a:rPr lang="en-US" b="1" dirty="0" smtClean="0">
                <a:solidFill>
                  <a:srgbClr val="FF0000"/>
                </a:solidFill>
                <a:latin typeface="Calibri" pitchFamily="34" charset="0"/>
                <a:ea typeface="+mj-ea"/>
                <a:cs typeface="+mj-cs"/>
              </a:rPr>
              <a:t>5.4 TEMPERATURE ZONES IN CHAMBERS</a:t>
            </a:r>
          </a:p>
        </p:txBody>
      </p:sp>
      <p:graphicFrame>
        <p:nvGraphicFramePr>
          <p:cNvPr id="9" name="Table 8"/>
          <p:cNvGraphicFramePr>
            <a:graphicFrameLocks noGrp="1"/>
          </p:cNvGraphicFramePr>
          <p:nvPr>
            <p:extLst>
              <p:ext uri="{D42A27DB-BD31-4B8C-83A1-F6EECF244321}">
                <p14:modId xmlns:p14="http://schemas.microsoft.com/office/powerpoint/2010/main" xmlns="" val="1900869649"/>
              </p:ext>
            </p:extLst>
          </p:nvPr>
        </p:nvGraphicFramePr>
        <p:xfrm>
          <a:off x="304798" y="1630433"/>
          <a:ext cx="6271365" cy="19425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2144055"/>
                <a:gridCol w="825462"/>
                <a:gridCol w="825462"/>
                <a:gridCol w="825462"/>
                <a:gridCol w="825462"/>
                <a:gridCol w="825462"/>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All</a:t>
                      </a:r>
                    </a:p>
                    <a:p>
                      <a:pPr algn="ctr" fontAlgn="b"/>
                      <a:r>
                        <a:rPr lang="en-US" sz="1100" b="0" i="0" u="none" strike="noStrike" dirty="0" smtClean="0">
                          <a:solidFill>
                            <a:schemeClr val="bg2"/>
                          </a:solidFill>
                          <a:latin typeface="Calibri"/>
                        </a:rPr>
                        <a:t>(n=5003)</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Urban CS’s</a:t>
                      </a:r>
                    </a:p>
                    <a:p>
                      <a:pPr algn="ctr" fontAlgn="b"/>
                      <a:r>
                        <a:rPr lang="en-US" sz="1100" b="0" i="0" u="none" strike="noStrike" dirty="0" smtClean="0">
                          <a:solidFill>
                            <a:schemeClr val="bg2"/>
                          </a:solidFill>
                          <a:latin typeface="Calibri"/>
                        </a:rPr>
                        <a:t>(n=4061)</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Rural CS’s</a:t>
                      </a:r>
                    </a:p>
                    <a:p>
                      <a:pPr algn="ctr" fontAlgn="b"/>
                      <a:r>
                        <a:rPr lang="en-US" sz="1100" b="0" i="0" u="none" strike="noStrike" dirty="0" smtClean="0">
                          <a:solidFill>
                            <a:schemeClr val="bg2"/>
                          </a:solidFill>
                          <a:latin typeface="Calibri"/>
                        </a:rPr>
                        <a:t>(n=9794)</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NHB/NHM</a:t>
                      </a:r>
                    </a:p>
                    <a:p>
                      <a:pPr algn="ctr" fontAlgn="b"/>
                      <a:r>
                        <a:rPr lang="en-US" sz="1100" b="0" i="0" u="none" strike="noStrike" dirty="0" smtClean="0">
                          <a:solidFill>
                            <a:schemeClr val="bg2"/>
                          </a:solidFill>
                          <a:latin typeface="Calibri"/>
                        </a:rPr>
                        <a:t>(n=8325)</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Others</a:t>
                      </a:r>
                    </a:p>
                    <a:p>
                      <a:pPr algn="ctr" fontAlgn="b"/>
                      <a:r>
                        <a:rPr lang="en-US" sz="1100" b="0" i="0" u="none" strike="noStrike" dirty="0" smtClean="0">
                          <a:solidFill>
                            <a:schemeClr val="bg2"/>
                          </a:solidFill>
                          <a:latin typeface="Calibri"/>
                        </a:rPr>
                        <a:t>(n=5530)</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0927">
                <a:tc>
                  <a:txBody>
                    <a:bodyPr/>
                    <a:lstStyle/>
                    <a:p>
                      <a:pPr algn="l" fontAlgn="ctr"/>
                      <a:r>
                        <a:rPr lang="en-US" sz="1000" b="0" i="0" u="none" strike="noStrike" kern="1200" dirty="0">
                          <a:solidFill>
                            <a:srgbClr val="002060"/>
                          </a:solidFill>
                          <a:latin typeface="Calibri"/>
                          <a:ea typeface="+mn-ea"/>
                          <a:cs typeface="+mn-cs"/>
                        </a:rPr>
                        <a:t>Mild Chill &gt;</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06400">
                <a:tc>
                  <a:txBody>
                    <a:bodyPr/>
                    <a:lstStyle/>
                    <a:p>
                      <a:pPr algn="l" fontAlgn="ctr"/>
                      <a:r>
                        <a:rPr lang="en-US" sz="1000" b="0" i="0" u="none" strike="noStrike" kern="1200" dirty="0">
                          <a:solidFill>
                            <a:srgbClr val="002060"/>
                          </a:solidFill>
                          <a:latin typeface="Calibri"/>
                          <a:ea typeface="+mn-ea"/>
                          <a:cs typeface="+mn-cs"/>
                        </a:rPr>
                        <a:t>Chill betn. </a:t>
                      </a:r>
                      <a:r>
                        <a:rPr lang="en-US" sz="1000" b="0" i="0" u="none" strike="noStrike" kern="1200" dirty="0" smtClean="0">
                          <a:solidFill>
                            <a:srgbClr val="002060"/>
                          </a:solidFill>
                          <a:latin typeface="Calibri"/>
                          <a:ea typeface="+mn-ea"/>
                          <a:cs typeface="+mn-cs"/>
                        </a:rPr>
                        <a:t>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 </a:t>
                      </a:r>
                      <a:r>
                        <a:rPr lang="en-US" sz="1000" b="0" i="0" u="none" strike="noStrike" kern="1200" dirty="0">
                          <a:solidFill>
                            <a:srgbClr val="002060"/>
                          </a:solidFill>
                          <a:latin typeface="Calibri"/>
                          <a:ea typeface="+mn-ea"/>
                          <a:cs typeface="+mn-cs"/>
                        </a:rPr>
                        <a:t>&amp; </a:t>
                      </a:r>
                      <a:r>
                        <a:rPr lang="en-US" sz="1000" b="0" i="0" u="none" strike="noStrike" kern="1200" dirty="0" smtClean="0">
                          <a:solidFill>
                            <a:srgbClr val="002060"/>
                          </a:solidFill>
                          <a:latin typeface="Calibri"/>
                          <a:ea typeface="+mn-ea"/>
                          <a:cs typeface="+mn-cs"/>
                        </a:rPr>
                        <a:t>10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04800">
                <a:tc>
                  <a:txBody>
                    <a:bodyPr/>
                    <a:lstStyle/>
                    <a:p>
                      <a:pPr algn="l" fontAlgn="ctr"/>
                      <a:r>
                        <a:rPr lang="en-US" sz="1000" b="0" i="0" u="none" strike="noStrike" kern="1200" dirty="0">
                          <a:solidFill>
                            <a:srgbClr val="002060"/>
                          </a:solidFill>
                          <a:latin typeface="Calibri"/>
                          <a:ea typeface="+mn-ea"/>
                          <a:cs typeface="+mn-cs"/>
                        </a:rPr>
                        <a:t>Frozen below </a:t>
                      </a:r>
                      <a:r>
                        <a:rPr lang="en-US" sz="1000" b="0" i="0" u="none" strike="noStrike" kern="1200" baseline="0" dirty="0" smtClean="0">
                          <a:solidFill>
                            <a:srgbClr val="002060"/>
                          </a:solidFill>
                          <a:latin typeface="Calibri"/>
                          <a:ea typeface="+mn-ea"/>
                          <a:cs typeface="+mn-cs"/>
                        </a:rPr>
                        <a:t> -18</a:t>
                      </a:r>
                      <a:r>
                        <a:rPr lang="en-US" sz="1000" b="0" i="0" u="none" strike="noStrike" kern="1200" dirty="0" smtClean="0">
                          <a:solidFill>
                            <a:srgbClr val="002060"/>
                          </a:solidFill>
                          <a:latin typeface="Calibri"/>
                          <a:ea typeface="+mn-ea"/>
                          <a:cs typeface="+mn-cs"/>
                        </a:rPr>
                        <a:t> </a:t>
                      </a:r>
                      <a:r>
                        <a:rPr lang="en-US" sz="1000" b="0" i="0" u="none" strike="noStrike" kern="1200" baseline="30000" dirty="0" smtClean="0">
                          <a:solidFill>
                            <a:srgbClr val="002060"/>
                          </a:solidFill>
                          <a:latin typeface="Calibri"/>
                          <a:ea typeface="+mn-ea"/>
                          <a:cs typeface="+mn-cs"/>
                        </a:rPr>
                        <a:t>0</a:t>
                      </a:r>
                      <a:r>
                        <a:rPr lang="en-US" sz="1000" b="0" i="0" u="none" strike="noStrike" kern="1200" dirty="0" smtClean="0">
                          <a:solidFill>
                            <a:srgbClr val="002060"/>
                          </a:solidFill>
                          <a:latin typeface="Calibri"/>
                          <a:ea typeface="+mn-ea"/>
                          <a:cs typeface="+mn-cs"/>
                        </a:rPr>
                        <a:t>C</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1733">
                <a:tc>
                  <a:txBody>
                    <a:bodyPr/>
                    <a:lstStyle/>
                    <a:p>
                      <a:pPr algn="l" fontAlgn="ctr"/>
                      <a:r>
                        <a:rPr lang="en-US" sz="1000" b="0" i="0" u="none" strike="noStrike" kern="1200" dirty="0">
                          <a:solidFill>
                            <a:srgbClr val="002060"/>
                          </a:solidFill>
                          <a:latin typeface="Calibri"/>
                          <a:ea typeface="+mn-ea"/>
                          <a:cs typeface="+mn-cs"/>
                        </a:rPr>
                        <a:t>DK / 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18.3 YEAR </a:t>
            </a:r>
            <a:r>
              <a:rPr lang="en-US" dirty="0"/>
              <a:t>OF ACQUIRING CERTIFICATION</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9" name="Round Diagonal Corner Rectangle 68"/>
          <p:cNvSpPr/>
          <p:nvPr/>
        </p:nvSpPr>
        <p:spPr bwMode="auto">
          <a:xfrm>
            <a:off x="338287" y="7887018"/>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Majority reported taking certification in all type of stores in the last 1 year.</a:t>
            </a:r>
          </a:p>
          <a:p>
            <a:pPr marL="177800" lvl="1" indent="-177800" algn="just">
              <a:buFont typeface="Arial" pitchFamily="34" charset="0"/>
              <a:buChar char="•"/>
            </a:pPr>
            <a:r>
              <a:rPr lang="en-US" sz="1200" dirty="0" smtClean="0">
                <a:solidFill>
                  <a:srgbClr val="002060"/>
                </a:solidFill>
                <a:latin typeface="Calibri" pitchFamily="34" charset="0"/>
              </a:rPr>
              <a:t>Type Q cold stores on an average acquired certification before 6.6 years, which is comparatively the oldest. </a:t>
            </a:r>
          </a:p>
          <a:p>
            <a:pPr marL="177800" lvl="1" indent="-177800" algn="l">
              <a:buFont typeface="Arial" pitchFamily="34" charset="0"/>
              <a:buChar char="•"/>
            </a:pPr>
            <a:r>
              <a:rPr lang="en-US" sz="1200" dirty="0" smtClean="0">
                <a:solidFill>
                  <a:srgbClr val="002060"/>
                </a:solidFill>
                <a:latin typeface="Calibri" pitchFamily="34" charset="0"/>
              </a:rPr>
              <a:t>Type H storages have acquired certification before 5.6 years on an average.</a:t>
            </a:r>
            <a:endParaRPr lang="en-US" sz="1200" dirty="0">
              <a:solidFill>
                <a:srgbClr val="002060"/>
              </a:solidFill>
              <a:latin typeface="Calibri" pitchFamily="34" charset="0"/>
            </a:endParaRPr>
          </a:p>
        </p:txBody>
      </p:sp>
      <p:graphicFrame>
        <p:nvGraphicFramePr>
          <p:cNvPr id="59" name="Table 58"/>
          <p:cNvGraphicFramePr>
            <a:graphicFrameLocks noGrp="1"/>
          </p:cNvGraphicFramePr>
          <p:nvPr/>
        </p:nvGraphicFramePr>
        <p:xfrm>
          <a:off x="304800" y="2210884"/>
          <a:ext cx="1190566" cy="3631113"/>
        </p:xfrm>
        <a:graphic>
          <a:graphicData uri="http://schemas.openxmlformats.org/drawingml/2006/table">
            <a:tbl>
              <a:tblPr/>
              <a:tblGrid>
                <a:gridCol w="1190566"/>
              </a:tblGrid>
              <a:tr h="403457">
                <a:tc>
                  <a:txBody>
                    <a:bodyPr/>
                    <a:lstStyle/>
                    <a:p>
                      <a:pPr algn="r" fontAlgn="ctr"/>
                      <a:r>
                        <a:rPr lang="en-US" sz="1000" b="0" i="0" u="none" strike="noStrike" kern="1200" dirty="0">
                          <a:solidFill>
                            <a:srgbClr val="002060"/>
                          </a:solidFill>
                          <a:latin typeface="Calibri"/>
                          <a:ea typeface="+mn-ea"/>
                          <a:cs typeface="+mn-cs"/>
                        </a:rPr>
                        <a:t> Less than 1 yr </a:t>
                      </a:r>
                      <a:r>
                        <a:rPr lang="en-US" sz="1000" b="0" i="0" u="none" strike="noStrike" kern="1200" dirty="0" smtClean="0">
                          <a:solidFill>
                            <a:srgbClr val="002060"/>
                          </a:solidFill>
                          <a:latin typeface="Calibri"/>
                          <a:ea typeface="+mn-ea"/>
                          <a:cs typeface="+mn-cs"/>
                        </a:rPr>
                        <a:t/>
                      </a:r>
                      <a:br>
                        <a:rPr lang="en-US" sz="1000" b="0" i="0" u="none" strike="noStrike" kern="1200" dirty="0" smtClean="0">
                          <a:solidFill>
                            <a:srgbClr val="002060"/>
                          </a:solidFill>
                          <a:latin typeface="Calibri"/>
                          <a:ea typeface="+mn-ea"/>
                          <a:cs typeface="+mn-cs"/>
                        </a:rPr>
                      </a:b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2012 to 2013)</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403457">
                <a:tc>
                  <a:txBody>
                    <a:bodyPr/>
                    <a:lstStyle/>
                    <a:p>
                      <a:pPr algn="r" fontAlgn="ctr"/>
                      <a:r>
                        <a:rPr lang="en-US" sz="1000" b="0" i="0" u="none" strike="noStrike" kern="1200" dirty="0">
                          <a:solidFill>
                            <a:srgbClr val="002060"/>
                          </a:solidFill>
                          <a:latin typeface="Calibri"/>
                          <a:ea typeface="+mn-ea"/>
                          <a:cs typeface="+mn-cs"/>
                        </a:rPr>
                        <a:t> 2 to 5yrs </a:t>
                      </a:r>
                      <a:r>
                        <a:rPr lang="en-US" sz="1000" b="0" i="0" u="none" strike="noStrike" kern="1200" dirty="0" smtClean="0">
                          <a:solidFill>
                            <a:srgbClr val="002060"/>
                          </a:solidFill>
                          <a:latin typeface="Calibri"/>
                          <a:ea typeface="+mn-ea"/>
                          <a:cs typeface="+mn-cs"/>
                        </a:rPr>
                        <a:t/>
                      </a:r>
                      <a:br>
                        <a:rPr lang="en-US" sz="1000" b="0" i="0" u="none" strike="noStrike" kern="1200" dirty="0" smtClean="0">
                          <a:solidFill>
                            <a:srgbClr val="002060"/>
                          </a:solidFill>
                          <a:latin typeface="Calibri"/>
                          <a:ea typeface="+mn-ea"/>
                          <a:cs typeface="+mn-cs"/>
                        </a:rPr>
                      </a:b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2009 to 2011)</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ctr"/>
                      <a:r>
                        <a:rPr lang="en-US" sz="1000" b="0" i="0" u="none" strike="noStrike" kern="1200" dirty="0">
                          <a:solidFill>
                            <a:srgbClr val="002060"/>
                          </a:solidFill>
                          <a:latin typeface="Calibri"/>
                          <a:ea typeface="+mn-ea"/>
                          <a:cs typeface="+mn-cs"/>
                        </a:rPr>
                        <a:t> 6 to 10yrs </a:t>
                      </a:r>
                      <a:r>
                        <a:rPr lang="en-US" sz="1000" b="0" i="0" u="none" strike="noStrike" kern="1200" dirty="0" smtClean="0">
                          <a:solidFill>
                            <a:srgbClr val="002060"/>
                          </a:solidFill>
                          <a:latin typeface="Calibri"/>
                          <a:ea typeface="+mn-ea"/>
                          <a:cs typeface="+mn-cs"/>
                        </a:rPr>
                        <a:t/>
                      </a:r>
                      <a:br>
                        <a:rPr lang="en-US" sz="1000" b="0" i="0" u="none" strike="noStrike" kern="1200" dirty="0" smtClean="0">
                          <a:solidFill>
                            <a:srgbClr val="002060"/>
                          </a:solidFill>
                          <a:latin typeface="Calibri"/>
                          <a:ea typeface="+mn-ea"/>
                          <a:cs typeface="+mn-cs"/>
                        </a:rPr>
                      </a:b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2004 to 2008)</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ctr"/>
                      <a:r>
                        <a:rPr lang="en-US" sz="1000" b="0" i="0" u="none" strike="noStrike" kern="1200" dirty="0">
                          <a:solidFill>
                            <a:srgbClr val="002060"/>
                          </a:solidFill>
                          <a:latin typeface="Calibri"/>
                          <a:ea typeface="+mn-ea"/>
                          <a:cs typeface="+mn-cs"/>
                        </a:rPr>
                        <a:t> 11 to 15yrs </a:t>
                      </a:r>
                      <a:r>
                        <a:rPr lang="en-US" sz="1000" b="0" i="0" u="none" strike="noStrike" kern="1200" dirty="0" smtClean="0">
                          <a:solidFill>
                            <a:srgbClr val="002060"/>
                          </a:solidFill>
                          <a:latin typeface="Calibri"/>
                          <a:ea typeface="+mn-ea"/>
                          <a:cs typeface="+mn-cs"/>
                        </a:rPr>
                        <a:t/>
                      </a:r>
                      <a:br>
                        <a:rPr lang="en-US" sz="1000" b="0" i="0" u="none" strike="noStrike" kern="1200" dirty="0" smtClean="0">
                          <a:solidFill>
                            <a:srgbClr val="002060"/>
                          </a:solidFill>
                          <a:latin typeface="Calibri"/>
                          <a:ea typeface="+mn-ea"/>
                          <a:cs typeface="+mn-cs"/>
                        </a:rPr>
                      </a:b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1999 to 2003)</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ctr"/>
                      <a:r>
                        <a:rPr lang="en-US" sz="1000" b="0" i="0" u="none" strike="noStrike" kern="1200" dirty="0">
                          <a:solidFill>
                            <a:srgbClr val="002060"/>
                          </a:solidFill>
                          <a:latin typeface="Calibri"/>
                          <a:ea typeface="+mn-ea"/>
                          <a:cs typeface="+mn-cs"/>
                        </a:rPr>
                        <a:t> 16 to 20yrs </a:t>
                      </a:r>
                      <a:r>
                        <a:rPr lang="en-US" sz="1000" b="0" i="0" u="none" strike="noStrike" kern="1200" dirty="0" smtClean="0">
                          <a:solidFill>
                            <a:srgbClr val="002060"/>
                          </a:solidFill>
                          <a:latin typeface="Calibri"/>
                          <a:ea typeface="+mn-ea"/>
                          <a:cs typeface="+mn-cs"/>
                        </a:rPr>
                        <a:t/>
                      </a:r>
                      <a:br>
                        <a:rPr lang="en-US" sz="1000" b="0" i="0" u="none" strike="noStrike" kern="1200" dirty="0" smtClean="0">
                          <a:solidFill>
                            <a:srgbClr val="002060"/>
                          </a:solidFill>
                          <a:latin typeface="Calibri"/>
                          <a:ea typeface="+mn-ea"/>
                          <a:cs typeface="+mn-cs"/>
                        </a:rPr>
                      </a:b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1994 to 1998)</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ctr"/>
                      <a:r>
                        <a:rPr lang="en-US" sz="1000" b="0" i="0" u="none" strike="noStrike" kern="1200" dirty="0">
                          <a:solidFill>
                            <a:srgbClr val="002060"/>
                          </a:solidFill>
                          <a:latin typeface="Calibri"/>
                          <a:ea typeface="+mn-ea"/>
                          <a:cs typeface="+mn-cs"/>
                        </a:rPr>
                        <a:t> 21 to 25yrs </a:t>
                      </a:r>
                      <a:r>
                        <a:rPr lang="en-US" sz="1000" b="0" i="0" u="none" strike="noStrike" kern="1200" dirty="0" smtClean="0">
                          <a:solidFill>
                            <a:srgbClr val="002060"/>
                          </a:solidFill>
                          <a:latin typeface="Calibri"/>
                          <a:ea typeface="+mn-ea"/>
                          <a:cs typeface="+mn-cs"/>
                        </a:rPr>
                        <a:t/>
                      </a:r>
                      <a:br>
                        <a:rPr lang="en-US" sz="1000" b="0" i="0" u="none" strike="noStrike" kern="1200" dirty="0" smtClean="0">
                          <a:solidFill>
                            <a:srgbClr val="002060"/>
                          </a:solidFill>
                          <a:latin typeface="Calibri"/>
                          <a:ea typeface="+mn-ea"/>
                          <a:cs typeface="+mn-cs"/>
                        </a:rPr>
                      </a:b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1993 to 1989)</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ctr"/>
                      <a:r>
                        <a:rPr lang="en-US" sz="1000" b="0" i="0" u="none" strike="noStrike" kern="1200" dirty="0">
                          <a:solidFill>
                            <a:srgbClr val="002060"/>
                          </a:solidFill>
                          <a:latin typeface="Calibri"/>
                          <a:ea typeface="+mn-ea"/>
                          <a:cs typeface="+mn-cs"/>
                        </a:rPr>
                        <a:t> 26 to 30yrs </a:t>
                      </a:r>
                      <a:r>
                        <a:rPr lang="en-US" sz="1000" b="0" i="0" u="none" strike="noStrike" kern="1200" dirty="0" smtClean="0">
                          <a:solidFill>
                            <a:srgbClr val="002060"/>
                          </a:solidFill>
                          <a:latin typeface="Calibri"/>
                          <a:ea typeface="+mn-ea"/>
                          <a:cs typeface="+mn-cs"/>
                        </a:rPr>
                        <a:t/>
                      </a:r>
                      <a:br>
                        <a:rPr lang="en-US" sz="1000" b="0" i="0" u="none" strike="noStrike" kern="1200" dirty="0" smtClean="0">
                          <a:solidFill>
                            <a:srgbClr val="002060"/>
                          </a:solidFill>
                          <a:latin typeface="Calibri"/>
                          <a:ea typeface="+mn-ea"/>
                          <a:cs typeface="+mn-cs"/>
                        </a:rPr>
                      </a:b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1984 to 1988)</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ctr"/>
                      <a:r>
                        <a:rPr lang="en-US" sz="1000" b="0" i="0" u="none" strike="noStrike" kern="1200" dirty="0">
                          <a:solidFill>
                            <a:srgbClr val="002060"/>
                          </a:solidFill>
                          <a:latin typeface="Calibri"/>
                          <a:ea typeface="+mn-ea"/>
                          <a:cs typeface="+mn-cs"/>
                        </a:rPr>
                        <a:t> More than 30 yrs</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ctr"/>
                      <a:r>
                        <a:rPr lang="en-US" sz="1000" b="0" i="0" u="none" strike="noStrike" kern="1200" dirty="0">
                          <a:solidFill>
                            <a:srgbClr val="002060"/>
                          </a:solidFill>
                          <a:latin typeface="Calibri"/>
                          <a:ea typeface="+mn-ea"/>
                          <a:cs typeface="+mn-cs"/>
                        </a:rPr>
                        <a:t> DK/CS</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77" name="Chart 76"/>
          <p:cNvGraphicFramePr/>
          <p:nvPr/>
        </p:nvGraphicFramePr>
        <p:xfrm>
          <a:off x="1121017" y="2148056"/>
          <a:ext cx="1355483" cy="420351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8" name="Chart 77"/>
          <p:cNvGraphicFramePr/>
          <p:nvPr/>
        </p:nvGraphicFramePr>
        <p:xfrm>
          <a:off x="2043037" y="2148056"/>
          <a:ext cx="1355483" cy="420351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9" name="Chart 78"/>
          <p:cNvGraphicFramePr/>
          <p:nvPr/>
        </p:nvGraphicFramePr>
        <p:xfrm>
          <a:off x="2965057" y="2148056"/>
          <a:ext cx="1355483" cy="420351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0" name="Chart 79"/>
          <p:cNvGraphicFramePr/>
          <p:nvPr/>
        </p:nvGraphicFramePr>
        <p:xfrm>
          <a:off x="3887077" y="2148056"/>
          <a:ext cx="1355483" cy="420351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1" name="Chart 80"/>
          <p:cNvGraphicFramePr/>
          <p:nvPr/>
        </p:nvGraphicFramePr>
        <p:xfrm>
          <a:off x="4809097" y="2148056"/>
          <a:ext cx="1355483" cy="4203519"/>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2" name="Chart 81"/>
          <p:cNvGraphicFramePr/>
          <p:nvPr/>
        </p:nvGraphicFramePr>
        <p:xfrm>
          <a:off x="5731117" y="2148056"/>
          <a:ext cx="1355483" cy="4203519"/>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p:cNvSpPr txBox="1"/>
          <p:nvPr/>
        </p:nvSpPr>
        <p:spPr>
          <a:xfrm>
            <a:off x="1221613" y="1685826"/>
            <a:ext cx="595036"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n=841)</a:t>
            </a:r>
            <a:endParaRPr lang="en-US" sz="1000" b="1" dirty="0">
              <a:solidFill>
                <a:srgbClr val="002060"/>
              </a:solidFill>
              <a:latin typeface="Calibri" pitchFamily="34" charset="0"/>
            </a:endParaRPr>
          </a:p>
        </p:txBody>
      </p:sp>
      <p:sp>
        <p:nvSpPr>
          <p:cNvPr id="40" name="TextBox 39"/>
          <p:cNvSpPr txBox="1"/>
          <p:nvPr/>
        </p:nvSpPr>
        <p:spPr>
          <a:xfrm>
            <a:off x="2281526"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n=449)</a:t>
            </a:r>
            <a:endParaRPr lang="en-US" sz="1000" b="1" dirty="0">
              <a:solidFill>
                <a:srgbClr val="002060"/>
              </a:solidFill>
              <a:latin typeface="Calibri" pitchFamily="34" charset="0"/>
            </a:endParaRPr>
          </a:p>
        </p:txBody>
      </p:sp>
      <p:sp>
        <p:nvSpPr>
          <p:cNvPr id="41" name="TextBox 40"/>
          <p:cNvSpPr txBox="1"/>
          <p:nvPr/>
        </p:nvSpPr>
        <p:spPr>
          <a:xfrm>
            <a:off x="3196132"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n=177)</a:t>
            </a:r>
            <a:endParaRPr lang="en-US" sz="1000" b="1" dirty="0">
              <a:solidFill>
                <a:srgbClr val="002060"/>
              </a:solidFill>
              <a:latin typeface="Calibri" pitchFamily="34" charset="0"/>
            </a:endParaRPr>
          </a:p>
        </p:txBody>
      </p:sp>
      <p:sp>
        <p:nvSpPr>
          <p:cNvPr id="42" name="TextBox 41"/>
          <p:cNvSpPr txBox="1"/>
          <p:nvPr/>
        </p:nvSpPr>
        <p:spPr>
          <a:xfrm>
            <a:off x="4164279" y="1685826"/>
            <a:ext cx="612668"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n=295)</a:t>
            </a:r>
            <a:endParaRPr lang="en-US" sz="1000" b="1" dirty="0">
              <a:solidFill>
                <a:srgbClr val="002060"/>
              </a:solidFill>
              <a:latin typeface="Calibri" pitchFamily="34" charset="0"/>
            </a:endParaRPr>
          </a:p>
        </p:txBody>
      </p:sp>
      <p:sp>
        <p:nvSpPr>
          <p:cNvPr id="43" name="TextBox 42"/>
          <p:cNvSpPr txBox="1"/>
          <p:nvPr/>
        </p:nvSpPr>
        <p:spPr>
          <a:xfrm>
            <a:off x="5169981"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n=15)</a:t>
            </a:r>
            <a:endParaRPr lang="en-US" sz="1000" b="1" dirty="0">
              <a:solidFill>
                <a:srgbClr val="002060"/>
              </a:solidFill>
              <a:latin typeface="Calibri" pitchFamily="34" charset="0"/>
            </a:endParaRPr>
          </a:p>
        </p:txBody>
      </p:sp>
      <p:sp>
        <p:nvSpPr>
          <p:cNvPr id="45" name="TextBox 44"/>
          <p:cNvSpPr txBox="1"/>
          <p:nvPr/>
        </p:nvSpPr>
        <p:spPr>
          <a:xfrm>
            <a:off x="60490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a:t>
            </a:r>
            <a:endParaRPr lang="en-US" sz="1000" b="1" dirty="0">
              <a:solidFill>
                <a:srgbClr val="002060"/>
              </a:solidFill>
              <a:latin typeface="Calibri" pitchFamily="34" charset="0"/>
            </a:endParaRPr>
          </a:p>
        </p:txBody>
      </p:sp>
      <p:grpSp>
        <p:nvGrpSpPr>
          <p:cNvPr id="2" name="Group 15"/>
          <p:cNvGrpSpPr/>
          <p:nvPr/>
        </p:nvGrpSpPr>
        <p:grpSpPr>
          <a:xfrm rot="21341217">
            <a:off x="1365141" y="6028367"/>
            <a:ext cx="822960" cy="548640"/>
            <a:chOff x="5431449" y="3593431"/>
            <a:chExt cx="1304698" cy="788099"/>
          </a:xfrm>
        </p:grpSpPr>
        <p:pic>
          <p:nvPicPr>
            <p:cNvPr id="67"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68"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p>
            <a:p>
              <a:r>
                <a:rPr lang="en-US" sz="900" b="1" dirty="0" smtClean="0">
                  <a:solidFill>
                    <a:srgbClr val="002060"/>
                  </a:solidFill>
                  <a:latin typeface="Lucida Calligraphy" pitchFamily="66" charset="0"/>
                </a:rPr>
                <a:t>5.3</a:t>
              </a:r>
            </a:p>
          </p:txBody>
        </p:sp>
      </p:grpSp>
      <p:grpSp>
        <p:nvGrpSpPr>
          <p:cNvPr id="3" name="Group 15"/>
          <p:cNvGrpSpPr/>
          <p:nvPr/>
        </p:nvGrpSpPr>
        <p:grpSpPr>
          <a:xfrm rot="21341217">
            <a:off x="2283351" y="6028367"/>
            <a:ext cx="822960" cy="548640"/>
            <a:chOff x="5431449" y="3593431"/>
            <a:chExt cx="1304698" cy="788099"/>
          </a:xfrm>
        </p:grpSpPr>
        <p:pic>
          <p:nvPicPr>
            <p:cNvPr id="71"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7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5.6</a:t>
              </a:r>
            </a:p>
          </p:txBody>
        </p:sp>
      </p:grpSp>
      <p:grpSp>
        <p:nvGrpSpPr>
          <p:cNvPr id="5" name="Group 15"/>
          <p:cNvGrpSpPr/>
          <p:nvPr/>
        </p:nvGrpSpPr>
        <p:grpSpPr>
          <a:xfrm rot="21341217">
            <a:off x="3201561" y="6028367"/>
            <a:ext cx="822960" cy="548640"/>
            <a:chOff x="5431449" y="3593431"/>
            <a:chExt cx="1304698" cy="788099"/>
          </a:xfrm>
        </p:grpSpPr>
        <p:pic>
          <p:nvPicPr>
            <p:cNvPr id="74"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7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3.6</a:t>
              </a:r>
            </a:p>
          </p:txBody>
        </p:sp>
      </p:grpSp>
      <p:grpSp>
        <p:nvGrpSpPr>
          <p:cNvPr id="6" name="Group 15"/>
          <p:cNvGrpSpPr/>
          <p:nvPr/>
        </p:nvGrpSpPr>
        <p:grpSpPr>
          <a:xfrm rot="21341217">
            <a:off x="4119771" y="6028367"/>
            <a:ext cx="822960" cy="548640"/>
            <a:chOff x="5431449" y="3593431"/>
            <a:chExt cx="1304698" cy="788099"/>
          </a:xfrm>
        </p:grpSpPr>
        <p:pic>
          <p:nvPicPr>
            <p:cNvPr id="83"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8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5.3</a:t>
              </a:r>
            </a:p>
          </p:txBody>
        </p:sp>
      </p:grpSp>
      <p:grpSp>
        <p:nvGrpSpPr>
          <p:cNvPr id="7" name="Group 15"/>
          <p:cNvGrpSpPr/>
          <p:nvPr/>
        </p:nvGrpSpPr>
        <p:grpSpPr>
          <a:xfrm rot="21341217">
            <a:off x="5037981" y="6028367"/>
            <a:ext cx="822960" cy="548640"/>
            <a:chOff x="5431449" y="3593431"/>
            <a:chExt cx="1304698" cy="788099"/>
          </a:xfrm>
        </p:grpSpPr>
        <p:pic>
          <p:nvPicPr>
            <p:cNvPr id="92"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9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smtClean="0">
                  <a:solidFill>
                    <a:srgbClr val="002060"/>
                  </a:solidFill>
                  <a:latin typeface="Lucida Calligraphy" pitchFamily="66" charset="0"/>
                </a:rPr>
                <a:t>MEAN </a:t>
              </a:r>
              <a:endParaRPr lang="en-US" sz="900" b="1" dirty="0">
                <a:solidFill>
                  <a:srgbClr val="002060"/>
                </a:solidFill>
                <a:latin typeface="Lucida Calligraphy" pitchFamily="66" charset="0"/>
              </a:endParaRPr>
            </a:p>
            <a:p>
              <a:r>
                <a:rPr lang="en-US" sz="900" b="1" dirty="0" smtClean="0">
                  <a:solidFill>
                    <a:srgbClr val="002060"/>
                  </a:solidFill>
                  <a:latin typeface="Lucida Calligraphy" pitchFamily="66" charset="0"/>
                </a:rPr>
                <a:t>6.6</a:t>
              </a:r>
            </a:p>
          </p:txBody>
        </p:sp>
      </p:grpSp>
      <p:grpSp>
        <p:nvGrpSpPr>
          <p:cNvPr id="9" name="Group 112"/>
          <p:cNvGrpSpPr/>
          <p:nvPr/>
        </p:nvGrpSpPr>
        <p:grpSpPr>
          <a:xfrm rot="21341217">
            <a:off x="5956191" y="6028367"/>
            <a:ext cx="822960" cy="548640"/>
            <a:chOff x="5431449" y="3593431"/>
            <a:chExt cx="1304698" cy="788099"/>
          </a:xfrm>
        </p:grpSpPr>
        <p:pic>
          <p:nvPicPr>
            <p:cNvPr id="101" name="Picture 67" descr="Post_blue-pin.jpg"/>
            <p:cNvPicPr>
              <a:picLocks noChangeAspect="1"/>
            </p:cNvPicPr>
            <p:nvPr/>
          </p:nvPicPr>
          <p:blipFill>
            <a:blip r:embed="rId8" cstate="print"/>
            <a:srcRect/>
            <a:stretch>
              <a:fillRect/>
            </a:stretch>
          </p:blipFill>
          <p:spPr bwMode="auto">
            <a:xfrm>
              <a:off x="5431449" y="3593431"/>
              <a:ext cx="1304698" cy="788099"/>
            </a:xfrm>
            <a:prstGeom prst="rect">
              <a:avLst/>
            </a:prstGeom>
            <a:noFill/>
            <a:ln w="9525">
              <a:noFill/>
              <a:miter lim="800000"/>
              <a:headEnd/>
              <a:tailEnd/>
            </a:ln>
          </p:spPr>
        </p:pic>
        <p:sp>
          <p:nvSpPr>
            <p:cNvPr id="10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4.4</a:t>
              </a:r>
            </a:p>
          </p:txBody>
        </p:sp>
      </p:grpSp>
      <p:sp>
        <p:nvSpPr>
          <p:cNvPr id="38" name="TextBox 37"/>
          <p:cNvSpPr txBox="1"/>
          <p:nvPr/>
        </p:nvSpPr>
        <p:spPr>
          <a:xfrm>
            <a:off x="3311099" y="9669645"/>
            <a:ext cx="2111475"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having certification</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18.3 YEAR OF ACQUIRING CERTIFICATION</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9" name="Round Diagonal Corner Rectangle 68"/>
          <p:cNvSpPr/>
          <p:nvPr/>
        </p:nvSpPr>
        <p:spPr bwMode="auto">
          <a:xfrm>
            <a:off x="338287" y="7355465"/>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Comparing the zones, Northern based cold stores were the one who acquired certification the earliest – 6.7 years back.</a:t>
            </a:r>
          </a:p>
        </p:txBody>
      </p:sp>
      <p:graphicFrame>
        <p:nvGraphicFramePr>
          <p:cNvPr id="16" name="Chart 15"/>
          <p:cNvGraphicFramePr/>
          <p:nvPr/>
        </p:nvGraphicFramePr>
        <p:xfrm>
          <a:off x="2273542" y="2148056"/>
          <a:ext cx="1355483" cy="420351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7" name="Chart 16"/>
          <p:cNvGraphicFramePr/>
          <p:nvPr/>
        </p:nvGraphicFramePr>
        <p:xfrm>
          <a:off x="3426067" y="2148056"/>
          <a:ext cx="1355483" cy="420351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8" name="Chart 17"/>
          <p:cNvGraphicFramePr/>
          <p:nvPr/>
        </p:nvGraphicFramePr>
        <p:xfrm>
          <a:off x="4578592" y="2148056"/>
          <a:ext cx="1355483" cy="420351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9" name="Chart 18"/>
          <p:cNvGraphicFramePr/>
          <p:nvPr/>
        </p:nvGraphicFramePr>
        <p:xfrm>
          <a:off x="5731117" y="2148056"/>
          <a:ext cx="1355483" cy="4203519"/>
        </p:xfrm>
        <a:graphic>
          <a:graphicData uri="http://schemas.openxmlformats.org/drawingml/2006/chart">
            <c:chart xmlns:c="http://schemas.openxmlformats.org/drawingml/2006/chart" xmlns:r="http://schemas.openxmlformats.org/officeDocument/2006/relationships" r:id="rId5"/>
          </a:graphicData>
        </a:graphic>
      </p:graphicFrame>
      <p:sp>
        <p:nvSpPr>
          <p:cNvPr id="35" name="TextBox 34"/>
          <p:cNvSpPr txBox="1"/>
          <p:nvPr/>
        </p:nvSpPr>
        <p:spPr>
          <a:xfrm>
            <a:off x="139699" y="1104900"/>
            <a:ext cx="3683153"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36" name="TextBox 35"/>
          <p:cNvSpPr txBox="1"/>
          <p:nvPr/>
        </p:nvSpPr>
        <p:spPr>
          <a:xfrm>
            <a:off x="2497400" y="1548075"/>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n=123)</a:t>
            </a:r>
            <a:endParaRPr lang="en-US" sz="1000" b="1" dirty="0">
              <a:solidFill>
                <a:srgbClr val="002060"/>
              </a:solidFill>
              <a:latin typeface="Calibri" pitchFamily="34" charset="0"/>
            </a:endParaRPr>
          </a:p>
        </p:txBody>
      </p:sp>
      <p:sp>
        <p:nvSpPr>
          <p:cNvPr id="37" name="TextBox 36"/>
          <p:cNvSpPr txBox="1"/>
          <p:nvPr/>
        </p:nvSpPr>
        <p:spPr>
          <a:xfrm>
            <a:off x="3773188" y="1548075"/>
            <a:ext cx="529312"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n=69)</a:t>
            </a:r>
            <a:endParaRPr lang="en-US" sz="1000" b="1" dirty="0">
              <a:solidFill>
                <a:srgbClr val="002060"/>
              </a:solidFill>
              <a:latin typeface="Calibri" pitchFamily="34" charset="0"/>
            </a:endParaRPr>
          </a:p>
        </p:txBody>
      </p:sp>
      <p:sp>
        <p:nvSpPr>
          <p:cNvPr id="38" name="TextBox 37"/>
          <p:cNvSpPr txBox="1"/>
          <p:nvPr/>
        </p:nvSpPr>
        <p:spPr>
          <a:xfrm>
            <a:off x="4917527" y="1548075"/>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n=368)</a:t>
            </a:r>
            <a:endParaRPr lang="en-US" sz="1000" b="1" dirty="0">
              <a:solidFill>
                <a:srgbClr val="002060"/>
              </a:solidFill>
              <a:latin typeface="Calibri" pitchFamily="34" charset="0"/>
            </a:endParaRPr>
          </a:p>
        </p:txBody>
      </p:sp>
      <p:sp>
        <p:nvSpPr>
          <p:cNvPr id="39" name="TextBox 38"/>
          <p:cNvSpPr txBox="1"/>
          <p:nvPr/>
        </p:nvSpPr>
        <p:spPr>
          <a:xfrm>
            <a:off x="6078700" y="1548075"/>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n=281)</a:t>
            </a:r>
            <a:endParaRPr lang="en-US" sz="1000" b="1" dirty="0">
              <a:solidFill>
                <a:srgbClr val="002060"/>
              </a:solidFill>
              <a:latin typeface="Calibri" pitchFamily="34" charset="0"/>
            </a:endParaRPr>
          </a:p>
        </p:txBody>
      </p:sp>
      <p:sp>
        <p:nvSpPr>
          <p:cNvPr id="40" name="TextBox 39"/>
          <p:cNvSpPr txBox="1"/>
          <p:nvPr/>
        </p:nvSpPr>
        <p:spPr>
          <a:xfrm>
            <a:off x="1372225" y="1548075"/>
            <a:ext cx="595036"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n=841)</a:t>
            </a:r>
            <a:endParaRPr lang="en-US" sz="1000" b="1" dirty="0">
              <a:solidFill>
                <a:srgbClr val="002060"/>
              </a:solidFill>
              <a:latin typeface="Calibri" pitchFamily="34" charset="0"/>
            </a:endParaRPr>
          </a:p>
        </p:txBody>
      </p:sp>
      <p:graphicFrame>
        <p:nvGraphicFramePr>
          <p:cNvPr id="41" name="Table 40"/>
          <p:cNvGraphicFramePr>
            <a:graphicFrameLocks noGrp="1"/>
          </p:cNvGraphicFramePr>
          <p:nvPr/>
        </p:nvGraphicFramePr>
        <p:xfrm>
          <a:off x="304800" y="2210884"/>
          <a:ext cx="1190566" cy="3631113"/>
        </p:xfrm>
        <a:graphic>
          <a:graphicData uri="http://schemas.openxmlformats.org/drawingml/2006/table">
            <a:tbl>
              <a:tblPr/>
              <a:tblGrid>
                <a:gridCol w="1190566"/>
              </a:tblGrid>
              <a:tr h="403457">
                <a:tc>
                  <a:txBody>
                    <a:bodyPr/>
                    <a:lstStyle/>
                    <a:p>
                      <a:pPr algn="r" fontAlgn="ctr"/>
                      <a:r>
                        <a:rPr lang="en-US" sz="1000" b="0" i="0" u="none" strike="noStrike" kern="1200" dirty="0">
                          <a:solidFill>
                            <a:srgbClr val="002060"/>
                          </a:solidFill>
                          <a:latin typeface="Calibri"/>
                          <a:ea typeface="+mn-ea"/>
                          <a:cs typeface="+mn-cs"/>
                        </a:rPr>
                        <a:t> Less than 1 yr </a:t>
                      </a:r>
                      <a:r>
                        <a:rPr lang="en-US" sz="1000" b="0" i="0" u="none" strike="noStrike" kern="1200" dirty="0" smtClean="0">
                          <a:solidFill>
                            <a:srgbClr val="002060"/>
                          </a:solidFill>
                          <a:latin typeface="Calibri"/>
                          <a:ea typeface="+mn-ea"/>
                          <a:cs typeface="+mn-cs"/>
                        </a:rPr>
                        <a:t/>
                      </a:r>
                      <a:br>
                        <a:rPr lang="en-US" sz="1000" b="0" i="0" u="none" strike="noStrike" kern="1200" dirty="0" smtClean="0">
                          <a:solidFill>
                            <a:srgbClr val="002060"/>
                          </a:solidFill>
                          <a:latin typeface="Calibri"/>
                          <a:ea typeface="+mn-ea"/>
                          <a:cs typeface="+mn-cs"/>
                        </a:rPr>
                      </a:b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2012 to 2013)</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403457">
                <a:tc>
                  <a:txBody>
                    <a:bodyPr/>
                    <a:lstStyle/>
                    <a:p>
                      <a:pPr algn="r" fontAlgn="ctr"/>
                      <a:r>
                        <a:rPr lang="en-US" sz="1000" b="0" i="0" u="none" strike="noStrike" kern="1200" dirty="0">
                          <a:solidFill>
                            <a:srgbClr val="002060"/>
                          </a:solidFill>
                          <a:latin typeface="Calibri"/>
                          <a:ea typeface="+mn-ea"/>
                          <a:cs typeface="+mn-cs"/>
                        </a:rPr>
                        <a:t> 2 to 5yrs </a:t>
                      </a:r>
                      <a:r>
                        <a:rPr lang="en-US" sz="1000" b="0" i="0" u="none" strike="noStrike" kern="1200" dirty="0" smtClean="0">
                          <a:solidFill>
                            <a:srgbClr val="002060"/>
                          </a:solidFill>
                          <a:latin typeface="Calibri"/>
                          <a:ea typeface="+mn-ea"/>
                          <a:cs typeface="+mn-cs"/>
                        </a:rPr>
                        <a:t/>
                      </a:r>
                      <a:br>
                        <a:rPr lang="en-US" sz="1000" b="0" i="0" u="none" strike="noStrike" kern="1200" dirty="0" smtClean="0">
                          <a:solidFill>
                            <a:srgbClr val="002060"/>
                          </a:solidFill>
                          <a:latin typeface="Calibri"/>
                          <a:ea typeface="+mn-ea"/>
                          <a:cs typeface="+mn-cs"/>
                        </a:rPr>
                      </a:b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2009 to 2011)</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ctr"/>
                      <a:r>
                        <a:rPr lang="en-US" sz="1000" b="0" i="0" u="none" strike="noStrike" kern="1200" dirty="0">
                          <a:solidFill>
                            <a:srgbClr val="002060"/>
                          </a:solidFill>
                          <a:latin typeface="Calibri"/>
                          <a:ea typeface="+mn-ea"/>
                          <a:cs typeface="+mn-cs"/>
                        </a:rPr>
                        <a:t> 6 to 10yrs </a:t>
                      </a:r>
                      <a:r>
                        <a:rPr lang="en-US" sz="1000" b="0" i="0" u="none" strike="noStrike" kern="1200" dirty="0" smtClean="0">
                          <a:solidFill>
                            <a:srgbClr val="002060"/>
                          </a:solidFill>
                          <a:latin typeface="Calibri"/>
                          <a:ea typeface="+mn-ea"/>
                          <a:cs typeface="+mn-cs"/>
                        </a:rPr>
                        <a:t/>
                      </a:r>
                      <a:br>
                        <a:rPr lang="en-US" sz="1000" b="0" i="0" u="none" strike="noStrike" kern="1200" dirty="0" smtClean="0">
                          <a:solidFill>
                            <a:srgbClr val="002060"/>
                          </a:solidFill>
                          <a:latin typeface="Calibri"/>
                          <a:ea typeface="+mn-ea"/>
                          <a:cs typeface="+mn-cs"/>
                        </a:rPr>
                      </a:b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2004 to 2008)</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ctr"/>
                      <a:r>
                        <a:rPr lang="en-US" sz="1000" b="0" i="0" u="none" strike="noStrike" kern="1200" dirty="0">
                          <a:solidFill>
                            <a:srgbClr val="002060"/>
                          </a:solidFill>
                          <a:latin typeface="Calibri"/>
                          <a:ea typeface="+mn-ea"/>
                          <a:cs typeface="+mn-cs"/>
                        </a:rPr>
                        <a:t> 11 to 15yrs </a:t>
                      </a:r>
                      <a:r>
                        <a:rPr lang="en-US" sz="1000" b="0" i="0" u="none" strike="noStrike" kern="1200" dirty="0" smtClean="0">
                          <a:solidFill>
                            <a:srgbClr val="002060"/>
                          </a:solidFill>
                          <a:latin typeface="Calibri"/>
                          <a:ea typeface="+mn-ea"/>
                          <a:cs typeface="+mn-cs"/>
                        </a:rPr>
                        <a:t/>
                      </a:r>
                      <a:br>
                        <a:rPr lang="en-US" sz="1000" b="0" i="0" u="none" strike="noStrike" kern="1200" dirty="0" smtClean="0">
                          <a:solidFill>
                            <a:srgbClr val="002060"/>
                          </a:solidFill>
                          <a:latin typeface="Calibri"/>
                          <a:ea typeface="+mn-ea"/>
                          <a:cs typeface="+mn-cs"/>
                        </a:rPr>
                      </a:b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1999 to 2003)</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ctr"/>
                      <a:r>
                        <a:rPr lang="en-US" sz="1000" b="0" i="0" u="none" strike="noStrike" kern="1200" dirty="0">
                          <a:solidFill>
                            <a:srgbClr val="002060"/>
                          </a:solidFill>
                          <a:latin typeface="Calibri"/>
                          <a:ea typeface="+mn-ea"/>
                          <a:cs typeface="+mn-cs"/>
                        </a:rPr>
                        <a:t> 16 to 20yrs </a:t>
                      </a:r>
                      <a:r>
                        <a:rPr lang="en-US" sz="1000" b="0" i="0" u="none" strike="noStrike" kern="1200" dirty="0" smtClean="0">
                          <a:solidFill>
                            <a:srgbClr val="002060"/>
                          </a:solidFill>
                          <a:latin typeface="Calibri"/>
                          <a:ea typeface="+mn-ea"/>
                          <a:cs typeface="+mn-cs"/>
                        </a:rPr>
                        <a:t/>
                      </a:r>
                      <a:br>
                        <a:rPr lang="en-US" sz="1000" b="0" i="0" u="none" strike="noStrike" kern="1200" dirty="0" smtClean="0">
                          <a:solidFill>
                            <a:srgbClr val="002060"/>
                          </a:solidFill>
                          <a:latin typeface="Calibri"/>
                          <a:ea typeface="+mn-ea"/>
                          <a:cs typeface="+mn-cs"/>
                        </a:rPr>
                      </a:b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1994 to 1998)</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ctr"/>
                      <a:r>
                        <a:rPr lang="en-US" sz="1000" b="0" i="0" u="none" strike="noStrike" kern="1200" dirty="0">
                          <a:solidFill>
                            <a:srgbClr val="002060"/>
                          </a:solidFill>
                          <a:latin typeface="Calibri"/>
                          <a:ea typeface="+mn-ea"/>
                          <a:cs typeface="+mn-cs"/>
                        </a:rPr>
                        <a:t> 21 to 25yrs </a:t>
                      </a:r>
                      <a:r>
                        <a:rPr lang="en-US" sz="1000" b="0" i="0" u="none" strike="noStrike" kern="1200" dirty="0" smtClean="0">
                          <a:solidFill>
                            <a:srgbClr val="002060"/>
                          </a:solidFill>
                          <a:latin typeface="Calibri"/>
                          <a:ea typeface="+mn-ea"/>
                          <a:cs typeface="+mn-cs"/>
                        </a:rPr>
                        <a:t/>
                      </a:r>
                      <a:br>
                        <a:rPr lang="en-US" sz="1000" b="0" i="0" u="none" strike="noStrike" kern="1200" dirty="0" smtClean="0">
                          <a:solidFill>
                            <a:srgbClr val="002060"/>
                          </a:solidFill>
                          <a:latin typeface="Calibri"/>
                          <a:ea typeface="+mn-ea"/>
                          <a:cs typeface="+mn-cs"/>
                        </a:rPr>
                      </a:b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1993 to 1989)</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ctr"/>
                      <a:r>
                        <a:rPr lang="en-US" sz="1000" b="0" i="0" u="none" strike="noStrike" kern="1200" dirty="0">
                          <a:solidFill>
                            <a:srgbClr val="002060"/>
                          </a:solidFill>
                          <a:latin typeface="Calibri"/>
                          <a:ea typeface="+mn-ea"/>
                          <a:cs typeface="+mn-cs"/>
                        </a:rPr>
                        <a:t> 26 to 30yrs </a:t>
                      </a:r>
                      <a:r>
                        <a:rPr lang="en-US" sz="1000" b="0" i="0" u="none" strike="noStrike" kern="1200" dirty="0" smtClean="0">
                          <a:solidFill>
                            <a:srgbClr val="002060"/>
                          </a:solidFill>
                          <a:latin typeface="Calibri"/>
                          <a:ea typeface="+mn-ea"/>
                          <a:cs typeface="+mn-cs"/>
                        </a:rPr>
                        <a:t/>
                      </a:r>
                      <a:br>
                        <a:rPr lang="en-US" sz="1000" b="0" i="0" u="none" strike="noStrike" kern="1200" dirty="0" smtClean="0">
                          <a:solidFill>
                            <a:srgbClr val="002060"/>
                          </a:solidFill>
                          <a:latin typeface="Calibri"/>
                          <a:ea typeface="+mn-ea"/>
                          <a:cs typeface="+mn-cs"/>
                        </a:rPr>
                      </a:b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1984 to 1988)</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ctr"/>
                      <a:r>
                        <a:rPr lang="en-US" sz="1000" b="0" i="0" u="none" strike="noStrike" kern="1200" dirty="0">
                          <a:solidFill>
                            <a:srgbClr val="002060"/>
                          </a:solidFill>
                          <a:latin typeface="Calibri"/>
                          <a:ea typeface="+mn-ea"/>
                          <a:cs typeface="+mn-cs"/>
                        </a:rPr>
                        <a:t> More than 30 yrs</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457">
                <a:tc>
                  <a:txBody>
                    <a:bodyPr/>
                    <a:lstStyle/>
                    <a:p>
                      <a:pPr algn="r" fontAlgn="ctr"/>
                      <a:r>
                        <a:rPr lang="en-US" sz="1000" b="0" i="0" u="none" strike="noStrike" kern="1200" dirty="0">
                          <a:solidFill>
                            <a:srgbClr val="002060"/>
                          </a:solidFill>
                          <a:latin typeface="Calibri"/>
                          <a:ea typeface="+mn-ea"/>
                          <a:cs typeface="+mn-cs"/>
                        </a:rPr>
                        <a:t> DK/CS</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42" name="Chart 41"/>
          <p:cNvGraphicFramePr/>
          <p:nvPr/>
        </p:nvGraphicFramePr>
        <p:xfrm>
          <a:off x="1121017" y="2148056"/>
          <a:ext cx="1355483" cy="4203519"/>
        </p:xfrm>
        <a:graphic>
          <a:graphicData uri="http://schemas.openxmlformats.org/drawingml/2006/chart">
            <c:chart xmlns:c="http://schemas.openxmlformats.org/drawingml/2006/chart" xmlns:r="http://schemas.openxmlformats.org/officeDocument/2006/relationships" r:id="rId6"/>
          </a:graphicData>
        </a:graphic>
      </p:graphicFrame>
      <p:grpSp>
        <p:nvGrpSpPr>
          <p:cNvPr id="2" name="Group 15"/>
          <p:cNvGrpSpPr/>
          <p:nvPr/>
        </p:nvGrpSpPr>
        <p:grpSpPr>
          <a:xfrm rot="21341217">
            <a:off x="1365141" y="6028367"/>
            <a:ext cx="822960" cy="548640"/>
            <a:chOff x="5431449" y="3593431"/>
            <a:chExt cx="1304698" cy="788099"/>
          </a:xfrm>
        </p:grpSpPr>
        <p:pic>
          <p:nvPicPr>
            <p:cNvPr id="62" name="Picture 67" descr="Post_blue-pin.jpg"/>
            <p:cNvPicPr>
              <a:picLocks noChangeAspect="1"/>
            </p:cNvPicPr>
            <p:nvPr/>
          </p:nvPicPr>
          <p:blipFill>
            <a:blip r:embed="rId7" cstate="print"/>
            <a:srcRect/>
            <a:stretch>
              <a:fillRect/>
            </a:stretch>
          </p:blipFill>
          <p:spPr bwMode="auto">
            <a:xfrm>
              <a:off x="5431449" y="3593431"/>
              <a:ext cx="1304698" cy="788099"/>
            </a:xfrm>
            <a:prstGeom prst="rect">
              <a:avLst/>
            </a:prstGeom>
            <a:noFill/>
            <a:ln w="9525">
              <a:noFill/>
              <a:miter lim="800000"/>
              <a:headEnd/>
              <a:tailEnd/>
            </a:ln>
          </p:spPr>
        </p:pic>
        <p:sp>
          <p:nvSpPr>
            <p:cNvPr id="6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5.3</a:t>
              </a:r>
            </a:p>
          </p:txBody>
        </p:sp>
      </p:grpSp>
      <p:grpSp>
        <p:nvGrpSpPr>
          <p:cNvPr id="3" name="Group 15"/>
          <p:cNvGrpSpPr/>
          <p:nvPr/>
        </p:nvGrpSpPr>
        <p:grpSpPr>
          <a:xfrm rot="21341217">
            <a:off x="2512904" y="6028367"/>
            <a:ext cx="822960" cy="548640"/>
            <a:chOff x="5431449" y="3593431"/>
            <a:chExt cx="1304698" cy="788099"/>
          </a:xfrm>
        </p:grpSpPr>
        <p:pic>
          <p:nvPicPr>
            <p:cNvPr id="65" name="Picture 67" descr="Post_blue-pin.jpg"/>
            <p:cNvPicPr>
              <a:picLocks noChangeAspect="1"/>
            </p:cNvPicPr>
            <p:nvPr/>
          </p:nvPicPr>
          <p:blipFill>
            <a:blip r:embed="rId7" cstate="print"/>
            <a:srcRect/>
            <a:stretch>
              <a:fillRect/>
            </a:stretch>
          </p:blipFill>
          <p:spPr bwMode="auto">
            <a:xfrm>
              <a:off x="5431449" y="3593431"/>
              <a:ext cx="1304698" cy="788099"/>
            </a:xfrm>
            <a:prstGeom prst="rect">
              <a:avLst/>
            </a:prstGeom>
            <a:noFill/>
            <a:ln w="9525">
              <a:noFill/>
              <a:miter lim="800000"/>
              <a:headEnd/>
              <a:tailEnd/>
            </a:ln>
          </p:spPr>
        </p:pic>
        <p:sp>
          <p:nvSpPr>
            <p:cNvPr id="6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6.7</a:t>
              </a:r>
            </a:p>
          </p:txBody>
        </p:sp>
      </p:grpSp>
      <p:grpSp>
        <p:nvGrpSpPr>
          <p:cNvPr id="5" name="Group 15"/>
          <p:cNvGrpSpPr/>
          <p:nvPr/>
        </p:nvGrpSpPr>
        <p:grpSpPr>
          <a:xfrm rot="21341217">
            <a:off x="3660667" y="6028367"/>
            <a:ext cx="822960" cy="548640"/>
            <a:chOff x="5431449" y="3593431"/>
            <a:chExt cx="1304698" cy="788099"/>
          </a:xfrm>
        </p:grpSpPr>
        <p:pic>
          <p:nvPicPr>
            <p:cNvPr id="68" name="Picture 67" descr="Post_blue-pin.jpg"/>
            <p:cNvPicPr>
              <a:picLocks noChangeAspect="1"/>
            </p:cNvPicPr>
            <p:nvPr/>
          </p:nvPicPr>
          <p:blipFill>
            <a:blip r:embed="rId7" cstate="print"/>
            <a:srcRect/>
            <a:stretch>
              <a:fillRect/>
            </a:stretch>
          </p:blipFill>
          <p:spPr bwMode="auto">
            <a:xfrm>
              <a:off x="5431449" y="3593431"/>
              <a:ext cx="1304698" cy="788099"/>
            </a:xfrm>
            <a:prstGeom prst="rect">
              <a:avLst/>
            </a:prstGeom>
            <a:noFill/>
            <a:ln w="9525">
              <a:noFill/>
              <a:miter lim="800000"/>
              <a:headEnd/>
              <a:tailEnd/>
            </a:ln>
          </p:spPr>
        </p:pic>
        <p:sp>
          <p:nvSpPr>
            <p:cNvPr id="7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5.5</a:t>
              </a:r>
            </a:p>
          </p:txBody>
        </p:sp>
      </p:grpSp>
      <p:grpSp>
        <p:nvGrpSpPr>
          <p:cNvPr id="6" name="Group 15"/>
          <p:cNvGrpSpPr/>
          <p:nvPr/>
        </p:nvGrpSpPr>
        <p:grpSpPr>
          <a:xfrm rot="21341217">
            <a:off x="4808430" y="6028367"/>
            <a:ext cx="822960" cy="548640"/>
            <a:chOff x="5431449" y="3593431"/>
            <a:chExt cx="1304698" cy="788099"/>
          </a:xfrm>
        </p:grpSpPr>
        <p:pic>
          <p:nvPicPr>
            <p:cNvPr id="72" name="Picture 67" descr="Post_blue-pin.jpg"/>
            <p:cNvPicPr>
              <a:picLocks noChangeAspect="1"/>
            </p:cNvPicPr>
            <p:nvPr/>
          </p:nvPicPr>
          <p:blipFill>
            <a:blip r:embed="rId7" cstate="print"/>
            <a:srcRect/>
            <a:stretch>
              <a:fillRect/>
            </a:stretch>
          </p:blipFill>
          <p:spPr bwMode="auto">
            <a:xfrm>
              <a:off x="5431449" y="3593431"/>
              <a:ext cx="1304698" cy="788099"/>
            </a:xfrm>
            <a:prstGeom prst="rect">
              <a:avLst/>
            </a:prstGeom>
            <a:noFill/>
            <a:ln w="9525">
              <a:noFill/>
              <a:miter lim="800000"/>
              <a:headEnd/>
              <a:tailEnd/>
            </a:ln>
          </p:spPr>
        </p:pic>
        <p:sp>
          <p:nvSpPr>
            <p:cNvPr id="7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4.2</a:t>
              </a:r>
            </a:p>
          </p:txBody>
        </p:sp>
      </p:grpSp>
      <p:grpSp>
        <p:nvGrpSpPr>
          <p:cNvPr id="7" name="Group 112"/>
          <p:cNvGrpSpPr/>
          <p:nvPr/>
        </p:nvGrpSpPr>
        <p:grpSpPr>
          <a:xfrm rot="21341217">
            <a:off x="5956191" y="6028367"/>
            <a:ext cx="822960" cy="548640"/>
            <a:chOff x="5431449" y="3593431"/>
            <a:chExt cx="1304698" cy="788099"/>
          </a:xfrm>
        </p:grpSpPr>
        <p:pic>
          <p:nvPicPr>
            <p:cNvPr id="78" name="Picture 67" descr="Post_blue-pin.jpg"/>
            <p:cNvPicPr>
              <a:picLocks noChangeAspect="1"/>
            </p:cNvPicPr>
            <p:nvPr/>
          </p:nvPicPr>
          <p:blipFill>
            <a:blip r:embed="rId7" cstate="print"/>
            <a:srcRect/>
            <a:stretch>
              <a:fillRect/>
            </a:stretch>
          </p:blipFill>
          <p:spPr bwMode="auto">
            <a:xfrm>
              <a:off x="5431449" y="3593431"/>
              <a:ext cx="1304698" cy="788099"/>
            </a:xfrm>
            <a:prstGeom prst="rect">
              <a:avLst/>
            </a:prstGeom>
            <a:noFill/>
            <a:ln w="9525">
              <a:noFill/>
              <a:miter lim="800000"/>
              <a:headEnd/>
              <a:tailEnd/>
            </a:ln>
          </p:spPr>
        </p:pic>
        <p:sp>
          <p:nvSpPr>
            <p:cNvPr id="7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p>
            <a:p>
              <a:r>
                <a:rPr lang="en-US" sz="900" b="1" dirty="0" smtClean="0">
                  <a:solidFill>
                    <a:srgbClr val="002060"/>
                  </a:solidFill>
                  <a:latin typeface="Lucida Calligraphy" pitchFamily="66" charset="0"/>
                </a:rPr>
                <a:t>6.1</a:t>
              </a:r>
            </a:p>
          </p:txBody>
        </p:sp>
      </p:grpSp>
      <p:sp>
        <p:nvSpPr>
          <p:cNvPr id="34" name="TextBox 33"/>
          <p:cNvSpPr txBox="1"/>
          <p:nvPr/>
        </p:nvSpPr>
        <p:spPr>
          <a:xfrm>
            <a:off x="3311099" y="9669645"/>
            <a:ext cx="2111475"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having certification</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18.3 YEAR OF ACQUIRING CERTIFICATION</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3182112"/>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n=841)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n=231)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algn="l" fontAlgn="ctr"/>
                      <a:r>
                        <a:rPr lang="en-US" sz="1000" b="0" i="0" u="none" strike="noStrike" kern="1200" dirty="0">
                          <a:solidFill>
                            <a:srgbClr val="002060"/>
                          </a:solidFill>
                          <a:latin typeface="Calibri"/>
                          <a:ea typeface="+mn-ea"/>
                          <a:cs typeface="+mn-cs"/>
                        </a:rPr>
                        <a:t> Less than 1 yr </a:t>
                      </a:r>
                      <a:r>
                        <a:rPr lang="en-US" sz="1000" b="0" i="0" u="none" strike="noStrike" kern="1200" dirty="0" smtClean="0">
                          <a:solidFill>
                            <a:srgbClr val="002060"/>
                          </a:solidFill>
                          <a:latin typeface="Calibri"/>
                          <a:ea typeface="+mn-ea"/>
                          <a:cs typeface="+mn-cs"/>
                        </a:rPr>
                        <a:t/>
                      </a:r>
                      <a:br>
                        <a:rPr lang="en-US" sz="1000" b="0" i="0" u="none" strike="noStrike" kern="1200" dirty="0" smtClean="0">
                          <a:solidFill>
                            <a:srgbClr val="002060"/>
                          </a:solidFill>
                          <a:latin typeface="Calibri"/>
                          <a:ea typeface="+mn-ea"/>
                          <a:cs typeface="+mn-cs"/>
                        </a:rPr>
                      </a:b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2012 to 2013)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2 to 5yrs (2009 to 2011)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6 to 10yrs (2004 to 2008)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11 to 15yrs (1999 to 2003)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16 to 20yrs (1994 to 1998)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21 to 25yrs (1993 to 1989)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26 to 30yrs (1984 to 1988)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More than 30 yrs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DK/CS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1" i="0" u="none" strike="noStrike" kern="1200" dirty="0">
                          <a:solidFill>
                            <a:srgbClr val="002060"/>
                          </a:solidFill>
                          <a:latin typeface="Calibri"/>
                          <a:ea typeface="+mn-ea"/>
                          <a:cs typeface="+mn-cs"/>
                        </a:rPr>
                        <a:t> M E A N(in yrs)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accent2"/>
                          </a:solidFill>
                          <a:latin typeface="Calibri"/>
                          <a:ea typeface="+mn-ea"/>
                          <a:cs typeface="+mn-cs"/>
                        </a:rPr>
                        <a:t>5.3</a:t>
                      </a:r>
                      <a:endParaRPr lang="en-US" sz="1000" b="1" i="0" u="none" strike="noStrike" kern="1200" dirty="0">
                        <a:solidFill>
                          <a:schemeClr val="accent2"/>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accent2"/>
                          </a:solidFill>
                          <a:latin typeface="Calibri"/>
                          <a:ea typeface="+mn-ea"/>
                          <a:cs typeface="+mn-cs"/>
                        </a:rPr>
                        <a:t>4.1</a:t>
                      </a:r>
                      <a:endParaRPr lang="en-US" sz="1000" b="1" i="0" u="none" strike="noStrike" kern="1200" dirty="0">
                        <a:solidFill>
                          <a:schemeClr val="accent2"/>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accent2"/>
                          </a:solidFill>
                          <a:latin typeface="Calibri"/>
                          <a:ea typeface="+mn-ea"/>
                          <a:cs typeface="+mn-cs"/>
                        </a:rPr>
                        <a:t>7.4</a:t>
                      </a:r>
                      <a:endParaRPr lang="en-US" sz="1000" b="1" i="0" u="none" strike="noStrike" kern="1200" dirty="0">
                        <a:solidFill>
                          <a:schemeClr val="accent2"/>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accent2"/>
                          </a:solidFill>
                          <a:latin typeface="Calibri"/>
                          <a:ea typeface="+mn-ea"/>
                          <a:cs typeface="+mn-cs"/>
                        </a:rPr>
                        <a:t>0.0</a:t>
                      </a:r>
                      <a:endParaRPr lang="en-US" sz="1000" b="1" i="0" u="none" strike="noStrike" kern="1200" dirty="0">
                        <a:solidFill>
                          <a:schemeClr val="accent2"/>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accent2"/>
                          </a:solidFill>
                          <a:latin typeface="Calibri"/>
                          <a:ea typeface="+mn-ea"/>
                          <a:cs typeface="+mn-cs"/>
                        </a:rPr>
                        <a:t>6.0</a:t>
                      </a:r>
                      <a:endParaRPr lang="en-US" sz="1000" b="1" i="0" u="none" strike="noStrike" kern="1200" dirty="0">
                        <a:solidFill>
                          <a:schemeClr val="accent2"/>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accent2"/>
                          </a:solidFill>
                          <a:latin typeface="Calibri"/>
                          <a:ea typeface="+mn-ea"/>
                          <a:cs typeface="+mn-cs"/>
                        </a:rPr>
                        <a:t>12.0</a:t>
                      </a:r>
                      <a:endParaRPr lang="en-US" sz="1000" b="1" i="0" u="none" strike="noStrike" kern="1200" dirty="0">
                        <a:solidFill>
                          <a:schemeClr val="accent2"/>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accent2"/>
                          </a:solidFill>
                          <a:latin typeface="Calibri"/>
                          <a:ea typeface="+mn-ea"/>
                          <a:cs typeface="+mn-cs"/>
                        </a:rPr>
                        <a:t>13.1</a:t>
                      </a:r>
                      <a:endParaRPr lang="en-US" sz="1000" b="1" i="0" u="none" strike="noStrike" kern="1200" dirty="0">
                        <a:solidFill>
                          <a:schemeClr val="accent2"/>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accent2"/>
                          </a:solidFill>
                          <a:latin typeface="Calibri"/>
                          <a:ea typeface="+mn-ea"/>
                          <a:cs typeface="+mn-cs"/>
                        </a:rPr>
                        <a:t>-</a:t>
                      </a:r>
                      <a:endParaRPr lang="en-US" sz="1000" b="1" i="0" u="none" strike="noStrike" kern="1200" dirty="0">
                        <a:solidFill>
                          <a:schemeClr val="accent2"/>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 xmlns:p14="http://schemas.microsoft.com/office/powerpoint/2010/main" val="1900869649"/>
              </p:ext>
            </p:extLst>
          </p:nvPr>
        </p:nvGraphicFramePr>
        <p:xfrm>
          <a:off x="304801" y="5073650"/>
          <a:ext cx="6305549" cy="3182112"/>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n=841)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Haryana</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algn="l" fontAlgn="ctr"/>
                      <a:r>
                        <a:rPr lang="en-US" sz="1000" b="0" i="0" u="none" strike="noStrike" kern="1200" dirty="0">
                          <a:solidFill>
                            <a:srgbClr val="002060"/>
                          </a:solidFill>
                          <a:latin typeface="Calibri"/>
                          <a:ea typeface="+mn-ea"/>
                          <a:cs typeface="+mn-cs"/>
                        </a:rPr>
                        <a:t> Less than 1 yr </a:t>
                      </a:r>
                      <a:r>
                        <a:rPr lang="en-US" sz="1000" b="0" i="0" u="none" strike="noStrike" kern="1200" dirty="0" smtClean="0">
                          <a:solidFill>
                            <a:srgbClr val="002060"/>
                          </a:solidFill>
                          <a:latin typeface="Calibri"/>
                          <a:ea typeface="+mn-ea"/>
                          <a:cs typeface="+mn-cs"/>
                        </a:rPr>
                        <a:t/>
                      </a:r>
                      <a:br>
                        <a:rPr lang="en-US" sz="1000" b="0" i="0" u="none" strike="noStrike" kern="1200" dirty="0" smtClean="0">
                          <a:solidFill>
                            <a:srgbClr val="002060"/>
                          </a:solidFill>
                          <a:latin typeface="Calibri"/>
                          <a:ea typeface="+mn-ea"/>
                          <a:cs typeface="+mn-cs"/>
                        </a:rPr>
                      </a:b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2012 to 2013)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2 to 5yrs (2009 to 2011)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6 to 10yrs (2004 to 2008)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11 to 15yrs (1999 to 2003)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16 to 20yrs (1994 to 1998)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21 to 25yrs (1993 to 1989)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26 to 30yrs (1984 to 1988)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More than 30 yrs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DK/CS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1" i="0" u="none" strike="noStrike" kern="1200" dirty="0">
                          <a:solidFill>
                            <a:srgbClr val="002060"/>
                          </a:solidFill>
                          <a:latin typeface="Calibri"/>
                          <a:ea typeface="+mn-ea"/>
                          <a:cs typeface="+mn-cs"/>
                        </a:rPr>
                        <a:t> M E A N(in yrs)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accent2"/>
                          </a:solidFill>
                          <a:latin typeface="Calibri"/>
                          <a:ea typeface="+mn-ea"/>
                          <a:cs typeface="+mn-cs"/>
                        </a:rPr>
                        <a:t>5.3</a:t>
                      </a:r>
                      <a:endParaRPr lang="en-US" sz="1000" b="1" i="0" u="none" strike="noStrike" kern="1200" dirty="0">
                        <a:solidFill>
                          <a:schemeClr val="accent2"/>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accent2"/>
                          </a:solidFill>
                          <a:latin typeface="Calibri"/>
                          <a:ea typeface="+mn-ea"/>
                          <a:cs typeface="+mn-cs"/>
                        </a:rPr>
                        <a:t>4.9</a:t>
                      </a:r>
                      <a:endParaRPr lang="en-US" sz="1000" b="1" i="0" u="none" strike="noStrike" kern="1200" dirty="0">
                        <a:solidFill>
                          <a:schemeClr val="accent2"/>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accent2"/>
                          </a:solidFill>
                          <a:latin typeface="Calibri"/>
                          <a:ea typeface="+mn-ea"/>
                          <a:cs typeface="+mn-cs"/>
                        </a:rPr>
                        <a:t>3.1</a:t>
                      </a:r>
                      <a:endParaRPr lang="en-US" sz="1000" b="1" i="0" u="none" strike="noStrike" kern="1200" dirty="0">
                        <a:solidFill>
                          <a:schemeClr val="accent2"/>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accent2"/>
                          </a:solidFill>
                          <a:latin typeface="Calibri"/>
                          <a:ea typeface="+mn-ea"/>
                          <a:cs typeface="+mn-cs"/>
                        </a:rPr>
                        <a:t>9.8</a:t>
                      </a:r>
                      <a:endParaRPr lang="en-US" sz="1000" b="1" i="0" u="none" strike="noStrike" kern="1200" dirty="0">
                        <a:solidFill>
                          <a:schemeClr val="accent2"/>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accent2"/>
                          </a:solidFill>
                          <a:latin typeface="Calibri"/>
                          <a:ea typeface="+mn-ea"/>
                          <a:cs typeface="+mn-cs"/>
                        </a:rPr>
                        <a:t>3.9</a:t>
                      </a:r>
                      <a:endParaRPr lang="en-US" sz="1000" b="1" i="0" u="none" strike="noStrike" kern="1200" dirty="0">
                        <a:solidFill>
                          <a:schemeClr val="accent2"/>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accent2"/>
                          </a:solidFill>
                          <a:latin typeface="Calibri"/>
                          <a:ea typeface="+mn-ea"/>
                          <a:cs typeface="+mn-cs"/>
                        </a:rPr>
                        <a:t>9.1</a:t>
                      </a:r>
                      <a:endParaRPr lang="en-US" sz="1000" b="1" i="0" u="none" strike="noStrike" kern="1200" dirty="0">
                        <a:solidFill>
                          <a:schemeClr val="accent2"/>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accent2"/>
                          </a:solidFill>
                          <a:latin typeface="Calibri"/>
                          <a:ea typeface="+mn-ea"/>
                          <a:cs typeface="+mn-cs"/>
                        </a:rPr>
                        <a:t>0.5</a:t>
                      </a:r>
                      <a:endParaRPr lang="en-US" sz="1000" b="1" i="0" u="none" strike="noStrike" kern="1200" dirty="0">
                        <a:solidFill>
                          <a:schemeClr val="accent2"/>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accent2"/>
                          </a:solidFill>
                          <a:latin typeface="Calibri"/>
                          <a:ea typeface="+mn-ea"/>
                          <a:cs typeface="+mn-cs"/>
                        </a:rPr>
                        <a:t>3.0</a:t>
                      </a:r>
                      <a:endParaRPr lang="en-US" sz="1000" b="1" i="0" u="none" strike="noStrike" kern="1200" dirty="0">
                        <a:solidFill>
                          <a:schemeClr val="accent2"/>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0" name="TextBox 9"/>
          <p:cNvSpPr txBox="1"/>
          <p:nvPr/>
        </p:nvSpPr>
        <p:spPr>
          <a:xfrm>
            <a:off x="3311099" y="9669645"/>
            <a:ext cx="2111475"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having certification</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18.3 YEAR OF ACQUIRING CERTIFICATION</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3" name="Round Diagonal Corner Rectangle 12"/>
          <p:cNvSpPr/>
          <p:nvPr/>
        </p:nvSpPr>
        <p:spPr bwMode="auto">
          <a:xfrm>
            <a:off x="338287" y="8526700"/>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Cold storages in Karnataka acquired certification over 7.6  years back, followed by Punjab 7.4 years back.</a:t>
            </a:r>
            <a:endParaRPr lang="en-US" sz="1200" dirty="0">
              <a:solidFill>
                <a:srgbClr val="002060"/>
              </a:solidFill>
              <a:latin typeface="Calibri" pitchFamily="34" charset="0"/>
            </a:endParaRPr>
          </a:p>
        </p:txBody>
      </p:sp>
      <p:graphicFrame>
        <p:nvGraphicFramePr>
          <p:cNvPr id="14" name="Table 13"/>
          <p:cNvGraphicFramePr>
            <a:graphicFrameLocks noGrp="1"/>
          </p:cNvGraphicFramePr>
          <p:nvPr>
            <p:extLst>
              <p:ext uri="{D42A27DB-BD31-4B8C-83A1-F6EECF244321}">
                <p14:modId xmlns="" xmlns:p14="http://schemas.microsoft.com/office/powerpoint/2010/main" val="1900869649"/>
              </p:ext>
            </p:extLst>
          </p:nvPr>
        </p:nvGraphicFramePr>
        <p:xfrm>
          <a:off x="304801" y="1528763"/>
          <a:ext cx="6307233" cy="3182112"/>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63040"/>
                <a:gridCol w="547931"/>
                <a:gridCol w="594360"/>
                <a:gridCol w="594360"/>
                <a:gridCol w="457200"/>
                <a:gridCol w="365760"/>
                <a:gridCol w="547931"/>
                <a:gridCol w="457200"/>
                <a:gridCol w="731520"/>
                <a:gridCol w="547931"/>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n=841)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algn="l" fontAlgn="ctr"/>
                      <a:r>
                        <a:rPr lang="en-US" sz="1000" b="0" i="0" u="none" strike="noStrike" kern="1200" dirty="0">
                          <a:solidFill>
                            <a:srgbClr val="002060"/>
                          </a:solidFill>
                          <a:latin typeface="Calibri"/>
                          <a:ea typeface="+mn-ea"/>
                          <a:cs typeface="+mn-cs"/>
                        </a:rPr>
                        <a:t> Less than 1 yr </a:t>
                      </a:r>
                      <a:r>
                        <a:rPr lang="en-US" sz="1000" b="0" i="0" u="none" strike="noStrike" kern="1200" dirty="0" smtClean="0">
                          <a:solidFill>
                            <a:srgbClr val="002060"/>
                          </a:solidFill>
                          <a:latin typeface="Calibri"/>
                          <a:ea typeface="+mn-ea"/>
                          <a:cs typeface="+mn-cs"/>
                        </a:rPr>
                        <a:t/>
                      </a:r>
                      <a:br>
                        <a:rPr lang="en-US" sz="1000" b="0" i="0" u="none" strike="noStrike" kern="1200" dirty="0" smtClean="0">
                          <a:solidFill>
                            <a:srgbClr val="002060"/>
                          </a:solidFill>
                          <a:latin typeface="Calibri"/>
                          <a:ea typeface="+mn-ea"/>
                          <a:cs typeface="+mn-cs"/>
                        </a:rPr>
                      </a:b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2012 to 2013)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accent2"/>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2 to 5yrs (2009 to 2011)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accent2"/>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6 to 10yrs (2004 to 2008)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accent2"/>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11 to 15yrs (1999 to 2003)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accent2"/>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16 to 20yrs (1994 to 1998)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accent2"/>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21 to 25yrs (1993 to 1989)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accent2"/>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26 to 30yrs (1984 to 1988)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accent2"/>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More than 30 yrs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accent2"/>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DK/CS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accent2"/>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1" i="0" u="none" strike="noStrike" kern="1200" dirty="0">
                          <a:solidFill>
                            <a:srgbClr val="002060"/>
                          </a:solidFill>
                          <a:latin typeface="Calibri"/>
                          <a:ea typeface="+mn-ea"/>
                          <a:cs typeface="+mn-cs"/>
                        </a:rPr>
                        <a:t> M E A N(in yrs)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accent2"/>
                          </a:solidFill>
                          <a:latin typeface="Calibri"/>
                          <a:ea typeface="+mn-ea"/>
                          <a:cs typeface="+mn-cs"/>
                        </a:rPr>
                        <a:t>5.3</a:t>
                      </a:r>
                      <a:endParaRPr lang="en-US" sz="1000" b="1" i="0" u="none" strike="noStrike" kern="1200" dirty="0">
                        <a:solidFill>
                          <a:schemeClr val="accent2"/>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7.6</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6.1</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6.6</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4.4</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1" i="0" u="none" strike="noStrike" kern="1200" dirty="0">
                          <a:solidFill>
                            <a:schemeClr val="accent2"/>
                          </a:solidFill>
                          <a:latin typeface="Calibri"/>
                          <a:ea typeface="+mn-ea"/>
                          <a:cs typeface="+mn-cs"/>
                        </a:rPr>
                        <a:t>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7.4</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304803" y="5073650"/>
          <a:ext cx="6307135" cy="3182112"/>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51593"/>
                <a:gridCol w="623492"/>
                <a:gridCol w="623492"/>
                <a:gridCol w="623492"/>
                <a:gridCol w="511459"/>
                <a:gridCol w="511459"/>
                <a:gridCol w="715164"/>
                <a:gridCol w="623492"/>
                <a:gridCol w="623492"/>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n=841)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algn="l" fontAlgn="ctr"/>
                      <a:r>
                        <a:rPr lang="en-US" sz="1000" b="0" i="0" u="none" strike="noStrike" kern="1200" dirty="0">
                          <a:solidFill>
                            <a:srgbClr val="002060"/>
                          </a:solidFill>
                          <a:latin typeface="Calibri"/>
                          <a:ea typeface="+mn-ea"/>
                          <a:cs typeface="+mn-cs"/>
                        </a:rPr>
                        <a:t> Less than 1 yr </a:t>
                      </a:r>
                      <a:r>
                        <a:rPr lang="en-US" sz="1000" b="0" i="0" u="none" strike="noStrike" kern="1200" dirty="0" smtClean="0">
                          <a:solidFill>
                            <a:srgbClr val="002060"/>
                          </a:solidFill>
                          <a:latin typeface="Calibri"/>
                          <a:ea typeface="+mn-ea"/>
                          <a:cs typeface="+mn-cs"/>
                        </a:rPr>
                        <a:t/>
                      </a:r>
                      <a:br>
                        <a:rPr lang="en-US" sz="1000" b="0" i="0" u="none" strike="noStrike" kern="1200" dirty="0" smtClean="0">
                          <a:solidFill>
                            <a:srgbClr val="002060"/>
                          </a:solidFill>
                          <a:latin typeface="Calibri"/>
                          <a:ea typeface="+mn-ea"/>
                          <a:cs typeface="+mn-cs"/>
                        </a:rPr>
                      </a:b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2012 to 2013)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2 to 5yrs (2009 to 2011)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6 to 10yrs (2004 to 2008)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11 to 15yrs (1999 to 2003)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16 to 20yrs (1994 to 1998)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21 to 25yrs (1993 to 1989)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26 to 30yrs (1984 to 1988)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More than 30 yrs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0" i="0" u="none" strike="noStrike" kern="1200" dirty="0">
                          <a:solidFill>
                            <a:srgbClr val="002060"/>
                          </a:solidFill>
                          <a:latin typeface="Calibri"/>
                          <a:ea typeface="+mn-ea"/>
                          <a:cs typeface="+mn-cs"/>
                        </a:rPr>
                        <a:t> DK/CS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6032">
                <a:tc>
                  <a:txBody>
                    <a:bodyPr/>
                    <a:lstStyle/>
                    <a:p>
                      <a:pPr algn="l" fontAlgn="ctr"/>
                      <a:r>
                        <a:rPr lang="en-US" sz="1000" b="1" i="0" u="none" strike="noStrike" kern="1200" dirty="0">
                          <a:solidFill>
                            <a:srgbClr val="002060"/>
                          </a:solidFill>
                          <a:latin typeface="Calibri"/>
                          <a:ea typeface="+mn-ea"/>
                          <a:cs typeface="+mn-cs"/>
                        </a:rPr>
                        <a:t> M E A N(in yrs)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accent2"/>
                          </a:solidFill>
                          <a:latin typeface="Calibri"/>
                          <a:ea typeface="+mn-ea"/>
                          <a:cs typeface="+mn-cs"/>
                        </a:rPr>
                        <a:t>5.3</a:t>
                      </a:r>
                      <a:endParaRPr lang="en-US" sz="1000" b="1" i="0" u="none" strike="noStrike" kern="1200" dirty="0">
                        <a:solidFill>
                          <a:schemeClr val="accent2"/>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4.4</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3.5</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5.4</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4.3</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8.0</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0" name="TextBox 9"/>
          <p:cNvSpPr txBox="1"/>
          <p:nvPr/>
        </p:nvSpPr>
        <p:spPr>
          <a:xfrm>
            <a:off x="3311099" y="9669645"/>
            <a:ext cx="2111475"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mentioned having certification</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Title 7"/>
          <p:cNvSpPr>
            <a:spLocks noGrp="1"/>
          </p:cNvSpPr>
          <p:nvPr>
            <p:ph type="title"/>
          </p:nvPr>
        </p:nvSpPr>
        <p:spPr>
          <a:xfrm>
            <a:off x="936175" y="41932"/>
            <a:ext cx="5439302" cy="922464"/>
          </a:xfrm>
        </p:spPr>
        <p:txBody>
          <a:bodyPr/>
          <a:lstStyle/>
          <a:p>
            <a:r>
              <a:rPr lang="en-US" dirty="0" smtClean="0"/>
              <a:t>18.4 YEAR OF ACQUIRING CERTIFICATION FOR THE VARIOUS ACCREDITATIONS</a:t>
            </a:r>
            <a:endParaRPr lang="en-US" dirty="0"/>
          </a:p>
        </p:txBody>
      </p:sp>
      <p:sp>
        <p:nvSpPr>
          <p:cNvPr id="37" name="TextBox 36"/>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9" name="TextBox 38"/>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40" name="Table 39"/>
          <p:cNvGraphicFramePr>
            <a:graphicFrameLocks noGrp="1"/>
          </p:cNvGraphicFramePr>
          <p:nvPr/>
        </p:nvGraphicFramePr>
        <p:xfrm>
          <a:off x="-76200" y="2854124"/>
          <a:ext cx="1571566" cy="2589840"/>
        </p:xfrm>
        <a:graphic>
          <a:graphicData uri="http://schemas.openxmlformats.org/drawingml/2006/table">
            <a:tbl>
              <a:tblPr/>
              <a:tblGrid>
                <a:gridCol w="1571566"/>
              </a:tblGrid>
              <a:tr h="287760">
                <a:tc>
                  <a:txBody>
                    <a:bodyPr/>
                    <a:lstStyle/>
                    <a:p>
                      <a:pPr algn="r" fontAlgn="ctr"/>
                      <a:r>
                        <a:rPr lang="en-US" sz="900" b="0" i="0" u="none" strike="noStrike" kern="1200" dirty="0">
                          <a:solidFill>
                            <a:srgbClr val="002060"/>
                          </a:solidFill>
                          <a:latin typeface="Calibri"/>
                          <a:ea typeface="+mn-ea"/>
                          <a:cs typeface="+mn-cs"/>
                        </a:rPr>
                        <a:t> Less than 1 yr (2012 to 2013)</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87760">
                <a:tc>
                  <a:txBody>
                    <a:bodyPr/>
                    <a:lstStyle/>
                    <a:p>
                      <a:pPr algn="r" fontAlgn="ctr"/>
                      <a:r>
                        <a:rPr lang="en-US" sz="900" b="0" i="0" u="none" strike="noStrike" kern="1200" dirty="0">
                          <a:solidFill>
                            <a:srgbClr val="002060"/>
                          </a:solidFill>
                          <a:latin typeface="Calibri"/>
                          <a:ea typeface="+mn-ea"/>
                          <a:cs typeface="+mn-cs"/>
                        </a:rPr>
                        <a:t> 2 to 5yrs (2009 to 2011)</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87760">
                <a:tc>
                  <a:txBody>
                    <a:bodyPr/>
                    <a:lstStyle/>
                    <a:p>
                      <a:pPr algn="r" fontAlgn="ctr"/>
                      <a:r>
                        <a:rPr lang="en-US" sz="900" b="0" i="0" u="none" strike="noStrike" kern="1200" dirty="0">
                          <a:solidFill>
                            <a:srgbClr val="002060"/>
                          </a:solidFill>
                          <a:latin typeface="Calibri"/>
                          <a:ea typeface="+mn-ea"/>
                          <a:cs typeface="+mn-cs"/>
                        </a:rPr>
                        <a:t> 6 to 10yrs (2004 to 2008)</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87760">
                <a:tc>
                  <a:txBody>
                    <a:bodyPr/>
                    <a:lstStyle/>
                    <a:p>
                      <a:pPr algn="r" fontAlgn="ctr"/>
                      <a:r>
                        <a:rPr lang="en-US" sz="900" b="0" i="0" u="none" strike="noStrike" kern="1200" dirty="0">
                          <a:solidFill>
                            <a:srgbClr val="002060"/>
                          </a:solidFill>
                          <a:latin typeface="Calibri"/>
                          <a:ea typeface="+mn-ea"/>
                          <a:cs typeface="+mn-cs"/>
                        </a:rPr>
                        <a:t> 11 to 15yrs (1999 to 2003)</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87760">
                <a:tc>
                  <a:txBody>
                    <a:bodyPr/>
                    <a:lstStyle/>
                    <a:p>
                      <a:pPr algn="r" fontAlgn="ctr"/>
                      <a:r>
                        <a:rPr lang="en-US" sz="900" b="0" i="0" u="none" strike="noStrike" kern="1200" dirty="0">
                          <a:solidFill>
                            <a:srgbClr val="002060"/>
                          </a:solidFill>
                          <a:latin typeface="Calibri"/>
                          <a:ea typeface="+mn-ea"/>
                          <a:cs typeface="+mn-cs"/>
                        </a:rPr>
                        <a:t> 16 to 20yrs (1994 to 1998)</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87760">
                <a:tc>
                  <a:txBody>
                    <a:bodyPr/>
                    <a:lstStyle/>
                    <a:p>
                      <a:pPr algn="r" fontAlgn="ctr"/>
                      <a:r>
                        <a:rPr lang="en-US" sz="900" b="0" i="0" u="none" strike="noStrike" kern="1200" dirty="0">
                          <a:solidFill>
                            <a:srgbClr val="002060"/>
                          </a:solidFill>
                          <a:latin typeface="Calibri"/>
                          <a:ea typeface="+mn-ea"/>
                          <a:cs typeface="+mn-cs"/>
                        </a:rPr>
                        <a:t> 21 to 25yrs (1993 to 1989)</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87760">
                <a:tc>
                  <a:txBody>
                    <a:bodyPr/>
                    <a:lstStyle/>
                    <a:p>
                      <a:pPr algn="r" fontAlgn="ctr"/>
                      <a:r>
                        <a:rPr lang="en-US" sz="900" b="0" i="0" u="none" strike="noStrike" kern="1200" dirty="0">
                          <a:solidFill>
                            <a:srgbClr val="002060"/>
                          </a:solidFill>
                          <a:latin typeface="Calibri"/>
                          <a:ea typeface="+mn-ea"/>
                          <a:cs typeface="+mn-cs"/>
                        </a:rPr>
                        <a:t> 26 to 30yrs (1984 to 1988)</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87760">
                <a:tc>
                  <a:txBody>
                    <a:bodyPr/>
                    <a:lstStyle/>
                    <a:p>
                      <a:pPr algn="r" fontAlgn="ctr"/>
                      <a:r>
                        <a:rPr lang="en-US" sz="900" b="0" i="0" u="none" strike="noStrike" kern="1200" dirty="0">
                          <a:solidFill>
                            <a:srgbClr val="002060"/>
                          </a:solidFill>
                          <a:latin typeface="Calibri"/>
                          <a:ea typeface="+mn-ea"/>
                          <a:cs typeface="+mn-cs"/>
                        </a:rPr>
                        <a:t> More than 30 yrs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87760">
                <a:tc>
                  <a:txBody>
                    <a:bodyPr/>
                    <a:lstStyle/>
                    <a:p>
                      <a:pPr algn="r" fontAlgn="ctr"/>
                      <a:r>
                        <a:rPr lang="en-US" sz="900" b="0" i="0" u="none" strike="noStrike" kern="1200" dirty="0">
                          <a:solidFill>
                            <a:srgbClr val="002060"/>
                          </a:solidFill>
                          <a:latin typeface="Calibri"/>
                          <a:ea typeface="+mn-ea"/>
                          <a:cs typeface="+mn-cs"/>
                        </a:rPr>
                        <a:t> DK/CS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41" name="TextBox 40"/>
          <p:cNvSpPr txBox="1"/>
          <p:nvPr/>
        </p:nvSpPr>
        <p:spPr>
          <a:xfrm>
            <a:off x="1337726" y="2352576"/>
            <a:ext cx="595036"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n=841)</a:t>
            </a:r>
            <a:endParaRPr lang="en-US" sz="1000" b="1" dirty="0">
              <a:solidFill>
                <a:srgbClr val="002060"/>
              </a:solidFill>
              <a:latin typeface="Calibri" pitchFamily="34" charset="0"/>
            </a:endParaRPr>
          </a:p>
        </p:txBody>
      </p:sp>
      <p:sp>
        <p:nvSpPr>
          <p:cNvPr id="42" name="TextBox 41"/>
          <p:cNvSpPr txBox="1"/>
          <p:nvPr/>
        </p:nvSpPr>
        <p:spPr>
          <a:xfrm>
            <a:off x="2281525" y="235257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ISO</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n=293)</a:t>
            </a:r>
            <a:endParaRPr lang="en-US" sz="1000" b="1" dirty="0">
              <a:solidFill>
                <a:srgbClr val="002060"/>
              </a:solidFill>
              <a:latin typeface="Calibri" pitchFamily="34" charset="0"/>
            </a:endParaRPr>
          </a:p>
        </p:txBody>
      </p:sp>
      <p:sp>
        <p:nvSpPr>
          <p:cNvPr id="43" name="TextBox 42"/>
          <p:cNvSpPr txBox="1"/>
          <p:nvPr/>
        </p:nvSpPr>
        <p:spPr>
          <a:xfrm>
            <a:off x="3196132" y="235257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HACCP</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n=313)</a:t>
            </a:r>
            <a:endParaRPr lang="en-US" sz="1000" b="1" dirty="0">
              <a:solidFill>
                <a:srgbClr val="002060"/>
              </a:solidFill>
              <a:latin typeface="Calibri" pitchFamily="34" charset="0"/>
            </a:endParaRPr>
          </a:p>
        </p:txBody>
      </p:sp>
      <p:sp>
        <p:nvSpPr>
          <p:cNvPr id="44" name="TextBox 43"/>
          <p:cNvSpPr txBox="1"/>
          <p:nvPr/>
        </p:nvSpPr>
        <p:spPr>
          <a:xfrm>
            <a:off x="4173094" y="235257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FSSA</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n=353)</a:t>
            </a:r>
            <a:endParaRPr lang="en-US" sz="1000" b="1" dirty="0">
              <a:solidFill>
                <a:srgbClr val="002060"/>
              </a:solidFill>
              <a:latin typeface="Calibri" pitchFamily="34" charset="0"/>
            </a:endParaRPr>
          </a:p>
        </p:txBody>
      </p:sp>
      <p:sp>
        <p:nvSpPr>
          <p:cNvPr id="45" name="TextBox 44"/>
          <p:cNvSpPr txBox="1"/>
          <p:nvPr/>
        </p:nvSpPr>
        <p:spPr>
          <a:xfrm>
            <a:off x="5185210" y="2352576"/>
            <a:ext cx="529311" cy="400110"/>
          </a:xfrm>
          <a:prstGeom prst="rect">
            <a:avLst/>
          </a:prstGeom>
          <a:noFill/>
        </p:spPr>
        <p:txBody>
          <a:bodyPr wrap="none" rtlCol="0">
            <a:spAutoFit/>
          </a:bodyPr>
          <a:lstStyle/>
          <a:p>
            <a:r>
              <a:rPr lang="en-US" sz="1000" b="1" dirty="0" smtClean="0">
                <a:solidFill>
                  <a:srgbClr val="002060"/>
                </a:solidFill>
                <a:latin typeface="Calibri" pitchFamily="34" charset="0"/>
              </a:rPr>
              <a:t>WDRA</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n=37)</a:t>
            </a:r>
            <a:endParaRPr lang="en-US" sz="1000" b="1" dirty="0">
              <a:solidFill>
                <a:srgbClr val="002060"/>
              </a:solidFill>
              <a:latin typeface="Calibri" pitchFamily="34" charset="0"/>
            </a:endParaRPr>
          </a:p>
        </p:txBody>
      </p:sp>
      <p:sp>
        <p:nvSpPr>
          <p:cNvPr id="46" name="TextBox 45"/>
          <p:cNvSpPr txBox="1"/>
          <p:nvPr/>
        </p:nvSpPr>
        <p:spPr>
          <a:xfrm>
            <a:off x="6078701" y="2198688"/>
            <a:ext cx="595035"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smtClean="0">
                <a:solidFill>
                  <a:srgbClr val="002060"/>
                </a:solidFill>
                <a:latin typeface="Calibri" pitchFamily="34" charset="0"/>
              </a:rPr>
              <a:t>Specify</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n=167)</a:t>
            </a:r>
            <a:endParaRPr lang="en-US" sz="1000" b="1" dirty="0">
              <a:solidFill>
                <a:srgbClr val="002060"/>
              </a:solidFill>
              <a:latin typeface="Calibri" pitchFamily="34" charset="0"/>
            </a:endParaRPr>
          </a:p>
        </p:txBody>
      </p:sp>
      <p:graphicFrame>
        <p:nvGraphicFramePr>
          <p:cNvPr id="47" name="Chart 46"/>
          <p:cNvGraphicFramePr/>
          <p:nvPr/>
        </p:nvGraphicFramePr>
        <p:xfrm>
          <a:off x="1121017" y="2814806"/>
          <a:ext cx="1355483" cy="297639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8" name="Chart 57"/>
          <p:cNvGraphicFramePr/>
          <p:nvPr/>
        </p:nvGraphicFramePr>
        <p:xfrm>
          <a:off x="5750167" y="2814806"/>
          <a:ext cx="1355483" cy="297639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9" name="Chart 58"/>
          <p:cNvGraphicFramePr/>
          <p:nvPr/>
        </p:nvGraphicFramePr>
        <p:xfrm>
          <a:off x="2046847" y="2814806"/>
          <a:ext cx="1355483" cy="297639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0" name="Chart 59"/>
          <p:cNvGraphicFramePr/>
          <p:nvPr/>
        </p:nvGraphicFramePr>
        <p:xfrm>
          <a:off x="2972677" y="2814806"/>
          <a:ext cx="1355483" cy="2976394"/>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1" name="Chart 60"/>
          <p:cNvGraphicFramePr/>
          <p:nvPr/>
        </p:nvGraphicFramePr>
        <p:xfrm>
          <a:off x="3898507" y="2814806"/>
          <a:ext cx="1355483" cy="297639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62" name="Chart 61"/>
          <p:cNvGraphicFramePr/>
          <p:nvPr/>
        </p:nvGraphicFramePr>
        <p:xfrm>
          <a:off x="4824337" y="2814806"/>
          <a:ext cx="1355483" cy="2976394"/>
        </p:xfrm>
        <a:graphic>
          <a:graphicData uri="http://schemas.openxmlformats.org/drawingml/2006/chart">
            <c:chart xmlns:c="http://schemas.openxmlformats.org/drawingml/2006/chart" xmlns:r="http://schemas.openxmlformats.org/officeDocument/2006/relationships" r:id="rId7"/>
          </a:graphicData>
        </a:graphic>
      </p:graphicFrame>
      <p:sp>
        <p:nvSpPr>
          <p:cNvPr id="21" name="TextBox 20"/>
          <p:cNvSpPr txBox="1"/>
          <p:nvPr/>
        </p:nvSpPr>
        <p:spPr>
          <a:xfrm>
            <a:off x="188278" y="7733937"/>
            <a:ext cx="6288087" cy="461665"/>
          </a:xfrm>
          <a:prstGeom prst="rect">
            <a:avLst/>
          </a:prstGeom>
          <a:noFill/>
        </p:spPr>
        <p:txBody>
          <a:bodyPr wrap="square" rtlCol="0">
            <a:spAutoFit/>
          </a:bodyPr>
          <a:lstStyle/>
          <a:p>
            <a:pPr marL="365125" indent="-365125" algn="just">
              <a:buFont typeface="Arial" pitchFamily="34" charset="0"/>
              <a:buChar char="•"/>
            </a:pPr>
            <a:r>
              <a:rPr lang="en-US" sz="1200" dirty="0" smtClean="0">
                <a:solidFill>
                  <a:schemeClr val="tx1"/>
                </a:solidFill>
                <a:latin typeface="Calibri" pitchFamily="34" charset="0"/>
                <a:cs typeface="Calibri" pitchFamily="34" charset="0"/>
              </a:rPr>
              <a:t>92% of the CS have received FSSA certification in the year 2012-2013. This must  have been post FSSA act has been passed.</a:t>
            </a:r>
          </a:p>
        </p:txBody>
      </p:sp>
    </p:spTree>
  </p:cSld>
  <p:clrMapOvr>
    <a:masterClrMapping/>
  </p:clrMapOvr>
  <p:transition/>
  <p:timing>
    <p:tnLst>
      <p:par>
        <p:cTn id="1" dur="indefinite" restart="never" nodeType="tmRoot"/>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IN" dirty="0" smtClean="0"/>
              <a:t>18.5 FUTURE INTENTION TO GET CERTIFICATION</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42" name="TextBox 141"/>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graphicFrame>
        <p:nvGraphicFramePr>
          <p:cNvPr id="55" name="Chart 54"/>
          <p:cNvGraphicFramePr/>
          <p:nvPr>
            <p:extLst>
              <p:ext uri="{D42A27DB-BD31-4B8C-83A1-F6EECF244321}">
                <p14:modId xmlns:p14="http://schemas.microsoft.com/office/powerpoint/2010/main" xmlns="" val="1712051055"/>
              </p:ext>
            </p:extLst>
          </p:nvPr>
        </p:nvGraphicFramePr>
        <p:xfrm>
          <a:off x="5580334" y="2107750"/>
          <a:ext cx="1212308" cy="1383452"/>
        </p:xfrm>
        <a:graphic>
          <a:graphicData uri="http://schemas.openxmlformats.org/drawingml/2006/chart">
            <c:chart xmlns:c="http://schemas.openxmlformats.org/drawingml/2006/chart" xmlns:r="http://schemas.openxmlformats.org/officeDocument/2006/relationships" r:id="rId2"/>
          </a:graphicData>
        </a:graphic>
      </p:graphicFrame>
      <p:sp>
        <p:nvSpPr>
          <p:cNvPr id="56" name="Round Diagonal Corner Rectangle 55"/>
          <p:cNvSpPr/>
          <p:nvPr/>
        </p:nvSpPr>
        <p:spPr bwMode="auto">
          <a:xfrm>
            <a:off x="338287" y="3902081"/>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Though only 17% had any kind of certification, 54% now intend to get a certificate for quality  business process.</a:t>
            </a:r>
          </a:p>
          <a:p>
            <a:pPr marL="177800" lvl="1" indent="-177800" algn="just">
              <a:buFont typeface="Arial" pitchFamily="34" charset="0"/>
              <a:buChar char="•"/>
            </a:pPr>
            <a:r>
              <a:rPr lang="en-US" sz="1200" dirty="0" smtClean="0">
                <a:solidFill>
                  <a:srgbClr val="002060"/>
                </a:solidFill>
                <a:latin typeface="Calibri" pitchFamily="34" charset="0"/>
              </a:rPr>
              <a:t>In Type P &amp; Q storages the proportion of them intending for certification in the future are over 60%.</a:t>
            </a:r>
            <a:endParaRPr lang="en-US" sz="1200" dirty="0">
              <a:solidFill>
                <a:srgbClr val="002060"/>
              </a:solidFill>
              <a:latin typeface="Calibri" pitchFamily="34" charset="0"/>
            </a:endParaRPr>
          </a:p>
        </p:txBody>
      </p:sp>
      <p:sp>
        <p:nvSpPr>
          <p:cNvPr id="57" name="Round Diagonal Corner Rectangle 56"/>
          <p:cNvSpPr/>
          <p:nvPr/>
        </p:nvSpPr>
        <p:spPr bwMode="auto">
          <a:xfrm>
            <a:off x="338287" y="7893935"/>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Almost 2/3rds storages in the East and West intend to acquire certification.</a:t>
            </a:r>
          </a:p>
          <a:p>
            <a:pPr marL="177800" lvl="1" indent="-177800" algn="l">
              <a:buFont typeface="Arial" pitchFamily="34" charset="0"/>
              <a:buChar char="•"/>
            </a:pPr>
            <a:endParaRPr lang="en-US" sz="1200" dirty="0">
              <a:solidFill>
                <a:srgbClr val="002060"/>
              </a:solidFill>
              <a:latin typeface="Calibri" pitchFamily="34" charset="0"/>
            </a:endParaRPr>
          </a:p>
        </p:txBody>
      </p:sp>
      <p:cxnSp>
        <p:nvCxnSpPr>
          <p:cNvPr id="58" name="Straight Connector 57"/>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60" name="TextBox 59"/>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61" name="Chart 60"/>
          <p:cNvGraphicFramePr/>
          <p:nvPr>
            <p:extLst>
              <p:ext uri="{D42A27DB-BD31-4B8C-83A1-F6EECF244321}">
                <p14:modId xmlns:p14="http://schemas.microsoft.com/office/powerpoint/2010/main" xmlns="" val="1712051055"/>
              </p:ext>
            </p:extLst>
          </p:nvPr>
        </p:nvGraphicFramePr>
        <p:xfrm>
          <a:off x="108494" y="2104575"/>
          <a:ext cx="1212308" cy="13834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2" name="Chart 61"/>
          <p:cNvGraphicFramePr/>
          <p:nvPr>
            <p:extLst>
              <p:ext uri="{D42A27DB-BD31-4B8C-83A1-F6EECF244321}">
                <p14:modId xmlns:p14="http://schemas.microsoft.com/office/powerpoint/2010/main" xmlns="" val="1712051055"/>
              </p:ext>
            </p:extLst>
          </p:nvPr>
        </p:nvGraphicFramePr>
        <p:xfrm>
          <a:off x="1202862" y="2104575"/>
          <a:ext cx="1212308" cy="1383452"/>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62"/>
          <p:cNvGrpSpPr/>
          <p:nvPr/>
        </p:nvGrpSpPr>
        <p:grpSpPr>
          <a:xfrm>
            <a:off x="1454149" y="3372581"/>
            <a:ext cx="4879975" cy="326405"/>
            <a:chOff x="4239783" y="4326345"/>
            <a:chExt cx="4879975" cy="326405"/>
          </a:xfrm>
        </p:grpSpPr>
        <p:sp>
          <p:nvSpPr>
            <p:cNvPr id="64" name="Rectangle 63"/>
            <p:cNvSpPr/>
            <p:nvPr/>
          </p:nvSpPr>
          <p:spPr bwMode="auto">
            <a:xfrm>
              <a:off x="4239783" y="4326345"/>
              <a:ext cx="4879975"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4313313" y="4388177"/>
              <a:ext cx="4654362" cy="189673"/>
              <a:chOff x="659335" y="1411290"/>
              <a:chExt cx="4654362" cy="189673"/>
            </a:xfrm>
          </p:grpSpPr>
          <p:grpSp>
            <p:nvGrpSpPr>
              <p:cNvPr id="5" name="Group 124"/>
              <p:cNvGrpSpPr/>
              <p:nvPr/>
            </p:nvGrpSpPr>
            <p:grpSpPr>
              <a:xfrm>
                <a:off x="659335" y="1411290"/>
                <a:ext cx="2066319" cy="184666"/>
                <a:chOff x="2001613" y="3943350"/>
                <a:chExt cx="2066319" cy="184666"/>
              </a:xfrm>
            </p:grpSpPr>
            <p:sp>
              <p:nvSpPr>
                <p:cNvPr id="71"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2" name="Rectangle 13"/>
                <p:cNvSpPr>
                  <a:spLocks noChangeArrowheads="1"/>
                </p:cNvSpPr>
                <p:nvPr/>
              </p:nvSpPr>
              <p:spPr bwMode="auto">
                <a:xfrm>
                  <a:off x="2147663" y="3943350"/>
                  <a:ext cx="1920269"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Require Certification in Future</a:t>
                  </a:r>
                  <a:endParaRPr lang="en-US" sz="1200" b="1" i="1" dirty="0">
                    <a:solidFill>
                      <a:srgbClr val="002060"/>
                    </a:solidFill>
                    <a:latin typeface="Arial" pitchFamily="34" charset="0"/>
                  </a:endParaRPr>
                </a:p>
              </p:txBody>
            </p:sp>
          </p:grpSp>
          <p:grpSp>
            <p:nvGrpSpPr>
              <p:cNvPr id="6" name="Group 21"/>
              <p:cNvGrpSpPr/>
              <p:nvPr/>
            </p:nvGrpSpPr>
            <p:grpSpPr>
              <a:xfrm>
                <a:off x="2761667" y="1416297"/>
                <a:ext cx="2552030" cy="184666"/>
                <a:chOff x="4654808" y="3684038"/>
                <a:chExt cx="2552030" cy="184666"/>
              </a:xfrm>
            </p:grpSpPr>
            <p:sp>
              <p:nvSpPr>
                <p:cNvPr id="69" name="Rectangle 14"/>
                <p:cNvSpPr>
                  <a:spLocks noChangeArrowheads="1"/>
                </p:cNvSpPr>
                <p:nvPr/>
              </p:nvSpPr>
              <p:spPr bwMode="auto">
                <a:xfrm>
                  <a:off x="46548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0" name="Rectangle 15"/>
                <p:cNvSpPr>
                  <a:spLocks noChangeArrowheads="1"/>
                </p:cNvSpPr>
                <p:nvPr/>
              </p:nvSpPr>
              <p:spPr bwMode="auto">
                <a:xfrm>
                  <a:off x="4800858" y="3684038"/>
                  <a:ext cx="240598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Do Not Require Certification in Future</a:t>
                  </a:r>
                  <a:endParaRPr lang="en-US" sz="1200" b="1" i="1" dirty="0">
                    <a:solidFill>
                      <a:srgbClr val="002060"/>
                    </a:solidFill>
                    <a:latin typeface="Arial" pitchFamily="34" charset="0"/>
                  </a:endParaRPr>
                </a:p>
              </p:txBody>
            </p:sp>
          </p:grpSp>
        </p:grpSp>
      </p:grpSp>
      <p:graphicFrame>
        <p:nvGraphicFramePr>
          <p:cNvPr id="82" name="Chart 81"/>
          <p:cNvGraphicFramePr/>
          <p:nvPr>
            <p:extLst>
              <p:ext uri="{D42A27DB-BD31-4B8C-83A1-F6EECF244321}">
                <p14:modId xmlns:p14="http://schemas.microsoft.com/office/powerpoint/2010/main" xmlns="" val="1712051055"/>
              </p:ext>
            </p:extLst>
          </p:nvPr>
        </p:nvGraphicFramePr>
        <p:xfrm>
          <a:off x="2297230" y="2104575"/>
          <a:ext cx="1212308" cy="13834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3" name="Chart 82"/>
          <p:cNvGraphicFramePr/>
          <p:nvPr>
            <p:extLst>
              <p:ext uri="{D42A27DB-BD31-4B8C-83A1-F6EECF244321}">
                <p14:modId xmlns:p14="http://schemas.microsoft.com/office/powerpoint/2010/main" xmlns="" val="1712051055"/>
              </p:ext>
            </p:extLst>
          </p:nvPr>
        </p:nvGraphicFramePr>
        <p:xfrm>
          <a:off x="3391598" y="2104575"/>
          <a:ext cx="1212308" cy="13834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4" name="Chart 83"/>
          <p:cNvGraphicFramePr/>
          <p:nvPr>
            <p:extLst>
              <p:ext uri="{D42A27DB-BD31-4B8C-83A1-F6EECF244321}">
                <p14:modId xmlns:p14="http://schemas.microsoft.com/office/powerpoint/2010/main" xmlns="" val="1712051055"/>
              </p:ext>
            </p:extLst>
          </p:nvPr>
        </p:nvGraphicFramePr>
        <p:xfrm>
          <a:off x="4485966" y="2104575"/>
          <a:ext cx="1212308" cy="13834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85" name="Chart 84"/>
          <p:cNvGraphicFramePr/>
          <p:nvPr>
            <p:extLst>
              <p:ext uri="{D42A27DB-BD31-4B8C-83A1-F6EECF244321}">
                <p14:modId xmlns:p14="http://schemas.microsoft.com/office/powerpoint/2010/main" xmlns="" val="1712051055"/>
              </p:ext>
            </p:extLst>
          </p:nvPr>
        </p:nvGraphicFramePr>
        <p:xfrm>
          <a:off x="5580334" y="6039983"/>
          <a:ext cx="1212308" cy="13834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86" name="Chart 85"/>
          <p:cNvGraphicFramePr/>
          <p:nvPr>
            <p:extLst>
              <p:ext uri="{D42A27DB-BD31-4B8C-83A1-F6EECF244321}">
                <p14:modId xmlns:p14="http://schemas.microsoft.com/office/powerpoint/2010/main" xmlns="" val="1712051055"/>
              </p:ext>
            </p:extLst>
          </p:nvPr>
        </p:nvGraphicFramePr>
        <p:xfrm>
          <a:off x="108494" y="6036808"/>
          <a:ext cx="1212308" cy="13834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87" name="Chart 86"/>
          <p:cNvGraphicFramePr/>
          <p:nvPr>
            <p:extLst>
              <p:ext uri="{D42A27DB-BD31-4B8C-83A1-F6EECF244321}">
                <p14:modId xmlns:p14="http://schemas.microsoft.com/office/powerpoint/2010/main" xmlns="" val="1712051055"/>
              </p:ext>
            </p:extLst>
          </p:nvPr>
        </p:nvGraphicFramePr>
        <p:xfrm>
          <a:off x="1476454" y="6036808"/>
          <a:ext cx="1212308" cy="13834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88" name="Chart 87"/>
          <p:cNvGraphicFramePr/>
          <p:nvPr>
            <p:extLst>
              <p:ext uri="{D42A27DB-BD31-4B8C-83A1-F6EECF244321}">
                <p14:modId xmlns:p14="http://schemas.microsoft.com/office/powerpoint/2010/main" xmlns="" val="1712051055"/>
              </p:ext>
            </p:extLst>
          </p:nvPr>
        </p:nvGraphicFramePr>
        <p:xfrm>
          <a:off x="2844414" y="6036808"/>
          <a:ext cx="1212308" cy="13834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89" name="Chart 88"/>
          <p:cNvGraphicFramePr/>
          <p:nvPr>
            <p:extLst>
              <p:ext uri="{D42A27DB-BD31-4B8C-83A1-F6EECF244321}">
                <p14:modId xmlns:p14="http://schemas.microsoft.com/office/powerpoint/2010/main" xmlns="" val="1712051055"/>
              </p:ext>
            </p:extLst>
          </p:nvPr>
        </p:nvGraphicFramePr>
        <p:xfrm>
          <a:off x="4212374" y="6036808"/>
          <a:ext cx="1212308" cy="1383452"/>
        </p:xfrm>
        <a:graphic>
          <a:graphicData uri="http://schemas.openxmlformats.org/drawingml/2006/chart">
            <c:chart xmlns:c="http://schemas.openxmlformats.org/drawingml/2006/chart" xmlns:r="http://schemas.openxmlformats.org/officeDocument/2006/relationships" r:id="rId12"/>
          </a:graphicData>
        </a:graphic>
      </p:graphicFrame>
      <p:sp>
        <p:nvSpPr>
          <p:cNvPr id="90" name="TextBox 89"/>
          <p:cNvSpPr txBox="1"/>
          <p:nvPr/>
        </p:nvSpPr>
        <p:spPr>
          <a:xfrm>
            <a:off x="349006" y="1807577"/>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91" name="TextBox 90"/>
          <p:cNvSpPr txBox="1"/>
          <p:nvPr/>
        </p:nvSpPr>
        <p:spPr>
          <a:xfrm>
            <a:off x="1367603" y="1807577"/>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92" name="TextBox 91"/>
          <p:cNvSpPr txBox="1"/>
          <p:nvPr/>
        </p:nvSpPr>
        <p:spPr>
          <a:xfrm>
            <a:off x="2487058" y="1807577"/>
            <a:ext cx="1071450" cy="430887"/>
          </a:xfrm>
          <a:prstGeom prst="rect">
            <a:avLst/>
          </a:prstGeom>
          <a:noFill/>
        </p:spPr>
        <p:txBody>
          <a:bodyPr wrap="square" rtlCol="0">
            <a:spAutoFit/>
          </a:bodyPr>
          <a:lstStyle/>
          <a:p>
            <a:r>
              <a:rPr lang="en-US" sz="1100" b="1" dirty="0" smtClean="0">
                <a:solidFill>
                  <a:srgbClr val="002060"/>
                </a:solidFill>
                <a:latin typeface="Calibri" pitchFamily="34" charset="0"/>
              </a:rPr>
              <a:t>Type P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93" name="TextBox 92"/>
          <p:cNvSpPr txBox="1"/>
          <p:nvPr/>
        </p:nvSpPr>
        <p:spPr>
          <a:xfrm>
            <a:off x="3442585" y="1807577"/>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94" name="TextBox 93"/>
          <p:cNvSpPr txBox="1"/>
          <p:nvPr/>
        </p:nvSpPr>
        <p:spPr>
          <a:xfrm>
            <a:off x="4455904" y="1807577"/>
            <a:ext cx="1320754"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95" name="TextBox 94"/>
          <p:cNvSpPr txBox="1"/>
          <p:nvPr/>
        </p:nvSpPr>
        <p:spPr>
          <a:xfrm>
            <a:off x="5537246" y="1638300"/>
            <a:ext cx="1320754" cy="600164"/>
          </a:xfrm>
          <a:prstGeom prst="rect">
            <a:avLst/>
          </a:prstGeom>
          <a:noFill/>
        </p:spPr>
        <p:txBody>
          <a:bodyPr wrap="squar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sp>
        <p:nvSpPr>
          <p:cNvPr id="96" name="TextBox 95"/>
          <p:cNvSpPr txBox="1"/>
          <p:nvPr/>
        </p:nvSpPr>
        <p:spPr>
          <a:xfrm>
            <a:off x="349006" y="5715858"/>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97" name="TextBox 96"/>
          <p:cNvSpPr txBox="1"/>
          <p:nvPr/>
        </p:nvSpPr>
        <p:spPr>
          <a:xfrm>
            <a:off x="1630002" y="571585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98" name="TextBox 97"/>
          <p:cNvSpPr txBox="1"/>
          <p:nvPr/>
        </p:nvSpPr>
        <p:spPr>
          <a:xfrm>
            <a:off x="2987364" y="571585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99" name="TextBox 98"/>
          <p:cNvSpPr txBox="1"/>
          <p:nvPr/>
        </p:nvSpPr>
        <p:spPr>
          <a:xfrm>
            <a:off x="4268788" y="571585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102" name="TextBox 101"/>
          <p:cNvSpPr txBox="1"/>
          <p:nvPr/>
        </p:nvSpPr>
        <p:spPr>
          <a:xfrm>
            <a:off x="5537246" y="5715858"/>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grpSp>
        <p:nvGrpSpPr>
          <p:cNvPr id="7" name="Group 62"/>
          <p:cNvGrpSpPr/>
          <p:nvPr/>
        </p:nvGrpSpPr>
        <p:grpSpPr>
          <a:xfrm>
            <a:off x="1454149" y="7284861"/>
            <a:ext cx="4879975" cy="326405"/>
            <a:chOff x="4239783" y="4326345"/>
            <a:chExt cx="4879975" cy="326405"/>
          </a:xfrm>
        </p:grpSpPr>
        <p:sp>
          <p:nvSpPr>
            <p:cNvPr id="51" name="Rectangle 50"/>
            <p:cNvSpPr/>
            <p:nvPr/>
          </p:nvSpPr>
          <p:spPr bwMode="auto">
            <a:xfrm>
              <a:off x="4239783" y="4326345"/>
              <a:ext cx="4879975"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9" name="Group 78"/>
            <p:cNvGrpSpPr/>
            <p:nvPr/>
          </p:nvGrpSpPr>
          <p:grpSpPr>
            <a:xfrm>
              <a:off x="4313313" y="4388177"/>
              <a:ext cx="4654362" cy="189673"/>
              <a:chOff x="659335" y="1411290"/>
              <a:chExt cx="4654362" cy="189673"/>
            </a:xfrm>
          </p:grpSpPr>
          <p:grpSp>
            <p:nvGrpSpPr>
              <p:cNvPr id="10" name="Group 124"/>
              <p:cNvGrpSpPr/>
              <p:nvPr/>
            </p:nvGrpSpPr>
            <p:grpSpPr>
              <a:xfrm>
                <a:off x="659335" y="1411290"/>
                <a:ext cx="2066319" cy="184666"/>
                <a:chOff x="2001613" y="3943350"/>
                <a:chExt cx="2066319" cy="184666"/>
              </a:xfrm>
            </p:grpSpPr>
            <p:sp>
              <p:nvSpPr>
                <p:cNvPr id="66"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67" name="Rectangle 13"/>
                <p:cNvSpPr>
                  <a:spLocks noChangeArrowheads="1"/>
                </p:cNvSpPr>
                <p:nvPr/>
              </p:nvSpPr>
              <p:spPr bwMode="auto">
                <a:xfrm>
                  <a:off x="2147663" y="3943350"/>
                  <a:ext cx="1920269"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Require Certification in Future</a:t>
                  </a:r>
                  <a:endParaRPr lang="en-US" sz="1200" b="1" i="1" dirty="0">
                    <a:solidFill>
                      <a:srgbClr val="002060"/>
                    </a:solidFill>
                    <a:latin typeface="Arial" pitchFamily="34" charset="0"/>
                  </a:endParaRPr>
                </a:p>
              </p:txBody>
            </p:sp>
          </p:grpSp>
          <p:grpSp>
            <p:nvGrpSpPr>
              <p:cNvPr id="11" name="Group 21"/>
              <p:cNvGrpSpPr/>
              <p:nvPr/>
            </p:nvGrpSpPr>
            <p:grpSpPr>
              <a:xfrm>
                <a:off x="2761667" y="1416297"/>
                <a:ext cx="2552030" cy="184666"/>
                <a:chOff x="4654808" y="3684038"/>
                <a:chExt cx="2552030" cy="184666"/>
              </a:xfrm>
            </p:grpSpPr>
            <p:sp>
              <p:nvSpPr>
                <p:cNvPr id="63" name="Rectangle 14"/>
                <p:cNvSpPr>
                  <a:spLocks noChangeArrowheads="1"/>
                </p:cNvSpPr>
                <p:nvPr/>
              </p:nvSpPr>
              <p:spPr bwMode="auto">
                <a:xfrm>
                  <a:off x="46548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65" name="Rectangle 15"/>
                <p:cNvSpPr>
                  <a:spLocks noChangeArrowheads="1"/>
                </p:cNvSpPr>
                <p:nvPr/>
              </p:nvSpPr>
              <p:spPr bwMode="auto">
                <a:xfrm>
                  <a:off x="4800858" y="3684038"/>
                  <a:ext cx="240598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Do Not Require Certification in Future</a:t>
                  </a:r>
                  <a:endParaRPr lang="en-US" sz="1200" b="1" i="1" dirty="0">
                    <a:solidFill>
                      <a:srgbClr val="002060"/>
                    </a:solidFill>
                    <a:latin typeface="Arial" pitchFamily="34" charset="0"/>
                  </a:endParaRPr>
                </a:p>
              </p:txBody>
            </p:sp>
          </p:grpSp>
        </p:grpSp>
      </p:grpSp>
    </p:spTree>
  </p:cSld>
  <p:clrMapOvr>
    <a:masterClrMapping/>
  </p:clrMapOvr>
  <p:transition/>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IN" dirty="0" smtClean="0"/>
              <a:t>18.5 FUTURE CERTIFICATION INTENT</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42" name="TextBox 141"/>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12" name="TextBox 11"/>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Require Certification in Future</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Do Not Require Certification in Future</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9" name="Table 18"/>
          <p:cNvGraphicFramePr>
            <a:graphicFrameLocks noGrp="1"/>
          </p:cNvGraphicFramePr>
          <p:nvPr>
            <p:extLst>
              <p:ext uri="{D42A27DB-BD31-4B8C-83A1-F6EECF244321}">
                <p14:modId xmlns:p14="http://schemas.microsoft.com/office/powerpoint/2010/main" xmlns="" val="1900869649"/>
              </p:ext>
            </p:extLst>
          </p:nvPr>
        </p:nvGraphicFramePr>
        <p:xfrm>
          <a:off x="304801" y="3213329"/>
          <a:ext cx="6305549"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Haryana</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Require Certification in Future</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Do Not Require Certification in Future</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0" name="Table 19"/>
          <p:cNvGraphicFramePr>
            <a:graphicFrameLocks noGrp="1"/>
          </p:cNvGraphicFramePr>
          <p:nvPr>
            <p:extLst>
              <p:ext uri="{D42A27DB-BD31-4B8C-83A1-F6EECF244321}">
                <p14:modId xmlns:p14="http://schemas.microsoft.com/office/powerpoint/2010/main" xmlns="" val="1900869649"/>
              </p:ext>
            </p:extLst>
          </p:nvPr>
        </p:nvGraphicFramePr>
        <p:xfrm>
          <a:off x="304801" y="4893583"/>
          <a:ext cx="6311225"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547931"/>
                <a:gridCol w="594360"/>
                <a:gridCol w="594360"/>
                <a:gridCol w="457200"/>
                <a:gridCol w="457200"/>
                <a:gridCol w="548640"/>
                <a:gridCol w="457200"/>
                <a:gridCol w="731520"/>
                <a:gridCol w="548640"/>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dirty="0" smtClean="0">
                          <a:solidFill>
                            <a:schemeClr val="bg1"/>
                          </a:solidFill>
                          <a:latin typeface="Calibri"/>
                          <a:ea typeface="+mn-ea"/>
                        </a:rPr>
                        <a:t>MP</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Require Certification in Future</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Do Not Require Certification in Future</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2" name="Round Diagonal Corner Rectangle 21"/>
          <p:cNvSpPr/>
          <p:nvPr/>
        </p:nvSpPr>
        <p:spPr bwMode="auto">
          <a:xfrm>
            <a:off x="338287" y="8120300"/>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80% storages in Karnataka intend to get certification in the near future.</a:t>
            </a: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2" y="6562721"/>
          <a:ext cx="6307133"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64059"/>
                <a:gridCol w="646946"/>
                <a:gridCol w="646946"/>
                <a:gridCol w="646946"/>
                <a:gridCol w="530699"/>
                <a:gridCol w="530699"/>
                <a:gridCol w="646946"/>
                <a:gridCol w="646946"/>
                <a:gridCol w="646946"/>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Require Certification in Future</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86</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Do Not Require Certification in Future</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14</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IN" dirty="0" smtClean="0"/>
              <a:t>18.5 FUTURE CERTIFICATION INTENT</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42" name="TextBox 141"/>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1" y="3366263"/>
          <a:ext cx="6332484" cy="165155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23999"/>
                <a:gridCol w="961697"/>
                <a:gridCol w="961697"/>
                <a:gridCol w="961697"/>
                <a:gridCol w="961697"/>
                <a:gridCol w="961697"/>
              </a:tblGrid>
              <a:tr h="721394">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100" b="1" i="0" u="none" strike="noStrike" kern="1200" dirty="0">
                          <a:solidFill>
                            <a:schemeClr val="bg1"/>
                          </a:solidFill>
                          <a:latin typeface="Calibri"/>
                          <a:ea typeface="+mn-ea"/>
                        </a:rPr>
                        <a:t>All</a:t>
                      </a:r>
                      <a:endParaRPr lang="en-US" sz="11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100" b="1" i="0" u="none" strike="noStrike" kern="1200" baseline="0" dirty="0">
                          <a:solidFill>
                            <a:schemeClr val="bg1"/>
                          </a:solidFill>
                          <a:latin typeface="Calibri" pitchFamily="34" charset="0"/>
                          <a:ea typeface="+mn-ea"/>
                          <a:cs typeface="Calibri" pitchFamily="34" charset="0"/>
                        </a:rPr>
                        <a:t>(</a:t>
                      </a:r>
                      <a:r>
                        <a:rPr lang="en-US" sz="1100" b="1" i="0" u="none" strike="noStrike" kern="1200" baseline="0" dirty="0" smtClean="0">
                          <a:solidFill>
                            <a:schemeClr val="bg1"/>
                          </a:solidFill>
                          <a:latin typeface="Calibri" pitchFamily="34" charset="0"/>
                          <a:ea typeface="+mn-ea"/>
                          <a:cs typeface="Calibri" pitchFamily="34" charset="0"/>
                        </a:rPr>
                        <a:t>n=5003)</a:t>
                      </a:r>
                      <a:endParaRPr lang="en-US" sz="11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Proprietorship</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(n=1336)</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Partnership</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(n=1677)</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Company (Public Ltd.)</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(n=174)</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Company (Private Ltd.)</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(n=1563)</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100" b="0" i="0" u="none" strike="noStrike" kern="1200" dirty="0" smtClean="0">
                          <a:solidFill>
                            <a:srgbClr val="002060"/>
                          </a:solidFill>
                          <a:latin typeface="Calibri"/>
                          <a:ea typeface="+mn-ea"/>
                          <a:cs typeface="+mn-cs"/>
                        </a:rPr>
                        <a:t>Require Certification in Future</a:t>
                      </a:r>
                      <a:endParaRPr lang="en-US" sz="11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72965">
                <a:tc>
                  <a:txBody>
                    <a:bodyPr/>
                    <a:lstStyle/>
                    <a:p>
                      <a:pPr algn="l" fontAlgn="ctr"/>
                      <a:r>
                        <a:rPr lang="en-US" sz="1100" b="0" i="0" u="none" strike="noStrike" kern="1200" dirty="0" smtClean="0">
                          <a:solidFill>
                            <a:srgbClr val="002060"/>
                          </a:solidFill>
                          <a:latin typeface="Calibri"/>
                          <a:ea typeface="+mn-ea"/>
                          <a:cs typeface="+mn-cs"/>
                        </a:rPr>
                        <a:t>Do Not Require Certification in Future</a:t>
                      </a:r>
                      <a:endParaRPr lang="en-US" sz="11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chemeClr val="tx1"/>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9" name="Table 18"/>
          <p:cNvGraphicFramePr>
            <a:graphicFrameLocks noGrp="1"/>
          </p:cNvGraphicFramePr>
          <p:nvPr>
            <p:extLst>
              <p:ext uri="{D42A27DB-BD31-4B8C-83A1-F6EECF244321}">
                <p14:modId xmlns:p14="http://schemas.microsoft.com/office/powerpoint/2010/main" xmlns="" val="1900869649"/>
              </p:ext>
            </p:extLst>
          </p:nvPr>
        </p:nvGraphicFramePr>
        <p:xfrm>
          <a:off x="304801" y="5267241"/>
          <a:ext cx="6348245" cy="2143577"/>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55530"/>
                <a:gridCol w="882869"/>
                <a:gridCol w="930166"/>
                <a:gridCol w="961696"/>
                <a:gridCol w="1059441"/>
                <a:gridCol w="958543"/>
              </a:tblGrid>
              <a:tr h="72805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Association (Public)</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(n=5)</a:t>
                      </a:r>
                    </a:p>
                    <a:p>
                      <a:pPr marL="0" algn="ctr" rtl="0" eaLnBrk="1" fontAlgn="b" latinLnBrk="0" hangingPunct="1">
                        <a:spcBef>
                          <a:spcPts val="0"/>
                        </a:spcBef>
                        <a:spcAft>
                          <a:spcPts val="0"/>
                        </a:spcAft>
                      </a:pPr>
                      <a:endParaRPr lang="en-US" sz="11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Association (Private)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(n=12)</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Cooperative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(n=130)</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Government (Co./Dept./ PSU)</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(n=82)</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Not classified under any Ownership type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(n=24)</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98130">
                <a:tc>
                  <a:txBody>
                    <a:bodyPr/>
                    <a:lstStyle/>
                    <a:p>
                      <a:pPr algn="l" fontAlgn="ctr"/>
                      <a:r>
                        <a:rPr lang="en-US" sz="1100" b="0" i="0" u="none" strike="noStrike" kern="1200" dirty="0" smtClean="0">
                          <a:solidFill>
                            <a:srgbClr val="002060"/>
                          </a:solidFill>
                          <a:latin typeface="Calibri"/>
                          <a:ea typeface="+mn-ea"/>
                          <a:cs typeface="+mn-cs"/>
                        </a:rPr>
                        <a:t>Require Certification in Future</a:t>
                      </a:r>
                      <a:endParaRPr lang="en-US" sz="11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88731">
                <a:tc>
                  <a:txBody>
                    <a:bodyPr/>
                    <a:lstStyle/>
                    <a:p>
                      <a:pPr algn="l" fontAlgn="ctr"/>
                      <a:r>
                        <a:rPr lang="en-US" sz="1100" b="0" i="0" u="none" strike="noStrike" kern="1200" dirty="0" smtClean="0">
                          <a:solidFill>
                            <a:srgbClr val="002060"/>
                          </a:solidFill>
                          <a:latin typeface="Calibri"/>
                          <a:ea typeface="+mn-ea"/>
                          <a:cs typeface="+mn-cs"/>
                        </a:rPr>
                        <a:t>Do Not Require Certification in Future</a:t>
                      </a:r>
                      <a:endParaRPr lang="en-US" sz="11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2" name="Round Diagonal Corner Rectangle 21"/>
          <p:cNvSpPr/>
          <p:nvPr/>
        </p:nvSpPr>
        <p:spPr bwMode="auto">
          <a:xfrm>
            <a:off x="338287" y="8521715"/>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3 out of 4 cooperatives wish to have certification in the future.</a:t>
            </a:r>
          </a:p>
          <a:p>
            <a:pPr marL="177800" lvl="1" indent="-177800" algn="l">
              <a:buFont typeface="Arial" pitchFamily="34" charset="0"/>
              <a:buChar char="•"/>
            </a:pPr>
            <a:r>
              <a:rPr lang="en-US" sz="1200" dirty="0" smtClean="0">
                <a:solidFill>
                  <a:srgbClr val="002060"/>
                </a:solidFill>
                <a:latin typeface="Calibri" pitchFamily="34" charset="0"/>
              </a:rPr>
              <a:t>More than half of the urban and rural cold storages intent to have a certification in the future.</a:t>
            </a:r>
          </a:p>
        </p:txBody>
      </p:sp>
      <p:graphicFrame>
        <p:nvGraphicFramePr>
          <p:cNvPr id="9" name="Table 8"/>
          <p:cNvGraphicFramePr>
            <a:graphicFrameLocks noGrp="1"/>
          </p:cNvGraphicFramePr>
          <p:nvPr>
            <p:extLst>
              <p:ext uri="{D42A27DB-BD31-4B8C-83A1-F6EECF244321}">
                <p14:modId xmlns:p14="http://schemas.microsoft.com/office/powerpoint/2010/main" xmlns="" val="1900869649"/>
              </p:ext>
            </p:extLst>
          </p:nvPr>
        </p:nvGraphicFramePr>
        <p:xfrm>
          <a:off x="304801" y="1473963"/>
          <a:ext cx="6299199" cy="165155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787443"/>
                <a:gridCol w="1127939"/>
                <a:gridCol w="1127939"/>
                <a:gridCol w="1127939"/>
                <a:gridCol w="1127939"/>
              </a:tblGrid>
              <a:tr h="721394">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Urban CS’s</a:t>
                      </a:r>
                    </a:p>
                    <a:p>
                      <a:pPr marL="0" algn="ctr" rtl="0" eaLnBrk="1" fontAlgn="b" latinLnBrk="0" hangingPunct="1">
                        <a:spcBef>
                          <a:spcPts val="0"/>
                        </a:spcBef>
                        <a:spcAft>
                          <a:spcPts val="0"/>
                        </a:spcAft>
                      </a:pPr>
                      <a:r>
                        <a:rPr lang="en-US" sz="1100" b="1" i="0" u="none" strike="noStrike" kern="1200" dirty="0" smtClean="0">
                          <a:solidFill>
                            <a:schemeClr val="bg1"/>
                          </a:solidFill>
                          <a:latin typeface="Calibri"/>
                          <a:ea typeface="MS PGothic"/>
                        </a:rPr>
                        <a:t>(n=1481)</a:t>
                      </a:r>
                      <a:endParaRPr lang="en-US" sz="11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Rural CS’s</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(n=3522)</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NHB/NHM</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(n=3061)</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Others</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(n=1942)</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100" b="0" i="0" u="none" strike="noStrike" kern="1200" dirty="0" smtClean="0">
                          <a:solidFill>
                            <a:srgbClr val="002060"/>
                          </a:solidFill>
                          <a:latin typeface="Calibri"/>
                          <a:ea typeface="+mn-ea"/>
                          <a:cs typeface="+mn-cs"/>
                        </a:rPr>
                        <a:t>Require Certification in Future</a:t>
                      </a:r>
                      <a:endParaRPr lang="en-US" sz="11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72965">
                <a:tc>
                  <a:txBody>
                    <a:bodyPr/>
                    <a:lstStyle/>
                    <a:p>
                      <a:pPr algn="l" fontAlgn="ctr"/>
                      <a:r>
                        <a:rPr lang="en-US" sz="1100" b="0" i="0" u="none" strike="noStrike" kern="1200" dirty="0" smtClean="0">
                          <a:solidFill>
                            <a:srgbClr val="002060"/>
                          </a:solidFill>
                          <a:latin typeface="Calibri"/>
                          <a:ea typeface="+mn-ea"/>
                          <a:cs typeface="+mn-cs"/>
                        </a:rPr>
                        <a:t>Do Not Require Certification in Future</a:t>
                      </a:r>
                      <a:endParaRPr lang="en-US" sz="11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18.6 TYPE OF CERTIFICATE INTENDING TO ACQUIRE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44" name="TextBox 43"/>
          <p:cNvSpPr txBox="1"/>
          <p:nvPr/>
        </p:nvSpPr>
        <p:spPr>
          <a:xfrm>
            <a:off x="2855845" y="9669645"/>
            <a:ext cx="2566728"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intend to have certification in the future</a:t>
            </a:r>
            <a:endParaRPr lang="en-US" sz="900" b="1" dirty="0">
              <a:solidFill>
                <a:srgbClr val="FF0000"/>
              </a:solidFill>
              <a:latin typeface="Calibri" pitchFamily="34" charset="0"/>
            </a:endParaRPr>
          </a:p>
        </p:txBody>
      </p:sp>
      <p:graphicFrame>
        <p:nvGraphicFramePr>
          <p:cNvPr id="39" name="Table 38"/>
          <p:cNvGraphicFramePr>
            <a:graphicFrameLocks noGrp="1"/>
          </p:cNvGraphicFramePr>
          <p:nvPr/>
        </p:nvGraphicFramePr>
        <p:xfrm>
          <a:off x="76200" y="2198187"/>
          <a:ext cx="1419166" cy="2213793"/>
        </p:xfrm>
        <a:graphic>
          <a:graphicData uri="http://schemas.openxmlformats.org/drawingml/2006/table">
            <a:tbl>
              <a:tblPr/>
              <a:tblGrid>
                <a:gridCol w="1419166"/>
              </a:tblGrid>
              <a:tr h="331653">
                <a:tc>
                  <a:txBody>
                    <a:bodyPr/>
                    <a:lstStyle/>
                    <a:p>
                      <a:pPr algn="r" fontAlgn="ctr"/>
                      <a:r>
                        <a:rPr lang="en-US" sz="900" b="0" i="0" u="none" strike="noStrike" kern="1200" dirty="0">
                          <a:solidFill>
                            <a:srgbClr val="002060"/>
                          </a:solidFill>
                          <a:latin typeface="Calibri"/>
                          <a:ea typeface="+mn-ea"/>
                          <a:cs typeface="+mn-cs"/>
                        </a:rPr>
                        <a:t> ISO</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350520">
                <a:tc>
                  <a:txBody>
                    <a:bodyPr/>
                    <a:lstStyle/>
                    <a:p>
                      <a:pPr algn="r" fontAlgn="ctr"/>
                      <a:r>
                        <a:rPr lang="en-US" sz="900" b="0" i="0" u="none" strike="noStrike" kern="1200" dirty="0">
                          <a:solidFill>
                            <a:srgbClr val="002060"/>
                          </a:solidFill>
                          <a:latin typeface="Calibri"/>
                          <a:ea typeface="+mn-ea"/>
                          <a:cs typeface="+mn-cs"/>
                        </a:rPr>
                        <a:t> FSSA (Food Safety Standard Association of India )</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860">
                <a:tc>
                  <a:txBody>
                    <a:bodyPr/>
                    <a:lstStyle/>
                    <a:p>
                      <a:pPr algn="r" fontAlgn="ctr"/>
                      <a:r>
                        <a:rPr lang="en-US" sz="900" b="0" i="0" u="none" strike="noStrike" kern="1200" dirty="0">
                          <a:solidFill>
                            <a:srgbClr val="002060"/>
                          </a:solidFill>
                          <a:latin typeface="Calibri"/>
                          <a:ea typeface="+mn-ea"/>
                          <a:cs typeface="+mn-cs"/>
                        </a:rPr>
                        <a:t> WDRA (Warehousing Development and Regulatory Authority)</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67157">
                <a:tc>
                  <a:txBody>
                    <a:bodyPr/>
                    <a:lstStyle/>
                    <a:p>
                      <a:pPr algn="r" fontAlgn="ctr"/>
                      <a:r>
                        <a:rPr lang="en-US" sz="900" b="0" i="0" u="none" strike="noStrike" kern="1200" dirty="0">
                          <a:solidFill>
                            <a:srgbClr val="002060"/>
                          </a:solidFill>
                          <a:latin typeface="Calibri"/>
                          <a:ea typeface="+mn-ea"/>
                          <a:cs typeface="+mn-cs"/>
                        </a:rPr>
                        <a:t> HACCP</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67157">
                <a:tc>
                  <a:txBody>
                    <a:bodyPr/>
                    <a:lstStyle/>
                    <a:p>
                      <a:pPr algn="r" fontAlgn="ctr"/>
                      <a:r>
                        <a:rPr lang="en-US" sz="900" b="0" i="0" u="none" strike="noStrike" kern="1200" dirty="0">
                          <a:solidFill>
                            <a:srgbClr val="002060"/>
                          </a:solidFill>
                          <a:latin typeface="Calibri"/>
                          <a:ea typeface="+mn-ea"/>
                          <a:cs typeface="+mn-cs"/>
                        </a:rPr>
                        <a:t> Other</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67157">
                <a:tc>
                  <a:txBody>
                    <a:bodyPr/>
                    <a:lstStyle/>
                    <a:p>
                      <a:pPr algn="r" fontAlgn="ctr"/>
                      <a:r>
                        <a:rPr lang="en-US" sz="900" b="0" i="0" u="none" strike="noStrike" kern="1200" dirty="0">
                          <a:solidFill>
                            <a:srgbClr val="002060"/>
                          </a:solidFill>
                          <a:latin typeface="Calibri"/>
                          <a:ea typeface="+mn-ea"/>
                          <a:cs typeface="+mn-cs"/>
                        </a:rPr>
                        <a:t> None of the above</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40" name="TextBox 39"/>
          <p:cNvSpPr txBox="1"/>
          <p:nvPr/>
        </p:nvSpPr>
        <p:spPr>
          <a:xfrm>
            <a:off x="1188752"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n=2675)</a:t>
            </a:r>
            <a:endParaRPr lang="en-US" sz="1000" b="1" dirty="0">
              <a:solidFill>
                <a:srgbClr val="002060"/>
              </a:solidFill>
              <a:latin typeface="Calibri" pitchFamily="34" charset="0"/>
            </a:endParaRPr>
          </a:p>
        </p:txBody>
      </p:sp>
      <p:sp>
        <p:nvSpPr>
          <p:cNvPr id="41" name="TextBox 40"/>
          <p:cNvSpPr txBox="1"/>
          <p:nvPr/>
        </p:nvSpPr>
        <p:spPr>
          <a:xfrm>
            <a:off x="2248665"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(n=2282)</a:t>
            </a:r>
            <a:endParaRPr lang="en-US" sz="1000" b="1" dirty="0">
              <a:solidFill>
                <a:srgbClr val="002060"/>
              </a:solidFill>
              <a:latin typeface="Calibri" pitchFamily="34" charset="0"/>
            </a:endParaRPr>
          </a:p>
        </p:txBody>
      </p:sp>
      <p:sp>
        <p:nvSpPr>
          <p:cNvPr id="56" name="TextBox 55"/>
          <p:cNvSpPr txBox="1"/>
          <p:nvPr/>
        </p:nvSpPr>
        <p:spPr>
          <a:xfrm>
            <a:off x="3196132"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n=327)</a:t>
            </a:r>
            <a:endParaRPr lang="en-US" sz="1000" b="1" dirty="0">
              <a:solidFill>
                <a:srgbClr val="002060"/>
              </a:solidFill>
              <a:latin typeface="Calibri" pitchFamily="34" charset="0"/>
            </a:endParaRPr>
          </a:p>
        </p:txBody>
      </p:sp>
      <p:sp>
        <p:nvSpPr>
          <p:cNvPr id="57" name="TextBox 56"/>
          <p:cNvSpPr txBox="1"/>
          <p:nvPr/>
        </p:nvSpPr>
        <p:spPr>
          <a:xfrm>
            <a:off x="4164279" y="1685826"/>
            <a:ext cx="612668"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n=274)</a:t>
            </a:r>
            <a:endParaRPr lang="en-US" sz="1000" b="1" dirty="0">
              <a:solidFill>
                <a:srgbClr val="002060"/>
              </a:solidFill>
              <a:latin typeface="Calibri" pitchFamily="34" charset="0"/>
            </a:endParaRPr>
          </a:p>
        </p:txBody>
      </p:sp>
      <p:sp>
        <p:nvSpPr>
          <p:cNvPr id="60" name="TextBox 59"/>
          <p:cNvSpPr txBox="1"/>
          <p:nvPr/>
        </p:nvSpPr>
        <p:spPr>
          <a:xfrm>
            <a:off x="5169981"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n=31)</a:t>
            </a:r>
            <a:endParaRPr lang="en-US" sz="1000" b="1" dirty="0">
              <a:solidFill>
                <a:srgbClr val="002060"/>
              </a:solidFill>
              <a:latin typeface="Calibri" pitchFamily="34" charset="0"/>
            </a:endParaRPr>
          </a:p>
        </p:txBody>
      </p:sp>
      <p:sp>
        <p:nvSpPr>
          <p:cNvPr id="63" name="TextBox 62"/>
          <p:cNvSpPr txBox="1"/>
          <p:nvPr/>
        </p:nvSpPr>
        <p:spPr>
          <a:xfrm>
            <a:off x="60490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n=18)</a:t>
            </a:r>
            <a:endParaRPr lang="en-US" sz="1000" b="1" dirty="0">
              <a:solidFill>
                <a:srgbClr val="002060"/>
              </a:solidFill>
              <a:latin typeface="Calibri" pitchFamily="34" charset="0"/>
            </a:endParaRPr>
          </a:p>
        </p:txBody>
      </p:sp>
      <p:graphicFrame>
        <p:nvGraphicFramePr>
          <p:cNvPr id="66" name="Chart 65"/>
          <p:cNvGraphicFramePr/>
          <p:nvPr/>
        </p:nvGraphicFramePr>
        <p:xfrm>
          <a:off x="1121017" y="2148056"/>
          <a:ext cx="1355483" cy="257634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0" name="Chart 69"/>
          <p:cNvGraphicFramePr/>
          <p:nvPr/>
        </p:nvGraphicFramePr>
        <p:xfrm>
          <a:off x="5736562" y="214805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3" name="Chart 72"/>
          <p:cNvGraphicFramePr/>
          <p:nvPr/>
        </p:nvGraphicFramePr>
        <p:xfrm>
          <a:off x="2044126" y="214805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7" name="Chart 76"/>
          <p:cNvGraphicFramePr/>
          <p:nvPr/>
        </p:nvGraphicFramePr>
        <p:xfrm>
          <a:off x="2967235" y="214805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8" name="Chart 77"/>
          <p:cNvGraphicFramePr/>
          <p:nvPr/>
        </p:nvGraphicFramePr>
        <p:xfrm>
          <a:off x="3890344" y="214805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79" name="Chart 78"/>
          <p:cNvGraphicFramePr/>
          <p:nvPr/>
        </p:nvGraphicFramePr>
        <p:xfrm>
          <a:off x="4813453" y="2148056"/>
          <a:ext cx="1355483" cy="2576343"/>
        </p:xfrm>
        <a:graphic>
          <a:graphicData uri="http://schemas.openxmlformats.org/drawingml/2006/chart">
            <c:chart xmlns:c="http://schemas.openxmlformats.org/drawingml/2006/chart" xmlns:r="http://schemas.openxmlformats.org/officeDocument/2006/relationships" r:id="rId7"/>
          </a:graphicData>
        </a:graphic>
      </p:graphicFrame>
      <p:sp>
        <p:nvSpPr>
          <p:cNvPr id="80" name="TextBox 79"/>
          <p:cNvSpPr txBox="1"/>
          <p:nvPr/>
        </p:nvSpPr>
        <p:spPr>
          <a:xfrm>
            <a:off x="1188752"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smtClean="0">
                <a:solidFill>
                  <a:srgbClr val="002060"/>
                </a:solidFill>
                <a:latin typeface="Calibri" pitchFamily="34" charset="0"/>
              </a:rPr>
              <a:t>(n=2675)</a:t>
            </a:r>
            <a:endParaRPr lang="en-US" sz="1000" b="1" dirty="0">
              <a:solidFill>
                <a:srgbClr val="002060"/>
              </a:solidFill>
              <a:latin typeface="Calibri" pitchFamily="34" charset="0"/>
            </a:endParaRPr>
          </a:p>
        </p:txBody>
      </p:sp>
      <p:sp>
        <p:nvSpPr>
          <p:cNvPr id="81" name="TextBox 80"/>
          <p:cNvSpPr txBox="1"/>
          <p:nvPr/>
        </p:nvSpPr>
        <p:spPr>
          <a:xfrm>
            <a:off x="2485178"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n=975)</a:t>
            </a:r>
            <a:endParaRPr lang="en-US" sz="1000" b="1" dirty="0">
              <a:solidFill>
                <a:srgbClr val="002060"/>
              </a:solidFill>
              <a:latin typeface="Calibri" pitchFamily="34" charset="0"/>
            </a:endParaRPr>
          </a:p>
        </p:txBody>
      </p:sp>
      <p:sp>
        <p:nvSpPr>
          <p:cNvPr id="82" name="TextBox 81"/>
          <p:cNvSpPr txBox="1"/>
          <p:nvPr/>
        </p:nvSpPr>
        <p:spPr>
          <a:xfrm>
            <a:off x="3715880"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n=553)</a:t>
            </a:r>
            <a:endParaRPr lang="en-US" sz="1000" b="1" dirty="0">
              <a:solidFill>
                <a:srgbClr val="002060"/>
              </a:solidFill>
              <a:latin typeface="Calibri" pitchFamily="34" charset="0"/>
            </a:endParaRPr>
          </a:p>
        </p:txBody>
      </p:sp>
      <p:sp>
        <p:nvSpPr>
          <p:cNvPr id="83" name="TextBox 82"/>
          <p:cNvSpPr txBox="1"/>
          <p:nvPr/>
        </p:nvSpPr>
        <p:spPr>
          <a:xfrm>
            <a:off x="4913721" y="5633861"/>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n=625)</a:t>
            </a:r>
            <a:endParaRPr lang="en-US" sz="1000" b="1" dirty="0">
              <a:solidFill>
                <a:srgbClr val="002060"/>
              </a:solidFill>
              <a:latin typeface="Calibri" pitchFamily="34" charset="0"/>
            </a:endParaRPr>
          </a:p>
        </p:txBody>
      </p:sp>
      <p:sp>
        <p:nvSpPr>
          <p:cNvPr id="84" name="TextBox 83"/>
          <p:cNvSpPr txBox="1"/>
          <p:nvPr/>
        </p:nvSpPr>
        <p:spPr>
          <a:xfrm>
            <a:off x="6078699" y="5633861"/>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n=522)</a:t>
            </a:r>
            <a:endParaRPr lang="en-US" sz="1000" b="1" dirty="0">
              <a:solidFill>
                <a:srgbClr val="002060"/>
              </a:solidFill>
              <a:latin typeface="Calibri" pitchFamily="34" charset="0"/>
            </a:endParaRPr>
          </a:p>
        </p:txBody>
      </p:sp>
      <p:graphicFrame>
        <p:nvGraphicFramePr>
          <p:cNvPr id="85" name="Chart 84"/>
          <p:cNvGraphicFramePr/>
          <p:nvPr/>
        </p:nvGraphicFramePr>
        <p:xfrm>
          <a:off x="1121017" y="6078529"/>
          <a:ext cx="1355483" cy="257634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86" name="Chart 85"/>
          <p:cNvGraphicFramePr/>
          <p:nvPr/>
        </p:nvGraphicFramePr>
        <p:xfrm>
          <a:off x="5736562" y="6078529"/>
          <a:ext cx="1355483" cy="257634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87" name="Chart 86"/>
          <p:cNvGraphicFramePr/>
          <p:nvPr/>
        </p:nvGraphicFramePr>
        <p:xfrm>
          <a:off x="2274903" y="6078529"/>
          <a:ext cx="1355483" cy="257634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88" name="Chart 87"/>
          <p:cNvGraphicFramePr/>
          <p:nvPr/>
        </p:nvGraphicFramePr>
        <p:xfrm>
          <a:off x="3428789" y="6078529"/>
          <a:ext cx="1355483" cy="2576343"/>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89" name="Chart 88"/>
          <p:cNvGraphicFramePr/>
          <p:nvPr/>
        </p:nvGraphicFramePr>
        <p:xfrm>
          <a:off x="4582675" y="6078529"/>
          <a:ext cx="1355483" cy="2576343"/>
        </p:xfrm>
        <a:graphic>
          <a:graphicData uri="http://schemas.openxmlformats.org/drawingml/2006/chart">
            <c:chart xmlns:c="http://schemas.openxmlformats.org/drawingml/2006/chart" xmlns:r="http://schemas.openxmlformats.org/officeDocument/2006/relationships" r:id="rId12"/>
          </a:graphicData>
        </a:graphic>
      </p:graphicFrame>
      <p:sp>
        <p:nvSpPr>
          <p:cNvPr id="90" name="Round Diagonal Corner Rectangle 89"/>
          <p:cNvSpPr/>
          <p:nvPr/>
        </p:nvSpPr>
        <p:spPr bwMode="auto">
          <a:xfrm>
            <a:off x="338287" y="4608350"/>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Overall 53% want to acquire ISO certification.</a:t>
            </a:r>
          </a:p>
          <a:p>
            <a:pPr marL="177800" lvl="1" indent="-177800" algn="just">
              <a:buFont typeface="Arial" pitchFamily="34" charset="0"/>
              <a:buChar char="•"/>
            </a:pPr>
            <a:r>
              <a:rPr lang="en-US" sz="1200" dirty="0" smtClean="0">
                <a:solidFill>
                  <a:srgbClr val="002060"/>
                </a:solidFill>
                <a:latin typeface="Calibri" pitchFamily="34" charset="0"/>
              </a:rPr>
              <a:t>53 % Type H cold stores intend to acquire ISO certification and 1/3</a:t>
            </a:r>
            <a:r>
              <a:rPr lang="en-US" sz="1200" baseline="30000" dirty="0" smtClean="0">
                <a:solidFill>
                  <a:srgbClr val="002060"/>
                </a:solidFill>
                <a:latin typeface="Calibri" pitchFamily="34" charset="0"/>
              </a:rPr>
              <a:t>rd</a:t>
            </a:r>
            <a:r>
              <a:rPr lang="en-US" sz="1200" dirty="0" smtClean="0">
                <a:solidFill>
                  <a:srgbClr val="002060"/>
                </a:solidFill>
                <a:latin typeface="Calibri" pitchFamily="34" charset="0"/>
              </a:rPr>
              <a:t> of them to get FSSA certified. This trend is also witnessed in Type P and M storages. </a:t>
            </a:r>
            <a:endParaRPr lang="en-US" sz="1200" dirty="0">
              <a:solidFill>
                <a:srgbClr val="002060"/>
              </a:solidFill>
              <a:latin typeface="Calibri" pitchFamily="34" charset="0"/>
            </a:endParaRPr>
          </a:p>
        </p:txBody>
      </p:sp>
      <p:sp>
        <p:nvSpPr>
          <p:cNvPr id="91" name="Round Diagonal Corner Rectangle 90"/>
          <p:cNvSpPr/>
          <p:nvPr/>
        </p:nvSpPr>
        <p:spPr bwMode="auto">
          <a:xfrm>
            <a:off x="338287" y="8564816"/>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Almost 70% Southern based storages wish for an ISO certificate. </a:t>
            </a:r>
          </a:p>
          <a:p>
            <a:pPr marL="177800" lvl="1" indent="-177800" algn="l">
              <a:buFont typeface="Arial" pitchFamily="34" charset="0"/>
              <a:buChar char="•"/>
            </a:pPr>
            <a:r>
              <a:rPr lang="en-US" sz="1200" dirty="0" smtClean="0">
                <a:solidFill>
                  <a:srgbClr val="002060"/>
                </a:solidFill>
                <a:latin typeface="Calibri" pitchFamily="34" charset="0"/>
              </a:rPr>
              <a:t>Around 40% storages in the North and East intend to get FSSA certification.</a:t>
            </a:r>
          </a:p>
        </p:txBody>
      </p:sp>
      <p:cxnSp>
        <p:nvCxnSpPr>
          <p:cNvPr id="92" name="Straight Connector 91"/>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93" name="TextBox 92"/>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95" name="Table 94"/>
          <p:cNvGraphicFramePr>
            <a:graphicFrameLocks noGrp="1"/>
          </p:cNvGraphicFramePr>
          <p:nvPr/>
        </p:nvGraphicFramePr>
        <p:xfrm>
          <a:off x="76200" y="6119312"/>
          <a:ext cx="1419166" cy="2213793"/>
        </p:xfrm>
        <a:graphic>
          <a:graphicData uri="http://schemas.openxmlformats.org/drawingml/2006/table">
            <a:tbl>
              <a:tblPr/>
              <a:tblGrid>
                <a:gridCol w="1419166"/>
              </a:tblGrid>
              <a:tr h="331653">
                <a:tc>
                  <a:txBody>
                    <a:bodyPr/>
                    <a:lstStyle/>
                    <a:p>
                      <a:pPr algn="r" fontAlgn="ctr"/>
                      <a:r>
                        <a:rPr lang="en-US" sz="900" b="0" i="0" u="none" strike="noStrike" kern="1200" dirty="0">
                          <a:solidFill>
                            <a:srgbClr val="002060"/>
                          </a:solidFill>
                          <a:latin typeface="Calibri"/>
                          <a:ea typeface="+mn-ea"/>
                          <a:cs typeface="+mn-cs"/>
                        </a:rPr>
                        <a:t> ISO</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350520">
                <a:tc>
                  <a:txBody>
                    <a:bodyPr/>
                    <a:lstStyle/>
                    <a:p>
                      <a:pPr algn="r" fontAlgn="ctr"/>
                      <a:r>
                        <a:rPr lang="en-US" sz="900" b="0" i="0" u="none" strike="noStrike" kern="1200" dirty="0">
                          <a:solidFill>
                            <a:srgbClr val="002060"/>
                          </a:solidFill>
                          <a:latin typeface="Calibri"/>
                          <a:ea typeface="+mn-ea"/>
                          <a:cs typeface="+mn-cs"/>
                        </a:rPr>
                        <a:t> FSSA (Food Safety Standard Association of India )</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3860">
                <a:tc>
                  <a:txBody>
                    <a:bodyPr/>
                    <a:lstStyle/>
                    <a:p>
                      <a:pPr algn="r" fontAlgn="ctr"/>
                      <a:r>
                        <a:rPr lang="en-US" sz="900" b="0" i="0" u="none" strike="noStrike" kern="1200" dirty="0">
                          <a:solidFill>
                            <a:srgbClr val="002060"/>
                          </a:solidFill>
                          <a:latin typeface="Calibri"/>
                          <a:ea typeface="+mn-ea"/>
                          <a:cs typeface="+mn-cs"/>
                        </a:rPr>
                        <a:t> WDRA (Warehousing Development and Regulatory Authority)</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67157">
                <a:tc>
                  <a:txBody>
                    <a:bodyPr/>
                    <a:lstStyle/>
                    <a:p>
                      <a:pPr algn="r" fontAlgn="ctr"/>
                      <a:r>
                        <a:rPr lang="en-US" sz="900" b="0" i="0" u="none" strike="noStrike" kern="1200" dirty="0">
                          <a:solidFill>
                            <a:srgbClr val="002060"/>
                          </a:solidFill>
                          <a:latin typeface="Calibri"/>
                          <a:ea typeface="+mn-ea"/>
                          <a:cs typeface="+mn-cs"/>
                        </a:rPr>
                        <a:t> HACCP</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67157">
                <a:tc>
                  <a:txBody>
                    <a:bodyPr/>
                    <a:lstStyle/>
                    <a:p>
                      <a:pPr algn="r" fontAlgn="ctr"/>
                      <a:r>
                        <a:rPr lang="en-US" sz="900" b="0" i="0" u="none" strike="noStrike" kern="1200" dirty="0">
                          <a:solidFill>
                            <a:srgbClr val="002060"/>
                          </a:solidFill>
                          <a:latin typeface="Calibri"/>
                          <a:ea typeface="+mn-ea"/>
                          <a:cs typeface="+mn-cs"/>
                        </a:rPr>
                        <a:t> Other</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67157">
                <a:tc>
                  <a:txBody>
                    <a:bodyPr/>
                    <a:lstStyle/>
                    <a:p>
                      <a:pPr algn="r" fontAlgn="ctr"/>
                      <a:r>
                        <a:rPr lang="en-US" sz="900" b="0" i="0" u="none" strike="noStrike" kern="1200" dirty="0">
                          <a:solidFill>
                            <a:srgbClr val="002060"/>
                          </a:solidFill>
                          <a:latin typeface="Calibri"/>
                          <a:ea typeface="+mn-ea"/>
                          <a:cs typeface="+mn-cs"/>
                        </a:rPr>
                        <a:t> None of the above</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18.6 TYPE OF CERTIFICATE INTENDING TO ACQUIRE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2" name="Round Diagonal Corner Rectangle 11"/>
          <p:cNvSpPr/>
          <p:nvPr/>
        </p:nvSpPr>
        <p:spPr bwMode="auto">
          <a:xfrm>
            <a:off x="338287" y="8660050"/>
            <a:ext cx="6309360" cy="54322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3 out of 4 storages in AP want to get an ISO certificate. </a:t>
            </a:r>
          </a:p>
          <a:p>
            <a:pPr marL="177800" lvl="1" indent="-177800" algn="l">
              <a:buFont typeface="Arial" pitchFamily="34" charset="0"/>
              <a:buChar char="•"/>
            </a:pPr>
            <a:r>
              <a:rPr lang="en-US" sz="1200" dirty="0" smtClean="0">
                <a:solidFill>
                  <a:srgbClr val="002060"/>
                </a:solidFill>
                <a:latin typeface="Calibri" pitchFamily="34" charset="0"/>
              </a:rPr>
              <a:t>More than 40% storages in UP &amp; Chhattisgarh wish to get FSSA certified</a:t>
            </a:r>
            <a:r>
              <a:rPr lang="en-US" sz="1400" dirty="0" smtClean="0">
                <a:solidFill>
                  <a:srgbClr val="002060"/>
                </a:solidFill>
                <a:latin typeface="Calibri" pitchFamily="34" charset="0"/>
              </a:rPr>
              <a:t>. </a:t>
            </a:r>
            <a:endParaRPr lang="en-US" sz="1400" dirty="0">
              <a:solidFill>
                <a:srgbClr val="002060"/>
              </a:solidFill>
              <a:latin typeface="Calibri" pitchFamily="34" charset="0"/>
            </a:endParaRPr>
          </a:p>
        </p:txBody>
      </p:sp>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332917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n=2675)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n=320)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n=687)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a:solidFill>
                            <a:srgbClr val="002060"/>
                          </a:solidFill>
                          <a:latin typeface="Calibri"/>
                          <a:ea typeface="+mn-ea"/>
                          <a:cs typeface="+mn-cs"/>
                        </a:rPr>
                        <a:t> ISO</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FSSA (Food Safety Standard Association of India )</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WDRA (Warehousing Development and Regulatory Authority)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HACCP</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Other</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None of the above</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 xmlns:p14="http://schemas.microsoft.com/office/powerpoint/2010/main" val="1900869649"/>
              </p:ext>
            </p:extLst>
          </p:nvPr>
        </p:nvGraphicFramePr>
        <p:xfrm>
          <a:off x="304801" y="5073650"/>
          <a:ext cx="6305549" cy="332917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(n=2675)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Haryana</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a:solidFill>
                            <a:srgbClr val="002060"/>
                          </a:solidFill>
                          <a:latin typeface="Calibri"/>
                          <a:ea typeface="+mn-ea"/>
                          <a:cs typeface="+mn-cs"/>
                        </a:rPr>
                        <a:t> ISO</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FSSA (Food Safety Standard Association of India )</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WDRA (Warehousing Development and Regulatory Authority)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HACCP</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Other</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None of the above</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6" name="TextBox 15"/>
          <p:cNvSpPr txBox="1"/>
          <p:nvPr/>
        </p:nvSpPr>
        <p:spPr>
          <a:xfrm>
            <a:off x="292099" y="973693"/>
            <a:ext cx="4298951"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States</a:t>
            </a:r>
            <a:endParaRPr lang="en-US" sz="1800" b="1" i="1" u="sng" dirty="0">
              <a:solidFill>
                <a:srgbClr val="002060"/>
              </a:solidFill>
              <a:latin typeface="Calibri" pitchFamily="34" charset="0"/>
            </a:endParaRPr>
          </a:p>
        </p:txBody>
      </p:sp>
      <p:sp>
        <p:nvSpPr>
          <p:cNvPr id="10" name="TextBox 9"/>
          <p:cNvSpPr txBox="1"/>
          <p:nvPr/>
        </p:nvSpPr>
        <p:spPr>
          <a:xfrm>
            <a:off x="2855845" y="9669645"/>
            <a:ext cx="2566728"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intend to have certification in the future</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5.5 BUILDING STRUCTURE OF COLD STORAGES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7" name="TextBox 16"/>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graphicFrame>
        <p:nvGraphicFramePr>
          <p:cNvPr id="25" name="Table 24"/>
          <p:cNvGraphicFramePr>
            <a:graphicFrameLocks noGrp="1"/>
          </p:cNvGraphicFramePr>
          <p:nvPr/>
        </p:nvGraphicFramePr>
        <p:xfrm>
          <a:off x="7258" y="2183914"/>
          <a:ext cx="1457266" cy="2210288"/>
        </p:xfrm>
        <a:graphic>
          <a:graphicData uri="http://schemas.openxmlformats.org/drawingml/2006/table">
            <a:tbl>
              <a:tblPr/>
              <a:tblGrid>
                <a:gridCol w="1457266"/>
              </a:tblGrid>
              <a:tr h="552572">
                <a:tc>
                  <a:txBody>
                    <a:bodyPr/>
                    <a:lstStyle/>
                    <a:p>
                      <a:pPr algn="r" fontAlgn="ctr"/>
                      <a:r>
                        <a:rPr lang="en-US" sz="1000" b="0" i="0" u="none" strike="noStrike" kern="1200" dirty="0">
                          <a:solidFill>
                            <a:srgbClr val="002060"/>
                          </a:solidFill>
                          <a:latin typeface="Calibri"/>
                          <a:ea typeface="+mn-ea"/>
                          <a:cs typeface="+mn-cs"/>
                        </a:rPr>
                        <a:t>Brick &amp; Mortar </a:t>
                      </a:r>
                      <a:endParaRPr lang="en-US" sz="1000" b="0" i="0" u="none" strike="noStrike" kern="1200" dirty="0" smtClean="0">
                        <a:solidFill>
                          <a:srgbClr val="002060"/>
                        </a:solidFill>
                        <a:latin typeface="Calibri"/>
                        <a:ea typeface="+mn-ea"/>
                        <a:cs typeface="+mn-cs"/>
                      </a:endParaRPr>
                    </a:p>
                    <a:p>
                      <a:pPr algn="r" fontAlgn="ctr"/>
                      <a:r>
                        <a:rPr lang="en-US" sz="1000" b="0" i="0" u="none" strike="noStrike" kern="1200" dirty="0" smtClean="0">
                          <a:solidFill>
                            <a:srgbClr val="002060"/>
                          </a:solidFill>
                          <a:latin typeface="Calibri"/>
                          <a:ea typeface="+mn-ea"/>
                          <a:cs typeface="+mn-cs"/>
                        </a:rPr>
                        <a:t>structure </a:t>
                      </a:r>
                      <a:r>
                        <a:rPr lang="en-US" sz="1000" b="0" i="0" u="none" strike="noStrike" kern="1200" dirty="0">
                          <a:solidFill>
                            <a:srgbClr val="002060"/>
                          </a:solidFill>
                          <a:latin typeface="Calibri"/>
                          <a:ea typeface="+mn-ea"/>
                          <a:cs typeface="+mn-cs"/>
                        </a:rPr>
                        <a:t>/ RCC</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552572">
                <a:tc>
                  <a:txBody>
                    <a:bodyPr/>
                    <a:lstStyle/>
                    <a:p>
                      <a:pPr algn="r" fontAlgn="ctr"/>
                      <a:r>
                        <a:rPr lang="en-US" sz="1000" b="0" i="0" u="none" strike="noStrike" kern="1200" dirty="0">
                          <a:solidFill>
                            <a:srgbClr val="002060"/>
                          </a:solidFill>
                          <a:latin typeface="Calibri"/>
                          <a:ea typeface="+mn-ea"/>
                          <a:cs typeface="+mn-cs"/>
                        </a:rPr>
                        <a:t>Modern Pre Engineered Building (PEB)</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52572">
                <a:tc>
                  <a:txBody>
                    <a:bodyPr/>
                    <a:lstStyle/>
                    <a:p>
                      <a:pPr algn="r" fontAlgn="ctr"/>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52572">
                <a:tc>
                  <a:txBody>
                    <a:bodyPr/>
                    <a:lstStyle/>
                    <a:p>
                      <a:pPr marL="0" marR="0" indent="0" algn="r" defTabSz="914400" rtl="0" eaLnBrk="1" fontAlgn="ctr"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Others</a:t>
                      </a:r>
                    </a:p>
                    <a:p>
                      <a:pPr algn="r" fontAlgn="ct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26" name="TextBox 25"/>
          <p:cNvSpPr txBox="1"/>
          <p:nvPr/>
        </p:nvSpPr>
        <p:spPr>
          <a:xfrm>
            <a:off x="1192119"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27" name="TextBox 26"/>
          <p:cNvSpPr txBox="1"/>
          <p:nvPr/>
        </p:nvSpPr>
        <p:spPr>
          <a:xfrm>
            <a:off x="2162904"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28" name="TextBox 27"/>
          <p:cNvSpPr txBox="1"/>
          <p:nvPr/>
        </p:nvSpPr>
        <p:spPr>
          <a:xfrm>
            <a:off x="3119188"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29" name="TextBox 28"/>
          <p:cNvSpPr txBox="1"/>
          <p:nvPr/>
        </p:nvSpPr>
        <p:spPr>
          <a:xfrm>
            <a:off x="4090541" y="1685826"/>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30" name="TextBox 29"/>
          <p:cNvSpPr txBox="1"/>
          <p:nvPr/>
        </p:nvSpPr>
        <p:spPr>
          <a:xfrm>
            <a:off x="4978771"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31" name="TextBox 30"/>
          <p:cNvSpPr txBox="1"/>
          <p:nvPr/>
        </p:nvSpPr>
        <p:spPr>
          <a:xfrm>
            <a:off x="60490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graphicFrame>
        <p:nvGraphicFramePr>
          <p:cNvPr id="32" name="Chart 31"/>
          <p:cNvGraphicFramePr/>
          <p:nvPr/>
        </p:nvGraphicFramePr>
        <p:xfrm>
          <a:off x="1121017" y="2148056"/>
          <a:ext cx="1355483" cy="257634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3" name="Chart 32"/>
          <p:cNvGraphicFramePr/>
          <p:nvPr/>
        </p:nvGraphicFramePr>
        <p:xfrm>
          <a:off x="5736562" y="214805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4" name="Chart 33"/>
          <p:cNvGraphicFramePr/>
          <p:nvPr/>
        </p:nvGraphicFramePr>
        <p:xfrm>
          <a:off x="2044126" y="214805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5" name="Chart 34"/>
          <p:cNvGraphicFramePr/>
          <p:nvPr/>
        </p:nvGraphicFramePr>
        <p:xfrm>
          <a:off x="2967235" y="214805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6" name="Chart 35"/>
          <p:cNvGraphicFramePr/>
          <p:nvPr/>
        </p:nvGraphicFramePr>
        <p:xfrm>
          <a:off x="3890344" y="214805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7" name="Chart 36"/>
          <p:cNvGraphicFramePr/>
          <p:nvPr/>
        </p:nvGraphicFramePr>
        <p:xfrm>
          <a:off x="4813453" y="2148056"/>
          <a:ext cx="1355483" cy="2576343"/>
        </p:xfrm>
        <a:graphic>
          <a:graphicData uri="http://schemas.openxmlformats.org/drawingml/2006/chart">
            <c:chart xmlns:c="http://schemas.openxmlformats.org/drawingml/2006/chart" xmlns:r="http://schemas.openxmlformats.org/officeDocument/2006/relationships" r:id="rId7"/>
          </a:graphicData>
        </a:graphic>
      </p:graphicFrame>
      <p:sp>
        <p:nvSpPr>
          <p:cNvPr id="39" name="TextBox 38"/>
          <p:cNvSpPr txBox="1"/>
          <p:nvPr/>
        </p:nvSpPr>
        <p:spPr>
          <a:xfrm>
            <a:off x="1188753"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40" name="TextBox 39"/>
          <p:cNvSpPr txBox="1"/>
          <p:nvPr/>
        </p:nvSpPr>
        <p:spPr>
          <a:xfrm>
            <a:off x="2452317"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41" name="TextBox 40"/>
          <p:cNvSpPr txBox="1"/>
          <p:nvPr/>
        </p:nvSpPr>
        <p:spPr>
          <a:xfrm>
            <a:off x="3715881"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42" name="TextBox 41"/>
          <p:cNvSpPr txBox="1"/>
          <p:nvPr/>
        </p:nvSpPr>
        <p:spPr>
          <a:xfrm>
            <a:off x="4841152"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43" name="TextBox 42"/>
          <p:cNvSpPr txBox="1"/>
          <p:nvPr/>
        </p:nvSpPr>
        <p:spPr>
          <a:xfrm>
            <a:off x="6048062"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graphicFrame>
        <p:nvGraphicFramePr>
          <p:cNvPr id="45" name="Chart 44"/>
          <p:cNvGraphicFramePr/>
          <p:nvPr/>
        </p:nvGraphicFramePr>
        <p:xfrm>
          <a:off x="5736562" y="6078529"/>
          <a:ext cx="1355483" cy="257634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46" name="Chart 45"/>
          <p:cNvGraphicFramePr/>
          <p:nvPr/>
        </p:nvGraphicFramePr>
        <p:xfrm>
          <a:off x="2274903" y="6078529"/>
          <a:ext cx="1355483" cy="257634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47" name="Chart 46"/>
          <p:cNvGraphicFramePr/>
          <p:nvPr/>
        </p:nvGraphicFramePr>
        <p:xfrm>
          <a:off x="3428789" y="6078529"/>
          <a:ext cx="1355483" cy="257634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48" name="Chart 47"/>
          <p:cNvGraphicFramePr/>
          <p:nvPr/>
        </p:nvGraphicFramePr>
        <p:xfrm>
          <a:off x="4582675" y="6078529"/>
          <a:ext cx="1355483" cy="2576343"/>
        </p:xfrm>
        <a:graphic>
          <a:graphicData uri="http://schemas.openxmlformats.org/drawingml/2006/chart">
            <c:chart xmlns:c="http://schemas.openxmlformats.org/drawingml/2006/chart" xmlns:r="http://schemas.openxmlformats.org/officeDocument/2006/relationships" r:id="rId11"/>
          </a:graphicData>
        </a:graphic>
      </p:graphicFrame>
      <p:sp>
        <p:nvSpPr>
          <p:cNvPr id="49" name="Round Diagonal Corner Rectangle 48"/>
          <p:cNvSpPr/>
          <p:nvPr/>
        </p:nvSpPr>
        <p:spPr bwMode="auto">
          <a:xfrm>
            <a:off x="338287" y="4504282"/>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3 out of 4 CS’s have a brick and mortar structure.</a:t>
            </a:r>
          </a:p>
          <a:p>
            <a:pPr marL="177800" lvl="1" indent="-177800" algn="l">
              <a:buFont typeface="Arial" pitchFamily="34" charset="0"/>
              <a:buChar char="•"/>
            </a:pPr>
            <a:r>
              <a:rPr lang="en-US" sz="1200" dirty="0" smtClean="0">
                <a:solidFill>
                  <a:srgbClr val="002060"/>
                </a:solidFill>
                <a:latin typeface="Calibri" pitchFamily="34" charset="0"/>
              </a:rPr>
              <a:t>A  17% cold stores are Modern Pre Engineered Buildings.</a:t>
            </a:r>
          </a:p>
        </p:txBody>
      </p:sp>
      <p:sp>
        <p:nvSpPr>
          <p:cNvPr id="50" name="Round Diagonal Corner Rectangle 49"/>
          <p:cNvSpPr/>
          <p:nvPr/>
        </p:nvSpPr>
        <p:spPr bwMode="auto">
          <a:xfrm>
            <a:off x="338287" y="8447100"/>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West zone comparatively has more number of cold stores which are modern PEB structures. </a:t>
            </a:r>
            <a:endParaRPr lang="en-US" sz="1200" dirty="0">
              <a:solidFill>
                <a:srgbClr val="002060"/>
              </a:solidFill>
              <a:latin typeface="Calibri" pitchFamily="34" charset="0"/>
            </a:endParaRPr>
          </a:p>
        </p:txBody>
      </p:sp>
      <p:cxnSp>
        <p:nvCxnSpPr>
          <p:cNvPr id="62" name="Straight Connector 61"/>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63" name="TextBox 62"/>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51" name="Table 50"/>
          <p:cNvGraphicFramePr>
            <a:graphicFrameLocks noGrp="1"/>
          </p:cNvGraphicFramePr>
          <p:nvPr/>
        </p:nvGraphicFramePr>
        <p:xfrm>
          <a:off x="7258" y="6103451"/>
          <a:ext cx="1457266" cy="2210288"/>
        </p:xfrm>
        <a:graphic>
          <a:graphicData uri="http://schemas.openxmlformats.org/drawingml/2006/table">
            <a:tbl>
              <a:tblPr/>
              <a:tblGrid>
                <a:gridCol w="1457266"/>
              </a:tblGrid>
              <a:tr h="552572">
                <a:tc>
                  <a:txBody>
                    <a:bodyPr/>
                    <a:lstStyle/>
                    <a:p>
                      <a:pPr algn="r" fontAlgn="ctr"/>
                      <a:r>
                        <a:rPr lang="en-US" sz="1000" b="0" i="0" u="none" strike="noStrike" kern="1200" dirty="0">
                          <a:solidFill>
                            <a:srgbClr val="002060"/>
                          </a:solidFill>
                          <a:latin typeface="Calibri"/>
                          <a:ea typeface="+mn-ea"/>
                          <a:cs typeface="+mn-cs"/>
                        </a:rPr>
                        <a:t>Brick &amp; Mortar </a:t>
                      </a:r>
                      <a:endParaRPr lang="en-US" sz="1000" b="0" i="0" u="none" strike="noStrike" kern="1200" dirty="0" smtClean="0">
                        <a:solidFill>
                          <a:srgbClr val="002060"/>
                        </a:solidFill>
                        <a:latin typeface="Calibri"/>
                        <a:ea typeface="+mn-ea"/>
                        <a:cs typeface="+mn-cs"/>
                      </a:endParaRPr>
                    </a:p>
                    <a:p>
                      <a:pPr algn="r" fontAlgn="ctr"/>
                      <a:r>
                        <a:rPr lang="en-US" sz="1000" b="0" i="0" u="none" strike="noStrike" kern="1200" dirty="0" smtClean="0">
                          <a:solidFill>
                            <a:srgbClr val="002060"/>
                          </a:solidFill>
                          <a:latin typeface="Calibri"/>
                          <a:ea typeface="+mn-ea"/>
                          <a:cs typeface="+mn-cs"/>
                        </a:rPr>
                        <a:t>structure </a:t>
                      </a:r>
                      <a:r>
                        <a:rPr lang="en-US" sz="1000" b="0" i="0" u="none" strike="noStrike" kern="1200" dirty="0">
                          <a:solidFill>
                            <a:srgbClr val="002060"/>
                          </a:solidFill>
                          <a:latin typeface="Calibri"/>
                          <a:ea typeface="+mn-ea"/>
                          <a:cs typeface="+mn-cs"/>
                        </a:rPr>
                        <a:t>/ RCC</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552572">
                <a:tc>
                  <a:txBody>
                    <a:bodyPr/>
                    <a:lstStyle/>
                    <a:p>
                      <a:pPr algn="r" fontAlgn="ctr"/>
                      <a:r>
                        <a:rPr lang="en-US" sz="1000" b="0" i="0" u="none" strike="noStrike" kern="1200" dirty="0">
                          <a:solidFill>
                            <a:srgbClr val="002060"/>
                          </a:solidFill>
                          <a:latin typeface="Calibri"/>
                          <a:ea typeface="+mn-ea"/>
                          <a:cs typeface="+mn-cs"/>
                        </a:rPr>
                        <a:t>Modern Pre Engineered Building (PEB)</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52572">
                <a:tc>
                  <a:txBody>
                    <a:bodyPr/>
                    <a:lstStyle/>
                    <a:p>
                      <a:pPr algn="r" fontAlgn="ctr"/>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52572">
                <a:tc>
                  <a:txBody>
                    <a:bodyPr/>
                    <a:lstStyle/>
                    <a:p>
                      <a:pPr marL="0" marR="0" indent="0" algn="r" defTabSz="914400" rtl="0" eaLnBrk="1" fontAlgn="ctr"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Others</a:t>
                      </a:r>
                    </a:p>
                    <a:p>
                      <a:pPr algn="r" fontAlgn="ct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52" name="Chart 51"/>
          <p:cNvGraphicFramePr/>
          <p:nvPr/>
        </p:nvGraphicFramePr>
        <p:xfrm>
          <a:off x="1121017" y="6078529"/>
          <a:ext cx="1355483" cy="2576343"/>
        </p:xfrm>
        <a:graphic>
          <a:graphicData uri="http://schemas.openxmlformats.org/drawingml/2006/chart">
            <c:chart xmlns:c="http://schemas.openxmlformats.org/drawingml/2006/chart" xmlns:r="http://schemas.openxmlformats.org/officeDocument/2006/relationships" r:id="rId12"/>
          </a:graphicData>
        </a:graphic>
      </p:graphicFrame>
    </p:spTree>
  </p:cSld>
  <p:clrMapOvr>
    <a:masterClrMapping/>
  </p:clrMapOvr>
  <p:transition/>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18.6 TYPE OF CERTIFICATE INTENDING TO ACQUIRE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304801" y="1528763"/>
          <a:ext cx="6310516" cy="332917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547931"/>
                <a:gridCol w="594360"/>
                <a:gridCol w="594360"/>
                <a:gridCol w="457200"/>
                <a:gridCol w="457200"/>
                <a:gridCol w="548640"/>
                <a:gridCol w="457200"/>
                <a:gridCol w="731520"/>
                <a:gridCol w="547931"/>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(n=2675)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(n=155)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a:solidFill>
                            <a:srgbClr val="002060"/>
                          </a:solidFill>
                          <a:latin typeface="Calibri"/>
                          <a:ea typeface="+mn-ea"/>
                          <a:cs typeface="+mn-cs"/>
                        </a:rPr>
                        <a:t> ISO</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FSSA (Food Safety Standard Association of India )</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WDRA (Warehousing Development and Regulatory Authority)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HACCP</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Other</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None of the above</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Round Diagonal Corner Rectangle 13"/>
          <p:cNvSpPr/>
          <p:nvPr/>
        </p:nvSpPr>
        <p:spPr bwMode="auto">
          <a:xfrm>
            <a:off x="338287" y="8660050"/>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Karnataka has 75% storages which intend to get ISO certification. There are also over 50% storages here which wish to get FSSA certificates.</a:t>
            </a:r>
            <a:endParaRPr lang="en-US" sz="1200" dirty="0">
              <a:solidFill>
                <a:srgbClr val="002060"/>
              </a:solidFill>
              <a:latin typeface="Calibri" pitchFamily="34" charset="0"/>
            </a:endParaRPr>
          </a:p>
        </p:txBody>
      </p:sp>
      <p:graphicFrame>
        <p:nvGraphicFramePr>
          <p:cNvPr id="11" name="Table 10"/>
          <p:cNvGraphicFramePr>
            <a:graphicFrameLocks noGrp="1"/>
          </p:cNvGraphicFramePr>
          <p:nvPr>
            <p:extLst>
              <p:ext uri="{D42A27DB-BD31-4B8C-83A1-F6EECF244321}">
                <p14:modId xmlns="" xmlns:p14="http://schemas.microsoft.com/office/powerpoint/2010/main" val="1900869649"/>
              </p:ext>
            </p:extLst>
          </p:nvPr>
        </p:nvGraphicFramePr>
        <p:xfrm>
          <a:off x="304802" y="5073650"/>
          <a:ext cx="6307133" cy="332917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64059"/>
                <a:gridCol w="646946"/>
                <a:gridCol w="646946"/>
                <a:gridCol w="646946"/>
                <a:gridCol w="530699"/>
                <a:gridCol w="530699"/>
                <a:gridCol w="646946"/>
                <a:gridCol w="646946"/>
                <a:gridCol w="64694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(n=2675)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(n=32)</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a:solidFill>
                            <a:srgbClr val="002060"/>
                          </a:solidFill>
                          <a:latin typeface="Calibri"/>
                          <a:ea typeface="+mn-ea"/>
                          <a:cs typeface="+mn-cs"/>
                        </a:rPr>
                        <a:t> ISO</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FSSA (Food Safety Standard Association of India )</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WDRA (Warehousing Development and Regulatory Authority)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HACCP</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Other</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None of the above</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0" name="TextBox 9"/>
          <p:cNvSpPr txBox="1"/>
          <p:nvPr/>
        </p:nvSpPr>
        <p:spPr>
          <a:xfrm>
            <a:off x="292099" y="973693"/>
            <a:ext cx="4298951"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States</a:t>
            </a:r>
            <a:endParaRPr lang="en-US" sz="1800" b="1" i="1" u="sng" dirty="0">
              <a:solidFill>
                <a:srgbClr val="002060"/>
              </a:solidFill>
              <a:latin typeface="Calibri" pitchFamily="34" charset="0"/>
            </a:endParaRPr>
          </a:p>
        </p:txBody>
      </p:sp>
      <p:sp>
        <p:nvSpPr>
          <p:cNvPr id="13" name="TextBox 12"/>
          <p:cNvSpPr txBox="1"/>
          <p:nvPr/>
        </p:nvSpPr>
        <p:spPr>
          <a:xfrm>
            <a:off x="2855845" y="9669645"/>
            <a:ext cx="2566728"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intend to have certification in the future</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05532" y="1866109"/>
            <a:ext cx="5995877" cy="4418717"/>
          </a:xfrm>
        </p:spPr>
        <p:txBody>
          <a:bodyPr/>
          <a:lstStyle/>
          <a:p>
            <a:pPr algn="ctr"/>
            <a:r>
              <a:rPr lang="en-US" sz="3600" dirty="0" smtClean="0"/>
              <a:t>CHAPTER 19</a:t>
            </a:r>
            <a:br>
              <a:rPr lang="en-US" sz="3600" dirty="0" smtClean="0"/>
            </a:br>
            <a:r>
              <a:rPr lang="en-US" sz="3600" dirty="0" smtClean="0"/>
              <a:t/>
            </a:r>
            <a:br>
              <a:rPr lang="en-US" sz="3600" dirty="0" smtClean="0"/>
            </a:br>
            <a:r>
              <a:rPr lang="en-US" sz="3600" dirty="0" smtClean="0"/>
              <a:t>SUBSIDIES &amp; ASSISTANCE</a:t>
            </a:r>
            <a:br>
              <a:rPr lang="en-US" sz="3600" dirty="0" smtClean="0"/>
            </a:br>
            <a:r>
              <a:rPr lang="en-US" sz="3600" dirty="0" smtClean="0"/>
              <a:t/>
            </a:r>
            <a:br>
              <a:rPr lang="en-US" sz="3600" dirty="0" smtClean="0"/>
            </a:br>
            <a:r>
              <a:rPr lang="en-US" sz="3600" dirty="0" smtClean="0"/>
              <a:t/>
            </a:r>
            <a:br>
              <a:rPr lang="en-US" sz="3600" dirty="0" smtClean="0"/>
            </a:br>
            <a:r>
              <a:rPr lang="en-US" sz="3600" dirty="0" smtClean="0"/>
              <a:t/>
            </a:r>
            <a:br>
              <a:rPr lang="en-US" sz="3600" dirty="0" smtClean="0"/>
            </a:br>
            <a:r>
              <a:rPr lang="en-US" sz="2000" dirty="0" smtClean="0">
                <a:solidFill>
                  <a:srgbClr val="002060"/>
                </a:solidFill>
              </a:rPr>
              <a:t> Page no 341 to 366</a:t>
            </a:r>
            <a:endParaRPr lang="en-US" sz="3600" dirty="0"/>
          </a:p>
        </p:txBody>
      </p:sp>
    </p:spTree>
  </p:cSld>
  <p:clrMapOvr>
    <a:masterClrMapping/>
  </p:clrMapOvr>
  <p:transition/>
  <p:timing>
    <p:tnLst>
      <p:par>
        <p:cTn id="1" dur="indefinite" restart="never" nodeType="tmRoot"/>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19. SUBSIDY SCHEMES UTILIZED</a:t>
            </a:r>
            <a:endParaRPr lang="en-US" dirty="0"/>
          </a:p>
        </p:txBody>
      </p:sp>
      <p:sp>
        <p:nvSpPr>
          <p:cNvPr id="3" name="Content Placeholder 2"/>
          <p:cNvSpPr>
            <a:spLocks noGrp="1"/>
          </p:cNvSpPr>
          <p:nvPr>
            <p:ph idx="1"/>
          </p:nvPr>
        </p:nvSpPr>
        <p:spPr/>
        <p:txBody>
          <a:bodyPr/>
          <a:lstStyle/>
          <a:p>
            <a:pPr algn="just"/>
            <a:endParaRPr lang="en-IN" sz="1200" dirty="0" smtClean="0"/>
          </a:p>
          <a:p>
            <a:pPr algn="just"/>
            <a:r>
              <a:rPr lang="en-IN" sz="1200" dirty="0" smtClean="0"/>
              <a:t>42% of Cold storages in India have reported using government subsidy or grant for their capital investment.  The remaining 58% of cold stores reported capital investment independent of subsidy support. </a:t>
            </a:r>
          </a:p>
          <a:p>
            <a:pPr algn="just"/>
            <a:r>
              <a:rPr lang="en-IN" sz="1200" dirty="0" smtClean="0"/>
              <a:t>1 out of 2 cold storages in the West have availed government subsidies. </a:t>
            </a:r>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r>
              <a:rPr lang="en-IN" sz="1200" dirty="0" smtClean="0"/>
              <a:t>Only 35% of government cold storages have utilized a subsidy scheme. More than 40% of cooperatives, partnership and public limited company type of cold storages have utilized subsidy schemes.</a:t>
            </a:r>
          </a:p>
          <a:p>
            <a:pPr algn="just"/>
            <a:endParaRPr lang="en-US" dirty="0" smtClean="0"/>
          </a:p>
          <a:p>
            <a:pPr algn="just"/>
            <a:endParaRPr lang="en-US" dirty="0" smtClean="0"/>
          </a:p>
          <a:p>
            <a:pPr algn="just"/>
            <a:endParaRPr lang="en-US" dirty="0" smtClean="0"/>
          </a:p>
          <a:p>
            <a:pPr algn="just"/>
            <a:endParaRPr lang="en-US" dirty="0" smtClean="0"/>
          </a:p>
          <a:p>
            <a:pPr algn="just">
              <a:buNone/>
            </a:pPr>
            <a:endParaRPr lang="en-US" dirty="0" smtClean="0"/>
          </a:p>
          <a:p>
            <a:pPr algn="just">
              <a:buNone/>
            </a:pPr>
            <a:endParaRPr lang="en-US" dirty="0" smtClean="0"/>
          </a:p>
          <a:p>
            <a:pPr algn="just">
              <a:buNone/>
            </a:pPr>
            <a:endParaRPr lang="en-US" dirty="0" smtClean="0"/>
          </a:p>
        </p:txBody>
      </p:sp>
      <p:graphicFrame>
        <p:nvGraphicFramePr>
          <p:cNvPr id="4" name="Chart 3"/>
          <p:cNvGraphicFramePr/>
          <p:nvPr/>
        </p:nvGraphicFramePr>
        <p:xfrm>
          <a:off x="5526087" y="2916579"/>
          <a:ext cx="1212308" cy="138345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 name="Chart 4"/>
          <p:cNvGraphicFramePr/>
          <p:nvPr/>
        </p:nvGraphicFramePr>
        <p:xfrm>
          <a:off x="0" y="2941128"/>
          <a:ext cx="1212308" cy="13834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Chart 5"/>
          <p:cNvGraphicFramePr/>
          <p:nvPr/>
        </p:nvGraphicFramePr>
        <p:xfrm>
          <a:off x="1148615" y="2913404"/>
          <a:ext cx="1212308" cy="13834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 name="Chart 6"/>
          <p:cNvGraphicFramePr/>
          <p:nvPr/>
        </p:nvGraphicFramePr>
        <p:xfrm>
          <a:off x="2242983" y="2913404"/>
          <a:ext cx="1212308" cy="13834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 name="Chart 7"/>
          <p:cNvGraphicFramePr/>
          <p:nvPr/>
        </p:nvGraphicFramePr>
        <p:xfrm>
          <a:off x="3337351" y="2913404"/>
          <a:ext cx="1212308" cy="13834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9" name="Chart 8"/>
          <p:cNvGraphicFramePr/>
          <p:nvPr/>
        </p:nvGraphicFramePr>
        <p:xfrm>
          <a:off x="4431719" y="2913404"/>
          <a:ext cx="1212308" cy="1383452"/>
        </p:xfrm>
        <a:graphic>
          <a:graphicData uri="http://schemas.openxmlformats.org/drawingml/2006/chart">
            <c:chart xmlns:c="http://schemas.openxmlformats.org/drawingml/2006/chart" xmlns:r="http://schemas.openxmlformats.org/officeDocument/2006/relationships" r:id="rId7"/>
          </a:graphicData>
        </a:graphic>
      </p:graphicFrame>
      <p:sp>
        <p:nvSpPr>
          <p:cNvPr id="10" name="TextBox 121"/>
          <p:cNvSpPr txBox="1"/>
          <p:nvPr/>
        </p:nvSpPr>
        <p:spPr>
          <a:xfrm>
            <a:off x="294759" y="2616406"/>
            <a:ext cx="766222"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11" name="TextBox 122"/>
          <p:cNvSpPr txBox="1"/>
          <p:nvPr/>
        </p:nvSpPr>
        <p:spPr>
          <a:xfrm>
            <a:off x="1313356" y="2616406"/>
            <a:ext cx="956888"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12" name="TextBox 123"/>
          <p:cNvSpPr txBox="1"/>
          <p:nvPr/>
        </p:nvSpPr>
        <p:spPr>
          <a:xfrm>
            <a:off x="2432811" y="2616406"/>
            <a:ext cx="1071450"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smtClean="0">
                <a:solidFill>
                  <a:srgbClr val="002060"/>
                </a:solidFill>
                <a:latin typeface="Calibri" pitchFamily="34" charset="0"/>
              </a:rPr>
              <a:t>Type P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13" name="TextBox 124"/>
          <p:cNvSpPr txBox="1"/>
          <p:nvPr/>
        </p:nvSpPr>
        <p:spPr>
          <a:xfrm>
            <a:off x="3388338" y="2616406"/>
            <a:ext cx="1172784"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smtClean="0">
                <a:solidFill>
                  <a:srgbClr val="002060"/>
                </a:solidFill>
                <a:latin typeface="Calibri" pitchFamily="34" charset="0"/>
              </a:rPr>
              <a:t>Type M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14" name="TextBox 125"/>
          <p:cNvSpPr txBox="1"/>
          <p:nvPr/>
        </p:nvSpPr>
        <p:spPr>
          <a:xfrm>
            <a:off x="4401657" y="2616406"/>
            <a:ext cx="1320754"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smtClean="0">
                <a:solidFill>
                  <a:srgbClr val="002060"/>
                </a:solidFill>
                <a:latin typeface="Calibri" pitchFamily="34" charset="0"/>
              </a:rPr>
              <a:t>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15" name="TextBox 126"/>
          <p:cNvSpPr txBox="1"/>
          <p:nvPr/>
        </p:nvSpPr>
        <p:spPr>
          <a:xfrm>
            <a:off x="5482999" y="2447129"/>
            <a:ext cx="1320754" cy="600164"/>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304801" y="5584937"/>
          <a:ext cx="6300952" cy="1328862"/>
        </p:xfrm>
        <a:graphic>
          <a:graphicData uri="http://schemas.openxmlformats.org/drawingml/2006/table">
            <a:tbl>
              <a:tblPr firstRow="1" bandRow="1">
                <a:effectLst>
                  <a:outerShdw blurRad="50800" dist="38100" dir="2700000" algn="tl" rotWithShape="0">
                    <a:prstClr val="black">
                      <a:alpha val="40000"/>
                    </a:prstClr>
                  </a:outerShdw>
                </a:effectLst>
              </a:tblPr>
              <a:tblGrid>
                <a:gridCol w="1787940"/>
                <a:gridCol w="1128253"/>
                <a:gridCol w="1128253"/>
                <a:gridCol w="1128253"/>
                <a:gridCol w="1128253"/>
              </a:tblGrid>
              <a:tr h="579408">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50" b="1" i="0" u="none" strike="noStrike" kern="1200" dirty="0" smtClean="0">
                          <a:solidFill>
                            <a:schemeClr val="bg1"/>
                          </a:solidFill>
                          <a:latin typeface="Calibri"/>
                          <a:ea typeface="MS PGothic"/>
                        </a:rPr>
                        <a:t>Subsidy</a:t>
                      </a:r>
                      <a:r>
                        <a:rPr lang="en-US" sz="1050" b="1" i="0" u="none" strike="noStrike" kern="1200" baseline="0" dirty="0" smtClean="0">
                          <a:solidFill>
                            <a:schemeClr val="bg1"/>
                          </a:solidFill>
                          <a:latin typeface="Calibri"/>
                          <a:ea typeface="MS PGothic"/>
                        </a:rPr>
                        <a:t> Scheme Utilized</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Proprietorship</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(n=1336)</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Partnership</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(n=1677)</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Company (Public Ltd.)</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(n=174)</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Company (Private Ltd.)</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(n=1563)</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2607">
                <a:tc>
                  <a:txBody>
                    <a:bodyPr/>
                    <a:lstStyle/>
                    <a:p>
                      <a:pPr algn="l" fontAlgn="ctr"/>
                      <a:r>
                        <a:rPr lang="en-US" sz="1100" b="0" i="0" u="none" strike="noStrike" kern="1200" smtClean="0">
                          <a:solidFill>
                            <a:srgbClr val="002060"/>
                          </a:solidFill>
                          <a:latin typeface="Calibri"/>
                          <a:ea typeface="+mn-ea"/>
                          <a:cs typeface="+mn-cs"/>
                        </a:rPr>
                        <a:t>Yes</a:t>
                      </a:r>
                      <a:endParaRPr lang="en-US" sz="11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78372">
                <a:tc>
                  <a:txBody>
                    <a:bodyPr/>
                    <a:lstStyle/>
                    <a:p>
                      <a:pPr algn="l" fontAlgn="ctr"/>
                      <a:r>
                        <a:rPr lang="en-US" sz="1100" b="0" i="0" u="none" strike="noStrike" kern="1200" dirty="0" smtClean="0">
                          <a:solidFill>
                            <a:srgbClr val="002060"/>
                          </a:solidFill>
                          <a:latin typeface="Calibri"/>
                          <a:ea typeface="+mn-ea"/>
                          <a:cs typeface="+mn-cs"/>
                        </a:rPr>
                        <a:t>No</a:t>
                      </a:r>
                      <a:endParaRPr lang="en-US" sz="11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1" y="7044467"/>
          <a:ext cx="6348245" cy="1752706"/>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55530"/>
                <a:gridCol w="882869"/>
                <a:gridCol w="930166"/>
                <a:gridCol w="961696"/>
                <a:gridCol w="1059441"/>
                <a:gridCol w="958543"/>
              </a:tblGrid>
              <a:tr h="1059023">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50" b="1" i="0" u="none" strike="noStrike" kern="1200" dirty="0" smtClean="0">
                          <a:solidFill>
                            <a:schemeClr val="bg1"/>
                          </a:solidFill>
                          <a:latin typeface="Calibri"/>
                          <a:ea typeface="+mn-ea"/>
                        </a:rPr>
                        <a:t>Subsidy</a:t>
                      </a:r>
                      <a:r>
                        <a:rPr lang="en-US" sz="1050" b="1" i="0" u="none" strike="noStrike" kern="1200" baseline="0" dirty="0" smtClean="0">
                          <a:solidFill>
                            <a:schemeClr val="bg1"/>
                          </a:solidFill>
                          <a:latin typeface="Calibri"/>
                          <a:ea typeface="+mn-ea"/>
                        </a:rPr>
                        <a:t> Scheme Utilized</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Association (Public)</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(n=5)</a:t>
                      </a:r>
                    </a:p>
                    <a:p>
                      <a:pPr marL="0" algn="ctr" rtl="0" eaLnBrk="1" fontAlgn="b" latinLnBrk="0" hangingPunct="1">
                        <a:spcBef>
                          <a:spcPts val="0"/>
                        </a:spcBef>
                        <a:spcAft>
                          <a:spcPts val="0"/>
                        </a:spcAft>
                      </a:pP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Association (Private)</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(n=12)</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Cooperative</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(n=130)</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Government (Co./Dept./ PSU)</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(n=82)</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Not classified under any Ownership type</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(n=24)</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2607">
                <a:tc>
                  <a:txBody>
                    <a:bodyPr/>
                    <a:lstStyle/>
                    <a:p>
                      <a:pPr algn="l" fontAlgn="ctr"/>
                      <a:r>
                        <a:rPr lang="en-US" sz="1100" b="0" i="0" u="none" strike="noStrike" kern="1200" smtClean="0">
                          <a:solidFill>
                            <a:srgbClr val="002060"/>
                          </a:solidFill>
                          <a:latin typeface="Calibri"/>
                          <a:ea typeface="+mn-ea"/>
                          <a:cs typeface="+mn-cs"/>
                        </a:rPr>
                        <a:t>Yes</a:t>
                      </a:r>
                      <a:endParaRPr lang="en-US" sz="11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31076">
                <a:tc>
                  <a:txBody>
                    <a:bodyPr/>
                    <a:lstStyle/>
                    <a:p>
                      <a:pPr algn="l" fontAlgn="ctr"/>
                      <a:r>
                        <a:rPr lang="en-US" sz="1100" b="0" i="0" u="none" strike="noStrike" kern="1200" smtClean="0">
                          <a:solidFill>
                            <a:srgbClr val="002060"/>
                          </a:solidFill>
                          <a:latin typeface="Calibri"/>
                          <a:ea typeface="+mn-ea"/>
                          <a:cs typeface="+mn-cs"/>
                        </a:rPr>
                        <a:t>No</a:t>
                      </a:r>
                      <a:endParaRPr lang="en-US" sz="11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19. SUBSIDY SCHEMES UTILIZED</a:t>
            </a:r>
            <a:endParaRPr lang="en-US" dirty="0"/>
          </a:p>
        </p:txBody>
      </p:sp>
      <p:sp>
        <p:nvSpPr>
          <p:cNvPr id="3" name="Content Placeholder 2"/>
          <p:cNvSpPr>
            <a:spLocks noGrp="1"/>
          </p:cNvSpPr>
          <p:nvPr>
            <p:ph idx="1"/>
          </p:nvPr>
        </p:nvSpPr>
        <p:spPr/>
        <p:txBody>
          <a:bodyPr/>
          <a:lstStyle/>
          <a:p>
            <a:pPr algn="just"/>
            <a:endParaRPr lang="en-IN" sz="1200" dirty="0" smtClean="0"/>
          </a:p>
          <a:p>
            <a:pPr algn="just"/>
            <a:endParaRPr lang="en-US" sz="1600" dirty="0" smtClean="0"/>
          </a:p>
          <a:p>
            <a:pPr algn="just"/>
            <a:endParaRPr lang="en-US" sz="1600" dirty="0" smtClean="0"/>
          </a:p>
          <a:p>
            <a:pPr algn="just"/>
            <a:endParaRPr lang="en-US" sz="1600" dirty="0" smtClean="0"/>
          </a:p>
          <a:p>
            <a:pPr algn="just">
              <a:buNone/>
            </a:pPr>
            <a:endParaRPr lang="en-IN" sz="1600" dirty="0" smtClean="0"/>
          </a:p>
          <a:p>
            <a:pPr algn="just">
              <a:buNone/>
            </a:pPr>
            <a:endParaRPr lang="en-IN" sz="1600" dirty="0" smtClean="0"/>
          </a:p>
          <a:p>
            <a:pPr algn="just">
              <a:buNone/>
            </a:pPr>
            <a:endParaRPr lang="en-IN" sz="1600" dirty="0" smtClean="0"/>
          </a:p>
          <a:p>
            <a:pPr algn="just">
              <a:buNone/>
            </a:pPr>
            <a:endParaRPr lang="en-IN" sz="16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r>
              <a:rPr lang="en-IN" sz="1200" dirty="0" smtClean="0"/>
              <a:t>From those who used subsidies, the assistance was utilised for new capacity expansion, technology up-gradation and modernisation. </a:t>
            </a:r>
          </a:p>
          <a:p>
            <a:pPr algn="just"/>
            <a:r>
              <a:rPr lang="en-IN" sz="1200" dirty="0" smtClean="0"/>
              <a:t>As many as 40% of Type H and M cold storages have also used subsidies for training their managers. </a:t>
            </a:r>
          </a:p>
          <a:p>
            <a:pPr algn="just"/>
            <a:endParaRPr lang="en-IN" sz="1200" dirty="0" smtClean="0"/>
          </a:p>
          <a:p>
            <a:pPr algn="just"/>
            <a:endParaRPr lang="en-US" dirty="0" smtClean="0"/>
          </a:p>
          <a:p>
            <a:pPr algn="just"/>
            <a:endParaRPr lang="en-US" dirty="0" smtClean="0"/>
          </a:p>
          <a:p>
            <a:pPr algn="just"/>
            <a:endParaRPr lang="en-US" dirty="0" smtClean="0"/>
          </a:p>
        </p:txBody>
      </p:sp>
      <p:graphicFrame>
        <p:nvGraphicFramePr>
          <p:cNvPr id="16" name="Chart 15"/>
          <p:cNvGraphicFramePr/>
          <p:nvPr/>
        </p:nvGraphicFramePr>
        <p:xfrm>
          <a:off x="638839" y="2168977"/>
          <a:ext cx="5633768" cy="2020019"/>
        </p:xfrm>
        <a:graphic>
          <a:graphicData uri="http://schemas.openxmlformats.org/drawingml/2006/chart">
            <c:chart xmlns:c="http://schemas.openxmlformats.org/drawingml/2006/chart" xmlns:r="http://schemas.openxmlformats.org/officeDocument/2006/relationships" r:id="rId2"/>
          </a:graphicData>
        </a:graphic>
      </p:graphicFrame>
    </p:spTree>
  </p:cSld>
  <p:clrMapOvr>
    <a:masterClrMapping/>
  </p:clrMapOvr>
  <p:transition/>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19. SUBSIDY SCHEMES UTILIZED</a:t>
            </a:r>
            <a:endParaRPr lang="en-US" dirty="0"/>
          </a:p>
        </p:txBody>
      </p:sp>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1378227" y="2908040"/>
          <a:ext cx="4044446" cy="1320387"/>
        </p:xfrm>
        <a:graphic>
          <a:graphicData uri="http://schemas.openxmlformats.org/drawingml/2006/table">
            <a:tbl>
              <a:tblPr firstRow="1" bandRow="1">
                <a:effectLst>
                  <a:outerShdw blurRad="50800" dist="38100" dir="2700000" algn="tl" rotWithShape="0">
                    <a:prstClr val="black">
                      <a:alpha val="40000"/>
                    </a:prstClr>
                  </a:outerShdw>
                </a:effectLst>
              </a:tblPr>
              <a:tblGrid>
                <a:gridCol w="1787940"/>
                <a:gridCol w="1128253"/>
                <a:gridCol w="1128253"/>
              </a:tblGrid>
              <a:tr h="579408">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50" b="1" i="0" u="none" strike="noStrike" kern="1200" dirty="0" smtClean="0">
                          <a:solidFill>
                            <a:schemeClr val="bg1"/>
                          </a:solidFill>
                          <a:latin typeface="Calibri"/>
                          <a:ea typeface="MS PGothic"/>
                        </a:rPr>
                        <a:t>Subsidy</a:t>
                      </a:r>
                      <a:r>
                        <a:rPr lang="en-US" sz="1050" b="1" i="0" u="none" strike="noStrike" kern="1200" baseline="0" dirty="0" smtClean="0">
                          <a:solidFill>
                            <a:schemeClr val="bg1"/>
                          </a:solidFill>
                          <a:latin typeface="Calibri"/>
                          <a:ea typeface="MS PGothic"/>
                        </a:rPr>
                        <a:t> Scheme Utilized</a:t>
                      </a: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CS’s built after 2009</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CS’s built before 2009</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2607">
                <a:tc>
                  <a:txBody>
                    <a:bodyPr/>
                    <a:lstStyle/>
                    <a:p>
                      <a:pPr algn="l" fontAlgn="ctr"/>
                      <a:r>
                        <a:rPr lang="en-US" sz="1100" b="0" i="0" u="none" strike="noStrike" kern="1200" smtClean="0">
                          <a:solidFill>
                            <a:srgbClr val="002060"/>
                          </a:solidFill>
                          <a:latin typeface="Calibri"/>
                          <a:ea typeface="+mn-ea"/>
                          <a:cs typeface="+mn-cs"/>
                        </a:rPr>
                        <a:t>Yes</a:t>
                      </a:r>
                      <a:endParaRPr lang="en-US" sz="11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100" b="0" i="0" u="none" strike="noStrike" dirty="0">
                          <a:solidFill>
                            <a:srgbClr val="002060"/>
                          </a:solidFill>
                          <a:latin typeface="Calibri"/>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100" b="0" i="0" u="none" strike="noStrike">
                          <a:solidFill>
                            <a:srgbClr val="002060"/>
                          </a:solidFill>
                          <a:latin typeface="Calibri"/>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78372">
                <a:tc>
                  <a:txBody>
                    <a:bodyPr/>
                    <a:lstStyle/>
                    <a:p>
                      <a:pPr algn="l" fontAlgn="ctr"/>
                      <a:r>
                        <a:rPr lang="en-US" sz="1100" b="0" i="0" u="none" strike="noStrike" kern="1200" dirty="0" smtClean="0">
                          <a:solidFill>
                            <a:srgbClr val="002060"/>
                          </a:solidFill>
                          <a:latin typeface="Calibri"/>
                          <a:ea typeface="+mn-ea"/>
                          <a:cs typeface="+mn-cs"/>
                        </a:rPr>
                        <a:t>No</a:t>
                      </a:r>
                      <a:endParaRPr lang="en-US" sz="11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100" b="0" i="0" u="none" strike="noStrike">
                          <a:solidFill>
                            <a:srgbClr val="002060"/>
                          </a:solidFill>
                          <a:latin typeface="Calibri"/>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100" b="0" i="0" u="none" strike="noStrike" dirty="0">
                          <a:solidFill>
                            <a:srgbClr val="002060"/>
                          </a:solidFill>
                          <a:latin typeface="Calibri"/>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0" name="Table 19"/>
          <p:cNvGraphicFramePr>
            <a:graphicFrameLocks noGrp="1"/>
          </p:cNvGraphicFramePr>
          <p:nvPr>
            <p:extLst>
              <p:ext uri="{D42A27DB-BD31-4B8C-83A1-F6EECF244321}">
                <p14:modId xmlns:p14="http://schemas.microsoft.com/office/powerpoint/2010/main" xmlns="" val="1900869649"/>
              </p:ext>
            </p:extLst>
          </p:nvPr>
        </p:nvGraphicFramePr>
        <p:xfrm>
          <a:off x="1272213" y="4543553"/>
          <a:ext cx="4359961" cy="19202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2068899"/>
                <a:gridCol w="1145531"/>
                <a:gridCol w="1145531"/>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CS’s built after 2009</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CS’s built before 2009</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marL="0" indent="52388" algn="l" fontAlgn="ctr"/>
                      <a:r>
                        <a:rPr lang="en-US" sz="1100" b="0" i="0" u="none" strike="noStrike" dirty="0">
                          <a:solidFill>
                            <a:srgbClr val="002060"/>
                          </a:solidFill>
                          <a:latin typeface="Calibri"/>
                        </a:rPr>
                        <a:t> DIC</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chemeClr val="tx1"/>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NABARD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chemeClr val="tx1"/>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52388" indent="0" algn="l" fontAlgn="ctr"/>
                      <a:r>
                        <a:rPr lang="en-US" sz="1100" b="0" i="0" u="none" strike="noStrike" dirty="0">
                          <a:solidFill>
                            <a:srgbClr val="002060"/>
                          </a:solidFill>
                          <a:latin typeface="Calibri"/>
                        </a:rPr>
                        <a:t> National Horticulture Mission</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chemeClr val="tx1"/>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NHB</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chemeClr val="tx1"/>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Others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chemeClr val="tx1"/>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1" name="Content Placeholder 2"/>
          <p:cNvSpPr>
            <a:spLocks noGrp="1"/>
          </p:cNvSpPr>
          <p:nvPr>
            <p:ph idx="1"/>
          </p:nvPr>
        </p:nvSpPr>
        <p:spPr>
          <a:xfrm>
            <a:off x="243673" y="1153080"/>
            <a:ext cx="6370655" cy="8155416"/>
          </a:xfrm>
        </p:spPr>
        <p:txBody>
          <a:bodyPr/>
          <a:lstStyle/>
          <a:p>
            <a:pPr algn="just"/>
            <a:endParaRPr lang="en-IN" sz="1200" dirty="0" smtClean="0"/>
          </a:p>
          <a:p>
            <a:pPr algn="just"/>
            <a:endParaRPr lang="en-US" sz="1600" dirty="0" smtClean="0"/>
          </a:p>
          <a:p>
            <a:pPr algn="just"/>
            <a:r>
              <a:rPr lang="en-US" sz="1400" dirty="0" smtClean="0"/>
              <a:t>Close to 47% of CS’s built after 2009 have availed of government subsidies. </a:t>
            </a:r>
          </a:p>
          <a:p>
            <a:pPr algn="just"/>
            <a:r>
              <a:rPr lang="en-US" sz="1400" dirty="0" smtClean="0"/>
              <a:t>Irrespective of the CS’s year of construction majority of them have taken the NHB subsidy. </a:t>
            </a:r>
          </a:p>
          <a:p>
            <a:pPr algn="just"/>
            <a:r>
              <a:rPr lang="en-US" sz="1400" dirty="0" smtClean="0"/>
              <a:t>1 out of 4 cold storages have utilized the NABARD subsidy. </a:t>
            </a:r>
          </a:p>
          <a:p>
            <a:pPr algn="just">
              <a:buNone/>
            </a:pPr>
            <a:endParaRPr lang="en-IN" sz="1600" dirty="0" smtClean="0"/>
          </a:p>
          <a:p>
            <a:pPr algn="just">
              <a:buNone/>
            </a:pPr>
            <a:endParaRPr lang="en-IN" sz="1600" dirty="0" smtClean="0"/>
          </a:p>
          <a:p>
            <a:pPr algn="just">
              <a:buNone/>
            </a:pPr>
            <a:endParaRPr lang="en-IN" sz="1600" dirty="0" smtClean="0"/>
          </a:p>
          <a:p>
            <a:pPr algn="just">
              <a:buNone/>
            </a:pPr>
            <a:endParaRPr lang="en-IN" sz="16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endParaRPr lang="en-IN" sz="1200" dirty="0" smtClean="0"/>
          </a:p>
          <a:p>
            <a:pPr algn="just">
              <a:buNone/>
            </a:pPr>
            <a:endParaRPr lang="en-IN" sz="1200" dirty="0" smtClean="0"/>
          </a:p>
          <a:p>
            <a:pPr algn="just"/>
            <a:endParaRPr lang="en-US" dirty="0" smtClean="0"/>
          </a:p>
          <a:p>
            <a:pPr algn="just"/>
            <a:endParaRPr lang="en-US" dirty="0" smtClean="0"/>
          </a:p>
          <a:p>
            <a:pPr algn="just"/>
            <a:endParaRPr lang="en-US" dirty="0" smtClean="0"/>
          </a:p>
        </p:txBody>
      </p:sp>
    </p:spTree>
  </p:cSld>
  <p:clrMapOvr>
    <a:masterClrMapping/>
  </p:clrMapOvr>
  <p:transition/>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19. SUBSIDY SCHEMES UTILIZED</a:t>
            </a:r>
            <a:endParaRPr lang="en-US" dirty="0"/>
          </a:p>
        </p:txBody>
      </p:sp>
      <p:sp>
        <p:nvSpPr>
          <p:cNvPr id="3" name="Content Placeholder 2"/>
          <p:cNvSpPr>
            <a:spLocks noGrp="1"/>
          </p:cNvSpPr>
          <p:nvPr>
            <p:ph idx="1"/>
          </p:nvPr>
        </p:nvSpPr>
        <p:spPr/>
        <p:txBody>
          <a:bodyPr/>
          <a:lstStyle/>
          <a:p>
            <a:pPr algn="just"/>
            <a:endParaRPr lang="en-IN" sz="1200" dirty="0" smtClean="0"/>
          </a:p>
          <a:p>
            <a:pPr algn="just"/>
            <a:endParaRPr lang="en-IN" sz="1200" dirty="0" smtClean="0"/>
          </a:p>
          <a:p>
            <a:pPr algn="just"/>
            <a:r>
              <a:rPr lang="en-IN" sz="1200" dirty="0" smtClean="0"/>
              <a:t>Of all the cold stores that upgraded their facility, 59% reported capacity expansion, with a combined majority of 80% of these who resorted to modernisation through automation, refrigeration and insulation upgrades. 31% undertook the task to modernise other aspects of operations at their facility. </a:t>
            </a:r>
          </a:p>
          <a:p>
            <a:pPr algn="just"/>
            <a:endParaRPr lang="en-IN" sz="1200" dirty="0" smtClean="0"/>
          </a:p>
          <a:p>
            <a:pPr algn="just"/>
            <a:r>
              <a:rPr lang="en-IN" sz="1200" dirty="0" smtClean="0"/>
              <a:t>A high demand for technology induction and modernization is indicated through this survey.</a:t>
            </a:r>
          </a:p>
          <a:p>
            <a:pPr algn="just">
              <a:buNone/>
            </a:pPr>
            <a:endParaRPr lang="en-US" sz="1200" dirty="0" smtClean="0"/>
          </a:p>
          <a:p>
            <a:pPr algn="just"/>
            <a:r>
              <a:rPr lang="en-IN" sz="1200" dirty="0" smtClean="0"/>
              <a:t>Other government assistance utilised was in the form of manpower training. Despite having the second largest number of cold storages, West Bengal reported among the lowest incident with 87% claimed they had not availed of any government subsidy.</a:t>
            </a:r>
          </a:p>
          <a:p>
            <a:pPr algn="just"/>
            <a:endParaRPr lang="en-US" sz="1200" dirty="0" smtClean="0"/>
          </a:p>
          <a:p>
            <a:pPr algn="just"/>
            <a:r>
              <a:rPr lang="en-US" sz="1200" dirty="0" smtClean="0"/>
              <a:t>When we analyze the data by NHB database vs. others, 43% of NHB CSs confirm taking subsidy. Even of this the percentage is higher at 56%  among CSs installed post 2009 compared to  39% among CSs installed before 2009</a:t>
            </a:r>
            <a:endParaRPr lang="en-IN" sz="1200" dirty="0" smtClean="0"/>
          </a:p>
          <a:p>
            <a:pPr algn="just">
              <a:buNone/>
            </a:pPr>
            <a:endParaRPr lang="en-US" sz="1200" dirty="0" smtClean="0"/>
          </a:p>
          <a:p>
            <a:pPr algn="just"/>
            <a:r>
              <a:rPr lang="en-IN" sz="1200" dirty="0" smtClean="0"/>
              <a:t>Almost 27% of the cold stores have undergone major overhaul, modernisation or expansion. Of these, 77% have undertaken this exercise within the past 10 years.</a:t>
            </a:r>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endParaRPr lang="en-US" sz="1200" dirty="0" smtClean="0"/>
          </a:p>
          <a:p>
            <a:pPr algn="just">
              <a:buNone/>
            </a:pPr>
            <a:endParaRPr lang="en-US" sz="1600" dirty="0" smtClean="0"/>
          </a:p>
          <a:p>
            <a:pPr algn="just">
              <a:buNone/>
            </a:pPr>
            <a:endParaRPr lang="en-IN" sz="1600" dirty="0" smtClean="0"/>
          </a:p>
          <a:p>
            <a:pPr algn="just"/>
            <a:r>
              <a:rPr lang="en-IN" sz="1200" dirty="0" smtClean="0"/>
              <a:t>Of those taking subsidy among NHB database, more percentage have taken </a:t>
            </a:r>
            <a:r>
              <a:rPr lang="en-IN" sz="1200" dirty="0" err="1" smtClean="0"/>
              <a:t>subidy</a:t>
            </a:r>
            <a:r>
              <a:rPr lang="en-IN" sz="1200" dirty="0" smtClean="0"/>
              <a:t> for training in financial management.</a:t>
            </a:r>
          </a:p>
          <a:p>
            <a:pPr algn="just"/>
            <a:endParaRPr lang="en-IN" sz="1200" dirty="0" smtClean="0"/>
          </a:p>
          <a:p>
            <a:pPr algn="just"/>
            <a:r>
              <a:rPr lang="en-IN" sz="1200" dirty="0" smtClean="0"/>
              <a:t>Of all CSs 3 out of 4 cold storages have expressed interest in  availing subsidy in the future.  This is the trend across all zones except North. </a:t>
            </a:r>
          </a:p>
          <a:p>
            <a:pPr algn="just"/>
            <a:endParaRPr lang="en-US" sz="1200" dirty="0" smtClean="0"/>
          </a:p>
          <a:p>
            <a:pPr algn="just"/>
            <a:r>
              <a:rPr lang="en-US" sz="1200" dirty="0" smtClean="0"/>
              <a:t>More percentage – 85% - of CSs of NHB database have shown interest in taking subsidy in future compared to others – 75%</a:t>
            </a:r>
            <a:endParaRPr lang="en-IN" sz="1200" dirty="0" smtClean="0"/>
          </a:p>
          <a:p>
            <a:pPr algn="just"/>
            <a:endParaRPr lang="en-US" sz="1200" dirty="0" smtClean="0"/>
          </a:p>
          <a:p>
            <a:pPr algn="just"/>
            <a:endParaRPr lang="en-US" dirty="0"/>
          </a:p>
        </p:txBody>
      </p:sp>
      <p:graphicFrame>
        <p:nvGraphicFramePr>
          <p:cNvPr id="4" name="Chart 3"/>
          <p:cNvGraphicFramePr/>
          <p:nvPr/>
        </p:nvGraphicFramePr>
        <p:xfrm>
          <a:off x="685800" y="5276773"/>
          <a:ext cx="2743200" cy="19080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 name="Chart 4"/>
          <p:cNvGraphicFramePr/>
          <p:nvPr/>
        </p:nvGraphicFramePr>
        <p:xfrm>
          <a:off x="3813235" y="5295823"/>
          <a:ext cx="2622430" cy="1908000"/>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transition/>
  <p:timing>
    <p:tnLst>
      <p:par>
        <p:cTn id="1" dur="indefinite" restart="never" nodeType="tmRoot"/>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19. SUBSIDY SCHEMES UTILIZED</a:t>
            </a:r>
            <a:endParaRPr lang="en-US" dirty="0"/>
          </a:p>
        </p:txBody>
      </p:sp>
      <p:sp>
        <p:nvSpPr>
          <p:cNvPr id="3" name="Content Placeholder 2"/>
          <p:cNvSpPr>
            <a:spLocks noGrp="1"/>
          </p:cNvSpPr>
          <p:nvPr>
            <p:ph idx="1"/>
          </p:nvPr>
        </p:nvSpPr>
        <p:spPr/>
        <p:txBody>
          <a:bodyPr/>
          <a:lstStyle/>
          <a:p>
            <a:pPr algn="just">
              <a:buNone/>
            </a:pPr>
            <a:endParaRPr lang="en-IN" sz="1800" b="1" dirty="0" smtClean="0"/>
          </a:p>
          <a:p>
            <a:pPr algn="just"/>
            <a:r>
              <a:rPr lang="en-IN" sz="1800" b="1" dirty="0" smtClean="0"/>
              <a:t>Type of upgrade made in the CS</a:t>
            </a:r>
            <a:r>
              <a:rPr lang="en-IN" sz="1800" dirty="0" smtClean="0"/>
              <a:t>% </a:t>
            </a:r>
            <a:r>
              <a:rPr lang="en-IN" sz="1600" dirty="0" smtClean="0"/>
              <a:t>(multiple responses)</a:t>
            </a:r>
            <a:endParaRPr lang="en-US" sz="1600" dirty="0" smtClean="0"/>
          </a:p>
          <a:p>
            <a:pPr algn="just"/>
            <a:endParaRPr lang="en-US" sz="1200" dirty="0" smtClean="0"/>
          </a:p>
          <a:p>
            <a:pPr algn="just"/>
            <a:endParaRPr lang="en-US" dirty="0"/>
          </a:p>
        </p:txBody>
      </p:sp>
      <p:graphicFrame>
        <p:nvGraphicFramePr>
          <p:cNvPr id="6" name="Table 5"/>
          <p:cNvGraphicFramePr>
            <a:graphicFrameLocks noGrp="1"/>
          </p:cNvGraphicFramePr>
          <p:nvPr/>
        </p:nvGraphicFramePr>
        <p:xfrm>
          <a:off x="685800" y="2557383"/>
          <a:ext cx="5657850" cy="2699004"/>
        </p:xfrm>
        <a:graphic>
          <a:graphicData uri="http://schemas.openxmlformats.org/drawingml/2006/table">
            <a:tbl>
              <a:tblPr/>
              <a:tblGrid>
                <a:gridCol w="3895468"/>
                <a:gridCol w="802370"/>
                <a:gridCol w="960012"/>
              </a:tblGrid>
              <a:tr h="472717">
                <a:tc>
                  <a:txBody>
                    <a:bodyPr/>
                    <a:lstStyle/>
                    <a:p>
                      <a:pPr algn="just"/>
                      <a:r>
                        <a:rPr lang="en-IN" sz="1600" b="1" kern="0" dirty="0">
                          <a:solidFill>
                            <a:srgbClr val="000000"/>
                          </a:solidFill>
                          <a:latin typeface="Times New Roman"/>
                          <a:ea typeface="Corbel"/>
                        </a:rPr>
                        <a:t/>
                      </a:r>
                      <a:br>
                        <a:rPr lang="en-IN" sz="1600" b="1" kern="0" dirty="0">
                          <a:solidFill>
                            <a:srgbClr val="000000"/>
                          </a:solidFill>
                          <a:latin typeface="Times New Roman"/>
                          <a:ea typeface="Corbel"/>
                        </a:rPr>
                      </a:br>
                      <a:r>
                        <a:rPr lang="en-IN" sz="1600" b="1" kern="0" dirty="0" smtClean="0">
                          <a:solidFill>
                            <a:srgbClr val="000000"/>
                          </a:solidFill>
                          <a:latin typeface="Times New Roman"/>
                          <a:ea typeface="Corbel"/>
                        </a:rPr>
                        <a:t>All Cold stores</a:t>
                      </a:r>
                      <a:endParaRPr lang="en-US" sz="1600" dirty="0">
                        <a:solidFill>
                          <a:srgbClr val="000000"/>
                        </a:solidFill>
                        <a:latin typeface="Cambria"/>
                        <a:ea typeface="Times New Roman"/>
                      </a:endParaRPr>
                    </a:p>
                  </a:txBody>
                  <a:tcPr marL="53741" marR="53741" marT="0" marB="0">
                    <a:lnL>
                      <a:noFill/>
                    </a:lnL>
                    <a:lnR w="12700" cap="flat" cmpd="sng" algn="ctr">
                      <a:solidFill>
                        <a:srgbClr val="F0AD00"/>
                      </a:solidFill>
                      <a:prstDash val="solid"/>
                      <a:round/>
                      <a:headEnd type="none" w="med" len="med"/>
                      <a:tailEnd type="none" w="med" len="med"/>
                    </a:lnR>
                    <a:lnT>
                      <a:noFill/>
                    </a:lnT>
                    <a:lnB w="12700" cap="flat" cmpd="sng" algn="ctr">
                      <a:solidFill>
                        <a:srgbClr val="F0AD00"/>
                      </a:solidFill>
                      <a:prstDash val="solid"/>
                      <a:round/>
                      <a:headEnd type="none" w="med" len="med"/>
                      <a:tailEnd type="none" w="med" len="med"/>
                    </a:lnB>
                    <a:solidFill>
                      <a:srgbClr val="FFFFFF"/>
                    </a:solidFill>
                  </a:tcPr>
                </a:tc>
                <a:tc>
                  <a:txBody>
                    <a:bodyPr/>
                    <a:lstStyle/>
                    <a:p>
                      <a:pPr marL="90170" marR="0" algn="ctr" fontAlgn="b">
                        <a:lnSpc>
                          <a:spcPct val="115000"/>
                        </a:lnSpc>
                        <a:spcBef>
                          <a:spcPts val="0"/>
                        </a:spcBef>
                        <a:spcAft>
                          <a:spcPts val="0"/>
                        </a:spcAft>
                      </a:pPr>
                      <a:r>
                        <a:rPr lang="en-IN" sz="1400" kern="0" dirty="0">
                          <a:solidFill>
                            <a:srgbClr val="000000"/>
                          </a:solidFill>
                          <a:latin typeface="Times New Roman"/>
                          <a:ea typeface="MS PGothic"/>
                          <a:cs typeface="Times New Roman"/>
                        </a:rPr>
                        <a:t>After </a:t>
                      </a:r>
                      <a:r>
                        <a:rPr lang="en-IN" sz="1400" kern="0" dirty="0" smtClean="0">
                          <a:solidFill>
                            <a:srgbClr val="000000"/>
                          </a:solidFill>
                          <a:latin typeface="Times New Roman"/>
                          <a:ea typeface="MS PGothic"/>
                          <a:cs typeface="Times New Roman"/>
                        </a:rPr>
                        <a:t>2009</a:t>
                      </a:r>
                    </a:p>
                  </a:txBody>
                  <a:tcPr marL="53741" marR="53741"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7E4"/>
                    </a:solidFill>
                  </a:tcPr>
                </a:tc>
                <a:tc>
                  <a:txBody>
                    <a:bodyPr/>
                    <a:lstStyle/>
                    <a:p>
                      <a:pPr marL="90170" marR="0" algn="ctr" fontAlgn="b">
                        <a:lnSpc>
                          <a:spcPct val="115000"/>
                        </a:lnSpc>
                        <a:spcBef>
                          <a:spcPts val="0"/>
                        </a:spcBef>
                        <a:spcAft>
                          <a:spcPts val="0"/>
                        </a:spcAft>
                      </a:pPr>
                      <a:r>
                        <a:rPr lang="en-IN" sz="1400" kern="0" dirty="0" smtClean="0">
                          <a:solidFill>
                            <a:srgbClr val="000000"/>
                          </a:solidFill>
                          <a:latin typeface="Times New Roman"/>
                          <a:ea typeface="MS PGothic"/>
                          <a:cs typeface="Times New Roman"/>
                        </a:rPr>
                        <a:t>Before 2009</a:t>
                      </a:r>
                    </a:p>
                  </a:txBody>
                  <a:tcPr marL="53741" marR="53741"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7E4"/>
                    </a:solidFill>
                  </a:tcPr>
                </a:tc>
              </a:tr>
              <a:tr h="236359">
                <a:tc>
                  <a:txBody>
                    <a:bodyPr/>
                    <a:lstStyle/>
                    <a:p>
                      <a:pPr marL="90170" marR="0" algn="l" fontAlgn="b">
                        <a:lnSpc>
                          <a:spcPct val="115000"/>
                        </a:lnSpc>
                        <a:spcBef>
                          <a:spcPts val="0"/>
                        </a:spcBef>
                        <a:spcAft>
                          <a:spcPts val="0"/>
                        </a:spcAft>
                      </a:pPr>
                      <a:r>
                        <a:rPr lang="en-IN" sz="1400" b="1" kern="0" dirty="0">
                          <a:solidFill>
                            <a:srgbClr val="000000"/>
                          </a:solidFill>
                          <a:latin typeface="Times New Roman"/>
                          <a:ea typeface="MS PGothic"/>
                          <a:cs typeface="Times New Roman"/>
                        </a:rPr>
                        <a:t>Capacity expansion</a:t>
                      </a:r>
                      <a:endParaRPr lang="en-US" sz="1600" kern="1200" dirty="0">
                        <a:solidFill>
                          <a:srgbClr val="000000"/>
                        </a:solidFill>
                        <a:latin typeface="Cambria"/>
                        <a:ea typeface="Corbel"/>
                        <a:cs typeface="Times New Roman"/>
                      </a:endParaRPr>
                    </a:p>
                  </a:txBody>
                  <a:tcPr marL="53741" marR="53741" marT="0" marB="0">
                    <a:lnL>
                      <a:noFill/>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FFF"/>
                    </a:solidFill>
                  </a:tcPr>
                </a:tc>
                <a:tc>
                  <a:txBody>
                    <a:bodyPr/>
                    <a:lstStyle/>
                    <a:p>
                      <a:pPr marL="90170" marR="0" algn="ctr" fontAlgn="ctr">
                        <a:lnSpc>
                          <a:spcPct val="115000"/>
                        </a:lnSpc>
                        <a:spcBef>
                          <a:spcPts val="0"/>
                        </a:spcBef>
                        <a:spcAft>
                          <a:spcPts val="0"/>
                        </a:spcAft>
                      </a:pPr>
                      <a:r>
                        <a:rPr lang="en-US" sz="1400" kern="1200" dirty="0" smtClean="0">
                          <a:solidFill>
                            <a:srgbClr val="000000"/>
                          </a:solidFill>
                          <a:latin typeface="Calibri" pitchFamily="34" charset="0"/>
                          <a:ea typeface="Corbel"/>
                          <a:cs typeface="Times New Roman"/>
                        </a:rPr>
                        <a:t>53</a:t>
                      </a:r>
                      <a:endParaRPr lang="en-US" sz="1400" kern="1200" dirty="0">
                        <a:solidFill>
                          <a:srgbClr val="000000"/>
                        </a:solidFill>
                        <a:latin typeface="Calibri" pitchFamily="34" charset="0"/>
                        <a:ea typeface="Corbel"/>
                        <a:cs typeface="Times New Roman"/>
                      </a:endParaRPr>
                    </a:p>
                  </a:txBody>
                  <a:tcPr marL="53741" marR="53741"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D878"/>
                    </a:solidFill>
                  </a:tcPr>
                </a:tc>
                <a:tc>
                  <a:txBody>
                    <a:bodyPr/>
                    <a:lstStyle/>
                    <a:p>
                      <a:pPr marL="90170" marR="0" algn="ctr" fontAlgn="ctr">
                        <a:lnSpc>
                          <a:spcPct val="115000"/>
                        </a:lnSpc>
                        <a:spcBef>
                          <a:spcPts val="0"/>
                        </a:spcBef>
                        <a:spcAft>
                          <a:spcPts val="0"/>
                        </a:spcAft>
                      </a:pPr>
                      <a:r>
                        <a:rPr lang="en-US" sz="1400" kern="1200" dirty="0" smtClean="0">
                          <a:solidFill>
                            <a:srgbClr val="000000"/>
                          </a:solidFill>
                          <a:latin typeface="Calibri" pitchFamily="34" charset="0"/>
                          <a:ea typeface="Corbel"/>
                          <a:cs typeface="Times New Roman"/>
                        </a:rPr>
                        <a:t>60</a:t>
                      </a:r>
                      <a:endParaRPr lang="en-US" sz="1400" kern="1200" dirty="0">
                        <a:solidFill>
                          <a:srgbClr val="000000"/>
                        </a:solidFill>
                        <a:latin typeface="Calibri" pitchFamily="34" charset="0"/>
                        <a:ea typeface="Corbel"/>
                        <a:cs typeface="Times New Roman"/>
                      </a:endParaRPr>
                    </a:p>
                  </a:txBody>
                  <a:tcPr marL="53741" marR="53741"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D878"/>
                    </a:solidFill>
                  </a:tcPr>
                </a:tc>
              </a:tr>
              <a:tr h="236359">
                <a:tc>
                  <a:txBody>
                    <a:bodyPr/>
                    <a:lstStyle/>
                    <a:p>
                      <a:pPr marL="90170" marR="0" algn="l" fontAlgn="b">
                        <a:lnSpc>
                          <a:spcPct val="115000"/>
                        </a:lnSpc>
                        <a:spcBef>
                          <a:spcPts val="0"/>
                        </a:spcBef>
                        <a:spcAft>
                          <a:spcPts val="0"/>
                        </a:spcAft>
                      </a:pPr>
                      <a:r>
                        <a:rPr lang="en-IN" sz="1400" b="1" kern="0" dirty="0">
                          <a:solidFill>
                            <a:srgbClr val="000000"/>
                          </a:solidFill>
                          <a:latin typeface="Times New Roman"/>
                          <a:ea typeface="MS PGothic"/>
                          <a:cs typeface="Times New Roman"/>
                        </a:rPr>
                        <a:t>Modernisation</a:t>
                      </a:r>
                      <a:endParaRPr lang="en-US" sz="1600" kern="1200" dirty="0">
                        <a:solidFill>
                          <a:srgbClr val="000000"/>
                        </a:solidFill>
                        <a:latin typeface="Cambria"/>
                        <a:ea typeface="Corbel"/>
                        <a:cs typeface="Times New Roman"/>
                      </a:endParaRPr>
                    </a:p>
                  </a:txBody>
                  <a:tcPr marL="53741" marR="53741" marT="0" marB="0">
                    <a:lnL>
                      <a:noFill/>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FFF"/>
                    </a:solidFill>
                  </a:tcPr>
                </a:tc>
                <a:tc>
                  <a:txBody>
                    <a:bodyPr/>
                    <a:lstStyle/>
                    <a:p>
                      <a:pPr marL="90170" marR="0" algn="ctr" fontAlgn="ctr">
                        <a:lnSpc>
                          <a:spcPct val="115000"/>
                        </a:lnSpc>
                        <a:spcBef>
                          <a:spcPts val="0"/>
                        </a:spcBef>
                        <a:spcAft>
                          <a:spcPts val="0"/>
                        </a:spcAft>
                      </a:pPr>
                      <a:r>
                        <a:rPr lang="en-US" sz="1400" kern="1200" dirty="0" smtClean="0">
                          <a:solidFill>
                            <a:srgbClr val="000000"/>
                          </a:solidFill>
                          <a:latin typeface="Calibri" pitchFamily="34" charset="0"/>
                          <a:ea typeface="Corbel"/>
                          <a:cs typeface="Times New Roman"/>
                        </a:rPr>
                        <a:t>33</a:t>
                      </a:r>
                      <a:endParaRPr lang="en-US" sz="1400" kern="1200" dirty="0">
                        <a:solidFill>
                          <a:srgbClr val="000000"/>
                        </a:solidFill>
                        <a:latin typeface="Calibri" pitchFamily="34" charset="0"/>
                        <a:ea typeface="Corbel"/>
                        <a:cs typeface="Times New Roman"/>
                      </a:endParaRPr>
                    </a:p>
                  </a:txBody>
                  <a:tcPr marL="53741" marR="53741"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ECBC"/>
                    </a:solidFill>
                  </a:tcPr>
                </a:tc>
                <a:tc>
                  <a:txBody>
                    <a:bodyPr/>
                    <a:lstStyle/>
                    <a:p>
                      <a:pPr marL="90170" marR="0" algn="ctr" fontAlgn="ctr">
                        <a:lnSpc>
                          <a:spcPct val="115000"/>
                        </a:lnSpc>
                        <a:spcBef>
                          <a:spcPts val="0"/>
                        </a:spcBef>
                        <a:spcAft>
                          <a:spcPts val="0"/>
                        </a:spcAft>
                      </a:pPr>
                      <a:r>
                        <a:rPr lang="en-US" sz="1400" kern="1200" dirty="0" smtClean="0">
                          <a:solidFill>
                            <a:srgbClr val="000000"/>
                          </a:solidFill>
                          <a:latin typeface="Calibri" pitchFamily="34" charset="0"/>
                          <a:ea typeface="Corbel"/>
                          <a:cs typeface="Times New Roman"/>
                        </a:rPr>
                        <a:t>34</a:t>
                      </a:r>
                      <a:endParaRPr lang="en-US" sz="1400" kern="1200" dirty="0">
                        <a:solidFill>
                          <a:srgbClr val="000000"/>
                        </a:solidFill>
                        <a:latin typeface="Calibri" pitchFamily="34" charset="0"/>
                        <a:ea typeface="Corbel"/>
                        <a:cs typeface="Times New Roman"/>
                      </a:endParaRPr>
                    </a:p>
                  </a:txBody>
                  <a:tcPr marL="53741" marR="53741"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ECBC"/>
                    </a:solidFill>
                  </a:tcPr>
                </a:tc>
              </a:tr>
              <a:tr h="236359">
                <a:tc>
                  <a:txBody>
                    <a:bodyPr/>
                    <a:lstStyle/>
                    <a:p>
                      <a:pPr marL="90170" marR="0" algn="l" fontAlgn="b">
                        <a:lnSpc>
                          <a:spcPct val="115000"/>
                        </a:lnSpc>
                        <a:spcBef>
                          <a:spcPts val="0"/>
                        </a:spcBef>
                        <a:spcAft>
                          <a:spcPts val="0"/>
                        </a:spcAft>
                      </a:pPr>
                      <a:r>
                        <a:rPr lang="en-IN" sz="1400" b="1" kern="0" dirty="0">
                          <a:solidFill>
                            <a:srgbClr val="000000"/>
                          </a:solidFill>
                          <a:latin typeface="Times New Roman"/>
                          <a:ea typeface="MS PGothic"/>
                          <a:cs typeface="Times New Roman"/>
                        </a:rPr>
                        <a:t>	Insulation changed</a:t>
                      </a:r>
                      <a:endParaRPr lang="en-US" sz="1600" kern="1200" dirty="0">
                        <a:solidFill>
                          <a:srgbClr val="000000"/>
                        </a:solidFill>
                        <a:latin typeface="Cambria"/>
                        <a:ea typeface="Corbel"/>
                        <a:cs typeface="Times New Roman"/>
                      </a:endParaRPr>
                    </a:p>
                  </a:txBody>
                  <a:tcPr marL="53741" marR="53741" marT="0" marB="0">
                    <a:lnL>
                      <a:noFill/>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FFF"/>
                    </a:solidFill>
                  </a:tcPr>
                </a:tc>
                <a:tc>
                  <a:txBody>
                    <a:bodyPr/>
                    <a:lstStyle/>
                    <a:p>
                      <a:pPr marL="90170" marR="0" algn="ctr" fontAlgn="ctr">
                        <a:lnSpc>
                          <a:spcPct val="115000"/>
                        </a:lnSpc>
                        <a:spcBef>
                          <a:spcPts val="0"/>
                        </a:spcBef>
                        <a:spcAft>
                          <a:spcPts val="0"/>
                        </a:spcAft>
                      </a:pPr>
                      <a:r>
                        <a:rPr lang="en-US" sz="1400" kern="1200" dirty="0" smtClean="0">
                          <a:solidFill>
                            <a:srgbClr val="000000"/>
                          </a:solidFill>
                          <a:latin typeface="Calibri" pitchFamily="34" charset="0"/>
                          <a:ea typeface="Corbel"/>
                          <a:cs typeface="Times New Roman"/>
                        </a:rPr>
                        <a:t>18</a:t>
                      </a:r>
                      <a:endParaRPr lang="en-US" sz="1400" kern="1200" dirty="0">
                        <a:solidFill>
                          <a:srgbClr val="000000"/>
                        </a:solidFill>
                        <a:latin typeface="Calibri" pitchFamily="34" charset="0"/>
                        <a:ea typeface="Corbel"/>
                        <a:cs typeface="Times New Roman"/>
                      </a:endParaRPr>
                    </a:p>
                  </a:txBody>
                  <a:tcPr marL="53741" marR="53741"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D878"/>
                    </a:solidFill>
                  </a:tcPr>
                </a:tc>
                <a:tc>
                  <a:txBody>
                    <a:bodyPr/>
                    <a:lstStyle/>
                    <a:p>
                      <a:pPr marL="90170" marR="0" algn="ctr" fontAlgn="ctr">
                        <a:lnSpc>
                          <a:spcPct val="115000"/>
                        </a:lnSpc>
                        <a:spcBef>
                          <a:spcPts val="0"/>
                        </a:spcBef>
                        <a:spcAft>
                          <a:spcPts val="0"/>
                        </a:spcAft>
                      </a:pPr>
                      <a:r>
                        <a:rPr lang="en-US" sz="1400" kern="1200" dirty="0" smtClean="0">
                          <a:solidFill>
                            <a:srgbClr val="000000"/>
                          </a:solidFill>
                          <a:latin typeface="Calibri" pitchFamily="34" charset="0"/>
                          <a:ea typeface="Corbel"/>
                          <a:cs typeface="Times New Roman"/>
                        </a:rPr>
                        <a:t>24</a:t>
                      </a:r>
                      <a:endParaRPr lang="en-US" sz="1400" kern="1200" dirty="0">
                        <a:solidFill>
                          <a:srgbClr val="000000"/>
                        </a:solidFill>
                        <a:latin typeface="Calibri" pitchFamily="34" charset="0"/>
                        <a:ea typeface="Corbel"/>
                        <a:cs typeface="Times New Roman"/>
                      </a:endParaRPr>
                    </a:p>
                  </a:txBody>
                  <a:tcPr marL="53741" marR="53741"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D878"/>
                    </a:solidFill>
                  </a:tcPr>
                </a:tc>
              </a:tr>
              <a:tr h="236359">
                <a:tc>
                  <a:txBody>
                    <a:bodyPr/>
                    <a:lstStyle/>
                    <a:p>
                      <a:pPr marL="90170" marR="0" algn="l" fontAlgn="b">
                        <a:lnSpc>
                          <a:spcPct val="115000"/>
                        </a:lnSpc>
                        <a:spcBef>
                          <a:spcPts val="0"/>
                        </a:spcBef>
                        <a:spcAft>
                          <a:spcPts val="0"/>
                        </a:spcAft>
                      </a:pPr>
                      <a:r>
                        <a:rPr lang="en-IN" sz="1400" b="1" kern="0" dirty="0">
                          <a:solidFill>
                            <a:srgbClr val="000000"/>
                          </a:solidFill>
                          <a:latin typeface="Times New Roman"/>
                          <a:ea typeface="MS PGothic"/>
                          <a:cs typeface="Times New Roman"/>
                        </a:rPr>
                        <a:t>	Cooling system changed</a:t>
                      </a:r>
                      <a:endParaRPr lang="en-US" sz="1600" kern="1200" dirty="0">
                        <a:solidFill>
                          <a:srgbClr val="000000"/>
                        </a:solidFill>
                        <a:latin typeface="Cambria"/>
                        <a:ea typeface="Corbel"/>
                        <a:cs typeface="Times New Roman"/>
                      </a:endParaRPr>
                    </a:p>
                  </a:txBody>
                  <a:tcPr marL="53741" marR="53741" marT="0" marB="0">
                    <a:lnL>
                      <a:noFill/>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FFF"/>
                    </a:solidFill>
                  </a:tcPr>
                </a:tc>
                <a:tc>
                  <a:txBody>
                    <a:bodyPr/>
                    <a:lstStyle/>
                    <a:p>
                      <a:pPr marL="90170" marR="0" algn="ctr" fontAlgn="ctr">
                        <a:lnSpc>
                          <a:spcPct val="115000"/>
                        </a:lnSpc>
                        <a:spcBef>
                          <a:spcPts val="0"/>
                        </a:spcBef>
                        <a:spcAft>
                          <a:spcPts val="0"/>
                        </a:spcAft>
                      </a:pPr>
                      <a:r>
                        <a:rPr lang="en-US" sz="1400" kern="1200" dirty="0" smtClean="0">
                          <a:solidFill>
                            <a:srgbClr val="000000"/>
                          </a:solidFill>
                          <a:latin typeface="Calibri" pitchFamily="34" charset="0"/>
                          <a:ea typeface="Corbel"/>
                          <a:cs typeface="Times New Roman"/>
                        </a:rPr>
                        <a:t>26</a:t>
                      </a:r>
                      <a:endParaRPr lang="en-US" sz="1400" kern="1200" dirty="0">
                        <a:solidFill>
                          <a:srgbClr val="000000"/>
                        </a:solidFill>
                        <a:latin typeface="Calibri" pitchFamily="34" charset="0"/>
                        <a:ea typeface="Corbel"/>
                        <a:cs typeface="Times New Roman"/>
                      </a:endParaRPr>
                    </a:p>
                  </a:txBody>
                  <a:tcPr marL="53741" marR="53741"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ECBC"/>
                    </a:solidFill>
                  </a:tcPr>
                </a:tc>
                <a:tc>
                  <a:txBody>
                    <a:bodyPr/>
                    <a:lstStyle/>
                    <a:p>
                      <a:pPr marL="90170" marR="0" algn="ctr" fontAlgn="ctr">
                        <a:lnSpc>
                          <a:spcPct val="115000"/>
                        </a:lnSpc>
                        <a:spcBef>
                          <a:spcPts val="0"/>
                        </a:spcBef>
                        <a:spcAft>
                          <a:spcPts val="0"/>
                        </a:spcAft>
                      </a:pPr>
                      <a:r>
                        <a:rPr lang="en-US" sz="1400" kern="1200" dirty="0" smtClean="0">
                          <a:solidFill>
                            <a:srgbClr val="000000"/>
                          </a:solidFill>
                          <a:latin typeface="Calibri" pitchFamily="34" charset="0"/>
                          <a:ea typeface="Corbel"/>
                          <a:cs typeface="Times New Roman"/>
                        </a:rPr>
                        <a:t>29</a:t>
                      </a:r>
                      <a:endParaRPr lang="en-US" sz="1400" kern="1200" dirty="0">
                        <a:solidFill>
                          <a:srgbClr val="000000"/>
                        </a:solidFill>
                        <a:latin typeface="Calibri" pitchFamily="34" charset="0"/>
                        <a:ea typeface="Corbel"/>
                        <a:cs typeface="Times New Roman"/>
                      </a:endParaRPr>
                    </a:p>
                  </a:txBody>
                  <a:tcPr marL="53741" marR="53741"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ECBC"/>
                    </a:solidFill>
                  </a:tcPr>
                </a:tc>
              </a:tr>
              <a:tr h="236359">
                <a:tc>
                  <a:txBody>
                    <a:bodyPr/>
                    <a:lstStyle/>
                    <a:p>
                      <a:pPr marL="90170" marR="0" algn="l" fontAlgn="b">
                        <a:lnSpc>
                          <a:spcPct val="115000"/>
                        </a:lnSpc>
                        <a:spcBef>
                          <a:spcPts val="0"/>
                        </a:spcBef>
                        <a:spcAft>
                          <a:spcPts val="0"/>
                        </a:spcAft>
                      </a:pPr>
                      <a:r>
                        <a:rPr lang="en-IN" sz="1400" b="1" kern="0" dirty="0">
                          <a:solidFill>
                            <a:srgbClr val="000000"/>
                          </a:solidFill>
                          <a:latin typeface="Times New Roman"/>
                          <a:ea typeface="MS PGothic"/>
                          <a:cs typeface="Times New Roman"/>
                        </a:rPr>
                        <a:t>	Automation installed</a:t>
                      </a:r>
                      <a:endParaRPr lang="en-US" sz="1600" kern="1200" dirty="0">
                        <a:solidFill>
                          <a:srgbClr val="000000"/>
                        </a:solidFill>
                        <a:latin typeface="Cambria"/>
                        <a:ea typeface="Corbel"/>
                        <a:cs typeface="Times New Roman"/>
                      </a:endParaRPr>
                    </a:p>
                  </a:txBody>
                  <a:tcPr marL="53741" marR="53741" marT="0" marB="0">
                    <a:lnL>
                      <a:noFill/>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FFF"/>
                    </a:solidFill>
                  </a:tcPr>
                </a:tc>
                <a:tc>
                  <a:txBody>
                    <a:bodyPr/>
                    <a:lstStyle/>
                    <a:p>
                      <a:pPr marL="90170" marR="0" algn="ctr" fontAlgn="ctr">
                        <a:lnSpc>
                          <a:spcPct val="115000"/>
                        </a:lnSpc>
                        <a:spcBef>
                          <a:spcPts val="0"/>
                        </a:spcBef>
                        <a:spcAft>
                          <a:spcPts val="0"/>
                        </a:spcAft>
                      </a:pPr>
                      <a:r>
                        <a:rPr lang="en-US" sz="1400" kern="1200" dirty="0" smtClean="0">
                          <a:solidFill>
                            <a:srgbClr val="000000"/>
                          </a:solidFill>
                          <a:latin typeface="Calibri" pitchFamily="34" charset="0"/>
                          <a:ea typeface="Corbel"/>
                          <a:cs typeface="Times New Roman"/>
                        </a:rPr>
                        <a:t>16</a:t>
                      </a:r>
                      <a:endParaRPr lang="en-US" sz="1400" kern="1200" dirty="0">
                        <a:solidFill>
                          <a:srgbClr val="000000"/>
                        </a:solidFill>
                        <a:latin typeface="Calibri" pitchFamily="34" charset="0"/>
                        <a:ea typeface="Corbel"/>
                        <a:cs typeface="Times New Roman"/>
                      </a:endParaRPr>
                    </a:p>
                  </a:txBody>
                  <a:tcPr marL="53741" marR="53741"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D878"/>
                    </a:solidFill>
                  </a:tcPr>
                </a:tc>
                <a:tc>
                  <a:txBody>
                    <a:bodyPr/>
                    <a:lstStyle/>
                    <a:p>
                      <a:pPr marL="90170" marR="0" algn="ctr" fontAlgn="ctr">
                        <a:lnSpc>
                          <a:spcPct val="115000"/>
                        </a:lnSpc>
                        <a:spcBef>
                          <a:spcPts val="0"/>
                        </a:spcBef>
                        <a:spcAft>
                          <a:spcPts val="0"/>
                        </a:spcAft>
                      </a:pPr>
                      <a:r>
                        <a:rPr lang="en-US" sz="1400" kern="1200" dirty="0" smtClean="0">
                          <a:solidFill>
                            <a:srgbClr val="000000"/>
                          </a:solidFill>
                          <a:latin typeface="Calibri" pitchFamily="34" charset="0"/>
                          <a:ea typeface="Corbel"/>
                          <a:cs typeface="Times New Roman"/>
                        </a:rPr>
                        <a:t>30</a:t>
                      </a:r>
                      <a:endParaRPr lang="en-US" sz="1400" kern="1200" dirty="0">
                        <a:solidFill>
                          <a:srgbClr val="000000"/>
                        </a:solidFill>
                        <a:latin typeface="Calibri" pitchFamily="34" charset="0"/>
                        <a:ea typeface="Corbel"/>
                        <a:cs typeface="Times New Roman"/>
                      </a:endParaRPr>
                    </a:p>
                  </a:txBody>
                  <a:tcPr marL="53741" marR="53741"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D878"/>
                    </a:solidFill>
                  </a:tcPr>
                </a:tc>
              </a:tr>
              <a:tr h="472717">
                <a:tc>
                  <a:txBody>
                    <a:bodyPr/>
                    <a:lstStyle/>
                    <a:p>
                      <a:pPr marL="90170" marR="0" algn="l" fontAlgn="b">
                        <a:lnSpc>
                          <a:spcPct val="115000"/>
                        </a:lnSpc>
                        <a:spcBef>
                          <a:spcPts val="0"/>
                        </a:spcBef>
                        <a:spcAft>
                          <a:spcPts val="0"/>
                        </a:spcAft>
                      </a:pPr>
                      <a:r>
                        <a:rPr lang="en-IN" sz="1400" b="1" kern="0" dirty="0">
                          <a:solidFill>
                            <a:srgbClr val="000000"/>
                          </a:solidFill>
                          <a:latin typeface="Times New Roman"/>
                          <a:ea typeface="MS PGothic"/>
                          <a:cs typeface="Times New Roman"/>
                        </a:rPr>
                        <a:t>Auxiliary equipment like Sorting &amp; Grading, Ripening chambers etc</a:t>
                      </a:r>
                      <a:endParaRPr lang="en-US" sz="1600" kern="1200" dirty="0">
                        <a:solidFill>
                          <a:srgbClr val="000000"/>
                        </a:solidFill>
                        <a:latin typeface="Cambria"/>
                        <a:ea typeface="Corbel"/>
                        <a:cs typeface="Times New Roman"/>
                      </a:endParaRPr>
                    </a:p>
                  </a:txBody>
                  <a:tcPr marL="53741" marR="53741" marT="0" marB="0">
                    <a:lnL>
                      <a:noFill/>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FFF"/>
                    </a:solidFill>
                  </a:tcPr>
                </a:tc>
                <a:tc>
                  <a:txBody>
                    <a:bodyPr/>
                    <a:lstStyle/>
                    <a:p>
                      <a:pPr marL="90170" marR="0" algn="ctr" fontAlgn="ctr">
                        <a:lnSpc>
                          <a:spcPct val="115000"/>
                        </a:lnSpc>
                        <a:spcBef>
                          <a:spcPts val="0"/>
                        </a:spcBef>
                        <a:spcAft>
                          <a:spcPts val="0"/>
                        </a:spcAft>
                      </a:pPr>
                      <a:r>
                        <a:rPr lang="en-US" sz="1400" kern="1200" dirty="0" smtClean="0">
                          <a:solidFill>
                            <a:srgbClr val="000000"/>
                          </a:solidFill>
                          <a:latin typeface="Calibri" pitchFamily="34" charset="0"/>
                          <a:ea typeface="Corbel"/>
                          <a:cs typeface="Times New Roman"/>
                        </a:rPr>
                        <a:t>17</a:t>
                      </a:r>
                      <a:endParaRPr lang="en-US" sz="1400" kern="1200" dirty="0">
                        <a:solidFill>
                          <a:srgbClr val="000000"/>
                        </a:solidFill>
                        <a:latin typeface="Calibri" pitchFamily="34" charset="0"/>
                        <a:ea typeface="Corbel"/>
                        <a:cs typeface="Times New Roman"/>
                      </a:endParaRPr>
                    </a:p>
                  </a:txBody>
                  <a:tcPr marL="53741" marR="53741"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ECBC"/>
                    </a:solidFill>
                  </a:tcPr>
                </a:tc>
                <a:tc>
                  <a:txBody>
                    <a:bodyPr/>
                    <a:lstStyle/>
                    <a:p>
                      <a:pPr marL="90170" marR="0" algn="ctr" fontAlgn="ctr">
                        <a:lnSpc>
                          <a:spcPct val="115000"/>
                        </a:lnSpc>
                        <a:spcBef>
                          <a:spcPts val="0"/>
                        </a:spcBef>
                        <a:spcAft>
                          <a:spcPts val="0"/>
                        </a:spcAft>
                      </a:pPr>
                      <a:r>
                        <a:rPr lang="en-US" sz="1400" kern="1200" dirty="0" smtClean="0">
                          <a:solidFill>
                            <a:srgbClr val="000000"/>
                          </a:solidFill>
                          <a:latin typeface="Calibri" pitchFamily="34" charset="0"/>
                          <a:ea typeface="Corbel"/>
                          <a:cs typeface="Times New Roman"/>
                        </a:rPr>
                        <a:t>16</a:t>
                      </a:r>
                      <a:endParaRPr lang="en-US" sz="1400" kern="1200" dirty="0">
                        <a:solidFill>
                          <a:srgbClr val="000000"/>
                        </a:solidFill>
                        <a:latin typeface="Calibri" pitchFamily="34" charset="0"/>
                        <a:ea typeface="Corbel"/>
                        <a:cs typeface="Times New Roman"/>
                      </a:endParaRPr>
                    </a:p>
                  </a:txBody>
                  <a:tcPr marL="53741" marR="53741"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ECBC"/>
                    </a:solidFill>
                  </a:tcPr>
                </a:tc>
              </a:tr>
              <a:tr h="236359">
                <a:tc>
                  <a:txBody>
                    <a:bodyPr/>
                    <a:lstStyle/>
                    <a:p>
                      <a:pPr marL="90170" marR="0" algn="l" fontAlgn="b">
                        <a:lnSpc>
                          <a:spcPct val="115000"/>
                        </a:lnSpc>
                        <a:spcBef>
                          <a:spcPts val="0"/>
                        </a:spcBef>
                        <a:spcAft>
                          <a:spcPts val="0"/>
                        </a:spcAft>
                      </a:pPr>
                      <a:r>
                        <a:rPr lang="en-IN" sz="1400" b="1" kern="0" dirty="0">
                          <a:solidFill>
                            <a:srgbClr val="000000"/>
                          </a:solidFill>
                          <a:latin typeface="Times New Roman"/>
                          <a:ea typeface="MS PGothic"/>
                          <a:cs typeface="Times New Roman"/>
                        </a:rPr>
                        <a:t>Others</a:t>
                      </a:r>
                      <a:endParaRPr lang="en-US" sz="1600" kern="1200" dirty="0">
                        <a:solidFill>
                          <a:srgbClr val="000000"/>
                        </a:solidFill>
                        <a:latin typeface="Cambria"/>
                        <a:ea typeface="Corbel"/>
                        <a:cs typeface="Times New Roman"/>
                      </a:endParaRPr>
                    </a:p>
                  </a:txBody>
                  <a:tcPr marL="53741" marR="53741" marT="0" marB="0">
                    <a:lnL>
                      <a:noFill/>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FFFF"/>
                    </a:solidFill>
                  </a:tcPr>
                </a:tc>
                <a:tc>
                  <a:txBody>
                    <a:bodyPr/>
                    <a:lstStyle/>
                    <a:p>
                      <a:pPr marL="90170" marR="0" algn="ctr" fontAlgn="ctr">
                        <a:lnSpc>
                          <a:spcPct val="115000"/>
                        </a:lnSpc>
                        <a:spcBef>
                          <a:spcPts val="0"/>
                        </a:spcBef>
                        <a:spcAft>
                          <a:spcPts val="0"/>
                        </a:spcAft>
                      </a:pPr>
                      <a:r>
                        <a:rPr lang="en-US" sz="1400" kern="1200" dirty="0" smtClean="0">
                          <a:solidFill>
                            <a:srgbClr val="000000"/>
                          </a:solidFill>
                          <a:latin typeface="Calibri" pitchFamily="34" charset="0"/>
                          <a:ea typeface="Corbel"/>
                          <a:cs typeface="Times New Roman"/>
                        </a:rPr>
                        <a:t>6</a:t>
                      </a:r>
                      <a:endParaRPr lang="en-US" sz="1400" kern="1200" dirty="0">
                        <a:solidFill>
                          <a:srgbClr val="000000"/>
                        </a:solidFill>
                        <a:latin typeface="Calibri" pitchFamily="34" charset="0"/>
                        <a:ea typeface="Corbel"/>
                        <a:cs typeface="Times New Roman"/>
                      </a:endParaRPr>
                    </a:p>
                  </a:txBody>
                  <a:tcPr marL="53741" marR="53741"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D878"/>
                    </a:solidFill>
                  </a:tcPr>
                </a:tc>
                <a:tc>
                  <a:txBody>
                    <a:bodyPr/>
                    <a:lstStyle/>
                    <a:p>
                      <a:pPr marL="90170" marR="0" algn="ctr" fontAlgn="ctr">
                        <a:lnSpc>
                          <a:spcPct val="115000"/>
                        </a:lnSpc>
                        <a:spcBef>
                          <a:spcPts val="0"/>
                        </a:spcBef>
                        <a:spcAft>
                          <a:spcPts val="0"/>
                        </a:spcAft>
                      </a:pPr>
                      <a:r>
                        <a:rPr lang="en-US" sz="1400" kern="1200" dirty="0" smtClean="0">
                          <a:solidFill>
                            <a:srgbClr val="000000"/>
                          </a:solidFill>
                          <a:latin typeface="Calibri" pitchFamily="34" charset="0"/>
                          <a:ea typeface="Corbel"/>
                          <a:cs typeface="Times New Roman"/>
                        </a:rPr>
                        <a:t>4</a:t>
                      </a:r>
                      <a:endParaRPr lang="en-US" sz="1400" kern="1200" dirty="0">
                        <a:solidFill>
                          <a:srgbClr val="000000"/>
                        </a:solidFill>
                        <a:latin typeface="Calibri" pitchFamily="34" charset="0"/>
                        <a:ea typeface="Corbel"/>
                        <a:cs typeface="Times New Roman"/>
                      </a:endParaRPr>
                    </a:p>
                  </a:txBody>
                  <a:tcPr marL="53741" marR="53741"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D878"/>
                    </a:solidFill>
                  </a:tcPr>
                </a:tc>
              </a:tr>
              <a:tr h="236359">
                <a:tc>
                  <a:txBody>
                    <a:bodyPr/>
                    <a:lstStyle/>
                    <a:p>
                      <a:pPr marL="90170" marR="0" algn="l" fontAlgn="b">
                        <a:lnSpc>
                          <a:spcPct val="115000"/>
                        </a:lnSpc>
                        <a:spcBef>
                          <a:spcPts val="0"/>
                        </a:spcBef>
                        <a:spcAft>
                          <a:spcPts val="0"/>
                        </a:spcAft>
                      </a:pPr>
                      <a:r>
                        <a:rPr lang="en-IN" sz="1400" b="1" kern="0" dirty="0">
                          <a:solidFill>
                            <a:srgbClr val="000000"/>
                          </a:solidFill>
                          <a:latin typeface="Times New Roman"/>
                          <a:ea typeface="MS PGothic"/>
                          <a:cs typeface="Times New Roman"/>
                        </a:rPr>
                        <a:t>Not specified</a:t>
                      </a:r>
                      <a:endParaRPr lang="en-US" sz="1600" kern="1200" dirty="0">
                        <a:solidFill>
                          <a:srgbClr val="000000"/>
                        </a:solidFill>
                        <a:latin typeface="Cambria"/>
                        <a:ea typeface="Corbel"/>
                        <a:cs typeface="Times New Roman"/>
                      </a:endParaRPr>
                    </a:p>
                  </a:txBody>
                  <a:tcPr marL="53741" marR="53741" marT="0" marB="0">
                    <a:lnL>
                      <a:noFill/>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a:noFill/>
                    </a:lnB>
                    <a:solidFill>
                      <a:srgbClr val="FFFFFF"/>
                    </a:solidFill>
                  </a:tcPr>
                </a:tc>
                <a:tc>
                  <a:txBody>
                    <a:bodyPr/>
                    <a:lstStyle/>
                    <a:p>
                      <a:pPr marL="90170" marR="0" algn="ctr" fontAlgn="ctr">
                        <a:lnSpc>
                          <a:spcPct val="115000"/>
                        </a:lnSpc>
                        <a:spcBef>
                          <a:spcPts val="0"/>
                        </a:spcBef>
                        <a:spcAft>
                          <a:spcPts val="0"/>
                        </a:spcAft>
                      </a:pPr>
                      <a:r>
                        <a:rPr lang="en-US" sz="1400" kern="1200" dirty="0" smtClean="0">
                          <a:solidFill>
                            <a:srgbClr val="000000"/>
                          </a:solidFill>
                          <a:latin typeface="Calibri" pitchFamily="34" charset="0"/>
                          <a:ea typeface="Corbel"/>
                          <a:cs typeface="Times New Roman"/>
                        </a:rPr>
                        <a:t>4</a:t>
                      </a:r>
                      <a:endParaRPr lang="en-US" sz="1400" kern="1200" dirty="0">
                        <a:solidFill>
                          <a:srgbClr val="000000"/>
                        </a:solidFill>
                        <a:latin typeface="Calibri" pitchFamily="34" charset="0"/>
                        <a:ea typeface="Corbel"/>
                        <a:cs typeface="Times New Roman"/>
                      </a:endParaRPr>
                    </a:p>
                  </a:txBody>
                  <a:tcPr marL="53741" marR="53741"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ECBC"/>
                    </a:solidFill>
                  </a:tcPr>
                </a:tc>
                <a:tc>
                  <a:txBody>
                    <a:bodyPr/>
                    <a:lstStyle/>
                    <a:p>
                      <a:pPr marL="90170" marR="0" algn="ctr" fontAlgn="ctr">
                        <a:lnSpc>
                          <a:spcPct val="115000"/>
                        </a:lnSpc>
                        <a:spcBef>
                          <a:spcPts val="0"/>
                        </a:spcBef>
                        <a:spcAft>
                          <a:spcPts val="0"/>
                        </a:spcAft>
                      </a:pPr>
                      <a:r>
                        <a:rPr lang="en-US" sz="1400" kern="1200" dirty="0" smtClean="0">
                          <a:solidFill>
                            <a:srgbClr val="000000"/>
                          </a:solidFill>
                          <a:latin typeface="Calibri" pitchFamily="34" charset="0"/>
                          <a:ea typeface="Corbel"/>
                          <a:cs typeface="Times New Roman"/>
                        </a:rPr>
                        <a:t>2</a:t>
                      </a:r>
                      <a:endParaRPr lang="en-US" sz="1400" kern="1200" dirty="0">
                        <a:solidFill>
                          <a:srgbClr val="000000"/>
                        </a:solidFill>
                        <a:latin typeface="Calibri" pitchFamily="34" charset="0"/>
                        <a:ea typeface="Corbel"/>
                        <a:cs typeface="Times New Roman"/>
                      </a:endParaRPr>
                    </a:p>
                  </a:txBody>
                  <a:tcPr marL="53741" marR="53741" marT="0" marB="0" anchor="ctr">
                    <a:lnL w="12700" cap="flat" cmpd="sng" algn="ctr">
                      <a:solidFill>
                        <a:srgbClr val="F0AD00"/>
                      </a:solidFill>
                      <a:prstDash val="solid"/>
                      <a:round/>
                      <a:headEnd type="none" w="med" len="med"/>
                      <a:tailEnd type="none" w="med" len="med"/>
                    </a:lnL>
                    <a:lnR w="12700" cap="flat" cmpd="sng" algn="ctr">
                      <a:solidFill>
                        <a:srgbClr val="F0AD00"/>
                      </a:solidFill>
                      <a:prstDash val="solid"/>
                      <a:round/>
                      <a:headEnd type="none" w="med" len="med"/>
                      <a:tailEnd type="none" w="med" len="med"/>
                    </a:lnR>
                    <a:lnT w="12700" cap="flat" cmpd="sng" algn="ctr">
                      <a:solidFill>
                        <a:srgbClr val="F0AD00"/>
                      </a:solidFill>
                      <a:prstDash val="solid"/>
                      <a:round/>
                      <a:headEnd type="none" w="med" len="med"/>
                      <a:tailEnd type="none" w="med" len="med"/>
                    </a:lnT>
                    <a:lnB w="12700" cap="flat" cmpd="sng" algn="ctr">
                      <a:solidFill>
                        <a:srgbClr val="F0AD00"/>
                      </a:solidFill>
                      <a:prstDash val="solid"/>
                      <a:round/>
                      <a:headEnd type="none" w="med" len="med"/>
                      <a:tailEnd type="none" w="med" len="med"/>
                    </a:lnB>
                    <a:solidFill>
                      <a:srgbClr val="FFECBC"/>
                    </a:solidFill>
                  </a:tcPr>
                </a:tc>
              </a:tr>
            </a:tbl>
          </a:graphicData>
        </a:graphic>
      </p:graphicFrame>
    </p:spTree>
  </p:cSld>
  <p:clrMapOvr>
    <a:masterClrMapping/>
  </p:clrMapOvr>
  <p:transition/>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19. SUBSIDY SCHEMES UTILIZED</a:t>
            </a:r>
            <a:endParaRPr lang="en-US" dirty="0"/>
          </a:p>
        </p:txBody>
      </p:sp>
      <p:sp>
        <p:nvSpPr>
          <p:cNvPr id="3" name="Content Placeholder 2"/>
          <p:cNvSpPr>
            <a:spLocks noGrp="1"/>
          </p:cNvSpPr>
          <p:nvPr>
            <p:ph idx="1"/>
          </p:nvPr>
        </p:nvSpPr>
        <p:spPr/>
        <p:txBody>
          <a:bodyPr/>
          <a:lstStyle/>
          <a:p>
            <a:pPr algn="just">
              <a:buNone/>
            </a:pPr>
            <a:endParaRPr lang="en-IN" b="1" dirty="0" smtClean="0"/>
          </a:p>
          <a:p>
            <a:pPr algn="just"/>
            <a:r>
              <a:rPr lang="en-IN" b="1" dirty="0" smtClean="0"/>
              <a:t>Type of upgrade made in the CS</a:t>
            </a:r>
            <a:r>
              <a:rPr lang="en-IN" dirty="0" smtClean="0"/>
              <a:t>% </a:t>
            </a:r>
            <a:r>
              <a:rPr lang="en-IN" sz="1800" dirty="0" smtClean="0"/>
              <a:t>(multiple responses)</a:t>
            </a:r>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a:p>
        </p:txBody>
      </p:sp>
      <p:graphicFrame>
        <p:nvGraphicFramePr>
          <p:cNvPr id="5" name="Table 4"/>
          <p:cNvGraphicFramePr>
            <a:graphicFrameLocks noGrp="1"/>
          </p:cNvGraphicFramePr>
          <p:nvPr>
            <p:extLst>
              <p:ext uri="{D42A27DB-BD31-4B8C-83A1-F6EECF244321}">
                <p14:modId xmlns:p14="http://schemas.microsoft.com/office/powerpoint/2010/main" xmlns="" val="1900869649"/>
              </p:ext>
            </p:extLst>
          </p:nvPr>
        </p:nvGraphicFramePr>
        <p:xfrm>
          <a:off x="320566" y="2291815"/>
          <a:ext cx="6300952" cy="338465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787940"/>
                <a:gridCol w="1128253"/>
                <a:gridCol w="1128253"/>
                <a:gridCol w="1128253"/>
                <a:gridCol w="1128253"/>
              </a:tblGrid>
              <a:tr h="579408">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100" b="0"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Urban CS’s </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(n=368)</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Rural CS</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(n=972)</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NHB/NHM</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(n=849)</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Others</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(n=491)</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91043">
                <a:tc>
                  <a:txBody>
                    <a:bodyPr/>
                    <a:lstStyle/>
                    <a:p>
                      <a:pPr marL="90170" marR="0" algn="l" fontAlgn="b">
                        <a:lnSpc>
                          <a:spcPct val="115000"/>
                        </a:lnSpc>
                        <a:spcBef>
                          <a:spcPts val="0"/>
                        </a:spcBef>
                        <a:spcAft>
                          <a:spcPts val="0"/>
                        </a:spcAft>
                      </a:pPr>
                      <a:r>
                        <a:rPr lang="en-IN" sz="1100" b="0" kern="0" dirty="0">
                          <a:solidFill>
                            <a:schemeClr val="tx1"/>
                          </a:solidFill>
                          <a:latin typeface="Calibri" pitchFamily="34" charset="0"/>
                          <a:ea typeface="MS PGothic"/>
                          <a:cs typeface="Times New Roman"/>
                        </a:rPr>
                        <a:t>Capacity expansion</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46841">
                <a:tc>
                  <a:txBody>
                    <a:bodyPr/>
                    <a:lstStyle/>
                    <a:p>
                      <a:pPr marL="90170" marR="0" algn="l" fontAlgn="b">
                        <a:lnSpc>
                          <a:spcPct val="115000"/>
                        </a:lnSpc>
                        <a:spcBef>
                          <a:spcPts val="0"/>
                        </a:spcBef>
                        <a:spcAft>
                          <a:spcPts val="0"/>
                        </a:spcAft>
                      </a:pPr>
                      <a:r>
                        <a:rPr lang="en-IN" sz="1100" b="0" kern="0" dirty="0">
                          <a:solidFill>
                            <a:schemeClr val="tx1"/>
                          </a:solidFill>
                          <a:latin typeface="Calibri" pitchFamily="34" charset="0"/>
                          <a:ea typeface="MS PGothic"/>
                          <a:cs typeface="Times New Roman"/>
                        </a:rPr>
                        <a:t>Modernisation</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99545">
                <a:tc>
                  <a:txBody>
                    <a:bodyPr/>
                    <a:lstStyle/>
                    <a:p>
                      <a:pPr marL="88900" marR="0" indent="195263" algn="l" fontAlgn="b">
                        <a:lnSpc>
                          <a:spcPct val="115000"/>
                        </a:lnSpc>
                        <a:spcBef>
                          <a:spcPts val="0"/>
                        </a:spcBef>
                        <a:spcAft>
                          <a:spcPts val="0"/>
                        </a:spcAft>
                      </a:pPr>
                      <a:r>
                        <a:rPr lang="en-IN" sz="1100" b="0" kern="0" dirty="0" smtClean="0">
                          <a:solidFill>
                            <a:schemeClr val="tx1"/>
                          </a:solidFill>
                          <a:latin typeface="Calibri" pitchFamily="34" charset="0"/>
                          <a:ea typeface="MS PGothic"/>
                          <a:cs typeface="Times New Roman"/>
                        </a:rPr>
                        <a:t>Insulation  changed</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83779">
                <a:tc>
                  <a:txBody>
                    <a:bodyPr/>
                    <a:lstStyle/>
                    <a:p>
                      <a:pPr marL="284163" marR="0" indent="0" algn="l" fontAlgn="b">
                        <a:lnSpc>
                          <a:spcPct val="115000"/>
                        </a:lnSpc>
                        <a:spcBef>
                          <a:spcPts val="0"/>
                        </a:spcBef>
                        <a:spcAft>
                          <a:spcPts val="0"/>
                        </a:spcAft>
                      </a:pPr>
                      <a:r>
                        <a:rPr lang="en-IN" sz="1100" b="0" kern="0" dirty="0" smtClean="0">
                          <a:solidFill>
                            <a:schemeClr val="tx1"/>
                          </a:solidFill>
                          <a:latin typeface="Calibri" pitchFamily="34" charset="0"/>
                          <a:ea typeface="MS PGothic"/>
                          <a:cs typeface="Times New Roman"/>
                        </a:rPr>
                        <a:t>Cooling  system </a:t>
                      </a:r>
                      <a:r>
                        <a:rPr lang="en-IN" sz="1100" b="0" kern="0" dirty="0">
                          <a:solidFill>
                            <a:schemeClr val="tx1"/>
                          </a:solidFill>
                          <a:latin typeface="Calibri" pitchFamily="34" charset="0"/>
                          <a:ea typeface="MS PGothic"/>
                          <a:cs typeface="Times New Roman"/>
                        </a:rPr>
                        <a:t>changed</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31076">
                <a:tc>
                  <a:txBody>
                    <a:bodyPr/>
                    <a:lstStyle/>
                    <a:p>
                      <a:pPr marL="88900" marR="0" indent="195263" algn="l" fontAlgn="b">
                        <a:lnSpc>
                          <a:spcPct val="115000"/>
                        </a:lnSpc>
                        <a:spcBef>
                          <a:spcPts val="0"/>
                        </a:spcBef>
                        <a:spcAft>
                          <a:spcPts val="0"/>
                        </a:spcAft>
                      </a:pPr>
                      <a:r>
                        <a:rPr lang="en-IN" sz="1100" b="0" kern="0" dirty="0" smtClean="0">
                          <a:solidFill>
                            <a:schemeClr val="tx1"/>
                          </a:solidFill>
                          <a:latin typeface="Calibri" pitchFamily="34" charset="0"/>
                          <a:ea typeface="MS PGothic"/>
                          <a:cs typeface="Times New Roman"/>
                        </a:rPr>
                        <a:t>Automation  installed</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78372">
                <a:tc>
                  <a:txBody>
                    <a:bodyPr/>
                    <a:lstStyle/>
                    <a:p>
                      <a:pPr marL="90170" marR="0" algn="l" fontAlgn="b">
                        <a:lnSpc>
                          <a:spcPct val="115000"/>
                        </a:lnSpc>
                        <a:spcBef>
                          <a:spcPts val="0"/>
                        </a:spcBef>
                        <a:spcAft>
                          <a:spcPts val="0"/>
                        </a:spcAft>
                      </a:pPr>
                      <a:r>
                        <a:rPr lang="en-IN" sz="1100" b="0" kern="0" dirty="0">
                          <a:solidFill>
                            <a:schemeClr val="tx1"/>
                          </a:solidFill>
                          <a:latin typeface="Calibri" pitchFamily="34" charset="0"/>
                          <a:ea typeface="MS PGothic"/>
                          <a:cs typeface="Times New Roman"/>
                        </a:rPr>
                        <a:t>Auxiliary equipment like Sorting &amp; Grading, Ripening chambers etc</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3262">
                <a:tc>
                  <a:txBody>
                    <a:bodyPr/>
                    <a:lstStyle/>
                    <a:p>
                      <a:pPr marL="90170" marR="0" algn="l" fontAlgn="b">
                        <a:lnSpc>
                          <a:spcPct val="115000"/>
                        </a:lnSpc>
                        <a:spcBef>
                          <a:spcPts val="0"/>
                        </a:spcBef>
                        <a:spcAft>
                          <a:spcPts val="0"/>
                        </a:spcAft>
                      </a:pPr>
                      <a:r>
                        <a:rPr lang="en-IN" sz="1100" b="0" kern="0" dirty="0">
                          <a:solidFill>
                            <a:schemeClr val="tx1"/>
                          </a:solidFill>
                          <a:latin typeface="Calibri" pitchFamily="34" charset="0"/>
                          <a:ea typeface="MS PGothic"/>
                          <a:cs typeface="Times New Roman"/>
                        </a:rPr>
                        <a:t>Others</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99545">
                <a:tc>
                  <a:txBody>
                    <a:bodyPr/>
                    <a:lstStyle/>
                    <a:p>
                      <a:pPr marL="90170" marR="0" algn="l" fontAlgn="b">
                        <a:lnSpc>
                          <a:spcPct val="115000"/>
                        </a:lnSpc>
                        <a:spcBef>
                          <a:spcPts val="0"/>
                        </a:spcBef>
                        <a:spcAft>
                          <a:spcPts val="0"/>
                        </a:spcAft>
                      </a:pPr>
                      <a:r>
                        <a:rPr lang="en-IN" sz="1100" b="0" kern="0" dirty="0">
                          <a:solidFill>
                            <a:schemeClr val="tx1"/>
                          </a:solidFill>
                          <a:latin typeface="Calibri" pitchFamily="34" charset="0"/>
                          <a:ea typeface="MS PGothic"/>
                          <a:cs typeface="Times New Roman"/>
                        </a:rPr>
                        <a:t>Not specified</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6" name="Round Diagonal Corner Rectangle 5"/>
          <p:cNvSpPr/>
          <p:nvPr/>
        </p:nvSpPr>
        <p:spPr bwMode="auto">
          <a:xfrm>
            <a:off x="287487" y="5990309"/>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263525" lvl="1" indent="-263525" algn="l">
              <a:buClr>
                <a:srgbClr val="FF0000"/>
              </a:buClr>
              <a:buFont typeface="Webdings" pitchFamily="18" charset="2"/>
              <a:buChar char="`"/>
            </a:pPr>
            <a:r>
              <a:rPr lang="en-US" sz="1200" dirty="0" smtClean="0">
                <a:solidFill>
                  <a:srgbClr val="002060"/>
                </a:solidFill>
                <a:latin typeface="Calibri" pitchFamily="34" charset="0"/>
              </a:rPr>
              <a:t>Capacity expansion is the main use of subsidies for both urban and rural CSs as well as NHB assisted CSs and other CSs</a:t>
            </a:r>
          </a:p>
          <a:p>
            <a:pPr marL="263525" lvl="1" indent="-263525" algn="l">
              <a:buClr>
                <a:srgbClr val="FF0000"/>
              </a:buClr>
              <a:buFont typeface="Webdings" pitchFamily="18" charset="2"/>
              <a:buChar char="`"/>
            </a:pPr>
            <a:r>
              <a:rPr lang="en-US" sz="1200" dirty="0" smtClean="0">
                <a:solidFill>
                  <a:srgbClr val="002060"/>
                </a:solidFill>
                <a:latin typeface="Calibri" pitchFamily="34" charset="0"/>
              </a:rPr>
              <a:t>A third of urban CSs have utilized the subsidy for modernization as well</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19. SUBSIDY SCHEMES UTILIZED</a:t>
            </a:r>
            <a:endParaRPr lang="en-US" dirty="0"/>
          </a:p>
        </p:txBody>
      </p:sp>
      <p:sp>
        <p:nvSpPr>
          <p:cNvPr id="3" name="Content Placeholder 2"/>
          <p:cNvSpPr>
            <a:spLocks noGrp="1"/>
          </p:cNvSpPr>
          <p:nvPr>
            <p:ph idx="1"/>
          </p:nvPr>
        </p:nvSpPr>
        <p:spPr/>
        <p:txBody>
          <a:bodyPr/>
          <a:lstStyle/>
          <a:p>
            <a:pPr algn="just">
              <a:buNone/>
            </a:pPr>
            <a:endParaRPr lang="en-IN" b="1" dirty="0" smtClean="0"/>
          </a:p>
          <a:p>
            <a:pPr algn="just"/>
            <a:r>
              <a:rPr lang="en-IN" b="1" dirty="0" smtClean="0"/>
              <a:t>Type of upgrade made in the CS</a:t>
            </a:r>
            <a:r>
              <a:rPr lang="en-IN" dirty="0" smtClean="0"/>
              <a:t>% </a:t>
            </a:r>
            <a:r>
              <a:rPr lang="en-IN" sz="1800" dirty="0" smtClean="0"/>
              <a:t>(multiple responses)</a:t>
            </a:r>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smtClean="0"/>
          </a:p>
          <a:p>
            <a:endParaRPr lang="en-US" dirty="0"/>
          </a:p>
        </p:txBody>
      </p:sp>
      <p:graphicFrame>
        <p:nvGraphicFramePr>
          <p:cNvPr id="5" name="Table 4"/>
          <p:cNvGraphicFramePr>
            <a:graphicFrameLocks noGrp="1"/>
          </p:cNvGraphicFramePr>
          <p:nvPr>
            <p:extLst>
              <p:ext uri="{D42A27DB-BD31-4B8C-83A1-F6EECF244321}">
                <p14:modId xmlns:p14="http://schemas.microsoft.com/office/powerpoint/2010/main" xmlns="" val="1900869649"/>
              </p:ext>
            </p:extLst>
          </p:nvPr>
        </p:nvGraphicFramePr>
        <p:xfrm>
          <a:off x="320566" y="1885415"/>
          <a:ext cx="6300952" cy="339312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787940"/>
                <a:gridCol w="1128253"/>
                <a:gridCol w="1128253"/>
                <a:gridCol w="1128253"/>
                <a:gridCol w="1128253"/>
              </a:tblGrid>
              <a:tr h="579408">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100" b="0"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Proprietorship</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(n=297)</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Partnership</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(n=407)</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Company (Public Ltd.)</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(n=53)</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Company (Private Ltd.)</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(n=487)</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91043">
                <a:tc>
                  <a:txBody>
                    <a:bodyPr/>
                    <a:lstStyle/>
                    <a:p>
                      <a:pPr marL="90170" marR="0" algn="l" fontAlgn="b">
                        <a:lnSpc>
                          <a:spcPct val="115000"/>
                        </a:lnSpc>
                        <a:spcBef>
                          <a:spcPts val="0"/>
                        </a:spcBef>
                        <a:spcAft>
                          <a:spcPts val="0"/>
                        </a:spcAft>
                      </a:pPr>
                      <a:r>
                        <a:rPr lang="en-IN" sz="1100" b="0" kern="0" dirty="0">
                          <a:solidFill>
                            <a:schemeClr val="tx1"/>
                          </a:solidFill>
                          <a:latin typeface="Calibri" pitchFamily="34" charset="0"/>
                          <a:ea typeface="MS PGothic"/>
                          <a:cs typeface="Times New Roman"/>
                        </a:rPr>
                        <a:t>Capacity expansion</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46841">
                <a:tc>
                  <a:txBody>
                    <a:bodyPr/>
                    <a:lstStyle/>
                    <a:p>
                      <a:pPr marL="90170" marR="0" algn="l" fontAlgn="b">
                        <a:lnSpc>
                          <a:spcPct val="115000"/>
                        </a:lnSpc>
                        <a:spcBef>
                          <a:spcPts val="0"/>
                        </a:spcBef>
                        <a:spcAft>
                          <a:spcPts val="0"/>
                        </a:spcAft>
                      </a:pPr>
                      <a:r>
                        <a:rPr lang="en-IN" sz="1100" b="0" kern="0" dirty="0">
                          <a:solidFill>
                            <a:schemeClr val="tx1"/>
                          </a:solidFill>
                          <a:latin typeface="Calibri" pitchFamily="34" charset="0"/>
                          <a:ea typeface="MS PGothic"/>
                          <a:cs typeface="Times New Roman"/>
                        </a:rPr>
                        <a:t>Modernisation</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99545">
                <a:tc>
                  <a:txBody>
                    <a:bodyPr/>
                    <a:lstStyle/>
                    <a:p>
                      <a:pPr marL="88900" marR="0" indent="195263" algn="l" fontAlgn="b">
                        <a:lnSpc>
                          <a:spcPct val="115000"/>
                        </a:lnSpc>
                        <a:spcBef>
                          <a:spcPts val="0"/>
                        </a:spcBef>
                        <a:spcAft>
                          <a:spcPts val="0"/>
                        </a:spcAft>
                      </a:pPr>
                      <a:r>
                        <a:rPr lang="en-IN" sz="1100" b="0" kern="0" dirty="0" smtClean="0">
                          <a:solidFill>
                            <a:schemeClr val="tx1"/>
                          </a:solidFill>
                          <a:latin typeface="Calibri" pitchFamily="34" charset="0"/>
                          <a:ea typeface="MS PGothic"/>
                          <a:cs typeface="Times New Roman"/>
                        </a:rPr>
                        <a:t>Insulation  changed</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83779">
                <a:tc>
                  <a:txBody>
                    <a:bodyPr/>
                    <a:lstStyle/>
                    <a:p>
                      <a:pPr marL="284163" marR="0" indent="0" algn="l" fontAlgn="b">
                        <a:lnSpc>
                          <a:spcPct val="115000"/>
                        </a:lnSpc>
                        <a:spcBef>
                          <a:spcPts val="0"/>
                        </a:spcBef>
                        <a:spcAft>
                          <a:spcPts val="0"/>
                        </a:spcAft>
                      </a:pPr>
                      <a:r>
                        <a:rPr lang="en-IN" sz="1100" b="0" kern="0" dirty="0" smtClean="0">
                          <a:solidFill>
                            <a:schemeClr val="tx1"/>
                          </a:solidFill>
                          <a:latin typeface="Calibri" pitchFamily="34" charset="0"/>
                          <a:ea typeface="MS PGothic"/>
                          <a:cs typeface="Times New Roman"/>
                        </a:rPr>
                        <a:t>Cooling  system </a:t>
                      </a:r>
                      <a:r>
                        <a:rPr lang="en-IN" sz="1100" b="0" kern="0" dirty="0">
                          <a:solidFill>
                            <a:schemeClr val="tx1"/>
                          </a:solidFill>
                          <a:latin typeface="Calibri" pitchFamily="34" charset="0"/>
                          <a:ea typeface="MS PGothic"/>
                          <a:cs typeface="Times New Roman"/>
                        </a:rPr>
                        <a:t>changed</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31076">
                <a:tc>
                  <a:txBody>
                    <a:bodyPr/>
                    <a:lstStyle/>
                    <a:p>
                      <a:pPr marL="88900" marR="0" indent="195263" algn="l" fontAlgn="b">
                        <a:lnSpc>
                          <a:spcPct val="115000"/>
                        </a:lnSpc>
                        <a:spcBef>
                          <a:spcPts val="0"/>
                        </a:spcBef>
                        <a:spcAft>
                          <a:spcPts val="0"/>
                        </a:spcAft>
                      </a:pPr>
                      <a:r>
                        <a:rPr lang="en-IN" sz="1100" b="0" kern="0" dirty="0" smtClean="0">
                          <a:solidFill>
                            <a:schemeClr val="tx1"/>
                          </a:solidFill>
                          <a:latin typeface="Calibri" pitchFamily="34" charset="0"/>
                          <a:ea typeface="MS PGothic"/>
                          <a:cs typeface="Times New Roman"/>
                        </a:rPr>
                        <a:t>Automation  installed</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78372">
                <a:tc>
                  <a:txBody>
                    <a:bodyPr/>
                    <a:lstStyle/>
                    <a:p>
                      <a:pPr marL="90170" marR="0" algn="l" fontAlgn="b">
                        <a:lnSpc>
                          <a:spcPct val="115000"/>
                        </a:lnSpc>
                        <a:spcBef>
                          <a:spcPts val="0"/>
                        </a:spcBef>
                        <a:spcAft>
                          <a:spcPts val="0"/>
                        </a:spcAft>
                      </a:pPr>
                      <a:r>
                        <a:rPr lang="en-IN" sz="1100" b="0" kern="0" dirty="0">
                          <a:solidFill>
                            <a:schemeClr val="tx1"/>
                          </a:solidFill>
                          <a:latin typeface="Calibri" pitchFamily="34" charset="0"/>
                          <a:ea typeface="MS PGothic"/>
                          <a:cs typeface="Times New Roman"/>
                        </a:rPr>
                        <a:t>Auxiliary equipment like Sorting &amp; Grading, Ripening chambers etc</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3262">
                <a:tc>
                  <a:txBody>
                    <a:bodyPr/>
                    <a:lstStyle/>
                    <a:p>
                      <a:pPr marL="90170" marR="0" algn="l" fontAlgn="b">
                        <a:lnSpc>
                          <a:spcPct val="115000"/>
                        </a:lnSpc>
                        <a:spcBef>
                          <a:spcPts val="0"/>
                        </a:spcBef>
                        <a:spcAft>
                          <a:spcPts val="0"/>
                        </a:spcAft>
                      </a:pPr>
                      <a:r>
                        <a:rPr lang="en-IN" sz="1100" b="0" kern="0" dirty="0">
                          <a:solidFill>
                            <a:schemeClr val="tx1"/>
                          </a:solidFill>
                          <a:latin typeface="Calibri" pitchFamily="34" charset="0"/>
                          <a:ea typeface="MS PGothic"/>
                          <a:cs typeface="Times New Roman"/>
                        </a:rPr>
                        <a:t>Others</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99545">
                <a:tc>
                  <a:txBody>
                    <a:bodyPr/>
                    <a:lstStyle/>
                    <a:p>
                      <a:pPr marL="90170" marR="0" algn="l" fontAlgn="b">
                        <a:lnSpc>
                          <a:spcPct val="115000"/>
                        </a:lnSpc>
                        <a:spcBef>
                          <a:spcPts val="0"/>
                        </a:spcBef>
                        <a:spcAft>
                          <a:spcPts val="0"/>
                        </a:spcAft>
                      </a:pPr>
                      <a:r>
                        <a:rPr lang="en-IN" sz="1100" b="0" kern="0" dirty="0">
                          <a:solidFill>
                            <a:schemeClr val="tx1"/>
                          </a:solidFill>
                          <a:latin typeface="Calibri" pitchFamily="34" charset="0"/>
                          <a:ea typeface="MS PGothic"/>
                          <a:cs typeface="Times New Roman"/>
                        </a:rPr>
                        <a:t>Not specified</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6" name="Table 5"/>
          <p:cNvGraphicFramePr>
            <a:graphicFrameLocks noGrp="1"/>
          </p:cNvGraphicFramePr>
          <p:nvPr>
            <p:extLst>
              <p:ext uri="{D42A27DB-BD31-4B8C-83A1-F6EECF244321}">
                <p14:modId xmlns:p14="http://schemas.microsoft.com/office/powerpoint/2010/main" xmlns="" val="1900869649"/>
              </p:ext>
            </p:extLst>
          </p:nvPr>
        </p:nvGraphicFramePr>
        <p:xfrm>
          <a:off x="289036" y="5384406"/>
          <a:ext cx="6348245" cy="419312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55530"/>
                <a:gridCol w="882869"/>
                <a:gridCol w="930166"/>
                <a:gridCol w="961696"/>
                <a:gridCol w="1059441"/>
                <a:gridCol w="958543"/>
              </a:tblGrid>
              <a:tr h="1059023">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Association (Public)</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(n=4)</a:t>
                      </a:r>
                    </a:p>
                    <a:p>
                      <a:pPr marL="0" algn="ctr" rtl="0" eaLnBrk="1" fontAlgn="b" latinLnBrk="0" hangingPunct="1">
                        <a:spcBef>
                          <a:spcPts val="0"/>
                        </a:spcBef>
                        <a:spcAft>
                          <a:spcPts val="0"/>
                        </a:spcAft>
                      </a:pPr>
                      <a:endParaRPr lang="en-US" sz="11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Association (Private)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(n=3)</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Cooperative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(n=58)</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 Government (Co./Dept./ PSU)</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(n=24)</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Not classified under any Ownership type</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(n=7)</a:t>
                      </a:r>
                      <a:endParaRPr lang="en-US" sz="11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2607">
                <a:tc>
                  <a:txBody>
                    <a:bodyPr/>
                    <a:lstStyle/>
                    <a:p>
                      <a:pPr marL="90170" marR="0" algn="l" fontAlgn="b">
                        <a:lnSpc>
                          <a:spcPct val="115000"/>
                        </a:lnSpc>
                        <a:spcBef>
                          <a:spcPts val="0"/>
                        </a:spcBef>
                        <a:spcAft>
                          <a:spcPts val="0"/>
                        </a:spcAft>
                      </a:pPr>
                      <a:r>
                        <a:rPr lang="en-IN" sz="1100" b="0" kern="0" dirty="0">
                          <a:solidFill>
                            <a:schemeClr val="tx1"/>
                          </a:solidFill>
                          <a:latin typeface="Calibri" pitchFamily="34" charset="0"/>
                          <a:ea typeface="MS PGothic"/>
                          <a:cs typeface="Times New Roman"/>
                        </a:rPr>
                        <a:t>Capacity expansion</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31076">
                <a:tc>
                  <a:txBody>
                    <a:bodyPr/>
                    <a:lstStyle/>
                    <a:p>
                      <a:pPr marL="90170" marR="0" algn="l" fontAlgn="b">
                        <a:lnSpc>
                          <a:spcPct val="115000"/>
                        </a:lnSpc>
                        <a:spcBef>
                          <a:spcPts val="0"/>
                        </a:spcBef>
                        <a:spcAft>
                          <a:spcPts val="0"/>
                        </a:spcAft>
                      </a:pPr>
                      <a:r>
                        <a:rPr lang="en-IN" sz="1100" b="0" kern="0" dirty="0">
                          <a:solidFill>
                            <a:schemeClr val="tx1"/>
                          </a:solidFill>
                          <a:latin typeface="Calibri" pitchFamily="34" charset="0"/>
                          <a:ea typeface="MS PGothic"/>
                          <a:cs typeface="Times New Roman"/>
                        </a:rPr>
                        <a:t>Modernisation</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31076">
                <a:tc>
                  <a:txBody>
                    <a:bodyPr/>
                    <a:lstStyle/>
                    <a:p>
                      <a:pPr marL="88900" marR="0" indent="195263" algn="l" fontAlgn="b">
                        <a:lnSpc>
                          <a:spcPct val="115000"/>
                        </a:lnSpc>
                        <a:spcBef>
                          <a:spcPts val="0"/>
                        </a:spcBef>
                        <a:spcAft>
                          <a:spcPts val="0"/>
                        </a:spcAft>
                      </a:pPr>
                      <a:r>
                        <a:rPr lang="en-IN" sz="1100" b="0" kern="0" dirty="0" smtClean="0">
                          <a:solidFill>
                            <a:schemeClr val="tx1"/>
                          </a:solidFill>
                          <a:latin typeface="Calibri" pitchFamily="34" charset="0"/>
                          <a:ea typeface="MS PGothic"/>
                          <a:cs typeface="Times New Roman"/>
                        </a:rPr>
                        <a:t>Insulation  changed</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31076">
                <a:tc>
                  <a:txBody>
                    <a:bodyPr/>
                    <a:lstStyle/>
                    <a:p>
                      <a:pPr marL="284163" marR="0" indent="0" algn="l" fontAlgn="b">
                        <a:lnSpc>
                          <a:spcPct val="115000"/>
                        </a:lnSpc>
                        <a:spcBef>
                          <a:spcPts val="0"/>
                        </a:spcBef>
                        <a:spcAft>
                          <a:spcPts val="0"/>
                        </a:spcAft>
                      </a:pPr>
                      <a:r>
                        <a:rPr lang="en-IN" sz="1100" b="0" kern="0" dirty="0" smtClean="0">
                          <a:solidFill>
                            <a:schemeClr val="tx1"/>
                          </a:solidFill>
                          <a:latin typeface="Calibri" pitchFamily="34" charset="0"/>
                          <a:ea typeface="MS PGothic"/>
                          <a:cs typeface="Times New Roman"/>
                        </a:rPr>
                        <a:t>Cooling  system </a:t>
                      </a:r>
                      <a:r>
                        <a:rPr lang="en-IN" sz="1100" b="0" kern="0" dirty="0">
                          <a:solidFill>
                            <a:schemeClr val="tx1"/>
                          </a:solidFill>
                          <a:latin typeface="Calibri" pitchFamily="34" charset="0"/>
                          <a:ea typeface="MS PGothic"/>
                          <a:cs typeface="Times New Roman"/>
                        </a:rPr>
                        <a:t>changed</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31076">
                <a:tc>
                  <a:txBody>
                    <a:bodyPr/>
                    <a:lstStyle/>
                    <a:p>
                      <a:pPr marL="88900" marR="0" indent="195263" algn="l" fontAlgn="b">
                        <a:lnSpc>
                          <a:spcPct val="115000"/>
                        </a:lnSpc>
                        <a:spcBef>
                          <a:spcPts val="0"/>
                        </a:spcBef>
                        <a:spcAft>
                          <a:spcPts val="0"/>
                        </a:spcAft>
                      </a:pPr>
                      <a:r>
                        <a:rPr lang="en-IN" sz="1100" b="0" kern="0" dirty="0" smtClean="0">
                          <a:solidFill>
                            <a:schemeClr val="tx1"/>
                          </a:solidFill>
                          <a:latin typeface="Calibri" pitchFamily="34" charset="0"/>
                          <a:ea typeface="MS PGothic"/>
                          <a:cs typeface="Times New Roman"/>
                        </a:rPr>
                        <a:t>Automation  installed</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31076">
                <a:tc>
                  <a:txBody>
                    <a:bodyPr/>
                    <a:lstStyle/>
                    <a:p>
                      <a:pPr marL="90170" marR="0" algn="l" fontAlgn="b">
                        <a:lnSpc>
                          <a:spcPct val="115000"/>
                        </a:lnSpc>
                        <a:spcBef>
                          <a:spcPts val="0"/>
                        </a:spcBef>
                        <a:spcAft>
                          <a:spcPts val="0"/>
                        </a:spcAft>
                      </a:pPr>
                      <a:r>
                        <a:rPr lang="en-IN" sz="1100" b="0" kern="0" dirty="0">
                          <a:solidFill>
                            <a:schemeClr val="tx1"/>
                          </a:solidFill>
                          <a:latin typeface="Calibri" pitchFamily="34" charset="0"/>
                          <a:ea typeface="MS PGothic"/>
                          <a:cs typeface="Times New Roman"/>
                        </a:rPr>
                        <a:t>Auxiliary equipment like Sorting &amp; Grading, Ripening chambers etc</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31076">
                <a:tc>
                  <a:txBody>
                    <a:bodyPr/>
                    <a:lstStyle/>
                    <a:p>
                      <a:pPr marL="90170" marR="0" algn="l" fontAlgn="b">
                        <a:lnSpc>
                          <a:spcPct val="115000"/>
                        </a:lnSpc>
                        <a:spcBef>
                          <a:spcPts val="0"/>
                        </a:spcBef>
                        <a:spcAft>
                          <a:spcPts val="0"/>
                        </a:spcAft>
                      </a:pPr>
                      <a:r>
                        <a:rPr lang="en-IN" sz="1100" b="0" kern="0" dirty="0">
                          <a:solidFill>
                            <a:schemeClr val="tx1"/>
                          </a:solidFill>
                          <a:latin typeface="Calibri" pitchFamily="34" charset="0"/>
                          <a:ea typeface="MS PGothic"/>
                          <a:cs typeface="Times New Roman"/>
                        </a:rPr>
                        <a:t>Others</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31076">
                <a:tc>
                  <a:txBody>
                    <a:bodyPr/>
                    <a:lstStyle/>
                    <a:p>
                      <a:pPr marL="90170" marR="0" algn="l" fontAlgn="b">
                        <a:lnSpc>
                          <a:spcPct val="115000"/>
                        </a:lnSpc>
                        <a:spcBef>
                          <a:spcPts val="0"/>
                        </a:spcBef>
                        <a:spcAft>
                          <a:spcPts val="0"/>
                        </a:spcAft>
                      </a:pPr>
                      <a:r>
                        <a:rPr lang="en-IN" sz="1100" b="0" kern="0" dirty="0">
                          <a:solidFill>
                            <a:schemeClr val="tx1"/>
                          </a:solidFill>
                          <a:latin typeface="Calibri" pitchFamily="34" charset="0"/>
                          <a:ea typeface="MS PGothic"/>
                          <a:cs typeface="Times New Roman"/>
                        </a:rPr>
                        <a:t>Not specified</a:t>
                      </a:r>
                      <a:endParaRPr lang="en-US" sz="1100" b="0" kern="1200" dirty="0">
                        <a:solidFill>
                          <a:schemeClr val="tx1"/>
                        </a:solidFill>
                        <a:latin typeface="Calibri" pitchFamily="34" charset="0"/>
                        <a:ea typeface="Corbel"/>
                        <a:cs typeface="Times New Roman"/>
                      </a:endParaRPr>
                    </a:p>
                  </a:txBody>
                  <a:tcPr marL="53741" marR="53741" marT="0"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7" name="TextBox 6"/>
          <p:cNvSpPr txBox="1"/>
          <p:nvPr/>
        </p:nvSpPr>
        <p:spPr>
          <a:xfrm>
            <a:off x="292099" y="994158"/>
            <a:ext cx="4298951"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Ownership Type</a:t>
            </a:r>
            <a:endParaRPr lang="en-US" sz="1800" b="1" i="1" u="sng"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19.1 AVAILED GOVERNMENT SUBSIDY OR ASSISTANCE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6" name="TextBox 65"/>
          <p:cNvSpPr txBox="1"/>
          <p:nvPr/>
        </p:nvSpPr>
        <p:spPr>
          <a:xfrm>
            <a:off x="3857131"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62" name="Round Diagonal Corner Rectangle 61"/>
          <p:cNvSpPr/>
          <p:nvPr/>
        </p:nvSpPr>
        <p:spPr bwMode="auto">
          <a:xfrm>
            <a:off x="338287" y="3902081"/>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Only 42% of the CSs have taken subsidy for setting up CSs</a:t>
            </a:r>
            <a:endParaRPr lang="en-US" sz="1200" dirty="0">
              <a:solidFill>
                <a:srgbClr val="002060"/>
              </a:solidFill>
              <a:latin typeface="Calibri" pitchFamily="34" charset="0"/>
            </a:endParaRPr>
          </a:p>
        </p:txBody>
      </p:sp>
      <p:sp>
        <p:nvSpPr>
          <p:cNvPr id="69" name="Round Diagonal Corner Rectangle 68"/>
          <p:cNvSpPr/>
          <p:nvPr/>
        </p:nvSpPr>
        <p:spPr bwMode="auto">
          <a:xfrm>
            <a:off x="338287" y="7893935"/>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Zone wise analysis shows that over 55% of West zone CSs  have availed of subsidies while in East zone only 27% have availed of subsidies</a:t>
            </a:r>
            <a:endParaRPr lang="en-US" sz="1200" dirty="0">
              <a:solidFill>
                <a:srgbClr val="002060"/>
              </a:solidFill>
              <a:latin typeface="Calibri" pitchFamily="34" charset="0"/>
            </a:endParaRPr>
          </a:p>
        </p:txBody>
      </p:sp>
      <p:cxnSp>
        <p:nvCxnSpPr>
          <p:cNvPr id="71" name="Straight Connector 70"/>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72" name="TextBox 71"/>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pSp>
        <p:nvGrpSpPr>
          <p:cNvPr id="2" name="Group 75"/>
          <p:cNvGrpSpPr/>
          <p:nvPr/>
        </p:nvGrpSpPr>
        <p:grpSpPr>
          <a:xfrm>
            <a:off x="2971800" y="3309081"/>
            <a:ext cx="914400" cy="326405"/>
            <a:chOff x="4239784" y="4326345"/>
            <a:chExt cx="914400" cy="326405"/>
          </a:xfrm>
        </p:grpSpPr>
        <p:sp>
          <p:nvSpPr>
            <p:cNvPr id="77" name="Rectangle 76"/>
            <p:cNvSpPr/>
            <p:nvPr/>
          </p:nvSpPr>
          <p:spPr bwMode="auto">
            <a:xfrm>
              <a:off x="4239784" y="4326345"/>
              <a:ext cx="914400"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4313313" y="4388177"/>
              <a:ext cx="792824" cy="189673"/>
              <a:chOff x="659335" y="1411290"/>
              <a:chExt cx="792824" cy="189673"/>
            </a:xfrm>
          </p:grpSpPr>
          <p:grpSp>
            <p:nvGrpSpPr>
              <p:cNvPr id="5" name="Group 124"/>
              <p:cNvGrpSpPr/>
              <p:nvPr/>
            </p:nvGrpSpPr>
            <p:grpSpPr>
              <a:xfrm>
                <a:off x="659335" y="1411290"/>
                <a:ext cx="350593" cy="184666"/>
                <a:chOff x="2001613" y="3943350"/>
                <a:chExt cx="350593" cy="184666"/>
              </a:xfrm>
            </p:grpSpPr>
            <p:sp>
              <p:nvSpPr>
                <p:cNvPr id="103"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4"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6" name="Group 21"/>
              <p:cNvGrpSpPr/>
              <p:nvPr/>
            </p:nvGrpSpPr>
            <p:grpSpPr>
              <a:xfrm>
                <a:off x="1123367" y="1416297"/>
                <a:ext cx="328792" cy="184666"/>
                <a:chOff x="3016508" y="3684038"/>
                <a:chExt cx="328792" cy="184666"/>
              </a:xfrm>
            </p:grpSpPr>
            <p:sp>
              <p:nvSpPr>
                <p:cNvPr id="87" name="Rectangle 14"/>
                <p:cNvSpPr>
                  <a:spLocks noChangeArrowheads="1"/>
                </p:cNvSpPr>
                <p:nvPr/>
              </p:nvSpPr>
              <p:spPr bwMode="auto">
                <a:xfrm>
                  <a:off x="30165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88" name="Rectangle 15"/>
                <p:cNvSpPr>
                  <a:spLocks noChangeArrowheads="1"/>
                </p:cNvSpPr>
                <p:nvPr/>
              </p:nvSpPr>
              <p:spPr bwMode="auto">
                <a:xfrm>
                  <a:off x="31625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grpSp>
        </p:grpSp>
      </p:grpSp>
      <p:grpSp>
        <p:nvGrpSpPr>
          <p:cNvPr id="7" name="Group 75"/>
          <p:cNvGrpSpPr/>
          <p:nvPr/>
        </p:nvGrpSpPr>
        <p:grpSpPr>
          <a:xfrm>
            <a:off x="2971800" y="7387595"/>
            <a:ext cx="914400" cy="326405"/>
            <a:chOff x="4239784" y="4326345"/>
            <a:chExt cx="914400" cy="326405"/>
          </a:xfrm>
        </p:grpSpPr>
        <p:sp>
          <p:nvSpPr>
            <p:cNvPr id="106" name="Rectangle 105"/>
            <p:cNvSpPr/>
            <p:nvPr/>
          </p:nvSpPr>
          <p:spPr bwMode="auto">
            <a:xfrm>
              <a:off x="4239784" y="4326345"/>
              <a:ext cx="914400"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9" name="Group 78"/>
            <p:cNvGrpSpPr/>
            <p:nvPr/>
          </p:nvGrpSpPr>
          <p:grpSpPr>
            <a:xfrm>
              <a:off x="4313313" y="4388177"/>
              <a:ext cx="792824" cy="189673"/>
              <a:chOff x="659335" y="1411290"/>
              <a:chExt cx="792824" cy="189673"/>
            </a:xfrm>
          </p:grpSpPr>
          <p:grpSp>
            <p:nvGrpSpPr>
              <p:cNvPr id="10" name="Group 22"/>
              <p:cNvGrpSpPr/>
              <p:nvPr/>
            </p:nvGrpSpPr>
            <p:grpSpPr>
              <a:xfrm>
                <a:off x="659335" y="1411290"/>
                <a:ext cx="350593" cy="184666"/>
                <a:chOff x="2001613" y="3943350"/>
                <a:chExt cx="350593" cy="184666"/>
              </a:xfrm>
            </p:grpSpPr>
            <p:sp>
              <p:nvSpPr>
                <p:cNvPr id="112"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13"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11" name="Group 108"/>
              <p:cNvGrpSpPr/>
              <p:nvPr/>
            </p:nvGrpSpPr>
            <p:grpSpPr>
              <a:xfrm>
                <a:off x="1123367" y="1416297"/>
                <a:ext cx="328792" cy="184666"/>
                <a:chOff x="3016508" y="3684038"/>
                <a:chExt cx="328792" cy="184666"/>
              </a:xfrm>
            </p:grpSpPr>
            <p:sp>
              <p:nvSpPr>
                <p:cNvPr id="110" name="Rectangle 14"/>
                <p:cNvSpPr>
                  <a:spLocks noChangeArrowheads="1"/>
                </p:cNvSpPr>
                <p:nvPr/>
              </p:nvSpPr>
              <p:spPr bwMode="auto">
                <a:xfrm>
                  <a:off x="30165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11" name="Rectangle 15"/>
                <p:cNvSpPr>
                  <a:spLocks noChangeArrowheads="1"/>
                </p:cNvSpPr>
                <p:nvPr/>
              </p:nvSpPr>
              <p:spPr bwMode="auto">
                <a:xfrm>
                  <a:off x="31625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grpSp>
        </p:grpSp>
      </p:grpSp>
      <p:graphicFrame>
        <p:nvGraphicFramePr>
          <p:cNvPr id="117" name="Chart 116"/>
          <p:cNvGraphicFramePr/>
          <p:nvPr>
            <p:extLst>
              <p:ext uri="{D42A27DB-BD31-4B8C-83A1-F6EECF244321}">
                <p14:modId xmlns="" xmlns:p14="http://schemas.microsoft.com/office/powerpoint/2010/main" val="1712051055"/>
              </p:ext>
            </p:extLst>
          </p:nvPr>
        </p:nvGraphicFramePr>
        <p:xfrm>
          <a:off x="5580334" y="6039983"/>
          <a:ext cx="1212308" cy="138345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19" name="Chart 118"/>
          <p:cNvGraphicFramePr/>
          <p:nvPr>
            <p:extLst>
              <p:ext uri="{D42A27DB-BD31-4B8C-83A1-F6EECF244321}">
                <p14:modId xmlns="" xmlns:p14="http://schemas.microsoft.com/office/powerpoint/2010/main" val="1712051055"/>
              </p:ext>
            </p:extLst>
          </p:nvPr>
        </p:nvGraphicFramePr>
        <p:xfrm>
          <a:off x="1476454" y="6036808"/>
          <a:ext cx="1212308" cy="13834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0" name="Chart 119"/>
          <p:cNvGraphicFramePr/>
          <p:nvPr>
            <p:extLst>
              <p:ext uri="{D42A27DB-BD31-4B8C-83A1-F6EECF244321}">
                <p14:modId xmlns="" xmlns:p14="http://schemas.microsoft.com/office/powerpoint/2010/main" val="1712051055"/>
              </p:ext>
            </p:extLst>
          </p:nvPr>
        </p:nvGraphicFramePr>
        <p:xfrm>
          <a:off x="2844414" y="6036808"/>
          <a:ext cx="1212308" cy="13834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21" name="Chart 120"/>
          <p:cNvGraphicFramePr/>
          <p:nvPr>
            <p:extLst>
              <p:ext uri="{D42A27DB-BD31-4B8C-83A1-F6EECF244321}">
                <p14:modId xmlns="" xmlns:p14="http://schemas.microsoft.com/office/powerpoint/2010/main" val="1712051055"/>
              </p:ext>
            </p:extLst>
          </p:nvPr>
        </p:nvGraphicFramePr>
        <p:xfrm>
          <a:off x="4212374" y="6036808"/>
          <a:ext cx="1212308" cy="1383452"/>
        </p:xfrm>
        <a:graphic>
          <a:graphicData uri="http://schemas.openxmlformats.org/drawingml/2006/chart">
            <c:chart xmlns:c="http://schemas.openxmlformats.org/drawingml/2006/chart" xmlns:r="http://schemas.openxmlformats.org/officeDocument/2006/relationships" r:id="rId5"/>
          </a:graphicData>
        </a:graphic>
      </p:graphicFrame>
      <p:sp>
        <p:nvSpPr>
          <p:cNvPr id="129" name="TextBox 128"/>
          <p:cNvSpPr txBox="1"/>
          <p:nvPr/>
        </p:nvSpPr>
        <p:spPr>
          <a:xfrm>
            <a:off x="1630002" y="571585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130" name="TextBox 129"/>
          <p:cNvSpPr txBox="1"/>
          <p:nvPr/>
        </p:nvSpPr>
        <p:spPr>
          <a:xfrm>
            <a:off x="2987364" y="571585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131" name="TextBox 130"/>
          <p:cNvSpPr txBox="1"/>
          <p:nvPr/>
        </p:nvSpPr>
        <p:spPr>
          <a:xfrm>
            <a:off x="4268788" y="571585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132" name="TextBox 131"/>
          <p:cNvSpPr txBox="1"/>
          <p:nvPr/>
        </p:nvSpPr>
        <p:spPr>
          <a:xfrm>
            <a:off x="5537246" y="5715858"/>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graphicFrame>
        <p:nvGraphicFramePr>
          <p:cNvPr id="64" name="Chart 63"/>
          <p:cNvGraphicFramePr/>
          <p:nvPr/>
        </p:nvGraphicFramePr>
        <p:xfrm>
          <a:off x="206647" y="5995072"/>
          <a:ext cx="1212308" cy="1383452"/>
        </p:xfrm>
        <a:graphic>
          <a:graphicData uri="http://schemas.openxmlformats.org/drawingml/2006/chart">
            <c:chart xmlns:c="http://schemas.openxmlformats.org/drawingml/2006/chart" xmlns:r="http://schemas.openxmlformats.org/officeDocument/2006/relationships" r:id="rId6"/>
          </a:graphicData>
        </a:graphic>
      </p:graphicFrame>
      <p:sp>
        <p:nvSpPr>
          <p:cNvPr id="65" name="TextBox 121"/>
          <p:cNvSpPr txBox="1"/>
          <p:nvPr/>
        </p:nvSpPr>
        <p:spPr>
          <a:xfrm>
            <a:off x="447159" y="5698074"/>
            <a:ext cx="766222"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n=5003)</a:t>
            </a:r>
            <a:endParaRPr lang="en-US" sz="1100" b="1" dirty="0">
              <a:solidFill>
                <a:srgbClr val="002060"/>
              </a:solidFill>
              <a:latin typeface="Calibri" pitchFamily="34" charset="0"/>
            </a:endParaRPr>
          </a:p>
        </p:txBody>
      </p:sp>
      <p:graphicFrame>
        <p:nvGraphicFramePr>
          <p:cNvPr id="49" name="Chart 48"/>
          <p:cNvGraphicFramePr/>
          <p:nvPr/>
        </p:nvGraphicFramePr>
        <p:xfrm>
          <a:off x="5526087" y="1912249"/>
          <a:ext cx="1212308" cy="13834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57" name="Chart 56"/>
          <p:cNvGraphicFramePr/>
          <p:nvPr/>
        </p:nvGraphicFramePr>
        <p:xfrm>
          <a:off x="0" y="1936798"/>
          <a:ext cx="1212308" cy="13834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67" name="Chart 66"/>
          <p:cNvGraphicFramePr/>
          <p:nvPr/>
        </p:nvGraphicFramePr>
        <p:xfrm>
          <a:off x="1148615" y="1909074"/>
          <a:ext cx="1212308" cy="13834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68" name="Chart 67"/>
          <p:cNvGraphicFramePr/>
          <p:nvPr/>
        </p:nvGraphicFramePr>
        <p:xfrm>
          <a:off x="2242983" y="1909074"/>
          <a:ext cx="1212308" cy="13834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70" name="Chart 69"/>
          <p:cNvGraphicFramePr/>
          <p:nvPr/>
        </p:nvGraphicFramePr>
        <p:xfrm>
          <a:off x="3337351" y="1909074"/>
          <a:ext cx="1212308" cy="13834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73" name="Chart 72"/>
          <p:cNvGraphicFramePr/>
          <p:nvPr/>
        </p:nvGraphicFramePr>
        <p:xfrm>
          <a:off x="4431719" y="1909074"/>
          <a:ext cx="1212308" cy="1383452"/>
        </p:xfrm>
        <a:graphic>
          <a:graphicData uri="http://schemas.openxmlformats.org/drawingml/2006/chart">
            <c:chart xmlns:c="http://schemas.openxmlformats.org/drawingml/2006/chart" xmlns:r="http://schemas.openxmlformats.org/officeDocument/2006/relationships" r:id="rId12"/>
          </a:graphicData>
        </a:graphic>
      </p:graphicFrame>
      <p:sp>
        <p:nvSpPr>
          <p:cNvPr id="74" name="TextBox 121"/>
          <p:cNvSpPr txBox="1"/>
          <p:nvPr/>
        </p:nvSpPr>
        <p:spPr>
          <a:xfrm>
            <a:off x="294759" y="1612076"/>
            <a:ext cx="766222"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75" name="TextBox 122"/>
          <p:cNvSpPr txBox="1"/>
          <p:nvPr/>
        </p:nvSpPr>
        <p:spPr>
          <a:xfrm>
            <a:off x="1313356" y="1612076"/>
            <a:ext cx="956888"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76" name="TextBox 123"/>
          <p:cNvSpPr txBox="1"/>
          <p:nvPr/>
        </p:nvSpPr>
        <p:spPr>
          <a:xfrm>
            <a:off x="2432811" y="1612076"/>
            <a:ext cx="1071450"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smtClean="0">
                <a:solidFill>
                  <a:srgbClr val="002060"/>
                </a:solidFill>
                <a:latin typeface="Calibri" pitchFamily="34" charset="0"/>
              </a:rPr>
              <a:t>Type P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78" name="TextBox 124"/>
          <p:cNvSpPr txBox="1"/>
          <p:nvPr/>
        </p:nvSpPr>
        <p:spPr>
          <a:xfrm>
            <a:off x="3388338" y="1612076"/>
            <a:ext cx="1172784"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smtClean="0">
                <a:solidFill>
                  <a:srgbClr val="002060"/>
                </a:solidFill>
                <a:latin typeface="Calibri" pitchFamily="34" charset="0"/>
              </a:rPr>
              <a:t>Type M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79" name="TextBox 125"/>
          <p:cNvSpPr txBox="1"/>
          <p:nvPr/>
        </p:nvSpPr>
        <p:spPr>
          <a:xfrm>
            <a:off x="4401657" y="1612076"/>
            <a:ext cx="1320754" cy="430887"/>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smtClean="0">
                <a:solidFill>
                  <a:srgbClr val="002060"/>
                </a:solidFill>
                <a:latin typeface="Calibri" pitchFamily="34" charset="0"/>
              </a:rPr>
              <a:t>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80" name="TextBox 126"/>
          <p:cNvSpPr txBox="1"/>
          <p:nvPr/>
        </p:nvSpPr>
        <p:spPr>
          <a:xfrm>
            <a:off x="5482999" y="1442799"/>
            <a:ext cx="1320754" cy="600164"/>
          </a:xfrm>
          <a:prstGeom prst="rect">
            <a:avLst/>
          </a:prstGeom>
          <a:noFill/>
        </p:spPr>
        <p:txBody>
          <a:bodyPr wrap="square" rtlCol="0">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Table 10"/>
          <p:cNvGraphicFramePr>
            <a:graphicFrameLocks noGrp="1"/>
          </p:cNvGraphicFramePr>
          <p:nvPr>
            <p:extLst>
              <p:ext uri="{D42A27DB-BD31-4B8C-83A1-F6EECF244321}">
                <p14:modId xmlns="" xmlns:p14="http://schemas.microsoft.com/office/powerpoint/2010/main" val="1900869649"/>
              </p:ext>
            </p:extLst>
          </p:nvPr>
        </p:nvGraphicFramePr>
        <p:xfrm>
          <a:off x="304801" y="6855054"/>
          <a:ext cx="6326939" cy="154305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47931"/>
                <a:gridCol w="566928"/>
                <a:gridCol w="566928"/>
                <a:gridCol w="621792"/>
                <a:gridCol w="621792"/>
                <a:gridCol w="731520"/>
                <a:gridCol w="539496"/>
                <a:gridCol w="621792"/>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50" b="1" i="0" u="none" strike="noStrike" kern="1200" dirty="0" smtClean="0">
                          <a:solidFill>
                            <a:schemeClr val="bg1"/>
                          </a:solidFill>
                          <a:latin typeface="Calibri"/>
                          <a:ea typeface="+mn-ea"/>
                        </a:rPr>
                        <a:t> North East</a:t>
                      </a:r>
                      <a:endParaRPr lang="en-US" sz="950" b="1" i="0" u="none" strike="noStrike" kern="1200" dirty="0" smtClean="0">
                        <a:solidFill>
                          <a:schemeClr val="bg1"/>
                        </a:solidFill>
                        <a:latin typeface="Calibri"/>
                        <a:ea typeface="MS PGothic"/>
                      </a:endParaRPr>
                    </a:p>
                    <a:p>
                      <a:pPr marL="0" algn="ctr" rtl="0" eaLnBrk="1" fontAlgn="b" latinLnBrk="0" hangingPunct="1">
                        <a:spcBef>
                          <a:spcPts val="0"/>
                        </a:spcBef>
                        <a:spcAft>
                          <a:spcPts val="0"/>
                        </a:spcAft>
                      </a:pPr>
                      <a:r>
                        <a:rPr lang="en-US" sz="950" b="1" i="0" u="none" strike="noStrike" kern="1200" dirty="0" smtClean="0">
                          <a:solidFill>
                            <a:schemeClr val="bg1"/>
                          </a:solidFill>
                          <a:latin typeface="Calibri"/>
                          <a:ea typeface="MS PGothic"/>
                        </a:rPr>
                        <a:t>(n=37)</a:t>
                      </a:r>
                      <a:endParaRPr lang="en-US" sz="9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182880">
                <a:tc>
                  <a:txBody>
                    <a:bodyPr/>
                    <a:lstStyle/>
                    <a:p>
                      <a:pPr algn="l" fontAlgn="ctr"/>
                      <a:r>
                        <a:rPr lang="en-US" sz="1000" b="0" i="0" u="none" strike="noStrike" kern="1200" dirty="0">
                          <a:solidFill>
                            <a:srgbClr val="002060"/>
                          </a:solidFill>
                          <a:latin typeface="Calibri"/>
                          <a:ea typeface="+mn-ea"/>
                          <a:cs typeface="+mn-cs"/>
                        </a:rPr>
                        <a:t>Brick &amp; Mortar structure / RCC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Modern Pre Engineered Building (PEB)</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8" name="Title 7"/>
          <p:cNvSpPr>
            <a:spLocks noGrp="1"/>
          </p:cNvSpPr>
          <p:nvPr>
            <p:ph type="title"/>
          </p:nvPr>
        </p:nvSpPr>
        <p:spPr/>
        <p:txBody>
          <a:bodyPr/>
          <a:lstStyle/>
          <a:p>
            <a:r>
              <a:rPr lang="en-US" dirty="0" smtClean="0"/>
              <a:t>5.5 BUILDING STRUCTURE OF COLD STORAGES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7" name="TextBox 16"/>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21" name="TextBox 2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26" name="Round Diagonal Corner Rectangle 25"/>
          <p:cNvSpPr/>
          <p:nvPr/>
        </p:nvSpPr>
        <p:spPr bwMode="auto">
          <a:xfrm>
            <a:off x="338287" y="8436425"/>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Across states brick and mortar cold stores are a clear majority except in Orissa, Goa and Sikkim, though the absolute numbers in these states are low.</a:t>
            </a:r>
          </a:p>
          <a:p>
            <a:pPr marL="177800" lvl="1" indent="-177800" algn="just">
              <a:buFont typeface="Arial" pitchFamily="34" charset="0"/>
              <a:buChar char="•"/>
            </a:pPr>
            <a:r>
              <a:rPr lang="en-US" sz="1200" dirty="0" smtClean="0">
                <a:solidFill>
                  <a:srgbClr val="002060"/>
                </a:solidFill>
                <a:latin typeface="Calibri" pitchFamily="34" charset="0"/>
              </a:rPr>
              <a:t>UP has the maximum number  - in terms of absolute number - of modern PEB structured cold stores.</a:t>
            </a:r>
          </a:p>
        </p:txBody>
      </p:sp>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154305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182880">
                <a:tc>
                  <a:txBody>
                    <a:bodyPr/>
                    <a:lstStyle/>
                    <a:p>
                      <a:pPr algn="l" fontAlgn="ctr"/>
                      <a:r>
                        <a:rPr lang="en-US" sz="1000" b="0" i="0" u="none" strike="noStrike" kern="1200" dirty="0">
                          <a:solidFill>
                            <a:srgbClr val="002060"/>
                          </a:solidFill>
                          <a:latin typeface="Calibri"/>
                          <a:ea typeface="+mn-ea"/>
                          <a:cs typeface="+mn-cs"/>
                        </a:rPr>
                        <a:t>Brick &amp; Mortar structure / RCC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Modern Pre Engineered Building (PEB)</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3278040"/>
          <a:ext cx="6305549" cy="154305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182880">
                <a:tc>
                  <a:txBody>
                    <a:bodyPr/>
                    <a:lstStyle/>
                    <a:p>
                      <a:pPr algn="l" fontAlgn="ctr"/>
                      <a:r>
                        <a:rPr lang="en-US" sz="1000" b="0" i="0" u="none" strike="noStrike" kern="1200" dirty="0">
                          <a:solidFill>
                            <a:srgbClr val="002060"/>
                          </a:solidFill>
                          <a:latin typeface="Calibri"/>
                          <a:ea typeface="+mn-ea"/>
                          <a:cs typeface="+mn-cs"/>
                        </a:rPr>
                        <a:t>Brick &amp; Mortar structure / RCC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Modern Pre Engineered Building (PEB)</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 xmlns:p14="http://schemas.microsoft.com/office/powerpoint/2010/main" val="1900869649"/>
              </p:ext>
            </p:extLst>
          </p:nvPr>
        </p:nvGraphicFramePr>
        <p:xfrm>
          <a:off x="304801" y="5066547"/>
          <a:ext cx="6313713" cy="154305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47931"/>
                <a:gridCol w="547931"/>
                <a:gridCol w="547931"/>
                <a:gridCol w="457200"/>
                <a:gridCol w="457200"/>
                <a:gridCol w="547931"/>
                <a:gridCol w="466051"/>
                <a:gridCol w="699247"/>
                <a:gridCol w="533531"/>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50" b="1" i="0" u="none" strike="noStrike" kern="1200" dirty="0">
                          <a:solidFill>
                            <a:schemeClr val="bg1"/>
                          </a:solidFill>
                          <a:latin typeface="Calibri"/>
                          <a:ea typeface="+mn-ea"/>
                        </a:rPr>
                        <a:t>Jharkhand</a:t>
                      </a:r>
                      <a:br>
                        <a:rPr lang="en-US" sz="950" b="1" i="0" u="none" strike="noStrike" kern="1200" dirty="0">
                          <a:solidFill>
                            <a:schemeClr val="bg1"/>
                          </a:solidFill>
                          <a:latin typeface="Calibri"/>
                          <a:ea typeface="+mn-ea"/>
                        </a:rPr>
                      </a:br>
                      <a:r>
                        <a:rPr lang="en-US" sz="950" b="1" i="0" u="none" strike="noStrike" kern="1200" baseline="0" dirty="0">
                          <a:solidFill>
                            <a:schemeClr val="bg1"/>
                          </a:solidFill>
                          <a:latin typeface="Calibri" pitchFamily="34" charset="0"/>
                          <a:ea typeface="+mn-ea"/>
                          <a:cs typeface="Calibri" pitchFamily="34" charset="0"/>
                        </a:rPr>
                        <a:t>(</a:t>
                      </a:r>
                      <a:r>
                        <a:rPr lang="en-US" sz="950" b="1" i="0" u="none" strike="noStrike" kern="1200" baseline="0" dirty="0" smtClean="0">
                          <a:solidFill>
                            <a:schemeClr val="bg1"/>
                          </a:solidFill>
                          <a:latin typeface="Calibri" pitchFamily="34" charset="0"/>
                          <a:ea typeface="+mn-ea"/>
                          <a:cs typeface="Calibri" pitchFamily="34" charset="0"/>
                        </a:rPr>
                        <a:t>n=19)</a:t>
                      </a:r>
                      <a:endParaRPr lang="en-US" sz="9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50" b="1" i="0" u="none" strike="noStrike" kern="1200" dirty="0">
                          <a:solidFill>
                            <a:schemeClr val="bg1"/>
                          </a:solidFill>
                          <a:latin typeface="Calibri"/>
                          <a:ea typeface="+mn-ea"/>
                        </a:rPr>
                        <a:t>Karnataka</a:t>
                      </a:r>
                      <a:br>
                        <a:rPr lang="en-US" sz="950" b="1" i="0" u="none" strike="noStrike" kern="1200" dirty="0">
                          <a:solidFill>
                            <a:schemeClr val="bg1"/>
                          </a:solidFill>
                          <a:latin typeface="Calibri"/>
                          <a:ea typeface="+mn-ea"/>
                        </a:rPr>
                      </a:br>
                      <a:r>
                        <a:rPr lang="en-US" sz="950" b="1" i="0" u="none" strike="noStrike" kern="1200" baseline="0" dirty="0">
                          <a:solidFill>
                            <a:schemeClr val="bg1"/>
                          </a:solidFill>
                          <a:latin typeface="Calibri" pitchFamily="34" charset="0"/>
                          <a:ea typeface="+mn-ea"/>
                          <a:cs typeface="Calibri" pitchFamily="34" charset="0"/>
                        </a:rPr>
                        <a:t>(</a:t>
                      </a:r>
                      <a:r>
                        <a:rPr lang="en-US" sz="950" b="1" i="0" u="none" strike="noStrike" kern="1200" baseline="0" dirty="0" smtClean="0">
                          <a:solidFill>
                            <a:schemeClr val="bg1"/>
                          </a:solidFill>
                          <a:latin typeface="Calibri" pitchFamily="34" charset="0"/>
                          <a:ea typeface="+mn-ea"/>
                          <a:cs typeface="Calibri" pitchFamily="34" charset="0"/>
                        </a:rPr>
                        <a:t>n=188)</a:t>
                      </a:r>
                      <a:endParaRPr lang="en-US" sz="9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50" b="1" i="0" u="none" strike="noStrike" kern="1200" dirty="0">
                          <a:solidFill>
                            <a:schemeClr val="bg1"/>
                          </a:solidFill>
                          <a:latin typeface="Calibri"/>
                          <a:ea typeface="+mn-ea"/>
                        </a:rPr>
                        <a:t>Kerala</a:t>
                      </a:r>
                      <a:br>
                        <a:rPr lang="en-US" sz="950" b="1" i="0" u="none" strike="noStrike" kern="1200" dirty="0">
                          <a:solidFill>
                            <a:schemeClr val="bg1"/>
                          </a:solidFill>
                          <a:latin typeface="Calibri"/>
                          <a:ea typeface="+mn-ea"/>
                        </a:rPr>
                      </a:br>
                      <a:r>
                        <a:rPr lang="en-US" sz="950" b="1" i="0" u="none" strike="noStrike" kern="1200" baseline="0" dirty="0">
                          <a:solidFill>
                            <a:schemeClr val="bg1"/>
                          </a:solidFill>
                          <a:latin typeface="Calibri" pitchFamily="34" charset="0"/>
                          <a:ea typeface="+mn-ea"/>
                          <a:cs typeface="Calibri" pitchFamily="34" charset="0"/>
                        </a:rPr>
                        <a:t>(</a:t>
                      </a:r>
                      <a:r>
                        <a:rPr lang="en-US" sz="950" b="1" i="0" u="none" strike="noStrike" kern="1200" baseline="0" dirty="0" smtClean="0">
                          <a:solidFill>
                            <a:schemeClr val="bg1"/>
                          </a:solidFill>
                          <a:latin typeface="Calibri" pitchFamily="34" charset="0"/>
                          <a:ea typeface="+mn-ea"/>
                          <a:cs typeface="Calibri" pitchFamily="34" charset="0"/>
                        </a:rPr>
                        <a:t>n=143)</a:t>
                      </a:r>
                      <a:endParaRPr lang="en-US" sz="9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50" b="1" i="0" u="none" strike="noStrike" kern="1200" dirty="0">
                          <a:solidFill>
                            <a:schemeClr val="bg1"/>
                          </a:solidFill>
                          <a:latin typeface="Calibri"/>
                          <a:ea typeface="+mn-ea"/>
                        </a:rPr>
                        <a:t>MP</a:t>
                      </a:r>
                      <a:br>
                        <a:rPr lang="en-US" sz="950" b="1" i="0" u="none" strike="noStrike" kern="1200" dirty="0">
                          <a:solidFill>
                            <a:schemeClr val="bg1"/>
                          </a:solidFill>
                          <a:latin typeface="Calibri"/>
                          <a:ea typeface="+mn-ea"/>
                        </a:rPr>
                      </a:br>
                      <a:r>
                        <a:rPr lang="en-US" sz="950" b="1" i="0" u="none" strike="noStrike" kern="1200" baseline="0" dirty="0">
                          <a:solidFill>
                            <a:schemeClr val="bg1"/>
                          </a:solidFill>
                          <a:latin typeface="Calibri" pitchFamily="34" charset="0"/>
                          <a:ea typeface="+mn-ea"/>
                          <a:cs typeface="Calibri" pitchFamily="34" charset="0"/>
                        </a:rPr>
                        <a:t>(</a:t>
                      </a:r>
                      <a:r>
                        <a:rPr lang="en-US" sz="950" b="1" i="0" u="none" strike="noStrike" kern="1200" baseline="0" dirty="0" smtClean="0">
                          <a:solidFill>
                            <a:schemeClr val="bg1"/>
                          </a:solidFill>
                          <a:latin typeface="Calibri" pitchFamily="34" charset="0"/>
                          <a:ea typeface="+mn-ea"/>
                          <a:cs typeface="Calibri" pitchFamily="34" charset="0"/>
                        </a:rPr>
                        <a:t>n=156)</a:t>
                      </a:r>
                      <a:endParaRPr lang="en-US" sz="9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50" b="1" i="0" u="none" strike="noStrike" kern="1200" dirty="0">
                          <a:solidFill>
                            <a:schemeClr val="bg1"/>
                          </a:solidFill>
                          <a:latin typeface="Calibri"/>
                          <a:ea typeface="+mn-ea"/>
                        </a:rPr>
                        <a:t>Nagaland</a:t>
                      </a:r>
                      <a:br>
                        <a:rPr lang="en-US" sz="950" b="1" i="0" u="none" strike="noStrike" kern="1200" dirty="0">
                          <a:solidFill>
                            <a:schemeClr val="bg1"/>
                          </a:solidFill>
                          <a:latin typeface="Calibri"/>
                          <a:ea typeface="+mn-ea"/>
                        </a:rPr>
                      </a:br>
                      <a:r>
                        <a:rPr lang="en-US" sz="950" b="1" i="0" u="none" strike="noStrike" kern="1200" baseline="0" dirty="0">
                          <a:solidFill>
                            <a:schemeClr val="bg1"/>
                          </a:solidFill>
                          <a:latin typeface="Calibri" pitchFamily="34" charset="0"/>
                          <a:ea typeface="+mn-ea"/>
                          <a:cs typeface="Calibri" pitchFamily="34" charset="0"/>
                        </a:rPr>
                        <a:t>(</a:t>
                      </a:r>
                      <a:r>
                        <a:rPr lang="en-US" sz="950" b="1" i="0" u="none" strike="noStrike" kern="1200" baseline="0" dirty="0" smtClean="0">
                          <a:solidFill>
                            <a:schemeClr val="bg1"/>
                          </a:solidFill>
                          <a:latin typeface="Calibri" pitchFamily="34" charset="0"/>
                          <a:ea typeface="+mn-ea"/>
                          <a:cs typeface="Calibri" pitchFamily="34" charset="0"/>
                        </a:rPr>
                        <a:t>n=1)</a:t>
                      </a:r>
                      <a:endParaRPr lang="en-US" sz="9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50" b="1" i="0" u="none" strike="noStrike" kern="1200" dirty="0">
                          <a:solidFill>
                            <a:schemeClr val="bg1"/>
                          </a:solidFill>
                          <a:latin typeface="Calibri"/>
                          <a:ea typeface="+mn-ea"/>
                        </a:rPr>
                        <a:t>Orissa</a:t>
                      </a:r>
                      <a:br>
                        <a:rPr lang="en-US" sz="950" b="1" i="0" u="none" strike="noStrike" kern="1200" dirty="0">
                          <a:solidFill>
                            <a:schemeClr val="bg1"/>
                          </a:solidFill>
                          <a:latin typeface="Calibri"/>
                          <a:ea typeface="+mn-ea"/>
                        </a:rPr>
                      </a:br>
                      <a:r>
                        <a:rPr lang="en-US" sz="950" b="1" i="0" u="none" strike="noStrike" kern="1200" baseline="0" dirty="0">
                          <a:solidFill>
                            <a:schemeClr val="bg1"/>
                          </a:solidFill>
                          <a:latin typeface="Calibri" pitchFamily="34" charset="0"/>
                          <a:ea typeface="+mn-ea"/>
                          <a:cs typeface="Calibri" pitchFamily="34" charset="0"/>
                        </a:rPr>
                        <a:t>(</a:t>
                      </a:r>
                      <a:r>
                        <a:rPr lang="en-US" sz="950" b="1" i="0" u="none" strike="noStrike" kern="1200" baseline="0" dirty="0" smtClean="0">
                          <a:solidFill>
                            <a:schemeClr val="bg1"/>
                          </a:solidFill>
                          <a:latin typeface="Calibri" pitchFamily="34" charset="0"/>
                          <a:ea typeface="+mn-ea"/>
                          <a:cs typeface="Calibri" pitchFamily="34" charset="0"/>
                        </a:rPr>
                        <a:t>n=38)</a:t>
                      </a:r>
                      <a:endParaRPr lang="en-US" sz="9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5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950" b="1" i="0" u="none" strike="noStrike" kern="1200" dirty="0" smtClean="0">
                          <a:solidFill>
                            <a:schemeClr val="bg1"/>
                          </a:solidFill>
                          <a:latin typeface="Calibri"/>
                          <a:ea typeface="MS PGothic"/>
                        </a:rPr>
                        <a:t>(n=2)</a:t>
                      </a:r>
                      <a:endParaRPr lang="en-US" sz="9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50" b="1" i="0" u="none" strike="noStrike" kern="1200" dirty="0" smtClean="0">
                          <a:solidFill>
                            <a:schemeClr val="bg1"/>
                          </a:solidFill>
                          <a:latin typeface="Calibri"/>
                          <a:ea typeface="+mn-ea"/>
                        </a:rPr>
                        <a:t>Punjab</a:t>
                      </a:r>
                      <a:br>
                        <a:rPr lang="en-US" sz="950" b="1" i="0" u="none" strike="noStrike" kern="1200" dirty="0" smtClean="0">
                          <a:solidFill>
                            <a:schemeClr val="bg1"/>
                          </a:solidFill>
                          <a:latin typeface="Calibri"/>
                          <a:ea typeface="+mn-ea"/>
                        </a:rPr>
                      </a:br>
                      <a:r>
                        <a:rPr lang="en-US" sz="950" b="1" i="0" u="none" strike="noStrike" kern="1200" baseline="0" dirty="0" smtClean="0">
                          <a:solidFill>
                            <a:schemeClr val="bg1"/>
                          </a:solidFill>
                          <a:latin typeface="Calibri" pitchFamily="34" charset="0"/>
                          <a:ea typeface="+mn-ea"/>
                          <a:cs typeface="Calibri" pitchFamily="34" charset="0"/>
                        </a:rPr>
                        <a:t>(n=402)</a:t>
                      </a:r>
                      <a:endParaRPr lang="en-US" sz="9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182880">
                <a:tc>
                  <a:txBody>
                    <a:bodyPr/>
                    <a:lstStyle/>
                    <a:p>
                      <a:pPr algn="l" fontAlgn="ctr"/>
                      <a:r>
                        <a:rPr lang="en-US" sz="1000" b="0" i="0" u="none" strike="noStrike" kern="1200" dirty="0">
                          <a:solidFill>
                            <a:srgbClr val="002060"/>
                          </a:solidFill>
                          <a:latin typeface="Calibri"/>
                          <a:ea typeface="+mn-ea"/>
                          <a:cs typeface="+mn-cs"/>
                        </a:rPr>
                        <a:t>Brick &amp; Mortar structure / RCC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Modern Pre Engineered Building (PEB)</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19.1 AVAILED GOVERNMENT SUBSIDY OR ASSISTANCE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6" name="TextBox 65"/>
          <p:cNvSpPr txBox="1"/>
          <p:nvPr/>
        </p:nvSpPr>
        <p:spPr>
          <a:xfrm>
            <a:off x="3857131"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 </a:t>
            </a:r>
          </a:p>
        </p:txBody>
      </p:sp>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n=451)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n=1371)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n=600)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n=169)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 xmlns:p14="http://schemas.microsoft.com/office/powerpoint/2010/main" val="1900869649"/>
              </p:ext>
            </p:extLst>
          </p:nvPr>
        </p:nvGraphicFramePr>
        <p:xfrm>
          <a:off x="304801" y="3213329"/>
          <a:ext cx="6305549"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(n=185)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 xmlns:p14="http://schemas.microsoft.com/office/powerpoint/2010/main" val="1900869649"/>
              </p:ext>
            </p:extLst>
          </p:nvPr>
        </p:nvGraphicFramePr>
        <p:xfrm>
          <a:off x="304801" y="4893583"/>
          <a:ext cx="6318504"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21208"/>
                <a:gridCol w="521208"/>
                <a:gridCol w="521208"/>
                <a:gridCol w="521208"/>
                <a:gridCol w="521208"/>
                <a:gridCol w="521208"/>
                <a:gridCol w="640080"/>
                <a:gridCol w="521208"/>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n=188)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900" b="1" i="0" u="none" strike="noStrike" kern="1200" dirty="0" smtClean="0">
                          <a:solidFill>
                            <a:schemeClr val="bg1"/>
                          </a:solidFill>
                          <a:latin typeface="Calibri"/>
                          <a:ea typeface="+mn-ea"/>
                        </a:rPr>
                        <a:t>MP</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(n=156)</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(n=402)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9" name="Round Diagonal Corner Rectangle 18"/>
          <p:cNvSpPr/>
          <p:nvPr/>
        </p:nvSpPr>
        <p:spPr bwMode="auto">
          <a:xfrm>
            <a:off x="338287" y="8001119"/>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There is wide variation in state wise analysis. </a:t>
            </a:r>
          </a:p>
          <a:p>
            <a:pPr marL="177800" lvl="1" indent="-177800" algn="just">
              <a:buFont typeface="Arial" pitchFamily="34" charset="0"/>
              <a:buChar char="•"/>
            </a:pPr>
            <a:r>
              <a:rPr lang="en-US" sz="1200" dirty="0" smtClean="0">
                <a:solidFill>
                  <a:srgbClr val="002060"/>
                </a:solidFill>
                <a:latin typeface="Calibri" pitchFamily="34" charset="0"/>
              </a:rPr>
              <a:t>The incidence of taking subsidies is higher in Maharashtra, Chhattisgarh, Gujarat, Jharkhand, Orissa and TN</a:t>
            </a:r>
            <a:endParaRPr lang="en-US" sz="1200" dirty="0">
              <a:solidFill>
                <a:srgbClr val="002060"/>
              </a:solidFill>
              <a:latin typeface="Calibri" pitchFamily="34" charset="0"/>
            </a:endParaRPr>
          </a:p>
        </p:txBody>
      </p:sp>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2" y="6607175"/>
          <a:ext cx="6307137"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68701"/>
                <a:gridCol w="633251"/>
                <a:gridCol w="633251"/>
                <a:gridCol w="633251"/>
                <a:gridCol w="519465"/>
                <a:gridCol w="519465"/>
                <a:gridCol w="633251"/>
                <a:gridCol w="633251"/>
                <a:gridCol w="633251"/>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(n=37)</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000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0000"/>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000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000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000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0000"/>
                          </a:solidFill>
                          <a:latin typeface="Calibri"/>
                        </a:rPr>
                        <a:t>30</a:t>
                      </a:r>
                      <a:endParaRPr lang="en-US" sz="1000" b="0" i="0" u="none" strike="noStrike" dirty="0">
                        <a:solidFill>
                          <a:srgbClr val="00000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0000"/>
                          </a:solidFill>
                          <a:latin typeface="Calibri"/>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000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0000"/>
                          </a:solidFill>
                          <a:latin typeface="Calibri"/>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000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0000"/>
                          </a:solidFill>
                          <a:latin typeface="Calibri"/>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0000"/>
                          </a:solidFill>
                          <a:latin typeface="Calibri"/>
                        </a:rPr>
                        <a:t>70</a:t>
                      </a:r>
                      <a:endParaRPr lang="en-US" sz="1000" b="0" i="0" u="none" strike="noStrike" dirty="0">
                        <a:solidFill>
                          <a:srgbClr val="00000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IN" dirty="0" smtClean="0"/>
              <a:t>19.2 NUMBER OF TIMES SUBSIDY AVAILED</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6" name="TextBox 65"/>
          <p:cNvSpPr txBox="1"/>
          <p:nvPr/>
        </p:nvSpPr>
        <p:spPr>
          <a:xfrm>
            <a:off x="3705648" y="9669645"/>
            <a:ext cx="1624163"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availed subsidy</a:t>
            </a:r>
            <a:endParaRPr lang="en-US" sz="900" b="1" dirty="0">
              <a:solidFill>
                <a:srgbClr val="FF0000"/>
              </a:solidFill>
              <a:latin typeface="Calibri" pitchFamily="34" charset="0"/>
            </a:endParaRPr>
          </a:p>
        </p:txBody>
      </p:sp>
      <p:graphicFrame>
        <p:nvGraphicFramePr>
          <p:cNvPr id="68" name="Table 67"/>
          <p:cNvGraphicFramePr>
            <a:graphicFrameLocks noGrp="1"/>
          </p:cNvGraphicFramePr>
          <p:nvPr/>
        </p:nvGraphicFramePr>
        <p:xfrm>
          <a:off x="762000" y="2171700"/>
          <a:ext cx="733366" cy="1733553"/>
        </p:xfrm>
        <a:graphic>
          <a:graphicData uri="http://schemas.openxmlformats.org/drawingml/2006/table">
            <a:tbl>
              <a:tblPr/>
              <a:tblGrid>
                <a:gridCol w="733366"/>
              </a:tblGrid>
              <a:tr h="577851">
                <a:tc>
                  <a:txBody>
                    <a:bodyPr/>
                    <a:lstStyle/>
                    <a:p>
                      <a:pPr algn="r" fontAlgn="ctr"/>
                      <a:r>
                        <a:rPr lang="en-US" sz="1000" b="0" i="0" u="none" strike="noStrike" kern="1200" dirty="0">
                          <a:solidFill>
                            <a:srgbClr val="002060"/>
                          </a:solidFill>
                          <a:latin typeface="Calibri"/>
                          <a:ea typeface="+mn-ea"/>
                          <a:cs typeface="+mn-cs"/>
                        </a:rPr>
                        <a:t>1</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577851">
                <a:tc>
                  <a:txBody>
                    <a:bodyPr/>
                    <a:lstStyle/>
                    <a:p>
                      <a:pPr algn="r" fontAlgn="ctr"/>
                      <a:r>
                        <a:rPr lang="en-US" sz="1000" b="0" i="0" u="none" strike="noStrike" kern="1200" dirty="0">
                          <a:solidFill>
                            <a:srgbClr val="002060"/>
                          </a:solidFill>
                          <a:latin typeface="Calibri"/>
                          <a:ea typeface="+mn-ea"/>
                          <a:cs typeface="+mn-cs"/>
                        </a:rPr>
                        <a:t>2</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77851">
                <a:tc>
                  <a:txBody>
                    <a:bodyPr/>
                    <a:lstStyle/>
                    <a:p>
                      <a:pPr algn="r" fontAlgn="ctr"/>
                      <a:r>
                        <a:rPr lang="en-US" sz="1000" b="0" i="0" u="none" strike="noStrike" kern="1200" dirty="0" smtClean="0">
                          <a:solidFill>
                            <a:srgbClr val="002060"/>
                          </a:solidFill>
                          <a:latin typeface="Calibri"/>
                          <a:ea typeface="+mn-ea"/>
                          <a:cs typeface="+mn-cs"/>
                        </a:rPr>
                        <a:t>Above 2</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69" name="Chart 68"/>
          <p:cNvGraphicFramePr/>
          <p:nvPr/>
        </p:nvGraphicFramePr>
        <p:xfrm>
          <a:off x="5736562" y="2148057"/>
          <a:ext cx="1355483" cy="199867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0" name="Chart 69"/>
          <p:cNvGraphicFramePr/>
          <p:nvPr/>
        </p:nvGraphicFramePr>
        <p:xfrm>
          <a:off x="2044126" y="2148057"/>
          <a:ext cx="1355483" cy="199867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1" name="Chart 70"/>
          <p:cNvGraphicFramePr/>
          <p:nvPr/>
        </p:nvGraphicFramePr>
        <p:xfrm>
          <a:off x="2967235" y="2148057"/>
          <a:ext cx="1355483" cy="199867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2" name="Chart 71"/>
          <p:cNvGraphicFramePr/>
          <p:nvPr/>
        </p:nvGraphicFramePr>
        <p:xfrm>
          <a:off x="3890344" y="2148057"/>
          <a:ext cx="1355483" cy="199867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3" name="Chart 72"/>
          <p:cNvGraphicFramePr/>
          <p:nvPr/>
        </p:nvGraphicFramePr>
        <p:xfrm>
          <a:off x="4813453" y="2148057"/>
          <a:ext cx="1355483" cy="1998670"/>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74" name="Chart 73"/>
          <p:cNvGraphicFramePr/>
          <p:nvPr/>
        </p:nvGraphicFramePr>
        <p:xfrm>
          <a:off x="1121017" y="6078530"/>
          <a:ext cx="1355483" cy="1998670"/>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75" name="Chart 74"/>
          <p:cNvGraphicFramePr/>
          <p:nvPr/>
        </p:nvGraphicFramePr>
        <p:xfrm>
          <a:off x="5736562" y="6078530"/>
          <a:ext cx="1355483" cy="1998670"/>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76" name="Chart 75"/>
          <p:cNvGraphicFramePr/>
          <p:nvPr/>
        </p:nvGraphicFramePr>
        <p:xfrm>
          <a:off x="2274903" y="6078530"/>
          <a:ext cx="1355483" cy="1998670"/>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77" name="Chart 76"/>
          <p:cNvGraphicFramePr/>
          <p:nvPr/>
        </p:nvGraphicFramePr>
        <p:xfrm>
          <a:off x="3428789" y="6078530"/>
          <a:ext cx="1355483" cy="1998670"/>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78" name="Chart 77"/>
          <p:cNvGraphicFramePr/>
          <p:nvPr/>
        </p:nvGraphicFramePr>
        <p:xfrm>
          <a:off x="4582675" y="6078530"/>
          <a:ext cx="1355483" cy="1998670"/>
        </p:xfrm>
        <a:graphic>
          <a:graphicData uri="http://schemas.openxmlformats.org/drawingml/2006/chart">
            <c:chart xmlns:c="http://schemas.openxmlformats.org/drawingml/2006/chart" xmlns:r="http://schemas.openxmlformats.org/officeDocument/2006/relationships" r:id="rId11"/>
          </a:graphicData>
        </a:graphic>
      </p:graphicFrame>
      <p:sp>
        <p:nvSpPr>
          <p:cNvPr id="79" name="Round Diagonal Corner Rectangle 78"/>
          <p:cNvSpPr/>
          <p:nvPr/>
        </p:nvSpPr>
        <p:spPr bwMode="auto">
          <a:xfrm>
            <a:off x="338287" y="4679669"/>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On an average  at overall level  subsidies have been taken 1.2 times by CSs</a:t>
            </a:r>
            <a:endParaRPr lang="en-US" sz="1200" dirty="0">
              <a:solidFill>
                <a:srgbClr val="002060"/>
              </a:solidFill>
              <a:latin typeface="Calibri" pitchFamily="34" charset="0"/>
            </a:endParaRPr>
          </a:p>
        </p:txBody>
      </p:sp>
      <p:sp>
        <p:nvSpPr>
          <p:cNvPr id="80" name="Round Diagonal Corner Rectangle 79"/>
          <p:cNvSpPr/>
          <p:nvPr/>
        </p:nvSpPr>
        <p:spPr bwMode="auto">
          <a:xfrm>
            <a:off x="338287" y="8559935"/>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Zone wise analysis shows that West zone more CSs have taken subsidies and East zone has taken the less number of  CSs have taken subsidies. We have noted earlier that there are more CSs in East zone than in West zone</a:t>
            </a:r>
            <a:endParaRPr lang="en-US" sz="1200" dirty="0">
              <a:solidFill>
                <a:srgbClr val="002060"/>
              </a:solidFill>
              <a:latin typeface="Calibri" pitchFamily="34" charset="0"/>
            </a:endParaRPr>
          </a:p>
        </p:txBody>
      </p:sp>
      <p:cxnSp>
        <p:nvCxnSpPr>
          <p:cNvPr id="81" name="Straight Connector 80"/>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82" name="TextBox 81"/>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122" name="TextBox 121"/>
          <p:cNvSpPr txBox="1"/>
          <p:nvPr/>
        </p:nvSpPr>
        <p:spPr>
          <a:xfrm>
            <a:off x="1188751"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n=2079)</a:t>
            </a:r>
            <a:endParaRPr lang="en-US" sz="1000" b="1" dirty="0">
              <a:solidFill>
                <a:srgbClr val="002060"/>
              </a:solidFill>
              <a:latin typeface="Calibri" pitchFamily="34" charset="0"/>
            </a:endParaRPr>
          </a:p>
        </p:txBody>
      </p:sp>
      <p:sp>
        <p:nvSpPr>
          <p:cNvPr id="123" name="TextBox 122"/>
          <p:cNvSpPr txBox="1"/>
          <p:nvPr/>
        </p:nvSpPr>
        <p:spPr>
          <a:xfrm>
            <a:off x="2485178"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n=916)</a:t>
            </a:r>
            <a:endParaRPr lang="en-US" sz="1000" b="1" dirty="0">
              <a:solidFill>
                <a:srgbClr val="002060"/>
              </a:solidFill>
              <a:latin typeface="Calibri" pitchFamily="34" charset="0"/>
            </a:endParaRPr>
          </a:p>
        </p:txBody>
      </p:sp>
      <p:sp>
        <p:nvSpPr>
          <p:cNvPr id="124" name="TextBox 123"/>
          <p:cNvSpPr txBox="1"/>
          <p:nvPr/>
        </p:nvSpPr>
        <p:spPr>
          <a:xfrm>
            <a:off x="3715880"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n=219)</a:t>
            </a:r>
            <a:endParaRPr lang="en-US" sz="1000" b="1" dirty="0">
              <a:solidFill>
                <a:srgbClr val="002060"/>
              </a:solidFill>
              <a:latin typeface="Calibri" pitchFamily="34" charset="0"/>
            </a:endParaRPr>
          </a:p>
        </p:txBody>
      </p:sp>
      <p:sp>
        <p:nvSpPr>
          <p:cNvPr id="125" name="TextBox 124"/>
          <p:cNvSpPr txBox="1"/>
          <p:nvPr/>
        </p:nvSpPr>
        <p:spPr>
          <a:xfrm>
            <a:off x="4913721" y="5633861"/>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n=557)</a:t>
            </a:r>
            <a:endParaRPr lang="en-US" sz="1000" b="1" dirty="0">
              <a:solidFill>
                <a:srgbClr val="002060"/>
              </a:solidFill>
              <a:latin typeface="Calibri" pitchFamily="34" charset="0"/>
            </a:endParaRPr>
          </a:p>
        </p:txBody>
      </p:sp>
      <p:sp>
        <p:nvSpPr>
          <p:cNvPr id="126" name="TextBox 125"/>
          <p:cNvSpPr txBox="1"/>
          <p:nvPr/>
        </p:nvSpPr>
        <p:spPr>
          <a:xfrm>
            <a:off x="6078699" y="5633861"/>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n=387)</a:t>
            </a:r>
            <a:endParaRPr lang="en-US" sz="1000" b="1" dirty="0">
              <a:solidFill>
                <a:srgbClr val="002060"/>
              </a:solidFill>
              <a:latin typeface="Calibri" pitchFamily="34" charset="0"/>
            </a:endParaRPr>
          </a:p>
        </p:txBody>
      </p:sp>
      <p:graphicFrame>
        <p:nvGraphicFramePr>
          <p:cNvPr id="135" name="Chart 134"/>
          <p:cNvGraphicFramePr/>
          <p:nvPr/>
        </p:nvGraphicFramePr>
        <p:xfrm>
          <a:off x="1115212" y="2148057"/>
          <a:ext cx="1355483" cy="1998670"/>
        </p:xfrm>
        <a:graphic>
          <a:graphicData uri="http://schemas.openxmlformats.org/drawingml/2006/chart">
            <c:chart xmlns:c="http://schemas.openxmlformats.org/drawingml/2006/chart" xmlns:r="http://schemas.openxmlformats.org/officeDocument/2006/relationships" r:id="rId12"/>
          </a:graphicData>
        </a:graphic>
      </p:graphicFrame>
      <p:sp>
        <p:nvSpPr>
          <p:cNvPr id="138" name="TextBox 137"/>
          <p:cNvSpPr txBox="1"/>
          <p:nvPr/>
        </p:nvSpPr>
        <p:spPr>
          <a:xfrm>
            <a:off x="1188751"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n=2079)</a:t>
            </a:r>
            <a:endParaRPr lang="en-US" sz="1000" b="1" dirty="0">
              <a:solidFill>
                <a:srgbClr val="002060"/>
              </a:solidFill>
              <a:latin typeface="Calibri" pitchFamily="34" charset="0"/>
            </a:endParaRPr>
          </a:p>
        </p:txBody>
      </p:sp>
      <p:sp>
        <p:nvSpPr>
          <p:cNvPr id="139" name="TextBox 138"/>
          <p:cNvSpPr txBox="1"/>
          <p:nvPr/>
        </p:nvSpPr>
        <p:spPr>
          <a:xfrm>
            <a:off x="2248664"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n=1850)</a:t>
            </a:r>
            <a:endParaRPr lang="en-US" sz="1000" b="1" dirty="0">
              <a:solidFill>
                <a:srgbClr val="002060"/>
              </a:solidFill>
              <a:latin typeface="Calibri" pitchFamily="34" charset="0"/>
            </a:endParaRPr>
          </a:p>
        </p:txBody>
      </p:sp>
      <p:sp>
        <p:nvSpPr>
          <p:cNvPr id="141" name="TextBox 140"/>
          <p:cNvSpPr txBox="1"/>
          <p:nvPr/>
        </p:nvSpPr>
        <p:spPr>
          <a:xfrm>
            <a:off x="3196132"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n=194)</a:t>
            </a:r>
            <a:endParaRPr lang="en-US" sz="1000" b="1" dirty="0">
              <a:solidFill>
                <a:srgbClr val="002060"/>
              </a:solidFill>
              <a:latin typeface="Calibri" pitchFamily="34" charset="0"/>
            </a:endParaRPr>
          </a:p>
        </p:txBody>
      </p:sp>
      <p:sp>
        <p:nvSpPr>
          <p:cNvPr id="142" name="TextBox 141"/>
          <p:cNvSpPr txBox="1"/>
          <p:nvPr/>
        </p:nvSpPr>
        <p:spPr>
          <a:xfrm>
            <a:off x="4164279" y="1685826"/>
            <a:ext cx="612668"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n=184)</a:t>
            </a:r>
            <a:endParaRPr lang="en-US" sz="1000" b="1" dirty="0">
              <a:solidFill>
                <a:srgbClr val="002060"/>
              </a:solidFill>
              <a:latin typeface="Calibri" pitchFamily="34" charset="0"/>
            </a:endParaRPr>
          </a:p>
        </p:txBody>
      </p:sp>
      <p:sp>
        <p:nvSpPr>
          <p:cNvPr id="144" name="TextBox 143"/>
          <p:cNvSpPr txBox="1"/>
          <p:nvPr/>
        </p:nvSpPr>
        <p:spPr>
          <a:xfrm>
            <a:off x="5169981"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n=17)</a:t>
            </a:r>
            <a:endParaRPr lang="en-US" sz="1000" b="1" dirty="0">
              <a:solidFill>
                <a:srgbClr val="002060"/>
              </a:solidFill>
              <a:latin typeface="Calibri" pitchFamily="34" charset="0"/>
            </a:endParaRPr>
          </a:p>
        </p:txBody>
      </p:sp>
      <p:sp>
        <p:nvSpPr>
          <p:cNvPr id="145" name="TextBox 144"/>
          <p:cNvSpPr txBox="1"/>
          <p:nvPr/>
        </p:nvSpPr>
        <p:spPr>
          <a:xfrm>
            <a:off x="60490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n=9)</a:t>
            </a:r>
            <a:endParaRPr lang="en-US" sz="1000" b="1" dirty="0">
              <a:solidFill>
                <a:srgbClr val="002060"/>
              </a:solidFill>
              <a:latin typeface="Calibri" pitchFamily="34" charset="0"/>
            </a:endParaRPr>
          </a:p>
        </p:txBody>
      </p:sp>
      <p:graphicFrame>
        <p:nvGraphicFramePr>
          <p:cNvPr id="147" name="Table 146"/>
          <p:cNvGraphicFramePr>
            <a:graphicFrameLocks noGrp="1"/>
          </p:cNvGraphicFramePr>
          <p:nvPr/>
        </p:nvGraphicFramePr>
        <p:xfrm>
          <a:off x="762000" y="6105071"/>
          <a:ext cx="733366" cy="1733553"/>
        </p:xfrm>
        <a:graphic>
          <a:graphicData uri="http://schemas.openxmlformats.org/drawingml/2006/table">
            <a:tbl>
              <a:tblPr/>
              <a:tblGrid>
                <a:gridCol w="733366"/>
              </a:tblGrid>
              <a:tr h="577851">
                <a:tc>
                  <a:txBody>
                    <a:bodyPr/>
                    <a:lstStyle/>
                    <a:p>
                      <a:pPr algn="r" fontAlgn="ctr"/>
                      <a:r>
                        <a:rPr lang="en-US" sz="1000" b="0" i="0" u="none" strike="noStrike" kern="1200" dirty="0">
                          <a:solidFill>
                            <a:srgbClr val="002060"/>
                          </a:solidFill>
                          <a:latin typeface="Calibri"/>
                          <a:ea typeface="+mn-ea"/>
                          <a:cs typeface="+mn-cs"/>
                        </a:rPr>
                        <a:t>1</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577851">
                <a:tc>
                  <a:txBody>
                    <a:bodyPr/>
                    <a:lstStyle/>
                    <a:p>
                      <a:pPr algn="r" fontAlgn="ctr"/>
                      <a:r>
                        <a:rPr lang="en-US" sz="1000" b="0" i="0" u="none" strike="noStrike" kern="1200" dirty="0">
                          <a:solidFill>
                            <a:srgbClr val="002060"/>
                          </a:solidFill>
                          <a:latin typeface="Calibri"/>
                          <a:ea typeface="+mn-ea"/>
                          <a:cs typeface="+mn-cs"/>
                        </a:rPr>
                        <a:t>2</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77851">
                <a:tc>
                  <a:txBody>
                    <a:bodyPr/>
                    <a:lstStyle/>
                    <a:p>
                      <a:pPr algn="r" fontAlgn="ctr"/>
                      <a:r>
                        <a:rPr lang="en-US" sz="1000" b="0" i="0" u="none" strike="noStrike" kern="1200" dirty="0" smtClean="0">
                          <a:solidFill>
                            <a:srgbClr val="002060"/>
                          </a:solidFill>
                          <a:latin typeface="Calibri"/>
                          <a:ea typeface="+mn-ea"/>
                          <a:cs typeface="+mn-cs"/>
                        </a:rPr>
                        <a:t>Above 2</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pSp>
        <p:nvGrpSpPr>
          <p:cNvPr id="2" name="Group 15"/>
          <p:cNvGrpSpPr/>
          <p:nvPr/>
        </p:nvGrpSpPr>
        <p:grpSpPr>
          <a:xfrm rot="21341217">
            <a:off x="1365141" y="8024439"/>
            <a:ext cx="822960" cy="548640"/>
            <a:chOff x="5431449" y="3593431"/>
            <a:chExt cx="1304698" cy="788099"/>
          </a:xfrm>
        </p:grpSpPr>
        <p:pic>
          <p:nvPicPr>
            <p:cNvPr id="86"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8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1.2</a:t>
              </a:r>
            </a:p>
          </p:txBody>
        </p:sp>
      </p:grpSp>
      <p:grpSp>
        <p:nvGrpSpPr>
          <p:cNvPr id="3" name="Group 15"/>
          <p:cNvGrpSpPr/>
          <p:nvPr/>
        </p:nvGrpSpPr>
        <p:grpSpPr>
          <a:xfrm rot="21341217">
            <a:off x="2514808" y="8024439"/>
            <a:ext cx="822960" cy="548640"/>
            <a:chOff x="5431449" y="3593431"/>
            <a:chExt cx="1304698" cy="788099"/>
          </a:xfrm>
        </p:grpSpPr>
        <p:pic>
          <p:nvPicPr>
            <p:cNvPr id="95"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98"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1.2</a:t>
              </a:r>
            </a:p>
          </p:txBody>
        </p:sp>
      </p:grpSp>
      <p:grpSp>
        <p:nvGrpSpPr>
          <p:cNvPr id="5" name="Group 15"/>
          <p:cNvGrpSpPr/>
          <p:nvPr/>
        </p:nvGrpSpPr>
        <p:grpSpPr>
          <a:xfrm rot="21341217">
            <a:off x="3664475" y="8024439"/>
            <a:ext cx="822960" cy="548640"/>
            <a:chOff x="5431449" y="3593431"/>
            <a:chExt cx="1304698" cy="788099"/>
          </a:xfrm>
        </p:grpSpPr>
        <p:pic>
          <p:nvPicPr>
            <p:cNvPr id="104"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0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1.2</a:t>
              </a:r>
            </a:p>
          </p:txBody>
        </p:sp>
      </p:grpSp>
      <p:grpSp>
        <p:nvGrpSpPr>
          <p:cNvPr id="6" name="Group 15"/>
          <p:cNvGrpSpPr/>
          <p:nvPr/>
        </p:nvGrpSpPr>
        <p:grpSpPr>
          <a:xfrm rot="21341217">
            <a:off x="4814142" y="8024439"/>
            <a:ext cx="822960" cy="548640"/>
            <a:chOff x="5431449" y="3593431"/>
            <a:chExt cx="1304698" cy="788099"/>
          </a:xfrm>
        </p:grpSpPr>
        <p:pic>
          <p:nvPicPr>
            <p:cNvPr id="113"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1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1.1</a:t>
              </a:r>
            </a:p>
          </p:txBody>
        </p:sp>
      </p:grpSp>
      <p:grpSp>
        <p:nvGrpSpPr>
          <p:cNvPr id="7" name="Group 15"/>
          <p:cNvGrpSpPr/>
          <p:nvPr/>
        </p:nvGrpSpPr>
        <p:grpSpPr>
          <a:xfrm rot="21341217">
            <a:off x="5963811" y="8024439"/>
            <a:ext cx="822960" cy="548640"/>
            <a:chOff x="5431449" y="3593431"/>
            <a:chExt cx="1304698" cy="788099"/>
          </a:xfrm>
        </p:grpSpPr>
        <p:pic>
          <p:nvPicPr>
            <p:cNvPr id="119"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2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1.2</a:t>
              </a:r>
            </a:p>
          </p:txBody>
        </p:sp>
      </p:grpSp>
      <p:grpSp>
        <p:nvGrpSpPr>
          <p:cNvPr id="9" name="Group 15"/>
          <p:cNvGrpSpPr/>
          <p:nvPr/>
        </p:nvGrpSpPr>
        <p:grpSpPr>
          <a:xfrm rot="21341217">
            <a:off x="1365141" y="4108446"/>
            <a:ext cx="822960" cy="548640"/>
            <a:chOff x="5431449" y="3593431"/>
            <a:chExt cx="1304698" cy="788099"/>
          </a:xfrm>
        </p:grpSpPr>
        <p:pic>
          <p:nvPicPr>
            <p:cNvPr id="127"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28"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1.2</a:t>
              </a:r>
            </a:p>
          </p:txBody>
        </p:sp>
      </p:grpSp>
      <p:grpSp>
        <p:nvGrpSpPr>
          <p:cNvPr id="10" name="Group 15"/>
          <p:cNvGrpSpPr/>
          <p:nvPr/>
        </p:nvGrpSpPr>
        <p:grpSpPr>
          <a:xfrm rot="21341217">
            <a:off x="2283351" y="4108446"/>
            <a:ext cx="822960" cy="548640"/>
            <a:chOff x="5431449" y="3593431"/>
            <a:chExt cx="1304698" cy="788099"/>
          </a:xfrm>
        </p:grpSpPr>
        <p:pic>
          <p:nvPicPr>
            <p:cNvPr id="130"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3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1.2</a:t>
              </a:r>
            </a:p>
          </p:txBody>
        </p:sp>
      </p:grpSp>
      <p:grpSp>
        <p:nvGrpSpPr>
          <p:cNvPr id="11" name="Group 15"/>
          <p:cNvGrpSpPr/>
          <p:nvPr/>
        </p:nvGrpSpPr>
        <p:grpSpPr>
          <a:xfrm rot="21341217">
            <a:off x="3201561" y="4108446"/>
            <a:ext cx="822960" cy="548640"/>
            <a:chOff x="5431449" y="3593431"/>
            <a:chExt cx="1304698" cy="788099"/>
          </a:xfrm>
        </p:grpSpPr>
        <p:pic>
          <p:nvPicPr>
            <p:cNvPr id="133"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3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1.2</a:t>
              </a:r>
            </a:p>
          </p:txBody>
        </p:sp>
      </p:grpSp>
      <p:grpSp>
        <p:nvGrpSpPr>
          <p:cNvPr id="12" name="Group 15"/>
          <p:cNvGrpSpPr/>
          <p:nvPr/>
        </p:nvGrpSpPr>
        <p:grpSpPr>
          <a:xfrm rot="21341217">
            <a:off x="4119771" y="4108446"/>
            <a:ext cx="822960" cy="548640"/>
            <a:chOff x="5431449" y="3593431"/>
            <a:chExt cx="1304698" cy="788099"/>
          </a:xfrm>
        </p:grpSpPr>
        <p:pic>
          <p:nvPicPr>
            <p:cNvPr id="137"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4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1.1</a:t>
              </a:r>
            </a:p>
          </p:txBody>
        </p:sp>
      </p:grpSp>
      <p:grpSp>
        <p:nvGrpSpPr>
          <p:cNvPr id="13" name="Group 15"/>
          <p:cNvGrpSpPr/>
          <p:nvPr/>
        </p:nvGrpSpPr>
        <p:grpSpPr>
          <a:xfrm rot="21341217">
            <a:off x="5037981" y="4108446"/>
            <a:ext cx="822960" cy="548640"/>
            <a:chOff x="5431449" y="3593431"/>
            <a:chExt cx="1304698" cy="788099"/>
          </a:xfrm>
        </p:grpSpPr>
        <p:pic>
          <p:nvPicPr>
            <p:cNvPr id="146"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4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1.2</a:t>
              </a:r>
            </a:p>
          </p:txBody>
        </p:sp>
      </p:grpSp>
      <p:grpSp>
        <p:nvGrpSpPr>
          <p:cNvPr id="14" name="Group 112"/>
          <p:cNvGrpSpPr/>
          <p:nvPr/>
        </p:nvGrpSpPr>
        <p:grpSpPr>
          <a:xfrm rot="21341217">
            <a:off x="5956191" y="4108446"/>
            <a:ext cx="822960" cy="548640"/>
            <a:chOff x="5431449" y="3593431"/>
            <a:chExt cx="1304698" cy="788099"/>
          </a:xfrm>
        </p:grpSpPr>
        <p:pic>
          <p:nvPicPr>
            <p:cNvPr id="151" name="Picture 67" descr="Post_blue-pin.jpg"/>
            <p:cNvPicPr>
              <a:picLocks noChangeAspect="1"/>
            </p:cNvPicPr>
            <p:nvPr/>
          </p:nvPicPr>
          <p:blipFill>
            <a:blip r:embed="rId13" cstate="print"/>
            <a:srcRect/>
            <a:stretch>
              <a:fillRect/>
            </a:stretch>
          </p:blipFill>
          <p:spPr bwMode="auto">
            <a:xfrm>
              <a:off x="5431449" y="3593431"/>
              <a:ext cx="1304698" cy="788099"/>
            </a:xfrm>
            <a:prstGeom prst="rect">
              <a:avLst/>
            </a:prstGeom>
            <a:noFill/>
            <a:ln w="9525">
              <a:noFill/>
              <a:miter lim="800000"/>
              <a:headEnd/>
              <a:tailEnd/>
            </a:ln>
          </p:spPr>
        </p:pic>
        <p:sp>
          <p:nvSpPr>
            <p:cNvPr id="15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900" b="1" dirty="0">
                  <a:solidFill>
                    <a:srgbClr val="002060"/>
                  </a:solidFill>
                  <a:latin typeface="Lucida Calligraphy" pitchFamily="66" charset="0"/>
                </a:rPr>
                <a:t>MEAN </a:t>
              </a:r>
              <a:br>
                <a:rPr lang="en-US" sz="900" b="1" dirty="0">
                  <a:solidFill>
                    <a:srgbClr val="002060"/>
                  </a:solidFill>
                  <a:latin typeface="Lucida Calligraphy" pitchFamily="66" charset="0"/>
                </a:rPr>
              </a:br>
              <a:r>
                <a:rPr lang="en-US" sz="900" b="1" dirty="0" smtClean="0">
                  <a:solidFill>
                    <a:srgbClr val="002060"/>
                  </a:solidFill>
                  <a:latin typeface="Lucida Calligraphy" pitchFamily="66" charset="0"/>
                </a:rPr>
                <a:t>1.6</a:t>
              </a:r>
            </a:p>
          </p:txBody>
        </p:sp>
      </p:grpSp>
    </p:spTree>
  </p:cSld>
  <p:clrMapOvr>
    <a:masterClrMapping/>
  </p:clrMapOvr>
  <p:transition/>
  <p:timing>
    <p:tnLst>
      <p:par>
        <p:cTn id="1" dur="indefinite" restart="never" nodeType="tmRoot"/>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IN" dirty="0" smtClean="0"/>
              <a:t>19.2 NUMBER OF TIMES SUBSIDY AVAILED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n=2079)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n=237)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n=651)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n=227)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chemeClr val="tx1"/>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Above 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3351883"/>
          <a:ext cx="6305549" cy="1613656"/>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(n=2079)</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n=258)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Above 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2056">
                <a:tc>
                  <a:txBody>
                    <a:bodyPr/>
                    <a:lstStyle/>
                    <a:p>
                      <a:pPr algn="l" fontAlgn="ctr"/>
                      <a:r>
                        <a:rPr lang="en-US" sz="1000" b="1" i="0" u="none" strike="noStrike" kern="1200" dirty="0" smtClean="0">
                          <a:solidFill>
                            <a:srgbClr val="002060"/>
                          </a:solidFill>
                          <a:latin typeface="Calibri"/>
                          <a:ea typeface="+mn-ea"/>
                          <a:cs typeface="+mn-cs"/>
                        </a:rPr>
                        <a:t>MEAN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smtClean="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Round Diagonal Corner Rectangle 11"/>
          <p:cNvSpPr/>
          <p:nvPr/>
        </p:nvSpPr>
        <p:spPr bwMode="auto">
          <a:xfrm>
            <a:off x="338287" y="8661515"/>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The average number of Karnataka cold stores  is higher in number of subsidies taken compared to other states.</a:t>
            </a:r>
            <a:endParaRPr lang="en-US" sz="1200" dirty="0">
              <a:solidFill>
                <a:srgbClr val="002060"/>
              </a:solidFill>
              <a:latin typeface="Calibri" pitchFamily="34" charset="0"/>
            </a:endParaRPr>
          </a:p>
        </p:txBody>
      </p:sp>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5170691"/>
          <a:ext cx="6318504"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(n=2079)</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(n=150)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Above 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smtClean="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1"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04802" y="6989498"/>
          <a:ext cx="6307137"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68701"/>
                <a:gridCol w="633251"/>
                <a:gridCol w="633251"/>
                <a:gridCol w="633251"/>
                <a:gridCol w="519465"/>
                <a:gridCol w="519465"/>
                <a:gridCol w="633251"/>
                <a:gridCol w="633251"/>
                <a:gridCol w="633251"/>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(n=2079)</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(n=11)</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smtClean="0">
                          <a:solidFill>
                            <a:srgbClr val="002060"/>
                          </a:solidFill>
                          <a:latin typeface="Calibri"/>
                          <a:ea typeface="+mn-ea"/>
                          <a:cs typeface="+mn-cs"/>
                        </a:rPr>
                        <a:t>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chemeClr val="tx1"/>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73</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18</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smtClean="0">
                          <a:solidFill>
                            <a:srgbClr val="002060"/>
                          </a:solidFill>
                          <a:latin typeface="Calibri"/>
                          <a:ea typeface="+mn-ea"/>
                          <a:cs typeface="+mn-cs"/>
                        </a:rPr>
                        <a:t>Above 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chemeClr val="tx1"/>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a:solidFill>
                            <a:schemeClr val="tx1"/>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dirty="0" smtClean="0">
                          <a:solidFill>
                            <a:schemeClr val="tx1"/>
                          </a:solidFill>
                          <a:latin typeface="Calibri"/>
                        </a:rPr>
                        <a:t>1.2</a:t>
                      </a:r>
                      <a:endParaRPr lang="en-US" sz="1000" b="1"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5" name="TextBox 14"/>
          <p:cNvSpPr txBox="1"/>
          <p:nvPr/>
        </p:nvSpPr>
        <p:spPr>
          <a:xfrm>
            <a:off x="3705648" y="9669645"/>
            <a:ext cx="1624163"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availed subsidy</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19.3 UTILIZATION OF GOVERNMENT SUBSIDIES AND ASSISTANCE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28" name="Table 27"/>
          <p:cNvGraphicFramePr>
            <a:graphicFrameLocks noGrp="1"/>
          </p:cNvGraphicFramePr>
          <p:nvPr/>
        </p:nvGraphicFramePr>
        <p:xfrm>
          <a:off x="152400" y="2198184"/>
          <a:ext cx="1342966" cy="3773990"/>
        </p:xfrm>
        <a:graphic>
          <a:graphicData uri="http://schemas.openxmlformats.org/drawingml/2006/table">
            <a:tbl>
              <a:tblPr/>
              <a:tblGrid>
                <a:gridCol w="1342966"/>
              </a:tblGrid>
              <a:tr h="565425">
                <a:tc>
                  <a:txBody>
                    <a:bodyPr/>
                    <a:lstStyle/>
                    <a:p>
                      <a:pPr algn="r" fontAlgn="ctr"/>
                      <a:r>
                        <a:rPr lang="en-US" sz="900" b="0" i="0" u="none" strike="noStrike" kern="1200" dirty="0" smtClean="0">
                          <a:solidFill>
                            <a:srgbClr val="002060"/>
                          </a:solidFill>
                          <a:latin typeface="Calibri"/>
                          <a:ea typeface="+mn-ea"/>
                          <a:cs typeface="+mn-cs"/>
                        </a:rPr>
                        <a:t>Capacity Build</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531220">
                <a:tc>
                  <a:txBody>
                    <a:bodyPr/>
                    <a:lstStyle/>
                    <a:p>
                      <a:pPr algn="r" fontAlgn="ctr"/>
                      <a:r>
                        <a:rPr lang="en-US" sz="900" b="0" i="0" u="none" strike="noStrike" kern="1200" dirty="0">
                          <a:solidFill>
                            <a:srgbClr val="002060"/>
                          </a:solidFill>
                          <a:latin typeface="Calibri"/>
                          <a:ea typeface="+mn-ea"/>
                          <a:cs typeface="+mn-cs"/>
                        </a:rPr>
                        <a:t> Training to </a:t>
                      </a:r>
                      <a:r>
                        <a:rPr lang="en-US" sz="900" b="0" i="0" u="none" strike="noStrike" kern="1200" dirty="0" smtClean="0">
                          <a:solidFill>
                            <a:srgbClr val="002060"/>
                          </a:solidFill>
                          <a:latin typeface="Calibri"/>
                          <a:ea typeface="+mn-ea"/>
                          <a:cs typeface="+mn-cs"/>
                        </a:rPr>
                        <a:t>Managers</a:t>
                      </a:r>
                      <a:endParaRPr lang="en-US" sz="9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52468">
                <a:tc>
                  <a:txBody>
                    <a:bodyPr/>
                    <a:lstStyle/>
                    <a:p>
                      <a:pPr algn="r" fontAlgn="ctr"/>
                      <a:r>
                        <a:rPr lang="en-US" sz="900" b="0" i="0" u="none" strike="noStrike" kern="1200" dirty="0" smtClean="0">
                          <a:solidFill>
                            <a:srgbClr val="002060"/>
                          </a:solidFill>
                          <a:latin typeface="Calibri"/>
                          <a:ea typeface="+mn-ea"/>
                          <a:cs typeface="+mn-cs"/>
                        </a:rPr>
                        <a:t>Technology upgradation </a:t>
                      </a:r>
                      <a:r>
                        <a:rPr lang="en-US" sz="900" b="0" i="0" u="none" strike="noStrike" kern="1200" dirty="0">
                          <a:solidFill>
                            <a:srgbClr val="002060"/>
                          </a:solidFill>
                          <a:latin typeface="Calibri"/>
                          <a:ea typeface="+mn-ea"/>
                          <a:cs typeface="+mn-cs"/>
                        </a:rPr>
                        <a:t>/ Modernization</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41843">
                <a:tc>
                  <a:txBody>
                    <a:bodyPr/>
                    <a:lstStyle/>
                    <a:p>
                      <a:pPr algn="r" fontAlgn="ctr"/>
                      <a:r>
                        <a:rPr lang="en-US" sz="900" b="0" i="0" u="none" strike="noStrike" kern="1200" dirty="0">
                          <a:solidFill>
                            <a:srgbClr val="002060"/>
                          </a:solidFill>
                          <a:latin typeface="Calibri"/>
                          <a:ea typeface="+mn-ea"/>
                          <a:cs typeface="+mn-cs"/>
                        </a:rPr>
                        <a:t> Training to </a:t>
                      </a:r>
                      <a:r>
                        <a:rPr lang="en-US" sz="900" b="0" i="0" u="none" strike="noStrike" kern="1200" dirty="0" smtClean="0">
                          <a:solidFill>
                            <a:srgbClr val="002060"/>
                          </a:solidFill>
                          <a:latin typeface="Calibri"/>
                          <a:ea typeface="+mn-ea"/>
                          <a:cs typeface="+mn-cs"/>
                        </a:rPr>
                        <a:t>operators</a:t>
                      </a:r>
                      <a:endParaRPr lang="en-US" sz="9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20595">
                <a:tc>
                  <a:txBody>
                    <a:bodyPr/>
                    <a:lstStyle/>
                    <a:p>
                      <a:pPr algn="r" fontAlgn="ctr"/>
                      <a:r>
                        <a:rPr lang="en-US" sz="900" b="0" i="0" u="none" strike="noStrike" kern="1200" dirty="0">
                          <a:solidFill>
                            <a:srgbClr val="002060"/>
                          </a:solidFill>
                          <a:latin typeface="Calibri"/>
                          <a:ea typeface="+mn-ea"/>
                          <a:cs typeface="+mn-cs"/>
                        </a:rPr>
                        <a:t> Marketing Support</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09971">
                <a:tc>
                  <a:txBody>
                    <a:bodyPr/>
                    <a:lstStyle/>
                    <a:p>
                      <a:pPr algn="r" fontAlgn="ctr"/>
                      <a:r>
                        <a:rPr lang="en-US" sz="900" b="0" i="0" u="none" strike="noStrike" kern="1200" dirty="0">
                          <a:solidFill>
                            <a:srgbClr val="002060"/>
                          </a:solidFill>
                          <a:latin typeface="Calibri"/>
                          <a:ea typeface="+mn-ea"/>
                          <a:cs typeface="+mn-cs"/>
                        </a:rPr>
                        <a:t> Reefer trucks</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52468">
                <a:tc>
                  <a:txBody>
                    <a:bodyPr/>
                    <a:lstStyle/>
                    <a:p>
                      <a:pPr algn="r" fontAlgn="ctr"/>
                      <a:r>
                        <a:rPr lang="en-US" sz="900" b="0" i="0" u="none" strike="noStrike" kern="1200" dirty="0" smtClean="0">
                          <a:solidFill>
                            <a:srgbClr val="002060"/>
                          </a:solidFill>
                          <a:latin typeface="Calibri"/>
                          <a:ea typeface="+mn-ea"/>
                          <a:cs typeface="+mn-cs"/>
                        </a:rPr>
                        <a:t>Auxiliary </a:t>
                      </a:r>
                      <a:r>
                        <a:rPr lang="en-US" sz="900" b="0" i="0" u="none" strike="noStrike" kern="1200" dirty="0">
                          <a:solidFill>
                            <a:srgbClr val="002060"/>
                          </a:solidFill>
                          <a:latin typeface="Calibri"/>
                          <a:ea typeface="+mn-ea"/>
                          <a:cs typeface="+mn-cs"/>
                        </a:rPr>
                        <a:t>equipments </a:t>
                      </a:r>
                      <a:endParaRPr lang="en-US" sz="900" b="0" i="0" u="none" strike="noStrike" kern="1200" dirty="0" smtClean="0">
                        <a:solidFill>
                          <a:srgbClr val="002060"/>
                        </a:solidFill>
                        <a:latin typeface="Calibri"/>
                        <a:ea typeface="+mn-ea"/>
                        <a:cs typeface="+mn-cs"/>
                      </a:endParaRPr>
                    </a:p>
                    <a:p>
                      <a:pPr algn="r" fontAlgn="ctr"/>
                      <a:r>
                        <a:rPr lang="en-US" sz="900" b="0" i="0" u="none" strike="noStrike" kern="1200" dirty="0" smtClean="0">
                          <a:solidFill>
                            <a:srgbClr val="002060"/>
                          </a:solidFill>
                          <a:latin typeface="Calibri"/>
                          <a:ea typeface="+mn-ea"/>
                          <a:cs typeface="+mn-cs"/>
                        </a:rPr>
                        <a:t>(S &amp;G, Packaging</a:t>
                      </a:r>
                      <a:r>
                        <a:rPr lang="en-US" sz="900" b="0" i="0" u="none" strike="noStrike" kern="1200" dirty="0">
                          <a:solidFill>
                            <a:srgbClr val="002060"/>
                          </a:solidFill>
                          <a:latin typeface="Calibri"/>
                          <a:ea typeface="+mn-ea"/>
                          <a:cs typeface="+mn-cs"/>
                        </a:rPr>
                        <a:t>, Ripening chambers </a:t>
                      </a:r>
                      <a:r>
                        <a:rPr lang="en-US" sz="900" b="0" i="0" u="none" strike="noStrike" kern="1200" dirty="0" smtClean="0">
                          <a:solidFill>
                            <a:srgbClr val="002060"/>
                          </a:solidFill>
                          <a:latin typeface="Calibri"/>
                          <a:ea typeface="+mn-ea"/>
                          <a:cs typeface="+mn-cs"/>
                        </a:rPr>
                        <a:t>etc)</a:t>
                      </a:r>
                      <a:endParaRPr lang="en-US" sz="9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29" name="TextBox 28"/>
          <p:cNvSpPr txBox="1"/>
          <p:nvPr/>
        </p:nvSpPr>
        <p:spPr>
          <a:xfrm>
            <a:off x="1188751"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n=2079)</a:t>
            </a:r>
            <a:endParaRPr lang="en-US" sz="1000" b="1" dirty="0">
              <a:solidFill>
                <a:srgbClr val="002060"/>
              </a:solidFill>
              <a:latin typeface="Calibri" pitchFamily="34" charset="0"/>
            </a:endParaRPr>
          </a:p>
        </p:txBody>
      </p:sp>
      <p:sp>
        <p:nvSpPr>
          <p:cNvPr id="30" name="TextBox 29"/>
          <p:cNvSpPr txBox="1"/>
          <p:nvPr/>
        </p:nvSpPr>
        <p:spPr>
          <a:xfrm>
            <a:off x="2248664"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n=1850)</a:t>
            </a:r>
            <a:endParaRPr lang="en-US" sz="1000" b="1" dirty="0">
              <a:solidFill>
                <a:srgbClr val="002060"/>
              </a:solidFill>
              <a:latin typeface="Calibri" pitchFamily="34" charset="0"/>
            </a:endParaRPr>
          </a:p>
        </p:txBody>
      </p:sp>
      <p:sp>
        <p:nvSpPr>
          <p:cNvPr id="31" name="TextBox 30"/>
          <p:cNvSpPr txBox="1"/>
          <p:nvPr/>
        </p:nvSpPr>
        <p:spPr>
          <a:xfrm>
            <a:off x="3196132"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n=194)</a:t>
            </a:r>
            <a:endParaRPr lang="en-US" sz="1000" b="1" dirty="0">
              <a:solidFill>
                <a:srgbClr val="002060"/>
              </a:solidFill>
              <a:latin typeface="Calibri" pitchFamily="34" charset="0"/>
            </a:endParaRPr>
          </a:p>
        </p:txBody>
      </p:sp>
      <p:sp>
        <p:nvSpPr>
          <p:cNvPr id="32" name="TextBox 31"/>
          <p:cNvSpPr txBox="1"/>
          <p:nvPr/>
        </p:nvSpPr>
        <p:spPr>
          <a:xfrm>
            <a:off x="4164279" y="1685826"/>
            <a:ext cx="612668"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n=184)</a:t>
            </a:r>
            <a:endParaRPr lang="en-US" sz="1000" b="1" dirty="0">
              <a:solidFill>
                <a:srgbClr val="002060"/>
              </a:solidFill>
              <a:latin typeface="Calibri" pitchFamily="34" charset="0"/>
            </a:endParaRPr>
          </a:p>
        </p:txBody>
      </p:sp>
      <p:sp>
        <p:nvSpPr>
          <p:cNvPr id="33" name="TextBox 32"/>
          <p:cNvSpPr txBox="1"/>
          <p:nvPr/>
        </p:nvSpPr>
        <p:spPr>
          <a:xfrm>
            <a:off x="5169981"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n=17)</a:t>
            </a:r>
            <a:endParaRPr lang="en-US" sz="1000" b="1" dirty="0">
              <a:solidFill>
                <a:srgbClr val="002060"/>
              </a:solidFill>
              <a:latin typeface="Calibri" pitchFamily="34" charset="0"/>
            </a:endParaRPr>
          </a:p>
        </p:txBody>
      </p:sp>
      <p:sp>
        <p:nvSpPr>
          <p:cNvPr id="34" name="TextBox 33"/>
          <p:cNvSpPr txBox="1"/>
          <p:nvPr/>
        </p:nvSpPr>
        <p:spPr>
          <a:xfrm>
            <a:off x="6049045"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n=9)</a:t>
            </a:r>
            <a:endParaRPr lang="en-US" sz="1000" b="1" dirty="0">
              <a:solidFill>
                <a:srgbClr val="002060"/>
              </a:solidFill>
              <a:latin typeface="Calibri" pitchFamily="34" charset="0"/>
            </a:endParaRPr>
          </a:p>
        </p:txBody>
      </p:sp>
      <p:graphicFrame>
        <p:nvGraphicFramePr>
          <p:cNvPr id="35" name="Chart 34"/>
          <p:cNvGraphicFramePr/>
          <p:nvPr/>
        </p:nvGraphicFramePr>
        <p:xfrm>
          <a:off x="1121017" y="2148056"/>
          <a:ext cx="1355483" cy="448134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6" name="Chart 35"/>
          <p:cNvGraphicFramePr/>
          <p:nvPr/>
        </p:nvGraphicFramePr>
        <p:xfrm>
          <a:off x="2043037" y="2148056"/>
          <a:ext cx="1355483" cy="448134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7" name="Chart 36"/>
          <p:cNvGraphicFramePr/>
          <p:nvPr/>
        </p:nvGraphicFramePr>
        <p:xfrm>
          <a:off x="2965057" y="2148056"/>
          <a:ext cx="1355483" cy="448134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8" name="Chart 37"/>
          <p:cNvGraphicFramePr/>
          <p:nvPr/>
        </p:nvGraphicFramePr>
        <p:xfrm>
          <a:off x="3887077" y="2148056"/>
          <a:ext cx="1355483" cy="4481344"/>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9" name="Chart 38"/>
          <p:cNvGraphicFramePr/>
          <p:nvPr/>
        </p:nvGraphicFramePr>
        <p:xfrm>
          <a:off x="4809097" y="2071856"/>
          <a:ext cx="1355483" cy="448134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0" name="Chart 39"/>
          <p:cNvGraphicFramePr/>
          <p:nvPr/>
        </p:nvGraphicFramePr>
        <p:xfrm>
          <a:off x="5731117" y="2148056"/>
          <a:ext cx="1355483" cy="4481344"/>
        </p:xfrm>
        <a:graphic>
          <a:graphicData uri="http://schemas.openxmlformats.org/drawingml/2006/chart">
            <c:chart xmlns:c="http://schemas.openxmlformats.org/drawingml/2006/chart" xmlns:r="http://schemas.openxmlformats.org/officeDocument/2006/relationships" r:id="rId7"/>
          </a:graphicData>
        </a:graphic>
      </p:graphicFrame>
      <p:sp>
        <p:nvSpPr>
          <p:cNvPr id="41" name="Round Diagonal Corner Rectangle 40"/>
          <p:cNvSpPr/>
          <p:nvPr/>
        </p:nvSpPr>
        <p:spPr bwMode="auto">
          <a:xfrm>
            <a:off x="338287" y="655353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The purpose of taking subsidy related to cold storage is mainly for capacity expansion, training, and technology up gradation</a:t>
            </a:r>
            <a:endParaRPr lang="en-US" sz="1200" dirty="0">
              <a:solidFill>
                <a:srgbClr val="002060"/>
              </a:solidFill>
              <a:latin typeface="Calibri" pitchFamily="34" charset="0"/>
            </a:endParaRPr>
          </a:p>
        </p:txBody>
      </p:sp>
      <p:sp>
        <p:nvSpPr>
          <p:cNvPr id="20" name="TextBox 19"/>
          <p:cNvSpPr txBox="1"/>
          <p:nvPr/>
        </p:nvSpPr>
        <p:spPr>
          <a:xfrm>
            <a:off x="3705648" y="9669645"/>
            <a:ext cx="1624163"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availed subsidy</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19.3 UTILIZATION OF GOVERNMENT SUBSIDIES AND ASSISTANCE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9" name="TextBox 8"/>
          <p:cNvSpPr txBox="1"/>
          <p:nvPr/>
        </p:nvSpPr>
        <p:spPr>
          <a:xfrm>
            <a:off x="2609009" y="1531938"/>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n=916)</a:t>
            </a:r>
            <a:endParaRPr lang="en-US" sz="1000" b="1" dirty="0">
              <a:solidFill>
                <a:srgbClr val="002060"/>
              </a:solidFill>
              <a:latin typeface="Calibri" pitchFamily="34" charset="0"/>
            </a:endParaRPr>
          </a:p>
        </p:txBody>
      </p:sp>
      <p:sp>
        <p:nvSpPr>
          <p:cNvPr id="10" name="TextBox 9"/>
          <p:cNvSpPr txBox="1"/>
          <p:nvPr/>
        </p:nvSpPr>
        <p:spPr>
          <a:xfrm>
            <a:off x="3773044" y="1531938"/>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n=219)</a:t>
            </a:r>
            <a:endParaRPr lang="en-US" sz="1000" b="1" dirty="0">
              <a:solidFill>
                <a:srgbClr val="002060"/>
              </a:solidFill>
              <a:latin typeface="Calibri" pitchFamily="34" charset="0"/>
            </a:endParaRPr>
          </a:p>
        </p:txBody>
      </p:sp>
      <p:sp>
        <p:nvSpPr>
          <p:cNvPr id="11" name="TextBox 10"/>
          <p:cNvSpPr txBox="1"/>
          <p:nvPr/>
        </p:nvSpPr>
        <p:spPr>
          <a:xfrm>
            <a:off x="4871355" y="1531938"/>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n=557)</a:t>
            </a:r>
            <a:endParaRPr lang="en-US" sz="1000" b="1" dirty="0">
              <a:solidFill>
                <a:srgbClr val="002060"/>
              </a:solidFill>
              <a:latin typeface="Calibri" pitchFamily="34" charset="0"/>
            </a:endParaRPr>
          </a:p>
        </p:txBody>
      </p:sp>
      <p:graphicFrame>
        <p:nvGraphicFramePr>
          <p:cNvPr id="13" name="Chart 12"/>
          <p:cNvGraphicFramePr/>
          <p:nvPr/>
        </p:nvGraphicFramePr>
        <p:xfrm>
          <a:off x="2273542" y="2148056"/>
          <a:ext cx="1355483" cy="451223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4" name="Chart 13"/>
          <p:cNvGraphicFramePr/>
          <p:nvPr/>
        </p:nvGraphicFramePr>
        <p:xfrm>
          <a:off x="3426067" y="2148055"/>
          <a:ext cx="1355483" cy="449988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5" name="Chart 14"/>
          <p:cNvGraphicFramePr/>
          <p:nvPr/>
        </p:nvGraphicFramePr>
        <p:xfrm>
          <a:off x="4578592" y="2148055"/>
          <a:ext cx="1355483" cy="4499880"/>
        </p:xfrm>
        <a:graphic>
          <a:graphicData uri="http://schemas.openxmlformats.org/drawingml/2006/chart">
            <c:chart xmlns:c="http://schemas.openxmlformats.org/drawingml/2006/chart" xmlns:r="http://schemas.openxmlformats.org/officeDocument/2006/relationships" r:id="rId4"/>
          </a:graphicData>
        </a:graphic>
      </p:graphicFrame>
      <p:sp>
        <p:nvSpPr>
          <p:cNvPr id="29" name="TextBox 28"/>
          <p:cNvSpPr txBox="1"/>
          <p:nvPr/>
        </p:nvSpPr>
        <p:spPr>
          <a:xfrm>
            <a:off x="5953635" y="1531938"/>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n=387)</a:t>
            </a:r>
            <a:endParaRPr lang="en-US" sz="1000" b="1" dirty="0">
              <a:solidFill>
                <a:srgbClr val="002060"/>
              </a:solidFill>
              <a:latin typeface="Calibri" pitchFamily="34" charset="0"/>
            </a:endParaRPr>
          </a:p>
        </p:txBody>
      </p:sp>
      <p:graphicFrame>
        <p:nvGraphicFramePr>
          <p:cNvPr id="30" name="Chart 29"/>
          <p:cNvGraphicFramePr/>
          <p:nvPr/>
        </p:nvGraphicFramePr>
        <p:xfrm>
          <a:off x="5731117" y="2148055"/>
          <a:ext cx="1355483" cy="4499880"/>
        </p:xfrm>
        <a:graphic>
          <a:graphicData uri="http://schemas.openxmlformats.org/drawingml/2006/chart">
            <c:chart xmlns:c="http://schemas.openxmlformats.org/drawingml/2006/chart" xmlns:r="http://schemas.openxmlformats.org/officeDocument/2006/relationships" r:id="rId5"/>
          </a:graphicData>
        </a:graphic>
      </p:graphicFrame>
      <p:sp>
        <p:nvSpPr>
          <p:cNvPr id="34" name="TextBox 33"/>
          <p:cNvSpPr txBox="1"/>
          <p:nvPr/>
        </p:nvSpPr>
        <p:spPr>
          <a:xfrm>
            <a:off x="139698" y="1104900"/>
            <a:ext cx="4184652"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36" name="Table 35"/>
          <p:cNvGraphicFramePr>
            <a:graphicFrameLocks noGrp="1"/>
          </p:cNvGraphicFramePr>
          <p:nvPr/>
        </p:nvGraphicFramePr>
        <p:xfrm>
          <a:off x="152400" y="2198182"/>
          <a:ext cx="1342966" cy="3754942"/>
        </p:xfrm>
        <a:graphic>
          <a:graphicData uri="http://schemas.openxmlformats.org/drawingml/2006/table">
            <a:tbl>
              <a:tblPr/>
              <a:tblGrid>
                <a:gridCol w="1342966"/>
              </a:tblGrid>
              <a:tr h="562571">
                <a:tc>
                  <a:txBody>
                    <a:bodyPr/>
                    <a:lstStyle/>
                    <a:p>
                      <a:pPr algn="r" fontAlgn="ctr"/>
                      <a:r>
                        <a:rPr lang="en-US" sz="900" b="0" i="0" u="none" strike="noStrike" kern="1200" dirty="0" smtClean="0">
                          <a:solidFill>
                            <a:srgbClr val="002060"/>
                          </a:solidFill>
                          <a:latin typeface="Calibri"/>
                          <a:ea typeface="+mn-ea"/>
                          <a:cs typeface="+mn-cs"/>
                        </a:rPr>
                        <a:t>Capacity Build</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528538">
                <a:tc>
                  <a:txBody>
                    <a:bodyPr/>
                    <a:lstStyle/>
                    <a:p>
                      <a:pPr algn="r" fontAlgn="ctr"/>
                      <a:r>
                        <a:rPr lang="en-US" sz="900" b="0" i="0" u="none" strike="noStrike" kern="1200" dirty="0">
                          <a:solidFill>
                            <a:srgbClr val="002060"/>
                          </a:solidFill>
                          <a:latin typeface="Calibri"/>
                          <a:ea typeface="+mn-ea"/>
                          <a:cs typeface="+mn-cs"/>
                        </a:rPr>
                        <a:t> Training to </a:t>
                      </a:r>
                      <a:r>
                        <a:rPr lang="en-US" sz="900" b="0" i="0" u="none" strike="noStrike" kern="1200" dirty="0" smtClean="0">
                          <a:solidFill>
                            <a:srgbClr val="002060"/>
                          </a:solidFill>
                          <a:latin typeface="Calibri"/>
                          <a:ea typeface="+mn-ea"/>
                          <a:cs typeface="+mn-cs"/>
                        </a:rPr>
                        <a:t>Managers</a:t>
                      </a:r>
                      <a:endParaRPr lang="en-US" sz="9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49680">
                <a:tc>
                  <a:txBody>
                    <a:bodyPr/>
                    <a:lstStyle/>
                    <a:p>
                      <a:pPr algn="r" fontAlgn="ctr"/>
                      <a:r>
                        <a:rPr lang="en-US" sz="900" b="0" i="0" u="none" strike="noStrike" kern="1200" dirty="0" smtClean="0">
                          <a:solidFill>
                            <a:srgbClr val="002060"/>
                          </a:solidFill>
                          <a:latin typeface="Calibri"/>
                          <a:ea typeface="+mn-ea"/>
                          <a:cs typeface="+mn-cs"/>
                        </a:rPr>
                        <a:t>Technology upgradation </a:t>
                      </a:r>
                      <a:r>
                        <a:rPr lang="en-US" sz="900" b="0" i="0" u="none" strike="noStrike" kern="1200" dirty="0">
                          <a:solidFill>
                            <a:srgbClr val="002060"/>
                          </a:solidFill>
                          <a:latin typeface="Calibri"/>
                          <a:ea typeface="+mn-ea"/>
                          <a:cs typeface="+mn-cs"/>
                        </a:rPr>
                        <a:t>/ Modernization</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39109">
                <a:tc>
                  <a:txBody>
                    <a:bodyPr/>
                    <a:lstStyle/>
                    <a:p>
                      <a:pPr algn="r" fontAlgn="ctr"/>
                      <a:r>
                        <a:rPr lang="en-US" sz="900" b="0" i="0" u="none" strike="noStrike" kern="1200" dirty="0">
                          <a:solidFill>
                            <a:srgbClr val="002060"/>
                          </a:solidFill>
                          <a:latin typeface="Calibri"/>
                          <a:ea typeface="+mn-ea"/>
                          <a:cs typeface="+mn-cs"/>
                        </a:rPr>
                        <a:t> Training to </a:t>
                      </a:r>
                      <a:r>
                        <a:rPr lang="en-US" sz="900" b="0" i="0" u="none" strike="noStrike" kern="1200" dirty="0" smtClean="0">
                          <a:solidFill>
                            <a:srgbClr val="002060"/>
                          </a:solidFill>
                          <a:latin typeface="Calibri"/>
                          <a:ea typeface="+mn-ea"/>
                          <a:cs typeface="+mn-cs"/>
                        </a:rPr>
                        <a:t>operators</a:t>
                      </a:r>
                      <a:endParaRPr lang="en-US" sz="9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17967">
                <a:tc>
                  <a:txBody>
                    <a:bodyPr/>
                    <a:lstStyle/>
                    <a:p>
                      <a:pPr algn="r" fontAlgn="ctr"/>
                      <a:r>
                        <a:rPr lang="en-US" sz="900" b="0" i="0" u="none" strike="noStrike" kern="1200" dirty="0">
                          <a:solidFill>
                            <a:srgbClr val="002060"/>
                          </a:solidFill>
                          <a:latin typeface="Calibri"/>
                          <a:ea typeface="+mn-ea"/>
                          <a:cs typeface="+mn-cs"/>
                        </a:rPr>
                        <a:t> Marketing Support</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07397">
                <a:tc>
                  <a:txBody>
                    <a:bodyPr/>
                    <a:lstStyle/>
                    <a:p>
                      <a:pPr algn="r" fontAlgn="ctr"/>
                      <a:r>
                        <a:rPr lang="en-US" sz="900" b="0" i="0" u="none" strike="noStrike" kern="1200" dirty="0">
                          <a:solidFill>
                            <a:srgbClr val="002060"/>
                          </a:solidFill>
                          <a:latin typeface="Calibri"/>
                          <a:ea typeface="+mn-ea"/>
                          <a:cs typeface="+mn-cs"/>
                        </a:rPr>
                        <a:t> Reefer trucks</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49680">
                <a:tc>
                  <a:txBody>
                    <a:bodyPr/>
                    <a:lstStyle/>
                    <a:p>
                      <a:pPr algn="r" fontAlgn="ctr"/>
                      <a:r>
                        <a:rPr lang="en-US" sz="900" b="0" i="0" u="none" strike="noStrike" kern="1200" dirty="0" smtClean="0">
                          <a:solidFill>
                            <a:srgbClr val="002060"/>
                          </a:solidFill>
                          <a:latin typeface="Calibri"/>
                          <a:ea typeface="+mn-ea"/>
                          <a:cs typeface="+mn-cs"/>
                        </a:rPr>
                        <a:t>Auxiliary </a:t>
                      </a:r>
                      <a:r>
                        <a:rPr lang="en-US" sz="900" b="0" i="0" u="none" strike="noStrike" kern="1200" dirty="0">
                          <a:solidFill>
                            <a:srgbClr val="002060"/>
                          </a:solidFill>
                          <a:latin typeface="Calibri"/>
                          <a:ea typeface="+mn-ea"/>
                          <a:cs typeface="+mn-cs"/>
                        </a:rPr>
                        <a:t>equipments </a:t>
                      </a:r>
                      <a:endParaRPr lang="en-US" sz="900" b="0" i="0" u="none" strike="noStrike" kern="1200" dirty="0" smtClean="0">
                        <a:solidFill>
                          <a:srgbClr val="002060"/>
                        </a:solidFill>
                        <a:latin typeface="Calibri"/>
                        <a:ea typeface="+mn-ea"/>
                        <a:cs typeface="+mn-cs"/>
                      </a:endParaRPr>
                    </a:p>
                    <a:p>
                      <a:pPr algn="r" fontAlgn="ctr"/>
                      <a:r>
                        <a:rPr lang="en-US" sz="900" b="0" i="0" u="none" strike="noStrike" kern="1200" dirty="0" smtClean="0">
                          <a:solidFill>
                            <a:srgbClr val="002060"/>
                          </a:solidFill>
                          <a:latin typeface="Calibri"/>
                          <a:ea typeface="+mn-ea"/>
                          <a:cs typeface="+mn-cs"/>
                        </a:rPr>
                        <a:t>(S &amp;G, Packaging</a:t>
                      </a:r>
                      <a:r>
                        <a:rPr lang="en-US" sz="900" b="0" i="0" u="none" strike="noStrike" kern="1200" dirty="0">
                          <a:solidFill>
                            <a:srgbClr val="002060"/>
                          </a:solidFill>
                          <a:latin typeface="Calibri"/>
                          <a:ea typeface="+mn-ea"/>
                          <a:cs typeface="+mn-cs"/>
                        </a:rPr>
                        <a:t>, Ripening chambers </a:t>
                      </a:r>
                      <a:r>
                        <a:rPr lang="en-US" sz="900" b="0" i="0" u="none" strike="noStrike" kern="1200" dirty="0" smtClean="0">
                          <a:solidFill>
                            <a:srgbClr val="002060"/>
                          </a:solidFill>
                          <a:latin typeface="Calibri"/>
                          <a:ea typeface="+mn-ea"/>
                          <a:cs typeface="+mn-cs"/>
                        </a:rPr>
                        <a:t>etc)</a:t>
                      </a:r>
                      <a:endParaRPr lang="en-US" sz="9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37" name="TextBox 36"/>
          <p:cNvSpPr txBox="1"/>
          <p:nvPr/>
        </p:nvSpPr>
        <p:spPr>
          <a:xfrm>
            <a:off x="1188751" y="1531938"/>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n=2079)</a:t>
            </a:r>
            <a:endParaRPr lang="en-US" sz="1000" b="1" dirty="0">
              <a:solidFill>
                <a:srgbClr val="002060"/>
              </a:solidFill>
              <a:latin typeface="Calibri" pitchFamily="34" charset="0"/>
            </a:endParaRPr>
          </a:p>
        </p:txBody>
      </p:sp>
      <p:graphicFrame>
        <p:nvGraphicFramePr>
          <p:cNvPr id="38" name="Chart 37"/>
          <p:cNvGraphicFramePr/>
          <p:nvPr/>
        </p:nvGraphicFramePr>
        <p:xfrm>
          <a:off x="1092442" y="2148056"/>
          <a:ext cx="1355483" cy="4481344"/>
        </p:xfrm>
        <a:graphic>
          <a:graphicData uri="http://schemas.openxmlformats.org/drawingml/2006/chart">
            <c:chart xmlns:c="http://schemas.openxmlformats.org/drawingml/2006/chart" xmlns:r="http://schemas.openxmlformats.org/officeDocument/2006/relationships" r:id="rId6"/>
          </a:graphicData>
        </a:graphic>
      </p:graphicFrame>
      <p:sp>
        <p:nvSpPr>
          <p:cNvPr id="39" name="Round Diagonal Corner Rectangle 38"/>
          <p:cNvSpPr/>
          <p:nvPr/>
        </p:nvSpPr>
        <p:spPr bwMode="auto">
          <a:xfrm>
            <a:off x="338287" y="6553539"/>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The subsidies were taken to expand capacities, to get training on financial management and for technology up gradation.</a:t>
            </a:r>
          </a:p>
          <a:p>
            <a:pPr marL="177800" lvl="1" indent="-177800" algn="just">
              <a:buFont typeface="Arial" pitchFamily="34" charset="0"/>
              <a:buChar char="•"/>
            </a:pPr>
            <a:endParaRPr lang="en-US" sz="1200" dirty="0" smtClean="0">
              <a:solidFill>
                <a:srgbClr val="002060"/>
              </a:solidFill>
              <a:latin typeface="Calibri" pitchFamily="34" charset="0"/>
            </a:endParaRPr>
          </a:p>
          <a:p>
            <a:pPr marL="177800" lvl="1" indent="-177800" algn="just">
              <a:buFont typeface="Arial" pitchFamily="34" charset="0"/>
              <a:buChar char="•"/>
            </a:pPr>
            <a:endParaRPr lang="en-US" sz="1200" dirty="0" smtClean="0">
              <a:solidFill>
                <a:srgbClr val="002060"/>
              </a:solidFill>
              <a:latin typeface="Calibri" pitchFamily="34" charset="0"/>
            </a:endParaRPr>
          </a:p>
        </p:txBody>
      </p:sp>
      <p:sp>
        <p:nvSpPr>
          <p:cNvPr id="19" name="TextBox 18"/>
          <p:cNvSpPr txBox="1"/>
          <p:nvPr/>
        </p:nvSpPr>
        <p:spPr>
          <a:xfrm>
            <a:off x="3705648" y="9669645"/>
            <a:ext cx="1624163"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availed subsidy</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19.3 UTILIZATION OF GOVERNMENT SUBSIDIES AND ASSISTANCE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9" name="TextBox 8"/>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1" name="Round Diagonal Corner Rectangle 10"/>
          <p:cNvSpPr/>
          <p:nvPr/>
        </p:nvSpPr>
        <p:spPr bwMode="auto">
          <a:xfrm>
            <a:off x="338287" y="8382119"/>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Maharashtra UP, Bihar, Chandigarh, Gujarat, Haryana have taken subsidies for capacity expansion.</a:t>
            </a:r>
          </a:p>
          <a:p>
            <a:pPr marL="177800" lvl="1" indent="-177800" algn="l">
              <a:buFont typeface="Arial" pitchFamily="34" charset="0"/>
              <a:buChar char="•"/>
            </a:pPr>
            <a:r>
              <a:rPr lang="en-US" sz="1200" dirty="0" smtClean="0">
                <a:solidFill>
                  <a:srgbClr val="002060"/>
                </a:solidFill>
                <a:latin typeface="Calibri" pitchFamily="34" charset="0"/>
              </a:rPr>
              <a:t>UP, AP Assam, Bihar, Chhattisgarh, Gujarat have taken subsidy for  training</a:t>
            </a:r>
          </a:p>
          <a:p>
            <a:pPr marL="177800" lvl="1" indent="-177800" algn="l">
              <a:buFont typeface="Arial" pitchFamily="34" charset="0"/>
              <a:buChar char="•"/>
            </a:pPr>
            <a:r>
              <a:rPr lang="en-US" sz="1200" dirty="0" smtClean="0">
                <a:solidFill>
                  <a:srgbClr val="002060"/>
                </a:solidFill>
                <a:latin typeface="Calibri" pitchFamily="34" charset="0"/>
              </a:rPr>
              <a:t>Maharashtra and Delhi have taken subsidy for up gradation of technology.</a:t>
            </a:r>
            <a:endParaRPr lang="en-US" sz="1200" dirty="0">
              <a:solidFill>
                <a:srgbClr val="002060"/>
              </a:solidFill>
              <a:latin typeface="Calibri" pitchFamily="34" charset="0"/>
            </a:endParaRP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264337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n=2079)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n=237)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n=651)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n=227)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900" b="0" i="0" u="none" strike="noStrike" kern="1200" dirty="0" smtClean="0">
                          <a:solidFill>
                            <a:srgbClr val="002060"/>
                          </a:solidFill>
                          <a:latin typeface="Calibri"/>
                          <a:ea typeface="+mn-ea"/>
                          <a:cs typeface="+mn-cs"/>
                        </a:rPr>
                        <a:t>Capacity Build</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Training to </a:t>
                      </a:r>
                      <a:r>
                        <a:rPr lang="en-US" sz="900" b="0" i="0" u="none" strike="noStrike" kern="1200" dirty="0" smtClean="0">
                          <a:solidFill>
                            <a:srgbClr val="002060"/>
                          </a:solidFill>
                          <a:latin typeface="Calibri"/>
                          <a:ea typeface="+mn-ea"/>
                          <a:cs typeface="+mn-cs"/>
                        </a:rPr>
                        <a:t>Managers</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smtClean="0">
                          <a:solidFill>
                            <a:srgbClr val="002060"/>
                          </a:solidFill>
                          <a:latin typeface="Calibri"/>
                          <a:ea typeface="+mn-ea"/>
                          <a:cs typeface="+mn-cs"/>
                        </a:rPr>
                        <a:t>Technology upgradation </a:t>
                      </a:r>
                      <a:r>
                        <a:rPr lang="en-US" sz="900" b="0" i="0" u="none" strike="noStrike" kern="1200" dirty="0">
                          <a:solidFill>
                            <a:srgbClr val="002060"/>
                          </a:solidFill>
                          <a:latin typeface="Calibri"/>
                          <a:ea typeface="+mn-ea"/>
                          <a:cs typeface="+mn-cs"/>
                        </a:rPr>
                        <a:t>/ Modernization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Training to </a:t>
                      </a:r>
                      <a:r>
                        <a:rPr lang="en-US" sz="900" b="0" i="0" u="none" strike="noStrike" kern="1200" dirty="0" smtClean="0">
                          <a:solidFill>
                            <a:srgbClr val="002060"/>
                          </a:solidFill>
                          <a:latin typeface="Calibri"/>
                          <a:ea typeface="+mn-ea"/>
                          <a:cs typeface="+mn-cs"/>
                        </a:rPr>
                        <a:t>operators</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Marketing Support</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Reefer trucks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smtClean="0">
                          <a:solidFill>
                            <a:srgbClr val="002060"/>
                          </a:solidFill>
                          <a:latin typeface="Calibri"/>
                          <a:ea typeface="+mn-ea"/>
                          <a:cs typeface="+mn-cs"/>
                        </a:rPr>
                        <a:t>Auxiliary </a:t>
                      </a:r>
                      <a:r>
                        <a:rPr lang="en-US" sz="900" b="0" i="0" u="none" strike="noStrike" kern="1200" dirty="0">
                          <a:solidFill>
                            <a:srgbClr val="002060"/>
                          </a:solidFill>
                          <a:latin typeface="Calibri"/>
                          <a:ea typeface="+mn-ea"/>
                          <a:cs typeface="+mn-cs"/>
                        </a:rPr>
                        <a:t>equipments </a:t>
                      </a:r>
                      <a:endParaRPr lang="en-US" sz="900" b="0" i="0" u="none" strike="noStrike" kern="1200" dirty="0" smtClean="0">
                        <a:solidFill>
                          <a:srgbClr val="002060"/>
                        </a:solidFill>
                        <a:latin typeface="Calibri"/>
                        <a:ea typeface="+mn-ea"/>
                        <a:cs typeface="+mn-cs"/>
                      </a:endParaRPr>
                    </a:p>
                    <a:p>
                      <a:pPr algn="l" fontAlgn="ctr"/>
                      <a:r>
                        <a:rPr lang="en-US" sz="900" b="0" i="0" u="none" strike="noStrike" kern="1200" dirty="0" smtClean="0">
                          <a:solidFill>
                            <a:srgbClr val="002060"/>
                          </a:solidFill>
                          <a:latin typeface="Calibri"/>
                          <a:ea typeface="+mn-ea"/>
                          <a:cs typeface="+mn-cs"/>
                        </a:rPr>
                        <a:t>(S &amp;G, Packaging</a:t>
                      </a:r>
                      <a:r>
                        <a:rPr lang="en-US" sz="900" b="0" i="0" u="none" strike="noStrike" kern="1200" dirty="0">
                          <a:solidFill>
                            <a:srgbClr val="002060"/>
                          </a:solidFill>
                          <a:latin typeface="Calibri"/>
                          <a:ea typeface="+mn-ea"/>
                          <a:cs typeface="+mn-cs"/>
                        </a:rPr>
                        <a:t>, Ripening chambers </a:t>
                      </a:r>
                      <a:r>
                        <a:rPr lang="en-US" sz="900" b="0" i="0" u="none" strike="noStrike" kern="1200" dirty="0" smtClean="0">
                          <a:solidFill>
                            <a:srgbClr val="002060"/>
                          </a:solidFill>
                          <a:latin typeface="Calibri"/>
                          <a:ea typeface="+mn-ea"/>
                          <a:cs typeface="+mn-cs"/>
                        </a:rPr>
                        <a:t>etc)</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5073650"/>
          <a:ext cx="6305549" cy="264337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n=2079)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n=258)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900" b="0" i="0" u="none" strike="noStrike" kern="1200" dirty="0" smtClean="0">
                          <a:solidFill>
                            <a:srgbClr val="002060"/>
                          </a:solidFill>
                          <a:latin typeface="Calibri"/>
                          <a:ea typeface="+mn-ea"/>
                          <a:cs typeface="+mn-cs"/>
                        </a:rPr>
                        <a:t>Capacity Build</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Training to </a:t>
                      </a:r>
                      <a:r>
                        <a:rPr lang="en-US" sz="900" b="0" i="0" u="none" strike="noStrike" kern="1200" dirty="0" smtClean="0">
                          <a:solidFill>
                            <a:srgbClr val="002060"/>
                          </a:solidFill>
                          <a:latin typeface="Calibri"/>
                          <a:ea typeface="+mn-ea"/>
                          <a:cs typeface="+mn-cs"/>
                        </a:rPr>
                        <a:t>Managers</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smtClean="0">
                          <a:solidFill>
                            <a:srgbClr val="002060"/>
                          </a:solidFill>
                          <a:latin typeface="Calibri"/>
                          <a:ea typeface="+mn-ea"/>
                          <a:cs typeface="+mn-cs"/>
                        </a:rPr>
                        <a:t>Technology upgradation </a:t>
                      </a:r>
                      <a:r>
                        <a:rPr lang="en-US" sz="900" b="0" i="0" u="none" strike="noStrike" kern="1200" dirty="0">
                          <a:solidFill>
                            <a:srgbClr val="002060"/>
                          </a:solidFill>
                          <a:latin typeface="Calibri"/>
                          <a:ea typeface="+mn-ea"/>
                          <a:cs typeface="+mn-cs"/>
                        </a:rPr>
                        <a:t>/ Modernization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Training to </a:t>
                      </a:r>
                      <a:r>
                        <a:rPr lang="en-US" sz="900" b="0" i="0" u="none" strike="noStrike" kern="1200" dirty="0" smtClean="0">
                          <a:solidFill>
                            <a:srgbClr val="002060"/>
                          </a:solidFill>
                          <a:latin typeface="Calibri"/>
                          <a:ea typeface="+mn-ea"/>
                          <a:cs typeface="+mn-cs"/>
                        </a:rPr>
                        <a:t>operators</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Marketing Support</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Reefer trucks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smtClean="0">
                          <a:solidFill>
                            <a:srgbClr val="002060"/>
                          </a:solidFill>
                          <a:latin typeface="Calibri"/>
                          <a:ea typeface="+mn-ea"/>
                          <a:cs typeface="+mn-cs"/>
                        </a:rPr>
                        <a:t>Auxiliary </a:t>
                      </a:r>
                      <a:r>
                        <a:rPr lang="en-US" sz="900" b="0" i="0" u="none" strike="noStrike" kern="1200" dirty="0">
                          <a:solidFill>
                            <a:srgbClr val="002060"/>
                          </a:solidFill>
                          <a:latin typeface="Calibri"/>
                          <a:ea typeface="+mn-ea"/>
                          <a:cs typeface="+mn-cs"/>
                        </a:rPr>
                        <a:t>equipments </a:t>
                      </a:r>
                      <a:endParaRPr lang="en-US" sz="900" b="0" i="0" u="none" strike="noStrike" kern="1200" dirty="0" smtClean="0">
                        <a:solidFill>
                          <a:srgbClr val="002060"/>
                        </a:solidFill>
                        <a:latin typeface="Calibri"/>
                        <a:ea typeface="+mn-ea"/>
                        <a:cs typeface="+mn-cs"/>
                      </a:endParaRPr>
                    </a:p>
                    <a:p>
                      <a:pPr algn="l" fontAlgn="ctr"/>
                      <a:r>
                        <a:rPr lang="en-US" sz="900" b="0" i="0" u="none" strike="noStrike" kern="1200" dirty="0" smtClean="0">
                          <a:solidFill>
                            <a:srgbClr val="002060"/>
                          </a:solidFill>
                          <a:latin typeface="Calibri"/>
                          <a:ea typeface="+mn-ea"/>
                          <a:cs typeface="+mn-cs"/>
                        </a:rPr>
                        <a:t>(S &amp;G, Packaging</a:t>
                      </a:r>
                      <a:r>
                        <a:rPr lang="en-US" sz="900" b="0" i="0" u="none" strike="noStrike" kern="1200" dirty="0">
                          <a:solidFill>
                            <a:srgbClr val="002060"/>
                          </a:solidFill>
                          <a:latin typeface="Calibri"/>
                          <a:ea typeface="+mn-ea"/>
                          <a:cs typeface="+mn-cs"/>
                        </a:rPr>
                        <a:t>, Ripening chambers </a:t>
                      </a:r>
                      <a:r>
                        <a:rPr lang="en-US" sz="900" b="0" i="0" u="none" strike="noStrike" kern="1200" dirty="0" smtClean="0">
                          <a:solidFill>
                            <a:srgbClr val="002060"/>
                          </a:solidFill>
                          <a:latin typeface="Calibri"/>
                          <a:ea typeface="+mn-ea"/>
                          <a:cs typeface="+mn-cs"/>
                        </a:rPr>
                        <a:t>etc)</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extBox 13"/>
          <p:cNvSpPr txBox="1"/>
          <p:nvPr/>
        </p:nvSpPr>
        <p:spPr>
          <a:xfrm>
            <a:off x="3705648" y="9669645"/>
            <a:ext cx="1624163"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availed subsidy</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19.3 UTILIZATION OF GOVERNMENT SUBSIDIES AND ASSISTANCE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9" name="TextBox 8"/>
          <p:cNvSpPr txBox="1"/>
          <p:nvPr/>
        </p:nvSpPr>
        <p:spPr>
          <a:xfrm>
            <a:off x="0" y="11430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0" name="Table 9"/>
          <p:cNvGraphicFramePr>
            <a:graphicFrameLocks noGrp="1"/>
          </p:cNvGraphicFramePr>
          <p:nvPr>
            <p:extLst>
              <p:ext uri="{D42A27DB-BD31-4B8C-83A1-F6EECF244321}">
                <p14:modId xmlns:p14="http://schemas.microsoft.com/office/powerpoint/2010/main" xmlns="" val="1900869649"/>
              </p:ext>
            </p:extLst>
          </p:nvPr>
        </p:nvGraphicFramePr>
        <p:xfrm>
          <a:off x="304801" y="1528763"/>
          <a:ext cx="6300216" cy="264337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90472"/>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n=2079)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(n=150)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900" b="0" i="0" u="none" strike="noStrike" kern="1200" dirty="0" smtClean="0">
                          <a:solidFill>
                            <a:srgbClr val="002060"/>
                          </a:solidFill>
                          <a:latin typeface="Calibri"/>
                          <a:ea typeface="+mn-ea"/>
                          <a:cs typeface="+mn-cs"/>
                        </a:rPr>
                        <a:t>Capacity Build</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Training to </a:t>
                      </a:r>
                      <a:r>
                        <a:rPr lang="en-US" sz="900" b="0" i="0" u="none" strike="noStrike" kern="1200" dirty="0" smtClean="0">
                          <a:solidFill>
                            <a:srgbClr val="002060"/>
                          </a:solidFill>
                          <a:latin typeface="Calibri"/>
                          <a:ea typeface="+mn-ea"/>
                          <a:cs typeface="+mn-cs"/>
                        </a:rPr>
                        <a:t>Managers</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smtClean="0">
                          <a:solidFill>
                            <a:srgbClr val="002060"/>
                          </a:solidFill>
                          <a:latin typeface="Calibri"/>
                          <a:ea typeface="+mn-ea"/>
                          <a:cs typeface="+mn-cs"/>
                        </a:rPr>
                        <a:t>Technology upgradation </a:t>
                      </a:r>
                      <a:r>
                        <a:rPr lang="en-US" sz="900" b="0" i="0" u="none" strike="noStrike" kern="1200" dirty="0">
                          <a:solidFill>
                            <a:srgbClr val="002060"/>
                          </a:solidFill>
                          <a:latin typeface="Calibri"/>
                          <a:ea typeface="+mn-ea"/>
                          <a:cs typeface="+mn-cs"/>
                        </a:rPr>
                        <a:t>/ Modernization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Training to </a:t>
                      </a:r>
                      <a:r>
                        <a:rPr lang="en-US" sz="900" b="0" i="0" u="none" strike="noStrike" kern="1200" dirty="0" smtClean="0">
                          <a:solidFill>
                            <a:srgbClr val="002060"/>
                          </a:solidFill>
                          <a:latin typeface="Calibri"/>
                          <a:ea typeface="+mn-ea"/>
                          <a:cs typeface="+mn-cs"/>
                        </a:rPr>
                        <a:t>operators</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Marketing Support</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Reefer trucks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smtClean="0">
                          <a:solidFill>
                            <a:srgbClr val="002060"/>
                          </a:solidFill>
                          <a:latin typeface="Calibri"/>
                          <a:ea typeface="+mn-ea"/>
                          <a:cs typeface="+mn-cs"/>
                        </a:rPr>
                        <a:t>Auxiliary </a:t>
                      </a:r>
                      <a:r>
                        <a:rPr lang="en-US" sz="900" b="0" i="0" u="none" strike="noStrike" kern="1200" dirty="0">
                          <a:solidFill>
                            <a:srgbClr val="002060"/>
                          </a:solidFill>
                          <a:latin typeface="Calibri"/>
                          <a:ea typeface="+mn-ea"/>
                          <a:cs typeface="+mn-cs"/>
                        </a:rPr>
                        <a:t>equipments </a:t>
                      </a:r>
                      <a:endParaRPr lang="en-US" sz="900" b="0" i="0" u="none" strike="noStrike" kern="1200" dirty="0" smtClean="0">
                        <a:solidFill>
                          <a:srgbClr val="002060"/>
                        </a:solidFill>
                        <a:latin typeface="Calibri"/>
                        <a:ea typeface="+mn-ea"/>
                        <a:cs typeface="+mn-cs"/>
                      </a:endParaRPr>
                    </a:p>
                    <a:p>
                      <a:pPr algn="l" fontAlgn="ctr"/>
                      <a:r>
                        <a:rPr lang="en-US" sz="900" b="0" i="0" u="none" strike="noStrike" kern="1200" dirty="0" smtClean="0">
                          <a:solidFill>
                            <a:srgbClr val="002060"/>
                          </a:solidFill>
                          <a:latin typeface="Calibri"/>
                          <a:ea typeface="+mn-ea"/>
                          <a:cs typeface="+mn-cs"/>
                        </a:rPr>
                        <a:t>(S &amp;G, Packaging</a:t>
                      </a:r>
                      <a:r>
                        <a:rPr lang="en-US" sz="900" b="0" i="0" u="none" strike="noStrike" kern="1200" dirty="0">
                          <a:solidFill>
                            <a:srgbClr val="002060"/>
                          </a:solidFill>
                          <a:latin typeface="Calibri"/>
                          <a:ea typeface="+mn-ea"/>
                          <a:cs typeface="+mn-cs"/>
                        </a:rPr>
                        <a:t>, Ripening chambers </a:t>
                      </a:r>
                      <a:r>
                        <a:rPr lang="en-US" sz="900" b="0" i="0" u="none" strike="noStrike" kern="1200" dirty="0" smtClean="0">
                          <a:solidFill>
                            <a:srgbClr val="002060"/>
                          </a:solidFill>
                          <a:latin typeface="Calibri"/>
                          <a:ea typeface="+mn-ea"/>
                          <a:cs typeface="+mn-cs"/>
                        </a:rPr>
                        <a:t>etc)</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2" y="5073650"/>
          <a:ext cx="6307133" cy="264337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55005"/>
                <a:gridCol w="635043"/>
                <a:gridCol w="635043"/>
                <a:gridCol w="635043"/>
                <a:gridCol w="520935"/>
                <a:gridCol w="520935"/>
                <a:gridCol w="635043"/>
                <a:gridCol w="635043"/>
                <a:gridCol w="635043"/>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n=2079)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(n=11)</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900" b="0" i="0" u="none" strike="noStrike" kern="1200" dirty="0" smtClean="0">
                          <a:solidFill>
                            <a:srgbClr val="002060"/>
                          </a:solidFill>
                          <a:latin typeface="Calibri"/>
                          <a:ea typeface="+mn-ea"/>
                          <a:cs typeface="+mn-cs"/>
                        </a:rPr>
                        <a:t>Capacity Build</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Training to </a:t>
                      </a:r>
                      <a:r>
                        <a:rPr lang="en-US" sz="900" b="0" i="0" u="none" strike="noStrike" kern="1200" dirty="0" smtClean="0">
                          <a:solidFill>
                            <a:srgbClr val="002060"/>
                          </a:solidFill>
                          <a:latin typeface="Calibri"/>
                          <a:ea typeface="+mn-ea"/>
                          <a:cs typeface="+mn-cs"/>
                        </a:rPr>
                        <a:t>Managers</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smtClean="0">
                          <a:solidFill>
                            <a:srgbClr val="002060"/>
                          </a:solidFill>
                          <a:latin typeface="Calibri"/>
                          <a:ea typeface="+mn-ea"/>
                          <a:cs typeface="+mn-cs"/>
                        </a:rPr>
                        <a:t>Technology upgradation </a:t>
                      </a:r>
                      <a:r>
                        <a:rPr lang="en-US" sz="900" b="0" i="0" u="none" strike="noStrike" kern="1200" dirty="0">
                          <a:solidFill>
                            <a:srgbClr val="002060"/>
                          </a:solidFill>
                          <a:latin typeface="Calibri"/>
                          <a:ea typeface="+mn-ea"/>
                          <a:cs typeface="+mn-cs"/>
                        </a:rPr>
                        <a:t>/ Modernization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Training to </a:t>
                      </a:r>
                      <a:r>
                        <a:rPr lang="en-US" sz="900" b="0" i="0" u="none" strike="noStrike" kern="1200" dirty="0" smtClean="0">
                          <a:solidFill>
                            <a:srgbClr val="002060"/>
                          </a:solidFill>
                          <a:latin typeface="Calibri"/>
                          <a:ea typeface="+mn-ea"/>
                          <a:cs typeface="+mn-cs"/>
                        </a:rPr>
                        <a:t>operators</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Marketing Support</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Reefer trucks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smtClean="0">
                          <a:solidFill>
                            <a:srgbClr val="002060"/>
                          </a:solidFill>
                          <a:latin typeface="Calibri"/>
                          <a:ea typeface="+mn-ea"/>
                          <a:cs typeface="+mn-cs"/>
                        </a:rPr>
                        <a:t>Auxiliary </a:t>
                      </a:r>
                      <a:r>
                        <a:rPr lang="en-US" sz="900" b="0" i="0" u="none" strike="noStrike" kern="1200" dirty="0">
                          <a:solidFill>
                            <a:srgbClr val="002060"/>
                          </a:solidFill>
                          <a:latin typeface="Calibri"/>
                          <a:ea typeface="+mn-ea"/>
                          <a:cs typeface="+mn-cs"/>
                        </a:rPr>
                        <a:t>equipments </a:t>
                      </a:r>
                      <a:endParaRPr lang="en-US" sz="900" b="0" i="0" u="none" strike="noStrike" kern="1200" dirty="0" smtClean="0">
                        <a:solidFill>
                          <a:srgbClr val="002060"/>
                        </a:solidFill>
                        <a:latin typeface="Calibri"/>
                        <a:ea typeface="+mn-ea"/>
                        <a:cs typeface="+mn-cs"/>
                      </a:endParaRPr>
                    </a:p>
                    <a:p>
                      <a:pPr algn="l" fontAlgn="ctr"/>
                      <a:r>
                        <a:rPr lang="en-US" sz="900" b="0" i="0" u="none" strike="noStrike" kern="1200" dirty="0" smtClean="0">
                          <a:solidFill>
                            <a:srgbClr val="002060"/>
                          </a:solidFill>
                          <a:latin typeface="Calibri"/>
                          <a:ea typeface="+mn-ea"/>
                          <a:cs typeface="+mn-cs"/>
                        </a:rPr>
                        <a:t>(S &amp;G, Packaging</a:t>
                      </a:r>
                      <a:r>
                        <a:rPr lang="en-US" sz="900" b="0" i="0" u="none" strike="noStrike" kern="1200" dirty="0">
                          <a:solidFill>
                            <a:srgbClr val="002060"/>
                          </a:solidFill>
                          <a:latin typeface="Calibri"/>
                          <a:ea typeface="+mn-ea"/>
                          <a:cs typeface="+mn-cs"/>
                        </a:rPr>
                        <a:t>, Ripening chambers </a:t>
                      </a:r>
                      <a:r>
                        <a:rPr lang="en-US" sz="900" b="0" i="0" u="none" strike="noStrike" kern="1200" dirty="0" smtClean="0">
                          <a:solidFill>
                            <a:srgbClr val="002060"/>
                          </a:solidFill>
                          <a:latin typeface="Calibri"/>
                          <a:ea typeface="+mn-ea"/>
                          <a:cs typeface="+mn-cs"/>
                        </a:rPr>
                        <a:t>etc)</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Round Diagonal Corner Rectangle 11"/>
          <p:cNvSpPr/>
          <p:nvPr/>
        </p:nvSpPr>
        <p:spPr bwMode="auto">
          <a:xfrm>
            <a:off x="213360" y="8382119"/>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Jharkhand, Karnataka, Kerala, Punjab, Rajasthan, TN and Uttaranchal have taken subsidies for capacity expansion.</a:t>
            </a:r>
          </a:p>
          <a:p>
            <a:pPr marL="177800" lvl="1" indent="-177800" algn="l">
              <a:buFont typeface="Arial" pitchFamily="34" charset="0"/>
              <a:buChar char="•"/>
            </a:pPr>
            <a:r>
              <a:rPr lang="en-US" sz="1200" dirty="0" smtClean="0">
                <a:solidFill>
                  <a:srgbClr val="002060"/>
                </a:solidFill>
                <a:latin typeface="Calibri" pitchFamily="34" charset="0"/>
              </a:rPr>
              <a:t>Kerala, MP, Orissa, Rajasthan, TN and WB have taken subsidy for training</a:t>
            </a:r>
          </a:p>
          <a:p>
            <a:pPr marL="177800" lvl="1" indent="-177800" algn="l">
              <a:buFont typeface="Arial" pitchFamily="34" charset="0"/>
              <a:buChar char="•"/>
            </a:pPr>
            <a:r>
              <a:rPr lang="en-US" sz="1200" dirty="0" smtClean="0">
                <a:solidFill>
                  <a:srgbClr val="002060"/>
                </a:solidFill>
                <a:latin typeface="Calibri" pitchFamily="34" charset="0"/>
              </a:rPr>
              <a:t>Jharkhand and Punjab have also taken subsidy for up gradation of technology.</a:t>
            </a:r>
            <a:endParaRPr lang="en-US" sz="1200" dirty="0">
              <a:solidFill>
                <a:srgbClr val="002060"/>
              </a:solidFill>
              <a:latin typeface="Calibri" pitchFamily="34" charset="0"/>
            </a:endParaRPr>
          </a:p>
        </p:txBody>
      </p:sp>
      <p:sp>
        <p:nvSpPr>
          <p:cNvPr id="14" name="TextBox 13"/>
          <p:cNvSpPr txBox="1"/>
          <p:nvPr/>
        </p:nvSpPr>
        <p:spPr>
          <a:xfrm>
            <a:off x="3705648" y="9669645"/>
            <a:ext cx="1624163"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availed subsidy</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19.3 UTILIZATION OF GOVERNMENT SUBSIDIES AND ASSISTANCE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10" name="Table 9"/>
          <p:cNvGraphicFramePr>
            <a:graphicFrameLocks noGrp="1"/>
          </p:cNvGraphicFramePr>
          <p:nvPr>
            <p:extLst>
              <p:ext uri="{D42A27DB-BD31-4B8C-83A1-F6EECF244321}">
                <p14:modId xmlns:p14="http://schemas.microsoft.com/office/powerpoint/2010/main" xmlns="" val="1900869649"/>
              </p:ext>
            </p:extLst>
          </p:nvPr>
        </p:nvGraphicFramePr>
        <p:xfrm>
          <a:off x="285346" y="1840043"/>
          <a:ext cx="6204354" cy="2487549"/>
        </p:xfrm>
        <a:graphic>
          <a:graphicData uri="http://schemas.openxmlformats.org/drawingml/2006/table">
            <a:tbl>
              <a:tblPr firstRow="1" bandRow="1">
                <a:effectLst>
                  <a:outerShdw blurRad="50800" dist="38100" dir="2700000" algn="tl" rotWithShape="0">
                    <a:prstClr val="black">
                      <a:alpha val="40000"/>
                    </a:prstClr>
                  </a:outerShdw>
                </a:effectLst>
              </a:tblPr>
              <a:tblGrid>
                <a:gridCol w="2333393"/>
                <a:gridCol w="1025825"/>
                <a:gridCol w="909656"/>
                <a:gridCol w="967740"/>
                <a:gridCol w="96774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Urban CS’s </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(n=511)</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Rural CS</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(n=1568)</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NHB/NHM</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(n=1324)</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Others</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(n=755)</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900" b="0" i="0" u="none" strike="noStrike" kern="1200" dirty="0" smtClean="0">
                          <a:solidFill>
                            <a:srgbClr val="002060"/>
                          </a:solidFill>
                          <a:latin typeface="Calibri"/>
                          <a:ea typeface="+mn-ea"/>
                          <a:cs typeface="+mn-cs"/>
                        </a:rPr>
                        <a:t>Capacity Build</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Training to </a:t>
                      </a:r>
                      <a:r>
                        <a:rPr lang="en-US" sz="900" b="0" i="0" u="none" strike="noStrike" kern="1200" dirty="0" smtClean="0">
                          <a:solidFill>
                            <a:srgbClr val="002060"/>
                          </a:solidFill>
                          <a:latin typeface="Calibri"/>
                          <a:ea typeface="+mn-ea"/>
                          <a:cs typeface="+mn-cs"/>
                        </a:rPr>
                        <a:t>Managers</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smtClean="0">
                          <a:solidFill>
                            <a:srgbClr val="002060"/>
                          </a:solidFill>
                          <a:latin typeface="Calibri"/>
                          <a:ea typeface="+mn-ea"/>
                          <a:cs typeface="+mn-cs"/>
                        </a:rPr>
                        <a:t>Technology upgradation </a:t>
                      </a:r>
                      <a:r>
                        <a:rPr lang="en-US" sz="900" b="0" i="0" u="none" strike="noStrike" kern="1200" dirty="0">
                          <a:solidFill>
                            <a:srgbClr val="002060"/>
                          </a:solidFill>
                          <a:latin typeface="Calibri"/>
                          <a:ea typeface="+mn-ea"/>
                          <a:cs typeface="+mn-cs"/>
                        </a:rPr>
                        <a:t>/ Modernization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Training to </a:t>
                      </a:r>
                      <a:r>
                        <a:rPr lang="en-US" sz="900" b="0" i="0" u="none" strike="noStrike" kern="1200" dirty="0" smtClean="0">
                          <a:solidFill>
                            <a:srgbClr val="002060"/>
                          </a:solidFill>
                          <a:latin typeface="Calibri"/>
                          <a:ea typeface="+mn-ea"/>
                          <a:cs typeface="+mn-cs"/>
                        </a:rPr>
                        <a:t>operators</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Marketing Support</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Reefer trucks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smtClean="0">
                          <a:solidFill>
                            <a:srgbClr val="002060"/>
                          </a:solidFill>
                          <a:latin typeface="Calibri"/>
                          <a:ea typeface="+mn-ea"/>
                          <a:cs typeface="+mn-cs"/>
                        </a:rPr>
                        <a:t>Auxiliary </a:t>
                      </a:r>
                      <a:r>
                        <a:rPr lang="en-US" sz="900" b="0" i="0" u="none" strike="noStrike" kern="1200" dirty="0">
                          <a:solidFill>
                            <a:srgbClr val="002060"/>
                          </a:solidFill>
                          <a:latin typeface="Calibri"/>
                          <a:ea typeface="+mn-ea"/>
                          <a:cs typeface="+mn-cs"/>
                        </a:rPr>
                        <a:t>equipments </a:t>
                      </a:r>
                      <a:endParaRPr lang="en-US" sz="900" b="0" i="0" u="none" strike="noStrike" kern="1200" dirty="0" smtClean="0">
                        <a:solidFill>
                          <a:srgbClr val="002060"/>
                        </a:solidFill>
                        <a:latin typeface="Calibri"/>
                        <a:ea typeface="+mn-ea"/>
                        <a:cs typeface="+mn-cs"/>
                      </a:endParaRPr>
                    </a:p>
                    <a:p>
                      <a:pPr algn="l" fontAlgn="ctr"/>
                      <a:r>
                        <a:rPr lang="en-US" sz="900" b="0" i="0" u="none" strike="noStrike" kern="1200" dirty="0" smtClean="0">
                          <a:solidFill>
                            <a:srgbClr val="002060"/>
                          </a:solidFill>
                          <a:latin typeface="Calibri"/>
                          <a:ea typeface="+mn-ea"/>
                          <a:cs typeface="+mn-cs"/>
                        </a:rPr>
                        <a:t>(S &amp;G, Packaging</a:t>
                      </a:r>
                      <a:r>
                        <a:rPr lang="en-US" sz="900" b="0" i="0" u="none" strike="noStrike" kern="1200" dirty="0">
                          <a:solidFill>
                            <a:srgbClr val="002060"/>
                          </a:solidFill>
                          <a:latin typeface="Calibri"/>
                          <a:ea typeface="+mn-ea"/>
                          <a:cs typeface="+mn-cs"/>
                        </a:rPr>
                        <a:t>, Ripening chambers </a:t>
                      </a:r>
                      <a:r>
                        <a:rPr lang="en-US" sz="900" b="0" i="0" u="none" strike="noStrike" kern="1200" dirty="0" smtClean="0">
                          <a:solidFill>
                            <a:srgbClr val="002060"/>
                          </a:solidFill>
                          <a:latin typeface="Calibri"/>
                          <a:ea typeface="+mn-ea"/>
                          <a:cs typeface="+mn-cs"/>
                        </a:rPr>
                        <a:t>etc)</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Round Diagonal Corner Rectangle 11"/>
          <p:cNvSpPr/>
          <p:nvPr/>
        </p:nvSpPr>
        <p:spPr bwMode="auto">
          <a:xfrm>
            <a:off x="213360" y="5881331"/>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In all – urban rural or NHB/non NHB CSs -  cold storages, subsidies have mainly been availed to built the capacity as well as train the managers. </a:t>
            </a:r>
            <a:endParaRPr lang="en-US" sz="1200" dirty="0">
              <a:solidFill>
                <a:srgbClr val="002060"/>
              </a:solidFill>
              <a:latin typeface="Calibri" pitchFamily="34" charset="0"/>
            </a:endParaRPr>
          </a:p>
        </p:txBody>
      </p:sp>
      <p:sp>
        <p:nvSpPr>
          <p:cNvPr id="14" name="TextBox 13"/>
          <p:cNvSpPr txBox="1"/>
          <p:nvPr/>
        </p:nvSpPr>
        <p:spPr>
          <a:xfrm>
            <a:off x="3705648" y="9669645"/>
            <a:ext cx="1624163"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availed subsidy</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19.3 UTILIZATION OF GOVERNMENT SUBSIDIES AND ASSISTANCE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9" name="TextBox 8"/>
          <p:cNvSpPr txBox="1"/>
          <p:nvPr/>
        </p:nvSpPr>
        <p:spPr>
          <a:xfrm>
            <a:off x="194550" y="1143000"/>
            <a:ext cx="4805364"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Ownership Type</a:t>
            </a:r>
            <a:endParaRPr lang="en-US" sz="1800" b="1" i="1" u="sng" dirty="0">
              <a:solidFill>
                <a:srgbClr val="002060"/>
              </a:solidFill>
              <a:latin typeface="Calibri" pitchFamily="34" charset="0"/>
            </a:endParaRPr>
          </a:p>
        </p:txBody>
      </p:sp>
      <p:graphicFrame>
        <p:nvGraphicFramePr>
          <p:cNvPr id="10" name="Table 9"/>
          <p:cNvGraphicFramePr>
            <a:graphicFrameLocks noGrp="1"/>
          </p:cNvGraphicFramePr>
          <p:nvPr>
            <p:extLst>
              <p:ext uri="{D42A27DB-BD31-4B8C-83A1-F6EECF244321}">
                <p14:modId xmlns:p14="http://schemas.microsoft.com/office/powerpoint/2010/main" xmlns="" val="1900869649"/>
              </p:ext>
            </p:extLst>
          </p:nvPr>
        </p:nvGraphicFramePr>
        <p:xfrm>
          <a:off x="285346" y="1840043"/>
          <a:ext cx="6193278" cy="2624709"/>
        </p:xfrm>
        <a:graphic>
          <a:graphicData uri="http://schemas.openxmlformats.org/drawingml/2006/table">
            <a:tbl>
              <a:tblPr firstRow="1" bandRow="1">
                <a:effectLst>
                  <a:outerShdw blurRad="50800" dist="38100" dir="2700000" algn="tl" rotWithShape="0">
                    <a:prstClr val="black">
                      <a:alpha val="40000"/>
                    </a:prstClr>
                  </a:outerShdw>
                </a:effectLst>
              </a:tblPr>
              <a:tblGrid>
                <a:gridCol w="2014942"/>
                <a:gridCol w="885825"/>
                <a:gridCol w="785510"/>
                <a:gridCol w="835667"/>
                <a:gridCol w="835667"/>
                <a:gridCol w="83566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Proprietorship</a:t>
                      </a:r>
                    </a:p>
                    <a:p>
                      <a:pPr marL="0"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(n=468)</a:t>
                      </a:r>
                      <a:endParaRPr lang="en-US" sz="10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Partnership</a:t>
                      </a:r>
                    </a:p>
                    <a:p>
                      <a:pPr marL="115888" marR="0" indent="-115888"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(n=735)</a:t>
                      </a:r>
                      <a:endParaRPr lang="en-US" sz="10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Company (Public Ltd.)</a:t>
                      </a:r>
                    </a:p>
                    <a:p>
                      <a:pPr marL="115888" marR="0" indent="-115888"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(n=73)</a:t>
                      </a:r>
                      <a:endParaRPr lang="en-US" sz="10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Company (Private Ltd.)</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(n=709)</a:t>
                      </a:r>
                      <a:endParaRPr lang="en-US" sz="10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Association (Public)</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900" b="0" i="0" u="none" strike="noStrike" kern="1200" dirty="0" smtClean="0">
                          <a:solidFill>
                            <a:srgbClr val="002060"/>
                          </a:solidFill>
                          <a:latin typeface="Calibri"/>
                          <a:ea typeface="+mn-ea"/>
                          <a:cs typeface="+mn-cs"/>
                        </a:rPr>
                        <a:t>Capacity Build</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Training to </a:t>
                      </a:r>
                      <a:r>
                        <a:rPr lang="en-US" sz="900" b="0" i="0" u="none" strike="noStrike" kern="1200" dirty="0" smtClean="0">
                          <a:solidFill>
                            <a:srgbClr val="002060"/>
                          </a:solidFill>
                          <a:latin typeface="Calibri"/>
                          <a:ea typeface="+mn-ea"/>
                          <a:cs typeface="+mn-cs"/>
                        </a:rPr>
                        <a:t>Managers</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smtClean="0">
                          <a:solidFill>
                            <a:srgbClr val="002060"/>
                          </a:solidFill>
                          <a:latin typeface="Calibri"/>
                          <a:ea typeface="+mn-ea"/>
                          <a:cs typeface="+mn-cs"/>
                        </a:rPr>
                        <a:t>Technology upgradation </a:t>
                      </a:r>
                      <a:r>
                        <a:rPr lang="en-US" sz="900" b="0" i="0" u="none" strike="noStrike" kern="1200" dirty="0">
                          <a:solidFill>
                            <a:srgbClr val="002060"/>
                          </a:solidFill>
                          <a:latin typeface="Calibri"/>
                          <a:ea typeface="+mn-ea"/>
                          <a:cs typeface="+mn-cs"/>
                        </a:rPr>
                        <a:t>/ Modernization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Training to </a:t>
                      </a:r>
                      <a:r>
                        <a:rPr lang="en-US" sz="900" b="0" i="0" u="none" strike="noStrike" kern="1200" dirty="0" smtClean="0">
                          <a:solidFill>
                            <a:srgbClr val="002060"/>
                          </a:solidFill>
                          <a:latin typeface="Calibri"/>
                          <a:ea typeface="+mn-ea"/>
                          <a:cs typeface="+mn-cs"/>
                        </a:rPr>
                        <a:t>operators</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Marketing Support</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Reefer trucks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smtClean="0">
                          <a:solidFill>
                            <a:srgbClr val="002060"/>
                          </a:solidFill>
                          <a:latin typeface="Calibri"/>
                          <a:ea typeface="+mn-ea"/>
                          <a:cs typeface="+mn-cs"/>
                        </a:rPr>
                        <a:t>Auxiliary </a:t>
                      </a:r>
                      <a:r>
                        <a:rPr lang="en-US" sz="900" b="0" i="0" u="none" strike="noStrike" kern="1200" dirty="0">
                          <a:solidFill>
                            <a:srgbClr val="002060"/>
                          </a:solidFill>
                          <a:latin typeface="Calibri"/>
                          <a:ea typeface="+mn-ea"/>
                          <a:cs typeface="+mn-cs"/>
                        </a:rPr>
                        <a:t>equipments </a:t>
                      </a:r>
                      <a:endParaRPr lang="en-US" sz="900" b="0" i="0" u="none" strike="noStrike" kern="1200" dirty="0" smtClean="0">
                        <a:solidFill>
                          <a:srgbClr val="002060"/>
                        </a:solidFill>
                        <a:latin typeface="Calibri"/>
                        <a:ea typeface="+mn-ea"/>
                        <a:cs typeface="+mn-cs"/>
                      </a:endParaRPr>
                    </a:p>
                    <a:p>
                      <a:pPr algn="l" fontAlgn="ctr"/>
                      <a:r>
                        <a:rPr lang="en-US" sz="900" b="0" i="0" u="none" strike="noStrike" kern="1200" dirty="0" smtClean="0">
                          <a:solidFill>
                            <a:srgbClr val="002060"/>
                          </a:solidFill>
                          <a:latin typeface="Calibri"/>
                          <a:ea typeface="+mn-ea"/>
                          <a:cs typeface="+mn-cs"/>
                        </a:rPr>
                        <a:t>(S &amp;G, Packaging</a:t>
                      </a:r>
                      <a:r>
                        <a:rPr lang="en-US" sz="900" b="0" i="0" u="none" strike="noStrike" kern="1200" dirty="0">
                          <a:solidFill>
                            <a:srgbClr val="002060"/>
                          </a:solidFill>
                          <a:latin typeface="Calibri"/>
                          <a:ea typeface="+mn-ea"/>
                          <a:cs typeface="+mn-cs"/>
                        </a:rPr>
                        <a:t>, Ripening chambers </a:t>
                      </a:r>
                      <a:r>
                        <a:rPr lang="en-US" sz="900" b="0" i="0" u="none" strike="noStrike" kern="1200" dirty="0" smtClean="0">
                          <a:solidFill>
                            <a:srgbClr val="002060"/>
                          </a:solidFill>
                          <a:latin typeface="Calibri"/>
                          <a:ea typeface="+mn-ea"/>
                          <a:cs typeface="+mn-cs"/>
                        </a:rPr>
                        <a:t>etc)</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2" y="5073650"/>
          <a:ext cx="6193276" cy="2815209"/>
        </p:xfrm>
        <a:graphic>
          <a:graphicData uri="http://schemas.openxmlformats.org/drawingml/2006/table">
            <a:tbl>
              <a:tblPr firstRow="1" bandRow="1">
                <a:effectLst>
                  <a:outerShdw blurRad="50800" dist="38100" dir="2700000" algn="tl" rotWithShape="0">
                    <a:prstClr val="black">
                      <a:alpha val="40000"/>
                    </a:prstClr>
                  </a:outerShdw>
                </a:effectLst>
              </a:tblPr>
              <a:tblGrid>
                <a:gridCol w="2029836"/>
                <a:gridCol w="1040860"/>
                <a:gridCol w="1040860"/>
                <a:gridCol w="1040860"/>
                <a:gridCol w="104086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Association (Private)</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(n=4)</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Cooperative</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(n=55)</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Government (Co./Dept./ PSU)</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(n=29)</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Not classified under any Ownership type</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(n=4)</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900" b="0" i="0" u="none" strike="noStrike" kern="1200" dirty="0" smtClean="0">
                          <a:solidFill>
                            <a:srgbClr val="002060"/>
                          </a:solidFill>
                          <a:latin typeface="Calibri"/>
                          <a:ea typeface="+mn-ea"/>
                          <a:cs typeface="+mn-cs"/>
                        </a:rPr>
                        <a:t>Capacity Build</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Training to </a:t>
                      </a:r>
                      <a:r>
                        <a:rPr lang="en-US" sz="900" b="0" i="0" u="none" strike="noStrike" kern="1200" dirty="0" smtClean="0">
                          <a:solidFill>
                            <a:srgbClr val="002060"/>
                          </a:solidFill>
                          <a:latin typeface="Calibri"/>
                          <a:ea typeface="+mn-ea"/>
                          <a:cs typeface="+mn-cs"/>
                        </a:rPr>
                        <a:t>Managers</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smtClean="0">
                          <a:solidFill>
                            <a:srgbClr val="002060"/>
                          </a:solidFill>
                          <a:latin typeface="Calibri"/>
                          <a:ea typeface="+mn-ea"/>
                          <a:cs typeface="+mn-cs"/>
                        </a:rPr>
                        <a:t>Technology upgradation </a:t>
                      </a:r>
                      <a:r>
                        <a:rPr lang="en-US" sz="900" b="0" i="0" u="none" strike="noStrike" kern="1200" dirty="0">
                          <a:solidFill>
                            <a:srgbClr val="002060"/>
                          </a:solidFill>
                          <a:latin typeface="Calibri"/>
                          <a:ea typeface="+mn-ea"/>
                          <a:cs typeface="+mn-cs"/>
                        </a:rPr>
                        <a:t>/ Modernization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Training to </a:t>
                      </a:r>
                      <a:r>
                        <a:rPr lang="en-US" sz="900" b="0" i="0" u="none" strike="noStrike" kern="1200" dirty="0" smtClean="0">
                          <a:solidFill>
                            <a:srgbClr val="002060"/>
                          </a:solidFill>
                          <a:latin typeface="Calibri"/>
                          <a:ea typeface="+mn-ea"/>
                          <a:cs typeface="+mn-cs"/>
                        </a:rPr>
                        <a:t>operators</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Marketing Support</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a:solidFill>
                            <a:srgbClr val="002060"/>
                          </a:solidFill>
                          <a:latin typeface="Calibri"/>
                          <a:ea typeface="+mn-ea"/>
                          <a:cs typeface="+mn-cs"/>
                        </a:rPr>
                        <a:t> Reefer trucks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900" b="0" i="0" u="none" strike="noStrike" kern="1200" dirty="0" smtClean="0">
                          <a:solidFill>
                            <a:srgbClr val="002060"/>
                          </a:solidFill>
                          <a:latin typeface="Calibri"/>
                          <a:ea typeface="+mn-ea"/>
                          <a:cs typeface="+mn-cs"/>
                        </a:rPr>
                        <a:t>Auxiliary </a:t>
                      </a:r>
                      <a:r>
                        <a:rPr lang="en-US" sz="900" b="0" i="0" u="none" strike="noStrike" kern="1200" dirty="0">
                          <a:solidFill>
                            <a:srgbClr val="002060"/>
                          </a:solidFill>
                          <a:latin typeface="Calibri"/>
                          <a:ea typeface="+mn-ea"/>
                          <a:cs typeface="+mn-cs"/>
                        </a:rPr>
                        <a:t>equipments </a:t>
                      </a:r>
                      <a:endParaRPr lang="en-US" sz="900" b="0" i="0" u="none" strike="noStrike" kern="1200" dirty="0" smtClean="0">
                        <a:solidFill>
                          <a:srgbClr val="002060"/>
                        </a:solidFill>
                        <a:latin typeface="Calibri"/>
                        <a:ea typeface="+mn-ea"/>
                        <a:cs typeface="+mn-cs"/>
                      </a:endParaRPr>
                    </a:p>
                    <a:p>
                      <a:pPr algn="l" fontAlgn="ctr"/>
                      <a:r>
                        <a:rPr lang="en-US" sz="900" b="0" i="0" u="none" strike="noStrike" kern="1200" dirty="0" smtClean="0">
                          <a:solidFill>
                            <a:srgbClr val="002060"/>
                          </a:solidFill>
                          <a:latin typeface="Calibri"/>
                          <a:ea typeface="+mn-ea"/>
                          <a:cs typeface="+mn-cs"/>
                        </a:rPr>
                        <a:t>(S &amp;G, Packaging</a:t>
                      </a:r>
                      <a:r>
                        <a:rPr lang="en-US" sz="900" b="0" i="0" u="none" strike="noStrike" kern="1200" dirty="0">
                          <a:solidFill>
                            <a:srgbClr val="002060"/>
                          </a:solidFill>
                          <a:latin typeface="Calibri"/>
                          <a:ea typeface="+mn-ea"/>
                          <a:cs typeface="+mn-cs"/>
                        </a:rPr>
                        <a:t>, Ripening chambers </a:t>
                      </a:r>
                      <a:r>
                        <a:rPr lang="en-US" sz="900" b="0" i="0" u="none" strike="noStrike" kern="1200" dirty="0" smtClean="0">
                          <a:solidFill>
                            <a:srgbClr val="002060"/>
                          </a:solidFill>
                          <a:latin typeface="Calibri"/>
                          <a:ea typeface="+mn-ea"/>
                          <a:cs typeface="+mn-cs"/>
                        </a:rPr>
                        <a:t>etc)</a:t>
                      </a:r>
                      <a:endParaRPr lang="en-US" sz="9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Round Diagonal Corner Rectangle 11"/>
          <p:cNvSpPr/>
          <p:nvPr/>
        </p:nvSpPr>
        <p:spPr bwMode="auto">
          <a:xfrm>
            <a:off x="213360" y="8586431"/>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In government run cold storages, subsidies have mainly been availed to built the capacity as well as train the managers. </a:t>
            </a:r>
            <a:endParaRPr lang="en-US" sz="1200" dirty="0">
              <a:solidFill>
                <a:srgbClr val="002060"/>
              </a:solidFill>
              <a:latin typeface="Calibri" pitchFamily="34" charset="0"/>
            </a:endParaRPr>
          </a:p>
        </p:txBody>
      </p:sp>
      <p:sp>
        <p:nvSpPr>
          <p:cNvPr id="14" name="TextBox 13"/>
          <p:cNvSpPr txBox="1"/>
          <p:nvPr/>
        </p:nvSpPr>
        <p:spPr>
          <a:xfrm>
            <a:off x="3705648" y="9669645"/>
            <a:ext cx="1624163"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availed subsidy</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19.4 SOURCE OF GOVERNMENT SUBSIDIES AND ASSISTANCE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1" name="Round Diagonal Corner Rectangle 10"/>
          <p:cNvSpPr/>
          <p:nvPr/>
        </p:nvSpPr>
        <p:spPr bwMode="auto">
          <a:xfrm>
            <a:off x="338287" y="8241878"/>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At an overall level, more than 1 out 3 cold storages have availed for a NHB subsidy. </a:t>
            </a:r>
          </a:p>
          <a:p>
            <a:pPr marL="177800" lvl="1" indent="-177800" algn="just">
              <a:buFont typeface="Arial" pitchFamily="34" charset="0"/>
              <a:buChar char="•"/>
            </a:pPr>
            <a:r>
              <a:rPr lang="en-US" sz="1200" dirty="0" smtClean="0">
                <a:solidFill>
                  <a:srgbClr val="002060"/>
                </a:solidFill>
                <a:latin typeface="Calibri" pitchFamily="34" charset="0"/>
              </a:rPr>
              <a:t>Number of cold storages availing NHB subsidies are higher in the northern zone. </a:t>
            </a: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1533075"/>
          <a:ext cx="6162264" cy="19202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830144"/>
                <a:gridCol w="722020"/>
                <a:gridCol w="722020"/>
                <a:gridCol w="722020"/>
                <a:gridCol w="722020"/>
                <a:gridCol w="722020"/>
                <a:gridCol w="72202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n=2079)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S PGothic"/>
                        </a:rPr>
                        <a:t>Type H</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S PGothic"/>
                        </a:rPr>
                        <a:t>(n=1850)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S PGothic"/>
                        </a:rPr>
                        <a:t>Type P</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S PGothic"/>
                        </a:rPr>
                        <a:t>(n=194)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S PGothic"/>
                        </a:rPr>
                        <a:t>Type H</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S PGothic"/>
                        </a:rPr>
                        <a:t>(n=184)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S PGothic"/>
                        </a:rPr>
                        <a:t>Type P</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S PGothic"/>
                        </a:rPr>
                        <a:t>(n=17)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S PGothic"/>
                        </a:rPr>
                        <a:t>Other Products</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S PGothic"/>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marL="0" indent="52388" algn="l" fontAlgn="ctr"/>
                      <a:r>
                        <a:rPr lang="en-US" sz="1100" b="0" i="0" u="none" strike="noStrike" dirty="0">
                          <a:solidFill>
                            <a:srgbClr val="002060"/>
                          </a:solidFill>
                          <a:latin typeface="Calibri"/>
                        </a:rPr>
                        <a:t> DIC</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NABARD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52388" indent="0" algn="l" fontAlgn="ctr"/>
                      <a:r>
                        <a:rPr lang="en-US" sz="1100" b="0" i="0" u="none" strike="noStrike" dirty="0">
                          <a:solidFill>
                            <a:srgbClr val="002060"/>
                          </a:solidFill>
                          <a:latin typeface="Calibri"/>
                        </a:rPr>
                        <a:t> National Horticulture Mission</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NHB</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Others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5086902"/>
          <a:ext cx="6149006" cy="19202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868556"/>
                <a:gridCol w="856090"/>
                <a:gridCol w="856090"/>
                <a:gridCol w="856090"/>
                <a:gridCol w="856090"/>
                <a:gridCol w="85609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n=2079)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S PGothic"/>
                        </a:rPr>
                        <a:t>North</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S PGothic"/>
                        </a:rPr>
                        <a:t>(n=916)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S PGothic"/>
                        </a:rPr>
                        <a:t>East</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S PGothic"/>
                        </a:rPr>
                        <a:t>(n=219)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S PGothic"/>
                        </a:rPr>
                        <a:t>West</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S PGothic"/>
                        </a:rPr>
                        <a:t>(n=557)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S PGothic"/>
                        </a:rPr>
                        <a:t>South</a:t>
                      </a:r>
                    </a:p>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S PGothic"/>
                        </a:rPr>
                        <a:t>(n=387)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marL="0" indent="52388" algn="l" fontAlgn="ctr"/>
                      <a:r>
                        <a:rPr lang="en-US" sz="1100" b="0" i="0" u="none" strike="noStrike" dirty="0">
                          <a:solidFill>
                            <a:srgbClr val="002060"/>
                          </a:solidFill>
                          <a:latin typeface="Calibri"/>
                        </a:rPr>
                        <a:t> DIC</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NABARD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52388" indent="0" algn="l" fontAlgn="ctr"/>
                      <a:r>
                        <a:rPr lang="en-US" sz="1100" b="0" i="0" u="none" strike="noStrike" dirty="0">
                          <a:solidFill>
                            <a:srgbClr val="002060"/>
                          </a:solidFill>
                          <a:latin typeface="Calibri"/>
                        </a:rPr>
                        <a:t> National Horticulture Mission</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NHB</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Others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extBox 13"/>
          <p:cNvSpPr txBox="1"/>
          <p:nvPr/>
        </p:nvSpPr>
        <p:spPr>
          <a:xfrm>
            <a:off x="3705648" y="9669645"/>
            <a:ext cx="1624163"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availed subsidy</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7" name="TextBox 16"/>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26" name="Round Diagonal Corner Rectangle 25"/>
          <p:cNvSpPr/>
          <p:nvPr/>
        </p:nvSpPr>
        <p:spPr bwMode="auto">
          <a:xfrm>
            <a:off x="236687" y="8255364"/>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3 out of 4 government based cold storages are brick and mortar structures. </a:t>
            </a:r>
          </a:p>
          <a:p>
            <a:pPr marL="177800" lvl="1" indent="-177800" algn="just">
              <a:buFont typeface="Arial" pitchFamily="34" charset="0"/>
              <a:buChar char="•"/>
            </a:pPr>
            <a:r>
              <a:rPr lang="en-US" sz="1200" dirty="0" smtClean="0">
                <a:solidFill>
                  <a:srgbClr val="002060"/>
                </a:solidFill>
                <a:latin typeface="Calibri" pitchFamily="34" charset="0"/>
              </a:rPr>
              <a:t>The percentage of brick and mortar structures is the maximum among the cooperative type of cold storages. </a:t>
            </a: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799" y="3937561"/>
          <a:ext cx="6203574" cy="162978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806389"/>
                <a:gridCol w="879437"/>
                <a:gridCol w="879437"/>
                <a:gridCol w="879437"/>
                <a:gridCol w="879437"/>
                <a:gridCol w="87943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Proprietorship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(n=1336)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Partnership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(n=1677)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 Ltd. </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(n=174)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 Ltd.</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(n=1563)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58073">
                <a:tc>
                  <a:txBody>
                    <a:bodyPr/>
                    <a:lstStyle/>
                    <a:p>
                      <a:pPr algn="l" fontAlgn="ctr"/>
                      <a:r>
                        <a:rPr lang="en-US" sz="1000" b="0" i="0" u="none" strike="noStrike" kern="1200" dirty="0">
                          <a:solidFill>
                            <a:srgbClr val="002060"/>
                          </a:solidFill>
                          <a:latin typeface="Calibri"/>
                          <a:ea typeface="+mn-ea"/>
                          <a:cs typeface="+mn-cs"/>
                        </a:rPr>
                        <a:t>Brick &amp; Mortar structure / RCC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Modern Pre Engineered Building (PEB)</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8409">
                <a:tc>
                  <a:txBody>
                    <a:bodyPr/>
                    <a:lstStyle/>
                    <a:p>
                      <a:pPr algn="l" fontAlgn="ctr"/>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0341">
                <a:tc>
                  <a:txBody>
                    <a:bodyPr/>
                    <a:lstStyle/>
                    <a:p>
                      <a:pPr algn="l" fontAlgn="ctr"/>
                      <a:r>
                        <a:rPr lang="en-US" sz="1000" b="0" i="0" u="none" strike="noStrike" kern="1200" dirty="0">
                          <a:solidFill>
                            <a:srgbClr val="002060"/>
                          </a:solidFill>
                          <a:latin typeface="Calibri"/>
                          <a:ea typeface="+mn-ea"/>
                          <a:cs typeface="+mn-cs"/>
                        </a:rPr>
                        <a:t>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5989812"/>
          <a:ext cx="6217025" cy="1603242"/>
        </p:xfrm>
        <a:graphic>
          <a:graphicData uri="http://schemas.openxmlformats.org/drawingml/2006/table">
            <a:tbl>
              <a:tblPr firstRow="1" bandRow="1">
                <a:effectLst>
                  <a:outerShdw blurRad="50800" dist="38100" dir="2700000" algn="tl" rotWithShape="0">
                    <a:prstClr val="black">
                      <a:alpha val="40000"/>
                    </a:prstClr>
                  </a:outerShdw>
                </a:effectLst>
              </a:tblPr>
              <a:tblGrid>
                <a:gridCol w="1833281"/>
                <a:gridCol w="1095936"/>
                <a:gridCol w="1095936"/>
                <a:gridCol w="1095936"/>
                <a:gridCol w="109593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Cooperative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Government</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(Co./Dept./PSU)</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Not mentioned ownership type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673">
                <a:tc>
                  <a:txBody>
                    <a:bodyPr/>
                    <a:lstStyle/>
                    <a:p>
                      <a:pPr algn="l" fontAlgn="ctr"/>
                      <a:r>
                        <a:rPr lang="en-US" sz="1000" b="0" i="0" u="none" strike="noStrike" kern="1200" dirty="0">
                          <a:solidFill>
                            <a:srgbClr val="002060"/>
                          </a:solidFill>
                          <a:latin typeface="Calibri"/>
                          <a:ea typeface="+mn-ea"/>
                          <a:cs typeface="+mn-cs"/>
                        </a:rPr>
                        <a:t>Brick &amp; Mortar structure / RCC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Modern Pre Engineered Building (PEB)</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004">
                <a:tc>
                  <a:txBody>
                    <a:bodyPr/>
                    <a:lstStyle/>
                    <a:p>
                      <a:pPr algn="l" fontAlgn="ctr"/>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7" name="Title 7"/>
          <p:cNvSpPr txBox="1">
            <a:spLocks/>
          </p:cNvSpPr>
          <p:nvPr/>
        </p:nvSpPr>
        <p:spPr bwMode="gray">
          <a:xfrm>
            <a:off x="936175" y="41932"/>
            <a:ext cx="5439302" cy="922464"/>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p>
            <a:pPr lvl="0" algn="l" defTabSz="731838" eaLnBrk="1" hangingPunct="1">
              <a:spcBef>
                <a:spcPct val="20000"/>
              </a:spcBef>
            </a:pPr>
            <a:r>
              <a:rPr lang="en-US" b="1" kern="0" dirty="0" smtClean="0">
                <a:solidFill>
                  <a:srgbClr val="FF0000"/>
                </a:solidFill>
                <a:latin typeface="Calibri" pitchFamily="34" charset="0"/>
                <a:ea typeface="+mj-ea"/>
                <a:cs typeface="+mj-cs"/>
              </a:rPr>
              <a:t>5.5 BUILDING STRUCTURE OF COLD STORAGES</a:t>
            </a:r>
            <a:endParaRPr lang="en-US" b="1" kern="0" dirty="0">
              <a:solidFill>
                <a:srgbClr val="FF0000"/>
              </a:solidFill>
              <a:latin typeface="Calibri" pitchFamily="34" charset="0"/>
              <a:ea typeface="+mj-ea"/>
              <a:cs typeface="+mj-cs"/>
            </a:endParaRPr>
          </a:p>
        </p:txBody>
      </p:sp>
      <p:graphicFrame>
        <p:nvGraphicFramePr>
          <p:cNvPr id="9" name="Table 8"/>
          <p:cNvGraphicFramePr>
            <a:graphicFrameLocks noGrp="1"/>
          </p:cNvGraphicFramePr>
          <p:nvPr>
            <p:extLst>
              <p:ext uri="{D42A27DB-BD31-4B8C-83A1-F6EECF244321}">
                <p14:modId xmlns:p14="http://schemas.microsoft.com/office/powerpoint/2010/main" xmlns="" val="1900869649"/>
              </p:ext>
            </p:extLst>
          </p:nvPr>
        </p:nvGraphicFramePr>
        <p:xfrm>
          <a:off x="304798" y="1630433"/>
          <a:ext cx="6271365" cy="19425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2144055"/>
                <a:gridCol w="825462"/>
                <a:gridCol w="825462"/>
                <a:gridCol w="825462"/>
                <a:gridCol w="825462"/>
                <a:gridCol w="825462"/>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All</a:t>
                      </a:r>
                    </a:p>
                    <a:p>
                      <a:pPr algn="ctr" fontAlgn="b"/>
                      <a:r>
                        <a:rPr lang="en-US" sz="1100" b="0" i="0" u="none" strike="noStrike" dirty="0" smtClean="0">
                          <a:solidFill>
                            <a:schemeClr val="bg2"/>
                          </a:solidFill>
                          <a:latin typeface="Calibri"/>
                        </a:rPr>
                        <a:t>(n=5003)</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Urban CS’s</a:t>
                      </a:r>
                    </a:p>
                    <a:p>
                      <a:pPr algn="ctr" fontAlgn="b"/>
                      <a:r>
                        <a:rPr lang="en-US" sz="1100" b="0" i="0" u="none" strike="noStrike" dirty="0" smtClean="0">
                          <a:solidFill>
                            <a:schemeClr val="bg2"/>
                          </a:solidFill>
                          <a:latin typeface="Calibri"/>
                        </a:rPr>
                        <a:t>(n=1481)</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Rural CS’s</a:t>
                      </a:r>
                    </a:p>
                    <a:p>
                      <a:pPr algn="ctr" fontAlgn="b"/>
                      <a:r>
                        <a:rPr lang="en-US" sz="1100" b="0" i="0" u="none" strike="noStrike" dirty="0" smtClean="0">
                          <a:solidFill>
                            <a:schemeClr val="bg2"/>
                          </a:solidFill>
                          <a:latin typeface="Calibri"/>
                        </a:rPr>
                        <a:t>(n=3522)</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NHB/NHM</a:t>
                      </a:r>
                    </a:p>
                    <a:p>
                      <a:pPr algn="ctr" fontAlgn="b"/>
                      <a:r>
                        <a:rPr lang="en-US" sz="1100" b="0" i="0" u="none" strike="noStrike" dirty="0" smtClean="0">
                          <a:solidFill>
                            <a:schemeClr val="bg2"/>
                          </a:solidFill>
                          <a:latin typeface="Calibri"/>
                        </a:rPr>
                        <a:t>(n=3061)</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Others</a:t>
                      </a:r>
                    </a:p>
                    <a:p>
                      <a:pPr algn="ctr" fontAlgn="b"/>
                      <a:r>
                        <a:rPr lang="en-US" sz="1100" b="0" i="0" u="none" strike="noStrike" dirty="0" smtClean="0">
                          <a:solidFill>
                            <a:schemeClr val="bg2"/>
                          </a:solidFill>
                          <a:latin typeface="Calibri"/>
                        </a:rPr>
                        <a:t>(n=1942)</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0927">
                <a:tc>
                  <a:txBody>
                    <a:bodyPr/>
                    <a:lstStyle/>
                    <a:p>
                      <a:pPr algn="l" fontAlgn="ctr"/>
                      <a:r>
                        <a:rPr lang="en-US" sz="1000" b="0" i="0" u="none" strike="noStrike" kern="1200" dirty="0">
                          <a:solidFill>
                            <a:srgbClr val="002060"/>
                          </a:solidFill>
                          <a:latin typeface="Calibri"/>
                          <a:ea typeface="+mn-ea"/>
                          <a:cs typeface="+mn-cs"/>
                        </a:rPr>
                        <a:t>Brick &amp; Mortar structure / RCC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06400">
                <a:tc>
                  <a:txBody>
                    <a:bodyPr/>
                    <a:lstStyle/>
                    <a:p>
                      <a:pPr algn="l" fontAlgn="ctr"/>
                      <a:r>
                        <a:rPr lang="en-US" sz="1000" b="0" i="0" u="none" strike="noStrike" kern="1200" dirty="0">
                          <a:solidFill>
                            <a:srgbClr val="002060"/>
                          </a:solidFill>
                          <a:latin typeface="Calibri"/>
                          <a:ea typeface="+mn-ea"/>
                          <a:cs typeface="+mn-cs"/>
                        </a:rPr>
                        <a:t>Modern Pre Engineered Building (PEB)</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04800">
                <a:tc>
                  <a:txBody>
                    <a:bodyPr/>
                    <a:lstStyle/>
                    <a:p>
                      <a:pPr algn="l" fontAlgn="ctr"/>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1733">
                <a:tc>
                  <a:txBody>
                    <a:bodyPr/>
                    <a:lstStyle/>
                    <a:p>
                      <a:pPr algn="l" fontAlgn="ctr"/>
                      <a:r>
                        <a:rPr lang="en-US" sz="1000" b="0" i="0" u="none" strike="noStrike" kern="1200" dirty="0">
                          <a:solidFill>
                            <a:srgbClr val="002060"/>
                          </a:solidFill>
                          <a:latin typeface="Calibri"/>
                          <a:ea typeface="+mn-ea"/>
                          <a:cs typeface="+mn-cs"/>
                        </a:rPr>
                        <a:t>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19.4 SOURCE OF GOVERNMENT SUBSIDIES AND ASSISTANCE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9" name="TextBox 8"/>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1" name="Round Diagonal Corner Rectangle 10"/>
          <p:cNvSpPr/>
          <p:nvPr/>
        </p:nvSpPr>
        <p:spPr bwMode="auto">
          <a:xfrm>
            <a:off x="338287" y="8241878"/>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Maharashtra UP, Bihar, Gujarat, Haryana have mainly taken subsidies from NHB. </a:t>
            </a:r>
          </a:p>
          <a:p>
            <a:pPr marL="177800" lvl="1" indent="-177800" algn="just">
              <a:buFont typeface="Arial" pitchFamily="34" charset="0"/>
              <a:buChar char="•"/>
            </a:pPr>
            <a:r>
              <a:rPr lang="en-US" sz="1200" dirty="0" smtClean="0">
                <a:solidFill>
                  <a:srgbClr val="002060"/>
                </a:solidFill>
                <a:latin typeface="Calibri" pitchFamily="34" charset="0"/>
              </a:rPr>
              <a:t>Almost 35%  of cold storages in Andhra Pradesh have a NABARD scheme. </a:t>
            </a: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99072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n=2079)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n=237)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n=651)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n=227)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marL="0" indent="52388" algn="l" fontAlgn="ctr"/>
                      <a:r>
                        <a:rPr lang="en-US" sz="1100" b="0" i="0" u="none" strike="noStrike" dirty="0">
                          <a:solidFill>
                            <a:srgbClr val="002060"/>
                          </a:solidFill>
                          <a:latin typeface="Calibri"/>
                        </a:rPr>
                        <a:t> DIC</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NABARD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52388" indent="0" algn="l" fontAlgn="ctr"/>
                      <a:r>
                        <a:rPr lang="en-US" sz="1100" b="0" i="0" u="none" strike="noStrike" dirty="0">
                          <a:solidFill>
                            <a:srgbClr val="002060"/>
                          </a:solidFill>
                          <a:latin typeface="Calibri"/>
                        </a:rPr>
                        <a:t> National Horticulture Mission</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NHB</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Others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5086902"/>
          <a:ext cx="6305549" cy="199072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n=2079)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n=258)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marL="0" indent="52388" algn="l" fontAlgn="ctr"/>
                      <a:r>
                        <a:rPr lang="en-US" sz="1100" b="0" i="0" u="none" strike="noStrike" dirty="0">
                          <a:solidFill>
                            <a:srgbClr val="002060"/>
                          </a:solidFill>
                          <a:latin typeface="Calibri"/>
                        </a:rPr>
                        <a:t> DIC</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NABARD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52388" indent="0" algn="l" fontAlgn="ctr"/>
                      <a:r>
                        <a:rPr lang="en-US" sz="1100" b="0" i="0" u="none" strike="noStrike" dirty="0">
                          <a:solidFill>
                            <a:srgbClr val="002060"/>
                          </a:solidFill>
                          <a:latin typeface="Calibri"/>
                        </a:rPr>
                        <a:t> National Horticulture Mission</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NHB</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endParaRPr lang="en-US" sz="1100" b="0" i="0" u="none" strike="noStrike">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Others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extBox 13"/>
          <p:cNvSpPr txBox="1"/>
          <p:nvPr/>
        </p:nvSpPr>
        <p:spPr>
          <a:xfrm>
            <a:off x="3705648" y="9669645"/>
            <a:ext cx="1624163"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availed subsidy</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19.4 SOURCE OF GOVERNMENT SUBSIDIES AND ASSISTANCE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9" name="TextBox 8"/>
          <p:cNvSpPr txBox="1"/>
          <p:nvPr/>
        </p:nvSpPr>
        <p:spPr>
          <a:xfrm>
            <a:off x="0" y="11430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0" name="Table 9"/>
          <p:cNvGraphicFramePr>
            <a:graphicFrameLocks noGrp="1"/>
          </p:cNvGraphicFramePr>
          <p:nvPr>
            <p:extLst>
              <p:ext uri="{D42A27DB-BD31-4B8C-83A1-F6EECF244321}">
                <p14:modId xmlns:p14="http://schemas.microsoft.com/office/powerpoint/2010/main" xmlns="" val="1900869649"/>
              </p:ext>
            </p:extLst>
          </p:nvPr>
        </p:nvGraphicFramePr>
        <p:xfrm>
          <a:off x="304801" y="1528763"/>
          <a:ext cx="6300216" cy="199072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90472"/>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n=2079)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(n=150)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marL="0" indent="52388" algn="l" fontAlgn="ctr"/>
                      <a:r>
                        <a:rPr lang="en-US" sz="1100" b="0" i="0" u="none" strike="noStrike" dirty="0">
                          <a:solidFill>
                            <a:srgbClr val="002060"/>
                          </a:solidFill>
                          <a:latin typeface="Calibri"/>
                        </a:rPr>
                        <a:t> DIC</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NABARD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52388" indent="0" algn="l" fontAlgn="ctr"/>
                      <a:r>
                        <a:rPr lang="en-US" sz="1100" b="0" i="0" u="none" strike="noStrike" dirty="0">
                          <a:solidFill>
                            <a:srgbClr val="002060"/>
                          </a:solidFill>
                          <a:latin typeface="Calibri"/>
                        </a:rPr>
                        <a:t> National Horticulture Mission</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NHB</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Others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2" y="5073650"/>
          <a:ext cx="6307133" cy="199072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55005"/>
                <a:gridCol w="635043"/>
                <a:gridCol w="635043"/>
                <a:gridCol w="635043"/>
                <a:gridCol w="520935"/>
                <a:gridCol w="520935"/>
                <a:gridCol w="635043"/>
                <a:gridCol w="635043"/>
                <a:gridCol w="635043"/>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n=2079)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(n=11)</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marL="0" indent="52388" algn="l" fontAlgn="ctr"/>
                      <a:r>
                        <a:rPr lang="en-US" sz="1100" b="0" i="0" u="none" strike="noStrike" dirty="0">
                          <a:solidFill>
                            <a:srgbClr val="002060"/>
                          </a:solidFill>
                          <a:latin typeface="Calibri"/>
                        </a:rPr>
                        <a:t> DIC</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NABARD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52388" indent="0" algn="l" fontAlgn="ctr"/>
                      <a:r>
                        <a:rPr lang="en-US" sz="1100" b="0" i="0" u="none" strike="noStrike" dirty="0">
                          <a:solidFill>
                            <a:srgbClr val="002060"/>
                          </a:solidFill>
                          <a:latin typeface="Calibri"/>
                        </a:rPr>
                        <a:t> National Horticulture Mission</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NHB</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smtClean="0">
                          <a:solidFill>
                            <a:srgbClr val="002060"/>
                          </a:solidFill>
                          <a:latin typeface="Calibri"/>
                        </a:rPr>
                        <a:t>-</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Others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Round Diagonal Corner Rectangle 11"/>
          <p:cNvSpPr/>
          <p:nvPr/>
        </p:nvSpPr>
        <p:spPr bwMode="auto">
          <a:xfrm>
            <a:off x="213360" y="8688586"/>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Karnataka and Punjab</a:t>
            </a:r>
            <a:endParaRPr lang="en-US" sz="1200" dirty="0">
              <a:solidFill>
                <a:srgbClr val="002060"/>
              </a:solidFill>
              <a:latin typeface="Calibri" pitchFamily="34" charset="0"/>
            </a:endParaRPr>
          </a:p>
        </p:txBody>
      </p:sp>
      <p:sp>
        <p:nvSpPr>
          <p:cNvPr id="14" name="TextBox 13"/>
          <p:cNvSpPr txBox="1"/>
          <p:nvPr/>
        </p:nvSpPr>
        <p:spPr>
          <a:xfrm>
            <a:off x="3705648" y="9669645"/>
            <a:ext cx="1624163"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availed subsidy</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19.4 SOURCE OF GOVERNMENT SUBSIDIES AND ASSISTANCE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10" name="Table 9"/>
          <p:cNvGraphicFramePr>
            <a:graphicFrameLocks noGrp="1"/>
          </p:cNvGraphicFramePr>
          <p:nvPr>
            <p:extLst>
              <p:ext uri="{D42A27DB-BD31-4B8C-83A1-F6EECF244321}">
                <p14:modId xmlns:p14="http://schemas.microsoft.com/office/powerpoint/2010/main" xmlns="" val="1900869649"/>
              </p:ext>
            </p:extLst>
          </p:nvPr>
        </p:nvGraphicFramePr>
        <p:xfrm>
          <a:off x="285346" y="1840043"/>
          <a:ext cx="6204354" cy="19202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2333393"/>
                <a:gridCol w="1025825"/>
                <a:gridCol w="909656"/>
                <a:gridCol w="967740"/>
                <a:gridCol w="96774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Urban CS’s </a:t>
                      </a:r>
                    </a:p>
                    <a:p>
                      <a:pPr marL="0"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(n=511)</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Rural CS</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(n=1568)</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NHB/NHM</a:t>
                      </a:r>
                    </a:p>
                    <a:p>
                      <a:pPr marL="115888" marR="0" indent="-115888"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(n=1324)</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Others</a:t>
                      </a:r>
                    </a:p>
                    <a:p>
                      <a:pPr marL="115888" marR="0" indent="0" algn="ctr" defTabSz="914400" rtl="0" eaLnBrk="1" fontAlgn="b" latinLnBrk="0" hangingPunct="1">
                        <a:lnSpc>
                          <a:spcPct val="115000"/>
                        </a:lnSpc>
                        <a:spcBef>
                          <a:spcPts val="0"/>
                        </a:spcBef>
                        <a:spcAft>
                          <a:spcPts val="0"/>
                        </a:spcAft>
                      </a:pPr>
                      <a:r>
                        <a:rPr lang="en-US" sz="1100" b="0" kern="1200" dirty="0" smtClean="0">
                          <a:solidFill>
                            <a:schemeClr val="bg1"/>
                          </a:solidFill>
                          <a:latin typeface="Calibri" pitchFamily="34" charset="0"/>
                          <a:ea typeface="Corbel"/>
                          <a:cs typeface="Times New Roman"/>
                        </a:rPr>
                        <a:t>(n=755)</a:t>
                      </a:r>
                      <a:endParaRPr lang="en-US" sz="11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marL="0" indent="52388" algn="l" fontAlgn="ctr"/>
                      <a:r>
                        <a:rPr lang="en-US" sz="1100" b="0" i="0" u="none" strike="noStrike" dirty="0">
                          <a:solidFill>
                            <a:srgbClr val="002060"/>
                          </a:solidFill>
                          <a:latin typeface="Calibri"/>
                        </a:rPr>
                        <a:t> DIC</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NABARD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52388" indent="0" algn="l" fontAlgn="ctr"/>
                      <a:r>
                        <a:rPr lang="en-US" sz="1100" b="0" i="0" u="none" strike="noStrike" dirty="0">
                          <a:solidFill>
                            <a:srgbClr val="002060"/>
                          </a:solidFill>
                          <a:latin typeface="Calibri"/>
                        </a:rPr>
                        <a:t> National Horticulture Mission</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NHB</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Others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Round Diagonal Corner Rectangle 11"/>
          <p:cNvSpPr/>
          <p:nvPr/>
        </p:nvSpPr>
        <p:spPr bwMode="auto">
          <a:xfrm>
            <a:off x="213360" y="5881331"/>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In all – urban rural or NHB/non NHB CSs – predominantly have availed of NHB subsidies. </a:t>
            </a:r>
          </a:p>
          <a:p>
            <a:pPr marL="177800" lvl="1" indent="-177800" algn="just">
              <a:buFont typeface="Arial" pitchFamily="34" charset="0"/>
              <a:buChar char="•"/>
            </a:pPr>
            <a:r>
              <a:rPr lang="en-US" sz="1200" dirty="0" smtClean="0">
                <a:solidFill>
                  <a:srgbClr val="002060"/>
                </a:solidFill>
                <a:latin typeface="Calibri" pitchFamily="34" charset="0"/>
              </a:rPr>
              <a:t>Comparatively, higher proportion of NHB CS’s have availed of their subsidies – 40%  </a:t>
            </a:r>
            <a:endParaRPr lang="en-US" sz="1200" dirty="0">
              <a:solidFill>
                <a:srgbClr val="002060"/>
              </a:solidFill>
              <a:latin typeface="Calibri" pitchFamily="34" charset="0"/>
            </a:endParaRPr>
          </a:p>
        </p:txBody>
      </p:sp>
      <p:sp>
        <p:nvSpPr>
          <p:cNvPr id="14" name="TextBox 13"/>
          <p:cNvSpPr txBox="1"/>
          <p:nvPr/>
        </p:nvSpPr>
        <p:spPr>
          <a:xfrm>
            <a:off x="3705648" y="9669645"/>
            <a:ext cx="1624163"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availed subsidy</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19.4 SOURCE OF GOVERNMENT SUBSIDIES AND ASSISTANCE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9" name="TextBox 8"/>
          <p:cNvSpPr txBox="1"/>
          <p:nvPr/>
        </p:nvSpPr>
        <p:spPr>
          <a:xfrm>
            <a:off x="194550" y="1143000"/>
            <a:ext cx="4805364"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Ownership Type</a:t>
            </a:r>
            <a:endParaRPr lang="en-US" sz="1800" b="1" i="1" u="sng" dirty="0">
              <a:solidFill>
                <a:srgbClr val="002060"/>
              </a:solidFill>
              <a:latin typeface="Calibri" pitchFamily="34" charset="0"/>
            </a:endParaRPr>
          </a:p>
        </p:txBody>
      </p:sp>
      <p:graphicFrame>
        <p:nvGraphicFramePr>
          <p:cNvPr id="10" name="Table 9"/>
          <p:cNvGraphicFramePr>
            <a:graphicFrameLocks noGrp="1"/>
          </p:cNvGraphicFramePr>
          <p:nvPr>
            <p:extLst>
              <p:ext uri="{D42A27DB-BD31-4B8C-83A1-F6EECF244321}">
                <p14:modId xmlns:p14="http://schemas.microsoft.com/office/powerpoint/2010/main" xmlns="" val="1900869649"/>
              </p:ext>
            </p:extLst>
          </p:nvPr>
        </p:nvGraphicFramePr>
        <p:xfrm>
          <a:off x="285346" y="1840043"/>
          <a:ext cx="6193278" cy="19202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2014942"/>
                <a:gridCol w="885825"/>
                <a:gridCol w="785510"/>
                <a:gridCol w="835667"/>
                <a:gridCol w="835667"/>
                <a:gridCol w="83566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Proprietorship</a:t>
                      </a:r>
                    </a:p>
                    <a:p>
                      <a:pPr marL="0"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(n=468)</a:t>
                      </a:r>
                      <a:endParaRPr lang="en-US" sz="10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Partnership</a:t>
                      </a:r>
                    </a:p>
                    <a:p>
                      <a:pPr marL="115888" marR="0" indent="-115888"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(n=735)</a:t>
                      </a:r>
                      <a:endParaRPr lang="en-US" sz="10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Company (Public Ltd.)</a:t>
                      </a:r>
                    </a:p>
                    <a:p>
                      <a:pPr marL="115888" marR="0" indent="-115888"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(n=73)</a:t>
                      </a:r>
                      <a:endParaRPr lang="en-US" sz="10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Company (Private Ltd.)</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(n=709)</a:t>
                      </a:r>
                      <a:endParaRPr lang="en-US" sz="10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Association (Public)</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marL="0" indent="52388" algn="l" fontAlgn="ctr"/>
                      <a:r>
                        <a:rPr lang="en-US" sz="1100" b="0" i="0" u="none" strike="noStrike" dirty="0">
                          <a:solidFill>
                            <a:srgbClr val="002060"/>
                          </a:solidFill>
                          <a:latin typeface="Calibri"/>
                        </a:rPr>
                        <a:t> DIC</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NABARD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52388" indent="0" algn="l" fontAlgn="ctr"/>
                      <a:r>
                        <a:rPr lang="en-US" sz="1100" b="0" i="0" u="none" strike="noStrike" dirty="0">
                          <a:solidFill>
                            <a:srgbClr val="002060"/>
                          </a:solidFill>
                          <a:latin typeface="Calibri"/>
                        </a:rPr>
                        <a:t> National Horticulture Mission</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NHB</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Others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2" y="5073650"/>
          <a:ext cx="6193276" cy="22479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2029836"/>
                <a:gridCol w="1040860"/>
                <a:gridCol w="1040860"/>
                <a:gridCol w="1040860"/>
                <a:gridCol w="104086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Association (Private)</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(n=4)</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Cooperative</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(n=55)</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Government (Co./Dept./ PSU)</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(n=29)</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Not classified under any Ownership type</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(n=4)</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marL="0" indent="52388" algn="l" fontAlgn="ctr"/>
                      <a:r>
                        <a:rPr lang="en-US" sz="1100" b="0" i="0" u="none" strike="noStrike" dirty="0">
                          <a:solidFill>
                            <a:srgbClr val="002060"/>
                          </a:solidFill>
                          <a:latin typeface="Calibri"/>
                        </a:rPr>
                        <a:t> DIC</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NABARD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52388" indent="0" algn="l" fontAlgn="ctr"/>
                      <a:r>
                        <a:rPr lang="en-US" sz="1100" b="0" i="0" u="none" strike="noStrike" dirty="0">
                          <a:solidFill>
                            <a:srgbClr val="002060"/>
                          </a:solidFill>
                          <a:latin typeface="Calibri"/>
                        </a:rPr>
                        <a:t> National Horticulture Mission</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NHB</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indent="52388" algn="l" fontAlgn="ctr"/>
                      <a:r>
                        <a:rPr lang="en-US" sz="1100" b="0" i="0" u="none" strike="noStrike" dirty="0">
                          <a:solidFill>
                            <a:srgbClr val="002060"/>
                          </a:solidFill>
                          <a:latin typeface="Calibri"/>
                        </a:rPr>
                        <a:t> Others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TextBox 13"/>
          <p:cNvSpPr txBox="1"/>
          <p:nvPr/>
        </p:nvSpPr>
        <p:spPr>
          <a:xfrm>
            <a:off x="3705648" y="9669645"/>
            <a:ext cx="1624163" cy="230832"/>
          </a:xfrm>
          <a:prstGeom prst="rect">
            <a:avLst/>
          </a:prstGeom>
          <a:noFill/>
        </p:spPr>
        <p:txBody>
          <a:bodyPr wrap="none" rtlCol="0">
            <a:spAutoFit/>
          </a:bodyPr>
          <a:lstStyle/>
          <a:p>
            <a:r>
              <a:rPr lang="en-US" sz="900" b="1" dirty="0" smtClean="0">
                <a:solidFill>
                  <a:srgbClr val="FF0000"/>
                </a:solidFill>
                <a:latin typeface="Calibri" pitchFamily="34" charset="0"/>
              </a:rPr>
              <a:t>CS’s that have availed subsidy</a:t>
            </a:r>
            <a:endParaRPr lang="en-US" sz="900" b="1" dirty="0">
              <a:solidFill>
                <a:srgbClr val="FF0000"/>
              </a:solidFill>
              <a:latin typeface="Calibri" pitchFamily="34" charset="0"/>
            </a:endParaRPr>
          </a:p>
        </p:txBody>
      </p:sp>
      <p:sp>
        <p:nvSpPr>
          <p:cNvPr id="13" name="Round Diagonal Corner Rectangle 12"/>
          <p:cNvSpPr/>
          <p:nvPr/>
        </p:nvSpPr>
        <p:spPr bwMode="auto">
          <a:xfrm>
            <a:off x="213360" y="7971286"/>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More than 30% of private companies (CS’s) have used the nabard subsidy</a:t>
            </a:r>
            <a:r>
              <a:rPr lang="en-US" sz="1200" smtClean="0">
                <a:solidFill>
                  <a:srgbClr val="002060"/>
                </a:solidFill>
                <a:latin typeface="Calibri" pitchFamily="34" charset="0"/>
              </a:rPr>
              <a:t>.  </a:t>
            </a:r>
          </a:p>
        </p:txBody>
      </p:sp>
    </p:spTree>
  </p:cSld>
  <p:clrMapOvr>
    <a:masterClrMapping/>
  </p:clrMapOvr>
  <p:transition/>
  <p:timing>
    <p:tnLst>
      <p:par>
        <p:cTn id="1" dur="indefinite" restart="never" nodeType="tmRoot"/>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19.5 INTEREST IN AVAILING SUBSIDY IN FUTURE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104" name="Chart 103"/>
          <p:cNvGraphicFramePr/>
          <p:nvPr>
            <p:extLst>
              <p:ext uri="{D42A27DB-BD31-4B8C-83A1-F6EECF244321}">
                <p14:modId xmlns="" xmlns:p14="http://schemas.microsoft.com/office/powerpoint/2010/main" val="1712051055"/>
              </p:ext>
            </p:extLst>
          </p:nvPr>
        </p:nvGraphicFramePr>
        <p:xfrm>
          <a:off x="5580334" y="2107750"/>
          <a:ext cx="1212308" cy="1383452"/>
        </p:xfrm>
        <a:graphic>
          <a:graphicData uri="http://schemas.openxmlformats.org/drawingml/2006/chart">
            <c:chart xmlns:c="http://schemas.openxmlformats.org/drawingml/2006/chart" xmlns:r="http://schemas.openxmlformats.org/officeDocument/2006/relationships" r:id="rId2"/>
          </a:graphicData>
        </a:graphic>
      </p:graphicFrame>
      <p:sp>
        <p:nvSpPr>
          <p:cNvPr id="111" name="Round Diagonal Corner Rectangle 110"/>
          <p:cNvSpPr/>
          <p:nvPr/>
        </p:nvSpPr>
        <p:spPr bwMode="auto">
          <a:xfrm>
            <a:off x="338287" y="3902081"/>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Overall 75% of the CSs would like to avail subsidy in future.</a:t>
            </a:r>
          </a:p>
          <a:p>
            <a:pPr marL="177800" lvl="1" indent="-177800" algn="l">
              <a:buFont typeface="Arial" pitchFamily="34" charset="0"/>
              <a:buChar char="•"/>
            </a:pPr>
            <a:r>
              <a:rPr lang="en-US" sz="1200" dirty="0" smtClean="0">
                <a:solidFill>
                  <a:srgbClr val="002060"/>
                </a:solidFill>
                <a:latin typeface="Calibri" pitchFamily="34" charset="0"/>
              </a:rPr>
              <a:t>The trend is same across all types of cold stores</a:t>
            </a:r>
            <a:endParaRPr lang="en-US" sz="1200" dirty="0">
              <a:solidFill>
                <a:srgbClr val="002060"/>
              </a:solidFill>
              <a:latin typeface="Calibri" pitchFamily="34" charset="0"/>
            </a:endParaRPr>
          </a:p>
        </p:txBody>
      </p:sp>
      <p:sp>
        <p:nvSpPr>
          <p:cNvPr id="112" name="Round Diagonal Corner Rectangle 111"/>
          <p:cNvSpPr/>
          <p:nvPr/>
        </p:nvSpPr>
        <p:spPr bwMode="auto">
          <a:xfrm>
            <a:off x="338287" y="7893935"/>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Zone wise analysis shows that the inclination to avail a subsidy is lower in North zone compared to other zones</a:t>
            </a:r>
            <a:endParaRPr lang="en-US" sz="1200" dirty="0">
              <a:solidFill>
                <a:srgbClr val="002060"/>
              </a:solidFill>
              <a:latin typeface="Calibri" pitchFamily="34" charset="0"/>
            </a:endParaRPr>
          </a:p>
        </p:txBody>
      </p:sp>
      <p:cxnSp>
        <p:nvCxnSpPr>
          <p:cNvPr id="113" name="Straight Connector 112"/>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114" name="TextBox 113"/>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120" name="Chart 119"/>
          <p:cNvGraphicFramePr/>
          <p:nvPr>
            <p:extLst>
              <p:ext uri="{D42A27DB-BD31-4B8C-83A1-F6EECF244321}">
                <p14:modId xmlns="" xmlns:p14="http://schemas.microsoft.com/office/powerpoint/2010/main" val="1712051055"/>
              </p:ext>
            </p:extLst>
          </p:nvPr>
        </p:nvGraphicFramePr>
        <p:xfrm>
          <a:off x="108494" y="2104575"/>
          <a:ext cx="1212308" cy="13834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21" name="Chart 120"/>
          <p:cNvGraphicFramePr/>
          <p:nvPr>
            <p:extLst>
              <p:ext uri="{D42A27DB-BD31-4B8C-83A1-F6EECF244321}">
                <p14:modId xmlns="" xmlns:p14="http://schemas.microsoft.com/office/powerpoint/2010/main" val="1712051055"/>
              </p:ext>
            </p:extLst>
          </p:nvPr>
        </p:nvGraphicFramePr>
        <p:xfrm>
          <a:off x="1202862" y="2104575"/>
          <a:ext cx="1212308" cy="13834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44" name="Chart 143"/>
          <p:cNvGraphicFramePr/>
          <p:nvPr>
            <p:extLst>
              <p:ext uri="{D42A27DB-BD31-4B8C-83A1-F6EECF244321}">
                <p14:modId xmlns="" xmlns:p14="http://schemas.microsoft.com/office/powerpoint/2010/main" val="1712051055"/>
              </p:ext>
            </p:extLst>
          </p:nvPr>
        </p:nvGraphicFramePr>
        <p:xfrm>
          <a:off x="2297230" y="2104575"/>
          <a:ext cx="1212308" cy="13834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45" name="Chart 144"/>
          <p:cNvGraphicFramePr/>
          <p:nvPr>
            <p:extLst>
              <p:ext uri="{D42A27DB-BD31-4B8C-83A1-F6EECF244321}">
                <p14:modId xmlns="" xmlns:p14="http://schemas.microsoft.com/office/powerpoint/2010/main" val="1712051055"/>
              </p:ext>
            </p:extLst>
          </p:nvPr>
        </p:nvGraphicFramePr>
        <p:xfrm>
          <a:off x="3391598" y="2104575"/>
          <a:ext cx="1212308" cy="13834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46" name="Chart 145"/>
          <p:cNvGraphicFramePr/>
          <p:nvPr>
            <p:extLst>
              <p:ext uri="{D42A27DB-BD31-4B8C-83A1-F6EECF244321}">
                <p14:modId xmlns="" xmlns:p14="http://schemas.microsoft.com/office/powerpoint/2010/main" val="1712051055"/>
              </p:ext>
            </p:extLst>
          </p:nvPr>
        </p:nvGraphicFramePr>
        <p:xfrm>
          <a:off x="4485966" y="2104575"/>
          <a:ext cx="1212308" cy="13834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47" name="Chart 146"/>
          <p:cNvGraphicFramePr/>
          <p:nvPr>
            <p:extLst>
              <p:ext uri="{D42A27DB-BD31-4B8C-83A1-F6EECF244321}">
                <p14:modId xmlns="" xmlns:p14="http://schemas.microsoft.com/office/powerpoint/2010/main" val="1712051055"/>
              </p:ext>
            </p:extLst>
          </p:nvPr>
        </p:nvGraphicFramePr>
        <p:xfrm>
          <a:off x="5580334" y="6039983"/>
          <a:ext cx="1212308" cy="13834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48" name="Chart 147"/>
          <p:cNvGraphicFramePr/>
          <p:nvPr>
            <p:extLst>
              <p:ext uri="{D42A27DB-BD31-4B8C-83A1-F6EECF244321}">
                <p14:modId xmlns="" xmlns:p14="http://schemas.microsoft.com/office/powerpoint/2010/main" val="1712051055"/>
              </p:ext>
            </p:extLst>
          </p:nvPr>
        </p:nvGraphicFramePr>
        <p:xfrm>
          <a:off x="108494" y="6036808"/>
          <a:ext cx="1212308" cy="13834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49" name="Chart 148"/>
          <p:cNvGraphicFramePr/>
          <p:nvPr>
            <p:extLst>
              <p:ext uri="{D42A27DB-BD31-4B8C-83A1-F6EECF244321}">
                <p14:modId xmlns="" xmlns:p14="http://schemas.microsoft.com/office/powerpoint/2010/main" val="1712051055"/>
              </p:ext>
            </p:extLst>
          </p:nvPr>
        </p:nvGraphicFramePr>
        <p:xfrm>
          <a:off x="1476454" y="6036808"/>
          <a:ext cx="1212308" cy="13834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50" name="Chart 149"/>
          <p:cNvGraphicFramePr/>
          <p:nvPr>
            <p:extLst>
              <p:ext uri="{D42A27DB-BD31-4B8C-83A1-F6EECF244321}">
                <p14:modId xmlns="" xmlns:p14="http://schemas.microsoft.com/office/powerpoint/2010/main" val="1712051055"/>
              </p:ext>
            </p:extLst>
          </p:nvPr>
        </p:nvGraphicFramePr>
        <p:xfrm>
          <a:off x="2844414" y="6036808"/>
          <a:ext cx="1212308" cy="13834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51" name="Chart 150"/>
          <p:cNvGraphicFramePr/>
          <p:nvPr>
            <p:extLst>
              <p:ext uri="{D42A27DB-BD31-4B8C-83A1-F6EECF244321}">
                <p14:modId xmlns="" xmlns:p14="http://schemas.microsoft.com/office/powerpoint/2010/main" val="1712051055"/>
              </p:ext>
            </p:extLst>
          </p:nvPr>
        </p:nvGraphicFramePr>
        <p:xfrm>
          <a:off x="4212374" y="6036808"/>
          <a:ext cx="1212308" cy="1383452"/>
        </p:xfrm>
        <a:graphic>
          <a:graphicData uri="http://schemas.openxmlformats.org/drawingml/2006/chart">
            <c:chart xmlns:c="http://schemas.openxmlformats.org/drawingml/2006/chart" xmlns:r="http://schemas.openxmlformats.org/officeDocument/2006/relationships" r:id="rId12"/>
          </a:graphicData>
        </a:graphic>
      </p:graphicFrame>
      <p:sp>
        <p:nvSpPr>
          <p:cNvPr id="55" name="TextBox 54"/>
          <p:cNvSpPr txBox="1"/>
          <p:nvPr/>
        </p:nvSpPr>
        <p:spPr>
          <a:xfrm>
            <a:off x="349006" y="1807577"/>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56" name="TextBox 55"/>
          <p:cNvSpPr txBox="1"/>
          <p:nvPr/>
        </p:nvSpPr>
        <p:spPr>
          <a:xfrm>
            <a:off x="1367603" y="1807577"/>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57" name="TextBox 56"/>
          <p:cNvSpPr txBox="1"/>
          <p:nvPr/>
        </p:nvSpPr>
        <p:spPr>
          <a:xfrm>
            <a:off x="2487058" y="1807577"/>
            <a:ext cx="1071450" cy="430887"/>
          </a:xfrm>
          <a:prstGeom prst="rect">
            <a:avLst/>
          </a:prstGeom>
          <a:noFill/>
        </p:spPr>
        <p:txBody>
          <a:bodyPr wrap="square" rtlCol="0">
            <a:spAutoFit/>
          </a:bodyPr>
          <a:lstStyle/>
          <a:p>
            <a:r>
              <a:rPr lang="en-US" sz="1100" b="1" dirty="0" smtClean="0">
                <a:solidFill>
                  <a:srgbClr val="002060"/>
                </a:solidFill>
                <a:latin typeface="Calibri" pitchFamily="34" charset="0"/>
              </a:rPr>
              <a:t>Type P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58" name="TextBox 57"/>
          <p:cNvSpPr txBox="1"/>
          <p:nvPr/>
        </p:nvSpPr>
        <p:spPr>
          <a:xfrm>
            <a:off x="3442585" y="1807577"/>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60" name="TextBox 59"/>
          <p:cNvSpPr txBox="1"/>
          <p:nvPr/>
        </p:nvSpPr>
        <p:spPr>
          <a:xfrm>
            <a:off x="4455904" y="1807577"/>
            <a:ext cx="1320754"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61" name="TextBox 60"/>
          <p:cNvSpPr txBox="1"/>
          <p:nvPr/>
        </p:nvSpPr>
        <p:spPr>
          <a:xfrm>
            <a:off x="5537246" y="1638300"/>
            <a:ext cx="1320754" cy="600164"/>
          </a:xfrm>
          <a:prstGeom prst="rect">
            <a:avLst/>
          </a:prstGeom>
          <a:noFill/>
        </p:spPr>
        <p:txBody>
          <a:bodyPr wrap="squar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sp>
        <p:nvSpPr>
          <p:cNvPr id="62" name="TextBox 61"/>
          <p:cNvSpPr txBox="1"/>
          <p:nvPr/>
        </p:nvSpPr>
        <p:spPr>
          <a:xfrm>
            <a:off x="349006" y="5715858"/>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63" name="TextBox 62"/>
          <p:cNvSpPr txBox="1"/>
          <p:nvPr/>
        </p:nvSpPr>
        <p:spPr>
          <a:xfrm>
            <a:off x="1630002" y="571585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64" name="TextBox 63"/>
          <p:cNvSpPr txBox="1"/>
          <p:nvPr/>
        </p:nvSpPr>
        <p:spPr>
          <a:xfrm>
            <a:off x="2987364" y="571585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65" name="TextBox 64"/>
          <p:cNvSpPr txBox="1"/>
          <p:nvPr/>
        </p:nvSpPr>
        <p:spPr>
          <a:xfrm>
            <a:off x="4268788" y="571585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66" name="TextBox 65"/>
          <p:cNvSpPr txBox="1"/>
          <p:nvPr/>
        </p:nvSpPr>
        <p:spPr>
          <a:xfrm>
            <a:off x="5537246" y="5715858"/>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grpSp>
        <p:nvGrpSpPr>
          <p:cNvPr id="2" name="Group 75"/>
          <p:cNvGrpSpPr/>
          <p:nvPr/>
        </p:nvGrpSpPr>
        <p:grpSpPr>
          <a:xfrm>
            <a:off x="1663262" y="7256281"/>
            <a:ext cx="3918387" cy="326405"/>
            <a:chOff x="4239783" y="4326345"/>
            <a:chExt cx="3918387" cy="326405"/>
          </a:xfrm>
        </p:grpSpPr>
        <p:sp>
          <p:nvSpPr>
            <p:cNvPr id="53" name="Rectangle 52"/>
            <p:cNvSpPr/>
            <p:nvPr/>
          </p:nvSpPr>
          <p:spPr bwMode="auto">
            <a:xfrm>
              <a:off x="4239783" y="4326345"/>
              <a:ext cx="3918387"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4313313" y="4388177"/>
              <a:ext cx="3822581" cy="189673"/>
              <a:chOff x="659335" y="1411290"/>
              <a:chExt cx="3822581" cy="189673"/>
            </a:xfrm>
          </p:grpSpPr>
          <p:grpSp>
            <p:nvGrpSpPr>
              <p:cNvPr id="5" name="Group 124"/>
              <p:cNvGrpSpPr/>
              <p:nvPr/>
            </p:nvGrpSpPr>
            <p:grpSpPr>
              <a:xfrm>
                <a:off x="659335" y="1411290"/>
                <a:ext cx="1645050" cy="184666"/>
                <a:chOff x="2001613" y="3943350"/>
                <a:chExt cx="1645050" cy="184666"/>
              </a:xfrm>
            </p:grpSpPr>
            <p:sp>
              <p:nvSpPr>
                <p:cNvPr id="70"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1" name="Rectangle 13"/>
                <p:cNvSpPr>
                  <a:spLocks noChangeArrowheads="1"/>
                </p:cNvSpPr>
                <p:nvPr/>
              </p:nvSpPr>
              <p:spPr bwMode="auto">
                <a:xfrm>
                  <a:off x="2147663" y="3943350"/>
                  <a:ext cx="149900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Require More Subsidies</a:t>
                  </a:r>
                  <a:endParaRPr lang="en-US" sz="1200" b="1" i="1" dirty="0">
                    <a:solidFill>
                      <a:srgbClr val="002060"/>
                    </a:solidFill>
                    <a:latin typeface="Arial" pitchFamily="34" charset="0"/>
                  </a:endParaRPr>
                </a:p>
              </p:txBody>
            </p:sp>
          </p:grpSp>
          <p:grpSp>
            <p:nvGrpSpPr>
              <p:cNvPr id="7" name="Group 21"/>
              <p:cNvGrpSpPr/>
              <p:nvPr/>
            </p:nvGrpSpPr>
            <p:grpSpPr>
              <a:xfrm>
                <a:off x="2351156" y="1416297"/>
                <a:ext cx="2130760" cy="184666"/>
                <a:chOff x="4244297" y="3684038"/>
                <a:chExt cx="2130760" cy="184666"/>
              </a:xfrm>
            </p:grpSpPr>
            <p:sp>
              <p:nvSpPr>
                <p:cNvPr id="68" name="Rectangle 14"/>
                <p:cNvSpPr>
                  <a:spLocks noChangeArrowheads="1"/>
                </p:cNvSpPr>
                <p:nvPr/>
              </p:nvSpPr>
              <p:spPr bwMode="auto">
                <a:xfrm>
                  <a:off x="4244297"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69" name="Rectangle 15"/>
                <p:cNvSpPr>
                  <a:spLocks noChangeArrowheads="1"/>
                </p:cNvSpPr>
                <p:nvPr/>
              </p:nvSpPr>
              <p:spPr bwMode="auto">
                <a:xfrm>
                  <a:off x="4390347" y="3684038"/>
                  <a:ext cx="198471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Do Not Require More Subsidies</a:t>
                  </a:r>
                  <a:endParaRPr lang="en-US" sz="1200" b="1" i="1" dirty="0">
                    <a:solidFill>
                      <a:srgbClr val="002060"/>
                    </a:solidFill>
                    <a:latin typeface="Arial" pitchFamily="34" charset="0"/>
                  </a:endParaRPr>
                </a:p>
              </p:txBody>
            </p:sp>
          </p:grpSp>
        </p:grpSp>
      </p:grpSp>
      <p:grpSp>
        <p:nvGrpSpPr>
          <p:cNvPr id="9" name="Group 75"/>
          <p:cNvGrpSpPr/>
          <p:nvPr/>
        </p:nvGrpSpPr>
        <p:grpSpPr>
          <a:xfrm>
            <a:off x="1665050" y="3395947"/>
            <a:ext cx="3918387" cy="326405"/>
            <a:chOff x="4239783" y="4326345"/>
            <a:chExt cx="3918387" cy="326405"/>
          </a:xfrm>
        </p:grpSpPr>
        <p:sp>
          <p:nvSpPr>
            <p:cNvPr id="50" name="Rectangle 49"/>
            <p:cNvSpPr/>
            <p:nvPr/>
          </p:nvSpPr>
          <p:spPr bwMode="auto">
            <a:xfrm>
              <a:off x="4239783" y="4326345"/>
              <a:ext cx="3918387"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10" name="Group 78"/>
            <p:cNvGrpSpPr/>
            <p:nvPr/>
          </p:nvGrpSpPr>
          <p:grpSpPr>
            <a:xfrm>
              <a:off x="4313313" y="4388177"/>
              <a:ext cx="3822581" cy="189673"/>
              <a:chOff x="659335" y="1411290"/>
              <a:chExt cx="3822581" cy="189673"/>
            </a:xfrm>
          </p:grpSpPr>
          <p:grpSp>
            <p:nvGrpSpPr>
              <p:cNvPr id="11" name="Group 124"/>
              <p:cNvGrpSpPr/>
              <p:nvPr/>
            </p:nvGrpSpPr>
            <p:grpSpPr>
              <a:xfrm>
                <a:off x="659335" y="1411290"/>
                <a:ext cx="1645050" cy="184666"/>
                <a:chOff x="2001613" y="3943350"/>
                <a:chExt cx="1645050" cy="184666"/>
              </a:xfrm>
            </p:grpSpPr>
            <p:sp>
              <p:nvSpPr>
                <p:cNvPr id="72"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3" name="Rectangle 13"/>
                <p:cNvSpPr>
                  <a:spLocks noChangeArrowheads="1"/>
                </p:cNvSpPr>
                <p:nvPr/>
              </p:nvSpPr>
              <p:spPr bwMode="auto">
                <a:xfrm>
                  <a:off x="2147663" y="3943350"/>
                  <a:ext cx="149900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Require More Subsidies</a:t>
                  </a:r>
                  <a:endParaRPr lang="en-US" sz="1200" b="1" i="1" dirty="0">
                    <a:solidFill>
                      <a:srgbClr val="002060"/>
                    </a:solidFill>
                    <a:latin typeface="Arial" pitchFamily="34" charset="0"/>
                  </a:endParaRPr>
                </a:p>
              </p:txBody>
            </p:sp>
          </p:grpSp>
          <p:grpSp>
            <p:nvGrpSpPr>
              <p:cNvPr id="12" name="Group 21"/>
              <p:cNvGrpSpPr/>
              <p:nvPr/>
            </p:nvGrpSpPr>
            <p:grpSpPr>
              <a:xfrm>
                <a:off x="2351156" y="1416297"/>
                <a:ext cx="2130760" cy="184666"/>
                <a:chOff x="4244297" y="3684038"/>
                <a:chExt cx="2130760" cy="184666"/>
              </a:xfrm>
            </p:grpSpPr>
            <p:sp>
              <p:nvSpPr>
                <p:cNvPr id="59" name="Rectangle 14"/>
                <p:cNvSpPr>
                  <a:spLocks noChangeArrowheads="1"/>
                </p:cNvSpPr>
                <p:nvPr/>
              </p:nvSpPr>
              <p:spPr bwMode="auto">
                <a:xfrm>
                  <a:off x="4244297"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67" name="Rectangle 15"/>
                <p:cNvSpPr>
                  <a:spLocks noChangeArrowheads="1"/>
                </p:cNvSpPr>
                <p:nvPr/>
              </p:nvSpPr>
              <p:spPr bwMode="auto">
                <a:xfrm>
                  <a:off x="4390347" y="3684038"/>
                  <a:ext cx="198471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Do Not Require More Subsidies</a:t>
                  </a:r>
                  <a:endParaRPr lang="en-US" sz="1200" b="1" i="1" dirty="0">
                    <a:solidFill>
                      <a:srgbClr val="002060"/>
                    </a:solidFill>
                    <a:latin typeface="Arial" pitchFamily="34" charset="0"/>
                  </a:endParaRPr>
                </a:p>
              </p:txBody>
            </p:sp>
          </p:grpSp>
        </p:grpSp>
      </p:grpSp>
    </p:spTree>
  </p:cSld>
  <p:clrMapOvr>
    <a:masterClrMapping/>
  </p:clrMapOvr>
  <p:transition/>
  <p:timing>
    <p:tnLst>
      <p:par>
        <p:cTn id="1" dur="indefinite" restart="never" nodeType="tmRoot"/>
      </p:par>
    </p:tn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19.5 INTEREST IN AVAILING SUBSIDY IN FUTURE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8" y="1104900"/>
            <a:ext cx="5518152"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States </a:t>
            </a:r>
            <a:endParaRPr lang="en-US" sz="1800" b="1" i="1" u="sng" dirty="0">
              <a:solidFill>
                <a:srgbClr val="002060"/>
              </a:solidFill>
              <a:latin typeface="Calibri" pitchFamily="34" charset="0"/>
            </a:endParaRPr>
          </a:p>
        </p:txBody>
      </p:sp>
      <p:graphicFrame>
        <p:nvGraphicFramePr>
          <p:cNvPr id="16" name="Table 15"/>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n=451)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n=1371)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n=600)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n=169)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Require More Subsidies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Do Not Require More Subsidy’s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 xmlns:p14="http://schemas.microsoft.com/office/powerpoint/2010/main" val="1900869649"/>
              </p:ext>
            </p:extLst>
          </p:nvPr>
        </p:nvGraphicFramePr>
        <p:xfrm>
          <a:off x="304801" y="3213329"/>
          <a:ext cx="6305549"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(n=185)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Require More Subsidies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Do Not Require More Subsidy’s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 xmlns:p14="http://schemas.microsoft.com/office/powerpoint/2010/main" val="1900869649"/>
              </p:ext>
            </p:extLst>
          </p:nvPr>
        </p:nvGraphicFramePr>
        <p:xfrm>
          <a:off x="304801" y="4893583"/>
          <a:ext cx="6318504"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21208"/>
                <a:gridCol w="521208"/>
                <a:gridCol w="521208"/>
                <a:gridCol w="521208"/>
                <a:gridCol w="521208"/>
                <a:gridCol w="521208"/>
                <a:gridCol w="521208"/>
                <a:gridCol w="640080"/>
                <a:gridCol w="521208"/>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n=188)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900" b="1" i="0" u="none" strike="noStrike" kern="1200" dirty="0" smtClean="0">
                          <a:solidFill>
                            <a:schemeClr val="bg1"/>
                          </a:solidFill>
                          <a:latin typeface="Calibri"/>
                          <a:ea typeface="+mn-ea"/>
                        </a:rPr>
                        <a:t>MP</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(n=156)</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(n=402)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Require More Subsidies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Do Not Require More Subsidy’s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0" name="Round Diagonal Corner Rectangle 19"/>
          <p:cNvSpPr/>
          <p:nvPr/>
        </p:nvSpPr>
        <p:spPr bwMode="auto">
          <a:xfrm>
            <a:off x="338287" y="800111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State wise, non inclination for availing subsidy is high in Chandigarh, Haryana, Jharkhand, Punjab and Uttaranchal</a:t>
            </a:r>
            <a:endParaRPr lang="en-US" sz="1200" dirty="0">
              <a:solidFill>
                <a:srgbClr val="002060"/>
              </a:solidFill>
              <a:latin typeface="Calibri" pitchFamily="34" charset="0"/>
            </a:endParaRPr>
          </a:p>
        </p:txBody>
      </p:sp>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2" y="6489599"/>
          <a:ext cx="6307134"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99238"/>
                <a:gridCol w="629254"/>
                <a:gridCol w="629254"/>
                <a:gridCol w="629254"/>
                <a:gridCol w="516186"/>
                <a:gridCol w="516186"/>
                <a:gridCol w="629254"/>
                <a:gridCol w="629254"/>
                <a:gridCol w="629254"/>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n=464)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North East</a:t>
                      </a:r>
                    </a:p>
                    <a:p>
                      <a:pPr marL="0" algn="ctr" rtl="0" eaLnBrk="1" fontAlgn="b" latinLnBrk="0" hangingPunct="1">
                        <a:spcBef>
                          <a:spcPts val="0"/>
                        </a:spcBef>
                        <a:spcAft>
                          <a:spcPts val="0"/>
                        </a:spcAft>
                      </a:pPr>
                      <a:r>
                        <a:rPr lang="en-US" sz="900" b="1" i="0" u="none" strike="noStrike" kern="1200" baseline="0" dirty="0" smtClean="0">
                          <a:solidFill>
                            <a:schemeClr val="bg1"/>
                          </a:solidFill>
                          <a:latin typeface="Calibri" pitchFamily="34" charset="0"/>
                          <a:ea typeface="+mn-ea"/>
                          <a:cs typeface="Calibri" pitchFamily="34" charset="0"/>
                        </a:rPr>
                        <a:t>(n=37)</a:t>
                      </a:r>
                      <a:endParaRPr lang="en-US" sz="9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Require More Subsidies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89</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Do Not Require More Subsidy’s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smtClean="0">
                          <a:solidFill>
                            <a:schemeClr val="tx1"/>
                          </a:solidFill>
                          <a:latin typeface="Calibri"/>
                          <a:ea typeface="+mn-ea"/>
                          <a:cs typeface="+mn-cs"/>
                        </a:rPr>
                        <a:t>11</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19.5 INTEREST IN AVAILING SUBSIDY IN FUTURE</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16" name="Table 15"/>
          <p:cNvGraphicFramePr>
            <a:graphicFrameLocks noGrp="1"/>
          </p:cNvGraphicFramePr>
          <p:nvPr>
            <p:extLst>
              <p:ext uri="{D42A27DB-BD31-4B8C-83A1-F6EECF244321}">
                <p14:modId xmlns="" xmlns:p14="http://schemas.microsoft.com/office/powerpoint/2010/main" val="1900869649"/>
              </p:ext>
            </p:extLst>
          </p:nvPr>
        </p:nvGraphicFramePr>
        <p:xfrm>
          <a:off x="304800" y="3839019"/>
          <a:ext cx="609600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2036295"/>
                <a:gridCol w="811941"/>
                <a:gridCol w="811941"/>
                <a:gridCol w="811941"/>
                <a:gridCol w="811941"/>
                <a:gridCol w="811941"/>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Proprietorship</a:t>
                      </a:r>
                    </a:p>
                    <a:p>
                      <a:pPr marL="0"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(n=1336)</a:t>
                      </a:r>
                      <a:endParaRPr lang="en-US" sz="10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Partnership</a:t>
                      </a:r>
                    </a:p>
                    <a:p>
                      <a:pPr marL="115888" marR="0" indent="-115888"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(n=1677)</a:t>
                      </a:r>
                      <a:endParaRPr lang="en-US" sz="10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Company (Public Ltd.)</a:t>
                      </a:r>
                    </a:p>
                    <a:p>
                      <a:pPr marL="115888" marR="0" indent="-115888"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(n=174)</a:t>
                      </a:r>
                      <a:endParaRPr lang="en-US" sz="10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Company (Private Ltd.)</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(n=1563)</a:t>
                      </a:r>
                      <a:endParaRPr lang="en-US" sz="10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Association (Public)</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Require More Subsidies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Do Not Require More Subsidy’s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 xmlns:p14="http://schemas.microsoft.com/office/powerpoint/2010/main" val="1900869649"/>
              </p:ext>
            </p:extLst>
          </p:nvPr>
        </p:nvGraphicFramePr>
        <p:xfrm>
          <a:off x="304801" y="5519273"/>
          <a:ext cx="6154056" cy="16078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2061028"/>
                <a:gridCol w="1023257"/>
                <a:gridCol w="1023257"/>
                <a:gridCol w="1023257"/>
                <a:gridCol w="102325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Association (Private)</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(n=12)</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Cooperative</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(n=130)</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Government (Co./Dept./ PSU)</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(n=82)</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Not classified under any Ownership type</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(n=24)</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Require More Subsidies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Do Not Require More Subsidy’s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0" name="Round Diagonal Corner Rectangle 19"/>
          <p:cNvSpPr/>
          <p:nvPr/>
        </p:nvSpPr>
        <p:spPr bwMode="auto">
          <a:xfrm>
            <a:off x="338287" y="7982447"/>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81% of the cold storages that are private companies  want to avail more subsidies in the future. </a:t>
            </a:r>
          </a:p>
          <a:p>
            <a:pPr marL="177800" lvl="1" indent="-177800" algn="just">
              <a:buFont typeface="Arial" pitchFamily="34" charset="0"/>
              <a:buChar char="•"/>
            </a:pPr>
            <a:r>
              <a:rPr lang="en-US" sz="1200" dirty="0" smtClean="0">
                <a:solidFill>
                  <a:srgbClr val="002060"/>
                </a:solidFill>
                <a:latin typeface="Calibri" pitchFamily="34" charset="0"/>
              </a:rPr>
              <a:t>There are almost 30% government owned cold storages which refuse to avail any subsidies in the future. </a:t>
            </a:r>
            <a:endParaRPr lang="en-US" sz="1200" dirty="0">
              <a:solidFill>
                <a:srgbClr val="002060"/>
              </a:solidFill>
              <a:latin typeface="Calibri" pitchFamily="34" charset="0"/>
            </a:endParaRPr>
          </a:p>
        </p:txBody>
      </p:sp>
      <p:graphicFrame>
        <p:nvGraphicFramePr>
          <p:cNvPr id="9" name="Table 8"/>
          <p:cNvGraphicFramePr>
            <a:graphicFrameLocks noGrp="1"/>
          </p:cNvGraphicFramePr>
          <p:nvPr>
            <p:extLst>
              <p:ext uri="{D42A27DB-BD31-4B8C-83A1-F6EECF244321}">
                <p14:modId xmlns="" xmlns:p14="http://schemas.microsoft.com/office/powerpoint/2010/main" val="1900869649"/>
              </p:ext>
            </p:extLst>
          </p:nvPr>
        </p:nvGraphicFramePr>
        <p:xfrm>
          <a:off x="292100" y="2111819"/>
          <a:ext cx="6070601"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2339401"/>
                <a:gridCol w="932800"/>
                <a:gridCol w="932800"/>
                <a:gridCol w="932800"/>
                <a:gridCol w="93280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100" b="1" i="0" u="none" strike="noStrike" dirty="0">
                          <a:solidFill>
                            <a:schemeClr val="bg1"/>
                          </a:solidFill>
                          <a:latin typeface="Calibri"/>
                        </a:rPr>
                        <a:t> </a:t>
                      </a:r>
                      <a:r>
                        <a:rPr lang="en-US" sz="1100" b="1" i="0" u="none" strike="noStrike" dirty="0" smtClean="0">
                          <a:solidFill>
                            <a:schemeClr val="bg1"/>
                          </a:solidFill>
                          <a:latin typeface="Calibri"/>
                        </a:rPr>
                        <a:t>Urban</a:t>
                      </a:r>
                    </a:p>
                    <a:p>
                      <a:pPr algn="ctr" fontAlgn="ctr"/>
                      <a:r>
                        <a:rPr lang="en-US" sz="1100" b="1" i="0" u="none" strike="noStrike" dirty="0" smtClean="0">
                          <a:solidFill>
                            <a:schemeClr val="bg1"/>
                          </a:solidFill>
                          <a:latin typeface="Calibri"/>
                        </a:rPr>
                        <a:t>(n=1481)</a:t>
                      </a:r>
                      <a:endParaRPr lang="en-US" sz="1100" b="1" i="0" u="none" strike="noStrike" dirty="0">
                        <a:solidFill>
                          <a:schemeClr val="bg1"/>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100" b="1" i="0" u="none" strike="noStrike" dirty="0">
                          <a:solidFill>
                            <a:schemeClr val="bg1"/>
                          </a:solidFill>
                          <a:latin typeface="Calibri"/>
                        </a:rPr>
                        <a:t> </a:t>
                      </a:r>
                      <a:r>
                        <a:rPr lang="en-US" sz="1100" b="1" i="0" u="none" strike="noStrike" dirty="0" smtClean="0">
                          <a:solidFill>
                            <a:schemeClr val="bg1"/>
                          </a:solidFill>
                          <a:latin typeface="Calibri"/>
                        </a:rPr>
                        <a:t>Rural</a:t>
                      </a:r>
                    </a:p>
                    <a:p>
                      <a:pPr algn="ctr" fontAlgn="ctr"/>
                      <a:r>
                        <a:rPr lang="en-US" sz="1100" b="1" i="0" u="none" strike="noStrike" dirty="0" smtClean="0">
                          <a:solidFill>
                            <a:schemeClr val="bg1"/>
                          </a:solidFill>
                          <a:latin typeface="Calibri"/>
                        </a:rPr>
                        <a:t>(n=3522)</a:t>
                      </a:r>
                      <a:endParaRPr lang="en-US" sz="1100" b="1" i="0" u="none" strike="noStrike" dirty="0">
                        <a:solidFill>
                          <a:schemeClr val="bg1"/>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100" b="1" i="0" u="none" strike="noStrike" dirty="0">
                          <a:solidFill>
                            <a:schemeClr val="bg1"/>
                          </a:solidFill>
                          <a:latin typeface="Calibri"/>
                        </a:rPr>
                        <a:t> </a:t>
                      </a:r>
                      <a:r>
                        <a:rPr lang="en-US" sz="1100" b="1" i="0" u="none" strike="noStrike" dirty="0" smtClean="0">
                          <a:solidFill>
                            <a:schemeClr val="bg1"/>
                          </a:solidFill>
                          <a:latin typeface="Calibri"/>
                        </a:rPr>
                        <a:t>NHB</a:t>
                      </a:r>
                    </a:p>
                    <a:p>
                      <a:pPr algn="ctr" fontAlgn="ctr"/>
                      <a:r>
                        <a:rPr lang="en-US" sz="1100" b="1" i="0" u="none" strike="noStrike" dirty="0" smtClean="0">
                          <a:solidFill>
                            <a:schemeClr val="bg1"/>
                          </a:solidFill>
                          <a:latin typeface="Calibri"/>
                        </a:rPr>
                        <a:t>(n=3061)</a:t>
                      </a:r>
                      <a:endParaRPr lang="en-US" sz="1100" b="1" i="0" u="none" strike="noStrike" dirty="0">
                        <a:solidFill>
                          <a:schemeClr val="bg1"/>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100" b="1" i="0" u="none" strike="noStrike" dirty="0">
                          <a:solidFill>
                            <a:schemeClr val="bg1"/>
                          </a:solidFill>
                          <a:latin typeface="Calibri"/>
                        </a:rPr>
                        <a:t> </a:t>
                      </a:r>
                      <a:r>
                        <a:rPr lang="en-US" sz="1100" b="1" i="0" u="none" strike="noStrike" dirty="0" smtClean="0">
                          <a:solidFill>
                            <a:schemeClr val="bg1"/>
                          </a:solidFill>
                          <a:latin typeface="Calibri"/>
                        </a:rPr>
                        <a:t>Others</a:t>
                      </a:r>
                    </a:p>
                    <a:p>
                      <a:pPr algn="ctr" fontAlgn="ctr"/>
                      <a:r>
                        <a:rPr lang="en-US" sz="1100" b="1" i="0" u="none" strike="noStrike" dirty="0" smtClean="0">
                          <a:solidFill>
                            <a:schemeClr val="bg1"/>
                          </a:solidFill>
                          <a:latin typeface="Calibri"/>
                        </a:rPr>
                        <a:t>(n=1942)</a:t>
                      </a:r>
                      <a:endParaRPr lang="en-US" sz="1100" b="1" i="0" u="none" strike="noStrike" dirty="0">
                        <a:solidFill>
                          <a:schemeClr val="bg1"/>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Require More Subsidies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Do Not Require More Subsidy’s</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05533" y="1923259"/>
            <a:ext cx="5904768" cy="4418717"/>
          </a:xfrm>
        </p:spPr>
        <p:txBody>
          <a:bodyPr/>
          <a:lstStyle/>
          <a:p>
            <a:pPr algn="ctr"/>
            <a:r>
              <a:rPr lang="en-US" sz="3600" dirty="0" smtClean="0"/>
              <a:t/>
            </a:r>
            <a:br>
              <a:rPr lang="en-US" sz="3600" dirty="0" smtClean="0"/>
            </a:br>
            <a:r>
              <a:rPr lang="en-US" sz="3600" dirty="0" smtClean="0"/>
              <a:t/>
            </a:r>
            <a:br>
              <a:rPr lang="en-US" sz="3600" dirty="0" smtClean="0"/>
            </a:br>
            <a:r>
              <a:rPr lang="en-US" sz="3600" dirty="0" smtClean="0"/>
              <a:t>CHAPTER 20</a:t>
            </a:r>
            <a:br>
              <a:rPr lang="en-US" sz="3600" dirty="0" smtClean="0"/>
            </a:br>
            <a:r>
              <a:rPr lang="en-US" sz="3600" dirty="0" smtClean="0"/>
              <a:t/>
            </a:r>
            <a:br>
              <a:rPr lang="en-US" sz="3600" dirty="0" smtClean="0"/>
            </a:br>
            <a:r>
              <a:rPr lang="en-IN" sz="3600" dirty="0" smtClean="0"/>
              <a:t>EMPLOYMENT OF MANAGERIAL, SUPERVISORY, TECHNICAL STAFF AND LABOUR</a:t>
            </a:r>
            <a:br>
              <a:rPr lang="en-IN" sz="3600" dirty="0" smtClean="0"/>
            </a:br>
            <a:r>
              <a:rPr lang="en-IN" sz="3600" dirty="0" smtClean="0"/>
              <a:t/>
            </a:r>
            <a:br>
              <a:rPr lang="en-IN" sz="3600" dirty="0" smtClean="0"/>
            </a:br>
            <a:r>
              <a:rPr lang="en-IN" sz="3600" dirty="0" smtClean="0"/>
              <a:t/>
            </a:r>
            <a:br>
              <a:rPr lang="en-IN" sz="3600" dirty="0" smtClean="0"/>
            </a:br>
            <a:r>
              <a:rPr lang="en-US" sz="2000" dirty="0" smtClean="0">
                <a:solidFill>
                  <a:srgbClr val="002060"/>
                </a:solidFill>
              </a:rPr>
              <a:t> Page no 367  to 383</a:t>
            </a:r>
            <a:r>
              <a:rPr lang="en-US" sz="3600" dirty="0" smtClean="0"/>
              <a:t/>
            </a:r>
            <a:br>
              <a:rPr lang="en-US" sz="3600" dirty="0" smtClean="0"/>
            </a:br>
            <a:endParaRPr lang="en-US" sz="3600" dirty="0"/>
          </a:p>
        </p:txBody>
      </p:sp>
    </p:spTree>
  </p:cSld>
  <p:clrMapOvr>
    <a:masterClrMapping/>
  </p:clrMapOvr>
  <p:transition/>
  <p:timing>
    <p:tnLst>
      <p:par>
        <p:cTn id="1" dur="indefinite" restart="never" nodeType="tmRoot"/>
      </p:par>
    </p:tn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20. HUMAN RESOURCES DETAILS</a:t>
            </a:r>
            <a:endParaRPr lang="en-US" dirty="0"/>
          </a:p>
        </p:txBody>
      </p:sp>
      <p:sp>
        <p:nvSpPr>
          <p:cNvPr id="3" name="Content Placeholder 2"/>
          <p:cNvSpPr>
            <a:spLocks noGrp="1"/>
          </p:cNvSpPr>
          <p:nvPr>
            <p:ph idx="1"/>
          </p:nvPr>
        </p:nvSpPr>
        <p:spPr/>
        <p:txBody>
          <a:bodyPr/>
          <a:lstStyle/>
          <a:p>
            <a:pPr algn="just">
              <a:spcBef>
                <a:spcPts val="600"/>
              </a:spcBef>
              <a:spcAft>
                <a:spcPts val="600"/>
              </a:spcAft>
            </a:pPr>
            <a:r>
              <a:rPr lang="en-US" sz="1200" dirty="0" smtClean="0"/>
              <a:t>It was apparent in the technology section of this report that dependency of the Indian CS’s is very high on manual labor. Right from ventilation, evaporation, safety measure to reefer technology, manpower plays a crucial role.</a:t>
            </a:r>
            <a:endParaRPr lang="en-US" sz="1200" b="1" dirty="0" smtClean="0"/>
          </a:p>
          <a:p>
            <a:pPr lvl="0" algn="just">
              <a:spcBef>
                <a:spcPts val="600"/>
              </a:spcBef>
              <a:spcAft>
                <a:spcPts val="600"/>
              </a:spcAft>
            </a:pPr>
            <a:r>
              <a:rPr lang="en-US" sz="1200" dirty="0" smtClean="0"/>
              <a:t>All India average of number of permanent employees in a cold storage is 20.7. This figure increases when it comes to CS’s which store Animal husbandry and Processed foods. Horticulture based CS’s have a modest 13.7 employees per CS.  </a:t>
            </a:r>
          </a:p>
          <a:p>
            <a:pPr lvl="0" algn="just"/>
            <a:endParaRPr lang="en-US" sz="1200" dirty="0" smtClean="0"/>
          </a:p>
          <a:p>
            <a:pPr lvl="0" algn="just">
              <a:buNone/>
            </a:pPr>
            <a:endParaRPr lang="en-US" sz="1200" dirty="0" smtClean="0"/>
          </a:p>
          <a:p>
            <a:pPr algn="just"/>
            <a:r>
              <a:rPr lang="en-US" b="1" dirty="0" smtClean="0"/>
              <a:t>Qualification level of all Employees in the Cold storage</a:t>
            </a:r>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lvl="0" algn="just"/>
            <a:r>
              <a:rPr lang="en-US" sz="1200" dirty="0" smtClean="0"/>
              <a:t>Out of these 20.7 (average score) employees in each CS, 1 is a post graduate, 3 are graduates and the remaining are either 10</a:t>
            </a:r>
            <a:r>
              <a:rPr lang="en-US" sz="1200" baseline="30000" dirty="0" smtClean="0"/>
              <a:t>th</a:t>
            </a:r>
            <a:r>
              <a:rPr lang="en-US" sz="1200" dirty="0" smtClean="0"/>
              <a:t> pass, diploma holders or unskilled people. Animal Husbandry based CS’s have a higher number of employees who are graduates or post graduates. </a:t>
            </a:r>
            <a:endParaRPr lang="en-US" sz="1200" dirty="0"/>
          </a:p>
        </p:txBody>
      </p:sp>
      <p:graphicFrame>
        <p:nvGraphicFramePr>
          <p:cNvPr id="4" name="Chart 3"/>
          <p:cNvGraphicFramePr/>
          <p:nvPr/>
        </p:nvGraphicFramePr>
        <p:xfrm>
          <a:off x="710046" y="3457623"/>
          <a:ext cx="5486400" cy="2311879"/>
        </p:xfrm>
        <a:graphic>
          <a:graphicData uri="http://schemas.openxmlformats.org/drawingml/2006/chart">
            <c:chart xmlns:c="http://schemas.openxmlformats.org/drawingml/2006/chart" xmlns:r="http://schemas.openxmlformats.org/officeDocument/2006/relationships" r:id="rId2"/>
          </a:graphicData>
        </a:graphic>
      </p:graphicFrame>
    </p:spTree>
  </p:cSld>
  <p:clrMapOvr>
    <a:masterClrMapping/>
  </p:clrMapOvr>
  <p:transition/>
  <p:timing>
    <p:tnLst>
      <p:par>
        <p:cTn id="1" dur="indefinite" restart="never" nodeType="tmRoot"/>
      </p:par>
    </p:tn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20. HUMAN RESOURCES DETAILS</a:t>
            </a:r>
            <a:endParaRPr lang="en-US" dirty="0"/>
          </a:p>
        </p:txBody>
      </p:sp>
      <p:sp>
        <p:nvSpPr>
          <p:cNvPr id="3" name="Content Placeholder 2"/>
          <p:cNvSpPr>
            <a:spLocks noGrp="1"/>
          </p:cNvSpPr>
          <p:nvPr>
            <p:ph idx="1"/>
          </p:nvPr>
        </p:nvSpPr>
        <p:spPr/>
        <p:txBody>
          <a:bodyPr/>
          <a:lstStyle/>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r>
              <a:rPr lang="en-US" sz="1200" dirty="0" smtClean="0"/>
              <a:t>The average number of  employees higher  in urban CSs and non assisted CSs.</a:t>
            </a:r>
          </a:p>
          <a:p>
            <a:pPr algn="just"/>
            <a:r>
              <a:rPr lang="en-US" sz="1200" dirty="0" smtClean="0"/>
              <a:t>These type of CSs also have better educated – graduate and post graduate staff -  compared to rural and NHB assisted CSs</a:t>
            </a:r>
          </a:p>
          <a:p>
            <a:pPr algn="just">
              <a:spcBef>
                <a:spcPts val="600"/>
              </a:spcBef>
              <a:spcAft>
                <a:spcPts val="600"/>
              </a:spcAft>
              <a:buNone/>
            </a:pPr>
            <a:endParaRPr lang="en-US" sz="1200" dirty="0" smtClean="0"/>
          </a:p>
        </p:txBody>
      </p:sp>
      <p:graphicFrame>
        <p:nvGraphicFramePr>
          <p:cNvPr id="5" name="Table 4"/>
          <p:cNvGraphicFramePr>
            <a:graphicFrameLocks noGrp="1"/>
          </p:cNvGraphicFramePr>
          <p:nvPr>
            <p:extLst>
              <p:ext uri="{D42A27DB-BD31-4B8C-83A1-F6EECF244321}">
                <p14:modId xmlns="" xmlns:p14="http://schemas.microsoft.com/office/powerpoint/2010/main" val="1900869649"/>
              </p:ext>
            </p:extLst>
          </p:nvPr>
        </p:nvGraphicFramePr>
        <p:xfrm>
          <a:off x="304800" y="1562091"/>
          <a:ext cx="6121401" cy="31089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2358977"/>
                <a:gridCol w="940606"/>
                <a:gridCol w="940606"/>
                <a:gridCol w="940606"/>
                <a:gridCol w="94060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100" b="1" i="0" u="none" strike="noStrike" dirty="0">
                          <a:solidFill>
                            <a:schemeClr val="bg1"/>
                          </a:solidFill>
                          <a:latin typeface="Calibri"/>
                        </a:rPr>
                        <a:t> </a:t>
                      </a:r>
                      <a:r>
                        <a:rPr lang="en-US" sz="1100" b="1" i="0" u="none" strike="noStrike" dirty="0" smtClean="0">
                          <a:solidFill>
                            <a:schemeClr val="bg1"/>
                          </a:solidFill>
                          <a:latin typeface="Calibri"/>
                        </a:rPr>
                        <a:t>Urban</a:t>
                      </a:r>
                    </a:p>
                    <a:p>
                      <a:pPr algn="ctr" fontAlgn="ctr"/>
                      <a:r>
                        <a:rPr lang="en-US" sz="1100" b="1" i="0" u="none" strike="noStrike" dirty="0" smtClean="0">
                          <a:solidFill>
                            <a:schemeClr val="bg1"/>
                          </a:solidFill>
                          <a:latin typeface="Calibri"/>
                        </a:rPr>
                        <a:t>(n=1481)</a:t>
                      </a:r>
                      <a:endParaRPr lang="en-US" sz="1100" b="1" i="0" u="none" strike="noStrike" dirty="0">
                        <a:solidFill>
                          <a:schemeClr val="bg1"/>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100" b="1" i="0" u="none" strike="noStrike" dirty="0">
                          <a:solidFill>
                            <a:schemeClr val="bg1"/>
                          </a:solidFill>
                          <a:latin typeface="Calibri"/>
                        </a:rPr>
                        <a:t> </a:t>
                      </a:r>
                      <a:r>
                        <a:rPr lang="en-US" sz="1100" b="1" i="0" u="none" strike="noStrike" dirty="0" smtClean="0">
                          <a:solidFill>
                            <a:schemeClr val="bg1"/>
                          </a:solidFill>
                          <a:latin typeface="Calibri"/>
                        </a:rPr>
                        <a:t>Rural</a:t>
                      </a:r>
                    </a:p>
                    <a:p>
                      <a:pPr algn="ctr" fontAlgn="ctr"/>
                      <a:r>
                        <a:rPr lang="en-US" sz="1100" b="1" i="0" u="none" strike="noStrike" dirty="0" smtClean="0">
                          <a:solidFill>
                            <a:schemeClr val="bg1"/>
                          </a:solidFill>
                          <a:latin typeface="Calibri"/>
                        </a:rPr>
                        <a:t>(n=3522)</a:t>
                      </a:r>
                      <a:endParaRPr lang="en-US" sz="1100" b="1" i="0" u="none" strike="noStrike" dirty="0">
                        <a:solidFill>
                          <a:schemeClr val="bg1"/>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100" b="1" i="0" u="none" strike="noStrike" dirty="0">
                          <a:solidFill>
                            <a:schemeClr val="bg1"/>
                          </a:solidFill>
                          <a:latin typeface="Calibri"/>
                        </a:rPr>
                        <a:t> </a:t>
                      </a:r>
                      <a:r>
                        <a:rPr lang="en-US" sz="1100" b="1" i="0" u="none" strike="noStrike" dirty="0" smtClean="0">
                          <a:solidFill>
                            <a:schemeClr val="bg1"/>
                          </a:solidFill>
                          <a:latin typeface="Calibri"/>
                        </a:rPr>
                        <a:t>NHB</a:t>
                      </a:r>
                    </a:p>
                    <a:p>
                      <a:pPr algn="ctr" fontAlgn="ctr"/>
                      <a:r>
                        <a:rPr lang="en-US" sz="1100" b="1" i="0" u="none" strike="noStrike" dirty="0" smtClean="0">
                          <a:solidFill>
                            <a:schemeClr val="bg1"/>
                          </a:solidFill>
                          <a:latin typeface="Calibri"/>
                        </a:rPr>
                        <a:t>(n=3061)</a:t>
                      </a:r>
                      <a:endParaRPr lang="en-US" sz="1100" b="1" i="0" u="none" strike="noStrike" dirty="0">
                        <a:solidFill>
                          <a:schemeClr val="bg1"/>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100" b="1" i="0" u="none" strike="noStrike" dirty="0">
                          <a:solidFill>
                            <a:schemeClr val="bg1"/>
                          </a:solidFill>
                          <a:latin typeface="Calibri"/>
                        </a:rPr>
                        <a:t> </a:t>
                      </a:r>
                      <a:r>
                        <a:rPr lang="en-US" sz="1100" b="1" i="0" u="none" strike="noStrike" dirty="0" smtClean="0">
                          <a:solidFill>
                            <a:schemeClr val="bg1"/>
                          </a:solidFill>
                          <a:latin typeface="Calibri"/>
                        </a:rPr>
                        <a:t>Others</a:t>
                      </a:r>
                    </a:p>
                    <a:p>
                      <a:pPr algn="ctr" fontAlgn="ctr"/>
                      <a:r>
                        <a:rPr lang="en-US" sz="1100" b="1" i="0" u="none" strike="noStrike" dirty="0" smtClean="0">
                          <a:solidFill>
                            <a:schemeClr val="bg1"/>
                          </a:solidFill>
                          <a:latin typeface="Calibri"/>
                        </a:rPr>
                        <a:t>(n=1942)</a:t>
                      </a:r>
                      <a:endParaRPr lang="en-US" sz="1100" b="1" i="0" u="none" strike="noStrike" dirty="0">
                        <a:solidFill>
                          <a:schemeClr val="bg1"/>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marL="0" indent="115888" algn="l" fontAlgn="ctr"/>
                      <a:r>
                        <a:rPr lang="en-US" sz="1100" b="0" i="0" u="none" strike="noStrike" dirty="0" smtClean="0">
                          <a:solidFill>
                            <a:srgbClr val="002060"/>
                          </a:solidFill>
                          <a:latin typeface="Calibri"/>
                        </a:rPr>
                        <a:t>Total </a:t>
                      </a:r>
                      <a:r>
                        <a:rPr lang="en-US" sz="1100" b="0" i="0" u="none" strike="noStrike" dirty="0">
                          <a:solidFill>
                            <a:srgbClr val="002060"/>
                          </a:solidFill>
                          <a:latin typeface="Calibri"/>
                        </a:rPr>
                        <a:t>Number of </a:t>
                      </a:r>
                      <a:r>
                        <a:rPr lang="en-US" sz="1100" b="0" i="0" u="none" strike="noStrike" dirty="0" smtClean="0">
                          <a:solidFill>
                            <a:srgbClr val="002060"/>
                          </a:solidFill>
                          <a:latin typeface="Calibri"/>
                        </a:rPr>
                        <a:t>EMPLOYEES</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indent="115888" algn="l" fontAlgn="ctr"/>
                      <a:r>
                        <a:rPr lang="en-US" sz="1100" b="0" i="0" u="none" strike="noStrike" dirty="0" smtClean="0">
                          <a:solidFill>
                            <a:srgbClr val="002060"/>
                          </a:solidFill>
                          <a:latin typeface="Calibri"/>
                        </a:rPr>
                        <a:t>POST </a:t>
                      </a:r>
                      <a:r>
                        <a:rPr lang="en-US" sz="1100" b="0" i="0" u="none" strike="noStrike" dirty="0">
                          <a:solidFill>
                            <a:srgbClr val="002060"/>
                          </a:solidFill>
                          <a:latin typeface="Calibri"/>
                        </a:rPr>
                        <a:t>GRADUATES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indent="115888" algn="l" fontAlgn="ctr"/>
                      <a:r>
                        <a:rPr lang="en-US" sz="1100" b="0" i="0" u="none" strike="noStrike" dirty="0" smtClean="0">
                          <a:solidFill>
                            <a:srgbClr val="002060"/>
                          </a:solidFill>
                          <a:latin typeface="Calibri"/>
                        </a:rPr>
                        <a:t>GRADUATES</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indent="115888" algn="l" fontAlgn="ctr"/>
                      <a:r>
                        <a:rPr lang="en-US" sz="1100" b="0" i="0" u="none" strike="noStrike" dirty="0" smtClean="0">
                          <a:solidFill>
                            <a:srgbClr val="002060"/>
                          </a:solidFill>
                          <a:latin typeface="Calibri"/>
                        </a:rPr>
                        <a:t>SSC/HSC</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indent="115888" algn="l" fontAlgn="ctr"/>
                      <a:r>
                        <a:rPr lang="en-US" sz="1100" b="0" i="0" u="none" strike="noStrike" dirty="0" smtClean="0">
                          <a:solidFill>
                            <a:srgbClr val="002060"/>
                          </a:solidFill>
                          <a:latin typeface="Calibri"/>
                        </a:rPr>
                        <a:t>TECHINICAL </a:t>
                      </a:r>
                      <a:r>
                        <a:rPr lang="en-US" sz="1100" b="0" i="0" u="none" strike="noStrike" dirty="0">
                          <a:solidFill>
                            <a:srgbClr val="002060"/>
                          </a:solidFill>
                          <a:latin typeface="Calibri"/>
                        </a:rPr>
                        <a:t>/ DIPLOMA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indent="115888" algn="l" fontAlgn="ctr"/>
                      <a:r>
                        <a:rPr lang="en-US" sz="1100" b="0" i="0" u="none" strike="noStrike" dirty="0" smtClean="0">
                          <a:solidFill>
                            <a:srgbClr val="002060"/>
                          </a:solidFill>
                          <a:latin typeface="Calibri"/>
                        </a:rPr>
                        <a:t>SSC</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indent="115888" algn="l" fontAlgn="ctr"/>
                      <a:r>
                        <a:rPr lang="en-US" sz="1100" b="0" i="0" u="none" strike="noStrike" dirty="0" smtClean="0">
                          <a:solidFill>
                            <a:srgbClr val="002060"/>
                          </a:solidFill>
                          <a:latin typeface="Calibri"/>
                        </a:rPr>
                        <a:t>ILLITERATE</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05532" y="1866109"/>
            <a:ext cx="5995877" cy="4418717"/>
          </a:xfrm>
        </p:spPr>
        <p:txBody>
          <a:bodyPr/>
          <a:lstStyle/>
          <a:p>
            <a:pPr algn="ctr"/>
            <a:r>
              <a:rPr lang="en-US" sz="3600" dirty="0" smtClean="0"/>
              <a:t>CHAPTER 6 </a:t>
            </a:r>
            <a:br>
              <a:rPr lang="en-US" sz="3600" dirty="0" smtClean="0"/>
            </a:br>
            <a:r>
              <a:rPr lang="en-US" sz="3600" dirty="0" smtClean="0"/>
              <a:t/>
            </a:r>
            <a:br>
              <a:rPr lang="en-US" sz="3600" dirty="0" smtClean="0"/>
            </a:br>
            <a:r>
              <a:rPr lang="en-IN" sz="3600" dirty="0" smtClean="0"/>
              <a:t>UPKEEP OF FACILITY &amp; CS TYPES</a:t>
            </a:r>
            <a:br>
              <a:rPr lang="en-IN" sz="3600" dirty="0" smtClean="0"/>
            </a:br>
            <a:r>
              <a:rPr lang="en-IN" sz="3600" dirty="0" smtClean="0"/>
              <a:t/>
            </a:r>
            <a:br>
              <a:rPr lang="en-IN" sz="3600" dirty="0" smtClean="0"/>
            </a:br>
            <a:r>
              <a:rPr lang="en-IN" sz="3600" dirty="0" smtClean="0"/>
              <a:t/>
            </a:r>
            <a:br>
              <a:rPr lang="en-IN" sz="3600" dirty="0" smtClean="0"/>
            </a:br>
            <a:r>
              <a:rPr lang="en-IN" sz="3600" dirty="0" smtClean="0"/>
              <a:t/>
            </a:r>
            <a:br>
              <a:rPr lang="en-IN" sz="3600" dirty="0" smtClean="0"/>
            </a:br>
            <a:r>
              <a:rPr lang="en-US" sz="2000" dirty="0" smtClean="0">
                <a:solidFill>
                  <a:srgbClr val="002060"/>
                </a:solidFill>
              </a:rPr>
              <a:t>Page no 37 to 54  </a:t>
            </a:r>
            <a:endParaRPr lang="en-US" sz="3600" dirty="0"/>
          </a:p>
        </p:txBody>
      </p:sp>
    </p:spTree>
  </p:cSld>
  <p:clrMapOvr>
    <a:masterClrMapping/>
  </p:clrMapOvr>
  <p:transition/>
  <p:timing>
    <p:tnLst>
      <p:par>
        <p:cTn id="1" dur="indefinite" restart="never" nodeType="tmRoot"/>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20. HUMAN RESOURCES DETAILS</a:t>
            </a:r>
            <a:endParaRPr lang="en-US" dirty="0"/>
          </a:p>
        </p:txBody>
      </p:sp>
      <p:sp>
        <p:nvSpPr>
          <p:cNvPr id="3" name="Content Placeholder 2"/>
          <p:cNvSpPr>
            <a:spLocks noGrp="1"/>
          </p:cNvSpPr>
          <p:nvPr>
            <p:ph idx="1"/>
          </p:nvPr>
        </p:nvSpPr>
        <p:spPr/>
        <p:txBody>
          <a:bodyPr/>
          <a:lstStyle/>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pPr>
            <a:endParaRPr lang="en-US" sz="1200" dirty="0" smtClean="0"/>
          </a:p>
          <a:p>
            <a:pPr algn="just">
              <a:spcBef>
                <a:spcPts val="600"/>
              </a:spcBef>
              <a:spcAft>
                <a:spcPts val="600"/>
              </a:spcAft>
              <a:buNone/>
            </a:pPr>
            <a:endParaRPr lang="en-US" sz="1200" dirty="0" smtClean="0"/>
          </a:p>
          <a:p>
            <a:pPr algn="just"/>
            <a:r>
              <a:rPr lang="en-US" sz="1200" dirty="0" smtClean="0"/>
              <a:t>The average number of  employees are maximum among the government owned cold storages – 48.2.</a:t>
            </a:r>
          </a:p>
          <a:p>
            <a:pPr algn="just">
              <a:spcBef>
                <a:spcPts val="600"/>
              </a:spcBef>
              <a:spcAft>
                <a:spcPts val="600"/>
              </a:spcAft>
              <a:buNone/>
            </a:pPr>
            <a:endParaRPr lang="en-US" sz="1200" dirty="0" smtClean="0"/>
          </a:p>
        </p:txBody>
      </p:sp>
      <p:graphicFrame>
        <p:nvGraphicFramePr>
          <p:cNvPr id="5" name="Table 4"/>
          <p:cNvGraphicFramePr>
            <a:graphicFrameLocks noGrp="1"/>
          </p:cNvGraphicFramePr>
          <p:nvPr>
            <p:extLst>
              <p:ext uri="{D42A27DB-BD31-4B8C-83A1-F6EECF244321}">
                <p14:modId xmlns="" xmlns:p14="http://schemas.microsoft.com/office/powerpoint/2010/main" val="1900869649"/>
              </p:ext>
            </p:extLst>
          </p:nvPr>
        </p:nvGraphicFramePr>
        <p:xfrm>
          <a:off x="304800" y="1562091"/>
          <a:ext cx="6096000" cy="31089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2036295"/>
                <a:gridCol w="811941"/>
                <a:gridCol w="811941"/>
                <a:gridCol w="811941"/>
                <a:gridCol w="811941"/>
                <a:gridCol w="811941"/>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Proprietorship</a:t>
                      </a:r>
                    </a:p>
                    <a:p>
                      <a:pPr marL="0"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(n=1336)</a:t>
                      </a:r>
                      <a:endParaRPr lang="en-US" sz="10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Partnership</a:t>
                      </a:r>
                    </a:p>
                    <a:p>
                      <a:pPr marL="115888" marR="0" indent="-115888"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(n=1677)</a:t>
                      </a:r>
                      <a:endParaRPr lang="en-US" sz="10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115888"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Company (Public Ltd.)</a:t>
                      </a:r>
                    </a:p>
                    <a:p>
                      <a:pPr marL="115888" marR="0" indent="-115888"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(n=174)</a:t>
                      </a:r>
                      <a:endParaRPr lang="en-US" sz="10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Company (Private Ltd.)</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(n=1563)</a:t>
                      </a:r>
                      <a:endParaRPr lang="en-US" sz="1000" b="0" kern="1200" dirty="0">
                        <a:solidFill>
                          <a:schemeClr val="bg1"/>
                        </a:solidFill>
                        <a:latin typeface="Calibri" pitchFamily="34" charset="0"/>
                        <a:ea typeface="Corbel"/>
                        <a:cs typeface="Times New Roman"/>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Association (Public)</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marL="0" indent="115888" algn="l" fontAlgn="ctr"/>
                      <a:r>
                        <a:rPr lang="en-US" sz="1100" b="0" i="0" u="none" strike="noStrike" dirty="0" smtClean="0">
                          <a:solidFill>
                            <a:srgbClr val="002060"/>
                          </a:solidFill>
                          <a:latin typeface="Calibri"/>
                        </a:rPr>
                        <a:t>Total </a:t>
                      </a:r>
                      <a:r>
                        <a:rPr lang="en-US" sz="1100" b="0" i="0" u="none" strike="noStrike" dirty="0">
                          <a:solidFill>
                            <a:srgbClr val="002060"/>
                          </a:solidFill>
                          <a:latin typeface="Calibri"/>
                        </a:rPr>
                        <a:t>Number of </a:t>
                      </a:r>
                      <a:r>
                        <a:rPr lang="en-US" sz="1100" b="0" i="0" u="none" strike="noStrike" dirty="0" smtClean="0">
                          <a:solidFill>
                            <a:srgbClr val="002060"/>
                          </a:solidFill>
                          <a:latin typeface="Calibri"/>
                        </a:rPr>
                        <a:t>EMPLOYEES</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indent="115888" algn="l" fontAlgn="ctr"/>
                      <a:r>
                        <a:rPr lang="en-US" sz="1100" b="0" i="0" u="none" strike="noStrike" dirty="0" smtClean="0">
                          <a:solidFill>
                            <a:srgbClr val="002060"/>
                          </a:solidFill>
                          <a:latin typeface="Calibri"/>
                        </a:rPr>
                        <a:t>POST </a:t>
                      </a:r>
                      <a:r>
                        <a:rPr lang="en-US" sz="1100" b="0" i="0" u="none" strike="noStrike" dirty="0">
                          <a:solidFill>
                            <a:srgbClr val="002060"/>
                          </a:solidFill>
                          <a:latin typeface="Calibri"/>
                        </a:rPr>
                        <a:t>GRADUATES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indent="115888" algn="l" fontAlgn="ctr"/>
                      <a:r>
                        <a:rPr lang="en-US" sz="1100" b="0" i="0" u="none" strike="noStrike" dirty="0" smtClean="0">
                          <a:solidFill>
                            <a:srgbClr val="002060"/>
                          </a:solidFill>
                          <a:latin typeface="Calibri"/>
                        </a:rPr>
                        <a:t>GRADUATES</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indent="115888" algn="l" fontAlgn="ctr"/>
                      <a:r>
                        <a:rPr lang="en-US" sz="1100" b="0" i="0" u="none" strike="noStrike" dirty="0" smtClean="0">
                          <a:solidFill>
                            <a:srgbClr val="002060"/>
                          </a:solidFill>
                          <a:latin typeface="Calibri"/>
                        </a:rPr>
                        <a:t>SSC/HSC</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indent="115888" algn="l" fontAlgn="ctr"/>
                      <a:r>
                        <a:rPr lang="en-US" sz="1100" b="0" i="0" u="none" strike="noStrike" dirty="0" smtClean="0">
                          <a:solidFill>
                            <a:srgbClr val="002060"/>
                          </a:solidFill>
                          <a:latin typeface="Calibri"/>
                        </a:rPr>
                        <a:t>TECHINICAL </a:t>
                      </a:r>
                      <a:r>
                        <a:rPr lang="en-US" sz="1100" b="0" i="0" u="none" strike="noStrike" dirty="0">
                          <a:solidFill>
                            <a:srgbClr val="002060"/>
                          </a:solidFill>
                          <a:latin typeface="Calibri"/>
                        </a:rPr>
                        <a:t>/ DIPLOMA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indent="115888" algn="l" fontAlgn="ctr"/>
                      <a:r>
                        <a:rPr lang="en-US" sz="1100" b="0" i="0" u="none" strike="noStrike" dirty="0" smtClean="0">
                          <a:solidFill>
                            <a:srgbClr val="002060"/>
                          </a:solidFill>
                          <a:latin typeface="Calibri"/>
                        </a:rPr>
                        <a:t>SSC</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indent="115888" algn="l" fontAlgn="ctr"/>
                      <a:r>
                        <a:rPr lang="en-US" sz="1100" b="0" i="0" u="none" strike="noStrike" dirty="0" smtClean="0">
                          <a:solidFill>
                            <a:srgbClr val="002060"/>
                          </a:solidFill>
                          <a:latin typeface="Calibri"/>
                        </a:rPr>
                        <a:t>ILLITERATE</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6" name="Table 5"/>
          <p:cNvGraphicFramePr>
            <a:graphicFrameLocks noGrp="1"/>
          </p:cNvGraphicFramePr>
          <p:nvPr>
            <p:extLst>
              <p:ext uri="{D42A27DB-BD31-4B8C-83A1-F6EECF244321}">
                <p14:modId xmlns="" xmlns:p14="http://schemas.microsoft.com/office/powerpoint/2010/main" val="1900869649"/>
              </p:ext>
            </p:extLst>
          </p:nvPr>
        </p:nvGraphicFramePr>
        <p:xfrm>
          <a:off x="304801" y="5013065"/>
          <a:ext cx="6154056" cy="34366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2061028"/>
                <a:gridCol w="1023257"/>
                <a:gridCol w="1023257"/>
                <a:gridCol w="1023257"/>
                <a:gridCol w="102325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Association (Private)</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(n=12)</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Cooperative</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(n=130)</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 Government (Co./Dept./ PSU)</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(n=82)</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Not classified under any Ownership type</a:t>
                      </a:r>
                    </a:p>
                    <a:p>
                      <a:pPr marL="115888" marR="0" indent="0" algn="ctr" defTabSz="914400" rtl="0" eaLnBrk="1" fontAlgn="b" latinLnBrk="0" hangingPunct="1">
                        <a:lnSpc>
                          <a:spcPct val="115000"/>
                        </a:lnSpc>
                        <a:spcBef>
                          <a:spcPts val="0"/>
                        </a:spcBef>
                        <a:spcAft>
                          <a:spcPts val="0"/>
                        </a:spcAft>
                      </a:pPr>
                      <a:r>
                        <a:rPr lang="en-US" sz="1000" b="0" kern="1200" dirty="0" smtClean="0">
                          <a:solidFill>
                            <a:schemeClr val="bg1"/>
                          </a:solidFill>
                          <a:latin typeface="Calibri" pitchFamily="34" charset="0"/>
                          <a:ea typeface="Corbel"/>
                          <a:cs typeface="Times New Roman"/>
                        </a:rPr>
                        <a:t>(n=24)</a:t>
                      </a:r>
                      <a:endParaRPr lang="en-US" sz="1000" b="0" kern="1200" dirty="0">
                        <a:solidFill>
                          <a:schemeClr val="bg1"/>
                        </a:solidFill>
                        <a:latin typeface="Calibri" pitchFamily="34" charset="0"/>
                        <a:ea typeface="Corbel"/>
                        <a:cs typeface="Times New Roman"/>
                      </a:endParaRPr>
                    </a:p>
                  </a:txBody>
                  <a:tcPr marL="64378" marR="64378" marT="0"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marL="0" indent="115888" algn="l" fontAlgn="ctr"/>
                      <a:r>
                        <a:rPr lang="en-US" sz="1100" b="0" i="0" u="none" strike="noStrike" dirty="0" smtClean="0">
                          <a:solidFill>
                            <a:srgbClr val="002060"/>
                          </a:solidFill>
                          <a:latin typeface="Calibri"/>
                        </a:rPr>
                        <a:t>Total </a:t>
                      </a:r>
                      <a:r>
                        <a:rPr lang="en-US" sz="1100" b="0" i="0" u="none" strike="noStrike" dirty="0">
                          <a:solidFill>
                            <a:srgbClr val="002060"/>
                          </a:solidFill>
                          <a:latin typeface="Calibri"/>
                        </a:rPr>
                        <a:t>Number of </a:t>
                      </a:r>
                      <a:r>
                        <a:rPr lang="en-US" sz="1100" b="0" i="0" u="none" strike="noStrike" dirty="0" smtClean="0">
                          <a:solidFill>
                            <a:srgbClr val="002060"/>
                          </a:solidFill>
                          <a:latin typeface="Calibri"/>
                        </a:rPr>
                        <a:t>EMPLOYEES</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indent="115888" algn="l" fontAlgn="ctr"/>
                      <a:r>
                        <a:rPr lang="en-US" sz="1100" b="0" i="0" u="none" strike="noStrike" dirty="0" smtClean="0">
                          <a:solidFill>
                            <a:srgbClr val="002060"/>
                          </a:solidFill>
                          <a:latin typeface="Calibri"/>
                        </a:rPr>
                        <a:t>POST </a:t>
                      </a:r>
                      <a:r>
                        <a:rPr lang="en-US" sz="1100" b="0" i="0" u="none" strike="noStrike" dirty="0">
                          <a:solidFill>
                            <a:srgbClr val="002060"/>
                          </a:solidFill>
                          <a:latin typeface="Calibri"/>
                        </a:rPr>
                        <a:t>GRADUATES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indent="115888" algn="l" fontAlgn="ctr"/>
                      <a:r>
                        <a:rPr lang="en-US" sz="1100" b="0" i="0" u="none" strike="noStrike" dirty="0" smtClean="0">
                          <a:solidFill>
                            <a:srgbClr val="002060"/>
                          </a:solidFill>
                          <a:latin typeface="Calibri"/>
                        </a:rPr>
                        <a:t>GRADUATES</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indent="115888" algn="l" fontAlgn="ctr"/>
                      <a:r>
                        <a:rPr lang="en-US" sz="1100" b="0" i="0" u="none" strike="noStrike" dirty="0" smtClean="0">
                          <a:solidFill>
                            <a:srgbClr val="002060"/>
                          </a:solidFill>
                          <a:latin typeface="Calibri"/>
                        </a:rPr>
                        <a:t>SSC/HSC</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indent="115888" algn="l" fontAlgn="ctr"/>
                      <a:r>
                        <a:rPr lang="en-US" sz="1100" b="0" i="0" u="none" strike="noStrike" dirty="0" smtClean="0">
                          <a:solidFill>
                            <a:srgbClr val="002060"/>
                          </a:solidFill>
                          <a:latin typeface="Calibri"/>
                        </a:rPr>
                        <a:t>TECHINICAL </a:t>
                      </a:r>
                      <a:r>
                        <a:rPr lang="en-US" sz="1100" b="0" i="0" u="none" strike="noStrike" dirty="0">
                          <a:solidFill>
                            <a:srgbClr val="002060"/>
                          </a:solidFill>
                          <a:latin typeface="Calibri"/>
                        </a:rPr>
                        <a:t>/ DIPLOMA</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indent="115888" algn="l" fontAlgn="ctr"/>
                      <a:r>
                        <a:rPr lang="en-US" sz="1100" b="0" i="0" u="none" strike="noStrike" dirty="0" smtClean="0">
                          <a:solidFill>
                            <a:srgbClr val="002060"/>
                          </a:solidFill>
                          <a:latin typeface="Calibri"/>
                        </a:rPr>
                        <a:t>SSC</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indent="115888" algn="l" fontAlgn="ctr"/>
                      <a:r>
                        <a:rPr lang="en-US" sz="1100" b="0" i="0" u="none" strike="noStrike" dirty="0" smtClean="0">
                          <a:solidFill>
                            <a:srgbClr val="002060"/>
                          </a:solidFill>
                          <a:latin typeface="Calibri"/>
                        </a:rPr>
                        <a:t>ILLITERATE</a:t>
                      </a:r>
                      <a:endParaRPr lang="en-US" sz="11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20. HUMAN RESOURCES DETAILS</a:t>
            </a:r>
            <a:endParaRPr lang="en-US" dirty="0"/>
          </a:p>
        </p:txBody>
      </p:sp>
      <p:sp>
        <p:nvSpPr>
          <p:cNvPr id="3" name="Content Placeholder 2"/>
          <p:cNvSpPr>
            <a:spLocks noGrp="1"/>
          </p:cNvSpPr>
          <p:nvPr>
            <p:ph idx="1"/>
          </p:nvPr>
        </p:nvSpPr>
        <p:spPr/>
        <p:txBody>
          <a:bodyPr/>
          <a:lstStyle/>
          <a:p>
            <a:pPr lvl="0" algn="just">
              <a:spcBef>
                <a:spcPts val="600"/>
              </a:spcBef>
              <a:spcAft>
                <a:spcPts val="600"/>
              </a:spcAft>
            </a:pPr>
            <a:r>
              <a:rPr lang="en-US" sz="1200" dirty="0" smtClean="0"/>
              <a:t>Thus the CS’s have a mix of employees with varied education background but 75% of them either with a diploma or 10</a:t>
            </a:r>
            <a:r>
              <a:rPr lang="en-US" sz="1200" baseline="30000" dirty="0" smtClean="0"/>
              <a:t>th</a:t>
            </a:r>
            <a:r>
              <a:rPr lang="en-US" sz="1200" dirty="0" smtClean="0"/>
              <a:t> standard &amp; less. Thus, employability is more directed towards on job skills in these CS’s.   </a:t>
            </a:r>
          </a:p>
          <a:p>
            <a:pPr algn="just">
              <a:spcBef>
                <a:spcPts val="600"/>
              </a:spcBef>
              <a:spcAft>
                <a:spcPts val="600"/>
              </a:spcAft>
            </a:pPr>
            <a:endParaRPr lang="en-US" sz="1200" dirty="0" smtClean="0"/>
          </a:p>
          <a:p>
            <a:pPr lvl="0" algn="just">
              <a:spcBef>
                <a:spcPts val="600"/>
              </a:spcBef>
              <a:spcAft>
                <a:spcPts val="600"/>
              </a:spcAft>
            </a:pPr>
            <a:r>
              <a:rPr lang="en-US" sz="1200" dirty="0" smtClean="0"/>
              <a:t>Cold stores were unable to give any definitive response to number of contractual employees, but the general consensus understood was that unskilled labour is hired depending on work load and seasonality. The numbers can vary from 20 to 300 per cold store. </a:t>
            </a:r>
          </a:p>
          <a:p>
            <a:pPr algn="just">
              <a:spcBef>
                <a:spcPts val="600"/>
              </a:spcBef>
              <a:spcAft>
                <a:spcPts val="600"/>
              </a:spcAft>
            </a:pPr>
            <a:endParaRPr lang="en-US" sz="1200" dirty="0" smtClean="0"/>
          </a:p>
          <a:p>
            <a:pPr lvl="0" algn="just">
              <a:spcBef>
                <a:spcPts val="600"/>
              </a:spcBef>
              <a:spcAft>
                <a:spcPts val="600"/>
              </a:spcAft>
            </a:pPr>
            <a:r>
              <a:rPr lang="en-US" sz="1200" dirty="0" smtClean="0"/>
              <a:t>Cold Stores must have refrigeration engineers or technicians. All India, a mean of 2.5 reefer technicians per cold storage facility is reported. There is a surge in these numbers for CS’s storing processed foods and animal husbandry products. An average of 3.0 reefer technicians have formal training - ITI / Diploma holders.</a:t>
            </a:r>
          </a:p>
          <a:p>
            <a:pPr lvl="0" algn="just">
              <a:spcBef>
                <a:spcPts val="600"/>
              </a:spcBef>
              <a:spcAft>
                <a:spcPts val="600"/>
              </a:spcAft>
              <a:buNone/>
            </a:pPr>
            <a:endParaRPr lang="en-US" sz="1200" b="1" dirty="0" smtClean="0"/>
          </a:p>
          <a:p>
            <a:pPr lvl="0" algn="just">
              <a:spcBef>
                <a:spcPts val="600"/>
              </a:spcBef>
              <a:spcAft>
                <a:spcPts val="600"/>
              </a:spcAft>
            </a:pPr>
            <a:r>
              <a:rPr lang="en-US" sz="1200" dirty="0" smtClean="0"/>
              <a:t>In  terms of training, over 71% of employees have not attended a training program in the last one year. Out of those who did, most of them have attended the company funded / organized training program. </a:t>
            </a:r>
          </a:p>
          <a:p>
            <a:pPr lvl="0" algn="just">
              <a:spcBef>
                <a:spcPts val="600"/>
              </a:spcBef>
              <a:spcAft>
                <a:spcPts val="600"/>
              </a:spcAft>
            </a:pPr>
            <a:endParaRPr lang="en-US" sz="1200" dirty="0" smtClean="0"/>
          </a:p>
          <a:p>
            <a:pPr algn="just">
              <a:spcBef>
                <a:spcPts val="600"/>
              </a:spcBef>
              <a:spcAft>
                <a:spcPts val="600"/>
              </a:spcAft>
            </a:pPr>
            <a:r>
              <a:rPr lang="en-US" sz="1200" dirty="0" smtClean="0"/>
              <a:t>There is very high sensitization of employees towards skill up-gradation and 76% of the cold stores reported that they intend to join training programs  if organized by the government.</a:t>
            </a:r>
          </a:p>
          <a:p>
            <a:pPr lvl="0" algn="just"/>
            <a:endParaRPr lang="en-US" dirty="0" smtClean="0"/>
          </a:p>
        </p:txBody>
      </p:sp>
    </p:spTree>
  </p:cSld>
  <p:clrMapOvr>
    <a:masterClrMapping/>
  </p:clrMapOvr>
  <p:transition/>
  <p:timing>
    <p:tnLst>
      <p:par>
        <p:cTn id="1" dur="indefinite" restart="never" nodeType="tmRoot"/>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20.1 NUMBER </a:t>
            </a:r>
            <a:r>
              <a:rPr lang="en-US" dirty="0"/>
              <a:t>OF </a:t>
            </a:r>
            <a:r>
              <a:rPr lang="en-US" dirty="0" smtClean="0"/>
              <a:t>EMPLOYEES ON ROLL</a:t>
            </a:r>
            <a:endParaRPr lang="en-US" dirty="0"/>
          </a:p>
        </p:txBody>
      </p:sp>
      <p:sp>
        <p:nvSpPr>
          <p:cNvPr id="7" name="TextBox 6"/>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13" name="Diagram 12"/>
          <p:cNvGraphicFramePr/>
          <p:nvPr/>
        </p:nvGraphicFramePr>
        <p:xfrm>
          <a:off x="217869" y="4745910"/>
          <a:ext cx="6395656" cy="262009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4" name="TextBox 13"/>
          <p:cNvSpPr txBox="1"/>
          <p:nvPr/>
        </p:nvSpPr>
        <p:spPr>
          <a:xfrm>
            <a:off x="2954045" y="2060575"/>
            <a:ext cx="848309" cy="523220"/>
          </a:xfrm>
          <a:prstGeom prst="rect">
            <a:avLst/>
          </a:prstGeom>
          <a:noFill/>
        </p:spPr>
        <p:txBody>
          <a:bodyPr wrap="none" rtlCol="0">
            <a:spAutoFit/>
          </a:bodyPr>
          <a:lstStyle/>
          <a:p>
            <a:r>
              <a:rPr lang="en-US" sz="1400" b="1" dirty="0">
                <a:solidFill>
                  <a:srgbClr val="002060"/>
                </a:solidFill>
                <a:latin typeface="Calibri" pitchFamily="34" charset="0"/>
              </a:rPr>
              <a:t>ALL</a:t>
            </a:r>
            <a:br>
              <a:rPr lang="en-US" sz="1400" b="1" dirty="0">
                <a:solidFill>
                  <a:srgbClr val="002060"/>
                </a:solidFill>
                <a:latin typeface="Calibri" pitchFamily="34" charset="0"/>
              </a:rPr>
            </a:br>
            <a:r>
              <a:rPr lang="en-US" sz="1400" b="1" dirty="0">
                <a:solidFill>
                  <a:srgbClr val="002060"/>
                </a:solidFill>
                <a:latin typeface="Calibri" pitchFamily="34" charset="0"/>
              </a:rPr>
              <a:t>(</a:t>
            </a:r>
            <a:r>
              <a:rPr lang="en-US" sz="1400" b="1" dirty="0" smtClean="0">
                <a:solidFill>
                  <a:srgbClr val="002060"/>
                </a:solidFill>
                <a:latin typeface="Calibri" pitchFamily="34" charset="0"/>
              </a:rPr>
              <a:t>n=5003)</a:t>
            </a:r>
            <a:endParaRPr lang="en-US" sz="1400" b="1" dirty="0">
              <a:solidFill>
                <a:srgbClr val="002060"/>
              </a:solidFill>
              <a:latin typeface="Calibri" pitchFamily="34" charset="0"/>
            </a:endParaRPr>
          </a:p>
        </p:txBody>
      </p:sp>
      <p:sp>
        <p:nvSpPr>
          <p:cNvPr id="15" name="Oval 14"/>
          <p:cNvSpPr/>
          <p:nvPr/>
        </p:nvSpPr>
        <p:spPr>
          <a:xfrm>
            <a:off x="2539382" y="3000290"/>
            <a:ext cx="1778618" cy="1851110"/>
          </a:xfrm>
          <a:prstGeom prst="ellipse">
            <a:avLst/>
          </a:prstGeom>
          <a:solidFill>
            <a:srgbClr val="FF9900"/>
          </a:solidFill>
          <a:ln w="25400" cap="flat" cmpd="sng" algn="ctr">
            <a:noFill/>
            <a:prstDash val="solid"/>
          </a:ln>
          <a:effectLst>
            <a:innerShdw blurRad="63500" dist="50800" dir="13500000">
              <a:prstClr val="black">
                <a:alpha val="50000"/>
              </a:prstClr>
            </a:innerShdw>
          </a:effectLst>
        </p:spPr>
        <p:txBody>
          <a:bodyPr anchor="ctr"/>
          <a:lstStyle/>
          <a:p>
            <a:pPr lvl="0" eaLnBrk="1" fontAlgn="auto" hangingPunct="1">
              <a:spcBef>
                <a:spcPts val="0"/>
              </a:spcBef>
              <a:spcAft>
                <a:spcPts val="0"/>
              </a:spcAft>
              <a:defRPr/>
            </a:pPr>
            <a:r>
              <a:rPr lang="en-US" sz="1800" b="1" i="1" kern="0" dirty="0">
                <a:solidFill>
                  <a:schemeClr val="tx1"/>
                </a:solidFill>
                <a:latin typeface="Calibri"/>
                <a:ea typeface="+mn-ea"/>
              </a:rPr>
              <a:t>Total Number of </a:t>
            </a:r>
            <a:r>
              <a:rPr lang="en-US" sz="1800" b="1" i="1" kern="0" dirty="0" smtClean="0">
                <a:solidFill>
                  <a:schemeClr val="tx1"/>
                </a:solidFill>
                <a:latin typeface="Calibri"/>
                <a:ea typeface="+mn-ea"/>
              </a:rPr>
              <a:t>employees</a:t>
            </a:r>
          </a:p>
          <a:p>
            <a:pPr lvl="0" eaLnBrk="1" fontAlgn="auto" hangingPunct="1">
              <a:spcBef>
                <a:spcPts val="0"/>
              </a:spcBef>
              <a:spcAft>
                <a:spcPts val="0"/>
              </a:spcAft>
              <a:defRPr/>
            </a:pPr>
            <a:r>
              <a:rPr lang="en-US" sz="1800" b="1" i="1" kern="0" dirty="0" smtClean="0">
                <a:solidFill>
                  <a:schemeClr val="tx1"/>
                </a:solidFill>
                <a:latin typeface="Calibri"/>
                <a:ea typeface="+mn-ea"/>
              </a:rPr>
              <a:t>20.4</a:t>
            </a:r>
            <a:endParaRPr kumimoji="0" lang="en-US" sz="1400" b="1" i="1" u="none" strike="noStrike" kern="0" cap="none" spc="0" normalizeH="0" baseline="0" noProof="0" dirty="0">
              <a:ln>
                <a:noFill/>
              </a:ln>
              <a:solidFill>
                <a:schemeClr val="tx1"/>
              </a:solidFill>
              <a:effectLst/>
              <a:uLnTx/>
              <a:uFillTx/>
              <a:latin typeface="Calibri"/>
              <a:ea typeface="+mn-ea"/>
              <a:cs typeface="+mn-cs"/>
            </a:endParaRPr>
          </a:p>
        </p:txBody>
      </p:sp>
      <p:sp>
        <p:nvSpPr>
          <p:cNvPr id="16" name="Oval 15"/>
          <p:cNvSpPr/>
          <p:nvPr/>
        </p:nvSpPr>
        <p:spPr bwMode="auto">
          <a:xfrm rot="20493444">
            <a:off x="550982" y="1943705"/>
            <a:ext cx="1114106" cy="533400"/>
          </a:xfrm>
          <a:prstGeom prst="ellipse">
            <a:avLst/>
          </a:prstGeom>
          <a:solidFill>
            <a:schemeClr val="accent1">
              <a:lumMod val="20000"/>
              <a:lumOff val="80000"/>
            </a:schemeClr>
          </a:solidFill>
          <a:ln w="9525" cap="flat" cmpd="sng" algn="ctr">
            <a:noFill/>
            <a:prstDash val="solid"/>
            <a:headEnd type="none" w="med" len="med"/>
            <a:tailEnd type="none" w="med" len="med"/>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txBody>
          <a:bodyPr anchor="ctr"/>
          <a:lstStyle>
            <a:lvl1pPr eaLnBrk="0" hangingPunct="0">
              <a:defRPr sz="1400">
                <a:solidFill>
                  <a:schemeClr val="tx1"/>
                </a:solidFill>
                <a:latin typeface="Arial" charset="0"/>
                <a:cs typeface="Arial" charset="0"/>
              </a:defRPr>
            </a:lvl1pPr>
            <a:lvl2pPr marL="742950" indent="-285750" eaLnBrk="0" hangingPunct="0">
              <a:defRPr sz="1400">
                <a:solidFill>
                  <a:schemeClr val="tx1"/>
                </a:solidFill>
                <a:latin typeface="Arial" charset="0"/>
                <a:cs typeface="Arial" charset="0"/>
              </a:defRPr>
            </a:lvl2pPr>
            <a:lvl3pPr marL="1143000" indent="-228600" eaLnBrk="0" hangingPunct="0">
              <a:defRPr sz="1400">
                <a:solidFill>
                  <a:schemeClr val="tx1"/>
                </a:solidFill>
                <a:latin typeface="Arial" charset="0"/>
                <a:cs typeface="Arial" charset="0"/>
              </a:defRPr>
            </a:lvl3pPr>
            <a:lvl4pPr marL="1600200" indent="-228600" eaLnBrk="0" hangingPunct="0">
              <a:defRPr sz="1400">
                <a:solidFill>
                  <a:schemeClr val="tx1"/>
                </a:solidFill>
                <a:latin typeface="Arial" charset="0"/>
                <a:cs typeface="Arial" charset="0"/>
              </a:defRPr>
            </a:lvl4pPr>
            <a:lvl5pPr marL="2057400" indent="-228600" eaLnBrk="0" hangingPunct="0">
              <a:defRPr sz="1400">
                <a:solidFill>
                  <a:schemeClr val="tx1"/>
                </a:solidFill>
                <a:latin typeface="Arial" charset="0"/>
                <a:cs typeface="Arial" charset="0"/>
              </a:defRPr>
            </a:lvl5pPr>
            <a:lvl6pPr marL="2514600" indent="-228600" eaLnBrk="0" fontAlgn="base" hangingPunct="0">
              <a:spcBef>
                <a:spcPct val="0"/>
              </a:spcBef>
              <a:spcAft>
                <a:spcPct val="0"/>
              </a:spcAft>
              <a:defRPr sz="1400">
                <a:solidFill>
                  <a:schemeClr val="tx1"/>
                </a:solidFill>
                <a:latin typeface="Arial" charset="0"/>
                <a:cs typeface="Arial" charset="0"/>
              </a:defRPr>
            </a:lvl6pPr>
            <a:lvl7pPr marL="2971800" indent="-228600" eaLnBrk="0" fontAlgn="base" hangingPunct="0">
              <a:spcBef>
                <a:spcPct val="0"/>
              </a:spcBef>
              <a:spcAft>
                <a:spcPct val="0"/>
              </a:spcAft>
              <a:defRPr sz="1400">
                <a:solidFill>
                  <a:schemeClr val="tx1"/>
                </a:solidFill>
                <a:latin typeface="Arial" charset="0"/>
                <a:cs typeface="Arial" charset="0"/>
              </a:defRPr>
            </a:lvl7pPr>
            <a:lvl8pPr marL="3429000" indent="-228600" eaLnBrk="0" fontAlgn="base" hangingPunct="0">
              <a:spcBef>
                <a:spcPct val="0"/>
              </a:spcBef>
              <a:spcAft>
                <a:spcPct val="0"/>
              </a:spcAft>
              <a:defRPr sz="1400">
                <a:solidFill>
                  <a:schemeClr val="tx1"/>
                </a:solidFill>
                <a:latin typeface="Arial" charset="0"/>
                <a:cs typeface="Arial" charset="0"/>
              </a:defRPr>
            </a:lvl8pPr>
            <a:lvl9pPr marL="3886200" indent="-228600" eaLnBrk="0" fontAlgn="base" hangingPunct="0">
              <a:spcBef>
                <a:spcPct val="0"/>
              </a:spcBef>
              <a:spcAft>
                <a:spcPct val="0"/>
              </a:spcAft>
              <a:defRPr sz="1400">
                <a:solidFill>
                  <a:schemeClr val="tx1"/>
                </a:solidFill>
                <a:latin typeface="Arial" charset="0"/>
                <a:cs typeface="Arial" charset="0"/>
              </a:defRPr>
            </a:lvl9pPr>
          </a:lstStyle>
          <a:p>
            <a:pPr marL="0" marR="0" lvl="0" indent="0" algn="ctr" defTabSz="914400" eaLnBrk="0" fontAlgn="auto" latinLnBrk="0" hangingPunct="0">
              <a:lnSpc>
                <a:spcPct val="100000"/>
              </a:lnSpc>
              <a:spcBef>
                <a:spcPts val="0"/>
              </a:spcBef>
              <a:spcAft>
                <a:spcPts val="0"/>
              </a:spcAft>
              <a:buClrTx/>
              <a:buSzTx/>
              <a:buFontTx/>
              <a:buNone/>
              <a:tabLst/>
              <a:defRPr/>
            </a:pPr>
            <a:r>
              <a:rPr kumimoji="0" lang="en-US" altLang="zh-CN" sz="1600" b="1" i="0" u="none" strike="noStrike" kern="0" cap="none" spc="0" normalizeH="0" baseline="0" noProof="0" dirty="0">
                <a:ln>
                  <a:noFill/>
                </a:ln>
                <a:effectLst/>
                <a:uLnTx/>
                <a:uFillTx/>
                <a:latin typeface="Calibri" pitchFamily="34" charset="0"/>
                <a:ea typeface="SimSun" pitchFamily="2" charset="-122"/>
              </a:rPr>
              <a:t>Means</a:t>
            </a:r>
            <a:endParaRPr kumimoji="0" lang="zh-CN" altLang="en-US" sz="1600" b="1" i="0" u="none" strike="noStrike" kern="0" cap="none" spc="0" normalizeH="0" baseline="0" noProof="0" dirty="0">
              <a:ln>
                <a:noFill/>
              </a:ln>
              <a:effectLst/>
              <a:uLnTx/>
              <a:uFillTx/>
              <a:latin typeface="Calibri" pitchFamily="34" charset="0"/>
              <a:ea typeface="SimSun" pitchFamily="2" charset="-122"/>
            </a:endParaRPr>
          </a:p>
        </p:txBody>
      </p:sp>
      <p:sp>
        <p:nvSpPr>
          <p:cNvPr id="17" name="Round Diagonal Corner Rectangle 16"/>
          <p:cNvSpPr/>
          <p:nvPr/>
        </p:nvSpPr>
        <p:spPr bwMode="auto">
          <a:xfrm>
            <a:off x="338287" y="7373395"/>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On an average, 20.7 persons were employed in each cold storage</a:t>
            </a:r>
          </a:p>
          <a:p>
            <a:pPr marL="177800" lvl="1" indent="-177800" algn="just">
              <a:buFont typeface="Arial" pitchFamily="34" charset="0"/>
              <a:buChar char="•"/>
            </a:pPr>
            <a:r>
              <a:rPr lang="en-US" sz="1200" dirty="0" smtClean="0">
                <a:solidFill>
                  <a:srgbClr val="002060"/>
                </a:solidFill>
                <a:latin typeface="Calibri" pitchFamily="34" charset="0"/>
              </a:rPr>
              <a:t>On an average there were at least 1 post graduate, over 2 graduate,  7 plus school educated, 1 plus diploma holders and another 4 who have done schooling to some  extent.</a:t>
            </a:r>
          </a:p>
        </p:txBody>
      </p:sp>
      <p:sp>
        <p:nvSpPr>
          <p:cNvPr id="11" name="TextBox 10"/>
          <p:cNvSpPr txBox="1"/>
          <p:nvPr/>
        </p:nvSpPr>
        <p:spPr>
          <a:xfrm>
            <a:off x="5334898" y="9669645"/>
            <a:ext cx="1261884" cy="230832"/>
          </a:xfrm>
          <a:prstGeom prst="rect">
            <a:avLst/>
          </a:prstGeom>
          <a:noFill/>
        </p:spPr>
        <p:txBody>
          <a:bodyPr wrap="none" rtlCol="0">
            <a:spAutoFit/>
          </a:bodyPr>
          <a:lstStyle/>
          <a:p>
            <a:r>
              <a:rPr lang="en-US" sz="900" b="1" dirty="0">
                <a:solidFill>
                  <a:srgbClr val="FF0000"/>
                </a:solidFill>
              </a:rPr>
              <a:t>All Figs in </a:t>
            </a:r>
            <a:r>
              <a:rPr lang="en-US" sz="900" b="1" dirty="0" smtClean="0">
                <a:solidFill>
                  <a:srgbClr val="FF0000"/>
                </a:solidFill>
              </a:rPr>
              <a:t>Absolute</a:t>
            </a:r>
            <a:endParaRPr lang="en-US" sz="900" b="1" dirty="0">
              <a:solidFill>
                <a:srgbClr val="FF0000"/>
              </a:solidFill>
            </a:endParaRPr>
          </a:p>
        </p:txBody>
      </p:sp>
    </p:spTree>
  </p:cSld>
  <p:clrMapOvr>
    <a:masterClrMapping/>
  </p:clrMapOvr>
  <p:transition/>
  <p:timing>
    <p:tnLst>
      <p:par>
        <p:cTn id="1" dur="indefinite" restart="never" nodeType="tmRoot"/>
      </p:par>
    </p:tn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20.1 NUMBER </a:t>
            </a:r>
            <a:r>
              <a:rPr lang="en-US" dirty="0"/>
              <a:t>OF </a:t>
            </a:r>
            <a:r>
              <a:rPr lang="en-US" dirty="0" smtClean="0"/>
              <a:t>EMPLOYEES ON ROLL</a:t>
            </a:r>
            <a:endParaRPr lang="en-US" dirty="0"/>
          </a:p>
        </p:txBody>
      </p:sp>
      <p:sp>
        <p:nvSpPr>
          <p:cNvPr id="6" name="Round Diagonal Corner Rectangle 5"/>
          <p:cNvSpPr/>
          <p:nvPr/>
        </p:nvSpPr>
        <p:spPr bwMode="auto">
          <a:xfrm>
            <a:off x="58887" y="8180501"/>
            <a:ext cx="6309360" cy="156477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Overall cold stores employed 20.6 employees on an average per store</a:t>
            </a:r>
          </a:p>
          <a:p>
            <a:pPr marL="177800" lvl="1" indent="-177800" algn="just">
              <a:buFont typeface="Arial" pitchFamily="34" charset="0"/>
              <a:buChar char="•"/>
            </a:pPr>
            <a:r>
              <a:rPr lang="en-US" sz="1200" dirty="0" smtClean="0">
                <a:solidFill>
                  <a:srgbClr val="002060"/>
                </a:solidFill>
                <a:latin typeface="Calibri" pitchFamily="34" charset="0"/>
              </a:rPr>
              <a:t>Type M stores – animal husbandry stores had the maximum number per store, followed by Type P, Type Q and Type H in that order</a:t>
            </a:r>
          </a:p>
          <a:p>
            <a:pPr marL="177800" lvl="1" indent="-177800" algn="just">
              <a:buFont typeface="Arial" pitchFamily="34" charset="0"/>
              <a:buChar char="•"/>
            </a:pPr>
            <a:r>
              <a:rPr lang="en-US" sz="1200" dirty="0" smtClean="0">
                <a:solidFill>
                  <a:srgbClr val="002060"/>
                </a:solidFill>
                <a:latin typeface="Calibri" pitchFamily="34" charset="0"/>
              </a:rPr>
              <a:t>Drilling down to level of education like post graduates, graduates etc., also shows the same trend where average employment at all levels is higher in Type M followed by Type P, type Q and Type H in that order</a:t>
            </a:r>
          </a:p>
          <a:p>
            <a:pPr marL="177800" lvl="1" indent="-177800" algn="just">
              <a:buFont typeface="Arial" pitchFamily="34" charset="0"/>
              <a:buChar char="•"/>
            </a:pPr>
            <a:endParaRPr lang="en-US" sz="1400" dirty="0" smtClean="0">
              <a:solidFill>
                <a:srgbClr val="002060"/>
              </a:solidFill>
              <a:latin typeface="Calibri" pitchFamily="34" charset="0"/>
            </a:endParaRPr>
          </a:p>
        </p:txBody>
      </p:sp>
      <p:sp>
        <p:nvSpPr>
          <p:cNvPr id="7" name="TextBox 6"/>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8" name="Table 7"/>
          <p:cNvGraphicFramePr>
            <a:graphicFrameLocks noGrp="1"/>
          </p:cNvGraphicFramePr>
          <p:nvPr>
            <p:extLst>
              <p:ext uri="{D42A27DB-BD31-4B8C-83A1-F6EECF244321}">
                <p14:modId xmlns:p14="http://schemas.microsoft.com/office/powerpoint/2010/main" xmlns="" val="1612440811"/>
              </p:ext>
            </p:extLst>
          </p:nvPr>
        </p:nvGraphicFramePr>
        <p:xfrm>
          <a:off x="334734" y="1549374"/>
          <a:ext cx="6143855" cy="67041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74725"/>
                <a:gridCol w="791842"/>
                <a:gridCol w="791842"/>
                <a:gridCol w="791842"/>
                <a:gridCol w="791842"/>
                <a:gridCol w="909920"/>
                <a:gridCol w="791842"/>
              </a:tblGrid>
              <a:tr h="196640">
                <a:tc rowSpan="2">
                  <a:txBody>
                    <a:bodyPr/>
                    <a:lstStyle/>
                    <a:p>
                      <a:pPr marL="0" algn="ctr" rtl="0" eaLnBrk="1" fontAlgn="b" latinLnBrk="0" hangingPunct="1">
                        <a:spcBef>
                          <a:spcPts val="0"/>
                        </a:spcBef>
                        <a:spcAft>
                          <a:spcPts val="0"/>
                        </a:spcAft>
                      </a:pPr>
                      <a:endParaRPr lang="en-US" sz="1100" b="1" i="0" u="none" strike="noStrike" kern="1200" dirty="0">
                        <a:solidFill>
                          <a:schemeClr val="bg1"/>
                        </a:solidFill>
                        <a:latin typeface="Calibri"/>
                        <a:ea typeface="MS PGothic"/>
                      </a:endParaRPr>
                    </a:p>
                  </a:txBody>
                  <a:tcPr marL="9525" marR="9525" marT="9525" marB="0" anchor="ctr">
                    <a:lnL w="3175" cap="flat" cmpd="sng" algn="ctr">
                      <a:noFill/>
                      <a:prstDash val="dot"/>
                      <a:round/>
                      <a:headEnd type="none" w="med" len="med"/>
                      <a:tailEnd type="none" w="med" len="med"/>
                    </a:lnL>
                    <a:lnR w="3175" cap="flat" cmpd="sng" algn="ctr">
                      <a:noFill/>
                      <a:prstDash val="dot"/>
                      <a:round/>
                      <a:headEnd type="none" w="med" len="med"/>
                      <a:tailEnd type="none" w="med" len="med"/>
                    </a:lnR>
                    <a:lnT w="3175" cap="flat" cmpd="sng" algn="ctr">
                      <a:noFill/>
                      <a:prstDash val="dot"/>
                      <a:round/>
                      <a:headEnd type="none" w="med" len="med"/>
                      <a:tailEnd type="none" w="med" len="med"/>
                    </a:lnT>
                    <a:lnB w="3175" cap="flat" cmpd="sng" algn="ctr">
                      <a:no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rtl="0" eaLnBrk="1" fontAlgn="b" latinLnBrk="0" hangingPunct="1">
                        <a:spcBef>
                          <a:spcPts val="0"/>
                        </a:spcBef>
                        <a:spcAft>
                          <a:spcPts val="0"/>
                        </a:spcAft>
                      </a:pPr>
                      <a:endParaRPr lang="en-US" sz="1100" b="1" i="0" u="none" strike="noStrike" kern="1200" dirty="0">
                        <a:solidFill>
                          <a:schemeClr val="bg1"/>
                        </a:solidFill>
                        <a:latin typeface="Calibri"/>
                        <a:ea typeface="MS PGothic"/>
                      </a:endParaRPr>
                    </a:p>
                  </a:txBody>
                  <a:tcPr marL="9525" marR="9525" marT="9525" marB="0" anchor="ctr">
                    <a:lnL w="3175" cap="flat" cmpd="sng" algn="ctr">
                      <a:no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rgbClr val="002060"/>
                    </a:solidFill>
                  </a:tcPr>
                </a:tc>
                <a:tc gridSpan="5">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Type of Product Stored</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rgbClr val="002060"/>
                    </a:solidFill>
                  </a:tcPr>
                </a:tc>
                <a:tc hMerge="1">
                  <a:txBody>
                    <a:bodyPr/>
                    <a:lstStyle/>
                    <a:p>
                      <a:pPr marL="0" algn="ctr" rtl="0" eaLnBrk="1" fontAlgn="b" latinLnBrk="0" hangingPunct="1">
                        <a:spcBef>
                          <a:spcPts val="0"/>
                        </a:spcBef>
                        <a:spcAft>
                          <a:spcPts val="0"/>
                        </a:spcAft>
                      </a:pP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rgbClr val="394874"/>
                    </a:solidFill>
                  </a:tcPr>
                </a:tc>
                <a:tc hMerge="1">
                  <a:txBody>
                    <a:bodyPr/>
                    <a:lstStyle/>
                    <a:p>
                      <a:pPr marL="0" algn="ctr" rtl="0" eaLnBrk="1" fontAlgn="b" latinLnBrk="0" hangingPunct="1">
                        <a:spcBef>
                          <a:spcPts val="0"/>
                        </a:spcBef>
                        <a:spcAft>
                          <a:spcPts val="0"/>
                        </a:spcAft>
                      </a:pP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rgbClr val="394874"/>
                    </a:solidFill>
                  </a:tcPr>
                </a:tc>
                <a:tc hMerge="1">
                  <a:txBody>
                    <a:bodyPr/>
                    <a:lstStyle/>
                    <a:p>
                      <a:pPr marL="0" algn="ctr" rtl="0" eaLnBrk="1" fontAlgn="b" latinLnBrk="0" hangingPunct="1">
                        <a:spcBef>
                          <a:spcPts val="0"/>
                        </a:spcBef>
                        <a:spcAft>
                          <a:spcPts val="0"/>
                        </a:spcAft>
                      </a:pP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rgbClr val="394874"/>
                    </a:solidFill>
                  </a:tcPr>
                </a:tc>
                <a:tc hMerge="1">
                  <a:txBody>
                    <a:bodyPr/>
                    <a:lstStyle/>
                    <a:p>
                      <a:pPr marL="0" algn="ctr" rtl="0" eaLnBrk="1" fontAlgn="b" latinLnBrk="0" hangingPunct="1">
                        <a:spcBef>
                          <a:spcPts val="0"/>
                        </a:spcBef>
                        <a:spcAft>
                          <a:spcPts val="0"/>
                        </a:spcAft>
                      </a:pP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rgbClr val="394874"/>
                    </a:solidFill>
                  </a:tcPr>
                </a:tc>
              </a:tr>
              <a:tr h="0">
                <a:tc vMerge="1">
                  <a:txBody>
                    <a:bodyPr/>
                    <a:lstStyle/>
                    <a:p>
                      <a:pPr marL="0" algn="ctr" rtl="0" eaLnBrk="1" fontAlgn="b" latinLnBrk="0" hangingPunct="1">
                        <a:spcBef>
                          <a:spcPts val="0"/>
                        </a:spcBef>
                        <a:spcAft>
                          <a:spcPts val="0"/>
                        </a:spcAft>
                      </a:pP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394874"/>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no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 </a:t>
                      </a:r>
                      <a:r>
                        <a:rPr lang="en-US" sz="1000" b="1" i="0" u="none" strike="noStrike" kern="1200" dirty="0" smtClean="0">
                          <a:solidFill>
                            <a:schemeClr val="bg1"/>
                          </a:solidFill>
                          <a:latin typeface="Calibri"/>
                          <a:ea typeface="+mn-ea"/>
                        </a:rPr>
                        <a:t>Type H</a:t>
                      </a:r>
                      <a:endParaRPr lang="en-US" sz="1000" b="1" i="0" u="none" strike="noStrike" kern="1200" dirty="0">
                        <a:solidFill>
                          <a:schemeClr val="bg1"/>
                        </a:solidFill>
                        <a:latin typeface="Calibri"/>
                        <a:ea typeface="+mn-ea"/>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n=4333)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 </a:t>
                      </a:r>
                      <a:r>
                        <a:rPr lang="en-US" sz="1000" b="1" i="0" u="none" strike="noStrike" kern="1200" dirty="0" smtClean="0">
                          <a:solidFill>
                            <a:schemeClr val="bg1"/>
                          </a:solidFill>
                          <a:latin typeface="Calibri"/>
                          <a:ea typeface="+mn-ea"/>
                        </a:rPr>
                        <a:t>Type P</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n=523)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M</a:t>
                      </a:r>
                      <a:endParaRPr lang="en-US" sz="1000" b="1" i="0" u="none" strike="noStrike" kern="1200" dirty="0">
                        <a:solidFill>
                          <a:schemeClr val="bg1"/>
                        </a:solidFill>
                        <a:latin typeface="Calibri"/>
                        <a:ea typeface="+mn-ea"/>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Type Q</a:t>
                      </a:r>
                      <a:endParaRPr lang="en-US" sz="1000" b="1" i="0" u="none" strike="noStrike" kern="1200" dirty="0">
                        <a:solidFill>
                          <a:schemeClr val="bg1"/>
                        </a:solidFill>
                        <a:latin typeface="Calibri"/>
                        <a:ea typeface="+mn-ea"/>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other products</a:t>
                      </a: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002060"/>
                    </a:solidFill>
                  </a:tcPr>
                </a:tc>
              </a:tr>
              <a:tr h="274320">
                <a:tc gridSpan="7">
                  <a:txBody>
                    <a:bodyPr/>
                    <a:lstStyle/>
                    <a:p>
                      <a:pPr marL="0" algn="l" defTabSz="914400" rtl="0" eaLnBrk="1" fontAlgn="ctr" latinLnBrk="0" hangingPunct="1"/>
                      <a:r>
                        <a:rPr lang="en-US" sz="1000" b="1" i="0" u="none" strike="noStrike" kern="1200" dirty="0">
                          <a:solidFill>
                            <a:srgbClr val="002060"/>
                          </a:solidFill>
                          <a:latin typeface="Calibri"/>
                          <a:ea typeface="+mn-ea"/>
                          <a:cs typeface="+mn-cs"/>
                        </a:rPr>
                        <a:t>Total Number of employees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no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12700" cap="flat" cmpd="sng" algn="ctr">
                      <a:solidFill>
                        <a:schemeClr val="tx1"/>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102111</a:t>
                      </a:r>
                    </a:p>
                  </a:txBody>
                  <a:tcPr marL="9525" marR="9525" marT="9525" marB="0" anchor="ct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59145</a:t>
                      </a:r>
                    </a:p>
                  </a:txBody>
                  <a:tcPr marL="9525" marR="9525" marT="9525" marB="0" anchor="ct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15868</a:t>
                      </a:r>
                    </a:p>
                  </a:txBody>
                  <a:tcPr marL="9525" marR="9525" marT="9525" marB="0" anchor="ct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32205</a:t>
                      </a:r>
                    </a:p>
                  </a:txBody>
                  <a:tcPr marL="9525" marR="9525" marT="9525" marB="0" anchor="ct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1109</a:t>
                      </a:r>
                    </a:p>
                  </a:txBody>
                  <a:tcPr marL="9525" marR="9525" marT="9525" marB="0" anchor="ct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949</a:t>
                      </a:r>
                    </a:p>
                  </a:txBody>
                  <a:tcPr marL="9525" marR="9525" marT="9525" marB="0" anchor="ct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12700" cap="flat" cmpd="sng" algn="ctr">
                      <a:solidFill>
                        <a:schemeClr val="tx1"/>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20.4</a:t>
                      </a:r>
                    </a:p>
                  </a:txBody>
                  <a:tcPr marL="9525" marR="9525" marT="9525" marB="0" anchor="ct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13.7</a:t>
                      </a:r>
                    </a:p>
                  </a:txBody>
                  <a:tcPr marL="9525" marR="9525" marT="9525" marB="0" anchor="ct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30.3</a:t>
                      </a:r>
                    </a:p>
                  </a:txBody>
                  <a:tcPr marL="9525" marR="9525" marT="9525" marB="0" anchor="ct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71.3</a:t>
                      </a:r>
                    </a:p>
                  </a:txBody>
                  <a:tcPr marL="9525" marR="9525" marT="9525" marB="0" anchor="ct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25.2</a:t>
                      </a:r>
                    </a:p>
                  </a:txBody>
                  <a:tcPr marL="9525" marR="9525" marT="9525" marB="0" anchor="ct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35.2</a:t>
                      </a:r>
                    </a:p>
                  </a:txBody>
                  <a:tcPr marL="9525" marR="9525" marT="9525" marB="0" anchor="ctr">
                    <a:lnL w="12700" cap="flat" cmpd="sng" algn="ctr">
                      <a:solidFill>
                        <a:schemeClr val="tx1"/>
                      </a:solidFill>
                      <a:prstDash val="dot"/>
                      <a:round/>
                      <a:headEnd type="none" w="med" len="med"/>
                      <a:tailEnd type="none" w="med" len="med"/>
                    </a:lnL>
                    <a:lnR w="12700" cap="flat" cmpd="sng" algn="ctr">
                      <a:solidFill>
                        <a:schemeClr val="tx1"/>
                      </a:solidFill>
                      <a:prstDash val="dot"/>
                      <a:round/>
                      <a:headEnd type="none" w="med" len="med"/>
                      <a:tailEnd type="none" w="med" len="med"/>
                    </a:lnR>
                    <a:lnT w="12700" cap="flat" cmpd="sng" algn="ctr">
                      <a:solidFill>
                        <a:schemeClr val="tx1"/>
                      </a:solidFill>
                      <a:prstDash val="dot"/>
                      <a:round/>
                      <a:headEnd type="none" w="med" len="med"/>
                      <a:tailEnd type="none" w="med" len="med"/>
                    </a:lnT>
                    <a:lnB w="12700" cap="flat" cmpd="sng" algn="ctr">
                      <a:solidFill>
                        <a:schemeClr val="tx1"/>
                      </a:solidFill>
                      <a:prstDash val="dot"/>
                      <a:round/>
                      <a:headEnd type="none" w="med" len="med"/>
                      <a:tailEnd type="none" w="med" len="med"/>
                    </a:lnB>
                    <a:lnTlToBr w="12700" cmpd="sng">
                      <a:noFill/>
                      <a:prstDash val="solid"/>
                    </a:lnTlToBr>
                    <a:lnBlToTr w="12700" cmpd="sng">
                      <a:noFill/>
                      <a:prstDash val="solid"/>
                    </a:lnBlToTr>
                    <a:noFill/>
                  </a:tcPr>
                </a:tc>
              </a:tr>
              <a:tr h="274320">
                <a:tc gridSpan="7">
                  <a:txBody>
                    <a:bodyPr/>
                    <a:lstStyle/>
                    <a:p>
                      <a:pPr marL="0" algn="ctr" defTabSz="914400" rtl="0" eaLnBrk="1" fontAlgn="ctr" latinLnBrk="0" hangingPunct="1"/>
                      <a:r>
                        <a:rPr lang="en-US" sz="1000" b="1" i="0" u="none" strike="noStrike" kern="1200" dirty="0">
                          <a:solidFill>
                            <a:schemeClr val="tx1"/>
                          </a:solidFill>
                          <a:latin typeface="Calibri"/>
                          <a:ea typeface="+mn-ea"/>
                          <a:cs typeface="+mn-cs"/>
                        </a:rPr>
                        <a:t>POST GRADUATES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6454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3900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1308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1700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7">
                  <a:txBody>
                    <a:bodyPr/>
                    <a:lstStyle/>
                    <a:p>
                      <a:pPr marL="0" algn="ctr" defTabSz="914400" rtl="0" eaLnBrk="1" fontAlgn="ctr" latinLnBrk="0" hangingPunct="1"/>
                      <a:r>
                        <a:rPr lang="en-US" sz="1000" b="1" i="0" u="none" strike="noStrike" kern="1200" dirty="0">
                          <a:solidFill>
                            <a:schemeClr val="tx1"/>
                          </a:solidFill>
                          <a:latin typeface="Calibri"/>
                          <a:ea typeface="+mn-ea"/>
                          <a:cs typeface="+mn-cs"/>
                        </a:rPr>
                        <a:t>GRADUATES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13708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8666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2448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3485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algn="l" defTabSz="914400" rtl="0" eaLnBrk="1" fontAlgn="ctr" latinLnBrk="0" hangingPunct="1"/>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7">
                  <a:txBody>
                    <a:bodyPr/>
                    <a:lstStyle/>
                    <a:p>
                      <a:pPr marL="0" algn="ctr" defTabSz="914400" rtl="0" eaLnBrk="1" fontAlgn="ctr" latinLnBrk="0" hangingPunct="1"/>
                      <a:r>
                        <a:rPr lang="en-US" sz="1000" b="1" i="0" u="none" strike="noStrike" kern="1200" dirty="0">
                          <a:solidFill>
                            <a:schemeClr val="tx1"/>
                          </a:solidFill>
                          <a:latin typeface="Calibri"/>
                          <a:ea typeface="+mn-ea"/>
                          <a:cs typeface="+mn-cs"/>
                        </a:rPr>
                        <a:t>SSC/HSC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34871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24611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4273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8276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338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359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7">
                  <a:txBody>
                    <a:bodyPr/>
                    <a:lstStyle/>
                    <a:p>
                      <a:pPr marL="0" algn="ctr" defTabSz="914400" rtl="0" eaLnBrk="1" fontAlgn="ctr" latinLnBrk="0" hangingPunct="1"/>
                      <a:r>
                        <a:rPr lang="en-US" sz="1000" b="1" i="0" u="none" strike="noStrike" kern="1200" dirty="0" smtClean="0">
                          <a:solidFill>
                            <a:schemeClr val="tx1"/>
                          </a:solidFill>
                          <a:latin typeface="Calibri"/>
                          <a:ea typeface="+mn-ea"/>
                          <a:cs typeface="+mn-cs"/>
                        </a:rPr>
                        <a:t>TECHINICAL / DIPLOMA</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6854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3683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1511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2066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7">
                  <a:txBody>
                    <a:bodyPr/>
                    <a:lstStyle/>
                    <a:p>
                      <a:pPr marL="0" algn="ctr" defTabSz="914400" rtl="0" eaLnBrk="1" fontAlgn="ctr" latinLnBrk="0" hangingPunct="1"/>
                      <a:r>
                        <a:rPr lang="en-US" sz="1000" b="1" i="0" u="none" strike="noStrike" kern="1200" dirty="0" smtClean="0">
                          <a:solidFill>
                            <a:schemeClr val="tx1"/>
                          </a:solidFill>
                          <a:latin typeface="Calibri"/>
                          <a:ea typeface="+mn-ea"/>
                          <a:cs typeface="+mn-cs"/>
                        </a:rPr>
                        <a:t>Less than SSC</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19512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12349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2850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5438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244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7">
                  <a:txBody>
                    <a:bodyPr/>
                    <a:lstStyle/>
                    <a:p>
                      <a:pPr marL="0" algn="ctr" defTabSz="914400" rtl="0" eaLnBrk="1" fontAlgn="ctr" latinLnBrk="0" hangingPunct="1"/>
                      <a:r>
                        <a:rPr lang="en-US" sz="1000" b="1" i="0" u="none" strike="noStrike" kern="1200" dirty="0" smtClean="0">
                          <a:solidFill>
                            <a:schemeClr val="tx1"/>
                          </a:solidFill>
                          <a:latin typeface="Calibri"/>
                          <a:ea typeface="+mn-ea"/>
                          <a:cs typeface="+mn-cs"/>
                        </a:rPr>
                        <a:t>Unskilled Workers</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6404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4116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957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1627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chemeClr val="tx1"/>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0" name="TextBox 9"/>
          <p:cNvSpPr txBox="1"/>
          <p:nvPr/>
        </p:nvSpPr>
        <p:spPr>
          <a:xfrm>
            <a:off x="5334898" y="9669645"/>
            <a:ext cx="1326004" cy="230832"/>
          </a:xfrm>
          <a:prstGeom prst="rect">
            <a:avLst/>
          </a:prstGeom>
          <a:noFill/>
        </p:spPr>
        <p:txBody>
          <a:bodyPr wrap="none" rtlCol="0">
            <a:spAutoFit/>
          </a:bodyPr>
          <a:lstStyle/>
          <a:p>
            <a:r>
              <a:rPr lang="en-US" sz="900" b="1" dirty="0">
                <a:solidFill>
                  <a:srgbClr val="FF0000"/>
                </a:solidFill>
              </a:rPr>
              <a:t>All Figs in </a:t>
            </a:r>
            <a:r>
              <a:rPr lang="en-US" sz="900" b="1" dirty="0" smtClean="0">
                <a:solidFill>
                  <a:srgbClr val="FF0000"/>
                </a:solidFill>
              </a:rPr>
              <a:t>Absolutes</a:t>
            </a:r>
            <a:endParaRPr lang="en-US" sz="900" b="1" dirty="0">
              <a:solidFill>
                <a:srgbClr val="FF0000"/>
              </a:solidFill>
            </a:endParaRPr>
          </a:p>
        </p:txBody>
      </p:sp>
    </p:spTree>
  </p:cSld>
  <p:clrMapOvr>
    <a:masterClrMapping/>
  </p:clrMapOvr>
  <p:transition/>
  <p:timing>
    <p:tnLst>
      <p:par>
        <p:cTn id="1" dur="indefinite" restart="never" nodeType="tmRoot"/>
      </p:par>
    </p:tn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20.1 NUMBER OF EMPLOYEES ON ROLL</a:t>
            </a:r>
            <a:endParaRPr lang="en-US" dirty="0"/>
          </a:p>
        </p:txBody>
      </p:sp>
      <p:sp>
        <p:nvSpPr>
          <p:cNvPr id="7" name="TextBox 6"/>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1" name="TextBox 10"/>
          <p:cNvSpPr txBox="1"/>
          <p:nvPr/>
        </p:nvSpPr>
        <p:spPr>
          <a:xfrm>
            <a:off x="139699" y="1104900"/>
            <a:ext cx="596741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8" name="Table 7"/>
          <p:cNvGraphicFramePr>
            <a:graphicFrameLocks noGrp="1"/>
          </p:cNvGraphicFramePr>
          <p:nvPr>
            <p:extLst>
              <p:ext uri="{D42A27DB-BD31-4B8C-83A1-F6EECF244321}">
                <p14:modId xmlns:p14="http://schemas.microsoft.com/office/powerpoint/2010/main" xmlns="" val="1612440811"/>
              </p:ext>
            </p:extLst>
          </p:nvPr>
        </p:nvGraphicFramePr>
        <p:xfrm>
          <a:off x="334735" y="1552575"/>
          <a:ext cx="6181080" cy="669459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43320"/>
                <a:gridCol w="987552"/>
                <a:gridCol w="987552"/>
                <a:gridCol w="987552"/>
                <a:gridCol w="987552"/>
                <a:gridCol w="987552"/>
              </a:tblGrid>
              <a:tr h="196640">
                <a:tc rowSpan="2">
                  <a:txBody>
                    <a:bodyPr/>
                    <a:lstStyle/>
                    <a:p>
                      <a:pPr marL="0" algn="ctr" rtl="0" eaLnBrk="1" fontAlgn="b" latinLnBrk="0" hangingPunct="1">
                        <a:spcBef>
                          <a:spcPts val="0"/>
                        </a:spcBef>
                        <a:spcAft>
                          <a:spcPts val="0"/>
                        </a:spcAft>
                      </a:pPr>
                      <a:endParaRPr lang="en-US" sz="1100" b="1" i="0" u="none" strike="noStrike" kern="1200" dirty="0">
                        <a:solidFill>
                          <a:schemeClr val="bg1"/>
                        </a:solidFill>
                        <a:latin typeface="Calibri"/>
                        <a:ea typeface="MS PGothic"/>
                      </a:endParaRPr>
                    </a:p>
                  </a:txBody>
                  <a:tcPr marL="9525" marR="9525" marT="9525" marB="0" anchor="ctr">
                    <a:lnL w="3175" cap="flat" cmpd="sng" algn="ctr">
                      <a:noFill/>
                      <a:prstDash val="dot"/>
                      <a:round/>
                      <a:headEnd type="none" w="med" len="med"/>
                      <a:tailEnd type="none" w="med" len="med"/>
                    </a:lnL>
                    <a:lnR w="3175" cap="flat" cmpd="sng" algn="ctr">
                      <a:noFill/>
                      <a:prstDash val="dot"/>
                      <a:round/>
                      <a:headEnd type="none" w="med" len="med"/>
                      <a:tailEnd type="none" w="med" len="med"/>
                    </a:lnR>
                    <a:lnT w="3175" cap="flat" cmpd="sng" algn="ctr">
                      <a:noFill/>
                      <a:prstDash val="dot"/>
                      <a:round/>
                      <a:headEnd type="none" w="med" len="med"/>
                      <a:tailEnd type="none" w="med" len="med"/>
                    </a:lnT>
                    <a:lnB w="3175" cap="flat" cmpd="sng" algn="ctr">
                      <a:no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rtl="0" eaLnBrk="1" fontAlgn="b" latinLnBrk="0" hangingPunct="1">
                        <a:spcBef>
                          <a:spcPts val="0"/>
                        </a:spcBef>
                        <a:spcAft>
                          <a:spcPts val="0"/>
                        </a:spcAft>
                      </a:pPr>
                      <a:endParaRPr lang="en-US" sz="1100" b="1" i="0" u="none" strike="noStrike" kern="1200" dirty="0">
                        <a:solidFill>
                          <a:schemeClr val="bg1"/>
                        </a:solidFill>
                        <a:latin typeface="Calibri"/>
                        <a:ea typeface="MS PGothic"/>
                      </a:endParaRPr>
                    </a:p>
                  </a:txBody>
                  <a:tcPr marL="9525" marR="9525" marT="9525" marB="0" anchor="ctr">
                    <a:lnL w="3175" cap="flat" cmpd="sng" algn="ctr">
                      <a:no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rgbClr val="002060"/>
                    </a:solidFill>
                  </a:tcPr>
                </a:tc>
                <a:tc gridSpan="4">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Type of Product Stored</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rgbClr val="002060"/>
                    </a:solidFill>
                  </a:tcPr>
                </a:tc>
                <a:tc hMerge="1">
                  <a:txBody>
                    <a:bodyPr/>
                    <a:lstStyle/>
                    <a:p>
                      <a:pPr marL="0" algn="ctr" rtl="0" eaLnBrk="1" fontAlgn="b" latinLnBrk="0" hangingPunct="1">
                        <a:spcBef>
                          <a:spcPts val="0"/>
                        </a:spcBef>
                        <a:spcAft>
                          <a:spcPts val="0"/>
                        </a:spcAft>
                      </a:pP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rgbClr val="394874"/>
                    </a:solidFill>
                  </a:tcPr>
                </a:tc>
                <a:tc hMerge="1">
                  <a:txBody>
                    <a:bodyPr/>
                    <a:lstStyle/>
                    <a:p>
                      <a:pPr marL="0" algn="ctr" rtl="0" eaLnBrk="1" fontAlgn="b" latinLnBrk="0" hangingPunct="1">
                        <a:spcBef>
                          <a:spcPts val="0"/>
                        </a:spcBef>
                        <a:spcAft>
                          <a:spcPts val="0"/>
                        </a:spcAft>
                      </a:pP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rgbClr val="394874"/>
                    </a:solidFill>
                  </a:tcPr>
                </a:tc>
                <a:tc hMerge="1">
                  <a:txBody>
                    <a:bodyPr/>
                    <a:lstStyle/>
                    <a:p>
                      <a:pPr marL="0" algn="ctr" rtl="0" eaLnBrk="1" fontAlgn="b" latinLnBrk="0" hangingPunct="1">
                        <a:spcBef>
                          <a:spcPts val="0"/>
                        </a:spcBef>
                        <a:spcAft>
                          <a:spcPts val="0"/>
                        </a:spcAft>
                      </a:pP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chemeClr val="bg1"/>
                      </a:solidFill>
                      <a:prstDash val="dot"/>
                      <a:round/>
                      <a:headEnd type="none" w="med" len="med"/>
                      <a:tailEnd type="none" w="med" len="med"/>
                    </a:lnB>
                    <a:lnTlToBr w="12700" cmpd="sng">
                      <a:noFill/>
                      <a:prstDash val="solid"/>
                    </a:lnTlToBr>
                    <a:lnBlToTr w="12700" cmpd="sng">
                      <a:noFill/>
                      <a:prstDash val="solid"/>
                    </a:lnBlToTr>
                    <a:solidFill>
                      <a:srgbClr val="394874"/>
                    </a:solidFill>
                  </a:tcPr>
                </a:tc>
              </a:tr>
              <a:tr h="457200">
                <a:tc vMerge="1">
                  <a:txBody>
                    <a:bodyPr/>
                    <a:lstStyle/>
                    <a:p>
                      <a:pPr marL="0" algn="ctr" rtl="0" eaLnBrk="1" fontAlgn="b" latinLnBrk="0" hangingPunct="1">
                        <a:spcBef>
                          <a:spcPts val="0"/>
                        </a:spcBef>
                        <a:spcAft>
                          <a:spcPts val="0"/>
                        </a:spcAft>
                      </a:pP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394874"/>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no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 </a:t>
                      </a:r>
                      <a:r>
                        <a:rPr lang="en-US" sz="1000" b="1" i="0" u="none" strike="noStrike" kern="1200" dirty="0" smtClean="0">
                          <a:solidFill>
                            <a:schemeClr val="bg1"/>
                          </a:solidFill>
                          <a:latin typeface="Calibri"/>
                          <a:ea typeface="+mn-ea"/>
                        </a:rPr>
                        <a:t>North</a:t>
                      </a:r>
                      <a:endParaRPr lang="en-US" sz="1000" b="1" i="0" u="none" strike="noStrike" kern="1200" dirty="0">
                        <a:solidFill>
                          <a:schemeClr val="bg1"/>
                        </a:solidFill>
                        <a:latin typeface="Calibri"/>
                        <a:ea typeface="+mn-ea"/>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n=2142)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 </a:t>
                      </a:r>
                      <a:r>
                        <a:rPr lang="en-US" sz="1000" b="1" i="0" u="none" strike="noStrike" kern="1200" dirty="0" smtClean="0">
                          <a:solidFill>
                            <a:schemeClr val="bg1"/>
                          </a:solidFill>
                          <a:latin typeface="Calibri"/>
                          <a:ea typeface="+mn-ea"/>
                        </a:rPr>
                        <a:t>East</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West</a:t>
                      </a:r>
                      <a:endParaRPr lang="en-US" sz="1000" b="1" i="0" u="none" strike="noStrike" kern="1200" dirty="0">
                        <a:solidFill>
                          <a:schemeClr val="bg1"/>
                        </a:solidFill>
                        <a:latin typeface="Calibri"/>
                        <a:ea typeface="+mn-ea"/>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n=1013)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South</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(n=1045)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002060"/>
                    </a:solidFill>
                  </a:tcPr>
                </a:tc>
              </a:tr>
              <a:tr h="274320">
                <a:tc gridSpan="6">
                  <a:txBody>
                    <a:bodyPr/>
                    <a:lstStyle/>
                    <a:p>
                      <a:pPr algn="l" fontAlgn="ctr"/>
                      <a:r>
                        <a:rPr lang="en-US" sz="1000" b="1" dirty="0">
                          <a:solidFill>
                            <a:srgbClr val="002060"/>
                          </a:solidFill>
                          <a:latin typeface="Calibri" pitchFamily="34" charset="0"/>
                        </a:rPr>
                        <a:t>Total Number of employees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no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102111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20992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10905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42333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27902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6">
                  <a:txBody>
                    <a:bodyPr/>
                    <a:lstStyle/>
                    <a:p>
                      <a:pPr marL="0" algn="ctr" defTabSz="914400" rtl="0" eaLnBrk="1" fontAlgn="b" latinLnBrk="0" hangingPunct="1"/>
                      <a:r>
                        <a:rPr lang="en-US" sz="1000" b="1" i="0" u="none" strike="noStrike" kern="1200" dirty="0">
                          <a:solidFill>
                            <a:srgbClr val="000000"/>
                          </a:solidFill>
                          <a:latin typeface="Calibri"/>
                          <a:ea typeface="+mn-ea"/>
                          <a:cs typeface="+mn-cs"/>
                        </a:rPr>
                        <a:t>POST GRADUATES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6454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1949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2543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6">
                  <a:txBody>
                    <a:bodyPr/>
                    <a:lstStyle/>
                    <a:p>
                      <a:pPr marL="0" algn="ctr" defTabSz="914400" rtl="0" eaLnBrk="1" fontAlgn="b" latinLnBrk="0" hangingPunct="1"/>
                      <a:r>
                        <a:rPr lang="en-US" sz="1000" b="1" i="0" u="none" strike="noStrike" kern="1200" dirty="0">
                          <a:solidFill>
                            <a:srgbClr val="000000"/>
                          </a:solidFill>
                          <a:latin typeface="Calibri"/>
                          <a:ea typeface="+mn-ea"/>
                          <a:cs typeface="+mn-cs"/>
                        </a:rPr>
                        <a:t>GRADUATES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13708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3427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1855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4467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3908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6">
                  <a:txBody>
                    <a:bodyPr/>
                    <a:lstStyle/>
                    <a:p>
                      <a:pPr marL="0" algn="ctr" defTabSz="914400" rtl="0" eaLnBrk="1" fontAlgn="b" latinLnBrk="0" hangingPunct="1"/>
                      <a:r>
                        <a:rPr lang="en-US" sz="1000" b="1" i="0" u="none" strike="noStrike" kern="1200" dirty="0">
                          <a:solidFill>
                            <a:srgbClr val="000000"/>
                          </a:solidFill>
                          <a:latin typeface="Calibri"/>
                          <a:ea typeface="+mn-ea"/>
                          <a:cs typeface="+mn-cs"/>
                        </a:rPr>
                        <a:t>SSC/HSC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34871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10410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5260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11629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7629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6">
                  <a:txBody>
                    <a:bodyPr/>
                    <a:lstStyle/>
                    <a:p>
                      <a:pPr marL="0" algn="ctr" defTabSz="914400" rtl="0" eaLnBrk="1" fontAlgn="b" latinLnBrk="0" hangingPunct="1"/>
                      <a:r>
                        <a:rPr lang="en-US" sz="1000" b="1" i="0" u="none" strike="noStrike" kern="1200" dirty="0" smtClean="0">
                          <a:solidFill>
                            <a:srgbClr val="000000"/>
                          </a:solidFill>
                          <a:latin typeface="Calibri"/>
                          <a:ea typeface="+mn-ea"/>
                          <a:cs typeface="+mn-cs"/>
                        </a:rPr>
                        <a:t>TECHINICAL / DIPLOMA</a:t>
                      </a:r>
                      <a:endParaRPr lang="en-US" sz="1000" b="1" i="0" u="none" strike="noStrike" kern="1200" dirty="0">
                        <a:solidFill>
                          <a:srgbClr val="00000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6854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2801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6">
                  <a:txBody>
                    <a:bodyPr/>
                    <a:lstStyle/>
                    <a:p>
                      <a:pPr marL="0" algn="ctr" defTabSz="914400" rtl="0" eaLnBrk="1" fontAlgn="b" latinLnBrk="0" hangingPunct="1"/>
                      <a:r>
                        <a:rPr lang="en-US" sz="1000" b="1" i="0" u="none" strike="noStrike" kern="1200" dirty="0" smtClean="0">
                          <a:solidFill>
                            <a:srgbClr val="000000"/>
                          </a:solidFill>
                          <a:latin typeface="Calibri"/>
                          <a:ea typeface="+mn-ea"/>
                          <a:cs typeface="+mn-cs"/>
                        </a:rPr>
                        <a:t>Less than SSC</a:t>
                      </a:r>
                      <a:endParaRPr lang="en-US" sz="1000" b="1" i="0" u="none" strike="noStrike" kern="1200" dirty="0">
                        <a:solidFill>
                          <a:srgbClr val="00000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19512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4241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1863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8793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4723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6">
                  <a:txBody>
                    <a:bodyPr/>
                    <a:lstStyle/>
                    <a:p>
                      <a:pPr marL="0" algn="ctr" defTabSz="914400" rtl="0" eaLnBrk="1" fontAlgn="b" latinLnBrk="0" hangingPunct="1"/>
                      <a:r>
                        <a:rPr lang="en-US" sz="1000" b="1" i="0" u="none" strike="noStrike" kern="1200" dirty="0" smtClean="0">
                          <a:solidFill>
                            <a:srgbClr val="000000"/>
                          </a:solidFill>
                          <a:latin typeface="Calibri"/>
                          <a:ea typeface="+mn-ea"/>
                          <a:cs typeface="+mn-cs"/>
                        </a:rPr>
                        <a:t>Unskilled Workers</a:t>
                      </a:r>
                      <a:endParaRPr lang="en-US" sz="1000" b="1" i="0" u="none" strike="noStrike" kern="1200" dirty="0">
                        <a:solidFill>
                          <a:srgbClr val="00000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6404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3515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1797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0" name="TextBox 9"/>
          <p:cNvSpPr txBox="1"/>
          <p:nvPr/>
        </p:nvSpPr>
        <p:spPr>
          <a:xfrm>
            <a:off x="5334898" y="9669645"/>
            <a:ext cx="1326004" cy="230832"/>
          </a:xfrm>
          <a:prstGeom prst="rect">
            <a:avLst/>
          </a:prstGeom>
          <a:noFill/>
        </p:spPr>
        <p:txBody>
          <a:bodyPr wrap="none" rtlCol="0">
            <a:spAutoFit/>
          </a:bodyPr>
          <a:lstStyle/>
          <a:p>
            <a:r>
              <a:rPr lang="en-US" sz="900" b="1" dirty="0">
                <a:solidFill>
                  <a:srgbClr val="FF0000"/>
                </a:solidFill>
              </a:rPr>
              <a:t>All Figs in </a:t>
            </a:r>
            <a:r>
              <a:rPr lang="en-US" sz="900" b="1" dirty="0" smtClean="0">
                <a:solidFill>
                  <a:srgbClr val="FF0000"/>
                </a:solidFill>
              </a:rPr>
              <a:t>Absolutes</a:t>
            </a:r>
            <a:endParaRPr lang="en-US" sz="900" b="1" dirty="0">
              <a:solidFill>
                <a:srgbClr val="FF0000"/>
              </a:solidFill>
            </a:endParaRPr>
          </a:p>
        </p:txBody>
      </p:sp>
      <p:sp>
        <p:nvSpPr>
          <p:cNvPr id="9" name="Round Diagonal Corner Rectangle 8"/>
          <p:cNvSpPr/>
          <p:nvPr/>
        </p:nvSpPr>
        <p:spPr bwMode="auto">
          <a:xfrm>
            <a:off x="58887" y="8203668"/>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Cold storages in the Western zone employ the highest number of workers with an average of 43.2, followed by South, East and North</a:t>
            </a:r>
          </a:p>
          <a:p>
            <a:pPr marL="177800" lvl="1" indent="-177800" algn="just">
              <a:buFont typeface="Arial" pitchFamily="34" charset="0"/>
              <a:buChar char="•"/>
            </a:pPr>
            <a:r>
              <a:rPr lang="en-US" sz="1200" dirty="0" smtClean="0">
                <a:solidFill>
                  <a:srgbClr val="002060"/>
                </a:solidFill>
                <a:latin typeface="Calibri" pitchFamily="34" charset="0"/>
              </a:rPr>
              <a:t>The average number of employees with a technical diploma in the South are higher than that in the other zones.</a:t>
            </a:r>
          </a:p>
          <a:p>
            <a:pPr marL="177800" lvl="1" indent="-177800" algn="just">
              <a:buFont typeface="Arial" pitchFamily="34" charset="0"/>
              <a:buChar char="•"/>
            </a:pPr>
            <a:r>
              <a:rPr lang="en-US" sz="1200" dirty="0" smtClean="0">
                <a:solidFill>
                  <a:srgbClr val="002060"/>
                </a:solidFill>
                <a:latin typeface="Calibri" pitchFamily="34" charset="0"/>
              </a:rPr>
              <a:t>Western zone has an average of 2.4 employees working in cold stores who are unskilled.</a:t>
            </a:r>
          </a:p>
        </p:txBody>
      </p:sp>
    </p:spTree>
  </p:cSld>
  <p:clrMapOvr>
    <a:masterClrMapping/>
  </p:clrMapOvr>
  <p:transition/>
  <p:timing>
    <p:tnLst>
      <p:par>
        <p:cTn id="1" dur="indefinite" restart="never" nodeType="tmRoot"/>
      </p:par>
    </p:tn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20.1 NUMBER OF EMPLOYEES ON ROLL</a:t>
            </a:r>
            <a:endParaRPr lang="en-US" dirty="0"/>
          </a:p>
        </p:txBody>
      </p:sp>
      <p:sp>
        <p:nvSpPr>
          <p:cNvPr id="7" name="TextBox 6"/>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8" name="Table 7"/>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6589029"/>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002060"/>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gridSpan="9">
                  <a:txBody>
                    <a:bodyPr/>
                    <a:lstStyle/>
                    <a:p>
                      <a:pPr algn="l" fontAlgn="ctr"/>
                      <a:r>
                        <a:rPr lang="en-US" sz="1000" b="1" dirty="0" smtClean="0">
                          <a:solidFill>
                            <a:srgbClr val="002060"/>
                          </a:solidFill>
                          <a:latin typeface="Calibri" pitchFamily="34" charset="0"/>
                        </a:rPr>
                        <a:t>Total Number of employees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102111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23862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15012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10584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1751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3954">
                <a:tc gridSpan="9">
                  <a:txBody>
                    <a:bodyPr/>
                    <a:lstStyle/>
                    <a:p>
                      <a:pPr algn="ctr" fontAlgn="b"/>
                      <a:r>
                        <a:rPr lang="en-US" sz="1000" b="1" dirty="0" smtClean="0">
                          <a:solidFill>
                            <a:schemeClr val="tx1"/>
                          </a:solidFill>
                          <a:latin typeface="Calibri" pitchFamily="34" charset="0"/>
                        </a:rPr>
                        <a:t>POST GRADUATES</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6454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1736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9">
                  <a:txBody>
                    <a:bodyPr/>
                    <a:lstStyle/>
                    <a:p>
                      <a:pPr algn="ctr" fontAlgn="b"/>
                      <a:r>
                        <a:rPr lang="en-US" sz="1000" b="1" dirty="0" smtClean="0">
                          <a:solidFill>
                            <a:schemeClr val="tx1"/>
                          </a:solidFill>
                          <a:latin typeface="Calibri" pitchFamily="34" charset="0"/>
                        </a:rPr>
                        <a:t>GRADUATES</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13708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2688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2495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1920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9">
                  <a:txBody>
                    <a:bodyPr/>
                    <a:lstStyle/>
                    <a:p>
                      <a:pPr algn="ctr" fontAlgn="b"/>
                      <a:r>
                        <a:rPr lang="en-US" sz="1000" b="1" dirty="0" smtClean="0">
                          <a:solidFill>
                            <a:schemeClr val="tx1"/>
                          </a:solidFill>
                          <a:latin typeface="Calibri" pitchFamily="34" charset="0"/>
                        </a:rPr>
                        <a:t>SSC/HSC</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34871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7180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7952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3156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9">
                  <a:txBody>
                    <a:bodyPr/>
                    <a:lstStyle/>
                    <a:p>
                      <a:pPr algn="ctr" fontAlgn="ctr"/>
                      <a:r>
                        <a:rPr lang="en-US" sz="1000" b="1" i="0" u="none" strike="noStrike" kern="1200" dirty="0" smtClean="0">
                          <a:solidFill>
                            <a:schemeClr val="tx1"/>
                          </a:solidFill>
                          <a:latin typeface="Calibri"/>
                          <a:ea typeface="+mn-ea"/>
                          <a:cs typeface="+mn-cs"/>
                        </a:rPr>
                        <a:t>TECHINICAL / DIPLOMA</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6854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1294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1236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9">
                  <a:txBody>
                    <a:bodyPr/>
                    <a:lstStyle/>
                    <a:p>
                      <a:pPr algn="ctr" fontAlgn="ctr"/>
                      <a:r>
                        <a:rPr lang="en-US" sz="1000" b="1" i="0" u="none" strike="noStrike" kern="1200" dirty="0" smtClean="0">
                          <a:solidFill>
                            <a:schemeClr val="tx1"/>
                          </a:solidFill>
                          <a:latin typeface="Calibri"/>
                          <a:ea typeface="+mn-ea"/>
                          <a:cs typeface="+mn-cs"/>
                        </a:rPr>
                        <a:t>Less than SSC</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19512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4984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2673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9">
                  <a:txBody>
                    <a:bodyPr/>
                    <a:lstStyle/>
                    <a:p>
                      <a:pPr algn="ctr" fontAlgn="ctr"/>
                      <a:r>
                        <a:rPr lang="en-US" sz="1000" b="1" i="0" u="none" strike="noStrike" kern="1200" dirty="0" smtClean="0">
                          <a:solidFill>
                            <a:schemeClr val="tx1"/>
                          </a:solidFill>
                          <a:latin typeface="Calibri"/>
                          <a:ea typeface="+mn-ea"/>
                          <a:cs typeface="+mn-cs"/>
                        </a:rPr>
                        <a:t>Unskilled Workers</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6404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2260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0" name="TextBox 9"/>
          <p:cNvSpPr txBox="1"/>
          <p:nvPr/>
        </p:nvSpPr>
        <p:spPr>
          <a:xfrm>
            <a:off x="5334898" y="9669645"/>
            <a:ext cx="1326004" cy="230832"/>
          </a:xfrm>
          <a:prstGeom prst="rect">
            <a:avLst/>
          </a:prstGeom>
          <a:noFill/>
        </p:spPr>
        <p:txBody>
          <a:bodyPr wrap="none" rtlCol="0">
            <a:spAutoFit/>
          </a:bodyPr>
          <a:lstStyle/>
          <a:p>
            <a:r>
              <a:rPr lang="en-US" sz="900" b="1" dirty="0">
                <a:solidFill>
                  <a:srgbClr val="FF0000"/>
                </a:solidFill>
              </a:rPr>
              <a:t>All Figs in </a:t>
            </a:r>
            <a:r>
              <a:rPr lang="en-US" sz="900" b="1" dirty="0" smtClean="0">
                <a:solidFill>
                  <a:srgbClr val="FF0000"/>
                </a:solidFill>
              </a:rPr>
              <a:t>Absolutes</a:t>
            </a:r>
            <a:endParaRPr lang="en-US" sz="900" b="1" dirty="0">
              <a:solidFill>
                <a:srgbClr val="FF0000"/>
              </a:solidFill>
            </a:endParaRPr>
          </a:p>
        </p:txBody>
      </p:sp>
      <p:sp>
        <p:nvSpPr>
          <p:cNvPr id="9" name="Round Diagonal Corner Rectangle 8"/>
          <p:cNvSpPr/>
          <p:nvPr/>
        </p:nvSpPr>
        <p:spPr bwMode="auto">
          <a:xfrm>
            <a:off x="58887" y="8289647"/>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State wise analysis shows that average employment in Maharashtra, Gujarat, Delhi, Kerala and TN  is higher compared to other states.</a:t>
            </a:r>
          </a:p>
          <a:p>
            <a:pPr marL="177800" lvl="1" indent="-177800" algn="just">
              <a:buFont typeface="Arial" pitchFamily="34" charset="0"/>
              <a:buChar char="•"/>
            </a:pPr>
            <a:r>
              <a:rPr lang="en-US" sz="1200" dirty="0" smtClean="0">
                <a:solidFill>
                  <a:srgbClr val="002060"/>
                </a:solidFill>
                <a:latin typeface="Calibri" pitchFamily="34" charset="0"/>
              </a:rPr>
              <a:t>On the other hand, Chandigarh, Chhattisgarh, HP, Haryana, MP, Punjab, Rajasthan, Tripura and Uttaranchal deploy less than 10 employees in their cold stores on an average.</a:t>
            </a:r>
          </a:p>
        </p:txBody>
      </p:sp>
    </p:spTree>
  </p:cSld>
  <p:clrMapOvr>
    <a:masterClrMapping/>
  </p:clrMapOvr>
  <p:transition/>
  <p:timing>
    <p:tnLst>
      <p:par>
        <p:cTn id="1" dur="indefinite" restart="never" nodeType="tmRoot"/>
      </p:par>
    </p:tn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20.1 NUMBER OF EMPLOYEES ON ROLL</a:t>
            </a:r>
            <a:endParaRPr lang="en-US" dirty="0"/>
          </a:p>
        </p:txBody>
      </p:sp>
      <p:sp>
        <p:nvSpPr>
          <p:cNvPr id="7" name="TextBox 6"/>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8" name="Table 7"/>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658939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gridSpan="9">
                  <a:txBody>
                    <a:bodyPr/>
                    <a:lstStyle/>
                    <a:p>
                      <a:pPr algn="l" fontAlgn="ctr"/>
                      <a:r>
                        <a:rPr lang="en-US" sz="1000" b="1" dirty="0" smtClean="0">
                          <a:solidFill>
                            <a:srgbClr val="002060"/>
                          </a:solidFill>
                          <a:latin typeface="Calibri" pitchFamily="34" charset="0"/>
                        </a:rPr>
                        <a:t>Total Number of employees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102111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706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16942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9">
                  <a:txBody>
                    <a:bodyPr/>
                    <a:lstStyle/>
                    <a:p>
                      <a:pPr algn="ctr" fontAlgn="b"/>
                      <a:r>
                        <a:rPr lang="en-US" sz="1000" b="1" dirty="0" smtClean="0">
                          <a:solidFill>
                            <a:schemeClr val="tx1"/>
                          </a:solidFill>
                          <a:latin typeface="Calibri" pitchFamily="34" charset="0"/>
                        </a:rPr>
                        <a:t>POST GRADUATES</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6454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9">
                  <a:txBody>
                    <a:bodyPr/>
                    <a:lstStyle/>
                    <a:p>
                      <a:pPr algn="ctr" fontAlgn="b"/>
                      <a:r>
                        <a:rPr lang="en-US" sz="1000" b="1" dirty="0" smtClean="0">
                          <a:solidFill>
                            <a:schemeClr val="tx1"/>
                          </a:solidFill>
                          <a:latin typeface="Calibri" pitchFamily="34" charset="0"/>
                        </a:rPr>
                        <a:t>GRADUATES</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13708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9">
                  <a:txBody>
                    <a:bodyPr/>
                    <a:lstStyle/>
                    <a:p>
                      <a:pPr algn="ctr" fontAlgn="b"/>
                      <a:r>
                        <a:rPr lang="en-US" sz="1000" b="1" dirty="0" smtClean="0">
                          <a:solidFill>
                            <a:schemeClr val="tx1"/>
                          </a:solidFill>
                          <a:latin typeface="Calibri" pitchFamily="34" charset="0"/>
                        </a:rPr>
                        <a:t>SSC/HSC</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34871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3822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9">
                  <a:txBody>
                    <a:bodyPr/>
                    <a:lstStyle/>
                    <a:p>
                      <a:pPr algn="ctr" fontAlgn="ctr"/>
                      <a:r>
                        <a:rPr lang="en-US" sz="1000" b="1" i="0" u="none" strike="noStrike" kern="1200" dirty="0" smtClean="0">
                          <a:solidFill>
                            <a:schemeClr val="tx1"/>
                          </a:solidFill>
                          <a:latin typeface="Calibri"/>
                          <a:ea typeface="+mn-ea"/>
                          <a:cs typeface="+mn-cs"/>
                        </a:rPr>
                        <a:t>TECHINICAL / DIPLOMA</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6854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9">
                  <a:txBody>
                    <a:bodyPr/>
                    <a:lstStyle/>
                    <a:p>
                      <a:pPr algn="ctr" fontAlgn="ctr"/>
                      <a:r>
                        <a:rPr lang="en-US" sz="1000" b="1" i="0" u="none" strike="noStrike" kern="1200" dirty="0" smtClean="0">
                          <a:solidFill>
                            <a:schemeClr val="tx1"/>
                          </a:solidFill>
                          <a:latin typeface="Calibri"/>
                          <a:ea typeface="+mn-ea"/>
                          <a:cs typeface="+mn-cs"/>
                        </a:rPr>
                        <a:t>Less than SSC</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19512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3559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9">
                  <a:txBody>
                    <a:bodyPr/>
                    <a:lstStyle/>
                    <a:p>
                      <a:pPr algn="ctr" fontAlgn="ctr"/>
                      <a:r>
                        <a:rPr lang="en-US" sz="1000" b="1" i="0" u="none" strike="noStrike" kern="1200" dirty="0" smtClean="0">
                          <a:solidFill>
                            <a:schemeClr val="tx1"/>
                          </a:solidFill>
                          <a:latin typeface="Calibri"/>
                          <a:ea typeface="+mn-ea"/>
                          <a:cs typeface="+mn-cs"/>
                        </a:rPr>
                        <a:t>Unskilled Workers</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6404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1273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0" name="TextBox 9"/>
          <p:cNvSpPr txBox="1"/>
          <p:nvPr/>
        </p:nvSpPr>
        <p:spPr>
          <a:xfrm>
            <a:off x="5334898" y="9669645"/>
            <a:ext cx="1326004" cy="230832"/>
          </a:xfrm>
          <a:prstGeom prst="rect">
            <a:avLst/>
          </a:prstGeom>
          <a:noFill/>
        </p:spPr>
        <p:txBody>
          <a:bodyPr wrap="none" rtlCol="0">
            <a:spAutoFit/>
          </a:bodyPr>
          <a:lstStyle/>
          <a:p>
            <a:r>
              <a:rPr lang="en-US" sz="900" b="1" dirty="0">
                <a:solidFill>
                  <a:srgbClr val="FF0000"/>
                </a:solidFill>
              </a:rPr>
              <a:t>All Figs in </a:t>
            </a:r>
            <a:r>
              <a:rPr lang="en-US" sz="900" b="1" dirty="0" smtClean="0">
                <a:solidFill>
                  <a:srgbClr val="FF0000"/>
                </a:solidFill>
              </a:rPr>
              <a:t>Absolutes</a:t>
            </a:r>
            <a:endParaRPr lang="en-US" sz="900" b="1" dirty="0">
              <a:solidFill>
                <a:srgbClr val="FF0000"/>
              </a:solidFill>
            </a:endParaRPr>
          </a:p>
        </p:txBody>
      </p:sp>
    </p:spTree>
  </p:cSld>
  <p:clrMapOvr>
    <a:masterClrMapping/>
  </p:clrMapOvr>
  <p:transition/>
  <p:timing>
    <p:tnLst>
      <p:par>
        <p:cTn id="1" dur="indefinite" restart="never" nodeType="tmRoot"/>
      </p:par>
    </p:tn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20.1 NUMBER OF EMPLOYEES ON ROLL</a:t>
            </a:r>
            <a:endParaRPr lang="en-US" dirty="0"/>
          </a:p>
        </p:txBody>
      </p:sp>
      <p:sp>
        <p:nvSpPr>
          <p:cNvPr id="7" name="TextBox 6"/>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8" name="Table 7"/>
          <p:cNvGraphicFramePr>
            <a:graphicFrameLocks noGrp="1"/>
          </p:cNvGraphicFramePr>
          <p:nvPr>
            <p:extLst>
              <p:ext uri="{D42A27DB-BD31-4B8C-83A1-F6EECF244321}">
                <p14:modId xmlns:p14="http://schemas.microsoft.com/office/powerpoint/2010/main" xmlns="" val="1900869649"/>
              </p:ext>
            </p:extLst>
          </p:nvPr>
        </p:nvGraphicFramePr>
        <p:xfrm>
          <a:off x="304801" y="1533075"/>
          <a:ext cx="6290535" cy="6589395"/>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9176"/>
                <a:gridCol w="507541"/>
                <a:gridCol w="594360"/>
                <a:gridCol w="594360"/>
                <a:gridCol w="457200"/>
                <a:gridCol w="457200"/>
                <a:gridCol w="521208"/>
                <a:gridCol w="457200"/>
                <a:gridCol w="731520"/>
                <a:gridCol w="61077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 (n=2)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gridSpan="10">
                  <a:txBody>
                    <a:bodyPr/>
                    <a:lstStyle/>
                    <a:p>
                      <a:pPr algn="l" fontAlgn="ctr"/>
                      <a:r>
                        <a:rPr lang="en-US" sz="1000" b="1" dirty="0" smtClean="0">
                          <a:solidFill>
                            <a:srgbClr val="002060"/>
                          </a:solidFill>
                          <a:latin typeface="Calibri" pitchFamily="34" charset="0"/>
                        </a:rPr>
                        <a:t>Total Number of employees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102111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4194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6615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2255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239.0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10">
                  <a:txBody>
                    <a:bodyPr/>
                    <a:lstStyle/>
                    <a:p>
                      <a:pPr algn="ctr" fontAlgn="b"/>
                      <a:r>
                        <a:rPr lang="en-US" sz="1000" b="1" dirty="0" smtClean="0">
                          <a:solidFill>
                            <a:schemeClr val="tx1"/>
                          </a:solidFill>
                          <a:latin typeface="Calibri" pitchFamily="34" charset="0"/>
                        </a:rPr>
                        <a:t>POST GRADUATES</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6454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10">
                  <a:txBody>
                    <a:bodyPr/>
                    <a:lstStyle/>
                    <a:p>
                      <a:pPr algn="ctr" fontAlgn="b"/>
                      <a:r>
                        <a:rPr lang="en-US" sz="1000" b="1" dirty="0" smtClean="0">
                          <a:solidFill>
                            <a:schemeClr val="tx1"/>
                          </a:solidFill>
                          <a:latin typeface="Calibri" pitchFamily="34" charset="0"/>
                        </a:rPr>
                        <a:t>GRADUATES</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13708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898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10">
                  <a:txBody>
                    <a:bodyPr/>
                    <a:lstStyle/>
                    <a:p>
                      <a:pPr algn="ctr" fontAlgn="b"/>
                      <a:r>
                        <a:rPr lang="en-US" sz="1000" b="1" dirty="0" smtClean="0">
                          <a:solidFill>
                            <a:schemeClr val="tx1"/>
                          </a:solidFill>
                          <a:latin typeface="Calibri" pitchFamily="34" charset="0"/>
                        </a:rPr>
                        <a:t>SSC/HSC</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34871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2696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10">
                  <a:txBody>
                    <a:bodyPr/>
                    <a:lstStyle/>
                    <a:p>
                      <a:pPr algn="ctr" fontAlgn="ctr"/>
                      <a:r>
                        <a:rPr lang="en-US" sz="1000" b="1" i="0" u="none" strike="noStrike" kern="1200" dirty="0" smtClean="0">
                          <a:solidFill>
                            <a:schemeClr val="tx1"/>
                          </a:solidFill>
                          <a:latin typeface="Calibri"/>
                          <a:ea typeface="+mn-ea"/>
                          <a:cs typeface="+mn-cs"/>
                        </a:rPr>
                        <a:t>TECHINICAL / DIPLOMA</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6854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10">
                  <a:txBody>
                    <a:bodyPr/>
                    <a:lstStyle/>
                    <a:p>
                      <a:pPr algn="ctr" fontAlgn="ctr"/>
                      <a:r>
                        <a:rPr lang="en-US" sz="1000" b="1" i="0" u="none" strike="noStrike" kern="1200" dirty="0" smtClean="0">
                          <a:solidFill>
                            <a:schemeClr val="tx1"/>
                          </a:solidFill>
                          <a:latin typeface="Calibri"/>
                          <a:ea typeface="+mn-ea"/>
                          <a:cs typeface="+mn-cs"/>
                        </a:rPr>
                        <a:t>Less than SSC</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19512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10">
                  <a:txBody>
                    <a:bodyPr/>
                    <a:lstStyle/>
                    <a:p>
                      <a:pPr algn="ctr" fontAlgn="ctr"/>
                      <a:r>
                        <a:rPr lang="en-US" sz="1000" b="1" i="0" u="none" strike="noStrike" kern="1200" dirty="0" smtClean="0">
                          <a:solidFill>
                            <a:schemeClr val="tx1"/>
                          </a:solidFill>
                          <a:latin typeface="Calibri"/>
                          <a:ea typeface="+mn-ea"/>
                          <a:cs typeface="+mn-cs"/>
                        </a:rPr>
                        <a:t>Unskilled Workers</a:t>
                      </a:r>
                      <a:endParaRPr lang="en-US" sz="1000" b="1" i="0" u="none" strike="noStrike" kern="1200" dirty="0">
                        <a:solidFill>
                          <a:schemeClr val="tx1"/>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endParaRPr lang="en-US"/>
                    </a:p>
                  </a:txBody>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6404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0" name="TextBox 9"/>
          <p:cNvSpPr txBox="1"/>
          <p:nvPr/>
        </p:nvSpPr>
        <p:spPr>
          <a:xfrm>
            <a:off x="5334898" y="9669645"/>
            <a:ext cx="1261884" cy="230832"/>
          </a:xfrm>
          <a:prstGeom prst="rect">
            <a:avLst/>
          </a:prstGeom>
          <a:noFill/>
        </p:spPr>
        <p:txBody>
          <a:bodyPr wrap="none" rtlCol="0">
            <a:spAutoFit/>
          </a:bodyPr>
          <a:lstStyle/>
          <a:p>
            <a:r>
              <a:rPr lang="en-US" sz="900" b="1" dirty="0">
                <a:solidFill>
                  <a:srgbClr val="FF0000"/>
                </a:solidFill>
              </a:rPr>
              <a:t>All Figs in </a:t>
            </a:r>
            <a:r>
              <a:rPr lang="en-US" sz="900" b="1" dirty="0" smtClean="0">
                <a:solidFill>
                  <a:srgbClr val="FF0000"/>
                </a:solidFill>
              </a:rPr>
              <a:t>Absolute</a:t>
            </a:r>
            <a:endParaRPr lang="en-US" sz="900" b="1" dirty="0">
              <a:solidFill>
                <a:srgbClr val="FF0000"/>
              </a:solidFill>
            </a:endParaRPr>
          </a:p>
        </p:txBody>
      </p:sp>
    </p:spTree>
  </p:cSld>
  <p:clrMapOvr>
    <a:masterClrMapping/>
  </p:clrMapOvr>
  <p:transition/>
  <p:timing>
    <p:tnLst>
      <p:par>
        <p:cTn id="1" dur="indefinite" restart="never" nodeType="tmRoot"/>
      </p:par>
    </p:tn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20.1 NUMBER OF EMPLOYEES ON ROLL</a:t>
            </a:r>
            <a:endParaRPr lang="en-US" dirty="0"/>
          </a:p>
        </p:txBody>
      </p:sp>
      <p:sp>
        <p:nvSpPr>
          <p:cNvPr id="7" name="TextBox 6"/>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9" name="Table 8"/>
          <p:cNvGraphicFramePr>
            <a:graphicFrameLocks noGrp="1"/>
          </p:cNvGraphicFramePr>
          <p:nvPr>
            <p:extLst>
              <p:ext uri="{D42A27DB-BD31-4B8C-83A1-F6EECF244321}">
                <p14:modId xmlns:p14="http://schemas.microsoft.com/office/powerpoint/2010/main" xmlns="" val="1900869649"/>
              </p:ext>
            </p:extLst>
          </p:nvPr>
        </p:nvGraphicFramePr>
        <p:xfrm>
          <a:off x="304801" y="1537296"/>
          <a:ext cx="6367712" cy="6533342"/>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60910"/>
                <a:gridCol w="617286"/>
                <a:gridCol w="617286"/>
                <a:gridCol w="617286"/>
                <a:gridCol w="617286"/>
                <a:gridCol w="617286"/>
                <a:gridCol w="685800"/>
                <a:gridCol w="617286"/>
                <a:gridCol w="61728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gridSpan="9">
                  <a:txBody>
                    <a:bodyPr/>
                    <a:lstStyle/>
                    <a:p>
                      <a:pPr algn="l" fontAlgn="ctr"/>
                      <a:r>
                        <a:rPr lang="en-US" sz="1000" b="1" dirty="0" smtClean="0">
                          <a:solidFill>
                            <a:srgbClr val="002060"/>
                          </a:solidFill>
                          <a:latin typeface="Calibri" pitchFamily="34" charset="0"/>
                        </a:rPr>
                        <a:t>Total Number of employees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l" fontAlgn="ct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102111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861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5889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7099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415</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11.2</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9">
                  <a:txBody>
                    <a:bodyPr/>
                    <a:lstStyle/>
                    <a:p>
                      <a:pPr algn="ctr" fontAlgn="b"/>
                      <a:r>
                        <a:rPr lang="en-US" sz="1000" b="1" dirty="0" smtClean="0">
                          <a:solidFill>
                            <a:srgbClr val="002060"/>
                          </a:solidFill>
                          <a:latin typeface="Calibri" pitchFamily="34" charset="0"/>
                        </a:rPr>
                        <a:t>POST GRADUATES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6454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8267">
                <a:tc gridSpan="9">
                  <a:txBody>
                    <a:bodyPr/>
                    <a:lstStyle/>
                    <a:p>
                      <a:pPr algn="ctr" fontAlgn="b"/>
                      <a:r>
                        <a:rPr lang="en-US" sz="1000" b="1" dirty="0" smtClean="0">
                          <a:solidFill>
                            <a:srgbClr val="002060"/>
                          </a:solidFill>
                          <a:latin typeface="Calibri" pitchFamily="34" charset="0"/>
                        </a:rPr>
                        <a:t>GRADUATES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13708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9">
                  <a:txBody>
                    <a:bodyPr/>
                    <a:lstStyle/>
                    <a:p>
                      <a:pPr algn="ctr" fontAlgn="b"/>
                      <a:r>
                        <a:rPr lang="en-US" sz="1000" b="1" dirty="0" smtClean="0">
                          <a:solidFill>
                            <a:srgbClr val="002060"/>
                          </a:solidFill>
                          <a:latin typeface="Calibri" pitchFamily="34" charset="0"/>
                        </a:rPr>
                        <a:t>SSC/HSC</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b"/>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34871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3485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9">
                  <a:txBody>
                    <a:bodyPr/>
                    <a:lstStyle/>
                    <a:p>
                      <a:pPr algn="ctr" fontAlgn="ctr"/>
                      <a:r>
                        <a:rPr lang="en-US" sz="1000" b="1" i="0" u="none" strike="noStrike" kern="1200" dirty="0" smtClean="0">
                          <a:solidFill>
                            <a:srgbClr val="002060"/>
                          </a:solidFill>
                          <a:latin typeface="Calibri"/>
                          <a:ea typeface="+mn-ea"/>
                          <a:cs typeface="+mn-cs"/>
                        </a:rPr>
                        <a:t>TECHINICAL / DIPLOMA</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6854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9">
                  <a:txBody>
                    <a:bodyPr/>
                    <a:lstStyle/>
                    <a:p>
                      <a:pPr algn="ctr" fontAlgn="ctr"/>
                      <a:r>
                        <a:rPr lang="en-US" sz="1000" b="1" i="0" u="none" strike="noStrike" kern="1200" dirty="0" smtClean="0">
                          <a:solidFill>
                            <a:srgbClr val="002060"/>
                          </a:solidFill>
                          <a:latin typeface="Calibri"/>
                          <a:ea typeface="+mn-ea"/>
                          <a:cs typeface="+mn-cs"/>
                        </a:rPr>
                        <a:t>Less than SSC</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19512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831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gridSpan="9">
                  <a:txBody>
                    <a:bodyPr/>
                    <a:lstStyle/>
                    <a:p>
                      <a:pPr algn="ctr" fontAlgn="ctr"/>
                      <a:r>
                        <a:rPr lang="en-US" sz="1000" b="1" i="0" u="none" strike="noStrike" kern="1200" dirty="0" smtClean="0">
                          <a:solidFill>
                            <a:srgbClr val="002060"/>
                          </a:solidFill>
                          <a:latin typeface="Calibri"/>
                          <a:ea typeface="+mn-ea"/>
                          <a:cs typeface="+mn-cs"/>
                        </a:rPr>
                        <a:t>Unskilled Workers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hMerge="1">
                  <a:txBody>
                    <a:bodyPr/>
                    <a:lstStyle/>
                    <a:p>
                      <a:pPr algn="ctr" fontAlgn="ct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97BAFF"/>
                    </a:solidFill>
                  </a:tcPr>
                </a:tc>
              </a:tr>
              <a:tr h="274320">
                <a:tc>
                  <a:txBody>
                    <a:bodyPr/>
                    <a:lstStyle/>
                    <a:p>
                      <a:pPr algn="l" fontAlgn="ctr"/>
                      <a:r>
                        <a:rPr lang="en-US" sz="1000" b="1" i="0" u="none" strike="noStrike" kern="1200" dirty="0" smtClean="0">
                          <a:solidFill>
                            <a:srgbClr val="002060"/>
                          </a:solidFill>
                          <a:latin typeface="Calibri"/>
                          <a:ea typeface="+mn-ea"/>
                          <a:cs typeface="+mn-cs"/>
                        </a:rPr>
                        <a:t>Estimated Number of Employees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6404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0" name="TextBox 9"/>
          <p:cNvSpPr txBox="1"/>
          <p:nvPr/>
        </p:nvSpPr>
        <p:spPr>
          <a:xfrm>
            <a:off x="5334898" y="9669645"/>
            <a:ext cx="1261884" cy="230832"/>
          </a:xfrm>
          <a:prstGeom prst="rect">
            <a:avLst/>
          </a:prstGeom>
          <a:noFill/>
        </p:spPr>
        <p:txBody>
          <a:bodyPr wrap="none" rtlCol="0">
            <a:spAutoFit/>
          </a:bodyPr>
          <a:lstStyle/>
          <a:p>
            <a:r>
              <a:rPr lang="en-US" sz="900" b="1" dirty="0">
                <a:solidFill>
                  <a:srgbClr val="FF0000"/>
                </a:solidFill>
              </a:rPr>
              <a:t>All Figs in </a:t>
            </a:r>
            <a:r>
              <a:rPr lang="en-US" sz="900" b="1" dirty="0" smtClean="0">
                <a:solidFill>
                  <a:srgbClr val="FF0000"/>
                </a:solidFill>
              </a:rPr>
              <a:t>Absolute</a:t>
            </a:r>
            <a:endParaRPr lang="en-US" sz="900" b="1" dirty="0">
              <a:solidFill>
                <a:srgbClr val="FF0000"/>
              </a:solidFill>
            </a:endParaRPr>
          </a:p>
        </p:txBody>
      </p:sp>
    </p:spTree>
  </p:cSld>
  <p:clrMapOvr>
    <a:masterClrMapping/>
  </p:clrMapOvr>
  <p:transition/>
  <p:timing>
    <p:tnLst>
      <p:par>
        <p:cTn id="1" dur="indefinite" restart="never" nodeType="tmRoot"/>
      </p:par>
    </p:tn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20.2 NUMBER OF REEFER TECHNICIANS ON ROLL</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9" name="Round Diagonal Corner Rectangle 68"/>
          <p:cNvSpPr/>
          <p:nvPr/>
        </p:nvSpPr>
        <p:spPr bwMode="auto">
          <a:xfrm>
            <a:off x="338287" y="7876409"/>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Close to 1/3</a:t>
            </a:r>
            <a:r>
              <a:rPr lang="en-US" sz="1200" baseline="30000" dirty="0" smtClean="0">
                <a:solidFill>
                  <a:srgbClr val="002060"/>
                </a:solidFill>
                <a:latin typeface="Calibri" pitchFamily="34" charset="0"/>
              </a:rPr>
              <a:t>rd</a:t>
            </a:r>
            <a:r>
              <a:rPr lang="en-US" sz="1200" dirty="0" smtClean="0">
                <a:solidFill>
                  <a:srgbClr val="002060"/>
                </a:solidFill>
                <a:latin typeface="Calibri" pitchFamily="34" charset="0"/>
              </a:rPr>
              <a:t> storages in Delhi and Bihar have employed no reefer technicians.</a:t>
            </a:r>
          </a:p>
          <a:p>
            <a:pPr marL="177800" lvl="1" indent="-177800" algn="just">
              <a:buFont typeface="Arial" pitchFamily="34" charset="0"/>
              <a:buChar char="•"/>
            </a:pPr>
            <a:r>
              <a:rPr lang="en-US" sz="1200" dirty="0" smtClean="0">
                <a:solidFill>
                  <a:srgbClr val="002060"/>
                </a:solidFill>
                <a:latin typeface="Calibri" pitchFamily="34" charset="0"/>
              </a:rPr>
              <a:t>Majority of other states have 1-5 reefer technicians.</a:t>
            </a:r>
          </a:p>
          <a:p>
            <a:pPr marL="177800" lvl="1" indent="-177800" algn="just">
              <a:buFont typeface="Arial" pitchFamily="34" charset="0"/>
              <a:buChar char="•"/>
            </a:pPr>
            <a:r>
              <a:rPr lang="en-US" sz="1200" dirty="0" smtClean="0">
                <a:solidFill>
                  <a:srgbClr val="002060"/>
                </a:solidFill>
                <a:latin typeface="Calibri" pitchFamily="34" charset="0"/>
              </a:rPr>
              <a:t>Across states, WB has the highest number of average reefer technicians employed in its cold stores.</a:t>
            </a:r>
          </a:p>
          <a:p>
            <a:pPr marL="177800" lvl="1" indent="-177800" algn="just">
              <a:buFont typeface="Arial" pitchFamily="34" charset="0"/>
              <a:buChar char="•"/>
            </a:pPr>
            <a:r>
              <a:rPr lang="en-US" sz="1200" dirty="0" smtClean="0">
                <a:solidFill>
                  <a:srgbClr val="002060"/>
                </a:solidFill>
                <a:latin typeface="Calibri" pitchFamily="34" charset="0"/>
              </a:rPr>
              <a:t>In Karnataka there are 45% cold stores which have employed not a single reefer technician.</a:t>
            </a:r>
            <a:endParaRPr lang="en-US" sz="1200" dirty="0">
              <a:solidFill>
                <a:srgbClr val="002060"/>
              </a:solidFill>
              <a:latin typeface="Calibri" pitchFamily="34" charset="0"/>
            </a:endParaRPr>
          </a:p>
        </p:txBody>
      </p:sp>
      <p:sp>
        <p:nvSpPr>
          <p:cNvPr id="44" name="TextBox 43"/>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23774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a:solidFill>
                            <a:srgbClr val="002060"/>
                          </a:solidFill>
                          <a:latin typeface="Calibri"/>
                          <a:ea typeface="+mn-ea"/>
                          <a:cs typeface="+mn-cs"/>
                        </a:rPr>
                        <a:t>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3</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4</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More than 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pt-BR" sz="1000" b="1" i="0" u="none" strike="noStrike" kern="1200" dirty="0">
                          <a:solidFill>
                            <a:srgbClr val="002060"/>
                          </a:solidFill>
                          <a:latin typeface="Calibri"/>
                          <a:ea typeface="+mn-ea"/>
                          <a:cs typeface="+mn-cs"/>
                        </a:rPr>
                        <a:t> M E A N </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4630057"/>
          <a:ext cx="6305549" cy="23774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Haryana</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a:solidFill>
                            <a:srgbClr val="002060"/>
                          </a:solidFill>
                          <a:latin typeface="Calibri"/>
                          <a:ea typeface="+mn-ea"/>
                          <a:cs typeface="+mn-cs"/>
                        </a:rPr>
                        <a:t>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3</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4</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More than 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pt-BR" sz="1000" b="1" i="0" u="none" strike="noStrike" kern="1200" dirty="0">
                          <a:solidFill>
                            <a:srgbClr val="002060"/>
                          </a:solidFill>
                          <a:latin typeface="Calibri"/>
                          <a:ea typeface="+mn-ea"/>
                          <a:cs typeface="+mn-cs"/>
                        </a:rPr>
                        <a:t> M E A N </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6. UPKEEP OF FACILITY</a:t>
            </a:r>
            <a:endParaRPr lang="en-IN" dirty="0"/>
          </a:p>
        </p:txBody>
      </p:sp>
      <p:sp>
        <p:nvSpPr>
          <p:cNvPr id="3" name="Content Placeholder 2"/>
          <p:cNvSpPr>
            <a:spLocks noGrp="1"/>
          </p:cNvSpPr>
          <p:nvPr>
            <p:ph idx="1"/>
          </p:nvPr>
        </p:nvSpPr>
        <p:spPr/>
        <p:txBody>
          <a:bodyPr/>
          <a:lstStyle/>
          <a:p>
            <a:pPr algn="just">
              <a:spcBef>
                <a:spcPts val="600"/>
              </a:spcBef>
              <a:spcAft>
                <a:spcPts val="600"/>
              </a:spcAft>
            </a:pPr>
            <a:endParaRPr lang="en-US" sz="1200" dirty="0" smtClean="0"/>
          </a:p>
          <a:p>
            <a:pPr algn="just">
              <a:spcBef>
                <a:spcPts val="600"/>
              </a:spcBef>
              <a:spcAft>
                <a:spcPts val="600"/>
              </a:spcAft>
            </a:pPr>
            <a:r>
              <a:rPr lang="en-US" sz="1200" dirty="0" smtClean="0"/>
              <a:t>As witnessed in the earlier section, single commodity cold storages are higher in number except in the states of Tamil Nadu, Jharkhand and Delhi where number of multi commodity cold storages outnumber the single ones. Of the 87% of Type H cold storages, 72% only store single commodities. </a:t>
            </a:r>
          </a:p>
          <a:p>
            <a:pPr algn="just">
              <a:spcBef>
                <a:spcPts val="600"/>
              </a:spcBef>
              <a:spcAft>
                <a:spcPts val="600"/>
              </a:spcAft>
            </a:pPr>
            <a:endParaRPr lang="en-US" sz="1200" dirty="0" smtClean="0"/>
          </a:p>
          <a:p>
            <a:pPr algn="just">
              <a:spcBef>
                <a:spcPts val="600"/>
              </a:spcBef>
              <a:spcAft>
                <a:spcPts val="600"/>
              </a:spcAft>
            </a:pPr>
            <a:r>
              <a:rPr lang="en-US" sz="1200" dirty="0" smtClean="0"/>
              <a:t>Single commodity cold storages also have higher storage capacity as compared to multi commodity storages. </a:t>
            </a:r>
          </a:p>
          <a:p>
            <a:pPr algn="just">
              <a:spcBef>
                <a:spcPts val="600"/>
              </a:spcBef>
              <a:spcAft>
                <a:spcPts val="600"/>
              </a:spcAft>
            </a:pPr>
            <a:endParaRPr lang="en-US" sz="1200" dirty="0" smtClean="0"/>
          </a:p>
          <a:p>
            <a:pPr algn="just">
              <a:spcBef>
                <a:spcPts val="600"/>
              </a:spcBef>
              <a:spcAft>
                <a:spcPts val="600"/>
              </a:spcAft>
            </a:pPr>
            <a:r>
              <a:rPr lang="en-US" sz="1200" dirty="0" smtClean="0"/>
              <a:t>Upkeep of facilities were ascertained based on observation by researchers who visited the facilities. </a:t>
            </a:r>
          </a:p>
          <a:p>
            <a:pPr algn="just">
              <a:spcBef>
                <a:spcPts val="600"/>
              </a:spcBef>
              <a:spcAft>
                <a:spcPts val="600"/>
              </a:spcAft>
            </a:pPr>
            <a:endParaRPr lang="en-US" sz="1200" dirty="0" smtClean="0"/>
          </a:p>
          <a:p>
            <a:pPr algn="just">
              <a:spcBef>
                <a:spcPts val="600"/>
              </a:spcBef>
              <a:spcAft>
                <a:spcPts val="600"/>
              </a:spcAft>
            </a:pPr>
            <a:r>
              <a:rPr lang="en-US" sz="1200" dirty="0" smtClean="0"/>
              <a:t>More than 80% single commodity cold storages are considered to have good external condition. Over 70% of them also have good external hygiene and internal road area. </a:t>
            </a:r>
          </a:p>
          <a:p>
            <a:pPr algn="just">
              <a:spcBef>
                <a:spcPts val="600"/>
              </a:spcBef>
              <a:spcAft>
                <a:spcPts val="600"/>
              </a:spcAft>
              <a:buNone/>
            </a:pPr>
            <a:endParaRPr lang="en-US" sz="1200" dirty="0" smtClean="0"/>
          </a:p>
          <a:p>
            <a:pPr algn="just">
              <a:spcBef>
                <a:spcPts val="600"/>
              </a:spcBef>
              <a:spcAft>
                <a:spcPts val="600"/>
              </a:spcAft>
            </a:pPr>
            <a:r>
              <a:rPr lang="en-US" sz="1200" dirty="0" smtClean="0"/>
              <a:t>Across zones majority of the cold storages have been given good ratings when it comes to their internal open area and building external condition. States namely MP and Bihar have a scope for improvement on these parameters. </a:t>
            </a:r>
          </a:p>
          <a:p>
            <a:pPr algn="just">
              <a:spcBef>
                <a:spcPts val="600"/>
              </a:spcBef>
              <a:spcAft>
                <a:spcPts val="600"/>
              </a:spcAft>
            </a:pPr>
            <a:endParaRPr lang="en-US" sz="1200" dirty="0" smtClean="0"/>
          </a:p>
          <a:p>
            <a:pPr algn="just">
              <a:spcBef>
                <a:spcPts val="600"/>
              </a:spcBef>
              <a:spcAft>
                <a:spcPts val="600"/>
              </a:spcAft>
            </a:pPr>
            <a:r>
              <a:rPr lang="en-US" sz="1200" dirty="0" smtClean="0"/>
              <a:t>When it comes to the drainage facility, majority of cold storages  in states of Maharashtra, AP, Kerala, Karnataka and TN have covered drainage systems. </a:t>
            </a:r>
          </a:p>
          <a:p>
            <a:pPr algn="just"/>
            <a:endParaRPr lang="en-IN" sz="1400" dirty="0"/>
          </a:p>
        </p:txBody>
      </p:sp>
    </p:spTree>
  </p:cSld>
  <p:clrMapOvr>
    <a:masterClrMapping/>
  </p:clrMapOvr>
  <p:transition/>
  <p:timing>
    <p:tnLst>
      <p:par>
        <p:cTn id="1" dur="indefinite" restart="never" nodeType="tmRoot"/>
      </p:par>
    </p:tn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20.2 NUMBER OF REEFER TECHNICIANS ON ROLL</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9" name="Round Diagonal Corner Rectangle 68"/>
          <p:cNvSpPr/>
          <p:nvPr/>
        </p:nvSpPr>
        <p:spPr bwMode="auto">
          <a:xfrm>
            <a:off x="338287" y="7876409"/>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Close to 1/3</a:t>
            </a:r>
            <a:r>
              <a:rPr lang="en-US" sz="1200" baseline="30000" dirty="0" smtClean="0">
                <a:solidFill>
                  <a:srgbClr val="002060"/>
                </a:solidFill>
                <a:latin typeface="Calibri" pitchFamily="34" charset="0"/>
              </a:rPr>
              <a:t>rd</a:t>
            </a:r>
            <a:r>
              <a:rPr lang="en-US" sz="1200" dirty="0" smtClean="0">
                <a:solidFill>
                  <a:srgbClr val="002060"/>
                </a:solidFill>
                <a:latin typeface="Calibri" pitchFamily="34" charset="0"/>
              </a:rPr>
              <a:t> storages in Delhi and Bihar have employed no reefer technicians.</a:t>
            </a:r>
          </a:p>
          <a:p>
            <a:pPr marL="177800" lvl="1" indent="-177800" algn="just">
              <a:buFont typeface="Arial" pitchFamily="34" charset="0"/>
              <a:buChar char="•"/>
            </a:pPr>
            <a:r>
              <a:rPr lang="en-US" sz="1200" dirty="0" smtClean="0">
                <a:solidFill>
                  <a:srgbClr val="002060"/>
                </a:solidFill>
                <a:latin typeface="Calibri" pitchFamily="34" charset="0"/>
              </a:rPr>
              <a:t>Majority of other states have 1-5 reefer technicians.</a:t>
            </a:r>
          </a:p>
          <a:p>
            <a:pPr marL="177800" lvl="1" indent="-177800" algn="just">
              <a:buFont typeface="Arial" pitchFamily="34" charset="0"/>
              <a:buChar char="•"/>
            </a:pPr>
            <a:r>
              <a:rPr lang="en-US" sz="1200" dirty="0" smtClean="0">
                <a:solidFill>
                  <a:srgbClr val="002060"/>
                </a:solidFill>
                <a:latin typeface="Calibri" pitchFamily="34" charset="0"/>
              </a:rPr>
              <a:t>Across states, WB has the highest number of average reefer technicians employed in its cold stores.</a:t>
            </a:r>
          </a:p>
          <a:p>
            <a:pPr marL="177800" lvl="1" indent="-177800" algn="just">
              <a:buFont typeface="Arial" pitchFamily="34" charset="0"/>
              <a:buChar char="•"/>
            </a:pPr>
            <a:r>
              <a:rPr lang="en-US" sz="1200" dirty="0" smtClean="0">
                <a:solidFill>
                  <a:srgbClr val="002060"/>
                </a:solidFill>
                <a:latin typeface="Calibri" pitchFamily="34" charset="0"/>
              </a:rPr>
              <a:t>In Karnataka there are 45% cold stores which have employed not a single reefer technician.</a:t>
            </a:r>
            <a:endParaRPr lang="en-US" sz="1200" dirty="0">
              <a:solidFill>
                <a:srgbClr val="002060"/>
              </a:solidFill>
              <a:latin typeface="Calibri" pitchFamily="34" charset="0"/>
            </a:endParaRPr>
          </a:p>
        </p:txBody>
      </p:sp>
      <p:sp>
        <p:nvSpPr>
          <p:cNvPr id="44" name="TextBox 43"/>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04801" y="1530985"/>
          <a:ext cx="6317967" cy="23774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9176"/>
                <a:gridCol w="507541"/>
                <a:gridCol w="594360"/>
                <a:gridCol w="594360"/>
                <a:gridCol w="457200"/>
                <a:gridCol w="457200"/>
                <a:gridCol w="548640"/>
                <a:gridCol w="457200"/>
                <a:gridCol w="731520"/>
                <a:gridCol w="61077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dirty="0" smtClean="0">
                          <a:solidFill>
                            <a:schemeClr val="bg1"/>
                          </a:solidFill>
                          <a:latin typeface="Calibri"/>
                          <a:ea typeface="+mn-ea"/>
                        </a:rPr>
                        <a:t>MP</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smtClean="0">
                        <a:solidFill>
                          <a:schemeClr val="bg1"/>
                        </a:solidFill>
                        <a:latin typeface="Calibri"/>
                        <a:ea typeface="+mn-ea"/>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a:solidFill>
                            <a:srgbClr val="002060"/>
                          </a:solidFill>
                          <a:latin typeface="Calibri"/>
                          <a:ea typeface="+mn-ea"/>
                          <a:cs typeface="+mn-cs"/>
                        </a:rPr>
                        <a:t>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3</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4</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rgbClr val="002060"/>
                          </a:solidFill>
                          <a:latin typeface="Calibri"/>
                          <a:ea typeface="+mn-ea"/>
                          <a:cs typeface="+mn-cs"/>
                        </a:rPr>
                        <a:t>-</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More than 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pt-BR" sz="1000" b="1" i="0" u="none" strike="noStrike" kern="1200" dirty="0">
                          <a:solidFill>
                            <a:srgbClr val="002060"/>
                          </a:solidFill>
                          <a:latin typeface="Calibri"/>
                          <a:ea typeface="+mn-ea"/>
                          <a:cs typeface="+mn-cs"/>
                        </a:rPr>
                        <a:t> M E A N </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304801" y="4630738"/>
          <a:ext cx="6367712" cy="23774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60910"/>
                <a:gridCol w="617286"/>
                <a:gridCol w="617286"/>
                <a:gridCol w="617286"/>
                <a:gridCol w="617286"/>
                <a:gridCol w="617286"/>
                <a:gridCol w="685800"/>
                <a:gridCol w="617286"/>
                <a:gridCol w="61728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a:solidFill>
                            <a:srgbClr val="002060"/>
                          </a:solidFill>
                          <a:latin typeface="Calibri"/>
                          <a:ea typeface="+mn-ea"/>
                          <a:cs typeface="+mn-cs"/>
                        </a:rPr>
                        <a:t>1</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2</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3</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4</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More than 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rgbClr val="002060"/>
                          </a:solidFill>
                          <a:latin typeface="Calibri"/>
                          <a:ea typeface="+mn-ea"/>
                          <a:cs typeface="+mn-cs"/>
                        </a:rPr>
                        <a:t>-</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pt-BR" sz="1000" b="1" i="0" u="none" strike="noStrike" kern="1200" dirty="0">
                          <a:solidFill>
                            <a:srgbClr val="002060"/>
                          </a:solidFill>
                          <a:latin typeface="Calibri"/>
                          <a:ea typeface="+mn-ea"/>
                          <a:cs typeface="+mn-cs"/>
                        </a:rPr>
                        <a:t> M E A N </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smtClean="0">
                          <a:solidFill>
                            <a:srgbClr val="002060"/>
                          </a:solidFill>
                          <a:latin typeface="Calibri"/>
                          <a:ea typeface="+mn-ea"/>
                          <a:cs typeface="+mn-cs"/>
                        </a:rPr>
                        <a:t>1.6</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20.3 NUMBER OF REEFER TECHNICIANS ON ROLL WITH ITI/DIPLOMA</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9" name="Round Diagonal Corner Rectangle 68"/>
          <p:cNvSpPr/>
          <p:nvPr/>
        </p:nvSpPr>
        <p:spPr bwMode="auto">
          <a:xfrm>
            <a:off x="338287" y="8367478"/>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Over 95% cold stores in Maharashtra, AP and Gujarat have 1-10 reefer technicians with ITI/diploma.</a:t>
            </a:r>
          </a:p>
          <a:p>
            <a:pPr marL="177800" lvl="1" indent="-177800" algn="just">
              <a:buFont typeface="Arial" pitchFamily="34" charset="0"/>
              <a:buChar char="•"/>
            </a:pPr>
            <a:r>
              <a:rPr lang="en-US" sz="1200" dirty="0" smtClean="0">
                <a:solidFill>
                  <a:srgbClr val="002060"/>
                </a:solidFill>
                <a:latin typeface="Calibri" pitchFamily="34" charset="0"/>
              </a:rPr>
              <a:t>Karnataka and Kerala have around 90% storages which have 1-10 reefer technician employees with ITI/diploma.</a:t>
            </a:r>
            <a:endParaRPr lang="en-US" sz="1200" dirty="0">
              <a:solidFill>
                <a:srgbClr val="002060"/>
              </a:solidFill>
              <a:latin typeface="Calibri" pitchFamily="34" charset="0"/>
            </a:endParaRP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600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n=1607)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n=280)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n=279)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0312">
                <a:tc>
                  <a:txBody>
                    <a:bodyPr/>
                    <a:lstStyle/>
                    <a:p>
                      <a:pPr algn="l" fontAlgn="ctr"/>
                      <a:r>
                        <a:rPr lang="en-US" sz="1000" b="0" i="0" u="none" strike="noStrike" kern="1200" dirty="0">
                          <a:solidFill>
                            <a:srgbClr val="002060"/>
                          </a:solidFill>
                          <a:latin typeface="Calibri"/>
                          <a:ea typeface="+mn-ea"/>
                          <a:cs typeface="+mn-cs"/>
                        </a:rPr>
                        <a:t>1-10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a:solidFill>
                            <a:srgbClr val="002060"/>
                          </a:solidFill>
                          <a:latin typeface="Calibri"/>
                          <a:ea typeface="+mn-ea"/>
                          <a:cs typeface="+mn-cs"/>
                        </a:rPr>
                        <a:t>11-20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a:solidFill>
                            <a:srgbClr val="002060"/>
                          </a:solidFill>
                          <a:latin typeface="Calibri"/>
                          <a:ea typeface="+mn-ea"/>
                          <a:cs typeface="+mn-cs"/>
                        </a:rPr>
                        <a:t>More than </a:t>
                      </a:r>
                      <a:r>
                        <a:rPr lang="en-US" sz="1000" b="0" i="0" u="none" strike="noStrike" kern="1200" dirty="0" smtClean="0">
                          <a:solidFill>
                            <a:srgbClr val="002060"/>
                          </a:solidFill>
                          <a:latin typeface="Calibri"/>
                          <a:ea typeface="+mn-ea"/>
                          <a:cs typeface="+mn-cs"/>
                        </a:rPr>
                        <a:t>20</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1" i="0" u="none" strike="noStrike" kern="1200" dirty="0" smtClean="0">
                          <a:solidFill>
                            <a:srgbClr val="002060"/>
                          </a:solidFill>
                          <a:latin typeface="Calibri"/>
                          <a:ea typeface="+mn-ea"/>
                          <a:cs typeface="+mn-cs"/>
                        </a:rPr>
                        <a:t>M E A N</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3288875"/>
          <a:ext cx="6305549" cy="1600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n=1607)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Haryana</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0312">
                <a:tc>
                  <a:txBody>
                    <a:bodyPr/>
                    <a:lstStyle/>
                    <a:p>
                      <a:pPr algn="l" fontAlgn="ctr"/>
                      <a:r>
                        <a:rPr lang="en-US" sz="1000" b="0" i="0" u="none" strike="noStrike" kern="1200" dirty="0">
                          <a:solidFill>
                            <a:srgbClr val="002060"/>
                          </a:solidFill>
                          <a:latin typeface="Calibri"/>
                          <a:ea typeface="+mn-ea"/>
                          <a:cs typeface="+mn-cs"/>
                        </a:rPr>
                        <a:t>1-10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98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a:solidFill>
                            <a:srgbClr val="002060"/>
                          </a:solidFill>
                          <a:latin typeface="Calibri"/>
                          <a:ea typeface="+mn-ea"/>
                          <a:cs typeface="+mn-cs"/>
                        </a:rPr>
                        <a:t>11-20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a:solidFill>
                            <a:srgbClr val="002060"/>
                          </a:solidFill>
                          <a:latin typeface="Calibri"/>
                          <a:ea typeface="+mn-ea"/>
                          <a:cs typeface="+mn-cs"/>
                        </a:rPr>
                        <a:t>More than </a:t>
                      </a:r>
                      <a:r>
                        <a:rPr lang="en-US" sz="1000" b="0" i="0" u="none" strike="noStrike" kern="1200" dirty="0" smtClean="0">
                          <a:solidFill>
                            <a:srgbClr val="002060"/>
                          </a:solidFill>
                          <a:latin typeface="Calibri"/>
                          <a:ea typeface="+mn-ea"/>
                          <a:cs typeface="+mn-cs"/>
                        </a:rPr>
                        <a:t>20</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1" i="0" u="none" strike="noStrike" kern="1200" dirty="0" smtClean="0">
                          <a:solidFill>
                            <a:srgbClr val="002060"/>
                          </a:solidFill>
                          <a:latin typeface="Calibri"/>
                          <a:ea typeface="+mn-ea"/>
                          <a:cs typeface="+mn-cs"/>
                        </a:rPr>
                        <a:t>M E A N</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21.1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04801" y="5044675"/>
          <a:ext cx="6317967" cy="1600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9176"/>
                <a:gridCol w="507541"/>
                <a:gridCol w="594360"/>
                <a:gridCol w="594360"/>
                <a:gridCol w="457200"/>
                <a:gridCol w="457200"/>
                <a:gridCol w="548640"/>
                <a:gridCol w="457200"/>
                <a:gridCol w="731520"/>
                <a:gridCol w="61077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n=1607)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Jharkhand</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n=115)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0312">
                <a:tc>
                  <a:txBody>
                    <a:bodyPr/>
                    <a:lstStyle/>
                    <a:p>
                      <a:pPr algn="l" fontAlgn="ctr"/>
                      <a:r>
                        <a:rPr lang="en-US" sz="1000" b="0" i="0" u="none" strike="noStrike" kern="1200" dirty="0">
                          <a:solidFill>
                            <a:srgbClr val="002060"/>
                          </a:solidFill>
                          <a:latin typeface="Calibri"/>
                          <a:ea typeface="+mn-ea"/>
                          <a:cs typeface="+mn-cs"/>
                        </a:rPr>
                        <a:t>1-10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a:solidFill>
                            <a:srgbClr val="002060"/>
                          </a:solidFill>
                          <a:latin typeface="Calibri"/>
                          <a:ea typeface="+mn-ea"/>
                          <a:cs typeface="+mn-cs"/>
                        </a:rPr>
                        <a:t>11-20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a:solidFill>
                            <a:srgbClr val="002060"/>
                          </a:solidFill>
                          <a:latin typeface="Calibri"/>
                          <a:ea typeface="+mn-ea"/>
                          <a:cs typeface="+mn-cs"/>
                        </a:rPr>
                        <a:t>More than </a:t>
                      </a:r>
                      <a:r>
                        <a:rPr lang="en-US" sz="1000" b="0" i="0" u="none" strike="noStrike" kern="1200" dirty="0" smtClean="0">
                          <a:solidFill>
                            <a:srgbClr val="002060"/>
                          </a:solidFill>
                          <a:latin typeface="Calibri"/>
                          <a:ea typeface="+mn-ea"/>
                          <a:cs typeface="+mn-cs"/>
                        </a:rPr>
                        <a:t>20</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smtClean="0">
                          <a:solidFill>
                            <a:srgbClr val="002060"/>
                          </a:solidFill>
                          <a:latin typeface="Calibri"/>
                        </a:rPr>
                        <a:t>-</a:t>
                      </a:r>
                      <a:endParaRPr lang="en-US" sz="1000" b="1"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1" i="0" u="none" strike="noStrike" kern="1200" dirty="0" smtClean="0">
                          <a:solidFill>
                            <a:srgbClr val="002060"/>
                          </a:solidFill>
                          <a:latin typeface="Calibri"/>
                          <a:ea typeface="+mn-ea"/>
                          <a:cs typeface="+mn-cs"/>
                        </a:rPr>
                        <a:t>M E A N</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04801" y="6800474"/>
          <a:ext cx="6367712" cy="1600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60910"/>
                <a:gridCol w="617286"/>
                <a:gridCol w="617286"/>
                <a:gridCol w="617286"/>
                <a:gridCol w="617286"/>
                <a:gridCol w="617286"/>
                <a:gridCol w="685800"/>
                <a:gridCol w="617286"/>
                <a:gridCol w="61728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n=1607)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(n=20)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0312">
                <a:tc>
                  <a:txBody>
                    <a:bodyPr/>
                    <a:lstStyle/>
                    <a:p>
                      <a:pPr algn="l" fontAlgn="ctr"/>
                      <a:r>
                        <a:rPr lang="en-US" sz="1000" b="0" i="0" u="none" strike="noStrike" kern="1200" dirty="0">
                          <a:solidFill>
                            <a:srgbClr val="002060"/>
                          </a:solidFill>
                          <a:latin typeface="Calibri"/>
                          <a:ea typeface="+mn-ea"/>
                          <a:cs typeface="+mn-cs"/>
                        </a:rPr>
                        <a:t>1-10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2060"/>
                          </a:solidFill>
                          <a:latin typeface="Calibri"/>
                        </a:rPr>
                        <a:t>-</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a:solidFill>
                            <a:srgbClr val="002060"/>
                          </a:solidFill>
                          <a:latin typeface="Calibri"/>
                          <a:ea typeface="+mn-ea"/>
                          <a:cs typeface="+mn-cs"/>
                        </a:rPr>
                        <a:t>11-20</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2060"/>
                          </a:solidFill>
                          <a:latin typeface="Calibri"/>
                        </a:rPr>
                        <a:t>-</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2060"/>
                          </a:solidFill>
                          <a:latin typeface="Calibri"/>
                        </a:rPr>
                        <a:t>-</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2060"/>
                          </a:solidFill>
                          <a:latin typeface="Calibri"/>
                        </a:rPr>
                        <a:t>-</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2060"/>
                          </a:solidFill>
                          <a:latin typeface="Calibri"/>
                        </a:rPr>
                        <a:t>-</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2060"/>
                          </a:solidFill>
                          <a:latin typeface="Calibri"/>
                        </a:rPr>
                        <a:t>-</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a:solidFill>
                            <a:srgbClr val="002060"/>
                          </a:solidFill>
                          <a:latin typeface="Calibri"/>
                          <a:ea typeface="+mn-ea"/>
                          <a:cs typeface="+mn-cs"/>
                        </a:rPr>
                        <a:t>More than </a:t>
                      </a:r>
                      <a:r>
                        <a:rPr lang="en-US" sz="1000" b="0" i="0" u="none" strike="noStrike" kern="1200" dirty="0" smtClean="0">
                          <a:solidFill>
                            <a:srgbClr val="002060"/>
                          </a:solidFill>
                          <a:latin typeface="Calibri"/>
                          <a:ea typeface="+mn-ea"/>
                          <a:cs typeface="+mn-cs"/>
                        </a:rPr>
                        <a:t>20</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2060"/>
                          </a:solidFill>
                          <a:latin typeface="Calibri"/>
                        </a:rPr>
                        <a:t>-</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2060"/>
                          </a:solidFill>
                          <a:latin typeface="Calibri"/>
                        </a:rPr>
                        <a:t>-</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2060"/>
                          </a:solidFill>
                          <a:latin typeface="Calibri"/>
                        </a:rPr>
                        <a:t>-</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2060"/>
                          </a:solidFill>
                          <a:latin typeface="Calibri"/>
                        </a:rPr>
                        <a:t>-</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2060"/>
                          </a:solidFill>
                          <a:latin typeface="Calibri"/>
                        </a:rPr>
                        <a:t>-</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0312">
                <a:tc>
                  <a:txBody>
                    <a:bodyPr/>
                    <a:lstStyle/>
                    <a:p>
                      <a:pPr algn="l" fontAlgn="ctr"/>
                      <a:r>
                        <a:rPr lang="en-US" sz="1000" b="1" i="0" u="none" strike="noStrike" kern="1200" dirty="0" smtClean="0">
                          <a:solidFill>
                            <a:srgbClr val="002060"/>
                          </a:solidFill>
                          <a:latin typeface="Calibri"/>
                          <a:ea typeface="+mn-ea"/>
                          <a:cs typeface="+mn-cs"/>
                        </a:rPr>
                        <a:t>M E A N</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7" name="TextBox 16"/>
          <p:cNvSpPr txBox="1"/>
          <p:nvPr/>
        </p:nvSpPr>
        <p:spPr>
          <a:xfrm>
            <a:off x="3133148" y="9669645"/>
            <a:ext cx="2289409" cy="230832"/>
          </a:xfrm>
          <a:prstGeom prst="rect">
            <a:avLst/>
          </a:prstGeom>
          <a:noFill/>
        </p:spPr>
        <p:txBody>
          <a:bodyPr wrap="none" rtlCol="0">
            <a:spAutoFit/>
          </a:bodyPr>
          <a:lstStyle/>
          <a:p>
            <a:pPr algn="r"/>
            <a:r>
              <a:rPr lang="en-US" sz="900" b="1" dirty="0" smtClean="0">
                <a:solidFill>
                  <a:srgbClr val="FF0000"/>
                </a:solidFill>
                <a:latin typeface="Calibri" pitchFamily="34" charset="0"/>
              </a:rPr>
              <a:t>Technicians who have acquired ITI/Diploma</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IN" dirty="0" smtClean="0"/>
              <a:t>20.4 TRAINING PROGRAMS ATTENDED – </a:t>
            </a:r>
            <a:br>
              <a:rPr lang="en-IN" dirty="0" smtClean="0"/>
            </a:br>
            <a:r>
              <a:rPr lang="en-IN" dirty="0" smtClean="0"/>
              <a:t>PREVIOUS 1 YEAR</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9" name="Round Diagonal Corner Rectangle 68"/>
          <p:cNvSpPr/>
          <p:nvPr/>
        </p:nvSpPr>
        <p:spPr bwMode="auto">
          <a:xfrm>
            <a:off x="300187" y="7578203"/>
            <a:ext cx="6309360" cy="1735037"/>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Over 90% cold stores in Haryana, Bihar and MP haven't sent their employees for any of the training programs.</a:t>
            </a:r>
          </a:p>
          <a:p>
            <a:pPr marL="177800" lvl="1" indent="-177800" algn="just">
              <a:buFont typeface="Arial" pitchFamily="34" charset="0"/>
              <a:buChar char="•"/>
            </a:pPr>
            <a:endParaRPr lang="en-US" sz="1200" dirty="0" smtClean="0">
              <a:solidFill>
                <a:srgbClr val="002060"/>
              </a:solidFill>
              <a:latin typeface="Calibri" pitchFamily="34" charset="0"/>
            </a:endParaRPr>
          </a:p>
          <a:p>
            <a:pPr marL="177800" lvl="1" indent="-177800" algn="just"/>
            <a:r>
              <a:rPr lang="en-US" sz="1200" b="1" dirty="0" smtClean="0">
                <a:solidFill>
                  <a:srgbClr val="002060"/>
                </a:solidFill>
                <a:latin typeface="Calibri" pitchFamily="34" charset="0"/>
              </a:rPr>
              <a:t>Of the cold stores  in different states, who sent their employees to training programs,</a:t>
            </a:r>
            <a:r>
              <a:rPr lang="en-US" sz="1200" dirty="0" smtClean="0">
                <a:solidFill>
                  <a:srgbClr val="002060"/>
                </a:solidFill>
                <a:latin typeface="Calibri" pitchFamily="34" charset="0"/>
              </a:rPr>
              <a:t> </a:t>
            </a:r>
          </a:p>
          <a:p>
            <a:pPr marL="177800" lvl="1" indent="-177800" algn="just">
              <a:buFont typeface="Arial" pitchFamily="34" charset="0"/>
              <a:buChar char="•"/>
            </a:pPr>
            <a:r>
              <a:rPr lang="en-US" sz="1200" dirty="0" smtClean="0">
                <a:solidFill>
                  <a:srgbClr val="002060"/>
                </a:solidFill>
                <a:latin typeface="Calibri" pitchFamily="34" charset="0"/>
              </a:rPr>
              <a:t>1/5</a:t>
            </a:r>
            <a:r>
              <a:rPr lang="en-US" sz="1200" baseline="30000" dirty="0" smtClean="0">
                <a:solidFill>
                  <a:srgbClr val="002060"/>
                </a:solidFill>
                <a:latin typeface="Calibri" pitchFamily="34" charset="0"/>
              </a:rPr>
              <a:t>th</a:t>
            </a:r>
            <a:r>
              <a:rPr lang="en-US" sz="1200" dirty="0" smtClean="0">
                <a:solidFill>
                  <a:srgbClr val="002060"/>
                </a:solidFill>
                <a:latin typeface="Calibri" pitchFamily="34" charset="0"/>
              </a:rPr>
              <a:t> of the storages in AP have sent their employees for the private training modules.</a:t>
            </a:r>
          </a:p>
          <a:p>
            <a:pPr marL="177800" lvl="1" indent="-177800" algn="just">
              <a:buFont typeface="Arial" pitchFamily="34" charset="0"/>
              <a:buChar char="•"/>
            </a:pPr>
            <a:r>
              <a:rPr lang="en-US" sz="1200" dirty="0" smtClean="0">
                <a:solidFill>
                  <a:srgbClr val="002060"/>
                </a:solidFill>
                <a:latin typeface="Calibri" pitchFamily="34" charset="0"/>
              </a:rPr>
              <a:t>2/3</a:t>
            </a:r>
            <a:r>
              <a:rPr lang="en-US" sz="1200" baseline="30000" dirty="0" smtClean="0">
                <a:solidFill>
                  <a:srgbClr val="002060"/>
                </a:solidFill>
                <a:latin typeface="Calibri" pitchFamily="34" charset="0"/>
              </a:rPr>
              <a:t>rd</a:t>
            </a:r>
            <a:r>
              <a:rPr lang="en-US" sz="1200" dirty="0" smtClean="0">
                <a:solidFill>
                  <a:srgbClr val="002060"/>
                </a:solidFill>
                <a:latin typeface="Calibri" pitchFamily="34" charset="0"/>
              </a:rPr>
              <a:t> of such Kerala based storages have sent their employees for government training as well.</a:t>
            </a:r>
          </a:p>
          <a:p>
            <a:pPr marL="177800" lvl="1" indent="-177800" algn="just">
              <a:buFont typeface="Arial" pitchFamily="34" charset="0"/>
              <a:buChar char="•"/>
            </a:pPr>
            <a:r>
              <a:rPr lang="en-US" sz="1200" dirty="0" smtClean="0">
                <a:solidFill>
                  <a:srgbClr val="002060"/>
                </a:solidFill>
                <a:latin typeface="Calibri" pitchFamily="34" charset="0"/>
              </a:rPr>
              <a:t>26% storages in WB have sent their workers for government training programs in the last 1 year.</a:t>
            </a:r>
            <a:endParaRPr lang="en-US" sz="1200" dirty="0">
              <a:solidFill>
                <a:srgbClr val="002060"/>
              </a:solidFill>
              <a:latin typeface="Calibri" pitchFamily="34" charset="0"/>
            </a:endParaRPr>
          </a:p>
        </p:txBody>
      </p:sp>
      <p:sp>
        <p:nvSpPr>
          <p:cNvPr id="21" name="TextBox 20"/>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1548315"/>
          <a:ext cx="630555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Training program attended</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23</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40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10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39</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41</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4</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Training program not attended</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77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60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90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61</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59</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96</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9" name="Table 8"/>
          <p:cNvGraphicFramePr>
            <a:graphicFrameLocks noGrp="1"/>
          </p:cNvGraphicFramePr>
          <p:nvPr>
            <p:extLst>
              <p:ext uri="{D42A27DB-BD31-4B8C-83A1-F6EECF244321}">
                <p14:modId xmlns:p14="http://schemas.microsoft.com/office/powerpoint/2010/main" xmlns="" val="1900869649"/>
              </p:ext>
            </p:extLst>
          </p:nvPr>
        </p:nvGraphicFramePr>
        <p:xfrm>
          <a:off x="304801" y="3081342"/>
          <a:ext cx="630555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Training program attended</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23</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9</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chemeClr val="tx1"/>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chemeClr val="tx1"/>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19</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Training program not attended</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77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93</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91</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chemeClr val="tx1"/>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chemeClr val="tx1"/>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81</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0" name="Table 9"/>
          <p:cNvGraphicFramePr>
            <a:graphicFrameLocks noGrp="1"/>
          </p:cNvGraphicFramePr>
          <p:nvPr>
            <p:extLst>
              <p:ext uri="{D42A27DB-BD31-4B8C-83A1-F6EECF244321}">
                <p14:modId xmlns:p14="http://schemas.microsoft.com/office/powerpoint/2010/main" xmlns="" val="1900869649"/>
              </p:ext>
            </p:extLst>
          </p:nvPr>
        </p:nvGraphicFramePr>
        <p:xfrm>
          <a:off x="304801" y="4614369"/>
          <a:ext cx="6414028"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9176"/>
                <a:gridCol w="507541"/>
                <a:gridCol w="594360"/>
                <a:gridCol w="594360"/>
                <a:gridCol w="507541"/>
                <a:gridCol w="457200"/>
                <a:gridCol w="594360"/>
                <a:gridCol w="457200"/>
                <a:gridCol w="731520"/>
                <a:gridCol w="61077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Training program attended</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23</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chemeClr val="tx1"/>
                          </a:solidFill>
                          <a:latin typeface="Calibri"/>
                          <a:ea typeface="+mn-ea"/>
                          <a:cs typeface="+mn-cs"/>
                        </a:rPr>
                        <a:t>-</a:t>
                      </a:r>
                      <a:endParaRPr lang="en-US" sz="1000" b="0" i="0" u="none" strike="noStrike" kern="1200" dirty="0">
                        <a:solidFill>
                          <a:schemeClr val="tx1"/>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30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77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21</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50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6</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Training program not attended</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77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chemeClr val="tx1"/>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70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23</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100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79</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50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94</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6147396"/>
          <a:ext cx="6367712"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60910"/>
                <a:gridCol w="617286"/>
                <a:gridCol w="617286"/>
                <a:gridCol w="617286"/>
                <a:gridCol w="617286"/>
                <a:gridCol w="617286"/>
                <a:gridCol w="685800"/>
                <a:gridCol w="617286"/>
                <a:gridCol w="61728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Training program attended</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23</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chemeClr val="tx1"/>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40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38</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33</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43</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38</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Training program not attended</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77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smtClean="0">
                          <a:solidFill>
                            <a:schemeClr val="tx1"/>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60</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62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67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a:solidFill>
                            <a:schemeClr val="tx1"/>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57</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dirty="0" smtClean="0">
                          <a:solidFill>
                            <a:schemeClr val="tx1"/>
                          </a:solidFill>
                          <a:latin typeface="Calibri"/>
                        </a:rPr>
                        <a:t>62</a:t>
                      </a:r>
                      <a:endParaRPr lang="en-US" sz="1000" b="0" i="0" u="none" strike="noStrike" dirty="0">
                        <a:solidFill>
                          <a:schemeClr val="tx1"/>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20.5 INTEREST IN GOVERNMENT TRAINING PROGRAM</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42" name="TextBox 141"/>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12" name="TextBox 11"/>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7" name="Round Diagonal Corner Rectangle 16"/>
          <p:cNvSpPr/>
          <p:nvPr/>
        </p:nvSpPr>
        <p:spPr bwMode="auto">
          <a:xfrm>
            <a:off x="338287" y="8615600"/>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Across all states majority of cold storages are willing to attend training programs organized by the government in the future.</a:t>
            </a:r>
            <a:endParaRPr lang="en-US" sz="1200" dirty="0">
              <a:solidFill>
                <a:srgbClr val="002060"/>
              </a:solidFill>
              <a:latin typeface="Calibri" pitchFamily="34" charset="0"/>
            </a:endParaRPr>
          </a:p>
        </p:txBody>
      </p:sp>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1" y="1547589"/>
          <a:ext cx="6305550"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Maharashrta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9" name="Table 18"/>
          <p:cNvGraphicFramePr>
            <a:graphicFrameLocks noGrp="1"/>
          </p:cNvGraphicFramePr>
          <p:nvPr>
            <p:extLst>
              <p:ext uri="{D42A27DB-BD31-4B8C-83A1-F6EECF244321}">
                <p14:modId xmlns:p14="http://schemas.microsoft.com/office/powerpoint/2010/main" xmlns="" val="1900869649"/>
              </p:ext>
            </p:extLst>
          </p:nvPr>
        </p:nvGraphicFramePr>
        <p:xfrm>
          <a:off x="304801" y="3080858"/>
          <a:ext cx="6305549"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0" name="Table 19"/>
          <p:cNvGraphicFramePr>
            <a:graphicFrameLocks noGrp="1"/>
          </p:cNvGraphicFramePr>
          <p:nvPr>
            <p:extLst>
              <p:ext uri="{D42A27DB-BD31-4B8C-83A1-F6EECF244321}">
                <p14:modId xmlns:p14="http://schemas.microsoft.com/office/powerpoint/2010/main" xmlns="" val="1900869649"/>
              </p:ext>
            </p:extLst>
          </p:nvPr>
        </p:nvGraphicFramePr>
        <p:xfrm>
          <a:off x="304801" y="4614127"/>
          <a:ext cx="6356236"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547931"/>
                <a:gridCol w="594360"/>
                <a:gridCol w="594360"/>
                <a:gridCol w="457200"/>
                <a:gridCol w="457200"/>
                <a:gridCol w="594360"/>
                <a:gridCol w="457200"/>
                <a:gridCol w="731520"/>
                <a:gridCol w="547931"/>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1" name="Table 20"/>
          <p:cNvGraphicFramePr>
            <a:graphicFrameLocks noGrp="1"/>
          </p:cNvGraphicFramePr>
          <p:nvPr>
            <p:extLst>
              <p:ext uri="{D42A27DB-BD31-4B8C-83A1-F6EECF244321}">
                <p14:modId xmlns:p14="http://schemas.microsoft.com/office/powerpoint/2010/main" xmlns="" val="1900869649"/>
              </p:ext>
            </p:extLst>
          </p:nvPr>
        </p:nvGraphicFramePr>
        <p:xfrm>
          <a:off x="304801" y="6147396"/>
          <a:ext cx="6365967" cy="12801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46929"/>
                <a:gridCol w="619034"/>
                <a:gridCol w="619034"/>
                <a:gridCol w="619034"/>
                <a:gridCol w="619034"/>
                <a:gridCol w="619034"/>
                <a:gridCol w="685800"/>
                <a:gridCol w="619034"/>
                <a:gridCol w="619034"/>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smtClean="0">
                          <a:solidFill>
                            <a:srgbClr val="002060"/>
                          </a:solidFill>
                          <a:latin typeface="Calibri"/>
                          <a:ea typeface="+mn-ea"/>
                          <a:cs typeface="+mn-cs"/>
                        </a:rPr>
                        <a:t>Yes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No</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ctrTitle"/>
          </p:nvPr>
        </p:nvSpPr>
        <p:spPr>
          <a:xfrm>
            <a:off x="1935529" y="2234900"/>
            <a:ext cx="3150944" cy="2110409"/>
          </a:xfrm>
        </p:spPr>
        <p:txBody>
          <a:bodyPr/>
          <a:lstStyle/>
          <a:p>
            <a:pPr algn="ctr"/>
            <a:r>
              <a:rPr lang="en-US" sz="3600" dirty="0" smtClean="0"/>
              <a:t>AFFILIATION DETAILS</a:t>
            </a:r>
            <a:endParaRPr lang="en-US" sz="3600" dirty="0"/>
          </a:p>
        </p:txBody>
      </p:sp>
    </p:spTree>
  </p:cSld>
  <p:clrMapOvr>
    <a:masterClrMapping/>
  </p:clrMapOvr>
  <p:transition/>
  <p:timing>
    <p:tnLst>
      <p:par>
        <p:cTn id="1" dur="indefinite" restart="never" nodeType="tmRoot"/>
      </p:par>
    </p:tn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sz="2000" dirty="0"/>
              <a:t>AFFILIATION OR MEMBER OF</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3" name="TextBox 72"/>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3" name="Round Diagonal Corner Rectangle 12"/>
          <p:cNvSpPr/>
          <p:nvPr/>
        </p:nvSpPr>
        <p:spPr bwMode="auto">
          <a:xfrm>
            <a:off x="338287" y="8164147"/>
            <a:ext cx="6309360" cy="1156155"/>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More than 3/4ths of the storages in UP are affiliated to Cold Storage Association. Quiet similar proportions in Chhattisgarh, Delhi and Gujarat are also members of the mentioned association.</a:t>
            </a:r>
          </a:p>
          <a:p>
            <a:pPr marL="177800" lvl="1" indent="-177800" algn="just">
              <a:buFont typeface="Arial" pitchFamily="34" charset="0"/>
              <a:buChar char="•"/>
            </a:pPr>
            <a:r>
              <a:rPr lang="en-US" sz="1200" dirty="0" smtClean="0">
                <a:solidFill>
                  <a:srgbClr val="002060"/>
                </a:solidFill>
                <a:latin typeface="Calibri" pitchFamily="34" charset="0"/>
              </a:rPr>
              <a:t>In AP and Haryana too there over 50% storages which are members of Cold Storage Association.</a:t>
            </a:r>
          </a:p>
          <a:p>
            <a:pPr marL="177800" lvl="1" indent="-177800" algn="just">
              <a:buFont typeface="Arial" pitchFamily="34" charset="0"/>
              <a:buChar char="•"/>
            </a:pPr>
            <a:endParaRPr lang="en-US" sz="1400" dirty="0">
              <a:solidFill>
                <a:srgbClr val="002060"/>
              </a:solidFill>
              <a:latin typeface="Calibri" pitchFamily="34" charset="0"/>
            </a:endParaRPr>
          </a:p>
        </p:txBody>
      </p:sp>
      <p:graphicFrame>
        <p:nvGraphicFramePr>
          <p:cNvPr id="14" name="Table 13"/>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31089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Maharashrta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n=451)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n=1371)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 &amp; 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n=600)</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Assam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n=22)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Bihar</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n=169)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Chandigarh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 Cold Storage Association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Farmer Producer Organization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Society or Cooperative</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Part of APMC (Mandi)</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2060"/>
                          </a:solidFill>
                          <a:latin typeface="Calibri"/>
                        </a:rPr>
                        <a:t>-</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NCCD (National Centre for Cold-chain Development)</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2060"/>
                          </a:solidFill>
                          <a:latin typeface="Calibri"/>
                        </a:rPr>
                        <a:t>-</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None</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Export Associations Like MPEDA, APEDA</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smtClean="0">
                          <a:solidFill>
                            <a:srgbClr val="002060"/>
                          </a:solidFill>
                          <a:latin typeface="Calibri"/>
                        </a:rPr>
                        <a:t>-</a:t>
                      </a:r>
                      <a:endParaRPr lang="en-US" sz="1000" b="0" i="0" u="none" strike="noStrike" dirty="0">
                        <a:solidFill>
                          <a:srgbClr val="00206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304801" y="5066398"/>
          <a:ext cx="6305549" cy="31089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C’garh</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Delhi</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Goa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Gujarat</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n=399)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Haryana</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(n=185)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HP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J &amp; K</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(n=16)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 Cold Storage Association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Farmer Producer Organization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Society or Cooperative</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Part of APMC (Mandi)</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NCCD (National Centre for Cold-chain Development)</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None</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Export Associations Like MPEDA, APEDA</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sz="2000" dirty="0"/>
              <a:t>AFFILIATION OR MEMBER OF</a:t>
            </a:r>
          </a:p>
        </p:txBody>
      </p:sp>
      <p:sp>
        <p:nvSpPr>
          <p:cNvPr id="4" name="TextBox 3"/>
          <p:cNvSpPr txBox="1"/>
          <p:nvPr/>
        </p:nvSpPr>
        <p:spPr>
          <a:xfrm>
            <a:off x="5733663" y="964862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3" name="TextBox 72"/>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2" name="Round Diagonal Corner Rectangle 11"/>
          <p:cNvSpPr/>
          <p:nvPr/>
        </p:nvSpPr>
        <p:spPr bwMode="auto">
          <a:xfrm>
            <a:off x="338287" y="8325020"/>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81% cold stores in Rajasthan and 75% in WB are members of Cold Storage Association. </a:t>
            </a:r>
          </a:p>
          <a:p>
            <a:pPr marL="177800" lvl="1" indent="-177800" algn="l">
              <a:buFont typeface="Arial" pitchFamily="34" charset="0"/>
              <a:buChar char="•"/>
            </a:pPr>
            <a:r>
              <a:rPr lang="en-US" sz="1200" dirty="0" smtClean="0">
                <a:solidFill>
                  <a:srgbClr val="002060"/>
                </a:solidFill>
                <a:latin typeface="Calibri" pitchFamily="34" charset="0"/>
              </a:rPr>
              <a:t>71% CS’s in Karnataka are not affiliated to any association.</a:t>
            </a:r>
            <a:endParaRPr lang="en-US" sz="1200" dirty="0">
              <a:solidFill>
                <a:srgbClr val="002060"/>
              </a:solidFill>
              <a:latin typeface="Calibri" pitchFamily="34" charset="0"/>
            </a:endParaRPr>
          </a:p>
        </p:txBody>
      </p:sp>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1528763"/>
          <a:ext cx="6300216" cy="31089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90472"/>
                <a:gridCol w="521208"/>
                <a:gridCol w="521208"/>
                <a:gridCol w="521208"/>
                <a:gridCol w="521208"/>
                <a:gridCol w="521208"/>
                <a:gridCol w="521208"/>
                <a:gridCol w="521208"/>
                <a:gridCol w="640080"/>
                <a:gridCol w="52120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Jharkhand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Karnataka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n=188)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Kerala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n=143)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MP</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n=156)</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Nagaland</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Orissa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n=38)</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Pondicherry</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Punjab</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(n=402)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 Cold Storage Association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Farmer Producer Organization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Society or Cooperative</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Part of APMC (Mandi)</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NCCD (National Centre for Cold-chain Development)</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None</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Export Associations Like MPEDA, APEDA</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 xmlns:p14="http://schemas.microsoft.com/office/powerpoint/2010/main" val="1900869649"/>
              </p:ext>
            </p:extLst>
          </p:nvPr>
        </p:nvGraphicFramePr>
        <p:xfrm>
          <a:off x="304802" y="5066398"/>
          <a:ext cx="6460876" cy="310896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490472"/>
                <a:gridCol w="650523"/>
                <a:gridCol w="650523"/>
                <a:gridCol w="650523"/>
                <a:gridCol w="533633"/>
                <a:gridCol w="533633"/>
                <a:gridCol w="650523"/>
                <a:gridCol w="650523"/>
                <a:gridCol w="650523"/>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All</a:t>
                      </a:r>
                      <a:endParaRPr lang="en-US" sz="9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n=5003)</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Rajasthan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Sikkim</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n=5)</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TN</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n=102)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Tripura</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n=9)</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Uttaranchal</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n=12)</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a:solidFill>
                            <a:schemeClr val="bg1"/>
                          </a:solidFill>
                          <a:latin typeface="Calibri"/>
                          <a:ea typeface="+mn-ea"/>
                        </a:rPr>
                        <a:t>WB</a:t>
                      </a:r>
                      <a:br>
                        <a:rPr lang="en-US" sz="900" b="1" i="0" u="none" strike="noStrike" kern="1200" dirty="0">
                          <a:solidFill>
                            <a:schemeClr val="bg1"/>
                          </a:solidFill>
                          <a:latin typeface="Calibri"/>
                          <a:ea typeface="+mn-ea"/>
                        </a:rPr>
                      </a:br>
                      <a:r>
                        <a:rPr lang="en-US" sz="900" b="1" i="0" u="none" strike="noStrike" kern="1200" baseline="0" dirty="0">
                          <a:solidFill>
                            <a:schemeClr val="bg1"/>
                          </a:solidFill>
                          <a:latin typeface="Calibri" pitchFamily="34" charset="0"/>
                          <a:ea typeface="+mn-ea"/>
                          <a:cs typeface="Calibri" pitchFamily="34" charset="0"/>
                        </a:rPr>
                        <a:t>(</a:t>
                      </a:r>
                      <a:r>
                        <a:rPr lang="en-US" sz="900" b="1" i="0" u="none" strike="noStrike" kern="1200" baseline="0" dirty="0" smtClean="0">
                          <a:solidFill>
                            <a:schemeClr val="bg1"/>
                          </a:solidFill>
                          <a:latin typeface="Calibri" pitchFamily="34" charset="0"/>
                          <a:ea typeface="+mn-ea"/>
                          <a:cs typeface="Calibri" pitchFamily="34" charset="0"/>
                        </a:rPr>
                        <a:t>n=464)</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00" b="1" i="0" u="none" strike="noStrike" kern="1200" dirty="0" smtClean="0">
                          <a:solidFill>
                            <a:schemeClr val="bg1"/>
                          </a:solidFill>
                          <a:latin typeface="Calibri"/>
                          <a:ea typeface="+mn-ea"/>
                        </a:rPr>
                        <a:t> North East</a:t>
                      </a:r>
                      <a:br>
                        <a:rPr lang="en-US" sz="900" b="1" i="0" u="none" strike="noStrike" kern="1200" dirty="0" smtClean="0">
                          <a:solidFill>
                            <a:schemeClr val="bg1"/>
                          </a:solidFill>
                          <a:latin typeface="Calibri"/>
                          <a:ea typeface="+mn-ea"/>
                        </a:rPr>
                      </a:br>
                      <a:r>
                        <a:rPr lang="en-US" sz="900" b="1" i="0" u="none" strike="noStrike" kern="1200" baseline="0" dirty="0" smtClean="0">
                          <a:solidFill>
                            <a:schemeClr val="bg1"/>
                          </a:solidFill>
                          <a:latin typeface="Calibri" pitchFamily="34" charset="0"/>
                          <a:ea typeface="+mn-ea"/>
                          <a:cs typeface="Calibri" pitchFamily="34" charset="0"/>
                        </a:rPr>
                        <a:t>(n=37)</a:t>
                      </a:r>
                      <a:endParaRPr lang="en-US" sz="9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 Cold Storage Association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Farmer Producer Organization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Society or Cooperative</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Part of APMC (Mandi)</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NCCD (National Centre for Cold-chain Development)</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 None</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smtClean="0">
                          <a:solidFill>
                            <a:srgbClr val="002060"/>
                          </a:solidFill>
                          <a:latin typeface="Calibri"/>
                          <a:ea typeface="+mn-ea"/>
                          <a:cs typeface="+mn-cs"/>
                        </a:rPr>
                        <a:t>Export Associations Like MPEDA, APEDA</a:t>
                      </a:r>
                      <a:endParaRPr lang="en-US" sz="1000" b="0"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smtClean="0"/>
              <a:t>ANNEXURE</a:t>
            </a:r>
            <a:endParaRPr lang="en-US" dirty="0"/>
          </a:p>
        </p:txBody>
      </p:sp>
    </p:spTree>
  </p:cSld>
  <p:clrMapOvr>
    <a:masterClrMapping/>
  </p:clrMapOvr>
  <p:transition/>
  <p:timing>
    <p:tnLst>
      <p:par>
        <p:cTn id="1" dur="indefinite" restart="never" nodeType="tmRoot"/>
      </p:par>
    </p:tn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sz="2800" dirty="0" smtClean="0"/>
              <a:t>ALL INDIA SUMMARY STATUS</a:t>
            </a:r>
            <a:endParaRPr lang="en-US" sz="2800" dirty="0"/>
          </a:p>
        </p:txBody>
      </p:sp>
      <p:sp>
        <p:nvSpPr>
          <p:cNvPr id="9" name="TextBox 8"/>
          <p:cNvSpPr txBox="1"/>
          <p:nvPr/>
        </p:nvSpPr>
        <p:spPr>
          <a:xfrm>
            <a:off x="152577" y="1104900"/>
            <a:ext cx="2832102"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Cold Storage All India</a:t>
            </a:r>
            <a:endParaRPr lang="en-US" sz="1800" b="1" i="1" u="sng" dirty="0">
              <a:solidFill>
                <a:srgbClr val="002060"/>
              </a:solidFill>
              <a:latin typeface="Calibri" pitchFamily="34" charset="0"/>
            </a:endParaRPr>
          </a:p>
        </p:txBody>
      </p:sp>
      <p:sp>
        <p:nvSpPr>
          <p:cNvPr id="2234" name="Rectangle 186"/>
          <p:cNvSpPr>
            <a:spLocks noChangeArrowheads="1"/>
          </p:cNvSpPr>
          <p:nvPr/>
        </p:nvSpPr>
        <p:spPr bwMode="auto">
          <a:xfrm>
            <a:off x="0" y="0"/>
            <a:ext cx="6858000" cy="0"/>
          </a:xfrm>
          <a:prstGeom prst="rect">
            <a:avLst/>
          </a:prstGeom>
          <a:noFill/>
          <a:ln w="9525">
            <a:noFill/>
            <a:miter lim="800000"/>
            <a:headEnd/>
            <a:tailEnd/>
          </a:ln>
          <a:effectLst/>
        </p:spPr>
        <p:txBody>
          <a:bodyPr vert="horz" wrap="none" lIns="91440" tIns="45720" rIns="91440" bIns="45720" numCol="1" anchor="ctr" anchorCtr="0" compatLnSpc="1">
            <a:prstTxWarp prst="textNoShape">
              <a:avLst/>
            </a:prstTxWarp>
            <a:spAutoFit/>
          </a:bodyPr>
          <a:lstStyle/>
          <a:p>
            <a:endParaRPr lang="en-US" dirty="0"/>
          </a:p>
        </p:txBody>
      </p:sp>
      <p:grpSp>
        <p:nvGrpSpPr>
          <p:cNvPr id="2" name="Group 191"/>
          <p:cNvGrpSpPr>
            <a:grpSpLocks/>
          </p:cNvGrpSpPr>
          <p:nvPr/>
        </p:nvGrpSpPr>
        <p:grpSpPr bwMode="auto">
          <a:xfrm>
            <a:off x="-38068" y="1516102"/>
            <a:ext cx="6641558" cy="7741523"/>
            <a:chOff x="-941" y="9790"/>
            <a:chExt cx="66422" cy="77416"/>
          </a:xfrm>
        </p:grpSpPr>
        <p:pic>
          <p:nvPicPr>
            <p:cNvPr id="291" name="Picture 291" descr="IndiaKashmirPrint2Blank"/>
            <p:cNvPicPr>
              <a:picLocks noChangeAspect="1" noChangeArrowheads="1"/>
            </p:cNvPicPr>
            <p:nvPr/>
          </p:nvPicPr>
          <p:blipFill>
            <a:blip r:embed="rId2" cstate="print"/>
            <a:srcRect/>
            <a:stretch>
              <a:fillRect/>
            </a:stretch>
          </p:blipFill>
          <p:spPr bwMode="auto">
            <a:xfrm>
              <a:off x="12345" y="9790"/>
              <a:ext cx="50372" cy="75396"/>
            </a:xfrm>
            <a:prstGeom prst="rect">
              <a:avLst/>
            </a:prstGeom>
            <a:noFill/>
          </p:spPr>
        </p:pic>
        <p:sp>
          <p:nvSpPr>
            <p:cNvPr id="292" name="TextBox 204"/>
            <p:cNvSpPr txBox="1">
              <a:spLocks noChangeArrowheads="1"/>
            </p:cNvSpPr>
            <p:nvPr/>
          </p:nvSpPr>
          <p:spPr bwMode="auto">
            <a:xfrm>
              <a:off x="19189" y="56103"/>
              <a:ext cx="11577" cy="2629"/>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002060"/>
                  </a:solidFill>
                  <a:effectLst/>
                  <a:latin typeface="Arial" pitchFamily="34" charset="0"/>
                  <a:ea typeface="MS PGothic"/>
                  <a:cs typeface="Arial" pitchFamily="34" charset="0"/>
                </a:rPr>
                <a:t>Maharashtra</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293" name="TextBox 207"/>
            <p:cNvSpPr txBox="1">
              <a:spLocks noChangeArrowheads="1"/>
            </p:cNvSpPr>
            <p:nvPr/>
          </p:nvSpPr>
          <p:spPr bwMode="auto">
            <a:xfrm>
              <a:off x="-941" y="65958"/>
              <a:ext cx="21991" cy="2667"/>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200" b="0" i="0" u="none" strike="noStrike" cap="none" normalizeH="0" baseline="0" dirty="0" smtClean="0">
                  <a:ln>
                    <a:noFill/>
                  </a:ln>
                  <a:solidFill>
                    <a:srgbClr val="C00000"/>
                  </a:solidFill>
                  <a:effectLst/>
                  <a:latin typeface="Arial" pitchFamily="34" charset="0"/>
                  <a:ea typeface="MS PGothic"/>
                  <a:cs typeface="Arial" pitchFamily="34" charset="0"/>
                </a:rPr>
                <a:t>Mean Storage Capacity in MT</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294" name="TextBox 209"/>
            <p:cNvSpPr txBox="1">
              <a:spLocks noChangeArrowheads="1"/>
            </p:cNvSpPr>
            <p:nvPr/>
          </p:nvSpPr>
          <p:spPr bwMode="auto">
            <a:xfrm>
              <a:off x="-941" y="68924"/>
              <a:ext cx="23071" cy="2628"/>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200" b="0" i="0" u="none" strike="noStrike" cap="none" normalizeH="0" baseline="0" dirty="0" smtClean="0">
                  <a:ln>
                    <a:noFill/>
                  </a:ln>
                  <a:solidFill>
                    <a:srgbClr val="002060"/>
                  </a:solidFill>
                  <a:effectLst/>
                  <a:latin typeface="Arial" pitchFamily="34" charset="0"/>
                  <a:ea typeface="MS PGothic"/>
                  <a:cs typeface="Arial" pitchFamily="34" charset="0"/>
                </a:rPr>
                <a:t>Mean Cooling capacity (in KW)</a:t>
              </a:r>
              <a:endParaRPr kumimoji="0" lang="en-US" altLang="zh-TW" sz="1800" b="0" i="0" u="none" strike="noStrike" cap="none" normalizeH="0" baseline="0" dirty="0" smtClean="0">
                <a:ln>
                  <a:noFill/>
                </a:ln>
                <a:solidFill>
                  <a:schemeClr val="tx1"/>
                </a:solidFill>
                <a:effectLst/>
                <a:latin typeface="Arial" pitchFamily="34" charset="0"/>
              </a:endParaRPr>
            </a:p>
          </p:txBody>
        </p:sp>
        <p:grpSp>
          <p:nvGrpSpPr>
            <p:cNvPr id="3" name="Group 295"/>
            <p:cNvGrpSpPr>
              <a:grpSpLocks/>
            </p:cNvGrpSpPr>
            <p:nvPr/>
          </p:nvGrpSpPr>
          <p:grpSpPr bwMode="auto">
            <a:xfrm>
              <a:off x="20698" y="58576"/>
              <a:ext cx="6155" cy="5099"/>
              <a:chOff x="20697" y="58589"/>
              <a:chExt cx="6643" cy="4432"/>
            </a:xfrm>
          </p:grpSpPr>
          <p:sp>
            <p:nvSpPr>
              <p:cNvPr id="472" name="Oval 472"/>
              <p:cNvSpPr>
                <a:spLocks noChangeArrowheads="1"/>
              </p:cNvSpPr>
              <p:nvPr/>
            </p:nvSpPr>
            <p:spPr bwMode="auto">
              <a:xfrm>
                <a:off x="20697" y="59446"/>
                <a:ext cx="914" cy="914"/>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73" name="Oval 473"/>
              <p:cNvSpPr>
                <a:spLocks noChangeArrowheads="1"/>
              </p:cNvSpPr>
              <p:nvPr/>
            </p:nvSpPr>
            <p:spPr bwMode="auto">
              <a:xfrm>
                <a:off x="20697" y="61732"/>
                <a:ext cx="914" cy="914"/>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74" name="TextBox 64"/>
              <p:cNvSpPr txBox="1">
                <a:spLocks noChangeArrowheads="1"/>
              </p:cNvSpPr>
              <p:nvPr/>
            </p:nvSpPr>
            <p:spPr bwMode="auto">
              <a:xfrm>
                <a:off x="21160" y="58589"/>
                <a:ext cx="6180" cy="2140"/>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lvl="0" eaLnBrk="1" hangingPunct="1"/>
                <a:r>
                  <a:rPr lang="en-US" altLang="zh-TW" sz="1000" b="1" dirty="0" smtClean="0">
                    <a:solidFill>
                      <a:srgbClr val="C00000"/>
                    </a:solidFill>
                    <a:latin typeface="Arial" pitchFamily="34" charset="0"/>
                    <a:ea typeface="MS PGothic"/>
                    <a:cs typeface="Arial" pitchFamily="34" charset="0"/>
                  </a:rPr>
                  <a:t>1706.1</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75" name="TextBox 65"/>
              <p:cNvSpPr txBox="1">
                <a:spLocks noChangeArrowheads="1"/>
              </p:cNvSpPr>
              <p:nvPr/>
            </p:nvSpPr>
            <p:spPr bwMode="auto">
              <a:xfrm>
                <a:off x="20717" y="60881"/>
                <a:ext cx="5419" cy="2140"/>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534.4</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296" name="TextBox 211"/>
            <p:cNvSpPr txBox="1">
              <a:spLocks noChangeArrowheads="1"/>
            </p:cNvSpPr>
            <p:nvPr/>
          </p:nvSpPr>
          <p:spPr bwMode="auto">
            <a:xfrm>
              <a:off x="28461" y="38425"/>
              <a:ext cx="11576" cy="2629"/>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002060"/>
                  </a:solidFill>
                  <a:effectLst/>
                  <a:latin typeface="Arial" pitchFamily="34" charset="0"/>
                  <a:ea typeface="MS PGothic"/>
                  <a:cs typeface="Arial" pitchFamily="34" charset="0"/>
                </a:rPr>
                <a:t> UP</a:t>
              </a:r>
              <a:endParaRPr kumimoji="0" lang="en-US" altLang="zh-TW" sz="1800" b="0" i="0" u="none" strike="noStrike" cap="none" normalizeH="0" baseline="0" dirty="0" smtClean="0">
                <a:ln>
                  <a:noFill/>
                </a:ln>
                <a:solidFill>
                  <a:schemeClr val="tx1"/>
                </a:solidFill>
                <a:effectLst/>
                <a:latin typeface="Arial" pitchFamily="34" charset="0"/>
              </a:endParaRPr>
            </a:p>
          </p:txBody>
        </p:sp>
        <p:grpSp>
          <p:nvGrpSpPr>
            <p:cNvPr id="4" name="Group 297"/>
            <p:cNvGrpSpPr>
              <a:grpSpLocks/>
            </p:cNvGrpSpPr>
            <p:nvPr/>
          </p:nvGrpSpPr>
          <p:grpSpPr bwMode="auto">
            <a:xfrm>
              <a:off x="31967" y="40401"/>
              <a:ext cx="6159" cy="5105"/>
              <a:chOff x="31966" y="40411"/>
              <a:chExt cx="6648" cy="4437"/>
            </a:xfrm>
          </p:grpSpPr>
          <p:sp>
            <p:nvSpPr>
              <p:cNvPr id="468" name="Oval 468"/>
              <p:cNvSpPr>
                <a:spLocks noChangeArrowheads="1"/>
              </p:cNvSpPr>
              <p:nvPr/>
            </p:nvSpPr>
            <p:spPr bwMode="auto">
              <a:xfrm>
                <a:off x="31966" y="41270"/>
                <a:ext cx="914" cy="914"/>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69" name="Oval 469"/>
              <p:cNvSpPr>
                <a:spLocks noChangeArrowheads="1"/>
              </p:cNvSpPr>
              <p:nvPr/>
            </p:nvSpPr>
            <p:spPr bwMode="auto">
              <a:xfrm>
                <a:off x="31966" y="43556"/>
                <a:ext cx="914" cy="914"/>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70" name="TextBox 70"/>
              <p:cNvSpPr txBox="1">
                <a:spLocks noChangeArrowheads="1"/>
              </p:cNvSpPr>
              <p:nvPr/>
            </p:nvSpPr>
            <p:spPr bwMode="auto">
              <a:xfrm>
                <a:off x="32433" y="40411"/>
                <a:ext cx="6181" cy="2140"/>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6558.7</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71" name="TextBox 385"/>
              <p:cNvSpPr txBox="1">
                <a:spLocks noChangeArrowheads="1"/>
              </p:cNvSpPr>
              <p:nvPr/>
            </p:nvSpPr>
            <p:spPr bwMode="auto">
              <a:xfrm>
                <a:off x="32396" y="42708"/>
                <a:ext cx="5420" cy="2140"/>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291.0</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298" name="TextBox 213"/>
            <p:cNvSpPr txBox="1">
              <a:spLocks noChangeArrowheads="1"/>
            </p:cNvSpPr>
            <p:nvPr/>
          </p:nvSpPr>
          <p:spPr bwMode="auto">
            <a:xfrm>
              <a:off x="23285" y="46222"/>
              <a:ext cx="11577" cy="2629"/>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002060"/>
                  </a:solidFill>
                  <a:effectLst/>
                  <a:latin typeface="Arial" pitchFamily="34" charset="0"/>
                  <a:ea typeface="MS PGothic"/>
                  <a:cs typeface="Arial" pitchFamily="34" charset="0"/>
                </a:rPr>
                <a:t> MP</a:t>
              </a:r>
              <a:endParaRPr kumimoji="0" lang="en-US" altLang="zh-TW" sz="1800" b="0" i="0" u="none" strike="noStrike" cap="none" normalizeH="0" baseline="0" dirty="0" smtClean="0">
                <a:ln>
                  <a:noFill/>
                </a:ln>
                <a:solidFill>
                  <a:schemeClr val="tx1"/>
                </a:solidFill>
                <a:effectLst/>
                <a:latin typeface="Arial" pitchFamily="34" charset="0"/>
              </a:endParaRPr>
            </a:p>
          </p:txBody>
        </p:sp>
        <p:grpSp>
          <p:nvGrpSpPr>
            <p:cNvPr id="5" name="Group 299"/>
            <p:cNvGrpSpPr>
              <a:grpSpLocks/>
            </p:cNvGrpSpPr>
            <p:nvPr/>
          </p:nvGrpSpPr>
          <p:grpSpPr bwMode="auto">
            <a:xfrm>
              <a:off x="26790" y="47957"/>
              <a:ext cx="6158" cy="4585"/>
              <a:chOff x="26789" y="48049"/>
              <a:chExt cx="6646" cy="3985"/>
            </a:xfrm>
          </p:grpSpPr>
          <p:sp>
            <p:nvSpPr>
              <p:cNvPr id="464" name="Oval 464"/>
              <p:cNvSpPr>
                <a:spLocks noChangeArrowheads="1"/>
              </p:cNvSpPr>
              <p:nvPr/>
            </p:nvSpPr>
            <p:spPr bwMode="auto">
              <a:xfrm>
                <a:off x="26789" y="48914"/>
                <a:ext cx="915" cy="914"/>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65" name="Oval 465"/>
              <p:cNvSpPr>
                <a:spLocks noChangeArrowheads="1"/>
              </p:cNvSpPr>
              <p:nvPr/>
            </p:nvSpPr>
            <p:spPr bwMode="auto">
              <a:xfrm>
                <a:off x="26789" y="50747"/>
                <a:ext cx="915" cy="914"/>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66" name="TextBox 380"/>
              <p:cNvSpPr txBox="1">
                <a:spLocks noChangeArrowheads="1"/>
              </p:cNvSpPr>
              <p:nvPr/>
            </p:nvSpPr>
            <p:spPr bwMode="auto">
              <a:xfrm>
                <a:off x="27255" y="48049"/>
                <a:ext cx="6180" cy="2140"/>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5447.6</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67" name="TextBox 77"/>
              <p:cNvSpPr txBox="1">
                <a:spLocks noChangeArrowheads="1"/>
              </p:cNvSpPr>
              <p:nvPr/>
            </p:nvSpPr>
            <p:spPr bwMode="auto">
              <a:xfrm>
                <a:off x="27195" y="49894"/>
                <a:ext cx="4658" cy="2140"/>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83.7</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00" name="TextBox 215"/>
            <p:cNvSpPr txBox="1">
              <a:spLocks noChangeArrowheads="1"/>
            </p:cNvSpPr>
            <p:nvPr/>
          </p:nvSpPr>
          <p:spPr bwMode="auto">
            <a:xfrm>
              <a:off x="28766" y="59608"/>
              <a:ext cx="3829" cy="2629"/>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901929"/>
                  </a:solidFill>
                  <a:effectLst/>
                  <a:latin typeface="Arial" pitchFamily="34" charset="0"/>
                  <a:ea typeface="MS PGothic"/>
                  <a:cs typeface="Arial" pitchFamily="34" charset="0"/>
                </a:rPr>
                <a:t>AP</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01" name="TextBox 216"/>
            <p:cNvSpPr txBox="1">
              <a:spLocks noChangeArrowheads="1"/>
            </p:cNvSpPr>
            <p:nvPr/>
          </p:nvSpPr>
          <p:spPr bwMode="auto">
            <a:xfrm>
              <a:off x="21933" y="71819"/>
              <a:ext cx="8592" cy="2629"/>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901929"/>
                  </a:solidFill>
                  <a:effectLst/>
                  <a:latin typeface="Arial" pitchFamily="34" charset="0"/>
                  <a:ea typeface="MS PGothic"/>
                  <a:cs typeface="Arial" pitchFamily="34" charset="0"/>
                </a:rPr>
                <a:t>Karnataka</a:t>
              </a:r>
              <a:endParaRPr kumimoji="0" lang="en-US" altLang="zh-TW" sz="1800" b="0" i="0" u="none" strike="noStrike" cap="none" normalizeH="0" baseline="0" dirty="0" smtClean="0">
                <a:ln>
                  <a:noFill/>
                </a:ln>
                <a:solidFill>
                  <a:schemeClr val="tx1"/>
                </a:solidFill>
                <a:effectLst/>
                <a:latin typeface="Arial" pitchFamily="34" charset="0"/>
              </a:endParaRPr>
            </a:p>
          </p:txBody>
        </p:sp>
        <p:grpSp>
          <p:nvGrpSpPr>
            <p:cNvPr id="6" name="Group 302"/>
            <p:cNvGrpSpPr>
              <a:grpSpLocks/>
            </p:cNvGrpSpPr>
            <p:nvPr/>
          </p:nvGrpSpPr>
          <p:grpSpPr bwMode="auto">
            <a:xfrm>
              <a:off x="57520" y="71853"/>
              <a:ext cx="6502" cy="5087"/>
              <a:chOff x="57422" y="71829"/>
              <a:chExt cx="7016" cy="4421"/>
            </a:xfrm>
          </p:grpSpPr>
          <p:sp>
            <p:nvSpPr>
              <p:cNvPr id="460" name="Oval 460"/>
              <p:cNvSpPr>
                <a:spLocks noChangeArrowheads="1"/>
              </p:cNvSpPr>
              <p:nvPr/>
            </p:nvSpPr>
            <p:spPr bwMode="auto">
              <a:xfrm>
                <a:off x="58582" y="72450"/>
                <a:ext cx="914" cy="915"/>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61" name="Oval 461"/>
              <p:cNvSpPr>
                <a:spLocks noChangeArrowheads="1"/>
              </p:cNvSpPr>
              <p:nvPr/>
            </p:nvSpPr>
            <p:spPr bwMode="auto">
              <a:xfrm>
                <a:off x="58582" y="74736"/>
                <a:ext cx="914" cy="915"/>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62" name="TextBox 376"/>
              <p:cNvSpPr txBox="1">
                <a:spLocks noChangeArrowheads="1"/>
              </p:cNvSpPr>
              <p:nvPr/>
            </p:nvSpPr>
            <p:spPr bwMode="auto">
              <a:xfrm>
                <a:off x="59019" y="71829"/>
                <a:ext cx="5419" cy="2141"/>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274.6</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63" name="TextBox 377"/>
              <p:cNvSpPr txBox="1">
                <a:spLocks noChangeArrowheads="1"/>
              </p:cNvSpPr>
              <p:nvPr/>
            </p:nvSpPr>
            <p:spPr bwMode="auto">
              <a:xfrm>
                <a:off x="57422" y="74110"/>
                <a:ext cx="6179" cy="2140"/>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altLang="zh-TW" sz="1000" b="1" dirty="0" smtClean="0">
                    <a:solidFill>
                      <a:srgbClr val="002060"/>
                    </a:solidFill>
                    <a:latin typeface="Arial" pitchFamily="34" charset="0"/>
                    <a:ea typeface="MS PGothic"/>
                    <a:cs typeface="Arial" pitchFamily="34" charset="0"/>
                  </a:rPr>
                  <a:t>    20.2</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03" name="TextBox 218"/>
            <p:cNvSpPr txBox="1">
              <a:spLocks noChangeArrowheads="1"/>
            </p:cNvSpPr>
            <p:nvPr/>
          </p:nvSpPr>
          <p:spPr bwMode="auto">
            <a:xfrm>
              <a:off x="51525" y="40323"/>
              <a:ext cx="6401" cy="2629"/>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901929"/>
                  </a:solidFill>
                  <a:effectLst/>
                  <a:latin typeface="Arial" pitchFamily="34" charset="0"/>
                  <a:ea typeface="MS PGothic"/>
                  <a:cs typeface="Arial" pitchFamily="34" charset="0"/>
                </a:rPr>
                <a:t>Assam</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04" name="TextBox 219"/>
            <p:cNvSpPr txBox="1">
              <a:spLocks noChangeArrowheads="1"/>
            </p:cNvSpPr>
            <p:nvPr/>
          </p:nvSpPr>
          <p:spPr bwMode="auto">
            <a:xfrm>
              <a:off x="40437" y="42806"/>
              <a:ext cx="5449" cy="2629"/>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901929"/>
                  </a:solidFill>
                  <a:effectLst/>
                  <a:latin typeface="Arial" pitchFamily="34" charset="0"/>
                  <a:ea typeface="MS PGothic"/>
                  <a:cs typeface="Arial" pitchFamily="34" charset="0"/>
                </a:rPr>
                <a:t>Bihar</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05" name="TextBox 220"/>
            <p:cNvSpPr txBox="1">
              <a:spLocks noChangeArrowheads="1"/>
            </p:cNvSpPr>
            <p:nvPr/>
          </p:nvSpPr>
          <p:spPr bwMode="auto">
            <a:xfrm>
              <a:off x="19640" y="30678"/>
              <a:ext cx="11570" cy="2629"/>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002060"/>
                  </a:solidFill>
                  <a:effectLst/>
                  <a:latin typeface="Arial" pitchFamily="34" charset="0"/>
                  <a:ea typeface="MS PGothic"/>
                  <a:cs typeface="Arial" pitchFamily="34" charset="0"/>
                </a:rPr>
                <a:t> Chandigarh</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06" name="TextBox 221"/>
            <p:cNvSpPr txBox="1">
              <a:spLocks noChangeArrowheads="1"/>
            </p:cNvSpPr>
            <p:nvPr/>
          </p:nvSpPr>
          <p:spPr bwMode="auto">
            <a:xfrm>
              <a:off x="33706" y="52598"/>
              <a:ext cx="10497" cy="2629"/>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901929"/>
                  </a:solidFill>
                  <a:effectLst/>
                  <a:latin typeface="Arial" pitchFamily="34" charset="0"/>
                  <a:ea typeface="MS PGothic"/>
                  <a:cs typeface="Arial" pitchFamily="34" charset="0"/>
                </a:rPr>
                <a:t>Chhattisgarh</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07" name="TextBox 222"/>
            <p:cNvSpPr txBox="1">
              <a:spLocks noChangeArrowheads="1"/>
            </p:cNvSpPr>
            <p:nvPr/>
          </p:nvSpPr>
          <p:spPr bwMode="auto">
            <a:xfrm>
              <a:off x="23774" y="34774"/>
              <a:ext cx="6020" cy="2628"/>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002060"/>
                  </a:solidFill>
                  <a:effectLst/>
                  <a:latin typeface="Arial" pitchFamily="34" charset="0"/>
                  <a:ea typeface="MS PGothic"/>
                  <a:cs typeface="Arial" pitchFamily="34" charset="0"/>
                </a:rPr>
                <a:t>  Delhi</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08" name="TextBox 223"/>
            <p:cNvSpPr txBox="1">
              <a:spLocks noChangeArrowheads="1"/>
            </p:cNvSpPr>
            <p:nvPr/>
          </p:nvSpPr>
          <p:spPr bwMode="auto">
            <a:xfrm>
              <a:off x="20332" y="69254"/>
              <a:ext cx="5735" cy="2629"/>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002060"/>
                  </a:solidFill>
                  <a:effectLst/>
                  <a:latin typeface="Arial" pitchFamily="34" charset="0"/>
                  <a:ea typeface="MS PGothic"/>
                  <a:cs typeface="Arial" pitchFamily="34" charset="0"/>
                </a:rPr>
                <a:t>   Goa</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09" name="TextBox 224"/>
            <p:cNvSpPr txBox="1">
              <a:spLocks noChangeArrowheads="1"/>
            </p:cNvSpPr>
            <p:nvPr/>
          </p:nvSpPr>
          <p:spPr bwMode="auto">
            <a:xfrm>
              <a:off x="12648" y="46457"/>
              <a:ext cx="11577" cy="2629"/>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002060"/>
                  </a:solidFill>
                  <a:effectLst/>
                  <a:latin typeface="Arial" pitchFamily="34" charset="0"/>
                  <a:ea typeface="MS PGothic"/>
                  <a:cs typeface="Arial" pitchFamily="34" charset="0"/>
                </a:rPr>
                <a:t>Gujarat</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10" name="TextBox 225"/>
            <p:cNvSpPr txBox="1">
              <a:spLocks noChangeArrowheads="1"/>
            </p:cNvSpPr>
            <p:nvPr/>
          </p:nvSpPr>
          <p:spPr bwMode="auto">
            <a:xfrm>
              <a:off x="22682" y="33167"/>
              <a:ext cx="8116" cy="2629"/>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002060"/>
                  </a:solidFill>
                  <a:effectLst/>
                  <a:latin typeface="Arial" pitchFamily="34" charset="0"/>
                  <a:ea typeface="MS PGothic"/>
                  <a:cs typeface="Arial" pitchFamily="34" charset="0"/>
                </a:rPr>
                <a:t>  Haryana</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11" name="TextBox 226"/>
            <p:cNvSpPr txBox="1">
              <a:spLocks noChangeArrowheads="1"/>
            </p:cNvSpPr>
            <p:nvPr/>
          </p:nvSpPr>
          <p:spPr bwMode="auto">
            <a:xfrm>
              <a:off x="26879" y="27173"/>
              <a:ext cx="3830" cy="2629"/>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901929"/>
                  </a:solidFill>
                  <a:effectLst/>
                  <a:latin typeface="Arial" pitchFamily="34" charset="0"/>
                  <a:ea typeface="MS PGothic"/>
                  <a:cs typeface="Arial" pitchFamily="34" charset="0"/>
                </a:rPr>
                <a:t>HP</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12" name="TextBox 227"/>
            <p:cNvSpPr txBox="1">
              <a:spLocks noChangeArrowheads="1"/>
            </p:cNvSpPr>
            <p:nvPr/>
          </p:nvSpPr>
          <p:spPr bwMode="auto">
            <a:xfrm>
              <a:off x="26314" y="21915"/>
              <a:ext cx="5449" cy="2629"/>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901929"/>
                  </a:solidFill>
                  <a:effectLst/>
                  <a:latin typeface="Arial" pitchFamily="34" charset="0"/>
                  <a:ea typeface="MS PGothic"/>
                  <a:cs typeface="Arial" pitchFamily="34" charset="0"/>
                </a:rPr>
                <a:t>J &amp; K</a:t>
              </a:r>
              <a:endParaRPr kumimoji="0" lang="en-US" altLang="zh-TW" sz="1800" b="0" i="0" u="none" strike="noStrike" cap="none" normalizeH="0" baseline="0" dirty="0" smtClean="0">
                <a:ln>
                  <a:noFill/>
                </a:ln>
                <a:solidFill>
                  <a:schemeClr val="tx1"/>
                </a:solidFill>
                <a:effectLst/>
                <a:latin typeface="Arial" pitchFamily="34" charset="0"/>
              </a:endParaRPr>
            </a:p>
          </p:txBody>
        </p:sp>
        <p:grpSp>
          <p:nvGrpSpPr>
            <p:cNvPr id="7" name="Group 313"/>
            <p:cNvGrpSpPr>
              <a:grpSpLocks/>
            </p:cNvGrpSpPr>
            <p:nvPr/>
          </p:nvGrpSpPr>
          <p:grpSpPr bwMode="auto">
            <a:xfrm>
              <a:off x="28221" y="61358"/>
              <a:ext cx="5671" cy="4515"/>
              <a:chOff x="28227" y="61361"/>
              <a:chExt cx="5459" cy="5048"/>
            </a:xfrm>
          </p:grpSpPr>
          <p:sp>
            <p:nvSpPr>
              <p:cNvPr id="456" name="Oval 456"/>
              <p:cNvSpPr>
                <a:spLocks noChangeArrowheads="1"/>
              </p:cNvSpPr>
              <p:nvPr/>
            </p:nvSpPr>
            <p:spPr bwMode="auto">
              <a:xfrm>
                <a:off x="28227" y="62223"/>
                <a:ext cx="915" cy="914"/>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57" name="Oval 457"/>
              <p:cNvSpPr>
                <a:spLocks noChangeArrowheads="1"/>
              </p:cNvSpPr>
              <p:nvPr/>
            </p:nvSpPr>
            <p:spPr bwMode="auto">
              <a:xfrm>
                <a:off x="28227" y="64509"/>
                <a:ext cx="915" cy="914"/>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58" name="TextBox 45"/>
              <p:cNvSpPr txBox="1">
                <a:spLocks noChangeArrowheads="1"/>
              </p:cNvSpPr>
              <p:nvPr/>
            </p:nvSpPr>
            <p:spPr bwMode="auto">
              <a:xfrm>
                <a:off x="29192" y="61361"/>
                <a:ext cx="4494"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3929</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59" name="TextBox 373"/>
              <p:cNvSpPr txBox="1">
                <a:spLocks noChangeArrowheads="1"/>
              </p:cNvSpPr>
              <p:nvPr/>
            </p:nvSpPr>
            <p:spPr bwMode="auto">
              <a:xfrm>
                <a:off x="28290" y="63656"/>
                <a:ext cx="4833"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113.0</a:t>
                </a:r>
                <a:endParaRPr kumimoji="0" lang="en-US" altLang="zh-TW" sz="1800" b="0" i="0" u="none" strike="noStrike" cap="none" normalizeH="0" baseline="0" dirty="0" smtClean="0">
                  <a:ln>
                    <a:noFill/>
                  </a:ln>
                  <a:solidFill>
                    <a:schemeClr val="tx1"/>
                  </a:solidFill>
                  <a:effectLst/>
                  <a:latin typeface="Arial" pitchFamily="34" charset="0"/>
                </a:endParaRPr>
              </a:p>
            </p:txBody>
          </p:sp>
        </p:grpSp>
        <p:grpSp>
          <p:nvGrpSpPr>
            <p:cNvPr id="10" name="Group 314"/>
            <p:cNvGrpSpPr>
              <a:grpSpLocks/>
            </p:cNvGrpSpPr>
            <p:nvPr/>
          </p:nvGrpSpPr>
          <p:grpSpPr bwMode="auto">
            <a:xfrm>
              <a:off x="59281" y="46777"/>
              <a:ext cx="6200" cy="4483"/>
              <a:chOff x="59288" y="46753"/>
              <a:chExt cx="5968" cy="5009"/>
            </a:xfrm>
          </p:grpSpPr>
          <p:sp>
            <p:nvSpPr>
              <p:cNvPr id="452" name="Oval 452"/>
              <p:cNvSpPr>
                <a:spLocks noChangeArrowheads="1"/>
              </p:cNvSpPr>
              <p:nvPr/>
            </p:nvSpPr>
            <p:spPr bwMode="auto">
              <a:xfrm>
                <a:off x="59288" y="47613"/>
                <a:ext cx="915" cy="914"/>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53" name="Oval 453"/>
              <p:cNvSpPr>
                <a:spLocks noChangeArrowheads="1"/>
              </p:cNvSpPr>
              <p:nvPr/>
            </p:nvSpPr>
            <p:spPr bwMode="auto">
              <a:xfrm>
                <a:off x="59288" y="49899"/>
                <a:ext cx="915" cy="914"/>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54" name="TextBox 50"/>
              <p:cNvSpPr txBox="1">
                <a:spLocks noChangeArrowheads="1"/>
              </p:cNvSpPr>
              <p:nvPr/>
            </p:nvSpPr>
            <p:spPr bwMode="auto">
              <a:xfrm>
                <a:off x="59744" y="46753"/>
                <a:ext cx="5512" cy="2751"/>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altLang="zh-TW" sz="1000" b="1" dirty="0" smtClean="0">
                    <a:solidFill>
                      <a:srgbClr val="C00000"/>
                    </a:solidFill>
                    <a:latin typeface="Arial" pitchFamily="34" charset="0"/>
                    <a:ea typeface="MS PGothic"/>
                    <a:cs typeface="Arial" pitchFamily="34" charset="0"/>
                  </a:rPr>
                  <a:t>7790.9</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55" name="TextBox 369"/>
              <p:cNvSpPr txBox="1">
                <a:spLocks noChangeArrowheads="1"/>
              </p:cNvSpPr>
              <p:nvPr/>
            </p:nvSpPr>
            <p:spPr bwMode="auto">
              <a:xfrm>
                <a:off x="60086" y="49011"/>
                <a:ext cx="4833" cy="2751"/>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altLang="zh-TW" sz="1000" b="1" dirty="0" smtClean="0">
                    <a:solidFill>
                      <a:srgbClr val="002060"/>
                    </a:solidFill>
                    <a:latin typeface="Arial" pitchFamily="34" charset="0"/>
                    <a:ea typeface="MS PGothic"/>
                    <a:cs typeface="Arial" pitchFamily="34" charset="0"/>
                  </a:rPr>
                  <a:t>465.5</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15" name="Straight Arrow Connector 315"/>
            <p:cNvSpPr>
              <a:spLocks noChangeShapeType="1"/>
            </p:cNvSpPr>
            <p:nvPr/>
          </p:nvSpPr>
          <p:spPr bwMode="auto">
            <a:xfrm rot="16200000" flipH="1">
              <a:off x="55327" y="43377"/>
              <a:ext cx="4393" cy="3529"/>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sp>
          <p:nvSpPr>
            <p:cNvPr id="316" name="Straight Arrow Connector 316"/>
            <p:cNvSpPr>
              <a:spLocks noChangeShapeType="1"/>
            </p:cNvSpPr>
            <p:nvPr/>
          </p:nvSpPr>
          <p:spPr bwMode="auto">
            <a:xfrm rot="5400000" flipH="1" flipV="1">
              <a:off x="40683" y="40756"/>
              <a:ext cx="5114" cy="1036"/>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grpSp>
          <p:nvGrpSpPr>
            <p:cNvPr id="11" name="Group 317"/>
            <p:cNvGrpSpPr>
              <a:grpSpLocks/>
            </p:cNvGrpSpPr>
            <p:nvPr/>
          </p:nvGrpSpPr>
          <p:grpSpPr bwMode="auto">
            <a:xfrm>
              <a:off x="42351" y="33307"/>
              <a:ext cx="6196" cy="4508"/>
              <a:chOff x="42346" y="33309"/>
              <a:chExt cx="5964" cy="5040"/>
            </a:xfrm>
          </p:grpSpPr>
          <p:sp>
            <p:nvSpPr>
              <p:cNvPr id="448" name="Oval 448"/>
              <p:cNvSpPr>
                <a:spLocks noChangeArrowheads="1"/>
              </p:cNvSpPr>
              <p:nvPr/>
            </p:nvSpPr>
            <p:spPr bwMode="auto">
              <a:xfrm>
                <a:off x="42346" y="34168"/>
                <a:ext cx="914" cy="915"/>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49" name="Oval 449"/>
              <p:cNvSpPr>
                <a:spLocks noChangeArrowheads="1"/>
              </p:cNvSpPr>
              <p:nvPr/>
            </p:nvSpPr>
            <p:spPr bwMode="auto">
              <a:xfrm>
                <a:off x="42346" y="36454"/>
                <a:ext cx="914" cy="915"/>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50" name="TextBox 364"/>
              <p:cNvSpPr txBox="1">
                <a:spLocks noChangeArrowheads="1"/>
              </p:cNvSpPr>
              <p:nvPr/>
            </p:nvSpPr>
            <p:spPr bwMode="auto">
              <a:xfrm>
                <a:off x="42798" y="33309"/>
                <a:ext cx="5512"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5329.7</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51" name="TextBox 365"/>
              <p:cNvSpPr txBox="1">
                <a:spLocks noChangeArrowheads="1"/>
              </p:cNvSpPr>
              <p:nvPr/>
            </p:nvSpPr>
            <p:spPr bwMode="auto">
              <a:xfrm>
                <a:off x="42782" y="35596"/>
                <a:ext cx="5173"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 245.4</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18" name="Straight Arrow Connector 318"/>
            <p:cNvSpPr>
              <a:spLocks noChangeShapeType="1"/>
            </p:cNvSpPr>
            <p:nvPr/>
          </p:nvSpPr>
          <p:spPr bwMode="auto">
            <a:xfrm rot="10800000">
              <a:off x="15842" y="28927"/>
              <a:ext cx="6738" cy="3214"/>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grpSp>
          <p:nvGrpSpPr>
            <p:cNvPr id="12" name="Group 319"/>
            <p:cNvGrpSpPr>
              <a:grpSpLocks/>
            </p:cNvGrpSpPr>
            <p:nvPr/>
          </p:nvGrpSpPr>
          <p:grpSpPr bwMode="auto">
            <a:xfrm>
              <a:off x="11285" y="25714"/>
              <a:ext cx="6723" cy="4484"/>
              <a:chOff x="11285" y="25714"/>
              <a:chExt cx="6471" cy="5013"/>
            </a:xfrm>
          </p:grpSpPr>
          <p:sp>
            <p:nvSpPr>
              <p:cNvPr id="444" name="Oval 444"/>
              <p:cNvSpPr>
                <a:spLocks noChangeArrowheads="1"/>
              </p:cNvSpPr>
              <p:nvPr/>
            </p:nvSpPr>
            <p:spPr bwMode="auto">
              <a:xfrm>
                <a:off x="11285" y="26572"/>
                <a:ext cx="914" cy="915"/>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45" name="Oval 445"/>
              <p:cNvSpPr>
                <a:spLocks noChangeArrowheads="1"/>
              </p:cNvSpPr>
              <p:nvPr/>
            </p:nvSpPr>
            <p:spPr bwMode="auto">
              <a:xfrm>
                <a:off x="11285" y="28858"/>
                <a:ext cx="914" cy="915"/>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46" name="TextBox 360"/>
              <p:cNvSpPr txBox="1">
                <a:spLocks noChangeArrowheads="1"/>
              </p:cNvSpPr>
              <p:nvPr/>
            </p:nvSpPr>
            <p:spPr bwMode="auto">
              <a:xfrm>
                <a:off x="11597" y="25714"/>
                <a:ext cx="6159" cy="2726"/>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 7610.0</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47" name="TextBox 361"/>
              <p:cNvSpPr txBox="1">
                <a:spLocks noChangeArrowheads="1"/>
              </p:cNvSpPr>
              <p:nvPr/>
            </p:nvSpPr>
            <p:spPr bwMode="auto">
              <a:xfrm>
                <a:off x="11597" y="28000"/>
                <a:ext cx="4692" cy="2727"/>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 12.0</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20" name="Straight Arrow Connector 320"/>
            <p:cNvSpPr>
              <a:spLocks noChangeShapeType="1"/>
            </p:cNvSpPr>
            <p:nvPr/>
          </p:nvSpPr>
          <p:spPr bwMode="auto">
            <a:xfrm rot="16200000" flipH="1">
              <a:off x="32144" y="59076"/>
              <a:ext cx="10520" cy="2824"/>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grpSp>
          <p:nvGrpSpPr>
            <p:cNvPr id="13" name="Group 321"/>
            <p:cNvGrpSpPr>
              <a:grpSpLocks/>
            </p:cNvGrpSpPr>
            <p:nvPr/>
          </p:nvGrpSpPr>
          <p:grpSpPr bwMode="auto">
            <a:xfrm>
              <a:off x="37504" y="65740"/>
              <a:ext cx="6189" cy="4515"/>
              <a:chOff x="37499" y="65744"/>
              <a:chExt cx="5957" cy="5048"/>
            </a:xfrm>
          </p:grpSpPr>
          <p:sp>
            <p:nvSpPr>
              <p:cNvPr id="440" name="Oval 440"/>
              <p:cNvSpPr>
                <a:spLocks noChangeArrowheads="1"/>
              </p:cNvSpPr>
              <p:nvPr/>
            </p:nvSpPr>
            <p:spPr bwMode="auto">
              <a:xfrm>
                <a:off x="37499" y="66606"/>
                <a:ext cx="914" cy="914"/>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41" name="Oval 441"/>
              <p:cNvSpPr>
                <a:spLocks noChangeArrowheads="1"/>
              </p:cNvSpPr>
              <p:nvPr/>
            </p:nvSpPr>
            <p:spPr bwMode="auto">
              <a:xfrm>
                <a:off x="37499" y="68892"/>
                <a:ext cx="914" cy="914"/>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42" name="TextBox 356"/>
              <p:cNvSpPr txBox="1">
                <a:spLocks noChangeArrowheads="1"/>
              </p:cNvSpPr>
              <p:nvPr/>
            </p:nvSpPr>
            <p:spPr bwMode="auto">
              <a:xfrm>
                <a:off x="37944" y="65744"/>
                <a:ext cx="5512"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5698.6</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43" name="TextBox 357"/>
              <p:cNvSpPr txBox="1">
                <a:spLocks noChangeArrowheads="1"/>
              </p:cNvSpPr>
              <p:nvPr/>
            </p:nvSpPr>
            <p:spPr bwMode="auto">
              <a:xfrm>
                <a:off x="37920" y="68039"/>
                <a:ext cx="4833"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169.4</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22" name="Straight Arrow Connector 322"/>
            <p:cNvSpPr>
              <a:spLocks noChangeShapeType="1"/>
            </p:cNvSpPr>
            <p:nvPr/>
          </p:nvSpPr>
          <p:spPr bwMode="auto">
            <a:xfrm rot="10800000" flipV="1">
              <a:off x="16226" y="36233"/>
              <a:ext cx="9177" cy="584"/>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sp>
          <p:nvSpPr>
            <p:cNvPr id="323" name="Straight Arrow Connector 323"/>
            <p:cNvSpPr>
              <a:spLocks noChangeShapeType="1"/>
            </p:cNvSpPr>
            <p:nvPr/>
          </p:nvSpPr>
          <p:spPr bwMode="auto">
            <a:xfrm rot="10800000" flipV="1">
              <a:off x="19756" y="71008"/>
              <a:ext cx="2824" cy="2631"/>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grpSp>
          <p:nvGrpSpPr>
            <p:cNvPr id="14" name="Group 324"/>
            <p:cNvGrpSpPr>
              <a:grpSpLocks/>
            </p:cNvGrpSpPr>
            <p:nvPr/>
          </p:nvGrpSpPr>
          <p:grpSpPr bwMode="auto">
            <a:xfrm>
              <a:off x="16224" y="72762"/>
              <a:ext cx="6198" cy="4503"/>
              <a:chOff x="16226" y="72757"/>
              <a:chExt cx="5967" cy="5034"/>
            </a:xfrm>
          </p:grpSpPr>
          <p:sp>
            <p:nvSpPr>
              <p:cNvPr id="436" name="Oval 436"/>
              <p:cNvSpPr>
                <a:spLocks noChangeArrowheads="1"/>
              </p:cNvSpPr>
              <p:nvPr/>
            </p:nvSpPr>
            <p:spPr bwMode="auto">
              <a:xfrm>
                <a:off x="16226" y="73620"/>
                <a:ext cx="915" cy="914"/>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37" name="Oval 437"/>
              <p:cNvSpPr>
                <a:spLocks noChangeArrowheads="1"/>
              </p:cNvSpPr>
              <p:nvPr/>
            </p:nvSpPr>
            <p:spPr bwMode="auto">
              <a:xfrm>
                <a:off x="16226" y="75906"/>
                <a:ext cx="915" cy="914"/>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38" name="TextBox 352"/>
              <p:cNvSpPr txBox="1">
                <a:spLocks noChangeArrowheads="1"/>
              </p:cNvSpPr>
              <p:nvPr/>
            </p:nvSpPr>
            <p:spPr bwMode="auto">
              <a:xfrm>
                <a:off x="16680" y="72757"/>
                <a:ext cx="5513"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1168.3</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39" name="TextBox 353"/>
              <p:cNvSpPr txBox="1">
                <a:spLocks noChangeArrowheads="1"/>
              </p:cNvSpPr>
              <p:nvPr/>
            </p:nvSpPr>
            <p:spPr bwMode="auto">
              <a:xfrm>
                <a:off x="16286" y="75038"/>
                <a:ext cx="4834"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altLang="zh-TW" sz="1000" b="1" dirty="0" smtClean="0">
                    <a:solidFill>
                      <a:srgbClr val="002060"/>
                    </a:solidFill>
                    <a:latin typeface="Arial" pitchFamily="34" charset="0"/>
                    <a:ea typeface="MS PGothic"/>
                    <a:cs typeface="Arial" pitchFamily="34" charset="0"/>
                  </a:rPr>
                  <a:t>  78.2</a:t>
                </a:r>
                <a:endParaRPr kumimoji="0" lang="en-US" altLang="zh-TW" sz="1800" b="0" i="0" u="none" strike="noStrike" cap="none" normalizeH="0" baseline="0" dirty="0" smtClean="0">
                  <a:ln>
                    <a:noFill/>
                  </a:ln>
                  <a:solidFill>
                    <a:schemeClr val="tx1"/>
                  </a:solidFill>
                  <a:effectLst/>
                  <a:latin typeface="Arial" pitchFamily="34" charset="0"/>
                </a:endParaRPr>
              </a:p>
            </p:txBody>
          </p:sp>
        </p:grpSp>
        <p:grpSp>
          <p:nvGrpSpPr>
            <p:cNvPr id="15" name="Group 325"/>
            <p:cNvGrpSpPr>
              <a:grpSpLocks/>
            </p:cNvGrpSpPr>
            <p:nvPr/>
          </p:nvGrpSpPr>
          <p:grpSpPr bwMode="auto">
            <a:xfrm>
              <a:off x="15368" y="48222"/>
              <a:ext cx="5629" cy="5085"/>
              <a:chOff x="15367" y="48212"/>
              <a:chExt cx="6076" cy="4419"/>
            </a:xfrm>
          </p:grpSpPr>
          <p:sp>
            <p:nvSpPr>
              <p:cNvPr id="432" name="Oval 432"/>
              <p:cNvSpPr>
                <a:spLocks noChangeArrowheads="1"/>
              </p:cNvSpPr>
              <p:nvPr/>
            </p:nvSpPr>
            <p:spPr bwMode="auto">
              <a:xfrm>
                <a:off x="15367" y="49072"/>
                <a:ext cx="915" cy="914"/>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33" name="Oval 433"/>
              <p:cNvSpPr>
                <a:spLocks noChangeArrowheads="1"/>
              </p:cNvSpPr>
              <p:nvPr/>
            </p:nvSpPr>
            <p:spPr bwMode="auto">
              <a:xfrm>
                <a:off x="15367" y="51358"/>
                <a:ext cx="915" cy="914"/>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34" name="TextBox 348"/>
              <p:cNvSpPr txBox="1">
                <a:spLocks noChangeArrowheads="1"/>
              </p:cNvSpPr>
              <p:nvPr/>
            </p:nvSpPr>
            <p:spPr bwMode="auto">
              <a:xfrm>
                <a:off x="16404" y="48212"/>
                <a:ext cx="5039" cy="2140"/>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3706</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35" name="TextBox 349"/>
              <p:cNvSpPr txBox="1">
                <a:spLocks noChangeArrowheads="1"/>
              </p:cNvSpPr>
              <p:nvPr/>
            </p:nvSpPr>
            <p:spPr bwMode="auto">
              <a:xfrm>
                <a:off x="15394" y="50491"/>
                <a:ext cx="5421" cy="2140"/>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altLang="zh-TW" sz="1000" b="1" dirty="0" smtClean="0">
                    <a:solidFill>
                      <a:srgbClr val="002060"/>
                    </a:solidFill>
                    <a:latin typeface="Arial" pitchFamily="34" charset="0"/>
                    <a:ea typeface="MS PGothic"/>
                    <a:cs typeface="Arial" pitchFamily="34" charset="0"/>
                  </a:rPr>
                  <a:t>409.6</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26" name="Straight Arrow Connector 326"/>
            <p:cNvSpPr>
              <a:spLocks noChangeShapeType="1"/>
            </p:cNvSpPr>
            <p:nvPr/>
          </p:nvSpPr>
          <p:spPr bwMode="auto">
            <a:xfrm rot="10800000">
              <a:off x="15761" y="33310"/>
              <a:ext cx="8230" cy="877"/>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grpSp>
          <p:nvGrpSpPr>
            <p:cNvPr id="16" name="Group 327"/>
            <p:cNvGrpSpPr>
              <a:grpSpLocks/>
            </p:cNvGrpSpPr>
            <p:nvPr/>
          </p:nvGrpSpPr>
          <p:grpSpPr bwMode="auto">
            <a:xfrm>
              <a:off x="11069" y="30099"/>
              <a:ext cx="5885" cy="4502"/>
              <a:chOff x="11068" y="30096"/>
              <a:chExt cx="5202" cy="5034"/>
            </a:xfrm>
          </p:grpSpPr>
          <p:sp>
            <p:nvSpPr>
              <p:cNvPr id="428" name="Oval 428"/>
              <p:cNvSpPr>
                <a:spLocks noChangeArrowheads="1"/>
              </p:cNvSpPr>
              <p:nvPr/>
            </p:nvSpPr>
            <p:spPr bwMode="auto">
              <a:xfrm>
                <a:off x="11068" y="30955"/>
                <a:ext cx="914" cy="915"/>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29" name="Oval 429"/>
              <p:cNvSpPr>
                <a:spLocks noChangeArrowheads="1"/>
              </p:cNvSpPr>
              <p:nvPr/>
            </p:nvSpPr>
            <p:spPr bwMode="auto">
              <a:xfrm>
                <a:off x="11068" y="33241"/>
                <a:ext cx="914" cy="915"/>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30" name="TextBox 344"/>
              <p:cNvSpPr txBox="1">
                <a:spLocks noChangeArrowheads="1"/>
              </p:cNvSpPr>
              <p:nvPr/>
            </p:nvSpPr>
            <p:spPr bwMode="auto">
              <a:xfrm>
                <a:off x="12143" y="30096"/>
                <a:ext cx="4127"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2401</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31" name="TextBox 345"/>
              <p:cNvSpPr txBox="1">
                <a:spLocks noChangeArrowheads="1"/>
              </p:cNvSpPr>
              <p:nvPr/>
            </p:nvSpPr>
            <p:spPr bwMode="auto">
              <a:xfrm>
                <a:off x="11230" y="32377"/>
                <a:ext cx="4751"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 159.0</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28" name="Straight Arrow Connector 328"/>
            <p:cNvSpPr>
              <a:spLocks noChangeShapeType="1"/>
            </p:cNvSpPr>
            <p:nvPr/>
          </p:nvSpPr>
          <p:spPr bwMode="auto">
            <a:xfrm>
              <a:off x="29639" y="28927"/>
              <a:ext cx="5647" cy="18"/>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grpSp>
          <p:nvGrpSpPr>
            <p:cNvPr id="17" name="Group 329"/>
            <p:cNvGrpSpPr>
              <a:grpSpLocks/>
            </p:cNvGrpSpPr>
            <p:nvPr/>
          </p:nvGrpSpPr>
          <p:grpSpPr bwMode="auto">
            <a:xfrm>
              <a:off x="35858" y="27173"/>
              <a:ext cx="6845" cy="4507"/>
              <a:chOff x="35890" y="27172"/>
              <a:chExt cx="6591" cy="5040"/>
            </a:xfrm>
          </p:grpSpPr>
          <p:sp>
            <p:nvSpPr>
              <p:cNvPr id="424" name="Oval 424"/>
              <p:cNvSpPr>
                <a:spLocks noChangeArrowheads="1"/>
              </p:cNvSpPr>
              <p:nvPr/>
            </p:nvSpPr>
            <p:spPr bwMode="auto">
              <a:xfrm>
                <a:off x="36511" y="28031"/>
                <a:ext cx="915" cy="914"/>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25" name="Oval 425"/>
              <p:cNvSpPr>
                <a:spLocks noChangeArrowheads="1"/>
              </p:cNvSpPr>
              <p:nvPr/>
            </p:nvSpPr>
            <p:spPr bwMode="auto">
              <a:xfrm>
                <a:off x="36511" y="30317"/>
                <a:ext cx="915" cy="914"/>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26" name="TextBox 340"/>
              <p:cNvSpPr txBox="1">
                <a:spLocks noChangeArrowheads="1"/>
              </p:cNvSpPr>
              <p:nvPr/>
            </p:nvSpPr>
            <p:spPr bwMode="auto">
              <a:xfrm>
                <a:off x="36968" y="27172"/>
                <a:ext cx="5513"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1195.8</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27" name="TextBox 341"/>
              <p:cNvSpPr txBox="1">
                <a:spLocks noChangeArrowheads="1"/>
              </p:cNvSpPr>
              <p:nvPr/>
            </p:nvSpPr>
            <p:spPr bwMode="auto">
              <a:xfrm>
                <a:off x="35890" y="29459"/>
                <a:ext cx="5514"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    98.9</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30" name="Straight Arrow Connector 330"/>
            <p:cNvSpPr>
              <a:spLocks noChangeShapeType="1"/>
            </p:cNvSpPr>
            <p:nvPr/>
          </p:nvSpPr>
          <p:spPr bwMode="auto">
            <a:xfrm flipV="1">
              <a:off x="30345" y="22790"/>
              <a:ext cx="5647" cy="877"/>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grpSp>
          <p:nvGrpSpPr>
            <p:cNvPr id="18" name="Group 331"/>
            <p:cNvGrpSpPr>
              <a:grpSpLocks/>
            </p:cNvGrpSpPr>
            <p:nvPr/>
          </p:nvGrpSpPr>
          <p:grpSpPr bwMode="auto">
            <a:xfrm>
              <a:off x="35857" y="20453"/>
              <a:ext cx="7045" cy="4508"/>
              <a:chOff x="35881" y="20454"/>
              <a:chExt cx="6781" cy="5040"/>
            </a:xfrm>
          </p:grpSpPr>
          <p:sp>
            <p:nvSpPr>
              <p:cNvPr id="420" name="Oval 420"/>
              <p:cNvSpPr>
                <a:spLocks noChangeArrowheads="1"/>
              </p:cNvSpPr>
              <p:nvPr/>
            </p:nvSpPr>
            <p:spPr bwMode="auto">
              <a:xfrm>
                <a:off x="36511" y="21312"/>
                <a:ext cx="915" cy="914"/>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21" name="Oval 421"/>
              <p:cNvSpPr>
                <a:spLocks noChangeArrowheads="1"/>
              </p:cNvSpPr>
              <p:nvPr/>
            </p:nvSpPr>
            <p:spPr bwMode="auto">
              <a:xfrm>
                <a:off x="36511" y="23598"/>
                <a:ext cx="915" cy="914"/>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22" name="TextBox 336"/>
              <p:cNvSpPr txBox="1">
                <a:spLocks noChangeArrowheads="1"/>
              </p:cNvSpPr>
              <p:nvPr/>
            </p:nvSpPr>
            <p:spPr bwMode="auto">
              <a:xfrm>
                <a:off x="37150" y="20454"/>
                <a:ext cx="5512"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2226.3</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23" name="TextBox 337"/>
              <p:cNvSpPr txBox="1">
                <a:spLocks noChangeArrowheads="1"/>
              </p:cNvSpPr>
              <p:nvPr/>
            </p:nvSpPr>
            <p:spPr bwMode="auto">
              <a:xfrm>
                <a:off x="35881" y="22741"/>
                <a:ext cx="5172"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 </a:t>
                </a:r>
                <a:r>
                  <a:rPr lang="en-US" altLang="zh-TW" sz="1000" b="1" dirty="0" smtClean="0">
                    <a:solidFill>
                      <a:srgbClr val="002060"/>
                    </a:solidFill>
                    <a:latin typeface="Arial" pitchFamily="34" charset="0"/>
                    <a:ea typeface="MS PGothic"/>
                    <a:cs typeface="Arial" pitchFamily="34" charset="0"/>
                  </a:rPr>
                  <a:t>  48.7</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32" name="TextBox 247"/>
            <p:cNvSpPr txBox="1">
              <a:spLocks noChangeArrowheads="1"/>
            </p:cNvSpPr>
            <p:nvPr/>
          </p:nvSpPr>
          <p:spPr bwMode="auto">
            <a:xfrm>
              <a:off x="36411" y="47334"/>
              <a:ext cx="11577" cy="2629"/>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002060"/>
                  </a:solidFill>
                  <a:effectLst/>
                  <a:latin typeface="Arial" pitchFamily="34" charset="0"/>
                  <a:ea typeface="MS PGothic"/>
                  <a:cs typeface="Arial" pitchFamily="34" charset="0"/>
                </a:rPr>
                <a:t>Jharkhand</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33" name="Straight Arrow Connector 333"/>
            <p:cNvSpPr>
              <a:spLocks noChangeShapeType="1"/>
            </p:cNvSpPr>
            <p:nvPr/>
          </p:nvSpPr>
          <p:spPr bwMode="auto">
            <a:xfrm rot="16200000" flipH="1">
              <a:off x="41395" y="50919"/>
              <a:ext cx="6137" cy="4235"/>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grpSp>
          <p:nvGrpSpPr>
            <p:cNvPr id="19" name="Group 334"/>
            <p:cNvGrpSpPr>
              <a:grpSpLocks/>
            </p:cNvGrpSpPr>
            <p:nvPr/>
          </p:nvGrpSpPr>
          <p:grpSpPr bwMode="auto">
            <a:xfrm>
              <a:off x="44982" y="56392"/>
              <a:ext cx="6728" cy="4515"/>
              <a:chOff x="44982" y="56395"/>
              <a:chExt cx="6476" cy="5048"/>
            </a:xfrm>
          </p:grpSpPr>
          <p:sp>
            <p:nvSpPr>
              <p:cNvPr id="416" name="Oval 416"/>
              <p:cNvSpPr>
                <a:spLocks noChangeArrowheads="1"/>
              </p:cNvSpPr>
              <p:nvPr/>
            </p:nvSpPr>
            <p:spPr bwMode="auto">
              <a:xfrm>
                <a:off x="44982" y="57256"/>
                <a:ext cx="915" cy="915"/>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17" name="Oval 417"/>
              <p:cNvSpPr>
                <a:spLocks noChangeArrowheads="1"/>
              </p:cNvSpPr>
              <p:nvPr/>
            </p:nvSpPr>
            <p:spPr bwMode="auto">
              <a:xfrm>
                <a:off x="44982" y="59542"/>
                <a:ext cx="915" cy="915"/>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18" name="TextBox 332"/>
              <p:cNvSpPr txBox="1">
                <a:spLocks noChangeArrowheads="1"/>
              </p:cNvSpPr>
              <p:nvPr/>
            </p:nvSpPr>
            <p:spPr bwMode="auto">
              <a:xfrm>
                <a:off x="45294" y="56395"/>
                <a:ext cx="6164" cy="2727"/>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 4136.8</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19" name="TextBox 333"/>
              <p:cNvSpPr txBox="1">
                <a:spLocks noChangeArrowheads="1"/>
              </p:cNvSpPr>
              <p:nvPr/>
            </p:nvSpPr>
            <p:spPr bwMode="auto">
              <a:xfrm>
                <a:off x="45056" y="58690"/>
                <a:ext cx="5512"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  129.1</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35" name="Straight Arrow Connector 335"/>
            <p:cNvSpPr>
              <a:spLocks noChangeShapeType="1"/>
            </p:cNvSpPr>
            <p:nvPr/>
          </p:nvSpPr>
          <p:spPr bwMode="auto">
            <a:xfrm rot="5400000">
              <a:off x="20797" y="74123"/>
              <a:ext cx="4383" cy="3416"/>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grpSp>
          <p:nvGrpSpPr>
            <p:cNvPr id="20" name="Group 336"/>
            <p:cNvGrpSpPr>
              <a:grpSpLocks/>
            </p:cNvGrpSpPr>
            <p:nvPr/>
          </p:nvGrpSpPr>
          <p:grpSpPr bwMode="auto">
            <a:xfrm>
              <a:off x="18341" y="78002"/>
              <a:ext cx="6199" cy="4517"/>
              <a:chOff x="18344" y="78016"/>
              <a:chExt cx="5968" cy="5051"/>
            </a:xfrm>
          </p:grpSpPr>
          <p:sp>
            <p:nvSpPr>
              <p:cNvPr id="412" name="Oval 412"/>
              <p:cNvSpPr>
                <a:spLocks noChangeArrowheads="1"/>
              </p:cNvSpPr>
              <p:nvPr/>
            </p:nvSpPr>
            <p:spPr bwMode="auto">
              <a:xfrm>
                <a:off x="18344" y="78880"/>
                <a:ext cx="914" cy="914"/>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13" name="Oval 413"/>
              <p:cNvSpPr>
                <a:spLocks noChangeArrowheads="1"/>
              </p:cNvSpPr>
              <p:nvPr/>
            </p:nvSpPr>
            <p:spPr bwMode="auto">
              <a:xfrm>
                <a:off x="18344" y="81166"/>
                <a:ext cx="914" cy="914"/>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14" name="TextBox 328"/>
              <p:cNvSpPr txBox="1">
                <a:spLocks noChangeArrowheads="1"/>
              </p:cNvSpPr>
              <p:nvPr/>
            </p:nvSpPr>
            <p:spPr bwMode="auto">
              <a:xfrm>
                <a:off x="18799" y="78016"/>
                <a:ext cx="5513"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1439.6</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15" name="TextBox 329"/>
              <p:cNvSpPr txBox="1">
                <a:spLocks noChangeArrowheads="1"/>
              </p:cNvSpPr>
              <p:nvPr/>
            </p:nvSpPr>
            <p:spPr bwMode="auto">
              <a:xfrm>
                <a:off x="18405" y="80314"/>
                <a:ext cx="5174"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 125.9</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37" name="TextBox 252"/>
            <p:cNvSpPr txBox="1">
              <a:spLocks noChangeArrowheads="1"/>
            </p:cNvSpPr>
            <p:nvPr/>
          </p:nvSpPr>
          <p:spPr bwMode="auto">
            <a:xfrm rot="-343521">
              <a:off x="21685" y="78791"/>
              <a:ext cx="7258" cy="2629"/>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002060"/>
                  </a:solidFill>
                  <a:effectLst/>
                  <a:latin typeface="Arial" pitchFamily="34" charset="0"/>
                  <a:ea typeface="MS PGothic"/>
                  <a:cs typeface="Arial" pitchFamily="34" charset="0"/>
                </a:rPr>
                <a:t>   Kerala</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38" name="Straight Arrow Connector 338"/>
            <p:cNvSpPr>
              <a:spLocks noChangeShapeType="1"/>
            </p:cNvSpPr>
            <p:nvPr/>
          </p:nvSpPr>
          <p:spPr bwMode="auto">
            <a:xfrm rot="5400000">
              <a:off x="22288" y="80461"/>
              <a:ext cx="3373" cy="2558"/>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grpSp>
          <p:nvGrpSpPr>
            <p:cNvPr id="21" name="Group 339"/>
            <p:cNvGrpSpPr>
              <a:grpSpLocks/>
            </p:cNvGrpSpPr>
            <p:nvPr/>
          </p:nvGrpSpPr>
          <p:grpSpPr bwMode="auto">
            <a:xfrm>
              <a:off x="19503" y="82686"/>
              <a:ext cx="6002" cy="4520"/>
              <a:chOff x="19501" y="82697"/>
              <a:chExt cx="5777" cy="5054"/>
            </a:xfrm>
          </p:grpSpPr>
          <p:sp>
            <p:nvSpPr>
              <p:cNvPr id="408" name="Oval 408"/>
              <p:cNvSpPr>
                <a:spLocks noChangeArrowheads="1"/>
              </p:cNvSpPr>
              <p:nvPr/>
            </p:nvSpPr>
            <p:spPr bwMode="auto">
              <a:xfrm>
                <a:off x="19501" y="83557"/>
                <a:ext cx="915" cy="915"/>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09" name="Oval 409"/>
              <p:cNvSpPr>
                <a:spLocks noChangeArrowheads="1"/>
              </p:cNvSpPr>
              <p:nvPr/>
            </p:nvSpPr>
            <p:spPr bwMode="auto">
              <a:xfrm>
                <a:off x="19501" y="85843"/>
                <a:ext cx="915" cy="915"/>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10" name="TextBox 324"/>
              <p:cNvSpPr txBox="1">
                <a:spLocks noChangeArrowheads="1"/>
              </p:cNvSpPr>
              <p:nvPr/>
            </p:nvSpPr>
            <p:spPr bwMode="auto">
              <a:xfrm>
                <a:off x="19766" y="82697"/>
                <a:ext cx="5512"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1544.3</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11" name="TextBox 325"/>
              <p:cNvSpPr txBox="1">
                <a:spLocks noChangeArrowheads="1"/>
              </p:cNvSpPr>
              <p:nvPr/>
            </p:nvSpPr>
            <p:spPr bwMode="auto">
              <a:xfrm>
                <a:off x="20080" y="84998"/>
                <a:ext cx="4154"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68.8</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40" name="TextBox 255"/>
            <p:cNvSpPr txBox="1">
              <a:spLocks noChangeArrowheads="1"/>
            </p:cNvSpPr>
            <p:nvPr/>
          </p:nvSpPr>
          <p:spPr bwMode="auto">
            <a:xfrm>
              <a:off x="56777" y="41048"/>
              <a:ext cx="8115" cy="2629"/>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901929"/>
                  </a:solidFill>
                  <a:effectLst/>
                  <a:latin typeface="Arial" pitchFamily="34" charset="0"/>
                  <a:ea typeface="MS PGothic"/>
                  <a:cs typeface="Arial" pitchFamily="34" charset="0"/>
                </a:rPr>
                <a:t>Nagaland</a:t>
              </a:r>
              <a:endParaRPr kumimoji="0" lang="en-US" altLang="zh-TW" sz="1800" b="0" i="0" u="none" strike="noStrike" cap="none" normalizeH="0" baseline="0" dirty="0" smtClean="0">
                <a:ln>
                  <a:noFill/>
                </a:ln>
                <a:solidFill>
                  <a:schemeClr val="tx1"/>
                </a:solidFill>
                <a:effectLst/>
                <a:latin typeface="Arial" pitchFamily="34" charset="0"/>
              </a:endParaRPr>
            </a:p>
          </p:txBody>
        </p:sp>
        <p:grpSp>
          <p:nvGrpSpPr>
            <p:cNvPr id="22" name="Group 341"/>
            <p:cNvGrpSpPr>
              <a:grpSpLocks/>
            </p:cNvGrpSpPr>
            <p:nvPr/>
          </p:nvGrpSpPr>
          <p:grpSpPr bwMode="auto">
            <a:xfrm>
              <a:off x="62235" y="42953"/>
              <a:ext cx="2968" cy="4493"/>
              <a:chOff x="62235" y="42949"/>
              <a:chExt cx="2857" cy="5023"/>
            </a:xfrm>
          </p:grpSpPr>
          <p:sp>
            <p:nvSpPr>
              <p:cNvPr id="404" name="Oval 404"/>
              <p:cNvSpPr>
                <a:spLocks noChangeArrowheads="1"/>
              </p:cNvSpPr>
              <p:nvPr/>
            </p:nvSpPr>
            <p:spPr bwMode="auto">
              <a:xfrm>
                <a:off x="62235" y="43811"/>
                <a:ext cx="914" cy="915"/>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05" name="Oval 405"/>
              <p:cNvSpPr>
                <a:spLocks noChangeArrowheads="1"/>
              </p:cNvSpPr>
              <p:nvPr/>
            </p:nvSpPr>
            <p:spPr bwMode="auto">
              <a:xfrm>
                <a:off x="62235" y="46097"/>
                <a:ext cx="914" cy="915"/>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06" name="TextBox 320"/>
              <p:cNvSpPr txBox="1">
                <a:spLocks noChangeArrowheads="1"/>
              </p:cNvSpPr>
              <p:nvPr/>
            </p:nvSpPr>
            <p:spPr bwMode="auto">
              <a:xfrm>
                <a:off x="62539" y="42949"/>
                <a:ext cx="2549" cy="2734"/>
              </a:xfrm>
              <a:prstGeom prst="rect">
                <a:avLst/>
              </a:prstGeom>
              <a:noFill/>
              <a:ln w="9525">
                <a:noFill/>
                <a:miter lim="800000"/>
                <a:headEnd/>
                <a:tailEnd/>
              </a:ln>
            </p:spPr>
            <p:txBody>
              <a:bodyPr vert="horz" wrap="none" lIns="91440" tIns="45720" rIns="91440" bIns="45720" numCol="1" anchor="ctr"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 -</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07" name="TextBox 321"/>
              <p:cNvSpPr txBox="1">
                <a:spLocks noChangeArrowheads="1"/>
              </p:cNvSpPr>
              <p:nvPr/>
            </p:nvSpPr>
            <p:spPr bwMode="auto">
              <a:xfrm>
                <a:off x="62543" y="45238"/>
                <a:ext cx="2549" cy="2734"/>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 -</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42" name="TextBox 257"/>
            <p:cNvSpPr txBox="1">
              <a:spLocks noChangeArrowheads="1"/>
            </p:cNvSpPr>
            <p:nvPr/>
          </p:nvSpPr>
          <p:spPr bwMode="auto">
            <a:xfrm>
              <a:off x="37910" y="55285"/>
              <a:ext cx="6211" cy="2629"/>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901929"/>
                  </a:solidFill>
                  <a:effectLst/>
                  <a:latin typeface="Arial" pitchFamily="34" charset="0"/>
                  <a:ea typeface="MS PGothic"/>
                  <a:cs typeface="Arial" pitchFamily="34" charset="0"/>
                </a:rPr>
                <a:t>Orissa</a:t>
              </a:r>
              <a:endParaRPr kumimoji="0" lang="en-US" altLang="zh-TW" sz="1800" b="0" i="0" u="none" strike="noStrike" cap="none" normalizeH="0" baseline="0" dirty="0" smtClean="0">
                <a:ln>
                  <a:noFill/>
                </a:ln>
                <a:solidFill>
                  <a:schemeClr val="tx1"/>
                </a:solidFill>
                <a:effectLst/>
                <a:latin typeface="Arial" pitchFamily="34" charset="0"/>
              </a:endParaRPr>
            </a:p>
          </p:txBody>
        </p:sp>
        <p:grpSp>
          <p:nvGrpSpPr>
            <p:cNvPr id="23" name="Group 343"/>
            <p:cNvGrpSpPr>
              <a:grpSpLocks/>
            </p:cNvGrpSpPr>
            <p:nvPr/>
          </p:nvGrpSpPr>
          <p:grpSpPr bwMode="auto">
            <a:xfrm>
              <a:off x="42351" y="62224"/>
              <a:ext cx="6384" cy="4515"/>
              <a:chOff x="42346" y="62239"/>
              <a:chExt cx="6146" cy="5049"/>
            </a:xfrm>
          </p:grpSpPr>
          <p:sp>
            <p:nvSpPr>
              <p:cNvPr id="400" name="Oval 400"/>
              <p:cNvSpPr>
                <a:spLocks noChangeArrowheads="1"/>
              </p:cNvSpPr>
              <p:nvPr/>
            </p:nvSpPr>
            <p:spPr bwMode="auto">
              <a:xfrm>
                <a:off x="42346" y="63098"/>
                <a:ext cx="914" cy="915"/>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01" name="Oval 401"/>
              <p:cNvSpPr>
                <a:spLocks noChangeArrowheads="1"/>
              </p:cNvSpPr>
              <p:nvPr/>
            </p:nvSpPr>
            <p:spPr bwMode="auto">
              <a:xfrm>
                <a:off x="42346" y="65384"/>
                <a:ext cx="914" cy="915"/>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402" name="TextBox 316"/>
              <p:cNvSpPr txBox="1">
                <a:spLocks noChangeArrowheads="1"/>
              </p:cNvSpPr>
              <p:nvPr/>
            </p:nvSpPr>
            <p:spPr bwMode="auto">
              <a:xfrm>
                <a:off x="42979" y="62239"/>
                <a:ext cx="5513"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3094.8</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403" name="TextBox 317"/>
              <p:cNvSpPr txBox="1">
                <a:spLocks noChangeArrowheads="1"/>
              </p:cNvSpPr>
              <p:nvPr/>
            </p:nvSpPr>
            <p:spPr bwMode="auto">
              <a:xfrm>
                <a:off x="42951" y="64535"/>
                <a:ext cx="4834"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136.2</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44" name="Straight Arrow Connector 344"/>
            <p:cNvSpPr>
              <a:spLocks noChangeShapeType="1"/>
            </p:cNvSpPr>
            <p:nvPr/>
          </p:nvSpPr>
          <p:spPr bwMode="auto">
            <a:xfrm rot="16200000" flipH="1">
              <a:off x="39801" y="58991"/>
              <a:ext cx="4384" cy="2118"/>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sp>
          <p:nvSpPr>
            <p:cNvPr id="345" name="TextBox 260"/>
            <p:cNvSpPr txBox="1">
              <a:spLocks noChangeArrowheads="1"/>
            </p:cNvSpPr>
            <p:nvPr/>
          </p:nvSpPr>
          <p:spPr bwMode="auto">
            <a:xfrm>
              <a:off x="21164" y="28926"/>
              <a:ext cx="7259" cy="2628"/>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002060"/>
                  </a:solidFill>
                  <a:effectLst/>
                  <a:latin typeface="Arial" pitchFamily="34" charset="0"/>
                  <a:ea typeface="MS PGothic"/>
                  <a:cs typeface="Arial" pitchFamily="34" charset="0"/>
                </a:rPr>
                <a:t>  Punjab</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46" name="Straight Arrow Connector 346"/>
            <p:cNvSpPr>
              <a:spLocks noChangeShapeType="1"/>
            </p:cNvSpPr>
            <p:nvPr/>
          </p:nvSpPr>
          <p:spPr bwMode="auto">
            <a:xfrm rot="10800000">
              <a:off x="16932" y="24543"/>
              <a:ext cx="5648" cy="5261"/>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grpSp>
          <p:nvGrpSpPr>
            <p:cNvPr id="24" name="Group 347"/>
            <p:cNvGrpSpPr>
              <a:grpSpLocks/>
            </p:cNvGrpSpPr>
            <p:nvPr/>
          </p:nvGrpSpPr>
          <p:grpSpPr bwMode="auto">
            <a:xfrm>
              <a:off x="12508" y="21329"/>
              <a:ext cx="6564" cy="4486"/>
              <a:chOff x="12509" y="21353"/>
              <a:chExt cx="6318" cy="5018"/>
            </a:xfrm>
          </p:grpSpPr>
          <p:sp>
            <p:nvSpPr>
              <p:cNvPr id="396" name="Oval 396"/>
              <p:cNvSpPr>
                <a:spLocks noChangeArrowheads="1"/>
              </p:cNvSpPr>
              <p:nvPr/>
            </p:nvSpPr>
            <p:spPr bwMode="auto">
              <a:xfrm>
                <a:off x="12509" y="22189"/>
                <a:ext cx="915" cy="914"/>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397" name="Oval 397"/>
              <p:cNvSpPr>
                <a:spLocks noChangeArrowheads="1"/>
              </p:cNvSpPr>
              <p:nvPr/>
            </p:nvSpPr>
            <p:spPr bwMode="auto">
              <a:xfrm>
                <a:off x="12509" y="24475"/>
                <a:ext cx="915" cy="914"/>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398" name="TextBox 312"/>
              <p:cNvSpPr txBox="1">
                <a:spLocks noChangeArrowheads="1"/>
              </p:cNvSpPr>
              <p:nvPr/>
            </p:nvSpPr>
            <p:spPr bwMode="auto">
              <a:xfrm>
                <a:off x="12976" y="21353"/>
                <a:ext cx="5851" cy="2754"/>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 </a:t>
                </a:r>
                <a:r>
                  <a:rPr lang="en-US" altLang="zh-TW" sz="1000" b="1" dirty="0" smtClean="0">
                    <a:solidFill>
                      <a:srgbClr val="C00000"/>
                    </a:solidFill>
                    <a:latin typeface="Arial" pitchFamily="34" charset="0"/>
                    <a:ea typeface="MS PGothic"/>
                    <a:cs typeface="Arial" pitchFamily="34" charset="0"/>
                  </a:rPr>
                  <a:t>3384.5</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99" name="TextBox 313"/>
              <p:cNvSpPr txBox="1">
                <a:spLocks noChangeArrowheads="1"/>
              </p:cNvSpPr>
              <p:nvPr/>
            </p:nvSpPr>
            <p:spPr bwMode="auto">
              <a:xfrm>
                <a:off x="13210" y="23618"/>
                <a:ext cx="4833"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114.3</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48" name="TextBox 263"/>
            <p:cNvSpPr txBox="1">
              <a:spLocks noChangeArrowheads="1"/>
            </p:cNvSpPr>
            <p:nvPr/>
          </p:nvSpPr>
          <p:spPr bwMode="auto">
            <a:xfrm>
              <a:off x="16935" y="36819"/>
              <a:ext cx="11570" cy="2629"/>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002060"/>
                  </a:solidFill>
                  <a:effectLst/>
                  <a:latin typeface="Arial" pitchFamily="34" charset="0"/>
                  <a:ea typeface="MS PGothic"/>
                  <a:cs typeface="Arial" pitchFamily="34" charset="0"/>
                </a:rPr>
                <a:t>Rajasthan</a:t>
              </a:r>
              <a:endParaRPr kumimoji="0" lang="en-US" altLang="zh-TW" sz="1800" b="0" i="0" u="none" strike="noStrike" cap="none" normalizeH="0" baseline="0" dirty="0" smtClean="0">
                <a:ln>
                  <a:noFill/>
                </a:ln>
                <a:solidFill>
                  <a:schemeClr val="tx1"/>
                </a:solidFill>
                <a:effectLst/>
                <a:latin typeface="Arial" pitchFamily="34" charset="0"/>
              </a:endParaRPr>
            </a:p>
          </p:txBody>
        </p:sp>
        <p:grpSp>
          <p:nvGrpSpPr>
            <p:cNvPr id="25" name="Group 349"/>
            <p:cNvGrpSpPr>
              <a:grpSpLocks/>
            </p:cNvGrpSpPr>
            <p:nvPr/>
          </p:nvGrpSpPr>
          <p:grpSpPr bwMode="auto">
            <a:xfrm>
              <a:off x="20463" y="39439"/>
              <a:ext cx="5630" cy="5098"/>
              <a:chOff x="20461" y="39447"/>
              <a:chExt cx="6077" cy="4431"/>
            </a:xfrm>
          </p:grpSpPr>
          <p:sp>
            <p:nvSpPr>
              <p:cNvPr id="392" name="Oval 392"/>
              <p:cNvSpPr>
                <a:spLocks noChangeArrowheads="1"/>
              </p:cNvSpPr>
              <p:nvPr/>
            </p:nvSpPr>
            <p:spPr bwMode="auto">
              <a:xfrm>
                <a:off x="20461" y="40305"/>
                <a:ext cx="915" cy="914"/>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393" name="Oval 393"/>
              <p:cNvSpPr>
                <a:spLocks noChangeArrowheads="1"/>
              </p:cNvSpPr>
              <p:nvPr/>
            </p:nvSpPr>
            <p:spPr bwMode="auto">
              <a:xfrm>
                <a:off x="20461" y="42591"/>
                <a:ext cx="915" cy="914"/>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394" name="TextBox 308"/>
              <p:cNvSpPr txBox="1">
                <a:spLocks noChangeArrowheads="1"/>
              </p:cNvSpPr>
              <p:nvPr/>
            </p:nvSpPr>
            <p:spPr bwMode="auto">
              <a:xfrm>
                <a:off x="21499" y="39447"/>
                <a:ext cx="5039" cy="2140"/>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3482</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95" name="TextBox 309"/>
              <p:cNvSpPr txBox="1">
                <a:spLocks noChangeArrowheads="1"/>
              </p:cNvSpPr>
              <p:nvPr/>
            </p:nvSpPr>
            <p:spPr bwMode="auto">
              <a:xfrm>
                <a:off x="20486" y="41738"/>
                <a:ext cx="5801" cy="2140"/>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 173.0</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50" name="TextBox 265"/>
            <p:cNvSpPr txBox="1">
              <a:spLocks noChangeArrowheads="1"/>
            </p:cNvSpPr>
            <p:nvPr/>
          </p:nvSpPr>
          <p:spPr bwMode="auto">
            <a:xfrm>
              <a:off x="45283" y="37576"/>
              <a:ext cx="6306" cy="2629"/>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901929"/>
                  </a:solidFill>
                  <a:effectLst/>
                  <a:latin typeface="Arial" pitchFamily="34" charset="0"/>
                  <a:ea typeface="MS PGothic"/>
                  <a:cs typeface="Arial" pitchFamily="34" charset="0"/>
                </a:rPr>
                <a:t>Sikkim</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51" name="Straight Arrow Connector 351"/>
            <p:cNvSpPr>
              <a:spLocks noChangeShapeType="1"/>
            </p:cNvSpPr>
            <p:nvPr/>
          </p:nvSpPr>
          <p:spPr bwMode="auto">
            <a:xfrm flipV="1">
              <a:off x="48699" y="35941"/>
              <a:ext cx="2118" cy="2630"/>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grpSp>
          <p:nvGrpSpPr>
            <p:cNvPr id="26" name="Group 352"/>
            <p:cNvGrpSpPr>
              <a:grpSpLocks/>
            </p:cNvGrpSpPr>
            <p:nvPr/>
          </p:nvGrpSpPr>
          <p:grpSpPr bwMode="auto">
            <a:xfrm>
              <a:off x="51605" y="33604"/>
              <a:ext cx="6079" cy="4492"/>
              <a:chOff x="51608" y="33602"/>
              <a:chExt cx="5854" cy="5022"/>
            </a:xfrm>
          </p:grpSpPr>
          <p:sp>
            <p:nvSpPr>
              <p:cNvPr id="388" name="Oval 388"/>
              <p:cNvSpPr>
                <a:spLocks noChangeArrowheads="1"/>
              </p:cNvSpPr>
              <p:nvPr/>
            </p:nvSpPr>
            <p:spPr bwMode="auto">
              <a:xfrm>
                <a:off x="51645" y="34463"/>
                <a:ext cx="915" cy="914"/>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389" name="Oval 389"/>
              <p:cNvSpPr>
                <a:spLocks noChangeArrowheads="1"/>
              </p:cNvSpPr>
              <p:nvPr/>
            </p:nvSpPr>
            <p:spPr bwMode="auto">
              <a:xfrm>
                <a:off x="51645" y="36749"/>
                <a:ext cx="915" cy="914"/>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390" name="TextBox 304"/>
              <p:cNvSpPr txBox="1">
                <a:spLocks noChangeArrowheads="1"/>
              </p:cNvSpPr>
              <p:nvPr/>
            </p:nvSpPr>
            <p:spPr bwMode="auto">
              <a:xfrm>
                <a:off x="51608" y="33602"/>
                <a:ext cx="5854"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 1007.5</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91" name="TextBox 305"/>
              <p:cNvSpPr txBox="1">
                <a:spLocks noChangeArrowheads="1"/>
              </p:cNvSpPr>
              <p:nvPr/>
            </p:nvSpPr>
            <p:spPr bwMode="auto">
              <a:xfrm>
                <a:off x="51954" y="35890"/>
                <a:ext cx="2550" cy="2734"/>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 -</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53" name="TextBox 268"/>
            <p:cNvSpPr txBox="1">
              <a:spLocks noChangeArrowheads="1"/>
            </p:cNvSpPr>
            <p:nvPr/>
          </p:nvSpPr>
          <p:spPr bwMode="auto">
            <a:xfrm>
              <a:off x="26130" y="77205"/>
              <a:ext cx="11577" cy="2629"/>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002060"/>
                  </a:solidFill>
                  <a:effectLst/>
                  <a:latin typeface="Arial" pitchFamily="34" charset="0"/>
                  <a:ea typeface="MS PGothic"/>
                  <a:cs typeface="Arial" pitchFamily="34" charset="0"/>
                </a:rPr>
                <a:t>Tamil nadu</a:t>
              </a:r>
              <a:endParaRPr kumimoji="0" lang="en-US" altLang="zh-TW" sz="1800" b="0" i="0" u="none" strike="noStrike" cap="none" normalizeH="0" baseline="0" dirty="0" smtClean="0">
                <a:ln>
                  <a:noFill/>
                </a:ln>
                <a:solidFill>
                  <a:schemeClr val="tx1"/>
                </a:solidFill>
                <a:effectLst/>
                <a:latin typeface="Arial" pitchFamily="34" charset="0"/>
              </a:endParaRPr>
            </a:p>
          </p:txBody>
        </p:sp>
        <p:grpSp>
          <p:nvGrpSpPr>
            <p:cNvPr id="27" name="Group 354"/>
            <p:cNvGrpSpPr>
              <a:grpSpLocks/>
            </p:cNvGrpSpPr>
            <p:nvPr/>
          </p:nvGrpSpPr>
          <p:grpSpPr bwMode="auto">
            <a:xfrm>
              <a:off x="33412" y="81928"/>
              <a:ext cx="6209" cy="4513"/>
              <a:chOff x="33424" y="81937"/>
              <a:chExt cx="5980" cy="5046"/>
            </a:xfrm>
          </p:grpSpPr>
          <p:sp>
            <p:nvSpPr>
              <p:cNvPr id="384" name="Oval 384"/>
              <p:cNvSpPr>
                <a:spLocks noChangeArrowheads="1"/>
              </p:cNvSpPr>
              <p:nvPr/>
            </p:nvSpPr>
            <p:spPr bwMode="auto">
              <a:xfrm>
                <a:off x="33424" y="82797"/>
                <a:ext cx="914" cy="914"/>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385" name="Oval 385"/>
              <p:cNvSpPr>
                <a:spLocks noChangeArrowheads="1"/>
              </p:cNvSpPr>
              <p:nvPr/>
            </p:nvSpPr>
            <p:spPr bwMode="auto">
              <a:xfrm>
                <a:off x="33424" y="85083"/>
                <a:ext cx="914" cy="914"/>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386" name="TextBox 300"/>
              <p:cNvSpPr txBox="1">
                <a:spLocks noChangeArrowheads="1"/>
              </p:cNvSpPr>
              <p:nvPr/>
            </p:nvSpPr>
            <p:spPr bwMode="auto">
              <a:xfrm>
                <a:off x="33889" y="81937"/>
                <a:ext cx="5515"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2068.3</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87" name="TextBox 301"/>
              <p:cNvSpPr txBox="1">
                <a:spLocks noChangeArrowheads="1"/>
              </p:cNvSpPr>
              <p:nvPr/>
            </p:nvSpPr>
            <p:spPr bwMode="auto">
              <a:xfrm>
                <a:off x="33670" y="84230"/>
                <a:ext cx="5174"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 144.4</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55" name="TextBox 270"/>
            <p:cNvSpPr txBox="1">
              <a:spLocks noChangeArrowheads="1"/>
            </p:cNvSpPr>
            <p:nvPr/>
          </p:nvSpPr>
          <p:spPr bwMode="auto">
            <a:xfrm>
              <a:off x="50528" y="47334"/>
              <a:ext cx="6782" cy="2629"/>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901929"/>
                  </a:solidFill>
                  <a:effectLst/>
                  <a:latin typeface="Arial" pitchFamily="34" charset="0"/>
                  <a:ea typeface="MS PGothic"/>
                  <a:cs typeface="Arial" pitchFamily="34" charset="0"/>
                </a:rPr>
                <a:t>Tripura</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56" name="Straight Arrow Connector 356"/>
            <p:cNvSpPr>
              <a:spLocks noChangeShapeType="1"/>
            </p:cNvSpPr>
            <p:nvPr/>
          </p:nvSpPr>
          <p:spPr bwMode="auto">
            <a:xfrm rot="16200000" flipH="1">
              <a:off x="54005" y="50310"/>
              <a:ext cx="3507" cy="2823"/>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grpSp>
          <p:nvGrpSpPr>
            <p:cNvPr id="28" name="Group 357"/>
            <p:cNvGrpSpPr>
              <a:grpSpLocks/>
            </p:cNvGrpSpPr>
            <p:nvPr/>
          </p:nvGrpSpPr>
          <p:grpSpPr bwMode="auto">
            <a:xfrm>
              <a:off x="55767" y="52015"/>
              <a:ext cx="8295" cy="4507"/>
              <a:chOff x="55857" y="52015"/>
              <a:chExt cx="7987" cy="5039"/>
            </a:xfrm>
          </p:grpSpPr>
          <p:sp>
            <p:nvSpPr>
              <p:cNvPr id="380" name="Oval 380"/>
              <p:cNvSpPr>
                <a:spLocks noChangeArrowheads="1"/>
              </p:cNvSpPr>
              <p:nvPr/>
            </p:nvSpPr>
            <p:spPr bwMode="auto">
              <a:xfrm>
                <a:off x="57689" y="52874"/>
                <a:ext cx="915" cy="914"/>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381" name="Oval 381"/>
              <p:cNvSpPr>
                <a:spLocks noChangeArrowheads="1"/>
              </p:cNvSpPr>
              <p:nvPr/>
            </p:nvSpPr>
            <p:spPr bwMode="auto">
              <a:xfrm>
                <a:off x="57689" y="55160"/>
                <a:ext cx="915" cy="914"/>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382" name="TextBox 296"/>
              <p:cNvSpPr txBox="1">
                <a:spLocks noChangeArrowheads="1"/>
              </p:cNvSpPr>
              <p:nvPr/>
            </p:nvSpPr>
            <p:spPr bwMode="auto">
              <a:xfrm>
                <a:off x="58330" y="52015"/>
                <a:ext cx="5514"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altLang="zh-TW" sz="1000" b="1" dirty="0" smtClean="0">
                    <a:solidFill>
                      <a:srgbClr val="C00000"/>
                    </a:solidFill>
                    <a:latin typeface="Arial" pitchFamily="34" charset="0"/>
                    <a:ea typeface="MS PGothic"/>
                    <a:cs typeface="Arial" pitchFamily="34" charset="0"/>
                  </a:rPr>
                  <a:t>4511.8</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83" name="TextBox 297"/>
              <p:cNvSpPr txBox="1">
                <a:spLocks noChangeArrowheads="1"/>
              </p:cNvSpPr>
              <p:nvPr/>
            </p:nvSpPr>
            <p:spPr bwMode="auto">
              <a:xfrm>
                <a:off x="55857" y="54301"/>
                <a:ext cx="7212"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 </a:t>
                </a:r>
                <a:r>
                  <a:rPr lang="en-US" altLang="zh-TW" sz="1000" b="1" dirty="0" smtClean="0">
                    <a:solidFill>
                      <a:srgbClr val="002060"/>
                    </a:solidFill>
                    <a:latin typeface="Arial" pitchFamily="34" charset="0"/>
                    <a:ea typeface="MS PGothic"/>
                    <a:cs typeface="Arial" pitchFamily="34" charset="0"/>
                  </a:rPr>
                  <a:t>      116.9</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58" name="TextBox 273"/>
            <p:cNvSpPr txBox="1">
              <a:spLocks noChangeArrowheads="1"/>
            </p:cNvSpPr>
            <p:nvPr/>
          </p:nvSpPr>
          <p:spPr bwMode="auto">
            <a:xfrm>
              <a:off x="28277" y="31847"/>
              <a:ext cx="11576" cy="2628"/>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002060"/>
                  </a:solidFill>
                  <a:effectLst/>
                  <a:latin typeface="Arial" pitchFamily="34" charset="0"/>
                  <a:ea typeface="MS PGothic"/>
                  <a:cs typeface="Arial" pitchFamily="34" charset="0"/>
                </a:rPr>
                <a:t>Uttaranchal</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59" name="Straight Arrow Connector 359"/>
            <p:cNvSpPr>
              <a:spLocks noChangeShapeType="1"/>
            </p:cNvSpPr>
            <p:nvPr/>
          </p:nvSpPr>
          <p:spPr bwMode="auto">
            <a:xfrm rot="16200000" flipH="1">
              <a:off x="32982" y="33638"/>
              <a:ext cx="2413" cy="2194"/>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grpSp>
          <p:nvGrpSpPr>
            <p:cNvPr id="29" name="Group 360"/>
            <p:cNvGrpSpPr>
              <a:grpSpLocks/>
            </p:cNvGrpSpPr>
            <p:nvPr/>
          </p:nvGrpSpPr>
          <p:grpSpPr bwMode="auto">
            <a:xfrm>
              <a:off x="35807" y="34187"/>
              <a:ext cx="6198" cy="4505"/>
              <a:chOff x="35805" y="34186"/>
              <a:chExt cx="5966" cy="5036"/>
            </a:xfrm>
          </p:grpSpPr>
          <p:sp>
            <p:nvSpPr>
              <p:cNvPr id="375" name="Oval 375"/>
              <p:cNvSpPr>
                <a:spLocks noChangeArrowheads="1"/>
              </p:cNvSpPr>
              <p:nvPr/>
            </p:nvSpPr>
            <p:spPr bwMode="auto">
              <a:xfrm>
                <a:off x="35805" y="35044"/>
                <a:ext cx="915" cy="915"/>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376" name="Oval 376"/>
              <p:cNvSpPr>
                <a:spLocks noChangeArrowheads="1"/>
              </p:cNvSpPr>
              <p:nvPr/>
            </p:nvSpPr>
            <p:spPr bwMode="auto">
              <a:xfrm>
                <a:off x="35805" y="37330"/>
                <a:ext cx="915" cy="915"/>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377" name="TextBox 292"/>
              <p:cNvSpPr txBox="1">
                <a:spLocks noChangeArrowheads="1"/>
              </p:cNvSpPr>
              <p:nvPr/>
            </p:nvSpPr>
            <p:spPr bwMode="auto">
              <a:xfrm>
                <a:off x="36259" y="34186"/>
                <a:ext cx="5512" cy="2752"/>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5777.6</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78" name="TextBox 293"/>
              <p:cNvSpPr txBox="1">
                <a:spLocks noChangeArrowheads="1"/>
              </p:cNvSpPr>
              <p:nvPr/>
            </p:nvSpPr>
            <p:spPr bwMode="auto">
              <a:xfrm>
                <a:off x="36413" y="36469"/>
                <a:ext cx="4833"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171.8</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61" name="TextBox 276"/>
            <p:cNvSpPr txBox="1">
              <a:spLocks noChangeArrowheads="1"/>
            </p:cNvSpPr>
            <p:nvPr/>
          </p:nvSpPr>
          <p:spPr bwMode="auto">
            <a:xfrm>
              <a:off x="43111" y="48852"/>
              <a:ext cx="11576" cy="2629"/>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901929"/>
                  </a:solidFill>
                  <a:effectLst/>
                  <a:latin typeface="Arial" pitchFamily="34" charset="0"/>
                  <a:ea typeface="MS PGothic"/>
                  <a:cs typeface="Arial" pitchFamily="34" charset="0"/>
                </a:rPr>
                <a:t>West Bengal</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62" name="Straight Arrow Connector 362"/>
            <p:cNvSpPr>
              <a:spLocks noChangeShapeType="1"/>
            </p:cNvSpPr>
            <p:nvPr/>
          </p:nvSpPr>
          <p:spPr bwMode="auto">
            <a:xfrm>
              <a:off x="46581" y="50844"/>
              <a:ext cx="4942" cy="5261"/>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grpSp>
          <p:nvGrpSpPr>
            <p:cNvPr id="30" name="Group 363"/>
            <p:cNvGrpSpPr>
              <a:grpSpLocks/>
            </p:cNvGrpSpPr>
            <p:nvPr/>
          </p:nvGrpSpPr>
          <p:grpSpPr bwMode="auto">
            <a:xfrm>
              <a:off x="51402" y="55703"/>
              <a:ext cx="7059" cy="4903"/>
              <a:chOff x="51403" y="55679"/>
              <a:chExt cx="6795" cy="5485"/>
            </a:xfrm>
          </p:grpSpPr>
          <p:sp>
            <p:nvSpPr>
              <p:cNvPr id="371" name="Oval 371"/>
              <p:cNvSpPr>
                <a:spLocks noChangeArrowheads="1"/>
              </p:cNvSpPr>
              <p:nvPr/>
            </p:nvSpPr>
            <p:spPr bwMode="auto">
              <a:xfrm>
                <a:off x="51403" y="56962"/>
                <a:ext cx="915" cy="914"/>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372" name="Oval 372"/>
              <p:cNvSpPr>
                <a:spLocks noChangeArrowheads="1"/>
              </p:cNvSpPr>
              <p:nvPr/>
            </p:nvSpPr>
            <p:spPr bwMode="auto">
              <a:xfrm>
                <a:off x="51403" y="59248"/>
                <a:ext cx="915" cy="914"/>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373" name="TextBox 288"/>
              <p:cNvSpPr txBox="1">
                <a:spLocks noChangeArrowheads="1"/>
              </p:cNvSpPr>
              <p:nvPr/>
            </p:nvSpPr>
            <p:spPr bwMode="auto">
              <a:xfrm>
                <a:off x="52007" y="55679"/>
                <a:ext cx="6191" cy="2754"/>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11113.2</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74" name="TextBox 289"/>
              <p:cNvSpPr txBox="1">
                <a:spLocks noChangeArrowheads="1"/>
              </p:cNvSpPr>
              <p:nvPr/>
            </p:nvSpPr>
            <p:spPr bwMode="auto">
              <a:xfrm>
                <a:off x="52003" y="58410"/>
                <a:ext cx="4833" cy="2754"/>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lang="en-US" altLang="zh-TW" sz="1000" b="1" dirty="0" smtClean="0">
                    <a:solidFill>
                      <a:srgbClr val="002060"/>
                    </a:solidFill>
                    <a:latin typeface="Arial" pitchFamily="34" charset="0"/>
                    <a:ea typeface="MS PGothic"/>
                    <a:cs typeface="Arial" pitchFamily="34" charset="0"/>
                  </a:rPr>
                  <a:t>293.7</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64" name="Straight Arrow Connector 364"/>
            <p:cNvSpPr>
              <a:spLocks noChangeShapeType="1"/>
            </p:cNvSpPr>
            <p:nvPr/>
          </p:nvSpPr>
          <p:spPr bwMode="auto">
            <a:xfrm rot="16200000" flipH="1">
              <a:off x="60261" y="44288"/>
              <a:ext cx="1767" cy="523"/>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grpSp>
          <p:nvGrpSpPr>
            <p:cNvPr id="31" name="Group 365"/>
            <p:cNvGrpSpPr>
              <a:grpSpLocks/>
            </p:cNvGrpSpPr>
            <p:nvPr/>
          </p:nvGrpSpPr>
          <p:grpSpPr bwMode="auto">
            <a:xfrm>
              <a:off x="11096" y="35061"/>
              <a:ext cx="6200" cy="4508"/>
              <a:chOff x="11097" y="35063"/>
              <a:chExt cx="5969" cy="5040"/>
            </a:xfrm>
          </p:grpSpPr>
          <p:sp>
            <p:nvSpPr>
              <p:cNvPr id="367" name="Oval 367"/>
              <p:cNvSpPr>
                <a:spLocks noChangeArrowheads="1"/>
              </p:cNvSpPr>
              <p:nvPr/>
            </p:nvSpPr>
            <p:spPr bwMode="auto">
              <a:xfrm>
                <a:off x="11097" y="35921"/>
                <a:ext cx="915" cy="915"/>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368" name="Oval 368"/>
              <p:cNvSpPr>
                <a:spLocks noChangeArrowheads="1"/>
              </p:cNvSpPr>
              <p:nvPr/>
            </p:nvSpPr>
            <p:spPr bwMode="auto">
              <a:xfrm>
                <a:off x="11097" y="38207"/>
                <a:ext cx="915" cy="915"/>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369" name="TextBox 284"/>
              <p:cNvSpPr txBox="1">
                <a:spLocks noChangeArrowheads="1"/>
              </p:cNvSpPr>
              <p:nvPr/>
            </p:nvSpPr>
            <p:spPr bwMode="auto">
              <a:xfrm>
                <a:off x="11553" y="35063"/>
                <a:ext cx="5513"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2969.1</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370" name="TextBox 285"/>
              <p:cNvSpPr txBox="1">
                <a:spLocks noChangeArrowheads="1"/>
              </p:cNvSpPr>
              <p:nvPr/>
            </p:nvSpPr>
            <p:spPr bwMode="auto">
              <a:xfrm>
                <a:off x="11342" y="37350"/>
                <a:ext cx="4834" cy="2753"/>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130.5</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366" name="Straight Arrow Connector 366"/>
            <p:cNvSpPr>
              <a:spLocks noChangeShapeType="1"/>
            </p:cNvSpPr>
            <p:nvPr/>
          </p:nvSpPr>
          <p:spPr bwMode="auto">
            <a:xfrm>
              <a:off x="32657" y="79327"/>
              <a:ext cx="3845" cy="2612"/>
            </a:xfrm>
            <a:prstGeom prst="straightConnector1">
              <a:avLst/>
            </a:prstGeom>
            <a:noFill/>
            <a:ln w="9525">
              <a:solidFill>
                <a:srgbClr val="FF0000"/>
              </a:solidFill>
              <a:prstDash val="sysDash"/>
              <a:round/>
              <a:headEnd/>
              <a:tailEnd type="arrow" w="med" len="med"/>
            </a:ln>
          </p:spPr>
          <p:txBody>
            <a:bodyPr vert="horz" wrap="square" lIns="91440" tIns="45720" rIns="91440" bIns="45720" numCol="1" anchor="t" anchorCtr="0" compatLnSpc="1">
              <a:prstTxWarp prst="textNoShape">
                <a:avLst/>
              </a:prstTxWarp>
            </a:bodyPr>
            <a:lstStyle/>
            <a:p>
              <a:endParaRPr lang="en-US" dirty="0"/>
            </a:p>
          </p:txBody>
        </p:sp>
        <p:sp>
          <p:nvSpPr>
            <p:cNvPr id="194" name="TextBox 268"/>
            <p:cNvSpPr txBox="1">
              <a:spLocks noChangeArrowheads="1"/>
            </p:cNvSpPr>
            <p:nvPr/>
          </p:nvSpPr>
          <p:spPr bwMode="auto">
            <a:xfrm>
              <a:off x="30147" y="71880"/>
              <a:ext cx="11207" cy="2616"/>
            </a:xfrm>
            <a:prstGeom prst="rect">
              <a:avLst/>
            </a:prstGeom>
            <a:noFill/>
            <a:ln w="9525">
              <a:noFill/>
              <a:miter lim="800000"/>
              <a:headEnd/>
              <a:tailEnd/>
            </a:ln>
          </p:spPr>
          <p:txBody>
            <a:bodyPr vert="horz" wrap="squar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100" b="1" i="0" u="none" strike="noStrike" cap="none" normalizeH="0" baseline="0" dirty="0" smtClean="0">
                  <a:ln>
                    <a:noFill/>
                  </a:ln>
                  <a:solidFill>
                    <a:srgbClr val="002060"/>
                  </a:solidFill>
                  <a:effectLst/>
                  <a:latin typeface="Arial" pitchFamily="34" charset="0"/>
                  <a:ea typeface="MS PGothic"/>
                  <a:cs typeface="Arial" pitchFamily="34" charset="0"/>
                </a:rPr>
                <a:t>Pondicherry</a:t>
              </a:r>
              <a:r>
                <a:rPr kumimoji="0" lang="en-US" altLang="zh-TW" sz="1100" b="1" i="0" u="none" strike="noStrike" cap="none" normalizeH="0" dirty="0" smtClean="0">
                  <a:ln>
                    <a:noFill/>
                  </a:ln>
                  <a:solidFill>
                    <a:srgbClr val="002060"/>
                  </a:solidFill>
                  <a:effectLst/>
                  <a:latin typeface="Arial" pitchFamily="34" charset="0"/>
                  <a:ea typeface="MS PGothic"/>
                  <a:cs typeface="Arial" pitchFamily="34" charset="0"/>
                </a:rPr>
                <a:t> </a:t>
              </a:r>
              <a:endParaRPr kumimoji="0" lang="en-US" altLang="zh-TW" sz="1800" b="0" i="0" u="none" strike="noStrike" cap="none" normalizeH="0" baseline="0" dirty="0" smtClean="0">
                <a:ln>
                  <a:noFill/>
                </a:ln>
                <a:solidFill>
                  <a:schemeClr val="tx1"/>
                </a:solidFill>
                <a:effectLst/>
                <a:latin typeface="Arial" pitchFamily="34" charset="0"/>
              </a:endParaRPr>
            </a:p>
          </p:txBody>
        </p:sp>
      </p:grpSp>
      <p:sp>
        <p:nvSpPr>
          <p:cNvPr id="191" name="Oval 384"/>
          <p:cNvSpPr>
            <a:spLocks noChangeArrowheads="1"/>
          </p:cNvSpPr>
          <p:nvPr/>
        </p:nvSpPr>
        <p:spPr bwMode="auto">
          <a:xfrm>
            <a:off x="3369225" y="7939970"/>
            <a:ext cx="94911" cy="81745"/>
          </a:xfrm>
          <a:prstGeom prst="ellipse">
            <a:avLst/>
          </a:prstGeom>
          <a:solidFill>
            <a:srgbClr val="60B5CC"/>
          </a:solidFill>
          <a:ln w="25400">
            <a:solidFill>
              <a:srgbClr val="C0000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192" name="Oval 385"/>
          <p:cNvSpPr>
            <a:spLocks noChangeArrowheads="1"/>
          </p:cNvSpPr>
          <p:nvPr/>
        </p:nvSpPr>
        <p:spPr bwMode="auto">
          <a:xfrm>
            <a:off x="3369225" y="8096797"/>
            <a:ext cx="94911" cy="81745"/>
          </a:xfrm>
          <a:prstGeom prst="ellipse">
            <a:avLst/>
          </a:prstGeom>
          <a:solidFill>
            <a:srgbClr val="002060"/>
          </a:solidFill>
          <a:ln w="25400">
            <a:solidFill>
              <a:srgbClr val="002060"/>
            </a:solidFill>
            <a:round/>
            <a:headEnd/>
            <a:tailEnd/>
          </a:ln>
        </p:spPr>
        <p:txBody>
          <a:bodyPr vert="horz" wrap="square" lIns="91440" tIns="45720" rIns="91440" bIns="45720" numCol="1" anchor="ctr"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pPr>
            <a:endParaRPr kumimoji="0" lang="en-US" sz="1800" b="0" i="0" u="none" strike="noStrike" cap="none" normalizeH="0" baseline="0" dirty="0" smtClean="0">
              <a:ln>
                <a:noFill/>
              </a:ln>
              <a:solidFill>
                <a:schemeClr val="tx1"/>
              </a:solidFill>
              <a:effectLst/>
              <a:latin typeface="Arial" pitchFamily="34" charset="0"/>
            </a:endParaRPr>
          </a:p>
        </p:txBody>
      </p:sp>
      <p:sp>
        <p:nvSpPr>
          <p:cNvPr id="195" name="TextBox 300"/>
          <p:cNvSpPr txBox="1">
            <a:spLocks noChangeArrowheads="1"/>
          </p:cNvSpPr>
          <p:nvPr/>
        </p:nvSpPr>
        <p:spPr bwMode="auto">
          <a:xfrm>
            <a:off x="3426206" y="7872580"/>
            <a:ext cx="431529" cy="246221"/>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C00000"/>
                </a:solidFill>
                <a:effectLst/>
                <a:latin typeface="Arial" pitchFamily="34" charset="0"/>
                <a:ea typeface="MS PGothic"/>
                <a:cs typeface="Arial" pitchFamily="34" charset="0"/>
              </a:rPr>
              <a:t>10.0</a:t>
            </a:r>
            <a:endParaRPr kumimoji="0" lang="en-US" altLang="zh-TW" sz="1800" b="0" i="0" u="none" strike="noStrike" cap="none" normalizeH="0" baseline="0" dirty="0" smtClean="0">
              <a:ln>
                <a:noFill/>
              </a:ln>
              <a:solidFill>
                <a:schemeClr val="tx1"/>
              </a:solidFill>
              <a:effectLst/>
              <a:latin typeface="Arial" pitchFamily="34" charset="0"/>
            </a:endParaRPr>
          </a:p>
        </p:txBody>
      </p:sp>
      <p:sp>
        <p:nvSpPr>
          <p:cNvPr id="196" name="TextBox 301"/>
          <p:cNvSpPr txBox="1">
            <a:spLocks noChangeArrowheads="1"/>
          </p:cNvSpPr>
          <p:nvPr/>
        </p:nvSpPr>
        <p:spPr bwMode="auto">
          <a:xfrm>
            <a:off x="3404295" y="8020508"/>
            <a:ext cx="466794" cy="246221"/>
          </a:xfrm>
          <a:prstGeom prst="rect">
            <a:avLst/>
          </a:prstGeom>
          <a:noFill/>
          <a:ln w="9525">
            <a:noFill/>
            <a:miter lim="800000"/>
            <a:headEnd/>
            <a:tailEnd/>
          </a:ln>
        </p:spPr>
        <p:txBody>
          <a:bodyPr vert="horz" wrap="none" lIns="91440" tIns="45720" rIns="91440" bIns="45720" numCol="1" anchor="t" anchorCtr="0" compatLnSpc="1">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zh-TW" sz="1000" b="1" i="0" u="none" strike="noStrike" cap="none" normalizeH="0" baseline="0" dirty="0" smtClean="0">
                <a:ln>
                  <a:noFill/>
                </a:ln>
                <a:solidFill>
                  <a:srgbClr val="002060"/>
                </a:solidFill>
                <a:effectLst/>
                <a:latin typeface="Arial" pitchFamily="34" charset="0"/>
                <a:ea typeface="MS PGothic"/>
                <a:cs typeface="Arial" pitchFamily="34" charset="0"/>
              </a:rPr>
              <a:t> 26.7</a:t>
            </a:r>
            <a:endParaRPr kumimoji="0" lang="en-US" altLang="zh-TW" sz="1800" b="0" i="0" u="none" strike="noStrike" cap="none" normalizeH="0" baseline="0" dirty="0" smtClean="0">
              <a:ln>
                <a:noFill/>
              </a:ln>
              <a:solidFill>
                <a:schemeClr val="tx1"/>
              </a:solidFill>
              <a:effectLst/>
              <a:latin typeface="Arial" pitchFamily="34" charset="0"/>
            </a:endParaRPr>
          </a:p>
        </p:txBody>
      </p:sp>
    </p:spTree>
  </p:cSld>
  <p:clrMapOvr>
    <a:masterClrMapping/>
  </p:clrMapOvr>
  <p:transition/>
  <p:timing>
    <p:tnLst>
      <p:par>
        <p:cTn id="1" dur="indefinite" restart="never" nodeType="tmRoot"/>
      </p:par>
    </p:tn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ALL INDIA SUMMARY</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All India is 26.85 Million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a:latin typeface="Calibri" pitchFamily="34" charset="0"/>
                          <a:ea typeface="Calibri"/>
                        </a:rPr>
                        <a:t>India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5367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defTabSz="914400" rtl="0" eaLnBrk="1" fontAlgn="ctr" latinLnBrk="0" hangingPunct="1">
                        <a:spcBef>
                          <a:spcPts val="0"/>
                        </a:spcBef>
                        <a:spcAft>
                          <a:spcPts val="0"/>
                        </a:spcAft>
                      </a:pPr>
                      <a:r>
                        <a:rPr lang="en-US" sz="1200" b="1" kern="0" dirty="0">
                          <a:solidFill>
                            <a:schemeClr val="tx1"/>
                          </a:solidFill>
                          <a:latin typeface="Calibri" pitchFamily="34" charset="0"/>
                          <a:ea typeface="Calibri"/>
                          <a:cs typeface="+mn-cs"/>
                        </a:rPr>
                        <a:t>Storage Capacity in </a:t>
                      </a:r>
                      <a:r>
                        <a:rPr lang="en-US" sz="1200" b="1" kern="0" dirty="0" smtClean="0">
                          <a:solidFill>
                            <a:schemeClr val="tx1"/>
                          </a:solidFill>
                          <a:latin typeface="Calibri" pitchFamily="34" charset="0"/>
                          <a:ea typeface="Calibri"/>
                          <a:cs typeface="+mn-cs"/>
                        </a:rPr>
                        <a:t>Million Metric </a:t>
                      </a:r>
                      <a:r>
                        <a:rPr lang="en-US" sz="1200" b="1" kern="0" dirty="0">
                          <a:solidFill>
                            <a:schemeClr val="tx1"/>
                          </a:solidFill>
                          <a:latin typeface="Calibri" pitchFamily="34" charset="0"/>
                          <a:ea typeface="Calibri"/>
                          <a:cs typeface="+mn-cs"/>
                        </a:rPr>
                        <a:t>Tonnes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26.85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109540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15 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IN" dirty="0" smtClean="0"/>
              <a:t>6. UPKEEP OF FACILITY W.R.T </a:t>
            </a:r>
            <a:r>
              <a:rPr lang="en-IN" dirty="0" smtClean="0">
                <a:solidFill>
                  <a:schemeClr val="tx1"/>
                </a:solidFill>
              </a:rPr>
              <a:t>SINGLE/MULTIPLE PRODUCT STORAGE</a:t>
            </a:r>
            <a:endParaRPr lang="en-IN" dirty="0">
              <a:solidFill>
                <a:schemeClr val="tx1"/>
              </a:solidFill>
            </a:endParaRPr>
          </a:p>
        </p:txBody>
      </p:sp>
      <p:sp>
        <p:nvSpPr>
          <p:cNvPr id="3" name="Content Placeholder 2"/>
          <p:cNvSpPr>
            <a:spLocks noGrp="1"/>
          </p:cNvSpPr>
          <p:nvPr>
            <p:ph idx="1"/>
          </p:nvPr>
        </p:nvSpPr>
        <p:spPr/>
        <p:txBody>
          <a:bodyPr/>
          <a:lstStyle/>
          <a:p>
            <a:pPr>
              <a:spcBef>
                <a:spcPts val="600"/>
              </a:spcBef>
              <a:spcAft>
                <a:spcPts val="600"/>
              </a:spcAft>
            </a:pPr>
            <a:endParaRPr lang="en-US" sz="1200" dirty="0" smtClean="0"/>
          </a:p>
          <a:p>
            <a:pPr>
              <a:spcBef>
                <a:spcPts val="600"/>
              </a:spcBef>
              <a:spcAft>
                <a:spcPts val="600"/>
              </a:spcAft>
            </a:pPr>
            <a:r>
              <a:rPr lang="en-US" sz="1200" dirty="0" smtClean="0"/>
              <a:t>Nationwide the cold stores were asked to </a:t>
            </a:r>
            <a:r>
              <a:rPr lang="en-IN" sz="1200" dirty="0" smtClean="0"/>
              <a:t>categorise</a:t>
            </a:r>
            <a:r>
              <a:rPr lang="en-US" sz="1200" dirty="0" smtClean="0"/>
              <a:t> themselves as single commodity or multi-commodity storage basis infrastructure design. The survey revealed that 3,561 cold stores </a:t>
            </a:r>
            <a:r>
              <a:rPr lang="en-IN" sz="1200" dirty="0" smtClean="0"/>
              <a:t>categorised</a:t>
            </a:r>
            <a:r>
              <a:rPr lang="en-US" sz="1200" dirty="0" smtClean="0"/>
              <a:t> themselves as single commodity cold stores. </a:t>
            </a:r>
          </a:p>
          <a:p>
            <a:pPr>
              <a:spcBef>
                <a:spcPts val="600"/>
              </a:spcBef>
              <a:spcAft>
                <a:spcPts val="600"/>
              </a:spcAft>
            </a:pPr>
            <a:endParaRPr lang="en-IN" sz="1200" dirty="0" smtClean="0"/>
          </a:p>
          <a:p>
            <a:pPr>
              <a:spcBef>
                <a:spcPts val="600"/>
              </a:spcBef>
              <a:spcAft>
                <a:spcPts val="600"/>
              </a:spcAft>
            </a:pPr>
            <a:r>
              <a:rPr lang="en-US" b="1" dirty="0" smtClean="0"/>
              <a:t>Storage type and capacity </a:t>
            </a:r>
            <a:endParaRPr lang="en-IN" dirty="0" smtClean="0"/>
          </a:p>
          <a:p>
            <a:pPr>
              <a:spcBef>
                <a:spcPts val="600"/>
              </a:spcBef>
              <a:spcAft>
                <a:spcPts val="600"/>
              </a:spcAft>
            </a:pPr>
            <a:r>
              <a:rPr lang="en-US" sz="1200" dirty="0" smtClean="0"/>
              <a:t>As unit owners mostly reported in metric tons, a uniform factor of 3.4 m³ per ton used to arrive at volumetric capacity</a:t>
            </a:r>
          </a:p>
          <a:p>
            <a:pPr>
              <a:spcBef>
                <a:spcPts val="600"/>
              </a:spcBef>
              <a:spcAft>
                <a:spcPts val="600"/>
              </a:spcAft>
            </a:pPr>
            <a:r>
              <a:rPr lang="en-US" sz="1200" dirty="0" smtClean="0"/>
              <a:t>This table is only for the CSs interviewed</a:t>
            </a:r>
          </a:p>
          <a:p>
            <a:endParaRPr lang="en-US" sz="1400" dirty="0" smtClean="0"/>
          </a:p>
          <a:p>
            <a:endParaRPr lang="en-US" sz="1400" dirty="0" smtClean="0"/>
          </a:p>
          <a:p>
            <a:endParaRPr lang="en-US" sz="1400" dirty="0" smtClean="0"/>
          </a:p>
          <a:p>
            <a:endParaRPr lang="en-US" sz="1400" dirty="0" smtClean="0"/>
          </a:p>
          <a:p>
            <a:endParaRPr lang="en-US" sz="1400" dirty="0" smtClean="0"/>
          </a:p>
          <a:p>
            <a:endParaRPr lang="en-US" sz="1400" dirty="0" smtClean="0"/>
          </a:p>
          <a:p>
            <a:endParaRPr lang="en-US" sz="1400" dirty="0" smtClean="0"/>
          </a:p>
          <a:p>
            <a:endParaRPr lang="en-US" sz="1400" dirty="0" smtClean="0"/>
          </a:p>
          <a:p>
            <a:endParaRPr lang="en-US" sz="1400" dirty="0" smtClean="0"/>
          </a:p>
          <a:p>
            <a:endParaRPr lang="en-US" sz="1400" dirty="0" smtClean="0"/>
          </a:p>
          <a:p>
            <a:endParaRPr lang="en-US" sz="1400" dirty="0" smtClean="0"/>
          </a:p>
          <a:p>
            <a:endParaRPr lang="en-US" sz="1400" dirty="0" smtClean="0"/>
          </a:p>
          <a:p>
            <a:pPr>
              <a:buNone/>
            </a:pPr>
            <a:endParaRPr lang="en-IN" sz="1400" dirty="0" smtClean="0"/>
          </a:p>
          <a:p>
            <a:endParaRPr lang="en-US" sz="1400" dirty="0" smtClean="0"/>
          </a:p>
          <a:p>
            <a:endParaRPr lang="en-IN" sz="1400" dirty="0"/>
          </a:p>
        </p:txBody>
      </p:sp>
      <p:graphicFrame>
        <p:nvGraphicFramePr>
          <p:cNvPr id="4" name="Table 3"/>
          <p:cNvGraphicFramePr>
            <a:graphicFrameLocks noGrp="1"/>
          </p:cNvGraphicFramePr>
          <p:nvPr/>
        </p:nvGraphicFramePr>
        <p:xfrm>
          <a:off x="717043" y="3958011"/>
          <a:ext cx="5486402" cy="2730500"/>
        </p:xfrm>
        <a:graphic>
          <a:graphicData uri="http://schemas.openxmlformats.org/drawingml/2006/table">
            <a:tbl>
              <a:tblPr firstRow="1" bandRow="1">
                <a:tableStyleId>{073A0DAA-6AF3-43AB-8588-CEC1D06C72B9}</a:tableStyleId>
              </a:tblPr>
              <a:tblGrid>
                <a:gridCol w="1967698"/>
                <a:gridCol w="949124"/>
                <a:gridCol w="925975"/>
                <a:gridCol w="787078"/>
                <a:gridCol w="856527"/>
              </a:tblGrid>
              <a:tr h="370840">
                <a:tc>
                  <a:txBody>
                    <a:bodyPr/>
                    <a:lstStyle/>
                    <a:p>
                      <a:pPr marL="90170" algn="l">
                        <a:lnSpc>
                          <a:spcPct val="115000"/>
                        </a:lnSpc>
                        <a:spcAft>
                          <a:spcPts val="0"/>
                        </a:spcAft>
                      </a:pPr>
                      <a:r>
                        <a:rPr lang="en-US" sz="1000" b="1" kern="0" dirty="0">
                          <a:latin typeface="Times New Roman"/>
                          <a:ea typeface="Times New Roman"/>
                          <a:cs typeface="Times New Roman"/>
                        </a:rPr>
                        <a:t>Type of Cold Store</a:t>
                      </a:r>
                      <a:endParaRPr lang="en-IN" sz="1200" kern="1200" dirty="0">
                        <a:latin typeface="Cambria"/>
                        <a:ea typeface="Corbel"/>
                        <a:cs typeface="Times New Roman"/>
                      </a:endParaRPr>
                    </a:p>
                  </a:txBody>
                  <a:tcPr marL="68580" marR="68580" marT="0" marB="0" anchor="ctr"/>
                </a:tc>
                <a:tc>
                  <a:txBody>
                    <a:bodyPr/>
                    <a:lstStyle/>
                    <a:p>
                      <a:pPr marL="90170" algn="ctr">
                        <a:lnSpc>
                          <a:spcPct val="115000"/>
                        </a:lnSpc>
                        <a:spcAft>
                          <a:spcPts val="0"/>
                        </a:spcAft>
                      </a:pPr>
                      <a:r>
                        <a:rPr lang="en-US" sz="1000" b="1" kern="0" dirty="0">
                          <a:latin typeface="Times New Roman"/>
                          <a:ea typeface="Times New Roman"/>
                          <a:cs typeface="Times New Roman"/>
                        </a:rPr>
                        <a:t>Number of CS's</a:t>
                      </a:r>
                      <a:endParaRPr lang="en-IN" sz="1200" kern="1200" dirty="0">
                        <a:latin typeface="Cambria"/>
                        <a:ea typeface="Corbel"/>
                        <a:cs typeface="Times New Roman"/>
                      </a:endParaRPr>
                    </a:p>
                  </a:txBody>
                  <a:tcPr marL="68580" marR="68580" marT="0" marB="0" anchor="ctr"/>
                </a:tc>
                <a:tc>
                  <a:txBody>
                    <a:bodyPr/>
                    <a:lstStyle/>
                    <a:p>
                      <a:pPr marL="90170" algn="ctr">
                        <a:lnSpc>
                          <a:spcPct val="115000"/>
                        </a:lnSpc>
                        <a:spcAft>
                          <a:spcPts val="0"/>
                        </a:spcAft>
                      </a:pPr>
                      <a:r>
                        <a:rPr lang="en-US" sz="1000" b="1" kern="0" dirty="0">
                          <a:latin typeface="Times New Roman"/>
                          <a:ea typeface="Times New Roman"/>
                          <a:cs typeface="Times New Roman"/>
                        </a:rPr>
                        <a:t>Mean Capacity </a:t>
                      </a:r>
                      <a:br>
                        <a:rPr lang="en-US" sz="1000" b="1" kern="0" dirty="0">
                          <a:latin typeface="Times New Roman"/>
                          <a:ea typeface="Times New Roman"/>
                          <a:cs typeface="Times New Roman"/>
                        </a:rPr>
                      </a:br>
                      <a:r>
                        <a:rPr lang="en-US" sz="1000" b="1" kern="0" dirty="0">
                          <a:latin typeface="Times New Roman"/>
                          <a:ea typeface="Times New Roman"/>
                          <a:cs typeface="Times New Roman"/>
                        </a:rPr>
                        <a:t>(in metric tons)</a:t>
                      </a:r>
                      <a:endParaRPr lang="en-IN" sz="1200" kern="1200" dirty="0">
                        <a:latin typeface="Cambria"/>
                        <a:ea typeface="Corbel"/>
                        <a:cs typeface="Times New Roman"/>
                      </a:endParaRPr>
                    </a:p>
                  </a:txBody>
                  <a:tcPr marL="68580" marR="68580" marT="0" marB="0" anchor="ctr"/>
                </a:tc>
                <a:tc>
                  <a:txBody>
                    <a:bodyPr/>
                    <a:lstStyle/>
                    <a:p>
                      <a:pPr marL="90170" algn="ctr">
                        <a:lnSpc>
                          <a:spcPct val="115000"/>
                        </a:lnSpc>
                        <a:spcAft>
                          <a:spcPts val="0"/>
                        </a:spcAft>
                      </a:pPr>
                      <a:r>
                        <a:rPr lang="en-US" sz="1000" b="1" kern="0" dirty="0">
                          <a:latin typeface="Times New Roman"/>
                          <a:ea typeface="Times New Roman"/>
                          <a:cs typeface="Times New Roman"/>
                        </a:rPr>
                        <a:t>Total capacity </a:t>
                      </a:r>
                      <a:br>
                        <a:rPr lang="en-US" sz="1000" b="1" kern="0" dirty="0">
                          <a:latin typeface="Times New Roman"/>
                          <a:ea typeface="Times New Roman"/>
                          <a:cs typeface="Times New Roman"/>
                        </a:rPr>
                      </a:br>
                      <a:r>
                        <a:rPr lang="en-US" sz="1000" b="1" kern="0" dirty="0">
                          <a:latin typeface="Times New Roman"/>
                          <a:ea typeface="Times New Roman"/>
                          <a:cs typeface="Times New Roman"/>
                        </a:rPr>
                        <a:t>(in million metric tons)</a:t>
                      </a:r>
                      <a:endParaRPr lang="en-IN" sz="1200" kern="1200" dirty="0">
                        <a:latin typeface="Cambria"/>
                        <a:ea typeface="Corbel"/>
                        <a:cs typeface="Times New Roman"/>
                      </a:endParaRPr>
                    </a:p>
                  </a:txBody>
                  <a:tcPr marL="68580" marR="68580" marT="0" marB="0" anchor="ctr"/>
                </a:tc>
                <a:tc>
                  <a:txBody>
                    <a:bodyPr/>
                    <a:lstStyle/>
                    <a:p>
                      <a:pPr marL="90170" algn="ctr">
                        <a:lnSpc>
                          <a:spcPct val="115000"/>
                        </a:lnSpc>
                        <a:spcAft>
                          <a:spcPts val="0"/>
                        </a:spcAft>
                      </a:pPr>
                      <a:r>
                        <a:rPr lang="en-US" sz="1000" b="1" kern="0" dirty="0">
                          <a:latin typeface="Times New Roman"/>
                          <a:ea typeface="Times New Roman"/>
                          <a:cs typeface="Times New Roman"/>
                        </a:rPr>
                        <a:t>Total Capacity in Vol. Mln Cubic meters</a:t>
                      </a:r>
                      <a:endParaRPr lang="en-IN" sz="1200" kern="1200" dirty="0">
                        <a:latin typeface="Cambria"/>
                        <a:ea typeface="Corbel"/>
                        <a:cs typeface="Times New Roman"/>
                      </a:endParaRPr>
                    </a:p>
                  </a:txBody>
                  <a:tcPr marL="68580" marR="68580" marT="0" marB="0"/>
                </a:tc>
              </a:tr>
              <a:tr h="370840">
                <a:tc>
                  <a:txBody>
                    <a:bodyPr/>
                    <a:lstStyle/>
                    <a:p>
                      <a:pPr marL="90170" algn="l">
                        <a:lnSpc>
                          <a:spcPct val="115000"/>
                        </a:lnSpc>
                        <a:spcAft>
                          <a:spcPts val="0"/>
                        </a:spcAft>
                      </a:pPr>
                      <a:r>
                        <a:rPr lang="en-US" sz="1000" kern="0" dirty="0">
                          <a:latin typeface="Calibri" pitchFamily="34" charset="0"/>
                          <a:ea typeface="Times New Roman"/>
                          <a:cs typeface="Times New Roman"/>
                        </a:rPr>
                        <a:t> All</a:t>
                      </a:r>
                      <a:endParaRPr lang="en-IN" sz="1200" kern="1200" dirty="0">
                        <a:latin typeface="Calibri" pitchFamily="34" charset="0"/>
                        <a:ea typeface="Corbel"/>
                        <a:cs typeface="Times New Roman"/>
                      </a:endParaRPr>
                    </a:p>
                  </a:txBody>
                  <a:tcPr marL="68580" marR="68580" marT="0" marB="0" anchor="ctr"/>
                </a:tc>
                <a:tc>
                  <a:txBody>
                    <a:bodyPr/>
                    <a:lstStyle/>
                    <a:p>
                      <a:pPr marL="90170" algn="ctr">
                        <a:lnSpc>
                          <a:spcPct val="115000"/>
                        </a:lnSpc>
                        <a:spcAft>
                          <a:spcPts val="0"/>
                        </a:spcAft>
                      </a:pPr>
                      <a:r>
                        <a:rPr lang="en-IN" sz="1000" kern="1200" dirty="0" smtClean="0">
                          <a:latin typeface="Calibri" pitchFamily="34" charset="0"/>
                          <a:ea typeface="Corbel"/>
                          <a:cs typeface="Times New Roman"/>
                        </a:rPr>
                        <a:t>5003</a:t>
                      </a:r>
                      <a:endParaRPr lang="en-IN" sz="1000" kern="1200" dirty="0">
                        <a:latin typeface="Calibri" pitchFamily="34" charset="0"/>
                        <a:ea typeface="Corbel"/>
                        <a:cs typeface="Times New Roman"/>
                      </a:endParaRPr>
                    </a:p>
                  </a:txBody>
                  <a:tcPr marL="68580" marR="68580" marT="0"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5003</a:t>
                      </a:r>
                    </a:p>
                  </a:txBody>
                  <a:tcPr marL="9525" marR="9525" marT="9525"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25.03</a:t>
                      </a:r>
                    </a:p>
                  </a:txBody>
                  <a:tcPr marL="9525" marR="9525" marT="9525"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85.1</a:t>
                      </a:r>
                    </a:p>
                  </a:txBody>
                  <a:tcPr marL="9525" marR="9525" marT="9525" marB="0" anchor="ctr"/>
                </a:tc>
              </a:tr>
              <a:tr h="370840">
                <a:tc>
                  <a:txBody>
                    <a:bodyPr/>
                    <a:lstStyle/>
                    <a:p>
                      <a:pPr marL="90170" algn="l">
                        <a:lnSpc>
                          <a:spcPct val="115000"/>
                        </a:lnSpc>
                        <a:spcAft>
                          <a:spcPts val="0"/>
                        </a:spcAft>
                      </a:pPr>
                      <a:r>
                        <a:rPr lang="en-US" sz="1000" kern="0" dirty="0">
                          <a:latin typeface="Calibri" pitchFamily="34" charset="0"/>
                          <a:ea typeface="Times New Roman"/>
                          <a:cs typeface="Times New Roman"/>
                        </a:rPr>
                        <a:t> Single Commodity</a:t>
                      </a:r>
                      <a:endParaRPr lang="en-IN" sz="1200" kern="1200" dirty="0">
                        <a:latin typeface="Calibri" pitchFamily="34" charset="0"/>
                        <a:ea typeface="Corbel"/>
                        <a:cs typeface="Times New Roman"/>
                      </a:endParaRPr>
                    </a:p>
                  </a:txBody>
                  <a:tcPr marL="68580" marR="68580" marT="0"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3561</a:t>
                      </a:r>
                    </a:p>
                  </a:txBody>
                  <a:tcPr marL="9525" marR="9525" marT="9525"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5372</a:t>
                      </a:r>
                    </a:p>
                  </a:txBody>
                  <a:tcPr marL="9525" marR="9525" marT="9525"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19.13</a:t>
                      </a:r>
                    </a:p>
                  </a:txBody>
                  <a:tcPr marL="9525" marR="9525" marT="9525"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65.0</a:t>
                      </a:r>
                    </a:p>
                  </a:txBody>
                  <a:tcPr marL="9525" marR="9525" marT="9525" marB="0" anchor="ctr"/>
                </a:tc>
              </a:tr>
              <a:tr h="370840">
                <a:tc>
                  <a:txBody>
                    <a:bodyPr/>
                    <a:lstStyle/>
                    <a:p>
                      <a:pPr marL="90170" algn="l">
                        <a:lnSpc>
                          <a:spcPct val="115000"/>
                        </a:lnSpc>
                        <a:spcAft>
                          <a:spcPts val="0"/>
                        </a:spcAft>
                      </a:pPr>
                      <a:r>
                        <a:rPr lang="en-US" sz="1000" kern="0" dirty="0">
                          <a:latin typeface="Calibri" pitchFamily="34" charset="0"/>
                          <a:ea typeface="Times New Roman"/>
                          <a:cs typeface="Times New Roman"/>
                        </a:rPr>
                        <a:t> Multi-commodity</a:t>
                      </a:r>
                      <a:endParaRPr lang="en-IN" sz="1200" kern="1200" dirty="0">
                        <a:latin typeface="Calibri" pitchFamily="34" charset="0"/>
                        <a:ea typeface="Corbel"/>
                        <a:cs typeface="Times New Roman"/>
                      </a:endParaRPr>
                    </a:p>
                  </a:txBody>
                  <a:tcPr marL="68580" marR="68580" marT="0"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1273</a:t>
                      </a:r>
                    </a:p>
                  </a:txBody>
                  <a:tcPr marL="9525" marR="9525" marT="9525"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4089</a:t>
                      </a:r>
                    </a:p>
                  </a:txBody>
                  <a:tcPr marL="9525" marR="9525" marT="9525"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5.21</a:t>
                      </a:r>
                    </a:p>
                  </a:txBody>
                  <a:tcPr marL="9525" marR="9525" marT="9525"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17.7</a:t>
                      </a:r>
                    </a:p>
                  </a:txBody>
                  <a:tcPr marL="9525" marR="9525" marT="9525" marB="0" anchor="ctr"/>
                </a:tc>
              </a:tr>
              <a:tr h="370840">
                <a:tc>
                  <a:txBody>
                    <a:bodyPr/>
                    <a:lstStyle/>
                    <a:p>
                      <a:pPr marL="90170" algn="l">
                        <a:lnSpc>
                          <a:spcPct val="115000"/>
                        </a:lnSpc>
                        <a:spcAft>
                          <a:spcPts val="0"/>
                        </a:spcAft>
                      </a:pPr>
                      <a:r>
                        <a:rPr lang="en-US" sz="1000" kern="0" dirty="0">
                          <a:latin typeface="Calibri" pitchFamily="34" charset="0"/>
                          <a:ea typeface="Times New Roman"/>
                          <a:cs typeface="Times New Roman"/>
                        </a:rPr>
                        <a:t> CA Store (Controlled Atmosphere)</a:t>
                      </a:r>
                      <a:endParaRPr lang="en-IN" sz="1200" kern="1200" dirty="0">
                        <a:latin typeface="Calibri" pitchFamily="34" charset="0"/>
                        <a:ea typeface="Corbel"/>
                        <a:cs typeface="Times New Roman"/>
                      </a:endParaRPr>
                    </a:p>
                  </a:txBody>
                  <a:tcPr marL="68580" marR="68580" marT="0"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29</a:t>
                      </a:r>
                    </a:p>
                  </a:txBody>
                  <a:tcPr marL="9525" marR="9525" marT="9525"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3073</a:t>
                      </a:r>
                    </a:p>
                  </a:txBody>
                  <a:tcPr marL="9525" marR="9525" marT="9525"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0.09</a:t>
                      </a:r>
                    </a:p>
                  </a:txBody>
                  <a:tcPr marL="9525" marR="9525" marT="9525"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0.3</a:t>
                      </a:r>
                    </a:p>
                  </a:txBody>
                  <a:tcPr marL="9525" marR="9525" marT="9525" marB="0" anchor="ctr"/>
                </a:tc>
              </a:tr>
              <a:tr h="370840">
                <a:tc>
                  <a:txBody>
                    <a:bodyPr/>
                    <a:lstStyle/>
                    <a:p>
                      <a:pPr marL="90170" algn="l">
                        <a:lnSpc>
                          <a:spcPct val="115000"/>
                        </a:lnSpc>
                        <a:spcAft>
                          <a:spcPts val="0"/>
                        </a:spcAft>
                      </a:pPr>
                      <a:r>
                        <a:rPr lang="en-US" sz="1000" kern="0" dirty="0">
                          <a:latin typeface="Calibri" pitchFamily="34" charset="0"/>
                          <a:ea typeface="Times New Roman"/>
                          <a:cs typeface="Times New Roman"/>
                        </a:rPr>
                        <a:t> MA Store (Modified Atmosphere)</a:t>
                      </a:r>
                      <a:endParaRPr lang="en-IN" sz="1200" kern="1200" dirty="0">
                        <a:latin typeface="Calibri" pitchFamily="34" charset="0"/>
                        <a:ea typeface="Corbel"/>
                        <a:cs typeface="Times New Roman"/>
                      </a:endParaRPr>
                    </a:p>
                  </a:txBody>
                  <a:tcPr marL="68580" marR="68580" marT="0"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8</a:t>
                      </a:r>
                    </a:p>
                  </a:txBody>
                  <a:tcPr marL="9525" marR="9525" marT="9525"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2404</a:t>
                      </a:r>
                    </a:p>
                  </a:txBody>
                  <a:tcPr marL="9525" marR="9525" marT="9525"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0.02</a:t>
                      </a:r>
                    </a:p>
                  </a:txBody>
                  <a:tcPr marL="9525" marR="9525" marT="9525" marB="0" anchor="ctr"/>
                </a:tc>
                <a:tc>
                  <a:txBody>
                    <a:bodyPr/>
                    <a:lstStyle/>
                    <a:p>
                      <a:pPr marL="90170" algn="ctr" defTabSz="914400" rtl="0" eaLnBrk="1" fontAlgn="b" latinLnBrk="0" hangingPunct="1">
                        <a:lnSpc>
                          <a:spcPct val="115000"/>
                        </a:lnSpc>
                        <a:spcAft>
                          <a:spcPts val="0"/>
                        </a:spcAft>
                      </a:pPr>
                      <a:r>
                        <a:rPr lang="en-US" sz="1000" kern="1200" dirty="0" smtClean="0">
                          <a:solidFill>
                            <a:schemeClr val="dk1"/>
                          </a:solidFill>
                          <a:latin typeface="Calibri" pitchFamily="34" charset="0"/>
                          <a:ea typeface="Corbel"/>
                          <a:cs typeface="Times New Roman"/>
                        </a:rPr>
                        <a:t>0.1</a:t>
                      </a:r>
                    </a:p>
                  </a:txBody>
                  <a:tcPr marL="9525" marR="9525" marT="9525" marB="0" anchor="ctr"/>
                </a:tc>
              </a:tr>
            </a:tbl>
          </a:graphicData>
        </a:graphic>
      </p:graphicFrame>
    </p:spTree>
  </p:cSld>
  <p:clrMapOvr>
    <a:masterClrMapping/>
  </p:clrMapOvr>
  <p:transition/>
  <p:timing>
    <p:tnLst>
      <p:par>
        <p:cTn id="1" dur="indefinite" restart="never" nodeType="tmRoot"/>
      </p:par>
    </p:tn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ANDAMAN&amp; NICOBAR</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Andaman is 3020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3020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221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17Yyears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ANDHRA PRADESH</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Andhra Pradesh is 25,33,966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73714"/>
        </p:xfrm>
        <a:graphic>
          <a:graphicData uri="http://schemas.openxmlformats.org/drawingml/2006/table">
            <a:tbl>
              <a:tblPr/>
              <a:tblGrid>
                <a:gridCol w="4687537"/>
                <a:gridCol w="1598963"/>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645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2533966</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11378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 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85023">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ASSAM</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Assam is 186984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186984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310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 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endParaRPr lang="en-US" sz="1200" b="0"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endParaRPr lang="en-US" sz="1200" b="0"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200" b="0" i="0" u="none" strike="noStrike" dirty="0">
                          <a:solidFill>
                            <a:srgbClr val="002060"/>
                          </a:solidFill>
                          <a:latin typeface="Calibri"/>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200" b="0" i="0" u="none" strike="noStrike" dirty="0" smtClean="0">
                          <a:solidFill>
                            <a:srgbClr val="002060"/>
                          </a:solidFill>
                          <a:latin typeface="Calibri"/>
                        </a:rPr>
                        <a:t>89%</a:t>
                      </a:r>
                      <a:endParaRPr lang="en-US" sz="1200" b="0"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200" b="0" i="0" u="none" strike="noStrike" dirty="0" smtClean="0">
                          <a:solidFill>
                            <a:srgbClr val="002060"/>
                          </a:solidFill>
                          <a:latin typeface="Calibri"/>
                        </a:rPr>
                        <a:t>4%</a:t>
                      </a:r>
                      <a:endParaRPr lang="en-US" sz="1200" b="0"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200" b="0" i="0" u="none" strike="noStrike" dirty="0" smtClean="0">
                          <a:solidFill>
                            <a:srgbClr val="002060"/>
                          </a:solidFill>
                          <a:latin typeface="Calibri"/>
                        </a:rPr>
                        <a:t>7%</a:t>
                      </a:r>
                      <a:endParaRPr lang="en-US" sz="1200" b="0"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endParaRPr lang="en-US" sz="1200" b="0"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endParaRPr lang="en-US" sz="1200" b="0"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200" b="0" i="0" u="none" strike="noStrike" dirty="0" smtClean="0">
                          <a:solidFill>
                            <a:srgbClr val="002060"/>
                          </a:solidFill>
                          <a:latin typeface="Calibri"/>
                        </a:rPr>
                        <a:t>91%</a:t>
                      </a:r>
                      <a:endParaRPr lang="en-US" sz="1200" b="0"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200" b="0" i="0" u="none" strike="noStrike" dirty="0" smtClean="0">
                          <a:solidFill>
                            <a:srgbClr val="002060"/>
                          </a:solidFill>
                          <a:latin typeface="Calibri"/>
                        </a:rPr>
                        <a:t>9%</a:t>
                      </a:r>
                      <a:endParaRPr lang="en-US" sz="1200" b="0" i="0" u="none" strike="noStrike" dirty="0">
                        <a:solidFill>
                          <a:srgbClr val="002060"/>
                        </a:solidFill>
                        <a:latin typeface="Calibri"/>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200" b="0" i="0" u="none" strike="noStrike" dirty="0">
                          <a:solidFill>
                            <a:srgbClr val="002060"/>
                          </a:solidFill>
                          <a:latin typeface="Calibri"/>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200" b="0" i="0" u="none" strike="noStrike" dirty="0">
                          <a:solidFill>
                            <a:srgbClr val="002060"/>
                          </a:solidFill>
                          <a:latin typeface="Calibri"/>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200" b="0" i="0" u="none" strike="noStrike" dirty="0">
                          <a:solidFill>
                            <a:srgbClr val="002060"/>
                          </a:solidFill>
                          <a:latin typeface="Calibri"/>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BIHAR</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Bihar 9,06,054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170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906054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1761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17years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CHANDIGARH</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Chandigarh 38050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38050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100%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18years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100%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CHHATTISGARH</a:t>
            </a:r>
            <a:endParaRPr lang="en-US" sz="2000" dirty="0"/>
          </a:p>
        </p:txBody>
      </p:sp>
      <p:sp>
        <p:nvSpPr>
          <p:cNvPr id="4" name="Round Diagonal Corner Rectangle 3"/>
          <p:cNvSpPr/>
          <p:nvPr/>
        </p:nvSpPr>
        <p:spPr bwMode="auto">
          <a:xfrm>
            <a:off x="338287" y="8427176"/>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Chhattisgarh</a:t>
            </a:r>
            <a:br>
              <a:rPr lang="en-US" sz="1200" dirty="0" smtClean="0">
                <a:solidFill>
                  <a:srgbClr val="002060"/>
                </a:solidFill>
                <a:latin typeface="Calibri" pitchFamily="34" charset="0"/>
              </a:rPr>
            </a:br>
            <a:r>
              <a:rPr lang="en-US" sz="1200" dirty="0" smtClean="0">
                <a:solidFill>
                  <a:srgbClr val="002060"/>
                </a:solidFill>
                <a:latin typeface="Calibri" pitchFamily="34" charset="0"/>
              </a:rPr>
              <a:t>4,67,288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467288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762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14years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DELHI</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Delhi 1,33,611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133611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1525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27years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GOA</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Goa 18693.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18693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997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15years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GUJARAT</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Gujarat </a:t>
            </a:r>
            <a:r>
              <a:rPr lang="en-US" sz="1200" dirty="0" smtClean="0">
                <a:solidFill>
                  <a:srgbClr val="002060"/>
                </a:solidFill>
                <a:latin typeface="Calibri"/>
              </a:rPr>
              <a:t>16,00,906</a:t>
            </a:r>
            <a:r>
              <a:rPr lang="en-US" sz="1200" dirty="0" smtClean="0">
                <a:solidFill>
                  <a:srgbClr val="002060"/>
                </a:solidFill>
                <a:latin typeface="Calibri" pitchFamily="34" charset="0"/>
              </a:rPr>
              <a:t>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432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1600906</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18343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12y 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HARYANA</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Haryana </a:t>
            </a:r>
            <a:r>
              <a:rPr lang="en-US" sz="1200" dirty="0" smtClean="0">
                <a:solidFill>
                  <a:srgbClr val="002060"/>
                </a:solidFill>
                <a:latin typeface="Calibri"/>
              </a:rPr>
              <a:t>4,94,538</a:t>
            </a:r>
            <a:r>
              <a:rPr lang="en-US" sz="1200" dirty="0" smtClean="0">
                <a:solidFill>
                  <a:srgbClr val="002060"/>
                </a:solidFill>
                <a:latin typeface="Calibri" pitchFamily="34" charset="0"/>
              </a:rPr>
              <a:t>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206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494538</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1294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18 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cap="all" dirty="0" smtClean="0"/>
              <a:t>1  Abbreviations used</a:t>
            </a:r>
            <a:endParaRPr lang="en-US" dirty="0"/>
          </a:p>
        </p:txBody>
      </p:sp>
      <p:graphicFrame>
        <p:nvGraphicFramePr>
          <p:cNvPr id="10" name="Table 9"/>
          <p:cNvGraphicFramePr>
            <a:graphicFrameLocks noGrp="1"/>
          </p:cNvGraphicFramePr>
          <p:nvPr/>
        </p:nvGraphicFramePr>
        <p:xfrm>
          <a:off x="474619" y="965962"/>
          <a:ext cx="5834741" cy="8833104"/>
        </p:xfrm>
        <a:graphic>
          <a:graphicData uri="http://schemas.openxmlformats.org/drawingml/2006/table">
            <a:tbl>
              <a:tblPr/>
              <a:tblGrid>
                <a:gridCol w="1657327"/>
                <a:gridCol w="4177414"/>
              </a:tblGrid>
              <a:tr h="202085">
                <a:tc>
                  <a:txBody>
                    <a:bodyPr/>
                    <a:lstStyle/>
                    <a:p>
                      <a:pPr marL="90170" marR="0" algn="ctr">
                        <a:lnSpc>
                          <a:spcPct val="115000"/>
                        </a:lnSpc>
                        <a:spcBef>
                          <a:spcPts val="0"/>
                        </a:spcBef>
                        <a:spcAft>
                          <a:spcPts val="1200"/>
                        </a:spcAft>
                      </a:pPr>
                      <a:r>
                        <a:rPr lang="en-US" sz="1200" b="1" kern="1200" dirty="0">
                          <a:latin typeface="Calibri" pitchFamily="34" charset="0"/>
                          <a:ea typeface="Corbel"/>
                          <a:cs typeface="Times New Roman"/>
                        </a:rPr>
                        <a:t>ABBREVIATION</a:t>
                      </a:r>
                      <a:endParaRPr lang="en-US" sz="1200" kern="1200" dirty="0">
                        <a:latin typeface="Calibri" pitchFamily="34" charset="0"/>
                        <a:ea typeface="Corbel"/>
                        <a:cs typeface="Times New Roman"/>
                      </a:endParaRP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BFBFBF"/>
                    </a:solidFill>
                  </a:tcPr>
                </a:tc>
                <a:tc>
                  <a:txBody>
                    <a:bodyPr/>
                    <a:lstStyle/>
                    <a:p>
                      <a:pPr marL="90170" marR="0" algn="ctr">
                        <a:lnSpc>
                          <a:spcPct val="115000"/>
                        </a:lnSpc>
                        <a:spcBef>
                          <a:spcPts val="0"/>
                        </a:spcBef>
                        <a:spcAft>
                          <a:spcPts val="1200"/>
                        </a:spcAft>
                      </a:pPr>
                      <a:r>
                        <a:rPr lang="en-US" sz="1200" b="1" kern="1200" dirty="0">
                          <a:latin typeface="Calibri" pitchFamily="34" charset="0"/>
                          <a:ea typeface="Corbel"/>
                          <a:cs typeface="Times New Roman"/>
                        </a:rPr>
                        <a:t>TERMINOLOGY</a:t>
                      </a:r>
                      <a:endParaRPr lang="en-US" sz="1200" kern="1200" dirty="0">
                        <a:latin typeface="Calibri" pitchFamily="34" charset="0"/>
                        <a:ea typeface="Corbel"/>
                        <a:cs typeface="Times New Roman"/>
                      </a:endParaRP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BFBFBF"/>
                    </a:solidFill>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A &amp; N</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Andaman &amp; Nicobar Islands</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AP</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Andhra Pradesh</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AMC</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Annual Maintenance Contracts</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BTU</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British Thermal Unit</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C’garh</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Chhattisgarh</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CS</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Cold Store</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CA store</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Controlled Atmosphere Cold Store</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DIC</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District Industries Center</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DK/CS</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Don’t Know / Can’t Say</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ERW</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Energy Recovery wheel</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FCAOI</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Federation of Cold Storage Association of India</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FSSA</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Food Safety Standards Authority of India</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HRG</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Hansa Research Group</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HACCP</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Hazard Analysis and Critical Control Points</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HP</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Horse Power</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IQF</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Individual Quick Freezing</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ISO</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International Organization for Standardization</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J &amp; K</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Jammu &amp; Kashmir</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kVA</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Kilo Volt Ampere</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kW</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Kilowatts</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MP</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Madhya Pradesh</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MT</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Metric Tons</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NABARD</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National Bank for Agriculture &amp; Rural Development</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NCCD</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National Centre for Cold chain Development.</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NH</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National Highway</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smtClean="0">
                          <a:solidFill>
                            <a:srgbClr val="002060"/>
                          </a:solidFill>
                          <a:latin typeface="Calibri" pitchFamily="34" charset="0"/>
                          <a:ea typeface="Corbel"/>
                          <a:cs typeface="Times New Roman"/>
                        </a:rPr>
                        <a:t>NHB</a:t>
                      </a:r>
                      <a:endParaRPr lang="en-US" sz="1200" kern="1200" dirty="0">
                        <a:solidFill>
                          <a:srgbClr val="002060"/>
                        </a:solidFill>
                        <a:latin typeface="Calibri" pitchFamily="34" charset="0"/>
                        <a:ea typeface="Corbel"/>
                        <a:cs typeface="Times New Roman"/>
                      </a:endParaRP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smtClean="0">
                          <a:solidFill>
                            <a:srgbClr val="002060"/>
                          </a:solidFill>
                          <a:latin typeface="Calibri" pitchFamily="34" charset="0"/>
                          <a:ea typeface="Corbel"/>
                          <a:cs typeface="Times New Roman"/>
                        </a:rPr>
                        <a:t>National Horticulture</a:t>
                      </a:r>
                      <a:r>
                        <a:rPr lang="en-US" sz="1200" kern="1200" baseline="0" dirty="0" smtClean="0">
                          <a:solidFill>
                            <a:srgbClr val="002060"/>
                          </a:solidFill>
                          <a:latin typeface="Calibri" pitchFamily="34" charset="0"/>
                          <a:ea typeface="Corbel"/>
                          <a:cs typeface="Times New Roman"/>
                        </a:rPr>
                        <a:t> Board</a:t>
                      </a:r>
                      <a:endParaRPr lang="en-US" sz="1200" kern="1200" dirty="0">
                        <a:solidFill>
                          <a:srgbClr val="002060"/>
                        </a:solidFill>
                        <a:latin typeface="Calibri" pitchFamily="34" charset="0"/>
                        <a:ea typeface="Corbel"/>
                        <a:cs typeface="Times New Roman"/>
                      </a:endParaRP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smtClean="0">
                          <a:solidFill>
                            <a:srgbClr val="002060"/>
                          </a:solidFill>
                          <a:latin typeface="Calibri" pitchFamily="34" charset="0"/>
                          <a:ea typeface="Corbel"/>
                          <a:cs typeface="Times New Roman"/>
                        </a:rPr>
                        <a:t>NHM</a:t>
                      </a:r>
                      <a:endParaRPr lang="en-US" sz="1200" kern="1200" dirty="0">
                        <a:solidFill>
                          <a:srgbClr val="002060"/>
                        </a:solidFill>
                        <a:latin typeface="Calibri" pitchFamily="34" charset="0"/>
                        <a:ea typeface="Corbel"/>
                        <a:cs typeface="Times New Roman"/>
                      </a:endParaRP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smtClean="0">
                          <a:solidFill>
                            <a:srgbClr val="002060"/>
                          </a:solidFill>
                          <a:latin typeface="Calibri" pitchFamily="34" charset="0"/>
                          <a:ea typeface="Corbel"/>
                          <a:cs typeface="Times New Roman"/>
                        </a:rPr>
                        <a:t>National </a:t>
                      </a:r>
                      <a:r>
                        <a:rPr lang="en-US" sz="1200" kern="1200" smtClean="0">
                          <a:solidFill>
                            <a:srgbClr val="002060"/>
                          </a:solidFill>
                          <a:latin typeface="Calibri" pitchFamily="34" charset="0"/>
                          <a:ea typeface="Corbel"/>
                          <a:cs typeface="Times New Roman"/>
                        </a:rPr>
                        <a:t>Horticulture Mission</a:t>
                      </a:r>
                      <a:endParaRPr lang="en-US" sz="1200" kern="1200" dirty="0">
                        <a:solidFill>
                          <a:srgbClr val="002060"/>
                        </a:solidFill>
                        <a:latin typeface="Calibri" pitchFamily="34" charset="0"/>
                        <a:ea typeface="Corbel"/>
                        <a:cs typeface="Times New Roman"/>
                      </a:endParaRP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PUF Panel</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Poly Urethane Foam Panel</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PEB</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Pre-Engineered Buildings</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PLC</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Program Logic Controllers</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PSU</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Public Sector Undertaking</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RCC</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Reinforced Cement Concrete</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TN</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Tamil Nadu</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Type H products</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Horticulture / Agriculture Based Products</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Type P products</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Processed Food Based Products</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Type M products</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Animal Husbandry Based Products</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Type Q products</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Pharmaceutical Based Products</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Type O Products</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Other Type Products (X-ray films)</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UP </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Uttar Pradesh </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VFD</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a:solidFill>
                            <a:srgbClr val="002060"/>
                          </a:solidFill>
                          <a:latin typeface="Calibri" pitchFamily="34" charset="0"/>
                          <a:ea typeface="Corbel"/>
                          <a:cs typeface="Times New Roman"/>
                        </a:rPr>
                        <a:t>Variable Frequency Drive</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9972">
                <a:tc>
                  <a:txBody>
                    <a:bodyPr/>
                    <a:lstStyle/>
                    <a:p>
                      <a:pPr marL="90170" marR="0" algn="ctr">
                        <a:lnSpc>
                          <a:spcPct val="115000"/>
                        </a:lnSpc>
                        <a:spcBef>
                          <a:spcPts val="0"/>
                        </a:spcBef>
                        <a:spcAft>
                          <a:spcPts val="1200"/>
                        </a:spcAft>
                      </a:pPr>
                      <a:r>
                        <a:rPr lang="en-US" sz="1200" kern="1200" dirty="0">
                          <a:solidFill>
                            <a:srgbClr val="002060"/>
                          </a:solidFill>
                          <a:latin typeface="Calibri" pitchFamily="34" charset="0"/>
                          <a:ea typeface="Corbel"/>
                          <a:cs typeface="Times New Roman"/>
                        </a:rPr>
                        <a:t>WB</a:t>
                      </a:r>
                    </a:p>
                  </a:txBody>
                  <a:tcPr marL="28970" marR="2897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kern="1200" dirty="0" smtClean="0">
                          <a:solidFill>
                            <a:srgbClr val="002060"/>
                          </a:solidFill>
                          <a:latin typeface="Calibri" pitchFamily="34" charset="0"/>
                          <a:ea typeface="Corbel"/>
                          <a:cs typeface="Times New Roman"/>
                        </a:rPr>
                        <a:t>West </a:t>
                      </a:r>
                      <a:r>
                        <a:rPr lang="en-US" sz="1200" kern="1200" dirty="0">
                          <a:solidFill>
                            <a:srgbClr val="002060"/>
                          </a:solidFill>
                          <a:latin typeface="Calibri" pitchFamily="34" charset="0"/>
                          <a:ea typeface="Corbel"/>
                          <a:cs typeface="Times New Roman"/>
                        </a:rPr>
                        <a:t>Bengal</a:t>
                      </a:r>
                    </a:p>
                  </a:txBody>
                  <a:tcPr marL="28970" marR="2897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6.PRODUCT CATEGORIES STORED</a:t>
            </a:r>
            <a:endParaRPr lang="en-US" dirty="0"/>
          </a:p>
        </p:txBody>
      </p:sp>
      <p:sp>
        <p:nvSpPr>
          <p:cNvPr id="3" name="Content Placeholder 2"/>
          <p:cNvSpPr>
            <a:spLocks noGrp="1"/>
          </p:cNvSpPr>
          <p:nvPr>
            <p:ph idx="4294967295"/>
          </p:nvPr>
        </p:nvSpPr>
        <p:spPr>
          <a:xfrm>
            <a:off x="174168" y="1152525"/>
            <a:ext cx="6372225" cy="8156575"/>
          </a:xfrm>
        </p:spPr>
        <p:txBody>
          <a:bodyPr/>
          <a:lstStyle/>
          <a:p>
            <a:pPr algn="just">
              <a:spcBef>
                <a:spcPts val="600"/>
              </a:spcBef>
              <a:spcAft>
                <a:spcPts val="600"/>
              </a:spcAft>
            </a:pPr>
            <a:endParaRPr lang="en-US" sz="1200" dirty="0" smtClean="0"/>
          </a:p>
          <a:p>
            <a:pPr algn="just">
              <a:spcBef>
                <a:spcPts val="600"/>
              </a:spcBef>
              <a:spcAft>
                <a:spcPts val="600"/>
              </a:spcAft>
            </a:pPr>
            <a:r>
              <a:rPr lang="en-US" sz="1200" dirty="0" smtClean="0"/>
              <a:t>From the total number of cold stores queried, a total of 86% reported they stored fresh horticulture produce, with 516 storing processed foods (vegetarian), 456 stored meat types (processed and non-processed) and  43 stored pharmaceutical goods and other products. </a:t>
            </a:r>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endParaRPr lang="en-US" sz="1400" dirty="0" smtClean="0"/>
          </a:p>
          <a:p>
            <a:pPr algn="just">
              <a:spcBef>
                <a:spcPts val="600"/>
              </a:spcBef>
              <a:spcAft>
                <a:spcPts val="600"/>
              </a:spcAft>
            </a:pPr>
            <a:endParaRPr lang="en-IN" sz="1400" dirty="0" smtClean="0"/>
          </a:p>
          <a:p>
            <a:pPr algn="just">
              <a:spcBef>
                <a:spcPts val="600"/>
              </a:spcBef>
              <a:spcAft>
                <a:spcPts val="600"/>
              </a:spcAft>
            </a:pPr>
            <a:r>
              <a:rPr lang="en-US" sz="1200" dirty="0" smtClean="0"/>
              <a:t>There was overlap between types of products stored as evidenced in this Venn diagram. </a:t>
            </a:r>
          </a:p>
          <a:p>
            <a:pPr algn="just">
              <a:spcBef>
                <a:spcPts val="600"/>
              </a:spcBef>
              <a:spcAft>
                <a:spcPts val="600"/>
              </a:spcAft>
            </a:pPr>
            <a:endParaRPr lang="en-US" sz="1200" dirty="0" smtClean="0"/>
          </a:p>
          <a:p>
            <a:pPr algn="just">
              <a:spcBef>
                <a:spcPts val="600"/>
              </a:spcBef>
              <a:spcAft>
                <a:spcPts val="600"/>
              </a:spcAft>
            </a:pPr>
            <a:r>
              <a:rPr lang="en-US" sz="1200" dirty="0" smtClean="0"/>
              <a:t>Of the 516 that stored processed foods, 52% of them also stored fresh horticultural produce with 211 of them not catering to fresh fruits and vegetables.</a:t>
            </a:r>
            <a:endParaRPr lang="en-IN" sz="1200" dirty="0" smtClean="0"/>
          </a:p>
          <a:p>
            <a:pPr algn="just"/>
            <a:endParaRPr lang="en-IN" sz="1400" dirty="0"/>
          </a:p>
        </p:txBody>
      </p:sp>
      <p:sp>
        <p:nvSpPr>
          <p:cNvPr id="10" name="Oval 9"/>
          <p:cNvSpPr/>
          <p:nvPr/>
        </p:nvSpPr>
        <p:spPr>
          <a:xfrm>
            <a:off x="1404252" y="2459986"/>
            <a:ext cx="1983439" cy="2036748"/>
          </a:xfrm>
          <a:prstGeom prst="ellipse">
            <a:avLst/>
          </a:prstGeom>
          <a:solidFill>
            <a:srgbClr val="FFE1E1">
              <a:alpha val="50196"/>
            </a:srgbClr>
          </a:solidFill>
          <a:ln w="25400" cap="flat" cmpd="sng" algn="ctr">
            <a:solidFill>
              <a:srgbClr val="FFC000"/>
            </a:solidFill>
            <a:prstDash val="solid"/>
          </a:ln>
          <a:effectLst/>
        </p:spPr>
        <p:txBody>
          <a:bodyPr anchor="ctr"/>
          <a:lstStyle/>
          <a:p>
            <a:pPr lvl="0" eaLnBrk="1" fontAlgn="auto" hangingPunct="1">
              <a:spcBef>
                <a:spcPts val="0"/>
              </a:spcBef>
              <a:spcAft>
                <a:spcPts val="0"/>
              </a:spcAft>
              <a:defRPr/>
            </a:pPr>
            <a:r>
              <a:rPr kumimoji="0" lang="en-US" sz="1400" b="1" i="0" u="none" strike="noStrike" kern="0" cap="none" spc="0" normalizeH="0" baseline="0" noProof="0" dirty="0" smtClean="0">
                <a:ln>
                  <a:noFill/>
                </a:ln>
                <a:solidFill>
                  <a:schemeClr val="tx1"/>
                </a:solidFill>
                <a:effectLst/>
                <a:uLnTx/>
                <a:uFillTx/>
                <a:latin typeface="Calibri"/>
                <a:ea typeface="+mn-ea"/>
                <a:cs typeface="+mn-cs"/>
              </a:rPr>
              <a:t>Horticulture / Agriculture</a:t>
            </a:r>
          </a:p>
          <a:p>
            <a:pPr lvl="0" eaLnBrk="1" fontAlgn="auto" hangingPunct="1">
              <a:spcBef>
                <a:spcPts val="0"/>
              </a:spcBef>
              <a:spcAft>
                <a:spcPts val="0"/>
              </a:spcAft>
              <a:defRPr/>
            </a:pPr>
            <a:r>
              <a:rPr lang="en-US" sz="1400" b="1" kern="0" dirty="0" smtClean="0">
                <a:solidFill>
                  <a:schemeClr val="tx1"/>
                </a:solidFill>
                <a:latin typeface="Calibri"/>
                <a:ea typeface="+mn-ea"/>
              </a:rPr>
              <a:t>80%</a:t>
            </a:r>
          </a:p>
          <a:p>
            <a:pPr lvl="0" eaLnBrk="1" fontAlgn="auto" hangingPunct="1">
              <a:spcBef>
                <a:spcPts val="0"/>
              </a:spcBef>
              <a:spcAft>
                <a:spcPts val="0"/>
              </a:spcAft>
              <a:defRPr/>
            </a:pPr>
            <a:endParaRPr kumimoji="0" lang="en-US" sz="1400" b="1" i="0" u="none" strike="noStrike" kern="0" cap="none" spc="0" normalizeH="0" baseline="0" noProof="0" dirty="0" smtClean="0">
              <a:ln>
                <a:noFill/>
              </a:ln>
              <a:solidFill>
                <a:schemeClr val="tx1"/>
              </a:solidFill>
              <a:effectLst/>
              <a:uLnTx/>
              <a:uFillTx/>
              <a:latin typeface="Calibri"/>
              <a:ea typeface="+mn-ea"/>
              <a:cs typeface="+mn-cs"/>
            </a:endParaRPr>
          </a:p>
          <a:p>
            <a:pPr lvl="0" eaLnBrk="1" fontAlgn="auto" hangingPunct="1">
              <a:spcBef>
                <a:spcPts val="0"/>
              </a:spcBef>
              <a:spcAft>
                <a:spcPts val="0"/>
              </a:spcAft>
              <a:defRPr/>
            </a:pPr>
            <a:endParaRPr lang="en-US" sz="1400" b="1" kern="0" dirty="0" smtClean="0">
              <a:solidFill>
                <a:schemeClr val="tx1"/>
              </a:solidFill>
              <a:latin typeface="Calibri"/>
              <a:ea typeface="+mn-ea"/>
            </a:endParaRPr>
          </a:p>
          <a:p>
            <a:pPr lvl="0" eaLnBrk="1" fontAlgn="auto" hangingPunct="1">
              <a:spcBef>
                <a:spcPts val="0"/>
              </a:spcBef>
              <a:spcAft>
                <a:spcPts val="0"/>
              </a:spcAft>
              <a:defRPr/>
            </a:pPr>
            <a:endParaRPr kumimoji="0" lang="en-US" sz="1400" b="1" i="0" u="none" strike="noStrike" kern="0" cap="none" spc="0" normalizeH="0" baseline="0" noProof="0" dirty="0">
              <a:ln>
                <a:noFill/>
              </a:ln>
              <a:solidFill>
                <a:schemeClr val="tx1"/>
              </a:solidFill>
              <a:effectLst/>
              <a:uLnTx/>
              <a:uFillTx/>
              <a:latin typeface="Calibri"/>
              <a:ea typeface="+mn-ea"/>
              <a:cs typeface="+mn-cs"/>
            </a:endParaRPr>
          </a:p>
        </p:txBody>
      </p:sp>
      <p:sp>
        <p:nvSpPr>
          <p:cNvPr id="11" name="Oval 10"/>
          <p:cNvSpPr/>
          <p:nvPr/>
        </p:nvSpPr>
        <p:spPr>
          <a:xfrm>
            <a:off x="2850914" y="3438544"/>
            <a:ext cx="1983439" cy="2036748"/>
          </a:xfrm>
          <a:prstGeom prst="ellipse">
            <a:avLst/>
          </a:prstGeom>
          <a:solidFill>
            <a:srgbClr val="FF9900">
              <a:alpha val="30196"/>
            </a:srgbClr>
          </a:solidFill>
          <a:ln w="25400" cap="flat" cmpd="sng" algn="ctr">
            <a:solidFill>
              <a:srgbClr val="FFC000"/>
            </a:solidFill>
            <a:prstDash val="solid"/>
          </a:ln>
          <a:effectLst/>
        </p:spPr>
        <p:txBody>
          <a:bodyPr anchor="ctr"/>
          <a:lstStyle/>
          <a:p>
            <a:pPr lvl="0" eaLnBrk="1" fontAlgn="auto" hangingPunct="1">
              <a:spcBef>
                <a:spcPts val="0"/>
              </a:spcBef>
              <a:spcAft>
                <a:spcPts val="0"/>
              </a:spcAft>
              <a:defRPr/>
            </a:pPr>
            <a:endParaRPr kumimoji="0" lang="en-US" sz="1400" b="1" i="0" u="none" strike="noStrike" kern="0" cap="none" spc="0" normalizeH="0" baseline="0" noProof="0" dirty="0" smtClean="0">
              <a:ln>
                <a:noFill/>
              </a:ln>
              <a:solidFill>
                <a:schemeClr val="tx1"/>
              </a:solidFill>
              <a:effectLst/>
              <a:uLnTx/>
              <a:uFillTx/>
              <a:latin typeface="Calibri"/>
              <a:ea typeface="+mn-ea"/>
              <a:cs typeface="+mn-cs"/>
            </a:endParaRPr>
          </a:p>
          <a:p>
            <a:pPr lvl="0" eaLnBrk="1" fontAlgn="auto" hangingPunct="1">
              <a:spcBef>
                <a:spcPts val="0"/>
              </a:spcBef>
              <a:spcAft>
                <a:spcPts val="0"/>
              </a:spcAft>
              <a:defRPr/>
            </a:pPr>
            <a:endParaRPr lang="en-US" sz="1400" b="1" kern="0" dirty="0" smtClean="0">
              <a:solidFill>
                <a:schemeClr val="tx1"/>
              </a:solidFill>
              <a:latin typeface="Calibri"/>
              <a:ea typeface="+mn-ea"/>
            </a:endParaRPr>
          </a:p>
          <a:p>
            <a:pPr lvl="0" eaLnBrk="1" fontAlgn="auto" hangingPunct="1">
              <a:spcBef>
                <a:spcPts val="0"/>
              </a:spcBef>
              <a:spcAft>
                <a:spcPts val="0"/>
              </a:spcAft>
              <a:defRPr/>
            </a:pPr>
            <a:endParaRPr kumimoji="0" lang="en-US" sz="1400" b="1" i="0" u="none" strike="noStrike" kern="0" cap="none" spc="0" normalizeH="0" baseline="0" noProof="0" dirty="0" smtClean="0">
              <a:ln>
                <a:noFill/>
              </a:ln>
              <a:solidFill>
                <a:schemeClr val="tx1"/>
              </a:solidFill>
              <a:effectLst/>
              <a:uLnTx/>
              <a:uFillTx/>
              <a:latin typeface="Calibri"/>
              <a:ea typeface="+mn-ea"/>
              <a:cs typeface="+mn-cs"/>
            </a:endParaRPr>
          </a:p>
          <a:p>
            <a:pPr lvl="0" eaLnBrk="1" fontAlgn="auto" hangingPunct="1">
              <a:spcBef>
                <a:spcPts val="0"/>
              </a:spcBef>
              <a:spcAft>
                <a:spcPts val="0"/>
              </a:spcAft>
              <a:defRPr/>
            </a:pPr>
            <a:r>
              <a:rPr kumimoji="0" lang="en-US" sz="1400" b="1" i="0" u="none" strike="noStrike" kern="0" cap="none" spc="0" normalizeH="0" baseline="0" noProof="0" dirty="0" smtClean="0">
                <a:ln>
                  <a:noFill/>
                </a:ln>
                <a:solidFill>
                  <a:schemeClr val="tx1"/>
                </a:solidFill>
                <a:effectLst/>
                <a:uLnTx/>
                <a:uFillTx/>
                <a:latin typeface="Calibri"/>
                <a:ea typeface="+mn-ea"/>
                <a:cs typeface="+mn-cs"/>
              </a:rPr>
              <a:t>   Pharmaceuticals</a:t>
            </a:r>
          </a:p>
          <a:p>
            <a:pPr lvl="0" eaLnBrk="1" fontAlgn="auto" hangingPunct="1">
              <a:spcBef>
                <a:spcPts val="0"/>
              </a:spcBef>
              <a:spcAft>
                <a:spcPts val="0"/>
              </a:spcAft>
              <a:defRPr/>
            </a:pPr>
            <a:r>
              <a:rPr lang="en-US" sz="1400" b="1" kern="0" dirty="0" smtClean="0">
                <a:solidFill>
                  <a:schemeClr val="tx1"/>
                </a:solidFill>
                <a:latin typeface="Calibri"/>
                <a:ea typeface="+mn-ea"/>
              </a:rPr>
              <a:t>0.1 %</a:t>
            </a:r>
            <a:endParaRPr kumimoji="0" lang="en-US" sz="1400" b="1" i="0" u="none" strike="noStrike" kern="0" cap="none" spc="0" normalizeH="0" baseline="0" noProof="0" dirty="0">
              <a:ln>
                <a:noFill/>
              </a:ln>
              <a:solidFill>
                <a:schemeClr val="tx1"/>
              </a:solidFill>
              <a:effectLst/>
              <a:uLnTx/>
              <a:uFillTx/>
              <a:latin typeface="Calibri"/>
              <a:ea typeface="+mn-ea"/>
              <a:cs typeface="+mn-cs"/>
            </a:endParaRPr>
          </a:p>
        </p:txBody>
      </p:sp>
      <p:sp>
        <p:nvSpPr>
          <p:cNvPr id="12" name="Oval 11"/>
          <p:cNvSpPr/>
          <p:nvPr/>
        </p:nvSpPr>
        <p:spPr>
          <a:xfrm>
            <a:off x="1279787" y="3438544"/>
            <a:ext cx="1983439" cy="2036748"/>
          </a:xfrm>
          <a:prstGeom prst="ellipse">
            <a:avLst/>
          </a:prstGeom>
          <a:solidFill>
            <a:srgbClr val="D9D9D9">
              <a:alpha val="30196"/>
            </a:srgbClr>
          </a:solidFill>
          <a:ln w="25400" cap="flat" cmpd="sng" algn="ctr">
            <a:solidFill>
              <a:srgbClr val="FFC000"/>
            </a:solidFill>
            <a:prstDash val="solid"/>
          </a:ln>
          <a:effectLst/>
        </p:spPr>
        <p:txBody>
          <a:bodyPr anchor="ctr"/>
          <a:lstStyle/>
          <a:p>
            <a:pPr lvl="0" eaLnBrk="1" fontAlgn="auto" hangingPunct="1">
              <a:spcBef>
                <a:spcPts val="0"/>
              </a:spcBef>
              <a:spcAft>
                <a:spcPts val="0"/>
              </a:spcAft>
              <a:defRPr/>
            </a:pPr>
            <a:endParaRPr kumimoji="0" lang="en-US" sz="1400" b="1" i="0" u="none" strike="noStrike" kern="0" cap="none" spc="0" normalizeH="0" baseline="0" noProof="0" dirty="0" smtClean="0">
              <a:ln>
                <a:noFill/>
              </a:ln>
              <a:solidFill>
                <a:schemeClr val="tx1"/>
              </a:solidFill>
              <a:effectLst/>
              <a:uLnTx/>
              <a:uFillTx/>
              <a:latin typeface="Calibri"/>
              <a:ea typeface="+mn-ea"/>
              <a:cs typeface="+mn-cs"/>
            </a:endParaRPr>
          </a:p>
          <a:p>
            <a:pPr lvl="0" eaLnBrk="1" fontAlgn="auto" hangingPunct="1">
              <a:spcBef>
                <a:spcPts val="0"/>
              </a:spcBef>
              <a:spcAft>
                <a:spcPts val="0"/>
              </a:spcAft>
              <a:defRPr/>
            </a:pPr>
            <a:endParaRPr lang="en-US" sz="1400" b="1" kern="0" dirty="0" smtClean="0">
              <a:solidFill>
                <a:schemeClr val="tx1"/>
              </a:solidFill>
              <a:latin typeface="Calibri"/>
              <a:ea typeface="+mn-ea"/>
            </a:endParaRPr>
          </a:p>
          <a:p>
            <a:pPr lvl="0" eaLnBrk="1" fontAlgn="auto" hangingPunct="1">
              <a:spcBef>
                <a:spcPts val="0"/>
              </a:spcBef>
              <a:spcAft>
                <a:spcPts val="0"/>
              </a:spcAft>
              <a:defRPr/>
            </a:pPr>
            <a:endParaRPr kumimoji="0" lang="en-US" sz="1400" b="1" i="0" u="none" strike="noStrike" kern="0" cap="none" spc="0" normalizeH="0" baseline="0" noProof="0" dirty="0" smtClean="0">
              <a:ln>
                <a:noFill/>
              </a:ln>
              <a:solidFill>
                <a:schemeClr val="tx1"/>
              </a:solidFill>
              <a:effectLst/>
              <a:uLnTx/>
              <a:uFillTx/>
              <a:latin typeface="Calibri"/>
              <a:ea typeface="+mn-ea"/>
              <a:cs typeface="+mn-cs"/>
            </a:endParaRPr>
          </a:p>
          <a:p>
            <a:pPr lvl="0" eaLnBrk="1" fontAlgn="auto" hangingPunct="1">
              <a:spcBef>
                <a:spcPts val="0"/>
              </a:spcBef>
              <a:spcAft>
                <a:spcPts val="0"/>
              </a:spcAft>
              <a:defRPr/>
            </a:pPr>
            <a:r>
              <a:rPr kumimoji="0" lang="en-US" sz="1400" b="1" i="0" u="none" strike="noStrike" kern="0" cap="none" spc="0" normalizeH="0" baseline="0" noProof="0" dirty="0" smtClean="0">
                <a:ln>
                  <a:noFill/>
                </a:ln>
                <a:solidFill>
                  <a:schemeClr val="tx1"/>
                </a:solidFill>
                <a:effectLst/>
                <a:uLnTx/>
                <a:uFillTx/>
                <a:latin typeface="Calibri"/>
                <a:ea typeface="+mn-ea"/>
                <a:cs typeface="+mn-cs"/>
              </a:rPr>
              <a:t>Animal Husbandry</a:t>
            </a:r>
          </a:p>
          <a:p>
            <a:pPr lvl="0" eaLnBrk="1" fontAlgn="auto" hangingPunct="1">
              <a:spcBef>
                <a:spcPts val="0"/>
              </a:spcBef>
              <a:spcAft>
                <a:spcPts val="0"/>
              </a:spcAft>
              <a:defRPr/>
            </a:pPr>
            <a:r>
              <a:rPr lang="en-US" sz="1400" b="1" kern="0" dirty="0" smtClean="0">
                <a:solidFill>
                  <a:schemeClr val="tx1"/>
                </a:solidFill>
                <a:latin typeface="Calibri"/>
                <a:ea typeface="+mn-ea"/>
              </a:rPr>
              <a:t>7%</a:t>
            </a:r>
            <a:endParaRPr kumimoji="0" lang="en-US" sz="1400" b="1" i="0" u="none" strike="noStrike" kern="0" cap="none" spc="0" normalizeH="0" baseline="0" noProof="0" dirty="0">
              <a:ln>
                <a:noFill/>
              </a:ln>
              <a:solidFill>
                <a:schemeClr val="tx1"/>
              </a:solidFill>
              <a:effectLst/>
              <a:uLnTx/>
              <a:uFillTx/>
              <a:latin typeface="Calibri"/>
              <a:ea typeface="+mn-ea"/>
              <a:cs typeface="+mn-cs"/>
            </a:endParaRPr>
          </a:p>
        </p:txBody>
      </p:sp>
      <p:sp>
        <p:nvSpPr>
          <p:cNvPr id="13" name="Oval 12"/>
          <p:cNvSpPr/>
          <p:nvPr/>
        </p:nvSpPr>
        <p:spPr>
          <a:xfrm>
            <a:off x="2896415" y="2488561"/>
            <a:ext cx="1983439" cy="2036748"/>
          </a:xfrm>
          <a:prstGeom prst="ellipse">
            <a:avLst/>
          </a:prstGeom>
          <a:solidFill>
            <a:srgbClr val="CCECFF">
              <a:alpha val="40000"/>
            </a:srgbClr>
          </a:solidFill>
          <a:ln w="25400" cap="flat" cmpd="sng" algn="ctr">
            <a:solidFill>
              <a:srgbClr val="FFC000"/>
            </a:solidFill>
            <a:prstDash val="solid"/>
          </a:ln>
          <a:effectLst/>
        </p:spPr>
        <p:txBody>
          <a:bodyPr anchor="ctr"/>
          <a:lstStyle/>
          <a:p>
            <a:pPr lvl="0" eaLnBrk="1" fontAlgn="auto" hangingPunct="1">
              <a:spcBef>
                <a:spcPts val="0"/>
              </a:spcBef>
              <a:spcAft>
                <a:spcPts val="0"/>
              </a:spcAft>
              <a:defRPr/>
            </a:pPr>
            <a:r>
              <a:rPr kumimoji="0" lang="en-US" sz="1400" b="1" i="0" u="none" strike="noStrike" kern="0" cap="none" spc="0" normalizeH="0" baseline="0" noProof="0" dirty="0" smtClean="0">
                <a:ln>
                  <a:noFill/>
                </a:ln>
                <a:solidFill>
                  <a:schemeClr val="tx1"/>
                </a:solidFill>
                <a:effectLst/>
                <a:uLnTx/>
                <a:uFillTx/>
                <a:latin typeface="Calibri"/>
                <a:ea typeface="+mn-ea"/>
                <a:cs typeface="+mn-cs"/>
              </a:rPr>
              <a:t>Processed Food</a:t>
            </a:r>
          </a:p>
          <a:p>
            <a:pPr lvl="0" eaLnBrk="1" fontAlgn="auto" hangingPunct="1">
              <a:spcBef>
                <a:spcPts val="0"/>
              </a:spcBef>
              <a:spcAft>
                <a:spcPts val="0"/>
              </a:spcAft>
              <a:defRPr/>
            </a:pPr>
            <a:r>
              <a:rPr lang="en-US" sz="1400" b="1" kern="0" dirty="0" smtClean="0">
                <a:solidFill>
                  <a:schemeClr val="tx1"/>
                </a:solidFill>
                <a:latin typeface="Calibri"/>
                <a:ea typeface="+mn-ea"/>
              </a:rPr>
              <a:t>5.1%</a:t>
            </a:r>
          </a:p>
          <a:p>
            <a:pPr lvl="0" eaLnBrk="1" fontAlgn="auto" hangingPunct="1">
              <a:spcBef>
                <a:spcPts val="0"/>
              </a:spcBef>
              <a:spcAft>
                <a:spcPts val="0"/>
              </a:spcAft>
              <a:defRPr/>
            </a:pPr>
            <a:endParaRPr kumimoji="0" lang="en-US" sz="1400" b="1" i="0" u="none" strike="noStrike" kern="0" cap="none" spc="0" normalizeH="0" baseline="0" noProof="0" dirty="0" smtClean="0">
              <a:ln>
                <a:noFill/>
              </a:ln>
              <a:solidFill>
                <a:schemeClr val="tx1"/>
              </a:solidFill>
              <a:effectLst/>
              <a:uLnTx/>
              <a:uFillTx/>
              <a:latin typeface="Calibri"/>
              <a:ea typeface="+mn-ea"/>
              <a:cs typeface="+mn-cs"/>
            </a:endParaRPr>
          </a:p>
          <a:p>
            <a:pPr lvl="0" eaLnBrk="1" fontAlgn="auto" hangingPunct="1">
              <a:spcBef>
                <a:spcPts val="0"/>
              </a:spcBef>
              <a:spcAft>
                <a:spcPts val="0"/>
              </a:spcAft>
              <a:defRPr/>
            </a:pPr>
            <a:endParaRPr lang="en-US" sz="1400" b="1" kern="0" dirty="0" smtClean="0">
              <a:solidFill>
                <a:schemeClr val="tx1"/>
              </a:solidFill>
              <a:latin typeface="Calibri"/>
              <a:ea typeface="+mn-ea"/>
            </a:endParaRPr>
          </a:p>
          <a:p>
            <a:pPr lvl="0" eaLnBrk="1" fontAlgn="auto" hangingPunct="1">
              <a:spcBef>
                <a:spcPts val="0"/>
              </a:spcBef>
              <a:spcAft>
                <a:spcPts val="0"/>
              </a:spcAft>
              <a:defRPr/>
            </a:pPr>
            <a:endParaRPr kumimoji="0" lang="en-US" sz="1400" b="1" i="0" u="none" strike="noStrike" kern="0" cap="none" spc="0" normalizeH="0" baseline="0" noProof="0" dirty="0">
              <a:ln>
                <a:noFill/>
              </a:ln>
              <a:solidFill>
                <a:schemeClr val="tx1"/>
              </a:solidFill>
              <a:effectLst/>
              <a:uLnTx/>
              <a:uFillTx/>
              <a:latin typeface="Calibri"/>
              <a:ea typeface="+mn-ea"/>
              <a:cs typeface="+mn-cs"/>
            </a:endParaRPr>
          </a:p>
        </p:txBody>
      </p:sp>
      <p:sp>
        <p:nvSpPr>
          <p:cNvPr id="14" name="TextBox 13"/>
          <p:cNvSpPr txBox="1"/>
          <p:nvPr/>
        </p:nvSpPr>
        <p:spPr>
          <a:xfrm>
            <a:off x="2964845" y="3067491"/>
            <a:ext cx="359394" cy="261610"/>
          </a:xfrm>
          <a:prstGeom prst="rect">
            <a:avLst/>
          </a:prstGeom>
          <a:noFill/>
        </p:spPr>
        <p:txBody>
          <a:bodyPr wrap="none" rtlCol="0">
            <a:spAutoFit/>
          </a:bodyPr>
          <a:lstStyle/>
          <a:p>
            <a:r>
              <a:rPr lang="en-US" sz="1100" b="1" dirty="0" smtClean="0">
                <a:solidFill>
                  <a:schemeClr val="tx1"/>
                </a:solidFill>
                <a:latin typeface="Calibri" pitchFamily="34" charset="0"/>
              </a:rPr>
              <a:t>4%</a:t>
            </a:r>
            <a:endParaRPr lang="en-US" sz="1100" b="1" dirty="0">
              <a:solidFill>
                <a:schemeClr val="tx1"/>
              </a:solidFill>
              <a:latin typeface="Calibri" pitchFamily="34" charset="0"/>
            </a:endParaRPr>
          </a:p>
        </p:txBody>
      </p:sp>
      <p:sp>
        <p:nvSpPr>
          <p:cNvPr id="15" name="TextBox 14"/>
          <p:cNvSpPr txBox="1"/>
          <p:nvPr/>
        </p:nvSpPr>
        <p:spPr>
          <a:xfrm>
            <a:off x="2140028" y="3772465"/>
            <a:ext cx="359393" cy="261610"/>
          </a:xfrm>
          <a:prstGeom prst="rect">
            <a:avLst/>
          </a:prstGeom>
          <a:noFill/>
        </p:spPr>
        <p:txBody>
          <a:bodyPr wrap="none" rtlCol="0">
            <a:spAutoFit/>
          </a:bodyPr>
          <a:lstStyle/>
          <a:p>
            <a:r>
              <a:rPr lang="en-US" sz="1100" b="1" dirty="0" smtClean="0">
                <a:solidFill>
                  <a:schemeClr val="tx1"/>
                </a:solidFill>
                <a:latin typeface="Calibri" pitchFamily="34" charset="0"/>
              </a:rPr>
              <a:t>1%</a:t>
            </a:r>
            <a:endParaRPr lang="en-US" sz="1100" b="1" dirty="0">
              <a:solidFill>
                <a:schemeClr val="tx1"/>
              </a:solidFill>
              <a:latin typeface="Calibri" pitchFamily="34" charset="0"/>
            </a:endParaRPr>
          </a:p>
        </p:txBody>
      </p:sp>
      <p:sp>
        <p:nvSpPr>
          <p:cNvPr id="18" name="TextBox 17"/>
          <p:cNvSpPr txBox="1"/>
          <p:nvPr/>
        </p:nvSpPr>
        <p:spPr>
          <a:xfrm>
            <a:off x="3636347" y="3804311"/>
            <a:ext cx="542136" cy="261610"/>
          </a:xfrm>
          <a:prstGeom prst="rect">
            <a:avLst/>
          </a:prstGeom>
          <a:noFill/>
        </p:spPr>
        <p:txBody>
          <a:bodyPr wrap="none" rtlCol="0">
            <a:spAutoFit/>
          </a:bodyPr>
          <a:lstStyle/>
          <a:p>
            <a:r>
              <a:rPr lang="en-US" sz="1100" b="1" dirty="0" smtClean="0">
                <a:solidFill>
                  <a:schemeClr val="tx1"/>
                </a:solidFill>
                <a:latin typeface="Calibri" pitchFamily="34" charset="0"/>
              </a:rPr>
              <a:t>0.04%</a:t>
            </a:r>
            <a:endParaRPr lang="en-US" sz="1100" b="1" dirty="0">
              <a:solidFill>
                <a:schemeClr val="tx1"/>
              </a:solidFill>
              <a:latin typeface="Calibri" pitchFamily="34" charset="0"/>
            </a:endParaRPr>
          </a:p>
        </p:txBody>
      </p:sp>
      <p:sp>
        <p:nvSpPr>
          <p:cNvPr id="17" name="TextBox 16"/>
          <p:cNvSpPr txBox="1"/>
          <p:nvPr/>
        </p:nvSpPr>
        <p:spPr>
          <a:xfrm>
            <a:off x="2757825" y="3886765"/>
            <a:ext cx="470001" cy="261610"/>
          </a:xfrm>
          <a:prstGeom prst="rect">
            <a:avLst/>
          </a:prstGeom>
          <a:noFill/>
        </p:spPr>
        <p:txBody>
          <a:bodyPr wrap="none" rtlCol="0">
            <a:spAutoFit/>
          </a:bodyPr>
          <a:lstStyle/>
          <a:p>
            <a:r>
              <a:rPr lang="en-US" sz="1050" b="1" dirty="0" smtClean="0">
                <a:solidFill>
                  <a:schemeClr val="tx1"/>
                </a:solidFill>
                <a:latin typeface="Calibri" pitchFamily="34" charset="0"/>
              </a:rPr>
              <a:t>0.5%</a:t>
            </a:r>
            <a:endParaRPr lang="en-US" sz="1050" b="1" dirty="0">
              <a:solidFill>
                <a:schemeClr val="tx1"/>
              </a:solidFill>
              <a:latin typeface="Calibri" pitchFamily="34" charset="0"/>
            </a:endParaRPr>
          </a:p>
        </p:txBody>
      </p:sp>
      <p:sp>
        <p:nvSpPr>
          <p:cNvPr id="19" name="TextBox 18"/>
          <p:cNvSpPr txBox="1"/>
          <p:nvPr/>
        </p:nvSpPr>
        <p:spPr>
          <a:xfrm>
            <a:off x="3151525" y="3912165"/>
            <a:ext cx="470001" cy="261610"/>
          </a:xfrm>
          <a:prstGeom prst="rect">
            <a:avLst/>
          </a:prstGeom>
          <a:noFill/>
        </p:spPr>
        <p:txBody>
          <a:bodyPr wrap="none" rtlCol="0">
            <a:spAutoFit/>
          </a:bodyPr>
          <a:lstStyle/>
          <a:p>
            <a:r>
              <a:rPr lang="en-US" sz="1050" b="1" smtClean="0">
                <a:solidFill>
                  <a:schemeClr val="tx1"/>
                </a:solidFill>
                <a:latin typeface="Calibri" pitchFamily="34" charset="0"/>
              </a:rPr>
              <a:t>0.2%</a:t>
            </a:r>
            <a:endParaRPr lang="en-US" sz="1050" b="1" dirty="0">
              <a:solidFill>
                <a:schemeClr val="tx1"/>
              </a:solidFill>
              <a:latin typeface="Calibri" pitchFamily="34" charset="0"/>
            </a:endParaRPr>
          </a:p>
        </p:txBody>
      </p:sp>
      <p:sp>
        <p:nvSpPr>
          <p:cNvPr id="20" name="TextBox 19"/>
          <p:cNvSpPr txBox="1"/>
          <p:nvPr/>
        </p:nvSpPr>
        <p:spPr>
          <a:xfrm>
            <a:off x="2917439" y="3734365"/>
            <a:ext cx="455574" cy="253916"/>
          </a:xfrm>
          <a:prstGeom prst="rect">
            <a:avLst/>
          </a:prstGeom>
          <a:noFill/>
        </p:spPr>
        <p:txBody>
          <a:bodyPr wrap="none" rtlCol="0">
            <a:spAutoFit/>
          </a:bodyPr>
          <a:lstStyle/>
          <a:p>
            <a:r>
              <a:rPr lang="en-US" sz="1050" b="1" smtClean="0">
                <a:solidFill>
                  <a:schemeClr val="tx1"/>
                </a:solidFill>
                <a:latin typeface="Calibri" pitchFamily="34" charset="0"/>
              </a:rPr>
              <a:t>0.2%</a:t>
            </a:r>
            <a:endParaRPr lang="en-US" sz="1050" b="1" dirty="0">
              <a:solidFill>
                <a:schemeClr val="tx1"/>
              </a:solidFill>
              <a:latin typeface="Calibri" pitchFamily="34" charset="0"/>
            </a:endParaRPr>
          </a:p>
        </p:txBody>
      </p:sp>
    </p:spTree>
  </p:cSld>
  <p:clrMapOvr>
    <a:masterClrMapping/>
  </p:clrMapOvr>
  <p:transition/>
  <p:timing>
    <p:tnLst>
      <p:par>
        <p:cTn id="1" dur="indefinite" restart="never" nodeType="tmRoot"/>
      </p:par>
    </p:tn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HIMACHAL PRADESH</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Himachal Pradesh is  20328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20328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188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15years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JAMMU &amp; KASHMIR</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Jammu &amp; Kashmir is 40,073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40073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279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23years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JHARKHAND</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Jharkhand is 82,736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74160"/>
          <a:ext cx="6295314" cy="5461780"/>
        </p:xfrm>
        <a:graphic>
          <a:graphicData uri="http://schemas.openxmlformats.org/drawingml/2006/table">
            <a:tbl>
              <a:tblPr/>
              <a:tblGrid>
                <a:gridCol w="4600318"/>
                <a:gridCol w="1694996"/>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82736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221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18years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100%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100%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KARNATAKA</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Karnataka is 2,95,114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205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295114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4574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KERALA</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Kerala is 243996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158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243996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7309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15years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MADHYA PRADESH</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Madhya Pradesh is 8,93411MT.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552329"/>
        </p:xfrm>
        <a:graphic>
          <a:graphicData uri="http://schemas.openxmlformats.org/drawingml/2006/table">
            <a:tbl>
              <a:tblPr/>
              <a:tblGrid>
                <a:gridCol w="4600318"/>
                <a:gridCol w="1686182"/>
              </a:tblGrid>
              <a:tr h="363638">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164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893411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1148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17years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MAHARASHTRA</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Maharashtra is 907645 MT. </a:t>
            </a:r>
            <a:endParaRPr lang="en-US" sz="1200" dirty="0">
              <a:solidFill>
                <a:srgbClr val="002060"/>
              </a:solidFill>
              <a:latin typeface="Calibri" pitchFamily="34" charset="0"/>
            </a:endParaRPr>
          </a:p>
        </p:txBody>
      </p:sp>
      <p:graphicFrame>
        <p:nvGraphicFramePr>
          <p:cNvPr id="9" name="Table 8"/>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532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907645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28148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14years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ORISSA</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Orissa is 1,39,264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139264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861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16years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PONDICHERRY</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Pondicherry is 90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2151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100%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25years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100%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PUNJAB</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Punjab is 14,38,404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425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1438404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2384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17years</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a:xfrm>
            <a:off x="208948" y="991035"/>
            <a:ext cx="6370655" cy="8155416"/>
          </a:xfrm>
        </p:spPr>
        <p:txBody>
          <a:bodyPr/>
          <a:lstStyle/>
          <a:p>
            <a:pPr algn="just">
              <a:buNone/>
            </a:pPr>
            <a:endParaRPr lang="en-IN" dirty="0" smtClean="0"/>
          </a:p>
          <a:p>
            <a:pPr algn="just">
              <a:buNone/>
            </a:pPr>
            <a:endParaRPr lang="en-IN" dirty="0" smtClean="0"/>
          </a:p>
          <a:p>
            <a:pPr algn="just">
              <a:buNone/>
            </a:pPr>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endParaRPr lang="en-US" dirty="0" smtClean="0"/>
          </a:p>
          <a:p>
            <a:pPr algn="just">
              <a:buNone/>
            </a:pPr>
            <a:endParaRPr lang="en-US" dirty="0" smtClean="0"/>
          </a:p>
          <a:p>
            <a:pPr algn="just">
              <a:spcBef>
                <a:spcPts val="600"/>
              </a:spcBef>
              <a:spcAft>
                <a:spcPts val="600"/>
              </a:spcAft>
            </a:pPr>
            <a:r>
              <a:rPr lang="en-US" sz="1200" dirty="0" smtClean="0"/>
              <a:t>Upkeep of facilities were generally observed to be good. These were based on observation by researcher visiting the sites.</a:t>
            </a:r>
            <a:endParaRPr lang="en-IN" sz="1200" dirty="0" smtClean="0"/>
          </a:p>
          <a:p>
            <a:pPr algn="just">
              <a:spcBef>
                <a:spcPts val="600"/>
              </a:spcBef>
              <a:spcAft>
                <a:spcPts val="600"/>
              </a:spcAft>
            </a:pPr>
            <a:r>
              <a:rPr lang="en-US" sz="1200" dirty="0" smtClean="0"/>
              <a:t>27% of the CSs reported upgrading the building in the recent past. 55% of Orissa CSs and 44% of WB CSs reported having upgraded the building. </a:t>
            </a:r>
          </a:p>
          <a:p>
            <a:pPr algn="just"/>
            <a:endParaRPr lang="en-IN" dirty="0"/>
          </a:p>
        </p:txBody>
      </p:sp>
      <p:graphicFrame>
        <p:nvGraphicFramePr>
          <p:cNvPr id="3" name="Table 2"/>
          <p:cNvGraphicFramePr>
            <a:graphicFrameLocks noGrp="1"/>
          </p:cNvGraphicFramePr>
          <p:nvPr/>
        </p:nvGraphicFramePr>
        <p:xfrm>
          <a:off x="660344" y="1389994"/>
          <a:ext cx="5570315" cy="4642505"/>
        </p:xfrm>
        <a:graphic>
          <a:graphicData uri="http://schemas.openxmlformats.org/drawingml/2006/table">
            <a:tbl>
              <a:tblPr firstRow="1" bandRow="1">
                <a:tableStyleId>{073A0DAA-6AF3-43AB-8588-CEC1D06C72B9}</a:tableStyleId>
              </a:tblPr>
              <a:tblGrid>
                <a:gridCol w="2398853"/>
                <a:gridCol w="729205"/>
                <a:gridCol w="810228"/>
                <a:gridCol w="833377"/>
                <a:gridCol w="798652"/>
              </a:tblGrid>
              <a:tr h="903023">
                <a:tc>
                  <a:txBody>
                    <a:bodyPr/>
                    <a:lstStyle/>
                    <a:p>
                      <a:pPr marL="90170" algn="just">
                        <a:lnSpc>
                          <a:spcPct val="115000"/>
                        </a:lnSpc>
                        <a:spcAft>
                          <a:spcPts val="0"/>
                        </a:spcAft>
                      </a:pPr>
                      <a:r>
                        <a:rPr lang="en-US" sz="1200" kern="1200" dirty="0">
                          <a:latin typeface="Calibri" pitchFamily="34" charset="0"/>
                          <a:ea typeface="Corbel"/>
                          <a:cs typeface="Times New Roman"/>
                        </a:rPr>
                        <a:t>Description of </a:t>
                      </a:r>
                      <a:r>
                        <a:rPr lang="en-US" sz="1200" kern="1200" dirty="0" smtClean="0">
                          <a:latin typeface="Calibri" pitchFamily="34" charset="0"/>
                          <a:ea typeface="Corbel"/>
                          <a:cs typeface="Times New Roman"/>
                        </a:rPr>
                        <a:t>upkeep</a:t>
                      </a:r>
                    </a:p>
                    <a:p>
                      <a:pPr marL="90170" algn="just">
                        <a:lnSpc>
                          <a:spcPct val="115000"/>
                        </a:lnSpc>
                        <a:spcAft>
                          <a:spcPts val="0"/>
                        </a:spcAft>
                      </a:pPr>
                      <a:r>
                        <a:rPr lang="en-US" sz="1200" kern="1200" dirty="0" smtClean="0">
                          <a:latin typeface="Calibri" pitchFamily="34" charset="0"/>
                          <a:ea typeface="Corbel"/>
                          <a:cs typeface="Times New Roman"/>
                        </a:rPr>
                        <a:t>(Percentage rated as good for</a:t>
                      </a:r>
                      <a:r>
                        <a:rPr lang="en-US" sz="1200" kern="1200" baseline="0" dirty="0" smtClean="0">
                          <a:latin typeface="Calibri" pitchFamily="34" charset="0"/>
                          <a:ea typeface="Corbel"/>
                          <a:cs typeface="Times New Roman"/>
                        </a:rPr>
                        <a:t> different conditions)</a:t>
                      </a:r>
                      <a:endParaRPr lang="en-IN" sz="1200" kern="1200" dirty="0">
                        <a:latin typeface="Calibri" pitchFamily="34" charset="0"/>
                        <a:ea typeface="Corbel"/>
                        <a:cs typeface="Times New Roman"/>
                      </a:endParaRPr>
                    </a:p>
                  </a:txBody>
                  <a:tcPr marL="68580" marR="68580" marT="0" marB="0"/>
                </a:tc>
                <a:tc>
                  <a:txBody>
                    <a:bodyPr/>
                    <a:lstStyle/>
                    <a:p>
                      <a:pPr marL="90170" algn="ctr">
                        <a:lnSpc>
                          <a:spcPct val="115000"/>
                        </a:lnSpc>
                        <a:spcAft>
                          <a:spcPts val="0"/>
                        </a:spcAft>
                      </a:pPr>
                      <a:r>
                        <a:rPr lang="en-US" sz="1200" kern="1200" dirty="0">
                          <a:latin typeface="Calibri" pitchFamily="34" charset="0"/>
                          <a:ea typeface="Corbel"/>
                          <a:cs typeface="Times New Roman"/>
                        </a:rPr>
                        <a:t>Single commodity stores</a:t>
                      </a:r>
                      <a:endParaRPr lang="en-IN" sz="1200" kern="1200" dirty="0">
                        <a:latin typeface="Calibri" pitchFamily="34" charset="0"/>
                        <a:ea typeface="Corbel"/>
                        <a:cs typeface="Times New Roman"/>
                      </a:endParaRPr>
                    </a:p>
                  </a:txBody>
                  <a:tcPr marL="68580" marR="68580" marT="0" marB="0"/>
                </a:tc>
                <a:tc>
                  <a:txBody>
                    <a:bodyPr/>
                    <a:lstStyle/>
                    <a:p>
                      <a:pPr marL="90170" algn="ctr">
                        <a:lnSpc>
                          <a:spcPct val="115000"/>
                        </a:lnSpc>
                        <a:spcAft>
                          <a:spcPts val="0"/>
                        </a:spcAft>
                      </a:pPr>
                      <a:r>
                        <a:rPr lang="en-US" sz="1200" kern="1200" dirty="0">
                          <a:latin typeface="Calibri" pitchFamily="34" charset="0"/>
                          <a:ea typeface="Corbel"/>
                          <a:cs typeface="Times New Roman"/>
                        </a:rPr>
                        <a:t>Multiple commodity stores</a:t>
                      </a:r>
                      <a:endParaRPr lang="en-IN" sz="1200" kern="1200" dirty="0">
                        <a:latin typeface="Calibri" pitchFamily="34" charset="0"/>
                        <a:ea typeface="Corbel"/>
                        <a:cs typeface="Times New Roman"/>
                      </a:endParaRPr>
                    </a:p>
                  </a:txBody>
                  <a:tcPr marL="68580" marR="68580" marT="0" marB="0"/>
                </a:tc>
                <a:tc>
                  <a:txBody>
                    <a:bodyPr/>
                    <a:lstStyle/>
                    <a:p>
                      <a:pPr marL="90170" algn="ctr">
                        <a:lnSpc>
                          <a:spcPct val="115000"/>
                        </a:lnSpc>
                        <a:spcAft>
                          <a:spcPts val="0"/>
                        </a:spcAft>
                      </a:pPr>
                      <a:r>
                        <a:rPr lang="en-US" sz="1200" kern="1200" dirty="0">
                          <a:latin typeface="Calibri" pitchFamily="34" charset="0"/>
                          <a:ea typeface="Corbel"/>
                          <a:cs typeface="Times New Roman"/>
                        </a:rPr>
                        <a:t>CA stores</a:t>
                      </a:r>
                      <a:endParaRPr lang="en-IN" sz="1200" kern="1200" dirty="0">
                        <a:latin typeface="Calibri" pitchFamily="34" charset="0"/>
                        <a:ea typeface="Corbel"/>
                        <a:cs typeface="Times New Roman"/>
                      </a:endParaRPr>
                    </a:p>
                  </a:txBody>
                  <a:tcPr marL="68580" marR="68580" marT="0" marB="0"/>
                </a:tc>
                <a:tc>
                  <a:txBody>
                    <a:bodyPr/>
                    <a:lstStyle/>
                    <a:p>
                      <a:pPr marL="90170" algn="ctr">
                        <a:lnSpc>
                          <a:spcPct val="115000"/>
                        </a:lnSpc>
                        <a:spcAft>
                          <a:spcPts val="0"/>
                        </a:spcAft>
                      </a:pPr>
                      <a:r>
                        <a:rPr lang="en-US" sz="1200" kern="1200" dirty="0">
                          <a:latin typeface="Calibri" pitchFamily="34" charset="0"/>
                          <a:ea typeface="Corbel"/>
                          <a:cs typeface="Times New Roman"/>
                        </a:rPr>
                        <a:t>MA stores</a:t>
                      </a:r>
                      <a:endParaRPr lang="en-IN" sz="1200" kern="1200" dirty="0">
                        <a:latin typeface="Calibri" pitchFamily="34" charset="0"/>
                        <a:ea typeface="Corbel"/>
                        <a:cs typeface="Times New Roman"/>
                      </a:endParaRPr>
                    </a:p>
                  </a:txBody>
                  <a:tcPr marL="68580" marR="68580" marT="0" marB="0"/>
                </a:tc>
              </a:tr>
              <a:tr h="804657">
                <a:tc>
                  <a:txBody>
                    <a:bodyPr/>
                    <a:lstStyle/>
                    <a:p>
                      <a:pPr marL="90170" algn="l">
                        <a:lnSpc>
                          <a:spcPct val="115000"/>
                        </a:lnSpc>
                        <a:spcAft>
                          <a:spcPts val="0"/>
                        </a:spcAft>
                      </a:pPr>
                      <a:r>
                        <a:rPr lang="en-US" sz="1200" kern="1200" dirty="0">
                          <a:latin typeface="Calibri" pitchFamily="34" charset="0"/>
                          <a:ea typeface="Corbel"/>
                          <a:cs typeface="Times New Roman"/>
                        </a:rPr>
                        <a:t>External condition of CS  - good (If building is well </a:t>
                      </a:r>
                      <a:r>
                        <a:rPr lang="en-US" sz="1200" kern="1200" dirty="0" smtClean="0">
                          <a:latin typeface="Calibri" pitchFamily="34" charset="0"/>
                          <a:ea typeface="Corbel"/>
                          <a:cs typeface="Times New Roman"/>
                        </a:rPr>
                        <a:t>maintained</a:t>
                      </a:r>
                      <a:r>
                        <a:rPr lang="en-US" sz="1200" kern="1200" dirty="0">
                          <a:latin typeface="Calibri" pitchFamily="34" charset="0"/>
                          <a:ea typeface="Corbel"/>
                          <a:cs typeface="Times New Roman"/>
                        </a:rPr>
                        <a:t>, </a:t>
                      </a:r>
                      <a:r>
                        <a:rPr lang="en-US" sz="1200" kern="1200" dirty="0" smtClean="0">
                          <a:latin typeface="Calibri" pitchFamily="34" charset="0"/>
                          <a:ea typeface="Corbel"/>
                          <a:cs typeface="Times New Roman"/>
                        </a:rPr>
                        <a:t> looks</a:t>
                      </a:r>
                      <a:r>
                        <a:rPr lang="en-US" sz="1200" kern="1200" baseline="0" dirty="0" smtClean="0">
                          <a:latin typeface="Calibri" pitchFamily="34" charset="0"/>
                          <a:ea typeface="Corbel"/>
                          <a:cs typeface="Times New Roman"/>
                        </a:rPr>
                        <a:t>   </a:t>
                      </a:r>
                      <a:r>
                        <a:rPr lang="en-US" sz="1200" kern="1200" dirty="0" smtClean="0">
                          <a:latin typeface="Calibri" pitchFamily="34" charset="0"/>
                          <a:ea typeface="Corbel"/>
                          <a:cs typeface="Times New Roman"/>
                        </a:rPr>
                        <a:t>good</a:t>
                      </a:r>
                      <a:r>
                        <a:rPr lang="en-US" sz="1200" kern="1200" dirty="0">
                          <a:latin typeface="Calibri" pitchFamily="34" charset="0"/>
                          <a:ea typeface="Corbel"/>
                          <a:cs typeface="Times New Roman"/>
                        </a:rPr>
                        <a:t>, </a:t>
                      </a:r>
                      <a:r>
                        <a:rPr lang="en-US" sz="1200" kern="1200" dirty="0" smtClean="0">
                          <a:latin typeface="Calibri" pitchFamily="34" charset="0"/>
                          <a:ea typeface="Corbel"/>
                          <a:cs typeface="Times New Roman"/>
                        </a:rPr>
                        <a:t> painted</a:t>
                      </a:r>
                      <a:r>
                        <a:rPr lang="en-US" sz="1200" kern="1200" baseline="0" dirty="0" smtClean="0">
                          <a:latin typeface="Calibri" pitchFamily="34" charset="0"/>
                          <a:ea typeface="Corbel"/>
                          <a:cs typeface="Times New Roman"/>
                        </a:rPr>
                        <a:t> </a:t>
                      </a:r>
                      <a:r>
                        <a:rPr lang="en-US" sz="1200" kern="1200" dirty="0" smtClean="0">
                          <a:latin typeface="Calibri" pitchFamily="34" charset="0"/>
                          <a:ea typeface="Corbel"/>
                          <a:cs typeface="Times New Roman"/>
                        </a:rPr>
                        <a:t>or </a:t>
                      </a:r>
                      <a:r>
                        <a:rPr lang="en-US" sz="1200" kern="1200" dirty="0">
                          <a:latin typeface="Calibri" pitchFamily="34" charset="0"/>
                          <a:ea typeface="Corbel"/>
                          <a:cs typeface="Times New Roman"/>
                        </a:rPr>
                        <a:t>looking shabby)</a:t>
                      </a:r>
                      <a:endParaRPr lang="en-IN" sz="1200" kern="1200" dirty="0">
                        <a:latin typeface="Calibri" pitchFamily="34" charset="0"/>
                        <a:ea typeface="Corbel"/>
                        <a:cs typeface="Times New Roman"/>
                      </a:endParaRPr>
                    </a:p>
                  </a:txBody>
                  <a:tcPr marL="68580" marR="68580" marT="0" marB="0"/>
                </a:tc>
                <a:tc>
                  <a:txBody>
                    <a:bodyPr/>
                    <a:lstStyle/>
                    <a:p>
                      <a:pPr algn="ctr" fontAlgn="ctr"/>
                      <a:r>
                        <a:rPr lang="en-US" sz="1100" b="0" i="0" u="none" strike="noStrike" dirty="0">
                          <a:solidFill>
                            <a:srgbClr val="002060"/>
                          </a:solidFill>
                          <a:latin typeface="Calibri"/>
                        </a:rPr>
                        <a:t>82</a:t>
                      </a:r>
                    </a:p>
                  </a:txBody>
                  <a:tcPr marL="9525" marR="9525" marT="9525" marB="0" anchor="ctr"/>
                </a:tc>
                <a:tc>
                  <a:txBody>
                    <a:bodyPr/>
                    <a:lstStyle/>
                    <a:p>
                      <a:pPr algn="ctr" fontAlgn="ctr"/>
                      <a:r>
                        <a:rPr lang="en-US" sz="1100" b="0" i="0" u="none" strike="noStrike">
                          <a:solidFill>
                            <a:srgbClr val="002060"/>
                          </a:solidFill>
                          <a:latin typeface="Calibri"/>
                        </a:rPr>
                        <a:t>79</a:t>
                      </a:r>
                    </a:p>
                  </a:txBody>
                  <a:tcPr marL="9525" marR="9525" marT="9525" marB="0" anchor="ctr"/>
                </a:tc>
                <a:tc>
                  <a:txBody>
                    <a:bodyPr/>
                    <a:lstStyle/>
                    <a:p>
                      <a:pPr algn="ctr" fontAlgn="ctr"/>
                      <a:r>
                        <a:rPr lang="en-US" sz="1100" b="0" i="0" u="none" strike="noStrike">
                          <a:solidFill>
                            <a:srgbClr val="002060"/>
                          </a:solidFill>
                          <a:latin typeface="Calibri"/>
                        </a:rPr>
                        <a:t>86</a:t>
                      </a:r>
                    </a:p>
                  </a:txBody>
                  <a:tcPr marL="9525" marR="9525" marT="9525" marB="0" anchor="ctr"/>
                </a:tc>
                <a:tc>
                  <a:txBody>
                    <a:bodyPr/>
                    <a:lstStyle/>
                    <a:p>
                      <a:pPr algn="ctr" fontAlgn="ctr"/>
                      <a:r>
                        <a:rPr lang="en-US" sz="1100" b="0" i="0" u="none" strike="noStrike">
                          <a:solidFill>
                            <a:srgbClr val="002060"/>
                          </a:solidFill>
                          <a:latin typeface="Calibri"/>
                        </a:rPr>
                        <a:t>100</a:t>
                      </a:r>
                    </a:p>
                  </a:txBody>
                  <a:tcPr marL="9525" marR="9525" marT="9525" marB="0" anchor="ctr"/>
                </a:tc>
              </a:tr>
              <a:tr h="903023">
                <a:tc>
                  <a:txBody>
                    <a:bodyPr/>
                    <a:lstStyle/>
                    <a:p>
                      <a:pPr marL="90170" algn="l">
                        <a:lnSpc>
                          <a:spcPct val="115000"/>
                        </a:lnSpc>
                        <a:spcAft>
                          <a:spcPts val="0"/>
                        </a:spcAft>
                      </a:pPr>
                      <a:r>
                        <a:rPr lang="en-US" sz="1200" kern="1200" dirty="0">
                          <a:latin typeface="Calibri" pitchFamily="34" charset="0"/>
                          <a:ea typeface="Corbel"/>
                          <a:cs typeface="Times New Roman"/>
                        </a:rPr>
                        <a:t>External Hygiene of CSs- good (boundary is </a:t>
                      </a:r>
                      <a:r>
                        <a:rPr lang="en-US" sz="1200" kern="1200" dirty="0" smtClean="0">
                          <a:latin typeface="Calibri" pitchFamily="34" charset="0"/>
                          <a:ea typeface="Corbel"/>
                          <a:cs typeface="Times New Roman"/>
                        </a:rPr>
                        <a:t>not</a:t>
                      </a:r>
                      <a:r>
                        <a:rPr lang="en-US" sz="1200" kern="1200" baseline="0" dirty="0" smtClean="0">
                          <a:latin typeface="Calibri" pitchFamily="34" charset="0"/>
                          <a:ea typeface="Corbel"/>
                          <a:cs typeface="Times New Roman"/>
                        </a:rPr>
                        <a:t> l</a:t>
                      </a:r>
                      <a:r>
                        <a:rPr lang="en-US" sz="1200" kern="1200" dirty="0" smtClean="0">
                          <a:latin typeface="Calibri" pitchFamily="34" charset="0"/>
                          <a:ea typeface="Corbel"/>
                          <a:cs typeface="Times New Roman"/>
                        </a:rPr>
                        <a:t>ittered</a:t>
                      </a:r>
                      <a:r>
                        <a:rPr lang="en-US" sz="1200" kern="1200" dirty="0">
                          <a:latin typeface="Calibri" pitchFamily="34" charset="0"/>
                          <a:ea typeface="Corbel"/>
                          <a:cs typeface="Times New Roman"/>
                        </a:rPr>
                        <a:t>, clean, separate </a:t>
                      </a:r>
                      <a:r>
                        <a:rPr lang="en-US" sz="1200" kern="1200" dirty="0" smtClean="0">
                          <a:latin typeface="Calibri" pitchFamily="34" charset="0"/>
                          <a:ea typeface="Corbel"/>
                          <a:cs typeface="Times New Roman"/>
                        </a:rPr>
                        <a:t> place </a:t>
                      </a:r>
                      <a:r>
                        <a:rPr lang="en-US" sz="1200" kern="1200" dirty="0">
                          <a:latin typeface="Calibri" pitchFamily="34" charset="0"/>
                          <a:ea typeface="Corbel"/>
                          <a:cs typeface="Times New Roman"/>
                        </a:rPr>
                        <a:t>for dumping waste) </a:t>
                      </a:r>
                      <a:endParaRPr lang="en-IN" sz="1200" kern="1200" dirty="0">
                        <a:latin typeface="Calibri" pitchFamily="34" charset="0"/>
                        <a:ea typeface="Corbel"/>
                        <a:cs typeface="Times New Roman"/>
                      </a:endParaRPr>
                    </a:p>
                  </a:txBody>
                  <a:tcPr marL="68580" marR="68580" marT="0" marB="0"/>
                </a:tc>
                <a:tc>
                  <a:txBody>
                    <a:bodyPr/>
                    <a:lstStyle/>
                    <a:p>
                      <a:pPr algn="ctr" fontAlgn="ctr"/>
                      <a:r>
                        <a:rPr lang="en-US" sz="1100" b="0" i="0" u="none" strike="noStrike">
                          <a:solidFill>
                            <a:srgbClr val="002060"/>
                          </a:solidFill>
                          <a:latin typeface="Calibri"/>
                        </a:rPr>
                        <a:t>74</a:t>
                      </a:r>
                    </a:p>
                  </a:txBody>
                  <a:tcPr marL="9525" marR="9525" marT="9525" marB="0" anchor="ctr"/>
                </a:tc>
                <a:tc>
                  <a:txBody>
                    <a:bodyPr/>
                    <a:lstStyle/>
                    <a:p>
                      <a:pPr algn="ctr" fontAlgn="ctr"/>
                      <a:r>
                        <a:rPr lang="en-US" sz="1100" b="0" i="0" u="none" strike="noStrike">
                          <a:solidFill>
                            <a:srgbClr val="002060"/>
                          </a:solidFill>
                          <a:latin typeface="Calibri"/>
                        </a:rPr>
                        <a:t>67</a:t>
                      </a:r>
                    </a:p>
                  </a:txBody>
                  <a:tcPr marL="9525" marR="9525" marT="9525" marB="0" anchor="ctr"/>
                </a:tc>
                <a:tc>
                  <a:txBody>
                    <a:bodyPr/>
                    <a:lstStyle/>
                    <a:p>
                      <a:pPr algn="ctr" fontAlgn="ctr"/>
                      <a:r>
                        <a:rPr lang="en-US" sz="1100" b="0" i="0" u="none" strike="noStrike">
                          <a:solidFill>
                            <a:srgbClr val="002060"/>
                          </a:solidFill>
                          <a:latin typeface="Calibri"/>
                        </a:rPr>
                        <a:t>83</a:t>
                      </a:r>
                    </a:p>
                  </a:txBody>
                  <a:tcPr marL="9525" marR="9525" marT="9525" marB="0" anchor="ctr"/>
                </a:tc>
                <a:tc>
                  <a:txBody>
                    <a:bodyPr/>
                    <a:lstStyle/>
                    <a:p>
                      <a:pPr algn="ctr" fontAlgn="ctr"/>
                      <a:r>
                        <a:rPr lang="en-US" sz="1100" b="0" i="0" u="none" strike="noStrike">
                          <a:solidFill>
                            <a:srgbClr val="002060"/>
                          </a:solidFill>
                          <a:latin typeface="Calibri"/>
                        </a:rPr>
                        <a:t>88</a:t>
                      </a:r>
                    </a:p>
                  </a:txBody>
                  <a:tcPr marL="9525" marR="9525" marT="9525" marB="0" anchor="ctr"/>
                </a:tc>
              </a:tr>
              <a:tr h="677267">
                <a:tc>
                  <a:txBody>
                    <a:bodyPr/>
                    <a:lstStyle/>
                    <a:p>
                      <a:pPr marL="90170" algn="l">
                        <a:lnSpc>
                          <a:spcPct val="115000"/>
                        </a:lnSpc>
                        <a:spcAft>
                          <a:spcPts val="0"/>
                        </a:spcAft>
                      </a:pPr>
                      <a:r>
                        <a:rPr lang="en-US" sz="1200" kern="1200" dirty="0">
                          <a:latin typeface="Calibri" pitchFamily="34" charset="0"/>
                          <a:ea typeface="Corbel"/>
                          <a:cs typeface="Times New Roman"/>
                        </a:rPr>
                        <a:t>Internal road area- good (If paved TAR road or cement road, tiled road)</a:t>
                      </a:r>
                      <a:endParaRPr lang="en-IN" sz="1200" kern="1200" dirty="0">
                        <a:latin typeface="Calibri" pitchFamily="34" charset="0"/>
                        <a:ea typeface="Corbel"/>
                        <a:cs typeface="Times New Roman"/>
                      </a:endParaRPr>
                    </a:p>
                  </a:txBody>
                  <a:tcPr marL="68580" marR="68580" marT="0" marB="0"/>
                </a:tc>
                <a:tc>
                  <a:txBody>
                    <a:bodyPr/>
                    <a:lstStyle/>
                    <a:p>
                      <a:pPr algn="ctr" fontAlgn="ctr"/>
                      <a:r>
                        <a:rPr lang="en-US" sz="1100" b="0" i="0" u="none" strike="noStrike" dirty="0">
                          <a:solidFill>
                            <a:srgbClr val="002060"/>
                          </a:solidFill>
                          <a:latin typeface="Calibri"/>
                        </a:rPr>
                        <a:t>71</a:t>
                      </a:r>
                    </a:p>
                  </a:txBody>
                  <a:tcPr marL="9525" marR="9525" marT="9525" marB="0" anchor="ctr"/>
                </a:tc>
                <a:tc>
                  <a:txBody>
                    <a:bodyPr/>
                    <a:lstStyle/>
                    <a:p>
                      <a:pPr algn="ctr" fontAlgn="ctr"/>
                      <a:r>
                        <a:rPr lang="en-US" sz="1100" b="0" i="0" u="none" strike="noStrike" dirty="0">
                          <a:solidFill>
                            <a:srgbClr val="002060"/>
                          </a:solidFill>
                          <a:latin typeface="Calibri"/>
                        </a:rPr>
                        <a:t>68</a:t>
                      </a:r>
                    </a:p>
                  </a:txBody>
                  <a:tcPr marL="9525" marR="9525" marT="9525" marB="0" anchor="ctr"/>
                </a:tc>
                <a:tc>
                  <a:txBody>
                    <a:bodyPr/>
                    <a:lstStyle/>
                    <a:p>
                      <a:pPr algn="ctr" fontAlgn="ctr"/>
                      <a:r>
                        <a:rPr lang="en-US" sz="1100" b="0" i="0" u="none" strike="noStrike" dirty="0">
                          <a:solidFill>
                            <a:srgbClr val="002060"/>
                          </a:solidFill>
                          <a:latin typeface="Calibri"/>
                        </a:rPr>
                        <a:t>86</a:t>
                      </a:r>
                    </a:p>
                  </a:txBody>
                  <a:tcPr marL="9525" marR="9525" marT="9525" marB="0" anchor="ctr"/>
                </a:tc>
                <a:tc>
                  <a:txBody>
                    <a:bodyPr/>
                    <a:lstStyle/>
                    <a:p>
                      <a:pPr algn="ctr" fontAlgn="ctr"/>
                      <a:r>
                        <a:rPr lang="en-US" sz="1100" b="0" i="0" u="none" strike="noStrike" dirty="0">
                          <a:solidFill>
                            <a:srgbClr val="002060"/>
                          </a:solidFill>
                          <a:latin typeface="Calibri"/>
                        </a:rPr>
                        <a:t>88</a:t>
                      </a:r>
                    </a:p>
                  </a:txBody>
                  <a:tcPr marL="9525" marR="9525" marT="9525" marB="0" anchor="ctr"/>
                </a:tc>
              </a:tr>
              <a:tr h="903023">
                <a:tc>
                  <a:txBody>
                    <a:bodyPr/>
                    <a:lstStyle/>
                    <a:p>
                      <a:pPr marL="90170" algn="just">
                        <a:lnSpc>
                          <a:spcPct val="115000"/>
                        </a:lnSpc>
                        <a:spcAft>
                          <a:spcPts val="0"/>
                        </a:spcAft>
                      </a:pPr>
                      <a:r>
                        <a:rPr lang="en-US" sz="1200" kern="1200" dirty="0">
                          <a:latin typeface="Calibri" pitchFamily="34" charset="0"/>
                          <a:ea typeface="Corbel"/>
                          <a:cs typeface="Times New Roman"/>
                        </a:rPr>
                        <a:t>Condition of internal vehicle movement – good (Adequate space for movement, paved road, adequate parking space)</a:t>
                      </a:r>
                      <a:endParaRPr lang="en-IN" sz="1200" kern="1200" dirty="0">
                        <a:latin typeface="Calibri" pitchFamily="34" charset="0"/>
                        <a:ea typeface="Corbel"/>
                        <a:cs typeface="Times New Roman"/>
                      </a:endParaRPr>
                    </a:p>
                  </a:txBody>
                  <a:tcPr marL="68580" marR="68580" marT="0" marB="0"/>
                </a:tc>
                <a:tc>
                  <a:txBody>
                    <a:bodyPr/>
                    <a:lstStyle/>
                    <a:p>
                      <a:pPr algn="ctr" fontAlgn="ctr"/>
                      <a:r>
                        <a:rPr lang="en-US" sz="1100" b="0" i="0" u="none" strike="noStrike">
                          <a:solidFill>
                            <a:srgbClr val="002060"/>
                          </a:solidFill>
                          <a:latin typeface="Calibri"/>
                        </a:rPr>
                        <a:t>72</a:t>
                      </a:r>
                    </a:p>
                  </a:txBody>
                  <a:tcPr marL="9525" marR="9525" marT="9525" marB="0" anchor="ctr"/>
                </a:tc>
                <a:tc>
                  <a:txBody>
                    <a:bodyPr/>
                    <a:lstStyle/>
                    <a:p>
                      <a:pPr algn="ctr" fontAlgn="ctr"/>
                      <a:r>
                        <a:rPr lang="en-US" sz="1100" b="0" i="0" u="none" strike="noStrike">
                          <a:solidFill>
                            <a:srgbClr val="002060"/>
                          </a:solidFill>
                          <a:latin typeface="Calibri"/>
                        </a:rPr>
                        <a:t>72</a:t>
                      </a:r>
                    </a:p>
                  </a:txBody>
                  <a:tcPr marL="9525" marR="9525" marT="9525" marB="0" anchor="ctr"/>
                </a:tc>
                <a:tc>
                  <a:txBody>
                    <a:bodyPr/>
                    <a:lstStyle/>
                    <a:p>
                      <a:pPr algn="ctr" fontAlgn="ctr"/>
                      <a:r>
                        <a:rPr lang="en-US" sz="1100" b="0" i="0" u="none" strike="noStrike">
                          <a:solidFill>
                            <a:srgbClr val="002060"/>
                          </a:solidFill>
                          <a:latin typeface="Calibri"/>
                        </a:rPr>
                        <a:t>86</a:t>
                      </a:r>
                    </a:p>
                  </a:txBody>
                  <a:tcPr marL="9525" marR="9525" marT="9525" marB="0" anchor="ctr"/>
                </a:tc>
                <a:tc>
                  <a:txBody>
                    <a:bodyPr/>
                    <a:lstStyle/>
                    <a:p>
                      <a:pPr algn="ctr" fontAlgn="ctr"/>
                      <a:r>
                        <a:rPr lang="en-US" sz="1100" b="0" i="0" u="none" strike="noStrike">
                          <a:solidFill>
                            <a:srgbClr val="002060"/>
                          </a:solidFill>
                          <a:latin typeface="Calibri"/>
                        </a:rPr>
                        <a:t>88</a:t>
                      </a:r>
                    </a:p>
                  </a:txBody>
                  <a:tcPr marL="9525" marR="9525" marT="9525" marB="0" anchor="ctr"/>
                </a:tc>
              </a:tr>
              <a:tr h="451512">
                <a:tc>
                  <a:txBody>
                    <a:bodyPr/>
                    <a:lstStyle/>
                    <a:p>
                      <a:pPr marL="90170" algn="just">
                        <a:lnSpc>
                          <a:spcPct val="115000"/>
                        </a:lnSpc>
                        <a:spcAft>
                          <a:spcPts val="0"/>
                        </a:spcAft>
                      </a:pPr>
                      <a:r>
                        <a:rPr lang="en-US" sz="1200" kern="1200" dirty="0">
                          <a:latin typeface="Calibri" pitchFamily="34" charset="0"/>
                          <a:ea typeface="Corbel"/>
                          <a:cs typeface="Times New Roman"/>
                        </a:rPr>
                        <a:t>External drainage – covered drainage</a:t>
                      </a:r>
                      <a:endParaRPr lang="en-IN" sz="1200" kern="1200" dirty="0">
                        <a:latin typeface="Calibri" pitchFamily="34" charset="0"/>
                        <a:ea typeface="Corbel"/>
                        <a:cs typeface="Times New Roman"/>
                      </a:endParaRPr>
                    </a:p>
                  </a:txBody>
                  <a:tcPr marL="68580" marR="68580" marT="0" marB="0"/>
                </a:tc>
                <a:tc>
                  <a:txBody>
                    <a:bodyPr/>
                    <a:lstStyle/>
                    <a:p>
                      <a:pPr algn="ctr" fontAlgn="ctr"/>
                      <a:r>
                        <a:rPr lang="en-US" sz="1100" b="0" i="0" u="none" strike="noStrike">
                          <a:solidFill>
                            <a:srgbClr val="002060"/>
                          </a:solidFill>
                          <a:latin typeface="Calibri"/>
                        </a:rPr>
                        <a:t>41</a:t>
                      </a:r>
                    </a:p>
                  </a:txBody>
                  <a:tcPr marL="9525" marR="9525" marT="9525" marB="0" anchor="ctr"/>
                </a:tc>
                <a:tc>
                  <a:txBody>
                    <a:bodyPr/>
                    <a:lstStyle/>
                    <a:p>
                      <a:pPr algn="ctr" fontAlgn="ctr"/>
                      <a:r>
                        <a:rPr lang="en-US" sz="1100" b="0" i="0" u="none" strike="noStrike">
                          <a:solidFill>
                            <a:srgbClr val="002060"/>
                          </a:solidFill>
                          <a:latin typeface="Calibri"/>
                        </a:rPr>
                        <a:t>53</a:t>
                      </a:r>
                    </a:p>
                  </a:txBody>
                  <a:tcPr marL="9525" marR="9525" marT="9525" marB="0" anchor="ctr"/>
                </a:tc>
                <a:tc>
                  <a:txBody>
                    <a:bodyPr/>
                    <a:lstStyle/>
                    <a:p>
                      <a:pPr algn="ctr" fontAlgn="ctr"/>
                      <a:r>
                        <a:rPr lang="en-US" sz="1100" b="0" i="0" u="none" strike="noStrike">
                          <a:solidFill>
                            <a:srgbClr val="002060"/>
                          </a:solidFill>
                          <a:latin typeface="Calibri"/>
                        </a:rPr>
                        <a:t>55</a:t>
                      </a:r>
                    </a:p>
                  </a:txBody>
                  <a:tcPr marL="9525" marR="9525" marT="9525" marB="0" anchor="ctr"/>
                </a:tc>
                <a:tc>
                  <a:txBody>
                    <a:bodyPr/>
                    <a:lstStyle/>
                    <a:p>
                      <a:pPr algn="ctr" fontAlgn="ctr"/>
                      <a:r>
                        <a:rPr lang="en-US" sz="1100" b="0" i="0" u="none" strike="noStrike" dirty="0">
                          <a:solidFill>
                            <a:srgbClr val="002060"/>
                          </a:solidFill>
                          <a:latin typeface="Calibri"/>
                        </a:rPr>
                        <a:t>75</a:t>
                      </a:r>
                    </a:p>
                  </a:txBody>
                  <a:tcPr marL="9525" marR="9525" marT="9525" marB="0" anchor="ctr"/>
                </a:tc>
              </a:tr>
            </a:tbl>
          </a:graphicData>
        </a:graphic>
      </p:graphicFrame>
      <p:sp>
        <p:nvSpPr>
          <p:cNvPr id="4" name="Title 1"/>
          <p:cNvSpPr txBox="1">
            <a:spLocks/>
          </p:cNvSpPr>
          <p:nvPr/>
        </p:nvSpPr>
        <p:spPr>
          <a:xfrm>
            <a:off x="936175" y="41932"/>
            <a:ext cx="5439302" cy="922464"/>
          </a:xfrm>
          <a:prstGeom prst="rect">
            <a:avLst/>
          </a:prstGeom>
        </p:spPr>
        <p:txBody>
          <a:bodyPr/>
          <a:lstStyle/>
          <a:p>
            <a:pPr marL="0" marR="0" lvl="0" indent="0" algn="l" defTabSz="731838" rtl="0" eaLnBrk="1" fontAlgn="base" latinLnBrk="0" hangingPunct="1">
              <a:lnSpc>
                <a:spcPct val="100000"/>
              </a:lnSpc>
              <a:spcBef>
                <a:spcPct val="20000"/>
              </a:spcBef>
              <a:spcAft>
                <a:spcPct val="0"/>
              </a:spcAft>
              <a:buClrTx/>
              <a:buSzTx/>
              <a:buFontTx/>
              <a:buNone/>
              <a:tabLst/>
              <a:defRPr/>
            </a:pPr>
            <a:r>
              <a:rPr kumimoji="0" lang="en-IN" sz="2400" b="1" i="0" u="none" strike="noStrike" kern="0" cap="none" spc="0" normalizeH="0" baseline="0" noProof="0" dirty="0" smtClean="0">
                <a:ln>
                  <a:noFill/>
                </a:ln>
                <a:solidFill>
                  <a:srgbClr val="FF0000"/>
                </a:solidFill>
                <a:effectLst/>
                <a:uLnTx/>
                <a:uFillTx/>
                <a:latin typeface="Calibri" pitchFamily="34" charset="0"/>
                <a:ea typeface="+mj-ea"/>
                <a:cs typeface="+mj-cs"/>
              </a:rPr>
              <a:t>6. UPKEEP OF FACILITY</a:t>
            </a:r>
          </a:p>
        </p:txBody>
      </p:sp>
    </p:spTree>
  </p:cSld>
  <p:clrMapOvr>
    <a:masterClrMapping/>
  </p:clrMapOvr>
  <p:transition/>
  <p:timing>
    <p:tnLst>
      <p:par>
        <p:cTn id="1" dur="indefinite" restart="never" nodeType="tmRoot"/>
      </p:par>
    </p:tn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UTTARANCHAL</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Uttaranchal is 80886MT.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80886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105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100%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UTTAR PRADESH</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Uttar Pradesh is 90,83,758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1385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9083758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15166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z="2000" dirty="0" smtClean="0"/>
              <a:t>STATE – WEST BENGAL</a:t>
            </a:r>
            <a:endParaRPr lang="en-US" sz="2000" dirty="0"/>
          </a:p>
        </p:txBody>
      </p:sp>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West Bengal is 5534394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498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5534394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7619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 Diagonal Corner Rectangle 4"/>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Tamil Nadu is 237857 MT. </a:t>
            </a:r>
            <a:endParaRPr lang="en-US" sz="1200" dirty="0">
              <a:solidFill>
                <a:srgbClr val="002060"/>
              </a:solidFill>
              <a:latin typeface="Calibri" pitchFamily="34" charset="0"/>
            </a:endParaRPr>
          </a:p>
        </p:txBody>
      </p:sp>
      <p:graphicFrame>
        <p:nvGraphicFramePr>
          <p:cNvPr id="6" name="Table 5"/>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115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237857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6640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44%</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7" name="Title 1"/>
          <p:cNvSpPr>
            <a:spLocks noGrp="1"/>
          </p:cNvSpPr>
          <p:nvPr>
            <p:ph type="title"/>
          </p:nvPr>
        </p:nvSpPr>
        <p:spPr>
          <a:xfrm>
            <a:off x="936175" y="41932"/>
            <a:ext cx="5439302" cy="922464"/>
          </a:xfrm>
        </p:spPr>
        <p:txBody>
          <a:bodyPr/>
          <a:lstStyle/>
          <a:p>
            <a:r>
              <a:rPr lang="en-US" sz="2000" dirty="0" smtClean="0"/>
              <a:t>STATE – TAMIL NADU</a:t>
            </a:r>
            <a:endParaRPr lang="en-US" sz="2000" dirty="0"/>
          </a:p>
        </p:txBody>
      </p:sp>
    </p:spTree>
  </p:cSld>
  <p:clrMapOvr>
    <a:masterClrMapping/>
  </p:clrMapOvr>
  <p:transition/>
  <p:timing>
    <p:tnLst>
      <p:par>
        <p:cTn id="1" dur="indefinite" restart="never" nodeType="tmRoot"/>
      </p:par>
    </p:tn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Rajasthan  is </a:t>
            </a:r>
            <a:r>
              <a:rPr lang="en-US" sz="1200" dirty="0" smtClean="0">
                <a:solidFill>
                  <a:srgbClr val="002060"/>
                </a:solidFill>
                <a:latin typeface="Calibri"/>
              </a:rPr>
              <a:t>379509</a:t>
            </a:r>
            <a:r>
              <a:rPr lang="en-US" sz="1200" dirty="0" smtClean="0">
                <a:solidFill>
                  <a:srgbClr val="002060"/>
                </a:solidFill>
                <a:latin typeface="Calibri" pitchFamily="34" charset="0"/>
              </a:rPr>
              <a:t> MT. </a:t>
            </a:r>
            <a:endParaRPr lang="en-US" sz="1200" dirty="0">
              <a:solidFill>
                <a:srgbClr val="002060"/>
              </a:solidFill>
              <a:latin typeface="Calibri" pitchFamily="34" charset="0"/>
            </a:endParaRPr>
          </a:p>
        </p:txBody>
      </p:sp>
      <p:graphicFrame>
        <p:nvGraphicFramePr>
          <p:cNvPr id="5" name="Table 4"/>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109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379509</a:t>
                      </a:r>
                    </a:p>
                  </a:txBody>
                  <a:tcPr marL="0" marR="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78%</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903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16</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6" name="Title 1"/>
          <p:cNvSpPr>
            <a:spLocks noGrp="1"/>
          </p:cNvSpPr>
          <p:nvPr>
            <p:ph type="title"/>
          </p:nvPr>
        </p:nvSpPr>
        <p:spPr>
          <a:xfrm>
            <a:off x="936175" y="41932"/>
            <a:ext cx="5439302" cy="922464"/>
          </a:xfrm>
        </p:spPr>
        <p:txBody>
          <a:bodyPr/>
          <a:lstStyle/>
          <a:p>
            <a:r>
              <a:rPr lang="en-US" sz="2000" dirty="0" smtClean="0"/>
              <a:t>STATE – RAJASTHAN</a:t>
            </a:r>
            <a:endParaRPr lang="en-US" sz="2000" dirty="0"/>
          </a:p>
        </p:txBody>
      </p:sp>
    </p:spTree>
  </p:cSld>
  <p:clrMapOvr>
    <a:masterClrMapping/>
  </p:clrMapOvr>
  <p:transition/>
  <p:timing>
    <p:tnLst>
      <p:par>
        <p:cTn id="1" dur="indefinite" restart="never" nodeType="tmRoot"/>
      </p:par>
    </p:tn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ound Diagonal Corner Rectangle 3"/>
          <p:cNvSpPr/>
          <p:nvPr/>
        </p:nvSpPr>
        <p:spPr bwMode="auto">
          <a:xfrm>
            <a:off x="338287" y="842717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This survey indicates that total usable capacity of cold stores in other NE states is          MT. </a:t>
            </a:r>
            <a:endParaRPr lang="en-US" sz="1200" dirty="0">
              <a:solidFill>
                <a:srgbClr val="002060"/>
              </a:solidFill>
              <a:latin typeface="Calibri" pitchFamily="34" charset="0"/>
            </a:endParaRPr>
          </a:p>
        </p:txBody>
      </p:sp>
      <p:graphicFrame>
        <p:nvGraphicFramePr>
          <p:cNvPr id="5" name="Table 4"/>
          <p:cNvGraphicFramePr>
            <a:graphicFrameLocks noGrp="1"/>
          </p:cNvGraphicFramePr>
          <p:nvPr/>
        </p:nvGraphicFramePr>
        <p:xfrm>
          <a:off x="323850" y="2393210"/>
          <a:ext cx="6286500" cy="5461780"/>
        </p:xfrm>
        <a:graphic>
          <a:graphicData uri="http://schemas.openxmlformats.org/drawingml/2006/table">
            <a:tbl>
              <a:tblPr/>
              <a:tblGrid>
                <a:gridCol w="4600318"/>
                <a:gridCol w="1686182"/>
              </a:tblGrid>
              <a:tr h="273089">
                <a:tc gridSpan="2">
                  <a:txBody>
                    <a:bodyPr/>
                    <a:lstStyle/>
                    <a:p>
                      <a:pPr marL="90170" marR="0" algn="ctr">
                        <a:spcBef>
                          <a:spcPts val="0"/>
                        </a:spcBef>
                        <a:spcAft>
                          <a:spcPts val="0"/>
                        </a:spcAft>
                      </a:pPr>
                      <a:r>
                        <a:rPr lang="en-IN" sz="1600" b="1" kern="0" dirty="0" smtClean="0">
                          <a:latin typeface="Calibri" pitchFamily="34" charset="0"/>
                          <a:ea typeface="Calibri"/>
                        </a:rPr>
                        <a:t>State Cold Storage Details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hMerge="1">
                  <a:txBody>
                    <a:bodyPr/>
                    <a:lstStyle/>
                    <a:p>
                      <a:endParaRPr lang="en-US"/>
                    </a:p>
                  </a:txBody>
                  <a:tcPr/>
                </a:tc>
              </a:tr>
              <a:tr h="273089">
                <a:tc>
                  <a:txBody>
                    <a:bodyPr/>
                    <a:lstStyle/>
                    <a:p>
                      <a:pPr marL="90170" marR="0" algn="l">
                        <a:spcBef>
                          <a:spcPts val="0"/>
                        </a:spcBef>
                        <a:spcAft>
                          <a:spcPts val="0"/>
                        </a:spcAft>
                      </a:pPr>
                      <a:r>
                        <a:rPr lang="en-IN" sz="1200" b="1" kern="0" dirty="0">
                          <a:latin typeface="Calibri" pitchFamily="34" charset="0"/>
                          <a:ea typeface="Calibri"/>
                        </a:rPr>
                        <a:t>Number of Operating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l" defTabSz="914400" rtl="0" eaLnBrk="1" fontAlgn="auto" latinLnBrk="0" hangingPunct="1">
                        <a:lnSpc>
                          <a:spcPct val="100000"/>
                        </a:lnSpc>
                        <a:spcBef>
                          <a:spcPts val="0"/>
                        </a:spcBef>
                        <a:spcAft>
                          <a:spcPts val="0"/>
                        </a:spcAft>
                        <a:buClrTx/>
                        <a:buSzTx/>
                        <a:buFontTx/>
                        <a:buNone/>
                        <a:tabLst/>
                        <a:defRPr/>
                      </a:pPr>
                      <a:r>
                        <a:rPr lang="en-US" sz="1200" b="1" kern="0" dirty="0" smtClean="0">
                          <a:solidFill>
                            <a:schemeClr val="tx1"/>
                          </a:solidFill>
                          <a:latin typeface="Calibri" pitchFamily="34" charset="0"/>
                          <a:ea typeface="Calibri"/>
                          <a:cs typeface="+mn-cs"/>
                        </a:rPr>
                        <a:t>Storage Capacity in Metric Tonnes</a:t>
                      </a: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65869</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Capacity Utilization percentage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Total Man power (on rolls)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Cold Stores reporting continued interest </a:t>
                      </a:r>
                      <a:r>
                        <a:rPr lang="en-IN" sz="1200" b="1" kern="0" dirty="0" smtClean="0">
                          <a:latin typeface="Calibri" pitchFamily="34" charset="0"/>
                          <a:ea typeface="Calibri"/>
                        </a:rPr>
                        <a:t>for skill </a:t>
                      </a:r>
                      <a:r>
                        <a:rPr lang="en-IN" sz="1200" b="1" kern="0" dirty="0">
                          <a:latin typeface="Calibri" pitchFamily="34" charset="0"/>
                          <a:ea typeface="Calibri"/>
                        </a:rPr>
                        <a:t>development</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87%</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Average Age of Cold Stores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11</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Temperature Zone in cold storage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Mild Chill (Greater than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2%</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Chill (0 to 10 °C)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93%</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Frozen (Less than -18°C)</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indent="0" algn="r" defTabSz="914400" rtl="0" eaLnBrk="1" fontAlgn="auto" latinLnBrk="0" hangingPunct="1">
                        <a:lnSpc>
                          <a:spcPct val="100000"/>
                        </a:lnSpc>
                        <a:spcBef>
                          <a:spcPts val="0"/>
                        </a:spcBef>
                        <a:spcAft>
                          <a:spcPts val="0"/>
                        </a:spcAft>
                        <a:buClrTx/>
                        <a:buSzTx/>
                        <a:buFontTx/>
                        <a:buNone/>
                        <a:tabLst/>
                        <a:defRPr/>
                      </a:pPr>
                      <a:r>
                        <a:rPr lang="en-IN" sz="1200" kern="0" dirty="0" smtClean="0">
                          <a:latin typeface="Calibri" pitchFamily="34" charset="0"/>
                          <a:ea typeface="Calibri"/>
                        </a:rPr>
                        <a:t>DK / CS</a:t>
                      </a:r>
                      <a:endParaRPr lang="en-US" sz="1200" dirty="0" smtClean="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5%</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endParaRPr lang="en-IN" sz="1200" kern="0" dirty="0">
                        <a:latin typeface="Calibri" pitchFamily="34" charset="0"/>
                        <a:ea typeface="Calibri"/>
                      </a:endParaRPr>
                    </a:p>
                  </a:txBody>
                  <a:tcPr marL="45988" marR="45988" marT="0" marB="0">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l">
                        <a:spcBef>
                          <a:spcPts val="0"/>
                        </a:spcBef>
                        <a:spcAft>
                          <a:spcPts val="0"/>
                        </a:spcAft>
                      </a:pPr>
                      <a:r>
                        <a:rPr lang="en-IN" sz="1200" b="1" kern="0" dirty="0">
                          <a:latin typeface="Calibri" pitchFamily="34" charset="0"/>
                          <a:ea typeface="Calibri"/>
                        </a:rPr>
                        <a:t>Product type stored in the cold storage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H (Horticulture / Agriculture)</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100%</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P (Processed Food)</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7</a:t>
                      </a:r>
                      <a:r>
                        <a:rPr lang="en-US" sz="1200" b="0" i="0" u="none" strike="noStrike" kern="1200" smtClean="0">
                          <a:solidFill>
                            <a:srgbClr val="002060"/>
                          </a:solidFill>
                          <a:latin typeface="Calibri"/>
                          <a:ea typeface="+mn-ea"/>
                          <a:cs typeface="+mn-cs"/>
                        </a:rPr>
                        <a:t>%</a:t>
                      </a:r>
                      <a:endParaRPr lang="en-US" sz="1200" b="0" i="0" u="none" strike="noStrike" kern="1200" dirty="0" smtClean="0">
                        <a:solidFill>
                          <a:srgbClr val="002060"/>
                        </a:solidFill>
                        <a:latin typeface="Calibri"/>
                        <a:ea typeface="+mn-ea"/>
                        <a:cs typeface="+mn-cs"/>
                      </a:endParaRP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M (Animal Husbandry)</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Q (Pharmaceutical) </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3089">
                <a:tc>
                  <a:txBody>
                    <a:bodyPr/>
                    <a:lstStyle/>
                    <a:p>
                      <a:pPr marL="90170" marR="0" algn="r">
                        <a:spcBef>
                          <a:spcPts val="0"/>
                        </a:spcBef>
                        <a:spcAft>
                          <a:spcPts val="0"/>
                        </a:spcAft>
                      </a:pPr>
                      <a:r>
                        <a:rPr lang="en-IN" sz="1200" kern="0" dirty="0">
                          <a:latin typeface="Calibri" pitchFamily="34" charset="0"/>
                          <a:ea typeface="Calibri"/>
                        </a:rPr>
                        <a:t>Type O (Other products)</a:t>
                      </a:r>
                      <a:endParaRPr lang="en-US" sz="1200" dirty="0">
                        <a:latin typeface="Calibri" pitchFamily="34" charset="0"/>
                      </a:endParaRPr>
                    </a:p>
                  </a:txBody>
                  <a:tcPr marL="45988" marR="45988"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0" algn="ctr" defTabSz="914400" rtl="0" eaLnBrk="1" fontAlgn="ctr" latinLnBrk="0" hangingPunct="1"/>
                      <a:r>
                        <a:rPr lang="en-US" sz="1200" b="0" i="0" u="none" strike="noStrike" kern="1200" dirty="0" smtClean="0">
                          <a:solidFill>
                            <a:srgbClr val="002060"/>
                          </a:solidFill>
                          <a:latin typeface="Calibri"/>
                          <a:ea typeface="+mn-ea"/>
                          <a:cs typeface="+mn-c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6" name="Title 1"/>
          <p:cNvSpPr>
            <a:spLocks noGrp="1"/>
          </p:cNvSpPr>
          <p:nvPr>
            <p:ph type="title"/>
          </p:nvPr>
        </p:nvSpPr>
        <p:spPr>
          <a:xfrm>
            <a:off x="936175" y="41932"/>
            <a:ext cx="5439302" cy="922464"/>
          </a:xfrm>
        </p:spPr>
        <p:txBody>
          <a:bodyPr/>
          <a:lstStyle/>
          <a:p>
            <a:r>
              <a:rPr lang="en-US" sz="2000" dirty="0" smtClean="0"/>
              <a:t>STATE – OTHER NORTH EASTERN STATES</a:t>
            </a:r>
            <a:endParaRPr lang="en-US" sz="2000" dirty="0"/>
          </a:p>
        </p:txBody>
      </p:sp>
    </p:spTree>
  </p:cSld>
  <p:clrMapOvr>
    <a:masterClrMapping/>
  </p:clrMapOvr>
  <p:transition/>
  <p:timing>
    <p:tnLst>
      <p:par>
        <p:cTn id="1" dur="indefinite" restart="never" nodeType="tmRoot"/>
      </p:par>
    </p:tn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6 DEFINITIONS &amp; DESCRIPTIONS</a:t>
            </a:r>
            <a:endParaRPr lang="en-US" dirty="0"/>
          </a:p>
        </p:txBody>
      </p:sp>
      <p:graphicFrame>
        <p:nvGraphicFramePr>
          <p:cNvPr id="26" name="Table 25"/>
          <p:cNvGraphicFramePr>
            <a:graphicFrameLocks noGrp="1"/>
          </p:cNvGraphicFramePr>
          <p:nvPr/>
        </p:nvGraphicFramePr>
        <p:xfrm>
          <a:off x="323850" y="1180652"/>
          <a:ext cx="6286500" cy="8434497"/>
        </p:xfrm>
        <a:graphic>
          <a:graphicData uri="http://schemas.openxmlformats.org/drawingml/2006/table">
            <a:tbl>
              <a:tblPr/>
              <a:tblGrid>
                <a:gridCol w="1485072"/>
                <a:gridCol w="4801428"/>
              </a:tblGrid>
              <a:tr h="321781">
                <a:tc>
                  <a:txBody>
                    <a:bodyPr/>
                    <a:lstStyle/>
                    <a:p>
                      <a:pPr marL="90170" marR="0" algn="l">
                        <a:lnSpc>
                          <a:spcPct val="115000"/>
                        </a:lnSpc>
                        <a:spcBef>
                          <a:spcPts val="0"/>
                        </a:spcBef>
                        <a:spcAft>
                          <a:spcPts val="0"/>
                        </a:spcAft>
                      </a:pPr>
                      <a:r>
                        <a:rPr lang="en-US" sz="1400" b="1" kern="0" dirty="0" smtClean="0">
                          <a:solidFill>
                            <a:schemeClr val="tx1"/>
                          </a:solidFill>
                          <a:latin typeface="Calibri" pitchFamily="34" charset="0"/>
                          <a:ea typeface="Calibri"/>
                          <a:cs typeface="+mn-cs"/>
                        </a:rPr>
                        <a:t>Item</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90170" marR="0" algn="just">
                        <a:lnSpc>
                          <a:spcPct val="115000"/>
                        </a:lnSpc>
                        <a:spcBef>
                          <a:spcPts val="0"/>
                        </a:spcBef>
                        <a:spcAft>
                          <a:spcPts val="0"/>
                        </a:spcAft>
                      </a:pPr>
                      <a:r>
                        <a:rPr lang="en-US" sz="1400" b="1" kern="0" dirty="0" smtClean="0">
                          <a:solidFill>
                            <a:schemeClr val="tx1"/>
                          </a:solidFill>
                          <a:latin typeface="Calibri" pitchFamily="34" charset="0"/>
                          <a:ea typeface="Calibri"/>
                          <a:cs typeface="+mn-cs"/>
                        </a:rPr>
                        <a:t>Description</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918607">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AMC</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Annual Maintenance Contract. System where the vendor / supplier agree to maintain the equipments installed by periodic checkups &amp; replace parts whenever needed. Can be signed with many vendors for different equipments</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95695">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APMC</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Agricultural Produce Market Committee Act. Except for 7 states, all others have APMC to regulate sales and levy taxes on agri-produce.</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130063">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Automatic Controller</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Automatic control is the application of control theory for regulation of operating machines without direct human intervention. These controllers are linked to sensors to regulate energy usage and running hours depending on various trigger points (temperature, CO², Humidity, product stored, etc).</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415068">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Alternate Power sources</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Biomass</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Solar PhotoVoltaic</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Solar Thermal</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Wind Energy</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Used by the facility over and above grid &amp; DG set power</a:t>
                      </a:r>
                    </a:p>
                    <a:p>
                      <a:pPr marL="342900" marR="0" lvl="0" indent="-342900" algn="l">
                        <a:spcBef>
                          <a:spcPts val="0"/>
                        </a:spcBef>
                        <a:spcAft>
                          <a:spcPts val="0"/>
                        </a:spcAft>
                        <a:buFont typeface="Courier New"/>
                        <a:buChar char="o"/>
                      </a:pPr>
                      <a:r>
                        <a:rPr lang="en-US" sz="1200" kern="0" dirty="0" smtClean="0">
                          <a:solidFill>
                            <a:schemeClr val="tx1"/>
                          </a:solidFill>
                          <a:latin typeface="Calibri" pitchFamily="34" charset="0"/>
                          <a:ea typeface="Calibri"/>
                          <a:cs typeface="+mn-cs"/>
                        </a:rPr>
                        <a:t>Biogas, also known as ‘Gobar gas’</a:t>
                      </a:r>
                    </a:p>
                    <a:p>
                      <a:pPr marL="342900" marR="0" lvl="0" indent="-342900" algn="l">
                        <a:spcBef>
                          <a:spcPts val="0"/>
                        </a:spcBef>
                        <a:spcAft>
                          <a:spcPts val="0"/>
                        </a:spcAft>
                        <a:buFont typeface="Courier New"/>
                        <a:buChar char="o"/>
                      </a:pPr>
                      <a:r>
                        <a:rPr lang="en-US" sz="1200" kern="0" dirty="0" smtClean="0">
                          <a:solidFill>
                            <a:schemeClr val="tx1"/>
                          </a:solidFill>
                          <a:latin typeface="Calibri" pitchFamily="34" charset="0"/>
                          <a:ea typeface="Calibri"/>
                          <a:cs typeface="+mn-cs"/>
                        </a:rPr>
                        <a:t>Biomass, agri-waste fueled electric turbines, boilers.</a:t>
                      </a:r>
                    </a:p>
                    <a:p>
                      <a:pPr marL="342900" marR="0" lvl="0" indent="-342900" algn="l">
                        <a:spcBef>
                          <a:spcPts val="0"/>
                        </a:spcBef>
                        <a:spcAft>
                          <a:spcPts val="0"/>
                        </a:spcAft>
                        <a:buFont typeface="Courier New"/>
                        <a:buChar char="o"/>
                      </a:pPr>
                      <a:r>
                        <a:rPr lang="en-US" sz="1200" kern="0" dirty="0" smtClean="0">
                          <a:solidFill>
                            <a:schemeClr val="tx1"/>
                          </a:solidFill>
                          <a:latin typeface="Calibri" pitchFamily="34" charset="0"/>
                          <a:ea typeface="Calibri"/>
                          <a:cs typeface="+mn-cs"/>
                        </a:rPr>
                        <a:t>Capture the Sun’s energy thru PV cells &amp; generate electricity</a:t>
                      </a:r>
                    </a:p>
                    <a:p>
                      <a:pPr marL="342900" marR="0" lvl="0" indent="-342900" algn="l">
                        <a:spcBef>
                          <a:spcPts val="0"/>
                        </a:spcBef>
                        <a:spcAft>
                          <a:spcPts val="0"/>
                        </a:spcAft>
                        <a:buFont typeface="Courier New"/>
                        <a:buChar char="o"/>
                      </a:pPr>
                      <a:r>
                        <a:rPr lang="en-US" sz="1200" kern="0" dirty="0" smtClean="0">
                          <a:solidFill>
                            <a:schemeClr val="tx1"/>
                          </a:solidFill>
                          <a:latin typeface="Calibri" pitchFamily="34" charset="0"/>
                          <a:ea typeface="Calibri"/>
                          <a:cs typeface="+mn-cs"/>
                        </a:rPr>
                        <a:t>Capture the Sun’s energy into heat absorbing medium. Captured heat is applied directly or used to produce power.</a:t>
                      </a:r>
                    </a:p>
                    <a:p>
                      <a:pPr marL="342900" marR="0" lvl="0" indent="-342900" algn="l">
                        <a:spcBef>
                          <a:spcPts val="0"/>
                        </a:spcBef>
                        <a:spcAft>
                          <a:spcPts val="0"/>
                        </a:spcAft>
                        <a:buFont typeface="Courier New"/>
                        <a:buChar char="o"/>
                      </a:pPr>
                      <a:r>
                        <a:rPr lang="en-US" sz="1200" kern="0" dirty="0" smtClean="0">
                          <a:solidFill>
                            <a:schemeClr val="tx1"/>
                          </a:solidFill>
                          <a:latin typeface="Calibri" pitchFamily="34" charset="0"/>
                          <a:ea typeface="Calibri"/>
                          <a:cs typeface="+mn-cs"/>
                        </a:rPr>
                        <a:t>Harness the energy of wind thru windmills &amp; produce power</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157596">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Bar code/Coding</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An optical machine-readable representation of data, showing data about the object to which it attaches. Can be used for traceability</a:t>
                      </a: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451113">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Bins stacking system</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Plastic / wooden bins to store the produce. These are stackable (one on top of other). No half floors for storage are thereby needed. </a:t>
                      </a: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928679">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Blast Freezer</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A special freezer room in which very cold air circulated by blowers is used for rapid freezing of produce like fish, meat, ice cream (&lt; -18 °C products). In fresh farm produce, this is called pre-cooler(for chilled, mild chilled range).</a:t>
                      </a: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pic>
        <p:nvPicPr>
          <p:cNvPr id="27" name="Picture 26" descr="up"/>
          <p:cNvPicPr/>
          <p:nvPr/>
        </p:nvPicPr>
        <p:blipFill rotWithShape="1">
          <a:blip r:embed="rId2" cstate="print"/>
          <a:srcRect t="1" b="8138"/>
          <a:stretch/>
        </p:blipFill>
        <p:spPr bwMode="auto">
          <a:xfrm>
            <a:off x="1908328" y="5982355"/>
            <a:ext cx="1808908" cy="565186"/>
          </a:xfrm>
          <a:prstGeom prst="rect">
            <a:avLst/>
          </a:prstGeom>
          <a:noFill/>
          <a:ln>
            <a:noFill/>
          </a:ln>
          <a:extLst>
            <a:ext uri="{53640926-AAD7-44D8-BBD7-CCE9431645EC}">
              <a14:shadowObscured xmlns:lc="http://schemas.openxmlformats.org/drawingml/2006/lockedCanvas" xmlns:pic="http://schemas.openxmlformats.org/drawingml/2006/picture" xmlns:a14="http://schemas.microsoft.com/office/drawing/2010/main" xmlns:wps="http://schemas.microsoft.com/office/word/2010/wordprocessingShape" xmlns:wpi="http://schemas.microsoft.com/office/word/2010/wordprocessingInk" xmlns:wpg="http://schemas.microsoft.com/office/word/2010/wordprocessingGroup" xmlns:w14="http://schemas.microsoft.com/office/word/2010/wordml" xmlns:w="http://schemas.openxmlformats.org/wordprocessingml/2006/main" xmlns:w10="urn:schemas-microsoft-com:office:word" xmlns:wp14="http://schemas.microsoft.com/office/word/2010/wordprocessingDrawing" xmlns:v="urn:schemas-microsoft-com:vml" xmlns:o="urn:schemas-microsoft-com:office:office" xmlns:mc="http://schemas.openxmlformats.org/markup-compatibility/2006" xmlns:wpc="http://schemas.microsoft.com/office/word/2010/wordprocessingCanvas" xmlns="" xmlns:wne="http://schemas.microsoft.com/office/word/2006/wordml" xmlns:wp="http://schemas.openxmlformats.org/drawingml/2006/wordprocessingDrawing" xmlns:m="http://schemas.openxmlformats.org/officeDocument/2006/math" xmlns:ve="http://schemas.openxmlformats.org/markup-compatibility/2006"/>
            </a:ext>
          </a:extLst>
        </p:spPr>
      </p:pic>
      <p:pic>
        <p:nvPicPr>
          <p:cNvPr id="28" name="Picture 27"/>
          <p:cNvPicPr/>
          <p:nvPr/>
        </p:nvPicPr>
        <p:blipFill rotWithShape="1">
          <a:blip r:embed="rId3" cstate="print"/>
          <a:srcRect t="5209" b="6250"/>
          <a:stretch/>
        </p:blipFill>
        <p:spPr bwMode="auto">
          <a:xfrm>
            <a:off x="3836487" y="5982355"/>
            <a:ext cx="815022" cy="565186"/>
          </a:xfrm>
          <a:prstGeom prst="rect">
            <a:avLst/>
          </a:prstGeom>
          <a:noFill/>
          <a:ln>
            <a:noFill/>
          </a:ln>
          <a:effectLst/>
          <a:extLst>
            <a:ext uri="{53640926-AAD7-44D8-BBD7-CCE9431645EC}">
              <a14:shadowObscured xmlns:lc="http://schemas.openxmlformats.org/drawingml/2006/lockedCanvas" xmlns:pic="http://schemas.openxmlformats.org/drawingml/2006/picture" xmlns:a14="http://schemas.microsoft.com/office/drawing/2010/main" xmlns:wps="http://schemas.microsoft.com/office/word/2010/wordprocessingShape" xmlns:wpi="http://schemas.microsoft.com/office/word/2010/wordprocessingInk" xmlns:wpg="http://schemas.microsoft.com/office/word/2010/wordprocessingGroup" xmlns:w14="http://schemas.microsoft.com/office/word/2010/wordml" xmlns:w="http://schemas.openxmlformats.org/wordprocessingml/2006/main" xmlns:w10="urn:schemas-microsoft-com:office:word" xmlns:wp14="http://schemas.microsoft.com/office/word/2010/wordprocessingDrawing" xmlns:v="urn:schemas-microsoft-com:vml" xmlns:o="urn:schemas-microsoft-com:office:office" xmlns:mc="http://schemas.openxmlformats.org/markup-compatibility/2006" xmlns:wpc="http://schemas.microsoft.com/office/word/2010/wordprocessingCanvas" xmlns="" xmlns:wne="http://schemas.microsoft.com/office/word/2006/wordml" xmlns:wp="http://schemas.openxmlformats.org/drawingml/2006/wordprocessingDrawing" xmlns:m="http://schemas.openxmlformats.org/officeDocument/2006/math" xmlns:ve="http://schemas.openxmlformats.org/markup-compatibility/2006"/>
            </a:ext>
          </a:extLst>
        </p:spPr>
      </p:pic>
      <p:pic>
        <p:nvPicPr>
          <p:cNvPr id="29" name="Picture 28" descr="http://www.abc.net.au/reslib/200903/r354127_1626541.jpg"/>
          <p:cNvPicPr/>
          <p:nvPr/>
        </p:nvPicPr>
        <p:blipFill>
          <a:blip r:embed="rId4" cstate="print">
            <a:extLst>
              <a:ext uri="{28A0092B-C50C-407E-A947-70E740481C1C}">
                <a14:useLocalDpi xmlns:lc="http://schemas.openxmlformats.org/drawingml/2006/lockedCanvas" xmlns:pic="http://schemas.openxmlformats.org/drawingml/2006/picture" xmlns:a14="http://schemas.microsoft.com/office/drawing/2010/main" xmlns:wps="http://schemas.microsoft.com/office/word/2010/wordprocessingShape" xmlns:wpi="http://schemas.microsoft.com/office/word/2010/wordprocessingInk" xmlns:wpg="http://schemas.microsoft.com/office/word/2010/wordprocessingGroup" xmlns:w14="http://schemas.microsoft.com/office/word/2010/wordml" xmlns:w="http://schemas.openxmlformats.org/wordprocessingml/2006/main" xmlns:w10="urn:schemas-microsoft-com:office:word" xmlns:wp14="http://schemas.microsoft.com/office/word/2010/wordprocessingDrawing" xmlns:v="urn:schemas-microsoft-com:vml" xmlns:o="urn:schemas-microsoft-com:office:office" xmlns:mc="http://schemas.openxmlformats.org/markup-compatibility/2006" xmlns:wpc="http://schemas.microsoft.com/office/word/2010/wordprocessingCanvas" xmlns="" xmlns:wne="http://schemas.microsoft.com/office/word/2006/wordml" xmlns:wp="http://schemas.openxmlformats.org/drawingml/2006/wordprocessingDrawing" xmlns:m="http://schemas.openxmlformats.org/officeDocument/2006/math" xmlns:ve="http://schemas.openxmlformats.org/markup-compatibility/2006" val="0"/>
              </a:ext>
            </a:extLst>
          </a:blip>
          <a:srcRect/>
          <a:stretch>
            <a:fillRect/>
          </a:stretch>
        </p:blipFill>
        <p:spPr bwMode="auto">
          <a:xfrm>
            <a:off x="1984503" y="7124304"/>
            <a:ext cx="1653219" cy="900055"/>
          </a:xfrm>
          <a:prstGeom prst="rect">
            <a:avLst/>
          </a:prstGeom>
          <a:noFill/>
          <a:ln>
            <a:noFill/>
          </a:ln>
        </p:spPr>
      </p:pic>
      <p:pic>
        <p:nvPicPr>
          <p:cNvPr id="30" name="Picture 29" descr="https://encrypted-tbn1.gstatic.com/images?q=tbn:ANd9GcQpN5nljDMlSMYAnvkcSJwzmYyy6yHY8X_SbKYSfCzFf7VAAoRd"/>
          <p:cNvPicPr/>
          <p:nvPr/>
        </p:nvPicPr>
        <p:blipFill>
          <a:blip r:embed="rId5" cstate="print">
            <a:extLst>
              <a:ext uri="{28A0092B-C50C-407E-A947-70E740481C1C}">
                <a14:useLocalDpi xmlns:lc="http://schemas.openxmlformats.org/drawingml/2006/lockedCanvas" xmlns:pic="http://schemas.openxmlformats.org/drawingml/2006/picture" xmlns:a14="http://schemas.microsoft.com/office/drawing/2010/main" xmlns:wps="http://schemas.microsoft.com/office/word/2010/wordprocessingShape" xmlns:wpi="http://schemas.microsoft.com/office/word/2010/wordprocessingInk" xmlns:wpg="http://schemas.microsoft.com/office/word/2010/wordprocessingGroup" xmlns:w14="http://schemas.microsoft.com/office/word/2010/wordml" xmlns:w="http://schemas.openxmlformats.org/wordprocessingml/2006/main" xmlns:w10="urn:schemas-microsoft-com:office:word" xmlns:wp14="http://schemas.microsoft.com/office/word/2010/wordprocessingDrawing" xmlns:v="urn:schemas-microsoft-com:vml" xmlns:o="urn:schemas-microsoft-com:office:office" xmlns:mc="http://schemas.openxmlformats.org/markup-compatibility/2006" xmlns:wpc="http://schemas.microsoft.com/office/word/2010/wordprocessingCanvas" xmlns="" xmlns:wne="http://schemas.microsoft.com/office/word/2006/wordml" xmlns:wp="http://schemas.openxmlformats.org/drawingml/2006/wordprocessingDrawing" xmlns:m="http://schemas.openxmlformats.org/officeDocument/2006/math" xmlns:ve="http://schemas.openxmlformats.org/markup-compatibility/2006" val="0"/>
              </a:ext>
            </a:extLst>
          </a:blip>
          <a:srcRect/>
          <a:stretch>
            <a:fillRect/>
          </a:stretch>
        </p:blipFill>
        <p:spPr bwMode="auto">
          <a:xfrm>
            <a:off x="3628481" y="7119732"/>
            <a:ext cx="1559752" cy="897834"/>
          </a:xfrm>
          <a:prstGeom prst="rect">
            <a:avLst/>
          </a:prstGeom>
          <a:noFill/>
          <a:ln>
            <a:noFill/>
          </a:ln>
        </p:spPr>
      </p:pic>
      <p:pic>
        <p:nvPicPr>
          <p:cNvPr id="31" name="rg_hi" descr="http://t3.gstatic.com/images?q=tbn:ANd9GcTFFd1izuSFjSl3cKtyH7BMj7_x_wQX7VcwPWDkdAQCqX84CN5d"/>
          <p:cNvPicPr/>
          <p:nvPr/>
        </p:nvPicPr>
        <p:blipFill>
          <a:blip r:embed="rId6" cstate="print"/>
          <a:srcRect/>
          <a:stretch>
            <a:fillRect/>
          </a:stretch>
        </p:blipFill>
        <p:spPr bwMode="auto">
          <a:xfrm>
            <a:off x="3518443" y="8753063"/>
            <a:ext cx="1404731" cy="824947"/>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6 DEFINITIONS &amp; DESCRIPTIONS</a:t>
            </a:r>
            <a:endParaRPr lang="en-US" dirty="0"/>
          </a:p>
        </p:txBody>
      </p:sp>
      <p:graphicFrame>
        <p:nvGraphicFramePr>
          <p:cNvPr id="26" name="Table 25"/>
          <p:cNvGraphicFramePr>
            <a:graphicFrameLocks noGrp="1"/>
          </p:cNvGraphicFramePr>
          <p:nvPr/>
        </p:nvGraphicFramePr>
        <p:xfrm>
          <a:off x="323850" y="1180652"/>
          <a:ext cx="6286500" cy="8321157"/>
        </p:xfrm>
        <a:graphic>
          <a:graphicData uri="http://schemas.openxmlformats.org/drawingml/2006/table">
            <a:tbl>
              <a:tblPr/>
              <a:tblGrid>
                <a:gridCol w="1485072"/>
                <a:gridCol w="4801428"/>
              </a:tblGrid>
              <a:tr h="321781">
                <a:tc>
                  <a:txBody>
                    <a:bodyPr/>
                    <a:lstStyle/>
                    <a:p>
                      <a:pPr marL="90170" marR="0" algn="l">
                        <a:lnSpc>
                          <a:spcPct val="115000"/>
                        </a:lnSpc>
                        <a:spcBef>
                          <a:spcPts val="0"/>
                        </a:spcBef>
                        <a:spcAft>
                          <a:spcPts val="0"/>
                        </a:spcAft>
                      </a:pPr>
                      <a:r>
                        <a:rPr lang="en-US" sz="1400" b="1" kern="0" dirty="0" smtClean="0">
                          <a:solidFill>
                            <a:schemeClr val="tx1"/>
                          </a:solidFill>
                          <a:latin typeface="Calibri" pitchFamily="34" charset="0"/>
                          <a:ea typeface="Calibri"/>
                          <a:cs typeface="+mn-cs"/>
                        </a:rPr>
                        <a:t>Item</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90170" marR="0" algn="just">
                        <a:lnSpc>
                          <a:spcPct val="115000"/>
                        </a:lnSpc>
                        <a:spcBef>
                          <a:spcPts val="0"/>
                        </a:spcBef>
                        <a:spcAft>
                          <a:spcPts val="0"/>
                        </a:spcAft>
                      </a:pPr>
                      <a:r>
                        <a:rPr lang="en-US" sz="1400" b="1" kern="0" dirty="0" smtClean="0">
                          <a:solidFill>
                            <a:schemeClr val="tx1"/>
                          </a:solidFill>
                          <a:latin typeface="Calibri" pitchFamily="34" charset="0"/>
                          <a:ea typeface="Calibri"/>
                          <a:cs typeface="+mn-cs"/>
                        </a:rPr>
                        <a:t>Description</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64008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BTU</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British Thermal Unit, a unit to measure energy. BTU is often used as measure of power (as BTU/h) in heating and air conditioning industries (12000BTU/h = 1 ton cooling = 3.517 kilowatts)</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6341893">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Bunker Coil</a:t>
                      </a:r>
                      <a:br>
                        <a:rPr lang="en-US" sz="1200" b="1" kern="0" dirty="0" smtClean="0">
                          <a:solidFill>
                            <a:schemeClr val="tx1"/>
                          </a:solidFill>
                          <a:latin typeface="Calibri" pitchFamily="34" charset="0"/>
                          <a:ea typeface="Calibri"/>
                          <a:cs typeface="+mn-cs"/>
                        </a:rPr>
                      </a:br>
                      <a:r>
                        <a:rPr lang="en-US" sz="1200" b="1" kern="0" dirty="0" smtClean="0">
                          <a:solidFill>
                            <a:schemeClr val="tx1"/>
                          </a:solidFill>
                          <a:latin typeface="Calibri" pitchFamily="34" charset="0"/>
                          <a:ea typeface="Calibri"/>
                          <a:cs typeface="+mn-cs"/>
                        </a:rPr>
                        <a:t>(open tube)</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Open Pipes (single or layered) are used as the prime medium of heat exchange – these are metal surface tubes with no additional fins. Usually suspended from ceiling with normal ceiling fans and occupy entire top floor of cooling chamber.</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954157">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CA Store</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Controlled Atmosphere cold store – a special category cold store where the chambers are sealed airtight &amp; oxygen level controlled at very low level. Besides cooling, special CA equipment is also installed. Used in India mainly for long term storage of Apples.</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pic>
        <p:nvPicPr>
          <p:cNvPr id="9" name="Picture 8" descr="http://www.icl-tech.com/images/refrigeration_08.jpg"/>
          <p:cNvPicPr/>
          <p:nvPr/>
        </p:nvPicPr>
        <p:blipFill>
          <a:blip r:embed="rId2" cstate="print">
            <a:extLst>
              <a:ext uri="{28A0092B-C50C-407E-A947-70E740481C1C}">
                <a14:useLocalDpi xmlns:lc="http://schemas.openxmlformats.org/drawingml/2006/lockedCanvas" xmlns:pic="http://schemas.openxmlformats.org/drawingml/2006/picture" xmlns:a14="http://schemas.microsoft.com/office/drawing/2010/main" xmlns:wps="http://schemas.microsoft.com/office/word/2010/wordprocessingShape" xmlns:wpi="http://schemas.microsoft.com/office/word/2010/wordprocessingInk" xmlns:wpg="http://schemas.microsoft.com/office/word/2010/wordprocessingGroup" xmlns:w14="http://schemas.microsoft.com/office/word/2010/wordml" xmlns:w="http://schemas.openxmlformats.org/wordprocessingml/2006/main" xmlns:w10="urn:schemas-microsoft-com:office:word" xmlns:wp14="http://schemas.microsoft.com/office/word/2010/wordprocessingDrawing" xmlns:v="urn:schemas-microsoft-com:vml" xmlns:o="urn:schemas-microsoft-com:office:office" xmlns:mc="http://schemas.openxmlformats.org/markup-compatibility/2006" xmlns:wpc="http://schemas.microsoft.com/office/word/2010/wordprocessingCanvas" xmlns="" xmlns:wne="http://schemas.microsoft.com/office/word/2006/wordml" xmlns:wp="http://schemas.openxmlformats.org/drawingml/2006/wordprocessingDrawing" xmlns:m="http://schemas.openxmlformats.org/officeDocument/2006/math" xmlns:ve="http://schemas.openxmlformats.org/markup-compatibility/2006" val="0"/>
              </a:ext>
            </a:extLst>
          </a:blip>
          <a:srcRect/>
          <a:stretch>
            <a:fillRect/>
          </a:stretch>
        </p:blipFill>
        <p:spPr bwMode="auto">
          <a:xfrm>
            <a:off x="2600952" y="3149470"/>
            <a:ext cx="3206579" cy="1937308"/>
          </a:xfrm>
          <a:prstGeom prst="rect">
            <a:avLst/>
          </a:prstGeom>
          <a:noFill/>
          <a:ln>
            <a:noFill/>
          </a:ln>
        </p:spPr>
      </p:pic>
      <p:pic>
        <p:nvPicPr>
          <p:cNvPr id="10" name="Picture 9" descr="http://2.imimg.com/data2/HK/II/MY-1619393/super-heator-coils-250x250.jpg"/>
          <p:cNvPicPr/>
          <p:nvPr/>
        </p:nvPicPr>
        <p:blipFill>
          <a:blip r:embed="rId3" cstate="print">
            <a:extLst>
              <a:ext uri="{28A0092B-C50C-407E-A947-70E740481C1C}">
                <a14:useLocalDpi xmlns:lc="http://schemas.openxmlformats.org/drawingml/2006/lockedCanvas" xmlns:pic="http://schemas.openxmlformats.org/drawingml/2006/picture" xmlns:a14="http://schemas.microsoft.com/office/drawing/2010/main" xmlns:wps="http://schemas.microsoft.com/office/word/2010/wordprocessingShape" xmlns:wpi="http://schemas.microsoft.com/office/word/2010/wordprocessingInk" xmlns:wpg="http://schemas.microsoft.com/office/word/2010/wordprocessingGroup" xmlns:w14="http://schemas.microsoft.com/office/word/2010/wordml" xmlns:w="http://schemas.openxmlformats.org/wordprocessingml/2006/main" xmlns:w10="urn:schemas-microsoft-com:office:word" xmlns:wp14="http://schemas.microsoft.com/office/word/2010/wordprocessingDrawing" xmlns:v="urn:schemas-microsoft-com:vml" xmlns:o="urn:schemas-microsoft-com:office:office" xmlns:mc="http://schemas.openxmlformats.org/markup-compatibility/2006" xmlns:wpc="http://schemas.microsoft.com/office/word/2010/wordprocessingCanvas" xmlns="" xmlns:wne="http://schemas.microsoft.com/office/word/2006/wordml" xmlns:wp="http://schemas.openxmlformats.org/drawingml/2006/wordprocessingDrawing" xmlns:m="http://schemas.openxmlformats.org/officeDocument/2006/math" xmlns:ve="http://schemas.openxmlformats.org/markup-compatibility/2006" val="0"/>
              </a:ext>
            </a:extLst>
          </a:blip>
          <a:srcRect/>
          <a:stretch>
            <a:fillRect/>
          </a:stretch>
        </p:blipFill>
        <p:spPr bwMode="auto">
          <a:xfrm>
            <a:off x="3284536" y="5104027"/>
            <a:ext cx="1857829" cy="1873243"/>
          </a:xfrm>
          <a:prstGeom prst="rect">
            <a:avLst/>
          </a:prstGeom>
          <a:noFill/>
          <a:ln>
            <a:noFill/>
          </a:ln>
        </p:spPr>
      </p:pic>
      <p:pic>
        <p:nvPicPr>
          <p:cNvPr id="11" name="Picture 10" descr="E:\Pictures\ILFS\2009-08-24 - 2009-08-29 Bihar0809\Bihar0809 115.JPG"/>
          <p:cNvPicPr/>
          <p:nvPr/>
        </p:nvPicPr>
        <p:blipFill>
          <a:blip r:embed="rId4" cstate="print">
            <a:extLst>
              <a:ext uri="{28A0092B-C50C-407E-A947-70E740481C1C}">
                <a14:useLocalDpi xmlns:lc="http://schemas.openxmlformats.org/drawingml/2006/lockedCanvas" xmlns:pic="http://schemas.openxmlformats.org/drawingml/2006/picture" xmlns:a14="http://schemas.microsoft.com/office/drawing/2010/main" xmlns:wps="http://schemas.microsoft.com/office/word/2010/wordprocessingShape" xmlns:wpi="http://schemas.microsoft.com/office/word/2010/wordprocessingInk" xmlns:wpg="http://schemas.microsoft.com/office/word/2010/wordprocessingGroup" xmlns:w14="http://schemas.microsoft.com/office/word/2010/wordml" xmlns:w="http://schemas.openxmlformats.org/wordprocessingml/2006/main" xmlns:w10="urn:schemas-microsoft-com:office:word" xmlns:wp14="http://schemas.microsoft.com/office/word/2010/wordprocessingDrawing" xmlns:v="urn:schemas-microsoft-com:vml" xmlns:o="urn:schemas-microsoft-com:office:office" xmlns:mc="http://schemas.openxmlformats.org/markup-compatibility/2006" xmlns:wpc="http://schemas.microsoft.com/office/word/2010/wordprocessingCanvas" xmlns="" xmlns:wne="http://schemas.microsoft.com/office/word/2006/wordml" xmlns:wp="http://schemas.openxmlformats.org/drawingml/2006/wordprocessingDrawing" xmlns:m="http://schemas.openxmlformats.org/officeDocument/2006/math" xmlns:ve="http://schemas.openxmlformats.org/markup-compatibility/2006" val="0"/>
              </a:ext>
            </a:extLst>
          </a:blip>
          <a:srcRect/>
          <a:stretch>
            <a:fillRect/>
          </a:stretch>
        </p:blipFill>
        <p:spPr bwMode="auto">
          <a:xfrm>
            <a:off x="3061262" y="6993739"/>
            <a:ext cx="2325746" cy="1434644"/>
          </a:xfrm>
          <a:prstGeom prst="rect">
            <a:avLst/>
          </a:prstGeom>
          <a:noFill/>
          <a:ln>
            <a:noFill/>
          </a:ln>
        </p:spPr>
      </p:pic>
    </p:spTree>
  </p:cSld>
  <p:clrMapOvr>
    <a:masterClrMapping/>
  </p:clrMapOvr>
  <p:transition/>
  <p:timing>
    <p:tnLst>
      <p:par>
        <p:cTn id="1" dur="indefinite" restart="never" nodeType="tmRoot"/>
      </p:par>
    </p:tn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6 DEFINITIONS &amp; DESCRIPTIONS</a:t>
            </a:r>
            <a:endParaRPr lang="en-US" dirty="0"/>
          </a:p>
        </p:txBody>
      </p:sp>
      <p:graphicFrame>
        <p:nvGraphicFramePr>
          <p:cNvPr id="26" name="Table 25"/>
          <p:cNvGraphicFramePr>
            <a:graphicFrameLocks noGrp="1"/>
          </p:cNvGraphicFramePr>
          <p:nvPr/>
        </p:nvGraphicFramePr>
        <p:xfrm>
          <a:off x="323850" y="1180652"/>
          <a:ext cx="6286500" cy="8219911"/>
        </p:xfrm>
        <a:graphic>
          <a:graphicData uri="http://schemas.openxmlformats.org/drawingml/2006/table">
            <a:tbl>
              <a:tblPr/>
              <a:tblGrid>
                <a:gridCol w="1485072"/>
                <a:gridCol w="4801428"/>
              </a:tblGrid>
              <a:tr h="321781">
                <a:tc>
                  <a:txBody>
                    <a:bodyPr/>
                    <a:lstStyle/>
                    <a:p>
                      <a:pPr marL="90170" marR="0" algn="l">
                        <a:lnSpc>
                          <a:spcPct val="115000"/>
                        </a:lnSpc>
                        <a:spcBef>
                          <a:spcPts val="0"/>
                        </a:spcBef>
                        <a:spcAft>
                          <a:spcPts val="0"/>
                        </a:spcAft>
                      </a:pPr>
                      <a:r>
                        <a:rPr lang="en-US" sz="1400" b="1" kern="0" dirty="0" smtClean="0">
                          <a:solidFill>
                            <a:schemeClr val="tx1"/>
                          </a:solidFill>
                          <a:latin typeface="Calibri" pitchFamily="34" charset="0"/>
                          <a:ea typeface="Calibri"/>
                          <a:cs typeface="+mn-cs"/>
                        </a:rPr>
                        <a:t>Item</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90170" marR="0" algn="just">
                        <a:lnSpc>
                          <a:spcPct val="115000"/>
                        </a:lnSpc>
                        <a:spcBef>
                          <a:spcPts val="0"/>
                        </a:spcBef>
                        <a:spcAft>
                          <a:spcPts val="0"/>
                        </a:spcAft>
                      </a:pPr>
                      <a:r>
                        <a:rPr lang="en-US" sz="1400" b="1" kern="0" dirty="0" smtClean="0">
                          <a:solidFill>
                            <a:schemeClr val="tx1"/>
                          </a:solidFill>
                          <a:latin typeface="Calibri" pitchFamily="34" charset="0"/>
                          <a:ea typeface="Calibri"/>
                          <a:cs typeface="+mn-cs"/>
                        </a:rPr>
                        <a:t>Description</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918607">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Compressors</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The heart or "pump" within an air conditioning system. Various types are used to compress refrigerant gas. The onsite engineer shall advise you on what type of compressors are in use.</a:t>
                      </a: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r>
                        <a:rPr lang="en-US" sz="1200" b="1" kern="0" dirty="0" smtClean="0">
                          <a:solidFill>
                            <a:schemeClr val="tx1"/>
                          </a:solidFill>
                          <a:latin typeface="Calibri" pitchFamily="34" charset="0"/>
                          <a:ea typeface="Calibri"/>
                          <a:cs typeface="+mn-cs"/>
                        </a:rPr>
                        <a:t>Reciprocating, Rotary, Screw, Centrifugal</a:t>
                      </a:r>
                      <a:r>
                        <a:rPr lang="en-US" sz="1200" kern="0" dirty="0" smtClean="0">
                          <a:solidFill>
                            <a:schemeClr val="tx1"/>
                          </a:solidFill>
                          <a:latin typeface="Calibri" pitchFamily="34" charset="0"/>
                          <a:ea typeface="Calibri"/>
                          <a:cs typeface="+mn-cs"/>
                        </a:rPr>
                        <a:t>(mechanical compression of gases and depend on electricity as motive power).</a:t>
                      </a:r>
                    </a:p>
                    <a:p>
                      <a:pPr marL="90170" marR="0" algn="just">
                        <a:lnSpc>
                          <a:spcPct val="115000"/>
                        </a:lnSpc>
                        <a:spcBef>
                          <a:spcPts val="0"/>
                        </a:spcBef>
                        <a:spcAft>
                          <a:spcPts val="0"/>
                        </a:spcAft>
                      </a:pPr>
                      <a:r>
                        <a:rPr lang="en-US" sz="1200" b="1" kern="0" dirty="0" smtClean="0">
                          <a:solidFill>
                            <a:schemeClr val="tx1"/>
                          </a:solidFill>
                          <a:latin typeface="Calibri" pitchFamily="34" charset="0"/>
                          <a:ea typeface="Calibri"/>
                          <a:cs typeface="+mn-cs"/>
                        </a:rPr>
                        <a:t>Absorption type</a:t>
                      </a:r>
                      <a:r>
                        <a:rPr lang="en-US" sz="1200" kern="0" dirty="0" smtClean="0">
                          <a:solidFill>
                            <a:schemeClr val="tx1"/>
                          </a:solidFill>
                          <a:latin typeface="Calibri" pitchFamily="34" charset="0"/>
                          <a:ea typeface="Calibri"/>
                          <a:cs typeface="+mn-cs"/>
                        </a:rPr>
                        <a:t>: very rare and creates compression like pressure by heating the refrigerant gas or other chemical process. Depends on solar thermal or other heating source for energy.</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95695">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Cargo Material Handling equipments</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Conveyor belt</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FLT / CBT</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Hand Pallet</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Cargo lift / VRC</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Chain Lift</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EquipmenWesternts used for easy handling, loading / unloading &amp; moving of various items </a:t>
                      </a:r>
                    </a:p>
                    <a:p>
                      <a:pPr marL="342900" marR="0" lvl="0" indent="-342900" algn="l">
                        <a:spcBef>
                          <a:spcPts val="0"/>
                        </a:spcBef>
                        <a:spcAft>
                          <a:spcPts val="0"/>
                        </a:spcAft>
                        <a:buFont typeface="Courier New"/>
                        <a:buChar char="o"/>
                      </a:pPr>
                      <a:r>
                        <a:rPr lang="en-US" sz="1200" kern="0" dirty="0" smtClean="0">
                          <a:solidFill>
                            <a:schemeClr val="tx1"/>
                          </a:solidFill>
                          <a:latin typeface="Calibri" pitchFamily="34" charset="0"/>
                          <a:ea typeface="Calibri"/>
                          <a:cs typeface="+mn-cs"/>
                        </a:rPr>
                        <a:t>Long moving belt carrying items on top of them.</a:t>
                      </a:r>
                    </a:p>
                    <a:p>
                      <a:pPr marL="342900" marR="0" lvl="0" indent="-342900" algn="l">
                        <a:spcBef>
                          <a:spcPts val="0"/>
                        </a:spcBef>
                        <a:spcAft>
                          <a:spcPts val="0"/>
                        </a:spcAft>
                        <a:buFont typeface="Courier New"/>
                        <a:buChar char="o"/>
                      </a:pPr>
                      <a:r>
                        <a:rPr lang="en-US" sz="1200" kern="0" dirty="0" smtClean="0">
                          <a:solidFill>
                            <a:schemeClr val="tx1"/>
                          </a:solidFill>
                          <a:latin typeface="Calibri" pitchFamily="34" charset="0"/>
                          <a:ea typeface="Calibri"/>
                          <a:cs typeface="+mn-cs"/>
                        </a:rPr>
                        <a:t>Fork Lift or Counter Balance Truck (Diesel or Battery powered)</a:t>
                      </a:r>
                    </a:p>
                    <a:p>
                      <a:pPr marL="342900" marR="0" lvl="0" indent="-342900" algn="l">
                        <a:spcBef>
                          <a:spcPts val="0"/>
                        </a:spcBef>
                        <a:spcAft>
                          <a:spcPts val="0"/>
                        </a:spcAft>
                        <a:buFont typeface="Courier New"/>
                        <a:buChar char="o"/>
                      </a:pPr>
                      <a:endParaRPr lang="en-US" sz="1200" kern="0" dirty="0" smtClean="0">
                        <a:solidFill>
                          <a:schemeClr val="tx1"/>
                        </a:solidFill>
                        <a:latin typeface="Calibri" pitchFamily="34" charset="0"/>
                        <a:ea typeface="Calibri"/>
                        <a:cs typeface="+mn-cs"/>
                      </a:endParaRPr>
                    </a:p>
                    <a:p>
                      <a:pPr marL="342900" marR="0" lvl="0" indent="-342900" algn="l">
                        <a:spcBef>
                          <a:spcPts val="0"/>
                        </a:spcBef>
                        <a:spcAft>
                          <a:spcPts val="0"/>
                        </a:spcAft>
                        <a:buFont typeface="Courier New"/>
                        <a:buChar char="o"/>
                      </a:pPr>
                      <a:endParaRPr lang="en-US" sz="1200" kern="0" dirty="0" smtClean="0">
                        <a:solidFill>
                          <a:schemeClr val="tx1"/>
                        </a:solidFill>
                        <a:latin typeface="Calibri" pitchFamily="34" charset="0"/>
                        <a:ea typeface="Calibri"/>
                        <a:cs typeface="+mn-cs"/>
                      </a:endParaRPr>
                    </a:p>
                    <a:p>
                      <a:pPr marL="342900" marR="0" lvl="0" indent="-342900" algn="l">
                        <a:spcBef>
                          <a:spcPts val="0"/>
                        </a:spcBef>
                        <a:spcAft>
                          <a:spcPts val="0"/>
                        </a:spcAft>
                        <a:buFont typeface="Courier New"/>
                        <a:buChar char="o"/>
                      </a:pPr>
                      <a:endParaRPr lang="en-US" sz="1200" kern="0" dirty="0" smtClean="0">
                        <a:solidFill>
                          <a:schemeClr val="tx1"/>
                        </a:solidFill>
                        <a:latin typeface="Calibri" pitchFamily="34" charset="0"/>
                        <a:ea typeface="Calibri"/>
                        <a:cs typeface="+mn-cs"/>
                      </a:endParaRPr>
                    </a:p>
                    <a:p>
                      <a:pPr marL="342900" marR="0" lvl="0" indent="-342900" algn="l">
                        <a:spcBef>
                          <a:spcPts val="0"/>
                        </a:spcBef>
                        <a:spcAft>
                          <a:spcPts val="0"/>
                        </a:spcAft>
                        <a:buFont typeface="Courier New"/>
                        <a:buChar char="o"/>
                      </a:pPr>
                      <a:endParaRPr lang="en-US" sz="1200" kern="0" dirty="0" smtClean="0">
                        <a:solidFill>
                          <a:schemeClr val="tx1"/>
                        </a:solidFill>
                        <a:latin typeface="Calibri" pitchFamily="34" charset="0"/>
                        <a:ea typeface="Calibri"/>
                        <a:cs typeface="+mn-cs"/>
                      </a:endParaRPr>
                    </a:p>
                    <a:p>
                      <a:pPr marL="342900" marR="0" lvl="0" indent="-342900" algn="l">
                        <a:spcBef>
                          <a:spcPts val="0"/>
                        </a:spcBef>
                        <a:spcAft>
                          <a:spcPts val="0"/>
                        </a:spcAft>
                        <a:buFont typeface="Courier New"/>
                        <a:buChar char="o"/>
                      </a:pPr>
                      <a:endParaRPr lang="en-US" sz="1200" kern="0" dirty="0" smtClean="0">
                        <a:solidFill>
                          <a:schemeClr val="tx1"/>
                        </a:solidFill>
                        <a:latin typeface="Calibri" pitchFamily="34" charset="0"/>
                        <a:ea typeface="Calibri"/>
                        <a:cs typeface="+mn-cs"/>
                      </a:endParaRPr>
                    </a:p>
                    <a:p>
                      <a:pPr marL="342900" marR="0" lvl="0" indent="-342900" algn="l">
                        <a:spcBef>
                          <a:spcPts val="0"/>
                        </a:spcBef>
                        <a:spcAft>
                          <a:spcPts val="0"/>
                        </a:spcAft>
                        <a:buFont typeface="Courier New"/>
                        <a:buChar char="o"/>
                      </a:pPr>
                      <a:endParaRPr lang="en-US" sz="1200" kern="0" dirty="0" smtClean="0">
                        <a:solidFill>
                          <a:schemeClr val="tx1"/>
                        </a:solidFill>
                        <a:latin typeface="Calibri" pitchFamily="34" charset="0"/>
                        <a:ea typeface="Calibri"/>
                        <a:cs typeface="+mn-cs"/>
                      </a:endParaRPr>
                    </a:p>
                    <a:p>
                      <a:pPr marL="342900" marR="0" lvl="0" indent="-342900" algn="l">
                        <a:spcBef>
                          <a:spcPts val="0"/>
                        </a:spcBef>
                        <a:spcAft>
                          <a:spcPts val="0"/>
                        </a:spcAft>
                        <a:buFont typeface="Courier New"/>
                        <a:buChar char="o"/>
                      </a:pPr>
                      <a:endParaRPr lang="en-US" sz="1200" kern="0" dirty="0" smtClean="0">
                        <a:solidFill>
                          <a:schemeClr val="tx1"/>
                        </a:solidFill>
                        <a:latin typeface="Calibri" pitchFamily="34" charset="0"/>
                        <a:ea typeface="Calibri"/>
                        <a:cs typeface="+mn-cs"/>
                      </a:endParaRPr>
                    </a:p>
                    <a:p>
                      <a:pPr marL="342900" marR="0" lvl="0" indent="-342900" algn="l">
                        <a:spcBef>
                          <a:spcPts val="0"/>
                        </a:spcBef>
                        <a:spcAft>
                          <a:spcPts val="0"/>
                        </a:spcAft>
                        <a:buFont typeface="Courier New"/>
                        <a:buChar char="o"/>
                      </a:pPr>
                      <a:endParaRPr lang="en-US" sz="1200" kern="0" dirty="0" smtClean="0">
                        <a:solidFill>
                          <a:schemeClr val="tx1"/>
                        </a:solidFill>
                        <a:latin typeface="Calibri" pitchFamily="34" charset="0"/>
                        <a:ea typeface="Calibri"/>
                        <a:cs typeface="+mn-cs"/>
                      </a:endParaRPr>
                    </a:p>
                    <a:p>
                      <a:pPr marL="342900" marR="0" lvl="0" indent="-342900" algn="l">
                        <a:spcBef>
                          <a:spcPts val="0"/>
                        </a:spcBef>
                        <a:spcAft>
                          <a:spcPts val="0"/>
                        </a:spcAft>
                        <a:buFont typeface="Courier New"/>
                        <a:buChar char="o"/>
                      </a:pPr>
                      <a:endParaRPr lang="en-US" sz="1200" kern="0" dirty="0" smtClean="0">
                        <a:solidFill>
                          <a:schemeClr val="tx1"/>
                        </a:solidFill>
                        <a:latin typeface="Calibri" pitchFamily="34" charset="0"/>
                        <a:ea typeface="Calibri"/>
                        <a:cs typeface="+mn-cs"/>
                      </a:endParaRPr>
                    </a:p>
                    <a:p>
                      <a:pPr marL="342900" marR="0" lvl="0" indent="-342900" algn="l">
                        <a:spcBef>
                          <a:spcPts val="0"/>
                        </a:spcBef>
                        <a:spcAft>
                          <a:spcPts val="0"/>
                        </a:spcAft>
                        <a:buFont typeface="Courier New"/>
                        <a:buChar char="o"/>
                      </a:pPr>
                      <a:endParaRPr lang="en-US" sz="1200" kern="0" dirty="0" smtClean="0">
                        <a:solidFill>
                          <a:schemeClr val="tx1"/>
                        </a:solidFill>
                        <a:latin typeface="Calibri" pitchFamily="34" charset="0"/>
                        <a:ea typeface="Calibri"/>
                        <a:cs typeface="+mn-cs"/>
                      </a:endParaRPr>
                    </a:p>
                    <a:p>
                      <a:pPr marL="342900" marR="0" lvl="0" indent="-342900" algn="l">
                        <a:spcBef>
                          <a:spcPts val="0"/>
                        </a:spcBef>
                        <a:spcAft>
                          <a:spcPts val="0"/>
                        </a:spcAft>
                        <a:buFont typeface="Courier New"/>
                        <a:buChar char="o"/>
                      </a:pPr>
                      <a:endParaRPr lang="en-US" sz="1200" kern="0" dirty="0" smtClean="0">
                        <a:solidFill>
                          <a:schemeClr val="tx1"/>
                        </a:solidFill>
                        <a:latin typeface="Calibri" pitchFamily="34" charset="0"/>
                        <a:ea typeface="Calibri"/>
                        <a:cs typeface="+mn-cs"/>
                      </a:endParaRPr>
                    </a:p>
                    <a:p>
                      <a:pPr marL="342900" marR="0" lvl="0" indent="-342900" algn="l">
                        <a:spcBef>
                          <a:spcPts val="0"/>
                        </a:spcBef>
                        <a:spcAft>
                          <a:spcPts val="0"/>
                        </a:spcAft>
                        <a:buFont typeface="Courier New"/>
                        <a:buChar char="o"/>
                      </a:pPr>
                      <a:endParaRPr lang="en-US" sz="1200" kern="0" dirty="0" smtClean="0">
                        <a:solidFill>
                          <a:schemeClr val="tx1"/>
                        </a:solidFill>
                        <a:latin typeface="Calibri" pitchFamily="34" charset="0"/>
                        <a:ea typeface="Calibri"/>
                        <a:cs typeface="+mn-cs"/>
                      </a:endParaRPr>
                    </a:p>
                    <a:p>
                      <a:pPr marL="342900" marR="0" lvl="0" indent="-342900" algn="l">
                        <a:spcBef>
                          <a:spcPts val="0"/>
                        </a:spcBef>
                        <a:spcAft>
                          <a:spcPts val="0"/>
                        </a:spcAft>
                        <a:buFont typeface="Courier New"/>
                        <a:buChar char="o"/>
                      </a:pPr>
                      <a:endParaRPr lang="en-US" sz="1200" kern="0" dirty="0" smtClean="0">
                        <a:solidFill>
                          <a:schemeClr val="tx1"/>
                        </a:solidFill>
                        <a:latin typeface="Calibri" pitchFamily="34" charset="0"/>
                        <a:ea typeface="Calibri"/>
                        <a:cs typeface="+mn-cs"/>
                      </a:endParaRPr>
                    </a:p>
                    <a:p>
                      <a:pPr marL="342900" marR="0" lvl="0" indent="-342900" algn="l">
                        <a:spcBef>
                          <a:spcPts val="0"/>
                        </a:spcBef>
                        <a:spcAft>
                          <a:spcPts val="0"/>
                        </a:spcAft>
                        <a:buFont typeface="Courier New"/>
                        <a:buChar char="o"/>
                      </a:pPr>
                      <a:endParaRPr lang="en-US" sz="1200" kern="0" dirty="0" smtClean="0">
                        <a:solidFill>
                          <a:schemeClr val="tx1"/>
                        </a:solidFill>
                        <a:latin typeface="Calibri" pitchFamily="34" charset="0"/>
                        <a:ea typeface="Calibri"/>
                        <a:cs typeface="+mn-cs"/>
                      </a:endParaRPr>
                    </a:p>
                    <a:p>
                      <a:pPr marL="342900" marR="0" lvl="0" indent="-342900" algn="l">
                        <a:spcBef>
                          <a:spcPts val="0"/>
                        </a:spcBef>
                        <a:spcAft>
                          <a:spcPts val="0"/>
                        </a:spcAft>
                        <a:buFont typeface="Courier New"/>
                        <a:buChar char="o"/>
                      </a:pPr>
                      <a:endParaRPr lang="en-US" sz="1200" kern="0" dirty="0" smtClean="0">
                        <a:solidFill>
                          <a:schemeClr val="tx1"/>
                        </a:solidFill>
                        <a:latin typeface="Calibri" pitchFamily="34" charset="0"/>
                        <a:ea typeface="Calibri"/>
                        <a:cs typeface="+mn-cs"/>
                      </a:endParaRPr>
                    </a:p>
                    <a:p>
                      <a:pPr marL="342900" marR="0" lvl="0" indent="-342900" algn="l">
                        <a:spcBef>
                          <a:spcPts val="0"/>
                        </a:spcBef>
                        <a:spcAft>
                          <a:spcPts val="0"/>
                        </a:spcAft>
                        <a:buFont typeface="Courier New"/>
                        <a:buChar char="o"/>
                      </a:pPr>
                      <a:r>
                        <a:rPr lang="en-US" sz="1200" kern="0" dirty="0" smtClean="0">
                          <a:solidFill>
                            <a:schemeClr val="tx1"/>
                          </a:solidFill>
                          <a:latin typeface="Calibri" pitchFamily="34" charset="0"/>
                          <a:ea typeface="Calibri"/>
                          <a:cs typeface="+mn-cs"/>
                        </a:rPr>
                        <a:t>Closed loop lift with repeating platforms usually used to move bagged cargo to upper floors.</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540961">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Direct Expansion System</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Wherein the compressed refrigeration undergoes volume expansion through an orifice or expansion valve, creating a cooling effect. Eg- deodorant aerosol spray. Is used in all domestic air conditioners, fridges, etc.</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pic>
        <p:nvPicPr>
          <p:cNvPr id="9" name="Picture 8" descr="http://www.industrialproductspurchase.com/admin/product_image/1307616225-Refrigeration%20Compressor%20Spares%20For%20Copeland%20&amp;%20Bock.jpg"/>
          <p:cNvPicPr/>
          <p:nvPr/>
        </p:nvPicPr>
        <p:blipFill>
          <a:blip r:embed="rId2" cstate="print">
            <a:extLst>
              <a:ext uri="{28A0092B-C50C-407E-A947-70E740481C1C}">
                <a14:useLocalDpi xmlns:lc="http://schemas.openxmlformats.org/drawingml/2006/lockedCanvas" xmlns:pic="http://schemas.openxmlformats.org/drawingml/2006/picture" xmlns:a14="http://schemas.microsoft.com/office/drawing/2010/main" xmlns:wps="http://schemas.microsoft.com/office/word/2010/wordprocessingShape" xmlns:wpi="http://schemas.microsoft.com/office/word/2010/wordprocessingInk" xmlns:wpg="http://schemas.microsoft.com/office/word/2010/wordprocessingGroup" xmlns:w14="http://schemas.microsoft.com/office/word/2010/wordml" xmlns:w="http://schemas.openxmlformats.org/wordprocessingml/2006/main" xmlns:w10="urn:schemas-microsoft-com:office:word" xmlns:wp14="http://schemas.microsoft.com/office/word/2010/wordprocessingDrawing" xmlns:v="urn:schemas-microsoft-com:vml" xmlns:o="urn:schemas-microsoft-com:office:office" xmlns:mc="http://schemas.openxmlformats.org/markup-compatibility/2006" xmlns:wpc="http://schemas.microsoft.com/office/word/2010/wordprocessingCanvas" xmlns="" xmlns:wne="http://schemas.microsoft.com/office/word/2006/wordml" xmlns:wp="http://schemas.openxmlformats.org/drawingml/2006/wordprocessingDrawing" xmlns:m="http://schemas.openxmlformats.org/officeDocument/2006/math" xmlns:ve="http://schemas.openxmlformats.org/markup-compatibility/2006" val="0"/>
              </a:ext>
            </a:extLst>
          </a:blip>
          <a:srcRect/>
          <a:stretch>
            <a:fillRect/>
          </a:stretch>
        </p:blipFill>
        <p:spPr bwMode="auto">
          <a:xfrm>
            <a:off x="2384078" y="2259465"/>
            <a:ext cx="1435794" cy="1025148"/>
          </a:xfrm>
          <a:prstGeom prst="rect">
            <a:avLst/>
          </a:prstGeom>
          <a:noFill/>
          <a:ln>
            <a:noFill/>
          </a:ln>
        </p:spPr>
      </p:pic>
      <p:pic>
        <p:nvPicPr>
          <p:cNvPr id="10" name="Picture 9" descr="http://i00.i.aliimg.com/photo/204470754/Refrigeration_Compressors.jpg"/>
          <p:cNvPicPr/>
          <p:nvPr/>
        </p:nvPicPr>
        <p:blipFill>
          <a:blip r:embed="rId3" cstate="print">
            <a:extLst>
              <a:ext uri="{28A0092B-C50C-407E-A947-70E740481C1C}">
                <a14:useLocalDpi xmlns:lc="http://schemas.openxmlformats.org/drawingml/2006/lockedCanvas" xmlns:pic="http://schemas.openxmlformats.org/drawingml/2006/picture" xmlns:a14="http://schemas.microsoft.com/office/drawing/2010/main" xmlns:wps="http://schemas.microsoft.com/office/word/2010/wordprocessingShape" xmlns:wpi="http://schemas.microsoft.com/office/word/2010/wordprocessingInk" xmlns:wpg="http://schemas.microsoft.com/office/word/2010/wordprocessingGroup" xmlns:w14="http://schemas.microsoft.com/office/word/2010/wordml" xmlns:w="http://schemas.openxmlformats.org/wordprocessingml/2006/main" xmlns:w10="urn:schemas-microsoft-com:office:word" xmlns:wp14="http://schemas.microsoft.com/office/word/2010/wordprocessingDrawing" xmlns:v="urn:schemas-microsoft-com:vml" xmlns:o="urn:schemas-microsoft-com:office:office" xmlns:mc="http://schemas.openxmlformats.org/markup-compatibility/2006" xmlns:wpc="http://schemas.microsoft.com/office/word/2010/wordprocessingCanvas" xmlns="" xmlns:wne="http://schemas.microsoft.com/office/word/2006/wordml" xmlns:wp="http://schemas.openxmlformats.org/drawingml/2006/wordprocessingDrawing" xmlns:m="http://schemas.openxmlformats.org/officeDocument/2006/math" xmlns:ve="http://schemas.openxmlformats.org/markup-compatibility/2006" val="0"/>
              </a:ext>
            </a:extLst>
          </a:blip>
          <a:srcRect/>
          <a:stretch>
            <a:fillRect/>
          </a:stretch>
        </p:blipFill>
        <p:spPr bwMode="auto">
          <a:xfrm>
            <a:off x="4251325" y="2259465"/>
            <a:ext cx="1806576" cy="1146176"/>
          </a:xfrm>
          <a:prstGeom prst="rect">
            <a:avLst/>
          </a:prstGeom>
          <a:noFill/>
          <a:ln>
            <a:noFill/>
          </a:ln>
        </p:spPr>
      </p:pic>
      <p:pic>
        <p:nvPicPr>
          <p:cNvPr id="11" name="Picture 10" descr="C:\Documents and Settings\WCG\Desktop\3-wheel-electric-forklift-truck-27414.jpg"/>
          <p:cNvPicPr/>
          <p:nvPr/>
        </p:nvPicPr>
        <p:blipFill>
          <a:blip r:embed="rId4" cstate="print"/>
          <a:srcRect/>
          <a:stretch>
            <a:fillRect/>
          </a:stretch>
        </p:blipFill>
        <p:spPr bwMode="auto">
          <a:xfrm>
            <a:off x="1908648" y="5412679"/>
            <a:ext cx="1066800" cy="619125"/>
          </a:xfrm>
          <a:prstGeom prst="rect">
            <a:avLst/>
          </a:prstGeom>
          <a:noFill/>
          <a:ln w="9525">
            <a:noFill/>
            <a:miter lim="800000"/>
            <a:headEnd/>
            <a:tailEnd/>
          </a:ln>
        </p:spPr>
      </p:pic>
      <p:pic>
        <p:nvPicPr>
          <p:cNvPr id="12" name="Picture 11" descr="Hand Pallet Truck">
            <a:hlinkClick r:id="rId5"/>
          </p:cNvPr>
          <p:cNvPicPr/>
          <p:nvPr/>
        </p:nvPicPr>
        <p:blipFill>
          <a:blip r:embed="rId6" cstate="print"/>
          <a:srcRect/>
          <a:stretch>
            <a:fillRect/>
          </a:stretch>
        </p:blipFill>
        <p:spPr bwMode="auto">
          <a:xfrm>
            <a:off x="2272764" y="6171743"/>
            <a:ext cx="657841" cy="609600"/>
          </a:xfrm>
          <a:prstGeom prst="rect">
            <a:avLst/>
          </a:prstGeom>
          <a:noFill/>
          <a:ln w="9525">
            <a:noFill/>
            <a:miter lim="800000"/>
            <a:headEnd/>
            <a:tailEnd/>
          </a:ln>
        </p:spPr>
      </p:pic>
      <p:pic>
        <p:nvPicPr>
          <p:cNvPr id="13" name="Picture 12" descr="http://t2.gstatic.com/images?q=tbn:ANd9GcRiuFrhi_LLriQCU2-sgpsPRuS_6UEkOwzhcUnIqW3AIkC4U50YFdlF2q4">
            <a:hlinkClick r:id="rId7"/>
          </p:cNvPr>
          <p:cNvPicPr/>
          <p:nvPr/>
        </p:nvPicPr>
        <p:blipFill>
          <a:blip r:embed="rId8" cstate="print"/>
          <a:srcRect/>
          <a:stretch>
            <a:fillRect/>
          </a:stretch>
        </p:blipFill>
        <p:spPr bwMode="auto">
          <a:xfrm>
            <a:off x="3009201" y="6096452"/>
            <a:ext cx="723483" cy="819150"/>
          </a:xfrm>
          <a:prstGeom prst="rect">
            <a:avLst/>
          </a:prstGeom>
          <a:noFill/>
          <a:ln w="9525">
            <a:noFill/>
            <a:miter lim="800000"/>
            <a:headEnd/>
            <a:tailEnd/>
          </a:ln>
        </p:spPr>
      </p:pic>
      <p:pic>
        <p:nvPicPr>
          <p:cNvPr id="14" name="Picture 13" descr="E:\Pictures\ILFS\2009-09-22 - 2009-09-23 Nagpur\Nagpur 030.JPG"/>
          <p:cNvPicPr/>
          <p:nvPr/>
        </p:nvPicPr>
        <p:blipFill>
          <a:blip r:embed="rId9" cstate="print">
            <a:extLst>
              <a:ext uri="{28A0092B-C50C-407E-A947-70E740481C1C}">
                <a14:useLocalDpi xmlns:lc="http://schemas.openxmlformats.org/drawingml/2006/lockedCanvas" xmlns:pic="http://schemas.openxmlformats.org/drawingml/2006/picture" xmlns:a14="http://schemas.microsoft.com/office/drawing/2010/main" xmlns:wps="http://schemas.microsoft.com/office/word/2010/wordprocessingShape" xmlns:wpi="http://schemas.microsoft.com/office/word/2010/wordprocessingInk" xmlns:wpg="http://schemas.microsoft.com/office/word/2010/wordprocessingGroup" xmlns:w14="http://schemas.microsoft.com/office/word/2010/wordml" xmlns:w="http://schemas.openxmlformats.org/wordprocessingml/2006/main" xmlns:w10="urn:schemas-microsoft-com:office:word" xmlns:wp14="http://schemas.microsoft.com/office/word/2010/wordprocessingDrawing" xmlns:v="urn:schemas-microsoft-com:vml" xmlns:o="urn:schemas-microsoft-com:office:office" xmlns:mc="http://schemas.openxmlformats.org/markup-compatibility/2006" xmlns:wpc="http://schemas.microsoft.com/office/word/2010/wordprocessingCanvas" xmlns="" xmlns:wne="http://schemas.microsoft.com/office/word/2006/wordml" xmlns:wp="http://schemas.openxmlformats.org/drawingml/2006/wordprocessingDrawing" xmlns:m="http://schemas.openxmlformats.org/officeDocument/2006/math" xmlns:ve="http://schemas.openxmlformats.org/markup-compatibility/2006" val="0"/>
              </a:ext>
            </a:extLst>
          </a:blip>
          <a:srcRect/>
          <a:stretch>
            <a:fillRect/>
          </a:stretch>
        </p:blipFill>
        <p:spPr bwMode="auto">
          <a:xfrm>
            <a:off x="2039262" y="6994972"/>
            <a:ext cx="1694538" cy="1074964"/>
          </a:xfrm>
          <a:prstGeom prst="rect">
            <a:avLst/>
          </a:prstGeom>
          <a:noFill/>
          <a:ln>
            <a:noFill/>
          </a:ln>
        </p:spPr>
      </p:pic>
    </p:spTree>
  </p:cSld>
  <p:clrMapOvr>
    <a:masterClrMapping/>
  </p:clrMapOvr>
  <p:transition/>
  <p:timing>
    <p:tnLst>
      <p:par>
        <p:cTn id="1" dur="indefinite" restart="never" nodeType="tmRoot"/>
      </p:par>
    </p:tn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6 DEFINITIONS &amp; DESCRIPTIONS</a:t>
            </a:r>
            <a:endParaRPr lang="en-US" dirty="0"/>
          </a:p>
        </p:txBody>
      </p:sp>
      <p:graphicFrame>
        <p:nvGraphicFramePr>
          <p:cNvPr id="26" name="Table 25"/>
          <p:cNvGraphicFramePr>
            <a:graphicFrameLocks noGrp="1"/>
          </p:cNvGraphicFramePr>
          <p:nvPr/>
        </p:nvGraphicFramePr>
        <p:xfrm>
          <a:off x="323850" y="1180652"/>
          <a:ext cx="6286500" cy="8450661"/>
        </p:xfrm>
        <a:graphic>
          <a:graphicData uri="http://schemas.openxmlformats.org/drawingml/2006/table">
            <a:tbl>
              <a:tblPr/>
              <a:tblGrid>
                <a:gridCol w="1485072"/>
                <a:gridCol w="4801428"/>
              </a:tblGrid>
              <a:tr h="321781">
                <a:tc>
                  <a:txBody>
                    <a:bodyPr/>
                    <a:lstStyle/>
                    <a:p>
                      <a:pPr marL="90170" marR="0" algn="l">
                        <a:lnSpc>
                          <a:spcPct val="115000"/>
                        </a:lnSpc>
                        <a:spcBef>
                          <a:spcPts val="0"/>
                        </a:spcBef>
                        <a:spcAft>
                          <a:spcPts val="0"/>
                        </a:spcAft>
                      </a:pPr>
                      <a:r>
                        <a:rPr lang="en-US" sz="1400" b="1" kern="0" dirty="0" smtClean="0">
                          <a:solidFill>
                            <a:schemeClr val="tx1"/>
                          </a:solidFill>
                          <a:latin typeface="Calibri" pitchFamily="34" charset="0"/>
                          <a:ea typeface="Calibri"/>
                          <a:cs typeface="+mn-cs"/>
                        </a:rPr>
                        <a:t>Item</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90170" marR="0" algn="just">
                        <a:lnSpc>
                          <a:spcPct val="115000"/>
                        </a:lnSpc>
                        <a:spcBef>
                          <a:spcPts val="0"/>
                        </a:spcBef>
                        <a:spcAft>
                          <a:spcPts val="0"/>
                        </a:spcAft>
                      </a:pPr>
                      <a:r>
                        <a:rPr lang="en-US" sz="1400" b="1" kern="0" dirty="0" smtClean="0">
                          <a:solidFill>
                            <a:schemeClr val="tx1"/>
                          </a:solidFill>
                          <a:latin typeface="Calibri" pitchFamily="34" charset="0"/>
                          <a:ea typeface="Calibri"/>
                          <a:cs typeface="+mn-cs"/>
                        </a:rPr>
                        <a:t>Description</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1412217">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Data Logger</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Portable instruments used to record temperature and humidity duringthe transport &amp; storage period.</a:t>
                      </a: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95695">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DG Set</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Diesel Generating set for alternate power. Capacity measured in KVA or KW, each cold store must have at least one.</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432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Evaporator</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Indoor Unit where cooling process or heat exchange takes place. </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415068">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Fire Detection &amp; Fighting System</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Smoke detectors</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Heat sensors</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Hose / Hydrant</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Extinguishers</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Sprinkler</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Gas based</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Sand box / bucket</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Devices for detection of smoke &amp; heat</a:t>
                      </a:r>
                    </a:p>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Pic. of a smoke detector</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288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Heat Recovery</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Used in ventilation systems to recover energy from vented air. </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5720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kVA</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Kilo Volt Ampere used to measure source power like for DG sets or grid power (kVA x power Factor = kW)</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432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kW</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Kilo Watt to measure electrical load (100KVA = 80 KW, output is 80% of electric input)</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928679">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Indoor Unit  Evaporator types</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Open tube</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Finned tube</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Plate</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Diffuser</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The indoor cooling unit (usually suspended from ceiling or wall) where the cooling effect takes place, usually installed with inbuilt fans. Modern systems are tubes with fins (like in home AC), older types are open tube (bunker coil type). For cooling fluids like milk a cold plate is used as primary heat exchange. Diffuser types use ducts to throw cool air across floors.</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64008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NCCD</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National Centre for Cold chain Development. A Govt. of India organization under the Ministry of Agriculture. Incorporated by sanction of cabinet in Feb 2012 as a think tank for cold-chain.</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5720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Pack House</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A working area for accumulating, sorting, washing, grading of agricultural produce. Can have a staging cold room with pre-coolers.</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pic>
        <p:nvPicPr>
          <p:cNvPr id="9" name="Picture 8"/>
          <p:cNvPicPr/>
          <p:nvPr/>
        </p:nvPicPr>
        <p:blipFill>
          <a:blip r:embed="rId2" cstate="print"/>
          <a:srcRect/>
          <a:stretch>
            <a:fillRect/>
          </a:stretch>
        </p:blipFill>
        <p:spPr bwMode="auto">
          <a:xfrm>
            <a:off x="1924050" y="2041525"/>
            <a:ext cx="1562100" cy="800100"/>
          </a:xfrm>
          <a:prstGeom prst="rect">
            <a:avLst/>
          </a:prstGeom>
          <a:noFill/>
          <a:ln w="9525">
            <a:noFill/>
            <a:miter lim="800000"/>
            <a:headEnd/>
            <a:tailEnd/>
          </a:ln>
          <a:effectLst/>
        </p:spPr>
      </p:pic>
      <p:pic>
        <p:nvPicPr>
          <p:cNvPr id="10" name="Picture 9" descr="C:\Users\dell\Desktop\ROHIT CCS FILES backup 17th sept 2010\VENDORS AND QUOTATIONS AND CATALOGUES\temp data logger quote and brochure\image001.jpg"/>
          <p:cNvPicPr/>
          <p:nvPr/>
        </p:nvPicPr>
        <p:blipFill>
          <a:blip r:embed="rId3" cstate="print"/>
          <a:srcRect/>
          <a:stretch>
            <a:fillRect/>
          </a:stretch>
        </p:blipFill>
        <p:spPr bwMode="auto">
          <a:xfrm>
            <a:off x="3571875" y="2032000"/>
            <a:ext cx="857250" cy="828675"/>
          </a:xfrm>
          <a:prstGeom prst="rect">
            <a:avLst/>
          </a:prstGeom>
          <a:noFill/>
        </p:spPr>
      </p:pic>
      <p:pic>
        <p:nvPicPr>
          <p:cNvPr id="11" name="rg_hi" descr="http://t2.gstatic.com/images?q=tbn:ANd9GcQMB77qgbqLpuToSxg2FG8DS9FvfCUkvdXcQHFVHOoSO7KmRbda"/>
          <p:cNvPicPr/>
          <p:nvPr/>
        </p:nvPicPr>
        <p:blipFill>
          <a:blip r:embed="rId4" cstate="print"/>
          <a:srcRect/>
          <a:stretch>
            <a:fillRect/>
          </a:stretch>
        </p:blipFill>
        <p:spPr bwMode="auto">
          <a:xfrm>
            <a:off x="1943100" y="4242130"/>
            <a:ext cx="1104900" cy="888340"/>
          </a:xfrm>
          <a:prstGeom prst="rect">
            <a:avLst/>
          </a:prstGeom>
          <a:noFill/>
          <a:ln w="9525">
            <a:noFill/>
            <a:miter lim="800000"/>
            <a:headEnd/>
            <a:tailEnd/>
          </a:ln>
        </p:spPr>
      </p:pic>
      <p:pic>
        <p:nvPicPr>
          <p:cNvPr id="12" name="rg_hi" descr="http://t2.gstatic.com/images?q=tbn:ANd9GcQijaQ5rAi8j3wygh58HCHCkBnmcEwM8dm3lm3HH7zrUKw6cRhC"/>
          <p:cNvPicPr/>
          <p:nvPr/>
        </p:nvPicPr>
        <p:blipFill>
          <a:blip r:embed="rId5" cstate="print"/>
          <a:srcRect/>
          <a:stretch>
            <a:fillRect/>
          </a:stretch>
        </p:blipFill>
        <p:spPr bwMode="auto">
          <a:xfrm>
            <a:off x="3271837" y="4307573"/>
            <a:ext cx="1000125" cy="795554"/>
          </a:xfrm>
          <a:prstGeom prst="rect">
            <a:avLst/>
          </a:prstGeom>
          <a:noFill/>
          <a:ln w="9525">
            <a:noFill/>
            <a:miter lim="800000"/>
            <a:headEnd/>
            <a:tailEnd/>
          </a:ln>
        </p:spPr>
      </p:pic>
      <p:pic>
        <p:nvPicPr>
          <p:cNvPr id="13" name="rg_hi" descr="http://t2.gstatic.com/images?q=tbn:ANd9GcQi5_6uuUU4EbZBcG45MHnmfnR8oySPMm2GCODaUvJ1vqAK4Vok"/>
          <p:cNvPicPr/>
          <p:nvPr/>
        </p:nvPicPr>
        <p:blipFill>
          <a:blip r:embed="rId6" cstate="print"/>
          <a:srcRect/>
          <a:stretch>
            <a:fillRect/>
          </a:stretch>
        </p:blipFill>
        <p:spPr bwMode="auto">
          <a:xfrm>
            <a:off x="4481512" y="4226008"/>
            <a:ext cx="904875" cy="996784"/>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7" name="Chart 76"/>
          <p:cNvGraphicFramePr/>
          <p:nvPr>
            <p:extLst>
              <p:ext uri="{D42A27DB-BD31-4B8C-83A1-F6EECF244321}">
                <p14:modId xmlns="" xmlns:p14="http://schemas.microsoft.com/office/powerpoint/2010/main" val="1712051055"/>
              </p:ext>
            </p:extLst>
          </p:nvPr>
        </p:nvGraphicFramePr>
        <p:xfrm>
          <a:off x="1477468" y="6091909"/>
          <a:ext cx="1247816" cy="191775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78" name="Chart 77"/>
          <p:cNvGraphicFramePr/>
          <p:nvPr>
            <p:extLst>
              <p:ext uri="{D42A27DB-BD31-4B8C-83A1-F6EECF244321}">
                <p14:modId xmlns="" xmlns:p14="http://schemas.microsoft.com/office/powerpoint/2010/main" val="1712051055"/>
              </p:ext>
            </p:extLst>
          </p:nvPr>
        </p:nvGraphicFramePr>
        <p:xfrm>
          <a:off x="5595670" y="6091909"/>
          <a:ext cx="1247816" cy="19177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4" name="Chart 93"/>
          <p:cNvGraphicFramePr/>
          <p:nvPr>
            <p:extLst>
              <p:ext uri="{D42A27DB-BD31-4B8C-83A1-F6EECF244321}">
                <p14:modId xmlns="" xmlns:p14="http://schemas.microsoft.com/office/powerpoint/2010/main" val="1712051055"/>
              </p:ext>
            </p:extLst>
          </p:nvPr>
        </p:nvGraphicFramePr>
        <p:xfrm>
          <a:off x="104734" y="6091909"/>
          <a:ext cx="1247816" cy="19177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95" name="Chart 94"/>
          <p:cNvGraphicFramePr/>
          <p:nvPr>
            <p:extLst>
              <p:ext uri="{D42A27DB-BD31-4B8C-83A1-F6EECF244321}">
                <p14:modId xmlns="" xmlns:p14="http://schemas.microsoft.com/office/powerpoint/2010/main" val="1712051055"/>
              </p:ext>
            </p:extLst>
          </p:nvPr>
        </p:nvGraphicFramePr>
        <p:xfrm>
          <a:off x="2850202" y="6091909"/>
          <a:ext cx="1247816" cy="19177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96" name="Chart 95"/>
          <p:cNvGraphicFramePr/>
          <p:nvPr>
            <p:extLst>
              <p:ext uri="{D42A27DB-BD31-4B8C-83A1-F6EECF244321}">
                <p14:modId xmlns="" xmlns:p14="http://schemas.microsoft.com/office/powerpoint/2010/main" val="1712051055"/>
              </p:ext>
            </p:extLst>
          </p:nvPr>
        </p:nvGraphicFramePr>
        <p:xfrm>
          <a:off x="4222936" y="6091909"/>
          <a:ext cx="1247816" cy="19177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63" name="Chart 62"/>
          <p:cNvGraphicFramePr/>
          <p:nvPr>
            <p:extLst>
              <p:ext uri="{D42A27DB-BD31-4B8C-83A1-F6EECF244321}">
                <p14:modId xmlns="" xmlns:p14="http://schemas.microsoft.com/office/powerpoint/2010/main" val="1712051055"/>
              </p:ext>
            </p:extLst>
          </p:nvPr>
        </p:nvGraphicFramePr>
        <p:xfrm>
          <a:off x="1202921" y="1646348"/>
          <a:ext cx="1247816" cy="19177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62" name="Chart 61"/>
          <p:cNvGraphicFramePr/>
          <p:nvPr>
            <p:extLst>
              <p:ext uri="{D42A27DB-BD31-4B8C-83A1-F6EECF244321}">
                <p14:modId xmlns="" xmlns:p14="http://schemas.microsoft.com/office/powerpoint/2010/main" val="1712051055"/>
              </p:ext>
            </p:extLst>
          </p:nvPr>
        </p:nvGraphicFramePr>
        <p:xfrm>
          <a:off x="5595670" y="1646348"/>
          <a:ext cx="1247816" cy="19177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67" name="Chart 66"/>
          <p:cNvGraphicFramePr/>
          <p:nvPr>
            <p:extLst>
              <p:ext uri="{D42A27DB-BD31-4B8C-83A1-F6EECF244321}">
                <p14:modId xmlns="" xmlns:p14="http://schemas.microsoft.com/office/powerpoint/2010/main" val="1712051055"/>
              </p:ext>
            </p:extLst>
          </p:nvPr>
        </p:nvGraphicFramePr>
        <p:xfrm>
          <a:off x="4497482" y="1646348"/>
          <a:ext cx="1247816" cy="1917752"/>
        </p:xfrm>
        <a:graphic>
          <a:graphicData uri="http://schemas.openxmlformats.org/drawingml/2006/chart">
            <c:chart xmlns:c="http://schemas.openxmlformats.org/drawingml/2006/chart" xmlns:r="http://schemas.openxmlformats.org/officeDocument/2006/relationships" r:id="rId9"/>
          </a:graphicData>
        </a:graphic>
      </p:graphicFrame>
      <p:grpSp>
        <p:nvGrpSpPr>
          <p:cNvPr id="2" name="Group 75"/>
          <p:cNvGrpSpPr/>
          <p:nvPr/>
        </p:nvGrpSpPr>
        <p:grpSpPr>
          <a:xfrm>
            <a:off x="856236" y="3384107"/>
            <a:ext cx="5577840" cy="351280"/>
            <a:chOff x="856236" y="3384107"/>
            <a:chExt cx="5577840" cy="351280"/>
          </a:xfrm>
        </p:grpSpPr>
        <p:sp>
          <p:nvSpPr>
            <p:cNvPr id="141" name="Rectangle 140"/>
            <p:cNvSpPr/>
            <p:nvPr/>
          </p:nvSpPr>
          <p:spPr bwMode="auto">
            <a:xfrm>
              <a:off x="856236" y="3384107"/>
              <a:ext cx="5577840" cy="35128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1006301" y="3472169"/>
              <a:ext cx="5298158" cy="184666"/>
              <a:chOff x="-494419" y="1540077"/>
              <a:chExt cx="5298158" cy="184666"/>
            </a:xfrm>
          </p:grpSpPr>
          <p:grpSp>
            <p:nvGrpSpPr>
              <p:cNvPr id="5" name="Group 22"/>
              <p:cNvGrpSpPr/>
              <p:nvPr/>
            </p:nvGrpSpPr>
            <p:grpSpPr>
              <a:xfrm>
                <a:off x="-494419" y="1540077"/>
                <a:ext cx="1295222" cy="184666"/>
                <a:chOff x="847859" y="4072137"/>
                <a:chExt cx="1295222" cy="184666"/>
              </a:xfrm>
            </p:grpSpPr>
            <p:sp>
              <p:nvSpPr>
                <p:cNvPr id="151" name="Rectangle 12"/>
                <p:cNvSpPr>
                  <a:spLocks noChangeArrowheads="1"/>
                </p:cNvSpPr>
                <p:nvPr/>
              </p:nvSpPr>
              <p:spPr bwMode="auto">
                <a:xfrm>
                  <a:off x="847859" y="4115195"/>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52" name="Rectangle 13"/>
                <p:cNvSpPr>
                  <a:spLocks noChangeArrowheads="1"/>
                </p:cNvSpPr>
                <p:nvPr/>
              </p:nvSpPr>
              <p:spPr bwMode="auto">
                <a:xfrm>
                  <a:off x="984109" y="4072137"/>
                  <a:ext cx="115897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Single Commodity</a:t>
                  </a:r>
                  <a:endParaRPr lang="en-US" sz="1200" b="1" i="1" dirty="0">
                    <a:solidFill>
                      <a:srgbClr val="002060"/>
                    </a:solidFill>
                    <a:latin typeface="Arial" pitchFamily="34" charset="0"/>
                  </a:endParaRPr>
                </a:p>
              </p:txBody>
            </p:sp>
          </p:grpSp>
          <p:grpSp>
            <p:nvGrpSpPr>
              <p:cNvPr id="6" name="Group 21"/>
              <p:cNvGrpSpPr/>
              <p:nvPr/>
            </p:nvGrpSpPr>
            <p:grpSpPr>
              <a:xfrm>
                <a:off x="885912" y="1540077"/>
                <a:ext cx="3917827" cy="184666"/>
                <a:chOff x="2779053" y="3807818"/>
                <a:chExt cx="3917827" cy="184666"/>
              </a:xfrm>
            </p:grpSpPr>
            <p:sp>
              <p:nvSpPr>
                <p:cNvPr id="145" name="Rectangle 14"/>
                <p:cNvSpPr>
                  <a:spLocks noChangeArrowheads="1"/>
                </p:cNvSpPr>
                <p:nvPr/>
              </p:nvSpPr>
              <p:spPr bwMode="auto">
                <a:xfrm>
                  <a:off x="2779053" y="3850876"/>
                  <a:ext cx="101600" cy="101600"/>
                </a:xfrm>
                <a:prstGeom prst="rect">
                  <a:avLst/>
                </a:prstGeom>
                <a:gradFill flip="none" rotWithShape="1">
                  <a:gsLst>
                    <a:gs pos="0">
                      <a:srgbClr val="597A91"/>
                    </a:gs>
                    <a:gs pos="50000">
                      <a:srgbClr val="82B1D0"/>
                    </a:gs>
                    <a:gs pos="100000">
                      <a:srgbClr val="9CD3F8"/>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46" name="Rectangle 15"/>
                <p:cNvSpPr>
                  <a:spLocks noChangeArrowheads="1"/>
                </p:cNvSpPr>
                <p:nvPr/>
              </p:nvSpPr>
              <p:spPr bwMode="auto">
                <a:xfrm>
                  <a:off x="2916097" y="3807818"/>
                  <a:ext cx="111107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Multi-commodity</a:t>
                  </a:r>
                  <a:endParaRPr lang="en-US" sz="1200" b="1" i="1" dirty="0">
                    <a:solidFill>
                      <a:srgbClr val="002060"/>
                    </a:solidFill>
                    <a:latin typeface="Arial" pitchFamily="34" charset="0"/>
                  </a:endParaRPr>
                </a:p>
              </p:txBody>
            </p:sp>
            <p:sp>
              <p:nvSpPr>
                <p:cNvPr id="147" name="Rectangle 14"/>
                <p:cNvSpPr>
                  <a:spLocks noChangeArrowheads="1"/>
                </p:cNvSpPr>
                <p:nvPr/>
              </p:nvSpPr>
              <p:spPr bwMode="auto">
                <a:xfrm>
                  <a:off x="4893603" y="3850876"/>
                  <a:ext cx="101600" cy="101600"/>
                </a:xfrm>
                <a:prstGeom prst="rect">
                  <a:avLst/>
                </a:prstGeom>
                <a:solidFill>
                  <a:srgbClr val="00B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48" name="Rectangle 15"/>
                <p:cNvSpPr>
                  <a:spLocks noChangeArrowheads="1"/>
                </p:cNvSpPr>
                <p:nvPr/>
              </p:nvSpPr>
              <p:spPr bwMode="auto">
                <a:xfrm>
                  <a:off x="5030647" y="3807818"/>
                  <a:ext cx="597856"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MA Store</a:t>
                  </a:r>
                  <a:endParaRPr lang="en-US" sz="1200" b="1" i="1" dirty="0">
                    <a:solidFill>
                      <a:srgbClr val="002060"/>
                    </a:solidFill>
                    <a:latin typeface="Arial" pitchFamily="34" charset="0"/>
                  </a:endParaRPr>
                </a:p>
              </p:txBody>
            </p:sp>
            <p:sp>
              <p:nvSpPr>
                <p:cNvPr id="149" name="Rectangle 14"/>
                <p:cNvSpPr>
                  <a:spLocks noChangeArrowheads="1"/>
                </p:cNvSpPr>
                <p:nvPr/>
              </p:nvSpPr>
              <p:spPr bwMode="auto">
                <a:xfrm>
                  <a:off x="4141128" y="3850876"/>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50" name="Rectangle 15"/>
                <p:cNvSpPr>
                  <a:spLocks noChangeArrowheads="1"/>
                </p:cNvSpPr>
                <p:nvPr/>
              </p:nvSpPr>
              <p:spPr bwMode="auto">
                <a:xfrm>
                  <a:off x="4278172" y="3807818"/>
                  <a:ext cx="543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CA Store</a:t>
                  </a:r>
                  <a:endParaRPr lang="en-US" sz="1200" b="1" i="1" dirty="0">
                    <a:solidFill>
                      <a:srgbClr val="002060"/>
                    </a:solidFill>
                    <a:latin typeface="Arial" pitchFamily="34" charset="0"/>
                  </a:endParaRPr>
                </a:p>
              </p:txBody>
            </p:sp>
            <p:sp>
              <p:nvSpPr>
                <p:cNvPr id="74" name="Rectangle 14"/>
                <p:cNvSpPr>
                  <a:spLocks noChangeArrowheads="1"/>
                </p:cNvSpPr>
                <p:nvPr/>
              </p:nvSpPr>
              <p:spPr bwMode="auto">
                <a:xfrm>
                  <a:off x="5739740" y="3850876"/>
                  <a:ext cx="101600" cy="101600"/>
                </a:xfrm>
                <a:prstGeom prst="rect">
                  <a:avLst/>
                </a:prstGeom>
                <a:solidFill>
                  <a:srgbClr val="BFBFB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5" name="Rectangle 15"/>
                <p:cNvSpPr>
                  <a:spLocks noChangeArrowheads="1"/>
                </p:cNvSpPr>
                <p:nvPr/>
              </p:nvSpPr>
              <p:spPr bwMode="auto">
                <a:xfrm>
                  <a:off x="5876784" y="3807818"/>
                  <a:ext cx="820096"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No Response</a:t>
                  </a:r>
                  <a:endParaRPr lang="en-US" sz="1200" b="1" i="1" dirty="0">
                    <a:solidFill>
                      <a:srgbClr val="002060"/>
                    </a:solidFill>
                    <a:latin typeface="Arial" pitchFamily="34" charset="0"/>
                  </a:endParaRPr>
                </a:p>
              </p:txBody>
            </p:sp>
          </p:grpSp>
        </p:grpSp>
      </p:grpSp>
      <p:sp>
        <p:nvSpPr>
          <p:cNvPr id="8" name="Title 7"/>
          <p:cNvSpPr>
            <a:spLocks noGrp="1"/>
          </p:cNvSpPr>
          <p:nvPr>
            <p:ph type="title"/>
          </p:nvPr>
        </p:nvSpPr>
        <p:spPr/>
        <p:txBody>
          <a:bodyPr/>
          <a:lstStyle/>
          <a:p>
            <a:r>
              <a:rPr lang="en-US" dirty="0" smtClean="0"/>
              <a:t>6.1 COLD STORAGE TYPES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56" name="TextBox 55"/>
          <p:cNvSpPr txBox="1"/>
          <p:nvPr/>
        </p:nvSpPr>
        <p:spPr>
          <a:xfrm>
            <a:off x="4457207" y="9669645"/>
            <a:ext cx="965328" cy="230832"/>
          </a:xfrm>
          <a:prstGeom prst="rect">
            <a:avLst/>
          </a:prstGeom>
          <a:noFill/>
        </p:spPr>
        <p:txBody>
          <a:bodyPr wrap="none" rtlCol="0">
            <a:spAutoFit/>
          </a:bodyPr>
          <a:lstStyle/>
          <a:p>
            <a:pPr algn="r">
              <a:spcBef>
                <a:spcPts val="0"/>
              </a:spcBef>
              <a:spcAft>
                <a:spcPts val="0"/>
              </a:spcAft>
            </a:pPr>
            <a:r>
              <a:rPr lang="en-US" sz="900" b="1" dirty="0">
                <a:solidFill>
                  <a:srgbClr val="FF0000"/>
                </a:solidFill>
                <a:latin typeface="Calibri" pitchFamily="34" charset="0"/>
              </a:rPr>
              <a:t>All Respondents</a:t>
            </a:r>
            <a:endParaRPr lang="en-US" sz="900" dirty="0">
              <a:solidFill>
                <a:srgbClr val="FFFFFF"/>
              </a:solidFill>
            </a:endParaRPr>
          </a:p>
        </p:txBody>
      </p:sp>
      <p:sp>
        <p:nvSpPr>
          <p:cNvPr id="41" name="Round Diagonal Corner Rectangle 40"/>
          <p:cNvSpPr/>
          <p:nvPr/>
        </p:nvSpPr>
        <p:spPr bwMode="auto">
          <a:xfrm>
            <a:off x="338287" y="3779508"/>
            <a:ext cx="6309360" cy="951844"/>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Close to 3/4ths of the CS’s stock single commodities. </a:t>
            </a:r>
          </a:p>
          <a:p>
            <a:pPr marL="177800" lvl="1" indent="-177800" algn="just">
              <a:buFont typeface="Arial" pitchFamily="34" charset="0"/>
              <a:buChar char="•"/>
            </a:pPr>
            <a:r>
              <a:rPr lang="en-US" sz="1200" dirty="0" smtClean="0">
                <a:solidFill>
                  <a:srgbClr val="002060"/>
                </a:solidFill>
                <a:latin typeface="Calibri" pitchFamily="34" charset="0"/>
              </a:rPr>
              <a:t>More than half of the cold stores for processed foods (type P) store multiple commodities.</a:t>
            </a:r>
          </a:p>
          <a:p>
            <a:pPr marL="177800" lvl="1" indent="-177800" algn="just">
              <a:buFont typeface="Arial" pitchFamily="34" charset="0"/>
              <a:buChar char="•"/>
            </a:pPr>
            <a:r>
              <a:rPr lang="en-US" sz="1200" dirty="0" smtClean="0">
                <a:solidFill>
                  <a:srgbClr val="002060"/>
                </a:solidFill>
                <a:latin typeface="Calibri" pitchFamily="34" charset="0"/>
              </a:rPr>
              <a:t>Like wise , 66% of cold stores for Pharmaceutical products (Type Q) store multiple commodities </a:t>
            </a:r>
          </a:p>
          <a:p>
            <a:pPr marL="177800" lvl="1" indent="-177800" algn="just">
              <a:buFont typeface="Arial" pitchFamily="34" charset="0"/>
              <a:buChar char="•"/>
            </a:pPr>
            <a:endParaRPr lang="en-US" sz="1400" dirty="0">
              <a:solidFill>
                <a:srgbClr val="002060"/>
              </a:solidFill>
              <a:latin typeface="Calibri" pitchFamily="34" charset="0"/>
            </a:endParaRPr>
          </a:p>
        </p:txBody>
      </p:sp>
      <p:cxnSp>
        <p:nvCxnSpPr>
          <p:cNvPr id="42" name="Straight Connector 41"/>
          <p:cNvCxnSpPr/>
          <p:nvPr/>
        </p:nvCxnSpPr>
        <p:spPr bwMode="auto">
          <a:xfrm>
            <a:off x="422910" y="52023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43" name="TextBox 42"/>
          <p:cNvSpPr txBox="1"/>
          <p:nvPr/>
        </p:nvSpPr>
        <p:spPr>
          <a:xfrm>
            <a:off x="330199" y="52323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44" name="TextBox 43"/>
          <p:cNvSpPr txBox="1"/>
          <p:nvPr/>
        </p:nvSpPr>
        <p:spPr>
          <a:xfrm>
            <a:off x="349006" y="6001608"/>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45" name="TextBox 44"/>
          <p:cNvSpPr txBox="1"/>
          <p:nvPr/>
        </p:nvSpPr>
        <p:spPr>
          <a:xfrm>
            <a:off x="1630002" y="600160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46" name="TextBox 45"/>
          <p:cNvSpPr txBox="1"/>
          <p:nvPr/>
        </p:nvSpPr>
        <p:spPr>
          <a:xfrm>
            <a:off x="2987364" y="600160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47" name="TextBox 46"/>
          <p:cNvSpPr txBox="1"/>
          <p:nvPr/>
        </p:nvSpPr>
        <p:spPr>
          <a:xfrm>
            <a:off x="4268788" y="600160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48" name="TextBox 47"/>
          <p:cNvSpPr txBox="1"/>
          <p:nvPr/>
        </p:nvSpPr>
        <p:spPr>
          <a:xfrm>
            <a:off x="5537246" y="6001608"/>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sp>
        <p:nvSpPr>
          <p:cNvPr id="61" name="Round Diagonal Corner Rectangle 60"/>
          <p:cNvSpPr/>
          <p:nvPr/>
        </p:nvSpPr>
        <p:spPr bwMode="auto">
          <a:xfrm>
            <a:off x="338287" y="8116794"/>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Cold storages in North  predominantly store single commodities. </a:t>
            </a:r>
          </a:p>
          <a:p>
            <a:pPr marL="177800" lvl="1" indent="-177800" algn="l">
              <a:buFont typeface="Arial" pitchFamily="34" charset="0"/>
              <a:buChar char="•"/>
            </a:pPr>
            <a:r>
              <a:rPr lang="en-US" sz="1200" dirty="0" smtClean="0">
                <a:solidFill>
                  <a:srgbClr val="002060"/>
                </a:solidFill>
                <a:latin typeface="Calibri" pitchFamily="34" charset="0"/>
              </a:rPr>
              <a:t>Around 1 out of 3 CS’s in West and  East stock multiple commodities. </a:t>
            </a:r>
          </a:p>
          <a:p>
            <a:pPr marL="177800" lvl="1" indent="-177800" algn="l">
              <a:buFont typeface="Arial" pitchFamily="34" charset="0"/>
              <a:buChar char="•"/>
            </a:pPr>
            <a:r>
              <a:rPr lang="en-US" sz="1200" dirty="0" smtClean="0">
                <a:solidFill>
                  <a:srgbClr val="002060"/>
                </a:solidFill>
                <a:latin typeface="Calibri" pitchFamily="34" charset="0"/>
              </a:rPr>
              <a:t>Proportion of multi commodity stores in the South is even higher </a:t>
            </a:r>
            <a:r>
              <a:rPr lang="en-US" sz="1200" dirty="0" smtClean="0">
                <a:solidFill>
                  <a:srgbClr val="002060"/>
                </a:solidFill>
                <a:latin typeface="Calibri" pitchFamily="34" charset="0"/>
                <a:sym typeface="Wingdings" pitchFamily="2" charset="2"/>
              </a:rPr>
              <a:t> over 40%. </a:t>
            </a:r>
            <a:r>
              <a:rPr lang="en-US" sz="1200" dirty="0" smtClean="0">
                <a:solidFill>
                  <a:srgbClr val="002060"/>
                </a:solidFill>
                <a:latin typeface="Calibri" pitchFamily="34" charset="0"/>
              </a:rPr>
              <a:t> </a:t>
            </a:r>
            <a:endParaRPr lang="en-US" sz="1200" dirty="0">
              <a:solidFill>
                <a:srgbClr val="002060"/>
              </a:solidFill>
              <a:latin typeface="Calibri" pitchFamily="34" charset="0"/>
            </a:endParaRPr>
          </a:p>
        </p:txBody>
      </p:sp>
      <p:graphicFrame>
        <p:nvGraphicFramePr>
          <p:cNvPr id="59" name="Chart 58"/>
          <p:cNvGraphicFramePr/>
          <p:nvPr>
            <p:extLst>
              <p:ext uri="{D42A27DB-BD31-4B8C-83A1-F6EECF244321}">
                <p14:modId xmlns="" xmlns:p14="http://schemas.microsoft.com/office/powerpoint/2010/main" val="1712051055"/>
              </p:ext>
            </p:extLst>
          </p:nvPr>
        </p:nvGraphicFramePr>
        <p:xfrm>
          <a:off x="104734" y="1646348"/>
          <a:ext cx="1247816" cy="19177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65" name="Chart 64"/>
          <p:cNvGraphicFramePr/>
          <p:nvPr>
            <p:extLst>
              <p:ext uri="{D42A27DB-BD31-4B8C-83A1-F6EECF244321}">
                <p14:modId xmlns="" xmlns:p14="http://schemas.microsoft.com/office/powerpoint/2010/main" val="1712051055"/>
              </p:ext>
            </p:extLst>
          </p:nvPr>
        </p:nvGraphicFramePr>
        <p:xfrm>
          <a:off x="2301108" y="1646348"/>
          <a:ext cx="1247816" cy="19177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66" name="Chart 65"/>
          <p:cNvGraphicFramePr/>
          <p:nvPr>
            <p:extLst>
              <p:ext uri="{D42A27DB-BD31-4B8C-83A1-F6EECF244321}">
                <p14:modId xmlns="" xmlns:p14="http://schemas.microsoft.com/office/powerpoint/2010/main" val="1712051055"/>
              </p:ext>
            </p:extLst>
          </p:nvPr>
        </p:nvGraphicFramePr>
        <p:xfrm>
          <a:off x="3399295" y="1646348"/>
          <a:ext cx="1247816" cy="1917752"/>
        </p:xfrm>
        <a:graphic>
          <a:graphicData uri="http://schemas.openxmlformats.org/drawingml/2006/chart">
            <c:chart xmlns:c="http://schemas.openxmlformats.org/drawingml/2006/chart" xmlns:r="http://schemas.openxmlformats.org/officeDocument/2006/relationships" r:id="rId12"/>
          </a:graphicData>
        </a:graphic>
      </p:graphicFrame>
      <p:sp>
        <p:nvSpPr>
          <p:cNvPr id="68" name="TextBox 67"/>
          <p:cNvSpPr txBox="1"/>
          <p:nvPr/>
        </p:nvSpPr>
        <p:spPr>
          <a:xfrm>
            <a:off x="323606" y="1655177"/>
            <a:ext cx="737702" cy="430887"/>
          </a:xfrm>
          <a:prstGeom prst="rect">
            <a:avLst/>
          </a:prstGeom>
          <a:noFill/>
        </p:spPr>
        <p:txBody>
          <a:bodyPr wrap="non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 5003)</a:t>
            </a:r>
            <a:endParaRPr lang="en-US" sz="1100" b="1" dirty="0">
              <a:solidFill>
                <a:srgbClr val="002060"/>
              </a:solidFill>
              <a:latin typeface="Calibri" pitchFamily="34" charset="0"/>
            </a:endParaRPr>
          </a:p>
        </p:txBody>
      </p:sp>
      <p:sp>
        <p:nvSpPr>
          <p:cNvPr id="69" name="TextBox 68"/>
          <p:cNvSpPr txBox="1"/>
          <p:nvPr/>
        </p:nvSpPr>
        <p:spPr>
          <a:xfrm>
            <a:off x="1474002" y="1655177"/>
            <a:ext cx="737702" cy="430887"/>
          </a:xfrm>
          <a:prstGeom prst="rect">
            <a:avLst/>
          </a:prstGeom>
          <a:noFill/>
        </p:spPr>
        <p:txBody>
          <a:bodyPr wrap="non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 4333)</a:t>
            </a:r>
            <a:endParaRPr lang="en-US" sz="1100" b="1" dirty="0">
              <a:solidFill>
                <a:srgbClr val="002060"/>
              </a:solidFill>
              <a:latin typeface="Calibri" pitchFamily="34" charset="0"/>
            </a:endParaRPr>
          </a:p>
        </p:txBody>
      </p:sp>
      <p:sp>
        <p:nvSpPr>
          <p:cNvPr id="70" name="TextBox 69"/>
          <p:cNvSpPr txBox="1"/>
          <p:nvPr/>
        </p:nvSpPr>
        <p:spPr>
          <a:xfrm>
            <a:off x="2624398" y="1655177"/>
            <a:ext cx="671979" cy="430887"/>
          </a:xfrm>
          <a:prstGeom prst="rect">
            <a:avLst/>
          </a:prstGeom>
          <a:noFill/>
        </p:spPr>
        <p:txBody>
          <a:bodyPr wrap="non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P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 523)</a:t>
            </a:r>
            <a:endParaRPr lang="en-US" sz="1100" b="1" dirty="0">
              <a:solidFill>
                <a:srgbClr val="002060"/>
              </a:solidFill>
              <a:latin typeface="Calibri" pitchFamily="34" charset="0"/>
            </a:endParaRPr>
          </a:p>
        </p:txBody>
      </p:sp>
      <p:sp>
        <p:nvSpPr>
          <p:cNvPr id="71" name="TextBox 70"/>
          <p:cNvSpPr txBox="1"/>
          <p:nvPr/>
        </p:nvSpPr>
        <p:spPr>
          <a:xfrm>
            <a:off x="3741132" y="1655177"/>
            <a:ext cx="665567" cy="430887"/>
          </a:xfrm>
          <a:prstGeom prst="rect">
            <a:avLst/>
          </a:prstGeom>
          <a:noFill/>
        </p:spPr>
        <p:txBody>
          <a:bodyPr wrap="non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a:t>
            </a:r>
            <a:r>
              <a:rPr lang="en-US" sz="1100" b="1" smtClean="0">
                <a:solidFill>
                  <a:srgbClr val="002060"/>
                </a:solidFill>
                <a:latin typeface="Calibri" pitchFamily="34" charset="0"/>
              </a:rPr>
              <a:t>= 452)</a:t>
            </a:r>
            <a:endParaRPr lang="en-US" sz="1100" b="1" dirty="0">
              <a:solidFill>
                <a:srgbClr val="002060"/>
              </a:solidFill>
              <a:latin typeface="Calibri" pitchFamily="34" charset="0"/>
            </a:endParaRPr>
          </a:p>
        </p:txBody>
      </p:sp>
      <p:sp>
        <p:nvSpPr>
          <p:cNvPr id="72" name="TextBox 71"/>
          <p:cNvSpPr txBox="1"/>
          <p:nvPr/>
        </p:nvSpPr>
        <p:spPr>
          <a:xfrm>
            <a:off x="4819394" y="1655177"/>
            <a:ext cx="628697" cy="430887"/>
          </a:xfrm>
          <a:prstGeom prst="rect">
            <a:avLst/>
          </a:prstGeom>
          <a:noFill/>
        </p:spPr>
        <p:txBody>
          <a:bodyPr wrap="non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a:t>
            </a:r>
            <a:r>
              <a:rPr lang="en-US" sz="1100" b="1" smtClean="0">
                <a:solidFill>
                  <a:srgbClr val="002060"/>
                </a:solidFill>
                <a:latin typeface="Calibri" pitchFamily="34" charset="0"/>
              </a:rPr>
              <a:t>= 44)</a:t>
            </a:r>
            <a:endParaRPr lang="en-US" sz="1100" b="1" dirty="0">
              <a:solidFill>
                <a:srgbClr val="002060"/>
              </a:solidFill>
              <a:latin typeface="Calibri" pitchFamily="34" charset="0"/>
            </a:endParaRPr>
          </a:p>
        </p:txBody>
      </p:sp>
      <p:sp>
        <p:nvSpPr>
          <p:cNvPr id="73" name="TextBox 72"/>
          <p:cNvSpPr txBox="1"/>
          <p:nvPr/>
        </p:nvSpPr>
        <p:spPr>
          <a:xfrm>
            <a:off x="5892846" y="1485900"/>
            <a:ext cx="700833" cy="600164"/>
          </a:xfrm>
          <a:prstGeom prst="rect">
            <a:avLst/>
          </a:prstGeom>
          <a:noFill/>
        </p:spPr>
        <p:txBody>
          <a:bodyPr wrap="non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 27)</a:t>
            </a:r>
            <a:endParaRPr lang="en-US" sz="1100" b="1" dirty="0">
              <a:solidFill>
                <a:srgbClr val="002060"/>
              </a:solidFill>
              <a:latin typeface="Calibri" pitchFamily="34" charset="0"/>
            </a:endParaRPr>
          </a:p>
        </p:txBody>
      </p:sp>
      <p:grpSp>
        <p:nvGrpSpPr>
          <p:cNvPr id="7" name="Group 75"/>
          <p:cNvGrpSpPr/>
          <p:nvPr/>
        </p:nvGrpSpPr>
        <p:grpSpPr>
          <a:xfrm>
            <a:off x="856236" y="7624876"/>
            <a:ext cx="5577840" cy="351280"/>
            <a:chOff x="856236" y="3384107"/>
            <a:chExt cx="5577840" cy="351280"/>
          </a:xfrm>
        </p:grpSpPr>
        <p:sp>
          <p:nvSpPr>
            <p:cNvPr id="76" name="Rectangle 75"/>
            <p:cNvSpPr/>
            <p:nvPr/>
          </p:nvSpPr>
          <p:spPr bwMode="auto">
            <a:xfrm>
              <a:off x="856236" y="3384107"/>
              <a:ext cx="5577840" cy="35128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9" name="Group 78"/>
            <p:cNvGrpSpPr/>
            <p:nvPr/>
          </p:nvGrpSpPr>
          <p:grpSpPr>
            <a:xfrm>
              <a:off x="1006301" y="3472169"/>
              <a:ext cx="5298158" cy="184666"/>
              <a:chOff x="-494419" y="1540077"/>
              <a:chExt cx="5298158" cy="184666"/>
            </a:xfrm>
          </p:grpSpPr>
          <p:grpSp>
            <p:nvGrpSpPr>
              <p:cNvPr id="10" name="Group 22"/>
              <p:cNvGrpSpPr/>
              <p:nvPr/>
            </p:nvGrpSpPr>
            <p:grpSpPr>
              <a:xfrm>
                <a:off x="-494419" y="1540077"/>
                <a:ext cx="1295222" cy="184666"/>
                <a:chOff x="847859" y="4072137"/>
                <a:chExt cx="1295222" cy="184666"/>
              </a:xfrm>
            </p:grpSpPr>
            <p:sp>
              <p:nvSpPr>
                <p:cNvPr id="105" name="Rectangle 12"/>
                <p:cNvSpPr>
                  <a:spLocks noChangeArrowheads="1"/>
                </p:cNvSpPr>
                <p:nvPr/>
              </p:nvSpPr>
              <p:spPr bwMode="auto">
                <a:xfrm>
                  <a:off x="847859" y="4115195"/>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6" name="Rectangle 13"/>
                <p:cNvSpPr>
                  <a:spLocks noChangeArrowheads="1"/>
                </p:cNvSpPr>
                <p:nvPr/>
              </p:nvSpPr>
              <p:spPr bwMode="auto">
                <a:xfrm>
                  <a:off x="984109" y="4072137"/>
                  <a:ext cx="115897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Single Commodity</a:t>
                  </a:r>
                  <a:endParaRPr lang="en-US" sz="1200" b="1" i="1" dirty="0">
                    <a:solidFill>
                      <a:srgbClr val="002060"/>
                    </a:solidFill>
                    <a:latin typeface="Arial" pitchFamily="34" charset="0"/>
                  </a:endParaRPr>
                </a:p>
              </p:txBody>
            </p:sp>
          </p:grpSp>
          <p:grpSp>
            <p:nvGrpSpPr>
              <p:cNvPr id="11" name="Group 21"/>
              <p:cNvGrpSpPr/>
              <p:nvPr/>
            </p:nvGrpSpPr>
            <p:grpSpPr>
              <a:xfrm>
                <a:off x="885912" y="1540077"/>
                <a:ext cx="3917827" cy="184666"/>
                <a:chOff x="2779053" y="3807818"/>
                <a:chExt cx="3917827" cy="184666"/>
              </a:xfrm>
            </p:grpSpPr>
            <p:sp>
              <p:nvSpPr>
                <p:cNvPr id="83" name="Rectangle 14"/>
                <p:cNvSpPr>
                  <a:spLocks noChangeArrowheads="1"/>
                </p:cNvSpPr>
                <p:nvPr/>
              </p:nvSpPr>
              <p:spPr bwMode="auto">
                <a:xfrm>
                  <a:off x="2779053" y="3850876"/>
                  <a:ext cx="101600" cy="101600"/>
                </a:xfrm>
                <a:prstGeom prst="rect">
                  <a:avLst/>
                </a:prstGeom>
                <a:gradFill flip="none" rotWithShape="1">
                  <a:gsLst>
                    <a:gs pos="0">
                      <a:srgbClr val="597A91"/>
                    </a:gs>
                    <a:gs pos="50000">
                      <a:srgbClr val="82B1D0"/>
                    </a:gs>
                    <a:gs pos="100000">
                      <a:srgbClr val="9CD3F8"/>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98" name="Rectangle 15"/>
                <p:cNvSpPr>
                  <a:spLocks noChangeArrowheads="1"/>
                </p:cNvSpPr>
                <p:nvPr/>
              </p:nvSpPr>
              <p:spPr bwMode="auto">
                <a:xfrm>
                  <a:off x="2916097" y="3807818"/>
                  <a:ext cx="111107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Multi-commodity</a:t>
                  </a:r>
                  <a:endParaRPr lang="en-US" sz="1200" b="1" i="1" dirty="0">
                    <a:solidFill>
                      <a:srgbClr val="002060"/>
                    </a:solidFill>
                    <a:latin typeface="Arial" pitchFamily="34" charset="0"/>
                  </a:endParaRPr>
                </a:p>
              </p:txBody>
            </p:sp>
            <p:sp>
              <p:nvSpPr>
                <p:cNvPr id="99" name="Rectangle 14"/>
                <p:cNvSpPr>
                  <a:spLocks noChangeArrowheads="1"/>
                </p:cNvSpPr>
                <p:nvPr/>
              </p:nvSpPr>
              <p:spPr bwMode="auto">
                <a:xfrm>
                  <a:off x="4893603" y="3850876"/>
                  <a:ext cx="101600" cy="101600"/>
                </a:xfrm>
                <a:prstGeom prst="rect">
                  <a:avLst/>
                </a:prstGeom>
                <a:solidFill>
                  <a:srgbClr val="00B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0" name="Rectangle 15"/>
                <p:cNvSpPr>
                  <a:spLocks noChangeArrowheads="1"/>
                </p:cNvSpPr>
                <p:nvPr/>
              </p:nvSpPr>
              <p:spPr bwMode="auto">
                <a:xfrm>
                  <a:off x="5030647" y="3807818"/>
                  <a:ext cx="597856"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MA Store</a:t>
                  </a:r>
                  <a:endParaRPr lang="en-US" sz="1200" b="1" i="1" dirty="0">
                    <a:solidFill>
                      <a:srgbClr val="002060"/>
                    </a:solidFill>
                    <a:latin typeface="Arial" pitchFamily="34" charset="0"/>
                  </a:endParaRPr>
                </a:p>
              </p:txBody>
            </p:sp>
            <p:sp>
              <p:nvSpPr>
                <p:cNvPr id="101" name="Rectangle 14"/>
                <p:cNvSpPr>
                  <a:spLocks noChangeArrowheads="1"/>
                </p:cNvSpPr>
                <p:nvPr/>
              </p:nvSpPr>
              <p:spPr bwMode="auto">
                <a:xfrm>
                  <a:off x="4141128" y="3850876"/>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2" name="Rectangle 15"/>
                <p:cNvSpPr>
                  <a:spLocks noChangeArrowheads="1"/>
                </p:cNvSpPr>
                <p:nvPr/>
              </p:nvSpPr>
              <p:spPr bwMode="auto">
                <a:xfrm>
                  <a:off x="4278172" y="3807818"/>
                  <a:ext cx="543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CA Store</a:t>
                  </a:r>
                  <a:endParaRPr lang="en-US" sz="1200" b="1" i="1" dirty="0">
                    <a:solidFill>
                      <a:srgbClr val="002060"/>
                    </a:solidFill>
                    <a:latin typeface="Arial" pitchFamily="34" charset="0"/>
                  </a:endParaRPr>
                </a:p>
              </p:txBody>
            </p:sp>
            <p:sp>
              <p:nvSpPr>
                <p:cNvPr id="103" name="Rectangle 14"/>
                <p:cNvSpPr>
                  <a:spLocks noChangeArrowheads="1"/>
                </p:cNvSpPr>
                <p:nvPr/>
              </p:nvSpPr>
              <p:spPr bwMode="auto">
                <a:xfrm>
                  <a:off x="5739740" y="3850876"/>
                  <a:ext cx="101600" cy="101600"/>
                </a:xfrm>
                <a:prstGeom prst="rect">
                  <a:avLst/>
                </a:prstGeom>
                <a:solidFill>
                  <a:srgbClr val="BFBFB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4" name="Rectangle 15"/>
                <p:cNvSpPr>
                  <a:spLocks noChangeArrowheads="1"/>
                </p:cNvSpPr>
                <p:nvPr/>
              </p:nvSpPr>
              <p:spPr bwMode="auto">
                <a:xfrm>
                  <a:off x="5876784" y="3807818"/>
                  <a:ext cx="820096"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No Response</a:t>
                  </a:r>
                  <a:endParaRPr lang="en-US" sz="1200" b="1" i="1" dirty="0">
                    <a:solidFill>
                      <a:srgbClr val="002060"/>
                    </a:solidFill>
                    <a:latin typeface="Arial" pitchFamily="34" charset="0"/>
                  </a:endParaRPr>
                </a:p>
              </p:txBody>
            </p:sp>
          </p:grpSp>
        </p:grpSp>
      </p:grpSp>
    </p:spTree>
  </p:cSld>
  <p:clrMapOvr>
    <a:masterClrMapping/>
  </p:clrMapOvr>
  <p:transition/>
  <p:timing>
    <p:tnLst>
      <p:par>
        <p:cTn id="1" dur="indefinite" restart="never" nodeType="tmRoot"/>
      </p:par>
    </p:tn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6 DEFINITIONS &amp; DESCRIPTIONS</a:t>
            </a:r>
            <a:endParaRPr lang="en-US" dirty="0"/>
          </a:p>
        </p:txBody>
      </p:sp>
      <p:graphicFrame>
        <p:nvGraphicFramePr>
          <p:cNvPr id="26" name="Table 25"/>
          <p:cNvGraphicFramePr>
            <a:graphicFrameLocks noGrp="1"/>
          </p:cNvGraphicFramePr>
          <p:nvPr/>
        </p:nvGraphicFramePr>
        <p:xfrm>
          <a:off x="323850" y="1180652"/>
          <a:ext cx="6286500" cy="8268148"/>
        </p:xfrm>
        <a:graphic>
          <a:graphicData uri="http://schemas.openxmlformats.org/drawingml/2006/table">
            <a:tbl>
              <a:tblPr/>
              <a:tblGrid>
                <a:gridCol w="1485072"/>
                <a:gridCol w="4801428"/>
              </a:tblGrid>
              <a:tr h="321781">
                <a:tc>
                  <a:txBody>
                    <a:bodyPr/>
                    <a:lstStyle/>
                    <a:p>
                      <a:pPr marL="90170" marR="0" algn="l">
                        <a:lnSpc>
                          <a:spcPct val="115000"/>
                        </a:lnSpc>
                        <a:spcBef>
                          <a:spcPts val="0"/>
                        </a:spcBef>
                        <a:spcAft>
                          <a:spcPts val="0"/>
                        </a:spcAft>
                      </a:pPr>
                      <a:r>
                        <a:rPr lang="en-US" sz="1400" b="1" kern="0" dirty="0" smtClean="0">
                          <a:solidFill>
                            <a:schemeClr val="tx1"/>
                          </a:solidFill>
                          <a:latin typeface="Calibri" pitchFamily="34" charset="0"/>
                          <a:ea typeface="Calibri"/>
                          <a:cs typeface="+mn-cs"/>
                        </a:rPr>
                        <a:t>Item</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90170" marR="0" algn="just">
                        <a:lnSpc>
                          <a:spcPct val="115000"/>
                        </a:lnSpc>
                        <a:spcBef>
                          <a:spcPts val="0"/>
                        </a:spcBef>
                        <a:spcAft>
                          <a:spcPts val="0"/>
                        </a:spcAft>
                      </a:pPr>
                      <a:r>
                        <a:rPr lang="en-US" sz="1400" b="1" kern="0" dirty="0" smtClean="0">
                          <a:solidFill>
                            <a:schemeClr val="tx1"/>
                          </a:solidFill>
                          <a:latin typeface="Calibri" pitchFamily="34" charset="0"/>
                          <a:ea typeface="Calibri"/>
                          <a:cs typeface="+mn-cs"/>
                        </a:rPr>
                        <a:t>Description</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PEB</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Pre-Engineered Building. Metal frame with pre-fab paneled walls.</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288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PUF Panel</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Poly Urethane Foam Panel; for insulation of modern cold rooms.</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82296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Pre-Cooler</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A special chamber where the warm fresh produce (fruits, vegetables, items above 0 °C) is rapidly cooled down (within hours) to prepare for transport or storage (Blast freezer for frozen items). Usual cooling ranges are 4, 7, 10, 15 °C.</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RCC</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Reinforced Cement Concrete, used to segregate floors in old stores.</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8288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Refrigerant Gas </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Ammonia</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Freon</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CO2</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A gas that produces cooling (heat absorbing)effect while expanding or vaporizing. Different types of gas used in compression based technology. Ammonia is most common in industrial refrigeration. Freon (CFC) is common primarily in domestic refrigeration. Record type of refrigerant in use as informed by engineer.</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45720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Ripening Chamber</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A chamber or room in which unripened / green fruits are ripened in a controlled process. Mostly used for green bananas, mangoes, papaya.</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7432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RFID</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Radio-frequency identification (RFID) -a technology that uses radio waves to transfer data from an electronic tag, called RFID tag / label, attached to an object, through a reader for the purpose of identifying and tracking the object.</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206221">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Racking system</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A storage system made of metal and designed to over-stack boxes or pallets of cargo. This allows for vertical space utilization and hence improved capacity utilization. Goods are placed on each shelf space (rack). Usually such stores are single floor but very tall. </a:t>
                      </a: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44780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Steel mezzanine platform</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A half floor (not made of concrete) on which people can walk. Unlike metal racking which is a like a large shelf or rack system.</a:t>
                      </a: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p>
                      <a:pPr marL="90170" marR="0" algn="just">
                        <a:lnSpc>
                          <a:spcPct val="115000"/>
                        </a:lnSpc>
                        <a:spcBef>
                          <a:spcPts val="0"/>
                        </a:spcBef>
                        <a:spcAft>
                          <a:spcPts val="0"/>
                        </a:spcAft>
                      </a:pPr>
                      <a:endParaRPr lang="en-US" sz="1200" kern="0" dirty="0" smtClean="0">
                        <a:solidFill>
                          <a:schemeClr val="tx1"/>
                        </a:solidFill>
                        <a:latin typeface="Calibri" pitchFamily="34" charset="0"/>
                        <a:ea typeface="Calibri"/>
                        <a:cs typeface="+mn-cs"/>
                      </a:endParaRP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pic>
        <p:nvPicPr>
          <p:cNvPr id="14" name="rg_hi" descr="http://t3.gstatic.com/images?q=tbn:ANd9GcRkm2fI4Og11omrcsBX9hbwrMidmzIRm71b2LLBgLBXB7rRb1XoZw"/>
          <p:cNvPicPr/>
          <p:nvPr/>
        </p:nvPicPr>
        <p:blipFill>
          <a:blip r:embed="rId2" cstate="print"/>
          <a:srcRect/>
          <a:stretch>
            <a:fillRect/>
          </a:stretch>
        </p:blipFill>
        <p:spPr bwMode="auto">
          <a:xfrm>
            <a:off x="1962150" y="6721476"/>
            <a:ext cx="1371600" cy="1203324"/>
          </a:xfrm>
          <a:prstGeom prst="rect">
            <a:avLst/>
          </a:prstGeom>
          <a:noFill/>
          <a:ln w="9525">
            <a:noFill/>
            <a:miter lim="800000"/>
            <a:headEnd/>
            <a:tailEnd/>
          </a:ln>
        </p:spPr>
      </p:pic>
      <p:pic>
        <p:nvPicPr>
          <p:cNvPr id="15" name="rg_hi" descr="http://t3.gstatic.com/images?q=tbn:ANd9GcSV_KKW4NDaCoOecFz2CX-fFGvWmJGq3zRNx2W6jRWUZ591FWsk">
            <a:hlinkClick r:id="rId3"/>
          </p:cNvPr>
          <p:cNvPicPr/>
          <p:nvPr/>
        </p:nvPicPr>
        <p:blipFill>
          <a:blip r:embed="rId4" cstate="print"/>
          <a:srcRect/>
          <a:stretch>
            <a:fillRect/>
          </a:stretch>
        </p:blipFill>
        <p:spPr bwMode="auto">
          <a:xfrm>
            <a:off x="1976437" y="8524081"/>
            <a:ext cx="1204913" cy="843440"/>
          </a:xfrm>
          <a:prstGeom prst="rect">
            <a:avLst/>
          </a:prstGeom>
          <a:noFill/>
          <a:ln w="9525">
            <a:noFill/>
            <a:miter lim="800000"/>
            <a:headEnd/>
            <a:tailEnd/>
          </a:ln>
        </p:spPr>
      </p:pic>
    </p:spTree>
  </p:cSld>
  <p:clrMapOvr>
    <a:masterClrMapping/>
  </p:clrMapOvr>
  <p:transition/>
  <p:timing>
    <p:tnLst>
      <p:par>
        <p:cTn id="1" dur="indefinite" restart="never" nodeType="tmRoot"/>
      </p:par>
    </p:tn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6 DEFINITIONS &amp; DESCRIPTIONS</a:t>
            </a:r>
            <a:endParaRPr lang="en-US" dirty="0"/>
          </a:p>
        </p:txBody>
      </p:sp>
      <p:graphicFrame>
        <p:nvGraphicFramePr>
          <p:cNvPr id="26" name="Table 25"/>
          <p:cNvGraphicFramePr>
            <a:graphicFrameLocks noGrp="1"/>
          </p:cNvGraphicFramePr>
          <p:nvPr/>
        </p:nvGraphicFramePr>
        <p:xfrm>
          <a:off x="323850" y="1180652"/>
          <a:ext cx="6286500" cy="5991061"/>
        </p:xfrm>
        <a:graphic>
          <a:graphicData uri="http://schemas.openxmlformats.org/drawingml/2006/table">
            <a:tbl>
              <a:tblPr/>
              <a:tblGrid>
                <a:gridCol w="1485072"/>
                <a:gridCol w="4801428"/>
              </a:tblGrid>
              <a:tr h="321781">
                <a:tc>
                  <a:txBody>
                    <a:bodyPr/>
                    <a:lstStyle/>
                    <a:p>
                      <a:pPr marL="90170" marR="0" algn="l">
                        <a:lnSpc>
                          <a:spcPct val="115000"/>
                        </a:lnSpc>
                        <a:spcBef>
                          <a:spcPts val="0"/>
                        </a:spcBef>
                        <a:spcAft>
                          <a:spcPts val="0"/>
                        </a:spcAft>
                      </a:pPr>
                      <a:r>
                        <a:rPr lang="en-US" sz="1400" b="1" kern="0" dirty="0" smtClean="0">
                          <a:solidFill>
                            <a:schemeClr val="tx1"/>
                          </a:solidFill>
                          <a:latin typeface="Calibri" pitchFamily="34" charset="0"/>
                          <a:ea typeface="Calibri"/>
                          <a:cs typeface="+mn-cs"/>
                        </a:rPr>
                        <a:t>Item</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90170" marR="0" algn="just">
                        <a:lnSpc>
                          <a:spcPct val="115000"/>
                        </a:lnSpc>
                        <a:spcBef>
                          <a:spcPts val="0"/>
                        </a:spcBef>
                        <a:spcAft>
                          <a:spcPts val="0"/>
                        </a:spcAft>
                      </a:pPr>
                      <a:r>
                        <a:rPr lang="en-US" sz="1400" b="1" kern="0" dirty="0" smtClean="0">
                          <a:solidFill>
                            <a:schemeClr val="tx1"/>
                          </a:solidFill>
                          <a:latin typeface="Calibri" pitchFamily="34" charset="0"/>
                          <a:ea typeface="Calibri"/>
                          <a:cs typeface="+mn-cs"/>
                        </a:rPr>
                        <a:t>Description</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274320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Secondary Cooling system</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300"/>
                        </a:spcAft>
                      </a:pPr>
                      <a:r>
                        <a:rPr lang="en-US" sz="1200" kern="0" dirty="0" smtClean="0">
                          <a:solidFill>
                            <a:schemeClr val="tx1"/>
                          </a:solidFill>
                          <a:latin typeface="Calibri" pitchFamily="34" charset="0"/>
                          <a:ea typeface="Calibri"/>
                          <a:cs typeface="+mn-cs"/>
                        </a:rPr>
                        <a:t>Where the primary expansion based cooling is used to cool a second medium (usually brine water or air), which in turn is circulated to give cooling effect in the target area. </a:t>
                      </a:r>
                    </a:p>
                    <a:p>
                      <a:pPr marL="90170" marR="0" algn="just">
                        <a:lnSpc>
                          <a:spcPct val="115000"/>
                        </a:lnSpc>
                        <a:spcBef>
                          <a:spcPts val="0"/>
                        </a:spcBef>
                        <a:spcAft>
                          <a:spcPts val="300"/>
                        </a:spcAft>
                      </a:pPr>
                      <a:r>
                        <a:rPr lang="en-US" sz="1200" kern="0" dirty="0" smtClean="0">
                          <a:solidFill>
                            <a:schemeClr val="tx1"/>
                          </a:solidFill>
                          <a:latin typeface="Calibri" pitchFamily="34" charset="0"/>
                          <a:ea typeface="Calibri"/>
                          <a:cs typeface="+mn-cs"/>
                        </a:rPr>
                        <a:t>In normal home AC’s you witness primary cooling system as the primary evaporator (or cooling unit) is inside the space to be cooled indoor unit. </a:t>
                      </a:r>
                    </a:p>
                    <a:p>
                      <a:pPr marL="90170" marR="0" algn="just">
                        <a:lnSpc>
                          <a:spcPct val="115000"/>
                        </a:lnSpc>
                        <a:spcBef>
                          <a:spcPts val="0"/>
                        </a:spcBef>
                        <a:spcAft>
                          <a:spcPts val="300"/>
                        </a:spcAft>
                      </a:pPr>
                      <a:r>
                        <a:rPr lang="en-US" sz="1200" kern="0" dirty="0" smtClean="0">
                          <a:solidFill>
                            <a:schemeClr val="tx1"/>
                          </a:solidFill>
                          <a:latin typeface="Calibri" pitchFamily="34" charset="0"/>
                          <a:ea typeface="Calibri"/>
                          <a:cs typeface="+mn-cs"/>
                        </a:rPr>
                        <a:t>But in large hotels and shopping malls, the primary cooling unit is outside, where it first is used to cool the air. This cold air is blown through AC ducts to individual rooms or the target areas – this is example of secondary cooling system. In commercial refrigeration systems, high density fluid (brine water) is first cooled and this is circulated through pipes inside the chamber to perform the cooling in the chambers (secondary cooling).</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73152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Sorting / Grading</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Sorting and grading for fresh agri produce. Can be done manually or by using specialized equipment&amp; technology (conveyor belts, optical graders, size matching, etc).</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9728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Sensors / Instruments</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Temperature</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Humidity</a:t>
                      </a:r>
                    </a:p>
                    <a:p>
                      <a:pPr marL="342900" marR="0" lvl="0" indent="-342900" algn="l">
                        <a:spcBef>
                          <a:spcPts val="0"/>
                        </a:spcBef>
                        <a:spcAft>
                          <a:spcPts val="0"/>
                        </a:spcAft>
                        <a:buFont typeface="Symbol"/>
                        <a:buChar char=""/>
                      </a:pPr>
                      <a:r>
                        <a:rPr lang="en-US" sz="1200" b="1" kern="0" dirty="0" smtClean="0">
                          <a:solidFill>
                            <a:schemeClr val="tx1"/>
                          </a:solidFill>
                          <a:latin typeface="Calibri" pitchFamily="34" charset="0"/>
                          <a:ea typeface="Calibri"/>
                          <a:cs typeface="+mn-cs"/>
                        </a:rPr>
                        <a:t>CO2</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Special sensing instruments to automatically check the room temperature, moisture level and carbon dioxide level in the air. Is used by many modern cold storages.</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54864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Ventilation</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Fresh produce needs oxygen to survive. Vents to refresh air are provided, these can be manual or automated (automatic controller)</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548640">
                <a:tc>
                  <a:txBody>
                    <a:bodyPr/>
                    <a:lstStyle/>
                    <a:p>
                      <a:pPr marL="90170" marR="0" algn="l">
                        <a:lnSpc>
                          <a:spcPct val="115000"/>
                        </a:lnSpc>
                        <a:spcBef>
                          <a:spcPts val="0"/>
                        </a:spcBef>
                        <a:spcAft>
                          <a:spcPts val="0"/>
                        </a:spcAft>
                      </a:pPr>
                      <a:r>
                        <a:rPr lang="en-US" sz="1200" b="1" kern="0" dirty="0" smtClean="0">
                          <a:solidFill>
                            <a:schemeClr val="tx1"/>
                          </a:solidFill>
                          <a:latin typeface="Calibri" pitchFamily="34" charset="0"/>
                          <a:ea typeface="Calibri"/>
                          <a:cs typeface="+mn-cs"/>
                        </a:rPr>
                        <a:t>Wooden mezzanine platform</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kern="0" dirty="0" smtClean="0">
                          <a:solidFill>
                            <a:schemeClr val="tx1"/>
                          </a:solidFill>
                          <a:latin typeface="Calibri" pitchFamily="34" charset="0"/>
                          <a:ea typeface="Calibri"/>
                          <a:cs typeface="+mn-cs"/>
                        </a:rPr>
                        <a:t>Half height floor, similar as steel mezzanine except that wood planks are used to make each floor instead of steel.</a:t>
                      </a:r>
                    </a:p>
                  </a:txBody>
                  <a:tcPr marL="68580" marR="68580" marT="36195" marB="36195">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6" name="Round Diagonal Corner Rectangle 5"/>
          <p:cNvSpPr/>
          <p:nvPr/>
        </p:nvSpPr>
        <p:spPr bwMode="auto">
          <a:xfrm>
            <a:off x="338287" y="7910801"/>
            <a:ext cx="6309360" cy="57727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400" dirty="0" smtClean="0">
                <a:solidFill>
                  <a:srgbClr val="002060"/>
                </a:solidFill>
                <a:latin typeface="Calibri" pitchFamily="34" charset="0"/>
              </a:rPr>
              <a:t>Above is indicative information on the type of technology aspects in cold stores and in relation to the scope and limitations of this baseline survey. </a:t>
            </a:r>
            <a:endParaRPr lang="en-US" sz="14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ACKNOWLEDGEMENTS</a:t>
            </a:r>
            <a:endParaRPr lang="en-US" dirty="0"/>
          </a:p>
        </p:txBody>
      </p:sp>
      <p:sp>
        <p:nvSpPr>
          <p:cNvPr id="3" name="Content Placeholder 2"/>
          <p:cNvSpPr>
            <a:spLocks noGrp="1"/>
          </p:cNvSpPr>
          <p:nvPr>
            <p:ph idx="1"/>
          </p:nvPr>
        </p:nvSpPr>
        <p:spPr/>
        <p:txBody>
          <a:bodyPr/>
          <a:lstStyle/>
          <a:p>
            <a:pPr marL="358775" indent="-358775">
              <a:buSzPct val="100000"/>
            </a:pPr>
            <a:endParaRPr lang="en-US" sz="1200" dirty="0" smtClean="0"/>
          </a:p>
          <a:p>
            <a:pPr marL="358775" indent="-358775">
              <a:buSzPct val="100000"/>
            </a:pPr>
            <a:r>
              <a:rPr lang="en-US" sz="1200" dirty="0" smtClean="0"/>
              <a:t>We sincerely thank representatives of all cold storage facilities, the companies, industry associations, independent bodies and advisors, who provided their inputs, on the basis of which this report has been prepared. While some cold storage owners were reticent to participate in this information gathering exercise, the enthusiasm and participation of many others was very invigorating.</a:t>
            </a:r>
          </a:p>
          <a:p>
            <a:pPr marL="358775" indent="-358775">
              <a:buSzPct val="100000"/>
            </a:pPr>
            <a:endParaRPr lang="en-US" sz="1200" dirty="0" smtClean="0"/>
          </a:p>
          <a:p>
            <a:pPr marL="358775" indent="-358775">
              <a:buSzPct val="100000"/>
            </a:pPr>
            <a:r>
              <a:rPr lang="en-US" sz="1200" dirty="0" smtClean="0"/>
              <a:t>Our sincere thanks go to Shri Anup K. Thakur (Special Secretary, DAC), Shri Sanjeev Chopra (Joint Secretary, DAC) and Shri R. K. Tiwari (Managing Director, NHB) for motivating the team and constant support for this first ever primary baseline study. The task was enormous, the timelines minimal and the result was possible due to the backing provided by these senior officers.</a:t>
            </a:r>
          </a:p>
          <a:p>
            <a:pPr marL="358775" indent="-358775">
              <a:buSzPct val="100000"/>
            </a:pPr>
            <a:endParaRPr lang="en-US" sz="1200" dirty="0" smtClean="0"/>
          </a:p>
          <a:p>
            <a:pPr marL="358775" indent="-358775">
              <a:buSzPct val="100000"/>
            </a:pPr>
            <a:r>
              <a:rPr lang="en-US" sz="1200" dirty="0" smtClean="0"/>
              <a:t>The final outcome of this project required coordination and assistance from many people. We express our sincere gratitude to Dr. R.K Sharma for his time and communication in supporting this study. His keen enthusiasm and guidance helped us reach this milestone. </a:t>
            </a:r>
          </a:p>
          <a:p>
            <a:pPr marL="358775" indent="-358775">
              <a:buSzPct val="100000"/>
            </a:pPr>
            <a:endParaRPr lang="en-US" sz="1200" dirty="0" smtClean="0"/>
          </a:p>
          <a:p>
            <a:pPr marL="358775" indent="-358775">
              <a:buSzPct val="100000"/>
            </a:pPr>
            <a:r>
              <a:rPr lang="en-US" sz="1200" dirty="0" smtClean="0"/>
              <a:t>We express deepest thanks to Mr. Pawanexh Kohli and Mr. Sugato Chandra for knowledge sharing and taking part in insightful discussions and providing advice and training basis which the project and report was designed and executed. </a:t>
            </a:r>
          </a:p>
          <a:p>
            <a:pPr marL="358775" indent="-358775">
              <a:buSzPct val="100000"/>
            </a:pPr>
            <a:endParaRPr lang="en-US" sz="1600" dirty="0"/>
          </a:p>
        </p:txBody>
      </p:sp>
    </p:spTree>
  </p:cSld>
  <p:clrMapOvr>
    <a:masterClrMapping/>
  </p:clrMapOvr>
  <p:transition/>
  <p:timing>
    <p:tnLst>
      <p:par>
        <p:cTn id="1" dur="indefinite" restart="never" nodeType="tmRoot"/>
      </p:par>
    </p:tn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45700" y="41932"/>
            <a:ext cx="5439302" cy="922464"/>
          </a:xfrm>
        </p:spPr>
        <p:txBody>
          <a:bodyPr/>
          <a:lstStyle/>
          <a:p>
            <a:r>
              <a:rPr lang="en-US" dirty="0" smtClean="0"/>
              <a:t>GOODS STORED BY EACH COLD STORAGE TYPE</a:t>
            </a:r>
            <a:endParaRPr lang="en-US" dirty="0"/>
          </a:p>
        </p:txBody>
      </p:sp>
      <p:sp>
        <p:nvSpPr>
          <p:cNvPr id="5" name="TextBox 4"/>
          <p:cNvSpPr txBox="1"/>
          <p:nvPr/>
        </p:nvSpPr>
        <p:spPr>
          <a:xfrm>
            <a:off x="139698" y="1143000"/>
            <a:ext cx="4070352" cy="646331"/>
          </a:xfrm>
          <a:prstGeom prst="rect">
            <a:avLst/>
          </a:prstGeom>
          <a:noFill/>
        </p:spPr>
        <p:txBody>
          <a:bodyPr wrap="square" rtlCol="0">
            <a:spAutoFit/>
          </a:bodyPr>
          <a:lstStyle/>
          <a:p>
            <a:pPr algn="l"/>
            <a:r>
              <a:rPr lang="en-US" sz="1800" i="1" u="sng" dirty="0" smtClean="0">
                <a:solidFill>
                  <a:srgbClr val="002060"/>
                </a:solidFill>
                <a:latin typeface="Calibri" pitchFamily="34" charset="0"/>
              </a:rPr>
              <a:t>List of Type H (Horticulture / Agriculture) goods stored:</a:t>
            </a:r>
            <a:endParaRPr lang="en-US" sz="1800" i="1" u="sng" dirty="0">
              <a:solidFill>
                <a:srgbClr val="002060"/>
              </a:solidFill>
              <a:latin typeface="Calibri" pitchFamily="34" charset="0"/>
            </a:endParaRPr>
          </a:p>
        </p:txBody>
      </p:sp>
      <p:graphicFrame>
        <p:nvGraphicFramePr>
          <p:cNvPr id="6" name="Table 5"/>
          <p:cNvGraphicFramePr>
            <a:graphicFrameLocks noGrp="1"/>
          </p:cNvGraphicFramePr>
          <p:nvPr/>
        </p:nvGraphicFramePr>
        <p:xfrm>
          <a:off x="1497744" y="2342702"/>
          <a:ext cx="3862512" cy="6854952"/>
        </p:xfrm>
        <a:graphic>
          <a:graphicData uri="http://schemas.openxmlformats.org/drawingml/2006/table">
            <a:tbl>
              <a:tblPr/>
              <a:tblGrid>
                <a:gridCol w="1181100"/>
                <a:gridCol w="2681412"/>
              </a:tblGrid>
              <a:tr h="321781">
                <a:tc>
                  <a:txBody>
                    <a:bodyPr/>
                    <a:lstStyle/>
                    <a:p>
                      <a:pPr marL="90170" marR="0" algn="ctr">
                        <a:lnSpc>
                          <a:spcPct val="115000"/>
                        </a:lnSpc>
                        <a:spcBef>
                          <a:spcPts val="0"/>
                        </a:spcBef>
                        <a:spcAft>
                          <a:spcPts val="1200"/>
                        </a:spcAft>
                      </a:pPr>
                      <a:r>
                        <a:rPr lang="en-US" sz="1400" b="1" kern="0" dirty="0" smtClean="0">
                          <a:solidFill>
                            <a:schemeClr val="tx1"/>
                          </a:solidFill>
                          <a:latin typeface="Calibri" pitchFamily="34" charset="0"/>
                          <a:ea typeface="Calibri"/>
                          <a:cs typeface="+mn-cs"/>
                        </a:rPr>
                        <a:t>Sr. No. </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90170" marR="0" algn="ctr">
                        <a:lnSpc>
                          <a:spcPct val="115000"/>
                        </a:lnSpc>
                        <a:spcBef>
                          <a:spcPts val="0"/>
                        </a:spcBef>
                        <a:spcAft>
                          <a:spcPts val="1200"/>
                        </a:spcAft>
                      </a:pPr>
                      <a:r>
                        <a:rPr lang="en-US" sz="1400" b="1" kern="0" dirty="0" smtClean="0">
                          <a:solidFill>
                            <a:schemeClr val="tx1"/>
                          </a:solidFill>
                          <a:latin typeface="Calibri" pitchFamily="34" charset="0"/>
                          <a:ea typeface="Calibri"/>
                          <a:cs typeface="+mn-cs"/>
                        </a:rPr>
                        <a:t>Type H (Horticulture / Agriculture)goods stored</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Potato (raw)</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2</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Spices</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3</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Apple</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4</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Grapes</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5</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Oranges</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6</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Banana</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7</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Pulses</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8</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Seeds</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9</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Carrot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10</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Mango</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11</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Flowers</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12</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Onion</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13</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Peas</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14</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Litchi</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15</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Pomegranate</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16</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Kiwi</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17</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Cabbage</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18</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Pineapple</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19</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Guava</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20</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Cauliflower</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1200"/>
                        </a:spcAft>
                      </a:pPr>
                      <a:r>
                        <a:rPr lang="en-US" sz="1200" b="1" kern="0" dirty="0" smtClean="0">
                          <a:solidFill>
                            <a:schemeClr val="tx1"/>
                          </a:solidFill>
                          <a:latin typeface="Calibri" pitchFamily="34" charset="0"/>
                          <a:ea typeface="Calibri"/>
                          <a:cs typeface="+mn-cs"/>
                        </a:rPr>
                        <a:t>21</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fontAlgn="b">
                        <a:spcBef>
                          <a:spcPts val="0"/>
                        </a:spcBef>
                        <a:spcAft>
                          <a:spcPts val="1200"/>
                        </a:spcAft>
                      </a:pPr>
                      <a:r>
                        <a:rPr lang="en-US" sz="1200" b="0" kern="0" dirty="0" smtClean="0">
                          <a:solidFill>
                            <a:schemeClr val="tx1"/>
                          </a:solidFill>
                          <a:latin typeface="Calibri" pitchFamily="34" charset="0"/>
                          <a:ea typeface="Calibri"/>
                          <a:cs typeface="+mn-cs"/>
                        </a:rPr>
                        <a:t>Chillies</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1200"/>
                        </a:spcAft>
                      </a:pPr>
                      <a:r>
                        <a:rPr lang="en-US" sz="1200" b="1" kern="0" dirty="0" smtClean="0">
                          <a:solidFill>
                            <a:schemeClr val="tx1"/>
                          </a:solidFill>
                          <a:latin typeface="Calibri" pitchFamily="34" charset="0"/>
                          <a:ea typeface="Calibri"/>
                          <a:cs typeface="+mn-cs"/>
                        </a:rPr>
                        <a:t>22</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fontAlgn="b">
                        <a:spcBef>
                          <a:spcPts val="0"/>
                        </a:spcBef>
                        <a:spcAft>
                          <a:spcPts val="0"/>
                        </a:spcAft>
                      </a:pPr>
                      <a:r>
                        <a:rPr lang="en-US" sz="1200" b="0" kern="0" dirty="0" smtClean="0">
                          <a:solidFill>
                            <a:schemeClr val="tx1"/>
                          </a:solidFill>
                          <a:latin typeface="Calibri" pitchFamily="34" charset="0"/>
                          <a:ea typeface="Calibri"/>
                          <a:cs typeface="+mn-cs"/>
                        </a:rPr>
                        <a:t>Tamarind</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1200"/>
                        </a:spcAft>
                      </a:pPr>
                      <a:r>
                        <a:rPr lang="en-US" sz="1200" b="1" kern="0" dirty="0" smtClean="0">
                          <a:solidFill>
                            <a:schemeClr val="tx1"/>
                          </a:solidFill>
                          <a:latin typeface="Calibri" pitchFamily="34" charset="0"/>
                          <a:ea typeface="Calibri"/>
                          <a:cs typeface="+mn-cs"/>
                        </a:rPr>
                        <a:t>23</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b="0" kern="0" dirty="0" smtClean="0">
                          <a:solidFill>
                            <a:schemeClr val="tx1"/>
                          </a:solidFill>
                          <a:latin typeface="Calibri" pitchFamily="34" charset="0"/>
                          <a:ea typeface="Calibri"/>
                          <a:cs typeface="+mn-cs"/>
                        </a:rPr>
                        <a:t>Kirana products</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1200"/>
                        </a:spcAft>
                      </a:pPr>
                      <a:r>
                        <a:rPr lang="en-US" sz="1200" b="1" kern="0" dirty="0" smtClean="0">
                          <a:solidFill>
                            <a:schemeClr val="tx1"/>
                          </a:solidFill>
                          <a:latin typeface="Calibri" pitchFamily="34" charset="0"/>
                          <a:ea typeface="Calibri"/>
                          <a:cs typeface="+mn-cs"/>
                        </a:rPr>
                        <a:t>24</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b="0" kern="0" dirty="0" smtClean="0">
                          <a:solidFill>
                            <a:schemeClr val="tx1"/>
                          </a:solidFill>
                          <a:latin typeface="Calibri" pitchFamily="34" charset="0"/>
                          <a:ea typeface="Calibri"/>
                          <a:cs typeface="+mn-cs"/>
                        </a:rPr>
                        <a:t>Dry Fruits</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1200"/>
                        </a:spcAft>
                      </a:pPr>
                      <a:r>
                        <a:rPr lang="en-US" sz="1200" b="1" kern="0" dirty="0" smtClean="0">
                          <a:solidFill>
                            <a:schemeClr val="tx1"/>
                          </a:solidFill>
                          <a:latin typeface="Calibri" pitchFamily="34" charset="0"/>
                          <a:ea typeface="Calibri"/>
                          <a:cs typeface="+mn-cs"/>
                        </a:rPr>
                        <a:t>25</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b="0" kern="0" dirty="0" smtClean="0">
                          <a:solidFill>
                            <a:schemeClr val="tx1"/>
                          </a:solidFill>
                          <a:latin typeface="Calibri" pitchFamily="34" charset="0"/>
                          <a:ea typeface="Calibri"/>
                          <a:cs typeface="+mn-cs"/>
                        </a:rPr>
                        <a:t>Garlic</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1200"/>
                        </a:spcAft>
                      </a:pPr>
                      <a:r>
                        <a:rPr lang="en-US" sz="1200" b="1" kern="0" dirty="0" smtClean="0">
                          <a:solidFill>
                            <a:schemeClr val="tx1"/>
                          </a:solidFill>
                          <a:latin typeface="Calibri" pitchFamily="34" charset="0"/>
                          <a:ea typeface="Calibri"/>
                          <a:cs typeface="+mn-cs"/>
                        </a:rPr>
                        <a:t>26</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b="0" kern="0" dirty="0" smtClean="0">
                          <a:solidFill>
                            <a:schemeClr val="tx1"/>
                          </a:solidFill>
                          <a:latin typeface="Calibri" pitchFamily="34" charset="0"/>
                          <a:ea typeface="Calibri"/>
                          <a:cs typeface="+mn-cs"/>
                        </a:rPr>
                        <a:t>Turmeric</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1200"/>
                        </a:spcAft>
                      </a:pPr>
                      <a:r>
                        <a:rPr lang="en-US" sz="1200" b="1" kern="0" dirty="0" smtClean="0">
                          <a:solidFill>
                            <a:schemeClr val="tx1"/>
                          </a:solidFill>
                          <a:latin typeface="Calibri" pitchFamily="34" charset="0"/>
                          <a:ea typeface="Calibri"/>
                          <a:cs typeface="+mn-cs"/>
                        </a:rPr>
                        <a:t>27</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b="0" kern="0" dirty="0" smtClean="0">
                          <a:solidFill>
                            <a:schemeClr val="tx1"/>
                          </a:solidFill>
                          <a:latin typeface="Calibri" pitchFamily="34" charset="0"/>
                          <a:ea typeface="Calibri"/>
                          <a:cs typeface="+mn-cs"/>
                        </a:rPr>
                        <a:t>Dates (fruit)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1200"/>
                        </a:spcAft>
                      </a:pPr>
                      <a:r>
                        <a:rPr lang="en-US" sz="1200" b="1" kern="0" dirty="0" smtClean="0">
                          <a:solidFill>
                            <a:schemeClr val="tx1"/>
                          </a:solidFill>
                          <a:latin typeface="Calibri" pitchFamily="34" charset="0"/>
                          <a:ea typeface="Calibri"/>
                          <a:cs typeface="+mn-cs"/>
                        </a:rPr>
                        <a:t>28</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b="0" kern="0" dirty="0" smtClean="0">
                          <a:solidFill>
                            <a:schemeClr val="tx1"/>
                          </a:solidFill>
                          <a:latin typeface="Calibri" pitchFamily="34" charset="0"/>
                          <a:ea typeface="Calibri"/>
                          <a:cs typeface="+mn-cs"/>
                        </a:rPr>
                        <a:t>Mahua (fruit)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1200"/>
                        </a:spcAft>
                      </a:pPr>
                      <a:r>
                        <a:rPr lang="en-US" sz="1200" b="1" kern="0" dirty="0" smtClean="0">
                          <a:solidFill>
                            <a:schemeClr val="tx1"/>
                          </a:solidFill>
                          <a:latin typeface="Calibri" pitchFamily="34" charset="0"/>
                          <a:ea typeface="Calibri"/>
                          <a:cs typeface="+mn-cs"/>
                        </a:rPr>
                        <a:t>29</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b="0" kern="0" dirty="0" smtClean="0">
                          <a:solidFill>
                            <a:schemeClr val="tx1"/>
                          </a:solidFill>
                          <a:latin typeface="Calibri" pitchFamily="34" charset="0"/>
                          <a:ea typeface="Calibri"/>
                          <a:cs typeface="+mn-cs"/>
                        </a:rPr>
                        <a:t>Amchur (fruit)</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GOODS STORED BY EACH COLD STORAGE TYPE</a:t>
            </a:r>
            <a:endParaRPr lang="en-US" dirty="0"/>
          </a:p>
        </p:txBody>
      </p:sp>
      <p:sp>
        <p:nvSpPr>
          <p:cNvPr id="5" name="TextBox 4"/>
          <p:cNvSpPr txBox="1"/>
          <p:nvPr/>
        </p:nvSpPr>
        <p:spPr>
          <a:xfrm>
            <a:off x="139698" y="1162050"/>
            <a:ext cx="4070352" cy="646331"/>
          </a:xfrm>
          <a:prstGeom prst="rect">
            <a:avLst/>
          </a:prstGeom>
          <a:noFill/>
        </p:spPr>
        <p:txBody>
          <a:bodyPr wrap="square" rtlCol="0">
            <a:spAutoFit/>
          </a:bodyPr>
          <a:lstStyle/>
          <a:p>
            <a:pPr algn="l"/>
            <a:r>
              <a:rPr lang="en-US" sz="1800" i="1" u="sng" dirty="0" smtClean="0">
                <a:solidFill>
                  <a:srgbClr val="002060"/>
                </a:solidFill>
                <a:latin typeface="Calibri" pitchFamily="34" charset="0"/>
              </a:rPr>
              <a:t>List of Type P (Processed foods) goods stored:</a:t>
            </a:r>
            <a:endParaRPr lang="en-US" sz="1800" i="1" u="sng" dirty="0">
              <a:solidFill>
                <a:srgbClr val="002060"/>
              </a:solidFill>
              <a:latin typeface="Calibri" pitchFamily="34" charset="0"/>
            </a:endParaRPr>
          </a:p>
        </p:txBody>
      </p:sp>
      <p:graphicFrame>
        <p:nvGraphicFramePr>
          <p:cNvPr id="6" name="Table 5"/>
          <p:cNvGraphicFramePr>
            <a:graphicFrameLocks noGrp="1"/>
          </p:cNvGraphicFramePr>
          <p:nvPr/>
        </p:nvGraphicFramePr>
        <p:xfrm>
          <a:off x="1497744" y="2342702"/>
          <a:ext cx="3862512" cy="4005072"/>
        </p:xfrm>
        <a:graphic>
          <a:graphicData uri="http://schemas.openxmlformats.org/drawingml/2006/table">
            <a:tbl>
              <a:tblPr/>
              <a:tblGrid>
                <a:gridCol w="1181100"/>
                <a:gridCol w="2681412"/>
              </a:tblGrid>
              <a:tr h="493776">
                <a:tc>
                  <a:txBody>
                    <a:bodyPr/>
                    <a:lstStyle/>
                    <a:p>
                      <a:pPr marL="90170" marR="0" algn="ctr">
                        <a:lnSpc>
                          <a:spcPct val="115000"/>
                        </a:lnSpc>
                        <a:spcBef>
                          <a:spcPts val="0"/>
                        </a:spcBef>
                        <a:spcAft>
                          <a:spcPts val="1200"/>
                        </a:spcAft>
                      </a:pPr>
                      <a:r>
                        <a:rPr lang="en-US" sz="1400" b="1" kern="0" dirty="0" smtClean="0">
                          <a:solidFill>
                            <a:schemeClr val="tx1"/>
                          </a:solidFill>
                          <a:latin typeface="Calibri" pitchFamily="34" charset="0"/>
                          <a:ea typeface="Calibri"/>
                          <a:cs typeface="+mn-cs"/>
                        </a:rPr>
                        <a:t>Sr. No. </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90170" marR="0" algn="ctr">
                        <a:lnSpc>
                          <a:spcPct val="115000"/>
                        </a:lnSpc>
                        <a:spcBef>
                          <a:spcPts val="0"/>
                        </a:spcBef>
                        <a:spcAft>
                          <a:spcPts val="1200"/>
                        </a:spcAft>
                      </a:pPr>
                      <a:r>
                        <a:rPr lang="en-US" sz="1400" b="1" kern="0" dirty="0" smtClean="0">
                          <a:solidFill>
                            <a:schemeClr val="tx1"/>
                          </a:solidFill>
                          <a:latin typeface="Calibri" pitchFamily="34" charset="0"/>
                          <a:ea typeface="Calibri"/>
                          <a:cs typeface="+mn-cs"/>
                        </a:rPr>
                        <a:t>Type P (Processed food)</a:t>
                      </a:r>
                      <a:br>
                        <a:rPr lang="en-US" sz="1400" b="1" kern="0" dirty="0" smtClean="0">
                          <a:solidFill>
                            <a:schemeClr val="tx1"/>
                          </a:solidFill>
                          <a:latin typeface="Calibri" pitchFamily="34" charset="0"/>
                          <a:ea typeface="Calibri"/>
                          <a:cs typeface="+mn-cs"/>
                        </a:rPr>
                      </a:br>
                      <a:r>
                        <a:rPr lang="en-US" sz="1400" b="1" kern="0" dirty="0" smtClean="0">
                          <a:solidFill>
                            <a:schemeClr val="tx1"/>
                          </a:solidFill>
                          <a:latin typeface="Calibri" pitchFamily="34" charset="0"/>
                          <a:ea typeface="Calibri"/>
                          <a:cs typeface="+mn-cs"/>
                        </a:rPr>
                        <a:t>goods stored</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Butter</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2</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Potato Processed</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3</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Milk</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4</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Cheese</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5</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Fruit Pulp</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6</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Chocolate</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7</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Ready to eat / cook</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8</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 Wine</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9</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Jaggery</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10</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Ice-cream</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11</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Curd</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12</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Milk Products</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13</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Mango Pulp</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14</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Fruit Juice</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15</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Paneer</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16</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Milk based sweets</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7" name="TextBox 6"/>
          <p:cNvSpPr txBox="1"/>
          <p:nvPr/>
        </p:nvSpPr>
        <p:spPr>
          <a:xfrm>
            <a:off x="139698" y="6726443"/>
            <a:ext cx="4070352" cy="646331"/>
          </a:xfrm>
          <a:prstGeom prst="rect">
            <a:avLst/>
          </a:prstGeom>
          <a:noFill/>
        </p:spPr>
        <p:txBody>
          <a:bodyPr wrap="square" rtlCol="0">
            <a:spAutoFit/>
          </a:bodyPr>
          <a:lstStyle/>
          <a:p>
            <a:pPr algn="l"/>
            <a:r>
              <a:rPr lang="en-US" sz="1800" i="1" u="sng" dirty="0" smtClean="0">
                <a:solidFill>
                  <a:srgbClr val="002060"/>
                </a:solidFill>
                <a:latin typeface="Calibri" pitchFamily="34" charset="0"/>
              </a:rPr>
              <a:t>List of Type M (Animal Husbandry) goods stored:</a:t>
            </a:r>
            <a:endParaRPr lang="en-US" sz="1800" i="1" u="sng" dirty="0">
              <a:solidFill>
                <a:srgbClr val="002060"/>
              </a:solidFill>
              <a:latin typeface="Calibri" pitchFamily="34" charset="0"/>
            </a:endParaRPr>
          </a:p>
        </p:txBody>
      </p:sp>
      <p:graphicFrame>
        <p:nvGraphicFramePr>
          <p:cNvPr id="8" name="Table 7"/>
          <p:cNvGraphicFramePr>
            <a:graphicFrameLocks noGrp="1"/>
          </p:cNvGraphicFramePr>
          <p:nvPr/>
        </p:nvGraphicFramePr>
        <p:xfrm>
          <a:off x="1497744" y="7444370"/>
          <a:ext cx="3862512" cy="1810512"/>
        </p:xfrm>
        <a:graphic>
          <a:graphicData uri="http://schemas.openxmlformats.org/drawingml/2006/table">
            <a:tbl>
              <a:tblPr/>
              <a:tblGrid>
                <a:gridCol w="1181100"/>
                <a:gridCol w="2681412"/>
              </a:tblGrid>
              <a:tr h="493776">
                <a:tc>
                  <a:txBody>
                    <a:bodyPr/>
                    <a:lstStyle/>
                    <a:p>
                      <a:pPr marL="90170" marR="0" algn="ctr">
                        <a:lnSpc>
                          <a:spcPct val="115000"/>
                        </a:lnSpc>
                        <a:spcBef>
                          <a:spcPts val="0"/>
                        </a:spcBef>
                        <a:spcAft>
                          <a:spcPts val="1200"/>
                        </a:spcAft>
                      </a:pPr>
                      <a:r>
                        <a:rPr lang="en-US" sz="1400" b="1" kern="0" dirty="0" smtClean="0">
                          <a:solidFill>
                            <a:schemeClr val="tx1"/>
                          </a:solidFill>
                          <a:latin typeface="Calibri" pitchFamily="34" charset="0"/>
                          <a:ea typeface="Calibri"/>
                          <a:cs typeface="+mn-cs"/>
                        </a:rPr>
                        <a:t>Sr. No. </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90170" marR="0" algn="ctr">
                        <a:lnSpc>
                          <a:spcPct val="115000"/>
                        </a:lnSpc>
                        <a:spcBef>
                          <a:spcPts val="0"/>
                        </a:spcBef>
                        <a:spcAft>
                          <a:spcPts val="1200"/>
                        </a:spcAft>
                      </a:pPr>
                      <a:r>
                        <a:rPr lang="en-US" sz="1400" b="1" kern="0" dirty="0" smtClean="0">
                          <a:solidFill>
                            <a:schemeClr val="tx1"/>
                          </a:solidFill>
                          <a:latin typeface="Calibri" pitchFamily="34" charset="0"/>
                          <a:ea typeface="Calibri"/>
                          <a:cs typeface="+mn-cs"/>
                        </a:rPr>
                        <a:t>Type M (Animal Husbandry) goods stored</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b="0" kern="0" dirty="0" smtClean="0">
                          <a:solidFill>
                            <a:schemeClr val="tx1"/>
                          </a:solidFill>
                          <a:latin typeface="Calibri" pitchFamily="34" charset="0"/>
                          <a:ea typeface="Calibri"/>
                          <a:cs typeface="+mn-cs"/>
                        </a:rPr>
                        <a:t> Seafood</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2</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b="0" kern="0" dirty="0" smtClean="0">
                          <a:solidFill>
                            <a:schemeClr val="tx1"/>
                          </a:solidFill>
                          <a:latin typeface="Calibri" pitchFamily="34" charset="0"/>
                          <a:ea typeface="Calibri"/>
                          <a:cs typeface="+mn-cs"/>
                        </a:rPr>
                        <a:t> Fresh water fish</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3</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b="0" kern="0" dirty="0" smtClean="0">
                          <a:solidFill>
                            <a:schemeClr val="tx1"/>
                          </a:solidFill>
                          <a:latin typeface="Calibri" pitchFamily="34" charset="0"/>
                          <a:ea typeface="Calibri"/>
                          <a:cs typeface="+mn-cs"/>
                        </a:rPr>
                        <a:t> Poultry</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4</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b="0" kern="0" dirty="0" smtClean="0">
                          <a:solidFill>
                            <a:schemeClr val="tx1"/>
                          </a:solidFill>
                          <a:latin typeface="Calibri" pitchFamily="34" charset="0"/>
                          <a:ea typeface="Calibri"/>
                          <a:cs typeface="+mn-cs"/>
                        </a:rPr>
                        <a:t> Meats  (Beef, Lamb, Mutton, Pork)</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5</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a:lnSpc>
                          <a:spcPct val="115000"/>
                        </a:lnSpc>
                        <a:spcBef>
                          <a:spcPts val="0"/>
                        </a:spcBef>
                        <a:spcAft>
                          <a:spcPts val="0"/>
                        </a:spcAft>
                      </a:pPr>
                      <a:r>
                        <a:rPr lang="en-US" sz="1200" b="0" kern="0" dirty="0" smtClean="0">
                          <a:solidFill>
                            <a:schemeClr val="tx1"/>
                          </a:solidFill>
                          <a:latin typeface="Calibri" pitchFamily="34" charset="0"/>
                          <a:ea typeface="Calibri"/>
                          <a:cs typeface="+mn-cs"/>
                        </a:rPr>
                        <a:t>Eggs</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219456">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6</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just">
                        <a:lnSpc>
                          <a:spcPct val="115000"/>
                        </a:lnSpc>
                        <a:spcBef>
                          <a:spcPts val="0"/>
                        </a:spcBef>
                        <a:spcAft>
                          <a:spcPts val="0"/>
                        </a:spcAft>
                      </a:pPr>
                      <a:r>
                        <a:rPr lang="en-US" sz="1200" b="0" kern="0" dirty="0" smtClean="0">
                          <a:solidFill>
                            <a:schemeClr val="tx1"/>
                          </a:solidFill>
                          <a:latin typeface="Calibri" pitchFamily="34" charset="0"/>
                          <a:ea typeface="Calibri"/>
                          <a:cs typeface="+mn-cs"/>
                        </a:rPr>
                        <a:t>Shrimp</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GOODS STORED BY EACH COLD STORAGE TYPE</a:t>
            </a:r>
            <a:endParaRPr lang="en-US" dirty="0"/>
          </a:p>
        </p:txBody>
      </p:sp>
      <p:sp>
        <p:nvSpPr>
          <p:cNvPr id="5" name="TextBox 4"/>
          <p:cNvSpPr txBox="1"/>
          <p:nvPr/>
        </p:nvSpPr>
        <p:spPr>
          <a:xfrm>
            <a:off x="139698" y="1123950"/>
            <a:ext cx="4070352" cy="646331"/>
          </a:xfrm>
          <a:prstGeom prst="rect">
            <a:avLst/>
          </a:prstGeom>
          <a:noFill/>
        </p:spPr>
        <p:txBody>
          <a:bodyPr wrap="square" rtlCol="0">
            <a:spAutoFit/>
          </a:bodyPr>
          <a:lstStyle/>
          <a:p>
            <a:pPr algn="l"/>
            <a:r>
              <a:rPr lang="en-US" sz="1800" i="1" u="sng" dirty="0" smtClean="0">
                <a:solidFill>
                  <a:srgbClr val="002060"/>
                </a:solidFill>
                <a:latin typeface="Calibri" pitchFamily="34" charset="0"/>
              </a:rPr>
              <a:t>List of Type Q (Pharmaceutical) goods stored:</a:t>
            </a:r>
            <a:endParaRPr lang="en-US" sz="1800" i="1" u="sng" dirty="0">
              <a:solidFill>
                <a:srgbClr val="002060"/>
              </a:solidFill>
              <a:latin typeface="Calibri" pitchFamily="34" charset="0"/>
            </a:endParaRPr>
          </a:p>
        </p:txBody>
      </p:sp>
      <p:graphicFrame>
        <p:nvGraphicFramePr>
          <p:cNvPr id="6" name="Table 5"/>
          <p:cNvGraphicFramePr>
            <a:graphicFrameLocks noGrp="1"/>
          </p:cNvGraphicFramePr>
          <p:nvPr/>
        </p:nvGraphicFramePr>
        <p:xfrm>
          <a:off x="1497744" y="2342702"/>
          <a:ext cx="3862512" cy="1773936"/>
        </p:xfrm>
        <a:graphic>
          <a:graphicData uri="http://schemas.openxmlformats.org/drawingml/2006/table">
            <a:tbl>
              <a:tblPr/>
              <a:tblGrid>
                <a:gridCol w="1181100"/>
                <a:gridCol w="2681412"/>
              </a:tblGrid>
              <a:tr h="493776">
                <a:tc>
                  <a:txBody>
                    <a:bodyPr/>
                    <a:lstStyle/>
                    <a:p>
                      <a:pPr marL="90170" marR="0" algn="ctr">
                        <a:lnSpc>
                          <a:spcPct val="115000"/>
                        </a:lnSpc>
                        <a:spcBef>
                          <a:spcPts val="0"/>
                        </a:spcBef>
                        <a:spcAft>
                          <a:spcPts val="1200"/>
                        </a:spcAft>
                      </a:pPr>
                      <a:r>
                        <a:rPr lang="en-US" sz="1400" b="1" kern="0" dirty="0" smtClean="0">
                          <a:solidFill>
                            <a:schemeClr val="tx1"/>
                          </a:solidFill>
                          <a:latin typeface="Calibri" pitchFamily="34" charset="0"/>
                          <a:ea typeface="Calibri"/>
                          <a:cs typeface="+mn-cs"/>
                        </a:rPr>
                        <a:t>Sr. No. </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90170" marR="0" algn="ctr">
                        <a:lnSpc>
                          <a:spcPct val="115000"/>
                        </a:lnSpc>
                        <a:spcBef>
                          <a:spcPts val="0"/>
                        </a:spcBef>
                        <a:spcAft>
                          <a:spcPts val="1200"/>
                        </a:spcAft>
                      </a:pPr>
                      <a:r>
                        <a:rPr lang="en-US" sz="1400" b="1" kern="0" dirty="0" smtClean="0">
                          <a:solidFill>
                            <a:schemeClr val="tx1"/>
                          </a:solidFill>
                          <a:latin typeface="Calibri" pitchFamily="34" charset="0"/>
                          <a:ea typeface="Calibri"/>
                          <a:cs typeface="+mn-cs"/>
                        </a:rPr>
                        <a:t>Type Q (Pharmaceutical) </a:t>
                      </a:r>
                      <a:br>
                        <a:rPr lang="en-US" sz="1400" b="1" kern="0" dirty="0" smtClean="0">
                          <a:solidFill>
                            <a:schemeClr val="tx1"/>
                          </a:solidFill>
                          <a:latin typeface="Calibri" pitchFamily="34" charset="0"/>
                          <a:ea typeface="Calibri"/>
                          <a:cs typeface="+mn-cs"/>
                        </a:rPr>
                      </a:br>
                      <a:r>
                        <a:rPr lang="en-US" sz="1400" b="1" kern="0" dirty="0" smtClean="0">
                          <a:solidFill>
                            <a:schemeClr val="tx1"/>
                          </a:solidFill>
                          <a:latin typeface="Calibri" pitchFamily="34" charset="0"/>
                          <a:ea typeface="Calibri"/>
                          <a:cs typeface="+mn-cs"/>
                        </a:rPr>
                        <a:t>goods stored</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320040">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fontAlgn="ctr">
                        <a:spcBef>
                          <a:spcPts val="0"/>
                        </a:spcBef>
                        <a:spcAft>
                          <a:spcPts val="0"/>
                        </a:spcAft>
                      </a:pPr>
                      <a:r>
                        <a:rPr lang="en-US" sz="1200" b="0" kern="0" dirty="0" smtClean="0">
                          <a:solidFill>
                            <a:schemeClr val="tx1"/>
                          </a:solidFill>
                          <a:latin typeface="Calibri" pitchFamily="34" charset="0"/>
                          <a:ea typeface="Calibri"/>
                          <a:cs typeface="+mn-cs"/>
                        </a:rPr>
                        <a:t> Vaccine</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320040">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2</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fontAlgn="ctr">
                        <a:spcBef>
                          <a:spcPts val="0"/>
                        </a:spcBef>
                        <a:spcAft>
                          <a:spcPts val="0"/>
                        </a:spcAft>
                      </a:pPr>
                      <a:r>
                        <a:rPr lang="en-US" sz="1200" b="0" kern="0" dirty="0" smtClean="0">
                          <a:solidFill>
                            <a:schemeClr val="tx1"/>
                          </a:solidFill>
                          <a:latin typeface="Calibri" pitchFamily="34" charset="0"/>
                          <a:ea typeface="Calibri"/>
                          <a:cs typeface="+mn-cs"/>
                        </a:rPr>
                        <a:t> Medicine</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320040">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3</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fontAlgn="ctr">
                        <a:spcBef>
                          <a:spcPts val="0"/>
                        </a:spcBef>
                        <a:spcAft>
                          <a:spcPts val="0"/>
                        </a:spcAft>
                      </a:pPr>
                      <a:r>
                        <a:rPr lang="en-US" sz="1200" b="0" kern="0" dirty="0" smtClean="0">
                          <a:solidFill>
                            <a:schemeClr val="tx1"/>
                          </a:solidFill>
                          <a:latin typeface="Calibri" pitchFamily="34" charset="0"/>
                          <a:ea typeface="Calibri"/>
                          <a:cs typeface="+mn-cs"/>
                        </a:rPr>
                        <a:t> Active product ingredients</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320040">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4</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fontAlgn="ctr">
                        <a:spcBef>
                          <a:spcPts val="0"/>
                        </a:spcBef>
                        <a:spcAft>
                          <a:spcPts val="0"/>
                        </a:spcAft>
                      </a:pPr>
                      <a:r>
                        <a:rPr lang="en-US" sz="1200" b="0" kern="0" dirty="0" smtClean="0">
                          <a:solidFill>
                            <a:schemeClr val="tx1"/>
                          </a:solidFill>
                          <a:latin typeface="Calibri" pitchFamily="34" charset="0"/>
                          <a:ea typeface="Calibri"/>
                          <a:cs typeface="+mn-cs"/>
                        </a:rPr>
                        <a:t>Ayurvedic produce</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7" name="TextBox 6"/>
          <p:cNvSpPr txBox="1"/>
          <p:nvPr/>
        </p:nvSpPr>
        <p:spPr>
          <a:xfrm>
            <a:off x="139698" y="5076569"/>
            <a:ext cx="4070352" cy="369332"/>
          </a:xfrm>
          <a:prstGeom prst="rect">
            <a:avLst/>
          </a:prstGeom>
          <a:noFill/>
        </p:spPr>
        <p:txBody>
          <a:bodyPr wrap="square" rtlCol="0">
            <a:spAutoFit/>
          </a:bodyPr>
          <a:lstStyle/>
          <a:p>
            <a:pPr algn="l"/>
            <a:r>
              <a:rPr lang="en-US" sz="1800" i="1" u="sng" dirty="0" smtClean="0">
                <a:solidFill>
                  <a:srgbClr val="002060"/>
                </a:solidFill>
                <a:latin typeface="Calibri" pitchFamily="34" charset="0"/>
              </a:rPr>
              <a:t>List of Type O (other) goods stored:</a:t>
            </a:r>
            <a:endParaRPr lang="en-US" sz="1800" i="1" u="sng" dirty="0">
              <a:solidFill>
                <a:srgbClr val="002060"/>
              </a:solidFill>
              <a:latin typeface="Calibri" pitchFamily="34" charset="0"/>
            </a:endParaRPr>
          </a:p>
        </p:txBody>
      </p:sp>
      <p:graphicFrame>
        <p:nvGraphicFramePr>
          <p:cNvPr id="8" name="Table 7"/>
          <p:cNvGraphicFramePr>
            <a:graphicFrameLocks noGrp="1"/>
          </p:cNvGraphicFramePr>
          <p:nvPr/>
        </p:nvGraphicFramePr>
        <p:xfrm>
          <a:off x="1497744" y="5794496"/>
          <a:ext cx="3862512" cy="1453896"/>
        </p:xfrm>
        <a:graphic>
          <a:graphicData uri="http://schemas.openxmlformats.org/drawingml/2006/table">
            <a:tbl>
              <a:tblPr/>
              <a:tblGrid>
                <a:gridCol w="1181100"/>
                <a:gridCol w="2681412"/>
              </a:tblGrid>
              <a:tr h="493776">
                <a:tc>
                  <a:txBody>
                    <a:bodyPr/>
                    <a:lstStyle/>
                    <a:p>
                      <a:pPr marL="90170" marR="0" algn="ctr">
                        <a:lnSpc>
                          <a:spcPct val="115000"/>
                        </a:lnSpc>
                        <a:spcBef>
                          <a:spcPts val="0"/>
                        </a:spcBef>
                        <a:spcAft>
                          <a:spcPts val="1200"/>
                        </a:spcAft>
                      </a:pPr>
                      <a:r>
                        <a:rPr lang="en-US" sz="1400" b="1" kern="0" dirty="0" smtClean="0">
                          <a:solidFill>
                            <a:schemeClr val="tx1"/>
                          </a:solidFill>
                          <a:latin typeface="Calibri" pitchFamily="34" charset="0"/>
                          <a:ea typeface="Calibri"/>
                          <a:cs typeface="+mn-cs"/>
                        </a:rPr>
                        <a:t>Sr. No. </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c>
                  <a:txBody>
                    <a:bodyPr/>
                    <a:lstStyle/>
                    <a:p>
                      <a:pPr marL="90170" marR="0" algn="ctr">
                        <a:lnSpc>
                          <a:spcPct val="115000"/>
                        </a:lnSpc>
                        <a:spcBef>
                          <a:spcPts val="0"/>
                        </a:spcBef>
                        <a:spcAft>
                          <a:spcPts val="1200"/>
                        </a:spcAft>
                      </a:pPr>
                      <a:r>
                        <a:rPr lang="en-US" sz="1400" b="1" kern="0" dirty="0" smtClean="0">
                          <a:solidFill>
                            <a:schemeClr val="tx1"/>
                          </a:solidFill>
                          <a:latin typeface="Calibri" pitchFamily="34" charset="0"/>
                          <a:ea typeface="Calibri"/>
                          <a:cs typeface="+mn-cs"/>
                        </a:rPr>
                        <a:t>Type O (Other) goods stored</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C000"/>
                    </a:solidFill>
                  </a:tcPr>
                </a:tc>
              </a:tr>
              <a:tr h="320040">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1</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fontAlgn="ctr">
                        <a:spcBef>
                          <a:spcPts val="0"/>
                        </a:spcBef>
                        <a:spcAft>
                          <a:spcPts val="0"/>
                        </a:spcAft>
                      </a:pPr>
                      <a:r>
                        <a:rPr lang="en-US" sz="1200" b="0" kern="0" dirty="0" smtClean="0">
                          <a:solidFill>
                            <a:schemeClr val="tx1"/>
                          </a:solidFill>
                          <a:latin typeface="Calibri" pitchFamily="34" charset="0"/>
                          <a:ea typeface="Calibri"/>
                          <a:cs typeface="+mn-cs"/>
                        </a:rPr>
                        <a:t>Cell Batteries</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320040">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2</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fontAlgn="ctr">
                        <a:spcBef>
                          <a:spcPts val="0"/>
                        </a:spcBef>
                        <a:spcAft>
                          <a:spcPts val="0"/>
                        </a:spcAft>
                      </a:pPr>
                      <a:r>
                        <a:rPr lang="en-US" sz="1200" b="0" kern="0" dirty="0" smtClean="0">
                          <a:solidFill>
                            <a:schemeClr val="tx1"/>
                          </a:solidFill>
                          <a:latin typeface="Calibri" pitchFamily="34" charset="0"/>
                          <a:ea typeface="Calibri"/>
                          <a:cs typeface="+mn-cs"/>
                        </a:rPr>
                        <a:t>Chemicals</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320040">
                <a:tc>
                  <a:txBody>
                    <a:bodyPr/>
                    <a:lstStyle/>
                    <a:p>
                      <a:pPr marL="90170" marR="0" algn="ctr">
                        <a:lnSpc>
                          <a:spcPct val="115000"/>
                        </a:lnSpc>
                        <a:spcBef>
                          <a:spcPts val="0"/>
                        </a:spcBef>
                        <a:spcAft>
                          <a:spcPts val="0"/>
                        </a:spcAft>
                      </a:pPr>
                      <a:r>
                        <a:rPr lang="en-US" sz="1200" b="1" kern="0" dirty="0" smtClean="0">
                          <a:solidFill>
                            <a:schemeClr val="tx1"/>
                          </a:solidFill>
                          <a:latin typeface="Calibri" pitchFamily="34" charset="0"/>
                          <a:ea typeface="Calibri"/>
                          <a:cs typeface="+mn-cs"/>
                        </a:rPr>
                        <a:t>3</a:t>
                      </a:r>
                    </a:p>
                  </a:txBody>
                  <a:tcPr marL="68580" marR="68580" marT="0"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marL="90170" marR="0" algn="l" fontAlgn="ctr">
                        <a:spcBef>
                          <a:spcPts val="0"/>
                        </a:spcBef>
                        <a:spcAft>
                          <a:spcPts val="0"/>
                        </a:spcAft>
                      </a:pPr>
                      <a:r>
                        <a:rPr lang="en-US" sz="1200" b="0" kern="0" dirty="0" smtClean="0">
                          <a:solidFill>
                            <a:schemeClr val="tx1"/>
                          </a:solidFill>
                          <a:latin typeface="Calibri" pitchFamily="34" charset="0"/>
                          <a:ea typeface="Calibri"/>
                          <a:cs typeface="+mn-cs"/>
                        </a:rPr>
                        <a:t>X-Ray films</a:t>
                      </a:r>
                    </a:p>
                  </a:txBody>
                  <a:tcPr marL="68580" marR="68580" marT="0"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ransition/>
  <p:timing>
    <p:tnLst>
      <p:par>
        <p:cTn id="1" dur="indefinite" restart="never" nodeType="tmRoot"/>
      </p:par>
    </p:tn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ctrTitle"/>
          </p:nvPr>
        </p:nvSpPr>
        <p:spPr>
          <a:xfrm>
            <a:off x="1902322" y="2485947"/>
            <a:ext cx="3150944" cy="4418717"/>
          </a:xfrm>
        </p:spPr>
        <p:txBody>
          <a:bodyPr/>
          <a:lstStyle/>
          <a:p>
            <a:pPr algn="ctr"/>
            <a:r>
              <a:rPr lang="en-US" sz="6600" dirty="0"/>
              <a:t>THANK YOU</a:t>
            </a:r>
          </a:p>
        </p:txBody>
      </p:sp>
    </p:spTree>
  </p:cSld>
  <p:clrMapOvr>
    <a:masterClrMapping/>
  </p:clrMapOvr>
  <p:transition/>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1" y="7029222"/>
          <a:ext cx="6327648" cy="1691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48640"/>
                <a:gridCol w="566928"/>
                <a:gridCol w="566928"/>
                <a:gridCol w="621792"/>
                <a:gridCol w="621792"/>
                <a:gridCol w="731520"/>
                <a:gridCol w="539496"/>
                <a:gridCol w="621792"/>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Rajasthan </a:t>
                      </a: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n=104)</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 Sikkim (n=5)</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TN </a:t>
                      </a:r>
                      <a:endParaRPr lang="en-US" sz="1000" b="1" i="0" u="none" strike="noStrike" kern="1200" dirty="0" smtClean="0">
                        <a:solidFill>
                          <a:schemeClr val="bg1"/>
                        </a:solidFill>
                        <a:latin typeface="Calibri"/>
                        <a:ea typeface="+mn-ea"/>
                        <a:cs typeface="+mn-cs"/>
                      </a:endParaRPr>
                    </a:p>
                    <a:p>
                      <a:pPr algn="ctr" fontAlgn="ct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Tripura (n=9)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Uttaranchal </a:t>
                      </a:r>
                      <a:r>
                        <a:rPr lang="en-US" sz="1000" b="1" i="0" u="none" strike="noStrike" kern="1200" dirty="0">
                          <a:solidFill>
                            <a:schemeClr val="bg1"/>
                          </a:solidFill>
                          <a:latin typeface="Calibri"/>
                          <a:ea typeface="+mn-ea"/>
                          <a:cs typeface="+mn-cs"/>
                        </a:rPr>
                        <a:t>(n=12)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WB </a:t>
                      </a:r>
                      <a:endParaRPr lang="en-US" sz="1000" b="1" i="0" u="none" strike="noStrike" kern="1200" dirty="0" smtClean="0">
                        <a:solidFill>
                          <a:schemeClr val="bg1"/>
                        </a:solidFill>
                        <a:latin typeface="Calibri"/>
                        <a:ea typeface="+mn-ea"/>
                        <a:cs typeface="+mn-cs"/>
                      </a:endParaRPr>
                    </a:p>
                    <a:p>
                      <a:pPr algn="ctr" fontAlgn="ctr"/>
                      <a:r>
                        <a:rPr lang="en-US" sz="1000" b="1" i="0" u="none" strike="noStrike" kern="1200" dirty="0" smtClean="0">
                          <a:solidFill>
                            <a:schemeClr val="bg1"/>
                          </a:solidFill>
                          <a:latin typeface="Calibri"/>
                          <a:ea typeface="+mn-ea"/>
                          <a:cs typeface="+mn-cs"/>
                        </a:rPr>
                        <a:t>n=464</a:t>
                      </a:r>
                      <a:r>
                        <a:rPr lang="en-US" sz="1000" b="1" i="0" u="none" strike="noStrike" kern="1200" dirty="0">
                          <a:solidFill>
                            <a:schemeClr val="bg1"/>
                          </a:solidFill>
                          <a:latin typeface="Calibri"/>
                          <a:ea typeface="+mn-ea"/>
                          <a:cs typeface="+mn-cs"/>
                        </a:rPr>
                        <a:t>)</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a:t>
                      </a:r>
                      <a:r>
                        <a:rPr lang="en-US" sz="950" b="1" i="0" u="none" strike="noStrike" kern="1200" dirty="0" smtClean="0">
                          <a:solidFill>
                            <a:schemeClr val="bg1"/>
                          </a:solidFill>
                          <a:latin typeface="Calibri"/>
                          <a:ea typeface="+mn-ea"/>
                          <a:cs typeface="+mn-cs"/>
                        </a:rPr>
                        <a:t>North East </a:t>
                      </a:r>
                      <a:r>
                        <a:rPr lang="en-US" sz="950" b="1" i="0" u="none" strike="noStrike" kern="1200" dirty="0">
                          <a:solidFill>
                            <a:schemeClr val="bg1"/>
                          </a:solidFill>
                          <a:latin typeface="Calibri"/>
                          <a:ea typeface="+mn-ea"/>
                          <a:cs typeface="+mn-cs"/>
                        </a:rPr>
                        <a:t>(</a:t>
                      </a:r>
                      <a:r>
                        <a:rPr lang="en-US" sz="950" b="1" i="0" u="none" strike="noStrike" kern="1200" dirty="0" smtClean="0">
                          <a:solidFill>
                            <a:schemeClr val="bg1"/>
                          </a:solidFill>
                          <a:latin typeface="Calibri"/>
                          <a:ea typeface="+mn-ea"/>
                          <a:cs typeface="+mn-cs"/>
                        </a:rPr>
                        <a:t>n=37)</a:t>
                      </a:r>
                      <a:endParaRPr lang="en-US" sz="95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Single Commodity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Multi-commodity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CA Store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MA Store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smtClean="0">
                          <a:solidFill>
                            <a:srgbClr val="002060"/>
                          </a:solidFill>
                          <a:latin typeface="Calibri"/>
                          <a:ea typeface="+mn-ea"/>
                          <a:cs typeface="+mn-cs"/>
                        </a:rPr>
                        <a:t>No Response</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8" name="Title 7"/>
          <p:cNvSpPr>
            <a:spLocks noGrp="1"/>
          </p:cNvSpPr>
          <p:nvPr>
            <p:ph type="title"/>
          </p:nvPr>
        </p:nvSpPr>
        <p:spPr/>
        <p:txBody>
          <a:bodyPr/>
          <a:lstStyle/>
          <a:p>
            <a:r>
              <a:rPr lang="en-US" dirty="0" smtClean="0"/>
              <a:t>6.1 COLD STORAGE TYPES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56" name="TextBox 55"/>
          <p:cNvSpPr txBox="1"/>
          <p:nvPr/>
        </p:nvSpPr>
        <p:spPr>
          <a:xfrm>
            <a:off x="4457207" y="9669645"/>
            <a:ext cx="965328" cy="230832"/>
          </a:xfrm>
          <a:prstGeom prst="rect">
            <a:avLst/>
          </a:prstGeom>
          <a:noFill/>
        </p:spPr>
        <p:txBody>
          <a:bodyPr wrap="none" rtlCol="0">
            <a:spAutoFit/>
          </a:bodyPr>
          <a:lstStyle/>
          <a:p>
            <a:pPr algn="r">
              <a:spcBef>
                <a:spcPts val="0"/>
              </a:spcBef>
              <a:spcAft>
                <a:spcPts val="0"/>
              </a:spcAft>
            </a:pPr>
            <a:r>
              <a:rPr lang="en-US" sz="900" b="1" dirty="0">
                <a:solidFill>
                  <a:srgbClr val="FF0000"/>
                </a:solidFill>
                <a:latin typeface="Calibri" pitchFamily="34" charset="0"/>
              </a:rPr>
              <a:t>All Respondents</a:t>
            </a:r>
            <a:endParaRPr lang="en-US" sz="900" dirty="0">
              <a:solidFill>
                <a:srgbClr val="FFFFFF"/>
              </a:solidFill>
            </a:endParaRP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691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Maharashtra </a:t>
                      </a:r>
                      <a:r>
                        <a:rPr lang="en-US" sz="1000" b="1" i="0" u="none" strike="noStrike" kern="1200" dirty="0">
                          <a:solidFill>
                            <a:schemeClr val="bg1"/>
                          </a:solidFill>
                          <a:latin typeface="Calibri"/>
                          <a:ea typeface="+mn-ea"/>
                          <a:cs typeface="+mn-cs"/>
                        </a:rPr>
                        <a:t>(n=451)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UP (n=1371)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 &amp; N (n=10)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AP (</a:t>
                      </a:r>
                      <a:r>
                        <a:rPr lang="en-US" sz="1000" b="1" i="0" u="none" strike="noStrike" kern="1200" dirty="0" smtClean="0">
                          <a:solidFill>
                            <a:schemeClr val="bg1"/>
                          </a:solidFill>
                          <a:latin typeface="Calibri"/>
                          <a:ea typeface="+mn-ea"/>
                          <a:cs typeface="+mn-cs"/>
                        </a:rPr>
                        <a:t>n=600)</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Assam (n=22)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Bihar (n=169)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Chandigarh (n=3)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Single Commodity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Multi-commodity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CA Store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MA Store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smtClean="0">
                          <a:solidFill>
                            <a:srgbClr val="002060"/>
                          </a:solidFill>
                          <a:latin typeface="Calibri"/>
                          <a:ea typeface="+mn-ea"/>
                          <a:cs typeface="+mn-cs"/>
                        </a:rPr>
                        <a:t>No Response</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3365124"/>
          <a:ext cx="6305549" cy="1691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C’garh (n=76)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Delhi (n=35)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Goa</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(n=7)</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Gujarat (</a:t>
                      </a:r>
                      <a:r>
                        <a:rPr lang="en-US" sz="1000" b="1" i="0" u="none" strike="noStrike" kern="1200" dirty="0" smtClean="0">
                          <a:solidFill>
                            <a:schemeClr val="bg1"/>
                          </a:solidFill>
                          <a:latin typeface="Calibri"/>
                          <a:ea typeface="+mn-ea"/>
                          <a:cs typeface="+mn-cs"/>
                        </a:rPr>
                        <a:t>n=399)</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Haryana (</a:t>
                      </a:r>
                      <a:r>
                        <a:rPr lang="en-US" sz="1000" b="1" i="0" u="none" strike="noStrike" kern="1200" dirty="0" smtClean="0">
                          <a:solidFill>
                            <a:schemeClr val="bg1"/>
                          </a:solidFill>
                          <a:latin typeface="Calibri"/>
                          <a:ea typeface="+mn-ea"/>
                          <a:cs typeface="+mn-cs"/>
                        </a:rPr>
                        <a:t>n=185)</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HP</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(n=14)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J &amp; K (n=16)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Single Commodity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Multi-commodity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CA Store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MA Store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smtClean="0">
                          <a:solidFill>
                            <a:srgbClr val="002060"/>
                          </a:solidFill>
                          <a:latin typeface="Calibri"/>
                          <a:ea typeface="+mn-ea"/>
                          <a:cs typeface="+mn-cs"/>
                        </a:rPr>
                        <a:t>No Response</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5197173"/>
          <a:ext cx="6347501" cy="1691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48640"/>
                <a:gridCol w="548640"/>
                <a:gridCol w="635337"/>
                <a:gridCol w="457200"/>
                <a:gridCol w="457200"/>
                <a:gridCol w="547931"/>
                <a:gridCol w="476808"/>
                <a:gridCol w="688490"/>
                <a:gridCol w="478495"/>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smtClean="0">
                          <a:solidFill>
                            <a:schemeClr val="bg1"/>
                          </a:solidFill>
                          <a:latin typeface="Calibri"/>
                          <a:ea typeface="+mn-ea"/>
                          <a:cs typeface="+mn-cs"/>
                        </a:rPr>
                        <a:t>Jharkhand </a:t>
                      </a:r>
                      <a:r>
                        <a:rPr lang="en-US" sz="950" b="1" i="0" u="none" strike="noStrike" kern="1200" dirty="0">
                          <a:solidFill>
                            <a:schemeClr val="bg1"/>
                          </a:solidFill>
                          <a:latin typeface="Calibri"/>
                          <a:ea typeface="+mn-ea"/>
                          <a:cs typeface="+mn-cs"/>
                        </a:rPr>
                        <a:t>(n=19)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Karnataka (n=188)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Kerala (n=143)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MP (n=156)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Nagaland (n=1)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Orissa (n=38)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Pondicherry (n=2)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950" b="1" i="0" u="none" strike="noStrike" kern="1200" dirty="0">
                          <a:solidFill>
                            <a:schemeClr val="bg1"/>
                          </a:solidFill>
                          <a:latin typeface="Calibri"/>
                          <a:ea typeface="+mn-ea"/>
                          <a:cs typeface="+mn-cs"/>
                        </a:rPr>
                        <a:t> Punjab (n=402)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Single Commodity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Multi-commodity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CA Store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MA Store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smtClean="0">
                          <a:solidFill>
                            <a:srgbClr val="002060"/>
                          </a:solidFill>
                          <a:latin typeface="Calibri"/>
                          <a:ea typeface="+mn-ea"/>
                          <a:cs typeface="+mn-cs"/>
                        </a:rPr>
                        <a:t>No Response</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6" name="Round Diagonal Corner Rectangle 15"/>
          <p:cNvSpPr/>
          <p:nvPr/>
        </p:nvSpPr>
        <p:spPr bwMode="auto">
          <a:xfrm>
            <a:off x="338287" y="8615600"/>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States namely Tamil Nadu, Jharkhand, Delhi, Chhattisgarh, J&amp;K and Assam have higher number of cold stores storing multiple commodities compared to single commodities.</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7" name="TextBox 16"/>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26" name="Round Diagonal Corner Rectangle 25"/>
          <p:cNvSpPr/>
          <p:nvPr/>
        </p:nvSpPr>
        <p:spPr bwMode="auto">
          <a:xfrm>
            <a:off x="338287" y="9025177"/>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77% of the rural cold storages store single commodity. </a:t>
            </a:r>
          </a:p>
          <a:p>
            <a:pPr marL="177800" lvl="1" indent="-177800" algn="just">
              <a:buFont typeface="Arial" pitchFamily="34" charset="0"/>
              <a:buChar char="•"/>
            </a:pPr>
            <a:r>
              <a:rPr lang="en-US" sz="1200" dirty="0" smtClean="0">
                <a:solidFill>
                  <a:srgbClr val="002060"/>
                </a:solidFill>
                <a:latin typeface="Calibri" pitchFamily="34" charset="0"/>
              </a:rPr>
              <a:t>38% of the Urban CS are store multi commodity. The corresponding score in rural CS is 20%.</a:t>
            </a: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799" y="4145386"/>
          <a:ext cx="6203574" cy="2020846"/>
        </p:xfrm>
        <a:graphic>
          <a:graphicData uri="http://schemas.openxmlformats.org/drawingml/2006/table">
            <a:tbl>
              <a:tblPr firstRow="1" bandRow="1">
                <a:effectLst>
                  <a:outerShdw blurRad="50800" dist="38100" dir="2700000" algn="tl" rotWithShape="0">
                    <a:prstClr val="black">
                      <a:alpha val="40000"/>
                    </a:prstClr>
                  </a:outerShdw>
                </a:effectLst>
              </a:tblPr>
              <a:tblGrid>
                <a:gridCol w="1806389"/>
                <a:gridCol w="879437"/>
                <a:gridCol w="879437"/>
                <a:gridCol w="879437"/>
                <a:gridCol w="879437"/>
                <a:gridCol w="87943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Proprietorship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(n=1336)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Partnership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(n=1677)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 Ltd. </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(n=174)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 Ltd.</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(n=1563)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07465">
                <a:tc>
                  <a:txBody>
                    <a:bodyPr/>
                    <a:lstStyle/>
                    <a:p>
                      <a:pPr algn="l" fontAlgn="ctr"/>
                      <a:r>
                        <a:rPr lang="en-US" sz="1000" b="0" i="0" u="none" strike="noStrike" kern="1200" dirty="0">
                          <a:solidFill>
                            <a:srgbClr val="002060"/>
                          </a:solidFill>
                          <a:latin typeface="Calibri"/>
                          <a:ea typeface="+mn-ea"/>
                          <a:cs typeface="+mn-cs"/>
                        </a:rPr>
                        <a:t>Single Commodity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04800">
                <a:tc>
                  <a:txBody>
                    <a:bodyPr/>
                    <a:lstStyle/>
                    <a:p>
                      <a:pPr algn="l" fontAlgn="ctr"/>
                      <a:r>
                        <a:rPr lang="en-US" sz="1000" b="0" i="0" u="none" strike="noStrike" kern="1200" dirty="0">
                          <a:solidFill>
                            <a:srgbClr val="002060"/>
                          </a:solidFill>
                          <a:latin typeface="Calibri"/>
                          <a:ea typeface="+mn-ea"/>
                          <a:cs typeface="+mn-cs"/>
                        </a:rPr>
                        <a:t>Multi-commodity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04800">
                <a:tc>
                  <a:txBody>
                    <a:bodyPr/>
                    <a:lstStyle/>
                    <a:p>
                      <a:pPr algn="l" fontAlgn="ctr"/>
                      <a:r>
                        <a:rPr lang="en-US" sz="1000" b="0" i="0" u="none" strike="noStrike" kern="1200" dirty="0">
                          <a:solidFill>
                            <a:srgbClr val="002060"/>
                          </a:solidFill>
                          <a:latin typeface="Calibri"/>
                          <a:ea typeface="+mn-ea"/>
                          <a:cs typeface="+mn-cs"/>
                        </a:rPr>
                        <a:t>CA Store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04800">
                <a:tc>
                  <a:txBody>
                    <a:bodyPr/>
                    <a:lstStyle/>
                    <a:p>
                      <a:pPr algn="l" fontAlgn="ctr"/>
                      <a:r>
                        <a:rPr lang="en-US" sz="1000" b="0" i="0" u="none" strike="noStrike" kern="1200" dirty="0">
                          <a:solidFill>
                            <a:srgbClr val="002060"/>
                          </a:solidFill>
                          <a:latin typeface="Calibri"/>
                          <a:ea typeface="+mn-ea"/>
                          <a:cs typeface="+mn-cs"/>
                        </a:rPr>
                        <a:t>MA Store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0341">
                <a:tc>
                  <a:txBody>
                    <a:bodyPr/>
                    <a:lstStyle/>
                    <a:p>
                      <a:pPr algn="l" fontAlgn="ctr"/>
                      <a:r>
                        <a:rPr lang="en-US" sz="1000" b="0" i="0" u="none" strike="noStrike" kern="1200" dirty="0" smtClean="0">
                          <a:solidFill>
                            <a:srgbClr val="002060"/>
                          </a:solidFill>
                          <a:latin typeface="Calibri"/>
                          <a:ea typeface="+mn-ea"/>
                          <a:cs typeface="+mn-cs"/>
                        </a:rPr>
                        <a:t>No Response</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6391607"/>
          <a:ext cx="6217025" cy="205967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833281"/>
                <a:gridCol w="1095936"/>
                <a:gridCol w="1095936"/>
                <a:gridCol w="1095936"/>
                <a:gridCol w="109593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Cooperative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Government</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(Co./Dept./PSU)</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Not mentioned ownership type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33394">
                <a:tc>
                  <a:txBody>
                    <a:bodyPr/>
                    <a:lstStyle/>
                    <a:p>
                      <a:pPr algn="l" fontAlgn="ctr"/>
                      <a:r>
                        <a:rPr lang="en-US" sz="1000" b="0" i="0" u="none" strike="noStrike" kern="1200" dirty="0">
                          <a:solidFill>
                            <a:srgbClr val="002060"/>
                          </a:solidFill>
                          <a:latin typeface="Calibri"/>
                          <a:ea typeface="+mn-ea"/>
                          <a:cs typeface="+mn-cs"/>
                        </a:rPr>
                        <a:t>Single Commodity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04800">
                <a:tc>
                  <a:txBody>
                    <a:bodyPr/>
                    <a:lstStyle/>
                    <a:p>
                      <a:pPr algn="l" fontAlgn="ctr"/>
                      <a:r>
                        <a:rPr lang="en-US" sz="1000" b="0" i="0" u="none" strike="noStrike" kern="1200" dirty="0">
                          <a:solidFill>
                            <a:srgbClr val="002060"/>
                          </a:solidFill>
                          <a:latin typeface="Calibri"/>
                          <a:ea typeface="+mn-ea"/>
                          <a:cs typeface="+mn-cs"/>
                        </a:rPr>
                        <a:t>Multi-commodity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63236">
                <a:tc>
                  <a:txBody>
                    <a:bodyPr/>
                    <a:lstStyle/>
                    <a:p>
                      <a:pPr algn="l" fontAlgn="ctr"/>
                      <a:r>
                        <a:rPr lang="en-US" sz="1000" b="0" i="0" u="none" strike="noStrike" kern="1200" dirty="0">
                          <a:solidFill>
                            <a:srgbClr val="002060"/>
                          </a:solidFill>
                          <a:latin typeface="Calibri"/>
                          <a:ea typeface="+mn-ea"/>
                          <a:cs typeface="+mn-cs"/>
                        </a:rPr>
                        <a:t>CA Store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04800">
                <a:tc>
                  <a:txBody>
                    <a:bodyPr/>
                    <a:lstStyle/>
                    <a:p>
                      <a:pPr algn="l" fontAlgn="ctr"/>
                      <a:r>
                        <a:rPr lang="en-US" sz="1000" b="0" i="0" u="none" strike="noStrike" kern="1200" dirty="0">
                          <a:solidFill>
                            <a:srgbClr val="002060"/>
                          </a:solidFill>
                          <a:latin typeface="Calibri"/>
                          <a:ea typeface="+mn-ea"/>
                          <a:cs typeface="+mn-cs"/>
                        </a:rPr>
                        <a:t>MA Store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04800">
                <a:tc>
                  <a:txBody>
                    <a:bodyPr/>
                    <a:lstStyle/>
                    <a:p>
                      <a:pPr algn="l" fontAlgn="ctr"/>
                      <a:r>
                        <a:rPr lang="en-US" sz="1000" b="0" i="0" u="none" strike="noStrike" kern="1200" dirty="0" smtClean="0">
                          <a:solidFill>
                            <a:srgbClr val="002060"/>
                          </a:solidFill>
                          <a:latin typeface="Calibri"/>
                          <a:ea typeface="+mn-ea"/>
                          <a:cs typeface="+mn-cs"/>
                        </a:rPr>
                        <a:t>No Response</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7" name="Title 7"/>
          <p:cNvSpPr txBox="1">
            <a:spLocks/>
          </p:cNvSpPr>
          <p:nvPr/>
        </p:nvSpPr>
        <p:spPr bwMode="gray">
          <a:xfrm>
            <a:off x="936175" y="41932"/>
            <a:ext cx="5439302" cy="922464"/>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p>
            <a:pPr lvl="0" algn="l" defTabSz="731838" eaLnBrk="1" hangingPunct="1">
              <a:spcBef>
                <a:spcPct val="20000"/>
              </a:spcBef>
            </a:pPr>
            <a:r>
              <a:rPr lang="en-US" b="1" kern="0" dirty="0" smtClean="0">
                <a:solidFill>
                  <a:srgbClr val="FF0000"/>
                </a:solidFill>
                <a:latin typeface="Calibri" pitchFamily="34" charset="0"/>
              </a:rPr>
              <a:t>7.1 BUILDING STRUCTURE OF COLD STORAGES</a:t>
            </a:r>
            <a:endParaRPr lang="en-US" b="1" kern="0" dirty="0">
              <a:solidFill>
                <a:srgbClr val="FF0000"/>
              </a:solidFill>
              <a:latin typeface="Calibri" pitchFamily="34" charset="0"/>
            </a:endParaRPr>
          </a:p>
        </p:txBody>
      </p:sp>
      <p:graphicFrame>
        <p:nvGraphicFramePr>
          <p:cNvPr id="9" name="Table 8"/>
          <p:cNvGraphicFramePr>
            <a:graphicFrameLocks noGrp="1"/>
          </p:cNvGraphicFramePr>
          <p:nvPr>
            <p:extLst>
              <p:ext uri="{D42A27DB-BD31-4B8C-83A1-F6EECF244321}">
                <p14:modId xmlns:p14="http://schemas.microsoft.com/office/powerpoint/2010/main" xmlns="" val="1900869649"/>
              </p:ext>
            </p:extLst>
          </p:nvPr>
        </p:nvGraphicFramePr>
        <p:xfrm>
          <a:off x="304798" y="1630433"/>
          <a:ext cx="6271365" cy="2264233"/>
        </p:xfrm>
        <a:graphic>
          <a:graphicData uri="http://schemas.openxmlformats.org/drawingml/2006/table">
            <a:tbl>
              <a:tblPr firstRow="1" bandRow="1">
                <a:effectLst>
                  <a:outerShdw blurRad="50800" dist="38100" dir="2700000" algn="tl" rotWithShape="0">
                    <a:prstClr val="black">
                      <a:alpha val="40000"/>
                    </a:prstClr>
                  </a:outerShdw>
                </a:effectLst>
              </a:tblPr>
              <a:tblGrid>
                <a:gridCol w="2144055"/>
                <a:gridCol w="825462"/>
                <a:gridCol w="825462"/>
                <a:gridCol w="825462"/>
                <a:gridCol w="825462"/>
                <a:gridCol w="825462"/>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All</a:t>
                      </a:r>
                    </a:p>
                    <a:p>
                      <a:pPr algn="ctr" fontAlgn="b"/>
                      <a:r>
                        <a:rPr lang="en-US" sz="1100" b="0" i="0" u="none" strike="noStrike" dirty="0" smtClean="0">
                          <a:solidFill>
                            <a:schemeClr val="bg2"/>
                          </a:solidFill>
                          <a:latin typeface="Calibri"/>
                        </a:rPr>
                        <a:t>(n=5003)</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Urban CS’s</a:t>
                      </a:r>
                    </a:p>
                    <a:p>
                      <a:pPr algn="ctr" fontAlgn="b"/>
                      <a:r>
                        <a:rPr lang="en-US" sz="1100" b="0" i="0" u="none" strike="noStrike" dirty="0" smtClean="0">
                          <a:solidFill>
                            <a:schemeClr val="bg2"/>
                          </a:solidFill>
                          <a:latin typeface="Calibri"/>
                        </a:rPr>
                        <a:t>(n=1481)</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Rural CS’s</a:t>
                      </a:r>
                    </a:p>
                    <a:p>
                      <a:pPr algn="ctr" fontAlgn="b"/>
                      <a:r>
                        <a:rPr lang="en-US" sz="1100" b="0" i="0" u="none" strike="noStrike" dirty="0" smtClean="0">
                          <a:solidFill>
                            <a:schemeClr val="bg2"/>
                          </a:solidFill>
                          <a:latin typeface="Calibri"/>
                        </a:rPr>
                        <a:t>(n=3522)</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NHB/NHM</a:t>
                      </a:r>
                    </a:p>
                    <a:p>
                      <a:pPr algn="ctr" fontAlgn="b"/>
                      <a:r>
                        <a:rPr lang="en-US" sz="1100" b="0" i="0" u="none" strike="noStrike" dirty="0" smtClean="0">
                          <a:solidFill>
                            <a:schemeClr val="bg2"/>
                          </a:solidFill>
                          <a:latin typeface="Calibri"/>
                        </a:rPr>
                        <a:t>(n=3061)</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Others</a:t>
                      </a:r>
                    </a:p>
                    <a:p>
                      <a:pPr algn="ctr" fontAlgn="b"/>
                      <a:r>
                        <a:rPr lang="en-US" sz="1100" b="0" i="0" u="none" strike="noStrike" dirty="0" smtClean="0">
                          <a:solidFill>
                            <a:schemeClr val="bg2"/>
                          </a:solidFill>
                          <a:latin typeface="Calibri"/>
                        </a:rPr>
                        <a:t>(n=1942)</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0927">
                <a:tc>
                  <a:txBody>
                    <a:bodyPr/>
                    <a:lstStyle/>
                    <a:p>
                      <a:pPr algn="l" fontAlgn="ctr"/>
                      <a:r>
                        <a:rPr lang="en-US" sz="1000" b="0" i="0" u="none" strike="noStrike" kern="1200" dirty="0">
                          <a:solidFill>
                            <a:srgbClr val="002060"/>
                          </a:solidFill>
                          <a:latin typeface="Calibri"/>
                          <a:ea typeface="+mn-ea"/>
                          <a:cs typeface="+mn-cs"/>
                        </a:rPr>
                        <a:t>Single Commodity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06400">
                <a:tc>
                  <a:txBody>
                    <a:bodyPr/>
                    <a:lstStyle/>
                    <a:p>
                      <a:pPr algn="l" fontAlgn="ctr"/>
                      <a:r>
                        <a:rPr lang="en-US" sz="1000" b="0" i="0" u="none" strike="noStrike" kern="1200" dirty="0">
                          <a:solidFill>
                            <a:srgbClr val="002060"/>
                          </a:solidFill>
                          <a:latin typeface="Calibri"/>
                          <a:ea typeface="+mn-ea"/>
                          <a:cs typeface="+mn-cs"/>
                        </a:rPr>
                        <a:t>Multi-commodity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04800">
                <a:tc>
                  <a:txBody>
                    <a:bodyPr/>
                    <a:lstStyle/>
                    <a:p>
                      <a:pPr algn="l" fontAlgn="ctr"/>
                      <a:r>
                        <a:rPr lang="en-US" sz="1000" b="0" i="0" u="none" strike="noStrike" kern="1200" dirty="0">
                          <a:solidFill>
                            <a:srgbClr val="002060"/>
                          </a:solidFill>
                          <a:latin typeface="Calibri"/>
                          <a:ea typeface="+mn-ea"/>
                          <a:cs typeface="+mn-cs"/>
                        </a:rPr>
                        <a:t>CA Store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1733">
                <a:tc>
                  <a:txBody>
                    <a:bodyPr/>
                    <a:lstStyle/>
                    <a:p>
                      <a:pPr algn="l" fontAlgn="ctr"/>
                      <a:r>
                        <a:rPr lang="en-US" sz="1000" b="0" i="0" u="none" strike="noStrike" kern="1200" dirty="0">
                          <a:solidFill>
                            <a:srgbClr val="002060"/>
                          </a:solidFill>
                          <a:latin typeface="Calibri"/>
                          <a:ea typeface="+mn-ea"/>
                          <a:cs typeface="+mn-cs"/>
                        </a:rPr>
                        <a:t>MA Store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1733">
                <a:tc>
                  <a:txBody>
                    <a:bodyPr/>
                    <a:lstStyle/>
                    <a:p>
                      <a:pPr algn="l" fontAlgn="ctr"/>
                      <a:r>
                        <a:rPr lang="en-US" sz="1000" b="0" i="0" u="none" strike="noStrike" kern="1200" dirty="0" smtClean="0">
                          <a:solidFill>
                            <a:srgbClr val="002060"/>
                          </a:solidFill>
                          <a:latin typeface="Calibri"/>
                          <a:ea typeface="+mn-ea"/>
                          <a:cs typeface="+mn-cs"/>
                        </a:rPr>
                        <a:t>No Response</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6.2 PRODUCT CATEGORIES STORED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9" name="Round Diagonal Corner Rectangle 8"/>
          <p:cNvSpPr/>
          <p:nvPr/>
        </p:nvSpPr>
        <p:spPr bwMode="auto">
          <a:xfrm>
            <a:off x="255270" y="7902464"/>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defPPr>
              <a:defRPr lang="en-US"/>
            </a:defPPr>
            <a:lvl1pPr algn="ctr" rtl="0" eaLnBrk="0" fontAlgn="base" hangingPunct="0">
              <a:spcBef>
                <a:spcPct val="0"/>
              </a:spcBef>
              <a:spcAft>
                <a:spcPct val="0"/>
              </a:spcAft>
              <a:defRPr sz="2400" kern="1200">
                <a:solidFill>
                  <a:schemeClr val="bg1"/>
                </a:solidFill>
                <a:latin typeface="Arial" charset="0"/>
                <a:ea typeface="MS PGothic" pitchFamily="34" charset="-128"/>
                <a:cs typeface="+mn-cs"/>
              </a:defRPr>
            </a:lvl1pPr>
            <a:lvl2pPr marL="4572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2pPr>
            <a:lvl3pPr marL="9144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3pPr>
            <a:lvl4pPr marL="13716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4pPr>
            <a:lvl5pPr marL="1828800" algn="ctr" rtl="0" eaLnBrk="0" fontAlgn="base" hangingPunct="0">
              <a:spcBef>
                <a:spcPct val="0"/>
              </a:spcBef>
              <a:spcAft>
                <a:spcPct val="0"/>
              </a:spcAft>
              <a:defRPr sz="2400" kern="1200">
                <a:solidFill>
                  <a:schemeClr val="bg1"/>
                </a:solidFill>
                <a:latin typeface="Arial" charset="0"/>
                <a:ea typeface="MS PGothic" pitchFamily="34" charset="-128"/>
                <a:cs typeface="+mn-cs"/>
              </a:defRPr>
            </a:lvl5pPr>
            <a:lvl6pPr marL="2286000" algn="l" defTabSz="914400" rtl="0" eaLnBrk="1" latinLnBrk="0" hangingPunct="1">
              <a:defRPr sz="2400" kern="1200">
                <a:solidFill>
                  <a:schemeClr val="bg1"/>
                </a:solidFill>
                <a:latin typeface="Arial" charset="0"/>
                <a:ea typeface="MS PGothic" pitchFamily="34" charset="-128"/>
                <a:cs typeface="+mn-cs"/>
              </a:defRPr>
            </a:lvl6pPr>
            <a:lvl7pPr marL="2743200" algn="l" defTabSz="914400" rtl="0" eaLnBrk="1" latinLnBrk="0" hangingPunct="1">
              <a:defRPr sz="2400" kern="1200">
                <a:solidFill>
                  <a:schemeClr val="bg1"/>
                </a:solidFill>
                <a:latin typeface="Arial" charset="0"/>
                <a:ea typeface="MS PGothic" pitchFamily="34" charset="-128"/>
                <a:cs typeface="+mn-cs"/>
              </a:defRPr>
            </a:lvl7pPr>
            <a:lvl8pPr marL="3200400" algn="l" defTabSz="914400" rtl="0" eaLnBrk="1" latinLnBrk="0" hangingPunct="1">
              <a:defRPr sz="2400" kern="1200">
                <a:solidFill>
                  <a:schemeClr val="bg1"/>
                </a:solidFill>
                <a:latin typeface="Arial" charset="0"/>
                <a:ea typeface="MS PGothic" pitchFamily="34" charset="-128"/>
                <a:cs typeface="+mn-cs"/>
              </a:defRPr>
            </a:lvl8pPr>
            <a:lvl9pPr marL="3657600" algn="l" defTabSz="914400" rtl="0" eaLnBrk="1" latinLnBrk="0" hangingPunct="1">
              <a:defRPr sz="2400" kern="1200">
                <a:solidFill>
                  <a:schemeClr val="bg1"/>
                </a:solidFill>
                <a:latin typeface="Arial" charset="0"/>
                <a:ea typeface="MS PGothic" pitchFamily="34" charset="-128"/>
                <a:cs typeface="+mn-cs"/>
              </a:defRPr>
            </a:lvl9pPr>
          </a:lstStyle>
          <a:p>
            <a:pPr marL="177800" lvl="1" indent="-177800" algn="just">
              <a:buFont typeface="Arial" pitchFamily="34" charset="0"/>
              <a:buChar char="•"/>
            </a:pPr>
            <a:r>
              <a:rPr lang="en-US" sz="1200" dirty="0">
                <a:solidFill>
                  <a:srgbClr val="002060"/>
                </a:solidFill>
                <a:latin typeface="Calibri" pitchFamily="34" charset="0"/>
              </a:rPr>
              <a:t>Note: Cold storages were asked to classify themselves under 4 product categories. Where multiple products were stored, the first defined category was still retained.</a:t>
            </a:r>
          </a:p>
        </p:txBody>
      </p:sp>
      <p:sp>
        <p:nvSpPr>
          <p:cNvPr id="13" name="Oval 12"/>
          <p:cNvSpPr/>
          <p:nvPr/>
        </p:nvSpPr>
        <p:spPr>
          <a:xfrm>
            <a:off x="121552" y="2504054"/>
            <a:ext cx="1983439" cy="2036748"/>
          </a:xfrm>
          <a:prstGeom prst="ellipse">
            <a:avLst/>
          </a:prstGeom>
          <a:solidFill>
            <a:srgbClr val="FFE1E1">
              <a:alpha val="50196"/>
            </a:srgbClr>
          </a:solidFill>
          <a:ln w="25400" cap="flat" cmpd="sng" algn="ctr">
            <a:solidFill>
              <a:srgbClr val="FFC000"/>
            </a:solidFill>
            <a:prstDash val="solid"/>
          </a:ln>
          <a:effectLst/>
        </p:spPr>
        <p:txBody>
          <a:bodyPr anchor="ctr"/>
          <a:lstStyle/>
          <a:p>
            <a:pPr lvl="0" eaLnBrk="1" fontAlgn="auto" hangingPunct="1">
              <a:spcBef>
                <a:spcPts val="0"/>
              </a:spcBef>
              <a:spcAft>
                <a:spcPts val="0"/>
              </a:spcAft>
              <a:defRPr/>
            </a:pPr>
            <a:r>
              <a:rPr kumimoji="0" lang="en-US" sz="1400" b="1" i="0" u="none" strike="noStrike" kern="0" cap="none" spc="0" normalizeH="0" baseline="0" noProof="0" dirty="0" smtClean="0">
                <a:ln>
                  <a:noFill/>
                </a:ln>
                <a:solidFill>
                  <a:schemeClr val="tx1"/>
                </a:solidFill>
                <a:effectLst/>
                <a:uLnTx/>
                <a:uFillTx/>
                <a:latin typeface="Calibri"/>
                <a:ea typeface="+mn-ea"/>
                <a:cs typeface="+mn-cs"/>
              </a:rPr>
              <a:t>Horticulture / Agriculture</a:t>
            </a:r>
          </a:p>
          <a:p>
            <a:pPr lvl="0" eaLnBrk="1" fontAlgn="auto" hangingPunct="1">
              <a:spcBef>
                <a:spcPts val="0"/>
              </a:spcBef>
              <a:spcAft>
                <a:spcPts val="0"/>
              </a:spcAft>
              <a:defRPr/>
            </a:pPr>
            <a:r>
              <a:rPr lang="en-US" sz="1400" b="1" kern="0" dirty="0" smtClean="0">
                <a:solidFill>
                  <a:schemeClr val="tx1"/>
                </a:solidFill>
                <a:latin typeface="Calibri"/>
                <a:ea typeface="+mn-ea"/>
              </a:rPr>
              <a:t>80%</a:t>
            </a:r>
          </a:p>
          <a:p>
            <a:pPr lvl="0" eaLnBrk="1" fontAlgn="auto" hangingPunct="1">
              <a:spcBef>
                <a:spcPts val="0"/>
              </a:spcBef>
              <a:spcAft>
                <a:spcPts val="0"/>
              </a:spcAft>
              <a:defRPr/>
            </a:pPr>
            <a:endParaRPr kumimoji="0" lang="en-US" sz="1400" b="1" i="0" u="none" strike="noStrike" kern="0" cap="none" spc="0" normalizeH="0" baseline="0" noProof="0" dirty="0" smtClean="0">
              <a:ln>
                <a:noFill/>
              </a:ln>
              <a:solidFill>
                <a:schemeClr val="tx1"/>
              </a:solidFill>
              <a:effectLst/>
              <a:uLnTx/>
              <a:uFillTx/>
              <a:latin typeface="Calibri"/>
              <a:ea typeface="+mn-ea"/>
              <a:cs typeface="+mn-cs"/>
            </a:endParaRPr>
          </a:p>
          <a:p>
            <a:pPr lvl="0" eaLnBrk="1" fontAlgn="auto" hangingPunct="1">
              <a:spcBef>
                <a:spcPts val="0"/>
              </a:spcBef>
              <a:spcAft>
                <a:spcPts val="0"/>
              </a:spcAft>
              <a:defRPr/>
            </a:pPr>
            <a:endParaRPr lang="en-US" sz="1400" b="1" kern="0" dirty="0" smtClean="0">
              <a:solidFill>
                <a:schemeClr val="tx1"/>
              </a:solidFill>
              <a:latin typeface="Calibri"/>
              <a:ea typeface="+mn-ea"/>
            </a:endParaRPr>
          </a:p>
          <a:p>
            <a:pPr lvl="0" eaLnBrk="1" fontAlgn="auto" hangingPunct="1">
              <a:spcBef>
                <a:spcPts val="0"/>
              </a:spcBef>
              <a:spcAft>
                <a:spcPts val="0"/>
              </a:spcAft>
              <a:defRPr/>
            </a:pPr>
            <a:endParaRPr kumimoji="0" lang="en-US" sz="1400" b="1" i="0" u="none" strike="noStrike" kern="0" cap="none" spc="0" normalizeH="0" baseline="0" noProof="0" dirty="0">
              <a:ln>
                <a:noFill/>
              </a:ln>
              <a:solidFill>
                <a:schemeClr val="tx1"/>
              </a:solidFill>
              <a:effectLst/>
              <a:uLnTx/>
              <a:uFillTx/>
              <a:latin typeface="Calibri"/>
              <a:ea typeface="+mn-ea"/>
              <a:cs typeface="+mn-cs"/>
            </a:endParaRPr>
          </a:p>
        </p:txBody>
      </p:sp>
      <p:sp>
        <p:nvSpPr>
          <p:cNvPr id="14" name="Oval 13"/>
          <p:cNvSpPr/>
          <p:nvPr/>
        </p:nvSpPr>
        <p:spPr>
          <a:xfrm>
            <a:off x="1568214" y="3438544"/>
            <a:ext cx="1983439" cy="2036748"/>
          </a:xfrm>
          <a:prstGeom prst="ellipse">
            <a:avLst/>
          </a:prstGeom>
          <a:solidFill>
            <a:srgbClr val="FF9900">
              <a:alpha val="30196"/>
            </a:srgbClr>
          </a:solidFill>
          <a:ln w="25400" cap="flat" cmpd="sng" algn="ctr">
            <a:solidFill>
              <a:srgbClr val="FFC000"/>
            </a:solidFill>
            <a:prstDash val="solid"/>
          </a:ln>
          <a:effectLst/>
        </p:spPr>
        <p:txBody>
          <a:bodyPr anchor="ctr"/>
          <a:lstStyle/>
          <a:p>
            <a:pPr lvl="0" eaLnBrk="1" fontAlgn="auto" hangingPunct="1">
              <a:spcBef>
                <a:spcPts val="0"/>
              </a:spcBef>
              <a:spcAft>
                <a:spcPts val="0"/>
              </a:spcAft>
              <a:defRPr/>
            </a:pPr>
            <a:endParaRPr kumimoji="0" lang="en-US" sz="1400" b="1" i="0" u="none" strike="noStrike" kern="0" cap="none" spc="0" normalizeH="0" baseline="0" noProof="0" dirty="0" smtClean="0">
              <a:ln>
                <a:noFill/>
              </a:ln>
              <a:solidFill>
                <a:schemeClr val="tx1"/>
              </a:solidFill>
              <a:effectLst/>
              <a:uLnTx/>
              <a:uFillTx/>
              <a:latin typeface="Calibri"/>
              <a:ea typeface="+mn-ea"/>
              <a:cs typeface="+mn-cs"/>
            </a:endParaRPr>
          </a:p>
          <a:p>
            <a:pPr lvl="0" eaLnBrk="1" fontAlgn="auto" hangingPunct="1">
              <a:spcBef>
                <a:spcPts val="0"/>
              </a:spcBef>
              <a:spcAft>
                <a:spcPts val="0"/>
              </a:spcAft>
              <a:defRPr/>
            </a:pPr>
            <a:endParaRPr lang="en-US" sz="1400" b="1" kern="0" dirty="0" smtClean="0">
              <a:solidFill>
                <a:schemeClr val="tx1"/>
              </a:solidFill>
              <a:latin typeface="Calibri"/>
              <a:ea typeface="+mn-ea"/>
            </a:endParaRPr>
          </a:p>
          <a:p>
            <a:pPr lvl="0" eaLnBrk="1" fontAlgn="auto" hangingPunct="1">
              <a:spcBef>
                <a:spcPts val="0"/>
              </a:spcBef>
              <a:spcAft>
                <a:spcPts val="0"/>
              </a:spcAft>
              <a:defRPr/>
            </a:pPr>
            <a:endParaRPr kumimoji="0" lang="en-US" sz="1400" b="1" i="0" u="none" strike="noStrike" kern="0" cap="none" spc="0" normalizeH="0" baseline="0" noProof="0" dirty="0" smtClean="0">
              <a:ln>
                <a:noFill/>
              </a:ln>
              <a:solidFill>
                <a:schemeClr val="tx1"/>
              </a:solidFill>
              <a:effectLst/>
              <a:uLnTx/>
              <a:uFillTx/>
              <a:latin typeface="Calibri"/>
              <a:ea typeface="+mn-ea"/>
              <a:cs typeface="+mn-cs"/>
            </a:endParaRPr>
          </a:p>
          <a:p>
            <a:pPr lvl="0" eaLnBrk="1" fontAlgn="auto" hangingPunct="1">
              <a:spcBef>
                <a:spcPts val="0"/>
              </a:spcBef>
              <a:spcAft>
                <a:spcPts val="0"/>
              </a:spcAft>
              <a:defRPr/>
            </a:pPr>
            <a:r>
              <a:rPr kumimoji="0" lang="en-US" sz="1400" b="1" i="0" u="none" strike="noStrike" kern="0" cap="none" spc="0" normalizeH="0" baseline="0" noProof="0" dirty="0" smtClean="0">
                <a:ln>
                  <a:noFill/>
                </a:ln>
                <a:solidFill>
                  <a:schemeClr val="tx1"/>
                </a:solidFill>
                <a:effectLst/>
                <a:uLnTx/>
                <a:uFillTx/>
                <a:latin typeface="Calibri"/>
                <a:ea typeface="+mn-ea"/>
                <a:cs typeface="+mn-cs"/>
              </a:rPr>
              <a:t>   Pharmaceuticals</a:t>
            </a:r>
          </a:p>
          <a:p>
            <a:pPr lvl="0" eaLnBrk="1" fontAlgn="auto" hangingPunct="1">
              <a:spcBef>
                <a:spcPts val="0"/>
              </a:spcBef>
              <a:spcAft>
                <a:spcPts val="0"/>
              </a:spcAft>
              <a:defRPr/>
            </a:pPr>
            <a:r>
              <a:rPr lang="en-US" sz="1400" b="1" kern="0" dirty="0" smtClean="0">
                <a:solidFill>
                  <a:schemeClr val="tx1"/>
                </a:solidFill>
                <a:latin typeface="Calibri"/>
                <a:ea typeface="+mn-ea"/>
              </a:rPr>
              <a:t>0.1 %</a:t>
            </a:r>
            <a:endParaRPr kumimoji="0" lang="en-US" sz="1400" b="1" i="0" u="none" strike="noStrike" kern="0" cap="none" spc="0" normalizeH="0" baseline="0" noProof="0" dirty="0">
              <a:ln>
                <a:noFill/>
              </a:ln>
              <a:solidFill>
                <a:schemeClr val="tx1"/>
              </a:solidFill>
              <a:effectLst/>
              <a:uLnTx/>
              <a:uFillTx/>
              <a:latin typeface="Calibri"/>
              <a:ea typeface="+mn-ea"/>
              <a:cs typeface="+mn-cs"/>
            </a:endParaRPr>
          </a:p>
        </p:txBody>
      </p:sp>
      <p:sp>
        <p:nvSpPr>
          <p:cNvPr id="15" name="Oval 14"/>
          <p:cNvSpPr/>
          <p:nvPr/>
        </p:nvSpPr>
        <p:spPr>
          <a:xfrm>
            <a:off x="-2913" y="3504646"/>
            <a:ext cx="1983439" cy="2036748"/>
          </a:xfrm>
          <a:prstGeom prst="ellipse">
            <a:avLst/>
          </a:prstGeom>
          <a:solidFill>
            <a:srgbClr val="D9D9D9">
              <a:alpha val="30196"/>
            </a:srgbClr>
          </a:solidFill>
          <a:ln w="25400" cap="flat" cmpd="sng" algn="ctr">
            <a:solidFill>
              <a:srgbClr val="FFC000"/>
            </a:solidFill>
            <a:prstDash val="solid"/>
          </a:ln>
          <a:effectLst/>
        </p:spPr>
        <p:txBody>
          <a:bodyPr anchor="ctr"/>
          <a:lstStyle/>
          <a:p>
            <a:pPr lvl="0" eaLnBrk="1" fontAlgn="auto" hangingPunct="1">
              <a:spcBef>
                <a:spcPts val="0"/>
              </a:spcBef>
              <a:spcAft>
                <a:spcPts val="0"/>
              </a:spcAft>
              <a:defRPr/>
            </a:pPr>
            <a:endParaRPr kumimoji="0" lang="en-US" sz="1400" b="1" i="0" u="none" strike="noStrike" kern="0" cap="none" spc="0" normalizeH="0" baseline="0" noProof="0" dirty="0" smtClean="0">
              <a:ln>
                <a:noFill/>
              </a:ln>
              <a:solidFill>
                <a:schemeClr val="tx1"/>
              </a:solidFill>
              <a:effectLst/>
              <a:uLnTx/>
              <a:uFillTx/>
              <a:latin typeface="Calibri"/>
              <a:ea typeface="+mn-ea"/>
              <a:cs typeface="+mn-cs"/>
            </a:endParaRPr>
          </a:p>
          <a:p>
            <a:pPr lvl="0" eaLnBrk="1" fontAlgn="auto" hangingPunct="1">
              <a:spcBef>
                <a:spcPts val="0"/>
              </a:spcBef>
              <a:spcAft>
                <a:spcPts val="0"/>
              </a:spcAft>
              <a:defRPr/>
            </a:pPr>
            <a:endParaRPr lang="en-US" sz="1400" b="1" kern="0" dirty="0" smtClean="0">
              <a:solidFill>
                <a:schemeClr val="tx1"/>
              </a:solidFill>
              <a:latin typeface="Calibri"/>
              <a:ea typeface="+mn-ea"/>
            </a:endParaRPr>
          </a:p>
          <a:p>
            <a:pPr lvl="0" eaLnBrk="1" fontAlgn="auto" hangingPunct="1">
              <a:spcBef>
                <a:spcPts val="0"/>
              </a:spcBef>
              <a:spcAft>
                <a:spcPts val="0"/>
              </a:spcAft>
              <a:defRPr/>
            </a:pPr>
            <a:endParaRPr kumimoji="0" lang="en-US" sz="1400" b="1" i="0" u="none" strike="noStrike" kern="0" cap="none" spc="0" normalizeH="0" baseline="0" noProof="0" dirty="0" smtClean="0">
              <a:ln>
                <a:noFill/>
              </a:ln>
              <a:solidFill>
                <a:schemeClr val="tx1"/>
              </a:solidFill>
              <a:effectLst/>
              <a:uLnTx/>
              <a:uFillTx/>
              <a:latin typeface="Calibri"/>
              <a:ea typeface="+mn-ea"/>
              <a:cs typeface="+mn-cs"/>
            </a:endParaRPr>
          </a:p>
          <a:p>
            <a:pPr lvl="0" eaLnBrk="1" fontAlgn="auto" hangingPunct="1">
              <a:spcBef>
                <a:spcPts val="0"/>
              </a:spcBef>
              <a:spcAft>
                <a:spcPts val="0"/>
              </a:spcAft>
              <a:defRPr/>
            </a:pPr>
            <a:r>
              <a:rPr kumimoji="0" lang="en-US" sz="1400" b="1" i="0" u="none" strike="noStrike" kern="0" cap="none" spc="0" normalizeH="0" baseline="0" noProof="0" dirty="0" smtClean="0">
                <a:ln>
                  <a:noFill/>
                </a:ln>
                <a:solidFill>
                  <a:schemeClr val="tx1"/>
                </a:solidFill>
                <a:effectLst/>
                <a:uLnTx/>
                <a:uFillTx/>
                <a:latin typeface="Calibri"/>
                <a:ea typeface="+mn-ea"/>
                <a:cs typeface="+mn-cs"/>
              </a:rPr>
              <a:t>Animal Husbandry</a:t>
            </a:r>
          </a:p>
          <a:p>
            <a:pPr lvl="0" eaLnBrk="1" fontAlgn="auto" hangingPunct="1">
              <a:spcBef>
                <a:spcPts val="0"/>
              </a:spcBef>
              <a:spcAft>
                <a:spcPts val="0"/>
              </a:spcAft>
              <a:defRPr/>
            </a:pPr>
            <a:r>
              <a:rPr lang="en-US" sz="1400" b="1" kern="0" dirty="0" smtClean="0">
                <a:solidFill>
                  <a:schemeClr val="tx1"/>
                </a:solidFill>
                <a:latin typeface="Calibri"/>
                <a:ea typeface="+mn-ea"/>
              </a:rPr>
              <a:t>7%</a:t>
            </a:r>
            <a:endParaRPr kumimoji="0" lang="en-US" sz="1400" b="1" i="0" u="none" strike="noStrike" kern="0" cap="none" spc="0" normalizeH="0" baseline="0" noProof="0" dirty="0">
              <a:ln>
                <a:noFill/>
              </a:ln>
              <a:solidFill>
                <a:schemeClr val="tx1"/>
              </a:solidFill>
              <a:effectLst/>
              <a:uLnTx/>
              <a:uFillTx/>
              <a:latin typeface="Calibri"/>
              <a:ea typeface="+mn-ea"/>
              <a:cs typeface="+mn-cs"/>
            </a:endParaRPr>
          </a:p>
        </p:txBody>
      </p:sp>
      <p:sp>
        <p:nvSpPr>
          <p:cNvPr id="16" name="Oval 15"/>
          <p:cNvSpPr/>
          <p:nvPr/>
        </p:nvSpPr>
        <p:spPr>
          <a:xfrm>
            <a:off x="1613715" y="2488561"/>
            <a:ext cx="1983439" cy="2036748"/>
          </a:xfrm>
          <a:prstGeom prst="ellipse">
            <a:avLst/>
          </a:prstGeom>
          <a:solidFill>
            <a:srgbClr val="CCECFF">
              <a:alpha val="40000"/>
            </a:srgbClr>
          </a:solidFill>
          <a:ln w="25400" cap="flat" cmpd="sng" algn="ctr">
            <a:solidFill>
              <a:srgbClr val="FFC000"/>
            </a:solidFill>
            <a:prstDash val="solid"/>
          </a:ln>
          <a:effectLst/>
        </p:spPr>
        <p:txBody>
          <a:bodyPr anchor="ctr"/>
          <a:lstStyle/>
          <a:p>
            <a:pPr lvl="0" eaLnBrk="1" fontAlgn="auto" hangingPunct="1">
              <a:spcBef>
                <a:spcPts val="0"/>
              </a:spcBef>
              <a:spcAft>
                <a:spcPts val="0"/>
              </a:spcAft>
              <a:defRPr/>
            </a:pPr>
            <a:r>
              <a:rPr kumimoji="0" lang="en-US" sz="1400" b="1" i="0" u="none" strike="noStrike" kern="0" cap="none" spc="0" normalizeH="0" baseline="0" noProof="0" dirty="0" smtClean="0">
                <a:ln>
                  <a:noFill/>
                </a:ln>
                <a:solidFill>
                  <a:schemeClr val="tx1"/>
                </a:solidFill>
                <a:effectLst/>
                <a:uLnTx/>
                <a:uFillTx/>
                <a:latin typeface="Calibri"/>
                <a:ea typeface="+mn-ea"/>
                <a:cs typeface="+mn-cs"/>
              </a:rPr>
              <a:t>Processed Food</a:t>
            </a:r>
          </a:p>
          <a:p>
            <a:pPr lvl="0" eaLnBrk="1" fontAlgn="auto" hangingPunct="1">
              <a:spcBef>
                <a:spcPts val="0"/>
              </a:spcBef>
              <a:spcAft>
                <a:spcPts val="0"/>
              </a:spcAft>
              <a:defRPr/>
            </a:pPr>
            <a:r>
              <a:rPr lang="en-US" sz="1400" b="1" kern="0" dirty="0" smtClean="0">
                <a:solidFill>
                  <a:schemeClr val="tx1"/>
                </a:solidFill>
                <a:latin typeface="Calibri"/>
                <a:ea typeface="+mn-ea"/>
              </a:rPr>
              <a:t>5.1%</a:t>
            </a:r>
          </a:p>
          <a:p>
            <a:pPr lvl="0" eaLnBrk="1" fontAlgn="auto" hangingPunct="1">
              <a:spcBef>
                <a:spcPts val="0"/>
              </a:spcBef>
              <a:spcAft>
                <a:spcPts val="0"/>
              </a:spcAft>
              <a:defRPr/>
            </a:pPr>
            <a:endParaRPr kumimoji="0" lang="en-US" sz="1400" b="1" i="0" u="none" strike="noStrike" kern="0" cap="none" spc="0" normalizeH="0" baseline="0" noProof="0" dirty="0" smtClean="0">
              <a:ln>
                <a:noFill/>
              </a:ln>
              <a:solidFill>
                <a:schemeClr val="tx1"/>
              </a:solidFill>
              <a:effectLst/>
              <a:uLnTx/>
              <a:uFillTx/>
              <a:latin typeface="Calibri"/>
              <a:ea typeface="+mn-ea"/>
              <a:cs typeface="+mn-cs"/>
            </a:endParaRPr>
          </a:p>
          <a:p>
            <a:pPr lvl="0" eaLnBrk="1" fontAlgn="auto" hangingPunct="1">
              <a:spcBef>
                <a:spcPts val="0"/>
              </a:spcBef>
              <a:spcAft>
                <a:spcPts val="0"/>
              </a:spcAft>
              <a:defRPr/>
            </a:pPr>
            <a:endParaRPr lang="en-US" sz="1400" b="1" kern="0" dirty="0" smtClean="0">
              <a:solidFill>
                <a:schemeClr val="tx1"/>
              </a:solidFill>
              <a:latin typeface="Calibri"/>
              <a:ea typeface="+mn-ea"/>
            </a:endParaRPr>
          </a:p>
          <a:p>
            <a:pPr lvl="0" eaLnBrk="1" fontAlgn="auto" hangingPunct="1">
              <a:spcBef>
                <a:spcPts val="0"/>
              </a:spcBef>
              <a:spcAft>
                <a:spcPts val="0"/>
              </a:spcAft>
              <a:defRPr/>
            </a:pPr>
            <a:endParaRPr kumimoji="0" lang="en-US" sz="1400" b="1" i="0" u="none" strike="noStrike" kern="0" cap="none" spc="0" normalizeH="0" baseline="0" noProof="0" dirty="0">
              <a:ln>
                <a:noFill/>
              </a:ln>
              <a:solidFill>
                <a:schemeClr val="tx1"/>
              </a:solidFill>
              <a:effectLst/>
              <a:uLnTx/>
              <a:uFillTx/>
              <a:latin typeface="Calibri"/>
              <a:ea typeface="+mn-ea"/>
              <a:cs typeface="+mn-cs"/>
            </a:endParaRPr>
          </a:p>
        </p:txBody>
      </p:sp>
      <p:sp>
        <p:nvSpPr>
          <p:cNvPr id="17" name="TextBox 16"/>
          <p:cNvSpPr txBox="1"/>
          <p:nvPr/>
        </p:nvSpPr>
        <p:spPr>
          <a:xfrm>
            <a:off x="1682145" y="3067491"/>
            <a:ext cx="359394" cy="261610"/>
          </a:xfrm>
          <a:prstGeom prst="rect">
            <a:avLst/>
          </a:prstGeom>
          <a:noFill/>
        </p:spPr>
        <p:txBody>
          <a:bodyPr wrap="none" rtlCol="0">
            <a:spAutoFit/>
          </a:bodyPr>
          <a:lstStyle/>
          <a:p>
            <a:r>
              <a:rPr lang="en-US" sz="1100" b="1" dirty="0" smtClean="0">
                <a:solidFill>
                  <a:schemeClr val="tx1"/>
                </a:solidFill>
                <a:latin typeface="Calibri" pitchFamily="34" charset="0"/>
              </a:rPr>
              <a:t>4%</a:t>
            </a:r>
            <a:endParaRPr lang="en-US" sz="1100" b="1" dirty="0">
              <a:solidFill>
                <a:schemeClr val="tx1"/>
              </a:solidFill>
              <a:latin typeface="Calibri" pitchFamily="34" charset="0"/>
            </a:endParaRPr>
          </a:p>
        </p:txBody>
      </p:sp>
      <p:sp>
        <p:nvSpPr>
          <p:cNvPr id="18" name="TextBox 17"/>
          <p:cNvSpPr txBox="1"/>
          <p:nvPr/>
        </p:nvSpPr>
        <p:spPr>
          <a:xfrm>
            <a:off x="857328" y="3772465"/>
            <a:ext cx="359393" cy="261610"/>
          </a:xfrm>
          <a:prstGeom prst="rect">
            <a:avLst/>
          </a:prstGeom>
          <a:noFill/>
        </p:spPr>
        <p:txBody>
          <a:bodyPr wrap="none" rtlCol="0">
            <a:spAutoFit/>
          </a:bodyPr>
          <a:lstStyle/>
          <a:p>
            <a:r>
              <a:rPr lang="en-US" sz="1100" b="1" dirty="0" smtClean="0">
                <a:solidFill>
                  <a:schemeClr val="tx1"/>
                </a:solidFill>
                <a:latin typeface="Calibri" pitchFamily="34" charset="0"/>
              </a:rPr>
              <a:t>1%</a:t>
            </a:r>
            <a:endParaRPr lang="en-US" sz="1100" b="1" dirty="0">
              <a:solidFill>
                <a:schemeClr val="tx1"/>
              </a:solidFill>
              <a:latin typeface="Calibri" pitchFamily="34" charset="0"/>
            </a:endParaRPr>
          </a:p>
        </p:txBody>
      </p:sp>
      <p:sp>
        <p:nvSpPr>
          <p:cNvPr id="19" name="TextBox 18"/>
          <p:cNvSpPr txBox="1"/>
          <p:nvPr/>
        </p:nvSpPr>
        <p:spPr>
          <a:xfrm>
            <a:off x="1832394" y="3643541"/>
            <a:ext cx="470001" cy="261610"/>
          </a:xfrm>
          <a:prstGeom prst="rect">
            <a:avLst/>
          </a:prstGeom>
          <a:noFill/>
        </p:spPr>
        <p:txBody>
          <a:bodyPr wrap="none" rtlCol="0">
            <a:spAutoFit/>
          </a:bodyPr>
          <a:lstStyle/>
          <a:p>
            <a:r>
              <a:rPr lang="en-US" sz="1100" b="1" dirty="0" smtClean="0">
                <a:solidFill>
                  <a:schemeClr val="tx1"/>
                </a:solidFill>
                <a:latin typeface="Calibri" pitchFamily="34" charset="0"/>
              </a:rPr>
              <a:t>0.3%</a:t>
            </a:r>
            <a:endParaRPr lang="en-US" sz="1100" b="1" dirty="0">
              <a:solidFill>
                <a:schemeClr val="tx1"/>
              </a:solidFill>
              <a:latin typeface="Calibri" pitchFamily="34" charset="0"/>
            </a:endParaRPr>
          </a:p>
        </p:txBody>
      </p:sp>
      <p:sp>
        <p:nvSpPr>
          <p:cNvPr id="20" name="TextBox 19"/>
          <p:cNvSpPr txBox="1"/>
          <p:nvPr/>
        </p:nvSpPr>
        <p:spPr>
          <a:xfrm>
            <a:off x="1378022" y="3642119"/>
            <a:ext cx="470001" cy="261610"/>
          </a:xfrm>
          <a:prstGeom prst="rect">
            <a:avLst/>
          </a:prstGeom>
          <a:noFill/>
        </p:spPr>
        <p:txBody>
          <a:bodyPr wrap="none" rtlCol="0">
            <a:spAutoFit/>
          </a:bodyPr>
          <a:lstStyle/>
          <a:p>
            <a:r>
              <a:rPr lang="en-US" sz="1100" b="1" dirty="0" smtClean="0">
                <a:solidFill>
                  <a:schemeClr val="tx1"/>
                </a:solidFill>
                <a:latin typeface="Calibri" pitchFamily="34" charset="0"/>
              </a:rPr>
              <a:t>0.5%</a:t>
            </a:r>
            <a:endParaRPr lang="en-US" sz="1100" b="1" dirty="0">
              <a:solidFill>
                <a:schemeClr val="tx1"/>
              </a:solidFill>
              <a:latin typeface="Calibri" pitchFamily="34" charset="0"/>
            </a:endParaRPr>
          </a:p>
        </p:txBody>
      </p:sp>
      <p:sp>
        <p:nvSpPr>
          <p:cNvPr id="22" name="TextBox 21"/>
          <p:cNvSpPr txBox="1"/>
          <p:nvPr/>
        </p:nvSpPr>
        <p:spPr>
          <a:xfrm>
            <a:off x="2353647" y="3804311"/>
            <a:ext cx="542136" cy="261610"/>
          </a:xfrm>
          <a:prstGeom prst="rect">
            <a:avLst/>
          </a:prstGeom>
          <a:noFill/>
        </p:spPr>
        <p:txBody>
          <a:bodyPr wrap="none" rtlCol="0">
            <a:spAutoFit/>
          </a:bodyPr>
          <a:lstStyle/>
          <a:p>
            <a:r>
              <a:rPr lang="en-US" sz="1100" b="1" dirty="0" smtClean="0">
                <a:solidFill>
                  <a:schemeClr val="tx1"/>
                </a:solidFill>
                <a:latin typeface="Calibri" pitchFamily="34" charset="0"/>
              </a:rPr>
              <a:t>0.04%</a:t>
            </a:r>
            <a:endParaRPr lang="en-US" sz="1100" b="1" dirty="0">
              <a:solidFill>
                <a:schemeClr val="tx1"/>
              </a:solidFill>
              <a:latin typeface="Calibri" pitchFamily="34" charset="0"/>
            </a:endParaRPr>
          </a:p>
        </p:txBody>
      </p:sp>
      <p:graphicFrame>
        <p:nvGraphicFramePr>
          <p:cNvPr id="23" name="Table 22"/>
          <p:cNvGraphicFramePr>
            <a:graphicFrameLocks noGrp="1"/>
          </p:cNvGraphicFramePr>
          <p:nvPr/>
        </p:nvGraphicFramePr>
        <p:xfrm>
          <a:off x="3916643" y="1752044"/>
          <a:ext cx="2849084" cy="5749131"/>
        </p:xfrm>
        <a:graphic>
          <a:graphicData uri="http://schemas.openxmlformats.org/drawingml/2006/table">
            <a:tbl>
              <a:tblPr firstRow="1" bandRow="1">
                <a:effectLst>
                  <a:outerShdw blurRad="50800" dist="38100" dir="2700000" algn="tl" rotWithShape="0">
                    <a:prstClr val="black">
                      <a:alpha val="40000"/>
                    </a:prstClr>
                  </a:outerShdw>
                </a:effectLst>
              </a:tblPr>
              <a:tblGrid>
                <a:gridCol w="2182349"/>
                <a:gridCol w="666735"/>
              </a:tblGrid>
              <a:tr h="973296">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1000" b="1" i="0" u="none" strike="noStrike" kern="1200" dirty="0" smtClean="0">
                          <a:solidFill>
                            <a:schemeClr val="bg1"/>
                          </a:solidFill>
                          <a:latin typeface="Calibri"/>
                          <a:ea typeface="+mn-ea"/>
                        </a:rPr>
                        <a:t>Type of Products</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394874"/>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All</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(n=4885)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rgbClr val="394874"/>
                    </a:solidFill>
                  </a:tcPr>
                </a:tc>
              </a:tr>
              <a:tr h="274320">
                <a:tc>
                  <a:txBody>
                    <a:bodyPr/>
                    <a:lstStyle/>
                    <a:p>
                      <a:pPr algn="l" fontAlgn="b"/>
                      <a:r>
                        <a:rPr lang="en-US" sz="1100" b="1" i="0" u="none" strike="noStrike" dirty="0" smtClean="0">
                          <a:solidFill>
                            <a:srgbClr val="000000"/>
                          </a:solidFill>
                          <a:latin typeface="Calibri"/>
                        </a:rPr>
                        <a:t> Horticulture / Agriculture</a:t>
                      </a:r>
                      <a:endParaRPr lang="en-US" sz="1100" b="1" i="0" u="none" strike="noStrike" dirty="0">
                        <a:solidFill>
                          <a:srgbClr val="00000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algn="ctr" fontAlgn="ctr"/>
                      <a:r>
                        <a:rPr lang="en-US" sz="1100" b="1" i="0" u="none" strike="noStrike" dirty="0" smtClean="0">
                          <a:solidFill>
                            <a:srgbClr val="000000"/>
                          </a:solidFill>
                          <a:latin typeface="Calibri"/>
                        </a:rPr>
                        <a:t>86%</a:t>
                      </a:r>
                      <a:endParaRPr lang="en-US" sz="1100" b="1" i="0" u="none" strike="noStrike" dirty="0">
                        <a:solidFill>
                          <a:srgbClr val="000000"/>
                        </a:solidFill>
                        <a:latin typeface="Calibri"/>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r>
              <a:tr h="274320">
                <a:tc>
                  <a:txBody>
                    <a:bodyPr/>
                    <a:lstStyle/>
                    <a:p>
                      <a:pPr marL="109538" indent="0" algn="l" fontAlgn="b"/>
                      <a:r>
                        <a:rPr lang="en-US" sz="1100" b="0" i="0" u="none" strike="noStrike" kern="1200" dirty="0" smtClean="0">
                          <a:solidFill>
                            <a:srgbClr val="002060"/>
                          </a:solidFill>
                          <a:latin typeface="Calibri"/>
                          <a:ea typeface="+mn-ea"/>
                          <a:cs typeface="+mn-cs"/>
                        </a:rPr>
                        <a:t> Only Horticulture / Agriculture</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smtClean="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109538" indent="0" algn="l" fontAlgn="b"/>
                      <a:r>
                        <a:rPr lang="en-US" sz="1100" b="0" i="0" u="none" strike="noStrike" kern="1200" dirty="0" smtClean="0">
                          <a:solidFill>
                            <a:srgbClr val="002060"/>
                          </a:solidFill>
                          <a:latin typeface="Calibri"/>
                          <a:ea typeface="+mn-ea"/>
                          <a:cs typeface="+mn-cs"/>
                        </a:rPr>
                        <a:t> Horticulture / Agriculture and Processed Food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smtClean="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109538" indent="0" algn="l" fontAlgn="b"/>
                      <a:r>
                        <a:rPr lang="en-US" sz="1100" b="0" i="0" u="none" strike="noStrike" kern="1200" dirty="0" smtClean="0">
                          <a:solidFill>
                            <a:srgbClr val="002060"/>
                          </a:solidFill>
                          <a:latin typeface="Calibri"/>
                          <a:ea typeface="+mn-ea"/>
                          <a:cs typeface="+mn-cs"/>
                        </a:rPr>
                        <a:t> Horticulture / Agriculture and Animal Husbandry</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smtClean="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109538" indent="0" algn="l" fontAlgn="b"/>
                      <a:r>
                        <a:rPr lang="en-US" sz="1100" b="0" i="0" u="none" strike="noStrike" kern="1200" dirty="0" smtClean="0">
                          <a:solidFill>
                            <a:srgbClr val="002060"/>
                          </a:solidFill>
                          <a:latin typeface="Calibri"/>
                          <a:ea typeface="+mn-ea"/>
                          <a:cs typeface="+mn-cs"/>
                        </a:rPr>
                        <a:t> Horticulture / Agriculture and Pharmaceuticals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smtClean="0">
                          <a:solidFill>
                            <a:srgbClr val="002060"/>
                          </a:solidFill>
                          <a:latin typeface="Calibri"/>
                          <a:ea typeface="+mn-ea"/>
                          <a:cs typeface="+mn-cs"/>
                        </a:rPr>
                        <a:t>0.3%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109538" marR="0" indent="0" algn="l" defTabSz="914400" rtl="0" eaLnBrk="1" fontAlgn="b" latinLnBrk="0" hangingPunct="1">
                        <a:lnSpc>
                          <a:spcPct val="100000"/>
                        </a:lnSpc>
                        <a:spcBef>
                          <a:spcPts val="0"/>
                        </a:spcBef>
                        <a:spcAft>
                          <a:spcPts val="0"/>
                        </a:spcAft>
                        <a:buClrTx/>
                        <a:buSzTx/>
                        <a:buFontTx/>
                        <a:buNone/>
                        <a:tabLst/>
                        <a:defRPr/>
                      </a:pPr>
                      <a:r>
                        <a:rPr lang="en-US" sz="1100" b="0" i="0" u="none" strike="noStrike" kern="1200" dirty="0" smtClean="0">
                          <a:solidFill>
                            <a:srgbClr val="002060"/>
                          </a:solidFill>
                          <a:latin typeface="Calibri"/>
                          <a:ea typeface="+mn-ea"/>
                          <a:cs typeface="+mn-cs"/>
                        </a:rPr>
                        <a:t> Horticulture / Agriculture /Processed Food/Animal</a:t>
                      </a:r>
                      <a:r>
                        <a:rPr lang="en-US" sz="1100" b="0" i="0" u="none" strike="noStrike" kern="1200" baseline="0" dirty="0" smtClean="0">
                          <a:solidFill>
                            <a:srgbClr val="002060"/>
                          </a:solidFill>
                          <a:latin typeface="Calibri"/>
                          <a:ea typeface="+mn-ea"/>
                          <a:cs typeface="+mn-cs"/>
                        </a:rPr>
                        <a:t> husbandry</a:t>
                      </a:r>
                      <a:endParaRPr lang="en-US" sz="1100" b="0" i="0" u="none" strike="noStrike" kern="1200" dirty="0" smtClean="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smtClean="0">
                          <a:solidFill>
                            <a:srgbClr val="002060"/>
                          </a:solidFill>
                          <a:latin typeface="Calibri"/>
                          <a:ea typeface="+mn-ea"/>
                          <a:cs typeface="+mn-cs"/>
                        </a:rPr>
                        <a:t>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109538" indent="0" algn="l" fontAlgn="b"/>
                      <a:r>
                        <a:rPr lang="en-US" sz="1100" b="0" i="0" u="none" strike="noStrike" kern="1200" dirty="0" smtClean="0">
                          <a:solidFill>
                            <a:srgbClr val="002060"/>
                          </a:solidFill>
                          <a:latin typeface="Calibri"/>
                          <a:ea typeface="+mn-ea"/>
                          <a:cs typeface="+mn-cs"/>
                        </a:rPr>
                        <a:t> Horticulture / Agriculture /Processed Food/Pharmaceuticals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smtClean="0">
                          <a:solidFill>
                            <a:srgbClr val="002060"/>
                          </a:solidFill>
                          <a:latin typeface="Calibri"/>
                          <a:ea typeface="+mn-ea"/>
                          <a:cs typeface="+mn-cs"/>
                        </a:rPr>
                        <a:t>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109538" marR="0" indent="0" algn="l" defTabSz="914400" rtl="0" eaLnBrk="1" fontAlgn="b" latinLnBrk="0" hangingPunct="1">
                        <a:lnSpc>
                          <a:spcPct val="100000"/>
                        </a:lnSpc>
                        <a:spcBef>
                          <a:spcPts val="0"/>
                        </a:spcBef>
                        <a:spcAft>
                          <a:spcPts val="0"/>
                        </a:spcAft>
                        <a:buClrTx/>
                        <a:buSzTx/>
                        <a:buFontTx/>
                        <a:buNone/>
                        <a:tabLst/>
                        <a:defRPr/>
                      </a:pPr>
                      <a:r>
                        <a:rPr lang="en-US" sz="1100" b="0" i="0" u="none" strike="noStrike" kern="1200" dirty="0" smtClean="0">
                          <a:solidFill>
                            <a:srgbClr val="002060"/>
                          </a:solidFill>
                          <a:latin typeface="Calibri"/>
                          <a:ea typeface="+mn-ea"/>
                          <a:cs typeface="+mn-cs"/>
                        </a:rPr>
                        <a:t> Horticulture / Agriculture /Animal Husbandry /Pharmaceuticals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smtClean="0">
                          <a:solidFill>
                            <a:srgbClr val="002060"/>
                          </a:solidFill>
                          <a:latin typeface="Calibri"/>
                          <a:ea typeface="+mn-ea"/>
                          <a:cs typeface="+mn-cs"/>
                        </a:rPr>
                        <a:t>0.04%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109538" indent="0" algn="l" fontAlgn="b"/>
                      <a:r>
                        <a:rPr lang="en-US" sz="1100" b="0" i="0" u="none" strike="noStrike" kern="1200" dirty="0" smtClean="0">
                          <a:solidFill>
                            <a:srgbClr val="002060"/>
                          </a:solidFill>
                          <a:latin typeface="Calibri"/>
                          <a:ea typeface="+mn-ea"/>
                          <a:cs typeface="+mn-cs"/>
                        </a:rPr>
                        <a:t> Horticulture / Agriculture /Processed Food/Animal Husbandry/Pharmaceuticals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smtClean="0">
                          <a:solidFill>
                            <a:srgbClr val="002060"/>
                          </a:solidFill>
                          <a:latin typeface="Calibri"/>
                          <a:ea typeface="+mn-ea"/>
                          <a:cs typeface="+mn-cs"/>
                        </a:rPr>
                        <a:t>0.2%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100" b="1" i="0" u="none" strike="noStrike" dirty="0">
                          <a:solidFill>
                            <a:srgbClr val="000000"/>
                          </a:solidFill>
                          <a:latin typeface="Calibri"/>
                        </a:rPr>
                        <a:t> Processed food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algn="ctr"/>
                      <a:r>
                        <a:rPr lang="en-US" sz="1100" b="1" i="0" u="none" strike="noStrike" kern="1200" dirty="0" smtClean="0">
                          <a:solidFill>
                            <a:srgbClr val="00000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r>
              <a:tr h="274320">
                <a:tc>
                  <a:txBody>
                    <a:bodyPr/>
                    <a:lstStyle/>
                    <a:p>
                      <a:pPr marL="109538" indent="0" algn="l" defTabSz="914400" rtl="0" eaLnBrk="1" fontAlgn="ctr" latinLnBrk="0" hangingPunct="1"/>
                      <a:r>
                        <a:rPr lang="en-US" sz="1100" b="0" i="0" u="none" strike="noStrike" kern="1200" dirty="0" smtClean="0">
                          <a:solidFill>
                            <a:srgbClr val="002060"/>
                          </a:solidFill>
                          <a:latin typeface="Calibri"/>
                          <a:ea typeface="+mn-ea"/>
                          <a:cs typeface="+mn-cs"/>
                        </a:rPr>
                        <a:t> Only Processed food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algn="l" defTabSz="914400" rtl="0" eaLnBrk="1" fontAlgn="ctr" latinLnBrk="0" hangingPunct="1"/>
                      <a:r>
                        <a:rPr lang="en-US" sz="1100" b="1" i="0" u="none" strike="noStrike" kern="1200" dirty="0" smtClean="0">
                          <a:solidFill>
                            <a:srgbClr val="000000"/>
                          </a:solidFill>
                          <a:latin typeface="Calibri"/>
                          <a:ea typeface="+mn-ea"/>
                          <a:cs typeface="+mn-cs"/>
                        </a:rPr>
                        <a:t> Animal Husbandry</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algn="ctr"/>
                      <a:r>
                        <a:rPr lang="en-US" sz="1100" b="1" i="0" u="none" strike="noStrike" kern="1200" dirty="0" smtClean="0">
                          <a:solidFill>
                            <a:srgbClr val="00000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r>
              <a:tr h="274320">
                <a:tc>
                  <a:txBody>
                    <a:bodyPr/>
                    <a:lstStyle/>
                    <a:p>
                      <a:pPr marL="109538" indent="0" algn="l" defTabSz="914400" rtl="0" eaLnBrk="1" fontAlgn="ctr" latinLnBrk="0" hangingPunct="1"/>
                      <a:r>
                        <a:rPr lang="en-US" sz="1100" b="0" i="0" u="none" strike="noStrike" kern="1200" dirty="0" smtClean="0">
                          <a:solidFill>
                            <a:srgbClr val="002060"/>
                          </a:solidFill>
                          <a:latin typeface="Calibri"/>
                          <a:ea typeface="+mn-ea"/>
                          <a:cs typeface="+mn-cs"/>
                        </a:rPr>
                        <a:t> Only Animal Husbandry</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algn="l" defTabSz="914400" rtl="0" eaLnBrk="1" fontAlgn="ctr" latinLnBrk="0" hangingPunct="1"/>
                      <a:r>
                        <a:rPr lang="en-US" sz="1100" b="1" i="0" u="none" strike="noStrike" kern="1200" dirty="0" smtClean="0">
                          <a:solidFill>
                            <a:srgbClr val="000000"/>
                          </a:solidFill>
                          <a:latin typeface="Calibri"/>
                          <a:ea typeface="+mn-ea"/>
                          <a:cs typeface="+mn-cs"/>
                        </a:rPr>
                        <a:t> Pharmaceuticals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c>
                  <a:txBody>
                    <a:bodyPr/>
                    <a:lstStyle/>
                    <a:p>
                      <a:pPr algn="ctr"/>
                      <a:r>
                        <a:rPr lang="en-US" sz="1100" b="1" i="0" u="none" strike="noStrike" kern="1200" dirty="0" smtClean="0">
                          <a:solidFill>
                            <a:srgbClr val="00000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tx1">
                        <a:lumMod val="10000"/>
                        <a:lumOff val="90000"/>
                      </a:schemeClr>
                    </a:solidFill>
                  </a:tcPr>
                </a:tc>
              </a:tr>
              <a:tr h="274320">
                <a:tc>
                  <a:txBody>
                    <a:bodyPr/>
                    <a:lstStyle/>
                    <a:p>
                      <a:pPr marL="109538" indent="0" algn="l" defTabSz="914400" rtl="0" eaLnBrk="1" fontAlgn="ctr" latinLnBrk="0" hangingPunct="1"/>
                      <a:r>
                        <a:rPr lang="en-US" sz="1100" b="0" i="0" u="none" strike="noStrike" kern="1200" dirty="0" smtClean="0">
                          <a:solidFill>
                            <a:srgbClr val="002060"/>
                          </a:solidFill>
                          <a:latin typeface="Calibri"/>
                          <a:ea typeface="+mn-ea"/>
                          <a:cs typeface="+mn-cs"/>
                        </a:rPr>
                        <a:t> Only Pharmaceuticals</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100" b="0" i="0" u="none" strike="noStrike" kern="1200" dirty="0" smtClean="0">
                          <a:solidFill>
                            <a:srgbClr val="002060"/>
                          </a:solidFill>
                          <a:latin typeface="Calibri"/>
                          <a:ea typeface="+mn-ea"/>
                          <a:cs typeface="+mn-cs"/>
                        </a:rPr>
                        <a:t>0.1%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4" name="TextBox 23"/>
          <p:cNvSpPr txBox="1"/>
          <p:nvPr/>
        </p:nvSpPr>
        <p:spPr>
          <a:xfrm>
            <a:off x="1370457" y="4108724"/>
            <a:ext cx="542136" cy="261610"/>
          </a:xfrm>
          <a:prstGeom prst="rect">
            <a:avLst/>
          </a:prstGeom>
          <a:noFill/>
        </p:spPr>
        <p:txBody>
          <a:bodyPr wrap="none" rtlCol="0">
            <a:spAutoFit/>
          </a:bodyPr>
          <a:lstStyle/>
          <a:p>
            <a:r>
              <a:rPr lang="en-US" sz="1100" b="1" dirty="0" smtClean="0">
                <a:solidFill>
                  <a:schemeClr val="tx1"/>
                </a:solidFill>
                <a:latin typeface="Calibri" pitchFamily="34" charset="0"/>
              </a:rPr>
              <a:t>0.04%</a:t>
            </a:r>
            <a:endParaRPr lang="en-US" sz="1100" b="1" dirty="0">
              <a:solidFill>
                <a:schemeClr val="tx1"/>
              </a:solidFill>
              <a:latin typeface="Calibri" pitchFamily="34" charset="0"/>
            </a:endParaRPr>
          </a:p>
        </p:txBody>
      </p:sp>
      <p:sp>
        <p:nvSpPr>
          <p:cNvPr id="25" name="TextBox 24"/>
          <p:cNvSpPr txBox="1"/>
          <p:nvPr/>
        </p:nvSpPr>
        <p:spPr>
          <a:xfrm>
            <a:off x="1590958" y="3856671"/>
            <a:ext cx="442749" cy="246221"/>
          </a:xfrm>
          <a:prstGeom prst="rect">
            <a:avLst/>
          </a:prstGeom>
          <a:noFill/>
        </p:spPr>
        <p:txBody>
          <a:bodyPr wrap="none" rtlCol="0">
            <a:spAutoFit/>
          </a:bodyPr>
          <a:lstStyle/>
          <a:p>
            <a:r>
              <a:rPr lang="en-US" sz="1000" b="1" dirty="0" smtClean="0">
                <a:solidFill>
                  <a:schemeClr val="tx1"/>
                </a:solidFill>
                <a:latin typeface="Calibri" pitchFamily="34" charset="0"/>
              </a:rPr>
              <a:t>0.2%</a:t>
            </a:r>
            <a:endParaRPr lang="en-US" sz="1000" b="1" dirty="0">
              <a:solidFill>
                <a:schemeClr val="tx1"/>
              </a:solidFill>
              <a:latin typeface="Calibri" pitchFamily="34" charset="0"/>
            </a:endParaRPr>
          </a:p>
        </p:txBody>
      </p:sp>
      <p:sp>
        <p:nvSpPr>
          <p:cNvPr id="27" name="TextBox 26"/>
          <p:cNvSpPr txBox="1"/>
          <p:nvPr/>
        </p:nvSpPr>
        <p:spPr>
          <a:xfrm>
            <a:off x="1816099" y="4061099"/>
            <a:ext cx="470001" cy="261610"/>
          </a:xfrm>
          <a:prstGeom prst="rect">
            <a:avLst/>
          </a:prstGeom>
          <a:noFill/>
        </p:spPr>
        <p:txBody>
          <a:bodyPr wrap="none" rtlCol="0">
            <a:spAutoFit/>
          </a:bodyPr>
          <a:lstStyle/>
          <a:p>
            <a:r>
              <a:rPr lang="en-US" sz="1100" b="1" dirty="0" smtClean="0">
                <a:solidFill>
                  <a:schemeClr val="tx1"/>
                </a:solidFill>
                <a:latin typeface="Calibri" pitchFamily="34" charset="0"/>
              </a:rPr>
              <a:t>0.2%</a:t>
            </a:r>
            <a:endParaRPr lang="en-US" sz="1100" b="1" dirty="0">
              <a:solidFill>
                <a:schemeClr val="tx1"/>
              </a:solidFill>
              <a:latin typeface="Calibri" pitchFamily="34" charset="0"/>
            </a:endParaRPr>
          </a:p>
        </p:txBody>
      </p:sp>
    </p:spTree>
  </p:cSld>
  <p:clrMapOvr>
    <a:masterClrMapping/>
  </p:clrMapOvr>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03"/>
          <p:cNvGrpSpPr/>
          <p:nvPr/>
        </p:nvGrpSpPr>
        <p:grpSpPr>
          <a:xfrm>
            <a:off x="2076450" y="7695926"/>
            <a:ext cx="2705100" cy="381000"/>
            <a:chOff x="4017101" y="4958248"/>
            <a:chExt cx="2705100" cy="381000"/>
          </a:xfrm>
        </p:grpSpPr>
        <p:sp>
          <p:nvSpPr>
            <p:cNvPr id="121" name="Rectangle 120"/>
            <p:cNvSpPr/>
            <p:nvPr/>
          </p:nvSpPr>
          <p:spPr bwMode="auto">
            <a:xfrm>
              <a:off x="4017101" y="4958248"/>
              <a:ext cx="2705100" cy="38100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4157743" y="5082061"/>
              <a:ext cx="2416022" cy="184666"/>
              <a:chOff x="503765" y="1517738"/>
              <a:chExt cx="2416022" cy="184666"/>
            </a:xfrm>
          </p:grpSpPr>
          <p:grpSp>
            <p:nvGrpSpPr>
              <p:cNvPr id="5" name="Group 92"/>
              <p:cNvGrpSpPr/>
              <p:nvPr/>
            </p:nvGrpSpPr>
            <p:grpSpPr>
              <a:xfrm>
                <a:off x="503765" y="1517738"/>
                <a:ext cx="509773" cy="184666"/>
                <a:chOff x="1846043" y="4049798"/>
                <a:chExt cx="509773" cy="184666"/>
              </a:xfrm>
            </p:grpSpPr>
            <p:sp>
              <p:nvSpPr>
                <p:cNvPr id="130" name="Rectangle 12"/>
                <p:cNvSpPr>
                  <a:spLocks noChangeArrowheads="1"/>
                </p:cNvSpPr>
                <p:nvPr/>
              </p:nvSpPr>
              <p:spPr bwMode="auto">
                <a:xfrm>
                  <a:off x="1846043" y="4091331"/>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31" name="Rectangle 13"/>
                <p:cNvSpPr>
                  <a:spLocks noChangeArrowheads="1"/>
                </p:cNvSpPr>
                <p:nvPr/>
              </p:nvSpPr>
              <p:spPr bwMode="auto">
                <a:xfrm>
                  <a:off x="2012773" y="4049798"/>
                  <a:ext cx="3430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Good</a:t>
                  </a:r>
                  <a:endParaRPr lang="en-US" sz="1200" b="1" i="1" dirty="0">
                    <a:solidFill>
                      <a:srgbClr val="002060"/>
                    </a:solidFill>
                    <a:latin typeface="Arial" pitchFamily="34" charset="0"/>
                  </a:endParaRPr>
                </a:p>
              </p:txBody>
            </p:sp>
          </p:grpSp>
          <p:grpSp>
            <p:nvGrpSpPr>
              <p:cNvPr id="7" name="Group 21"/>
              <p:cNvGrpSpPr/>
              <p:nvPr/>
            </p:nvGrpSpPr>
            <p:grpSpPr>
              <a:xfrm>
                <a:off x="1173567" y="1517738"/>
                <a:ext cx="1746220" cy="184666"/>
                <a:chOff x="3066708" y="3785479"/>
                <a:chExt cx="1746220" cy="184666"/>
              </a:xfrm>
            </p:grpSpPr>
            <p:sp>
              <p:nvSpPr>
                <p:cNvPr id="125" name="Rectangle 14"/>
                <p:cNvSpPr>
                  <a:spLocks noChangeArrowheads="1"/>
                </p:cNvSpPr>
                <p:nvPr/>
              </p:nvSpPr>
              <p:spPr bwMode="auto">
                <a:xfrm>
                  <a:off x="3066708" y="3827012"/>
                  <a:ext cx="101600" cy="101600"/>
                </a:xfrm>
                <a:prstGeom prst="rect">
                  <a:avLst/>
                </a:prstGeom>
                <a:gradFill flip="none" rotWithShape="1">
                  <a:gsLst>
                    <a:gs pos="0">
                      <a:srgbClr val="A2D2F2">
                        <a:shade val="30000"/>
                        <a:satMod val="115000"/>
                      </a:srgbClr>
                    </a:gs>
                    <a:gs pos="50000">
                      <a:srgbClr val="A2D2F2">
                        <a:shade val="67500"/>
                        <a:satMod val="115000"/>
                      </a:srgbClr>
                    </a:gs>
                    <a:gs pos="100000">
                      <a:srgbClr val="A2D2F2">
                        <a:shade val="100000"/>
                        <a:satMod val="115000"/>
                      </a:srgbClr>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26" name="Rectangle 15"/>
                <p:cNvSpPr>
                  <a:spLocks noChangeArrowheads="1"/>
                </p:cNvSpPr>
                <p:nvPr/>
              </p:nvSpPr>
              <p:spPr bwMode="auto">
                <a:xfrm>
                  <a:off x="3234232" y="3785479"/>
                  <a:ext cx="24340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Fair</a:t>
                  </a:r>
                  <a:endParaRPr lang="en-US" sz="1200" b="1" i="1" dirty="0">
                    <a:solidFill>
                      <a:srgbClr val="002060"/>
                    </a:solidFill>
                    <a:latin typeface="Arial" pitchFamily="34" charset="0"/>
                  </a:endParaRPr>
                </a:p>
              </p:txBody>
            </p:sp>
            <p:sp>
              <p:nvSpPr>
                <p:cNvPr id="128" name="Rectangle 127"/>
                <p:cNvSpPr>
                  <a:spLocks noChangeArrowheads="1"/>
                </p:cNvSpPr>
                <p:nvPr/>
              </p:nvSpPr>
              <p:spPr bwMode="auto">
                <a:xfrm>
                  <a:off x="3614994" y="3827012"/>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29" name="Rectangle 128"/>
                <p:cNvSpPr>
                  <a:spLocks noChangeArrowheads="1"/>
                </p:cNvSpPr>
                <p:nvPr/>
              </p:nvSpPr>
              <p:spPr bwMode="auto">
                <a:xfrm>
                  <a:off x="3782518" y="3785479"/>
                  <a:ext cx="103041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Not Satisfactory</a:t>
                  </a:r>
                  <a:endParaRPr lang="en-US" sz="1200" b="1" i="1" dirty="0">
                    <a:solidFill>
                      <a:srgbClr val="002060"/>
                    </a:solidFill>
                    <a:latin typeface="Arial" pitchFamily="34" charset="0"/>
                  </a:endParaRPr>
                </a:p>
              </p:txBody>
            </p:sp>
          </p:grpSp>
        </p:grpSp>
      </p:grpSp>
      <p:sp>
        <p:nvSpPr>
          <p:cNvPr id="8" name="Title 7"/>
          <p:cNvSpPr>
            <a:spLocks noGrp="1"/>
          </p:cNvSpPr>
          <p:nvPr>
            <p:ph type="title"/>
          </p:nvPr>
        </p:nvSpPr>
        <p:spPr/>
        <p:txBody>
          <a:bodyPr/>
          <a:lstStyle/>
          <a:p>
            <a:r>
              <a:rPr lang="en-US" dirty="0" smtClean="0"/>
              <a:t>6.3 BUILDING EXTERNAL CONDITION </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46" name="Round Diagonal Corner Rectangle 45"/>
          <p:cNvSpPr/>
          <p:nvPr/>
        </p:nvSpPr>
        <p:spPr bwMode="auto">
          <a:xfrm>
            <a:off x="338287" y="8266401"/>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Close to 90% of the cold stores in South have good external condition. Other zones also have a relatively high percentage of CS’s with good external condition.</a:t>
            </a:r>
            <a:endParaRPr lang="en-US" sz="1200" dirty="0">
              <a:solidFill>
                <a:srgbClr val="002060"/>
              </a:solidFill>
              <a:latin typeface="Calibri" pitchFamily="34" charset="0"/>
            </a:endParaRPr>
          </a:p>
        </p:txBody>
      </p:sp>
      <p:graphicFrame>
        <p:nvGraphicFramePr>
          <p:cNvPr id="47" name="Chart 46"/>
          <p:cNvGraphicFramePr/>
          <p:nvPr>
            <p:extLst>
              <p:ext uri="{D42A27DB-BD31-4B8C-83A1-F6EECF244321}">
                <p14:modId xmlns="" xmlns:p14="http://schemas.microsoft.com/office/powerpoint/2010/main" val="1712051055"/>
              </p:ext>
            </p:extLst>
          </p:nvPr>
        </p:nvGraphicFramePr>
        <p:xfrm>
          <a:off x="104734" y="1871436"/>
          <a:ext cx="1247816" cy="1917752"/>
        </p:xfrm>
        <a:graphic>
          <a:graphicData uri="http://schemas.openxmlformats.org/drawingml/2006/chart">
            <c:chart xmlns:c="http://schemas.openxmlformats.org/drawingml/2006/chart" xmlns:r="http://schemas.openxmlformats.org/officeDocument/2006/relationships" r:id="rId2"/>
          </a:graphicData>
        </a:graphic>
      </p:graphicFrame>
      <p:sp>
        <p:nvSpPr>
          <p:cNvPr id="54" name="Round Diagonal Corner Rectangle 53"/>
          <p:cNvSpPr/>
          <p:nvPr/>
        </p:nvSpPr>
        <p:spPr bwMode="auto">
          <a:xfrm>
            <a:off x="338287" y="4166023"/>
            <a:ext cx="6309360" cy="815636"/>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400" dirty="0" smtClean="0">
                <a:solidFill>
                  <a:srgbClr val="002060"/>
                </a:solidFill>
                <a:latin typeface="Calibri" pitchFamily="34" charset="0"/>
              </a:rPr>
              <a:t>The recording of the condition of facilities were based on observation of researchers visiting the cold stores.</a:t>
            </a:r>
          </a:p>
          <a:p>
            <a:pPr marL="177800" lvl="1" indent="-177800" algn="just">
              <a:buFont typeface="Arial" pitchFamily="34" charset="0"/>
              <a:buChar char="•"/>
            </a:pPr>
            <a:r>
              <a:rPr lang="en-US" sz="1400" dirty="0" smtClean="0">
                <a:solidFill>
                  <a:srgbClr val="002060"/>
                </a:solidFill>
                <a:latin typeface="Calibri" pitchFamily="34" charset="0"/>
              </a:rPr>
              <a:t>The external condition of over 80% of the cold stores is rated to be good. </a:t>
            </a:r>
            <a:endParaRPr lang="en-US" sz="1400" dirty="0">
              <a:solidFill>
                <a:srgbClr val="002060"/>
              </a:solidFill>
              <a:latin typeface="Calibri" pitchFamily="34" charset="0"/>
            </a:endParaRPr>
          </a:p>
        </p:txBody>
      </p:sp>
      <p:cxnSp>
        <p:nvCxnSpPr>
          <p:cNvPr id="55" name="Straight Connector 54"/>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56" name="TextBox 55"/>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71" name="Chart 70"/>
          <p:cNvGraphicFramePr/>
          <p:nvPr>
            <p:extLst>
              <p:ext uri="{D42A27DB-BD31-4B8C-83A1-F6EECF244321}">
                <p14:modId xmlns="" xmlns:p14="http://schemas.microsoft.com/office/powerpoint/2010/main" val="1712051055"/>
              </p:ext>
            </p:extLst>
          </p:nvPr>
        </p:nvGraphicFramePr>
        <p:xfrm>
          <a:off x="5595670" y="1871436"/>
          <a:ext cx="1247816" cy="19177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2" name="Chart 71"/>
          <p:cNvGraphicFramePr/>
          <p:nvPr>
            <p:extLst>
              <p:ext uri="{D42A27DB-BD31-4B8C-83A1-F6EECF244321}">
                <p14:modId xmlns="" xmlns:p14="http://schemas.microsoft.com/office/powerpoint/2010/main" val="1712051055"/>
              </p:ext>
            </p:extLst>
          </p:nvPr>
        </p:nvGraphicFramePr>
        <p:xfrm>
          <a:off x="1202921" y="1871436"/>
          <a:ext cx="1247816" cy="19177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3" name="Chart 72"/>
          <p:cNvGraphicFramePr/>
          <p:nvPr>
            <p:extLst>
              <p:ext uri="{D42A27DB-BD31-4B8C-83A1-F6EECF244321}">
                <p14:modId xmlns="" xmlns:p14="http://schemas.microsoft.com/office/powerpoint/2010/main" val="1712051055"/>
              </p:ext>
            </p:extLst>
          </p:nvPr>
        </p:nvGraphicFramePr>
        <p:xfrm>
          <a:off x="2301108" y="1871436"/>
          <a:ext cx="1247816" cy="19177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1" name="Chart 80"/>
          <p:cNvGraphicFramePr/>
          <p:nvPr>
            <p:extLst>
              <p:ext uri="{D42A27DB-BD31-4B8C-83A1-F6EECF244321}">
                <p14:modId xmlns="" xmlns:p14="http://schemas.microsoft.com/office/powerpoint/2010/main" val="1712051055"/>
              </p:ext>
            </p:extLst>
          </p:nvPr>
        </p:nvGraphicFramePr>
        <p:xfrm>
          <a:off x="3399295" y="1871436"/>
          <a:ext cx="1247816" cy="19177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2" name="Chart 81"/>
          <p:cNvGraphicFramePr/>
          <p:nvPr>
            <p:extLst>
              <p:ext uri="{D42A27DB-BD31-4B8C-83A1-F6EECF244321}">
                <p14:modId xmlns="" xmlns:p14="http://schemas.microsoft.com/office/powerpoint/2010/main" val="1712051055"/>
              </p:ext>
            </p:extLst>
          </p:nvPr>
        </p:nvGraphicFramePr>
        <p:xfrm>
          <a:off x="4497482" y="1871436"/>
          <a:ext cx="1247816" cy="19177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83" name="Chart 82"/>
          <p:cNvGraphicFramePr/>
          <p:nvPr>
            <p:extLst>
              <p:ext uri="{D42A27DB-BD31-4B8C-83A1-F6EECF244321}">
                <p14:modId xmlns="" xmlns:p14="http://schemas.microsoft.com/office/powerpoint/2010/main" val="1712051055"/>
              </p:ext>
            </p:extLst>
          </p:nvPr>
        </p:nvGraphicFramePr>
        <p:xfrm>
          <a:off x="104734" y="5782126"/>
          <a:ext cx="1247816" cy="19177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84" name="Chart 83"/>
          <p:cNvGraphicFramePr/>
          <p:nvPr>
            <p:extLst>
              <p:ext uri="{D42A27DB-BD31-4B8C-83A1-F6EECF244321}">
                <p14:modId xmlns="" xmlns:p14="http://schemas.microsoft.com/office/powerpoint/2010/main" val="1712051055"/>
              </p:ext>
            </p:extLst>
          </p:nvPr>
        </p:nvGraphicFramePr>
        <p:xfrm>
          <a:off x="5595670" y="5782126"/>
          <a:ext cx="1247816" cy="19177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87" name="Chart 86"/>
          <p:cNvGraphicFramePr/>
          <p:nvPr>
            <p:extLst>
              <p:ext uri="{D42A27DB-BD31-4B8C-83A1-F6EECF244321}">
                <p14:modId xmlns="" xmlns:p14="http://schemas.microsoft.com/office/powerpoint/2010/main" val="1712051055"/>
              </p:ext>
            </p:extLst>
          </p:nvPr>
        </p:nvGraphicFramePr>
        <p:xfrm>
          <a:off x="2850202" y="5782126"/>
          <a:ext cx="1247816" cy="19177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90" name="Chart 89"/>
          <p:cNvGraphicFramePr/>
          <p:nvPr>
            <p:extLst>
              <p:ext uri="{D42A27DB-BD31-4B8C-83A1-F6EECF244321}">
                <p14:modId xmlns="" xmlns:p14="http://schemas.microsoft.com/office/powerpoint/2010/main" val="1712051055"/>
              </p:ext>
            </p:extLst>
          </p:nvPr>
        </p:nvGraphicFramePr>
        <p:xfrm>
          <a:off x="4222936" y="5782126"/>
          <a:ext cx="1247816" cy="1917752"/>
        </p:xfrm>
        <a:graphic>
          <a:graphicData uri="http://schemas.openxmlformats.org/drawingml/2006/chart">
            <c:chart xmlns:c="http://schemas.openxmlformats.org/drawingml/2006/chart" xmlns:r="http://schemas.openxmlformats.org/officeDocument/2006/relationships" r:id="rId11"/>
          </a:graphicData>
        </a:graphic>
      </p:graphicFrame>
      <p:grpSp>
        <p:nvGrpSpPr>
          <p:cNvPr id="9" name="Group 103"/>
          <p:cNvGrpSpPr/>
          <p:nvPr/>
        </p:nvGrpSpPr>
        <p:grpSpPr>
          <a:xfrm>
            <a:off x="2076450" y="3548063"/>
            <a:ext cx="2705100" cy="381000"/>
            <a:chOff x="4017101" y="4958248"/>
            <a:chExt cx="2705100" cy="381000"/>
          </a:xfrm>
        </p:grpSpPr>
        <p:sp>
          <p:nvSpPr>
            <p:cNvPr id="45" name="Rectangle 44"/>
            <p:cNvSpPr/>
            <p:nvPr/>
          </p:nvSpPr>
          <p:spPr bwMode="auto">
            <a:xfrm>
              <a:off x="4017101" y="4958248"/>
              <a:ext cx="2705100" cy="38100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10" name="Group 78"/>
            <p:cNvGrpSpPr/>
            <p:nvPr/>
          </p:nvGrpSpPr>
          <p:grpSpPr>
            <a:xfrm>
              <a:off x="4157743" y="5082061"/>
              <a:ext cx="2416022" cy="184666"/>
              <a:chOff x="503765" y="1517738"/>
              <a:chExt cx="2416022" cy="184666"/>
            </a:xfrm>
          </p:grpSpPr>
          <p:grpSp>
            <p:nvGrpSpPr>
              <p:cNvPr id="11" name="Group 92"/>
              <p:cNvGrpSpPr/>
              <p:nvPr/>
            </p:nvGrpSpPr>
            <p:grpSpPr>
              <a:xfrm>
                <a:off x="503765" y="1517738"/>
                <a:ext cx="509773" cy="184666"/>
                <a:chOff x="1846043" y="4049798"/>
                <a:chExt cx="509773" cy="184666"/>
              </a:xfrm>
            </p:grpSpPr>
            <p:sp>
              <p:nvSpPr>
                <p:cNvPr id="68" name="Rectangle 12"/>
                <p:cNvSpPr>
                  <a:spLocks noChangeArrowheads="1"/>
                </p:cNvSpPr>
                <p:nvPr/>
              </p:nvSpPr>
              <p:spPr bwMode="auto">
                <a:xfrm>
                  <a:off x="1846043" y="4091331"/>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74" name="Rectangle 13"/>
                <p:cNvSpPr>
                  <a:spLocks noChangeArrowheads="1"/>
                </p:cNvSpPr>
                <p:nvPr/>
              </p:nvSpPr>
              <p:spPr bwMode="auto">
                <a:xfrm>
                  <a:off x="2012773" y="4049798"/>
                  <a:ext cx="3430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Good</a:t>
                  </a:r>
                  <a:endParaRPr lang="en-US" sz="1200" b="1" i="1" dirty="0">
                    <a:solidFill>
                      <a:srgbClr val="002060"/>
                    </a:solidFill>
                    <a:latin typeface="Arial" pitchFamily="34" charset="0"/>
                  </a:endParaRPr>
                </a:p>
              </p:txBody>
            </p:sp>
          </p:grpSp>
          <p:grpSp>
            <p:nvGrpSpPr>
              <p:cNvPr id="12" name="Group 21"/>
              <p:cNvGrpSpPr/>
              <p:nvPr/>
            </p:nvGrpSpPr>
            <p:grpSpPr>
              <a:xfrm>
                <a:off x="1173567" y="1517738"/>
                <a:ext cx="1746220" cy="184666"/>
                <a:chOff x="3066708" y="3785479"/>
                <a:chExt cx="1746220" cy="184666"/>
              </a:xfrm>
            </p:grpSpPr>
            <p:sp>
              <p:nvSpPr>
                <p:cNvPr id="61" name="Rectangle 14"/>
                <p:cNvSpPr>
                  <a:spLocks noChangeArrowheads="1"/>
                </p:cNvSpPr>
                <p:nvPr/>
              </p:nvSpPr>
              <p:spPr bwMode="auto">
                <a:xfrm>
                  <a:off x="3066708" y="3827012"/>
                  <a:ext cx="101600" cy="101600"/>
                </a:xfrm>
                <a:prstGeom prst="rect">
                  <a:avLst/>
                </a:prstGeom>
                <a:gradFill flip="none" rotWithShape="1">
                  <a:gsLst>
                    <a:gs pos="0">
                      <a:srgbClr val="A2D2F2">
                        <a:shade val="30000"/>
                        <a:satMod val="115000"/>
                      </a:srgbClr>
                    </a:gs>
                    <a:gs pos="50000">
                      <a:srgbClr val="A2D2F2">
                        <a:shade val="67500"/>
                        <a:satMod val="115000"/>
                      </a:srgbClr>
                    </a:gs>
                    <a:gs pos="100000">
                      <a:srgbClr val="A2D2F2">
                        <a:shade val="100000"/>
                        <a:satMod val="115000"/>
                      </a:srgbClr>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63" name="Rectangle 15"/>
                <p:cNvSpPr>
                  <a:spLocks noChangeArrowheads="1"/>
                </p:cNvSpPr>
                <p:nvPr/>
              </p:nvSpPr>
              <p:spPr bwMode="auto">
                <a:xfrm>
                  <a:off x="3234232" y="3785479"/>
                  <a:ext cx="24340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Fair</a:t>
                  </a:r>
                  <a:endParaRPr lang="en-US" sz="1200" b="1" i="1" dirty="0">
                    <a:solidFill>
                      <a:srgbClr val="002060"/>
                    </a:solidFill>
                    <a:latin typeface="Arial" pitchFamily="34" charset="0"/>
                  </a:endParaRPr>
                </a:p>
              </p:txBody>
            </p:sp>
            <p:sp>
              <p:nvSpPr>
                <p:cNvPr id="64" name="Rectangle 63"/>
                <p:cNvSpPr>
                  <a:spLocks noChangeArrowheads="1"/>
                </p:cNvSpPr>
                <p:nvPr/>
              </p:nvSpPr>
              <p:spPr bwMode="auto">
                <a:xfrm>
                  <a:off x="3614994" y="3827012"/>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66" name="Rectangle 65"/>
                <p:cNvSpPr>
                  <a:spLocks noChangeArrowheads="1"/>
                </p:cNvSpPr>
                <p:nvPr/>
              </p:nvSpPr>
              <p:spPr bwMode="auto">
                <a:xfrm>
                  <a:off x="3782518" y="3785479"/>
                  <a:ext cx="103041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Not Satisfactory</a:t>
                  </a:r>
                  <a:endParaRPr lang="en-US" sz="1200" b="1" i="1" dirty="0">
                    <a:solidFill>
                      <a:srgbClr val="002060"/>
                    </a:solidFill>
                    <a:latin typeface="Arial" pitchFamily="34" charset="0"/>
                  </a:endParaRPr>
                </a:p>
              </p:txBody>
            </p:sp>
          </p:grpSp>
        </p:grpSp>
      </p:grpSp>
      <p:sp>
        <p:nvSpPr>
          <p:cNvPr id="59" name="TextBox 58"/>
          <p:cNvSpPr txBox="1"/>
          <p:nvPr/>
        </p:nvSpPr>
        <p:spPr>
          <a:xfrm>
            <a:off x="349006" y="1807577"/>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60" name="TextBox 59"/>
          <p:cNvSpPr txBox="1"/>
          <p:nvPr/>
        </p:nvSpPr>
        <p:spPr>
          <a:xfrm>
            <a:off x="1367603" y="1807577"/>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75" name="TextBox 74"/>
          <p:cNvSpPr txBox="1"/>
          <p:nvPr/>
        </p:nvSpPr>
        <p:spPr>
          <a:xfrm>
            <a:off x="2487058" y="1807577"/>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P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76" name="TextBox 75"/>
          <p:cNvSpPr txBox="1"/>
          <p:nvPr/>
        </p:nvSpPr>
        <p:spPr>
          <a:xfrm>
            <a:off x="3442585" y="1807577"/>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77" name="TextBox 76"/>
          <p:cNvSpPr txBox="1"/>
          <p:nvPr/>
        </p:nvSpPr>
        <p:spPr>
          <a:xfrm>
            <a:off x="4455904" y="1807577"/>
            <a:ext cx="1320754"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78" name="TextBox 77"/>
          <p:cNvSpPr txBox="1"/>
          <p:nvPr/>
        </p:nvSpPr>
        <p:spPr>
          <a:xfrm>
            <a:off x="5537246" y="1638300"/>
            <a:ext cx="1320754" cy="600164"/>
          </a:xfrm>
          <a:prstGeom prst="rect">
            <a:avLst/>
          </a:prstGeom>
          <a:noFill/>
        </p:spPr>
        <p:txBody>
          <a:bodyPr wrap="squar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sp>
        <p:nvSpPr>
          <p:cNvPr id="91" name="TextBox 90"/>
          <p:cNvSpPr txBox="1"/>
          <p:nvPr/>
        </p:nvSpPr>
        <p:spPr>
          <a:xfrm>
            <a:off x="349006" y="5823808"/>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92" name="TextBox 91"/>
          <p:cNvSpPr txBox="1"/>
          <p:nvPr/>
        </p:nvSpPr>
        <p:spPr>
          <a:xfrm>
            <a:off x="1630002" y="582380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93" name="TextBox 92"/>
          <p:cNvSpPr txBox="1"/>
          <p:nvPr/>
        </p:nvSpPr>
        <p:spPr>
          <a:xfrm>
            <a:off x="2987364" y="582380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94" name="TextBox 93"/>
          <p:cNvSpPr txBox="1"/>
          <p:nvPr/>
        </p:nvSpPr>
        <p:spPr>
          <a:xfrm>
            <a:off x="4268788" y="582380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95" name="TextBox 94"/>
          <p:cNvSpPr txBox="1"/>
          <p:nvPr/>
        </p:nvSpPr>
        <p:spPr>
          <a:xfrm>
            <a:off x="5537246" y="5823808"/>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graphicFrame>
        <p:nvGraphicFramePr>
          <p:cNvPr id="96" name="Chart 95"/>
          <p:cNvGraphicFramePr/>
          <p:nvPr>
            <p:extLst>
              <p:ext uri="{D42A27DB-BD31-4B8C-83A1-F6EECF244321}">
                <p14:modId xmlns="" xmlns:p14="http://schemas.microsoft.com/office/powerpoint/2010/main" val="1712051055"/>
              </p:ext>
            </p:extLst>
          </p:nvPr>
        </p:nvGraphicFramePr>
        <p:xfrm>
          <a:off x="1489034" y="5782126"/>
          <a:ext cx="1247816" cy="1917752"/>
        </p:xfrm>
        <a:graphic>
          <a:graphicData uri="http://schemas.openxmlformats.org/drawingml/2006/chart">
            <c:chart xmlns:c="http://schemas.openxmlformats.org/drawingml/2006/chart" xmlns:r="http://schemas.openxmlformats.org/officeDocument/2006/relationships" r:id="rId12"/>
          </a:graphicData>
        </a:graphic>
      </p:graphicFrame>
    </p:spTree>
  </p:cSld>
  <p:clrMapOvr>
    <a:masterClrMapping/>
  </p:clrMapOvr>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304801" y="6770688"/>
          <a:ext cx="6313841" cy="1334821"/>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504827"/>
                <a:gridCol w="621792"/>
                <a:gridCol w="621792"/>
                <a:gridCol w="621792"/>
                <a:gridCol w="621792"/>
                <a:gridCol w="731520"/>
                <a:gridCol w="594360"/>
                <a:gridCol w="621792"/>
              </a:tblGrid>
              <a:tr h="511861">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 All (n=5003)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Rajasthan </a:t>
                      </a: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n=104)</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Sikkim (n=5)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TN</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(n=102)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Tripura (n=9)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Uttaranchal (n=12)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WB </a:t>
                      </a:r>
                      <a:endParaRPr lang="en-US" sz="1000" b="1" i="0" u="none" strike="noStrike" kern="1200" dirty="0" smtClean="0">
                        <a:solidFill>
                          <a:schemeClr val="bg1"/>
                        </a:solidFill>
                        <a:latin typeface="Calibri"/>
                        <a:ea typeface="+mn-ea"/>
                        <a:cs typeface="+mn-cs"/>
                      </a:endParaRPr>
                    </a:p>
                    <a:p>
                      <a:pPr algn="ctr" fontAlgn="ct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n=464)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North East </a:t>
                      </a: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n=37)</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a:solidFill>
                            <a:srgbClr val="002060"/>
                          </a:solidFill>
                          <a:latin typeface="Calibri"/>
                          <a:ea typeface="+mn-ea"/>
                          <a:cs typeface="+mn-cs"/>
                        </a:rPr>
                        <a:t>Good</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a:solidFill>
                            <a:srgbClr val="002060"/>
                          </a:solidFill>
                          <a:latin typeface="Calibri"/>
                          <a:ea typeface="+mn-ea"/>
                          <a:cs typeface="+mn-cs"/>
                        </a:rPr>
                        <a:t>Fair</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a:solidFill>
                            <a:srgbClr val="002060"/>
                          </a:solidFill>
                          <a:latin typeface="Calibri"/>
                          <a:ea typeface="+mn-ea"/>
                          <a:cs typeface="+mn-cs"/>
                        </a:rPr>
                        <a:t>Not Satisfactory</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8" name="Title 7"/>
          <p:cNvSpPr>
            <a:spLocks noGrp="1"/>
          </p:cNvSpPr>
          <p:nvPr>
            <p:ph type="title"/>
          </p:nvPr>
        </p:nvSpPr>
        <p:spPr/>
        <p:txBody>
          <a:bodyPr/>
          <a:lstStyle/>
          <a:p>
            <a:r>
              <a:rPr lang="en-US" dirty="0" smtClean="0"/>
              <a:t>6.3 BUILDING EXTERNAL CONDITION </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5" name="Round Diagonal Corner Rectangle 14"/>
          <p:cNvSpPr/>
          <p:nvPr/>
        </p:nvSpPr>
        <p:spPr bwMode="auto">
          <a:xfrm>
            <a:off x="338287" y="8374766"/>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Half of the cold stores in Uttaranchal have fair external condition. Other states have a clear majority of CS’s with good external condition.</a:t>
            </a:r>
            <a:endParaRPr lang="en-US" sz="1200" dirty="0">
              <a:solidFill>
                <a:srgbClr val="002060"/>
              </a:solidFill>
              <a:latin typeface="Calibri" pitchFamily="34" charset="0"/>
            </a:endParaRPr>
          </a:p>
        </p:txBody>
      </p:sp>
      <p:graphicFrame>
        <p:nvGraphicFramePr>
          <p:cNvPr id="16" name="Table 15"/>
          <p:cNvGraphicFramePr>
            <a:graphicFrameLocks noGrp="1"/>
          </p:cNvGraphicFramePr>
          <p:nvPr>
            <p:extLst>
              <p:ext uri="{D42A27DB-BD31-4B8C-83A1-F6EECF244321}">
                <p14:modId xmlns="" xmlns:p14="http://schemas.microsoft.com/office/powerpoint/2010/main" val="1900869649"/>
              </p:ext>
            </p:extLst>
          </p:nvPr>
        </p:nvGraphicFramePr>
        <p:xfrm>
          <a:off x="304801" y="1523549"/>
          <a:ext cx="6324601" cy="1337556"/>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9496"/>
                <a:gridCol w="563673"/>
                <a:gridCol w="754748"/>
                <a:gridCol w="563673"/>
                <a:gridCol w="563673"/>
                <a:gridCol w="563673"/>
                <a:gridCol w="563673"/>
                <a:gridCol w="563673"/>
                <a:gridCol w="678319"/>
              </a:tblGrid>
              <a:tr h="514596">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Maharashtra </a:t>
                      </a:r>
                      <a:r>
                        <a:rPr lang="en-US" sz="1000" b="1" i="0" u="none" strike="noStrike" kern="1200" dirty="0">
                          <a:solidFill>
                            <a:schemeClr val="bg1"/>
                          </a:solidFill>
                          <a:latin typeface="Calibri"/>
                          <a:ea typeface="+mn-ea"/>
                          <a:cs typeface="+mn-cs"/>
                        </a:rPr>
                        <a:t>(n=451)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UP (n=1371)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 &amp; N (n=10)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AP (</a:t>
                      </a:r>
                      <a:r>
                        <a:rPr lang="en-US" sz="1000" b="1" i="0" u="none" strike="noStrike" kern="1200" dirty="0" smtClean="0">
                          <a:solidFill>
                            <a:schemeClr val="bg1"/>
                          </a:solidFill>
                          <a:latin typeface="Calibri"/>
                          <a:ea typeface="+mn-ea"/>
                          <a:cs typeface="+mn-cs"/>
                        </a:rPr>
                        <a:t>n=600)</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Assam (n=22)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Bihar (n=169)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Chandigarh (n=3)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a:solidFill>
                            <a:srgbClr val="002060"/>
                          </a:solidFill>
                          <a:latin typeface="Calibri"/>
                          <a:ea typeface="+mn-ea"/>
                          <a:cs typeface="+mn-cs"/>
                        </a:rPr>
                        <a:t>Good</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a:solidFill>
                            <a:srgbClr val="002060"/>
                          </a:solidFill>
                          <a:latin typeface="Calibri"/>
                          <a:ea typeface="+mn-ea"/>
                          <a:cs typeface="+mn-cs"/>
                        </a:rPr>
                        <a:t>Fair</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a:solidFill>
                            <a:srgbClr val="002060"/>
                          </a:solidFill>
                          <a:latin typeface="Calibri"/>
                          <a:ea typeface="+mn-ea"/>
                          <a:cs typeface="+mn-cs"/>
                        </a:rPr>
                        <a:t>Not Satisfactory</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b" latinLnBrk="0" hangingPunct="1">
                        <a:spcBef>
                          <a:spcPts val="0"/>
                        </a:spcBef>
                        <a:spcAft>
                          <a:spcPts val="0"/>
                        </a:spcAft>
                      </a:pP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9" name="Table 18"/>
          <p:cNvGraphicFramePr>
            <a:graphicFrameLocks noGrp="1"/>
          </p:cNvGraphicFramePr>
          <p:nvPr>
            <p:extLst>
              <p:ext uri="{D42A27DB-BD31-4B8C-83A1-F6EECF244321}">
                <p14:modId xmlns="" xmlns:p14="http://schemas.microsoft.com/office/powerpoint/2010/main" val="1900869649"/>
              </p:ext>
            </p:extLst>
          </p:nvPr>
        </p:nvGraphicFramePr>
        <p:xfrm>
          <a:off x="304801" y="3262159"/>
          <a:ext cx="6305549" cy="13716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 All (n=5003)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C’garh (n=76)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Delhi (n=35)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Goa</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(n=7)</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Gujarat (</a:t>
                      </a:r>
                      <a:r>
                        <a:rPr lang="en-US" sz="1000" b="1" i="0" u="none" strike="noStrike" kern="1200" dirty="0" smtClean="0">
                          <a:solidFill>
                            <a:schemeClr val="bg1"/>
                          </a:solidFill>
                          <a:latin typeface="Calibri"/>
                          <a:ea typeface="+mn-ea"/>
                          <a:cs typeface="+mn-cs"/>
                        </a:rPr>
                        <a:t>n=399)</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Haryana (</a:t>
                      </a:r>
                      <a:r>
                        <a:rPr lang="en-US" sz="1000" b="1" i="0" u="none" strike="noStrike" kern="1200" dirty="0" smtClean="0">
                          <a:solidFill>
                            <a:schemeClr val="bg1"/>
                          </a:solidFill>
                          <a:latin typeface="Calibri"/>
                          <a:ea typeface="+mn-ea"/>
                          <a:cs typeface="+mn-cs"/>
                        </a:rPr>
                        <a:t>n=185)</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HP</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(n=14)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J &amp; K (n=16)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a:solidFill>
                            <a:srgbClr val="002060"/>
                          </a:solidFill>
                          <a:latin typeface="Calibri"/>
                          <a:ea typeface="+mn-ea"/>
                          <a:cs typeface="+mn-cs"/>
                        </a:rPr>
                        <a:t>Good</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a:solidFill>
                            <a:srgbClr val="002060"/>
                          </a:solidFill>
                          <a:latin typeface="Calibri"/>
                          <a:ea typeface="+mn-ea"/>
                          <a:cs typeface="+mn-cs"/>
                        </a:rPr>
                        <a:t>Fair</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a:solidFill>
                            <a:srgbClr val="002060"/>
                          </a:solidFill>
                          <a:latin typeface="Calibri"/>
                          <a:ea typeface="+mn-ea"/>
                          <a:cs typeface="+mn-cs"/>
                        </a:rPr>
                        <a:t>Not Satisfactory</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0" name="Table 19"/>
          <p:cNvGraphicFramePr>
            <a:graphicFrameLocks noGrp="1"/>
          </p:cNvGraphicFramePr>
          <p:nvPr>
            <p:extLst>
              <p:ext uri="{D42A27DB-BD31-4B8C-83A1-F6EECF244321}">
                <p14:modId xmlns="" xmlns:p14="http://schemas.microsoft.com/office/powerpoint/2010/main" val="1900869649"/>
              </p:ext>
            </p:extLst>
          </p:nvPr>
        </p:nvGraphicFramePr>
        <p:xfrm>
          <a:off x="304801" y="5034813"/>
          <a:ext cx="6305553" cy="1334821"/>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504827"/>
                <a:gridCol w="591035"/>
                <a:gridCol w="603064"/>
                <a:gridCol w="492798"/>
                <a:gridCol w="547931"/>
                <a:gridCol w="547931"/>
                <a:gridCol w="444535"/>
                <a:gridCol w="677732"/>
                <a:gridCol w="521526"/>
              </a:tblGrid>
              <a:tr h="511861">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 All (n=5003)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Jharkhand (n=19)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Karnataka (n=188)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Kerala (n=143)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MP (n=156)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Nagaland (n=1)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Orissa (n=38)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Pondicherry </a:t>
                      </a:r>
                      <a:r>
                        <a:rPr lang="en-US" sz="1000" b="1" i="0" u="none" strike="noStrike" kern="1200" dirty="0">
                          <a:solidFill>
                            <a:schemeClr val="bg1"/>
                          </a:solidFill>
                          <a:latin typeface="Calibri"/>
                          <a:ea typeface="+mn-ea"/>
                          <a:cs typeface="+mn-cs"/>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Punjab (n=402)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b"/>
                      <a:r>
                        <a:rPr lang="en-US" sz="1000" b="0" i="0" u="none" strike="noStrike" kern="1200" dirty="0">
                          <a:solidFill>
                            <a:srgbClr val="002060"/>
                          </a:solidFill>
                          <a:latin typeface="Calibri"/>
                          <a:ea typeface="+mn-ea"/>
                          <a:cs typeface="+mn-cs"/>
                        </a:rPr>
                        <a:t>Good</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a:solidFill>
                            <a:srgbClr val="002060"/>
                          </a:solidFill>
                          <a:latin typeface="Calibri"/>
                          <a:ea typeface="+mn-ea"/>
                          <a:cs typeface="+mn-cs"/>
                        </a:rPr>
                        <a:t>Fair</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b"/>
                      <a:r>
                        <a:rPr lang="en-US" sz="1000" b="0" i="0" u="none" strike="noStrike" kern="1200" dirty="0">
                          <a:solidFill>
                            <a:srgbClr val="002060"/>
                          </a:solidFill>
                          <a:latin typeface="Calibri"/>
                          <a:ea typeface="+mn-ea"/>
                          <a:cs typeface="+mn-cs"/>
                        </a:rPr>
                        <a:t>Not Satisfactory</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6.4 INTERNAL OPEN AREA</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pSp>
        <p:nvGrpSpPr>
          <p:cNvPr id="2" name="Group 103"/>
          <p:cNvGrpSpPr/>
          <p:nvPr/>
        </p:nvGrpSpPr>
        <p:grpSpPr>
          <a:xfrm>
            <a:off x="2076450" y="7695926"/>
            <a:ext cx="2705100" cy="381000"/>
            <a:chOff x="4017101" y="4958248"/>
            <a:chExt cx="2705100" cy="381000"/>
          </a:xfrm>
        </p:grpSpPr>
        <p:sp>
          <p:nvSpPr>
            <p:cNvPr id="38" name="Rectangle 37"/>
            <p:cNvSpPr/>
            <p:nvPr/>
          </p:nvSpPr>
          <p:spPr bwMode="auto">
            <a:xfrm>
              <a:off x="4017101" y="4958248"/>
              <a:ext cx="2705100" cy="38100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4157743" y="5082061"/>
              <a:ext cx="2416022" cy="184666"/>
              <a:chOff x="503765" y="1517738"/>
              <a:chExt cx="2416022" cy="184666"/>
            </a:xfrm>
          </p:grpSpPr>
          <p:grpSp>
            <p:nvGrpSpPr>
              <p:cNvPr id="5" name="Group 92"/>
              <p:cNvGrpSpPr/>
              <p:nvPr/>
            </p:nvGrpSpPr>
            <p:grpSpPr>
              <a:xfrm>
                <a:off x="503765" y="1517738"/>
                <a:ext cx="509773" cy="184666"/>
                <a:chOff x="1846043" y="4049798"/>
                <a:chExt cx="509773" cy="184666"/>
              </a:xfrm>
            </p:grpSpPr>
            <p:sp>
              <p:nvSpPr>
                <p:cNvPr id="46" name="Rectangle 12"/>
                <p:cNvSpPr>
                  <a:spLocks noChangeArrowheads="1"/>
                </p:cNvSpPr>
                <p:nvPr/>
              </p:nvSpPr>
              <p:spPr bwMode="auto">
                <a:xfrm>
                  <a:off x="1846043" y="4091331"/>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47" name="Rectangle 13"/>
                <p:cNvSpPr>
                  <a:spLocks noChangeArrowheads="1"/>
                </p:cNvSpPr>
                <p:nvPr/>
              </p:nvSpPr>
              <p:spPr bwMode="auto">
                <a:xfrm>
                  <a:off x="2012773" y="4049798"/>
                  <a:ext cx="3430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Good</a:t>
                  </a:r>
                  <a:endParaRPr lang="en-US" sz="1200" b="1" i="1" dirty="0">
                    <a:solidFill>
                      <a:srgbClr val="002060"/>
                    </a:solidFill>
                    <a:latin typeface="Arial" pitchFamily="34" charset="0"/>
                  </a:endParaRPr>
                </a:p>
              </p:txBody>
            </p:sp>
          </p:grpSp>
          <p:grpSp>
            <p:nvGrpSpPr>
              <p:cNvPr id="7" name="Group 21"/>
              <p:cNvGrpSpPr/>
              <p:nvPr/>
            </p:nvGrpSpPr>
            <p:grpSpPr>
              <a:xfrm>
                <a:off x="1173567" y="1517738"/>
                <a:ext cx="1746220" cy="184666"/>
                <a:chOff x="3066708" y="3785479"/>
                <a:chExt cx="1746220" cy="184666"/>
              </a:xfrm>
            </p:grpSpPr>
            <p:sp>
              <p:nvSpPr>
                <p:cNvPr id="42" name="Rectangle 14"/>
                <p:cNvSpPr>
                  <a:spLocks noChangeArrowheads="1"/>
                </p:cNvSpPr>
                <p:nvPr/>
              </p:nvSpPr>
              <p:spPr bwMode="auto">
                <a:xfrm>
                  <a:off x="3066708" y="3827012"/>
                  <a:ext cx="101600" cy="101600"/>
                </a:xfrm>
                <a:prstGeom prst="rect">
                  <a:avLst/>
                </a:prstGeom>
                <a:gradFill flip="none" rotWithShape="1">
                  <a:gsLst>
                    <a:gs pos="0">
                      <a:srgbClr val="A2D2F2">
                        <a:shade val="30000"/>
                        <a:satMod val="115000"/>
                      </a:srgbClr>
                    </a:gs>
                    <a:gs pos="50000">
                      <a:srgbClr val="A2D2F2">
                        <a:shade val="67500"/>
                        <a:satMod val="115000"/>
                      </a:srgbClr>
                    </a:gs>
                    <a:gs pos="100000">
                      <a:srgbClr val="A2D2F2">
                        <a:shade val="100000"/>
                        <a:satMod val="115000"/>
                      </a:srgbClr>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43" name="Rectangle 15"/>
                <p:cNvSpPr>
                  <a:spLocks noChangeArrowheads="1"/>
                </p:cNvSpPr>
                <p:nvPr/>
              </p:nvSpPr>
              <p:spPr bwMode="auto">
                <a:xfrm>
                  <a:off x="3234232" y="3785479"/>
                  <a:ext cx="24340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Fair</a:t>
                  </a:r>
                  <a:endParaRPr lang="en-US" sz="1200" b="1" i="1" dirty="0">
                    <a:solidFill>
                      <a:srgbClr val="002060"/>
                    </a:solidFill>
                    <a:latin typeface="Arial" pitchFamily="34" charset="0"/>
                  </a:endParaRPr>
                </a:p>
              </p:txBody>
            </p:sp>
            <p:sp>
              <p:nvSpPr>
                <p:cNvPr id="44" name="Rectangle 43"/>
                <p:cNvSpPr>
                  <a:spLocks noChangeArrowheads="1"/>
                </p:cNvSpPr>
                <p:nvPr/>
              </p:nvSpPr>
              <p:spPr bwMode="auto">
                <a:xfrm>
                  <a:off x="3614994" y="3827012"/>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45" name="Rectangle 44"/>
                <p:cNvSpPr>
                  <a:spLocks noChangeArrowheads="1"/>
                </p:cNvSpPr>
                <p:nvPr/>
              </p:nvSpPr>
              <p:spPr bwMode="auto">
                <a:xfrm>
                  <a:off x="3782518" y="3785479"/>
                  <a:ext cx="103041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Not Satisfactory</a:t>
                  </a:r>
                  <a:endParaRPr lang="en-US" sz="1200" b="1" i="1" dirty="0">
                    <a:solidFill>
                      <a:srgbClr val="002060"/>
                    </a:solidFill>
                    <a:latin typeface="Arial" pitchFamily="34" charset="0"/>
                  </a:endParaRPr>
                </a:p>
              </p:txBody>
            </p:sp>
          </p:grpSp>
        </p:grpSp>
      </p:grpSp>
      <p:sp>
        <p:nvSpPr>
          <p:cNvPr id="48" name="Round Diagonal Corner Rectangle 47"/>
          <p:cNvSpPr/>
          <p:nvPr/>
        </p:nvSpPr>
        <p:spPr bwMode="auto">
          <a:xfrm>
            <a:off x="338287" y="816138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Large number of CS’s in the South Zone have internal areas which are in good condition. </a:t>
            </a:r>
          </a:p>
          <a:p>
            <a:pPr marL="177800" lvl="1" indent="-177800" algn="l">
              <a:buFont typeface="Arial" pitchFamily="34" charset="0"/>
              <a:buChar char="•"/>
            </a:pPr>
            <a:r>
              <a:rPr lang="en-US" sz="1200" dirty="0" smtClean="0">
                <a:solidFill>
                  <a:srgbClr val="002060"/>
                </a:solidFill>
                <a:latin typeface="Calibri" pitchFamily="34" charset="0"/>
              </a:rPr>
              <a:t>37% CS’s in the Western zone have fair to not satisfactory internal  space.</a:t>
            </a:r>
            <a:endParaRPr lang="en-US" sz="1200" dirty="0">
              <a:solidFill>
                <a:srgbClr val="002060"/>
              </a:solidFill>
              <a:latin typeface="Calibri" pitchFamily="34" charset="0"/>
            </a:endParaRPr>
          </a:p>
        </p:txBody>
      </p:sp>
      <p:graphicFrame>
        <p:nvGraphicFramePr>
          <p:cNvPr id="49" name="Chart 48"/>
          <p:cNvGraphicFramePr/>
          <p:nvPr>
            <p:extLst>
              <p:ext uri="{D42A27DB-BD31-4B8C-83A1-F6EECF244321}">
                <p14:modId xmlns="" xmlns:p14="http://schemas.microsoft.com/office/powerpoint/2010/main" val="1712051055"/>
              </p:ext>
            </p:extLst>
          </p:nvPr>
        </p:nvGraphicFramePr>
        <p:xfrm>
          <a:off x="104734" y="1427294"/>
          <a:ext cx="1247816" cy="1917752"/>
        </p:xfrm>
        <a:graphic>
          <a:graphicData uri="http://schemas.openxmlformats.org/drawingml/2006/chart">
            <c:chart xmlns:c="http://schemas.openxmlformats.org/drawingml/2006/chart" xmlns:r="http://schemas.openxmlformats.org/officeDocument/2006/relationships" r:id="rId2"/>
          </a:graphicData>
        </a:graphic>
      </p:graphicFrame>
      <p:sp>
        <p:nvSpPr>
          <p:cNvPr id="56" name="Round Diagonal Corner Rectangle 55"/>
          <p:cNvSpPr/>
          <p:nvPr/>
        </p:nvSpPr>
        <p:spPr bwMode="auto">
          <a:xfrm>
            <a:off x="338287" y="3777764"/>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 The condition of Internal area  is good in a predominant number of cold stores.</a:t>
            </a:r>
          </a:p>
          <a:p>
            <a:pPr marL="177800" lvl="1" indent="-177800" algn="just">
              <a:buFont typeface="Arial" pitchFamily="34" charset="0"/>
              <a:buChar char="•"/>
            </a:pPr>
            <a:r>
              <a:rPr lang="en-US" sz="1200" dirty="0" smtClean="0">
                <a:solidFill>
                  <a:srgbClr val="002060"/>
                </a:solidFill>
                <a:latin typeface="Calibri" pitchFamily="34" charset="0"/>
              </a:rPr>
              <a:t>Animal Husbandry CSs are rated better on internal areas</a:t>
            </a:r>
          </a:p>
          <a:p>
            <a:pPr marL="177800" lvl="1" indent="-177800" algn="just">
              <a:buFont typeface="Arial" pitchFamily="34" charset="0"/>
              <a:buChar char="•"/>
            </a:pPr>
            <a:r>
              <a:rPr lang="en-US" sz="1200" dirty="0" smtClean="0">
                <a:solidFill>
                  <a:srgbClr val="002060"/>
                </a:solidFill>
                <a:latin typeface="Calibri" pitchFamily="34" charset="0"/>
              </a:rPr>
              <a:t>The above mentioned mean scores are on a 3 point scale, where 1 is for good, 2 for fair and 3 for not satisfactory. Thus closer the mean number to 1, better is the upkeep of the facility. </a:t>
            </a:r>
            <a:endParaRPr lang="en-US" sz="1200" dirty="0">
              <a:solidFill>
                <a:srgbClr val="002060"/>
              </a:solidFill>
              <a:latin typeface="Calibri" pitchFamily="34" charset="0"/>
            </a:endParaRPr>
          </a:p>
        </p:txBody>
      </p:sp>
      <p:cxnSp>
        <p:nvCxnSpPr>
          <p:cNvPr id="61" name="Straight Connector 60"/>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62" name="TextBox 61"/>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73" name="Chart 72"/>
          <p:cNvGraphicFramePr/>
          <p:nvPr>
            <p:extLst>
              <p:ext uri="{D42A27DB-BD31-4B8C-83A1-F6EECF244321}">
                <p14:modId xmlns="" xmlns:p14="http://schemas.microsoft.com/office/powerpoint/2010/main" val="1712051055"/>
              </p:ext>
            </p:extLst>
          </p:nvPr>
        </p:nvGraphicFramePr>
        <p:xfrm>
          <a:off x="5595670" y="1427294"/>
          <a:ext cx="1247816" cy="19177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4" name="Chart 73"/>
          <p:cNvGraphicFramePr/>
          <p:nvPr>
            <p:extLst>
              <p:ext uri="{D42A27DB-BD31-4B8C-83A1-F6EECF244321}">
                <p14:modId xmlns="" xmlns:p14="http://schemas.microsoft.com/office/powerpoint/2010/main" val="1712051055"/>
              </p:ext>
            </p:extLst>
          </p:nvPr>
        </p:nvGraphicFramePr>
        <p:xfrm>
          <a:off x="1202921" y="1427294"/>
          <a:ext cx="1247816" cy="19177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5" name="Chart 74"/>
          <p:cNvGraphicFramePr/>
          <p:nvPr>
            <p:extLst>
              <p:ext uri="{D42A27DB-BD31-4B8C-83A1-F6EECF244321}">
                <p14:modId xmlns="" xmlns:p14="http://schemas.microsoft.com/office/powerpoint/2010/main" val="1712051055"/>
              </p:ext>
            </p:extLst>
          </p:nvPr>
        </p:nvGraphicFramePr>
        <p:xfrm>
          <a:off x="2301108" y="1427294"/>
          <a:ext cx="1247816" cy="19177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6" name="Chart 75"/>
          <p:cNvGraphicFramePr/>
          <p:nvPr>
            <p:extLst>
              <p:ext uri="{D42A27DB-BD31-4B8C-83A1-F6EECF244321}">
                <p14:modId xmlns="" xmlns:p14="http://schemas.microsoft.com/office/powerpoint/2010/main" val="1712051055"/>
              </p:ext>
            </p:extLst>
          </p:nvPr>
        </p:nvGraphicFramePr>
        <p:xfrm>
          <a:off x="3399295" y="1427294"/>
          <a:ext cx="1247816" cy="19177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78" name="Chart 77"/>
          <p:cNvGraphicFramePr/>
          <p:nvPr>
            <p:extLst>
              <p:ext uri="{D42A27DB-BD31-4B8C-83A1-F6EECF244321}">
                <p14:modId xmlns="" xmlns:p14="http://schemas.microsoft.com/office/powerpoint/2010/main" val="1712051055"/>
              </p:ext>
            </p:extLst>
          </p:nvPr>
        </p:nvGraphicFramePr>
        <p:xfrm>
          <a:off x="4497482" y="1427294"/>
          <a:ext cx="1247816" cy="19177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82" name="Chart 81"/>
          <p:cNvGraphicFramePr/>
          <p:nvPr>
            <p:extLst>
              <p:ext uri="{D42A27DB-BD31-4B8C-83A1-F6EECF244321}">
                <p14:modId xmlns="" xmlns:p14="http://schemas.microsoft.com/office/powerpoint/2010/main" val="1712051055"/>
              </p:ext>
            </p:extLst>
          </p:nvPr>
        </p:nvGraphicFramePr>
        <p:xfrm>
          <a:off x="104734" y="5782126"/>
          <a:ext cx="1247816" cy="19177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83" name="Chart 82"/>
          <p:cNvGraphicFramePr/>
          <p:nvPr>
            <p:extLst>
              <p:ext uri="{D42A27DB-BD31-4B8C-83A1-F6EECF244321}">
                <p14:modId xmlns="" xmlns:p14="http://schemas.microsoft.com/office/powerpoint/2010/main" val="1712051055"/>
              </p:ext>
            </p:extLst>
          </p:nvPr>
        </p:nvGraphicFramePr>
        <p:xfrm>
          <a:off x="5595670" y="5782126"/>
          <a:ext cx="1247816" cy="19177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84" name="Chart 83"/>
          <p:cNvGraphicFramePr/>
          <p:nvPr>
            <p:extLst>
              <p:ext uri="{D42A27DB-BD31-4B8C-83A1-F6EECF244321}">
                <p14:modId xmlns="" xmlns:p14="http://schemas.microsoft.com/office/powerpoint/2010/main" val="1712051055"/>
              </p:ext>
            </p:extLst>
          </p:nvPr>
        </p:nvGraphicFramePr>
        <p:xfrm>
          <a:off x="1477468" y="5782126"/>
          <a:ext cx="1247816" cy="19177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85" name="Chart 84"/>
          <p:cNvGraphicFramePr/>
          <p:nvPr>
            <p:extLst>
              <p:ext uri="{D42A27DB-BD31-4B8C-83A1-F6EECF244321}">
                <p14:modId xmlns="" xmlns:p14="http://schemas.microsoft.com/office/powerpoint/2010/main" val="1712051055"/>
              </p:ext>
            </p:extLst>
          </p:nvPr>
        </p:nvGraphicFramePr>
        <p:xfrm>
          <a:off x="2850202" y="5782126"/>
          <a:ext cx="1247816" cy="19177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86" name="Chart 85"/>
          <p:cNvGraphicFramePr/>
          <p:nvPr>
            <p:extLst>
              <p:ext uri="{D42A27DB-BD31-4B8C-83A1-F6EECF244321}">
                <p14:modId xmlns="" xmlns:p14="http://schemas.microsoft.com/office/powerpoint/2010/main" val="1712051055"/>
              </p:ext>
            </p:extLst>
          </p:nvPr>
        </p:nvGraphicFramePr>
        <p:xfrm>
          <a:off x="4222936" y="5782126"/>
          <a:ext cx="1247816" cy="1917752"/>
        </p:xfrm>
        <a:graphic>
          <a:graphicData uri="http://schemas.openxmlformats.org/drawingml/2006/chart">
            <c:chart xmlns:c="http://schemas.openxmlformats.org/drawingml/2006/chart" xmlns:r="http://schemas.openxmlformats.org/officeDocument/2006/relationships" r:id="rId12"/>
          </a:graphicData>
        </a:graphic>
      </p:graphicFrame>
      <p:sp>
        <p:nvSpPr>
          <p:cNvPr id="87" name="Rounded Rectangle 86"/>
          <p:cNvSpPr/>
          <p:nvPr/>
        </p:nvSpPr>
        <p:spPr bwMode="auto">
          <a:xfrm>
            <a:off x="736008" y="2907297"/>
            <a:ext cx="457200" cy="274320"/>
          </a:xfrm>
          <a:prstGeom prst="roundRect">
            <a:avLst/>
          </a:prstGeom>
          <a:solidFill>
            <a:schemeClr val="bg1"/>
          </a:solidFill>
          <a:ln w="25400" cap="flat" cmpd="sng" algn="ctr">
            <a:noFill/>
            <a:prstDash val="solid"/>
            <a:round/>
            <a:headEnd type="none" w="med" len="med"/>
            <a:tailEnd type="none" w="med" len="med"/>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txBody>
          <a:bodyPr vert="horz" wrap="square" lIns="90000" tIns="90000" rIns="90000" bIns="90000" numCol="1" rtlCol="0" anchor="ctr" anchorCtr="0" compatLnSpc="1">
            <a:prstTxWarp prst="textNoShape">
              <a:avLst/>
            </a:prstTxWarp>
          </a:bodyPr>
          <a:lstStyle/>
          <a:p>
            <a:r>
              <a:rPr lang="en-US" sz="1000" b="1" dirty="0" smtClean="0">
                <a:solidFill>
                  <a:srgbClr val="002060"/>
                </a:solidFill>
                <a:latin typeface="Calibri" pitchFamily="34" charset="0"/>
              </a:rPr>
              <a:t>1.3</a:t>
            </a:r>
            <a:endParaRPr lang="en-US" sz="1000" b="1" dirty="0">
              <a:solidFill>
                <a:srgbClr val="002060"/>
              </a:solidFill>
              <a:latin typeface="Calibri" pitchFamily="34" charset="0"/>
            </a:endParaRPr>
          </a:p>
        </p:txBody>
      </p:sp>
      <p:sp>
        <p:nvSpPr>
          <p:cNvPr id="88" name="Rounded Rectangle 87"/>
          <p:cNvSpPr/>
          <p:nvPr/>
        </p:nvSpPr>
        <p:spPr bwMode="auto">
          <a:xfrm>
            <a:off x="1653538" y="2907297"/>
            <a:ext cx="457200" cy="274320"/>
          </a:xfrm>
          <a:prstGeom prst="roundRect">
            <a:avLst/>
          </a:prstGeom>
          <a:solidFill>
            <a:schemeClr val="bg1"/>
          </a:solidFill>
          <a:ln w="25400" cap="flat" cmpd="sng" algn="ctr">
            <a:noFill/>
            <a:prstDash val="solid"/>
            <a:round/>
            <a:headEnd type="none" w="med" len="med"/>
            <a:tailEnd type="none" w="med" len="med"/>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txBody>
          <a:bodyPr vert="horz" wrap="square" lIns="90000" tIns="90000" rIns="90000" bIns="90000" numCol="1" rtlCol="0" anchor="ctr" anchorCtr="0" compatLnSpc="1">
            <a:prstTxWarp prst="textNoShape">
              <a:avLst/>
            </a:prstTxWarp>
          </a:bodyPr>
          <a:lstStyle/>
          <a:p>
            <a:r>
              <a:rPr lang="en-US" sz="1000" b="1" dirty="0" smtClean="0">
                <a:solidFill>
                  <a:srgbClr val="002060"/>
                </a:solidFill>
                <a:latin typeface="Calibri" pitchFamily="34" charset="0"/>
              </a:rPr>
              <a:t>1.3</a:t>
            </a:r>
            <a:endParaRPr lang="en-US" sz="1000" b="1" dirty="0">
              <a:solidFill>
                <a:srgbClr val="002060"/>
              </a:solidFill>
              <a:latin typeface="Calibri" pitchFamily="34" charset="0"/>
            </a:endParaRPr>
          </a:p>
        </p:txBody>
      </p:sp>
      <p:sp>
        <p:nvSpPr>
          <p:cNvPr id="89" name="Rounded Rectangle 88"/>
          <p:cNvSpPr/>
          <p:nvPr/>
        </p:nvSpPr>
        <p:spPr bwMode="auto">
          <a:xfrm>
            <a:off x="2772589" y="2907297"/>
            <a:ext cx="457200" cy="274320"/>
          </a:xfrm>
          <a:prstGeom prst="roundRect">
            <a:avLst/>
          </a:prstGeom>
          <a:solidFill>
            <a:schemeClr val="bg1"/>
          </a:solidFill>
          <a:ln w="25400" cap="flat" cmpd="sng" algn="ctr">
            <a:noFill/>
            <a:prstDash val="solid"/>
            <a:round/>
            <a:headEnd type="none" w="med" len="med"/>
            <a:tailEnd type="none" w="med" len="med"/>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txBody>
          <a:bodyPr vert="horz" wrap="square" lIns="90000" tIns="90000" rIns="90000" bIns="90000" numCol="1" rtlCol="0" anchor="ctr" anchorCtr="0" compatLnSpc="1">
            <a:prstTxWarp prst="textNoShape">
              <a:avLst/>
            </a:prstTxWarp>
          </a:bodyPr>
          <a:lstStyle/>
          <a:p>
            <a:r>
              <a:rPr lang="en-US" sz="1000" b="1" dirty="0" smtClean="0">
                <a:solidFill>
                  <a:srgbClr val="002060"/>
                </a:solidFill>
                <a:latin typeface="Calibri" pitchFamily="34" charset="0"/>
              </a:rPr>
              <a:t>1.4</a:t>
            </a:r>
            <a:endParaRPr lang="en-US" sz="1000" b="1" dirty="0">
              <a:solidFill>
                <a:srgbClr val="002060"/>
              </a:solidFill>
              <a:latin typeface="Calibri" pitchFamily="34" charset="0"/>
            </a:endParaRPr>
          </a:p>
        </p:txBody>
      </p:sp>
      <p:sp>
        <p:nvSpPr>
          <p:cNvPr id="90" name="Rounded Rectangle 89"/>
          <p:cNvSpPr/>
          <p:nvPr/>
        </p:nvSpPr>
        <p:spPr bwMode="auto">
          <a:xfrm>
            <a:off x="3904703" y="2907297"/>
            <a:ext cx="457200" cy="274320"/>
          </a:xfrm>
          <a:prstGeom prst="roundRect">
            <a:avLst/>
          </a:prstGeom>
          <a:solidFill>
            <a:schemeClr val="bg1"/>
          </a:solidFill>
          <a:ln w="25400" cap="flat" cmpd="sng" algn="ctr">
            <a:noFill/>
            <a:prstDash val="solid"/>
            <a:round/>
            <a:headEnd type="none" w="med" len="med"/>
            <a:tailEnd type="none" w="med" len="med"/>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txBody>
          <a:bodyPr vert="horz" wrap="square" lIns="90000" tIns="90000" rIns="90000" bIns="90000" numCol="1" rtlCol="0" anchor="ctr" anchorCtr="0" compatLnSpc="1">
            <a:prstTxWarp prst="textNoShape">
              <a:avLst/>
            </a:prstTxWarp>
          </a:bodyPr>
          <a:lstStyle/>
          <a:p>
            <a:r>
              <a:rPr lang="en-US" sz="1000" b="1" smtClean="0">
                <a:solidFill>
                  <a:srgbClr val="002060"/>
                </a:solidFill>
                <a:latin typeface="Calibri" pitchFamily="34" charset="0"/>
              </a:rPr>
              <a:t>1.3</a:t>
            </a:r>
            <a:endParaRPr lang="en-US" sz="1000" b="1" dirty="0">
              <a:solidFill>
                <a:srgbClr val="002060"/>
              </a:solidFill>
              <a:latin typeface="Calibri" pitchFamily="34" charset="0"/>
            </a:endParaRPr>
          </a:p>
        </p:txBody>
      </p:sp>
      <p:sp>
        <p:nvSpPr>
          <p:cNvPr id="91" name="Rounded Rectangle 90"/>
          <p:cNvSpPr/>
          <p:nvPr/>
        </p:nvSpPr>
        <p:spPr bwMode="auto">
          <a:xfrm>
            <a:off x="4958126" y="2907297"/>
            <a:ext cx="457200" cy="274320"/>
          </a:xfrm>
          <a:prstGeom prst="roundRect">
            <a:avLst/>
          </a:prstGeom>
          <a:solidFill>
            <a:schemeClr val="bg1"/>
          </a:solidFill>
          <a:ln w="25400" cap="flat" cmpd="sng" algn="ctr">
            <a:noFill/>
            <a:prstDash val="solid"/>
            <a:round/>
            <a:headEnd type="none" w="med" len="med"/>
            <a:tailEnd type="none" w="med" len="med"/>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txBody>
          <a:bodyPr vert="horz" wrap="square" lIns="90000" tIns="90000" rIns="90000" bIns="90000" numCol="1" rtlCol="0" anchor="ctr" anchorCtr="0" compatLnSpc="1">
            <a:prstTxWarp prst="textNoShape">
              <a:avLst/>
            </a:prstTxWarp>
          </a:bodyPr>
          <a:lstStyle/>
          <a:p>
            <a:r>
              <a:rPr lang="en-US" sz="1000" b="1" dirty="0" smtClean="0">
                <a:solidFill>
                  <a:srgbClr val="002060"/>
                </a:solidFill>
                <a:latin typeface="Calibri" pitchFamily="34" charset="0"/>
              </a:rPr>
              <a:t>1.4</a:t>
            </a:r>
            <a:endParaRPr lang="en-US" sz="1000" b="1" dirty="0">
              <a:solidFill>
                <a:srgbClr val="002060"/>
              </a:solidFill>
              <a:latin typeface="Calibri" pitchFamily="34" charset="0"/>
            </a:endParaRPr>
          </a:p>
        </p:txBody>
      </p:sp>
      <p:sp>
        <p:nvSpPr>
          <p:cNvPr id="92" name="Rounded Rectangle 91"/>
          <p:cNvSpPr/>
          <p:nvPr/>
        </p:nvSpPr>
        <p:spPr bwMode="auto">
          <a:xfrm>
            <a:off x="6021751" y="2907297"/>
            <a:ext cx="457200" cy="274320"/>
          </a:xfrm>
          <a:prstGeom prst="roundRect">
            <a:avLst/>
          </a:prstGeom>
          <a:solidFill>
            <a:schemeClr val="bg1"/>
          </a:solidFill>
          <a:ln w="25400" cap="flat" cmpd="sng" algn="ctr">
            <a:noFill/>
            <a:prstDash val="solid"/>
            <a:round/>
            <a:headEnd type="none" w="med" len="med"/>
            <a:tailEnd type="none" w="med" len="med"/>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txBody>
          <a:bodyPr vert="horz" wrap="square" lIns="90000" tIns="90000" rIns="90000" bIns="90000" numCol="1" rtlCol="0" anchor="ctr" anchorCtr="0" compatLnSpc="1">
            <a:prstTxWarp prst="textNoShape">
              <a:avLst/>
            </a:prstTxWarp>
          </a:bodyPr>
          <a:lstStyle/>
          <a:p>
            <a:r>
              <a:rPr lang="en-US" sz="1000" b="1" dirty="0" smtClean="0">
                <a:solidFill>
                  <a:srgbClr val="002060"/>
                </a:solidFill>
                <a:latin typeface="Calibri" pitchFamily="34" charset="0"/>
              </a:rPr>
              <a:t>1.2</a:t>
            </a:r>
            <a:endParaRPr lang="en-US" sz="1000" b="1" dirty="0">
              <a:solidFill>
                <a:srgbClr val="002060"/>
              </a:solidFill>
              <a:latin typeface="Calibri" pitchFamily="34" charset="0"/>
            </a:endParaRPr>
          </a:p>
        </p:txBody>
      </p:sp>
      <p:sp>
        <p:nvSpPr>
          <p:cNvPr id="93" name="Rounded Rectangle 92"/>
          <p:cNvSpPr/>
          <p:nvPr/>
        </p:nvSpPr>
        <p:spPr bwMode="auto">
          <a:xfrm>
            <a:off x="722945" y="7271657"/>
            <a:ext cx="457200" cy="274320"/>
          </a:xfrm>
          <a:prstGeom prst="roundRect">
            <a:avLst/>
          </a:prstGeom>
          <a:solidFill>
            <a:schemeClr val="bg1"/>
          </a:solidFill>
          <a:ln w="25400" cap="flat" cmpd="sng" algn="ctr">
            <a:noFill/>
            <a:prstDash val="solid"/>
            <a:round/>
            <a:headEnd type="none" w="med" len="med"/>
            <a:tailEnd type="none" w="med" len="med"/>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txBody>
          <a:bodyPr vert="horz" wrap="square" lIns="90000" tIns="90000" rIns="90000" bIns="90000" numCol="1" rtlCol="0" anchor="ctr" anchorCtr="0" compatLnSpc="1">
            <a:prstTxWarp prst="textNoShape">
              <a:avLst/>
            </a:prstTxWarp>
          </a:bodyPr>
          <a:lstStyle/>
          <a:p>
            <a:r>
              <a:rPr lang="en-US" sz="1000" b="1" dirty="0" smtClean="0">
                <a:solidFill>
                  <a:srgbClr val="002060"/>
                </a:solidFill>
                <a:latin typeface="Calibri" pitchFamily="34" charset="0"/>
              </a:rPr>
              <a:t>1.3</a:t>
            </a:r>
            <a:endParaRPr lang="en-US" sz="1000" b="1" dirty="0">
              <a:solidFill>
                <a:srgbClr val="002060"/>
              </a:solidFill>
              <a:latin typeface="Calibri" pitchFamily="34" charset="0"/>
            </a:endParaRPr>
          </a:p>
        </p:txBody>
      </p:sp>
      <p:sp>
        <p:nvSpPr>
          <p:cNvPr id="95" name="Rounded Rectangle 94"/>
          <p:cNvSpPr/>
          <p:nvPr/>
        </p:nvSpPr>
        <p:spPr bwMode="auto">
          <a:xfrm>
            <a:off x="1969269" y="7271657"/>
            <a:ext cx="457200" cy="274320"/>
          </a:xfrm>
          <a:prstGeom prst="roundRect">
            <a:avLst/>
          </a:prstGeom>
          <a:solidFill>
            <a:schemeClr val="bg1"/>
          </a:solidFill>
          <a:ln w="25400" cap="flat" cmpd="sng" algn="ctr">
            <a:noFill/>
            <a:prstDash val="solid"/>
            <a:round/>
            <a:headEnd type="none" w="med" len="med"/>
            <a:tailEnd type="none" w="med" len="med"/>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txBody>
          <a:bodyPr vert="horz" wrap="square" lIns="90000" tIns="90000" rIns="90000" bIns="90000" numCol="1" rtlCol="0" anchor="ctr" anchorCtr="0" compatLnSpc="1">
            <a:prstTxWarp prst="textNoShape">
              <a:avLst/>
            </a:prstTxWarp>
          </a:bodyPr>
          <a:lstStyle/>
          <a:p>
            <a:r>
              <a:rPr lang="en-US" sz="1000" b="1" dirty="0" smtClean="0">
                <a:solidFill>
                  <a:srgbClr val="002060"/>
                </a:solidFill>
                <a:latin typeface="Calibri" pitchFamily="34" charset="0"/>
              </a:rPr>
              <a:t>1.3</a:t>
            </a:r>
            <a:endParaRPr lang="en-US" sz="1000" b="1" dirty="0">
              <a:solidFill>
                <a:srgbClr val="002060"/>
              </a:solidFill>
              <a:latin typeface="Calibri" pitchFamily="34" charset="0"/>
            </a:endParaRPr>
          </a:p>
        </p:txBody>
      </p:sp>
      <p:sp>
        <p:nvSpPr>
          <p:cNvPr id="99" name="Rounded Rectangle 98"/>
          <p:cNvSpPr/>
          <p:nvPr/>
        </p:nvSpPr>
        <p:spPr bwMode="auto">
          <a:xfrm>
            <a:off x="3342685" y="7271657"/>
            <a:ext cx="457200" cy="274320"/>
          </a:xfrm>
          <a:prstGeom prst="roundRect">
            <a:avLst/>
          </a:prstGeom>
          <a:solidFill>
            <a:schemeClr val="bg1"/>
          </a:solidFill>
          <a:ln w="25400" cap="flat" cmpd="sng" algn="ctr">
            <a:noFill/>
            <a:prstDash val="solid"/>
            <a:round/>
            <a:headEnd type="none" w="med" len="med"/>
            <a:tailEnd type="none" w="med" len="med"/>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txBody>
          <a:bodyPr vert="horz" wrap="square" lIns="90000" tIns="90000" rIns="90000" bIns="90000" numCol="1" rtlCol="0" anchor="ctr" anchorCtr="0" compatLnSpc="1">
            <a:prstTxWarp prst="textNoShape">
              <a:avLst/>
            </a:prstTxWarp>
          </a:bodyPr>
          <a:lstStyle/>
          <a:p>
            <a:r>
              <a:rPr lang="en-US" sz="1000" b="1" dirty="0" smtClean="0">
                <a:solidFill>
                  <a:srgbClr val="002060"/>
                </a:solidFill>
                <a:latin typeface="Calibri" pitchFamily="34" charset="0"/>
              </a:rPr>
              <a:t>1.4</a:t>
            </a:r>
            <a:endParaRPr lang="en-US" sz="1000" b="1" dirty="0">
              <a:solidFill>
                <a:srgbClr val="002060"/>
              </a:solidFill>
              <a:latin typeface="Calibri" pitchFamily="34" charset="0"/>
            </a:endParaRPr>
          </a:p>
        </p:txBody>
      </p:sp>
      <p:sp>
        <p:nvSpPr>
          <p:cNvPr id="100" name="Rounded Rectangle 99"/>
          <p:cNvSpPr/>
          <p:nvPr/>
        </p:nvSpPr>
        <p:spPr bwMode="auto">
          <a:xfrm>
            <a:off x="4697051" y="7271657"/>
            <a:ext cx="457200" cy="274320"/>
          </a:xfrm>
          <a:prstGeom prst="roundRect">
            <a:avLst/>
          </a:prstGeom>
          <a:solidFill>
            <a:schemeClr val="bg1"/>
          </a:solidFill>
          <a:ln w="25400" cap="flat" cmpd="sng" algn="ctr">
            <a:noFill/>
            <a:prstDash val="solid"/>
            <a:round/>
            <a:headEnd type="none" w="med" len="med"/>
            <a:tailEnd type="none" w="med" len="med"/>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txBody>
          <a:bodyPr vert="horz" wrap="square" lIns="90000" tIns="90000" rIns="90000" bIns="90000" numCol="1" rtlCol="0" anchor="ctr" anchorCtr="0" compatLnSpc="1">
            <a:prstTxWarp prst="textNoShape">
              <a:avLst/>
            </a:prstTxWarp>
          </a:bodyPr>
          <a:lstStyle/>
          <a:p>
            <a:r>
              <a:rPr lang="en-US" sz="1000" b="1" dirty="0" smtClean="0">
                <a:solidFill>
                  <a:srgbClr val="002060"/>
                </a:solidFill>
                <a:latin typeface="Calibri" pitchFamily="34" charset="0"/>
              </a:rPr>
              <a:t>1.4</a:t>
            </a:r>
            <a:endParaRPr lang="en-US" sz="1000" b="1" dirty="0">
              <a:solidFill>
                <a:srgbClr val="002060"/>
              </a:solidFill>
              <a:latin typeface="Calibri" pitchFamily="34" charset="0"/>
            </a:endParaRPr>
          </a:p>
        </p:txBody>
      </p:sp>
      <p:sp>
        <p:nvSpPr>
          <p:cNvPr id="101" name="Rounded Rectangle 100"/>
          <p:cNvSpPr/>
          <p:nvPr/>
        </p:nvSpPr>
        <p:spPr bwMode="auto">
          <a:xfrm>
            <a:off x="6060940" y="7271657"/>
            <a:ext cx="457200" cy="274320"/>
          </a:xfrm>
          <a:prstGeom prst="roundRect">
            <a:avLst/>
          </a:prstGeom>
          <a:solidFill>
            <a:schemeClr val="bg1"/>
          </a:solidFill>
          <a:ln w="25400" cap="flat" cmpd="sng" algn="ctr">
            <a:noFill/>
            <a:prstDash val="solid"/>
            <a:round/>
            <a:headEnd type="none" w="med" len="med"/>
            <a:tailEnd type="none" w="med" len="med"/>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txBody>
          <a:bodyPr vert="horz" wrap="square" lIns="90000" tIns="90000" rIns="90000" bIns="90000" numCol="1" rtlCol="0" anchor="ctr" anchorCtr="0" compatLnSpc="1">
            <a:prstTxWarp prst="textNoShape">
              <a:avLst/>
            </a:prstTxWarp>
          </a:bodyPr>
          <a:lstStyle/>
          <a:p>
            <a:r>
              <a:rPr lang="en-US" sz="1000" b="1" dirty="0" smtClean="0">
                <a:solidFill>
                  <a:srgbClr val="002060"/>
                </a:solidFill>
                <a:latin typeface="Calibri" pitchFamily="34" charset="0"/>
              </a:rPr>
              <a:t>1.2</a:t>
            </a:r>
            <a:endParaRPr lang="en-US" sz="1000" b="1" dirty="0">
              <a:solidFill>
                <a:srgbClr val="002060"/>
              </a:solidFill>
              <a:latin typeface="Calibri" pitchFamily="34" charset="0"/>
            </a:endParaRPr>
          </a:p>
        </p:txBody>
      </p:sp>
      <p:grpSp>
        <p:nvGrpSpPr>
          <p:cNvPr id="9" name="Group 103"/>
          <p:cNvGrpSpPr/>
          <p:nvPr/>
        </p:nvGrpSpPr>
        <p:grpSpPr>
          <a:xfrm>
            <a:off x="2228850" y="3296722"/>
            <a:ext cx="2705100" cy="381000"/>
            <a:chOff x="4017101" y="4958248"/>
            <a:chExt cx="2705100" cy="381000"/>
          </a:xfrm>
        </p:grpSpPr>
        <p:sp>
          <p:nvSpPr>
            <p:cNvPr id="96" name="Rectangle 95"/>
            <p:cNvSpPr/>
            <p:nvPr/>
          </p:nvSpPr>
          <p:spPr bwMode="auto">
            <a:xfrm>
              <a:off x="4017101" y="4958248"/>
              <a:ext cx="2705100" cy="38100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10" name="Group 78"/>
            <p:cNvGrpSpPr/>
            <p:nvPr/>
          </p:nvGrpSpPr>
          <p:grpSpPr>
            <a:xfrm>
              <a:off x="4157743" y="5082061"/>
              <a:ext cx="2416022" cy="184666"/>
              <a:chOff x="503765" y="1517738"/>
              <a:chExt cx="2416022" cy="184666"/>
            </a:xfrm>
          </p:grpSpPr>
          <p:grpSp>
            <p:nvGrpSpPr>
              <p:cNvPr id="11" name="Group 92"/>
              <p:cNvGrpSpPr/>
              <p:nvPr/>
            </p:nvGrpSpPr>
            <p:grpSpPr>
              <a:xfrm>
                <a:off x="503765" y="1517738"/>
                <a:ext cx="509773" cy="184666"/>
                <a:chOff x="1846043" y="4049798"/>
                <a:chExt cx="509773" cy="184666"/>
              </a:xfrm>
            </p:grpSpPr>
            <p:sp>
              <p:nvSpPr>
                <p:cNvPr id="107" name="Rectangle 12"/>
                <p:cNvSpPr>
                  <a:spLocks noChangeArrowheads="1"/>
                </p:cNvSpPr>
                <p:nvPr/>
              </p:nvSpPr>
              <p:spPr bwMode="auto">
                <a:xfrm>
                  <a:off x="1846043" y="4091331"/>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8" name="Rectangle 13"/>
                <p:cNvSpPr>
                  <a:spLocks noChangeArrowheads="1"/>
                </p:cNvSpPr>
                <p:nvPr/>
              </p:nvSpPr>
              <p:spPr bwMode="auto">
                <a:xfrm>
                  <a:off x="2012773" y="4049798"/>
                  <a:ext cx="3430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Good</a:t>
                  </a:r>
                  <a:endParaRPr lang="en-US" sz="1200" b="1" i="1" dirty="0">
                    <a:solidFill>
                      <a:srgbClr val="002060"/>
                    </a:solidFill>
                    <a:latin typeface="Arial" pitchFamily="34" charset="0"/>
                  </a:endParaRPr>
                </a:p>
              </p:txBody>
            </p:sp>
          </p:grpSp>
          <p:grpSp>
            <p:nvGrpSpPr>
              <p:cNvPr id="12" name="Group 21"/>
              <p:cNvGrpSpPr/>
              <p:nvPr/>
            </p:nvGrpSpPr>
            <p:grpSpPr>
              <a:xfrm>
                <a:off x="1173567" y="1517738"/>
                <a:ext cx="1746220" cy="184666"/>
                <a:chOff x="3066708" y="3785479"/>
                <a:chExt cx="1746220" cy="184666"/>
              </a:xfrm>
            </p:grpSpPr>
            <p:sp>
              <p:nvSpPr>
                <p:cNvPr id="103" name="Rectangle 14"/>
                <p:cNvSpPr>
                  <a:spLocks noChangeArrowheads="1"/>
                </p:cNvSpPr>
                <p:nvPr/>
              </p:nvSpPr>
              <p:spPr bwMode="auto">
                <a:xfrm>
                  <a:off x="3066708" y="3827012"/>
                  <a:ext cx="101600" cy="101600"/>
                </a:xfrm>
                <a:prstGeom prst="rect">
                  <a:avLst/>
                </a:prstGeom>
                <a:gradFill flip="none" rotWithShape="1">
                  <a:gsLst>
                    <a:gs pos="0">
                      <a:srgbClr val="A2D2F2">
                        <a:shade val="30000"/>
                        <a:satMod val="115000"/>
                      </a:srgbClr>
                    </a:gs>
                    <a:gs pos="50000">
                      <a:srgbClr val="A2D2F2">
                        <a:shade val="67500"/>
                        <a:satMod val="115000"/>
                      </a:srgbClr>
                    </a:gs>
                    <a:gs pos="100000">
                      <a:srgbClr val="A2D2F2">
                        <a:shade val="100000"/>
                        <a:satMod val="115000"/>
                      </a:srgbClr>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4" name="Rectangle 15"/>
                <p:cNvSpPr>
                  <a:spLocks noChangeArrowheads="1"/>
                </p:cNvSpPr>
                <p:nvPr/>
              </p:nvSpPr>
              <p:spPr bwMode="auto">
                <a:xfrm>
                  <a:off x="3234232" y="3785479"/>
                  <a:ext cx="24340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Fair</a:t>
                  </a:r>
                  <a:endParaRPr lang="en-US" sz="1200" b="1" i="1" dirty="0">
                    <a:solidFill>
                      <a:srgbClr val="002060"/>
                    </a:solidFill>
                    <a:latin typeface="Arial" pitchFamily="34" charset="0"/>
                  </a:endParaRPr>
                </a:p>
              </p:txBody>
            </p:sp>
            <p:sp>
              <p:nvSpPr>
                <p:cNvPr id="105" name="Rectangle 104"/>
                <p:cNvSpPr>
                  <a:spLocks noChangeArrowheads="1"/>
                </p:cNvSpPr>
                <p:nvPr/>
              </p:nvSpPr>
              <p:spPr bwMode="auto">
                <a:xfrm>
                  <a:off x="3614994" y="3827012"/>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6" name="Rectangle 105"/>
                <p:cNvSpPr>
                  <a:spLocks noChangeArrowheads="1"/>
                </p:cNvSpPr>
                <p:nvPr/>
              </p:nvSpPr>
              <p:spPr bwMode="auto">
                <a:xfrm>
                  <a:off x="3782518" y="3785479"/>
                  <a:ext cx="1030410"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Not Satisfactory</a:t>
                  </a:r>
                  <a:endParaRPr lang="en-US" sz="1200" b="1" i="1" dirty="0">
                    <a:solidFill>
                      <a:srgbClr val="002060"/>
                    </a:solidFill>
                    <a:latin typeface="Arial" pitchFamily="34" charset="0"/>
                  </a:endParaRPr>
                </a:p>
              </p:txBody>
            </p:sp>
          </p:grpSp>
        </p:grpSp>
      </p:grpSp>
      <p:sp>
        <p:nvSpPr>
          <p:cNvPr id="64" name="Rounded Rectangle 63"/>
          <p:cNvSpPr/>
          <p:nvPr/>
        </p:nvSpPr>
        <p:spPr bwMode="auto">
          <a:xfrm>
            <a:off x="39313" y="2913011"/>
            <a:ext cx="561578" cy="264249"/>
          </a:xfrm>
          <a:prstGeom prst="roundRect">
            <a:avLst/>
          </a:prstGeom>
          <a:solidFill>
            <a:schemeClr val="bg1"/>
          </a:solidFill>
          <a:ln w="25400" cap="flat" cmpd="sng" algn="ctr">
            <a:noFill/>
            <a:prstDash val="solid"/>
            <a:round/>
            <a:headEnd type="none" w="med" len="med"/>
            <a:tailEnd type="none" w="med" len="med"/>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txBody>
          <a:bodyPr vert="horz" wrap="square" lIns="90000" tIns="90000" rIns="90000" bIns="90000" numCol="1" rtlCol="0" anchor="ctr" anchorCtr="0" compatLnSpc="1">
            <a:prstTxWarp prst="textNoShape">
              <a:avLst/>
            </a:prstTxWarp>
          </a:bodyPr>
          <a:lstStyle/>
          <a:p>
            <a:r>
              <a:rPr lang="en-US" sz="1000" b="1" dirty="0" smtClean="0">
                <a:solidFill>
                  <a:srgbClr val="002060"/>
                </a:solidFill>
                <a:latin typeface="Calibri" pitchFamily="34" charset="0"/>
              </a:rPr>
              <a:t>Mean</a:t>
            </a:r>
            <a:endParaRPr lang="en-US" sz="1000" b="1" dirty="0">
              <a:solidFill>
                <a:srgbClr val="002060"/>
              </a:solidFill>
              <a:latin typeface="Calibri" pitchFamily="34" charset="0"/>
            </a:endParaRPr>
          </a:p>
        </p:txBody>
      </p:sp>
      <p:sp>
        <p:nvSpPr>
          <p:cNvPr id="65" name="Rounded Rectangle 64"/>
          <p:cNvSpPr/>
          <p:nvPr/>
        </p:nvSpPr>
        <p:spPr bwMode="auto">
          <a:xfrm>
            <a:off x="21894" y="7258634"/>
            <a:ext cx="561578" cy="264249"/>
          </a:xfrm>
          <a:prstGeom prst="roundRect">
            <a:avLst/>
          </a:prstGeom>
          <a:solidFill>
            <a:schemeClr val="bg1"/>
          </a:solidFill>
          <a:ln w="25400" cap="flat" cmpd="sng" algn="ctr">
            <a:noFill/>
            <a:prstDash val="solid"/>
            <a:round/>
            <a:headEnd type="none" w="med" len="med"/>
            <a:tailEnd type="none" w="med" len="med"/>
          </a:ln>
          <a:effectLst>
            <a:outerShdw blurRad="107950" dist="12700" dir="5400000" algn="ctr">
              <a:srgbClr val="000000"/>
            </a:outerShdw>
          </a:effectLst>
          <a:scene3d>
            <a:camera prst="orthographicFront">
              <a:rot lat="0" lon="0" rev="0"/>
            </a:camera>
            <a:lightRig rig="soft" dir="t">
              <a:rot lat="0" lon="0" rev="0"/>
            </a:lightRig>
          </a:scene3d>
          <a:sp3d contourW="44450" prstMaterial="matte">
            <a:bevelT w="63500" h="63500" prst="artDeco"/>
            <a:contourClr>
              <a:srgbClr val="FFFFFF"/>
            </a:contourClr>
          </a:sp3d>
        </p:spPr>
        <p:txBody>
          <a:bodyPr vert="horz" wrap="square" lIns="90000" tIns="90000" rIns="90000" bIns="90000" numCol="1" rtlCol="0" anchor="ctr" anchorCtr="0" compatLnSpc="1">
            <a:prstTxWarp prst="textNoShape">
              <a:avLst/>
            </a:prstTxWarp>
          </a:bodyPr>
          <a:lstStyle/>
          <a:p>
            <a:r>
              <a:rPr lang="en-US" sz="1000" b="1" dirty="0" smtClean="0">
                <a:solidFill>
                  <a:srgbClr val="002060"/>
                </a:solidFill>
                <a:latin typeface="Calibri" pitchFamily="34" charset="0"/>
              </a:rPr>
              <a:t>Mean</a:t>
            </a:r>
            <a:endParaRPr lang="en-US" sz="1000" b="1" dirty="0">
              <a:solidFill>
                <a:srgbClr val="002060"/>
              </a:solidFill>
              <a:latin typeface="Calibri" pitchFamily="34" charset="0"/>
            </a:endParaRPr>
          </a:p>
        </p:txBody>
      </p:sp>
      <p:sp>
        <p:nvSpPr>
          <p:cNvPr id="131" name="TextBox 130"/>
          <p:cNvSpPr txBox="1"/>
          <p:nvPr/>
        </p:nvSpPr>
        <p:spPr>
          <a:xfrm>
            <a:off x="349006" y="1531811"/>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132" name="TextBox 131"/>
          <p:cNvSpPr txBox="1"/>
          <p:nvPr/>
        </p:nvSpPr>
        <p:spPr>
          <a:xfrm>
            <a:off x="1367603" y="1531811"/>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133" name="TextBox 132"/>
          <p:cNvSpPr txBox="1"/>
          <p:nvPr/>
        </p:nvSpPr>
        <p:spPr>
          <a:xfrm>
            <a:off x="2487058" y="1531811"/>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P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134" name="TextBox 133"/>
          <p:cNvSpPr txBox="1"/>
          <p:nvPr/>
        </p:nvSpPr>
        <p:spPr>
          <a:xfrm>
            <a:off x="3442585" y="1531811"/>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135" name="TextBox 134"/>
          <p:cNvSpPr txBox="1"/>
          <p:nvPr/>
        </p:nvSpPr>
        <p:spPr>
          <a:xfrm>
            <a:off x="4455904" y="1531811"/>
            <a:ext cx="1320754"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136" name="TextBox 135"/>
          <p:cNvSpPr txBox="1"/>
          <p:nvPr/>
        </p:nvSpPr>
        <p:spPr>
          <a:xfrm>
            <a:off x="5537246" y="1362534"/>
            <a:ext cx="1320754" cy="600164"/>
          </a:xfrm>
          <a:prstGeom prst="rect">
            <a:avLst/>
          </a:prstGeom>
          <a:noFill/>
        </p:spPr>
        <p:txBody>
          <a:bodyPr wrap="squar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sp>
        <p:nvSpPr>
          <p:cNvPr id="137" name="TextBox 136"/>
          <p:cNvSpPr txBox="1"/>
          <p:nvPr/>
        </p:nvSpPr>
        <p:spPr>
          <a:xfrm>
            <a:off x="349006" y="5823808"/>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138" name="TextBox 137"/>
          <p:cNvSpPr txBox="1"/>
          <p:nvPr/>
        </p:nvSpPr>
        <p:spPr>
          <a:xfrm>
            <a:off x="1630002" y="582380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139" name="TextBox 138"/>
          <p:cNvSpPr txBox="1"/>
          <p:nvPr/>
        </p:nvSpPr>
        <p:spPr>
          <a:xfrm>
            <a:off x="2987364" y="582380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140" name="TextBox 139"/>
          <p:cNvSpPr txBox="1"/>
          <p:nvPr/>
        </p:nvSpPr>
        <p:spPr>
          <a:xfrm>
            <a:off x="4268788" y="582380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141" name="TextBox 140"/>
          <p:cNvSpPr txBox="1"/>
          <p:nvPr/>
        </p:nvSpPr>
        <p:spPr>
          <a:xfrm>
            <a:off x="5537246" y="5823808"/>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6.4 INTERNAL OPEN AREA</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5" name="Round Diagonal Corner Rectangle 14"/>
          <p:cNvSpPr/>
          <p:nvPr/>
        </p:nvSpPr>
        <p:spPr bwMode="auto">
          <a:xfrm>
            <a:off x="338287" y="8429789"/>
            <a:ext cx="6309360" cy="74753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Almost all states have majority CS’s with good internal area,   43% in Bihar, 46% of CSs in MP and  92% of CSs in Uttaranchal have internal areas which are in a fair condition. </a:t>
            </a:r>
          </a:p>
          <a:p>
            <a:pPr marL="177800" lvl="1" indent="-177800" algn="l"/>
            <a:r>
              <a:rPr lang="en-US" sz="1400" dirty="0" smtClean="0">
                <a:solidFill>
                  <a:srgbClr val="002060"/>
                </a:solidFill>
                <a:latin typeface="Calibri" pitchFamily="34" charset="0"/>
              </a:rPr>
              <a:t> </a:t>
            </a:r>
            <a:endParaRPr lang="en-US" sz="1400" dirty="0">
              <a:solidFill>
                <a:srgbClr val="002060"/>
              </a:solidFill>
              <a:latin typeface="Calibri" pitchFamily="34" charset="0"/>
            </a:endParaRPr>
          </a:p>
        </p:txBody>
      </p:sp>
      <p:graphicFrame>
        <p:nvGraphicFramePr>
          <p:cNvPr id="16" name="Table 15"/>
          <p:cNvGraphicFramePr>
            <a:graphicFrameLocks noGrp="1"/>
          </p:cNvGraphicFramePr>
          <p:nvPr>
            <p:extLst>
              <p:ext uri="{D42A27DB-BD31-4B8C-83A1-F6EECF244321}">
                <p14:modId xmlns="" xmlns:p14="http://schemas.microsoft.com/office/powerpoint/2010/main" val="1900869649"/>
              </p:ext>
            </p:extLst>
          </p:nvPr>
        </p:nvGraphicFramePr>
        <p:xfrm>
          <a:off x="304801" y="1637850"/>
          <a:ext cx="6305550"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Maharashtra </a:t>
                      </a:r>
                      <a:r>
                        <a:rPr lang="en-US" sz="1000" b="1" i="0" u="none" strike="noStrike" kern="1200" dirty="0">
                          <a:solidFill>
                            <a:schemeClr val="bg1"/>
                          </a:solidFill>
                          <a:latin typeface="Calibri"/>
                          <a:ea typeface="+mn-ea"/>
                          <a:cs typeface="+mn-cs"/>
                        </a:rPr>
                        <a:t>(n=451)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UP (n=1371)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 &amp; N (n=10)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AP (</a:t>
                      </a:r>
                      <a:r>
                        <a:rPr lang="en-US" sz="1000" b="1" i="0" u="none" strike="noStrike" kern="1200" dirty="0" smtClean="0">
                          <a:solidFill>
                            <a:schemeClr val="bg1"/>
                          </a:solidFill>
                          <a:latin typeface="Calibri"/>
                          <a:ea typeface="+mn-ea"/>
                          <a:cs typeface="+mn-cs"/>
                        </a:rPr>
                        <a:t>n=600)</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Assam (n=22)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Bihar (n=169)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Chandigarh (n=3)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a:solidFill>
                            <a:srgbClr val="002060"/>
                          </a:solidFill>
                          <a:latin typeface="Calibri"/>
                          <a:ea typeface="+mn-ea"/>
                          <a:cs typeface="+mn-cs"/>
                        </a:rPr>
                        <a:t>Good</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Fair</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Not Satisfactory</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 xmlns:p14="http://schemas.microsoft.com/office/powerpoint/2010/main" val="1900869649"/>
              </p:ext>
            </p:extLst>
          </p:nvPr>
        </p:nvGraphicFramePr>
        <p:xfrm>
          <a:off x="304801" y="3376313"/>
          <a:ext cx="6305549"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C’garh (n=76)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Delhi (n=35)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Goa</a:t>
                      </a:r>
                    </a:p>
                    <a:p>
                      <a:pPr algn="ctr" fontAlgn="ctr"/>
                      <a:r>
                        <a:rPr lang="en-US" sz="1000" b="1" i="0" u="none" strike="noStrike" kern="1200" dirty="0" smtClean="0">
                          <a:solidFill>
                            <a:schemeClr val="bg1"/>
                          </a:solidFill>
                          <a:latin typeface="Calibri"/>
                          <a:ea typeface="+mn-ea"/>
                          <a:cs typeface="+mn-cs"/>
                        </a:rPr>
                        <a:t> </a:t>
                      </a:r>
                      <a:r>
                        <a:rPr lang="en-US" sz="1000" b="1" i="0" u="none" strike="noStrike" kern="1200" dirty="0">
                          <a:solidFill>
                            <a:schemeClr val="bg1"/>
                          </a:solidFill>
                          <a:latin typeface="Calibri"/>
                          <a:ea typeface="+mn-ea"/>
                          <a:cs typeface="+mn-cs"/>
                        </a:rPr>
                        <a:t>(n=7)</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Gujarat (</a:t>
                      </a:r>
                      <a:r>
                        <a:rPr lang="en-US" sz="1000" b="1" i="0" u="none" strike="noStrike" kern="1200" dirty="0" smtClean="0">
                          <a:solidFill>
                            <a:schemeClr val="bg1"/>
                          </a:solidFill>
                          <a:latin typeface="Calibri"/>
                          <a:ea typeface="+mn-ea"/>
                          <a:cs typeface="+mn-cs"/>
                        </a:rPr>
                        <a:t>n=399)</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Haryana (</a:t>
                      </a:r>
                      <a:r>
                        <a:rPr lang="en-US" sz="1000" b="1" i="0" u="none" strike="noStrike" kern="1200" dirty="0" smtClean="0">
                          <a:solidFill>
                            <a:schemeClr val="bg1"/>
                          </a:solidFill>
                          <a:latin typeface="Calibri"/>
                          <a:ea typeface="+mn-ea"/>
                          <a:cs typeface="+mn-cs"/>
                        </a:rPr>
                        <a:t>n=185)</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HP </a:t>
                      </a:r>
                      <a:endParaRPr lang="en-US" sz="1000" b="1" i="0" u="none" strike="noStrike" kern="1200" dirty="0" smtClean="0">
                        <a:solidFill>
                          <a:schemeClr val="bg1"/>
                        </a:solidFill>
                        <a:latin typeface="Calibri"/>
                        <a:ea typeface="+mn-ea"/>
                        <a:cs typeface="+mn-cs"/>
                      </a:endParaRPr>
                    </a:p>
                    <a:p>
                      <a:pPr algn="ctr" fontAlgn="ct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J &amp; K (n=16)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a:solidFill>
                            <a:srgbClr val="002060"/>
                          </a:solidFill>
                          <a:latin typeface="Calibri"/>
                          <a:ea typeface="+mn-ea"/>
                          <a:cs typeface="+mn-cs"/>
                        </a:rPr>
                        <a:t>Good</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Fair</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Not Satisfactory</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marL="0" marR="0" indent="0" algn="l" defTabSz="914400" rtl="0" eaLnBrk="1" fontAlgn="b" latinLnBrk="0" hangingPunct="1">
                        <a:lnSpc>
                          <a:spcPct val="100000"/>
                        </a:lnSpc>
                        <a:spcBef>
                          <a:spcPts val="0"/>
                        </a:spcBef>
                        <a:spcAft>
                          <a:spcPts val="0"/>
                        </a:spcAft>
                        <a:buClrTx/>
                        <a:buSzTx/>
                        <a:buFontTx/>
                        <a:buNone/>
                        <a:tabLst/>
                        <a:defRPr/>
                      </a:pPr>
                      <a:r>
                        <a:rPr lang="en-US" sz="1000" b="1" i="0" u="none" strike="noStrike" kern="1200" dirty="0" smtClean="0">
                          <a:solidFill>
                            <a:srgbClr val="002060"/>
                          </a:solidFill>
                          <a:latin typeface="Calibri"/>
                          <a:ea typeface="+mn-ea"/>
                          <a:cs typeface="+mn-cs"/>
                        </a:rPr>
                        <a:t>Mean</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 xmlns:p14="http://schemas.microsoft.com/office/powerpoint/2010/main" val="1900869649"/>
              </p:ext>
            </p:extLst>
          </p:nvPr>
        </p:nvGraphicFramePr>
        <p:xfrm>
          <a:off x="304801" y="5114776"/>
          <a:ext cx="6305553"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494070"/>
                <a:gridCol w="601792"/>
                <a:gridCol w="592307"/>
                <a:gridCol w="503555"/>
                <a:gridCol w="547931"/>
                <a:gridCol w="547931"/>
                <a:gridCol w="466051"/>
                <a:gridCol w="666974"/>
                <a:gridCol w="510768"/>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Jharkhand (n=19)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Karnataka (n=188)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Kerala (n=143)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MP (n=156)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Nagaland (n=1)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Orissa (n=38)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Pondicherry </a:t>
                      </a:r>
                      <a:r>
                        <a:rPr lang="en-US" sz="1000" b="1" i="0" u="none" strike="noStrike" kern="1200" dirty="0">
                          <a:solidFill>
                            <a:schemeClr val="bg1"/>
                          </a:solidFill>
                          <a:latin typeface="Calibri"/>
                          <a:ea typeface="+mn-ea"/>
                          <a:cs typeface="+mn-cs"/>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Punjab (n=402)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a:solidFill>
                            <a:srgbClr val="002060"/>
                          </a:solidFill>
                          <a:latin typeface="Calibri"/>
                          <a:ea typeface="+mn-ea"/>
                          <a:cs typeface="+mn-cs"/>
                        </a:rPr>
                        <a:t>Good</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Fair</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Not Satisfactory</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9" name="Table 18"/>
          <p:cNvGraphicFramePr>
            <a:graphicFrameLocks noGrp="1"/>
          </p:cNvGraphicFramePr>
          <p:nvPr>
            <p:extLst>
              <p:ext uri="{D42A27DB-BD31-4B8C-83A1-F6EECF244321}">
                <p14:modId xmlns="" xmlns:p14="http://schemas.microsoft.com/office/powerpoint/2010/main" val="1900869649"/>
              </p:ext>
            </p:extLst>
          </p:nvPr>
        </p:nvGraphicFramePr>
        <p:xfrm>
          <a:off x="304801" y="6853238"/>
          <a:ext cx="6325716"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1600"/>
                <a:gridCol w="493776"/>
                <a:gridCol w="621470"/>
                <a:gridCol w="621470"/>
                <a:gridCol w="621470"/>
                <a:gridCol w="621470"/>
                <a:gridCol w="731520"/>
                <a:gridCol w="621470"/>
                <a:gridCol w="62147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 </a:t>
                      </a:r>
                      <a:endParaRPr lang="en-US" sz="1000" b="1" i="0" u="none" strike="noStrike" kern="1200" dirty="0" smtClean="0">
                        <a:solidFill>
                          <a:schemeClr val="bg1"/>
                        </a:solidFill>
                        <a:latin typeface="Calibri"/>
                        <a:ea typeface="+mn-ea"/>
                        <a:cs typeface="+mn-cs"/>
                      </a:endParaRP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Rajasthan (</a:t>
                      </a:r>
                      <a:r>
                        <a:rPr lang="en-US" sz="1000" b="1" i="0" u="none" strike="noStrike" kern="1200" dirty="0" smtClean="0">
                          <a:solidFill>
                            <a:schemeClr val="bg1"/>
                          </a:solidFill>
                          <a:latin typeface="Calibri"/>
                          <a:ea typeface="+mn-ea"/>
                          <a:cs typeface="+mn-cs"/>
                        </a:rPr>
                        <a:t>n=104)</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Sikkim (n=5)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TN </a:t>
                      </a:r>
                      <a:endParaRPr lang="en-US" sz="1000" b="1" i="0" u="none" strike="noStrike" kern="1200" dirty="0" smtClean="0">
                        <a:solidFill>
                          <a:schemeClr val="bg1"/>
                        </a:solidFill>
                        <a:latin typeface="Calibri"/>
                        <a:ea typeface="+mn-ea"/>
                        <a:cs typeface="+mn-cs"/>
                      </a:endParaRPr>
                    </a:p>
                    <a:p>
                      <a:pPr algn="ctr" fontAlgn="ct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Tripura (n=9)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Uttaranchal (n=12)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a:solidFill>
                            <a:schemeClr val="bg1"/>
                          </a:solidFill>
                          <a:latin typeface="Calibri"/>
                          <a:ea typeface="+mn-ea"/>
                          <a:cs typeface="+mn-cs"/>
                        </a:rPr>
                        <a:t> WB </a:t>
                      </a:r>
                      <a:endParaRPr lang="en-US" sz="1000" b="1" i="0" u="none" strike="noStrike" kern="1200" dirty="0" smtClean="0">
                        <a:solidFill>
                          <a:schemeClr val="bg1"/>
                        </a:solidFill>
                        <a:latin typeface="Calibri"/>
                        <a:ea typeface="+mn-ea"/>
                        <a:cs typeface="+mn-cs"/>
                      </a:endParaRPr>
                    </a:p>
                    <a:p>
                      <a:pPr algn="ctr" fontAlgn="ct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n=464)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ctr"/>
                      <a:r>
                        <a:rPr lang="en-US" sz="1000" b="1" i="0" u="none" strike="noStrike" kern="1200" dirty="0" smtClean="0">
                          <a:solidFill>
                            <a:schemeClr val="bg1"/>
                          </a:solidFill>
                          <a:latin typeface="Calibri"/>
                          <a:ea typeface="+mn-ea"/>
                          <a:cs typeface="+mn-cs"/>
                        </a:rPr>
                        <a:t> North East </a:t>
                      </a:r>
                    </a:p>
                    <a:p>
                      <a:pPr algn="ctr" fontAlgn="ctr"/>
                      <a:r>
                        <a:rPr lang="en-US" sz="1000" b="1" i="0" u="none" strike="noStrike" kern="1200" dirty="0" smtClean="0">
                          <a:solidFill>
                            <a:schemeClr val="bg1"/>
                          </a:solidFill>
                          <a:latin typeface="Calibri"/>
                          <a:ea typeface="+mn-ea"/>
                          <a:cs typeface="+mn-cs"/>
                        </a:rPr>
                        <a:t>(n=37)</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b"/>
                      <a:r>
                        <a:rPr lang="en-US" sz="1000" b="0" i="0" u="none" strike="noStrike" kern="1200" dirty="0">
                          <a:solidFill>
                            <a:srgbClr val="002060"/>
                          </a:solidFill>
                          <a:latin typeface="Calibri"/>
                          <a:ea typeface="+mn-ea"/>
                          <a:cs typeface="+mn-cs"/>
                        </a:rPr>
                        <a:t>Good</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Fair</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0" i="0" u="none" strike="noStrike" kern="1200" dirty="0">
                          <a:solidFill>
                            <a:srgbClr val="002060"/>
                          </a:solidFill>
                          <a:latin typeface="Calibri"/>
                          <a:ea typeface="+mn-ea"/>
                          <a:cs typeface="+mn-cs"/>
                        </a:rPr>
                        <a:t>Not Satisfactory</a:t>
                      </a: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b"/>
                      <a:r>
                        <a:rPr lang="en-US" sz="1000" b="1" i="0" u="none" strike="noStrike" kern="1200" dirty="0" smtClean="0">
                          <a:solidFill>
                            <a:srgbClr val="002060"/>
                          </a:solidFill>
                          <a:latin typeface="Calibri"/>
                          <a:ea typeface="+mn-ea"/>
                          <a:cs typeface="+mn-cs"/>
                        </a:rPr>
                        <a:t>Mean</a:t>
                      </a:r>
                      <a:endParaRPr lang="en-US" sz="1000" b="1" i="0" u="none" strike="noStrike" kern="1200" dirty="0">
                        <a:solidFill>
                          <a:srgbClr val="002060"/>
                        </a:solidFill>
                        <a:latin typeface="Calibri"/>
                        <a:ea typeface="+mn-ea"/>
                        <a:cs typeface="+mn-cs"/>
                      </a:endParaRPr>
                    </a:p>
                  </a:txBody>
                  <a:tcPr marL="45720" marR="45720" marT="0"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1.2</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smtClean="0"/>
              <a:t>2  SAFETY MEASURES FOR FIELD REPRESENTATIVES</a:t>
            </a:r>
            <a:endParaRPr lang="en-US" dirty="0"/>
          </a:p>
        </p:txBody>
      </p:sp>
      <p:sp>
        <p:nvSpPr>
          <p:cNvPr id="3" name="Content Placeholder 2"/>
          <p:cNvSpPr>
            <a:spLocks noGrp="1"/>
          </p:cNvSpPr>
          <p:nvPr>
            <p:ph idx="1"/>
          </p:nvPr>
        </p:nvSpPr>
        <p:spPr/>
        <p:txBody>
          <a:bodyPr/>
          <a:lstStyle/>
          <a:p>
            <a:pPr algn="just">
              <a:spcBef>
                <a:spcPts val="600"/>
              </a:spcBef>
              <a:spcAft>
                <a:spcPts val="600"/>
              </a:spcAft>
              <a:buSzPct val="100000"/>
            </a:pPr>
            <a:r>
              <a:rPr lang="en-US" sz="1200" i="1" dirty="0" smtClean="0"/>
              <a:t>HRG  (Hansa Research Group) field representatives were provided with the below mentioned safety guidelines to be adhered to while visiting Cold Storage facilities:  </a:t>
            </a:r>
            <a:r>
              <a:rPr lang="en-US" sz="1200" dirty="0" smtClean="0"/>
              <a:t> </a:t>
            </a:r>
          </a:p>
          <a:p>
            <a:pPr lvl="0" algn="just">
              <a:spcBef>
                <a:spcPts val="600"/>
              </a:spcBef>
              <a:spcAft>
                <a:spcPts val="600"/>
              </a:spcAft>
              <a:buSzPct val="100000"/>
            </a:pPr>
            <a:r>
              <a:rPr lang="en-US" sz="1200" dirty="0" smtClean="0"/>
              <a:t>Field representatives were always to follow safety instructions by the cold storage operator.  If entering a cold room, the representatives were supposed to have an escort with them. </a:t>
            </a:r>
          </a:p>
          <a:p>
            <a:pPr lvl="0" algn="just">
              <a:spcBef>
                <a:spcPts val="600"/>
              </a:spcBef>
              <a:spcAft>
                <a:spcPts val="600"/>
              </a:spcAft>
              <a:buSzPct val="100000"/>
            </a:pPr>
            <a:r>
              <a:rPr lang="en-US" sz="1200" dirty="0" smtClean="0"/>
              <a:t>Cold stores can be subzero chambers and can create sudden thermal shock and chill to the body. If entering a cold store, do not spend too much time inside the room. Each cold store will have a supply of warm jackets as needed. </a:t>
            </a:r>
          </a:p>
          <a:p>
            <a:pPr lvl="0" algn="just">
              <a:spcBef>
                <a:spcPts val="600"/>
              </a:spcBef>
              <a:spcAft>
                <a:spcPts val="600"/>
              </a:spcAft>
              <a:buSzPct val="100000"/>
            </a:pPr>
            <a:r>
              <a:rPr lang="en-US" sz="1200" dirty="0" smtClean="0"/>
              <a:t>Refrigeration machines are located outside the cold rooms in open or inside a designated machine room. Stand well clear of operational machines; do not wear loose clothes like scarves that can get sucked into running fans.</a:t>
            </a:r>
          </a:p>
          <a:p>
            <a:pPr lvl="0" algn="just">
              <a:spcBef>
                <a:spcPts val="600"/>
              </a:spcBef>
              <a:spcAft>
                <a:spcPts val="600"/>
              </a:spcAft>
              <a:buSzPct val="100000"/>
            </a:pPr>
            <a:r>
              <a:rPr lang="en-US" sz="1200" dirty="0" smtClean="0"/>
              <a:t>CA cold stores can have very low oxygen levels - Do not enter inside a CA chamber. </a:t>
            </a:r>
          </a:p>
          <a:p>
            <a:pPr lvl="0" algn="just">
              <a:spcBef>
                <a:spcPts val="600"/>
              </a:spcBef>
              <a:spcAft>
                <a:spcPts val="600"/>
              </a:spcAft>
              <a:buSzPct val="100000"/>
            </a:pPr>
            <a:r>
              <a:rPr lang="en-US" sz="1200" dirty="0" smtClean="0"/>
              <a:t>Cold stores can have icy and slippery floors and usually humid. Always wear proper laced shoes for conducting this survey.</a:t>
            </a:r>
          </a:p>
          <a:p>
            <a:pPr lvl="0" algn="just">
              <a:spcBef>
                <a:spcPts val="600"/>
              </a:spcBef>
              <a:spcAft>
                <a:spcPts val="600"/>
              </a:spcAft>
              <a:buSzPct val="100000"/>
            </a:pPr>
            <a:r>
              <a:rPr lang="en-US" sz="1200" dirty="0" smtClean="0"/>
              <a:t>If required, wear the provided hard hat, especially in cold stores with overhead storage.</a:t>
            </a:r>
          </a:p>
          <a:p>
            <a:pPr lvl="0" algn="just">
              <a:spcBef>
                <a:spcPts val="600"/>
              </a:spcBef>
              <a:spcAft>
                <a:spcPts val="600"/>
              </a:spcAft>
              <a:buSzPct val="100000"/>
            </a:pPr>
            <a:r>
              <a:rPr lang="en-US" sz="1200" dirty="0" smtClean="0"/>
              <a:t>When visiting cold chambers designed for spices, wear the face mask provided at the facility to avoid inhaling strong spice aroma.</a:t>
            </a:r>
          </a:p>
          <a:p>
            <a:pPr lvl="0" algn="just">
              <a:spcBef>
                <a:spcPts val="600"/>
              </a:spcBef>
              <a:spcAft>
                <a:spcPts val="600"/>
              </a:spcAft>
              <a:buSzPct val="100000"/>
            </a:pPr>
            <a:r>
              <a:rPr lang="en-US" sz="1200" dirty="0" smtClean="0"/>
              <a:t>Do not enter any enclosed space without permission and then only when you are accompanied by an escort.</a:t>
            </a:r>
          </a:p>
          <a:p>
            <a:pPr lvl="0" algn="just">
              <a:spcBef>
                <a:spcPts val="600"/>
              </a:spcBef>
              <a:spcAft>
                <a:spcPts val="600"/>
              </a:spcAft>
              <a:buSzPct val="100000"/>
            </a:pPr>
            <a:r>
              <a:rPr lang="en-US" sz="1200" dirty="0" smtClean="0"/>
              <a:t>Follow walking zones and markings to avoid mishap with machines and working staff.</a:t>
            </a:r>
          </a:p>
          <a:p>
            <a:pPr lvl="0" algn="just">
              <a:spcBef>
                <a:spcPts val="600"/>
              </a:spcBef>
              <a:spcAft>
                <a:spcPts val="600"/>
              </a:spcAft>
              <a:buSzPct val="100000"/>
            </a:pPr>
            <a:r>
              <a:rPr lang="en-US" sz="1200" dirty="0" smtClean="0"/>
              <a:t>Do not touch or press any buttons or switches at the facility visited.</a:t>
            </a:r>
          </a:p>
          <a:p>
            <a:pPr lvl="0" algn="just">
              <a:spcBef>
                <a:spcPts val="600"/>
              </a:spcBef>
              <a:spcAft>
                <a:spcPts val="600"/>
              </a:spcAft>
              <a:buSzPct val="100000"/>
            </a:pPr>
            <a:r>
              <a:rPr lang="en-US" sz="1200" dirty="0" smtClean="0"/>
              <a:t>These facilities are primarily food zones – maintain personal hygiene when visiting cold stores. Do not conduct survey if you are suffering fever, cold or contagious disease.</a:t>
            </a:r>
          </a:p>
          <a:p>
            <a:pPr lvl="0" algn="just">
              <a:spcBef>
                <a:spcPts val="600"/>
              </a:spcBef>
              <a:spcAft>
                <a:spcPts val="600"/>
              </a:spcAft>
              <a:buSzPct val="100000"/>
            </a:pPr>
            <a:r>
              <a:rPr lang="en-US" sz="1200" dirty="0" smtClean="0"/>
              <a:t>If you hear any alarm, immediately evacuate to the closest exit and stand clear for the operators to function.</a:t>
            </a:r>
          </a:p>
          <a:p>
            <a:pPr lvl="0" algn="just">
              <a:spcBef>
                <a:spcPts val="600"/>
              </a:spcBef>
              <a:spcAft>
                <a:spcPts val="600"/>
              </a:spcAft>
              <a:buSzPct val="100000"/>
            </a:pPr>
            <a:r>
              <a:rPr lang="en-US" sz="1200" dirty="0" smtClean="0"/>
              <a:t>Return entry passes (if any) to the facility manager before leaving the location. </a:t>
            </a:r>
          </a:p>
          <a:p>
            <a:pPr algn="just">
              <a:spcBef>
                <a:spcPts val="600"/>
              </a:spcBef>
              <a:spcAft>
                <a:spcPts val="600"/>
              </a:spcAft>
              <a:buSzPct val="100000"/>
            </a:pPr>
            <a:r>
              <a:rPr lang="en-US" sz="1200" dirty="0" smtClean="0"/>
              <a:t>            </a:t>
            </a:r>
          </a:p>
          <a:p>
            <a:pPr algn="just">
              <a:spcBef>
                <a:spcPts val="600"/>
              </a:spcBef>
              <a:spcAft>
                <a:spcPts val="600"/>
              </a:spcAft>
              <a:buSzPct val="100000"/>
            </a:pPr>
            <a:r>
              <a:rPr lang="en-US" sz="1200" dirty="0" smtClean="0"/>
              <a:t>A ready reckoner list of cold storage equipment and component types was also provided to regional heads for reference along with related familiarization sessions.</a:t>
            </a:r>
            <a:endParaRPr lang="en-US" sz="1200" dirty="0"/>
          </a:p>
        </p:txBody>
      </p:sp>
    </p:spTree>
  </p:cSld>
  <p:clrMapOvr>
    <a:masterClrMapping/>
  </p:clrMapOvr>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6.5 INTERNAL TRAFFIC AREA</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graphicFrame>
        <p:nvGraphicFramePr>
          <p:cNvPr id="36" name="Table 35"/>
          <p:cNvGraphicFramePr>
            <a:graphicFrameLocks noGrp="1"/>
          </p:cNvGraphicFramePr>
          <p:nvPr/>
        </p:nvGraphicFramePr>
        <p:xfrm>
          <a:off x="304800" y="2198185"/>
          <a:ext cx="1190566" cy="2211890"/>
        </p:xfrm>
        <a:graphic>
          <a:graphicData uri="http://schemas.openxmlformats.org/drawingml/2006/table">
            <a:tbl>
              <a:tblPr/>
              <a:tblGrid>
                <a:gridCol w="1190566"/>
              </a:tblGrid>
              <a:tr h="442378">
                <a:tc>
                  <a:txBody>
                    <a:bodyPr/>
                    <a:lstStyle/>
                    <a:p>
                      <a:pPr algn="r" fontAlgn="ctr"/>
                      <a:r>
                        <a:rPr lang="en-US" sz="1000" b="0" i="0" u="none" strike="noStrike" kern="1200" dirty="0">
                          <a:solidFill>
                            <a:srgbClr val="002060"/>
                          </a:solidFill>
                          <a:latin typeface="Calibri"/>
                          <a:ea typeface="+mn-ea"/>
                          <a:cs typeface="+mn-cs"/>
                        </a:rPr>
                        <a:t> Tarmac Road</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442378">
                <a:tc>
                  <a:txBody>
                    <a:bodyPr/>
                    <a:lstStyle/>
                    <a:p>
                      <a:pPr algn="r" fontAlgn="ctr"/>
                      <a:r>
                        <a:rPr lang="en-US" sz="1000" b="0" i="0" u="none" strike="noStrike" kern="1200" dirty="0">
                          <a:solidFill>
                            <a:srgbClr val="002060"/>
                          </a:solidFill>
                          <a:latin typeface="Calibri"/>
                          <a:ea typeface="+mn-ea"/>
                          <a:cs typeface="+mn-cs"/>
                        </a:rPr>
                        <a:t> Paved / Brick Tiling</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42378">
                <a:tc>
                  <a:txBody>
                    <a:bodyPr/>
                    <a:lstStyle/>
                    <a:p>
                      <a:pPr algn="r" fontAlgn="ctr"/>
                      <a:r>
                        <a:rPr lang="en-US" sz="1000" b="0" i="0" u="none" strike="noStrike" kern="1200" dirty="0">
                          <a:solidFill>
                            <a:srgbClr val="002060"/>
                          </a:solidFill>
                          <a:latin typeface="Calibri"/>
                          <a:ea typeface="+mn-ea"/>
                          <a:cs typeface="+mn-cs"/>
                        </a:rPr>
                        <a:t> Earthwork</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42378">
                <a:tc>
                  <a:txBody>
                    <a:bodyPr/>
                    <a:lstStyle/>
                    <a:p>
                      <a:pPr algn="r" fontAlgn="ctr"/>
                      <a:r>
                        <a:rPr lang="en-US" sz="1000" b="0" i="0" u="none" strike="noStrike" kern="1200" dirty="0">
                          <a:solidFill>
                            <a:srgbClr val="002060"/>
                          </a:solidFill>
                          <a:latin typeface="Calibri"/>
                          <a:ea typeface="+mn-ea"/>
                          <a:cs typeface="+mn-cs"/>
                        </a:rPr>
                        <a:t> Grassy</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42378">
                <a:tc>
                  <a:txBody>
                    <a:bodyPr/>
                    <a:lstStyle/>
                    <a:p>
                      <a:pPr algn="r" fontAlgn="ctr"/>
                      <a:r>
                        <a:rPr lang="en-US" sz="1000" b="0" i="0" u="none" strike="noStrike" kern="1200" dirty="0">
                          <a:solidFill>
                            <a:srgbClr val="002060"/>
                          </a:solidFill>
                          <a:latin typeface="Calibri"/>
                          <a:ea typeface="+mn-ea"/>
                          <a:cs typeface="+mn-cs"/>
                        </a:rPr>
                        <a:t> Others specify</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44" name="Chart 43"/>
          <p:cNvGraphicFramePr/>
          <p:nvPr/>
        </p:nvGraphicFramePr>
        <p:xfrm>
          <a:off x="1121017" y="2148056"/>
          <a:ext cx="1355483" cy="257634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5" name="Chart 44"/>
          <p:cNvGraphicFramePr/>
          <p:nvPr/>
        </p:nvGraphicFramePr>
        <p:xfrm>
          <a:off x="5736562" y="214805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6" name="Chart 45"/>
          <p:cNvGraphicFramePr/>
          <p:nvPr/>
        </p:nvGraphicFramePr>
        <p:xfrm>
          <a:off x="2044126" y="214805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7" name="Chart 46"/>
          <p:cNvGraphicFramePr/>
          <p:nvPr/>
        </p:nvGraphicFramePr>
        <p:xfrm>
          <a:off x="2967235" y="214805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8" name="Chart 47"/>
          <p:cNvGraphicFramePr/>
          <p:nvPr/>
        </p:nvGraphicFramePr>
        <p:xfrm>
          <a:off x="3890344" y="214805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9" name="Chart 48"/>
          <p:cNvGraphicFramePr/>
          <p:nvPr/>
        </p:nvGraphicFramePr>
        <p:xfrm>
          <a:off x="4813453" y="2148056"/>
          <a:ext cx="1355483" cy="2576343"/>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50" name="Table 49"/>
          <p:cNvGraphicFramePr>
            <a:graphicFrameLocks noGrp="1"/>
          </p:cNvGraphicFramePr>
          <p:nvPr/>
        </p:nvGraphicFramePr>
        <p:xfrm>
          <a:off x="304800" y="6119133"/>
          <a:ext cx="1190566" cy="2215245"/>
        </p:xfrm>
        <a:graphic>
          <a:graphicData uri="http://schemas.openxmlformats.org/drawingml/2006/table">
            <a:tbl>
              <a:tblPr/>
              <a:tblGrid>
                <a:gridCol w="1190566"/>
              </a:tblGrid>
              <a:tr h="443049">
                <a:tc>
                  <a:txBody>
                    <a:bodyPr/>
                    <a:lstStyle/>
                    <a:p>
                      <a:pPr algn="r" fontAlgn="ctr"/>
                      <a:r>
                        <a:rPr lang="en-US" sz="1000" b="0" i="0" u="none" strike="noStrike" kern="1200" dirty="0">
                          <a:solidFill>
                            <a:srgbClr val="002060"/>
                          </a:solidFill>
                          <a:latin typeface="Calibri"/>
                          <a:ea typeface="+mn-ea"/>
                          <a:cs typeface="+mn-cs"/>
                        </a:rPr>
                        <a:t> Tarmac Road</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443049">
                <a:tc>
                  <a:txBody>
                    <a:bodyPr/>
                    <a:lstStyle/>
                    <a:p>
                      <a:pPr algn="r" fontAlgn="ctr"/>
                      <a:r>
                        <a:rPr lang="en-US" sz="1000" b="0" i="0" u="none" strike="noStrike" kern="1200" dirty="0">
                          <a:solidFill>
                            <a:srgbClr val="002060"/>
                          </a:solidFill>
                          <a:latin typeface="Calibri"/>
                          <a:ea typeface="+mn-ea"/>
                          <a:cs typeface="+mn-cs"/>
                        </a:rPr>
                        <a:t> Paved / Brick Tiling</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43049">
                <a:tc>
                  <a:txBody>
                    <a:bodyPr/>
                    <a:lstStyle/>
                    <a:p>
                      <a:pPr algn="r" fontAlgn="ctr"/>
                      <a:r>
                        <a:rPr lang="en-US" sz="1000" b="0" i="0" u="none" strike="noStrike" kern="1200" dirty="0">
                          <a:solidFill>
                            <a:srgbClr val="002060"/>
                          </a:solidFill>
                          <a:latin typeface="Calibri"/>
                          <a:ea typeface="+mn-ea"/>
                          <a:cs typeface="+mn-cs"/>
                        </a:rPr>
                        <a:t> Earthwork</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43049">
                <a:tc>
                  <a:txBody>
                    <a:bodyPr/>
                    <a:lstStyle/>
                    <a:p>
                      <a:pPr algn="r" fontAlgn="ctr"/>
                      <a:r>
                        <a:rPr lang="en-US" sz="1000" b="0" i="0" u="none" strike="noStrike" kern="1200" dirty="0">
                          <a:solidFill>
                            <a:srgbClr val="002060"/>
                          </a:solidFill>
                          <a:latin typeface="Calibri"/>
                          <a:ea typeface="+mn-ea"/>
                          <a:cs typeface="+mn-cs"/>
                        </a:rPr>
                        <a:t> Grassy</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43049">
                <a:tc>
                  <a:txBody>
                    <a:bodyPr/>
                    <a:lstStyle/>
                    <a:p>
                      <a:pPr algn="r" fontAlgn="ctr"/>
                      <a:r>
                        <a:rPr lang="en-US" sz="1000" b="0" i="0" u="none" strike="noStrike" kern="1200" dirty="0">
                          <a:solidFill>
                            <a:srgbClr val="002060"/>
                          </a:solidFill>
                          <a:latin typeface="Calibri"/>
                          <a:ea typeface="+mn-ea"/>
                          <a:cs typeface="+mn-cs"/>
                        </a:rPr>
                        <a:t> Others specify</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56" name="Chart 55"/>
          <p:cNvGraphicFramePr/>
          <p:nvPr/>
        </p:nvGraphicFramePr>
        <p:xfrm>
          <a:off x="1121017" y="6078529"/>
          <a:ext cx="1355483" cy="257634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57" name="Chart 56"/>
          <p:cNvGraphicFramePr/>
          <p:nvPr/>
        </p:nvGraphicFramePr>
        <p:xfrm>
          <a:off x="5736562" y="6078529"/>
          <a:ext cx="1355483" cy="257634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58" name="Chart 57"/>
          <p:cNvGraphicFramePr/>
          <p:nvPr/>
        </p:nvGraphicFramePr>
        <p:xfrm>
          <a:off x="2274903" y="6078529"/>
          <a:ext cx="1355483" cy="257634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59" name="Chart 58"/>
          <p:cNvGraphicFramePr/>
          <p:nvPr/>
        </p:nvGraphicFramePr>
        <p:xfrm>
          <a:off x="3428789" y="6078529"/>
          <a:ext cx="1355483" cy="2576343"/>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60" name="Chart 59"/>
          <p:cNvGraphicFramePr/>
          <p:nvPr/>
        </p:nvGraphicFramePr>
        <p:xfrm>
          <a:off x="4582675" y="6078529"/>
          <a:ext cx="1355483" cy="2576343"/>
        </p:xfrm>
        <a:graphic>
          <a:graphicData uri="http://schemas.openxmlformats.org/drawingml/2006/chart">
            <c:chart xmlns:c="http://schemas.openxmlformats.org/drawingml/2006/chart" xmlns:r="http://schemas.openxmlformats.org/officeDocument/2006/relationships" r:id="rId12"/>
          </a:graphicData>
        </a:graphic>
      </p:graphicFrame>
      <p:sp>
        <p:nvSpPr>
          <p:cNvPr id="61" name="Round Diagonal Corner Rectangle 60"/>
          <p:cNvSpPr/>
          <p:nvPr/>
        </p:nvSpPr>
        <p:spPr bwMode="auto">
          <a:xfrm>
            <a:off x="338287" y="448916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More than a third of CSs had internal road of either Tarmac road or paved brick tiling road. Only in Q type products storage CSs, Earthwork road was present in one third of the installations</a:t>
            </a:r>
            <a:endParaRPr lang="en-US" sz="1200" dirty="0">
              <a:solidFill>
                <a:srgbClr val="002060"/>
              </a:solidFill>
              <a:latin typeface="Calibri" pitchFamily="34" charset="0"/>
            </a:endParaRPr>
          </a:p>
        </p:txBody>
      </p:sp>
      <p:sp>
        <p:nvSpPr>
          <p:cNvPr id="75" name="Round Diagonal Corner Rectangle 74"/>
          <p:cNvSpPr/>
          <p:nvPr/>
        </p:nvSpPr>
        <p:spPr bwMode="auto">
          <a:xfrm>
            <a:off x="338287" y="8388485"/>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Zone wise analysis shows that South zone had tarmac roads mainly, where as in all the other zones different road types were present. </a:t>
            </a:r>
            <a:endParaRPr lang="en-US" sz="1200" dirty="0">
              <a:solidFill>
                <a:srgbClr val="002060"/>
              </a:solidFill>
              <a:latin typeface="Calibri" pitchFamily="34" charset="0"/>
            </a:endParaRPr>
          </a:p>
          <a:p>
            <a:pPr marL="177800" lvl="1" indent="-177800" algn="just">
              <a:buFont typeface="Arial" pitchFamily="34" charset="0"/>
              <a:buChar char="•"/>
            </a:pPr>
            <a:r>
              <a:rPr lang="en-US" sz="1200" dirty="0" smtClean="0">
                <a:solidFill>
                  <a:srgbClr val="002060"/>
                </a:solidFill>
                <a:latin typeface="Calibri" pitchFamily="34" charset="0"/>
              </a:rPr>
              <a:t>In North and East paved / brick tiling was prevalent in nearly 50% of CSs, while in West over a third had either Tarmac or earthwork roads</a:t>
            </a:r>
            <a:endParaRPr lang="en-US" sz="1200" dirty="0">
              <a:solidFill>
                <a:srgbClr val="002060"/>
              </a:solidFill>
              <a:latin typeface="Calibri" pitchFamily="34" charset="0"/>
            </a:endParaRPr>
          </a:p>
        </p:txBody>
      </p:sp>
      <p:cxnSp>
        <p:nvCxnSpPr>
          <p:cNvPr id="78" name="Straight Connector 77"/>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79" name="TextBox 78"/>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35" name="TextBox 34"/>
          <p:cNvSpPr txBox="1"/>
          <p:nvPr/>
        </p:nvSpPr>
        <p:spPr>
          <a:xfrm>
            <a:off x="1398302" y="168945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37" name="TextBox 36"/>
          <p:cNvSpPr txBox="1"/>
          <p:nvPr/>
        </p:nvSpPr>
        <p:spPr>
          <a:xfrm>
            <a:off x="2372415" y="168945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38" name="TextBox 37"/>
          <p:cNvSpPr txBox="1"/>
          <p:nvPr/>
        </p:nvSpPr>
        <p:spPr>
          <a:xfrm>
            <a:off x="3332716" y="168945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40" name="TextBox 39"/>
          <p:cNvSpPr txBox="1"/>
          <p:nvPr/>
        </p:nvSpPr>
        <p:spPr>
          <a:xfrm>
            <a:off x="4227295" y="1689456"/>
            <a:ext cx="623889"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41" name="TextBox 40"/>
          <p:cNvSpPr txBox="1"/>
          <p:nvPr/>
        </p:nvSpPr>
        <p:spPr>
          <a:xfrm>
            <a:off x="5150728" y="168945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42" name="TextBox 41"/>
          <p:cNvSpPr txBox="1"/>
          <p:nvPr/>
        </p:nvSpPr>
        <p:spPr>
          <a:xfrm>
            <a:off x="6010039" y="153556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sp>
        <p:nvSpPr>
          <p:cNvPr id="43" name="TextBox 42"/>
          <p:cNvSpPr txBox="1"/>
          <p:nvPr/>
        </p:nvSpPr>
        <p:spPr>
          <a:xfrm>
            <a:off x="1398302" y="5652911"/>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51" name="TextBox 50"/>
          <p:cNvSpPr txBox="1"/>
          <p:nvPr/>
        </p:nvSpPr>
        <p:spPr>
          <a:xfrm>
            <a:off x="2567667" y="565291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52" name="TextBox 51"/>
          <p:cNvSpPr txBox="1"/>
          <p:nvPr/>
        </p:nvSpPr>
        <p:spPr>
          <a:xfrm>
            <a:off x="3737032" y="5652911"/>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53" name="TextBox 52"/>
          <p:cNvSpPr txBox="1"/>
          <p:nvPr/>
        </p:nvSpPr>
        <p:spPr>
          <a:xfrm>
            <a:off x="4840674" y="565291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54" name="TextBox 53"/>
          <p:cNvSpPr txBox="1"/>
          <p:nvPr/>
        </p:nvSpPr>
        <p:spPr>
          <a:xfrm>
            <a:off x="6010039" y="565291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6.5 INTERNAL TRAFFIC AREA</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1" name="Round Diagonal Corner Rectangle 10"/>
          <p:cNvSpPr/>
          <p:nvPr/>
        </p:nvSpPr>
        <p:spPr bwMode="auto">
          <a:xfrm>
            <a:off x="338287" y="7647263"/>
            <a:ext cx="6309360" cy="1326414"/>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In state wise analysis it is seen that there is a good variety in road types.</a:t>
            </a:r>
          </a:p>
          <a:p>
            <a:pPr marL="177800" lvl="1" indent="-177800" algn="just">
              <a:buFont typeface="Arial" pitchFamily="34" charset="0"/>
              <a:buChar char="•"/>
            </a:pPr>
            <a:r>
              <a:rPr lang="en-US" sz="1200" dirty="0" smtClean="0">
                <a:solidFill>
                  <a:srgbClr val="002060"/>
                </a:solidFill>
                <a:latin typeface="Calibri" pitchFamily="34" charset="0"/>
              </a:rPr>
              <a:t>Majority  of CSs in AP. Chandigarh, Delhi, J&amp;K, Karnataka, Kerala, Rajasthan and TN are having tarmac road</a:t>
            </a:r>
          </a:p>
          <a:p>
            <a:pPr marL="177800" lvl="1" indent="-177800" algn="just">
              <a:buFont typeface="Arial" pitchFamily="34" charset="0"/>
              <a:buChar char="•"/>
            </a:pPr>
            <a:r>
              <a:rPr lang="en-US" sz="1200" dirty="0" smtClean="0">
                <a:solidFill>
                  <a:srgbClr val="002060"/>
                </a:solidFill>
                <a:latin typeface="Calibri" pitchFamily="34" charset="0"/>
              </a:rPr>
              <a:t>Paved/brick tiling was present in Maharashtra, UP, Haryana, HP, Jharkhand, Punjab,  Uttaranchal and WB.</a:t>
            </a:r>
          </a:p>
          <a:p>
            <a:pPr marL="177800" lvl="1" indent="-177800" algn="just">
              <a:buFont typeface="Arial" pitchFamily="34" charset="0"/>
              <a:buChar char="•"/>
            </a:pPr>
            <a:r>
              <a:rPr lang="en-US" sz="1200" dirty="0" smtClean="0">
                <a:solidFill>
                  <a:srgbClr val="002060"/>
                </a:solidFill>
                <a:latin typeface="Calibri" pitchFamily="34" charset="0"/>
              </a:rPr>
              <a:t>Earth work roads were prevalent in Chhattisgarh and Gujarat</a:t>
            </a:r>
          </a:p>
        </p:txBody>
      </p:sp>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2834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Maharashtra</a:t>
                      </a:r>
                      <a:r>
                        <a:rPr lang="en-US" sz="1000" b="1" i="0" u="none" strike="noStrike" kern="1200" dirty="0">
                          <a:solidFill>
                            <a:schemeClr val="bg1"/>
                          </a:solidFill>
                          <a:latin typeface="Calibri"/>
                          <a:ea typeface="+mn-ea"/>
                          <a:cs typeface="+mn-cs"/>
                        </a:rPr>
                        <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(n=451)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UP</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(n=1371)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 &amp; N</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AP</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n=600)</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Assam</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(n=22)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Bihar</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(n=169)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Chandigarh</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a:solidFill>
                            <a:srgbClr val="002060"/>
                          </a:solidFill>
                          <a:latin typeface="Calibri"/>
                          <a:ea typeface="+mn-ea"/>
                          <a:cs typeface="+mn-cs"/>
                        </a:rPr>
                        <a:t> Tarmac Road</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Paved / Brick Tiling</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Earthwork</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Grassy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Others specify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4768850"/>
          <a:ext cx="6305549" cy="2834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C’garh</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(n=76)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Delhi</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(n=35)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Goa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(n=7)</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Gujarat</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n=399)</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Haryana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n=185)</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HP</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J &amp; K</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a:solidFill>
                            <a:srgbClr val="002060"/>
                          </a:solidFill>
                          <a:latin typeface="Calibri"/>
                          <a:ea typeface="+mn-ea"/>
                          <a:cs typeface="+mn-cs"/>
                        </a:rPr>
                        <a:t> Tarmac Road</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Paved / Brick Tiling</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Earthwork</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Grassy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Others specify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6.5 INTERNAL TRAFFIC AREA</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1" cy="2834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87331"/>
                <a:gridCol w="516367"/>
                <a:gridCol w="645459"/>
                <a:gridCol w="604690"/>
                <a:gridCol w="507541"/>
                <a:gridCol w="507541"/>
                <a:gridCol w="542515"/>
                <a:gridCol w="398033"/>
                <a:gridCol w="785308"/>
                <a:gridCol w="51076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Jharkhand</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Karnataka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(n=188)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Kerala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(n=143)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MP</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(n=156)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Nagaland</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Orissa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(n=38)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Pondicherry</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Punjab</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(n=402)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a:solidFill>
                            <a:srgbClr val="002060"/>
                          </a:solidFill>
                          <a:latin typeface="Calibri"/>
                          <a:ea typeface="+mn-ea"/>
                          <a:cs typeface="+mn-cs"/>
                        </a:rPr>
                        <a:t> Tarmac Road</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Paved / Brick Tiling</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Earthwork</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Grassy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Others specify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4768850"/>
          <a:ext cx="6322794" cy="28346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89304"/>
                <a:gridCol w="521208"/>
                <a:gridCol w="630127"/>
                <a:gridCol w="630127"/>
                <a:gridCol w="630127"/>
                <a:gridCol w="630127"/>
                <a:gridCol w="731520"/>
                <a:gridCol w="630127"/>
                <a:gridCol w="63012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All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Rajasthan</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a:t>
                      </a:r>
                      <a:r>
                        <a:rPr lang="en-US" sz="1000" b="1" i="0" u="none" strike="noStrike" kern="1200" dirty="0" smtClean="0">
                          <a:solidFill>
                            <a:schemeClr val="bg1"/>
                          </a:solidFill>
                          <a:latin typeface="Calibri"/>
                          <a:ea typeface="+mn-ea"/>
                          <a:cs typeface="+mn-cs"/>
                        </a:rPr>
                        <a:t>n=104)</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Sikkim</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TN</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Tripura</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Uttaranchal</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(n=12)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WB</a:t>
                      </a:r>
                      <a:br>
                        <a:rPr lang="en-US" sz="1000" b="1" i="0" u="none" strike="noStrike" kern="1200" dirty="0">
                          <a:solidFill>
                            <a:schemeClr val="bg1"/>
                          </a:solidFill>
                          <a:latin typeface="Calibri"/>
                          <a:ea typeface="+mn-ea"/>
                          <a:cs typeface="+mn-cs"/>
                        </a:rPr>
                      </a:br>
                      <a:r>
                        <a:rPr lang="en-US" sz="1000" b="1" i="0" u="none" strike="noStrike" kern="1200" dirty="0">
                          <a:solidFill>
                            <a:schemeClr val="bg1"/>
                          </a:solidFill>
                          <a:latin typeface="Calibri"/>
                          <a:ea typeface="+mn-ea"/>
                          <a:cs typeface="+mn-cs"/>
                        </a:rPr>
                        <a:t>(n=464)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North East</a:t>
                      </a:r>
                      <a:br>
                        <a:rPr lang="en-US" sz="1000" b="1" i="0" u="none" strike="noStrike" kern="1200" dirty="0" smtClean="0">
                          <a:solidFill>
                            <a:schemeClr val="bg1"/>
                          </a:solidFill>
                          <a:latin typeface="Calibri"/>
                          <a:ea typeface="+mn-ea"/>
                          <a:cs typeface="+mn-cs"/>
                        </a:rPr>
                      </a:br>
                      <a:r>
                        <a:rPr lang="en-US" sz="1000" b="1" i="0" u="none" strike="noStrike" kern="1200" dirty="0" smtClean="0">
                          <a:solidFill>
                            <a:schemeClr val="bg1"/>
                          </a:solidFill>
                          <a:latin typeface="Calibri"/>
                          <a:ea typeface="+mn-ea"/>
                          <a:cs typeface="+mn-cs"/>
                        </a:rPr>
                        <a:t>(n=37)</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a:solidFill>
                            <a:srgbClr val="002060"/>
                          </a:solidFill>
                          <a:latin typeface="Calibri"/>
                          <a:ea typeface="+mn-ea"/>
                          <a:cs typeface="+mn-cs"/>
                        </a:rPr>
                        <a:t> Tarmac Road</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Paved / Brick Tiling</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Earthwork</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Grassy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57200">
                <a:tc>
                  <a:txBody>
                    <a:bodyPr/>
                    <a:lstStyle/>
                    <a:p>
                      <a:pPr algn="l" fontAlgn="ctr"/>
                      <a:r>
                        <a:rPr lang="en-US" sz="1000" b="0" i="0" u="none" strike="noStrike" kern="1200" dirty="0">
                          <a:solidFill>
                            <a:srgbClr val="002060"/>
                          </a:solidFill>
                          <a:latin typeface="Calibri"/>
                          <a:ea typeface="+mn-ea"/>
                          <a:cs typeface="+mn-cs"/>
                        </a:rPr>
                        <a:t> Others specify</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6.6 EXTERNAL </a:t>
            </a:r>
            <a:r>
              <a:rPr lang="en-US" dirty="0"/>
              <a:t>DRAINAGE FACILITY</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91" name="Round Diagonal Corner Rectangle 90"/>
          <p:cNvSpPr/>
          <p:nvPr/>
        </p:nvSpPr>
        <p:spPr bwMode="auto">
          <a:xfrm>
            <a:off x="310991" y="816744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While around 70% CS’s in North and East have open drainage facility, in West and South the percentage is higher for covered drainages.</a:t>
            </a:r>
            <a:endParaRPr lang="en-US" sz="1200" dirty="0">
              <a:solidFill>
                <a:srgbClr val="002060"/>
              </a:solidFill>
              <a:latin typeface="Calibri" pitchFamily="34" charset="0"/>
            </a:endParaRPr>
          </a:p>
        </p:txBody>
      </p:sp>
      <p:graphicFrame>
        <p:nvGraphicFramePr>
          <p:cNvPr id="48" name="Chart 47"/>
          <p:cNvGraphicFramePr/>
          <p:nvPr>
            <p:extLst>
              <p:ext uri="{D42A27DB-BD31-4B8C-83A1-F6EECF244321}">
                <p14:modId xmlns:p14="http://schemas.microsoft.com/office/powerpoint/2010/main" xmlns="" val="1712051055"/>
              </p:ext>
            </p:extLst>
          </p:nvPr>
        </p:nvGraphicFramePr>
        <p:xfrm>
          <a:off x="104734" y="1871436"/>
          <a:ext cx="1247816" cy="1917752"/>
        </p:xfrm>
        <a:graphic>
          <a:graphicData uri="http://schemas.openxmlformats.org/drawingml/2006/chart">
            <c:chart xmlns:c="http://schemas.openxmlformats.org/drawingml/2006/chart" xmlns:r="http://schemas.openxmlformats.org/officeDocument/2006/relationships" r:id="rId2"/>
          </a:graphicData>
        </a:graphic>
      </p:graphicFrame>
      <p:sp>
        <p:nvSpPr>
          <p:cNvPr id="66" name="Round Diagonal Corner Rectangle 65"/>
          <p:cNvSpPr/>
          <p:nvPr/>
        </p:nvSpPr>
        <p:spPr bwMode="auto">
          <a:xfrm>
            <a:off x="338287" y="4080684"/>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59% of Type H storages have open drainage facility.  Over 50% of all other type of storages have a covered drainage system.</a:t>
            </a:r>
          </a:p>
        </p:txBody>
      </p:sp>
      <p:cxnSp>
        <p:nvCxnSpPr>
          <p:cNvPr id="67" name="Straight Connector 66"/>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69" name="TextBox 68"/>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82" name="Chart 81"/>
          <p:cNvGraphicFramePr/>
          <p:nvPr>
            <p:extLst>
              <p:ext uri="{D42A27DB-BD31-4B8C-83A1-F6EECF244321}">
                <p14:modId xmlns:p14="http://schemas.microsoft.com/office/powerpoint/2010/main" xmlns="" val="1712051055"/>
              </p:ext>
            </p:extLst>
          </p:nvPr>
        </p:nvGraphicFramePr>
        <p:xfrm>
          <a:off x="5595670" y="1871436"/>
          <a:ext cx="1247816" cy="19177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3" name="Chart 82"/>
          <p:cNvGraphicFramePr/>
          <p:nvPr>
            <p:extLst>
              <p:ext uri="{D42A27DB-BD31-4B8C-83A1-F6EECF244321}">
                <p14:modId xmlns:p14="http://schemas.microsoft.com/office/powerpoint/2010/main" xmlns="" val="1712051055"/>
              </p:ext>
            </p:extLst>
          </p:nvPr>
        </p:nvGraphicFramePr>
        <p:xfrm>
          <a:off x="1202921" y="1871436"/>
          <a:ext cx="1247816" cy="19177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4" name="Chart 83"/>
          <p:cNvGraphicFramePr/>
          <p:nvPr>
            <p:extLst>
              <p:ext uri="{D42A27DB-BD31-4B8C-83A1-F6EECF244321}">
                <p14:modId xmlns:p14="http://schemas.microsoft.com/office/powerpoint/2010/main" xmlns="" val="1712051055"/>
              </p:ext>
            </p:extLst>
          </p:nvPr>
        </p:nvGraphicFramePr>
        <p:xfrm>
          <a:off x="2301108" y="1871436"/>
          <a:ext cx="1247816" cy="19177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85" name="Chart 84"/>
          <p:cNvGraphicFramePr/>
          <p:nvPr>
            <p:extLst>
              <p:ext uri="{D42A27DB-BD31-4B8C-83A1-F6EECF244321}">
                <p14:modId xmlns:p14="http://schemas.microsoft.com/office/powerpoint/2010/main" xmlns="" val="1712051055"/>
              </p:ext>
            </p:extLst>
          </p:nvPr>
        </p:nvGraphicFramePr>
        <p:xfrm>
          <a:off x="3399295" y="1871436"/>
          <a:ext cx="1247816" cy="19177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86" name="Chart 85"/>
          <p:cNvGraphicFramePr/>
          <p:nvPr>
            <p:extLst>
              <p:ext uri="{D42A27DB-BD31-4B8C-83A1-F6EECF244321}">
                <p14:modId xmlns:p14="http://schemas.microsoft.com/office/powerpoint/2010/main" xmlns="" val="1712051055"/>
              </p:ext>
            </p:extLst>
          </p:nvPr>
        </p:nvGraphicFramePr>
        <p:xfrm>
          <a:off x="4497482" y="1871436"/>
          <a:ext cx="1247816" cy="19177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87" name="Chart 86"/>
          <p:cNvGraphicFramePr/>
          <p:nvPr>
            <p:extLst>
              <p:ext uri="{D42A27DB-BD31-4B8C-83A1-F6EECF244321}">
                <p14:modId xmlns:p14="http://schemas.microsoft.com/office/powerpoint/2010/main" xmlns="" val="1712051055"/>
              </p:ext>
            </p:extLst>
          </p:nvPr>
        </p:nvGraphicFramePr>
        <p:xfrm>
          <a:off x="104734" y="5782126"/>
          <a:ext cx="1247816" cy="19177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93" name="Chart 92"/>
          <p:cNvGraphicFramePr/>
          <p:nvPr>
            <p:extLst>
              <p:ext uri="{D42A27DB-BD31-4B8C-83A1-F6EECF244321}">
                <p14:modId xmlns:p14="http://schemas.microsoft.com/office/powerpoint/2010/main" xmlns="" val="1712051055"/>
              </p:ext>
            </p:extLst>
          </p:nvPr>
        </p:nvGraphicFramePr>
        <p:xfrm>
          <a:off x="5595670" y="5782126"/>
          <a:ext cx="1247816" cy="19177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94" name="Chart 93"/>
          <p:cNvGraphicFramePr/>
          <p:nvPr>
            <p:extLst>
              <p:ext uri="{D42A27DB-BD31-4B8C-83A1-F6EECF244321}">
                <p14:modId xmlns:p14="http://schemas.microsoft.com/office/powerpoint/2010/main" xmlns="" val="1712051055"/>
              </p:ext>
            </p:extLst>
          </p:nvPr>
        </p:nvGraphicFramePr>
        <p:xfrm>
          <a:off x="1477468" y="5782126"/>
          <a:ext cx="1247816" cy="19177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95" name="Chart 94"/>
          <p:cNvGraphicFramePr/>
          <p:nvPr>
            <p:extLst>
              <p:ext uri="{D42A27DB-BD31-4B8C-83A1-F6EECF244321}">
                <p14:modId xmlns:p14="http://schemas.microsoft.com/office/powerpoint/2010/main" xmlns="" val="1712051055"/>
              </p:ext>
            </p:extLst>
          </p:nvPr>
        </p:nvGraphicFramePr>
        <p:xfrm>
          <a:off x="2850202" y="5782126"/>
          <a:ext cx="1247816" cy="19177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96" name="Chart 95"/>
          <p:cNvGraphicFramePr/>
          <p:nvPr>
            <p:extLst>
              <p:ext uri="{D42A27DB-BD31-4B8C-83A1-F6EECF244321}">
                <p14:modId xmlns:p14="http://schemas.microsoft.com/office/powerpoint/2010/main" xmlns="" val="1712051055"/>
              </p:ext>
            </p:extLst>
          </p:nvPr>
        </p:nvGraphicFramePr>
        <p:xfrm>
          <a:off x="4222936" y="5782126"/>
          <a:ext cx="1247816" cy="1917752"/>
        </p:xfrm>
        <a:graphic>
          <a:graphicData uri="http://schemas.openxmlformats.org/drawingml/2006/chart">
            <c:chart xmlns:c="http://schemas.openxmlformats.org/drawingml/2006/chart" xmlns:r="http://schemas.openxmlformats.org/officeDocument/2006/relationships" r:id="rId12"/>
          </a:graphicData>
        </a:graphic>
      </p:graphicFrame>
      <p:grpSp>
        <p:nvGrpSpPr>
          <p:cNvPr id="2" name="Group 103"/>
          <p:cNvGrpSpPr/>
          <p:nvPr/>
        </p:nvGrpSpPr>
        <p:grpSpPr>
          <a:xfrm>
            <a:off x="2628900" y="7540286"/>
            <a:ext cx="1600200" cy="381000"/>
            <a:chOff x="4017101" y="4958248"/>
            <a:chExt cx="1600200" cy="381000"/>
          </a:xfrm>
        </p:grpSpPr>
        <p:sp>
          <p:nvSpPr>
            <p:cNvPr id="109" name="Rectangle 108"/>
            <p:cNvSpPr/>
            <p:nvPr/>
          </p:nvSpPr>
          <p:spPr bwMode="auto">
            <a:xfrm>
              <a:off x="4017101" y="4958248"/>
              <a:ext cx="1600200" cy="38100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4157743" y="5082061"/>
              <a:ext cx="1357853" cy="184666"/>
              <a:chOff x="503765" y="1517738"/>
              <a:chExt cx="1357853" cy="184666"/>
            </a:xfrm>
          </p:grpSpPr>
          <p:grpSp>
            <p:nvGrpSpPr>
              <p:cNvPr id="5" name="Group 22"/>
              <p:cNvGrpSpPr/>
              <p:nvPr/>
            </p:nvGrpSpPr>
            <p:grpSpPr>
              <a:xfrm>
                <a:off x="503765" y="1517738"/>
                <a:ext cx="509773" cy="184666"/>
                <a:chOff x="1846043" y="4049798"/>
                <a:chExt cx="509773" cy="184666"/>
              </a:xfrm>
            </p:grpSpPr>
            <p:sp>
              <p:nvSpPr>
                <p:cNvPr id="115" name="Rectangle 12"/>
                <p:cNvSpPr>
                  <a:spLocks noChangeArrowheads="1"/>
                </p:cNvSpPr>
                <p:nvPr/>
              </p:nvSpPr>
              <p:spPr bwMode="auto">
                <a:xfrm>
                  <a:off x="1846043" y="4091331"/>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16" name="Rectangle 13"/>
                <p:cNvSpPr>
                  <a:spLocks noChangeArrowheads="1"/>
                </p:cNvSpPr>
                <p:nvPr/>
              </p:nvSpPr>
              <p:spPr bwMode="auto">
                <a:xfrm>
                  <a:off x="2012773" y="4049798"/>
                  <a:ext cx="3430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Open</a:t>
                  </a:r>
                  <a:endParaRPr lang="en-US" sz="1200" b="1" i="1" dirty="0">
                    <a:solidFill>
                      <a:srgbClr val="002060"/>
                    </a:solidFill>
                    <a:latin typeface="Arial" pitchFamily="34" charset="0"/>
                  </a:endParaRPr>
                </a:p>
              </p:txBody>
            </p:sp>
          </p:grpSp>
          <p:grpSp>
            <p:nvGrpSpPr>
              <p:cNvPr id="7" name="Group 21"/>
              <p:cNvGrpSpPr/>
              <p:nvPr/>
            </p:nvGrpSpPr>
            <p:grpSpPr>
              <a:xfrm>
                <a:off x="1173567" y="1517738"/>
                <a:ext cx="688051" cy="184666"/>
                <a:chOff x="3066708" y="3785479"/>
                <a:chExt cx="688051" cy="184666"/>
              </a:xfrm>
            </p:grpSpPr>
            <p:sp>
              <p:nvSpPr>
                <p:cNvPr id="113" name="Rectangle 14"/>
                <p:cNvSpPr>
                  <a:spLocks noChangeArrowheads="1"/>
                </p:cNvSpPr>
                <p:nvPr/>
              </p:nvSpPr>
              <p:spPr bwMode="auto">
                <a:xfrm>
                  <a:off x="3066708" y="3827012"/>
                  <a:ext cx="101600" cy="101600"/>
                </a:xfrm>
                <a:prstGeom prst="rect">
                  <a:avLst/>
                </a:prstGeom>
                <a:gradFill flip="none" rotWithShape="1">
                  <a:gsLst>
                    <a:gs pos="0">
                      <a:srgbClr val="A2D2F2">
                        <a:shade val="30000"/>
                        <a:satMod val="115000"/>
                      </a:srgbClr>
                    </a:gs>
                    <a:gs pos="50000">
                      <a:srgbClr val="A2D2F2">
                        <a:shade val="67500"/>
                        <a:satMod val="115000"/>
                      </a:srgbClr>
                    </a:gs>
                    <a:gs pos="100000">
                      <a:srgbClr val="A2D2F2">
                        <a:shade val="100000"/>
                        <a:satMod val="115000"/>
                      </a:srgbClr>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14" name="Rectangle 15"/>
                <p:cNvSpPr>
                  <a:spLocks noChangeArrowheads="1"/>
                </p:cNvSpPr>
                <p:nvPr/>
              </p:nvSpPr>
              <p:spPr bwMode="auto">
                <a:xfrm>
                  <a:off x="3234232" y="3785479"/>
                  <a:ext cx="520527"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Covered</a:t>
                  </a:r>
                  <a:endParaRPr lang="en-US" sz="1200" b="1" i="1" dirty="0">
                    <a:solidFill>
                      <a:srgbClr val="002060"/>
                    </a:solidFill>
                    <a:latin typeface="Arial" pitchFamily="34" charset="0"/>
                  </a:endParaRPr>
                </a:p>
              </p:txBody>
            </p:sp>
          </p:grpSp>
        </p:grpSp>
      </p:grpSp>
      <p:grpSp>
        <p:nvGrpSpPr>
          <p:cNvPr id="9" name="Group 103"/>
          <p:cNvGrpSpPr/>
          <p:nvPr/>
        </p:nvGrpSpPr>
        <p:grpSpPr>
          <a:xfrm>
            <a:off x="2628900" y="3471118"/>
            <a:ext cx="1600200" cy="381000"/>
            <a:chOff x="4017101" y="4958248"/>
            <a:chExt cx="1600200" cy="381000"/>
          </a:xfrm>
        </p:grpSpPr>
        <p:sp>
          <p:nvSpPr>
            <p:cNvPr id="44" name="Rectangle 43"/>
            <p:cNvSpPr/>
            <p:nvPr/>
          </p:nvSpPr>
          <p:spPr bwMode="auto">
            <a:xfrm>
              <a:off x="4017101" y="4958248"/>
              <a:ext cx="1600200" cy="381000"/>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10" name="Group 78"/>
            <p:cNvGrpSpPr/>
            <p:nvPr/>
          </p:nvGrpSpPr>
          <p:grpSpPr>
            <a:xfrm>
              <a:off x="4157743" y="5082061"/>
              <a:ext cx="1357853" cy="184666"/>
              <a:chOff x="503765" y="1517738"/>
              <a:chExt cx="1357853" cy="184666"/>
            </a:xfrm>
          </p:grpSpPr>
          <p:grpSp>
            <p:nvGrpSpPr>
              <p:cNvPr id="11" name="Group 22"/>
              <p:cNvGrpSpPr/>
              <p:nvPr/>
            </p:nvGrpSpPr>
            <p:grpSpPr>
              <a:xfrm>
                <a:off x="503765" y="1517738"/>
                <a:ext cx="509773" cy="184666"/>
                <a:chOff x="1846043" y="4049798"/>
                <a:chExt cx="509773" cy="184666"/>
              </a:xfrm>
            </p:grpSpPr>
            <p:sp>
              <p:nvSpPr>
                <p:cNvPr id="55" name="Rectangle 12"/>
                <p:cNvSpPr>
                  <a:spLocks noChangeArrowheads="1"/>
                </p:cNvSpPr>
                <p:nvPr/>
              </p:nvSpPr>
              <p:spPr bwMode="auto">
                <a:xfrm>
                  <a:off x="1846043" y="4091331"/>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56" name="Rectangle 13"/>
                <p:cNvSpPr>
                  <a:spLocks noChangeArrowheads="1"/>
                </p:cNvSpPr>
                <p:nvPr/>
              </p:nvSpPr>
              <p:spPr bwMode="auto">
                <a:xfrm>
                  <a:off x="2012773" y="4049798"/>
                  <a:ext cx="3430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Open</a:t>
                  </a:r>
                  <a:endParaRPr lang="en-US" sz="1200" b="1" i="1" dirty="0">
                    <a:solidFill>
                      <a:srgbClr val="002060"/>
                    </a:solidFill>
                    <a:latin typeface="Arial" pitchFamily="34" charset="0"/>
                  </a:endParaRPr>
                </a:p>
              </p:txBody>
            </p:sp>
          </p:grpSp>
          <p:grpSp>
            <p:nvGrpSpPr>
              <p:cNvPr id="12" name="Group 21"/>
              <p:cNvGrpSpPr/>
              <p:nvPr/>
            </p:nvGrpSpPr>
            <p:grpSpPr>
              <a:xfrm>
                <a:off x="1173567" y="1517738"/>
                <a:ext cx="688051" cy="184666"/>
                <a:chOff x="3066708" y="3785479"/>
                <a:chExt cx="688051" cy="184666"/>
              </a:xfrm>
            </p:grpSpPr>
            <p:sp>
              <p:nvSpPr>
                <p:cNvPr id="53" name="Rectangle 14"/>
                <p:cNvSpPr>
                  <a:spLocks noChangeArrowheads="1"/>
                </p:cNvSpPr>
                <p:nvPr/>
              </p:nvSpPr>
              <p:spPr bwMode="auto">
                <a:xfrm>
                  <a:off x="3066708" y="3827012"/>
                  <a:ext cx="101600" cy="101600"/>
                </a:xfrm>
                <a:prstGeom prst="rect">
                  <a:avLst/>
                </a:prstGeom>
                <a:gradFill flip="none" rotWithShape="1">
                  <a:gsLst>
                    <a:gs pos="0">
                      <a:srgbClr val="A2D2F2">
                        <a:shade val="30000"/>
                        <a:satMod val="115000"/>
                      </a:srgbClr>
                    </a:gs>
                    <a:gs pos="50000">
                      <a:srgbClr val="A2D2F2">
                        <a:shade val="67500"/>
                        <a:satMod val="115000"/>
                      </a:srgbClr>
                    </a:gs>
                    <a:gs pos="100000">
                      <a:srgbClr val="A2D2F2">
                        <a:shade val="100000"/>
                        <a:satMod val="115000"/>
                      </a:srgbClr>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54" name="Rectangle 15"/>
                <p:cNvSpPr>
                  <a:spLocks noChangeArrowheads="1"/>
                </p:cNvSpPr>
                <p:nvPr/>
              </p:nvSpPr>
              <p:spPr bwMode="auto">
                <a:xfrm>
                  <a:off x="3234232" y="3785479"/>
                  <a:ext cx="520527"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Covered</a:t>
                  </a:r>
                  <a:endParaRPr lang="en-US" sz="1200" b="1" i="1" dirty="0">
                    <a:solidFill>
                      <a:srgbClr val="002060"/>
                    </a:solidFill>
                    <a:latin typeface="Arial" pitchFamily="34" charset="0"/>
                  </a:endParaRPr>
                </a:p>
              </p:txBody>
            </p:sp>
          </p:grpSp>
        </p:grpSp>
      </p:grpSp>
      <p:sp>
        <p:nvSpPr>
          <p:cNvPr id="78" name="TextBox 77"/>
          <p:cNvSpPr txBox="1"/>
          <p:nvPr/>
        </p:nvSpPr>
        <p:spPr>
          <a:xfrm>
            <a:off x="349006" y="5769384"/>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80" name="TextBox 79"/>
          <p:cNvSpPr txBox="1"/>
          <p:nvPr/>
        </p:nvSpPr>
        <p:spPr>
          <a:xfrm>
            <a:off x="1630002" y="5769384"/>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81" name="TextBox 80"/>
          <p:cNvSpPr txBox="1"/>
          <p:nvPr/>
        </p:nvSpPr>
        <p:spPr>
          <a:xfrm>
            <a:off x="2987364" y="5769384"/>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88" name="TextBox 87"/>
          <p:cNvSpPr txBox="1"/>
          <p:nvPr/>
        </p:nvSpPr>
        <p:spPr>
          <a:xfrm>
            <a:off x="4268788" y="5769384"/>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89" name="TextBox 88"/>
          <p:cNvSpPr txBox="1"/>
          <p:nvPr/>
        </p:nvSpPr>
        <p:spPr>
          <a:xfrm>
            <a:off x="5537246" y="5769384"/>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sp>
        <p:nvSpPr>
          <p:cNvPr id="90" name="TextBox 89"/>
          <p:cNvSpPr txBox="1"/>
          <p:nvPr/>
        </p:nvSpPr>
        <p:spPr>
          <a:xfrm>
            <a:off x="323606" y="1771289"/>
            <a:ext cx="737702" cy="430887"/>
          </a:xfrm>
          <a:prstGeom prst="rect">
            <a:avLst/>
          </a:prstGeom>
          <a:noFill/>
        </p:spPr>
        <p:txBody>
          <a:bodyPr wrap="non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 5003)</a:t>
            </a:r>
            <a:endParaRPr lang="en-US" sz="1100" b="1" dirty="0">
              <a:solidFill>
                <a:srgbClr val="002060"/>
              </a:solidFill>
              <a:latin typeface="Calibri" pitchFamily="34" charset="0"/>
            </a:endParaRPr>
          </a:p>
        </p:txBody>
      </p:sp>
      <p:sp>
        <p:nvSpPr>
          <p:cNvPr id="92" name="TextBox 91"/>
          <p:cNvSpPr txBox="1"/>
          <p:nvPr/>
        </p:nvSpPr>
        <p:spPr>
          <a:xfrm>
            <a:off x="1486827" y="1771289"/>
            <a:ext cx="737702" cy="430887"/>
          </a:xfrm>
          <a:prstGeom prst="rect">
            <a:avLst/>
          </a:prstGeom>
          <a:noFill/>
        </p:spPr>
        <p:txBody>
          <a:bodyPr wrap="non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 4333)</a:t>
            </a:r>
            <a:endParaRPr lang="en-US" sz="1100" b="1" dirty="0">
              <a:solidFill>
                <a:srgbClr val="002060"/>
              </a:solidFill>
              <a:latin typeface="Calibri" pitchFamily="34" charset="0"/>
            </a:endParaRPr>
          </a:p>
        </p:txBody>
      </p:sp>
      <p:sp>
        <p:nvSpPr>
          <p:cNvPr id="97" name="TextBox 96"/>
          <p:cNvSpPr txBox="1"/>
          <p:nvPr/>
        </p:nvSpPr>
        <p:spPr>
          <a:xfrm>
            <a:off x="2650048" y="1771289"/>
            <a:ext cx="671979" cy="430887"/>
          </a:xfrm>
          <a:prstGeom prst="rect">
            <a:avLst/>
          </a:prstGeom>
          <a:noFill/>
        </p:spPr>
        <p:txBody>
          <a:bodyPr wrap="non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P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a:t>
            </a:r>
            <a:r>
              <a:rPr lang="en-US" sz="1100" b="1" smtClean="0">
                <a:solidFill>
                  <a:srgbClr val="002060"/>
                </a:solidFill>
                <a:latin typeface="Calibri" pitchFamily="34" charset="0"/>
              </a:rPr>
              <a:t>= 523)</a:t>
            </a:r>
            <a:endParaRPr lang="en-US" sz="1100" b="1" dirty="0">
              <a:solidFill>
                <a:srgbClr val="002060"/>
              </a:solidFill>
              <a:latin typeface="Calibri" pitchFamily="34" charset="0"/>
            </a:endParaRPr>
          </a:p>
        </p:txBody>
      </p:sp>
      <p:sp>
        <p:nvSpPr>
          <p:cNvPr id="98" name="TextBox 97"/>
          <p:cNvSpPr txBox="1"/>
          <p:nvPr/>
        </p:nvSpPr>
        <p:spPr>
          <a:xfrm>
            <a:off x="3747546" y="1771289"/>
            <a:ext cx="665567" cy="430887"/>
          </a:xfrm>
          <a:prstGeom prst="rect">
            <a:avLst/>
          </a:prstGeom>
          <a:noFill/>
        </p:spPr>
        <p:txBody>
          <a:bodyPr wrap="non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a:t>
            </a:r>
            <a:r>
              <a:rPr lang="en-US" sz="1100" b="1" smtClean="0">
                <a:solidFill>
                  <a:srgbClr val="002060"/>
                </a:solidFill>
                <a:latin typeface="Calibri" pitchFamily="34" charset="0"/>
              </a:rPr>
              <a:t>= 452)</a:t>
            </a:r>
            <a:endParaRPr lang="en-US" sz="1100" b="1" dirty="0">
              <a:solidFill>
                <a:srgbClr val="002060"/>
              </a:solidFill>
              <a:latin typeface="Calibri" pitchFamily="34" charset="0"/>
            </a:endParaRPr>
          </a:p>
        </p:txBody>
      </p:sp>
      <p:sp>
        <p:nvSpPr>
          <p:cNvPr id="99" name="TextBox 98"/>
          <p:cNvSpPr txBox="1"/>
          <p:nvPr/>
        </p:nvSpPr>
        <p:spPr>
          <a:xfrm>
            <a:off x="4838632" y="1771289"/>
            <a:ext cx="628697" cy="430887"/>
          </a:xfrm>
          <a:prstGeom prst="rect">
            <a:avLst/>
          </a:prstGeom>
          <a:noFill/>
        </p:spPr>
        <p:txBody>
          <a:bodyPr wrap="non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 44)</a:t>
            </a:r>
            <a:endParaRPr lang="en-US" sz="1100" b="1" dirty="0">
              <a:solidFill>
                <a:srgbClr val="002060"/>
              </a:solidFill>
              <a:latin typeface="Calibri" pitchFamily="34" charset="0"/>
            </a:endParaRPr>
          </a:p>
        </p:txBody>
      </p:sp>
      <p:sp>
        <p:nvSpPr>
          <p:cNvPr id="100" name="TextBox 99"/>
          <p:cNvSpPr txBox="1"/>
          <p:nvPr/>
        </p:nvSpPr>
        <p:spPr>
          <a:xfrm>
            <a:off x="5892846" y="1602012"/>
            <a:ext cx="700833" cy="600164"/>
          </a:xfrm>
          <a:prstGeom prst="rect">
            <a:avLst/>
          </a:prstGeom>
          <a:noFill/>
        </p:spPr>
        <p:txBody>
          <a:bodyPr wrap="non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 27)</a:t>
            </a:r>
            <a:endParaRPr lang="en-US" sz="11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6.6 EXTERNAL </a:t>
            </a:r>
            <a:r>
              <a:rPr lang="en-US" dirty="0"/>
              <a:t>DRAINAGE FACILITY</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 name="TextBox 5"/>
          <p:cNvSpPr txBox="1"/>
          <p:nvPr/>
        </p:nvSpPr>
        <p:spPr>
          <a:xfrm>
            <a:off x="4469229" y="9669645"/>
            <a:ext cx="941283"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10" name="TextBox 9"/>
          <p:cNvSpPr txBox="1"/>
          <p:nvPr/>
        </p:nvSpPr>
        <p:spPr>
          <a:xfrm>
            <a:off x="139699" y="1104900"/>
            <a:ext cx="4805364"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3" name="Round Diagonal Corner Rectangle 12"/>
          <p:cNvSpPr/>
          <p:nvPr/>
        </p:nvSpPr>
        <p:spPr bwMode="auto">
          <a:xfrm>
            <a:off x="310991" y="7752138"/>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Major number of CS’s in States like TN AP, Kerala, Karnataka, Punjab, Maharashtra and HP have covered drainages. On the other hand UP, Chhattisgarh, Haryana, Jharkhand and Rajasthan  predominantly have open drainages.</a:t>
            </a:r>
            <a:endParaRPr lang="en-US" sz="1200" dirty="0">
              <a:solidFill>
                <a:srgbClr val="002060"/>
              </a:solidFill>
              <a:latin typeface="Calibri" pitchFamily="34" charset="0"/>
            </a:endParaRPr>
          </a:p>
        </p:txBody>
      </p:sp>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1520715"/>
          <a:ext cx="6305550" cy="10972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All</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Maharashtra</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n=451)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UP</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n=1371)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 &amp; </a:t>
                      </a:r>
                      <a:r>
                        <a:rPr lang="en-US" sz="1000" b="1" i="0" u="none" strike="noStrike" kern="1200" dirty="0" smtClean="0">
                          <a:solidFill>
                            <a:schemeClr val="bg1"/>
                          </a:solidFill>
                          <a:latin typeface="Calibri"/>
                          <a:ea typeface="+mn-ea"/>
                          <a:cs typeface="+mn-cs"/>
                        </a:rPr>
                        <a:t>N</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n=10)</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AP</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(n=600)</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Assam</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n=22)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Bihar</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n=169)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Chandigarh</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marL="0" algn="l" defTabSz="914400" rtl="0" eaLnBrk="1" fontAlgn="b" latinLnBrk="0" hangingPunct="1"/>
                      <a:r>
                        <a:rPr lang="en-US" sz="1000" b="0" i="0" u="none" strike="noStrike" kern="1200" dirty="0">
                          <a:solidFill>
                            <a:srgbClr val="002060"/>
                          </a:solidFill>
                          <a:latin typeface="Calibri"/>
                          <a:ea typeface="+mn-ea"/>
                          <a:cs typeface="+mn-cs"/>
                        </a:rPr>
                        <a:t> Open</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algn="l" defTabSz="914400" rtl="0" eaLnBrk="1" fontAlgn="b" latinLnBrk="0" hangingPunct="1"/>
                      <a:r>
                        <a:rPr lang="en-US" sz="1000" b="0" i="0" u="none" strike="noStrike" kern="1200" dirty="0">
                          <a:solidFill>
                            <a:srgbClr val="002060"/>
                          </a:solidFill>
                          <a:latin typeface="Calibri"/>
                          <a:ea typeface="+mn-ea"/>
                          <a:cs typeface="+mn-cs"/>
                        </a:rPr>
                        <a:t> Covered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04801" y="3095136"/>
          <a:ext cx="6305549" cy="10972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All</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C’garh</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n=76)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Delhi</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n=35)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Goa</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(n=7</a:t>
                      </a:r>
                      <a:r>
                        <a:rPr lang="en-US" sz="1000" b="1" i="0" u="none" strike="noStrike" kern="1200" dirty="0">
                          <a:solidFill>
                            <a:schemeClr val="bg1"/>
                          </a:solidFill>
                          <a:latin typeface="Calibri"/>
                          <a:ea typeface="+mn-ea"/>
                          <a:cs typeface="+mn-cs"/>
                        </a:rPr>
                        <a:t>)</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Gujarat</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(n=399)</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Haryana</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(n=185)</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HP</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J &amp; </a:t>
                      </a:r>
                      <a:r>
                        <a:rPr lang="en-US" sz="1000" b="1" i="0" u="none" strike="noStrike" kern="1200" dirty="0" smtClean="0">
                          <a:solidFill>
                            <a:schemeClr val="bg1"/>
                          </a:solidFill>
                          <a:latin typeface="Calibri"/>
                          <a:ea typeface="+mn-ea"/>
                          <a:cs typeface="+mn-cs"/>
                        </a:rPr>
                        <a:t>K</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marL="0" algn="l" defTabSz="914400" rtl="0" eaLnBrk="1" fontAlgn="b" latinLnBrk="0" hangingPunct="1"/>
                      <a:r>
                        <a:rPr lang="en-US" sz="1000" b="0" i="0" u="none" strike="noStrike" kern="1200" dirty="0">
                          <a:solidFill>
                            <a:srgbClr val="002060"/>
                          </a:solidFill>
                          <a:latin typeface="Calibri"/>
                          <a:ea typeface="+mn-ea"/>
                          <a:cs typeface="+mn-cs"/>
                        </a:rPr>
                        <a:t> Open</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algn="l" defTabSz="914400" rtl="0" eaLnBrk="1" fontAlgn="b" latinLnBrk="0" hangingPunct="1"/>
                      <a:r>
                        <a:rPr lang="en-US" sz="1000" b="0" i="0" u="none" strike="noStrike" kern="1200" dirty="0">
                          <a:solidFill>
                            <a:srgbClr val="002060"/>
                          </a:solidFill>
                          <a:latin typeface="Calibri"/>
                          <a:ea typeface="+mn-ea"/>
                          <a:cs typeface="+mn-cs"/>
                        </a:rPr>
                        <a:t> Covered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04801" y="4669557"/>
          <a:ext cx="6305553" cy="10972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515585"/>
                <a:gridCol w="580277"/>
                <a:gridCol w="581549"/>
                <a:gridCol w="514313"/>
                <a:gridCol w="547931"/>
                <a:gridCol w="547931"/>
                <a:gridCol w="487566"/>
                <a:gridCol w="666974"/>
                <a:gridCol w="489253"/>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All</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Jharkhand</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Karnataka(n=188)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a:solidFill>
                            <a:schemeClr val="bg1"/>
                          </a:solidFill>
                          <a:latin typeface="Calibri"/>
                          <a:ea typeface="+mn-ea"/>
                          <a:cs typeface="+mn-cs"/>
                        </a:rPr>
                        <a:t> </a:t>
                      </a:r>
                      <a:r>
                        <a:rPr lang="en-US" sz="1000" b="1" i="0" u="none" strike="noStrike" kern="1200" dirty="0" smtClean="0">
                          <a:solidFill>
                            <a:schemeClr val="bg1"/>
                          </a:solidFill>
                          <a:latin typeface="Calibri"/>
                          <a:ea typeface="+mn-ea"/>
                          <a:cs typeface="+mn-cs"/>
                        </a:rPr>
                        <a:t>Kerala</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n=143)</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MP</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n=156)</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Nagaland</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Orissa</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n=38)</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Pondicherry</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Punjab</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n=402)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marL="0" algn="l" defTabSz="914400" rtl="0" eaLnBrk="1" fontAlgn="b" latinLnBrk="0" hangingPunct="1"/>
                      <a:r>
                        <a:rPr lang="en-US" sz="1000" b="0" i="0" u="none" strike="noStrike" kern="1200" dirty="0">
                          <a:solidFill>
                            <a:srgbClr val="002060"/>
                          </a:solidFill>
                          <a:latin typeface="Calibri"/>
                          <a:ea typeface="+mn-ea"/>
                          <a:cs typeface="+mn-cs"/>
                        </a:rPr>
                        <a:t> Open</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algn="l" defTabSz="914400" rtl="0" eaLnBrk="1" fontAlgn="b" latinLnBrk="0" hangingPunct="1"/>
                      <a:r>
                        <a:rPr lang="en-US" sz="1000" b="0" i="0" u="none" strike="noStrike" kern="1200" dirty="0">
                          <a:solidFill>
                            <a:srgbClr val="002060"/>
                          </a:solidFill>
                          <a:latin typeface="Calibri"/>
                          <a:ea typeface="+mn-ea"/>
                          <a:cs typeface="+mn-cs"/>
                        </a:rPr>
                        <a:t> Covered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304801" y="6243978"/>
          <a:ext cx="6330534" cy="10972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1600"/>
                <a:gridCol w="512064"/>
                <a:gridCol w="619225"/>
                <a:gridCol w="619225"/>
                <a:gridCol w="619225"/>
                <a:gridCol w="619225"/>
                <a:gridCol w="731520"/>
                <a:gridCol w="619225"/>
                <a:gridCol w="61922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 All</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(n=5003)</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Rajasthan</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(n=104)</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Sikkim</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n=5)</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TN</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(n=102</a:t>
                      </a:r>
                      <a:r>
                        <a:rPr lang="en-US" sz="1000" b="1" i="0" u="none" strike="noStrike" kern="1200" dirty="0">
                          <a:solidFill>
                            <a:schemeClr val="bg1"/>
                          </a:solidFill>
                          <a:latin typeface="Calibri"/>
                          <a:ea typeface="+mn-ea"/>
                          <a:cs typeface="+mn-cs"/>
                        </a:rPr>
                        <a:t>)</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Tripura</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n=9)</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Uttaranchal</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n=12)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WB</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a:t>
                      </a:r>
                      <a:r>
                        <a:rPr lang="en-US" sz="1000" b="1" i="0" u="none" strike="noStrike" kern="1200" dirty="0">
                          <a:solidFill>
                            <a:schemeClr val="bg1"/>
                          </a:solidFill>
                          <a:latin typeface="Calibri"/>
                          <a:ea typeface="+mn-ea"/>
                          <a:cs typeface="+mn-cs"/>
                        </a:rPr>
                        <a:t>n=464)</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North East</a:t>
                      </a:r>
                    </a:p>
                    <a:p>
                      <a:pPr marL="0" algn="ctr" defTabSz="914400" rtl="0" eaLnBrk="1" fontAlgn="b" latinLnBrk="0" hangingPunct="1">
                        <a:spcBef>
                          <a:spcPts val="0"/>
                        </a:spcBef>
                        <a:spcAft>
                          <a:spcPts val="0"/>
                        </a:spcAft>
                      </a:pPr>
                      <a:r>
                        <a:rPr lang="en-US" sz="1000" b="1" i="0" u="none" strike="noStrike" kern="1200" dirty="0" smtClean="0">
                          <a:solidFill>
                            <a:schemeClr val="bg1"/>
                          </a:solidFill>
                          <a:latin typeface="Calibri"/>
                          <a:ea typeface="+mn-ea"/>
                          <a:cs typeface="+mn-cs"/>
                        </a:rPr>
                        <a:t>(n=37)</a:t>
                      </a:r>
                      <a:endParaRPr lang="en-US" sz="1000" b="1" i="0" u="none" strike="noStrike" kern="1200" dirty="0">
                        <a:solidFill>
                          <a:schemeClr val="bg1"/>
                        </a:solidFill>
                        <a:latin typeface="Calibri"/>
                        <a:ea typeface="+mn-ea"/>
                        <a:cs typeface="+mn-cs"/>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marL="0" algn="l" defTabSz="914400" rtl="0" eaLnBrk="1" fontAlgn="b" latinLnBrk="0" hangingPunct="1"/>
                      <a:r>
                        <a:rPr lang="en-US" sz="1000" b="0" i="0" u="none" strike="noStrike" kern="1200" dirty="0">
                          <a:solidFill>
                            <a:srgbClr val="002060"/>
                          </a:solidFill>
                          <a:latin typeface="Calibri"/>
                          <a:ea typeface="+mn-ea"/>
                          <a:cs typeface="+mn-cs"/>
                        </a:rPr>
                        <a:t> Open</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marL="0" algn="l" defTabSz="914400" rtl="0" eaLnBrk="1" fontAlgn="b" latinLnBrk="0" hangingPunct="1"/>
                      <a:r>
                        <a:rPr lang="en-US" sz="1000" b="0" i="0" u="none" strike="noStrike" kern="1200" dirty="0">
                          <a:solidFill>
                            <a:srgbClr val="002060"/>
                          </a:solidFill>
                          <a:latin typeface="Calibri"/>
                          <a:ea typeface="+mn-ea"/>
                          <a:cs typeface="+mn-cs"/>
                        </a:rPr>
                        <a:t> Covered</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a:xfrm>
            <a:off x="305532" y="1866109"/>
            <a:ext cx="6134179" cy="4418717"/>
          </a:xfrm>
        </p:spPr>
        <p:txBody>
          <a:bodyPr/>
          <a:lstStyle/>
          <a:p>
            <a:pPr algn="ctr"/>
            <a:r>
              <a:rPr lang="en-US" sz="3600" dirty="0" smtClean="0"/>
              <a:t>CHAPTER 7 </a:t>
            </a:r>
            <a:br>
              <a:rPr lang="en-US" sz="3600" dirty="0" smtClean="0"/>
            </a:br>
            <a:r>
              <a:rPr lang="en-US" sz="3600" dirty="0" smtClean="0"/>
              <a:t/>
            </a:r>
            <a:br>
              <a:rPr lang="en-US" sz="3600" dirty="0" smtClean="0"/>
            </a:br>
            <a:r>
              <a:rPr lang="en-US" sz="3600" dirty="0" smtClean="0"/>
              <a:t> GENERAL LAYOUT AND  GEO TAGGED LINKS </a:t>
            </a:r>
            <a:br>
              <a:rPr lang="en-US" sz="3600" dirty="0" smtClean="0"/>
            </a:br>
            <a:r>
              <a:rPr lang="en-US" sz="3600" dirty="0" smtClean="0"/>
              <a:t/>
            </a:r>
            <a:br>
              <a:rPr lang="en-US" sz="3600" dirty="0" smtClean="0"/>
            </a:br>
            <a:r>
              <a:rPr lang="en-US" sz="3600" dirty="0" smtClean="0"/>
              <a:t/>
            </a:r>
            <a:br>
              <a:rPr lang="en-US" sz="3600" dirty="0" smtClean="0"/>
            </a:br>
            <a:r>
              <a:rPr lang="en-US" sz="3600" dirty="0" smtClean="0"/>
              <a:t/>
            </a:r>
            <a:br>
              <a:rPr lang="en-US" sz="3600" dirty="0" smtClean="0"/>
            </a:br>
            <a:r>
              <a:rPr lang="en-US" sz="2000" dirty="0" smtClean="0">
                <a:solidFill>
                  <a:srgbClr val="002060"/>
                </a:solidFill>
              </a:rPr>
              <a:t>Page no 55 to 119 </a:t>
            </a:r>
            <a:endParaRPr lang="en-US" sz="3600" dirty="0"/>
          </a:p>
        </p:txBody>
      </p:sp>
    </p:spTree>
  </p:cSld>
  <p:clrMapOvr>
    <a:masterClrMapping/>
  </p:clrMapOvr>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1"/>
          </p:nvPr>
        </p:nvSpPr>
        <p:spPr/>
        <p:txBody>
          <a:bodyPr/>
          <a:lstStyle/>
          <a:p>
            <a:pPr algn="just">
              <a:spcBef>
                <a:spcPts val="600"/>
              </a:spcBef>
              <a:spcAft>
                <a:spcPts val="600"/>
              </a:spcAft>
              <a:buSzPct val="100000"/>
            </a:pPr>
            <a:r>
              <a:rPr lang="en-US" sz="1200" dirty="0" smtClean="0"/>
              <a:t>The cold storage facilities were also categorized based on the type of structure. Primarily the following types were indicated: Pre-Engineered Building (PEB) and Brick and Mortar type structure.</a:t>
            </a:r>
            <a:endParaRPr lang="en-IN" sz="1200" b="1" dirty="0" smtClean="0"/>
          </a:p>
          <a:p>
            <a:pPr algn="just">
              <a:spcBef>
                <a:spcPts val="600"/>
              </a:spcBef>
              <a:spcAft>
                <a:spcPts val="600"/>
              </a:spcAft>
              <a:buSzPct val="100000"/>
            </a:pPr>
            <a:r>
              <a:rPr lang="en-IN" sz="1200" dirty="0" smtClean="0"/>
              <a:t>It was observed that 74% of the cold stores structures were of the Brick and mortar type, while 17% of the CS’s that have adopted Modern Pre-engineered Building structures.  On an all India basis, about 8% of the facilities had both kinds of structures. A minimal 1% did not fall under either category (tin, asbestos and indigenous type).</a:t>
            </a:r>
          </a:p>
          <a:p>
            <a:pPr algn="just">
              <a:spcBef>
                <a:spcPts val="600"/>
              </a:spcBef>
              <a:spcAft>
                <a:spcPts val="600"/>
              </a:spcAft>
              <a:buSzPct val="100000"/>
            </a:pPr>
            <a:r>
              <a:rPr lang="en-IN" sz="1200" dirty="0" smtClean="0"/>
              <a:t>The proportion of brick and mortar structures is relatively higher in the Eastern zone. Whereas 1/3</a:t>
            </a:r>
            <a:r>
              <a:rPr lang="en-IN" sz="1200" baseline="30000" dirty="0" smtClean="0"/>
              <a:t>rd</a:t>
            </a:r>
            <a:r>
              <a:rPr lang="en-IN" sz="1200" dirty="0" smtClean="0"/>
              <a:t> cold storages in Tamil Nadu and Gujarat are PEB structures. </a:t>
            </a:r>
          </a:p>
          <a:p>
            <a:pPr algn="just">
              <a:spcBef>
                <a:spcPts val="600"/>
              </a:spcBef>
              <a:spcAft>
                <a:spcPts val="600"/>
              </a:spcAft>
              <a:buSzPct val="100000"/>
            </a:pPr>
            <a:r>
              <a:rPr lang="en-IN" sz="1200" dirty="0" smtClean="0"/>
              <a:t>On an average, 32% of the cold stores were constructed with only one ground floor level. Another 36% had more than four floors. The remaining had between 2 to 4 floors per facility.</a:t>
            </a:r>
          </a:p>
          <a:p>
            <a:pPr algn="just">
              <a:spcBef>
                <a:spcPts val="600"/>
              </a:spcBef>
              <a:spcAft>
                <a:spcPts val="600"/>
              </a:spcAft>
              <a:buSzPct val="100000"/>
            </a:pPr>
            <a:r>
              <a:rPr lang="en-IN" sz="1200" dirty="0" smtClean="0"/>
              <a:t>The mean land boundary area of all CSs was 4,566.8 sq. meters</a:t>
            </a:r>
          </a:p>
          <a:p>
            <a:pPr algn="just">
              <a:buSzPct val="100000"/>
            </a:pPr>
            <a:endParaRPr lang="en-IN" sz="1400" dirty="0" smtClean="0"/>
          </a:p>
          <a:p>
            <a:pPr algn="just">
              <a:buSzPct val="100000"/>
            </a:pPr>
            <a:endParaRPr lang="en-IN" sz="1400" dirty="0" smtClean="0"/>
          </a:p>
          <a:p>
            <a:pPr algn="just">
              <a:buSzPct val="100000"/>
            </a:pPr>
            <a:endParaRPr lang="en-US" sz="1400" dirty="0" smtClean="0"/>
          </a:p>
          <a:p>
            <a:pPr algn="just">
              <a:buSzPct val="100000"/>
            </a:pPr>
            <a:endParaRPr lang="en-US" sz="1400" dirty="0" smtClean="0"/>
          </a:p>
          <a:p>
            <a:pPr algn="just">
              <a:buSzPct val="100000"/>
            </a:pPr>
            <a:endParaRPr lang="en-US" sz="1400" dirty="0" smtClean="0"/>
          </a:p>
          <a:p>
            <a:pPr algn="just">
              <a:buSzPct val="100000"/>
            </a:pPr>
            <a:endParaRPr lang="en-US" sz="1400" dirty="0" smtClean="0"/>
          </a:p>
          <a:p>
            <a:pPr algn="just">
              <a:buSzPct val="100000"/>
            </a:pPr>
            <a:endParaRPr lang="en-US" sz="1400" dirty="0" smtClean="0"/>
          </a:p>
          <a:p>
            <a:pPr algn="just">
              <a:buSzPct val="100000"/>
            </a:pPr>
            <a:endParaRPr lang="en-US" sz="1400" dirty="0" smtClean="0"/>
          </a:p>
          <a:p>
            <a:pPr algn="just">
              <a:buSzPct val="100000"/>
            </a:pPr>
            <a:endParaRPr lang="en-US" sz="1200" dirty="0" smtClean="0"/>
          </a:p>
          <a:p>
            <a:pPr algn="just">
              <a:buSzPct val="100000"/>
            </a:pPr>
            <a:endParaRPr lang="en-US" sz="1200" dirty="0" smtClean="0"/>
          </a:p>
          <a:p>
            <a:pPr algn="just">
              <a:buSzPct val="100000"/>
            </a:pPr>
            <a:r>
              <a:rPr lang="en-IN" sz="1200" dirty="0" smtClean="0"/>
              <a:t>The mean covered area of all CSs was 3,568.3 sq meters. </a:t>
            </a:r>
          </a:p>
          <a:p>
            <a:pPr algn="just">
              <a:buSzPct val="100000"/>
            </a:pPr>
            <a:endParaRPr lang="en-IN" sz="1200" dirty="0" smtClean="0"/>
          </a:p>
          <a:p>
            <a:pPr algn="just">
              <a:buSzPct val="100000"/>
            </a:pPr>
            <a:endParaRPr lang="en-IN" sz="1200" dirty="0" smtClean="0"/>
          </a:p>
          <a:p>
            <a:pPr algn="just">
              <a:buSzPct val="100000"/>
            </a:pPr>
            <a:endParaRPr lang="en-IN" sz="1200" dirty="0" smtClean="0"/>
          </a:p>
          <a:p>
            <a:pPr algn="just">
              <a:buSzPct val="100000"/>
            </a:pPr>
            <a:endParaRPr lang="en-IN" sz="1200" dirty="0" smtClean="0"/>
          </a:p>
          <a:p>
            <a:pPr algn="just">
              <a:buSzPct val="100000"/>
            </a:pPr>
            <a:endParaRPr lang="en-IN" sz="1200" dirty="0" smtClean="0"/>
          </a:p>
          <a:p>
            <a:pPr algn="just">
              <a:buSzPct val="100000"/>
            </a:pPr>
            <a:endParaRPr lang="en-IN" sz="1200" dirty="0" smtClean="0"/>
          </a:p>
          <a:p>
            <a:pPr algn="just">
              <a:buSzPct val="100000"/>
            </a:pPr>
            <a:endParaRPr lang="en-IN" sz="1200" dirty="0" smtClean="0"/>
          </a:p>
          <a:p>
            <a:pPr algn="just">
              <a:buSzPct val="100000"/>
            </a:pPr>
            <a:endParaRPr lang="en-IN" sz="1200" dirty="0" smtClean="0"/>
          </a:p>
          <a:p>
            <a:pPr algn="just">
              <a:buSzPct val="100000"/>
            </a:pPr>
            <a:endParaRPr lang="en-IN" sz="1200" dirty="0" smtClean="0"/>
          </a:p>
          <a:p>
            <a:pPr algn="just">
              <a:buSzPct val="100000"/>
            </a:pPr>
            <a:endParaRPr lang="en-IN" sz="1200" dirty="0" smtClean="0"/>
          </a:p>
          <a:p>
            <a:pPr algn="just">
              <a:buSzPct val="100000"/>
            </a:pPr>
            <a:r>
              <a:rPr lang="en-IN" sz="1200" dirty="0" smtClean="0"/>
              <a:t>Page 49 has hyperlinks to Google maps which indicate location of the Cold store in the respective state. </a:t>
            </a:r>
            <a:endParaRPr lang="en-IN" sz="1400" dirty="0"/>
          </a:p>
        </p:txBody>
      </p:sp>
      <p:graphicFrame>
        <p:nvGraphicFramePr>
          <p:cNvPr id="3" name="Diagram 2"/>
          <p:cNvGraphicFramePr/>
          <p:nvPr/>
        </p:nvGraphicFramePr>
        <p:xfrm>
          <a:off x="296600" y="4192170"/>
          <a:ext cx="6416715" cy="170413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4" name="Diagram 3"/>
          <p:cNvGraphicFramePr/>
          <p:nvPr/>
        </p:nvGraphicFramePr>
        <p:xfrm>
          <a:off x="342359" y="6884144"/>
          <a:ext cx="6267451" cy="1545755"/>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5" name="Title 7"/>
          <p:cNvSpPr txBox="1">
            <a:spLocks/>
          </p:cNvSpPr>
          <p:nvPr/>
        </p:nvSpPr>
        <p:spPr>
          <a:xfrm>
            <a:off x="936175" y="41932"/>
            <a:ext cx="5439302" cy="922464"/>
          </a:xfrm>
          <a:prstGeom prst="rect">
            <a:avLst/>
          </a:prstGeom>
        </p:spPr>
        <p:txBody>
          <a:bodyPr/>
          <a:lstStyle/>
          <a:p>
            <a:pPr marL="0" marR="0" lvl="0" indent="0" algn="l" defTabSz="731838" rtl="0" eaLnBrk="1" fontAlgn="base" latinLnBrk="0" hangingPunct="1">
              <a:lnSpc>
                <a:spcPct val="100000"/>
              </a:lnSpc>
              <a:spcBef>
                <a:spcPct val="20000"/>
              </a:spcBef>
              <a:spcAft>
                <a:spcPct val="0"/>
              </a:spcAft>
              <a:buClrTx/>
              <a:buSzTx/>
              <a:buFontTx/>
              <a:buNone/>
              <a:tabLst/>
              <a:defRPr/>
            </a:pPr>
            <a:r>
              <a:rPr lang="en-US" sz="2800" b="1" kern="0" dirty="0" smtClean="0">
                <a:solidFill>
                  <a:srgbClr val="FF0000"/>
                </a:solidFill>
                <a:latin typeface="Calibri" pitchFamily="34" charset="0"/>
                <a:ea typeface="+mj-ea"/>
                <a:cs typeface="+mj-cs"/>
              </a:rPr>
              <a:t>7. GENERAL LAYOUT OF THE FACILITY</a:t>
            </a:r>
            <a:endParaRPr kumimoji="0" lang="en-US" sz="2800" b="1" i="0" u="none" strike="noStrike" kern="0" cap="none" spc="0" normalizeH="0" baseline="0" noProof="0" dirty="0">
              <a:ln>
                <a:noFill/>
              </a:ln>
              <a:solidFill>
                <a:srgbClr val="FF0000"/>
              </a:solidFill>
              <a:effectLst/>
              <a:uLnTx/>
              <a:uFillTx/>
              <a:latin typeface="Calibri" pitchFamily="34" charset="0"/>
              <a:ea typeface="+mj-ea"/>
              <a:cs typeface="+mj-cs"/>
            </a:endParaRPr>
          </a:p>
        </p:txBody>
      </p:sp>
    </p:spTree>
  </p:cSld>
  <p:clrMapOvr>
    <a:masterClrMapping/>
  </p:clrMapOvr>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pPr lvl="0"/>
            <a:r>
              <a:rPr lang="en-US" dirty="0" smtClean="0"/>
              <a:t>7. GENERAL LAYOUT OF THE FACILITY</a:t>
            </a:r>
            <a:br>
              <a:rPr lang="en-US" dirty="0" smtClean="0"/>
            </a:br>
            <a:r>
              <a:rPr lang="en-US" dirty="0" smtClean="0">
                <a:solidFill>
                  <a:schemeClr val="tx1"/>
                </a:solidFill>
              </a:rPr>
              <a:t>STORAGE PLATFORMS &amp; TYPE</a:t>
            </a:r>
            <a:endParaRPr lang="en-US" dirty="0"/>
          </a:p>
        </p:txBody>
      </p:sp>
      <p:sp>
        <p:nvSpPr>
          <p:cNvPr id="3" name="Content Placeholder 2"/>
          <p:cNvSpPr>
            <a:spLocks noGrp="1"/>
          </p:cNvSpPr>
          <p:nvPr>
            <p:ph idx="4294967295"/>
          </p:nvPr>
        </p:nvSpPr>
        <p:spPr>
          <a:xfrm>
            <a:off x="274323" y="1152525"/>
            <a:ext cx="6372225" cy="8156575"/>
          </a:xfrm>
        </p:spPr>
        <p:txBody>
          <a:bodyPr/>
          <a:lstStyle/>
          <a:p>
            <a:pPr algn="just">
              <a:buSzPct val="100000"/>
            </a:pPr>
            <a:r>
              <a:rPr lang="en-IN" b="1" dirty="0" smtClean="0"/>
              <a:t>Type of storage platforms used (%) </a:t>
            </a:r>
          </a:p>
          <a:p>
            <a:pPr algn="just">
              <a:buSzPct val="100000"/>
            </a:pPr>
            <a:endParaRPr lang="en-US" dirty="0" smtClean="0"/>
          </a:p>
          <a:p>
            <a:pPr algn="just">
              <a:buSzPct val="100000"/>
            </a:pPr>
            <a:endParaRPr lang="en-US" dirty="0" smtClean="0"/>
          </a:p>
          <a:p>
            <a:pPr algn="just">
              <a:buSzPct val="100000"/>
            </a:pPr>
            <a:endParaRPr lang="en-US" dirty="0" smtClean="0"/>
          </a:p>
          <a:p>
            <a:pPr algn="just">
              <a:buSzPct val="100000"/>
            </a:pPr>
            <a:endParaRPr lang="en-US" dirty="0" smtClean="0"/>
          </a:p>
          <a:p>
            <a:pPr algn="just">
              <a:buSzPct val="100000"/>
            </a:pPr>
            <a:endParaRPr lang="en-US" dirty="0" smtClean="0"/>
          </a:p>
          <a:p>
            <a:pPr algn="just">
              <a:buSzPct val="100000"/>
            </a:pPr>
            <a:endParaRPr lang="en-US" dirty="0" smtClean="0"/>
          </a:p>
          <a:p>
            <a:pPr algn="just">
              <a:buSzPct val="100000"/>
            </a:pPr>
            <a:endParaRPr lang="en-US" dirty="0" smtClean="0"/>
          </a:p>
          <a:p>
            <a:pPr algn="just">
              <a:buSzPct val="100000"/>
            </a:pPr>
            <a:endParaRPr lang="en-US" dirty="0" smtClean="0"/>
          </a:p>
          <a:p>
            <a:pPr algn="just">
              <a:buSzPct val="100000"/>
            </a:pPr>
            <a:r>
              <a:rPr lang="en-IN" sz="1200" dirty="0" smtClean="0"/>
              <a:t>In context of the storing platform, almost 96% of the cold stores were designed with wooden, RCC or steel mezzanine floors. These designs primarily stored goods in gunny bags, crates and boxes. The rest of the cold stores had metal and wooden rack system as the primary platform.</a:t>
            </a:r>
          </a:p>
          <a:p>
            <a:pPr algn="just">
              <a:buSzPct val="100000"/>
            </a:pPr>
            <a:r>
              <a:rPr lang="en-IN" b="1" dirty="0" smtClean="0"/>
              <a:t>Storing unit types in use (%)</a:t>
            </a:r>
          </a:p>
          <a:p>
            <a:pPr algn="just">
              <a:buSzPct val="100000"/>
            </a:pPr>
            <a:endParaRPr lang="en-US" sz="1600" b="1" dirty="0" smtClean="0"/>
          </a:p>
          <a:p>
            <a:pPr algn="just">
              <a:buSzPct val="100000"/>
            </a:pPr>
            <a:endParaRPr lang="en-US" sz="1600" b="1" dirty="0" smtClean="0"/>
          </a:p>
          <a:p>
            <a:pPr algn="just">
              <a:buSzPct val="100000"/>
            </a:pPr>
            <a:endParaRPr lang="en-US" sz="1600" b="1" dirty="0" smtClean="0"/>
          </a:p>
          <a:p>
            <a:pPr algn="just">
              <a:buSzPct val="100000"/>
            </a:pPr>
            <a:endParaRPr lang="en-US" sz="1600" b="1" dirty="0" smtClean="0"/>
          </a:p>
          <a:p>
            <a:pPr algn="just">
              <a:buSzPct val="100000"/>
            </a:pPr>
            <a:endParaRPr lang="en-US" sz="1600" b="1" dirty="0" smtClean="0"/>
          </a:p>
          <a:p>
            <a:pPr algn="just">
              <a:buSzPct val="100000"/>
            </a:pPr>
            <a:endParaRPr lang="en-US" sz="1600" b="1" dirty="0" smtClean="0"/>
          </a:p>
          <a:p>
            <a:pPr algn="just">
              <a:spcBef>
                <a:spcPts val="600"/>
              </a:spcBef>
              <a:spcAft>
                <a:spcPts val="600"/>
              </a:spcAft>
              <a:buSzPct val="100000"/>
            </a:pPr>
            <a:r>
              <a:rPr lang="en-IN" sz="1200" dirty="0" smtClean="0"/>
              <a:t>Gunny bags were the main small storage inside the CSs followed by corrugated boxes.</a:t>
            </a:r>
          </a:p>
          <a:p>
            <a:pPr algn="just">
              <a:spcBef>
                <a:spcPts val="600"/>
              </a:spcBef>
              <a:spcAft>
                <a:spcPts val="600"/>
              </a:spcAft>
              <a:buSzPct val="100000"/>
            </a:pPr>
            <a:r>
              <a:rPr lang="en-IN" sz="1200" dirty="0" smtClean="0"/>
              <a:t>Gunny bags are prominently used in Type H cold storages. 77% of Type H cold storages use gunny bags for storing purposes.  Around 40% each of Type Q store products in gunny bags, CFD boxes and plastic crates. Over 70% of Type  M and Type Q CSs store in CFD boxes.</a:t>
            </a:r>
          </a:p>
          <a:p>
            <a:pPr algn="just">
              <a:spcBef>
                <a:spcPts val="600"/>
              </a:spcBef>
              <a:spcAft>
                <a:spcPts val="600"/>
              </a:spcAft>
              <a:buSzPct val="100000"/>
            </a:pPr>
            <a:r>
              <a:rPr lang="en-US" sz="1200" dirty="0" smtClean="0"/>
              <a:t>Thermocol / EPS / XPS as add-on slabs are the most common insulations type used across India more so in the Eastern zone. A higher percentage of Cold storages in North, utilize fillers like Husk / Rock / Wool etc. Close to 50% Type M cold stores use PUF panels for insulation purposes. </a:t>
            </a:r>
            <a:endParaRPr lang="en-IN" sz="1200" dirty="0" smtClean="0">
              <a:solidFill>
                <a:srgbClr val="0070C0"/>
              </a:solidFill>
            </a:endParaRPr>
          </a:p>
        </p:txBody>
      </p:sp>
      <p:grpSp>
        <p:nvGrpSpPr>
          <p:cNvPr id="2" name="Group 8"/>
          <p:cNvGrpSpPr/>
          <p:nvPr/>
        </p:nvGrpSpPr>
        <p:grpSpPr>
          <a:xfrm>
            <a:off x="259773" y="1608671"/>
            <a:ext cx="6317672" cy="2932156"/>
            <a:chOff x="435523" y="1608671"/>
            <a:chExt cx="5899868" cy="2853705"/>
          </a:xfrm>
        </p:grpSpPr>
        <p:graphicFrame>
          <p:nvGraphicFramePr>
            <p:cNvPr id="4" name="Chart 3"/>
            <p:cNvGraphicFramePr/>
            <p:nvPr/>
          </p:nvGraphicFramePr>
          <p:xfrm>
            <a:off x="435523" y="1910007"/>
            <a:ext cx="5899868" cy="2552369"/>
          </p:xfrm>
          <a:graphic>
            <a:graphicData uri="http://schemas.openxmlformats.org/drawingml/2006/chart">
              <c:chart xmlns:c="http://schemas.openxmlformats.org/drawingml/2006/chart" xmlns:r="http://schemas.openxmlformats.org/officeDocument/2006/relationships" r:id="rId2"/>
            </a:graphicData>
          </a:graphic>
        </p:graphicFrame>
        <p:sp>
          <p:nvSpPr>
            <p:cNvPr id="385026" name="AutoShape 33"/>
            <p:cNvSpPr>
              <a:spLocks/>
            </p:cNvSpPr>
            <p:nvPr/>
          </p:nvSpPr>
          <p:spPr bwMode="auto">
            <a:xfrm rot="5400000">
              <a:off x="1751818" y="797413"/>
              <a:ext cx="320675" cy="2757488"/>
            </a:xfrm>
            <a:prstGeom prst="leftBrace">
              <a:avLst>
                <a:gd name="adj1" fmla="val 62980"/>
                <a:gd name="adj2" fmla="val 50000"/>
              </a:avLst>
            </a:prstGeom>
            <a:noFill/>
            <a:ln w="9525">
              <a:solidFill>
                <a:srgbClr val="000000"/>
              </a:solidFill>
              <a:round/>
              <a:headEnd/>
              <a:tailEnd/>
            </a:ln>
          </p:spPr>
          <p:txBody>
            <a:bodyPr vert="horz" wrap="square" lIns="91440" tIns="45720" rIns="91440" bIns="45720" numCol="1" anchor="t" anchorCtr="0" compatLnSpc="1">
              <a:prstTxWarp prst="textNoShape">
                <a:avLst/>
              </a:prstTxWarp>
            </a:bodyPr>
            <a:lstStyle/>
            <a:p>
              <a:endParaRPr lang="en-IN" dirty="0"/>
            </a:p>
          </p:txBody>
        </p:sp>
        <p:sp>
          <p:nvSpPr>
            <p:cNvPr id="385027" name="Text Box 34"/>
            <p:cNvSpPr txBox="1">
              <a:spLocks noChangeArrowheads="1"/>
            </p:cNvSpPr>
            <p:nvPr/>
          </p:nvSpPr>
          <p:spPr bwMode="auto">
            <a:xfrm>
              <a:off x="518886" y="1608671"/>
              <a:ext cx="3128963" cy="438150"/>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ts val="1000"/>
                </a:spcAft>
                <a:buClrTx/>
                <a:buSzTx/>
                <a:buFontTx/>
                <a:buNone/>
                <a:tabLst/>
              </a:pPr>
              <a:r>
                <a:rPr kumimoji="0" lang="en-IN" sz="1000" b="0" i="0" u="none" strike="noStrike" cap="none" normalizeH="0" baseline="0" dirty="0" smtClean="0">
                  <a:ln>
                    <a:noFill/>
                  </a:ln>
                  <a:solidFill>
                    <a:schemeClr val="tx1"/>
                  </a:solidFill>
                  <a:effectLst/>
                  <a:latin typeface="Calibri" pitchFamily="34" charset="0"/>
                  <a:cs typeface="Arial" pitchFamily="34" charset="0"/>
                </a:rPr>
                <a:t>Wooden mezzanine + RCC Levels + Steel mezzanine unduplicated NET value = 96%</a:t>
              </a:r>
              <a:endParaRPr kumimoji="0" lang="en-US" sz="1800" b="0" i="0" u="none" strike="noStrike" cap="none" normalizeH="0" baseline="0" dirty="0" smtClean="0">
                <a:ln>
                  <a:noFill/>
                </a:ln>
                <a:solidFill>
                  <a:schemeClr val="tx1"/>
                </a:solidFill>
                <a:effectLst/>
                <a:latin typeface="Arial" pitchFamily="34" charset="0"/>
                <a:cs typeface="Arial" pitchFamily="34" charset="0"/>
              </a:endParaRPr>
            </a:p>
          </p:txBody>
        </p:sp>
      </p:grpSp>
      <p:graphicFrame>
        <p:nvGraphicFramePr>
          <p:cNvPr id="7" name="Chart 6"/>
          <p:cNvGraphicFramePr/>
          <p:nvPr/>
        </p:nvGraphicFramePr>
        <p:xfrm>
          <a:off x="1656010" y="5413829"/>
          <a:ext cx="3013544" cy="1691501"/>
        </p:xfrm>
        <a:graphic>
          <a:graphicData uri="http://schemas.openxmlformats.org/drawingml/2006/chart">
            <c:chart xmlns:c="http://schemas.openxmlformats.org/drawingml/2006/chart" xmlns:r="http://schemas.openxmlformats.org/officeDocument/2006/relationships" r:id="rId3"/>
          </a:graphicData>
        </a:graphic>
      </p:graphicFrame>
    </p:spTree>
  </p:cSld>
  <p:clrMapOvr>
    <a:masterClrMapping/>
  </p:clrMapOvr>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Content Placeholder 1"/>
          <p:cNvSpPr>
            <a:spLocks noGrp="1"/>
          </p:cNvSpPr>
          <p:nvPr>
            <p:ph idx="4294967295"/>
          </p:nvPr>
        </p:nvSpPr>
        <p:spPr>
          <a:xfrm>
            <a:off x="356737" y="1152525"/>
            <a:ext cx="6370637" cy="8156575"/>
          </a:xfrm>
        </p:spPr>
        <p:txBody>
          <a:bodyPr/>
          <a:lstStyle/>
          <a:p>
            <a:pPr algn="just">
              <a:spcBef>
                <a:spcPts val="600"/>
              </a:spcBef>
              <a:spcAft>
                <a:spcPts val="600"/>
              </a:spcAft>
              <a:buSzPct val="100000"/>
            </a:pPr>
            <a:r>
              <a:rPr lang="en-IN" sz="1200" dirty="0" smtClean="0"/>
              <a:t>Majority of the cold storages have not had any recent upgrade. This is true across all zones and cold storages stocking various type of products.</a:t>
            </a:r>
          </a:p>
          <a:p>
            <a:pPr algn="just">
              <a:spcBef>
                <a:spcPts val="600"/>
              </a:spcBef>
              <a:spcAft>
                <a:spcPts val="600"/>
              </a:spcAft>
              <a:buSzPct val="100000"/>
            </a:pPr>
            <a:r>
              <a:rPr lang="en-IN" sz="1200" dirty="0" smtClean="0"/>
              <a:t>Of the Cold storages that have had upgrades, 60% have expanded their capacities. </a:t>
            </a:r>
          </a:p>
          <a:p>
            <a:pPr algn="just">
              <a:buSzPct val="100000"/>
            </a:pPr>
            <a:endParaRPr lang="en-IN" sz="1400" dirty="0" smtClean="0"/>
          </a:p>
          <a:p>
            <a:pPr algn="just">
              <a:buSzPct val="100000"/>
            </a:pPr>
            <a:endParaRPr lang="en-IN" sz="1400" dirty="0" smtClean="0"/>
          </a:p>
          <a:p>
            <a:pPr algn="just">
              <a:buSzPct val="100000"/>
            </a:pPr>
            <a:endParaRPr lang="en-IN" sz="1400" dirty="0" smtClean="0"/>
          </a:p>
          <a:p>
            <a:pPr algn="just">
              <a:buSzPct val="100000"/>
            </a:pPr>
            <a:endParaRPr lang="en-IN" sz="1400" dirty="0" smtClean="0"/>
          </a:p>
          <a:p>
            <a:pPr algn="just">
              <a:buSzPct val="100000"/>
            </a:pPr>
            <a:endParaRPr lang="en-IN" sz="1400" dirty="0" smtClean="0"/>
          </a:p>
          <a:p>
            <a:pPr algn="just">
              <a:buSzPct val="100000"/>
            </a:pPr>
            <a:endParaRPr lang="en-IN" sz="1400" dirty="0" smtClean="0"/>
          </a:p>
          <a:p>
            <a:pPr algn="just">
              <a:buSzPct val="100000"/>
            </a:pPr>
            <a:endParaRPr lang="en-IN" sz="1400" dirty="0" smtClean="0"/>
          </a:p>
          <a:p>
            <a:pPr algn="just">
              <a:buSzPct val="100000"/>
            </a:pPr>
            <a:endParaRPr lang="en-IN" sz="1400" dirty="0" smtClean="0"/>
          </a:p>
          <a:p>
            <a:pPr lvl="0" algn="just">
              <a:spcBef>
                <a:spcPts val="600"/>
              </a:spcBef>
              <a:spcAft>
                <a:spcPts val="600"/>
              </a:spcAft>
              <a:buSzPct val="100000"/>
            </a:pPr>
            <a:r>
              <a:rPr lang="en-IN" sz="1200" dirty="0" smtClean="0"/>
              <a:t>58% of the cold storage facilities had only a single access gate (main gate to facility), while 36% have two access gates facilitating easy turn-around of traffic. The remaining reported more than two gates with an all India average of 1.6 gates per facility. </a:t>
            </a:r>
          </a:p>
          <a:p>
            <a:pPr lvl="0" algn="just">
              <a:spcBef>
                <a:spcPts val="600"/>
              </a:spcBef>
              <a:spcAft>
                <a:spcPts val="600"/>
              </a:spcAft>
              <a:buSzPct val="100000"/>
            </a:pPr>
            <a:r>
              <a:rPr lang="en-IN" sz="1200" dirty="0" smtClean="0"/>
              <a:t>The majority of the cold stores (67%) had uncovered parking for visiting trucks with 12% having both covered and uncovered parking lots. Only 21% offered exclusively covered parking inside their boundary wall.  A third of Type Q cold storages offer covered parking spaces. </a:t>
            </a:r>
          </a:p>
          <a:p>
            <a:pPr lvl="0" algn="just">
              <a:spcBef>
                <a:spcPts val="600"/>
              </a:spcBef>
              <a:spcAft>
                <a:spcPts val="600"/>
              </a:spcAft>
              <a:buSzPct val="100000"/>
            </a:pPr>
            <a:r>
              <a:rPr lang="en-IN" sz="1200" dirty="0" smtClean="0"/>
              <a:t>On an average, parking space for 22 vehicles is available inside a facility. The vast land boundary in the North and East offers parking spaces for 25 and 28 trucks respectively. </a:t>
            </a:r>
            <a:endParaRPr lang="en-US" sz="1200" dirty="0" smtClean="0"/>
          </a:p>
          <a:p>
            <a:pPr lvl="0" algn="just">
              <a:spcBef>
                <a:spcPts val="600"/>
              </a:spcBef>
              <a:spcAft>
                <a:spcPts val="600"/>
              </a:spcAft>
              <a:buSzPct val="100000"/>
            </a:pPr>
            <a:r>
              <a:rPr lang="en-IN" sz="1200" dirty="0" smtClean="0"/>
              <a:t>Transport services were not provided by 79% of the cold storage units. Of the 21% that provided transportation, 67% own the asset base.</a:t>
            </a:r>
            <a:endParaRPr lang="en-US" sz="1200" dirty="0" smtClean="0"/>
          </a:p>
          <a:p>
            <a:pPr lvl="0" algn="just">
              <a:spcBef>
                <a:spcPts val="600"/>
              </a:spcBef>
              <a:spcAft>
                <a:spcPts val="600"/>
              </a:spcAft>
              <a:buSzPct val="100000"/>
            </a:pPr>
            <a:r>
              <a:rPr lang="en-IN" sz="1200" dirty="0" smtClean="0"/>
              <a:t>Reefer truck facility is available in a meagre 4% cold storages. Of them 68% own the trucks and 47% outsource the services.  The percentage adds to over 100% as 14% have own asset base and also use others vehicles </a:t>
            </a:r>
            <a:endParaRPr lang="en-US" sz="1200" dirty="0" smtClean="0"/>
          </a:p>
          <a:p>
            <a:pPr algn="just">
              <a:spcBef>
                <a:spcPts val="600"/>
              </a:spcBef>
              <a:spcAft>
                <a:spcPts val="600"/>
              </a:spcAft>
              <a:buSzPct val="100000"/>
            </a:pPr>
            <a:r>
              <a:rPr lang="en-US" sz="1200" dirty="0" smtClean="0"/>
              <a:t>Each facility location was also recorded through geo-tagging of photographs (external picture of each facility visited). Some cold storage owners also permitted pictures of the inside of their infrastructure. </a:t>
            </a:r>
          </a:p>
          <a:p>
            <a:pPr algn="just">
              <a:spcBef>
                <a:spcPts val="600"/>
              </a:spcBef>
              <a:spcAft>
                <a:spcPts val="600"/>
              </a:spcAft>
              <a:buSzPct val="100000"/>
            </a:pPr>
            <a:r>
              <a:rPr lang="en-US" sz="1200" dirty="0" smtClean="0"/>
              <a:t>The geotag photographs links are provided here.</a:t>
            </a:r>
            <a:endParaRPr lang="en-IN" sz="1200" dirty="0" smtClean="0"/>
          </a:p>
          <a:p>
            <a:pPr algn="just">
              <a:buSzPct val="100000"/>
            </a:pPr>
            <a:endParaRPr lang="en-IN" sz="1400" b="1" dirty="0" smtClean="0">
              <a:solidFill>
                <a:srgbClr val="FF0000"/>
              </a:solidFill>
            </a:endParaRPr>
          </a:p>
          <a:p>
            <a:pPr algn="just">
              <a:buSzPct val="100000"/>
            </a:pPr>
            <a:endParaRPr lang="en-IN" sz="1400" b="1" dirty="0" smtClean="0"/>
          </a:p>
          <a:p>
            <a:pPr algn="just">
              <a:buSzPct val="100000"/>
            </a:pPr>
            <a:endParaRPr lang="en-IN" sz="1400" dirty="0" smtClean="0"/>
          </a:p>
          <a:p>
            <a:pPr algn="just">
              <a:buSzPct val="100000"/>
            </a:pPr>
            <a:endParaRPr lang="en-IN" sz="1400" dirty="0" smtClean="0"/>
          </a:p>
          <a:p>
            <a:pPr algn="just">
              <a:buSzPct val="100000"/>
            </a:pPr>
            <a:endParaRPr lang="en-IN" sz="1400" dirty="0"/>
          </a:p>
        </p:txBody>
      </p:sp>
      <p:sp>
        <p:nvSpPr>
          <p:cNvPr id="4" name="Title 7"/>
          <p:cNvSpPr>
            <a:spLocks noGrp="1"/>
          </p:cNvSpPr>
          <p:nvPr>
            <p:ph type="title"/>
          </p:nvPr>
        </p:nvSpPr>
        <p:spPr/>
        <p:txBody>
          <a:bodyPr/>
          <a:lstStyle/>
          <a:p>
            <a:pPr lvl="0"/>
            <a:r>
              <a:rPr lang="en-US" dirty="0" smtClean="0"/>
              <a:t>7. GENERAL LAYOUT OF THE FACILITY</a:t>
            </a:r>
            <a:endParaRPr lang="en-US" dirty="0"/>
          </a:p>
        </p:txBody>
      </p:sp>
      <p:grpSp>
        <p:nvGrpSpPr>
          <p:cNvPr id="3" name="Group 18"/>
          <p:cNvGrpSpPr/>
          <p:nvPr/>
        </p:nvGrpSpPr>
        <p:grpSpPr>
          <a:xfrm>
            <a:off x="813886" y="2142315"/>
            <a:ext cx="3671498" cy="1902743"/>
            <a:chOff x="813886" y="2142315"/>
            <a:chExt cx="3671498" cy="1902743"/>
          </a:xfrm>
        </p:grpSpPr>
        <p:graphicFrame>
          <p:nvGraphicFramePr>
            <p:cNvPr id="6" name="Chart 5"/>
            <p:cNvGraphicFramePr/>
            <p:nvPr>
              <p:extLst>
                <p:ext uri="{D42A27DB-BD31-4B8C-83A1-F6EECF244321}">
                  <p14:modId xmlns="" xmlns:p14="http://schemas.microsoft.com/office/powerpoint/2010/main" val="1712051055"/>
                </p:ext>
              </p:extLst>
            </p:nvPr>
          </p:nvGraphicFramePr>
          <p:xfrm>
            <a:off x="813886" y="2272943"/>
            <a:ext cx="1975809" cy="1772115"/>
          </p:xfrm>
          <a:graphic>
            <a:graphicData uri="http://schemas.openxmlformats.org/drawingml/2006/chart">
              <c:chart xmlns:c="http://schemas.openxmlformats.org/drawingml/2006/chart" xmlns:r="http://schemas.openxmlformats.org/officeDocument/2006/relationships" r:id="rId2"/>
            </a:graphicData>
          </a:graphic>
        </p:graphicFrame>
        <p:grpSp>
          <p:nvGrpSpPr>
            <p:cNvPr id="5" name="Group 75"/>
            <p:cNvGrpSpPr/>
            <p:nvPr/>
          </p:nvGrpSpPr>
          <p:grpSpPr>
            <a:xfrm>
              <a:off x="2878834" y="3267015"/>
              <a:ext cx="1606550" cy="326405"/>
              <a:chOff x="4239784" y="4326345"/>
              <a:chExt cx="1606550" cy="326405"/>
            </a:xfrm>
          </p:grpSpPr>
          <p:sp>
            <p:nvSpPr>
              <p:cNvPr id="8" name="Rectangle 7"/>
              <p:cNvSpPr/>
              <p:nvPr/>
            </p:nvSpPr>
            <p:spPr bwMode="auto">
              <a:xfrm>
                <a:off x="4239784" y="4326345"/>
                <a:ext cx="1606550"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7" name="Group 78"/>
              <p:cNvGrpSpPr/>
              <p:nvPr/>
            </p:nvGrpSpPr>
            <p:grpSpPr>
              <a:xfrm>
                <a:off x="4313313" y="4388177"/>
                <a:ext cx="1476461" cy="189673"/>
                <a:chOff x="659335" y="1411290"/>
                <a:chExt cx="1476461" cy="189673"/>
              </a:xfrm>
            </p:grpSpPr>
            <p:grpSp>
              <p:nvGrpSpPr>
                <p:cNvPr id="9" name="Group 22"/>
                <p:cNvGrpSpPr/>
                <p:nvPr/>
              </p:nvGrpSpPr>
              <p:grpSpPr>
                <a:xfrm>
                  <a:off x="659335" y="1411290"/>
                  <a:ext cx="350593" cy="184666"/>
                  <a:chOff x="2001613" y="3943350"/>
                  <a:chExt cx="350593" cy="184666"/>
                </a:xfrm>
              </p:grpSpPr>
              <p:sp>
                <p:nvSpPr>
                  <p:cNvPr id="16"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7"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smtClean="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10" name="Group 21"/>
                <p:cNvGrpSpPr/>
                <p:nvPr/>
              </p:nvGrpSpPr>
              <p:grpSpPr>
                <a:xfrm>
                  <a:off x="1123367" y="1416297"/>
                  <a:ext cx="1012429" cy="184666"/>
                  <a:chOff x="3016508" y="3684038"/>
                  <a:chExt cx="1012429" cy="184666"/>
                </a:xfrm>
              </p:grpSpPr>
              <p:sp>
                <p:nvSpPr>
                  <p:cNvPr id="12" name="Rectangle 14"/>
                  <p:cNvSpPr>
                    <a:spLocks noChangeArrowheads="1"/>
                  </p:cNvSpPr>
                  <p:nvPr/>
                </p:nvSpPr>
                <p:spPr bwMode="auto">
                  <a:xfrm>
                    <a:off x="30165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3" name="Rectangle 15"/>
                  <p:cNvSpPr>
                    <a:spLocks noChangeArrowheads="1"/>
                  </p:cNvSpPr>
                  <p:nvPr/>
                </p:nvSpPr>
                <p:spPr bwMode="auto">
                  <a:xfrm>
                    <a:off x="31625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sp>
                <p:nvSpPr>
                  <p:cNvPr id="14" name="Rectangle 14"/>
                  <p:cNvSpPr>
                    <a:spLocks noChangeArrowheads="1"/>
                  </p:cNvSpPr>
                  <p:nvPr/>
                </p:nvSpPr>
                <p:spPr bwMode="auto">
                  <a:xfrm>
                    <a:off x="3480533" y="3725313"/>
                    <a:ext cx="101600" cy="101600"/>
                  </a:xfrm>
                  <a:prstGeom prst="rect">
                    <a:avLst/>
                  </a:prstGeom>
                  <a:solidFill>
                    <a:srgbClr val="D9D9D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5" name="Rectangle 15"/>
                  <p:cNvSpPr>
                    <a:spLocks noChangeArrowheads="1"/>
                  </p:cNvSpPr>
                  <p:nvPr/>
                </p:nvSpPr>
                <p:spPr bwMode="auto">
                  <a:xfrm>
                    <a:off x="3626583" y="3684038"/>
                    <a:ext cx="402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DK/CS</a:t>
                    </a:r>
                    <a:endParaRPr lang="en-US" sz="1200" b="1" i="1" dirty="0">
                      <a:solidFill>
                        <a:srgbClr val="002060"/>
                      </a:solidFill>
                      <a:latin typeface="Arial" pitchFamily="34" charset="0"/>
                    </a:endParaRPr>
                  </a:p>
                </p:txBody>
              </p:sp>
            </p:grpSp>
          </p:grpSp>
        </p:grpSp>
        <p:sp>
          <p:nvSpPr>
            <p:cNvPr id="18" name="Text Box 34"/>
            <p:cNvSpPr txBox="1">
              <a:spLocks noChangeArrowheads="1"/>
            </p:cNvSpPr>
            <p:nvPr/>
          </p:nvSpPr>
          <p:spPr bwMode="auto">
            <a:xfrm>
              <a:off x="834245" y="2142315"/>
              <a:ext cx="2181499" cy="261257"/>
            </a:xfrm>
            <a:prstGeom prst="rect">
              <a:avLst/>
            </a:prstGeom>
            <a:solidFill>
              <a:srgbClr val="FFFFFF"/>
            </a:solidFill>
            <a:ln w="9525">
              <a:solidFill>
                <a:srgbClr val="000000"/>
              </a:solidFill>
              <a:miter lim="800000"/>
              <a:headEnd/>
              <a:tailEnd/>
            </a:ln>
          </p:spPr>
          <p:txBody>
            <a:bodyPr vert="horz" wrap="square" lIns="91440" tIns="45720" rIns="91440" bIns="45720" numCol="1"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ts val="1000"/>
                </a:spcAft>
                <a:buClrTx/>
                <a:buSzTx/>
                <a:buFontTx/>
                <a:buNone/>
                <a:tabLst/>
              </a:pPr>
              <a:r>
                <a:rPr lang="en-IN" sz="1200" dirty="0" smtClean="0">
                  <a:solidFill>
                    <a:schemeClr val="tx1"/>
                  </a:solidFill>
                  <a:latin typeface="Calibri" pitchFamily="34" charset="0"/>
                  <a:cs typeface="Arial" pitchFamily="34" charset="0"/>
                </a:rPr>
                <a:t>Recent upgrade in the Building</a:t>
              </a:r>
            </a:p>
          </p:txBody>
        </p:sp>
      </p:grpSp>
    </p:spTree>
  </p:cSld>
  <p:clrMapOvr>
    <a:masterClrMapping/>
  </p:clrMapOvr>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dirty="0" smtClean="0"/>
              <a:t>7. GEOTAGGED PHOTOGRAPHS</a:t>
            </a:r>
            <a:endParaRPr lang="en-US" dirty="0"/>
          </a:p>
        </p:txBody>
      </p:sp>
      <p:sp>
        <p:nvSpPr>
          <p:cNvPr id="5" name="TextBox 4"/>
          <p:cNvSpPr txBox="1"/>
          <p:nvPr/>
        </p:nvSpPr>
        <p:spPr>
          <a:xfrm>
            <a:off x="413657" y="8098972"/>
            <a:ext cx="6139543" cy="1461939"/>
          </a:xfrm>
          <a:prstGeom prst="rect">
            <a:avLst/>
          </a:prstGeom>
          <a:noFill/>
        </p:spPr>
        <p:txBody>
          <a:bodyPr wrap="square" rtlCol="0">
            <a:spAutoFit/>
          </a:bodyPr>
          <a:lstStyle/>
          <a:p>
            <a:pPr marL="363538" indent="-363538" algn="just">
              <a:spcBef>
                <a:spcPts val="600"/>
              </a:spcBef>
              <a:spcAft>
                <a:spcPts val="600"/>
              </a:spcAft>
              <a:buClr>
                <a:srgbClr val="FF0000"/>
              </a:buClr>
              <a:buFont typeface="Webdings" pitchFamily="18" charset="2"/>
              <a:buChar char="`"/>
            </a:pPr>
            <a:r>
              <a:rPr lang="en-US" sz="1200" dirty="0" smtClean="0">
                <a:solidFill>
                  <a:schemeClr val="tx1"/>
                </a:solidFill>
                <a:latin typeface="Calibri" pitchFamily="34" charset="0"/>
              </a:rPr>
              <a:t>When the link is clicked the state map will open with points of locations of cold storages. When we click on the location, the photograph with the name of the cold store will pop up</a:t>
            </a:r>
            <a:r>
              <a:rPr lang="en-US" sz="1200" dirty="0" smtClean="0">
                <a:solidFill>
                  <a:schemeClr val="tx1"/>
                </a:solidFill>
              </a:rPr>
              <a:t>.</a:t>
            </a:r>
          </a:p>
          <a:p>
            <a:pPr marL="363538" indent="-363538" algn="just">
              <a:spcBef>
                <a:spcPts val="600"/>
              </a:spcBef>
              <a:spcAft>
                <a:spcPts val="600"/>
              </a:spcAft>
              <a:buClr>
                <a:srgbClr val="FF0000"/>
              </a:buClr>
              <a:buFont typeface="Webdings" pitchFamily="18" charset="2"/>
              <a:buChar char="`"/>
            </a:pPr>
            <a:r>
              <a:rPr lang="en-US" sz="1200" dirty="0" smtClean="0">
                <a:solidFill>
                  <a:schemeClr val="tx1"/>
                </a:solidFill>
                <a:latin typeface="Calibri" pitchFamily="34" charset="0"/>
              </a:rPr>
              <a:t>The locations of existing CSs, permanently closed CSs, temporarily closed CSs are indicated along with the photographs</a:t>
            </a:r>
            <a:endParaRPr lang="en-IN" sz="1200" dirty="0" smtClean="0">
              <a:solidFill>
                <a:schemeClr val="tx1"/>
              </a:solidFill>
              <a:latin typeface="Calibri" pitchFamily="34" charset="0"/>
            </a:endParaRPr>
          </a:p>
          <a:p>
            <a:pPr marL="363538" indent="-363538" algn="just">
              <a:buClr>
                <a:srgbClr val="FF0000"/>
              </a:buClr>
              <a:buFont typeface="Webdings" pitchFamily="18" charset="2"/>
              <a:buChar char="`"/>
            </a:pPr>
            <a:endParaRPr lang="en-IN" sz="1400" dirty="0" smtClean="0">
              <a:solidFill>
                <a:schemeClr val="tx1"/>
              </a:solidFill>
            </a:endParaRPr>
          </a:p>
        </p:txBody>
      </p:sp>
      <p:graphicFrame>
        <p:nvGraphicFramePr>
          <p:cNvPr id="8" name="Table 7"/>
          <p:cNvGraphicFramePr>
            <a:graphicFrameLocks noGrp="1"/>
          </p:cNvGraphicFramePr>
          <p:nvPr/>
        </p:nvGraphicFramePr>
        <p:xfrm>
          <a:off x="890740" y="1182611"/>
          <a:ext cx="5426933" cy="6821354"/>
        </p:xfrm>
        <a:graphic>
          <a:graphicData uri="http://schemas.openxmlformats.org/drawingml/2006/table">
            <a:tbl>
              <a:tblPr/>
              <a:tblGrid>
                <a:gridCol w="2397948"/>
                <a:gridCol w="3028985"/>
              </a:tblGrid>
              <a:tr h="261902">
                <a:tc>
                  <a:txBody>
                    <a:bodyPr/>
                    <a:lstStyle/>
                    <a:p>
                      <a:pPr algn="ctr" rtl="0" fontAlgn="t"/>
                      <a:r>
                        <a:rPr lang="en-US" sz="900" b="1" i="0" u="none" strike="noStrike" dirty="0">
                          <a:solidFill>
                            <a:srgbClr val="FFFFFF"/>
                          </a:solidFill>
                          <a:latin typeface="Cambria"/>
                        </a:rPr>
                        <a:t>State </a:t>
                      </a:r>
                    </a:p>
                  </a:txBody>
                  <a:tcPr marL="7092" marR="7092" marT="7092" marB="0">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000000"/>
                      </a:solidFill>
                      <a:prstDash val="solid"/>
                      <a:round/>
                      <a:headEnd type="none" w="med" len="med"/>
                      <a:tailEnd type="none" w="med" len="med"/>
                    </a:lnT>
                    <a:lnB w="19050" cap="flat" cmpd="sng" algn="ctr">
                      <a:solidFill>
                        <a:srgbClr val="FFFFFF"/>
                      </a:solidFill>
                      <a:prstDash val="solid"/>
                      <a:round/>
                      <a:headEnd type="none" w="med" len="med"/>
                      <a:tailEnd type="none" w="med" len="med"/>
                    </a:lnB>
                    <a:solidFill>
                      <a:srgbClr val="000000"/>
                    </a:solidFill>
                  </a:tcPr>
                </a:tc>
                <a:tc>
                  <a:txBody>
                    <a:bodyPr/>
                    <a:lstStyle/>
                    <a:p>
                      <a:pPr algn="ctr" rtl="0" fontAlgn="ctr"/>
                      <a:r>
                        <a:rPr lang="en-US" sz="900" b="1" i="0" u="none" strike="noStrike" dirty="0" smtClean="0">
                          <a:solidFill>
                            <a:srgbClr val="FFFFFF"/>
                          </a:solidFill>
                          <a:latin typeface="Cambria"/>
                        </a:rPr>
                        <a:t>Link</a:t>
                      </a:r>
                      <a:endParaRPr lang="en-US" sz="900" b="1" i="0" u="none" strike="noStrike" dirty="0">
                        <a:solidFill>
                          <a:srgbClr val="FFFFFF"/>
                        </a:solidFill>
                        <a:latin typeface="Cambria"/>
                      </a:endParaRPr>
                    </a:p>
                  </a:txBody>
                  <a:tcPr marL="7092" marR="7092" marT="7092" marB="0" anchor="ctr">
                    <a:lnL w="12700" cap="flat" cmpd="sng" algn="ctr">
                      <a:solidFill>
                        <a:srgbClr val="FFFFFF"/>
                      </a:solidFill>
                      <a:prstDash val="solid"/>
                      <a:round/>
                      <a:headEnd type="none" w="med" len="med"/>
                      <a:tailEnd type="none" w="med" len="med"/>
                    </a:lnL>
                    <a:lnR>
                      <a:noFill/>
                    </a:lnR>
                    <a:lnT>
                      <a:noFill/>
                    </a:lnT>
                    <a:lnB>
                      <a:noFill/>
                    </a:lnB>
                    <a:solidFill>
                      <a:srgbClr val="000000"/>
                    </a:solidFill>
                  </a:tcPr>
                </a:tc>
              </a:tr>
              <a:tr h="273804">
                <a:tc>
                  <a:txBody>
                    <a:bodyPr/>
                    <a:lstStyle/>
                    <a:p>
                      <a:pPr algn="ctr" rtl="0" fontAlgn="ctr"/>
                      <a:r>
                        <a:rPr lang="en-US" sz="900" b="0" i="0" u="none" strike="noStrike" dirty="0">
                          <a:solidFill>
                            <a:srgbClr val="1F497D"/>
                          </a:solidFill>
                          <a:latin typeface="Cambria"/>
                        </a:rPr>
                        <a:t>Andaman &amp; Nicobar</a:t>
                      </a:r>
                      <a:r>
                        <a:rPr lang="en-US" sz="900" b="0" i="0" u="none" strike="noStrike" dirty="0">
                          <a:solidFill>
                            <a:srgbClr val="000000"/>
                          </a:solidFill>
                          <a:latin typeface="Cambria"/>
                        </a:rPr>
                        <a:t> </a:t>
                      </a:r>
                      <a:endParaRPr lang="en-US" sz="900" b="0" i="0" u="none" strike="noStrike" dirty="0">
                        <a:solidFill>
                          <a:srgbClr val="1F497D"/>
                        </a:solidFill>
                        <a:latin typeface="Cambria"/>
                      </a:endParaRP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905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b"/>
                      <a:r>
                        <a:rPr lang="en-US" sz="800" b="0" i="0" u="sng" strike="noStrike" dirty="0">
                          <a:solidFill>
                            <a:srgbClr val="0000FF"/>
                          </a:solidFill>
                          <a:latin typeface="Calibri"/>
                          <a:hlinkClick r:id="rId2"/>
                        </a:rPr>
                        <a:t>http://goo.gl/maps/QvBMj</a:t>
                      </a:r>
                      <a:endParaRPr lang="en-US" sz="800" b="0" i="0" u="sng" strike="noStrike" dirty="0">
                        <a:solidFill>
                          <a:srgbClr val="0000FF"/>
                        </a:solidFill>
                        <a:latin typeface="Calibri"/>
                      </a:endParaRPr>
                    </a:p>
                  </a:txBody>
                  <a:tcPr marL="7092" marR="7092" marT="7092" marB="0" anchor="ctr">
                    <a:lnL w="12700" cap="flat" cmpd="sng" algn="ctr">
                      <a:solidFill>
                        <a:srgbClr val="FFFFFF"/>
                      </a:solidFill>
                      <a:prstDash val="solid"/>
                      <a:round/>
                      <a:headEnd type="none" w="med" len="med"/>
                      <a:tailEnd type="none" w="med" len="med"/>
                    </a:lnL>
                    <a:lnR>
                      <a:noFill/>
                    </a:lnR>
                    <a:lnT>
                      <a:noFill/>
                    </a:lnT>
                    <a:lnB>
                      <a:noFill/>
                    </a:lnB>
                    <a:solidFill>
                      <a:srgbClr val="CBCBCB"/>
                    </a:solidFill>
                  </a:tcPr>
                </a:tc>
              </a:tr>
              <a:tr h="261902">
                <a:tc>
                  <a:txBody>
                    <a:bodyPr/>
                    <a:lstStyle/>
                    <a:p>
                      <a:pPr algn="ctr" rtl="0" fontAlgn="ctr"/>
                      <a:r>
                        <a:rPr lang="en-US" sz="900" b="0" i="0" u="none" strike="noStrike" dirty="0">
                          <a:solidFill>
                            <a:srgbClr val="1F497D"/>
                          </a:solidFill>
                          <a:latin typeface="Cambria"/>
                        </a:rPr>
                        <a:t>Andhra Pradesh</a:t>
                      </a:r>
                      <a:r>
                        <a:rPr lang="en-US" sz="900" b="0" i="0" u="none" strike="noStrike" dirty="0">
                          <a:solidFill>
                            <a:srgbClr val="000000"/>
                          </a:solidFill>
                          <a:latin typeface="Cambria"/>
                        </a:rPr>
                        <a:t> </a:t>
                      </a:r>
                      <a:endParaRPr lang="en-US" sz="900" b="0" i="0" u="none" strike="noStrike" dirty="0">
                        <a:solidFill>
                          <a:srgbClr val="1F497D"/>
                        </a:solidFill>
                        <a:latin typeface="Cambria"/>
                      </a:endParaRP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r>
                        <a:rPr lang="en-US" sz="800" b="0" i="0" u="sng" strike="noStrike" dirty="0">
                          <a:solidFill>
                            <a:srgbClr val="0000FF"/>
                          </a:solidFill>
                          <a:latin typeface="Calibri"/>
                          <a:hlinkClick r:id="rId3"/>
                        </a:rPr>
                        <a:t>http://goo.gl/maps/zyxz3</a:t>
                      </a:r>
                      <a:endParaRPr lang="en-US" sz="800" b="0" i="0" u="sng" strike="noStrike" dirty="0">
                        <a:solidFill>
                          <a:srgbClr val="0000FF"/>
                        </a:solidFill>
                        <a:latin typeface="Calibri"/>
                      </a:endParaRPr>
                    </a:p>
                  </a:txBody>
                  <a:tcPr marL="7092" marR="7092" marT="7092" marB="0" anchor="ctr">
                    <a:lnL w="12700" cap="flat" cmpd="sng" algn="ctr">
                      <a:solidFill>
                        <a:srgbClr val="FFFFFF"/>
                      </a:solidFill>
                      <a:prstDash val="solid"/>
                      <a:round/>
                      <a:headEnd type="none" w="med" len="med"/>
                      <a:tailEnd type="none" w="med" len="med"/>
                    </a:lnL>
                    <a:lnR>
                      <a:noFill/>
                    </a:lnR>
                    <a:lnT>
                      <a:noFill/>
                    </a:lnT>
                    <a:lnB>
                      <a:noFill/>
                    </a:lnB>
                    <a:solidFill>
                      <a:srgbClr val="E7E7E7"/>
                    </a:solidFill>
                  </a:tcPr>
                </a:tc>
              </a:tr>
              <a:tr h="261902">
                <a:tc>
                  <a:txBody>
                    <a:bodyPr/>
                    <a:lstStyle/>
                    <a:p>
                      <a:pPr algn="ctr" rtl="0" fontAlgn="ctr"/>
                      <a:r>
                        <a:rPr lang="en-US" sz="900" b="0" i="0" u="none" strike="noStrike" dirty="0">
                          <a:solidFill>
                            <a:srgbClr val="1F497D"/>
                          </a:solidFill>
                          <a:latin typeface="Cambria"/>
                        </a:rPr>
                        <a:t>Assam</a:t>
                      </a:r>
                      <a:r>
                        <a:rPr lang="en-US" sz="900" b="0" i="0" u="none" strike="noStrike" dirty="0">
                          <a:solidFill>
                            <a:srgbClr val="000000"/>
                          </a:solidFill>
                          <a:latin typeface="Cambria"/>
                        </a:rPr>
                        <a:t> </a:t>
                      </a:r>
                      <a:endParaRPr lang="en-US" sz="900" b="0" i="0" u="none" strike="noStrike" dirty="0">
                        <a:solidFill>
                          <a:srgbClr val="1F497D"/>
                        </a:solidFill>
                        <a:latin typeface="Cambria"/>
                      </a:endParaRP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b"/>
                      <a:r>
                        <a:rPr lang="en-US" sz="800" b="0" i="0" u="sng" strike="noStrike" dirty="0">
                          <a:solidFill>
                            <a:srgbClr val="0000FF"/>
                          </a:solidFill>
                          <a:latin typeface="Calibri"/>
                          <a:hlinkClick r:id="rId4"/>
                        </a:rPr>
                        <a:t>http://goo.gl/maps/7aW0p</a:t>
                      </a:r>
                      <a:endParaRPr lang="en-US" sz="800" b="0" i="0" u="sng" strike="noStrike" dirty="0">
                        <a:solidFill>
                          <a:srgbClr val="0000FF"/>
                        </a:solidFill>
                        <a:latin typeface="Calibri"/>
                      </a:endParaRPr>
                    </a:p>
                  </a:txBody>
                  <a:tcPr marL="7092" marR="7092" marT="7092" marB="0" anchor="ctr">
                    <a:lnL w="12700" cap="flat" cmpd="sng" algn="ctr">
                      <a:solidFill>
                        <a:srgbClr val="FFFFFF"/>
                      </a:solidFill>
                      <a:prstDash val="solid"/>
                      <a:round/>
                      <a:headEnd type="none" w="med" len="med"/>
                      <a:tailEnd type="none" w="med" len="med"/>
                    </a:lnL>
                    <a:lnR>
                      <a:noFill/>
                    </a:lnR>
                    <a:lnT>
                      <a:noFill/>
                    </a:lnT>
                    <a:lnB>
                      <a:noFill/>
                    </a:lnB>
                    <a:solidFill>
                      <a:srgbClr val="CBCBCB"/>
                    </a:solidFill>
                  </a:tcPr>
                </a:tc>
              </a:tr>
              <a:tr h="261902">
                <a:tc>
                  <a:txBody>
                    <a:bodyPr/>
                    <a:lstStyle/>
                    <a:p>
                      <a:pPr algn="ctr" rtl="0" fontAlgn="ctr"/>
                      <a:r>
                        <a:rPr lang="en-US" sz="900" b="0" i="0" u="none" strike="noStrike" dirty="0">
                          <a:solidFill>
                            <a:srgbClr val="1F497D"/>
                          </a:solidFill>
                          <a:latin typeface="Cambria"/>
                        </a:rPr>
                        <a:t>Bihar</a:t>
                      </a:r>
                      <a:r>
                        <a:rPr lang="en-US" sz="900" b="0" i="0" u="none" strike="noStrike" dirty="0">
                          <a:solidFill>
                            <a:srgbClr val="000000"/>
                          </a:solidFill>
                          <a:latin typeface="Cambria"/>
                        </a:rPr>
                        <a:t> </a:t>
                      </a:r>
                      <a:endParaRPr lang="en-US" sz="900" b="0" i="0" u="none" strike="noStrike" dirty="0">
                        <a:solidFill>
                          <a:srgbClr val="1F497D"/>
                        </a:solidFill>
                        <a:latin typeface="Cambria"/>
                      </a:endParaRP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r>
                        <a:rPr lang="en-US" sz="800" b="0" i="0" u="sng" strike="noStrike" dirty="0">
                          <a:solidFill>
                            <a:srgbClr val="0000FF"/>
                          </a:solidFill>
                          <a:latin typeface="Calibri"/>
                          <a:hlinkClick r:id="rId5"/>
                        </a:rPr>
                        <a:t>http://goo.gl/maps/1oPE8</a:t>
                      </a:r>
                      <a:endParaRPr lang="en-US" sz="800" b="0" i="0" u="sng" strike="noStrike" dirty="0">
                        <a:solidFill>
                          <a:srgbClr val="0000FF"/>
                        </a:solidFill>
                        <a:latin typeface="Calibri"/>
                      </a:endParaRPr>
                    </a:p>
                  </a:txBody>
                  <a:tcPr marL="7092" marR="7092" marT="7092" marB="0" anchor="ctr">
                    <a:lnL w="12700" cap="flat" cmpd="sng" algn="ctr">
                      <a:solidFill>
                        <a:srgbClr val="FFFFFF"/>
                      </a:solidFill>
                      <a:prstDash val="solid"/>
                      <a:round/>
                      <a:headEnd type="none" w="med" len="med"/>
                      <a:tailEnd type="none" w="med" len="med"/>
                    </a:lnL>
                    <a:lnR>
                      <a:noFill/>
                    </a:lnR>
                    <a:lnT>
                      <a:noFill/>
                    </a:lnT>
                    <a:lnB>
                      <a:noFill/>
                    </a:lnB>
                    <a:solidFill>
                      <a:srgbClr val="E7E7E7"/>
                    </a:solidFill>
                  </a:tcPr>
                </a:tc>
              </a:tr>
              <a:tr h="261902">
                <a:tc>
                  <a:txBody>
                    <a:bodyPr/>
                    <a:lstStyle/>
                    <a:p>
                      <a:pPr algn="ctr" rtl="0" fontAlgn="ctr"/>
                      <a:r>
                        <a:rPr lang="en-US" sz="900" b="0" i="0" u="none" strike="noStrike" dirty="0">
                          <a:solidFill>
                            <a:srgbClr val="1F497D"/>
                          </a:solidFill>
                          <a:latin typeface="Cambria"/>
                        </a:rPr>
                        <a:t>Chandigarh</a:t>
                      </a:r>
                      <a:r>
                        <a:rPr lang="en-US" sz="900" b="0" i="0" u="none" strike="noStrike" dirty="0">
                          <a:solidFill>
                            <a:srgbClr val="000000"/>
                          </a:solidFill>
                          <a:latin typeface="Cambria"/>
                        </a:rPr>
                        <a:t> </a:t>
                      </a:r>
                      <a:endParaRPr lang="en-US" sz="900" b="0" i="0" u="none" strike="noStrike" dirty="0">
                        <a:solidFill>
                          <a:srgbClr val="1F497D"/>
                        </a:solidFill>
                        <a:latin typeface="Cambria"/>
                      </a:endParaRP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b"/>
                      <a:r>
                        <a:rPr lang="en-US" sz="800" b="0" i="0" u="sng" strike="noStrike" dirty="0">
                          <a:solidFill>
                            <a:srgbClr val="0000FF"/>
                          </a:solidFill>
                          <a:latin typeface="Calibri"/>
                          <a:hlinkClick r:id="rId6"/>
                        </a:rPr>
                        <a:t>http://goo.gl/maps/O7Miz</a:t>
                      </a:r>
                      <a:endParaRPr lang="en-US" sz="800" b="0" i="0" u="sng" strike="noStrike" dirty="0">
                        <a:solidFill>
                          <a:srgbClr val="0000FF"/>
                        </a:solidFill>
                        <a:latin typeface="Calibri"/>
                      </a:endParaRPr>
                    </a:p>
                  </a:txBody>
                  <a:tcPr marL="7092" marR="7092" marT="7092" marB="0" anchor="ctr">
                    <a:lnL w="12700" cap="flat" cmpd="sng" algn="ctr">
                      <a:solidFill>
                        <a:srgbClr val="FFFFFF"/>
                      </a:solidFill>
                      <a:prstDash val="solid"/>
                      <a:round/>
                      <a:headEnd type="none" w="med" len="med"/>
                      <a:tailEnd type="none" w="med" len="med"/>
                    </a:lnL>
                    <a:lnR>
                      <a:noFill/>
                    </a:lnR>
                    <a:lnT>
                      <a:noFill/>
                    </a:lnT>
                    <a:lnB>
                      <a:noFill/>
                    </a:lnB>
                    <a:solidFill>
                      <a:srgbClr val="CBCBCB"/>
                    </a:solidFill>
                  </a:tcPr>
                </a:tc>
              </a:tr>
              <a:tr h="261902">
                <a:tc>
                  <a:txBody>
                    <a:bodyPr/>
                    <a:lstStyle/>
                    <a:p>
                      <a:pPr algn="ctr" rtl="0" fontAlgn="ctr"/>
                      <a:r>
                        <a:rPr lang="en-US" sz="900" b="0" i="0" u="none" strike="noStrike" dirty="0" smtClean="0">
                          <a:solidFill>
                            <a:srgbClr val="1F497D"/>
                          </a:solidFill>
                          <a:latin typeface="Cambria"/>
                        </a:rPr>
                        <a:t>Chhattisgarh</a:t>
                      </a:r>
                      <a:r>
                        <a:rPr lang="en-US" sz="900" b="0" i="0" u="none" strike="noStrike" dirty="0" smtClean="0">
                          <a:solidFill>
                            <a:srgbClr val="000000"/>
                          </a:solidFill>
                          <a:latin typeface="Cambria"/>
                        </a:rPr>
                        <a:t> </a:t>
                      </a:r>
                      <a:endParaRPr lang="en-US" sz="900" b="0" i="0" u="none" strike="noStrike" dirty="0">
                        <a:solidFill>
                          <a:srgbClr val="1F497D"/>
                        </a:solidFill>
                        <a:latin typeface="Cambria"/>
                      </a:endParaRP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r>
                        <a:rPr lang="en-US" sz="800" b="0" i="0" u="sng" strike="noStrike" dirty="0">
                          <a:solidFill>
                            <a:srgbClr val="0000FF"/>
                          </a:solidFill>
                          <a:latin typeface="Calibri"/>
                          <a:hlinkClick r:id="rId7"/>
                        </a:rPr>
                        <a:t>http://goo.gl/maps/Dzqpn</a:t>
                      </a:r>
                      <a:endParaRPr lang="en-US" sz="800" b="0" i="0" u="sng" strike="noStrike" dirty="0">
                        <a:solidFill>
                          <a:srgbClr val="0000FF"/>
                        </a:solidFill>
                        <a:latin typeface="Calibri"/>
                      </a:endParaRPr>
                    </a:p>
                  </a:txBody>
                  <a:tcPr marL="7092" marR="7092" marT="7092" marB="0" anchor="ctr">
                    <a:lnL w="12700" cap="flat" cmpd="sng" algn="ctr">
                      <a:solidFill>
                        <a:srgbClr val="FFFFFF"/>
                      </a:solidFill>
                      <a:prstDash val="solid"/>
                      <a:round/>
                      <a:headEnd type="none" w="med" len="med"/>
                      <a:tailEnd type="none" w="med" len="med"/>
                    </a:lnL>
                    <a:lnR>
                      <a:noFill/>
                    </a:lnR>
                    <a:lnT>
                      <a:noFill/>
                    </a:lnT>
                    <a:lnB>
                      <a:noFill/>
                    </a:lnB>
                    <a:solidFill>
                      <a:srgbClr val="E7E7E7"/>
                    </a:solidFill>
                  </a:tcPr>
                </a:tc>
              </a:tr>
              <a:tr h="261902">
                <a:tc>
                  <a:txBody>
                    <a:bodyPr/>
                    <a:lstStyle/>
                    <a:p>
                      <a:pPr algn="ctr" rtl="0" fontAlgn="ctr"/>
                      <a:r>
                        <a:rPr lang="en-US" sz="900" b="0" i="0" u="none" strike="noStrike" dirty="0">
                          <a:solidFill>
                            <a:srgbClr val="1F497D"/>
                          </a:solidFill>
                          <a:latin typeface="Cambria"/>
                        </a:rPr>
                        <a:t>Delhi</a:t>
                      </a:r>
                      <a:r>
                        <a:rPr lang="en-US" sz="900" b="0" i="0" u="none" strike="noStrike" dirty="0">
                          <a:solidFill>
                            <a:srgbClr val="000000"/>
                          </a:solidFill>
                          <a:latin typeface="Cambria"/>
                        </a:rPr>
                        <a:t> </a:t>
                      </a:r>
                      <a:endParaRPr lang="en-US" sz="900" b="0" i="0" u="none" strike="noStrike" dirty="0">
                        <a:solidFill>
                          <a:srgbClr val="1F497D"/>
                        </a:solidFill>
                        <a:latin typeface="Cambria"/>
                      </a:endParaRP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b"/>
                      <a:r>
                        <a:rPr lang="en-US" sz="800" b="0" i="0" u="sng" strike="noStrike" dirty="0">
                          <a:solidFill>
                            <a:srgbClr val="0000FF"/>
                          </a:solidFill>
                          <a:latin typeface="Calibri"/>
                          <a:hlinkClick r:id="rId8"/>
                        </a:rPr>
                        <a:t>http://goo.gl/maps/wOUhy</a:t>
                      </a:r>
                      <a:endParaRPr lang="en-US" sz="800" b="0" i="0" u="sng" strike="noStrike" dirty="0">
                        <a:solidFill>
                          <a:srgbClr val="0000FF"/>
                        </a:solidFill>
                        <a:latin typeface="Calibri"/>
                      </a:endParaRPr>
                    </a:p>
                  </a:txBody>
                  <a:tcPr marL="7092" marR="7092" marT="7092" marB="0" anchor="ctr">
                    <a:lnL w="12700" cap="flat" cmpd="sng" algn="ctr">
                      <a:solidFill>
                        <a:srgbClr val="FFFFFF"/>
                      </a:solidFill>
                      <a:prstDash val="solid"/>
                      <a:round/>
                      <a:headEnd type="none" w="med" len="med"/>
                      <a:tailEnd type="none" w="med" len="med"/>
                    </a:lnL>
                    <a:lnR>
                      <a:noFill/>
                    </a:lnR>
                    <a:lnT>
                      <a:noFill/>
                    </a:lnT>
                    <a:lnB>
                      <a:noFill/>
                    </a:lnB>
                    <a:solidFill>
                      <a:srgbClr val="CBCBCB"/>
                    </a:solidFill>
                  </a:tcPr>
                </a:tc>
              </a:tr>
              <a:tr h="261902">
                <a:tc>
                  <a:txBody>
                    <a:bodyPr/>
                    <a:lstStyle/>
                    <a:p>
                      <a:pPr algn="ctr" rtl="0" fontAlgn="ctr"/>
                      <a:r>
                        <a:rPr lang="en-US" sz="900" b="0" i="0" u="none" strike="noStrike" dirty="0">
                          <a:solidFill>
                            <a:srgbClr val="1F497D"/>
                          </a:solidFill>
                          <a:latin typeface="Cambria"/>
                        </a:rPr>
                        <a:t>Goa</a:t>
                      </a:r>
                      <a:r>
                        <a:rPr lang="en-US" sz="900" b="0" i="0" u="none" strike="noStrike" dirty="0">
                          <a:solidFill>
                            <a:srgbClr val="000000"/>
                          </a:solidFill>
                          <a:latin typeface="Cambria"/>
                        </a:rPr>
                        <a:t> </a:t>
                      </a:r>
                      <a:endParaRPr lang="en-US" sz="900" b="0" i="0" u="none" strike="noStrike" dirty="0">
                        <a:solidFill>
                          <a:srgbClr val="1F497D"/>
                        </a:solidFill>
                        <a:latin typeface="Cambria"/>
                      </a:endParaRP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r>
                        <a:rPr lang="en-US" sz="800" b="0" i="0" u="sng" strike="noStrike" dirty="0">
                          <a:solidFill>
                            <a:srgbClr val="0000FF"/>
                          </a:solidFill>
                          <a:latin typeface="Calibri"/>
                          <a:hlinkClick r:id="rId9"/>
                        </a:rPr>
                        <a:t>http://goo.gl/maps/VtbBD</a:t>
                      </a:r>
                      <a:endParaRPr lang="en-US" sz="800" b="0" i="0" u="sng" strike="noStrike" dirty="0">
                        <a:solidFill>
                          <a:srgbClr val="0000FF"/>
                        </a:solidFill>
                        <a:latin typeface="Calibri"/>
                      </a:endParaRPr>
                    </a:p>
                  </a:txBody>
                  <a:tcPr marL="7092" marR="7092" marT="7092" marB="0" anchor="ctr">
                    <a:lnL w="12700" cap="flat" cmpd="sng" algn="ctr">
                      <a:solidFill>
                        <a:srgbClr val="FFFFFF"/>
                      </a:solidFill>
                      <a:prstDash val="solid"/>
                      <a:round/>
                      <a:headEnd type="none" w="med" len="med"/>
                      <a:tailEnd type="none" w="med" len="med"/>
                    </a:lnL>
                    <a:lnR>
                      <a:noFill/>
                    </a:lnR>
                    <a:lnT>
                      <a:noFill/>
                    </a:lnT>
                    <a:lnB>
                      <a:noFill/>
                    </a:lnB>
                    <a:solidFill>
                      <a:srgbClr val="E7E7E7"/>
                    </a:solidFill>
                  </a:tcPr>
                </a:tc>
              </a:tr>
              <a:tr h="261902">
                <a:tc>
                  <a:txBody>
                    <a:bodyPr/>
                    <a:lstStyle/>
                    <a:p>
                      <a:pPr algn="ctr" rtl="0" fontAlgn="ctr"/>
                      <a:r>
                        <a:rPr lang="en-US" sz="900" b="0" i="0" u="none" strike="noStrike" dirty="0">
                          <a:solidFill>
                            <a:srgbClr val="1F497D"/>
                          </a:solidFill>
                          <a:latin typeface="Cambria"/>
                        </a:rPr>
                        <a:t>Gujarat</a:t>
                      </a:r>
                      <a:r>
                        <a:rPr lang="en-US" sz="900" b="0" i="0" u="none" strike="noStrike" dirty="0">
                          <a:solidFill>
                            <a:srgbClr val="000000"/>
                          </a:solidFill>
                          <a:latin typeface="Cambria"/>
                        </a:rPr>
                        <a:t> </a:t>
                      </a:r>
                      <a:endParaRPr lang="en-US" sz="900" b="0" i="0" u="none" strike="noStrike" dirty="0">
                        <a:solidFill>
                          <a:srgbClr val="1F497D"/>
                        </a:solidFill>
                        <a:latin typeface="Cambria"/>
                      </a:endParaRP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b"/>
                      <a:r>
                        <a:rPr lang="en-US" sz="800" b="0" i="0" u="sng" strike="noStrike" dirty="0">
                          <a:solidFill>
                            <a:srgbClr val="0000FF"/>
                          </a:solidFill>
                          <a:latin typeface="Calibri"/>
                          <a:hlinkClick r:id="rId10"/>
                        </a:rPr>
                        <a:t>http://goo.gl/maps/RFF93</a:t>
                      </a:r>
                      <a:endParaRPr lang="en-US" sz="800" b="0" i="0" u="sng" strike="noStrike" dirty="0">
                        <a:solidFill>
                          <a:srgbClr val="0000FF"/>
                        </a:solidFill>
                        <a:latin typeface="Calibri"/>
                      </a:endParaRPr>
                    </a:p>
                  </a:txBody>
                  <a:tcPr marL="7092" marR="7092" marT="7092" marB="0" anchor="ctr">
                    <a:lnL w="12700" cap="flat" cmpd="sng" algn="ctr">
                      <a:solidFill>
                        <a:srgbClr val="FFFFFF"/>
                      </a:solidFill>
                      <a:prstDash val="solid"/>
                      <a:round/>
                      <a:headEnd type="none" w="med" len="med"/>
                      <a:tailEnd type="none" w="med" len="med"/>
                    </a:lnL>
                    <a:lnR>
                      <a:noFill/>
                    </a:lnR>
                    <a:lnT>
                      <a:noFill/>
                    </a:lnT>
                    <a:lnB>
                      <a:noFill/>
                    </a:lnB>
                    <a:solidFill>
                      <a:srgbClr val="CBCBCB"/>
                    </a:solidFill>
                  </a:tcPr>
                </a:tc>
              </a:tr>
              <a:tr h="261902">
                <a:tc>
                  <a:txBody>
                    <a:bodyPr/>
                    <a:lstStyle/>
                    <a:p>
                      <a:pPr algn="ctr" rtl="0" fontAlgn="ctr"/>
                      <a:r>
                        <a:rPr lang="en-US" sz="900" b="0" i="0" u="none" strike="noStrike" dirty="0">
                          <a:solidFill>
                            <a:srgbClr val="1F497D"/>
                          </a:solidFill>
                          <a:latin typeface="Cambria"/>
                        </a:rPr>
                        <a:t>Haryana </a:t>
                      </a: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r>
                        <a:rPr lang="en-US" sz="800" b="0" i="0" u="sng" strike="noStrike" dirty="0">
                          <a:solidFill>
                            <a:srgbClr val="0000FF"/>
                          </a:solidFill>
                          <a:latin typeface="Calibri"/>
                          <a:hlinkClick r:id="rId11"/>
                        </a:rPr>
                        <a:t>http://goo.gl/maps/tWs1Q</a:t>
                      </a:r>
                      <a:endParaRPr lang="en-US" sz="800" b="0" i="0" u="sng" strike="noStrike" dirty="0">
                        <a:solidFill>
                          <a:srgbClr val="0000FF"/>
                        </a:solidFill>
                        <a:latin typeface="Calibri"/>
                      </a:endParaRPr>
                    </a:p>
                  </a:txBody>
                  <a:tcPr marL="7092" marR="7092" marT="7092" marB="0" anchor="ctr">
                    <a:lnL w="12700" cap="flat" cmpd="sng" algn="ctr">
                      <a:solidFill>
                        <a:srgbClr val="FFFFFF"/>
                      </a:solidFill>
                      <a:prstDash val="solid"/>
                      <a:round/>
                      <a:headEnd type="none" w="med" len="med"/>
                      <a:tailEnd type="none" w="med" len="med"/>
                    </a:lnL>
                    <a:lnR>
                      <a:noFill/>
                    </a:lnR>
                    <a:lnT>
                      <a:noFill/>
                    </a:lnT>
                    <a:lnB>
                      <a:noFill/>
                    </a:lnB>
                    <a:solidFill>
                      <a:srgbClr val="E7E7E7"/>
                    </a:solidFill>
                  </a:tcPr>
                </a:tc>
              </a:tr>
              <a:tr h="261902">
                <a:tc>
                  <a:txBody>
                    <a:bodyPr/>
                    <a:lstStyle/>
                    <a:p>
                      <a:pPr algn="ctr" rtl="0" fontAlgn="ctr"/>
                      <a:r>
                        <a:rPr lang="en-US" sz="900" b="0" i="0" u="none" strike="noStrike" dirty="0">
                          <a:solidFill>
                            <a:srgbClr val="1F497D"/>
                          </a:solidFill>
                          <a:latin typeface="Cambria"/>
                        </a:rPr>
                        <a:t>Himachal Pradesh </a:t>
                      </a: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b"/>
                      <a:r>
                        <a:rPr lang="en-US" sz="800" b="0" i="0" u="sng" strike="noStrike" dirty="0">
                          <a:solidFill>
                            <a:srgbClr val="0000FF"/>
                          </a:solidFill>
                          <a:latin typeface="Calibri"/>
                          <a:hlinkClick r:id="rId12"/>
                        </a:rPr>
                        <a:t>http://goo.gl/maps/fkAp2</a:t>
                      </a:r>
                      <a:endParaRPr lang="en-US" sz="800" b="0" i="0" u="sng" strike="noStrike" dirty="0">
                        <a:solidFill>
                          <a:srgbClr val="0000FF"/>
                        </a:solidFill>
                        <a:latin typeface="Calibri"/>
                      </a:endParaRPr>
                    </a:p>
                  </a:txBody>
                  <a:tcPr marL="7092" marR="7092" marT="7092" marB="0" anchor="ctr">
                    <a:lnL w="12700" cap="flat" cmpd="sng" algn="ctr">
                      <a:solidFill>
                        <a:srgbClr val="FFFFFF"/>
                      </a:solidFill>
                      <a:prstDash val="solid"/>
                      <a:round/>
                      <a:headEnd type="none" w="med" len="med"/>
                      <a:tailEnd type="none" w="med" len="med"/>
                    </a:lnL>
                    <a:lnR>
                      <a:noFill/>
                    </a:lnR>
                    <a:lnT>
                      <a:noFill/>
                    </a:lnT>
                    <a:lnB>
                      <a:noFill/>
                    </a:lnB>
                    <a:solidFill>
                      <a:srgbClr val="CBCBCB"/>
                    </a:solidFill>
                  </a:tcPr>
                </a:tc>
              </a:tr>
              <a:tr h="261902">
                <a:tc>
                  <a:txBody>
                    <a:bodyPr/>
                    <a:lstStyle/>
                    <a:p>
                      <a:pPr algn="ctr" rtl="0" fontAlgn="ctr"/>
                      <a:r>
                        <a:rPr lang="en-US" sz="900" b="0" i="0" u="none" strike="noStrike" dirty="0">
                          <a:solidFill>
                            <a:srgbClr val="1F497D"/>
                          </a:solidFill>
                          <a:latin typeface="Cambria"/>
                        </a:rPr>
                        <a:t>Jammu &amp; Kashmir</a:t>
                      </a:r>
                      <a:r>
                        <a:rPr lang="en-US" sz="900" b="0" i="0" u="none" strike="noStrike" dirty="0">
                          <a:solidFill>
                            <a:srgbClr val="000000"/>
                          </a:solidFill>
                          <a:latin typeface="Cambria"/>
                        </a:rPr>
                        <a:t> </a:t>
                      </a:r>
                      <a:endParaRPr lang="en-US" sz="900" b="0" i="0" u="none" strike="noStrike" dirty="0">
                        <a:solidFill>
                          <a:srgbClr val="1F497D"/>
                        </a:solidFill>
                        <a:latin typeface="Cambria"/>
                      </a:endParaRP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r>
                        <a:rPr lang="en-US" sz="800" b="0" i="0" u="sng" strike="noStrike" dirty="0">
                          <a:solidFill>
                            <a:srgbClr val="0000FF"/>
                          </a:solidFill>
                          <a:latin typeface="Calibri"/>
                          <a:hlinkClick r:id="rId13"/>
                        </a:rPr>
                        <a:t>http://goo.gl/maps/dJC6u</a:t>
                      </a:r>
                      <a:endParaRPr lang="en-US" sz="800" b="0" i="0" u="sng" strike="noStrike" dirty="0">
                        <a:solidFill>
                          <a:srgbClr val="0000FF"/>
                        </a:solidFill>
                        <a:latin typeface="Calibri"/>
                      </a:endParaRPr>
                    </a:p>
                  </a:txBody>
                  <a:tcPr marL="7092" marR="7092" marT="7092" marB="0" anchor="ctr">
                    <a:lnL w="12700" cap="flat" cmpd="sng" algn="ctr">
                      <a:solidFill>
                        <a:srgbClr val="FFFFFF"/>
                      </a:solidFill>
                      <a:prstDash val="solid"/>
                      <a:round/>
                      <a:headEnd type="none" w="med" len="med"/>
                      <a:tailEnd type="none" w="med" len="med"/>
                    </a:lnL>
                    <a:lnR>
                      <a:noFill/>
                    </a:lnR>
                    <a:lnT>
                      <a:noFill/>
                    </a:lnT>
                    <a:lnB>
                      <a:noFill/>
                    </a:lnB>
                    <a:solidFill>
                      <a:srgbClr val="E7E7E7"/>
                    </a:solidFill>
                  </a:tcPr>
                </a:tc>
              </a:tr>
              <a:tr h="261902">
                <a:tc>
                  <a:txBody>
                    <a:bodyPr/>
                    <a:lstStyle/>
                    <a:p>
                      <a:pPr algn="ctr" rtl="0" fontAlgn="ctr"/>
                      <a:r>
                        <a:rPr lang="en-US" sz="900" b="0" i="0" u="none" strike="noStrike" dirty="0">
                          <a:solidFill>
                            <a:srgbClr val="1F497D"/>
                          </a:solidFill>
                          <a:latin typeface="Cambria"/>
                        </a:rPr>
                        <a:t>Jharkhand</a:t>
                      </a:r>
                      <a:r>
                        <a:rPr lang="en-US" sz="900" b="0" i="0" u="none" strike="noStrike" dirty="0">
                          <a:solidFill>
                            <a:srgbClr val="000000"/>
                          </a:solidFill>
                          <a:latin typeface="Cambria"/>
                        </a:rPr>
                        <a:t> </a:t>
                      </a:r>
                      <a:endParaRPr lang="en-US" sz="900" b="0" i="0" u="none" strike="noStrike" dirty="0">
                        <a:solidFill>
                          <a:srgbClr val="1F497D"/>
                        </a:solidFill>
                        <a:latin typeface="Cambria"/>
                      </a:endParaRP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b"/>
                      <a:r>
                        <a:rPr lang="en-US" sz="800" b="0" i="0" u="sng" strike="noStrike" dirty="0">
                          <a:solidFill>
                            <a:srgbClr val="0000FF"/>
                          </a:solidFill>
                          <a:latin typeface="Calibri"/>
                          <a:hlinkClick r:id="rId14"/>
                        </a:rPr>
                        <a:t>http://goo.gl/maps/ftPrt</a:t>
                      </a:r>
                      <a:endParaRPr lang="en-US" sz="800" b="0" i="0" u="sng" strike="noStrike" dirty="0">
                        <a:solidFill>
                          <a:srgbClr val="0000FF"/>
                        </a:solidFill>
                        <a:latin typeface="Calibri"/>
                      </a:endParaRPr>
                    </a:p>
                  </a:txBody>
                  <a:tcPr marL="7092" marR="7092" marT="7092" marB="0" anchor="b">
                    <a:lnL w="12700" cap="flat" cmpd="sng" algn="ctr">
                      <a:solidFill>
                        <a:srgbClr val="FFFFFF"/>
                      </a:solidFill>
                      <a:prstDash val="solid"/>
                      <a:round/>
                      <a:headEnd type="none" w="med" len="med"/>
                      <a:tailEnd type="none" w="med" len="med"/>
                    </a:lnL>
                    <a:lnR>
                      <a:noFill/>
                    </a:lnR>
                    <a:lnT>
                      <a:noFill/>
                    </a:lnT>
                    <a:lnB>
                      <a:noFill/>
                    </a:lnB>
                    <a:solidFill>
                      <a:srgbClr val="CBCBCB"/>
                    </a:solidFill>
                  </a:tcPr>
                </a:tc>
              </a:tr>
              <a:tr h="261902">
                <a:tc>
                  <a:txBody>
                    <a:bodyPr/>
                    <a:lstStyle/>
                    <a:p>
                      <a:pPr algn="ctr" rtl="0" fontAlgn="ctr"/>
                      <a:r>
                        <a:rPr lang="en-US" sz="900" b="0" i="0" u="none" strike="noStrike" dirty="0">
                          <a:solidFill>
                            <a:srgbClr val="1F497D"/>
                          </a:solidFill>
                          <a:latin typeface="Cambria"/>
                        </a:rPr>
                        <a:t>Karnataka </a:t>
                      </a: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r>
                        <a:rPr lang="en-US" sz="800" b="0" i="0" u="sng" strike="noStrike" dirty="0">
                          <a:solidFill>
                            <a:srgbClr val="0000FF"/>
                          </a:solidFill>
                          <a:latin typeface="Calibri"/>
                          <a:hlinkClick r:id="rId15"/>
                        </a:rPr>
                        <a:t>http://goo.gl/maps/3QavX</a:t>
                      </a:r>
                      <a:endParaRPr lang="en-US" sz="800" b="0" i="0" u="sng" strike="noStrike" dirty="0">
                        <a:solidFill>
                          <a:srgbClr val="0000FF"/>
                        </a:solidFill>
                        <a:latin typeface="Calibri"/>
                      </a:endParaRPr>
                    </a:p>
                  </a:txBody>
                  <a:tcPr marL="7092" marR="7092" marT="7092" marB="0" anchor="b">
                    <a:lnL w="12700" cap="flat" cmpd="sng" algn="ctr">
                      <a:solidFill>
                        <a:srgbClr val="FFFFFF"/>
                      </a:solidFill>
                      <a:prstDash val="solid"/>
                      <a:round/>
                      <a:headEnd type="none" w="med" len="med"/>
                      <a:tailEnd type="none" w="med" len="med"/>
                    </a:lnL>
                    <a:lnR>
                      <a:noFill/>
                    </a:lnR>
                    <a:lnT>
                      <a:noFill/>
                    </a:lnT>
                    <a:lnB>
                      <a:noFill/>
                    </a:lnB>
                    <a:solidFill>
                      <a:srgbClr val="E7E7E7"/>
                    </a:solidFill>
                  </a:tcPr>
                </a:tc>
              </a:tr>
              <a:tr h="261902">
                <a:tc>
                  <a:txBody>
                    <a:bodyPr/>
                    <a:lstStyle/>
                    <a:p>
                      <a:pPr algn="ctr" rtl="0" fontAlgn="ctr"/>
                      <a:r>
                        <a:rPr lang="en-US" sz="900" b="0" i="0" u="none" strike="noStrike" dirty="0">
                          <a:solidFill>
                            <a:srgbClr val="1F497D"/>
                          </a:solidFill>
                          <a:latin typeface="Cambria"/>
                        </a:rPr>
                        <a:t>Kerala </a:t>
                      </a: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b"/>
                      <a:r>
                        <a:rPr lang="en-US" sz="800" b="0" i="0" u="sng" strike="noStrike" dirty="0">
                          <a:solidFill>
                            <a:srgbClr val="0000FF"/>
                          </a:solidFill>
                          <a:latin typeface="Calibri"/>
                          <a:hlinkClick r:id="rId16"/>
                        </a:rPr>
                        <a:t>http://goo.gl/maps/eFQCl</a:t>
                      </a:r>
                      <a:endParaRPr lang="en-US" sz="800" b="0" i="0" u="sng" strike="noStrike" dirty="0">
                        <a:solidFill>
                          <a:srgbClr val="0000FF"/>
                        </a:solidFill>
                        <a:latin typeface="Calibri"/>
                      </a:endParaRPr>
                    </a:p>
                  </a:txBody>
                  <a:tcPr marL="7092" marR="7092" marT="7092" marB="0" anchor="b">
                    <a:lnL w="12700" cap="flat" cmpd="sng" algn="ctr">
                      <a:solidFill>
                        <a:srgbClr val="FFFFFF"/>
                      </a:solidFill>
                      <a:prstDash val="solid"/>
                      <a:round/>
                      <a:headEnd type="none" w="med" len="med"/>
                      <a:tailEnd type="none" w="med" len="med"/>
                    </a:lnL>
                    <a:lnR>
                      <a:noFill/>
                    </a:lnR>
                    <a:lnT>
                      <a:noFill/>
                    </a:lnT>
                    <a:lnB>
                      <a:noFill/>
                    </a:lnB>
                    <a:solidFill>
                      <a:srgbClr val="CBCBCB"/>
                    </a:solidFill>
                  </a:tcPr>
                </a:tc>
              </a:tr>
              <a:tr h="261902">
                <a:tc>
                  <a:txBody>
                    <a:bodyPr/>
                    <a:lstStyle/>
                    <a:p>
                      <a:pPr algn="ctr" rtl="0" fontAlgn="ctr"/>
                      <a:r>
                        <a:rPr lang="en-US" sz="900" b="0" i="0" u="none" strike="noStrike" dirty="0">
                          <a:solidFill>
                            <a:srgbClr val="1F497D"/>
                          </a:solidFill>
                          <a:latin typeface="Cambria"/>
                        </a:rPr>
                        <a:t> Maharashtra  </a:t>
                      </a: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r>
                        <a:rPr lang="en-US" sz="800" b="0" i="0" u="sng" strike="noStrike" dirty="0">
                          <a:solidFill>
                            <a:srgbClr val="0000FF"/>
                          </a:solidFill>
                          <a:latin typeface="Calibri"/>
                          <a:hlinkClick r:id="rId17"/>
                        </a:rPr>
                        <a:t>http://goo.gl/maps/ySGVR</a:t>
                      </a:r>
                      <a:endParaRPr lang="en-US" sz="800" b="0" i="0" u="sng" strike="noStrike" dirty="0">
                        <a:solidFill>
                          <a:srgbClr val="0000FF"/>
                        </a:solidFill>
                        <a:latin typeface="Calibri"/>
                      </a:endParaRPr>
                    </a:p>
                  </a:txBody>
                  <a:tcPr marL="7092" marR="7092" marT="7092" marB="0" anchor="b">
                    <a:lnL w="12700" cap="flat" cmpd="sng" algn="ctr">
                      <a:solidFill>
                        <a:srgbClr val="FFFFFF"/>
                      </a:solidFill>
                      <a:prstDash val="solid"/>
                      <a:round/>
                      <a:headEnd type="none" w="med" len="med"/>
                      <a:tailEnd type="none" w="med" len="med"/>
                    </a:lnL>
                    <a:lnR>
                      <a:noFill/>
                    </a:lnR>
                    <a:lnT>
                      <a:noFill/>
                    </a:lnT>
                    <a:lnB>
                      <a:noFill/>
                    </a:lnB>
                    <a:solidFill>
                      <a:srgbClr val="E7E7E7"/>
                    </a:solidFill>
                  </a:tcPr>
                </a:tc>
              </a:tr>
              <a:tr h="261902">
                <a:tc>
                  <a:txBody>
                    <a:bodyPr/>
                    <a:lstStyle/>
                    <a:p>
                      <a:pPr algn="ctr" rtl="0" fontAlgn="ctr"/>
                      <a:r>
                        <a:rPr lang="en-US" sz="900" b="0" i="0" u="none" strike="noStrike" dirty="0">
                          <a:solidFill>
                            <a:srgbClr val="1F497D"/>
                          </a:solidFill>
                          <a:latin typeface="Cambria"/>
                        </a:rPr>
                        <a:t>Madhya Pradesh</a:t>
                      </a:r>
                      <a:r>
                        <a:rPr lang="en-US" sz="900" b="0" i="0" u="none" strike="noStrike" dirty="0">
                          <a:solidFill>
                            <a:srgbClr val="000000"/>
                          </a:solidFill>
                          <a:latin typeface="Cambria"/>
                        </a:rPr>
                        <a:t> </a:t>
                      </a:r>
                      <a:endParaRPr lang="en-US" sz="900" b="0" i="0" u="none" strike="noStrike" dirty="0">
                        <a:solidFill>
                          <a:srgbClr val="1F497D"/>
                        </a:solidFill>
                        <a:latin typeface="Cambria"/>
                      </a:endParaRP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b"/>
                      <a:r>
                        <a:rPr lang="en-US" sz="800" b="0" i="0" u="sng" strike="noStrike" dirty="0">
                          <a:solidFill>
                            <a:srgbClr val="0000FF"/>
                          </a:solidFill>
                          <a:latin typeface="Calibri"/>
                          <a:hlinkClick r:id="rId18"/>
                        </a:rPr>
                        <a:t>http://goo.gl/maps/kBAqD</a:t>
                      </a:r>
                      <a:endParaRPr lang="en-US" sz="800" b="0" i="0" u="sng" strike="noStrike" dirty="0">
                        <a:solidFill>
                          <a:srgbClr val="0000FF"/>
                        </a:solidFill>
                        <a:latin typeface="Calibri"/>
                      </a:endParaRPr>
                    </a:p>
                  </a:txBody>
                  <a:tcPr marL="7092" marR="7092" marT="7092" marB="0" anchor="b">
                    <a:lnL w="12700" cap="flat" cmpd="sng" algn="ctr">
                      <a:solidFill>
                        <a:srgbClr val="FFFFFF"/>
                      </a:solidFill>
                      <a:prstDash val="solid"/>
                      <a:round/>
                      <a:headEnd type="none" w="med" len="med"/>
                      <a:tailEnd type="none" w="med" len="med"/>
                    </a:lnL>
                    <a:lnR>
                      <a:noFill/>
                    </a:lnR>
                    <a:lnT>
                      <a:noFill/>
                    </a:lnT>
                    <a:lnB>
                      <a:noFill/>
                    </a:lnB>
                    <a:solidFill>
                      <a:srgbClr val="CBCBCB"/>
                    </a:solidFill>
                  </a:tcPr>
                </a:tc>
              </a:tr>
              <a:tr h="261902">
                <a:tc>
                  <a:txBody>
                    <a:bodyPr/>
                    <a:lstStyle/>
                    <a:p>
                      <a:pPr algn="ctr" rtl="0" fontAlgn="ctr"/>
                      <a:r>
                        <a:rPr lang="en-US" sz="900" b="0" i="0" u="none" strike="noStrike" dirty="0">
                          <a:solidFill>
                            <a:srgbClr val="1F497D"/>
                          </a:solidFill>
                          <a:latin typeface="Cambria"/>
                        </a:rPr>
                        <a:t>North East</a:t>
                      </a:r>
                      <a:r>
                        <a:rPr lang="en-US" sz="900" b="0" i="0" u="none" strike="noStrike" dirty="0">
                          <a:solidFill>
                            <a:srgbClr val="000000"/>
                          </a:solidFill>
                          <a:latin typeface="Cambria"/>
                        </a:rPr>
                        <a:t> </a:t>
                      </a:r>
                      <a:endParaRPr lang="en-US" sz="900" b="0" i="0" u="none" strike="noStrike" dirty="0">
                        <a:solidFill>
                          <a:srgbClr val="1F497D"/>
                        </a:solidFill>
                        <a:latin typeface="Cambria"/>
                      </a:endParaRP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r>
                        <a:rPr lang="en-US" sz="800" b="0" i="0" u="sng" strike="noStrike" dirty="0">
                          <a:solidFill>
                            <a:srgbClr val="0000FF"/>
                          </a:solidFill>
                          <a:latin typeface="Calibri"/>
                          <a:hlinkClick r:id="rId19"/>
                        </a:rPr>
                        <a:t>http://goo.gl/maps/wU1V3</a:t>
                      </a:r>
                      <a:endParaRPr lang="en-US" sz="800" b="0" i="0" u="sng" strike="noStrike" dirty="0">
                        <a:solidFill>
                          <a:srgbClr val="0000FF"/>
                        </a:solidFill>
                        <a:latin typeface="Calibri"/>
                      </a:endParaRPr>
                    </a:p>
                  </a:txBody>
                  <a:tcPr marL="7092" marR="7092" marT="7092" marB="0" anchor="b">
                    <a:lnL w="12700" cap="flat" cmpd="sng" algn="ctr">
                      <a:solidFill>
                        <a:srgbClr val="FFFFFF"/>
                      </a:solidFill>
                      <a:prstDash val="solid"/>
                      <a:round/>
                      <a:headEnd type="none" w="med" len="med"/>
                      <a:tailEnd type="none" w="med" len="med"/>
                    </a:lnL>
                    <a:lnR>
                      <a:noFill/>
                    </a:lnR>
                    <a:lnT>
                      <a:noFill/>
                    </a:lnT>
                    <a:lnB>
                      <a:noFill/>
                    </a:lnB>
                    <a:solidFill>
                      <a:srgbClr val="E7E7E7"/>
                    </a:solidFill>
                  </a:tcPr>
                </a:tc>
              </a:tr>
              <a:tr h="261902">
                <a:tc>
                  <a:txBody>
                    <a:bodyPr/>
                    <a:lstStyle/>
                    <a:p>
                      <a:pPr algn="ctr" rtl="0" fontAlgn="ctr"/>
                      <a:r>
                        <a:rPr lang="en-US" sz="900" b="0" i="0" u="none" strike="noStrike" dirty="0">
                          <a:solidFill>
                            <a:srgbClr val="1F497D"/>
                          </a:solidFill>
                          <a:latin typeface="Cambria"/>
                        </a:rPr>
                        <a:t>Orissa</a:t>
                      </a:r>
                      <a:r>
                        <a:rPr lang="en-US" sz="900" b="0" i="0" u="none" strike="noStrike" dirty="0">
                          <a:solidFill>
                            <a:srgbClr val="000000"/>
                          </a:solidFill>
                          <a:latin typeface="Cambria"/>
                        </a:rPr>
                        <a:t> </a:t>
                      </a:r>
                      <a:endParaRPr lang="en-US" sz="900" b="0" i="0" u="none" strike="noStrike" dirty="0">
                        <a:solidFill>
                          <a:srgbClr val="1F497D"/>
                        </a:solidFill>
                        <a:latin typeface="Cambria"/>
                      </a:endParaRP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b"/>
                      <a:r>
                        <a:rPr lang="en-US" sz="800" b="0" i="0" u="sng" strike="noStrike" dirty="0">
                          <a:solidFill>
                            <a:srgbClr val="0000FF"/>
                          </a:solidFill>
                          <a:latin typeface="Calibri"/>
                          <a:hlinkClick r:id="rId20"/>
                        </a:rPr>
                        <a:t>http://goo.gl/maps/zosjE</a:t>
                      </a:r>
                      <a:endParaRPr lang="en-US" sz="800" b="0" i="0" u="sng" strike="noStrike" dirty="0">
                        <a:solidFill>
                          <a:srgbClr val="0000FF"/>
                        </a:solidFill>
                        <a:latin typeface="Calibri"/>
                      </a:endParaRPr>
                    </a:p>
                  </a:txBody>
                  <a:tcPr marL="7092" marR="7092" marT="7092" marB="0" anchor="b">
                    <a:lnL w="12700" cap="flat" cmpd="sng" algn="ctr">
                      <a:solidFill>
                        <a:srgbClr val="FFFFFF"/>
                      </a:solidFill>
                      <a:prstDash val="solid"/>
                      <a:round/>
                      <a:headEnd type="none" w="med" len="med"/>
                      <a:tailEnd type="none" w="med" len="med"/>
                    </a:lnL>
                    <a:lnR>
                      <a:noFill/>
                    </a:lnR>
                    <a:lnT>
                      <a:noFill/>
                    </a:lnT>
                    <a:lnB>
                      <a:noFill/>
                    </a:lnB>
                    <a:solidFill>
                      <a:srgbClr val="CBCBCB"/>
                    </a:solidFill>
                  </a:tcPr>
                </a:tc>
              </a:tr>
              <a:tr h="261902">
                <a:tc>
                  <a:txBody>
                    <a:bodyPr/>
                    <a:lstStyle/>
                    <a:p>
                      <a:pPr algn="ctr" rtl="0" fontAlgn="ctr"/>
                      <a:r>
                        <a:rPr lang="en-US" sz="900" b="0" i="0" u="none" strike="noStrike" dirty="0">
                          <a:solidFill>
                            <a:srgbClr val="1F497D"/>
                          </a:solidFill>
                          <a:latin typeface="Cambria"/>
                        </a:rPr>
                        <a:t>Punjab </a:t>
                      </a: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r>
                        <a:rPr lang="en-US" sz="800" b="0" i="0" u="sng" strike="noStrike" dirty="0">
                          <a:solidFill>
                            <a:srgbClr val="0000FF"/>
                          </a:solidFill>
                          <a:latin typeface="Calibri"/>
                          <a:hlinkClick r:id="rId21"/>
                        </a:rPr>
                        <a:t>http://goo.gl/maps/Ne8AU</a:t>
                      </a:r>
                      <a:endParaRPr lang="en-US" sz="800" b="0" i="0" u="sng" strike="noStrike" dirty="0">
                        <a:solidFill>
                          <a:srgbClr val="0000FF"/>
                        </a:solidFill>
                        <a:latin typeface="Calibri"/>
                      </a:endParaRPr>
                    </a:p>
                  </a:txBody>
                  <a:tcPr marL="7092" marR="7092" marT="7092" marB="0" anchor="b">
                    <a:lnL w="12700" cap="flat" cmpd="sng" algn="ctr">
                      <a:solidFill>
                        <a:srgbClr val="FFFFFF"/>
                      </a:solidFill>
                      <a:prstDash val="solid"/>
                      <a:round/>
                      <a:headEnd type="none" w="med" len="med"/>
                      <a:tailEnd type="none" w="med" len="med"/>
                    </a:lnL>
                    <a:lnR>
                      <a:noFill/>
                    </a:lnR>
                    <a:lnT>
                      <a:noFill/>
                    </a:lnT>
                    <a:lnB>
                      <a:noFill/>
                    </a:lnB>
                    <a:solidFill>
                      <a:srgbClr val="E7E7E7"/>
                    </a:solidFill>
                  </a:tcPr>
                </a:tc>
              </a:tr>
              <a:tr h="261902">
                <a:tc>
                  <a:txBody>
                    <a:bodyPr/>
                    <a:lstStyle/>
                    <a:p>
                      <a:pPr algn="ctr" rtl="0" fontAlgn="ctr"/>
                      <a:r>
                        <a:rPr lang="en-US" sz="900" b="0" i="0" u="none" strike="noStrike" dirty="0">
                          <a:solidFill>
                            <a:srgbClr val="1F497D"/>
                          </a:solidFill>
                          <a:latin typeface="Cambria"/>
                        </a:rPr>
                        <a:t>Rajasthan </a:t>
                      </a: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b"/>
                      <a:r>
                        <a:rPr lang="en-US" sz="800" b="0" i="0" u="sng" strike="noStrike" dirty="0">
                          <a:solidFill>
                            <a:srgbClr val="0000FF"/>
                          </a:solidFill>
                          <a:latin typeface="Calibri"/>
                          <a:hlinkClick r:id="rId22"/>
                        </a:rPr>
                        <a:t>http://goo.gl/maps/92BzC</a:t>
                      </a:r>
                      <a:endParaRPr lang="en-US" sz="800" b="0" i="0" u="sng" strike="noStrike" dirty="0">
                        <a:solidFill>
                          <a:srgbClr val="0000FF"/>
                        </a:solidFill>
                        <a:latin typeface="Calibri"/>
                      </a:endParaRPr>
                    </a:p>
                  </a:txBody>
                  <a:tcPr marL="7092" marR="7092" marT="7092" marB="0" anchor="b">
                    <a:lnL w="12700" cap="flat" cmpd="sng" algn="ctr">
                      <a:solidFill>
                        <a:srgbClr val="FFFFFF"/>
                      </a:solidFill>
                      <a:prstDash val="solid"/>
                      <a:round/>
                      <a:headEnd type="none" w="med" len="med"/>
                      <a:tailEnd type="none" w="med" len="med"/>
                    </a:lnL>
                    <a:lnR>
                      <a:noFill/>
                    </a:lnR>
                    <a:lnT>
                      <a:noFill/>
                    </a:lnT>
                    <a:lnB>
                      <a:noFill/>
                    </a:lnB>
                    <a:solidFill>
                      <a:srgbClr val="CBCBCB"/>
                    </a:solidFill>
                  </a:tcPr>
                </a:tc>
              </a:tr>
              <a:tr h="261902">
                <a:tc>
                  <a:txBody>
                    <a:bodyPr/>
                    <a:lstStyle/>
                    <a:p>
                      <a:pPr algn="ctr" rtl="0" fontAlgn="ctr"/>
                      <a:r>
                        <a:rPr lang="en-US" sz="900" b="0" i="0" u="none" strike="noStrike" dirty="0">
                          <a:solidFill>
                            <a:srgbClr val="1F497D"/>
                          </a:solidFill>
                          <a:latin typeface="Cambria"/>
                        </a:rPr>
                        <a:t>Tamil Nadu </a:t>
                      </a: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r>
                        <a:rPr lang="en-US" sz="800" b="0" i="0" u="sng" strike="noStrike" dirty="0">
                          <a:solidFill>
                            <a:srgbClr val="0000FF"/>
                          </a:solidFill>
                          <a:latin typeface="Calibri"/>
                          <a:hlinkClick r:id="rId23"/>
                        </a:rPr>
                        <a:t>http://goo.gl/maps/r9Ptz</a:t>
                      </a:r>
                      <a:endParaRPr lang="en-US" sz="800" b="0" i="0" u="sng" strike="noStrike" dirty="0">
                        <a:solidFill>
                          <a:srgbClr val="0000FF"/>
                        </a:solidFill>
                        <a:latin typeface="Calibri"/>
                      </a:endParaRPr>
                    </a:p>
                  </a:txBody>
                  <a:tcPr marL="7092" marR="7092" marT="7092" marB="0" anchor="b">
                    <a:lnL w="12700" cap="flat" cmpd="sng" algn="ctr">
                      <a:solidFill>
                        <a:srgbClr val="FFFFFF"/>
                      </a:solidFill>
                      <a:prstDash val="solid"/>
                      <a:round/>
                      <a:headEnd type="none" w="med" len="med"/>
                      <a:tailEnd type="none" w="med" len="med"/>
                    </a:lnL>
                    <a:lnR>
                      <a:noFill/>
                    </a:lnR>
                    <a:lnT>
                      <a:noFill/>
                    </a:lnT>
                    <a:lnB>
                      <a:noFill/>
                    </a:lnB>
                    <a:solidFill>
                      <a:srgbClr val="CBCBCB"/>
                    </a:solidFill>
                  </a:tcPr>
                </a:tc>
              </a:tr>
              <a:tr h="261902">
                <a:tc>
                  <a:txBody>
                    <a:bodyPr/>
                    <a:lstStyle/>
                    <a:p>
                      <a:pPr algn="ctr" rtl="0" fontAlgn="ctr"/>
                      <a:r>
                        <a:rPr lang="en-US" sz="900" b="0" i="0" u="none" strike="noStrike" dirty="0">
                          <a:solidFill>
                            <a:srgbClr val="1F497D"/>
                          </a:solidFill>
                          <a:latin typeface="Cambria"/>
                        </a:rPr>
                        <a:t>Uttar Pradesh </a:t>
                      </a: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CBCBCB"/>
                    </a:solidFill>
                  </a:tcPr>
                </a:tc>
                <a:tc>
                  <a:txBody>
                    <a:bodyPr/>
                    <a:lstStyle/>
                    <a:p>
                      <a:pPr algn="ctr" rtl="0" fontAlgn="b"/>
                      <a:r>
                        <a:rPr lang="en-US" sz="800" b="0" i="0" u="sng" strike="noStrike" dirty="0">
                          <a:solidFill>
                            <a:srgbClr val="0000FF"/>
                          </a:solidFill>
                          <a:latin typeface="Calibri"/>
                          <a:hlinkClick r:id="rId24"/>
                        </a:rPr>
                        <a:t>http://goo.gl/maps/Fb5RE</a:t>
                      </a:r>
                      <a:endParaRPr lang="en-US" sz="800" b="0" i="0" u="sng" strike="noStrike" dirty="0">
                        <a:solidFill>
                          <a:srgbClr val="0000FF"/>
                        </a:solidFill>
                        <a:latin typeface="Calibri"/>
                      </a:endParaRPr>
                    </a:p>
                  </a:txBody>
                  <a:tcPr marL="7092" marR="7092" marT="7092" marB="0" anchor="b">
                    <a:lnL w="12700" cap="flat" cmpd="sng" algn="ctr">
                      <a:solidFill>
                        <a:srgbClr val="FFFFFF"/>
                      </a:solidFill>
                      <a:prstDash val="solid"/>
                      <a:round/>
                      <a:headEnd type="none" w="med" len="med"/>
                      <a:tailEnd type="none" w="med" len="med"/>
                    </a:lnL>
                    <a:lnR>
                      <a:noFill/>
                    </a:lnR>
                    <a:lnT>
                      <a:noFill/>
                    </a:lnT>
                    <a:lnB>
                      <a:noFill/>
                    </a:lnB>
                    <a:solidFill>
                      <a:srgbClr val="CBCBCB"/>
                    </a:solidFill>
                  </a:tcPr>
                </a:tc>
              </a:tr>
              <a:tr h="261902">
                <a:tc>
                  <a:txBody>
                    <a:bodyPr/>
                    <a:lstStyle/>
                    <a:p>
                      <a:pPr algn="ctr" rtl="0" fontAlgn="ctr"/>
                      <a:r>
                        <a:rPr lang="en-US" sz="900" b="0" i="0" u="none" strike="noStrike" dirty="0">
                          <a:solidFill>
                            <a:srgbClr val="1F497D"/>
                          </a:solidFill>
                          <a:latin typeface="Cambria"/>
                        </a:rPr>
                        <a:t>Uttaranchal </a:t>
                      </a: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E7E7E7"/>
                    </a:solidFill>
                  </a:tcPr>
                </a:tc>
                <a:tc>
                  <a:txBody>
                    <a:bodyPr/>
                    <a:lstStyle/>
                    <a:p>
                      <a:pPr algn="ctr" rtl="0" fontAlgn="b"/>
                      <a:r>
                        <a:rPr lang="en-US" sz="800" b="0" i="0" u="sng" strike="noStrike" dirty="0">
                          <a:solidFill>
                            <a:srgbClr val="0000FF"/>
                          </a:solidFill>
                          <a:latin typeface="Calibri"/>
                          <a:hlinkClick r:id="rId25"/>
                        </a:rPr>
                        <a:t>http://goo.gl/maps/n96aJ</a:t>
                      </a:r>
                      <a:endParaRPr lang="en-US" sz="800" b="0" i="0" u="sng" strike="noStrike" dirty="0">
                        <a:solidFill>
                          <a:srgbClr val="0000FF"/>
                        </a:solidFill>
                        <a:latin typeface="Calibri"/>
                      </a:endParaRPr>
                    </a:p>
                  </a:txBody>
                  <a:tcPr marL="7092" marR="7092" marT="7092" marB="0" anchor="b">
                    <a:lnL w="12700" cap="flat" cmpd="sng" algn="ctr">
                      <a:solidFill>
                        <a:srgbClr val="FFFFFF"/>
                      </a:solidFill>
                      <a:prstDash val="solid"/>
                      <a:round/>
                      <a:headEnd type="none" w="med" len="med"/>
                      <a:tailEnd type="none" w="med" len="med"/>
                    </a:lnL>
                    <a:lnR>
                      <a:noFill/>
                    </a:lnR>
                    <a:lnT>
                      <a:noFill/>
                    </a:lnT>
                    <a:lnB>
                      <a:noFill/>
                    </a:lnB>
                    <a:solidFill>
                      <a:srgbClr val="E7E7E7"/>
                    </a:solidFill>
                  </a:tcPr>
                </a:tc>
              </a:tr>
              <a:tr h="261902">
                <a:tc>
                  <a:txBody>
                    <a:bodyPr/>
                    <a:lstStyle/>
                    <a:p>
                      <a:pPr algn="ctr" rtl="0" fontAlgn="ctr"/>
                      <a:r>
                        <a:rPr lang="en-US" sz="900" b="0" i="0" u="none" strike="noStrike" dirty="0">
                          <a:solidFill>
                            <a:srgbClr val="1F497D"/>
                          </a:solidFill>
                          <a:latin typeface="Cambria"/>
                        </a:rPr>
                        <a:t>West Bengal </a:t>
                      </a:r>
                    </a:p>
                  </a:txBody>
                  <a:tcPr marL="7092" marR="7092" marT="7092"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CBCBCB"/>
                    </a:solidFill>
                  </a:tcPr>
                </a:tc>
                <a:tc>
                  <a:txBody>
                    <a:bodyPr/>
                    <a:lstStyle/>
                    <a:p>
                      <a:pPr algn="ctr" rtl="0" fontAlgn="b"/>
                      <a:r>
                        <a:rPr lang="en-US" sz="800" b="0" i="0" u="sng" strike="noStrike" dirty="0">
                          <a:solidFill>
                            <a:srgbClr val="0000FF"/>
                          </a:solidFill>
                          <a:latin typeface="Calibri"/>
                          <a:hlinkClick r:id="rId26"/>
                        </a:rPr>
                        <a:t>http://goo.gl/maps/t0gzu</a:t>
                      </a:r>
                      <a:endParaRPr lang="en-US" sz="800" b="0" i="0" u="sng" strike="noStrike" dirty="0">
                        <a:solidFill>
                          <a:srgbClr val="0000FF"/>
                        </a:solidFill>
                        <a:latin typeface="Calibri"/>
                      </a:endParaRPr>
                    </a:p>
                  </a:txBody>
                  <a:tcPr marL="7092" marR="7092" marT="7092" marB="0" anchor="b">
                    <a:lnL w="12700" cap="flat" cmpd="sng" algn="ctr">
                      <a:solidFill>
                        <a:srgbClr val="FFFFFF"/>
                      </a:solidFill>
                      <a:prstDash val="solid"/>
                      <a:round/>
                      <a:headEnd type="none" w="med" len="med"/>
                      <a:tailEnd type="none" w="med" len="med"/>
                    </a:lnL>
                    <a:lnR>
                      <a:noFill/>
                    </a:lnR>
                    <a:lnT>
                      <a:noFill/>
                    </a:lnT>
                    <a:lnB>
                      <a:noFill/>
                    </a:lnB>
                    <a:solidFill>
                      <a:srgbClr val="CBCBCB"/>
                    </a:solidFill>
                  </a:tcPr>
                </a:tc>
              </a:tr>
            </a:tbl>
          </a:graphicData>
        </a:graphic>
      </p:graphicFrame>
    </p:spTree>
  </p:cSld>
  <p:clrMapOvr>
    <a:masterClrMapping/>
  </p:clrMapOvr>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cap="all" dirty="0" smtClean="0"/>
              <a:t>3  Introduction</a:t>
            </a:r>
            <a:endParaRPr lang="en-US" dirty="0"/>
          </a:p>
        </p:txBody>
      </p:sp>
      <p:sp>
        <p:nvSpPr>
          <p:cNvPr id="3" name="Content Placeholder 2"/>
          <p:cNvSpPr>
            <a:spLocks noGrp="1"/>
          </p:cNvSpPr>
          <p:nvPr>
            <p:ph idx="1"/>
          </p:nvPr>
        </p:nvSpPr>
        <p:spPr/>
        <p:txBody>
          <a:bodyPr/>
          <a:lstStyle/>
          <a:p>
            <a:pPr algn="just">
              <a:buSzPct val="100000"/>
            </a:pPr>
            <a:r>
              <a:rPr lang="en-US" sz="1200" dirty="0" smtClean="0"/>
              <a:t>One word pithily describes the current Indian fruit and vegetable industry - Paradox. On one hand, we are one of the biggest producers of Vegetables &amp; Fruit in the world, on the other hand, there is reported a notably large wastage of the same in the country. </a:t>
            </a:r>
          </a:p>
          <a:p>
            <a:pPr algn="just">
              <a:buSzPct val="100000"/>
            </a:pPr>
            <a:endParaRPr lang="en-US" sz="1200" dirty="0" smtClean="0"/>
          </a:p>
          <a:p>
            <a:pPr algn="just">
              <a:buSzPct val="100000"/>
            </a:pPr>
            <a:r>
              <a:rPr lang="en-US" sz="1200" dirty="0" smtClean="0"/>
              <a:t>Cold storages are considered as an integral component for reduction in food wastage. Realizing the significance of the same there is a strong sentiment of growth in the cold storage industry predicted by the market experts. A recent report released by ASSOCHAM claims the Indian cold chain industry, which stood at Rs 10,200 crore in 2009, is expected to register a compound annual growth rate of 25.8% to reach Rs 64,000 crore by 2017.  The report also states the country’s cold storage capacity is unevenly distributed and that the country has cold chain capacity available for only 9 million tonnes vegetables, leading to huge wastage.</a:t>
            </a:r>
          </a:p>
          <a:p>
            <a:pPr algn="just">
              <a:buSzPct val="100000"/>
            </a:pPr>
            <a:endParaRPr lang="en-US" sz="1200" dirty="0" smtClean="0"/>
          </a:p>
          <a:p>
            <a:pPr algn="just">
              <a:buSzPct val="100000"/>
            </a:pPr>
            <a:r>
              <a:rPr lang="en-US" sz="1200" dirty="0" smtClean="0"/>
              <a:t>There have been other similar studies and reports from leading research and industry organizations where the stated cold storage capacity figures are seen in contradiction to each other. This gave rise to the need to understand the current cold storage sector, in terms of the storage capacity and the technology used. It is only after in-depth assessment of the current cold storage scenario; one would be able to tread better on the lines of improvement, process streamlining and eventually growth. This introspection was initiated in form of a full-fledged quantitative CENSUS of cold storages in India.</a:t>
            </a:r>
          </a:p>
          <a:p>
            <a:pPr algn="just">
              <a:buSzPct val="100000"/>
              <a:buNone/>
            </a:pPr>
            <a:r>
              <a:rPr lang="en-US" sz="1200" dirty="0" smtClean="0"/>
              <a:t>          </a:t>
            </a:r>
          </a:p>
          <a:p>
            <a:pPr algn="just">
              <a:buSzPct val="100000"/>
            </a:pPr>
            <a:r>
              <a:rPr lang="en-US" sz="1200" dirty="0" smtClean="0"/>
              <a:t>Along with sustained growth in food production, reports also indicate a considerable increase in the construction and expansion of cold storage facility in the recent 10 years. Steps have been taken by the government to support improved designs and standards in the storage infrastructure as well as to build additional cold storage capacity through provision of fiscal and tax incentives. </a:t>
            </a:r>
          </a:p>
          <a:p>
            <a:pPr algn="just">
              <a:buSzPct val="100000"/>
              <a:buNone/>
            </a:pPr>
            <a:endParaRPr lang="en-US" sz="1200" dirty="0" smtClean="0"/>
          </a:p>
          <a:p>
            <a:pPr algn="just">
              <a:buSzPct val="100000"/>
            </a:pPr>
            <a:r>
              <a:rPr lang="en-US" sz="1200" dirty="0" smtClean="0"/>
              <a:t>With such rapid development and growth witnessed, a primary baseline survey was conceived to help assess firsthand the current status of cold storage capacity and the technology deployed. This base line survey is the first such attempt in this sector and the learning’s from this could lead to more detailed studies subsequently.</a:t>
            </a:r>
          </a:p>
          <a:p>
            <a:pPr algn="just">
              <a:buSzPct val="100000"/>
              <a:buNone/>
            </a:pPr>
            <a:r>
              <a:rPr lang="en-US" sz="1200" dirty="0" smtClean="0"/>
              <a:t>            </a:t>
            </a:r>
          </a:p>
          <a:p>
            <a:pPr algn="just">
              <a:buSzPct val="100000"/>
            </a:pPr>
            <a:r>
              <a:rPr lang="en-US" sz="1200" dirty="0" smtClean="0"/>
              <a:t>Hansa Research Group (HRG) was deputed to conduct the All India cold storage capacity and technology survey, by the National Horticulture Board (NHB). The data collection instrument was planned as a series of questions with some close ended and open ended responses from cold storage management. Field teams were provided modern tabs with software to file Geo-tagged photographs and random voice recordings. The project approach, methodology and timelines were shared with and ratified by NHB before the commissioning and launching of the survey. </a:t>
            </a:r>
          </a:p>
          <a:p>
            <a:pPr algn="just">
              <a:buSzPct val="100000"/>
            </a:pPr>
            <a:endParaRPr lang="en-US" sz="1200" dirty="0"/>
          </a:p>
        </p:txBody>
      </p:sp>
    </p:spTree>
  </p:cSld>
  <p:clrMapOvr>
    <a:masterClrMapping/>
  </p:clrMapOvr>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7" name="TextBox 16"/>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49" name="Round Diagonal Corner Rectangle 48"/>
          <p:cNvSpPr/>
          <p:nvPr/>
        </p:nvSpPr>
        <p:spPr bwMode="auto">
          <a:xfrm>
            <a:off x="338287" y="4504282"/>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3 out of 4 CS’s have a brick and mortar structure.</a:t>
            </a:r>
          </a:p>
          <a:p>
            <a:pPr marL="177800" lvl="1" indent="-177800" algn="l">
              <a:buFont typeface="Arial" pitchFamily="34" charset="0"/>
              <a:buChar char="•"/>
            </a:pPr>
            <a:r>
              <a:rPr lang="en-US" sz="1200" dirty="0" smtClean="0">
                <a:solidFill>
                  <a:srgbClr val="002060"/>
                </a:solidFill>
                <a:latin typeface="Calibri" pitchFamily="34" charset="0"/>
              </a:rPr>
              <a:t>A  17% cold stores are Modern Pre Engineered Buildings.</a:t>
            </a:r>
          </a:p>
        </p:txBody>
      </p:sp>
      <p:sp>
        <p:nvSpPr>
          <p:cNvPr id="50" name="Round Diagonal Corner Rectangle 49"/>
          <p:cNvSpPr/>
          <p:nvPr/>
        </p:nvSpPr>
        <p:spPr bwMode="auto">
          <a:xfrm>
            <a:off x="338287" y="8447100"/>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West zone comparatively has more number of cold stores which are modern PEB structures.</a:t>
            </a:r>
          </a:p>
          <a:p>
            <a:pPr marL="177800" lvl="1" indent="-177800" algn="l">
              <a:buFont typeface="Arial" pitchFamily="34" charset="0"/>
              <a:buChar char="•"/>
            </a:pPr>
            <a:r>
              <a:rPr lang="en-US" sz="1200" dirty="0" smtClean="0">
                <a:solidFill>
                  <a:srgbClr val="002060"/>
                </a:solidFill>
                <a:latin typeface="Calibri" pitchFamily="34" charset="0"/>
              </a:rPr>
              <a:t>In contrast, East has the least number of PEB structures </a:t>
            </a:r>
            <a:endParaRPr lang="en-US" sz="1200" dirty="0">
              <a:solidFill>
                <a:srgbClr val="002060"/>
              </a:solidFill>
              <a:latin typeface="Calibri" pitchFamily="34" charset="0"/>
            </a:endParaRPr>
          </a:p>
        </p:txBody>
      </p:sp>
      <p:cxnSp>
        <p:nvCxnSpPr>
          <p:cNvPr id="62" name="Straight Connector 61"/>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63" name="TextBox 62"/>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53" name="Table 52"/>
          <p:cNvGraphicFramePr>
            <a:graphicFrameLocks noGrp="1"/>
          </p:cNvGraphicFramePr>
          <p:nvPr/>
        </p:nvGraphicFramePr>
        <p:xfrm>
          <a:off x="0" y="2183914"/>
          <a:ext cx="1457266" cy="2210288"/>
        </p:xfrm>
        <a:graphic>
          <a:graphicData uri="http://schemas.openxmlformats.org/drawingml/2006/table">
            <a:tbl>
              <a:tblPr/>
              <a:tblGrid>
                <a:gridCol w="1457266"/>
              </a:tblGrid>
              <a:tr h="552572">
                <a:tc>
                  <a:txBody>
                    <a:bodyPr/>
                    <a:lstStyle/>
                    <a:p>
                      <a:pPr algn="r" fontAlgn="ctr"/>
                      <a:r>
                        <a:rPr lang="en-US" sz="1000" b="0" i="0" u="none" strike="noStrike" kern="1200" dirty="0">
                          <a:solidFill>
                            <a:srgbClr val="002060"/>
                          </a:solidFill>
                          <a:latin typeface="Calibri"/>
                          <a:ea typeface="+mn-ea"/>
                          <a:cs typeface="+mn-cs"/>
                        </a:rPr>
                        <a:t>Brick &amp; Mortar </a:t>
                      </a:r>
                      <a:endParaRPr lang="en-US" sz="1000" b="0" i="0" u="none" strike="noStrike" kern="1200" dirty="0" smtClean="0">
                        <a:solidFill>
                          <a:srgbClr val="002060"/>
                        </a:solidFill>
                        <a:latin typeface="Calibri"/>
                        <a:ea typeface="+mn-ea"/>
                        <a:cs typeface="+mn-cs"/>
                      </a:endParaRPr>
                    </a:p>
                    <a:p>
                      <a:pPr algn="r" fontAlgn="ctr"/>
                      <a:r>
                        <a:rPr lang="en-US" sz="1000" b="0" i="0" u="none" strike="noStrike" kern="1200" dirty="0" smtClean="0">
                          <a:solidFill>
                            <a:srgbClr val="002060"/>
                          </a:solidFill>
                          <a:latin typeface="Calibri"/>
                          <a:ea typeface="+mn-ea"/>
                          <a:cs typeface="+mn-cs"/>
                        </a:rPr>
                        <a:t>structure </a:t>
                      </a:r>
                      <a:r>
                        <a:rPr lang="en-US" sz="1000" b="0" i="0" u="none" strike="noStrike" kern="1200" dirty="0">
                          <a:solidFill>
                            <a:srgbClr val="002060"/>
                          </a:solidFill>
                          <a:latin typeface="Calibri"/>
                          <a:ea typeface="+mn-ea"/>
                          <a:cs typeface="+mn-cs"/>
                        </a:rPr>
                        <a:t>/ RCC</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552572">
                <a:tc>
                  <a:txBody>
                    <a:bodyPr/>
                    <a:lstStyle/>
                    <a:p>
                      <a:pPr algn="r" fontAlgn="ctr"/>
                      <a:r>
                        <a:rPr lang="en-US" sz="1000" b="0" i="0" u="none" strike="noStrike" kern="1200" dirty="0">
                          <a:solidFill>
                            <a:srgbClr val="002060"/>
                          </a:solidFill>
                          <a:latin typeface="Calibri"/>
                          <a:ea typeface="+mn-ea"/>
                          <a:cs typeface="+mn-cs"/>
                        </a:rPr>
                        <a:t>Modern Pre Engineered Building (PEB)</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52572">
                <a:tc>
                  <a:txBody>
                    <a:bodyPr/>
                    <a:lstStyle/>
                    <a:p>
                      <a:pPr algn="r" fontAlgn="ctr"/>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52572">
                <a:tc>
                  <a:txBody>
                    <a:bodyPr/>
                    <a:lstStyle/>
                    <a:p>
                      <a:pPr marL="0" marR="0" indent="0" algn="r" defTabSz="914400" rtl="0" eaLnBrk="1" fontAlgn="ctr"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Others</a:t>
                      </a:r>
                    </a:p>
                    <a:p>
                      <a:pPr algn="r" fontAlgn="ct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54" name="TextBox 53"/>
          <p:cNvSpPr txBox="1"/>
          <p:nvPr/>
        </p:nvSpPr>
        <p:spPr>
          <a:xfrm>
            <a:off x="1268319"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55" name="TextBox 54"/>
          <p:cNvSpPr txBox="1"/>
          <p:nvPr/>
        </p:nvSpPr>
        <p:spPr>
          <a:xfrm>
            <a:off x="2249164"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56" name="TextBox 55"/>
          <p:cNvSpPr txBox="1"/>
          <p:nvPr/>
        </p:nvSpPr>
        <p:spPr>
          <a:xfrm>
            <a:off x="3226641"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57" name="TextBox 56"/>
          <p:cNvSpPr txBox="1"/>
          <p:nvPr/>
        </p:nvSpPr>
        <p:spPr>
          <a:xfrm>
            <a:off x="4138396" y="1685826"/>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58" name="TextBox 57"/>
          <p:cNvSpPr txBox="1"/>
          <p:nvPr/>
        </p:nvSpPr>
        <p:spPr>
          <a:xfrm>
            <a:off x="5067783"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59" name="TextBox 58"/>
          <p:cNvSpPr txBox="1"/>
          <p:nvPr/>
        </p:nvSpPr>
        <p:spPr>
          <a:xfrm>
            <a:off x="5944270"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graphicFrame>
        <p:nvGraphicFramePr>
          <p:cNvPr id="60" name="Chart 59"/>
          <p:cNvGraphicFramePr/>
          <p:nvPr/>
        </p:nvGraphicFramePr>
        <p:xfrm>
          <a:off x="1121017" y="2148056"/>
          <a:ext cx="1355483" cy="257634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1" name="Chart 60"/>
          <p:cNvGraphicFramePr/>
          <p:nvPr/>
        </p:nvGraphicFramePr>
        <p:xfrm>
          <a:off x="5736562" y="214805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4" name="Chart 63"/>
          <p:cNvGraphicFramePr/>
          <p:nvPr/>
        </p:nvGraphicFramePr>
        <p:xfrm>
          <a:off x="2044126" y="214805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5" name="Chart 64"/>
          <p:cNvGraphicFramePr/>
          <p:nvPr/>
        </p:nvGraphicFramePr>
        <p:xfrm>
          <a:off x="2967235" y="214805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6" name="Chart 65"/>
          <p:cNvGraphicFramePr/>
          <p:nvPr/>
        </p:nvGraphicFramePr>
        <p:xfrm>
          <a:off x="3890344" y="214805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67" name="Chart 66"/>
          <p:cNvGraphicFramePr/>
          <p:nvPr/>
        </p:nvGraphicFramePr>
        <p:xfrm>
          <a:off x="4813453" y="2148056"/>
          <a:ext cx="1355483" cy="2576343"/>
        </p:xfrm>
        <a:graphic>
          <a:graphicData uri="http://schemas.openxmlformats.org/drawingml/2006/chart">
            <c:chart xmlns:c="http://schemas.openxmlformats.org/drawingml/2006/chart" xmlns:r="http://schemas.openxmlformats.org/officeDocument/2006/relationships" r:id="rId7"/>
          </a:graphicData>
        </a:graphic>
      </p:graphicFrame>
      <p:sp>
        <p:nvSpPr>
          <p:cNvPr id="68" name="TextBox 67"/>
          <p:cNvSpPr txBox="1"/>
          <p:nvPr/>
        </p:nvSpPr>
        <p:spPr>
          <a:xfrm>
            <a:off x="1255428"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69" name="TextBox 68"/>
          <p:cNvSpPr txBox="1"/>
          <p:nvPr/>
        </p:nvSpPr>
        <p:spPr>
          <a:xfrm>
            <a:off x="2450967"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70" name="TextBox 69"/>
          <p:cNvSpPr txBox="1"/>
          <p:nvPr/>
        </p:nvSpPr>
        <p:spPr>
          <a:xfrm>
            <a:off x="3646506"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71" name="TextBox 70"/>
          <p:cNvSpPr txBox="1"/>
          <p:nvPr/>
        </p:nvSpPr>
        <p:spPr>
          <a:xfrm>
            <a:off x="4776323"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72" name="TextBox 71"/>
          <p:cNvSpPr txBox="1"/>
          <p:nvPr/>
        </p:nvSpPr>
        <p:spPr>
          <a:xfrm>
            <a:off x="5971862"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graphicFrame>
        <p:nvGraphicFramePr>
          <p:cNvPr id="73" name="Chart 72"/>
          <p:cNvGraphicFramePr/>
          <p:nvPr/>
        </p:nvGraphicFramePr>
        <p:xfrm>
          <a:off x="1121017" y="6078529"/>
          <a:ext cx="1355483" cy="257634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74" name="Chart 73"/>
          <p:cNvGraphicFramePr/>
          <p:nvPr/>
        </p:nvGraphicFramePr>
        <p:xfrm>
          <a:off x="5736562" y="6078529"/>
          <a:ext cx="1355483" cy="257634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75" name="Chart 74"/>
          <p:cNvGraphicFramePr/>
          <p:nvPr/>
        </p:nvGraphicFramePr>
        <p:xfrm>
          <a:off x="2274903" y="6078529"/>
          <a:ext cx="1355483" cy="257634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76" name="Chart 75"/>
          <p:cNvGraphicFramePr/>
          <p:nvPr/>
        </p:nvGraphicFramePr>
        <p:xfrm>
          <a:off x="3428789" y="6078529"/>
          <a:ext cx="1355483" cy="2576343"/>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77" name="Chart 76"/>
          <p:cNvGraphicFramePr/>
          <p:nvPr/>
        </p:nvGraphicFramePr>
        <p:xfrm>
          <a:off x="4582675" y="6078529"/>
          <a:ext cx="1355483" cy="2576343"/>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78" name="Table 77"/>
          <p:cNvGraphicFramePr>
            <a:graphicFrameLocks noGrp="1"/>
          </p:cNvGraphicFramePr>
          <p:nvPr/>
        </p:nvGraphicFramePr>
        <p:xfrm>
          <a:off x="0" y="6120914"/>
          <a:ext cx="1508066" cy="2210288"/>
        </p:xfrm>
        <a:graphic>
          <a:graphicData uri="http://schemas.openxmlformats.org/drawingml/2006/table">
            <a:tbl>
              <a:tblPr/>
              <a:tblGrid>
                <a:gridCol w="1508066"/>
              </a:tblGrid>
              <a:tr h="552572">
                <a:tc>
                  <a:txBody>
                    <a:bodyPr/>
                    <a:lstStyle/>
                    <a:p>
                      <a:pPr algn="r" fontAlgn="ctr"/>
                      <a:r>
                        <a:rPr lang="en-US" sz="1000" b="0" i="0" u="none" strike="noStrike" kern="1200" dirty="0">
                          <a:solidFill>
                            <a:srgbClr val="002060"/>
                          </a:solidFill>
                          <a:latin typeface="Calibri"/>
                          <a:ea typeface="+mn-ea"/>
                          <a:cs typeface="+mn-cs"/>
                        </a:rPr>
                        <a:t>Brick &amp; Mortar </a:t>
                      </a:r>
                      <a:endParaRPr lang="en-US" sz="1000" b="0" i="0" u="none" strike="noStrike" kern="1200" dirty="0" smtClean="0">
                        <a:solidFill>
                          <a:srgbClr val="002060"/>
                        </a:solidFill>
                        <a:latin typeface="Calibri"/>
                        <a:ea typeface="+mn-ea"/>
                        <a:cs typeface="+mn-cs"/>
                      </a:endParaRPr>
                    </a:p>
                    <a:p>
                      <a:pPr algn="r" fontAlgn="ctr"/>
                      <a:r>
                        <a:rPr lang="en-US" sz="1000" b="0" i="0" u="none" strike="noStrike" kern="1200" dirty="0" smtClean="0">
                          <a:solidFill>
                            <a:srgbClr val="002060"/>
                          </a:solidFill>
                          <a:latin typeface="Calibri"/>
                          <a:ea typeface="+mn-ea"/>
                          <a:cs typeface="+mn-cs"/>
                        </a:rPr>
                        <a:t>structure </a:t>
                      </a:r>
                      <a:r>
                        <a:rPr lang="en-US" sz="1000" b="0" i="0" u="none" strike="noStrike" kern="1200" dirty="0">
                          <a:solidFill>
                            <a:srgbClr val="002060"/>
                          </a:solidFill>
                          <a:latin typeface="Calibri"/>
                          <a:ea typeface="+mn-ea"/>
                          <a:cs typeface="+mn-cs"/>
                        </a:rPr>
                        <a:t>/ RCC</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552572">
                <a:tc>
                  <a:txBody>
                    <a:bodyPr/>
                    <a:lstStyle/>
                    <a:p>
                      <a:pPr algn="r" fontAlgn="ctr"/>
                      <a:r>
                        <a:rPr lang="en-US" sz="1000" b="0" i="0" u="none" strike="noStrike" kern="1200" dirty="0">
                          <a:solidFill>
                            <a:srgbClr val="002060"/>
                          </a:solidFill>
                          <a:latin typeface="Calibri"/>
                          <a:ea typeface="+mn-ea"/>
                          <a:cs typeface="+mn-cs"/>
                        </a:rPr>
                        <a:t>Modern Pre Engineered Building (PEB)</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52572">
                <a:tc>
                  <a:txBody>
                    <a:bodyPr/>
                    <a:lstStyle/>
                    <a:p>
                      <a:pPr algn="r" fontAlgn="ctr"/>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52572">
                <a:tc>
                  <a:txBody>
                    <a:bodyPr/>
                    <a:lstStyle/>
                    <a:p>
                      <a:pPr marL="0" marR="0" indent="0" algn="r" defTabSz="914400" rtl="0" eaLnBrk="1" fontAlgn="ctr" latinLnBrk="0" hangingPunct="1">
                        <a:lnSpc>
                          <a:spcPct val="100000"/>
                        </a:lnSpc>
                        <a:spcBef>
                          <a:spcPts val="0"/>
                        </a:spcBef>
                        <a:spcAft>
                          <a:spcPts val="0"/>
                        </a:spcAft>
                        <a:buClrTx/>
                        <a:buSzTx/>
                        <a:buFontTx/>
                        <a:buNone/>
                        <a:tabLst/>
                        <a:defRPr/>
                      </a:pPr>
                      <a:r>
                        <a:rPr lang="en-US" sz="1000" b="0" i="0" u="none" strike="noStrike" kern="1200" dirty="0" smtClean="0">
                          <a:solidFill>
                            <a:srgbClr val="002060"/>
                          </a:solidFill>
                          <a:latin typeface="Calibri"/>
                          <a:ea typeface="+mn-ea"/>
                          <a:cs typeface="+mn-cs"/>
                        </a:rPr>
                        <a:t>Others</a:t>
                      </a:r>
                    </a:p>
                    <a:p>
                      <a:pPr algn="r" fontAlgn="ct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81" name="Title 7"/>
          <p:cNvSpPr txBox="1">
            <a:spLocks/>
          </p:cNvSpPr>
          <p:nvPr/>
        </p:nvSpPr>
        <p:spPr bwMode="gray">
          <a:xfrm>
            <a:off x="936175" y="41932"/>
            <a:ext cx="5439302" cy="922464"/>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p>
            <a:pPr lvl="0" algn="l" defTabSz="731838" eaLnBrk="1" hangingPunct="1">
              <a:spcBef>
                <a:spcPct val="20000"/>
              </a:spcBef>
            </a:pPr>
            <a:r>
              <a:rPr lang="en-US" b="1" kern="0" dirty="0" smtClean="0">
                <a:solidFill>
                  <a:srgbClr val="FF0000"/>
                </a:solidFill>
                <a:latin typeface="Calibri" pitchFamily="34" charset="0"/>
                <a:ea typeface="+mj-ea"/>
                <a:cs typeface="+mj-cs"/>
              </a:rPr>
              <a:t>7.1 BUILDING STRUCTURE OF COLD STORAGES</a:t>
            </a:r>
            <a:endParaRPr kumimoji="0" lang="en-US" sz="2400" b="1" i="0" u="none" strike="noStrike" kern="0" cap="none" spc="0" normalizeH="0" baseline="0" noProof="0" dirty="0">
              <a:ln>
                <a:noFill/>
              </a:ln>
              <a:solidFill>
                <a:srgbClr val="FF0000"/>
              </a:solidFill>
              <a:effectLst/>
              <a:uLnTx/>
              <a:uFillTx/>
              <a:latin typeface="Calibri" pitchFamily="34" charset="0"/>
              <a:ea typeface="+mj-ea"/>
              <a:cs typeface="+mj-cs"/>
            </a:endParaRPr>
          </a:p>
        </p:txBody>
      </p:sp>
    </p:spTree>
  </p:cSld>
  <p:clrMapOvr>
    <a:masterClrMapping/>
  </p:clrMapOvr>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7" name="TextBox 16"/>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21" name="TextBox 2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26" name="Round Diagonal Corner Rectangle 25"/>
          <p:cNvSpPr/>
          <p:nvPr/>
        </p:nvSpPr>
        <p:spPr bwMode="auto">
          <a:xfrm>
            <a:off x="338287" y="8436425"/>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Across states brick and mortar cold stores are a clear majority except in Orissa, Goa and Sikkim, though the absolute numbers in these states are low.</a:t>
            </a:r>
          </a:p>
          <a:p>
            <a:pPr marL="177800" lvl="1" indent="-177800" algn="just">
              <a:buFont typeface="Arial" pitchFamily="34" charset="0"/>
              <a:buChar char="•"/>
            </a:pPr>
            <a:r>
              <a:rPr lang="en-US" sz="1200" dirty="0" smtClean="0">
                <a:solidFill>
                  <a:srgbClr val="002060"/>
                </a:solidFill>
                <a:latin typeface="Calibri" pitchFamily="34" charset="0"/>
              </a:rPr>
              <a:t>UP has the maximum number  - in terms of absolute number - of modern PEB structured cold stores.</a:t>
            </a: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54305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182880">
                <a:tc>
                  <a:txBody>
                    <a:bodyPr/>
                    <a:lstStyle/>
                    <a:p>
                      <a:pPr algn="l" fontAlgn="ctr"/>
                      <a:r>
                        <a:rPr lang="en-US" sz="1000" b="0" i="0" u="none" strike="noStrike" kern="1200" dirty="0">
                          <a:solidFill>
                            <a:srgbClr val="002060"/>
                          </a:solidFill>
                          <a:latin typeface="Calibri"/>
                          <a:ea typeface="+mn-ea"/>
                          <a:cs typeface="+mn-cs"/>
                        </a:rPr>
                        <a:t>Brick &amp; Mortar structure / RCC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Modern Pre Engineered Building (PEB)</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3278040"/>
          <a:ext cx="6305549" cy="154305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182880">
                <a:tc>
                  <a:txBody>
                    <a:bodyPr/>
                    <a:lstStyle/>
                    <a:p>
                      <a:pPr algn="l" fontAlgn="ctr"/>
                      <a:r>
                        <a:rPr lang="en-US" sz="1000" b="0" i="0" u="none" strike="noStrike" kern="1200" dirty="0">
                          <a:solidFill>
                            <a:srgbClr val="002060"/>
                          </a:solidFill>
                          <a:latin typeface="Calibri"/>
                          <a:ea typeface="+mn-ea"/>
                          <a:cs typeface="+mn-cs"/>
                        </a:rPr>
                        <a:t>Brick &amp; Mortar structure / RCC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Modern Pre Engineered Building (PEB)</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5066547"/>
          <a:ext cx="6305553" cy="154305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547931"/>
                <a:gridCol w="547931"/>
                <a:gridCol w="547931"/>
                <a:gridCol w="547931"/>
                <a:gridCol w="547931"/>
                <a:gridCol w="547931"/>
                <a:gridCol w="412263"/>
                <a:gridCol w="731520"/>
                <a:gridCol w="500010"/>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182880">
                <a:tc>
                  <a:txBody>
                    <a:bodyPr/>
                    <a:lstStyle/>
                    <a:p>
                      <a:pPr algn="l" fontAlgn="ctr"/>
                      <a:r>
                        <a:rPr lang="en-US" sz="1000" b="0" i="0" u="none" strike="noStrike" kern="1200" dirty="0">
                          <a:solidFill>
                            <a:srgbClr val="002060"/>
                          </a:solidFill>
                          <a:latin typeface="Calibri"/>
                          <a:ea typeface="+mn-ea"/>
                          <a:cs typeface="+mn-cs"/>
                        </a:rPr>
                        <a:t>Brick &amp; Mortar structure / RCC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Modern Pre Engineered Building (PEB)</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7" name="Title 7"/>
          <p:cNvSpPr txBox="1">
            <a:spLocks/>
          </p:cNvSpPr>
          <p:nvPr/>
        </p:nvSpPr>
        <p:spPr bwMode="gray">
          <a:xfrm>
            <a:off x="936175" y="41932"/>
            <a:ext cx="5439302" cy="922464"/>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p>
            <a:pPr lvl="0" algn="l" defTabSz="731838" eaLnBrk="1" hangingPunct="1">
              <a:spcBef>
                <a:spcPct val="20000"/>
              </a:spcBef>
            </a:pPr>
            <a:r>
              <a:rPr lang="en-US" b="1" kern="0" dirty="0" smtClean="0">
                <a:solidFill>
                  <a:srgbClr val="FF0000"/>
                </a:solidFill>
                <a:latin typeface="Calibri" pitchFamily="34" charset="0"/>
                <a:ea typeface="+mj-ea"/>
                <a:cs typeface="+mj-cs"/>
              </a:rPr>
              <a:t>7.1 BUILDING STRUCTURE OF COLD STORAGES</a:t>
            </a:r>
            <a:endParaRPr kumimoji="0" lang="en-US" sz="2400" b="1" i="0" u="none" strike="noStrike" kern="0" cap="none" spc="0" normalizeH="0" baseline="0" noProof="0" dirty="0">
              <a:ln>
                <a:noFill/>
              </a:ln>
              <a:solidFill>
                <a:srgbClr val="FF0000"/>
              </a:solidFill>
              <a:effectLst/>
              <a:uLnTx/>
              <a:uFillTx/>
              <a:latin typeface="Calibri" pitchFamily="34" charset="0"/>
              <a:ea typeface="+mj-ea"/>
              <a:cs typeface="+mj-cs"/>
            </a:endParaRPr>
          </a:p>
        </p:txBody>
      </p:sp>
      <p:graphicFrame>
        <p:nvGraphicFramePr>
          <p:cNvPr id="16" name="Table 15"/>
          <p:cNvGraphicFramePr>
            <a:graphicFrameLocks noGrp="1"/>
          </p:cNvGraphicFramePr>
          <p:nvPr>
            <p:extLst>
              <p:ext uri="{D42A27DB-BD31-4B8C-83A1-F6EECF244321}">
                <p14:modId xmlns="" xmlns:p14="http://schemas.microsoft.com/office/powerpoint/2010/main" val="1900869649"/>
              </p:ext>
            </p:extLst>
          </p:nvPr>
        </p:nvGraphicFramePr>
        <p:xfrm>
          <a:off x="304801" y="6855054"/>
          <a:ext cx="6326939" cy="154305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8760"/>
                <a:gridCol w="547931"/>
                <a:gridCol w="566928"/>
                <a:gridCol w="566928"/>
                <a:gridCol w="621792"/>
                <a:gridCol w="621792"/>
                <a:gridCol w="731520"/>
                <a:gridCol w="539496"/>
                <a:gridCol w="621792"/>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950" b="1" i="0" u="none" strike="noStrike" kern="1200" dirty="0" smtClean="0">
                          <a:solidFill>
                            <a:schemeClr val="bg1"/>
                          </a:solidFill>
                          <a:latin typeface="Calibri"/>
                          <a:ea typeface="+mn-ea"/>
                        </a:rPr>
                        <a:t> North East</a:t>
                      </a:r>
                      <a:endParaRPr lang="en-US" sz="950" b="1" i="0" u="none" strike="noStrike" kern="1200" dirty="0" smtClean="0">
                        <a:solidFill>
                          <a:schemeClr val="bg1"/>
                        </a:solidFill>
                        <a:latin typeface="Calibri"/>
                        <a:ea typeface="MS PGothic"/>
                      </a:endParaRPr>
                    </a:p>
                    <a:p>
                      <a:pPr marL="0" algn="ctr" rtl="0" eaLnBrk="1" fontAlgn="b" latinLnBrk="0" hangingPunct="1">
                        <a:spcBef>
                          <a:spcPts val="0"/>
                        </a:spcBef>
                        <a:spcAft>
                          <a:spcPts val="0"/>
                        </a:spcAft>
                      </a:pPr>
                      <a:r>
                        <a:rPr lang="en-US" sz="950" b="1" i="0" u="none" strike="noStrike" kern="1200" dirty="0" smtClean="0">
                          <a:solidFill>
                            <a:schemeClr val="bg1"/>
                          </a:solidFill>
                          <a:latin typeface="Calibri"/>
                          <a:ea typeface="MS PGothic"/>
                        </a:rPr>
                        <a:t>(n=37)</a:t>
                      </a:r>
                      <a:endParaRPr lang="en-US" sz="9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182880">
                <a:tc>
                  <a:txBody>
                    <a:bodyPr/>
                    <a:lstStyle/>
                    <a:p>
                      <a:pPr algn="l" fontAlgn="ctr"/>
                      <a:r>
                        <a:rPr lang="en-US" sz="1000" b="0" i="0" u="none" strike="noStrike" kern="1200" dirty="0">
                          <a:solidFill>
                            <a:srgbClr val="002060"/>
                          </a:solidFill>
                          <a:latin typeface="Calibri"/>
                          <a:ea typeface="+mn-ea"/>
                          <a:cs typeface="+mn-cs"/>
                        </a:rPr>
                        <a:t>Brick &amp; Mortar structure / RCC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Modern Pre Engineered Building (PEB)</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7" name="TextBox 16"/>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26" name="Round Diagonal Corner Rectangle 25"/>
          <p:cNvSpPr/>
          <p:nvPr/>
        </p:nvSpPr>
        <p:spPr bwMode="auto">
          <a:xfrm>
            <a:off x="338287" y="8342461"/>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3 out of 4 government based cold storages are brick and mortar structures. </a:t>
            </a:r>
          </a:p>
          <a:p>
            <a:pPr marL="177800" lvl="1" indent="-177800" algn="just">
              <a:buFont typeface="Arial" pitchFamily="34" charset="0"/>
              <a:buChar char="•"/>
            </a:pPr>
            <a:r>
              <a:rPr lang="en-US" sz="1200" dirty="0" smtClean="0">
                <a:solidFill>
                  <a:srgbClr val="002060"/>
                </a:solidFill>
                <a:latin typeface="Calibri" pitchFamily="34" charset="0"/>
              </a:rPr>
              <a:t>The percentage of brick and mortar structures is the maximum among the cooperative type of cold storages. </a:t>
            </a: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799" y="3937561"/>
          <a:ext cx="6203574" cy="162978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806389"/>
                <a:gridCol w="879437"/>
                <a:gridCol w="879437"/>
                <a:gridCol w="879437"/>
                <a:gridCol w="879437"/>
                <a:gridCol w="87943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Proprietorship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(n=1336)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Partnership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(n=1677)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 Ltd. </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(n=174)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 Ltd.</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(n=1563)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58073">
                <a:tc>
                  <a:txBody>
                    <a:bodyPr/>
                    <a:lstStyle/>
                    <a:p>
                      <a:pPr algn="l" fontAlgn="ctr"/>
                      <a:r>
                        <a:rPr lang="en-US" sz="1000" b="0" i="0" u="none" strike="noStrike" kern="1200" dirty="0">
                          <a:solidFill>
                            <a:srgbClr val="002060"/>
                          </a:solidFill>
                          <a:latin typeface="Calibri"/>
                          <a:ea typeface="+mn-ea"/>
                          <a:cs typeface="+mn-cs"/>
                        </a:rPr>
                        <a:t>Brick &amp; Mortar structure / RCC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Modern Pre Engineered Building (PEB)</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8409">
                <a:tc>
                  <a:txBody>
                    <a:bodyPr/>
                    <a:lstStyle/>
                    <a:p>
                      <a:pPr algn="l" fontAlgn="ctr"/>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50341">
                <a:tc>
                  <a:txBody>
                    <a:bodyPr/>
                    <a:lstStyle/>
                    <a:p>
                      <a:pPr algn="l" fontAlgn="ctr"/>
                      <a:r>
                        <a:rPr lang="en-US" sz="1000" b="0" i="0" u="none" strike="noStrike" kern="1200" dirty="0">
                          <a:solidFill>
                            <a:srgbClr val="002060"/>
                          </a:solidFill>
                          <a:latin typeface="Calibri"/>
                          <a:ea typeface="+mn-ea"/>
                          <a:cs typeface="+mn-cs"/>
                        </a:rPr>
                        <a:t>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5989812"/>
          <a:ext cx="6217025" cy="1603242"/>
        </p:xfrm>
        <a:graphic>
          <a:graphicData uri="http://schemas.openxmlformats.org/drawingml/2006/table">
            <a:tbl>
              <a:tblPr firstRow="1" bandRow="1">
                <a:effectLst>
                  <a:outerShdw blurRad="50800" dist="38100" dir="2700000" algn="tl" rotWithShape="0">
                    <a:prstClr val="black">
                      <a:alpha val="40000"/>
                    </a:prstClr>
                  </a:outerShdw>
                </a:effectLst>
              </a:tblPr>
              <a:tblGrid>
                <a:gridCol w="1833281"/>
                <a:gridCol w="1095936"/>
                <a:gridCol w="1095936"/>
                <a:gridCol w="1095936"/>
                <a:gridCol w="109593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Cooperative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Government</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(Co./Dept./PSU)</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Not mentioned ownership type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673">
                <a:tc>
                  <a:txBody>
                    <a:bodyPr/>
                    <a:lstStyle/>
                    <a:p>
                      <a:pPr algn="l" fontAlgn="ctr"/>
                      <a:r>
                        <a:rPr lang="en-US" sz="1000" b="0" i="0" u="none" strike="noStrike" kern="1200" dirty="0">
                          <a:solidFill>
                            <a:srgbClr val="002060"/>
                          </a:solidFill>
                          <a:latin typeface="Calibri"/>
                          <a:ea typeface="+mn-ea"/>
                          <a:cs typeface="+mn-cs"/>
                        </a:rPr>
                        <a:t>Brick &amp; Mortar structure / RCC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182880">
                <a:tc>
                  <a:txBody>
                    <a:bodyPr/>
                    <a:lstStyle/>
                    <a:p>
                      <a:pPr algn="l" fontAlgn="ctr"/>
                      <a:r>
                        <a:rPr lang="en-US" sz="1000" b="0" i="0" u="none" strike="noStrike" kern="1200" dirty="0">
                          <a:solidFill>
                            <a:srgbClr val="002060"/>
                          </a:solidFill>
                          <a:latin typeface="Calibri"/>
                          <a:ea typeface="+mn-ea"/>
                          <a:cs typeface="+mn-cs"/>
                        </a:rPr>
                        <a:t>Modern Pre Engineered Building (PEB)</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004">
                <a:tc>
                  <a:txBody>
                    <a:bodyPr/>
                    <a:lstStyle/>
                    <a:p>
                      <a:pPr algn="l" fontAlgn="ctr"/>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27" name="Title 7"/>
          <p:cNvSpPr txBox="1">
            <a:spLocks/>
          </p:cNvSpPr>
          <p:nvPr/>
        </p:nvSpPr>
        <p:spPr bwMode="gray">
          <a:xfrm>
            <a:off x="936175" y="41932"/>
            <a:ext cx="5439302" cy="922464"/>
          </a:xfrm>
          <a:prstGeom prst="rect">
            <a:avLst/>
          </a:prstGeom>
          <a:noFill/>
          <a:ln w="9525">
            <a:noFill/>
            <a:miter lim="800000"/>
            <a:headEnd/>
            <a:tailEnd/>
          </a:ln>
        </p:spPr>
        <p:txBody>
          <a:bodyPr vert="horz" wrap="square" lIns="0" tIns="0" rIns="0" bIns="0" numCol="1" anchor="ctr" anchorCtr="0" compatLnSpc="1">
            <a:prstTxWarp prst="textNoShape">
              <a:avLst/>
            </a:prstTxWarp>
          </a:bodyPr>
          <a:lstStyle/>
          <a:p>
            <a:pPr lvl="0" algn="l" defTabSz="731838" eaLnBrk="1" hangingPunct="1">
              <a:spcBef>
                <a:spcPct val="20000"/>
              </a:spcBef>
            </a:pPr>
            <a:r>
              <a:rPr lang="en-US" b="1" kern="0" dirty="0" smtClean="0">
                <a:solidFill>
                  <a:srgbClr val="FF0000"/>
                </a:solidFill>
                <a:latin typeface="Calibri" pitchFamily="34" charset="0"/>
              </a:rPr>
              <a:t>7.1 BUILDING STRUCTURE OF COLD STORAGES</a:t>
            </a:r>
            <a:endParaRPr lang="en-US" b="1" kern="0" dirty="0">
              <a:solidFill>
                <a:srgbClr val="FF0000"/>
              </a:solidFill>
              <a:latin typeface="Calibri" pitchFamily="34" charset="0"/>
            </a:endParaRPr>
          </a:p>
        </p:txBody>
      </p:sp>
      <p:graphicFrame>
        <p:nvGraphicFramePr>
          <p:cNvPr id="9" name="Table 8"/>
          <p:cNvGraphicFramePr>
            <a:graphicFrameLocks noGrp="1"/>
          </p:cNvGraphicFramePr>
          <p:nvPr>
            <p:extLst>
              <p:ext uri="{D42A27DB-BD31-4B8C-83A1-F6EECF244321}">
                <p14:modId xmlns:p14="http://schemas.microsoft.com/office/powerpoint/2010/main" xmlns="" val="1900869649"/>
              </p:ext>
            </p:extLst>
          </p:nvPr>
        </p:nvGraphicFramePr>
        <p:xfrm>
          <a:off x="304798" y="1630433"/>
          <a:ext cx="6271365" cy="19425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2144055"/>
                <a:gridCol w="825462"/>
                <a:gridCol w="825462"/>
                <a:gridCol w="825462"/>
                <a:gridCol w="825462"/>
                <a:gridCol w="825462"/>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All</a:t>
                      </a:r>
                    </a:p>
                    <a:p>
                      <a:pPr algn="ctr" fontAlgn="b"/>
                      <a:r>
                        <a:rPr lang="en-US" sz="1100" b="0" i="0" u="none" strike="noStrike" dirty="0" smtClean="0">
                          <a:solidFill>
                            <a:schemeClr val="bg2"/>
                          </a:solidFill>
                          <a:latin typeface="Calibri"/>
                        </a:rPr>
                        <a:t>(n=5003)</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Urban CS’s</a:t>
                      </a:r>
                    </a:p>
                    <a:p>
                      <a:pPr algn="ctr" fontAlgn="b"/>
                      <a:r>
                        <a:rPr lang="en-US" sz="1100" b="0" i="0" u="none" strike="noStrike" dirty="0" smtClean="0">
                          <a:solidFill>
                            <a:schemeClr val="bg2"/>
                          </a:solidFill>
                          <a:latin typeface="Calibri"/>
                        </a:rPr>
                        <a:t>(n=1481)</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Rural CS’s</a:t>
                      </a:r>
                    </a:p>
                    <a:p>
                      <a:pPr algn="ctr" fontAlgn="b"/>
                      <a:r>
                        <a:rPr lang="en-US" sz="1100" b="0" i="0" u="none" strike="noStrike" dirty="0" smtClean="0">
                          <a:solidFill>
                            <a:schemeClr val="bg2"/>
                          </a:solidFill>
                          <a:latin typeface="Calibri"/>
                        </a:rPr>
                        <a:t>(n=3522)</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NHB/NHM</a:t>
                      </a:r>
                    </a:p>
                    <a:p>
                      <a:pPr algn="ctr" fontAlgn="b"/>
                      <a:r>
                        <a:rPr lang="en-US" sz="1100" b="0" i="0" u="none" strike="noStrike" dirty="0" smtClean="0">
                          <a:solidFill>
                            <a:schemeClr val="bg2"/>
                          </a:solidFill>
                          <a:latin typeface="Calibri"/>
                        </a:rPr>
                        <a:t>(n=3061)</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Others</a:t>
                      </a:r>
                    </a:p>
                    <a:p>
                      <a:pPr algn="ctr" fontAlgn="b"/>
                      <a:r>
                        <a:rPr lang="en-US" sz="1100" b="0" i="0" u="none" strike="noStrike" dirty="0" smtClean="0">
                          <a:solidFill>
                            <a:schemeClr val="bg2"/>
                          </a:solidFill>
                          <a:latin typeface="Calibri"/>
                        </a:rPr>
                        <a:t>(n=1942)</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0927">
                <a:tc>
                  <a:txBody>
                    <a:bodyPr/>
                    <a:lstStyle/>
                    <a:p>
                      <a:pPr algn="l" fontAlgn="ctr"/>
                      <a:r>
                        <a:rPr lang="en-US" sz="1000" b="0" i="0" u="none" strike="noStrike" kern="1200" dirty="0">
                          <a:solidFill>
                            <a:srgbClr val="002060"/>
                          </a:solidFill>
                          <a:latin typeface="Calibri"/>
                          <a:ea typeface="+mn-ea"/>
                          <a:cs typeface="+mn-cs"/>
                        </a:rPr>
                        <a:t>Brick &amp; Mortar structure / RCC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06400">
                <a:tc>
                  <a:txBody>
                    <a:bodyPr/>
                    <a:lstStyle/>
                    <a:p>
                      <a:pPr algn="l" fontAlgn="ctr"/>
                      <a:r>
                        <a:rPr lang="en-US" sz="1000" b="0" i="0" u="none" strike="noStrike" kern="1200" dirty="0">
                          <a:solidFill>
                            <a:srgbClr val="002060"/>
                          </a:solidFill>
                          <a:latin typeface="Calibri"/>
                          <a:ea typeface="+mn-ea"/>
                          <a:cs typeface="+mn-cs"/>
                        </a:rPr>
                        <a:t>Modern Pre Engineered Building (PEB)</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04800">
                <a:tc>
                  <a:txBody>
                    <a:bodyPr/>
                    <a:lstStyle/>
                    <a:p>
                      <a:pPr algn="l" fontAlgn="ctr"/>
                      <a:r>
                        <a:rPr lang="en-US" sz="1000" b="0" i="0" u="none" strike="noStrike" kern="1200" dirty="0" smtClean="0">
                          <a:solidFill>
                            <a:srgbClr val="002060"/>
                          </a:solidFill>
                          <a:latin typeface="Calibri"/>
                          <a:ea typeface="+mn-ea"/>
                          <a:cs typeface="+mn-cs"/>
                        </a:rPr>
                        <a:t>Both</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21733">
                <a:tc>
                  <a:txBody>
                    <a:bodyPr/>
                    <a:lstStyle/>
                    <a:p>
                      <a:pPr algn="l" fontAlgn="ctr"/>
                      <a:r>
                        <a:rPr lang="en-US" sz="1000" b="0" i="0" u="none" strike="noStrike" kern="1200" dirty="0">
                          <a:solidFill>
                            <a:srgbClr val="002060"/>
                          </a:solidFill>
                          <a:latin typeface="Calibri"/>
                          <a:ea typeface="+mn-ea"/>
                          <a:cs typeface="+mn-cs"/>
                        </a:rPr>
                        <a:t>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6" name="Chart 115"/>
          <p:cNvGraphicFramePr/>
          <p:nvPr>
            <p:extLst>
              <p:ext uri="{D42A27DB-BD31-4B8C-83A1-F6EECF244321}">
                <p14:modId xmlns="" xmlns:p14="http://schemas.microsoft.com/office/powerpoint/2010/main" val="1712051055"/>
              </p:ext>
            </p:extLst>
          </p:nvPr>
        </p:nvGraphicFramePr>
        <p:xfrm>
          <a:off x="5580334" y="2107750"/>
          <a:ext cx="1212308" cy="1383452"/>
        </p:xfrm>
        <a:graphic>
          <a:graphicData uri="http://schemas.openxmlformats.org/drawingml/2006/chart">
            <c:chart xmlns:c="http://schemas.openxmlformats.org/drawingml/2006/chart" xmlns:r="http://schemas.openxmlformats.org/officeDocument/2006/relationships" r:id="rId2"/>
          </a:graphicData>
        </a:graphic>
      </p:graphicFrame>
      <p:sp>
        <p:nvSpPr>
          <p:cNvPr id="8" name="Title 7"/>
          <p:cNvSpPr>
            <a:spLocks noGrp="1"/>
          </p:cNvSpPr>
          <p:nvPr>
            <p:ph type="title"/>
          </p:nvPr>
        </p:nvSpPr>
        <p:spPr/>
        <p:txBody>
          <a:bodyPr/>
          <a:lstStyle/>
          <a:p>
            <a:r>
              <a:rPr lang="en-US" dirty="0" smtClean="0"/>
              <a:t>7.2 RECENT </a:t>
            </a:r>
            <a:r>
              <a:rPr lang="en-US" dirty="0"/>
              <a:t>UPGRADE </a:t>
            </a:r>
            <a:r>
              <a:rPr lang="en-US" dirty="0" smtClean="0"/>
              <a:t>TO THE </a:t>
            </a:r>
            <a:r>
              <a:rPr lang="en-US" dirty="0"/>
              <a:t>BUILDING</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42" name="TextBox 141"/>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65" name="Round Diagonal Corner Rectangle 64"/>
          <p:cNvSpPr/>
          <p:nvPr/>
        </p:nvSpPr>
        <p:spPr bwMode="auto">
          <a:xfrm>
            <a:off x="338287" y="3902081"/>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Almost 3/4ths of CS’s have not had any recent upgrade. This trend holds true for Type H CS’s which drives the All India figure.</a:t>
            </a:r>
          </a:p>
          <a:p>
            <a:pPr marL="177800" lvl="1" indent="-177800" algn="l">
              <a:buFont typeface="Arial" pitchFamily="34" charset="0"/>
              <a:buChar char="•"/>
            </a:pPr>
            <a:r>
              <a:rPr lang="en-US" sz="1200" dirty="0" smtClean="0">
                <a:solidFill>
                  <a:srgbClr val="002060"/>
                </a:solidFill>
                <a:latin typeface="Calibri" pitchFamily="34" charset="0"/>
              </a:rPr>
              <a:t>38% of Type M CS’s have had recent upgrades </a:t>
            </a:r>
            <a:endParaRPr lang="en-US" sz="1200" dirty="0">
              <a:solidFill>
                <a:srgbClr val="002060"/>
              </a:solidFill>
              <a:latin typeface="Calibri" pitchFamily="34" charset="0"/>
            </a:endParaRPr>
          </a:p>
        </p:txBody>
      </p:sp>
      <p:sp>
        <p:nvSpPr>
          <p:cNvPr id="66" name="Round Diagonal Corner Rectangle 65"/>
          <p:cNvSpPr/>
          <p:nvPr/>
        </p:nvSpPr>
        <p:spPr bwMode="auto">
          <a:xfrm>
            <a:off x="338287" y="8611259"/>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Across zones, majority of the CS’s have not had any recent upgrade.</a:t>
            </a:r>
            <a:endParaRPr lang="en-US" sz="1200" dirty="0">
              <a:solidFill>
                <a:srgbClr val="002060"/>
              </a:solidFill>
              <a:latin typeface="Calibri" pitchFamily="34" charset="0"/>
            </a:endParaRPr>
          </a:p>
        </p:txBody>
      </p:sp>
      <p:cxnSp>
        <p:nvCxnSpPr>
          <p:cNvPr id="67" name="Straight Connector 66"/>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68" name="TextBox 67"/>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77" name="Chart 76"/>
          <p:cNvGraphicFramePr/>
          <p:nvPr>
            <p:extLst>
              <p:ext uri="{D42A27DB-BD31-4B8C-83A1-F6EECF244321}">
                <p14:modId xmlns="" xmlns:p14="http://schemas.microsoft.com/office/powerpoint/2010/main" val="1712051055"/>
              </p:ext>
            </p:extLst>
          </p:nvPr>
        </p:nvGraphicFramePr>
        <p:xfrm>
          <a:off x="108494" y="2104575"/>
          <a:ext cx="1212308" cy="13834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84" name="Chart 83"/>
          <p:cNvGraphicFramePr/>
          <p:nvPr>
            <p:extLst>
              <p:ext uri="{D42A27DB-BD31-4B8C-83A1-F6EECF244321}">
                <p14:modId xmlns="" xmlns:p14="http://schemas.microsoft.com/office/powerpoint/2010/main" val="1712051055"/>
              </p:ext>
            </p:extLst>
          </p:nvPr>
        </p:nvGraphicFramePr>
        <p:xfrm>
          <a:off x="1202862" y="2104575"/>
          <a:ext cx="1212308" cy="1383452"/>
        </p:xfrm>
        <a:graphic>
          <a:graphicData uri="http://schemas.openxmlformats.org/drawingml/2006/chart">
            <c:chart xmlns:c="http://schemas.openxmlformats.org/drawingml/2006/chart" xmlns:r="http://schemas.openxmlformats.org/officeDocument/2006/relationships" r:id="rId4"/>
          </a:graphicData>
        </a:graphic>
      </p:graphicFrame>
      <p:grpSp>
        <p:nvGrpSpPr>
          <p:cNvPr id="2" name="Group 75"/>
          <p:cNvGrpSpPr/>
          <p:nvPr/>
        </p:nvGrpSpPr>
        <p:grpSpPr>
          <a:xfrm>
            <a:off x="2680248" y="3309081"/>
            <a:ext cx="1606550" cy="326405"/>
            <a:chOff x="4239784" y="4326345"/>
            <a:chExt cx="1606550" cy="326405"/>
          </a:xfrm>
        </p:grpSpPr>
        <p:sp>
          <p:nvSpPr>
            <p:cNvPr id="95" name="Rectangle 94"/>
            <p:cNvSpPr/>
            <p:nvPr/>
          </p:nvSpPr>
          <p:spPr bwMode="auto">
            <a:xfrm>
              <a:off x="4239784" y="4326345"/>
              <a:ext cx="1606550"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4313313" y="4388177"/>
              <a:ext cx="1476461" cy="189673"/>
              <a:chOff x="659335" y="1411290"/>
              <a:chExt cx="1476461" cy="189673"/>
            </a:xfrm>
          </p:grpSpPr>
          <p:grpSp>
            <p:nvGrpSpPr>
              <p:cNvPr id="5" name="Group 22"/>
              <p:cNvGrpSpPr/>
              <p:nvPr/>
            </p:nvGrpSpPr>
            <p:grpSpPr>
              <a:xfrm>
                <a:off x="659335" y="1411290"/>
                <a:ext cx="350593" cy="184666"/>
                <a:chOff x="2001613" y="3943350"/>
                <a:chExt cx="350593" cy="184666"/>
              </a:xfrm>
            </p:grpSpPr>
            <p:sp>
              <p:nvSpPr>
                <p:cNvPr id="103"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4"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6" name="Group 21"/>
              <p:cNvGrpSpPr/>
              <p:nvPr/>
            </p:nvGrpSpPr>
            <p:grpSpPr>
              <a:xfrm>
                <a:off x="1123367" y="1416297"/>
                <a:ext cx="1012429" cy="184666"/>
                <a:chOff x="3016508" y="3684038"/>
                <a:chExt cx="1012429" cy="184666"/>
              </a:xfrm>
            </p:grpSpPr>
            <p:sp>
              <p:nvSpPr>
                <p:cNvPr id="99" name="Rectangle 14"/>
                <p:cNvSpPr>
                  <a:spLocks noChangeArrowheads="1"/>
                </p:cNvSpPr>
                <p:nvPr/>
              </p:nvSpPr>
              <p:spPr bwMode="auto">
                <a:xfrm>
                  <a:off x="30165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0" name="Rectangle 15"/>
                <p:cNvSpPr>
                  <a:spLocks noChangeArrowheads="1"/>
                </p:cNvSpPr>
                <p:nvPr/>
              </p:nvSpPr>
              <p:spPr bwMode="auto">
                <a:xfrm>
                  <a:off x="31625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sp>
              <p:nvSpPr>
                <p:cNvPr id="101" name="Rectangle 14"/>
                <p:cNvSpPr>
                  <a:spLocks noChangeArrowheads="1"/>
                </p:cNvSpPr>
                <p:nvPr/>
              </p:nvSpPr>
              <p:spPr bwMode="auto">
                <a:xfrm>
                  <a:off x="3480533" y="3725313"/>
                  <a:ext cx="101600" cy="101600"/>
                </a:xfrm>
                <a:prstGeom prst="rect">
                  <a:avLst/>
                </a:prstGeom>
                <a:solidFill>
                  <a:srgbClr val="D9D9D9"/>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02" name="Rectangle 15"/>
                <p:cNvSpPr>
                  <a:spLocks noChangeArrowheads="1"/>
                </p:cNvSpPr>
                <p:nvPr/>
              </p:nvSpPr>
              <p:spPr bwMode="auto">
                <a:xfrm>
                  <a:off x="3626583" y="3684038"/>
                  <a:ext cx="402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DK/CS</a:t>
                  </a:r>
                  <a:endParaRPr lang="en-US" sz="1200" b="1" i="1" dirty="0">
                    <a:solidFill>
                      <a:srgbClr val="002060"/>
                    </a:solidFill>
                    <a:latin typeface="Arial" pitchFamily="34" charset="0"/>
                  </a:endParaRPr>
                </a:p>
              </p:txBody>
            </p:sp>
          </p:grpSp>
        </p:grpSp>
      </p:grpSp>
      <p:grpSp>
        <p:nvGrpSpPr>
          <p:cNvPr id="7" name="Group 75"/>
          <p:cNvGrpSpPr/>
          <p:nvPr/>
        </p:nvGrpSpPr>
        <p:grpSpPr>
          <a:xfrm>
            <a:off x="2680248" y="7387595"/>
            <a:ext cx="1606550" cy="326405"/>
            <a:chOff x="4239784" y="4326345"/>
            <a:chExt cx="1606550" cy="326405"/>
          </a:xfrm>
        </p:grpSpPr>
        <p:sp>
          <p:nvSpPr>
            <p:cNvPr id="106" name="Rectangle 105"/>
            <p:cNvSpPr/>
            <p:nvPr/>
          </p:nvSpPr>
          <p:spPr bwMode="auto">
            <a:xfrm>
              <a:off x="4239784" y="4326345"/>
              <a:ext cx="1606550" cy="3264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9" name="Group 78"/>
            <p:cNvGrpSpPr/>
            <p:nvPr/>
          </p:nvGrpSpPr>
          <p:grpSpPr>
            <a:xfrm>
              <a:off x="4313313" y="4388177"/>
              <a:ext cx="1476461" cy="189673"/>
              <a:chOff x="659335" y="1411290"/>
              <a:chExt cx="1476461" cy="189673"/>
            </a:xfrm>
          </p:grpSpPr>
          <p:grpSp>
            <p:nvGrpSpPr>
              <p:cNvPr id="10" name="Group 22"/>
              <p:cNvGrpSpPr/>
              <p:nvPr/>
            </p:nvGrpSpPr>
            <p:grpSpPr>
              <a:xfrm>
                <a:off x="659335" y="1411290"/>
                <a:ext cx="350593" cy="184666"/>
                <a:chOff x="2001613" y="3943350"/>
                <a:chExt cx="350593" cy="184666"/>
              </a:xfrm>
            </p:grpSpPr>
            <p:sp>
              <p:nvSpPr>
                <p:cNvPr id="114" name="Rectangle 12"/>
                <p:cNvSpPr>
                  <a:spLocks noChangeArrowheads="1"/>
                </p:cNvSpPr>
                <p:nvPr/>
              </p:nvSpPr>
              <p:spPr bwMode="auto">
                <a:xfrm>
                  <a:off x="2001613" y="3984625"/>
                  <a:ext cx="100013" cy="101600"/>
                </a:xfrm>
                <a:prstGeom prst="rect">
                  <a:avLst/>
                </a:prstGeom>
                <a:solidFill>
                  <a:srgbClr val="92D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15" name="Rectangle 13"/>
                <p:cNvSpPr>
                  <a:spLocks noChangeArrowheads="1"/>
                </p:cNvSpPr>
                <p:nvPr/>
              </p:nvSpPr>
              <p:spPr bwMode="auto">
                <a:xfrm>
                  <a:off x="2147663" y="3943350"/>
                  <a:ext cx="20454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Yes</a:t>
                  </a:r>
                  <a:endParaRPr lang="en-US" sz="1200" b="1" i="1" dirty="0">
                    <a:solidFill>
                      <a:srgbClr val="002060"/>
                    </a:solidFill>
                    <a:latin typeface="Arial" pitchFamily="34" charset="0"/>
                  </a:endParaRPr>
                </a:p>
              </p:txBody>
            </p:sp>
          </p:grpSp>
          <p:grpSp>
            <p:nvGrpSpPr>
              <p:cNvPr id="11" name="Group 21"/>
              <p:cNvGrpSpPr/>
              <p:nvPr/>
            </p:nvGrpSpPr>
            <p:grpSpPr>
              <a:xfrm>
                <a:off x="1123367" y="1416297"/>
                <a:ext cx="1012429" cy="184666"/>
                <a:chOff x="3016508" y="3684038"/>
                <a:chExt cx="1012429" cy="184666"/>
              </a:xfrm>
            </p:grpSpPr>
            <p:sp>
              <p:nvSpPr>
                <p:cNvPr id="110" name="Rectangle 14"/>
                <p:cNvSpPr>
                  <a:spLocks noChangeArrowheads="1"/>
                </p:cNvSpPr>
                <p:nvPr/>
              </p:nvSpPr>
              <p:spPr bwMode="auto">
                <a:xfrm>
                  <a:off x="3016508" y="3725313"/>
                  <a:ext cx="101600" cy="101600"/>
                </a:xfrm>
                <a:prstGeom prst="rect">
                  <a:avLst/>
                </a:prstGeom>
                <a:solidFill>
                  <a:schemeClr val="accent1">
                    <a:lumMod val="40000"/>
                    <a:lumOff val="60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11" name="Rectangle 15"/>
                <p:cNvSpPr>
                  <a:spLocks noChangeArrowheads="1"/>
                </p:cNvSpPr>
                <p:nvPr/>
              </p:nvSpPr>
              <p:spPr bwMode="auto">
                <a:xfrm>
                  <a:off x="3162558" y="3684038"/>
                  <a:ext cx="182742"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No</a:t>
                  </a:r>
                  <a:endParaRPr lang="en-US" sz="1200" b="1" i="1" dirty="0">
                    <a:solidFill>
                      <a:srgbClr val="002060"/>
                    </a:solidFill>
                    <a:latin typeface="Arial" pitchFamily="34" charset="0"/>
                  </a:endParaRPr>
                </a:p>
              </p:txBody>
            </p:sp>
            <p:sp>
              <p:nvSpPr>
                <p:cNvPr id="112" name="Rectangle 14"/>
                <p:cNvSpPr>
                  <a:spLocks noChangeArrowheads="1"/>
                </p:cNvSpPr>
                <p:nvPr/>
              </p:nvSpPr>
              <p:spPr bwMode="auto">
                <a:xfrm>
                  <a:off x="3480533" y="3725313"/>
                  <a:ext cx="101600" cy="101600"/>
                </a:xfrm>
                <a:prstGeom prst="rect">
                  <a:avLst/>
                </a:prstGeom>
                <a:solidFill>
                  <a:schemeClr val="bg1">
                    <a:lumMod val="85000"/>
                  </a:schemeClr>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13" name="Rectangle 15"/>
                <p:cNvSpPr>
                  <a:spLocks noChangeArrowheads="1"/>
                </p:cNvSpPr>
                <p:nvPr/>
              </p:nvSpPr>
              <p:spPr bwMode="auto">
                <a:xfrm>
                  <a:off x="3626583" y="3684038"/>
                  <a:ext cx="40235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DK/CS</a:t>
                  </a:r>
                  <a:endParaRPr lang="en-US" sz="1200" b="1" i="1" dirty="0">
                    <a:solidFill>
                      <a:srgbClr val="002060"/>
                    </a:solidFill>
                    <a:latin typeface="Arial" pitchFamily="34" charset="0"/>
                  </a:endParaRPr>
                </a:p>
              </p:txBody>
            </p:sp>
          </p:grpSp>
        </p:grpSp>
      </p:grpSp>
      <p:graphicFrame>
        <p:nvGraphicFramePr>
          <p:cNvPr id="117" name="Chart 116"/>
          <p:cNvGraphicFramePr/>
          <p:nvPr>
            <p:extLst>
              <p:ext uri="{D42A27DB-BD31-4B8C-83A1-F6EECF244321}">
                <p14:modId xmlns="" xmlns:p14="http://schemas.microsoft.com/office/powerpoint/2010/main" val="1712051055"/>
              </p:ext>
            </p:extLst>
          </p:nvPr>
        </p:nvGraphicFramePr>
        <p:xfrm>
          <a:off x="2297230" y="2104575"/>
          <a:ext cx="1212308" cy="13834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18" name="Chart 117"/>
          <p:cNvGraphicFramePr/>
          <p:nvPr>
            <p:extLst>
              <p:ext uri="{D42A27DB-BD31-4B8C-83A1-F6EECF244321}">
                <p14:modId xmlns="" xmlns:p14="http://schemas.microsoft.com/office/powerpoint/2010/main" val="1712051055"/>
              </p:ext>
            </p:extLst>
          </p:nvPr>
        </p:nvGraphicFramePr>
        <p:xfrm>
          <a:off x="3391598" y="2104575"/>
          <a:ext cx="1212308" cy="13834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119" name="Chart 118"/>
          <p:cNvGraphicFramePr/>
          <p:nvPr>
            <p:extLst>
              <p:ext uri="{D42A27DB-BD31-4B8C-83A1-F6EECF244321}">
                <p14:modId xmlns="" xmlns:p14="http://schemas.microsoft.com/office/powerpoint/2010/main" val="1712051055"/>
              </p:ext>
            </p:extLst>
          </p:nvPr>
        </p:nvGraphicFramePr>
        <p:xfrm>
          <a:off x="4485966" y="2104575"/>
          <a:ext cx="1212308" cy="1383452"/>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120" name="Chart 119"/>
          <p:cNvGraphicFramePr/>
          <p:nvPr>
            <p:extLst>
              <p:ext uri="{D42A27DB-BD31-4B8C-83A1-F6EECF244321}">
                <p14:modId xmlns="" xmlns:p14="http://schemas.microsoft.com/office/powerpoint/2010/main" val="1712051055"/>
              </p:ext>
            </p:extLst>
          </p:nvPr>
        </p:nvGraphicFramePr>
        <p:xfrm>
          <a:off x="5580334" y="6039983"/>
          <a:ext cx="1212308" cy="13834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121" name="Chart 120"/>
          <p:cNvGraphicFramePr/>
          <p:nvPr>
            <p:extLst>
              <p:ext uri="{D42A27DB-BD31-4B8C-83A1-F6EECF244321}">
                <p14:modId xmlns="" xmlns:p14="http://schemas.microsoft.com/office/powerpoint/2010/main" val="1712051055"/>
              </p:ext>
            </p:extLst>
          </p:nvPr>
        </p:nvGraphicFramePr>
        <p:xfrm>
          <a:off x="108494" y="6036808"/>
          <a:ext cx="1212308" cy="13834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122" name="Chart 121"/>
          <p:cNvGraphicFramePr/>
          <p:nvPr>
            <p:extLst>
              <p:ext uri="{D42A27DB-BD31-4B8C-83A1-F6EECF244321}">
                <p14:modId xmlns="" xmlns:p14="http://schemas.microsoft.com/office/powerpoint/2010/main" val="1712051055"/>
              </p:ext>
            </p:extLst>
          </p:nvPr>
        </p:nvGraphicFramePr>
        <p:xfrm>
          <a:off x="1476454" y="6036808"/>
          <a:ext cx="1212308" cy="13834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123" name="Chart 122"/>
          <p:cNvGraphicFramePr/>
          <p:nvPr>
            <p:extLst>
              <p:ext uri="{D42A27DB-BD31-4B8C-83A1-F6EECF244321}">
                <p14:modId xmlns="" xmlns:p14="http://schemas.microsoft.com/office/powerpoint/2010/main" val="1712051055"/>
              </p:ext>
            </p:extLst>
          </p:nvPr>
        </p:nvGraphicFramePr>
        <p:xfrm>
          <a:off x="2844414" y="6036808"/>
          <a:ext cx="1212308" cy="13834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124" name="Chart 123"/>
          <p:cNvGraphicFramePr/>
          <p:nvPr>
            <p:extLst>
              <p:ext uri="{D42A27DB-BD31-4B8C-83A1-F6EECF244321}">
                <p14:modId xmlns="" xmlns:p14="http://schemas.microsoft.com/office/powerpoint/2010/main" val="1712051055"/>
              </p:ext>
            </p:extLst>
          </p:nvPr>
        </p:nvGraphicFramePr>
        <p:xfrm>
          <a:off x="4212374" y="6036808"/>
          <a:ext cx="1212308" cy="1383452"/>
        </p:xfrm>
        <a:graphic>
          <a:graphicData uri="http://schemas.openxmlformats.org/drawingml/2006/chart">
            <c:chart xmlns:c="http://schemas.openxmlformats.org/drawingml/2006/chart" xmlns:r="http://schemas.openxmlformats.org/officeDocument/2006/relationships" r:id="rId12"/>
          </a:graphicData>
        </a:graphic>
      </p:graphicFrame>
      <p:sp>
        <p:nvSpPr>
          <p:cNvPr id="55" name="TextBox 54"/>
          <p:cNvSpPr txBox="1"/>
          <p:nvPr/>
        </p:nvSpPr>
        <p:spPr>
          <a:xfrm>
            <a:off x="323606" y="1807577"/>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56" name="TextBox 55"/>
          <p:cNvSpPr txBox="1"/>
          <p:nvPr/>
        </p:nvSpPr>
        <p:spPr>
          <a:xfrm>
            <a:off x="1342203" y="1807577"/>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57" name="TextBox 56"/>
          <p:cNvSpPr txBox="1"/>
          <p:nvPr/>
        </p:nvSpPr>
        <p:spPr>
          <a:xfrm>
            <a:off x="2461658" y="1807577"/>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P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58" name="TextBox 57"/>
          <p:cNvSpPr txBox="1"/>
          <p:nvPr/>
        </p:nvSpPr>
        <p:spPr>
          <a:xfrm>
            <a:off x="3417185" y="1807577"/>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59" name="TextBox 58"/>
          <p:cNvSpPr txBox="1"/>
          <p:nvPr/>
        </p:nvSpPr>
        <p:spPr>
          <a:xfrm>
            <a:off x="4430504" y="1807577"/>
            <a:ext cx="1320754"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60" name="TextBox 59"/>
          <p:cNvSpPr txBox="1"/>
          <p:nvPr/>
        </p:nvSpPr>
        <p:spPr>
          <a:xfrm>
            <a:off x="5511846" y="1638300"/>
            <a:ext cx="1320754" cy="600164"/>
          </a:xfrm>
          <a:prstGeom prst="rect">
            <a:avLst/>
          </a:prstGeom>
          <a:noFill/>
        </p:spPr>
        <p:txBody>
          <a:bodyPr wrap="squar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sp>
        <p:nvSpPr>
          <p:cNvPr id="61" name="TextBox 60"/>
          <p:cNvSpPr txBox="1"/>
          <p:nvPr/>
        </p:nvSpPr>
        <p:spPr>
          <a:xfrm>
            <a:off x="349006" y="5823808"/>
            <a:ext cx="766222" cy="430887"/>
          </a:xfrm>
          <a:prstGeom prst="rect">
            <a:avLst/>
          </a:prstGeom>
          <a:noFill/>
        </p:spPr>
        <p:txBody>
          <a:bodyPr wrap="squar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62" name="TextBox 61"/>
          <p:cNvSpPr txBox="1"/>
          <p:nvPr/>
        </p:nvSpPr>
        <p:spPr>
          <a:xfrm>
            <a:off x="1630002" y="5823808"/>
            <a:ext cx="956888"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North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63" name="TextBox 62"/>
          <p:cNvSpPr txBox="1"/>
          <p:nvPr/>
        </p:nvSpPr>
        <p:spPr>
          <a:xfrm>
            <a:off x="2987364" y="5823808"/>
            <a:ext cx="1071450" cy="430887"/>
          </a:xfrm>
          <a:prstGeom prst="rect">
            <a:avLst/>
          </a:prstGeom>
          <a:noFill/>
        </p:spPr>
        <p:txBody>
          <a:bodyPr wrap="squar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East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71" name="TextBox 70"/>
          <p:cNvSpPr txBox="1"/>
          <p:nvPr/>
        </p:nvSpPr>
        <p:spPr>
          <a:xfrm>
            <a:off x="4268788" y="5823808"/>
            <a:ext cx="1172784" cy="430887"/>
          </a:xfrm>
          <a:prstGeom prst="rect">
            <a:avLst/>
          </a:prstGeom>
          <a:noFill/>
        </p:spPr>
        <p:txBody>
          <a:bodyPr wrap="square" rtlCol="0">
            <a:spAutoFit/>
          </a:bodyPr>
          <a:lstStyle/>
          <a:p>
            <a:r>
              <a:rPr lang="en-US" sz="1100" b="1" dirty="0" smtClean="0">
                <a:solidFill>
                  <a:srgbClr val="002060"/>
                </a:solidFill>
                <a:latin typeface="Calibri" pitchFamily="34" charset="0"/>
              </a:rPr>
              <a:t>West</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72" name="TextBox 71"/>
          <p:cNvSpPr txBox="1"/>
          <p:nvPr/>
        </p:nvSpPr>
        <p:spPr>
          <a:xfrm>
            <a:off x="5537246" y="5823808"/>
            <a:ext cx="1320754" cy="430887"/>
          </a:xfrm>
          <a:prstGeom prst="rect">
            <a:avLst/>
          </a:prstGeom>
          <a:noFill/>
        </p:spPr>
        <p:txBody>
          <a:bodyPr wrap="square" rtlCol="0">
            <a:spAutoFit/>
          </a:bodyPr>
          <a:lstStyle/>
          <a:p>
            <a:r>
              <a:rPr lang="en-US" sz="1100" b="1" dirty="0" smtClean="0">
                <a:solidFill>
                  <a:srgbClr val="002060"/>
                </a:solidFill>
                <a:latin typeface="Calibri" pitchFamily="34" charset="0"/>
              </a:rPr>
              <a:t>South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ound Diagonal Corner Rectangle 15"/>
          <p:cNvSpPr/>
          <p:nvPr/>
        </p:nvSpPr>
        <p:spPr bwMode="auto">
          <a:xfrm>
            <a:off x="338287" y="849641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Majority CS’s across almost all states have had no recent upgrades.</a:t>
            </a:r>
          </a:p>
          <a:p>
            <a:pPr marL="177800" lvl="1" indent="-177800" algn="l">
              <a:buFont typeface="Arial" pitchFamily="34" charset="0"/>
              <a:buChar char="•"/>
            </a:pPr>
            <a:r>
              <a:rPr lang="en-US" sz="1200" dirty="0" smtClean="0">
                <a:solidFill>
                  <a:srgbClr val="002060"/>
                </a:solidFill>
                <a:latin typeface="Calibri" pitchFamily="34" charset="0"/>
              </a:rPr>
              <a:t>More than 50% cold stores in Orissa and 44% in WB have had recent upgrades in the building.</a:t>
            </a:r>
          </a:p>
        </p:txBody>
      </p:sp>
      <p:sp>
        <p:nvSpPr>
          <p:cNvPr id="8" name="Title 7"/>
          <p:cNvSpPr>
            <a:spLocks noGrp="1"/>
          </p:cNvSpPr>
          <p:nvPr>
            <p:ph type="title"/>
          </p:nvPr>
        </p:nvSpPr>
        <p:spPr/>
        <p:txBody>
          <a:bodyPr/>
          <a:lstStyle/>
          <a:p>
            <a:r>
              <a:rPr lang="en-US" dirty="0" smtClean="0"/>
              <a:t>7.2 RECENT UPGRADE TO THE BUILDING</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42" name="TextBox 141"/>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36" name="TextBox 35"/>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7" name="Table 16"/>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13716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Yes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No</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 xmlns:p14="http://schemas.microsoft.com/office/powerpoint/2010/main" val="1900869649"/>
              </p:ext>
            </p:extLst>
          </p:nvPr>
        </p:nvGraphicFramePr>
        <p:xfrm>
          <a:off x="304801" y="3224442"/>
          <a:ext cx="6305549" cy="13716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Yes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No</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9" name="Table 18"/>
          <p:cNvGraphicFramePr>
            <a:graphicFrameLocks noGrp="1"/>
          </p:cNvGraphicFramePr>
          <p:nvPr>
            <p:extLst>
              <p:ext uri="{D42A27DB-BD31-4B8C-83A1-F6EECF244321}">
                <p14:modId xmlns="" xmlns:p14="http://schemas.microsoft.com/office/powerpoint/2010/main" val="1900869649"/>
              </p:ext>
            </p:extLst>
          </p:nvPr>
        </p:nvGraphicFramePr>
        <p:xfrm>
          <a:off x="304801" y="4915809"/>
          <a:ext cx="6305553" cy="13716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504827"/>
                <a:gridCol w="591035"/>
                <a:gridCol w="570791"/>
                <a:gridCol w="525071"/>
                <a:gridCol w="547931"/>
                <a:gridCol w="547931"/>
                <a:gridCol w="444535"/>
                <a:gridCol w="688490"/>
                <a:gridCol w="510768"/>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(n=2)</a:t>
                      </a: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Yes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No</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6607175"/>
          <a:ext cx="6336792" cy="13716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1600"/>
                <a:gridCol w="502920"/>
                <a:gridCol w="621792"/>
                <a:gridCol w="621792"/>
                <a:gridCol w="621792"/>
                <a:gridCol w="621792"/>
                <a:gridCol w="731520"/>
                <a:gridCol w="621792"/>
                <a:gridCol w="621792"/>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74320">
                <a:tc>
                  <a:txBody>
                    <a:bodyPr/>
                    <a:lstStyle/>
                    <a:p>
                      <a:pPr algn="l" fontAlgn="ctr"/>
                      <a:r>
                        <a:rPr lang="en-US" sz="1000" b="0" i="0" u="none" strike="noStrike" kern="1200" dirty="0">
                          <a:solidFill>
                            <a:srgbClr val="002060"/>
                          </a:solidFill>
                          <a:latin typeface="Calibri"/>
                          <a:ea typeface="+mn-ea"/>
                          <a:cs typeface="+mn-cs"/>
                        </a:rPr>
                        <a:t>Yes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No</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74320">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ound Diagonal Corner Rectangle 15"/>
          <p:cNvSpPr/>
          <p:nvPr/>
        </p:nvSpPr>
        <p:spPr bwMode="auto">
          <a:xfrm>
            <a:off x="338287" y="7989904"/>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45% of the cooperatives have had an upgrade recently.</a:t>
            </a:r>
          </a:p>
          <a:p>
            <a:pPr marL="177800" lvl="1" indent="-177800" algn="l">
              <a:buFont typeface="Arial" pitchFamily="34" charset="0"/>
              <a:buChar char="•"/>
            </a:pPr>
            <a:r>
              <a:rPr lang="en-US" sz="1200" dirty="0" smtClean="0">
                <a:solidFill>
                  <a:srgbClr val="002060"/>
                </a:solidFill>
                <a:latin typeface="Calibri" pitchFamily="34" charset="0"/>
              </a:rPr>
              <a:t>Close to 3 out of 4 government run cold storages have not had an upgrade recently. </a:t>
            </a:r>
          </a:p>
        </p:txBody>
      </p:sp>
      <p:sp>
        <p:nvSpPr>
          <p:cNvPr id="8" name="Title 7"/>
          <p:cNvSpPr>
            <a:spLocks noGrp="1"/>
          </p:cNvSpPr>
          <p:nvPr>
            <p:ph type="title"/>
          </p:nvPr>
        </p:nvSpPr>
        <p:spPr/>
        <p:txBody>
          <a:bodyPr/>
          <a:lstStyle/>
          <a:p>
            <a:r>
              <a:rPr lang="en-US" dirty="0" smtClean="0"/>
              <a:t>7.2 RECENT UPGRADE TO THE BUILDING</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42" name="TextBox 141"/>
          <p:cNvSpPr txBox="1"/>
          <p:nvPr/>
        </p:nvSpPr>
        <p:spPr>
          <a:xfrm>
            <a:off x="4457206" y="9669645"/>
            <a:ext cx="965329"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graphicFrame>
        <p:nvGraphicFramePr>
          <p:cNvPr id="17" name="Table 16"/>
          <p:cNvGraphicFramePr>
            <a:graphicFrameLocks noGrp="1"/>
          </p:cNvGraphicFramePr>
          <p:nvPr>
            <p:extLst>
              <p:ext uri="{D42A27DB-BD31-4B8C-83A1-F6EECF244321}">
                <p14:modId xmlns="" xmlns:p14="http://schemas.microsoft.com/office/powerpoint/2010/main" val="1900869649"/>
              </p:ext>
            </p:extLst>
          </p:nvPr>
        </p:nvGraphicFramePr>
        <p:xfrm>
          <a:off x="304802" y="3598662"/>
          <a:ext cx="6255023" cy="1638356"/>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05337"/>
                <a:gridCol w="1069450"/>
                <a:gridCol w="970059"/>
                <a:gridCol w="970059"/>
                <a:gridCol w="970059"/>
                <a:gridCol w="970059"/>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Proprietorship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(n=1336)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Partnership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(n=1677)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 Ltd. </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(n=174)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 Ltd.</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(n=1563)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10843">
                <a:tc>
                  <a:txBody>
                    <a:bodyPr/>
                    <a:lstStyle/>
                    <a:p>
                      <a:pPr algn="l" fontAlgn="ctr"/>
                      <a:r>
                        <a:rPr lang="en-US" sz="1000" b="0" i="0" u="none" strike="noStrike" kern="1200" dirty="0">
                          <a:solidFill>
                            <a:srgbClr val="002060"/>
                          </a:solidFill>
                          <a:latin typeface="Calibri"/>
                          <a:ea typeface="+mn-ea"/>
                          <a:cs typeface="+mn-cs"/>
                        </a:rPr>
                        <a:t>Yes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46364">
                <a:tc>
                  <a:txBody>
                    <a:bodyPr/>
                    <a:lstStyle/>
                    <a:p>
                      <a:pPr algn="l" fontAlgn="ctr"/>
                      <a:r>
                        <a:rPr lang="en-US" sz="1000" b="0" i="0" u="none" strike="noStrike" kern="1200" dirty="0">
                          <a:solidFill>
                            <a:srgbClr val="002060"/>
                          </a:solidFill>
                          <a:latin typeface="Calibri"/>
                          <a:ea typeface="+mn-ea"/>
                          <a:cs typeface="+mn-cs"/>
                        </a:rPr>
                        <a:t>No</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32509">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 xmlns:p14="http://schemas.microsoft.com/office/powerpoint/2010/main" val="1900869649"/>
              </p:ext>
            </p:extLst>
          </p:nvPr>
        </p:nvGraphicFramePr>
        <p:xfrm>
          <a:off x="304801" y="5539419"/>
          <a:ext cx="6274904" cy="1623381"/>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25216"/>
                <a:gridCol w="1237422"/>
                <a:gridCol w="1237422"/>
                <a:gridCol w="1237422"/>
                <a:gridCol w="1237422"/>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Cooperative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Government</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(Co./Dept./PSU)</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Not mentioned ownership type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8159">
                <a:tc>
                  <a:txBody>
                    <a:bodyPr/>
                    <a:lstStyle/>
                    <a:p>
                      <a:pPr algn="l" fontAlgn="ctr"/>
                      <a:r>
                        <a:rPr lang="en-US" sz="1000" b="0" i="0" u="none" strike="noStrike" kern="1200" dirty="0">
                          <a:solidFill>
                            <a:srgbClr val="002060"/>
                          </a:solidFill>
                          <a:latin typeface="Calibri"/>
                          <a:ea typeface="+mn-ea"/>
                          <a:cs typeface="+mn-cs"/>
                        </a:rPr>
                        <a:t>Yes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0218">
                <a:tc>
                  <a:txBody>
                    <a:bodyPr/>
                    <a:lstStyle/>
                    <a:p>
                      <a:pPr algn="l" fontAlgn="ctr"/>
                      <a:r>
                        <a:rPr lang="en-US" sz="1000" b="0" i="0" u="none" strike="noStrike" kern="1200" dirty="0">
                          <a:solidFill>
                            <a:srgbClr val="002060"/>
                          </a:solidFill>
                          <a:latin typeface="Calibri"/>
                          <a:ea typeface="+mn-ea"/>
                          <a:cs typeface="+mn-cs"/>
                        </a:rPr>
                        <a:t>No</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46364">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9" name="Table 8"/>
          <p:cNvGraphicFramePr>
            <a:graphicFrameLocks noGrp="1"/>
          </p:cNvGraphicFramePr>
          <p:nvPr>
            <p:extLst>
              <p:ext uri="{D42A27DB-BD31-4B8C-83A1-F6EECF244321}">
                <p14:modId xmlns:p14="http://schemas.microsoft.com/office/powerpoint/2010/main" xmlns="" val="1900869649"/>
              </p:ext>
            </p:extLst>
          </p:nvPr>
        </p:nvGraphicFramePr>
        <p:xfrm>
          <a:off x="304798" y="1575013"/>
          <a:ext cx="6271365" cy="1620767"/>
        </p:xfrm>
        <a:graphic>
          <a:graphicData uri="http://schemas.openxmlformats.org/drawingml/2006/table">
            <a:tbl>
              <a:tblPr firstRow="1" bandRow="1">
                <a:effectLst>
                  <a:outerShdw blurRad="50800" dist="38100" dir="2700000" algn="tl" rotWithShape="0">
                    <a:prstClr val="black">
                      <a:alpha val="40000"/>
                    </a:prstClr>
                  </a:outerShdw>
                </a:effectLst>
              </a:tblPr>
              <a:tblGrid>
                <a:gridCol w="2144055"/>
                <a:gridCol w="825462"/>
                <a:gridCol w="825462"/>
                <a:gridCol w="825462"/>
                <a:gridCol w="825462"/>
                <a:gridCol w="825462"/>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All</a:t>
                      </a:r>
                    </a:p>
                    <a:p>
                      <a:pPr algn="ctr" fontAlgn="b"/>
                      <a:r>
                        <a:rPr lang="en-US" sz="1100" b="0" i="0" u="none" strike="noStrike" dirty="0" smtClean="0">
                          <a:solidFill>
                            <a:schemeClr val="bg2"/>
                          </a:solidFill>
                          <a:latin typeface="Calibri"/>
                        </a:rPr>
                        <a:t>(n=5003)</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Urban CS’s</a:t>
                      </a:r>
                    </a:p>
                    <a:p>
                      <a:pPr algn="ctr" fontAlgn="b"/>
                      <a:r>
                        <a:rPr lang="en-US" sz="1100" b="0" i="0" u="none" strike="noStrike" dirty="0" smtClean="0">
                          <a:solidFill>
                            <a:schemeClr val="bg2"/>
                          </a:solidFill>
                          <a:latin typeface="Calibri"/>
                        </a:rPr>
                        <a:t>(n=1481)</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Rural CS’s</a:t>
                      </a:r>
                    </a:p>
                    <a:p>
                      <a:pPr algn="ctr" fontAlgn="b"/>
                      <a:r>
                        <a:rPr lang="en-US" sz="1100" b="0" i="0" u="none" strike="noStrike" dirty="0" smtClean="0">
                          <a:solidFill>
                            <a:schemeClr val="bg2"/>
                          </a:solidFill>
                          <a:latin typeface="Calibri"/>
                        </a:rPr>
                        <a:t>(n=3522)</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NHB/NHM</a:t>
                      </a:r>
                    </a:p>
                    <a:p>
                      <a:pPr algn="ctr" fontAlgn="b"/>
                      <a:r>
                        <a:rPr lang="en-US" sz="1100" b="0" i="0" u="none" strike="noStrike" dirty="0" smtClean="0">
                          <a:solidFill>
                            <a:schemeClr val="bg2"/>
                          </a:solidFill>
                          <a:latin typeface="Calibri"/>
                        </a:rPr>
                        <a:t>(n=3061)</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Others</a:t>
                      </a:r>
                    </a:p>
                    <a:p>
                      <a:pPr algn="ctr" fontAlgn="b"/>
                      <a:r>
                        <a:rPr lang="en-US" sz="1100" b="0" i="0" u="none" strike="noStrike" dirty="0" smtClean="0">
                          <a:solidFill>
                            <a:schemeClr val="bg2"/>
                          </a:solidFill>
                          <a:latin typeface="Calibri"/>
                        </a:rPr>
                        <a:t>(n=1942)</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0927">
                <a:tc>
                  <a:txBody>
                    <a:bodyPr/>
                    <a:lstStyle/>
                    <a:p>
                      <a:pPr algn="l" fontAlgn="ctr"/>
                      <a:r>
                        <a:rPr lang="en-US" sz="1000" b="0" i="0" u="none" strike="noStrike" kern="1200" dirty="0">
                          <a:solidFill>
                            <a:srgbClr val="002060"/>
                          </a:solidFill>
                          <a:latin typeface="Calibri"/>
                          <a:ea typeface="+mn-ea"/>
                          <a:cs typeface="+mn-cs"/>
                        </a:rPr>
                        <a:t>Yes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406400">
                <a:tc>
                  <a:txBody>
                    <a:bodyPr/>
                    <a:lstStyle/>
                    <a:p>
                      <a:pPr algn="l" fontAlgn="ctr"/>
                      <a:r>
                        <a:rPr lang="en-US" sz="1000" b="0" i="0" u="none" strike="noStrike" kern="1200" dirty="0">
                          <a:solidFill>
                            <a:srgbClr val="002060"/>
                          </a:solidFill>
                          <a:latin typeface="Calibri"/>
                          <a:ea typeface="+mn-ea"/>
                          <a:cs typeface="+mn-cs"/>
                        </a:rPr>
                        <a:t>No</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04800">
                <a:tc>
                  <a:txBody>
                    <a:bodyPr/>
                    <a:lstStyle/>
                    <a:p>
                      <a:pPr algn="l" fontAlgn="ctr"/>
                      <a:r>
                        <a:rPr lang="en-US" sz="1000" b="0" i="0" u="none" strike="noStrike" kern="1200" dirty="0">
                          <a:solidFill>
                            <a:srgbClr val="002060"/>
                          </a:solidFill>
                          <a:latin typeface="Calibri"/>
                          <a:ea typeface="+mn-ea"/>
                          <a:cs typeface="+mn-cs"/>
                        </a:rPr>
                        <a:t>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7.3 YEAR </a:t>
            </a:r>
            <a:r>
              <a:rPr lang="en-US" dirty="0"/>
              <a:t>UPGRADED </a:t>
            </a:r>
            <a:r>
              <a:rPr lang="en-US" dirty="0" smtClean="0"/>
              <a:t>THE </a:t>
            </a:r>
            <a:r>
              <a:rPr lang="en-US" dirty="0"/>
              <a:t>BUILDING</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graphicFrame>
        <p:nvGraphicFramePr>
          <p:cNvPr id="68" name="Table 67"/>
          <p:cNvGraphicFramePr>
            <a:graphicFrameLocks noGrp="1"/>
          </p:cNvGraphicFramePr>
          <p:nvPr/>
        </p:nvGraphicFramePr>
        <p:xfrm>
          <a:off x="266700" y="2236285"/>
          <a:ext cx="1381066" cy="1791128"/>
        </p:xfrm>
        <a:graphic>
          <a:graphicData uri="http://schemas.openxmlformats.org/drawingml/2006/table">
            <a:tbl>
              <a:tblPr/>
              <a:tblGrid>
                <a:gridCol w="1381066"/>
              </a:tblGrid>
              <a:tr h="223891">
                <a:tc>
                  <a:txBody>
                    <a:bodyPr/>
                    <a:lstStyle/>
                    <a:p>
                      <a:pPr algn="r" fontAlgn="b"/>
                      <a:r>
                        <a:rPr lang="en-US" sz="850" b="0" i="0" u="none" strike="noStrike" kern="1200" dirty="0">
                          <a:solidFill>
                            <a:srgbClr val="002060"/>
                          </a:solidFill>
                          <a:latin typeface="Calibri"/>
                          <a:ea typeface="+mn-ea"/>
                          <a:cs typeface="+mn-cs"/>
                        </a:rPr>
                        <a:t> Less than 1 yr (2012 to 2013)</a:t>
                      </a:r>
                    </a:p>
                  </a:txBody>
                  <a:tcPr marL="45720" marR="45720" marT="9525" marB="0" anchor="ctr">
                    <a:lnL>
                      <a:noFill/>
                    </a:lnL>
                    <a:lnR>
                      <a:noFill/>
                    </a:lnR>
                    <a:lnT>
                      <a:noFill/>
                    </a:lnT>
                    <a:lnB w="3175" cap="flat" cmpd="sng" algn="ctr">
                      <a:solidFill>
                        <a:schemeClr val="tx2"/>
                      </a:solidFill>
                      <a:prstDash val="dot"/>
                      <a:round/>
                      <a:headEnd type="none" w="med" len="med"/>
                      <a:tailEnd type="none" w="med" len="med"/>
                    </a:lnB>
                  </a:tcPr>
                </a:tc>
              </a:tr>
              <a:tr h="223891">
                <a:tc>
                  <a:txBody>
                    <a:bodyPr/>
                    <a:lstStyle/>
                    <a:p>
                      <a:pPr algn="r" fontAlgn="b"/>
                      <a:r>
                        <a:rPr lang="en-US" sz="850" b="0" i="0" u="none" strike="noStrike" kern="1200" dirty="0">
                          <a:solidFill>
                            <a:srgbClr val="002060"/>
                          </a:solidFill>
                          <a:latin typeface="Calibri"/>
                          <a:ea typeface="+mn-ea"/>
                          <a:cs typeface="+mn-cs"/>
                        </a:rPr>
                        <a:t> 2 to 5yrs (2009 to 2011)</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891">
                <a:tc>
                  <a:txBody>
                    <a:bodyPr/>
                    <a:lstStyle/>
                    <a:p>
                      <a:pPr algn="r" fontAlgn="b"/>
                      <a:r>
                        <a:rPr lang="en-US" sz="850" b="0" i="0" u="none" strike="noStrike" kern="1200" dirty="0">
                          <a:solidFill>
                            <a:srgbClr val="002060"/>
                          </a:solidFill>
                          <a:latin typeface="Calibri"/>
                          <a:ea typeface="+mn-ea"/>
                          <a:cs typeface="+mn-cs"/>
                        </a:rPr>
                        <a:t> 6 to 10yrs (2004 to 2008)</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891">
                <a:tc>
                  <a:txBody>
                    <a:bodyPr/>
                    <a:lstStyle/>
                    <a:p>
                      <a:pPr algn="r" fontAlgn="b"/>
                      <a:r>
                        <a:rPr lang="en-US" sz="850" b="0" i="0" u="none" strike="noStrike" kern="1200" dirty="0">
                          <a:solidFill>
                            <a:srgbClr val="002060"/>
                          </a:solidFill>
                          <a:latin typeface="Calibri"/>
                          <a:ea typeface="+mn-ea"/>
                          <a:cs typeface="+mn-cs"/>
                        </a:rPr>
                        <a:t> 11 to 15yrs (1999 to 2003)</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891">
                <a:tc>
                  <a:txBody>
                    <a:bodyPr/>
                    <a:lstStyle/>
                    <a:p>
                      <a:pPr algn="r" fontAlgn="b"/>
                      <a:r>
                        <a:rPr lang="en-US" sz="850" b="0" i="0" u="none" strike="noStrike" kern="1200" dirty="0">
                          <a:solidFill>
                            <a:srgbClr val="002060"/>
                          </a:solidFill>
                          <a:latin typeface="Calibri"/>
                          <a:ea typeface="+mn-ea"/>
                          <a:cs typeface="+mn-cs"/>
                        </a:rPr>
                        <a:t> 16 to 20yrs (1994 to 1998)</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891">
                <a:tc>
                  <a:txBody>
                    <a:bodyPr/>
                    <a:lstStyle/>
                    <a:p>
                      <a:pPr algn="r" fontAlgn="b"/>
                      <a:r>
                        <a:rPr lang="en-US" sz="850" b="0" i="0" u="none" strike="noStrike" kern="1200" dirty="0">
                          <a:solidFill>
                            <a:srgbClr val="002060"/>
                          </a:solidFill>
                          <a:latin typeface="Calibri"/>
                          <a:ea typeface="+mn-ea"/>
                          <a:cs typeface="+mn-cs"/>
                        </a:rPr>
                        <a:t> 21 to 25yrs (1993 to 1989)</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891">
                <a:tc>
                  <a:txBody>
                    <a:bodyPr/>
                    <a:lstStyle/>
                    <a:p>
                      <a:pPr algn="r" fontAlgn="b"/>
                      <a:r>
                        <a:rPr lang="en-US" sz="850" b="0" i="0" u="none" strike="noStrike" kern="1200" dirty="0">
                          <a:solidFill>
                            <a:srgbClr val="002060"/>
                          </a:solidFill>
                          <a:latin typeface="Calibri"/>
                          <a:ea typeface="+mn-ea"/>
                          <a:cs typeface="+mn-cs"/>
                        </a:rPr>
                        <a:t> 26 to 30yrs (1984 to 1988)</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891">
                <a:tc>
                  <a:txBody>
                    <a:bodyPr/>
                    <a:lstStyle/>
                    <a:p>
                      <a:pPr algn="r" fontAlgn="b"/>
                      <a:r>
                        <a:rPr lang="en-US" sz="850" b="0" i="0" u="none" strike="noStrike" kern="1200" dirty="0">
                          <a:solidFill>
                            <a:srgbClr val="002060"/>
                          </a:solidFill>
                          <a:latin typeface="Calibri"/>
                          <a:ea typeface="+mn-ea"/>
                          <a:cs typeface="+mn-cs"/>
                        </a:rPr>
                        <a:t> More than 30 yrs</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69" name="Chart 68"/>
          <p:cNvGraphicFramePr/>
          <p:nvPr/>
        </p:nvGraphicFramePr>
        <p:xfrm>
          <a:off x="1273417" y="2200006"/>
          <a:ext cx="1355483" cy="2074452"/>
        </p:xfrm>
        <a:graphic>
          <a:graphicData uri="http://schemas.openxmlformats.org/drawingml/2006/chart">
            <c:chart xmlns:c="http://schemas.openxmlformats.org/drawingml/2006/chart" xmlns:r="http://schemas.openxmlformats.org/officeDocument/2006/relationships" r:id="rId2"/>
          </a:graphicData>
        </a:graphic>
      </p:graphicFrame>
      <p:grpSp>
        <p:nvGrpSpPr>
          <p:cNvPr id="2" name="Group 15"/>
          <p:cNvGrpSpPr/>
          <p:nvPr/>
        </p:nvGrpSpPr>
        <p:grpSpPr>
          <a:xfrm rot="21341217">
            <a:off x="1360874" y="4119102"/>
            <a:ext cx="745089" cy="425277"/>
            <a:chOff x="5431449" y="3593431"/>
            <a:chExt cx="1304698" cy="788099"/>
          </a:xfrm>
        </p:grpSpPr>
        <p:pic>
          <p:nvPicPr>
            <p:cNvPr id="71"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7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6.9</a:t>
              </a:r>
              <a:endParaRPr lang="en-GB" sz="800" b="1" dirty="0">
                <a:solidFill>
                  <a:srgbClr val="002060"/>
                </a:solidFill>
                <a:latin typeface="Lucida Calligraphy" pitchFamily="66" charset="0"/>
              </a:endParaRPr>
            </a:p>
          </p:txBody>
        </p:sp>
      </p:grpSp>
      <p:sp>
        <p:nvSpPr>
          <p:cNvPr id="74" name="TextBox 73"/>
          <p:cNvSpPr txBox="1"/>
          <p:nvPr/>
        </p:nvSpPr>
        <p:spPr>
          <a:xfrm>
            <a:off x="1374014" y="1707600"/>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n=1340)</a:t>
            </a:r>
            <a:endParaRPr lang="en-US" sz="1000" b="1" dirty="0">
              <a:solidFill>
                <a:srgbClr val="002060"/>
              </a:solidFill>
              <a:latin typeface="Calibri" pitchFamily="34" charset="0"/>
            </a:endParaRPr>
          </a:p>
        </p:txBody>
      </p:sp>
      <p:sp>
        <p:nvSpPr>
          <p:cNvPr id="76" name="TextBox 75"/>
          <p:cNvSpPr txBox="1"/>
          <p:nvPr/>
        </p:nvSpPr>
        <p:spPr>
          <a:xfrm>
            <a:off x="2315305" y="1707600"/>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n=1101)</a:t>
            </a:r>
            <a:endParaRPr lang="en-US" sz="1000" b="1" dirty="0">
              <a:solidFill>
                <a:srgbClr val="002060"/>
              </a:solidFill>
              <a:latin typeface="Calibri" pitchFamily="34" charset="0"/>
            </a:endParaRPr>
          </a:p>
        </p:txBody>
      </p:sp>
      <p:sp>
        <p:nvSpPr>
          <p:cNvPr id="77" name="TextBox 76"/>
          <p:cNvSpPr txBox="1"/>
          <p:nvPr/>
        </p:nvSpPr>
        <p:spPr>
          <a:xfrm>
            <a:off x="3271588" y="1707600"/>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smtClean="0">
                <a:solidFill>
                  <a:srgbClr val="002060"/>
                </a:solidFill>
                <a:latin typeface="Calibri" pitchFamily="34" charset="0"/>
              </a:rPr>
              <a:t>(n=188)</a:t>
            </a:r>
            <a:endParaRPr lang="en-US" sz="1000" b="1" dirty="0">
              <a:solidFill>
                <a:srgbClr val="002060"/>
              </a:solidFill>
              <a:latin typeface="Calibri" pitchFamily="34" charset="0"/>
            </a:endParaRPr>
          </a:p>
        </p:txBody>
      </p:sp>
      <p:sp>
        <p:nvSpPr>
          <p:cNvPr id="79" name="TextBox 78"/>
          <p:cNvSpPr txBox="1"/>
          <p:nvPr/>
        </p:nvSpPr>
        <p:spPr>
          <a:xfrm>
            <a:off x="4242941" y="1707600"/>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smtClean="0">
                <a:solidFill>
                  <a:srgbClr val="002060"/>
                </a:solidFill>
                <a:latin typeface="Calibri" pitchFamily="34" charset="0"/>
              </a:rPr>
              <a:t>(n=172)</a:t>
            </a:r>
            <a:endParaRPr lang="en-US" sz="1000" b="1" dirty="0">
              <a:solidFill>
                <a:srgbClr val="002060"/>
              </a:solidFill>
              <a:latin typeface="Calibri" pitchFamily="34" charset="0"/>
            </a:endParaRPr>
          </a:p>
        </p:txBody>
      </p:sp>
      <p:sp>
        <p:nvSpPr>
          <p:cNvPr id="89" name="TextBox 88"/>
          <p:cNvSpPr txBox="1"/>
          <p:nvPr/>
        </p:nvSpPr>
        <p:spPr>
          <a:xfrm>
            <a:off x="5160199" y="1707600"/>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n=12)</a:t>
            </a:r>
            <a:endParaRPr lang="en-US" sz="1000" b="1" dirty="0">
              <a:solidFill>
                <a:srgbClr val="002060"/>
              </a:solidFill>
              <a:latin typeface="Calibri" pitchFamily="34" charset="0"/>
            </a:endParaRPr>
          </a:p>
        </p:txBody>
      </p:sp>
      <p:sp>
        <p:nvSpPr>
          <p:cNvPr id="93" name="TextBox 92"/>
          <p:cNvSpPr txBox="1"/>
          <p:nvPr/>
        </p:nvSpPr>
        <p:spPr>
          <a:xfrm>
            <a:off x="6106195" y="1553712"/>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n=9)</a:t>
            </a:r>
            <a:endParaRPr lang="en-US" sz="1000" b="1" dirty="0">
              <a:solidFill>
                <a:srgbClr val="002060"/>
              </a:solidFill>
              <a:latin typeface="Calibri" pitchFamily="34" charset="0"/>
            </a:endParaRPr>
          </a:p>
        </p:txBody>
      </p:sp>
      <p:graphicFrame>
        <p:nvGraphicFramePr>
          <p:cNvPr id="97" name="Chart 96"/>
          <p:cNvGraphicFramePr/>
          <p:nvPr/>
        </p:nvGraphicFramePr>
        <p:xfrm>
          <a:off x="5883517" y="2200006"/>
          <a:ext cx="1355483" cy="2074452"/>
        </p:xfrm>
        <a:graphic>
          <a:graphicData uri="http://schemas.openxmlformats.org/drawingml/2006/chart">
            <c:chart xmlns:c="http://schemas.openxmlformats.org/drawingml/2006/chart" xmlns:r="http://schemas.openxmlformats.org/officeDocument/2006/relationships" r:id="rId4"/>
          </a:graphicData>
        </a:graphic>
      </p:graphicFrame>
      <p:grpSp>
        <p:nvGrpSpPr>
          <p:cNvPr id="3" name="Group 15"/>
          <p:cNvGrpSpPr/>
          <p:nvPr/>
        </p:nvGrpSpPr>
        <p:grpSpPr>
          <a:xfrm rot="21341217">
            <a:off x="5970974" y="4119102"/>
            <a:ext cx="745089" cy="425277"/>
            <a:chOff x="5431449" y="3593431"/>
            <a:chExt cx="1304698" cy="788099"/>
          </a:xfrm>
        </p:grpSpPr>
        <p:pic>
          <p:nvPicPr>
            <p:cNvPr id="105"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08"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9.4</a:t>
              </a:r>
              <a:endParaRPr lang="en-GB" sz="800" b="1" dirty="0">
                <a:solidFill>
                  <a:srgbClr val="002060"/>
                </a:solidFill>
                <a:latin typeface="Lucida Calligraphy" pitchFamily="66" charset="0"/>
              </a:endParaRPr>
            </a:p>
          </p:txBody>
        </p:sp>
      </p:grpSp>
      <p:graphicFrame>
        <p:nvGraphicFramePr>
          <p:cNvPr id="109" name="Chart 108"/>
          <p:cNvGraphicFramePr/>
          <p:nvPr/>
        </p:nvGraphicFramePr>
        <p:xfrm>
          <a:off x="2195437" y="2200006"/>
          <a:ext cx="1355483" cy="2074452"/>
        </p:xfrm>
        <a:graphic>
          <a:graphicData uri="http://schemas.openxmlformats.org/drawingml/2006/chart">
            <c:chart xmlns:c="http://schemas.openxmlformats.org/drawingml/2006/chart" xmlns:r="http://schemas.openxmlformats.org/officeDocument/2006/relationships" r:id="rId5"/>
          </a:graphicData>
        </a:graphic>
      </p:graphicFrame>
      <p:grpSp>
        <p:nvGrpSpPr>
          <p:cNvPr id="5" name="Group 15"/>
          <p:cNvGrpSpPr/>
          <p:nvPr/>
        </p:nvGrpSpPr>
        <p:grpSpPr>
          <a:xfrm rot="21341217">
            <a:off x="2282894" y="4119102"/>
            <a:ext cx="745089" cy="425277"/>
            <a:chOff x="5431449" y="3593431"/>
            <a:chExt cx="1304698" cy="788099"/>
          </a:xfrm>
        </p:grpSpPr>
        <p:pic>
          <p:nvPicPr>
            <p:cNvPr id="112"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1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7.2</a:t>
              </a:r>
              <a:endParaRPr lang="en-GB" sz="800" b="1" dirty="0">
                <a:solidFill>
                  <a:srgbClr val="002060"/>
                </a:solidFill>
                <a:latin typeface="Lucida Calligraphy" pitchFamily="66" charset="0"/>
              </a:endParaRPr>
            </a:p>
          </p:txBody>
        </p:sp>
      </p:grpSp>
      <p:graphicFrame>
        <p:nvGraphicFramePr>
          <p:cNvPr id="114" name="Chart 113"/>
          <p:cNvGraphicFramePr/>
          <p:nvPr/>
        </p:nvGraphicFramePr>
        <p:xfrm>
          <a:off x="3117457" y="2200006"/>
          <a:ext cx="1355483" cy="2074452"/>
        </p:xfrm>
        <a:graphic>
          <a:graphicData uri="http://schemas.openxmlformats.org/drawingml/2006/chart">
            <c:chart xmlns:c="http://schemas.openxmlformats.org/drawingml/2006/chart" xmlns:r="http://schemas.openxmlformats.org/officeDocument/2006/relationships" r:id="rId6"/>
          </a:graphicData>
        </a:graphic>
      </p:graphicFrame>
      <p:grpSp>
        <p:nvGrpSpPr>
          <p:cNvPr id="6" name="Group 15"/>
          <p:cNvGrpSpPr/>
          <p:nvPr/>
        </p:nvGrpSpPr>
        <p:grpSpPr>
          <a:xfrm rot="21341217">
            <a:off x="3204914" y="4119102"/>
            <a:ext cx="745089" cy="425277"/>
            <a:chOff x="5431449" y="3593431"/>
            <a:chExt cx="1304698" cy="788099"/>
          </a:xfrm>
        </p:grpSpPr>
        <p:pic>
          <p:nvPicPr>
            <p:cNvPr id="116"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2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6.1</a:t>
              </a:r>
              <a:endParaRPr lang="en-GB" sz="800" b="1" dirty="0">
                <a:solidFill>
                  <a:srgbClr val="002060"/>
                </a:solidFill>
                <a:latin typeface="Lucida Calligraphy" pitchFamily="66" charset="0"/>
              </a:endParaRPr>
            </a:p>
          </p:txBody>
        </p:sp>
      </p:grpSp>
      <p:graphicFrame>
        <p:nvGraphicFramePr>
          <p:cNvPr id="130" name="Chart 129"/>
          <p:cNvGraphicFramePr/>
          <p:nvPr/>
        </p:nvGraphicFramePr>
        <p:xfrm>
          <a:off x="4039477" y="2200006"/>
          <a:ext cx="1355483" cy="2074452"/>
        </p:xfrm>
        <a:graphic>
          <a:graphicData uri="http://schemas.openxmlformats.org/drawingml/2006/chart">
            <c:chart xmlns:c="http://schemas.openxmlformats.org/drawingml/2006/chart" xmlns:r="http://schemas.openxmlformats.org/officeDocument/2006/relationships" r:id="rId7"/>
          </a:graphicData>
        </a:graphic>
      </p:graphicFrame>
      <p:grpSp>
        <p:nvGrpSpPr>
          <p:cNvPr id="7" name="Group 15"/>
          <p:cNvGrpSpPr/>
          <p:nvPr/>
        </p:nvGrpSpPr>
        <p:grpSpPr>
          <a:xfrm rot="21341217">
            <a:off x="4126934" y="4119102"/>
            <a:ext cx="745089" cy="425277"/>
            <a:chOff x="5431449" y="3593431"/>
            <a:chExt cx="1304698" cy="788099"/>
          </a:xfrm>
        </p:grpSpPr>
        <p:pic>
          <p:nvPicPr>
            <p:cNvPr id="138" name="Picture 13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42" name="Rectangle 141"/>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5.0</a:t>
              </a:r>
              <a:endParaRPr lang="en-GB" sz="800" b="1" dirty="0">
                <a:solidFill>
                  <a:srgbClr val="002060"/>
                </a:solidFill>
                <a:latin typeface="Lucida Calligraphy" pitchFamily="66" charset="0"/>
              </a:endParaRPr>
            </a:p>
          </p:txBody>
        </p:sp>
      </p:grpSp>
      <p:graphicFrame>
        <p:nvGraphicFramePr>
          <p:cNvPr id="145" name="Chart 144"/>
          <p:cNvGraphicFramePr/>
          <p:nvPr/>
        </p:nvGraphicFramePr>
        <p:xfrm>
          <a:off x="4961497" y="2200006"/>
          <a:ext cx="1355483" cy="2074452"/>
        </p:xfrm>
        <a:graphic>
          <a:graphicData uri="http://schemas.openxmlformats.org/drawingml/2006/chart">
            <c:chart xmlns:c="http://schemas.openxmlformats.org/drawingml/2006/chart" xmlns:r="http://schemas.openxmlformats.org/officeDocument/2006/relationships" r:id="rId8"/>
          </a:graphicData>
        </a:graphic>
      </p:graphicFrame>
      <p:grpSp>
        <p:nvGrpSpPr>
          <p:cNvPr id="9" name="Group 15"/>
          <p:cNvGrpSpPr/>
          <p:nvPr/>
        </p:nvGrpSpPr>
        <p:grpSpPr>
          <a:xfrm rot="21341217">
            <a:off x="5048954" y="4119102"/>
            <a:ext cx="745089" cy="425277"/>
            <a:chOff x="5431449" y="3593431"/>
            <a:chExt cx="1304698" cy="788099"/>
          </a:xfrm>
        </p:grpSpPr>
        <p:pic>
          <p:nvPicPr>
            <p:cNvPr id="148"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4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5.3</a:t>
              </a:r>
              <a:endParaRPr lang="en-GB" sz="800" b="1" dirty="0">
                <a:solidFill>
                  <a:srgbClr val="002060"/>
                </a:solidFill>
                <a:latin typeface="Lucida Calligraphy" pitchFamily="66" charset="0"/>
              </a:endParaRPr>
            </a:p>
          </p:txBody>
        </p:sp>
      </p:grpSp>
      <p:sp>
        <p:nvSpPr>
          <p:cNvPr id="150" name="Round Diagonal Corner Rectangle 149"/>
          <p:cNvSpPr/>
          <p:nvPr/>
        </p:nvSpPr>
        <p:spPr bwMode="auto">
          <a:xfrm>
            <a:off x="490687" y="4646846"/>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Of the 1340 CSs, having upgrades, almost 30% CS’s have had upgrades in the last 1 year.</a:t>
            </a:r>
          </a:p>
          <a:p>
            <a:pPr marL="177800" lvl="1" indent="-177800" algn="l">
              <a:buFont typeface="Arial" pitchFamily="34" charset="0"/>
              <a:buChar char="•"/>
            </a:pPr>
            <a:r>
              <a:rPr lang="en-US" sz="1200" dirty="0" smtClean="0">
                <a:solidFill>
                  <a:srgbClr val="002060"/>
                </a:solidFill>
                <a:latin typeface="Calibri" pitchFamily="34" charset="0"/>
              </a:rPr>
              <a:t>Over 60% of Type M,Q &amp; P CS’s have had upgrades in the last 5 years. </a:t>
            </a:r>
          </a:p>
        </p:txBody>
      </p:sp>
      <p:sp>
        <p:nvSpPr>
          <p:cNvPr id="151" name="TextBox 150"/>
          <p:cNvSpPr txBox="1"/>
          <p:nvPr/>
        </p:nvSpPr>
        <p:spPr>
          <a:xfrm>
            <a:off x="1341153" y="5786261"/>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n=1340)</a:t>
            </a:r>
            <a:endParaRPr lang="en-US" sz="1000" b="1" dirty="0">
              <a:solidFill>
                <a:srgbClr val="002060"/>
              </a:solidFill>
              <a:latin typeface="Calibri" pitchFamily="34" charset="0"/>
            </a:endParaRPr>
          </a:p>
        </p:txBody>
      </p:sp>
      <p:sp>
        <p:nvSpPr>
          <p:cNvPr id="152" name="TextBox 151"/>
          <p:cNvSpPr txBox="1"/>
          <p:nvPr/>
        </p:nvSpPr>
        <p:spPr>
          <a:xfrm>
            <a:off x="2604717" y="57862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n=510)</a:t>
            </a:r>
            <a:endParaRPr lang="en-US" sz="1000" b="1" dirty="0">
              <a:solidFill>
                <a:srgbClr val="002060"/>
              </a:solidFill>
              <a:latin typeface="Calibri" pitchFamily="34" charset="0"/>
            </a:endParaRPr>
          </a:p>
        </p:txBody>
      </p:sp>
      <p:sp>
        <p:nvSpPr>
          <p:cNvPr id="153" name="TextBox 152"/>
          <p:cNvSpPr txBox="1"/>
          <p:nvPr/>
        </p:nvSpPr>
        <p:spPr>
          <a:xfrm>
            <a:off x="3795711" y="57862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n=292)</a:t>
            </a:r>
            <a:endParaRPr lang="en-US" sz="1000" b="1" dirty="0">
              <a:solidFill>
                <a:srgbClr val="002060"/>
              </a:solidFill>
              <a:latin typeface="Calibri" pitchFamily="34" charset="0"/>
            </a:endParaRPr>
          </a:p>
        </p:txBody>
      </p:sp>
      <p:sp>
        <p:nvSpPr>
          <p:cNvPr id="154" name="TextBox 153"/>
          <p:cNvSpPr txBox="1"/>
          <p:nvPr/>
        </p:nvSpPr>
        <p:spPr>
          <a:xfrm>
            <a:off x="4993552" y="5786261"/>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n=269)</a:t>
            </a:r>
            <a:endParaRPr lang="en-US" sz="1000" b="1" dirty="0">
              <a:solidFill>
                <a:srgbClr val="002060"/>
              </a:solidFill>
              <a:latin typeface="Calibri" pitchFamily="34" charset="0"/>
            </a:endParaRPr>
          </a:p>
        </p:txBody>
      </p:sp>
      <p:sp>
        <p:nvSpPr>
          <p:cNvPr id="155" name="TextBox 154"/>
          <p:cNvSpPr txBox="1"/>
          <p:nvPr/>
        </p:nvSpPr>
        <p:spPr>
          <a:xfrm>
            <a:off x="6096142" y="5786261"/>
            <a:ext cx="595036"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n=269)</a:t>
            </a:r>
            <a:endParaRPr lang="en-US" sz="1000" b="1" dirty="0">
              <a:solidFill>
                <a:srgbClr val="002060"/>
              </a:solidFill>
              <a:latin typeface="Calibri" pitchFamily="34" charset="0"/>
            </a:endParaRPr>
          </a:p>
        </p:txBody>
      </p:sp>
      <p:sp>
        <p:nvSpPr>
          <p:cNvPr id="156" name="TextBox 155"/>
          <p:cNvSpPr txBox="1"/>
          <p:nvPr/>
        </p:nvSpPr>
        <p:spPr>
          <a:xfrm>
            <a:off x="482599" y="54990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cxnSp>
        <p:nvCxnSpPr>
          <p:cNvPr id="157" name="Straight Connector 156"/>
          <p:cNvCxnSpPr/>
          <p:nvPr/>
        </p:nvCxnSpPr>
        <p:spPr bwMode="auto">
          <a:xfrm>
            <a:off x="518160" y="54690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graphicFrame>
        <p:nvGraphicFramePr>
          <p:cNvPr id="158" name="Chart 157"/>
          <p:cNvGraphicFramePr/>
          <p:nvPr/>
        </p:nvGraphicFramePr>
        <p:xfrm>
          <a:off x="1273417" y="6246133"/>
          <a:ext cx="1355483" cy="2074452"/>
        </p:xfrm>
        <a:graphic>
          <a:graphicData uri="http://schemas.openxmlformats.org/drawingml/2006/chart">
            <c:chart xmlns:c="http://schemas.openxmlformats.org/drawingml/2006/chart" xmlns:r="http://schemas.openxmlformats.org/officeDocument/2006/relationships" r:id="rId9"/>
          </a:graphicData>
        </a:graphic>
      </p:graphicFrame>
      <p:grpSp>
        <p:nvGrpSpPr>
          <p:cNvPr id="10" name="Group 15"/>
          <p:cNvGrpSpPr/>
          <p:nvPr/>
        </p:nvGrpSpPr>
        <p:grpSpPr>
          <a:xfrm rot="21341217">
            <a:off x="1360874" y="8165229"/>
            <a:ext cx="745089" cy="425277"/>
            <a:chOff x="5431449" y="3593431"/>
            <a:chExt cx="1304698" cy="788099"/>
          </a:xfrm>
        </p:grpSpPr>
        <p:pic>
          <p:nvPicPr>
            <p:cNvPr id="160"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6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6.9</a:t>
              </a:r>
              <a:endParaRPr lang="en-GB" sz="800" b="1" dirty="0">
                <a:solidFill>
                  <a:srgbClr val="002060"/>
                </a:solidFill>
                <a:latin typeface="Lucida Calligraphy" pitchFamily="66" charset="0"/>
              </a:endParaRPr>
            </a:p>
          </p:txBody>
        </p:sp>
      </p:grpSp>
      <p:graphicFrame>
        <p:nvGraphicFramePr>
          <p:cNvPr id="162" name="Chart 161"/>
          <p:cNvGraphicFramePr/>
          <p:nvPr/>
        </p:nvGraphicFramePr>
        <p:xfrm>
          <a:off x="5872627" y="6246133"/>
          <a:ext cx="1355483" cy="2074452"/>
        </p:xfrm>
        <a:graphic>
          <a:graphicData uri="http://schemas.openxmlformats.org/drawingml/2006/chart">
            <c:chart xmlns:c="http://schemas.openxmlformats.org/drawingml/2006/chart" xmlns:r="http://schemas.openxmlformats.org/officeDocument/2006/relationships" r:id="rId10"/>
          </a:graphicData>
        </a:graphic>
      </p:graphicFrame>
      <p:grpSp>
        <p:nvGrpSpPr>
          <p:cNvPr id="11" name="Group 15"/>
          <p:cNvGrpSpPr/>
          <p:nvPr/>
        </p:nvGrpSpPr>
        <p:grpSpPr>
          <a:xfrm rot="21341217">
            <a:off x="5960084" y="8165229"/>
            <a:ext cx="745089" cy="425277"/>
            <a:chOff x="5431449" y="3593431"/>
            <a:chExt cx="1304698" cy="788099"/>
          </a:xfrm>
        </p:grpSpPr>
        <p:pic>
          <p:nvPicPr>
            <p:cNvPr id="164"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6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4.3</a:t>
              </a:r>
              <a:endParaRPr lang="en-GB" sz="800" b="1" dirty="0">
                <a:solidFill>
                  <a:srgbClr val="002060"/>
                </a:solidFill>
                <a:latin typeface="Lucida Calligraphy" pitchFamily="66" charset="0"/>
              </a:endParaRPr>
            </a:p>
          </p:txBody>
        </p:sp>
      </p:grpSp>
      <p:graphicFrame>
        <p:nvGraphicFramePr>
          <p:cNvPr id="166" name="Chart 165"/>
          <p:cNvGraphicFramePr/>
          <p:nvPr/>
        </p:nvGraphicFramePr>
        <p:xfrm>
          <a:off x="2423219" y="6246133"/>
          <a:ext cx="1355483" cy="2074452"/>
        </p:xfrm>
        <a:graphic>
          <a:graphicData uri="http://schemas.openxmlformats.org/drawingml/2006/chart">
            <c:chart xmlns:c="http://schemas.openxmlformats.org/drawingml/2006/chart" xmlns:r="http://schemas.openxmlformats.org/officeDocument/2006/relationships" r:id="rId11"/>
          </a:graphicData>
        </a:graphic>
      </p:graphicFrame>
      <p:grpSp>
        <p:nvGrpSpPr>
          <p:cNvPr id="12" name="Group 15"/>
          <p:cNvGrpSpPr/>
          <p:nvPr/>
        </p:nvGrpSpPr>
        <p:grpSpPr>
          <a:xfrm rot="21341217">
            <a:off x="2510676" y="8165229"/>
            <a:ext cx="745089" cy="425277"/>
            <a:chOff x="5431449" y="3593431"/>
            <a:chExt cx="1304698" cy="788099"/>
          </a:xfrm>
        </p:grpSpPr>
        <p:pic>
          <p:nvPicPr>
            <p:cNvPr id="168"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6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8.2</a:t>
              </a:r>
              <a:endParaRPr lang="en-GB" sz="800" b="1" dirty="0">
                <a:solidFill>
                  <a:srgbClr val="002060"/>
                </a:solidFill>
                <a:latin typeface="Lucida Calligraphy" pitchFamily="66" charset="0"/>
              </a:endParaRPr>
            </a:p>
          </p:txBody>
        </p:sp>
      </p:grpSp>
      <p:graphicFrame>
        <p:nvGraphicFramePr>
          <p:cNvPr id="170" name="Chart 169"/>
          <p:cNvGraphicFramePr/>
          <p:nvPr/>
        </p:nvGraphicFramePr>
        <p:xfrm>
          <a:off x="3573021" y="6246133"/>
          <a:ext cx="1355483" cy="2074452"/>
        </p:xfrm>
        <a:graphic>
          <a:graphicData uri="http://schemas.openxmlformats.org/drawingml/2006/chart">
            <c:chart xmlns:c="http://schemas.openxmlformats.org/drawingml/2006/chart" xmlns:r="http://schemas.openxmlformats.org/officeDocument/2006/relationships" r:id="rId12"/>
          </a:graphicData>
        </a:graphic>
      </p:graphicFrame>
      <p:grpSp>
        <p:nvGrpSpPr>
          <p:cNvPr id="13" name="Group 15"/>
          <p:cNvGrpSpPr/>
          <p:nvPr/>
        </p:nvGrpSpPr>
        <p:grpSpPr>
          <a:xfrm rot="21341217">
            <a:off x="3660478" y="8165229"/>
            <a:ext cx="745089" cy="425277"/>
            <a:chOff x="5431449" y="3593431"/>
            <a:chExt cx="1304698" cy="788099"/>
          </a:xfrm>
        </p:grpSpPr>
        <p:pic>
          <p:nvPicPr>
            <p:cNvPr id="172"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7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7.5</a:t>
              </a:r>
              <a:endParaRPr lang="en-GB" sz="800" b="1" dirty="0">
                <a:solidFill>
                  <a:srgbClr val="002060"/>
                </a:solidFill>
                <a:latin typeface="Lucida Calligraphy" pitchFamily="66" charset="0"/>
              </a:endParaRPr>
            </a:p>
          </p:txBody>
        </p:sp>
      </p:grpSp>
      <p:graphicFrame>
        <p:nvGraphicFramePr>
          <p:cNvPr id="174" name="Chart 173"/>
          <p:cNvGraphicFramePr/>
          <p:nvPr/>
        </p:nvGraphicFramePr>
        <p:xfrm>
          <a:off x="4722823" y="6246133"/>
          <a:ext cx="1355483" cy="2074452"/>
        </p:xfrm>
        <a:graphic>
          <a:graphicData uri="http://schemas.openxmlformats.org/drawingml/2006/chart">
            <c:chart xmlns:c="http://schemas.openxmlformats.org/drawingml/2006/chart" xmlns:r="http://schemas.openxmlformats.org/officeDocument/2006/relationships" r:id="rId13"/>
          </a:graphicData>
        </a:graphic>
      </p:graphicFrame>
      <p:grpSp>
        <p:nvGrpSpPr>
          <p:cNvPr id="14" name="Group 15"/>
          <p:cNvGrpSpPr/>
          <p:nvPr/>
        </p:nvGrpSpPr>
        <p:grpSpPr>
          <a:xfrm rot="21341217">
            <a:off x="4810280" y="8165229"/>
            <a:ext cx="745089" cy="425277"/>
            <a:chOff x="5431449" y="3593431"/>
            <a:chExt cx="1304698" cy="788099"/>
          </a:xfrm>
        </p:grpSpPr>
        <p:pic>
          <p:nvPicPr>
            <p:cNvPr id="176"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7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6.7</a:t>
              </a:r>
              <a:endParaRPr lang="en-GB" sz="800" b="1" dirty="0">
                <a:solidFill>
                  <a:srgbClr val="002060"/>
                </a:solidFill>
                <a:latin typeface="Lucida Calligraphy" pitchFamily="66" charset="0"/>
              </a:endParaRPr>
            </a:p>
          </p:txBody>
        </p:sp>
      </p:grpSp>
      <p:sp>
        <p:nvSpPr>
          <p:cNvPr id="178" name="Round Diagonal Corner Rectangle 177"/>
          <p:cNvSpPr/>
          <p:nvPr/>
        </p:nvSpPr>
        <p:spPr bwMode="auto">
          <a:xfrm>
            <a:off x="490687" y="8851307"/>
            <a:ext cx="6201058"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Of the CSs who have had upgrades, over 40% of the Southern based CS’s have had upgrades in the last 1 year. </a:t>
            </a:r>
          </a:p>
        </p:txBody>
      </p:sp>
      <p:graphicFrame>
        <p:nvGraphicFramePr>
          <p:cNvPr id="180" name="Table 179"/>
          <p:cNvGraphicFramePr>
            <a:graphicFrameLocks noGrp="1"/>
          </p:cNvGraphicFramePr>
          <p:nvPr/>
        </p:nvGraphicFramePr>
        <p:xfrm>
          <a:off x="266700" y="6283112"/>
          <a:ext cx="1381066" cy="1791128"/>
        </p:xfrm>
        <a:graphic>
          <a:graphicData uri="http://schemas.openxmlformats.org/drawingml/2006/table">
            <a:tbl>
              <a:tblPr/>
              <a:tblGrid>
                <a:gridCol w="1381066"/>
              </a:tblGrid>
              <a:tr h="223891">
                <a:tc>
                  <a:txBody>
                    <a:bodyPr/>
                    <a:lstStyle/>
                    <a:p>
                      <a:pPr algn="r" fontAlgn="b"/>
                      <a:r>
                        <a:rPr lang="en-US" sz="850" b="0" i="0" u="none" strike="noStrike" kern="1200" dirty="0">
                          <a:solidFill>
                            <a:srgbClr val="002060"/>
                          </a:solidFill>
                          <a:latin typeface="Calibri"/>
                          <a:ea typeface="+mn-ea"/>
                          <a:cs typeface="+mn-cs"/>
                        </a:rPr>
                        <a:t> Less than 1 yr (2012 to 2013)</a:t>
                      </a:r>
                    </a:p>
                  </a:txBody>
                  <a:tcPr marL="45720" marR="45720" marT="9525" marB="0" anchor="ctr">
                    <a:lnL>
                      <a:noFill/>
                    </a:lnL>
                    <a:lnR>
                      <a:noFill/>
                    </a:lnR>
                    <a:lnT>
                      <a:noFill/>
                    </a:lnT>
                    <a:lnB w="3175" cap="flat" cmpd="sng" algn="ctr">
                      <a:solidFill>
                        <a:schemeClr val="tx2"/>
                      </a:solidFill>
                      <a:prstDash val="dot"/>
                      <a:round/>
                      <a:headEnd type="none" w="med" len="med"/>
                      <a:tailEnd type="none" w="med" len="med"/>
                    </a:lnB>
                  </a:tcPr>
                </a:tc>
              </a:tr>
              <a:tr h="223891">
                <a:tc>
                  <a:txBody>
                    <a:bodyPr/>
                    <a:lstStyle/>
                    <a:p>
                      <a:pPr algn="r" fontAlgn="b"/>
                      <a:r>
                        <a:rPr lang="en-US" sz="850" b="0" i="0" u="none" strike="noStrike" kern="1200" dirty="0">
                          <a:solidFill>
                            <a:srgbClr val="002060"/>
                          </a:solidFill>
                          <a:latin typeface="Calibri"/>
                          <a:ea typeface="+mn-ea"/>
                          <a:cs typeface="+mn-cs"/>
                        </a:rPr>
                        <a:t> 2 to 5yrs (2009 to 2011)</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891">
                <a:tc>
                  <a:txBody>
                    <a:bodyPr/>
                    <a:lstStyle/>
                    <a:p>
                      <a:pPr algn="r" fontAlgn="b"/>
                      <a:r>
                        <a:rPr lang="en-US" sz="850" b="0" i="0" u="none" strike="noStrike" kern="1200" dirty="0">
                          <a:solidFill>
                            <a:srgbClr val="002060"/>
                          </a:solidFill>
                          <a:latin typeface="Calibri"/>
                          <a:ea typeface="+mn-ea"/>
                          <a:cs typeface="+mn-cs"/>
                        </a:rPr>
                        <a:t> 6 to 10yrs (2004 to 2008)</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891">
                <a:tc>
                  <a:txBody>
                    <a:bodyPr/>
                    <a:lstStyle/>
                    <a:p>
                      <a:pPr algn="r" fontAlgn="b"/>
                      <a:r>
                        <a:rPr lang="en-US" sz="850" b="0" i="0" u="none" strike="noStrike" kern="1200" dirty="0">
                          <a:solidFill>
                            <a:srgbClr val="002060"/>
                          </a:solidFill>
                          <a:latin typeface="Calibri"/>
                          <a:ea typeface="+mn-ea"/>
                          <a:cs typeface="+mn-cs"/>
                        </a:rPr>
                        <a:t> 11 to 15yrs (1999 to 2003)</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891">
                <a:tc>
                  <a:txBody>
                    <a:bodyPr/>
                    <a:lstStyle/>
                    <a:p>
                      <a:pPr algn="r" fontAlgn="b"/>
                      <a:r>
                        <a:rPr lang="en-US" sz="850" b="0" i="0" u="none" strike="noStrike" kern="1200" dirty="0">
                          <a:solidFill>
                            <a:srgbClr val="002060"/>
                          </a:solidFill>
                          <a:latin typeface="Calibri"/>
                          <a:ea typeface="+mn-ea"/>
                          <a:cs typeface="+mn-cs"/>
                        </a:rPr>
                        <a:t> 16 to 20yrs (1994 to 1998)</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891">
                <a:tc>
                  <a:txBody>
                    <a:bodyPr/>
                    <a:lstStyle/>
                    <a:p>
                      <a:pPr algn="r" fontAlgn="b"/>
                      <a:r>
                        <a:rPr lang="en-US" sz="850" b="0" i="0" u="none" strike="noStrike" kern="1200" dirty="0">
                          <a:solidFill>
                            <a:srgbClr val="002060"/>
                          </a:solidFill>
                          <a:latin typeface="Calibri"/>
                          <a:ea typeface="+mn-ea"/>
                          <a:cs typeface="+mn-cs"/>
                        </a:rPr>
                        <a:t> 21 to 25yrs (1993 to 1989)</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891">
                <a:tc>
                  <a:txBody>
                    <a:bodyPr/>
                    <a:lstStyle/>
                    <a:p>
                      <a:pPr algn="r" fontAlgn="b"/>
                      <a:r>
                        <a:rPr lang="en-US" sz="850" b="0" i="0" u="none" strike="noStrike" kern="1200" dirty="0">
                          <a:solidFill>
                            <a:srgbClr val="002060"/>
                          </a:solidFill>
                          <a:latin typeface="Calibri"/>
                          <a:ea typeface="+mn-ea"/>
                          <a:cs typeface="+mn-cs"/>
                        </a:rPr>
                        <a:t> 26 to 30yrs (1984 to 1988)</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23891">
                <a:tc>
                  <a:txBody>
                    <a:bodyPr/>
                    <a:lstStyle/>
                    <a:p>
                      <a:pPr algn="r" fontAlgn="b"/>
                      <a:r>
                        <a:rPr lang="en-US" sz="850" b="0" i="0" u="none" strike="noStrike" kern="1200" dirty="0">
                          <a:solidFill>
                            <a:srgbClr val="002060"/>
                          </a:solidFill>
                          <a:latin typeface="Calibri"/>
                          <a:ea typeface="+mn-ea"/>
                          <a:cs typeface="+mn-cs"/>
                        </a:rPr>
                        <a:t> More than 30 yrs</a:t>
                      </a:r>
                    </a:p>
                  </a:txBody>
                  <a:tcPr marL="45720" marR="45720"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67" name="TextBox 66"/>
          <p:cNvSpPr txBox="1"/>
          <p:nvPr/>
        </p:nvSpPr>
        <p:spPr>
          <a:xfrm>
            <a:off x="2028666" y="9669645"/>
            <a:ext cx="3393878"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a:t>
            </a:r>
            <a:r>
              <a:rPr lang="en-US" sz="900" b="1" dirty="0">
                <a:solidFill>
                  <a:srgbClr val="FF0000"/>
                </a:solidFill>
                <a:latin typeface="Calibri" pitchFamily="34" charset="0"/>
              </a:rPr>
              <a:t>recently upgraded/ majorly overhauled the building</a:t>
            </a:r>
          </a:p>
        </p:txBody>
      </p:sp>
    </p:spTree>
  </p:cSld>
  <p:clrMapOvr>
    <a:masterClrMapping/>
  </p:clrMapOvr>
  <p:transition/>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7.3 YEAR UPGRADED THE BUILDING</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69" name="TextBox 68"/>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71" name="Round Diagonal Corner Rectangle 70"/>
          <p:cNvSpPr/>
          <p:nvPr/>
        </p:nvSpPr>
        <p:spPr bwMode="auto">
          <a:xfrm>
            <a:off x="338287" y="8460545"/>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1 out of every 3 CS’s (where upgrades were done) in Maharashtra which have had upgrades were in the last 1 year.</a:t>
            </a:r>
          </a:p>
          <a:p>
            <a:pPr marL="177800" lvl="1" indent="-177800" algn="l">
              <a:buFont typeface="Arial" pitchFamily="34" charset="0"/>
              <a:buChar char="•"/>
            </a:pPr>
            <a:r>
              <a:rPr lang="en-US" sz="1200" dirty="0" smtClean="0">
                <a:solidFill>
                  <a:srgbClr val="002060"/>
                </a:solidFill>
                <a:latin typeface="Calibri" pitchFamily="34" charset="0"/>
              </a:rPr>
              <a:t>Over 50% of CS in Gujarat , Haryana, AP, Bihar, Maharashtra  Punjab, Orissa, Kerala, Karnataka and WB  were upgraded in the last 5 years.</a:t>
            </a:r>
            <a:endParaRPr lang="en-US" sz="1200" dirty="0">
              <a:solidFill>
                <a:srgbClr val="002060"/>
              </a:solidFill>
              <a:latin typeface="Calibri" pitchFamily="34" charset="0"/>
            </a:endParaRPr>
          </a:p>
        </p:txBody>
      </p:sp>
      <p:graphicFrame>
        <p:nvGraphicFramePr>
          <p:cNvPr id="10" name="Table 9"/>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285292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n=1340)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n=377)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algn="l" fontAlgn="ctr"/>
                      <a:r>
                        <a:rPr lang="en-US" sz="1000" b="0" i="0" u="none" strike="noStrike" kern="1200" dirty="0">
                          <a:solidFill>
                            <a:srgbClr val="002060"/>
                          </a:solidFill>
                          <a:latin typeface="Calibri"/>
                          <a:ea typeface="+mn-ea"/>
                          <a:cs typeface="+mn-cs"/>
                        </a:rPr>
                        <a:t>Less than 1 yr </a:t>
                      </a:r>
                      <a:endParaRPr lang="en-US" sz="1000" b="0" i="0" u="none" strike="noStrike" kern="1200" dirty="0" smtClean="0">
                        <a:solidFill>
                          <a:srgbClr val="002060"/>
                        </a:solidFill>
                        <a:latin typeface="Calibri"/>
                        <a:ea typeface="+mn-ea"/>
                        <a:cs typeface="+mn-cs"/>
                      </a:endParaRPr>
                    </a:p>
                    <a:p>
                      <a:pPr algn="l" fontAlgn="ct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2012 to 2013)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 to 5yrs (2009 to 2011)</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6 to 10yrs (2004 to 2008)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11 to 15yrs (1999 to 2003)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16 to 20yrs (1994 to 1998)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21 to 25yrs (1993 to 1989)</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26 to 30yrs (1984 to 1988)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More than 30 yrs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1" i="0" u="none" strike="noStrike" kern="1200" dirty="0" smtClean="0">
                          <a:solidFill>
                            <a:srgbClr val="002060"/>
                          </a:solidFill>
                          <a:latin typeface="Calibri"/>
                          <a:ea typeface="+mn-ea"/>
                          <a:cs typeface="+mn-cs"/>
                        </a:rPr>
                        <a:t>M E A N(in yrs)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1" name="Table 10"/>
          <p:cNvGraphicFramePr>
            <a:graphicFrameLocks noGrp="1"/>
          </p:cNvGraphicFramePr>
          <p:nvPr>
            <p:extLst>
              <p:ext uri="{D42A27DB-BD31-4B8C-83A1-F6EECF244321}">
                <p14:modId xmlns="" xmlns:p14="http://schemas.microsoft.com/office/powerpoint/2010/main" val="1900869649"/>
              </p:ext>
            </p:extLst>
          </p:nvPr>
        </p:nvGraphicFramePr>
        <p:xfrm>
          <a:off x="304801" y="4987086"/>
          <a:ext cx="6305549" cy="2852928"/>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n=1340)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algn="l" fontAlgn="ctr"/>
                      <a:r>
                        <a:rPr lang="en-US" sz="1000" b="0" i="0" u="none" strike="noStrike" kern="1200" dirty="0">
                          <a:solidFill>
                            <a:srgbClr val="002060"/>
                          </a:solidFill>
                          <a:latin typeface="Calibri"/>
                          <a:ea typeface="+mn-ea"/>
                          <a:cs typeface="+mn-cs"/>
                        </a:rPr>
                        <a:t>Less than 1 yr </a:t>
                      </a:r>
                      <a:endParaRPr lang="en-US" sz="1000" b="0" i="0" u="none" strike="noStrike" kern="1200" dirty="0" smtClean="0">
                        <a:solidFill>
                          <a:srgbClr val="002060"/>
                        </a:solidFill>
                        <a:latin typeface="Calibri"/>
                        <a:ea typeface="+mn-ea"/>
                        <a:cs typeface="+mn-cs"/>
                      </a:endParaRPr>
                    </a:p>
                    <a:p>
                      <a:pPr algn="l" fontAlgn="ct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2012 to 2013)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 to 5yrs (2009 to 2011)</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6 to 10yrs (2004 to 2008)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11 to 15yrs (1999 to 2003)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16 to 20yrs (1994 to 1998)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21 to 25yrs (1993 to 1989)</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26 to 30yrs (1984 to 1988)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More than 30 yrs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1" i="0" u="none" strike="noStrike" kern="1200" dirty="0" smtClean="0">
                          <a:solidFill>
                            <a:srgbClr val="002060"/>
                          </a:solidFill>
                          <a:latin typeface="Calibri"/>
                          <a:ea typeface="+mn-ea"/>
                          <a:cs typeface="+mn-cs"/>
                        </a:rPr>
                        <a:t>M E A N(in yrs)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TextBox 11"/>
          <p:cNvSpPr txBox="1"/>
          <p:nvPr/>
        </p:nvSpPr>
        <p:spPr>
          <a:xfrm>
            <a:off x="2028666" y="9669645"/>
            <a:ext cx="3393878"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a:t>
            </a:r>
            <a:r>
              <a:rPr lang="en-US" sz="900" b="1" dirty="0">
                <a:solidFill>
                  <a:srgbClr val="FF0000"/>
                </a:solidFill>
                <a:latin typeface="Calibri" pitchFamily="34" charset="0"/>
              </a:rPr>
              <a:t>recently upgraded/ majorly overhauled the building</a:t>
            </a:r>
          </a:p>
        </p:txBody>
      </p:sp>
    </p:spTree>
  </p:cSld>
  <p:clrMapOvr>
    <a:masterClrMapping/>
  </p:clrMapOvr>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7.3 YEAR UPGRADED THE BUILDING</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9" name="TextBox 8"/>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3" name="Round Diagonal Corner Rectangle 12"/>
          <p:cNvSpPr/>
          <p:nvPr/>
        </p:nvSpPr>
        <p:spPr bwMode="auto">
          <a:xfrm>
            <a:off x="338287" y="8460545"/>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40% cold stores in Orissa have had upgraded in the last 1 year.</a:t>
            </a:r>
            <a:endParaRPr lang="en-US" sz="1200" dirty="0">
              <a:solidFill>
                <a:srgbClr val="002060"/>
              </a:solidFill>
              <a:latin typeface="Calibri" pitchFamily="34" charset="0"/>
            </a:endParaRPr>
          </a:p>
        </p:txBody>
      </p:sp>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1" cy="3178774"/>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9176"/>
                <a:gridCol w="507541"/>
                <a:gridCol w="679589"/>
                <a:gridCol w="559067"/>
                <a:gridCol w="456015"/>
                <a:gridCol w="507541"/>
                <a:gridCol w="531757"/>
                <a:gridCol w="430306"/>
                <a:gridCol w="742278"/>
                <a:gridCol w="532281"/>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n=1340)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(n=66)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algn="l" fontAlgn="ctr"/>
                      <a:r>
                        <a:rPr lang="en-US" sz="1000" b="0" i="0" u="none" strike="noStrike" kern="1200" dirty="0">
                          <a:solidFill>
                            <a:srgbClr val="002060"/>
                          </a:solidFill>
                          <a:latin typeface="Calibri"/>
                          <a:ea typeface="+mn-ea"/>
                          <a:cs typeface="+mn-cs"/>
                        </a:rPr>
                        <a:t>Less than 1 yr </a:t>
                      </a:r>
                      <a:endParaRPr lang="en-US" sz="1000" b="0" i="0" u="none" strike="noStrike" kern="1200" dirty="0" smtClean="0">
                        <a:solidFill>
                          <a:srgbClr val="002060"/>
                        </a:solidFill>
                        <a:latin typeface="Calibri"/>
                        <a:ea typeface="+mn-ea"/>
                        <a:cs typeface="+mn-cs"/>
                      </a:endParaRPr>
                    </a:p>
                    <a:p>
                      <a:pPr algn="l" fontAlgn="ct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2012 to 2013)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 to 5yrs (2009 to 2011)</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6 to 10yrs (2004 to 2008)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11 to 15yrs (1999 to 2003)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16 to 20yrs (1994 to 1998)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21 to 25yrs (1993 to 1989)</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26 to 30yrs (1984 to 1988)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More than 30 yrs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5549">
                <a:tc>
                  <a:txBody>
                    <a:bodyPr/>
                    <a:lstStyle/>
                    <a:p>
                      <a:pPr algn="l" fontAlgn="ctr"/>
                      <a:r>
                        <a:rPr lang="en-US" sz="1000" b="1" i="0" u="none" strike="noStrike" kern="1200" dirty="0" smtClean="0">
                          <a:solidFill>
                            <a:srgbClr val="002060"/>
                          </a:solidFill>
                          <a:latin typeface="Calibri"/>
                          <a:ea typeface="+mn-ea"/>
                          <a:cs typeface="+mn-cs"/>
                        </a:rPr>
                        <a:t>M E A N(in yrs)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1" name="TextBox 10"/>
          <p:cNvSpPr txBox="1"/>
          <p:nvPr/>
        </p:nvSpPr>
        <p:spPr>
          <a:xfrm>
            <a:off x="2028666" y="9669645"/>
            <a:ext cx="3393878"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a:t>
            </a:r>
            <a:r>
              <a:rPr lang="en-US" sz="900" b="1" dirty="0">
                <a:solidFill>
                  <a:srgbClr val="FF0000"/>
                </a:solidFill>
                <a:latin typeface="Calibri" pitchFamily="34" charset="0"/>
              </a:rPr>
              <a:t>recently upgraded/ majorly overhauled the building</a:t>
            </a:r>
          </a:p>
        </p:txBody>
      </p:sp>
      <p:graphicFrame>
        <p:nvGraphicFramePr>
          <p:cNvPr id="14" name="Table 13"/>
          <p:cNvGraphicFramePr>
            <a:graphicFrameLocks noGrp="1"/>
          </p:cNvGraphicFramePr>
          <p:nvPr>
            <p:extLst>
              <p:ext uri="{D42A27DB-BD31-4B8C-83A1-F6EECF244321}">
                <p14:modId xmlns="" xmlns:p14="http://schemas.microsoft.com/office/powerpoint/2010/main" val="1900869649"/>
              </p:ext>
            </p:extLst>
          </p:nvPr>
        </p:nvGraphicFramePr>
        <p:xfrm>
          <a:off x="304801" y="4987086"/>
          <a:ext cx="6315268" cy="3190113"/>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62456"/>
                <a:gridCol w="512064"/>
                <a:gridCol w="594360"/>
                <a:gridCol w="594360"/>
                <a:gridCol w="630127"/>
                <a:gridCol w="630127"/>
                <a:gridCol w="731520"/>
                <a:gridCol w="630127"/>
                <a:gridCol w="63012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n=1340)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n=205)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algn="l" fontAlgn="ctr"/>
                      <a:r>
                        <a:rPr lang="en-US" sz="1000" b="0" i="0" u="none" strike="noStrike" kern="1200" dirty="0">
                          <a:solidFill>
                            <a:srgbClr val="002060"/>
                          </a:solidFill>
                          <a:latin typeface="Calibri"/>
                          <a:ea typeface="+mn-ea"/>
                          <a:cs typeface="+mn-cs"/>
                        </a:rPr>
                        <a:t>Less than 1 yr </a:t>
                      </a:r>
                      <a:endParaRPr lang="en-US" sz="1000" b="0" i="0" u="none" strike="noStrike" kern="1200" dirty="0" smtClean="0">
                        <a:solidFill>
                          <a:srgbClr val="002060"/>
                        </a:solidFill>
                        <a:latin typeface="Calibri"/>
                        <a:ea typeface="+mn-ea"/>
                        <a:cs typeface="+mn-cs"/>
                      </a:endParaRPr>
                    </a:p>
                    <a:p>
                      <a:pPr algn="l" fontAlgn="ctr"/>
                      <a:r>
                        <a:rPr lang="en-US" sz="1000" b="0" i="0" u="none" strike="noStrike" kern="1200" dirty="0" smtClean="0">
                          <a:solidFill>
                            <a:srgbClr val="002060"/>
                          </a:solidFill>
                          <a:latin typeface="Calibri"/>
                          <a:ea typeface="+mn-ea"/>
                          <a:cs typeface="+mn-cs"/>
                        </a:rPr>
                        <a:t>(</a:t>
                      </a:r>
                      <a:r>
                        <a:rPr lang="en-US" sz="1000" b="0" i="0" u="none" strike="noStrike" kern="1200" dirty="0">
                          <a:solidFill>
                            <a:srgbClr val="002060"/>
                          </a:solidFill>
                          <a:latin typeface="Calibri"/>
                          <a:ea typeface="+mn-ea"/>
                          <a:cs typeface="+mn-cs"/>
                        </a:rPr>
                        <a:t>2012 to 2013)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 to 5yrs (2009 to 2011)</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6 to 10yrs (2004 to 2008)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11 to 15yrs (1999 to 2003)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16 to 20yrs (1994 to 1998)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21 to 25yrs (1993 to 1989)</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26 to 30yrs (1984 to 1988)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0" i="0" u="none" strike="noStrike" kern="1200" dirty="0">
                          <a:solidFill>
                            <a:srgbClr val="002060"/>
                          </a:solidFill>
                          <a:latin typeface="Calibri"/>
                          <a:ea typeface="+mn-ea"/>
                          <a:cs typeface="+mn-cs"/>
                        </a:rPr>
                        <a:t>More than 30 yrs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algn="l" fontAlgn="ctr"/>
                      <a:r>
                        <a:rPr lang="en-US" sz="1000" b="1" i="0" u="none" strike="noStrike" kern="1200" dirty="0" smtClean="0">
                          <a:solidFill>
                            <a:srgbClr val="002060"/>
                          </a:solidFill>
                          <a:latin typeface="Calibri"/>
                          <a:ea typeface="+mn-ea"/>
                          <a:cs typeface="+mn-cs"/>
                        </a:rPr>
                        <a:t>M E A N(in yrs)</a:t>
                      </a:r>
                      <a:endParaRPr lang="en-US" sz="1000" b="1"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0.5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7.4 TYPE OF UGRADE IN CS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0" name="Round Diagonal Corner Rectangle 69"/>
          <p:cNvSpPr/>
          <p:nvPr/>
        </p:nvSpPr>
        <p:spPr bwMode="auto">
          <a:xfrm>
            <a:off x="338287" y="8579726"/>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Except in Southern based CS’s, capacity expansion has been the dominant form of upgrade in rest of the zones.</a:t>
            </a:r>
            <a:endParaRPr lang="en-US" sz="1200" dirty="0">
              <a:solidFill>
                <a:srgbClr val="002060"/>
              </a:solidFill>
              <a:latin typeface="Calibri" pitchFamily="34" charset="0"/>
            </a:endParaRPr>
          </a:p>
        </p:txBody>
      </p:sp>
      <p:graphicFrame>
        <p:nvGraphicFramePr>
          <p:cNvPr id="21" name="Table 20"/>
          <p:cNvGraphicFramePr>
            <a:graphicFrameLocks noGrp="1"/>
          </p:cNvGraphicFramePr>
          <p:nvPr/>
        </p:nvGraphicFramePr>
        <p:xfrm>
          <a:off x="0" y="2238375"/>
          <a:ext cx="1629986" cy="2077816"/>
        </p:xfrm>
        <a:graphic>
          <a:graphicData uri="http://schemas.openxmlformats.org/drawingml/2006/table">
            <a:tbl>
              <a:tblPr/>
              <a:tblGrid>
                <a:gridCol w="1629986"/>
              </a:tblGrid>
              <a:tr h="231983">
                <a:tc>
                  <a:txBody>
                    <a:bodyPr/>
                    <a:lstStyle/>
                    <a:p>
                      <a:pPr marL="0" algn="r" defTabSz="914400" rtl="0" eaLnBrk="1" fontAlgn="ctr" latinLnBrk="0" hangingPunct="1"/>
                      <a:r>
                        <a:rPr lang="en-US" sz="850" b="0" i="0" u="none" strike="noStrike" kern="1200" dirty="0">
                          <a:solidFill>
                            <a:srgbClr val="002060"/>
                          </a:solidFill>
                          <a:latin typeface="Calibri"/>
                          <a:ea typeface="+mn-ea"/>
                          <a:cs typeface="+mn-cs"/>
                        </a:rPr>
                        <a:t> Capacity expansion</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79053">
                <a:tc>
                  <a:txBody>
                    <a:bodyPr/>
                    <a:lstStyle/>
                    <a:p>
                      <a:pPr marL="0" algn="r" defTabSz="914400" rtl="0" eaLnBrk="1" fontAlgn="ctr" latinLnBrk="0" hangingPunct="1"/>
                      <a:r>
                        <a:rPr lang="en-US" sz="850" b="0" i="0" u="none" strike="noStrike" kern="1200" dirty="0">
                          <a:solidFill>
                            <a:srgbClr val="002060"/>
                          </a:solidFill>
                          <a:latin typeface="Calibri"/>
                          <a:ea typeface="+mn-ea"/>
                          <a:cs typeface="+mn-cs"/>
                        </a:rPr>
                        <a:t> Technology up gradation / Modernization</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31983">
                <a:tc>
                  <a:txBody>
                    <a:bodyPr/>
                    <a:lstStyle/>
                    <a:p>
                      <a:pPr marL="0" algn="r" defTabSz="914400" rtl="0" eaLnBrk="1" fontAlgn="ctr" latinLnBrk="0" hangingPunct="1"/>
                      <a:r>
                        <a:rPr lang="en-US" sz="850" b="0" i="0" u="none" strike="noStrike" kern="1200" dirty="0">
                          <a:solidFill>
                            <a:srgbClr val="002060"/>
                          </a:solidFill>
                          <a:latin typeface="Calibri"/>
                          <a:ea typeface="+mn-ea"/>
                          <a:cs typeface="+mn-cs"/>
                        </a:rPr>
                        <a:t> Machinery / Automation Part</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31983">
                <a:tc>
                  <a:txBody>
                    <a:bodyPr/>
                    <a:lstStyle/>
                    <a:p>
                      <a:pPr marL="0" algn="r" defTabSz="914400" rtl="0" eaLnBrk="1" fontAlgn="ctr" latinLnBrk="0" hangingPunct="1"/>
                      <a:r>
                        <a:rPr lang="en-US" sz="850" b="0" i="0" u="none" strike="noStrike" kern="1200" dirty="0">
                          <a:solidFill>
                            <a:srgbClr val="002060"/>
                          </a:solidFill>
                          <a:latin typeface="Calibri"/>
                          <a:ea typeface="+mn-ea"/>
                          <a:cs typeface="+mn-cs"/>
                        </a:rPr>
                        <a:t> Cooling system</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31983">
                <a:tc>
                  <a:txBody>
                    <a:bodyPr/>
                    <a:lstStyle/>
                    <a:p>
                      <a:pPr marL="0" algn="r" defTabSz="914400" rtl="0" eaLnBrk="1" fontAlgn="ctr" latinLnBrk="0" hangingPunct="1"/>
                      <a:r>
                        <a:rPr lang="en-US" sz="850" b="0" i="0" u="none" strike="noStrike" kern="1200" dirty="0">
                          <a:solidFill>
                            <a:srgbClr val="002060"/>
                          </a:solidFill>
                          <a:latin typeface="Calibri"/>
                          <a:ea typeface="+mn-ea"/>
                          <a:cs typeface="+mn-cs"/>
                        </a:rPr>
                        <a:t> Insulation</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13631">
                <a:tc>
                  <a:txBody>
                    <a:bodyPr/>
                    <a:lstStyle/>
                    <a:p>
                      <a:pPr marL="0" algn="r" defTabSz="914400" rtl="0" eaLnBrk="1" fontAlgn="ctr" latinLnBrk="0" hangingPunct="1"/>
                      <a:r>
                        <a:rPr lang="en-US" sz="850" b="0" i="0" u="none" strike="noStrike" kern="1200" dirty="0">
                          <a:solidFill>
                            <a:srgbClr val="002060"/>
                          </a:solidFill>
                          <a:latin typeface="Calibri"/>
                          <a:ea typeface="+mn-ea"/>
                          <a:cs typeface="+mn-cs"/>
                        </a:rPr>
                        <a:t> Putting auxiliary equipments like Sorting &amp; Grading, Packaging, Ripening chambers etc</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82880">
                <a:tc>
                  <a:txBody>
                    <a:bodyPr/>
                    <a:lstStyle/>
                    <a:p>
                      <a:pPr marL="0" algn="r" defTabSz="914400" rtl="0" eaLnBrk="1" fontAlgn="ctr" latinLnBrk="0" hangingPunct="1"/>
                      <a:r>
                        <a:rPr lang="en-US" sz="850" b="0" i="0" u="none" strike="noStrike" kern="1200" dirty="0">
                          <a:solidFill>
                            <a:srgbClr val="002060"/>
                          </a:solidFill>
                          <a:latin typeface="Calibri"/>
                          <a:ea typeface="+mn-ea"/>
                          <a:cs typeface="+mn-cs"/>
                        </a:rPr>
                        <a:t> Others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74320">
                <a:tc>
                  <a:txBody>
                    <a:bodyPr/>
                    <a:lstStyle/>
                    <a:p>
                      <a:pPr marL="0" algn="r" defTabSz="914400" rtl="0" eaLnBrk="1" fontAlgn="ctr" latinLnBrk="0" hangingPunct="1"/>
                      <a:r>
                        <a:rPr lang="en-US" sz="850" b="0" i="0" u="none" strike="noStrike" kern="1200" dirty="0">
                          <a:solidFill>
                            <a:srgbClr val="002060"/>
                          </a:solidFill>
                          <a:latin typeface="Calibri"/>
                          <a:ea typeface="+mn-ea"/>
                          <a:cs typeface="+mn-cs"/>
                        </a:rPr>
                        <a:t> DK/CS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22" name="Chart 21"/>
          <p:cNvGraphicFramePr/>
          <p:nvPr/>
        </p:nvGraphicFramePr>
        <p:xfrm>
          <a:off x="1273417" y="2200005"/>
          <a:ext cx="1355483" cy="2402475"/>
        </p:xfrm>
        <a:graphic>
          <a:graphicData uri="http://schemas.openxmlformats.org/drawingml/2006/chart">
            <c:chart xmlns:c="http://schemas.openxmlformats.org/drawingml/2006/chart" xmlns:r="http://schemas.openxmlformats.org/officeDocument/2006/relationships" r:id="rId2"/>
          </a:graphicData>
        </a:graphic>
      </p:graphicFrame>
      <p:sp>
        <p:nvSpPr>
          <p:cNvPr id="26" name="TextBox 25"/>
          <p:cNvSpPr txBox="1"/>
          <p:nvPr/>
        </p:nvSpPr>
        <p:spPr>
          <a:xfrm>
            <a:off x="1374014" y="1722114"/>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n=1340)</a:t>
            </a:r>
            <a:endParaRPr lang="en-US" sz="1000" b="1" dirty="0">
              <a:solidFill>
                <a:srgbClr val="002060"/>
              </a:solidFill>
              <a:latin typeface="Calibri" pitchFamily="34" charset="0"/>
            </a:endParaRPr>
          </a:p>
        </p:txBody>
      </p:sp>
      <p:sp>
        <p:nvSpPr>
          <p:cNvPr id="27" name="TextBox 26"/>
          <p:cNvSpPr txBox="1"/>
          <p:nvPr/>
        </p:nvSpPr>
        <p:spPr>
          <a:xfrm>
            <a:off x="2402389" y="1722114"/>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n=1101)</a:t>
            </a:r>
            <a:endParaRPr lang="en-US" sz="1000" b="1" dirty="0">
              <a:solidFill>
                <a:srgbClr val="002060"/>
              </a:solidFill>
              <a:latin typeface="Calibri" pitchFamily="34" charset="0"/>
            </a:endParaRPr>
          </a:p>
        </p:txBody>
      </p:sp>
      <p:sp>
        <p:nvSpPr>
          <p:cNvPr id="28" name="TextBox 27"/>
          <p:cNvSpPr txBox="1"/>
          <p:nvPr/>
        </p:nvSpPr>
        <p:spPr>
          <a:xfrm>
            <a:off x="3271588" y="1722114"/>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smtClean="0">
                <a:solidFill>
                  <a:srgbClr val="002060"/>
                </a:solidFill>
                <a:latin typeface="Calibri" pitchFamily="34" charset="0"/>
              </a:rPr>
              <a:t>(n=188)</a:t>
            </a:r>
            <a:endParaRPr lang="en-US" sz="1000" b="1" dirty="0">
              <a:solidFill>
                <a:srgbClr val="002060"/>
              </a:solidFill>
              <a:latin typeface="Calibri" pitchFamily="34" charset="0"/>
            </a:endParaRPr>
          </a:p>
        </p:txBody>
      </p:sp>
      <p:sp>
        <p:nvSpPr>
          <p:cNvPr id="29" name="TextBox 28"/>
          <p:cNvSpPr txBox="1"/>
          <p:nvPr/>
        </p:nvSpPr>
        <p:spPr>
          <a:xfrm>
            <a:off x="4242941" y="1722114"/>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smtClean="0">
                <a:solidFill>
                  <a:srgbClr val="002060"/>
                </a:solidFill>
                <a:latin typeface="Calibri" pitchFamily="34" charset="0"/>
              </a:rPr>
              <a:t>(n=172)</a:t>
            </a:r>
            <a:endParaRPr lang="en-US" sz="1000" b="1" dirty="0">
              <a:solidFill>
                <a:srgbClr val="002060"/>
              </a:solidFill>
              <a:latin typeface="Calibri" pitchFamily="34" charset="0"/>
            </a:endParaRPr>
          </a:p>
        </p:txBody>
      </p:sp>
      <p:sp>
        <p:nvSpPr>
          <p:cNvPr id="30" name="TextBox 29"/>
          <p:cNvSpPr txBox="1"/>
          <p:nvPr/>
        </p:nvSpPr>
        <p:spPr>
          <a:xfrm>
            <a:off x="5145685" y="1722114"/>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n=12)</a:t>
            </a:r>
            <a:endParaRPr lang="en-US" sz="1000" b="1" dirty="0">
              <a:solidFill>
                <a:srgbClr val="002060"/>
              </a:solidFill>
              <a:latin typeface="Calibri" pitchFamily="34" charset="0"/>
            </a:endParaRPr>
          </a:p>
        </p:txBody>
      </p:sp>
      <p:sp>
        <p:nvSpPr>
          <p:cNvPr id="31" name="TextBox 30"/>
          <p:cNvSpPr txBox="1"/>
          <p:nvPr/>
        </p:nvSpPr>
        <p:spPr>
          <a:xfrm>
            <a:off x="6106195" y="1568226"/>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n=9)</a:t>
            </a:r>
            <a:endParaRPr lang="en-US" sz="1000" b="1" dirty="0">
              <a:solidFill>
                <a:srgbClr val="002060"/>
              </a:solidFill>
              <a:latin typeface="Calibri" pitchFamily="34" charset="0"/>
            </a:endParaRPr>
          </a:p>
        </p:txBody>
      </p:sp>
      <p:graphicFrame>
        <p:nvGraphicFramePr>
          <p:cNvPr id="32" name="Chart 31"/>
          <p:cNvGraphicFramePr/>
          <p:nvPr/>
        </p:nvGraphicFramePr>
        <p:xfrm>
          <a:off x="5883517" y="2200005"/>
          <a:ext cx="1355483" cy="240247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6" name="Chart 35"/>
          <p:cNvGraphicFramePr/>
          <p:nvPr/>
        </p:nvGraphicFramePr>
        <p:xfrm>
          <a:off x="2195437" y="2200005"/>
          <a:ext cx="1355483" cy="2402475"/>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0" name="Chart 39"/>
          <p:cNvGraphicFramePr/>
          <p:nvPr/>
        </p:nvGraphicFramePr>
        <p:xfrm>
          <a:off x="3117457" y="2200005"/>
          <a:ext cx="1355483" cy="2402475"/>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4" name="Chart 43"/>
          <p:cNvGraphicFramePr/>
          <p:nvPr/>
        </p:nvGraphicFramePr>
        <p:xfrm>
          <a:off x="4039477" y="2200005"/>
          <a:ext cx="1355483" cy="2402475"/>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48" name="Chart 47"/>
          <p:cNvGraphicFramePr/>
          <p:nvPr/>
        </p:nvGraphicFramePr>
        <p:xfrm>
          <a:off x="4961497" y="2200005"/>
          <a:ext cx="1355483" cy="2402475"/>
        </p:xfrm>
        <a:graphic>
          <a:graphicData uri="http://schemas.openxmlformats.org/drawingml/2006/chart">
            <c:chart xmlns:c="http://schemas.openxmlformats.org/drawingml/2006/chart" xmlns:r="http://schemas.openxmlformats.org/officeDocument/2006/relationships" r:id="rId7"/>
          </a:graphicData>
        </a:graphic>
      </p:graphicFrame>
      <p:sp>
        <p:nvSpPr>
          <p:cNvPr id="52" name="Round Diagonal Corner Rectangle 51"/>
          <p:cNvSpPr/>
          <p:nvPr/>
        </p:nvSpPr>
        <p:spPr bwMode="auto">
          <a:xfrm>
            <a:off x="490687" y="4527665"/>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Almost 60% of the cold stores which have had upgrades have expanded their capacities. This trend is prominent among Type H &amp; M CS’s.</a:t>
            </a:r>
          </a:p>
          <a:p>
            <a:pPr marL="177800" lvl="1" indent="-177800" algn="l">
              <a:buFont typeface="Arial" pitchFamily="34" charset="0"/>
              <a:buChar char="•"/>
            </a:pPr>
            <a:r>
              <a:rPr lang="en-US" sz="1200" dirty="0" smtClean="0">
                <a:solidFill>
                  <a:srgbClr val="002060"/>
                </a:solidFill>
                <a:latin typeface="Calibri" pitchFamily="34" charset="0"/>
              </a:rPr>
              <a:t>2/3rds of Type Q cold stores have upgraded their technology.</a:t>
            </a:r>
            <a:endParaRPr lang="en-US" sz="1200" dirty="0">
              <a:solidFill>
                <a:srgbClr val="002060"/>
              </a:solidFill>
              <a:latin typeface="Calibri" pitchFamily="34" charset="0"/>
            </a:endParaRPr>
          </a:p>
        </p:txBody>
      </p:sp>
      <p:sp>
        <p:nvSpPr>
          <p:cNvPr id="58" name="TextBox 57"/>
          <p:cNvSpPr txBox="1"/>
          <p:nvPr/>
        </p:nvSpPr>
        <p:spPr>
          <a:xfrm>
            <a:off x="482599" y="54990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cxnSp>
        <p:nvCxnSpPr>
          <p:cNvPr id="60" name="Straight Connector 59"/>
          <p:cNvCxnSpPr/>
          <p:nvPr/>
        </p:nvCxnSpPr>
        <p:spPr bwMode="auto">
          <a:xfrm>
            <a:off x="518160" y="54690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graphicFrame>
        <p:nvGraphicFramePr>
          <p:cNvPr id="35" name="Chart 34"/>
          <p:cNvGraphicFramePr/>
          <p:nvPr/>
        </p:nvGraphicFramePr>
        <p:xfrm>
          <a:off x="1273417" y="6402115"/>
          <a:ext cx="1355483" cy="2402475"/>
        </p:xfrm>
        <a:graphic>
          <a:graphicData uri="http://schemas.openxmlformats.org/drawingml/2006/chart">
            <c:chart xmlns:c="http://schemas.openxmlformats.org/drawingml/2006/chart" xmlns:r="http://schemas.openxmlformats.org/officeDocument/2006/relationships" r:id="rId8"/>
          </a:graphicData>
        </a:graphic>
      </p:graphicFrame>
      <p:sp>
        <p:nvSpPr>
          <p:cNvPr id="37" name="TextBox 36"/>
          <p:cNvSpPr txBox="1"/>
          <p:nvPr/>
        </p:nvSpPr>
        <p:spPr>
          <a:xfrm>
            <a:off x="1374014" y="5886448"/>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n=1340)</a:t>
            </a:r>
            <a:endParaRPr lang="en-US" sz="1000" b="1" dirty="0">
              <a:solidFill>
                <a:srgbClr val="002060"/>
              </a:solidFill>
              <a:latin typeface="Calibri" pitchFamily="34" charset="0"/>
            </a:endParaRPr>
          </a:p>
        </p:txBody>
      </p:sp>
      <p:sp>
        <p:nvSpPr>
          <p:cNvPr id="38" name="TextBox 37"/>
          <p:cNvSpPr txBox="1"/>
          <p:nvPr/>
        </p:nvSpPr>
        <p:spPr>
          <a:xfrm>
            <a:off x="2759804" y="5886448"/>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br>
              <a:rPr lang="en-US" sz="1000" b="1" dirty="0" smtClean="0">
                <a:solidFill>
                  <a:srgbClr val="002060"/>
                </a:solidFill>
                <a:latin typeface="Calibri" pitchFamily="34" charset="0"/>
              </a:rPr>
            </a:br>
            <a:r>
              <a:rPr lang="en-US" sz="1000" b="1" dirty="0" smtClean="0">
                <a:solidFill>
                  <a:srgbClr val="002060"/>
                </a:solidFill>
                <a:latin typeface="Calibri" pitchFamily="34" charset="0"/>
              </a:rPr>
              <a:t>(n=510)</a:t>
            </a:r>
            <a:endParaRPr lang="en-US" sz="1000" b="1" dirty="0">
              <a:solidFill>
                <a:srgbClr val="002060"/>
              </a:solidFill>
              <a:latin typeface="Calibri" pitchFamily="34" charset="0"/>
            </a:endParaRPr>
          </a:p>
        </p:txBody>
      </p:sp>
      <p:sp>
        <p:nvSpPr>
          <p:cNvPr id="39" name="TextBox 38"/>
          <p:cNvSpPr txBox="1"/>
          <p:nvPr/>
        </p:nvSpPr>
        <p:spPr>
          <a:xfrm>
            <a:off x="3848531" y="5886448"/>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br>
              <a:rPr lang="en-US" sz="1000" b="1" dirty="0" smtClean="0">
                <a:solidFill>
                  <a:srgbClr val="002060"/>
                </a:solidFill>
                <a:latin typeface="Calibri" pitchFamily="34" charset="0"/>
              </a:rPr>
            </a:br>
            <a:r>
              <a:rPr lang="en-US" sz="1000" b="1" dirty="0" smtClean="0">
                <a:solidFill>
                  <a:srgbClr val="002060"/>
                </a:solidFill>
                <a:latin typeface="Calibri" pitchFamily="34" charset="0"/>
              </a:rPr>
              <a:t>(n=292)</a:t>
            </a:r>
            <a:endParaRPr lang="en-US" sz="1000" b="1" dirty="0">
              <a:solidFill>
                <a:srgbClr val="002060"/>
              </a:solidFill>
              <a:latin typeface="Calibri" pitchFamily="34" charset="0"/>
            </a:endParaRPr>
          </a:p>
        </p:txBody>
      </p:sp>
      <p:sp>
        <p:nvSpPr>
          <p:cNvPr id="41" name="TextBox 40"/>
          <p:cNvSpPr txBox="1"/>
          <p:nvPr/>
        </p:nvSpPr>
        <p:spPr>
          <a:xfrm>
            <a:off x="4994056" y="5886448"/>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 West</a:t>
            </a:r>
            <a:br>
              <a:rPr lang="en-US" sz="1000" b="1" dirty="0" smtClean="0">
                <a:solidFill>
                  <a:srgbClr val="002060"/>
                </a:solidFill>
                <a:latin typeface="Calibri" pitchFamily="34" charset="0"/>
              </a:rPr>
            </a:br>
            <a:r>
              <a:rPr lang="en-US" sz="1000" b="1" dirty="0" smtClean="0">
                <a:solidFill>
                  <a:srgbClr val="002060"/>
                </a:solidFill>
                <a:latin typeface="Calibri" pitchFamily="34" charset="0"/>
              </a:rPr>
              <a:t>(n=269)</a:t>
            </a:r>
            <a:endParaRPr lang="en-US" sz="1000" b="1" dirty="0">
              <a:solidFill>
                <a:srgbClr val="002060"/>
              </a:solidFill>
              <a:latin typeface="Calibri" pitchFamily="34" charset="0"/>
            </a:endParaRPr>
          </a:p>
        </p:txBody>
      </p:sp>
      <p:sp>
        <p:nvSpPr>
          <p:cNvPr id="43" name="TextBox 42"/>
          <p:cNvSpPr txBox="1"/>
          <p:nvPr/>
        </p:nvSpPr>
        <p:spPr>
          <a:xfrm>
            <a:off x="6106195" y="5886448"/>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 South</a:t>
            </a:r>
            <a:br>
              <a:rPr lang="en-US" sz="1000" b="1" dirty="0" smtClean="0">
                <a:solidFill>
                  <a:srgbClr val="002060"/>
                </a:solidFill>
                <a:latin typeface="Calibri" pitchFamily="34" charset="0"/>
              </a:rPr>
            </a:br>
            <a:r>
              <a:rPr lang="en-US" sz="1000" b="1" dirty="0" smtClean="0">
                <a:solidFill>
                  <a:srgbClr val="002060"/>
                </a:solidFill>
                <a:latin typeface="Calibri" pitchFamily="34" charset="0"/>
              </a:rPr>
              <a:t>(n=269)</a:t>
            </a:r>
            <a:endParaRPr lang="en-US" sz="1000" b="1" dirty="0">
              <a:solidFill>
                <a:srgbClr val="002060"/>
              </a:solidFill>
              <a:latin typeface="Calibri" pitchFamily="34" charset="0"/>
            </a:endParaRPr>
          </a:p>
        </p:txBody>
      </p:sp>
      <p:graphicFrame>
        <p:nvGraphicFramePr>
          <p:cNvPr id="45" name="Chart 44"/>
          <p:cNvGraphicFramePr/>
          <p:nvPr/>
        </p:nvGraphicFramePr>
        <p:xfrm>
          <a:off x="5883517" y="6402115"/>
          <a:ext cx="1355483" cy="2402475"/>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46" name="Chart 45"/>
          <p:cNvGraphicFramePr/>
          <p:nvPr/>
        </p:nvGraphicFramePr>
        <p:xfrm>
          <a:off x="2425942" y="6402115"/>
          <a:ext cx="1355483" cy="2402475"/>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47" name="Chart 46"/>
          <p:cNvGraphicFramePr/>
          <p:nvPr/>
        </p:nvGraphicFramePr>
        <p:xfrm>
          <a:off x="3578467" y="6402115"/>
          <a:ext cx="1355483" cy="2402475"/>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49" name="Chart 48"/>
          <p:cNvGraphicFramePr/>
          <p:nvPr/>
        </p:nvGraphicFramePr>
        <p:xfrm>
          <a:off x="4730992" y="6402115"/>
          <a:ext cx="1355483" cy="2402475"/>
        </p:xfrm>
        <a:graphic>
          <a:graphicData uri="http://schemas.openxmlformats.org/drawingml/2006/chart">
            <c:chart xmlns:c="http://schemas.openxmlformats.org/drawingml/2006/chart" xmlns:r="http://schemas.openxmlformats.org/officeDocument/2006/relationships" r:id="rId12"/>
          </a:graphicData>
        </a:graphic>
      </p:graphicFrame>
      <p:graphicFrame>
        <p:nvGraphicFramePr>
          <p:cNvPr id="50" name="Table 49"/>
          <p:cNvGraphicFramePr>
            <a:graphicFrameLocks noGrp="1"/>
          </p:cNvGraphicFramePr>
          <p:nvPr/>
        </p:nvGraphicFramePr>
        <p:xfrm>
          <a:off x="0" y="6457950"/>
          <a:ext cx="1629986" cy="2077816"/>
        </p:xfrm>
        <a:graphic>
          <a:graphicData uri="http://schemas.openxmlformats.org/drawingml/2006/table">
            <a:tbl>
              <a:tblPr/>
              <a:tblGrid>
                <a:gridCol w="1629986"/>
              </a:tblGrid>
              <a:tr h="231983">
                <a:tc>
                  <a:txBody>
                    <a:bodyPr/>
                    <a:lstStyle/>
                    <a:p>
                      <a:pPr marL="0" algn="r" defTabSz="914400" rtl="0" eaLnBrk="1" fontAlgn="ctr" latinLnBrk="0" hangingPunct="1"/>
                      <a:r>
                        <a:rPr lang="en-US" sz="850" b="0" i="0" u="none" strike="noStrike" kern="1200" dirty="0">
                          <a:solidFill>
                            <a:srgbClr val="002060"/>
                          </a:solidFill>
                          <a:latin typeface="Calibri"/>
                          <a:ea typeface="+mn-ea"/>
                          <a:cs typeface="+mn-cs"/>
                        </a:rPr>
                        <a:t> Capacity expansion</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279053">
                <a:tc>
                  <a:txBody>
                    <a:bodyPr/>
                    <a:lstStyle/>
                    <a:p>
                      <a:pPr marL="0" algn="r" defTabSz="914400" rtl="0" eaLnBrk="1" fontAlgn="ctr" latinLnBrk="0" hangingPunct="1"/>
                      <a:r>
                        <a:rPr lang="en-US" sz="850" b="0" i="0" u="none" strike="noStrike" kern="1200" dirty="0">
                          <a:solidFill>
                            <a:srgbClr val="002060"/>
                          </a:solidFill>
                          <a:latin typeface="Calibri"/>
                          <a:ea typeface="+mn-ea"/>
                          <a:cs typeface="+mn-cs"/>
                        </a:rPr>
                        <a:t> Technology up gradation / Modernization</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31983">
                <a:tc>
                  <a:txBody>
                    <a:bodyPr/>
                    <a:lstStyle/>
                    <a:p>
                      <a:pPr marL="0" algn="r" defTabSz="914400" rtl="0" eaLnBrk="1" fontAlgn="ctr" latinLnBrk="0" hangingPunct="1"/>
                      <a:r>
                        <a:rPr lang="en-US" sz="850" b="0" i="0" u="none" strike="noStrike" kern="1200" dirty="0">
                          <a:solidFill>
                            <a:srgbClr val="002060"/>
                          </a:solidFill>
                          <a:latin typeface="Calibri"/>
                          <a:ea typeface="+mn-ea"/>
                          <a:cs typeface="+mn-cs"/>
                        </a:rPr>
                        <a:t> Machinery / Automation Part</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31983">
                <a:tc>
                  <a:txBody>
                    <a:bodyPr/>
                    <a:lstStyle/>
                    <a:p>
                      <a:pPr marL="0" algn="r" defTabSz="914400" rtl="0" eaLnBrk="1" fontAlgn="ctr" latinLnBrk="0" hangingPunct="1"/>
                      <a:r>
                        <a:rPr lang="en-US" sz="850" b="0" i="0" u="none" strike="noStrike" kern="1200" dirty="0">
                          <a:solidFill>
                            <a:srgbClr val="002060"/>
                          </a:solidFill>
                          <a:latin typeface="Calibri"/>
                          <a:ea typeface="+mn-ea"/>
                          <a:cs typeface="+mn-cs"/>
                        </a:rPr>
                        <a:t> Cooling system</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31983">
                <a:tc>
                  <a:txBody>
                    <a:bodyPr/>
                    <a:lstStyle/>
                    <a:p>
                      <a:pPr marL="0" algn="r" defTabSz="914400" rtl="0" eaLnBrk="1" fontAlgn="ctr" latinLnBrk="0" hangingPunct="1"/>
                      <a:r>
                        <a:rPr lang="en-US" sz="850" b="0" i="0" u="none" strike="noStrike" kern="1200" dirty="0">
                          <a:solidFill>
                            <a:srgbClr val="002060"/>
                          </a:solidFill>
                          <a:latin typeface="Calibri"/>
                          <a:ea typeface="+mn-ea"/>
                          <a:cs typeface="+mn-cs"/>
                        </a:rPr>
                        <a:t> Insulation</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13631">
                <a:tc>
                  <a:txBody>
                    <a:bodyPr/>
                    <a:lstStyle/>
                    <a:p>
                      <a:pPr marL="0" algn="r" defTabSz="914400" rtl="0" eaLnBrk="1" fontAlgn="ctr" latinLnBrk="0" hangingPunct="1"/>
                      <a:r>
                        <a:rPr lang="en-US" sz="850" b="0" i="0" u="none" strike="noStrike" kern="1200" dirty="0">
                          <a:solidFill>
                            <a:srgbClr val="002060"/>
                          </a:solidFill>
                          <a:latin typeface="Calibri"/>
                          <a:ea typeface="+mn-ea"/>
                          <a:cs typeface="+mn-cs"/>
                        </a:rPr>
                        <a:t> Putting auxiliary equipments like Sorting &amp; Grading, Packaging, Ripening chambers etc</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182880">
                <a:tc>
                  <a:txBody>
                    <a:bodyPr/>
                    <a:lstStyle/>
                    <a:p>
                      <a:pPr marL="0" algn="r" defTabSz="914400" rtl="0" eaLnBrk="1" fontAlgn="ctr" latinLnBrk="0" hangingPunct="1"/>
                      <a:r>
                        <a:rPr lang="en-US" sz="850" b="0" i="0" u="none" strike="noStrike" kern="1200" dirty="0">
                          <a:solidFill>
                            <a:srgbClr val="002060"/>
                          </a:solidFill>
                          <a:latin typeface="Calibri"/>
                          <a:ea typeface="+mn-ea"/>
                          <a:cs typeface="+mn-cs"/>
                        </a:rPr>
                        <a:t> Others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274320">
                <a:tc>
                  <a:txBody>
                    <a:bodyPr/>
                    <a:lstStyle/>
                    <a:p>
                      <a:pPr marL="0" algn="r" defTabSz="914400" rtl="0" eaLnBrk="1" fontAlgn="ctr" latinLnBrk="0" hangingPunct="1"/>
                      <a:r>
                        <a:rPr lang="en-US" sz="850" b="0" i="0" u="none" strike="noStrike" kern="1200" dirty="0">
                          <a:solidFill>
                            <a:srgbClr val="002060"/>
                          </a:solidFill>
                          <a:latin typeface="Calibri"/>
                          <a:ea typeface="+mn-ea"/>
                          <a:cs typeface="+mn-cs"/>
                        </a:rPr>
                        <a:t> DK/CS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34" name="TextBox 33"/>
          <p:cNvSpPr txBox="1"/>
          <p:nvPr/>
        </p:nvSpPr>
        <p:spPr>
          <a:xfrm>
            <a:off x="2028666" y="9669645"/>
            <a:ext cx="3393878"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a:t>
            </a:r>
            <a:r>
              <a:rPr lang="en-US" sz="900" b="1" dirty="0">
                <a:solidFill>
                  <a:srgbClr val="FF0000"/>
                </a:solidFill>
                <a:latin typeface="Calibri" pitchFamily="34" charset="0"/>
              </a:rPr>
              <a:t>recently upgraded/ majorly overhauled the building</a:t>
            </a:r>
          </a:p>
        </p:txBody>
      </p:sp>
    </p:spTree>
  </p:cSld>
  <p:clrMapOvr>
    <a:masterClrMapping/>
  </p:clrMapOvr>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IN" dirty="0" smtClean="0"/>
              <a:t>3.1.1 COLD STORAGE SECTOR: CURRENT SCENARIO</a:t>
            </a:r>
            <a:endParaRPr lang="en-US" dirty="0"/>
          </a:p>
        </p:txBody>
      </p:sp>
      <p:sp>
        <p:nvSpPr>
          <p:cNvPr id="3" name="Content Placeholder 2"/>
          <p:cNvSpPr>
            <a:spLocks noGrp="1"/>
          </p:cNvSpPr>
          <p:nvPr>
            <p:ph idx="1"/>
          </p:nvPr>
        </p:nvSpPr>
        <p:spPr/>
        <p:txBody>
          <a:bodyPr/>
          <a:lstStyle/>
          <a:p>
            <a:pPr algn="just">
              <a:buSzPct val="100000"/>
            </a:pPr>
            <a:r>
              <a:rPr lang="en-US" sz="1200" dirty="0" smtClean="0"/>
              <a:t>The cold storages are the nodal points in the overall cold-chain distribution network and they must cope with uneven demands across a variety of produce and cargo types and capacity need fulfillments. The cold-chain from farm to retail can comprise of a combination of the following components; source points or originating production units, temperature controlled first leg transportation, consolidation hubs or long term cold storages, environment controlled long haul transport, transshipment or distribution hubs, last mile temperature controlled distribution and retail end storage and merchandising infrastructure.</a:t>
            </a:r>
          </a:p>
          <a:p>
            <a:pPr algn="just">
              <a:buSzPct val="100000"/>
            </a:pPr>
            <a:endParaRPr lang="en-US" sz="1200" dirty="0" smtClean="0"/>
          </a:p>
          <a:p>
            <a:pPr algn="just">
              <a:buSzPct val="100000"/>
            </a:pPr>
            <a:r>
              <a:rPr lang="en-US" sz="1200" dirty="0" smtClean="0"/>
              <a:t>In case of cold storages, two primary types persist. The first is farm gate storage that is deployed close to producing regions for long term storage of farm produce. These storage types are typically designed for single commodity large volume storage where the produce is seasonal, with the intention to safely store the product for subsequent sale over an extended period over its marketable life. These stores are predominated by potato stores and those for spices and specific crops like carrots, apples, oranges, onions, etc. Controlled Atmosphere stores, due to their base intent of extending shelf life and maintaining freshness over the long term, also fall under this category. Produce stored in such a cold store is not intended for repetitive handling and these stores can also serve as initiating points for subsequent market links.</a:t>
            </a:r>
          </a:p>
          <a:p>
            <a:pPr algn="just">
              <a:buSzPct val="100000"/>
            </a:pPr>
            <a:endParaRPr lang="en-US" sz="1200" dirty="0" smtClean="0"/>
          </a:p>
          <a:p>
            <a:pPr algn="just">
              <a:buSzPct val="100000"/>
            </a:pPr>
            <a:r>
              <a:rPr lang="en-US" sz="1200" dirty="0" smtClean="0"/>
              <a:t>The second type of cold stores, are more transient in their nature of service. These are the in transit handling points or distribution hubs that feed the market and those that are at point of consumption (retail outlets), etc. The goods handled in these stores have shorter shelf life, those that have exited bulk storage, and those that are enroute to market or final consumption. Majority of horticultural crops have a limited shelf life even within the cold-chain and cannot be stored across seasons. Additionally, all products towards the end of their storage life need to transit to market through such cold-chain facilities. Such cold storage infrastructure has only recently been developed in India.</a:t>
            </a:r>
          </a:p>
          <a:p>
            <a:pPr algn="just">
              <a:buSzPct val="100000"/>
            </a:pPr>
            <a:endParaRPr lang="en-US" sz="1200" dirty="0" smtClean="0"/>
          </a:p>
          <a:p>
            <a:pPr algn="just">
              <a:buSzPct val="100000"/>
            </a:pPr>
            <a:r>
              <a:rPr lang="en-US" sz="1200" dirty="0" smtClean="0"/>
              <a:t>The typical stated challenges faced by cold storages are high operation costs that stem from a lack of skilled manpower, higher energy utilization, low technology adoption and seasonal capacity utilization. As nodal points and hubs in the perishable food distribution network, the impact of cold storages on the overall integrity in the distribution mechanism is important to counter food perishability and to ensure reduction in wastage. To achieve this objective, as a pre-requisite, cold storages need to deploy advanced technology, appropriate infrastructure designs and superior operational processes. </a:t>
            </a:r>
          </a:p>
          <a:p>
            <a:pPr algn="just">
              <a:buSzPct val="100000"/>
            </a:pPr>
            <a:endParaRPr lang="en-US" sz="1200" dirty="0" smtClean="0"/>
          </a:p>
          <a:p>
            <a:pPr algn="just">
              <a:buSzPct val="100000"/>
            </a:pPr>
            <a:r>
              <a:rPr lang="en-US" sz="1200" dirty="0" smtClean="0"/>
              <a:t>At the start of this baseline survey, it was estimated that India had about </a:t>
            </a:r>
            <a:r>
              <a:rPr lang="en-US" sz="1200" dirty="0" smtClean="0">
                <a:solidFill>
                  <a:srgbClr val="FF0000"/>
                </a:solidFill>
              </a:rPr>
              <a:t>6,100</a:t>
            </a:r>
            <a:r>
              <a:rPr lang="en-US" sz="1200" dirty="0" smtClean="0"/>
              <a:t> cold stores in the country, the bulk of which were not networked and operated as standalone units, largely for storing potato. This total estimate was derived from secondary reports and database listing as available from government departments.</a:t>
            </a:r>
            <a:endParaRPr lang="en-US" sz="1200" dirty="0"/>
          </a:p>
        </p:txBody>
      </p:sp>
    </p:spTree>
  </p:cSld>
  <p:clrMapOvr>
    <a:masterClrMapping/>
  </p:clrMapOvr>
  <p:transition/>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7.4 TYPE OF UGRADE IN CS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52" name="Round Diagonal Corner Rectangle 51"/>
          <p:cNvSpPr/>
          <p:nvPr/>
        </p:nvSpPr>
        <p:spPr bwMode="auto">
          <a:xfrm>
            <a:off x="338287" y="8579726"/>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Maharashtra, UP, Haryana  and Gujarat have major number of CS’s which have under gone capacity expansion.</a:t>
            </a:r>
            <a:endParaRPr lang="en-US" sz="1200" dirty="0">
              <a:solidFill>
                <a:srgbClr val="002060"/>
              </a:solidFill>
              <a:latin typeface="Calibri" pitchFamily="34" charset="0"/>
            </a:endParaRPr>
          </a:p>
        </p:txBody>
      </p:sp>
      <p:sp>
        <p:nvSpPr>
          <p:cNvPr id="71" name="TextBox 7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0" name="Table 9"/>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3113151"/>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n=1340)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n=377)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Capacity expansion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Technology up gradation / Modernization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Machinery / Automation Part</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Cooling system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Insulation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Putting auxiliary equipments like Sorting &amp; Grading, Packaging, Ripening chambers etc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1" name="Table 10"/>
          <p:cNvGraphicFramePr>
            <a:graphicFrameLocks noGrp="1"/>
          </p:cNvGraphicFramePr>
          <p:nvPr>
            <p:extLst>
              <p:ext uri="{D42A27DB-BD31-4B8C-83A1-F6EECF244321}">
                <p14:modId xmlns="" xmlns:p14="http://schemas.microsoft.com/office/powerpoint/2010/main" val="1900869649"/>
              </p:ext>
            </p:extLst>
          </p:nvPr>
        </p:nvGraphicFramePr>
        <p:xfrm>
          <a:off x="304801" y="4987086"/>
          <a:ext cx="6305549" cy="3113151"/>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n=1340)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Capacity expansion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Technology up gradation / Modernization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Machinery / Automation Part</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Cooling system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Insulation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Putting auxiliary equipments like Sorting &amp; Grading, Packaging, Ripening chambers etc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TextBox 11"/>
          <p:cNvSpPr txBox="1"/>
          <p:nvPr/>
        </p:nvSpPr>
        <p:spPr>
          <a:xfrm>
            <a:off x="2028666" y="9669645"/>
            <a:ext cx="3393878"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a:t>
            </a:r>
            <a:r>
              <a:rPr lang="en-US" sz="900" b="1" dirty="0">
                <a:solidFill>
                  <a:srgbClr val="FF0000"/>
                </a:solidFill>
                <a:latin typeface="Calibri" pitchFamily="34" charset="0"/>
              </a:rPr>
              <a:t>recently upgraded/ majorly overhauled the building</a:t>
            </a:r>
          </a:p>
        </p:txBody>
      </p:sp>
    </p:spTree>
  </p:cSld>
  <p:clrMapOvr>
    <a:masterClrMapping/>
  </p:clrMapOvr>
  <p:transition/>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7.4 TYPE OF UGRADE IN CS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3" name="TextBox 72"/>
          <p:cNvSpPr txBox="1"/>
          <p:nvPr/>
        </p:nvSpPr>
        <p:spPr>
          <a:xfrm>
            <a:off x="2028666" y="9669645"/>
            <a:ext cx="3393878"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a:t>
            </a:r>
            <a:r>
              <a:rPr lang="en-US" sz="900" b="1" dirty="0">
                <a:solidFill>
                  <a:srgbClr val="FF0000"/>
                </a:solidFill>
                <a:latin typeface="Calibri" pitchFamily="34" charset="0"/>
              </a:rPr>
              <a:t>recently upgraded/ majorly overhauled the building</a:t>
            </a:r>
          </a:p>
        </p:txBody>
      </p:sp>
      <p:sp>
        <p:nvSpPr>
          <p:cNvPr id="71" name="TextBox 7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0" name="Table 9"/>
          <p:cNvGraphicFramePr>
            <a:graphicFrameLocks noGrp="1"/>
          </p:cNvGraphicFramePr>
          <p:nvPr>
            <p:extLst>
              <p:ext uri="{D42A27DB-BD31-4B8C-83A1-F6EECF244321}">
                <p14:modId xmlns="" xmlns:p14="http://schemas.microsoft.com/office/powerpoint/2010/main" val="1900869649"/>
              </p:ext>
            </p:extLst>
          </p:nvPr>
        </p:nvGraphicFramePr>
        <p:xfrm>
          <a:off x="304801" y="1533075"/>
          <a:ext cx="6317122" cy="3265551"/>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9176"/>
                <a:gridCol w="498310"/>
                <a:gridCol w="634701"/>
                <a:gridCol w="573231"/>
                <a:gridCol w="507541"/>
                <a:gridCol w="436056"/>
                <a:gridCol w="579026"/>
                <a:gridCol w="464466"/>
                <a:gridCol w="720763"/>
                <a:gridCol w="543852"/>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n=1340)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(n=66)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Capacity expansion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Technology up gradation / Modernization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Machinery / Automation Part</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Cooling system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Insulation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Putting auxiliary equipments like Sorting &amp; Grading, Packaging, Ripening chambers etc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1" name="Table 10"/>
          <p:cNvGraphicFramePr>
            <a:graphicFrameLocks noGrp="1"/>
          </p:cNvGraphicFramePr>
          <p:nvPr>
            <p:extLst>
              <p:ext uri="{D42A27DB-BD31-4B8C-83A1-F6EECF244321}">
                <p14:modId xmlns="" xmlns:p14="http://schemas.microsoft.com/office/powerpoint/2010/main" val="1900869649"/>
              </p:ext>
            </p:extLst>
          </p:nvPr>
        </p:nvGraphicFramePr>
        <p:xfrm>
          <a:off x="304801" y="4987086"/>
          <a:ext cx="6306124" cy="3265551"/>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62456"/>
                <a:gridCol w="502920"/>
                <a:gridCol w="594360"/>
                <a:gridCol w="594360"/>
                <a:gridCol w="630127"/>
                <a:gridCol w="630127"/>
                <a:gridCol w="731520"/>
                <a:gridCol w="630127"/>
                <a:gridCol w="63012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n=1340)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n=205)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Capacity expansion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Technology up gradation / Modernization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Machinery / Automation Part</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Cooling system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Insulation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Putting auxiliary equipments like Sorting &amp; Grading, Packaging, Ripening chambers etc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7.4 TYPE OF UGRADE IN CS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3" name="TextBox 72"/>
          <p:cNvSpPr txBox="1"/>
          <p:nvPr/>
        </p:nvSpPr>
        <p:spPr>
          <a:xfrm>
            <a:off x="2028666" y="9669645"/>
            <a:ext cx="3393878"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a:t>
            </a:r>
            <a:r>
              <a:rPr lang="en-US" sz="900" b="1" dirty="0">
                <a:solidFill>
                  <a:srgbClr val="FF0000"/>
                </a:solidFill>
                <a:latin typeface="Calibri" pitchFamily="34" charset="0"/>
              </a:rPr>
              <a:t>recently upgraded/ majorly overhauled the building</a:t>
            </a:r>
          </a:p>
        </p:txBody>
      </p:sp>
      <p:sp>
        <p:nvSpPr>
          <p:cNvPr id="71" name="TextBox 70"/>
          <p:cNvSpPr txBox="1"/>
          <p:nvPr/>
        </p:nvSpPr>
        <p:spPr>
          <a:xfrm>
            <a:off x="139699" y="1104900"/>
            <a:ext cx="2235366"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Ownership Type</a:t>
            </a:r>
            <a:endParaRPr lang="en-US" sz="1800" b="1" i="1" u="sng" dirty="0">
              <a:solidFill>
                <a:srgbClr val="002060"/>
              </a:solidFill>
              <a:latin typeface="Calibri" pitchFamily="34" charset="0"/>
            </a:endParaRPr>
          </a:p>
        </p:txBody>
      </p:sp>
      <p:graphicFrame>
        <p:nvGraphicFramePr>
          <p:cNvPr id="10" name="Table 9"/>
          <p:cNvGraphicFramePr>
            <a:graphicFrameLocks noGrp="1"/>
          </p:cNvGraphicFramePr>
          <p:nvPr>
            <p:extLst>
              <p:ext uri="{D42A27DB-BD31-4B8C-83A1-F6EECF244321}">
                <p14:modId xmlns="" xmlns:p14="http://schemas.microsoft.com/office/powerpoint/2010/main" val="1900869649"/>
              </p:ext>
            </p:extLst>
          </p:nvPr>
        </p:nvGraphicFramePr>
        <p:xfrm>
          <a:off x="304801" y="1533075"/>
          <a:ext cx="6214752" cy="2893314"/>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99012"/>
                <a:gridCol w="843148"/>
                <a:gridCol w="843148"/>
                <a:gridCol w="843148"/>
                <a:gridCol w="843148"/>
                <a:gridCol w="84314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Proprietorship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(n=297)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Partnership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(n=407)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 Ltd. </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(n=53)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 Ltd.</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(n=487)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Capacity expansion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Technology up gradation / Modernization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Machinery / Automation Part</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Cooling system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Insulation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Putting auxiliary equipments like Sorting &amp; Grading, Packaging, Ripening chambers etc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1" name="Table 10"/>
          <p:cNvGraphicFramePr>
            <a:graphicFrameLocks noGrp="1"/>
          </p:cNvGraphicFramePr>
          <p:nvPr>
            <p:extLst>
              <p:ext uri="{D42A27DB-BD31-4B8C-83A1-F6EECF244321}">
                <p14:modId xmlns="" xmlns:p14="http://schemas.microsoft.com/office/powerpoint/2010/main" val="1900869649"/>
              </p:ext>
            </p:extLst>
          </p:nvPr>
        </p:nvGraphicFramePr>
        <p:xfrm>
          <a:off x="304799" y="4987086"/>
          <a:ext cx="6238504" cy="2893314"/>
        </p:xfrm>
        <a:graphic>
          <a:graphicData uri="http://schemas.openxmlformats.org/drawingml/2006/table">
            <a:tbl>
              <a:tblPr firstRow="1" bandRow="1">
                <a:effectLst>
                  <a:outerShdw blurRad="50800" dist="38100" dir="2700000" algn="tl" rotWithShape="0">
                    <a:prstClr val="black">
                      <a:alpha val="40000"/>
                    </a:prstClr>
                  </a:outerShdw>
                </a:effectLst>
              </a:tblPr>
              <a:tblGrid>
                <a:gridCol w="2232577"/>
                <a:gridCol w="890205"/>
                <a:gridCol w="1038574"/>
                <a:gridCol w="1038574"/>
                <a:gridCol w="1038574"/>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Cooperative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(n=58)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Government</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(Co./Dept./PSU)</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Not mentioned ownership type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Capacity expansion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Technology up gradation / Modernization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Machinery / Automation Part</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Cooling system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Insulation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Putting auxiliary equipments like Sorting &amp; Grading, Packaging, Ripening chambers etc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9" name="Round Diagonal Corner Rectangle 8"/>
          <p:cNvSpPr/>
          <p:nvPr/>
        </p:nvSpPr>
        <p:spPr bwMode="auto">
          <a:xfrm>
            <a:off x="314537" y="8306601"/>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In every type ownership of CSs, capacity expansion is the highest mentioned up-gradation.</a:t>
            </a:r>
          </a:p>
          <a:p>
            <a:pPr marL="177800" lvl="1" indent="-177800" algn="just">
              <a:buFont typeface="Arial" pitchFamily="34" charset="0"/>
              <a:buChar char="•"/>
            </a:pPr>
            <a:r>
              <a:rPr lang="en-US" sz="1200" dirty="0" smtClean="0">
                <a:solidFill>
                  <a:srgbClr val="002060"/>
                </a:solidFill>
                <a:latin typeface="Calibri" pitchFamily="34" charset="0"/>
              </a:rPr>
              <a:t>As many as 63% of the private limited companies have expanded their capacities in a recent upgrade. </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7.4 TYPE OF UGRADE IN CS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3" name="TextBox 72"/>
          <p:cNvSpPr txBox="1"/>
          <p:nvPr/>
        </p:nvSpPr>
        <p:spPr>
          <a:xfrm>
            <a:off x="2028666" y="9669645"/>
            <a:ext cx="3393878"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a:t>
            </a:r>
            <a:r>
              <a:rPr lang="en-US" sz="900" b="1" dirty="0">
                <a:solidFill>
                  <a:srgbClr val="FF0000"/>
                </a:solidFill>
                <a:latin typeface="Calibri" pitchFamily="34" charset="0"/>
              </a:rPr>
              <a:t>recently upgraded/ majorly overhauled the building</a:t>
            </a:r>
          </a:p>
        </p:txBody>
      </p:sp>
      <p:graphicFrame>
        <p:nvGraphicFramePr>
          <p:cNvPr id="10" name="Table 9"/>
          <p:cNvGraphicFramePr>
            <a:graphicFrameLocks noGrp="1"/>
          </p:cNvGraphicFramePr>
          <p:nvPr>
            <p:extLst>
              <p:ext uri="{D42A27DB-BD31-4B8C-83A1-F6EECF244321}">
                <p14:modId xmlns="" xmlns:p14="http://schemas.microsoft.com/office/powerpoint/2010/main" val="1900869649"/>
              </p:ext>
            </p:extLst>
          </p:nvPr>
        </p:nvGraphicFramePr>
        <p:xfrm>
          <a:off x="304801" y="1934870"/>
          <a:ext cx="6214752" cy="2893314"/>
        </p:xfrm>
        <a:graphic>
          <a:graphicData uri="http://schemas.openxmlformats.org/drawingml/2006/table">
            <a:tbl>
              <a:tblPr firstRow="1" bandRow="1">
                <a:effectLst>
                  <a:outerShdw blurRad="50800" dist="38100" dir="2700000" algn="tl" rotWithShape="0">
                    <a:prstClr val="black">
                      <a:alpha val="40000"/>
                    </a:prstClr>
                  </a:outerShdw>
                </a:effectLst>
              </a:tblPr>
              <a:tblGrid>
                <a:gridCol w="1999012"/>
                <a:gridCol w="843148"/>
                <a:gridCol w="843148"/>
                <a:gridCol w="843148"/>
                <a:gridCol w="843148"/>
                <a:gridCol w="843148"/>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All</a:t>
                      </a:r>
                    </a:p>
                    <a:p>
                      <a:pPr algn="ctr" fontAlgn="b"/>
                      <a:r>
                        <a:rPr lang="en-US" sz="1100" b="0" i="0" u="none" strike="noStrike" dirty="0" smtClean="0">
                          <a:solidFill>
                            <a:schemeClr val="bg2"/>
                          </a:solidFill>
                          <a:latin typeface="Calibri"/>
                        </a:rPr>
                        <a:t>(n=1340)</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Urban CS’s</a:t>
                      </a:r>
                    </a:p>
                    <a:p>
                      <a:pPr algn="ctr" fontAlgn="b"/>
                      <a:r>
                        <a:rPr lang="en-US" sz="1100" b="0" i="0" u="none" strike="noStrike" dirty="0" smtClean="0">
                          <a:solidFill>
                            <a:schemeClr val="bg2"/>
                          </a:solidFill>
                          <a:latin typeface="Calibri"/>
                        </a:rPr>
                        <a:t>(n=368)</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Rural CS’s</a:t>
                      </a:r>
                    </a:p>
                    <a:p>
                      <a:pPr algn="ctr" fontAlgn="b"/>
                      <a:r>
                        <a:rPr lang="en-US" sz="1100" b="0" i="0" u="none" strike="noStrike" dirty="0" smtClean="0">
                          <a:solidFill>
                            <a:schemeClr val="bg2"/>
                          </a:solidFill>
                          <a:latin typeface="Calibri"/>
                        </a:rPr>
                        <a:t>(n=972)</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NHB/NHM</a:t>
                      </a:r>
                    </a:p>
                    <a:p>
                      <a:pPr algn="ctr" fontAlgn="b"/>
                      <a:r>
                        <a:rPr lang="en-US" sz="1100" b="0" i="0" u="none" strike="noStrike" dirty="0" smtClean="0">
                          <a:solidFill>
                            <a:schemeClr val="bg2"/>
                          </a:solidFill>
                          <a:latin typeface="Calibri"/>
                        </a:rPr>
                        <a:t>(n=849)</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algn="ctr" fontAlgn="b"/>
                      <a:r>
                        <a:rPr lang="en-US" sz="1100" b="0" i="0" u="none" strike="noStrike" dirty="0">
                          <a:solidFill>
                            <a:schemeClr val="bg2"/>
                          </a:solidFill>
                          <a:latin typeface="Calibri"/>
                        </a:rPr>
                        <a:t> </a:t>
                      </a:r>
                      <a:r>
                        <a:rPr lang="en-US" sz="1100" b="0" i="0" u="none" strike="noStrike" dirty="0" smtClean="0">
                          <a:solidFill>
                            <a:schemeClr val="bg2"/>
                          </a:solidFill>
                          <a:latin typeface="Calibri"/>
                        </a:rPr>
                        <a:t>Others</a:t>
                      </a:r>
                    </a:p>
                    <a:p>
                      <a:pPr algn="ctr" fontAlgn="b"/>
                      <a:r>
                        <a:rPr lang="en-US" sz="1100" b="0" i="0" u="none" strike="noStrike" dirty="0" smtClean="0">
                          <a:solidFill>
                            <a:schemeClr val="bg2"/>
                          </a:solidFill>
                          <a:latin typeface="Calibri"/>
                        </a:rPr>
                        <a:t>(n=491)</a:t>
                      </a:r>
                      <a:endParaRPr lang="en-US" sz="1100" b="0" i="0" u="none" strike="noStrike" dirty="0">
                        <a:solidFill>
                          <a:schemeClr val="bg2"/>
                        </a:solidFill>
                        <a:latin typeface="Calibri"/>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29184">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Capacity expansion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Technology up gradation / Modernization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Machinery / Automation Part</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Cooling system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Insulation</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Putting auxiliary equipments like Sorting &amp; Grading, Packaging, Ripening chambers etc</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46888">
                <a:tc>
                  <a:txBody>
                    <a:bodyPr/>
                    <a:lstStyle/>
                    <a:p>
                      <a:pPr marL="0" algn="l" defTabSz="914400" rtl="0" eaLnBrk="1" fontAlgn="ctr" latinLnBrk="0" hangingPunct="1"/>
                      <a:r>
                        <a:rPr lang="en-US" sz="1000" b="0" i="0" u="none" strike="noStrike" kern="1200" dirty="0">
                          <a:solidFill>
                            <a:srgbClr val="002060"/>
                          </a:solidFill>
                          <a:latin typeface="Calibri"/>
                          <a:ea typeface="+mn-ea"/>
                          <a:cs typeface="+mn-cs"/>
                        </a:rPr>
                        <a:t> DK/CS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TextBox 11"/>
          <p:cNvSpPr txBox="1"/>
          <p:nvPr/>
        </p:nvSpPr>
        <p:spPr>
          <a:xfrm>
            <a:off x="139698" y="1104900"/>
            <a:ext cx="2825175"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URBAN/RURAL/NHB/NHM</a:t>
            </a:r>
            <a:endParaRPr lang="en-US" sz="1800" b="1" i="1" u="sng" dirty="0">
              <a:solidFill>
                <a:srgbClr val="002060"/>
              </a:solidFill>
              <a:latin typeface="Calibri" pitchFamily="34" charset="0"/>
            </a:endParaRPr>
          </a:p>
        </p:txBody>
      </p:sp>
      <p:sp>
        <p:nvSpPr>
          <p:cNvPr id="7" name="Round Diagonal Corner Rectangle 6"/>
          <p:cNvSpPr/>
          <p:nvPr/>
        </p:nvSpPr>
        <p:spPr bwMode="auto">
          <a:xfrm>
            <a:off x="302962" y="598008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In every type whether it is urban or rural or NHB assisted or others, capacity expansion is the highest mentioned up-gradation.</a:t>
            </a:r>
          </a:p>
        </p:txBody>
      </p:sp>
    </p:spTree>
  </p:cSld>
  <p:clrMapOvr>
    <a:masterClrMapping/>
  </p:clrMapOvr>
  <p:transition/>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7.5 TOTAL </a:t>
            </a:r>
            <a:r>
              <a:rPr lang="en-US" dirty="0"/>
              <a:t>LAND </a:t>
            </a:r>
            <a:r>
              <a:rPr lang="en-US" dirty="0" smtClean="0"/>
              <a:t>BOUNDARY (IN SQ METERS)</a:t>
            </a:r>
            <a:endParaRPr lang="en-US" sz="2800" dirty="0"/>
          </a:p>
        </p:txBody>
      </p:sp>
      <p:sp>
        <p:nvSpPr>
          <p:cNvPr id="30" name="TextBox 29"/>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27" name="TextBox 26"/>
          <p:cNvSpPr txBox="1"/>
          <p:nvPr/>
        </p:nvSpPr>
        <p:spPr>
          <a:xfrm>
            <a:off x="2685391" y="9667807"/>
            <a:ext cx="1298753" cy="230832"/>
          </a:xfrm>
          <a:prstGeom prst="rect">
            <a:avLst/>
          </a:prstGeom>
          <a:noFill/>
        </p:spPr>
        <p:txBody>
          <a:bodyPr wrap="none" rtlCol="0">
            <a:spAutoFit/>
          </a:bodyPr>
          <a:lstStyle/>
          <a:p>
            <a:r>
              <a:rPr lang="en-IN" sz="900" dirty="0">
                <a:solidFill>
                  <a:srgbClr val="FF0000"/>
                </a:solidFill>
                <a:latin typeface="Calibri" pitchFamily="34" charset="0"/>
              </a:rPr>
              <a:t>ALL UNIT IN </a:t>
            </a:r>
            <a:r>
              <a:rPr lang="en-IN" sz="900" dirty="0" smtClean="0">
                <a:solidFill>
                  <a:srgbClr val="FF0000"/>
                </a:solidFill>
                <a:latin typeface="Calibri" pitchFamily="34" charset="0"/>
              </a:rPr>
              <a:t>SQ METERS</a:t>
            </a:r>
            <a:endParaRPr lang="en-US" sz="900" b="1" dirty="0">
              <a:solidFill>
                <a:srgbClr val="FF0000"/>
              </a:solidFill>
              <a:latin typeface="Calibri" pitchFamily="34" charset="0"/>
            </a:endParaRPr>
          </a:p>
        </p:txBody>
      </p:sp>
      <p:sp>
        <p:nvSpPr>
          <p:cNvPr id="34" name="Round Diagonal Corner Rectangle 33"/>
          <p:cNvSpPr/>
          <p:nvPr/>
        </p:nvSpPr>
        <p:spPr bwMode="auto">
          <a:xfrm>
            <a:off x="338287" y="7640739"/>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The total land boundary is maximum for Type H cold stores and the ones located in the Northern region.</a:t>
            </a:r>
          </a:p>
          <a:p>
            <a:pPr marL="177800" lvl="1" indent="-177800" algn="just">
              <a:buFont typeface="Arial" pitchFamily="34" charset="0"/>
              <a:buChar char="•"/>
            </a:pPr>
            <a:r>
              <a:rPr lang="en-US" sz="1200" dirty="0" smtClean="0">
                <a:solidFill>
                  <a:srgbClr val="002060"/>
                </a:solidFill>
                <a:latin typeface="Calibri" pitchFamily="34" charset="0"/>
              </a:rPr>
              <a:t>Type M storages have the least land boundary. Comparing the zones,  Southern CS’s are having lesser total land boundary.</a:t>
            </a:r>
            <a:endParaRPr lang="en-US" sz="1200" dirty="0">
              <a:solidFill>
                <a:srgbClr val="002060"/>
              </a:solidFill>
              <a:latin typeface="Calibri" pitchFamily="34" charset="0"/>
            </a:endParaRPr>
          </a:p>
        </p:txBody>
      </p:sp>
      <p:sp>
        <p:nvSpPr>
          <p:cNvPr id="38" name="TextBox 37"/>
          <p:cNvSpPr txBox="1"/>
          <p:nvPr/>
        </p:nvSpPr>
        <p:spPr>
          <a:xfrm>
            <a:off x="330199" y="43941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41" name="Diagram 40"/>
          <p:cNvGraphicFramePr/>
          <p:nvPr/>
        </p:nvGraphicFramePr>
        <p:xfrm>
          <a:off x="342899" y="4038600"/>
          <a:ext cx="6267451" cy="356235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43" name="Straight Connector 42"/>
          <p:cNvCxnSpPr/>
          <p:nvPr/>
        </p:nvCxnSpPr>
        <p:spPr bwMode="auto">
          <a:xfrm>
            <a:off x="365760" y="43450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graphicFrame>
        <p:nvGraphicFramePr>
          <p:cNvPr id="56" name="Diagram 55"/>
          <p:cNvGraphicFramePr/>
          <p:nvPr/>
        </p:nvGraphicFramePr>
        <p:xfrm>
          <a:off x="342899" y="819150"/>
          <a:ext cx="6267451" cy="3562350"/>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Tree>
  </p:cSld>
  <p:clrMapOvr>
    <a:masterClrMapping/>
  </p:clrMapOvr>
  <p:transition/>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7.5 TOTAL </a:t>
            </a:r>
            <a:r>
              <a:rPr lang="en-US" dirty="0"/>
              <a:t>LAND </a:t>
            </a:r>
            <a:r>
              <a:rPr lang="en-US" dirty="0" smtClean="0"/>
              <a:t>BOUNDARY (IN SQ METERS)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0" name="TextBox 29"/>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27" name="TextBox 26"/>
          <p:cNvSpPr txBox="1"/>
          <p:nvPr/>
        </p:nvSpPr>
        <p:spPr>
          <a:xfrm>
            <a:off x="2685391" y="9667807"/>
            <a:ext cx="1298753" cy="230832"/>
          </a:xfrm>
          <a:prstGeom prst="rect">
            <a:avLst/>
          </a:prstGeom>
          <a:noFill/>
        </p:spPr>
        <p:txBody>
          <a:bodyPr wrap="none" rtlCol="0">
            <a:spAutoFit/>
          </a:bodyPr>
          <a:lstStyle/>
          <a:p>
            <a:r>
              <a:rPr lang="en-IN" sz="900" dirty="0" smtClean="0">
                <a:solidFill>
                  <a:srgbClr val="FF0000"/>
                </a:solidFill>
                <a:latin typeface="Calibri" pitchFamily="34" charset="0"/>
              </a:rPr>
              <a:t>ALL UNIT IN SQ METERS</a:t>
            </a:r>
            <a:endParaRPr lang="en-US" sz="900" b="1" dirty="0">
              <a:solidFill>
                <a:srgbClr val="FF0000"/>
              </a:solidFill>
              <a:latin typeface="Calibri" pitchFamily="34" charset="0"/>
            </a:endParaRPr>
          </a:p>
        </p:txBody>
      </p:sp>
      <p:sp>
        <p:nvSpPr>
          <p:cNvPr id="13" name="TextBox 12"/>
          <p:cNvSpPr txBox="1"/>
          <p:nvPr/>
        </p:nvSpPr>
        <p:spPr>
          <a:xfrm>
            <a:off x="402944" y="1104900"/>
            <a:ext cx="3007262"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States</a:t>
            </a:r>
            <a:endParaRPr lang="en-US" sz="1800" b="1" i="1" u="sng" dirty="0">
              <a:solidFill>
                <a:srgbClr val="002060"/>
              </a:solidFill>
              <a:latin typeface="Calibri" pitchFamily="34" charset="0"/>
            </a:endParaRPr>
          </a:p>
        </p:txBody>
      </p:sp>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0058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smtClean="0">
                          <a:solidFill>
                            <a:srgbClr val="002060"/>
                          </a:solidFill>
                          <a:latin typeface="Calibri"/>
                          <a:ea typeface="+mn-ea"/>
                          <a:cs typeface="+mn-cs"/>
                        </a:rPr>
                        <a:t>MEAN (in sq meters)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4566.8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3424.3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7026.3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3167.3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4207.6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2177.8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4784.7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997.9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9" name="Table 18"/>
          <p:cNvGraphicFramePr>
            <a:graphicFrameLocks noGrp="1"/>
          </p:cNvGraphicFramePr>
          <p:nvPr>
            <p:extLst>
              <p:ext uri="{D42A27DB-BD31-4B8C-83A1-F6EECF244321}">
                <p14:modId xmlns:p14="http://schemas.microsoft.com/office/powerpoint/2010/main" xmlns="" val="1900869649"/>
              </p:ext>
            </p:extLst>
          </p:nvPr>
        </p:nvGraphicFramePr>
        <p:xfrm>
          <a:off x="292925" y="2699282"/>
          <a:ext cx="6305549" cy="10058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smtClean="0">
                          <a:solidFill>
                            <a:srgbClr val="002060"/>
                          </a:solidFill>
                          <a:latin typeface="Calibri"/>
                          <a:ea typeface="+mn-ea"/>
                          <a:cs typeface="+mn-cs"/>
                        </a:rPr>
                        <a:t>MEAN (in sq meters)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4566.8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5773.4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2164.9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3222.5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4303.0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3517.4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5959.2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0" name="Table 19"/>
          <p:cNvGraphicFramePr>
            <a:graphicFrameLocks noGrp="1"/>
          </p:cNvGraphicFramePr>
          <p:nvPr>
            <p:extLst>
              <p:ext uri="{D42A27DB-BD31-4B8C-83A1-F6EECF244321}">
                <p14:modId xmlns:p14="http://schemas.microsoft.com/office/powerpoint/2010/main" xmlns="" val="1900869649"/>
              </p:ext>
            </p:extLst>
          </p:nvPr>
        </p:nvGraphicFramePr>
        <p:xfrm>
          <a:off x="328552" y="3912990"/>
          <a:ext cx="6305553" cy="10058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494070"/>
                <a:gridCol w="601792"/>
                <a:gridCol w="581549"/>
                <a:gridCol w="514313"/>
                <a:gridCol w="547931"/>
                <a:gridCol w="547931"/>
                <a:gridCol w="476808"/>
                <a:gridCol w="677732"/>
                <a:gridCol w="489253"/>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smtClean="0">
                          <a:solidFill>
                            <a:srgbClr val="002060"/>
                          </a:solidFill>
                          <a:latin typeface="Calibri"/>
                          <a:ea typeface="+mn-ea"/>
                          <a:cs typeface="+mn-cs"/>
                        </a:rPr>
                        <a:t>MEAN (in sq meters)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4566.8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5812.6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2433.0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2587.5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6216.6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4727.8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8102.0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5566.6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1" name="Table 20"/>
          <p:cNvGraphicFramePr>
            <a:graphicFrameLocks noGrp="1"/>
          </p:cNvGraphicFramePr>
          <p:nvPr>
            <p:extLst>
              <p:ext uri="{D42A27DB-BD31-4B8C-83A1-F6EECF244321}">
                <p14:modId xmlns:p14="http://schemas.microsoft.com/office/powerpoint/2010/main" xmlns="" val="1900869649"/>
              </p:ext>
            </p:extLst>
          </p:nvPr>
        </p:nvGraphicFramePr>
        <p:xfrm>
          <a:off x="352303" y="5136223"/>
          <a:ext cx="6272826" cy="10058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1600"/>
                <a:gridCol w="493776"/>
                <a:gridCol w="594360"/>
                <a:gridCol w="594360"/>
                <a:gridCol w="594360"/>
                <a:gridCol w="630950"/>
                <a:gridCol w="731520"/>
                <a:gridCol w="630950"/>
                <a:gridCol w="63095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smtClean="0">
                          <a:solidFill>
                            <a:srgbClr val="002060"/>
                          </a:solidFill>
                          <a:latin typeface="Calibri"/>
                          <a:ea typeface="+mn-ea"/>
                          <a:cs typeface="+mn-cs"/>
                        </a:rPr>
                        <a:t>MEAN (in sq meters)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4566.8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3530.9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4778.0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4862.3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4566.5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6427.0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2526.4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5" name="Round Diagonal Corner Rectangle 14"/>
          <p:cNvSpPr/>
          <p:nvPr/>
        </p:nvSpPr>
        <p:spPr bwMode="auto">
          <a:xfrm>
            <a:off x="338287" y="8936840"/>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The average land area is higher for states of  UP, WB, HP, Jharkhand, MP and Punjab with an area running in more than 5000 sq meters</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7.5 TOTAL </a:t>
            </a:r>
            <a:r>
              <a:rPr lang="en-US" dirty="0"/>
              <a:t>LAND </a:t>
            </a:r>
            <a:r>
              <a:rPr lang="en-US" dirty="0" smtClean="0"/>
              <a:t>BOUNDARY (IN SQ METERS)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0" name="TextBox 29"/>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27" name="TextBox 26"/>
          <p:cNvSpPr txBox="1"/>
          <p:nvPr/>
        </p:nvSpPr>
        <p:spPr>
          <a:xfrm>
            <a:off x="2685391" y="9667807"/>
            <a:ext cx="1298753" cy="230832"/>
          </a:xfrm>
          <a:prstGeom prst="rect">
            <a:avLst/>
          </a:prstGeom>
          <a:noFill/>
        </p:spPr>
        <p:txBody>
          <a:bodyPr wrap="none" rtlCol="0">
            <a:spAutoFit/>
          </a:bodyPr>
          <a:lstStyle/>
          <a:p>
            <a:r>
              <a:rPr lang="en-IN" sz="900" dirty="0" smtClean="0">
                <a:solidFill>
                  <a:srgbClr val="FF0000"/>
                </a:solidFill>
                <a:latin typeface="Calibri" pitchFamily="34" charset="0"/>
              </a:rPr>
              <a:t>ALL UNIT IN SQ METERS</a:t>
            </a:r>
            <a:endParaRPr lang="en-US" sz="900" b="1" dirty="0">
              <a:solidFill>
                <a:srgbClr val="FF0000"/>
              </a:solidFill>
              <a:latin typeface="Calibri" pitchFamily="34" charset="0"/>
            </a:endParaRPr>
          </a:p>
        </p:txBody>
      </p:sp>
      <p:sp>
        <p:nvSpPr>
          <p:cNvPr id="13" name="TextBox 12"/>
          <p:cNvSpPr txBox="1"/>
          <p:nvPr/>
        </p:nvSpPr>
        <p:spPr>
          <a:xfrm>
            <a:off x="181264" y="1201885"/>
            <a:ext cx="4473856"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Ownership Type/Urban/Rural/NHB/NHM</a:t>
            </a:r>
            <a:endParaRPr lang="en-US" sz="1800" b="1" i="1" u="sng" dirty="0">
              <a:solidFill>
                <a:srgbClr val="002060"/>
              </a:solidFill>
              <a:latin typeface="Calibri" pitchFamily="34" charset="0"/>
            </a:endParaRP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38452" y="3647620"/>
          <a:ext cx="6311729" cy="10058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37849"/>
                <a:gridCol w="954776"/>
                <a:gridCol w="954776"/>
                <a:gridCol w="954776"/>
                <a:gridCol w="954776"/>
                <a:gridCol w="954776"/>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Proprietorship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(n=1336)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Partnership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(n=1677)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 Ltd. </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(n=174)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 Ltd.</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(n=1563)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smtClean="0">
                          <a:solidFill>
                            <a:srgbClr val="002060"/>
                          </a:solidFill>
                          <a:latin typeface="Calibri"/>
                          <a:ea typeface="+mn-ea"/>
                          <a:cs typeface="+mn-cs"/>
                        </a:rPr>
                        <a:t>MEAN (in sq meters)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4030.9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4870.2</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4896.9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4835.4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1660.5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62203" y="5314213"/>
          <a:ext cx="6299854" cy="10058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25974"/>
                <a:gridCol w="1193470"/>
                <a:gridCol w="1193470"/>
                <a:gridCol w="1193470"/>
                <a:gridCol w="119347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Cooperative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Government</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(Co./Dept./PSU)</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Not mentioned ownership type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smtClean="0">
                          <a:solidFill>
                            <a:srgbClr val="002060"/>
                          </a:solidFill>
                          <a:latin typeface="Calibri"/>
                          <a:ea typeface="+mn-ea"/>
                          <a:cs typeface="+mn-cs"/>
                        </a:rPr>
                        <a:t>MEAN (in sq meters)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4204.9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3935.0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3861.0</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3938.1</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310737" y="1846465"/>
          <a:ext cx="6311729" cy="10058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37849"/>
                <a:gridCol w="954776"/>
                <a:gridCol w="954776"/>
                <a:gridCol w="954776"/>
                <a:gridCol w="954776"/>
                <a:gridCol w="954776"/>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All</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Urban CS’s </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(n=1481)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Rural CS’s</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(n=3522)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NHB/NHM</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(n=3061)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Others</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(n=1942)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smtClean="0">
                          <a:solidFill>
                            <a:srgbClr val="002060"/>
                          </a:solidFill>
                          <a:latin typeface="Calibri"/>
                          <a:ea typeface="+mn-ea"/>
                          <a:cs typeface="+mn-cs"/>
                        </a:rPr>
                        <a:t>MEAN (in sq meters)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4566.8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3484.5</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5303.9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4958.8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4113.8</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6" name="Round Diagonal Corner Rectangle 15"/>
          <p:cNvSpPr/>
          <p:nvPr/>
        </p:nvSpPr>
        <p:spPr bwMode="auto">
          <a:xfrm>
            <a:off x="294745" y="7573052"/>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The mean land boundary is highest among Rural CS.</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7.6 TOTAL COVERED AREA (IN SQ METERS)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0" name="TextBox 29"/>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26" name="TextBox 25"/>
          <p:cNvSpPr txBox="1"/>
          <p:nvPr/>
        </p:nvSpPr>
        <p:spPr>
          <a:xfrm>
            <a:off x="2685391" y="9667807"/>
            <a:ext cx="1298753" cy="230832"/>
          </a:xfrm>
          <a:prstGeom prst="rect">
            <a:avLst/>
          </a:prstGeom>
          <a:noFill/>
        </p:spPr>
        <p:txBody>
          <a:bodyPr wrap="none" rtlCol="0">
            <a:spAutoFit/>
          </a:bodyPr>
          <a:lstStyle/>
          <a:p>
            <a:r>
              <a:rPr lang="en-IN" sz="900" dirty="0" smtClean="0">
                <a:solidFill>
                  <a:srgbClr val="FF0000"/>
                </a:solidFill>
                <a:latin typeface="Calibri" pitchFamily="34" charset="0"/>
              </a:rPr>
              <a:t>ALL UNIT IN SQ METERS</a:t>
            </a:r>
            <a:endParaRPr lang="en-US" sz="900" b="1" dirty="0">
              <a:solidFill>
                <a:srgbClr val="FF0000"/>
              </a:solidFill>
              <a:latin typeface="Calibri" pitchFamily="34" charset="0"/>
            </a:endParaRPr>
          </a:p>
        </p:txBody>
      </p:sp>
      <p:sp>
        <p:nvSpPr>
          <p:cNvPr id="31" name="TextBox 30"/>
          <p:cNvSpPr txBox="1"/>
          <p:nvPr/>
        </p:nvSpPr>
        <p:spPr>
          <a:xfrm>
            <a:off x="330199" y="43941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36" name="Diagram 35"/>
          <p:cNvGraphicFramePr/>
          <p:nvPr/>
        </p:nvGraphicFramePr>
        <p:xfrm>
          <a:off x="342899" y="4038600"/>
          <a:ext cx="6267451" cy="356235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cxnSp>
        <p:nvCxnSpPr>
          <p:cNvPr id="48" name="Straight Connector 47"/>
          <p:cNvCxnSpPr/>
          <p:nvPr/>
        </p:nvCxnSpPr>
        <p:spPr bwMode="auto">
          <a:xfrm>
            <a:off x="365760" y="43450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graphicFrame>
        <p:nvGraphicFramePr>
          <p:cNvPr id="49" name="Diagram 48"/>
          <p:cNvGraphicFramePr/>
          <p:nvPr/>
        </p:nvGraphicFramePr>
        <p:xfrm>
          <a:off x="342899" y="819150"/>
          <a:ext cx="6267451" cy="3562350"/>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sp>
        <p:nvSpPr>
          <p:cNvPr id="13" name="Round Diagonal Corner Rectangle 12"/>
          <p:cNvSpPr/>
          <p:nvPr/>
        </p:nvSpPr>
        <p:spPr bwMode="auto">
          <a:xfrm>
            <a:off x="338287" y="7642107"/>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Type H CS’s comparatively have the highest  total area covered. In spite of having a higher base, the area covered is way too higher than that for other type of CS’s.</a:t>
            </a:r>
          </a:p>
          <a:p>
            <a:pPr marL="177800" lvl="1" indent="-177800" algn="just">
              <a:buFont typeface="Arial" pitchFamily="34" charset="0"/>
              <a:buChar char="•"/>
            </a:pPr>
            <a:r>
              <a:rPr lang="en-US" sz="1200" dirty="0" smtClean="0">
                <a:solidFill>
                  <a:srgbClr val="002060"/>
                </a:solidFill>
                <a:latin typeface="Calibri" pitchFamily="34" charset="0"/>
              </a:rPr>
              <a:t>Compared to all the zones, CS’s in the Northern Zone have the highest  average area covered with over 4600 sq meters followed by East, West and South in that order</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7.6 TOTAL COVERED AREA (IN SQ METERS)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0" name="TextBox 29"/>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26" name="TextBox 25"/>
          <p:cNvSpPr txBox="1"/>
          <p:nvPr/>
        </p:nvSpPr>
        <p:spPr>
          <a:xfrm>
            <a:off x="2685391" y="9667807"/>
            <a:ext cx="1298753" cy="230832"/>
          </a:xfrm>
          <a:prstGeom prst="rect">
            <a:avLst/>
          </a:prstGeom>
          <a:noFill/>
        </p:spPr>
        <p:txBody>
          <a:bodyPr wrap="none" rtlCol="0">
            <a:spAutoFit/>
          </a:bodyPr>
          <a:lstStyle/>
          <a:p>
            <a:r>
              <a:rPr lang="en-IN" sz="900" dirty="0" smtClean="0">
                <a:solidFill>
                  <a:srgbClr val="FF0000"/>
                </a:solidFill>
                <a:latin typeface="Calibri" pitchFamily="34" charset="0"/>
              </a:rPr>
              <a:t>ALL UNIT IN SQ METERS</a:t>
            </a:r>
            <a:endParaRPr lang="en-US" sz="900" b="1" dirty="0">
              <a:solidFill>
                <a:srgbClr val="FF0000"/>
              </a:solidFill>
              <a:latin typeface="Calibri" pitchFamily="34" charset="0"/>
            </a:endParaRPr>
          </a:p>
        </p:txBody>
      </p:sp>
      <p:sp>
        <p:nvSpPr>
          <p:cNvPr id="27" name="Round Diagonal Corner Rectangle 26"/>
          <p:cNvSpPr/>
          <p:nvPr/>
        </p:nvSpPr>
        <p:spPr bwMode="auto">
          <a:xfrm>
            <a:off x="338287" y="8882213"/>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Across states  UP has the highest average covered area followed by WB and Punjab</a:t>
            </a:r>
          </a:p>
        </p:txBody>
      </p:sp>
      <p:sp>
        <p:nvSpPr>
          <p:cNvPr id="32" name="TextBox 31"/>
          <p:cNvSpPr txBox="1"/>
          <p:nvPr/>
        </p:nvSpPr>
        <p:spPr>
          <a:xfrm>
            <a:off x="444508" y="1104900"/>
            <a:ext cx="2567875"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States</a:t>
            </a:r>
            <a:endParaRPr lang="en-US" sz="1800" b="1" i="1" u="sng" dirty="0">
              <a:solidFill>
                <a:srgbClr val="002060"/>
              </a:solidFill>
              <a:latin typeface="Calibri" pitchFamily="34" charset="0"/>
            </a:endParaRPr>
          </a:p>
        </p:txBody>
      </p:sp>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0058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smtClean="0">
                          <a:solidFill>
                            <a:srgbClr val="002060"/>
                          </a:solidFill>
                          <a:latin typeface="Calibri"/>
                          <a:ea typeface="+mn-ea"/>
                          <a:cs typeface="+mn-cs"/>
                        </a:rPr>
                        <a:t>MEAN (in sq meters)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3568.3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2411.8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5609.6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7356.8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2960.4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1244.8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2943.8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2689.5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9" name="Table 18"/>
          <p:cNvGraphicFramePr>
            <a:graphicFrameLocks noGrp="1"/>
          </p:cNvGraphicFramePr>
          <p:nvPr>
            <p:extLst>
              <p:ext uri="{D42A27DB-BD31-4B8C-83A1-F6EECF244321}">
                <p14:modId xmlns:p14="http://schemas.microsoft.com/office/powerpoint/2010/main" xmlns="" val="1900869649"/>
              </p:ext>
            </p:extLst>
          </p:nvPr>
        </p:nvGraphicFramePr>
        <p:xfrm>
          <a:off x="281051" y="2761833"/>
          <a:ext cx="6305549" cy="10058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smtClean="0">
                          <a:solidFill>
                            <a:srgbClr val="002060"/>
                          </a:solidFill>
                          <a:latin typeface="Calibri"/>
                          <a:ea typeface="+mn-ea"/>
                          <a:cs typeface="+mn-cs"/>
                        </a:rPr>
                        <a:t>MEAN (in sq meters)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3568.3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2535.5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1916.6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1079.6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2859.1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1664.7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3712.1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4274.2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20" name="Table 19"/>
          <p:cNvGraphicFramePr>
            <a:graphicFrameLocks noGrp="1"/>
          </p:cNvGraphicFramePr>
          <p:nvPr>
            <p:extLst>
              <p:ext uri="{D42A27DB-BD31-4B8C-83A1-F6EECF244321}">
                <p14:modId xmlns:p14="http://schemas.microsoft.com/office/powerpoint/2010/main" xmlns="" val="1900869649"/>
              </p:ext>
            </p:extLst>
          </p:nvPr>
        </p:nvGraphicFramePr>
        <p:xfrm>
          <a:off x="292926" y="3966841"/>
          <a:ext cx="6305553" cy="10058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504827"/>
                <a:gridCol w="591035"/>
                <a:gridCol w="592307"/>
                <a:gridCol w="503555"/>
                <a:gridCol w="547931"/>
                <a:gridCol w="547931"/>
                <a:gridCol w="444535"/>
                <a:gridCol w="720763"/>
                <a:gridCol w="478495"/>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smtClean="0">
                          <a:solidFill>
                            <a:srgbClr val="002060"/>
                          </a:solidFill>
                          <a:latin typeface="Calibri"/>
                          <a:ea typeface="+mn-ea"/>
                          <a:cs typeface="+mn-cs"/>
                        </a:rPr>
                        <a:t>MEAN (in sq meters)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3568.3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2530.9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1640.6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1734.0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3241.7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8105.0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2637.9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4051.0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4592.3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52303" y="5136223"/>
          <a:ext cx="6272826" cy="10058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1600"/>
                <a:gridCol w="493776"/>
                <a:gridCol w="594360"/>
                <a:gridCol w="594360"/>
                <a:gridCol w="594360"/>
                <a:gridCol w="630950"/>
                <a:gridCol w="731520"/>
                <a:gridCol w="630950"/>
                <a:gridCol w="63095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smtClean="0">
                          <a:solidFill>
                            <a:srgbClr val="002060"/>
                          </a:solidFill>
                          <a:latin typeface="Calibri"/>
                          <a:ea typeface="+mn-ea"/>
                          <a:cs typeface="+mn-cs"/>
                        </a:rPr>
                        <a:t>MEAN (in sq meters)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3568.3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2366.1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1792.6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2524.2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2894.0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4047.1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4928.0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1885.52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7.6 TOTAL COVERED AREA (IN SQ METERS)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0" name="TextBox 29"/>
          <p:cNvSpPr txBox="1"/>
          <p:nvPr/>
        </p:nvSpPr>
        <p:spPr>
          <a:xfrm>
            <a:off x="4457206" y="9669645"/>
            <a:ext cx="965329" cy="230832"/>
          </a:xfrm>
          <a:prstGeom prst="rect">
            <a:avLst/>
          </a:prstGeom>
          <a:noFill/>
        </p:spPr>
        <p:txBody>
          <a:bodyPr wrap="none" rtlCol="0">
            <a:spAutoFit/>
          </a:bodyPr>
          <a:lstStyle/>
          <a:p>
            <a:r>
              <a:rPr lang="en-US" sz="900" b="1" dirty="0">
                <a:solidFill>
                  <a:srgbClr val="FF0000"/>
                </a:solidFill>
                <a:latin typeface="Calibri" pitchFamily="34" charset="0"/>
              </a:rPr>
              <a:t>All Respondents</a:t>
            </a:r>
          </a:p>
        </p:txBody>
      </p:sp>
      <p:sp>
        <p:nvSpPr>
          <p:cNvPr id="26" name="TextBox 25"/>
          <p:cNvSpPr txBox="1"/>
          <p:nvPr/>
        </p:nvSpPr>
        <p:spPr>
          <a:xfrm>
            <a:off x="2685391" y="9667807"/>
            <a:ext cx="1298753" cy="230832"/>
          </a:xfrm>
          <a:prstGeom prst="rect">
            <a:avLst/>
          </a:prstGeom>
          <a:noFill/>
        </p:spPr>
        <p:txBody>
          <a:bodyPr wrap="none" rtlCol="0">
            <a:spAutoFit/>
          </a:bodyPr>
          <a:lstStyle/>
          <a:p>
            <a:r>
              <a:rPr lang="en-IN" sz="900" dirty="0" smtClean="0">
                <a:solidFill>
                  <a:srgbClr val="FF0000"/>
                </a:solidFill>
                <a:latin typeface="Calibri" pitchFamily="34" charset="0"/>
              </a:rPr>
              <a:t>ALL UNIT IN SQ METERS</a:t>
            </a:r>
            <a:endParaRPr lang="en-US" sz="900" b="1" dirty="0">
              <a:solidFill>
                <a:srgbClr val="FF0000"/>
              </a:solidFill>
              <a:latin typeface="Calibri" pitchFamily="34" charset="0"/>
            </a:endParaRPr>
          </a:p>
        </p:txBody>
      </p:sp>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38452" y="3548655"/>
          <a:ext cx="6311729" cy="10058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37849"/>
                <a:gridCol w="954776"/>
                <a:gridCol w="954776"/>
                <a:gridCol w="954776"/>
                <a:gridCol w="954776"/>
                <a:gridCol w="954776"/>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Proprietorship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(n=1336)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Partnership</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(n=1677)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 Ltd. </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(n=174)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Company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 Ltd.</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(n=1563)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Public</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smtClean="0">
                          <a:solidFill>
                            <a:srgbClr val="002060"/>
                          </a:solidFill>
                          <a:latin typeface="Calibri"/>
                          <a:ea typeface="+mn-ea"/>
                          <a:cs typeface="+mn-cs"/>
                        </a:rPr>
                        <a:t>MEAN (in sq meters)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3119.1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3740.6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4166.4</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3789.2</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904.3</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62203" y="4771888"/>
          <a:ext cx="6299854" cy="10058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25974"/>
                <a:gridCol w="1193470"/>
                <a:gridCol w="1193470"/>
                <a:gridCol w="1193470"/>
                <a:gridCol w="119347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Association</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Private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Cooperative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(n=130)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Government</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(Co./Dept./PSU)</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(n=82)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Not mentioned ownership type</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smtClean="0">
                          <a:solidFill>
                            <a:srgbClr val="002060"/>
                          </a:solidFill>
                          <a:latin typeface="Calibri"/>
                          <a:ea typeface="+mn-ea"/>
                          <a:cs typeface="+mn-cs"/>
                        </a:rPr>
                        <a:t>MEAN (in sq meters)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2032.9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3253.7</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3232.9</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smtClean="0">
                          <a:solidFill>
                            <a:srgbClr val="002060"/>
                          </a:solidFill>
                          <a:latin typeface="Calibri"/>
                          <a:ea typeface="+mn-ea"/>
                          <a:cs typeface="+mn-cs"/>
                        </a:rPr>
                        <a:t>2966.6</a:t>
                      </a:r>
                      <a:endParaRPr lang="en-US" sz="1000" b="0"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38447" y="2246280"/>
          <a:ext cx="6311729" cy="10058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37849"/>
                <a:gridCol w="954776"/>
                <a:gridCol w="954776"/>
                <a:gridCol w="954776"/>
                <a:gridCol w="954776"/>
                <a:gridCol w="954776"/>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All</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Urban CS’s </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(n=1481)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Rural CS’s</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(n=3522)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NHB/NHM</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(n=3061)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Others</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(n=1942)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457200">
                <a:tc>
                  <a:txBody>
                    <a:bodyPr/>
                    <a:lstStyle/>
                    <a:p>
                      <a:pPr algn="l" fontAlgn="ctr"/>
                      <a:r>
                        <a:rPr lang="en-US" sz="1000" b="0" i="0" u="none" strike="noStrike" kern="1200" dirty="0" smtClean="0">
                          <a:solidFill>
                            <a:srgbClr val="002060"/>
                          </a:solidFill>
                          <a:latin typeface="Calibri"/>
                          <a:ea typeface="+mn-ea"/>
                          <a:cs typeface="+mn-cs"/>
                        </a:rPr>
                        <a:t>MEAN (in sq meters)</a:t>
                      </a:r>
                      <a:endParaRPr lang="en-US" sz="1000" b="0" i="0" u="none" strike="noStrike" kern="1200" dirty="0">
                        <a:solidFill>
                          <a:srgbClr val="002060"/>
                        </a:solidFill>
                        <a:latin typeface="Calibri"/>
                        <a:ea typeface="+mn-ea"/>
                        <a:cs typeface="+mn-cs"/>
                      </a:endParaRP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3568.3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2419.1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4144.0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a:solidFill>
                            <a:srgbClr val="002060"/>
                          </a:solidFill>
                          <a:latin typeface="Calibri"/>
                        </a:rPr>
                        <a:t>3936.2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100" b="0" i="0" u="none" strike="noStrike" dirty="0">
                          <a:solidFill>
                            <a:srgbClr val="002060"/>
                          </a:solidFill>
                          <a:latin typeface="Calibri"/>
                        </a:rPr>
                        <a:t>3019.3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7" name="TextBox 16"/>
          <p:cNvSpPr txBox="1"/>
          <p:nvPr/>
        </p:nvSpPr>
        <p:spPr>
          <a:xfrm>
            <a:off x="181264" y="1201885"/>
            <a:ext cx="4473856"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Ownership Type/Urban/Rural/NHB/NHM</a:t>
            </a:r>
            <a:endParaRPr lang="en-US" sz="1800" b="1" i="1" u="sng" dirty="0">
              <a:solidFill>
                <a:srgbClr val="002060"/>
              </a:solidFill>
              <a:latin typeface="Calibri" pitchFamily="34" charset="0"/>
            </a:endParaRPr>
          </a:p>
        </p:txBody>
      </p:sp>
      <p:sp>
        <p:nvSpPr>
          <p:cNvPr id="10" name="Round Diagonal Corner Rectangle 9"/>
          <p:cNvSpPr/>
          <p:nvPr/>
        </p:nvSpPr>
        <p:spPr bwMode="auto">
          <a:xfrm>
            <a:off x="233514" y="6385204"/>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Rural CSs have higher covered areas compared to urban CSs.</a:t>
            </a:r>
          </a:p>
          <a:p>
            <a:pPr marL="177800" lvl="1" indent="-177800" algn="just">
              <a:buFont typeface="Arial" pitchFamily="34" charset="0"/>
              <a:buChar char="•"/>
            </a:pPr>
            <a:r>
              <a:rPr lang="en-US" sz="1200" dirty="0" smtClean="0">
                <a:solidFill>
                  <a:srgbClr val="002060"/>
                </a:solidFill>
                <a:latin typeface="Calibri" pitchFamily="34" charset="0"/>
              </a:rPr>
              <a:t>Like wise, public limited companies have higher covered areas compared to other ownership CSs</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IN" dirty="0" smtClean="0"/>
              <a:t>3.1.2  PROJECT APPROACH</a:t>
            </a:r>
            <a:endParaRPr lang="en-US" dirty="0"/>
          </a:p>
        </p:txBody>
      </p:sp>
      <p:sp>
        <p:nvSpPr>
          <p:cNvPr id="3" name="Content Placeholder 2"/>
          <p:cNvSpPr>
            <a:spLocks noGrp="1"/>
          </p:cNvSpPr>
          <p:nvPr>
            <p:ph idx="1"/>
          </p:nvPr>
        </p:nvSpPr>
        <p:spPr/>
        <p:txBody>
          <a:bodyPr/>
          <a:lstStyle/>
          <a:p>
            <a:pPr algn="just">
              <a:buSzPct val="100000"/>
            </a:pPr>
            <a:r>
              <a:rPr lang="en-US" sz="1200" dirty="0" smtClean="0"/>
              <a:t>The project envisaged site visits by field teams to every cold store facility in the country, specifically those that were open to public lease as a service. The project was not intended to cover cold storages built for captive use by industrial units or processing units, unless leasing out the capacity to others. The entire base line study involved collecting data in the form of responses from facility managers or owners to a prescribed questionnaire. The location was also recorded through geo-tagging of photographs (external picture of each facility visited). Some cold storage owners also permitted pictures of the inside of their infrastructure.</a:t>
            </a:r>
          </a:p>
          <a:p>
            <a:pPr algn="just">
              <a:buSzPct val="100000"/>
            </a:pPr>
            <a:endParaRPr lang="en-US" sz="1200" dirty="0" smtClean="0"/>
          </a:p>
          <a:p>
            <a:pPr algn="just">
              <a:buSzPct val="100000"/>
            </a:pPr>
            <a:r>
              <a:rPr lang="en-US" sz="1200" dirty="0" smtClean="0"/>
              <a:t>The project approach stemmed from the provision of a comprehensive address database of all known cold storages across India by National Horticulture Board (NHB) and through their offices from other government records. In addition to the database provided by NHB, the HRG offices additionally initiated and referred addresses from other sources which included national and local cold store associations, Agrimarket and other web based secondary data.  </a:t>
            </a:r>
          </a:p>
          <a:p>
            <a:pPr algn="just">
              <a:buSzPct val="100000"/>
            </a:pPr>
            <a:endParaRPr lang="en-US" sz="1200" dirty="0" smtClean="0"/>
          </a:p>
          <a:p>
            <a:pPr algn="just">
              <a:buSzPct val="100000"/>
            </a:pPr>
            <a:r>
              <a:rPr lang="en-US" sz="1200" dirty="0" smtClean="0"/>
              <a:t>The main challenge to conduct such an extensive nationwide primary study in the limited time duration (4 months of field work), was to plan the efficient deployment of field teams. The project work was structured into zones covering each state or region. As a first step, each zonal level team would require accurate location addresses and establish appointments with the cold storage management. </a:t>
            </a:r>
          </a:p>
          <a:p>
            <a:pPr algn="just">
              <a:buSzPct val="100000"/>
            </a:pPr>
            <a:endParaRPr lang="en-US" sz="1200" dirty="0" smtClean="0"/>
          </a:p>
          <a:p>
            <a:pPr algn="just">
              <a:buSzPct val="100000"/>
            </a:pPr>
            <a:r>
              <a:rPr lang="en-US" sz="1200" dirty="0" smtClean="0"/>
              <a:t>To facilitate the study in a timely and well-coordinated manner, an inception report after the first set of pilot interviews was conceived and presented to NHB. This allowed for initial review and recommendations on the project proposal and to further refine the data collection instrument. Post the inception report and feedback from NHB, approved revisions were made to the questionnaire and a full scale collection of data was planned for all the field teams in all the states of India. It was expected that in the course of conducting the study other cold storages which are not in the collated database, may also be identified.</a:t>
            </a:r>
          </a:p>
          <a:p>
            <a:pPr algn="just">
              <a:buSzPct val="100000"/>
            </a:pPr>
            <a:endParaRPr lang="en-US" sz="1200" dirty="0" smtClean="0"/>
          </a:p>
          <a:p>
            <a:pPr algn="just">
              <a:buSzPct val="100000"/>
            </a:pPr>
            <a:r>
              <a:rPr lang="en-US" sz="1200" dirty="0" smtClean="0"/>
              <a:t>In ensuring the maximum coverage of all the cold storages, the field work was executed district after district in every state, using a readied database and applying snow balling technique. The responses to the queries designed with NHB, were collected from owners or managers of the cold storages conducting face to face interviews across India. Subsequent data checks involved follow ups over phone and repeat visits where needed.</a:t>
            </a:r>
          </a:p>
          <a:p>
            <a:pPr algn="just">
              <a:buSzPct val="100000"/>
            </a:pPr>
            <a:endParaRPr lang="en-US" sz="1200" dirty="0" smtClean="0"/>
          </a:p>
          <a:p>
            <a:pPr algn="just">
              <a:buSzPct val="100000"/>
            </a:pPr>
            <a:r>
              <a:rPr lang="en-US" sz="1200" dirty="0" smtClean="0"/>
              <a:t>The entire study was planned for completion in a 6 month period and undertaken accordingly. The time frame included familiarization sessions, pilot runs, submission and review of inception report, final sign off from NHB, full scale field work and final report preparation. But due to a compilation of much higher address database of over 8,800 as compared to original estimation of 6,100 cold stores, the draft report was submitted in 7 months.  Also inception report though presented  in a month’s time, the presentation meeting got delayed  by a month, and based on feedback, the study was re-launched with revised questionnaire.  In all, 8833 address locations were visited across India at the writing of this report.</a:t>
            </a:r>
            <a:endParaRPr lang="en-US" sz="1200" dirty="0"/>
          </a:p>
        </p:txBody>
      </p:sp>
    </p:spTree>
  </p:cSld>
  <p:clrMapOvr>
    <a:masterClrMapping/>
  </p:clrMapOvr>
  <p:transition/>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 name="Chart 43"/>
          <p:cNvGraphicFramePr/>
          <p:nvPr/>
        </p:nvGraphicFramePr>
        <p:xfrm>
          <a:off x="1121017" y="2148056"/>
          <a:ext cx="1355483" cy="420351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5" name="Chart 44"/>
          <p:cNvGraphicFramePr/>
          <p:nvPr/>
        </p:nvGraphicFramePr>
        <p:xfrm>
          <a:off x="2043037" y="2148056"/>
          <a:ext cx="1355483" cy="420351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6" name="Chart 45"/>
          <p:cNvGraphicFramePr/>
          <p:nvPr/>
        </p:nvGraphicFramePr>
        <p:xfrm>
          <a:off x="2965057" y="2148056"/>
          <a:ext cx="1355483" cy="420351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7" name="Chart 46"/>
          <p:cNvGraphicFramePr/>
          <p:nvPr/>
        </p:nvGraphicFramePr>
        <p:xfrm>
          <a:off x="3887077" y="2148056"/>
          <a:ext cx="1355483" cy="420351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5" name="Chart 64"/>
          <p:cNvGraphicFramePr/>
          <p:nvPr/>
        </p:nvGraphicFramePr>
        <p:xfrm>
          <a:off x="4809097" y="2148056"/>
          <a:ext cx="1355483" cy="4203519"/>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66" name="Chart 65"/>
          <p:cNvGraphicFramePr/>
          <p:nvPr/>
        </p:nvGraphicFramePr>
        <p:xfrm>
          <a:off x="5731117" y="2148056"/>
          <a:ext cx="1355483" cy="4203519"/>
        </p:xfrm>
        <a:graphic>
          <a:graphicData uri="http://schemas.openxmlformats.org/drawingml/2006/chart">
            <c:chart xmlns:c="http://schemas.openxmlformats.org/drawingml/2006/chart" xmlns:r="http://schemas.openxmlformats.org/officeDocument/2006/relationships" r:id="rId7"/>
          </a:graphicData>
        </a:graphic>
      </p:graphicFrame>
      <p:sp>
        <p:nvSpPr>
          <p:cNvPr id="8" name="Title 7"/>
          <p:cNvSpPr>
            <a:spLocks noGrp="1"/>
          </p:cNvSpPr>
          <p:nvPr>
            <p:ph type="title"/>
          </p:nvPr>
        </p:nvSpPr>
        <p:spPr/>
        <p:txBody>
          <a:bodyPr/>
          <a:lstStyle/>
          <a:p>
            <a:r>
              <a:rPr lang="en-US" dirty="0" smtClean="0"/>
              <a:t>7.7 HEIGHT </a:t>
            </a:r>
            <a:r>
              <a:rPr lang="en-US" dirty="0"/>
              <a:t>OF THE FACILITY</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28" name="TextBox 27"/>
          <p:cNvSpPr txBox="1"/>
          <p:nvPr/>
        </p:nvSpPr>
        <p:spPr>
          <a:xfrm>
            <a:off x="1416719" y="6057812"/>
            <a:ext cx="461985" cy="276999"/>
          </a:xfrm>
          <a:prstGeom prst="rect">
            <a:avLst/>
          </a:prstGeom>
          <a:solidFill>
            <a:schemeClr val="tx1">
              <a:lumMod val="10000"/>
              <a:lumOff val="90000"/>
            </a:schemeClr>
          </a:solidFill>
          <a:scene3d>
            <a:camera prst="orthographicFront"/>
            <a:lightRig rig="threePt" dir="t"/>
          </a:scene3d>
          <a:sp3d>
            <a:bevelT/>
            <a:bevelB/>
          </a:sp3d>
        </p:spPr>
        <p:txBody>
          <a:bodyPr wrap="none" rtlCol="0">
            <a:spAutoFit/>
          </a:bodyPr>
          <a:lstStyle/>
          <a:p>
            <a:r>
              <a:rPr lang="en-US" sz="1200" b="1" dirty="0" smtClean="0">
                <a:solidFill>
                  <a:srgbClr val="002060"/>
                </a:solidFill>
                <a:latin typeface="Calibri" pitchFamily="34" charset="0"/>
              </a:rPr>
              <a:t>13.2</a:t>
            </a:r>
            <a:endParaRPr lang="en-US" sz="1200" b="1" dirty="0">
              <a:solidFill>
                <a:srgbClr val="002060"/>
              </a:solidFill>
              <a:latin typeface="Calibri" pitchFamily="34" charset="0"/>
            </a:endParaRPr>
          </a:p>
        </p:txBody>
      </p:sp>
      <p:sp>
        <p:nvSpPr>
          <p:cNvPr id="29" name="TextBox 28"/>
          <p:cNvSpPr txBox="1"/>
          <p:nvPr/>
        </p:nvSpPr>
        <p:spPr>
          <a:xfrm>
            <a:off x="607058" y="6057812"/>
            <a:ext cx="554960" cy="276999"/>
          </a:xfrm>
          <a:prstGeom prst="rect">
            <a:avLst/>
          </a:prstGeom>
          <a:solidFill>
            <a:schemeClr val="tx1">
              <a:lumMod val="10000"/>
              <a:lumOff val="90000"/>
            </a:schemeClr>
          </a:solidFill>
          <a:scene3d>
            <a:camera prst="orthographicFront"/>
            <a:lightRig rig="threePt" dir="t"/>
          </a:scene3d>
          <a:sp3d>
            <a:bevelT/>
            <a:bevelB/>
          </a:sp3d>
        </p:spPr>
        <p:txBody>
          <a:bodyPr wrap="none" rtlCol="0">
            <a:spAutoFit/>
          </a:bodyPr>
          <a:lstStyle/>
          <a:p>
            <a:r>
              <a:rPr lang="en-US" sz="1200" b="1" dirty="0">
                <a:solidFill>
                  <a:srgbClr val="002060"/>
                </a:solidFill>
                <a:latin typeface="Calibri" pitchFamily="34" charset="0"/>
              </a:rPr>
              <a:t>Mean</a:t>
            </a:r>
          </a:p>
        </p:txBody>
      </p:sp>
      <p:sp>
        <p:nvSpPr>
          <p:cNvPr id="31" name="TextBox 30"/>
          <p:cNvSpPr txBox="1"/>
          <p:nvPr/>
        </p:nvSpPr>
        <p:spPr>
          <a:xfrm>
            <a:off x="2331119" y="6057812"/>
            <a:ext cx="461985" cy="276999"/>
          </a:xfrm>
          <a:prstGeom prst="rect">
            <a:avLst/>
          </a:prstGeom>
          <a:solidFill>
            <a:schemeClr val="tx1">
              <a:lumMod val="10000"/>
              <a:lumOff val="90000"/>
            </a:schemeClr>
          </a:solidFill>
          <a:scene3d>
            <a:camera prst="orthographicFront"/>
            <a:lightRig rig="threePt" dir="t"/>
          </a:scene3d>
          <a:sp3d>
            <a:bevelT/>
            <a:bevelB/>
          </a:sp3d>
        </p:spPr>
        <p:txBody>
          <a:bodyPr wrap="none" rtlCol="0">
            <a:spAutoFit/>
          </a:bodyPr>
          <a:lstStyle/>
          <a:p>
            <a:r>
              <a:rPr lang="en-US" sz="1200" b="1" dirty="0" smtClean="0">
                <a:solidFill>
                  <a:srgbClr val="002060"/>
                </a:solidFill>
                <a:latin typeface="Calibri" pitchFamily="34" charset="0"/>
              </a:rPr>
              <a:t>14.0</a:t>
            </a:r>
            <a:endParaRPr lang="en-US" sz="1200" b="1" dirty="0">
              <a:solidFill>
                <a:srgbClr val="002060"/>
              </a:solidFill>
              <a:latin typeface="Calibri" pitchFamily="34" charset="0"/>
            </a:endParaRPr>
          </a:p>
        </p:txBody>
      </p:sp>
      <p:sp>
        <p:nvSpPr>
          <p:cNvPr id="32" name="TextBox 31"/>
          <p:cNvSpPr txBox="1"/>
          <p:nvPr/>
        </p:nvSpPr>
        <p:spPr>
          <a:xfrm>
            <a:off x="3245519" y="6057812"/>
            <a:ext cx="461985" cy="276999"/>
          </a:xfrm>
          <a:prstGeom prst="rect">
            <a:avLst/>
          </a:prstGeom>
          <a:solidFill>
            <a:schemeClr val="tx1">
              <a:lumMod val="10000"/>
              <a:lumOff val="90000"/>
            </a:schemeClr>
          </a:solidFill>
          <a:scene3d>
            <a:camera prst="orthographicFront"/>
            <a:lightRig rig="threePt" dir="t"/>
          </a:scene3d>
          <a:sp3d>
            <a:bevelT/>
            <a:bevelB/>
          </a:sp3d>
        </p:spPr>
        <p:txBody>
          <a:bodyPr wrap="none" rtlCol="0">
            <a:spAutoFit/>
          </a:bodyPr>
          <a:lstStyle/>
          <a:p>
            <a:r>
              <a:rPr lang="en-US" sz="1200" b="1" dirty="0" smtClean="0">
                <a:solidFill>
                  <a:srgbClr val="002060"/>
                </a:solidFill>
                <a:latin typeface="Calibri" pitchFamily="34" charset="0"/>
              </a:rPr>
              <a:t>10.6</a:t>
            </a:r>
            <a:endParaRPr lang="en-US" sz="1200" b="1" dirty="0">
              <a:solidFill>
                <a:srgbClr val="002060"/>
              </a:solidFill>
              <a:latin typeface="Calibri" pitchFamily="34" charset="0"/>
            </a:endParaRPr>
          </a:p>
        </p:txBody>
      </p:sp>
      <p:sp>
        <p:nvSpPr>
          <p:cNvPr id="34" name="TextBox 33"/>
          <p:cNvSpPr txBox="1"/>
          <p:nvPr/>
        </p:nvSpPr>
        <p:spPr>
          <a:xfrm>
            <a:off x="4159919" y="6057812"/>
            <a:ext cx="383438" cy="276999"/>
          </a:xfrm>
          <a:prstGeom prst="rect">
            <a:avLst/>
          </a:prstGeom>
          <a:solidFill>
            <a:schemeClr val="tx1">
              <a:lumMod val="10000"/>
              <a:lumOff val="90000"/>
            </a:schemeClr>
          </a:solidFill>
          <a:scene3d>
            <a:camera prst="orthographicFront"/>
            <a:lightRig rig="threePt" dir="t"/>
          </a:scene3d>
          <a:sp3d>
            <a:bevelT/>
            <a:bevelB/>
          </a:sp3d>
        </p:spPr>
        <p:txBody>
          <a:bodyPr wrap="none" rtlCol="0">
            <a:spAutoFit/>
          </a:bodyPr>
          <a:lstStyle/>
          <a:p>
            <a:r>
              <a:rPr lang="en-US" sz="1200" b="1" dirty="0" smtClean="0">
                <a:solidFill>
                  <a:srgbClr val="002060"/>
                </a:solidFill>
                <a:latin typeface="Calibri" pitchFamily="34" charset="0"/>
              </a:rPr>
              <a:t>7.7</a:t>
            </a:r>
            <a:endParaRPr lang="en-US" sz="1200" b="1" dirty="0">
              <a:solidFill>
                <a:srgbClr val="002060"/>
              </a:solidFill>
              <a:latin typeface="Calibri" pitchFamily="34" charset="0"/>
            </a:endParaRPr>
          </a:p>
        </p:txBody>
      </p:sp>
      <p:sp>
        <p:nvSpPr>
          <p:cNvPr id="35" name="TextBox 34"/>
          <p:cNvSpPr txBox="1"/>
          <p:nvPr/>
        </p:nvSpPr>
        <p:spPr>
          <a:xfrm>
            <a:off x="6027992" y="6057812"/>
            <a:ext cx="383438" cy="276999"/>
          </a:xfrm>
          <a:prstGeom prst="rect">
            <a:avLst/>
          </a:prstGeom>
          <a:solidFill>
            <a:schemeClr val="tx1">
              <a:lumMod val="10000"/>
              <a:lumOff val="90000"/>
            </a:schemeClr>
          </a:solidFill>
          <a:scene3d>
            <a:camera prst="orthographicFront"/>
            <a:lightRig rig="threePt" dir="t"/>
          </a:scene3d>
          <a:sp3d>
            <a:bevelT/>
            <a:bevelB/>
          </a:sp3d>
        </p:spPr>
        <p:txBody>
          <a:bodyPr wrap="none" rtlCol="0">
            <a:spAutoFit/>
          </a:bodyPr>
          <a:lstStyle/>
          <a:p>
            <a:r>
              <a:rPr lang="en-US" sz="1200" b="1" dirty="0" smtClean="0">
                <a:solidFill>
                  <a:srgbClr val="002060"/>
                </a:solidFill>
                <a:latin typeface="Calibri" pitchFamily="34" charset="0"/>
              </a:rPr>
              <a:t>9.7</a:t>
            </a:r>
            <a:endParaRPr lang="en-US" sz="1200" b="1" dirty="0">
              <a:solidFill>
                <a:srgbClr val="002060"/>
              </a:solidFill>
              <a:latin typeface="Calibri" pitchFamily="34" charset="0"/>
            </a:endParaRPr>
          </a:p>
        </p:txBody>
      </p:sp>
      <p:graphicFrame>
        <p:nvGraphicFramePr>
          <p:cNvPr id="37" name="Table 36"/>
          <p:cNvGraphicFramePr>
            <a:graphicFrameLocks noGrp="1"/>
          </p:cNvGraphicFramePr>
          <p:nvPr/>
        </p:nvGraphicFramePr>
        <p:xfrm>
          <a:off x="638174" y="2198184"/>
          <a:ext cx="857191" cy="3605715"/>
        </p:xfrm>
        <a:graphic>
          <a:graphicData uri="http://schemas.openxmlformats.org/drawingml/2006/table">
            <a:tbl>
              <a:tblPr/>
              <a:tblGrid>
                <a:gridCol w="857191"/>
              </a:tblGrid>
              <a:tr h="400635">
                <a:tc>
                  <a:txBody>
                    <a:bodyPr/>
                    <a:lstStyle/>
                    <a:p>
                      <a:pPr algn="r" fontAlgn="b"/>
                      <a:r>
                        <a:rPr lang="en-US" sz="1000" b="0" i="0" u="none" strike="noStrike" kern="1200" dirty="0" smtClean="0">
                          <a:solidFill>
                            <a:srgbClr val="002060"/>
                          </a:solidFill>
                          <a:latin typeface="Calibri"/>
                          <a:ea typeface="+mn-ea"/>
                          <a:cs typeface="+mn-cs"/>
                        </a:rPr>
                        <a:t>0.10</a:t>
                      </a:r>
                      <a:r>
                        <a:rPr lang="en-US" sz="1000" b="0" i="0" u="none" strike="noStrike" kern="1200" baseline="0" dirty="0" smtClean="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- 3</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400635">
                <a:tc>
                  <a:txBody>
                    <a:bodyPr/>
                    <a:lstStyle/>
                    <a:p>
                      <a:pPr algn="r" fontAlgn="b"/>
                      <a:r>
                        <a:rPr lang="en-US" sz="1000" b="0" i="0" u="none" strike="noStrike" kern="1200" dirty="0">
                          <a:solidFill>
                            <a:srgbClr val="002060"/>
                          </a:solidFill>
                          <a:latin typeface="Calibri"/>
                          <a:ea typeface="+mn-ea"/>
                          <a:cs typeface="+mn-cs"/>
                        </a:rPr>
                        <a:t> 3</a:t>
                      </a:r>
                      <a:r>
                        <a:rPr lang="en-US" sz="1000" b="0" i="0" u="none" strike="noStrike" kern="1200" dirty="0" smtClean="0">
                          <a:solidFill>
                            <a:srgbClr val="002060"/>
                          </a:solidFill>
                          <a:latin typeface="Calibri"/>
                          <a:ea typeface="+mn-ea"/>
                          <a:cs typeface="+mn-cs"/>
                        </a:rPr>
                        <a:t>. 1 – 6</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0635">
                <a:tc>
                  <a:txBody>
                    <a:bodyPr/>
                    <a:lstStyle/>
                    <a:p>
                      <a:pPr algn="r" fontAlgn="b"/>
                      <a:r>
                        <a:rPr lang="en-US" sz="1000" b="0" i="0" u="none" strike="noStrike" kern="1200" dirty="0">
                          <a:solidFill>
                            <a:srgbClr val="002060"/>
                          </a:solidFill>
                          <a:latin typeface="Calibri"/>
                          <a:ea typeface="+mn-ea"/>
                          <a:cs typeface="+mn-cs"/>
                        </a:rPr>
                        <a:t> 6</a:t>
                      </a:r>
                      <a:r>
                        <a:rPr lang="en-US" sz="1000" b="0" i="0" u="none" strike="noStrike" kern="1200" dirty="0" smtClean="0">
                          <a:solidFill>
                            <a:srgbClr val="002060"/>
                          </a:solidFill>
                          <a:latin typeface="Calibri"/>
                          <a:ea typeface="+mn-ea"/>
                          <a:cs typeface="+mn-cs"/>
                        </a:rPr>
                        <a:t>. 1 – 9</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0635">
                <a:tc>
                  <a:txBody>
                    <a:bodyPr/>
                    <a:lstStyle/>
                    <a:p>
                      <a:pPr algn="r" fontAlgn="b"/>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9.1 – 12</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0635">
                <a:tc>
                  <a:txBody>
                    <a:bodyPr/>
                    <a:lstStyle/>
                    <a:p>
                      <a:pPr algn="r" fontAlgn="b"/>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12.1 – 15</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0635">
                <a:tc>
                  <a:txBody>
                    <a:bodyPr/>
                    <a:lstStyle/>
                    <a:p>
                      <a:pPr algn="r" fontAlgn="b"/>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15.1 – 18</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0635">
                <a:tc>
                  <a:txBody>
                    <a:bodyPr/>
                    <a:lstStyle/>
                    <a:p>
                      <a:pPr algn="r" fontAlgn="b"/>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18.1 – 21</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0635">
                <a:tc>
                  <a:txBody>
                    <a:bodyPr/>
                    <a:lstStyle/>
                    <a:p>
                      <a:pPr algn="r" fontAlgn="b"/>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21.1 – 24</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0635">
                <a:tc>
                  <a:txBody>
                    <a:bodyPr/>
                    <a:lstStyle/>
                    <a:p>
                      <a:pPr algn="r" fontAlgn="b"/>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24.1 – 27</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38" name="TextBox 37"/>
          <p:cNvSpPr txBox="1"/>
          <p:nvPr/>
        </p:nvSpPr>
        <p:spPr>
          <a:xfrm>
            <a:off x="1373130" y="166677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All</a:t>
            </a:r>
            <a:br>
              <a:rPr lang="en-US" sz="1000" b="1" dirty="0" smtClean="0">
                <a:solidFill>
                  <a:srgbClr val="002060"/>
                </a:solidFill>
                <a:latin typeface="Calibri" pitchFamily="34" charset="0"/>
              </a:rPr>
            </a:br>
            <a:r>
              <a:rPr lang="en-US" sz="1000" b="1" dirty="0" smtClean="0">
                <a:solidFill>
                  <a:srgbClr val="002060"/>
                </a:solidFill>
                <a:latin typeface="Calibri" pitchFamily="34" charset="0"/>
              </a:rPr>
              <a:t>(n=4907)</a:t>
            </a:r>
            <a:endParaRPr lang="en-US" sz="1000" b="1" dirty="0">
              <a:solidFill>
                <a:srgbClr val="002060"/>
              </a:solidFill>
              <a:latin typeface="Calibri" pitchFamily="34" charset="0"/>
            </a:endParaRPr>
          </a:p>
        </p:txBody>
      </p:sp>
      <p:sp>
        <p:nvSpPr>
          <p:cNvPr id="39" name="TextBox 38"/>
          <p:cNvSpPr txBox="1"/>
          <p:nvPr/>
        </p:nvSpPr>
        <p:spPr>
          <a:xfrm>
            <a:off x="2295150" y="166677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n=4250)</a:t>
            </a:r>
            <a:endParaRPr lang="en-US" sz="1000" b="1" dirty="0">
              <a:solidFill>
                <a:srgbClr val="002060"/>
              </a:solidFill>
              <a:latin typeface="Calibri" pitchFamily="34" charset="0"/>
            </a:endParaRPr>
          </a:p>
        </p:txBody>
      </p:sp>
      <p:sp>
        <p:nvSpPr>
          <p:cNvPr id="40" name="TextBox 39"/>
          <p:cNvSpPr txBox="1"/>
          <p:nvPr/>
        </p:nvSpPr>
        <p:spPr>
          <a:xfrm>
            <a:off x="3250031" y="166677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(n=512)</a:t>
            </a:r>
            <a:endParaRPr lang="en-US" sz="1000" b="1" dirty="0">
              <a:solidFill>
                <a:srgbClr val="002060"/>
              </a:solidFill>
              <a:latin typeface="Calibri" pitchFamily="34" charset="0"/>
            </a:endParaRPr>
          </a:p>
        </p:txBody>
      </p:sp>
      <p:sp>
        <p:nvSpPr>
          <p:cNvPr id="41" name="TextBox 40"/>
          <p:cNvSpPr txBox="1"/>
          <p:nvPr/>
        </p:nvSpPr>
        <p:spPr>
          <a:xfrm>
            <a:off x="4157624" y="1666776"/>
            <a:ext cx="623889"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smtClean="0">
                <a:solidFill>
                  <a:srgbClr val="002060"/>
                </a:solidFill>
                <a:latin typeface="Calibri" pitchFamily="34" charset="0"/>
              </a:rPr>
              <a:t>(n=443)</a:t>
            </a:r>
            <a:endParaRPr lang="en-US" sz="1000" b="1" dirty="0">
              <a:solidFill>
                <a:srgbClr val="002060"/>
              </a:solidFill>
              <a:latin typeface="Calibri" pitchFamily="34" charset="0"/>
            </a:endParaRPr>
          </a:p>
        </p:txBody>
      </p:sp>
      <p:sp>
        <p:nvSpPr>
          <p:cNvPr id="42" name="TextBox 41"/>
          <p:cNvSpPr txBox="1"/>
          <p:nvPr/>
        </p:nvSpPr>
        <p:spPr>
          <a:xfrm>
            <a:off x="5111704" y="166677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n=42)</a:t>
            </a:r>
            <a:endParaRPr lang="en-US" sz="1000" b="1" dirty="0">
              <a:solidFill>
                <a:srgbClr val="002060"/>
              </a:solidFill>
              <a:latin typeface="Calibri" pitchFamily="34" charset="0"/>
            </a:endParaRPr>
          </a:p>
        </p:txBody>
      </p:sp>
      <p:sp>
        <p:nvSpPr>
          <p:cNvPr id="43" name="TextBox 42"/>
          <p:cNvSpPr txBox="1"/>
          <p:nvPr/>
        </p:nvSpPr>
        <p:spPr>
          <a:xfrm>
            <a:off x="5986435" y="151288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n=25)</a:t>
            </a:r>
            <a:endParaRPr lang="en-US" sz="1000" b="1" dirty="0">
              <a:solidFill>
                <a:srgbClr val="002060"/>
              </a:solidFill>
              <a:latin typeface="Calibri" pitchFamily="34" charset="0"/>
            </a:endParaRPr>
          </a:p>
        </p:txBody>
      </p:sp>
      <p:sp>
        <p:nvSpPr>
          <p:cNvPr id="67" name="TextBox 66"/>
          <p:cNvSpPr txBox="1"/>
          <p:nvPr/>
        </p:nvSpPr>
        <p:spPr>
          <a:xfrm>
            <a:off x="5074319" y="6057812"/>
            <a:ext cx="461986" cy="276999"/>
          </a:xfrm>
          <a:prstGeom prst="rect">
            <a:avLst/>
          </a:prstGeom>
          <a:solidFill>
            <a:schemeClr val="tx1">
              <a:lumMod val="10000"/>
              <a:lumOff val="90000"/>
            </a:schemeClr>
          </a:solidFill>
          <a:scene3d>
            <a:camera prst="orthographicFront"/>
            <a:lightRig rig="threePt" dir="t"/>
          </a:scene3d>
          <a:sp3d>
            <a:bevelT/>
            <a:bevelB/>
          </a:sp3d>
        </p:spPr>
        <p:txBody>
          <a:bodyPr wrap="none" rtlCol="0">
            <a:spAutoFit/>
          </a:bodyPr>
          <a:lstStyle/>
          <a:p>
            <a:r>
              <a:rPr lang="en-US" sz="1200" b="1" dirty="0" smtClean="0">
                <a:solidFill>
                  <a:srgbClr val="002060"/>
                </a:solidFill>
                <a:latin typeface="Calibri" pitchFamily="34" charset="0"/>
              </a:rPr>
              <a:t>12.4</a:t>
            </a:r>
          </a:p>
        </p:txBody>
      </p:sp>
      <p:sp>
        <p:nvSpPr>
          <p:cNvPr id="36" name="Round Diagonal Corner Rectangle 35"/>
          <p:cNvSpPr/>
          <p:nvPr/>
        </p:nvSpPr>
        <p:spPr bwMode="auto">
          <a:xfrm>
            <a:off x="338287" y="7071876"/>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Over 50% of the facilities have heights between 12-18 meters. This holds true for Type H CS’s as well, which is driving the overall status.</a:t>
            </a:r>
          </a:p>
          <a:p>
            <a:pPr marL="177800" lvl="1" indent="-177800" algn="just">
              <a:buFont typeface="Arial" pitchFamily="34" charset="0"/>
              <a:buChar char="•"/>
            </a:pPr>
            <a:r>
              <a:rPr lang="en-US" sz="1200" dirty="0" smtClean="0">
                <a:solidFill>
                  <a:srgbClr val="002060"/>
                </a:solidFill>
                <a:latin typeface="Calibri" pitchFamily="34" charset="0"/>
              </a:rPr>
              <a:t>2 out of 3 Type M cold stores  have heights between 3-9 meters.</a:t>
            </a:r>
            <a:endParaRPr lang="en-US" sz="1200" dirty="0">
              <a:solidFill>
                <a:srgbClr val="002060"/>
              </a:solidFill>
              <a:latin typeface="Calibri" pitchFamily="34" charset="0"/>
            </a:endParaRPr>
          </a:p>
        </p:txBody>
      </p:sp>
      <p:sp>
        <p:nvSpPr>
          <p:cNvPr id="48" name="TextBox 47"/>
          <p:cNvSpPr txBox="1"/>
          <p:nvPr/>
        </p:nvSpPr>
        <p:spPr>
          <a:xfrm>
            <a:off x="3174984" y="9652000"/>
            <a:ext cx="2606804" cy="230832"/>
          </a:xfrm>
          <a:prstGeom prst="rect">
            <a:avLst/>
          </a:prstGeom>
          <a:noFill/>
        </p:spPr>
        <p:txBody>
          <a:bodyPr wrap="square" rtlCol="0">
            <a:spAutoFit/>
          </a:bodyPr>
          <a:lstStyle/>
          <a:p>
            <a:r>
              <a:rPr lang="en-US" sz="900" b="1" dirty="0" smtClean="0">
                <a:solidFill>
                  <a:srgbClr val="FF0000"/>
                </a:solidFill>
                <a:latin typeface="Calibri" pitchFamily="34" charset="0"/>
              </a:rPr>
              <a:t>CS’s that claimed to know the height of the facility</a:t>
            </a:r>
            <a:endParaRPr lang="en-US" sz="900" b="1" dirty="0">
              <a:solidFill>
                <a:srgbClr val="FF0000"/>
              </a:solidFill>
              <a:latin typeface="Calibri" pitchFamily="34" charset="0"/>
            </a:endParaRPr>
          </a:p>
        </p:txBody>
      </p:sp>
      <p:sp>
        <p:nvSpPr>
          <p:cNvPr id="49" name="TextBox 48"/>
          <p:cNvSpPr txBox="1"/>
          <p:nvPr/>
        </p:nvSpPr>
        <p:spPr>
          <a:xfrm>
            <a:off x="1897685" y="9667807"/>
            <a:ext cx="1143263" cy="230832"/>
          </a:xfrm>
          <a:prstGeom prst="rect">
            <a:avLst/>
          </a:prstGeom>
          <a:noFill/>
        </p:spPr>
        <p:txBody>
          <a:bodyPr wrap="none" rtlCol="0">
            <a:spAutoFit/>
          </a:bodyPr>
          <a:lstStyle/>
          <a:p>
            <a:r>
              <a:rPr lang="en-IN" sz="900" dirty="0">
                <a:solidFill>
                  <a:srgbClr val="FF0000"/>
                </a:solidFill>
                <a:latin typeface="Calibri" pitchFamily="34" charset="0"/>
              </a:rPr>
              <a:t>ALL UNIT IN METERS</a:t>
            </a:r>
          </a:p>
        </p:txBody>
      </p:sp>
    </p:spTree>
  </p:cSld>
  <p:clrMapOvr>
    <a:masterClrMapping/>
  </p:clrMapOvr>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1" name="Chart 60"/>
          <p:cNvGraphicFramePr/>
          <p:nvPr/>
        </p:nvGraphicFramePr>
        <p:xfrm>
          <a:off x="2273542" y="2148056"/>
          <a:ext cx="1355483" cy="420351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2" name="Chart 61"/>
          <p:cNvGraphicFramePr/>
          <p:nvPr/>
        </p:nvGraphicFramePr>
        <p:xfrm>
          <a:off x="3426067" y="2148056"/>
          <a:ext cx="1355483" cy="420351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3" name="Chart 62"/>
          <p:cNvGraphicFramePr/>
          <p:nvPr/>
        </p:nvGraphicFramePr>
        <p:xfrm>
          <a:off x="4578592" y="2148056"/>
          <a:ext cx="1355483" cy="4203519"/>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4" name="Chart 63"/>
          <p:cNvGraphicFramePr/>
          <p:nvPr/>
        </p:nvGraphicFramePr>
        <p:xfrm>
          <a:off x="5731117" y="2148056"/>
          <a:ext cx="1355483" cy="4203519"/>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0" name="Chart 39"/>
          <p:cNvGraphicFramePr/>
          <p:nvPr/>
        </p:nvGraphicFramePr>
        <p:xfrm>
          <a:off x="1121017" y="2148056"/>
          <a:ext cx="1355483" cy="4203519"/>
        </p:xfrm>
        <a:graphic>
          <a:graphicData uri="http://schemas.openxmlformats.org/drawingml/2006/chart">
            <c:chart xmlns:c="http://schemas.openxmlformats.org/drawingml/2006/chart" xmlns:r="http://schemas.openxmlformats.org/officeDocument/2006/relationships" r:id="rId6"/>
          </a:graphicData>
        </a:graphic>
      </p:graphicFrame>
      <p:sp>
        <p:nvSpPr>
          <p:cNvPr id="8" name="Title 7"/>
          <p:cNvSpPr>
            <a:spLocks noGrp="1"/>
          </p:cNvSpPr>
          <p:nvPr>
            <p:ph type="title"/>
          </p:nvPr>
        </p:nvSpPr>
        <p:spPr/>
        <p:txBody>
          <a:bodyPr/>
          <a:lstStyle/>
          <a:p>
            <a:r>
              <a:rPr lang="en-US" dirty="0" smtClean="0"/>
              <a:t>7.7 HEIGHT </a:t>
            </a:r>
            <a:r>
              <a:rPr lang="en-US" dirty="0"/>
              <a:t>OF THE FACILITY</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49" name="TextBox 48"/>
          <p:cNvSpPr txBox="1"/>
          <p:nvPr/>
        </p:nvSpPr>
        <p:spPr>
          <a:xfrm>
            <a:off x="2559719" y="6057812"/>
            <a:ext cx="461985" cy="276999"/>
          </a:xfrm>
          <a:prstGeom prst="rect">
            <a:avLst/>
          </a:prstGeom>
          <a:solidFill>
            <a:schemeClr val="tx1">
              <a:lumMod val="10000"/>
              <a:lumOff val="90000"/>
            </a:schemeClr>
          </a:solidFill>
          <a:scene3d>
            <a:camera prst="orthographicFront"/>
            <a:lightRig rig="threePt" dir="t"/>
          </a:scene3d>
          <a:sp3d>
            <a:bevelT/>
            <a:bevelB/>
          </a:sp3d>
        </p:spPr>
        <p:txBody>
          <a:bodyPr wrap="none" rtlCol="0">
            <a:spAutoFit/>
          </a:bodyPr>
          <a:lstStyle/>
          <a:p>
            <a:r>
              <a:rPr lang="en-US" sz="1200" b="1" dirty="0" smtClean="0">
                <a:solidFill>
                  <a:srgbClr val="002060"/>
                </a:solidFill>
                <a:latin typeface="Calibri" pitchFamily="34" charset="0"/>
              </a:rPr>
              <a:t>14.4</a:t>
            </a:r>
            <a:endParaRPr lang="en-US" sz="1200" b="1" dirty="0">
              <a:solidFill>
                <a:srgbClr val="002060"/>
              </a:solidFill>
              <a:latin typeface="Calibri" pitchFamily="34" charset="0"/>
            </a:endParaRPr>
          </a:p>
        </p:txBody>
      </p:sp>
      <p:sp>
        <p:nvSpPr>
          <p:cNvPr id="50" name="TextBox 49"/>
          <p:cNvSpPr txBox="1"/>
          <p:nvPr/>
        </p:nvSpPr>
        <p:spPr>
          <a:xfrm>
            <a:off x="3702719" y="6057812"/>
            <a:ext cx="461985" cy="276999"/>
          </a:xfrm>
          <a:prstGeom prst="rect">
            <a:avLst/>
          </a:prstGeom>
          <a:solidFill>
            <a:schemeClr val="tx1">
              <a:lumMod val="10000"/>
              <a:lumOff val="90000"/>
            </a:schemeClr>
          </a:solidFill>
          <a:scene3d>
            <a:camera prst="orthographicFront"/>
            <a:lightRig rig="threePt" dir="t"/>
          </a:scene3d>
          <a:sp3d>
            <a:bevelT/>
            <a:bevelB/>
          </a:sp3d>
        </p:spPr>
        <p:txBody>
          <a:bodyPr wrap="none" rtlCol="0">
            <a:spAutoFit/>
          </a:bodyPr>
          <a:lstStyle/>
          <a:p>
            <a:r>
              <a:rPr lang="en-US" sz="1200" b="1" dirty="0" smtClean="0">
                <a:solidFill>
                  <a:srgbClr val="002060"/>
                </a:solidFill>
                <a:latin typeface="Calibri" pitchFamily="34" charset="0"/>
              </a:rPr>
              <a:t>15.2</a:t>
            </a:r>
            <a:endParaRPr lang="en-US" sz="1200" b="1" dirty="0">
              <a:solidFill>
                <a:srgbClr val="002060"/>
              </a:solidFill>
              <a:latin typeface="Calibri" pitchFamily="34" charset="0"/>
            </a:endParaRPr>
          </a:p>
        </p:txBody>
      </p:sp>
      <p:sp>
        <p:nvSpPr>
          <p:cNvPr id="51" name="TextBox 50"/>
          <p:cNvSpPr txBox="1"/>
          <p:nvPr/>
        </p:nvSpPr>
        <p:spPr>
          <a:xfrm>
            <a:off x="4845719" y="6057812"/>
            <a:ext cx="461985" cy="276999"/>
          </a:xfrm>
          <a:prstGeom prst="rect">
            <a:avLst/>
          </a:prstGeom>
          <a:solidFill>
            <a:schemeClr val="tx1">
              <a:lumMod val="10000"/>
              <a:lumOff val="90000"/>
            </a:schemeClr>
          </a:solidFill>
          <a:scene3d>
            <a:camera prst="orthographicFront"/>
            <a:lightRig rig="threePt" dir="t"/>
          </a:scene3d>
          <a:sp3d>
            <a:bevelT/>
            <a:bevelB/>
          </a:sp3d>
        </p:spPr>
        <p:txBody>
          <a:bodyPr wrap="none" rtlCol="0">
            <a:spAutoFit/>
          </a:bodyPr>
          <a:lstStyle/>
          <a:p>
            <a:r>
              <a:rPr lang="en-US" sz="1200" b="1" dirty="0" smtClean="0">
                <a:solidFill>
                  <a:srgbClr val="002060"/>
                </a:solidFill>
                <a:latin typeface="Calibri" pitchFamily="34" charset="0"/>
              </a:rPr>
              <a:t>11.6</a:t>
            </a:r>
            <a:endParaRPr lang="en-US" sz="1200" b="1" dirty="0">
              <a:solidFill>
                <a:srgbClr val="002060"/>
              </a:solidFill>
              <a:latin typeface="Calibri" pitchFamily="34" charset="0"/>
            </a:endParaRPr>
          </a:p>
        </p:txBody>
      </p:sp>
      <p:sp>
        <p:nvSpPr>
          <p:cNvPr id="52" name="TextBox 51"/>
          <p:cNvSpPr txBox="1"/>
          <p:nvPr/>
        </p:nvSpPr>
        <p:spPr>
          <a:xfrm>
            <a:off x="5988719" y="6057812"/>
            <a:ext cx="461985" cy="276999"/>
          </a:xfrm>
          <a:prstGeom prst="rect">
            <a:avLst/>
          </a:prstGeom>
          <a:solidFill>
            <a:schemeClr val="tx1">
              <a:lumMod val="10000"/>
              <a:lumOff val="90000"/>
            </a:schemeClr>
          </a:solidFill>
          <a:scene3d>
            <a:camera prst="orthographicFront"/>
            <a:lightRig rig="threePt" dir="t"/>
          </a:scene3d>
          <a:sp3d>
            <a:bevelT/>
            <a:bevelB/>
          </a:sp3d>
        </p:spPr>
        <p:txBody>
          <a:bodyPr wrap="none" rtlCol="0">
            <a:spAutoFit/>
          </a:bodyPr>
          <a:lstStyle/>
          <a:p>
            <a:r>
              <a:rPr lang="en-US" sz="1200" b="1" dirty="0" smtClean="0">
                <a:solidFill>
                  <a:srgbClr val="002060"/>
                </a:solidFill>
                <a:latin typeface="Calibri" pitchFamily="34" charset="0"/>
              </a:rPr>
              <a:t>10.5</a:t>
            </a:r>
            <a:endParaRPr lang="en-US" sz="1200" b="1" dirty="0">
              <a:solidFill>
                <a:srgbClr val="002060"/>
              </a:solidFill>
              <a:latin typeface="Calibri" pitchFamily="34" charset="0"/>
            </a:endParaRPr>
          </a:p>
        </p:txBody>
      </p:sp>
      <p:sp>
        <p:nvSpPr>
          <p:cNvPr id="56" name="TextBox 55"/>
          <p:cNvSpPr txBox="1"/>
          <p:nvPr/>
        </p:nvSpPr>
        <p:spPr>
          <a:xfrm>
            <a:off x="2506604" y="166677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n=2097)</a:t>
            </a:r>
            <a:endParaRPr lang="en-US" sz="1000" b="1" dirty="0">
              <a:solidFill>
                <a:srgbClr val="002060"/>
              </a:solidFill>
              <a:latin typeface="Calibri" pitchFamily="34" charset="0"/>
            </a:endParaRPr>
          </a:p>
        </p:txBody>
      </p:sp>
      <p:sp>
        <p:nvSpPr>
          <p:cNvPr id="57" name="TextBox 56"/>
          <p:cNvSpPr txBox="1"/>
          <p:nvPr/>
        </p:nvSpPr>
        <p:spPr>
          <a:xfrm>
            <a:off x="3691990" y="166677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n=797)</a:t>
            </a:r>
            <a:endParaRPr lang="en-US" sz="1000" b="1" dirty="0">
              <a:solidFill>
                <a:srgbClr val="002060"/>
              </a:solidFill>
              <a:latin typeface="Calibri" pitchFamily="34" charset="0"/>
            </a:endParaRPr>
          </a:p>
        </p:txBody>
      </p:sp>
      <p:sp>
        <p:nvSpPr>
          <p:cNvPr id="58" name="TextBox 57"/>
          <p:cNvSpPr txBox="1"/>
          <p:nvPr/>
        </p:nvSpPr>
        <p:spPr>
          <a:xfrm>
            <a:off x="4844515" y="166677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n=976)</a:t>
            </a:r>
            <a:endParaRPr lang="en-US" sz="1000" b="1" dirty="0">
              <a:solidFill>
                <a:srgbClr val="002060"/>
              </a:solidFill>
              <a:latin typeface="Calibri" pitchFamily="34" charset="0"/>
            </a:endParaRPr>
          </a:p>
        </p:txBody>
      </p:sp>
      <p:sp>
        <p:nvSpPr>
          <p:cNvPr id="60" name="TextBox 59"/>
          <p:cNvSpPr txBox="1"/>
          <p:nvPr/>
        </p:nvSpPr>
        <p:spPr>
          <a:xfrm>
            <a:off x="5997040" y="166677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n=1037)</a:t>
            </a:r>
            <a:endParaRPr lang="en-US" sz="1000" b="1" dirty="0">
              <a:solidFill>
                <a:srgbClr val="002060"/>
              </a:solidFill>
              <a:latin typeface="Calibri" pitchFamily="34" charset="0"/>
            </a:endParaRPr>
          </a:p>
        </p:txBody>
      </p:sp>
      <p:sp>
        <p:nvSpPr>
          <p:cNvPr id="29" name="TextBox 28"/>
          <p:cNvSpPr txBox="1"/>
          <p:nvPr/>
        </p:nvSpPr>
        <p:spPr>
          <a:xfrm>
            <a:off x="139699" y="1104900"/>
            <a:ext cx="3683153"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28" name="Round Diagonal Corner Rectangle 27"/>
          <p:cNvSpPr/>
          <p:nvPr/>
        </p:nvSpPr>
        <p:spPr bwMode="auto">
          <a:xfrm>
            <a:off x="338287" y="7079002"/>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56% storages in the Eastern zone have heights between 15-18 meters.</a:t>
            </a:r>
          </a:p>
          <a:p>
            <a:pPr marL="177800" lvl="1" indent="-177800" algn="just">
              <a:buFont typeface="Arial" pitchFamily="34" charset="0"/>
              <a:buChar char="•"/>
            </a:pPr>
            <a:r>
              <a:rPr lang="en-US" sz="1200" dirty="0" smtClean="0">
                <a:solidFill>
                  <a:srgbClr val="002060"/>
                </a:solidFill>
                <a:latin typeface="Calibri" pitchFamily="34" charset="0"/>
              </a:rPr>
              <a:t>Close to 1/3</a:t>
            </a:r>
            <a:r>
              <a:rPr lang="en-US" sz="1200" baseline="30000" dirty="0" smtClean="0">
                <a:solidFill>
                  <a:srgbClr val="002060"/>
                </a:solidFill>
                <a:latin typeface="Calibri" pitchFamily="34" charset="0"/>
              </a:rPr>
              <a:t>rd</a:t>
            </a:r>
            <a:r>
              <a:rPr lang="en-US" sz="1200" dirty="0" smtClean="0">
                <a:solidFill>
                  <a:srgbClr val="002060"/>
                </a:solidFill>
                <a:latin typeface="Calibri" pitchFamily="34" charset="0"/>
              </a:rPr>
              <a:t> of the CS’s in South are 3-6 meters tall, this in turn is reducing the mean height of the facility in the  zone.</a:t>
            </a:r>
            <a:endParaRPr lang="en-US" sz="1200" dirty="0">
              <a:solidFill>
                <a:srgbClr val="002060"/>
              </a:solidFill>
              <a:latin typeface="Calibri" pitchFamily="34" charset="0"/>
            </a:endParaRPr>
          </a:p>
        </p:txBody>
      </p:sp>
      <p:sp>
        <p:nvSpPr>
          <p:cNvPr id="35" name="TextBox 34"/>
          <p:cNvSpPr txBox="1"/>
          <p:nvPr/>
        </p:nvSpPr>
        <p:spPr>
          <a:xfrm>
            <a:off x="1416719" y="6057812"/>
            <a:ext cx="461985" cy="276999"/>
          </a:xfrm>
          <a:prstGeom prst="rect">
            <a:avLst/>
          </a:prstGeom>
          <a:solidFill>
            <a:schemeClr val="tx1">
              <a:lumMod val="10000"/>
              <a:lumOff val="90000"/>
            </a:schemeClr>
          </a:solidFill>
          <a:scene3d>
            <a:camera prst="orthographicFront"/>
            <a:lightRig rig="threePt" dir="t"/>
          </a:scene3d>
          <a:sp3d>
            <a:bevelT/>
            <a:bevelB/>
          </a:sp3d>
        </p:spPr>
        <p:txBody>
          <a:bodyPr wrap="none" rtlCol="0">
            <a:spAutoFit/>
          </a:bodyPr>
          <a:lstStyle/>
          <a:p>
            <a:r>
              <a:rPr lang="en-US" sz="1200" b="1" dirty="0" smtClean="0">
                <a:solidFill>
                  <a:srgbClr val="002060"/>
                </a:solidFill>
                <a:latin typeface="Calibri" pitchFamily="34" charset="0"/>
              </a:rPr>
              <a:t>13.2</a:t>
            </a:r>
            <a:endParaRPr lang="en-US" sz="1200" b="1" dirty="0">
              <a:solidFill>
                <a:srgbClr val="002060"/>
              </a:solidFill>
              <a:latin typeface="Calibri" pitchFamily="34" charset="0"/>
            </a:endParaRPr>
          </a:p>
        </p:txBody>
      </p:sp>
      <p:sp>
        <p:nvSpPr>
          <p:cNvPr id="37" name="TextBox 36"/>
          <p:cNvSpPr txBox="1"/>
          <p:nvPr/>
        </p:nvSpPr>
        <p:spPr>
          <a:xfrm>
            <a:off x="607058" y="6057812"/>
            <a:ext cx="554960" cy="276999"/>
          </a:xfrm>
          <a:prstGeom prst="rect">
            <a:avLst/>
          </a:prstGeom>
          <a:solidFill>
            <a:schemeClr val="tx1">
              <a:lumMod val="10000"/>
              <a:lumOff val="90000"/>
            </a:schemeClr>
          </a:solidFill>
          <a:scene3d>
            <a:camera prst="orthographicFront"/>
            <a:lightRig rig="threePt" dir="t"/>
          </a:scene3d>
          <a:sp3d>
            <a:bevelT/>
            <a:bevelB/>
          </a:sp3d>
        </p:spPr>
        <p:txBody>
          <a:bodyPr wrap="none" rtlCol="0">
            <a:spAutoFit/>
          </a:bodyPr>
          <a:lstStyle/>
          <a:p>
            <a:r>
              <a:rPr lang="en-US" sz="1200" b="1" dirty="0">
                <a:solidFill>
                  <a:srgbClr val="002060"/>
                </a:solidFill>
                <a:latin typeface="Calibri" pitchFamily="34" charset="0"/>
              </a:rPr>
              <a:t>Mean</a:t>
            </a:r>
          </a:p>
        </p:txBody>
      </p:sp>
      <p:graphicFrame>
        <p:nvGraphicFramePr>
          <p:cNvPr id="38" name="Table 37"/>
          <p:cNvGraphicFramePr>
            <a:graphicFrameLocks noGrp="1"/>
          </p:cNvGraphicFramePr>
          <p:nvPr/>
        </p:nvGraphicFramePr>
        <p:xfrm>
          <a:off x="666750" y="2198184"/>
          <a:ext cx="828616" cy="3643812"/>
        </p:xfrm>
        <a:graphic>
          <a:graphicData uri="http://schemas.openxmlformats.org/drawingml/2006/table">
            <a:tbl>
              <a:tblPr/>
              <a:tblGrid>
                <a:gridCol w="828616"/>
              </a:tblGrid>
              <a:tr h="404868">
                <a:tc>
                  <a:txBody>
                    <a:bodyPr/>
                    <a:lstStyle/>
                    <a:p>
                      <a:pPr algn="r" fontAlgn="b"/>
                      <a:r>
                        <a:rPr lang="en-US" sz="1000" b="0" i="0" u="none" strike="noStrike" kern="1200" dirty="0" smtClean="0">
                          <a:solidFill>
                            <a:srgbClr val="002060"/>
                          </a:solidFill>
                          <a:latin typeface="Calibri"/>
                          <a:ea typeface="+mn-ea"/>
                          <a:cs typeface="+mn-cs"/>
                        </a:rPr>
                        <a:t>0.10</a:t>
                      </a:r>
                      <a:r>
                        <a:rPr lang="en-US" sz="1000" b="0" i="0" u="none" strike="noStrike" kern="1200" baseline="0" dirty="0" smtClean="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- 3</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404868">
                <a:tc>
                  <a:txBody>
                    <a:bodyPr/>
                    <a:lstStyle/>
                    <a:p>
                      <a:pPr algn="r" fontAlgn="b"/>
                      <a:r>
                        <a:rPr lang="en-US" sz="1000" b="0" i="0" u="none" strike="noStrike" kern="1200" dirty="0">
                          <a:solidFill>
                            <a:srgbClr val="002060"/>
                          </a:solidFill>
                          <a:latin typeface="Calibri"/>
                          <a:ea typeface="+mn-ea"/>
                          <a:cs typeface="+mn-cs"/>
                        </a:rPr>
                        <a:t> 3</a:t>
                      </a:r>
                      <a:r>
                        <a:rPr lang="en-US" sz="1000" b="0" i="0" u="none" strike="noStrike" kern="1200" dirty="0" smtClean="0">
                          <a:solidFill>
                            <a:srgbClr val="002060"/>
                          </a:solidFill>
                          <a:latin typeface="Calibri"/>
                          <a:ea typeface="+mn-ea"/>
                          <a:cs typeface="+mn-cs"/>
                        </a:rPr>
                        <a:t>. 1 – 6</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4868">
                <a:tc>
                  <a:txBody>
                    <a:bodyPr/>
                    <a:lstStyle/>
                    <a:p>
                      <a:pPr algn="r" fontAlgn="b"/>
                      <a:r>
                        <a:rPr lang="en-US" sz="1000" b="0" i="0" u="none" strike="noStrike" kern="1200" dirty="0">
                          <a:solidFill>
                            <a:srgbClr val="002060"/>
                          </a:solidFill>
                          <a:latin typeface="Calibri"/>
                          <a:ea typeface="+mn-ea"/>
                          <a:cs typeface="+mn-cs"/>
                        </a:rPr>
                        <a:t> 6</a:t>
                      </a:r>
                      <a:r>
                        <a:rPr lang="en-US" sz="1000" b="0" i="0" u="none" strike="noStrike" kern="1200" dirty="0" smtClean="0">
                          <a:solidFill>
                            <a:srgbClr val="002060"/>
                          </a:solidFill>
                          <a:latin typeface="Calibri"/>
                          <a:ea typeface="+mn-ea"/>
                          <a:cs typeface="+mn-cs"/>
                        </a:rPr>
                        <a:t>. 1 – 9</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4868">
                <a:tc>
                  <a:txBody>
                    <a:bodyPr/>
                    <a:lstStyle/>
                    <a:p>
                      <a:pPr algn="r" fontAlgn="b"/>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9.1 – 12</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4868">
                <a:tc>
                  <a:txBody>
                    <a:bodyPr/>
                    <a:lstStyle/>
                    <a:p>
                      <a:pPr algn="r" fontAlgn="b"/>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12.1 – 15</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4868">
                <a:tc>
                  <a:txBody>
                    <a:bodyPr/>
                    <a:lstStyle/>
                    <a:p>
                      <a:pPr algn="r" fontAlgn="b"/>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15.1 – 18</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4868">
                <a:tc>
                  <a:txBody>
                    <a:bodyPr/>
                    <a:lstStyle/>
                    <a:p>
                      <a:pPr algn="r" fontAlgn="b"/>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18.1 – 21</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4868">
                <a:tc>
                  <a:txBody>
                    <a:bodyPr/>
                    <a:lstStyle/>
                    <a:p>
                      <a:pPr algn="r" fontAlgn="b"/>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21.1 – 24</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04868">
                <a:tc>
                  <a:txBody>
                    <a:bodyPr/>
                    <a:lstStyle/>
                    <a:p>
                      <a:pPr algn="r" fontAlgn="b"/>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24.1 – 27</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31" name="TextBox 30"/>
          <p:cNvSpPr txBox="1"/>
          <p:nvPr/>
        </p:nvSpPr>
        <p:spPr>
          <a:xfrm>
            <a:off x="1373130" y="166677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n=4907)</a:t>
            </a:r>
            <a:endParaRPr lang="en-US" sz="1000" b="1" dirty="0">
              <a:solidFill>
                <a:srgbClr val="002060"/>
              </a:solidFill>
              <a:latin typeface="Calibri" pitchFamily="34" charset="0"/>
            </a:endParaRPr>
          </a:p>
        </p:txBody>
      </p:sp>
      <p:sp>
        <p:nvSpPr>
          <p:cNvPr id="26" name="TextBox 25"/>
          <p:cNvSpPr txBox="1"/>
          <p:nvPr/>
        </p:nvSpPr>
        <p:spPr>
          <a:xfrm>
            <a:off x="3174984" y="9652000"/>
            <a:ext cx="2606804" cy="230832"/>
          </a:xfrm>
          <a:prstGeom prst="rect">
            <a:avLst/>
          </a:prstGeom>
          <a:noFill/>
        </p:spPr>
        <p:txBody>
          <a:bodyPr wrap="square" rtlCol="0">
            <a:spAutoFit/>
          </a:bodyPr>
          <a:lstStyle/>
          <a:p>
            <a:r>
              <a:rPr lang="en-US" sz="900" b="1" dirty="0" smtClean="0">
                <a:solidFill>
                  <a:srgbClr val="FF0000"/>
                </a:solidFill>
                <a:latin typeface="Calibri" pitchFamily="34" charset="0"/>
              </a:rPr>
              <a:t>CS’s that claimed to know the height of the facility</a:t>
            </a:r>
            <a:endParaRPr lang="en-US" sz="900" b="1" dirty="0">
              <a:solidFill>
                <a:srgbClr val="FF0000"/>
              </a:solidFill>
              <a:latin typeface="Calibri" pitchFamily="34" charset="0"/>
            </a:endParaRPr>
          </a:p>
        </p:txBody>
      </p:sp>
      <p:sp>
        <p:nvSpPr>
          <p:cNvPr id="32" name="TextBox 31"/>
          <p:cNvSpPr txBox="1"/>
          <p:nvPr/>
        </p:nvSpPr>
        <p:spPr>
          <a:xfrm>
            <a:off x="1897685" y="9667807"/>
            <a:ext cx="1143263" cy="230832"/>
          </a:xfrm>
          <a:prstGeom prst="rect">
            <a:avLst/>
          </a:prstGeom>
          <a:noFill/>
        </p:spPr>
        <p:txBody>
          <a:bodyPr wrap="none" rtlCol="0">
            <a:spAutoFit/>
          </a:bodyPr>
          <a:lstStyle/>
          <a:p>
            <a:r>
              <a:rPr lang="en-IN" sz="900" dirty="0">
                <a:solidFill>
                  <a:srgbClr val="FF0000"/>
                </a:solidFill>
                <a:latin typeface="Calibri" pitchFamily="34" charset="0"/>
              </a:rPr>
              <a:t>ALL UNIT IN METERS</a:t>
            </a:r>
          </a:p>
        </p:txBody>
      </p:sp>
    </p:spTree>
  </p:cSld>
  <p:clrMapOvr>
    <a:masterClrMapping/>
  </p:clrMapOvr>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7.7 HEIGHT </a:t>
            </a:r>
            <a:r>
              <a:rPr lang="en-US" dirty="0"/>
              <a:t>OF THE FACILITY</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1" name="TextBox 3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29260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n=4907)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n=424)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n=1333)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n=598)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37744">
                <a:tc>
                  <a:txBody>
                    <a:bodyPr/>
                    <a:lstStyle/>
                    <a:p>
                      <a:pPr algn="l" fontAlgn="ctr"/>
                      <a:r>
                        <a:rPr lang="en-US" sz="1000" b="0" i="0" u="none" strike="noStrike" kern="1200" dirty="0" smtClean="0">
                          <a:solidFill>
                            <a:srgbClr val="002060"/>
                          </a:solidFill>
                          <a:latin typeface="Calibri"/>
                          <a:ea typeface="+mn-ea"/>
                          <a:cs typeface="+mn-cs"/>
                        </a:rPr>
                        <a:t>0.10 – 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3. 1 – 6</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6. 1 – 9</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9.1 – 12</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12.1 – 15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15.1 – 18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18.1 – 21</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21.1 – 24</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24.1 – 27</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1" i="0" u="none" strike="noStrike" kern="1200" dirty="0" smtClean="0">
                          <a:solidFill>
                            <a:srgbClr val="002060"/>
                          </a:solidFill>
                          <a:latin typeface="Calibri"/>
                          <a:ea typeface="+mn-ea"/>
                          <a:cs typeface="+mn-cs"/>
                        </a:rPr>
                        <a:t> MEAN</a:t>
                      </a:r>
                      <a:endParaRPr lang="en-US"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04801" y="5114086"/>
          <a:ext cx="6305549" cy="29260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n=4907)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37744">
                <a:tc>
                  <a:txBody>
                    <a:bodyPr/>
                    <a:lstStyle/>
                    <a:p>
                      <a:pPr algn="l" fontAlgn="ctr"/>
                      <a:r>
                        <a:rPr lang="en-US" sz="1000" b="0" i="0" u="none" strike="noStrike" kern="1200" dirty="0" smtClean="0">
                          <a:solidFill>
                            <a:srgbClr val="002060"/>
                          </a:solidFill>
                          <a:latin typeface="Calibri"/>
                          <a:ea typeface="+mn-ea"/>
                          <a:cs typeface="+mn-cs"/>
                        </a:rPr>
                        <a:t>0.10 – 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3. 1 – 6</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6. 1 – 9</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9.1 – 12</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12.1 – 15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15.1 – 18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18.1 – 21</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21.1 – 24</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24.1 – 27</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1" i="0" u="none" strike="noStrike" kern="1200" dirty="0" smtClean="0">
                          <a:solidFill>
                            <a:srgbClr val="002060"/>
                          </a:solidFill>
                          <a:latin typeface="Calibri"/>
                          <a:ea typeface="+mn-ea"/>
                          <a:cs typeface="+mn-cs"/>
                        </a:rPr>
                        <a:t> MEAN</a:t>
                      </a:r>
                      <a:endParaRPr lang="en-US"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Round Diagonal Corner Rectangle 11"/>
          <p:cNvSpPr/>
          <p:nvPr/>
        </p:nvSpPr>
        <p:spPr bwMode="auto">
          <a:xfrm>
            <a:off x="338287" y="8680569"/>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45% CS’s in UP and 58% in Bihar have facility height between 15-18 meters.</a:t>
            </a:r>
          </a:p>
          <a:p>
            <a:pPr marL="177800" lvl="1" indent="-177800" algn="l">
              <a:buFont typeface="Arial" pitchFamily="34" charset="0"/>
              <a:buChar char="•"/>
            </a:pPr>
            <a:r>
              <a:rPr lang="en-US" sz="1200" dirty="0" smtClean="0">
                <a:solidFill>
                  <a:srgbClr val="002060"/>
                </a:solidFill>
                <a:latin typeface="Calibri" pitchFamily="34" charset="0"/>
              </a:rPr>
              <a:t> 1/3</a:t>
            </a:r>
            <a:r>
              <a:rPr lang="en-US" sz="1200" baseline="30000" dirty="0" smtClean="0">
                <a:solidFill>
                  <a:srgbClr val="002060"/>
                </a:solidFill>
                <a:latin typeface="Calibri" pitchFamily="34" charset="0"/>
              </a:rPr>
              <a:t>rd</a:t>
            </a:r>
            <a:r>
              <a:rPr lang="en-US" sz="1200" dirty="0" smtClean="0">
                <a:solidFill>
                  <a:srgbClr val="002060"/>
                </a:solidFill>
                <a:latin typeface="Calibri" pitchFamily="34" charset="0"/>
              </a:rPr>
              <a:t> CS’s in AP have height between 18-21 meters.  </a:t>
            </a:r>
            <a:endParaRPr lang="en-US" sz="1200" dirty="0">
              <a:solidFill>
                <a:srgbClr val="002060"/>
              </a:solidFill>
              <a:latin typeface="Calibri" pitchFamily="34" charset="0"/>
            </a:endParaRPr>
          </a:p>
        </p:txBody>
      </p:sp>
      <p:sp>
        <p:nvSpPr>
          <p:cNvPr id="11" name="TextBox 10"/>
          <p:cNvSpPr txBox="1"/>
          <p:nvPr/>
        </p:nvSpPr>
        <p:spPr>
          <a:xfrm>
            <a:off x="3174984" y="9652000"/>
            <a:ext cx="2606804" cy="230832"/>
          </a:xfrm>
          <a:prstGeom prst="rect">
            <a:avLst/>
          </a:prstGeom>
          <a:noFill/>
        </p:spPr>
        <p:txBody>
          <a:bodyPr wrap="square" rtlCol="0">
            <a:spAutoFit/>
          </a:bodyPr>
          <a:lstStyle/>
          <a:p>
            <a:r>
              <a:rPr lang="en-US" sz="900" b="1" dirty="0" smtClean="0">
                <a:solidFill>
                  <a:srgbClr val="FF0000"/>
                </a:solidFill>
                <a:latin typeface="Calibri" pitchFamily="34" charset="0"/>
              </a:rPr>
              <a:t>CS’s that claimed to know the height of the facility</a:t>
            </a:r>
            <a:endParaRPr lang="en-US" sz="900" b="1" dirty="0">
              <a:solidFill>
                <a:srgbClr val="FF0000"/>
              </a:solidFill>
              <a:latin typeface="Calibri" pitchFamily="34" charset="0"/>
            </a:endParaRPr>
          </a:p>
        </p:txBody>
      </p:sp>
      <p:sp>
        <p:nvSpPr>
          <p:cNvPr id="13" name="TextBox 12"/>
          <p:cNvSpPr txBox="1"/>
          <p:nvPr/>
        </p:nvSpPr>
        <p:spPr>
          <a:xfrm>
            <a:off x="1897685" y="9667807"/>
            <a:ext cx="1143263" cy="230832"/>
          </a:xfrm>
          <a:prstGeom prst="rect">
            <a:avLst/>
          </a:prstGeom>
          <a:noFill/>
        </p:spPr>
        <p:txBody>
          <a:bodyPr wrap="none" rtlCol="0">
            <a:spAutoFit/>
          </a:bodyPr>
          <a:lstStyle/>
          <a:p>
            <a:r>
              <a:rPr lang="en-IN" sz="900" dirty="0">
                <a:solidFill>
                  <a:srgbClr val="FF0000"/>
                </a:solidFill>
                <a:latin typeface="Calibri" pitchFamily="34" charset="0"/>
              </a:rPr>
              <a:t>ALL UNIT IN METERS</a:t>
            </a:r>
          </a:p>
        </p:txBody>
      </p:sp>
    </p:spTree>
  </p:cSld>
  <p:clrMapOvr>
    <a:masterClrMapping/>
  </p:clrMapOvr>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7.7 HEIGHT </a:t>
            </a:r>
            <a:r>
              <a:rPr lang="en-US" dirty="0"/>
              <a:t>OF THE </a:t>
            </a:r>
            <a:r>
              <a:rPr lang="en-US" dirty="0" smtClean="0"/>
              <a:t>FACILITY (CONT’D)</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0" name="TextBox 29"/>
          <p:cNvSpPr txBox="1"/>
          <p:nvPr/>
        </p:nvSpPr>
        <p:spPr>
          <a:xfrm>
            <a:off x="3174984" y="9652000"/>
            <a:ext cx="2606804" cy="230832"/>
          </a:xfrm>
          <a:prstGeom prst="rect">
            <a:avLst/>
          </a:prstGeom>
          <a:noFill/>
        </p:spPr>
        <p:txBody>
          <a:bodyPr wrap="square" rtlCol="0">
            <a:spAutoFit/>
          </a:bodyPr>
          <a:lstStyle/>
          <a:p>
            <a:r>
              <a:rPr lang="en-US" sz="900" b="1" dirty="0" smtClean="0">
                <a:solidFill>
                  <a:srgbClr val="FF0000"/>
                </a:solidFill>
                <a:latin typeface="Calibri" pitchFamily="34" charset="0"/>
              </a:rPr>
              <a:t>CS’s that claimed to know the height of the facility</a:t>
            </a:r>
            <a:endParaRPr lang="en-US" sz="900" b="1" dirty="0">
              <a:solidFill>
                <a:srgbClr val="FF0000"/>
              </a:solidFill>
              <a:latin typeface="Calibri" pitchFamily="34" charset="0"/>
            </a:endParaRPr>
          </a:p>
        </p:txBody>
      </p:sp>
      <p:sp>
        <p:nvSpPr>
          <p:cNvPr id="27" name="TextBox 26"/>
          <p:cNvSpPr txBox="1"/>
          <p:nvPr/>
        </p:nvSpPr>
        <p:spPr>
          <a:xfrm>
            <a:off x="1897685" y="9667807"/>
            <a:ext cx="1143263" cy="230832"/>
          </a:xfrm>
          <a:prstGeom prst="rect">
            <a:avLst/>
          </a:prstGeom>
          <a:noFill/>
        </p:spPr>
        <p:txBody>
          <a:bodyPr wrap="none" rtlCol="0">
            <a:spAutoFit/>
          </a:bodyPr>
          <a:lstStyle/>
          <a:p>
            <a:r>
              <a:rPr lang="en-IN" sz="900" dirty="0">
                <a:solidFill>
                  <a:srgbClr val="FF0000"/>
                </a:solidFill>
                <a:latin typeface="Calibri" pitchFamily="34" charset="0"/>
              </a:rPr>
              <a:t>ALL UNIT IN METERS</a:t>
            </a:r>
          </a:p>
        </p:txBody>
      </p:sp>
      <p:sp>
        <p:nvSpPr>
          <p:cNvPr id="15" name="TextBox 14"/>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1" cy="29260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65815"/>
                <a:gridCol w="537883"/>
                <a:gridCol w="623943"/>
                <a:gridCol w="626206"/>
                <a:gridCol w="507541"/>
                <a:gridCol w="469143"/>
                <a:gridCol w="545939"/>
                <a:gridCol w="507541"/>
                <a:gridCol w="667743"/>
                <a:gridCol w="55379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n=4907)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37744">
                <a:tc>
                  <a:txBody>
                    <a:bodyPr/>
                    <a:lstStyle/>
                    <a:p>
                      <a:pPr algn="l" fontAlgn="ctr"/>
                      <a:r>
                        <a:rPr lang="en-US" sz="1000" b="0" i="0" u="none" strike="noStrike" kern="1200" dirty="0" smtClean="0">
                          <a:solidFill>
                            <a:srgbClr val="002060"/>
                          </a:solidFill>
                          <a:latin typeface="Calibri"/>
                          <a:ea typeface="+mn-ea"/>
                          <a:cs typeface="+mn-cs"/>
                        </a:rPr>
                        <a:t>0.10 – 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3. 1 – 6</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6. 1 – 9</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9.1 – 12</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12.1 – 15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15.1 – 18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18.1 – 21</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21.1 – 24</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24.1 – 27</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1" i="0" u="none" strike="noStrike" kern="1200" dirty="0" smtClean="0">
                          <a:solidFill>
                            <a:srgbClr val="002060"/>
                          </a:solidFill>
                          <a:latin typeface="Calibri"/>
                          <a:ea typeface="+mn-ea"/>
                          <a:cs typeface="+mn-cs"/>
                        </a:rPr>
                        <a:t> MEAN</a:t>
                      </a:r>
                      <a:endParaRPr lang="en-US"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Round Diagonal Corner Rectangle 11"/>
          <p:cNvSpPr/>
          <p:nvPr/>
        </p:nvSpPr>
        <p:spPr bwMode="auto">
          <a:xfrm>
            <a:off x="338287" y="8561388"/>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2 out of every 3 CS’s in WB are 15-18 meters tall.</a:t>
            </a:r>
          </a:p>
          <a:p>
            <a:pPr marL="177800" lvl="1" indent="-177800" algn="l">
              <a:buFont typeface="Arial" pitchFamily="34" charset="0"/>
              <a:buChar char="•"/>
            </a:pPr>
            <a:r>
              <a:rPr lang="en-US" sz="1200" dirty="0" smtClean="0">
                <a:solidFill>
                  <a:srgbClr val="002060"/>
                </a:solidFill>
                <a:latin typeface="Calibri" pitchFamily="34" charset="0"/>
              </a:rPr>
              <a:t>The average height is higher in states of UP, Bihar, Chhattisgarh, Jharkhand and MP.</a:t>
            </a:r>
            <a:endParaRPr lang="en-US" sz="1200" dirty="0">
              <a:solidFill>
                <a:srgbClr val="002060"/>
              </a:solidFill>
              <a:latin typeface="Calibri" pitchFamily="34" charset="0"/>
            </a:endParaRP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5114086"/>
          <a:ext cx="6314262" cy="292608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61872"/>
                <a:gridCol w="540108"/>
                <a:gridCol w="630127"/>
                <a:gridCol w="630127"/>
                <a:gridCol w="630127"/>
                <a:gridCol w="630127"/>
                <a:gridCol w="731520"/>
                <a:gridCol w="630127"/>
                <a:gridCol w="63012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n=4907)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37744">
                <a:tc>
                  <a:txBody>
                    <a:bodyPr/>
                    <a:lstStyle/>
                    <a:p>
                      <a:pPr algn="l" fontAlgn="ctr"/>
                      <a:r>
                        <a:rPr lang="en-US" sz="1000" b="0" i="0" u="none" strike="noStrike" kern="1200" dirty="0" smtClean="0">
                          <a:solidFill>
                            <a:srgbClr val="002060"/>
                          </a:solidFill>
                          <a:latin typeface="Calibri"/>
                          <a:ea typeface="+mn-ea"/>
                          <a:cs typeface="+mn-cs"/>
                        </a:rPr>
                        <a:t>0.10 – 3</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3. 1 – 6</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6. 1 – 9</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9.1 – 12</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12.1 – 15</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15.1 – 18</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18.1 – 21</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21.1 – 24</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0" i="0" u="none" strike="noStrike" kern="1200" dirty="0" smtClean="0">
                          <a:solidFill>
                            <a:srgbClr val="002060"/>
                          </a:solidFill>
                          <a:latin typeface="Calibri"/>
                          <a:ea typeface="+mn-ea"/>
                          <a:cs typeface="+mn-cs"/>
                        </a:rPr>
                        <a:t>24.1 – 27</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37744">
                <a:tc>
                  <a:txBody>
                    <a:bodyPr/>
                    <a:lstStyle/>
                    <a:p>
                      <a:pPr algn="l" fontAlgn="ctr"/>
                      <a:r>
                        <a:rPr lang="en-US" sz="1000" b="1" i="0" u="none" strike="noStrike" kern="1200" dirty="0" smtClean="0">
                          <a:solidFill>
                            <a:srgbClr val="002060"/>
                          </a:solidFill>
                          <a:latin typeface="Calibri"/>
                          <a:ea typeface="+mn-ea"/>
                          <a:cs typeface="+mn-cs"/>
                        </a:rPr>
                        <a:t> MEAN</a:t>
                      </a:r>
                      <a:endParaRPr lang="en-US" sz="1000" b="1" i="0" u="none" strike="noStrike" kern="1200" dirty="0">
                        <a:solidFill>
                          <a:srgbClr val="002060"/>
                        </a:solidFill>
                        <a:latin typeface="Calibri"/>
                        <a:ea typeface="+mn-ea"/>
                        <a:cs typeface="+mn-cs"/>
                      </a:endParaRP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13.5</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03"/>
          <p:cNvGrpSpPr/>
          <p:nvPr/>
        </p:nvGrpSpPr>
        <p:grpSpPr>
          <a:xfrm>
            <a:off x="1242057" y="7185318"/>
            <a:ext cx="4030986" cy="627505"/>
            <a:chOff x="2258283" y="5016337"/>
            <a:chExt cx="4030986" cy="627505"/>
          </a:xfrm>
        </p:grpSpPr>
        <p:sp>
          <p:nvSpPr>
            <p:cNvPr id="144" name="Rectangle 143"/>
            <p:cNvSpPr/>
            <p:nvPr/>
          </p:nvSpPr>
          <p:spPr bwMode="auto">
            <a:xfrm>
              <a:off x="2258283" y="5016337"/>
              <a:ext cx="4030986" cy="6275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3" name="Group 78"/>
            <p:cNvGrpSpPr/>
            <p:nvPr/>
          </p:nvGrpSpPr>
          <p:grpSpPr>
            <a:xfrm>
              <a:off x="2363824" y="5104400"/>
              <a:ext cx="3803130" cy="466606"/>
              <a:chOff x="-1290154" y="1540077"/>
              <a:chExt cx="3803130" cy="466606"/>
            </a:xfrm>
          </p:grpSpPr>
          <p:grpSp>
            <p:nvGrpSpPr>
              <p:cNvPr id="5" name="Group 22"/>
              <p:cNvGrpSpPr/>
              <p:nvPr/>
            </p:nvGrpSpPr>
            <p:grpSpPr>
              <a:xfrm>
                <a:off x="-1289360" y="1540077"/>
                <a:ext cx="1259605" cy="184666"/>
                <a:chOff x="52918" y="4072137"/>
                <a:chExt cx="1259605" cy="184666"/>
              </a:xfrm>
            </p:grpSpPr>
            <p:sp>
              <p:nvSpPr>
                <p:cNvPr id="156" name="Rectangle 12"/>
                <p:cNvSpPr>
                  <a:spLocks noChangeArrowheads="1"/>
                </p:cNvSpPr>
                <p:nvPr/>
              </p:nvSpPr>
              <p:spPr bwMode="auto">
                <a:xfrm>
                  <a:off x="52918" y="4115195"/>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57" name="Rectangle 13"/>
                <p:cNvSpPr>
                  <a:spLocks noChangeArrowheads="1"/>
                </p:cNvSpPr>
                <p:nvPr/>
              </p:nvSpPr>
              <p:spPr bwMode="auto">
                <a:xfrm>
                  <a:off x="184009" y="4072137"/>
                  <a:ext cx="112851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Ground floor only</a:t>
                  </a:r>
                  <a:endParaRPr lang="en-US" sz="1200" b="1" i="1" dirty="0">
                    <a:solidFill>
                      <a:srgbClr val="002060"/>
                    </a:solidFill>
                    <a:latin typeface="Arial" pitchFamily="34" charset="0"/>
                  </a:endParaRPr>
                </a:p>
              </p:txBody>
            </p:sp>
          </p:grpSp>
          <p:grpSp>
            <p:nvGrpSpPr>
              <p:cNvPr id="6" name="Group 21"/>
              <p:cNvGrpSpPr/>
              <p:nvPr/>
            </p:nvGrpSpPr>
            <p:grpSpPr>
              <a:xfrm>
                <a:off x="-1290154" y="1540077"/>
                <a:ext cx="3803130" cy="466606"/>
                <a:chOff x="602987" y="3807818"/>
                <a:chExt cx="3803130" cy="466606"/>
              </a:xfrm>
            </p:grpSpPr>
            <p:sp>
              <p:nvSpPr>
                <p:cNvPr id="148" name="Rectangle 14"/>
                <p:cNvSpPr>
                  <a:spLocks noChangeArrowheads="1"/>
                </p:cNvSpPr>
                <p:nvPr/>
              </p:nvSpPr>
              <p:spPr bwMode="auto">
                <a:xfrm>
                  <a:off x="1912278" y="3850876"/>
                  <a:ext cx="101600" cy="101600"/>
                </a:xfrm>
                <a:prstGeom prst="rect">
                  <a:avLst/>
                </a:prstGeom>
                <a:gradFill flip="none" rotWithShape="1">
                  <a:gsLst>
                    <a:gs pos="0">
                      <a:srgbClr val="597A91"/>
                    </a:gs>
                    <a:gs pos="50000">
                      <a:srgbClr val="82B1D0"/>
                    </a:gs>
                    <a:gs pos="100000">
                      <a:srgbClr val="9CD3F8"/>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49" name="Rectangle 15"/>
                <p:cNvSpPr>
                  <a:spLocks noChangeArrowheads="1"/>
                </p:cNvSpPr>
                <p:nvPr/>
              </p:nvSpPr>
              <p:spPr bwMode="auto">
                <a:xfrm>
                  <a:off x="2049322" y="3807818"/>
                  <a:ext cx="142667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Ground plus one floor</a:t>
                  </a:r>
                  <a:endParaRPr lang="en-US" sz="1200" b="1" i="1" dirty="0">
                    <a:solidFill>
                      <a:srgbClr val="002060"/>
                    </a:solidFill>
                    <a:latin typeface="Arial" pitchFamily="34" charset="0"/>
                  </a:endParaRPr>
                </a:p>
              </p:txBody>
            </p:sp>
            <p:sp>
              <p:nvSpPr>
                <p:cNvPr id="150" name="Rectangle 14"/>
                <p:cNvSpPr>
                  <a:spLocks noChangeArrowheads="1"/>
                </p:cNvSpPr>
                <p:nvPr/>
              </p:nvSpPr>
              <p:spPr bwMode="auto">
                <a:xfrm>
                  <a:off x="602987" y="4132816"/>
                  <a:ext cx="101600" cy="101600"/>
                </a:xfrm>
                <a:prstGeom prst="rect">
                  <a:avLst/>
                </a:prstGeom>
                <a:solidFill>
                  <a:srgbClr val="00B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51" name="Rectangle 15"/>
                <p:cNvSpPr>
                  <a:spLocks noChangeArrowheads="1"/>
                </p:cNvSpPr>
                <p:nvPr/>
              </p:nvSpPr>
              <p:spPr bwMode="auto">
                <a:xfrm>
                  <a:off x="734872" y="4089758"/>
                  <a:ext cx="709425"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Four Floors</a:t>
                  </a:r>
                  <a:endParaRPr lang="en-US" sz="1200" b="1" i="1" dirty="0">
                    <a:solidFill>
                      <a:srgbClr val="002060"/>
                    </a:solidFill>
                    <a:latin typeface="Arial" pitchFamily="34" charset="0"/>
                  </a:endParaRPr>
                </a:p>
              </p:txBody>
            </p:sp>
            <p:sp>
              <p:nvSpPr>
                <p:cNvPr id="152" name="Rectangle 14"/>
                <p:cNvSpPr>
                  <a:spLocks noChangeArrowheads="1"/>
                </p:cNvSpPr>
                <p:nvPr/>
              </p:nvSpPr>
              <p:spPr bwMode="auto">
                <a:xfrm>
                  <a:off x="3474378" y="3850876"/>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53" name="Rectangle 15"/>
                <p:cNvSpPr>
                  <a:spLocks noChangeArrowheads="1"/>
                </p:cNvSpPr>
                <p:nvPr/>
              </p:nvSpPr>
              <p:spPr bwMode="auto">
                <a:xfrm>
                  <a:off x="3619042" y="3807818"/>
                  <a:ext cx="787075"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Three Floors</a:t>
                  </a:r>
                  <a:endParaRPr lang="en-US" sz="1200" b="1" i="1" dirty="0">
                    <a:solidFill>
                      <a:srgbClr val="002060"/>
                    </a:solidFill>
                    <a:latin typeface="Arial" pitchFamily="34" charset="0"/>
                  </a:endParaRPr>
                </a:p>
              </p:txBody>
            </p:sp>
            <p:sp>
              <p:nvSpPr>
                <p:cNvPr id="154" name="Rectangle 14"/>
                <p:cNvSpPr>
                  <a:spLocks noChangeArrowheads="1"/>
                </p:cNvSpPr>
                <p:nvPr/>
              </p:nvSpPr>
              <p:spPr bwMode="auto">
                <a:xfrm>
                  <a:off x="1512228" y="4132816"/>
                  <a:ext cx="101600" cy="101600"/>
                </a:xfrm>
                <a:prstGeom prst="rect">
                  <a:avLst/>
                </a:prstGeom>
                <a:solidFill>
                  <a:srgbClr val="BFBFB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55" name="Rectangle 15"/>
                <p:cNvSpPr>
                  <a:spLocks noChangeArrowheads="1"/>
                </p:cNvSpPr>
                <p:nvPr/>
              </p:nvSpPr>
              <p:spPr bwMode="auto">
                <a:xfrm>
                  <a:off x="1649272" y="4089758"/>
                  <a:ext cx="142436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More than Four Floors</a:t>
                  </a:r>
                  <a:endParaRPr lang="en-US" sz="1200" b="1" i="1" dirty="0">
                    <a:solidFill>
                      <a:srgbClr val="002060"/>
                    </a:solidFill>
                    <a:latin typeface="Arial" pitchFamily="34" charset="0"/>
                  </a:endParaRPr>
                </a:p>
              </p:txBody>
            </p:sp>
          </p:grpSp>
        </p:grpSp>
      </p:grpSp>
      <p:grpSp>
        <p:nvGrpSpPr>
          <p:cNvPr id="7" name="Group 103"/>
          <p:cNvGrpSpPr/>
          <p:nvPr/>
        </p:nvGrpSpPr>
        <p:grpSpPr>
          <a:xfrm>
            <a:off x="1413507" y="3130883"/>
            <a:ext cx="4030986" cy="627505"/>
            <a:chOff x="2258283" y="5016337"/>
            <a:chExt cx="4030986" cy="627505"/>
          </a:xfrm>
        </p:grpSpPr>
        <p:sp>
          <p:nvSpPr>
            <p:cNvPr id="129" name="Rectangle 128"/>
            <p:cNvSpPr/>
            <p:nvPr/>
          </p:nvSpPr>
          <p:spPr bwMode="auto">
            <a:xfrm>
              <a:off x="2258283" y="5016337"/>
              <a:ext cx="4030986" cy="627505"/>
            </a:xfrm>
            <a:prstGeom prst="rect">
              <a:avLst/>
            </a:prstGeom>
            <a:solidFill>
              <a:schemeClr val="bg2"/>
            </a:solidFill>
            <a:ln>
              <a:solidFill>
                <a:schemeClr val="bg1"/>
              </a:solidFill>
              <a:headEnd type="none" w="med" len="med"/>
              <a:tailEnd type="none" w="med" len="med"/>
            </a:ln>
          </p:spPr>
          <p:style>
            <a:lnRef idx="1">
              <a:schemeClr val="accent1"/>
            </a:lnRef>
            <a:fillRef idx="3">
              <a:schemeClr val="accent1"/>
            </a:fillRef>
            <a:effectRef idx="2">
              <a:schemeClr val="accent1"/>
            </a:effectRef>
            <a:fontRef idx="minor">
              <a:schemeClr val="lt1"/>
            </a:fontRef>
          </p:style>
          <p:txBody>
            <a:bodyPr vert="horz" wrap="square" lIns="90000" tIns="90000" rIns="90000" bIns="90000" numCol="1" rtlCol="0" anchor="ctr" anchorCtr="0" compatLnSpc="1">
              <a:prstTxWarp prst="textNoShape">
                <a:avLst/>
              </a:prstTxWarp>
            </a:bodyPr>
            <a:lstStyle/>
            <a:p>
              <a:endParaRPr lang="en-US" dirty="0">
                <a:ln>
                  <a:solidFill>
                    <a:sysClr val="windowText" lastClr="000000"/>
                  </a:solidFill>
                </a:ln>
                <a:solidFill>
                  <a:srgbClr val="FFFFFF"/>
                </a:solidFill>
              </a:endParaRPr>
            </a:p>
          </p:txBody>
        </p:sp>
        <p:grpSp>
          <p:nvGrpSpPr>
            <p:cNvPr id="9" name="Group 78"/>
            <p:cNvGrpSpPr/>
            <p:nvPr/>
          </p:nvGrpSpPr>
          <p:grpSpPr>
            <a:xfrm>
              <a:off x="2363824" y="5104400"/>
              <a:ext cx="3803130" cy="466606"/>
              <a:chOff x="-1290154" y="1540077"/>
              <a:chExt cx="3803130" cy="466606"/>
            </a:xfrm>
          </p:grpSpPr>
          <p:grpSp>
            <p:nvGrpSpPr>
              <p:cNvPr id="10" name="Group 22"/>
              <p:cNvGrpSpPr/>
              <p:nvPr/>
            </p:nvGrpSpPr>
            <p:grpSpPr>
              <a:xfrm>
                <a:off x="-1289360" y="1540077"/>
                <a:ext cx="1259605" cy="184666"/>
                <a:chOff x="52918" y="4072137"/>
                <a:chExt cx="1259605" cy="184666"/>
              </a:xfrm>
            </p:grpSpPr>
            <p:sp>
              <p:nvSpPr>
                <p:cNvPr id="141" name="Rectangle 12"/>
                <p:cNvSpPr>
                  <a:spLocks noChangeArrowheads="1"/>
                </p:cNvSpPr>
                <p:nvPr/>
              </p:nvSpPr>
              <p:spPr bwMode="auto">
                <a:xfrm>
                  <a:off x="52918" y="4115195"/>
                  <a:ext cx="100013" cy="101600"/>
                </a:xfrm>
                <a:prstGeom prst="rect">
                  <a:avLst/>
                </a:prstGeom>
                <a:solidFill>
                  <a:srgbClr val="FF990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42" name="Rectangle 13"/>
                <p:cNvSpPr>
                  <a:spLocks noChangeArrowheads="1"/>
                </p:cNvSpPr>
                <p:nvPr/>
              </p:nvSpPr>
              <p:spPr bwMode="auto">
                <a:xfrm>
                  <a:off x="184009" y="4072137"/>
                  <a:ext cx="112851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Ground floor only</a:t>
                  </a:r>
                  <a:endParaRPr lang="en-US" sz="1200" b="1" i="1" dirty="0">
                    <a:solidFill>
                      <a:srgbClr val="002060"/>
                    </a:solidFill>
                    <a:latin typeface="Arial" pitchFamily="34" charset="0"/>
                  </a:endParaRPr>
                </a:p>
              </p:txBody>
            </p:sp>
          </p:grpSp>
          <p:grpSp>
            <p:nvGrpSpPr>
              <p:cNvPr id="11" name="Group 21"/>
              <p:cNvGrpSpPr/>
              <p:nvPr/>
            </p:nvGrpSpPr>
            <p:grpSpPr>
              <a:xfrm>
                <a:off x="-1290154" y="1540077"/>
                <a:ext cx="3803130" cy="466606"/>
                <a:chOff x="602987" y="3807818"/>
                <a:chExt cx="3803130" cy="466606"/>
              </a:xfrm>
            </p:grpSpPr>
            <p:sp>
              <p:nvSpPr>
                <p:cNvPr id="133" name="Rectangle 14"/>
                <p:cNvSpPr>
                  <a:spLocks noChangeArrowheads="1"/>
                </p:cNvSpPr>
                <p:nvPr/>
              </p:nvSpPr>
              <p:spPr bwMode="auto">
                <a:xfrm>
                  <a:off x="1912278" y="3850876"/>
                  <a:ext cx="101600" cy="101600"/>
                </a:xfrm>
                <a:prstGeom prst="rect">
                  <a:avLst/>
                </a:prstGeom>
                <a:gradFill flip="none" rotWithShape="1">
                  <a:gsLst>
                    <a:gs pos="0">
                      <a:srgbClr val="597A91"/>
                    </a:gs>
                    <a:gs pos="50000">
                      <a:srgbClr val="82B1D0"/>
                    </a:gs>
                    <a:gs pos="100000">
                      <a:srgbClr val="9CD3F8"/>
                    </a:gs>
                  </a:gsLst>
                  <a:lin ang="0" scaled="1"/>
                  <a:tileRect/>
                </a:gra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34" name="Rectangle 15"/>
                <p:cNvSpPr>
                  <a:spLocks noChangeArrowheads="1"/>
                </p:cNvSpPr>
                <p:nvPr/>
              </p:nvSpPr>
              <p:spPr bwMode="auto">
                <a:xfrm>
                  <a:off x="2049322" y="3807818"/>
                  <a:ext cx="1426673"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Ground plus one floor</a:t>
                  </a:r>
                  <a:endParaRPr lang="en-US" sz="1200" b="1" i="1" dirty="0">
                    <a:solidFill>
                      <a:srgbClr val="002060"/>
                    </a:solidFill>
                    <a:latin typeface="Arial" pitchFamily="34" charset="0"/>
                  </a:endParaRPr>
                </a:p>
              </p:txBody>
            </p:sp>
            <p:sp>
              <p:nvSpPr>
                <p:cNvPr id="135" name="Rectangle 14"/>
                <p:cNvSpPr>
                  <a:spLocks noChangeArrowheads="1"/>
                </p:cNvSpPr>
                <p:nvPr/>
              </p:nvSpPr>
              <p:spPr bwMode="auto">
                <a:xfrm>
                  <a:off x="602987" y="4132816"/>
                  <a:ext cx="101600" cy="101600"/>
                </a:xfrm>
                <a:prstGeom prst="rect">
                  <a:avLst/>
                </a:prstGeom>
                <a:solidFill>
                  <a:srgbClr val="00B050"/>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36" name="Rectangle 15"/>
                <p:cNvSpPr>
                  <a:spLocks noChangeArrowheads="1"/>
                </p:cNvSpPr>
                <p:nvPr/>
              </p:nvSpPr>
              <p:spPr bwMode="auto">
                <a:xfrm>
                  <a:off x="734872" y="4089758"/>
                  <a:ext cx="709425"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Four Floors</a:t>
                  </a:r>
                  <a:endParaRPr lang="en-US" sz="1200" b="1" i="1" dirty="0">
                    <a:solidFill>
                      <a:srgbClr val="002060"/>
                    </a:solidFill>
                    <a:latin typeface="Arial" pitchFamily="34" charset="0"/>
                  </a:endParaRPr>
                </a:p>
              </p:txBody>
            </p:sp>
            <p:sp>
              <p:nvSpPr>
                <p:cNvPr id="137" name="Rectangle 14"/>
                <p:cNvSpPr>
                  <a:spLocks noChangeArrowheads="1"/>
                </p:cNvSpPr>
                <p:nvPr/>
              </p:nvSpPr>
              <p:spPr bwMode="auto">
                <a:xfrm>
                  <a:off x="3474378" y="3850876"/>
                  <a:ext cx="101600" cy="101600"/>
                </a:xfrm>
                <a:prstGeom prst="rect">
                  <a:avLst/>
                </a:prstGeom>
                <a:solidFill>
                  <a:srgbClr val="FF4B4B"/>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38" name="Rectangle 15"/>
                <p:cNvSpPr>
                  <a:spLocks noChangeArrowheads="1"/>
                </p:cNvSpPr>
                <p:nvPr/>
              </p:nvSpPr>
              <p:spPr bwMode="auto">
                <a:xfrm>
                  <a:off x="3619042" y="3807818"/>
                  <a:ext cx="787075"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Three Floors</a:t>
                  </a:r>
                  <a:endParaRPr lang="en-US" sz="1200" b="1" i="1" dirty="0">
                    <a:solidFill>
                      <a:srgbClr val="002060"/>
                    </a:solidFill>
                    <a:latin typeface="Arial" pitchFamily="34" charset="0"/>
                  </a:endParaRPr>
                </a:p>
              </p:txBody>
            </p:sp>
            <p:sp>
              <p:nvSpPr>
                <p:cNvPr id="139" name="Rectangle 14"/>
                <p:cNvSpPr>
                  <a:spLocks noChangeArrowheads="1"/>
                </p:cNvSpPr>
                <p:nvPr/>
              </p:nvSpPr>
              <p:spPr bwMode="auto">
                <a:xfrm>
                  <a:off x="1512228" y="4132816"/>
                  <a:ext cx="101600" cy="101600"/>
                </a:xfrm>
                <a:prstGeom prst="rect">
                  <a:avLst/>
                </a:prstGeom>
                <a:solidFill>
                  <a:srgbClr val="BFBFBF"/>
                </a:solidFill>
                <a:ln w="9525">
                  <a:noFill/>
                  <a:miter lim="800000"/>
                  <a:headEnd/>
                  <a:tailEnd/>
                </a:ln>
              </p:spPr>
              <p:txBody>
                <a:bodyPr vert="horz" wrap="square" lIns="91440" tIns="45720" rIns="91440" bIns="45720" numCol="1" anchor="t" anchorCtr="0" compatLnSpc="1">
                  <a:prstTxWarp prst="textNoShape">
                    <a:avLst/>
                  </a:prstTxWarp>
                </a:bodyPr>
                <a:lstStyle/>
                <a:p>
                  <a:endParaRPr lang="en-US" b="1" i="1" dirty="0">
                    <a:solidFill>
                      <a:srgbClr val="FFFFFF"/>
                    </a:solidFill>
                  </a:endParaRPr>
                </a:p>
              </p:txBody>
            </p:sp>
            <p:sp>
              <p:nvSpPr>
                <p:cNvPr id="140" name="Rectangle 15"/>
                <p:cNvSpPr>
                  <a:spLocks noChangeArrowheads="1"/>
                </p:cNvSpPr>
                <p:nvPr/>
              </p:nvSpPr>
              <p:spPr bwMode="auto">
                <a:xfrm>
                  <a:off x="1649272" y="4089758"/>
                  <a:ext cx="1424364" cy="184666"/>
                </a:xfrm>
                <a:prstGeom prst="rect">
                  <a:avLst/>
                </a:prstGeom>
                <a:noFill/>
                <a:ln w="9525">
                  <a:noFill/>
                  <a:miter lim="800000"/>
                  <a:headEnd/>
                  <a:tailEnd/>
                </a:ln>
              </p:spPr>
              <p:txBody>
                <a:bodyPr vert="horz" wrap="none" lIns="0" tIns="0" rIns="0" bIns="0" numCol="1" anchor="t" anchorCtr="0" compatLnSpc="1">
                  <a:prstTxWarp prst="textNoShape">
                    <a:avLst/>
                  </a:prstTxWarp>
                  <a:spAutoFit/>
                </a:bodyPr>
                <a:lstStyle/>
                <a:p>
                  <a:pPr algn="l" eaLnBrk="1" hangingPunct="1"/>
                  <a:r>
                    <a:rPr lang="en-US" sz="1200" b="1" i="1" dirty="0">
                      <a:solidFill>
                        <a:srgbClr val="002060"/>
                      </a:solidFill>
                      <a:latin typeface="Calibri" pitchFamily="34" charset="0"/>
                    </a:rPr>
                    <a:t>More than Four Floors</a:t>
                  </a:r>
                  <a:endParaRPr lang="en-US" sz="1200" b="1" i="1" dirty="0">
                    <a:solidFill>
                      <a:srgbClr val="002060"/>
                    </a:solidFill>
                    <a:latin typeface="Arial" pitchFamily="34" charset="0"/>
                  </a:endParaRPr>
                </a:p>
              </p:txBody>
            </p:sp>
          </p:grpSp>
        </p:grpSp>
      </p:grpSp>
      <p:sp>
        <p:nvSpPr>
          <p:cNvPr id="8" name="Title 7"/>
          <p:cNvSpPr>
            <a:spLocks noGrp="1"/>
          </p:cNvSpPr>
          <p:nvPr>
            <p:ph type="title"/>
          </p:nvPr>
        </p:nvSpPr>
        <p:spPr>
          <a:xfrm>
            <a:off x="936175" y="13796"/>
            <a:ext cx="5439302" cy="922464"/>
          </a:xfrm>
        </p:spPr>
        <p:txBody>
          <a:bodyPr/>
          <a:lstStyle/>
          <a:p>
            <a:r>
              <a:rPr lang="en-US" dirty="0" smtClean="0"/>
              <a:t>7.8 NUMBER </a:t>
            </a:r>
            <a:r>
              <a:rPr lang="en-US" dirty="0"/>
              <a:t>OF FLOORS</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56" name="TextBox 55"/>
          <p:cNvSpPr txBox="1"/>
          <p:nvPr/>
        </p:nvSpPr>
        <p:spPr>
          <a:xfrm>
            <a:off x="4457207" y="9669645"/>
            <a:ext cx="965328" cy="230832"/>
          </a:xfrm>
          <a:prstGeom prst="rect">
            <a:avLst/>
          </a:prstGeom>
          <a:noFill/>
        </p:spPr>
        <p:txBody>
          <a:bodyPr wrap="none" rtlCol="0">
            <a:spAutoFit/>
          </a:bodyPr>
          <a:lstStyle/>
          <a:p>
            <a:pPr algn="r">
              <a:spcBef>
                <a:spcPts val="0"/>
              </a:spcBef>
              <a:spcAft>
                <a:spcPts val="0"/>
              </a:spcAft>
            </a:pPr>
            <a:r>
              <a:rPr lang="en-US" sz="900" b="1" dirty="0">
                <a:solidFill>
                  <a:srgbClr val="FF0000"/>
                </a:solidFill>
                <a:latin typeface="Calibri" pitchFamily="34" charset="0"/>
              </a:rPr>
              <a:t>All Respondents</a:t>
            </a:r>
            <a:endParaRPr lang="en-US" sz="900" dirty="0">
              <a:solidFill>
                <a:srgbClr val="FFFFFF"/>
              </a:solidFill>
            </a:endParaRPr>
          </a:p>
        </p:txBody>
      </p:sp>
      <p:sp>
        <p:nvSpPr>
          <p:cNvPr id="65" name="Round Diagonal Corner Rectangle 64"/>
          <p:cNvSpPr/>
          <p:nvPr/>
        </p:nvSpPr>
        <p:spPr bwMode="auto">
          <a:xfrm>
            <a:off x="338287" y="3782900"/>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At an all India level, where 1/3</a:t>
            </a:r>
            <a:r>
              <a:rPr lang="en-US" sz="1200" baseline="30000" dirty="0" smtClean="0">
                <a:solidFill>
                  <a:srgbClr val="002060"/>
                </a:solidFill>
                <a:latin typeface="Calibri" pitchFamily="34" charset="0"/>
              </a:rPr>
              <a:t>rd</a:t>
            </a:r>
            <a:r>
              <a:rPr lang="en-US" sz="1200" dirty="0" smtClean="0">
                <a:solidFill>
                  <a:srgbClr val="002060"/>
                </a:solidFill>
                <a:latin typeface="Calibri" pitchFamily="34" charset="0"/>
              </a:rPr>
              <a:t> of the CS only have ground floors other 1/3</a:t>
            </a:r>
            <a:r>
              <a:rPr lang="en-US" sz="1200" baseline="30000" dirty="0" smtClean="0">
                <a:solidFill>
                  <a:srgbClr val="002060"/>
                </a:solidFill>
                <a:latin typeface="Calibri" pitchFamily="34" charset="0"/>
              </a:rPr>
              <a:t>rd</a:t>
            </a:r>
            <a:r>
              <a:rPr lang="en-US" sz="1200" dirty="0" smtClean="0">
                <a:solidFill>
                  <a:srgbClr val="002060"/>
                </a:solidFill>
                <a:latin typeface="Calibri" pitchFamily="34" charset="0"/>
              </a:rPr>
              <a:t> have more than 4 floors.</a:t>
            </a:r>
          </a:p>
          <a:p>
            <a:pPr marL="177800" lvl="1" indent="-177800" algn="l">
              <a:buFont typeface="Arial" pitchFamily="34" charset="0"/>
              <a:buChar char="•"/>
            </a:pPr>
            <a:r>
              <a:rPr lang="en-US" sz="1200" dirty="0" smtClean="0">
                <a:solidFill>
                  <a:srgbClr val="002060"/>
                </a:solidFill>
                <a:latin typeface="Calibri" pitchFamily="34" charset="0"/>
              </a:rPr>
              <a:t>Majority of Type P &amp; M cold stores have ground floors only.</a:t>
            </a:r>
          </a:p>
          <a:p>
            <a:pPr marL="177800" lvl="1" indent="-177800" algn="l">
              <a:buFont typeface="Arial" pitchFamily="34" charset="0"/>
              <a:buChar char="•"/>
            </a:pPr>
            <a:r>
              <a:rPr lang="en-US" sz="1200" dirty="0" smtClean="0">
                <a:solidFill>
                  <a:srgbClr val="002060"/>
                </a:solidFill>
                <a:latin typeface="Calibri" pitchFamily="34" charset="0"/>
              </a:rPr>
              <a:t>40% of Type H cold stores have 4 floors and more.</a:t>
            </a:r>
            <a:endParaRPr lang="en-US" sz="1200" dirty="0">
              <a:solidFill>
                <a:srgbClr val="002060"/>
              </a:solidFill>
              <a:latin typeface="Calibri" pitchFamily="34" charset="0"/>
            </a:endParaRPr>
          </a:p>
        </p:txBody>
      </p:sp>
      <p:sp>
        <p:nvSpPr>
          <p:cNvPr id="67" name="Round Diagonal Corner Rectangle 66"/>
          <p:cNvSpPr/>
          <p:nvPr/>
        </p:nvSpPr>
        <p:spPr bwMode="auto">
          <a:xfrm>
            <a:off x="338287" y="7834616"/>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80% of cold stores in the East have 4 floors or more, which is distinctly different  to  other zones</a:t>
            </a:r>
          </a:p>
          <a:p>
            <a:pPr marL="177800" lvl="1" indent="-177800" algn="just">
              <a:buFont typeface="Arial" pitchFamily="34" charset="0"/>
              <a:buChar char="•"/>
            </a:pPr>
            <a:r>
              <a:rPr lang="en-US" sz="1200" dirty="0" smtClean="0">
                <a:solidFill>
                  <a:srgbClr val="002060"/>
                </a:solidFill>
                <a:latin typeface="Calibri" pitchFamily="34" charset="0"/>
              </a:rPr>
              <a:t>Around a third of the CS’s in North and West have either ground floor only or have over 4 floors.</a:t>
            </a:r>
          </a:p>
          <a:p>
            <a:pPr marL="177800" lvl="1" indent="-177800" algn="just">
              <a:buFont typeface="Arial" pitchFamily="34" charset="0"/>
              <a:buChar char="•"/>
            </a:pPr>
            <a:r>
              <a:rPr lang="en-US" sz="1200" dirty="0" smtClean="0">
                <a:solidFill>
                  <a:srgbClr val="002060"/>
                </a:solidFill>
                <a:latin typeface="Calibri" pitchFamily="34" charset="0"/>
              </a:rPr>
              <a:t>In the Southern zone over 40% CS’s have only ground floor and a similar proportion have more than 4 floors.</a:t>
            </a:r>
            <a:endParaRPr lang="en-US" sz="1200" dirty="0">
              <a:solidFill>
                <a:srgbClr val="002060"/>
              </a:solidFill>
              <a:latin typeface="Calibri" pitchFamily="34" charset="0"/>
            </a:endParaRPr>
          </a:p>
        </p:txBody>
      </p:sp>
      <p:cxnSp>
        <p:nvCxnSpPr>
          <p:cNvPr id="68" name="Straight Connector 67"/>
          <p:cNvCxnSpPr/>
          <p:nvPr/>
        </p:nvCxnSpPr>
        <p:spPr bwMode="auto">
          <a:xfrm>
            <a:off x="365760" y="491657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69" name="TextBox 68"/>
          <p:cNvSpPr txBox="1"/>
          <p:nvPr/>
        </p:nvSpPr>
        <p:spPr>
          <a:xfrm>
            <a:off x="330199" y="494664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61" name="Chart 60"/>
          <p:cNvGraphicFramePr/>
          <p:nvPr>
            <p:extLst>
              <p:ext uri="{D42A27DB-BD31-4B8C-83A1-F6EECF244321}">
                <p14:modId xmlns="" xmlns:p14="http://schemas.microsoft.com/office/powerpoint/2010/main" val="1712051055"/>
              </p:ext>
            </p:extLst>
          </p:nvPr>
        </p:nvGraphicFramePr>
        <p:xfrm>
          <a:off x="104734" y="1646348"/>
          <a:ext cx="1247816" cy="1917752"/>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2" name="Chart 61"/>
          <p:cNvGraphicFramePr/>
          <p:nvPr>
            <p:extLst>
              <p:ext uri="{D42A27DB-BD31-4B8C-83A1-F6EECF244321}">
                <p14:modId xmlns="" xmlns:p14="http://schemas.microsoft.com/office/powerpoint/2010/main" val="1712051055"/>
              </p:ext>
            </p:extLst>
          </p:nvPr>
        </p:nvGraphicFramePr>
        <p:xfrm>
          <a:off x="5595670" y="1646348"/>
          <a:ext cx="1247816" cy="19177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4" name="Chart 63"/>
          <p:cNvGraphicFramePr/>
          <p:nvPr>
            <p:extLst>
              <p:ext uri="{D42A27DB-BD31-4B8C-83A1-F6EECF244321}">
                <p14:modId xmlns="" xmlns:p14="http://schemas.microsoft.com/office/powerpoint/2010/main" val="1712051055"/>
              </p:ext>
            </p:extLst>
          </p:nvPr>
        </p:nvGraphicFramePr>
        <p:xfrm>
          <a:off x="1202921" y="1646348"/>
          <a:ext cx="1247816" cy="19177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71" name="Chart 70"/>
          <p:cNvGraphicFramePr/>
          <p:nvPr>
            <p:extLst>
              <p:ext uri="{D42A27DB-BD31-4B8C-83A1-F6EECF244321}">
                <p14:modId xmlns="" xmlns:p14="http://schemas.microsoft.com/office/powerpoint/2010/main" val="1712051055"/>
              </p:ext>
            </p:extLst>
          </p:nvPr>
        </p:nvGraphicFramePr>
        <p:xfrm>
          <a:off x="2301108" y="1646348"/>
          <a:ext cx="1247816" cy="1917752"/>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72" name="Chart 71"/>
          <p:cNvGraphicFramePr/>
          <p:nvPr>
            <p:extLst>
              <p:ext uri="{D42A27DB-BD31-4B8C-83A1-F6EECF244321}">
                <p14:modId xmlns="" xmlns:p14="http://schemas.microsoft.com/office/powerpoint/2010/main" val="1712051055"/>
              </p:ext>
            </p:extLst>
          </p:nvPr>
        </p:nvGraphicFramePr>
        <p:xfrm>
          <a:off x="3399295" y="1646348"/>
          <a:ext cx="1247816" cy="1917752"/>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73" name="Chart 72"/>
          <p:cNvGraphicFramePr/>
          <p:nvPr>
            <p:extLst>
              <p:ext uri="{D42A27DB-BD31-4B8C-83A1-F6EECF244321}">
                <p14:modId xmlns="" xmlns:p14="http://schemas.microsoft.com/office/powerpoint/2010/main" val="1712051055"/>
              </p:ext>
            </p:extLst>
          </p:nvPr>
        </p:nvGraphicFramePr>
        <p:xfrm>
          <a:off x="4497482" y="1646348"/>
          <a:ext cx="1247816" cy="1917752"/>
        </p:xfrm>
        <a:graphic>
          <a:graphicData uri="http://schemas.openxmlformats.org/drawingml/2006/chart">
            <c:chart xmlns:c="http://schemas.openxmlformats.org/drawingml/2006/chart" xmlns:r="http://schemas.openxmlformats.org/officeDocument/2006/relationships" r:id="rId7"/>
          </a:graphicData>
        </a:graphic>
      </p:graphicFrame>
      <p:sp>
        <p:nvSpPr>
          <p:cNvPr id="74" name="TextBox 73"/>
          <p:cNvSpPr txBox="1"/>
          <p:nvPr/>
        </p:nvSpPr>
        <p:spPr>
          <a:xfrm>
            <a:off x="323605" y="1655177"/>
            <a:ext cx="705642" cy="430887"/>
          </a:xfrm>
          <a:prstGeom prst="rect">
            <a:avLst/>
          </a:prstGeom>
          <a:noFill/>
        </p:spPr>
        <p:txBody>
          <a:bodyPr wrap="non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81" name="TextBox 80"/>
          <p:cNvSpPr txBox="1"/>
          <p:nvPr/>
        </p:nvSpPr>
        <p:spPr>
          <a:xfrm>
            <a:off x="1474002" y="1655177"/>
            <a:ext cx="705642" cy="430887"/>
          </a:xfrm>
          <a:prstGeom prst="rect">
            <a:avLst/>
          </a:prstGeom>
          <a:noFill/>
        </p:spPr>
        <p:txBody>
          <a:bodyPr wrap="non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H</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n=4333)</a:t>
            </a:r>
            <a:endParaRPr lang="en-US" sz="1100" b="1" dirty="0">
              <a:solidFill>
                <a:srgbClr val="002060"/>
              </a:solidFill>
              <a:latin typeface="Calibri" pitchFamily="34" charset="0"/>
            </a:endParaRPr>
          </a:p>
        </p:txBody>
      </p:sp>
      <p:sp>
        <p:nvSpPr>
          <p:cNvPr id="84" name="TextBox 83"/>
          <p:cNvSpPr txBox="1"/>
          <p:nvPr/>
        </p:nvSpPr>
        <p:spPr>
          <a:xfrm>
            <a:off x="2624398" y="1655177"/>
            <a:ext cx="671979" cy="430887"/>
          </a:xfrm>
          <a:prstGeom prst="rect">
            <a:avLst/>
          </a:prstGeom>
          <a:noFill/>
        </p:spPr>
        <p:txBody>
          <a:bodyPr wrap="non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P </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n=523)</a:t>
            </a:r>
            <a:endParaRPr lang="en-US" sz="1100" b="1" dirty="0">
              <a:solidFill>
                <a:srgbClr val="002060"/>
              </a:solidFill>
              <a:latin typeface="Calibri" pitchFamily="34" charset="0"/>
            </a:endParaRPr>
          </a:p>
        </p:txBody>
      </p:sp>
      <p:sp>
        <p:nvSpPr>
          <p:cNvPr id="85" name="TextBox 84"/>
          <p:cNvSpPr txBox="1"/>
          <p:nvPr/>
        </p:nvSpPr>
        <p:spPr>
          <a:xfrm>
            <a:off x="3741132" y="1655177"/>
            <a:ext cx="633507" cy="430887"/>
          </a:xfrm>
          <a:prstGeom prst="rect">
            <a:avLst/>
          </a:prstGeom>
          <a:noFill/>
        </p:spPr>
        <p:txBody>
          <a:bodyPr wrap="none" rtlCol="0">
            <a:spAutoFit/>
          </a:bodyPr>
          <a:lstStyle/>
          <a:p>
            <a:r>
              <a:rPr lang="en-US" sz="1100" b="1" dirty="0" smtClean="0">
                <a:solidFill>
                  <a:srgbClr val="002060"/>
                </a:solidFill>
                <a:latin typeface="Calibri" pitchFamily="34" charset="0"/>
              </a:rPr>
              <a:t>Type M</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n=452)</a:t>
            </a:r>
            <a:endParaRPr lang="en-US" sz="1100" b="1" dirty="0">
              <a:solidFill>
                <a:srgbClr val="002060"/>
              </a:solidFill>
              <a:latin typeface="Calibri" pitchFamily="34" charset="0"/>
            </a:endParaRPr>
          </a:p>
        </p:txBody>
      </p:sp>
      <p:sp>
        <p:nvSpPr>
          <p:cNvPr id="86" name="TextBox 85"/>
          <p:cNvSpPr txBox="1"/>
          <p:nvPr/>
        </p:nvSpPr>
        <p:spPr>
          <a:xfrm>
            <a:off x="4819394" y="1655177"/>
            <a:ext cx="628697" cy="430887"/>
          </a:xfrm>
          <a:prstGeom prst="rect">
            <a:avLst/>
          </a:prstGeom>
          <a:noFill/>
        </p:spPr>
        <p:txBody>
          <a:bodyPr wrap="none" rtlCol="0">
            <a:spAutoFit/>
          </a:bodyPr>
          <a:lstStyle/>
          <a:p>
            <a:r>
              <a:rPr lang="en-US" sz="1100" b="1" dirty="0">
                <a:solidFill>
                  <a:srgbClr val="002060"/>
                </a:solidFill>
                <a:latin typeface="Calibri" pitchFamily="34" charset="0"/>
              </a:rPr>
              <a:t> </a:t>
            </a:r>
            <a:r>
              <a:rPr lang="en-US" sz="1100" b="1" dirty="0" smtClean="0">
                <a:solidFill>
                  <a:srgbClr val="002060"/>
                </a:solidFill>
                <a:latin typeface="Calibri" pitchFamily="34" charset="0"/>
              </a:rPr>
              <a:t>Type Q</a:t>
            </a:r>
            <a:r>
              <a:rPr lang="en-US" sz="1100" b="1" dirty="0">
                <a:solidFill>
                  <a:srgbClr val="002060"/>
                </a:solidFill>
                <a:latin typeface="Calibri" pitchFamily="34" charset="0"/>
              </a:rPr>
              <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n=44)</a:t>
            </a:r>
            <a:endParaRPr lang="en-US" sz="1100" b="1" dirty="0">
              <a:solidFill>
                <a:srgbClr val="002060"/>
              </a:solidFill>
              <a:latin typeface="Calibri" pitchFamily="34" charset="0"/>
            </a:endParaRPr>
          </a:p>
        </p:txBody>
      </p:sp>
      <p:sp>
        <p:nvSpPr>
          <p:cNvPr id="87" name="TextBox 86"/>
          <p:cNvSpPr txBox="1"/>
          <p:nvPr/>
        </p:nvSpPr>
        <p:spPr>
          <a:xfrm>
            <a:off x="5892846" y="1485900"/>
            <a:ext cx="700833" cy="600164"/>
          </a:xfrm>
          <a:prstGeom prst="rect">
            <a:avLst/>
          </a:prstGeom>
          <a:noFill/>
        </p:spPr>
        <p:txBody>
          <a:bodyPr wrap="none" rtlCol="0">
            <a:spAutoFit/>
          </a:bodyPr>
          <a:lstStyle/>
          <a:p>
            <a:r>
              <a:rPr lang="en-US" sz="1100" b="1" dirty="0">
                <a:solidFill>
                  <a:srgbClr val="002060"/>
                </a:solidFill>
                <a:latin typeface="Calibri" pitchFamily="34" charset="0"/>
              </a:rPr>
              <a:t>Other </a:t>
            </a:r>
            <a:br>
              <a:rPr lang="en-US" sz="1100" b="1" dirty="0">
                <a:solidFill>
                  <a:srgbClr val="002060"/>
                </a:solidFill>
                <a:latin typeface="Calibri" pitchFamily="34" charset="0"/>
              </a:rPr>
            </a:br>
            <a:r>
              <a:rPr lang="en-US" sz="1100" b="1" dirty="0">
                <a:solidFill>
                  <a:srgbClr val="002060"/>
                </a:solidFill>
                <a:latin typeface="Calibri" pitchFamily="34" charset="0"/>
              </a:rPr>
              <a:t>Products</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n=27)</a:t>
            </a:r>
            <a:endParaRPr lang="en-US" sz="1100" b="1" dirty="0">
              <a:solidFill>
                <a:srgbClr val="002060"/>
              </a:solidFill>
              <a:latin typeface="Calibri" pitchFamily="34" charset="0"/>
            </a:endParaRPr>
          </a:p>
        </p:txBody>
      </p:sp>
      <p:graphicFrame>
        <p:nvGraphicFramePr>
          <p:cNvPr id="88" name="Chart 87"/>
          <p:cNvGraphicFramePr/>
          <p:nvPr>
            <p:extLst>
              <p:ext uri="{D42A27DB-BD31-4B8C-83A1-F6EECF244321}">
                <p14:modId xmlns="" xmlns:p14="http://schemas.microsoft.com/office/powerpoint/2010/main" val="1712051055"/>
              </p:ext>
            </p:extLst>
          </p:nvPr>
        </p:nvGraphicFramePr>
        <p:xfrm>
          <a:off x="104734" y="5629726"/>
          <a:ext cx="1247816" cy="1917752"/>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89" name="Chart 88"/>
          <p:cNvGraphicFramePr/>
          <p:nvPr>
            <p:extLst>
              <p:ext uri="{D42A27DB-BD31-4B8C-83A1-F6EECF244321}">
                <p14:modId xmlns="" xmlns:p14="http://schemas.microsoft.com/office/powerpoint/2010/main" val="1712051055"/>
              </p:ext>
            </p:extLst>
          </p:nvPr>
        </p:nvGraphicFramePr>
        <p:xfrm>
          <a:off x="5595670" y="5629726"/>
          <a:ext cx="1247816" cy="1917752"/>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90" name="Chart 89"/>
          <p:cNvGraphicFramePr/>
          <p:nvPr>
            <p:extLst>
              <p:ext uri="{D42A27DB-BD31-4B8C-83A1-F6EECF244321}">
                <p14:modId xmlns="" xmlns:p14="http://schemas.microsoft.com/office/powerpoint/2010/main" val="1712051055"/>
              </p:ext>
            </p:extLst>
          </p:nvPr>
        </p:nvGraphicFramePr>
        <p:xfrm>
          <a:off x="1477468" y="5629726"/>
          <a:ext cx="1247816" cy="1917752"/>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91" name="Chart 90"/>
          <p:cNvGraphicFramePr/>
          <p:nvPr>
            <p:extLst>
              <p:ext uri="{D42A27DB-BD31-4B8C-83A1-F6EECF244321}">
                <p14:modId xmlns="" xmlns:p14="http://schemas.microsoft.com/office/powerpoint/2010/main" val="1712051055"/>
              </p:ext>
            </p:extLst>
          </p:nvPr>
        </p:nvGraphicFramePr>
        <p:xfrm>
          <a:off x="2850202" y="5629726"/>
          <a:ext cx="1247816" cy="1917752"/>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92" name="Chart 91"/>
          <p:cNvGraphicFramePr/>
          <p:nvPr>
            <p:extLst>
              <p:ext uri="{D42A27DB-BD31-4B8C-83A1-F6EECF244321}">
                <p14:modId xmlns="" xmlns:p14="http://schemas.microsoft.com/office/powerpoint/2010/main" val="1712051055"/>
              </p:ext>
            </p:extLst>
          </p:nvPr>
        </p:nvGraphicFramePr>
        <p:xfrm>
          <a:off x="4222936" y="5629726"/>
          <a:ext cx="1247816" cy="1917752"/>
        </p:xfrm>
        <a:graphic>
          <a:graphicData uri="http://schemas.openxmlformats.org/drawingml/2006/chart">
            <c:chart xmlns:c="http://schemas.openxmlformats.org/drawingml/2006/chart" xmlns:r="http://schemas.openxmlformats.org/officeDocument/2006/relationships" r:id="rId12"/>
          </a:graphicData>
        </a:graphic>
      </p:graphicFrame>
      <p:sp>
        <p:nvSpPr>
          <p:cNvPr id="94" name="TextBox 93"/>
          <p:cNvSpPr txBox="1"/>
          <p:nvPr/>
        </p:nvSpPr>
        <p:spPr>
          <a:xfrm>
            <a:off x="349005" y="5671408"/>
            <a:ext cx="705642" cy="430887"/>
          </a:xfrm>
          <a:prstGeom prst="rect">
            <a:avLst/>
          </a:prstGeom>
          <a:noFill/>
        </p:spPr>
        <p:txBody>
          <a:bodyPr wrap="none" rtlCol="0">
            <a:spAutoFit/>
          </a:bodyPr>
          <a:lstStyle/>
          <a:p>
            <a:r>
              <a:rPr lang="en-US" sz="1100" b="1" dirty="0">
                <a:solidFill>
                  <a:srgbClr val="002060"/>
                </a:solidFill>
                <a:latin typeface="Calibri" pitchFamily="34" charset="0"/>
              </a:rPr>
              <a:t> All</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n=5003)</a:t>
            </a:r>
            <a:endParaRPr lang="en-US" sz="1100" b="1" dirty="0">
              <a:solidFill>
                <a:srgbClr val="002060"/>
              </a:solidFill>
              <a:latin typeface="Calibri" pitchFamily="34" charset="0"/>
            </a:endParaRPr>
          </a:p>
        </p:txBody>
      </p:sp>
      <p:sp>
        <p:nvSpPr>
          <p:cNvPr id="95" name="TextBox 94"/>
          <p:cNvSpPr txBox="1"/>
          <p:nvPr/>
        </p:nvSpPr>
        <p:spPr>
          <a:xfrm>
            <a:off x="1759350" y="5671408"/>
            <a:ext cx="705642" cy="430887"/>
          </a:xfrm>
          <a:prstGeom prst="rect">
            <a:avLst/>
          </a:prstGeom>
          <a:noFill/>
        </p:spPr>
        <p:txBody>
          <a:bodyPr wrap="none" rtlCol="0">
            <a:spAutoFit/>
          </a:bodyPr>
          <a:lstStyle/>
          <a:p>
            <a:r>
              <a:rPr lang="en-US" sz="1100" b="1" dirty="0">
                <a:solidFill>
                  <a:srgbClr val="002060"/>
                </a:solidFill>
                <a:latin typeface="Calibri" pitchFamily="34" charset="0"/>
              </a:rPr>
              <a:t> North</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n=2142)</a:t>
            </a:r>
            <a:endParaRPr lang="en-US" sz="1100" b="1" dirty="0">
              <a:solidFill>
                <a:srgbClr val="002060"/>
              </a:solidFill>
              <a:latin typeface="Calibri" pitchFamily="34" charset="0"/>
            </a:endParaRPr>
          </a:p>
        </p:txBody>
      </p:sp>
      <p:sp>
        <p:nvSpPr>
          <p:cNvPr id="96" name="TextBox 95"/>
          <p:cNvSpPr txBox="1"/>
          <p:nvPr/>
        </p:nvSpPr>
        <p:spPr>
          <a:xfrm>
            <a:off x="3169693" y="5671408"/>
            <a:ext cx="633508" cy="430887"/>
          </a:xfrm>
          <a:prstGeom prst="rect">
            <a:avLst/>
          </a:prstGeom>
          <a:noFill/>
        </p:spPr>
        <p:txBody>
          <a:bodyPr wrap="none" rtlCol="0">
            <a:spAutoFit/>
          </a:bodyPr>
          <a:lstStyle/>
          <a:p>
            <a:r>
              <a:rPr lang="en-US" sz="1100" b="1" dirty="0">
                <a:solidFill>
                  <a:srgbClr val="002060"/>
                </a:solidFill>
                <a:latin typeface="Calibri" pitchFamily="34" charset="0"/>
              </a:rPr>
              <a:t> East</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n=803)</a:t>
            </a:r>
            <a:endParaRPr lang="en-US" sz="1100" b="1" dirty="0">
              <a:solidFill>
                <a:srgbClr val="002060"/>
              </a:solidFill>
              <a:latin typeface="Calibri" pitchFamily="34" charset="0"/>
            </a:endParaRPr>
          </a:p>
        </p:txBody>
      </p:sp>
      <p:sp>
        <p:nvSpPr>
          <p:cNvPr id="97" name="TextBox 96"/>
          <p:cNvSpPr txBox="1"/>
          <p:nvPr/>
        </p:nvSpPr>
        <p:spPr>
          <a:xfrm>
            <a:off x="4507904" y="5671408"/>
            <a:ext cx="705642" cy="430887"/>
          </a:xfrm>
          <a:prstGeom prst="rect">
            <a:avLst/>
          </a:prstGeom>
          <a:noFill/>
        </p:spPr>
        <p:txBody>
          <a:bodyPr wrap="none" rtlCol="0">
            <a:spAutoFit/>
          </a:bodyPr>
          <a:lstStyle/>
          <a:p>
            <a:r>
              <a:rPr lang="en-US" sz="1100" b="1" dirty="0">
                <a:solidFill>
                  <a:srgbClr val="002060"/>
                </a:solidFill>
                <a:latin typeface="Calibri" pitchFamily="34" charset="0"/>
              </a:rPr>
              <a:t>West</a:t>
            </a:r>
            <a:br>
              <a:rPr lang="en-US" sz="1100" b="1" dirty="0">
                <a:solidFill>
                  <a:srgbClr val="002060"/>
                </a:solidFill>
                <a:latin typeface="Calibri" pitchFamily="34" charset="0"/>
              </a:rPr>
            </a:br>
            <a:r>
              <a:rPr lang="en-US" sz="1100" b="1">
                <a:solidFill>
                  <a:srgbClr val="002060"/>
                </a:solidFill>
                <a:latin typeface="Calibri" pitchFamily="34" charset="0"/>
              </a:rPr>
              <a:t>(</a:t>
            </a:r>
            <a:r>
              <a:rPr lang="en-US" sz="1100" b="1" smtClean="0">
                <a:solidFill>
                  <a:srgbClr val="002060"/>
                </a:solidFill>
                <a:latin typeface="Calibri" pitchFamily="34" charset="0"/>
              </a:rPr>
              <a:t>n=1013)</a:t>
            </a:r>
            <a:endParaRPr lang="en-US" sz="1100" b="1" dirty="0">
              <a:solidFill>
                <a:srgbClr val="002060"/>
              </a:solidFill>
              <a:latin typeface="Calibri" pitchFamily="34" charset="0"/>
            </a:endParaRPr>
          </a:p>
        </p:txBody>
      </p:sp>
      <p:sp>
        <p:nvSpPr>
          <p:cNvPr id="98" name="TextBox 97"/>
          <p:cNvSpPr txBox="1"/>
          <p:nvPr/>
        </p:nvSpPr>
        <p:spPr>
          <a:xfrm>
            <a:off x="5918246" y="5671408"/>
            <a:ext cx="705642" cy="430887"/>
          </a:xfrm>
          <a:prstGeom prst="rect">
            <a:avLst/>
          </a:prstGeom>
          <a:noFill/>
        </p:spPr>
        <p:txBody>
          <a:bodyPr wrap="none" rtlCol="0">
            <a:spAutoFit/>
          </a:bodyPr>
          <a:lstStyle/>
          <a:p>
            <a:r>
              <a:rPr lang="en-US" sz="1100" b="1" dirty="0">
                <a:solidFill>
                  <a:srgbClr val="002060"/>
                </a:solidFill>
                <a:latin typeface="Calibri" pitchFamily="34" charset="0"/>
              </a:rPr>
              <a:t>South</a:t>
            </a:r>
            <a:br>
              <a:rPr lang="en-US" sz="1100" b="1" dirty="0">
                <a:solidFill>
                  <a:srgbClr val="002060"/>
                </a:solidFill>
                <a:latin typeface="Calibri" pitchFamily="34" charset="0"/>
              </a:rPr>
            </a:br>
            <a:r>
              <a:rPr lang="en-US" sz="1100" b="1" dirty="0">
                <a:solidFill>
                  <a:srgbClr val="002060"/>
                </a:solidFill>
                <a:latin typeface="Calibri" pitchFamily="34" charset="0"/>
              </a:rPr>
              <a:t>(</a:t>
            </a:r>
            <a:r>
              <a:rPr lang="en-US" sz="1100" b="1" dirty="0" smtClean="0">
                <a:solidFill>
                  <a:srgbClr val="002060"/>
                </a:solidFill>
                <a:latin typeface="Calibri" pitchFamily="34" charset="0"/>
              </a:rPr>
              <a:t>n=1045)</a:t>
            </a:r>
            <a:endParaRPr lang="en-US" sz="11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7.8 NUMBER </a:t>
            </a:r>
            <a:r>
              <a:rPr lang="en-US" dirty="0"/>
              <a:t>OF FLOORS</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56" name="TextBox 55"/>
          <p:cNvSpPr txBox="1"/>
          <p:nvPr/>
        </p:nvSpPr>
        <p:spPr>
          <a:xfrm>
            <a:off x="4457207" y="9669645"/>
            <a:ext cx="965328" cy="230832"/>
          </a:xfrm>
          <a:prstGeom prst="rect">
            <a:avLst/>
          </a:prstGeom>
          <a:noFill/>
        </p:spPr>
        <p:txBody>
          <a:bodyPr wrap="none" rtlCol="0">
            <a:spAutoFit/>
          </a:bodyPr>
          <a:lstStyle/>
          <a:p>
            <a:pPr algn="r">
              <a:spcBef>
                <a:spcPts val="0"/>
              </a:spcBef>
              <a:spcAft>
                <a:spcPts val="0"/>
              </a:spcAft>
            </a:pPr>
            <a:r>
              <a:rPr lang="en-US" sz="900" b="1" dirty="0">
                <a:solidFill>
                  <a:srgbClr val="FF0000"/>
                </a:solidFill>
                <a:latin typeface="Calibri" pitchFamily="34" charset="0"/>
              </a:rPr>
              <a:t>All Respondents</a:t>
            </a:r>
            <a:endParaRPr lang="en-US" sz="900" dirty="0">
              <a:solidFill>
                <a:srgbClr val="FFFFFF"/>
              </a:solidFill>
            </a:endParaRPr>
          </a:p>
        </p:txBody>
      </p:sp>
      <p:sp>
        <p:nvSpPr>
          <p:cNvPr id="36" name="TextBox 35"/>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5" name="Round Diagonal Corner Rectangle 14"/>
          <p:cNvSpPr/>
          <p:nvPr/>
        </p:nvSpPr>
        <p:spPr bwMode="auto">
          <a:xfrm>
            <a:off x="338287" y="8472660"/>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Karnataka, MP and Kerala have over 60%  cold stores which have ground floor only.</a:t>
            </a:r>
          </a:p>
          <a:p>
            <a:pPr marL="177800" lvl="1" indent="-177800" algn="just">
              <a:buFont typeface="Arial" pitchFamily="34" charset="0"/>
              <a:buChar char="•"/>
            </a:pPr>
            <a:r>
              <a:rPr lang="en-US" sz="1200" dirty="0" smtClean="0">
                <a:solidFill>
                  <a:srgbClr val="002060"/>
                </a:solidFill>
                <a:latin typeface="Calibri" pitchFamily="34" charset="0"/>
              </a:rPr>
              <a:t>AP,  Bihar, Gujarat, Jharkhand and Punjab have higher percentage of cold storages with more than 4 floors.</a:t>
            </a:r>
            <a:endParaRPr lang="en-US" sz="1200" dirty="0">
              <a:solidFill>
                <a:srgbClr val="002060"/>
              </a:solidFill>
              <a:latin typeface="Calibri" pitchFamily="34" charset="0"/>
            </a:endParaRPr>
          </a:p>
        </p:txBody>
      </p:sp>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9456">
                <a:tc>
                  <a:txBody>
                    <a:bodyPr/>
                    <a:lstStyle/>
                    <a:p>
                      <a:pPr algn="l" fontAlgn="ctr"/>
                      <a:r>
                        <a:rPr lang="en-US" sz="1000" b="0" i="0" u="none" strike="noStrike" kern="1200" dirty="0">
                          <a:solidFill>
                            <a:srgbClr val="002060"/>
                          </a:solidFill>
                          <a:latin typeface="Calibri"/>
                          <a:ea typeface="+mn-ea"/>
                          <a:cs typeface="+mn-cs"/>
                        </a:rPr>
                        <a:t>Ground floor only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Ground plus one floor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Three Floors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Four Floors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More than Four Floors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4" name="Table 13"/>
          <p:cNvGraphicFramePr>
            <a:graphicFrameLocks noGrp="1"/>
          </p:cNvGraphicFramePr>
          <p:nvPr>
            <p:extLst>
              <p:ext uri="{D42A27DB-BD31-4B8C-83A1-F6EECF244321}">
                <p14:modId xmlns:p14="http://schemas.microsoft.com/office/powerpoint/2010/main" xmlns="" val="1900869649"/>
              </p:ext>
            </p:extLst>
          </p:nvPr>
        </p:nvGraphicFramePr>
        <p:xfrm>
          <a:off x="304801" y="3297014"/>
          <a:ext cx="6305549"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err="1">
                          <a:solidFill>
                            <a:schemeClr val="bg1"/>
                          </a:solidFill>
                          <a:latin typeface="Calibri"/>
                          <a:ea typeface="+mn-ea"/>
                        </a:rPr>
                        <a:t>C’garh</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9456">
                <a:tc>
                  <a:txBody>
                    <a:bodyPr/>
                    <a:lstStyle/>
                    <a:p>
                      <a:pPr algn="l" fontAlgn="ctr"/>
                      <a:r>
                        <a:rPr lang="en-US" sz="1000" b="0" i="0" u="none" strike="noStrike" kern="1200" dirty="0">
                          <a:solidFill>
                            <a:srgbClr val="002060"/>
                          </a:solidFill>
                          <a:latin typeface="Calibri"/>
                          <a:ea typeface="+mn-ea"/>
                          <a:cs typeface="+mn-cs"/>
                        </a:rPr>
                        <a:t>Ground floor only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Ground plus one floor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Three Floors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Four Floors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More than Four Floors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304801" y="5060953"/>
          <a:ext cx="6305553"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41119"/>
                <a:gridCol w="494852"/>
                <a:gridCol w="634065"/>
                <a:gridCol w="613822"/>
                <a:gridCol w="482040"/>
                <a:gridCol w="547931"/>
                <a:gridCol w="547931"/>
                <a:gridCol w="466051"/>
                <a:gridCol w="699247"/>
                <a:gridCol w="478495"/>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9456">
                <a:tc>
                  <a:txBody>
                    <a:bodyPr/>
                    <a:lstStyle/>
                    <a:p>
                      <a:pPr algn="l" fontAlgn="ctr"/>
                      <a:r>
                        <a:rPr lang="en-US" sz="1000" b="0" i="0" u="none" strike="noStrike" kern="1200" dirty="0">
                          <a:solidFill>
                            <a:srgbClr val="002060"/>
                          </a:solidFill>
                          <a:latin typeface="Calibri"/>
                          <a:ea typeface="+mn-ea"/>
                          <a:cs typeface="+mn-cs"/>
                        </a:rPr>
                        <a:t>Ground floor only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Ground plus one floor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Three Floors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Four Floors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More than Four Floors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2" y="6824891"/>
          <a:ext cx="6313257"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44168"/>
                <a:gridCol w="493776"/>
                <a:gridCol w="667512"/>
                <a:gridCol w="667512"/>
                <a:gridCol w="594360"/>
                <a:gridCol w="594360"/>
                <a:gridCol w="650523"/>
                <a:gridCol w="650523"/>
                <a:gridCol w="650523"/>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9456">
                <a:tc>
                  <a:txBody>
                    <a:bodyPr/>
                    <a:lstStyle/>
                    <a:p>
                      <a:pPr algn="l" fontAlgn="ctr"/>
                      <a:r>
                        <a:rPr lang="en-US" sz="1000" b="0" i="0" u="none" strike="noStrike" kern="1200" dirty="0">
                          <a:solidFill>
                            <a:srgbClr val="002060"/>
                          </a:solidFill>
                          <a:latin typeface="Calibri"/>
                          <a:ea typeface="+mn-ea"/>
                          <a:cs typeface="+mn-cs"/>
                        </a:rPr>
                        <a:t>Ground floor only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Ground plus one floor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Three Floors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Four Floors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More than Four Floors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7.9 STORAGE PLATFORM SYSTEM</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3" name="TextBox 72"/>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graphicFrame>
        <p:nvGraphicFramePr>
          <p:cNvPr id="38" name="Table 37"/>
          <p:cNvGraphicFramePr>
            <a:graphicFrameLocks noGrp="1"/>
          </p:cNvGraphicFramePr>
          <p:nvPr/>
        </p:nvGraphicFramePr>
        <p:xfrm>
          <a:off x="127000" y="2198185"/>
          <a:ext cx="1342966" cy="2221416"/>
        </p:xfrm>
        <a:graphic>
          <a:graphicData uri="http://schemas.openxmlformats.org/drawingml/2006/table">
            <a:tbl>
              <a:tblPr/>
              <a:tblGrid>
                <a:gridCol w="1342966"/>
              </a:tblGrid>
              <a:tr h="370236">
                <a:tc>
                  <a:txBody>
                    <a:bodyPr/>
                    <a:lstStyle/>
                    <a:p>
                      <a:pPr algn="r" fontAlgn="b"/>
                      <a:r>
                        <a:rPr lang="en-US" sz="1000" b="0" i="0" u="none" strike="noStrike" kern="1200" dirty="0">
                          <a:solidFill>
                            <a:srgbClr val="002060"/>
                          </a:solidFill>
                          <a:latin typeface="Calibri"/>
                          <a:ea typeface="+mn-ea"/>
                          <a:cs typeface="+mn-cs"/>
                        </a:rPr>
                        <a:t>Wooden mezzanine platform</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370236">
                <a:tc>
                  <a:txBody>
                    <a:bodyPr/>
                    <a:lstStyle/>
                    <a:p>
                      <a:pPr algn="r" fontAlgn="b"/>
                      <a:r>
                        <a:rPr lang="en-US" sz="1000" b="0" i="0" u="none" strike="noStrike" kern="1200" dirty="0">
                          <a:solidFill>
                            <a:srgbClr val="002060"/>
                          </a:solidFill>
                          <a:latin typeface="Calibri"/>
                          <a:ea typeface="+mn-ea"/>
                          <a:cs typeface="+mn-cs"/>
                        </a:rPr>
                        <a:t>RCC Levels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70236">
                <a:tc>
                  <a:txBody>
                    <a:bodyPr/>
                    <a:lstStyle/>
                    <a:p>
                      <a:pPr algn="r" fontAlgn="b"/>
                      <a:r>
                        <a:rPr lang="en-US" sz="1000" b="0" i="0" u="none" strike="noStrike" kern="1200" dirty="0">
                          <a:solidFill>
                            <a:srgbClr val="002060"/>
                          </a:solidFill>
                          <a:latin typeface="Calibri"/>
                          <a:ea typeface="+mn-ea"/>
                          <a:cs typeface="+mn-cs"/>
                        </a:rPr>
                        <a:t>Steel mezzanine platform</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70236">
                <a:tc>
                  <a:txBody>
                    <a:bodyPr/>
                    <a:lstStyle/>
                    <a:p>
                      <a:pPr algn="r" fontAlgn="b"/>
                      <a:r>
                        <a:rPr lang="en-US" sz="1000" b="0" i="0" u="none" strike="noStrike" kern="1200" dirty="0">
                          <a:solidFill>
                            <a:srgbClr val="002060"/>
                          </a:solidFill>
                          <a:latin typeface="Calibri"/>
                          <a:ea typeface="+mn-ea"/>
                          <a:cs typeface="+mn-cs"/>
                        </a:rPr>
                        <a:t>Metal Racking system</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70236">
                <a:tc>
                  <a:txBody>
                    <a:bodyPr/>
                    <a:lstStyle/>
                    <a:p>
                      <a:pPr algn="r" fontAlgn="b"/>
                      <a:r>
                        <a:rPr lang="en-US" sz="1000" b="0" i="0" u="none" strike="noStrike" kern="1200" dirty="0">
                          <a:solidFill>
                            <a:srgbClr val="002060"/>
                          </a:solidFill>
                          <a:latin typeface="Calibri"/>
                          <a:ea typeface="+mn-ea"/>
                          <a:cs typeface="+mn-cs"/>
                        </a:rPr>
                        <a:t>Bins stacking system</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70236">
                <a:tc>
                  <a:txBody>
                    <a:bodyPr/>
                    <a:lstStyle/>
                    <a:p>
                      <a:pPr algn="r" fontAlgn="b"/>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45" name="Chart 44"/>
          <p:cNvGraphicFramePr/>
          <p:nvPr/>
        </p:nvGraphicFramePr>
        <p:xfrm>
          <a:off x="1121017" y="2148056"/>
          <a:ext cx="1355483" cy="257634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6" name="Chart 45"/>
          <p:cNvGraphicFramePr/>
          <p:nvPr/>
        </p:nvGraphicFramePr>
        <p:xfrm>
          <a:off x="5736562" y="214805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7" name="Chart 46"/>
          <p:cNvGraphicFramePr/>
          <p:nvPr/>
        </p:nvGraphicFramePr>
        <p:xfrm>
          <a:off x="2044126" y="214805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8" name="Chart 47"/>
          <p:cNvGraphicFramePr/>
          <p:nvPr/>
        </p:nvGraphicFramePr>
        <p:xfrm>
          <a:off x="2967235" y="214805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9" name="Chart 48"/>
          <p:cNvGraphicFramePr/>
          <p:nvPr/>
        </p:nvGraphicFramePr>
        <p:xfrm>
          <a:off x="3890344" y="214805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50" name="Chart 49"/>
          <p:cNvGraphicFramePr/>
          <p:nvPr/>
        </p:nvGraphicFramePr>
        <p:xfrm>
          <a:off x="4813453" y="2148056"/>
          <a:ext cx="1355483" cy="2576343"/>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58" name="Chart 57"/>
          <p:cNvGraphicFramePr/>
          <p:nvPr/>
        </p:nvGraphicFramePr>
        <p:xfrm>
          <a:off x="5736562" y="6078529"/>
          <a:ext cx="1355483" cy="257634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60" name="Chart 59"/>
          <p:cNvGraphicFramePr/>
          <p:nvPr/>
        </p:nvGraphicFramePr>
        <p:xfrm>
          <a:off x="2274903" y="6078529"/>
          <a:ext cx="1355483" cy="257634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61" name="Chart 60"/>
          <p:cNvGraphicFramePr/>
          <p:nvPr/>
        </p:nvGraphicFramePr>
        <p:xfrm>
          <a:off x="3428789" y="6078529"/>
          <a:ext cx="1355483" cy="257634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62" name="Chart 61"/>
          <p:cNvGraphicFramePr/>
          <p:nvPr/>
        </p:nvGraphicFramePr>
        <p:xfrm>
          <a:off x="4582675" y="6078529"/>
          <a:ext cx="1355483" cy="2576343"/>
        </p:xfrm>
        <a:graphic>
          <a:graphicData uri="http://schemas.openxmlformats.org/drawingml/2006/chart">
            <c:chart xmlns:c="http://schemas.openxmlformats.org/drawingml/2006/chart" xmlns:r="http://schemas.openxmlformats.org/officeDocument/2006/relationships" r:id="rId11"/>
          </a:graphicData>
        </a:graphic>
      </p:graphicFrame>
      <p:sp>
        <p:nvSpPr>
          <p:cNvPr id="63" name="Round Diagonal Corner Rectangle 62"/>
          <p:cNvSpPr/>
          <p:nvPr/>
        </p:nvSpPr>
        <p:spPr bwMode="auto">
          <a:xfrm>
            <a:off x="338287" y="4608350"/>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Across all type of storages, mezzanine platforms are extremely common.</a:t>
            </a:r>
          </a:p>
          <a:p>
            <a:pPr marL="177800" lvl="1" indent="-177800" algn="l">
              <a:buFont typeface="Arial" pitchFamily="34" charset="0"/>
              <a:buChar char="•"/>
            </a:pPr>
            <a:r>
              <a:rPr lang="en-US" sz="1200" dirty="0" smtClean="0">
                <a:solidFill>
                  <a:srgbClr val="002060"/>
                </a:solidFill>
                <a:latin typeface="Calibri" pitchFamily="34" charset="0"/>
              </a:rPr>
              <a:t>Among mezzanine platforms, wooden mezzanine platforms are popular. </a:t>
            </a:r>
            <a:endParaRPr lang="en-US" sz="1200" dirty="0">
              <a:solidFill>
                <a:srgbClr val="002060"/>
              </a:solidFill>
              <a:latin typeface="Calibri" pitchFamily="34" charset="0"/>
            </a:endParaRPr>
          </a:p>
        </p:txBody>
      </p:sp>
      <p:sp>
        <p:nvSpPr>
          <p:cNvPr id="64" name="Round Diagonal Corner Rectangle 63"/>
          <p:cNvSpPr/>
          <p:nvPr/>
        </p:nvSpPr>
        <p:spPr bwMode="auto">
          <a:xfrm>
            <a:off x="338287" y="8798297"/>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Across all zones,  majority of storages have mezzanine platforms. </a:t>
            </a:r>
            <a:endParaRPr lang="en-US" sz="1200" dirty="0">
              <a:solidFill>
                <a:srgbClr val="002060"/>
              </a:solidFill>
              <a:latin typeface="Calibri" pitchFamily="34" charset="0"/>
            </a:endParaRPr>
          </a:p>
        </p:txBody>
      </p:sp>
      <p:cxnSp>
        <p:nvCxnSpPr>
          <p:cNvPr id="65" name="Straight Connector 64"/>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66" name="TextBox 65"/>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36" name="TextBox 35"/>
          <p:cNvSpPr txBox="1"/>
          <p:nvPr/>
        </p:nvSpPr>
        <p:spPr>
          <a:xfrm>
            <a:off x="1354044"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37" name="TextBox 36"/>
          <p:cNvSpPr txBox="1"/>
          <p:nvPr/>
        </p:nvSpPr>
        <p:spPr>
          <a:xfrm>
            <a:off x="2249164"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51" name="TextBox 50"/>
          <p:cNvSpPr txBox="1"/>
          <p:nvPr/>
        </p:nvSpPr>
        <p:spPr>
          <a:xfrm>
            <a:off x="3226641"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59" name="TextBox 58"/>
          <p:cNvSpPr txBox="1"/>
          <p:nvPr/>
        </p:nvSpPr>
        <p:spPr>
          <a:xfrm>
            <a:off x="4138396" y="1685826"/>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67" name="TextBox 66"/>
          <p:cNvSpPr txBox="1"/>
          <p:nvPr/>
        </p:nvSpPr>
        <p:spPr>
          <a:xfrm>
            <a:off x="5067783"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68" name="TextBox 67"/>
          <p:cNvSpPr txBox="1"/>
          <p:nvPr/>
        </p:nvSpPr>
        <p:spPr>
          <a:xfrm>
            <a:off x="5978274"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sp>
        <p:nvSpPr>
          <p:cNvPr id="70" name="TextBox 69"/>
          <p:cNvSpPr txBox="1"/>
          <p:nvPr/>
        </p:nvSpPr>
        <p:spPr>
          <a:xfrm>
            <a:off x="2450967"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71" name="TextBox 70"/>
          <p:cNvSpPr txBox="1"/>
          <p:nvPr/>
        </p:nvSpPr>
        <p:spPr>
          <a:xfrm>
            <a:off x="3646506"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72" name="TextBox 71"/>
          <p:cNvSpPr txBox="1"/>
          <p:nvPr/>
        </p:nvSpPr>
        <p:spPr>
          <a:xfrm>
            <a:off x="4776323"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74" name="TextBox 73"/>
          <p:cNvSpPr txBox="1"/>
          <p:nvPr/>
        </p:nvSpPr>
        <p:spPr>
          <a:xfrm>
            <a:off x="5971862"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graphicFrame>
        <p:nvGraphicFramePr>
          <p:cNvPr id="39" name="Table 38"/>
          <p:cNvGraphicFramePr>
            <a:graphicFrameLocks noGrp="1"/>
          </p:cNvGraphicFramePr>
          <p:nvPr/>
        </p:nvGraphicFramePr>
        <p:xfrm>
          <a:off x="127000" y="6155922"/>
          <a:ext cx="1342966" cy="2221416"/>
        </p:xfrm>
        <a:graphic>
          <a:graphicData uri="http://schemas.openxmlformats.org/drawingml/2006/table">
            <a:tbl>
              <a:tblPr/>
              <a:tblGrid>
                <a:gridCol w="1342966"/>
              </a:tblGrid>
              <a:tr h="370236">
                <a:tc>
                  <a:txBody>
                    <a:bodyPr/>
                    <a:lstStyle/>
                    <a:p>
                      <a:pPr algn="r" fontAlgn="b"/>
                      <a:r>
                        <a:rPr lang="en-US" sz="1000" b="0" i="0" u="none" strike="noStrike" kern="1200" dirty="0">
                          <a:solidFill>
                            <a:srgbClr val="002060"/>
                          </a:solidFill>
                          <a:latin typeface="Calibri"/>
                          <a:ea typeface="+mn-ea"/>
                          <a:cs typeface="+mn-cs"/>
                        </a:rPr>
                        <a:t>Wooden mezzanine platform</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370236">
                <a:tc>
                  <a:txBody>
                    <a:bodyPr/>
                    <a:lstStyle/>
                    <a:p>
                      <a:pPr algn="r" fontAlgn="b"/>
                      <a:r>
                        <a:rPr lang="en-US" sz="1000" b="0" i="0" u="none" strike="noStrike" kern="1200" dirty="0">
                          <a:solidFill>
                            <a:srgbClr val="002060"/>
                          </a:solidFill>
                          <a:latin typeface="Calibri"/>
                          <a:ea typeface="+mn-ea"/>
                          <a:cs typeface="+mn-cs"/>
                        </a:rPr>
                        <a:t>RCC Levels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70236">
                <a:tc>
                  <a:txBody>
                    <a:bodyPr/>
                    <a:lstStyle/>
                    <a:p>
                      <a:pPr algn="r" fontAlgn="b"/>
                      <a:r>
                        <a:rPr lang="en-US" sz="1000" b="0" i="0" u="none" strike="noStrike" kern="1200" dirty="0">
                          <a:solidFill>
                            <a:srgbClr val="002060"/>
                          </a:solidFill>
                          <a:latin typeface="Calibri"/>
                          <a:ea typeface="+mn-ea"/>
                          <a:cs typeface="+mn-cs"/>
                        </a:rPr>
                        <a:t>Steel mezzanine platform</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70236">
                <a:tc>
                  <a:txBody>
                    <a:bodyPr/>
                    <a:lstStyle/>
                    <a:p>
                      <a:pPr algn="r" fontAlgn="b"/>
                      <a:r>
                        <a:rPr lang="en-US" sz="1000" b="0" i="0" u="none" strike="noStrike" kern="1200" dirty="0">
                          <a:solidFill>
                            <a:srgbClr val="002060"/>
                          </a:solidFill>
                          <a:latin typeface="Calibri"/>
                          <a:ea typeface="+mn-ea"/>
                          <a:cs typeface="+mn-cs"/>
                        </a:rPr>
                        <a:t>Metal Racking system</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70236">
                <a:tc>
                  <a:txBody>
                    <a:bodyPr/>
                    <a:lstStyle/>
                    <a:p>
                      <a:pPr algn="r" fontAlgn="b"/>
                      <a:r>
                        <a:rPr lang="en-US" sz="1000" b="0" i="0" u="none" strike="noStrike" kern="1200" dirty="0">
                          <a:solidFill>
                            <a:srgbClr val="002060"/>
                          </a:solidFill>
                          <a:latin typeface="Calibri"/>
                          <a:ea typeface="+mn-ea"/>
                          <a:cs typeface="+mn-cs"/>
                        </a:rPr>
                        <a:t>Bins stacking system</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370236">
                <a:tc>
                  <a:txBody>
                    <a:bodyPr/>
                    <a:lstStyle/>
                    <a:p>
                      <a:pPr algn="r" fontAlgn="b"/>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40" name="Chart 39"/>
          <p:cNvGraphicFramePr/>
          <p:nvPr/>
        </p:nvGraphicFramePr>
        <p:xfrm>
          <a:off x="1121017" y="6105793"/>
          <a:ext cx="1355483" cy="2576343"/>
        </p:xfrm>
        <a:graphic>
          <a:graphicData uri="http://schemas.openxmlformats.org/drawingml/2006/chart">
            <c:chart xmlns:c="http://schemas.openxmlformats.org/drawingml/2006/chart" xmlns:r="http://schemas.openxmlformats.org/officeDocument/2006/relationships" r:id="rId12"/>
          </a:graphicData>
        </a:graphic>
      </p:graphicFrame>
      <p:sp>
        <p:nvSpPr>
          <p:cNvPr id="41" name="TextBox 40"/>
          <p:cNvSpPr txBox="1"/>
          <p:nvPr/>
        </p:nvSpPr>
        <p:spPr>
          <a:xfrm>
            <a:off x="1354044" y="5643563"/>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7.9 STORAGE PLATFORM SYSTEM</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3" name="TextBox 72"/>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72" name="TextBox 71"/>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0" name="Table 9"/>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0"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Wooden mezzanine platform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RCC Levels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Steel mezzanine platform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Metal Racking system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Bins stacking system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1" name="Table 10"/>
          <p:cNvGraphicFramePr>
            <a:graphicFrameLocks noGrp="1"/>
          </p:cNvGraphicFramePr>
          <p:nvPr>
            <p:extLst>
              <p:ext uri="{D42A27DB-BD31-4B8C-83A1-F6EECF244321}">
                <p14:modId xmlns="" xmlns:p14="http://schemas.microsoft.com/office/powerpoint/2010/main" val="1900869649"/>
              </p:ext>
            </p:extLst>
          </p:nvPr>
        </p:nvGraphicFramePr>
        <p:xfrm>
          <a:off x="304801" y="4896376"/>
          <a:ext cx="6305549"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Wooden mezzanine platform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RCC Levels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Steel mezzanine platform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Metal Racking system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Bins stacking system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3" name="Round Diagonal Corner Rectangle 12"/>
          <p:cNvSpPr/>
          <p:nvPr/>
        </p:nvSpPr>
        <p:spPr bwMode="auto">
          <a:xfrm>
            <a:off x="338287" y="8067358"/>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Across states mezzanine platforms are extensively constructed for stacking purposes.  </a:t>
            </a:r>
            <a:endParaRPr lang="en-US" sz="1200"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7.9 STORAGE PLATFORM SYSTEM</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3" name="TextBox 72"/>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11" name="TextBox 10"/>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0" name="Table 9"/>
          <p:cNvGraphicFramePr>
            <a:graphicFrameLocks noGrp="1"/>
          </p:cNvGraphicFramePr>
          <p:nvPr>
            <p:extLst>
              <p:ext uri="{D42A27DB-BD31-4B8C-83A1-F6EECF244321}">
                <p14:modId xmlns="" xmlns:p14="http://schemas.microsoft.com/office/powerpoint/2010/main" val="1900869649"/>
              </p:ext>
            </p:extLst>
          </p:nvPr>
        </p:nvGraphicFramePr>
        <p:xfrm>
          <a:off x="304801" y="1533075"/>
          <a:ext cx="6305551"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59176"/>
                <a:gridCol w="507541"/>
                <a:gridCol w="679589"/>
                <a:gridCol w="559067"/>
                <a:gridCol w="456015"/>
                <a:gridCol w="507541"/>
                <a:gridCol w="542515"/>
                <a:gridCol w="430306"/>
                <a:gridCol w="720762"/>
                <a:gridCol w="543039"/>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Wooden mezzanine platform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RCC Levels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Steel mezzanine platform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Metal Racking system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Bins stacking system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2" name="Round Diagonal Corner Rectangle 11"/>
          <p:cNvSpPr/>
          <p:nvPr/>
        </p:nvSpPr>
        <p:spPr bwMode="auto">
          <a:xfrm>
            <a:off x="338287" y="8067358"/>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Across states mezzanine platforms are extensively constructed for stacking purposes.  </a:t>
            </a:r>
            <a:endParaRPr lang="en-US" sz="1200" dirty="0">
              <a:solidFill>
                <a:srgbClr val="002060"/>
              </a:solidFill>
              <a:latin typeface="Calibri" pitchFamily="34" charset="0"/>
            </a:endParaRPr>
          </a:p>
        </p:txBody>
      </p:sp>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304801" y="4896376"/>
          <a:ext cx="6315268"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62456"/>
                <a:gridCol w="512064"/>
                <a:gridCol w="594360"/>
                <a:gridCol w="594360"/>
                <a:gridCol w="630127"/>
                <a:gridCol w="630127"/>
                <a:gridCol w="731520"/>
                <a:gridCol w="630127"/>
                <a:gridCol w="63012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algn="l" fontAlgn="ctr"/>
                      <a:r>
                        <a:rPr lang="en-US" sz="1000" b="0" i="0" u="none" strike="noStrike" kern="1200" dirty="0">
                          <a:solidFill>
                            <a:srgbClr val="002060"/>
                          </a:solidFill>
                          <a:latin typeface="Calibri"/>
                          <a:ea typeface="+mn-ea"/>
                          <a:cs typeface="+mn-cs"/>
                        </a:rPr>
                        <a:t>Wooden mezzanine platform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RCC Levels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Steel mezzanine platform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Metal Racking system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Bins stacking system</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algn="l" fontAlgn="ctr"/>
                      <a:r>
                        <a:rPr lang="en-US" sz="1000" b="0" i="0" u="none" strike="noStrike" kern="1200" dirty="0">
                          <a:solidFill>
                            <a:srgbClr val="002060"/>
                          </a:solidFill>
                          <a:latin typeface="Calibri"/>
                          <a:ea typeface="+mn-ea"/>
                          <a:cs typeface="+mn-cs"/>
                        </a:rPr>
                        <a:t>Others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7.10 CARGO </a:t>
            </a:r>
            <a:r>
              <a:rPr lang="en-US" dirty="0"/>
              <a:t>STORING UNIT</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3" name="TextBox 72"/>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graphicFrame>
        <p:nvGraphicFramePr>
          <p:cNvPr id="39" name="Table 38"/>
          <p:cNvGraphicFramePr>
            <a:graphicFrameLocks noGrp="1"/>
          </p:cNvGraphicFramePr>
          <p:nvPr/>
        </p:nvGraphicFramePr>
        <p:xfrm>
          <a:off x="152400" y="2198185"/>
          <a:ext cx="1342966" cy="2245500"/>
        </p:xfrm>
        <a:graphic>
          <a:graphicData uri="http://schemas.openxmlformats.org/drawingml/2006/table">
            <a:tbl>
              <a:tblPr/>
              <a:tblGrid>
                <a:gridCol w="1342966"/>
              </a:tblGrid>
              <a:tr h="449100">
                <a:tc>
                  <a:txBody>
                    <a:bodyPr/>
                    <a:lstStyle/>
                    <a:p>
                      <a:pPr algn="r" fontAlgn="ctr"/>
                      <a:r>
                        <a:rPr lang="en-US" sz="1000" b="0" i="0" u="none" strike="noStrike" kern="1200" dirty="0">
                          <a:solidFill>
                            <a:srgbClr val="002060"/>
                          </a:solidFill>
                          <a:latin typeface="Calibri"/>
                          <a:ea typeface="+mn-ea"/>
                          <a:cs typeface="+mn-cs"/>
                        </a:rPr>
                        <a:t>Gunny Bags</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449100">
                <a:tc>
                  <a:txBody>
                    <a:bodyPr/>
                    <a:lstStyle/>
                    <a:p>
                      <a:pPr algn="r" fontAlgn="ctr"/>
                      <a:r>
                        <a:rPr lang="en-US" sz="1000" b="0" i="0" u="none" strike="noStrike" kern="1200" dirty="0">
                          <a:solidFill>
                            <a:srgbClr val="002060"/>
                          </a:solidFill>
                          <a:latin typeface="Calibri"/>
                          <a:ea typeface="+mn-ea"/>
                          <a:cs typeface="+mn-cs"/>
                        </a:rPr>
                        <a:t>CFD Boxes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49100">
                <a:tc>
                  <a:txBody>
                    <a:bodyPr/>
                    <a:lstStyle/>
                    <a:p>
                      <a:pPr algn="r" fontAlgn="ctr"/>
                      <a:r>
                        <a:rPr lang="en-US" sz="1000" b="0" i="0" u="none" strike="noStrike" kern="1200" dirty="0">
                          <a:solidFill>
                            <a:srgbClr val="002060"/>
                          </a:solidFill>
                          <a:latin typeface="Calibri"/>
                          <a:ea typeface="+mn-ea"/>
                          <a:cs typeface="+mn-cs"/>
                        </a:rPr>
                        <a:t>Plastic Crates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49100">
                <a:tc>
                  <a:txBody>
                    <a:bodyPr/>
                    <a:lstStyle/>
                    <a:p>
                      <a:pPr algn="r" fontAlgn="ctr"/>
                      <a:r>
                        <a:rPr lang="en-US" sz="1000" b="0" i="0" u="none" strike="noStrike" kern="1200" dirty="0">
                          <a:solidFill>
                            <a:srgbClr val="002060"/>
                          </a:solidFill>
                          <a:latin typeface="Calibri"/>
                          <a:ea typeface="+mn-ea"/>
                          <a:cs typeface="+mn-cs"/>
                        </a:rPr>
                        <a:t>Wooden Boxes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49100">
                <a:tc>
                  <a:txBody>
                    <a:bodyPr/>
                    <a:lstStyle/>
                    <a:p>
                      <a:pPr algn="r" fontAlgn="ctr"/>
                      <a:r>
                        <a:rPr lang="en-US" sz="1000" b="0" i="0" u="none" strike="noStrike" kern="1200" dirty="0">
                          <a:solidFill>
                            <a:srgbClr val="002060"/>
                          </a:solidFill>
                          <a:latin typeface="Calibri"/>
                          <a:ea typeface="+mn-ea"/>
                          <a:cs typeface="+mn-cs"/>
                        </a:rPr>
                        <a:t>Any Bulk storage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63" name="Chart 62"/>
          <p:cNvGraphicFramePr/>
          <p:nvPr/>
        </p:nvGraphicFramePr>
        <p:xfrm>
          <a:off x="1121017" y="2148056"/>
          <a:ext cx="1355483" cy="257634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4" name="Chart 63"/>
          <p:cNvGraphicFramePr/>
          <p:nvPr/>
        </p:nvGraphicFramePr>
        <p:xfrm>
          <a:off x="5736562" y="2148056"/>
          <a:ext cx="1355483" cy="257634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5" name="Chart 64"/>
          <p:cNvGraphicFramePr/>
          <p:nvPr/>
        </p:nvGraphicFramePr>
        <p:xfrm>
          <a:off x="2044126" y="2148056"/>
          <a:ext cx="1355483" cy="2576343"/>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66" name="Chart 65"/>
          <p:cNvGraphicFramePr/>
          <p:nvPr/>
        </p:nvGraphicFramePr>
        <p:xfrm>
          <a:off x="2967235" y="2148056"/>
          <a:ext cx="1355483" cy="2576343"/>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67" name="Chart 66"/>
          <p:cNvGraphicFramePr/>
          <p:nvPr/>
        </p:nvGraphicFramePr>
        <p:xfrm>
          <a:off x="3890344" y="2148056"/>
          <a:ext cx="1355483" cy="2576343"/>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68" name="Chart 67"/>
          <p:cNvGraphicFramePr/>
          <p:nvPr/>
        </p:nvGraphicFramePr>
        <p:xfrm>
          <a:off x="4813453" y="2148056"/>
          <a:ext cx="1355483" cy="2576343"/>
        </p:xfrm>
        <a:graphic>
          <a:graphicData uri="http://schemas.openxmlformats.org/drawingml/2006/chart">
            <c:chart xmlns:c="http://schemas.openxmlformats.org/drawingml/2006/chart" xmlns:r="http://schemas.openxmlformats.org/officeDocument/2006/relationships" r:id="rId7"/>
          </a:graphicData>
        </a:graphic>
      </p:graphicFrame>
      <p:graphicFrame>
        <p:nvGraphicFramePr>
          <p:cNvPr id="84" name="Chart 83"/>
          <p:cNvGraphicFramePr/>
          <p:nvPr/>
        </p:nvGraphicFramePr>
        <p:xfrm>
          <a:off x="1121017" y="6078529"/>
          <a:ext cx="1355483" cy="2576343"/>
        </p:xfrm>
        <a:graphic>
          <a:graphicData uri="http://schemas.openxmlformats.org/drawingml/2006/chart">
            <c:chart xmlns:c="http://schemas.openxmlformats.org/drawingml/2006/chart" xmlns:r="http://schemas.openxmlformats.org/officeDocument/2006/relationships" r:id="rId8"/>
          </a:graphicData>
        </a:graphic>
      </p:graphicFrame>
      <p:graphicFrame>
        <p:nvGraphicFramePr>
          <p:cNvPr id="85" name="Chart 84"/>
          <p:cNvGraphicFramePr/>
          <p:nvPr/>
        </p:nvGraphicFramePr>
        <p:xfrm>
          <a:off x="5736562" y="6078529"/>
          <a:ext cx="1355483" cy="2576343"/>
        </p:xfrm>
        <a:graphic>
          <a:graphicData uri="http://schemas.openxmlformats.org/drawingml/2006/chart">
            <c:chart xmlns:c="http://schemas.openxmlformats.org/drawingml/2006/chart" xmlns:r="http://schemas.openxmlformats.org/officeDocument/2006/relationships" r:id="rId9"/>
          </a:graphicData>
        </a:graphic>
      </p:graphicFrame>
      <p:graphicFrame>
        <p:nvGraphicFramePr>
          <p:cNvPr id="86" name="Chart 85"/>
          <p:cNvGraphicFramePr/>
          <p:nvPr/>
        </p:nvGraphicFramePr>
        <p:xfrm>
          <a:off x="2274903" y="6078529"/>
          <a:ext cx="1355483" cy="2576343"/>
        </p:xfrm>
        <a:graphic>
          <a:graphicData uri="http://schemas.openxmlformats.org/drawingml/2006/chart">
            <c:chart xmlns:c="http://schemas.openxmlformats.org/drawingml/2006/chart" xmlns:r="http://schemas.openxmlformats.org/officeDocument/2006/relationships" r:id="rId10"/>
          </a:graphicData>
        </a:graphic>
      </p:graphicFrame>
      <p:graphicFrame>
        <p:nvGraphicFramePr>
          <p:cNvPr id="87" name="Chart 86"/>
          <p:cNvGraphicFramePr/>
          <p:nvPr/>
        </p:nvGraphicFramePr>
        <p:xfrm>
          <a:off x="3428789" y="6078529"/>
          <a:ext cx="1355483" cy="2576343"/>
        </p:xfrm>
        <a:graphic>
          <a:graphicData uri="http://schemas.openxmlformats.org/drawingml/2006/chart">
            <c:chart xmlns:c="http://schemas.openxmlformats.org/drawingml/2006/chart" xmlns:r="http://schemas.openxmlformats.org/officeDocument/2006/relationships" r:id="rId11"/>
          </a:graphicData>
        </a:graphic>
      </p:graphicFrame>
      <p:graphicFrame>
        <p:nvGraphicFramePr>
          <p:cNvPr id="88" name="Chart 87"/>
          <p:cNvGraphicFramePr/>
          <p:nvPr/>
        </p:nvGraphicFramePr>
        <p:xfrm>
          <a:off x="4582675" y="6078529"/>
          <a:ext cx="1355483" cy="2576343"/>
        </p:xfrm>
        <a:graphic>
          <a:graphicData uri="http://schemas.openxmlformats.org/drawingml/2006/chart">
            <c:chart xmlns:c="http://schemas.openxmlformats.org/drawingml/2006/chart" xmlns:r="http://schemas.openxmlformats.org/officeDocument/2006/relationships" r:id="rId12"/>
          </a:graphicData>
        </a:graphic>
      </p:graphicFrame>
      <p:sp>
        <p:nvSpPr>
          <p:cNvPr id="90" name="Round Diagonal Corner Rectangle 89"/>
          <p:cNvSpPr/>
          <p:nvPr/>
        </p:nvSpPr>
        <p:spPr bwMode="auto">
          <a:xfrm>
            <a:off x="338287" y="8509131"/>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Zone wise, all zones use gunny bags for storing the products, West and South zones also use CFD boxes and plastic crates. </a:t>
            </a:r>
          </a:p>
        </p:txBody>
      </p:sp>
      <p:cxnSp>
        <p:nvCxnSpPr>
          <p:cNvPr id="91" name="Straight Connector 90"/>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92" name="TextBox 91"/>
          <p:cNvSpPr txBox="1"/>
          <p:nvPr/>
        </p:nvSpPr>
        <p:spPr>
          <a:xfrm>
            <a:off x="330199" y="5346692"/>
            <a:ext cx="299357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35" name="Table 34"/>
          <p:cNvGraphicFramePr>
            <a:graphicFrameLocks noGrp="1"/>
          </p:cNvGraphicFramePr>
          <p:nvPr/>
        </p:nvGraphicFramePr>
        <p:xfrm>
          <a:off x="152400" y="6108838"/>
          <a:ext cx="1342966" cy="2245500"/>
        </p:xfrm>
        <a:graphic>
          <a:graphicData uri="http://schemas.openxmlformats.org/drawingml/2006/table">
            <a:tbl>
              <a:tblPr/>
              <a:tblGrid>
                <a:gridCol w="1342966"/>
              </a:tblGrid>
              <a:tr h="449100">
                <a:tc>
                  <a:txBody>
                    <a:bodyPr/>
                    <a:lstStyle/>
                    <a:p>
                      <a:pPr algn="r" fontAlgn="ctr"/>
                      <a:r>
                        <a:rPr lang="en-US" sz="1000" b="0" i="0" u="none" strike="noStrike" kern="1200" dirty="0">
                          <a:solidFill>
                            <a:srgbClr val="002060"/>
                          </a:solidFill>
                          <a:latin typeface="Calibri"/>
                          <a:ea typeface="+mn-ea"/>
                          <a:cs typeface="+mn-cs"/>
                        </a:rPr>
                        <a:t>Gunny Bags</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449100">
                <a:tc>
                  <a:txBody>
                    <a:bodyPr/>
                    <a:lstStyle/>
                    <a:p>
                      <a:pPr algn="r" fontAlgn="ctr"/>
                      <a:r>
                        <a:rPr lang="en-US" sz="1000" b="0" i="0" u="none" strike="noStrike" kern="1200" dirty="0">
                          <a:solidFill>
                            <a:srgbClr val="002060"/>
                          </a:solidFill>
                          <a:latin typeface="Calibri"/>
                          <a:ea typeface="+mn-ea"/>
                          <a:cs typeface="+mn-cs"/>
                        </a:rPr>
                        <a:t>CFD Boxes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49100">
                <a:tc>
                  <a:txBody>
                    <a:bodyPr/>
                    <a:lstStyle/>
                    <a:p>
                      <a:pPr algn="r" fontAlgn="ctr"/>
                      <a:r>
                        <a:rPr lang="en-US" sz="1000" b="0" i="0" u="none" strike="noStrike" kern="1200" dirty="0">
                          <a:solidFill>
                            <a:srgbClr val="002060"/>
                          </a:solidFill>
                          <a:latin typeface="Calibri"/>
                          <a:ea typeface="+mn-ea"/>
                          <a:cs typeface="+mn-cs"/>
                        </a:rPr>
                        <a:t>Plastic Crates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49100">
                <a:tc>
                  <a:txBody>
                    <a:bodyPr/>
                    <a:lstStyle/>
                    <a:p>
                      <a:pPr algn="r" fontAlgn="ctr"/>
                      <a:r>
                        <a:rPr lang="en-US" sz="1000" b="0" i="0" u="none" strike="noStrike" kern="1200" dirty="0">
                          <a:solidFill>
                            <a:srgbClr val="002060"/>
                          </a:solidFill>
                          <a:latin typeface="Calibri"/>
                          <a:ea typeface="+mn-ea"/>
                          <a:cs typeface="+mn-cs"/>
                        </a:rPr>
                        <a:t>Wooden Boxes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449100">
                <a:tc>
                  <a:txBody>
                    <a:bodyPr/>
                    <a:lstStyle/>
                    <a:p>
                      <a:pPr algn="r" fontAlgn="ctr"/>
                      <a:r>
                        <a:rPr lang="en-US" sz="1000" b="0" i="0" u="none" strike="noStrike" kern="1200" dirty="0">
                          <a:solidFill>
                            <a:srgbClr val="002060"/>
                          </a:solidFill>
                          <a:latin typeface="Calibri"/>
                          <a:ea typeface="+mn-ea"/>
                          <a:cs typeface="+mn-cs"/>
                        </a:rPr>
                        <a:t>Any Bulk storage</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37" name="Round Diagonal Corner Rectangle 36"/>
          <p:cNvSpPr/>
          <p:nvPr/>
        </p:nvSpPr>
        <p:spPr bwMode="auto">
          <a:xfrm>
            <a:off x="335939" y="4568912"/>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3 out of 4 Type H CS’s use gunny bags for storing cargo.</a:t>
            </a:r>
          </a:p>
          <a:p>
            <a:pPr marL="177800" lvl="1" indent="-177800" algn="l">
              <a:buFont typeface="Arial" pitchFamily="34" charset="0"/>
              <a:buChar char="•"/>
            </a:pPr>
            <a:r>
              <a:rPr lang="en-US" sz="1200" dirty="0" smtClean="0">
                <a:solidFill>
                  <a:srgbClr val="002060"/>
                </a:solidFill>
                <a:latin typeface="Calibri" pitchFamily="34" charset="0"/>
              </a:rPr>
              <a:t>Type M and Q use more of CFD boxes for storing</a:t>
            </a:r>
          </a:p>
          <a:p>
            <a:pPr marL="177800" lvl="1" indent="-177800" algn="l">
              <a:buFont typeface="Arial" pitchFamily="34" charset="0"/>
              <a:buChar char="•"/>
            </a:pPr>
            <a:r>
              <a:rPr lang="en-US" sz="1200" dirty="0" smtClean="0">
                <a:solidFill>
                  <a:srgbClr val="002060"/>
                </a:solidFill>
                <a:latin typeface="Calibri" pitchFamily="34" charset="0"/>
              </a:rPr>
              <a:t>Plastic crates are highly used in Type P.</a:t>
            </a:r>
          </a:p>
        </p:txBody>
      </p:sp>
      <p:sp>
        <p:nvSpPr>
          <p:cNvPr id="36" name="TextBox 35"/>
          <p:cNvSpPr txBox="1"/>
          <p:nvPr/>
        </p:nvSpPr>
        <p:spPr>
          <a:xfrm>
            <a:off x="1354044"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38" name="TextBox 37"/>
          <p:cNvSpPr txBox="1"/>
          <p:nvPr/>
        </p:nvSpPr>
        <p:spPr>
          <a:xfrm>
            <a:off x="2249164"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42" name="TextBox 41"/>
          <p:cNvSpPr txBox="1"/>
          <p:nvPr/>
        </p:nvSpPr>
        <p:spPr>
          <a:xfrm>
            <a:off x="3226641"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44" name="TextBox 43"/>
          <p:cNvSpPr txBox="1"/>
          <p:nvPr/>
        </p:nvSpPr>
        <p:spPr>
          <a:xfrm>
            <a:off x="4138396" y="1685826"/>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45" name="TextBox 44"/>
          <p:cNvSpPr txBox="1"/>
          <p:nvPr/>
        </p:nvSpPr>
        <p:spPr>
          <a:xfrm>
            <a:off x="5067783"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46" name="TextBox 45"/>
          <p:cNvSpPr txBox="1"/>
          <p:nvPr/>
        </p:nvSpPr>
        <p:spPr>
          <a:xfrm>
            <a:off x="5978274" y="1531938"/>
            <a:ext cx="654346"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sp>
        <p:nvSpPr>
          <p:cNvPr id="47" name="TextBox 46"/>
          <p:cNvSpPr txBox="1"/>
          <p:nvPr/>
        </p:nvSpPr>
        <p:spPr>
          <a:xfrm>
            <a:off x="1357410"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48" name="TextBox 47"/>
          <p:cNvSpPr txBox="1"/>
          <p:nvPr/>
        </p:nvSpPr>
        <p:spPr>
          <a:xfrm>
            <a:off x="2450967" y="5633861"/>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49" name="TextBox 48"/>
          <p:cNvSpPr txBox="1"/>
          <p:nvPr/>
        </p:nvSpPr>
        <p:spPr>
          <a:xfrm>
            <a:off x="3646506" y="5633861"/>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50" name="TextBox 49"/>
          <p:cNvSpPr txBox="1"/>
          <p:nvPr/>
        </p:nvSpPr>
        <p:spPr>
          <a:xfrm>
            <a:off x="4776323"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51" name="TextBox 50"/>
          <p:cNvSpPr txBox="1"/>
          <p:nvPr/>
        </p:nvSpPr>
        <p:spPr>
          <a:xfrm>
            <a:off x="5971862" y="5633861"/>
            <a:ext cx="660758" cy="400110"/>
          </a:xfrm>
          <a:prstGeom prst="rect">
            <a:avLst/>
          </a:prstGeom>
          <a:noFill/>
        </p:spPr>
        <p:txBody>
          <a:bodyPr wrap="none" rtlCol="0">
            <a:spAutoFit/>
          </a:bodyPr>
          <a:lstStyle/>
          <a:p>
            <a:r>
              <a:rPr lang="en-US" sz="1000" b="1" dirty="0">
                <a:solidFill>
                  <a:srgbClr val="002060"/>
                </a:solidFill>
                <a:latin typeface="Calibri" pitchFamily="34" charset="0"/>
              </a:rPr>
              <a:t> </a:t>
            </a:r>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spTree>
  </p:cSld>
  <p:clrMapOvr>
    <a:masterClrMapping/>
  </p:clrMapOvr>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IN" dirty="0" smtClean="0"/>
              <a:t>3.1.3  METHODOLOGY</a:t>
            </a:r>
            <a:endParaRPr lang="en-US" dirty="0"/>
          </a:p>
        </p:txBody>
      </p:sp>
      <p:sp>
        <p:nvSpPr>
          <p:cNvPr id="4" name="Content Placeholder 3"/>
          <p:cNvSpPr>
            <a:spLocks noGrp="1"/>
          </p:cNvSpPr>
          <p:nvPr>
            <p:ph idx="1"/>
          </p:nvPr>
        </p:nvSpPr>
        <p:spPr>
          <a:xfrm>
            <a:off x="243673" y="1132298"/>
            <a:ext cx="6370655" cy="8524320"/>
          </a:xfrm>
        </p:spPr>
        <p:txBody>
          <a:bodyPr/>
          <a:lstStyle/>
          <a:p>
            <a:pPr algn="just"/>
            <a:r>
              <a:rPr lang="en-US" sz="1200" dirty="0" smtClean="0"/>
              <a:t>From methodology point of view, any study consists of four aspects; one is targeting and building the appropriate research query points, accessing that information/data procurement, building checks and verification on data collection, analyzing &amp; processing procured information to the best of the knowledge/understanding. </a:t>
            </a:r>
          </a:p>
          <a:p>
            <a:pPr algn="just"/>
            <a:endParaRPr lang="en-US" sz="800" dirty="0" smtClean="0"/>
          </a:p>
          <a:p>
            <a:pPr algn="just"/>
            <a:r>
              <a:rPr lang="en-US" sz="1200" dirty="0" smtClean="0"/>
              <a:t>The data procurement and checks were done by interviews with relevant people and using technology to validate the information. </a:t>
            </a:r>
          </a:p>
          <a:p>
            <a:pPr algn="just"/>
            <a:endParaRPr lang="en-US" sz="800" dirty="0" smtClean="0"/>
          </a:p>
          <a:p>
            <a:pPr algn="just"/>
            <a:r>
              <a:rPr lang="en-US" sz="1200" dirty="0" smtClean="0"/>
              <a:t>An appropriate healthy mix of research approaches were utilized to create the knowledge-base:</a:t>
            </a:r>
          </a:p>
          <a:p>
            <a:pPr lvl="1" algn="just"/>
            <a:r>
              <a:rPr lang="en-US" sz="1200" dirty="0" smtClean="0"/>
              <a:t>Interview of key decision makers and experts on suitability and viability of questionnaire.</a:t>
            </a:r>
          </a:p>
          <a:p>
            <a:pPr lvl="1" algn="just"/>
            <a:r>
              <a:rPr lang="en-US" sz="1200" dirty="0" smtClean="0"/>
              <a:t>Hansa Research deployed and leveraged network of research professionals around the country for conducting field study.</a:t>
            </a:r>
          </a:p>
          <a:p>
            <a:pPr lvl="1" algn="just"/>
            <a:r>
              <a:rPr lang="en-US" sz="1200" dirty="0" smtClean="0"/>
              <a:t>Assessment of infrastructure developments based on published information from NHB, FCAOI, NABARD etc.</a:t>
            </a:r>
          </a:p>
          <a:p>
            <a:pPr lvl="1" algn="just"/>
            <a:r>
              <a:rPr lang="en-US" sz="1200" dirty="0" smtClean="0"/>
              <a:t>Regular interactions with NHB designees with online feedback mechanism of the survey status.</a:t>
            </a:r>
          </a:p>
          <a:p>
            <a:pPr lvl="1" algn="just">
              <a:buFont typeface="Webdings" pitchFamily="18" charset="2"/>
              <a:buChar char="`"/>
            </a:pPr>
            <a:endParaRPr lang="en-US" sz="800" dirty="0" smtClean="0"/>
          </a:p>
          <a:p>
            <a:pPr algn="just"/>
            <a:r>
              <a:rPr lang="en-US" sz="1200" dirty="0" smtClean="0"/>
              <a:t>In the instances where appointments were not immediately available, repeat visits were made. Out of the repeat visits made, an average of 4.5 attempts was undertaken. This is more than the minimum of 3 repeat calls as per the original project proposal.</a:t>
            </a:r>
          </a:p>
          <a:p>
            <a:pPr algn="just"/>
            <a:endParaRPr lang="en-US" sz="800" dirty="0" smtClean="0"/>
          </a:p>
          <a:p>
            <a:pPr algn="just"/>
            <a:r>
              <a:rPr lang="en-US" sz="1200" dirty="0" smtClean="0"/>
              <a:t>In the instances that no cold store was located at the address, a photograph of the location was recorded. In the cases where the address was not traceable, a process that included checks at the local post office, police station and municipal or other local authority was attempted before listing a database item as non-traceable.</a:t>
            </a:r>
          </a:p>
          <a:p>
            <a:pPr algn="just"/>
            <a:endParaRPr lang="en-US" sz="800" dirty="0" smtClean="0"/>
          </a:p>
          <a:p>
            <a:pPr algn="just"/>
            <a:r>
              <a:rPr lang="en-US" sz="1200" dirty="0" smtClean="0"/>
              <a:t>For each touch point (database address), the responses underwent systemic checks which included random recording and geo-tagged photographs.</a:t>
            </a:r>
          </a:p>
          <a:p>
            <a:pPr algn="just"/>
            <a:endParaRPr lang="en-US" sz="800" dirty="0" smtClean="0"/>
          </a:p>
          <a:p>
            <a:pPr algn="just"/>
            <a:r>
              <a:rPr lang="en-US" sz="1200" dirty="0" smtClean="0"/>
              <a:t>Wherever the cold storage unit was not providing permission for interview, NHB assistance for additional support was sought; in such cases, the facility manager required a direct communication or letter from NHB. In other cases, relevant permissions for seaports and airports were obtained from related ministries.</a:t>
            </a:r>
          </a:p>
          <a:p>
            <a:pPr algn="just"/>
            <a:endParaRPr lang="en-US" sz="800" dirty="0" smtClean="0"/>
          </a:p>
          <a:p>
            <a:pPr algn="just"/>
            <a:r>
              <a:rPr lang="en-US" sz="1200" dirty="0" smtClean="0"/>
              <a:t>A web link was provided to NHB to enable daily checks of the status of the work done for enabling transparency and better coordination of efforts. </a:t>
            </a:r>
          </a:p>
          <a:p>
            <a:pPr algn="just"/>
            <a:endParaRPr lang="en-US" sz="800" dirty="0" smtClean="0"/>
          </a:p>
          <a:p>
            <a:pPr algn="just"/>
            <a:r>
              <a:rPr lang="en-US" sz="1200" dirty="0" smtClean="0"/>
              <a:t>              A list of the total address database was provided to NHB with the inception report for coordinating on any errors or omissions.</a:t>
            </a:r>
          </a:p>
          <a:p>
            <a:pPr algn="just"/>
            <a:endParaRPr lang="en-US" sz="800" dirty="0" smtClean="0"/>
          </a:p>
          <a:p>
            <a:pPr algn="just"/>
            <a:r>
              <a:rPr lang="en-US" sz="1200" dirty="0" smtClean="0"/>
              <a:t>             Despite an increase in the total expected address list, all methodology and checks were fulfilled, as detailed in the project proposal. </a:t>
            </a:r>
          </a:p>
          <a:p>
            <a:pPr algn="just"/>
            <a:endParaRPr lang="en-US" sz="800" dirty="0" smtClean="0"/>
          </a:p>
          <a:p>
            <a:pPr algn="just"/>
            <a:r>
              <a:rPr lang="en-US" sz="1200" dirty="0" smtClean="0"/>
              <a:t>            The, following schematic demonstrates the data procurement and validation for this study.</a:t>
            </a:r>
            <a:endParaRPr lang="en-US" sz="1200" dirty="0"/>
          </a:p>
        </p:txBody>
      </p:sp>
    </p:spTree>
  </p:cSld>
  <p:clrMapOvr>
    <a:masterClrMapping/>
  </p:clrMapOvr>
  <p:transition/>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7.10 CARGO </a:t>
            </a:r>
            <a:r>
              <a:rPr lang="en-US" dirty="0"/>
              <a:t>STORING UNIT</a:t>
            </a:r>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73" name="TextBox 72"/>
          <p:cNvSpPr txBox="1"/>
          <p:nvPr/>
        </p:nvSpPr>
        <p:spPr>
          <a:xfrm>
            <a:off x="4457207" y="9669645"/>
            <a:ext cx="965328" cy="230832"/>
          </a:xfrm>
          <a:prstGeom prst="rect">
            <a:avLst/>
          </a:prstGeom>
          <a:noFill/>
        </p:spPr>
        <p:txBody>
          <a:bodyPr wrap="none" rtlCol="0">
            <a:spAutoFit/>
          </a:bodyPr>
          <a:lstStyle/>
          <a:p>
            <a:pPr algn="r"/>
            <a:r>
              <a:rPr lang="en-US" sz="900" b="1" dirty="0">
                <a:solidFill>
                  <a:srgbClr val="FF0000"/>
                </a:solidFill>
                <a:latin typeface="Calibri" pitchFamily="34" charset="0"/>
              </a:rPr>
              <a:t>All Respondents</a:t>
            </a:r>
          </a:p>
        </p:txBody>
      </p:sp>
      <p:sp>
        <p:nvSpPr>
          <p:cNvPr id="39" name="TextBox 38"/>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0" name="Round Diagonal Corner Rectangle 9"/>
          <p:cNvSpPr/>
          <p:nvPr/>
        </p:nvSpPr>
        <p:spPr bwMode="auto">
          <a:xfrm>
            <a:off x="338287" y="8501941"/>
            <a:ext cx="6309360" cy="84968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100" dirty="0" smtClean="0">
                <a:solidFill>
                  <a:srgbClr val="002060"/>
                </a:solidFill>
                <a:latin typeface="Calibri" pitchFamily="34" charset="0"/>
              </a:rPr>
              <a:t>While gunny bags are predominantly used in all states plastic crates are used  more  in Rajasthan Karnataka, Maharashtra, HP, J&amp;K and Gujarat compared to other states.</a:t>
            </a:r>
          </a:p>
          <a:p>
            <a:pPr marL="177800" lvl="1" indent="-177800" algn="l">
              <a:buFont typeface="Arial" pitchFamily="34" charset="0"/>
              <a:buChar char="•"/>
            </a:pPr>
            <a:endParaRPr lang="en-US" sz="1100" dirty="0" smtClean="0">
              <a:solidFill>
                <a:srgbClr val="002060"/>
              </a:solidFill>
              <a:latin typeface="Calibri" pitchFamily="34" charset="0"/>
            </a:endParaRPr>
          </a:p>
          <a:p>
            <a:pPr marL="177800" lvl="1" indent="-177800" algn="l">
              <a:buFont typeface="Arial" pitchFamily="34" charset="0"/>
              <a:buChar char="•"/>
            </a:pPr>
            <a:endParaRPr lang="en-US" sz="1100" dirty="0" smtClean="0">
              <a:solidFill>
                <a:srgbClr val="002060"/>
              </a:solidFill>
              <a:latin typeface="Calibri" pitchFamily="34" charset="0"/>
            </a:endParaRPr>
          </a:p>
        </p:txBody>
      </p:sp>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9456">
                <a:tc>
                  <a:txBody>
                    <a:bodyPr/>
                    <a:lstStyle/>
                    <a:p>
                      <a:pPr algn="l" fontAlgn="ctr"/>
                      <a:r>
                        <a:rPr lang="en-US" sz="1000" b="0" i="0" u="none" strike="noStrike" kern="1200" dirty="0">
                          <a:solidFill>
                            <a:srgbClr val="002060"/>
                          </a:solidFill>
                          <a:latin typeface="Calibri"/>
                          <a:ea typeface="+mn-ea"/>
                          <a:cs typeface="+mn-cs"/>
                        </a:rPr>
                        <a:t>Gunny Bags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CFD Boxes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Plastic Crates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Wooden Boxes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Any Bulk storage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3303919"/>
          <a:ext cx="6305549"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9456">
                <a:tc>
                  <a:txBody>
                    <a:bodyPr/>
                    <a:lstStyle/>
                    <a:p>
                      <a:pPr algn="l" fontAlgn="ctr"/>
                      <a:r>
                        <a:rPr lang="en-US" sz="1000" b="0" i="0" u="none" strike="noStrike" kern="1200" dirty="0">
                          <a:solidFill>
                            <a:srgbClr val="002060"/>
                          </a:solidFill>
                          <a:latin typeface="Calibri"/>
                          <a:ea typeface="+mn-ea"/>
                          <a:cs typeface="+mn-cs"/>
                        </a:rPr>
                        <a:t>Gunny Bags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CFD Boxes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Plastic Crates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Wooden Boxes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Any Bulk storage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p14="http://schemas.microsoft.com/office/powerpoint/2010/main" xmlns="" val="1900869649"/>
              </p:ext>
            </p:extLst>
          </p:nvPr>
        </p:nvGraphicFramePr>
        <p:xfrm>
          <a:off x="304801" y="5074763"/>
          <a:ext cx="6305553"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504827"/>
                <a:gridCol w="591035"/>
                <a:gridCol w="592307"/>
                <a:gridCol w="503555"/>
                <a:gridCol w="547931"/>
                <a:gridCol w="547931"/>
                <a:gridCol w="455293"/>
                <a:gridCol w="688490"/>
                <a:gridCol w="500010"/>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9456">
                <a:tc>
                  <a:txBody>
                    <a:bodyPr/>
                    <a:lstStyle/>
                    <a:p>
                      <a:pPr algn="l" fontAlgn="ctr"/>
                      <a:r>
                        <a:rPr lang="en-US" sz="1000" b="0" i="0" u="none" strike="noStrike" kern="1200" dirty="0">
                          <a:solidFill>
                            <a:srgbClr val="002060"/>
                          </a:solidFill>
                          <a:latin typeface="Calibri"/>
                          <a:ea typeface="+mn-ea"/>
                          <a:cs typeface="+mn-cs"/>
                        </a:rPr>
                        <a:t>Gunny Bags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CFD Boxes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Plastic Crates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Wooden Boxes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Any Bulk storage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04802" y="6845606"/>
          <a:ext cx="6308720" cy="164592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38316"/>
                <a:gridCol w="650523"/>
                <a:gridCol w="650523"/>
                <a:gridCol w="650523"/>
                <a:gridCol w="533633"/>
                <a:gridCol w="533633"/>
                <a:gridCol w="650523"/>
                <a:gridCol w="650523"/>
                <a:gridCol w="650523"/>
              </a:tblGrid>
              <a:tr h="548640">
                <a:tc>
                  <a:txBody>
                    <a:bodyPr/>
                    <a:lstStyle/>
                    <a:p>
                      <a:pPr marL="0" algn="ctr" rtl="0" eaLnBrk="1" fontAlgn="b" latinLnBrk="0" hangingPunct="1">
                        <a:spcBef>
                          <a:spcPts val="0"/>
                        </a:spcBef>
                        <a:spcAft>
                          <a:spcPts val="0"/>
                        </a:spcAft>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19456">
                <a:tc>
                  <a:txBody>
                    <a:bodyPr/>
                    <a:lstStyle/>
                    <a:p>
                      <a:pPr algn="l" fontAlgn="ctr"/>
                      <a:r>
                        <a:rPr lang="en-US" sz="1000" b="0" i="0" u="none" strike="noStrike" kern="1200" dirty="0">
                          <a:solidFill>
                            <a:srgbClr val="002060"/>
                          </a:solidFill>
                          <a:latin typeface="Calibri"/>
                          <a:ea typeface="+mn-ea"/>
                          <a:cs typeface="+mn-cs"/>
                        </a:rPr>
                        <a:t>Gunny Bags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68</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CFD Boxes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27</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Plastic Crates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32</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Wooden Boxes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30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19456">
                <a:tc>
                  <a:txBody>
                    <a:bodyPr/>
                    <a:lstStyle/>
                    <a:p>
                      <a:pPr algn="l" fontAlgn="ctr"/>
                      <a:r>
                        <a:rPr lang="en-US" sz="1000" b="0" i="0" u="none" strike="noStrike" kern="1200" dirty="0">
                          <a:solidFill>
                            <a:srgbClr val="002060"/>
                          </a:solidFill>
                          <a:latin typeface="Calibri"/>
                          <a:ea typeface="+mn-ea"/>
                          <a:cs typeface="+mn-cs"/>
                        </a:rPr>
                        <a:t>Any Bulk storage</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07" name="TextBox 106"/>
          <p:cNvSpPr txBox="1"/>
          <p:nvPr/>
        </p:nvSpPr>
        <p:spPr>
          <a:xfrm>
            <a:off x="139699" y="1104900"/>
            <a:ext cx="3683153"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Mezzanine System</a:t>
            </a:r>
            <a:endParaRPr lang="en-US" sz="1800" b="1" i="1" u="sng" dirty="0">
              <a:solidFill>
                <a:srgbClr val="002060"/>
              </a:solidFill>
              <a:latin typeface="Calibri" pitchFamily="34" charset="0"/>
            </a:endParaRPr>
          </a:p>
        </p:txBody>
      </p:sp>
      <p:sp>
        <p:nvSpPr>
          <p:cNvPr id="109" name="Title 7"/>
          <p:cNvSpPr>
            <a:spLocks noGrp="1"/>
          </p:cNvSpPr>
          <p:nvPr>
            <p:ph type="title"/>
          </p:nvPr>
        </p:nvSpPr>
        <p:spPr/>
        <p:txBody>
          <a:bodyPr/>
          <a:lstStyle/>
          <a:p>
            <a:r>
              <a:rPr lang="en-US" dirty="0" smtClean="0"/>
              <a:t>7.11 STORAGE LEVELS</a:t>
            </a:r>
            <a:endParaRPr lang="en-US" dirty="0"/>
          </a:p>
        </p:txBody>
      </p:sp>
      <p:cxnSp>
        <p:nvCxnSpPr>
          <p:cNvPr id="71" name="Straight Connector 70"/>
          <p:cNvCxnSpPr/>
          <p:nvPr/>
        </p:nvCxnSpPr>
        <p:spPr bwMode="auto">
          <a:xfrm>
            <a:off x="365760" y="54309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72" name="TextBox 71"/>
          <p:cNvSpPr txBox="1"/>
          <p:nvPr/>
        </p:nvSpPr>
        <p:spPr>
          <a:xfrm>
            <a:off x="330199" y="5460992"/>
            <a:ext cx="338455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74" name="Table 73"/>
          <p:cNvGraphicFramePr>
            <a:graphicFrameLocks noGrp="1"/>
          </p:cNvGraphicFramePr>
          <p:nvPr/>
        </p:nvGraphicFramePr>
        <p:xfrm>
          <a:off x="749300" y="2096580"/>
          <a:ext cx="746066" cy="1783269"/>
        </p:xfrm>
        <a:graphic>
          <a:graphicData uri="http://schemas.openxmlformats.org/drawingml/2006/table">
            <a:tbl>
              <a:tblPr/>
              <a:tblGrid>
                <a:gridCol w="746066"/>
              </a:tblGrid>
              <a:tr h="594423">
                <a:tc>
                  <a:txBody>
                    <a:bodyPr/>
                    <a:lstStyle/>
                    <a:p>
                      <a:pPr algn="r" fontAlgn="ctr"/>
                      <a:r>
                        <a:rPr lang="en-US" sz="850" b="0" i="0" u="none" strike="noStrike" kern="1200" dirty="0">
                          <a:solidFill>
                            <a:srgbClr val="002060"/>
                          </a:solidFill>
                          <a:latin typeface="Calibri"/>
                          <a:ea typeface="+mn-ea"/>
                          <a:cs typeface="+mn-cs"/>
                        </a:rPr>
                        <a:t> 1-5</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594423">
                <a:tc>
                  <a:txBody>
                    <a:bodyPr/>
                    <a:lstStyle/>
                    <a:p>
                      <a:pPr algn="r" fontAlgn="ctr"/>
                      <a:r>
                        <a:rPr lang="en-US" sz="850" b="0" i="0" u="none" strike="noStrike" kern="1200" dirty="0">
                          <a:solidFill>
                            <a:srgbClr val="002060"/>
                          </a:solidFill>
                          <a:latin typeface="Calibri"/>
                          <a:ea typeface="+mn-ea"/>
                          <a:cs typeface="+mn-cs"/>
                        </a:rPr>
                        <a:t> 6-10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94423">
                <a:tc>
                  <a:txBody>
                    <a:bodyPr/>
                    <a:lstStyle/>
                    <a:p>
                      <a:pPr algn="r" fontAlgn="ctr"/>
                      <a:r>
                        <a:rPr lang="en-US" sz="850" b="0" i="0" u="none" strike="noStrike" kern="1200" dirty="0" smtClean="0">
                          <a:solidFill>
                            <a:srgbClr val="002060"/>
                          </a:solidFill>
                          <a:latin typeface="Calibri"/>
                          <a:ea typeface="+mn-ea"/>
                          <a:cs typeface="+mn-cs"/>
                        </a:rPr>
                        <a:t> DK/CS</a:t>
                      </a:r>
                      <a:endParaRPr lang="en-US" sz="85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76" name="Chart 75"/>
          <p:cNvGraphicFramePr/>
          <p:nvPr/>
        </p:nvGraphicFramePr>
        <p:xfrm>
          <a:off x="1121017" y="2047606"/>
          <a:ext cx="1355483" cy="2074452"/>
        </p:xfrm>
        <a:graphic>
          <a:graphicData uri="http://schemas.openxmlformats.org/drawingml/2006/chart">
            <c:chart xmlns:c="http://schemas.openxmlformats.org/drawingml/2006/chart" xmlns:r="http://schemas.openxmlformats.org/officeDocument/2006/relationships" r:id="rId2"/>
          </a:graphicData>
        </a:graphic>
      </p:graphicFrame>
      <p:grpSp>
        <p:nvGrpSpPr>
          <p:cNvPr id="2" name="Group 15"/>
          <p:cNvGrpSpPr/>
          <p:nvPr/>
        </p:nvGrpSpPr>
        <p:grpSpPr>
          <a:xfrm rot="21341217">
            <a:off x="1208474" y="3985752"/>
            <a:ext cx="745089" cy="425277"/>
            <a:chOff x="5431449" y="3593431"/>
            <a:chExt cx="1304698" cy="788099"/>
          </a:xfrm>
        </p:grpSpPr>
        <p:pic>
          <p:nvPicPr>
            <p:cNvPr id="88"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91"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5.7</a:t>
              </a:r>
            </a:p>
          </p:txBody>
        </p:sp>
      </p:grpSp>
      <p:graphicFrame>
        <p:nvGraphicFramePr>
          <p:cNvPr id="94" name="Chart 93"/>
          <p:cNvGraphicFramePr/>
          <p:nvPr/>
        </p:nvGraphicFramePr>
        <p:xfrm>
          <a:off x="5731117" y="2047606"/>
          <a:ext cx="1355483" cy="2074452"/>
        </p:xfrm>
        <a:graphic>
          <a:graphicData uri="http://schemas.openxmlformats.org/drawingml/2006/chart">
            <c:chart xmlns:c="http://schemas.openxmlformats.org/drawingml/2006/chart" xmlns:r="http://schemas.openxmlformats.org/officeDocument/2006/relationships" r:id="rId4"/>
          </a:graphicData>
        </a:graphic>
      </p:graphicFrame>
      <p:grpSp>
        <p:nvGrpSpPr>
          <p:cNvPr id="3" name="Group 15"/>
          <p:cNvGrpSpPr/>
          <p:nvPr/>
        </p:nvGrpSpPr>
        <p:grpSpPr>
          <a:xfrm rot="21341217">
            <a:off x="5818574" y="3985752"/>
            <a:ext cx="745089" cy="425277"/>
            <a:chOff x="5431449" y="3593431"/>
            <a:chExt cx="1304698" cy="788099"/>
          </a:xfrm>
        </p:grpSpPr>
        <p:pic>
          <p:nvPicPr>
            <p:cNvPr id="100"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0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4.2</a:t>
              </a:r>
            </a:p>
          </p:txBody>
        </p:sp>
      </p:grpSp>
      <p:graphicFrame>
        <p:nvGraphicFramePr>
          <p:cNvPr id="108" name="Chart 107"/>
          <p:cNvGraphicFramePr/>
          <p:nvPr/>
        </p:nvGraphicFramePr>
        <p:xfrm>
          <a:off x="2043037" y="2047606"/>
          <a:ext cx="1355483" cy="2074452"/>
        </p:xfrm>
        <a:graphic>
          <a:graphicData uri="http://schemas.openxmlformats.org/drawingml/2006/chart">
            <c:chart xmlns:c="http://schemas.openxmlformats.org/drawingml/2006/chart" xmlns:r="http://schemas.openxmlformats.org/officeDocument/2006/relationships" r:id="rId5"/>
          </a:graphicData>
        </a:graphic>
      </p:graphicFrame>
      <p:grpSp>
        <p:nvGrpSpPr>
          <p:cNvPr id="5" name="Group 15"/>
          <p:cNvGrpSpPr/>
          <p:nvPr/>
        </p:nvGrpSpPr>
        <p:grpSpPr>
          <a:xfrm rot="21341217">
            <a:off x="2130494" y="3985752"/>
            <a:ext cx="745089" cy="425277"/>
            <a:chOff x="5431449" y="3593431"/>
            <a:chExt cx="1304698" cy="788099"/>
          </a:xfrm>
        </p:grpSpPr>
        <p:pic>
          <p:nvPicPr>
            <p:cNvPr id="111"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1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5.9</a:t>
              </a:r>
            </a:p>
          </p:txBody>
        </p:sp>
      </p:grpSp>
      <p:graphicFrame>
        <p:nvGraphicFramePr>
          <p:cNvPr id="113" name="Chart 112"/>
          <p:cNvGraphicFramePr/>
          <p:nvPr/>
        </p:nvGraphicFramePr>
        <p:xfrm>
          <a:off x="2965057" y="2047606"/>
          <a:ext cx="1355483" cy="2074452"/>
        </p:xfrm>
        <a:graphic>
          <a:graphicData uri="http://schemas.openxmlformats.org/drawingml/2006/chart">
            <c:chart xmlns:c="http://schemas.openxmlformats.org/drawingml/2006/chart" xmlns:r="http://schemas.openxmlformats.org/officeDocument/2006/relationships" r:id="rId6"/>
          </a:graphicData>
        </a:graphic>
      </p:graphicFrame>
      <p:grpSp>
        <p:nvGrpSpPr>
          <p:cNvPr id="6" name="Group 15"/>
          <p:cNvGrpSpPr/>
          <p:nvPr/>
        </p:nvGrpSpPr>
        <p:grpSpPr>
          <a:xfrm rot="21341217">
            <a:off x="3052514" y="3985752"/>
            <a:ext cx="745089" cy="425277"/>
            <a:chOff x="5431449" y="3593431"/>
            <a:chExt cx="1304698" cy="788099"/>
          </a:xfrm>
        </p:grpSpPr>
        <p:pic>
          <p:nvPicPr>
            <p:cNvPr id="115"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1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4.8</a:t>
              </a:r>
            </a:p>
          </p:txBody>
        </p:sp>
      </p:grpSp>
      <p:graphicFrame>
        <p:nvGraphicFramePr>
          <p:cNvPr id="117" name="Chart 116"/>
          <p:cNvGraphicFramePr/>
          <p:nvPr/>
        </p:nvGraphicFramePr>
        <p:xfrm>
          <a:off x="3887077" y="2047606"/>
          <a:ext cx="1355483" cy="2074452"/>
        </p:xfrm>
        <a:graphic>
          <a:graphicData uri="http://schemas.openxmlformats.org/drawingml/2006/chart">
            <c:chart xmlns:c="http://schemas.openxmlformats.org/drawingml/2006/chart" xmlns:r="http://schemas.openxmlformats.org/officeDocument/2006/relationships" r:id="rId7"/>
          </a:graphicData>
        </a:graphic>
      </p:graphicFrame>
      <p:grpSp>
        <p:nvGrpSpPr>
          <p:cNvPr id="7" name="Group 15"/>
          <p:cNvGrpSpPr/>
          <p:nvPr/>
        </p:nvGrpSpPr>
        <p:grpSpPr>
          <a:xfrm rot="21341217">
            <a:off x="3974534" y="3985752"/>
            <a:ext cx="745089" cy="425277"/>
            <a:chOff x="5431449" y="3593431"/>
            <a:chExt cx="1304698" cy="788099"/>
          </a:xfrm>
        </p:grpSpPr>
        <p:pic>
          <p:nvPicPr>
            <p:cNvPr id="119"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20" name="Rectangle 68"/>
            <p:cNvSpPr>
              <a:spLocks noChangeArrowheads="1"/>
            </p:cNvSpPr>
            <p:nvPr/>
          </p:nvSpPr>
          <p:spPr bwMode="auto">
            <a:xfrm rot="21447237">
              <a:off x="5515121" y="3684639"/>
              <a:ext cx="1169558" cy="564593"/>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3.6</a:t>
              </a:r>
            </a:p>
          </p:txBody>
        </p:sp>
      </p:grpSp>
      <p:graphicFrame>
        <p:nvGraphicFramePr>
          <p:cNvPr id="121" name="Chart 120"/>
          <p:cNvGraphicFramePr/>
          <p:nvPr/>
        </p:nvGraphicFramePr>
        <p:xfrm>
          <a:off x="4809097" y="2047606"/>
          <a:ext cx="1355483" cy="2074452"/>
        </p:xfrm>
        <a:graphic>
          <a:graphicData uri="http://schemas.openxmlformats.org/drawingml/2006/chart">
            <c:chart xmlns:c="http://schemas.openxmlformats.org/drawingml/2006/chart" xmlns:r="http://schemas.openxmlformats.org/officeDocument/2006/relationships" r:id="rId8"/>
          </a:graphicData>
        </a:graphic>
      </p:graphicFrame>
      <p:grpSp>
        <p:nvGrpSpPr>
          <p:cNvPr id="8" name="Group 15"/>
          <p:cNvGrpSpPr/>
          <p:nvPr/>
        </p:nvGrpSpPr>
        <p:grpSpPr>
          <a:xfrm rot="21341217">
            <a:off x="4896554" y="3985752"/>
            <a:ext cx="745089" cy="425277"/>
            <a:chOff x="5431449" y="3593431"/>
            <a:chExt cx="1304698" cy="788099"/>
          </a:xfrm>
        </p:grpSpPr>
        <p:pic>
          <p:nvPicPr>
            <p:cNvPr id="123"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2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4.6</a:t>
              </a:r>
            </a:p>
          </p:txBody>
        </p:sp>
      </p:grpSp>
      <p:sp>
        <p:nvSpPr>
          <p:cNvPr id="125" name="Round Diagonal Corner Rectangle 124"/>
          <p:cNvSpPr/>
          <p:nvPr/>
        </p:nvSpPr>
        <p:spPr bwMode="auto">
          <a:xfrm>
            <a:off x="338287" y="4370384"/>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2/3rds of the Type H cold stores have 6-10 levels in their mezzanine systems with an average of 5.9 levels.</a:t>
            </a:r>
          </a:p>
          <a:p>
            <a:pPr marL="177800" lvl="1" indent="-177800" algn="just">
              <a:buFont typeface="Arial" pitchFamily="34" charset="0"/>
              <a:buChar char="•"/>
            </a:pPr>
            <a:r>
              <a:rPr lang="en-US" sz="1200" dirty="0" smtClean="0">
                <a:solidFill>
                  <a:srgbClr val="002060"/>
                </a:solidFill>
                <a:latin typeface="Calibri" pitchFamily="34" charset="0"/>
              </a:rPr>
              <a:t>1 out of every 2 Type P &amp; Q storages have 1-5 levels in the mezzanine systems.</a:t>
            </a:r>
          </a:p>
          <a:p>
            <a:pPr marL="177800" lvl="1" indent="-177800" algn="just">
              <a:buFont typeface="Arial" pitchFamily="34" charset="0"/>
              <a:buChar char="•"/>
            </a:pPr>
            <a:r>
              <a:rPr lang="en-US" sz="1200" dirty="0" smtClean="0">
                <a:solidFill>
                  <a:srgbClr val="002060"/>
                </a:solidFill>
                <a:latin typeface="Calibri" pitchFamily="34" charset="0"/>
              </a:rPr>
              <a:t>Over 60% of Type M cold stores too have 1-5 levels in the mezzanine platforms.</a:t>
            </a:r>
            <a:endParaRPr lang="en-US" sz="1200" dirty="0">
              <a:solidFill>
                <a:srgbClr val="002060"/>
              </a:solidFill>
              <a:latin typeface="Calibri" pitchFamily="34" charset="0"/>
            </a:endParaRPr>
          </a:p>
        </p:txBody>
      </p:sp>
      <p:cxnSp>
        <p:nvCxnSpPr>
          <p:cNvPr id="126" name="Straight Connector 125"/>
          <p:cNvCxnSpPr/>
          <p:nvPr/>
        </p:nvCxnSpPr>
        <p:spPr bwMode="auto">
          <a:xfrm>
            <a:off x="365760" y="54309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graphicFrame>
        <p:nvGraphicFramePr>
          <p:cNvPr id="127" name="Chart 126"/>
          <p:cNvGraphicFramePr/>
          <p:nvPr/>
        </p:nvGraphicFramePr>
        <p:xfrm>
          <a:off x="1121017" y="6208033"/>
          <a:ext cx="1355483" cy="2074452"/>
        </p:xfrm>
        <a:graphic>
          <a:graphicData uri="http://schemas.openxmlformats.org/drawingml/2006/chart">
            <c:chart xmlns:c="http://schemas.openxmlformats.org/drawingml/2006/chart" xmlns:r="http://schemas.openxmlformats.org/officeDocument/2006/relationships" r:id="rId9"/>
          </a:graphicData>
        </a:graphic>
      </p:graphicFrame>
      <p:grpSp>
        <p:nvGrpSpPr>
          <p:cNvPr id="9" name="Group 15"/>
          <p:cNvGrpSpPr/>
          <p:nvPr/>
        </p:nvGrpSpPr>
        <p:grpSpPr>
          <a:xfrm rot="21341217">
            <a:off x="1208474" y="8127129"/>
            <a:ext cx="745089" cy="425277"/>
            <a:chOff x="5431449" y="3593431"/>
            <a:chExt cx="1304698" cy="788099"/>
          </a:xfrm>
        </p:grpSpPr>
        <p:pic>
          <p:nvPicPr>
            <p:cNvPr id="129"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3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5.7</a:t>
              </a:r>
            </a:p>
          </p:txBody>
        </p:sp>
      </p:grpSp>
      <p:graphicFrame>
        <p:nvGraphicFramePr>
          <p:cNvPr id="131" name="Chart 130"/>
          <p:cNvGraphicFramePr/>
          <p:nvPr/>
        </p:nvGraphicFramePr>
        <p:xfrm>
          <a:off x="5720227" y="6208033"/>
          <a:ext cx="1355483" cy="2074452"/>
        </p:xfrm>
        <a:graphic>
          <a:graphicData uri="http://schemas.openxmlformats.org/drawingml/2006/chart">
            <c:chart xmlns:c="http://schemas.openxmlformats.org/drawingml/2006/chart" xmlns:r="http://schemas.openxmlformats.org/officeDocument/2006/relationships" r:id="rId10"/>
          </a:graphicData>
        </a:graphic>
      </p:graphicFrame>
      <p:grpSp>
        <p:nvGrpSpPr>
          <p:cNvPr id="10" name="Group 15"/>
          <p:cNvGrpSpPr/>
          <p:nvPr/>
        </p:nvGrpSpPr>
        <p:grpSpPr>
          <a:xfrm rot="21341217">
            <a:off x="5807684" y="8127129"/>
            <a:ext cx="745089" cy="425277"/>
            <a:chOff x="5431449" y="3593431"/>
            <a:chExt cx="1304698" cy="788099"/>
          </a:xfrm>
        </p:grpSpPr>
        <p:pic>
          <p:nvPicPr>
            <p:cNvPr id="133"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34"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4.1</a:t>
              </a:r>
            </a:p>
          </p:txBody>
        </p:sp>
      </p:grpSp>
      <p:graphicFrame>
        <p:nvGraphicFramePr>
          <p:cNvPr id="135" name="Chart 134"/>
          <p:cNvGraphicFramePr/>
          <p:nvPr/>
        </p:nvGraphicFramePr>
        <p:xfrm>
          <a:off x="2270819" y="6208033"/>
          <a:ext cx="1355483" cy="2074452"/>
        </p:xfrm>
        <a:graphic>
          <a:graphicData uri="http://schemas.openxmlformats.org/drawingml/2006/chart">
            <c:chart xmlns:c="http://schemas.openxmlformats.org/drawingml/2006/chart" xmlns:r="http://schemas.openxmlformats.org/officeDocument/2006/relationships" r:id="rId11"/>
          </a:graphicData>
        </a:graphic>
      </p:graphicFrame>
      <p:grpSp>
        <p:nvGrpSpPr>
          <p:cNvPr id="11" name="Group 15"/>
          <p:cNvGrpSpPr/>
          <p:nvPr/>
        </p:nvGrpSpPr>
        <p:grpSpPr>
          <a:xfrm rot="21341217">
            <a:off x="2358276" y="8127129"/>
            <a:ext cx="745089" cy="425277"/>
            <a:chOff x="5431449" y="3593431"/>
            <a:chExt cx="1304698" cy="788099"/>
          </a:xfrm>
        </p:grpSpPr>
        <p:pic>
          <p:nvPicPr>
            <p:cNvPr id="137"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38"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6.5</a:t>
              </a:r>
            </a:p>
          </p:txBody>
        </p:sp>
      </p:grpSp>
      <p:graphicFrame>
        <p:nvGraphicFramePr>
          <p:cNvPr id="139" name="Chart 138"/>
          <p:cNvGraphicFramePr/>
          <p:nvPr/>
        </p:nvGraphicFramePr>
        <p:xfrm>
          <a:off x="3420621" y="6208033"/>
          <a:ext cx="1355483" cy="2074452"/>
        </p:xfrm>
        <a:graphic>
          <a:graphicData uri="http://schemas.openxmlformats.org/drawingml/2006/chart">
            <c:chart xmlns:c="http://schemas.openxmlformats.org/drawingml/2006/chart" xmlns:r="http://schemas.openxmlformats.org/officeDocument/2006/relationships" r:id="rId12"/>
          </a:graphicData>
        </a:graphic>
      </p:graphicFrame>
      <p:grpSp>
        <p:nvGrpSpPr>
          <p:cNvPr id="12" name="Group 15"/>
          <p:cNvGrpSpPr/>
          <p:nvPr/>
        </p:nvGrpSpPr>
        <p:grpSpPr>
          <a:xfrm rot="21341217">
            <a:off x="3508078" y="8127129"/>
            <a:ext cx="745089" cy="425277"/>
            <a:chOff x="5431449" y="3593431"/>
            <a:chExt cx="1304698" cy="788099"/>
          </a:xfrm>
        </p:grpSpPr>
        <p:pic>
          <p:nvPicPr>
            <p:cNvPr id="141"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42"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5.9</a:t>
              </a:r>
            </a:p>
          </p:txBody>
        </p:sp>
      </p:grpSp>
      <p:graphicFrame>
        <p:nvGraphicFramePr>
          <p:cNvPr id="143" name="Chart 142"/>
          <p:cNvGraphicFramePr/>
          <p:nvPr/>
        </p:nvGraphicFramePr>
        <p:xfrm>
          <a:off x="4570423" y="6208033"/>
          <a:ext cx="1355483" cy="2074452"/>
        </p:xfrm>
        <a:graphic>
          <a:graphicData uri="http://schemas.openxmlformats.org/drawingml/2006/chart">
            <c:chart xmlns:c="http://schemas.openxmlformats.org/drawingml/2006/chart" xmlns:r="http://schemas.openxmlformats.org/officeDocument/2006/relationships" r:id="rId13"/>
          </a:graphicData>
        </a:graphic>
      </p:graphicFrame>
      <p:grpSp>
        <p:nvGrpSpPr>
          <p:cNvPr id="13" name="Group 15"/>
          <p:cNvGrpSpPr/>
          <p:nvPr/>
        </p:nvGrpSpPr>
        <p:grpSpPr>
          <a:xfrm rot="21341217">
            <a:off x="4657880" y="8127129"/>
            <a:ext cx="745089" cy="425277"/>
            <a:chOff x="5431449" y="3593431"/>
            <a:chExt cx="1304698" cy="788099"/>
          </a:xfrm>
        </p:grpSpPr>
        <p:pic>
          <p:nvPicPr>
            <p:cNvPr id="145"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4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4.9</a:t>
              </a:r>
            </a:p>
          </p:txBody>
        </p:sp>
      </p:grpSp>
      <p:sp>
        <p:nvSpPr>
          <p:cNvPr id="147" name="Round Diagonal Corner Rectangle 146"/>
          <p:cNvSpPr/>
          <p:nvPr/>
        </p:nvSpPr>
        <p:spPr bwMode="auto">
          <a:xfrm>
            <a:off x="338287" y="8641640"/>
            <a:ext cx="6309360" cy="509169"/>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Nearly 80% of the storages in the Northern region have 6-10 levels in their platforms. </a:t>
            </a:r>
          </a:p>
          <a:p>
            <a:pPr marL="177800" lvl="1" indent="-177800" algn="l">
              <a:buFont typeface="Arial" pitchFamily="34" charset="0"/>
              <a:buChar char="•"/>
            </a:pPr>
            <a:r>
              <a:rPr lang="en-US" sz="1200" dirty="0" smtClean="0">
                <a:solidFill>
                  <a:srgbClr val="002060"/>
                </a:solidFill>
                <a:latin typeface="Calibri" pitchFamily="34" charset="0"/>
              </a:rPr>
              <a:t>In the Southern zone there are 57% cold stores with 1-5 levels in the mezzanine platforms. </a:t>
            </a:r>
            <a:endParaRPr lang="en-US" sz="1200" dirty="0">
              <a:solidFill>
                <a:srgbClr val="002060"/>
              </a:solidFill>
              <a:latin typeface="Calibri" pitchFamily="34" charset="0"/>
            </a:endParaRPr>
          </a:p>
        </p:txBody>
      </p:sp>
      <p:sp>
        <p:nvSpPr>
          <p:cNvPr id="148" name="TextBox 147"/>
          <p:cNvSpPr txBox="1"/>
          <p:nvPr/>
        </p:nvSpPr>
        <p:spPr>
          <a:xfrm>
            <a:off x="1341154" y="5792530"/>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n=4807)</a:t>
            </a:r>
            <a:endParaRPr lang="en-US" sz="1000" b="1" dirty="0">
              <a:solidFill>
                <a:srgbClr val="002060"/>
              </a:solidFill>
              <a:latin typeface="Calibri" pitchFamily="34" charset="0"/>
            </a:endParaRPr>
          </a:p>
        </p:txBody>
      </p:sp>
      <p:sp>
        <p:nvSpPr>
          <p:cNvPr id="149" name="TextBox 148"/>
          <p:cNvSpPr txBox="1"/>
          <p:nvPr/>
        </p:nvSpPr>
        <p:spPr>
          <a:xfrm>
            <a:off x="2300047" y="16350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n=4230)</a:t>
            </a:r>
            <a:endParaRPr lang="en-US" sz="1000" b="1" dirty="0">
              <a:solidFill>
                <a:srgbClr val="002060"/>
              </a:solidFill>
              <a:latin typeface="Calibri" pitchFamily="34" charset="0"/>
            </a:endParaRPr>
          </a:p>
        </p:txBody>
      </p:sp>
      <p:sp>
        <p:nvSpPr>
          <p:cNvPr id="150" name="TextBox 149"/>
          <p:cNvSpPr txBox="1"/>
          <p:nvPr/>
        </p:nvSpPr>
        <p:spPr>
          <a:xfrm>
            <a:off x="3215656" y="16350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n=467)</a:t>
            </a:r>
            <a:endParaRPr lang="en-US" sz="1000" b="1" dirty="0">
              <a:solidFill>
                <a:srgbClr val="002060"/>
              </a:solidFill>
              <a:latin typeface="Calibri" pitchFamily="34" charset="0"/>
            </a:endParaRPr>
          </a:p>
        </p:txBody>
      </p:sp>
      <p:sp>
        <p:nvSpPr>
          <p:cNvPr id="151" name="TextBox 150"/>
          <p:cNvSpPr txBox="1"/>
          <p:nvPr/>
        </p:nvSpPr>
        <p:spPr>
          <a:xfrm>
            <a:off x="4148899" y="1635026"/>
            <a:ext cx="623889"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n=397)</a:t>
            </a:r>
            <a:endParaRPr lang="en-US" sz="1000" b="1" dirty="0">
              <a:solidFill>
                <a:srgbClr val="002060"/>
              </a:solidFill>
              <a:latin typeface="Calibri" pitchFamily="34" charset="0"/>
            </a:endParaRPr>
          </a:p>
        </p:txBody>
      </p:sp>
      <p:sp>
        <p:nvSpPr>
          <p:cNvPr id="152" name="TextBox 151"/>
          <p:cNvSpPr txBox="1"/>
          <p:nvPr/>
        </p:nvSpPr>
        <p:spPr>
          <a:xfrm>
            <a:off x="5125422" y="16350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n=41)</a:t>
            </a:r>
            <a:endParaRPr lang="en-US" sz="1000" b="1" dirty="0">
              <a:solidFill>
                <a:srgbClr val="002060"/>
              </a:solidFill>
              <a:latin typeface="Calibri" pitchFamily="34" charset="0"/>
            </a:endParaRPr>
          </a:p>
        </p:txBody>
      </p:sp>
      <p:sp>
        <p:nvSpPr>
          <p:cNvPr id="153" name="TextBox 152"/>
          <p:cNvSpPr txBox="1"/>
          <p:nvPr/>
        </p:nvSpPr>
        <p:spPr>
          <a:xfrm>
            <a:off x="6049045" y="1481138"/>
            <a:ext cx="654345"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n=26)</a:t>
            </a:r>
            <a:endParaRPr lang="en-US" sz="1000" b="1" dirty="0">
              <a:solidFill>
                <a:srgbClr val="002060"/>
              </a:solidFill>
              <a:latin typeface="Calibri" pitchFamily="34" charset="0"/>
            </a:endParaRPr>
          </a:p>
        </p:txBody>
      </p:sp>
      <p:sp>
        <p:nvSpPr>
          <p:cNvPr id="155" name="TextBox 154"/>
          <p:cNvSpPr txBox="1"/>
          <p:nvPr/>
        </p:nvSpPr>
        <p:spPr>
          <a:xfrm>
            <a:off x="2490060" y="5792530"/>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n=2115)</a:t>
            </a:r>
            <a:endParaRPr lang="en-US" sz="1000" b="1" dirty="0">
              <a:solidFill>
                <a:srgbClr val="002060"/>
              </a:solidFill>
              <a:latin typeface="Calibri" pitchFamily="34" charset="0"/>
            </a:endParaRPr>
          </a:p>
        </p:txBody>
      </p:sp>
      <p:sp>
        <p:nvSpPr>
          <p:cNvPr id="156" name="TextBox 155"/>
          <p:cNvSpPr txBox="1"/>
          <p:nvPr/>
        </p:nvSpPr>
        <p:spPr>
          <a:xfrm>
            <a:off x="3704688" y="5792530"/>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n=781)</a:t>
            </a:r>
            <a:endParaRPr lang="en-US" sz="1000" b="1" dirty="0">
              <a:solidFill>
                <a:srgbClr val="002060"/>
              </a:solidFill>
              <a:latin typeface="Calibri" pitchFamily="34" charset="0"/>
            </a:endParaRPr>
          </a:p>
        </p:txBody>
      </p:sp>
      <p:sp>
        <p:nvSpPr>
          <p:cNvPr id="157" name="TextBox 156"/>
          <p:cNvSpPr txBox="1"/>
          <p:nvPr/>
        </p:nvSpPr>
        <p:spPr>
          <a:xfrm>
            <a:off x="4853594" y="5792530"/>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n=962)</a:t>
            </a:r>
            <a:endParaRPr lang="en-US" sz="1000" b="1" dirty="0">
              <a:solidFill>
                <a:srgbClr val="002060"/>
              </a:solidFill>
              <a:latin typeface="Calibri" pitchFamily="34" charset="0"/>
            </a:endParaRPr>
          </a:p>
        </p:txBody>
      </p:sp>
      <p:sp>
        <p:nvSpPr>
          <p:cNvPr id="158" name="TextBox 157"/>
          <p:cNvSpPr txBox="1"/>
          <p:nvPr/>
        </p:nvSpPr>
        <p:spPr>
          <a:xfrm>
            <a:off x="6002500" y="5792530"/>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n=949)</a:t>
            </a:r>
            <a:endParaRPr lang="en-US" sz="1000" b="1" dirty="0">
              <a:solidFill>
                <a:srgbClr val="002060"/>
              </a:solidFill>
              <a:latin typeface="Calibri" pitchFamily="34" charset="0"/>
            </a:endParaRPr>
          </a:p>
        </p:txBody>
      </p:sp>
      <p:graphicFrame>
        <p:nvGraphicFramePr>
          <p:cNvPr id="75" name="Table 74"/>
          <p:cNvGraphicFramePr>
            <a:graphicFrameLocks noGrp="1"/>
          </p:cNvGraphicFramePr>
          <p:nvPr/>
        </p:nvGraphicFramePr>
        <p:xfrm>
          <a:off x="749300" y="6298691"/>
          <a:ext cx="746066" cy="1783269"/>
        </p:xfrm>
        <a:graphic>
          <a:graphicData uri="http://schemas.openxmlformats.org/drawingml/2006/table">
            <a:tbl>
              <a:tblPr/>
              <a:tblGrid>
                <a:gridCol w="746066"/>
              </a:tblGrid>
              <a:tr h="594423">
                <a:tc>
                  <a:txBody>
                    <a:bodyPr/>
                    <a:lstStyle/>
                    <a:p>
                      <a:pPr algn="r" fontAlgn="ctr"/>
                      <a:r>
                        <a:rPr lang="en-US" sz="850" b="0" i="0" u="none" strike="noStrike" kern="1200" dirty="0">
                          <a:solidFill>
                            <a:srgbClr val="002060"/>
                          </a:solidFill>
                          <a:latin typeface="Calibri"/>
                          <a:ea typeface="+mn-ea"/>
                          <a:cs typeface="+mn-cs"/>
                        </a:rPr>
                        <a:t> 1-5</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594423">
                <a:tc>
                  <a:txBody>
                    <a:bodyPr/>
                    <a:lstStyle/>
                    <a:p>
                      <a:pPr algn="r" fontAlgn="ctr"/>
                      <a:r>
                        <a:rPr lang="en-US" sz="850" b="0" i="0" u="none" strike="noStrike" kern="1200" dirty="0">
                          <a:solidFill>
                            <a:srgbClr val="002060"/>
                          </a:solidFill>
                          <a:latin typeface="Calibri"/>
                          <a:ea typeface="+mn-ea"/>
                          <a:cs typeface="+mn-cs"/>
                        </a:rPr>
                        <a:t> 6-10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94423">
                <a:tc>
                  <a:txBody>
                    <a:bodyPr/>
                    <a:lstStyle/>
                    <a:p>
                      <a:pPr algn="r" fontAlgn="ctr"/>
                      <a:r>
                        <a:rPr lang="en-US" sz="850" b="0" i="0" u="none" strike="noStrike" kern="1200" dirty="0" smtClean="0">
                          <a:solidFill>
                            <a:srgbClr val="002060"/>
                          </a:solidFill>
                          <a:latin typeface="Calibri"/>
                          <a:ea typeface="+mn-ea"/>
                          <a:cs typeface="+mn-cs"/>
                        </a:rPr>
                        <a:t> DK/CS</a:t>
                      </a:r>
                      <a:endParaRPr lang="en-US" sz="85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70" name="TextBox 69"/>
          <p:cNvSpPr txBox="1"/>
          <p:nvPr/>
        </p:nvSpPr>
        <p:spPr>
          <a:xfrm>
            <a:off x="1341154" y="16350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n=4807)</a:t>
            </a:r>
            <a:endParaRPr lang="en-US" sz="1000" b="1" dirty="0">
              <a:solidFill>
                <a:srgbClr val="002060"/>
              </a:solidFill>
              <a:latin typeface="Calibri" pitchFamily="34" charset="0"/>
            </a:endParaRPr>
          </a:p>
        </p:txBody>
      </p:sp>
      <p:sp>
        <p:nvSpPr>
          <p:cNvPr id="69" name="TextBox 68"/>
          <p:cNvSpPr txBox="1"/>
          <p:nvPr/>
        </p:nvSpPr>
        <p:spPr>
          <a:xfrm>
            <a:off x="3716667" y="9669645"/>
            <a:ext cx="1705916"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mezzanine floors</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7.11 STORAGE LEVELS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7" name="TextBox 36"/>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1" name="Table 10"/>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n=4807)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n=546)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 1-5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6-10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a:solidFill>
                            <a:srgbClr val="002060"/>
                          </a:solidFill>
                          <a:latin typeface="Calibri"/>
                          <a:ea typeface="+mn-ea"/>
                          <a:cs typeface="+mn-cs"/>
                        </a:rPr>
                        <a:t> M E A 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2" name="Table 11"/>
          <p:cNvGraphicFramePr>
            <a:graphicFrameLocks noGrp="1"/>
          </p:cNvGraphicFramePr>
          <p:nvPr>
            <p:extLst>
              <p:ext uri="{D42A27DB-BD31-4B8C-83A1-F6EECF244321}">
                <p14:modId xmlns:p14="http://schemas.microsoft.com/office/powerpoint/2010/main" xmlns="" val="1900869649"/>
              </p:ext>
            </p:extLst>
          </p:nvPr>
        </p:nvGraphicFramePr>
        <p:xfrm>
          <a:off x="304801" y="3245185"/>
          <a:ext cx="6305549"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(n=4807)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 1-5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6-10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a:solidFill>
                            <a:srgbClr val="002060"/>
                          </a:solidFill>
                          <a:latin typeface="Calibri"/>
                          <a:ea typeface="+mn-ea"/>
                          <a:cs typeface="+mn-cs"/>
                        </a:rPr>
                        <a:t> M E A 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3" name="Round Diagonal Corner Rectangle 12"/>
          <p:cNvSpPr/>
          <p:nvPr/>
        </p:nvSpPr>
        <p:spPr bwMode="auto">
          <a:xfrm>
            <a:off x="338287" y="8341364"/>
            <a:ext cx="6309360" cy="304858"/>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Over 80% storages in UP and  Haryana have 6-10 levels per platform. </a:t>
            </a:r>
          </a:p>
        </p:txBody>
      </p:sp>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04801" y="4957295"/>
          <a:ext cx="6305553"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494070"/>
                <a:gridCol w="601792"/>
                <a:gridCol w="603064"/>
                <a:gridCol w="492798"/>
                <a:gridCol w="547931"/>
                <a:gridCol w="547931"/>
                <a:gridCol w="476808"/>
                <a:gridCol w="710005"/>
                <a:gridCol w="456980"/>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(n=4807)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n=172)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(n=392)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 1-5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6-10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a:solidFill>
                            <a:srgbClr val="002060"/>
                          </a:solidFill>
                          <a:latin typeface="Calibri"/>
                          <a:ea typeface="+mn-ea"/>
                          <a:cs typeface="+mn-cs"/>
                        </a:rPr>
                        <a:t> M E A 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2.3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304801" y="6669405"/>
          <a:ext cx="6351269"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85284"/>
                <a:gridCol w="673354"/>
                <a:gridCol w="673354"/>
                <a:gridCol w="673354"/>
                <a:gridCol w="673354"/>
                <a:gridCol w="589185"/>
                <a:gridCol w="673354"/>
                <a:gridCol w="505015"/>
                <a:gridCol w="50501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(n=4807)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 1-5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6-10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a:solidFill>
                            <a:srgbClr val="002060"/>
                          </a:solidFill>
                          <a:latin typeface="Calibri"/>
                          <a:ea typeface="+mn-ea"/>
                          <a:cs typeface="+mn-cs"/>
                        </a:rPr>
                        <a:t> M E A 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2060"/>
                          </a:solidFill>
                          <a:latin typeface="Calibri"/>
                          <a:ea typeface="+mn-ea"/>
                          <a:cs typeface="+mn-cs"/>
                        </a:rPr>
                        <a:t>5.2</a:t>
                      </a:r>
                      <a:endParaRPr lang="en-US" sz="1000" b="1" i="0" u="none" strike="noStrike" kern="1200" dirty="0">
                        <a:solidFill>
                          <a:srgbClr val="00206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marL="0" algn="ctr" defTabSz="914400" rtl="0" eaLnBrk="1" fontAlgn="ctr" latinLnBrk="0" hangingPunct="1"/>
                      <a:r>
                        <a:rPr lang="en-US" sz="1000" b="1" i="0" u="none" strike="noStrike" kern="1200" dirty="0">
                          <a:solidFill>
                            <a:srgbClr val="002060"/>
                          </a:solidFill>
                          <a:latin typeface="Calibri"/>
                          <a:ea typeface="+mn-ea"/>
                          <a:cs typeface="+mn-cs"/>
                        </a:rPr>
                        <a:t>5.9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5" name="TextBox 14"/>
          <p:cNvSpPr txBox="1"/>
          <p:nvPr/>
        </p:nvSpPr>
        <p:spPr>
          <a:xfrm>
            <a:off x="3716667" y="9669645"/>
            <a:ext cx="1705916"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mezzanine floors</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7.12 STORAGE LEVELS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07" name="TextBox 106"/>
          <p:cNvSpPr txBox="1"/>
          <p:nvPr/>
        </p:nvSpPr>
        <p:spPr>
          <a:xfrm>
            <a:off x="139699" y="1104900"/>
            <a:ext cx="3683153" cy="369332"/>
          </a:xfrm>
          <a:prstGeom prst="rect">
            <a:avLst/>
          </a:prstGeom>
          <a:noFill/>
        </p:spPr>
        <p:txBody>
          <a:bodyPr wrap="square" rtlCol="0">
            <a:spAutoFit/>
          </a:bodyPr>
          <a:lstStyle/>
          <a:p>
            <a:pPr algn="l"/>
            <a:r>
              <a:rPr lang="en-US" sz="1800" b="1" i="1" u="sng" dirty="0" smtClean="0">
                <a:solidFill>
                  <a:srgbClr val="002060"/>
                </a:solidFill>
                <a:latin typeface="Calibri" pitchFamily="34" charset="0"/>
              </a:rPr>
              <a:t>Racking System</a:t>
            </a:r>
            <a:endParaRPr lang="en-US" sz="1800" b="1" i="1" u="sng" dirty="0">
              <a:solidFill>
                <a:srgbClr val="002060"/>
              </a:solidFill>
              <a:latin typeface="Calibri" pitchFamily="34" charset="0"/>
            </a:endParaRPr>
          </a:p>
        </p:txBody>
      </p:sp>
      <p:cxnSp>
        <p:nvCxnSpPr>
          <p:cNvPr id="40" name="Straight Connector 39"/>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sp>
        <p:nvSpPr>
          <p:cNvPr id="41" name="TextBox 40"/>
          <p:cNvSpPr txBox="1"/>
          <p:nvPr/>
        </p:nvSpPr>
        <p:spPr>
          <a:xfrm>
            <a:off x="330199" y="5346692"/>
            <a:ext cx="3384551"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graphicFrame>
        <p:nvGraphicFramePr>
          <p:cNvPr id="42" name="Table 41"/>
          <p:cNvGraphicFramePr>
            <a:graphicFrameLocks noGrp="1"/>
          </p:cNvGraphicFramePr>
          <p:nvPr/>
        </p:nvGraphicFramePr>
        <p:xfrm>
          <a:off x="838200" y="2096580"/>
          <a:ext cx="657166" cy="1783269"/>
        </p:xfrm>
        <a:graphic>
          <a:graphicData uri="http://schemas.openxmlformats.org/drawingml/2006/table">
            <a:tbl>
              <a:tblPr/>
              <a:tblGrid>
                <a:gridCol w="657166"/>
              </a:tblGrid>
              <a:tr h="594423">
                <a:tc>
                  <a:txBody>
                    <a:bodyPr/>
                    <a:lstStyle/>
                    <a:p>
                      <a:pPr algn="r" fontAlgn="ctr"/>
                      <a:r>
                        <a:rPr lang="en-US" sz="850" b="0" i="0" u="none" strike="noStrike" kern="1200" dirty="0">
                          <a:solidFill>
                            <a:srgbClr val="002060"/>
                          </a:solidFill>
                          <a:latin typeface="Calibri"/>
                          <a:ea typeface="+mn-ea"/>
                          <a:cs typeface="+mn-cs"/>
                        </a:rPr>
                        <a:t> 1-5</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594423">
                <a:tc>
                  <a:txBody>
                    <a:bodyPr/>
                    <a:lstStyle/>
                    <a:p>
                      <a:pPr algn="r" fontAlgn="ctr"/>
                      <a:r>
                        <a:rPr lang="en-US" sz="850" b="0" i="0" u="none" strike="noStrike" kern="1200" dirty="0">
                          <a:solidFill>
                            <a:srgbClr val="002060"/>
                          </a:solidFill>
                          <a:latin typeface="Calibri"/>
                          <a:ea typeface="+mn-ea"/>
                          <a:cs typeface="+mn-cs"/>
                        </a:rPr>
                        <a:t> 6-10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94423">
                <a:tc>
                  <a:txBody>
                    <a:bodyPr/>
                    <a:lstStyle/>
                    <a:p>
                      <a:pPr algn="r" fontAlgn="ctr"/>
                      <a:r>
                        <a:rPr lang="en-US" sz="850" b="0" i="0" u="none" strike="noStrike" kern="1200" dirty="0" smtClean="0">
                          <a:solidFill>
                            <a:srgbClr val="002060"/>
                          </a:solidFill>
                          <a:latin typeface="Calibri"/>
                          <a:ea typeface="+mn-ea"/>
                          <a:cs typeface="+mn-cs"/>
                        </a:rPr>
                        <a:t> DK/CS</a:t>
                      </a:r>
                      <a:endParaRPr lang="en-US" sz="85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43" name="Chart 42"/>
          <p:cNvGraphicFramePr/>
          <p:nvPr/>
        </p:nvGraphicFramePr>
        <p:xfrm>
          <a:off x="1121017" y="2047606"/>
          <a:ext cx="1355483" cy="2074452"/>
        </p:xfrm>
        <a:graphic>
          <a:graphicData uri="http://schemas.openxmlformats.org/drawingml/2006/chart">
            <c:chart xmlns:c="http://schemas.openxmlformats.org/drawingml/2006/chart" xmlns:r="http://schemas.openxmlformats.org/officeDocument/2006/relationships" r:id="rId2"/>
          </a:graphicData>
        </a:graphic>
      </p:graphicFrame>
      <p:grpSp>
        <p:nvGrpSpPr>
          <p:cNvPr id="2" name="Group 15"/>
          <p:cNvGrpSpPr/>
          <p:nvPr/>
        </p:nvGrpSpPr>
        <p:grpSpPr>
          <a:xfrm rot="21341217">
            <a:off x="1208474" y="3966702"/>
            <a:ext cx="745089" cy="425277"/>
            <a:chOff x="5431449" y="3593431"/>
            <a:chExt cx="1304698" cy="788099"/>
          </a:xfrm>
        </p:grpSpPr>
        <p:pic>
          <p:nvPicPr>
            <p:cNvPr id="45"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46"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4.4</a:t>
              </a:r>
            </a:p>
          </p:txBody>
        </p:sp>
      </p:grpSp>
      <p:graphicFrame>
        <p:nvGraphicFramePr>
          <p:cNvPr id="47" name="Chart 46"/>
          <p:cNvGraphicFramePr/>
          <p:nvPr/>
        </p:nvGraphicFramePr>
        <p:xfrm>
          <a:off x="5731117" y="2047606"/>
          <a:ext cx="1355483" cy="2074452"/>
        </p:xfrm>
        <a:graphic>
          <a:graphicData uri="http://schemas.openxmlformats.org/drawingml/2006/chart">
            <c:chart xmlns:c="http://schemas.openxmlformats.org/drawingml/2006/chart" xmlns:r="http://schemas.openxmlformats.org/officeDocument/2006/relationships" r:id="rId4"/>
          </a:graphicData>
        </a:graphic>
      </p:graphicFrame>
      <p:grpSp>
        <p:nvGrpSpPr>
          <p:cNvPr id="3" name="Group 15"/>
          <p:cNvGrpSpPr/>
          <p:nvPr/>
        </p:nvGrpSpPr>
        <p:grpSpPr>
          <a:xfrm rot="21341217">
            <a:off x="5818574" y="3966702"/>
            <a:ext cx="745089" cy="425277"/>
            <a:chOff x="5431449" y="3593431"/>
            <a:chExt cx="1304698" cy="788099"/>
          </a:xfrm>
        </p:grpSpPr>
        <p:pic>
          <p:nvPicPr>
            <p:cNvPr id="49"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5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0.0</a:t>
              </a:r>
            </a:p>
          </p:txBody>
        </p:sp>
      </p:grpSp>
      <p:graphicFrame>
        <p:nvGraphicFramePr>
          <p:cNvPr id="51" name="Chart 50"/>
          <p:cNvGraphicFramePr/>
          <p:nvPr/>
        </p:nvGraphicFramePr>
        <p:xfrm>
          <a:off x="2043037" y="2047606"/>
          <a:ext cx="1355483" cy="2074452"/>
        </p:xfrm>
        <a:graphic>
          <a:graphicData uri="http://schemas.openxmlformats.org/drawingml/2006/chart">
            <c:chart xmlns:c="http://schemas.openxmlformats.org/drawingml/2006/chart" xmlns:r="http://schemas.openxmlformats.org/officeDocument/2006/relationships" r:id="rId5"/>
          </a:graphicData>
        </a:graphic>
      </p:graphicFrame>
      <p:grpSp>
        <p:nvGrpSpPr>
          <p:cNvPr id="5" name="Group 15"/>
          <p:cNvGrpSpPr/>
          <p:nvPr/>
        </p:nvGrpSpPr>
        <p:grpSpPr>
          <a:xfrm rot="21341217">
            <a:off x="2130494" y="3966702"/>
            <a:ext cx="745089" cy="425277"/>
            <a:chOff x="5431449" y="3593431"/>
            <a:chExt cx="1304698" cy="788099"/>
          </a:xfrm>
        </p:grpSpPr>
        <p:pic>
          <p:nvPicPr>
            <p:cNvPr id="53"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55"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4.4</a:t>
              </a:r>
            </a:p>
          </p:txBody>
        </p:sp>
      </p:grpSp>
      <p:graphicFrame>
        <p:nvGraphicFramePr>
          <p:cNvPr id="56" name="Chart 55"/>
          <p:cNvGraphicFramePr/>
          <p:nvPr/>
        </p:nvGraphicFramePr>
        <p:xfrm>
          <a:off x="2965057" y="2047606"/>
          <a:ext cx="1355483" cy="2074452"/>
        </p:xfrm>
        <a:graphic>
          <a:graphicData uri="http://schemas.openxmlformats.org/drawingml/2006/chart">
            <c:chart xmlns:c="http://schemas.openxmlformats.org/drawingml/2006/chart" xmlns:r="http://schemas.openxmlformats.org/officeDocument/2006/relationships" r:id="rId6"/>
          </a:graphicData>
        </a:graphic>
      </p:graphicFrame>
      <p:grpSp>
        <p:nvGrpSpPr>
          <p:cNvPr id="6" name="Group 15"/>
          <p:cNvGrpSpPr/>
          <p:nvPr/>
        </p:nvGrpSpPr>
        <p:grpSpPr>
          <a:xfrm rot="21341217">
            <a:off x="3052514" y="3966702"/>
            <a:ext cx="745089" cy="425277"/>
            <a:chOff x="5431449" y="3593431"/>
            <a:chExt cx="1304698" cy="788099"/>
          </a:xfrm>
        </p:grpSpPr>
        <p:pic>
          <p:nvPicPr>
            <p:cNvPr id="58"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60"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4.5</a:t>
              </a:r>
            </a:p>
          </p:txBody>
        </p:sp>
      </p:grpSp>
      <p:graphicFrame>
        <p:nvGraphicFramePr>
          <p:cNvPr id="61" name="Chart 60"/>
          <p:cNvGraphicFramePr/>
          <p:nvPr/>
        </p:nvGraphicFramePr>
        <p:xfrm>
          <a:off x="3887077" y="2047606"/>
          <a:ext cx="1355483" cy="2074452"/>
        </p:xfrm>
        <a:graphic>
          <a:graphicData uri="http://schemas.openxmlformats.org/drawingml/2006/chart">
            <c:chart xmlns:c="http://schemas.openxmlformats.org/drawingml/2006/chart" xmlns:r="http://schemas.openxmlformats.org/officeDocument/2006/relationships" r:id="rId7"/>
          </a:graphicData>
        </a:graphic>
      </p:graphicFrame>
      <p:grpSp>
        <p:nvGrpSpPr>
          <p:cNvPr id="7" name="Group 15"/>
          <p:cNvGrpSpPr/>
          <p:nvPr/>
        </p:nvGrpSpPr>
        <p:grpSpPr>
          <a:xfrm rot="21341217">
            <a:off x="3974534" y="3966702"/>
            <a:ext cx="745089" cy="425277"/>
            <a:chOff x="5431449" y="3593431"/>
            <a:chExt cx="1304698" cy="788099"/>
          </a:xfrm>
        </p:grpSpPr>
        <p:pic>
          <p:nvPicPr>
            <p:cNvPr id="64"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65" name="Rectangle 68"/>
            <p:cNvSpPr>
              <a:spLocks noChangeArrowheads="1"/>
            </p:cNvSpPr>
            <p:nvPr/>
          </p:nvSpPr>
          <p:spPr bwMode="auto">
            <a:xfrm rot="21447237">
              <a:off x="5515121" y="3684639"/>
              <a:ext cx="1169558" cy="564593"/>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4.1</a:t>
              </a:r>
            </a:p>
          </p:txBody>
        </p:sp>
      </p:grpSp>
      <p:graphicFrame>
        <p:nvGraphicFramePr>
          <p:cNvPr id="66" name="Chart 65"/>
          <p:cNvGraphicFramePr/>
          <p:nvPr/>
        </p:nvGraphicFramePr>
        <p:xfrm>
          <a:off x="4809097" y="2047606"/>
          <a:ext cx="1355483" cy="2074452"/>
        </p:xfrm>
        <a:graphic>
          <a:graphicData uri="http://schemas.openxmlformats.org/drawingml/2006/chart">
            <c:chart xmlns:c="http://schemas.openxmlformats.org/drawingml/2006/chart" xmlns:r="http://schemas.openxmlformats.org/officeDocument/2006/relationships" r:id="rId8"/>
          </a:graphicData>
        </a:graphic>
      </p:graphicFrame>
      <p:grpSp>
        <p:nvGrpSpPr>
          <p:cNvPr id="9" name="Group 15"/>
          <p:cNvGrpSpPr/>
          <p:nvPr/>
        </p:nvGrpSpPr>
        <p:grpSpPr>
          <a:xfrm rot="21341217">
            <a:off x="4896554" y="3966702"/>
            <a:ext cx="745089" cy="425277"/>
            <a:chOff x="5431449" y="3593431"/>
            <a:chExt cx="1304698" cy="788099"/>
          </a:xfrm>
        </p:grpSpPr>
        <p:pic>
          <p:nvPicPr>
            <p:cNvPr id="68"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6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1.3</a:t>
              </a:r>
            </a:p>
          </p:txBody>
        </p:sp>
      </p:grpSp>
      <p:sp>
        <p:nvSpPr>
          <p:cNvPr id="70" name="Round Diagonal Corner Rectangle 69"/>
          <p:cNvSpPr/>
          <p:nvPr/>
        </p:nvSpPr>
        <p:spPr bwMode="auto">
          <a:xfrm>
            <a:off x="338287" y="4432454"/>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Rack system is adopted only 128 CSs.</a:t>
            </a:r>
          </a:p>
          <a:p>
            <a:pPr marL="177800" lvl="1" indent="-177800" algn="l">
              <a:buFont typeface="Arial" pitchFamily="34" charset="0"/>
              <a:buChar char="•"/>
            </a:pPr>
            <a:r>
              <a:rPr lang="en-US" sz="1200" dirty="0" smtClean="0">
                <a:solidFill>
                  <a:srgbClr val="002060"/>
                </a:solidFill>
                <a:latin typeface="Calibri" pitchFamily="34" charset="0"/>
              </a:rPr>
              <a:t>Over half of the Type H cold stores have 1-5 levels and 1/3</a:t>
            </a:r>
            <a:r>
              <a:rPr lang="en-US" sz="1200" baseline="30000" dirty="0" smtClean="0">
                <a:solidFill>
                  <a:srgbClr val="002060"/>
                </a:solidFill>
                <a:latin typeface="Calibri" pitchFamily="34" charset="0"/>
              </a:rPr>
              <a:t>rd</a:t>
            </a:r>
            <a:r>
              <a:rPr lang="en-US" sz="1200" dirty="0" smtClean="0">
                <a:solidFill>
                  <a:srgbClr val="002060"/>
                </a:solidFill>
                <a:latin typeface="Calibri" pitchFamily="34" charset="0"/>
              </a:rPr>
              <a:t> of them have between 6-10 levels in their racking systems.</a:t>
            </a:r>
            <a:endParaRPr lang="en-US" sz="1200" dirty="0">
              <a:solidFill>
                <a:srgbClr val="002060"/>
              </a:solidFill>
              <a:latin typeface="Calibri" pitchFamily="34" charset="0"/>
            </a:endParaRPr>
          </a:p>
        </p:txBody>
      </p:sp>
      <p:cxnSp>
        <p:nvCxnSpPr>
          <p:cNvPr id="71" name="Straight Connector 70"/>
          <p:cNvCxnSpPr/>
          <p:nvPr/>
        </p:nvCxnSpPr>
        <p:spPr bwMode="auto">
          <a:xfrm>
            <a:off x="365760" y="5316620"/>
            <a:ext cx="6126480" cy="0"/>
          </a:xfrm>
          <a:prstGeom prst="line">
            <a:avLst/>
          </a:prstGeom>
          <a:solidFill>
            <a:schemeClr val="accent1"/>
          </a:solidFill>
          <a:ln w="12700" cap="flat" cmpd="sng" algn="ctr">
            <a:solidFill>
              <a:srgbClr val="002060"/>
            </a:solidFill>
            <a:prstDash val="dash"/>
            <a:round/>
            <a:headEnd type="none" w="med" len="med"/>
            <a:tailEnd type="none" w="med" len="med"/>
          </a:ln>
          <a:effectLst/>
        </p:spPr>
      </p:cxnSp>
      <p:graphicFrame>
        <p:nvGraphicFramePr>
          <p:cNvPr id="72" name="Chart 71"/>
          <p:cNvGraphicFramePr/>
          <p:nvPr/>
        </p:nvGraphicFramePr>
        <p:xfrm>
          <a:off x="1121017" y="6093733"/>
          <a:ext cx="1355483" cy="2074452"/>
        </p:xfrm>
        <a:graphic>
          <a:graphicData uri="http://schemas.openxmlformats.org/drawingml/2006/chart">
            <c:chart xmlns:c="http://schemas.openxmlformats.org/drawingml/2006/chart" xmlns:r="http://schemas.openxmlformats.org/officeDocument/2006/relationships" r:id="rId9"/>
          </a:graphicData>
        </a:graphic>
      </p:graphicFrame>
      <p:grpSp>
        <p:nvGrpSpPr>
          <p:cNvPr id="10" name="Group 15"/>
          <p:cNvGrpSpPr/>
          <p:nvPr/>
        </p:nvGrpSpPr>
        <p:grpSpPr>
          <a:xfrm rot="21341217">
            <a:off x="1208474" y="8012829"/>
            <a:ext cx="745089" cy="425277"/>
            <a:chOff x="5431449" y="3593431"/>
            <a:chExt cx="1304698" cy="788099"/>
          </a:xfrm>
        </p:grpSpPr>
        <p:pic>
          <p:nvPicPr>
            <p:cNvPr id="76"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7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4.4</a:t>
              </a:r>
            </a:p>
          </p:txBody>
        </p:sp>
      </p:grpSp>
      <p:graphicFrame>
        <p:nvGraphicFramePr>
          <p:cNvPr id="88" name="Chart 87"/>
          <p:cNvGraphicFramePr/>
          <p:nvPr/>
        </p:nvGraphicFramePr>
        <p:xfrm>
          <a:off x="5720227" y="6093733"/>
          <a:ext cx="1355483" cy="2074452"/>
        </p:xfrm>
        <a:graphic>
          <a:graphicData uri="http://schemas.openxmlformats.org/drawingml/2006/chart">
            <c:chart xmlns:c="http://schemas.openxmlformats.org/drawingml/2006/chart" xmlns:r="http://schemas.openxmlformats.org/officeDocument/2006/relationships" r:id="rId10"/>
          </a:graphicData>
        </a:graphic>
      </p:graphicFrame>
      <p:grpSp>
        <p:nvGrpSpPr>
          <p:cNvPr id="11" name="Group 15"/>
          <p:cNvGrpSpPr/>
          <p:nvPr/>
        </p:nvGrpSpPr>
        <p:grpSpPr>
          <a:xfrm rot="21341217">
            <a:off x="5807684" y="8012829"/>
            <a:ext cx="745089" cy="425277"/>
            <a:chOff x="5431449" y="3593431"/>
            <a:chExt cx="1304698" cy="788099"/>
          </a:xfrm>
        </p:grpSpPr>
        <p:pic>
          <p:nvPicPr>
            <p:cNvPr id="94"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9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3.5</a:t>
              </a:r>
            </a:p>
          </p:txBody>
        </p:sp>
      </p:grpSp>
      <p:graphicFrame>
        <p:nvGraphicFramePr>
          <p:cNvPr id="100" name="Chart 99"/>
          <p:cNvGraphicFramePr/>
          <p:nvPr/>
        </p:nvGraphicFramePr>
        <p:xfrm>
          <a:off x="2270819" y="6093733"/>
          <a:ext cx="1355483" cy="2074452"/>
        </p:xfrm>
        <a:graphic>
          <a:graphicData uri="http://schemas.openxmlformats.org/drawingml/2006/chart">
            <c:chart xmlns:c="http://schemas.openxmlformats.org/drawingml/2006/chart" xmlns:r="http://schemas.openxmlformats.org/officeDocument/2006/relationships" r:id="rId11"/>
          </a:graphicData>
        </a:graphic>
      </p:graphicFrame>
      <p:grpSp>
        <p:nvGrpSpPr>
          <p:cNvPr id="12" name="Group 15"/>
          <p:cNvGrpSpPr/>
          <p:nvPr/>
        </p:nvGrpSpPr>
        <p:grpSpPr>
          <a:xfrm rot="21341217">
            <a:off x="2358276" y="8012829"/>
            <a:ext cx="745089" cy="425277"/>
            <a:chOff x="5431449" y="3593431"/>
            <a:chExt cx="1304698" cy="788099"/>
          </a:xfrm>
        </p:grpSpPr>
        <p:pic>
          <p:nvPicPr>
            <p:cNvPr id="108"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09"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6.6</a:t>
              </a:r>
            </a:p>
          </p:txBody>
        </p:sp>
      </p:grpSp>
      <p:graphicFrame>
        <p:nvGraphicFramePr>
          <p:cNvPr id="110" name="Chart 109"/>
          <p:cNvGraphicFramePr/>
          <p:nvPr/>
        </p:nvGraphicFramePr>
        <p:xfrm>
          <a:off x="3420621" y="6093733"/>
          <a:ext cx="1355483" cy="2074452"/>
        </p:xfrm>
        <a:graphic>
          <a:graphicData uri="http://schemas.openxmlformats.org/drawingml/2006/chart">
            <c:chart xmlns:c="http://schemas.openxmlformats.org/drawingml/2006/chart" xmlns:r="http://schemas.openxmlformats.org/officeDocument/2006/relationships" r:id="rId12"/>
          </a:graphicData>
        </a:graphic>
      </p:graphicFrame>
      <p:grpSp>
        <p:nvGrpSpPr>
          <p:cNvPr id="13" name="Group 15"/>
          <p:cNvGrpSpPr/>
          <p:nvPr/>
        </p:nvGrpSpPr>
        <p:grpSpPr>
          <a:xfrm rot="21341217">
            <a:off x="3508078" y="8012829"/>
            <a:ext cx="745089" cy="425277"/>
            <a:chOff x="5431449" y="3593431"/>
            <a:chExt cx="1304698" cy="788099"/>
          </a:xfrm>
        </p:grpSpPr>
        <p:pic>
          <p:nvPicPr>
            <p:cNvPr id="112"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13"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4.4</a:t>
              </a:r>
            </a:p>
          </p:txBody>
        </p:sp>
      </p:grpSp>
      <p:graphicFrame>
        <p:nvGraphicFramePr>
          <p:cNvPr id="114" name="Chart 113"/>
          <p:cNvGraphicFramePr/>
          <p:nvPr/>
        </p:nvGraphicFramePr>
        <p:xfrm>
          <a:off x="4570423" y="6093733"/>
          <a:ext cx="1355483" cy="2074452"/>
        </p:xfrm>
        <a:graphic>
          <a:graphicData uri="http://schemas.openxmlformats.org/drawingml/2006/chart">
            <c:chart xmlns:c="http://schemas.openxmlformats.org/drawingml/2006/chart" xmlns:r="http://schemas.openxmlformats.org/officeDocument/2006/relationships" r:id="rId13"/>
          </a:graphicData>
        </a:graphic>
      </p:graphicFrame>
      <p:grpSp>
        <p:nvGrpSpPr>
          <p:cNvPr id="14" name="Group 15"/>
          <p:cNvGrpSpPr/>
          <p:nvPr/>
        </p:nvGrpSpPr>
        <p:grpSpPr>
          <a:xfrm rot="21341217">
            <a:off x="4657880" y="8012829"/>
            <a:ext cx="745089" cy="425277"/>
            <a:chOff x="5431449" y="3593431"/>
            <a:chExt cx="1304698" cy="788099"/>
          </a:xfrm>
        </p:grpSpPr>
        <p:pic>
          <p:nvPicPr>
            <p:cNvPr id="116" name="Picture 67" descr="Post_blue-pin.jpg"/>
            <p:cNvPicPr>
              <a:picLocks noChangeAspect="1"/>
            </p:cNvPicPr>
            <p:nvPr/>
          </p:nvPicPr>
          <p:blipFill>
            <a:blip r:embed="rId3" cstate="print"/>
            <a:srcRect/>
            <a:stretch>
              <a:fillRect/>
            </a:stretch>
          </p:blipFill>
          <p:spPr bwMode="auto">
            <a:xfrm>
              <a:off x="5431449" y="3593431"/>
              <a:ext cx="1304698" cy="788099"/>
            </a:xfrm>
            <a:prstGeom prst="rect">
              <a:avLst/>
            </a:prstGeom>
            <a:noFill/>
            <a:ln w="9525">
              <a:noFill/>
              <a:miter lim="800000"/>
              <a:headEnd/>
              <a:tailEnd/>
            </a:ln>
          </p:spPr>
        </p:pic>
        <p:sp>
          <p:nvSpPr>
            <p:cNvPr id="117" name="Rectangle 68"/>
            <p:cNvSpPr>
              <a:spLocks noChangeArrowheads="1"/>
            </p:cNvSpPr>
            <p:nvPr/>
          </p:nvSpPr>
          <p:spPr bwMode="auto">
            <a:xfrm rot="21447237">
              <a:off x="5515121" y="3684640"/>
              <a:ext cx="1169558" cy="564594"/>
            </a:xfrm>
            <a:prstGeom prst="rect">
              <a:avLst/>
            </a:prstGeom>
            <a:noFill/>
            <a:ln w="19050" algn="ctr">
              <a:noFill/>
              <a:round/>
              <a:headEnd/>
              <a:tailEnd/>
            </a:ln>
          </p:spPr>
          <p:txBody>
            <a:bodyPr wrap="none" anchor="ctr"/>
            <a:lstStyle/>
            <a:p>
              <a:r>
                <a:rPr lang="en-US" sz="800" b="1" dirty="0">
                  <a:solidFill>
                    <a:srgbClr val="002060"/>
                  </a:solidFill>
                  <a:latin typeface="Lucida Calligraphy" pitchFamily="66" charset="0"/>
                </a:rPr>
                <a:t>MEAN </a:t>
              </a:r>
              <a:br>
                <a:rPr lang="en-US" sz="800" b="1" dirty="0">
                  <a:solidFill>
                    <a:srgbClr val="002060"/>
                  </a:solidFill>
                  <a:latin typeface="Lucida Calligraphy" pitchFamily="66" charset="0"/>
                </a:rPr>
              </a:br>
              <a:r>
                <a:rPr lang="en-US" sz="800" b="1" dirty="0" smtClean="0">
                  <a:solidFill>
                    <a:srgbClr val="002060"/>
                  </a:solidFill>
                  <a:latin typeface="Lucida Calligraphy" pitchFamily="66" charset="0"/>
                </a:rPr>
                <a:t>4.5</a:t>
              </a:r>
            </a:p>
          </p:txBody>
        </p:sp>
      </p:grpSp>
      <p:sp>
        <p:nvSpPr>
          <p:cNvPr id="118" name="Round Diagonal Corner Rectangle 117"/>
          <p:cNvSpPr/>
          <p:nvPr/>
        </p:nvSpPr>
        <p:spPr bwMode="auto">
          <a:xfrm>
            <a:off x="338287" y="8579726"/>
            <a:ext cx="6309360" cy="713481"/>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67% cold stores in the Southern zone have 1-5 levels in their racking systems.</a:t>
            </a:r>
          </a:p>
          <a:p>
            <a:pPr marL="177800" lvl="1" indent="-177800" algn="l">
              <a:buFont typeface="Arial" pitchFamily="34" charset="0"/>
              <a:buChar char="•"/>
            </a:pPr>
            <a:r>
              <a:rPr lang="en-US" sz="1200" dirty="0" smtClean="0">
                <a:solidFill>
                  <a:srgbClr val="002060"/>
                </a:solidFill>
                <a:latin typeface="Calibri" pitchFamily="34" charset="0"/>
              </a:rPr>
              <a:t>Even in East and West 1-5 level is used in the racking system</a:t>
            </a:r>
          </a:p>
          <a:p>
            <a:pPr marL="177800" lvl="1" indent="-177800" algn="l">
              <a:buFont typeface="Arial" pitchFamily="34" charset="0"/>
              <a:buChar char="•"/>
            </a:pPr>
            <a:r>
              <a:rPr lang="en-US" sz="1200" dirty="0" smtClean="0">
                <a:solidFill>
                  <a:srgbClr val="002060"/>
                </a:solidFill>
                <a:latin typeface="Calibri" pitchFamily="34" charset="0"/>
              </a:rPr>
              <a:t>In contrast in North zone, 81% of CSs have 6-10 levels of storage in rack system</a:t>
            </a:r>
            <a:endParaRPr lang="en-US" sz="1200" dirty="0">
              <a:solidFill>
                <a:srgbClr val="002060"/>
              </a:solidFill>
              <a:latin typeface="Calibri" pitchFamily="34" charset="0"/>
            </a:endParaRPr>
          </a:p>
        </p:txBody>
      </p:sp>
      <p:sp>
        <p:nvSpPr>
          <p:cNvPr id="119" name="TextBox 118"/>
          <p:cNvSpPr txBox="1"/>
          <p:nvPr/>
        </p:nvSpPr>
        <p:spPr>
          <a:xfrm>
            <a:off x="1381477" y="1660426"/>
            <a:ext cx="595036"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n=128)</a:t>
            </a:r>
            <a:endParaRPr lang="en-US" sz="1000" b="1" dirty="0">
              <a:solidFill>
                <a:srgbClr val="002060"/>
              </a:solidFill>
              <a:latin typeface="Calibri" pitchFamily="34" charset="0"/>
            </a:endParaRPr>
          </a:p>
        </p:txBody>
      </p:sp>
      <p:sp>
        <p:nvSpPr>
          <p:cNvPr id="120" name="TextBox 119"/>
          <p:cNvSpPr txBox="1"/>
          <p:nvPr/>
        </p:nvSpPr>
        <p:spPr>
          <a:xfrm>
            <a:off x="2259405" y="1660426"/>
            <a:ext cx="551754"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n=73)</a:t>
            </a:r>
            <a:endParaRPr lang="en-US" sz="1000" b="1" dirty="0">
              <a:solidFill>
                <a:srgbClr val="002060"/>
              </a:solidFill>
              <a:latin typeface="Calibri" pitchFamily="34" charset="0"/>
            </a:endParaRPr>
          </a:p>
        </p:txBody>
      </p:sp>
      <p:sp>
        <p:nvSpPr>
          <p:cNvPr id="121" name="TextBox 120"/>
          <p:cNvSpPr txBox="1"/>
          <p:nvPr/>
        </p:nvSpPr>
        <p:spPr>
          <a:xfrm>
            <a:off x="3159775" y="1660426"/>
            <a:ext cx="569387"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n=41)</a:t>
            </a:r>
            <a:endParaRPr lang="en-US" sz="1000" b="1" dirty="0">
              <a:solidFill>
                <a:srgbClr val="002060"/>
              </a:solidFill>
              <a:latin typeface="Calibri" pitchFamily="34" charset="0"/>
            </a:endParaRPr>
          </a:p>
        </p:txBody>
      </p:sp>
      <p:sp>
        <p:nvSpPr>
          <p:cNvPr id="122" name="TextBox 121"/>
          <p:cNvSpPr txBox="1"/>
          <p:nvPr/>
        </p:nvSpPr>
        <p:spPr>
          <a:xfrm>
            <a:off x="4077778" y="1660426"/>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n=35)</a:t>
            </a:r>
            <a:endParaRPr lang="en-US" sz="1000" b="1" dirty="0">
              <a:solidFill>
                <a:srgbClr val="002060"/>
              </a:solidFill>
              <a:latin typeface="Calibri" pitchFamily="34" charset="0"/>
            </a:endParaRPr>
          </a:p>
        </p:txBody>
      </p:sp>
      <p:sp>
        <p:nvSpPr>
          <p:cNvPr id="123" name="TextBox 122"/>
          <p:cNvSpPr txBox="1"/>
          <p:nvPr/>
        </p:nvSpPr>
        <p:spPr>
          <a:xfrm>
            <a:off x="5039061" y="16604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a:t>
            </a:r>
            <a:endParaRPr lang="en-US" sz="1000" b="1" dirty="0">
              <a:solidFill>
                <a:srgbClr val="002060"/>
              </a:solidFill>
              <a:latin typeface="Calibri" pitchFamily="34" charset="0"/>
            </a:endParaRPr>
          </a:p>
        </p:txBody>
      </p:sp>
      <p:sp>
        <p:nvSpPr>
          <p:cNvPr id="124" name="TextBox 123"/>
          <p:cNvSpPr txBox="1"/>
          <p:nvPr/>
        </p:nvSpPr>
        <p:spPr>
          <a:xfrm>
            <a:off x="5947445" y="1506538"/>
            <a:ext cx="654345"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a:t>
            </a:r>
            <a:endParaRPr lang="en-US" sz="1000" b="1" dirty="0">
              <a:solidFill>
                <a:srgbClr val="002060"/>
              </a:solidFill>
              <a:latin typeface="Calibri" pitchFamily="34" charset="0"/>
            </a:endParaRPr>
          </a:p>
        </p:txBody>
      </p:sp>
      <p:sp>
        <p:nvSpPr>
          <p:cNvPr id="125" name="TextBox 124"/>
          <p:cNvSpPr txBox="1"/>
          <p:nvPr/>
        </p:nvSpPr>
        <p:spPr>
          <a:xfrm>
            <a:off x="1381477" y="5678230"/>
            <a:ext cx="595036"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n=128)</a:t>
            </a:r>
            <a:endParaRPr lang="en-US" sz="1000" b="1" dirty="0">
              <a:solidFill>
                <a:srgbClr val="002060"/>
              </a:solidFill>
              <a:latin typeface="Calibri" pitchFamily="34" charset="0"/>
            </a:endParaRPr>
          </a:p>
        </p:txBody>
      </p:sp>
      <p:sp>
        <p:nvSpPr>
          <p:cNvPr id="126" name="TextBox 125"/>
          <p:cNvSpPr txBox="1"/>
          <p:nvPr/>
        </p:nvSpPr>
        <p:spPr>
          <a:xfrm>
            <a:off x="2530984" y="5678230"/>
            <a:ext cx="529312"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n=16</a:t>
            </a:r>
            <a:r>
              <a:rPr lang="en-US" sz="1000" b="1" dirty="0" smtClean="0">
                <a:solidFill>
                  <a:srgbClr val="002060"/>
                </a:solidFill>
                <a:latin typeface="Calibri" pitchFamily="34" charset="0"/>
              </a:rPr>
              <a:t>	)</a:t>
            </a:r>
            <a:endParaRPr lang="en-US" sz="1000" b="1" dirty="0">
              <a:solidFill>
                <a:srgbClr val="002060"/>
              </a:solidFill>
              <a:latin typeface="Calibri" pitchFamily="34" charset="0"/>
            </a:endParaRPr>
          </a:p>
        </p:txBody>
      </p:sp>
      <p:sp>
        <p:nvSpPr>
          <p:cNvPr id="127" name="TextBox 126"/>
          <p:cNvSpPr txBox="1"/>
          <p:nvPr/>
        </p:nvSpPr>
        <p:spPr>
          <a:xfrm>
            <a:off x="3648430" y="5678230"/>
            <a:ext cx="529312"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n=11)</a:t>
            </a:r>
            <a:endParaRPr lang="en-US" sz="1000" b="1" dirty="0">
              <a:solidFill>
                <a:srgbClr val="002060"/>
              </a:solidFill>
              <a:latin typeface="Calibri" pitchFamily="34" charset="0"/>
            </a:endParaRPr>
          </a:p>
        </p:txBody>
      </p:sp>
      <p:sp>
        <p:nvSpPr>
          <p:cNvPr id="128" name="TextBox 127"/>
          <p:cNvSpPr txBox="1"/>
          <p:nvPr/>
        </p:nvSpPr>
        <p:spPr>
          <a:xfrm>
            <a:off x="4797937" y="5678230"/>
            <a:ext cx="529312"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n=47)</a:t>
            </a:r>
            <a:endParaRPr lang="en-US" sz="1000" b="1" dirty="0">
              <a:solidFill>
                <a:srgbClr val="002060"/>
              </a:solidFill>
              <a:latin typeface="Calibri" pitchFamily="34" charset="0"/>
            </a:endParaRPr>
          </a:p>
        </p:txBody>
      </p:sp>
      <p:sp>
        <p:nvSpPr>
          <p:cNvPr id="129" name="TextBox 128"/>
          <p:cNvSpPr txBox="1"/>
          <p:nvPr/>
        </p:nvSpPr>
        <p:spPr>
          <a:xfrm>
            <a:off x="5947445" y="5678230"/>
            <a:ext cx="529312"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n=54)</a:t>
            </a:r>
            <a:endParaRPr lang="en-US" sz="1000" b="1" dirty="0">
              <a:solidFill>
                <a:srgbClr val="002060"/>
              </a:solidFill>
              <a:latin typeface="Calibri" pitchFamily="34" charset="0"/>
            </a:endParaRPr>
          </a:p>
        </p:txBody>
      </p:sp>
      <p:graphicFrame>
        <p:nvGraphicFramePr>
          <p:cNvPr id="74" name="Table 73"/>
          <p:cNvGraphicFramePr>
            <a:graphicFrameLocks noGrp="1"/>
          </p:cNvGraphicFramePr>
          <p:nvPr/>
        </p:nvGraphicFramePr>
        <p:xfrm>
          <a:off x="838200" y="6155363"/>
          <a:ext cx="657166" cy="1783269"/>
        </p:xfrm>
        <a:graphic>
          <a:graphicData uri="http://schemas.openxmlformats.org/drawingml/2006/table">
            <a:tbl>
              <a:tblPr/>
              <a:tblGrid>
                <a:gridCol w="657166"/>
              </a:tblGrid>
              <a:tr h="594423">
                <a:tc>
                  <a:txBody>
                    <a:bodyPr/>
                    <a:lstStyle/>
                    <a:p>
                      <a:pPr algn="r" fontAlgn="ctr"/>
                      <a:r>
                        <a:rPr lang="en-US" sz="850" b="0" i="0" u="none" strike="noStrike" kern="1200" dirty="0">
                          <a:solidFill>
                            <a:srgbClr val="002060"/>
                          </a:solidFill>
                          <a:latin typeface="Calibri"/>
                          <a:ea typeface="+mn-ea"/>
                          <a:cs typeface="+mn-cs"/>
                        </a:rPr>
                        <a:t> 1-5</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594423">
                <a:tc>
                  <a:txBody>
                    <a:bodyPr/>
                    <a:lstStyle/>
                    <a:p>
                      <a:pPr algn="r" fontAlgn="ctr"/>
                      <a:r>
                        <a:rPr lang="en-US" sz="850" b="0" i="0" u="none" strike="noStrike" kern="1200" dirty="0">
                          <a:solidFill>
                            <a:srgbClr val="002060"/>
                          </a:solidFill>
                          <a:latin typeface="Calibri"/>
                          <a:ea typeface="+mn-ea"/>
                          <a:cs typeface="+mn-cs"/>
                        </a:rPr>
                        <a:t> 6-10</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94423">
                <a:tc>
                  <a:txBody>
                    <a:bodyPr/>
                    <a:lstStyle/>
                    <a:p>
                      <a:pPr algn="r" fontAlgn="ctr"/>
                      <a:r>
                        <a:rPr lang="en-US" sz="850" b="0" i="0" u="none" strike="noStrike" kern="1200" dirty="0" smtClean="0">
                          <a:solidFill>
                            <a:srgbClr val="002060"/>
                          </a:solidFill>
                          <a:latin typeface="Calibri"/>
                          <a:ea typeface="+mn-ea"/>
                          <a:cs typeface="+mn-cs"/>
                        </a:rPr>
                        <a:t> DK/CS</a:t>
                      </a:r>
                      <a:endParaRPr lang="en-US" sz="85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sp>
        <p:nvSpPr>
          <p:cNvPr id="79" name="TextBox 78"/>
          <p:cNvSpPr txBox="1"/>
          <p:nvPr/>
        </p:nvSpPr>
        <p:spPr>
          <a:xfrm>
            <a:off x="3716667" y="9669645"/>
            <a:ext cx="1705916"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mezzanine floors</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7.12 STORAGE LEVELS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7" name="TextBox 36"/>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0" name="TextBox 9"/>
          <p:cNvSpPr txBox="1"/>
          <p:nvPr/>
        </p:nvSpPr>
        <p:spPr>
          <a:xfrm>
            <a:off x="3716667" y="9669645"/>
            <a:ext cx="1705916"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mezzanine floors</a:t>
            </a:r>
            <a:endParaRPr lang="en-US" sz="900" b="1" dirty="0">
              <a:solidFill>
                <a:srgbClr val="FF0000"/>
              </a:solidFill>
              <a:latin typeface="Calibri" pitchFamily="34" charset="0"/>
            </a:endParaRPr>
          </a:p>
        </p:txBody>
      </p:sp>
      <p:sp>
        <p:nvSpPr>
          <p:cNvPr id="14" name="Round Diagonal Corner Rectangle 13"/>
          <p:cNvSpPr/>
          <p:nvPr/>
        </p:nvSpPr>
        <p:spPr bwMode="auto">
          <a:xfrm>
            <a:off x="338287" y="8717957"/>
            <a:ext cx="6309360" cy="338910"/>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400" dirty="0" smtClean="0">
                <a:solidFill>
                  <a:srgbClr val="002060"/>
                </a:solidFill>
                <a:latin typeface="Calibri" pitchFamily="34" charset="0"/>
              </a:rPr>
              <a:t>Low bases.</a:t>
            </a:r>
            <a:endParaRPr lang="en-US" sz="1400" dirty="0">
              <a:solidFill>
                <a:srgbClr val="002060"/>
              </a:solidFill>
              <a:latin typeface="Calibri" pitchFamily="34" charset="0"/>
            </a:endParaRPr>
          </a:p>
        </p:txBody>
      </p:sp>
      <p:graphicFrame>
        <p:nvGraphicFramePr>
          <p:cNvPr id="15" name="Table 14"/>
          <p:cNvGraphicFramePr>
            <a:graphicFrameLocks noGrp="1"/>
          </p:cNvGraphicFramePr>
          <p:nvPr>
            <p:extLst>
              <p:ext uri="{D42A27DB-BD31-4B8C-83A1-F6EECF244321}">
                <p14:modId xmlns:p14="http://schemas.microsoft.com/office/powerpoint/2010/main" xmlns="" val="1900869649"/>
              </p:ext>
            </p:extLst>
          </p:nvPr>
        </p:nvGraphicFramePr>
        <p:xfrm>
          <a:off x="304801" y="1533075"/>
          <a:ext cx="6305550"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 1-5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58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6-10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28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a:solidFill>
                            <a:srgbClr val="002060"/>
                          </a:solidFill>
                          <a:latin typeface="Calibri"/>
                          <a:ea typeface="+mn-ea"/>
                          <a:cs typeface="+mn-cs"/>
                        </a:rPr>
                        <a:t> M E A 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3.9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4.4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p14="http://schemas.microsoft.com/office/powerpoint/2010/main" xmlns="" val="1900869649"/>
              </p:ext>
            </p:extLst>
          </p:nvPr>
        </p:nvGraphicFramePr>
        <p:xfrm>
          <a:off x="304801" y="3350638"/>
          <a:ext cx="6305549"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 1-5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6-10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a:solidFill>
                            <a:srgbClr val="002060"/>
                          </a:solidFill>
                          <a:latin typeface="Calibri"/>
                          <a:ea typeface="+mn-ea"/>
                          <a:cs typeface="+mn-cs"/>
                        </a:rPr>
                        <a:t> M E A 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0000"/>
                          </a:solidFill>
                          <a:latin typeface="Calibri"/>
                          <a:ea typeface="+mn-ea"/>
                          <a:cs typeface="+mn-cs"/>
                        </a:rPr>
                        <a:t>5.7</a:t>
                      </a:r>
                      <a:endParaRPr lang="en-US" sz="1000" b="1" i="0" u="none" strike="noStrike" kern="1200" dirty="0">
                        <a:solidFill>
                          <a:srgbClr val="00000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7" name="Table 16"/>
          <p:cNvGraphicFramePr>
            <a:graphicFrameLocks noGrp="1"/>
          </p:cNvGraphicFramePr>
          <p:nvPr>
            <p:extLst>
              <p:ext uri="{D42A27DB-BD31-4B8C-83A1-F6EECF244321}">
                <p14:modId xmlns:p14="http://schemas.microsoft.com/office/powerpoint/2010/main" xmlns="" val="1900869649"/>
              </p:ext>
            </p:extLst>
          </p:nvPr>
        </p:nvGraphicFramePr>
        <p:xfrm>
          <a:off x="304801" y="5077838"/>
          <a:ext cx="6305553"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74174"/>
                <a:gridCol w="494070"/>
                <a:gridCol w="601792"/>
                <a:gridCol w="613822"/>
                <a:gridCol w="482040"/>
                <a:gridCol w="547931"/>
                <a:gridCol w="547931"/>
                <a:gridCol w="444535"/>
                <a:gridCol w="753036"/>
                <a:gridCol w="446222"/>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 -)</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 1-5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82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6-10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a:solidFill>
                            <a:srgbClr val="002060"/>
                          </a:solidFill>
                          <a:latin typeface="Calibri"/>
                          <a:ea typeface="+mn-ea"/>
                          <a:cs typeface="+mn-cs"/>
                        </a:rPr>
                        <a:t> M E A 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6.0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2.7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7.4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8" name="Table 17"/>
          <p:cNvGraphicFramePr>
            <a:graphicFrameLocks noGrp="1"/>
          </p:cNvGraphicFramePr>
          <p:nvPr>
            <p:extLst>
              <p:ext uri="{D42A27DB-BD31-4B8C-83A1-F6EECF244321}">
                <p14:modId xmlns:p14="http://schemas.microsoft.com/office/powerpoint/2010/main" xmlns="" val="1900869649"/>
              </p:ext>
            </p:extLst>
          </p:nvPr>
        </p:nvGraphicFramePr>
        <p:xfrm>
          <a:off x="304801" y="6771005"/>
          <a:ext cx="6351269" cy="146304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385284"/>
                <a:gridCol w="673354"/>
                <a:gridCol w="673354"/>
                <a:gridCol w="673354"/>
                <a:gridCol w="673354"/>
                <a:gridCol w="589185"/>
                <a:gridCol w="673354"/>
                <a:gridCol w="505015"/>
                <a:gridCol w="50501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228600">
                <a:tc>
                  <a:txBody>
                    <a:bodyPr/>
                    <a:lstStyle/>
                    <a:p>
                      <a:pPr algn="l" fontAlgn="ctr"/>
                      <a:r>
                        <a:rPr lang="en-US" sz="1000" b="0" i="0" u="none" strike="noStrike" kern="1200" dirty="0">
                          <a:solidFill>
                            <a:srgbClr val="002060"/>
                          </a:solidFill>
                          <a:latin typeface="Calibri"/>
                          <a:ea typeface="+mn-ea"/>
                          <a:cs typeface="+mn-cs"/>
                        </a:rPr>
                        <a:t> 1-5</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80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75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000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6-10</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000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0" i="0" u="none" strike="noStrike" kern="1200" dirty="0">
                          <a:solidFill>
                            <a:srgbClr val="002060"/>
                          </a:solidFill>
                          <a:latin typeface="Calibri"/>
                          <a:ea typeface="+mn-ea"/>
                          <a:cs typeface="+mn-cs"/>
                        </a:rPr>
                        <a:t> DK/CS</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0000"/>
                          </a:solidFill>
                          <a:latin typeface="Calibri"/>
                          <a:ea typeface="+mn-ea"/>
                          <a:cs typeface="+mn-cs"/>
                        </a:rPr>
                        <a:t>100</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228600">
                <a:tc>
                  <a:txBody>
                    <a:bodyPr/>
                    <a:lstStyle/>
                    <a:p>
                      <a:pPr algn="l" fontAlgn="ctr"/>
                      <a:r>
                        <a:rPr lang="en-US" sz="1000" b="1" i="0" u="none" strike="noStrike" kern="1200" dirty="0">
                          <a:solidFill>
                            <a:srgbClr val="002060"/>
                          </a:solidFill>
                          <a:latin typeface="Calibri"/>
                          <a:ea typeface="+mn-ea"/>
                          <a:cs typeface="+mn-cs"/>
                        </a:rPr>
                        <a:t> M E A N</a:t>
                      </a:r>
                    </a:p>
                  </a:txBody>
                  <a:tcPr marL="45720" marR="45720" marT="9525" marB="9144"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2060"/>
                          </a:solidFill>
                          <a:latin typeface="Calibri"/>
                          <a:ea typeface="+mn-ea"/>
                          <a:cs typeface="+mn-cs"/>
                        </a:rPr>
                        <a:t>4.1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smtClean="0">
                          <a:solidFill>
                            <a:srgbClr val="000000"/>
                          </a:solidFill>
                          <a:latin typeface="Calibri"/>
                          <a:ea typeface="+mn-ea"/>
                          <a:cs typeface="+mn-cs"/>
                        </a:rPr>
                        <a:t>4.5</a:t>
                      </a:r>
                      <a:endParaRPr lang="en-US" sz="1000" b="1" i="0" u="none" strike="noStrike" kern="1200" dirty="0">
                        <a:solidFill>
                          <a:srgbClr val="000000"/>
                        </a:solidFill>
                        <a:latin typeface="Calibri"/>
                        <a:ea typeface="+mn-ea"/>
                        <a:cs typeface="+mn-cs"/>
                      </a:endParaRP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1" i="0" u="none" strike="noStrike" kern="1200" dirty="0">
                          <a:solidFill>
                            <a:srgbClr val="000000"/>
                          </a:solidFill>
                          <a:latin typeface="Calibri"/>
                          <a:ea typeface="+mn-ea"/>
                          <a:cs typeface="+mn-cs"/>
                        </a:rPr>
                        <a:t>5.3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1" i="0" u="none" strike="noStrike" kern="1200" dirty="0">
                          <a:solidFill>
                            <a:srgbClr val="000000"/>
                          </a:solidFill>
                          <a:latin typeface="Calibri"/>
                          <a:ea typeface="+mn-ea"/>
                          <a:cs typeface="+mn-cs"/>
                        </a:rPr>
                        <a:t>-</a:t>
                      </a:r>
                    </a:p>
                  </a:txBody>
                  <a:tcPr marL="9525" marR="9525" marT="9525" marB="0" anchor="b">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Tree>
  </p:cSld>
  <p:clrMapOvr>
    <a:masterClrMapping/>
  </p:clrMapOvr>
  <p:transition/>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7.13 CHAMBER INSULATION - TYPES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98" name="Round Diagonal Corner Rectangle 97"/>
          <p:cNvSpPr/>
          <p:nvPr/>
        </p:nvSpPr>
        <p:spPr bwMode="auto">
          <a:xfrm>
            <a:off x="338287" y="6523156"/>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 At all India level 77%  of chambers have add-on panel insulation using thermacol/EPS/XPS. The trend is same by type of products stored.</a:t>
            </a:r>
          </a:p>
          <a:p>
            <a:pPr marL="177800" lvl="1" indent="-177800" algn="just">
              <a:buFont typeface="Arial" pitchFamily="34" charset="0"/>
              <a:buChar char="•"/>
            </a:pPr>
            <a:r>
              <a:rPr lang="en-US" sz="1200" dirty="0" smtClean="0">
                <a:solidFill>
                  <a:srgbClr val="002060"/>
                </a:solidFill>
                <a:latin typeface="Calibri" pitchFamily="34" charset="0"/>
              </a:rPr>
              <a:t>Nearly 50% of Type M use sandwich panels as well</a:t>
            </a:r>
            <a:endParaRPr lang="en-US" sz="1200" dirty="0">
              <a:solidFill>
                <a:srgbClr val="002060"/>
              </a:solidFill>
              <a:latin typeface="Calibri" pitchFamily="34" charset="0"/>
            </a:endParaRPr>
          </a:p>
          <a:p>
            <a:pPr marL="177800" lvl="1" indent="-177800" algn="just">
              <a:buFont typeface="Arial" pitchFamily="34" charset="0"/>
              <a:buChar char="•"/>
            </a:pPr>
            <a:r>
              <a:rPr lang="en-US" sz="1200" dirty="0" smtClean="0">
                <a:solidFill>
                  <a:srgbClr val="002060"/>
                </a:solidFill>
                <a:latin typeface="Calibri" pitchFamily="34" charset="0"/>
              </a:rPr>
              <a:t>Fillers are more common in H type product storage compared to others</a:t>
            </a:r>
            <a:endParaRPr lang="en-US" sz="1200" dirty="0">
              <a:solidFill>
                <a:srgbClr val="002060"/>
              </a:solidFill>
              <a:latin typeface="Calibri" pitchFamily="34" charset="0"/>
            </a:endParaRPr>
          </a:p>
        </p:txBody>
      </p:sp>
      <p:graphicFrame>
        <p:nvGraphicFramePr>
          <p:cNvPr id="36" name="Chart 35"/>
          <p:cNvGraphicFramePr/>
          <p:nvPr/>
        </p:nvGraphicFramePr>
        <p:xfrm>
          <a:off x="2043037" y="2148056"/>
          <a:ext cx="1355483" cy="410034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7" name="Chart 36"/>
          <p:cNvGraphicFramePr/>
          <p:nvPr/>
        </p:nvGraphicFramePr>
        <p:xfrm>
          <a:off x="2965057" y="2148056"/>
          <a:ext cx="1355483" cy="410034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8" name="Chart 37"/>
          <p:cNvGraphicFramePr/>
          <p:nvPr/>
        </p:nvGraphicFramePr>
        <p:xfrm>
          <a:off x="3887077" y="2148056"/>
          <a:ext cx="1355483" cy="410034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9" name="Chart 38"/>
          <p:cNvGraphicFramePr/>
          <p:nvPr/>
        </p:nvGraphicFramePr>
        <p:xfrm>
          <a:off x="4809097" y="2148056"/>
          <a:ext cx="1355483" cy="4100344"/>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45" name="Chart 44"/>
          <p:cNvGraphicFramePr/>
          <p:nvPr/>
        </p:nvGraphicFramePr>
        <p:xfrm>
          <a:off x="5731117" y="2148056"/>
          <a:ext cx="1355483" cy="4100344"/>
        </p:xfrm>
        <a:graphic>
          <a:graphicData uri="http://schemas.openxmlformats.org/drawingml/2006/chart">
            <c:chart xmlns:c="http://schemas.openxmlformats.org/drawingml/2006/chart" xmlns:r="http://schemas.openxmlformats.org/officeDocument/2006/relationships" r:id="rId6"/>
          </a:graphicData>
        </a:graphic>
      </p:graphicFrame>
      <p:sp>
        <p:nvSpPr>
          <p:cNvPr id="20" name="TextBox 19"/>
          <p:cNvSpPr txBox="1"/>
          <p:nvPr/>
        </p:nvSpPr>
        <p:spPr>
          <a:xfrm>
            <a:off x="1384492"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21" name="TextBox 20"/>
          <p:cNvSpPr txBox="1"/>
          <p:nvPr/>
        </p:nvSpPr>
        <p:spPr>
          <a:xfrm>
            <a:off x="2279304"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n=4333)</a:t>
            </a:r>
            <a:endParaRPr lang="en-US" sz="1000" b="1" dirty="0">
              <a:solidFill>
                <a:srgbClr val="002060"/>
              </a:solidFill>
              <a:latin typeface="Calibri" pitchFamily="34" charset="0"/>
            </a:endParaRPr>
          </a:p>
        </p:txBody>
      </p:sp>
      <p:sp>
        <p:nvSpPr>
          <p:cNvPr id="29" name="TextBox 28"/>
          <p:cNvSpPr txBox="1"/>
          <p:nvPr/>
        </p:nvSpPr>
        <p:spPr>
          <a:xfrm>
            <a:off x="3226771" y="1685826"/>
            <a:ext cx="595035"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n=523)</a:t>
            </a:r>
            <a:endParaRPr lang="en-US" sz="1000" b="1" dirty="0">
              <a:solidFill>
                <a:srgbClr val="002060"/>
              </a:solidFill>
              <a:latin typeface="Calibri" pitchFamily="34" charset="0"/>
            </a:endParaRPr>
          </a:p>
        </p:txBody>
      </p:sp>
      <p:sp>
        <p:nvSpPr>
          <p:cNvPr id="30" name="TextBox 29"/>
          <p:cNvSpPr txBox="1"/>
          <p:nvPr/>
        </p:nvSpPr>
        <p:spPr>
          <a:xfrm>
            <a:off x="4164279" y="1685826"/>
            <a:ext cx="612667"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n=452)</a:t>
            </a:r>
            <a:endParaRPr lang="en-US" sz="1000" b="1" dirty="0">
              <a:solidFill>
                <a:srgbClr val="002060"/>
              </a:solidFill>
              <a:latin typeface="Calibri" pitchFamily="34" charset="0"/>
            </a:endParaRPr>
          </a:p>
        </p:txBody>
      </p:sp>
      <p:sp>
        <p:nvSpPr>
          <p:cNvPr id="31" name="TextBox 30"/>
          <p:cNvSpPr txBox="1"/>
          <p:nvPr/>
        </p:nvSpPr>
        <p:spPr>
          <a:xfrm>
            <a:off x="5152348" y="1685826"/>
            <a:ext cx="559769"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n=44)</a:t>
            </a:r>
            <a:endParaRPr lang="en-US" sz="1000" b="1" dirty="0">
              <a:solidFill>
                <a:srgbClr val="002060"/>
              </a:solidFill>
              <a:latin typeface="Calibri" pitchFamily="34" charset="0"/>
            </a:endParaRPr>
          </a:p>
        </p:txBody>
      </p:sp>
      <p:sp>
        <p:nvSpPr>
          <p:cNvPr id="32" name="TextBox 31"/>
          <p:cNvSpPr txBox="1"/>
          <p:nvPr/>
        </p:nvSpPr>
        <p:spPr>
          <a:xfrm>
            <a:off x="5947445" y="1531938"/>
            <a:ext cx="654345"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n=27)</a:t>
            </a:r>
            <a:endParaRPr lang="en-US" sz="1000" b="1" dirty="0">
              <a:solidFill>
                <a:srgbClr val="002060"/>
              </a:solidFill>
              <a:latin typeface="Calibri" pitchFamily="34" charset="0"/>
            </a:endParaRPr>
          </a:p>
        </p:txBody>
      </p:sp>
      <p:graphicFrame>
        <p:nvGraphicFramePr>
          <p:cNvPr id="24" name="Table 23"/>
          <p:cNvGraphicFramePr>
            <a:graphicFrameLocks noGrp="1"/>
          </p:cNvGraphicFramePr>
          <p:nvPr/>
        </p:nvGraphicFramePr>
        <p:xfrm>
          <a:off x="152400" y="2220685"/>
          <a:ext cx="1342966" cy="3511296"/>
        </p:xfrm>
        <a:graphic>
          <a:graphicData uri="http://schemas.openxmlformats.org/drawingml/2006/table">
            <a:tbl>
              <a:tblPr/>
              <a:tblGrid>
                <a:gridCol w="1342966"/>
              </a:tblGrid>
              <a:tr h="585216">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Add on slabs (</a:t>
                      </a:r>
                      <a:r>
                        <a:rPr lang="en-US" sz="1000" b="0" i="0" u="none" strike="noStrike" kern="1200" dirty="0" smtClean="0">
                          <a:solidFill>
                            <a:srgbClr val="002060"/>
                          </a:solidFill>
                          <a:latin typeface="Calibri"/>
                          <a:ea typeface="+mn-ea"/>
                          <a:cs typeface="+mn-cs"/>
                        </a:rPr>
                        <a:t>Tharmocol</a:t>
                      </a:r>
                      <a:r>
                        <a:rPr lang="en-US" sz="1000" b="0" i="0" u="none" strike="noStrike" kern="1200" dirty="0">
                          <a:solidFill>
                            <a:srgbClr val="002060"/>
                          </a:solidFill>
                          <a:latin typeface="Calibri"/>
                          <a:ea typeface="+mn-ea"/>
                          <a:cs typeface="+mn-cs"/>
                        </a:rPr>
                        <a:t>, EPS, XPS)</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585216">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Sandwich PUF Panels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85216">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Filler (Husk/Raw/Rock wool/Cork)</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85216">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Brick &amp; mortar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85216">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Others (specify)</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85216">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25" name="Chart 24"/>
          <p:cNvGraphicFramePr/>
          <p:nvPr/>
        </p:nvGraphicFramePr>
        <p:xfrm>
          <a:off x="1121017" y="2148056"/>
          <a:ext cx="1355483" cy="4100344"/>
        </p:xfrm>
        <a:graphic>
          <a:graphicData uri="http://schemas.openxmlformats.org/drawingml/2006/chart">
            <c:chart xmlns:c="http://schemas.openxmlformats.org/drawingml/2006/chart" xmlns:r="http://schemas.openxmlformats.org/officeDocument/2006/relationships" r:id="rId7"/>
          </a:graphicData>
        </a:graphic>
      </p:graphicFrame>
      <p:sp>
        <p:nvSpPr>
          <p:cNvPr id="22" name="TextBox 21"/>
          <p:cNvSpPr txBox="1"/>
          <p:nvPr/>
        </p:nvSpPr>
        <p:spPr>
          <a:xfrm>
            <a:off x="3355949" y="9669645"/>
            <a:ext cx="2066591"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mentioned </a:t>
            </a:r>
            <a:r>
              <a:rPr lang="en-US" sz="900" b="1" dirty="0">
                <a:solidFill>
                  <a:srgbClr val="FF0000"/>
                </a:solidFill>
                <a:latin typeface="Calibri" pitchFamily="34" charset="0"/>
              </a:rPr>
              <a:t>any </a:t>
            </a:r>
            <a:r>
              <a:rPr lang="en-US" sz="900" b="1" dirty="0" smtClean="0">
                <a:solidFill>
                  <a:srgbClr val="FF0000"/>
                </a:solidFill>
                <a:latin typeface="Calibri" pitchFamily="34" charset="0"/>
              </a:rPr>
              <a:t>chamber</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7.13 CHAMBER INSULATION - TYPES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34" name="TextBox 33"/>
          <p:cNvSpPr txBox="1"/>
          <p:nvPr/>
        </p:nvSpPr>
        <p:spPr>
          <a:xfrm>
            <a:off x="139699" y="1104900"/>
            <a:ext cx="3683153"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Zone Wise</a:t>
            </a:r>
          </a:p>
        </p:txBody>
      </p:sp>
      <p:sp>
        <p:nvSpPr>
          <p:cNvPr id="20" name="Round Diagonal Corner Rectangle 19"/>
          <p:cNvSpPr/>
          <p:nvPr/>
        </p:nvSpPr>
        <p:spPr bwMode="auto">
          <a:xfrm>
            <a:off x="338287" y="6391275"/>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just">
              <a:buFont typeface="Arial" pitchFamily="34" charset="0"/>
              <a:buChar char="•"/>
            </a:pPr>
            <a:r>
              <a:rPr lang="en-US" sz="1200" dirty="0" smtClean="0">
                <a:solidFill>
                  <a:srgbClr val="002060"/>
                </a:solidFill>
                <a:latin typeface="Calibri" pitchFamily="34" charset="0"/>
              </a:rPr>
              <a:t>Zone wise analysis shows that East zone used more of add-on panel insulation compared to others. </a:t>
            </a:r>
          </a:p>
          <a:p>
            <a:pPr marL="177800" lvl="1" indent="-177800" algn="just">
              <a:buFont typeface="Arial" pitchFamily="34" charset="0"/>
              <a:buChar char="•"/>
            </a:pPr>
            <a:r>
              <a:rPr lang="en-US" sz="1200" dirty="0" smtClean="0">
                <a:solidFill>
                  <a:srgbClr val="002060"/>
                </a:solidFill>
                <a:latin typeface="Calibri" pitchFamily="34" charset="0"/>
              </a:rPr>
              <a:t>Though North also uses add-on panel in most cases, the usage of fillers for insulation is higher compared to other zones</a:t>
            </a:r>
          </a:p>
          <a:p>
            <a:pPr marL="177800" lvl="1" indent="-177800" algn="just">
              <a:buFont typeface="Arial" pitchFamily="34" charset="0"/>
              <a:buChar char="•"/>
            </a:pPr>
            <a:r>
              <a:rPr lang="en-US" sz="1200" dirty="0" smtClean="0">
                <a:solidFill>
                  <a:srgbClr val="002060"/>
                </a:solidFill>
                <a:latin typeface="Calibri" pitchFamily="34" charset="0"/>
              </a:rPr>
              <a:t>Nearly 30% in West and South use sandwich PUF panels.</a:t>
            </a:r>
            <a:endParaRPr lang="en-US" sz="1200" dirty="0">
              <a:solidFill>
                <a:srgbClr val="002060"/>
              </a:solidFill>
              <a:latin typeface="Calibri" pitchFamily="34" charset="0"/>
            </a:endParaRPr>
          </a:p>
        </p:txBody>
      </p:sp>
      <p:sp>
        <p:nvSpPr>
          <p:cNvPr id="22" name="TextBox 21"/>
          <p:cNvSpPr txBox="1"/>
          <p:nvPr/>
        </p:nvSpPr>
        <p:spPr>
          <a:xfrm>
            <a:off x="2522596"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North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n=2142)</a:t>
            </a:r>
            <a:endParaRPr lang="en-US" sz="1000" b="1" dirty="0">
              <a:solidFill>
                <a:srgbClr val="002060"/>
              </a:solidFill>
              <a:latin typeface="Calibri" pitchFamily="34" charset="0"/>
            </a:endParaRPr>
          </a:p>
        </p:txBody>
      </p:sp>
      <p:sp>
        <p:nvSpPr>
          <p:cNvPr id="28" name="TextBox 27"/>
          <p:cNvSpPr txBox="1"/>
          <p:nvPr/>
        </p:nvSpPr>
        <p:spPr>
          <a:xfrm>
            <a:off x="3707465" y="168582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East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n=803)</a:t>
            </a:r>
            <a:endParaRPr lang="en-US" sz="1000" b="1" dirty="0">
              <a:solidFill>
                <a:srgbClr val="002060"/>
              </a:solidFill>
              <a:latin typeface="Calibri" pitchFamily="34" charset="0"/>
            </a:endParaRPr>
          </a:p>
        </p:txBody>
      </p:sp>
      <p:sp>
        <p:nvSpPr>
          <p:cNvPr id="29" name="TextBox 28"/>
          <p:cNvSpPr txBox="1"/>
          <p:nvPr/>
        </p:nvSpPr>
        <p:spPr>
          <a:xfrm>
            <a:off x="4855640"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West</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n=1013)</a:t>
            </a:r>
            <a:endParaRPr lang="en-US" sz="1000" b="1" dirty="0">
              <a:solidFill>
                <a:srgbClr val="002060"/>
              </a:solidFill>
              <a:latin typeface="Calibri" pitchFamily="34" charset="0"/>
            </a:endParaRPr>
          </a:p>
        </p:txBody>
      </p:sp>
      <p:sp>
        <p:nvSpPr>
          <p:cNvPr id="36" name="TextBox 35"/>
          <p:cNvSpPr txBox="1"/>
          <p:nvPr/>
        </p:nvSpPr>
        <p:spPr>
          <a:xfrm>
            <a:off x="5931539"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South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n=1045)</a:t>
            </a:r>
            <a:endParaRPr lang="en-US" sz="1000" b="1" dirty="0">
              <a:solidFill>
                <a:srgbClr val="002060"/>
              </a:solidFill>
              <a:latin typeface="Calibri" pitchFamily="34" charset="0"/>
            </a:endParaRPr>
          </a:p>
        </p:txBody>
      </p:sp>
      <p:graphicFrame>
        <p:nvGraphicFramePr>
          <p:cNvPr id="25" name="Table 24"/>
          <p:cNvGraphicFramePr>
            <a:graphicFrameLocks noGrp="1"/>
          </p:cNvGraphicFramePr>
          <p:nvPr/>
        </p:nvGraphicFramePr>
        <p:xfrm>
          <a:off x="152400" y="2220685"/>
          <a:ext cx="1342966" cy="3511296"/>
        </p:xfrm>
        <a:graphic>
          <a:graphicData uri="http://schemas.openxmlformats.org/drawingml/2006/table">
            <a:tbl>
              <a:tblPr/>
              <a:tblGrid>
                <a:gridCol w="1342966"/>
              </a:tblGrid>
              <a:tr h="585216">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Add on slabs (</a:t>
                      </a:r>
                      <a:r>
                        <a:rPr lang="en-US" sz="1000" b="0" i="0" u="none" strike="noStrike" kern="1200" dirty="0" smtClean="0">
                          <a:solidFill>
                            <a:srgbClr val="002060"/>
                          </a:solidFill>
                          <a:latin typeface="Calibri"/>
                          <a:ea typeface="+mn-ea"/>
                          <a:cs typeface="+mn-cs"/>
                        </a:rPr>
                        <a:t>Tharmocol</a:t>
                      </a:r>
                      <a:r>
                        <a:rPr lang="en-US" sz="1000" b="0" i="0" u="none" strike="noStrike" kern="1200" dirty="0">
                          <a:solidFill>
                            <a:srgbClr val="002060"/>
                          </a:solidFill>
                          <a:latin typeface="Calibri"/>
                          <a:ea typeface="+mn-ea"/>
                          <a:cs typeface="+mn-cs"/>
                        </a:rPr>
                        <a:t>, EPS, XPS)</a:t>
                      </a:r>
                    </a:p>
                  </a:txBody>
                  <a:tcPr marL="9525" marR="9525" marT="9525" marB="0" anchor="ctr">
                    <a:lnL>
                      <a:noFill/>
                    </a:lnL>
                    <a:lnR>
                      <a:noFill/>
                    </a:lnR>
                    <a:lnT>
                      <a:noFill/>
                    </a:lnT>
                    <a:lnB w="3175" cap="flat" cmpd="sng" algn="ctr">
                      <a:solidFill>
                        <a:schemeClr val="tx2"/>
                      </a:solidFill>
                      <a:prstDash val="dot"/>
                      <a:round/>
                      <a:headEnd type="none" w="med" len="med"/>
                      <a:tailEnd type="none" w="med" len="med"/>
                    </a:lnB>
                  </a:tcPr>
                </a:tc>
              </a:tr>
              <a:tr h="585216">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Sandwich PUF Panels</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85216">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Filler (Husk/Raw/Rock wool/Cork)</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85216">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Brick &amp; mortar</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85216">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Others (specify)</a:t>
                      </a: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85216">
                <a:tc>
                  <a:txBody>
                    <a:bodyPr/>
                    <a:lstStyle/>
                    <a:p>
                      <a:pPr marL="0" algn="r" defTabSz="914400" rtl="0" eaLnBrk="1" fontAlgn="ctr" latinLnBrk="0" hangingPunct="1"/>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DK/CS</a:t>
                      </a:r>
                      <a:endParaRPr lang="en-US" sz="1000" b="0" i="0" u="none" strike="noStrike" kern="1200" dirty="0">
                        <a:solidFill>
                          <a:srgbClr val="002060"/>
                        </a:solidFill>
                        <a:latin typeface="Calibri"/>
                        <a:ea typeface="+mn-ea"/>
                        <a:cs typeface="+mn-cs"/>
                      </a:endParaRPr>
                    </a:p>
                  </a:txBody>
                  <a:tcPr marL="9525" marR="9525" marT="9525" marB="0"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26" name="Chart 25"/>
          <p:cNvGraphicFramePr/>
          <p:nvPr/>
        </p:nvGraphicFramePr>
        <p:xfrm>
          <a:off x="1121017" y="2148056"/>
          <a:ext cx="1355483" cy="410034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7" name="Chart 26"/>
          <p:cNvGraphicFramePr/>
          <p:nvPr/>
        </p:nvGraphicFramePr>
        <p:xfrm>
          <a:off x="2238621" y="2148056"/>
          <a:ext cx="1355483" cy="410034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7" name="Chart 36"/>
          <p:cNvGraphicFramePr/>
          <p:nvPr/>
        </p:nvGraphicFramePr>
        <p:xfrm>
          <a:off x="3386384" y="2148056"/>
          <a:ext cx="1355483" cy="410034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8" name="Chart 37"/>
          <p:cNvGraphicFramePr/>
          <p:nvPr/>
        </p:nvGraphicFramePr>
        <p:xfrm>
          <a:off x="4566345" y="2148056"/>
          <a:ext cx="1355483" cy="4100344"/>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9" name="Chart 38"/>
          <p:cNvGraphicFramePr/>
          <p:nvPr/>
        </p:nvGraphicFramePr>
        <p:xfrm>
          <a:off x="5734741" y="2148056"/>
          <a:ext cx="1355483" cy="4100344"/>
        </p:xfrm>
        <a:graphic>
          <a:graphicData uri="http://schemas.openxmlformats.org/drawingml/2006/chart">
            <c:chart xmlns:c="http://schemas.openxmlformats.org/drawingml/2006/chart" xmlns:r="http://schemas.openxmlformats.org/officeDocument/2006/relationships" r:id="rId6"/>
          </a:graphicData>
        </a:graphic>
      </p:graphicFrame>
      <p:sp>
        <p:nvSpPr>
          <p:cNvPr id="44" name="TextBox 43"/>
          <p:cNvSpPr txBox="1"/>
          <p:nvPr/>
        </p:nvSpPr>
        <p:spPr>
          <a:xfrm>
            <a:off x="1384492" y="1685826"/>
            <a:ext cx="660758"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n=5003)</a:t>
            </a:r>
            <a:endParaRPr lang="en-US" sz="1000" b="1" dirty="0">
              <a:solidFill>
                <a:srgbClr val="002060"/>
              </a:solidFill>
              <a:latin typeface="Calibri" pitchFamily="34" charset="0"/>
            </a:endParaRPr>
          </a:p>
        </p:txBody>
      </p:sp>
      <p:sp>
        <p:nvSpPr>
          <p:cNvPr id="19" name="TextBox 18"/>
          <p:cNvSpPr txBox="1"/>
          <p:nvPr/>
        </p:nvSpPr>
        <p:spPr>
          <a:xfrm>
            <a:off x="3355949" y="9669645"/>
            <a:ext cx="2066591"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mentioned </a:t>
            </a:r>
            <a:r>
              <a:rPr lang="en-US" sz="900" b="1" dirty="0">
                <a:solidFill>
                  <a:srgbClr val="FF0000"/>
                </a:solidFill>
                <a:latin typeface="Calibri" pitchFamily="34" charset="0"/>
              </a:rPr>
              <a:t>any </a:t>
            </a:r>
            <a:r>
              <a:rPr lang="en-US" sz="900" b="1" dirty="0" smtClean="0">
                <a:solidFill>
                  <a:srgbClr val="FF0000"/>
                </a:solidFill>
                <a:latin typeface="Calibri" pitchFamily="34" charset="0"/>
              </a:rPr>
              <a:t>chamber</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7.13 CHAMBER INSULATION - TYPES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graphicFrame>
        <p:nvGraphicFramePr>
          <p:cNvPr id="12" name="Table 11"/>
          <p:cNvGraphicFramePr>
            <a:graphicFrameLocks noGrp="1"/>
          </p:cNvGraphicFramePr>
          <p:nvPr>
            <p:extLst>
              <p:ext uri="{D42A27DB-BD31-4B8C-83A1-F6EECF244321}">
                <p14:modId xmlns="" xmlns:p14="http://schemas.microsoft.com/office/powerpoint/2010/main" val="1900869649"/>
              </p:ext>
            </p:extLst>
          </p:nvPr>
        </p:nvGraphicFramePr>
        <p:xfrm>
          <a:off x="304801" y="1518561"/>
          <a:ext cx="6305550"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561975"/>
                <a:gridCol w="752475"/>
                <a:gridCol w="561975"/>
                <a:gridCol w="561975"/>
                <a:gridCol w="561975"/>
                <a:gridCol w="561975"/>
                <a:gridCol w="561975"/>
                <a:gridCol w="676276"/>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All</a:t>
                      </a:r>
                      <a:endParaRPr lang="en-US" sz="1000" b="1" i="0" u="none" strike="noStrike" kern="1200" dirty="0">
                        <a:solidFill>
                          <a:schemeClr val="bg1"/>
                        </a:solidFill>
                        <a:latin typeface="Calibri"/>
                        <a:ea typeface="MS PGothic"/>
                      </a:endParaRPr>
                    </a:p>
                    <a:p>
                      <a:pPr marL="0" algn="ctr" rtl="0" eaLnBrk="1" fontAlgn="b" latinLnBrk="0" hangingPunct="1">
                        <a:spcBef>
                          <a:spcPts val="0"/>
                        </a:spcBef>
                        <a:spcAft>
                          <a:spcPts val="0"/>
                        </a:spcAft>
                      </a:pP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Maharashtra</a:t>
                      </a:r>
                      <a:r>
                        <a:rPr lang="en-US" sz="1000" b="1" i="0" u="none" strike="noStrike" kern="1200" dirty="0">
                          <a:solidFill>
                            <a:schemeClr val="bg1"/>
                          </a:solidFill>
                          <a:latin typeface="Calibri"/>
                          <a:ea typeface="+mn-ea"/>
                        </a:rPr>
                        <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n=451)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n=1371)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 &amp; 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n=600)</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Assam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n=22)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Bihar</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n=169)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Chandigarh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Add on slabs (Thermocol, EPS, XPS)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Sandwich PUF Panels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Filler (Husk/Raw/Rock wool/Cork)</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Brick &amp; mortar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Others (specify)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Don’t know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3" name="Table 12"/>
          <p:cNvGraphicFramePr>
            <a:graphicFrameLocks noGrp="1"/>
          </p:cNvGraphicFramePr>
          <p:nvPr>
            <p:extLst>
              <p:ext uri="{D42A27DB-BD31-4B8C-83A1-F6EECF244321}">
                <p14:modId xmlns="" xmlns:p14="http://schemas.microsoft.com/office/powerpoint/2010/main" val="1900869649"/>
              </p:ext>
            </p:extLst>
          </p:nvPr>
        </p:nvGraphicFramePr>
        <p:xfrm>
          <a:off x="304801" y="4750710"/>
          <a:ext cx="6305549"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504949"/>
                <a:gridCol w="600075"/>
                <a:gridCol w="600075"/>
                <a:gridCol w="600075"/>
                <a:gridCol w="600075"/>
                <a:gridCol w="600075"/>
                <a:gridCol w="600075"/>
                <a:gridCol w="600075"/>
                <a:gridCol w="600075"/>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C’garh</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Delhi</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Goa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Gujarat</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n=399)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Haryana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HP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J &amp; K</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(n=16)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Add on slabs (Thermocol, EPS, XPS)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Sandwich PUF Panels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Filler (Husk/Raw/Rock wool/Cork)</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Brick &amp; mortar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Others (specify)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Don’t know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4" name="Round Diagonal Corner Rectangle 13"/>
          <p:cNvSpPr/>
          <p:nvPr/>
        </p:nvSpPr>
        <p:spPr bwMode="auto">
          <a:xfrm>
            <a:off x="338287" y="7887919"/>
            <a:ext cx="6309360" cy="1122103"/>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There is a quite variation across states.</a:t>
            </a:r>
            <a:endParaRPr lang="en-US" sz="1200" dirty="0">
              <a:solidFill>
                <a:srgbClr val="002060"/>
              </a:solidFill>
              <a:latin typeface="Calibri" pitchFamily="34" charset="0"/>
            </a:endParaRPr>
          </a:p>
          <a:p>
            <a:pPr marL="177800" lvl="1" indent="-177800" algn="just">
              <a:buFont typeface="Arial" pitchFamily="34" charset="0"/>
              <a:buChar char="•"/>
            </a:pPr>
            <a:r>
              <a:rPr lang="en-US" sz="1200" dirty="0" smtClean="0">
                <a:solidFill>
                  <a:srgbClr val="002060"/>
                </a:solidFill>
                <a:latin typeface="Calibri" pitchFamily="34" charset="0"/>
              </a:rPr>
              <a:t>UP, Haryana and HP, though add-on insulation is more prevalent, fillers are also used in a considerable number of chambers. </a:t>
            </a:r>
            <a:endParaRPr lang="en-US" sz="1200" dirty="0">
              <a:solidFill>
                <a:srgbClr val="002060"/>
              </a:solidFill>
              <a:latin typeface="Calibri" pitchFamily="34" charset="0"/>
            </a:endParaRPr>
          </a:p>
          <a:p>
            <a:pPr marL="177800" lvl="1" indent="-177800" algn="l">
              <a:buFont typeface="Arial" pitchFamily="34" charset="0"/>
              <a:buChar char="•"/>
            </a:pPr>
            <a:r>
              <a:rPr lang="en-US" sz="1200" dirty="0" smtClean="0">
                <a:solidFill>
                  <a:srgbClr val="002060"/>
                </a:solidFill>
                <a:latin typeface="Calibri" pitchFamily="34" charset="0"/>
              </a:rPr>
              <a:t>In Delhi, PUF is used next after add-on insulation</a:t>
            </a:r>
            <a:endParaRPr lang="en-US" sz="1200" dirty="0">
              <a:solidFill>
                <a:srgbClr val="002060"/>
              </a:solidFill>
              <a:latin typeface="Calibri" pitchFamily="34" charset="0"/>
            </a:endParaRPr>
          </a:p>
          <a:p>
            <a:pPr marL="177800" lvl="1" indent="-177800" algn="l">
              <a:buFont typeface="Arial" pitchFamily="34" charset="0"/>
              <a:buChar char="•"/>
            </a:pPr>
            <a:r>
              <a:rPr lang="en-US" sz="1200" dirty="0" smtClean="0">
                <a:solidFill>
                  <a:srgbClr val="002060"/>
                </a:solidFill>
                <a:latin typeface="Calibri" pitchFamily="34" charset="0"/>
              </a:rPr>
              <a:t>In AP  mainly add-on insulation is used</a:t>
            </a:r>
            <a:endParaRPr lang="en-US" sz="1200" dirty="0">
              <a:solidFill>
                <a:srgbClr val="002060"/>
              </a:solidFill>
              <a:latin typeface="Calibri" pitchFamily="34" charset="0"/>
            </a:endParaRPr>
          </a:p>
        </p:txBody>
      </p:sp>
      <p:sp>
        <p:nvSpPr>
          <p:cNvPr id="11" name="TextBox 10"/>
          <p:cNvSpPr txBox="1"/>
          <p:nvPr/>
        </p:nvSpPr>
        <p:spPr>
          <a:xfrm>
            <a:off x="3355949" y="9669645"/>
            <a:ext cx="2066591"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mentioned </a:t>
            </a:r>
            <a:r>
              <a:rPr lang="en-US" sz="900" b="1" dirty="0">
                <a:solidFill>
                  <a:srgbClr val="FF0000"/>
                </a:solidFill>
                <a:latin typeface="Calibri" pitchFamily="34" charset="0"/>
              </a:rPr>
              <a:t>any </a:t>
            </a:r>
            <a:r>
              <a:rPr lang="en-US" sz="900" b="1" dirty="0" smtClean="0">
                <a:solidFill>
                  <a:srgbClr val="FF0000"/>
                </a:solidFill>
                <a:latin typeface="Calibri" pitchFamily="34" charset="0"/>
              </a:rPr>
              <a:t>chamber</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7.13 CHAMBER INSULATION - TYPES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10" name="TextBox 9"/>
          <p:cNvSpPr txBox="1"/>
          <p:nvPr/>
        </p:nvSpPr>
        <p:spPr>
          <a:xfrm>
            <a:off x="139699" y="1104900"/>
            <a:ext cx="1463040" cy="369332"/>
          </a:xfrm>
          <a:prstGeom prst="rect">
            <a:avLst/>
          </a:prstGeom>
          <a:noFill/>
        </p:spPr>
        <p:txBody>
          <a:bodyPr wrap="square" rtlCol="0">
            <a:spAutoFit/>
          </a:bodyPr>
          <a:lstStyle/>
          <a:p>
            <a:pPr algn="l"/>
            <a:r>
              <a:rPr lang="en-US" sz="1800" b="1" i="1" u="sng" dirty="0">
                <a:solidFill>
                  <a:srgbClr val="002060"/>
                </a:solidFill>
                <a:latin typeface="Calibri" pitchFamily="34" charset="0"/>
              </a:rPr>
              <a:t>States</a:t>
            </a:r>
          </a:p>
        </p:txBody>
      </p:sp>
      <p:sp>
        <p:nvSpPr>
          <p:cNvPr id="14" name="Round Diagonal Corner Rectangle 13"/>
          <p:cNvSpPr/>
          <p:nvPr/>
        </p:nvSpPr>
        <p:spPr bwMode="auto">
          <a:xfrm>
            <a:off x="338287" y="7907439"/>
            <a:ext cx="6309360" cy="985896"/>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In Jharkhand, WB, Tripura and Rajasthan add-on panels are mainly used</a:t>
            </a:r>
            <a:endParaRPr lang="en-US" sz="1200" dirty="0">
              <a:solidFill>
                <a:srgbClr val="002060"/>
              </a:solidFill>
              <a:latin typeface="Calibri" pitchFamily="34" charset="0"/>
            </a:endParaRPr>
          </a:p>
          <a:p>
            <a:pPr marL="177800" lvl="1" indent="-177800" algn="l">
              <a:buFont typeface="Arial" pitchFamily="34" charset="0"/>
              <a:buChar char="•"/>
            </a:pPr>
            <a:r>
              <a:rPr lang="en-US" sz="1200" dirty="0" smtClean="0">
                <a:solidFill>
                  <a:srgbClr val="002060"/>
                </a:solidFill>
                <a:latin typeface="Calibri" pitchFamily="34" charset="0"/>
              </a:rPr>
              <a:t>In South – Kerala, Karnataka and TN, PUF is the second used insulation after add-on insulation.</a:t>
            </a:r>
            <a:endParaRPr lang="en-US" sz="1200" dirty="0">
              <a:solidFill>
                <a:srgbClr val="002060"/>
              </a:solidFill>
              <a:latin typeface="Calibri" pitchFamily="34" charset="0"/>
            </a:endParaRPr>
          </a:p>
          <a:p>
            <a:pPr marL="177800" lvl="1" indent="-177800" algn="l"/>
            <a:endParaRPr lang="en-US" sz="1400" dirty="0">
              <a:solidFill>
                <a:srgbClr val="002060"/>
              </a:solidFill>
              <a:latin typeface="Calibri" pitchFamily="34" charset="0"/>
            </a:endParaRPr>
          </a:p>
          <a:p>
            <a:pPr marL="177800" lvl="1" indent="-177800" algn="l">
              <a:buFont typeface="Arial" pitchFamily="34" charset="0"/>
              <a:buChar char="•"/>
            </a:pPr>
            <a:endParaRPr lang="en-US" sz="1400" dirty="0">
              <a:solidFill>
                <a:srgbClr val="002060"/>
              </a:solidFill>
              <a:latin typeface="Calibri" pitchFamily="34" charset="0"/>
            </a:endParaRPr>
          </a:p>
        </p:txBody>
      </p:sp>
      <p:graphicFrame>
        <p:nvGraphicFramePr>
          <p:cNvPr id="15" name="Table 14"/>
          <p:cNvGraphicFramePr>
            <a:graphicFrameLocks noGrp="1"/>
          </p:cNvGraphicFramePr>
          <p:nvPr>
            <p:extLst>
              <p:ext uri="{D42A27DB-BD31-4B8C-83A1-F6EECF244321}">
                <p14:modId xmlns="" xmlns:p14="http://schemas.microsoft.com/office/powerpoint/2010/main" val="1900869649"/>
              </p:ext>
            </p:extLst>
          </p:nvPr>
        </p:nvGraphicFramePr>
        <p:xfrm>
          <a:off x="304801" y="1518561"/>
          <a:ext cx="6305551"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71751"/>
                <a:gridCol w="536027"/>
                <a:gridCol w="583324"/>
                <a:gridCol w="662745"/>
                <a:gridCol w="507541"/>
                <a:gridCol w="507541"/>
                <a:gridCol w="507541"/>
                <a:gridCol w="368646"/>
                <a:gridCol w="804042"/>
                <a:gridCol w="556393"/>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Jharkhand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Karnataka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n=188)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Kerala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n=143)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MP</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n=156)</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Nagaland</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Orissa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n=38)</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Pondicherry</a:t>
                      </a:r>
                    </a:p>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S PGothic"/>
                        </a:rPr>
                        <a:t>(n=2)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Punjab</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(n=402)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Add on slabs (Thermocol, EPS, XPS)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Sandwich PUF Panels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Filler (Husk/Raw/Rock wool/Cork)</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Brick &amp; mortar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100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Others (specify)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Don’t know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graphicFrame>
        <p:nvGraphicFramePr>
          <p:cNvPr id="16" name="Table 15"/>
          <p:cNvGraphicFramePr>
            <a:graphicFrameLocks noGrp="1"/>
          </p:cNvGraphicFramePr>
          <p:nvPr>
            <p:extLst>
              <p:ext uri="{D42A27DB-BD31-4B8C-83A1-F6EECF244321}">
                <p14:modId xmlns="" xmlns:p14="http://schemas.microsoft.com/office/powerpoint/2010/main" val="1900869649"/>
              </p:ext>
            </p:extLst>
          </p:nvPr>
        </p:nvGraphicFramePr>
        <p:xfrm>
          <a:off x="304801" y="4750710"/>
          <a:ext cx="6323406" cy="2743200"/>
        </p:xfrm>
        <a:graphic>
          <a:graphicData uri="http://schemas.openxmlformats.org/drawingml/2006/table">
            <a:tbl>
              <a:tblPr firstRow="1" bandRow="1">
                <a:effectLst>
                  <a:outerShdw blurRad="50800" dist="38100" dir="2700000" algn="tl" rotWithShape="0">
                    <a:prstClr val="black">
                      <a:alpha val="40000"/>
                    </a:prstClr>
                  </a:outerShdw>
                </a:effectLst>
              </a:tblPr>
              <a:tblGrid>
                <a:gridCol w="1271016"/>
                <a:gridCol w="540108"/>
                <a:gridCol w="630127"/>
                <a:gridCol w="630127"/>
                <a:gridCol w="630127"/>
                <a:gridCol w="630127"/>
                <a:gridCol w="731520"/>
                <a:gridCol w="630127"/>
                <a:gridCol w="630127"/>
              </a:tblGrid>
              <a:tr h="548640">
                <a:tc>
                  <a:txBody>
                    <a:bodyPr/>
                    <a:lstStyle/>
                    <a:p>
                      <a:pPr marL="0" marR="0" indent="0" algn="ctr" defTabSz="914400" rtl="0" eaLnBrk="1" fontAlgn="b" latinLnBrk="0" hangingPunct="1">
                        <a:lnSpc>
                          <a:spcPct val="100000"/>
                        </a:lnSpc>
                        <a:spcBef>
                          <a:spcPts val="0"/>
                        </a:spcBef>
                        <a:spcAft>
                          <a:spcPts val="0"/>
                        </a:spcAft>
                        <a:buClrTx/>
                        <a:buSzTx/>
                        <a:buFontTx/>
                        <a:buNone/>
                        <a:tabLst/>
                        <a:defRPr/>
                      </a:pPr>
                      <a:endParaRPr lang="en-US" sz="105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All</a:t>
                      </a:r>
                    </a:p>
                    <a:p>
                      <a:pPr marL="0" algn="ctr" rtl="0" eaLnBrk="1" fontAlgn="b" latinLnBrk="0" hangingPunct="1">
                        <a:spcBef>
                          <a:spcPts val="0"/>
                        </a:spcBef>
                        <a:spcAft>
                          <a:spcPts val="0"/>
                        </a:spcAft>
                      </a:pPr>
                      <a:r>
                        <a:rPr lang="en-US" sz="1000" b="1" i="0" u="none" strike="noStrike" kern="1200" baseline="0" dirty="0" smtClean="0">
                          <a:solidFill>
                            <a:schemeClr val="bg1"/>
                          </a:solidFill>
                          <a:latin typeface="Calibri" pitchFamily="34" charset="0"/>
                          <a:ea typeface="+mn-ea"/>
                          <a:cs typeface="Calibri" pitchFamily="34" charset="0"/>
                        </a:rPr>
                        <a:t>(n=5003)</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Rajasthan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Sikkim</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n=5)</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TN</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n=102)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Tripura</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n=9)</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Uttaranchal</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n=12)</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a:solidFill>
                            <a:schemeClr val="bg1"/>
                          </a:solidFill>
                          <a:latin typeface="Calibri"/>
                          <a:ea typeface="+mn-ea"/>
                        </a:rPr>
                        <a:t>WB</a:t>
                      </a:r>
                      <a:br>
                        <a:rPr lang="en-US" sz="1000" b="1" i="0" u="none" strike="noStrike" kern="1200" dirty="0">
                          <a:solidFill>
                            <a:schemeClr val="bg1"/>
                          </a:solidFill>
                          <a:latin typeface="Calibri"/>
                          <a:ea typeface="+mn-ea"/>
                        </a:rPr>
                      </a:br>
                      <a:r>
                        <a:rPr lang="en-US" sz="1000" b="1" i="0" u="none" strike="noStrike" kern="1200" baseline="0" dirty="0">
                          <a:solidFill>
                            <a:schemeClr val="bg1"/>
                          </a:solidFill>
                          <a:latin typeface="Calibri" pitchFamily="34" charset="0"/>
                          <a:ea typeface="+mn-ea"/>
                          <a:cs typeface="Calibri" pitchFamily="34" charset="0"/>
                        </a:rPr>
                        <a:t>(</a:t>
                      </a:r>
                      <a:r>
                        <a:rPr lang="en-US" sz="1000" b="1" i="0" u="none" strike="noStrike" kern="1200" baseline="0" dirty="0" smtClean="0">
                          <a:solidFill>
                            <a:schemeClr val="bg1"/>
                          </a:solidFill>
                          <a:latin typeface="Calibri" pitchFamily="34" charset="0"/>
                          <a:ea typeface="+mn-ea"/>
                          <a:cs typeface="Calibri" pitchFamily="34" charset="0"/>
                        </a:rPr>
                        <a:t>n=464)</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c>
                  <a:txBody>
                    <a:bodyPr/>
                    <a:lstStyle/>
                    <a:p>
                      <a:pPr marL="0" algn="ctr" rtl="0" eaLnBrk="1" fontAlgn="b" latinLnBrk="0" hangingPunct="1">
                        <a:spcBef>
                          <a:spcPts val="0"/>
                        </a:spcBef>
                        <a:spcAft>
                          <a:spcPts val="0"/>
                        </a:spcAft>
                      </a:pPr>
                      <a:r>
                        <a:rPr lang="en-US" sz="1000" b="1" i="0" u="none" strike="noStrike" kern="1200" dirty="0" smtClean="0">
                          <a:solidFill>
                            <a:schemeClr val="bg1"/>
                          </a:solidFill>
                          <a:latin typeface="Calibri"/>
                          <a:ea typeface="+mn-ea"/>
                        </a:rPr>
                        <a:t> North East</a:t>
                      </a:r>
                      <a:br>
                        <a:rPr lang="en-US" sz="1000" b="1" i="0" u="none" strike="noStrike" kern="1200" dirty="0" smtClean="0">
                          <a:solidFill>
                            <a:schemeClr val="bg1"/>
                          </a:solidFill>
                          <a:latin typeface="Calibri"/>
                          <a:ea typeface="+mn-ea"/>
                        </a:rPr>
                      </a:br>
                      <a:r>
                        <a:rPr lang="en-US" sz="1000" b="1" i="0" u="none" strike="noStrike" kern="1200" baseline="0" dirty="0" smtClean="0">
                          <a:solidFill>
                            <a:schemeClr val="bg1"/>
                          </a:solidFill>
                          <a:latin typeface="Calibri" pitchFamily="34" charset="0"/>
                          <a:ea typeface="+mn-ea"/>
                          <a:cs typeface="Calibri" pitchFamily="34" charset="0"/>
                        </a:rPr>
                        <a:t>(n=37)</a:t>
                      </a:r>
                      <a:endParaRPr lang="en-US" sz="1000" b="1" i="0" u="none" strike="noStrike" kern="1200" dirty="0">
                        <a:solidFill>
                          <a:schemeClr val="bg1"/>
                        </a:solidFill>
                        <a:latin typeface="Calibri"/>
                        <a:ea typeface="MS PGothic"/>
                      </a:endParaRPr>
                    </a:p>
                  </a:txBody>
                  <a:tcPr marL="9525" marR="9525" marT="9525" marB="0" anchor="ctr">
                    <a:lnL w="3175" cap="flat" cmpd="sng" algn="ctr">
                      <a:solidFill>
                        <a:schemeClr val="bg1"/>
                      </a:solidFill>
                      <a:prstDash val="dot"/>
                      <a:round/>
                      <a:headEnd type="none" w="med" len="med"/>
                      <a:tailEnd type="none" w="med" len="med"/>
                    </a:lnL>
                    <a:lnR w="3175" cap="flat" cmpd="sng" algn="ctr">
                      <a:solidFill>
                        <a:schemeClr val="bg1"/>
                      </a:solidFill>
                      <a:prstDash val="dot"/>
                      <a:round/>
                      <a:headEnd type="none" w="med" len="med"/>
                      <a:tailEnd type="none" w="med" len="med"/>
                    </a:lnR>
                    <a:lnT w="3175" cap="flat" cmpd="sng" algn="ctr">
                      <a:solidFill>
                        <a:schemeClr val="bg1"/>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solidFill>
                      <a:schemeClr val="accent2"/>
                    </a:solid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Add on slabs (Thermocol, EPS, XPS)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78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83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96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Sandwich PUF Panels</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17</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8</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Filler (Husk/Raw/Rock wool/Cork)</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6</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Brick &amp; mortar</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14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Others (specify)</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3</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r h="365760">
                <a:tc>
                  <a:txBody>
                    <a:bodyPr/>
                    <a:lstStyle/>
                    <a:p>
                      <a:pPr marL="0" algn="l" defTabSz="914400" rtl="0" eaLnBrk="1" fontAlgn="ctr" latinLnBrk="0" hangingPunct="1"/>
                      <a:r>
                        <a:rPr lang="en-US" sz="1000" b="0" i="0" u="none" strike="noStrike" kern="1200" dirty="0" smtClean="0">
                          <a:solidFill>
                            <a:srgbClr val="002060"/>
                          </a:solidFill>
                          <a:latin typeface="Calibri"/>
                          <a:ea typeface="+mn-ea"/>
                          <a:cs typeface="+mn-cs"/>
                        </a:rPr>
                        <a:t>Don’t know</a:t>
                      </a:r>
                    </a:p>
                  </a:txBody>
                  <a:tcPr marL="45720" marR="45720"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1</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40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2</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ctr"/>
                      <a:r>
                        <a:rPr lang="en-US" sz="1000" b="0" i="0" u="none" strike="noStrike" kern="1200" dirty="0">
                          <a:solidFill>
                            <a:srgbClr val="002060"/>
                          </a:solidFill>
                          <a:latin typeface="Calibri"/>
                          <a:ea typeface="+mn-ea"/>
                          <a:cs typeface="+mn-cs"/>
                        </a:rPr>
                        <a:t>0</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c>
                  <a:txBody>
                    <a:bodyPr/>
                    <a:lstStyle/>
                    <a:p>
                      <a:pPr algn="ctr" fontAlgn="b"/>
                      <a:r>
                        <a:rPr lang="en-US" sz="1000" b="0" i="0" u="none" strike="noStrike" kern="1200" dirty="0">
                          <a:solidFill>
                            <a:srgbClr val="002060"/>
                          </a:solidFill>
                          <a:latin typeface="Calibri"/>
                          <a:ea typeface="+mn-ea"/>
                          <a:cs typeface="+mn-cs"/>
                        </a:rPr>
                        <a:t>5</a:t>
                      </a:r>
                    </a:p>
                  </a:txBody>
                  <a:tcPr marL="9525" marR="9525" marT="9525" marB="0" anchor="ctr">
                    <a:lnL w="3175" cap="flat" cmpd="sng" algn="ctr">
                      <a:solidFill>
                        <a:srgbClr val="000000"/>
                      </a:solidFill>
                      <a:prstDash val="dot"/>
                      <a:round/>
                      <a:headEnd type="none" w="med" len="med"/>
                      <a:tailEnd type="none" w="med" len="med"/>
                    </a:lnL>
                    <a:lnR w="3175" cap="flat" cmpd="sng" algn="ctr">
                      <a:solidFill>
                        <a:srgbClr val="000000"/>
                      </a:solidFill>
                      <a:prstDash val="dot"/>
                      <a:round/>
                      <a:headEnd type="none" w="med" len="med"/>
                      <a:tailEnd type="none" w="med" len="med"/>
                    </a:lnR>
                    <a:lnT w="3175" cap="flat" cmpd="sng" algn="ctr">
                      <a:solidFill>
                        <a:srgbClr val="000000"/>
                      </a:solidFill>
                      <a:prstDash val="dot"/>
                      <a:round/>
                      <a:headEnd type="none" w="med" len="med"/>
                      <a:tailEnd type="none" w="med" len="med"/>
                    </a:lnT>
                    <a:lnB w="3175" cap="flat" cmpd="sng" algn="ctr">
                      <a:solidFill>
                        <a:srgbClr val="000000"/>
                      </a:solidFill>
                      <a:prstDash val="dot"/>
                      <a:round/>
                      <a:headEnd type="none" w="med" len="med"/>
                      <a:tailEnd type="none" w="med" len="med"/>
                    </a:lnB>
                    <a:lnTlToBr w="12700" cmpd="sng">
                      <a:noFill/>
                      <a:prstDash val="solid"/>
                    </a:lnTlToBr>
                    <a:lnBlToTr w="12700" cmpd="sng">
                      <a:noFill/>
                      <a:prstDash val="solid"/>
                    </a:lnBlToTr>
                    <a:noFill/>
                  </a:tcPr>
                </a:tc>
              </a:tr>
            </a:tbl>
          </a:graphicData>
        </a:graphic>
      </p:graphicFrame>
      <p:sp>
        <p:nvSpPr>
          <p:cNvPr id="11" name="TextBox 10"/>
          <p:cNvSpPr txBox="1"/>
          <p:nvPr/>
        </p:nvSpPr>
        <p:spPr>
          <a:xfrm>
            <a:off x="3355949" y="9669645"/>
            <a:ext cx="2066591"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mentioned </a:t>
            </a:r>
            <a:r>
              <a:rPr lang="en-US" sz="900" b="1" dirty="0">
                <a:solidFill>
                  <a:srgbClr val="FF0000"/>
                </a:solidFill>
                <a:latin typeface="Calibri" pitchFamily="34" charset="0"/>
              </a:rPr>
              <a:t>any </a:t>
            </a:r>
            <a:r>
              <a:rPr lang="en-US" sz="900" b="1" dirty="0" smtClean="0">
                <a:solidFill>
                  <a:srgbClr val="FF0000"/>
                </a:solidFill>
                <a:latin typeface="Calibri" pitchFamily="34" charset="0"/>
              </a:rPr>
              <a:t>chamber</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itle 7"/>
          <p:cNvSpPr>
            <a:spLocks noGrp="1"/>
          </p:cNvSpPr>
          <p:nvPr>
            <p:ph type="title"/>
          </p:nvPr>
        </p:nvSpPr>
        <p:spPr/>
        <p:txBody>
          <a:bodyPr/>
          <a:lstStyle/>
          <a:p>
            <a:r>
              <a:rPr lang="en-US" dirty="0" smtClean="0"/>
              <a:t>7.14 CHAMBER INSULATION - THICKNESS</a:t>
            </a:r>
            <a:endParaRPr lang="en-US" dirty="0"/>
          </a:p>
        </p:txBody>
      </p:sp>
      <p:sp>
        <p:nvSpPr>
          <p:cNvPr id="4" name="TextBox 3"/>
          <p:cNvSpPr txBox="1"/>
          <p:nvPr/>
        </p:nvSpPr>
        <p:spPr>
          <a:xfrm>
            <a:off x="5733663" y="9669645"/>
            <a:ext cx="870751" cy="230832"/>
          </a:xfrm>
          <a:prstGeom prst="rect">
            <a:avLst/>
          </a:prstGeom>
          <a:noFill/>
        </p:spPr>
        <p:txBody>
          <a:bodyPr wrap="none" rtlCol="0">
            <a:spAutoFit/>
          </a:bodyPr>
          <a:lstStyle/>
          <a:p>
            <a:r>
              <a:rPr lang="en-US" sz="900" b="1" dirty="0">
                <a:solidFill>
                  <a:srgbClr val="FF0000"/>
                </a:solidFill>
              </a:rPr>
              <a:t>All Figs in %</a:t>
            </a:r>
          </a:p>
        </p:txBody>
      </p:sp>
      <p:sp>
        <p:nvSpPr>
          <p:cNvPr id="22" name="Round Diagonal Corner Rectangle 21"/>
          <p:cNvSpPr/>
          <p:nvPr/>
        </p:nvSpPr>
        <p:spPr bwMode="auto">
          <a:xfrm>
            <a:off x="338287" y="6340475"/>
            <a:ext cx="6309360" cy="917792"/>
          </a:xfrm>
          <a:prstGeom prst="round2DiagRect">
            <a:avLst/>
          </a:prstGeom>
          <a:noFill/>
          <a:ln w="25400" cap="flat" cmpd="sng" algn="ctr">
            <a:noFill/>
            <a:prstDash val="solid"/>
            <a:round/>
            <a:headEnd type="none" w="med" len="med"/>
            <a:tailEnd type="none" w="med" len="med"/>
          </a:ln>
          <a:effectLst/>
        </p:spPr>
        <p:txBody>
          <a:bodyPr vert="horz" wrap="square" lIns="90000" tIns="90000" rIns="0" bIns="0" numCol="1" rtlCol="0" anchor="ctr" anchorCtr="0" compatLnSpc="1">
            <a:prstTxWarp prst="textNoShape">
              <a:avLst/>
            </a:prstTxWarp>
            <a:spAutoFit/>
          </a:bodyPr>
          <a:lstStyle/>
          <a:p>
            <a:pPr marL="177800" lvl="1" indent="-177800" algn="l">
              <a:buFont typeface="Arial" pitchFamily="34" charset="0"/>
              <a:buChar char="•"/>
            </a:pPr>
            <a:r>
              <a:rPr lang="en-US" sz="1200" dirty="0" smtClean="0">
                <a:solidFill>
                  <a:srgbClr val="002060"/>
                </a:solidFill>
                <a:latin typeface="Calibri" pitchFamily="34" charset="0"/>
              </a:rPr>
              <a:t>The modal value of thickness of insulation is 70-100 mm. But this too is only at 26% overall.</a:t>
            </a:r>
          </a:p>
          <a:p>
            <a:pPr marL="177800" lvl="1" indent="-177800" algn="l">
              <a:buFont typeface="Arial" pitchFamily="34" charset="0"/>
              <a:buChar char="•"/>
            </a:pPr>
            <a:r>
              <a:rPr lang="en-US" sz="1200" dirty="0" smtClean="0">
                <a:solidFill>
                  <a:srgbClr val="002060"/>
                </a:solidFill>
                <a:latin typeface="Calibri" pitchFamily="34" charset="0"/>
              </a:rPr>
              <a:t>The thickness of insulation ranges from  1- 10 mm to 126-155 mm thickness.</a:t>
            </a:r>
            <a:endParaRPr lang="en-US" sz="1200" dirty="0">
              <a:solidFill>
                <a:srgbClr val="002060"/>
              </a:solidFill>
              <a:latin typeface="Calibri" pitchFamily="34" charset="0"/>
            </a:endParaRPr>
          </a:p>
          <a:p>
            <a:pPr marL="177800" lvl="1" indent="-177800" algn="l">
              <a:buFont typeface="Arial" pitchFamily="34" charset="0"/>
              <a:buChar char="•"/>
            </a:pPr>
            <a:r>
              <a:rPr lang="en-US" sz="1200" dirty="0" smtClean="0">
                <a:solidFill>
                  <a:srgbClr val="002060"/>
                </a:solidFill>
                <a:latin typeface="Calibri" pitchFamily="34" charset="0"/>
              </a:rPr>
              <a:t> Around 60% of all chambers had over 50 mm insulation</a:t>
            </a:r>
            <a:endParaRPr lang="en-US" sz="1200" dirty="0">
              <a:solidFill>
                <a:srgbClr val="002060"/>
              </a:solidFill>
              <a:latin typeface="Calibri" pitchFamily="34" charset="0"/>
            </a:endParaRPr>
          </a:p>
          <a:p>
            <a:pPr marL="177800" lvl="1" indent="-177800" algn="l">
              <a:buFont typeface="Arial" pitchFamily="34" charset="0"/>
              <a:buChar char="•"/>
            </a:pPr>
            <a:r>
              <a:rPr lang="en-US" sz="1200" dirty="0" smtClean="0">
                <a:solidFill>
                  <a:srgbClr val="002060"/>
                </a:solidFill>
                <a:latin typeface="Calibri" pitchFamily="34" charset="0"/>
              </a:rPr>
              <a:t> This is true of Type H, P, M and Q type CSs</a:t>
            </a:r>
            <a:endParaRPr lang="en-US" sz="1400" dirty="0">
              <a:solidFill>
                <a:srgbClr val="002060"/>
              </a:solidFill>
              <a:latin typeface="Calibri" pitchFamily="34" charset="0"/>
            </a:endParaRPr>
          </a:p>
        </p:txBody>
      </p:sp>
      <p:graphicFrame>
        <p:nvGraphicFramePr>
          <p:cNvPr id="23" name="Table 22"/>
          <p:cNvGraphicFramePr>
            <a:graphicFrameLocks noGrp="1"/>
          </p:cNvGraphicFramePr>
          <p:nvPr/>
        </p:nvGraphicFramePr>
        <p:xfrm>
          <a:off x="152400" y="2206168"/>
          <a:ext cx="1342966" cy="3446106"/>
        </p:xfrm>
        <a:graphic>
          <a:graphicData uri="http://schemas.openxmlformats.org/drawingml/2006/table">
            <a:tbl>
              <a:tblPr/>
              <a:tblGrid>
                <a:gridCol w="1342966"/>
              </a:tblGrid>
              <a:tr h="574351">
                <a:tc>
                  <a:txBody>
                    <a:bodyPr/>
                    <a:lstStyle/>
                    <a:p>
                      <a:pPr algn="r" fontAlgn="ctr"/>
                      <a:r>
                        <a:rPr lang="en-US" sz="1000" b="0" i="0" u="none" strike="noStrike" kern="1200" dirty="0">
                          <a:solidFill>
                            <a:srgbClr val="002060"/>
                          </a:solidFill>
                          <a:latin typeface="Calibri"/>
                          <a:ea typeface="+mn-ea"/>
                          <a:cs typeface="+mn-cs"/>
                        </a:rPr>
                        <a:t> 1- </a:t>
                      </a:r>
                      <a:r>
                        <a:rPr lang="en-US" sz="1000" b="0" i="0" u="none" strike="noStrike" kern="1200" dirty="0" smtClean="0">
                          <a:solidFill>
                            <a:srgbClr val="002060"/>
                          </a:solidFill>
                          <a:latin typeface="Calibri"/>
                          <a:ea typeface="+mn-ea"/>
                          <a:cs typeface="+mn-cs"/>
                        </a:rPr>
                        <a:t>30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a:noFill/>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30-50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50-70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70 </a:t>
                      </a: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100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a:solidFill>
                            <a:srgbClr val="002060"/>
                          </a:solidFill>
                          <a:latin typeface="Calibri"/>
                          <a:ea typeface="+mn-ea"/>
                          <a:cs typeface="+mn-cs"/>
                        </a:rPr>
                        <a:t> </a:t>
                      </a:r>
                      <a:r>
                        <a:rPr lang="en-US" sz="1000" b="0" i="0" u="none" strike="noStrike" kern="1200" dirty="0" smtClean="0">
                          <a:solidFill>
                            <a:srgbClr val="002060"/>
                          </a:solidFill>
                          <a:latin typeface="Calibri"/>
                          <a:ea typeface="+mn-ea"/>
                          <a:cs typeface="+mn-cs"/>
                        </a:rPr>
                        <a:t>Above 100 </a:t>
                      </a:r>
                      <a:r>
                        <a:rPr lang="en-US" sz="1000" b="0" i="0" u="none" strike="noStrike" kern="1200" dirty="0">
                          <a:solidFill>
                            <a:srgbClr val="002060"/>
                          </a:solidFill>
                          <a:latin typeface="Calibri"/>
                          <a:ea typeface="+mn-ea"/>
                          <a:cs typeface="+mn-cs"/>
                        </a:rPr>
                        <a:t>mm</a:t>
                      </a: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r h="574351">
                <a:tc>
                  <a:txBody>
                    <a:bodyPr/>
                    <a:lstStyle/>
                    <a:p>
                      <a:pPr algn="r" fontAlgn="ctr"/>
                      <a:r>
                        <a:rPr lang="en-US" sz="1000" b="0" i="0" u="none" strike="noStrike" kern="1200" dirty="0" smtClean="0">
                          <a:solidFill>
                            <a:srgbClr val="002060"/>
                          </a:solidFill>
                          <a:latin typeface="Calibri"/>
                          <a:ea typeface="+mn-ea"/>
                          <a:cs typeface="+mn-cs"/>
                        </a:rPr>
                        <a:t>DK / CS</a:t>
                      </a:r>
                      <a:endParaRPr lang="en-US" sz="1000" b="0" i="0" u="none" strike="noStrike" kern="1200" dirty="0">
                        <a:solidFill>
                          <a:srgbClr val="002060"/>
                        </a:solidFill>
                        <a:latin typeface="Calibri"/>
                        <a:ea typeface="+mn-ea"/>
                        <a:cs typeface="+mn-cs"/>
                      </a:endParaRPr>
                    </a:p>
                  </a:txBody>
                  <a:tcPr marL="45720" marR="45720" marT="9525" marB="9144" anchor="ctr">
                    <a:lnL>
                      <a:noFill/>
                    </a:lnL>
                    <a:lnR>
                      <a:noFill/>
                    </a:lnR>
                    <a:lnT w="3175" cap="flat" cmpd="sng" algn="ctr">
                      <a:solidFill>
                        <a:schemeClr val="tx2"/>
                      </a:solidFill>
                      <a:prstDash val="dot"/>
                      <a:round/>
                      <a:headEnd type="none" w="med" len="med"/>
                      <a:tailEnd type="none" w="med" len="med"/>
                    </a:lnT>
                    <a:lnB w="3175" cap="flat" cmpd="sng" algn="ctr">
                      <a:solidFill>
                        <a:schemeClr val="tx2"/>
                      </a:solidFill>
                      <a:prstDash val="dot"/>
                      <a:round/>
                      <a:headEnd type="none" w="med" len="med"/>
                      <a:tailEnd type="none" w="med" len="med"/>
                    </a:lnB>
                  </a:tcPr>
                </a:tc>
              </a:tr>
            </a:tbl>
          </a:graphicData>
        </a:graphic>
      </p:graphicFrame>
      <p:graphicFrame>
        <p:nvGraphicFramePr>
          <p:cNvPr id="24" name="Chart 23"/>
          <p:cNvGraphicFramePr/>
          <p:nvPr/>
        </p:nvGraphicFramePr>
        <p:xfrm>
          <a:off x="1121017" y="2148056"/>
          <a:ext cx="1355483" cy="4024144"/>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 24"/>
          <p:cNvGraphicFramePr/>
          <p:nvPr/>
        </p:nvGraphicFramePr>
        <p:xfrm>
          <a:off x="2043037" y="2148056"/>
          <a:ext cx="1355483" cy="402414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6" name="Chart 25"/>
          <p:cNvGraphicFramePr/>
          <p:nvPr/>
        </p:nvGraphicFramePr>
        <p:xfrm>
          <a:off x="2965057" y="2148056"/>
          <a:ext cx="1355483" cy="402414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7" name="Chart 26"/>
          <p:cNvGraphicFramePr/>
          <p:nvPr/>
        </p:nvGraphicFramePr>
        <p:xfrm>
          <a:off x="3887077" y="2148056"/>
          <a:ext cx="1355483" cy="4024144"/>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3" name="Chart 32"/>
          <p:cNvGraphicFramePr/>
          <p:nvPr/>
        </p:nvGraphicFramePr>
        <p:xfrm>
          <a:off x="4809097" y="2148056"/>
          <a:ext cx="1355483" cy="402414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35" name="Chart 34"/>
          <p:cNvGraphicFramePr/>
          <p:nvPr/>
        </p:nvGraphicFramePr>
        <p:xfrm>
          <a:off x="5731117" y="2148056"/>
          <a:ext cx="1355483" cy="4024144"/>
        </p:xfrm>
        <a:graphic>
          <a:graphicData uri="http://schemas.openxmlformats.org/drawingml/2006/chart">
            <c:chart xmlns:c="http://schemas.openxmlformats.org/drawingml/2006/chart" xmlns:r="http://schemas.openxmlformats.org/officeDocument/2006/relationships" r:id="rId7"/>
          </a:graphicData>
        </a:graphic>
      </p:graphicFrame>
      <p:sp>
        <p:nvSpPr>
          <p:cNvPr id="36" name="TextBox 35"/>
          <p:cNvSpPr txBox="1"/>
          <p:nvPr/>
        </p:nvSpPr>
        <p:spPr>
          <a:xfrm>
            <a:off x="1398921" y="1685826"/>
            <a:ext cx="726481" cy="400110"/>
          </a:xfrm>
          <a:prstGeom prst="rect">
            <a:avLst/>
          </a:prstGeom>
          <a:noFill/>
        </p:spPr>
        <p:txBody>
          <a:bodyPr wrap="none" rtlCol="0">
            <a:spAutoFit/>
          </a:bodyPr>
          <a:lstStyle/>
          <a:p>
            <a:r>
              <a:rPr lang="en-US" sz="1000" b="1" dirty="0">
                <a:solidFill>
                  <a:srgbClr val="002060"/>
                </a:solidFill>
                <a:latin typeface="Calibri" pitchFamily="34" charset="0"/>
              </a:rPr>
              <a:t>All</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n=13855)</a:t>
            </a:r>
            <a:endParaRPr lang="en-US" sz="1000" b="1" dirty="0">
              <a:solidFill>
                <a:srgbClr val="002060"/>
              </a:solidFill>
              <a:latin typeface="Calibri" pitchFamily="34" charset="0"/>
            </a:endParaRPr>
          </a:p>
        </p:txBody>
      </p:sp>
      <p:sp>
        <p:nvSpPr>
          <p:cNvPr id="37" name="TextBox 36"/>
          <p:cNvSpPr txBox="1"/>
          <p:nvPr/>
        </p:nvSpPr>
        <p:spPr>
          <a:xfrm>
            <a:off x="2293732" y="1685826"/>
            <a:ext cx="726481" cy="400110"/>
          </a:xfrm>
          <a:prstGeom prst="rect">
            <a:avLst/>
          </a:prstGeom>
          <a:noFill/>
        </p:spPr>
        <p:txBody>
          <a:bodyPr wrap="none" rtlCol="0">
            <a:spAutoFit/>
          </a:bodyPr>
          <a:lstStyle/>
          <a:p>
            <a:r>
              <a:rPr lang="en-US" sz="1000" b="1" dirty="0" smtClean="0">
                <a:solidFill>
                  <a:srgbClr val="002060"/>
                </a:solidFill>
                <a:latin typeface="Calibri" pitchFamily="34" charset="0"/>
              </a:rPr>
              <a:t>Type H</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n=12157)</a:t>
            </a:r>
            <a:endParaRPr lang="en-US" sz="1000" b="1" dirty="0">
              <a:solidFill>
                <a:srgbClr val="002060"/>
              </a:solidFill>
              <a:latin typeface="Calibri" pitchFamily="34" charset="0"/>
            </a:endParaRPr>
          </a:p>
        </p:txBody>
      </p:sp>
      <p:sp>
        <p:nvSpPr>
          <p:cNvPr id="38" name="TextBox 37"/>
          <p:cNvSpPr txBox="1"/>
          <p:nvPr/>
        </p:nvSpPr>
        <p:spPr>
          <a:xfrm>
            <a:off x="3226771"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P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n=1702)</a:t>
            </a:r>
            <a:endParaRPr lang="en-US" sz="1000" b="1" dirty="0">
              <a:solidFill>
                <a:srgbClr val="002060"/>
              </a:solidFill>
              <a:latin typeface="Calibri" pitchFamily="34" charset="0"/>
            </a:endParaRPr>
          </a:p>
        </p:txBody>
      </p:sp>
      <p:sp>
        <p:nvSpPr>
          <p:cNvPr id="39" name="TextBox 38"/>
          <p:cNvSpPr txBox="1"/>
          <p:nvPr/>
        </p:nvSpPr>
        <p:spPr>
          <a:xfrm>
            <a:off x="4164279" y="1685826"/>
            <a:ext cx="660758" cy="400110"/>
          </a:xfrm>
          <a:prstGeom prst="rect">
            <a:avLst/>
          </a:prstGeom>
          <a:noFill/>
        </p:spPr>
        <p:txBody>
          <a:bodyPr wrap="none" rtlCol="0">
            <a:spAutoFit/>
          </a:bodyPr>
          <a:lstStyle/>
          <a:p>
            <a:r>
              <a:rPr lang="en-US" sz="1000" b="1" dirty="0" smtClean="0">
                <a:solidFill>
                  <a:srgbClr val="002060"/>
                </a:solidFill>
                <a:latin typeface="Calibri" pitchFamily="34" charset="0"/>
              </a:rPr>
              <a:t>Type M </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a:solidFill>
                  <a:srgbClr val="002060"/>
                </a:solidFill>
                <a:latin typeface="Calibri" pitchFamily="34" charset="0"/>
              </a:rPr>
              <a:t>(</a:t>
            </a:r>
            <a:r>
              <a:rPr lang="en-US" sz="1000" b="1" smtClean="0">
                <a:solidFill>
                  <a:srgbClr val="002060"/>
                </a:solidFill>
                <a:latin typeface="Calibri" pitchFamily="34" charset="0"/>
              </a:rPr>
              <a:t>n=1172)</a:t>
            </a:r>
            <a:endParaRPr lang="en-US" sz="1000" b="1" dirty="0">
              <a:solidFill>
                <a:srgbClr val="002060"/>
              </a:solidFill>
              <a:latin typeface="Calibri" pitchFamily="34" charset="0"/>
            </a:endParaRPr>
          </a:p>
        </p:txBody>
      </p:sp>
      <p:sp>
        <p:nvSpPr>
          <p:cNvPr id="40" name="TextBox 39"/>
          <p:cNvSpPr txBox="1"/>
          <p:nvPr/>
        </p:nvSpPr>
        <p:spPr>
          <a:xfrm>
            <a:off x="5152348" y="1685826"/>
            <a:ext cx="595036" cy="400110"/>
          </a:xfrm>
          <a:prstGeom prst="rect">
            <a:avLst/>
          </a:prstGeom>
          <a:noFill/>
        </p:spPr>
        <p:txBody>
          <a:bodyPr wrap="none" rtlCol="0">
            <a:spAutoFit/>
          </a:bodyPr>
          <a:lstStyle/>
          <a:p>
            <a:r>
              <a:rPr lang="en-US" sz="1000" b="1" dirty="0" smtClean="0">
                <a:solidFill>
                  <a:srgbClr val="002060"/>
                </a:solidFill>
                <a:latin typeface="Calibri" pitchFamily="34" charset="0"/>
              </a:rPr>
              <a:t>Type Q</a:t>
            </a:r>
            <a:r>
              <a:rPr lang="en-US" sz="1000" b="1" dirty="0">
                <a:solidFill>
                  <a:srgbClr val="002060"/>
                </a:solidFill>
                <a:latin typeface="Calibri" pitchFamily="34" charset="0"/>
              </a:rPr>
              <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n=193)</a:t>
            </a:r>
            <a:endParaRPr lang="en-US" sz="1000" b="1" dirty="0">
              <a:solidFill>
                <a:srgbClr val="002060"/>
              </a:solidFill>
              <a:latin typeface="Calibri" pitchFamily="34" charset="0"/>
            </a:endParaRPr>
          </a:p>
        </p:txBody>
      </p:sp>
      <p:sp>
        <p:nvSpPr>
          <p:cNvPr id="41" name="TextBox 40"/>
          <p:cNvSpPr txBox="1"/>
          <p:nvPr/>
        </p:nvSpPr>
        <p:spPr>
          <a:xfrm>
            <a:off x="5947445" y="1531938"/>
            <a:ext cx="654345" cy="553998"/>
          </a:xfrm>
          <a:prstGeom prst="rect">
            <a:avLst/>
          </a:prstGeom>
          <a:noFill/>
        </p:spPr>
        <p:txBody>
          <a:bodyPr wrap="none" rtlCol="0">
            <a:spAutoFit/>
          </a:bodyPr>
          <a:lstStyle/>
          <a:p>
            <a:r>
              <a:rPr lang="en-US" sz="1000" b="1" dirty="0">
                <a:solidFill>
                  <a:srgbClr val="002060"/>
                </a:solidFill>
                <a:latin typeface="Calibri" pitchFamily="34" charset="0"/>
              </a:rPr>
              <a:t>Other </a:t>
            </a:r>
            <a:br>
              <a:rPr lang="en-US" sz="1000" b="1" dirty="0">
                <a:solidFill>
                  <a:srgbClr val="002060"/>
                </a:solidFill>
                <a:latin typeface="Calibri" pitchFamily="34" charset="0"/>
              </a:rPr>
            </a:br>
            <a:r>
              <a:rPr lang="en-US" sz="1000" b="1" dirty="0">
                <a:solidFill>
                  <a:srgbClr val="002060"/>
                </a:solidFill>
                <a:latin typeface="Calibri" pitchFamily="34" charset="0"/>
              </a:rPr>
              <a:t>Products</a:t>
            </a:r>
            <a:br>
              <a:rPr lang="en-US" sz="1000" b="1" dirty="0">
                <a:solidFill>
                  <a:srgbClr val="002060"/>
                </a:solidFill>
                <a:latin typeface="Calibri" pitchFamily="34" charset="0"/>
              </a:rPr>
            </a:br>
            <a:r>
              <a:rPr lang="en-US" sz="1000" b="1" dirty="0">
                <a:solidFill>
                  <a:srgbClr val="002060"/>
                </a:solidFill>
                <a:latin typeface="Calibri" pitchFamily="34" charset="0"/>
              </a:rPr>
              <a:t>(</a:t>
            </a:r>
            <a:r>
              <a:rPr lang="en-US" sz="1000" b="1" dirty="0" smtClean="0">
                <a:solidFill>
                  <a:srgbClr val="002060"/>
                </a:solidFill>
                <a:latin typeface="Calibri" pitchFamily="34" charset="0"/>
              </a:rPr>
              <a:t>n=101)</a:t>
            </a:r>
            <a:endParaRPr lang="en-US" sz="1000" b="1" dirty="0">
              <a:solidFill>
                <a:srgbClr val="002060"/>
              </a:solidFill>
              <a:latin typeface="Calibri" pitchFamily="34" charset="0"/>
            </a:endParaRPr>
          </a:p>
        </p:txBody>
      </p:sp>
      <p:sp>
        <p:nvSpPr>
          <p:cNvPr id="20" name="TextBox 19"/>
          <p:cNvSpPr txBox="1"/>
          <p:nvPr/>
        </p:nvSpPr>
        <p:spPr>
          <a:xfrm>
            <a:off x="3355949" y="9669645"/>
            <a:ext cx="2066591" cy="230832"/>
          </a:xfrm>
          <a:prstGeom prst="rect">
            <a:avLst/>
          </a:prstGeom>
          <a:noFill/>
        </p:spPr>
        <p:txBody>
          <a:bodyPr wrap="none" rtlCol="0">
            <a:spAutoFit/>
          </a:bodyPr>
          <a:lstStyle/>
          <a:p>
            <a:pPr algn="r"/>
            <a:r>
              <a:rPr lang="en-US" sz="900" b="1" dirty="0" smtClean="0">
                <a:solidFill>
                  <a:srgbClr val="FF0000"/>
                </a:solidFill>
                <a:latin typeface="Calibri" pitchFamily="34" charset="0"/>
              </a:rPr>
              <a:t>CS’s that have mentioned </a:t>
            </a:r>
            <a:r>
              <a:rPr lang="en-US" sz="900" b="1" dirty="0">
                <a:solidFill>
                  <a:srgbClr val="FF0000"/>
                </a:solidFill>
                <a:latin typeface="Calibri" pitchFamily="34" charset="0"/>
              </a:rPr>
              <a:t>any </a:t>
            </a:r>
            <a:r>
              <a:rPr lang="en-US" sz="900" b="1" dirty="0" smtClean="0">
                <a:solidFill>
                  <a:srgbClr val="FF0000"/>
                </a:solidFill>
                <a:latin typeface="Calibri" pitchFamily="34" charset="0"/>
              </a:rPr>
              <a:t>chamber</a:t>
            </a:r>
            <a:endParaRPr lang="en-US" sz="900" b="1" dirty="0">
              <a:solidFill>
                <a:srgbClr val="FF0000"/>
              </a:solidFill>
              <a:latin typeface="Calibri" pitchFamily="34" charset="0"/>
            </a:endParaRPr>
          </a:p>
        </p:txBody>
      </p:sp>
    </p:spTree>
  </p:cSld>
  <p:clrMapOvr>
    <a:masterClrMapping/>
  </p:clrMapOvr>
  <p:transition/>
  <p:timing>
    <p:tnLst>
      <p:par>
        <p:cTn id="1" dur="indefinite" restart="never" nodeType="tmRoot"/>
      </p:par>
    </p:tnLst>
  </p:timing>
</p:sld>
</file>

<file path=ppt/theme/theme1.xml><?xml version="1.0" encoding="utf-8"?>
<a:theme xmlns:a="http://schemas.openxmlformats.org/drawingml/2006/main" name="1_Hansa Research - Proposal Template - May 2011 - Without Blue Background - 2007">
  <a:themeElements>
    <a:clrScheme name="HRG Template">
      <a:dk1>
        <a:srgbClr val="002060"/>
      </a:dk1>
      <a:lt1>
        <a:srgbClr val="FFFFFF"/>
      </a:lt1>
      <a:dk2>
        <a:srgbClr val="BFBFBF"/>
      </a:dk2>
      <a:lt2>
        <a:srgbClr val="FFFFFF"/>
      </a:lt2>
      <a:accent1>
        <a:srgbClr val="FF0000"/>
      </a:accent1>
      <a:accent2>
        <a:srgbClr val="002060"/>
      </a:accent2>
      <a:accent3>
        <a:srgbClr val="00359E"/>
      </a:accent3>
      <a:accent4>
        <a:srgbClr val="0051F2"/>
      </a:accent4>
      <a:accent5>
        <a:srgbClr val="377AFF"/>
      </a:accent5>
      <a:accent6>
        <a:srgbClr val="97BAFF"/>
      </a:accent6>
      <a:hlink>
        <a:srgbClr val="FF0000"/>
      </a:hlink>
      <a:folHlink>
        <a:srgbClr val="A5A5A5"/>
      </a:folHlink>
    </a:clrScheme>
    <a:fontScheme name="2_Blank Presentation">
      <a:majorFont>
        <a:latin typeface="Arial"/>
        <a:ea typeface="MS PGothic"/>
        <a:cs typeface=""/>
      </a:majorFont>
      <a:minorFont>
        <a:latin typeface="Arial"/>
        <a:ea typeface="MS PGothic"/>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25400" cap="flat" cmpd="sng" algn="ctr">
          <a:noFill/>
          <a:prstDash val="solid"/>
          <a:round/>
          <a:headEnd type="none" w="med" len="med"/>
          <a:tailEnd type="none" w="med" len="med"/>
        </a:ln>
        <a:effectLst/>
      </a:spPr>
      <a:bodyPr vert="horz" wrap="square" lIns="90000" tIns="90000" rIns="90000" bIns="90000" numCol="1" anchor="ctr"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bg1"/>
            </a:solidFill>
            <a:effectLst/>
            <a:latin typeface="Arial" charset="0"/>
            <a:ea typeface="MS PGothic" pitchFamily="34" charset="-128"/>
          </a:defRPr>
        </a:defPPr>
      </a:lstStyle>
    </a:spDef>
    <a:lnDef>
      <a:spPr bwMode="auto">
        <a:xfrm>
          <a:off x="0" y="0"/>
          <a:ext cx="1" cy="1"/>
        </a:xfrm>
        <a:custGeom>
          <a:avLst/>
          <a:gdLst/>
          <a:ahLst/>
          <a:cxnLst/>
          <a:rect l="0" t="0" r="0" b="0"/>
          <a:pathLst/>
        </a:custGeom>
        <a:solidFill>
          <a:schemeClr val="accent1"/>
        </a:solidFill>
        <a:ln w="25400" cap="flat" cmpd="sng" algn="ctr">
          <a:noFill/>
          <a:prstDash val="solid"/>
          <a:round/>
          <a:headEnd type="none" w="med" len="med"/>
          <a:tailEnd type="none" w="med" len="med"/>
        </a:ln>
        <a:effectLst/>
      </a:spPr>
      <a:bodyPr vert="horz" wrap="square" lIns="90000" tIns="90000" rIns="90000" bIns="90000" numCol="1" anchor="ctr"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bg1"/>
            </a:solidFill>
            <a:effectLst/>
            <a:latin typeface="Arial" charset="0"/>
            <a:ea typeface="MS PGothic" pitchFamily="34" charset="-128"/>
          </a:defRPr>
        </a:defPPr>
      </a:lstStyle>
    </a:lnDef>
  </a:objectDefaults>
  <a:extraClrSchemeLst>
    <a:extraClrScheme>
      <a:clrScheme name="2_Blank Presentation 1">
        <a:dk1>
          <a:srgbClr val="004E69"/>
        </a:dk1>
        <a:lt1>
          <a:srgbClr val="FFFFFF"/>
        </a:lt1>
        <a:dk2>
          <a:srgbClr val="FF3300"/>
        </a:dk2>
        <a:lt2>
          <a:srgbClr val="808080"/>
        </a:lt2>
        <a:accent1>
          <a:srgbClr val="FF3300"/>
        </a:accent1>
        <a:accent2>
          <a:srgbClr val="FF713F"/>
        </a:accent2>
        <a:accent3>
          <a:srgbClr val="FFFFFF"/>
        </a:accent3>
        <a:accent4>
          <a:srgbClr val="004159"/>
        </a:accent4>
        <a:accent5>
          <a:srgbClr val="FFADAA"/>
        </a:accent5>
        <a:accent6>
          <a:srgbClr val="E76638"/>
        </a:accent6>
        <a:hlink>
          <a:srgbClr val="FFA66F"/>
        </a:hlink>
        <a:folHlink>
          <a:srgbClr val="FF9900"/>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1_Hansa Research - Proposal Template - May 2011 - With Blue Background - 2007">
  <a:themeElements>
    <a:clrScheme name="HRG Template">
      <a:dk1>
        <a:srgbClr val="002060"/>
      </a:dk1>
      <a:lt1>
        <a:srgbClr val="FFFFFF"/>
      </a:lt1>
      <a:dk2>
        <a:srgbClr val="BFBFBF"/>
      </a:dk2>
      <a:lt2>
        <a:srgbClr val="FFFFFF"/>
      </a:lt2>
      <a:accent1>
        <a:srgbClr val="FF0000"/>
      </a:accent1>
      <a:accent2>
        <a:srgbClr val="002060"/>
      </a:accent2>
      <a:accent3>
        <a:srgbClr val="00359E"/>
      </a:accent3>
      <a:accent4>
        <a:srgbClr val="0051F2"/>
      </a:accent4>
      <a:accent5>
        <a:srgbClr val="377AFF"/>
      </a:accent5>
      <a:accent6>
        <a:srgbClr val="97BAFF"/>
      </a:accent6>
      <a:hlink>
        <a:srgbClr val="FF0000"/>
      </a:hlink>
      <a:folHlink>
        <a:srgbClr val="A5A5A5"/>
      </a:folHlink>
    </a:clrScheme>
    <a:fontScheme name="2_Blank Presentation">
      <a:majorFont>
        <a:latin typeface="Arial"/>
        <a:ea typeface="MS PGothic"/>
        <a:cs typeface=""/>
      </a:majorFont>
      <a:minorFont>
        <a:latin typeface="Arial"/>
        <a:ea typeface="MS PGothic"/>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ln>
          <a:headEnd type="none" w="med" len="med"/>
          <a:tailEnd type="none" w="med" len="med"/>
        </a:ln>
      </a:spPr>
      <a:bodyPr vert="horz" wrap="square" lIns="90000" tIns="90000" rIns="90000" bIns="90000" numCol="1" rtlCol="0" anchor="ctr"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sz="2000" b="0" i="0" u="none" strike="noStrike" cap="none" normalizeH="0" baseline="0" dirty="0" smtClean="0">
            <a:ln>
              <a:noFill/>
            </a:ln>
            <a:solidFill>
              <a:sysClr val="windowText" lastClr="000000"/>
            </a:solidFill>
            <a:effectLst/>
            <a:latin typeface="Arial" charset="0"/>
            <a:ea typeface="MS PGothic" pitchFamily="34" charset="-128"/>
          </a:defRPr>
        </a:defPPr>
      </a:lstStyle>
      <a:style>
        <a:lnRef idx="2">
          <a:schemeClr val="accent1"/>
        </a:lnRef>
        <a:fillRef idx="1">
          <a:schemeClr val="lt1"/>
        </a:fillRef>
        <a:effectRef idx="0">
          <a:schemeClr val="accent1"/>
        </a:effectRef>
        <a:fontRef idx="minor">
          <a:schemeClr val="dk1"/>
        </a:fontRef>
      </a:style>
    </a:spDef>
    <a:lnDef>
      <a:spPr bwMode="auto">
        <a:xfrm>
          <a:off x="0" y="0"/>
          <a:ext cx="1" cy="1"/>
        </a:xfrm>
        <a:custGeom>
          <a:avLst/>
          <a:gdLst/>
          <a:ahLst/>
          <a:cxnLst/>
          <a:rect l="0" t="0" r="0" b="0"/>
          <a:pathLst/>
        </a:custGeom>
        <a:solidFill>
          <a:schemeClr val="accent1"/>
        </a:solidFill>
        <a:ln w="25400" cap="flat" cmpd="sng" algn="ctr">
          <a:noFill/>
          <a:prstDash val="solid"/>
          <a:round/>
          <a:headEnd type="none" w="med" len="med"/>
          <a:tailEnd type="none" w="med" len="med"/>
        </a:ln>
        <a:effectLst/>
      </a:spPr>
      <a:bodyPr vert="horz" wrap="square" lIns="90000" tIns="90000" rIns="90000" bIns="90000" numCol="1" anchor="ctr"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bg1"/>
            </a:solidFill>
            <a:effectLst/>
            <a:latin typeface="Arial" charset="0"/>
            <a:ea typeface="MS PGothic" pitchFamily="34" charset="-128"/>
          </a:defRPr>
        </a:defPPr>
      </a:lstStyle>
    </a:lnDef>
    <a:txDef>
      <a:spPr>
        <a:noFill/>
      </a:spPr>
      <a:bodyPr wrap="none" rtlCol="0">
        <a:spAutoFit/>
      </a:bodyPr>
      <a:lstStyle>
        <a:defPPr>
          <a:defRPr dirty="0" smtClean="0">
            <a:solidFill>
              <a:schemeClr val="tx1"/>
            </a:solidFill>
          </a:defRPr>
        </a:defPPr>
      </a:lstStyle>
    </a:txDef>
  </a:objectDefaults>
  <a:extraClrSchemeLst>
    <a:extraClrScheme>
      <a:clrScheme name="2_Blank Presentation 1">
        <a:dk1>
          <a:srgbClr val="004E69"/>
        </a:dk1>
        <a:lt1>
          <a:srgbClr val="FFFFFF"/>
        </a:lt1>
        <a:dk2>
          <a:srgbClr val="FF3300"/>
        </a:dk2>
        <a:lt2>
          <a:srgbClr val="808080"/>
        </a:lt2>
        <a:accent1>
          <a:srgbClr val="FF3300"/>
        </a:accent1>
        <a:accent2>
          <a:srgbClr val="FF713F"/>
        </a:accent2>
        <a:accent3>
          <a:srgbClr val="FFFFFF"/>
        </a:accent3>
        <a:accent4>
          <a:srgbClr val="004159"/>
        </a:accent4>
        <a:accent5>
          <a:srgbClr val="FFADAA"/>
        </a:accent5>
        <a:accent6>
          <a:srgbClr val="E76638"/>
        </a:accent6>
        <a:hlink>
          <a:srgbClr val="FFA66F"/>
        </a:hlink>
        <a:folHlink>
          <a:srgbClr val="FF9900"/>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0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1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2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3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4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5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4.xml><?xml version="1.0" encoding="utf-8"?>
<a:themeOverride xmlns:a="http://schemas.openxmlformats.org/drawingml/2006/main">
  <a:clrScheme name="CMRI Standard">
    <a:dk1>
      <a:sysClr val="windowText" lastClr="000000"/>
    </a:dk1>
    <a:lt1>
      <a:sysClr val="window" lastClr="FFFFFF"/>
    </a:lt1>
    <a:dk2>
      <a:srgbClr val="4F271C"/>
    </a:dk2>
    <a:lt2>
      <a:srgbClr val="E7DEC9"/>
    </a:lt2>
    <a:accent1>
      <a:srgbClr val="387EB9"/>
    </a:accent1>
    <a:accent2>
      <a:srgbClr val="FEB80A"/>
    </a:accent2>
    <a:accent3>
      <a:srgbClr val="C32D2E"/>
    </a:accent3>
    <a:accent4>
      <a:srgbClr val="84AA33"/>
    </a:accent4>
    <a:accent5>
      <a:srgbClr val="E7DEC9"/>
    </a:accent5>
    <a:accent6>
      <a:srgbClr val="002060"/>
    </a:accent6>
    <a:hlink>
      <a:srgbClr val="377EB9"/>
    </a:hlink>
    <a:folHlink>
      <a:srgbClr val="AA8A14"/>
    </a:folHlink>
  </a:clrScheme>
  <a:fontScheme name="CMRI Standard">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5.xml><?xml version="1.0" encoding="utf-8"?>
<a:themeOverride xmlns:a="http://schemas.openxmlformats.org/drawingml/2006/main">
  <a:clrScheme name="CMRI Standard">
    <a:dk1>
      <a:sysClr val="windowText" lastClr="000000"/>
    </a:dk1>
    <a:lt1>
      <a:sysClr val="window" lastClr="FFFFFF"/>
    </a:lt1>
    <a:dk2>
      <a:srgbClr val="4F271C"/>
    </a:dk2>
    <a:lt2>
      <a:srgbClr val="E7DEC9"/>
    </a:lt2>
    <a:accent1>
      <a:srgbClr val="387EB9"/>
    </a:accent1>
    <a:accent2>
      <a:srgbClr val="FEB80A"/>
    </a:accent2>
    <a:accent3>
      <a:srgbClr val="C32D2E"/>
    </a:accent3>
    <a:accent4>
      <a:srgbClr val="84AA33"/>
    </a:accent4>
    <a:accent5>
      <a:srgbClr val="E7DEC9"/>
    </a:accent5>
    <a:accent6>
      <a:srgbClr val="002060"/>
    </a:accent6>
    <a:hlink>
      <a:srgbClr val="377EB9"/>
    </a:hlink>
    <a:folHlink>
      <a:srgbClr val="AA8A14"/>
    </a:folHlink>
  </a:clrScheme>
  <a:fontScheme name="CMRI Standard">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6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7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8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6.xml><?xml version="1.0" encoding="utf-8"?>
<a:themeOverride xmlns:a="http://schemas.openxmlformats.org/drawingml/2006/main">
  <a:clrScheme name="NCCD2">
    <a:dk1>
      <a:sysClr val="windowText" lastClr="000000"/>
    </a:dk1>
    <a:lt1>
      <a:sysClr val="window" lastClr="FFFFFF"/>
    </a:lt1>
    <a:dk2>
      <a:srgbClr val="002B46"/>
    </a:dk2>
    <a:lt2>
      <a:srgbClr val="D4D4D6"/>
    </a:lt2>
    <a:accent1>
      <a:srgbClr val="F0AD00"/>
    </a:accent1>
    <a:accent2>
      <a:srgbClr val="60B5CC"/>
    </a:accent2>
    <a:accent3>
      <a:srgbClr val="E66C7D"/>
    </a:accent3>
    <a:accent4>
      <a:srgbClr val="6BB76D"/>
    </a:accent4>
    <a:accent5>
      <a:srgbClr val="E88651"/>
    </a:accent5>
    <a:accent6>
      <a:srgbClr val="C64847"/>
    </a:accent6>
    <a:hlink>
      <a:srgbClr val="168BBA"/>
    </a:hlink>
    <a:folHlink>
      <a:srgbClr val="680000"/>
    </a:folHlink>
  </a:clrScheme>
  <a:fontScheme name="Office">
    <a:majorFont>
      <a:latin typeface="Cambria"/>
      <a:ea typeface=""/>
      <a:cs typeface=""/>
      <a:font script="Jpan" typeface="ＭＳ 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明朝"/>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19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0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1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2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0.xml><?xml version="1.0" encoding="utf-8"?>
<a:themeOverride xmlns:a="http://schemas.openxmlformats.org/drawingml/2006/main">
  <a:clrScheme name="MBD Schireson">
    <a:dk1>
      <a:srgbClr val="4D4D4D"/>
    </a:dk1>
    <a:lt1>
      <a:sysClr val="window" lastClr="FFFFFF"/>
    </a:lt1>
    <a:dk2>
      <a:srgbClr val="1F497D"/>
    </a:dk2>
    <a:lt2>
      <a:srgbClr val="EEECE1"/>
    </a:lt2>
    <a:accent1>
      <a:srgbClr val="7FA72B"/>
    </a:accent1>
    <a:accent2>
      <a:srgbClr val="4F81BD"/>
    </a:accent2>
    <a:accent3>
      <a:srgbClr val="C0504D"/>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3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4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5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6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6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6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6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6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6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6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6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6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6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7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7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7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7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7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7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7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7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7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7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8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8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8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8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8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8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8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8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8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8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9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9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9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9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9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9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9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9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9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9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0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0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0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0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0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0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0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0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0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0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1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1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1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1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1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1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1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1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1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1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2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2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2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2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24.xml><?xml version="1.0" encoding="utf-8"?>
<a:themeOverride xmlns:a="http://schemas.openxmlformats.org/drawingml/2006/main">
  <a:clrScheme name="NCCD2">
    <a:dk1>
      <a:sysClr val="windowText" lastClr="000000"/>
    </a:dk1>
    <a:lt1>
      <a:sysClr val="window" lastClr="FFFFFF"/>
    </a:lt1>
    <a:dk2>
      <a:srgbClr val="002B46"/>
    </a:dk2>
    <a:lt2>
      <a:srgbClr val="D4D4D6"/>
    </a:lt2>
    <a:accent1>
      <a:srgbClr val="F0AD00"/>
    </a:accent1>
    <a:accent2>
      <a:srgbClr val="60B5CC"/>
    </a:accent2>
    <a:accent3>
      <a:srgbClr val="E66C7D"/>
    </a:accent3>
    <a:accent4>
      <a:srgbClr val="6BB76D"/>
    </a:accent4>
    <a:accent5>
      <a:srgbClr val="E88651"/>
    </a:accent5>
    <a:accent6>
      <a:srgbClr val="C64847"/>
    </a:accent6>
    <a:hlink>
      <a:srgbClr val="168BBA"/>
    </a:hlink>
    <a:folHlink>
      <a:srgbClr val="680000"/>
    </a:folHlink>
  </a:clrScheme>
  <a:fontScheme name="Office">
    <a:majorFont>
      <a:latin typeface="Cambria"/>
      <a:ea typeface=""/>
      <a:cs typeface=""/>
      <a:font script="Jpan" typeface="ＭＳ 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明朝"/>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25.xml><?xml version="1.0" encoding="utf-8"?>
<a:themeOverride xmlns:a="http://schemas.openxmlformats.org/drawingml/2006/main">
  <a:clrScheme name="NCCD2">
    <a:dk1>
      <a:sysClr val="windowText" lastClr="000000"/>
    </a:dk1>
    <a:lt1>
      <a:sysClr val="window" lastClr="FFFFFF"/>
    </a:lt1>
    <a:dk2>
      <a:srgbClr val="002B46"/>
    </a:dk2>
    <a:lt2>
      <a:srgbClr val="D4D4D6"/>
    </a:lt2>
    <a:accent1>
      <a:srgbClr val="F0AD00"/>
    </a:accent1>
    <a:accent2>
      <a:srgbClr val="60B5CC"/>
    </a:accent2>
    <a:accent3>
      <a:srgbClr val="E66C7D"/>
    </a:accent3>
    <a:accent4>
      <a:srgbClr val="6BB76D"/>
    </a:accent4>
    <a:accent5>
      <a:srgbClr val="E88651"/>
    </a:accent5>
    <a:accent6>
      <a:srgbClr val="C64847"/>
    </a:accent6>
    <a:hlink>
      <a:srgbClr val="168BBA"/>
    </a:hlink>
    <a:folHlink>
      <a:srgbClr val="680000"/>
    </a:folHlink>
  </a:clrScheme>
  <a:fontScheme name="Office">
    <a:majorFont>
      <a:latin typeface="Cambria"/>
      <a:ea typeface=""/>
      <a:cs typeface=""/>
      <a:font script="Jpan" typeface="ＭＳ 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明朝"/>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26.xml><?xml version="1.0" encoding="utf-8"?>
<a:themeOverride xmlns:a="http://schemas.openxmlformats.org/drawingml/2006/main">
  <a:clrScheme name="NCCD2">
    <a:dk1>
      <a:sysClr val="windowText" lastClr="000000"/>
    </a:dk1>
    <a:lt1>
      <a:sysClr val="window" lastClr="FFFFFF"/>
    </a:lt1>
    <a:dk2>
      <a:srgbClr val="002B46"/>
    </a:dk2>
    <a:lt2>
      <a:srgbClr val="D4D4D6"/>
    </a:lt2>
    <a:accent1>
      <a:srgbClr val="F0AD00"/>
    </a:accent1>
    <a:accent2>
      <a:srgbClr val="60B5CC"/>
    </a:accent2>
    <a:accent3>
      <a:srgbClr val="E66C7D"/>
    </a:accent3>
    <a:accent4>
      <a:srgbClr val="6BB76D"/>
    </a:accent4>
    <a:accent5>
      <a:srgbClr val="E88651"/>
    </a:accent5>
    <a:accent6>
      <a:srgbClr val="C64847"/>
    </a:accent6>
    <a:hlink>
      <a:srgbClr val="168BBA"/>
    </a:hlink>
    <a:folHlink>
      <a:srgbClr val="680000"/>
    </a:folHlink>
  </a:clrScheme>
  <a:fontScheme name="Office">
    <a:majorFont>
      <a:latin typeface="Cambria"/>
      <a:ea typeface=""/>
      <a:cs typeface=""/>
      <a:font script="Jpan" typeface="ＭＳ 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明朝"/>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2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2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2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3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3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3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3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3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3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3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3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3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3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4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4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4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4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4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4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4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4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4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4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5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7.xml><?xml version="1.0" encoding="utf-8"?>
<a:themeOverride xmlns:a="http://schemas.openxmlformats.org/drawingml/2006/main">
  <a:clrScheme name="MBD Schireson">
    <a:dk1>
      <a:srgbClr val="4D4D4D"/>
    </a:dk1>
    <a:lt1>
      <a:sysClr val="window" lastClr="FFFFFF"/>
    </a:lt1>
    <a:dk2>
      <a:srgbClr val="1F497D"/>
    </a:dk2>
    <a:lt2>
      <a:srgbClr val="EEECE1"/>
    </a:lt2>
    <a:accent1>
      <a:srgbClr val="7FA72B"/>
    </a:accent1>
    <a:accent2>
      <a:srgbClr val="4F81BD"/>
    </a:accent2>
    <a:accent3>
      <a:srgbClr val="C0504D"/>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7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8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4.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5.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7.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99.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Hansa Research - Proposal Template - May 2011 - Without Blue Background - 2007</Template>
  <TotalTime>49935</TotalTime>
  <Words>79783</Words>
  <Application>Microsoft Office PowerPoint</Application>
  <PresentationFormat>A4 Paper (210x297 mm)</PresentationFormat>
  <Paragraphs>34762</Paragraphs>
  <Slides>426</Slides>
  <Notes>3</Notes>
  <HiddenSlides>0</HiddenSlides>
  <MMClips>0</MMClips>
  <ScaleCrop>false</ScaleCrop>
  <HeadingPairs>
    <vt:vector size="4" baseType="variant">
      <vt:variant>
        <vt:lpstr>Theme</vt:lpstr>
      </vt:variant>
      <vt:variant>
        <vt:i4>2</vt:i4>
      </vt:variant>
      <vt:variant>
        <vt:lpstr>Slide Titles</vt:lpstr>
      </vt:variant>
      <vt:variant>
        <vt:i4>426</vt:i4>
      </vt:variant>
    </vt:vector>
  </HeadingPairs>
  <TitlesOfParts>
    <vt:vector size="428" baseType="lpstr">
      <vt:lpstr>1_Hansa Research - Proposal Template - May 2011 - Without Blue Background - 2007</vt:lpstr>
      <vt:lpstr>1_Hansa Research - Proposal Template - May 2011 - With Blue Background - 2007</vt:lpstr>
      <vt:lpstr>Slide 1</vt:lpstr>
      <vt:lpstr>INDEX</vt:lpstr>
      <vt:lpstr>INDEX…..contd </vt:lpstr>
      <vt:lpstr>1  Abbreviations used</vt:lpstr>
      <vt:lpstr>2  SAFETY MEASURES FOR FIELD REPRESENTATIVES</vt:lpstr>
      <vt:lpstr>3  Introduction</vt:lpstr>
      <vt:lpstr>3.1.1 COLD STORAGE SECTOR: CURRENT SCENARIO</vt:lpstr>
      <vt:lpstr>3.1.2  PROJECT APPROACH</vt:lpstr>
      <vt:lpstr>3.1.3  METHODOLOGY</vt:lpstr>
      <vt:lpstr>HANSA RESEARCH GROUP DATA PROCUREMENT AND VALIDATION PROCESS</vt:lpstr>
      <vt:lpstr>4  Executive Summary</vt:lpstr>
      <vt:lpstr>SUMMARY AND RECOMMENDATIONS</vt:lpstr>
      <vt:lpstr>SUMMARY AND RECOMMENDATIONS</vt:lpstr>
      <vt:lpstr>SUMMARY AND RECOMMENDATIONS</vt:lpstr>
      <vt:lpstr>SUMMARY AND RECOMMENDATIONS</vt:lpstr>
      <vt:lpstr>SUMMARY AND RECOMMENDATIONS</vt:lpstr>
      <vt:lpstr>4.1.2  STRUCTURE OF REPORT AS PER TOR</vt:lpstr>
      <vt:lpstr>CHAPTER 5   PRIMARY DATA ON INFRASTRUCTURE    Page no 18 to 36 </vt:lpstr>
      <vt:lpstr>5. INFRASTRUCTURE OF CS’s</vt:lpstr>
      <vt:lpstr>5. INFRASTRUCTURE OF CS’S</vt:lpstr>
      <vt:lpstr>5. INFRASTRUCTURE OF CS’S</vt:lpstr>
      <vt:lpstr>Slide 22</vt:lpstr>
      <vt:lpstr>5. INFRASTRUCTURE OF CS’S - CAPACITY </vt:lpstr>
      <vt:lpstr>5.INFRASTRUCTURE OF CS’S – STORAGE       CAPACICY VS. COOLING CAPACITY </vt:lpstr>
      <vt:lpstr>5. INFRASTRUCTURE OF CS’s</vt:lpstr>
      <vt:lpstr>5.1 COLD STORAGE TYPES</vt:lpstr>
      <vt:lpstr>6.2 PRODUCT CATEGORIES STORED</vt:lpstr>
      <vt:lpstr>5.3 YEAR OF CONSTRUCTION</vt:lpstr>
      <vt:lpstr>5.3 YEAR OF CONSTRUCTION</vt:lpstr>
      <vt:lpstr>5.3 YEAR OF CONSTRUCTION (CONT’D)</vt:lpstr>
      <vt:lpstr>5.4 TEMPERATURE ZONES IN CHAMBERS</vt:lpstr>
      <vt:lpstr>5.4 TEMPERATURE ZONES IN CHAMBERS</vt:lpstr>
      <vt:lpstr>Slide 33</vt:lpstr>
      <vt:lpstr>5.5 BUILDING STRUCTURE OF COLD STORAGES</vt:lpstr>
      <vt:lpstr>5.5 BUILDING STRUCTURE OF COLD STORAGES</vt:lpstr>
      <vt:lpstr>Slide 36</vt:lpstr>
      <vt:lpstr>CHAPTER 6   UPKEEP OF FACILITY &amp; CS TYPES    Page no 37 to 54  </vt:lpstr>
      <vt:lpstr>6. UPKEEP OF FACILITY</vt:lpstr>
      <vt:lpstr>6. UPKEEP OF FACILITY W.R.T SINGLE/MULTIPLE PRODUCT STORAGE</vt:lpstr>
      <vt:lpstr>6.PRODUCT CATEGORIES STORED</vt:lpstr>
      <vt:lpstr>Slide 41</vt:lpstr>
      <vt:lpstr>6.1 COLD STORAGE TYPES</vt:lpstr>
      <vt:lpstr>6.1 COLD STORAGE TYPES</vt:lpstr>
      <vt:lpstr>Slide 44</vt:lpstr>
      <vt:lpstr>6.2 PRODUCT CATEGORIES STORED</vt:lpstr>
      <vt:lpstr>6.3 BUILDING EXTERNAL CONDITION </vt:lpstr>
      <vt:lpstr>6.3 BUILDING EXTERNAL CONDITION </vt:lpstr>
      <vt:lpstr>6.4 INTERNAL OPEN AREA</vt:lpstr>
      <vt:lpstr>6.4 INTERNAL OPEN AREA</vt:lpstr>
      <vt:lpstr>6.5 INTERNAL TRAFFIC AREA</vt:lpstr>
      <vt:lpstr>6.5 INTERNAL TRAFFIC AREA</vt:lpstr>
      <vt:lpstr>6.5 INTERNAL TRAFFIC AREA</vt:lpstr>
      <vt:lpstr>6.6 EXTERNAL DRAINAGE FACILITY</vt:lpstr>
      <vt:lpstr>6.6 EXTERNAL DRAINAGE FACILITY</vt:lpstr>
      <vt:lpstr>CHAPTER 7    GENERAL LAYOUT AND  GEO TAGGED LINKS     Page no 55 to 119 </vt:lpstr>
      <vt:lpstr>Slide 56</vt:lpstr>
      <vt:lpstr>7. GENERAL LAYOUT OF THE FACILITY STORAGE PLATFORMS &amp; TYPE</vt:lpstr>
      <vt:lpstr>7. GENERAL LAYOUT OF THE FACILITY</vt:lpstr>
      <vt:lpstr>7. GEOTAGGED PHOTOGRAPHS</vt:lpstr>
      <vt:lpstr>Slide 60</vt:lpstr>
      <vt:lpstr>Slide 61</vt:lpstr>
      <vt:lpstr>Slide 62</vt:lpstr>
      <vt:lpstr>7.2 RECENT UPGRADE TO THE BUILDING</vt:lpstr>
      <vt:lpstr>7.2 RECENT UPGRADE TO THE BUILDING</vt:lpstr>
      <vt:lpstr>7.2 RECENT UPGRADE TO THE BUILDING</vt:lpstr>
      <vt:lpstr>7.3 YEAR UPGRADED THE BUILDING</vt:lpstr>
      <vt:lpstr>7.3 YEAR UPGRADED THE BUILDING</vt:lpstr>
      <vt:lpstr>7.3 YEAR UPGRADED THE BUILDING</vt:lpstr>
      <vt:lpstr>7.4 TYPE OF UGRADE IN CS</vt:lpstr>
      <vt:lpstr>7.4 TYPE OF UGRADE IN CS</vt:lpstr>
      <vt:lpstr>7.4 TYPE OF UGRADE IN CS</vt:lpstr>
      <vt:lpstr>7.4 TYPE OF UGRADE IN CS</vt:lpstr>
      <vt:lpstr>7.4 TYPE OF UGRADE IN CS</vt:lpstr>
      <vt:lpstr>7.5 TOTAL LAND BOUNDARY (IN SQ METERS)</vt:lpstr>
      <vt:lpstr>7.5 TOTAL LAND BOUNDARY (IN SQ METERS)</vt:lpstr>
      <vt:lpstr>7.5 TOTAL LAND BOUNDARY (IN SQ METERS)</vt:lpstr>
      <vt:lpstr>7.6 TOTAL COVERED AREA (IN SQ METERS)</vt:lpstr>
      <vt:lpstr>7.6 TOTAL COVERED AREA (IN SQ METERS)</vt:lpstr>
      <vt:lpstr>7.6 TOTAL COVERED AREA (IN SQ METERS)</vt:lpstr>
      <vt:lpstr>7.7 HEIGHT OF THE FACILITY</vt:lpstr>
      <vt:lpstr>7.7 HEIGHT OF THE FACILITY</vt:lpstr>
      <vt:lpstr>7.7 HEIGHT OF THE FACILITY</vt:lpstr>
      <vt:lpstr>7.7 HEIGHT OF THE FACILITY (CONT’D)</vt:lpstr>
      <vt:lpstr>7.8 NUMBER OF FLOORS</vt:lpstr>
      <vt:lpstr>7.8 NUMBER OF FLOORS</vt:lpstr>
      <vt:lpstr>7.9 STORAGE PLATFORM SYSTEM</vt:lpstr>
      <vt:lpstr>7.9 STORAGE PLATFORM SYSTEM</vt:lpstr>
      <vt:lpstr>7.9 STORAGE PLATFORM SYSTEM</vt:lpstr>
      <vt:lpstr>7.10 CARGO STORING UNIT</vt:lpstr>
      <vt:lpstr>7.10 CARGO STORING UNIT</vt:lpstr>
      <vt:lpstr>7.11 STORAGE LEVELS</vt:lpstr>
      <vt:lpstr>7.11 STORAGE LEVELS</vt:lpstr>
      <vt:lpstr>7.12 STORAGE LEVELS</vt:lpstr>
      <vt:lpstr>7.12 STORAGE LEVELS</vt:lpstr>
      <vt:lpstr>7.13 CHAMBER INSULATION - TYPES</vt:lpstr>
      <vt:lpstr>7.13 CHAMBER INSULATION - TYPES</vt:lpstr>
      <vt:lpstr>7.13 CHAMBER INSULATION - TYPES</vt:lpstr>
      <vt:lpstr>7.13 CHAMBER INSULATION - TYPES</vt:lpstr>
      <vt:lpstr>7.14 CHAMBER INSULATION - THICKNESS</vt:lpstr>
      <vt:lpstr>7.14 CHAMBER INSULATION - THICKNESS</vt:lpstr>
      <vt:lpstr>7.14 CHAMBER INSULATION - THICKNESS</vt:lpstr>
      <vt:lpstr>7.14 CHAMBER INSULATION - THICKNESS</vt:lpstr>
      <vt:lpstr>7.15 FACILITY ACCESS GATE</vt:lpstr>
      <vt:lpstr>7.15 FACILITY ACCESS GATE</vt:lpstr>
      <vt:lpstr>7.15 FACILITY ACCESS GATE</vt:lpstr>
      <vt:lpstr>7.16 TRUCK PARKING SPACE</vt:lpstr>
      <vt:lpstr>7.16 TRUCK PARKING SPACE</vt:lpstr>
      <vt:lpstr>7.17 NUMBER OF TRUCKS PARKED</vt:lpstr>
      <vt:lpstr>7.17 NUMBER OF TRUCKS PARKED</vt:lpstr>
      <vt:lpstr>7.17 NUMBER OF TRUCKS PARKED (CONT’D)</vt:lpstr>
      <vt:lpstr>7.18 TYPE OF PARKING SPACE</vt:lpstr>
      <vt:lpstr>7.18 TYPE OF PARKING SPACE</vt:lpstr>
      <vt:lpstr>7.19 TRANSPORTATION SERVICE AND SOURCE</vt:lpstr>
      <vt:lpstr>7.19 TRANSPORTATION SERVICE AND SOURCE</vt:lpstr>
      <vt:lpstr>7.19 TRANSPORTATION SERVICE AND SOURCE</vt:lpstr>
      <vt:lpstr>7.20 TRANSPORTATION SERVICE AND SOURCE</vt:lpstr>
      <vt:lpstr>7.20 TRANSPORTATION SERVICE AND SOURCE</vt:lpstr>
      <vt:lpstr>7.20 TRANSPORTATION SERVICE AND SOURCE</vt:lpstr>
      <vt:lpstr>7.20 TRANSPORTATION SERVICE AND SOURCE</vt:lpstr>
      <vt:lpstr>CHAPTER 8   CATCHEMENT AREA NEAR FACILITY &amp; PRODUCT TYPE STORED    Page no 120 to 154 </vt:lpstr>
      <vt:lpstr>8. CATCHMENT AREA NEAR FACILITY AND PRODUCT TYPE STORED </vt:lpstr>
      <vt:lpstr>8. CATCHMENT AREA AROUND THE FACILITY</vt:lpstr>
      <vt:lpstr>Slide 123</vt:lpstr>
      <vt:lpstr>Slide 124</vt:lpstr>
      <vt:lpstr>Slide 125</vt:lpstr>
      <vt:lpstr>Slide 126</vt:lpstr>
      <vt:lpstr>8.1 FUNCTIONALITY OF COLD STORAGE – PERCENTAGE DISTRIBUTION OF CSS</vt:lpstr>
      <vt:lpstr>8.1 FUNCTIONALITY OF COLD STORAGE (CONT’D)</vt:lpstr>
      <vt:lpstr>8.2 TYPE OF HORTICULTURE / AGRICULTURE PRODUCTS STORED</vt:lpstr>
      <vt:lpstr>8.2 TYPE OF HORTICULTURE / AGRICULTURE PRODUCTS STORED</vt:lpstr>
      <vt:lpstr>8.2 TYPE OF HORTICULTURE / AGRICULTURE PRODUCTS STORED</vt:lpstr>
      <vt:lpstr>8.2 TYPE OF HORTICULTURE / AGRICULTURE PRODUCTS STORED</vt:lpstr>
      <vt:lpstr>8.2 TYPE OF HORTICULTURE / AGRICULTURE PRODUCTS STORED</vt:lpstr>
      <vt:lpstr>8.2 TYPE OF HORTICULTURE / AGRICULTURE PRODUCTS STORED</vt:lpstr>
      <vt:lpstr>8.2 TYPE OF HORTICULTURE / AGRICULTURE PRODUCTS STORED</vt:lpstr>
      <vt:lpstr>8.2 TYPE OF HORTICULTURE / AGRICULTURE PRODUCTS STORED</vt:lpstr>
      <vt:lpstr>8.2 TYPE OF HORTICULTURE / AGRICULTURE PRODUCTS STORED</vt:lpstr>
      <vt:lpstr>8.3 TYPE OF PROCESSED FOOD PRODUCTS STORED</vt:lpstr>
      <vt:lpstr>8.3 TYPE OF PROCESSED FOOD PRODUCTS STORED</vt:lpstr>
      <vt:lpstr>8.3 TYPE OF PROCESSED FOOD PRODUCTS STORED</vt:lpstr>
      <vt:lpstr>8.3 TYPE OF PROCESSED FOOD PRODUCTS STORED</vt:lpstr>
      <vt:lpstr>8.3 TYPE OF PROCESSED FOOD PRODUCTS STORED (OTHERS PRODUCTS STORED)</vt:lpstr>
      <vt:lpstr>8.3 TYPE OF PROCESSED FOOD PRODUCTS STORED (OTHERS PRODUCTS STORED)</vt:lpstr>
      <vt:lpstr>8.3 TYPE OF PROCESSED FOOD PRODUCTS STORED (OTHERS PRODUCTS STORED)</vt:lpstr>
      <vt:lpstr>8.3 TYPE OF PROCESSED FOOD PRODUCTS STORED (OTHERS PRODUCTS STORED)</vt:lpstr>
      <vt:lpstr>8.3 TYPE OF PROCESSED FOOD PRODUCTS STORED (OTHERS PRODUCTS STORED)</vt:lpstr>
      <vt:lpstr>8.4 TYPE OF ANIMAL HUSBANDRY FOOD STORED</vt:lpstr>
      <vt:lpstr>8.4 TYPE OF ANIMAL HUSBANDRY FOOD STORED</vt:lpstr>
      <vt:lpstr>8.4 TYPE OF ANIMAL HUSBANDRY FOOD STORED</vt:lpstr>
      <vt:lpstr>8.4 TYPE OF ANIMAL HUSBANDRY FOOD STORED</vt:lpstr>
      <vt:lpstr>8.5 TYPE OF PHARMACEUTICAL PRODUCT STORED</vt:lpstr>
      <vt:lpstr>8.5 TYPE OF PHARMACEUTICAL PRODUCT STORED</vt:lpstr>
      <vt:lpstr>8.5 TYPE OF PHARMACEUTICAL PRODUCT STORED</vt:lpstr>
      <vt:lpstr>8.5 TYPE OF PHARMACEUTICAL PRODUCT STORED</vt:lpstr>
      <vt:lpstr>CHAPTER 9    SERVICE MODEL OF THE FACILITY     Page no 155 to 158  </vt:lpstr>
      <vt:lpstr>9. SERVICE MODEL OF THE FACILITY</vt:lpstr>
      <vt:lpstr>9.1 SERVICE MODEL OF THE FACILITY</vt:lpstr>
      <vt:lpstr>9.1 SERVICE MODEL OF THE FACILITY</vt:lpstr>
      <vt:lpstr>CHAPTER 10  OWNERSHIP AND MANAGEMENT STRUCTURE   Page no 159 to 162</vt:lpstr>
      <vt:lpstr>10.1 OWNERSHIP TYPE</vt:lpstr>
      <vt:lpstr>10.1 OWNERSHIP TYPE</vt:lpstr>
      <vt:lpstr>10.1 OWNERSHIP TYPE</vt:lpstr>
      <vt:lpstr>CHAPTER 11  ACCESSIBILITY TO THE INFRASTRUCTURE BY VALUE CHAIN STAKEHOLDERS     Page no 163 to 178 </vt:lpstr>
      <vt:lpstr>11. ACCESSIBILITY TO THE INFRASTRUCTURE BY VALUE CHAIN STAKEHOLDERS</vt:lpstr>
      <vt:lpstr>11.1 NEAREST HIGHWAY</vt:lpstr>
      <vt:lpstr>11.1 NEAREST HIGHWAY</vt:lpstr>
      <vt:lpstr>11.2 DISTANCE FROM THE NEAREST HIGH WAY</vt:lpstr>
      <vt:lpstr>11.2 DISTANCE FROM THE NEAREST HIGH WAY</vt:lpstr>
      <vt:lpstr>11.2 DISTANCE FROM THE NEAREST HIGH WAY</vt:lpstr>
      <vt:lpstr>11.3 DISTANCE FROM THE NEAREST RAILWAY STATION</vt:lpstr>
      <vt:lpstr>11.3 DISTANCE FROM THE NEAREST RAILWAY STATION</vt:lpstr>
      <vt:lpstr>11.3 DISTANCE FROM THE NEAREST RAILWAY STATION</vt:lpstr>
      <vt:lpstr>11.4 DISTANCE FROM THE NEAREST AIRPORT</vt:lpstr>
      <vt:lpstr>11.4 DISTANCE FROM THE NEAREST AIRPORT</vt:lpstr>
      <vt:lpstr>11.4 DISTANCE FROM THE NEAREST AIRPORT</vt:lpstr>
      <vt:lpstr>11.5 DISTANCE FROM THE NEAREST SEAPORT</vt:lpstr>
      <vt:lpstr>11.5 DISTANCE FROM THE NEAREST SEAPORT</vt:lpstr>
      <vt:lpstr>11.5 DISTANCE FROM THE NEAREST SEAPORT</vt:lpstr>
      <vt:lpstr>CHAPTER 12  BACKEND INFRASTRUTURE AVAILABILITY     Page no 179 to 184  </vt:lpstr>
      <vt:lpstr>12. BACKEND INFRASTRUCTURE AVAILABILITY</vt:lpstr>
      <vt:lpstr>12.1 AVAILABILITY OF ALLIED FACILITIES</vt:lpstr>
      <vt:lpstr>12.1 AVAILABILITY OF ALLIED FACILITIES</vt:lpstr>
      <vt:lpstr>12.1 AVAILABILITY OF ALLIED FACILITIES</vt:lpstr>
      <vt:lpstr>12.1 AVAILABILITY OF ALLIED FACILITIES</vt:lpstr>
      <vt:lpstr>CHAPTER 13  TECHNOLOGY &amp; EQUIPMENTS USED IN CS’S    Page no 185 to 245</vt:lpstr>
      <vt:lpstr>13. TECHNOLOGY USED</vt:lpstr>
      <vt:lpstr>13. TECHNOLOGY USED</vt:lpstr>
      <vt:lpstr>13. TECHNOLOGY USED</vt:lpstr>
      <vt:lpstr>13. TECHNOLOGY USED</vt:lpstr>
      <vt:lpstr>13. TECHNOLOGY USED</vt:lpstr>
      <vt:lpstr>13. TECHNOLOGY USED</vt:lpstr>
      <vt:lpstr>13. TECHNOLOGY USED</vt:lpstr>
      <vt:lpstr>13. TECHNOLOGY USED</vt:lpstr>
      <vt:lpstr>13. TECHNOLOGY USED</vt:lpstr>
      <vt:lpstr>13. TECHNOLOGY USED</vt:lpstr>
      <vt:lpstr>13. TECHNOLOGY USED</vt:lpstr>
      <vt:lpstr>13. TECHNOLOGY USED</vt:lpstr>
      <vt:lpstr>13. TECHNOLOGY USED</vt:lpstr>
      <vt:lpstr>13. TECHNOLOGY USED</vt:lpstr>
      <vt:lpstr>13. TECHNOLOGY USED</vt:lpstr>
      <vt:lpstr>13.1 USE OF BUNKER COIL SYSTEM</vt:lpstr>
      <vt:lpstr>13.1 USE OF BUNKER COIL SYSTEM</vt:lpstr>
      <vt:lpstr>13.1 USE OF BUNKER COIL SYSTEM</vt:lpstr>
      <vt:lpstr>13.2 NO. OF  CHAMBERS/ EVAPORATORS/COMPRESSORS / DG SETS  in COLD STORAGES</vt:lpstr>
      <vt:lpstr>13.2 NO. CHAMBERS &amp; AGE</vt:lpstr>
      <vt:lpstr>13.3 NUMBER OF DOORS</vt:lpstr>
      <vt:lpstr>13.3 NUMBER OF DOORS</vt:lpstr>
      <vt:lpstr>13.3 NUMBER OF DOORS</vt:lpstr>
      <vt:lpstr>13.4 CHAMBER INSULATION - TYPES</vt:lpstr>
      <vt:lpstr>13.4 CHAMBER INSULATION - TYPES</vt:lpstr>
      <vt:lpstr>13.4 CHAMBER INSULATION - TYPES</vt:lpstr>
      <vt:lpstr>13.4 CHAMBER INSULATION - TYPES</vt:lpstr>
      <vt:lpstr>13.5 TEMPERATURE ZONES FOR VARIOUS TYPES OF CHAMBER INSULATIONS</vt:lpstr>
      <vt:lpstr>13.6 CHAMBER INSULATION - THICKNESS</vt:lpstr>
      <vt:lpstr>13.6 CHAMBER INSULATION - THICKNESS</vt:lpstr>
      <vt:lpstr>13.6 CHAMBER INSULATION - THICKNESS</vt:lpstr>
      <vt:lpstr>13.6 CHAMBER INSULATION - THICKNESS</vt:lpstr>
      <vt:lpstr>13.7 THICKNESS BY THE VARIOUS CHAMBER INSULATION TYPES </vt:lpstr>
      <vt:lpstr>13.8 TEMPERATURE ZONES IN CHAMBERS</vt:lpstr>
      <vt:lpstr>13.8 TEMPERATURE ZONES IN CHAMBERS</vt:lpstr>
      <vt:lpstr>13.9 EVAPORATORS IN CS</vt:lpstr>
      <vt:lpstr> 13.10 COMPRESSORS IN CS</vt:lpstr>
      <vt:lpstr>13.11 TYPE OF COMPRESSORS USED</vt:lpstr>
      <vt:lpstr>13.11 TYPE OF COMPRESSORS USED</vt:lpstr>
      <vt:lpstr>13.11 TYPE OF COMPRESSORS USED</vt:lpstr>
      <vt:lpstr>13.12 SAFETY – EMERGENCY DOOR RELEASE AMONG  ALL COLD STORES AND AMONG THOSE WHO HAVE AVAILED SUBSIDIES </vt:lpstr>
      <vt:lpstr>13.13 SAFETY – EMERGENCY DOOR RELEASE</vt:lpstr>
      <vt:lpstr>13.13 SAFETY – EMERGENCY DOOR RELEASE</vt:lpstr>
      <vt:lpstr>13.14 SAFETY: FIRE FIGHTING &amp; DETECTION SYSTEM</vt:lpstr>
      <vt:lpstr>13.14 SAFETY: FIRE FIGHTING &amp; DETECTION SYSTEM</vt:lpstr>
      <vt:lpstr>13.14 SAFETY: FIRE FIGHTING &amp; DETECTION SYSTEM</vt:lpstr>
      <vt:lpstr>13.14 SAFETY: FIRE FIGHTING &amp; DETECTION SYSTEM – COMPARISON OF BEFORE AND AFTER 2009</vt:lpstr>
      <vt:lpstr>13.14 SAFETY: FIRE FIGHTING &amp; DETECTION SYSTEM</vt:lpstr>
      <vt:lpstr>13.15 REFRIGERANT GAS USED</vt:lpstr>
      <vt:lpstr>13.15 REFRIGERANT GAS USED</vt:lpstr>
      <vt:lpstr>13.16 TYPE OF FREON GAS USED</vt:lpstr>
      <vt:lpstr>13.16 TYPE OF FREON GAS USED</vt:lpstr>
      <vt:lpstr>13.16 TYPE OF FREON GAS USED</vt:lpstr>
      <vt:lpstr>13.17 AVERAGE STORAGE CAPACITY OF CS</vt:lpstr>
      <vt:lpstr>13.17 AVERAGE STORAGE CAPACITY OF CS</vt:lpstr>
      <vt:lpstr>13.17 AVERAGE STORAGE CAPACITY OF CS</vt:lpstr>
      <vt:lpstr>13.17 AVERAGE STORAGE CAPACITY OF CS</vt:lpstr>
      <vt:lpstr>13.17 AVERAGE STORAGE CAPACITY OF CS</vt:lpstr>
      <vt:lpstr>13.17 AVERAGE STORAGE CAPACITY OF CS</vt:lpstr>
      <vt:lpstr>13.17 AVERAGE STORAGE CAPACITY OF CS</vt:lpstr>
      <vt:lpstr>CHAPTER 14  MAINTENANCE PRACTICES     Page no 246 to 264</vt:lpstr>
      <vt:lpstr>14. AMC, PMC AND BREAKDOWN DETAILS</vt:lpstr>
      <vt:lpstr>14. AMC, PMC AND BREAKDOWN DETAILS</vt:lpstr>
      <vt:lpstr>14. AMC, PMC AND BREAKDOWN DETAILS</vt:lpstr>
      <vt:lpstr>14. AMC, PMC AND BREAKDOWN DETAILS</vt:lpstr>
      <vt:lpstr>14.1 SPARE PARTS &amp; INVENTORY USED</vt:lpstr>
      <vt:lpstr>14.1 SPARE PARTS &amp; INVENTORY USED</vt:lpstr>
      <vt:lpstr>14.2 Annual Maintenance Contract  (FOR SPECIFIC AREAS)</vt:lpstr>
      <vt:lpstr>14.2 Annual Maintenance Contract  (FOR SPECIFIC AREAS)</vt:lpstr>
      <vt:lpstr>14.2 Annual Maintenance Contract  (FOR SPECIFIC AREAS)</vt:lpstr>
      <vt:lpstr>14.2 Annual Maintenance Contract  (FOR SPECIFIC AREAS)</vt:lpstr>
      <vt:lpstr>14.3 AMC SERVICE PROVIDER (FOR ENTIRE CS)</vt:lpstr>
      <vt:lpstr>14.3 AMC SERVICE PROVIDER (FOR ENTIRE CS)</vt:lpstr>
      <vt:lpstr>14.4 PERIODIC MAINTENANCE FOLLOWED</vt:lpstr>
      <vt:lpstr>14.4 PERIODIC MAINTENANCE FOLLOWED</vt:lpstr>
      <vt:lpstr>14.5 FREQUENCY OF PERIODIC MAINTENANCE IN A MONTH</vt:lpstr>
      <vt:lpstr>14.5 FREQUENCY OF PERIODIC MAINTENANCE IN A MONTH</vt:lpstr>
      <vt:lpstr>14.6 AVERAGE BREAKDOWN DAYS (IN LAST 1 YEAR)</vt:lpstr>
      <vt:lpstr>14.6 AVERAGE BREAKDOWN DAYS (IN LAST 1 YEAR)</vt:lpstr>
      <vt:lpstr>CHAPTER 15  CAPACITY UTILIZATION &amp; PATTERNS     Page no 265 to 271 </vt:lpstr>
      <vt:lpstr>15. CAPACITY UTILIZATION PATTERN OVER LAST 3 YEARS.</vt:lpstr>
      <vt:lpstr>15. TOTAL STORAGE CAPACITY ALONG WITH THE CAPACITY UTILIZATION OF THE CS’S</vt:lpstr>
      <vt:lpstr>15. CAPACITY UTILIZATION PATTERN OVER LAST 3 YEARS.</vt:lpstr>
      <vt:lpstr>15. TOTAL CAPACITY UTILIZATION OF THE PLANT ACROSS THREE YEARS</vt:lpstr>
      <vt:lpstr>15. TOTAL CAPACITY UTILIZATION OF THE PLANT ACROSS THREE YEARS</vt:lpstr>
      <vt:lpstr>15. TOTAL CAPACITY UTILIZATION OF THE PLANT</vt:lpstr>
      <vt:lpstr>CHAPTER 16  POWER SOURCE &amp; ITS UTILIZATION    Page no 272 to 294</vt:lpstr>
      <vt:lpstr>16. POWER SOURCE, GENERATORS OR ALTERNATE SOURCE</vt:lpstr>
      <vt:lpstr>16. POWER SOURCE, GENERATORS OR ALTERNATESOURCE</vt:lpstr>
      <vt:lpstr>16.1 SANCTIONED LOAD</vt:lpstr>
      <vt:lpstr>16.1 SANCTIONED LOAD</vt:lpstr>
      <vt:lpstr>16.1 SANCTIONED LOAD (Cont’d)</vt:lpstr>
      <vt:lpstr>16.2 DG SET IN CS</vt:lpstr>
      <vt:lpstr>16.3 ENERGY USAGE &amp; COST</vt:lpstr>
      <vt:lpstr>16.3 ENERGY USAGE &amp; COST</vt:lpstr>
      <vt:lpstr>16.3 ENERGY USAGE &amp; COST</vt:lpstr>
      <vt:lpstr>16.3 ENERGY USAGE &amp; COST</vt:lpstr>
      <vt:lpstr>16.3 ENERGY USAGE &amp; COST</vt:lpstr>
      <vt:lpstr>16.3 ENERGY USAGE &amp; COST</vt:lpstr>
      <vt:lpstr>16.3 ENERGY USAGE &amp; COST</vt:lpstr>
      <vt:lpstr>16.3 ENERGY USAGE &amp; COST</vt:lpstr>
      <vt:lpstr>16.3 ENERGY USAGE &amp; COST</vt:lpstr>
      <vt:lpstr>16.4 GRID POWER QUALITY</vt:lpstr>
      <vt:lpstr>16.4 GRID POWER QUALITY</vt:lpstr>
      <vt:lpstr>16.5.  AVAILABILITY OF ALTERNATE POWER SOURCE</vt:lpstr>
      <vt:lpstr>16.5 AVAILABILITY OF ALTERNATE POWER SOURCE</vt:lpstr>
      <vt:lpstr>16.6 ALTERNATE POWER SOURCE</vt:lpstr>
      <vt:lpstr>16.6 ALTERNATE POWER SOURCE</vt:lpstr>
      <vt:lpstr>16.6 ALTERNATE POWER SOURCE</vt:lpstr>
      <vt:lpstr>CHAPTER 17  AUTOMATION IN MATERIAL HANDLING   Page no 295 to 318</vt:lpstr>
      <vt:lpstr>17. AUTOMATION USED IN CARGO HANDLING AND REMOTE MONITORING OF CS’s</vt:lpstr>
      <vt:lpstr>17. AUTOMATION USED IN CARGO HANDLING AND REMOTE MONITORING OF CS’s </vt:lpstr>
      <vt:lpstr>17. AUTOMATION USED IN CARGO HANDLING AND REMOTE MONITORING OF CS’s </vt:lpstr>
      <vt:lpstr>17. AUTOMATION USED IN CARGO HANDLING AND REMOTE MONITORING OF CS’s </vt:lpstr>
      <vt:lpstr>17. AUTOMATION USED IN CARGO HANDLING AND REMOTE MONITORING OF CS’s </vt:lpstr>
      <vt:lpstr>17. AUTOMATION USED IN CARGO HANDLING AND REMOTE MONITORING OF CS’s </vt:lpstr>
      <vt:lpstr>17. AUTOMATION USED IN CARGO HANDLING AND REMOTE MONITORING OF CS’s </vt:lpstr>
      <vt:lpstr>17. AUTOMATION USED IN CARGO HANDLING AND REMOTE MONITORING OF CS’s </vt:lpstr>
      <vt:lpstr>17.1 CARGO HANDLING &amp; AUTOMATION TOOLS</vt:lpstr>
      <vt:lpstr>17.1 CARGO HANDLING &amp; AUTOMATION TOOLS</vt:lpstr>
      <vt:lpstr>17.1 CARGO HANDLING &amp; AUTOMATION TOOLS</vt:lpstr>
      <vt:lpstr>17.1 CARGO HANDLING &amp; AUTOMATION TOOLS – COMPARISON BEFORE AND AFTER 2009</vt:lpstr>
      <vt:lpstr>17.1 CARGO HANDLING &amp; AUTOMATION TOOLS – COMPARISON BASIS OWNERSHIP TYPE</vt:lpstr>
      <vt:lpstr>17.2 AIR VENTILATION</vt:lpstr>
      <vt:lpstr>17.2 AIR VENTILATION</vt:lpstr>
      <vt:lpstr>17.3 SENSORS FOR ATMOSPHERE PARAMETERS</vt:lpstr>
      <vt:lpstr>17.3 SENSORS FOR ATMOSPHERE PARAMETERS</vt:lpstr>
      <vt:lpstr>17.4 USE OF AUTOMATION IN REFRIGERATION  VENTILATION</vt:lpstr>
      <vt:lpstr>17.4 USE OF AUTOMATION IN REFRIGERATION VENTILATION</vt:lpstr>
      <vt:lpstr>17.4 USE OF AUTOMATION IN REFRIGERATION – DRIVES AND LOGIC CONTROLS</vt:lpstr>
      <vt:lpstr>17.4 USE OF AUTOMATION IN REFRIGERATION</vt:lpstr>
      <vt:lpstr>17.5 MONITORING GAS LEAKAGE</vt:lpstr>
      <vt:lpstr>17.5 MONITORING GAS LEAKAGE</vt:lpstr>
      <vt:lpstr>CHAPTER 18  BUSINESS PROCESS &amp; DOCUMENTATION    Page no 319 to 340  </vt:lpstr>
      <vt:lpstr>18. BUSINESS PROCESS AND DOCUMENTATION -HACCP, ISO FSSA ETC..</vt:lpstr>
      <vt:lpstr>18. BUSINESS PROCESS AND DOCUMENTATION -HACCP, ISO FSSA ETC..</vt:lpstr>
      <vt:lpstr>18.1 QUALITY / BUSINESS PROCESS  USED (ISO OR HACCP, FSSA, WDRA)</vt:lpstr>
      <vt:lpstr>18.1 QUALITY / BUSINESS PROCESS  USED (ISO OR HACCP, FSSA, WDRA)</vt:lpstr>
      <vt:lpstr>18.1 QUALITY / BUSINESS PROCESS  USED (ISO OR HACCP, FSSA, WDRA)</vt:lpstr>
      <vt:lpstr>18.2 CERTIFICATION OR ACCREDITATION</vt:lpstr>
      <vt:lpstr>18.2 CERTIFICATION OR ACCREDITATION</vt:lpstr>
      <vt:lpstr>18.2 CERTIFICATION OR ACCREDITATION</vt:lpstr>
      <vt:lpstr>18.2 CERTIFICATION OR ACCREDITATION</vt:lpstr>
      <vt:lpstr>18.2 CERTIFICATION OR ACCREDITATION</vt:lpstr>
      <vt:lpstr>18.3 YEAR OF ACQUIRING CERTIFICATION</vt:lpstr>
      <vt:lpstr>18.3 YEAR OF ACQUIRING CERTIFICATION</vt:lpstr>
      <vt:lpstr>18.3 YEAR OF ACQUIRING CERTIFICATION</vt:lpstr>
      <vt:lpstr>18.3 YEAR OF ACQUIRING CERTIFICATION</vt:lpstr>
      <vt:lpstr>18.4 YEAR OF ACQUIRING CERTIFICATION FOR THE VARIOUS ACCREDITATIONS</vt:lpstr>
      <vt:lpstr>18.5 FUTURE INTENTION TO GET CERTIFICATION</vt:lpstr>
      <vt:lpstr>18.5 FUTURE CERTIFICATION INTENT</vt:lpstr>
      <vt:lpstr>18.5 FUTURE CERTIFICATION INTENT</vt:lpstr>
      <vt:lpstr>18.6 TYPE OF CERTIFICATE INTENDING TO ACQUIRE</vt:lpstr>
      <vt:lpstr>18.6 TYPE OF CERTIFICATE INTENDING TO ACQUIRE</vt:lpstr>
      <vt:lpstr>18.6 TYPE OF CERTIFICATE INTENDING TO ACQUIRE</vt:lpstr>
      <vt:lpstr>CHAPTER 19  SUBSIDIES &amp; ASSISTANCE     Page no 341 to 366</vt:lpstr>
      <vt:lpstr>19. SUBSIDY SCHEMES UTILIZED</vt:lpstr>
      <vt:lpstr>19. SUBSIDY SCHEMES UTILIZED</vt:lpstr>
      <vt:lpstr>19. SUBSIDY SCHEMES UTILIZED</vt:lpstr>
      <vt:lpstr>19. SUBSIDY SCHEMES UTILIZED</vt:lpstr>
      <vt:lpstr>19. SUBSIDY SCHEMES UTILIZED</vt:lpstr>
      <vt:lpstr>19. SUBSIDY SCHEMES UTILIZED</vt:lpstr>
      <vt:lpstr>19. SUBSIDY SCHEMES UTILIZED</vt:lpstr>
      <vt:lpstr>19.1 AVAILED GOVERNMENT SUBSIDY OR ASSISTANCE</vt:lpstr>
      <vt:lpstr>19.1 AVAILED GOVERNMENT SUBSIDY OR ASSISTANCE</vt:lpstr>
      <vt:lpstr>19.2 NUMBER OF TIMES SUBSIDY AVAILED</vt:lpstr>
      <vt:lpstr>19.2 NUMBER OF TIMES SUBSIDY AVAILED</vt:lpstr>
      <vt:lpstr>19.3 UTILIZATION OF GOVERNMENT SUBSIDIES AND ASSISTANCE</vt:lpstr>
      <vt:lpstr>19.3 UTILIZATION OF GOVERNMENT SUBSIDIES AND ASSISTANCE</vt:lpstr>
      <vt:lpstr>19.3 UTILIZATION OF GOVERNMENT SUBSIDIES AND ASSISTANCE</vt:lpstr>
      <vt:lpstr>19.3 UTILIZATION OF GOVERNMENT SUBSIDIES AND ASSISTANCE</vt:lpstr>
      <vt:lpstr>19.3 UTILIZATION OF GOVERNMENT SUBSIDIES AND ASSISTANCE</vt:lpstr>
      <vt:lpstr>19.3 UTILIZATION OF GOVERNMENT SUBSIDIES AND ASSISTANCE</vt:lpstr>
      <vt:lpstr>19.4 SOURCE OF GOVERNMENT SUBSIDIES AND ASSISTANCE</vt:lpstr>
      <vt:lpstr>19.4 SOURCE OF GOVERNMENT SUBSIDIES AND ASSISTANCE</vt:lpstr>
      <vt:lpstr>19.4 SOURCE OF GOVERNMENT SUBSIDIES AND ASSISTANCE</vt:lpstr>
      <vt:lpstr>19.4 SOURCE OF GOVERNMENT SUBSIDIES AND ASSISTANCE</vt:lpstr>
      <vt:lpstr>19.4 SOURCE OF GOVERNMENT SUBSIDIES AND ASSISTANCE</vt:lpstr>
      <vt:lpstr>19.5 INTEREST IN AVAILING SUBSIDY IN FUTURE</vt:lpstr>
      <vt:lpstr>19.5 INTEREST IN AVAILING SUBSIDY IN FUTURE</vt:lpstr>
      <vt:lpstr>19.5 INTEREST IN AVAILING SUBSIDY IN FUTURE</vt:lpstr>
      <vt:lpstr>  CHAPTER 20  EMPLOYMENT OF MANAGERIAL, SUPERVISORY, TECHNICAL STAFF AND LABOUR    Page no 367  to 383 </vt:lpstr>
      <vt:lpstr>20. HUMAN RESOURCES DETAILS</vt:lpstr>
      <vt:lpstr>20. HUMAN RESOURCES DETAILS</vt:lpstr>
      <vt:lpstr>20. HUMAN RESOURCES DETAILS</vt:lpstr>
      <vt:lpstr>20. HUMAN RESOURCES DETAILS</vt:lpstr>
      <vt:lpstr>20.1 NUMBER OF EMPLOYEES ON ROLL</vt:lpstr>
      <vt:lpstr>20.1 NUMBER OF EMPLOYEES ON ROLL</vt:lpstr>
      <vt:lpstr>20.1 NUMBER OF EMPLOYEES ON ROLL</vt:lpstr>
      <vt:lpstr>20.1 NUMBER OF EMPLOYEES ON ROLL</vt:lpstr>
      <vt:lpstr>20.1 NUMBER OF EMPLOYEES ON ROLL</vt:lpstr>
      <vt:lpstr>20.1 NUMBER OF EMPLOYEES ON ROLL</vt:lpstr>
      <vt:lpstr>20.1 NUMBER OF EMPLOYEES ON ROLL</vt:lpstr>
      <vt:lpstr>20.2 NUMBER OF REEFER TECHNICIANS ON ROLL</vt:lpstr>
      <vt:lpstr>20.2 NUMBER OF REEFER TECHNICIANS ON ROLL</vt:lpstr>
      <vt:lpstr>20.3 NUMBER OF REEFER TECHNICIANS ON ROLL WITH ITI/DIPLOMA</vt:lpstr>
      <vt:lpstr>20.4 TRAINING PROGRAMS ATTENDED –  PREVIOUS 1 YEAR</vt:lpstr>
      <vt:lpstr>20.5 INTEREST IN GOVERNMENT TRAINING PROGRAM</vt:lpstr>
      <vt:lpstr>AFFILIATION DETAILS</vt:lpstr>
      <vt:lpstr>AFFILIATION OR MEMBER OF</vt:lpstr>
      <vt:lpstr>AFFILIATION OR MEMBER OF</vt:lpstr>
      <vt:lpstr>ANNEXURE</vt:lpstr>
      <vt:lpstr>ALL INDIA SUMMARY STATUS</vt:lpstr>
      <vt:lpstr>ALL INDIA SUMMARY</vt:lpstr>
      <vt:lpstr>STATE – ANDAMAN&amp; NICOBAR</vt:lpstr>
      <vt:lpstr>STATE – ANDHRA PRADESH</vt:lpstr>
      <vt:lpstr>STATE – ASSAM</vt:lpstr>
      <vt:lpstr>STATE – BIHAR</vt:lpstr>
      <vt:lpstr>STATE – CHANDIGARH</vt:lpstr>
      <vt:lpstr>STATE – CHHATTISGARH</vt:lpstr>
      <vt:lpstr>STATE – DELHI</vt:lpstr>
      <vt:lpstr>STATE – GOA</vt:lpstr>
      <vt:lpstr>STATE – GUJARAT</vt:lpstr>
      <vt:lpstr>STATE – HARYANA</vt:lpstr>
      <vt:lpstr>STATE – HIMACHAL PRADESH</vt:lpstr>
      <vt:lpstr>STATE – JAMMU &amp; KASHMIR</vt:lpstr>
      <vt:lpstr>STATE – JHARKHAND</vt:lpstr>
      <vt:lpstr>STATE – KARNATAKA</vt:lpstr>
      <vt:lpstr>STATE – KERALA</vt:lpstr>
      <vt:lpstr>STATE – MADHYA PRADESH</vt:lpstr>
      <vt:lpstr>STATE – MAHARASHTRA</vt:lpstr>
      <vt:lpstr>STATE – ORISSA</vt:lpstr>
      <vt:lpstr>STATE – PONDICHERRY</vt:lpstr>
      <vt:lpstr>STATE – PUNJAB</vt:lpstr>
      <vt:lpstr>STATE – UTTARANCHAL</vt:lpstr>
      <vt:lpstr>STATE – UTTAR PRADESH</vt:lpstr>
      <vt:lpstr>STATE – WEST BENGAL</vt:lpstr>
      <vt:lpstr>STATE – TAMIL NADU</vt:lpstr>
      <vt:lpstr>STATE – RAJASTHAN</vt:lpstr>
      <vt:lpstr>STATE – OTHER NORTH EASTERN STATES</vt:lpstr>
      <vt:lpstr>6 DEFINITIONS &amp; DESCRIPTIONS</vt:lpstr>
      <vt:lpstr>6 DEFINITIONS &amp; DESCRIPTIONS</vt:lpstr>
      <vt:lpstr>6 DEFINITIONS &amp; DESCRIPTIONS</vt:lpstr>
      <vt:lpstr>6 DEFINITIONS &amp; DESCRIPTIONS</vt:lpstr>
      <vt:lpstr>6 DEFINITIONS &amp; DESCRIPTIONS</vt:lpstr>
      <vt:lpstr>6 DEFINITIONS &amp; DESCRIPTIONS</vt:lpstr>
      <vt:lpstr>ACKNOWLEDGEMENTS</vt:lpstr>
      <vt:lpstr>GOODS STORED BY EACH COLD STORAGE TYPE</vt:lpstr>
      <vt:lpstr>GOODS STORED BY EACH COLD STORAGE TYPE</vt:lpstr>
      <vt:lpstr>GOODS STORED BY EACH COLD STORAGE TYPE</vt:lpstr>
      <vt:lpstr>THANK YOU</vt:lpstr>
    </vt:vector>
  </TitlesOfParts>
  <Company>Hansa Research Group Pvt Ltd</Company>
  <LinksUpToDate>false</LinksUpToDate>
  <SharedDoc>false</SharedDoc>
  <HyperlinksChanged>false</HyperlinksChanged>
  <AppVersion>12.0000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ADD PROPOSAL TITLE HERE  (All Caps, Calibri, 36pt)</dc:title>
  <dc:subject>Hansa Research</dc:subject>
  <dc:creator>Narendra</dc:creator>
  <cp:lastModifiedBy>TOC</cp:lastModifiedBy>
  <cp:revision>11232</cp:revision>
  <dcterms:created xsi:type="dcterms:W3CDTF">2011-11-22T08:35:34Z</dcterms:created>
  <dcterms:modified xsi:type="dcterms:W3CDTF">2015-04-15T12:28:55Z</dcterms:modified>
</cp:coreProperties>
</file>